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257" r:id="rId2"/>
    <p:sldId id="258" r:id="rId3"/>
    <p:sldId id="277" r:id="rId4"/>
    <p:sldId id="310" r:id="rId5"/>
    <p:sldId id="283" r:id="rId6"/>
    <p:sldId id="284" r:id="rId7"/>
    <p:sldId id="279" r:id="rId8"/>
    <p:sldId id="280" r:id="rId9"/>
    <p:sldId id="281" r:id="rId10"/>
    <p:sldId id="288" r:id="rId11"/>
    <p:sldId id="282" r:id="rId12"/>
    <p:sldId id="285" r:id="rId13"/>
    <p:sldId id="287" r:id="rId14"/>
    <p:sldId id="286" r:id="rId15"/>
    <p:sldId id="300" r:id="rId16"/>
    <p:sldId id="289" r:id="rId17"/>
    <p:sldId id="311" r:id="rId18"/>
    <p:sldId id="290" r:id="rId19"/>
    <p:sldId id="291" r:id="rId20"/>
    <p:sldId id="292" r:id="rId21"/>
    <p:sldId id="293" r:id="rId22"/>
    <p:sldId id="297" r:id="rId23"/>
    <p:sldId id="294" r:id="rId24"/>
    <p:sldId id="306" r:id="rId25"/>
    <p:sldId id="295" r:id="rId26"/>
    <p:sldId id="307" r:id="rId27"/>
    <p:sldId id="308" r:id="rId28"/>
    <p:sldId id="309" r:id="rId29"/>
    <p:sldId id="296" r:id="rId30"/>
    <p:sldId id="271" r:id="rId31"/>
    <p:sldId id="312" r:id="rId32"/>
    <p:sldId id="272"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90C"/>
    <a:srgbClr val="FFDA72"/>
    <a:srgbClr val="FF947B"/>
    <a:srgbClr val="FFF2AC"/>
    <a:srgbClr val="88E8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2683" autoAdjust="0"/>
  </p:normalViewPr>
  <p:slideViewPr>
    <p:cSldViewPr snapToGrid="0" showGuides="1">
      <p:cViewPr varScale="1">
        <p:scale>
          <a:sx n="105" d="100"/>
          <a:sy n="105" d="100"/>
        </p:scale>
        <p:origin x="-276"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0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oug\My%20Documents\Dougwork\Fujitsu\Marketing\Migrations\Legacy%20Migration%20White%20Papers\The%20Green%20White%20Paper\Green%20White%20Paper%20Calculations%20V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oug\My%20Documents\Dougwork\Fujitsu\Marketing\Migrations\Legacy%20Migration%20White%20Papers\The%20Green%20White%20Paper\Green%20White%20Paper%20Calculations%20V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oug\My%20Documents\Dougwork\Fujitsu\Marketing\Migrations\Legacy%20Migration%20White%20Papers\The%20Green%20White%20Paper\Green%20White%20Paper%20Calculations%20V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Doug\My%20Documents\Dougwork\Fujitsu\Marketing\Migrations\Legacy%20Migration%20White%20Papers\The%20Green%20White%20Paper\Green%20White%20Paper%20Calculations%20V2.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oug\My%20Documents\Dougwork\Fujitsu\Marketing\Migrations\Legacy%20Migration%20White%20Papers\InexpensiveWorldClassSort\InexpensiveWorldClassSort%20-%20Calcula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ug\My%20Documents\Dougwork\Fujitsu\Marketing\Microsoft%20opportunities\WinHEC\SampleBatchExecutionTi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b="1" i="0" u="none" strike="noStrike" baseline="0">
                <a:solidFill>
                  <a:schemeClr val="tx1"/>
                </a:solidFill>
                <a:latin typeface="Trebuchet MS" pitchFamily="34" charset="0"/>
                <a:ea typeface="Calibri"/>
                <a:cs typeface="Calibri"/>
              </a:defRPr>
            </a:pPr>
            <a:r>
              <a:rPr lang="en-US" sz="3200" baseline="0" dirty="0">
                <a:solidFill>
                  <a:schemeClr val="tx1"/>
                </a:solidFill>
                <a:latin typeface="Trebuchet MS" pitchFamily="34" charset="0"/>
              </a:rPr>
              <a:t>Comparing Transactions per kWh</a:t>
            </a:r>
          </a:p>
        </c:rich>
      </c:tx>
      <c:layout>
        <c:manualLayout>
          <c:xMode val="edge"/>
          <c:yMode val="edge"/>
          <c:x val="0.12177674426412692"/>
          <c:y val="1.8705912634343281E-2"/>
        </c:manualLayout>
      </c:layout>
      <c:spPr>
        <a:noFill/>
        <a:ln w="25400">
          <a:noFill/>
        </a:ln>
      </c:spPr>
    </c:title>
    <c:plotArea>
      <c:layout/>
      <c:barChart>
        <c:barDir val="col"/>
        <c:grouping val="clustered"/>
        <c:ser>
          <c:idx val="0"/>
          <c:order val="0"/>
          <c:tx>
            <c:strRef>
              <c:f>'Organized Results'!$AC$60</c:f>
              <c:strCache>
                <c:ptCount val="1"/>
                <c:pt idx="0">
                  <c:v>Mainframe: 2094-704</c:v>
                </c:pt>
              </c:strCache>
            </c:strRef>
          </c:tx>
          <c:cat>
            <c:strRef>
              <c:f>'Organized Results'!$AB$61:$AB$65</c:f>
              <c:strCache>
                <c:ptCount val="5"/>
                <c:pt idx="0">
                  <c:v>3270 Green Screen</c:v>
                </c:pt>
                <c:pt idx="1">
                  <c:v>3270 Web Bridge</c:v>
                </c:pt>
                <c:pt idx="2">
                  <c:v>CWS Direct Connect</c:v>
                </c:pt>
                <c:pt idx="3">
                  <c:v>CTG Applets</c:v>
                </c:pt>
                <c:pt idx="4">
                  <c:v>CTG Servlets</c:v>
                </c:pt>
              </c:strCache>
            </c:strRef>
          </c:cat>
          <c:val>
            <c:numRef>
              <c:f>'Organized Results'!$AC$61:$AC$65</c:f>
              <c:numCache>
                <c:formatCode>#,##0</c:formatCode>
                <c:ptCount val="5"/>
                <c:pt idx="0">
                  <c:v>678455.42158457194</c:v>
                </c:pt>
                <c:pt idx="1">
                  <c:v>234809.99276893277</c:v>
                </c:pt>
                <c:pt idx="2">
                  <c:v>796524.28715902695</c:v>
                </c:pt>
                <c:pt idx="3">
                  <c:v>494615.88799391274</c:v>
                </c:pt>
                <c:pt idx="4">
                  <c:v>225486.65482075428</c:v>
                </c:pt>
              </c:numCache>
            </c:numRef>
          </c:val>
        </c:ser>
        <c:ser>
          <c:idx val="1"/>
          <c:order val="1"/>
          <c:tx>
            <c:strRef>
              <c:f>'Organized Results'!$AD$60</c:f>
              <c:strCache>
                <c:ptCount val="1"/>
                <c:pt idx="0">
                  <c:v>Windows Server–based PRIMERGY: RX300-S4</c:v>
                </c:pt>
              </c:strCache>
            </c:strRef>
          </c:tx>
          <c:cat>
            <c:strRef>
              <c:f>'Organized Results'!$AB$61:$AB$65</c:f>
              <c:strCache>
                <c:ptCount val="5"/>
                <c:pt idx="0">
                  <c:v>3270 Green Screen</c:v>
                </c:pt>
                <c:pt idx="1">
                  <c:v>3270 Web Bridge</c:v>
                </c:pt>
                <c:pt idx="2">
                  <c:v>CWS Direct Connect</c:v>
                </c:pt>
                <c:pt idx="3">
                  <c:v>CTG Applets</c:v>
                </c:pt>
                <c:pt idx="4">
                  <c:v>CTG Servlets</c:v>
                </c:pt>
              </c:strCache>
            </c:strRef>
          </c:cat>
          <c:val>
            <c:numRef>
              <c:f>'Organized Results'!$AD$61:$AD$65</c:f>
              <c:numCache>
                <c:formatCode>#,##0</c:formatCode>
                <c:ptCount val="5"/>
                <c:pt idx="0">
                  <c:v>2314939.467312349</c:v>
                </c:pt>
                <c:pt idx="1">
                  <c:v>2314939.467312349</c:v>
                </c:pt>
                <c:pt idx="2">
                  <c:v>5555593.2203389835</c:v>
                </c:pt>
                <c:pt idx="3">
                  <c:v>7696852.3002421195</c:v>
                </c:pt>
                <c:pt idx="4">
                  <c:v>5555593.2203389835</c:v>
                </c:pt>
              </c:numCache>
            </c:numRef>
          </c:val>
        </c:ser>
        <c:axId val="55023488"/>
        <c:axId val="55066624"/>
      </c:barChart>
      <c:catAx>
        <c:axId val="55023488"/>
        <c:scaling>
          <c:orientation val="minMax"/>
        </c:scaling>
        <c:axPos val="b"/>
        <c:numFmt formatCode="General" sourceLinked="1"/>
        <c:majorTickMark val="none"/>
        <c:tickLblPos val="nextTo"/>
        <c:txPr>
          <a:bodyPr rot="0" vert="horz"/>
          <a:lstStyle/>
          <a:p>
            <a:pPr>
              <a:defRPr sz="1600" b="1" i="0" u="none" strike="noStrike" baseline="0">
                <a:solidFill>
                  <a:schemeClr val="tx1"/>
                </a:solidFill>
                <a:latin typeface="Trebuchet MS" pitchFamily="34" charset="0"/>
                <a:ea typeface="Calibri"/>
                <a:cs typeface="Calibri"/>
              </a:defRPr>
            </a:pPr>
            <a:endParaRPr lang="en-US"/>
          </a:p>
        </c:txPr>
        <c:crossAx val="55066624"/>
        <c:crosses val="autoZero"/>
        <c:auto val="1"/>
        <c:lblAlgn val="ctr"/>
        <c:lblOffset val="100"/>
      </c:catAx>
      <c:valAx>
        <c:axId val="55066624"/>
        <c:scaling>
          <c:orientation val="minMax"/>
        </c:scaling>
        <c:axPos val="l"/>
        <c:majorGridlines/>
        <c:numFmt formatCode="#,##0" sourceLinked="1"/>
        <c:majorTickMark val="none"/>
        <c:tickLblPos val="nextTo"/>
        <c:txPr>
          <a:bodyPr rot="0" vert="horz"/>
          <a:lstStyle/>
          <a:p>
            <a:pPr>
              <a:defRPr sz="1600" b="1" i="0" u="none" strike="noStrike" baseline="0">
                <a:solidFill>
                  <a:schemeClr val="tx2"/>
                </a:solidFill>
                <a:latin typeface="Trebuchet MS" pitchFamily="34" charset="0"/>
                <a:ea typeface="Calibri"/>
                <a:cs typeface="Calibri"/>
              </a:defRPr>
            </a:pPr>
            <a:endParaRPr lang="en-US"/>
          </a:p>
        </c:txPr>
        <c:crossAx val="55023488"/>
        <c:crosses val="autoZero"/>
        <c:crossBetween val="between"/>
      </c:valAx>
    </c:plotArea>
    <c:legend>
      <c:legendPos val="t"/>
      <c:layout/>
      <c:txPr>
        <a:bodyPr/>
        <a:lstStyle/>
        <a:p>
          <a:pPr>
            <a:defRPr sz="1400" b="0" i="0" u="none" strike="noStrike" baseline="0">
              <a:solidFill>
                <a:schemeClr val="tx1"/>
              </a:solidFill>
              <a:latin typeface="Trebuchet MS" pitchFamily="34" charset="0"/>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b="1" i="0" baseline="0"/>
            </a:pPr>
            <a:r>
              <a:rPr lang="en-US" sz="3200" b="1" i="0" baseline="0" dirty="0"/>
              <a:t>Estimated Annual Carbon Credit Usage</a:t>
            </a:r>
          </a:p>
        </c:rich>
      </c:tx>
      <c:layout>
        <c:manualLayout>
          <c:xMode val="edge"/>
          <c:yMode val="edge"/>
          <c:x val="0.1250506036397096"/>
          <c:y val="2.7777878026444699E-2"/>
        </c:manualLayout>
      </c:layout>
    </c:title>
    <c:plotArea>
      <c:layout/>
      <c:barChart>
        <c:barDir val="col"/>
        <c:grouping val="clustered"/>
        <c:ser>
          <c:idx val="0"/>
          <c:order val="0"/>
          <c:tx>
            <c:strRef>
              <c:f>'Organized Results'!$B$86</c:f>
              <c:strCache>
                <c:ptCount val="1"/>
                <c:pt idx="0">
                  <c:v>Mainframe: 2094-704</c:v>
                </c:pt>
              </c:strCache>
            </c:strRef>
          </c:tx>
          <c:cat>
            <c:strRef>
              <c:f>'Organized Results'!$A$87:$A$91</c:f>
              <c:strCache>
                <c:ptCount val="5"/>
                <c:pt idx="0">
                  <c:v>3270 Green Screen</c:v>
                </c:pt>
                <c:pt idx="1">
                  <c:v>3270 Web Bridge</c:v>
                </c:pt>
                <c:pt idx="2">
                  <c:v>CWS Direct Connect</c:v>
                </c:pt>
                <c:pt idx="3">
                  <c:v>CTG Applets</c:v>
                </c:pt>
                <c:pt idx="4">
                  <c:v>CTG Servlets</c:v>
                </c:pt>
              </c:strCache>
            </c:strRef>
          </c:cat>
          <c:val>
            <c:numRef>
              <c:f>'Organized Results'!$B$87:$B$91</c:f>
              <c:numCache>
                <c:formatCode>0.00</c:formatCode>
                <c:ptCount val="5"/>
                <c:pt idx="0">
                  <c:v>27.814872496761293</c:v>
                </c:pt>
                <c:pt idx="1">
                  <c:v>27.814872496761293</c:v>
                </c:pt>
                <c:pt idx="2">
                  <c:v>27.814872496761293</c:v>
                </c:pt>
                <c:pt idx="3">
                  <c:v>27.814872496761293</c:v>
                </c:pt>
                <c:pt idx="4">
                  <c:v>83.44461749028406</c:v>
                </c:pt>
              </c:numCache>
            </c:numRef>
          </c:val>
        </c:ser>
        <c:ser>
          <c:idx val="1"/>
          <c:order val="1"/>
          <c:tx>
            <c:strRef>
              <c:f>'Organized Results'!$C$86</c:f>
              <c:strCache>
                <c:ptCount val="1"/>
                <c:pt idx="0">
                  <c:v>Equivalent Set of RX300-S4 PRIMERGY Servers</c:v>
                </c:pt>
              </c:strCache>
            </c:strRef>
          </c:tx>
          <c:cat>
            <c:strRef>
              <c:f>'Organized Results'!$A$87:$A$91</c:f>
              <c:strCache>
                <c:ptCount val="5"/>
                <c:pt idx="0">
                  <c:v>3270 Green Screen</c:v>
                </c:pt>
                <c:pt idx="1">
                  <c:v>3270 Web Bridge</c:v>
                </c:pt>
                <c:pt idx="2">
                  <c:v>CWS Direct Connect</c:v>
                </c:pt>
                <c:pt idx="3">
                  <c:v>CTG Applets</c:v>
                </c:pt>
                <c:pt idx="4">
                  <c:v>CTG Servlets</c:v>
                </c:pt>
              </c:strCache>
            </c:strRef>
          </c:cat>
          <c:val>
            <c:numRef>
              <c:f>'Organized Results'!$C$87:$C$91</c:f>
              <c:numCache>
                <c:formatCode>0.00</c:formatCode>
                <c:ptCount val="5"/>
                <c:pt idx="0">
                  <c:v>8.8010468571428788</c:v>
                </c:pt>
                <c:pt idx="1">
                  <c:v>2.9336822857142804</c:v>
                </c:pt>
                <c:pt idx="2">
                  <c:v>5.8673645714285607</c:v>
                </c:pt>
                <c:pt idx="3">
                  <c:v>2.9336822857142804</c:v>
                </c:pt>
                <c:pt idx="4">
                  <c:v>2.9336822857142804</c:v>
                </c:pt>
              </c:numCache>
            </c:numRef>
          </c:val>
        </c:ser>
        <c:axId val="55104640"/>
        <c:axId val="55106176"/>
      </c:barChart>
      <c:catAx>
        <c:axId val="55104640"/>
        <c:scaling>
          <c:orientation val="minMax"/>
        </c:scaling>
        <c:axPos val="b"/>
        <c:numFmt formatCode="General" sourceLinked="1"/>
        <c:majorTickMark val="none"/>
        <c:tickLblPos val="nextTo"/>
        <c:txPr>
          <a:bodyPr rot="0" vert="horz"/>
          <a:lstStyle/>
          <a:p>
            <a:pPr>
              <a:defRPr sz="1600" b="1" i="0" baseline="0"/>
            </a:pPr>
            <a:endParaRPr lang="en-US"/>
          </a:p>
        </c:txPr>
        <c:crossAx val="55106176"/>
        <c:crosses val="autoZero"/>
        <c:auto val="1"/>
        <c:lblAlgn val="ctr"/>
        <c:lblOffset val="100"/>
      </c:catAx>
      <c:valAx>
        <c:axId val="55106176"/>
        <c:scaling>
          <c:orientation val="minMax"/>
        </c:scaling>
        <c:axPos val="l"/>
        <c:majorGridlines/>
        <c:numFmt formatCode="0.00" sourceLinked="1"/>
        <c:majorTickMark val="none"/>
        <c:tickLblPos val="nextTo"/>
        <c:txPr>
          <a:bodyPr rot="0" vert="horz"/>
          <a:lstStyle/>
          <a:p>
            <a:pPr>
              <a:defRPr sz="1600" b="1" i="0" baseline="0"/>
            </a:pPr>
            <a:endParaRPr lang="en-US"/>
          </a:p>
        </c:txPr>
        <c:crossAx val="55104640"/>
        <c:crosses val="autoZero"/>
        <c:crossBetween val="between"/>
      </c:valAx>
    </c:plotArea>
    <c:legend>
      <c:legendPos val="t"/>
      <c:layout/>
      <c:txPr>
        <a:bodyPr/>
        <a:lstStyle/>
        <a:p>
          <a:pPr>
            <a:defRPr baseline="0"/>
          </a:pPr>
          <a:endParaRPr lang="en-US"/>
        </a:p>
      </c:txPr>
    </c:legend>
    <c:plotVisOnly val="1"/>
    <c:dispBlanksAs val="gap"/>
  </c:chart>
  <c:txPr>
    <a:bodyPr/>
    <a:lstStyle/>
    <a:p>
      <a:pPr>
        <a:defRPr sz="1400" b="0" i="0" u="none" strike="noStrike" baseline="0">
          <a:solidFill>
            <a:schemeClr val="tx1"/>
          </a:solidFill>
          <a:latin typeface="Trebuchet MS" pitchFamily="34" charset="0"/>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Transaction Rates per Second</a:t>
            </a:r>
          </a:p>
        </c:rich>
      </c:tx>
    </c:title>
    <c:plotArea>
      <c:layout/>
      <c:barChart>
        <c:barDir val="col"/>
        <c:grouping val="clustered"/>
        <c:ser>
          <c:idx val="0"/>
          <c:order val="0"/>
          <c:tx>
            <c:strRef>
              <c:f>'Organized Results'!$B$79</c:f>
              <c:strCache>
                <c:ptCount val="1"/>
                <c:pt idx="0">
                  <c:v>Mainframe: 2094-704</c:v>
                </c:pt>
              </c:strCache>
            </c:strRef>
          </c:tx>
          <c:cat>
            <c:strRef>
              <c:f>'Organized Results'!$A$80:$A$84</c:f>
              <c:strCache>
                <c:ptCount val="5"/>
                <c:pt idx="0">
                  <c:v>3270 Green Screen</c:v>
                </c:pt>
                <c:pt idx="1">
                  <c:v>3270 Web bridge</c:v>
                </c:pt>
                <c:pt idx="2">
                  <c:v>CWS direct</c:v>
                </c:pt>
                <c:pt idx="3">
                  <c:v>CTG Applets</c:v>
                </c:pt>
                <c:pt idx="4">
                  <c:v>CTG Servlets</c:v>
                </c:pt>
              </c:strCache>
            </c:strRef>
          </c:cat>
          <c:val>
            <c:numRef>
              <c:f>'Organized Results'!$B$80:$B$84</c:f>
              <c:numCache>
                <c:formatCode>0</c:formatCode>
                <c:ptCount val="5"/>
                <c:pt idx="0">
                  <c:v>983.9467595353384</c:v>
                </c:pt>
                <c:pt idx="1">
                  <c:v>340.5390010030423</c:v>
                </c:pt>
                <c:pt idx="2">
                  <c:v>1155.1790527531766</c:v>
                </c:pt>
                <c:pt idx="3">
                  <c:v>717.32892791931124</c:v>
                </c:pt>
                <c:pt idx="4">
                  <c:v>327.0175994926268</c:v>
                </c:pt>
              </c:numCache>
            </c:numRef>
          </c:val>
        </c:ser>
        <c:ser>
          <c:idx val="1"/>
          <c:order val="1"/>
          <c:tx>
            <c:strRef>
              <c:f>'Organized Results'!$C$79</c:f>
              <c:strCache>
                <c:ptCount val="1"/>
                <c:pt idx="0">
                  <c:v>Windows Server–based PRIMERGY: RX300-S4</c:v>
                </c:pt>
              </c:strCache>
            </c:strRef>
          </c:tx>
          <c:cat>
            <c:strRef>
              <c:f>'Organized Results'!$A$80:$A$84</c:f>
              <c:strCache>
                <c:ptCount val="5"/>
                <c:pt idx="0">
                  <c:v>3270 Green Screen</c:v>
                </c:pt>
                <c:pt idx="1">
                  <c:v>3270 Web bridge</c:v>
                </c:pt>
                <c:pt idx="2">
                  <c:v>CWS direct</c:v>
                </c:pt>
                <c:pt idx="3">
                  <c:v>CTG Applets</c:v>
                </c:pt>
                <c:pt idx="4">
                  <c:v>CTG Servlets</c:v>
                </c:pt>
              </c:strCache>
            </c:strRef>
          </c:cat>
          <c:val>
            <c:numRef>
              <c:f>'Organized Results'!$C$80:$C$84</c:f>
              <c:numCache>
                <c:formatCode>0</c:formatCode>
                <c:ptCount val="5"/>
                <c:pt idx="0">
                  <c:v>354.1</c:v>
                </c:pt>
                <c:pt idx="1">
                  <c:v>354.1</c:v>
                </c:pt>
                <c:pt idx="2">
                  <c:v>849.8</c:v>
                </c:pt>
                <c:pt idx="3">
                  <c:v>1177.333333333331</c:v>
                </c:pt>
                <c:pt idx="4">
                  <c:v>849.8</c:v>
                </c:pt>
              </c:numCache>
            </c:numRef>
          </c:val>
        </c:ser>
        <c:axId val="54374400"/>
        <c:axId val="54375936"/>
      </c:barChart>
      <c:catAx>
        <c:axId val="54374400"/>
        <c:scaling>
          <c:orientation val="minMax"/>
        </c:scaling>
        <c:axPos val="b"/>
        <c:tickLblPos val="nextTo"/>
        <c:crossAx val="54375936"/>
        <c:crosses val="autoZero"/>
        <c:auto val="1"/>
        <c:lblAlgn val="ctr"/>
        <c:lblOffset val="100"/>
      </c:catAx>
      <c:valAx>
        <c:axId val="54375936"/>
        <c:scaling>
          <c:orientation val="minMax"/>
        </c:scaling>
        <c:axPos val="l"/>
        <c:majorGridlines/>
        <c:numFmt formatCode="0" sourceLinked="1"/>
        <c:tickLblPos val="nextTo"/>
        <c:crossAx val="54374400"/>
        <c:crosses val="autoZero"/>
        <c:crossBetween val="between"/>
      </c:valAx>
    </c:plotArea>
    <c:legend>
      <c:legendPos val="t"/>
    </c:legend>
    <c:plotVisOnly val="1"/>
  </c:chart>
  <c:txPr>
    <a:bodyPr/>
    <a:lstStyle/>
    <a:p>
      <a:pPr>
        <a:defRPr sz="1400">
          <a:latin typeface="Trebuchet MS"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Power Consumption Including Cooling (Watts)</a:t>
            </a:r>
          </a:p>
        </c:rich>
      </c:tx>
    </c:title>
    <c:plotArea>
      <c:layout/>
      <c:barChart>
        <c:barDir val="col"/>
        <c:grouping val="clustered"/>
        <c:ser>
          <c:idx val="0"/>
          <c:order val="0"/>
          <c:tx>
            <c:strRef>
              <c:f>'Organized Results'!$M$39</c:f>
              <c:strCache>
                <c:ptCount val="1"/>
                <c:pt idx="0">
                  <c:v>Power Consumption Including Cooling (Watts)
</c:v>
                </c:pt>
              </c:strCache>
            </c:strRef>
          </c:tx>
          <c:dPt>
            <c:idx val="1"/>
            <c:spPr>
              <a:solidFill>
                <a:srgbClr val="92D050"/>
              </a:solidFill>
            </c:spPr>
          </c:dPt>
          <c:cat>
            <c:strRef>
              <c:f>'Organized Results'!$N$38:$O$38</c:f>
              <c:strCache>
                <c:ptCount val="2"/>
                <c:pt idx="0">
                  <c:v>Mainframe</c:v>
                </c:pt>
                <c:pt idx="1">
                  <c:v>PRIMERGY</c:v>
                </c:pt>
              </c:strCache>
            </c:strRef>
          </c:cat>
          <c:val>
            <c:numRef>
              <c:f>'Organized Results'!$N$39:$O$39</c:f>
              <c:numCache>
                <c:formatCode>#,##0</c:formatCode>
                <c:ptCount val="2"/>
                <c:pt idx="0">
                  <c:v>5220.9890607907482</c:v>
                </c:pt>
                <c:pt idx="1">
                  <c:v>550.66666666666663</c:v>
                </c:pt>
              </c:numCache>
            </c:numRef>
          </c:val>
        </c:ser>
        <c:axId val="54388608"/>
        <c:axId val="54390144"/>
      </c:barChart>
      <c:catAx>
        <c:axId val="54388608"/>
        <c:scaling>
          <c:orientation val="minMax"/>
        </c:scaling>
        <c:axPos val="b"/>
        <c:tickLblPos val="nextTo"/>
        <c:crossAx val="54390144"/>
        <c:crosses val="autoZero"/>
        <c:auto val="1"/>
        <c:lblAlgn val="ctr"/>
        <c:lblOffset val="100"/>
      </c:catAx>
      <c:valAx>
        <c:axId val="54390144"/>
        <c:scaling>
          <c:orientation val="minMax"/>
        </c:scaling>
        <c:axPos val="l"/>
        <c:majorGridlines/>
        <c:numFmt formatCode="#,##0" sourceLinked="1"/>
        <c:tickLblPos val="nextTo"/>
        <c:crossAx val="54388608"/>
        <c:crosses val="autoZero"/>
        <c:crossBetween val="between"/>
      </c:valAx>
    </c:plotArea>
    <c:plotVisOnly val="1"/>
  </c:chart>
  <c:txPr>
    <a:bodyPr/>
    <a:lstStyle/>
    <a:p>
      <a:pPr>
        <a:defRPr sz="1400">
          <a:latin typeface="Trebuchet MS"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6077170418006468E-2"/>
          <c:y val="1.6077170418006468E-2"/>
          <c:w val="0.96463022508038665"/>
          <c:h val="0.96463022508038665"/>
        </c:manualLayout>
      </c:layout>
      <c:pieChart>
        <c:varyColors val="1"/>
        <c:ser>
          <c:idx val="0"/>
          <c:order val="0"/>
          <c:tx>
            <c:strRef>
              <c:f>Sheet1!$B$1</c:f>
              <c:strCache>
                <c:ptCount val="1"/>
              </c:strCache>
            </c:strRef>
          </c:tx>
          <c:spPr>
            <a:solidFill>
              <a:schemeClr val="accent1"/>
            </a:solidFill>
            <a:ln w="12693">
              <a:solidFill>
                <a:schemeClr val="tx1"/>
              </a:solidFill>
              <a:prstDash val="solid"/>
            </a:ln>
          </c:spPr>
          <c:dPt>
            <c:idx val="0"/>
            <c:spPr>
              <a:solidFill>
                <a:schemeClr val="accent1"/>
              </a:solidFill>
              <a:ln w="12693">
                <a:solidFill>
                  <a:schemeClr val="tx1"/>
                </a:solidFill>
                <a:prstDash val="solid"/>
              </a:ln>
            </c:spPr>
          </c:dPt>
          <c:dPt>
            <c:idx val="1"/>
            <c:spPr>
              <a:solidFill>
                <a:schemeClr val="accent2"/>
              </a:solidFill>
              <a:ln w="12693">
                <a:solidFill>
                  <a:schemeClr val="tx1"/>
                </a:solidFill>
                <a:prstDash val="solid"/>
              </a:ln>
            </c:spPr>
          </c:dPt>
          <c:dPt>
            <c:idx val="2"/>
            <c:spPr>
              <a:solidFill>
                <a:schemeClr val="hlink"/>
              </a:solidFill>
              <a:ln w="12693">
                <a:solidFill>
                  <a:schemeClr val="tx1"/>
                </a:solidFill>
                <a:prstDash val="solid"/>
              </a:ln>
            </c:spPr>
          </c:dPt>
          <c:dPt>
            <c:idx val="3"/>
            <c:spPr>
              <a:solidFill>
                <a:srgbClr val="808080"/>
              </a:solidFill>
              <a:ln w="12693">
                <a:solidFill>
                  <a:schemeClr val="tx1"/>
                </a:solidFill>
                <a:prstDash val="solid"/>
              </a:ln>
            </c:spPr>
          </c:dPt>
          <c:dPt>
            <c:idx val="4"/>
            <c:spPr>
              <a:solidFill>
                <a:schemeClr val="bg1">
                  <a:lumMod val="40000"/>
                  <a:lumOff val="60000"/>
                </a:schemeClr>
              </a:solidFill>
              <a:ln w="12693">
                <a:solidFill>
                  <a:schemeClr val="tx1"/>
                </a:solidFill>
                <a:prstDash val="solid"/>
              </a:ln>
            </c:spPr>
          </c:dPt>
          <c:dPt>
            <c:idx val="5"/>
            <c:spPr>
              <a:solidFill>
                <a:schemeClr val="accent3">
                  <a:lumMod val="60000"/>
                  <a:lumOff val="40000"/>
                </a:schemeClr>
              </a:solidFill>
              <a:ln w="12693">
                <a:solidFill>
                  <a:schemeClr val="tx1"/>
                </a:solidFill>
                <a:prstDash val="solid"/>
              </a:ln>
            </c:spPr>
          </c:dPt>
          <c:cat>
            <c:numRef>
              <c:f>Sheet1!$A$2:$A$7</c:f>
              <c:numCache>
                <c:formatCode>General</c:formatCode>
                <c:ptCount val="6"/>
              </c:numCache>
            </c:numRef>
          </c:cat>
          <c:val>
            <c:numRef>
              <c:f>Sheet1!$B$2:$B$7</c:f>
              <c:numCache>
                <c:formatCode>#,##0"%";\-#,##0"%"</c:formatCode>
                <c:ptCount val="6"/>
                <c:pt idx="0">
                  <c:v>22</c:v>
                </c:pt>
                <c:pt idx="1">
                  <c:v>23</c:v>
                </c:pt>
                <c:pt idx="2">
                  <c:v>11</c:v>
                </c:pt>
                <c:pt idx="3">
                  <c:v>18</c:v>
                </c:pt>
                <c:pt idx="4">
                  <c:v>11</c:v>
                </c:pt>
                <c:pt idx="5">
                  <c:v>14.000000000000002</c:v>
                </c:pt>
              </c:numCache>
            </c:numRef>
          </c:val>
        </c:ser>
        <c:firstSliceAng val="0"/>
      </c:pieChart>
      <c:spPr>
        <a:noFill/>
        <a:ln w="25387">
          <a:noFill/>
        </a:ln>
      </c:spPr>
    </c:plotArea>
    <c:plotVisOnly val="1"/>
    <c:dispBlanksAs val="zero"/>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5108695652173947E-2"/>
          <c:y val="9.5108695652173947E-2"/>
          <c:w val="0.80434782608695654"/>
          <c:h val="0.80434782608695654"/>
        </c:manualLayout>
      </c:layout>
      <c:pieChart>
        <c:varyColors val="1"/>
        <c:ser>
          <c:idx val="0"/>
          <c:order val="0"/>
          <c:tx>
            <c:strRef>
              <c:f>Sheet1!$B$1</c:f>
              <c:strCache>
                <c:ptCount val="1"/>
              </c:strCache>
            </c:strRef>
          </c:tx>
          <c:spPr>
            <a:solidFill>
              <a:schemeClr val="accent1"/>
            </a:solidFill>
            <a:ln w="12694">
              <a:solidFill>
                <a:schemeClr val="tx1"/>
              </a:solidFill>
              <a:prstDash val="solid"/>
            </a:ln>
          </c:spPr>
          <c:dPt>
            <c:idx val="0"/>
            <c:spPr>
              <a:solidFill>
                <a:schemeClr val="accent1"/>
              </a:solidFill>
              <a:ln w="12694">
                <a:solidFill>
                  <a:schemeClr val="tx1"/>
                </a:solidFill>
                <a:prstDash val="solid"/>
              </a:ln>
            </c:spPr>
          </c:dPt>
          <c:dPt>
            <c:idx val="1"/>
            <c:spPr>
              <a:solidFill>
                <a:schemeClr val="accent2"/>
              </a:solidFill>
              <a:ln w="12694">
                <a:solidFill>
                  <a:schemeClr val="tx1"/>
                </a:solidFill>
                <a:prstDash val="solid"/>
              </a:ln>
            </c:spPr>
          </c:dPt>
          <c:dPt>
            <c:idx val="2"/>
            <c:spPr>
              <a:solidFill>
                <a:schemeClr val="hlink"/>
              </a:solidFill>
              <a:ln w="12694">
                <a:solidFill>
                  <a:schemeClr val="tx1"/>
                </a:solidFill>
                <a:prstDash val="solid"/>
              </a:ln>
            </c:spPr>
          </c:dPt>
          <c:dPt>
            <c:idx val="3"/>
            <c:spPr>
              <a:solidFill>
                <a:srgbClr val="808080"/>
              </a:solidFill>
              <a:ln w="12694">
                <a:solidFill>
                  <a:schemeClr val="tx1"/>
                </a:solidFill>
                <a:prstDash val="solid"/>
              </a:ln>
            </c:spPr>
          </c:dPt>
          <c:dPt>
            <c:idx val="4"/>
            <c:spPr>
              <a:solidFill>
                <a:schemeClr val="bg1">
                  <a:lumMod val="40000"/>
                  <a:lumOff val="60000"/>
                </a:schemeClr>
              </a:solidFill>
              <a:ln w="12694">
                <a:solidFill>
                  <a:schemeClr val="tx1"/>
                </a:solidFill>
                <a:prstDash val="solid"/>
              </a:ln>
            </c:spPr>
          </c:dPt>
          <c:dPt>
            <c:idx val="5"/>
            <c:spPr>
              <a:solidFill>
                <a:schemeClr val="accent3">
                  <a:lumMod val="60000"/>
                  <a:lumOff val="40000"/>
                </a:schemeClr>
              </a:solidFill>
              <a:ln w="12694">
                <a:solidFill>
                  <a:schemeClr val="tx1"/>
                </a:solidFill>
                <a:prstDash val="solid"/>
              </a:ln>
            </c:spPr>
          </c:dPt>
          <c:dPt>
            <c:idx val="6"/>
            <c:explosion val="9"/>
            <c:spPr>
              <a:solidFill>
                <a:srgbClr val="F1EC1D"/>
              </a:solidFill>
              <a:ln w="12694">
                <a:solidFill>
                  <a:schemeClr val="tx1"/>
                </a:solidFill>
                <a:prstDash val="solid"/>
              </a:ln>
            </c:spPr>
          </c:dPt>
          <c:cat>
            <c:numRef>
              <c:f>Sheet1!$A$2:$A$8</c:f>
              <c:numCache>
                <c:formatCode>General</c:formatCode>
                <c:ptCount val="7"/>
              </c:numCache>
            </c:numRef>
          </c:cat>
          <c:val>
            <c:numRef>
              <c:f>Sheet1!$B$2:$B$8</c:f>
              <c:numCache>
                <c:formatCode>#,##0"%";\-#,##0"%"</c:formatCode>
                <c:ptCount val="7"/>
                <c:pt idx="0">
                  <c:v>12</c:v>
                </c:pt>
                <c:pt idx="1">
                  <c:v>14.000000000000002</c:v>
                </c:pt>
                <c:pt idx="2">
                  <c:v>8</c:v>
                </c:pt>
                <c:pt idx="3">
                  <c:v>7.0000000000000009</c:v>
                </c:pt>
                <c:pt idx="4">
                  <c:v>11</c:v>
                </c:pt>
                <c:pt idx="5">
                  <c:v>14.000000000000002</c:v>
                </c:pt>
                <c:pt idx="6" formatCode="General">
                  <c:v>33</c:v>
                </c:pt>
              </c:numCache>
            </c:numRef>
          </c:val>
        </c:ser>
        <c:firstSliceAng val="0"/>
      </c:pieChart>
      <c:spPr>
        <a:noFill/>
        <a:ln w="25389">
          <a:noFill/>
        </a:ln>
      </c:spPr>
    </c:plotArea>
    <c:plotVisOnly val="1"/>
    <c:dispBlanksAs val="zero"/>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Sort Speeds </a:t>
            </a:r>
            <a:r>
              <a:rPr lang="en-US" dirty="0" smtClean="0"/>
              <a:t>versus </a:t>
            </a:r>
            <a:r>
              <a:rPr lang="en-US" dirty="0"/>
              <a:t>Costs</a:t>
            </a:r>
          </a:p>
        </c:rich>
      </c:tx>
    </c:title>
    <c:plotArea>
      <c:layout/>
      <c:barChart>
        <c:barDir val="col"/>
        <c:grouping val="clustered"/>
        <c:ser>
          <c:idx val="0"/>
          <c:order val="0"/>
          <c:tx>
            <c:strRef>
              <c:f>Sheet1!$B$8</c:f>
              <c:strCache>
                <c:ptCount val="1"/>
                <c:pt idx="0">
                  <c:v>Sort speed (GB per minute)</c:v>
                </c:pt>
              </c:strCache>
            </c:strRef>
          </c:tx>
          <c:dLbls>
            <c:dLbl>
              <c:idx val="0"/>
              <c:tx>
                <c:rich>
                  <a:bodyPr/>
                  <a:lstStyle/>
                  <a:p>
                    <a:r>
                      <a:rPr lang="en-US" smtClean="0"/>
                      <a:t>2GB</a:t>
                    </a:r>
                    <a:endParaRPr lang="en-US"/>
                  </a:p>
                </c:rich>
              </c:tx>
              <c:showVal val="1"/>
            </c:dLbl>
            <c:dLbl>
              <c:idx val="1"/>
              <c:tx>
                <c:rich>
                  <a:bodyPr/>
                  <a:lstStyle/>
                  <a:p>
                    <a:r>
                      <a:rPr lang="en-US" smtClean="0"/>
                      <a:t>15GB</a:t>
                    </a:r>
                    <a:endParaRPr lang="en-US"/>
                  </a:p>
                </c:rich>
              </c:tx>
              <c:showVal val="1"/>
            </c:dLbl>
            <c:dLbl>
              <c:idx val="2"/>
              <c:tx>
                <c:rich>
                  <a:bodyPr/>
                  <a:lstStyle/>
                  <a:p>
                    <a:r>
                      <a:rPr lang="en-US" smtClean="0"/>
                      <a:t>40GB</a:t>
                    </a:r>
                    <a:endParaRPr lang="en-US"/>
                  </a:p>
                </c:rich>
              </c:tx>
              <c:showVal val="1"/>
            </c:dLbl>
            <c:showVal val="1"/>
          </c:dLbls>
          <c:cat>
            <c:strRef>
              <c:f>Sheet1!$A$9:$A$11</c:f>
              <c:strCache>
                <c:ptCount val="3"/>
                <c:pt idx="0">
                  <c:v>Mainframe</c:v>
                </c:pt>
                <c:pt idx="1">
                  <c:v>NeoSort
2008 Server + SAN</c:v>
                </c:pt>
                <c:pt idx="2">
                  <c:v>NeoSort
2005 World Record</c:v>
                </c:pt>
              </c:strCache>
            </c:strRef>
          </c:cat>
          <c:val>
            <c:numRef>
              <c:f>Sheet1!$B$9:$B$11</c:f>
              <c:numCache>
                <c:formatCode>General</c:formatCode>
                <c:ptCount val="3"/>
                <c:pt idx="0">
                  <c:v>2</c:v>
                </c:pt>
                <c:pt idx="1">
                  <c:v>15</c:v>
                </c:pt>
                <c:pt idx="2">
                  <c:v>40</c:v>
                </c:pt>
              </c:numCache>
            </c:numRef>
          </c:val>
        </c:ser>
        <c:ser>
          <c:idx val="1"/>
          <c:order val="1"/>
          <c:tx>
            <c:strRef>
              <c:f>Sheet1!$C$8</c:f>
              <c:strCache>
                <c:ptCount val="1"/>
                <c:pt idx="0">
                  <c:v>Cost ($K)</c:v>
                </c:pt>
              </c:strCache>
            </c:strRef>
          </c:tx>
          <c:dLbls>
            <c:dLbl>
              <c:idx val="0"/>
              <c:tx>
                <c:rich>
                  <a:bodyPr/>
                  <a:lstStyle/>
                  <a:p>
                    <a:r>
                      <a:rPr lang="en-US" smtClean="0"/>
                      <a:t>$1000K</a:t>
                    </a:r>
                    <a:endParaRPr lang="en-US" dirty="0"/>
                  </a:p>
                </c:rich>
              </c:tx>
              <c:showVal val="1"/>
            </c:dLbl>
            <c:dLbl>
              <c:idx val="1"/>
              <c:tx>
                <c:rich>
                  <a:bodyPr/>
                  <a:lstStyle/>
                  <a:p>
                    <a:r>
                      <a:rPr lang="en-US" smtClean="0"/>
                      <a:t>$50K</a:t>
                    </a:r>
                    <a:endParaRPr lang="en-US"/>
                  </a:p>
                </c:rich>
              </c:tx>
              <c:showVal val="1"/>
            </c:dLbl>
            <c:dLbl>
              <c:idx val="2"/>
              <c:tx>
                <c:rich>
                  <a:bodyPr/>
                  <a:lstStyle/>
                  <a:p>
                    <a:r>
                      <a:rPr lang="en-US" smtClean="0"/>
                      <a:t>$500K</a:t>
                    </a:r>
                    <a:endParaRPr lang="en-US" dirty="0"/>
                  </a:p>
                </c:rich>
              </c:tx>
              <c:showVal val="1"/>
            </c:dLbl>
            <c:showVal val="1"/>
          </c:dLbls>
          <c:cat>
            <c:strRef>
              <c:f>Sheet1!$A$9:$A$11</c:f>
              <c:strCache>
                <c:ptCount val="3"/>
                <c:pt idx="0">
                  <c:v>Mainframe</c:v>
                </c:pt>
                <c:pt idx="1">
                  <c:v>NeoSort
2008 Server + SAN</c:v>
                </c:pt>
                <c:pt idx="2">
                  <c:v>NeoSort
2005 World Record</c:v>
                </c:pt>
              </c:strCache>
            </c:strRef>
          </c:cat>
          <c:val>
            <c:numRef>
              <c:f>Sheet1!$C$9:$C$11</c:f>
              <c:numCache>
                <c:formatCode>General</c:formatCode>
                <c:ptCount val="3"/>
                <c:pt idx="0">
                  <c:v>50</c:v>
                </c:pt>
                <c:pt idx="1">
                  <c:v>2.5</c:v>
                </c:pt>
                <c:pt idx="2">
                  <c:v>25</c:v>
                </c:pt>
              </c:numCache>
            </c:numRef>
          </c:val>
        </c:ser>
        <c:axId val="55575680"/>
        <c:axId val="55577216"/>
      </c:barChart>
      <c:catAx>
        <c:axId val="55575680"/>
        <c:scaling>
          <c:orientation val="minMax"/>
        </c:scaling>
        <c:axPos val="b"/>
        <c:majorTickMark val="none"/>
        <c:tickLblPos val="nextTo"/>
        <c:crossAx val="55577216"/>
        <c:crosses val="autoZero"/>
        <c:auto val="1"/>
        <c:lblAlgn val="ctr"/>
        <c:lblOffset val="100"/>
      </c:catAx>
      <c:valAx>
        <c:axId val="55577216"/>
        <c:scaling>
          <c:orientation val="minMax"/>
        </c:scaling>
        <c:axPos val="l"/>
        <c:majorGridlines/>
        <c:numFmt formatCode="General" sourceLinked="1"/>
        <c:majorTickMark val="none"/>
        <c:tickLblPos val="nextTo"/>
        <c:crossAx val="55575680"/>
        <c:crosses val="autoZero"/>
        <c:crossBetween val="between"/>
      </c:valAx>
    </c:plotArea>
    <c:legend>
      <c:legendPos val="t"/>
    </c:legend>
    <c:plotVisOnly val="1"/>
  </c:chart>
  <c:txPr>
    <a:bodyPr/>
    <a:lstStyle/>
    <a:p>
      <a:pPr>
        <a:defRPr sz="1800">
          <a:latin typeface="Trebuchet MS"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Sample Batch Execution Times</a:t>
            </a:r>
          </a:p>
        </c:rich>
      </c:tx>
    </c:title>
    <c:plotArea>
      <c:layout/>
      <c:barChart>
        <c:barDir val="col"/>
        <c:grouping val="clustered"/>
        <c:ser>
          <c:idx val="0"/>
          <c:order val="0"/>
          <c:tx>
            <c:strRef>
              <c:f>Sheet1!$B$3</c:f>
              <c:strCache>
                <c:ptCount val="1"/>
                <c:pt idx="0">
                  <c:v>Mainframe</c:v>
                </c:pt>
              </c:strCache>
            </c:strRef>
          </c:tx>
          <c:cat>
            <c:strRef>
              <c:f>Sheet1!$A$4:$A$7</c:f>
              <c:strCache>
                <c:ptCount val="4"/>
                <c:pt idx="0">
                  <c:v>Simon &amp; Schuster</c:v>
                </c:pt>
                <c:pt idx="1">
                  <c:v>Scottish &amp; Southern Energy</c:v>
                </c:pt>
                <c:pt idx="2">
                  <c:v>Euronext</c:v>
                </c:pt>
                <c:pt idx="3">
                  <c:v>Crystal Cruises</c:v>
                </c:pt>
              </c:strCache>
            </c:strRef>
          </c:cat>
          <c:val>
            <c:numRef>
              <c:f>Sheet1!$B$4:$B$7</c:f>
              <c:numCache>
                <c:formatCode>General</c:formatCode>
                <c:ptCount val="4"/>
                <c:pt idx="0">
                  <c:v>9</c:v>
                </c:pt>
                <c:pt idx="1">
                  <c:v>0.67000000000000115</c:v>
                </c:pt>
                <c:pt idx="2">
                  <c:v>1.4166666666666659</c:v>
                </c:pt>
                <c:pt idx="3">
                  <c:v>4</c:v>
                </c:pt>
              </c:numCache>
            </c:numRef>
          </c:val>
        </c:ser>
        <c:ser>
          <c:idx val="1"/>
          <c:order val="1"/>
          <c:tx>
            <c:strRef>
              <c:f>Sheet1!$C$3</c:f>
              <c:strCache>
                <c:ptCount val="1"/>
                <c:pt idx="0">
                  <c:v>Windows Server</c:v>
                </c:pt>
              </c:strCache>
            </c:strRef>
          </c:tx>
          <c:cat>
            <c:strRef>
              <c:f>Sheet1!$A$4:$A$7</c:f>
              <c:strCache>
                <c:ptCount val="4"/>
                <c:pt idx="0">
                  <c:v>Simon &amp; Schuster</c:v>
                </c:pt>
                <c:pt idx="1">
                  <c:v>Scottish &amp; Southern Energy</c:v>
                </c:pt>
                <c:pt idx="2">
                  <c:v>Euronext</c:v>
                </c:pt>
                <c:pt idx="3">
                  <c:v>Crystal Cruises</c:v>
                </c:pt>
              </c:strCache>
            </c:strRef>
          </c:cat>
          <c:val>
            <c:numRef>
              <c:f>Sheet1!$C$4:$C$7</c:f>
              <c:numCache>
                <c:formatCode>General</c:formatCode>
                <c:ptCount val="4"/>
                <c:pt idx="0">
                  <c:v>5</c:v>
                </c:pt>
                <c:pt idx="1">
                  <c:v>6.7000000000000004E-2</c:v>
                </c:pt>
                <c:pt idx="2">
                  <c:v>0.11666666666666672</c:v>
                </c:pt>
                <c:pt idx="3">
                  <c:v>0.5</c:v>
                </c:pt>
              </c:numCache>
            </c:numRef>
          </c:val>
        </c:ser>
        <c:axId val="55447552"/>
        <c:axId val="55449088"/>
      </c:barChart>
      <c:catAx>
        <c:axId val="55447552"/>
        <c:scaling>
          <c:orientation val="minMax"/>
        </c:scaling>
        <c:axPos val="b"/>
        <c:tickLblPos val="nextTo"/>
        <c:crossAx val="55449088"/>
        <c:crosses val="autoZero"/>
        <c:auto val="1"/>
        <c:lblAlgn val="ctr"/>
        <c:lblOffset val="100"/>
      </c:catAx>
      <c:valAx>
        <c:axId val="55449088"/>
        <c:scaling>
          <c:orientation val="minMax"/>
        </c:scaling>
        <c:axPos val="l"/>
        <c:majorGridlines/>
        <c:title>
          <c:tx>
            <c:rich>
              <a:bodyPr rot="0" vert="horz"/>
              <a:lstStyle/>
              <a:p>
                <a:pPr>
                  <a:defRPr/>
                </a:pPr>
                <a:r>
                  <a:rPr lang="en-US"/>
                  <a:t>Hours</a:t>
                </a:r>
              </a:p>
            </c:rich>
          </c:tx>
          <c:layout>
            <c:manualLayout>
              <c:xMode val="edge"/>
              <c:yMode val="edge"/>
              <c:x val="2.6197821794861714E-2"/>
              <c:y val="0.18287912979949691"/>
            </c:manualLayout>
          </c:layout>
        </c:title>
        <c:numFmt formatCode="General" sourceLinked="1"/>
        <c:tickLblPos val="nextTo"/>
        <c:crossAx val="55447552"/>
        <c:crosses val="autoZero"/>
        <c:crossBetween val="between"/>
      </c:valAx>
    </c:plotArea>
    <c:legend>
      <c:legendPos val="t"/>
    </c:legend>
    <c:plotVisOnly val="1"/>
  </c:chart>
  <c:txPr>
    <a:bodyPr/>
    <a:lstStyle/>
    <a:p>
      <a:pPr>
        <a:defRPr sz="1800">
          <a:latin typeface="Trebuchet MS"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0" y="8685213"/>
            <a:ext cx="2971800" cy="457200"/>
          </a:xfrm>
          <a:prstGeom prst="rect">
            <a:avLst/>
          </a:prstGeom>
        </p:spPr>
        <p:txBody>
          <a:bodyPr/>
          <a:lstStyle/>
          <a:p>
            <a:r>
              <a:rPr lang="en-US" smtClean="0"/>
              <a:t>© Fujitsu Siemens Computers 2007 - All rights reserved</a:t>
            </a:r>
            <a:endParaRPr lang="en-US"/>
          </a:p>
        </p:txBody>
      </p:sp>
      <p:sp>
        <p:nvSpPr>
          <p:cNvPr id="5" name="Slide Number Placeholder 4"/>
          <p:cNvSpPr>
            <a:spLocks noGrp="1"/>
          </p:cNvSpPr>
          <p:nvPr>
            <p:ph type="sldNum" sz="quarter" idx="11"/>
          </p:nvPr>
        </p:nvSpPr>
        <p:spPr/>
        <p:txBody>
          <a:bodyPr/>
          <a:lstStyle/>
          <a:p>
            <a:fld id="{F4489793-58C7-4CDE-825D-BAA7B2B5E9A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0" y="8685213"/>
            <a:ext cx="2971800" cy="457200"/>
          </a:xfrm>
          <a:prstGeom prst="rect">
            <a:avLst/>
          </a:prstGeom>
          <a:ln/>
        </p:spPr>
        <p:txBody>
          <a:bodyPr/>
          <a:lstStyle/>
          <a:p>
            <a:r>
              <a:rPr lang="en-US"/>
              <a:t>© Fujitsu Siemens Computers 2007 - All rights reserved</a:t>
            </a:r>
          </a:p>
        </p:txBody>
      </p:sp>
      <p:sp>
        <p:nvSpPr>
          <p:cNvPr id="7" name="Rectangle 7"/>
          <p:cNvSpPr>
            <a:spLocks noGrp="1" noChangeArrowheads="1"/>
          </p:cNvSpPr>
          <p:nvPr>
            <p:ph type="sldNum" sz="quarter" idx="5"/>
          </p:nvPr>
        </p:nvSpPr>
        <p:spPr>
          <a:ln/>
        </p:spPr>
        <p:txBody>
          <a:bodyPr/>
          <a:lstStyle/>
          <a:p>
            <a:fld id="{47E6EF42-7AE2-4B72-B492-6A3ABC63DB89}" type="slidenum">
              <a:rPr lang="en-US"/>
              <a:pPr/>
              <a:t>22</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963" y="1219200"/>
            <a:ext cx="7813675" cy="7127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5963" y="2068513"/>
            <a:ext cx="3830637" cy="43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2068513"/>
            <a:ext cx="3830638" cy="43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715963" y="6692900"/>
            <a:ext cx="7813675" cy="165100"/>
          </a:xfrm>
          <a:prstGeom prst="rect">
            <a:avLst/>
          </a:prstGeom>
        </p:spPr>
        <p:txBody>
          <a:bodyPr/>
          <a:lstStyle>
            <a:lvl1pPr>
              <a:defRPr/>
            </a:lvl1pPr>
          </a:lstStyle>
          <a:p>
            <a:r>
              <a:rPr lang="en-US"/>
              <a:t>PRIMERGY Solution Team Briefing - Power Efficiency      © Fujitsu Siemens Computers 2007      All rights reserved</a:t>
            </a:r>
          </a:p>
        </p:txBody>
      </p:sp>
      <p:sp>
        <p:nvSpPr>
          <p:cNvPr id="6" name="Slide Number Placeholder 5"/>
          <p:cNvSpPr>
            <a:spLocks noGrp="1"/>
          </p:cNvSpPr>
          <p:nvPr>
            <p:ph type="sldNum" sz="quarter" idx="11"/>
          </p:nvPr>
        </p:nvSpPr>
        <p:spPr>
          <a:xfrm>
            <a:off x="215900" y="6656388"/>
            <a:ext cx="457200" cy="201612"/>
          </a:xfrm>
          <a:prstGeom prst="rect">
            <a:avLst/>
          </a:prstGeom>
        </p:spPr>
        <p:txBody>
          <a:bodyPr/>
          <a:lstStyle>
            <a:lvl1pPr>
              <a:defRPr/>
            </a:lvl1pPr>
          </a:lstStyle>
          <a:p>
            <a:fld id="{536EB2F1-2773-4005-A02D-272C5BFE52C9}" type="slidenum">
              <a:rPr 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image" Target="../media/image16.wmf"/><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chart" Target="../charts/chart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chart" Target="../charts/chart5.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windowsserver/mainframe/default.msp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03.ibm.com/servers/eserver/zseries/lspr/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netcobol.com/info/white_papers.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03.ibm.com/support/techdocs/atsmastr.nsf/WebIndex/WP101110" TargetMode="External"/><Relationship Id="rId5" Type="http://schemas.openxmlformats.org/officeDocument/2006/relationships/hyperlink" Target="mailto:cobol@netcobol.com" TargetMode="External"/><Relationship Id="rId4" Type="http://schemas.openxmlformats.org/officeDocument/2006/relationships/hyperlink" Target="http://www-03.ibm.com/servers/eserver/zseries/lspr/index.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609398"/>
          </a:xfrm>
        </p:spPr>
        <p:txBody>
          <a:bodyPr/>
          <a:lstStyle/>
          <a:p>
            <a:r>
              <a:rPr lang="en-US" sz="4400" dirty="0" smtClean="0"/>
              <a:t>How We Obtained Our Results</a:t>
            </a:r>
            <a:endParaRPr lang="en-US" sz="4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Obtained Our Results</a:t>
            </a:r>
            <a:endParaRPr lang="en-US" dirty="0"/>
          </a:p>
        </p:txBody>
      </p:sp>
      <p:sp>
        <p:nvSpPr>
          <p:cNvPr id="3" name="Content Placeholder 2"/>
          <p:cNvSpPr>
            <a:spLocks noGrp="1"/>
          </p:cNvSpPr>
          <p:nvPr>
            <p:ph idx="1"/>
          </p:nvPr>
        </p:nvSpPr>
        <p:spPr>
          <a:xfrm>
            <a:off x="382588" y="1414464"/>
            <a:ext cx="8380412" cy="4728987"/>
          </a:xfrm>
        </p:spPr>
        <p:txBody>
          <a:bodyPr/>
          <a:lstStyle/>
          <a:p>
            <a:pPr marL="457200" indent="-457200"/>
            <a:r>
              <a:rPr lang="en-US" sz="3200" dirty="0" smtClean="0"/>
              <a:t>Used results published by IBM for their Trader application (upgraded to later platform by using IBM’s LSPR tables)</a:t>
            </a:r>
          </a:p>
          <a:p>
            <a:pPr marL="457200" indent="-457200"/>
            <a:r>
              <a:rPr lang="en-US" sz="3200" dirty="0" smtClean="0"/>
              <a:t>Migrated Trader using our </a:t>
            </a:r>
            <a:r>
              <a:rPr lang="en-US" sz="3200" dirty="0" err="1" smtClean="0"/>
              <a:t>NetCOBOL</a:t>
            </a:r>
            <a:r>
              <a:rPr lang="en-US" sz="3200" dirty="0" smtClean="0"/>
              <a:t>, </a:t>
            </a:r>
            <a:r>
              <a:rPr lang="en-US" sz="3200" dirty="0" err="1" smtClean="0"/>
              <a:t>NeoKicks</a:t>
            </a:r>
            <a:r>
              <a:rPr lang="en-US" sz="3200" dirty="0" smtClean="0"/>
              <a:t> and </a:t>
            </a:r>
            <a:r>
              <a:rPr lang="en-US" sz="3200" dirty="0" err="1" smtClean="0"/>
              <a:t>NeoData</a:t>
            </a:r>
            <a:r>
              <a:rPr lang="en-US" sz="3200" dirty="0" smtClean="0"/>
              <a:t> software</a:t>
            </a:r>
          </a:p>
          <a:p>
            <a:pPr marL="457200" indent="-457200"/>
            <a:r>
              <a:rPr lang="en-US" sz="3200" dirty="0" smtClean="0"/>
              <a:t>Executed Trader on a PRIMERGY server (loaded between 84% and 97%)</a:t>
            </a:r>
          </a:p>
          <a:p>
            <a:pPr marL="457200" indent="-457200"/>
            <a:r>
              <a:rPr lang="en-US" sz="3200" dirty="0" smtClean="0"/>
              <a:t>Used published energy figures</a:t>
            </a:r>
          </a:p>
          <a:p>
            <a:pPr marL="457200" indent="-457200"/>
            <a:r>
              <a:rPr lang="en-US" sz="3200" dirty="0" smtClean="0"/>
              <a:t>Calculated total transaction rates</a:t>
            </a:r>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0" name="Picture 16"/>
          <p:cNvPicPr>
            <a:picLocks noChangeAspect="1" noChangeArrowheads="1"/>
          </p:cNvPicPr>
          <p:nvPr/>
        </p:nvPicPr>
        <p:blipFill>
          <a:blip r:embed="rId3"/>
          <a:srcRect/>
          <a:stretch>
            <a:fillRect/>
          </a:stretch>
        </p:blipFill>
        <p:spPr bwMode="auto">
          <a:xfrm>
            <a:off x="6999514" y="2453521"/>
            <a:ext cx="1763486" cy="642329"/>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2" name="Group 11"/>
          <p:cNvGrpSpPr/>
          <p:nvPr/>
        </p:nvGrpSpPr>
        <p:grpSpPr>
          <a:xfrm>
            <a:off x="633639" y="1892527"/>
            <a:ext cx="1454150" cy="1924050"/>
            <a:chOff x="399596" y="1381125"/>
            <a:chExt cx="1454150" cy="1924050"/>
          </a:xfrm>
        </p:grpSpPr>
        <p:grpSp>
          <p:nvGrpSpPr>
            <p:cNvPr id="1032" name="Group 8"/>
            <p:cNvGrpSpPr>
              <a:grpSpLocks noChangeAspect="1"/>
            </p:cNvGrpSpPr>
            <p:nvPr/>
          </p:nvGrpSpPr>
          <p:grpSpPr bwMode="auto">
            <a:xfrm>
              <a:off x="399596" y="1381125"/>
              <a:ext cx="1454150" cy="1924050"/>
              <a:chOff x="2422" y="1554"/>
              <a:chExt cx="916" cy="1212"/>
            </a:xfrm>
          </p:grpSpPr>
          <p:sp>
            <p:nvSpPr>
              <p:cNvPr id="1031" name="AutoShape 7"/>
              <p:cNvSpPr>
                <a:spLocks noChangeAspect="1" noChangeArrowheads="1" noTextEdit="1"/>
              </p:cNvSpPr>
              <p:nvPr/>
            </p:nvSpPr>
            <p:spPr bwMode="auto">
              <a:xfrm>
                <a:off x="2422" y="1554"/>
                <a:ext cx="916" cy="1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noEditPoints="1"/>
              </p:cNvSpPr>
              <p:nvPr/>
            </p:nvSpPr>
            <p:spPr bwMode="auto">
              <a:xfrm>
                <a:off x="2422" y="1554"/>
                <a:ext cx="916" cy="1212"/>
              </a:xfrm>
              <a:custGeom>
                <a:avLst/>
                <a:gdLst/>
                <a:ahLst/>
                <a:cxnLst>
                  <a:cxn ang="0">
                    <a:pos x="880" y="180"/>
                  </a:cxn>
                  <a:cxn ang="0">
                    <a:pos x="780" y="128"/>
                  </a:cxn>
                  <a:cxn ang="0">
                    <a:pos x="786" y="94"/>
                  </a:cxn>
                  <a:cxn ang="0">
                    <a:pos x="750" y="82"/>
                  </a:cxn>
                  <a:cxn ang="0">
                    <a:pos x="658" y="40"/>
                  </a:cxn>
                  <a:cxn ang="0">
                    <a:pos x="656" y="12"/>
                  </a:cxn>
                  <a:cxn ang="0">
                    <a:pos x="16" y="314"/>
                  </a:cxn>
                  <a:cxn ang="0">
                    <a:pos x="0" y="1090"/>
                  </a:cxn>
                  <a:cxn ang="0">
                    <a:pos x="164" y="1208"/>
                  </a:cxn>
                  <a:cxn ang="0">
                    <a:pos x="896" y="1004"/>
                  </a:cxn>
                  <a:cxn ang="0">
                    <a:pos x="916" y="206"/>
                  </a:cxn>
                  <a:cxn ang="0">
                    <a:pos x="860" y="956"/>
                  </a:cxn>
                  <a:cxn ang="0">
                    <a:pos x="56" y="356"/>
                  </a:cxn>
                  <a:cxn ang="0">
                    <a:pos x="94" y="384"/>
                  </a:cxn>
                  <a:cxn ang="0">
                    <a:pos x="96" y="410"/>
                  </a:cxn>
                  <a:cxn ang="0">
                    <a:pos x="358" y="320"/>
                  </a:cxn>
                  <a:cxn ang="0">
                    <a:pos x="176" y="440"/>
                  </a:cxn>
                  <a:cxn ang="0">
                    <a:pos x="182" y="468"/>
                  </a:cxn>
                  <a:cxn ang="0">
                    <a:pos x="860" y="956"/>
                  </a:cxn>
                  <a:cxn ang="0">
                    <a:pos x="306" y="844"/>
                  </a:cxn>
                  <a:cxn ang="0">
                    <a:pos x="314" y="846"/>
                  </a:cxn>
                  <a:cxn ang="0">
                    <a:pos x="324" y="844"/>
                  </a:cxn>
                  <a:cxn ang="0">
                    <a:pos x="328" y="844"/>
                  </a:cxn>
                  <a:cxn ang="0">
                    <a:pos x="334" y="840"/>
                  </a:cxn>
                  <a:cxn ang="0">
                    <a:pos x="340" y="834"/>
                  </a:cxn>
                  <a:cxn ang="0">
                    <a:pos x="366" y="782"/>
                  </a:cxn>
                  <a:cxn ang="0">
                    <a:pos x="348" y="742"/>
                  </a:cxn>
                  <a:cxn ang="0">
                    <a:pos x="332" y="720"/>
                  </a:cxn>
                  <a:cxn ang="0">
                    <a:pos x="376" y="608"/>
                  </a:cxn>
                  <a:cxn ang="0">
                    <a:pos x="472" y="538"/>
                  </a:cxn>
                  <a:cxn ang="0">
                    <a:pos x="566" y="522"/>
                  </a:cxn>
                  <a:cxn ang="0">
                    <a:pos x="650" y="552"/>
                  </a:cxn>
                  <a:cxn ang="0">
                    <a:pos x="702" y="558"/>
                  </a:cxn>
                  <a:cxn ang="0">
                    <a:pos x="698" y="518"/>
                  </a:cxn>
                  <a:cxn ang="0">
                    <a:pos x="590" y="468"/>
                  </a:cxn>
                  <a:cxn ang="0">
                    <a:pos x="474" y="476"/>
                  </a:cxn>
                  <a:cxn ang="0">
                    <a:pos x="348" y="556"/>
                  </a:cxn>
                  <a:cxn ang="0">
                    <a:pos x="280" y="688"/>
                  </a:cxn>
                  <a:cxn ang="0">
                    <a:pos x="268" y="764"/>
                  </a:cxn>
                  <a:cxn ang="0">
                    <a:pos x="244" y="798"/>
                  </a:cxn>
                  <a:cxn ang="0">
                    <a:pos x="704" y="692"/>
                  </a:cxn>
                  <a:cxn ang="0">
                    <a:pos x="722" y="714"/>
                  </a:cxn>
                  <a:cxn ang="0">
                    <a:pos x="676" y="824"/>
                  </a:cxn>
                  <a:cxn ang="0">
                    <a:pos x="582" y="896"/>
                  </a:cxn>
                  <a:cxn ang="0">
                    <a:pos x="486" y="910"/>
                  </a:cxn>
                  <a:cxn ang="0">
                    <a:pos x="400" y="880"/>
                  </a:cxn>
                  <a:cxn ang="0">
                    <a:pos x="348" y="872"/>
                  </a:cxn>
                  <a:cxn ang="0">
                    <a:pos x="350" y="912"/>
                  </a:cxn>
                  <a:cxn ang="0">
                    <a:pos x="460" y="964"/>
                  </a:cxn>
                  <a:cxn ang="0">
                    <a:pos x="578" y="956"/>
                  </a:cxn>
                  <a:cxn ang="0">
                    <a:pos x="704" y="878"/>
                  </a:cxn>
                  <a:cxn ang="0">
                    <a:pos x="774" y="744"/>
                  </a:cxn>
                  <a:cxn ang="0">
                    <a:pos x="786" y="672"/>
                  </a:cxn>
                  <a:cxn ang="0">
                    <a:pos x="808" y="636"/>
                  </a:cxn>
                  <a:cxn ang="0">
                    <a:pos x="728" y="590"/>
                  </a:cxn>
                  <a:cxn ang="0">
                    <a:pos x="684" y="662"/>
                  </a:cxn>
                </a:cxnLst>
                <a:rect l="0" t="0" r="r" b="b"/>
                <a:pathLst>
                  <a:path w="916" h="1212">
                    <a:moveTo>
                      <a:pt x="904" y="184"/>
                    </a:moveTo>
                    <a:lnTo>
                      <a:pt x="904" y="184"/>
                    </a:lnTo>
                    <a:lnTo>
                      <a:pt x="898" y="180"/>
                    </a:lnTo>
                    <a:lnTo>
                      <a:pt x="892" y="178"/>
                    </a:lnTo>
                    <a:lnTo>
                      <a:pt x="886" y="178"/>
                    </a:lnTo>
                    <a:lnTo>
                      <a:pt x="880" y="180"/>
                    </a:lnTo>
                    <a:lnTo>
                      <a:pt x="880" y="180"/>
                    </a:lnTo>
                    <a:lnTo>
                      <a:pt x="444" y="332"/>
                    </a:lnTo>
                    <a:lnTo>
                      <a:pt x="444" y="332"/>
                    </a:lnTo>
                    <a:lnTo>
                      <a:pt x="776" y="132"/>
                    </a:lnTo>
                    <a:lnTo>
                      <a:pt x="776" y="132"/>
                    </a:lnTo>
                    <a:lnTo>
                      <a:pt x="780" y="128"/>
                    </a:lnTo>
                    <a:lnTo>
                      <a:pt x="784" y="122"/>
                    </a:lnTo>
                    <a:lnTo>
                      <a:pt x="788" y="114"/>
                    </a:lnTo>
                    <a:lnTo>
                      <a:pt x="788" y="108"/>
                    </a:lnTo>
                    <a:lnTo>
                      <a:pt x="788" y="108"/>
                    </a:lnTo>
                    <a:lnTo>
                      <a:pt x="788" y="102"/>
                    </a:lnTo>
                    <a:lnTo>
                      <a:pt x="786" y="94"/>
                    </a:lnTo>
                    <a:lnTo>
                      <a:pt x="786" y="94"/>
                    </a:lnTo>
                    <a:lnTo>
                      <a:pt x="778" y="86"/>
                    </a:lnTo>
                    <a:lnTo>
                      <a:pt x="770" y="82"/>
                    </a:lnTo>
                    <a:lnTo>
                      <a:pt x="760" y="80"/>
                    </a:lnTo>
                    <a:lnTo>
                      <a:pt x="750" y="82"/>
                    </a:lnTo>
                    <a:lnTo>
                      <a:pt x="750" y="82"/>
                    </a:lnTo>
                    <a:lnTo>
                      <a:pt x="362" y="256"/>
                    </a:lnTo>
                    <a:lnTo>
                      <a:pt x="362" y="256"/>
                    </a:lnTo>
                    <a:lnTo>
                      <a:pt x="650" y="50"/>
                    </a:lnTo>
                    <a:lnTo>
                      <a:pt x="650" y="50"/>
                    </a:lnTo>
                    <a:lnTo>
                      <a:pt x="654" y="46"/>
                    </a:lnTo>
                    <a:lnTo>
                      <a:pt x="658" y="40"/>
                    </a:lnTo>
                    <a:lnTo>
                      <a:pt x="660" y="34"/>
                    </a:lnTo>
                    <a:lnTo>
                      <a:pt x="660" y="28"/>
                    </a:lnTo>
                    <a:lnTo>
                      <a:pt x="660" y="28"/>
                    </a:lnTo>
                    <a:lnTo>
                      <a:pt x="660" y="20"/>
                    </a:lnTo>
                    <a:lnTo>
                      <a:pt x="656" y="12"/>
                    </a:lnTo>
                    <a:lnTo>
                      <a:pt x="656" y="12"/>
                    </a:lnTo>
                    <a:lnTo>
                      <a:pt x="650" y="4"/>
                    </a:lnTo>
                    <a:lnTo>
                      <a:pt x="640" y="0"/>
                    </a:lnTo>
                    <a:lnTo>
                      <a:pt x="630" y="0"/>
                    </a:lnTo>
                    <a:lnTo>
                      <a:pt x="620" y="2"/>
                    </a:lnTo>
                    <a:lnTo>
                      <a:pt x="16" y="314"/>
                    </a:lnTo>
                    <a:lnTo>
                      <a:pt x="16" y="314"/>
                    </a:lnTo>
                    <a:lnTo>
                      <a:pt x="10" y="320"/>
                    </a:lnTo>
                    <a:lnTo>
                      <a:pt x="4" y="326"/>
                    </a:lnTo>
                    <a:lnTo>
                      <a:pt x="2" y="332"/>
                    </a:lnTo>
                    <a:lnTo>
                      <a:pt x="0" y="340"/>
                    </a:lnTo>
                    <a:lnTo>
                      <a:pt x="0" y="1090"/>
                    </a:lnTo>
                    <a:lnTo>
                      <a:pt x="0" y="1090"/>
                    </a:lnTo>
                    <a:lnTo>
                      <a:pt x="2" y="1096"/>
                    </a:lnTo>
                    <a:lnTo>
                      <a:pt x="4" y="1102"/>
                    </a:lnTo>
                    <a:lnTo>
                      <a:pt x="8" y="1108"/>
                    </a:lnTo>
                    <a:lnTo>
                      <a:pt x="14" y="1114"/>
                    </a:lnTo>
                    <a:lnTo>
                      <a:pt x="164" y="1208"/>
                    </a:lnTo>
                    <a:lnTo>
                      <a:pt x="164" y="1208"/>
                    </a:lnTo>
                    <a:lnTo>
                      <a:pt x="170" y="1210"/>
                    </a:lnTo>
                    <a:lnTo>
                      <a:pt x="174" y="1212"/>
                    </a:lnTo>
                    <a:lnTo>
                      <a:pt x="180" y="1212"/>
                    </a:lnTo>
                    <a:lnTo>
                      <a:pt x="186" y="1210"/>
                    </a:lnTo>
                    <a:lnTo>
                      <a:pt x="896" y="1004"/>
                    </a:lnTo>
                    <a:lnTo>
                      <a:pt x="896" y="1004"/>
                    </a:lnTo>
                    <a:lnTo>
                      <a:pt x="904" y="1000"/>
                    </a:lnTo>
                    <a:lnTo>
                      <a:pt x="912" y="994"/>
                    </a:lnTo>
                    <a:lnTo>
                      <a:pt x="916" y="986"/>
                    </a:lnTo>
                    <a:lnTo>
                      <a:pt x="916" y="978"/>
                    </a:lnTo>
                    <a:lnTo>
                      <a:pt x="916" y="206"/>
                    </a:lnTo>
                    <a:lnTo>
                      <a:pt x="916" y="206"/>
                    </a:lnTo>
                    <a:lnTo>
                      <a:pt x="916" y="200"/>
                    </a:lnTo>
                    <a:lnTo>
                      <a:pt x="914" y="194"/>
                    </a:lnTo>
                    <a:lnTo>
                      <a:pt x="910" y="188"/>
                    </a:lnTo>
                    <a:lnTo>
                      <a:pt x="904" y="184"/>
                    </a:lnTo>
                    <a:lnTo>
                      <a:pt x="904" y="184"/>
                    </a:lnTo>
                    <a:close/>
                    <a:moveTo>
                      <a:pt x="860" y="956"/>
                    </a:moveTo>
                    <a:lnTo>
                      <a:pt x="860" y="956"/>
                    </a:lnTo>
                    <a:lnTo>
                      <a:pt x="182" y="1154"/>
                    </a:lnTo>
                    <a:lnTo>
                      <a:pt x="182" y="1154"/>
                    </a:lnTo>
                    <a:lnTo>
                      <a:pt x="56" y="1074"/>
                    </a:lnTo>
                    <a:lnTo>
                      <a:pt x="56" y="356"/>
                    </a:lnTo>
                    <a:lnTo>
                      <a:pt x="56" y="356"/>
                    </a:lnTo>
                    <a:lnTo>
                      <a:pt x="306" y="228"/>
                    </a:lnTo>
                    <a:lnTo>
                      <a:pt x="306" y="228"/>
                    </a:lnTo>
                    <a:lnTo>
                      <a:pt x="104" y="374"/>
                    </a:lnTo>
                    <a:lnTo>
                      <a:pt x="104" y="374"/>
                    </a:lnTo>
                    <a:lnTo>
                      <a:pt x="98" y="378"/>
                    </a:lnTo>
                    <a:lnTo>
                      <a:pt x="94" y="384"/>
                    </a:lnTo>
                    <a:lnTo>
                      <a:pt x="92" y="390"/>
                    </a:lnTo>
                    <a:lnTo>
                      <a:pt x="92" y="396"/>
                    </a:lnTo>
                    <a:lnTo>
                      <a:pt x="92" y="396"/>
                    </a:lnTo>
                    <a:lnTo>
                      <a:pt x="92" y="404"/>
                    </a:lnTo>
                    <a:lnTo>
                      <a:pt x="96" y="410"/>
                    </a:lnTo>
                    <a:lnTo>
                      <a:pt x="96" y="410"/>
                    </a:lnTo>
                    <a:lnTo>
                      <a:pt x="102" y="418"/>
                    </a:lnTo>
                    <a:lnTo>
                      <a:pt x="112" y="422"/>
                    </a:lnTo>
                    <a:lnTo>
                      <a:pt x="122" y="424"/>
                    </a:lnTo>
                    <a:lnTo>
                      <a:pt x="132" y="422"/>
                    </a:lnTo>
                    <a:lnTo>
                      <a:pt x="132" y="422"/>
                    </a:lnTo>
                    <a:lnTo>
                      <a:pt x="358" y="320"/>
                    </a:lnTo>
                    <a:lnTo>
                      <a:pt x="358" y="320"/>
                    </a:lnTo>
                    <a:lnTo>
                      <a:pt x="188" y="424"/>
                    </a:lnTo>
                    <a:lnTo>
                      <a:pt x="188" y="424"/>
                    </a:lnTo>
                    <a:lnTo>
                      <a:pt x="182" y="428"/>
                    </a:lnTo>
                    <a:lnTo>
                      <a:pt x="178" y="434"/>
                    </a:lnTo>
                    <a:lnTo>
                      <a:pt x="176" y="440"/>
                    </a:lnTo>
                    <a:lnTo>
                      <a:pt x="174" y="448"/>
                    </a:lnTo>
                    <a:lnTo>
                      <a:pt x="174" y="448"/>
                    </a:lnTo>
                    <a:lnTo>
                      <a:pt x="174" y="454"/>
                    </a:lnTo>
                    <a:lnTo>
                      <a:pt x="176" y="458"/>
                    </a:lnTo>
                    <a:lnTo>
                      <a:pt x="176" y="458"/>
                    </a:lnTo>
                    <a:lnTo>
                      <a:pt x="182" y="468"/>
                    </a:lnTo>
                    <a:lnTo>
                      <a:pt x="192" y="472"/>
                    </a:lnTo>
                    <a:lnTo>
                      <a:pt x="202" y="476"/>
                    </a:lnTo>
                    <a:lnTo>
                      <a:pt x="212" y="474"/>
                    </a:lnTo>
                    <a:lnTo>
                      <a:pt x="212" y="474"/>
                    </a:lnTo>
                    <a:lnTo>
                      <a:pt x="860" y="246"/>
                    </a:lnTo>
                    <a:lnTo>
                      <a:pt x="860" y="956"/>
                    </a:lnTo>
                    <a:close/>
                    <a:moveTo>
                      <a:pt x="258" y="816"/>
                    </a:moveTo>
                    <a:lnTo>
                      <a:pt x="302" y="842"/>
                    </a:lnTo>
                    <a:lnTo>
                      <a:pt x="302" y="842"/>
                    </a:lnTo>
                    <a:lnTo>
                      <a:pt x="304" y="842"/>
                    </a:lnTo>
                    <a:lnTo>
                      <a:pt x="304" y="842"/>
                    </a:lnTo>
                    <a:lnTo>
                      <a:pt x="306" y="844"/>
                    </a:lnTo>
                    <a:lnTo>
                      <a:pt x="306" y="844"/>
                    </a:lnTo>
                    <a:lnTo>
                      <a:pt x="310" y="844"/>
                    </a:lnTo>
                    <a:lnTo>
                      <a:pt x="310" y="844"/>
                    </a:lnTo>
                    <a:lnTo>
                      <a:pt x="312" y="846"/>
                    </a:lnTo>
                    <a:lnTo>
                      <a:pt x="312" y="846"/>
                    </a:lnTo>
                    <a:lnTo>
                      <a:pt x="314" y="846"/>
                    </a:lnTo>
                    <a:lnTo>
                      <a:pt x="314" y="846"/>
                    </a:lnTo>
                    <a:lnTo>
                      <a:pt x="318" y="846"/>
                    </a:lnTo>
                    <a:lnTo>
                      <a:pt x="318" y="846"/>
                    </a:lnTo>
                    <a:lnTo>
                      <a:pt x="320" y="846"/>
                    </a:lnTo>
                    <a:lnTo>
                      <a:pt x="320" y="846"/>
                    </a:lnTo>
                    <a:lnTo>
                      <a:pt x="324" y="844"/>
                    </a:lnTo>
                    <a:lnTo>
                      <a:pt x="324" y="844"/>
                    </a:lnTo>
                    <a:lnTo>
                      <a:pt x="324" y="844"/>
                    </a:lnTo>
                    <a:lnTo>
                      <a:pt x="324" y="844"/>
                    </a:lnTo>
                    <a:lnTo>
                      <a:pt x="326" y="844"/>
                    </a:lnTo>
                    <a:lnTo>
                      <a:pt x="326" y="844"/>
                    </a:lnTo>
                    <a:lnTo>
                      <a:pt x="328" y="844"/>
                    </a:lnTo>
                    <a:lnTo>
                      <a:pt x="328" y="844"/>
                    </a:lnTo>
                    <a:lnTo>
                      <a:pt x="328" y="842"/>
                    </a:lnTo>
                    <a:lnTo>
                      <a:pt x="328" y="842"/>
                    </a:lnTo>
                    <a:lnTo>
                      <a:pt x="330" y="842"/>
                    </a:lnTo>
                    <a:lnTo>
                      <a:pt x="330" y="842"/>
                    </a:lnTo>
                    <a:lnTo>
                      <a:pt x="334" y="840"/>
                    </a:lnTo>
                    <a:lnTo>
                      <a:pt x="334" y="840"/>
                    </a:lnTo>
                    <a:lnTo>
                      <a:pt x="336" y="838"/>
                    </a:lnTo>
                    <a:lnTo>
                      <a:pt x="336" y="838"/>
                    </a:lnTo>
                    <a:lnTo>
                      <a:pt x="338" y="836"/>
                    </a:lnTo>
                    <a:lnTo>
                      <a:pt x="338" y="836"/>
                    </a:lnTo>
                    <a:lnTo>
                      <a:pt x="340" y="834"/>
                    </a:lnTo>
                    <a:lnTo>
                      <a:pt x="340" y="834"/>
                    </a:lnTo>
                    <a:lnTo>
                      <a:pt x="340" y="832"/>
                    </a:lnTo>
                    <a:lnTo>
                      <a:pt x="340" y="832"/>
                    </a:lnTo>
                    <a:lnTo>
                      <a:pt x="342" y="830"/>
                    </a:lnTo>
                    <a:lnTo>
                      <a:pt x="366" y="782"/>
                    </a:lnTo>
                    <a:lnTo>
                      <a:pt x="366" y="782"/>
                    </a:lnTo>
                    <a:lnTo>
                      <a:pt x="370" y="772"/>
                    </a:lnTo>
                    <a:lnTo>
                      <a:pt x="368" y="762"/>
                    </a:lnTo>
                    <a:lnTo>
                      <a:pt x="362" y="752"/>
                    </a:lnTo>
                    <a:lnTo>
                      <a:pt x="354" y="744"/>
                    </a:lnTo>
                    <a:lnTo>
                      <a:pt x="354" y="744"/>
                    </a:lnTo>
                    <a:lnTo>
                      <a:pt x="348" y="742"/>
                    </a:lnTo>
                    <a:lnTo>
                      <a:pt x="342" y="742"/>
                    </a:lnTo>
                    <a:lnTo>
                      <a:pt x="336" y="742"/>
                    </a:lnTo>
                    <a:lnTo>
                      <a:pt x="330" y="744"/>
                    </a:lnTo>
                    <a:lnTo>
                      <a:pt x="330" y="744"/>
                    </a:lnTo>
                    <a:lnTo>
                      <a:pt x="332" y="720"/>
                    </a:lnTo>
                    <a:lnTo>
                      <a:pt x="332" y="720"/>
                    </a:lnTo>
                    <a:lnTo>
                      <a:pt x="334" y="700"/>
                    </a:lnTo>
                    <a:lnTo>
                      <a:pt x="340" y="680"/>
                    </a:lnTo>
                    <a:lnTo>
                      <a:pt x="346" y="660"/>
                    </a:lnTo>
                    <a:lnTo>
                      <a:pt x="354" y="642"/>
                    </a:lnTo>
                    <a:lnTo>
                      <a:pt x="364" y="626"/>
                    </a:lnTo>
                    <a:lnTo>
                      <a:pt x="376" y="608"/>
                    </a:lnTo>
                    <a:lnTo>
                      <a:pt x="390" y="594"/>
                    </a:lnTo>
                    <a:lnTo>
                      <a:pt x="404" y="580"/>
                    </a:lnTo>
                    <a:lnTo>
                      <a:pt x="420" y="566"/>
                    </a:lnTo>
                    <a:lnTo>
                      <a:pt x="436" y="556"/>
                    </a:lnTo>
                    <a:lnTo>
                      <a:pt x="452" y="546"/>
                    </a:lnTo>
                    <a:lnTo>
                      <a:pt x="472" y="538"/>
                    </a:lnTo>
                    <a:lnTo>
                      <a:pt x="490" y="530"/>
                    </a:lnTo>
                    <a:lnTo>
                      <a:pt x="510" y="526"/>
                    </a:lnTo>
                    <a:lnTo>
                      <a:pt x="530" y="522"/>
                    </a:lnTo>
                    <a:lnTo>
                      <a:pt x="550" y="522"/>
                    </a:lnTo>
                    <a:lnTo>
                      <a:pt x="550" y="522"/>
                    </a:lnTo>
                    <a:lnTo>
                      <a:pt x="566" y="522"/>
                    </a:lnTo>
                    <a:lnTo>
                      <a:pt x="580" y="524"/>
                    </a:lnTo>
                    <a:lnTo>
                      <a:pt x="596" y="528"/>
                    </a:lnTo>
                    <a:lnTo>
                      <a:pt x="610" y="532"/>
                    </a:lnTo>
                    <a:lnTo>
                      <a:pt x="624" y="538"/>
                    </a:lnTo>
                    <a:lnTo>
                      <a:pt x="638" y="544"/>
                    </a:lnTo>
                    <a:lnTo>
                      <a:pt x="650" y="552"/>
                    </a:lnTo>
                    <a:lnTo>
                      <a:pt x="662" y="560"/>
                    </a:lnTo>
                    <a:lnTo>
                      <a:pt x="662" y="560"/>
                    </a:lnTo>
                    <a:lnTo>
                      <a:pt x="672" y="566"/>
                    </a:lnTo>
                    <a:lnTo>
                      <a:pt x="682" y="568"/>
                    </a:lnTo>
                    <a:lnTo>
                      <a:pt x="694" y="564"/>
                    </a:lnTo>
                    <a:lnTo>
                      <a:pt x="702" y="558"/>
                    </a:lnTo>
                    <a:lnTo>
                      <a:pt x="702" y="558"/>
                    </a:lnTo>
                    <a:lnTo>
                      <a:pt x="706" y="548"/>
                    </a:lnTo>
                    <a:lnTo>
                      <a:pt x="708" y="536"/>
                    </a:lnTo>
                    <a:lnTo>
                      <a:pt x="706" y="526"/>
                    </a:lnTo>
                    <a:lnTo>
                      <a:pt x="698" y="518"/>
                    </a:lnTo>
                    <a:lnTo>
                      <a:pt x="698" y="518"/>
                    </a:lnTo>
                    <a:lnTo>
                      <a:pt x="682" y="506"/>
                    </a:lnTo>
                    <a:lnTo>
                      <a:pt x="666" y="496"/>
                    </a:lnTo>
                    <a:lnTo>
                      <a:pt x="648" y="486"/>
                    </a:lnTo>
                    <a:lnTo>
                      <a:pt x="630" y="478"/>
                    </a:lnTo>
                    <a:lnTo>
                      <a:pt x="610" y="472"/>
                    </a:lnTo>
                    <a:lnTo>
                      <a:pt x="590" y="468"/>
                    </a:lnTo>
                    <a:lnTo>
                      <a:pt x="570" y="466"/>
                    </a:lnTo>
                    <a:lnTo>
                      <a:pt x="550" y="466"/>
                    </a:lnTo>
                    <a:lnTo>
                      <a:pt x="550" y="466"/>
                    </a:lnTo>
                    <a:lnTo>
                      <a:pt x="524" y="466"/>
                    </a:lnTo>
                    <a:lnTo>
                      <a:pt x="500" y="470"/>
                    </a:lnTo>
                    <a:lnTo>
                      <a:pt x="474" y="476"/>
                    </a:lnTo>
                    <a:lnTo>
                      <a:pt x="452" y="484"/>
                    </a:lnTo>
                    <a:lnTo>
                      <a:pt x="428" y="496"/>
                    </a:lnTo>
                    <a:lnTo>
                      <a:pt x="406" y="508"/>
                    </a:lnTo>
                    <a:lnTo>
                      <a:pt x="386" y="522"/>
                    </a:lnTo>
                    <a:lnTo>
                      <a:pt x="366" y="538"/>
                    </a:lnTo>
                    <a:lnTo>
                      <a:pt x="348" y="556"/>
                    </a:lnTo>
                    <a:lnTo>
                      <a:pt x="332" y="574"/>
                    </a:lnTo>
                    <a:lnTo>
                      <a:pt x="318" y="596"/>
                    </a:lnTo>
                    <a:lnTo>
                      <a:pt x="306" y="618"/>
                    </a:lnTo>
                    <a:lnTo>
                      <a:pt x="294" y="640"/>
                    </a:lnTo>
                    <a:lnTo>
                      <a:pt x="286" y="664"/>
                    </a:lnTo>
                    <a:lnTo>
                      <a:pt x="280" y="688"/>
                    </a:lnTo>
                    <a:lnTo>
                      <a:pt x="276" y="714"/>
                    </a:lnTo>
                    <a:lnTo>
                      <a:pt x="276" y="714"/>
                    </a:lnTo>
                    <a:lnTo>
                      <a:pt x="274" y="738"/>
                    </a:lnTo>
                    <a:lnTo>
                      <a:pt x="276" y="764"/>
                    </a:lnTo>
                    <a:lnTo>
                      <a:pt x="276" y="764"/>
                    </a:lnTo>
                    <a:lnTo>
                      <a:pt x="268" y="764"/>
                    </a:lnTo>
                    <a:lnTo>
                      <a:pt x="260" y="766"/>
                    </a:lnTo>
                    <a:lnTo>
                      <a:pt x="252" y="770"/>
                    </a:lnTo>
                    <a:lnTo>
                      <a:pt x="248" y="776"/>
                    </a:lnTo>
                    <a:lnTo>
                      <a:pt x="248" y="776"/>
                    </a:lnTo>
                    <a:lnTo>
                      <a:pt x="244" y="788"/>
                    </a:lnTo>
                    <a:lnTo>
                      <a:pt x="244" y="798"/>
                    </a:lnTo>
                    <a:lnTo>
                      <a:pt x="250" y="808"/>
                    </a:lnTo>
                    <a:lnTo>
                      <a:pt x="258" y="816"/>
                    </a:lnTo>
                    <a:lnTo>
                      <a:pt x="258" y="816"/>
                    </a:lnTo>
                    <a:close/>
                    <a:moveTo>
                      <a:pt x="698" y="690"/>
                    </a:moveTo>
                    <a:lnTo>
                      <a:pt x="698" y="690"/>
                    </a:lnTo>
                    <a:lnTo>
                      <a:pt x="704" y="692"/>
                    </a:lnTo>
                    <a:lnTo>
                      <a:pt x="710" y="692"/>
                    </a:lnTo>
                    <a:lnTo>
                      <a:pt x="716" y="692"/>
                    </a:lnTo>
                    <a:lnTo>
                      <a:pt x="722" y="690"/>
                    </a:lnTo>
                    <a:lnTo>
                      <a:pt x="722" y="690"/>
                    </a:lnTo>
                    <a:lnTo>
                      <a:pt x="722" y="714"/>
                    </a:lnTo>
                    <a:lnTo>
                      <a:pt x="722" y="714"/>
                    </a:lnTo>
                    <a:lnTo>
                      <a:pt x="718" y="734"/>
                    </a:lnTo>
                    <a:lnTo>
                      <a:pt x="714" y="754"/>
                    </a:lnTo>
                    <a:lnTo>
                      <a:pt x="706" y="772"/>
                    </a:lnTo>
                    <a:lnTo>
                      <a:pt x="698" y="790"/>
                    </a:lnTo>
                    <a:lnTo>
                      <a:pt x="688" y="808"/>
                    </a:lnTo>
                    <a:lnTo>
                      <a:pt x="676" y="824"/>
                    </a:lnTo>
                    <a:lnTo>
                      <a:pt x="662" y="840"/>
                    </a:lnTo>
                    <a:lnTo>
                      <a:pt x="648" y="854"/>
                    </a:lnTo>
                    <a:lnTo>
                      <a:pt x="634" y="866"/>
                    </a:lnTo>
                    <a:lnTo>
                      <a:pt x="616" y="878"/>
                    </a:lnTo>
                    <a:lnTo>
                      <a:pt x="600" y="888"/>
                    </a:lnTo>
                    <a:lnTo>
                      <a:pt x="582" y="896"/>
                    </a:lnTo>
                    <a:lnTo>
                      <a:pt x="562" y="902"/>
                    </a:lnTo>
                    <a:lnTo>
                      <a:pt x="544" y="908"/>
                    </a:lnTo>
                    <a:lnTo>
                      <a:pt x="524" y="910"/>
                    </a:lnTo>
                    <a:lnTo>
                      <a:pt x="502" y="912"/>
                    </a:lnTo>
                    <a:lnTo>
                      <a:pt x="502" y="912"/>
                    </a:lnTo>
                    <a:lnTo>
                      <a:pt x="486" y="910"/>
                    </a:lnTo>
                    <a:lnTo>
                      <a:pt x="470" y="908"/>
                    </a:lnTo>
                    <a:lnTo>
                      <a:pt x="456" y="906"/>
                    </a:lnTo>
                    <a:lnTo>
                      <a:pt x="440" y="900"/>
                    </a:lnTo>
                    <a:lnTo>
                      <a:pt x="426" y="894"/>
                    </a:lnTo>
                    <a:lnTo>
                      <a:pt x="412" y="888"/>
                    </a:lnTo>
                    <a:lnTo>
                      <a:pt x="400" y="880"/>
                    </a:lnTo>
                    <a:lnTo>
                      <a:pt x="388" y="870"/>
                    </a:lnTo>
                    <a:lnTo>
                      <a:pt x="388" y="870"/>
                    </a:lnTo>
                    <a:lnTo>
                      <a:pt x="378" y="864"/>
                    </a:lnTo>
                    <a:lnTo>
                      <a:pt x="366" y="862"/>
                    </a:lnTo>
                    <a:lnTo>
                      <a:pt x="356" y="866"/>
                    </a:lnTo>
                    <a:lnTo>
                      <a:pt x="348" y="872"/>
                    </a:lnTo>
                    <a:lnTo>
                      <a:pt x="348" y="872"/>
                    </a:lnTo>
                    <a:lnTo>
                      <a:pt x="342" y="882"/>
                    </a:lnTo>
                    <a:lnTo>
                      <a:pt x="340" y="892"/>
                    </a:lnTo>
                    <a:lnTo>
                      <a:pt x="344" y="904"/>
                    </a:lnTo>
                    <a:lnTo>
                      <a:pt x="350" y="912"/>
                    </a:lnTo>
                    <a:lnTo>
                      <a:pt x="350" y="912"/>
                    </a:lnTo>
                    <a:lnTo>
                      <a:pt x="366" y="924"/>
                    </a:lnTo>
                    <a:lnTo>
                      <a:pt x="384" y="936"/>
                    </a:lnTo>
                    <a:lnTo>
                      <a:pt x="402" y="946"/>
                    </a:lnTo>
                    <a:lnTo>
                      <a:pt x="420" y="954"/>
                    </a:lnTo>
                    <a:lnTo>
                      <a:pt x="440" y="960"/>
                    </a:lnTo>
                    <a:lnTo>
                      <a:pt x="460" y="964"/>
                    </a:lnTo>
                    <a:lnTo>
                      <a:pt x="482" y="966"/>
                    </a:lnTo>
                    <a:lnTo>
                      <a:pt x="502" y="968"/>
                    </a:lnTo>
                    <a:lnTo>
                      <a:pt x="502" y="968"/>
                    </a:lnTo>
                    <a:lnTo>
                      <a:pt x="528" y="966"/>
                    </a:lnTo>
                    <a:lnTo>
                      <a:pt x="554" y="962"/>
                    </a:lnTo>
                    <a:lnTo>
                      <a:pt x="578" y="956"/>
                    </a:lnTo>
                    <a:lnTo>
                      <a:pt x="602" y="948"/>
                    </a:lnTo>
                    <a:lnTo>
                      <a:pt x="624" y="938"/>
                    </a:lnTo>
                    <a:lnTo>
                      <a:pt x="646" y="926"/>
                    </a:lnTo>
                    <a:lnTo>
                      <a:pt x="666" y="910"/>
                    </a:lnTo>
                    <a:lnTo>
                      <a:pt x="686" y="894"/>
                    </a:lnTo>
                    <a:lnTo>
                      <a:pt x="704" y="878"/>
                    </a:lnTo>
                    <a:lnTo>
                      <a:pt x="720" y="858"/>
                    </a:lnTo>
                    <a:lnTo>
                      <a:pt x="734" y="838"/>
                    </a:lnTo>
                    <a:lnTo>
                      <a:pt x="748" y="816"/>
                    </a:lnTo>
                    <a:lnTo>
                      <a:pt x="758" y="794"/>
                    </a:lnTo>
                    <a:lnTo>
                      <a:pt x="766" y="770"/>
                    </a:lnTo>
                    <a:lnTo>
                      <a:pt x="774" y="744"/>
                    </a:lnTo>
                    <a:lnTo>
                      <a:pt x="778" y="720"/>
                    </a:lnTo>
                    <a:lnTo>
                      <a:pt x="778" y="720"/>
                    </a:lnTo>
                    <a:lnTo>
                      <a:pt x="778" y="696"/>
                    </a:lnTo>
                    <a:lnTo>
                      <a:pt x="778" y="672"/>
                    </a:lnTo>
                    <a:lnTo>
                      <a:pt x="778" y="672"/>
                    </a:lnTo>
                    <a:lnTo>
                      <a:pt x="786" y="672"/>
                    </a:lnTo>
                    <a:lnTo>
                      <a:pt x="794" y="670"/>
                    </a:lnTo>
                    <a:lnTo>
                      <a:pt x="800" y="664"/>
                    </a:lnTo>
                    <a:lnTo>
                      <a:pt x="806" y="658"/>
                    </a:lnTo>
                    <a:lnTo>
                      <a:pt x="806" y="658"/>
                    </a:lnTo>
                    <a:lnTo>
                      <a:pt x="810" y="648"/>
                    </a:lnTo>
                    <a:lnTo>
                      <a:pt x="808" y="636"/>
                    </a:lnTo>
                    <a:lnTo>
                      <a:pt x="804" y="628"/>
                    </a:lnTo>
                    <a:lnTo>
                      <a:pt x="796" y="620"/>
                    </a:lnTo>
                    <a:lnTo>
                      <a:pt x="750" y="592"/>
                    </a:lnTo>
                    <a:lnTo>
                      <a:pt x="750" y="592"/>
                    </a:lnTo>
                    <a:lnTo>
                      <a:pt x="740" y="590"/>
                    </a:lnTo>
                    <a:lnTo>
                      <a:pt x="728" y="590"/>
                    </a:lnTo>
                    <a:lnTo>
                      <a:pt x="728" y="590"/>
                    </a:lnTo>
                    <a:lnTo>
                      <a:pt x="718" y="596"/>
                    </a:lnTo>
                    <a:lnTo>
                      <a:pt x="712" y="604"/>
                    </a:lnTo>
                    <a:lnTo>
                      <a:pt x="686" y="652"/>
                    </a:lnTo>
                    <a:lnTo>
                      <a:pt x="686" y="652"/>
                    </a:lnTo>
                    <a:lnTo>
                      <a:pt x="684" y="662"/>
                    </a:lnTo>
                    <a:lnTo>
                      <a:pt x="686" y="674"/>
                    </a:lnTo>
                    <a:lnTo>
                      <a:pt x="690" y="682"/>
                    </a:lnTo>
                    <a:lnTo>
                      <a:pt x="698" y="690"/>
                    </a:lnTo>
                    <a:lnTo>
                      <a:pt x="698" y="69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Box 10"/>
            <p:cNvSpPr txBox="1"/>
            <p:nvPr/>
          </p:nvSpPr>
          <p:spPr>
            <a:xfrm rot="21034099">
              <a:off x="674815" y="2119894"/>
              <a:ext cx="1025281" cy="830997"/>
            </a:xfrm>
            <a:prstGeom prst="rect">
              <a:avLst/>
            </a:prstGeom>
            <a:solidFill>
              <a:srgbClr val="6A290C"/>
            </a:solidFill>
          </p:spPr>
          <p:txBody>
            <a:bodyPr wrap="none" lIns="0" tIns="0" rIns="91440" bIns="0" rtlCol="0">
              <a:spAutoFit/>
            </a:bodyPr>
            <a:lstStyle/>
            <a:p>
              <a:r>
                <a:rPr lang="en-US" sz="5400" dirty="0" smtClean="0">
                  <a:solidFill>
                    <a:srgbClr val="FF0000"/>
                  </a:solidFill>
                  <a:effectLst>
                    <a:outerShdw blurRad="38100" dist="38100" dir="2700000" algn="tl">
                      <a:srgbClr val="000000">
                        <a:alpha val="43137"/>
                      </a:srgbClr>
                    </a:outerShdw>
                  </a:effectLst>
                  <a:latin typeface="Showcard Gothic" pitchFamily="82" charset="0"/>
                </a:rPr>
                <a:t>RB</a:t>
              </a:r>
            </a:p>
          </p:txBody>
        </p:sp>
      </p:grpSp>
      <p:sp>
        <p:nvSpPr>
          <p:cNvPr id="14" name="Rectangle 4"/>
          <p:cNvSpPr>
            <a:spLocks noChangeArrowheads="1"/>
          </p:cNvSpPr>
          <p:nvPr/>
        </p:nvSpPr>
        <p:spPr bwMode="auto">
          <a:xfrm>
            <a:off x="2854439" y="1417638"/>
            <a:ext cx="2566647" cy="83003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0" anchor="t" anchorCtr="0"/>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PROGRAM-ID. TRADER.</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ENVIRONMENT DIVISION.</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a:solidFill>
                  <a:schemeClr val="tx2"/>
                </a:solidFill>
                <a:effectLst>
                  <a:outerShdw blurRad="38100" dist="38100" dir="2700000" algn="tl">
                    <a:srgbClr val="000000">
                      <a:alpha val="43137"/>
                    </a:srgbClr>
                  </a:outerShdw>
                </a:effectLst>
                <a:latin typeface="Lucida Console" pitchFamily="49" charset="0"/>
              </a:rPr>
              <a:t/>
            </a:r>
            <a:br>
              <a:rPr lang="en-US" sz="1400" dirty="0">
                <a:solidFill>
                  <a:schemeClr val="tx2"/>
                </a:solidFill>
                <a:effectLst>
                  <a:outerShdw blurRad="38100" dist="38100" dir="2700000" algn="tl">
                    <a:srgbClr val="000000">
                      <a:alpha val="43137"/>
                    </a:srgbClr>
                  </a:outerShdw>
                </a:effectLst>
                <a:latin typeface="Lucida Console" pitchFamily="49" charset="0"/>
              </a:rPr>
            </a:b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graphicFrame>
        <p:nvGraphicFramePr>
          <p:cNvPr id="21" name="Table 20"/>
          <p:cNvGraphicFramePr>
            <a:graphicFrameLocks noGrp="1"/>
          </p:cNvGraphicFramePr>
          <p:nvPr/>
        </p:nvGraphicFramePr>
        <p:xfrm>
          <a:off x="3679648" y="3698404"/>
          <a:ext cx="593472" cy="816431"/>
        </p:xfrm>
        <a:graphic>
          <a:graphicData uri="http://schemas.openxmlformats.org/drawingml/2006/table">
            <a:tbl>
              <a:tblPr firstRow="1" bandRow="1">
                <a:tableStyleId>{616DA210-FB5B-4158-B5E0-FEB733F419BA}</a:tableStyleId>
              </a:tblPr>
              <a:tblGrid>
                <a:gridCol w="197824"/>
                <a:gridCol w="197824"/>
                <a:gridCol w="197824"/>
              </a:tblGrid>
              <a:tr h="116633">
                <a:tc>
                  <a:txBody>
                    <a:bodyPr/>
                    <a:lstStyle/>
                    <a:p>
                      <a:endParaRPr lang="en-US" sz="500" dirty="0"/>
                    </a:p>
                  </a:txBody>
                  <a:tcPr marL="32530" marR="32530" marT="16265" marB="16265"/>
                </a:tc>
                <a:tc>
                  <a:txBody>
                    <a:bodyPr/>
                    <a:lstStyle/>
                    <a:p>
                      <a:endParaRPr lang="en-US" sz="500"/>
                    </a:p>
                  </a:txBody>
                  <a:tcPr marL="32530" marR="32530" marT="16265" marB="16265"/>
                </a:tc>
                <a:tc>
                  <a:txBody>
                    <a:bodyPr/>
                    <a:lstStyle/>
                    <a:p>
                      <a:endParaRPr lang="en-US" sz="500"/>
                    </a:p>
                  </a:txBody>
                  <a:tcPr marL="32530" marR="32530" marT="16265" marB="16265"/>
                </a:tc>
              </a:tr>
              <a:tr h="116633">
                <a:tc>
                  <a:txBody>
                    <a:bodyPr/>
                    <a:lstStyle/>
                    <a:p>
                      <a:endParaRPr lang="en-US" sz="500"/>
                    </a:p>
                  </a:txBody>
                  <a:tcPr marL="32530" marR="32530" marT="16265" marB="16265"/>
                </a:tc>
                <a:tc>
                  <a:txBody>
                    <a:bodyPr/>
                    <a:lstStyle/>
                    <a:p>
                      <a:endParaRPr lang="en-US" sz="500"/>
                    </a:p>
                  </a:txBody>
                  <a:tcPr marL="32530" marR="32530" marT="16265" marB="16265"/>
                </a:tc>
                <a:tc>
                  <a:txBody>
                    <a:bodyPr/>
                    <a:lstStyle/>
                    <a:p>
                      <a:endParaRPr lang="en-US" sz="500"/>
                    </a:p>
                  </a:txBody>
                  <a:tcPr marL="32530" marR="32530" marT="16265" marB="16265"/>
                </a:tc>
              </a:tr>
              <a:tr h="116633">
                <a:tc>
                  <a:txBody>
                    <a:bodyPr/>
                    <a:lstStyle/>
                    <a:p>
                      <a:endParaRPr lang="en-US" sz="500"/>
                    </a:p>
                  </a:txBody>
                  <a:tcPr marL="32530" marR="32530" marT="16265" marB="16265"/>
                </a:tc>
                <a:tc>
                  <a:txBody>
                    <a:bodyPr/>
                    <a:lstStyle/>
                    <a:p>
                      <a:endParaRPr lang="en-US" sz="500"/>
                    </a:p>
                  </a:txBody>
                  <a:tcPr marL="32530" marR="32530" marT="16265" marB="16265"/>
                </a:tc>
                <a:tc>
                  <a:txBody>
                    <a:bodyPr/>
                    <a:lstStyle/>
                    <a:p>
                      <a:endParaRPr lang="en-US" sz="500"/>
                    </a:p>
                  </a:txBody>
                  <a:tcPr marL="32530" marR="32530" marT="16265" marB="16265"/>
                </a:tc>
              </a:tr>
              <a:tr h="116633">
                <a:tc>
                  <a:txBody>
                    <a:bodyPr/>
                    <a:lstStyle/>
                    <a:p>
                      <a:endParaRPr lang="en-US" sz="500"/>
                    </a:p>
                  </a:txBody>
                  <a:tcPr marL="32530" marR="32530" marT="16265" marB="16265"/>
                </a:tc>
                <a:tc>
                  <a:txBody>
                    <a:bodyPr/>
                    <a:lstStyle/>
                    <a:p>
                      <a:endParaRPr lang="en-US" sz="500"/>
                    </a:p>
                  </a:txBody>
                  <a:tcPr marL="32530" marR="32530" marT="16265" marB="16265"/>
                </a:tc>
                <a:tc>
                  <a:txBody>
                    <a:bodyPr/>
                    <a:lstStyle/>
                    <a:p>
                      <a:endParaRPr lang="en-US" sz="500"/>
                    </a:p>
                  </a:txBody>
                  <a:tcPr marL="32530" marR="32530" marT="16265" marB="16265"/>
                </a:tc>
              </a:tr>
              <a:tr h="116633">
                <a:tc>
                  <a:txBody>
                    <a:bodyPr/>
                    <a:lstStyle/>
                    <a:p>
                      <a:endParaRPr lang="en-US" sz="500"/>
                    </a:p>
                  </a:txBody>
                  <a:tcPr marL="32530" marR="32530" marT="16265" marB="16265"/>
                </a:tc>
                <a:tc>
                  <a:txBody>
                    <a:bodyPr/>
                    <a:lstStyle/>
                    <a:p>
                      <a:endParaRPr lang="en-US" sz="500"/>
                    </a:p>
                  </a:txBody>
                  <a:tcPr marL="32530" marR="32530" marT="16265" marB="16265"/>
                </a:tc>
                <a:tc>
                  <a:txBody>
                    <a:bodyPr/>
                    <a:lstStyle/>
                    <a:p>
                      <a:endParaRPr lang="en-US" sz="500"/>
                    </a:p>
                  </a:txBody>
                  <a:tcPr marL="32530" marR="32530" marT="16265" marB="16265"/>
                </a:tc>
              </a:tr>
              <a:tr h="116633">
                <a:tc>
                  <a:txBody>
                    <a:bodyPr/>
                    <a:lstStyle/>
                    <a:p>
                      <a:endParaRPr lang="en-US" sz="500"/>
                    </a:p>
                  </a:txBody>
                  <a:tcPr marL="32530" marR="32530" marT="16265" marB="16265"/>
                </a:tc>
                <a:tc>
                  <a:txBody>
                    <a:bodyPr/>
                    <a:lstStyle/>
                    <a:p>
                      <a:endParaRPr lang="en-US" sz="500"/>
                    </a:p>
                  </a:txBody>
                  <a:tcPr marL="32530" marR="32530" marT="16265" marB="16265"/>
                </a:tc>
                <a:tc>
                  <a:txBody>
                    <a:bodyPr/>
                    <a:lstStyle/>
                    <a:p>
                      <a:endParaRPr lang="en-US" sz="500" dirty="0"/>
                    </a:p>
                  </a:txBody>
                  <a:tcPr marL="32530" marR="32530" marT="16265" marB="16265"/>
                </a:tc>
              </a:tr>
              <a:tr h="116633">
                <a:tc>
                  <a:txBody>
                    <a:bodyPr/>
                    <a:lstStyle/>
                    <a:p>
                      <a:endParaRPr lang="en-US" sz="500"/>
                    </a:p>
                  </a:txBody>
                  <a:tcPr marL="32530" marR="32530" marT="16265" marB="16265"/>
                </a:tc>
                <a:tc>
                  <a:txBody>
                    <a:bodyPr/>
                    <a:lstStyle/>
                    <a:p>
                      <a:endParaRPr lang="en-US" sz="500"/>
                    </a:p>
                  </a:txBody>
                  <a:tcPr marL="32530" marR="32530" marT="16265" marB="16265"/>
                </a:tc>
                <a:tc>
                  <a:txBody>
                    <a:bodyPr/>
                    <a:lstStyle/>
                    <a:p>
                      <a:endParaRPr lang="en-US" sz="500" dirty="0"/>
                    </a:p>
                  </a:txBody>
                  <a:tcPr marL="32530" marR="32530" marT="16265" marB="16265"/>
                </a:tc>
              </a:tr>
            </a:tbl>
          </a:graphicData>
        </a:graphic>
      </p:graphicFrame>
      <p:sp>
        <p:nvSpPr>
          <p:cNvPr id="23" name="TextBox 22"/>
          <p:cNvSpPr txBox="1"/>
          <p:nvPr/>
        </p:nvSpPr>
        <p:spPr>
          <a:xfrm>
            <a:off x="3407504" y="3260264"/>
            <a:ext cx="1515479"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LSPR Tables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8" name="Group 27"/>
          <p:cNvGrpSpPr/>
          <p:nvPr/>
        </p:nvGrpSpPr>
        <p:grpSpPr>
          <a:xfrm>
            <a:off x="6496943" y="1417638"/>
            <a:ext cx="1167493" cy="293914"/>
            <a:chOff x="6735536" y="1020536"/>
            <a:chExt cx="1167493" cy="293914"/>
          </a:xfrm>
        </p:grpSpPr>
        <p:sp>
          <p:nvSpPr>
            <p:cNvPr id="27" name="Rectangle 26"/>
            <p:cNvSpPr/>
            <p:nvPr/>
          </p:nvSpPr>
          <p:spPr bwMode="auto">
            <a:xfrm>
              <a:off x="6735536" y="1020536"/>
              <a:ext cx="1167493" cy="2939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latin typeface="Trebuchet MS" pitchFamily="34" charset="0"/>
              </a:endParaRPr>
            </a:p>
          </p:txBody>
        </p:sp>
        <p:pic>
          <p:nvPicPr>
            <p:cNvPr id="24" name="Picture 23" descr="NetCOBOL-logo.jpg"/>
            <p:cNvPicPr>
              <a:picLocks noChangeAspect="1"/>
            </p:cNvPicPr>
            <p:nvPr/>
          </p:nvPicPr>
          <p:blipFill>
            <a:blip r:embed="rId4" cstate="print"/>
            <a:stretch>
              <a:fillRect/>
            </a:stretch>
          </p:blipFill>
          <p:spPr>
            <a:xfrm>
              <a:off x="6760935" y="1041401"/>
              <a:ext cx="1116330" cy="266700"/>
            </a:xfrm>
            <a:prstGeom prst="rect">
              <a:avLst/>
            </a:prstGeom>
          </p:spPr>
        </p:pic>
      </p:grpSp>
      <p:pic>
        <p:nvPicPr>
          <p:cNvPr id="25" name="Picture 24" descr="NeoDataDraft.jpg"/>
          <p:cNvPicPr>
            <a:picLocks noChangeAspect="1"/>
          </p:cNvPicPr>
          <p:nvPr/>
        </p:nvPicPr>
        <p:blipFill>
          <a:blip r:embed="rId5" cstate="print"/>
          <a:srcRect l="10800" t="32400" r="18000" b="32400"/>
          <a:stretch>
            <a:fillRect/>
          </a:stretch>
        </p:blipFill>
        <p:spPr>
          <a:xfrm>
            <a:off x="7363456" y="2058463"/>
            <a:ext cx="888808" cy="292940"/>
          </a:xfrm>
          <a:prstGeom prst="rect">
            <a:avLst/>
          </a:prstGeom>
        </p:spPr>
      </p:pic>
      <p:pic>
        <p:nvPicPr>
          <p:cNvPr id="26" name="Picture 25" descr="NeoKicksDraft.jpg"/>
          <p:cNvPicPr>
            <a:picLocks noChangeAspect="1"/>
          </p:cNvPicPr>
          <p:nvPr/>
        </p:nvPicPr>
        <p:blipFill>
          <a:blip r:embed="rId6" cstate="print"/>
          <a:srcRect l="10800" t="32400" r="16800" b="32400"/>
          <a:stretch>
            <a:fillRect/>
          </a:stretch>
        </p:blipFill>
        <p:spPr>
          <a:xfrm>
            <a:off x="7048102" y="1734924"/>
            <a:ext cx="827532" cy="268224"/>
          </a:xfrm>
          <a:prstGeom prst="rect">
            <a:avLst/>
          </a:prstGeom>
        </p:spPr>
      </p:pic>
      <p:pic>
        <p:nvPicPr>
          <p:cNvPr id="1037" name="Picture 13" descr="C:\Documents and Settings\Doug\Local Settings\Temporary Internet Files\Content.IE5\NOYZW0HB\MCj02873350000[1].wmf"/>
          <p:cNvPicPr>
            <a:picLocks noChangeAspect="1" noChangeArrowheads="1"/>
          </p:cNvPicPr>
          <p:nvPr/>
        </p:nvPicPr>
        <p:blipFill>
          <a:blip r:embed="rId7"/>
          <a:srcRect/>
          <a:stretch>
            <a:fillRect/>
          </a:stretch>
        </p:blipFill>
        <p:spPr bwMode="auto">
          <a:xfrm>
            <a:off x="4931228" y="4366182"/>
            <a:ext cx="724195" cy="631815"/>
          </a:xfrm>
          <a:prstGeom prst="rect">
            <a:avLst/>
          </a:prstGeom>
          <a:noFill/>
        </p:spPr>
      </p:pic>
      <p:sp>
        <p:nvSpPr>
          <p:cNvPr id="32" name="TextBox 31"/>
          <p:cNvSpPr txBox="1"/>
          <p:nvPr/>
        </p:nvSpPr>
        <p:spPr>
          <a:xfrm>
            <a:off x="291060" y="1417638"/>
            <a:ext cx="1606915" cy="1077218"/>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Trebuchet MS" pitchFamily="34" charset="0"/>
              </a:rPr>
              <a:t>Redbook </a:t>
            </a:r>
            <a:br>
              <a:rPr lang="en-US" sz="1600"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A Performance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Study of Web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Access to CICS</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84" name="Group 83"/>
          <p:cNvGrpSpPr/>
          <p:nvPr/>
        </p:nvGrpSpPr>
        <p:grpSpPr>
          <a:xfrm>
            <a:off x="291060" y="4079422"/>
            <a:ext cx="1537600" cy="2198930"/>
            <a:chOff x="152399" y="4079422"/>
            <a:chExt cx="1537600" cy="2198930"/>
          </a:xfrm>
        </p:grpSpPr>
        <p:sp>
          <p:nvSpPr>
            <p:cNvPr id="29" name="Folded Corner 28"/>
            <p:cNvSpPr/>
            <p:nvPr/>
          </p:nvSpPr>
          <p:spPr bwMode="auto">
            <a:xfrm>
              <a:off x="293920" y="5208831"/>
              <a:ext cx="873579" cy="1069521"/>
            </a:xfrm>
            <a:prstGeom prst="foldedCorner">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TextBox 32"/>
            <p:cNvSpPr txBox="1"/>
            <p:nvPr/>
          </p:nvSpPr>
          <p:spPr>
            <a:xfrm>
              <a:off x="152399" y="4079422"/>
              <a:ext cx="1537600" cy="1077218"/>
            </a:xfrm>
            <a:prstGeom prst="rect">
              <a:avLst/>
            </a:prstGeom>
            <a:noFill/>
          </p:spPr>
          <p:txBody>
            <a:bodyPr wrap="none" rtlCol="0">
              <a:spAutoFit/>
            </a:bodyPr>
            <a:lstStyle/>
            <a:p>
              <a:r>
                <a:rPr lang="en-US" sz="1600" i="1" dirty="0" smtClean="0">
                  <a:effectLst>
                    <a:outerShdw blurRad="38100" dist="38100" dir="2700000" algn="tl">
                      <a:srgbClr val="000000">
                        <a:alpha val="43137"/>
                      </a:srgbClr>
                    </a:outerShdw>
                  </a:effectLst>
                  <a:latin typeface="Trebuchet MS" pitchFamily="34" charset="0"/>
                </a:rPr>
                <a:t>A Power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Benchmarking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Study on the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IBM System z9</a:t>
              </a:r>
              <a:endParaRPr lang="en-US" sz="1600" i="1" dirty="0" smtClean="0">
                <a:solidFill>
                  <a:schemeClr val="tx1"/>
                </a:solidFill>
                <a:effectLst>
                  <a:outerShdw blurRad="38100" dist="38100" dir="2700000" algn="tl">
                    <a:srgbClr val="000000">
                      <a:alpha val="43137"/>
                    </a:srgbClr>
                  </a:outerShdw>
                </a:effectLst>
                <a:latin typeface="Trebuchet MS" pitchFamily="34" charset="0"/>
              </a:endParaRPr>
            </a:p>
          </p:txBody>
        </p:sp>
      </p:grpSp>
      <p:pic>
        <p:nvPicPr>
          <p:cNvPr id="34" name="Picture 11" descr="C:\Documents and Settings\Doug\Local Settings\Temporary Internet Files\Content.IE5\ZTEEMIKR\MCj03518730000[1].wmf"/>
          <p:cNvPicPr>
            <a:picLocks noChangeAspect="1" noChangeArrowheads="1"/>
          </p:cNvPicPr>
          <p:nvPr/>
        </p:nvPicPr>
        <p:blipFill>
          <a:blip r:embed="rId8"/>
          <a:srcRect/>
          <a:stretch>
            <a:fillRect/>
          </a:stretch>
        </p:blipFill>
        <p:spPr bwMode="auto">
          <a:xfrm>
            <a:off x="7064742" y="3778709"/>
            <a:ext cx="671073" cy="559414"/>
          </a:xfrm>
          <a:prstGeom prst="rect">
            <a:avLst/>
          </a:prstGeom>
          <a:noFill/>
        </p:spPr>
      </p:pic>
      <p:sp>
        <p:nvSpPr>
          <p:cNvPr id="39" name="TextBox 38"/>
          <p:cNvSpPr txBox="1"/>
          <p:nvPr/>
        </p:nvSpPr>
        <p:spPr>
          <a:xfrm>
            <a:off x="7320592" y="3041037"/>
            <a:ext cx="1168397" cy="584775"/>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latin typeface="Trebuchet MS" pitchFamily="34" charset="0"/>
              </a:rPr>
              <a:t>PRIMERGY </a:t>
            </a:r>
            <a:br>
              <a:rPr lang="en-US" sz="1600" dirty="0" smtClean="0">
                <a:effectLst>
                  <a:outerShdw blurRad="38100" dist="38100" dir="2700000" algn="tl">
                    <a:srgbClr val="000000">
                      <a:alpha val="43137"/>
                    </a:srgbClr>
                  </a:outerShdw>
                </a:effectLst>
                <a:latin typeface="Trebuchet MS" pitchFamily="34" charset="0"/>
              </a:rPr>
            </a:br>
            <a:r>
              <a:rPr lang="en-US" sz="1600" dirty="0" smtClean="0">
                <a:effectLst>
                  <a:outerShdw blurRad="38100" dist="38100" dir="2700000" algn="tl">
                    <a:srgbClr val="000000">
                      <a:alpha val="43137"/>
                    </a:srgbClr>
                  </a:outerShdw>
                </a:effectLst>
                <a:latin typeface="Trebuchet MS" pitchFamily="34" charset="0"/>
              </a:rPr>
              <a:t>RX300-S4</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41" name="Straight Arrow Connector 40"/>
          <p:cNvCxnSpPr/>
          <p:nvPr/>
        </p:nvCxnSpPr>
        <p:spPr bwMode="auto">
          <a:xfrm flipV="1">
            <a:off x="2136098" y="1682996"/>
            <a:ext cx="540315" cy="21882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sp>
        <p:nvSpPr>
          <p:cNvPr id="46" name="Freeform 45"/>
          <p:cNvSpPr/>
          <p:nvPr/>
        </p:nvSpPr>
        <p:spPr bwMode="auto">
          <a:xfrm>
            <a:off x="5471409" y="1521502"/>
            <a:ext cx="1686394" cy="966864"/>
          </a:xfrm>
          <a:custGeom>
            <a:avLst/>
            <a:gdLst>
              <a:gd name="connsiteX0" fmla="*/ 0 w 2049236"/>
              <a:gd name="connsiteY0" fmla="*/ 0 h 930728"/>
              <a:gd name="connsiteX1" fmla="*/ 1257300 w 2049236"/>
              <a:gd name="connsiteY1" fmla="*/ 318407 h 930728"/>
              <a:gd name="connsiteX2" fmla="*/ 2049236 w 2049236"/>
              <a:gd name="connsiteY2" fmla="*/ 930728 h 930728"/>
              <a:gd name="connsiteX3" fmla="*/ 2049236 w 2049236"/>
              <a:gd name="connsiteY3" fmla="*/ 930728 h 930728"/>
            </a:gdLst>
            <a:ahLst/>
            <a:cxnLst>
              <a:cxn ang="0">
                <a:pos x="connsiteX0" y="connsiteY0"/>
              </a:cxn>
              <a:cxn ang="0">
                <a:pos x="connsiteX1" y="connsiteY1"/>
              </a:cxn>
              <a:cxn ang="0">
                <a:pos x="connsiteX2" y="connsiteY2"/>
              </a:cxn>
              <a:cxn ang="0">
                <a:pos x="connsiteX3" y="connsiteY3"/>
              </a:cxn>
            </a:cxnLst>
            <a:rect l="l" t="t" r="r" b="b"/>
            <a:pathLst>
              <a:path w="2049236" h="930728">
                <a:moveTo>
                  <a:pt x="0" y="0"/>
                </a:moveTo>
                <a:cubicBezTo>
                  <a:pt x="457880" y="81643"/>
                  <a:pt x="915761" y="163286"/>
                  <a:pt x="1257300" y="318407"/>
                </a:cubicBezTo>
                <a:cubicBezTo>
                  <a:pt x="1598839" y="473528"/>
                  <a:pt x="2049236" y="930728"/>
                  <a:pt x="2049236" y="930728"/>
                </a:cubicBezTo>
                <a:lnTo>
                  <a:pt x="2049236" y="930728"/>
                </a:lnTo>
              </a:path>
            </a:pathLst>
          </a:custGeom>
          <a:noFill/>
          <a:ln w="38100" cap="flat" cmpd="sng" algn="ctr">
            <a:solidFill>
              <a:schemeClr val="accent1">
                <a:lumMod val="75000"/>
              </a:schemeClr>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cxnSp>
        <p:nvCxnSpPr>
          <p:cNvPr id="48" name="Straight Arrow Connector 47"/>
          <p:cNvCxnSpPr/>
          <p:nvPr/>
        </p:nvCxnSpPr>
        <p:spPr bwMode="auto">
          <a:xfrm rot="5400000">
            <a:off x="7245135" y="3541764"/>
            <a:ext cx="310246" cy="8471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nvGrpSpPr>
          <p:cNvPr id="88" name="Group 87"/>
          <p:cNvGrpSpPr/>
          <p:nvPr/>
        </p:nvGrpSpPr>
        <p:grpSpPr>
          <a:xfrm>
            <a:off x="5622597" y="1913175"/>
            <a:ext cx="1455848" cy="1716261"/>
            <a:chOff x="5622597" y="1913175"/>
            <a:chExt cx="1455848" cy="1716261"/>
          </a:xfrm>
        </p:grpSpPr>
        <p:pic>
          <p:nvPicPr>
            <p:cNvPr id="36" name="Picture 35" descr="Excel.jpg"/>
            <p:cNvPicPr>
              <a:picLocks noChangeAspect="1"/>
            </p:cNvPicPr>
            <p:nvPr/>
          </p:nvPicPr>
          <p:blipFill>
            <a:blip r:embed="rId9"/>
            <a:stretch>
              <a:fillRect/>
            </a:stretch>
          </p:blipFill>
          <p:spPr>
            <a:xfrm>
              <a:off x="6017090" y="2918236"/>
              <a:ext cx="685800" cy="711200"/>
            </a:xfrm>
            <a:prstGeom prst="rect">
              <a:avLst/>
            </a:prstGeom>
          </p:spPr>
        </p:pic>
        <p:sp>
          <p:nvSpPr>
            <p:cNvPr id="35" name="TextBox 34"/>
            <p:cNvSpPr txBox="1"/>
            <p:nvPr/>
          </p:nvSpPr>
          <p:spPr>
            <a:xfrm>
              <a:off x="5622597" y="1913175"/>
              <a:ext cx="1455848" cy="1077218"/>
            </a:xfrm>
            <a:prstGeom prst="rect">
              <a:avLst/>
            </a:prstGeom>
            <a:noFill/>
          </p:spPr>
          <p:txBody>
            <a:bodyPr wrap="none" rtlCol="0">
              <a:spAutoFit/>
            </a:bodyPr>
            <a:lstStyle/>
            <a:p>
              <a:pPr algn="ctr"/>
              <a:r>
                <a:rPr lang="en-US" sz="1600" i="1" dirty="0" smtClean="0">
                  <a:effectLst>
                    <a:outerShdw blurRad="38100" dist="38100" dir="2700000" algn="tl">
                      <a:srgbClr val="000000">
                        <a:alpha val="43137"/>
                      </a:srgbClr>
                    </a:outerShdw>
                  </a:effectLst>
                  <a:latin typeface="Trebuchet MS" pitchFamily="34" charset="0"/>
                </a:rPr>
                <a:t>Fujitsu</a:t>
              </a:r>
            </a:p>
            <a:p>
              <a:pPr algn="ctr"/>
              <a:r>
                <a:rPr lang="en-US" sz="1600" i="1" dirty="0" smtClean="0">
                  <a:solidFill>
                    <a:schemeClr val="tx1"/>
                  </a:solidFill>
                  <a:effectLst>
                    <a:outerShdw blurRad="38100" dist="38100" dir="2700000" algn="tl">
                      <a:srgbClr val="000000">
                        <a:alpha val="43137"/>
                      </a:srgbClr>
                    </a:outerShdw>
                  </a:effectLst>
                  <a:latin typeface="Trebuchet MS" pitchFamily="34" charset="0"/>
                </a:rPr>
                <a:t>Power</a:t>
              </a:r>
              <a:br>
                <a:rPr lang="en-US" sz="1600" i="1" dirty="0" smtClean="0">
                  <a:solidFill>
                    <a:schemeClr val="tx1"/>
                  </a:solidFill>
                  <a:effectLst>
                    <a:outerShdw blurRad="38100" dist="38100" dir="2700000" algn="tl">
                      <a:srgbClr val="000000">
                        <a:alpha val="43137"/>
                      </a:srgbClr>
                    </a:outerShdw>
                  </a:effectLst>
                  <a:latin typeface="Trebuchet MS" pitchFamily="34" charset="0"/>
                </a:rPr>
              </a:br>
              <a:r>
                <a:rPr lang="en-US" sz="1600" i="1" dirty="0" smtClean="0">
                  <a:solidFill>
                    <a:schemeClr val="tx1"/>
                  </a:solidFill>
                  <a:effectLst>
                    <a:outerShdw blurRad="38100" dist="38100" dir="2700000" algn="tl">
                      <a:srgbClr val="000000">
                        <a:alpha val="43137"/>
                      </a:srgbClr>
                    </a:outerShdw>
                  </a:effectLst>
                  <a:latin typeface="Trebuchet MS" pitchFamily="34" charset="0"/>
                </a:rPr>
                <a:t>Configuration</a:t>
              </a:r>
              <a:br>
                <a:rPr lang="en-US" sz="1600" i="1" dirty="0" smtClean="0">
                  <a:solidFill>
                    <a:schemeClr val="tx1"/>
                  </a:solidFill>
                  <a:effectLst>
                    <a:outerShdw blurRad="38100" dist="38100" dir="2700000" algn="tl">
                      <a:srgbClr val="000000">
                        <a:alpha val="43137"/>
                      </a:srgbClr>
                    </a:outerShdw>
                  </a:effectLst>
                  <a:latin typeface="Trebuchet MS" pitchFamily="34" charset="0"/>
                </a:rPr>
              </a:br>
              <a:r>
                <a:rPr lang="en-US" sz="1600" i="1" dirty="0" smtClean="0">
                  <a:solidFill>
                    <a:schemeClr val="tx1"/>
                  </a:solidFill>
                  <a:effectLst>
                    <a:outerShdw blurRad="38100" dist="38100" dir="2700000" algn="tl">
                      <a:srgbClr val="000000">
                        <a:alpha val="43137"/>
                      </a:srgbClr>
                    </a:outerShdw>
                  </a:effectLst>
                  <a:latin typeface="Trebuchet MS" pitchFamily="34" charset="0"/>
                </a:rPr>
                <a:t>Tool</a:t>
              </a:r>
            </a:p>
          </p:txBody>
        </p:sp>
      </p:grpSp>
      <p:pic>
        <p:nvPicPr>
          <p:cNvPr id="59" name="Picture 15" descr="C:\Documents and Settings\Doug\Local Settings\Temporary Internet Files\Content.IE5\H7V3RUCZ\MCj04325570000[1].png"/>
          <p:cNvPicPr>
            <a:picLocks noChangeAspect="1" noChangeArrowheads="1"/>
          </p:cNvPicPr>
          <p:nvPr/>
        </p:nvPicPr>
        <p:blipFill>
          <a:blip r:embed="rId10" cstate="print"/>
          <a:srcRect/>
          <a:stretch>
            <a:fillRect/>
          </a:stretch>
        </p:blipFill>
        <p:spPr bwMode="auto">
          <a:xfrm>
            <a:off x="6153294" y="3679373"/>
            <a:ext cx="432564" cy="432564"/>
          </a:xfrm>
          <a:prstGeom prst="rect">
            <a:avLst/>
          </a:prstGeom>
          <a:noFill/>
        </p:spPr>
      </p:pic>
      <p:grpSp>
        <p:nvGrpSpPr>
          <p:cNvPr id="90" name="Group 89"/>
          <p:cNvGrpSpPr/>
          <p:nvPr/>
        </p:nvGrpSpPr>
        <p:grpSpPr>
          <a:xfrm>
            <a:off x="5441431" y="5036694"/>
            <a:ext cx="3508944" cy="1157278"/>
            <a:chOff x="5602400" y="5036694"/>
            <a:chExt cx="3508944" cy="1157278"/>
          </a:xfrm>
        </p:grpSpPr>
        <p:sp>
          <p:nvSpPr>
            <p:cNvPr id="30" name="Folded Corner 29"/>
            <p:cNvSpPr/>
            <p:nvPr/>
          </p:nvSpPr>
          <p:spPr bwMode="auto">
            <a:xfrm>
              <a:off x="5924549" y="5124451"/>
              <a:ext cx="873579" cy="1069521"/>
            </a:xfrm>
            <a:prstGeom prst="foldedCorner">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6821935" y="5072756"/>
              <a:ext cx="2289409" cy="1077218"/>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Trebuchet MS" pitchFamily="34" charset="0"/>
                </a:rPr>
                <a:t>Microsoft/Fujitsu</a:t>
              </a:r>
            </a:p>
            <a:p>
              <a:r>
                <a:rPr lang="en-US" sz="1600" i="1" dirty="0" smtClean="0">
                  <a:effectLst>
                    <a:outerShdw blurRad="38100" dist="38100" dir="2700000" algn="tl">
                      <a:srgbClr val="000000">
                        <a:alpha val="43137"/>
                      </a:srgbClr>
                    </a:outerShdw>
                  </a:effectLst>
                  <a:latin typeface="Trebuchet MS" pitchFamily="34" charset="0"/>
                </a:rPr>
                <a:t>Comparing Mainframe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and Windows Server </a:t>
              </a:r>
              <a:br>
                <a:rPr lang="en-US" sz="1600" i="1" dirty="0" smtClean="0">
                  <a:effectLst>
                    <a:outerShdw blurRad="38100" dist="38100" dir="2700000" algn="tl">
                      <a:srgbClr val="000000">
                        <a:alpha val="43137"/>
                      </a:srgbClr>
                    </a:outerShdw>
                  </a:effectLst>
                  <a:latin typeface="Trebuchet MS" pitchFamily="34" charset="0"/>
                </a:rPr>
              </a:br>
              <a:r>
                <a:rPr lang="en-US" sz="1600" i="1" dirty="0" smtClean="0">
                  <a:effectLst>
                    <a:outerShdw blurRad="38100" dist="38100" dir="2700000" algn="tl">
                      <a:srgbClr val="000000">
                        <a:alpha val="43137"/>
                      </a:srgbClr>
                    </a:outerShdw>
                  </a:effectLst>
                  <a:latin typeface="Trebuchet MS" pitchFamily="34" charset="0"/>
                </a:rPr>
                <a:t>Transactions per kWh</a:t>
              </a:r>
              <a:endParaRPr lang="en-US" sz="1600" i="1"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61" name="Straight Arrow Connector 60"/>
            <p:cNvCxnSpPr/>
            <p:nvPr/>
          </p:nvCxnSpPr>
          <p:spPr bwMode="auto">
            <a:xfrm rot="16200000" flipH="1">
              <a:off x="5593051" y="5046043"/>
              <a:ext cx="286419" cy="26772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grpSp>
        <p:nvGrpSpPr>
          <p:cNvPr id="89" name="Group 88"/>
          <p:cNvGrpSpPr/>
          <p:nvPr/>
        </p:nvGrpSpPr>
        <p:grpSpPr>
          <a:xfrm>
            <a:off x="5723164" y="4024993"/>
            <a:ext cx="1309009" cy="465363"/>
            <a:chOff x="5723164" y="4024993"/>
            <a:chExt cx="1309009" cy="465363"/>
          </a:xfrm>
        </p:grpSpPr>
        <p:cxnSp>
          <p:nvCxnSpPr>
            <p:cNvPr id="50" name="Straight Arrow Connector 49"/>
            <p:cNvCxnSpPr/>
            <p:nvPr/>
          </p:nvCxnSpPr>
          <p:spPr bwMode="auto">
            <a:xfrm rot="10800000" flipV="1">
              <a:off x="5723164" y="4024993"/>
              <a:ext cx="440874" cy="4000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cxnSp>
          <p:nvCxnSpPr>
            <p:cNvPr id="66" name="Straight Arrow Connector 65"/>
            <p:cNvCxnSpPr/>
            <p:nvPr/>
          </p:nvCxnSpPr>
          <p:spPr bwMode="auto">
            <a:xfrm rot="10800000" flipV="1">
              <a:off x="5755822" y="4215491"/>
              <a:ext cx="1276351" cy="27486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grpSp>
        <p:nvGrpSpPr>
          <p:cNvPr id="83" name="Group 82"/>
          <p:cNvGrpSpPr/>
          <p:nvPr/>
        </p:nvGrpSpPr>
        <p:grpSpPr>
          <a:xfrm>
            <a:off x="1948719" y="2468403"/>
            <a:ext cx="2329640" cy="1328064"/>
            <a:chOff x="1768839" y="2468403"/>
            <a:chExt cx="2329640" cy="1328064"/>
          </a:xfrm>
        </p:grpSpPr>
        <p:pic>
          <p:nvPicPr>
            <p:cNvPr id="1034" name="Picture 10" descr="C:\Documents and Settings\Doug\Local Settings\Temporary Internet Files\Content.IE5\MOJVUHV1\MCj03518540000[1].wmf"/>
            <p:cNvPicPr>
              <a:picLocks noChangeAspect="1" noChangeArrowheads="1"/>
            </p:cNvPicPr>
            <p:nvPr/>
          </p:nvPicPr>
          <p:blipFill>
            <a:blip r:embed="rId11"/>
            <a:srcRect/>
            <a:stretch>
              <a:fillRect/>
            </a:stretch>
          </p:blipFill>
          <p:spPr bwMode="auto">
            <a:xfrm>
              <a:off x="2163168" y="2477959"/>
              <a:ext cx="571877" cy="897048"/>
            </a:xfrm>
            <a:prstGeom prst="rect">
              <a:avLst/>
            </a:prstGeom>
            <a:noFill/>
          </p:spPr>
        </p:pic>
        <p:sp>
          <p:nvSpPr>
            <p:cNvPr id="16" name="TextBox 15"/>
            <p:cNvSpPr txBox="1"/>
            <p:nvPr/>
          </p:nvSpPr>
          <p:spPr>
            <a:xfrm>
              <a:off x="1845127" y="3396357"/>
              <a:ext cx="1236236"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9672-R55</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35" name="Picture 11" descr="C:\Documents and Settings\Doug\Local Settings\Temporary Internet Files\Content.IE5\ZTEEMIKR\MCj03518730000[1].wmf"/>
            <p:cNvPicPr>
              <a:picLocks noChangeAspect="1" noChangeArrowheads="1"/>
            </p:cNvPicPr>
            <p:nvPr/>
          </p:nvPicPr>
          <p:blipFill>
            <a:blip r:embed="rId8"/>
            <a:srcRect/>
            <a:stretch>
              <a:fillRect/>
            </a:stretch>
          </p:blipFill>
          <p:spPr bwMode="auto">
            <a:xfrm>
              <a:off x="3420223" y="2468403"/>
              <a:ext cx="678256" cy="565401"/>
            </a:xfrm>
            <a:prstGeom prst="rect">
              <a:avLst/>
            </a:prstGeom>
            <a:noFill/>
          </p:spPr>
        </p:pic>
        <p:cxnSp>
          <p:nvCxnSpPr>
            <p:cNvPr id="68" name="Straight Arrow Connector 67"/>
            <p:cNvCxnSpPr/>
            <p:nvPr/>
          </p:nvCxnSpPr>
          <p:spPr bwMode="auto">
            <a:xfrm>
              <a:off x="1768839" y="2818151"/>
              <a:ext cx="351154" cy="2244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cxnSp>
          <p:nvCxnSpPr>
            <p:cNvPr id="69" name="Straight Arrow Connector 68"/>
            <p:cNvCxnSpPr/>
            <p:nvPr/>
          </p:nvCxnSpPr>
          <p:spPr bwMode="auto">
            <a:xfrm flipV="1">
              <a:off x="2827567" y="2857500"/>
              <a:ext cx="527954" cy="1006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grpSp>
        <p:nvGrpSpPr>
          <p:cNvPr id="85" name="Group 84"/>
          <p:cNvGrpSpPr/>
          <p:nvPr/>
        </p:nvGrpSpPr>
        <p:grpSpPr>
          <a:xfrm>
            <a:off x="1493531" y="5100980"/>
            <a:ext cx="1652338" cy="1321650"/>
            <a:chOff x="1493531" y="5100980"/>
            <a:chExt cx="1652338" cy="1321650"/>
          </a:xfrm>
        </p:grpSpPr>
        <p:pic>
          <p:nvPicPr>
            <p:cNvPr id="18" name="Picture 10" descr="C:\Documents and Settings\Doug\Local Settings\Temporary Internet Files\Content.IE5\MOJVUHV1\MCj03518540000[1].wmf"/>
            <p:cNvPicPr>
              <a:picLocks noChangeAspect="1" noChangeArrowheads="1"/>
            </p:cNvPicPr>
            <p:nvPr/>
          </p:nvPicPr>
          <p:blipFill>
            <a:blip r:embed="rId11"/>
            <a:srcRect/>
            <a:stretch>
              <a:fillRect/>
            </a:stretch>
          </p:blipFill>
          <p:spPr bwMode="auto">
            <a:xfrm>
              <a:off x="2225762" y="5100980"/>
              <a:ext cx="571877" cy="897048"/>
            </a:xfrm>
            <a:prstGeom prst="rect">
              <a:avLst/>
            </a:prstGeom>
            <a:noFill/>
          </p:spPr>
        </p:pic>
        <p:sp>
          <p:nvSpPr>
            <p:cNvPr id="19" name="TextBox 18"/>
            <p:cNvSpPr txBox="1"/>
            <p:nvPr/>
          </p:nvSpPr>
          <p:spPr>
            <a:xfrm>
              <a:off x="1924060" y="6022520"/>
              <a:ext cx="1221809"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2094-704</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39" name="Picture 15" descr="C:\Documents and Settings\Doug\Local Settings\Temporary Internet Files\Content.IE5\H7V3RUCZ\MCj04325570000[1].png"/>
            <p:cNvPicPr>
              <a:picLocks noChangeAspect="1" noChangeArrowheads="1"/>
            </p:cNvPicPr>
            <p:nvPr/>
          </p:nvPicPr>
          <p:blipFill>
            <a:blip r:embed="rId10" cstate="print"/>
            <a:srcRect/>
            <a:stretch>
              <a:fillRect/>
            </a:stretch>
          </p:blipFill>
          <p:spPr bwMode="auto">
            <a:xfrm>
              <a:off x="1591643" y="5242141"/>
              <a:ext cx="432564" cy="432564"/>
            </a:xfrm>
            <a:prstGeom prst="rect">
              <a:avLst/>
            </a:prstGeom>
            <a:noFill/>
          </p:spPr>
        </p:pic>
        <p:cxnSp>
          <p:nvCxnSpPr>
            <p:cNvPr id="72" name="Straight Arrow Connector 71"/>
            <p:cNvCxnSpPr/>
            <p:nvPr/>
          </p:nvCxnSpPr>
          <p:spPr bwMode="auto">
            <a:xfrm flipV="1">
              <a:off x="1493531" y="5674848"/>
              <a:ext cx="718455" cy="5715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grpSp>
        <p:nvGrpSpPr>
          <p:cNvPr id="86" name="Group 85"/>
          <p:cNvGrpSpPr/>
          <p:nvPr/>
        </p:nvGrpSpPr>
        <p:grpSpPr>
          <a:xfrm>
            <a:off x="3529254" y="3045282"/>
            <a:ext cx="888385" cy="2593674"/>
            <a:chOff x="3371858" y="3045282"/>
            <a:chExt cx="888385" cy="2593674"/>
          </a:xfrm>
        </p:grpSpPr>
        <p:pic>
          <p:nvPicPr>
            <p:cNvPr id="20" name="Picture 11" descr="C:\Documents and Settings\Doug\Local Settings\Temporary Internet Files\Content.IE5\ZTEEMIKR\MCj03518730000[1].wmf"/>
            <p:cNvPicPr>
              <a:picLocks noChangeAspect="1" noChangeArrowheads="1"/>
            </p:cNvPicPr>
            <p:nvPr/>
          </p:nvPicPr>
          <p:blipFill>
            <a:blip r:embed="rId8"/>
            <a:srcRect/>
            <a:stretch>
              <a:fillRect/>
            </a:stretch>
          </p:blipFill>
          <p:spPr bwMode="auto">
            <a:xfrm>
              <a:off x="3458324" y="5079542"/>
              <a:ext cx="671073" cy="559414"/>
            </a:xfrm>
            <a:prstGeom prst="rect">
              <a:avLst/>
            </a:prstGeom>
            <a:noFill/>
          </p:spPr>
        </p:pic>
        <p:sp>
          <p:nvSpPr>
            <p:cNvPr id="38" name="TextBox 37"/>
            <p:cNvSpPr txBox="1"/>
            <p:nvPr/>
          </p:nvSpPr>
          <p:spPr>
            <a:xfrm>
              <a:off x="3371858" y="4474018"/>
              <a:ext cx="888385"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x 8.89</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74" name="Straight Arrow Connector 73"/>
            <p:cNvCxnSpPr/>
            <p:nvPr/>
          </p:nvCxnSpPr>
          <p:spPr bwMode="auto">
            <a:xfrm rot="5400000">
              <a:off x="3661686" y="3188154"/>
              <a:ext cx="293911" cy="816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cxnSp>
          <p:nvCxnSpPr>
            <p:cNvPr id="76" name="Straight Arrow Connector 75"/>
            <p:cNvCxnSpPr/>
            <p:nvPr/>
          </p:nvCxnSpPr>
          <p:spPr bwMode="auto">
            <a:xfrm rot="5400000">
              <a:off x="3642636" y="4932590"/>
              <a:ext cx="293911" cy="816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grpSp>
        <p:nvGrpSpPr>
          <p:cNvPr id="87" name="Group 86"/>
          <p:cNvGrpSpPr/>
          <p:nvPr/>
        </p:nvGrpSpPr>
        <p:grpSpPr>
          <a:xfrm>
            <a:off x="2854781" y="5875569"/>
            <a:ext cx="1208312" cy="481546"/>
            <a:chOff x="2854781" y="5875569"/>
            <a:chExt cx="1208312" cy="481546"/>
          </a:xfrm>
        </p:grpSpPr>
        <p:pic>
          <p:nvPicPr>
            <p:cNvPr id="58" name="Picture 15" descr="C:\Documents and Settings\Doug\Local Settings\Temporary Internet Files\Content.IE5\H7V3RUCZ\MCj04325570000[1].png"/>
            <p:cNvPicPr>
              <a:picLocks noChangeAspect="1" noChangeArrowheads="1"/>
            </p:cNvPicPr>
            <p:nvPr/>
          </p:nvPicPr>
          <p:blipFill>
            <a:blip r:embed="rId10" cstate="print"/>
            <a:srcRect/>
            <a:stretch>
              <a:fillRect/>
            </a:stretch>
          </p:blipFill>
          <p:spPr bwMode="auto">
            <a:xfrm>
              <a:off x="3630529" y="5924551"/>
              <a:ext cx="432564" cy="432564"/>
            </a:xfrm>
            <a:prstGeom prst="rect">
              <a:avLst/>
            </a:prstGeom>
            <a:noFill/>
          </p:spPr>
        </p:pic>
        <p:cxnSp>
          <p:nvCxnSpPr>
            <p:cNvPr id="77" name="Straight Arrow Connector 76"/>
            <p:cNvCxnSpPr/>
            <p:nvPr/>
          </p:nvCxnSpPr>
          <p:spPr bwMode="auto">
            <a:xfrm>
              <a:off x="2854781" y="5875569"/>
              <a:ext cx="729340" cy="19866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grpSp>
      <p:cxnSp>
        <p:nvCxnSpPr>
          <p:cNvPr id="79" name="Straight Arrow Connector 78"/>
          <p:cNvCxnSpPr/>
          <p:nvPr/>
        </p:nvCxnSpPr>
        <p:spPr bwMode="auto">
          <a:xfrm rot="5400000" flipH="1" flipV="1">
            <a:off x="4049484" y="5129897"/>
            <a:ext cx="1039591" cy="9035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cxnSp>
        <p:nvCxnSpPr>
          <p:cNvPr id="81" name="Straight Arrow Connector 80"/>
          <p:cNvCxnSpPr/>
          <p:nvPr/>
        </p:nvCxnSpPr>
        <p:spPr bwMode="auto">
          <a:xfrm flipV="1">
            <a:off x="4339652" y="4996543"/>
            <a:ext cx="607905" cy="19754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lumMod val="75000"/>
              </a:schemeClr>
            </a:solidFill>
            <a:prstDash val="solid"/>
            <a:round/>
            <a:headEnd type="none" w="med" len="med"/>
            <a:tailEnd type="triangle" w="med" len="med"/>
          </a:ln>
          <a:effectLst/>
        </p:spPr>
      </p:cxnSp>
      <p:sp>
        <p:nvSpPr>
          <p:cNvPr id="62" name="Title 1"/>
          <p:cNvSpPr>
            <a:spLocks noGrp="1"/>
          </p:cNvSpPr>
          <p:nvPr>
            <p:ph type="title"/>
          </p:nvPr>
        </p:nvSpPr>
        <p:spPr/>
        <p:txBody>
          <a:bodyPr/>
          <a:lstStyle/>
          <a:p>
            <a:r>
              <a:rPr lang="en-US" smtClean="0"/>
              <a:t>How We Obtained Our Results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040"/>
                                        </p:tgtEl>
                                        <p:attrNameLst>
                                          <p:attrName>style.visibility</p:attrName>
                                        </p:attrNameLst>
                                      </p:cBhvr>
                                      <p:to>
                                        <p:strVal val="visible"/>
                                      </p:to>
                                    </p:se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up)">
                                      <p:cBhvr>
                                        <p:cTn id="52" dur="500"/>
                                        <p:tgtEl>
                                          <p:spTgt spid="48"/>
                                        </p:tgtEl>
                                      </p:cBhvr>
                                    </p:animEffec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1000"/>
                                        <p:tgtEl>
                                          <p:spTgt spid="84"/>
                                        </p:tgtEl>
                                      </p:cBhvr>
                                    </p:animEffect>
                                    <p:anim calcmode="lin" valueType="num">
                                      <p:cBhvr>
                                        <p:cTn id="61" dur="1000" fill="hold"/>
                                        <p:tgtEl>
                                          <p:spTgt spid="84"/>
                                        </p:tgtEl>
                                        <p:attrNameLst>
                                          <p:attrName>style.rotation</p:attrName>
                                        </p:attrNameLst>
                                      </p:cBhvr>
                                      <p:tavLst>
                                        <p:tav tm="0">
                                          <p:val>
                                            <p:fltVal val="720"/>
                                          </p:val>
                                        </p:tav>
                                        <p:tav tm="100000">
                                          <p:val>
                                            <p:fltVal val="0"/>
                                          </p:val>
                                        </p:tav>
                                      </p:tavLst>
                                    </p:anim>
                                    <p:anim calcmode="lin" valueType="num">
                                      <p:cBhvr>
                                        <p:cTn id="62" dur="1000" fill="hold"/>
                                        <p:tgtEl>
                                          <p:spTgt spid="84"/>
                                        </p:tgtEl>
                                        <p:attrNameLst>
                                          <p:attrName>ppt_h</p:attrName>
                                        </p:attrNameLst>
                                      </p:cBhvr>
                                      <p:tavLst>
                                        <p:tav tm="0">
                                          <p:val>
                                            <p:fltVal val="0"/>
                                          </p:val>
                                        </p:tav>
                                        <p:tav tm="100000">
                                          <p:val>
                                            <p:strVal val="#ppt_h"/>
                                          </p:val>
                                        </p:tav>
                                      </p:tavLst>
                                    </p:anim>
                                    <p:anim calcmode="lin" valueType="num">
                                      <p:cBhvr>
                                        <p:cTn id="63" dur="1000" fill="hold"/>
                                        <p:tgtEl>
                                          <p:spTgt spid="84"/>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wipe(up)">
                                      <p:cBhvr>
                                        <p:cTn id="83" dur="500"/>
                                        <p:tgtEl>
                                          <p:spTgt spid="8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wipe(left)">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35" presetClass="entr" presetSubtype="0" fill="hold" nodeType="click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1000"/>
                                        <p:tgtEl>
                                          <p:spTgt spid="88"/>
                                        </p:tgtEl>
                                      </p:cBhvr>
                                    </p:animEffect>
                                    <p:anim calcmode="lin" valueType="num">
                                      <p:cBhvr>
                                        <p:cTn id="94" dur="1000" fill="hold"/>
                                        <p:tgtEl>
                                          <p:spTgt spid="88"/>
                                        </p:tgtEl>
                                        <p:attrNameLst>
                                          <p:attrName>style.rotation</p:attrName>
                                        </p:attrNameLst>
                                      </p:cBhvr>
                                      <p:tavLst>
                                        <p:tav tm="0">
                                          <p:val>
                                            <p:fltVal val="720"/>
                                          </p:val>
                                        </p:tav>
                                        <p:tav tm="100000">
                                          <p:val>
                                            <p:fltVal val="0"/>
                                          </p:val>
                                        </p:tav>
                                      </p:tavLst>
                                    </p:anim>
                                    <p:anim calcmode="lin" valueType="num">
                                      <p:cBhvr>
                                        <p:cTn id="95" dur="1000" fill="hold"/>
                                        <p:tgtEl>
                                          <p:spTgt spid="88"/>
                                        </p:tgtEl>
                                        <p:attrNameLst>
                                          <p:attrName>ppt_h</p:attrName>
                                        </p:attrNameLst>
                                      </p:cBhvr>
                                      <p:tavLst>
                                        <p:tav tm="0">
                                          <p:val>
                                            <p:fltVal val="0"/>
                                          </p:val>
                                        </p:tav>
                                        <p:tav tm="100000">
                                          <p:val>
                                            <p:strVal val="#ppt_h"/>
                                          </p:val>
                                        </p:tav>
                                      </p:tavLst>
                                    </p:anim>
                                    <p:anim calcmode="lin" valueType="num">
                                      <p:cBhvr>
                                        <p:cTn id="96" dur="1000" fill="hold"/>
                                        <p:tgtEl>
                                          <p:spTgt spid="88"/>
                                        </p:tgtEl>
                                        <p:attrNameLst>
                                          <p:attrName>ppt_w</p:attrName>
                                        </p:attrNameLst>
                                      </p:cBhvr>
                                      <p:tavLst>
                                        <p:tav tm="0">
                                          <p:val>
                                            <p:fltVal val="0"/>
                                          </p:val>
                                        </p:tav>
                                        <p:tav tm="100000">
                                          <p:val>
                                            <p:strVal val="#ppt_w"/>
                                          </p:val>
                                        </p:tav>
                                      </p:tavLst>
                                    </p:anim>
                                  </p:childTnLst>
                                </p:cTn>
                              </p:par>
                            </p:childTnLst>
                          </p:cTn>
                        </p:par>
                        <p:par>
                          <p:cTn id="97" fill="hold">
                            <p:stCondLst>
                              <p:cond delay="1000"/>
                            </p:stCondLst>
                            <p:childTnLst>
                              <p:par>
                                <p:cTn id="98" presetID="22" presetClass="entr" presetSubtype="1"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up)">
                                      <p:cBhvr>
                                        <p:cTn id="100" dur="5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right)">
                                      <p:cBhvr>
                                        <p:cTn id="105" dur="500"/>
                                        <p:tgtEl>
                                          <p:spTgt spid="89"/>
                                        </p:tgtEl>
                                      </p:cBhvr>
                                    </p:animEffect>
                                  </p:childTnLst>
                                </p:cTn>
                              </p:par>
                              <p:par>
                                <p:cTn id="106" presetID="22" presetClass="entr" presetSubtype="4" fill="hold" nodeType="with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wipe(down)">
                                      <p:cBhvr>
                                        <p:cTn id="108" dur="500"/>
                                        <p:tgtEl>
                                          <p:spTgt spid="81"/>
                                        </p:tgtEl>
                                      </p:cBhvr>
                                    </p:animEffect>
                                  </p:childTnLst>
                                </p:cTn>
                              </p:par>
                              <p:par>
                                <p:cTn id="109" presetID="22" presetClass="entr" presetSubtype="4"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down)">
                                      <p:cBhvr>
                                        <p:cTn id="111" dur="500"/>
                                        <p:tgtEl>
                                          <p:spTgt spid="79"/>
                                        </p:tgtEl>
                                      </p:cBhvr>
                                    </p:animEffect>
                                  </p:childTnLst>
                                </p:cTn>
                              </p:par>
                            </p:childTnLst>
                          </p:cTn>
                        </p:par>
                        <p:par>
                          <p:cTn id="112" fill="hold">
                            <p:stCondLst>
                              <p:cond delay="500"/>
                            </p:stCondLst>
                            <p:childTnLst>
                              <p:par>
                                <p:cTn id="113" presetID="1" presetClass="entr" presetSubtype="0" fill="hold" nodeType="afterEffect">
                                  <p:stCondLst>
                                    <p:cond delay="0"/>
                                  </p:stCondLst>
                                  <p:childTnLst>
                                    <p:set>
                                      <p:cBhvr>
                                        <p:cTn id="114" dur="1" fill="hold">
                                          <p:stCondLst>
                                            <p:cond delay="0"/>
                                          </p:stCondLst>
                                        </p:cTn>
                                        <p:tgtEl>
                                          <p:spTgt spid="10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left)">
                                      <p:cBhvr>
                                        <p:cTn id="1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32" grpId="0"/>
      <p:bldP spid="39"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How We Obtained Our Results </a:t>
            </a:r>
            <a:br>
              <a:rPr lang="en-US" dirty="0" smtClean="0"/>
            </a:br>
            <a:r>
              <a:rPr lang="en-US" sz="3600" dirty="0" smtClean="0">
                <a:solidFill>
                  <a:schemeClr val="accent1"/>
                </a:solidFill>
              </a:rPr>
              <a:t>Driving PRIMERGY transactions</a:t>
            </a:r>
            <a:endParaRPr lang="en-US" dirty="0">
              <a:solidFill>
                <a:schemeClr val="accent1"/>
              </a:solidFill>
            </a:endParaRPr>
          </a:p>
        </p:txBody>
      </p:sp>
      <p:pic>
        <p:nvPicPr>
          <p:cNvPr id="2050" name="Picture 2"/>
          <p:cNvPicPr>
            <a:picLocks noChangeAspect="1" noChangeArrowheads="1"/>
          </p:cNvPicPr>
          <p:nvPr/>
        </p:nvPicPr>
        <p:blipFill>
          <a:blip r:embed="rId3"/>
          <a:srcRect/>
          <a:stretch>
            <a:fillRect/>
          </a:stretch>
        </p:blipFill>
        <p:spPr bwMode="auto">
          <a:xfrm>
            <a:off x="890821" y="2874429"/>
            <a:ext cx="1917461" cy="6984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4"/>
          <a:srcRect/>
          <a:stretch>
            <a:fillRect/>
          </a:stretch>
        </p:blipFill>
        <p:spPr bwMode="auto">
          <a:xfrm>
            <a:off x="6399896" y="2664905"/>
            <a:ext cx="1682540" cy="111746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451711" y="2231290"/>
            <a:ext cx="2830336"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Trebuchet MS" pitchFamily="34" charset="0"/>
              </a:rPr>
              <a:t>PRIMERGY RX300-S4</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5837402" y="2231290"/>
            <a:ext cx="2830336"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Trebuchet MS" pitchFamily="34" charset="0"/>
              </a:rPr>
              <a:t>PRIMERGY RX800-S2</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229259" y="3658121"/>
            <a:ext cx="3910745" cy="286232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Trebuchet MS" pitchFamily="34" charset="0"/>
              </a:rPr>
              <a:t>2 x Xeon X5460 3.16 GHz</a:t>
            </a: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8 x 2GB FBD 667 PC2-5300 ECC</a:t>
            </a:r>
          </a:p>
          <a:p>
            <a:pPr algn="ctr"/>
            <a:r>
              <a:rPr lang="en-US" dirty="0" smtClean="0">
                <a:effectLst>
                  <a:outerShdw blurRad="38100" dist="38100" dir="2700000" algn="tl">
                    <a:srgbClr val="000000">
                      <a:alpha val="43137"/>
                    </a:srgbClr>
                  </a:outerShdw>
                </a:effectLst>
                <a:latin typeface="Trebuchet MS" pitchFamily="34" charset="0"/>
              </a:rPr>
              <a:t>2 x 73GB SAS (hot-plug)</a:t>
            </a: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Integrated remote management controller</a:t>
            </a:r>
          </a:p>
          <a:p>
            <a:pPr algn="ctr"/>
            <a:endParaRPr lang="en-US" dirty="0" smtClean="0">
              <a:effectLst>
                <a:outerShdw blurRad="38100" dist="38100" dir="2700000" algn="tl">
                  <a:srgbClr val="000000">
                    <a:alpha val="43137"/>
                  </a:srgbClr>
                </a:outerShdw>
              </a:effectLst>
              <a:latin typeface="Trebuchet MS" pitchFamily="34" charset="0"/>
            </a:endParaRP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Windows Server 2008 (32-bit)</a:t>
            </a:r>
          </a:p>
          <a:p>
            <a:pPr algn="ctr"/>
            <a:r>
              <a:rPr lang="en-US" dirty="0" err="1" smtClean="0">
                <a:effectLst>
                  <a:outerShdw blurRad="38100" dist="38100" dir="2700000" algn="tl">
                    <a:srgbClr val="000000">
                      <a:alpha val="43137"/>
                    </a:srgbClr>
                  </a:outerShdw>
                </a:effectLst>
                <a:latin typeface="Trebuchet MS" pitchFamily="34" charset="0"/>
              </a:rPr>
              <a:t>NeoKicks</a:t>
            </a:r>
            <a:r>
              <a:rPr lang="en-US" dirty="0" smtClean="0">
                <a:effectLst>
                  <a:outerShdw blurRad="38100" dist="38100" dir="2700000" algn="tl">
                    <a:srgbClr val="000000">
                      <a:alpha val="43137"/>
                    </a:srgbClr>
                  </a:outerShdw>
                </a:effectLst>
                <a:latin typeface="Trebuchet MS" pitchFamily="34" charset="0"/>
              </a:rPr>
              <a:t> V2.0.13</a:t>
            </a:r>
          </a:p>
          <a:p>
            <a:pPr algn="ctr"/>
            <a:r>
              <a:rPr lang="en-US" dirty="0" err="1" smtClean="0">
                <a:solidFill>
                  <a:schemeClr val="tx1"/>
                </a:solidFill>
                <a:effectLst>
                  <a:outerShdw blurRad="38100" dist="38100" dir="2700000" algn="tl">
                    <a:srgbClr val="000000">
                      <a:alpha val="43137"/>
                    </a:srgbClr>
                  </a:outerShdw>
                </a:effectLst>
                <a:latin typeface="Trebuchet MS" pitchFamily="34" charset="0"/>
              </a:rPr>
              <a:t>NeoData</a:t>
            </a:r>
            <a:r>
              <a:rPr lang="en-US" dirty="0" smtClean="0">
                <a:solidFill>
                  <a:schemeClr val="tx1"/>
                </a:solidFill>
                <a:effectLst>
                  <a:outerShdw blurRad="38100" dist="38100" dir="2700000" algn="tl">
                    <a:srgbClr val="000000">
                      <a:alpha val="43137"/>
                    </a:srgbClr>
                  </a:outerShdw>
                </a:effectLst>
                <a:latin typeface="Trebuchet MS" pitchFamily="34" charset="0"/>
              </a:rPr>
              <a:t> V1.0.10</a:t>
            </a:r>
          </a:p>
          <a:p>
            <a:pPr algn="ctr"/>
            <a:r>
              <a:rPr lang="en-US" dirty="0" smtClean="0">
                <a:effectLst>
                  <a:outerShdw blurRad="38100" dist="38100" dir="2700000" algn="tl">
                    <a:srgbClr val="000000">
                      <a:alpha val="43137"/>
                    </a:srgbClr>
                  </a:outerShdw>
                </a:effectLst>
                <a:latin typeface="Trebuchet MS" pitchFamily="34" charset="0"/>
              </a:rPr>
              <a:t>SQL Server 2008 (32-bit)</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5158305" y="3926059"/>
            <a:ext cx="3910745" cy="2031325"/>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Trebuchet MS" pitchFamily="34" charset="0"/>
              </a:rPr>
              <a:t>4 x Xeon 7020 2.16 GHz</a:t>
            </a:r>
          </a:p>
          <a:p>
            <a:pPr algn="ctr"/>
            <a:endParaRPr lang="en-US" dirty="0" smtClean="0">
              <a:effectLst>
                <a:outerShdw blurRad="38100" dist="38100" dir="2700000" algn="tl">
                  <a:srgbClr val="000000">
                    <a:alpha val="43137"/>
                  </a:srgbClr>
                </a:outerShdw>
              </a:effectLst>
              <a:latin typeface="Trebuchet MS" pitchFamily="34" charset="0"/>
            </a:endParaRPr>
          </a:p>
          <a:p>
            <a:pPr algn="ctr"/>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a:endParaRPr lang="en-US" dirty="0" smtClean="0">
              <a:effectLst>
                <a:outerShdw blurRad="38100" dist="38100" dir="2700000" algn="tl">
                  <a:srgbClr val="000000">
                    <a:alpha val="43137"/>
                  </a:srgbClr>
                </a:outerShdw>
              </a:effectLst>
              <a:latin typeface="Trebuchet MS" pitchFamily="34" charset="0"/>
            </a:endParaRPr>
          </a:p>
          <a:p>
            <a:pPr algn="ctr"/>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a:r>
              <a:rPr lang="en-US" dirty="0" smtClean="0">
                <a:solidFill>
                  <a:schemeClr val="tx1"/>
                </a:solidFill>
                <a:effectLst>
                  <a:outerShdw blurRad="38100" dist="38100" dir="2700000" algn="tl">
                    <a:srgbClr val="000000">
                      <a:alpha val="43137"/>
                    </a:srgbClr>
                  </a:outerShdw>
                </a:effectLst>
                <a:latin typeface="Trebuchet MS" pitchFamily="34" charset="0"/>
              </a:rPr>
              <a:t>Windows Server 2003 (32-bit)</a:t>
            </a:r>
          </a:p>
          <a:p>
            <a:pPr algn="ctr"/>
            <a:r>
              <a:rPr lang="en-US" dirty="0" smtClean="0">
                <a:effectLst>
                  <a:outerShdw blurRad="38100" dist="38100" dir="2700000" algn="tl">
                    <a:srgbClr val="000000">
                      <a:alpha val="43137"/>
                    </a:srgbClr>
                  </a:outerShdw>
                </a:effectLst>
                <a:latin typeface="Trebuchet MS" pitchFamily="34" charset="0"/>
              </a:rPr>
              <a:t>Visual Studio 2005 Web Test</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Left-Right Arrow 12"/>
          <p:cNvSpPr/>
          <p:nvPr/>
        </p:nvSpPr>
        <p:spPr bwMode="auto">
          <a:xfrm>
            <a:off x="3477990" y="3035856"/>
            <a:ext cx="2514596" cy="375558"/>
          </a:xfrm>
          <a:prstGeom prst="leftRightArrow">
            <a:avLst/>
          </a:prstGeom>
          <a:solidFill>
            <a:schemeClr val="accent1"/>
          </a:solid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187779" y="1763217"/>
            <a:ext cx="3789627" cy="523220"/>
          </a:xfrm>
          <a:prstGeom prst="rect">
            <a:avLst/>
          </a:prstGeom>
          <a:noFill/>
        </p:spPr>
        <p:txBody>
          <a:bodyPr wrap="none" rtlCol="0">
            <a:spAutoFit/>
          </a:bodyPr>
          <a:lstStyle/>
          <a:p>
            <a:r>
              <a:rPr lang="en-US" sz="2800" dirty="0" smtClean="0">
                <a:solidFill>
                  <a:schemeClr val="accent6"/>
                </a:solidFill>
                <a:effectLst>
                  <a:outerShdw blurRad="38100" dist="38100" dir="2700000" algn="tl">
                    <a:srgbClr val="000000">
                      <a:alpha val="43137"/>
                    </a:srgbClr>
                  </a:outerShdw>
                </a:effectLst>
                <a:latin typeface="Trebuchet MS" pitchFamily="34" charset="0"/>
              </a:rPr>
              <a:t>Transaction Processing</a:t>
            </a:r>
          </a:p>
        </p:txBody>
      </p:sp>
      <p:sp>
        <p:nvSpPr>
          <p:cNvPr id="15" name="TextBox 14"/>
          <p:cNvSpPr txBox="1"/>
          <p:nvPr/>
        </p:nvSpPr>
        <p:spPr>
          <a:xfrm>
            <a:off x="5591142" y="1763217"/>
            <a:ext cx="3247043" cy="523220"/>
          </a:xfrm>
          <a:prstGeom prst="rect">
            <a:avLst/>
          </a:prstGeom>
          <a:noFill/>
        </p:spPr>
        <p:txBody>
          <a:bodyPr wrap="none" rtlCol="0">
            <a:spAutoFit/>
          </a:bodyPr>
          <a:lstStyle/>
          <a:p>
            <a:r>
              <a:rPr lang="en-US" sz="2800" dirty="0" smtClean="0">
                <a:solidFill>
                  <a:schemeClr val="accent6"/>
                </a:solidFill>
                <a:effectLst>
                  <a:outerShdw blurRad="38100" dist="38100" dir="2700000" algn="tl">
                    <a:srgbClr val="000000">
                      <a:alpha val="43137"/>
                    </a:srgbClr>
                  </a:outerShdw>
                </a:effectLst>
                <a:latin typeface="Trebuchet MS" pitchFamily="34" charset="0"/>
              </a:rPr>
              <a:t>Transaction Driving</a:t>
            </a:r>
          </a:p>
        </p:txBody>
      </p:sp>
      <p:sp>
        <p:nvSpPr>
          <p:cNvPr id="16" name="TextBox 15"/>
          <p:cNvSpPr txBox="1"/>
          <p:nvPr/>
        </p:nvSpPr>
        <p:spPr>
          <a:xfrm>
            <a:off x="3313304" y="2524942"/>
            <a:ext cx="2830336"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Trebuchet MS" pitchFamily="34" charset="0"/>
              </a:rPr>
              <a:t>Gigabit Ethernet</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How We Obtained Our Results </a:t>
            </a:r>
            <a:br>
              <a:rPr lang="en-US" dirty="0" smtClean="0"/>
            </a:br>
            <a:r>
              <a:rPr lang="en-US" sz="3600" dirty="0" smtClean="0">
                <a:solidFill>
                  <a:schemeClr val="accent1"/>
                </a:solidFill>
              </a:rPr>
              <a:t>Checking PRIMERGY power usage</a:t>
            </a:r>
            <a:endParaRPr lang="en-US" dirty="0">
              <a:solidFill>
                <a:schemeClr val="accent1"/>
              </a:solidFill>
            </a:endParaRPr>
          </a:p>
        </p:txBody>
      </p:sp>
      <p:sp>
        <p:nvSpPr>
          <p:cNvPr id="3" name="Content Placeholder 2"/>
          <p:cNvSpPr>
            <a:spLocks noGrp="1"/>
          </p:cNvSpPr>
          <p:nvPr>
            <p:ph idx="1"/>
          </p:nvPr>
        </p:nvSpPr>
        <p:spPr>
          <a:xfrm>
            <a:off x="381000" y="1901825"/>
            <a:ext cx="8380412" cy="2417585"/>
          </a:xfrm>
        </p:spPr>
        <p:txBody>
          <a:bodyPr/>
          <a:lstStyle/>
          <a:p>
            <a:pPr marL="457200" indent="-457200"/>
            <a:r>
              <a:rPr lang="en-US" sz="3200" dirty="0" smtClean="0"/>
              <a:t>Server Management Controller</a:t>
            </a:r>
          </a:p>
          <a:p>
            <a:pPr marL="854075" lvl="1" indent="-396875"/>
            <a:r>
              <a:rPr lang="en-US" sz="2800" dirty="0" smtClean="0"/>
              <a:t>On board controller, accessed through </a:t>
            </a:r>
            <a:br>
              <a:rPr lang="en-US" sz="2800" dirty="0" smtClean="0"/>
            </a:br>
            <a:r>
              <a:rPr lang="en-US" sz="2800" dirty="0" smtClean="0"/>
              <a:t>web browser</a:t>
            </a:r>
          </a:p>
          <a:p>
            <a:pPr marL="854075" lvl="1" indent="-396875"/>
            <a:r>
              <a:rPr lang="en-US" sz="2800" dirty="0" smtClean="0"/>
              <a:t>Real time power consumption information</a:t>
            </a:r>
          </a:p>
          <a:p>
            <a:pPr marL="854075" lvl="1" indent="-396875"/>
            <a:r>
              <a:rPr lang="en-US" sz="2800" dirty="0" smtClean="0"/>
              <a:t>Historical data available as a graph</a:t>
            </a:r>
            <a:endParaRPr lang="en-US" sz="2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mtClean="0"/>
              <a:t>How We Obtained Our Results</a:t>
            </a:r>
            <a:endParaRPr lang="en-US" dirty="0"/>
          </a:p>
        </p:txBody>
      </p:sp>
      <p:sp>
        <p:nvSpPr>
          <p:cNvPr id="309251" name="Rectangle 3"/>
          <p:cNvSpPr>
            <a:spLocks noGrp="1" noChangeArrowheads="1"/>
          </p:cNvSpPr>
          <p:nvPr>
            <p:ph idx="1"/>
          </p:nvPr>
        </p:nvSpPr>
        <p:spPr>
          <a:xfrm>
            <a:off x="382588" y="1414464"/>
            <a:ext cx="4189412" cy="5469702"/>
          </a:xfrm>
        </p:spPr>
        <p:txBody>
          <a:bodyPr/>
          <a:lstStyle/>
          <a:p>
            <a:pPr marL="457200" indent="-457200"/>
            <a:r>
              <a:rPr lang="en-US" sz="2800" dirty="0" smtClean="0"/>
              <a:t>With </a:t>
            </a:r>
            <a:r>
              <a:rPr lang="en-US" sz="2800" dirty="0" err="1" smtClean="0"/>
              <a:t>ServerView</a:t>
            </a:r>
            <a:r>
              <a:rPr lang="en-US" sz="2800" dirty="0" smtClean="0"/>
              <a:t> </a:t>
            </a:r>
            <a:br>
              <a:rPr lang="en-US" sz="2800" dirty="0" smtClean="0"/>
            </a:br>
            <a:r>
              <a:rPr lang="en-US" sz="2800" dirty="0" smtClean="0"/>
              <a:t>you can</a:t>
            </a:r>
          </a:p>
          <a:p>
            <a:pPr marL="854075" lvl="1" indent="-396875"/>
            <a:r>
              <a:rPr lang="en-US" sz="2400" dirty="0" smtClean="0"/>
              <a:t>Monitor one or more PRIMERGY server’s power management settings</a:t>
            </a:r>
          </a:p>
          <a:p>
            <a:pPr marL="854075" lvl="1" indent="-396875"/>
            <a:r>
              <a:rPr lang="en-US" sz="2400" dirty="0" smtClean="0"/>
              <a:t>Check the power consumption of your data center or </a:t>
            </a:r>
            <a:br>
              <a:rPr lang="en-US" sz="2400" dirty="0" smtClean="0"/>
            </a:br>
            <a:r>
              <a:rPr lang="en-US" sz="2400" dirty="0" smtClean="0"/>
              <a:t>selected servers</a:t>
            </a:r>
          </a:p>
          <a:p>
            <a:pPr marL="854075" lvl="1" indent="-396875"/>
            <a:r>
              <a:rPr lang="en-US" sz="2400" dirty="0" smtClean="0"/>
              <a:t>Select between </a:t>
            </a:r>
            <a:br>
              <a:rPr lang="en-US" sz="2400" dirty="0" smtClean="0"/>
            </a:br>
            <a:r>
              <a:rPr lang="en-US" sz="2400" dirty="0" smtClean="0"/>
              <a:t>BTU and watts</a:t>
            </a:r>
          </a:p>
          <a:p>
            <a:pPr lvl="1"/>
            <a:endParaRPr lang="en-US" sz="2400" dirty="0" smtClean="0"/>
          </a:p>
          <a:p>
            <a:pPr lvl="1"/>
            <a:endParaRPr lang="en-US" sz="2400" dirty="0"/>
          </a:p>
        </p:txBody>
      </p:sp>
      <p:pic>
        <p:nvPicPr>
          <p:cNvPr id="309252" name="Picture 4" descr="agent_power"/>
          <p:cNvPicPr>
            <a:picLocks noChangeAspect="1" noChangeArrowheads="1"/>
          </p:cNvPicPr>
          <p:nvPr/>
        </p:nvPicPr>
        <p:blipFill>
          <a:blip r:embed="rId3" cstate="print"/>
          <a:srcRect/>
          <a:stretch>
            <a:fillRect/>
          </a:stretch>
        </p:blipFill>
        <p:spPr bwMode="auto">
          <a:xfrm>
            <a:off x="2103438" y="1417638"/>
            <a:ext cx="6659562" cy="46212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Windows </a:t>
            </a:r>
            <a:br>
              <a:rPr lang="en-US" dirty="0" smtClean="0"/>
            </a:br>
            <a:r>
              <a:rPr lang="en-US" dirty="0" smtClean="0"/>
              <a:t>Servers Are Green</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Windows Servers Are Green</a:t>
            </a:r>
            <a:endParaRPr lang="en-US" dirty="0"/>
          </a:p>
        </p:txBody>
      </p:sp>
      <p:sp>
        <p:nvSpPr>
          <p:cNvPr id="3" name="Content Placeholder 2"/>
          <p:cNvSpPr>
            <a:spLocks noGrp="1"/>
          </p:cNvSpPr>
          <p:nvPr>
            <p:ph idx="1"/>
          </p:nvPr>
        </p:nvSpPr>
        <p:spPr>
          <a:xfrm>
            <a:off x="382588" y="1414464"/>
            <a:ext cx="8380412" cy="997196"/>
          </a:xfrm>
        </p:spPr>
        <p:txBody>
          <a:bodyPr/>
          <a:lstStyle/>
          <a:p>
            <a:pPr marL="396875" indent="-396875"/>
            <a:r>
              <a:rPr lang="en-US" sz="2400" dirty="0" smtClean="0"/>
              <a:t>Windows Server performance is much closer to </a:t>
            </a:r>
            <a:br>
              <a:rPr lang="en-US" sz="2400" dirty="0" smtClean="0"/>
            </a:br>
            <a:r>
              <a:rPr lang="en-US" sz="2400" dirty="0" smtClean="0"/>
              <a:t>mainframe performance than generally assumed but consume much less power</a:t>
            </a:r>
          </a:p>
        </p:txBody>
      </p:sp>
      <p:graphicFrame>
        <p:nvGraphicFramePr>
          <p:cNvPr id="4" name="Chart 3"/>
          <p:cNvGraphicFramePr/>
          <p:nvPr/>
        </p:nvGraphicFramePr>
        <p:xfrm>
          <a:off x="286227" y="2567133"/>
          <a:ext cx="5667555" cy="3523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936530" y="2567133"/>
          <a:ext cx="2930734" cy="369048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Windows Servers Are Green</a:t>
            </a:r>
            <a:endParaRPr lang="en-US" dirty="0"/>
          </a:p>
        </p:txBody>
      </p:sp>
      <p:sp>
        <p:nvSpPr>
          <p:cNvPr id="3" name="Content Placeholder 2"/>
          <p:cNvSpPr>
            <a:spLocks noGrp="1"/>
          </p:cNvSpPr>
          <p:nvPr>
            <p:ph idx="1"/>
          </p:nvPr>
        </p:nvSpPr>
        <p:spPr>
          <a:xfrm>
            <a:off x="382588" y="2656608"/>
            <a:ext cx="8380412" cy="3797963"/>
          </a:xfrm>
        </p:spPr>
        <p:txBody>
          <a:bodyPr/>
          <a:lstStyle/>
          <a:p>
            <a:pPr marL="396875" indent="-396875"/>
            <a:r>
              <a:rPr lang="en-US" sz="2800" dirty="0" smtClean="0"/>
              <a:t>Mainframes are designed with a bigger mission in mind – often overkill for many</a:t>
            </a:r>
          </a:p>
          <a:p>
            <a:pPr marL="396875" indent="-396875"/>
            <a:r>
              <a:rPr lang="en-US" sz="2800" dirty="0" smtClean="0"/>
              <a:t>Servers like PRIMERGY have many power-saving features built-in: selectable power modes; choice of chips; smaller HD drives; more efficient power supplies; …</a:t>
            </a:r>
          </a:p>
          <a:p>
            <a:pPr marL="396875" indent="-396875"/>
            <a:r>
              <a:rPr lang="en-US" sz="2800" dirty="0" smtClean="0"/>
              <a:t>IBM comparisons have been based on low-utilization, older PC servers vs. the latest mainframes</a:t>
            </a:r>
            <a:endParaRPr lang="en-US" sz="2800" dirty="0"/>
          </a:p>
        </p:txBody>
      </p:sp>
      <p:sp>
        <p:nvSpPr>
          <p:cNvPr id="4" name="Content Placeholder 2"/>
          <p:cNvSpPr txBox="1">
            <a:spLocks/>
          </p:cNvSpPr>
          <p:nvPr/>
        </p:nvSpPr>
        <p:spPr bwMode="auto">
          <a:xfrm>
            <a:off x="388346" y="1411596"/>
            <a:ext cx="8380412"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Windows Server performance is much closer to mainframe performance than generally assumed but consume much less power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Why Windows Servers Are Green </a:t>
            </a:r>
            <a:br>
              <a:rPr lang="en-US" dirty="0" smtClean="0"/>
            </a:br>
            <a:r>
              <a:rPr lang="en-US" sz="3600" dirty="0" smtClean="0">
                <a:solidFill>
                  <a:schemeClr val="accent1"/>
                </a:solidFill>
              </a:rPr>
              <a:t>Optimizations on the Windows platform</a:t>
            </a:r>
          </a:p>
        </p:txBody>
      </p:sp>
      <p:sp>
        <p:nvSpPr>
          <p:cNvPr id="3" name="Content Placeholder 2"/>
          <p:cNvSpPr>
            <a:spLocks noGrp="1"/>
          </p:cNvSpPr>
          <p:nvPr>
            <p:ph idx="1"/>
          </p:nvPr>
        </p:nvSpPr>
        <p:spPr>
          <a:xfrm>
            <a:off x="381000" y="1901825"/>
            <a:ext cx="8380412" cy="4090351"/>
          </a:xfrm>
        </p:spPr>
        <p:txBody>
          <a:bodyPr/>
          <a:lstStyle/>
          <a:p>
            <a:pPr marL="457200" indent="-457200"/>
            <a:r>
              <a:rPr lang="en-US" sz="3200" dirty="0" smtClean="0"/>
              <a:t>IIS and ASP.NET are highly tuned </a:t>
            </a:r>
            <a:br>
              <a:rPr lang="en-US" sz="3200" dirty="0" smtClean="0"/>
            </a:br>
            <a:r>
              <a:rPr lang="en-US" sz="3200" dirty="0" smtClean="0"/>
              <a:t>for performance</a:t>
            </a:r>
          </a:p>
          <a:p>
            <a:pPr marL="457200" indent="-457200"/>
            <a:r>
              <a:rPr lang="en-US" sz="3200" dirty="0" err="1" smtClean="0"/>
              <a:t>NeoKicks</a:t>
            </a:r>
            <a:r>
              <a:rPr lang="en-US" sz="3200" dirty="0" smtClean="0"/>
              <a:t> converted CICS applications </a:t>
            </a:r>
            <a:br>
              <a:rPr lang="en-US" sz="3200" dirty="0" smtClean="0"/>
            </a:br>
            <a:r>
              <a:rPr lang="en-US" sz="3200" dirty="0" smtClean="0"/>
              <a:t>run as native ASP.NET applications</a:t>
            </a:r>
          </a:p>
          <a:p>
            <a:pPr marL="457200" indent="-457200"/>
            <a:r>
              <a:rPr lang="en-US" sz="3200" dirty="0" smtClean="0"/>
              <a:t>Built to handle thousands of users </a:t>
            </a:r>
            <a:br>
              <a:rPr lang="en-US" sz="3200" dirty="0" smtClean="0"/>
            </a:br>
            <a:r>
              <a:rPr lang="en-US" sz="3200" dirty="0" smtClean="0"/>
              <a:t>and high throughput</a:t>
            </a:r>
          </a:p>
          <a:p>
            <a:pPr marL="457200" indent="-457200"/>
            <a:r>
              <a:rPr lang="en-US" sz="3200" dirty="0" smtClean="0"/>
              <a:t>Able to take advantage of the </a:t>
            </a:r>
            <a:br>
              <a:rPr lang="en-US" sz="3200" dirty="0" smtClean="0"/>
            </a:br>
            <a:r>
              <a:rPr lang="en-US" sz="3200" dirty="0" smtClean="0"/>
              <a:t>latest hardware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Debunking the “Mainframe is Greener” Myth</a:t>
            </a:r>
            <a:endParaRPr lang="en-US" sz="4800" dirty="0"/>
          </a:p>
        </p:txBody>
      </p:sp>
      <p:sp>
        <p:nvSpPr>
          <p:cNvPr id="3" name="Subtitle 2"/>
          <p:cNvSpPr>
            <a:spLocks noGrp="1"/>
          </p:cNvSpPr>
          <p:nvPr>
            <p:ph type="subTitle" idx="1"/>
          </p:nvPr>
        </p:nvSpPr>
        <p:spPr>
          <a:xfrm>
            <a:off x="2734826" y="3650133"/>
            <a:ext cx="5866482" cy="1551194"/>
          </a:xfrm>
        </p:spPr>
        <p:txBody>
          <a:bodyPr/>
          <a:lstStyle/>
          <a:p>
            <a:r>
              <a:rPr lang="en-US" sz="2800" dirty="0" smtClean="0"/>
              <a:t>Kelly Hollis</a:t>
            </a:r>
          </a:p>
          <a:p>
            <a:r>
              <a:rPr lang="en-US" sz="2800" dirty="0" smtClean="0"/>
              <a:t>Staff Software Engineer</a:t>
            </a:r>
          </a:p>
          <a:p>
            <a:r>
              <a:rPr lang="en-US" sz="2800" dirty="0" smtClean="0"/>
              <a:t>Fujitsu Computer Systems</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You Can Expect </a:t>
            </a:r>
            <a:br>
              <a:rPr lang="en-US" dirty="0" smtClean="0"/>
            </a:br>
            <a:r>
              <a:rPr lang="en-US" dirty="0" smtClean="0"/>
              <a:t>In The Future</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What You Can Expect In The Future </a:t>
            </a:r>
            <a:br>
              <a:rPr lang="en-US" sz="4400" dirty="0" smtClean="0"/>
            </a:br>
            <a:r>
              <a:rPr lang="en-US" sz="3200" dirty="0" smtClean="0">
                <a:solidFill>
                  <a:schemeClr val="accent1"/>
                </a:solidFill>
              </a:rPr>
              <a:t>Improvements to PC </a:t>
            </a:r>
            <a:r>
              <a:rPr lang="en-US" sz="3200" dirty="0" err="1" smtClean="0">
                <a:solidFill>
                  <a:schemeClr val="accent1"/>
                </a:solidFill>
              </a:rPr>
              <a:t>harware</a:t>
            </a:r>
            <a:endParaRPr lang="en-US" sz="4400" dirty="0">
              <a:solidFill>
                <a:schemeClr val="accent1"/>
              </a:solidFill>
            </a:endParaRPr>
          </a:p>
        </p:txBody>
      </p:sp>
      <p:sp>
        <p:nvSpPr>
          <p:cNvPr id="3" name="Content Placeholder 2"/>
          <p:cNvSpPr>
            <a:spLocks noGrp="1"/>
          </p:cNvSpPr>
          <p:nvPr>
            <p:ph idx="1"/>
          </p:nvPr>
        </p:nvSpPr>
        <p:spPr>
          <a:xfrm>
            <a:off x="381000" y="1901825"/>
            <a:ext cx="8380412" cy="3853363"/>
          </a:xfrm>
        </p:spPr>
        <p:txBody>
          <a:bodyPr/>
          <a:lstStyle/>
          <a:p>
            <a:pPr marL="457200" indent="-457200"/>
            <a:r>
              <a:rPr lang="en-US" sz="3200" dirty="0" smtClean="0"/>
              <a:t>Faster processors with lower power </a:t>
            </a:r>
            <a:br>
              <a:rPr lang="en-US" sz="3200" dirty="0" smtClean="0"/>
            </a:br>
            <a:r>
              <a:rPr lang="en-US" sz="3200" dirty="0" smtClean="0"/>
              <a:t>and ability to choose performance/power consumption combination e.g.,</a:t>
            </a:r>
            <a:br>
              <a:rPr lang="en-US" sz="3200" dirty="0" smtClean="0"/>
            </a:br>
            <a:r>
              <a:rPr lang="en-US" sz="3200" dirty="0" smtClean="0"/>
              <a:t>X5470 – 3.33GHz, 120W</a:t>
            </a:r>
            <a:br>
              <a:rPr lang="en-US" sz="3200" dirty="0" smtClean="0"/>
            </a:br>
            <a:r>
              <a:rPr lang="en-US" sz="3200" dirty="0" smtClean="0"/>
              <a:t>L5430 – 2.66GHz, 50W</a:t>
            </a:r>
          </a:p>
          <a:p>
            <a:pPr marL="457200" indent="-457200"/>
            <a:r>
              <a:rPr lang="en-US" sz="3200" dirty="0" smtClean="0"/>
              <a:t>More cores per socket</a:t>
            </a:r>
          </a:p>
          <a:p>
            <a:pPr marL="457200" indent="-457200"/>
            <a:r>
              <a:rPr lang="en-US" sz="3200" dirty="0" smtClean="0"/>
              <a:t>Larger memory modules, more </a:t>
            </a:r>
            <a:br>
              <a:rPr lang="en-US" sz="3200" dirty="0" smtClean="0"/>
            </a:br>
            <a:r>
              <a:rPr lang="en-US" sz="3200" dirty="0" smtClean="0"/>
              <a:t>power-efficient models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custDataLst>
              <p:tags r:id="rId1"/>
            </p:custDataLst>
          </p:nvPr>
        </p:nvSpPr>
        <p:spPr bwMode="auto">
          <a:xfrm>
            <a:off x="381000" y="5935669"/>
            <a:ext cx="8382001" cy="274637"/>
          </a:xfrm>
          <a:prstGeom prst="rect">
            <a:avLst/>
          </a:prstGeom>
          <a:solidFill>
            <a:srgbClr val="EAEAEA"/>
          </a:solidFill>
          <a:ln w="12700" algn="ctr">
            <a:noFill/>
            <a:miter lim="800000"/>
            <a:headEnd/>
            <a:tailEnd/>
          </a:ln>
          <a:effectLst/>
        </p:spPr>
        <p:txBody>
          <a:bodyPr wrap="square" lIns="0" tIns="0" rIns="0" bIns="0">
            <a:spAutoFit/>
          </a:bodyPr>
          <a:lstStyle/>
          <a:p>
            <a:pPr lvl="1"/>
            <a:r>
              <a:rPr lang="en-US" dirty="0">
                <a:solidFill>
                  <a:schemeClr val="bg1"/>
                </a:solidFill>
                <a:latin typeface="Trebuchet MS" pitchFamily="34" charset="0"/>
              </a:rPr>
              <a:t>33% saving by using less redundancy, different memory and LV processors</a:t>
            </a:r>
          </a:p>
        </p:txBody>
      </p:sp>
      <p:sp>
        <p:nvSpPr>
          <p:cNvPr id="129030" name="Rectangle 6"/>
          <p:cNvSpPr>
            <a:spLocks noChangeArrowheads="1"/>
          </p:cNvSpPr>
          <p:nvPr>
            <p:custDataLst>
              <p:tags r:id="rId2"/>
            </p:custDataLst>
          </p:nvPr>
        </p:nvSpPr>
        <p:spPr bwMode="auto">
          <a:xfrm>
            <a:off x="5111750" y="1487488"/>
            <a:ext cx="3363100" cy="492443"/>
          </a:xfrm>
          <a:prstGeom prst="rect">
            <a:avLst/>
          </a:prstGeom>
          <a:noFill/>
          <a:ln w="12700" algn="ctr">
            <a:noFill/>
            <a:miter lim="800000"/>
            <a:headEnd/>
            <a:tailEnd/>
          </a:ln>
          <a:effectLst/>
        </p:spPr>
        <p:txBody>
          <a:bodyPr wrap="none" lIns="0" tIns="0" rIns="0" bIns="0">
            <a:spAutoFit/>
          </a:bodyPr>
          <a:lstStyle/>
          <a:p>
            <a:pPr algn="ctr"/>
            <a:r>
              <a:rPr lang="en-US" b="1">
                <a:latin typeface="Trebuchet MS" pitchFamily="34" charset="0"/>
              </a:rPr>
              <a:t>“</a:t>
            </a:r>
            <a:r>
              <a:rPr lang="en-US" sz="1600" b="1">
                <a:latin typeface="Trebuchet MS" pitchFamily="34" charset="0"/>
              </a:rPr>
              <a:t>Power optimized”</a:t>
            </a:r>
            <a:r>
              <a:rPr lang="en-US" sz="1600">
                <a:latin typeface="Trebuchet MS" pitchFamily="34" charset="0"/>
              </a:rPr>
              <a:t> PY RX300</a:t>
            </a:r>
            <a:r>
              <a:rPr lang="en-US">
                <a:latin typeface="Trebuchet MS" pitchFamily="34" charset="0"/>
              </a:rPr>
              <a:t> </a:t>
            </a:r>
            <a:r>
              <a:rPr lang="en-US" sz="1600">
                <a:latin typeface="Trebuchet MS" pitchFamily="34" charset="0"/>
              </a:rPr>
              <a:t>S3</a:t>
            </a:r>
            <a:r>
              <a:rPr lang="en-US">
                <a:latin typeface="Trebuchet MS" pitchFamily="34" charset="0"/>
              </a:rPr>
              <a:t/>
            </a:r>
            <a:br>
              <a:rPr lang="en-US">
                <a:latin typeface="Trebuchet MS" pitchFamily="34" charset="0"/>
              </a:rPr>
            </a:br>
            <a:r>
              <a:rPr lang="en-US" sz="1400">
                <a:latin typeface="Trebuchet MS" pitchFamily="34" charset="0"/>
              </a:rPr>
              <a:t>L5335 CPU, 4x 2GB RAM, 6x HDD 2.5“ 10K</a:t>
            </a:r>
          </a:p>
        </p:txBody>
      </p:sp>
      <p:sp>
        <p:nvSpPr>
          <p:cNvPr id="129031" name="Rectangle 7"/>
          <p:cNvSpPr>
            <a:spLocks noChangeArrowheads="1"/>
          </p:cNvSpPr>
          <p:nvPr>
            <p:custDataLst>
              <p:tags r:id="rId3"/>
            </p:custDataLst>
          </p:nvPr>
        </p:nvSpPr>
        <p:spPr bwMode="auto">
          <a:xfrm>
            <a:off x="900113" y="5157788"/>
            <a:ext cx="3167062" cy="246221"/>
          </a:xfrm>
          <a:prstGeom prst="rect">
            <a:avLst/>
          </a:prstGeom>
          <a:noFill/>
          <a:ln w="12700" algn="ctr">
            <a:noFill/>
            <a:miter lim="800000"/>
            <a:headEnd/>
            <a:tailEnd/>
          </a:ln>
          <a:effectLst/>
        </p:spPr>
        <p:txBody>
          <a:bodyPr lIns="0" tIns="0" rIns="0" bIns="0">
            <a:spAutoFit/>
          </a:bodyPr>
          <a:lstStyle/>
          <a:p>
            <a:r>
              <a:rPr lang="en-US" sz="1600" dirty="0" err="1">
                <a:latin typeface="Trebuchet MS" pitchFamily="34" charset="0"/>
              </a:rPr>
              <a:t>SPECint_rate_base</a:t>
            </a:r>
            <a:r>
              <a:rPr lang="en-US" sz="1600" dirty="0">
                <a:latin typeface="Trebuchet MS" pitchFamily="34" charset="0"/>
              </a:rPr>
              <a:t>	  </a:t>
            </a:r>
            <a:r>
              <a:rPr lang="en-US" sz="1600" dirty="0" smtClean="0">
                <a:latin typeface="Trebuchet MS" pitchFamily="34" charset="0"/>
              </a:rPr>
              <a:t>148</a:t>
            </a:r>
            <a:endParaRPr lang="en-US" sz="1600" dirty="0">
              <a:latin typeface="Trebuchet MS" pitchFamily="34" charset="0"/>
            </a:endParaRPr>
          </a:p>
        </p:txBody>
      </p:sp>
      <p:sp>
        <p:nvSpPr>
          <p:cNvPr id="129032" name="Rectangle 8"/>
          <p:cNvSpPr>
            <a:spLocks noChangeArrowheads="1"/>
          </p:cNvSpPr>
          <p:nvPr>
            <p:custDataLst>
              <p:tags r:id="rId4"/>
            </p:custDataLst>
          </p:nvPr>
        </p:nvSpPr>
        <p:spPr bwMode="auto">
          <a:xfrm>
            <a:off x="5651500" y="5157788"/>
            <a:ext cx="2663825" cy="244475"/>
          </a:xfrm>
          <a:prstGeom prst="rect">
            <a:avLst/>
          </a:prstGeom>
          <a:noFill/>
          <a:ln w="12700" algn="ctr">
            <a:noFill/>
            <a:miter lim="800000"/>
            <a:headEnd/>
            <a:tailEnd/>
          </a:ln>
          <a:effectLst/>
        </p:spPr>
        <p:txBody>
          <a:bodyPr lIns="0" tIns="0" rIns="0" bIns="0">
            <a:spAutoFit/>
          </a:bodyPr>
          <a:lstStyle/>
          <a:p>
            <a:r>
              <a:rPr lang="en-US" sz="1600" dirty="0" err="1">
                <a:latin typeface="Trebuchet MS" pitchFamily="34" charset="0"/>
              </a:rPr>
              <a:t>SPECint_rate_base</a:t>
            </a:r>
            <a:r>
              <a:rPr lang="en-US" sz="1600" dirty="0">
                <a:latin typeface="Trebuchet MS" pitchFamily="34" charset="0"/>
              </a:rPr>
              <a:t>	  148</a:t>
            </a:r>
          </a:p>
        </p:txBody>
      </p:sp>
      <p:graphicFrame>
        <p:nvGraphicFramePr>
          <p:cNvPr id="30" name="Object 3"/>
          <p:cNvGraphicFramePr>
            <a:graphicFrameLocks/>
          </p:cNvGraphicFramePr>
          <p:nvPr>
            <p:custDataLst>
              <p:tags r:id="rId5"/>
            </p:custDataLst>
          </p:nvPr>
        </p:nvGraphicFramePr>
        <p:xfrm>
          <a:off x="711200" y="2032000"/>
          <a:ext cx="3055938" cy="3055938"/>
        </p:xfrm>
        <a:graphic>
          <a:graphicData uri="http://schemas.openxmlformats.org/drawingml/2006/chart">
            <c:chart xmlns:c="http://schemas.openxmlformats.org/drawingml/2006/chart" xmlns:r="http://schemas.openxmlformats.org/officeDocument/2006/relationships" r:id="rId23"/>
          </a:graphicData>
        </a:graphic>
      </p:graphicFrame>
      <p:sp>
        <p:nvSpPr>
          <p:cNvPr id="129034" name="Rectangle 10"/>
          <p:cNvSpPr>
            <a:spLocks noChangeArrowheads="1"/>
          </p:cNvSpPr>
          <p:nvPr>
            <p:custDataLst>
              <p:tags r:id="rId6"/>
            </p:custDataLst>
          </p:nvPr>
        </p:nvSpPr>
        <p:spPr bwMode="auto">
          <a:xfrm>
            <a:off x="2960688" y="3932238"/>
            <a:ext cx="455612" cy="425450"/>
          </a:xfrm>
          <a:prstGeom prst="rect">
            <a:avLst/>
          </a:prstGeom>
          <a:noFill/>
          <a:ln w="12700" algn="ctr">
            <a:noFill/>
            <a:miter lim="800000"/>
            <a:headEnd/>
            <a:tailEnd/>
          </a:ln>
          <a:effectLst/>
        </p:spPr>
        <p:txBody>
          <a:bodyPr wrap="none" lIns="25400" tIns="0" rIns="25400" bIns="0" anchor="ctr"/>
          <a:lstStyle/>
          <a:p>
            <a:pPr algn="ctr">
              <a:spcBef>
                <a:spcPct val="0"/>
              </a:spcBef>
            </a:pPr>
            <a:r>
              <a:rPr lang="en-US" sz="1400" b="1">
                <a:solidFill>
                  <a:schemeClr val="bg1"/>
                </a:solidFill>
                <a:latin typeface="Trebuchet MS" pitchFamily="34" charset="0"/>
              </a:rPr>
              <a:t> </a:t>
            </a:r>
            <a:fld id="{684BD171-EF63-4A7E-8304-6D1CFBD6F7DF}" type="datetime'''''''''''''''''''''''2''''3''%'''''''''''''''''''''''''''''">
              <a:rPr lang="en-US" sz="1400" b="1">
                <a:solidFill>
                  <a:schemeClr val="bg1"/>
                </a:solidFill>
                <a:latin typeface="Trebuchet MS" pitchFamily="34" charset="0"/>
              </a:rPr>
              <a:pPr algn="ctr">
                <a:spcBef>
                  <a:spcPct val="0"/>
                </a:spcBef>
              </a:pPr>
              <a:t>23%</a:t>
            </a:fld>
            <a:r>
              <a:rPr lang="en-US" sz="1400" b="1">
                <a:solidFill>
                  <a:schemeClr val="bg1"/>
                </a:solidFill>
                <a:latin typeface="Trebuchet MS" pitchFamily="34" charset="0"/>
              </a:rPr>
              <a:t/>
            </a:r>
            <a:br>
              <a:rPr lang="en-US" sz="1400" b="1">
                <a:solidFill>
                  <a:schemeClr val="bg1"/>
                </a:solidFill>
                <a:latin typeface="Trebuchet MS" pitchFamily="34" charset="0"/>
              </a:rPr>
            </a:br>
            <a:r>
              <a:rPr lang="en-US" sz="1400" b="1">
                <a:solidFill>
                  <a:schemeClr val="bg1"/>
                </a:solidFill>
                <a:latin typeface="Trebuchet MS" pitchFamily="34" charset="0"/>
              </a:rPr>
              <a:t>CPU</a:t>
            </a:r>
          </a:p>
        </p:txBody>
      </p:sp>
      <p:sp>
        <p:nvSpPr>
          <p:cNvPr id="129035" name="Rectangle 11"/>
          <p:cNvSpPr>
            <a:spLocks noChangeArrowheads="1"/>
          </p:cNvSpPr>
          <p:nvPr>
            <p:custDataLst>
              <p:tags r:id="rId7"/>
            </p:custDataLst>
          </p:nvPr>
        </p:nvSpPr>
        <p:spPr bwMode="auto">
          <a:xfrm>
            <a:off x="2722563" y="2481263"/>
            <a:ext cx="455612" cy="425450"/>
          </a:xfrm>
          <a:prstGeom prst="rect">
            <a:avLst/>
          </a:prstGeom>
          <a:noFill/>
          <a:ln w="12700" algn="ctr">
            <a:noFill/>
            <a:miter lim="800000"/>
            <a:headEnd/>
            <a:tailEnd/>
          </a:ln>
          <a:effectLst/>
        </p:spPr>
        <p:txBody>
          <a:bodyPr wrap="none" lIns="25400" tIns="0" rIns="25400" bIns="0" anchor="ctr"/>
          <a:lstStyle/>
          <a:p>
            <a:pPr algn="ctr">
              <a:spcBef>
                <a:spcPct val="0"/>
              </a:spcBef>
            </a:pPr>
            <a:r>
              <a:rPr lang="en-US" sz="1400" b="1" dirty="0">
                <a:solidFill>
                  <a:schemeClr val="bg1"/>
                </a:solidFill>
                <a:latin typeface="Trebuchet MS" pitchFamily="34" charset="0"/>
              </a:rPr>
              <a:t> </a:t>
            </a:r>
            <a:fld id="{D99E1ABE-DCFC-4E54-8F0C-185513E00402}" type="datetime'''''2''''2''''''''''''''''''''''''''''''''%'''''''''''''''''''">
              <a:rPr lang="en-US" sz="1400" b="1">
                <a:solidFill>
                  <a:schemeClr val="bg1"/>
                </a:solidFill>
                <a:latin typeface="Trebuchet MS" pitchFamily="34" charset="0"/>
              </a:rPr>
              <a:pPr algn="ctr">
                <a:spcBef>
                  <a:spcPct val="0"/>
                </a:spcBef>
              </a:pPr>
              <a:t>22%</a:t>
            </a:fld>
            <a:r>
              <a:rPr lang="en-US" sz="1400" b="1" dirty="0">
                <a:solidFill>
                  <a:schemeClr val="bg1"/>
                </a:solidFill>
                <a:latin typeface="Trebuchet MS" pitchFamily="34" charset="0"/>
              </a:rPr>
              <a:t/>
            </a:r>
            <a:br>
              <a:rPr lang="en-US" sz="1400" b="1" dirty="0">
                <a:solidFill>
                  <a:schemeClr val="bg1"/>
                </a:solidFill>
                <a:latin typeface="Trebuchet MS" pitchFamily="34" charset="0"/>
              </a:rPr>
            </a:br>
            <a:r>
              <a:rPr lang="en-US" sz="1400" b="1" dirty="0">
                <a:solidFill>
                  <a:schemeClr val="bg1"/>
                </a:solidFill>
                <a:latin typeface="Trebuchet MS" pitchFamily="34" charset="0"/>
              </a:rPr>
              <a:t>PSU</a:t>
            </a:r>
          </a:p>
        </p:txBody>
      </p:sp>
      <p:sp>
        <p:nvSpPr>
          <p:cNvPr id="129036" name="Rectangle 12"/>
          <p:cNvSpPr>
            <a:spLocks noChangeArrowheads="1"/>
          </p:cNvSpPr>
          <p:nvPr>
            <p:custDataLst>
              <p:tags r:id="rId8"/>
            </p:custDataLst>
          </p:nvPr>
        </p:nvSpPr>
        <p:spPr bwMode="gray">
          <a:xfrm>
            <a:off x="1071563" y="3963988"/>
            <a:ext cx="436562" cy="425450"/>
          </a:xfrm>
          <a:prstGeom prst="rect">
            <a:avLst/>
          </a:prstGeom>
          <a:noFill/>
          <a:ln w="12700" algn="ctr">
            <a:noFill/>
            <a:miter lim="800000"/>
            <a:headEnd/>
            <a:tailEnd/>
          </a:ln>
          <a:effectLst/>
        </p:spPr>
        <p:txBody>
          <a:bodyPr wrap="none" lIns="25400" tIns="0" rIns="25400" bIns="0" anchor="ctr"/>
          <a:lstStyle/>
          <a:p>
            <a:pPr algn="ctr">
              <a:spcBef>
                <a:spcPct val="0"/>
              </a:spcBef>
            </a:pPr>
            <a:fld id="{6137D6A4-44D6-4FA8-BF78-283E90CF4531}" type="datetime'''''''''''''''''''1''''''''8''''''%'''''">
              <a:rPr lang="en-US" sz="1400" b="1">
                <a:solidFill>
                  <a:schemeClr val="bg1"/>
                </a:solidFill>
                <a:latin typeface="Trebuchet MS" pitchFamily="34" charset="0"/>
              </a:rPr>
              <a:pPr algn="ctr">
                <a:spcBef>
                  <a:spcPct val="0"/>
                </a:spcBef>
              </a:pPr>
              <a:t>18%</a:t>
            </a:fld>
            <a:r>
              <a:rPr lang="en-US" sz="1400" b="1" dirty="0">
                <a:solidFill>
                  <a:schemeClr val="bg1"/>
                </a:solidFill>
                <a:latin typeface="Trebuchet MS" pitchFamily="34" charset="0"/>
              </a:rPr>
              <a:t/>
            </a:r>
            <a:br>
              <a:rPr lang="en-US" sz="1400" b="1" dirty="0">
                <a:solidFill>
                  <a:schemeClr val="bg1"/>
                </a:solidFill>
                <a:latin typeface="Trebuchet MS" pitchFamily="34" charset="0"/>
              </a:rPr>
            </a:br>
            <a:r>
              <a:rPr lang="en-US" sz="1400" b="1" dirty="0">
                <a:solidFill>
                  <a:schemeClr val="bg1"/>
                </a:solidFill>
                <a:latin typeface="Trebuchet MS" pitchFamily="34" charset="0"/>
              </a:rPr>
              <a:t>HDD</a:t>
            </a:r>
          </a:p>
        </p:txBody>
      </p:sp>
      <p:sp>
        <p:nvSpPr>
          <p:cNvPr id="129037" name="Rectangle 13"/>
          <p:cNvSpPr>
            <a:spLocks noChangeArrowheads="1"/>
          </p:cNvSpPr>
          <p:nvPr>
            <p:custDataLst>
              <p:tags r:id="rId9"/>
            </p:custDataLst>
          </p:nvPr>
        </p:nvSpPr>
        <p:spPr bwMode="gray">
          <a:xfrm>
            <a:off x="1839913" y="4548188"/>
            <a:ext cx="633412" cy="365125"/>
          </a:xfrm>
          <a:prstGeom prst="rect">
            <a:avLst/>
          </a:prstGeom>
          <a:noFill/>
          <a:ln w="12700" algn="ctr">
            <a:noFill/>
            <a:miter lim="800000"/>
            <a:headEnd/>
            <a:tailEnd/>
          </a:ln>
          <a:effectLst/>
        </p:spPr>
        <p:txBody>
          <a:bodyPr wrap="none" lIns="25400" tIns="0" rIns="25400" bIns="0" anchor="ctr"/>
          <a:lstStyle/>
          <a:p>
            <a:pPr algn="ctr">
              <a:spcBef>
                <a:spcPct val="0"/>
              </a:spcBef>
            </a:pPr>
            <a:fld id="{5EA9FFBE-468E-4C81-AFB1-5852A5183607}" type="datetime'''''''''''1''1''''''''''''''''''''%'''''''''''''">
              <a:rPr lang="en-US" sz="1200" b="1">
                <a:solidFill>
                  <a:schemeClr val="bg1"/>
                </a:solidFill>
                <a:latin typeface="Trebuchet MS" pitchFamily="34" charset="0"/>
                <a:cs typeface="Arial" charset="0"/>
              </a:rPr>
              <a:pPr algn="ctr">
                <a:spcBef>
                  <a:spcPct val="0"/>
                </a:spcBef>
              </a:pPr>
              <a:t>11%</a:t>
            </a:fld>
            <a:r>
              <a:rPr lang="en-US" sz="1200" b="1">
                <a:solidFill>
                  <a:schemeClr val="bg1"/>
                </a:solidFill>
                <a:latin typeface="Trebuchet MS" pitchFamily="34" charset="0"/>
                <a:cs typeface="Arial" charset="0"/>
              </a:rPr>
              <a:t/>
            </a:r>
            <a:br>
              <a:rPr lang="en-US" sz="1200" b="1">
                <a:solidFill>
                  <a:schemeClr val="bg1"/>
                </a:solidFill>
                <a:latin typeface="Trebuchet MS" pitchFamily="34" charset="0"/>
                <a:cs typeface="Arial" charset="0"/>
              </a:rPr>
            </a:br>
            <a:r>
              <a:rPr lang="en-US" sz="1200" b="1">
                <a:solidFill>
                  <a:schemeClr val="bg1"/>
                </a:solidFill>
                <a:latin typeface="Trebuchet MS" pitchFamily="34" charset="0"/>
                <a:cs typeface="Arial" charset="0"/>
              </a:rPr>
              <a:t>Memory</a:t>
            </a:r>
          </a:p>
        </p:txBody>
      </p:sp>
      <p:sp>
        <p:nvSpPr>
          <p:cNvPr id="129038" name="Rectangle 14"/>
          <p:cNvSpPr>
            <a:spLocks noChangeArrowheads="1"/>
          </p:cNvSpPr>
          <p:nvPr>
            <p:custDataLst>
              <p:tags r:id="rId10"/>
            </p:custDataLst>
          </p:nvPr>
        </p:nvSpPr>
        <p:spPr bwMode="gray">
          <a:xfrm>
            <a:off x="1536700" y="2308225"/>
            <a:ext cx="406400" cy="425450"/>
          </a:xfrm>
          <a:prstGeom prst="rect">
            <a:avLst/>
          </a:prstGeom>
          <a:noFill/>
          <a:ln w="12700" algn="ctr">
            <a:noFill/>
            <a:miter lim="800000"/>
            <a:headEnd/>
            <a:tailEnd/>
          </a:ln>
          <a:effectLst/>
        </p:spPr>
        <p:txBody>
          <a:bodyPr wrap="none" lIns="25400" tIns="0" rIns="25400" bIns="0" anchor="ctr"/>
          <a:lstStyle/>
          <a:p>
            <a:pPr algn="ctr">
              <a:spcBef>
                <a:spcPct val="0"/>
              </a:spcBef>
            </a:pPr>
            <a:fld id="{1819A4C3-BB6E-49A1-86F7-DA2C037E801D}" type="datetime'1''''''''''''''''4''%'''''''''''''''''''''">
              <a:rPr lang="en-US" sz="1400" b="1">
                <a:solidFill>
                  <a:schemeClr val="bg1"/>
                </a:solidFill>
                <a:latin typeface="Trebuchet MS" pitchFamily="34" charset="0"/>
              </a:rPr>
              <a:pPr algn="ctr">
                <a:spcBef>
                  <a:spcPct val="0"/>
                </a:spcBef>
              </a:pPr>
              <a:t>14%</a:t>
            </a:fld>
            <a:r>
              <a:rPr lang="en-US" sz="1400" b="1" dirty="0">
                <a:solidFill>
                  <a:schemeClr val="bg1"/>
                </a:solidFill>
                <a:latin typeface="Trebuchet MS" pitchFamily="34" charset="0"/>
              </a:rPr>
              <a:t/>
            </a:r>
            <a:br>
              <a:rPr lang="en-US" sz="1400" b="1" dirty="0">
                <a:solidFill>
                  <a:schemeClr val="bg1"/>
                </a:solidFill>
                <a:latin typeface="Trebuchet MS" pitchFamily="34" charset="0"/>
              </a:rPr>
            </a:br>
            <a:r>
              <a:rPr lang="en-US" sz="1400" b="1" dirty="0">
                <a:solidFill>
                  <a:schemeClr val="bg1"/>
                </a:solidFill>
                <a:latin typeface="Trebuchet MS" pitchFamily="34" charset="0"/>
              </a:rPr>
              <a:t>Fan</a:t>
            </a:r>
          </a:p>
        </p:txBody>
      </p:sp>
      <p:sp>
        <p:nvSpPr>
          <p:cNvPr id="129039" name="Rectangle 15"/>
          <p:cNvSpPr>
            <a:spLocks noChangeArrowheads="1"/>
          </p:cNvSpPr>
          <p:nvPr>
            <p:custDataLst>
              <p:tags r:id="rId11"/>
            </p:custDataLst>
          </p:nvPr>
        </p:nvSpPr>
        <p:spPr bwMode="auto">
          <a:xfrm>
            <a:off x="915988" y="2978150"/>
            <a:ext cx="542925" cy="425450"/>
          </a:xfrm>
          <a:prstGeom prst="rect">
            <a:avLst/>
          </a:prstGeom>
          <a:noFill/>
          <a:ln w="12700" algn="ctr">
            <a:noFill/>
            <a:miter lim="800000"/>
            <a:headEnd/>
            <a:tailEnd/>
          </a:ln>
          <a:effectLst/>
        </p:spPr>
        <p:txBody>
          <a:bodyPr wrap="none" lIns="25400" tIns="0" rIns="25400" bIns="0" anchor="ctr"/>
          <a:lstStyle/>
          <a:p>
            <a:pPr algn="ctr">
              <a:spcBef>
                <a:spcPct val="0"/>
              </a:spcBef>
            </a:pPr>
            <a:fld id="{CEAE6256-5F67-45BA-B768-7ED4A1C562BD}" type="datetime'''''''''''''''''''''''1''''''''1''''''''''''''%'''''">
              <a:rPr lang="en-US" sz="1400" b="1">
                <a:solidFill>
                  <a:schemeClr val="bg1"/>
                </a:solidFill>
                <a:latin typeface="Trebuchet MS" pitchFamily="34" charset="0"/>
              </a:rPr>
              <a:pPr algn="ctr">
                <a:spcBef>
                  <a:spcPct val="0"/>
                </a:spcBef>
              </a:pPr>
              <a:t>11%</a:t>
            </a:fld>
            <a:r>
              <a:rPr lang="en-US" sz="1400" b="1">
                <a:solidFill>
                  <a:schemeClr val="bg1"/>
                </a:solidFill>
                <a:latin typeface="Trebuchet MS" pitchFamily="34" charset="0"/>
              </a:rPr>
              <a:t/>
            </a:r>
            <a:br>
              <a:rPr lang="en-US" sz="1400" b="1">
                <a:solidFill>
                  <a:schemeClr val="bg1"/>
                </a:solidFill>
                <a:latin typeface="Trebuchet MS" pitchFamily="34" charset="0"/>
              </a:rPr>
            </a:br>
            <a:r>
              <a:rPr lang="en-US" sz="1400" b="1">
                <a:solidFill>
                  <a:schemeClr val="bg1"/>
                </a:solidFill>
                <a:latin typeface="Trebuchet MS" pitchFamily="34" charset="0"/>
              </a:rPr>
              <a:t>MoBo</a:t>
            </a:r>
          </a:p>
        </p:txBody>
      </p:sp>
      <p:graphicFrame>
        <p:nvGraphicFramePr>
          <p:cNvPr id="29" name="Object 4"/>
          <p:cNvGraphicFramePr>
            <a:graphicFrameLocks/>
          </p:cNvGraphicFramePr>
          <p:nvPr>
            <p:custDataLst>
              <p:tags r:id="rId12"/>
            </p:custDataLst>
          </p:nvPr>
        </p:nvGraphicFramePr>
        <p:xfrm>
          <a:off x="5076825" y="1773238"/>
          <a:ext cx="3598863" cy="3598862"/>
        </p:xfrm>
        <a:graphic>
          <a:graphicData uri="http://schemas.openxmlformats.org/drawingml/2006/chart">
            <c:chart xmlns:c="http://schemas.openxmlformats.org/drawingml/2006/chart" xmlns:r="http://schemas.openxmlformats.org/officeDocument/2006/relationships" r:id="rId24"/>
          </a:graphicData>
        </a:graphic>
      </p:graphicFrame>
      <p:sp>
        <p:nvSpPr>
          <p:cNvPr id="129042" name="Rectangle 18"/>
          <p:cNvSpPr>
            <a:spLocks noChangeArrowheads="1"/>
          </p:cNvSpPr>
          <p:nvPr>
            <p:custDataLst>
              <p:tags r:id="rId13"/>
            </p:custDataLst>
          </p:nvPr>
        </p:nvSpPr>
        <p:spPr bwMode="auto">
          <a:xfrm>
            <a:off x="7027863" y="2322513"/>
            <a:ext cx="504825" cy="425450"/>
          </a:xfrm>
          <a:prstGeom prst="rect">
            <a:avLst/>
          </a:prstGeom>
          <a:noFill/>
          <a:ln w="12700" algn="ctr">
            <a:noFill/>
            <a:miter lim="800000"/>
            <a:headEnd/>
            <a:tailEnd/>
          </a:ln>
          <a:effectLst/>
        </p:spPr>
        <p:txBody>
          <a:bodyPr wrap="none" lIns="25400" tIns="0" rIns="25400" bIns="0" anchor="ctr"/>
          <a:lstStyle/>
          <a:p>
            <a:pPr algn="ctr">
              <a:spcBef>
                <a:spcPct val="0"/>
              </a:spcBef>
            </a:pPr>
            <a:r>
              <a:rPr lang="en-US" sz="1400" b="1">
                <a:solidFill>
                  <a:schemeClr val="bg1"/>
                </a:solidFill>
                <a:latin typeface="Trebuchet MS" pitchFamily="34" charset="0"/>
              </a:rPr>
              <a:t> </a:t>
            </a:r>
            <a:fld id="{F4EEDAE3-731D-419A-BEF9-AE1220EE6F75}" type="datetime'''''''''''1''''''''''''2''''%'''''''''''''''''''''''''''''">
              <a:rPr lang="en-US" sz="1400" b="1">
                <a:solidFill>
                  <a:schemeClr val="bg1"/>
                </a:solidFill>
                <a:latin typeface="Trebuchet MS" pitchFamily="34" charset="0"/>
              </a:rPr>
              <a:pPr algn="ctr">
                <a:spcBef>
                  <a:spcPct val="0"/>
                </a:spcBef>
              </a:pPr>
              <a:t>12%</a:t>
            </a:fld>
            <a:r>
              <a:rPr lang="en-US" sz="1400" b="1">
                <a:solidFill>
                  <a:schemeClr val="bg1"/>
                </a:solidFill>
                <a:latin typeface="Trebuchet MS" pitchFamily="34" charset="0"/>
              </a:rPr>
              <a:t> </a:t>
            </a:r>
            <a:br>
              <a:rPr lang="en-US" sz="1400" b="1">
                <a:solidFill>
                  <a:schemeClr val="bg1"/>
                </a:solidFill>
                <a:latin typeface="Trebuchet MS" pitchFamily="34" charset="0"/>
              </a:rPr>
            </a:br>
            <a:r>
              <a:rPr lang="en-US" sz="1400" b="1">
                <a:solidFill>
                  <a:schemeClr val="bg1"/>
                </a:solidFill>
                <a:latin typeface="Trebuchet MS" pitchFamily="34" charset="0"/>
              </a:rPr>
              <a:t>PSU</a:t>
            </a:r>
          </a:p>
        </p:txBody>
      </p:sp>
      <p:sp>
        <p:nvSpPr>
          <p:cNvPr id="129043" name="Rectangle 19"/>
          <p:cNvSpPr>
            <a:spLocks noChangeArrowheads="1"/>
          </p:cNvSpPr>
          <p:nvPr>
            <p:custDataLst>
              <p:tags r:id="rId14"/>
            </p:custDataLst>
          </p:nvPr>
        </p:nvSpPr>
        <p:spPr bwMode="auto">
          <a:xfrm>
            <a:off x="7334250" y="3111500"/>
            <a:ext cx="881063" cy="212725"/>
          </a:xfrm>
          <a:prstGeom prst="rect">
            <a:avLst/>
          </a:prstGeom>
          <a:noFill/>
          <a:ln w="12700" algn="ctr">
            <a:noFill/>
            <a:miter lim="800000"/>
            <a:headEnd/>
            <a:tailEnd/>
          </a:ln>
          <a:effectLst/>
        </p:spPr>
        <p:txBody>
          <a:bodyPr wrap="none" lIns="25400" tIns="0" rIns="25400" bIns="0" anchor="ctr"/>
          <a:lstStyle/>
          <a:p>
            <a:pPr algn="ctr">
              <a:spcBef>
                <a:spcPct val="0"/>
              </a:spcBef>
            </a:pPr>
            <a:r>
              <a:rPr lang="en-US" sz="1400" b="1">
                <a:solidFill>
                  <a:schemeClr val="bg1"/>
                </a:solidFill>
                <a:latin typeface="Trebuchet MS" pitchFamily="34" charset="0"/>
              </a:rPr>
              <a:t> </a:t>
            </a:r>
            <a:fld id="{669C4777-F2DD-4522-A154-F46316B91775}" type="datetime'''''''''''''''''''''''''''''14''''''%'''">
              <a:rPr lang="en-US" sz="1400" b="1">
                <a:solidFill>
                  <a:schemeClr val="bg1"/>
                </a:solidFill>
                <a:latin typeface="Trebuchet MS" pitchFamily="34" charset="0"/>
              </a:rPr>
              <a:pPr algn="ctr">
                <a:spcBef>
                  <a:spcPct val="0"/>
                </a:spcBef>
              </a:pPr>
              <a:t>14%</a:t>
            </a:fld>
            <a:r>
              <a:rPr lang="en-US" sz="1400" b="1">
                <a:solidFill>
                  <a:schemeClr val="bg1"/>
                </a:solidFill>
                <a:latin typeface="Trebuchet MS" pitchFamily="34" charset="0"/>
              </a:rPr>
              <a:t> CPU</a:t>
            </a:r>
          </a:p>
        </p:txBody>
      </p:sp>
      <p:sp>
        <p:nvSpPr>
          <p:cNvPr id="129044" name="Rectangle 20"/>
          <p:cNvSpPr>
            <a:spLocks noChangeArrowheads="1"/>
          </p:cNvSpPr>
          <p:nvPr>
            <p:custDataLst>
              <p:tags r:id="rId15"/>
            </p:custDataLst>
          </p:nvPr>
        </p:nvSpPr>
        <p:spPr bwMode="gray">
          <a:xfrm>
            <a:off x="7478487" y="3724051"/>
            <a:ext cx="718456" cy="194808"/>
          </a:xfrm>
          <a:prstGeom prst="rect">
            <a:avLst/>
          </a:prstGeom>
          <a:solidFill>
            <a:schemeClr val="hlink"/>
          </a:solidFill>
          <a:ln w="12700" algn="ctr">
            <a:noFill/>
            <a:miter lim="800000"/>
            <a:headEnd/>
            <a:tailEnd/>
          </a:ln>
          <a:effectLst/>
        </p:spPr>
        <p:txBody>
          <a:bodyPr wrap="none" lIns="25400" tIns="0" rIns="25400" bIns="0" anchor="ctr"/>
          <a:lstStyle/>
          <a:p>
            <a:pPr algn="ctr">
              <a:spcBef>
                <a:spcPct val="0"/>
              </a:spcBef>
            </a:pPr>
            <a:fld id="{A96C02C6-A231-42FF-9028-4BE653FE148A}" type="datetime'''''''''8''''''''''''''%'''''''''''''''''">
              <a:rPr lang="en-US" sz="1200" b="1" smtClean="0">
                <a:solidFill>
                  <a:schemeClr val="bg1"/>
                </a:solidFill>
                <a:latin typeface="Trebuchet MS" pitchFamily="34" charset="0"/>
                <a:cs typeface="Arial" charset="0"/>
              </a:rPr>
              <a:pPr algn="ctr">
                <a:spcBef>
                  <a:spcPct val="0"/>
                </a:spcBef>
              </a:pPr>
              <a:t>8%</a:t>
            </a:fld>
            <a:r>
              <a:rPr lang="en-US" sz="1200" b="1" dirty="0" smtClean="0">
                <a:solidFill>
                  <a:schemeClr val="bg1"/>
                </a:solidFill>
                <a:latin typeface="Trebuchet MS" pitchFamily="34" charset="0"/>
                <a:cs typeface="Arial" charset="0"/>
              </a:rPr>
              <a:t/>
            </a:r>
            <a:br>
              <a:rPr lang="en-US" sz="1200" b="1" dirty="0" smtClean="0">
                <a:solidFill>
                  <a:schemeClr val="bg1"/>
                </a:solidFill>
                <a:latin typeface="Trebuchet MS" pitchFamily="34" charset="0"/>
                <a:cs typeface="Arial" charset="0"/>
              </a:rPr>
            </a:br>
            <a:r>
              <a:rPr lang="en-US" sz="1200" b="1" dirty="0" smtClean="0">
                <a:solidFill>
                  <a:schemeClr val="bg1"/>
                </a:solidFill>
                <a:latin typeface="Trebuchet MS" pitchFamily="34" charset="0"/>
                <a:cs typeface="Arial" charset="0"/>
              </a:rPr>
              <a:t> </a:t>
            </a:r>
            <a:r>
              <a:rPr lang="en-US" sz="1200" b="1" dirty="0">
                <a:solidFill>
                  <a:schemeClr val="bg1"/>
                </a:solidFill>
                <a:latin typeface="Trebuchet MS" pitchFamily="34" charset="0"/>
                <a:cs typeface="Arial" charset="0"/>
              </a:rPr>
              <a:t>Memory</a:t>
            </a:r>
          </a:p>
        </p:txBody>
      </p:sp>
      <p:sp>
        <p:nvSpPr>
          <p:cNvPr id="129045" name="Rectangle 21"/>
          <p:cNvSpPr>
            <a:spLocks noChangeArrowheads="1"/>
          </p:cNvSpPr>
          <p:nvPr>
            <p:custDataLst>
              <p:tags r:id="rId16"/>
            </p:custDataLst>
          </p:nvPr>
        </p:nvSpPr>
        <p:spPr bwMode="gray">
          <a:xfrm>
            <a:off x="7405682" y="4248603"/>
            <a:ext cx="513669" cy="212725"/>
          </a:xfrm>
          <a:prstGeom prst="rect">
            <a:avLst/>
          </a:prstGeom>
          <a:solidFill>
            <a:srgbClr val="808080"/>
          </a:solidFill>
          <a:ln w="12700" algn="ctr">
            <a:noFill/>
            <a:miter lim="800000"/>
            <a:headEnd/>
            <a:tailEnd/>
          </a:ln>
          <a:effectLst/>
        </p:spPr>
        <p:txBody>
          <a:bodyPr wrap="none" lIns="25400" tIns="0" rIns="25400" bIns="0" anchor="ctr"/>
          <a:lstStyle/>
          <a:p>
            <a:pPr algn="ctr">
              <a:spcBef>
                <a:spcPct val="0"/>
              </a:spcBef>
            </a:pPr>
            <a:fld id="{93D9B058-6E8F-4C21-9493-7E27D0260120}" type="datetime'''''''''''''''''''7''''''''%'''''''''''''''''''''''''''''">
              <a:rPr lang="en-US" sz="1400" b="1">
                <a:solidFill>
                  <a:schemeClr val="bg1"/>
                </a:solidFill>
                <a:latin typeface="Trebuchet MS" pitchFamily="34" charset="0"/>
                <a:cs typeface="Arial" charset="0"/>
              </a:rPr>
              <a:pPr algn="ctr">
                <a:spcBef>
                  <a:spcPct val="0"/>
                </a:spcBef>
              </a:pPr>
              <a:t>7%</a:t>
            </a:fld>
            <a:r>
              <a:rPr lang="en-US" sz="1400" b="1" dirty="0">
                <a:solidFill>
                  <a:schemeClr val="bg1"/>
                </a:solidFill>
                <a:latin typeface="Trebuchet MS" pitchFamily="34" charset="0"/>
                <a:cs typeface="Arial" charset="0"/>
              </a:rPr>
              <a:t> </a:t>
            </a:r>
            <a:r>
              <a:rPr lang="en-US" sz="1400" b="1" dirty="0" smtClean="0">
                <a:solidFill>
                  <a:schemeClr val="bg1"/>
                </a:solidFill>
                <a:latin typeface="Trebuchet MS" pitchFamily="34" charset="0"/>
                <a:cs typeface="Arial" charset="0"/>
              </a:rPr>
              <a:t/>
            </a:r>
            <a:br>
              <a:rPr lang="en-US" sz="1400" b="1" dirty="0" smtClean="0">
                <a:solidFill>
                  <a:schemeClr val="bg1"/>
                </a:solidFill>
                <a:latin typeface="Trebuchet MS" pitchFamily="34" charset="0"/>
                <a:cs typeface="Arial" charset="0"/>
              </a:rPr>
            </a:br>
            <a:r>
              <a:rPr lang="en-US" sz="1400" b="1" dirty="0" smtClean="0">
                <a:solidFill>
                  <a:schemeClr val="bg1"/>
                </a:solidFill>
                <a:latin typeface="Trebuchet MS" pitchFamily="34" charset="0"/>
                <a:cs typeface="Arial" charset="0"/>
              </a:rPr>
              <a:t>HDD</a:t>
            </a:r>
            <a:endParaRPr lang="en-US" sz="1400" b="1" dirty="0">
              <a:solidFill>
                <a:schemeClr val="bg1"/>
              </a:solidFill>
              <a:latin typeface="Trebuchet MS" pitchFamily="34" charset="0"/>
              <a:cs typeface="Arial" charset="0"/>
            </a:endParaRPr>
          </a:p>
        </p:txBody>
      </p:sp>
      <p:sp>
        <p:nvSpPr>
          <p:cNvPr id="129046" name="Rectangle 22"/>
          <p:cNvSpPr>
            <a:spLocks noChangeArrowheads="1"/>
          </p:cNvSpPr>
          <p:nvPr>
            <p:custDataLst>
              <p:tags r:id="rId17"/>
            </p:custDataLst>
          </p:nvPr>
        </p:nvSpPr>
        <p:spPr bwMode="auto">
          <a:xfrm>
            <a:off x="6783388" y="4449763"/>
            <a:ext cx="592137" cy="425450"/>
          </a:xfrm>
          <a:prstGeom prst="rect">
            <a:avLst/>
          </a:prstGeom>
          <a:noFill/>
          <a:ln w="12700" algn="ctr">
            <a:noFill/>
            <a:miter lim="800000"/>
            <a:headEnd/>
            <a:tailEnd/>
          </a:ln>
          <a:effectLst/>
        </p:spPr>
        <p:txBody>
          <a:bodyPr wrap="none" lIns="25400" tIns="0" rIns="25400" bIns="0" anchor="ctr"/>
          <a:lstStyle/>
          <a:p>
            <a:pPr algn="ctr">
              <a:spcBef>
                <a:spcPct val="0"/>
              </a:spcBef>
            </a:pPr>
            <a:fld id="{67D08958-98D1-4742-AF1C-10925F9A8CFD}" type="datetime'1''''''1''''''''''''''''''''''%'''''''''''''''''''''''">
              <a:rPr lang="en-US" sz="1400" b="1">
                <a:solidFill>
                  <a:schemeClr val="bg1"/>
                </a:solidFill>
                <a:latin typeface="Trebuchet MS" pitchFamily="34" charset="0"/>
              </a:rPr>
              <a:pPr algn="ctr">
                <a:spcBef>
                  <a:spcPct val="0"/>
                </a:spcBef>
              </a:pPr>
              <a:t>11%</a:t>
            </a:fld>
            <a:r>
              <a:rPr lang="en-US" sz="1400" b="1" dirty="0">
                <a:solidFill>
                  <a:schemeClr val="bg1"/>
                </a:solidFill>
                <a:latin typeface="Trebuchet MS" pitchFamily="34" charset="0"/>
              </a:rPr>
              <a:t/>
            </a:r>
            <a:br>
              <a:rPr lang="en-US" sz="1400" b="1" dirty="0">
                <a:solidFill>
                  <a:schemeClr val="bg1"/>
                </a:solidFill>
                <a:latin typeface="Trebuchet MS" pitchFamily="34" charset="0"/>
              </a:rPr>
            </a:br>
            <a:r>
              <a:rPr lang="en-US" sz="1400" b="1" dirty="0">
                <a:solidFill>
                  <a:schemeClr val="bg1"/>
                </a:solidFill>
                <a:latin typeface="Trebuchet MS" pitchFamily="34" charset="0"/>
              </a:rPr>
              <a:t> </a:t>
            </a:r>
            <a:r>
              <a:rPr lang="en-US" sz="1400" b="1" dirty="0" err="1">
                <a:solidFill>
                  <a:schemeClr val="bg1"/>
                </a:solidFill>
                <a:latin typeface="Trebuchet MS" pitchFamily="34" charset="0"/>
              </a:rPr>
              <a:t>MoBo</a:t>
            </a:r>
            <a:endParaRPr lang="en-US" sz="1400" b="1" dirty="0">
              <a:solidFill>
                <a:schemeClr val="bg1"/>
              </a:solidFill>
              <a:latin typeface="Trebuchet MS" pitchFamily="34" charset="0"/>
            </a:endParaRPr>
          </a:p>
        </p:txBody>
      </p:sp>
      <p:sp>
        <p:nvSpPr>
          <p:cNvPr id="129047" name="Rectangle 23"/>
          <p:cNvSpPr>
            <a:spLocks noChangeArrowheads="1"/>
          </p:cNvSpPr>
          <p:nvPr>
            <p:custDataLst>
              <p:tags r:id="rId18"/>
            </p:custDataLst>
          </p:nvPr>
        </p:nvSpPr>
        <p:spPr bwMode="gray">
          <a:xfrm>
            <a:off x="5867400" y="4351338"/>
            <a:ext cx="769938" cy="212725"/>
          </a:xfrm>
          <a:prstGeom prst="rect">
            <a:avLst/>
          </a:prstGeom>
          <a:noFill/>
          <a:ln w="12700" algn="ctr">
            <a:noFill/>
            <a:miter lim="800000"/>
            <a:headEnd/>
            <a:tailEnd/>
          </a:ln>
          <a:effectLst/>
        </p:spPr>
        <p:txBody>
          <a:bodyPr wrap="none" lIns="25400" tIns="0" rIns="25400" bIns="0" anchor="ctr"/>
          <a:lstStyle/>
          <a:p>
            <a:pPr algn="ctr">
              <a:spcBef>
                <a:spcPct val="0"/>
              </a:spcBef>
            </a:pPr>
            <a:fld id="{90CDDEEF-9A38-4502-82E2-42C063C84DDF}" type="datetime'''''''''''''''''''''''''''''''''''''''''''''''''''14''%'''''">
              <a:rPr lang="en-US" sz="1400" b="1">
                <a:solidFill>
                  <a:schemeClr val="bg1"/>
                </a:solidFill>
                <a:latin typeface="Trebuchet MS" pitchFamily="34" charset="0"/>
              </a:rPr>
              <a:pPr algn="ctr">
                <a:spcBef>
                  <a:spcPct val="0"/>
                </a:spcBef>
              </a:pPr>
              <a:t>14%</a:t>
            </a:fld>
            <a:r>
              <a:rPr lang="en-US" sz="1400" b="1">
                <a:solidFill>
                  <a:schemeClr val="bg1"/>
                </a:solidFill>
                <a:latin typeface="Trebuchet MS" pitchFamily="34" charset="0"/>
              </a:rPr>
              <a:t> Fan</a:t>
            </a:r>
          </a:p>
        </p:txBody>
      </p:sp>
      <p:sp>
        <p:nvSpPr>
          <p:cNvPr id="129048" name="Rectangle 24"/>
          <p:cNvSpPr>
            <a:spLocks noChangeArrowheads="1"/>
          </p:cNvSpPr>
          <p:nvPr>
            <p:custDataLst>
              <p:tags r:id="rId19"/>
            </p:custDataLst>
          </p:nvPr>
        </p:nvSpPr>
        <p:spPr bwMode="auto">
          <a:xfrm>
            <a:off x="468313" y="1531938"/>
            <a:ext cx="3611562" cy="457200"/>
          </a:xfrm>
          <a:prstGeom prst="rect">
            <a:avLst/>
          </a:prstGeom>
          <a:noFill/>
          <a:ln w="12700" algn="ctr">
            <a:noFill/>
            <a:miter lim="800000"/>
            <a:headEnd/>
            <a:tailEnd/>
          </a:ln>
          <a:effectLst/>
        </p:spPr>
        <p:txBody>
          <a:bodyPr wrap="none" lIns="0" tIns="0" rIns="0" bIns="0">
            <a:spAutoFit/>
          </a:bodyPr>
          <a:lstStyle/>
          <a:p>
            <a:pPr algn="ctr"/>
            <a:r>
              <a:rPr lang="en-US" sz="1600" b="1" dirty="0">
                <a:latin typeface="Trebuchet MS" pitchFamily="34" charset="0"/>
              </a:rPr>
              <a:t>“Standard”</a:t>
            </a:r>
            <a:r>
              <a:rPr lang="en-US" sz="1600" dirty="0">
                <a:latin typeface="Trebuchet MS" pitchFamily="34" charset="0"/>
              </a:rPr>
              <a:t> PY RX300 S3</a:t>
            </a:r>
            <a:br>
              <a:rPr lang="en-US" sz="1600" dirty="0">
                <a:latin typeface="Trebuchet MS" pitchFamily="34" charset="0"/>
              </a:rPr>
            </a:br>
            <a:r>
              <a:rPr lang="en-US" sz="1400" dirty="0">
                <a:latin typeface="Trebuchet MS" pitchFamily="34" charset="0"/>
              </a:rPr>
              <a:t> E5335 CPU, 8x 1GB RAM, 6x HDD 3.5“ 15K </a:t>
            </a:r>
          </a:p>
        </p:txBody>
      </p:sp>
      <p:sp>
        <p:nvSpPr>
          <p:cNvPr id="129050" name="Text Box 26"/>
          <p:cNvSpPr txBox="1">
            <a:spLocks noChangeArrowheads="1"/>
          </p:cNvSpPr>
          <p:nvPr>
            <p:custDataLst>
              <p:tags r:id="rId20"/>
            </p:custDataLst>
          </p:nvPr>
        </p:nvSpPr>
        <p:spPr bwMode="auto">
          <a:xfrm>
            <a:off x="5292725" y="2636838"/>
            <a:ext cx="1727200" cy="823912"/>
          </a:xfrm>
          <a:prstGeom prst="rect">
            <a:avLst/>
          </a:prstGeom>
          <a:noFill/>
          <a:ln w="12700" algn="ctr">
            <a:noFill/>
            <a:miter lim="800000"/>
            <a:headEnd/>
            <a:tailEnd/>
          </a:ln>
          <a:effectLst/>
        </p:spPr>
        <p:txBody>
          <a:bodyPr lIns="0" tIns="0" rIns="0" bIns="0">
            <a:spAutoFit/>
          </a:bodyPr>
          <a:lstStyle/>
          <a:p>
            <a:pPr algn="ctr"/>
            <a:r>
              <a:rPr lang="en-US" b="1" dirty="0">
                <a:solidFill>
                  <a:srgbClr val="FF0000"/>
                </a:solidFill>
                <a:latin typeface="Trebuchet MS" pitchFamily="34" charset="0"/>
              </a:rPr>
              <a:t>Saving:</a:t>
            </a:r>
            <a:r>
              <a:rPr lang="en-US" b="1" dirty="0">
                <a:latin typeface="Trebuchet MS" pitchFamily="34" charset="0"/>
              </a:rPr>
              <a:t> </a:t>
            </a:r>
            <a:br>
              <a:rPr lang="en-US" b="1" dirty="0">
                <a:latin typeface="Trebuchet MS" pitchFamily="34" charset="0"/>
              </a:rPr>
            </a:br>
            <a:r>
              <a:rPr lang="en-US" b="1" dirty="0" smtClean="0">
                <a:solidFill>
                  <a:srgbClr val="FF0000"/>
                </a:solidFill>
                <a:latin typeface="Trebuchet MS" pitchFamily="34" charset="0"/>
              </a:rPr>
              <a:t>33%</a:t>
            </a:r>
            <a:r>
              <a:rPr lang="en-US" b="1" dirty="0" smtClean="0">
                <a:latin typeface="Trebuchet MS" pitchFamily="34" charset="0"/>
              </a:rPr>
              <a:t/>
            </a:r>
            <a:br>
              <a:rPr lang="en-US" b="1" dirty="0" smtClean="0">
                <a:latin typeface="Trebuchet MS" pitchFamily="34" charset="0"/>
              </a:rPr>
            </a:br>
            <a:endParaRPr lang="en-US" b="1" dirty="0">
              <a:solidFill>
                <a:srgbClr val="FF0000"/>
              </a:solidFill>
              <a:latin typeface="Trebuchet MS" pitchFamily="34" charset="0"/>
            </a:endParaRPr>
          </a:p>
        </p:txBody>
      </p:sp>
      <p:sp>
        <p:nvSpPr>
          <p:cNvPr id="27" name="Title 26"/>
          <p:cNvSpPr>
            <a:spLocks noGrp="1"/>
          </p:cNvSpPr>
          <p:nvPr>
            <p:ph type="title"/>
          </p:nvPr>
        </p:nvSpPr>
        <p:spPr>
          <a:xfrm>
            <a:off x="382588" y="228600"/>
            <a:ext cx="8380412" cy="1052596"/>
          </a:xfrm>
        </p:spPr>
        <p:txBody>
          <a:bodyPr/>
          <a:lstStyle/>
          <a:p>
            <a:pPr lvl="0"/>
            <a:r>
              <a:rPr lang="en-US" sz="4400" dirty="0" smtClean="0"/>
              <a:t>What You Can Expect In The Future </a:t>
            </a:r>
            <a:br>
              <a:rPr lang="en-US" sz="4400" dirty="0" smtClean="0"/>
            </a:br>
            <a:r>
              <a:rPr lang="en-US" sz="3200" dirty="0" smtClean="0">
                <a:solidFill>
                  <a:schemeClr val="accent1"/>
                </a:solidFill>
              </a:rPr>
              <a:t>Benefits of power optimized server</a:t>
            </a:r>
            <a:endParaRPr lang="en-US" sz="4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What You Can Expect In The Future</a:t>
            </a:r>
            <a:endParaRPr lang="en-US" sz="4400" dirty="0"/>
          </a:p>
        </p:txBody>
      </p:sp>
      <p:sp>
        <p:nvSpPr>
          <p:cNvPr id="3" name="Content Placeholder 2"/>
          <p:cNvSpPr>
            <a:spLocks noGrp="1"/>
          </p:cNvSpPr>
          <p:nvPr>
            <p:ph idx="1"/>
          </p:nvPr>
        </p:nvSpPr>
        <p:spPr>
          <a:xfrm>
            <a:off x="382588" y="1414464"/>
            <a:ext cx="8380412" cy="886397"/>
          </a:xfrm>
        </p:spPr>
        <p:txBody>
          <a:bodyPr/>
          <a:lstStyle/>
          <a:p>
            <a:pPr marL="457200" indent="-457200"/>
            <a:r>
              <a:rPr lang="en-US" sz="3200" dirty="0" smtClean="0"/>
              <a:t>From Dec 2007 to May 2008 we saw from 22% to 39% improvement in our test results</a:t>
            </a:r>
          </a:p>
        </p:txBody>
      </p:sp>
      <p:graphicFrame>
        <p:nvGraphicFramePr>
          <p:cNvPr id="4" name="Table 3"/>
          <p:cNvGraphicFramePr>
            <a:graphicFrameLocks noGrp="1"/>
          </p:cNvGraphicFramePr>
          <p:nvPr/>
        </p:nvGraphicFramePr>
        <p:xfrm>
          <a:off x="390396" y="2355850"/>
          <a:ext cx="8363209" cy="4206240"/>
        </p:xfrm>
        <a:graphic>
          <a:graphicData uri="http://schemas.openxmlformats.org/drawingml/2006/table">
            <a:tbl>
              <a:tblPr/>
              <a:tblGrid>
                <a:gridCol w="3663619"/>
                <a:gridCol w="1754372"/>
                <a:gridCol w="1626781"/>
                <a:gridCol w="1318437"/>
              </a:tblGrid>
              <a:tr h="904254">
                <a:tc>
                  <a:txBody>
                    <a:bodyPr/>
                    <a:lstStyle/>
                    <a:p>
                      <a:pPr marL="0" marR="0">
                        <a:lnSpc>
                          <a:spcPct val="115000"/>
                        </a:lnSpc>
                        <a:spcBef>
                          <a:spcPts val="0"/>
                        </a:spcBef>
                        <a:spcAft>
                          <a:spcPts val="0"/>
                        </a:spcAft>
                      </a:pPr>
                      <a:r>
                        <a:rPr lang="en-US" sz="20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Web Enablement Technique</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Transactions per Second</a:t>
                      </a:r>
                    </a:p>
                    <a:p>
                      <a:pPr marL="0" marR="0" algn="ctr">
                        <a:lnSpc>
                          <a:spcPct val="115000"/>
                        </a:lnSpc>
                        <a:spcBef>
                          <a:spcPts val="0"/>
                        </a:spcBef>
                        <a:spcAft>
                          <a:spcPts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(Dec </a:t>
                      </a:r>
                      <a:r>
                        <a:rPr lang="en-US" sz="2000" b="1" baseline="0"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07)</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20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Transactions per </a:t>
                      </a:r>
                      <a:r>
                        <a:rPr lang="en-US" sz="2000" b="1"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Second</a:t>
                      </a:r>
                    </a:p>
                    <a:p>
                      <a:pPr marL="0" marR="0" algn="ctr">
                        <a:lnSpc>
                          <a:spcPct val="115000"/>
                        </a:lnSpc>
                        <a:spcBef>
                          <a:spcPts val="0"/>
                        </a:spcBef>
                        <a:spcAft>
                          <a:spcPts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(May</a:t>
                      </a:r>
                      <a:r>
                        <a:rPr lang="en-US" sz="2000" b="1" baseline="0"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 08)</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ea typeface="Calibri"/>
                          <a:cs typeface="Times New Roman"/>
                        </a:rPr>
                        <a:t>Increase</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r>
              <a:tr h="292724">
                <a:tc>
                  <a:txBody>
                    <a:bodyPr/>
                    <a:lstStyle/>
                    <a:p>
                      <a:pPr marL="0" marR="0">
                        <a:lnSpc>
                          <a:spcPct val="115000"/>
                        </a:lnSpc>
                        <a:spcBef>
                          <a:spcPts val="1500"/>
                        </a:spcBef>
                        <a:spcAft>
                          <a:spcPts val="1000"/>
                        </a:spcAft>
                      </a:pPr>
                      <a:r>
                        <a:rPr lang="en-US" sz="2000" b="1" dirty="0">
                          <a:effectLst>
                            <a:outerShdw blurRad="38100" dist="38100" dir="2700000" algn="tl">
                              <a:srgbClr val="000000">
                                <a:alpha val="43137"/>
                              </a:srgbClr>
                            </a:outerShdw>
                          </a:effectLst>
                          <a:latin typeface="Trebuchet MS" pitchFamily="34" charset="0"/>
                          <a:ea typeface="Calibri"/>
                          <a:cs typeface="Times New Roman"/>
                        </a:rPr>
                        <a:t>3270 Green Screen </a:t>
                      </a:r>
                      <a:r>
                        <a:rPr lang="en-US" sz="2000" b="1" dirty="0" smtClean="0">
                          <a:effectLst>
                            <a:outerShdw blurRad="38100" dist="38100" dir="2700000" algn="tl">
                              <a:srgbClr val="000000">
                                <a:alpha val="43137"/>
                              </a:srgbClr>
                            </a:outerShdw>
                          </a:effectLst>
                          <a:latin typeface="Trebuchet MS" pitchFamily="34" charset="0"/>
                          <a:ea typeface="Calibri"/>
                          <a:cs typeface="Times New Roman"/>
                        </a:rPr>
                        <a:t/>
                      </a:r>
                      <a:br>
                        <a:rPr lang="en-US" sz="2000" b="1" dirty="0" smtClean="0">
                          <a:effectLst>
                            <a:outerShdw blurRad="38100" dist="38100" dir="2700000" algn="tl">
                              <a:srgbClr val="000000">
                                <a:alpha val="43137"/>
                              </a:srgbClr>
                            </a:outerShdw>
                          </a:effectLst>
                          <a:latin typeface="Trebuchet MS" pitchFamily="34" charset="0"/>
                          <a:ea typeface="Calibri"/>
                          <a:cs typeface="Times New Roman"/>
                        </a:rPr>
                      </a:br>
                      <a:r>
                        <a:rPr lang="en-US" sz="2000" b="1" dirty="0" smtClean="0">
                          <a:effectLst>
                            <a:outerShdw blurRad="38100" dist="38100" dir="2700000" algn="tl">
                              <a:srgbClr val="000000">
                                <a:alpha val="43137"/>
                              </a:srgbClr>
                            </a:outerShdw>
                          </a:effectLst>
                          <a:latin typeface="Trebuchet MS" pitchFamily="34" charset="0"/>
                          <a:ea typeface="Calibri"/>
                          <a:cs typeface="Times New Roman"/>
                        </a:rPr>
                        <a:t>(</a:t>
                      </a:r>
                      <a:r>
                        <a:rPr lang="en-US" sz="2000" b="1" dirty="0">
                          <a:effectLst>
                            <a:outerShdw blurRad="38100" dist="38100" dir="2700000" algn="tl">
                              <a:srgbClr val="000000">
                                <a:alpha val="43137"/>
                              </a:srgbClr>
                            </a:outerShdw>
                          </a:effectLst>
                          <a:latin typeface="Trebuchet MS" pitchFamily="34" charset="0"/>
                          <a:ea typeface="Calibri"/>
                          <a:cs typeface="Times New Roman"/>
                        </a:rPr>
                        <a:t>no Web enablement)</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290</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a:effectLst>
                            <a:outerShdw blurRad="38100" dist="38100" dir="2700000" algn="tl">
                              <a:srgbClr val="000000">
                                <a:alpha val="43137"/>
                              </a:srgbClr>
                            </a:outerShdw>
                          </a:effectLst>
                          <a:latin typeface="Trebuchet MS" pitchFamily="34" charset="0"/>
                          <a:ea typeface="Calibri"/>
                          <a:cs typeface="Times New Roman"/>
                        </a:rPr>
                        <a:t>354</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22%</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a:txBody>
                    <a:bodyPr/>
                    <a:lstStyle/>
                    <a:p>
                      <a:pPr marL="0" marR="0">
                        <a:lnSpc>
                          <a:spcPct val="115000"/>
                        </a:lnSpc>
                        <a:spcBef>
                          <a:spcPts val="1500"/>
                        </a:spcBef>
                        <a:spcAft>
                          <a:spcPts val="1000"/>
                        </a:spcAft>
                      </a:pPr>
                      <a:r>
                        <a:rPr lang="en-US" sz="2000" b="1" dirty="0">
                          <a:effectLst>
                            <a:outerShdw blurRad="38100" dist="38100" dir="2700000" algn="tl">
                              <a:srgbClr val="000000">
                                <a:alpha val="43137"/>
                              </a:srgbClr>
                            </a:outerShdw>
                          </a:effectLst>
                          <a:latin typeface="Trebuchet MS" pitchFamily="34" charset="0"/>
                          <a:ea typeface="Calibri"/>
                          <a:cs typeface="Times New Roman"/>
                        </a:rPr>
                        <a:t>3270 </a:t>
                      </a:r>
                      <a:r>
                        <a:rPr lang="en-US" sz="2000" b="1" dirty="0" smtClean="0">
                          <a:effectLst>
                            <a:outerShdw blurRad="38100" dist="38100" dir="2700000" algn="tl">
                              <a:srgbClr val="000000">
                                <a:alpha val="43137"/>
                              </a:srgbClr>
                            </a:outerShdw>
                          </a:effectLst>
                          <a:latin typeface="Trebuchet MS" pitchFamily="34" charset="0"/>
                          <a:ea typeface="Calibri"/>
                          <a:cs typeface="Times New Roman"/>
                        </a:rPr>
                        <a:t>Web Bridge</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290</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a:effectLst>
                            <a:outerShdw blurRad="38100" dist="38100" dir="2700000" algn="tl">
                              <a:srgbClr val="000000">
                                <a:alpha val="43137"/>
                              </a:srgbClr>
                            </a:outerShdw>
                          </a:effectLst>
                          <a:latin typeface="Trebuchet MS" pitchFamily="34" charset="0"/>
                          <a:ea typeface="Calibri"/>
                          <a:cs typeface="Times New Roman"/>
                        </a:rPr>
                        <a:t>354</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outerShdw blurRad="38100" dist="38100" dir="2700000" algn="tl">
                              <a:srgbClr val="000000">
                                <a:alpha val="43137"/>
                              </a:srgbClr>
                            </a:outerShdw>
                          </a:effectLst>
                          <a:latin typeface="Trebuchet MS" pitchFamily="34" charset="0"/>
                          <a:ea typeface="Calibri"/>
                          <a:cs typeface="Times New Roman"/>
                        </a:rPr>
                        <a:t>22%</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a:txBody>
                    <a:bodyPr/>
                    <a:lstStyle/>
                    <a:p>
                      <a:pPr marL="0" marR="0">
                        <a:lnSpc>
                          <a:spcPct val="115000"/>
                        </a:lnSpc>
                        <a:spcBef>
                          <a:spcPts val="1500"/>
                        </a:spcBef>
                        <a:spcAft>
                          <a:spcPts val="1000"/>
                        </a:spcAft>
                      </a:pPr>
                      <a:r>
                        <a:rPr lang="en-US" sz="2000" b="1" dirty="0">
                          <a:effectLst>
                            <a:outerShdw blurRad="38100" dist="38100" dir="2700000" algn="tl">
                              <a:srgbClr val="000000">
                                <a:alpha val="43137"/>
                              </a:srgbClr>
                            </a:outerShdw>
                          </a:effectLst>
                          <a:latin typeface="Trebuchet MS" pitchFamily="34" charset="0"/>
                          <a:ea typeface="Calibri"/>
                          <a:cs typeface="Times New Roman"/>
                        </a:rPr>
                        <a:t>CICS Web Support (CWS) Direct Connect</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610</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a:effectLst>
                            <a:outerShdw blurRad="38100" dist="38100" dir="2700000" algn="tl">
                              <a:srgbClr val="000000">
                                <a:alpha val="43137"/>
                              </a:srgbClr>
                            </a:outerShdw>
                          </a:effectLst>
                          <a:latin typeface="Trebuchet MS" pitchFamily="34" charset="0"/>
                          <a:ea typeface="Calibri"/>
                          <a:cs typeface="Times New Roman"/>
                        </a:rPr>
                        <a:t>850</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39%</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a:txBody>
                    <a:bodyPr/>
                    <a:lstStyle/>
                    <a:p>
                      <a:pPr marL="0" marR="0">
                        <a:lnSpc>
                          <a:spcPct val="115000"/>
                        </a:lnSpc>
                        <a:spcBef>
                          <a:spcPts val="1500"/>
                        </a:spcBef>
                        <a:spcAft>
                          <a:spcPts val="1000"/>
                        </a:spcAft>
                      </a:pPr>
                      <a:r>
                        <a:rPr lang="en-US" sz="2000" b="1" dirty="0">
                          <a:effectLst>
                            <a:outerShdw blurRad="38100" dist="38100" dir="2700000" algn="tl">
                              <a:srgbClr val="000000">
                                <a:alpha val="43137"/>
                              </a:srgbClr>
                            </a:outerShdw>
                          </a:effectLst>
                          <a:latin typeface="Trebuchet MS" pitchFamily="34" charset="0"/>
                          <a:ea typeface="Calibri"/>
                          <a:cs typeface="Times New Roman"/>
                        </a:rPr>
                        <a:t>CICS Transaction Gateway  (CTG) Applet</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800</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a:effectLst>
                            <a:outerShdw blurRad="38100" dist="38100" dir="2700000" algn="tl">
                              <a:srgbClr val="000000">
                                <a:alpha val="43137"/>
                              </a:srgbClr>
                            </a:outerShdw>
                          </a:effectLst>
                          <a:latin typeface="Trebuchet MS" pitchFamily="34" charset="0"/>
                          <a:ea typeface="Calibri"/>
                          <a:cs typeface="Times New Roman"/>
                        </a:rPr>
                        <a:t>1177</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47%</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a:txBody>
                    <a:bodyPr/>
                    <a:lstStyle/>
                    <a:p>
                      <a:pPr marL="0" marR="0">
                        <a:lnSpc>
                          <a:spcPct val="115000"/>
                        </a:lnSpc>
                        <a:spcBef>
                          <a:spcPts val="1500"/>
                        </a:spcBef>
                        <a:spcAft>
                          <a:spcPts val="1000"/>
                        </a:spcAft>
                      </a:pPr>
                      <a:r>
                        <a:rPr lang="en-US" sz="2000" b="1" dirty="0">
                          <a:effectLst>
                            <a:outerShdw blurRad="38100" dist="38100" dir="2700000" algn="tl">
                              <a:srgbClr val="000000">
                                <a:alpha val="43137"/>
                              </a:srgbClr>
                            </a:outerShdw>
                          </a:effectLst>
                          <a:latin typeface="Trebuchet MS" pitchFamily="34" charset="0"/>
                          <a:ea typeface="Calibri"/>
                          <a:cs typeface="Times New Roman"/>
                        </a:rPr>
                        <a:t>CICS Transaction Gateway (CTG) </a:t>
                      </a:r>
                      <a:r>
                        <a:rPr lang="en-US" sz="2000" b="1" dirty="0" err="1">
                          <a:effectLst>
                            <a:outerShdw blurRad="38100" dist="38100" dir="2700000" algn="tl">
                              <a:srgbClr val="000000">
                                <a:alpha val="43137"/>
                              </a:srgbClr>
                            </a:outerShdw>
                          </a:effectLst>
                          <a:latin typeface="Trebuchet MS" pitchFamily="34" charset="0"/>
                          <a:ea typeface="Calibri"/>
                          <a:cs typeface="Times New Roman"/>
                        </a:rPr>
                        <a:t>Servlet</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610</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a:effectLst>
                            <a:outerShdw blurRad="38100" dist="38100" dir="2700000" algn="tl">
                              <a:srgbClr val="000000">
                                <a:alpha val="43137"/>
                              </a:srgbClr>
                            </a:outerShdw>
                          </a:effectLst>
                          <a:latin typeface="Trebuchet MS" pitchFamily="34" charset="0"/>
                          <a:ea typeface="Calibri"/>
                          <a:cs typeface="Times New Roman"/>
                        </a:rPr>
                        <a:t>850</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2000" dirty="0" smtClean="0">
                          <a:effectLst>
                            <a:outerShdw blurRad="38100" dist="38100" dir="2700000" algn="tl">
                              <a:srgbClr val="000000">
                                <a:alpha val="43137"/>
                              </a:srgbClr>
                            </a:outerShdw>
                          </a:effectLst>
                          <a:latin typeface="Trebuchet MS" pitchFamily="34" charset="0"/>
                          <a:ea typeface="Calibri"/>
                          <a:cs typeface="Times New Roman"/>
                        </a:rPr>
                        <a:t>39%</a:t>
                      </a:r>
                      <a:endParaRPr lang="en-US" sz="20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717393"/>
          </a:xfrm>
        </p:spPr>
        <p:txBody>
          <a:bodyPr/>
          <a:lstStyle/>
          <a:p>
            <a:r>
              <a:rPr lang="en-US" sz="4400" dirty="0" smtClean="0"/>
              <a:t>What You Can Expect In The Future </a:t>
            </a:r>
            <a:br>
              <a:rPr lang="en-US" sz="4400" dirty="0" smtClean="0"/>
            </a:br>
            <a:r>
              <a:rPr lang="en-US" sz="3200" dirty="0" smtClean="0">
                <a:solidFill>
                  <a:schemeClr val="accent1"/>
                </a:solidFill>
              </a:rPr>
              <a:t>22% to 39% increase attributed to:</a:t>
            </a:r>
            <a:r>
              <a:rPr lang="en-US" sz="4400" dirty="0" smtClean="0"/>
              <a:t/>
            </a:r>
            <a:br>
              <a:rPr lang="en-US" sz="4400" dirty="0" smtClean="0"/>
            </a:br>
            <a:endParaRPr lang="en-US" sz="4400" dirty="0"/>
          </a:p>
        </p:txBody>
      </p:sp>
      <p:sp>
        <p:nvSpPr>
          <p:cNvPr id="3" name="Content Placeholder 2"/>
          <p:cNvSpPr>
            <a:spLocks noGrp="1"/>
          </p:cNvSpPr>
          <p:nvPr>
            <p:ph idx="1"/>
          </p:nvPr>
        </p:nvSpPr>
        <p:spPr>
          <a:xfrm>
            <a:off x="381000" y="1901825"/>
            <a:ext cx="8380412" cy="4007251"/>
          </a:xfrm>
        </p:spPr>
        <p:txBody>
          <a:bodyPr/>
          <a:lstStyle/>
          <a:p>
            <a:pPr marL="457200" indent="-457200"/>
            <a:r>
              <a:rPr lang="en-US" sz="3200" dirty="0" smtClean="0"/>
              <a:t>Processor upgraded from X5355 </a:t>
            </a:r>
            <a:br>
              <a:rPr lang="en-US" sz="3200" dirty="0" smtClean="0"/>
            </a:br>
            <a:r>
              <a:rPr lang="en-US" sz="3200" dirty="0" smtClean="0"/>
              <a:t>(2.66GHz, 120W) to X5460 </a:t>
            </a:r>
            <a:br>
              <a:rPr lang="en-US" sz="3200" dirty="0" smtClean="0"/>
            </a:br>
            <a:r>
              <a:rPr lang="en-US" sz="3200" dirty="0" smtClean="0"/>
              <a:t>(3.16GHz, 120W)</a:t>
            </a:r>
          </a:p>
          <a:p>
            <a:pPr marL="457200" indent="-457200"/>
            <a:r>
              <a:rPr lang="en-US" sz="3200" dirty="0" smtClean="0"/>
              <a:t>Upgrading to Windows Server 2008 </a:t>
            </a:r>
            <a:br>
              <a:rPr lang="en-US" sz="3200" dirty="0" smtClean="0"/>
            </a:br>
            <a:r>
              <a:rPr lang="en-US" sz="3200" dirty="0" smtClean="0"/>
              <a:t>(from 2003)</a:t>
            </a:r>
          </a:p>
          <a:p>
            <a:pPr marL="457200" indent="-457200"/>
            <a:r>
              <a:rPr lang="en-US" sz="3200" dirty="0" smtClean="0"/>
              <a:t>Upgrading to SQL Server 2008 (from 2005)</a:t>
            </a:r>
          </a:p>
          <a:p>
            <a:pPr marL="457200" indent="-457200"/>
            <a:r>
              <a:rPr lang="en-US" sz="3200" dirty="0" err="1" smtClean="0"/>
              <a:t>NeoKicks</a:t>
            </a:r>
            <a:r>
              <a:rPr lang="en-US" sz="3200" dirty="0" smtClean="0"/>
              <a:t> enhancements (the CICS transaction supporting software)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What You Can Expect In The Future </a:t>
            </a:r>
            <a:br>
              <a:rPr lang="en-US" sz="4400" dirty="0" smtClean="0"/>
            </a:br>
            <a:r>
              <a:rPr lang="en-US" sz="3200" dirty="0" smtClean="0">
                <a:solidFill>
                  <a:schemeClr val="accent1"/>
                </a:solidFill>
              </a:rPr>
              <a:t>Move additional workloads</a:t>
            </a:r>
            <a:endParaRPr lang="en-US" sz="4400" dirty="0">
              <a:solidFill>
                <a:schemeClr val="accent1"/>
              </a:solidFill>
            </a:endParaRPr>
          </a:p>
        </p:txBody>
      </p:sp>
      <p:sp>
        <p:nvSpPr>
          <p:cNvPr id="3" name="Content Placeholder 2"/>
          <p:cNvSpPr>
            <a:spLocks noGrp="1"/>
          </p:cNvSpPr>
          <p:nvPr>
            <p:ph idx="1"/>
          </p:nvPr>
        </p:nvSpPr>
        <p:spPr>
          <a:xfrm>
            <a:off x="381000" y="1901825"/>
            <a:ext cx="8380412" cy="1429109"/>
          </a:xfrm>
        </p:spPr>
        <p:txBody>
          <a:bodyPr/>
          <a:lstStyle/>
          <a:p>
            <a:pPr marL="457200" indent="-457200"/>
            <a:r>
              <a:rPr lang="en-US" sz="3200" dirty="0" smtClean="0"/>
              <a:t>Your workloads will likely include </a:t>
            </a:r>
            <a:br>
              <a:rPr lang="en-US" sz="3200" dirty="0" smtClean="0"/>
            </a:br>
            <a:r>
              <a:rPr lang="en-US" sz="3200" dirty="0" smtClean="0"/>
              <a:t>batch jobs</a:t>
            </a:r>
          </a:p>
          <a:p>
            <a:pPr marL="779449" lvl="1" indent="-457200"/>
            <a:r>
              <a:rPr lang="en-US" sz="2900" dirty="0" smtClean="0"/>
              <a:t>With SORT statements</a:t>
            </a:r>
            <a:endParaRPr lang="en-US" sz="32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400" dirty="0" smtClean="0"/>
              <a:t>What You Can Expect In The Future </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World-record-related tests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9" name="Chart 8"/>
          <p:cNvGraphicFramePr/>
          <p:nvPr/>
        </p:nvGraphicFramePr>
        <p:xfrm>
          <a:off x="844849" y="1618937"/>
          <a:ext cx="6945767" cy="44063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41882" y="2360761"/>
            <a:ext cx="628895" cy="993190"/>
          </a:xfrm>
          <a:prstGeom prst="rect">
            <a:avLst/>
          </a:prstGeom>
          <a:noFill/>
        </p:spPr>
        <p:txBody>
          <a:bodyPr wrap="none" rtlCol="0">
            <a:spAutoFit/>
          </a:bodyPr>
          <a:lstStyle/>
          <a:p>
            <a:r>
              <a:rPr lang="en-US" sz="2000" dirty="0" smtClean="0">
                <a:solidFill>
                  <a:schemeClr val="tx1"/>
                </a:solidFill>
                <a:latin typeface="Trebuchet MS" pitchFamily="34" charset="0"/>
              </a:rPr>
              <a:t>GB </a:t>
            </a:r>
            <a:br>
              <a:rPr lang="en-US" sz="2000" dirty="0" smtClean="0">
                <a:solidFill>
                  <a:schemeClr val="tx1"/>
                </a:solidFill>
                <a:latin typeface="Trebuchet MS" pitchFamily="34" charset="0"/>
              </a:rPr>
            </a:br>
            <a:r>
              <a:rPr lang="en-US" sz="2000" dirty="0" smtClean="0">
                <a:solidFill>
                  <a:schemeClr val="tx1"/>
                </a:solidFill>
                <a:latin typeface="Trebuchet MS" pitchFamily="34" charset="0"/>
              </a:rPr>
              <a:t>per </a:t>
            </a:r>
            <a:br>
              <a:rPr lang="en-US" sz="2000" dirty="0" smtClean="0">
                <a:solidFill>
                  <a:schemeClr val="tx1"/>
                </a:solidFill>
                <a:latin typeface="Trebuchet MS" pitchFamily="34" charset="0"/>
              </a:rPr>
            </a:br>
            <a:r>
              <a:rPr lang="en-US" sz="2000" dirty="0" smtClean="0">
                <a:solidFill>
                  <a:schemeClr val="tx1"/>
                </a:solidFill>
                <a:latin typeface="Trebuchet MS" pitchFamily="34" charset="0"/>
              </a:rPr>
              <a:t>min</a:t>
            </a:r>
          </a:p>
        </p:txBody>
      </p:sp>
      <p:sp>
        <p:nvSpPr>
          <p:cNvPr id="11" name="TextBox 10"/>
          <p:cNvSpPr txBox="1"/>
          <p:nvPr/>
        </p:nvSpPr>
        <p:spPr>
          <a:xfrm>
            <a:off x="8139244" y="2366085"/>
            <a:ext cx="456466" cy="391257"/>
          </a:xfrm>
          <a:prstGeom prst="rect">
            <a:avLst/>
          </a:prstGeom>
          <a:noFill/>
        </p:spPr>
        <p:txBody>
          <a:bodyPr wrap="none" rtlCol="0">
            <a:spAutoFit/>
          </a:bodyPr>
          <a:lstStyle/>
          <a:p>
            <a:r>
              <a:rPr lang="en-US" sz="2000" dirty="0" smtClean="0">
                <a:solidFill>
                  <a:schemeClr val="tx1"/>
                </a:solidFill>
                <a:latin typeface="Trebuchet MS" pitchFamily="34" charset="0"/>
              </a:rPr>
              <a:t>$K</a:t>
            </a:r>
          </a:p>
        </p:txBody>
      </p:sp>
      <p:sp>
        <p:nvSpPr>
          <p:cNvPr id="12" name="TextBox 11"/>
          <p:cNvSpPr txBox="1"/>
          <p:nvPr/>
        </p:nvSpPr>
        <p:spPr>
          <a:xfrm>
            <a:off x="7633611" y="5077859"/>
            <a:ext cx="285606" cy="331063"/>
          </a:xfrm>
          <a:prstGeom prst="rect">
            <a:avLst/>
          </a:prstGeom>
          <a:noFill/>
        </p:spPr>
        <p:txBody>
          <a:bodyPr wrap="none" rtlCol="0">
            <a:spAutoFit/>
          </a:bodyPr>
          <a:lstStyle/>
          <a:p>
            <a:r>
              <a:rPr lang="en-US" sz="1600" dirty="0" smtClean="0">
                <a:solidFill>
                  <a:schemeClr val="tx1"/>
                </a:solidFill>
                <a:latin typeface="Trebuchet MS" pitchFamily="34" charset="0"/>
              </a:rPr>
              <a:t>0</a:t>
            </a:r>
          </a:p>
        </p:txBody>
      </p:sp>
      <p:sp>
        <p:nvSpPr>
          <p:cNvPr id="13" name="TextBox 12"/>
          <p:cNvSpPr txBox="1"/>
          <p:nvPr/>
        </p:nvSpPr>
        <p:spPr>
          <a:xfrm>
            <a:off x="7633611" y="4630773"/>
            <a:ext cx="495655" cy="331063"/>
          </a:xfrm>
          <a:prstGeom prst="rect">
            <a:avLst/>
          </a:prstGeom>
          <a:noFill/>
        </p:spPr>
        <p:txBody>
          <a:bodyPr wrap="none" rtlCol="0">
            <a:spAutoFit/>
          </a:bodyPr>
          <a:lstStyle/>
          <a:p>
            <a:r>
              <a:rPr lang="en-US" sz="1600" dirty="0" smtClean="0">
                <a:solidFill>
                  <a:schemeClr val="tx1"/>
                </a:solidFill>
                <a:latin typeface="Trebuchet MS" pitchFamily="34" charset="0"/>
              </a:rPr>
              <a:t>200</a:t>
            </a:r>
          </a:p>
        </p:txBody>
      </p:sp>
      <p:sp>
        <p:nvSpPr>
          <p:cNvPr id="14" name="TextBox 13"/>
          <p:cNvSpPr txBox="1"/>
          <p:nvPr/>
        </p:nvSpPr>
        <p:spPr>
          <a:xfrm>
            <a:off x="7633611" y="4183690"/>
            <a:ext cx="495655" cy="331063"/>
          </a:xfrm>
          <a:prstGeom prst="rect">
            <a:avLst/>
          </a:prstGeom>
          <a:noFill/>
        </p:spPr>
        <p:txBody>
          <a:bodyPr wrap="none" rtlCol="0">
            <a:spAutoFit/>
          </a:bodyPr>
          <a:lstStyle/>
          <a:p>
            <a:r>
              <a:rPr lang="en-US" sz="1600" dirty="0" smtClean="0">
                <a:solidFill>
                  <a:schemeClr val="tx1"/>
                </a:solidFill>
                <a:latin typeface="Trebuchet MS" pitchFamily="34" charset="0"/>
              </a:rPr>
              <a:t>400</a:t>
            </a:r>
          </a:p>
        </p:txBody>
      </p:sp>
      <p:sp>
        <p:nvSpPr>
          <p:cNvPr id="15" name="TextBox 14"/>
          <p:cNvSpPr txBox="1"/>
          <p:nvPr/>
        </p:nvSpPr>
        <p:spPr>
          <a:xfrm>
            <a:off x="7633611" y="3736606"/>
            <a:ext cx="495655" cy="331063"/>
          </a:xfrm>
          <a:prstGeom prst="rect">
            <a:avLst/>
          </a:prstGeom>
          <a:noFill/>
        </p:spPr>
        <p:txBody>
          <a:bodyPr wrap="none" rtlCol="0">
            <a:spAutoFit/>
          </a:bodyPr>
          <a:lstStyle/>
          <a:p>
            <a:r>
              <a:rPr lang="en-US" sz="1600" dirty="0" smtClean="0">
                <a:latin typeface="Trebuchet MS" pitchFamily="34" charset="0"/>
              </a:rPr>
              <a:t>6</a:t>
            </a:r>
            <a:r>
              <a:rPr lang="en-US" sz="1600" dirty="0" smtClean="0">
                <a:solidFill>
                  <a:schemeClr val="tx1"/>
                </a:solidFill>
                <a:latin typeface="Trebuchet MS" pitchFamily="34" charset="0"/>
              </a:rPr>
              <a:t>00</a:t>
            </a:r>
          </a:p>
        </p:txBody>
      </p:sp>
      <p:sp>
        <p:nvSpPr>
          <p:cNvPr id="16" name="TextBox 15"/>
          <p:cNvSpPr txBox="1"/>
          <p:nvPr/>
        </p:nvSpPr>
        <p:spPr>
          <a:xfrm>
            <a:off x="7633611" y="3289522"/>
            <a:ext cx="495655" cy="331063"/>
          </a:xfrm>
          <a:prstGeom prst="rect">
            <a:avLst/>
          </a:prstGeom>
          <a:noFill/>
        </p:spPr>
        <p:txBody>
          <a:bodyPr wrap="none" rtlCol="0">
            <a:spAutoFit/>
          </a:bodyPr>
          <a:lstStyle/>
          <a:p>
            <a:r>
              <a:rPr lang="en-US" sz="1600" dirty="0" smtClean="0">
                <a:solidFill>
                  <a:schemeClr val="tx1"/>
                </a:solidFill>
                <a:latin typeface="Trebuchet MS" pitchFamily="34" charset="0"/>
              </a:rPr>
              <a:t>800</a:t>
            </a:r>
          </a:p>
        </p:txBody>
      </p:sp>
      <p:sp>
        <p:nvSpPr>
          <p:cNvPr id="17" name="TextBox 16"/>
          <p:cNvSpPr txBox="1"/>
          <p:nvPr/>
        </p:nvSpPr>
        <p:spPr>
          <a:xfrm>
            <a:off x="7633611" y="2842438"/>
            <a:ext cx="600679" cy="331063"/>
          </a:xfrm>
          <a:prstGeom prst="rect">
            <a:avLst/>
          </a:prstGeom>
          <a:noFill/>
        </p:spPr>
        <p:txBody>
          <a:bodyPr wrap="none" rtlCol="0">
            <a:spAutoFit/>
          </a:bodyPr>
          <a:lstStyle/>
          <a:p>
            <a:r>
              <a:rPr lang="en-US" sz="1600" dirty="0" smtClean="0">
                <a:solidFill>
                  <a:schemeClr val="tx1"/>
                </a:solidFill>
                <a:latin typeface="Trebuchet MS" pitchFamily="34" charset="0"/>
              </a:rPr>
              <a:t>1000</a:t>
            </a:r>
          </a:p>
        </p:txBody>
      </p:sp>
      <p:sp>
        <p:nvSpPr>
          <p:cNvPr id="18" name="TextBox 17"/>
          <p:cNvSpPr txBox="1"/>
          <p:nvPr/>
        </p:nvSpPr>
        <p:spPr>
          <a:xfrm>
            <a:off x="7633611" y="2395354"/>
            <a:ext cx="600679" cy="331063"/>
          </a:xfrm>
          <a:prstGeom prst="rect">
            <a:avLst/>
          </a:prstGeom>
          <a:noFill/>
        </p:spPr>
        <p:txBody>
          <a:bodyPr wrap="none" rtlCol="0">
            <a:spAutoFit/>
          </a:bodyPr>
          <a:lstStyle/>
          <a:p>
            <a:r>
              <a:rPr lang="en-US" sz="1600" dirty="0" smtClean="0">
                <a:solidFill>
                  <a:schemeClr val="tx1"/>
                </a:solidFill>
                <a:latin typeface="Trebuchet MS" pitchFamily="34" charset="0"/>
              </a:rPr>
              <a:t>1200</a:t>
            </a:r>
          </a:p>
        </p:txBody>
      </p:sp>
      <p:cxnSp>
        <p:nvCxnSpPr>
          <p:cNvPr id="25" name="Straight Connector 24"/>
          <p:cNvCxnSpPr/>
          <p:nvPr/>
        </p:nvCxnSpPr>
        <p:spPr bwMode="auto">
          <a:xfrm rot="5400000" flipH="1" flipV="1">
            <a:off x="6309172" y="3902856"/>
            <a:ext cx="2691445" cy="155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9525" cap="flat" cmpd="sng" algn="ctr">
            <a:solidFill>
              <a:schemeClr val="tx1"/>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What You Can Expect In The Future </a:t>
            </a:r>
            <a:br>
              <a:rPr lang="en-US" sz="4400" dirty="0" smtClean="0"/>
            </a:br>
            <a:r>
              <a:rPr lang="en-US" sz="3200" dirty="0" smtClean="0">
                <a:solidFill>
                  <a:schemeClr val="accent1"/>
                </a:solidFill>
              </a:rPr>
              <a:t>Some customer experiences with batch jobs</a:t>
            </a:r>
            <a:endParaRPr lang="en-US" sz="3200" dirty="0">
              <a:solidFill>
                <a:schemeClr val="accent1"/>
              </a:solidFill>
            </a:endParaRPr>
          </a:p>
        </p:txBody>
      </p:sp>
      <p:graphicFrame>
        <p:nvGraphicFramePr>
          <p:cNvPr id="19" name="Chart 18"/>
          <p:cNvGraphicFramePr/>
          <p:nvPr/>
        </p:nvGraphicFramePr>
        <p:xfrm>
          <a:off x="522515" y="1901825"/>
          <a:ext cx="8098971" cy="4619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2588" y="1414464"/>
            <a:ext cx="8380412" cy="4836709"/>
          </a:xfrm>
        </p:spPr>
        <p:txBody>
          <a:bodyPr/>
          <a:lstStyle/>
          <a:p>
            <a:pPr marL="457200" indent="-457200"/>
            <a:r>
              <a:rPr lang="en-US" sz="3200" dirty="0" smtClean="0"/>
              <a:t>Well-managed Windows-Server-based systems look very green compared </a:t>
            </a:r>
            <a:br>
              <a:rPr lang="en-US" sz="3200" dirty="0" smtClean="0"/>
            </a:br>
            <a:r>
              <a:rPr lang="en-US" sz="3200" dirty="0" smtClean="0"/>
              <a:t>to mainframes</a:t>
            </a:r>
          </a:p>
          <a:p>
            <a:pPr marL="457200" indent="-457200"/>
            <a:r>
              <a:rPr lang="en-US" sz="3200" dirty="0" smtClean="0"/>
              <a:t>Windows servers continue to improve in both performance and performance-per-kWh at a pace that means things are greener today than when I created </a:t>
            </a:r>
            <a:br>
              <a:rPr lang="en-US" sz="3200" dirty="0" smtClean="0"/>
            </a:br>
            <a:r>
              <a:rPr lang="en-US" sz="3200" dirty="0" smtClean="0"/>
              <a:t>this presentation</a:t>
            </a:r>
          </a:p>
          <a:p>
            <a:pPr marL="457200" indent="-457200"/>
            <a:r>
              <a:rPr lang="en-US" sz="3200" dirty="0" smtClean="0"/>
              <a:t>Including batch jobs will give you an </a:t>
            </a:r>
            <a:br>
              <a:rPr lang="en-US" sz="3200" dirty="0" smtClean="0"/>
            </a:br>
            <a:r>
              <a:rPr lang="en-US" sz="3200" dirty="0" smtClean="0"/>
              <a:t>even greener picture</a:t>
            </a:r>
            <a:endParaRPr lang="en-US" sz="32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3687163"/>
          </a:xfrm>
        </p:spPr>
        <p:txBody>
          <a:bodyPr/>
          <a:lstStyle/>
          <a:p>
            <a:pPr marL="396875" indent="-396875"/>
            <a:r>
              <a:rPr lang="en-US" sz="2800" dirty="0" smtClean="0"/>
              <a:t>Read the white paper:</a:t>
            </a:r>
            <a:br>
              <a:rPr lang="en-US" sz="2800" dirty="0" smtClean="0"/>
            </a:br>
            <a:r>
              <a:rPr lang="en-US" sz="2400" dirty="0" smtClean="0"/>
              <a:t>“</a:t>
            </a:r>
            <a:r>
              <a:rPr lang="en-US" sz="2400" i="1" dirty="0" smtClean="0"/>
              <a:t>Comparing Mainframe and Windows Server </a:t>
            </a:r>
            <a:br>
              <a:rPr lang="en-US" sz="2400" i="1" dirty="0" smtClean="0"/>
            </a:br>
            <a:r>
              <a:rPr lang="en-US" sz="2400" i="1" dirty="0" smtClean="0"/>
              <a:t>Transactions per kWh</a:t>
            </a:r>
            <a:r>
              <a:rPr lang="en-US" sz="2400" dirty="0" smtClean="0"/>
              <a:t>” </a:t>
            </a:r>
            <a:br>
              <a:rPr lang="en-US" sz="2400" dirty="0" smtClean="0"/>
            </a:br>
            <a:r>
              <a:rPr lang="en-US" sz="2000" u="sng" kern="1200" dirty="0" smtClean="0">
                <a:hlinkClick r:id="rId3"/>
              </a:rPr>
              <a:t>www.microsoft.com/windowsserver/mainframe/papers.mspx</a:t>
            </a:r>
            <a:endParaRPr lang="en-US" sz="2400" u="sng" kern="1200" dirty="0" smtClean="0">
              <a:hlinkClick r:id="rId3"/>
            </a:endParaRPr>
          </a:p>
          <a:p>
            <a:pPr marL="396875" indent="-396875"/>
            <a:r>
              <a:rPr lang="en-US" sz="2800" dirty="0" smtClean="0"/>
              <a:t>Review mainframe to Windows information at:</a:t>
            </a:r>
            <a:r>
              <a:rPr lang="en-US" sz="2400" u="sng" dirty="0" smtClean="0"/>
              <a:t> </a:t>
            </a:r>
            <a:r>
              <a:rPr lang="en-US" sz="2000" u="sng" kern="1200" dirty="0" smtClean="0">
                <a:hlinkClick r:id="rId3"/>
              </a:rPr>
              <a:t>www.microsoft.com/windowsserver/mainframe/default.mspx</a:t>
            </a:r>
            <a:r>
              <a:rPr lang="en-US" sz="2000" u="sng" dirty="0" smtClean="0"/>
              <a:t> </a:t>
            </a:r>
            <a:r>
              <a:rPr lang="en-US" sz="2400" dirty="0" smtClean="0"/>
              <a:t/>
            </a:r>
            <a:br>
              <a:rPr lang="en-US" sz="2400" dirty="0" smtClean="0"/>
            </a:br>
            <a:r>
              <a:rPr lang="en-US" sz="2000" u="sng" kern="1200" dirty="0" smtClean="0">
                <a:hlinkClick r:id="rId4"/>
              </a:rPr>
              <a:t>netcobol.com</a:t>
            </a:r>
            <a:endParaRPr lang="en-US" sz="2400" u="sng" kern="1200" dirty="0" smtClean="0">
              <a:hlinkClick r:id="rId4"/>
            </a:endParaRPr>
          </a:p>
          <a:p>
            <a:pPr marL="396875" indent="-396875"/>
            <a:r>
              <a:rPr lang="en-US" sz="2800" dirty="0" smtClean="0"/>
              <a:t>Contact us to discuss if modernizing to </a:t>
            </a:r>
            <a:br>
              <a:rPr lang="en-US" sz="2800" dirty="0" smtClean="0"/>
            </a:br>
            <a:r>
              <a:rPr lang="en-US" sz="2800" dirty="0" smtClean="0"/>
              <a:t>Windows is for you:</a:t>
            </a:r>
            <a:br>
              <a:rPr lang="en-US" sz="2800" dirty="0" smtClean="0"/>
            </a:br>
            <a:r>
              <a:rPr lang="en-US" sz="2400" dirty="0" smtClean="0"/>
              <a:t>Email -</a:t>
            </a:r>
            <a:endParaRPr lang="en-US" sz="2800" u="sng" dirty="0"/>
          </a:p>
        </p:txBody>
      </p:sp>
      <p:sp>
        <p:nvSpPr>
          <p:cNvPr id="4" name="TextBox 3"/>
          <p:cNvSpPr txBox="1"/>
          <p:nvPr/>
        </p:nvSpPr>
        <p:spPr>
          <a:xfrm>
            <a:off x="1729763" y="4669890"/>
            <a:ext cx="3057247" cy="461665"/>
          </a:xfrm>
          <a:prstGeom prst="rect">
            <a:avLst/>
          </a:prstGeom>
          <a:noFill/>
        </p:spPr>
        <p:txBody>
          <a:bodyPr wrap="none" rtlCol="0">
            <a:spAutoFit/>
          </a:bodyPr>
          <a:lstStyle/>
          <a:p>
            <a:r>
              <a:rPr lang="en-US" sz="2400" u="sng"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4"/>
              </a:rPr>
              <a:t>cobol@netcobol.com</a:t>
            </a:r>
            <a:endParaRPr lang="en-US" sz="2800" u="sng"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4"/>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Overview</a:t>
            </a:r>
            <a:endParaRPr lang="en-US" dirty="0"/>
          </a:p>
        </p:txBody>
      </p:sp>
      <p:sp>
        <p:nvSpPr>
          <p:cNvPr id="5" name="Content Placeholder 4"/>
          <p:cNvSpPr>
            <a:spLocks noGrp="1"/>
          </p:cNvSpPr>
          <p:nvPr>
            <p:ph idx="1"/>
          </p:nvPr>
        </p:nvSpPr>
        <p:spPr>
          <a:xfrm>
            <a:off x="382588" y="1414464"/>
            <a:ext cx="8380412" cy="3497881"/>
          </a:xfrm>
        </p:spPr>
        <p:txBody>
          <a:bodyPr/>
          <a:lstStyle/>
          <a:p>
            <a:pPr marL="457200" indent="-457200"/>
            <a:r>
              <a:rPr lang="en-US" sz="3200" dirty="0" smtClean="0"/>
              <a:t>The Myth:  What you may have heard</a:t>
            </a:r>
          </a:p>
          <a:p>
            <a:pPr marL="457200" indent="-457200"/>
            <a:r>
              <a:rPr lang="en-US" sz="3200" dirty="0" smtClean="0"/>
              <a:t>Debunking the Myth:  Our findings</a:t>
            </a:r>
          </a:p>
          <a:p>
            <a:pPr marL="457200" indent="-457200"/>
            <a:r>
              <a:rPr lang="en-US" sz="3200" dirty="0" smtClean="0"/>
              <a:t>How we obtained our results</a:t>
            </a:r>
          </a:p>
          <a:p>
            <a:pPr marL="457200" indent="-457200"/>
            <a:r>
              <a:rPr lang="en-US" sz="3200" dirty="0" smtClean="0"/>
              <a:t>Why Windows servers are green</a:t>
            </a:r>
          </a:p>
          <a:p>
            <a:pPr marL="457200" indent="-457200"/>
            <a:r>
              <a:rPr lang="en-US" sz="3200" dirty="0" smtClean="0"/>
              <a:t>What you can expect in the future</a:t>
            </a:r>
          </a:p>
          <a:p>
            <a:endParaRPr lang="en-US" sz="3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909036"/>
          </a:xfrm>
        </p:spPr>
        <p:txBody>
          <a:bodyPr/>
          <a:lstStyle/>
          <a:p>
            <a:pPr marL="285750" indent="-285750">
              <a:spcBef>
                <a:spcPts val="833"/>
              </a:spcBef>
            </a:pPr>
            <a:r>
              <a:rPr lang="en-US" sz="1800" dirty="0" smtClean="0"/>
              <a:t>Web Resources</a:t>
            </a:r>
          </a:p>
          <a:p>
            <a:pPr marL="573088" lvl="1" indent="-287338">
              <a:spcBef>
                <a:spcPts val="833"/>
              </a:spcBef>
            </a:pPr>
            <a:r>
              <a:rPr lang="en-US" sz="1600" dirty="0" smtClean="0"/>
              <a:t>Whitepapers: </a:t>
            </a:r>
            <a:br>
              <a:rPr lang="en-US" sz="1600" dirty="0" smtClean="0"/>
            </a:br>
            <a:r>
              <a:rPr lang="en-US" sz="1600" dirty="0" smtClean="0">
                <a:hlinkClick r:id="rId3"/>
              </a:rPr>
              <a:t>http://www.netcobol.com/info/white_papers.html</a:t>
            </a:r>
            <a:r>
              <a:rPr lang="en-US" sz="1600" dirty="0" smtClean="0"/>
              <a:t/>
            </a:r>
            <a:br>
              <a:rPr lang="en-US" sz="1600" dirty="0" smtClean="0"/>
            </a:br>
            <a:r>
              <a:rPr lang="en-US" sz="1600" dirty="0" smtClean="0">
                <a:hlinkClick r:id="rId3"/>
              </a:rPr>
              <a:t>http://www.microsoft.com/windowsserver/mainframe/papers.mspx </a:t>
            </a:r>
            <a:endParaRPr lang="en-US" sz="1600" dirty="0" smtClean="0"/>
          </a:p>
          <a:p>
            <a:pPr marL="573088" lvl="1" indent="-287338">
              <a:spcBef>
                <a:spcPts val="833"/>
              </a:spcBef>
            </a:pPr>
            <a:r>
              <a:rPr lang="en-US" sz="1600" dirty="0" smtClean="0"/>
              <a:t>Mainframe migration: </a:t>
            </a:r>
            <a:br>
              <a:rPr lang="en-US" sz="1600" dirty="0" smtClean="0"/>
            </a:br>
            <a:r>
              <a:rPr lang="en-US" sz="1600" dirty="0" smtClean="0">
                <a:hlinkClick r:id="rId3"/>
              </a:rPr>
              <a:t>http://www.netcobol.com</a:t>
            </a:r>
            <a:br>
              <a:rPr lang="en-US" sz="1600" dirty="0" smtClean="0">
                <a:hlinkClick r:id="rId3"/>
              </a:rPr>
            </a:br>
            <a:r>
              <a:rPr lang="en-US" sz="1600" dirty="0" smtClean="0">
                <a:hlinkClick r:id="rId3"/>
              </a:rPr>
              <a:t>http://mainframemigration.org</a:t>
            </a:r>
          </a:p>
          <a:p>
            <a:pPr marL="573088" lvl="1" indent="-287338">
              <a:spcBef>
                <a:spcPts val="833"/>
              </a:spcBef>
            </a:pPr>
            <a:r>
              <a:rPr lang="en-US" sz="1600" dirty="0" smtClean="0"/>
              <a:t>IBM LSPR tables: </a:t>
            </a:r>
            <a:br>
              <a:rPr lang="en-US" sz="1600" dirty="0" smtClean="0"/>
            </a:br>
            <a:r>
              <a:rPr lang="en-US" sz="1600" u="sng" dirty="0" smtClean="0">
                <a:hlinkClick r:id="rId4"/>
              </a:rPr>
              <a:t>http://www-03.ibm.com/servers/eserver/zseries/lspr/index.html </a:t>
            </a:r>
            <a:endParaRPr lang="en-US" sz="1600" dirty="0" smtClean="0">
              <a:solidFill>
                <a:schemeClr val="tx1"/>
              </a:solidFill>
              <a:hlinkClick r:id="rId3"/>
            </a:endParaRPr>
          </a:p>
          <a:p>
            <a:pPr marL="285750" indent="-285750">
              <a:spcBef>
                <a:spcPts val="833"/>
              </a:spcBef>
            </a:pPr>
            <a:r>
              <a:rPr lang="en-US" sz="1800" dirty="0" smtClean="0"/>
              <a:t>Contact</a:t>
            </a:r>
          </a:p>
          <a:p>
            <a:pPr marL="517525" lvl="1" indent="-231775">
              <a:spcBef>
                <a:spcPts val="833"/>
              </a:spcBef>
            </a:pPr>
            <a:r>
              <a:rPr lang="en-US" sz="1600" b="1" dirty="0" smtClean="0"/>
              <a:t>  </a:t>
            </a:r>
            <a:r>
              <a:rPr lang="en-US" sz="1600" b="1" dirty="0" smtClean="0">
                <a:hlinkClick r:id="rId5"/>
              </a:rPr>
              <a:t>cobol@netcobol.com</a:t>
            </a:r>
            <a:endParaRPr lang="en-US" sz="1600" b="1" dirty="0" smtClean="0"/>
          </a:p>
          <a:p>
            <a:pPr marL="195276" indent="-231775">
              <a:spcBef>
                <a:spcPts val="833"/>
              </a:spcBef>
            </a:pPr>
            <a:r>
              <a:rPr lang="en-US" sz="1800" dirty="0" smtClean="0"/>
              <a:t>Papers referenced:</a:t>
            </a:r>
            <a:br>
              <a:rPr lang="en-US" sz="1800" dirty="0" smtClean="0"/>
            </a:br>
            <a:r>
              <a:rPr lang="en-US" sz="1600" dirty="0" smtClean="0"/>
              <a:t>Stahl, Elizabeth, Michael </a:t>
            </a:r>
            <a:r>
              <a:rPr lang="en-US" sz="1600" dirty="0" err="1" smtClean="0"/>
              <a:t>Buechele</a:t>
            </a:r>
            <a:r>
              <a:rPr lang="en-US" sz="1600" dirty="0" smtClean="0"/>
              <a:t>, and John P. Rankin, “A Power Benchmarking Study on the IBM System z9: Applying Energy Efficiency Metrics to Performance,” IBM, October 4, 2007. </a:t>
            </a:r>
            <a:br>
              <a:rPr lang="en-US" sz="1600" dirty="0" smtClean="0"/>
            </a:br>
            <a:r>
              <a:rPr lang="en-US" sz="1600" u="sng" dirty="0" smtClean="0">
                <a:hlinkClick r:id="rId6"/>
              </a:rPr>
              <a:t>www-03.ibm.com/support/</a:t>
            </a:r>
            <a:r>
              <a:rPr lang="en-US" sz="1600" u="sng" dirty="0" err="1" smtClean="0">
                <a:hlinkClick r:id="rId6"/>
              </a:rPr>
              <a:t>techdocs</a:t>
            </a:r>
            <a:r>
              <a:rPr lang="en-US" sz="1600" u="sng" dirty="0" smtClean="0">
                <a:hlinkClick r:id="rId6"/>
              </a:rPr>
              <a:t>/atsmastr.nsf/</a:t>
            </a:r>
            <a:r>
              <a:rPr lang="en-US" sz="1600" u="sng" dirty="0" err="1" smtClean="0">
                <a:hlinkClick r:id="rId6"/>
              </a:rPr>
              <a:t>WebIndex</a:t>
            </a:r>
            <a:r>
              <a:rPr lang="en-US" sz="1600" u="sng" dirty="0" smtClean="0">
                <a:hlinkClick r:id="rId6"/>
              </a:rPr>
              <a:t>/WP101110</a:t>
            </a:r>
            <a:r>
              <a:rPr lang="en-US" sz="1600" u="sng" dirty="0" smtClean="0"/>
              <a:t/>
            </a:r>
            <a:br>
              <a:rPr lang="en-US" sz="1600" u="sng" dirty="0" smtClean="0"/>
            </a:br>
            <a:r>
              <a:rPr lang="en-US" sz="1600" u="sng" dirty="0" smtClean="0"/>
              <a:t/>
            </a:r>
            <a:br>
              <a:rPr lang="en-US" sz="1600" u="sng" dirty="0" smtClean="0"/>
            </a:br>
            <a:r>
              <a:rPr lang="en-US" sz="1600" dirty="0" smtClean="0"/>
              <a:t>Wakelin, Phil, Graham Rawson, Per </a:t>
            </a:r>
            <a:r>
              <a:rPr lang="en-US" sz="1600" dirty="0" err="1" smtClean="0"/>
              <a:t>Fremstad</a:t>
            </a:r>
            <a:r>
              <a:rPr lang="en-US" sz="1600" dirty="0" smtClean="0"/>
              <a:t>, Dave Scott, and Andy Abbey, </a:t>
            </a:r>
            <a:r>
              <a:rPr lang="en-US" sz="1600" i="1" dirty="0" smtClean="0"/>
              <a:t>A Performance Study of Web Access to CICS</a:t>
            </a:r>
            <a:r>
              <a:rPr lang="en-US" sz="1600" dirty="0" smtClean="0"/>
              <a:t>, IBM Redbooks, February, 2000.</a:t>
            </a:r>
            <a:endParaRPr lang="en-US" sz="1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The Myth</a:t>
            </a:r>
            <a:br>
              <a:rPr lang="en-US" dirty="0" smtClean="0"/>
            </a:br>
            <a:r>
              <a:rPr lang="en-US" sz="3600" dirty="0" smtClean="0">
                <a:solidFill>
                  <a:schemeClr val="accent1"/>
                </a:solidFill>
              </a:rPr>
              <a:t>What you may have heard</a:t>
            </a:r>
            <a:endParaRPr lang="en-US" dirty="0">
              <a:solidFill>
                <a:schemeClr val="accent1"/>
              </a:solidFill>
            </a:endParaRPr>
          </a:p>
        </p:txBody>
      </p:sp>
      <p:sp>
        <p:nvSpPr>
          <p:cNvPr id="3" name="Content Placeholder 2"/>
          <p:cNvSpPr>
            <a:spLocks noGrp="1"/>
          </p:cNvSpPr>
          <p:nvPr>
            <p:ph idx="1"/>
          </p:nvPr>
        </p:nvSpPr>
        <p:spPr>
          <a:xfrm>
            <a:off x="381000" y="1905127"/>
            <a:ext cx="8380412" cy="3453253"/>
          </a:xfrm>
        </p:spPr>
        <p:txBody>
          <a:bodyPr/>
          <a:lstStyle/>
          <a:p>
            <a:pPr marL="396875" indent="-396875"/>
            <a:r>
              <a:rPr lang="en-US" sz="2400" dirty="0" smtClean="0"/>
              <a:t>“Mainframe computers are proving to be dramatically efficient in cooling and power consumption.” 1</a:t>
            </a:r>
          </a:p>
          <a:p>
            <a:pPr marL="396875" indent="-396875"/>
            <a:r>
              <a:rPr lang="en-US" sz="2400" dirty="0" smtClean="0"/>
              <a:t>“As additional power benchmarking  analysis is performed, the IBM System z9 will continue to be viewed as an outstanding platform for power efficiency.” 1</a:t>
            </a:r>
          </a:p>
          <a:p>
            <a:pPr marL="396875" indent="-396875"/>
            <a:r>
              <a:rPr lang="en-US" sz="2400" dirty="0" smtClean="0"/>
              <a:t>“IBM claims an 80% efficiency gain over x86” (Gartner analyst casual comment)</a:t>
            </a:r>
          </a:p>
          <a:p>
            <a:pPr marL="396875" indent="-396875"/>
            <a:r>
              <a:rPr lang="en-US" sz="2400" dirty="0" smtClean="0"/>
              <a:t>OUR CONTENTION:</a:t>
            </a:r>
            <a:br>
              <a:rPr lang="en-US" sz="2400" dirty="0" smtClean="0"/>
            </a:br>
            <a:r>
              <a:rPr lang="en-US" sz="2400" dirty="0" smtClean="0"/>
              <a:t>Mainframes are good – just not the best</a:t>
            </a:r>
            <a:endParaRPr lang="en-US" sz="2400" dirty="0"/>
          </a:p>
        </p:txBody>
      </p:sp>
      <p:sp>
        <p:nvSpPr>
          <p:cNvPr id="4" name="TextBox 3"/>
          <p:cNvSpPr txBox="1"/>
          <p:nvPr/>
        </p:nvSpPr>
        <p:spPr>
          <a:xfrm>
            <a:off x="381000" y="6236352"/>
            <a:ext cx="3890809" cy="261610"/>
          </a:xfrm>
          <a:prstGeom prst="rect">
            <a:avLst/>
          </a:prstGeom>
          <a:noFill/>
        </p:spPr>
        <p:txBody>
          <a:bodyPr wrap="none" rtlCol="0">
            <a:spAutoFit/>
          </a:bodyPr>
          <a:lstStyle/>
          <a:p>
            <a:r>
              <a:rPr lang="en-US" sz="1100" baseline="30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a:t>
            </a:r>
            <a:r>
              <a:rPr lang="en-US" sz="11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Power Benchmarking Study… (see Additional Resources)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57295"/>
          </a:xfrm>
        </p:spPr>
        <p:txBody>
          <a:bodyPr/>
          <a:lstStyle/>
          <a:p>
            <a:r>
              <a:rPr lang="en-US" dirty="0" smtClean="0"/>
              <a:t>Debunking The Myth</a:t>
            </a:r>
            <a:br>
              <a:rPr lang="en-US" dirty="0" smtClean="0"/>
            </a:br>
            <a:r>
              <a:rPr lang="en-US" sz="4400" dirty="0" smtClean="0">
                <a:solidFill>
                  <a:schemeClr val="accent1"/>
                </a:solidFill>
              </a:rPr>
              <a:t>Our findings</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2588" y="228600"/>
            <a:ext cx="8380412" cy="1163395"/>
          </a:xfrm>
        </p:spPr>
        <p:txBody>
          <a:bodyPr/>
          <a:lstStyle/>
          <a:p>
            <a:r>
              <a:rPr lang="en-US" dirty="0" smtClean="0"/>
              <a:t>Debunking The Myth</a:t>
            </a:r>
            <a:br>
              <a:rPr lang="en-US" dirty="0" smtClean="0"/>
            </a:br>
            <a:r>
              <a:rPr lang="en-US" sz="3600" dirty="0" smtClean="0">
                <a:solidFill>
                  <a:schemeClr val="accent1"/>
                </a:solidFill>
              </a:rPr>
              <a:t>Our findings</a:t>
            </a:r>
            <a:endParaRPr lang="en-US" dirty="0" smtClean="0">
              <a:solidFill>
                <a:schemeClr val="accent1"/>
              </a:solidFill>
            </a:endParaRPr>
          </a:p>
        </p:txBody>
      </p:sp>
      <p:sp>
        <p:nvSpPr>
          <p:cNvPr id="5" name="Content Placeholder 4"/>
          <p:cNvSpPr>
            <a:spLocks noGrp="1"/>
          </p:cNvSpPr>
          <p:nvPr>
            <p:ph idx="1"/>
          </p:nvPr>
        </p:nvSpPr>
        <p:spPr>
          <a:xfrm>
            <a:off x="382588" y="1901825"/>
            <a:ext cx="8380412" cy="4007251"/>
          </a:xfrm>
        </p:spPr>
        <p:txBody>
          <a:bodyPr/>
          <a:lstStyle/>
          <a:p>
            <a:pPr marL="457200" indent="-457200"/>
            <a:r>
              <a:rPr lang="en-US" sz="3200" dirty="0" smtClean="0"/>
              <a:t>We work with traditional mainframe applications:  CICS/COBOL online, </a:t>
            </a:r>
            <a:br>
              <a:rPr lang="en-US" sz="3200" dirty="0" smtClean="0"/>
            </a:br>
            <a:r>
              <a:rPr lang="en-US" sz="3200" dirty="0" smtClean="0"/>
              <a:t>COBOL batch</a:t>
            </a:r>
          </a:p>
          <a:p>
            <a:pPr marL="457200" indent="-457200"/>
            <a:r>
              <a:rPr lang="en-US" sz="3200" dirty="0" smtClean="0"/>
              <a:t>Areas in which mainframes should shine</a:t>
            </a:r>
          </a:p>
          <a:p>
            <a:pPr marL="457200" indent="-457200"/>
            <a:r>
              <a:rPr lang="en-US" sz="3200" dirty="0" smtClean="0"/>
              <a:t>Used IBM papers for statistics and guidelines on suitable applications</a:t>
            </a:r>
          </a:p>
          <a:p>
            <a:pPr marL="457200" indent="-457200"/>
            <a:r>
              <a:rPr lang="en-US" sz="3200" dirty="0" smtClean="0"/>
              <a:t>Included some web enablement techniques as they’ve been offered for several years</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Debunking The Myth</a:t>
            </a:r>
            <a:br>
              <a:rPr lang="en-US" dirty="0" smtClean="0"/>
            </a:br>
            <a:r>
              <a:rPr lang="en-US" sz="3600" dirty="0" smtClean="0">
                <a:solidFill>
                  <a:schemeClr val="accent1"/>
                </a:solidFill>
              </a:rPr>
              <a:t>Our findings</a:t>
            </a:r>
            <a:endParaRPr lang="en-US" dirty="0" smtClean="0">
              <a:solidFill>
                <a:schemeClr val="accent1"/>
              </a:solidFill>
            </a:endParaRPr>
          </a:p>
        </p:txBody>
      </p:sp>
      <p:graphicFrame>
        <p:nvGraphicFramePr>
          <p:cNvPr id="4" name="Table 3"/>
          <p:cNvGraphicFramePr>
            <a:graphicFrameLocks noGrp="1"/>
          </p:cNvGraphicFramePr>
          <p:nvPr/>
        </p:nvGraphicFramePr>
        <p:xfrm>
          <a:off x="508959" y="1639015"/>
          <a:ext cx="8126083" cy="4247083"/>
        </p:xfrm>
        <a:graphic>
          <a:graphicData uri="http://schemas.openxmlformats.org/drawingml/2006/table">
            <a:tbl>
              <a:tblPr/>
              <a:tblGrid>
                <a:gridCol w="2579298"/>
                <a:gridCol w="1406106"/>
                <a:gridCol w="1362974"/>
                <a:gridCol w="1440611"/>
                <a:gridCol w="1337094"/>
              </a:tblGrid>
              <a:tr h="1250834">
                <a:tc>
                  <a:txBody>
                    <a:bodyPr/>
                    <a:lstStyle/>
                    <a:p>
                      <a:pPr marL="0" marR="0">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Web Enablement Technique</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Computer</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Transactions per Second</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Rate of Energy Consumption</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p>
                      <a:pPr marL="0" marR="0" algn="ctr">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(Watts)</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c>
                  <a:txBody>
                    <a:bodyPr/>
                    <a:lstStyle/>
                    <a:p>
                      <a:pPr marL="0" marR="0" algn="ctr">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Transactions per Kilowatt Hour</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p>
                      <a:pPr marL="0" marR="0" algn="ctr">
                        <a:lnSpc>
                          <a:spcPct val="115000"/>
                        </a:lnSpc>
                        <a:spcBef>
                          <a:spcPts val="0"/>
                        </a:spcBef>
                        <a:spcAft>
                          <a:spcPts val="0"/>
                        </a:spcAft>
                      </a:pPr>
                      <a:r>
                        <a:rPr lang="en-US" sz="1600" b="1" dirty="0">
                          <a:solidFill>
                            <a:srgbClr val="FFFFFF"/>
                          </a:solidFill>
                          <a:effectLst>
                            <a:outerShdw blurRad="38100" dist="38100" dir="2700000" algn="tl">
                              <a:srgbClr val="000000">
                                <a:alpha val="43137"/>
                              </a:srgbClr>
                            </a:outerShdw>
                          </a:effectLst>
                          <a:latin typeface="Trebuchet MS" pitchFamily="34" charset="0"/>
                          <a:ea typeface="Calibri"/>
                          <a:cs typeface="Times New Roman"/>
                        </a:rPr>
                        <a:t>(kWh)</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DA72"/>
                        </a:gs>
                        <a:gs pos="50000">
                          <a:srgbClr val="88E8FF">
                            <a:shade val="67500"/>
                            <a:satMod val="115000"/>
                          </a:srgbClr>
                        </a:gs>
                        <a:gs pos="100000">
                          <a:srgbClr val="88E8FF">
                            <a:shade val="100000"/>
                            <a:satMod val="115000"/>
                          </a:srgbClr>
                        </a:gs>
                      </a:gsLst>
                      <a:lin ang="5400000" scaled="1"/>
                    </a:gradFill>
                  </a:tcPr>
                </a:tc>
              </a:tr>
              <a:tr h="361733">
                <a:tc rowSpan="2">
                  <a:txBody>
                    <a:bodyPr/>
                    <a:lstStyle/>
                    <a:p>
                      <a:pPr marL="0" marR="0">
                        <a:lnSpc>
                          <a:spcPct val="115000"/>
                        </a:lnSpc>
                        <a:spcBef>
                          <a:spcPts val="1500"/>
                        </a:spcBef>
                        <a:spcAft>
                          <a:spcPts val="1000"/>
                        </a:spcAft>
                      </a:pPr>
                      <a:r>
                        <a:rPr lang="en-US" sz="1600" b="1" dirty="0">
                          <a:effectLst>
                            <a:outerShdw blurRad="38100" dist="38100" dir="2700000" algn="tl">
                              <a:srgbClr val="000000">
                                <a:alpha val="43137"/>
                              </a:srgbClr>
                            </a:outerShdw>
                          </a:effectLst>
                          <a:latin typeface="Trebuchet MS" pitchFamily="34" charset="0"/>
                          <a:ea typeface="Calibri"/>
                          <a:cs typeface="Times New Roman"/>
                        </a:rPr>
                        <a:t>3270 Green Screen (no Web enablement)</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Mainframe</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984</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5,221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678,455</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r>
              <a:tr h="292724">
                <a:tc vMerge="1">
                  <a:txBody>
                    <a:bodyPr/>
                    <a:lstStyle/>
                    <a:p>
                      <a:endParaRPr lang="en-US"/>
                    </a:p>
                  </a:txBody>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PRIMERGY</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354</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551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2,314,939</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rowSpan="2">
                  <a:txBody>
                    <a:bodyPr/>
                    <a:lstStyle/>
                    <a:p>
                      <a:pPr marL="0" marR="0">
                        <a:lnSpc>
                          <a:spcPct val="115000"/>
                        </a:lnSpc>
                        <a:spcBef>
                          <a:spcPts val="1500"/>
                        </a:spcBef>
                        <a:spcAft>
                          <a:spcPts val="1000"/>
                        </a:spcAft>
                      </a:pPr>
                      <a:r>
                        <a:rPr lang="en-US" sz="1600" b="1" dirty="0">
                          <a:effectLst>
                            <a:outerShdw blurRad="38100" dist="38100" dir="2700000" algn="tl">
                              <a:srgbClr val="000000">
                                <a:alpha val="43137"/>
                              </a:srgbClr>
                            </a:outerShdw>
                          </a:effectLst>
                          <a:latin typeface="Trebuchet MS" pitchFamily="34" charset="0"/>
                          <a:ea typeface="Calibri"/>
                          <a:cs typeface="Times New Roman"/>
                        </a:rPr>
                        <a:t>3270 </a:t>
                      </a:r>
                      <a:r>
                        <a:rPr lang="en-US" sz="1600" b="1" dirty="0" smtClean="0">
                          <a:effectLst>
                            <a:outerShdw blurRad="38100" dist="38100" dir="2700000" algn="tl">
                              <a:srgbClr val="000000">
                                <a:alpha val="43137"/>
                              </a:srgbClr>
                            </a:outerShdw>
                          </a:effectLst>
                          <a:latin typeface="Trebuchet MS" pitchFamily="34" charset="0"/>
                          <a:ea typeface="Calibri"/>
                          <a:cs typeface="Times New Roman"/>
                        </a:rPr>
                        <a:t>Web Bridge</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Mainframe</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341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5,221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234,810</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r>
              <a:tr h="292724">
                <a:tc vMerge="1">
                  <a:txBody>
                    <a:bodyPr/>
                    <a:lstStyle/>
                    <a:p>
                      <a:endParaRPr lang="en-US"/>
                    </a:p>
                  </a:txBody>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PRIMERGY</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354</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551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2,314,939</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rowSpan="2">
                  <a:txBody>
                    <a:bodyPr/>
                    <a:lstStyle/>
                    <a:p>
                      <a:pPr marL="0" marR="0">
                        <a:lnSpc>
                          <a:spcPct val="115000"/>
                        </a:lnSpc>
                        <a:spcBef>
                          <a:spcPts val="1500"/>
                        </a:spcBef>
                        <a:spcAft>
                          <a:spcPts val="1000"/>
                        </a:spcAft>
                      </a:pPr>
                      <a:r>
                        <a:rPr lang="en-US" sz="1600" b="1" dirty="0">
                          <a:effectLst>
                            <a:outerShdw blurRad="38100" dist="38100" dir="2700000" algn="tl">
                              <a:srgbClr val="000000">
                                <a:alpha val="43137"/>
                              </a:srgbClr>
                            </a:outerShdw>
                          </a:effectLst>
                          <a:latin typeface="Trebuchet MS" pitchFamily="34" charset="0"/>
                          <a:ea typeface="Calibri"/>
                          <a:cs typeface="Times New Roman"/>
                        </a:rPr>
                        <a:t>CICS Web Support (CWS) Direct Connect</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Mainframe</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1155</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5,221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796,524</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r>
              <a:tr h="292724">
                <a:tc vMerge="1">
                  <a:txBody>
                    <a:bodyPr/>
                    <a:lstStyle/>
                    <a:p>
                      <a:endParaRPr lang="en-US"/>
                    </a:p>
                  </a:txBody>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PRIMERGY</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850</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551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5,555,593</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rowSpan="2">
                  <a:txBody>
                    <a:bodyPr/>
                    <a:lstStyle/>
                    <a:p>
                      <a:pPr marL="0" marR="0">
                        <a:lnSpc>
                          <a:spcPct val="115000"/>
                        </a:lnSpc>
                        <a:spcBef>
                          <a:spcPts val="1500"/>
                        </a:spcBef>
                        <a:spcAft>
                          <a:spcPts val="1000"/>
                        </a:spcAft>
                      </a:pPr>
                      <a:r>
                        <a:rPr lang="en-US" sz="1600" b="1" dirty="0">
                          <a:effectLst>
                            <a:outerShdw blurRad="38100" dist="38100" dir="2700000" algn="tl">
                              <a:srgbClr val="000000">
                                <a:alpha val="43137"/>
                              </a:srgbClr>
                            </a:outerShdw>
                          </a:effectLst>
                          <a:latin typeface="Trebuchet MS" pitchFamily="34" charset="0"/>
                          <a:ea typeface="Calibri"/>
                          <a:cs typeface="Times New Roman"/>
                        </a:rPr>
                        <a:t>CICS Transaction Gateway  (CTG) Applet</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Mainframe</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717</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5,221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494,616</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r>
              <a:tr h="292724">
                <a:tc vMerge="1">
                  <a:txBody>
                    <a:bodyPr/>
                    <a:lstStyle/>
                    <a:p>
                      <a:endParaRPr lang="en-US"/>
                    </a:p>
                  </a:txBody>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PRIMERGY</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1177</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a:effectLst>
                            <a:outerShdw blurRad="38100" dist="38100" dir="2700000" algn="tl">
                              <a:srgbClr val="000000">
                                <a:alpha val="43137"/>
                              </a:srgbClr>
                            </a:outerShdw>
                          </a:effectLst>
                          <a:latin typeface="Trebuchet MS" pitchFamily="34" charset="0"/>
                          <a:ea typeface="Calibri"/>
                          <a:cs typeface="Times New Roman"/>
                        </a:rPr>
                        <a:t>551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7,696,852</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292724">
                <a:tc rowSpan="2">
                  <a:txBody>
                    <a:bodyPr/>
                    <a:lstStyle/>
                    <a:p>
                      <a:pPr marL="0" marR="0">
                        <a:lnSpc>
                          <a:spcPct val="115000"/>
                        </a:lnSpc>
                        <a:spcBef>
                          <a:spcPts val="1500"/>
                        </a:spcBef>
                        <a:spcAft>
                          <a:spcPts val="1000"/>
                        </a:spcAft>
                      </a:pPr>
                      <a:r>
                        <a:rPr lang="en-US" sz="1600" b="1" dirty="0">
                          <a:effectLst>
                            <a:outerShdw blurRad="38100" dist="38100" dir="2700000" algn="tl">
                              <a:srgbClr val="000000">
                                <a:alpha val="43137"/>
                              </a:srgbClr>
                            </a:outerShdw>
                          </a:effectLst>
                          <a:latin typeface="Trebuchet MS" pitchFamily="34" charset="0"/>
                          <a:ea typeface="Calibri"/>
                          <a:cs typeface="Times New Roman"/>
                        </a:rPr>
                        <a:t>CICS Transaction Gateway (CTG) </a:t>
                      </a:r>
                      <a:r>
                        <a:rPr lang="en-US" sz="1600" b="1" dirty="0" err="1">
                          <a:effectLst>
                            <a:outerShdw blurRad="38100" dist="38100" dir="2700000" algn="tl">
                              <a:srgbClr val="000000">
                                <a:alpha val="43137"/>
                              </a:srgbClr>
                            </a:outerShdw>
                          </a:effectLst>
                          <a:latin typeface="Trebuchet MS" pitchFamily="34" charset="0"/>
                          <a:ea typeface="Calibri"/>
                          <a:cs typeface="Times New Roman"/>
                        </a:rPr>
                        <a:t>Servlet</a:t>
                      </a:r>
                      <a:endParaRPr lang="en-US" sz="1600" dirty="0">
                        <a:effectLst>
                          <a:outerShdw blurRad="38100" dist="38100" dir="2700000" algn="tl">
                            <a:srgbClr val="000000">
                              <a:alpha val="43137"/>
                            </a:srgbClr>
                          </a:outerShdw>
                        </a:effectLst>
                        <a:latin typeface="Trebuchet MS" pitchFamily="34" charset="0"/>
                        <a:ea typeface="Calibri"/>
                        <a:cs typeface="Times New Roman"/>
                      </a:endParaRPr>
                    </a:p>
                  </a:txBody>
                  <a:tcPr marL="66657" marR="66657"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Mainframe</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327</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5,221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225,487</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tcPr>
                </a:tc>
              </a:tr>
              <a:tr h="292724">
                <a:tc vMerge="1">
                  <a:txBody>
                    <a:bodyPr/>
                    <a:lstStyle/>
                    <a:p>
                      <a:endParaRPr lang="en-US"/>
                    </a:p>
                  </a:txBody>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PRIMERGY</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850</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551</a:t>
                      </a:r>
                    </a:p>
                  </a:txBody>
                  <a:tcPr marL="66657" marR="6665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algn="ctr">
                        <a:lnSpc>
                          <a:spcPct val="115000"/>
                        </a:lnSpc>
                        <a:spcBef>
                          <a:spcPts val="300"/>
                        </a:spcBef>
                        <a:spcAft>
                          <a:spcPts val="300"/>
                        </a:spcAft>
                      </a:pPr>
                      <a:r>
                        <a:rPr lang="en-US" sz="1600" dirty="0">
                          <a:effectLst>
                            <a:outerShdw blurRad="38100" dist="38100" dir="2700000" algn="tl">
                              <a:srgbClr val="000000">
                                <a:alpha val="43137"/>
                              </a:srgbClr>
                            </a:outerShdw>
                          </a:effectLst>
                          <a:latin typeface="Trebuchet MS" pitchFamily="34" charset="0"/>
                          <a:ea typeface="Calibri"/>
                          <a:cs typeface="Times New Roman"/>
                        </a:rPr>
                        <a:t>5,555,593</a:t>
                      </a:r>
                    </a:p>
                  </a:txBody>
                  <a:tcPr marL="66657" marR="66657"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gradFill>
                      <a:gsLst>
                        <a:gs pos="0">
                          <a:srgbClr val="FF947B"/>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2588" y="228600"/>
            <a:ext cx="8380412" cy="1163395"/>
          </a:xfrm>
        </p:spPr>
        <p:txBody>
          <a:bodyPr/>
          <a:lstStyle/>
          <a:p>
            <a:r>
              <a:rPr lang="en-US" dirty="0" smtClean="0"/>
              <a:t>Debunking The Myth</a:t>
            </a:r>
            <a:br>
              <a:rPr lang="en-US" dirty="0" smtClean="0"/>
            </a:br>
            <a:r>
              <a:rPr lang="en-US" sz="3600" dirty="0" smtClean="0">
                <a:solidFill>
                  <a:schemeClr val="accent1"/>
                </a:solidFill>
              </a:rPr>
              <a:t>Our findings</a:t>
            </a:r>
            <a:endParaRPr lang="en-US" dirty="0" smtClean="0">
              <a:solidFill>
                <a:schemeClr val="accent1"/>
              </a:solidFill>
            </a:endParaRPr>
          </a:p>
        </p:txBody>
      </p:sp>
      <p:graphicFrame>
        <p:nvGraphicFramePr>
          <p:cNvPr id="5" name="Chart 4"/>
          <p:cNvGraphicFramePr>
            <a:graphicFrameLocks/>
          </p:cNvGraphicFramePr>
          <p:nvPr/>
        </p:nvGraphicFramePr>
        <p:xfrm>
          <a:off x="584615" y="1707810"/>
          <a:ext cx="7982263" cy="4444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2588" y="228600"/>
            <a:ext cx="8380412" cy="1163395"/>
          </a:xfrm>
        </p:spPr>
        <p:txBody>
          <a:bodyPr/>
          <a:lstStyle/>
          <a:p>
            <a:r>
              <a:rPr lang="en-US" dirty="0" smtClean="0"/>
              <a:t>Debunking The Myth</a:t>
            </a:r>
            <a:br>
              <a:rPr lang="en-US" dirty="0" smtClean="0"/>
            </a:br>
            <a:r>
              <a:rPr lang="en-US" sz="3600" dirty="0" smtClean="0">
                <a:solidFill>
                  <a:schemeClr val="accent1"/>
                </a:solidFill>
              </a:rPr>
              <a:t>Our findings</a:t>
            </a:r>
            <a:endParaRPr lang="en-US" dirty="0" smtClean="0">
              <a:solidFill>
                <a:schemeClr val="accent1"/>
              </a:solidFill>
            </a:endParaRPr>
          </a:p>
        </p:txBody>
      </p:sp>
      <p:graphicFrame>
        <p:nvGraphicFramePr>
          <p:cNvPr id="6" name="Chart 5"/>
          <p:cNvGraphicFramePr>
            <a:graphicFrameLocks/>
          </p:cNvGraphicFramePr>
          <p:nvPr/>
        </p:nvGraphicFramePr>
        <p:xfrm>
          <a:off x="494675" y="1682567"/>
          <a:ext cx="8102184" cy="4433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ZxkLLMjEEupZr0cvLrF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mCdISnYZ0KCQcvvlYPEH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2PE_SFIsU2REkGEOufK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adJuS3gIESMb1SzNFco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QFmcGxeBU6kE.3g2i3j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_9p8xjUHUi8TL5G54Xg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3oFCJLtSkOtvuIqMv2p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lry4cIa70G.UFMepjSw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w5B_ZAcQESK73RSPg.Vb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CJRDgXK3Ue_4co_rP7q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C4qhgxB_kGZJUq_pObyK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fcxC.udNkCy35VhTpax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Q4A09vHOUqUe4OIK6CE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9sABF57dEaX_OLuUp..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uQ53Zi_q0ObBZLJWP_W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nDV5WJ5SkaVfvMIfkPV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NGb9TYUjUWgiLuPopAo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AWSglCLeUGvo1wKTgZZ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5BVRcmFyU0GV9wb3elUO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g3LtrgqzU2LIeBshlnggQ"/>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1182</Words>
  <Application>Microsoft Office PowerPoint</Application>
  <PresentationFormat>On-screen Show (4:3)</PresentationFormat>
  <Paragraphs>297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WinHEC 2008 Template_NEW_9.22.08</vt:lpstr>
      <vt:lpstr>Slide 1</vt:lpstr>
      <vt:lpstr>Debunking the “Mainframe is Greener” Myth</vt:lpstr>
      <vt:lpstr>Overview</vt:lpstr>
      <vt:lpstr>The Myth What you may have heard</vt:lpstr>
      <vt:lpstr>Debunking The Myth Our findings</vt:lpstr>
      <vt:lpstr>Debunking The Myth Our findings</vt:lpstr>
      <vt:lpstr>Debunking The Myth Our findings</vt:lpstr>
      <vt:lpstr>Debunking The Myth Our findings</vt:lpstr>
      <vt:lpstr>Debunking The Myth Our findings</vt:lpstr>
      <vt:lpstr>How We Obtained Our Results</vt:lpstr>
      <vt:lpstr>How We Obtained Our Results</vt:lpstr>
      <vt:lpstr>How We Obtained Our Results</vt:lpstr>
      <vt:lpstr>How We Obtained Our Results  Driving PRIMERGY transactions</vt:lpstr>
      <vt:lpstr>How We Obtained Our Results  Checking PRIMERGY power usage</vt:lpstr>
      <vt:lpstr>How We Obtained Our Results</vt:lpstr>
      <vt:lpstr>Why Windows  Servers Are Green</vt:lpstr>
      <vt:lpstr>Why Windows Servers Are Green</vt:lpstr>
      <vt:lpstr>Why Windows Servers Are Green</vt:lpstr>
      <vt:lpstr>Why Windows Servers Are Green  Optimizations on the Windows platform</vt:lpstr>
      <vt:lpstr>What You Can Expect  In The Future</vt:lpstr>
      <vt:lpstr>What You Can Expect In The Future  Improvements to PC harware</vt:lpstr>
      <vt:lpstr>What You Can Expect In The Future  Benefits of power optimized server</vt:lpstr>
      <vt:lpstr>What You Can Expect In The Future</vt:lpstr>
      <vt:lpstr>What You Can Expect In The Future  22% to 39% increase attributed to: </vt:lpstr>
      <vt:lpstr>What You Can Expect In The Future  Move additional workloads</vt:lpstr>
      <vt:lpstr>What You Can Expect In The Future  World-record-related tests</vt:lpstr>
      <vt:lpstr>What You Can Expect In The Future  Some customer experiences with batch jobs</vt:lpstr>
      <vt:lpstr>Summary</vt:lpstr>
      <vt:lpstr>Call To Action</vt:lpstr>
      <vt:lpstr>Additional Resources</vt:lpstr>
      <vt:lpstr>Please Complete A Session Evaluation Form Your input is important!</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2008-11-12T06:12:14Z</dcterms:created>
  <dcterms:modified xsi:type="dcterms:W3CDTF">2008-11-12T06:12:21Z</dcterms:modified>
</cp:coreProperties>
</file>