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9"/>
  </p:notesMasterIdLst>
  <p:sldIdLst>
    <p:sldId id="258" r:id="rId2"/>
    <p:sldId id="272" r:id="rId3"/>
    <p:sldId id="273" r:id="rId4"/>
    <p:sldId id="274" r:id="rId5"/>
    <p:sldId id="287" r:id="rId6"/>
    <p:sldId id="275" r:id="rId7"/>
    <p:sldId id="288" r:id="rId8"/>
    <p:sldId id="277" r:id="rId9"/>
    <p:sldId id="286" r:id="rId10"/>
    <p:sldId id="280" r:id="rId11"/>
    <p:sldId id="289" r:id="rId12"/>
    <p:sldId id="283" r:id="rId13"/>
    <p:sldId id="290" r:id="rId14"/>
    <p:sldId id="284" r:id="rId15"/>
    <p:sldId id="291" r:id="rId16"/>
    <p:sldId id="285" r:id="rId17"/>
    <p:sldId id="29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85" autoAdjust="0"/>
    <p:restoredTop sz="99452" autoAdjust="0"/>
  </p:normalViewPr>
  <p:slideViewPr>
    <p:cSldViewPr>
      <p:cViewPr varScale="1">
        <p:scale>
          <a:sx n="104" d="100"/>
          <a:sy n="104" d="100"/>
        </p:scale>
        <p:origin x="-31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8E8FAF-0D70-4A88-911B-2C94FCA19590}" type="datetimeFigureOut">
              <a:rPr lang="en-US" smtClean="0"/>
              <a:pPr/>
              <a:t>11/11/2008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ED969-4F84-4A31-A723-0EC09EB837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8FE47A-840F-4816-9E1F-12A6022D57D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7ED969-4F84-4A31-A723-0EC09EB8371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47ED969-4F84-4A31-A723-0EC09EB8371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7ED969-4F84-4A31-A723-0EC09EB8371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7ED969-4F84-4A31-A723-0EC09EB8371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7ED969-4F84-4A31-A723-0EC09EB8371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7ED969-4F84-4A31-A723-0EC09EB8371F}"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FA720-DCC4-4287-A4A9-E787A06FF73B}" type="slidenum">
              <a:rPr lang="en-US"/>
              <a:pPr/>
              <a:t>2</a:t>
            </a:fld>
            <a:endParaRPr lang="en-US"/>
          </a:p>
        </p:txBody>
      </p:sp>
      <p:sp>
        <p:nvSpPr>
          <p:cNvPr id="209922" name="Rectangle 2"/>
          <p:cNvSpPr>
            <a:spLocks noGrp="1" noRot="1" noChangeAspect="1" noChangeArrowheads="1" noTextEdit="1"/>
          </p:cNvSpPr>
          <p:nvPr>
            <p:ph type="sldImg"/>
          </p:nvPr>
        </p:nvSpPr>
        <p:spPr>
          <a:xfrm>
            <a:off x="1144588" y="685800"/>
            <a:ext cx="4572000" cy="3429000"/>
          </a:xfrm>
          <a:ln/>
        </p:spPr>
      </p:sp>
      <p:sp>
        <p:nvSpPr>
          <p:cNvPr id="209923" name="Rectangle 3"/>
          <p:cNvSpPr>
            <a:spLocks noGrp="1" noChangeArrowheads="1"/>
          </p:cNvSpPr>
          <p:nvPr>
            <p:ph type="body" idx="1"/>
          </p:nvPr>
        </p:nvSpPr>
        <p:spPr>
          <a:xfrm>
            <a:off x="914400" y="4343400"/>
            <a:ext cx="5029200" cy="200982"/>
          </a:xfrm>
        </p:spPr>
        <p:txBody>
          <a:bodyPr>
            <a:normAutofit fontScale="70000" lnSpcReduction="20000"/>
          </a:bodyPr>
          <a:lstStyle/>
          <a:p>
            <a:pPr defTabSz="895743">
              <a:buSzPct val="120000"/>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31756F-7480-4B3B-B424-CA78A048E53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7ED969-4F84-4A31-A723-0EC09EB8371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7ED969-4F84-4A31-A723-0EC09EB8371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4"/>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5"/>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5"/>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5"/>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5"/>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40.jpe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jpeg"/><Relationship Id="rId2" Type="http://schemas.openxmlformats.org/officeDocument/2006/relationships/notesSlide" Target="../notesSlides/notesSlide2.xml"/><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12.jpe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5" Type="http://schemas.openxmlformats.org/officeDocument/2006/relationships/image" Target="../media/image11.jpe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15.png"/><Relationship Id="rId18" Type="http://schemas.openxmlformats.org/officeDocument/2006/relationships/image" Target="../media/image58.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6.png"/><Relationship Id="rId10" Type="http://schemas.openxmlformats.org/officeDocument/2006/relationships/image" Target="../media/image52.png"/><Relationship Id="rId19" Type="http://schemas.openxmlformats.org/officeDocument/2006/relationships/image" Target="../media/image9.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5.png"/></Relationships>
</file>

<file path=ppt/slides/_rels/slide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6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2243691"/>
          </a:xfrm>
        </p:spPr>
        <p:txBody>
          <a:bodyPr/>
          <a:lstStyle/>
          <a:p>
            <a:r>
              <a:rPr smtClean="0"/>
              <a:t/>
            </a:r>
            <a:br>
              <a:rPr smtClean="0"/>
            </a:br>
            <a:r>
              <a:rPr smtClean="0"/>
              <a:t/>
            </a:r>
            <a:br>
              <a:rPr smtClean="0"/>
            </a:br>
            <a:r>
              <a:rPr smtClean="0"/>
              <a:t>OPK and Extensibility </a:t>
            </a:r>
            <a:endParaRPr lang="en-US" dirty="0"/>
          </a:p>
        </p:txBody>
      </p:sp>
      <p:sp>
        <p:nvSpPr>
          <p:cNvPr id="4" name="Subtitle 3"/>
          <p:cNvSpPr>
            <a:spLocks noGrp="1"/>
          </p:cNvSpPr>
          <p:nvPr>
            <p:ph type="subTitle" idx="1"/>
          </p:nvPr>
        </p:nvSpPr>
        <p:spPr>
          <a:xfrm>
            <a:off x="1371600" y="3657600"/>
            <a:ext cx="7543800" cy="1828193"/>
          </a:xfrm>
        </p:spPr>
        <p:txBody>
          <a:bodyPr>
            <a:normAutofit/>
          </a:bodyPr>
          <a:lstStyle/>
          <a:p>
            <a:endParaRPr lang="en-US" sz="2400" dirty="0" smtClean="0"/>
          </a:p>
          <a:p>
            <a:endParaRPr lang="en-US" sz="2400" dirty="0" smtClean="0"/>
          </a:p>
          <a:p>
            <a:r>
              <a:rPr lang="en-US" sz="2400" dirty="0" smtClean="0"/>
              <a:t>Arne Gaenz, Senior Program Manager</a:t>
            </a:r>
          </a:p>
          <a:p>
            <a:r>
              <a:rPr lang="en-US" sz="2400" dirty="0" smtClean="0"/>
              <a:t>Microsoft Corporation</a:t>
            </a:r>
          </a:p>
        </p:txBody>
      </p:sp>
      <p:pic>
        <p:nvPicPr>
          <p:cNvPr id="5" name="Picture 2" descr="C:\Program Files\Microsoft Resource DVD Artwork\DVD_ART\BoxShots_Logos\Windows Live\Windows Live logo rev v.png"/>
          <p:cNvPicPr>
            <a:picLocks noChangeAspect="1" noChangeArrowheads="1"/>
          </p:cNvPicPr>
          <p:nvPr/>
        </p:nvPicPr>
        <p:blipFill>
          <a:blip r:embed="rId3"/>
          <a:srcRect/>
          <a:stretch>
            <a:fillRect/>
          </a:stretch>
        </p:blipFill>
        <p:spPr bwMode="auto">
          <a:xfrm>
            <a:off x="2133600" y="990600"/>
            <a:ext cx="4559554" cy="2209800"/>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bwMode="auto">
          <a:xfrm>
            <a:off x="0" y="1151905"/>
            <a:ext cx="9144000" cy="5237020"/>
          </a:xfrm>
          <a:prstGeom prst="round2SameRect">
            <a:avLst>
              <a:gd name="adj1" fmla="val 6329"/>
              <a:gd name="adj2" fmla="val 0"/>
            </a:avLst>
          </a:prstGeom>
          <a:noFill/>
          <a:ln w="15875">
            <a:gradFill>
              <a:gsLst>
                <a:gs pos="0">
                  <a:schemeClr val="accent5"/>
                </a:gs>
                <a:gs pos="50000">
                  <a:schemeClr val="tx2">
                    <a:lumMod val="60000"/>
                    <a:lumOff val="40000"/>
                  </a:schemeClr>
                </a:gs>
                <a:gs pos="100000">
                  <a:schemeClr val="accent1">
                    <a:tint val="23500"/>
                    <a:satMod val="160000"/>
                    <a:alpha val="0"/>
                  </a:schemeClr>
                </a:gs>
              </a:gsLst>
              <a:lin ang="5400000" scaled="0"/>
            </a:gradFill>
            <a:headEnd type="none" w="med" len="med"/>
            <a:tailEnd type="none" w="med" len="med"/>
          </a:ln>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endParaRPr lang="en-US" sz="1400" spc="-110" dirty="0" smtClean="0">
              <a:solidFill>
                <a:prstClr val="white"/>
              </a:solidFill>
              <a:effectLst>
                <a:outerShdw blurRad="38100" dist="38100" dir="2700000" algn="tl">
                  <a:srgbClr val="000000">
                    <a:alpha val="43137"/>
                  </a:srgbClr>
                </a:outerShdw>
              </a:effectLst>
              <a:latin typeface="+mj-lt"/>
              <a:cs typeface="Arial" charset="0"/>
            </a:endParaRPr>
          </a:p>
        </p:txBody>
      </p:sp>
      <p:sp>
        <p:nvSpPr>
          <p:cNvPr id="2" name="Title 1"/>
          <p:cNvSpPr>
            <a:spLocks noGrp="1"/>
          </p:cNvSpPr>
          <p:nvPr>
            <p:ph type="title"/>
          </p:nvPr>
        </p:nvSpPr>
        <p:spPr/>
        <p:txBody>
          <a:bodyPr/>
          <a:lstStyle/>
          <a:p>
            <a:r>
              <a:rPr smtClean="0"/>
              <a:t>Command L</a:t>
            </a:r>
            <a:r>
              <a:rPr lang="en-US" dirty="0" err="1" smtClean="0"/>
              <a:t>i</a:t>
            </a:r>
            <a:r>
              <a:rPr smtClean="0"/>
              <a:t>ne Parameters</a:t>
            </a:r>
            <a:endParaRPr lang="en-US" dirty="0"/>
          </a:p>
        </p:txBody>
      </p:sp>
      <p:sp>
        <p:nvSpPr>
          <p:cNvPr id="8" name="Text Placeholder 7"/>
          <p:cNvSpPr>
            <a:spLocks noGrp="1"/>
          </p:cNvSpPr>
          <p:nvPr>
            <p:ph type="body" sz="quarter" idx="10"/>
          </p:nvPr>
        </p:nvSpPr>
        <p:spPr>
          <a:xfrm>
            <a:off x="304800" y="1371600"/>
            <a:ext cx="4191000" cy="2757678"/>
          </a:xfrm>
        </p:spPr>
        <p:txBody>
          <a:bodyPr/>
          <a:lstStyle/>
          <a:p>
            <a:pPr lvl="1"/>
            <a:r>
              <a:rPr lang="en-US" sz="1500" dirty="0" smtClean="0"/>
              <a:t>-</a:t>
            </a:r>
            <a:r>
              <a:rPr lang="en-US" sz="1500" dirty="0" err="1" smtClean="0"/>
              <a:t>appselect</a:t>
            </a:r>
            <a:r>
              <a:rPr lang="en-US" sz="1500" dirty="0" smtClean="0"/>
              <a:t>:[app] or ![app]</a:t>
            </a:r>
          </a:p>
          <a:p>
            <a:pPr lvl="1"/>
            <a:r>
              <a:rPr lang="en-US" sz="1500" dirty="0" smtClean="0"/>
              <a:t>-</a:t>
            </a:r>
            <a:r>
              <a:rPr lang="en-US" sz="1500" dirty="0" err="1" smtClean="0"/>
              <a:t>config</a:t>
            </a:r>
            <a:r>
              <a:rPr lang="en-US" sz="1500" dirty="0" smtClean="0"/>
              <a:t>:[location and name of config.cab] </a:t>
            </a:r>
            <a:r>
              <a:rPr lang="en-US" sz="1500" b="1" dirty="0" smtClean="0"/>
              <a:t>URL??</a:t>
            </a:r>
            <a:endParaRPr lang="en-US" sz="1500" dirty="0" smtClean="0"/>
          </a:p>
          <a:p>
            <a:pPr lvl="1"/>
            <a:r>
              <a:rPr lang="en-US" sz="1500" dirty="0" smtClean="0"/>
              <a:t>-</a:t>
            </a:r>
            <a:r>
              <a:rPr lang="en-US" sz="1500" dirty="0" err="1" smtClean="0"/>
              <a:t>log:log_location</a:t>
            </a:r>
            <a:endParaRPr lang="en-US" sz="1500" dirty="0" smtClean="0"/>
          </a:p>
          <a:p>
            <a:pPr lvl="1"/>
            <a:r>
              <a:rPr lang="en-US" sz="1500" b="1" dirty="0" smtClean="0"/>
              <a:t>-NOCEIP (to not opt into CEIP)</a:t>
            </a:r>
            <a:endParaRPr lang="en-US" sz="1500" dirty="0" smtClean="0"/>
          </a:p>
          <a:p>
            <a:pPr lvl="1"/>
            <a:r>
              <a:rPr lang="en-US" sz="1500" b="1" dirty="0" smtClean="0"/>
              <a:t>-</a:t>
            </a:r>
            <a:r>
              <a:rPr lang="en-US" sz="1500" b="1" dirty="0" err="1" smtClean="0"/>
              <a:t>NOhomepage</a:t>
            </a:r>
            <a:r>
              <a:rPr lang="en-US" sz="1500" b="1" dirty="0" smtClean="0"/>
              <a:t> (to not set home page defaults)</a:t>
            </a:r>
            <a:endParaRPr lang="en-US" sz="1500" dirty="0" smtClean="0"/>
          </a:p>
          <a:p>
            <a:pPr lvl="1"/>
            <a:r>
              <a:rPr lang="en-US" sz="1500" dirty="0" smtClean="0"/>
              <a:t>-</a:t>
            </a:r>
            <a:r>
              <a:rPr lang="en-US" sz="1500" dirty="0" err="1" smtClean="0"/>
              <a:t>nolaunch</a:t>
            </a:r>
            <a:endParaRPr lang="en-US" sz="1500" dirty="0" smtClean="0"/>
          </a:p>
          <a:p>
            <a:pPr lvl="1"/>
            <a:endParaRPr lang="en-US" sz="1800" dirty="0"/>
          </a:p>
        </p:txBody>
      </p:sp>
      <p:sp>
        <p:nvSpPr>
          <p:cNvPr id="5" name="Text Placeholder 7"/>
          <p:cNvSpPr txBox="1">
            <a:spLocks/>
          </p:cNvSpPr>
          <p:nvPr/>
        </p:nvSpPr>
        <p:spPr bwMode="auto">
          <a:xfrm>
            <a:off x="4724400" y="1350114"/>
            <a:ext cx="4419600" cy="185127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704822" lvl="1" indent="-317487" defTabSz="912777" fontAlgn="base">
              <a:lnSpc>
                <a:spcPct val="90000"/>
              </a:lnSpc>
              <a:spcBef>
                <a:spcPts val="1083"/>
              </a:spcBef>
              <a:spcAft>
                <a:spcPct val="0"/>
              </a:spcAft>
              <a:buClr>
                <a:schemeClr val="tx2"/>
              </a:buClr>
              <a:buSzPct val="80000"/>
              <a:buBlip>
                <a:blip r:embed="rId3"/>
              </a:buBlip>
              <a:defRPr/>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t>
            </a:r>
            <a:r>
              <a:rPr lang="en-US" kern="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oemid:oemid</a:t>
            </a:r>
            <a:endPar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704822" lvl="1" indent="-317487" defTabSz="912777" fontAlgn="base">
              <a:lnSpc>
                <a:spcPct val="90000"/>
              </a:lnSpc>
              <a:spcBef>
                <a:spcPts val="1083"/>
              </a:spcBef>
              <a:spcAft>
                <a:spcPct val="0"/>
              </a:spcAft>
              <a:buClr>
                <a:schemeClr val="tx2"/>
              </a:buClr>
              <a:buSzPct val="80000"/>
              <a:buBlip>
                <a:blip r:embed="rId3"/>
              </a:buBlip>
              <a:defRPr/>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t>
            </a:r>
            <a:r>
              <a:rPr lang="en-US" kern="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nomu</a:t>
            </a:r>
            <a:endPar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704822" lvl="1" indent="-317487" defTabSz="912777" fontAlgn="base">
              <a:lnSpc>
                <a:spcPct val="90000"/>
              </a:lnSpc>
              <a:spcBef>
                <a:spcPts val="1083"/>
              </a:spcBef>
              <a:spcAft>
                <a:spcPct val="0"/>
              </a:spcAft>
              <a:buClr>
                <a:schemeClr val="tx2"/>
              </a:buClr>
              <a:buSzPct val="80000"/>
              <a:buBlip>
                <a:blip r:embed="rId3"/>
              </a:buBlip>
              <a:defRPr/>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-q </a:t>
            </a:r>
          </a:p>
          <a:p>
            <a:pPr marL="704822" lvl="1" indent="-317487" defTabSz="912777" fontAlgn="base">
              <a:lnSpc>
                <a:spcPct val="90000"/>
              </a:lnSpc>
              <a:spcBef>
                <a:spcPts val="1083"/>
              </a:spcBef>
              <a:spcAft>
                <a:spcPct val="0"/>
              </a:spcAft>
              <a:buClr>
                <a:schemeClr val="tx2"/>
              </a:buClr>
              <a:buSzPct val="80000"/>
              <a:buBlip>
                <a:blip r:embed="rId3"/>
              </a:buBlip>
              <a:defRPr/>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t>
            </a:r>
            <a:endParaRPr kumimoji="0" lang="en-US" sz="36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endParaRPr kumimoji="0" lang="en-US" sz="20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bwMode="auto">
          <a:xfrm>
            <a:off x="0" y="1151905"/>
            <a:ext cx="9144000" cy="5237020"/>
          </a:xfrm>
          <a:prstGeom prst="round2SameRect">
            <a:avLst>
              <a:gd name="adj1" fmla="val 6329"/>
              <a:gd name="adj2" fmla="val 0"/>
            </a:avLst>
          </a:prstGeom>
          <a:noFill/>
          <a:ln w="15875">
            <a:gradFill>
              <a:gsLst>
                <a:gs pos="0">
                  <a:schemeClr val="accent5"/>
                </a:gs>
                <a:gs pos="50000">
                  <a:schemeClr val="tx2">
                    <a:lumMod val="60000"/>
                    <a:lumOff val="40000"/>
                  </a:schemeClr>
                </a:gs>
                <a:gs pos="100000">
                  <a:schemeClr val="accent1">
                    <a:tint val="23500"/>
                    <a:satMod val="160000"/>
                    <a:alpha val="0"/>
                  </a:schemeClr>
                </a:gs>
              </a:gsLst>
              <a:lin ang="5400000" scaled="0"/>
            </a:gradFill>
            <a:headEnd type="none" w="med" len="med"/>
            <a:tailEnd type="none" w="med" len="med"/>
          </a:ln>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endParaRPr lang="en-US" sz="1400" spc="-110" dirty="0" smtClean="0">
              <a:solidFill>
                <a:prstClr val="white"/>
              </a:solidFill>
              <a:effectLst>
                <a:outerShdw blurRad="38100" dist="38100" dir="2700000" algn="tl">
                  <a:srgbClr val="000000">
                    <a:alpha val="43137"/>
                  </a:srgbClr>
                </a:outerShdw>
              </a:effectLst>
              <a:latin typeface="+mj-lt"/>
              <a:cs typeface="Arial" charset="0"/>
            </a:endParaRPr>
          </a:p>
        </p:txBody>
      </p:sp>
      <p:sp>
        <p:nvSpPr>
          <p:cNvPr id="6" name="Title 5"/>
          <p:cNvSpPr>
            <a:spLocks noGrp="1"/>
          </p:cNvSpPr>
          <p:nvPr>
            <p:ph type="title"/>
          </p:nvPr>
        </p:nvSpPr>
        <p:spPr/>
        <p:txBody>
          <a:bodyPr/>
          <a:lstStyle/>
          <a:p>
            <a:endParaRPr lang="en-US"/>
          </a:p>
        </p:txBody>
      </p:sp>
      <p:sp>
        <p:nvSpPr>
          <p:cNvPr id="7" name="Text Placeholder 6"/>
          <p:cNvSpPr>
            <a:spLocks noGrp="1"/>
          </p:cNvSpPr>
          <p:nvPr>
            <p:ph type="body" sz="quarter" idx="10"/>
          </p:nvPr>
        </p:nvSpPr>
        <p:spPr>
          <a:xfrm>
            <a:off x="381000" y="2362200"/>
            <a:ext cx="8382000" cy="457048"/>
          </a:xfrm>
        </p:spPr>
        <p:txBody>
          <a:bodyPr/>
          <a:lstStyle/>
          <a:p>
            <a:pPr marL="514350" indent="-514350" algn="ctr">
              <a:buNone/>
            </a:pPr>
            <a:r>
              <a:rPr lang="en-US" dirty="0" smtClean="0"/>
              <a:t>Demo</a:t>
            </a:r>
            <a:endParaRPr lang="en-US"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bwMode="auto">
          <a:xfrm>
            <a:off x="0" y="1104404"/>
            <a:ext cx="9144000" cy="5237020"/>
          </a:xfrm>
          <a:prstGeom prst="round2SameRect">
            <a:avLst>
              <a:gd name="adj1" fmla="val 6329"/>
              <a:gd name="adj2" fmla="val 0"/>
            </a:avLst>
          </a:prstGeom>
          <a:noFill/>
          <a:ln w="15875">
            <a:gradFill>
              <a:gsLst>
                <a:gs pos="0">
                  <a:schemeClr val="accent5"/>
                </a:gs>
                <a:gs pos="50000">
                  <a:schemeClr val="tx2">
                    <a:lumMod val="60000"/>
                    <a:lumOff val="40000"/>
                  </a:schemeClr>
                </a:gs>
                <a:gs pos="100000">
                  <a:schemeClr val="accent1">
                    <a:tint val="23500"/>
                    <a:satMod val="160000"/>
                    <a:alpha val="0"/>
                  </a:schemeClr>
                </a:gs>
              </a:gsLst>
              <a:lin ang="5400000" scaled="0"/>
            </a:gradFill>
            <a:headEnd type="none" w="med" len="med"/>
            <a:tailEnd type="none" w="med" len="med"/>
          </a:ln>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endParaRPr lang="en-US" sz="1400" spc="-110" dirty="0" smtClean="0">
              <a:solidFill>
                <a:prstClr val="white"/>
              </a:solidFill>
              <a:effectLst>
                <a:outerShdw blurRad="38100" dist="38100" dir="2700000" algn="tl">
                  <a:srgbClr val="000000">
                    <a:alpha val="43137"/>
                  </a:srgbClr>
                </a:outerShdw>
              </a:effectLst>
              <a:latin typeface="+mj-lt"/>
              <a:cs typeface="Arial" charset="0"/>
            </a:endParaRPr>
          </a:p>
        </p:txBody>
      </p:sp>
      <p:sp>
        <p:nvSpPr>
          <p:cNvPr id="2" name="Title 1"/>
          <p:cNvSpPr>
            <a:spLocks noGrp="1"/>
          </p:cNvSpPr>
          <p:nvPr>
            <p:ph type="title"/>
          </p:nvPr>
        </p:nvSpPr>
        <p:spPr/>
        <p:txBody>
          <a:bodyPr/>
          <a:lstStyle/>
          <a:p>
            <a:r>
              <a:rPr smtClean="0"/>
              <a:t>MUI</a:t>
            </a:r>
            <a:endParaRPr lang="en-US" dirty="0"/>
          </a:p>
        </p:txBody>
      </p:sp>
      <p:sp>
        <p:nvSpPr>
          <p:cNvPr id="8" name="Text Placeholder 7"/>
          <p:cNvSpPr>
            <a:spLocks noGrp="1"/>
          </p:cNvSpPr>
          <p:nvPr>
            <p:ph type="body" sz="quarter" idx="10"/>
          </p:nvPr>
        </p:nvSpPr>
        <p:spPr>
          <a:xfrm>
            <a:off x="381000" y="1411552"/>
            <a:ext cx="8382000" cy="3968779"/>
          </a:xfrm>
        </p:spPr>
        <p:txBody>
          <a:bodyPr/>
          <a:lstStyle/>
          <a:p>
            <a:r>
              <a:rPr lang="en-US" dirty="0" smtClean="0"/>
              <a:t>MUI is not here yet.  Tenant for next release</a:t>
            </a:r>
          </a:p>
          <a:p>
            <a:endParaRPr lang="en-US" dirty="0" smtClean="0"/>
          </a:p>
          <a:p>
            <a:r>
              <a:rPr lang="en-US" dirty="0" smtClean="0"/>
              <a:t>Suggestions for working around MUI </a:t>
            </a:r>
          </a:p>
          <a:p>
            <a:endParaRPr lang="en-US" dirty="0" smtClean="0"/>
          </a:p>
          <a:p>
            <a:endParaRPr lang="en-US" dirty="0" smtClean="0"/>
          </a:p>
          <a:p>
            <a:pPr marL="514350" indent="-514350" algn="ctr">
              <a:buNone/>
            </a:pPr>
            <a:r>
              <a:rPr lang="en-US" dirty="0" smtClean="0"/>
              <a:t>Demo</a:t>
            </a:r>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bwMode="auto">
          <a:xfrm>
            <a:off x="0" y="1151905"/>
            <a:ext cx="9144000" cy="5237020"/>
          </a:xfrm>
          <a:prstGeom prst="round2SameRect">
            <a:avLst>
              <a:gd name="adj1" fmla="val 6329"/>
              <a:gd name="adj2" fmla="val 0"/>
            </a:avLst>
          </a:prstGeom>
          <a:noFill/>
          <a:ln w="15875">
            <a:gradFill>
              <a:gsLst>
                <a:gs pos="0">
                  <a:schemeClr val="accent5"/>
                </a:gs>
                <a:gs pos="50000">
                  <a:schemeClr val="tx2">
                    <a:lumMod val="60000"/>
                    <a:lumOff val="40000"/>
                  </a:schemeClr>
                </a:gs>
                <a:gs pos="100000">
                  <a:schemeClr val="accent1">
                    <a:tint val="23500"/>
                    <a:satMod val="160000"/>
                    <a:alpha val="0"/>
                  </a:schemeClr>
                </a:gs>
              </a:gsLst>
              <a:lin ang="5400000" scaled="0"/>
            </a:gradFill>
            <a:headEnd type="none" w="med" len="med"/>
            <a:tailEnd type="none" w="med" len="med"/>
          </a:ln>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endParaRPr lang="en-US" sz="1400" spc="-110" dirty="0" smtClean="0">
              <a:solidFill>
                <a:prstClr val="white"/>
              </a:solidFill>
              <a:effectLst>
                <a:outerShdw blurRad="38100" dist="38100" dir="2700000" algn="tl">
                  <a:srgbClr val="000000">
                    <a:alpha val="43137"/>
                  </a:srgbClr>
                </a:outerShdw>
              </a:effectLst>
              <a:latin typeface="+mj-lt"/>
              <a:cs typeface="Arial" charset="0"/>
            </a:endParaRPr>
          </a:p>
        </p:txBody>
      </p:sp>
      <p:sp>
        <p:nvSpPr>
          <p:cNvPr id="2" name="Title 1"/>
          <p:cNvSpPr>
            <a:spLocks noGrp="1"/>
          </p:cNvSpPr>
          <p:nvPr>
            <p:ph type="title"/>
          </p:nvPr>
        </p:nvSpPr>
        <p:spPr/>
        <p:txBody>
          <a:bodyPr/>
          <a:lstStyle/>
          <a:p>
            <a:r>
              <a:rPr smtClean="0"/>
              <a:t>Ship Windows L</a:t>
            </a:r>
            <a:r>
              <a:rPr lang="en-US" dirty="0" err="1" smtClean="0"/>
              <a:t>i</a:t>
            </a:r>
            <a:r>
              <a:rPr smtClean="0"/>
              <a:t>ve Essentials!!!!</a:t>
            </a:r>
            <a:endParaRPr lang="en-US" dirty="0"/>
          </a:p>
        </p:txBody>
      </p:sp>
      <p:sp>
        <p:nvSpPr>
          <p:cNvPr id="8" name="Text Placeholder 7"/>
          <p:cNvSpPr>
            <a:spLocks noGrp="1"/>
          </p:cNvSpPr>
          <p:nvPr>
            <p:ph type="body" sz="quarter" idx="10"/>
          </p:nvPr>
        </p:nvSpPr>
        <p:spPr>
          <a:xfrm>
            <a:off x="381000" y="1411552"/>
            <a:ext cx="8382000" cy="3357842"/>
          </a:xfrm>
        </p:spPr>
        <p:txBody>
          <a:bodyPr/>
          <a:lstStyle/>
          <a:p>
            <a:r>
              <a:rPr lang="en-US" dirty="0" smtClean="0"/>
              <a:t>How do you point your customers to Windows Live after they install??</a:t>
            </a:r>
          </a:p>
          <a:p>
            <a:endParaRPr lang="en-US" dirty="0" smtClean="0"/>
          </a:p>
          <a:p>
            <a:endParaRPr lang="en-US" dirty="0" smtClean="0"/>
          </a:p>
          <a:p>
            <a:pPr algn="ctr">
              <a:buNone/>
            </a:pPr>
            <a:r>
              <a:rPr lang="en-US" dirty="0" smtClean="0"/>
              <a:t> </a:t>
            </a:r>
          </a:p>
          <a:p>
            <a:endParaRPr lang="en-US"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	</a:t>
            </a:r>
            <a:endParaRPr lang="en-US" dirty="0"/>
          </a:p>
        </p:txBody>
      </p:sp>
      <p:sp>
        <p:nvSpPr>
          <p:cNvPr id="3" name="Text Placeholder 2"/>
          <p:cNvSpPr>
            <a:spLocks noGrp="1"/>
          </p:cNvSpPr>
          <p:nvPr>
            <p:ph type="body" sz="quarter" idx="10"/>
          </p:nvPr>
        </p:nvSpPr>
        <p:spPr>
          <a:xfrm>
            <a:off x="381000" y="1411552"/>
            <a:ext cx="8382000" cy="443198"/>
          </a:xfrm>
        </p:spPr>
        <p:txBody>
          <a:bodyPr/>
          <a:lstStyle/>
          <a:p>
            <a:pPr algn="ctr">
              <a:buNone/>
            </a:pPr>
            <a:r>
              <a:rPr lang="en-US" dirty="0" smtClean="0"/>
              <a:t>Questions?</a:t>
            </a:r>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81000" y="57912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chemeClr val="tx2">
                    <a:lumMod val="60000"/>
                    <a:lumOff val="40000"/>
                  </a:schemeClr>
                </a:solidFill>
                <a:latin typeface="Segoe" pitchFamily="34" charset="0"/>
                <a:cs typeface="Arial" charset="0"/>
              </a:rPr>
              <a:t>© </a:t>
            </a:r>
            <a:r>
              <a:rPr lang="en-US" sz="700" dirty="0" smtClean="0">
                <a:solidFill>
                  <a:schemeClr val="tx2">
                    <a:lumMod val="60000"/>
                    <a:lumOff val="40000"/>
                  </a:schemeClr>
                </a:solidFill>
                <a:latin typeface="Segoe" pitchFamily="34" charset="0"/>
                <a:cs typeface="Arial" charset="0"/>
              </a:rPr>
              <a:t>2008 Microsoft </a:t>
            </a:r>
            <a:r>
              <a:rPr lang="en-US" sz="700" dirty="0">
                <a:solidFill>
                  <a:schemeClr val="tx2">
                    <a:lumMod val="60000"/>
                    <a:lumOff val="40000"/>
                  </a:schemeClr>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chemeClr val="tx2">
                    <a:lumMod val="60000"/>
                    <a:lumOff val="40000"/>
                  </a:schemeClr>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lumMod val="60000"/>
                    <a:lumOff val="40000"/>
                  </a:schemeClr>
                </a:solidFill>
                <a:latin typeface="Segoe" pitchFamily="34" charset="0"/>
                <a:cs typeface="Arial" charset="0"/>
              </a:rPr>
            </a:br>
            <a:r>
              <a:rPr lang="en-US" sz="700" dirty="0">
                <a:solidFill>
                  <a:schemeClr val="tx2">
                    <a:lumMod val="60000"/>
                    <a:lumOff val="40000"/>
                  </a:schemeClr>
                </a:solidFill>
                <a:latin typeface="Segoe" pitchFamily="34" charset="0"/>
                <a:cs typeface="Arial" charset="0"/>
              </a:rPr>
              <a:t>MICROSOFT MAKES NO WARRANTIES, EXPRESS, IMPLIED OR STATUTORY, AS TO THE INFORMATION IN THIS PRESENTATION.</a:t>
            </a:r>
          </a:p>
        </p:txBody>
      </p:sp>
      <p:pic>
        <p:nvPicPr>
          <p:cNvPr id="1026" name="Picture 2" descr="C:\Program Files\Microsoft Resource DVD Artwork\DVD_ART\BoxShots_Logos\MICROSOFT\Microsoft Logo wht shadow.png"/>
          <p:cNvPicPr>
            <a:picLocks noChangeAspect="1" noChangeArrowheads="1"/>
          </p:cNvPicPr>
          <p:nvPr/>
        </p:nvPicPr>
        <p:blipFill>
          <a:blip r:embed="rId3"/>
          <a:srcRect/>
          <a:stretch>
            <a:fillRect/>
          </a:stretch>
        </p:blipFill>
        <p:spPr bwMode="auto">
          <a:xfrm>
            <a:off x="1905000" y="2514600"/>
            <a:ext cx="5562600" cy="1026632"/>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Freeform 11"/>
          <p:cNvSpPr>
            <a:spLocks/>
          </p:cNvSpPr>
          <p:nvPr/>
        </p:nvSpPr>
        <p:spPr bwMode="auto">
          <a:xfrm>
            <a:off x="252866" y="991799"/>
            <a:ext cx="3944108" cy="4143375"/>
          </a:xfrm>
          <a:custGeom>
            <a:avLst/>
            <a:gdLst/>
            <a:ahLst/>
            <a:cxnLst>
              <a:cxn ang="0">
                <a:pos x="1064" y="180"/>
              </a:cxn>
              <a:cxn ang="0">
                <a:pos x="1125" y="31"/>
              </a:cxn>
              <a:cxn ang="0">
                <a:pos x="1110" y="0"/>
              </a:cxn>
              <a:cxn ang="0">
                <a:pos x="40" y="0"/>
              </a:cxn>
              <a:cxn ang="0">
                <a:pos x="0" y="40"/>
              </a:cxn>
              <a:cxn ang="0">
                <a:pos x="0" y="1136"/>
              </a:cxn>
              <a:cxn ang="0">
                <a:pos x="40" y="1176"/>
              </a:cxn>
              <a:cxn ang="0">
                <a:pos x="1152" y="1176"/>
              </a:cxn>
              <a:cxn ang="0">
                <a:pos x="1192" y="1136"/>
              </a:cxn>
              <a:cxn ang="0">
                <a:pos x="1192" y="712"/>
              </a:cxn>
              <a:cxn ang="0">
                <a:pos x="1152" y="672"/>
              </a:cxn>
              <a:cxn ang="0">
                <a:pos x="700" y="672"/>
              </a:cxn>
              <a:cxn ang="0">
                <a:pos x="660" y="632"/>
              </a:cxn>
              <a:cxn ang="0">
                <a:pos x="660" y="404"/>
              </a:cxn>
              <a:cxn ang="0">
                <a:pos x="700" y="364"/>
              </a:cxn>
              <a:cxn ang="0">
                <a:pos x="1115" y="364"/>
              </a:cxn>
              <a:cxn ang="0">
                <a:pos x="1129" y="333"/>
              </a:cxn>
              <a:cxn ang="0">
                <a:pos x="1064" y="180"/>
              </a:cxn>
            </a:cxnLst>
            <a:rect l="0" t="0" r="r" b="b"/>
            <a:pathLst>
              <a:path w="1192" h="1176">
                <a:moveTo>
                  <a:pt x="1064" y="180"/>
                </a:moveTo>
                <a:cubicBezTo>
                  <a:pt x="1064" y="107"/>
                  <a:pt x="1125" y="31"/>
                  <a:pt x="1125" y="31"/>
                </a:cubicBezTo>
                <a:cubicBezTo>
                  <a:pt x="1138" y="14"/>
                  <a:pt x="1132" y="0"/>
                  <a:pt x="1110" y="0"/>
                </a:cubicBezTo>
                <a:cubicBezTo>
                  <a:pt x="40" y="0"/>
                  <a:pt x="40" y="0"/>
                  <a:pt x="40" y="0"/>
                </a:cubicBezTo>
                <a:cubicBezTo>
                  <a:pt x="18" y="0"/>
                  <a:pt x="0" y="18"/>
                  <a:pt x="0" y="40"/>
                </a:cubicBezTo>
                <a:cubicBezTo>
                  <a:pt x="0" y="1136"/>
                  <a:pt x="0" y="1136"/>
                  <a:pt x="0" y="1136"/>
                </a:cubicBezTo>
                <a:cubicBezTo>
                  <a:pt x="0" y="1158"/>
                  <a:pt x="18" y="1176"/>
                  <a:pt x="40" y="1176"/>
                </a:cubicBezTo>
                <a:cubicBezTo>
                  <a:pt x="1152" y="1176"/>
                  <a:pt x="1152" y="1176"/>
                  <a:pt x="1152" y="1176"/>
                </a:cubicBezTo>
                <a:cubicBezTo>
                  <a:pt x="1174" y="1176"/>
                  <a:pt x="1192" y="1158"/>
                  <a:pt x="1192" y="1136"/>
                </a:cubicBezTo>
                <a:cubicBezTo>
                  <a:pt x="1192" y="712"/>
                  <a:pt x="1192" y="712"/>
                  <a:pt x="1192" y="712"/>
                </a:cubicBezTo>
                <a:cubicBezTo>
                  <a:pt x="1192" y="690"/>
                  <a:pt x="1174" y="672"/>
                  <a:pt x="1152" y="672"/>
                </a:cubicBezTo>
                <a:cubicBezTo>
                  <a:pt x="700" y="672"/>
                  <a:pt x="700" y="672"/>
                  <a:pt x="700" y="672"/>
                </a:cubicBezTo>
                <a:cubicBezTo>
                  <a:pt x="678" y="672"/>
                  <a:pt x="660" y="654"/>
                  <a:pt x="660" y="632"/>
                </a:cubicBezTo>
                <a:cubicBezTo>
                  <a:pt x="660" y="404"/>
                  <a:pt x="660" y="404"/>
                  <a:pt x="660" y="404"/>
                </a:cubicBezTo>
                <a:cubicBezTo>
                  <a:pt x="660" y="382"/>
                  <a:pt x="678" y="364"/>
                  <a:pt x="700" y="364"/>
                </a:cubicBezTo>
                <a:cubicBezTo>
                  <a:pt x="1115" y="364"/>
                  <a:pt x="1115" y="364"/>
                  <a:pt x="1115" y="364"/>
                </a:cubicBezTo>
                <a:cubicBezTo>
                  <a:pt x="1137" y="364"/>
                  <a:pt x="1143" y="350"/>
                  <a:pt x="1129" y="333"/>
                </a:cubicBezTo>
                <a:cubicBezTo>
                  <a:pt x="1129" y="333"/>
                  <a:pt x="1064" y="255"/>
                  <a:pt x="1064" y="180"/>
                </a:cubicBezTo>
                <a:close/>
              </a:path>
            </a:pathLst>
          </a:custGeom>
          <a:noFill/>
          <a:ln>
            <a:solidFill>
              <a:srgbClr val="2476AE">
                <a:lumMod val="60000"/>
                <a:lumOff val="40000"/>
              </a:srgbClr>
            </a:solidFill>
            <a:headEnd type="none" w="med" len="med"/>
            <a:tailEnd type="none" w="med" len="med"/>
          </a:ln>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endParaRPr lang="en-US" sz="1400" dirty="0" smtClean="0">
              <a:solidFill>
                <a:prstClr val="white"/>
              </a:solidFill>
              <a:effectLst>
                <a:outerShdw blurRad="38100" dist="38100" dir="2700000" algn="tl">
                  <a:srgbClr val="000000">
                    <a:alpha val="43137"/>
                  </a:srgbClr>
                </a:outerShdw>
              </a:effectLst>
              <a:latin typeface="Segoe Print" pitchFamily="2" charset="0"/>
              <a:cs typeface="Arial" charset="0"/>
            </a:endParaRPr>
          </a:p>
        </p:txBody>
      </p:sp>
      <p:sp>
        <p:nvSpPr>
          <p:cNvPr id="3084" name="Freeform 12"/>
          <p:cNvSpPr>
            <a:spLocks/>
          </p:cNvSpPr>
          <p:nvPr/>
        </p:nvSpPr>
        <p:spPr bwMode="auto">
          <a:xfrm>
            <a:off x="4737141" y="981860"/>
            <a:ext cx="4195763" cy="4143375"/>
          </a:xfrm>
          <a:custGeom>
            <a:avLst/>
            <a:gdLst/>
            <a:ahLst/>
            <a:cxnLst>
              <a:cxn ang="0">
                <a:pos x="74" y="0"/>
              </a:cxn>
              <a:cxn ang="0">
                <a:pos x="59" y="31"/>
              </a:cxn>
              <a:cxn ang="0">
                <a:pos x="120" y="180"/>
              </a:cxn>
              <a:cxn ang="0">
                <a:pos x="55" y="333"/>
              </a:cxn>
              <a:cxn ang="0">
                <a:pos x="69" y="364"/>
              </a:cxn>
              <a:cxn ang="0">
                <a:pos x="492" y="364"/>
              </a:cxn>
              <a:cxn ang="0">
                <a:pos x="532" y="404"/>
              </a:cxn>
              <a:cxn ang="0">
                <a:pos x="532" y="632"/>
              </a:cxn>
              <a:cxn ang="0">
                <a:pos x="492" y="672"/>
              </a:cxn>
              <a:cxn ang="0">
                <a:pos x="40" y="672"/>
              </a:cxn>
              <a:cxn ang="0">
                <a:pos x="0" y="712"/>
              </a:cxn>
              <a:cxn ang="0">
                <a:pos x="0" y="1136"/>
              </a:cxn>
              <a:cxn ang="0">
                <a:pos x="40" y="1176"/>
              </a:cxn>
              <a:cxn ang="0">
                <a:pos x="1152" y="1176"/>
              </a:cxn>
              <a:cxn ang="0">
                <a:pos x="1192" y="1136"/>
              </a:cxn>
              <a:cxn ang="0">
                <a:pos x="1192" y="40"/>
              </a:cxn>
              <a:cxn ang="0">
                <a:pos x="1152" y="0"/>
              </a:cxn>
              <a:cxn ang="0">
                <a:pos x="74" y="0"/>
              </a:cxn>
            </a:cxnLst>
            <a:rect l="0" t="0" r="r" b="b"/>
            <a:pathLst>
              <a:path w="1192" h="1176">
                <a:moveTo>
                  <a:pt x="74" y="0"/>
                </a:moveTo>
                <a:cubicBezTo>
                  <a:pt x="52" y="0"/>
                  <a:pt x="46" y="14"/>
                  <a:pt x="59" y="31"/>
                </a:cubicBezTo>
                <a:cubicBezTo>
                  <a:pt x="59" y="31"/>
                  <a:pt x="120" y="107"/>
                  <a:pt x="120" y="180"/>
                </a:cubicBezTo>
                <a:cubicBezTo>
                  <a:pt x="120" y="255"/>
                  <a:pt x="55" y="333"/>
                  <a:pt x="55" y="333"/>
                </a:cubicBezTo>
                <a:cubicBezTo>
                  <a:pt x="41" y="350"/>
                  <a:pt x="47" y="364"/>
                  <a:pt x="69" y="364"/>
                </a:cubicBezTo>
                <a:cubicBezTo>
                  <a:pt x="492" y="364"/>
                  <a:pt x="492" y="364"/>
                  <a:pt x="492" y="364"/>
                </a:cubicBezTo>
                <a:cubicBezTo>
                  <a:pt x="514" y="364"/>
                  <a:pt x="532" y="382"/>
                  <a:pt x="532" y="404"/>
                </a:cubicBezTo>
                <a:cubicBezTo>
                  <a:pt x="532" y="632"/>
                  <a:pt x="532" y="632"/>
                  <a:pt x="532" y="632"/>
                </a:cubicBezTo>
                <a:cubicBezTo>
                  <a:pt x="532" y="654"/>
                  <a:pt x="514" y="672"/>
                  <a:pt x="492" y="672"/>
                </a:cubicBezTo>
                <a:cubicBezTo>
                  <a:pt x="40" y="672"/>
                  <a:pt x="40" y="672"/>
                  <a:pt x="40" y="672"/>
                </a:cubicBezTo>
                <a:cubicBezTo>
                  <a:pt x="18" y="672"/>
                  <a:pt x="0" y="690"/>
                  <a:pt x="0" y="712"/>
                </a:cubicBezTo>
                <a:cubicBezTo>
                  <a:pt x="0" y="1136"/>
                  <a:pt x="0" y="1136"/>
                  <a:pt x="0" y="1136"/>
                </a:cubicBezTo>
                <a:cubicBezTo>
                  <a:pt x="0" y="1158"/>
                  <a:pt x="18" y="1176"/>
                  <a:pt x="40" y="1176"/>
                </a:cubicBezTo>
                <a:cubicBezTo>
                  <a:pt x="1152" y="1176"/>
                  <a:pt x="1152" y="1176"/>
                  <a:pt x="1152" y="1176"/>
                </a:cubicBezTo>
                <a:cubicBezTo>
                  <a:pt x="1174" y="1176"/>
                  <a:pt x="1192" y="1158"/>
                  <a:pt x="1192" y="1136"/>
                </a:cubicBezTo>
                <a:cubicBezTo>
                  <a:pt x="1192" y="40"/>
                  <a:pt x="1192" y="40"/>
                  <a:pt x="1192" y="40"/>
                </a:cubicBezTo>
                <a:cubicBezTo>
                  <a:pt x="1192" y="18"/>
                  <a:pt x="1174" y="0"/>
                  <a:pt x="1152" y="0"/>
                </a:cubicBezTo>
                <a:lnTo>
                  <a:pt x="74" y="0"/>
                </a:lnTo>
                <a:close/>
              </a:path>
            </a:pathLst>
          </a:custGeom>
          <a:noFill/>
          <a:ln>
            <a:solidFill>
              <a:srgbClr val="2476AE">
                <a:lumMod val="60000"/>
                <a:lumOff val="40000"/>
              </a:srgbClr>
            </a:solidFill>
            <a:headEnd type="none" w="med" len="med"/>
            <a:tailEnd type="none" w="med" len="med"/>
          </a:ln>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endParaRPr lang="en-US" sz="1400" dirty="0" smtClean="0">
              <a:solidFill>
                <a:prstClr val="white"/>
              </a:solidFill>
              <a:effectLst>
                <a:outerShdw blurRad="38100" dist="38100" dir="2700000" algn="tl">
                  <a:srgbClr val="000000">
                    <a:alpha val="43137"/>
                  </a:srgbClr>
                </a:outerShdw>
              </a:effectLst>
              <a:latin typeface="Segoe Print" pitchFamily="2" charset="0"/>
              <a:cs typeface="Arial" charset="0"/>
            </a:endParaRPr>
          </a:p>
        </p:txBody>
      </p:sp>
      <p:sp>
        <p:nvSpPr>
          <p:cNvPr id="28" name="Title 4"/>
          <p:cNvSpPr>
            <a:spLocks noGrp="1"/>
          </p:cNvSpPr>
          <p:nvPr>
            <p:ph type="title"/>
          </p:nvPr>
        </p:nvSpPr>
        <p:spPr/>
        <p:txBody>
          <a:bodyPr/>
          <a:lstStyle/>
          <a:p>
            <a:r>
              <a:rPr smtClean="0"/>
              <a:t>Next release of Windows Live</a:t>
            </a:r>
            <a:endParaRPr lang="en-US" dirty="0"/>
          </a:p>
        </p:txBody>
      </p:sp>
      <p:sp>
        <p:nvSpPr>
          <p:cNvPr id="75" name="Rectangle 74"/>
          <p:cNvSpPr/>
          <p:nvPr/>
        </p:nvSpPr>
        <p:spPr>
          <a:xfrm>
            <a:off x="-59379" y="2495377"/>
            <a:ext cx="9144000" cy="615553"/>
          </a:xfrm>
          <a:prstGeom prst="rect">
            <a:avLst/>
          </a:prstGeom>
          <a:noFill/>
          <a:ln>
            <a:noFill/>
          </a:ln>
          <a:effectLst>
            <a:outerShdw blurRad="40000" dist="20000" dir="5400000" rotWithShape="0">
              <a:srgbClr val="000000">
                <a:alpha val="38000"/>
              </a:srgbClr>
            </a:outerShdw>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buNone/>
            </a:pPr>
            <a:r>
              <a:rPr lang="en-US" sz="3400" spc="-125" dirty="0" smtClean="0">
                <a:ln w="3175">
                  <a:noFill/>
                </a:ln>
                <a:solidFill>
                  <a:schemeClr val="tx1"/>
                </a:solidFill>
                <a:effectLst>
                  <a:glow rad="101600">
                    <a:schemeClr val="accent2">
                      <a:satMod val="175000"/>
                      <a:alpha val="40000"/>
                    </a:schemeClr>
                  </a:glow>
                </a:effectLst>
                <a:latin typeface="+mj-lt"/>
                <a:cs typeface="Arial" charset="0"/>
              </a:rPr>
              <a:t>Keep your life in sync</a:t>
            </a:r>
          </a:p>
        </p:txBody>
      </p:sp>
      <p:sp>
        <p:nvSpPr>
          <p:cNvPr id="78" name="&quot;GLASS&quot;; White to Transparent Linear; Shadow; 1pt stroke;"/>
          <p:cNvSpPr/>
          <p:nvPr/>
        </p:nvSpPr>
        <p:spPr bwMode="auto">
          <a:xfrm>
            <a:off x="318049" y="5370167"/>
            <a:ext cx="2726388" cy="932916"/>
          </a:xfrm>
          <a:prstGeom prst="roundRect">
            <a:avLst/>
          </a:prstGeom>
          <a:noFill/>
          <a:ln w="19050">
            <a:gradFill>
              <a:gsLst>
                <a:gs pos="0">
                  <a:schemeClr val="accent5"/>
                </a:gs>
                <a:gs pos="50000">
                  <a:schemeClr val="tx2">
                    <a:lumMod val="60000"/>
                    <a:lumOff val="40000"/>
                  </a:schemeClr>
                </a:gs>
                <a:gs pos="100000">
                  <a:schemeClr val="bg1">
                    <a:alpha val="0"/>
                  </a:schemeClr>
                </a:gs>
              </a:gsLst>
              <a:lin ang="5400000" scaled="0"/>
            </a:gradFill>
            <a:headEnd type="none" w="med" len="med"/>
            <a:tailEnd type="none" w="med" len="med"/>
          </a:ln>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r>
              <a:rPr lang="en-US" sz="1600" spc="-110" dirty="0" smtClean="0">
                <a:solidFill>
                  <a:prstClr val="white"/>
                </a:solidFill>
                <a:effectLst>
                  <a:outerShdw blurRad="38100" dist="38100" dir="2700000" algn="tl">
                    <a:srgbClr val="000000">
                      <a:alpha val="43137"/>
                    </a:srgbClr>
                  </a:outerShdw>
                </a:effectLst>
                <a:latin typeface="+mj-lt"/>
                <a:cs typeface="Arial" charset="0"/>
              </a:rPr>
              <a:t>Faster, more flexible ways to communicate and share</a:t>
            </a:r>
          </a:p>
        </p:txBody>
      </p:sp>
      <p:sp>
        <p:nvSpPr>
          <p:cNvPr id="54" name="&quot;GLASS&quot;; White to Transparent Linear; Shadow; 1pt stroke;"/>
          <p:cNvSpPr/>
          <p:nvPr/>
        </p:nvSpPr>
        <p:spPr bwMode="auto">
          <a:xfrm>
            <a:off x="3239995" y="5377543"/>
            <a:ext cx="2726388" cy="904504"/>
          </a:xfrm>
          <a:prstGeom prst="roundRect">
            <a:avLst/>
          </a:prstGeom>
          <a:noFill/>
          <a:ln w="19050">
            <a:gradFill>
              <a:gsLst>
                <a:gs pos="0">
                  <a:schemeClr val="accent5"/>
                </a:gs>
                <a:gs pos="50000">
                  <a:schemeClr val="tx2">
                    <a:lumMod val="60000"/>
                    <a:lumOff val="40000"/>
                  </a:schemeClr>
                </a:gs>
                <a:gs pos="100000">
                  <a:schemeClr val="bg1">
                    <a:alpha val="0"/>
                  </a:schemeClr>
                </a:gs>
              </a:gsLst>
              <a:lin ang="5400000" scaled="0"/>
            </a:gradFill>
            <a:headEnd type="none" w="med" len="med"/>
            <a:tailEnd type="none" w="med" len="med"/>
          </a:ln>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r>
              <a:rPr lang="en-US" sz="1600" spc="-110" dirty="0" smtClean="0">
                <a:solidFill>
                  <a:prstClr val="white"/>
                </a:solidFill>
                <a:effectLst>
                  <a:outerShdw blurRad="38100" dist="38100" dir="2700000" algn="tl">
                    <a:srgbClr val="000000">
                      <a:alpha val="43137"/>
                    </a:srgbClr>
                  </a:outerShdw>
                </a:effectLst>
                <a:latin typeface="+mj-lt"/>
                <a:cs typeface="Arial" charset="0"/>
              </a:rPr>
              <a:t>Easier to integrate and manage all your digital stuff</a:t>
            </a:r>
          </a:p>
        </p:txBody>
      </p:sp>
      <p:sp>
        <p:nvSpPr>
          <p:cNvPr id="55" name="&quot;GLASS&quot;; White to Transparent Linear; Shadow; 1pt stroke;"/>
          <p:cNvSpPr/>
          <p:nvPr/>
        </p:nvSpPr>
        <p:spPr bwMode="auto">
          <a:xfrm>
            <a:off x="6147320" y="5377543"/>
            <a:ext cx="2726388" cy="904504"/>
          </a:xfrm>
          <a:prstGeom prst="roundRect">
            <a:avLst/>
          </a:prstGeom>
          <a:noFill/>
          <a:ln w="19050">
            <a:gradFill>
              <a:gsLst>
                <a:gs pos="0">
                  <a:schemeClr val="accent5"/>
                </a:gs>
                <a:gs pos="50000">
                  <a:schemeClr val="tx2">
                    <a:lumMod val="60000"/>
                    <a:lumOff val="40000"/>
                  </a:schemeClr>
                </a:gs>
                <a:gs pos="100000">
                  <a:schemeClr val="bg1">
                    <a:alpha val="0"/>
                  </a:schemeClr>
                </a:gs>
              </a:gsLst>
              <a:lin ang="5400000" scaled="0"/>
            </a:gradFill>
            <a:headEnd type="none" w="med" len="med"/>
            <a:tailEnd type="none" w="med" len="med"/>
          </a:ln>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r>
              <a:rPr lang="en-US" sz="1600" spc="-110" dirty="0" smtClean="0">
                <a:solidFill>
                  <a:prstClr val="white"/>
                </a:solidFill>
                <a:effectLst>
                  <a:outerShdw blurRad="38100" dist="38100" dir="2700000" algn="tl">
                    <a:srgbClr val="000000">
                      <a:alpha val="43137"/>
                    </a:srgbClr>
                  </a:outerShdw>
                </a:effectLst>
                <a:latin typeface="+mj-lt"/>
                <a:cs typeface="Arial" charset="0"/>
              </a:rPr>
              <a:t>Optimized experiences for the PC, Mobile and Web</a:t>
            </a:r>
          </a:p>
        </p:txBody>
      </p:sp>
      <p:pic>
        <p:nvPicPr>
          <p:cNvPr id="62" name="Picture 153" descr="WINDOWS-LIVE-BUTTON"/>
          <p:cNvPicPr>
            <a:picLocks noChangeAspect="1" noChangeArrowheads="1"/>
          </p:cNvPicPr>
          <p:nvPr/>
        </p:nvPicPr>
        <p:blipFill>
          <a:blip r:embed="rId3" cstate="print"/>
          <a:srcRect/>
          <a:stretch>
            <a:fillRect/>
          </a:stretch>
        </p:blipFill>
        <p:spPr bwMode="auto">
          <a:xfrm>
            <a:off x="3812601" y="981094"/>
            <a:ext cx="1311668" cy="1311668"/>
          </a:xfrm>
          <a:prstGeom prst="rect">
            <a:avLst/>
          </a:prstGeom>
          <a:noFill/>
          <a:ln w="9525">
            <a:noFill/>
            <a:miter lim="800000"/>
            <a:headEnd/>
            <a:tailEnd/>
          </a:ln>
          <a:effectLst/>
        </p:spPr>
      </p:pic>
      <p:sp>
        <p:nvSpPr>
          <p:cNvPr id="49" name="Rectangle 6"/>
          <p:cNvSpPr>
            <a:spLocks noChangeArrowheads="1"/>
          </p:cNvSpPr>
          <p:nvPr/>
        </p:nvSpPr>
        <p:spPr bwMode="auto">
          <a:xfrm>
            <a:off x="411891" y="1165599"/>
            <a:ext cx="3538442" cy="646327"/>
          </a:xfrm>
          <a:prstGeom prst="rect">
            <a:avLst/>
          </a:prstGeom>
          <a:noFill/>
          <a:ln w="9525">
            <a:noFill/>
            <a:miter lim="800000"/>
            <a:headEnd/>
            <a:tailEnd/>
          </a:ln>
          <a:effectLst/>
        </p:spPr>
        <p:txBody>
          <a:bodyPr wrap="square" lIns="91436" tIns="45718" rIns="91436" bIns="45718">
            <a:spAutoFit/>
          </a:bodyPr>
          <a:lstStyle/>
          <a:p>
            <a:pPr>
              <a:lnSpc>
                <a:spcPct val="90000"/>
              </a:lnSpc>
            </a:pPr>
            <a:r>
              <a:rPr lang="en-US" sz="2000" b="1" dirty="0" smtClean="0">
                <a:latin typeface="Segoe" pitchFamily="34" charset="0"/>
                <a:cs typeface="Arial" charset="0"/>
              </a:rPr>
              <a:t>Rich apps that light-up Windows - Essentials</a:t>
            </a:r>
            <a:endParaRPr lang="en-US" sz="2000" b="1" dirty="0">
              <a:latin typeface="Segoe" pitchFamily="34" charset="0"/>
              <a:cs typeface="Arial" charset="0"/>
            </a:endParaRPr>
          </a:p>
        </p:txBody>
      </p:sp>
      <p:sp>
        <p:nvSpPr>
          <p:cNvPr id="73" name="TextBox 72"/>
          <p:cNvSpPr txBox="1"/>
          <p:nvPr/>
        </p:nvSpPr>
        <p:spPr>
          <a:xfrm>
            <a:off x="8763000" y="6400800"/>
            <a:ext cx="228600" cy="276999"/>
          </a:xfrm>
          <a:prstGeom prst="rect">
            <a:avLst/>
          </a:prstGeom>
          <a:noFill/>
        </p:spPr>
        <p:txBody>
          <a:bodyPr wrap="square" rtlCol="0">
            <a:spAutoFit/>
          </a:bodyPr>
          <a:lstStyle/>
          <a:p>
            <a:r>
              <a:rPr lang="en-US" sz="1200" dirty="0" smtClean="0"/>
              <a:t>5</a:t>
            </a:r>
            <a:endParaRPr lang="en-US" sz="1200" dirty="0"/>
          </a:p>
        </p:txBody>
      </p:sp>
      <p:grpSp>
        <p:nvGrpSpPr>
          <p:cNvPr id="2" name="Group 126"/>
          <p:cNvGrpSpPr/>
          <p:nvPr/>
        </p:nvGrpSpPr>
        <p:grpSpPr>
          <a:xfrm>
            <a:off x="5774862" y="4263242"/>
            <a:ext cx="1310069" cy="733558"/>
            <a:chOff x="6082136" y="4194869"/>
            <a:chExt cx="1559427" cy="873183"/>
          </a:xfrm>
        </p:grpSpPr>
        <p:pic>
          <p:nvPicPr>
            <p:cNvPr id="89" name="Picture 88" descr="IM2.jpg"/>
            <p:cNvPicPr>
              <a:picLocks noChangeAspect="1"/>
            </p:cNvPicPr>
            <p:nvPr/>
          </p:nvPicPr>
          <p:blipFill>
            <a:blip r:embed="rId4" cstate="print"/>
            <a:stretch>
              <a:fillRect/>
            </a:stretch>
          </p:blipFill>
          <p:spPr>
            <a:xfrm>
              <a:off x="6400800" y="4194869"/>
              <a:ext cx="870151" cy="579534"/>
            </a:xfrm>
            <a:prstGeom prst="roundRect">
              <a:avLst>
                <a:gd name="adj" fmla="val 0"/>
              </a:avLst>
            </a:prstGeom>
            <a:ln w="38100">
              <a:solidFill>
                <a:schemeClr val="bg1"/>
              </a:solidFill>
            </a:ln>
            <a:effectLst/>
          </p:spPr>
        </p:pic>
        <p:pic>
          <p:nvPicPr>
            <p:cNvPr id="91" name="Picture 90" descr="im8.jpg"/>
            <p:cNvPicPr>
              <a:picLocks noChangeAspect="1"/>
            </p:cNvPicPr>
            <p:nvPr/>
          </p:nvPicPr>
          <p:blipFill>
            <a:blip r:embed="rId5" cstate="print"/>
            <a:stretch>
              <a:fillRect/>
            </a:stretch>
          </p:blipFill>
          <p:spPr>
            <a:xfrm rot="1135903">
              <a:off x="6966175" y="4384647"/>
              <a:ext cx="675388" cy="683405"/>
            </a:xfrm>
            <a:prstGeom prst="roundRect">
              <a:avLst>
                <a:gd name="adj" fmla="val 0"/>
              </a:avLst>
            </a:prstGeom>
            <a:ln w="38100">
              <a:solidFill>
                <a:schemeClr val="bg1"/>
              </a:solidFill>
            </a:ln>
            <a:effectLst/>
          </p:spPr>
        </p:pic>
        <p:pic>
          <p:nvPicPr>
            <p:cNvPr id="92" name="Picture 91" descr="im7.jpg"/>
            <p:cNvPicPr>
              <a:picLocks noChangeAspect="1"/>
            </p:cNvPicPr>
            <p:nvPr/>
          </p:nvPicPr>
          <p:blipFill>
            <a:blip r:embed="rId6" cstate="print"/>
            <a:stretch>
              <a:fillRect/>
            </a:stretch>
          </p:blipFill>
          <p:spPr>
            <a:xfrm>
              <a:off x="6082136" y="4557271"/>
              <a:ext cx="707415" cy="471150"/>
            </a:xfrm>
            <a:prstGeom prst="roundRect">
              <a:avLst>
                <a:gd name="adj" fmla="val 0"/>
              </a:avLst>
            </a:prstGeom>
            <a:ln w="38100">
              <a:solidFill>
                <a:schemeClr val="bg1"/>
              </a:solidFill>
            </a:ln>
            <a:effectLst/>
          </p:spPr>
        </p:pic>
      </p:grpSp>
      <p:pic>
        <p:nvPicPr>
          <p:cNvPr id="99" name="Picture 3" descr="S:\InternalBin\ResourceDVD\DVD_ART34\Artwork_Imagery\Icons - Illustrations\_WINDOWS SERVER ICONS\Documents\Document Text.png"/>
          <p:cNvPicPr>
            <a:picLocks noChangeAspect="1" noChangeArrowheads="1"/>
          </p:cNvPicPr>
          <p:nvPr/>
        </p:nvPicPr>
        <p:blipFill>
          <a:blip r:embed="rId7" cstate="print"/>
          <a:stretch>
            <a:fillRect/>
          </a:stretch>
        </p:blipFill>
        <p:spPr bwMode="auto">
          <a:xfrm>
            <a:off x="3361654" y="4241972"/>
            <a:ext cx="1055707" cy="640964"/>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scene3d>
            <a:camera prst="perspectiveHeroicExtremeRightFacing"/>
            <a:lightRig rig="threePt" dir="t"/>
          </a:scene3d>
        </p:spPr>
      </p:pic>
      <p:pic>
        <p:nvPicPr>
          <p:cNvPr id="100" name="Picture 6" descr="S:\InternalBin\ResourceDVD\DVD_ART34\Artwork_Imagery\Icons - Illustrations\_WINDOWS LIVE ICONS\Windows Live email letter envelope Mail Icon.png"/>
          <p:cNvPicPr>
            <a:picLocks noChangeAspect="1" noChangeArrowheads="1"/>
          </p:cNvPicPr>
          <p:nvPr/>
        </p:nvPicPr>
        <p:blipFill>
          <a:blip r:embed="rId8" cstate="print"/>
          <a:stretch>
            <a:fillRect/>
          </a:stretch>
        </p:blipFill>
        <p:spPr bwMode="auto">
          <a:xfrm>
            <a:off x="1589916" y="4093382"/>
            <a:ext cx="879375" cy="829874"/>
          </a:xfrm>
          <a:prstGeom prst="rect">
            <a:avLst/>
          </a:prstGeom>
          <a:noFill/>
          <a:effectLst>
            <a:outerShdw blurRad="50800" dist="38100" dir="2700000" algn="tl" rotWithShape="0">
              <a:prstClr val="black">
                <a:alpha val="40000"/>
              </a:prstClr>
            </a:outerShdw>
          </a:effectLst>
        </p:spPr>
      </p:pic>
      <p:grpSp>
        <p:nvGrpSpPr>
          <p:cNvPr id="3" name="Group 106"/>
          <p:cNvGrpSpPr/>
          <p:nvPr/>
        </p:nvGrpSpPr>
        <p:grpSpPr>
          <a:xfrm>
            <a:off x="2583714" y="4356275"/>
            <a:ext cx="1150333" cy="800175"/>
            <a:chOff x="4389876" y="2156603"/>
            <a:chExt cx="964465" cy="670885"/>
          </a:xfrm>
        </p:grpSpPr>
        <p:pic>
          <p:nvPicPr>
            <p:cNvPr id="102" name="Picture 5" descr="C:\Program Files\Microsoft Resource DVD Artwork\DVD_ART\Artwork_Imagery\Photos_for_PPT\Soft-edge_photos\FY06 Brand - Vista Home\Windows Vista Home FY06 Peters Family people camera smiling picture photography.png"/>
            <p:cNvPicPr>
              <a:picLocks noChangeAspect="1" noChangeArrowheads="1"/>
            </p:cNvPicPr>
            <p:nvPr/>
          </p:nvPicPr>
          <p:blipFill>
            <a:blip r:embed="rId9" cstate="print"/>
            <a:stretch>
              <a:fillRect/>
            </a:stretch>
          </p:blipFill>
          <p:spPr bwMode="auto">
            <a:xfrm rot="20726132">
              <a:off x="4389876" y="2156603"/>
              <a:ext cx="684589" cy="481287"/>
            </a:xfrm>
            <a:prstGeom prst="rect">
              <a:avLst/>
            </a:prstGeom>
            <a:noFill/>
            <a:effectLst>
              <a:outerShdw blurRad="50800" dist="38100" dir="2700000" algn="tl" rotWithShape="0">
                <a:prstClr val="black">
                  <a:alpha val="40000"/>
                </a:prstClr>
              </a:outerShdw>
            </a:effectLst>
          </p:spPr>
        </p:pic>
        <p:pic>
          <p:nvPicPr>
            <p:cNvPr id="103" name="Picture 3" descr="C:\Program Files\Microsoft Resource DVD Artwork\DVD_ART\Artwork_Imagery\HARDWARE_IMAGERY\Photos - OEM Hardware\Cameras\Digital Camera\Canon digital camera.png"/>
            <p:cNvPicPr>
              <a:picLocks noChangeAspect="1" noChangeArrowheads="1"/>
            </p:cNvPicPr>
            <p:nvPr/>
          </p:nvPicPr>
          <p:blipFill>
            <a:blip r:embed="rId10" cstate="print"/>
            <a:srcRect/>
            <a:stretch>
              <a:fillRect/>
            </a:stretch>
          </p:blipFill>
          <p:spPr bwMode="auto">
            <a:xfrm>
              <a:off x="4807739" y="2440896"/>
              <a:ext cx="546602" cy="386592"/>
            </a:xfrm>
            <a:prstGeom prst="rect">
              <a:avLst/>
            </a:prstGeom>
            <a:noFill/>
            <a:effectLst>
              <a:outerShdw blurRad="50800" dist="38100" dir="2700000" algn="tl" rotWithShape="0">
                <a:prstClr val="black">
                  <a:alpha val="40000"/>
                </a:prstClr>
              </a:outerShdw>
            </a:effectLst>
          </p:spPr>
        </p:pic>
      </p:grpSp>
      <p:grpSp>
        <p:nvGrpSpPr>
          <p:cNvPr id="4" name="Group 105"/>
          <p:cNvGrpSpPr/>
          <p:nvPr/>
        </p:nvGrpSpPr>
        <p:grpSpPr>
          <a:xfrm>
            <a:off x="990600" y="4310743"/>
            <a:ext cx="700284" cy="729675"/>
            <a:chOff x="2130938" y="3481063"/>
            <a:chExt cx="664712" cy="755080"/>
          </a:xfrm>
        </p:grpSpPr>
        <p:pic>
          <p:nvPicPr>
            <p:cNvPr id="104" name="Picture 103" descr="IM.png"/>
            <p:cNvPicPr>
              <a:picLocks noChangeAspect="1"/>
            </p:cNvPicPr>
            <p:nvPr/>
          </p:nvPicPr>
          <p:blipFill>
            <a:blip r:embed="rId11" cstate="print"/>
            <a:stretch>
              <a:fillRect/>
            </a:stretch>
          </p:blipFill>
          <p:spPr>
            <a:xfrm>
              <a:off x="2130938" y="3481063"/>
              <a:ext cx="328702" cy="745957"/>
            </a:xfrm>
            <a:prstGeom prst="roundRect">
              <a:avLst>
                <a:gd name="adj" fmla="val 5186"/>
              </a:avLst>
            </a:prstGeom>
            <a:effectLst>
              <a:outerShdw blurRad="50800" dist="38100" dir="2700000" algn="tl" rotWithShape="0">
                <a:prstClr val="black">
                  <a:alpha val="40000"/>
                </a:prstClr>
              </a:outerShdw>
              <a:reflection blurRad="6350" stA="52000" endA="300" endPos="35000" dir="5400000" sy="-100000" algn="bl" rotWithShape="0"/>
            </a:effectLst>
            <a:scene3d>
              <a:camera prst="perspectiveHeroicExtremeRightFacing"/>
              <a:lightRig rig="threePt" dir="t"/>
            </a:scene3d>
          </p:spPr>
        </p:pic>
        <p:pic>
          <p:nvPicPr>
            <p:cNvPr id="105" name="Picture 2" descr="S:\InternalBin\ResourceDVD\DVD_ART34\Artwork_Imagery\Icons - Illustrations\_WINDOWS LIVE ICONS\Windows Live Messenger Icon.png"/>
            <p:cNvPicPr>
              <a:picLocks noChangeAspect="1" noChangeArrowheads="1"/>
            </p:cNvPicPr>
            <p:nvPr/>
          </p:nvPicPr>
          <p:blipFill>
            <a:blip r:embed="rId12" cstate="print"/>
            <a:srcRect/>
            <a:stretch>
              <a:fillRect/>
            </a:stretch>
          </p:blipFill>
          <p:spPr bwMode="auto">
            <a:xfrm>
              <a:off x="2330776" y="3862694"/>
              <a:ext cx="464874" cy="373449"/>
            </a:xfrm>
            <a:prstGeom prst="rect">
              <a:avLst/>
            </a:prstGeom>
            <a:noFill/>
          </p:spPr>
        </p:pic>
      </p:grpSp>
      <p:pic>
        <p:nvPicPr>
          <p:cNvPr id="3086" name="Picture 14" descr="C:\Program Files\Microsoft Resource DVD Artwork\DVD_ART\Artwork_Imagery\HARDWARE_IMAGERY\Illustration - Misc Hardware\Windows Vista Illustration Icons\Search.png"/>
          <p:cNvPicPr>
            <a:picLocks noChangeAspect="1" noChangeArrowheads="1"/>
          </p:cNvPicPr>
          <p:nvPr/>
        </p:nvPicPr>
        <p:blipFill>
          <a:blip r:embed="rId13" cstate="print"/>
          <a:srcRect/>
          <a:stretch>
            <a:fillRect/>
          </a:stretch>
        </p:blipFill>
        <p:spPr bwMode="auto">
          <a:xfrm>
            <a:off x="2134675" y="4294983"/>
            <a:ext cx="791186" cy="791186"/>
          </a:xfrm>
          <a:prstGeom prst="rect">
            <a:avLst/>
          </a:prstGeom>
          <a:noFill/>
        </p:spPr>
      </p:pic>
      <p:sp>
        <p:nvSpPr>
          <p:cNvPr id="114" name="TextBox 113"/>
          <p:cNvSpPr txBox="1"/>
          <p:nvPr/>
        </p:nvSpPr>
        <p:spPr>
          <a:xfrm>
            <a:off x="912634" y="1857861"/>
            <a:ext cx="1623317" cy="2185214"/>
          </a:xfrm>
          <a:prstGeom prst="rect">
            <a:avLst/>
          </a:prstGeom>
          <a:noFill/>
        </p:spPr>
        <p:txBody>
          <a:bodyPr wrap="square" rtlCol="0">
            <a:spAutoFit/>
          </a:bodyPr>
          <a:lstStyle/>
          <a:p>
            <a:pPr>
              <a:spcAft>
                <a:spcPts val="200"/>
              </a:spcAft>
            </a:pPr>
            <a:r>
              <a:rPr lang="en-US" dirty="0" smtClean="0"/>
              <a:t>Mail</a:t>
            </a:r>
          </a:p>
          <a:p>
            <a:pPr>
              <a:spcAft>
                <a:spcPts val="200"/>
              </a:spcAft>
            </a:pPr>
            <a:r>
              <a:rPr lang="en-US" dirty="0" smtClean="0"/>
              <a:t>Photo Gallery</a:t>
            </a:r>
          </a:p>
          <a:p>
            <a:pPr>
              <a:spcAft>
                <a:spcPts val="200"/>
              </a:spcAft>
            </a:pPr>
            <a:r>
              <a:rPr lang="en-US" dirty="0" smtClean="0"/>
              <a:t>Movie Maker</a:t>
            </a:r>
          </a:p>
          <a:p>
            <a:pPr>
              <a:spcAft>
                <a:spcPts val="200"/>
              </a:spcAft>
            </a:pPr>
            <a:r>
              <a:rPr lang="en-US" dirty="0" smtClean="0"/>
              <a:t>Messenger</a:t>
            </a:r>
          </a:p>
          <a:p>
            <a:pPr>
              <a:spcAft>
                <a:spcPts val="200"/>
              </a:spcAft>
            </a:pPr>
            <a:r>
              <a:rPr lang="en-US" dirty="0" smtClean="0"/>
              <a:t>Toolbar</a:t>
            </a:r>
          </a:p>
          <a:p>
            <a:pPr>
              <a:spcAft>
                <a:spcPts val="200"/>
              </a:spcAft>
            </a:pPr>
            <a:r>
              <a:rPr lang="en-US" dirty="0" smtClean="0"/>
              <a:t>Family Safety</a:t>
            </a:r>
          </a:p>
          <a:p>
            <a:pPr>
              <a:spcAft>
                <a:spcPts val="200"/>
              </a:spcAft>
            </a:pPr>
            <a:r>
              <a:rPr lang="en-US" dirty="0" smtClean="0"/>
              <a:t>Writer</a:t>
            </a:r>
          </a:p>
        </p:txBody>
      </p:sp>
      <p:grpSp>
        <p:nvGrpSpPr>
          <p:cNvPr id="5" name="Group 114"/>
          <p:cNvGrpSpPr/>
          <p:nvPr/>
        </p:nvGrpSpPr>
        <p:grpSpPr>
          <a:xfrm>
            <a:off x="1194518" y="4533523"/>
            <a:ext cx="1273486" cy="775251"/>
            <a:chOff x="1488305" y="4686613"/>
            <a:chExt cx="1036234" cy="630821"/>
          </a:xfrm>
          <a:effectLst>
            <a:outerShdw blurRad="50800" dist="38100" dir="2700000" algn="tl" rotWithShape="0">
              <a:prstClr val="black">
                <a:alpha val="40000"/>
              </a:prstClr>
            </a:outerShdw>
          </a:effectLst>
        </p:grpSpPr>
        <p:pic>
          <p:nvPicPr>
            <p:cNvPr id="3088" name="Picture 16" descr="C:\Users\mollie\AppData\Local\Microsoft\Windows\Temporary Internet Files\Content.IE5\8IJ9UZX7\MPj04310110000[1].jpg"/>
            <p:cNvPicPr>
              <a:picLocks noChangeAspect="1" noChangeArrowheads="1"/>
            </p:cNvPicPr>
            <p:nvPr/>
          </p:nvPicPr>
          <p:blipFill>
            <a:blip r:embed="rId14" cstate="print"/>
            <a:stretch>
              <a:fillRect/>
            </a:stretch>
          </p:blipFill>
          <p:spPr bwMode="auto">
            <a:xfrm rot="18940592">
              <a:off x="1488305" y="4686613"/>
              <a:ext cx="629846" cy="630821"/>
            </a:xfrm>
            <a:prstGeom prst="rect">
              <a:avLst/>
            </a:prstGeom>
            <a:noFill/>
            <a:effectLst>
              <a:outerShdw blurRad="50800" dist="38100" dir="2700000" algn="tl" rotWithShape="0">
                <a:prstClr val="black">
                  <a:alpha val="40000"/>
                </a:prstClr>
              </a:outerShdw>
            </a:effectLst>
          </p:spPr>
        </p:pic>
        <p:pic>
          <p:nvPicPr>
            <p:cNvPr id="3087" name="Picture 15" descr="C:\Program Files\Microsoft Resource DVD Artwork\DVD_ART\Artwork_Imagery\HARDWARE_IMAGERY\Photos - OEM Hardware\Cameras\Video Camera\Sony MiniDV Digital video CamCorder.png"/>
            <p:cNvPicPr>
              <a:picLocks noChangeAspect="1" noChangeArrowheads="1"/>
            </p:cNvPicPr>
            <p:nvPr/>
          </p:nvPicPr>
          <p:blipFill>
            <a:blip r:embed="rId15" cstate="print"/>
            <a:srcRect/>
            <a:stretch>
              <a:fillRect/>
            </a:stretch>
          </p:blipFill>
          <p:spPr bwMode="auto">
            <a:xfrm>
              <a:off x="1833563" y="4776218"/>
              <a:ext cx="690976" cy="442859"/>
            </a:xfrm>
            <a:prstGeom prst="rect">
              <a:avLst/>
            </a:prstGeom>
            <a:noFill/>
          </p:spPr>
        </p:pic>
      </p:grpSp>
      <p:pic>
        <p:nvPicPr>
          <p:cNvPr id="3089" name="Picture 17" descr="C:\Program Files\Microsoft Resource DVD Artwork\DVD_ART\Artwork_Imagery\Shapes and Graphics\people\man on cell phone.png"/>
          <p:cNvPicPr>
            <a:picLocks noChangeAspect="1" noChangeArrowheads="1"/>
          </p:cNvPicPr>
          <p:nvPr/>
        </p:nvPicPr>
        <p:blipFill>
          <a:blip r:embed="rId16" cstate="print"/>
          <a:srcRect/>
          <a:stretch>
            <a:fillRect/>
          </a:stretch>
        </p:blipFill>
        <p:spPr bwMode="auto">
          <a:xfrm>
            <a:off x="3645725" y="3032266"/>
            <a:ext cx="1650669" cy="2091937"/>
          </a:xfrm>
          <a:prstGeom prst="rect">
            <a:avLst/>
          </a:prstGeom>
          <a:noFill/>
        </p:spPr>
      </p:pic>
      <p:pic>
        <p:nvPicPr>
          <p:cNvPr id="128" name="Picture 127" descr="hotmail.png"/>
          <p:cNvPicPr>
            <a:picLocks noChangeAspect="1"/>
          </p:cNvPicPr>
          <p:nvPr/>
        </p:nvPicPr>
        <p:blipFill>
          <a:blip r:embed="rId17" cstate="print"/>
          <a:stretch>
            <a:fillRect/>
          </a:stretch>
        </p:blipFill>
        <p:spPr>
          <a:xfrm>
            <a:off x="7022922" y="4397829"/>
            <a:ext cx="949627" cy="761999"/>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scene3d>
            <a:camera prst="perspectiveHeroicExtremeLeftFacing"/>
            <a:lightRig rig="threePt" dir="t"/>
          </a:scene3d>
        </p:spPr>
      </p:pic>
      <p:grpSp>
        <p:nvGrpSpPr>
          <p:cNvPr id="6" name="Group 28"/>
          <p:cNvGrpSpPr/>
          <p:nvPr/>
        </p:nvGrpSpPr>
        <p:grpSpPr>
          <a:xfrm>
            <a:off x="5134459" y="4370119"/>
            <a:ext cx="731768" cy="731768"/>
            <a:chOff x="8492008" y="1303022"/>
            <a:chExt cx="2928960" cy="2000249"/>
          </a:xfrm>
          <a:effectLst/>
        </p:grpSpPr>
        <p:pic>
          <p:nvPicPr>
            <p:cNvPr id="66" name="Picture 2"/>
            <p:cNvPicPr>
              <a:picLocks noChangeAspect="1" noChangeArrowheads="1"/>
            </p:cNvPicPr>
            <p:nvPr/>
          </p:nvPicPr>
          <p:blipFill>
            <a:blip r:embed="rId18" cstate="print"/>
            <a:srcRect t="7940" r="27712"/>
            <a:stretch>
              <a:fillRect/>
            </a:stretch>
          </p:blipFill>
          <p:spPr bwMode="auto">
            <a:xfrm>
              <a:off x="8492008" y="1303022"/>
              <a:ext cx="2928960" cy="2000249"/>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scene3d>
              <a:camera prst="perspectiveHeroicExtremeLeftFacing"/>
              <a:lightRig rig="threePt" dir="t"/>
            </a:scene3d>
          </p:spPr>
        </p:pic>
        <p:pic>
          <p:nvPicPr>
            <p:cNvPr id="76" name="Picture 9"/>
            <p:cNvPicPr>
              <a:picLocks noChangeAspect="1" noChangeArrowheads="1"/>
            </p:cNvPicPr>
            <p:nvPr/>
          </p:nvPicPr>
          <p:blipFill>
            <a:blip r:embed="rId19" cstate="print"/>
            <a:srcRect/>
            <a:stretch>
              <a:fillRect/>
            </a:stretch>
          </p:blipFill>
          <p:spPr bwMode="auto">
            <a:xfrm rot="248307">
              <a:off x="10287318" y="2665096"/>
              <a:ext cx="465145" cy="405765"/>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scene3d>
              <a:camera prst="perspectiveHeroicExtremeLeftFacing"/>
              <a:lightRig rig="threePt" dir="t"/>
            </a:scene3d>
          </p:spPr>
        </p:pic>
      </p:grpSp>
      <p:pic>
        <p:nvPicPr>
          <p:cNvPr id="2062" name="Picture 14" descr="S:\InternalBin\ResourceDVD\DVD_ART34\Artwork_Imagery\Shapes\Arrows\Curved\arrow circle.png"/>
          <p:cNvPicPr>
            <a:picLocks noChangeAspect="1" noChangeArrowheads="1"/>
          </p:cNvPicPr>
          <p:nvPr/>
        </p:nvPicPr>
        <p:blipFill>
          <a:blip r:embed="rId20"/>
          <a:srcRect/>
          <a:stretch>
            <a:fillRect/>
          </a:stretch>
        </p:blipFill>
        <p:spPr bwMode="auto">
          <a:xfrm>
            <a:off x="7509263" y="4710846"/>
            <a:ext cx="457200" cy="342900"/>
          </a:xfrm>
          <a:prstGeom prst="rect">
            <a:avLst/>
          </a:prstGeom>
          <a:noFill/>
        </p:spPr>
      </p:pic>
      <p:pic>
        <p:nvPicPr>
          <p:cNvPr id="42" name="Picture 8" descr="C:\Documents and Settings\Kayleem\Local Settings\Temporary Internet Files\Content.IE5\OZUNKJYN\MCj04326650000[1].png"/>
          <p:cNvPicPr>
            <a:picLocks noChangeAspect="1" noChangeArrowheads="1"/>
          </p:cNvPicPr>
          <p:nvPr/>
        </p:nvPicPr>
        <p:blipFill>
          <a:blip r:embed="rId21" cstate="print"/>
          <a:srcRect/>
          <a:stretch>
            <a:fillRect/>
          </a:stretch>
        </p:blipFill>
        <p:spPr bwMode="auto">
          <a:xfrm>
            <a:off x="516918" y="3651100"/>
            <a:ext cx="358252" cy="347450"/>
          </a:xfrm>
          <a:prstGeom prst="rect">
            <a:avLst/>
          </a:prstGeom>
          <a:noFill/>
        </p:spPr>
      </p:pic>
      <p:pic>
        <p:nvPicPr>
          <p:cNvPr id="43" name="Picture 7" descr="C:\Program Files\Microsoft Resource DVD Artwork\DVD_ART\Artwork_Imagery\Shapes and Graphics\Windows Live Illustration Icons\Windows Live Search Icon.png"/>
          <p:cNvPicPr>
            <a:picLocks noChangeAspect="1" noChangeArrowheads="1"/>
          </p:cNvPicPr>
          <p:nvPr/>
        </p:nvPicPr>
        <p:blipFill>
          <a:blip r:embed="rId22" cstate="print"/>
          <a:srcRect/>
          <a:stretch>
            <a:fillRect/>
          </a:stretch>
        </p:blipFill>
        <p:spPr bwMode="auto">
          <a:xfrm>
            <a:off x="631372" y="3093601"/>
            <a:ext cx="210245" cy="233468"/>
          </a:xfrm>
          <a:prstGeom prst="rect">
            <a:avLst/>
          </a:prstGeom>
          <a:noFill/>
        </p:spPr>
      </p:pic>
      <p:pic>
        <p:nvPicPr>
          <p:cNvPr id="44" name="Picture 3" descr="C:\Program Files\Microsoft Resource DVD Artwork\DVD_ART\Artwork_Imagery\Shapes and Graphics\Windows Live Illustration Icons\Windows Live Mail Icon.png"/>
          <p:cNvPicPr>
            <a:picLocks noChangeAspect="1" noChangeArrowheads="1"/>
          </p:cNvPicPr>
          <p:nvPr/>
        </p:nvPicPr>
        <p:blipFill>
          <a:blip r:embed="rId23" cstate="screen"/>
          <a:srcRect/>
          <a:stretch>
            <a:fillRect/>
          </a:stretch>
        </p:blipFill>
        <p:spPr bwMode="auto">
          <a:xfrm>
            <a:off x="522513" y="1920374"/>
            <a:ext cx="309303" cy="249338"/>
          </a:xfrm>
          <a:prstGeom prst="rect">
            <a:avLst/>
          </a:prstGeom>
          <a:noFill/>
        </p:spPr>
      </p:pic>
      <p:pic>
        <p:nvPicPr>
          <p:cNvPr id="45" name="Picture 1" descr="C:\Users\JimC.REDMOND\Documents\MSN\Digital Memories\Marketing\Icons\PhotoGallery_48x48_72.png"/>
          <p:cNvPicPr>
            <a:picLocks noChangeAspect="1" noChangeArrowheads="1"/>
          </p:cNvPicPr>
          <p:nvPr/>
        </p:nvPicPr>
        <p:blipFill>
          <a:blip r:embed="rId24"/>
          <a:srcRect/>
          <a:stretch>
            <a:fillRect/>
          </a:stretch>
        </p:blipFill>
        <p:spPr bwMode="auto">
          <a:xfrm>
            <a:off x="517591" y="2172170"/>
            <a:ext cx="320000" cy="310351"/>
          </a:xfrm>
          <a:prstGeom prst="rect">
            <a:avLst/>
          </a:prstGeom>
          <a:noFill/>
        </p:spPr>
      </p:pic>
      <p:pic>
        <p:nvPicPr>
          <p:cNvPr id="46" name="Picture 6" descr="C:\Program Files\Microsoft Resource DVD Artwork\DVD_ART\Artwork_Imagery\Shapes and Graphics\Windows Live Illustration Icons\Windows Live Messenger Icon.png"/>
          <p:cNvPicPr>
            <a:picLocks noChangeAspect="1" noChangeArrowheads="1"/>
          </p:cNvPicPr>
          <p:nvPr/>
        </p:nvPicPr>
        <p:blipFill>
          <a:blip r:embed="rId25" cstate="print"/>
          <a:srcRect/>
          <a:stretch>
            <a:fillRect/>
          </a:stretch>
        </p:blipFill>
        <p:spPr bwMode="auto">
          <a:xfrm>
            <a:off x="544286" y="2822029"/>
            <a:ext cx="298416" cy="232500"/>
          </a:xfrm>
          <a:prstGeom prst="rect">
            <a:avLst/>
          </a:prstGeom>
          <a:noFill/>
          <a:effectLst>
            <a:reflection blurRad="6350" stA="52000" endA="300" endPos="35000" dir="5400000" sy="-100000" algn="bl" rotWithShape="0"/>
          </a:effectLst>
        </p:spPr>
      </p:pic>
      <p:pic>
        <p:nvPicPr>
          <p:cNvPr id="47" name="Picture 2"/>
          <p:cNvPicPr>
            <a:picLocks noChangeAspect="1" noChangeArrowheads="1"/>
          </p:cNvPicPr>
          <p:nvPr/>
        </p:nvPicPr>
        <p:blipFill>
          <a:blip r:embed="rId26" cstate="print"/>
          <a:srcRect/>
          <a:stretch>
            <a:fillRect/>
          </a:stretch>
        </p:blipFill>
        <p:spPr bwMode="auto">
          <a:xfrm>
            <a:off x="540657" y="3374573"/>
            <a:ext cx="308428" cy="270815"/>
          </a:xfrm>
          <a:prstGeom prst="rect">
            <a:avLst/>
          </a:prstGeom>
          <a:noFill/>
          <a:ln w="9525">
            <a:noFill/>
            <a:miter lim="800000"/>
            <a:headEnd/>
            <a:tailEnd/>
          </a:ln>
          <a:effectLst/>
        </p:spPr>
      </p:pic>
      <p:pic>
        <p:nvPicPr>
          <p:cNvPr id="1026" name="Picture 2"/>
          <p:cNvPicPr>
            <a:picLocks noChangeAspect="1" noChangeArrowheads="1"/>
          </p:cNvPicPr>
          <p:nvPr/>
        </p:nvPicPr>
        <p:blipFill>
          <a:blip r:embed="rId27"/>
          <a:srcRect/>
          <a:stretch>
            <a:fillRect/>
          </a:stretch>
        </p:blipFill>
        <p:spPr bwMode="auto">
          <a:xfrm>
            <a:off x="583066" y="2486026"/>
            <a:ext cx="161925" cy="209550"/>
          </a:xfrm>
          <a:prstGeom prst="rect">
            <a:avLst/>
          </a:prstGeom>
          <a:noFill/>
          <a:ln w="9525">
            <a:noFill/>
            <a:miter lim="800000"/>
            <a:headEnd/>
            <a:tailEnd/>
          </a:ln>
          <a:effectLst/>
        </p:spPr>
      </p:pic>
      <p:sp>
        <p:nvSpPr>
          <p:cNvPr id="48" name="Rectangle 6"/>
          <p:cNvSpPr>
            <a:spLocks noChangeArrowheads="1"/>
          </p:cNvSpPr>
          <p:nvPr/>
        </p:nvSpPr>
        <p:spPr bwMode="auto">
          <a:xfrm>
            <a:off x="5690502" y="1155529"/>
            <a:ext cx="3072403" cy="377022"/>
          </a:xfrm>
          <a:prstGeom prst="rect">
            <a:avLst/>
          </a:prstGeom>
          <a:noFill/>
          <a:ln w="9525">
            <a:noFill/>
            <a:miter lim="800000"/>
            <a:headEnd/>
            <a:tailEnd/>
          </a:ln>
          <a:effectLst/>
        </p:spPr>
        <p:txBody>
          <a:bodyPr wrap="square" lIns="91436" tIns="45718" rIns="91436" bIns="45718">
            <a:spAutoFit/>
          </a:bodyPr>
          <a:lstStyle/>
          <a:p>
            <a:pPr algn="r">
              <a:lnSpc>
                <a:spcPct val="90000"/>
              </a:lnSpc>
            </a:pPr>
            <a:r>
              <a:rPr lang="en-US" sz="2000" b="1" dirty="0" smtClean="0">
                <a:latin typeface="Segoe" pitchFamily="34" charset="0"/>
                <a:cs typeface="Arial" charset="0"/>
              </a:rPr>
              <a:t>Leading Services</a:t>
            </a:r>
            <a:endParaRPr lang="en-US" sz="2000" b="1" dirty="0">
              <a:latin typeface="Segoe" pitchFamily="34" charset="0"/>
              <a:cs typeface="Arial" charset="0"/>
            </a:endParaRPr>
          </a:p>
        </p:txBody>
      </p:sp>
      <p:sp>
        <p:nvSpPr>
          <p:cNvPr id="50" name="TextBox 49"/>
          <p:cNvSpPr txBox="1"/>
          <p:nvPr/>
        </p:nvSpPr>
        <p:spPr>
          <a:xfrm>
            <a:off x="6385393" y="1517892"/>
            <a:ext cx="1860582" cy="2816477"/>
          </a:xfrm>
          <a:prstGeom prst="rect">
            <a:avLst/>
          </a:prstGeom>
          <a:noFill/>
        </p:spPr>
        <p:txBody>
          <a:bodyPr wrap="square" rtlCol="0">
            <a:spAutoFit/>
          </a:bodyPr>
          <a:lstStyle/>
          <a:p>
            <a:pPr algn="r">
              <a:lnSpc>
                <a:spcPct val="110000"/>
              </a:lnSpc>
            </a:pPr>
            <a:r>
              <a:rPr lang="en-US" dirty="0" smtClean="0"/>
              <a:t>Hotmail</a:t>
            </a:r>
          </a:p>
          <a:p>
            <a:pPr algn="r">
              <a:lnSpc>
                <a:spcPct val="110000"/>
              </a:lnSpc>
            </a:pPr>
            <a:r>
              <a:rPr lang="en-US" dirty="0" smtClean="0"/>
              <a:t>Home.live.com</a:t>
            </a:r>
          </a:p>
          <a:p>
            <a:pPr algn="r">
              <a:lnSpc>
                <a:spcPct val="110000"/>
              </a:lnSpc>
            </a:pPr>
            <a:r>
              <a:rPr lang="en-US" dirty="0" smtClean="0"/>
              <a:t>Groups</a:t>
            </a:r>
          </a:p>
          <a:p>
            <a:pPr algn="r">
              <a:lnSpc>
                <a:spcPct val="110000"/>
              </a:lnSpc>
            </a:pPr>
            <a:r>
              <a:rPr lang="en-US" dirty="0" smtClean="0"/>
              <a:t>Photos</a:t>
            </a:r>
          </a:p>
          <a:p>
            <a:pPr algn="r">
              <a:lnSpc>
                <a:spcPct val="110000"/>
              </a:lnSpc>
            </a:pPr>
            <a:r>
              <a:rPr lang="en-US" dirty="0" smtClean="0"/>
              <a:t>Calendar</a:t>
            </a:r>
          </a:p>
          <a:p>
            <a:pPr algn="r">
              <a:lnSpc>
                <a:spcPct val="110000"/>
              </a:lnSpc>
            </a:pPr>
            <a:r>
              <a:rPr lang="en-US" dirty="0" smtClean="0"/>
              <a:t>Events</a:t>
            </a:r>
          </a:p>
          <a:p>
            <a:pPr algn="r">
              <a:lnSpc>
                <a:spcPct val="110000"/>
              </a:lnSpc>
            </a:pPr>
            <a:r>
              <a:rPr lang="en-US" dirty="0" smtClean="0"/>
              <a:t>Sync</a:t>
            </a:r>
          </a:p>
          <a:p>
            <a:pPr algn="r">
              <a:lnSpc>
                <a:spcPct val="110000"/>
              </a:lnSpc>
            </a:pPr>
            <a:r>
              <a:rPr lang="en-US" dirty="0" err="1" smtClean="0"/>
              <a:t>SkyDrive</a:t>
            </a:r>
            <a:endParaRPr lang="en-US" dirty="0" smtClean="0"/>
          </a:p>
          <a:p>
            <a:pPr algn="r">
              <a:lnSpc>
                <a:spcPct val="110000"/>
              </a:lnSpc>
            </a:pPr>
            <a:r>
              <a:rPr lang="en-US" dirty="0" smtClean="0"/>
              <a:t>Spaces</a:t>
            </a:r>
          </a:p>
        </p:txBody>
      </p:sp>
      <p:pic>
        <p:nvPicPr>
          <p:cNvPr id="51" name="Picture 3" descr="C:\Program Files\Microsoft Resource DVD Artwork\DVD_ART\Artwork_Imagery\Shapes and Graphics\Windows Live Illustration Icons\Windows Live Mail Icon.png"/>
          <p:cNvPicPr>
            <a:picLocks noChangeAspect="1" noChangeArrowheads="1"/>
          </p:cNvPicPr>
          <p:nvPr/>
        </p:nvPicPr>
        <p:blipFill>
          <a:blip r:embed="rId28" cstate="screen"/>
          <a:srcRect/>
          <a:stretch>
            <a:fillRect/>
          </a:stretch>
        </p:blipFill>
        <p:spPr bwMode="auto">
          <a:xfrm>
            <a:off x="8299341" y="1551914"/>
            <a:ext cx="332414" cy="278045"/>
          </a:xfrm>
          <a:prstGeom prst="rect">
            <a:avLst/>
          </a:prstGeom>
          <a:noFill/>
          <a:effectLst>
            <a:outerShdw blurRad="50800" dist="12700" dir="5400000" algn="t" rotWithShape="0">
              <a:prstClr val="black">
                <a:alpha val="25000"/>
              </a:prstClr>
            </a:outerShdw>
          </a:effectLst>
        </p:spPr>
      </p:pic>
      <p:pic>
        <p:nvPicPr>
          <p:cNvPr id="52" name="Picture 1"/>
          <p:cNvPicPr>
            <a:picLocks noChangeAspect="1" noChangeArrowheads="1"/>
          </p:cNvPicPr>
          <p:nvPr/>
        </p:nvPicPr>
        <p:blipFill>
          <a:blip r:embed="rId29"/>
          <a:srcRect/>
          <a:stretch>
            <a:fillRect/>
          </a:stretch>
        </p:blipFill>
        <p:spPr bwMode="auto">
          <a:xfrm>
            <a:off x="8299978" y="3059223"/>
            <a:ext cx="312576" cy="320974"/>
          </a:xfrm>
          <a:prstGeom prst="rect">
            <a:avLst/>
          </a:prstGeom>
          <a:noFill/>
          <a:ln w="9525">
            <a:noFill/>
            <a:miter lim="800000"/>
            <a:headEnd/>
            <a:tailEnd/>
          </a:ln>
          <a:effectLst/>
        </p:spPr>
      </p:pic>
      <p:pic>
        <p:nvPicPr>
          <p:cNvPr id="53" name="Picture 5" descr="C:\Program Files\Microsoft Resource DVD Artwork\DVD_ART\Artwork_Imagery\Shapes and Graphics\Windows Live Illustration Icons\Windows Live Spaces Icon.png"/>
          <p:cNvPicPr>
            <a:picLocks noChangeAspect="1" noChangeArrowheads="1"/>
          </p:cNvPicPr>
          <p:nvPr/>
        </p:nvPicPr>
        <p:blipFill>
          <a:blip r:embed="rId30" cstate="screen"/>
          <a:srcRect/>
          <a:stretch>
            <a:fillRect/>
          </a:stretch>
        </p:blipFill>
        <p:spPr bwMode="auto">
          <a:xfrm>
            <a:off x="8315805" y="2199854"/>
            <a:ext cx="274109" cy="245396"/>
          </a:xfrm>
          <a:prstGeom prst="rect">
            <a:avLst/>
          </a:prstGeom>
          <a:noFill/>
        </p:spPr>
      </p:pic>
      <p:pic>
        <p:nvPicPr>
          <p:cNvPr id="56" name="Picture 1" descr="C:\Users\brooker\Desktop\Skydrive_128x128_72.png"/>
          <p:cNvPicPr>
            <a:picLocks noChangeAspect="1" noChangeArrowheads="1"/>
          </p:cNvPicPr>
          <p:nvPr/>
        </p:nvPicPr>
        <p:blipFill>
          <a:blip r:embed="rId31" cstate="print"/>
          <a:srcRect t="43854"/>
          <a:stretch>
            <a:fillRect/>
          </a:stretch>
        </p:blipFill>
        <p:spPr bwMode="auto">
          <a:xfrm>
            <a:off x="8280970" y="3772237"/>
            <a:ext cx="339048" cy="195478"/>
          </a:xfrm>
          <a:prstGeom prst="rect">
            <a:avLst/>
          </a:prstGeom>
          <a:noFill/>
        </p:spPr>
      </p:pic>
      <p:grpSp>
        <p:nvGrpSpPr>
          <p:cNvPr id="7" name="Group 28"/>
          <p:cNvGrpSpPr/>
          <p:nvPr/>
        </p:nvGrpSpPr>
        <p:grpSpPr>
          <a:xfrm>
            <a:off x="8321456" y="1890445"/>
            <a:ext cx="255936" cy="255936"/>
            <a:chOff x="8492008" y="1303022"/>
            <a:chExt cx="2928960" cy="2000249"/>
          </a:xfrm>
          <a:effectLst/>
        </p:grpSpPr>
        <p:pic>
          <p:nvPicPr>
            <p:cNvPr id="58" name="Picture 2"/>
            <p:cNvPicPr>
              <a:picLocks noChangeAspect="1" noChangeArrowheads="1"/>
            </p:cNvPicPr>
            <p:nvPr/>
          </p:nvPicPr>
          <p:blipFill>
            <a:blip r:embed="rId32" cstate="print"/>
            <a:srcRect t="7940" r="27712"/>
            <a:stretch>
              <a:fillRect/>
            </a:stretch>
          </p:blipFill>
          <p:spPr bwMode="auto">
            <a:xfrm>
              <a:off x="8492008" y="1303022"/>
              <a:ext cx="2928960" cy="200024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9" name="Picture 9"/>
            <p:cNvPicPr>
              <a:picLocks noChangeAspect="1" noChangeArrowheads="1"/>
            </p:cNvPicPr>
            <p:nvPr/>
          </p:nvPicPr>
          <p:blipFill>
            <a:blip r:embed="rId33" cstate="print"/>
            <a:srcRect/>
            <a:stretch>
              <a:fillRect/>
            </a:stretch>
          </p:blipFill>
          <p:spPr bwMode="auto">
            <a:xfrm rot="248307">
              <a:off x="10287318" y="2665096"/>
              <a:ext cx="465145" cy="405765"/>
            </a:xfrm>
            <a:prstGeom prst="rect">
              <a:avLst/>
            </a:prstGeom>
            <a:noFill/>
            <a:ln w="38100">
              <a:solidFill>
                <a:schemeClr val="tx1"/>
              </a:solidFill>
              <a:miter lim="800000"/>
              <a:headEnd/>
              <a:tailEnd/>
            </a:ln>
            <a:effectLst>
              <a:outerShdw blurRad="50800" dist="38100" dir="2700000" algn="tl" rotWithShape="0">
                <a:prstClr val="black">
                  <a:alpha val="40000"/>
                </a:prstClr>
              </a:outerShdw>
            </a:effectLst>
          </p:spPr>
        </p:pic>
      </p:grpSp>
      <p:pic>
        <p:nvPicPr>
          <p:cNvPr id="60" name="Picture 13" descr="S:\InternalBin\ResourceDVD\DVD_ART34\Artwork_Imagery\Icons - Illustrations\_WINDOWS SERVER ICONS\Documents\Calendar schedule time.png"/>
          <p:cNvPicPr>
            <a:picLocks noChangeAspect="1" noChangeArrowheads="1"/>
          </p:cNvPicPr>
          <p:nvPr/>
        </p:nvPicPr>
        <p:blipFill>
          <a:blip r:embed="rId34" cstate="print"/>
          <a:srcRect/>
          <a:stretch>
            <a:fillRect/>
          </a:stretch>
        </p:blipFill>
        <p:spPr bwMode="auto">
          <a:xfrm>
            <a:off x="8335028" y="2804842"/>
            <a:ext cx="218101" cy="205484"/>
          </a:xfrm>
          <a:prstGeom prst="rect">
            <a:avLst/>
          </a:prstGeom>
          <a:noFill/>
          <a:effectLst>
            <a:outerShdw blurRad="50800" dist="12700" dir="5400000" algn="t" rotWithShape="0">
              <a:prstClr val="black">
                <a:alpha val="25000"/>
              </a:prstClr>
            </a:outerShdw>
          </a:effectLst>
          <a:scene3d>
            <a:camera prst="perspectiveHeroicExtremeLeftFacing"/>
            <a:lightRig rig="contrasting" dir="t"/>
          </a:scene3d>
          <a:sp3d prstMaterial="matte"/>
        </p:spPr>
      </p:pic>
      <p:pic>
        <p:nvPicPr>
          <p:cNvPr id="61" name="Picture 14" descr="S:\InternalBin\ResourceDVD\DVD_ART34\Artwork_Imagery\Shapes\Arrows\Curved\arrow circle.png"/>
          <p:cNvPicPr>
            <a:picLocks noChangeAspect="1" noChangeArrowheads="1"/>
          </p:cNvPicPr>
          <p:nvPr/>
        </p:nvPicPr>
        <p:blipFill>
          <a:blip r:embed="rId35" cstate="print">
            <a:duotone>
              <a:schemeClr val="bg2">
                <a:shade val="45000"/>
                <a:satMod val="135000"/>
              </a:schemeClr>
              <a:prstClr val="white"/>
            </a:duotone>
          </a:blip>
          <a:srcRect/>
          <a:stretch>
            <a:fillRect/>
          </a:stretch>
        </p:blipFill>
        <p:spPr bwMode="auto">
          <a:xfrm>
            <a:off x="8280970" y="3420382"/>
            <a:ext cx="288891" cy="216668"/>
          </a:xfrm>
          <a:prstGeom prst="rect">
            <a:avLst/>
          </a:prstGeom>
          <a:noFill/>
        </p:spPr>
      </p:pic>
      <p:pic>
        <p:nvPicPr>
          <p:cNvPr id="63" name="Picture 15" descr="S:\InternalBin\ResourceDVD\DVD_ART34\Artwork_Imagery\Icons - Illustrations\_WINDOWS LIVE ICONS\Windows Live Expo note thumbtack reminder Icon.png"/>
          <p:cNvPicPr>
            <a:picLocks noChangeAspect="1" noChangeArrowheads="1"/>
          </p:cNvPicPr>
          <p:nvPr/>
        </p:nvPicPr>
        <p:blipFill>
          <a:blip r:embed="rId36" cstate="print"/>
          <a:srcRect/>
          <a:stretch>
            <a:fillRect/>
          </a:stretch>
        </p:blipFill>
        <p:spPr bwMode="auto">
          <a:xfrm>
            <a:off x="8324755" y="4027466"/>
            <a:ext cx="213899" cy="234039"/>
          </a:xfrm>
          <a:prstGeom prst="rect">
            <a:avLst/>
          </a:prstGeom>
          <a:noFill/>
        </p:spPr>
      </p:pic>
      <p:grpSp>
        <p:nvGrpSpPr>
          <p:cNvPr id="8" name="Group 86"/>
          <p:cNvGrpSpPr/>
          <p:nvPr/>
        </p:nvGrpSpPr>
        <p:grpSpPr>
          <a:xfrm>
            <a:off x="8342615" y="2451564"/>
            <a:ext cx="302764" cy="302764"/>
            <a:chOff x="5410200" y="4343400"/>
            <a:chExt cx="533400" cy="524691"/>
          </a:xfrm>
        </p:grpSpPr>
        <p:pic>
          <p:nvPicPr>
            <p:cNvPr id="65" name="Picture 3"/>
            <p:cNvPicPr>
              <a:picLocks noChangeAspect="1" noChangeArrowheads="1"/>
            </p:cNvPicPr>
            <p:nvPr/>
          </p:nvPicPr>
          <p:blipFill>
            <a:blip r:embed="rId37" cstate="print"/>
            <a:srcRect/>
            <a:stretch>
              <a:fillRect/>
            </a:stretch>
          </p:blipFill>
          <p:spPr bwMode="auto">
            <a:xfrm>
              <a:off x="5562600" y="4343400"/>
              <a:ext cx="381000" cy="381000"/>
            </a:xfrm>
            <a:prstGeom prst="rect">
              <a:avLst/>
            </a:prstGeom>
            <a:noFill/>
            <a:ln w="9525">
              <a:noFill/>
              <a:miter lim="800000"/>
              <a:headEnd/>
              <a:tailEnd/>
            </a:ln>
            <a:effectLst/>
          </p:spPr>
        </p:pic>
        <p:pic>
          <p:nvPicPr>
            <p:cNvPr id="67" name="Picture 3"/>
            <p:cNvPicPr>
              <a:picLocks noChangeAspect="1" noChangeArrowheads="1"/>
            </p:cNvPicPr>
            <p:nvPr/>
          </p:nvPicPr>
          <p:blipFill>
            <a:blip r:embed="rId37" cstate="print"/>
            <a:srcRect/>
            <a:stretch>
              <a:fillRect/>
            </a:stretch>
          </p:blipFill>
          <p:spPr bwMode="auto">
            <a:xfrm>
              <a:off x="5486400" y="4410891"/>
              <a:ext cx="381000" cy="381000"/>
            </a:xfrm>
            <a:prstGeom prst="rect">
              <a:avLst/>
            </a:prstGeom>
            <a:noFill/>
            <a:ln w="9525">
              <a:noFill/>
              <a:miter lim="800000"/>
              <a:headEnd/>
              <a:tailEnd/>
            </a:ln>
            <a:effectLst/>
          </p:spPr>
        </p:pic>
        <p:pic>
          <p:nvPicPr>
            <p:cNvPr id="68" name="Picture 3"/>
            <p:cNvPicPr>
              <a:picLocks noChangeAspect="1" noChangeArrowheads="1"/>
            </p:cNvPicPr>
            <p:nvPr/>
          </p:nvPicPr>
          <p:blipFill>
            <a:blip r:embed="rId37" cstate="print"/>
            <a:srcRect/>
            <a:stretch>
              <a:fillRect/>
            </a:stretch>
          </p:blipFill>
          <p:spPr bwMode="auto">
            <a:xfrm>
              <a:off x="5410200" y="4487091"/>
              <a:ext cx="381000" cy="381000"/>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60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54" grpId="0" animBg="1"/>
      <p:bldP spid="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rot="10800000">
            <a:off x="3468345" y="2471057"/>
            <a:ext cx="2773363" cy="3875314"/>
          </a:xfrm>
          <a:prstGeom prst="roundRect">
            <a:avLst>
              <a:gd name="adj" fmla="val 11957"/>
            </a:avLst>
          </a:prstGeom>
          <a:gradFill flip="none" rotWithShape="1">
            <a:gsLst>
              <a:gs pos="0">
                <a:schemeClr val="tx2">
                  <a:lumMod val="60000"/>
                  <a:lumOff val="40000"/>
                  <a:alpha val="69000"/>
                </a:schemeClr>
              </a:gs>
              <a:gs pos="50000">
                <a:schemeClr val="tx2">
                  <a:lumMod val="60000"/>
                  <a:lumOff val="40000"/>
                  <a:alpha val="24000"/>
                </a:schemeClr>
              </a:gs>
              <a:gs pos="100000">
                <a:srgbClr val="FFFFFF">
                  <a:alpha val="0"/>
                </a:srgbClr>
              </a:gs>
            </a:gsLst>
            <a:lin ang="5400000" scaled="1"/>
            <a:tileRect/>
          </a:gradFill>
          <a:ln>
            <a:gradFill>
              <a:gsLst>
                <a:gs pos="0">
                  <a:schemeClr val="tx2">
                    <a:lumMod val="20000"/>
                    <a:lumOff val="80000"/>
                  </a:schemeClr>
                </a:gs>
                <a:gs pos="50000">
                  <a:schemeClr val="tx2">
                    <a:lumMod val="60000"/>
                    <a:lumOff val="40000"/>
                    <a:alpha val="52000"/>
                  </a:schemeClr>
                </a:gs>
                <a:gs pos="100000">
                  <a:schemeClr val="accent1">
                    <a:tint val="23500"/>
                    <a:satMod val="160000"/>
                    <a:alpha val="0"/>
                  </a:schemeClr>
                </a:gs>
              </a:gsLst>
              <a:lin ang="5400000" scaled="0"/>
            </a:gradFill>
          </a:ln>
        </p:spPr>
        <p:style>
          <a:lnRef idx="2">
            <a:schemeClr val="dk1"/>
          </a:lnRef>
          <a:fillRef idx="1">
            <a:schemeClr val="lt1"/>
          </a:fillRef>
          <a:effectRef idx="0">
            <a:schemeClr val="dk1"/>
          </a:effectRef>
          <a:fontRef idx="minor">
            <a:schemeClr val="dk1"/>
          </a:fontRef>
        </p:style>
        <p:txBody>
          <a:bodyPr lIns="0" tIns="274320" rIns="0" bIns="45718" anchor="t"/>
          <a:lstStyle/>
          <a:p>
            <a:pPr algn="ctr" defTabSz="1096781" fontAlgn="base">
              <a:spcBef>
                <a:spcPct val="0"/>
              </a:spcBef>
              <a:spcAft>
                <a:spcPct val="0"/>
              </a:spcAft>
              <a:defRPr/>
            </a:pPr>
            <a:endParaRPr lang="en-US" sz="1400" i="1" dirty="0" smtClean="0">
              <a:solidFill>
                <a:srgbClr val="FFFFFF"/>
              </a:solidFill>
              <a:effectLst/>
              <a:latin typeface="Segoe Semibold" pitchFamily="34" charset="0"/>
            </a:endParaRPr>
          </a:p>
        </p:txBody>
      </p:sp>
      <p:sp>
        <p:nvSpPr>
          <p:cNvPr id="21" name="Rounded Rectangle 20"/>
          <p:cNvSpPr/>
          <p:nvPr/>
        </p:nvSpPr>
        <p:spPr bwMode="auto">
          <a:xfrm rot="10800000">
            <a:off x="224401" y="2547257"/>
            <a:ext cx="2773363" cy="3875314"/>
          </a:xfrm>
          <a:prstGeom prst="roundRect">
            <a:avLst>
              <a:gd name="adj" fmla="val 11957"/>
            </a:avLst>
          </a:prstGeom>
          <a:gradFill flip="none" rotWithShape="1">
            <a:gsLst>
              <a:gs pos="0">
                <a:schemeClr val="tx2">
                  <a:lumMod val="60000"/>
                  <a:lumOff val="40000"/>
                  <a:alpha val="69000"/>
                </a:schemeClr>
              </a:gs>
              <a:gs pos="50000">
                <a:schemeClr val="tx2">
                  <a:lumMod val="60000"/>
                  <a:lumOff val="40000"/>
                  <a:alpha val="24000"/>
                </a:schemeClr>
              </a:gs>
              <a:gs pos="100000">
                <a:srgbClr val="FFFFFF">
                  <a:alpha val="0"/>
                </a:srgbClr>
              </a:gs>
            </a:gsLst>
            <a:lin ang="5400000" scaled="1"/>
            <a:tileRect/>
          </a:gradFill>
          <a:ln>
            <a:gradFill>
              <a:gsLst>
                <a:gs pos="0">
                  <a:schemeClr val="tx2">
                    <a:lumMod val="20000"/>
                    <a:lumOff val="80000"/>
                  </a:schemeClr>
                </a:gs>
                <a:gs pos="50000">
                  <a:schemeClr val="tx2">
                    <a:lumMod val="60000"/>
                    <a:lumOff val="40000"/>
                    <a:alpha val="52000"/>
                  </a:schemeClr>
                </a:gs>
                <a:gs pos="100000">
                  <a:schemeClr val="accent1">
                    <a:tint val="23500"/>
                    <a:satMod val="160000"/>
                    <a:alpha val="0"/>
                  </a:schemeClr>
                </a:gs>
              </a:gsLst>
              <a:lin ang="5400000" scaled="0"/>
            </a:gradFill>
          </a:ln>
        </p:spPr>
        <p:style>
          <a:lnRef idx="2">
            <a:schemeClr val="dk1"/>
          </a:lnRef>
          <a:fillRef idx="1">
            <a:schemeClr val="lt1"/>
          </a:fillRef>
          <a:effectRef idx="0">
            <a:schemeClr val="dk1"/>
          </a:effectRef>
          <a:fontRef idx="minor">
            <a:schemeClr val="dk1"/>
          </a:fontRef>
        </p:style>
        <p:txBody>
          <a:bodyPr lIns="0" tIns="274320" rIns="0" bIns="45718" anchor="t"/>
          <a:lstStyle/>
          <a:p>
            <a:pPr algn="ctr" defTabSz="1096781" fontAlgn="base">
              <a:spcBef>
                <a:spcPct val="0"/>
              </a:spcBef>
              <a:spcAft>
                <a:spcPct val="0"/>
              </a:spcAft>
              <a:defRPr/>
            </a:pPr>
            <a:endParaRPr lang="en-US" sz="1400" i="1" dirty="0" smtClean="0">
              <a:solidFill>
                <a:srgbClr val="FFFFFF"/>
              </a:solidFill>
              <a:effectLst/>
              <a:latin typeface="Segoe Semibold" pitchFamily="34" charset="0"/>
            </a:endParaRPr>
          </a:p>
        </p:txBody>
      </p:sp>
      <p:sp>
        <p:nvSpPr>
          <p:cNvPr id="22" name="Rounded Rectangle 21"/>
          <p:cNvSpPr/>
          <p:nvPr/>
        </p:nvSpPr>
        <p:spPr bwMode="auto">
          <a:xfrm rot="10800000">
            <a:off x="6370637" y="2492828"/>
            <a:ext cx="2773363" cy="3875314"/>
          </a:xfrm>
          <a:prstGeom prst="roundRect">
            <a:avLst>
              <a:gd name="adj" fmla="val 11957"/>
            </a:avLst>
          </a:prstGeom>
          <a:gradFill flip="none" rotWithShape="1">
            <a:gsLst>
              <a:gs pos="0">
                <a:schemeClr val="tx2">
                  <a:lumMod val="60000"/>
                  <a:lumOff val="40000"/>
                  <a:alpha val="69000"/>
                </a:schemeClr>
              </a:gs>
              <a:gs pos="50000">
                <a:schemeClr val="tx2">
                  <a:lumMod val="60000"/>
                  <a:lumOff val="40000"/>
                  <a:alpha val="24000"/>
                </a:schemeClr>
              </a:gs>
              <a:gs pos="100000">
                <a:srgbClr val="FFFFFF">
                  <a:alpha val="0"/>
                </a:srgbClr>
              </a:gs>
            </a:gsLst>
            <a:lin ang="5400000" scaled="1"/>
            <a:tileRect/>
          </a:gradFill>
          <a:ln>
            <a:gradFill>
              <a:gsLst>
                <a:gs pos="0">
                  <a:schemeClr val="tx2">
                    <a:lumMod val="20000"/>
                    <a:lumOff val="80000"/>
                  </a:schemeClr>
                </a:gs>
                <a:gs pos="50000">
                  <a:schemeClr val="tx2">
                    <a:lumMod val="60000"/>
                    <a:lumOff val="40000"/>
                    <a:alpha val="52000"/>
                  </a:schemeClr>
                </a:gs>
                <a:gs pos="100000">
                  <a:schemeClr val="accent1">
                    <a:tint val="23500"/>
                    <a:satMod val="160000"/>
                    <a:alpha val="0"/>
                  </a:schemeClr>
                </a:gs>
              </a:gsLst>
              <a:lin ang="5400000" scaled="0"/>
            </a:gradFill>
          </a:ln>
        </p:spPr>
        <p:style>
          <a:lnRef idx="2">
            <a:schemeClr val="dk1"/>
          </a:lnRef>
          <a:fillRef idx="1">
            <a:schemeClr val="lt1"/>
          </a:fillRef>
          <a:effectRef idx="0">
            <a:schemeClr val="dk1"/>
          </a:effectRef>
          <a:fontRef idx="minor">
            <a:schemeClr val="dk1"/>
          </a:fontRef>
        </p:style>
        <p:txBody>
          <a:bodyPr lIns="0" tIns="274320" rIns="0" bIns="45718" anchor="t"/>
          <a:lstStyle/>
          <a:p>
            <a:pPr algn="ctr" defTabSz="1096781" fontAlgn="base">
              <a:spcBef>
                <a:spcPct val="0"/>
              </a:spcBef>
              <a:spcAft>
                <a:spcPct val="0"/>
              </a:spcAft>
              <a:defRPr/>
            </a:pPr>
            <a:endParaRPr lang="en-US" sz="1400" i="1" dirty="0" smtClean="0">
              <a:solidFill>
                <a:schemeClr val="tx1"/>
              </a:solidFill>
              <a:effectLst/>
              <a:latin typeface="Segoe Semibold" pitchFamily="34" charset="0"/>
            </a:endParaRPr>
          </a:p>
        </p:txBody>
      </p:sp>
      <p:sp>
        <p:nvSpPr>
          <p:cNvPr id="52" name="Rounded Rectangle 51"/>
          <p:cNvSpPr/>
          <p:nvPr/>
        </p:nvSpPr>
        <p:spPr bwMode="auto">
          <a:xfrm rot="16200000">
            <a:off x="5926314" y="-1234153"/>
            <a:ext cx="1321768" cy="6524080"/>
          </a:xfrm>
          <a:prstGeom prst="roundRect">
            <a:avLst>
              <a:gd name="adj" fmla="val 7723"/>
            </a:avLst>
          </a:prstGeom>
          <a:gradFill flip="none" rotWithShape="1">
            <a:gsLst>
              <a:gs pos="0">
                <a:schemeClr val="accent1">
                  <a:alpha val="63000"/>
                </a:schemeClr>
              </a:gs>
              <a:gs pos="50000">
                <a:schemeClr val="bg1">
                  <a:alpha val="36000"/>
                </a:schemeClr>
              </a:gs>
              <a:gs pos="100000">
                <a:srgbClr val="FFFFFF">
                  <a:alpha val="0"/>
                </a:srgbClr>
              </a:gs>
            </a:gsLst>
            <a:lin ang="5400000" scaled="0"/>
            <a:tileRect/>
          </a:gradFill>
          <a:ln>
            <a:gradFill>
              <a:gsLst>
                <a:gs pos="0">
                  <a:schemeClr val="accent1"/>
                </a:gs>
                <a:gs pos="50000">
                  <a:schemeClr val="tx2">
                    <a:lumMod val="60000"/>
                    <a:lumOff val="40000"/>
                    <a:alpha val="52000"/>
                  </a:schemeClr>
                </a:gs>
                <a:gs pos="100000">
                  <a:schemeClr val="accent1">
                    <a:tint val="23500"/>
                    <a:satMod val="160000"/>
                    <a:alpha val="0"/>
                  </a:schemeClr>
                </a:gs>
              </a:gsLst>
              <a:lin ang="5400000" scaled="0"/>
            </a:gradFill>
          </a:ln>
        </p:spPr>
        <p:style>
          <a:lnRef idx="2">
            <a:schemeClr val="dk1"/>
          </a:lnRef>
          <a:fillRef idx="1">
            <a:schemeClr val="lt1"/>
          </a:fillRef>
          <a:effectRef idx="0">
            <a:schemeClr val="dk1"/>
          </a:effectRef>
          <a:fontRef idx="minor">
            <a:schemeClr val="dk1"/>
          </a:fontRef>
        </p:style>
        <p:txBody>
          <a:bodyPr lIns="0" tIns="274320" rIns="0" bIns="45718" anchor="t"/>
          <a:lstStyle/>
          <a:p>
            <a:pPr algn="ctr" defTabSz="1096781" fontAlgn="base">
              <a:spcBef>
                <a:spcPct val="0"/>
              </a:spcBef>
              <a:spcAft>
                <a:spcPct val="0"/>
              </a:spcAft>
              <a:defRPr/>
            </a:pPr>
            <a:endParaRPr lang="en-US" sz="1400" i="1" dirty="0" smtClean="0">
              <a:solidFill>
                <a:srgbClr val="FFFFFF"/>
              </a:solidFill>
              <a:latin typeface="Segoe Semibold" pitchFamily="34" charset="0"/>
            </a:endParaRPr>
          </a:p>
        </p:txBody>
      </p:sp>
      <p:sp>
        <p:nvSpPr>
          <p:cNvPr id="50" name="Rounded Rectangle 49"/>
          <p:cNvSpPr/>
          <p:nvPr/>
        </p:nvSpPr>
        <p:spPr bwMode="auto">
          <a:xfrm rot="5400000">
            <a:off x="758543" y="215848"/>
            <a:ext cx="1406521" cy="3713497"/>
          </a:xfrm>
          <a:prstGeom prst="roundRect">
            <a:avLst>
              <a:gd name="adj" fmla="val 7723"/>
            </a:avLst>
          </a:prstGeom>
          <a:gradFill flip="none" rotWithShape="1">
            <a:gsLst>
              <a:gs pos="0">
                <a:schemeClr val="tx2">
                  <a:lumMod val="60000"/>
                  <a:lumOff val="40000"/>
                  <a:alpha val="69000"/>
                </a:schemeClr>
              </a:gs>
              <a:gs pos="50000">
                <a:schemeClr val="tx2">
                  <a:lumMod val="60000"/>
                  <a:lumOff val="40000"/>
                  <a:alpha val="24000"/>
                </a:schemeClr>
              </a:gs>
              <a:gs pos="100000">
                <a:srgbClr val="FFFFFF">
                  <a:alpha val="0"/>
                </a:srgbClr>
              </a:gs>
            </a:gsLst>
            <a:lin ang="5400000" scaled="1"/>
            <a:tileRect/>
          </a:gradFill>
          <a:ln>
            <a:gradFill>
              <a:gsLst>
                <a:gs pos="0">
                  <a:schemeClr val="tx2">
                    <a:lumMod val="20000"/>
                    <a:lumOff val="80000"/>
                  </a:schemeClr>
                </a:gs>
                <a:gs pos="50000">
                  <a:schemeClr val="tx2">
                    <a:lumMod val="60000"/>
                    <a:lumOff val="40000"/>
                    <a:alpha val="52000"/>
                  </a:schemeClr>
                </a:gs>
                <a:gs pos="100000">
                  <a:schemeClr val="accent1">
                    <a:tint val="23500"/>
                    <a:satMod val="160000"/>
                    <a:alpha val="0"/>
                  </a:schemeClr>
                </a:gs>
              </a:gsLst>
              <a:lin ang="5400000" scaled="0"/>
            </a:gradFill>
          </a:ln>
        </p:spPr>
        <p:style>
          <a:lnRef idx="2">
            <a:schemeClr val="dk1"/>
          </a:lnRef>
          <a:fillRef idx="1">
            <a:schemeClr val="lt1"/>
          </a:fillRef>
          <a:effectRef idx="0">
            <a:schemeClr val="dk1"/>
          </a:effectRef>
          <a:fontRef idx="minor">
            <a:schemeClr val="dk1"/>
          </a:fontRef>
        </p:style>
        <p:txBody>
          <a:bodyPr lIns="0" tIns="274320" rIns="0" bIns="45718" anchor="t"/>
          <a:lstStyle/>
          <a:p>
            <a:pPr algn="ctr" defTabSz="1096781" fontAlgn="base">
              <a:spcBef>
                <a:spcPct val="0"/>
              </a:spcBef>
              <a:spcAft>
                <a:spcPct val="0"/>
              </a:spcAft>
              <a:defRPr/>
            </a:pPr>
            <a:endParaRPr lang="en-US" sz="1400" i="1" dirty="0" smtClean="0">
              <a:solidFill>
                <a:srgbClr val="FFFFFF"/>
              </a:solidFill>
              <a:effectLst/>
              <a:latin typeface="Segoe Semibold" pitchFamily="34" charset="0"/>
            </a:endParaRPr>
          </a:p>
        </p:txBody>
      </p:sp>
      <p:sp>
        <p:nvSpPr>
          <p:cNvPr id="9" name="TextBox 8"/>
          <p:cNvSpPr txBox="1"/>
          <p:nvPr/>
        </p:nvSpPr>
        <p:spPr>
          <a:xfrm>
            <a:off x="8763000" y="6400800"/>
            <a:ext cx="228600" cy="276999"/>
          </a:xfrm>
          <a:prstGeom prst="rect">
            <a:avLst/>
          </a:prstGeom>
          <a:noFill/>
        </p:spPr>
        <p:txBody>
          <a:bodyPr wrap="square" rtlCol="0">
            <a:spAutoFit/>
          </a:bodyPr>
          <a:lstStyle/>
          <a:p>
            <a:r>
              <a:rPr lang="en-US" sz="1200" dirty="0" smtClean="0"/>
              <a:t>1</a:t>
            </a:r>
            <a:endParaRPr lang="en-US" sz="1200" dirty="0"/>
          </a:p>
        </p:txBody>
      </p:sp>
      <p:sp>
        <p:nvSpPr>
          <p:cNvPr id="19" name="TextBox 18"/>
          <p:cNvSpPr txBox="1"/>
          <p:nvPr/>
        </p:nvSpPr>
        <p:spPr>
          <a:xfrm>
            <a:off x="3030294" y="2373035"/>
            <a:ext cx="4027479" cy="369332"/>
          </a:xfrm>
          <a:prstGeom prst="rect">
            <a:avLst/>
          </a:prstGeom>
          <a:noFill/>
        </p:spPr>
        <p:txBody>
          <a:bodyPr wrap="square" rtlCol="0">
            <a:spAutoFit/>
          </a:bodyPr>
          <a:lstStyle/>
          <a:p>
            <a:pPr marL="225425" indent="-225425" algn="ctr">
              <a:tabLst>
                <a:tab pos="225425" algn="l"/>
              </a:tabLst>
            </a:pPr>
            <a:r>
              <a:rPr lang="en-US" i="1" spc="-70" dirty="0" smtClean="0">
                <a:solidFill>
                  <a:schemeClr val="accent1"/>
                </a:solidFill>
                <a:effectLst>
                  <a:outerShdw blurRad="38100" dist="38100" dir="2700000" algn="tl">
                    <a:srgbClr val="000000">
                      <a:alpha val="43137"/>
                    </a:srgbClr>
                  </a:outerShdw>
                </a:effectLst>
              </a:rPr>
              <a:t>Rich Applications</a:t>
            </a:r>
          </a:p>
        </p:txBody>
      </p:sp>
      <p:pic>
        <p:nvPicPr>
          <p:cNvPr id="44" name="Picture 2" descr="C:\Program Files\Microsoft Resource DVD Artwork\DVD_ART\BoxShots_Logos\Windows Live\Windows Live logo rev v.png"/>
          <p:cNvPicPr>
            <a:picLocks noChangeAspect="1" noChangeArrowheads="1"/>
          </p:cNvPicPr>
          <p:nvPr/>
        </p:nvPicPr>
        <p:blipFill>
          <a:blip r:embed="rId3"/>
          <a:srcRect/>
          <a:stretch>
            <a:fillRect/>
          </a:stretch>
        </p:blipFill>
        <p:spPr bwMode="auto">
          <a:xfrm>
            <a:off x="5226228" y="1473960"/>
            <a:ext cx="1934849" cy="937730"/>
          </a:xfrm>
          <a:prstGeom prst="rect">
            <a:avLst/>
          </a:prstGeom>
          <a:noFill/>
          <a:effectLst>
            <a:outerShdw blurRad="50800" dist="38100" dir="2700000" algn="tl" rotWithShape="0">
              <a:prstClr val="black">
                <a:alpha val="40000"/>
              </a:prstClr>
            </a:outerShdw>
          </a:effectLst>
        </p:spPr>
      </p:pic>
      <p:sp>
        <p:nvSpPr>
          <p:cNvPr id="48" name="Title 47"/>
          <p:cNvSpPr>
            <a:spLocks noGrp="1"/>
          </p:cNvSpPr>
          <p:nvPr>
            <p:ph type="title"/>
          </p:nvPr>
        </p:nvSpPr>
        <p:spPr>
          <a:xfrm>
            <a:off x="380999" y="230188"/>
            <a:ext cx="7499279" cy="1052596"/>
          </a:xfrm>
        </p:spPr>
        <p:txBody>
          <a:bodyPr/>
          <a:lstStyle/>
          <a:p>
            <a:r>
              <a:rPr smtClean="0"/>
              <a:t>The Complete Experience</a:t>
            </a:r>
            <a:r>
              <a:rPr i="1" smtClean="0">
                <a:solidFill>
                  <a:schemeClr val="accent1"/>
                </a:solidFill>
              </a:rPr>
              <a:t> </a:t>
            </a:r>
            <a:r>
              <a:rPr sz="2800" i="1">
                <a:solidFill>
                  <a:schemeClr val="accent1"/>
                </a:solidFill>
              </a:rPr>
              <a:t>Windows and Windows Live – </a:t>
            </a:r>
            <a:r>
              <a:rPr sz="2800" i="1" smtClean="0">
                <a:solidFill>
                  <a:schemeClr val="accent1"/>
                </a:solidFill>
              </a:rPr>
              <a:t>Life </a:t>
            </a:r>
            <a:r>
              <a:rPr sz="2800" i="1">
                <a:solidFill>
                  <a:schemeClr val="accent1"/>
                </a:solidFill>
              </a:rPr>
              <a:t>without Walls</a:t>
            </a:r>
            <a:endParaRPr lang="en-US" i="1" dirty="0">
              <a:solidFill>
                <a:schemeClr val="accent1"/>
              </a:solidFill>
            </a:endParaRPr>
          </a:p>
        </p:txBody>
      </p:sp>
      <p:sp>
        <p:nvSpPr>
          <p:cNvPr id="51" name="Cross 50"/>
          <p:cNvSpPr/>
          <p:nvPr/>
        </p:nvSpPr>
        <p:spPr bwMode="auto">
          <a:xfrm>
            <a:off x="2876043" y="1777667"/>
            <a:ext cx="955497" cy="955497"/>
          </a:xfrm>
          <a:prstGeom prst="plus">
            <a:avLst/>
          </a:prstGeom>
          <a:solidFill>
            <a:schemeClr val="accent1">
              <a:lumMod val="60000"/>
              <a:lumOff val="40000"/>
            </a:schemeClr>
          </a:solidFill>
          <a:ln w="19050" cap="flat" cmpd="sng" algn="ctr">
            <a:noFill/>
            <a:prstDash val="solid"/>
            <a:round/>
            <a:headEnd type="none" w="med" len="med"/>
            <a:tailEnd type="none" w="med" len="med"/>
          </a:ln>
          <a:effectLst>
            <a:glow rad="228600">
              <a:schemeClr val="bg1">
                <a:alpha val="40000"/>
              </a:schemeClr>
            </a:glow>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defTabSz="1096963" rtl="0" fontAlgn="base">
              <a:spcBef>
                <a:spcPct val="0"/>
              </a:spcBef>
              <a:spcAft>
                <a:spcPct val="0"/>
              </a:spcAft>
            </a:pPr>
            <a:endParaRPr lang="en-US" sz="2200" kern="1200" dirty="0">
              <a:solidFill>
                <a:srgbClr val="000000"/>
              </a:solidFill>
              <a:latin typeface="Segoe"/>
              <a:ea typeface="+mn-ea"/>
              <a:cs typeface="Arial" charset="0"/>
            </a:endParaRPr>
          </a:p>
        </p:txBody>
      </p:sp>
      <p:sp>
        <p:nvSpPr>
          <p:cNvPr id="45" name="TextBox 44"/>
          <p:cNvSpPr txBox="1"/>
          <p:nvPr/>
        </p:nvSpPr>
        <p:spPr>
          <a:xfrm>
            <a:off x="414025" y="2832593"/>
            <a:ext cx="2486346" cy="3250121"/>
          </a:xfrm>
          <a:prstGeom prst="rect">
            <a:avLst/>
          </a:prstGeom>
          <a:noFill/>
        </p:spPr>
        <p:txBody>
          <a:bodyPr vert="horz" wrap="square" lIns="91440" tIns="91440" rIns="91440" bIns="91440" rtlCol="0" anchor="t" anchorCtr="0">
            <a:spAutoFit/>
          </a:bodyPr>
          <a:lstStyle/>
          <a:p>
            <a:pPr marL="169863" indent="-169863">
              <a:spcBef>
                <a:spcPct val="20000"/>
              </a:spcBef>
              <a:spcAft>
                <a:spcPts val="600"/>
              </a:spcAft>
              <a:buClr>
                <a:srgbClr val="8EDAFC"/>
              </a:buClr>
              <a:buSzPct val="71000"/>
              <a:buFont typeface="Wingdings" pitchFamily="2" charset="2"/>
              <a:buChar char="l"/>
            </a:pPr>
            <a:r>
              <a:rPr lang="en-US" sz="1400" spc="-90" dirty="0" smtClean="0"/>
              <a:t>Provides the foundation for the broadest set of experiences across applications and devices</a:t>
            </a:r>
          </a:p>
          <a:p>
            <a:pPr marL="169863" indent="-169863">
              <a:spcBef>
                <a:spcPct val="20000"/>
              </a:spcBef>
              <a:spcAft>
                <a:spcPts val="600"/>
              </a:spcAft>
              <a:buClr>
                <a:srgbClr val="8EDAFC"/>
              </a:buClr>
              <a:buSzPct val="71000"/>
              <a:buFont typeface="Wingdings" pitchFamily="2" charset="2"/>
              <a:buChar char="l"/>
            </a:pPr>
            <a:r>
              <a:rPr lang="en-US" sz="1400" spc="-90" dirty="0" smtClean="0"/>
              <a:t>Expect major releases every few years to maximize stability</a:t>
            </a:r>
          </a:p>
          <a:p>
            <a:pPr marL="169863" indent="-169863">
              <a:spcBef>
                <a:spcPct val="20000"/>
              </a:spcBef>
              <a:spcAft>
                <a:spcPts val="600"/>
              </a:spcAft>
              <a:buClr>
                <a:srgbClr val="8EDAFC"/>
              </a:buClr>
              <a:buSzPct val="71000"/>
              <a:buFont typeface="Wingdings" pitchFamily="2" charset="2"/>
              <a:buChar char="l"/>
            </a:pPr>
            <a:r>
              <a:rPr lang="en-US" sz="1400" spc="-90" dirty="0" smtClean="0"/>
              <a:t>Moving our communication and sharing  applications to Windows Live to deliver rapid innovation</a:t>
            </a:r>
          </a:p>
          <a:p>
            <a:pPr marL="169863" indent="-169863">
              <a:spcBef>
                <a:spcPct val="20000"/>
              </a:spcBef>
              <a:spcAft>
                <a:spcPts val="600"/>
              </a:spcAft>
              <a:buClr>
                <a:srgbClr val="8EDAFC"/>
              </a:buClr>
              <a:buSzPct val="71000"/>
              <a:buFont typeface="Wingdings" pitchFamily="2" charset="2"/>
              <a:buChar char="l"/>
            </a:pPr>
            <a:endParaRPr lang="en-US" sz="1400" spc="-90" dirty="0" smtClean="0"/>
          </a:p>
          <a:p>
            <a:pPr marL="169863" indent="-169863">
              <a:spcBef>
                <a:spcPct val="20000"/>
              </a:spcBef>
              <a:buClr>
                <a:srgbClr val="8EDAFC"/>
              </a:buClr>
              <a:buSzPct val="71000"/>
            </a:pPr>
            <a:endParaRPr lang="en-US" sz="1400" spc="-90" dirty="0" smtClean="0"/>
          </a:p>
        </p:txBody>
      </p:sp>
      <p:sp>
        <p:nvSpPr>
          <p:cNvPr id="46" name="TextBox 45"/>
          <p:cNvSpPr txBox="1"/>
          <p:nvPr/>
        </p:nvSpPr>
        <p:spPr>
          <a:xfrm>
            <a:off x="6478660" y="2930560"/>
            <a:ext cx="2523826" cy="1932837"/>
          </a:xfrm>
          <a:prstGeom prst="rect">
            <a:avLst/>
          </a:prstGeom>
          <a:noFill/>
        </p:spPr>
        <p:txBody>
          <a:bodyPr vert="horz" wrap="square" lIns="91440" tIns="91440" rIns="91440" bIns="91440" rtlCol="0" anchor="t" anchorCtr="0">
            <a:spAutoFit/>
          </a:bodyPr>
          <a:lstStyle/>
          <a:p>
            <a:pPr marL="169863" indent="-169863">
              <a:spcBef>
                <a:spcPct val="20000"/>
              </a:spcBef>
              <a:spcAft>
                <a:spcPts val="600"/>
              </a:spcAft>
              <a:buClr>
                <a:srgbClr val="8EDAFC"/>
              </a:buClr>
              <a:buSzPct val="71000"/>
              <a:buFont typeface="Wingdings" pitchFamily="2" charset="2"/>
              <a:buChar char="l"/>
            </a:pPr>
            <a:r>
              <a:rPr lang="en-US" sz="1400" spc="-90" dirty="0" smtClean="0"/>
              <a:t>Provides  faster, flexible , and integrated communication and sharing services</a:t>
            </a:r>
          </a:p>
          <a:p>
            <a:pPr marL="169863" indent="-169863">
              <a:spcBef>
                <a:spcPct val="20000"/>
              </a:spcBef>
              <a:spcAft>
                <a:spcPts val="600"/>
              </a:spcAft>
              <a:buClr>
                <a:srgbClr val="8EDAFC"/>
              </a:buClr>
              <a:buSzPct val="71000"/>
              <a:buFont typeface="Wingdings" pitchFamily="2" charset="2"/>
              <a:buChar char="l"/>
            </a:pPr>
            <a:r>
              <a:rPr lang="en-US" sz="1400" spc="-90" dirty="0" smtClean="0"/>
              <a:t>Expect updates every quarter</a:t>
            </a:r>
          </a:p>
          <a:p>
            <a:pPr marL="169863" indent="-169863">
              <a:spcBef>
                <a:spcPct val="20000"/>
              </a:spcBef>
              <a:spcAft>
                <a:spcPts val="600"/>
              </a:spcAft>
              <a:buClr>
                <a:srgbClr val="8EDAFC"/>
              </a:buClr>
              <a:buSzPct val="71000"/>
              <a:buFont typeface="Wingdings" pitchFamily="2" charset="2"/>
              <a:buChar char="l"/>
            </a:pPr>
            <a:r>
              <a:rPr lang="en-US" sz="1400" spc="-90" dirty="0" smtClean="0"/>
              <a:t>Completes the consumer experience across the web, Windows PC, and phone</a:t>
            </a:r>
          </a:p>
        </p:txBody>
      </p:sp>
      <p:sp>
        <p:nvSpPr>
          <p:cNvPr id="47" name="Rounded Rectangle 46"/>
          <p:cNvSpPr/>
          <p:nvPr/>
        </p:nvSpPr>
        <p:spPr bwMode="auto">
          <a:xfrm>
            <a:off x="3569902" y="2752232"/>
            <a:ext cx="2856215" cy="3472411"/>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t" anchorCtr="0" compatLnSpc="1">
            <a:prstTxWarp prst="textNoShape">
              <a:avLst/>
            </a:prstTxWarp>
          </a:bodyPr>
          <a:lstStyle/>
          <a:p>
            <a:pPr marL="169863" indent="-169863" fontAlgn="base">
              <a:spcBef>
                <a:spcPct val="20000"/>
              </a:spcBef>
              <a:spcAft>
                <a:spcPts val="600"/>
              </a:spcAft>
              <a:buClr>
                <a:srgbClr val="8EDAFC"/>
              </a:buClr>
              <a:buSzPct val="71000"/>
              <a:buFont typeface="Wingdings" pitchFamily="2" charset="2"/>
              <a:buChar char="l"/>
            </a:pPr>
            <a:r>
              <a:rPr lang="en-US" sz="1400" spc="-90" dirty="0" smtClean="0">
                <a:solidFill>
                  <a:schemeClr val="tx1"/>
                </a:solidFill>
              </a:rPr>
              <a:t>Provides the best Windows applications for consumer communication and sharing experiences – not just for WL</a:t>
            </a:r>
          </a:p>
          <a:p>
            <a:pPr marL="169863" indent="-169863" fontAlgn="base">
              <a:spcBef>
                <a:spcPct val="20000"/>
              </a:spcBef>
              <a:spcAft>
                <a:spcPts val="600"/>
              </a:spcAft>
              <a:buClr>
                <a:srgbClr val="8EDAFC"/>
              </a:buClr>
              <a:buSzPct val="71000"/>
              <a:buFont typeface="Wingdings" pitchFamily="2" charset="2"/>
              <a:buChar char="l"/>
            </a:pPr>
            <a:r>
              <a:rPr lang="en-US" sz="1400" spc="-90" dirty="0" smtClean="0">
                <a:solidFill>
                  <a:schemeClr val="tx1"/>
                </a:solidFill>
              </a:rPr>
              <a:t>Expect major releases about every year</a:t>
            </a:r>
          </a:p>
          <a:p>
            <a:pPr marL="169863" indent="-169863" fontAlgn="base">
              <a:spcBef>
                <a:spcPct val="20000"/>
              </a:spcBef>
              <a:spcAft>
                <a:spcPts val="600"/>
              </a:spcAft>
              <a:buClr>
                <a:srgbClr val="8EDAFC"/>
              </a:buClr>
              <a:buSzPct val="71000"/>
              <a:buFont typeface="Wingdings" pitchFamily="2" charset="2"/>
              <a:buChar char="l"/>
            </a:pPr>
            <a:r>
              <a:rPr lang="en-US" sz="1400" spc="-90" dirty="0" smtClean="0">
                <a:solidFill>
                  <a:schemeClr val="tx1"/>
                </a:solidFill>
              </a:rPr>
              <a:t>Partner opportunity to ship the Windows Live suite to complete the Windows experience</a:t>
            </a:r>
          </a:p>
        </p:txBody>
      </p:sp>
      <p:sp>
        <p:nvSpPr>
          <p:cNvPr id="53" name="TextBox 52"/>
          <p:cNvSpPr txBox="1"/>
          <p:nvPr/>
        </p:nvSpPr>
        <p:spPr>
          <a:xfrm>
            <a:off x="6761981" y="2355673"/>
            <a:ext cx="2382019" cy="369332"/>
          </a:xfrm>
          <a:prstGeom prst="rect">
            <a:avLst/>
          </a:prstGeom>
          <a:noFill/>
        </p:spPr>
        <p:txBody>
          <a:bodyPr wrap="square" rtlCol="0">
            <a:spAutoFit/>
          </a:bodyPr>
          <a:lstStyle/>
          <a:p>
            <a:pPr marL="225425" indent="-225425" algn="ctr">
              <a:tabLst>
                <a:tab pos="225425" algn="l"/>
              </a:tabLst>
            </a:pPr>
            <a:r>
              <a:rPr lang="en-US" i="1" spc="-70" dirty="0" smtClean="0">
                <a:solidFill>
                  <a:schemeClr val="accent1"/>
                </a:solidFill>
                <a:effectLst>
                  <a:outerShdw blurRad="38100" dist="38100" dir="2700000" algn="tl">
                    <a:srgbClr val="000000">
                      <a:alpha val="43137"/>
                    </a:srgbClr>
                  </a:outerShdw>
                </a:effectLst>
              </a:rPr>
              <a:t>Leading Services</a:t>
            </a:r>
          </a:p>
        </p:txBody>
      </p:sp>
      <p:pic>
        <p:nvPicPr>
          <p:cNvPr id="54" name="Picture 53" descr="plus.png"/>
          <p:cNvPicPr>
            <a:picLocks noChangeAspect="1"/>
          </p:cNvPicPr>
          <p:nvPr/>
        </p:nvPicPr>
        <p:blipFill>
          <a:blip r:embed="rId4" cstate="print"/>
          <a:stretch>
            <a:fillRect/>
          </a:stretch>
        </p:blipFill>
        <p:spPr>
          <a:xfrm>
            <a:off x="6227853" y="2356696"/>
            <a:ext cx="454631" cy="454631"/>
          </a:xfrm>
          <a:prstGeom prst="rect">
            <a:avLst/>
          </a:prstGeom>
        </p:spPr>
      </p:pic>
      <p:sp>
        <p:nvSpPr>
          <p:cNvPr id="23" name="Rounded Rectangle 22"/>
          <p:cNvSpPr/>
          <p:nvPr/>
        </p:nvSpPr>
        <p:spPr bwMode="auto">
          <a:xfrm>
            <a:off x="3474194" y="5545581"/>
            <a:ext cx="5654040" cy="838200"/>
          </a:xfrm>
          <a:prstGeom prst="roundRect">
            <a:avLst>
              <a:gd name="adj" fmla="val 50000"/>
            </a:avLst>
          </a:prstGeom>
          <a:gradFill flip="none" rotWithShape="1">
            <a:gsLst>
              <a:gs pos="35000">
                <a:schemeClr val="accent5">
                  <a:alpha val="63000"/>
                </a:schemeClr>
              </a:gs>
              <a:gs pos="35000">
                <a:schemeClr val="accent5">
                  <a:lumMod val="75000"/>
                  <a:alpha val="72000"/>
                </a:schemeClr>
              </a:gs>
              <a:gs pos="100000">
                <a:schemeClr val="accent1">
                  <a:alpha val="87000"/>
                </a:schemeClr>
              </a:gs>
            </a:gsLst>
            <a:path path="circle">
              <a:fillToRect l="100000" t="100000"/>
            </a:path>
            <a:tileRect r="-100000" b="-100000"/>
          </a:gradFill>
          <a:ln>
            <a:solidFill>
              <a:srgbClr val="2476AE">
                <a:lumMod val="60000"/>
                <a:lumOff val="40000"/>
              </a:srgbClr>
            </a:solidFill>
            <a:headEnd type="none" w="med" len="med"/>
            <a:tailEnd type="none" w="med" len="med"/>
          </a:ln>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endParaRPr lang="en-US" sz="1400" spc="-110" dirty="0">
              <a:solidFill>
                <a:prstClr val="white"/>
              </a:solidFill>
              <a:effectLst>
                <a:outerShdw blurRad="38100" dist="38100" dir="2700000" algn="tl">
                  <a:srgbClr val="000000">
                    <a:alpha val="43137"/>
                  </a:srgbClr>
                </a:outerShdw>
              </a:effectLst>
              <a:latin typeface="+mj-lt"/>
              <a:cs typeface="Arial" charset="0"/>
            </a:endParaRPr>
          </a:p>
        </p:txBody>
      </p:sp>
      <p:sp>
        <p:nvSpPr>
          <p:cNvPr id="43" name="TextBox 42"/>
          <p:cNvSpPr txBox="1"/>
          <p:nvPr/>
        </p:nvSpPr>
        <p:spPr>
          <a:xfrm>
            <a:off x="3647089" y="5595498"/>
            <a:ext cx="5308250" cy="707886"/>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Cloud platform and runtime for devices, people, activities, and storage</a:t>
            </a:r>
            <a:endParaRPr lang="en-US" sz="2000" b="1" dirty="0">
              <a:solidFill>
                <a:schemeClr val="bg1"/>
              </a:solidFill>
              <a:effectLst>
                <a:outerShdw blurRad="38100" dist="38100" dir="2700000" algn="tl">
                  <a:srgbClr val="000000">
                    <a:alpha val="43137"/>
                  </a:srgbClr>
                </a:outerShdw>
              </a:effectLst>
            </a:endParaRPr>
          </a:p>
        </p:txBody>
      </p:sp>
      <p:sp>
        <p:nvSpPr>
          <p:cNvPr id="25" name="Rounded Rectangle 24"/>
          <p:cNvSpPr/>
          <p:nvPr/>
        </p:nvSpPr>
        <p:spPr bwMode="auto">
          <a:xfrm>
            <a:off x="182354" y="5560821"/>
            <a:ext cx="2850406" cy="838200"/>
          </a:xfrm>
          <a:prstGeom prst="roundRect">
            <a:avLst>
              <a:gd name="adj" fmla="val 50000"/>
            </a:avLst>
          </a:prstGeom>
          <a:gradFill flip="none" rotWithShape="1">
            <a:gsLst>
              <a:gs pos="35000">
                <a:schemeClr val="accent5">
                  <a:alpha val="63000"/>
                </a:schemeClr>
              </a:gs>
              <a:gs pos="35000">
                <a:schemeClr val="accent5">
                  <a:lumMod val="75000"/>
                  <a:alpha val="72000"/>
                </a:schemeClr>
              </a:gs>
              <a:gs pos="100000">
                <a:schemeClr val="accent1">
                  <a:alpha val="87000"/>
                </a:schemeClr>
              </a:gs>
            </a:gsLst>
            <a:path path="circle">
              <a:fillToRect l="100000" t="100000"/>
            </a:path>
            <a:tileRect r="-100000" b="-100000"/>
          </a:gradFill>
          <a:ln>
            <a:solidFill>
              <a:srgbClr val="2476AE">
                <a:lumMod val="60000"/>
                <a:lumOff val="40000"/>
              </a:srgbClr>
            </a:solidFill>
            <a:headEnd type="none" w="med" len="med"/>
            <a:tailEnd type="none" w="med" len="med"/>
          </a:ln>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endParaRPr lang="en-US" sz="1400" spc="-110" dirty="0">
              <a:solidFill>
                <a:prstClr val="white"/>
              </a:solidFill>
              <a:effectLst>
                <a:outerShdw blurRad="38100" dist="38100" dir="2700000" algn="tl">
                  <a:srgbClr val="000000">
                    <a:alpha val="43137"/>
                  </a:srgbClr>
                </a:outerShdw>
              </a:effectLst>
              <a:latin typeface="+mj-lt"/>
              <a:cs typeface="Arial" charset="0"/>
            </a:endParaRPr>
          </a:p>
        </p:txBody>
      </p:sp>
      <p:sp>
        <p:nvSpPr>
          <p:cNvPr id="24" name="TextBox 23"/>
          <p:cNvSpPr txBox="1"/>
          <p:nvPr/>
        </p:nvSpPr>
        <p:spPr>
          <a:xfrm>
            <a:off x="309529" y="5763138"/>
            <a:ext cx="2631791" cy="400110"/>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Core PC Platform</a:t>
            </a:r>
            <a:endParaRPr lang="en-US" sz="2000" b="1" dirty="0">
              <a:solidFill>
                <a:schemeClr val="bg1"/>
              </a:solidFill>
              <a:effectLst>
                <a:outerShdw blurRad="38100" dist="38100" dir="2700000" algn="tl">
                  <a:srgbClr val="000000">
                    <a:alpha val="43137"/>
                  </a:srgbClr>
                </a:outerShdw>
              </a:effectLst>
            </a:endParaRPr>
          </a:p>
        </p:txBody>
      </p:sp>
      <p:sp useBgFill="1">
        <p:nvSpPr>
          <p:cNvPr id="26" name="Cross 25"/>
          <p:cNvSpPr/>
          <p:nvPr/>
        </p:nvSpPr>
        <p:spPr bwMode="auto">
          <a:xfrm>
            <a:off x="2799843" y="5511467"/>
            <a:ext cx="955497" cy="955497"/>
          </a:xfrm>
          <a:prstGeom prst="plus">
            <a:avLst/>
          </a:prstGeom>
          <a:solidFill>
            <a:schemeClr val="accent1">
              <a:lumMod val="60000"/>
              <a:lumOff val="40000"/>
            </a:schemeClr>
          </a:solidFill>
          <a:ln w="19050" cap="flat" cmpd="sng" algn="ctr">
            <a:noFill/>
            <a:prstDash val="solid"/>
            <a:round/>
            <a:headEnd type="none" w="med" len="med"/>
            <a:tailEnd type="none" w="med" len="med"/>
          </a:ln>
          <a:effectLst>
            <a:glow rad="228600">
              <a:schemeClr val="bg1">
                <a:alpha val="40000"/>
              </a:schemeClr>
            </a:glow>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1096963" fontAlgn="base">
              <a:spcBef>
                <a:spcPct val="0"/>
              </a:spcBef>
              <a:spcAft>
                <a:spcPct val="0"/>
              </a:spcAft>
            </a:pPr>
            <a:endParaRPr lang="en-US" sz="2200" dirty="0">
              <a:solidFill>
                <a:srgbClr val="000000"/>
              </a:solidFill>
              <a:latin typeface="Segoe"/>
              <a:cs typeface="Arial" charset="0"/>
            </a:endParaRPr>
          </a:p>
        </p:txBody>
      </p:sp>
      <p:sp>
        <p:nvSpPr>
          <p:cNvPr id="27" name="Subtitle 2"/>
          <p:cNvSpPr txBox="1">
            <a:spLocks/>
          </p:cNvSpPr>
          <p:nvPr/>
        </p:nvSpPr>
        <p:spPr>
          <a:xfrm>
            <a:off x="76200" y="6494253"/>
            <a:ext cx="4876800" cy="309265"/>
          </a:xfrm>
          <a:prstGeom prst="rect">
            <a:avLst/>
          </a:prstGeom>
        </p:spPr>
        <p:txBody>
          <a:bodyPr vert="horz" lIns="0" tIns="0" rIns="0" bIns="0" rtlCol="0">
            <a:noAutofit/>
          </a:bodyPr>
          <a:lstStyle/>
          <a:p>
            <a:endParaRPr lang="en-US" sz="900" dirty="0">
              <a:solidFill>
                <a:schemeClr val="tx2">
                  <a:lumMod val="60000"/>
                  <a:lumOff val="40000"/>
                </a:schemeClr>
              </a:solidFill>
            </a:endParaRPr>
          </a:p>
        </p:txBody>
      </p:sp>
      <p:sp>
        <p:nvSpPr>
          <p:cNvPr id="28" name="TextBox 27"/>
          <p:cNvSpPr txBox="1"/>
          <p:nvPr/>
        </p:nvSpPr>
        <p:spPr>
          <a:xfrm>
            <a:off x="-457200" y="1828800"/>
            <a:ext cx="4027479" cy="584775"/>
          </a:xfrm>
          <a:prstGeom prst="rect">
            <a:avLst/>
          </a:prstGeom>
          <a:noFill/>
        </p:spPr>
        <p:txBody>
          <a:bodyPr wrap="square" rtlCol="0">
            <a:spAutoFit/>
          </a:bodyPr>
          <a:lstStyle/>
          <a:p>
            <a:pPr marL="225425" indent="-225425" algn="ctr">
              <a:tabLst>
                <a:tab pos="225425" algn="l"/>
              </a:tabLst>
            </a:pPr>
            <a:r>
              <a:rPr lang="en-US" sz="3200" spc="-70" dirty="0" smtClean="0">
                <a:effectLst>
                  <a:outerShdw blurRad="38100" dist="38100" dir="2700000" algn="tl">
                    <a:srgbClr val="000000">
                      <a:alpha val="43137"/>
                    </a:srgbClr>
                  </a:outerShdw>
                </a:effectLst>
              </a:rPr>
              <a:t>Windows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 Same Side Corner Rectangle 29"/>
          <p:cNvSpPr/>
          <p:nvPr/>
        </p:nvSpPr>
        <p:spPr bwMode="auto">
          <a:xfrm>
            <a:off x="1332792" y="914400"/>
            <a:ext cx="2057400" cy="4907279"/>
          </a:xfrm>
          <a:prstGeom prst="round2SameRect">
            <a:avLst/>
          </a:prstGeom>
          <a:noFill/>
          <a:ln>
            <a:solidFill>
              <a:srgbClr val="2476AE">
                <a:lumMod val="60000"/>
                <a:lumOff val="40000"/>
              </a:srgbClr>
            </a:solidFill>
            <a:headEnd type="none" w="med" len="med"/>
            <a:tailEnd type="none" w="med" len="med"/>
          </a:ln>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endParaRPr lang="en-US" sz="1400" dirty="0" smtClean="0">
              <a:solidFill>
                <a:prstClr val="white"/>
              </a:solidFill>
              <a:effectLst>
                <a:outerShdw blurRad="38100" dist="38100" dir="2700000" algn="tl">
                  <a:srgbClr val="000000">
                    <a:alpha val="43137"/>
                  </a:srgbClr>
                </a:outerShdw>
              </a:effectLst>
              <a:latin typeface="Segoe Print" pitchFamily="2" charset="0"/>
              <a:cs typeface="Arial" charset="0"/>
            </a:endParaRPr>
          </a:p>
        </p:txBody>
      </p:sp>
      <p:sp>
        <p:nvSpPr>
          <p:cNvPr id="87" name="Round Same Side Corner Rectangle 86"/>
          <p:cNvSpPr/>
          <p:nvPr/>
        </p:nvSpPr>
        <p:spPr bwMode="auto">
          <a:xfrm>
            <a:off x="3531706" y="914400"/>
            <a:ext cx="2057400" cy="4907279"/>
          </a:xfrm>
          <a:prstGeom prst="round2SameRect">
            <a:avLst/>
          </a:prstGeom>
          <a:noFill/>
          <a:ln>
            <a:solidFill>
              <a:srgbClr val="2476AE">
                <a:lumMod val="60000"/>
                <a:lumOff val="40000"/>
              </a:srgbClr>
            </a:solidFill>
            <a:headEnd type="none" w="med" len="med"/>
            <a:tailEnd type="none" w="med" len="med"/>
          </a:ln>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endParaRPr lang="en-US" sz="1400" dirty="0" smtClean="0">
              <a:solidFill>
                <a:prstClr val="white"/>
              </a:solidFill>
              <a:effectLst>
                <a:outerShdw blurRad="38100" dist="38100" dir="2700000" algn="tl">
                  <a:srgbClr val="000000">
                    <a:alpha val="43137"/>
                  </a:srgbClr>
                </a:outerShdw>
              </a:effectLst>
              <a:latin typeface="Segoe Print" pitchFamily="2" charset="0"/>
              <a:cs typeface="Arial" charset="0"/>
            </a:endParaRPr>
          </a:p>
        </p:txBody>
      </p:sp>
      <p:sp>
        <p:nvSpPr>
          <p:cNvPr id="88" name="Round Same Side Corner Rectangle 87"/>
          <p:cNvSpPr/>
          <p:nvPr/>
        </p:nvSpPr>
        <p:spPr bwMode="auto">
          <a:xfrm>
            <a:off x="5715380" y="914400"/>
            <a:ext cx="2057400" cy="4907279"/>
          </a:xfrm>
          <a:prstGeom prst="round2SameRect">
            <a:avLst/>
          </a:prstGeom>
          <a:noFill/>
          <a:ln>
            <a:solidFill>
              <a:srgbClr val="2476AE">
                <a:lumMod val="60000"/>
                <a:lumOff val="40000"/>
              </a:srgbClr>
            </a:solidFill>
            <a:headEnd type="none" w="med" len="med"/>
            <a:tailEnd type="none" w="med" len="med"/>
          </a:ln>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endParaRPr lang="en-US" sz="1400" dirty="0" smtClean="0">
              <a:solidFill>
                <a:prstClr val="white"/>
              </a:solidFill>
              <a:effectLst>
                <a:outerShdw blurRad="38100" dist="38100" dir="2700000" algn="tl">
                  <a:srgbClr val="000000">
                    <a:alpha val="43137"/>
                  </a:srgbClr>
                </a:outerShdw>
              </a:effectLst>
              <a:latin typeface="Segoe Print" pitchFamily="2" charset="0"/>
              <a:cs typeface="Arial" charset="0"/>
            </a:endParaRPr>
          </a:p>
        </p:txBody>
      </p:sp>
      <p:sp>
        <p:nvSpPr>
          <p:cNvPr id="54" name="Title 53"/>
          <p:cNvSpPr>
            <a:spLocks noGrp="1"/>
          </p:cNvSpPr>
          <p:nvPr>
            <p:ph type="title"/>
          </p:nvPr>
        </p:nvSpPr>
        <p:spPr/>
        <p:txBody>
          <a:bodyPr/>
          <a:lstStyle/>
          <a:p>
            <a:r>
              <a:rPr smtClean="0"/>
              <a:t>OEM Value from Windows Live</a:t>
            </a:r>
            <a:endParaRPr lang="en-US" dirty="0"/>
          </a:p>
        </p:txBody>
      </p:sp>
      <p:sp>
        <p:nvSpPr>
          <p:cNvPr id="19" name="Content Placeholder 8"/>
          <p:cNvSpPr txBox="1">
            <a:spLocks/>
          </p:cNvSpPr>
          <p:nvPr/>
        </p:nvSpPr>
        <p:spPr bwMode="auto">
          <a:xfrm>
            <a:off x="5835459" y="2186397"/>
            <a:ext cx="1821934" cy="1938952"/>
          </a:xfrm>
          <a:prstGeom prst="rect">
            <a:avLst/>
          </a:prstGeom>
          <a:noFill/>
          <a:ln w="9525">
            <a:noFill/>
            <a:round/>
            <a:headEnd/>
            <a:tailEnd/>
          </a:ln>
          <a:effectLst/>
        </p:spPr>
        <p:txBody>
          <a:bodyPr vert="horz" wrap="square" lIns="91398" tIns="45700" rIns="91398" bIns="45700" numCol="1" anchor="t" anchorCtr="0" compatLnSpc="1">
            <a:prstTxWarp prst="textNoShape">
              <a:avLst/>
            </a:prstTxWarp>
            <a:spAutoFit/>
          </a:bodyPr>
          <a:lstStyle/>
          <a:p>
            <a:pPr marL="166688" marR="0" lvl="0" indent="-166688" algn="l" defTabSz="912337" rtl="0" eaLnBrk="1" fontAlgn="base" latinLnBrk="0" hangingPunct="1">
              <a:lnSpc>
                <a:spcPct val="90000"/>
              </a:lnSpc>
              <a:spcBef>
                <a:spcPct val="30000"/>
              </a:spcBef>
              <a:spcAft>
                <a:spcPct val="0"/>
              </a:spcAft>
              <a:buClr>
                <a:schemeClr val="tx2"/>
              </a:buClr>
              <a:buSzTx/>
              <a:buFont typeface="Wingdings 2" pitchFamily="18" charset="2"/>
              <a:buBlip>
                <a:blip r:embed="rId3"/>
              </a:buBlip>
              <a:tabLst/>
              <a:defRPr/>
            </a:pPr>
            <a:r>
              <a:rPr lang="en-US" sz="1600" spc="-110" dirty="0" smtClean="0">
                <a:ea typeface="Calibri" pitchFamily="34" charset="0"/>
                <a:cs typeface="Times New Roman" pitchFamily="18" charset="0"/>
              </a:rPr>
              <a:t>Configuration options to support search and home page deals</a:t>
            </a:r>
          </a:p>
          <a:p>
            <a:pPr marL="166688" marR="0" lvl="0" indent="-166688" algn="l" defTabSz="912337" rtl="0" eaLnBrk="1" fontAlgn="base" latinLnBrk="0" hangingPunct="1">
              <a:lnSpc>
                <a:spcPct val="90000"/>
              </a:lnSpc>
              <a:spcBef>
                <a:spcPct val="30000"/>
              </a:spcBef>
              <a:spcAft>
                <a:spcPct val="0"/>
              </a:spcAft>
              <a:buClr>
                <a:schemeClr val="tx2"/>
              </a:buClr>
              <a:buSzTx/>
              <a:buFont typeface="Wingdings 2" pitchFamily="18" charset="2"/>
              <a:buBlip>
                <a:blip r:embed="rId3"/>
              </a:buBlip>
              <a:tabLst/>
              <a:defRPr/>
            </a:pPr>
            <a:r>
              <a:rPr lang="en-US" sz="1600" spc="-110" dirty="0" smtClean="0">
                <a:ea typeface="Calibri" pitchFamily="34" charset="0"/>
                <a:cs typeface="Times New Roman" pitchFamily="18" charset="0"/>
              </a:rPr>
              <a:t>Option to set default Photo Gallery and Movie Maker partners</a:t>
            </a:r>
          </a:p>
        </p:txBody>
      </p:sp>
      <p:sp>
        <p:nvSpPr>
          <p:cNvPr id="44" name="Content Placeholder 8"/>
          <p:cNvSpPr txBox="1">
            <a:spLocks/>
          </p:cNvSpPr>
          <p:nvPr/>
        </p:nvSpPr>
        <p:spPr bwMode="auto">
          <a:xfrm>
            <a:off x="1458899" y="2186397"/>
            <a:ext cx="1898635" cy="2825348"/>
          </a:xfrm>
          <a:prstGeom prst="rect">
            <a:avLst/>
          </a:prstGeom>
          <a:noFill/>
          <a:ln w="9525">
            <a:noFill/>
            <a:round/>
            <a:headEnd/>
            <a:tailEnd/>
          </a:ln>
          <a:effectLst/>
        </p:spPr>
        <p:txBody>
          <a:bodyPr vert="horz" wrap="square" lIns="91398" tIns="45700" rIns="91398" bIns="45700" numCol="1" anchor="t" anchorCtr="0" compatLnSpc="1">
            <a:prstTxWarp prst="textNoShape">
              <a:avLst/>
            </a:prstTxWarp>
            <a:spAutoFit/>
          </a:bodyPr>
          <a:lstStyle/>
          <a:p>
            <a:pPr marL="166688" marR="0" lvl="0" indent="-166688" algn="l" defTabSz="912337" rtl="0" eaLnBrk="1" fontAlgn="base" latinLnBrk="0" hangingPunct="1">
              <a:lnSpc>
                <a:spcPct val="90000"/>
              </a:lnSpc>
              <a:spcBef>
                <a:spcPct val="30000"/>
              </a:spcBef>
              <a:spcAft>
                <a:spcPct val="0"/>
              </a:spcAft>
              <a:buClr>
                <a:schemeClr val="tx2"/>
              </a:buClr>
              <a:buSzTx/>
              <a:buFont typeface="Wingdings 2" pitchFamily="18" charset="2"/>
              <a:buBlip>
                <a:blip r:embed="rId3"/>
              </a:buBlip>
              <a:tabLst/>
              <a:defRPr/>
            </a:pPr>
            <a:r>
              <a:rPr lang="en-US" sz="1600" spc="-110" dirty="0" smtClean="0">
                <a:ea typeface="Calibri" pitchFamily="34" charset="0"/>
                <a:cs typeface="Times New Roman" pitchFamily="18" charset="0"/>
              </a:rPr>
              <a:t>Support top PC scenarios</a:t>
            </a:r>
          </a:p>
          <a:p>
            <a:pPr marL="166688" marR="0" lvl="0" indent="-166688" algn="l" defTabSz="912337" rtl="0" eaLnBrk="1" fontAlgn="base" latinLnBrk="0" hangingPunct="1">
              <a:lnSpc>
                <a:spcPct val="90000"/>
              </a:lnSpc>
              <a:spcBef>
                <a:spcPct val="30000"/>
              </a:spcBef>
              <a:spcAft>
                <a:spcPct val="0"/>
              </a:spcAft>
              <a:buClr>
                <a:schemeClr val="tx2"/>
              </a:buClr>
              <a:buSzTx/>
              <a:buFont typeface="Wingdings 2" pitchFamily="18" charset="2"/>
              <a:buBlip>
                <a:blip r:embed="rId3"/>
              </a:buBlip>
              <a:tabLst/>
              <a:defRPr/>
            </a:pPr>
            <a:r>
              <a:rPr lang="en-US" sz="1600" spc="-110" dirty="0" smtClean="0">
                <a:ea typeface="Calibri" pitchFamily="34" charset="0"/>
                <a:cs typeface="Times New Roman" pitchFamily="18" charset="0"/>
              </a:rPr>
              <a:t>Strong consumer demand </a:t>
            </a:r>
          </a:p>
          <a:p>
            <a:pPr marL="166688" marR="0" lvl="0" indent="-166688" algn="l" defTabSz="912337" rtl="0" eaLnBrk="1" fontAlgn="base" latinLnBrk="0" hangingPunct="1">
              <a:lnSpc>
                <a:spcPct val="90000"/>
              </a:lnSpc>
              <a:spcBef>
                <a:spcPct val="30000"/>
              </a:spcBef>
              <a:spcAft>
                <a:spcPct val="0"/>
              </a:spcAft>
              <a:buClr>
                <a:schemeClr val="tx2"/>
              </a:buClr>
              <a:buSzTx/>
              <a:buFont typeface="Wingdings 2" pitchFamily="18" charset="2"/>
              <a:buBlip>
                <a:blip r:embed="rId3"/>
              </a:buBlip>
              <a:tabLst/>
              <a:defRPr/>
            </a:pPr>
            <a:r>
              <a:rPr lang="en-US" sz="1600" spc="-110" dirty="0" smtClean="0">
                <a:ea typeface="Calibri" pitchFamily="34" charset="0"/>
                <a:cs typeface="Times New Roman" pitchFamily="18" charset="0"/>
              </a:rPr>
              <a:t>More than 367 million product downloads  in less then a year</a:t>
            </a:r>
          </a:p>
          <a:p>
            <a:pPr marL="166688" marR="0" lvl="0" indent="-166688" algn="l" defTabSz="912337" rtl="0" eaLnBrk="1" fontAlgn="base" latinLnBrk="0" hangingPunct="1">
              <a:lnSpc>
                <a:spcPct val="90000"/>
              </a:lnSpc>
              <a:spcBef>
                <a:spcPct val="30000"/>
              </a:spcBef>
              <a:spcAft>
                <a:spcPct val="0"/>
              </a:spcAft>
              <a:buClr>
                <a:schemeClr val="tx2"/>
              </a:buClr>
              <a:buSzTx/>
              <a:buFont typeface="Wingdings 2" pitchFamily="18" charset="2"/>
              <a:buBlip>
                <a:blip r:embed="rId3"/>
              </a:buBlip>
              <a:tabLst/>
              <a:defRPr/>
            </a:pPr>
            <a:r>
              <a:rPr lang="en-US" sz="1600" spc="-110" dirty="0" smtClean="0">
                <a:ea typeface="Calibri" pitchFamily="34" charset="0"/>
                <a:cs typeface="Times New Roman" pitchFamily="18" charset="0"/>
              </a:rPr>
              <a:t>The #1 instant messaging service </a:t>
            </a:r>
          </a:p>
          <a:p>
            <a:pPr marL="166688" marR="0" lvl="0" indent="-166688" algn="l" defTabSz="912337" rtl="0" eaLnBrk="1" fontAlgn="base" latinLnBrk="0" hangingPunct="1">
              <a:lnSpc>
                <a:spcPct val="90000"/>
              </a:lnSpc>
              <a:spcBef>
                <a:spcPct val="30000"/>
              </a:spcBef>
              <a:spcAft>
                <a:spcPct val="0"/>
              </a:spcAft>
              <a:buClr>
                <a:schemeClr val="tx2"/>
              </a:buClr>
              <a:buSzTx/>
              <a:buFont typeface="Wingdings 2" pitchFamily="18" charset="2"/>
              <a:buBlip>
                <a:blip r:embed="rId3"/>
              </a:buBlip>
              <a:tabLst/>
              <a:defRPr/>
            </a:pPr>
            <a:endParaRPr lang="en-US" sz="1600" spc="-110" dirty="0" smtClean="0">
              <a:ea typeface="Calibri" pitchFamily="34" charset="0"/>
              <a:cs typeface="Times New Roman" pitchFamily="18" charset="0"/>
            </a:endParaRPr>
          </a:p>
        </p:txBody>
      </p:sp>
      <p:sp>
        <p:nvSpPr>
          <p:cNvPr id="50" name="Text Placeholder 11"/>
          <p:cNvSpPr txBox="1">
            <a:spLocks/>
          </p:cNvSpPr>
          <p:nvPr/>
        </p:nvSpPr>
        <p:spPr>
          <a:xfrm>
            <a:off x="239486" y="5910944"/>
            <a:ext cx="8632371" cy="413656"/>
          </a:xfrm>
          <a:prstGeom prst="rect">
            <a:avLst/>
          </a:prstGeom>
          <a:noFill/>
          <a:ln w="19050">
            <a:gradFill>
              <a:gsLst>
                <a:gs pos="0">
                  <a:schemeClr val="accent5"/>
                </a:gs>
                <a:gs pos="50000">
                  <a:schemeClr val="tx2">
                    <a:lumMod val="60000"/>
                    <a:lumOff val="40000"/>
                  </a:schemeClr>
                </a:gs>
                <a:gs pos="100000">
                  <a:schemeClr val="bg1">
                    <a:alpha val="0"/>
                  </a:schemeClr>
                </a:gs>
              </a:gsLst>
              <a:lin ang="5400000" scaled="0"/>
            </a:gradFill>
            <a:headEnd type="none" w="med" len="med"/>
            <a:tailEnd type="none" w="med" len="med"/>
          </a:ln>
        </p:spPr>
        <p:txBody>
          <a:bodyPr vert="horz" wrap="square" lIns="0" tIns="0" rIns="0" bIns="0" numCol="1" rtlCol="0" anchor="ctr" anchorCtr="0" compatLnSpc="1">
            <a:prstTxWarp prst="textNoShape">
              <a:avLst/>
            </a:prstTxWarp>
          </a:bodyPr>
          <a:lstStyle/>
          <a:p>
            <a:pPr indent="-227013" defTabSz="1740681" fontAlgn="base">
              <a:lnSpc>
                <a:spcPct val="90000"/>
              </a:lnSpc>
              <a:spcBef>
                <a:spcPct val="0"/>
              </a:spcBef>
              <a:spcAft>
                <a:spcPct val="0"/>
              </a:spcAft>
              <a:buClr>
                <a:srgbClr val="8EDAFC"/>
              </a:buClr>
              <a:buSzPct val="70000"/>
              <a:defRPr/>
            </a:pPr>
            <a:r>
              <a:rPr lang="en-US" sz="1050" spc="-110" dirty="0" smtClean="0">
                <a:effectLst>
                  <a:outerShdw blurRad="38100" dist="38100" dir="2700000" algn="tl">
                    <a:srgbClr val="000000">
                      <a:alpha val="43137"/>
                    </a:srgbClr>
                  </a:outerShdw>
                </a:effectLst>
                <a:latin typeface="+mj-lt"/>
                <a:cs typeface="Arial" charset="0"/>
              </a:rPr>
              <a:t>	460 Million Active Users                                           #1 instant Messaging Service with 8.2B messages per day</a:t>
            </a:r>
          </a:p>
          <a:p>
            <a:pPr indent="-227013" defTabSz="1740681" fontAlgn="base">
              <a:lnSpc>
                <a:spcPct val="90000"/>
              </a:lnSpc>
              <a:spcBef>
                <a:spcPct val="0"/>
              </a:spcBef>
              <a:spcAft>
                <a:spcPct val="0"/>
              </a:spcAft>
              <a:buClr>
                <a:srgbClr val="8EDAFC"/>
              </a:buClr>
              <a:buSzPct val="70000"/>
              <a:defRPr/>
            </a:pPr>
            <a:r>
              <a:rPr lang="en-US" sz="1050" spc="-110" dirty="0" smtClean="0">
                <a:effectLst>
                  <a:outerShdw blurRad="38100" dist="38100" dir="2700000" algn="tl">
                    <a:srgbClr val="000000">
                      <a:alpha val="43137"/>
                    </a:srgbClr>
                  </a:outerShdw>
                </a:effectLst>
                <a:latin typeface="+mj-lt"/>
                <a:cs typeface="Arial" charset="0"/>
              </a:rPr>
              <a:t>	11%  of all time online	             #2 Mail Service with 271M Hotmail messages per day</a:t>
            </a:r>
          </a:p>
        </p:txBody>
      </p:sp>
      <p:sp>
        <p:nvSpPr>
          <p:cNvPr id="51" name="TextBox 50"/>
          <p:cNvSpPr txBox="1"/>
          <p:nvPr/>
        </p:nvSpPr>
        <p:spPr>
          <a:xfrm>
            <a:off x="8763000" y="6581001"/>
            <a:ext cx="381000" cy="276999"/>
          </a:xfrm>
          <a:prstGeom prst="rect">
            <a:avLst/>
          </a:prstGeom>
          <a:noFill/>
        </p:spPr>
        <p:txBody>
          <a:bodyPr wrap="square" rtlCol="0">
            <a:spAutoFit/>
          </a:bodyPr>
          <a:lstStyle/>
          <a:p>
            <a:r>
              <a:rPr lang="en-US" sz="1200" dirty="0" smtClean="0"/>
              <a:t>4</a:t>
            </a:r>
            <a:endParaRPr lang="en-US" sz="1200" dirty="0"/>
          </a:p>
        </p:txBody>
      </p:sp>
      <p:grpSp>
        <p:nvGrpSpPr>
          <p:cNvPr id="2" name="Group 80"/>
          <p:cNvGrpSpPr/>
          <p:nvPr/>
        </p:nvGrpSpPr>
        <p:grpSpPr>
          <a:xfrm>
            <a:off x="5175493" y="4436019"/>
            <a:ext cx="1652818" cy="1006174"/>
            <a:chOff x="1488305" y="4686613"/>
            <a:chExt cx="1036234" cy="630821"/>
          </a:xfrm>
          <a:effectLst>
            <a:outerShdw blurRad="50800" dist="38100" dir="2700000" algn="tl" rotWithShape="0">
              <a:prstClr val="black">
                <a:alpha val="40000"/>
              </a:prstClr>
            </a:outerShdw>
          </a:effectLst>
        </p:grpSpPr>
        <p:pic>
          <p:nvPicPr>
            <p:cNvPr id="82" name="Picture 16" descr="C:\Users\mollie\AppData\Local\Microsoft\Windows\Temporary Internet Files\Content.IE5\8IJ9UZX7\MPj04310110000[1].jpg"/>
            <p:cNvPicPr>
              <a:picLocks noChangeAspect="1" noChangeArrowheads="1"/>
            </p:cNvPicPr>
            <p:nvPr/>
          </p:nvPicPr>
          <p:blipFill>
            <a:blip r:embed="rId4" cstate="print"/>
            <a:stretch>
              <a:fillRect/>
            </a:stretch>
          </p:blipFill>
          <p:spPr bwMode="auto">
            <a:xfrm rot="18940592">
              <a:off x="1488305" y="4686613"/>
              <a:ext cx="629846" cy="630821"/>
            </a:xfrm>
            <a:prstGeom prst="rect">
              <a:avLst/>
            </a:prstGeom>
            <a:noFill/>
            <a:effectLst>
              <a:outerShdw blurRad="50800" dist="38100" dir="2700000" algn="tl" rotWithShape="0">
                <a:prstClr val="black">
                  <a:alpha val="40000"/>
                </a:prstClr>
              </a:outerShdw>
            </a:effectLst>
          </p:spPr>
        </p:pic>
        <p:pic>
          <p:nvPicPr>
            <p:cNvPr id="83" name="Picture 15" descr="C:\Program Files\Microsoft Resource DVD Artwork\DVD_ART\Artwork_Imagery\HARDWARE_IMAGERY\Photos - OEM Hardware\Cameras\Video Camera\Sony MiniDV Digital video CamCorder.png"/>
            <p:cNvPicPr>
              <a:picLocks noChangeAspect="1" noChangeArrowheads="1"/>
            </p:cNvPicPr>
            <p:nvPr/>
          </p:nvPicPr>
          <p:blipFill>
            <a:blip r:embed="rId5" cstate="print"/>
            <a:srcRect/>
            <a:stretch>
              <a:fillRect/>
            </a:stretch>
          </p:blipFill>
          <p:spPr bwMode="auto">
            <a:xfrm>
              <a:off x="1833563" y="4776218"/>
              <a:ext cx="690976" cy="442859"/>
            </a:xfrm>
            <a:prstGeom prst="rect">
              <a:avLst/>
            </a:prstGeom>
            <a:noFill/>
          </p:spPr>
        </p:pic>
      </p:grpSp>
      <p:sp>
        <p:nvSpPr>
          <p:cNvPr id="22" name="Content Placeholder 8"/>
          <p:cNvSpPr txBox="1">
            <a:spLocks/>
          </p:cNvSpPr>
          <p:nvPr/>
        </p:nvSpPr>
        <p:spPr bwMode="auto">
          <a:xfrm>
            <a:off x="3621639" y="2186397"/>
            <a:ext cx="2030802" cy="1569620"/>
          </a:xfrm>
          <a:prstGeom prst="rect">
            <a:avLst/>
          </a:prstGeom>
          <a:noFill/>
          <a:ln w="9525">
            <a:noFill/>
            <a:round/>
            <a:headEnd/>
            <a:tailEnd/>
          </a:ln>
          <a:effectLst/>
        </p:spPr>
        <p:txBody>
          <a:bodyPr vert="horz" wrap="square" lIns="91398" tIns="45700" rIns="91398" bIns="45700" numCol="1" anchor="t" anchorCtr="0" compatLnSpc="1">
            <a:prstTxWarp prst="textNoShape">
              <a:avLst/>
            </a:prstTxWarp>
            <a:spAutoFit/>
          </a:bodyPr>
          <a:lstStyle/>
          <a:p>
            <a:pPr marL="166688" marR="0" lvl="0" indent="-166688" algn="l" defTabSz="912337" rtl="0" eaLnBrk="1" fontAlgn="base" latinLnBrk="0" hangingPunct="1">
              <a:lnSpc>
                <a:spcPct val="90000"/>
              </a:lnSpc>
              <a:spcBef>
                <a:spcPct val="30000"/>
              </a:spcBef>
              <a:spcAft>
                <a:spcPct val="0"/>
              </a:spcAft>
              <a:buClr>
                <a:schemeClr val="tx2"/>
              </a:buClr>
              <a:buSzTx/>
              <a:buFont typeface="Wingdings 2" pitchFamily="18" charset="2"/>
              <a:buBlip>
                <a:blip r:embed="rId3"/>
              </a:buBlip>
              <a:tabLst/>
              <a:defRPr/>
            </a:pPr>
            <a:r>
              <a:rPr lang="en-US" sz="1600" spc="-110" dirty="0" smtClean="0">
                <a:ea typeface="Calibri" pitchFamily="34" charset="0"/>
                <a:cs typeface="Times New Roman" pitchFamily="18" charset="0"/>
              </a:rPr>
              <a:t>Better PC-web-mobile </a:t>
            </a:r>
            <a:br>
              <a:rPr lang="en-US" sz="1600" spc="-110" dirty="0" smtClean="0">
                <a:ea typeface="Calibri" pitchFamily="34" charset="0"/>
                <a:cs typeface="Times New Roman" pitchFamily="18" charset="0"/>
              </a:rPr>
            </a:br>
            <a:r>
              <a:rPr lang="en-US" sz="1600" spc="-110" dirty="0" smtClean="0">
                <a:ea typeface="Calibri" pitchFamily="34" charset="0"/>
                <a:cs typeface="Times New Roman" pitchFamily="18" charset="0"/>
              </a:rPr>
              <a:t>experience than iLife</a:t>
            </a:r>
          </a:p>
          <a:p>
            <a:pPr marL="166688" marR="0" lvl="0" indent="-166688" algn="l" defTabSz="912337" rtl="0" eaLnBrk="1" fontAlgn="base" latinLnBrk="0" hangingPunct="1">
              <a:lnSpc>
                <a:spcPct val="90000"/>
              </a:lnSpc>
              <a:spcBef>
                <a:spcPct val="30000"/>
              </a:spcBef>
              <a:spcAft>
                <a:spcPct val="0"/>
              </a:spcAft>
              <a:buClr>
                <a:schemeClr val="tx2"/>
              </a:buClr>
              <a:buSzTx/>
              <a:buFont typeface="Wingdings 2" pitchFamily="18" charset="2"/>
              <a:buBlip>
                <a:blip r:embed="rId3"/>
              </a:buBlip>
              <a:tabLst/>
              <a:defRPr/>
            </a:pPr>
            <a:r>
              <a:rPr lang="en-US" sz="1600" spc="-110" dirty="0" smtClean="0">
                <a:ea typeface="Calibri" pitchFamily="34" charset="0"/>
                <a:cs typeface="Times New Roman" pitchFamily="18" charset="0"/>
              </a:rPr>
              <a:t>MS marketing commitment</a:t>
            </a:r>
          </a:p>
          <a:p>
            <a:pPr marL="448945" marR="0" lvl="0" indent="-448945" algn="l" defTabSz="912337" rtl="0" eaLnBrk="1" fontAlgn="base" latinLnBrk="0" hangingPunct="1">
              <a:lnSpc>
                <a:spcPct val="90000"/>
              </a:lnSpc>
              <a:spcBef>
                <a:spcPct val="30000"/>
              </a:spcBef>
              <a:spcAft>
                <a:spcPct val="0"/>
              </a:spcAft>
              <a:buClr>
                <a:schemeClr val="tx2"/>
              </a:buClr>
              <a:buSzTx/>
              <a:buFont typeface="Wingdings 2" pitchFamily="18" charset="2"/>
              <a:buBlip>
                <a:blip r:embed="rId3"/>
              </a:buBlip>
              <a:tabLst/>
              <a:defRPr/>
            </a:pPr>
            <a:endParaRPr kumimoji="0" lang="en-US" sz="1600" b="1" i="0" u="none" strike="noStrike" kern="0" cap="none" spc="-110" normalizeH="0" noProof="0" dirty="0" smtClean="0">
              <a:ln>
                <a:noFill/>
              </a:ln>
              <a:effectLst>
                <a:outerShdw blurRad="38100" dist="38100" dir="2700000" algn="tl">
                  <a:srgbClr val="000000"/>
                </a:outerShdw>
              </a:effectLst>
              <a:uLnTx/>
              <a:uFillTx/>
              <a:latin typeface="+mn-lt"/>
              <a:ea typeface="+mn-ea"/>
              <a:cs typeface="+mn-cs"/>
            </a:endParaRPr>
          </a:p>
        </p:txBody>
      </p:sp>
      <p:pic>
        <p:nvPicPr>
          <p:cNvPr id="4099" name="Picture 3" descr="C:\Program Files\Microsoft Resource DVD Artwork\DVD_ART\Artwork_Imagery\Shapes and Graphics\people\smiling business man.png"/>
          <p:cNvPicPr>
            <a:picLocks noChangeAspect="1" noChangeArrowheads="1"/>
          </p:cNvPicPr>
          <p:nvPr/>
        </p:nvPicPr>
        <p:blipFill>
          <a:blip r:embed="rId6" cstate="print"/>
          <a:srcRect/>
          <a:stretch>
            <a:fillRect/>
          </a:stretch>
        </p:blipFill>
        <p:spPr bwMode="auto">
          <a:xfrm>
            <a:off x="7022787" y="4245429"/>
            <a:ext cx="1113897" cy="1513108"/>
          </a:xfrm>
          <a:prstGeom prst="rect">
            <a:avLst/>
          </a:prstGeom>
          <a:noFill/>
        </p:spPr>
      </p:pic>
      <p:grpSp>
        <p:nvGrpSpPr>
          <p:cNvPr id="3" name="Group 85"/>
          <p:cNvGrpSpPr/>
          <p:nvPr/>
        </p:nvGrpSpPr>
        <p:grpSpPr>
          <a:xfrm>
            <a:off x="1983179" y="4096370"/>
            <a:ext cx="5355770" cy="1716661"/>
            <a:chOff x="2252657" y="2301073"/>
            <a:chExt cx="5355770" cy="1716661"/>
          </a:xfrm>
        </p:grpSpPr>
        <p:pic>
          <p:nvPicPr>
            <p:cNvPr id="4098" name="Picture 2" descr="C:\Program Files\Microsoft Resource DVD Artwork\DVD_ART\Artwork_Imagery\Shapes and Graphics\people\woman mobile device.png"/>
            <p:cNvPicPr>
              <a:picLocks noChangeAspect="1" noChangeArrowheads="1"/>
            </p:cNvPicPr>
            <p:nvPr/>
          </p:nvPicPr>
          <p:blipFill>
            <a:blip r:embed="rId7" cstate="print"/>
            <a:srcRect/>
            <a:stretch>
              <a:fillRect/>
            </a:stretch>
          </p:blipFill>
          <p:spPr bwMode="auto">
            <a:xfrm>
              <a:off x="3681604" y="2301073"/>
              <a:ext cx="910323" cy="1572114"/>
            </a:xfrm>
            <a:prstGeom prst="rect">
              <a:avLst/>
            </a:prstGeom>
            <a:noFill/>
          </p:spPr>
        </p:pic>
        <p:grpSp>
          <p:nvGrpSpPr>
            <p:cNvPr id="4" name="Group 84"/>
            <p:cNvGrpSpPr/>
            <p:nvPr/>
          </p:nvGrpSpPr>
          <p:grpSpPr>
            <a:xfrm>
              <a:off x="4724400" y="2478838"/>
              <a:ext cx="1043354" cy="1195510"/>
              <a:chOff x="4724400" y="1885950"/>
              <a:chExt cx="1280160" cy="1466850"/>
            </a:xfrm>
          </p:grpSpPr>
          <p:pic>
            <p:nvPicPr>
              <p:cNvPr id="47" name="Picture 2" descr="\\windesign\Cloaked\kirkm\WL_Installer\previews\POR\WL_clinst_01_prep.png"/>
              <p:cNvPicPr>
                <a:picLocks noChangeAspect="1" noChangeArrowheads="1"/>
              </p:cNvPicPr>
              <p:nvPr/>
            </p:nvPicPr>
            <p:blipFill>
              <a:blip r:embed="rId8" cstate="print"/>
              <a:srcRect/>
              <a:stretch>
                <a:fillRect/>
              </a:stretch>
            </p:blipFill>
            <p:spPr bwMode="auto">
              <a:xfrm>
                <a:off x="4724400" y="1885950"/>
                <a:ext cx="903068" cy="857250"/>
              </a:xfrm>
              <a:prstGeom prst="rect">
                <a:avLst/>
              </a:prstGeom>
              <a:noFill/>
            </p:spPr>
          </p:pic>
          <p:pic>
            <p:nvPicPr>
              <p:cNvPr id="48" name="Picture 2" descr="\\windesign\Cloaked\kirkm\WL_Installer\previews\POR\WL_clinst_02_TOU.png"/>
              <p:cNvPicPr>
                <a:picLocks noChangeAspect="1" noChangeArrowheads="1"/>
              </p:cNvPicPr>
              <p:nvPr/>
            </p:nvPicPr>
            <p:blipFill>
              <a:blip r:embed="rId9" cstate="print"/>
              <a:srcRect/>
              <a:stretch>
                <a:fillRect/>
              </a:stretch>
            </p:blipFill>
            <p:spPr bwMode="auto">
              <a:xfrm>
                <a:off x="5013960" y="2107660"/>
                <a:ext cx="990600" cy="940340"/>
              </a:xfrm>
              <a:prstGeom prst="rect">
                <a:avLst/>
              </a:prstGeom>
              <a:noFill/>
              <a:effectLst>
                <a:outerShdw blurRad="50800" dist="38100" dir="2700000" algn="tl" rotWithShape="0">
                  <a:prstClr val="black">
                    <a:alpha val="40000"/>
                  </a:prstClr>
                </a:outerShdw>
              </a:effectLst>
            </p:spPr>
          </p:pic>
          <p:pic>
            <p:nvPicPr>
              <p:cNvPr id="49" name="Picture 2" descr="\\windesign\Cloaked\kirkm\WL_Installer\previews\POR\WL_clinst_02_TOU.png"/>
              <p:cNvPicPr>
                <a:picLocks noChangeAspect="1" noChangeArrowheads="1"/>
              </p:cNvPicPr>
              <p:nvPr/>
            </p:nvPicPr>
            <p:blipFill>
              <a:blip r:embed="rId10" cstate="print"/>
              <a:stretch>
                <a:fillRect/>
              </a:stretch>
            </p:blipFill>
            <p:spPr bwMode="auto">
              <a:xfrm>
                <a:off x="4881037" y="2503282"/>
                <a:ext cx="894923" cy="849518"/>
              </a:xfrm>
              <a:prstGeom prst="rect">
                <a:avLst/>
              </a:prstGeom>
              <a:noFill/>
              <a:effectLst>
                <a:outerShdw blurRad="50800" dist="38100" dir="2700000" algn="tl" rotWithShape="0">
                  <a:prstClr val="black">
                    <a:alpha val="40000"/>
                  </a:prstClr>
                </a:outerShdw>
              </a:effectLst>
            </p:spPr>
          </p:pic>
        </p:grpSp>
        <p:pic>
          <p:nvPicPr>
            <p:cNvPr id="56" name="Picture 3" descr="S:\InternalBin\ResourceDVD\DVD_ART34\Artwork_Imagery\Icons - Illustrations\_WINDOWS SERVER ICONS\Documents\Document Text.png"/>
            <p:cNvPicPr>
              <a:picLocks noChangeAspect="1" noChangeArrowheads="1"/>
            </p:cNvPicPr>
            <p:nvPr/>
          </p:nvPicPr>
          <p:blipFill>
            <a:blip r:embed="rId11" cstate="print"/>
            <a:stretch>
              <a:fillRect/>
            </a:stretch>
          </p:blipFill>
          <p:spPr bwMode="auto">
            <a:xfrm>
              <a:off x="6390774" y="3143051"/>
              <a:ext cx="1217653" cy="739288"/>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scene3d>
              <a:camera prst="perspectiveHeroicExtremeRightFacing"/>
              <a:lightRig rig="threePt" dir="t"/>
            </a:scene3d>
          </p:spPr>
        </p:pic>
        <p:pic>
          <p:nvPicPr>
            <p:cNvPr id="57" name="Picture 6" descr="S:\InternalBin\ResourceDVD\DVD_ART34\Artwork_Imagery\Icons - Illustrations\_WINDOWS LIVE ICONS\Windows Live email letter envelope Mail Icon.png"/>
            <p:cNvPicPr>
              <a:picLocks noChangeAspect="1" noChangeArrowheads="1"/>
            </p:cNvPicPr>
            <p:nvPr/>
          </p:nvPicPr>
          <p:blipFill>
            <a:blip r:embed="rId12" cstate="print"/>
            <a:stretch>
              <a:fillRect/>
            </a:stretch>
          </p:blipFill>
          <p:spPr bwMode="auto">
            <a:xfrm>
              <a:off x="4122102" y="2989266"/>
              <a:ext cx="1016259" cy="959053"/>
            </a:xfrm>
            <a:prstGeom prst="rect">
              <a:avLst/>
            </a:prstGeom>
            <a:noFill/>
            <a:effectLst>
              <a:outerShdw blurRad="50800" dist="38100" dir="2700000" algn="tl" rotWithShape="0">
                <a:prstClr val="black">
                  <a:alpha val="40000"/>
                </a:prstClr>
              </a:outerShdw>
            </a:effectLst>
          </p:spPr>
        </p:pic>
        <p:grpSp>
          <p:nvGrpSpPr>
            <p:cNvPr id="5" name="Group 57"/>
            <p:cNvGrpSpPr/>
            <p:nvPr/>
          </p:nvGrpSpPr>
          <p:grpSpPr>
            <a:xfrm>
              <a:off x="5137422" y="3265059"/>
              <a:ext cx="1271596" cy="752675"/>
              <a:chOff x="4389876" y="2156603"/>
              <a:chExt cx="1066135" cy="631060"/>
            </a:xfrm>
          </p:grpSpPr>
          <p:pic>
            <p:nvPicPr>
              <p:cNvPr id="59" name="Picture 5" descr="C:\Program Files\Microsoft Resource DVD Artwork\DVD_ART\Artwork_Imagery\Photos_for_PPT\Soft-edge_photos\FY06 Brand - Vista Home\Windows Vista Home FY06 Peters Family people camera smiling picture photography.png"/>
              <p:cNvPicPr>
                <a:picLocks noChangeAspect="1" noChangeArrowheads="1"/>
              </p:cNvPicPr>
              <p:nvPr/>
            </p:nvPicPr>
            <p:blipFill>
              <a:blip r:embed="rId13" cstate="print"/>
              <a:stretch>
                <a:fillRect/>
              </a:stretch>
            </p:blipFill>
            <p:spPr bwMode="auto">
              <a:xfrm rot="20726132">
                <a:off x="4389876" y="2156603"/>
                <a:ext cx="684589" cy="481287"/>
              </a:xfrm>
              <a:prstGeom prst="rect">
                <a:avLst/>
              </a:prstGeom>
              <a:noFill/>
              <a:effectLst>
                <a:outerShdw blurRad="50800" dist="38100" dir="2700000" algn="tl" rotWithShape="0">
                  <a:prstClr val="black">
                    <a:alpha val="40000"/>
                  </a:prstClr>
                </a:outerShdw>
              </a:effectLst>
            </p:spPr>
          </p:pic>
          <p:pic>
            <p:nvPicPr>
              <p:cNvPr id="60" name="Picture 3" descr="C:\Program Files\Microsoft Resource DVD Artwork\DVD_ART\Artwork_Imagery\HARDWARE_IMAGERY\Photos - OEM Hardware\Cameras\Digital Camera\Canon digital camera.png"/>
              <p:cNvPicPr>
                <a:picLocks noChangeAspect="1" noChangeArrowheads="1"/>
              </p:cNvPicPr>
              <p:nvPr/>
            </p:nvPicPr>
            <p:blipFill>
              <a:blip r:embed="rId14" cstate="print"/>
              <a:srcRect/>
              <a:stretch>
                <a:fillRect/>
              </a:stretch>
            </p:blipFill>
            <p:spPr bwMode="auto">
              <a:xfrm>
                <a:off x="4807739" y="2329163"/>
                <a:ext cx="648272" cy="458500"/>
              </a:xfrm>
              <a:prstGeom prst="rect">
                <a:avLst/>
              </a:prstGeom>
              <a:noFill/>
              <a:effectLst>
                <a:outerShdw blurRad="50800" dist="38100" dir="2700000" algn="tl" rotWithShape="0">
                  <a:prstClr val="black">
                    <a:alpha val="40000"/>
                  </a:prstClr>
                </a:outerShdw>
              </a:effectLst>
            </p:spPr>
          </p:pic>
        </p:grpSp>
        <p:grpSp>
          <p:nvGrpSpPr>
            <p:cNvPr id="6" name="Group 60"/>
            <p:cNvGrpSpPr/>
            <p:nvPr/>
          </p:nvGrpSpPr>
          <p:grpSpPr>
            <a:xfrm>
              <a:off x="3108103" y="2733157"/>
              <a:ext cx="936839" cy="1165903"/>
              <a:chOff x="1978006" y="3343803"/>
              <a:chExt cx="709692" cy="883218"/>
            </a:xfrm>
          </p:grpSpPr>
          <p:pic>
            <p:nvPicPr>
              <p:cNvPr id="62" name="Picture 61" descr="IM.png"/>
              <p:cNvPicPr>
                <a:picLocks noChangeAspect="1"/>
              </p:cNvPicPr>
              <p:nvPr/>
            </p:nvPicPr>
            <p:blipFill>
              <a:blip r:embed="rId15"/>
              <a:stretch>
                <a:fillRect/>
              </a:stretch>
            </p:blipFill>
            <p:spPr>
              <a:xfrm>
                <a:off x="1978006" y="3343803"/>
                <a:ext cx="389185" cy="883218"/>
              </a:xfrm>
              <a:prstGeom prst="roundRect">
                <a:avLst>
                  <a:gd name="adj" fmla="val 5186"/>
                </a:avLst>
              </a:prstGeom>
              <a:effectLst>
                <a:outerShdw blurRad="50800" dist="38100" dir="2700000" algn="tl" rotWithShape="0">
                  <a:prstClr val="black">
                    <a:alpha val="40000"/>
                  </a:prstClr>
                </a:outerShdw>
                <a:reflection blurRad="6350" stA="52000" endA="300" endPos="35000" dir="5400000" sy="-100000" algn="bl" rotWithShape="0"/>
              </a:effectLst>
              <a:scene3d>
                <a:camera prst="perspectiveHeroicExtremeRightFacing"/>
                <a:lightRig rig="threePt" dir="t"/>
              </a:scene3d>
            </p:spPr>
          </p:pic>
          <p:pic>
            <p:nvPicPr>
              <p:cNvPr id="79" name="Picture 2" descr="S:\InternalBin\ResourceDVD\DVD_ART34\Artwork_Imagery\Icons - Illustrations\_WINDOWS LIVE ICONS\Windows Live Messenger Icon.png"/>
              <p:cNvPicPr>
                <a:picLocks noChangeAspect="1" noChangeArrowheads="1"/>
              </p:cNvPicPr>
              <p:nvPr/>
            </p:nvPicPr>
            <p:blipFill>
              <a:blip r:embed="rId16" cstate="print"/>
              <a:srcRect/>
              <a:stretch>
                <a:fillRect/>
              </a:stretch>
            </p:blipFill>
            <p:spPr bwMode="auto">
              <a:xfrm>
                <a:off x="2222824" y="3844701"/>
                <a:ext cx="464874" cy="373449"/>
              </a:xfrm>
              <a:prstGeom prst="rect">
                <a:avLst/>
              </a:prstGeom>
              <a:noFill/>
            </p:spPr>
          </p:pic>
        </p:grpSp>
        <p:pic>
          <p:nvPicPr>
            <p:cNvPr id="80" name="Picture 14" descr="C:\Program Files\Microsoft Resource DVD Artwork\DVD_ART\Artwork_Imagery\HARDWARE_IMAGERY\Illustration - Misc Hardware\Windows Vista Illustration Icons\Search.png"/>
            <p:cNvPicPr>
              <a:picLocks noChangeAspect="1" noChangeArrowheads="1"/>
            </p:cNvPicPr>
            <p:nvPr/>
          </p:nvPicPr>
          <p:blipFill>
            <a:blip r:embed="rId17" cstate="print"/>
            <a:srcRect/>
            <a:stretch>
              <a:fillRect/>
            </a:stretch>
          </p:blipFill>
          <p:spPr bwMode="auto">
            <a:xfrm>
              <a:off x="4631235" y="3165667"/>
              <a:ext cx="791186" cy="791186"/>
            </a:xfrm>
            <a:prstGeom prst="rect">
              <a:avLst/>
            </a:prstGeom>
            <a:noFill/>
          </p:spPr>
        </p:pic>
        <p:pic>
          <p:nvPicPr>
            <p:cNvPr id="84" name="Picture 9" descr="S:\InternalBin\ResourceDVD\DVD_ART34\Artwork_Imagery\Icons - Illustrations\_MSN ICONS\web page internet screen.png"/>
            <p:cNvPicPr>
              <a:picLocks noChangeAspect="1" noChangeArrowheads="1"/>
            </p:cNvPicPr>
            <p:nvPr/>
          </p:nvPicPr>
          <p:blipFill>
            <a:blip r:embed="rId18" cstate="print"/>
            <a:stretch>
              <a:fillRect/>
            </a:stretch>
          </p:blipFill>
          <p:spPr bwMode="auto">
            <a:xfrm>
              <a:off x="2252657" y="2999780"/>
              <a:ext cx="962747" cy="845688"/>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scene3d>
              <a:camera prst="perspectiveHeroicExtremeLeftFacing"/>
              <a:lightRig rig="threePt" dir="t"/>
            </a:scene3d>
          </p:spPr>
        </p:pic>
      </p:grpSp>
      <p:pic>
        <p:nvPicPr>
          <p:cNvPr id="94" name="Picture 153" descr="WINDOWS-LIVE-BUTTON"/>
          <p:cNvPicPr>
            <a:picLocks noChangeAspect="1" noChangeArrowheads="1"/>
          </p:cNvPicPr>
          <p:nvPr/>
        </p:nvPicPr>
        <p:blipFill>
          <a:blip r:embed="rId19" cstate="print"/>
          <a:srcRect/>
          <a:stretch>
            <a:fillRect/>
          </a:stretch>
        </p:blipFill>
        <p:spPr bwMode="auto">
          <a:xfrm>
            <a:off x="1121228" y="4897347"/>
            <a:ext cx="925286" cy="92528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9" name="Rounded Rectangle 38"/>
          <p:cNvSpPr/>
          <p:nvPr/>
        </p:nvSpPr>
        <p:spPr bwMode="auto">
          <a:xfrm rot="10800000">
            <a:off x="0" y="1219218"/>
            <a:ext cx="9144000" cy="816412"/>
          </a:xfrm>
          <a:prstGeom prst="roundRect">
            <a:avLst>
              <a:gd name="adj" fmla="val 50000"/>
            </a:avLst>
          </a:prstGeom>
          <a:gradFill flip="none" rotWithShape="1">
            <a:gsLst>
              <a:gs pos="35000">
                <a:schemeClr val="accent5">
                  <a:alpha val="63000"/>
                </a:schemeClr>
              </a:gs>
              <a:gs pos="35000">
                <a:schemeClr val="accent5">
                  <a:lumMod val="75000"/>
                  <a:alpha val="72000"/>
                </a:schemeClr>
              </a:gs>
              <a:gs pos="100000">
                <a:schemeClr val="accent1">
                  <a:alpha val="87000"/>
                </a:schemeClr>
              </a:gs>
            </a:gsLst>
            <a:path path="circle">
              <a:fillToRect l="100000" t="100000"/>
            </a:path>
            <a:tileRect r="-100000" b="-100000"/>
          </a:gradFill>
          <a:ln w="19050">
            <a:gradFill>
              <a:gsLst>
                <a:gs pos="0">
                  <a:schemeClr val="accent1">
                    <a:tint val="66000"/>
                    <a:satMod val="160000"/>
                    <a:alpha val="0"/>
                  </a:schemeClr>
                </a:gs>
                <a:gs pos="50000">
                  <a:schemeClr val="accent5"/>
                </a:gs>
                <a:gs pos="100000">
                  <a:schemeClr val="bg1"/>
                </a:gs>
              </a:gsLst>
              <a:lin ang="5400000" scaled="0"/>
            </a:gradFill>
            <a:headEnd type="none" w="med" len="med"/>
            <a:tailEnd type="none" w="med" len="med"/>
          </a:ln>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endParaRPr lang="en-US" sz="1400" spc="-110" dirty="0">
              <a:solidFill>
                <a:prstClr val="white"/>
              </a:solidFill>
              <a:effectLst>
                <a:outerShdw blurRad="38100" dist="38100" dir="2700000" algn="tl">
                  <a:srgbClr val="000000">
                    <a:alpha val="43137"/>
                  </a:srgbClr>
                </a:outerShdw>
              </a:effectLst>
              <a:latin typeface="+mj-lt"/>
              <a:cs typeface="Arial" charset="0"/>
            </a:endParaRPr>
          </a:p>
        </p:txBody>
      </p:sp>
      <p:sp>
        <p:nvSpPr>
          <p:cNvPr id="16" name="Content Placeholder 8"/>
          <p:cNvSpPr txBox="1">
            <a:spLocks/>
          </p:cNvSpPr>
          <p:nvPr/>
        </p:nvSpPr>
        <p:spPr bwMode="auto">
          <a:xfrm>
            <a:off x="1430763" y="1319853"/>
            <a:ext cx="1895788" cy="640080"/>
          </a:xfrm>
          <a:prstGeom prst="roundRect">
            <a:avLst>
              <a:gd name="adj" fmla="val 50000"/>
            </a:avLst>
          </a:prstGeom>
          <a:solidFill>
            <a:srgbClr val="FFFFFF">
              <a:alpha val="30196"/>
            </a:srgbClr>
          </a:solidFill>
          <a:ln>
            <a:gradFill>
              <a:gsLst>
                <a:gs pos="0">
                  <a:schemeClr val="accent5">
                    <a:lumMod val="75000"/>
                  </a:schemeClr>
                </a:gs>
                <a:gs pos="50000">
                  <a:schemeClr val="accent1"/>
                </a:gs>
                <a:gs pos="100000">
                  <a:schemeClr val="accent1">
                    <a:tint val="23500"/>
                    <a:satMod val="160000"/>
                    <a:alpha val="0"/>
                  </a:schemeClr>
                </a:gs>
              </a:gsLst>
              <a:lin ang="5400000" scaled="0"/>
            </a:gradFill>
            <a:headEnd type="none" w="med" len="med"/>
            <a:tailEnd type="none" w="med" len="med"/>
          </a:ln>
        </p:spPr>
        <p:txBody>
          <a:bodyPr vert="horz" wrap="square" lIns="0" tIns="0" rIns="0" bIns="0" numCol="1" rtlCol="0" anchor="ctr" anchorCtr="0" compatLnSpc="1">
            <a:prstTxWarp prst="textNoShape">
              <a:avLst/>
            </a:prstTxWarp>
          </a:bodyPr>
          <a:lstStyle/>
          <a:p>
            <a:pPr marR="0" lvl="0" indent="-448945" algn="ctr" defTabSz="1740681" fontAlgn="base">
              <a:lnSpc>
                <a:spcPct val="90000"/>
              </a:lnSpc>
              <a:spcBef>
                <a:spcPct val="0"/>
              </a:spcBef>
              <a:spcAft>
                <a:spcPct val="0"/>
              </a:spcAft>
              <a:buClr>
                <a:schemeClr val="tx2"/>
              </a:buClr>
              <a:buSzTx/>
              <a:tabLst/>
              <a:defRPr/>
            </a:pPr>
            <a:r>
              <a:rPr lang="en-US" sz="1700" spc="-150" dirty="0" smtClean="0">
                <a:solidFill>
                  <a:prstClr val="white"/>
                </a:solidFill>
                <a:effectLst>
                  <a:outerShdw blurRad="38100" dist="38100" dir="2700000" algn="tl">
                    <a:srgbClr val="000000">
                      <a:alpha val="43137"/>
                    </a:srgbClr>
                  </a:outerShdw>
                </a:effectLst>
                <a:latin typeface="Segoe Print" pitchFamily="2" charset="0"/>
                <a:cs typeface="Arial" charset="0"/>
              </a:rPr>
              <a:t>Consumer</a:t>
            </a:r>
          </a:p>
          <a:p>
            <a:pPr marR="0" lvl="0" indent="-448945" algn="ctr" defTabSz="1740681" fontAlgn="base">
              <a:lnSpc>
                <a:spcPct val="90000"/>
              </a:lnSpc>
              <a:spcBef>
                <a:spcPct val="0"/>
              </a:spcBef>
              <a:spcAft>
                <a:spcPct val="0"/>
              </a:spcAft>
              <a:buClr>
                <a:schemeClr val="tx2"/>
              </a:buClr>
              <a:buSzTx/>
              <a:tabLst/>
              <a:defRPr/>
            </a:pPr>
            <a:r>
              <a:rPr lang="en-US" sz="1700" spc="-150" dirty="0" smtClean="0">
                <a:solidFill>
                  <a:prstClr val="white"/>
                </a:solidFill>
                <a:effectLst>
                  <a:outerShdw blurRad="38100" dist="38100" dir="2700000" algn="tl">
                    <a:srgbClr val="000000">
                      <a:alpha val="43137"/>
                    </a:srgbClr>
                  </a:outerShdw>
                </a:effectLst>
                <a:latin typeface="Segoe Print" pitchFamily="2" charset="0"/>
                <a:cs typeface="Arial" charset="0"/>
              </a:rPr>
              <a:t>Demand</a:t>
            </a:r>
          </a:p>
        </p:txBody>
      </p:sp>
      <p:sp>
        <p:nvSpPr>
          <p:cNvPr id="17" name="Content Placeholder 8"/>
          <p:cNvSpPr txBox="1">
            <a:spLocks/>
          </p:cNvSpPr>
          <p:nvPr/>
        </p:nvSpPr>
        <p:spPr bwMode="auto">
          <a:xfrm>
            <a:off x="5833448" y="1319853"/>
            <a:ext cx="1895788" cy="640080"/>
          </a:xfrm>
          <a:prstGeom prst="roundRect">
            <a:avLst>
              <a:gd name="adj" fmla="val 50000"/>
            </a:avLst>
          </a:prstGeom>
          <a:solidFill>
            <a:srgbClr val="FFFFFF">
              <a:alpha val="30196"/>
            </a:srgbClr>
          </a:solidFill>
          <a:ln>
            <a:gradFill>
              <a:gsLst>
                <a:gs pos="0">
                  <a:schemeClr val="accent5">
                    <a:lumMod val="75000"/>
                  </a:schemeClr>
                </a:gs>
                <a:gs pos="50000">
                  <a:schemeClr val="accent1"/>
                </a:gs>
                <a:gs pos="100000">
                  <a:schemeClr val="accent1">
                    <a:tint val="23500"/>
                    <a:satMod val="160000"/>
                    <a:alpha val="0"/>
                  </a:schemeClr>
                </a:gs>
              </a:gsLst>
              <a:lin ang="5400000" scaled="0"/>
            </a:gradFill>
            <a:headEnd type="none" w="med" len="med"/>
            <a:tailEnd type="none" w="med" len="med"/>
          </a:ln>
        </p:spPr>
        <p:txBody>
          <a:bodyPr vert="horz" wrap="square" lIns="0" tIns="0" rIns="0" bIns="0" numCol="1" rtlCol="0" anchor="ctr" anchorCtr="0" compatLnSpc="1">
            <a:prstTxWarp prst="textNoShape">
              <a:avLst/>
            </a:prstTxWarp>
          </a:bodyPr>
          <a:lstStyle/>
          <a:p>
            <a:pPr marR="0" lvl="0" indent="-448945" algn="ctr" defTabSz="1740681" fontAlgn="base">
              <a:lnSpc>
                <a:spcPct val="90000"/>
              </a:lnSpc>
              <a:spcBef>
                <a:spcPct val="0"/>
              </a:spcBef>
              <a:spcAft>
                <a:spcPct val="0"/>
              </a:spcAft>
              <a:buClr>
                <a:schemeClr val="tx2"/>
              </a:buClr>
              <a:buSzTx/>
              <a:tabLst/>
              <a:defRPr/>
            </a:pPr>
            <a:r>
              <a:rPr lang="en-US" sz="1700" spc="-150" dirty="0" smtClean="0">
                <a:solidFill>
                  <a:prstClr val="white"/>
                </a:solidFill>
                <a:effectLst>
                  <a:outerShdw blurRad="38100" dist="38100" dir="2700000" algn="tl">
                    <a:srgbClr val="000000">
                      <a:alpha val="43137"/>
                    </a:srgbClr>
                  </a:outerShdw>
                </a:effectLst>
                <a:latin typeface="Segoe Print" pitchFamily="2" charset="0"/>
                <a:cs typeface="Arial" charset="0"/>
              </a:rPr>
              <a:t>Platform to allow Monetization </a:t>
            </a:r>
          </a:p>
        </p:txBody>
      </p:sp>
      <p:sp>
        <p:nvSpPr>
          <p:cNvPr id="23" name="Content Placeholder 8"/>
          <p:cNvSpPr txBox="1">
            <a:spLocks/>
          </p:cNvSpPr>
          <p:nvPr/>
        </p:nvSpPr>
        <p:spPr bwMode="auto">
          <a:xfrm>
            <a:off x="3647764" y="1319853"/>
            <a:ext cx="1895788" cy="640080"/>
          </a:xfrm>
          <a:prstGeom prst="roundRect">
            <a:avLst>
              <a:gd name="adj" fmla="val 50000"/>
            </a:avLst>
          </a:prstGeom>
          <a:solidFill>
            <a:srgbClr val="FFFFFF">
              <a:alpha val="30196"/>
            </a:srgbClr>
          </a:solidFill>
          <a:ln>
            <a:gradFill>
              <a:gsLst>
                <a:gs pos="0">
                  <a:schemeClr val="accent5">
                    <a:lumMod val="75000"/>
                  </a:schemeClr>
                </a:gs>
                <a:gs pos="50000">
                  <a:schemeClr val="accent1"/>
                </a:gs>
                <a:gs pos="100000">
                  <a:schemeClr val="accent1">
                    <a:tint val="23500"/>
                    <a:satMod val="160000"/>
                    <a:alpha val="0"/>
                  </a:schemeClr>
                </a:gs>
              </a:gsLst>
              <a:lin ang="5400000" scaled="0"/>
            </a:gradFill>
            <a:headEnd type="none" w="med" len="med"/>
            <a:tailEnd type="none" w="med" len="med"/>
          </a:ln>
        </p:spPr>
        <p:txBody>
          <a:bodyPr vert="horz" wrap="square" lIns="0" tIns="0" rIns="0" bIns="0" numCol="1" rtlCol="0" anchor="ctr" anchorCtr="0" compatLnSpc="1">
            <a:prstTxWarp prst="textNoShape">
              <a:avLst/>
            </a:prstTxWarp>
          </a:bodyPr>
          <a:lstStyle/>
          <a:p>
            <a:pPr indent="-448945" algn="ctr" defTabSz="1740681" fontAlgn="base">
              <a:lnSpc>
                <a:spcPct val="90000"/>
              </a:lnSpc>
              <a:spcBef>
                <a:spcPct val="0"/>
              </a:spcBef>
              <a:spcAft>
                <a:spcPct val="0"/>
              </a:spcAft>
              <a:buClr>
                <a:schemeClr val="tx2"/>
              </a:buClr>
              <a:defRPr/>
            </a:pPr>
            <a:r>
              <a:rPr lang="en-US" sz="1700" spc="-150" dirty="0" smtClean="0">
                <a:solidFill>
                  <a:prstClr val="white"/>
                </a:solidFill>
                <a:effectLst>
                  <a:outerShdw blurRad="38100" dist="38100" dir="2700000" algn="tl">
                    <a:srgbClr val="000000">
                      <a:alpha val="43137"/>
                    </a:srgbClr>
                  </a:outerShdw>
                </a:effectLst>
                <a:latin typeface="Segoe Print" pitchFamily="2" charset="0"/>
                <a:cs typeface="Arial" charset="0"/>
              </a:rPr>
              <a:t>Differentiation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rot="5400000">
            <a:off x="4739614" y="1389316"/>
            <a:ext cx="3478861" cy="4415510"/>
          </a:xfrm>
          <a:prstGeom prst="roundRect">
            <a:avLst>
              <a:gd name="adj" fmla="val 14383"/>
            </a:avLst>
          </a:prstGeom>
          <a:solidFill>
            <a:srgbClr val="C00000">
              <a:alpha val="12000"/>
            </a:srgbClr>
          </a:solidFill>
          <a:ln>
            <a:noFill/>
          </a:ln>
          <a:effectLst/>
          <a:scene3d>
            <a:camera prst="orthographicFront"/>
            <a:lightRig rig="flood" dir="t"/>
          </a:scene3d>
          <a:sp3d prstMaterial="metal">
            <a:bevelT/>
            <a:bevelB/>
          </a:sp3d>
        </p:spPr>
        <p:style>
          <a:lnRef idx="1">
            <a:schemeClr val="accent6"/>
          </a:lnRef>
          <a:fillRef idx="3">
            <a:schemeClr val="accent6"/>
          </a:fillRef>
          <a:effectRef idx="2">
            <a:schemeClr val="accent6"/>
          </a:effectRef>
          <a:fontRef idx="minor">
            <a:schemeClr val="lt1"/>
          </a:fontRef>
        </p:style>
        <p:txBody>
          <a:bodyPr lIns="0" tIns="274320" rIns="0" bIns="45718" anchor="t"/>
          <a:lstStyle/>
          <a:p>
            <a:pPr algn="ctr" defTabSz="1096781" fontAlgn="base">
              <a:spcBef>
                <a:spcPct val="0"/>
              </a:spcBef>
              <a:spcAft>
                <a:spcPct val="0"/>
              </a:spcAft>
              <a:defRPr/>
            </a:pPr>
            <a:endParaRPr lang="en-US" sz="1400" i="1" dirty="0" smtClean="0">
              <a:solidFill>
                <a:schemeClr val="tx1"/>
              </a:solidFill>
            </a:endParaRPr>
          </a:p>
        </p:txBody>
      </p:sp>
      <p:sp>
        <p:nvSpPr>
          <p:cNvPr id="17" name="Rounded Rectangle 16"/>
          <p:cNvSpPr/>
          <p:nvPr/>
        </p:nvSpPr>
        <p:spPr bwMode="auto">
          <a:xfrm rot="5400000">
            <a:off x="923171" y="1591429"/>
            <a:ext cx="2549237" cy="3023979"/>
          </a:xfrm>
          <a:prstGeom prst="roundRect">
            <a:avLst>
              <a:gd name="adj" fmla="val 14383"/>
            </a:avLst>
          </a:prstGeom>
          <a:solidFill>
            <a:srgbClr val="C00000">
              <a:alpha val="12000"/>
            </a:srgbClr>
          </a:solidFill>
          <a:ln>
            <a:noFill/>
          </a:ln>
          <a:effectLst/>
          <a:scene3d>
            <a:camera prst="orthographicFront"/>
            <a:lightRig rig="flood" dir="t"/>
          </a:scene3d>
          <a:sp3d prstMaterial="metal">
            <a:bevelT/>
            <a:bevelB/>
          </a:sp3d>
        </p:spPr>
        <p:style>
          <a:lnRef idx="1">
            <a:schemeClr val="accent6"/>
          </a:lnRef>
          <a:fillRef idx="3">
            <a:schemeClr val="accent6"/>
          </a:fillRef>
          <a:effectRef idx="2">
            <a:schemeClr val="accent6"/>
          </a:effectRef>
          <a:fontRef idx="minor">
            <a:schemeClr val="lt1"/>
          </a:fontRef>
        </p:style>
        <p:txBody>
          <a:bodyPr lIns="0" tIns="274320" rIns="0" bIns="45718" anchor="t"/>
          <a:lstStyle/>
          <a:p>
            <a:pPr algn="ctr" defTabSz="1096781" fontAlgn="base">
              <a:spcBef>
                <a:spcPct val="0"/>
              </a:spcBef>
              <a:spcAft>
                <a:spcPct val="0"/>
              </a:spcAft>
              <a:defRPr/>
            </a:pPr>
            <a:endParaRPr lang="en-US" sz="1400" i="1" dirty="0" smtClean="0">
              <a:solidFill>
                <a:schemeClr val="tx1"/>
              </a:solidFill>
              <a:effectLst/>
            </a:endParaRPr>
          </a:p>
        </p:txBody>
      </p:sp>
      <p:sp>
        <p:nvSpPr>
          <p:cNvPr id="4" name="Rectangle 6"/>
          <p:cNvSpPr>
            <a:spLocks noChangeArrowheads="1"/>
          </p:cNvSpPr>
          <p:nvPr/>
        </p:nvSpPr>
        <p:spPr bwMode="auto">
          <a:xfrm>
            <a:off x="1290175" y="1373417"/>
            <a:ext cx="2054218" cy="369328"/>
          </a:xfrm>
          <a:prstGeom prst="rect">
            <a:avLst/>
          </a:prstGeom>
          <a:noFill/>
          <a:ln w="9525">
            <a:noFill/>
            <a:miter lim="800000"/>
            <a:headEnd/>
            <a:tailEnd/>
          </a:ln>
          <a:effectLst/>
        </p:spPr>
        <p:txBody>
          <a:bodyPr wrap="square" lIns="91436" tIns="45718" rIns="91436" bIns="45718">
            <a:spAutoFit/>
          </a:bodyPr>
          <a:lstStyle/>
          <a:p>
            <a:pPr>
              <a:lnSpc>
                <a:spcPct val="90000"/>
              </a:lnSpc>
            </a:pPr>
            <a:r>
              <a:rPr lang="en-US" sz="2000" b="1" dirty="0" smtClean="0">
                <a:latin typeface="Segoe" pitchFamily="34" charset="0"/>
                <a:cs typeface="Arial" charset="0"/>
              </a:rPr>
              <a:t>Core Pack</a:t>
            </a:r>
            <a:endParaRPr lang="en-US" sz="2000" b="1" dirty="0">
              <a:latin typeface="Segoe" pitchFamily="34" charset="0"/>
              <a:cs typeface="Arial" charset="0"/>
            </a:endParaRPr>
          </a:p>
        </p:txBody>
      </p:sp>
      <p:sp>
        <p:nvSpPr>
          <p:cNvPr id="5" name="TextBox 4"/>
          <p:cNvSpPr txBox="1"/>
          <p:nvPr/>
        </p:nvSpPr>
        <p:spPr>
          <a:xfrm>
            <a:off x="1790939" y="1940991"/>
            <a:ext cx="1996800" cy="2734082"/>
          </a:xfrm>
          <a:prstGeom prst="rect">
            <a:avLst/>
          </a:prstGeom>
          <a:noFill/>
        </p:spPr>
        <p:txBody>
          <a:bodyPr wrap="square" rtlCol="0">
            <a:spAutoFit/>
          </a:bodyPr>
          <a:lstStyle/>
          <a:p>
            <a:pPr>
              <a:spcAft>
                <a:spcPts val="200"/>
              </a:spcAft>
            </a:pPr>
            <a:r>
              <a:rPr lang="en-US" sz="2000" dirty="0" smtClean="0"/>
              <a:t>Mail</a:t>
            </a:r>
          </a:p>
          <a:p>
            <a:pPr>
              <a:spcAft>
                <a:spcPts val="200"/>
              </a:spcAft>
            </a:pPr>
            <a:endParaRPr lang="en-US" sz="2000" dirty="0" smtClean="0"/>
          </a:p>
          <a:p>
            <a:pPr>
              <a:spcAft>
                <a:spcPts val="200"/>
              </a:spcAft>
            </a:pPr>
            <a:r>
              <a:rPr lang="en-US" sz="2000" dirty="0" smtClean="0"/>
              <a:t>Photo Gallery</a:t>
            </a:r>
          </a:p>
          <a:p>
            <a:pPr>
              <a:spcAft>
                <a:spcPts val="200"/>
              </a:spcAft>
            </a:pPr>
            <a:endParaRPr lang="en-US" sz="2000" dirty="0" smtClean="0"/>
          </a:p>
          <a:p>
            <a:pPr>
              <a:spcAft>
                <a:spcPts val="200"/>
              </a:spcAft>
            </a:pPr>
            <a:r>
              <a:rPr lang="en-US" sz="2000" dirty="0" smtClean="0"/>
              <a:t>Messenger</a:t>
            </a:r>
          </a:p>
          <a:p>
            <a:pPr>
              <a:spcAft>
                <a:spcPts val="200"/>
              </a:spcAft>
            </a:pPr>
            <a:endParaRPr lang="en-US" sz="2000" dirty="0" smtClean="0"/>
          </a:p>
          <a:p>
            <a:pPr>
              <a:spcAft>
                <a:spcPts val="200"/>
              </a:spcAft>
            </a:pPr>
            <a:r>
              <a:rPr lang="en-US" sz="2000" dirty="0" smtClean="0"/>
              <a:t>Writer</a:t>
            </a:r>
          </a:p>
          <a:p>
            <a:pPr>
              <a:spcAft>
                <a:spcPts val="200"/>
              </a:spcAft>
            </a:pPr>
            <a:endParaRPr lang="en-US" sz="2000" dirty="0" smtClean="0"/>
          </a:p>
        </p:txBody>
      </p:sp>
      <p:pic>
        <p:nvPicPr>
          <p:cNvPr id="6" name="Picture 7" descr="C:\Program Files\Microsoft Resource DVD Artwork\DVD_ART\Artwork_Imagery\Shapes and Graphics\Windows Live Illustration Icons\Windows Live Search Icon.png"/>
          <p:cNvPicPr>
            <a:picLocks noChangeAspect="1" noChangeArrowheads="1"/>
          </p:cNvPicPr>
          <p:nvPr/>
        </p:nvPicPr>
        <p:blipFill>
          <a:blip r:embed="rId3" cstate="print"/>
          <a:srcRect/>
          <a:stretch>
            <a:fillRect/>
          </a:stretch>
        </p:blipFill>
        <p:spPr bwMode="auto">
          <a:xfrm>
            <a:off x="4425138" y="2665173"/>
            <a:ext cx="594283" cy="659926"/>
          </a:xfrm>
          <a:prstGeom prst="rect">
            <a:avLst/>
          </a:prstGeom>
          <a:noFill/>
        </p:spPr>
      </p:pic>
      <p:pic>
        <p:nvPicPr>
          <p:cNvPr id="7" name="Picture 3" descr="C:\Program Files\Microsoft Resource DVD Artwork\DVD_ART\Artwork_Imagery\Shapes and Graphics\Windows Live Illustration Icons\Windows Live Mail Icon.png"/>
          <p:cNvPicPr>
            <a:picLocks noChangeAspect="1" noChangeArrowheads="1"/>
          </p:cNvPicPr>
          <p:nvPr/>
        </p:nvPicPr>
        <p:blipFill>
          <a:blip r:embed="rId4" cstate="screen"/>
          <a:srcRect/>
          <a:stretch>
            <a:fillRect/>
          </a:stretch>
        </p:blipFill>
        <p:spPr bwMode="auto">
          <a:xfrm>
            <a:off x="942701" y="2183613"/>
            <a:ext cx="309303" cy="249338"/>
          </a:xfrm>
          <a:prstGeom prst="rect">
            <a:avLst/>
          </a:prstGeom>
          <a:noFill/>
        </p:spPr>
      </p:pic>
      <p:pic>
        <p:nvPicPr>
          <p:cNvPr id="8" name="Picture 1" descr="C:\Users\JimC.REDMOND\Documents\MSN\Digital Memories\Marketing\Icons\PhotoGallery_48x48_72.png"/>
          <p:cNvPicPr>
            <a:picLocks noChangeAspect="1" noChangeArrowheads="1"/>
          </p:cNvPicPr>
          <p:nvPr/>
        </p:nvPicPr>
        <p:blipFill>
          <a:blip r:embed="rId5"/>
          <a:srcRect/>
          <a:stretch>
            <a:fillRect/>
          </a:stretch>
        </p:blipFill>
        <p:spPr bwMode="auto">
          <a:xfrm>
            <a:off x="1081345" y="2490827"/>
            <a:ext cx="614356" cy="595831"/>
          </a:xfrm>
          <a:prstGeom prst="rect">
            <a:avLst/>
          </a:prstGeom>
          <a:noFill/>
        </p:spPr>
      </p:pic>
      <p:pic>
        <p:nvPicPr>
          <p:cNvPr id="9" name="Picture 6" descr="C:\Program Files\Microsoft Resource DVD Artwork\DVD_ART\Artwork_Imagery\Shapes and Graphics\Windows Live Illustration Icons\Windows Live Messenger Icon.png"/>
          <p:cNvPicPr>
            <a:picLocks noChangeAspect="1" noChangeArrowheads="1"/>
          </p:cNvPicPr>
          <p:nvPr/>
        </p:nvPicPr>
        <p:blipFill>
          <a:blip r:embed="rId6" cstate="print"/>
          <a:srcRect/>
          <a:stretch>
            <a:fillRect/>
          </a:stretch>
        </p:blipFill>
        <p:spPr bwMode="auto">
          <a:xfrm>
            <a:off x="1119847" y="3209960"/>
            <a:ext cx="562000" cy="437862"/>
          </a:xfrm>
          <a:prstGeom prst="rect">
            <a:avLst/>
          </a:prstGeom>
          <a:noFill/>
          <a:effectLst>
            <a:reflection blurRad="6350" stA="52000" endA="300" endPos="35000" dir="5400000" sy="-100000" algn="bl" rotWithShape="0"/>
          </a:effectLst>
        </p:spPr>
      </p:pic>
      <p:pic>
        <p:nvPicPr>
          <p:cNvPr id="10" name="Picture 2"/>
          <p:cNvPicPr>
            <a:picLocks noChangeAspect="1" noChangeArrowheads="1"/>
          </p:cNvPicPr>
          <p:nvPr/>
        </p:nvPicPr>
        <p:blipFill>
          <a:blip r:embed="rId7" cstate="print"/>
          <a:srcRect/>
          <a:stretch>
            <a:fillRect/>
          </a:stretch>
        </p:blipFill>
        <p:spPr bwMode="auto">
          <a:xfrm>
            <a:off x="4396997" y="2030698"/>
            <a:ext cx="691698" cy="607345"/>
          </a:xfrm>
          <a:prstGeom prst="rect">
            <a:avLst/>
          </a:prstGeom>
          <a:noFill/>
          <a:ln w="9525">
            <a:noFill/>
            <a:miter lim="800000"/>
            <a:headEnd/>
            <a:tailEnd/>
          </a:ln>
          <a:effectLst/>
        </p:spPr>
      </p:pic>
      <p:pic>
        <p:nvPicPr>
          <p:cNvPr id="12" name="Picture 8" descr="C:\Documents and Settings\Kayleem\Local Settings\Temporary Internet Files\Content.IE5\OZUNKJYN\MCj04326650000[1].png"/>
          <p:cNvPicPr>
            <a:picLocks noChangeAspect="1" noChangeArrowheads="1"/>
          </p:cNvPicPr>
          <p:nvPr/>
        </p:nvPicPr>
        <p:blipFill>
          <a:blip r:embed="rId8" cstate="print"/>
          <a:srcRect/>
          <a:stretch>
            <a:fillRect/>
          </a:stretch>
        </p:blipFill>
        <p:spPr bwMode="auto">
          <a:xfrm>
            <a:off x="1048364" y="3794835"/>
            <a:ext cx="633483" cy="614382"/>
          </a:xfrm>
          <a:prstGeom prst="rect">
            <a:avLst/>
          </a:prstGeom>
          <a:noFill/>
        </p:spPr>
      </p:pic>
      <p:sp>
        <p:nvSpPr>
          <p:cNvPr id="13" name="Title 47"/>
          <p:cNvSpPr txBox="1">
            <a:spLocks/>
          </p:cNvSpPr>
          <p:nvPr/>
        </p:nvSpPr>
        <p:spPr>
          <a:xfrm>
            <a:off x="380999" y="-39632"/>
            <a:ext cx="8527474" cy="997196"/>
          </a:xfrm>
          <a:prstGeom prst="rect">
            <a:avLst/>
          </a:prstGeom>
        </p:spPr>
        <p:txBody>
          <a:bodyPr vert="horz"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8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Windows Live Essentials (WLE)</a:t>
            </a:r>
            <a:endParaRPr lang="en-US" sz="4800"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endParaRPr>
          </a:p>
        </p:txBody>
      </p:sp>
      <p:pic>
        <p:nvPicPr>
          <p:cNvPr id="16" name="Picture 3" descr="C:\Program Files\Microsoft Resource DVD Artwork\DVD_ART\Artwork_Imagery\Shapes and Graphics\Windows Live Illustration Icons\Windows Live Mail Icon.png"/>
          <p:cNvPicPr>
            <a:picLocks noChangeAspect="1" noChangeArrowheads="1"/>
          </p:cNvPicPr>
          <p:nvPr/>
        </p:nvPicPr>
        <p:blipFill>
          <a:blip r:embed="rId9" cstate="screen"/>
          <a:srcRect/>
          <a:stretch>
            <a:fillRect/>
          </a:stretch>
        </p:blipFill>
        <p:spPr bwMode="auto">
          <a:xfrm>
            <a:off x="1128256" y="2045065"/>
            <a:ext cx="498173" cy="401592"/>
          </a:xfrm>
          <a:prstGeom prst="rect">
            <a:avLst/>
          </a:prstGeom>
          <a:noFill/>
        </p:spPr>
      </p:pic>
      <p:sp>
        <p:nvSpPr>
          <p:cNvPr id="18" name="TextBox 17"/>
          <p:cNvSpPr txBox="1"/>
          <p:nvPr/>
        </p:nvSpPr>
        <p:spPr>
          <a:xfrm>
            <a:off x="4977861" y="1954857"/>
            <a:ext cx="3754582" cy="3580467"/>
          </a:xfrm>
          <a:prstGeom prst="rect">
            <a:avLst/>
          </a:prstGeom>
          <a:noFill/>
        </p:spPr>
        <p:txBody>
          <a:bodyPr wrap="square" rtlCol="0">
            <a:spAutoFit/>
          </a:bodyPr>
          <a:lstStyle/>
          <a:p>
            <a:pPr>
              <a:spcAft>
                <a:spcPts val="200"/>
              </a:spcAft>
            </a:pPr>
            <a:r>
              <a:rPr lang="en-US" sz="2000" dirty="0" smtClean="0"/>
              <a:t>Family Safety</a:t>
            </a:r>
          </a:p>
          <a:p>
            <a:pPr>
              <a:spcAft>
                <a:spcPts val="200"/>
              </a:spcAft>
            </a:pPr>
            <a:endParaRPr lang="en-US" sz="2000" dirty="0" smtClean="0"/>
          </a:p>
          <a:p>
            <a:pPr>
              <a:spcAft>
                <a:spcPts val="200"/>
              </a:spcAft>
            </a:pPr>
            <a:r>
              <a:rPr lang="en-US" sz="2000" dirty="0" smtClean="0"/>
              <a:t>Toolbar</a:t>
            </a:r>
          </a:p>
          <a:p>
            <a:pPr>
              <a:spcAft>
                <a:spcPts val="200"/>
              </a:spcAft>
            </a:pPr>
            <a:r>
              <a:rPr lang="en-US" sz="2000" dirty="0" smtClean="0"/>
              <a:t>	</a:t>
            </a:r>
            <a:r>
              <a:rPr lang="en-US" sz="4000" b="1" dirty="0" smtClean="0"/>
              <a:t>+</a:t>
            </a:r>
            <a:endParaRPr lang="en-US" sz="2000" b="1" dirty="0" smtClean="0"/>
          </a:p>
          <a:p>
            <a:r>
              <a:rPr lang="en-US" sz="2000" dirty="0" smtClean="0"/>
              <a:t>Office Live Add in</a:t>
            </a:r>
          </a:p>
          <a:p>
            <a:r>
              <a:rPr lang="en-US" sz="2000" dirty="0" smtClean="0"/>
              <a:t>Outlook Connector</a:t>
            </a:r>
          </a:p>
          <a:p>
            <a:r>
              <a:rPr lang="en-US" sz="2000" dirty="0" smtClean="0"/>
              <a:t>Silverlight</a:t>
            </a:r>
          </a:p>
          <a:p>
            <a:r>
              <a:rPr lang="en-US" sz="2000" dirty="0" smtClean="0"/>
              <a:t>IE8 Web Accelerators</a:t>
            </a:r>
          </a:p>
          <a:p>
            <a:r>
              <a:rPr lang="en-US" sz="2000" dirty="0" smtClean="0"/>
              <a:t>SkyDrive upload control for IE</a:t>
            </a:r>
          </a:p>
          <a:p>
            <a:pPr>
              <a:spcAft>
                <a:spcPts val="200"/>
              </a:spcAft>
            </a:pPr>
            <a:endParaRPr lang="en-US" sz="2000" dirty="0" smtClean="0"/>
          </a:p>
        </p:txBody>
      </p:sp>
      <p:sp>
        <p:nvSpPr>
          <p:cNvPr id="22" name="Rectangle 6"/>
          <p:cNvSpPr>
            <a:spLocks noChangeArrowheads="1"/>
          </p:cNvSpPr>
          <p:nvPr/>
        </p:nvSpPr>
        <p:spPr bwMode="auto">
          <a:xfrm>
            <a:off x="5486789" y="1387267"/>
            <a:ext cx="2054218" cy="369328"/>
          </a:xfrm>
          <a:prstGeom prst="rect">
            <a:avLst/>
          </a:prstGeom>
          <a:noFill/>
          <a:ln w="9525">
            <a:noFill/>
            <a:miter lim="800000"/>
            <a:headEnd/>
            <a:tailEnd/>
          </a:ln>
          <a:effectLst/>
        </p:spPr>
        <p:txBody>
          <a:bodyPr wrap="square" lIns="91436" tIns="45718" rIns="91436" bIns="45718">
            <a:spAutoFit/>
          </a:bodyPr>
          <a:lstStyle/>
          <a:p>
            <a:pPr>
              <a:lnSpc>
                <a:spcPct val="90000"/>
              </a:lnSpc>
            </a:pPr>
            <a:r>
              <a:rPr lang="en-US" sz="2000" b="1" dirty="0" smtClean="0">
                <a:latin typeface="Segoe" pitchFamily="34" charset="0"/>
                <a:cs typeface="Arial" charset="0"/>
              </a:rPr>
              <a:t>Optional</a:t>
            </a:r>
            <a:endParaRPr lang="en-US" sz="2000" b="1" dirty="0">
              <a:latin typeface="Segoe"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bwMode="auto">
          <a:xfrm>
            <a:off x="609600" y="1143000"/>
            <a:ext cx="8153400" cy="5105400"/>
          </a:xfrm>
          <a:prstGeom prst="round2SameRect">
            <a:avLst>
              <a:gd name="adj1" fmla="val 6329"/>
              <a:gd name="adj2" fmla="val 0"/>
            </a:avLst>
          </a:prstGeom>
          <a:solidFill>
            <a:srgbClr val="C00000">
              <a:alpha val="12000"/>
            </a:srgbClr>
          </a:solidFill>
          <a:ln>
            <a:noFill/>
          </a:ln>
          <a:effectLst/>
          <a:scene3d>
            <a:camera prst="orthographicFront"/>
            <a:lightRig rig="flood" dir="t"/>
          </a:scene3d>
          <a:sp3d prstMaterial="metal">
            <a:bevelT/>
            <a:bevelB/>
          </a:sp3d>
        </p:spPr>
        <p:style>
          <a:lnRef idx="1">
            <a:schemeClr val="accent6"/>
          </a:lnRef>
          <a:fillRef idx="3">
            <a:schemeClr val="accent6"/>
          </a:fillRef>
          <a:effectRef idx="2">
            <a:schemeClr val="accent6"/>
          </a:effectRef>
          <a:fontRef idx="minor">
            <a:schemeClr val="lt1"/>
          </a:fontRef>
        </p:style>
        <p:txBody>
          <a:bodyPr lIns="0" tIns="274320" rIns="0" bIns="45718" anchor="t"/>
          <a:lstStyle/>
          <a:p>
            <a:pPr algn="ctr" defTabSz="1096781" fontAlgn="base">
              <a:spcBef>
                <a:spcPct val="0"/>
              </a:spcBef>
              <a:spcAft>
                <a:spcPct val="0"/>
              </a:spcAft>
              <a:defRPr/>
            </a:pPr>
            <a:endParaRPr lang="en-US" sz="1400" i="1" dirty="0" smtClean="0"/>
          </a:p>
        </p:txBody>
      </p:sp>
      <p:sp>
        <p:nvSpPr>
          <p:cNvPr id="2" name="Title 1"/>
          <p:cNvSpPr>
            <a:spLocks noGrp="1"/>
          </p:cNvSpPr>
          <p:nvPr>
            <p:ph type="title"/>
          </p:nvPr>
        </p:nvSpPr>
        <p:spPr>
          <a:xfrm>
            <a:off x="382588" y="228600"/>
            <a:ext cx="8380412" cy="664797"/>
          </a:xfrm>
        </p:spPr>
        <p:txBody>
          <a:bodyPr/>
          <a:lstStyle/>
          <a:p>
            <a:r>
              <a:rPr smtClean="0"/>
              <a:t>Customize and Dist. WLE</a:t>
            </a:r>
            <a:endParaRPr lang="en-US" dirty="0"/>
          </a:p>
        </p:txBody>
      </p:sp>
      <p:sp>
        <p:nvSpPr>
          <p:cNvPr id="4" name="Text Placeholder 3"/>
          <p:cNvSpPr>
            <a:spLocks noGrp="1"/>
          </p:cNvSpPr>
          <p:nvPr>
            <p:ph type="body" sz="quarter" idx="10"/>
          </p:nvPr>
        </p:nvSpPr>
        <p:spPr>
          <a:xfrm>
            <a:off x="914400" y="1600200"/>
            <a:ext cx="8382000" cy="2920800"/>
          </a:xfrm>
        </p:spPr>
        <p:txBody>
          <a:bodyPr/>
          <a:lstStyle/>
          <a:p>
            <a:r>
              <a:rPr lang="en-US" sz="2000" dirty="0" smtClean="0"/>
              <a:t>WLE Extensibility Options</a:t>
            </a:r>
          </a:p>
          <a:p>
            <a:pPr lvl="1"/>
            <a:r>
              <a:rPr lang="en-US" sz="1800" dirty="0" smtClean="0"/>
              <a:t>Because it adds value to your offering</a:t>
            </a:r>
          </a:p>
          <a:p>
            <a:r>
              <a:rPr lang="en-US" sz="2000" dirty="0" smtClean="0"/>
              <a:t>Installation Experience Customizations</a:t>
            </a:r>
          </a:p>
          <a:p>
            <a:pPr lvl="1"/>
            <a:r>
              <a:rPr lang="en-US" sz="1800" dirty="0" smtClean="0"/>
              <a:t>How to create a install experience that fits your customers</a:t>
            </a:r>
          </a:p>
          <a:p>
            <a:r>
              <a:rPr lang="en-US" sz="2000" dirty="0" smtClean="0"/>
              <a:t>MUI (Multilingual User Interface)</a:t>
            </a:r>
          </a:p>
          <a:p>
            <a:pPr lvl="1"/>
            <a:r>
              <a:rPr lang="en-US" sz="1800" dirty="0" smtClean="0"/>
              <a:t>What do we offer for WLE?</a:t>
            </a:r>
          </a:p>
          <a:p>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203"/>
            <a:ext cx="8686800" cy="664797"/>
          </a:xfrm>
        </p:spPr>
        <p:txBody>
          <a:bodyPr/>
          <a:lstStyle/>
          <a:p>
            <a:r>
              <a:rPr smtClean="0"/>
              <a:t>WLE Extensibility options  </a:t>
            </a:r>
            <a:endParaRPr lang="en-US" dirty="0"/>
          </a:p>
        </p:txBody>
      </p:sp>
      <p:sp>
        <p:nvSpPr>
          <p:cNvPr id="5" name="Round Same Side Corner Rectangle 4"/>
          <p:cNvSpPr/>
          <p:nvPr/>
        </p:nvSpPr>
        <p:spPr bwMode="auto">
          <a:xfrm>
            <a:off x="609600" y="1143000"/>
            <a:ext cx="8153400" cy="5105400"/>
          </a:xfrm>
          <a:prstGeom prst="round2SameRect">
            <a:avLst>
              <a:gd name="adj1" fmla="val 6329"/>
              <a:gd name="adj2" fmla="val 0"/>
            </a:avLst>
          </a:prstGeom>
          <a:solidFill>
            <a:srgbClr val="C00000">
              <a:alpha val="12000"/>
            </a:srgbClr>
          </a:solidFill>
          <a:ln>
            <a:noFill/>
          </a:ln>
          <a:effectLst/>
          <a:scene3d>
            <a:camera prst="orthographicFront"/>
            <a:lightRig rig="flood" dir="t"/>
          </a:scene3d>
          <a:sp3d prstMaterial="metal">
            <a:bevelT/>
            <a:bevelB/>
          </a:sp3d>
        </p:spPr>
        <p:style>
          <a:lnRef idx="1">
            <a:schemeClr val="accent6"/>
          </a:lnRef>
          <a:fillRef idx="3">
            <a:schemeClr val="accent6"/>
          </a:fillRef>
          <a:effectRef idx="2">
            <a:schemeClr val="accent6"/>
          </a:effectRef>
          <a:fontRef idx="minor">
            <a:schemeClr val="lt1"/>
          </a:fontRef>
        </p:style>
        <p:txBody>
          <a:bodyPr lIns="0" tIns="274320" rIns="0" bIns="45718" anchor="t"/>
          <a:lstStyle/>
          <a:p>
            <a:pPr algn="ctr" defTabSz="1096781" fontAlgn="base">
              <a:spcBef>
                <a:spcPct val="0"/>
              </a:spcBef>
              <a:spcAft>
                <a:spcPct val="0"/>
              </a:spcAft>
              <a:defRPr/>
            </a:pPr>
            <a:endParaRPr lang="en-US" sz="1400" i="1" dirty="0" smtClean="0"/>
          </a:p>
        </p:txBody>
      </p:sp>
      <p:sp>
        <p:nvSpPr>
          <p:cNvPr id="6" name="Text Placeholder 3"/>
          <p:cNvSpPr txBox="1">
            <a:spLocks/>
          </p:cNvSpPr>
          <p:nvPr/>
        </p:nvSpPr>
        <p:spPr bwMode="auto">
          <a:xfrm>
            <a:off x="762000" y="1335910"/>
            <a:ext cx="8382000" cy="144808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ea typeface="+mn-ea"/>
                <a:cs typeface="+mn-cs"/>
              </a:rPr>
              <a:t>Windows Live Photo Gallery</a:t>
            </a:r>
          </a:p>
          <a:p>
            <a:pPr marL="704822" marR="0" lvl="1" indent="-317487" algn="l" defTabSz="912777" rtl="0" eaLnBrk="1" fontAlgn="base" latinLnBrk="0" hangingPunct="1">
              <a:lnSpc>
                <a:spcPct val="90000"/>
              </a:lnSpc>
              <a:spcBef>
                <a:spcPts val="1083"/>
              </a:spcBef>
              <a:spcAft>
                <a:spcPct val="0"/>
              </a:spcAft>
              <a:buClr>
                <a:schemeClr val="tx2"/>
              </a:buClr>
              <a:buSzPct val="80000"/>
              <a:buFontTx/>
              <a:buBlip>
                <a:blip r:embed="rId4"/>
              </a:buBlip>
              <a:tabLst/>
              <a:defRPr/>
            </a:pPr>
            <a:r>
              <a:rPr kumimoji="0" lang="en-US" sz="1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rPr>
              <a:t>Publishing</a:t>
            </a:r>
            <a:r>
              <a:rPr kumimoji="0" lang="en-US" sz="1800" b="0"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rPr>
              <a:t> Plug-in</a:t>
            </a:r>
            <a:r>
              <a:rPr kumimoji="0" lang="en-US" sz="1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rPr>
              <a:t> (Photo sharing</a:t>
            </a:r>
            <a:r>
              <a:rPr kumimoji="0" lang="en-US" sz="1800" b="0"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rPr>
              <a:t> sites)</a:t>
            </a:r>
            <a:endParaRPr kumimoji="0" lang="en-US" sz="1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endParaRPr>
          </a:p>
          <a:p>
            <a:pPr marL="704822" marR="0" lvl="1" indent="-317487" algn="l" defTabSz="912777" rtl="0" eaLnBrk="1" fontAlgn="base" latinLnBrk="0" hangingPunct="1">
              <a:lnSpc>
                <a:spcPct val="90000"/>
              </a:lnSpc>
              <a:spcBef>
                <a:spcPts val="1083"/>
              </a:spcBef>
              <a:spcAft>
                <a:spcPct val="0"/>
              </a:spcAft>
              <a:buClr>
                <a:schemeClr val="tx2"/>
              </a:buClr>
              <a:buSzPct val="80000"/>
              <a:buFontTx/>
              <a:buBlip>
                <a:blip r:embed="rId4"/>
              </a:buBlip>
              <a:tabLst/>
              <a:defRPr/>
            </a:pPr>
            <a:r>
              <a:rPr kumimoji="0" lang="en-US" sz="1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rPr>
              <a:t>Printing Plug-in (Printing</a:t>
            </a:r>
            <a:r>
              <a:rPr kumimoji="0" lang="en-US" sz="1800" b="0"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rPr>
              <a:t> service providers as default)</a:t>
            </a:r>
            <a:endParaRPr kumimoji="0" lang="en-US" sz="1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endParaRPr>
          </a:p>
          <a:p>
            <a:pPr marL="704822" marR="0" lvl="1" indent="-317487" algn="l" defTabSz="912777" rtl="0" eaLnBrk="1" fontAlgn="base" latinLnBrk="0" hangingPunct="1">
              <a:lnSpc>
                <a:spcPct val="90000"/>
              </a:lnSpc>
              <a:spcBef>
                <a:spcPts val="1083"/>
              </a:spcBef>
              <a:spcAft>
                <a:spcPct val="0"/>
              </a:spcAft>
              <a:buClr>
                <a:schemeClr val="tx2"/>
              </a:buClr>
              <a:buSzPct val="80000"/>
              <a:buFontTx/>
              <a:buBlip>
                <a:blip r:embed="rId4"/>
              </a:buBlip>
              <a:tabLst/>
              <a:defRPr/>
            </a:pPr>
            <a:r>
              <a:rPr kumimoji="0" lang="en-US" sz="1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rPr>
              <a:t>Extras Plug-ins</a:t>
            </a:r>
            <a:r>
              <a:rPr kumimoji="0" lang="en-US" sz="1800" b="0"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rPr>
              <a:t> </a:t>
            </a:r>
            <a:r>
              <a:rPr kumimoji="0" lang="en-US" sz="1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rPr>
              <a:t>(Client applications)</a:t>
            </a:r>
          </a:p>
        </p:txBody>
      </p:sp>
      <p:sp>
        <p:nvSpPr>
          <p:cNvPr id="8" name="Text Placeholder 3"/>
          <p:cNvSpPr txBox="1">
            <a:spLocks/>
          </p:cNvSpPr>
          <p:nvPr/>
        </p:nvSpPr>
        <p:spPr bwMode="auto">
          <a:xfrm>
            <a:off x="838200" y="2936110"/>
            <a:ext cx="7620000" cy="185127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ea typeface="+mn-ea"/>
                <a:cs typeface="+mn-cs"/>
              </a:rPr>
              <a:t>Windows Live Messenger</a:t>
            </a:r>
          </a:p>
          <a:p>
            <a:pPr marL="704822" marR="0" lvl="1" indent="-317487" algn="l" defTabSz="912777" rtl="0" eaLnBrk="1" fontAlgn="base" latinLnBrk="0" hangingPunct="1">
              <a:lnSpc>
                <a:spcPct val="90000"/>
              </a:lnSpc>
              <a:spcBef>
                <a:spcPts val="1083"/>
              </a:spcBef>
              <a:spcAft>
                <a:spcPct val="0"/>
              </a:spcAft>
              <a:buClr>
                <a:schemeClr val="tx2"/>
              </a:buClr>
              <a:buSzPct val="80000"/>
              <a:buFontTx/>
              <a:buBlip>
                <a:blip r:embed="rId4"/>
              </a:buBlip>
              <a:tabLst/>
              <a:defRPr/>
            </a:pPr>
            <a:r>
              <a:rPr kumimoji="0" lang="en-US" sz="1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rPr>
              <a:t>Application Plug-in (games,</a:t>
            </a:r>
            <a:r>
              <a:rPr kumimoji="0" lang="en-US" sz="1800" b="0"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rPr>
              <a:t> sharing apps, etc)</a:t>
            </a:r>
            <a:endParaRPr kumimoji="0" lang="en-US" sz="1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endParaRPr>
          </a:p>
          <a:p>
            <a:pPr marL="382573" lvl="0" indent="-382573" defTabSz="912777" fontAlgn="base">
              <a:lnSpc>
                <a:spcPct val="90000"/>
              </a:lnSpc>
              <a:spcBef>
                <a:spcPts val="1167"/>
              </a:spcBef>
              <a:spcAft>
                <a:spcPct val="0"/>
              </a:spcAft>
              <a:buClr>
                <a:schemeClr val="tx2"/>
              </a:buClr>
              <a:buSzPct val="95000"/>
              <a:buBlip>
                <a:blip r:embed="rId3"/>
              </a:buBlip>
              <a:defRPr/>
            </a:pPr>
            <a:r>
              <a:rPr lang="en-US" sz="2000" kern="0" dirty="0" smtClean="0">
                <a:effectLst>
                  <a:outerShdw blurRad="38100" dist="38100" dir="2700000" algn="tl">
                    <a:srgbClr val="000000">
                      <a:alpha val="43137"/>
                    </a:srgbClr>
                  </a:outerShdw>
                </a:effectLst>
                <a:latin typeface="Trebuchet MS" pitchFamily="34" charset="0"/>
              </a:rPr>
              <a:t>Windows Live Mail</a:t>
            </a:r>
          </a:p>
          <a:p>
            <a:pPr marL="704822" lvl="1" indent="-317487" defTabSz="912777" fontAlgn="base">
              <a:lnSpc>
                <a:spcPct val="90000"/>
              </a:lnSpc>
              <a:spcBef>
                <a:spcPts val="1083"/>
              </a:spcBef>
              <a:spcAft>
                <a:spcPct val="0"/>
              </a:spcAft>
              <a:buClr>
                <a:schemeClr val="tx2"/>
              </a:buClr>
              <a:buSzPct val="80000"/>
              <a:buBlip>
                <a:blip r:embed="rId4"/>
              </a:buBlip>
              <a:defRPr/>
            </a:pPr>
            <a:r>
              <a:rPr lang="en-US" kern="0" dirty="0" smtClean="0">
                <a:solidFill>
                  <a:schemeClr val="accent1">
                    <a:lumMod val="75000"/>
                  </a:schemeClr>
                </a:solidFill>
                <a:effectLst>
                  <a:outerShdw blurRad="38100" dist="38100" dir="2700000" algn="tl">
                    <a:srgbClr val="000000">
                      <a:alpha val="43137"/>
                    </a:srgbClr>
                  </a:outerShdw>
                </a:effectLst>
                <a:latin typeface="Trebuchet MS" pitchFamily="34" charset="0"/>
              </a:rPr>
              <a:t>Aggregation (POP)</a:t>
            </a:r>
          </a:p>
          <a:p>
            <a:pPr marL="704822" marR="0" lvl="1" indent="-317487" algn="l" defTabSz="912777" rtl="0" eaLnBrk="1" fontAlgn="base" latinLnBrk="0" hangingPunct="1">
              <a:lnSpc>
                <a:spcPct val="90000"/>
              </a:lnSpc>
              <a:spcBef>
                <a:spcPts val="1083"/>
              </a:spcBef>
              <a:spcAft>
                <a:spcPct val="0"/>
              </a:spcAft>
              <a:buClr>
                <a:schemeClr val="tx2"/>
              </a:buClr>
              <a:buSzPct val="80000"/>
              <a:buFontTx/>
              <a:buBlip>
                <a:blip r:embed="rId4"/>
              </a:buBlip>
              <a:tabLst/>
              <a:defRPr/>
            </a:pPr>
            <a:endParaRPr kumimoji="0" lang="en-US" sz="16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bwMode="auto">
          <a:xfrm>
            <a:off x="0" y="1151905"/>
            <a:ext cx="9144000" cy="5237020"/>
          </a:xfrm>
          <a:prstGeom prst="round2SameRect">
            <a:avLst>
              <a:gd name="adj1" fmla="val 6329"/>
              <a:gd name="adj2" fmla="val 0"/>
            </a:avLst>
          </a:prstGeom>
          <a:noFill/>
          <a:ln w="15875">
            <a:gradFill>
              <a:gsLst>
                <a:gs pos="0">
                  <a:schemeClr val="accent5"/>
                </a:gs>
                <a:gs pos="50000">
                  <a:schemeClr val="tx2">
                    <a:lumMod val="60000"/>
                    <a:lumOff val="40000"/>
                  </a:schemeClr>
                </a:gs>
                <a:gs pos="100000">
                  <a:schemeClr val="accent1">
                    <a:tint val="23500"/>
                    <a:satMod val="160000"/>
                    <a:alpha val="0"/>
                  </a:schemeClr>
                </a:gs>
              </a:gsLst>
              <a:lin ang="5400000" scaled="0"/>
            </a:gradFill>
            <a:headEnd type="none" w="med" len="med"/>
            <a:tailEnd type="none" w="med" len="med"/>
          </a:ln>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endParaRPr lang="en-US" sz="1400" spc="-110" dirty="0" smtClean="0">
              <a:solidFill>
                <a:prstClr val="white"/>
              </a:solidFill>
              <a:effectLst>
                <a:outerShdw blurRad="38100" dist="38100" dir="2700000" algn="tl">
                  <a:srgbClr val="000000">
                    <a:alpha val="43137"/>
                  </a:srgbClr>
                </a:outerShdw>
              </a:effectLst>
              <a:latin typeface="+mj-lt"/>
              <a:cs typeface="Arial" charset="0"/>
            </a:endParaRPr>
          </a:p>
        </p:txBody>
      </p:sp>
      <p:sp>
        <p:nvSpPr>
          <p:cNvPr id="2" name="Title 1"/>
          <p:cNvSpPr>
            <a:spLocks noGrp="1"/>
          </p:cNvSpPr>
          <p:nvPr>
            <p:ph type="title"/>
          </p:nvPr>
        </p:nvSpPr>
        <p:spPr/>
        <p:txBody>
          <a:bodyPr/>
          <a:lstStyle/>
          <a:p>
            <a:r>
              <a:rPr smtClean="0"/>
              <a:t>WLE </a:t>
            </a:r>
            <a:r>
              <a:rPr lang="en-US" dirty="0" smtClean="0"/>
              <a:t>–</a:t>
            </a:r>
            <a:r>
              <a:rPr smtClean="0"/>
              <a:t> Why is it easy to Deploy?</a:t>
            </a:r>
            <a:endParaRPr lang="en-US" dirty="0"/>
          </a:p>
        </p:txBody>
      </p:sp>
      <p:sp>
        <p:nvSpPr>
          <p:cNvPr id="4" name="Text Placeholder 3"/>
          <p:cNvSpPr>
            <a:spLocks noGrp="1"/>
          </p:cNvSpPr>
          <p:nvPr>
            <p:ph type="body" sz="quarter" idx="10"/>
          </p:nvPr>
        </p:nvSpPr>
        <p:spPr>
          <a:xfrm>
            <a:off x="381000" y="1411552"/>
            <a:ext cx="8382000" cy="3626121"/>
          </a:xfrm>
        </p:spPr>
        <p:txBody>
          <a:bodyPr/>
          <a:lstStyle/>
          <a:p>
            <a:r>
              <a:rPr lang="en-US" dirty="0" smtClean="0">
                <a:latin typeface="Calibri" pitchFamily="34" charset="0"/>
              </a:rPr>
              <a:t>Partner Deployment is *Image* friendly</a:t>
            </a:r>
          </a:p>
          <a:p>
            <a:pPr lvl="1"/>
            <a:r>
              <a:rPr lang="en-US" sz="1600" dirty="0" smtClean="0">
                <a:latin typeface="Calibri" pitchFamily="34" charset="0"/>
              </a:rPr>
              <a:t>No Per-User Settings</a:t>
            </a:r>
          </a:p>
          <a:p>
            <a:pPr lvl="1"/>
            <a:r>
              <a:rPr lang="en-US" sz="1600" dirty="0" smtClean="0">
                <a:latin typeface="Calibri" pitchFamily="34" charset="0"/>
              </a:rPr>
              <a:t>Not Hardware specific </a:t>
            </a:r>
          </a:p>
          <a:p>
            <a:r>
              <a:rPr lang="en-US" dirty="0" smtClean="0">
                <a:latin typeface="Calibri" pitchFamily="34" charset="0"/>
              </a:rPr>
              <a:t>All Dependencies included in the OPK</a:t>
            </a:r>
          </a:p>
          <a:p>
            <a:r>
              <a:rPr lang="en-US" dirty="0" smtClean="0">
                <a:latin typeface="Calibri" pitchFamily="34" charset="0"/>
              </a:rPr>
              <a:t>Configure from the command line</a:t>
            </a:r>
          </a:p>
          <a:p>
            <a:r>
              <a:rPr lang="en-US" dirty="0" smtClean="0"/>
              <a:t>Silent Installation </a:t>
            </a:r>
          </a:p>
          <a:p>
            <a:pPr lvl="1"/>
            <a:r>
              <a:rPr lang="en-US" dirty="0" smtClean="0"/>
              <a:t>Now with Progress feedback!!</a:t>
            </a:r>
            <a:endParaRPr lang="en-US"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smtClean="0"/>
              <a:t>Configuration</a:t>
            </a:r>
            <a:endParaRPr lang="en-US" dirty="0"/>
          </a:p>
        </p:txBody>
      </p:sp>
      <p:sp>
        <p:nvSpPr>
          <p:cNvPr id="5" name="Content Placeholder 8"/>
          <p:cNvSpPr txBox="1">
            <a:spLocks/>
          </p:cNvSpPr>
          <p:nvPr/>
        </p:nvSpPr>
        <p:spPr bwMode="auto">
          <a:xfrm>
            <a:off x="381000" y="1219200"/>
            <a:ext cx="8610600" cy="627824"/>
          </a:xfrm>
          <a:prstGeom prst="rect">
            <a:avLst/>
          </a:prstGeom>
          <a:noFill/>
          <a:ln w="9525">
            <a:noFill/>
            <a:round/>
            <a:headEnd/>
            <a:tailEnd/>
          </a:ln>
          <a:effectLst/>
        </p:spPr>
        <p:txBody>
          <a:bodyPr vert="horz" wrap="square" lIns="91398" tIns="45700" rIns="91398" bIns="45700" numCol="1" anchor="t" anchorCtr="0" compatLnSpc="1">
            <a:prstTxWarp prst="textNoShape">
              <a:avLst/>
            </a:prstTxWarp>
            <a:spAutoFit/>
          </a:bodyPr>
          <a:lstStyle/>
          <a:p>
            <a:pPr marL="448945" marR="0" lvl="0" indent="-448945" algn="l" defTabSz="912337" rtl="0" eaLnBrk="1" fontAlgn="base" latinLnBrk="0" hangingPunct="1">
              <a:lnSpc>
                <a:spcPct val="90000"/>
              </a:lnSpc>
              <a:spcBef>
                <a:spcPct val="30000"/>
              </a:spcBef>
              <a:spcAft>
                <a:spcPct val="0"/>
              </a:spcAft>
              <a:buClr>
                <a:schemeClr val="tx2"/>
              </a:buClr>
              <a:buSzTx/>
              <a:buFont typeface="Wingdings 2" pitchFamily="18" charset="2"/>
              <a:buBlip>
                <a:blip r:embed="rId3"/>
              </a:buBlip>
              <a:tabLst/>
              <a:defRPr/>
            </a:pPr>
            <a:endParaRPr lang="en-US" sz="2400" b="1" kern="0" dirty="0" smtClean="0">
              <a:effectLst>
                <a:outerShdw blurRad="38100" dist="38100" dir="2700000" algn="tl">
                  <a:srgbClr val="000000"/>
                </a:outerShdw>
              </a:effectLst>
            </a:endParaRPr>
          </a:p>
          <a:p>
            <a:pPr marL="448945" marR="0" lvl="0" indent="-448945" algn="l" defTabSz="912337" rtl="0" eaLnBrk="1" fontAlgn="base" latinLnBrk="0" hangingPunct="1">
              <a:lnSpc>
                <a:spcPct val="90000"/>
              </a:lnSpc>
              <a:spcBef>
                <a:spcPct val="30000"/>
              </a:spcBef>
              <a:spcAft>
                <a:spcPct val="0"/>
              </a:spcAft>
              <a:buClr>
                <a:schemeClr val="tx2"/>
              </a:buClr>
              <a:buSzTx/>
              <a:buFont typeface="Wingdings 2" pitchFamily="18" charset="2"/>
              <a:buBlip>
                <a:blip r:embed="rId3"/>
              </a:buBlip>
              <a:tabLst/>
              <a:defRPr/>
            </a:pPr>
            <a:endParaRPr kumimoji="0" lang="en-US" sz="11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6" name="TextBox 5"/>
          <p:cNvSpPr txBox="1"/>
          <p:nvPr/>
        </p:nvSpPr>
        <p:spPr>
          <a:xfrm>
            <a:off x="8763000" y="6581001"/>
            <a:ext cx="381000" cy="276999"/>
          </a:xfrm>
          <a:prstGeom prst="rect">
            <a:avLst/>
          </a:prstGeom>
          <a:noFill/>
        </p:spPr>
        <p:txBody>
          <a:bodyPr wrap="square" rtlCol="0">
            <a:spAutoFit/>
          </a:bodyPr>
          <a:lstStyle/>
          <a:p>
            <a:r>
              <a:rPr lang="en-US" sz="1200" dirty="0" smtClean="0"/>
              <a:t>3</a:t>
            </a:r>
            <a:endParaRPr lang="en-US" sz="1200" dirty="0"/>
          </a:p>
        </p:txBody>
      </p:sp>
      <p:sp>
        <p:nvSpPr>
          <p:cNvPr id="9" name="Rounded Rectangle 8"/>
          <p:cNvSpPr/>
          <p:nvPr/>
        </p:nvSpPr>
        <p:spPr bwMode="auto">
          <a:xfrm>
            <a:off x="304800" y="2209800"/>
            <a:ext cx="7815943" cy="2645227"/>
          </a:xfrm>
          <a:prstGeom prst="roundRect">
            <a:avLst>
              <a:gd name="adj" fmla="val 16758"/>
            </a:avLst>
          </a:prstGeom>
          <a:gradFill flip="none" rotWithShape="1">
            <a:gsLst>
              <a:gs pos="0">
                <a:schemeClr val="tx2">
                  <a:lumMod val="60000"/>
                  <a:lumOff val="40000"/>
                  <a:alpha val="69000"/>
                </a:schemeClr>
              </a:gs>
              <a:gs pos="50000">
                <a:schemeClr val="tx2">
                  <a:lumMod val="60000"/>
                  <a:lumOff val="40000"/>
                  <a:alpha val="24000"/>
                </a:schemeClr>
              </a:gs>
              <a:gs pos="100000">
                <a:srgbClr val="FFFFFF">
                  <a:alpha val="0"/>
                </a:srgbClr>
              </a:gs>
            </a:gsLst>
            <a:lin ang="0" scaled="1"/>
            <a:tileRect/>
          </a:gradFill>
          <a:ln w="28575">
            <a:gradFill>
              <a:gsLst>
                <a:gs pos="0">
                  <a:schemeClr val="tx2">
                    <a:lumMod val="20000"/>
                    <a:lumOff val="80000"/>
                    <a:alpha val="0"/>
                  </a:schemeClr>
                </a:gs>
                <a:gs pos="50000">
                  <a:schemeClr val="tx2">
                    <a:lumMod val="60000"/>
                    <a:lumOff val="40000"/>
                    <a:alpha val="52000"/>
                  </a:schemeClr>
                </a:gs>
                <a:gs pos="100000">
                  <a:schemeClr val="accent1">
                    <a:alpha val="71000"/>
                  </a:schemeClr>
                </a:gs>
              </a:gsLst>
              <a:lin ang="5400000" scaled="0"/>
            </a:gradFill>
          </a:ln>
        </p:spPr>
        <p:style>
          <a:lnRef idx="2">
            <a:schemeClr val="dk1"/>
          </a:lnRef>
          <a:fillRef idx="1">
            <a:schemeClr val="lt1"/>
          </a:fillRef>
          <a:effectRef idx="0">
            <a:schemeClr val="dk1"/>
          </a:effectRef>
          <a:fontRef idx="minor">
            <a:schemeClr val="dk1"/>
          </a:fontRef>
        </p:style>
        <p:txBody>
          <a:bodyPr lIns="0" tIns="274320" rIns="0" bIns="45718" anchor="t"/>
          <a:lstStyle/>
          <a:p>
            <a:pPr algn="ctr" defTabSz="1096781" fontAlgn="base">
              <a:spcBef>
                <a:spcPct val="0"/>
              </a:spcBef>
              <a:spcAft>
                <a:spcPct val="0"/>
              </a:spcAft>
              <a:defRPr/>
            </a:pPr>
            <a:endParaRPr lang="en-US" sz="1400" i="1" dirty="0" smtClean="0">
              <a:solidFill>
                <a:srgbClr val="FFFFFF"/>
              </a:solidFill>
              <a:latin typeface="Segoe Semibold" pitchFamily="34" charset="0"/>
            </a:endParaRPr>
          </a:p>
        </p:txBody>
      </p:sp>
      <p:sp>
        <p:nvSpPr>
          <p:cNvPr id="10" name="&quot;GLASS&quot;; White to Transparent Linear; Shadow; 1pt stroke;"/>
          <p:cNvSpPr/>
          <p:nvPr/>
        </p:nvSpPr>
        <p:spPr bwMode="auto">
          <a:xfrm rot="16200000">
            <a:off x="2906485" y="-1600204"/>
            <a:ext cx="952228" cy="6101722"/>
          </a:xfrm>
          <a:prstGeom prst="roundRect">
            <a:avLst/>
          </a:prstGeom>
          <a:gradFill flip="none" rotWithShape="1">
            <a:gsLst>
              <a:gs pos="35000">
                <a:schemeClr val="accent5">
                  <a:alpha val="0"/>
                </a:schemeClr>
              </a:gs>
              <a:gs pos="35000">
                <a:schemeClr val="accent5">
                  <a:lumMod val="75000"/>
                  <a:alpha val="72000"/>
                </a:schemeClr>
              </a:gs>
              <a:gs pos="100000">
                <a:schemeClr val="accent1">
                  <a:alpha val="87000"/>
                </a:schemeClr>
              </a:gs>
            </a:gsLst>
            <a:lin ang="16200000" scaled="1"/>
            <a:tileRect/>
          </a:gradFill>
          <a:ln w="19050">
            <a:gradFill>
              <a:gsLst>
                <a:gs pos="0">
                  <a:schemeClr val="accent5"/>
                </a:gs>
                <a:gs pos="50000">
                  <a:schemeClr val="tx2">
                    <a:lumMod val="60000"/>
                    <a:lumOff val="40000"/>
                  </a:schemeClr>
                </a:gs>
                <a:gs pos="100000">
                  <a:schemeClr val="bg1">
                    <a:alpha val="0"/>
                  </a:schemeClr>
                </a:gs>
              </a:gsLst>
              <a:lin ang="5400000" scaled="0"/>
            </a:gradFill>
            <a:headEnd type="none" w="med" len="med"/>
            <a:tailEnd type="none" w="med" len="med"/>
          </a:ln>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endParaRPr lang="en-US" sz="1400" spc="-110" dirty="0" smtClean="0">
              <a:solidFill>
                <a:prstClr val="white"/>
              </a:solidFill>
              <a:effectLst>
                <a:outerShdw blurRad="38100" dist="38100" dir="2700000" algn="tl">
                  <a:srgbClr val="000000">
                    <a:alpha val="43137"/>
                  </a:srgbClr>
                </a:outerShdw>
              </a:effectLst>
              <a:latin typeface="+mj-lt"/>
              <a:cs typeface="Arial" charset="0"/>
            </a:endParaRPr>
          </a:p>
        </p:txBody>
      </p:sp>
      <p:sp>
        <p:nvSpPr>
          <p:cNvPr id="12" name="Content Placeholder 8"/>
          <p:cNvSpPr txBox="1">
            <a:spLocks/>
          </p:cNvSpPr>
          <p:nvPr/>
        </p:nvSpPr>
        <p:spPr bwMode="auto">
          <a:xfrm>
            <a:off x="533400" y="1219200"/>
            <a:ext cx="4746173" cy="387758"/>
          </a:xfrm>
          <a:prstGeom prst="rect">
            <a:avLst/>
          </a:prstGeom>
          <a:noFill/>
          <a:ln w="9525">
            <a:noFill/>
            <a:miter lim="800000"/>
            <a:headEnd/>
            <a:tailEnd/>
          </a:ln>
          <a:effectLst/>
        </p:spPr>
        <p:txBody>
          <a:bodyPr vert="horz" wrap="square" lIns="91398" tIns="45700" rIns="91398" bIns="45700" numCol="1" anchor="t" anchorCtr="0" compatLnSpc="1">
            <a:prstTxWarp prst="textNoShape">
              <a:avLst/>
            </a:prstTxWarp>
            <a:spAutoFit/>
          </a:bodyPr>
          <a:lstStyle/>
          <a:p>
            <a:pPr marL="448945" marR="0" lvl="0" indent="-448945" algn="ctr" defTabSz="912337" rtl="0" eaLnBrk="1" fontAlgn="base" latinLnBrk="0" hangingPunct="1">
              <a:lnSpc>
                <a:spcPct val="80000"/>
              </a:lnSpc>
              <a:spcBef>
                <a:spcPct val="30000"/>
              </a:spcBef>
              <a:spcAft>
                <a:spcPct val="0"/>
              </a:spcAft>
              <a:buClr>
                <a:schemeClr val="tx2"/>
              </a:buClr>
              <a:buSzTx/>
              <a:tabLst/>
              <a:defRPr/>
            </a:pPr>
            <a:r>
              <a:rPr lang="en-US" sz="2400" dirty="0" smtClean="0">
                <a:solidFill>
                  <a:schemeClr val="bg1"/>
                </a:solidFill>
                <a:effectLst>
                  <a:outerShdw blurRad="38100" dist="38100" dir="2700000" algn="tl">
                    <a:srgbClr val="000000">
                      <a:alpha val="43137"/>
                    </a:srgbClr>
                  </a:outerShdw>
                </a:effectLst>
              </a:rPr>
              <a:t>Full Client Suite Install Options</a:t>
            </a:r>
          </a:p>
        </p:txBody>
      </p:sp>
      <p:sp>
        <p:nvSpPr>
          <p:cNvPr id="8" name="Content Placeholder 7"/>
          <p:cNvSpPr>
            <a:spLocks noGrp="1"/>
          </p:cNvSpPr>
          <p:nvPr>
            <p:ph idx="1"/>
          </p:nvPr>
        </p:nvSpPr>
        <p:spPr>
          <a:xfrm>
            <a:off x="402773" y="2740908"/>
            <a:ext cx="8382000" cy="2529923"/>
          </a:xfrm>
        </p:spPr>
        <p:txBody>
          <a:bodyPr/>
          <a:lstStyle/>
          <a:p>
            <a:pPr marL="906145" lvl="1" indent="-448945" defTabSz="912337" fontAlgn="base">
              <a:spcBef>
                <a:spcPct val="30000"/>
              </a:spcBef>
              <a:spcAft>
                <a:spcPct val="0"/>
              </a:spcAft>
              <a:buClr>
                <a:schemeClr val="tx2"/>
              </a:buClr>
              <a:buBlip>
                <a:blip r:embed="rId3"/>
              </a:buBlip>
            </a:pPr>
            <a:r>
              <a:rPr lang="en-US" sz="2000" dirty="0" smtClean="0">
                <a:ea typeface="Calibri" pitchFamily="34" charset="0"/>
                <a:cs typeface="Times New Roman" pitchFamily="18" charset="0"/>
              </a:rPr>
              <a:t>Install upon PC start-up</a:t>
            </a:r>
          </a:p>
          <a:p>
            <a:pPr marL="906145" lvl="1" indent="-448945" defTabSz="912337" fontAlgn="base">
              <a:spcBef>
                <a:spcPct val="30000"/>
              </a:spcBef>
              <a:spcAft>
                <a:spcPct val="0"/>
              </a:spcAft>
              <a:buClr>
                <a:schemeClr val="tx2"/>
              </a:buClr>
              <a:buBlip>
                <a:blip r:embed="rId3"/>
              </a:buBlip>
            </a:pPr>
            <a:r>
              <a:rPr lang="en-US" sz="2000" dirty="0" smtClean="0">
                <a:ea typeface="Calibri" pitchFamily="34" charset="0"/>
                <a:cs typeface="Times New Roman" pitchFamily="18" charset="0"/>
              </a:rPr>
              <a:t>Suppress all post installation UI</a:t>
            </a:r>
          </a:p>
          <a:p>
            <a:pPr marL="906145" lvl="1" indent="-448945" defTabSz="912337" fontAlgn="base">
              <a:spcBef>
                <a:spcPct val="30000"/>
              </a:spcBef>
              <a:spcAft>
                <a:spcPct val="0"/>
              </a:spcAft>
              <a:buClr>
                <a:schemeClr val="tx2"/>
              </a:buClr>
              <a:buBlip>
                <a:blip r:embed="rId3"/>
              </a:buBlip>
            </a:pPr>
            <a:r>
              <a:rPr lang="en-US" sz="2000" dirty="0" smtClean="0">
                <a:ea typeface="Calibri" pitchFamily="34" charset="0"/>
                <a:cs typeface="Times New Roman" pitchFamily="18" charset="0"/>
              </a:rPr>
              <a:t>Windows Live Toolbar optional</a:t>
            </a:r>
          </a:p>
          <a:p>
            <a:pPr marL="906145" lvl="1" indent="-448945" defTabSz="912337" fontAlgn="base">
              <a:spcBef>
                <a:spcPct val="30000"/>
              </a:spcBef>
              <a:spcAft>
                <a:spcPct val="0"/>
              </a:spcAft>
              <a:buClr>
                <a:schemeClr val="tx2"/>
              </a:buClr>
              <a:buBlip>
                <a:blip r:embed="rId3"/>
              </a:buBlip>
            </a:pPr>
            <a:r>
              <a:rPr lang="en-US" sz="2000" dirty="0" smtClean="0">
                <a:ea typeface="Calibri" pitchFamily="34" charset="0"/>
                <a:cs typeface="Times New Roman" pitchFamily="18" charset="0"/>
              </a:rPr>
              <a:t>Family Safety Settings optional</a:t>
            </a:r>
          </a:p>
          <a:p>
            <a:pPr marL="906145" lvl="1" indent="-448945" defTabSz="912337" fontAlgn="base">
              <a:spcBef>
                <a:spcPct val="30000"/>
              </a:spcBef>
              <a:spcAft>
                <a:spcPct val="0"/>
              </a:spcAft>
              <a:buClr>
                <a:schemeClr val="tx2"/>
              </a:buClr>
              <a:buBlip>
                <a:blip r:embed="rId3"/>
              </a:buBlip>
              <a:defRPr/>
            </a:pPr>
            <a:r>
              <a:rPr lang="en-US" sz="2000" dirty="0" smtClean="0">
                <a:ea typeface="Calibri" pitchFamily="34" charset="0"/>
                <a:cs typeface="Times New Roman" pitchFamily="18" charset="0"/>
              </a:rPr>
              <a:t>Suppress Web search in Messenger</a:t>
            </a:r>
          </a:p>
          <a:p>
            <a:pPr marL="448945" lvl="0" indent="-448945" defTabSz="912337" fontAlgn="base">
              <a:spcBef>
                <a:spcPct val="30000"/>
              </a:spcBef>
              <a:spcAft>
                <a:spcPct val="0"/>
              </a:spcAft>
              <a:buClr>
                <a:schemeClr val="tx2"/>
              </a:buClr>
              <a:buBlip>
                <a:blip r:embed="rId3"/>
              </a:buBlip>
              <a:defRPr/>
            </a:pPr>
            <a:endParaRPr lang="en-US" sz="2000" dirty="0" smtClean="0">
              <a:ea typeface="Calibri" pitchFamily="34" charset="0"/>
              <a:cs typeface="Times New Roman" pitchFamily="18" charset="0"/>
            </a:endParaRPr>
          </a:p>
          <a:p>
            <a:endParaRPr lang="en-US" sz="2400" dirty="0"/>
          </a:p>
        </p:txBody>
      </p:sp>
      <p:sp>
        <p:nvSpPr>
          <p:cNvPr id="23" name="Rectangle 22"/>
          <p:cNvSpPr/>
          <p:nvPr/>
        </p:nvSpPr>
        <p:spPr bwMode="auto">
          <a:xfrm>
            <a:off x="7696200" y="533400"/>
            <a:ext cx="555171" cy="555171"/>
          </a:xfrm>
          <a:prstGeom prst="rect">
            <a:avLst/>
          </a:prstGeom>
          <a:solidFill>
            <a:schemeClr val="accent2">
              <a:alpha val="60000"/>
            </a:schemeClr>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defTabSz="1096963" rtl="0" fontAlgn="base">
              <a:spcBef>
                <a:spcPct val="0"/>
              </a:spcBef>
              <a:spcAft>
                <a:spcPct val="0"/>
              </a:spcAft>
            </a:pPr>
            <a:endParaRPr lang="en-US" sz="2200" b="1" kern="1200" dirty="0">
              <a:solidFill>
                <a:srgbClr val="000000"/>
              </a:solidFill>
              <a:latin typeface="Segoe"/>
              <a:ea typeface="+mn-ea"/>
              <a:cs typeface="Arial" charset="0"/>
            </a:endParaRPr>
          </a:p>
        </p:txBody>
      </p:sp>
      <p:sp>
        <p:nvSpPr>
          <p:cNvPr id="24" name="Rectangle 23"/>
          <p:cNvSpPr/>
          <p:nvPr/>
        </p:nvSpPr>
        <p:spPr bwMode="auto">
          <a:xfrm>
            <a:off x="8077200" y="914400"/>
            <a:ext cx="326571" cy="326571"/>
          </a:xfrm>
          <a:prstGeom prst="rect">
            <a:avLst/>
          </a:prstGeom>
          <a:solidFill>
            <a:schemeClr val="accent3">
              <a:alpha val="60000"/>
            </a:schemeClr>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defTabSz="1096963" rtl="0" fontAlgn="base">
              <a:spcBef>
                <a:spcPct val="0"/>
              </a:spcBef>
              <a:spcAft>
                <a:spcPct val="0"/>
              </a:spcAft>
            </a:pPr>
            <a:endParaRPr lang="en-US" sz="2200" kern="1200" dirty="0">
              <a:solidFill>
                <a:srgbClr val="000000"/>
              </a:solidFill>
              <a:latin typeface="Segoe"/>
              <a:ea typeface="+mn-ea"/>
              <a:cs typeface="Arial" charset="0"/>
            </a:endParaRPr>
          </a:p>
        </p:txBody>
      </p:sp>
      <p:sp>
        <p:nvSpPr>
          <p:cNvPr id="25" name="Rectangle 24"/>
          <p:cNvSpPr/>
          <p:nvPr/>
        </p:nvSpPr>
        <p:spPr bwMode="auto">
          <a:xfrm>
            <a:off x="8153400" y="228600"/>
            <a:ext cx="609600" cy="609600"/>
          </a:xfrm>
          <a:prstGeom prst="rect">
            <a:avLst/>
          </a:prstGeom>
          <a:solidFill>
            <a:schemeClr val="accent1">
              <a:alpha val="60000"/>
            </a:schemeClr>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defTabSz="1096963" rtl="0" fontAlgn="base">
              <a:spcBef>
                <a:spcPct val="0"/>
              </a:spcBef>
              <a:spcAft>
                <a:spcPct val="0"/>
              </a:spcAft>
            </a:pPr>
            <a:endParaRPr lang="en-US" sz="2200" kern="1200" dirty="0">
              <a:solidFill>
                <a:srgbClr val="000000"/>
              </a:solidFill>
              <a:latin typeface="Segoe"/>
              <a:ea typeface="+mn-ea"/>
              <a:cs typeface="Arial"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10070">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878</Words>
  <Application>Microsoft Office PowerPoint</Application>
  <PresentationFormat>On-screen Show (4:3)</PresentationFormat>
  <Paragraphs>172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5-10070</vt:lpstr>
      <vt:lpstr>  OPK and Extensibility </vt:lpstr>
      <vt:lpstr>Next release of Windows Live</vt:lpstr>
      <vt:lpstr>The Complete Experience Windows and Windows Live – Life without Walls</vt:lpstr>
      <vt:lpstr>OEM Value from Windows Live</vt:lpstr>
      <vt:lpstr>Slide 5</vt:lpstr>
      <vt:lpstr>Customize and Dist. WLE</vt:lpstr>
      <vt:lpstr>WLE Extensibility options  </vt:lpstr>
      <vt:lpstr>WLE – Why is it easy to Deploy?</vt:lpstr>
      <vt:lpstr>Configuration</vt:lpstr>
      <vt:lpstr>Command Line Parameters</vt:lpstr>
      <vt:lpstr>Slide 11</vt:lpstr>
      <vt:lpstr>MUI</vt:lpstr>
      <vt:lpstr>Ship Windows Live Essentials!!!!</vt:lpstr>
      <vt:lpstr> </vt:lpstr>
      <vt:lpstr>Please Complete A Session Evaluation Form Your input is important!</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2008-11-12T06:11:34Z</dcterms:created>
  <dcterms:modified xsi:type="dcterms:W3CDTF">2008-11-12T06:11:41Z</dcterms:modified>
  <cp:contentType/>
</cp:coreProperties>
</file>