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0" r:id="rId1"/>
  </p:sldMasterIdLst>
  <p:notesMasterIdLst>
    <p:notesMasterId r:id="rId32"/>
  </p:notesMasterIdLst>
  <p:handoutMasterIdLst>
    <p:handoutMasterId r:id="rId33"/>
  </p:handoutMasterIdLst>
  <p:sldIdLst>
    <p:sldId id="257" r:id="rId2"/>
    <p:sldId id="300" r:id="rId3"/>
    <p:sldId id="278" r:id="rId4"/>
    <p:sldId id="301" r:id="rId5"/>
    <p:sldId id="302" r:id="rId6"/>
    <p:sldId id="304" r:id="rId7"/>
    <p:sldId id="305" r:id="rId8"/>
    <p:sldId id="306" r:id="rId9"/>
    <p:sldId id="307" r:id="rId10"/>
    <p:sldId id="308" r:id="rId11"/>
    <p:sldId id="314" r:id="rId12"/>
    <p:sldId id="317" r:id="rId13"/>
    <p:sldId id="322" r:id="rId14"/>
    <p:sldId id="287" r:id="rId15"/>
    <p:sldId id="288" r:id="rId16"/>
    <p:sldId id="289" r:id="rId17"/>
    <p:sldId id="290" r:id="rId18"/>
    <p:sldId id="291" r:id="rId19"/>
    <p:sldId id="319" r:id="rId20"/>
    <p:sldId id="310" r:id="rId21"/>
    <p:sldId id="292" r:id="rId22"/>
    <p:sldId id="321" r:id="rId23"/>
    <p:sldId id="293" r:id="rId24"/>
    <p:sldId id="295" r:id="rId25"/>
    <p:sldId id="296" r:id="rId26"/>
    <p:sldId id="297" r:id="rId27"/>
    <p:sldId id="311" r:id="rId28"/>
    <p:sldId id="299" r:id="rId29"/>
    <p:sldId id="323" r:id="rId30"/>
    <p:sldId id="315" r:id="rId31"/>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orient="horz" pos="2736"/>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cocks\Documents\QT-SE%20Program%20Overview%209-09-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4.8461051743532123E-2"/>
          <c:y val="1.712386954997213E-2"/>
          <c:w val="0.81435215129358862"/>
          <c:h val="0.93769193429111575"/>
        </c:manualLayout>
      </c:layout>
      <c:areaChart>
        <c:grouping val="standard"/>
        <c:ser>
          <c:idx val="0"/>
          <c:order val="0"/>
          <c:tx>
            <c:strRef>
              <c:f>'V3 Test Results'!$A$111</c:f>
              <c:strCache>
                <c:ptCount val="1"/>
                <c:pt idx="0">
                  <c:v>Holiday 2007</c:v>
                </c:pt>
              </c:strCache>
            </c:strRef>
          </c:tx>
          <c:spPr>
            <a:gradFill rotWithShape="1">
              <a:gsLst>
                <a:gs pos="0">
                  <a:schemeClr val="accent6">
                    <a:tint val="1000"/>
                  </a:schemeClr>
                </a:gs>
                <a:gs pos="68000">
                  <a:schemeClr val="accent6">
                    <a:tint val="77000"/>
                  </a:schemeClr>
                </a:gs>
                <a:gs pos="81000">
                  <a:schemeClr val="accent6">
                    <a:tint val="79000"/>
                  </a:schemeClr>
                </a:gs>
                <a:gs pos="86000">
                  <a:schemeClr val="accent6">
                    <a:tint val="73000"/>
                  </a:schemeClr>
                </a:gs>
                <a:gs pos="100000">
                  <a:schemeClr val="accent6">
                    <a:tint val="35000"/>
                  </a:schemeClr>
                </a:gs>
              </a:gsLst>
              <a:lin ang="5400000" scaled="1"/>
            </a:gradFill>
            <a:ln w="9525" cap="flat" cmpd="sng" algn="ctr">
              <a:solidFill>
                <a:schemeClr val="accent6">
                  <a:shade val="60000"/>
                  <a:satMod val="300000"/>
                </a:schemeClr>
              </a:solidFill>
              <a:prstDash val="solid"/>
            </a:ln>
            <a:effectLst>
              <a:glow rad="63500">
                <a:schemeClr val="accent6">
                  <a:tint val="30000"/>
                  <a:shade val="95000"/>
                  <a:satMod val="300000"/>
                  <a:alpha val="50000"/>
                </a:schemeClr>
              </a:glow>
            </a:effectLst>
          </c:spPr>
          <c:val>
            <c:numRef>
              <c:f>'V3 Test Results'!$B$111:$P$111</c:f>
              <c:numCache>
                <c:formatCode>0%</c:formatCode>
                <c:ptCount val="15"/>
                <c:pt idx="0">
                  <c:v>0</c:v>
                </c:pt>
                <c:pt idx="1">
                  <c:v>2.0000000000000052E-2</c:v>
                </c:pt>
                <c:pt idx="2">
                  <c:v>3.0999999999999996E-2</c:v>
                </c:pt>
                <c:pt idx="3">
                  <c:v>4.900000000000021E-2</c:v>
                </c:pt>
                <c:pt idx="4">
                  <c:v>0.12000000000000002</c:v>
                </c:pt>
                <c:pt idx="5">
                  <c:v>6.1999999999999993E-2</c:v>
                </c:pt>
                <c:pt idx="6">
                  <c:v>5.0000000000000114E-2</c:v>
                </c:pt>
                <c:pt idx="7">
                  <c:v>2.3999999999999976E-2</c:v>
                </c:pt>
                <c:pt idx="8">
                  <c:v>8.2000000000000045E-2</c:v>
                </c:pt>
                <c:pt idx="9">
                  <c:v>6.1000000000000033E-2</c:v>
                </c:pt>
                <c:pt idx="10">
                  <c:v>5.5000000000000132E-2</c:v>
                </c:pt>
                <c:pt idx="11">
                  <c:v>9.800000000000042E-2</c:v>
                </c:pt>
                <c:pt idx="12">
                  <c:v>6.8000000000000033E-2</c:v>
                </c:pt>
                <c:pt idx="13">
                  <c:v>4.4000000000000282E-2</c:v>
                </c:pt>
                <c:pt idx="14">
                  <c:v>0.24000000000000021</c:v>
                </c:pt>
              </c:numCache>
            </c:numRef>
          </c:val>
        </c:ser>
        <c:ser>
          <c:idx val="1"/>
          <c:order val="1"/>
          <c:tx>
            <c:strRef>
              <c:f>'V3 Test Results'!$A$112</c:f>
              <c:strCache>
                <c:ptCount val="1"/>
                <c:pt idx="0">
                  <c:v>Holiday 2008</c:v>
                </c:pt>
              </c:strCache>
            </c:strRef>
          </c:tx>
          <c:spPr>
            <a:solidFill>
              <a:srgbClr val="92D050">
                <a:alpha val="74000"/>
              </a:srgbClr>
            </a:solidFill>
            <a:ln w="31750">
              <a:noFill/>
            </a:ln>
            <a:scene3d>
              <a:camera prst="orthographicFront"/>
              <a:lightRig rig="threePt" dir="t"/>
            </a:scene3d>
            <a:sp3d>
              <a:bevelT w="190500" h="38100"/>
            </a:sp3d>
          </c:spPr>
          <c:val>
            <c:numRef>
              <c:f>'V3 Test Results'!$B$112:$P$112</c:f>
              <c:numCache>
                <c:formatCode>0%</c:formatCode>
                <c:ptCount val="15"/>
                <c:pt idx="0">
                  <c:v>1.2999999999999998E-2</c:v>
                </c:pt>
                <c:pt idx="1">
                  <c:v>2.7000000000000208E-2</c:v>
                </c:pt>
                <c:pt idx="2">
                  <c:v>8.3000000000000268E-2</c:v>
                </c:pt>
                <c:pt idx="3">
                  <c:v>0.23900000000000021</c:v>
                </c:pt>
                <c:pt idx="4">
                  <c:v>0.22000000000000039</c:v>
                </c:pt>
                <c:pt idx="5">
                  <c:v>8.9000000000000246E-2</c:v>
                </c:pt>
                <c:pt idx="6">
                  <c:v>4.6000000000000013E-2</c:v>
                </c:pt>
                <c:pt idx="7">
                  <c:v>6.1000000000000103E-2</c:v>
                </c:pt>
                <c:pt idx="8">
                  <c:v>6.699999999999999E-2</c:v>
                </c:pt>
                <c:pt idx="9">
                  <c:v>2.0000000000000052E-2</c:v>
                </c:pt>
                <c:pt idx="10">
                  <c:v>3.5000000000000211E-2</c:v>
                </c:pt>
                <c:pt idx="11">
                  <c:v>1.1000000000000103E-2</c:v>
                </c:pt>
                <c:pt idx="12">
                  <c:v>3.8000000000000041E-2</c:v>
                </c:pt>
                <c:pt idx="13">
                  <c:v>1.7000000000000095E-2</c:v>
                </c:pt>
                <c:pt idx="14">
                  <c:v>1.2000000000000021E-2</c:v>
                </c:pt>
              </c:numCache>
            </c:numRef>
          </c:val>
        </c:ser>
        <c:axId val="55002624"/>
        <c:axId val="54816768"/>
      </c:areaChart>
      <c:catAx>
        <c:axId val="55002624"/>
        <c:scaling>
          <c:orientation val="minMax"/>
        </c:scaling>
        <c:delete val="1"/>
        <c:axPos val="b"/>
        <c:tickLblPos val="nextTo"/>
        <c:crossAx val="54816768"/>
        <c:crosses val="autoZero"/>
        <c:auto val="1"/>
        <c:lblAlgn val="ctr"/>
        <c:lblOffset val="100"/>
      </c:catAx>
      <c:valAx>
        <c:axId val="54816768"/>
        <c:scaling>
          <c:orientation val="minMax"/>
          <c:max val="0.25"/>
        </c:scaling>
        <c:axPos val="l"/>
        <c:majorGridlines/>
        <c:numFmt formatCode="0%" sourceLinked="1"/>
        <c:tickLblPos val="nextTo"/>
        <c:crossAx val="55002624"/>
        <c:crosses val="autoZero"/>
        <c:crossBetween val="midCat"/>
      </c:valAx>
      <c:spPr>
        <a:noFill/>
        <a:ln>
          <a:solidFill>
            <a:sysClr val="windowText" lastClr="000000"/>
          </a:solidFill>
        </a:ln>
        <a:effectLst>
          <a:outerShdw blurRad="50800" dist="38100" dir="18900000" algn="bl" rotWithShape="0">
            <a:prstClr val="black">
              <a:alpha val="40000"/>
            </a:prstClr>
          </a:outerShdw>
        </a:effectLst>
      </c:spPr>
    </c:plotArea>
    <c:legend>
      <c:legendPos val="r"/>
      <c:layout>
        <c:manualLayout>
          <c:xMode val="edge"/>
          <c:yMode val="edge"/>
          <c:x val="0.86430129827521562"/>
          <c:y val="0.44925864396151732"/>
          <c:w val="0.13569870172478438"/>
          <c:h val="0.25862032013960407"/>
        </c:manualLayout>
      </c:layout>
      <c:spPr>
        <a:noFill/>
      </c:spPr>
      <c:txPr>
        <a:bodyPr/>
        <a:lstStyle/>
        <a:p>
          <a:pPr>
            <a:defRPr sz="1400" baseline="0">
              <a:latin typeface="Trebuchet MS" pitchFamily="34" charset="0"/>
            </a:defRPr>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5D4B4-8845-4A04-A618-2CD02F52CFF0}" type="doc">
      <dgm:prSet loTypeId="urn:microsoft.com/office/officeart/2005/8/layout/pyramid2" loCatId="list" qsTypeId="urn:microsoft.com/office/officeart/2005/8/quickstyle/simple1" qsCatId="simple" csTypeId="urn:microsoft.com/office/officeart/2005/8/colors/accent1_2" csCatId="accent1" phldr="1"/>
      <dgm:spPr/>
    </dgm:pt>
    <dgm:pt modelId="{8EA117CD-82D7-49E7-B52E-10FD799B097B}">
      <dgm:prSet phldrT="[Text]" custT="1"/>
      <dgm:spPr/>
      <dgm:t>
        <a:bodyPr/>
        <a:lstStyle/>
        <a:p>
          <a:r>
            <a:rPr lang="en-US" sz="1800" b="1" dirty="0" smtClean="0">
              <a:latin typeface="Trebuchet MS" pitchFamily="34" charset="0"/>
            </a:rPr>
            <a:t>Velocity Program</a:t>
          </a:r>
          <a:endParaRPr lang="en-US" sz="1800" b="1" dirty="0">
            <a:latin typeface="Trebuchet MS" pitchFamily="34" charset="0"/>
          </a:endParaRPr>
        </a:p>
      </dgm:t>
    </dgm:pt>
    <dgm:pt modelId="{341BA57C-65E6-4ECA-AA37-BA7971ABE68E}" type="parTrans" cxnId="{9DC1C55F-B535-407E-BE7C-ECE82E48AD19}">
      <dgm:prSet/>
      <dgm:spPr/>
      <dgm:t>
        <a:bodyPr/>
        <a:lstStyle/>
        <a:p>
          <a:endParaRPr lang="en-US"/>
        </a:p>
      </dgm:t>
    </dgm:pt>
    <dgm:pt modelId="{00C00B69-8C6C-4D66-A544-15AFA231AC9D}" type="sibTrans" cxnId="{9DC1C55F-B535-407E-BE7C-ECE82E48AD19}">
      <dgm:prSet/>
      <dgm:spPr/>
      <dgm:t>
        <a:bodyPr/>
        <a:lstStyle/>
        <a:p>
          <a:endParaRPr lang="en-US"/>
        </a:p>
      </dgm:t>
    </dgm:pt>
    <dgm:pt modelId="{7AA3ED3A-8583-45E5-8B21-83E00E1C9084}">
      <dgm:prSet phldrT="[Text]" custT="1"/>
      <dgm:spPr/>
      <dgm:t>
        <a:bodyPr/>
        <a:lstStyle/>
        <a:p>
          <a:r>
            <a:rPr lang="en-US" sz="1800" b="1" dirty="0" smtClean="0">
              <a:latin typeface="Trebuchet MS" pitchFamily="34" charset="0"/>
            </a:rPr>
            <a:t>Logo Program</a:t>
          </a:r>
          <a:endParaRPr lang="en-US" sz="1800" b="1" dirty="0">
            <a:latin typeface="Trebuchet MS" pitchFamily="34" charset="0"/>
          </a:endParaRPr>
        </a:p>
      </dgm:t>
    </dgm:pt>
    <dgm:pt modelId="{D787FC5F-7A35-48DC-A244-A94528D7CF60}" type="parTrans" cxnId="{61CAEBB0-BD33-4852-ABC5-BC2C07FE60D9}">
      <dgm:prSet/>
      <dgm:spPr/>
      <dgm:t>
        <a:bodyPr/>
        <a:lstStyle/>
        <a:p>
          <a:endParaRPr lang="en-US"/>
        </a:p>
      </dgm:t>
    </dgm:pt>
    <dgm:pt modelId="{0642073A-481D-4B80-9C1A-713FD50E0B36}" type="sibTrans" cxnId="{61CAEBB0-BD33-4852-ABC5-BC2C07FE60D9}">
      <dgm:prSet/>
      <dgm:spPr/>
      <dgm:t>
        <a:bodyPr/>
        <a:lstStyle/>
        <a:p>
          <a:endParaRPr lang="en-US"/>
        </a:p>
      </dgm:t>
    </dgm:pt>
    <dgm:pt modelId="{ED400F33-8025-41C8-8A5B-C0DDD3B9384C}">
      <dgm:prSet phldrT="[Text]" custT="1"/>
      <dgm:spPr/>
      <dgm:t>
        <a:bodyPr/>
        <a:lstStyle/>
        <a:p>
          <a:r>
            <a:rPr lang="en-US" sz="1800" b="1" dirty="0" smtClean="0">
              <a:latin typeface="Trebuchet MS" pitchFamily="34" charset="0"/>
            </a:rPr>
            <a:t>OEM Ready Program</a:t>
          </a:r>
          <a:endParaRPr lang="en-US" sz="1800" b="1" dirty="0">
            <a:latin typeface="Trebuchet MS" pitchFamily="34" charset="0"/>
          </a:endParaRPr>
        </a:p>
      </dgm:t>
    </dgm:pt>
    <dgm:pt modelId="{DCB87A97-E68E-44B6-B2B0-10F4D4B4617B}" type="parTrans" cxnId="{11243B1B-9D4C-4C29-8596-4CBDB2728865}">
      <dgm:prSet/>
      <dgm:spPr/>
      <dgm:t>
        <a:bodyPr/>
        <a:lstStyle/>
        <a:p>
          <a:endParaRPr lang="en-US"/>
        </a:p>
      </dgm:t>
    </dgm:pt>
    <dgm:pt modelId="{202FDB4A-6E03-468C-8F48-0CDDB4E0CB04}" type="sibTrans" cxnId="{11243B1B-9D4C-4C29-8596-4CBDB2728865}">
      <dgm:prSet/>
      <dgm:spPr/>
      <dgm:t>
        <a:bodyPr/>
        <a:lstStyle/>
        <a:p>
          <a:endParaRPr lang="en-US"/>
        </a:p>
      </dgm:t>
    </dgm:pt>
    <dgm:pt modelId="{F433ADA4-97AB-42F4-89B8-1542C3AE0FBA}">
      <dgm:prSet phldrT="[Text]" custT="1"/>
      <dgm:spPr/>
      <dgm:t>
        <a:bodyPr/>
        <a:lstStyle/>
        <a:p>
          <a:r>
            <a:rPr lang="en-US" sz="1200" b="1" dirty="0" smtClean="0">
              <a:latin typeface="Trebuchet MS" pitchFamily="34" charset="0"/>
            </a:rPr>
            <a:t>Focus:  </a:t>
          </a:r>
          <a:r>
            <a:rPr lang="en-US" sz="1200" dirty="0" smtClean="0">
              <a:latin typeface="Trebuchet MS" pitchFamily="34" charset="0"/>
            </a:rPr>
            <a:t>The PC as a whole</a:t>
          </a:r>
          <a:endParaRPr lang="en-US" sz="1200" dirty="0">
            <a:latin typeface="Trebuchet MS" pitchFamily="34" charset="0"/>
          </a:endParaRPr>
        </a:p>
      </dgm:t>
    </dgm:pt>
    <dgm:pt modelId="{0401383D-C4BA-461F-9E9D-3FEF7DC0DBE4}" type="parTrans" cxnId="{95D8A41F-0BCA-4290-BE3D-7426B2CD09AA}">
      <dgm:prSet/>
      <dgm:spPr/>
      <dgm:t>
        <a:bodyPr/>
        <a:lstStyle/>
        <a:p>
          <a:endParaRPr lang="en-US"/>
        </a:p>
      </dgm:t>
    </dgm:pt>
    <dgm:pt modelId="{3D0A3F42-AF83-463D-BB47-76F4F207DF27}" type="sibTrans" cxnId="{95D8A41F-0BCA-4290-BE3D-7426B2CD09AA}">
      <dgm:prSet/>
      <dgm:spPr/>
      <dgm:t>
        <a:bodyPr/>
        <a:lstStyle/>
        <a:p>
          <a:endParaRPr lang="en-US"/>
        </a:p>
      </dgm:t>
    </dgm:pt>
    <dgm:pt modelId="{353A5CF8-9A11-4281-BFB0-F9DC45582E48}">
      <dgm:prSet phldrT="[Text]" custT="1"/>
      <dgm:spPr/>
      <dgm:t>
        <a:bodyPr/>
        <a:lstStyle/>
        <a:p>
          <a:r>
            <a:rPr lang="en-US" sz="1200" b="1" dirty="0" smtClean="0">
              <a:latin typeface="Trebuchet MS" pitchFamily="34" charset="0"/>
            </a:rPr>
            <a:t>Focus:  </a:t>
          </a:r>
          <a:r>
            <a:rPr lang="en-US" sz="1200" dirty="0" smtClean="0">
              <a:latin typeface="Trebuchet MS" pitchFamily="34" charset="0"/>
            </a:rPr>
            <a:t>All hardware and software</a:t>
          </a:r>
          <a:endParaRPr lang="en-US" sz="1200" dirty="0">
            <a:latin typeface="Trebuchet MS" pitchFamily="34" charset="0"/>
          </a:endParaRPr>
        </a:p>
      </dgm:t>
    </dgm:pt>
    <dgm:pt modelId="{01E87D77-3B67-4348-BDF4-036AD0F2711D}" type="parTrans" cxnId="{1AED6B23-E344-4928-8C56-DFD019EF2160}">
      <dgm:prSet/>
      <dgm:spPr/>
      <dgm:t>
        <a:bodyPr/>
        <a:lstStyle/>
        <a:p>
          <a:endParaRPr lang="en-US"/>
        </a:p>
      </dgm:t>
    </dgm:pt>
    <dgm:pt modelId="{A451E54F-2CD4-44E3-9F2B-C76733E96D5A}" type="sibTrans" cxnId="{1AED6B23-E344-4928-8C56-DFD019EF2160}">
      <dgm:prSet/>
      <dgm:spPr/>
      <dgm:t>
        <a:bodyPr/>
        <a:lstStyle/>
        <a:p>
          <a:endParaRPr lang="en-US"/>
        </a:p>
      </dgm:t>
    </dgm:pt>
    <dgm:pt modelId="{42BE23AB-87B2-4513-8172-C8B10E80C9CF}">
      <dgm:prSet phldrT="[Text]" custT="1"/>
      <dgm:spPr/>
      <dgm:t>
        <a:bodyPr/>
        <a:lstStyle/>
        <a:p>
          <a:r>
            <a:rPr lang="en-US" sz="1200" b="1" u="none" dirty="0" smtClean="0">
              <a:latin typeface="Trebuchet MS" pitchFamily="34" charset="0"/>
            </a:rPr>
            <a:t>Focus:  </a:t>
          </a:r>
          <a:r>
            <a:rPr lang="en-US" sz="1200" b="0" u="none" dirty="0" smtClean="0">
              <a:latin typeface="Trebuchet MS" pitchFamily="34" charset="0"/>
            </a:rPr>
            <a:t>Pre-installed software</a:t>
          </a:r>
          <a:endParaRPr lang="en-US" sz="1200" dirty="0">
            <a:latin typeface="Trebuchet MS" pitchFamily="34" charset="0"/>
          </a:endParaRPr>
        </a:p>
      </dgm:t>
    </dgm:pt>
    <dgm:pt modelId="{E32AC8A1-3FD3-483C-BE7A-514EBC59D2C4}" type="sibTrans" cxnId="{19E44C10-1653-4B7A-96AC-510625EFD2B1}">
      <dgm:prSet/>
      <dgm:spPr/>
      <dgm:t>
        <a:bodyPr/>
        <a:lstStyle/>
        <a:p>
          <a:endParaRPr lang="en-US"/>
        </a:p>
      </dgm:t>
    </dgm:pt>
    <dgm:pt modelId="{45EA8ACB-F3BE-4160-9E98-017FFAB7FFED}" type="parTrans" cxnId="{19E44C10-1653-4B7A-96AC-510625EFD2B1}">
      <dgm:prSet/>
      <dgm:spPr/>
      <dgm:t>
        <a:bodyPr/>
        <a:lstStyle/>
        <a:p>
          <a:endParaRPr lang="en-US"/>
        </a:p>
      </dgm:t>
    </dgm:pt>
    <dgm:pt modelId="{92EEA5CB-BCD4-4715-88C1-204F751DD1FF}">
      <dgm:prSet phldrT="[Text]" custT="1"/>
      <dgm:spPr/>
      <dgm:t>
        <a:bodyPr/>
        <a:lstStyle/>
        <a:p>
          <a:r>
            <a:rPr lang="en-US" sz="1200" b="1" u="none" dirty="0" smtClean="0">
              <a:latin typeface="Trebuchet MS" pitchFamily="34" charset="0"/>
            </a:rPr>
            <a:t>Objective</a:t>
          </a:r>
          <a:r>
            <a:rPr lang="en-US" sz="1200" b="0" u="none" dirty="0" smtClean="0">
              <a:latin typeface="Trebuchet MS" pitchFamily="34" charset="0"/>
            </a:rPr>
            <a:t>:  Ensuring that pre-installed applications on OEM machines meet baseline standards of compatibility with Windows Vista</a:t>
          </a:r>
          <a:r>
            <a:rPr lang="en-US" sz="1200" u="sng" dirty="0" smtClean="0">
              <a:latin typeface="Trebuchet MS" pitchFamily="34" charset="0"/>
            </a:rPr>
            <a:t> </a:t>
          </a:r>
          <a:endParaRPr lang="en-US" sz="1200" dirty="0">
            <a:latin typeface="Trebuchet MS" pitchFamily="34" charset="0"/>
          </a:endParaRPr>
        </a:p>
      </dgm:t>
    </dgm:pt>
    <dgm:pt modelId="{6EE4306E-349E-4D6F-9903-45053EFC955F}" type="parTrans" cxnId="{08FC5B0B-A3DF-4B3E-8617-4A7270B91E7E}">
      <dgm:prSet/>
      <dgm:spPr/>
      <dgm:t>
        <a:bodyPr/>
        <a:lstStyle/>
        <a:p>
          <a:endParaRPr lang="en-US"/>
        </a:p>
      </dgm:t>
    </dgm:pt>
    <dgm:pt modelId="{EF441E56-2700-481D-AB24-448A85D74818}" type="sibTrans" cxnId="{08FC5B0B-A3DF-4B3E-8617-4A7270B91E7E}">
      <dgm:prSet/>
      <dgm:spPr/>
      <dgm:t>
        <a:bodyPr/>
        <a:lstStyle/>
        <a:p>
          <a:endParaRPr lang="en-US"/>
        </a:p>
      </dgm:t>
    </dgm:pt>
    <dgm:pt modelId="{E3B3F04D-D211-4A24-B061-85634CC2AEC0}">
      <dgm:prSet phldrT="[Text]" custT="1"/>
      <dgm:spPr/>
      <dgm:t>
        <a:bodyPr/>
        <a:lstStyle/>
        <a:p>
          <a:r>
            <a:rPr lang="en-US" sz="1200" b="1" dirty="0" smtClean="0">
              <a:latin typeface="Trebuchet MS" pitchFamily="34" charset="0"/>
            </a:rPr>
            <a:t>Objective:  </a:t>
          </a:r>
          <a:r>
            <a:rPr lang="en-US" sz="1200" dirty="0" smtClean="0">
              <a:latin typeface="Trebuchet MS" pitchFamily="34" charset="0"/>
            </a:rPr>
            <a:t>Helping PC manufacturers ensure that the end system—the total of hardware and software on a PC--providers users with the best overall Windows experience</a:t>
          </a:r>
          <a:endParaRPr lang="en-US" sz="1200" dirty="0">
            <a:latin typeface="Trebuchet MS" pitchFamily="34" charset="0"/>
          </a:endParaRPr>
        </a:p>
      </dgm:t>
    </dgm:pt>
    <dgm:pt modelId="{141714D5-6D1B-4306-BCFE-FF64BB81BA30}" type="parTrans" cxnId="{21432D8C-F8AB-47E6-8429-A0CDD87A77FC}">
      <dgm:prSet/>
      <dgm:spPr/>
      <dgm:t>
        <a:bodyPr/>
        <a:lstStyle/>
        <a:p>
          <a:endParaRPr lang="en-US"/>
        </a:p>
      </dgm:t>
    </dgm:pt>
    <dgm:pt modelId="{12223464-40E9-4324-8268-86FCD9BA7A37}" type="sibTrans" cxnId="{21432D8C-F8AB-47E6-8429-A0CDD87A77FC}">
      <dgm:prSet/>
      <dgm:spPr/>
      <dgm:t>
        <a:bodyPr/>
        <a:lstStyle/>
        <a:p>
          <a:endParaRPr lang="en-US"/>
        </a:p>
      </dgm:t>
    </dgm:pt>
    <dgm:pt modelId="{D63ADF7D-96FF-4227-A965-D6563F80DDBE}">
      <dgm:prSet phldrT="[Text]" custT="1"/>
      <dgm:spPr/>
      <dgm:t>
        <a:bodyPr/>
        <a:lstStyle/>
        <a:p>
          <a:r>
            <a:rPr lang="en-US" sz="1200" b="1" u="none" dirty="0" smtClean="0">
              <a:latin typeface="Trebuchet MS" pitchFamily="34" charset="0"/>
            </a:rPr>
            <a:t>Objective:  </a:t>
          </a:r>
          <a:r>
            <a:rPr lang="en-US" sz="1200" u="none" dirty="0" smtClean="0">
              <a:latin typeface="Trebuchet MS" pitchFamily="34" charset="0"/>
            </a:rPr>
            <a:t>Helping partners deliver individual products that provide superior levels of compatibility, security and reliability on Windows</a:t>
          </a:r>
          <a:r>
            <a:rPr lang="en-US" sz="1200" u="sng" dirty="0" smtClean="0">
              <a:latin typeface="Trebuchet MS" pitchFamily="34" charset="0"/>
            </a:rPr>
            <a:t> </a:t>
          </a:r>
          <a:endParaRPr lang="en-US" sz="1200" dirty="0">
            <a:latin typeface="Trebuchet MS" pitchFamily="34" charset="0"/>
          </a:endParaRPr>
        </a:p>
      </dgm:t>
    </dgm:pt>
    <dgm:pt modelId="{5BA1691F-9F04-4D65-9C5F-543711781C95}" type="sibTrans" cxnId="{683853B0-9426-4A7E-9D83-81696754B892}">
      <dgm:prSet/>
      <dgm:spPr/>
      <dgm:t>
        <a:bodyPr/>
        <a:lstStyle/>
        <a:p>
          <a:endParaRPr lang="en-US"/>
        </a:p>
      </dgm:t>
    </dgm:pt>
    <dgm:pt modelId="{79232D05-E4F1-4DAA-AF6F-A87DF808C2F6}" type="parTrans" cxnId="{683853B0-9426-4A7E-9D83-81696754B892}">
      <dgm:prSet/>
      <dgm:spPr/>
      <dgm:t>
        <a:bodyPr/>
        <a:lstStyle/>
        <a:p>
          <a:endParaRPr lang="en-US"/>
        </a:p>
      </dgm:t>
    </dgm:pt>
    <dgm:pt modelId="{9C7868CB-1D0B-43C3-BECB-FBF3B491D467}">
      <dgm:prSet phldrT="[Text]" custT="1"/>
      <dgm:spPr/>
      <dgm:t>
        <a:bodyPr/>
        <a:lstStyle/>
        <a:p>
          <a:endParaRPr lang="en-US" sz="1200" dirty="0"/>
        </a:p>
      </dgm:t>
    </dgm:pt>
    <dgm:pt modelId="{DE542E14-453E-4CEB-BE3F-E358F711BDFD}" type="parTrans" cxnId="{D8A51335-341E-482D-8DA3-8F95DA6F36A4}">
      <dgm:prSet/>
      <dgm:spPr/>
      <dgm:t>
        <a:bodyPr/>
        <a:lstStyle/>
        <a:p>
          <a:endParaRPr lang="en-US"/>
        </a:p>
      </dgm:t>
    </dgm:pt>
    <dgm:pt modelId="{E67F3C5B-3CF2-47A1-8A2C-C0E955E090E5}" type="sibTrans" cxnId="{D8A51335-341E-482D-8DA3-8F95DA6F36A4}">
      <dgm:prSet/>
      <dgm:spPr/>
      <dgm:t>
        <a:bodyPr/>
        <a:lstStyle/>
        <a:p>
          <a:endParaRPr lang="en-US"/>
        </a:p>
      </dgm:t>
    </dgm:pt>
    <dgm:pt modelId="{F20C7E69-7EB0-443C-8C5F-7D095EC1FECA}" type="pres">
      <dgm:prSet presAssocID="{78E5D4B4-8845-4A04-A618-2CD02F52CFF0}" presName="compositeShape" presStyleCnt="0">
        <dgm:presLayoutVars>
          <dgm:dir/>
          <dgm:resizeHandles/>
        </dgm:presLayoutVars>
      </dgm:prSet>
      <dgm:spPr/>
    </dgm:pt>
    <dgm:pt modelId="{743910D1-0D33-43ED-98D4-64C14BC208B7}" type="pres">
      <dgm:prSet presAssocID="{78E5D4B4-8845-4A04-A618-2CD02F52CFF0}" presName="pyramid" presStyleLbl="node1" presStyleIdx="0" presStyleCnt="1" custScaleX="116667">
        <dgm:style>
          <a:lnRef idx="0">
            <a:schemeClr val="accent5"/>
          </a:lnRef>
          <a:fillRef idx="3">
            <a:schemeClr val="accent5"/>
          </a:fillRef>
          <a:effectRef idx="3">
            <a:schemeClr val="accent5"/>
          </a:effectRef>
          <a:fontRef idx="minor">
            <a:schemeClr val="lt1"/>
          </a:fontRef>
        </dgm:style>
      </dgm:prSet>
      <dgm:spPr/>
    </dgm:pt>
    <dgm:pt modelId="{EBD4BA45-EC4A-4C24-AE1D-708886584C20}" type="pres">
      <dgm:prSet presAssocID="{78E5D4B4-8845-4A04-A618-2CD02F52CFF0}" presName="theList" presStyleCnt="0"/>
      <dgm:spPr/>
    </dgm:pt>
    <dgm:pt modelId="{E8D67E82-CF0F-4CED-A2D9-96E1F701C462}" type="pres">
      <dgm:prSet presAssocID="{8EA117CD-82D7-49E7-B52E-10FD799B097B}" presName="aNode" presStyleLbl="fgAcc1" presStyleIdx="0" presStyleCnt="3" custScaleX="189606" custScaleY="140813" custLinFactNeighborX="-900">
        <dgm:presLayoutVars>
          <dgm:bulletEnabled val="1"/>
        </dgm:presLayoutVars>
      </dgm:prSet>
      <dgm:spPr/>
      <dgm:t>
        <a:bodyPr/>
        <a:lstStyle/>
        <a:p>
          <a:endParaRPr lang="en-US"/>
        </a:p>
      </dgm:t>
    </dgm:pt>
    <dgm:pt modelId="{3E727183-CAEF-42A7-A8A8-FE150D64D971}" type="pres">
      <dgm:prSet presAssocID="{8EA117CD-82D7-49E7-B52E-10FD799B097B}" presName="aSpace" presStyleCnt="0"/>
      <dgm:spPr/>
    </dgm:pt>
    <dgm:pt modelId="{549D7F37-AEFD-4FE9-B948-B652ADFC6237}" type="pres">
      <dgm:prSet presAssocID="{7AA3ED3A-8583-45E5-8B21-83E00E1C9084}" presName="aNode" presStyleLbl="fgAcc1" presStyleIdx="1" presStyleCnt="3" custScaleX="189606" custScaleY="140813" custLinFactNeighborX="-900">
        <dgm:presLayoutVars>
          <dgm:bulletEnabled val="1"/>
        </dgm:presLayoutVars>
      </dgm:prSet>
      <dgm:spPr/>
      <dgm:t>
        <a:bodyPr/>
        <a:lstStyle/>
        <a:p>
          <a:endParaRPr lang="en-US"/>
        </a:p>
      </dgm:t>
    </dgm:pt>
    <dgm:pt modelId="{F6D5B669-6E06-4F5C-B50A-32E18CC57AB3}" type="pres">
      <dgm:prSet presAssocID="{7AA3ED3A-8583-45E5-8B21-83E00E1C9084}" presName="aSpace" presStyleCnt="0"/>
      <dgm:spPr/>
    </dgm:pt>
    <dgm:pt modelId="{77FB6D47-9A7D-406A-9296-04A39070FD2E}" type="pres">
      <dgm:prSet presAssocID="{ED400F33-8025-41C8-8A5B-C0DDD3B9384C}" presName="aNode" presStyleLbl="fgAcc1" presStyleIdx="2" presStyleCnt="3" custScaleX="189606" custScaleY="140813" custLinFactNeighborX="-900">
        <dgm:presLayoutVars>
          <dgm:bulletEnabled val="1"/>
        </dgm:presLayoutVars>
      </dgm:prSet>
      <dgm:spPr/>
      <dgm:t>
        <a:bodyPr/>
        <a:lstStyle/>
        <a:p>
          <a:endParaRPr lang="en-US"/>
        </a:p>
      </dgm:t>
    </dgm:pt>
    <dgm:pt modelId="{11929FB5-A528-46A3-80F5-87F000298AC3}" type="pres">
      <dgm:prSet presAssocID="{ED400F33-8025-41C8-8A5B-C0DDD3B9384C}" presName="aSpace" presStyleCnt="0"/>
      <dgm:spPr/>
    </dgm:pt>
  </dgm:ptLst>
  <dgm:cxnLst>
    <dgm:cxn modelId="{61CAEBB0-BD33-4852-ABC5-BC2C07FE60D9}" srcId="{78E5D4B4-8845-4A04-A618-2CD02F52CFF0}" destId="{7AA3ED3A-8583-45E5-8B21-83E00E1C9084}" srcOrd="1" destOrd="0" parTransId="{D787FC5F-7A35-48DC-A244-A94528D7CF60}" sibTransId="{0642073A-481D-4B80-9C1A-713FD50E0B36}"/>
    <dgm:cxn modelId="{1AED6B23-E344-4928-8C56-DFD019EF2160}" srcId="{7AA3ED3A-8583-45E5-8B21-83E00E1C9084}" destId="{353A5CF8-9A11-4281-BFB0-F9DC45582E48}" srcOrd="0" destOrd="0" parTransId="{01E87D77-3B67-4348-BDF4-036AD0F2711D}" sibTransId="{A451E54F-2CD4-44E3-9F2B-C76733E96D5A}"/>
    <dgm:cxn modelId="{09FAC1F0-1D0D-4FB5-A2C0-624E981E1CB1}" type="presOf" srcId="{92EEA5CB-BCD4-4715-88C1-204F751DD1FF}" destId="{77FB6D47-9A7D-406A-9296-04A39070FD2E}" srcOrd="0" destOrd="2" presId="urn:microsoft.com/office/officeart/2005/8/layout/pyramid2"/>
    <dgm:cxn modelId="{EFD11436-C73A-4B08-AEEF-08671BE8FCFD}" type="presOf" srcId="{7AA3ED3A-8583-45E5-8B21-83E00E1C9084}" destId="{549D7F37-AEFD-4FE9-B948-B652ADFC6237}" srcOrd="0" destOrd="0" presId="urn:microsoft.com/office/officeart/2005/8/layout/pyramid2"/>
    <dgm:cxn modelId="{08FC5B0B-A3DF-4B3E-8617-4A7270B91E7E}" srcId="{ED400F33-8025-41C8-8A5B-C0DDD3B9384C}" destId="{92EEA5CB-BCD4-4715-88C1-204F751DD1FF}" srcOrd="1" destOrd="0" parTransId="{6EE4306E-349E-4D6F-9903-45053EFC955F}" sibTransId="{EF441E56-2700-481D-AB24-448A85D74818}"/>
    <dgm:cxn modelId="{EEAA4BE2-154F-4936-A169-1A41327C2BD9}" type="presOf" srcId="{E3B3F04D-D211-4A24-B061-85634CC2AEC0}" destId="{E8D67E82-CF0F-4CED-A2D9-96E1F701C462}" srcOrd="0" destOrd="2" presId="urn:microsoft.com/office/officeart/2005/8/layout/pyramid2"/>
    <dgm:cxn modelId="{9DC1C55F-B535-407E-BE7C-ECE82E48AD19}" srcId="{78E5D4B4-8845-4A04-A618-2CD02F52CFF0}" destId="{8EA117CD-82D7-49E7-B52E-10FD799B097B}" srcOrd="0" destOrd="0" parTransId="{341BA57C-65E6-4ECA-AA37-BA7971ABE68E}" sibTransId="{00C00B69-8C6C-4D66-A544-15AFA231AC9D}"/>
    <dgm:cxn modelId="{92033464-7AA7-49BE-9659-BB8DA61E7A9B}" type="presOf" srcId="{D63ADF7D-96FF-4227-A965-D6563F80DDBE}" destId="{549D7F37-AEFD-4FE9-B948-B652ADFC6237}" srcOrd="0" destOrd="2" presId="urn:microsoft.com/office/officeart/2005/8/layout/pyramid2"/>
    <dgm:cxn modelId="{4D4E3C15-3A4A-4843-B6D2-573B69512E4B}" type="presOf" srcId="{8EA117CD-82D7-49E7-B52E-10FD799B097B}" destId="{E8D67E82-CF0F-4CED-A2D9-96E1F701C462}" srcOrd="0" destOrd="0" presId="urn:microsoft.com/office/officeart/2005/8/layout/pyramid2"/>
    <dgm:cxn modelId="{44969614-2CBF-4F4F-8505-881EE4BC5A3E}" type="presOf" srcId="{ED400F33-8025-41C8-8A5B-C0DDD3B9384C}" destId="{77FB6D47-9A7D-406A-9296-04A39070FD2E}" srcOrd="0" destOrd="0" presId="urn:microsoft.com/office/officeart/2005/8/layout/pyramid2"/>
    <dgm:cxn modelId="{11243B1B-9D4C-4C29-8596-4CBDB2728865}" srcId="{78E5D4B4-8845-4A04-A618-2CD02F52CFF0}" destId="{ED400F33-8025-41C8-8A5B-C0DDD3B9384C}" srcOrd="2" destOrd="0" parTransId="{DCB87A97-E68E-44B6-B2B0-10F4D4B4617B}" sibTransId="{202FDB4A-6E03-468C-8F48-0CDDB4E0CB04}"/>
    <dgm:cxn modelId="{9E9C3FA9-9069-46A8-86FA-C828806AE6D8}" type="presOf" srcId="{42BE23AB-87B2-4513-8172-C8B10E80C9CF}" destId="{77FB6D47-9A7D-406A-9296-04A39070FD2E}" srcOrd="0" destOrd="1" presId="urn:microsoft.com/office/officeart/2005/8/layout/pyramid2"/>
    <dgm:cxn modelId="{CAC97FE5-F91B-411E-8BFB-BF6E62090119}" type="presOf" srcId="{78E5D4B4-8845-4A04-A618-2CD02F52CFF0}" destId="{F20C7E69-7EB0-443C-8C5F-7D095EC1FECA}" srcOrd="0" destOrd="0" presId="urn:microsoft.com/office/officeart/2005/8/layout/pyramid2"/>
    <dgm:cxn modelId="{D8A51335-341E-482D-8DA3-8F95DA6F36A4}" srcId="{ED400F33-8025-41C8-8A5B-C0DDD3B9384C}" destId="{9C7868CB-1D0B-43C3-BECB-FBF3B491D467}" srcOrd="2" destOrd="0" parTransId="{DE542E14-453E-4CEB-BE3F-E358F711BDFD}" sibTransId="{E67F3C5B-3CF2-47A1-8A2C-C0E955E090E5}"/>
    <dgm:cxn modelId="{21432D8C-F8AB-47E6-8429-A0CDD87A77FC}" srcId="{8EA117CD-82D7-49E7-B52E-10FD799B097B}" destId="{E3B3F04D-D211-4A24-B061-85634CC2AEC0}" srcOrd="1" destOrd="0" parTransId="{141714D5-6D1B-4306-BCFE-FF64BB81BA30}" sibTransId="{12223464-40E9-4324-8268-86FCD9BA7A37}"/>
    <dgm:cxn modelId="{683853B0-9426-4A7E-9D83-81696754B892}" srcId="{7AA3ED3A-8583-45E5-8B21-83E00E1C9084}" destId="{D63ADF7D-96FF-4227-A965-D6563F80DDBE}" srcOrd="1" destOrd="0" parTransId="{79232D05-E4F1-4DAA-AF6F-A87DF808C2F6}" sibTransId="{5BA1691F-9F04-4D65-9C5F-543711781C95}"/>
    <dgm:cxn modelId="{95D8A41F-0BCA-4290-BE3D-7426B2CD09AA}" srcId="{8EA117CD-82D7-49E7-B52E-10FD799B097B}" destId="{F433ADA4-97AB-42F4-89B8-1542C3AE0FBA}" srcOrd="0" destOrd="0" parTransId="{0401383D-C4BA-461F-9E9D-3FEF7DC0DBE4}" sibTransId="{3D0A3F42-AF83-463D-BB47-76F4F207DF27}"/>
    <dgm:cxn modelId="{19E44C10-1653-4B7A-96AC-510625EFD2B1}" srcId="{ED400F33-8025-41C8-8A5B-C0DDD3B9384C}" destId="{42BE23AB-87B2-4513-8172-C8B10E80C9CF}" srcOrd="0" destOrd="0" parTransId="{45EA8ACB-F3BE-4160-9E98-017FFAB7FFED}" sibTransId="{E32AC8A1-3FD3-483C-BE7A-514EBC59D2C4}"/>
    <dgm:cxn modelId="{64AEB771-19BF-4611-A91E-0744C7A6B83D}" type="presOf" srcId="{353A5CF8-9A11-4281-BFB0-F9DC45582E48}" destId="{549D7F37-AEFD-4FE9-B948-B652ADFC6237}" srcOrd="0" destOrd="1" presId="urn:microsoft.com/office/officeart/2005/8/layout/pyramid2"/>
    <dgm:cxn modelId="{B5E0801B-C12A-4982-9344-16EFCDD206AE}" type="presOf" srcId="{9C7868CB-1D0B-43C3-BECB-FBF3B491D467}" destId="{77FB6D47-9A7D-406A-9296-04A39070FD2E}" srcOrd="0" destOrd="3" presId="urn:microsoft.com/office/officeart/2005/8/layout/pyramid2"/>
    <dgm:cxn modelId="{ABAD59B9-0C0B-4EE9-A269-FE71D53FCC98}" type="presOf" srcId="{F433ADA4-97AB-42F4-89B8-1542C3AE0FBA}" destId="{E8D67E82-CF0F-4CED-A2D9-96E1F701C462}" srcOrd="0" destOrd="1" presId="urn:microsoft.com/office/officeart/2005/8/layout/pyramid2"/>
    <dgm:cxn modelId="{0E162732-D053-4F5B-9684-AF595FD5920D}" type="presParOf" srcId="{F20C7E69-7EB0-443C-8C5F-7D095EC1FECA}" destId="{743910D1-0D33-43ED-98D4-64C14BC208B7}" srcOrd="0" destOrd="0" presId="urn:microsoft.com/office/officeart/2005/8/layout/pyramid2"/>
    <dgm:cxn modelId="{782E2A40-66B6-41CA-84D2-D20B7AEF4E25}" type="presParOf" srcId="{F20C7E69-7EB0-443C-8C5F-7D095EC1FECA}" destId="{EBD4BA45-EC4A-4C24-AE1D-708886584C20}" srcOrd="1" destOrd="0" presId="urn:microsoft.com/office/officeart/2005/8/layout/pyramid2"/>
    <dgm:cxn modelId="{9BB89891-7BE1-4359-8501-3F5B97346E16}" type="presParOf" srcId="{EBD4BA45-EC4A-4C24-AE1D-708886584C20}" destId="{E8D67E82-CF0F-4CED-A2D9-96E1F701C462}" srcOrd="0" destOrd="0" presId="urn:microsoft.com/office/officeart/2005/8/layout/pyramid2"/>
    <dgm:cxn modelId="{51B5F693-1AA6-45CD-A4ED-8FA91AF28D44}" type="presParOf" srcId="{EBD4BA45-EC4A-4C24-AE1D-708886584C20}" destId="{3E727183-CAEF-42A7-A8A8-FE150D64D971}" srcOrd="1" destOrd="0" presId="urn:microsoft.com/office/officeart/2005/8/layout/pyramid2"/>
    <dgm:cxn modelId="{43DE8E75-586E-4BE1-B324-2ABFB5AFC900}" type="presParOf" srcId="{EBD4BA45-EC4A-4C24-AE1D-708886584C20}" destId="{549D7F37-AEFD-4FE9-B948-B652ADFC6237}" srcOrd="2" destOrd="0" presId="urn:microsoft.com/office/officeart/2005/8/layout/pyramid2"/>
    <dgm:cxn modelId="{288862FD-8CEA-4067-9DA9-C7C7DAF450C6}" type="presParOf" srcId="{EBD4BA45-EC4A-4C24-AE1D-708886584C20}" destId="{F6D5B669-6E06-4F5C-B50A-32E18CC57AB3}" srcOrd="3" destOrd="0" presId="urn:microsoft.com/office/officeart/2005/8/layout/pyramid2"/>
    <dgm:cxn modelId="{8C53C1BF-CF22-4B5D-8D46-3425523C9D7A}" type="presParOf" srcId="{EBD4BA45-EC4A-4C24-AE1D-708886584C20}" destId="{77FB6D47-9A7D-406A-9296-04A39070FD2E}" srcOrd="4" destOrd="0" presId="urn:microsoft.com/office/officeart/2005/8/layout/pyramid2"/>
    <dgm:cxn modelId="{9CB1669C-490F-41C0-85EB-1E638DB7C8EE}" type="presParOf" srcId="{EBD4BA45-EC4A-4C24-AE1D-708886584C20}" destId="{11929FB5-A528-46A3-80F5-87F000298AC3}" srcOrd="5"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36316E07-C78A-474F-A5D0-74A7566F6226}"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FCF973E9-2CBD-4F8C-8358-7844B977142D}">
      <dgm:prSet phldrT="[Text]">
        <dgm:style>
          <a:lnRef idx="2">
            <a:schemeClr val="accent4">
              <a:shade val="50000"/>
            </a:schemeClr>
          </a:lnRef>
          <a:fillRef idx="1">
            <a:schemeClr val="accent4"/>
          </a:fillRef>
          <a:effectRef idx="0">
            <a:schemeClr val="accent4"/>
          </a:effectRef>
          <a:fontRef idx="minor">
            <a:schemeClr val="lt1"/>
          </a:fontRef>
        </dgm:style>
      </dgm:prSet>
      <dgm:spPr>
        <a:xfrm>
          <a:off x="0" y="0"/>
          <a:ext cx="2331720" cy="869612"/>
        </a:xfrm>
      </dgm:spPr>
      <dgm:t>
        <a:bodyPr/>
        <a:lstStyle/>
        <a:p>
          <a:r>
            <a:rPr lang="en-US" dirty="0" smtClean="0">
              <a:latin typeface="Trebuchet MS" pitchFamily="34" charset="0"/>
              <a:ea typeface="+mn-ea"/>
              <a:cs typeface="+mn-cs"/>
            </a:rPr>
            <a:t>Performance</a:t>
          </a:r>
          <a:endParaRPr lang="en-US" dirty="0">
            <a:latin typeface="Trebuchet MS" pitchFamily="34" charset="0"/>
            <a:ea typeface="+mn-ea"/>
            <a:cs typeface="+mn-cs"/>
          </a:endParaRPr>
        </a:p>
      </dgm:t>
    </dgm:pt>
    <dgm:pt modelId="{BC2DCD03-A9D3-4A84-9AE8-2C147655150D}" type="parTrans" cxnId="{0CDDF081-EDF9-4BCD-AEE1-B164FFD1F129}">
      <dgm:prSet/>
      <dgm:spPr/>
      <dgm:t>
        <a:bodyPr/>
        <a:lstStyle/>
        <a:p>
          <a:endParaRPr lang="en-US"/>
        </a:p>
      </dgm:t>
    </dgm:pt>
    <dgm:pt modelId="{E2F8CC44-A63D-4F07-B545-B0E8E49465D6}" type="sibTrans" cxnId="{0CDDF081-EDF9-4BCD-AEE1-B164FFD1F129}">
      <dgm:prSet/>
      <dgm:spPr/>
      <dgm:t>
        <a:bodyPr/>
        <a:lstStyle/>
        <a:p>
          <a:endParaRPr lang="en-US"/>
        </a:p>
      </dgm:t>
    </dgm:pt>
    <dgm:pt modelId="{770EE94E-BC31-48C8-9C1D-DFE498E6C26C}">
      <dgm:prSet phldrT="[Text]" custT="1">
        <dgm:style>
          <a:lnRef idx="2">
            <a:schemeClr val="accent1">
              <a:shade val="50000"/>
            </a:schemeClr>
          </a:lnRef>
          <a:fillRef idx="1">
            <a:schemeClr val="accent1"/>
          </a:fillRef>
          <a:effectRef idx="0">
            <a:schemeClr val="accent1"/>
          </a:effectRef>
          <a:fontRef idx="minor">
            <a:schemeClr val="lt1"/>
          </a:fontRef>
        </dgm:style>
      </dgm:prSet>
      <dgm:spPr>
        <a:xfrm rot="5400000">
          <a:off x="4056515" y="-1635844"/>
          <a:ext cx="695689" cy="4145280"/>
        </a:xfrm>
      </dgm:spPr>
      <dgm:t>
        <a:bodyPr/>
        <a:lstStyle/>
        <a:p>
          <a:pPr marL="382573" lvl="0" indent="-382573" algn="l" defTabSz="912777" rtl="0" eaLnBrk="1" fontAlgn="base" latinLnBrk="0" hangingPunct="1">
            <a:lnSpc>
              <a:spcPct val="90000"/>
            </a:lnSpc>
            <a:spcBef>
              <a:spcPts val="1167"/>
            </a:spcBef>
            <a:spcAft>
              <a:spcPct val="0"/>
            </a:spcAft>
            <a:buClr>
              <a:schemeClr val="tx2"/>
            </a:buClr>
            <a:buSzPct val="95000"/>
            <a:buFontTx/>
            <a:buNone/>
          </a:pPr>
          <a:endParaRPr lang="en-US" sz="14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dgm:t>
    </dgm:pt>
    <dgm:pt modelId="{D2B937A0-7B56-47C2-9C64-43DF9D3DB37F}" type="parTrans" cxnId="{CC6F16A3-610A-418E-92BF-98F2432F4DCD}">
      <dgm:prSet/>
      <dgm:spPr/>
      <dgm:t>
        <a:bodyPr/>
        <a:lstStyle/>
        <a:p>
          <a:endParaRPr lang="en-US"/>
        </a:p>
      </dgm:t>
    </dgm:pt>
    <dgm:pt modelId="{B0143F30-1661-49F6-8C35-7D8454270A7B}" type="sibTrans" cxnId="{CC6F16A3-610A-418E-92BF-98F2432F4DCD}">
      <dgm:prSet/>
      <dgm:spPr/>
      <dgm:t>
        <a:bodyPr/>
        <a:lstStyle/>
        <a:p>
          <a:endParaRPr lang="en-US"/>
        </a:p>
      </dgm:t>
    </dgm:pt>
    <dgm:pt modelId="{F1BCB68F-552B-4A62-9119-E262120F044A}">
      <dgm:prSet phldrT="[Text]">
        <dgm:style>
          <a:lnRef idx="2">
            <a:schemeClr val="accent4">
              <a:shade val="50000"/>
            </a:schemeClr>
          </a:lnRef>
          <a:fillRef idx="1">
            <a:schemeClr val="accent4"/>
          </a:fillRef>
          <a:effectRef idx="0">
            <a:schemeClr val="accent4"/>
          </a:effectRef>
          <a:fontRef idx="minor">
            <a:schemeClr val="lt1"/>
          </a:fontRef>
        </dgm:style>
      </dgm:prSet>
      <dgm:spPr>
        <a:xfrm>
          <a:off x="0" y="915081"/>
          <a:ext cx="2331720" cy="869612"/>
        </a:xfrm>
      </dgm:spPr>
      <dgm:t>
        <a:bodyPr/>
        <a:lstStyle/>
        <a:p>
          <a:r>
            <a:rPr lang="en-US" dirty="0" smtClean="0">
              <a:latin typeface="Trebuchet MS" pitchFamily="34" charset="0"/>
              <a:ea typeface="+mn-ea"/>
              <a:cs typeface="+mn-cs"/>
            </a:rPr>
            <a:t>Reliability and Compatibility</a:t>
          </a:r>
          <a:endParaRPr lang="en-US" dirty="0">
            <a:latin typeface="Trebuchet MS" pitchFamily="34" charset="0"/>
            <a:ea typeface="+mn-ea"/>
            <a:cs typeface="+mn-cs"/>
          </a:endParaRPr>
        </a:p>
      </dgm:t>
    </dgm:pt>
    <dgm:pt modelId="{948A5C52-4197-4B21-A0C9-5086E640C337}" type="parTrans" cxnId="{1C2A1684-AF8C-473B-A36D-45FBB04D7E5C}">
      <dgm:prSet/>
      <dgm:spPr/>
      <dgm:t>
        <a:bodyPr/>
        <a:lstStyle/>
        <a:p>
          <a:endParaRPr lang="en-US"/>
        </a:p>
      </dgm:t>
    </dgm:pt>
    <dgm:pt modelId="{8743DD2B-2FDD-43C7-B681-552FC24FBDE8}" type="sibTrans" cxnId="{1C2A1684-AF8C-473B-A36D-45FBB04D7E5C}">
      <dgm:prSet/>
      <dgm:spPr/>
      <dgm:t>
        <a:bodyPr/>
        <a:lstStyle/>
        <a:p>
          <a:endParaRPr lang="en-US"/>
        </a:p>
      </dgm:t>
    </dgm:pt>
    <dgm:pt modelId="{D78D787B-F6D9-45E9-B60A-F46056F9B034}">
      <dgm:prSet phldrT="[Text]" custT="1">
        <dgm:style>
          <a:lnRef idx="2">
            <a:schemeClr val="accent1">
              <a:shade val="50000"/>
            </a:schemeClr>
          </a:lnRef>
          <a:fillRef idx="1">
            <a:schemeClr val="accent1"/>
          </a:fillRef>
          <a:effectRef idx="0">
            <a:schemeClr val="accent1"/>
          </a:effectRef>
          <a:fontRef idx="minor">
            <a:schemeClr val="lt1"/>
          </a:fontRef>
        </dgm:style>
      </dgm:prSet>
      <dgm:spPr>
        <a:xfrm rot="5400000">
          <a:off x="4056515" y="-722751"/>
          <a:ext cx="695689" cy="4145280"/>
        </a:xfrm>
      </dgm:spPr>
      <dgm:t>
        <a:bodyPr/>
        <a:lstStyle/>
        <a:p>
          <a:endParaRPr lang="en-US" sz="1400" dirty="0">
            <a:latin typeface="Trebuchet MS" pitchFamily="34" charset="0"/>
            <a:ea typeface="+mn-ea"/>
            <a:cs typeface="+mn-cs"/>
          </a:endParaRPr>
        </a:p>
      </dgm:t>
    </dgm:pt>
    <dgm:pt modelId="{C38D4BC6-54EF-4E63-B89E-C42163ABFF15}" type="parTrans" cxnId="{8C76BD24-B664-49AB-914E-056759439C9F}">
      <dgm:prSet/>
      <dgm:spPr/>
      <dgm:t>
        <a:bodyPr/>
        <a:lstStyle/>
        <a:p>
          <a:endParaRPr lang="en-US"/>
        </a:p>
      </dgm:t>
    </dgm:pt>
    <dgm:pt modelId="{CB3BCB1E-D47C-455F-BD49-FC89F49F782F}" type="sibTrans" cxnId="{8C76BD24-B664-49AB-914E-056759439C9F}">
      <dgm:prSet/>
      <dgm:spPr/>
      <dgm:t>
        <a:bodyPr/>
        <a:lstStyle/>
        <a:p>
          <a:endParaRPr lang="en-US"/>
        </a:p>
      </dgm:t>
    </dgm:pt>
    <dgm:pt modelId="{D16AE409-83F5-4113-9B41-AFC621DAD57D}">
      <dgm:prSet phldrT="[Text]">
        <dgm:style>
          <a:lnRef idx="2">
            <a:schemeClr val="accent4">
              <a:shade val="50000"/>
            </a:schemeClr>
          </a:lnRef>
          <a:fillRef idx="1">
            <a:schemeClr val="accent4"/>
          </a:fillRef>
          <a:effectRef idx="0">
            <a:schemeClr val="accent4"/>
          </a:effectRef>
          <a:fontRef idx="minor">
            <a:schemeClr val="lt1"/>
          </a:fontRef>
        </dgm:style>
      </dgm:prSet>
      <dgm:spPr>
        <a:xfrm>
          <a:off x="0" y="1828174"/>
          <a:ext cx="2331720" cy="869612"/>
        </a:xfrm>
      </dgm:spPr>
      <dgm:t>
        <a:bodyPr/>
        <a:lstStyle/>
        <a:p>
          <a:r>
            <a:rPr lang="en-US" dirty="0" smtClean="0">
              <a:latin typeface="Trebuchet MS" pitchFamily="34" charset="0"/>
              <a:ea typeface="+mn-ea"/>
              <a:cs typeface="+mn-cs"/>
            </a:rPr>
            <a:t>Security</a:t>
          </a:r>
          <a:endParaRPr lang="en-US" dirty="0">
            <a:latin typeface="Trebuchet MS" pitchFamily="34" charset="0"/>
            <a:ea typeface="+mn-ea"/>
            <a:cs typeface="+mn-cs"/>
          </a:endParaRPr>
        </a:p>
      </dgm:t>
    </dgm:pt>
    <dgm:pt modelId="{904F01EF-06E1-4C96-9CAC-5D12EFC3198C}" type="parTrans" cxnId="{B450A10F-1DF0-465B-8052-F4A541403875}">
      <dgm:prSet/>
      <dgm:spPr/>
      <dgm:t>
        <a:bodyPr/>
        <a:lstStyle/>
        <a:p>
          <a:endParaRPr lang="en-US"/>
        </a:p>
      </dgm:t>
    </dgm:pt>
    <dgm:pt modelId="{5A4F2A18-0319-4F1B-A780-F42974476283}" type="sibTrans" cxnId="{B450A10F-1DF0-465B-8052-F4A541403875}">
      <dgm:prSet/>
      <dgm:spPr/>
      <dgm:t>
        <a:bodyPr/>
        <a:lstStyle/>
        <a:p>
          <a:endParaRPr lang="en-US"/>
        </a:p>
      </dgm:t>
    </dgm:pt>
    <dgm:pt modelId="{59DA3F54-C9E5-45B9-9E9B-119B5887ADD8}">
      <dgm:prSet phldrT="[Text]" custT="1">
        <dgm:style>
          <a:lnRef idx="2">
            <a:schemeClr val="accent1">
              <a:shade val="50000"/>
            </a:schemeClr>
          </a:lnRef>
          <a:fillRef idx="1">
            <a:schemeClr val="accent1"/>
          </a:fillRef>
          <a:effectRef idx="0">
            <a:schemeClr val="accent1"/>
          </a:effectRef>
          <a:fontRef idx="minor">
            <a:schemeClr val="lt1"/>
          </a:fontRef>
        </dgm:style>
      </dgm:prSet>
      <dgm:spPr>
        <a:xfrm rot="5400000">
          <a:off x="4056515" y="190341"/>
          <a:ext cx="695689" cy="4145280"/>
        </a:xfrm>
      </dgm:spPr>
      <dgm:t>
        <a:bodyPr/>
        <a:lstStyle/>
        <a:p>
          <a:endParaRPr lang="en-US" sz="1400" dirty="0">
            <a:latin typeface="Trebuchet MS" pitchFamily="34" charset="0"/>
            <a:ea typeface="+mn-ea"/>
            <a:cs typeface="+mn-cs"/>
          </a:endParaRPr>
        </a:p>
      </dgm:t>
    </dgm:pt>
    <dgm:pt modelId="{431DEF87-6076-4A64-AAFD-1AA1DB46E31B}" type="parTrans" cxnId="{942EA522-2D6E-40D0-9C78-748D104D81AB}">
      <dgm:prSet/>
      <dgm:spPr/>
      <dgm:t>
        <a:bodyPr/>
        <a:lstStyle/>
        <a:p>
          <a:endParaRPr lang="en-US"/>
        </a:p>
      </dgm:t>
    </dgm:pt>
    <dgm:pt modelId="{BA0332BD-618F-4A2A-9BA6-AD55C8247EE6}" type="sibTrans" cxnId="{942EA522-2D6E-40D0-9C78-748D104D81AB}">
      <dgm:prSet/>
      <dgm:spPr/>
      <dgm:t>
        <a:bodyPr/>
        <a:lstStyle/>
        <a:p>
          <a:endParaRPr lang="en-US"/>
        </a:p>
      </dgm:t>
    </dgm:pt>
    <dgm:pt modelId="{E13FE19E-3BCC-4C1B-B319-E2347D966E81}" type="pres">
      <dgm:prSet presAssocID="{36316E07-C78A-474F-A5D0-74A7566F6226}" presName="Name0" presStyleCnt="0">
        <dgm:presLayoutVars>
          <dgm:dir/>
          <dgm:animLvl val="lvl"/>
          <dgm:resizeHandles val="exact"/>
        </dgm:presLayoutVars>
      </dgm:prSet>
      <dgm:spPr/>
      <dgm:t>
        <a:bodyPr/>
        <a:lstStyle/>
        <a:p>
          <a:endParaRPr lang="en-US"/>
        </a:p>
      </dgm:t>
    </dgm:pt>
    <dgm:pt modelId="{593DEDF3-2F68-4157-BDDD-318F78C720A1}" type="pres">
      <dgm:prSet presAssocID="{FCF973E9-2CBD-4F8C-8358-7844B977142D}" presName="linNode" presStyleCnt="0"/>
      <dgm:spPr/>
      <dgm:t>
        <a:bodyPr/>
        <a:lstStyle/>
        <a:p>
          <a:endParaRPr lang="en-US"/>
        </a:p>
      </dgm:t>
    </dgm:pt>
    <dgm:pt modelId="{4C4BBFAC-D1D3-4F36-92B2-10036436993E}" type="pres">
      <dgm:prSet presAssocID="{FCF973E9-2CBD-4F8C-8358-7844B977142D}" presName="parentText" presStyleLbl="node1" presStyleIdx="0" presStyleCnt="3" custLinFactNeighborY="4565">
        <dgm:presLayoutVars>
          <dgm:chMax val="1"/>
          <dgm:bulletEnabled val="1"/>
        </dgm:presLayoutVars>
      </dgm:prSet>
      <dgm:spPr>
        <a:prstGeom prst="roundRect">
          <a:avLst/>
        </a:prstGeom>
      </dgm:spPr>
      <dgm:t>
        <a:bodyPr/>
        <a:lstStyle/>
        <a:p>
          <a:endParaRPr lang="en-US"/>
        </a:p>
      </dgm:t>
    </dgm:pt>
    <dgm:pt modelId="{07312236-E701-44B0-8FF8-70BB468639DA}" type="pres">
      <dgm:prSet presAssocID="{FCF973E9-2CBD-4F8C-8358-7844B977142D}" presName="descendantText" presStyleLbl="alignAccFollowNode1" presStyleIdx="0" presStyleCnt="3" custLinFactNeighborY="4998">
        <dgm:presLayoutVars>
          <dgm:bulletEnabled val="1"/>
        </dgm:presLayoutVars>
      </dgm:prSet>
      <dgm:spPr>
        <a:prstGeom prst="round2SameRect">
          <a:avLst/>
        </a:prstGeom>
      </dgm:spPr>
      <dgm:t>
        <a:bodyPr/>
        <a:lstStyle/>
        <a:p>
          <a:endParaRPr lang="en-US"/>
        </a:p>
      </dgm:t>
    </dgm:pt>
    <dgm:pt modelId="{B3E475AF-CF22-41AE-8C47-010CFAD1922D}" type="pres">
      <dgm:prSet presAssocID="{E2F8CC44-A63D-4F07-B545-B0E8E49465D6}" presName="sp" presStyleCnt="0"/>
      <dgm:spPr/>
      <dgm:t>
        <a:bodyPr/>
        <a:lstStyle/>
        <a:p>
          <a:endParaRPr lang="en-US"/>
        </a:p>
      </dgm:t>
    </dgm:pt>
    <dgm:pt modelId="{CB3B83DB-0391-445B-BA23-A9A4AAB2B849}" type="pres">
      <dgm:prSet presAssocID="{F1BCB68F-552B-4A62-9119-E262120F044A}" presName="linNode" presStyleCnt="0"/>
      <dgm:spPr/>
      <dgm:t>
        <a:bodyPr/>
        <a:lstStyle/>
        <a:p>
          <a:endParaRPr lang="en-US"/>
        </a:p>
      </dgm:t>
    </dgm:pt>
    <dgm:pt modelId="{BC30B45E-180B-43D2-B4FB-F65DA93F16CF}" type="pres">
      <dgm:prSet presAssocID="{F1BCB68F-552B-4A62-9119-E262120F044A}" presName="parentText" presStyleLbl="node1" presStyleIdx="1" presStyleCnt="3" custLinFactNeighborY="2358">
        <dgm:presLayoutVars>
          <dgm:chMax val="1"/>
          <dgm:bulletEnabled val="1"/>
        </dgm:presLayoutVars>
      </dgm:prSet>
      <dgm:spPr>
        <a:prstGeom prst="roundRect">
          <a:avLst/>
        </a:prstGeom>
      </dgm:spPr>
      <dgm:t>
        <a:bodyPr/>
        <a:lstStyle/>
        <a:p>
          <a:endParaRPr lang="en-US"/>
        </a:p>
      </dgm:t>
    </dgm:pt>
    <dgm:pt modelId="{8F8129A7-D0B7-481B-A7A8-3C19BB072948}" type="pres">
      <dgm:prSet presAssocID="{F1BCB68F-552B-4A62-9119-E262120F044A}" presName="descendantText" presStyleLbl="alignAccFollowNode1" presStyleIdx="1" presStyleCnt="3" custLinFactNeighborY="2948">
        <dgm:presLayoutVars>
          <dgm:bulletEnabled val="1"/>
        </dgm:presLayoutVars>
      </dgm:prSet>
      <dgm:spPr>
        <a:prstGeom prst="round2SameRect">
          <a:avLst/>
        </a:prstGeom>
      </dgm:spPr>
      <dgm:t>
        <a:bodyPr/>
        <a:lstStyle/>
        <a:p>
          <a:endParaRPr lang="en-US"/>
        </a:p>
      </dgm:t>
    </dgm:pt>
    <dgm:pt modelId="{298C7176-546D-4AF9-BE2A-C510FEB9F359}" type="pres">
      <dgm:prSet presAssocID="{8743DD2B-2FDD-43C7-B681-552FC24FBDE8}" presName="sp" presStyleCnt="0"/>
      <dgm:spPr/>
      <dgm:t>
        <a:bodyPr/>
        <a:lstStyle/>
        <a:p>
          <a:endParaRPr lang="en-US"/>
        </a:p>
      </dgm:t>
    </dgm:pt>
    <dgm:pt modelId="{BD96BA99-1074-42A0-ACFB-7AD620CA7A0C}" type="pres">
      <dgm:prSet presAssocID="{D16AE409-83F5-4113-9B41-AFC621DAD57D}" presName="linNode" presStyleCnt="0"/>
      <dgm:spPr/>
      <dgm:t>
        <a:bodyPr/>
        <a:lstStyle/>
        <a:p>
          <a:endParaRPr lang="en-US"/>
        </a:p>
      </dgm:t>
    </dgm:pt>
    <dgm:pt modelId="{FBCEE58F-E294-43D1-BCC9-82C4BEB0B434}" type="pres">
      <dgm:prSet presAssocID="{D16AE409-83F5-4113-9B41-AFC621DAD57D}" presName="parentText" presStyleLbl="node1" presStyleIdx="2" presStyleCnt="3" custLinFactNeighborY="1331">
        <dgm:presLayoutVars>
          <dgm:chMax val="1"/>
          <dgm:bulletEnabled val="1"/>
        </dgm:presLayoutVars>
      </dgm:prSet>
      <dgm:spPr>
        <a:prstGeom prst="roundRect">
          <a:avLst/>
        </a:prstGeom>
      </dgm:spPr>
      <dgm:t>
        <a:bodyPr/>
        <a:lstStyle/>
        <a:p>
          <a:endParaRPr lang="en-US"/>
        </a:p>
      </dgm:t>
    </dgm:pt>
    <dgm:pt modelId="{9D9D0D66-803D-4931-8D55-B8B822FB5E97}" type="pres">
      <dgm:prSet presAssocID="{D16AE409-83F5-4113-9B41-AFC621DAD57D}" presName="descendantText" presStyleLbl="alignAccFollowNode1" presStyleIdx="2" presStyleCnt="3" custLinFactNeighborY="14163">
        <dgm:presLayoutVars>
          <dgm:bulletEnabled val="1"/>
        </dgm:presLayoutVars>
      </dgm:prSet>
      <dgm:spPr>
        <a:prstGeom prst="round2SameRect">
          <a:avLst/>
        </a:prstGeom>
      </dgm:spPr>
      <dgm:t>
        <a:bodyPr/>
        <a:lstStyle/>
        <a:p>
          <a:endParaRPr lang="en-US"/>
        </a:p>
      </dgm:t>
    </dgm:pt>
  </dgm:ptLst>
  <dgm:cxnLst>
    <dgm:cxn modelId="{55D77570-24FC-4C9E-84AC-007D6A77DDD5}" type="presOf" srcId="{F1BCB68F-552B-4A62-9119-E262120F044A}" destId="{BC30B45E-180B-43D2-B4FB-F65DA93F16CF}" srcOrd="0" destOrd="0" presId="urn:microsoft.com/office/officeart/2005/8/layout/vList5"/>
    <dgm:cxn modelId="{B450A10F-1DF0-465B-8052-F4A541403875}" srcId="{36316E07-C78A-474F-A5D0-74A7566F6226}" destId="{D16AE409-83F5-4113-9B41-AFC621DAD57D}" srcOrd="2" destOrd="0" parTransId="{904F01EF-06E1-4C96-9CAC-5D12EFC3198C}" sibTransId="{5A4F2A18-0319-4F1B-A780-F42974476283}"/>
    <dgm:cxn modelId="{72BD71E0-D27C-4C90-8A13-6B0B5C23F87A}" type="presOf" srcId="{770EE94E-BC31-48C8-9C1D-DFE498E6C26C}" destId="{07312236-E701-44B0-8FF8-70BB468639DA}" srcOrd="0" destOrd="0" presId="urn:microsoft.com/office/officeart/2005/8/layout/vList5"/>
    <dgm:cxn modelId="{0CDDF081-EDF9-4BCD-AEE1-B164FFD1F129}" srcId="{36316E07-C78A-474F-A5D0-74A7566F6226}" destId="{FCF973E9-2CBD-4F8C-8358-7844B977142D}" srcOrd="0" destOrd="0" parTransId="{BC2DCD03-A9D3-4A84-9AE8-2C147655150D}" sibTransId="{E2F8CC44-A63D-4F07-B545-B0E8E49465D6}"/>
    <dgm:cxn modelId="{1907D2BA-BD21-4CD6-BA91-0833B679867F}" type="presOf" srcId="{FCF973E9-2CBD-4F8C-8358-7844B977142D}" destId="{4C4BBFAC-D1D3-4F36-92B2-10036436993E}" srcOrd="0" destOrd="0" presId="urn:microsoft.com/office/officeart/2005/8/layout/vList5"/>
    <dgm:cxn modelId="{8A5B5C16-8234-4C47-A1D3-4B70C3119C46}" type="presOf" srcId="{36316E07-C78A-474F-A5D0-74A7566F6226}" destId="{E13FE19E-3BCC-4C1B-B319-E2347D966E81}" srcOrd="0" destOrd="0" presId="urn:microsoft.com/office/officeart/2005/8/layout/vList5"/>
    <dgm:cxn modelId="{ADB82204-2406-4CCB-9305-84BA90CA2550}" type="presOf" srcId="{D16AE409-83F5-4113-9B41-AFC621DAD57D}" destId="{FBCEE58F-E294-43D1-BCC9-82C4BEB0B434}" srcOrd="0" destOrd="0" presId="urn:microsoft.com/office/officeart/2005/8/layout/vList5"/>
    <dgm:cxn modelId="{3A9EC758-48B1-47E6-805E-ED73D5114494}" type="presOf" srcId="{D78D787B-F6D9-45E9-B60A-F46056F9B034}" destId="{8F8129A7-D0B7-481B-A7A8-3C19BB072948}" srcOrd="0" destOrd="0" presId="urn:microsoft.com/office/officeart/2005/8/layout/vList5"/>
    <dgm:cxn modelId="{942EA522-2D6E-40D0-9C78-748D104D81AB}" srcId="{D16AE409-83F5-4113-9B41-AFC621DAD57D}" destId="{59DA3F54-C9E5-45B9-9E9B-119B5887ADD8}" srcOrd="0" destOrd="0" parTransId="{431DEF87-6076-4A64-AAFD-1AA1DB46E31B}" sibTransId="{BA0332BD-618F-4A2A-9BA6-AD55C8247EE6}"/>
    <dgm:cxn modelId="{8C76BD24-B664-49AB-914E-056759439C9F}" srcId="{F1BCB68F-552B-4A62-9119-E262120F044A}" destId="{D78D787B-F6D9-45E9-B60A-F46056F9B034}" srcOrd="0" destOrd="0" parTransId="{C38D4BC6-54EF-4E63-B89E-C42163ABFF15}" sibTransId="{CB3BCB1E-D47C-455F-BD49-FC89F49F782F}"/>
    <dgm:cxn modelId="{CC6F16A3-610A-418E-92BF-98F2432F4DCD}" srcId="{FCF973E9-2CBD-4F8C-8358-7844B977142D}" destId="{770EE94E-BC31-48C8-9C1D-DFE498E6C26C}" srcOrd="0" destOrd="0" parTransId="{D2B937A0-7B56-47C2-9C64-43DF9D3DB37F}" sibTransId="{B0143F30-1661-49F6-8C35-7D8454270A7B}"/>
    <dgm:cxn modelId="{1C2A1684-AF8C-473B-A36D-45FBB04D7E5C}" srcId="{36316E07-C78A-474F-A5D0-74A7566F6226}" destId="{F1BCB68F-552B-4A62-9119-E262120F044A}" srcOrd="1" destOrd="0" parTransId="{948A5C52-4197-4B21-A0C9-5086E640C337}" sibTransId="{8743DD2B-2FDD-43C7-B681-552FC24FBDE8}"/>
    <dgm:cxn modelId="{A2593757-1F70-4CFA-BF9F-B163B1354943}" type="presOf" srcId="{59DA3F54-C9E5-45B9-9E9B-119B5887ADD8}" destId="{9D9D0D66-803D-4931-8D55-B8B822FB5E97}" srcOrd="0" destOrd="0" presId="urn:microsoft.com/office/officeart/2005/8/layout/vList5"/>
    <dgm:cxn modelId="{07AB2B2D-B8E7-4D16-99A8-14F32F4FC337}" type="presParOf" srcId="{E13FE19E-3BCC-4C1B-B319-E2347D966E81}" destId="{593DEDF3-2F68-4157-BDDD-318F78C720A1}" srcOrd="0" destOrd="0" presId="urn:microsoft.com/office/officeart/2005/8/layout/vList5"/>
    <dgm:cxn modelId="{FC3C4D0A-C01F-46C3-AC14-AFF8403B728E}" type="presParOf" srcId="{593DEDF3-2F68-4157-BDDD-318F78C720A1}" destId="{4C4BBFAC-D1D3-4F36-92B2-10036436993E}" srcOrd="0" destOrd="0" presId="urn:microsoft.com/office/officeart/2005/8/layout/vList5"/>
    <dgm:cxn modelId="{710A9655-D671-4F23-8495-7ADA0000EB3C}" type="presParOf" srcId="{593DEDF3-2F68-4157-BDDD-318F78C720A1}" destId="{07312236-E701-44B0-8FF8-70BB468639DA}" srcOrd="1" destOrd="0" presId="urn:microsoft.com/office/officeart/2005/8/layout/vList5"/>
    <dgm:cxn modelId="{68273A89-5B0A-4EAB-98A1-5D5FFC2B95B9}" type="presParOf" srcId="{E13FE19E-3BCC-4C1B-B319-E2347D966E81}" destId="{B3E475AF-CF22-41AE-8C47-010CFAD1922D}" srcOrd="1" destOrd="0" presId="urn:microsoft.com/office/officeart/2005/8/layout/vList5"/>
    <dgm:cxn modelId="{7DF2126C-C891-4052-BFC4-C172655FECEE}" type="presParOf" srcId="{E13FE19E-3BCC-4C1B-B319-E2347D966E81}" destId="{CB3B83DB-0391-445B-BA23-A9A4AAB2B849}" srcOrd="2" destOrd="0" presId="urn:microsoft.com/office/officeart/2005/8/layout/vList5"/>
    <dgm:cxn modelId="{724818F7-19A8-4F02-B65B-1EE755EA6514}" type="presParOf" srcId="{CB3B83DB-0391-445B-BA23-A9A4AAB2B849}" destId="{BC30B45E-180B-43D2-B4FB-F65DA93F16CF}" srcOrd="0" destOrd="0" presId="urn:microsoft.com/office/officeart/2005/8/layout/vList5"/>
    <dgm:cxn modelId="{8B12BE2E-C377-4698-B820-1BF47800663D}" type="presParOf" srcId="{CB3B83DB-0391-445B-BA23-A9A4AAB2B849}" destId="{8F8129A7-D0B7-481B-A7A8-3C19BB072948}" srcOrd="1" destOrd="0" presId="urn:microsoft.com/office/officeart/2005/8/layout/vList5"/>
    <dgm:cxn modelId="{85B32A59-41BA-4F7D-B9A1-EA6C9B45E204}" type="presParOf" srcId="{E13FE19E-3BCC-4C1B-B319-E2347D966E81}" destId="{298C7176-546D-4AF9-BE2A-C510FEB9F359}" srcOrd="3" destOrd="0" presId="urn:microsoft.com/office/officeart/2005/8/layout/vList5"/>
    <dgm:cxn modelId="{5E3C9278-3495-4826-B8F6-8DFD56185389}" type="presParOf" srcId="{E13FE19E-3BCC-4C1B-B319-E2347D966E81}" destId="{BD96BA99-1074-42A0-ACFB-7AD620CA7A0C}" srcOrd="4" destOrd="0" presId="urn:microsoft.com/office/officeart/2005/8/layout/vList5"/>
    <dgm:cxn modelId="{38DFE958-A035-4DB8-822A-C0A3CC79FC36}" type="presParOf" srcId="{BD96BA99-1074-42A0-ACFB-7AD620CA7A0C}" destId="{FBCEE58F-E294-43D1-BCC9-82C4BEB0B434}" srcOrd="0" destOrd="0" presId="urn:microsoft.com/office/officeart/2005/8/layout/vList5"/>
    <dgm:cxn modelId="{809ED92B-19B7-40F1-87CF-8383B2A1AA71}" type="presParOf" srcId="{BD96BA99-1074-42A0-ACFB-7AD620CA7A0C}" destId="{9D9D0D66-803D-4931-8D55-B8B822FB5E97}"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5E80CD-FDDB-41DC-929C-1A7CF3C4D31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5E80CD-FDDB-41DC-929C-1A7CF3C4D31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10:10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0A6315EF-65D6-4AB5-BF5A-32FF92309472}" type="datetime8">
              <a:rPr lang="en-US" smtClean="0"/>
              <a:pPr>
                <a:defRPr/>
              </a:pPr>
              <a:t>11/11/2008 10:10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6D58D991-C356-4047-AC27-CBF71B9013C7}"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0A6315EF-65D6-4AB5-BF5A-32FF92309472}" type="datetime8">
              <a:rPr lang="en-US" smtClean="0"/>
              <a:pPr>
                <a:defRPr/>
              </a:pPr>
              <a:t>11/11/2008 10:10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6D58D991-C356-4047-AC27-CBF71B9013C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0A6315EF-65D6-4AB5-BF5A-32FF92309472}" type="datetime8">
              <a:rPr lang="en-US" smtClean="0"/>
              <a:pPr>
                <a:defRPr/>
              </a:pPr>
              <a:t>11/11/2008 10:10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6D58D991-C356-4047-AC27-CBF71B9013C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0A6315EF-65D6-4AB5-BF5A-32FF92309472}" type="datetime8">
              <a:rPr lang="en-US" smtClean="0"/>
              <a:pPr>
                <a:defRPr/>
              </a:pPr>
              <a:t>11/11/2008 10:10 PM</a:t>
            </a:fld>
            <a:endParaRPr lang="en-US"/>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smtClean="0"/>
              <a:t>© 2006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6" name="Slide Number Placeholder 5"/>
          <p:cNvSpPr>
            <a:spLocks noGrp="1"/>
          </p:cNvSpPr>
          <p:nvPr>
            <p:ph type="sldNum" sz="quarter" idx="12"/>
          </p:nvPr>
        </p:nvSpPr>
        <p:spPr/>
        <p:txBody>
          <a:bodyPr/>
          <a:lstStyle/>
          <a:p>
            <a:pPr>
              <a:defRPr/>
            </a:pPr>
            <a:fld id="{6D58D991-C356-4047-AC27-CBF71B9013C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4"/>
          <p:cNvSpPr txBox="1">
            <a:spLocks noGrp="1" noChangeArrowheads="1"/>
          </p:cNvSpPr>
          <p:nvPr/>
        </p:nvSpPr>
        <p:spPr bwMode="auto">
          <a:xfrm>
            <a:off x="3919540" y="8678684"/>
            <a:ext cx="2938462" cy="452828"/>
          </a:xfrm>
          <a:prstGeom prst="rect">
            <a:avLst/>
          </a:prstGeom>
          <a:noFill/>
          <a:ln w="9525" algn="ctr">
            <a:noFill/>
            <a:miter lim="800000"/>
            <a:headEnd/>
            <a:tailEnd/>
          </a:ln>
        </p:spPr>
        <p:txBody>
          <a:bodyPr lIns="89730" tIns="44865" rIns="89730" bIns="44865" anchor="b"/>
          <a:lstStyle/>
          <a:p>
            <a:pPr algn="r">
              <a:lnSpc>
                <a:spcPct val="100000"/>
              </a:lnSpc>
              <a:spcBef>
                <a:spcPct val="0"/>
              </a:spcBef>
            </a:pPr>
            <a:fld id="{38D080C5-B32D-4B96-AEB4-6C9A0B4E2451}" type="slidenum">
              <a:rPr lang="en-US" sz="1200"/>
              <a:pPr algn="r">
                <a:lnSpc>
                  <a:spcPct val="100000"/>
                </a:lnSpc>
                <a:spcBef>
                  <a:spcPct val="0"/>
                </a:spcBef>
              </a:pPr>
              <a:t>3</a:t>
            </a:fld>
            <a:endParaRPr lang="en-US" sz="1200" dirty="0"/>
          </a:p>
        </p:txBody>
      </p:sp>
      <p:sp>
        <p:nvSpPr>
          <p:cNvPr id="55299" name="Rectangle 792577"/>
          <p:cNvSpPr>
            <a:spLocks noGrp="1" noRot="1" noChangeAspect="1" noChangeArrowheads="1" noTextEdit="1"/>
          </p:cNvSpPr>
          <p:nvPr>
            <p:ph type="sldImg"/>
          </p:nvPr>
        </p:nvSpPr>
        <p:spPr>
          <a:xfrm>
            <a:off x="1116013" y="679450"/>
            <a:ext cx="4625975" cy="3470275"/>
          </a:xfrm>
          <a:noFill/>
          <a:ln cap="flat">
            <a:headEnd type="none" w="med" len="med"/>
            <a:tailEnd type="none" w="med" len="med"/>
          </a:ln>
        </p:spPr>
      </p:sp>
      <p:sp>
        <p:nvSpPr>
          <p:cNvPr id="55300" name="Rectangle 792578"/>
          <p:cNvSpPr>
            <a:spLocks noGrp="1" noChangeArrowheads="1"/>
          </p:cNvSpPr>
          <p:nvPr>
            <p:ph type="body" idx="1"/>
          </p:nvPr>
        </p:nvSpPr>
        <p:spPr>
          <a:xfrm>
            <a:off x="904877" y="4376819"/>
            <a:ext cx="5048250" cy="4075451"/>
          </a:xfrm>
          <a:noFill/>
          <a:ln/>
        </p:spPr>
        <p:txBody>
          <a:bodyPr/>
          <a:lstStyle/>
          <a:p>
            <a:pPr marL="224325" indent="-224325"/>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whdc/system/sysperf/perftools.m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www.microsoft.com/whdc/system/sysperf/On-Off_Transition.m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ISV</a:t>
            </a:r>
            <a:endParaRPr lang="en-US" dirty="0"/>
          </a:p>
        </p:txBody>
      </p:sp>
      <p:graphicFrame>
        <p:nvGraphicFramePr>
          <p:cNvPr id="4" name="Content Placeholder 3"/>
          <p:cNvGraphicFramePr>
            <a:graphicFrameLocks noGrp="1"/>
          </p:cNvGraphicFramePr>
          <p:nvPr>
            <p:ph idx="1"/>
          </p:nvPr>
        </p:nvGraphicFramePr>
        <p:xfrm>
          <a:off x="457200" y="1419226"/>
          <a:ext cx="8229600" cy="3571240"/>
        </p:xfrm>
        <a:graphic>
          <a:graphicData uri="http://schemas.openxmlformats.org/drawingml/2006/table">
            <a:tbl>
              <a:tblPr firstRow="1" bandRow="1">
                <a:tableStyleId>{5C22544A-7EE6-4342-B048-85BDC9FD1C3A}</a:tableStyleId>
              </a:tblPr>
              <a:tblGrid>
                <a:gridCol w="1204452"/>
                <a:gridCol w="1938798"/>
                <a:gridCol w="1695450"/>
                <a:gridCol w="1695450"/>
                <a:gridCol w="1695450"/>
              </a:tblGrid>
              <a:tr h="370840">
                <a:tc>
                  <a:txBody>
                    <a:bodyPr/>
                    <a:lstStyle/>
                    <a:p>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600" dirty="0" smtClean="0">
                          <a:latin typeface="Trebuchet MS" pitchFamily="34" charset="0"/>
                        </a:rPr>
                        <a:t>Compatible</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600" dirty="0" smtClean="0">
                          <a:latin typeface="Trebuchet MS" pitchFamily="34" charset="0"/>
                        </a:rPr>
                        <a:t>OEM-Ready</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600" dirty="0" smtClean="0">
                          <a:latin typeface="Trebuchet MS" pitchFamily="34" charset="0"/>
                        </a:rPr>
                        <a:t>Logo</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600" dirty="0" smtClean="0">
                          <a:latin typeface="Trebuchet MS" pitchFamily="34" charset="0"/>
                        </a:rPr>
                        <a:t>Velocity</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370840">
                <a:tc>
                  <a:txBody>
                    <a:bodyPr/>
                    <a:lstStyle/>
                    <a:p>
                      <a:r>
                        <a:rPr lang="en-US" sz="1600" dirty="0" smtClean="0">
                          <a:latin typeface="Trebuchet MS" pitchFamily="34" charset="0"/>
                        </a:rPr>
                        <a:t>Goals</a:t>
                      </a:r>
                      <a:endParaRPr lang="en-US" sz="1600" dirty="0">
                        <a:latin typeface="Trebuchet MS" pitchFamily="34" charset="0"/>
                      </a:endParaRPr>
                    </a:p>
                  </a:txBody>
                  <a:tcPr/>
                </a:tc>
                <a:tc>
                  <a:txBody>
                    <a:bodyPr/>
                    <a:lstStyle/>
                    <a:p>
                      <a:r>
                        <a:rPr lang="en-US" sz="1400" dirty="0" smtClean="0">
                          <a:latin typeface="Trebuchet MS" pitchFamily="34" charset="0"/>
                        </a:rPr>
                        <a:t>Buyer</a:t>
                      </a:r>
                      <a:r>
                        <a:rPr lang="en-US" sz="1400" baseline="0" dirty="0" smtClean="0">
                          <a:latin typeface="Trebuchet MS" pitchFamily="34" charset="0"/>
                        </a:rPr>
                        <a:t> information</a:t>
                      </a:r>
                      <a:endParaRPr lang="en-US" sz="1400" dirty="0">
                        <a:latin typeface="Trebuchet MS" pitchFamily="34" charset="0"/>
                      </a:endParaRPr>
                    </a:p>
                  </a:txBody>
                  <a:tcPr/>
                </a:tc>
                <a:tc>
                  <a:txBody>
                    <a:bodyPr/>
                    <a:lstStyle/>
                    <a:p>
                      <a:r>
                        <a:rPr lang="en-US" sz="1400" dirty="0" smtClean="0">
                          <a:latin typeface="Trebuchet MS" pitchFamily="34" charset="0"/>
                        </a:rPr>
                        <a:t>Baseline</a:t>
                      </a:r>
                      <a:r>
                        <a:rPr lang="en-US" sz="1400" baseline="0" dirty="0" smtClean="0">
                          <a:latin typeface="Trebuchet MS" pitchFamily="34" charset="0"/>
                        </a:rPr>
                        <a:t> compatibility with Windows</a:t>
                      </a:r>
                      <a:endParaRPr lang="en-US" sz="1400" dirty="0">
                        <a:latin typeface="Trebuchet MS" pitchFamily="34" charset="0"/>
                      </a:endParaRPr>
                    </a:p>
                  </a:txBody>
                  <a:tcPr/>
                </a:tc>
                <a:tc>
                  <a:txBody>
                    <a:bodyPr/>
                    <a:lstStyle/>
                    <a:p>
                      <a:r>
                        <a:rPr lang="en-US" sz="1400" dirty="0" smtClean="0">
                          <a:latin typeface="Trebuchet MS" pitchFamily="34" charset="0"/>
                        </a:rPr>
                        <a:t>Works seamlessly with Windows</a:t>
                      </a:r>
                      <a:endParaRPr lang="en-US" sz="1400" dirty="0">
                        <a:latin typeface="Trebuchet MS" pitchFamily="34" charset="0"/>
                      </a:endParaRPr>
                    </a:p>
                  </a:txBody>
                  <a:tcPr/>
                </a:tc>
                <a:tc>
                  <a:txBody>
                    <a:bodyPr/>
                    <a:lstStyle/>
                    <a:p>
                      <a:r>
                        <a:rPr lang="en-US" sz="1400" dirty="0" smtClean="0">
                          <a:latin typeface="Trebuchet MS" pitchFamily="34" charset="0"/>
                        </a:rPr>
                        <a:t>High</a:t>
                      </a:r>
                      <a:r>
                        <a:rPr lang="en-US" sz="1400" baseline="0" dirty="0" smtClean="0">
                          <a:latin typeface="Trebuchet MS" pitchFamily="34" charset="0"/>
                        </a:rPr>
                        <a:t> quality end PC experience including battery life, performance etc.</a:t>
                      </a:r>
                      <a:endParaRPr lang="en-US" sz="1400" dirty="0">
                        <a:latin typeface="Trebuchet MS" pitchFamily="34" charset="0"/>
                      </a:endParaRPr>
                    </a:p>
                  </a:txBody>
                  <a:tcPr/>
                </a:tc>
              </a:tr>
              <a:tr h="370840">
                <a:tc>
                  <a:txBody>
                    <a:bodyPr/>
                    <a:lstStyle/>
                    <a:p>
                      <a:r>
                        <a:rPr lang="en-US" sz="1600" dirty="0" smtClean="0">
                          <a:latin typeface="Trebuchet MS" pitchFamily="34" charset="0"/>
                        </a:rPr>
                        <a:t>Target</a:t>
                      </a:r>
                      <a:r>
                        <a:rPr lang="en-US" sz="1600" baseline="0" dirty="0" smtClean="0">
                          <a:latin typeface="Trebuchet MS" pitchFamily="34" charset="0"/>
                        </a:rPr>
                        <a:t> Ecosystem</a:t>
                      </a:r>
                      <a:endParaRPr lang="en-US" sz="1600" dirty="0">
                        <a:latin typeface="Trebuchet MS" pitchFamily="34" charset="0"/>
                      </a:endParaRPr>
                    </a:p>
                  </a:txBody>
                  <a:tcPr/>
                </a:tc>
                <a:tc>
                  <a:txBody>
                    <a:bodyPr/>
                    <a:lstStyle/>
                    <a:p>
                      <a:r>
                        <a:rPr lang="en-US" sz="1400" dirty="0" smtClean="0">
                          <a:latin typeface="Trebuchet MS" pitchFamily="34" charset="0"/>
                        </a:rPr>
                        <a:t>All</a:t>
                      </a:r>
                      <a:endParaRPr lang="en-US" sz="1400" dirty="0">
                        <a:latin typeface="Trebuchet MS" pitchFamily="34" charset="0"/>
                      </a:endParaRPr>
                    </a:p>
                  </a:txBody>
                  <a:tcPr/>
                </a:tc>
                <a:tc>
                  <a:txBody>
                    <a:bodyPr/>
                    <a:lstStyle/>
                    <a:p>
                      <a:r>
                        <a:rPr lang="en-US" sz="1400" dirty="0" smtClean="0">
                          <a:latin typeface="Trebuchet MS" pitchFamily="34" charset="0"/>
                        </a:rPr>
                        <a:t>All pre-installed software</a:t>
                      </a:r>
                      <a:endParaRPr lang="en-US" sz="1400" dirty="0">
                        <a:latin typeface="Trebuchet MS" pitchFamily="34" charset="0"/>
                      </a:endParaRPr>
                    </a:p>
                  </a:txBody>
                  <a:tcPr/>
                </a:tc>
                <a:tc>
                  <a:txBody>
                    <a:bodyPr/>
                    <a:lstStyle/>
                    <a:p>
                      <a:r>
                        <a:rPr lang="en-US" sz="1400" dirty="0" smtClean="0">
                          <a:latin typeface="Trebuchet MS" pitchFamily="34" charset="0"/>
                        </a:rPr>
                        <a:t>All (Includes</a:t>
                      </a:r>
                      <a:r>
                        <a:rPr lang="en-US" sz="1400" baseline="0" dirty="0" smtClean="0">
                          <a:latin typeface="Trebuchet MS" pitchFamily="34" charset="0"/>
                        </a:rPr>
                        <a:t> all OEM components)</a:t>
                      </a:r>
                      <a:endParaRPr lang="en-US" sz="1400" dirty="0">
                        <a:latin typeface="Trebuchet MS" pitchFamily="34" charset="0"/>
                      </a:endParaRPr>
                    </a:p>
                  </a:txBody>
                  <a:tcPr/>
                </a:tc>
                <a:tc>
                  <a:txBody>
                    <a:bodyPr/>
                    <a:lstStyle/>
                    <a:p>
                      <a:r>
                        <a:rPr lang="en-US" sz="1400" dirty="0" smtClean="0">
                          <a:latin typeface="Trebuchet MS" pitchFamily="34" charset="0"/>
                        </a:rPr>
                        <a:t>ISV shipping on</a:t>
                      </a:r>
                      <a:r>
                        <a:rPr lang="en-US" sz="1400" baseline="0" dirty="0" smtClean="0">
                          <a:latin typeface="Trebuchet MS" pitchFamily="34" charset="0"/>
                        </a:rPr>
                        <a:t> Velocity PCs</a:t>
                      </a:r>
                      <a:endParaRPr lang="en-US" sz="1400" dirty="0">
                        <a:latin typeface="Trebuchet MS" pitchFamily="34" charset="0"/>
                      </a:endParaRPr>
                    </a:p>
                  </a:txBody>
                  <a:tcPr/>
                </a:tc>
              </a:tr>
              <a:tr h="370840">
                <a:tc>
                  <a:txBody>
                    <a:bodyPr/>
                    <a:lstStyle/>
                    <a:p>
                      <a:r>
                        <a:rPr lang="en-US" sz="1600" dirty="0" smtClean="0">
                          <a:latin typeface="Trebuchet MS" pitchFamily="34" charset="0"/>
                        </a:rPr>
                        <a:t>Testing</a:t>
                      </a:r>
                      <a:endParaRPr lang="en-US" sz="1600" dirty="0">
                        <a:latin typeface="Trebuchet MS" pitchFamily="34" charset="0"/>
                      </a:endParaRPr>
                    </a:p>
                  </a:txBody>
                  <a:tcPr/>
                </a:tc>
                <a:tc>
                  <a:txBody>
                    <a:bodyPr/>
                    <a:lstStyle/>
                    <a:p>
                      <a:r>
                        <a:rPr lang="en-US" sz="1400" dirty="0" smtClean="0">
                          <a:latin typeface="Trebuchet MS" pitchFamily="34" charset="0"/>
                        </a:rPr>
                        <a:t>ISV</a:t>
                      </a:r>
                      <a:r>
                        <a:rPr lang="en-US" sz="1400" baseline="0" dirty="0" smtClean="0">
                          <a:latin typeface="Trebuchet MS" pitchFamily="34" charset="0"/>
                        </a:rPr>
                        <a:t> owns</a:t>
                      </a:r>
                      <a:endParaRPr lang="en-US" sz="1400" dirty="0">
                        <a:latin typeface="Trebuchet MS" pitchFamily="34" charset="0"/>
                      </a:endParaRPr>
                    </a:p>
                  </a:txBody>
                  <a:tcPr/>
                </a:tc>
                <a:tc>
                  <a:txBody>
                    <a:bodyPr/>
                    <a:lstStyle/>
                    <a:p>
                      <a:r>
                        <a:rPr lang="en-US" sz="1400" dirty="0" smtClean="0">
                          <a:latin typeface="Trebuchet MS" pitchFamily="34" charset="0"/>
                        </a:rPr>
                        <a:t>MS provides test suite</a:t>
                      </a:r>
                      <a:endParaRPr lang="en-US" sz="1400" dirty="0">
                        <a:latin typeface="Trebuchet MS" pitchFamily="34" charset="0"/>
                      </a:endParaRPr>
                    </a:p>
                  </a:txBody>
                  <a:tcPr/>
                </a:tc>
                <a:tc>
                  <a:txBody>
                    <a:bodyPr/>
                    <a:lstStyle/>
                    <a:p>
                      <a:r>
                        <a:rPr lang="en-US" sz="1400" dirty="0" smtClean="0">
                          <a:latin typeface="Trebuchet MS" pitchFamily="34" charset="0"/>
                        </a:rPr>
                        <a:t>3</a:t>
                      </a:r>
                      <a:r>
                        <a:rPr lang="en-US" sz="1400" baseline="30000" dirty="0" smtClean="0">
                          <a:latin typeface="Trebuchet MS" pitchFamily="34" charset="0"/>
                        </a:rPr>
                        <a:t>rd</a:t>
                      </a:r>
                      <a:r>
                        <a:rPr lang="en-US" sz="1400" baseline="0" dirty="0" smtClean="0">
                          <a:latin typeface="Trebuchet MS" pitchFamily="34" charset="0"/>
                        </a:rPr>
                        <a:t> party lab testing</a:t>
                      </a:r>
                      <a:endParaRPr lang="en-US" sz="1400" dirty="0">
                        <a:latin typeface="Trebuchet MS" pitchFamily="34" charset="0"/>
                      </a:endParaRPr>
                    </a:p>
                  </a:txBody>
                  <a:tcPr/>
                </a:tc>
                <a:tc>
                  <a:txBody>
                    <a:bodyPr/>
                    <a:lstStyle/>
                    <a:p>
                      <a:r>
                        <a:rPr lang="en-US" sz="1400" dirty="0" smtClean="0">
                          <a:latin typeface="Trebuchet MS" pitchFamily="34" charset="0"/>
                        </a:rPr>
                        <a:t>MS provides guidance and OEM test tools</a:t>
                      </a:r>
                      <a:endParaRPr lang="en-US" sz="1400" dirty="0">
                        <a:latin typeface="Trebuchet MS" pitchFamily="34" charset="0"/>
                      </a:endParaRPr>
                    </a:p>
                  </a:txBody>
                  <a:tcPr/>
                </a:tc>
              </a:tr>
              <a:tr h="370840">
                <a:tc>
                  <a:txBody>
                    <a:bodyPr/>
                    <a:lstStyle/>
                    <a:p>
                      <a:r>
                        <a:rPr lang="en-US" sz="1600" dirty="0" smtClean="0">
                          <a:latin typeface="Trebuchet MS" pitchFamily="34" charset="0"/>
                        </a:rPr>
                        <a:t>Benefits</a:t>
                      </a:r>
                      <a:r>
                        <a:rPr lang="en-US" sz="1600" baseline="0" dirty="0" smtClean="0">
                          <a:latin typeface="Trebuchet MS" pitchFamily="34" charset="0"/>
                        </a:rPr>
                        <a:t> to Participate</a:t>
                      </a:r>
                      <a:endParaRPr lang="en-US" sz="1600" dirty="0">
                        <a:latin typeface="Trebuchet MS" pitchFamily="34" charset="0"/>
                      </a:endParaRPr>
                    </a:p>
                  </a:txBody>
                  <a:tcPr/>
                </a:tc>
                <a:tc>
                  <a:txBody>
                    <a:bodyPr/>
                    <a:lstStyle/>
                    <a:p>
                      <a:endParaRPr lang="en-US" sz="1400" dirty="0">
                        <a:latin typeface="Trebuchet MS" pitchFamily="34" charset="0"/>
                      </a:endParaRPr>
                    </a:p>
                  </a:txBody>
                  <a:tcPr/>
                </a:tc>
                <a:tc>
                  <a:txBody>
                    <a:bodyPr/>
                    <a:lstStyle/>
                    <a:p>
                      <a:r>
                        <a:rPr lang="en-US" sz="1400" dirty="0" smtClean="0">
                          <a:latin typeface="Trebuchet MS" pitchFamily="34" charset="0"/>
                        </a:rPr>
                        <a:t>Increased quality and OEM support</a:t>
                      </a:r>
                      <a:endParaRPr lang="en-US" sz="1400" dirty="0">
                        <a:latin typeface="Trebuchet MS" pitchFamily="34" charset="0"/>
                      </a:endParaRPr>
                    </a:p>
                  </a:txBody>
                  <a:tcPr/>
                </a:tc>
                <a:tc>
                  <a:txBody>
                    <a:bodyPr/>
                    <a:lstStyle/>
                    <a:p>
                      <a:r>
                        <a:rPr lang="en-US" sz="1400" dirty="0" smtClean="0">
                          <a:latin typeface="Trebuchet MS" pitchFamily="34" charset="0"/>
                        </a:rPr>
                        <a:t>Branding,</a:t>
                      </a:r>
                      <a:r>
                        <a:rPr lang="en-US" sz="1400" baseline="0" dirty="0" smtClean="0">
                          <a:latin typeface="Trebuchet MS" pitchFamily="34" charset="0"/>
                        </a:rPr>
                        <a:t> increased quality</a:t>
                      </a:r>
                      <a:endParaRPr lang="en-US" sz="1400" dirty="0">
                        <a:latin typeface="Trebuchet MS" pitchFamily="34" charset="0"/>
                      </a:endParaRPr>
                    </a:p>
                  </a:txBody>
                  <a:tcPr/>
                </a:tc>
                <a:tc>
                  <a:txBody>
                    <a:bodyPr/>
                    <a:lstStyle/>
                    <a:p>
                      <a:r>
                        <a:rPr lang="en-US" sz="1400" dirty="0" smtClean="0">
                          <a:latin typeface="Trebuchet MS" pitchFamily="34" charset="0"/>
                        </a:rPr>
                        <a:t>Increased</a:t>
                      </a:r>
                      <a:r>
                        <a:rPr lang="en-US" sz="1400" baseline="0" dirty="0" smtClean="0">
                          <a:latin typeface="Trebuchet MS" pitchFamily="34" charset="0"/>
                        </a:rPr>
                        <a:t> quality for end user experience</a:t>
                      </a:r>
                      <a:endParaRPr lang="en-US" sz="1400" dirty="0">
                        <a:latin typeface="Trebuchet MS" pitchFamily="34" charset="0"/>
                      </a:endParaRPr>
                    </a:p>
                  </a:txBody>
                  <a:tcPr/>
                </a:tc>
              </a:tr>
            </a:tbl>
          </a:graphicData>
        </a:graphic>
      </p:graphicFrame>
      <p:sp>
        <p:nvSpPr>
          <p:cNvPr id="5" name="TextBox 4"/>
          <p:cNvSpPr txBox="1"/>
          <p:nvPr/>
        </p:nvSpPr>
        <p:spPr>
          <a:xfrm>
            <a:off x="381000" y="5228917"/>
            <a:ext cx="8382000" cy="338554"/>
          </a:xfrm>
          <a:prstGeom prst="rect">
            <a:avLst/>
          </a:prstGeom>
          <a:noFill/>
        </p:spPr>
        <p:txBody>
          <a:bodyPr wrap="square" rtlCol="0">
            <a:spAutoFit/>
          </a:bodyPr>
          <a:lstStyle/>
          <a:p>
            <a:r>
              <a:rPr lang="en-US" sz="1600" dirty="0" smtClean="0">
                <a:latin typeface="Trebuchet MS" pitchFamily="34" charset="0"/>
              </a:rPr>
              <a:t>For Windows 7:  Investigating combining OEM-Ready and Software Logo in Windows 7</a:t>
            </a:r>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Program Goals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8"/>
          <p:cNvSpPr txBox="1">
            <a:spLocks/>
          </p:cNvSpPr>
          <p:nvPr/>
        </p:nvSpPr>
        <p:spPr>
          <a:xfrm>
            <a:off x="0" y="3924301"/>
            <a:ext cx="9144000" cy="2924174"/>
          </a:xfrm>
          <a:prstGeom prst="round2SameRect">
            <a:avLst>
              <a:gd name="adj1" fmla="val 9996"/>
              <a:gd name="adj2" fmla="val 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221596" tIns="221596" rIns="221596" bIns="221596"/>
          <a:lstStyle/>
          <a:p>
            <a:pPr marL="857250" marR="0" lvl="1" indent="-395288" algn="l" defTabSz="914363" rtl="0" eaLnBrk="1" fontAlgn="auto" latinLnBrk="0" hangingPunct="1">
              <a:lnSpc>
                <a:spcPct val="85000"/>
              </a:lnSpc>
              <a:spcBef>
                <a:spcPct val="20000"/>
              </a:spcBef>
              <a:spcAft>
                <a:spcPts val="1620"/>
              </a:spcAft>
              <a:buClr>
                <a:srgbClr val="FFFFFF"/>
              </a:buClr>
              <a:buSzPct val="95000"/>
              <a:buFontTx/>
              <a:buNone/>
              <a:tabLst>
                <a:tab pos="513595" algn="l"/>
              </a:tabLst>
              <a:defRPr/>
            </a:pPr>
            <a:endParaRPr kumimoji="0" lang="en-US" altLang="zh-CN" sz="2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31" name="Content Placeholder 8"/>
          <p:cNvSpPr txBox="1">
            <a:spLocks/>
          </p:cNvSpPr>
          <p:nvPr/>
        </p:nvSpPr>
        <p:spPr>
          <a:xfrm rot="16200000">
            <a:off x="4261414" y="-2353519"/>
            <a:ext cx="621177" cy="9143995"/>
          </a:xfrm>
          <a:prstGeom prst="round2SameRect">
            <a:avLst>
              <a:gd name="adj1" fmla="val 50000"/>
              <a:gd name="adj2" fmla="val 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vert" lIns="182880" tIns="182880" rIns="45720" bIns="182880"/>
          <a:lstStyle/>
          <a:p>
            <a:pPr marL="228600" lvl="0" indent="-228600" defTabSz="912777" fontAlgn="base">
              <a:lnSpc>
                <a:spcPct val="90000"/>
              </a:lnSpc>
              <a:spcBef>
                <a:spcPts val="1167"/>
              </a:spcBef>
              <a:spcAft>
                <a:spcPct val="0"/>
              </a:spcAft>
              <a:buClr>
                <a:schemeClr val="tx2"/>
              </a:buClr>
              <a:buSzPct val="95000"/>
              <a:buBlip>
                <a:blip r:embed="rId3"/>
              </a:buBlip>
              <a:defRPr/>
            </a:pPr>
            <a:r>
              <a:rPr lang="en-US" sz="1400" dirty="0" smtClean="0">
                <a:solidFill>
                  <a:schemeClr val="bg2"/>
                </a:solidFill>
                <a:effectLst>
                  <a:outerShdw blurRad="38100" dist="38100" dir="2700000" algn="tl">
                    <a:srgbClr val="000000">
                      <a:alpha val="43137"/>
                    </a:srgbClr>
                  </a:outerShdw>
                </a:effectLst>
                <a:latin typeface="Trebuchet MS" pitchFamily="34" charset="0"/>
              </a:rPr>
              <a:t>Velocity Quality PC Program:  Microsoft helps OEMs tune PCs and then test them, looking for PCs Microsoft will recommend in our advertising, online, and at retail</a:t>
            </a:r>
          </a:p>
        </p:txBody>
      </p:sp>
      <p:sp>
        <p:nvSpPr>
          <p:cNvPr id="2" name="Title 1"/>
          <p:cNvSpPr>
            <a:spLocks noGrp="1"/>
          </p:cNvSpPr>
          <p:nvPr>
            <p:ph type="title"/>
          </p:nvPr>
        </p:nvSpPr>
        <p:spPr>
          <a:xfrm>
            <a:off x="381000" y="231775"/>
            <a:ext cx="8382000" cy="1052596"/>
          </a:xfrm>
        </p:spPr>
        <p:txBody>
          <a:bodyPr/>
          <a:lstStyle/>
          <a:p>
            <a:r>
              <a:rPr sz="4400" smtClean="0"/>
              <a:t>Velocity Program</a:t>
            </a:r>
            <a:r>
              <a:rPr sz="3200" smtClean="0"/>
              <a:t/>
            </a:r>
            <a:br>
              <a:rPr sz="3200" smtClean="0"/>
            </a:br>
            <a:r>
              <a:rPr sz="3200" smtClean="0">
                <a:solidFill>
                  <a:schemeClr val="accent1"/>
                </a:solidFill>
              </a:rPr>
              <a:t>Performance Tuned. Microsoft Tested</a:t>
            </a:r>
            <a:endParaRPr lang="en-US" sz="2800" dirty="0">
              <a:solidFill>
                <a:schemeClr val="accent1"/>
              </a:solidFill>
            </a:endParaRPr>
          </a:p>
        </p:txBody>
      </p:sp>
      <p:sp>
        <p:nvSpPr>
          <p:cNvPr id="16" name="Content Placeholder 2"/>
          <p:cNvSpPr txBox="1">
            <a:spLocks/>
          </p:cNvSpPr>
          <p:nvPr/>
        </p:nvSpPr>
        <p:spPr bwMode="auto">
          <a:xfrm>
            <a:off x="166519" y="2188535"/>
            <a:ext cx="7793697" cy="478722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396875" marR="0" lvl="0" indent="-396875" algn="l" defTabSz="912813" rtl="0" eaLnBrk="0" fontAlgn="base" latinLnBrk="0" hangingPunct="0">
              <a:lnSpc>
                <a:spcPct val="90000"/>
              </a:lnSpc>
              <a:spcBef>
                <a:spcPct val="20000"/>
              </a:spcBef>
              <a:spcAft>
                <a:spcPct val="0"/>
              </a:spcAft>
              <a:buClrTx/>
              <a:buSzTx/>
              <a:buFont typeface="Arial" pitchFamily="34" charset="0"/>
              <a:buChar char="•"/>
              <a:tabLst/>
              <a:defRPr/>
            </a:pPr>
            <a:endParaRPr kumimoji="0" lang="en-US" sz="4400" b="0" i="0" u="none" strike="noStrike" kern="1200" cap="none" spc="0" normalizeH="0" baseline="0" noProof="0" dirty="0">
              <a:ln>
                <a:noFill/>
              </a:ln>
              <a:solidFill>
                <a:sysClr val="window" lastClr="FFFFFF"/>
              </a:solidFill>
              <a:effectLst/>
              <a:uLnTx/>
              <a:uFillTx/>
              <a:latin typeface="Segoe"/>
              <a:ea typeface="+mn-ea"/>
              <a:cs typeface="+mn-cs"/>
            </a:endParaRPr>
          </a:p>
        </p:txBody>
      </p:sp>
      <p:pic>
        <p:nvPicPr>
          <p:cNvPr id="28" name="Picture 3"/>
          <p:cNvPicPr>
            <a:picLocks noChangeArrowheads="1"/>
          </p:cNvPicPr>
          <p:nvPr/>
        </p:nvPicPr>
        <p:blipFill>
          <a:blip r:embed="rId4" cstate="print"/>
          <a:srcRect/>
          <a:stretch>
            <a:fillRect/>
          </a:stretch>
        </p:blipFill>
        <p:spPr bwMode="auto">
          <a:xfrm>
            <a:off x="7304441" y="231775"/>
            <a:ext cx="1458559" cy="1185863"/>
          </a:xfrm>
          <a:prstGeom prst="rect">
            <a:avLst/>
          </a:prstGeom>
          <a:ln>
            <a:noFill/>
          </a:ln>
          <a:effectLst/>
        </p:spPr>
      </p:pic>
      <p:sp>
        <p:nvSpPr>
          <p:cNvPr id="34" name="Content Placeholder 8"/>
          <p:cNvSpPr txBox="1">
            <a:spLocks/>
          </p:cNvSpPr>
          <p:nvPr/>
        </p:nvSpPr>
        <p:spPr>
          <a:xfrm rot="16200000">
            <a:off x="4261412" y="-1680263"/>
            <a:ext cx="621177" cy="9144001"/>
          </a:xfrm>
          <a:prstGeom prst="round2SameRect">
            <a:avLst>
              <a:gd name="adj1" fmla="val 50000"/>
              <a:gd name="adj2" fmla="val 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vert" lIns="182880" tIns="182880" rIns="45720" bIns="182880"/>
          <a:lstStyle/>
          <a:p>
            <a:pPr marL="228600" indent="-228600" defTabSz="912777" fontAlgn="base">
              <a:lnSpc>
                <a:spcPct val="90000"/>
              </a:lnSpc>
              <a:spcBef>
                <a:spcPts val="1167"/>
              </a:spcBef>
              <a:spcAft>
                <a:spcPct val="0"/>
              </a:spcAft>
              <a:buClr>
                <a:schemeClr val="tx2"/>
              </a:buClr>
              <a:buSzPct val="95000"/>
              <a:buBlip>
                <a:blip r:embed="rId3"/>
              </a:buBlip>
              <a:defRPr/>
            </a:pPr>
            <a:r>
              <a:rPr lang="en-US" sz="1400" dirty="0" smtClean="0">
                <a:solidFill>
                  <a:schemeClr val="bg2"/>
                </a:solidFill>
                <a:effectLst>
                  <a:outerShdw blurRad="38100" dist="38100" dir="2700000" algn="tl">
                    <a:srgbClr val="000000">
                      <a:alpha val="43137"/>
                    </a:srgbClr>
                  </a:outerShdw>
                </a:effectLst>
                <a:latin typeface="Trebuchet MS" pitchFamily="34" charset="0"/>
              </a:rPr>
              <a:t>Velocity Criteria:  Tests look at performance, reliability, and security. They are different than logo tests, because they test customer experiences, such as startup and shutdown</a:t>
            </a:r>
          </a:p>
        </p:txBody>
      </p:sp>
      <p:sp>
        <p:nvSpPr>
          <p:cNvPr id="24" name="Content Placeholder 8"/>
          <p:cNvSpPr txBox="1">
            <a:spLocks/>
          </p:cNvSpPr>
          <p:nvPr/>
        </p:nvSpPr>
        <p:spPr>
          <a:xfrm rot="16200000">
            <a:off x="4261409" y="-1009628"/>
            <a:ext cx="621177" cy="9143995"/>
          </a:xfrm>
          <a:prstGeom prst="round2SameRect">
            <a:avLst>
              <a:gd name="adj1" fmla="val 50000"/>
              <a:gd name="adj2" fmla="val 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vert" lIns="182880" tIns="182880" rIns="45720" bIns="182880"/>
          <a:lstStyle/>
          <a:p>
            <a:pPr marL="228600" indent="-228600" defTabSz="912777" fontAlgn="base">
              <a:lnSpc>
                <a:spcPct val="90000"/>
              </a:lnSpc>
              <a:spcBef>
                <a:spcPts val="1167"/>
              </a:spcBef>
              <a:spcAft>
                <a:spcPct val="0"/>
              </a:spcAft>
              <a:buClr>
                <a:schemeClr val="tx2"/>
              </a:buClr>
              <a:buSzPct val="95000"/>
              <a:buBlip>
                <a:blip r:embed="rId3"/>
              </a:buBlip>
              <a:defRPr/>
            </a:pPr>
            <a:r>
              <a:rPr lang="en-US" sz="1400" dirty="0" smtClean="0">
                <a:solidFill>
                  <a:schemeClr val="bg2"/>
                </a:solidFill>
                <a:effectLst>
                  <a:outerShdw blurRad="38100" dist="38100" dir="2700000" algn="tl">
                    <a:srgbClr val="000000">
                      <a:alpha val="43137"/>
                    </a:srgbClr>
                  </a:outerShdw>
                </a:effectLst>
                <a:latin typeface="Trebuchet MS" pitchFamily="34" charset="0"/>
              </a:rPr>
              <a:t>How ISV/IHVs Make a Difference:  Your software and devices can play an important part in defining the PC experiences our mutual customers will have </a:t>
            </a:r>
          </a:p>
          <a:p>
            <a:pPr marL="236538" lvl="0" indent="-233363" defTabSz="912813" eaLnBrk="0" fontAlgn="base" hangingPunct="0">
              <a:lnSpc>
                <a:spcPct val="90000"/>
              </a:lnSpc>
              <a:spcBef>
                <a:spcPct val="20000"/>
              </a:spcBef>
              <a:spcAft>
                <a:spcPct val="0"/>
              </a:spcAft>
              <a:defRPr/>
            </a:pPr>
            <a:endParaRPr lang="en-US" sz="1600" dirty="0" smtClean="0"/>
          </a:p>
        </p:txBody>
      </p:sp>
      <p:graphicFrame>
        <p:nvGraphicFramePr>
          <p:cNvPr id="9" name="Content Placeholder 3"/>
          <p:cNvGraphicFramePr>
            <a:graphicFrameLocks/>
          </p:cNvGraphicFramePr>
          <p:nvPr/>
        </p:nvGraphicFramePr>
        <p:xfrm>
          <a:off x="1071439" y="4229100"/>
          <a:ext cx="7285979" cy="2506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Rectangle 9"/>
          <p:cNvSpPr/>
          <p:nvPr/>
        </p:nvSpPr>
        <p:spPr>
          <a:xfrm>
            <a:off x="3914775" y="4352925"/>
            <a:ext cx="4572000" cy="634020"/>
          </a:xfrm>
          <a:prstGeom prst="rect">
            <a:avLst/>
          </a:prstGeom>
        </p:spPr>
        <p:txBody>
          <a:bodyPr>
            <a:spAutoFit/>
          </a:bodyPr>
          <a:lstStyle/>
          <a:p>
            <a:pPr marL="228600" lvl="0"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effectLst>
                  <a:outerShdw blurRad="38100" dist="38100" dir="2700000" algn="tl">
                    <a:srgbClr val="000000">
                      <a:alpha val="43137"/>
                    </a:srgbClr>
                  </a:outerShdw>
                </a:effectLst>
                <a:latin typeface="Trebuchet MS" pitchFamily="34" charset="0"/>
              </a:rPr>
              <a:t>Boot Up and shutdown tests</a:t>
            </a:r>
          </a:p>
          <a:p>
            <a:pPr marL="228600" lvl="0"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effectLst>
                  <a:outerShdw blurRad="38100" dist="38100" dir="2700000" algn="tl">
                    <a:srgbClr val="000000">
                      <a:alpha val="43137"/>
                    </a:srgbClr>
                  </a:outerShdw>
                </a:effectLst>
                <a:latin typeface="Trebuchet MS" pitchFamily="34" charset="0"/>
              </a:rPr>
              <a:t>S3 cycles as well as other performance tests</a:t>
            </a:r>
            <a:endParaRPr lang="en-US" sz="1400" dirty="0">
              <a:solidFill>
                <a:schemeClr val="bg2"/>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3914775" y="5276850"/>
            <a:ext cx="4572000" cy="480131"/>
          </a:xfrm>
          <a:prstGeom prst="rect">
            <a:avLst/>
          </a:prstGeom>
        </p:spPr>
        <p:txBody>
          <a:bodyPr>
            <a:spAutoFit/>
          </a:bodyPr>
          <a:lstStyle/>
          <a:p>
            <a:pPr marL="228600" lvl="0"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effectLst>
                  <a:outerShdw blurRad="38100" dist="38100" dir="2700000" algn="tl">
                    <a:srgbClr val="000000">
                      <a:alpha val="43137"/>
                    </a:srgbClr>
                  </a:outerShdw>
                </a:effectLst>
                <a:latin typeface="Trebuchet MS" pitchFamily="34" charset="0"/>
              </a:rPr>
              <a:t>No known incompatibilities or </a:t>
            </a:r>
            <a:br>
              <a:rPr lang="en-US" sz="1400" dirty="0" smtClean="0">
                <a:solidFill>
                  <a:schemeClr val="bg2"/>
                </a:solidFill>
                <a:effectLst>
                  <a:outerShdw blurRad="38100" dist="38100" dir="2700000" algn="tl">
                    <a:srgbClr val="000000">
                      <a:alpha val="43137"/>
                    </a:srgbClr>
                  </a:outerShdw>
                </a:effectLst>
                <a:latin typeface="Trebuchet MS" pitchFamily="34" charset="0"/>
              </a:rPr>
            </a:br>
            <a:r>
              <a:rPr lang="en-US" sz="1400" dirty="0" smtClean="0">
                <a:solidFill>
                  <a:schemeClr val="bg2"/>
                </a:solidFill>
                <a:effectLst>
                  <a:outerShdw blurRad="38100" dist="38100" dir="2700000" algn="tl">
                    <a:srgbClr val="000000">
                      <a:alpha val="43137"/>
                    </a:srgbClr>
                  </a:outerShdw>
                </a:effectLst>
                <a:latin typeface="Trebuchet MS" pitchFamily="34" charset="0"/>
              </a:rPr>
              <a:t>unreliable software</a:t>
            </a:r>
          </a:p>
        </p:txBody>
      </p:sp>
      <p:sp>
        <p:nvSpPr>
          <p:cNvPr id="12" name="Rectangle 11"/>
          <p:cNvSpPr/>
          <p:nvPr/>
        </p:nvSpPr>
        <p:spPr>
          <a:xfrm>
            <a:off x="3914775" y="6103330"/>
            <a:ext cx="4572000" cy="634020"/>
          </a:xfrm>
          <a:prstGeom prst="rect">
            <a:avLst/>
          </a:prstGeom>
        </p:spPr>
        <p:txBody>
          <a:bodyPr>
            <a:spAutoFit/>
          </a:bodyPr>
          <a:lstStyle/>
          <a:p>
            <a:pPr marL="228600" lvl="0"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effectLst>
                  <a:outerShdw blurRad="38100" dist="38100" dir="2700000" algn="tl">
                    <a:srgbClr val="000000">
                      <a:alpha val="43137"/>
                    </a:srgbClr>
                  </a:outerShdw>
                </a:effectLst>
                <a:latin typeface="Trebuchet MS" pitchFamily="34" charset="0"/>
              </a:rPr>
              <a:t>Anti-virus, antispyware, and firewall installed</a:t>
            </a:r>
          </a:p>
          <a:p>
            <a:pPr marL="228600" lvl="0"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bg2"/>
                </a:solidFill>
                <a:effectLst>
                  <a:outerShdw blurRad="38100" dist="38100" dir="2700000" algn="tl">
                    <a:srgbClr val="000000">
                      <a:alpha val="43137"/>
                    </a:srgbClr>
                  </a:outerShdw>
                </a:effectLst>
                <a:latin typeface="Trebuchet MS" pitchFamily="34" charset="0"/>
              </a:rPr>
              <a:t>UAC, DEP, and other security settings tested</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Velocity Requirements And Guidelines</a:t>
            </a:r>
            <a:endParaRPr lang="en-US" sz="4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Velocity  “Quality Tested” Requirements</a:t>
            </a:r>
            <a:endParaRPr lang="en-US" sz="3600" dirty="0"/>
          </a:p>
        </p:txBody>
      </p:sp>
      <p:sp>
        <p:nvSpPr>
          <p:cNvPr id="3" name="Content Placeholder 2"/>
          <p:cNvSpPr>
            <a:spLocks noGrp="1"/>
          </p:cNvSpPr>
          <p:nvPr>
            <p:ph idx="1"/>
          </p:nvPr>
        </p:nvSpPr>
        <p:spPr/>
        <p:txBody>
          <a:bodyPr>
            <a:normAutofit/>
          </a:bodyPr>
          <a:lstStyle/>
          <a:p>
            <a:pPr marL="228600" indent="-228600"/>
            <a:r>
              <a:rPr lang="en-US" sz="1600" b="1" dirty="0" smtClean="0"/>
              <a:t>Note</a:t>
            </a:r>
            <a:r>
              <a:rPr lang="en-US" sz="1600" dirty="0" smtClean="0"/>
              <a:t>:  Contact your OEM for current goals – these numbers change as we refine the program and are based on measurements we collect through the customer experience program, customer research, and PC testing</a:t>
            </a:r>
            <a:endParaRPr lang="en-US" sz="1600" dirty="0"/>
          </a:p>
        </p:txBody>
      </p:sp>
      <p:graphicFrame>
        <p:nvGraphicFramePr>
          <p:cNvPr id="5" name="Content Placeholder 3"/>
          <p:cNvGraphicFramePr>
            <a:graphicFrameLocks/>
          </p:cNvGraphicFramePr>
          <p:nvPr/>
        </p:nvGraphicFramePr>
        <p:xfrm>
          <a:off x="381000" y="2319020"/>
          <a:ext cx="8382001" cy="4048759"/>
        </p:xfrm>
        <a:graphic>
          <a:graphicData uri="http://schemas.openxmlformats.org/drawingml/2006/table">
            <a:tbl>
              <a:tblPr firstRow="1" bandRow="1">
                <a:tableStyleId>{5C22544A-7EE6-4342-B048-85BDC9FD1C3A}</a:tableStyleId>
              </a:tblPr>
              <a:tblGrid>
                <a:gridCol w="1036564"/>
                <a:gridCol w="2010299"/>
                <a:gridCol w="5335138"/>
              </a:tblGrid>
              <a:tr h="450850">
                <a:tc>
                  <a:txBody>
                    <a:bodyPr/>
                    <a:lstStyle/>
                    <a:p>
                      <a:r>
                        <a:rPr lang="en-US" sz="1600" dirty="0" smtClean="0">
                          <a:latin typeface="Trebuchet MS" pitchFamily="34" charset="0"/>
                        </a:rPr>
                        <a:t>Criteria</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Test</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Notes</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564024">
                <a:tc rowSpan="6">
                  <a:txBody>
                    <a:bodyPr/>
                    <a:lstStyle/>
                    <a:p>
                      <a:r>
                        <a:rPr lang="en-US" sz="2400" b="1" dirty="0" smtClean="0">
                          <a:solidFill>
                            <a:schemeClr val="bg1"/>
                          </a:solidFill>
                          <a:latin typeface="Trebuchet MS" pitchFamily="34" charset="0"/>
                        </a:rPr>
                        <a:t>Performance</a:t>
                      </a:r>
                      <a:endParaRPr lang="en-US" sz="2400" b="1" dirty="0">
                        <a:solidFill>
                          <a:schemeClr val="bg1"/>
                        </a:solidFill>
                        <a:latin typeface="Trebuchet MS" pitchFamily="34" charset="0"/>
                      </a:endParaRPr>
                    </a:p>
                  </a:txBody>
                  <a:tcPr vert="vert270" anchor="ctr" anchorCtr="1">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400" b="1" dirty="0" smtClean="0">
                          <a:latin typeface="Trebuchet MS" pitchFamily="34" charset="0"/>
                        </a:rPr>
                        <a:t>Boot Complete</a:t>
                      </a:r>
                      <a:endParaRPr lang="en-US" sz="1400" b="1" dirty="0">
                        <a:latin typeface="Trebuchet MS" pitchFamily="34" charset="0"/>
                      </a:endParaRPr>
                    </a:p>
                  </a:txBody>
                  <a:tcPr/>
                </a:tc>
                <a:tc>
                  <a:txBody>
                    <a:bodyPr/>
                    <a:lstStyle/>
                    <a:p>
                      <a:r>
                        <a:rPr lang="en-US" sz="1400" dirty="0" smtClean="0">
                          <a:latin typeface="Trebuchet MS" pitchFamily="34" charset="0"/>
                        </a:rPr>
                        <a:t>Important</a:t>
                      </a:r>
                      <a:r>
                        <a:rPr lang="en-US" sz="1400" baseline="0" dirty="0" smtClean="0">
                          <a:latin typeface="Trebuchet MS" pitchFamily="34" charset="0"/>
                        </a:rPr>
                        <a:t> determinant of user experience</a:t>
                      </a:r>
                    </a:p>
                  </a:txBody>
                  <a:tcPr/>
                </a:tc>
              </a:tr>
              <a:tr h="606777">
                <a:tc vMerge="1">
                  <a:txBody>
                    <a:bodyPr/>
                    <a:lstStyle/>
                    <a:p>
                      <a:endParaRPr lang="en-US" dirty="0"/>
                    </a:p>
                  </a:txBody>
                  <a:tcPr/>
                </a:tc>
                <a:tc>
                  <a:txBody>
                    <a:bodyPr/>
                    <a:lstStyle/>
                    <a:p>
                      <a:r>
                        <a:rPr lang="en-US" sz="1400" b="1" dirty="0" smtClean="0">
                          <a:latin typeface="Trebuchet MS" pitchFamily="34" charset="0"/>
                        </a:rPr>
                        <a:t>Shutdown</a:t>
                      </a:r>
                      <a:endParaRPr lang="en-US" sz="1400" b="1" dirty="0">
                        <a:latin typeface="Trebuchet MS" pitchFamily="34" charset="0"/>
                      </a:endParaRPr>
                    </a:p>
                  </a:txBody>
                  <a:tcPr/>
                </a:tc>
                <a:tc>
                  <a:txBody>
                    <a:bodyPr/>
                    <a:lstStyle/>
                    <a:p>
                      <a:r>
                        <a:rPr lang="en-US" sz="1400" dirty="0" smtClean="0">
                          <a:latin typeface="Trebuchet MS" pitchFamily="34" charset="0"/>
                        </a:rPr>
                        <a:t>How fast machine goes</a:t>
                      </a:r>
                      <a:r>
                        <a:rPr lang="en-US" sz="1400" baseline="0" dirty="0" smtClean="0">
                          <a:latin typeface="Trebuchet MS" pitchFamily="34" charset="0"/>
                        </a:rPr>
                        <a:t> off - </a:t>
                      </a:r>
                      <a:r>
                        <a:rPr lang="en-US" sz="1400" dirty="0" smtClean="0">
                          <a:latin typeface="Trebuchet MS" pitchFamily="34" charset="0"/>
                        </a:rPr>
                        <a:t>Important</a:t>
                      </a:r>
                      <a:r>
                        <a:rPr lang="en-US" sz="1400" baseline="0" dirty="0" smtClean="0">
                          <a:latin typeface="Trebuchet MS" pitchFamily="34" charset="0"/>
                        </a:rPr>
                        <a:t> determinant of </a:t>
                      </a:r>
                      <a:br>
                        <a:rPr lang="en-US" sz="1400" baseline="0" dirty="0" smtClean="0">
                          <a:latin typeface="Trebuchet MS" pitchFamily="34" charset="0"/>
                        </a:rPr>
                      </a:br>
                      <a:r>
                        <a:rPr lang="en-US" sz="1400" baseline="0" dirty="0" smtClean="0">
                          <a:latin typeface="Trebuchet MS" pitchFamily="34" charset="0"/>
                        </a:rPr>
                        <a:t>user experience</a:t>
                      </a:r>
                      <a:endParaRPr lang="en-US" sz="1400" dirty="0">
                        <a:latin typeface="Trebuchet MS" pitchFamily="34" charset="0"/>
                      </a:endParaRPr>
                    </a:p>
                  </a:txBody>
                  <a:tcPr/>
                </a:tc>
              </a:tr>
              <a:tr h="606777">
                <a:tc vMerge="1">
                  <a:txBody>
                    <a:bodyPr/>
                    <a:lstStyle/>
                    <a:p>
                      <a:endParaRPr lang="en-US"/>
                    </a:p>
                  </a:txBody>
                  <a:tcPr/>
                </a:tc>
                <a:tc>
                  <a:txBody>
                    <a:bodyPr/>
                    <a:lstStyle/>
                    <a:p>
                      <a:r>
                        <a:rPr lang="en-US" sz="1400" b="1" dirty="0" smtClean="0">
                          <a:latin typeface="Trebuchet MS" pitchFamily="34" charset="0"/>
                        </a:rPr>
                        <a:t>Suspend</a:t>
                      </a:r>
                      <a:endParaRPr lang="en-US" sz="1400" b="1" dirty="0">
                        <a:latin typeface="Trebuchet MS" pitchFamily="34" charset="0"/>
                      </a:endParaRPr>
                    </a:p>
                  </a:txBody>
                  <a:tcPr/>
                </a:tc>
                <a:tc>
                  <a:txBody>
                    <a:bodyPr/>
                    <a:lstStyle/>
                    <a:p>
                      <a:r>
                        <a:rPr lang="en-US" sz="1400" dirty="0" smtClean="0">
                          <a:latin typeface="Trebuchet MS" pitchFamily="34" charset="0"/>
                        </a:rPr>
                        <a:t>How fast</a:t>
                      </a:r>
                      <a:r>
                        <a:rPr lang="en-US" sz="1400" baseline="0" dirty="0" smtClean="0">
                          <a:latin typeface="Trebuchet MS" pitchFamily="34" charset="0"/>
                        </a:rPr>
                        <a:t> machine goes into sleep - </a:t>
                      </a:r>
                      <a:r>
                        <a:rPr lang="en-US" sz="1400" dirty="0" smtClean="0">
                          <a:latin typeface="Trebuchet MS" pitchFamily="34" charset="0"/>
                        </a:rPr>
                        <a:t>Important</a:t>
                      </a:r>
                      <a:r>
                        <a:rPr lang="en-US" sz="1400" baseline="0" dirty="0" smtClean="0">
                          <a:latin typeface="Trebuchet MS" pitchFamily="34" charset="0"/>
                        </a:rPr>
                        <a:t> determinant of user experience</a:t>
                      </a:r>
                      <a:endParaRPr lang="en-US" sz="1400" dirty="0">
                        <a:latin typeface="Trebuchet MS" pitchFamily="34" charset="0"/>
                      </a:endParaRPr>
                    </a:p>
                  </a:txBody>
                  <a:tcPr/>
                </a:tc>
              </a:tr>
              <a:tr h="606777">
                <a:tc vMerge="1">
                  <a:txBody>
                    <a:bodyPr/>
                    <a:lstStyle/>
                    <a:p>
                      <a:endParaRPr lang="en-US"/>
                    </a:p>
                  </a:txBody>
                  <a:tcPr/>
                </a:tc>
                <a:tc>
                  <a:txBody>
                    <a:bodyPr/>
                    <a:lstStyle/>
                    <a:p>
                      <a:r>
                        <a:rPr lang="en-US" sz="1400" b="1" dirty="0" smtClean="0">
                          <a:latin typeface="Trebuchet MS" pitchFamily="34" charset="0"/>
                        </a:rPr>
                        <a:t>Resume</a:t>
                      </a:r>
                      <a:endParaRPr lang="en-US" sz="1400" b="1" dirty="0">
                        <a:latin typeface="Trebuchet MS" pitchFamily="34" charset="0"/>
                      </a:endParaRPr>
                    </a:p>
                  </a:txBody>
                  <a:tcPr/>
                </a:tc>
                <a:tc>
                  <a:txBody>
                    <a:bodyPr/>
                    <a:lstStyle/>
                    <a:p>
                      <a:r>
                        <a:rPr lang="en-US" sz="1400" dirty="0" smtClean="0">
                          <a:latin typeface="Trebuchet MS" pitchFamily="34" charset="0"/>
                        </a:rPr>
                        <a:t>How fast machine</a:t>
                      </a:r>
                      <a:r>
                        <a:rPr lang="en-US" sz="1400" baseline="0" dirty="0" smtClean="0">
                          <a:latin typeface="Trebuchet MS" pitchFamily="34" charset="0"/>
                        </a:rPr>
                        <a:t> resumes from sleep - </a:t>
                      </a:r>
                      <a:r>
                        <a:rPr lang="en-US" sz="1400" dirty="0" smtClean="0">
                          <a:latin typeface="Trebuchet MS" pitchFamily="34" charset="0"/>
                        </a:rPr>
                        <a:t>Important</a:t>
                      </a:r>
                      <a:r>
                        <a:rPr lang="en-US" sz="1400" baseline="0" dirty="0" smtClean="0">
                          <a:latin typeface="Trebuchet MS" pitchFamily="34" charset="0"/>
                        </a:rPr>
                        <a:t> determinant of user experience</a:t>
                      </a:r>
                      <a:endParaRPr lang="en-US" sz="1400" dirty="0">
                        <a:latin typeface="Trebuchet MS" pitchFamily="34" charset="0"/>
                      </a:endParaRPr>
                    </a:p>
                  </a:txBody>
                  <a:tcPr/>
                </a:tc>
              </a:tr>
              <a:tr h="606777">
                <a:tc vMerge="1">
                  <a:txBody>
                    <a:bodyPr/>
                    <a:lstStyle/>
                    <a:p>
                      <a:endParaRPr lang="en-US"/>
                    </a:p>
                  </a:txBody>
                  <a:tcPr/>
                </a:tc>
                <a:tc>
                  <a:txBody>
                    <a:bodyPr/>
                    <a:lstStyle/>
                    <a:p>
                      <a:r>
                        <a:rPr lang="en-US" sz="1400" b="1" dirty="0" smtClean="0">
                          <a:latin typeface="Trebuchet MS" pitchFamily="34" charset="0"/>
                        </a:rPr>
                        <a:t>IE Launch Time</a:t>
                      </a:r>
                      <a:endParaRPr lang="en-US" sz="1400" b="1" dirty="0">
                        <a:latin typeface="Trebuchet MS" pitchFamily="34" charset="0"/>
                      </a:endParaRPr>
                    </a:p>
                  </a:txBody>
                  <a:tcPr/>
                </a:tc>
                <a:tc>
                  <a:txBody>
                    <a:bodyPr/>
                    <a:lstStyle/>
                    <a:p>
                      <a:r>
                        <a:rPr lang="en-US" sz="1400" dirty="0" smtClean="0">
                          <a:latin typeface="Trebuchet MS" pitchFamily="34" charset="0"/>
                        </a:rPr>
                        <a:t>How</a:t>
                      </a:r>
                      <a:r>
                        <a:rPr lang="en-US" sz="1400" baseline="0" dirty="0" smtClean="0">
                          <a:latin typeface="Trebuchet MS" pitchFamily="34" charset="0"/>
                        </a:rPr>
                        <a:t> fast until I can surf the web – Time to w</a:t>
                      </a:r>
                      <a:r>
                        <a:rPr lang="en-US" sz="1400" dirty="0" smtClean="0">
                          <a:latin typeface="Trebuchet MS" pitchFamily="34" charset="0"/>
                        </a:rPr>
                        <a:t>arm launch of IE</a:t>
                      </a:r>
                      <a:r>
                        <a:rPr lang="en-US" sz="1400" baseline="0" dirty="0" smtClean="0">
                          <a:latin typeface="Trebuchet MS" pitchFamily="34" charset="0"/>
                        </a:rPr>
                        <a:t> to a blank page</a:t>
                      </a:r>
                      <a:endParaRPr lang="en-US" sz="1400" dirty="0">
                        <a:latin typeface="Trebuchet MS" pitchFamily="34" charset="0"/>
                      </a:endParaRPr>
                    </a:p>
                  </a:txBody>
                  <a:tcPr/>
                </a:tc>
              </a:tr>
              <a:tr h="606777">
                <a:tc vMerge="1">
                  <a:txBody>
                    <a:bodyPr/>
                    <a:lstStyle/>
                    <a:p>
                      <a:endParaRPr lang="en-US" dirty="0"/>
                    </a:p>
                  </a:txBody>
                  <a:tcPr/>
                </a:tc>
                <a:tc>
                  <a:txBody>
                    <a:bodyPr/>
                    <a:lstStyle/>
                    <a:p>
                      <a:r>
                        <a:rPr lang="en-US" sz="1400" b="1" dirty="0" smtClean="0">
                          <a:latin typeface="Trebuchet MS" pitchFamily="34" charset="0"/>
                        </a:rPr>
                        <a:t>Disk Flush</a:t>
                      </a:r>
                      <a:r>
                        <a:rPr lang="en-US" sz="1400" b="1" baseline="0" dirty="0" smtClean="0">
                          <a:latin typeface="Trebuchet MS" pitchFamily="34" charset="0"/>
                        </a:rPr>
                        <a:t> Check</a:t>
                      </a:r>
                      <a:endParaRPr lang="en-US" sz="1400" b="1" dirty="0">
                        <a:latin typeface="Trebuchet MS" pitchFamily="34" charset="0"/>
                      </a:endParaRPr>
                    </a:p>
                  </a:txBody>
                  <a:tcPr/>
                </a:tc>
                <a:tc>
                  <a:txBody>
                    <a:bodyPr/>
                    <a:lstStyle/>
                    <a:p>
                      <a:r>
                        <a:rPr lang="en-US" sz="1400" dirty="0" smtClean="0">
                          <a:latin typeface="Trebuchet MS" pitchFamily="34" charset="0"/>
                        </a:rPr>
                        <a:t>Test for a common</a:t>
                      </a:r>
                      <a:r>
                        <a:rPr lang="en-US" sz="1400" baseline="0" dirty="0" smtClean="0">
                          <a:latin typeface="Trebuchet MS" pitchFamily="34" charset="0"/>
                        </a:rPr>
                        <a:t> hard disk performance issues</a:t>
                      </a:r>
                      <a:endParaRPr lang="en-US" sz="14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Velocity  “Quality Tested” Requirements</a:t>
            </a:r>
            <a:endParaRPr lang="en-US" sz="3600" dirty="0"/>
          </a:p>
        </p:txBody>
      </p:sp>
      <p:graphicFrame>
        <p:nvGraphicFramePr>
          <p:cNvPr id="4" name="Content Placeholder 3"/>
          <p:cNvGraphicFramePr>
            <a:graphicFrameLocks noGrp="1"/>
          </p:cNvGraphicFramePr>
          <p:nvPr>
            <p:ph idx="1"/>
          </p:nvPr>
        </p:nvGraphicFramePr>
        <p:xfrm>
          <a:off x="381001" y="1417639"/>
          <a:ext cx="8382000" cy="4985005"/>
        </p:xfrm>
        <a:graphic>
          <a:graphicData uri="http://schemas.openxmlformats.org/drawingml/2006/table">
            <a:tbl>
              <a:tblPr firstRow="1" bandRow="1">
                <a:tableStyleId>{5C22544A-7EE6-4342-B048-85BDC9FD1C3A}</a:tableStyleId>
              </a:tblPr>
              <a:tblGrid>
                <a:gridCol w="1184413"/>
                <a:gridCol w="2459936"/>
                <a:gridCol w="4737651"/>
              </a:tblGrid>
              <a:tr h="483361">
                <a:tc>
                  <a:txBody>
                    <a:bodyPr/>
                    <a:lstStyle/>
                    <a:p>
                      <a:pPr algn="ctr"/>
                      <a:r>
                        <a:rPr lang="en-US" sz="1600" dirty="0" smtClean="0">
                          <a:latin typeface="Trebuchet MS" pitchFamily="34" charset="0"/>
                        </a:rPr>
                        <a:t>Criteria</a:t>
                      </a:r>
                      <a:endParaRPr lang="en-US" sz="1600" dirty="0">
                        <a:latin typeface="Trebuchet MS" pitchFamily="34" charset="0"/>
                      </a:endParaRPr>
                    </a:p>
                  </a:txBody>
                  <a:tcPr marL="71755" marR="71755" marT="35877" marB="35877">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Test</a:t>
                      </a:r>
                      <a:endParaRPr lang="en-US" sz="1600" dirty="0">
                        <a:latin typeface="Trebuchet MS" pitchFamily="34" charset="0"/>
                      </a:endParaRPr>
                    </a:p>
                  </a:txBody>
                  <a:tcPr marL="71755" marR="71755" marT="35877" marB="35877">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Notes</a:t>
                      </a:r>
                      <a:endParaRPr lang="en-US" sz="1600" dirty="0">
                        <a:latin typeface="Trebuchet MS" pitchFamily="34" charset="0"/>
                      </a:endParaRPr>
                    </a:p>
                  </a:txBody>
                  <a:tcPr marL="71755" marR="71755" marT="35877" marB="35877">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714563">
                <a:tc rowSpan="6">
                  <a:txBody>
                    <a:bodyPr/>
                    <a:lstStyle/>
                    <a:p>
                      <a:r>
                        <a:rPr lang="en-US" sz="1900" b="1" dirty="0" smtClean="0">
                          <a:solidFill>
                            <a:schemeClr val="bg1"/>
                          </a:solidFill>
                          <a:latin typeface="Trebuchet MS" pitchFamily="34" charset="0"/>
                        </a:rPr>
                        <a:t>Reliability</a:t>
                      </a:r>
                      <a:endParaRPr lang="en-US" sz="1900" b="1" dirty="0">
                        <a:solidFill>
                          <a:schemeClr val="bg1"/>
                        </a:solidFill>
                        <a:latin typeface="Trebuchet MS" pitchFamily="34" charset="0"/>
                      </a:endParaRPr>
                    </a:p>
                  </a:txBody>
                  <a:tcPr marL="71755" marR="71755" marT="35877" marB="35877" vert="vert270" anchor="ctr" anchorCtr="1">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400" b="1" dirty="0" smtClean="0">
                          <a:latin typeface="Trebuchet MS" pitchFamily="34" charset="0"/>
                        </a:rPr>
                        <a:t>Driver Verifier Check</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Verify</a:t>
                      </a:r>
                      <a:r>
                        <a:rPr lang="en-US" sz="1400" baseline="0" dirty="0" smtClean="0">
                          <a:latin typeface="Trebuchet MS" pitchFamily="34" charset="0"/>
                        </a:rPr>
                        <a:t> correct driver implementation and behavior. Common source of reliability problems</a:t>
                      </a:r>
                      <a:endParaRPr lang="en-US" sz="1400" dirty="0">
                        <a:latin typeface="Trebuchet MS" pitchFamily="34" charset="0"/>
                      </a:endParaRPr>
                    </a:p>
                  </a:txBody>
                  <a:tcPr marL="71755" marR="71755" marT="35877" marB="35877"/>
                </a:tc>
              </a:tr>
              <a:tr h="500293">
                <a:tc vMerge="1">
                  <a:txBody>
                    <a:bodyPr/>
                    <a:lstStyle/>
                    <a:p>
                      <a:endParaRPr lang="en-US" dirty="0"/>
                    </a:p>
                  </a:txBody>
                  <a:tcPr/>
                </a:tc>
                <a:tc>
                  <a:txBody>
                    <a:bodyPr/>
                    <a:lstStyle/>
                    <a:p>
                      <a:r>
                        <a:rPr lang="en-US" sz="1400" b="1" dirty="0" smtClean="0">
                          <a:latin typeface="Trebuchet MS" pitchFamily="34" charset="0"/>
                        </a:rPr>
                        <a:t>Driver Signature Check</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Unsigned drivers can adversely</a:t>
                      </a:r>
                      <a:r>
                        <a:rPr lang="en-US" sz="1400" baseline="0" dirty="0" smtClean="0">
                          <a:latin typeface="Trebuchet MS" pitchFamily="34" charset="0"/>
                        </a:rPr>
                        <a:t> impact boot time. Signatures are a l</a:t>
                      </a:r>
                      <a:r>
                        <a:rPr lang="en-US" sz="1400" dirty="0" smtClean="0">
                          <a:latin typeface="Trebuchet MS" pitchFamily="34" charset="0"/>
                        </a:rPr>
                        <a:t>ogo requirement</a:t>
                      </a:r>
                      <a:endParaRPr lang="en-US" sz="1400" dirty="0">
                        <a:latin typeface="Trebuchet MS" pitchFamily="34" charset="0"/>
                      </a:endParaRPr>
                    </a:p>
                  </a:txBody>
                  <a:tcPr marL="71755" marR="71755" marT="35877" marB="35877"/>
                </a:tc>
              </a:tr>
              <a:tr h="1143101">
                <a:tc vMerge="1">
                  <a:txBody>
                    <a:bodyPr/>
                    <a:lstStyle/>
                    <a:p>
                      <a:endParaRPr lang="en-US" dirty="0"/>
                    </a:p>
                  </a:txBody>
                  <a:tcPr/>
                </a:tc>
                <a:tc>
                  <a:txBody>
                    <a:bodyPr/>
                    <a:lstStyle/>
                    <a:p>
                      <a:r>
                        <a:rPr lang="en-US" sz="1400" b="1" dirty="0" smtClean="0">
                          <a:latin typeface="Trebuchet MS" pitchFamily="34" charset="0"/>
                        </a:rPr>
                        <a:t>Driver</a:t>
                      </a:r>
                      <a:r>
                        <a:rPr lang="en-US" sz="1400" b="1" baseline="0" dirty="0" smtClean="0">
                          <a:latin typeface="Trebuchet MS" pitchFamily="34" charset="0"/>
                        </a:rPr>
                        <a:t> Update Check</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Tests for latest drivers on system except where latest</a:t>
                      </a:r>
                      <a:r>
                        <a:rPr lang="en-US" sz="1400" baseline="0" dirty="0" smtClean="0">
                          <a:latin typeface="Trebuchet MS" pitchFamily="34" charset="0"/>
                        </a:rPr>
                        <a:t> version has significant quality issues or was released too close to image lock to allow good-faith effort to </a:t>
                      </a:r>
                      <a:br>
                        <a:rPr lang="en-US" sz="1400" baseline="0" dirty="0" smtClean="0">
                          <a:latin typeface="Trebuchet MS" pitchFamily="34" charset="0"/>
                        </a:rPr>
                      </a:br>
                      <a:r>
                        <a:rPr lang="en-US" sz="1400" baseline="0" dirty="0" smtClean="0">
                          <a:latin typeface="Trebuchet MS" pitchFamily="34" charset="0"/>
                        </a:rPr>
                        <a:t>include update</a:t>
                      </a:r>
                      <a:endParaRPr lang="en-US" sz="1400" dirty="0">
                        <a:latin typeface="Trebuchet MS" pitchFamily="34" charset="0"/>
                      </a:endParaRPr>
                    </a:p>
                  </a:txBody>
                  <a:tcPr marL="71755" marR="71755" marT="35877" marB="35877"/>
                </a:tc>
              </a:tr>
              <a:tr h="1143101">
                <a:tc vMerge="1">
                  <a:txBody>
                    <a:bodyPr/>
                    <a:lstStyle/>
                    <a:p>
                      <a:endParaRPr lang="en-US" dirty="0"/>
                    </a:p>
                  </a:txBody>
                  <a:tcPr/>
                </a:tc>
                <a:tc>
                  <a:txBody>
                    <a:bodyPr/>
                    <a:lstStyle/>
                    <a:p>
                      <a:r>
                        <a:rPr lang="en-US" sz="1400" b="1" dirty="0" smtClean="0">
                          <a:latin typeface="Trebuchet MS" pitchFamily="34" charset="0"/>
                        </a:rPr>
                        <a:t>Pre-Installs</a:t>
                      </a:r>
                      <a:r>
                        <a:rPr lang="en-US" sz="1400" b="1" baseline="0" dirty="0" smtClean="0">
                          <a:latin typeface="Trebuchet MS" pitchFamily="34" charset="0"/>
                        </a:rPr>
                        <a:t> Check</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Tests for latest software on system except where latest</a:t>
                      </a:r>
                      <a:r>
                        <a:rPr lang="en-US" sz="1400" baseline="0" dirty="0" smtClean="0">
                          <a:latin typeface="Trebuchet MS" pitchFamily="34" charset="0"/>
                        </a:rPr>
                        <a:t> version has significant quality issues, or was released too close to image lock to allow good-faith effort to include update</a:t>
                      </a:r>
                      <a:endParaRPr lang="en-US" sz="1400" dirty="0">
                        <a:latin typeface="Trebuchet MS" pitchFamily="34" charset="0"/>
                      </a:endParaRPr>
                    </a:p>
                  </a:txBody>
                  <a:tcPr marL="71755" marR="71755" marT="35877" marB="35877"/>
                </a:tc>
              </a:tr>
              <a:tr h="500293">
                <a:tc vMerge="1">
                  <a:txBody>
                    <a:bodyPr/>
                    <a:lstStyle/>
                    <a:p>
                      <a:endParaRPr lang="en-US" dirty="0"/>
                    </a:p>
                  </a:txBody>
                  <a:tcPr/>
                </a:tc>
                <a:tc>
                  <a:txBody>
                    <a:bodyPr/>
                    <a:lstStyle/>
                    <a:p>
                      <a:r>
                        <a:rPr lang="en-US" sz="1400" b="1" dirty="0" smtClean="0">
                          <a:latin typeface="Trebuchet MS" pitchFamily="34" charset="0"/>
                        </a:rPr>
                        <a:t>Compatibility Check</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Checks for Windows Vista compatibility of all</a:t>
                      </a:r>
                      <a:r>
                        <a:rPr lang="en-US" sz="1400" baseline="0" dirty="0" smtClean="0">
                          <a:latin typeface="Trebuchet MS" pitchFamily="34" charset="0"/>
                        </a:rPr>
                        <a:t> pre-installs</a:t>
                      </a:r>
                      <a:endParaRPr lang="en-US" sz="1400" dirty="0">
                        <a:latin typeface="Trebuchet MS" pitchFamily="34" charset="0"/>
                      </a:endParaRPr>
                    </a:p>
                  </a:txBody>
                  <a:tcPr marL="71755" marR="71755" marT="35877" marB="35877"/>
                </a:tc>
              </a:tr>
              <a:tr h="500293">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Trebuchet MS" pitchFamily="34" charset="0"/>
                        </a:rPr>
                        <a:t>Check for BIOS String or other marker</a:t>
                      </a:r>
                      <a:endParaRPr lang="en-US" sz="1400" b="1" dirty="0">
                        <a:latin typeface="Trebuchet MS" pitchFamily="34" charset="0"/>
                      </a:endParaRPr>
                    </a:p>
                  </a:txBody>
                  <a:tcPr marL="71755" marR="71755" marT="35877" marB="35877"/>
                </a:tc>
                <a:tc>
                  <a:txBody>
                    <a:bodyPr/>
                    <a:lstStyle/>
                    <a:p>
                      <a:r>
                        <a:rPr lang="en-US" sz="1400" dirty="0" smtClean="0">
                          <a:latin typeface="Trebuchet MS" pitchFamily="34" charset="0"/>
                        </a:rPr>
                        <a:t>Necessary to check systems accurately via OCA</a:t>
                      </a:r>
                    </a:p>
                  </a:txBody>
                  <a:tcPr marL="71755" marR="71755" marT="35877" marB="35877"/>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smtClean="0"/>
              <a:t>Velocity  “Quality Tested” Requirements</a:t>
            </a:r>
            <a:endParaRPr lang="en-US" sz="3600" dirty="0"/>
          </a:p>
        </p:txBody>
      </p:sp>
      <p:graphicFrame>
        <p:nvGraphicFramePr>
          <p:cNvPr id="4" name="Content Placeholder 3"/>
          <p:cNvGraphicFramePr>
            <a:graphicFrameLocks noGrp="1"/>
          </p:cNvGraphicFramePr>
          <p:nvPr>
            <p:ph idx="4294967295"/>
          </p:nvPr>
        </p:nvGraphicFramePr>
        <p:xfrm>
          <a:off x="371475" y="1414463"/>
          <a:ext cx="8382000" cy="4648670"/>
        </p:xfrm>
        <a:graphic>
          <a:graphicData uri="http://schemas.openxmlformats.org/drawingml/2006/table">
            <a:tbl>
              <a:tblPr firstRow="1" bandRow="1">
                <a:tableStyleId>{5C22544A-7EE6-4342-B048-85BDC9FD1C3A}</a:tableStyleId>
              </a:tblPr>
              <a:tblGrid>
                <a:gridCol w="1431073"/>
                <a:gridCol w="2657707"/>
                <a:gridCol w="4293220"/>
              </a:tblGrid>
              <a:tr h="490537">
                <a:tc>
                  <a:txBody>
                    <a:bodyPr/>
                    <a:lstStyle/>
                    <a:p>
                      <a:pPr algn="ctr"/>
                      <a:r>
                        <a:rPr lang="en-US" sz="1600" dirty="0" smtClean="0">
                          <a:latin typeface="Trebuchet MS" pitchFamily="34" charset="0"/>
                        </a:rPr>
                        <a:t>Criteria</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Test</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Notes</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642467">
                <a:tc rowSpan="6">
                  <a:txBody>
                    <a:bodyPr/>
                    <a:lstStyle/>
                    <a:p>
                      <a:r>
                        <a:rPr lang="en-US" sz="2400" b="1" dirty="0" smtClean="0">
                          <a:solidFill>
                            <a:schemeClr val="bg1"/>
                          </a:solidFill>
                          <a:latin typeface="Trebuchet MS" pitchFamily="34" charset="0"/>
                        </a:rPr>
                        <a:t>Security</a:t>
                      </a:r>
                      <a:endParaRPr lang="en-US" sz="2400" b="1" dirty="0">
                        <a:solidFill>
                          <a:schemeClr val="bg1"/>
                        </a:solidFill>
                        <a:latin typeface="Trebuchet MS" pitchFamily="34" charset="0"/>
                      </a:endParaRPr>
                    </a:p>
                  </a:txBody>
                  <a:tcPr vert="vert270" anchor="ctr" anchorCtr="1">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sz="1400" b="1" dirty="0" smtClean="0">
                          <a:latin typeface="Trebuchet MS" pitchFamily="34" charset="0"/>
                        </a:rPr>
                        <a:t>Service</a:t>
                      </a:r>
                      <a:r>
                        <a:rPr lang="en-US" sz="1400" b="1" baseline="0" dirty="0" smtClean="0">
                          <a:latin typeface="Trebuchet MS" pitchFamily="34" charset="0"/>
                        </a:rPr>
                        <a:t> Pack  and Security Update Check</a:t>
                      </a:r>
                      <a:endParaRPr lang="en-US" sz="1400" b="1" dirty="0">
                        <a:latin typeface="Trebuchet MS" pitchFamily="34" charset="0"/>
                      </a:endParaRPr>
                    </a:p>
                  </a:txBody>
                  <a:tcPr/>
                </a:tc>
                <a:tc>
                  <a:txBody>
                    <a:bodyPr/>
                    <a:lstStyle/>
                    <a:p>
                      <a:r>
                        <a:rPr lang="en-US" sz="1400" dirty="0" smtClean="0">
                          <a:latin typeface="Trebuchet MS" pitchFamily="34" charset="0"/>
                        </a:rPr>
                        <a:t>Latest service pack installed on</a:t>
                      </a:r>
                      <a:r>
                        <a:rPr lang="en-US" sz="1400" baseline="0" dirty="0" smtClean="0">
                          <a:latin typeface="Trebuchet MS" pitchFamily="34" charset="0"/>
                        </a:rPr>
                        <a:t> </a:t>
                      </a:r>
                      <a:br>
                        <a:rPr lang="en-US" sz="1400" baseline="0" dirty="0" smtClean="0">
                          <a:latin typeface="Trebuchet MS" pitchFamily="34" charset="0"/>
                        </a:rPr>
                      </a:br>
                      <a:r>
                        <a:rPr lang="en-US" sz="1400" baseline="0" dirty="0" smtClean="0">
                          <a:latin typeface="Trebuchet MS" pitchFamily="34" charset="0"/>
                        </a:rPr>
                        <a:t>shipping image</a:t>
                      </a:r>
                      <a:endParaRPr lang="en-US" sz="1400" dirty="0">
                        <a:latin typeface="Trebuchet MS" pitchFamily="34" charset="0"/>
                      </a:endParaRPr>
                    </a:p>
                  </a:txBody>
                  <a:tcPr/>
                </a:tc>
              </a:tr>
              <a:tr h="685800">
                <a:tc vMerge="1">
                  <a:txBody>
                    <a:bodyPr/>
                    <a:lstStyle/>
                    <a:p>
                      <a:endParaRPr lang="en-US" dirty="0"/>
                    </a:p>
                  </a:txBody>
                  <a:tcPr/>
                </a:tc>
                <a:tc>
                  <a:txBody>
                    <a:bodyPr/>
                    <a:lstStyle/>
                    <a:p>
                      <a:r>
                        <a:rPr lang="en-US" sz="1400" b="1" dirty="0" smtClean="0">
                          <a:latin typeface="Trebuchet MS" pitchFamily="34" charset="0"/>
                        </a:rPr>
                        <a:t>Firewall Enabled</a:t>
                      </a:r>
                      <a:endParaRPr lang="en-US" sz="1400" b="1" dirty="0">
                        <a:latin typeface="Trebuchet MS" pitchFamily="34" charset="0"/>
                      </a:endParaRPr>
                    </a:p>
                  </a:txBody>
                  <a:tcPr/>
                </a:tc>
                <a:tc>
                  <a:txBody>
                    <a:bodyPr/>
                    <a:lstStyle/>
                    <a:p>
                      <a:r>
                        <a:rPr lang="en-US" sz="1400" dirty="0" smtClean="0">
                          <a:latin typeface="Trebuchet MS" pitchFamily="34" charset="0"/>
                        </a:rPr>
                        <a:t>Checks for Windows</a:t>
                      </a:r>
                      <a:r>
                        <a:rPr lang="en-US" sz="1400" baseline="0" dirty="0" smtClean="0">
                          <a:latin typeface="Trebuchet MS" pitchFamily="34" charset="0"/>
                        </a:rPr>
                        <a:t> firewall (or other replacement) enabled after OOBE</a:t>
                      </a:r>
                      <a:endParaRPr lang="en-US" sz="1400" dirty="0">
                        <a:latin typeface="Trebuchet MS" pitchFamily="34" charset="0"/>
                      </a:endParaRPr>
                    </a:p>
                  </a:txBody>
                  <a:tcPr/>
                </a:tc>
              </a:tr>
              <a:tr h="729133">
                <a:tc vMerge="1">
                  <a:txBody>
                    <a:bodyPr/>
                    <a:lstStyle/>
                    <a:p>
                      <a:endParaRPr lang="en-US"/>
                    </a:p>
                  </a:txBody>
                  <a:tcPr/>
                </a:tc>
                <a:tc>
                  <a:txBody>
                    <a:bodyPr/>
                    <a:lstStyle/>
                    <a:p>
                      <a:r>
                        <a:rPr lang="en-US" sz="1400" b="1" dirty="0" smtClean="0">
                          <a:latin typeface="Trebuchet MS" pitchFamily="34" charset="0"/>
                        </a:rPr>
                        <a:t>Antivirus</a:t>
                      </a:r>
                      <a:r>
                        <a:rPr lang="en-US" sz="1400" b="1" baseline="0" dirty="0" smtClean="0">
                          <a:latin typeface="Trebuchet MS" pitchFamily="34" charset="0"/>
                        </a:rPr>
                        <a:t> SW Enabled</a:t>
                      </a:r>
                      <a:endParaRPr lang="en-US" sz="1400" b="1" dirty="0">
                        <a:latin typeface="Trebuchet MS" pitchFamily="34" charset="0"/>
                      </a:endParaRPr>
                    </a:p>
                  </a:txBody>
                  <a:tcPr/>
                </a:tc>
                <a:tc>
                  <a:txBody>
                    <a:bodyPr/>
                    <a:lstStyle/>
                    <a:p>
                      <a:r>
                        <a:rPr lang="en-US" sz="1400" dirty="0" smtClean="0">
                          <a:latin typeface="Trebuchet MS" pitchFamily="34" charset="0"/>
                        </a:rPr>
                        <a:t>Checks for Anti-Virus</a:t>
                      </a:r>
                      <a:r>
                        <a:rPr lang="en-US" sz="1400" baseline="0" dirty="0" smtClean="0">
                          <a:latin typeface="Trebuchet MS" pitchFamily="34" charset="0"/>
                        </a:rPr>
                        <a:t> software </a:t>
                      </a:r>
                      <a:r>
                        <a:rPr lang="en-US" sz="1400" dirty="0" smtClean="0">
                          <a:latin typeface="Trebuchet MS" pitchFamily="34" charset="0"/>
                        </a:rPr>
                        <a:t>included</a:t>
                      </a:r>
                      <a:br>
                        <a:rPr lang="en-US" sz="1400" dirty="0" smtClean="0">
                          <a:latin typeface="Trebuchet MS" pitchFamily="34" charset="0"/>
                        </a:rPr>
                      </a:br>
                      <a:r>
                        <a:rPr lang="en-US" sz="1400" dirty="0" smtClean="0">
                          <a:latin typeface="Trebuchet MS" pitchFamily="34" charset="0"/>
                        </a:rPr>
                        <a:t>and enabled after OOBE</a:t>
                      </a:r>
                      <a:endParaRPr lang="en-US" sz="1400" dirty="0">
                        <a:latin typeface="Trebuchet MS" pitchFamily="34" charset="0"/>
                      </a:endParaRPr>
                    </a:p>
                  </a:txBody>
                  <a:tcPr/>
                </a:tc>
              </a:tr>
              <a:tr h="642467">
                <a:tc vMerge="1">
                  <a:txBody>
                    <a:bodyPr/>
                    <a:lstStyle/>
                    <a:p>
                      <a:endParaRPr lang="en-US"/>
                    </a:p>
                  </a:txBody>
                  <a:tcPr/>
                </a:tc>
                <a:tc>
                  <a:txBody>
                    <a:bodyPr/>
                    <a:lstStyle/>
                    <a:p>
                      <a:r>
                        <a:rPr lang="en-US" sz="1400" b="1" dirty="0" smtClean="0">
                          <a:latin typeface="Trebuchet MS" pitchFamily="34" charset="0"/>
                        </a:rPr>
                        <a:t>UAC</a:t>
                      </a:r>
                      <a:r>
                        <a:rPr lang="en-US" sz="1400" b="1" baseline="0" dirty="0" smtClean="0">
                          <a:latin typeface="Trebuchet MS" pitchFamily="34" charset="0"/>
                        </a:rPr>
                        <a:t> Enabled</a:t>
                      </a:r>
                      <a:endParaRPr lang="en-US" sz="1400" b="1" dirty="0">
                        <a:latin typeface="Trebuchet MS" pitchFamily="34" charset="0"/>
                      </a:endParaRPr>
                    </a:p>
                  </a:txBody>
                  <a:tcPr/>
                </a:tc>
                <a:tc>
                  <a:txBody>
                    <a:bodyPr/>
                    <a:lstStyle/>
                    <a:p>
                      <a:r>
                        <a:rPr lang="en-US" sz="1400" dirty="0" smtClean="0">
                          <a:latin typeface="Trebuchet MS" pitchFamily="34" charset="0"/>
                        </a:rPr>
                        <a:t>Checks for User</a:t>
                      </a:r>
                      <a:r>
                        <a:rPr lang="en-US" sz="1400" baseline="0" dirty="0" smtClean="0">
                          <a:latin typeface="Trebuchet MS" pitchFamily="34" charset="0"/>
                        </a:rPr>
                        <a:t> Account Control feature enabled after OOBE</a:t>
                      </a:r>
                      <a:endParaRPr lang="en-US" sz="1400" dirty="0">
                        <a:latin typeface="Trebuchet MS" pitchFamily="34" charset="0"/>
                      </a:endParaRPr>
                    </a:p>
                  </a:txBody>
                  <a:tcPr/>
                </a:tc>
              </a:tr>
              <a:tr h="729133">
                <a:tc vMerge="1">
                  <a:txBody>
                    <a:bodyPr/>
                    <a:lstStyle/>
                    <a:p>
                      <a:endParaRPr lang="en-US"/>
                    </a:p>
                  </a:txBody>
                  <a:tcPr/>
                </a:tc>
                <a:tc>
                  <a:txBody>
                    <a:bodyPr/>
                    <a:lstStyle/>
                    <a:p>
                      <a:r>
                        <a:rPr lang="en-US" sz="1400" b="1" dirty="0" smtClean="0">
                          <a:latin typeface="Trebuchet MS" pitchFamily="34" charset="0"/>
                        </a:rPr>
                        <a:t>Defender</a:t>
                      </a:r>
                      <a:r>
                        <a:rPr lang="en-US" sz="1400" b="1" baseline="0" dirty="0" smtClean="0">
                          <a:latin typeface="Trebuchet MS" pitchFamily="34" charset="0"/>
                        </a:rPr>
                        <a:t> Enabled</a:t>
                      </a:r>
                      <a:endParaRPr lang="en-US" sz="1400" b="1" dirty="0">
                        <a:latin typeface="Trebuchet MS" pitchFamily="34" charset="0"/>
                      </a:endParaRPr>
                    </a:p>
                  </a:txBody>
                  <a:tcPr/>
                </a:tc>
                <a:tc>
                  <a:txBody>
                    <a:bodyPr/>
                    <a:lstStyle/>
                    <a:p>
                      <a:r>
                        <a:rPr lang="en-US" sz="1400" dirty="0" smtClean="0">
                          <a:latin typeface="Trebuchet MS" pitchFamily="34" charset="0"/>
                        </a:rPr>
                        <a:t>Windows Defender (or replacement) enabled </a:t>
                      </a:r>
                      <a:br>
                        <a:rPr lang="en-US" sz="1400" dirty="0" smtClean="0">
                          <a:latin typeface="Trebuchet MS" pitchFamily="34" charset="0"/>
                        </a:rPr>
                      </a:br>
                      <a:r>
                        <a:rPr lang="en-US" sz="1400" dirty="0" smtClean="0">
                          <a:latin typeface="Trebuchet MS" pitchFamily="34" charset="0"/>
                        </a:rPr>
                        <a:t>after OOBE</a:t>
                      </a:r>
                      <a:endParaRPr lang="en-US" sz="1400" dirty="0">
                        <a:latin typeface="Trebuchet MS" pitchFamily="34" charset="0"/>
                      </a:endParaRPr>
                    </a:p>
                  </a:txBody>
                  <a:tcPr/>
                </a:tc>
              </a:tr>
              <a:tr h="729133">
                <a:tc vMerge="1">
                  <a:txBody>
                    <a:bodyPr/>
                    <a:lstStyle/>
                    <a:p>
                      <a:endParaRPr lang="en-US" dirty="0"/>
                    </a:p>
                  </a:txBody>
                  <a:tcPr/>
                </a:tc>
                <a:tc>
                  <a:txBody>
                    <a:bodyPr/>
                    <a:lstStyle/>
                    <a:p>
                      <a:r>
                        <a:rPr lang="en-US" sz="1400" b="1" dirty="0" smtClean="0">
                          <a:latin typeface="Trebuchet MS" pitchFamily="34" charset="0"/>
                        </a:rPr>
                        <a:t>Security</a:t>
                      </a:r>
                      <a:r>
                        <a:rPr lang="en-US" sz="1400" b="1" baseline="0" dirty="0" smtClean="0">
                          <a:latin typeface="Trebuchet MS" pitchFamily="34" charset="0"/>
                        </a:rPr>
                        <a:t> Integrity Check</a:t>
                      </a:r>
                      <a:endParaRPr lang="en-US" sz="1400" b="1" dirty="0">
                        <a:latin typeface="Trebuchet MS" pitchFamily="34" charset="0"/>
                      </a:endParaRPr>
                    </a:p>
                  </a:txBody>
                  <a:tcPr/>
                </a:tc>
                <a:tc>
                  <a:txBody>
                    <a:bodyPr/>
                    <a:lstStyle/>
                    <a:p>
                      <a:r>
                        <a:rPr lang="en-US" sz="1400" dirty="0" smtClean="0">
                          <a:latin typeface="Trebuchet MS" pitchFamily="34" charset="0"/>
                        </a:rPr>
                        <a:t>Checklist</a:t>
                      </a:r>
                      <a:r>
                        <a:rPr lang="en-US" sz="1400" baseline="0" dirty="0" smtClean="0">
                          <a:latin typeface="Trebuchet MS" pitchFamily="34" charset="0"/>
                        </a:rPr>
                        <a:t> of 6 manual tests to help assure safe usage experience</a:t>
                      </a:r>
                      <a:endParaRPr lang="en-US" sz="14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Velocity “Quality Tested” Guidelines</a:t>
            </a:r>
            <a:endParaRPr lang="en-US" sz="3600" dirty="0"/>
          </a:p>
        </p:txBody>
      </p:sp>
      <p:graphicFrame>
        <p:nvGraphicFramePr>
          <p:cNvPr id="5" name="Content Placeholder 4"/>
          <p:cNvGraphicFramePr>
            <a:graphicFrameLocks noGrp="1"/>
          </p:cNvGraphicFramePr>
          <p:nvPr>
            <p:ph idx="4294967295"/>
          </p:nvPr>
        </p:nvGraphicFramePr>
        <p:xfrm>
          <a:off x="380999" y="1412875"/>
          <a:ext cx="8382000" cy="3728882"/>
        </p:xfrm>
        <a:graphic>
          <a:graphicData uri="http://schemas.openxmlformats.org/drawingml/2006/table">
            <a:tbl>
              <a:tblPr firstRow="1" bandRow="1">
                <a:tableStyleId>{5C22544A-7EE6-4342-B048-85BDC9FD1C3A}</a:tableStyleId>
              </a:tblPr>
              <a:tblGrid>
                <a:gridCol w="4191000"/>
                <a:gridCol w="4191000"/>
              </a:tblGrid>
              <a:tr h="492125">
                <a:tc>
                  <a:txBody>
                    <a:bodyPr/>
                    <a:lstStyle/>
                    <a:p>
                      <a:pPr algn="ctr"/>
                      <a:r>
                        <a:rPr lang="en-US" sz="1600" dirty="0" smtClean="0">
                          <a:latin typeface="Trebuchet MS" pitchFamily="34" charset="0"/>
                        </a:rPr>
                        <a:t>Program Guideline</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sz="1600" dirty="0" smtClean="0">
                          <a:latin typeface="Trebuchet MS" pitchFamily="34" charset="0"/>
                        </a:rPr>
                        <a:t>Notes</a:t>
                      </a:r>
                      <a:endParaRPr lang="en-US" sz="1600"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614984">
                <a:tc>
                  <a:txBody>
                    <a:bodyPr/>
                    <a:lstStyle/>
                    <a:p>
                      <a:pPr marL="0" algn="l" defTabSz="914400" rtl="0" eaLnBrk="1" latinLnBrk="0" hangingPunct="1"/>
                      <a:r>
                        <a:rPr lang="en-US" sz="1400" b="1" kern="1200" dirty="0" smtClean="0">
                          <a:solidFill>
                            <a:schemeClr val="dk1"/>
                          </a:solidFill>
                          <a:latin typeface="Trebuchet MS" pitchFamily="34" charset="0"/>
                          <a:ea typeface="+mn-ea"/>
                          <a:cs typeface="+mn-cs"/>
                        </a:rPr>
                        <a:t>Hibernate Total Cycle time</a:t>
                      </a:r>
                      <a:endParaRPr lang="en-US" sz="1400" b="1" kern="1200" dirty="0">
                        <a:solidFill>
                          <a:schemeClr val="dk1"/>
                        </a:solidFill>
                        <a:latin typeface="Trebuchet MS" pitchFamily="34" charset="0"/>
                        <a:ea typeface="+mn-ea"/>
                        <a:cs typeface="+mn-cs"/>
                      </a:endParaRPr>
                    </a:p>
                  </a:txBody>
                  <a:tcPr/>
                </a:tc>
                <a:tc>
                  <a:txBody>
                    <a:bodyPr/>
                    <a:lstStyle/>
                    <a:p>
                      <a:r>
                        <a:rPr lang="en-US" sz="1400" dirty="0" smtClean="0">
                          <a:latin typeface="Trebuchet MS" pitchFamily="34" charset="0"/>
                        </a:rPr>
                        <a:t>Evaluate the user experience in entering and resuming from hibernate</a:t>
                      </a:r>
                      <a:endParaRPr lang="en-US" sz="1400" dirty="0">
                        <a:latin typeface="Trebuchet MS" pitchFamily="34" charset="0"/>
                      </a:endParaRPr>
                    </a:p>
                  </a:txBody>
                  <a:tcPr/>
                </a:tc>
              </a:tr>
              <a:tr h="614984">
                <a:tc>
                  <a:txBody>
                    <a:bodyPr/>
                    <a:lstStyle/>
                    <a:p>
                      <a:pPr marL="0" algn="l" defTabSz="914400" rtl="0" eaLnBrk="1" latinLnBrk="0" hangingPunct="1"/>
                      <a:r>
                        <a:rPr lang="en-US" sz="1400" b="1" kern="1200" dirty="0" smtClean="0">
                          <a:solidFill>
                            <a:schemeClr val="dk1"/>
                          </a:solidFill>
                          <a:latin typeface="Trebuchet MS" pitchFamily="34" charset="0"/>
                          <a:ea typeface="+mn-ea"/>
                          <a:cs typeface="+mn-cs"/>
                        </a:rPr>
                        <a:t>Disk is not set to cache disabled or PIO mode</a:t>
                      </a:r>
                      <a:endParaRPr lang="en-US" sz="1400" b="1" kern="1200" dirty="0">
                        <a:solidFill>
                          <a:schemeClr val="dk1"/>
                        </a:solidFill>
                        <a:latin typeface="Trebuchet MS" pitchFamily="34" charset="0"/>
                        <a:ea typeface="+mn-ea"/>
                        <a:cs typeface="+mn-cs"/>
                      </a:endParaRPr>
                    </a:p>
                  </a:txBody>
                  <a:tcPr/>
                </a:tc>
                <a:tc>
                  <a:txBody>
                    <a:bodyPr/>
                    <a:lstStyle/>
                    <a:p>
                      <a:r>
                        <a:rPr lang="en-US" sz="1400" dirty="0" smtClean="0">
                          <a:latin typeface="Trebuchet MS" pitchFamily="34" charset="0"/>
                        </a:rPr>
                        <a:t>PIO mode dramatically reduces the performance of the system </a:t>
                      </a:r>
                      <a:endParaRPr lang="en-US" sz="1400" dirty="0">
                        <a:latin typeface="Trebuchet MS" pitchFamily="34" charset="0"/>
                      </a:endParaRPr>
                    </a:p>
                  </a:txBody>
                  <a:tcPr/>
                </a:tc>
              </a:tr>
              <a:tr h="873924">
                <a:tc>
                  <a:txBody>
                    <a:bodyPr/>
                    <a:lstStyle/>
                    <a:p>
                      <a:pPr marL="0" algn="l" defTabSz="914400" rtl="0" eaLnBrk="1" latinLnBrk="0" hangingPunct="1"/>
                      <a:r>
                        <a:rPr lang="en-US" sz="1400" b="1" kern="1200" dirty="0" smtClean="0">
                          <a:solidFill>
                            <a:schemeClr val="dk1"/>
                          </a:solidFill>
                          <a:latin typeface="Trebuchet MS" pitchFamily="34" charset="0"/>
                          <a:ea typeface="+mn-ea"/>
                          <a:cs typeface="+mn-cs"/>
                        </a:rPr>
                        <a:t>WinSAT Video Memory bandwidth test</a:t>
                      </a:r>
                      <a:endParaRPr lang="en-US" sz="1400" b="1" kern="1200" dirty="0">
                        <a:solidFill>
                          <a:schemeClr val="dk1"/>
                        </a:solidFill>
                        <a:latin typeface="Trebuchet MS" pitchFamily="34" charset="0"/>
                        <a:ea typeface="+mn-ea"/>
                        <a:cs typeface="+mn-cs"/>
                      </a:endParaRPr>
                    </a:p>
                  </a:txBody>
                  <a:tcPr/>
                </a:tc>
                <a:tc>
                  <a:txBody>
                    <a:bodyPr/>
                    <a:lstStyle/>
                    <a:p>
                      <a:r>
                        <a:rPr lang="en-US" sz="1400" dirty="0" smtClean="0">
                          <a:latin typeface="Trebuchet MS" pitchFamily="34" charset="0"/>
                        </a:rPr>
                        <a:t>This test looks  to ensure that the video </a:t>
                      </a:r>
                      <a:br>
                        <a:rPr lang="en-US" sz="1400" dirty="0" smtClean="0">
                          <a:latin typeface="Trebuchet MS" pitchFamily="34" charset="0"/>
                        </a:rPr>
                      </a:br>
                      <a:r>
                        <a:rPr lang="en-US" sz="1400" dirty="0" smtClean="0">
                          <a:latin typeface="Trebuchet MS" pitchFamily="34" charset="0"/>
                        </a:rPr>
                        <a:t>memory bandwidth can support dual monitor</a:t>
                      </a:r>
                      <a:r>
                        <a:rPr lang="en-US" sz="1400" baseline="0" dirty="0" smtClean="0">
                          <a:latin typeface="Trebuchet MS" pitchFamily="34" charset="0"/>
                        </a:rPr>
                        <a:t> </a:t>
                      </a:r>
                      <a:r>
                        <a:rPr lang="en-US" sz="1400" dirty="0" smtClean="0">
                          <a:latin typeface="Trebuchet MS" pitchFamily="34" charset="0"/>
                        </a:rPr>
                        <a:t>usage scenarios</a:t>
                      </a:r>
                      <a:endParaRPr lang="en-US" sz="1400" dirty="0">
                        <a:latin typeface="Trebuchet MS" pitchFamily="34" charset="0"/>
                      </a:endParaRPr>
                    </a:p>
                  </a:txBody>
                  <a:tcPr/>
                </a:tc>
              </a:tr>
              <a:tr h="1132865">
                <a:tc>
                  <a:txBody>
                    <a:bodyPr/>
                    <a:lstStyle/>
                    <a:p>
                      <a:pPr algn="l"/>
                      <a:r>
                        <a:rPr lang="en-US" sz="1400" b="1" dirty="0" smtClean="0">
                          <a:latin typeface="Trebuchet MS" pitchFamily="34" charset="0"/>
                        </a:rPr>
                        <a:t>CPU Idle including DPC and ISR time</a:t>
                      </a:r>
                      <a:endParaRPr lang="en-US" sz="1400" b="1" dirty="0">
                        <a:latin typeface="Trebuchet MS" pitchFamily="34" charset="0"/>
                      </a:endParaRPr>
                    </a:p>
                  </a:txBody>
                  <a:tcPr/>
                </a:tc>
                <a:tc>
                  <a:txBody>
                    <a:bodyPr/>
                    <a:lstStyle/>
                    <a:p>
                      <a:r>
                        <a:rPr lang="en-US" sz="1400" dirty="0" smtClean="0">
                          <a:latin typeface="Trebuchet MS" pitchFamily="34" charset="0"/>
                        </a:rPr>
                        <a:t>% of accumulated CPU time over a 15min idle period.  CPU idle time includes activity from Deferred Procedure Calls and Interrupt </a:t>
                      </a:r>
                      <a:br>
                        <a:rPr lang="en-US" sz="1400" dirty="0" smtClean="0">
                          <a:latin typeface="Trebuchet MS" pitchFamily="34" charset="0"/>
                        </a:rPr>
                      </a:br>
                      <a:r>
                        <a:rPr lang="en-US" sz="1400" dirty="0" smtClean="0">
                          <a:latin typeface="Trebuchet MS" pitchFamily="34" charset="0"/>
                        </a:rPr>
                        <a:t>Service Routines</a:t>
                      </a:r>
                      <a:endParaRPr lang="en-US" sz="14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Velocity “Quality Tested” Guidelines</a:t>
            </a:r>
            <a:endParaRPr lang="en-US" sz="36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p:cNvGraphicFramePr>
          <p:nvPr/>
        </p:nvGraphicFramePr>
        <p:xfrm>
          <a:off x="446446" y="1421375"/>
          <a:ext cx="8229600" cy="3626540"/>
        </p:xfrm>
        <a:graphic>
          <a:graphicData uri="http://schemas.openxmlformats.org/drawingml/2006/table">
            <a:tbl>
              <a:tblPr firstRow="1" bandRow="1">
                <a:tableStyleId>{5C22544A-7EE6-4342-B048-85BDC9FD1C3A}</a:tableStyleId>
              </a:tblPr>
              <a:tblGrid>
                <a:gridCol w="4114800"/>
                <a:gridCol w="4114800"/>
              </a:tblGrid>
              <a:tr h="493150">
                <a:tc>
                  <a:txBody>
                    <a:bodyPr/>
                    <a:lstStyle/>
                    <a:p>
                      <a:pPr algn="ctr"/>
                      <a:r>
                        <a:rPr lang="en-US" dirty="0" smtClean="0">
                          <a:latin typeface="Trebuchet MS" pitchFamily="34" charset="0"/>
                        </a:rPr>
                        <a:t>Program Guideline</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algn="ctr"/>
                      <a:r>
                        <a:rPr lang="en-US" dirty="0" smtClean="0">
                          <a:latin typeface="Trebuchet MS" pitchFamily="34" charset="0"/>
                        </a:rPr>
                        <a:t>Notes</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950579">
                <a:tc>
                  <a:txBody>
                    <a:bodyPr/>
                    <a:lstStyle/>
                    <a:p>
                      <a:r>
                        <a:rPr lang="en-US" sz="1600" b="1" dirty="0" smtClean="0">
                          <a:latin typeface="Trebuchet MS" pitchFamily="34" charset="0"/>
                        </a:rPr>
                        <a:t>Time in lowest exposed C-State residency at Idle</a:t>
                      </a:r>
                      <a:endParaRPr lang="en-US" sz="1600" b="1" dirty="0">
                        <a:latin typeface="Trebuchet MS" pitchFamily="34" charset="0"/>
                      </a:endParaRPr>
                    </a:p>
                  </a:txBody>
                  <a:tcPr/>
                </a:tc>
                <a:tc>
                  <a:txBody>
                    <a:bodyPr/>
                    <a:lstStyle/>
                    <a:p>
                      <a:r>
                        <a:rPr lang="en-US" sz="1600" dirty="0" smtClean="0">
                          <a:latin typeface="Trebuchet MS" pitchFamily="34" charset="0"/>
                        </a:rPr>
                        <a:t>This test is run to capture the number of C-States that are being exposed by the ACPI BIOS tables to Windows</a:t>
                      </a:r>
                      <a:endParaRPr lang="en-US" sz="1600" dirty="0">
                        <a:latin typeface="Trebuchet MS" pitchFamily="34" charset="0"/>
                      </a:endParaRPr>
                    </a:p>
                  </a:txBody>
                  <a:tcPr/>
                </a:tc>
              </a:tr>
              <a:tr h="1232232">
                <a:tc>
                  <a:txBody>
                    <a:bodyPr/>
                    <a:lstStyle/>
                    <a:p>
                      <a:r>
                        <a:rPr lang="en-US" sz="1600" b="1" dirty="0" smtClean="0">
                          <a:latin typeface="Trebuchet MS" pitchFamily="34" charset="0"/>
                        </a:rPr>
                        <a:t>Time in lowest exposed P-State residency at Idle</a:t>
                      </a:r>
                      <a:endParaRPr lang="en-US" sz="1600" b="1" dirty="0">
                        <a:latin typeface="Trebuchet MS" pitchFamily="34" charset="0"/>
                      </a:endParaRPr>
                    </a:p>
                  </a:txBody>
                  <a:tcPr/>
                </a:tc>
                <a:tc>
                  <a:txBody>
                    <a:bodyPr/>
                    <a:lstStyle/>
                    <a:p>
                      <a:r>
                        <a:rPr lang="en-US" sz="1600" dirty="0" smtClean="0">
                          <a:latin typeface="Trebuchet MS" pitchFamily="34" charset="0"/>
                        </a:rPr>
                        <a:t>The P-State information is gathered to help better understand whether or not the system was able to enter the lower power consumption processor states </a:t>
                      </a:r>
                      <a:endParaRPr lang="en-US" sz="1600" dirty="0">
                        <a:latin typeface="Trebuchet MS" pitchFamily="34" charset="0"/>
                      </a:endParaRPr>
                    </a:p>
                  </a:txBody>
                  <a:tcPr/>
                </a:tc>
              </a:tr>
              <a:tr h="950579">
                <a:tc>
                  <a:txBody>
                    <a:bodyPr/>
                    <a:lstStyle/>
                    <a:p>
                      <a:r>
                        <a:rPr lang="en-US" sz="1600" b="1" dirty="0" smtClean="0">
                          <a:latin typeface="Trebuchet MS" pitchFamily="34" charset="0"/>
                        </a:rPr>
                        <a:t>Ensure Wireless Adapter Setting is set to Maximum Power Saving when on DC for Balanced and Power Saver</a:t>
                      </a:r>
                      <a:endParaRPr lang="en-US" sz="1600" b="1" dirty="0">
                        <a:latin typeface="Trebuchet MS" pitchFamily="34" charset="0"/>
                      </a:endParaRPr>
                    </a:p>
                  </a:txBody>
                  <a:tcPr/>
                </a:tc>
                <a:tc>
                  <a:txBody>
                    <a:bodyPr/>
                    <a:lstStyle/>
                    <a:p>
                      <a:r>
                        <a:rPr lang="en-US" sz="1600" dirty="0" smtClean="0">
                          <a:latin typeface="Trebuchet MS" pitchFamily="34" charset="0"/>
                        </a:rPr>
                        <a:t>Check for the correct Wi-Fi adapter power setting in each of the different power policies </a:t>
                      </a:r>
                      <a:endParaRPr lang="en-US" sz="16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p>
        </p:txBody>
      </p:sp>
      <p:sp>
        <p:nvSpPr>
          <p:cNvPr id="3" name="Content Placeholder 2"/>
          <p:cNvSpPr>
            <a:spLocks noGrp="1"/>
          </p:cNvSpPr>
          <p:nvPr>
            <p:ph idx="1"/>
          </p:nvPr>
        </p:nvSpPr>
        <p:spPr>
          <a:xfrm>
            <a:off x="382588" y="1414464"/>
            <a:ext cx="8380412" cy="5216300"/>
          </a:xfrm>
        </p:spPr>
        <p:txBody>
          <a:bodyPr/>
          <a:lstStyle/>
          <a:p>
            <a:pPr marL="457200" indent="-457200"/>
            <a:r>
              <a:rPr lang="en-US" dirty="0" smtClean="0"/>
              <a:t>Maintain Vista Velocity momentum</a:t>
            </a:r>
          </a:p>
          <a:p>
            <a:pPr marL="914400" lvl="1" indent="-457200"/>
            <a:r>
              <a:rPr lang="en-US" dirty="0" smtClean="0"/>
              <a:t>Spring program for Back to School Season</a:t>
            </a:r>
          </a:p>
          <a:p>
            <a:pPr marL="1314450" lvl="2" indent="-400050"/>
            <a:r>
              <a:rPr lang="en-US" dirty="0" smtClean="0"/>
              <a:t>Minimal changes to tests and criteria</a:t>
            </a:r>
          </a:p>
          <a:p>
            <a:pPr marL="457200" indent="-457200"/>
            <a:r>
              <a:rPr lang="en-US" dirty="0" smtClean="0"/>
              <a:t>Windows 7</a:t>
            </a:r>
          </a:p>
          <a:p>
            <a:pPr marL="914400" lvl="1" indent="-457200"/>
            <a:r>
              <a:rPr lang="en-US" dirty="0" smtClean="0"/>
              <a:t>Build on Vista Velocity tests</a:t>
            </a:r>
          </a:p>
          <a:p>
            <a:pPr marL="1314450" lvl="2" indent="-400050"/>
            <a:r>
              <a:rPr lang="en-US" dirty="0" smtClean="0"/>
              <a:t>Final tests still TBD</a:t>
            </a:r>
          </a:p>
          <a:p>
            <a:pPr marL="914400" lvl="1" indent="-457200"/>
            <a:r>
              <a:rPr lang="en-US" dirty="0" smtClean="0"/>
              <a:t>Vista Velocity improvements directly benefit Windows 7 quality</a:t>
            </a:r>
          </a:p>
          <a:p>
            <a:pPr marL="1314450" lvl="2" indent="-400050"/>
            <a:r>
              <a:rPr lang="en-US" dirty="0" smtClean="0"/>
              <a:t>Start testing early</a:t>
            </a:r>
          </a:p>
          <a:p>
            <a:pPr lvl="1"/>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664797"/>
          </a:xfrm>
        </p:spPr>
        <p:txBody>
          <a:bodyPr/>
          <a:lstStyle/>
          <a:p>
            <a:r>
              <a:rPr lang="en-US" sz="4800" dirty="0" smtClean="0"/>
              <a:t>The Vista Velocity Program</a:t>
            </a:r>
            <a:endParaRPr lang="en-US" sz="4800" dirty="0"/>
          </a:p>
        </p:txBody>
      </p:sp>
      <p:sp>
        <p:nvSpPr>
          <p:cNvPr id="5" name="Subtitle 4"/>
          <p:cNvSpPr>
            <a:spLocks noGrp="1"/>
          </p:cNvSpPr>
          <p:nvPr>
            <p:ph type="subTitle" idx="1"/>
          </p:nvPr>
        </p:nvSpPr>
        <p:spPr>
          <a:xfrm>
            <a:off x="2734826" y="3650133"/>
            <a:ext cx="5866482" cy="1551194"/>
          </a:xfrm>
        </p:spPr>
        <p:txBody>
          <a:bodyPr/>
          <a:lstStyle/>
          <a:p>
            <a:pPr lvl="0"/>
            <a:r>
              <a:rPr lang="en-US" sz="2800" dirty="0" smtClean="0"/>
              <a:t>Doug Howe</a:t>
            </a:r>
          </a:p>
          <a:p>
            <a:pPr lvl="0"/>
            <a:r>
              <a:rPr lang="en-US" sz="2800" dirty="0" smtClean="0"/>
              <a:t>Director, Experience Engineering</a:t>
            </a:r>
          </a:p>
          <a:p>
            <a:pPr lvl="0"/>
            <a:r>
              <a:rPr lang="en-US" sz="2800" dirty="0" smtClean="0"/>
              <a:t>Microsoft Corporation</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Driving Performance Improvements</a:t>
            </a:r>
            <a:endParaRPr lang="en-US" sz="44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YOY Velocity Performance Index</a:t>
            </a:r>
            <a:r>
              <a:rPr lang="en-US" b="1" dirty="0" smtClean="0"/>
              <a:t/>
            </a:r>
            <a:br>
              <a:rPr lang="en-US" b="1" dirty="0" smtClean="0"/>
            </a:br>
            <a:r>
              <a:rPr lang="en-US" sz="1600" b="1" dirty="0" smtClean="0"/>
              <a:t>(Based a sample of approx 200 tested systems across top 30 OEMs)</a:t>
            </a:r>
            <a:endParaRPr lang="en-US" sz="1600" b="1" dirty="0"/>
          </a:p>
        </p:txBody>
      </p:sp>
      <p:graphicFrame>
        <p:nvGraphicFramePr>
          <p:cNvPr id="14" name="Content Placeholder 13"/>
          <p:cNvGraphicFramePr>
            <a:graphicFrameLocks noGrp="1"/>
          </p:cNvGraphicFramePr>
          <p:nvPr>
            <p:ph idx="4294967295"/>
          </p:nvPr>
        </p:nvGraphicFramePr>
        <p:xfrm>
          <a:off x="676275" y="1338263"/>
          <a:ext cx="85344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931674" y="2439711"/>
            <a:ext cx="2396810" cy="400110"/>
          </a:xfrm>
          <a:prstGeom prst="rect">
            <a:avLst/>
          </a:prstGeom>
          <a:noFill/>
        </p:spPr>
        <p:txBody>
          <a:bodyPr wrap="none" rtlCol="0">
            <a:spAutoFit/>
          </a:bodyPr>
          <a:lstStyle/>
          <a:p>
            <a:r>
              <a:rPr lang="en-US" sz="2000" b="1" dirty="0" smtClean="0">
                <a:latin typeface="Trebuchet MS" pitchFamily="34" charset="0"/>
              </a:rPr>
              <a:t>% machines tested</a:t>
            </a:r>
            <a:endParaRPr lang="en-US" sz="2000" b="1" dirty="0">
              <a:latin typeface="Trebuchet MS" pitchFamily="34" charset="0"/>
            </a:endParaRPr>
          </a:p>
        </p:txBody>
      </p:sp>
      <p:sp>
        <p:nvSpPr>
          <p:cNvPr id="10" name="TextBox 9"/>
          <p:cNvSpPr txBox="1"/>
          <p:nvPr/>
        </p:nvSpPr>
        <p:spPr>
          <a:xfrm>
            <a:off x="425553" y="5720531"/>
            <a:ext cx="8458200" cy="677108"/>
          </a:xfrm>
          <a:prstGeom prst="rect">
            <a:avLst/>
          </a:prstGeom>
          <a:noFill/>
        </p:spPr>
        <p:txBody>
          <a:bodyPr wrap="square" rtlCol="0">
            <a:spAutoFit/>
          </a:bodyPr>
          <a:lstStyle/>
          <a:p>
            <a:pPr algn="ctr"/>
            <a:r>
              <a:rPr lang="en-US" sz="2000" b="1" dirty="0" smtClean="0">
                <a:latin typeface="Trebuchet MS" pitchFamily="34" charset="0"/>
              </a:rPr>
              <a:t>Better Performance </a:t>
            </a:r>
          </a:p>
          <a:p>
            <a:pPr algn="ctr"/>
            <a:r>
              <a:rPr lang="en-US" b="1" dirty="0" smtClean="0">
                <a:solidFill>
                  <a:srgbClr val="92D050"/>
                </a:solidFill>
                <a:effectLst>
                  <a:outerShdw blurRad="38100" dist="38100" dir="2700000" algn="tl">
                    <a:srgbClr val="000000">
                      <a:alpha val="43137"/>
                    </a:srgbClr>
                  </a:outerShdw>
                </a:effectLst>
                <a:latin typeface="Trebuchet MS" pitchFamily="34" charset="0"/>
              </a:rPr>
              <a:t>Faster</a:t>
            </a:r>
            <a:r>
              <a:rPr lang="en-US" sz="1400" b="1" dirty="0" smtClean="0">
                <a:latin typeface="Trebuchet MS" pitchFamily="34" charset="0"/>
              </a:rPr>
              <a:t> Boot/Shutdown/S3           </a:t>
            </a:r>
            <a:r>
              <a:rPr lang="en-US" sz="1200" b="1" dirty="0" smtClean="0"/>
              <a:t>			  </a:t>
            </a:r>
            <a:r>
              <a:rPr lang="en-US" b="1" dirty="0" smtClean="0">
                <a:solidFill>
                  <a:srgbClr val="FFC000"/>
                </a:solidFill>
                <a:effectLst>
                  <a:outerShdw blurRad="38100" dist="38100" dir="2700000" algn="tl">
                    <a:srgbClr val="000000">
                      <a:alpha val="43137"/>
                    </a:srgbClr>
                  </a:outerShdw>
                </a:effectLst>
                <a:latin typeface="Trebuchet MS" pitchFamily="34" charset="0"/>
              </a:rPr>
              <a:t>Slower</a:t>
            </a:r>
            <a:r>
              <a:rPr lang="en-US" sz="1400" b="1" dirty="0" smtClean="0">
                <a:latin typeface="Trebuchet MS" pitchFamily="34" charset="0"/>
              </a:rPr>
              <a:t> Boot/Shutdown/S3</a:t>
            </a:r>
            <a:endParaRPr lang="en-US" sz="1400" b="1" dirty="0">
              <a:latin typeface="Trebuchet MS" pitchFamily="34" charset="0"/>
            </a:endParaRPr>
          </a:p>
        </p:txBody>
      </p:sp>
      <p:cxnSp>
        <p:nvCxnSpPr>
          <p:cNvPr id="12" name="Straight Arrow Connector 11"/>
          <p:cNvCxnSpPr/>
          <p:nvPr/>
        </p:nvCxnSpPr>
        <p:spPr>
          <a:xfrm>
            <a:off x="3424391" y="6217060"/>
            <a:ext cx="2600632" cy="2458"/>
          </a:xfrm>
          <a:prstGeom prst="straightConnector1">
            <a:avLst/>
          </a:prstGeom>
          <a:ln w="88900" cap="rnd" cmpd="sng">
            <a:solidFill>
              <a:schemeClr val="tx1"/>
            </a:solidFill>
            <a:headEnd type="stealth"/>
            <a:tailEnd type="none"/>
          </a:ln>
          <a:effectLst>
            <a:outerShdw blurRad="63500" dist="38100" dir="5400000" rotWithShape="0">
              <a:schemeClr val="tx1">
                <a:alpha val="38000"/>
              </a:schemeClr>
            </a:outerShdw>
          </a:effectLst>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3139589" y="1479754"/>
            <a:ext cx="4191000" cy="2062103"/>
          </a:xfrm>
          <a:prstGeom prst="rect">
            <a:avLst/>
          </a:prstGeom>
          <a:noFill/>
        </p:spPr>
        <p:txBody>
          <a:bodyPr wrap="square" rtlCol="0">
            <a:spAutoFit/>
          </a:bodyPr>
          <a:lstStyle/>
          <a:p>
            <a:pPr algn="ctr"/>
            <a:r>
              <a:rPr lang="en-US" sz="3200" b="1" dirty="0" smtClean="0">
                <a:latin typeface="Trebuchet MS" pitchFamily="34" charset="0"/>
              </a:rPr>
              <a:t>Year over Year, we have seen 30-50%</a:t>
            </a:r>
            <a:br>
              <a:rPr lang="en-US" sz="3200" b="1" dirty="0" smtClean="0">
                <a:latin typeface="Trebuchet MS" pitchFamily="34" charset="0"/>
              </a:rPr>
            </a:br>
            <a:r>
              <a:rPr lang="en-US" sz="3200" b="1" dirty="0" smtClean="0">
                <a:latin typeface="Trebuchet MS" pitchFamily="34" charset="0"/>
              </a:rPr>
              <a:t>performance improvements</a:t>
            </a:r>
            <a:endParaRPr lang="en-US" sz="3200" b="1" dirty="0">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fade">
                                      <p:cBhvr>
                                        <p:cTn id="7" dur="2000"/>
                                        <p:tgtEl>
                                          <p:spTgt spid="1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fade">
                                      <p:cBhvr>
                                        <p:cTn id="12" dur="2000"/>
                                        <p:tgtEl>
                                          <p:spTgt spid="1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fade">
                                      <p:cBhvr>
                                        <p:cTn id="17" dur="2000"/>
                                        <p:tgtEl>
                                          <p:spTgt spid="1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1" nodeType="clickEffect">
                                  <p:stCondLst>
                                    <p:cond delay="0"/>
                                  </p:stCondLst>
                                  <p:childTnLst>
                                    <p:set>
                                      <p:cBhvr rctx="PPT">
                                        <p:cTn id="21" dur="indefinite"/>
                                        <p:tgtEl>
                                          <p:spTgt spid="14">
                                            <p:graphicEl>
                                              <a:chart seriesIdx="-3" categoryIdx="-3" bldStep="gridLegend"/>
                                            </p:graphicEl>
                                          </p:spTgt>
                                        </p:tgtEl>
                                        <p:attrNameLst>
                                          <p:attrName>style.opacity</p:attrName>
                                        </p:attrNameLst>
                                      </p:cBhvr>
                                      <p:to>
                                        <p:strVal val="0.5"/>
                                      </p:to>
                                    </p:set>
                                    <p:animEffect filter="image" prLst="opacity: 0.5">
                                      <p:cBhvr rctx="IE">
                                        <p:cTn id="22" dur="indefinite"/>
                                        <p:tgtEl>
                                          <p:spTgt spid="14">
                                            <p:graphicEl>
                                              <a:chart seriesIdx="-3" categoryIdx="-3" bldStep="gridLegen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14">
                                            <p:graphicEl>
                                              <a:chart seriesIdx="0" categoryIdx="-4" bldStep="series"/>
                                            </p:graphicEl>
                                          </p:spTgt>
                                        </p:tgtEl>
                                        <p:attrNameLst>
                                          <p:attrName>style.opacity</p:attrName>
                                        </p:attrNameLst>
                                      </p:cBhvr>
                                      <p:to>
                                        <p:strVal val="0.5"/>
                                      </p:to>
                                    </p:set>
                                    <p:animEffect filter="image" prLst="opacity: 0.5">
                                      <p:cBhvr rctx="IE">
                                        <p:cTn id="27" dur="indefinite"/>
                                        <p:tgtEl>
                                          <p:spTgt spid="14">
                                            <p:graphicEl>
                                              <a:chart seriesIdx="0"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childTnLst>
                                    <p:set>
                                      <p:cBhvr rctx="PPT">
                                        <p:cTn id="31" dur="indefinite"/>
                                        <p:tgtEl>
                                          <p:spTgt spid="14">
                                            <p:graphicEl>
                                              <a:chart seriesIdx="1" categoryIdx="-4" bldStep="series"/>
                                            </p:graphicEl>
                                          </p:spTgt>
                                        </p:tgtEl>
                                        <p:attrNameLst>
                                          <p:attrName>style.opacity</p:attrName>
                                        </p:attrNameLst>
                                      </p:cBhvr>
                                      <p:to>
                                        <p:strVal val="0.5"/>
                                      </p:to>
                                    </p:set>
                                    <p:animEffect filter="image" prLst="opacity: 0.5">
                                      <p:cBhvr rctx="IE">
                                        <p:cTn id="32" dur="indefinite"/>
                                        <p:tgtEl>
                                          <p:spTgt spid="14">
                                            <p:graphicEl>
                                              <a:chart seriesIdx="1" categoryIdx="-4" bldStep="series"/>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20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000"/>
                                        <p:tgtEl>
                                          <p:spTgt spid="37"/>
                                        </p:tgtEl>
                                      </p:cBhvr>
                                    </p:animEffect>
                                    <p:set>
                                      <p:cBhvr>
                                        <p:cTn id="40"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Chart bld="series"/>
        </p:bldSub>
      </p:bldGraphic>
      <p:bldGraphic spid="14" grpId="1">
        <p:bldSub>
          <a:bldChart bld="series"/>
        </p:bldSub>
      </p:bldGraphic>
      <p:bldP spid="37" grpId="0"/>
      <p:bldP spid="3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Microsoft Performance Improvements</a:t>
            </a:r>
          </a:p>
        </p:txBody>
      </p:sp>
      <p:sp>
        <p:nvSpPr>
          <p:cNvPr id="3" name="Content Placeholder 2"/>
          <p:cNvSpPr>
            <a:spLocks noGrp="1"/>
          </p:cNvSpPr>
          <p:nvPr>
            <p:ph idx="1"/>
          </p:nvPr>
        </p:nvSpPr>
        <p:spPr>
          <a:xfrm>
            <a:off x="381000" y="1417638"/>
            <a:ext cx="8380412" cy="4035977"/>
          </a:xfrm>
        </p:spPr>
        <p:txBody>
          <a:bodyPr/>
          <a:lstStyle/>
          <a:p>
            <a:pPr marL="457200" indent="-457200"/>
            <a:r>
              <a:rPr lang="en-US" dirty="0" smtClean="0"/>
              <a:t>Velocity has driven significant Microsoft performance fixes</a:t>
            </a:r>
          </a:p>
          <a:p>
            <a:pPr marL="914400" lvl="1" indent="-457200"/>
            <a:r>
              <a:rPr lang="en-US" dirty="0" err="1" smtClean="0"/>
              <a:t>LanmanWorkstation</a:t>
            </a:r>
            <a:r>
              <a:rPr lang="en-US" dirty="0" smtClean="0"/>
              <a:t> fix in Vista SP1</a:t>
            </a:r>
          </a:p>
          <a:p>
            <a:pPr marL="1314450" lvl="2" indent="-400050"/>
            <a:r>
              <a:rPr lang="en-US" dirty="0" err="1" smtClean="0"/>
              <a:t>LanmanWorkstation</a:t>
            </a:r>
            <a:r>
              <a:rPr lang="en-US" dirty="0" smtClean="0"/>
              <a:t> service starts faster</a:t>
            </a:r>
          </a:p>
          <a:p>
            <a:pPr marL="1314450" lvl="2" indent="-400050"/>
            <a:r>
              <a:rPr lang="en-US" dirty="0" smtClean="0"/>
              <a:t>Boot as much as 60 seconds faster</a:t>
            </a:r>
          </a:p>
          <a:p>
            <a:pPr marL="914400" lvl="1" indent="-457200"/>
            <a:r>
              <a:rPr lang="en-US" dirty="0" err="1" smtClean="0"/>
              <a:t>Rasman</a:t>
            </a:r>
            <a:r>
              <a:rPr lang="en-US" dirty="0" smtClean="0"/>
              <a:t> service fix</a:t>
            </a:r>
          </a:p>
          <a:p>
            <a:pPr marL="1314450" lvl="2" indent="-400050"/>
            <a:r>
              <a:rPr lang="en-US" dirty="0" smtClean="0"/>
              <a:t>Fixed unresponsive </a:t>
            </a:r>
            <a:r>
              <a:rPr lang="en-US" dirty="0" err="1" smtClean="0"/>
              <a:t>Rasman</a:t>
            </a:r>
            <a:r>
              <a:rPr lang="en-US" dirty="0" smtClean="0"/>
              <a:t> service</a:t>
            </a:r>
          </a:p>
          <a:p>
            <a:pPr marL="1314450" lvl="2" indent="-400050"/>
            <a:r>
              <a:rPr lang="en-US" dirty="0" smtClean="0"/>
              <a:t>Shutdown up to 20 seconds faster</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Velocity Case Studies</a:t>
            </a:r>
            <a:endParaRPr lang="en-US" dirty="0"/>
          </a:p>
        </p:txBody>
      </p:sp>
      <p:sp>
        <p:nvSpPr>
          <p:cNvPr id="3" name="Content Placeholder 2"/>
          <p:cNvSpPr>
            <a:spLocks noGrp="1"/>
          </p:cNvSpPr>
          <p:nvPr>
            <p:ph idx="1"/>
          </p:nvPr>
        </p:nvSpPr>
        <p:spPr>
          <a:xfrm>
            <a:off x="382588" y="1414464"/>
            <a:ext cx="8380412" cy="4173450"/>
          </a:xfrm>
        </p:spPr>
        <p:txBody>
          <a:bodyPr/>
          <a:lstStyle/>
          <a:p>
            <a:r>
              <a:rPr lang="en-US" sz="2800" dirty="0" smtClean="0"/>
              <a:t>Ultra Portable, high-profile laptop</a:t>
            </a:r>
          </a:p>
          <a:p>
            <a:pPr marL="742950" lvl="1" indent="-342900"/>
            <a:r>
              <a:rPr lang="en-US" sz="2400" dirty="0" smtClean="0"/>
              <a:t>Results after 2 weeks testing and tuning</a:t>
            </a:r>
          </a:p>
          <a:p>
            <a:pPr marL="1028700" lvl="3" indent="-285750"/>
            <a:r>
              <a:rPr lang="en-US" sz="1800" dirty="0" smtClean="0"/>
              <a:t>34% improvement in boot complete times</a:t>
            </a:r>
          </a:p>
          <a:p>
            <a:pPr marL="1028700" lvl="3" indent="-285750"/>
            <a:r>
              <a:rPr lang="en-US" sz="1800" dirty="0" smtClean="0"/>
              <a:t>50% improvement in shutdown times</a:t>
            </a:r>
          </a:p>
          <a:p>
            <a:pPr marL="1028700" lvl="3" indent="-285750"/>
            <a:r>
              <a:rPr lang="en-US" sz="1800" dirty="0" smtClean="0"/>
              <a:t>76% improvement in CPU utilization at Idle</a:t>
            </a:r>
          </a:p>
          <a:p>
            <a:pPr lvl="1"/>
            <a:endParaRPr lang="en-US" sz="2400" dirty="0" smtClean="0"/>
          </a:p>
          <a:p>
            <a:r>
              <a:rPr lang="en-US" sz="2800" dirty="0" smtClean="0"/>
              <a:t>High-end, high-volume consumer laptop</a:t>
            </a:r>
          </a:p>
          <a:p>
            <a:pPr marL="742950" lvl="1" indent="-342900"/>
            <a:r>
              <a:rPr lang="en-US" sz="2400" dirty="0" smtClean="0"/>
              <a:t>Results after 1 day of suspend/resume optimization</a:t>
            </a:r>
          </a:p>
          <a:p>
            <a:pPr marL="1028700" lvl="3" indent="-285750"/>
            <a:r>
              <a:rPr lang="en-US" sz="1800" dirty="0" smtClean="0"/>
              <a:t>56% improvement in S3 suspend times</a:t>
            </a:r>
          </a:p>
          <a:p>
            <a:pPr marL="1028700" lvl="3" indent="-285750"/>
            <a:r>
              <a:rPr lang="en-US" sz="1800" dirty="0" smtClean="0"/>
              <a:t>64% improvement in S4 suspend times </a:t>
            </a:r>
            <a:endParaRPr lang="en-US" sz="1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 – Boot</a:t>
            </a:r>
            <a:endParaRPr lang="en-US" dirty="0"/>
          </a:p>
        </p:txBody>
      </p:sp>
      <p:sp>
        <p:nvSpPr>
          <p:cNvPr id="14" name="Content Placeholder 2"/>
          <p:cNvSpPr>
            <a:spLocks noGrp="1"/>
          </p:cNvSpPr>
          <p:nvPr>
            <p:ph idx="1"/>
          </p:nvPr>
        </p:nvSpPr>
        <p:spPr>
          <a:xfrm>
            <a:off x="382588" y="1414464"/>
            <a:ext cx="8380412" cy="4836709"/>
          </a:xfrm>
        </p:spPr>
        <p:txBody>
          <a:bodyPr/>
          <a:lstStyle/>
          <a:p>
            <a:r>
              <a:rPr lang="en-US" sz="2400" dirty="0" smtClean="0"/>
              <a:t>Ensure that all BOOT_START drivers are embedded-signed</a:t>
            </a:r>
          </a:p>
          <a:p>
            <a:r>
              <a:rPr lang="en-US" sz="2400" dirty="0" smtClean="0"/>
              <a:t>Ensure that all devices and drivers initialize quickly</a:t>
            </a:r>
          </a:p>
          <a:p>
            <a:pPr marL="742950" lvl="1" indent="-342900"/>
            <a:r>
              <a:rPr lang="en-US" sz="2000" dirty="0" smtClean="0"/>
              <a:t>Implement Asynchronous PnP in drivers when possible</a:t>
            </a:r>
          </a:p>
          <a:p>
            <a:r>
              <a:rPr lang="en-US" sz="2400" dirty="0" smtClean="0"/>
              <a:t>Minimize opening/closing files (e.g., log files)</a:t>
            </a:r>
          </a:p>
          <a:p>
            <a:pPr marL="742950" lvl="1" indent="-342900"/>
            <a:r>
              <a:rPr lang="en-US" sz="2000" dirty="0" smtClean="0"/>
              <a:t>Triggers antivirus scanning</a:t>
            </a:r>
          </a:p>
          <a:p>
            <a:r>
              <a:rPr lang="en-US" sz="2400" dirty="0" smtClean="0"/>
              <a:t>Verify that services have a short startup time</a:t>
            </a:r>
          </a:p>
          <a:p>
            <a:r>
              <a:rPr lang="en-US" sz="2400" dirty="0" smtClean="0"/>
              <a:t>Minimize service and startup application CPU and disk usage</a:t>
            </a:r>
          </a:p>
          <a:p>
            <a:pPr marL="742950" lvl="1" indent="-342900"/>
            <a:r>
              <a:rPr lang="en-US" sz="2000" dirty="0" smtClean="0"/>
              <a:t>Remove unnecessary code from main boot path</a:t>
            </a:r>
          </a:p>
          <a:p>
            <a:r>
              <a:rPr lang="en-US" sz="2400" dirty="0" smtClean="0"/>
              <a:t>Perform testing in a controlled way (always critical)</a:t>
            </a:r>
          </a:p>
          <a:p>
            <a:r>
              <a:rPr lang="en-US" sz="2400" dirty="0" smtClean="0"/>
              <a:t>Make comparisons against a valid baseline </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Best Practices – Suspend/Resume</a:t>
            </a:r>
            <a:endParaRPr lang="en-US" sz="4400" dirty="0"/>
          </a:p>
        </p:txBody>
      </p:sp>
      <p:sp>
        <p:nvSpPr>
          <p:cNvPr id="14" name="Content Placeholder 2"/>
          <p:cNvSpPr>
            <a:spLocks noGrp="1"/>
          </p:cNvSpPr>
          <p:nvPr>
            <p:ph idx="1"/>
          </p:nvPr>
        </p:nvSpPr>
        <p:spPr>
          <a:xfrm>
            <a:off x="382588" y="1417638"/>
            <a:ext cx="8380412" cy="5409686"/>
          </a:xfrm>
        </p:spPr>
        <p:txBody>
          <a:bodyPr/>
          <a:lstStyle/>
          <a:p>
            <a:r>
              <a:rPr lang="en-US" dirty="0" smtClean="0"/>
              <a:t>Application, service, and driver performance can all impact suspend/resume transitions</a:t>
            </a:r>
          </a:p>
          <a:p>
            <a:pPr marL="857250" lvl="1" indent="-457200"/>
            <a:r>
              <a:rPr lang="en-US" dirty="0" smtClean="0"/>
              <a:t>Ensure that applications and services process messages and notifications quickly</a:t>
            </a:r>
          </a:p>
          <a:p>
            <a:pPr marL="857250" lvl="1" indent="-457200"/>
            <a:r>
              <a:rPr lang="en-US" dirty="0" smtClean="0"/>
              <a:t>Ensure that drivers and their devices are not taking a long time to suspend or resume</a:t>
            </a:r>
          </a:p>
          <a:p>
            <a:r>
              <a:rPr lang="en-US" dirty="0" smtClean="0"/>
              <a:t>Evaluate updated software against the correct baseline</a:t>
            </a:r>
          </a:p>
          <a:p>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 – Shutdown</a:t>
            </a:r>
            <a:endParaRPr lang="en-US" dirty="0"/>
          </a:p>
        </p:txBody>
      </p:sp>
      <p:sp>
        <p:nvSpPr>
          <p:cNvPr id="14" name="Content Placeholder 2"/>
          <p:cNvSpPr>
            <a:spLocks noGrp="1"/>
          </p:cNvSpPr>
          <p:nvPr>
            <p:ph idx="1"/>
          </p:nvPr>
        </p:nvSpPr>
        <p:spPr>
          <a:xfrm>
            <a:off x="382588" y="1414464"/>
            <a:ext cx="8380412" cy="3495829"/>
          </a:xfrm>
        </p:spPr>
        <p:txBody>
          <a:bodyPr/>
          <a:lstStyle/>
          <a:p>
            <a:r>
              <a:rPr lang="en-US" sz="2800" dirty="0" smtClean="0"/>
              <a:t>Services and applications can significantly </a:t>
            </a:r>
            <a:br>
              <a:rPr lang="en-US" sz="2800" dirty="0" smtClean="0"/>
            </a:br>
            <a:r>
              <a:rPr lang="en-US" sz="2800" dirty="0" smtClean="0"/>
              <a:t>affect shutdown performance – minimize CPU</a:t>
            </a:r>
            <a:br>
              <a:rPr lang="en-US" sz="2800" dirty="0" smtClean="0"/>
            </a:br>
            <a:r>
              <a:rPr lang="en-US" sz="2800" dirty="0" smtClean="0"/>
              <a:t>and disk activity</a:t>
            </a:r>
          </a:p>
          <a:p>
            <a:r>
              <a:rPr lang="en-US" sz="2800" dirty="0" smtClean="0"/>
              <a:t>Ensure that applications running on the system respond quickly to shutdown notifications</a:t>
            </a:r>
          </a:p>
          <a:p>
            <a:r>
              <a:rPr lang="en-US" sz="2800" dirty="0" smtClean="0"/>
              <a:t>Ensure services respond properly to </a:t>
            </a:r>
            <a:br>
              <a:rPr lang="en-US" sz="2800" dirty="0" smtClean="0"/>
            </a:br>
            <a:r>
              <a:rPr lang="en-US" sz="2800" dirty="0" smtClean="0"/>
              <a:t>shutdown notifications</a:t>
            </a:r>
          </a:p>
          <a:p>
            <a:pPr marL="800100" lvl="1" indent="-400050"/>
            <a:r>
              <a:rPr lang="en-US" sz="2400" dirty="0" smtClean="0"/>
              <a:t>Unresponsive services incur a 20 second penalty</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 Call To Action – On/Off Performance </a:t>
            </a:r>
            <a:endParaRPr lang="en-US" sz="4000" dirty="0"/>
          </a:p>
        </p:txBody>
      </p:sp>
      <p:sp>
        <p:nvSpPr>
          <p:cNvPr id="3" name="Content Placeholder 2"/>
          <p:cNvSpPr>
            <a:spLocks noGrp="1"/>
          </p:cNvSpPr>
          <p:nvPr>
            <p:ph idx="1"/>
          </p:nvPr>
        </p:nvSpPr>
        <p:spPr>
          <a:xfrm>
            <a:off x="382588" y="1417638"/>
            <a:ext cx="8380412" cy="4254498"/>
          </a:xfrm>
        </p:spPr>
        <p:txBody>
          <a:bodyPr/>
          <a:lstStyle/>
          <a:p>
            <a:r>
              <a:rPr lang="en-US" sz="2400" dirty="0" smtClean="0"/>
              <a:t>Optimize software for the User Experience</a:t>
            </a:r>
          </a:p>
          <a:p>
            <a:pPr marL="742950" lvl="1" indent="-342900"/>
            <a:r>
              <a:rPr lang="en-US" sz="2000" dirty="0" smtClean="0"/>
              <a:t>Minimize CPU and Disk activity to speed on/off transitions</a:t>
            </a:r>
          </a:p>
          <a:p>
            <a:r>
              <a:rPr lang="en-US" sz="2400" dirty="0" smtClean="0"/>
              <a:t>Avoid unnecessary file opens/closes</a:t>
            </a:r>
          </a:p>
          <a:p>
            <a:pPr marL="742950" lvl="1" indent="-342900"/>
            <a:r>
              <a:rPr lang="en-US" sz="2000" dirty="0" smtClean="0"/>
              <a:t>Triggers excessive antivirus scanning</a:t>
            </a:r>
          </a:p>
          <a:p>
            <a:r>
              <a:rPr lang="en-US" sz="2400" dirty="0" smtClean="0"/>
              <a:t>Minimize PnP device start and enumeration times</a:t>
            </a:r>
          </a:p>
          <a:p>
            <a:pPr marL="742950" lvl="1" indent="-342900"/>
            <a:r>
              <a:rPr lang="en-US" sz="2000" dirty="0" smtClean="0"/>
              <a:t>Support asynchronous PnP when possible</a:t>
            </a:r>
          </a:p>
          <a:p>
            <a:r>
              <a:rPr lang="en-US" sz="2400" dirty="0" smtClean="0"/>
              <a:t>Minimize service startup, shutdown, suspend/resume times</a:t>
            </a:r>
          </a:p>
          <a:p>
            <a:r>
              <a:rPr lang="en-US" sz="2400" dirty="0" smtClean="0"/>
              <a:t>Ensure services respond properly to shutdown</a:t>
            </a:r>
          </a:p>
          <a:p>
            <a:pPr marL="742950" lvl="1" indent="-342900"/>
            <a:r>
              <a:rPr lang="en-US" sz="2000" dirty="0" smtClean="0"/>
              <a:t>Unresponsive services delay shutdown 20 sec</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Additional Resources</a:t>
            </a:r>
            <a:endParaRPr lang="en-US" dirty="0"/>
          </a:p>
        </p:txBody>
      </p:sp>
      <p:sp>
        <p:nvSpPr>
          <p:cNvPr id="14" name="Content Placeholder 2"/>
          <p:cNvSpPr>
            <a:spLocks noGrp="1"/>
          </p:cNvSpPr>
          <p:nvPr>
            <p:ph idx="1"/>
          </p:nvPr>
        </p:nvSpPr>
        <p:spPr>
          <a:xfrm>
            <a:off x="382588" y="1414464"/>
            <a:ext cx="8380412" cy="5870838"/>
          </a:xfrm>
        </p:spPr>
        <p:txBody>
          <a:bodyPr/>
          <a:lstStyle/>
          <a:p>
            <a:pPr marL="400050" indent="-400050"/>
            <a:r>
              <a:rPr lang="en-US" sz="2400" dirty="0" smtClean="0"/>
              <a:t>Windows Performance Tools Kit</a:t>
            </a:r>
          </a:p>
          <a:p>
            <a:pPr marL="742950" lvl="1" indent="-342900"/>
            <a:r>
              <a:rPr lang="en-US" sz="2000" dirty="0" smtClean="0">
                <a:hlinkClick r:id="rId3"/>
              </a:rPr>
              <a:t>http://www.microsoft.com/whdc/system/sysperf/perftools.mspx</a:t>
            </a:r>
            <a:endParaRPr lang="en-US" sz="2000" dirty="0" smtClean="0"/>
          </a:p>
          <a:p>
            <a:pPr marL="1085850" lvl="2" indent="-342900"/>
            <a:r>
              <a:rPr lang="en-US" sz="1800" dirty="0" smtClean="0"/>
              <a:t>Xbootmgr.exe</a:t>
            </a:r>
          </a:p>
          <a:p>
            <a:pPr marL="1314450" lvl="3" indent="-228600"/>
            <a:r>
              <a:rPr lang="en-US" sz="1600" dirty="0" smtClean="0"/>
              <a:t>Automates On/Off trace collection</a:t>
            </a:r>
          </a:p>
          <a:p>
            <a:pPr marL="1085850" lvl="2" indent="-342900"/>
            <a:r>
              <a:rPr lang="en-US" sz="1800" dirty="0" smtClean="0"/>
              <a:t>Xperf.exe</a:t>
            </a:r>
          </a:p>
          <a:p>
            <a:pPr marL="1314450" lvl="3" indent="-228600"/>
            <a:r>
              <a:rPr lang="en-US" sz="1600" dirty="0" smtClean="0"/>
              <a:t>Generates On/Off transition summary reports</a:t>
            </a:r>
          </a:p>
          <a:p>
            <a:pPr marL="1314450" lvl="3" indent="-228600"/>
            <a:r>
              <a:rPr lang="en-US" sz="1600" dirty="0" smtClean="0"/>
              <a:t>Provides raw text dumps for detailed, low-level analysis</a:t>
            </a:r>
          </a:p>
          <a:p>
            <a:pPr marL="1085850" lvl="2" indent="-342900"/>
            <a:r>
              <a:rPr lang="en-US" sz="1800" dirty="0" smtClean="0"/>
              <a:t>Xperfview.exe</a:t>
            </a:r>
          </a:p>
          <a:p>
            <a:pPr marL="1314450" lvl="3" indent="-228600"/>
            <a:r>
              <a:rPr lang="en-US" sz="1600" dirty="0" smtClean="0"/>
              <a:t>Provides graphical visualizations of performance data</a:t>
            </a:r>
          </a:p>
          <a:p>
            <a:pPr marL="400050" indent="-400050"/>
            <a:r>
              <a:rPr lang="en-US" sz="2400" dirty="0" smtClean="0"/>
              <a:t>Whitepaper:  On/Off Transition Performance Analysis of Windows Vista </a:t>
            </a:r>
          </a:p>
          <a:p>
            <a:pPr marL="742950" lvl="1" indent="-342900"/>
            <a:r>
              <a:rPr lang="en-US" sz="2000" dirty="0" smtClean="0">
                <a:hlinkClick r:id="rId4"/>
              </a:rPr>
              <a:t>http://www.microsoft.com/whdc/system/sysperf/On-Off_Transition.mspx</a:t>
            </a:r>
            <a:endParaRPr lang="en-US" sz="2000" dirty="0" smtClean="0">
              <a:hlinkClick r:id="rId3"/>
            </a:endParaRPr>
          </a:p>
          <a:p>
            <a:pPr lvl="1"/>
            <a:endParaRPr lang="en-US" sz="2000" dirty="0" smtClean="0"/>
          </a:p>
          <a:p>
            <a:endParaRPr lang="en-US" sz="2400"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791553"/>
          <p:cNvSpPr>
            <a:spLocks noGrp="1" noChangeArrowheads="1"/>
          </p:cNvSpPr>
          <p:nvPr>
            <p:ph type="title"/>
          </p:nvPr>
        </p:nvSpPr>
        <p:spPr/>
        <p:txBody>
          <a:bodyPr/>
          <a:lstStyle/>
          <a:p>
            <a:r>
              <a:rPr lang="en-US" smtClean="0"/>
              <a:t>Agenda</a:t>
            </a:r>
            <a:endParaRPr lang="en-US" dirty="0" smtClean="0"/>
          </a:p>
        </p:txBody>
      </p:sp>
      <p:sp>
        <p:nvSpPr>
          <p:cNvPr id="6148" name="Shape 791554"/>
          <p:cNvSpPr>
            <a:spLocks noGrp="1" noChangeArrowheads="1"/>
          </p:cNvSpPr>
          <p:nvPr>
            <p:ph idx="1"/>
          </p:nvPr>
        </p:nvSpPr>
        <p:spPr>
          <a:xfrm>
            <a:off x="382588" y="1414464"/>
            <a:ext cx="8380412" cy="5290166"/>
          </a:xfrm>
        </p:spPr>
        <p:txBody>
          <a:bodyPr/>
          <a:lstStyle/>
          <a:p>
            <a:pPr marL="457200" indent="-457200"/>
            <a:r>
              <a:rPr lang="en-US" dirty="0" smtClean="0"/>
              <a:t>Quality Programs at Microsoft</a:t>
            </a:r>
          </a:p>
          <a:p>
            <a:pPr marL="914400" lvl="1" indent="-457200"/>
            <a:r>
              <a:rPr lang="en-US" dirty="0" smtClean="0"/>
              <a:t>Compatible, Logo, OEM Ready, Velocity</a:t>
            </a:r>
          </a:p>
          <a:p>
            <a:pPr marL="457200" indent="-457200"/>
            <a:r>
              <a:rPr lang="en-US" dirty="0" smtClean="0"/>
              <a:t>Velocity Goals</a:t>
            </a:r>
          </a:p>
          <a:p>
            <a:pPr marL="457200" indent="-457200"/>
            <a:r>
              <a:rPr lang="en-US" dirty="0" smtClean="0"/>
              <a:t>Velocity Requirements and Guidelines</a:t>
            </a:r>
          </a:p>
          <a:p>
            <a:pPr marL="457200" indent="-457200"/>
            <a:r>
              <a:rPr lang="en-US" dirty="0" smtClean="0"/>
              <a:t>Roadmap</a:t>
            </a:r>
          </a:p>
          <a:p>
            <a:pPr marL="457200" indent="-457200"/>
            <a:r>
              <a:rPr lang="en-US" dirty="0" smtClean="0"/>
              <a:t>Performance Improvements</a:t>
            </a:r>
          </a:p>
          <a:p>
            <a:pPr marL="457200" indent="-457200"/>
            <a:r>
              <a:rPr lang="en-US" dirty="0" smtClean="0"/>
              <a:t>Case Studies</a:t>
            </a:r>
          </a:p>
          <a:p>
            <a:pPr marL="457200" indent="-457200"/>
            <a:r>
              <a:rPr lang="en-US" dirty="0" smtClean="0"/>
              <a:t>Best Practices</a:t>
            </a:r>
          </a:p>
          <a:p>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667716"/>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Quality Programs Overview</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057400" y="1524000"/>
          <a:ext cx="6019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normAutofit/>
          </a:bodyPr>
          <a:lstStyle/>
          <a:p>
            <a:r>
              <a:rPr lang="en-US" dirty="0" smtClean="0"/>
              <a:t>Quality Programs Overview</a:t>
            </a:r>
            <a:endParaRPr lang="en-US" dirty="0"/>
          </a:p>
        </p:txBody>
      </p:sp>
      <p:sp>
        <p:nvSpPr>
          <p:cNvPr id="13" name="Up-Down Arrow 12"/>
          <p:cNvSpPr/>
          <p:nvPr/>
        </p:nvSpPr>
        <p:spPr>
          <a:xfrm>
            <a:off x="1171575" y="2628900"/>
            <a:ext cx="457200" cy="2590800"/>
          </a:xfrm>
          <a:prstGeom prst="up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4" name="TextBox 13"/>
          <p:cNvSpPr txBox="1"/>
          <p:nvPr/>
        </p:nvSpPr>
        <p:spPr>
          <a:xfrm>
            <a:off x="371475" y="2019300"/>
            <a:ext cx="2057400" cy="523220"/>
          </a:xfrm>
          <a:prstGeom prst="rect">
            <a:avLst/>
          </a:prstGeom>
          <a:noFill/>
        </p:spPr>
        <p:txBody>
          <a:bodyPr wrap="square" rtlCol="0">
            <a:spAutoFit/>
          </a:bodyPr>
          <a:lstStyle/>
          <a:p>
            <a:pPr algn="ctr"/>
            <a:r>
              <a:rPr lang="en-US" sz="1400" dirty="0" smtClean="0">
                <a:latin typeface="Trebuchet MS" pitchFamily="34" charset="0"/>
              </a:rPr>
              <a:t>Improving Overall PC Experience</a:t>
            </a:r>
            <a:endParaRPr lang="en-US" sz="1400" dirty="0">
              <a:latin typeface="Trebuchet MS" pitchFamily="34" charset="0"/>
            </a:endParaRPr>
          </a:p>
        </p:txBody>
      </p:sp>
      <p:sp>
        <p:nvSpPr>
          <p:cNvPr id="15" name="TextBox 14"/>
          <p:cNvSpPr txBox="1"/>
          <p:nvPr/>
        </p:nvSpPr>
        <p:spPr>
          <a:xfrm>
            <a:off x="371475" y="5372100"/>
            <a:ext cx="2057400" cy="523220"/>
          </a:xfrm>
          <a:prstGeom prst="rect">
            <a:avLst/>
          </a:prstGeom>
          <a:noFill/>
        </p:spPr>
        <p:txBody>
          <a:bodyPr wrap="square" rtlCol="0">
            <a:spAutoFit/>
          </a:bodyPr>
          <a:lstStyle/>
          <a:p>
            <a:pPr algn="ctr"/>
            <a:r>
              <a:rPr lang="en-US" sz="1400" dirty="0" smtClean="0">
                <a:latin typeface="Trebuchet MS" pitchFamily="34" charset="0"/>
              </a:rPr>
              <a:t>Improving Basic Product Compatibility</a:t>
            </a:r>
            <a:endParaRPr lang="en-US" sz="1400" dirty="0">
              <a:latin typeface="Trebuchet MS" pitchFamily="34" charset="0"/>
            </a:endParaRPr>
          </a:p>
        </p:txBody>
      </p:sp>
      <p:sp>
        <p:nvSpPr>
          <p:cNvPr id="11" name="TextBox 10"/>
          <p:cNvSpPr txBox="1"/>
          <p:nvPr/>
        </p:nvSpPr>
        <p:spPr>
          <a:xfrm>
            <a:off x="733967" y="1409700"/>
            <a:ext cx="1332417" cy="646331"/>
          </a:xfrm>
          <a:prstGeom prst="rect">
            <a:avLst/>
          </a:prstGeom>
          <a:noFill/>
        </p:spPr>
        <p:txBody>
          <a:bodyPr wrap="none" rtlCol="0">
            <a:spAutoFit/>
          </a:bodyPr>
          <a:lstStyle/>
          <a:p>
            <a:pPr algn="ctr"/>
            <a:r>
              <a:rPr lang="en-US" b="1" dirty="0" smtClean="0">
                <a:latin typeface="Trebuchet MS" pitchFamily="34" charset="0"/>
              </a:rPr>
              <a:t>Program </a:t>
            </a:r>
          </a:p>
          <a:p>
            <a:pPr algn="ctr"/>
            <a:r>
              <a:rPr lang="en-US" b="1" dirty="0" smtClean="0">
                <a:latin typeface="Trebuchet MS" pitchFamily="34" charset="0"/>
              </a:rPr>
              <a:t>Objectives</a:t>
            </a:r>
            <a:endParaRPr lang="en-US" b="1"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2588" y="228600"/>
            <a:ext cx="8380412" cy="498598"/>
          </a:xfrm>
        </p:spPr>
        <p:txBody>
          <a:bodyPr/>
          <a:lstStyle/>
          <a:p>
            <a:r>
              <a:rPr lang="en-US" sz="3600" dirty="0" smtClean="0"/>
              <a:t>Which Programs Apply To Which Products</a:t>
            </a:r>
            <a:endParaRPr lang="en-US" sz="3600" dirty="0"/>
          </a:p>
        </p:txBody>
      </p:sp>
      <p:graphicFrame>
        <p:nvGraphicFramePr>
          <p:cNvPr id="4" name="Content Placeholder 3"/>
          <p:cNvGraphicFramePr>
            <a:graphicFrameLocks noGrp="1"/>
          </p:cNvGraphicFramePr>
          <p:nvPr>
            <p:ph idx="1"/>
          </p:nvPr>
        </p:nvGraphicFramePr>
        <p:xfrm>
          <a:off x="382588" y="1414463"/>
          <a:ext cx="8380414" cy="3657600"/>
        </p:xfrm>
        <a:graphic>
          <a:graphicData uri="http://schemas.openxmlformats.org/drawingml/2006/table">
            <a:tbl>
              <a:tblPr firstRow="1" firstCol="1" bandRow="1">
                <a:tableStyleId>{5C22544A-7EE6-4342-B048-85BDC9FD1C3A}</a:tableStyleId>
              </a:tblPr>
              <a:tblGrid>
                <a:gridCol w="1939910"/>
                <a:gridCol w="1610126"/>
                <a:gridCol w="1610126"/>
                <a:gridCol w="1610126"/>
                <a:gridCol w="1610126"/>
              </a:tblGrid>
              <a:tr h="370840">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Quality Program</a:t>
                      </a: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Applies to</a:t>
                      </a:r>
                      <a:endParaRPr lang="en-US" sz="1800" b="0" i="0" u="none" strike="noStrike" dirty="0">
                        <a:latin typeface="Trebuchet MS" pitchFamily="34" charset="0"/>
                      </a:endParaRPr>
                    </a:p>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Pre-Installed Software</a:t>
                      </a: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Applies to General</a:t>
                      </a:r>
                      <a:r>
                        <a:rPr lang="en-US" sz="1800" b="1" i="0" u="none" strike="noStrike" kern="1200" baseline="0" dirty="0">
                          <a:solidFill>
                            <a:schemeClr val="lt1"/>
                          </a:solidFill>
                          <a:latin typeface="Trebuchet MS" pitchFamily="34" charset="0"/>
                        </a:rPr>
                        <a:t> </a:t>
                      </a:r>
                      <a:r>
                        <a:rPr lang="en-US" sz="1800" b="1" i="0" u="none" strike="noStrike" kern="1200" dirty="0">
                          <a:solidFill>
                            <a:schemeClr val="lt1"/>
                          </a:solidFill>
                          <a:latin typeface="Trebuchet MS" pitchFamily="34" charset="0"/>
                        </a:rPr>
                        <a:t>Software</a:t>
                      </a:r>
                      <a:endParaRPr lang="en-US" sz="1200" b="1" i="0" u="none" strike="noStrike" kern="1200" dirty="0">
                        <a:solidFill>
                          <a:schemeClr val="lt1"/>
                        </a:solidFill>
                        <a:latin typeface="Trebuchet MS" pitchFamily="34" charset="0"/>
                      </a:endParaRP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Applies to Hardware </a:t>
                      </a:r>
                      <a:r>
                        <a:rPr lang="en-US" sz="1800" b="1" i="0" u="none" strike="noStrike" kern="1200" dirty="0" smtClean="0">
                          <a:solidFill>
                            <a:schemeClr val="lt1"/>
                          </a:solidFill>
                          <a:latin typeface="Trebuchet MS" pitchFamily="34" charset="0"/>
                        </a:rPr>
                        <a:t>and </a:t>
                      </a:r>
                      <a:r>
                        <a:rPr lang="en-US" sz="1800" b="1" i="0" u="none" strike="noStrike" kern="1200" dirty="0">
                          <a:solidFill>
                            <a:schemeClr val="lt1"/>
                          </a:solidFill>
                          <a:latin typeface="Trebuchet MS" pitchFamily="34" charset="0"/>
                        </a:rPr>
                        <a:t>Devices</a:t>
                      </a: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Applies to Systems</a:t>
                      </a: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914400">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OEM-Ready</a:t>
                      </a: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indent="0" algn="ctr" rtl="0" eaLnBrk="1" fontAlgn="auto"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c>
                  <a:txBody>
                    <a:bodyPr/>
                    <a:lstStyle/>
                    <a:p>
                      <a:pPr marL="0" algn="ctr" rtl="0" eaLnBrk="1" fontAlgn="ctr" latinLnBrk="0" hangingPunct="1">
                        <a:spcBef>
                          <a:spcPts val="0"/>
                        </a:spcBef>
                        <a:spcAft>
                          <a:spcPts val="0"/>
                        </a:spcAft>
                      </a:pPr>
                      <a:endParaRPr lang="en-US" sz="1800" b="0" i="1" u="none" strike="noStrike" kern="1200" dirty="0">
                        <a:solidFill>
                          <a:schemeClr val="dk1"/>
                        </a:solidFill>
                        <a:latin typeface="Trebuchet MS" pitchFamily="34" charset="0"/>
                      </a:endParaRPr>
                    </a:p>
                  </a:txBody>
                  <a:tcPr marL="93116" marR="93116" anchor="ctr"/>
                </a:tc>
                <a:tc>
                  <a:txBody>
                    <a:bodyPr/>
                    <a:lstStyle/>
                    <a:p>
                      <a:pPr marL="0" algn="ctr" rtl="0" eaLnBrk="1" fontAlgn="ctr" latinLnBrk="0" hangingPunct="1">
                        <a:spcBef>
                          <a:spcPts val="0"/>
                        </a:spcBef>
                        <a:spcAft>
                          <a:spcPts val="0"/>
                        </a:spcAft>
                      </a:pPr>
                      <a:endParaRPr lang="en-US" sz="1800" b="0" i="0" u="none" strike="noStrike" kern="1200" dirty="0">
                        <a:solidFill>
                          <a:schemeClr val="dk1"/>
                        </a:solidFill>
                        <a:latin typeface="Trebuchet MS" pitchFamily="34" charset="0"/>
                      </a:endParaRPr>
                    </a:p>
                  </a:txBody>
                  <a:tcPr marL="93116" marR="93116"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latin typeface="Trebuchet MS" pitchFamily="34" charset="0"/>
                          <a:sym typeface="Wingdings"/>
                        </a:rPr>
                        <a:t></a:t>
                      </a:r>
                      <a:endParaRPr lang="en-US" sz="1800" b="0" i="0" u="none" strike="noStrike" kern="1200" dirty="0" smtClean="0">
                        <a:solidFill>
                          <a:schemeClr val="dk1"/>
                        </a:solidFill>
                        <a:latin typeface="Trebuchet MS" pitchFamily="34" charset="0"/>
                      </a:endParaRPr>
                    </a:p>
                  </a:txBody>
                  <a:tcPr marL="93116" marR="93116" anchor="ctr"/>
                </a:tc>
              </a:tr>
              <a:tr h="914400">
                <a:tc>
                  <a:txBody>
                    <a:bodyPr/>
                    <a:lstStyle/>
                    <a:p>
                      <a:pPr marL="0" algn="ctr" rtl="0" eaLnBrk="1" fontAlgn="ctr" latinLnBrk="0" hangingPunct="1">
                        <a:spcBef>
                          <a:spcPts val="0"/>
                        </a:spcBef>
                        <a:spcAft>
                          <a:spcPts val="0"/>
                        </a:spcAft>
                      </a:pPr>
                      <a:r>
                        <a:rPr lang="en-US" sz="1800" b="1" i="0" u="none" strike="noStrike" kern="1200" dirty="0">
                          <a:solidFill>
                            <a:schemeClr val="lt1"/>
                          </a:solidFill>
                          <a:latin typeface="Trebuchet MS" pitchFamily="34" charset="0"/>
                        </a:rPr>
                        <a:t>Windows</a:t>
                      </a:r>
                      <a:r>
                        <a:rPr lang="en-US" sz="1800" b="1" i="0" u="none" strike="noStrike" kern="1200" baseline="0" dirty="0">
                          <a:solidFill>
                            <a:schemeClr val="lt1"/>
                          </a:solidFill>
                          <a:latin typeface="Trebuchet MS" pitchFamily="34" charset="0"/>
                        </a:rPr>
                        <a:t> Logo</a:t>
                      </a:r>
                      <a:endParaRPr lang="en-US" sz="1800" b="0" i="0" u="none" strike="noStrike" dirty="0">
                        <a:latin typeface="Trebuchet MS" pitchFamily="34" charset="0"/>
                      </a:endParaRP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indent="0" algn="ctr" rtl="0" eaLnBrk="1" fontAlgn="auto"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c>
                  <a:txBody>
                    <a:bodyPr/>
                    <a:lstStyle/>
                    <a:p>
                      <a:pPr marL="0" algn="ctr" rtl="0" eaLnBrk="1" fontAlgn="ctr"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c>
                  <a:txBody>
                    <a:bodyPr/>
                    <a:lstStyle/>
                    <a:p>
                      <a:pPr marL="0" marR="0" indent="0" algn="ctr" rtl="0" eaLnBrk="1" fontAlgn="auto"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c>
                  <a:txBody>
                    <a:bodyPr/>
                    <a:lstStyle/>
                    <a:p>
                      <a:pPr marL="0" marR="0" indent="0" algn="ctr" rtl="0" eaLnBrk="1" fontAlgn="auto"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r>
              <a:tr h="914400">
                <a:tc>
                  <a:txBody>
                    <a:bodyPr/>
                    <a:lstStyle/>
                    <a:p>
                      <a:pPr marL="0" algn="ctr" rtl="0" eaLnBrk="1" fontAlgn="ctr" latinLnBrk="0" hangingPunct="1">
                        <a:spcBef>
                          <a:spcPts val="0"/>
                        </a:spcBef>
                        <a:spcAft>
                          <a:spcPts val="0"/>
                        </a:spcAft>
                      </a:pPr>
                      <a:r>
                        <a:rPr lang="en-US" sz="1800" b="1" i="0" u="none" strike="noStrike" kern="1200" baseline="0" dirty="0">
                          <a:solidFill>
                            <a:schemeClr val="lt1"/>
                          </a:solidFill>
                          <a:latin typeface="Trebuchet MS" pitchFamily="34" charset="0"/>
                        </a:rPr>
                        <a:t>Velocity</a:t>
                      </a:r>
                      <a:endParaRPr lang="en-US" sz="1800" b="0" i="0" u="none" strike="noStrike" dirty="0">
                        <a:latin typeface="Trebuchet MS" pitchFamily="34" charset="0"/>
                      </a:endParaRPr>
                    </a:p>
                  </a:txBody>
                  <a:tcPr marL="93116" marR="93116" anchor="ct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pPr marL="0" marR="0" indent="0" algn="ctr" rtl="0" eaLnBrk="1" fontAlgn="auto" latinLnBrk="0" hangingPunct="1">
                        <a:spcBef>
                          <a:spcPts val="0"/>
                        </a:spcBef>
                        <a:spcAft>
                          <a:spcPts val="0"/>
                        </a:spcAft>
                      </a:pPr>
                      <a:r>
                        <a:rPr lang="en-US" sz="1400" b="0" i="0" u="none" strike="noStrike" kern="1200" dirty="0">
                          <a:solidFill>
                            <a:schemeClr val="dk1"/>
                          </a:solidFill>
                          <a:latin typeface="Trebuchet MS" pitchFamily="34" charset="0"/>
                        </a:rPr>
                        <a:t>Guidelines available</a:t>
                      </a:r>
                    </a:p>
                  </a:txBody>
                  <a:tcPr marL="93116" marR="93116" anchor="ctr"/>
                </a:tc>
                <a:tc>
                  <a:txBody>
                    <a:bodyPr/>
                    <a:lstStyle/>
                    <a:p>
                      <a:pPr marL="0" marR="0" indent="0" algn="ctr" rtl="0" eaLnBrk="1" fontAlgn="auto" latinLnBrk="0" hangingPunct="1">
                        <a:spcBef>
                          <a:spcPts val="0"/>
                        </a:spcBef>
                        <a:spcAft>
                          <a:spcPts val="0"/>
                        </a:spcAft>
                      </a:pPr>
                      <a:r>
                        <a:rPr lang="en-US" sz="1400" b="0" i="0" u="none" strike="noStrike" kern="1200" dirty="0">
                          <a:solidFill>
                            <a:schemeClr val="dk1"/>
                          </a:solidFill>
                          <a:latin typeface="Trebuchet MS" pitchFamily="34" charset="0"/>
                        </a:rPr>
                        <a:t>Guidelines available</a:t>
                      </a:r>
                    </a:p>
                  </a:txBody>
                  <a:tcPr marL="93116" marR="93116" anchor="ctr"/>
                </a:tc>
                <a:tc>
                  <a:txBody>
                    <a:bodyPr/>
                    <a:lstStyle/>
                    <a:p>
                      <a:pPr marL="0" marR="0" indent="0" algn="ctr" rtl="0" eaLnBrk="1" fontAlgn="auto" latinLnBrk="0" hangingPunct="1">
                        <a:spcBef>
                          <a:spcPts val="0"/>
                        </a:spcBef>
                        <a:spcAft>
                          <a:spcPts val="0"/>
                        </a:spcAft>
                      </a:pPr>
                      <a:r>
                        <a:rPr lang="en-US" sz="1400" b="0" i="0" u="none" strike="noStrike" kern="1200" dirty="0">
                          <a:solidFill>
                            <a:schemeClr val="dk1"/>
                          </a:solidFill>
                          <a:latin typeface="Trebuchet MS" pitchFamily="34" charset="0"/>
                        </a:rPr>
                        <a:t>Guidelines available</a:t>
                      </a:r>
                    </a:p>
                  </a:txBody>
                  <a:tcPr marL="93116" marR="93116" anchor="ctr"/>
                </a:tc>
                <a:tc>
                  <a:txBody>
                    <a:bodyPr/>
                    <a:lstStyle/>
                    <a:p>
                      <a:pPr marL="0" marR="0" indent="0" algn="ctr" rtl="0" eaLnBrk="1" fontAlgn="auto" latinLnBrk="0" hangingPunct="1">
                        <a:spcBef>
                          <a:spcPts val="0"/>
                        </a:spcBef>
                        <a:spcAft>
                          <a:spcPts val="0"/>
                        </a:spcAft>
                      </a:pPr>
                      <a:r>
                        <a:rPr lang="en-US" sz="1800" b="0" i="0" u="none" strike="noStrike" kern="1200" dirty="0">
                          <a:solidFill>
                            <a:schemeClr val="dk1"/>
                          </a:solidFill>
                          <a:latin typeface="Trebuchet MS" pitchFamily="34" charset="0"/>
                          <a:sym typeface="Wingdings"/>
                        </a:rPr>
                        <a:t></a:t>
                      </a:r>
                      <a:endParaRPr lang="en-US" sz="1800" b="0" i="0" u="none" strike="noStrike" kern="1200" dirty="0">
                        <a:solidFill>
                          <a:schemeClr val="dk1"/>
                        </a:solidFill>
                        <a:latin typeface="Trebuchet MS" pitchFamily="34" charset="0"/>
                      </a:endParaRPr>
                    </a:p>
                  </a:txBody>
                  <a:tcPr marL="93116" marR="93116" anchor="ctr"/>
                </a:tc>
              </a:tr>
            </a:tbl>
          </a:graphicData>
        </a:graphic>
      </p:graphicFrame>
      <p:sp>
        <p:nvSpPr>
          <p:cNvPr id="5" name="TextBox 4"/>
          <p:cNvSpPr txBox="1"/>
          <p:nvPr/>
        </p:nvSpPr>
        <p:spPr>
          <a:xfrm>
            <a:off x="381000" y="5318944"/>
            <a:ext cx="8382000" cy="338554"/>
          </a:xfrm>
          <a:prstGeom prst="rect">
            <a:avLst/>
          </a:prstGeom>
          <a:noFill/>
        </p:spPr>
        <p:txBody>
          <a:bodyPr wrap="square" rtlCol="0">
            <a:spAutoFit/>
          </a:bodyPr>
          <a:lstStyle/>
          <a:p>
            <a:r>
              <a:rPr lang="en-US" sz="1600" dirty="0" smtClean="0">
                <a:latin typeface="Trebuchet MS" pitchFamily="34" charset="0"/>
              </a:rPr>
              <a:t>For Windows 7:  Investigating combining OEM-Ready and Software Logo in Windows 7</a:t>
            </a:r>
            <a:endParaRPr lang="en-US" sz="16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Options</a:t>
            </a:r>
            <a:endParaRPr lang="en-US" dirty="0"/>
          </a:p>
        </p:txBody>
      </p:sp>
      <p:sp>
        <p:nvSpPr>
          <p:cNvPr id="3" name="Content Placeholder 2"/>
          <p:cNvSpPr>
            <a:spLocks noGrp="1"/>
          </p:cNvSpPr>
          <p:nvPr>
            <p:ph idx="1"/>
          </p:nvPr>
        </p:nvSpPr>
        <p:spPr>
          <a:xfrm>
            <a:off x="382588" y="1414464"/>
            <a:ext cx="8380412" cy="1678921"/>
          </a:xfrm>
        </p:spPr>
        <p:txBody>
          <a:bodyPr/>
          <a:lstStyle/>
          <a:p>
            <a:pPr marL="457200" indent="-457200"/>
            <a:r>
              <a:rPr lang="en-US" dirty="0" smtClean="0"/>
              <a:t>System perspective</a:t>
            </a:r>
          </a:p>
          <a:p>
            <a:pPr marL="457200" indent="-457200"/>
            <a:r>
              <a:rPr lang="en-US" dirty="0" smtClean="0"/>
              <a:t>IHV perspective</a:t>
            </a:r>
          </a:p>
          <a:p>
            <a:pPr marL="457200" indent="-457200"/>
            <a:r>
              <a:rPr lang="en-US" dirty="0" smtClean="0"/>
              <a:t>ISV perspective</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graphicFrame>
        <p:nvGraphicFramePr>
          <p:cNvPr id="4" name="Content Placeholder 3"/>
          <p:cNvGraphicFramePr>
            <a:graphicFrameLocks noGrp="1"/>
          </p:cNvGraphicFramePr>
          <p:nvPr>
            <p:ph idx="1"/>
          </p:nvPr>
        </p:nvGraphicFramePr>
        <p:xfrm>
          <a:off x="457200" y="1428750"/>
          <a:ext cx="8229600" cy="4151670"/>
        </p:xfrm>
        <a:graphic>
          <a:graphicData uri="http://schemas.openxmlformats.org/drawingml/2006/table">
            <a:tbl>
              <a:tblPr firstRow="1" bandRow="1">
                <a:tableStyleId>{5C22544A-7EE6-4342-B048-85BDC9FD1C3A}</a:tableStyleId>
              </a:tblPr>
              <a:tblGrid>
                <a:gridCol w="1219200"/>
                <a:gridCol w="2971800"/>
                <a:gridCol w="4038600"/>
              </a:tblGrid>
              <a:tr h="405176">
                <a:tc>
                  <a:txBody>
                    <a:bodyPr/>
                    <a:lstStyle/>
                    <a:p>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dirty="0" smtClean="0">
                          <a:latin typeface="Trebuchet MS" pitchFamily="34" charset="0"/>
                        </a:rPr>
                        <a:t>Logo (Software and</a:t>
                      </a:r>
                      <a:r>
                        <a:rPr lang="en-US" baseline="0" dirty="0" smtClean="0">
                          <a:latin typeface="Trebuchet MS" pitchFamily="34" charset="0"/>
                        </a:rPr>
                        <a:t> hardware)</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dirty="0" smtClean="0">
                          <a:latin typeface="Trebuchet MS" pitchFamily="34" charset="0"/>
                        </a:rPr>
                        <a:t>Velocity</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599439">
                <a:tc>
                  <a:txBody>
                    <a:bodyPr/>
                    <a:lstStyle/>
                    <a:p>
                      <a:r>
                        <a:rPr lang="en-US" dirty="0" smtClean="0">
                          <a:latin typeface="Trebuchet MS" pitchFamily="34" charset="0"/>
                        </a:rPr>
                        <a:t>Goals</a:t>
                      </a:r>
                      <a:endParaRPr lang="en-US" dirty="0">
                        <a:latin typeface="Trebuchet MS" pitchFamily="34" charset="0"/>
                      </a:endParaRPr>
                    </a:p>
                  </a:txBody>
                  <a:tcPr/>
                </a:tc>
                <a:tc>
                  <a:txBody>
                    <a:bodyPr/>
                    <a:lstStyle/>
                    <a:p>
                      <a:r>
                        <a:rPr lang="en-US" sz="1400" dirty="0" smtClean="0">
                          <a:latin typeface="Trebuchet MS" pitchFamily="34" charset="0"/>
                        </a:rPr>
                        <a:t>Seamless Windows</a:t>
                      </a:r>
                      <a:r>
                        <a:rPr lang="en-US" sz="1400" baseline="0" dirty="0" smtClean="0">
                          <a:latin typeface="Trebuchet MS" pitchFamily="34" charset="0"/>
                        </a:rPr>
                        <a:t> 7 experience for as many PCs as possible</a:t>
                      </a:r>
                      <a:endParaRPr lang="en-US" sz="1400" dirty="0">
                        <a:latin typeface="Trebuchet MS" pitchFamily="34" charset="0"/>
                      </a:endParaRPr>
                    </a:p>
                  </a:txBody>
                  <a:tcPr/>
                </a:tc>
                <a:tc>
                  <a:txBody>
                    <a:bodyPr/>
                    <a:lstStyle/>
                    <a:p>
                      <a:r>
                        <a:rPr lang="en-US" sz="1400" dirty="0" smtClean="0">
                          <a:latin typeface="Trebuchet MS" pitchFamily="34" charset="0"/>
                        </a:rPr>
                        <a:t>Superior</a:t>
                      </a:r>
                      <a:r>
                        <a:rPr lang="en-US" sz="1400" baseline="0" dirty="0" smtClean="0">
                          <a:latin typeface="Trebuchet MS" pitchFamily="34" charset="0"/>
                        </a:rPr>
                        <a:t> fundamentals and great end user experience on popular PCs </a:t>
                      </a:r>
                      <a:endParaRPr lang="en-US" sz="1400" dirty="0">
                        <a:latin typeface="Trebuchet MS" pitchFamily="34" charset="0"/>
                      </a:endParaRPr>
                    </a:p>
                  </a:txBody>
                  <a:tcPr/>
                </a:tc>
              </a:tr>
              <a:tr h="599439">
                <a:tc>
                  <a:txBody>
                    <a:bodyPr/>
                    <a:lstStyle/>
                    <a:p>
                      <a:r>
                        <a:rPr lang="en-US" dirty="0" smtClean="0">
                          <a:latin typeface="Trebuchet MS" pitchFamily="34" charset="0"/>
                        </a:rPr>
                        <a:t>Tests types</a:t>
                      </a:r>
                      <a:endParaRPr lang="en-US" dirty="0">
                        <a:latin typeface="Trebuchet MS" pitchFamily="34" charset="0"/>
                      </a:endParaRPr>
                    </a:p>
                  </a:txBody>
                  <a:tcPr/>
                </a:tc>
                <a:tc>
                  <a:txBody>
                    <a:bodyPr/>
                    <a:lstStyle/>
                    <a:p>
                      <a:r>
                        <a:rPr lang="en-US" sz="1400" baseline="0" dirty="0" smtClean="0">
                          <a:latin typeface="Trebuchet MS" pitchFamily="34" charset="0"/>
                        </a:rPr>
                        <a:t>Compatibility, Reliability,</a:t>
                      </a:r>
                      <a:br>
                        <a:rPr lang="en-US" sz="1400" baseline="0" dirty="0" smtClean="0">
                          <a:latin typeface="Trebuchet MS" pitchFamily="34" charset="0"/>
                        </a:rPr>
                      </a:br>
                      <a:r>
                        <a:rPr lang="en-US" sz="1400" baseline="0" dirty="0" smtClean="0">
                          <a:latin typeface="Trebuchet MS" pitchFamily="34" charset="0"/>
                        </a:rPr>
                        <a:t>and Security</a:t>
                      </a:r>
                      <a:endParaRPr lang="en-US" sz="1400" dirty="0">
                        <a:latin typeface="Trebuchet MS" pitchFamily="34" charset="0"/>
                      </a:endParaRPr>
                    </a:p>
                  </a:txBody>
                  <a:tcPr/>
                </a:tc>
                <a:tc>
                  <a:txBody>
                    <a:bodyPr/>
                    <a:lstStyle/>
                    <a:p>
                      <a:r>
                        <a:rPr lang="en-US" sz="1400" dirty="0" smtClean="0">
                          <a:latin typeface="Trebuchet MS" pitchFamily="34" charset="0"/>
                        </a:rPr>
                        <a:t>Performance, Power,</a:t>
                      </a:r>
                      <a:r>
                        <a:rPr lang="en-US" sz="1400" baseline="0" dirty="0" smtClean="0">
                          <a:latin typeface="Trebuchet MS" pitchFamily="34" charset="0"/>
                        </a:rPr>
                        <a:t> Increased Reliability,</a:t>
                      </a:r>
                      <a:br>
                        <a:rPr lang="en-US" sz="1400" baseline="0" dirty="0" smtClean="0">
                          <a:latin typeface="Trebuchet MS" pitchFamily="34" charset="0"/>
                        </a:rPr>
                      </a:br>
                      <a:r>
                        <a:rPr lang="en-US" sz="1400" baseline="0" dirty="0" smtClean="0">
                          <a:latin typeface="Trebuchet MS" pitchFamily="34" charset="0"/>
                        </a:rPr>
                        <a:t>and Increased Security</a:t>
                      </a:r>
                      <a:endParaRPr lang="en-US" sz="1400" dirty="0">
                        <a:latin typeface="Trebuchet MS" pitchFamily="34" charset="0"/>
                      </a:endParaRPr>
                    </a:p>
                  </a:txBody>
                  <a:tcPr/>
                </a:tc>
              </a:tr>
              <a:tr h="1348738">
                <a:tc>
                  <a:txBody>
                    <a:bodyPr/>
                    <a:lstStyle/>
                    <a:p>
                      <a:r>
                        <a:rPr lang="en-US" dirty="0" smtClean="0">
                          <a:latin typeface="Trebuchet MS" pitchFamily="34" charset="0"/>
                        </a:rPr>
                        <a:t>Test</a:t>
                      </a:r>
                      <a:r>
                        <a:rPr lang="en-US" baseline="0" dirty="0" smtClean="0">
                          <a:latin typeface="Trebuchet MS" pitchFamily="34" charset="0"/>
                        </a:rPr>
                        <a:t> kit</a:t>
                      </a:r>
                      <a:endParaRPr lang="en-US" dirty="0">
                        <a:latin typeface="Trebuchet MS" pitchFamily="34" charset="0"/>
                      </a:endParaRPr>
                    </a:p>
                  </a:txBody>
                  <a:tcPr/>
                </a:tc>
                <a:tc>
                  <a:txBody>
                    <a:bodyPr/>
                    <a:lstStyle/>
                    <a:p>
                      <a:r>
                        <a:rPr lang="en-US" sz="1400" dirty="0" smtClean="0">
                          <a:latin typeface="Trebuchet MS" pitchFamily="34" charset="0"/>
                        </a:rPr>
                        <a:t>Self-test earlier</a:t>
                      </a:r>
                      <a:r>
                        <a:rPr lang="en-US" sz="1400" baseline="0" dirty="0" smtClean="0">
                          <a:latin typeface="Trebuchet MS" pitchFamily="34" charset="0"/>
                        </a:rPr>
                        <a:t> in development cycle. Test individual components and software</a:t>
                      </a:r>
                    </a:p>
                    <a:p>
                      <a:endParaRPr lang="en-US" sz="1400" baseline="0" dirty="0" smtClean="0">
                        <a:latin typeface="Trebuchet MS" pitchFamily="34" charset="0"/>
                      </a:endParaRPr>
                    </a:p>
                    <a:p>
                      <a:r>
                        <a:rPr lang="en-US" sz="1400" baseline="0" dirty="0" smtClean="0">
                          <a:latin typeface="Trebuchet MS" pitchFamily="34" charset="0"/>
                        </a:rPr>
                        <a:t>Recommend test on preload</a:t>
                      </a:r>
                      <a:endParaRPr lang="en-US" sz="1400" dirty="0">
                        <a:latin typeface="Trebuchet MS" pitchFamily="34" charset="0"/>
                      </a:endParaRPr>
                    </a:p>
                  </a:txBody>
                  <a:tcPr/>
                </a:tc>
                <a:tc>
                  <a:txBody>
                    <a:bodyPr/>
                    <a:lstStyle/>
                    <a:p>
                      <a:r>
                        <a:rPr lang="en-US" sz="1400" baseline="0" dirty="0" smtClean="0">
                          <a:latin typeface="Trebuchet MS" pitchFamily="34" charset="0"/>
                        </a:rPr>
                        <a:t>Some self testing possible, but requires lab testing to certify  </a:t>
                      </a:r>
                    </a:p>
                    <a:p>
                      <a:endParaRPr lang="en-US" sz="1400" baseline="0" dirty="0" smtClean="0">
                        <a:latin typeface="Trebuchet MS" pitchFamily="34" charset="0"/>
                      </a:endParaRPr>
                    </a:p>
                    <a:p>
                      <a:r>
                        <a:rPr lang="en-US" sz="1400" baseline="0" dirty="0" smtClean="0">
                          <a:latin typeface="Trebuchet MS" pitchFamily="34" charset="0"/>
                        </a:rPr>
                        <a:t>Require testing on preload</a:t>
                      </a:r>
                    </a:p>
                  </a:txBody>
                  <a:tcPr/>
                </a:tc>
              </a:tr>
              <a:tr h="599439">
                <a:tc>
                  <a:txBody>
                    <a:bodyPr/>
                    <a:lstStyle/>
                    <a:p>
                      <a:r>
                        <a:rPr lang="en-US" dirty="0" smtClean="0">
                          <a:latin typeface="Trebuchet MS" pitchFamily="34" charset="0"/>
                        </a:rPr>
                        <a:t>Target Ecosystem</a:t>
                      </a:r>
                      <a:endParaRPr lang="en-US" dirty="0">
                        <a:latin typeface="Trebuchet MS" pitchFamily="34" charset="0"/>
                      </a:endParaRPr>
                    </a:p>
                  </a:txBody>
                  <a:tcPr/>
                </a:tc>
                <a:tc>
                  <a:txBody>
                    <a:bodyPr/>
                    <a:lstStyle/>
                    <a:p>
                      <a:r>
                        <a:rPr lang="en-US" sz="1400" dirty="0" smtClean="0">
                          <a:latin typeface="Trebuchet MS" pitchFamily="34" charset="0"/>
                        </a:rPr>
                        <a:t>Everyone</a:t>
                      </a:r>
                      <a:endParaRPr lang="en-US" sz="1400" dirty="0">
                        <a:latin typeface="Trebuchet MS" pitchFamily="34" charset="0"/>
                      </a:endParaRPr>
                    </a:p>
                  </a:txBody>
                  <a:tcPr/>
                </a:tc>
                <a:tc>
                  <a:txBody>
                    <a:bodyPr/>
                    <a:lstStyle/>
                    <a:p>
                      <a:r>
                        <a:rPr lang="en-US" sz="1400" dirty="0" smtClean="0">
                          <a:latin typeface="Trebuchet MS" pitchFamily="34" charset="0"/>
                        </a:rPr>
                        <a:t>Faster</a:t>
                      </a:r>
                      <a:r>
                        <a:rPr lang="en-US" sz="1400" baseline="0" dirty="0" smtClean="0">
                          <a:latin typeface="Trebuchet MS" pitchFamily="34" charset="0"/>
                        </a:rPr>
                        <a:t> computers for general consumers</a:t>
                      </a:r>
                      <a:endParaRPr lang="en-US" sz="1400" dirty="0">
                        <a:latin typeface="Trebuchet MS" pitchFamily="34" charset="0"/>
                      </a:endParaRPr>
                    </a:p>
                  </a:txBody>
                  <a:tcPr/>
                </a:tc>
              </a:tr>
              <a:tr h="599439">
                <a:tc>
                  <a:txBody>
                    <a:bodyPr/>
                    <a:lstStyle/>
                    <a:p>
                      <a:r>
                        <a:rPr lang="en-US" dirty="0" smtClean="0">
                          <a:latin typeface="Trebuchet MS" pitchFamily="34" charset="0"/>
                        </a:rPr>
                        <a:t>Benefits to Participate</a:t>
                      </a:r>
                      <a:endParaRPr lang="en-US" dirty="0">
                        <a:latin typeface="Trebuchet MS" pitchFamily="34" charset="0"/>
                      </a:endParaRPr>
                    </a:p>
                  </a:txBody>
                  <a:tcPr/>
                </a:tc>
                <a:tc>
                  <a:txBody>
                    <a:bodyPr/>
                    <a:lstStyle/>
                    <a:p>
                      <a:r>
                        <a:rPr lang="en-US" sz="1400" dirty="0" smtClean="0">
                          <a:latin typeface="Trebuchet MS" pitchFamily="34" charset="0"/>
                        </a:rPr>
                        <a:t>Logo, and</a:t>
                      </a:r>
                      <a:r>
                        <a:rPr lang="en-US" sz="1400" baseline="0" dirty="0" smtClean="0">
                          <a:latin typeface="Trebuchet MS" pitchFamily="34" charset="0"/>
                        </a:rPr>
                        <a:t> </a:t>
                      </a:r>
                      <a:r>
                        <a:rPr lang="en-US" sz="1400" dirty="0" smtClean="0">
                          <a:latin typeface="Trebuchet MS" pitchFamily="34" charset="0"/>
                        </a:rPr>
                        <a:t>higher</a:t>
                      </a:r>
                      <a:r>
                        <a:rPr lang="en-US" sz="1400" baseline="0" dirty="0" smtClean="0">
                          <a:latin typeface="Trebuchet MS" pitchFamily="34" charset="0"/>
                        </a:rPr>
                        <a:t> quality machines</a:t>
                      </a:r>
                      <a:endParaRPr lang="en-US" sz="1400" dirty="0">
                        <a:latin typeface="Trebuchet MS" pitchFamily="34" charset="0"/>
                      </a:endParaRPr>
                    </a:p>
                  </a:txBody>
                  <a:tcPr/>
                </a:tc>
                <a:tc>
                  <a:txBody>
                    <a:bodyPr/>
                    <a:lstStyle/>
                    <a:p>
                      <a:r>
                        <a:rPr lang="en-US" sz="1400" dirty="0" smtClean="0">
                          <a:latin typeface="Trebuchet MS" pitchFamily="34" charset="0"/>
                        </a:rPr>
                        <a:t>Marketing</a:t>
                      </a:r>
                      <a:r>
                        <a:rPr lang="en-US" sz="1400" baseline="0" dirty="0" smtClean="0">
                          <a:latin typeface="Trebuchet MS" pitchFamily="34" charset="0"/>
                        </a:rPr>
                        <a:t> opportunities, and higher quality machines </a:t>
                      </a:r>
                      <a:endParaRPr lang="en-US" sz="14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IHV</a:t>
            </a:r>
            <a:endParaRPr lang="en-US" dirty="0"/>
          </a:p>
        </p:txBody>
      </p:sp>
      <p:graphicFrame>
        <p:nvGraphicFramePr>
          <p:cNvPr id="4" name="Content Placeholder 3"/>
          <p:cNvGraphicFramePr>
            <a:graphicFrameLocks noGrp="1"/>
          </p:cNvGraphicFramePr>
          <p:nvPr>
            <p:ph idx="1"/>
          </p:nvPr>
        </p:nvGraphicFramePr>
        <p:xfrm>
          <a:off x="438150" y="1419225"/>
          <a:ext cx="8229600" cy="2717800"/>
        </p:xfrm>
        <a:graphic>
          <a:graphicData uri="http://schemas.openxmlformats.org/drawingml/2006/table">
            <a:tbl>
              <a:tblPr firstRow="1" bandRow="1">
                <a:tableStyleId>{5C22544A-7EE6-4342-B048-85BDC9FD1C3A}</a:tableStyleId>
              </a:tblPr>
              <a:tblGrid>
                <a:gridCol w="1371600"/>
                <a:gridCol w="1828800"/>
                <a:gridCol w="2514600"/>
                <a:gridCol w="2514600"/>
              </a:tblGrid>
              <a:tr h="370840">
                <a:tc>
                  <a:txBody>
                    <a:bodyPr/>
                    <a:lstStyle/>
                    <a:p>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dirty="0" smtClean="0">
                          <a:latin typeface="Trebuchet MS" pitchFamily="34" charset="0"/>
                        </a:rPr>
                        <a:t>Compatible</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dirty="0" smtClean="0">
                          <a:latin typeface="Trebuchet MS" pitchFamily="34" charset="0"/>
                        </a:rPr>
                        <a:t>Logo</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c>
                  <a:txBody>
                    <a:bodyPr/>
                    <a:lstStyle/>
                    <a:p>
                      <a:r>
                        <a:rPr lang="en-US" dirty="0" smtClean="0">
                          <a:latin typeface="Trebuchet MS" pitchFamily="34" charset="0"/>
                        </a:rPr>
                        <a:t>Velocity</a:t>
                      </a:r>
                      <a:endParaRPr lang="en-US" dirty="0">
                        <a:latin typeface="Trebuchet MS" pitchFamily="34" charset="0"/>
                      </a:endParaRPr>
                    </a:p>
                  </a:txBody>
                  <a:tcPr>
                    <a:gradFill>
                      <a:gsLst>
                        <a:gs pos="0">
                          <a:schemeClr val="accent3">
                            <a:tint val="73000"/>
                            <a:satMod val="150000"/>
                          </a:schemeClr>
                        </a:gs>
                        <a:gs pos="25000">
                          <a:schemeClr val="accent3">
                            <a:tint val="96000"/>
                            <a:shade val="80000"/>
                            <a:satMod val="105000"/>
                          </a:schemeClr>
                        </a:gs>
                        <a:gs pos="38000">
                          <a:schemeClr val="accent3">
                            <a:tint val="96000"/>
                            <a:shade val="59000"/>
                            <a:satMod val="120000"/>
                          </a:schemeClr>
                        </a:gs>
                        <a:gs pos="55000">
                          <a:schemeClr val="accent3">
                            <a:shade val="57000"/>
                            <a:satMod val="120000"/>
                          </a:schemeClr>
                        </a:gs>
                        <a:gs pos="80000">
                          <a:schemeClr val="accent3">
                            <a:shade val="56000"/>
                            <a:satMod val="145000"/>
                          </a:schemeClr>
                        </a:gs>
                        <a:gs pos="88000">
                          <a:schemeClr val="accent3">
                            <a:shade val="63000"/>
                            <a:satMod val="160000"/>
                          </a:schemeClr>
                        </a:gs>
                        <a:gs pos="100000">
                          <a:schemeClr val="accent3">
                            <a:tint val="99555"/>
                            <a:satMod val="155000"/>
                          </a:schemeClr>
                        </a:gs>
                      </a:gsLst>
                      <a:lin ang="5400000" scaled="1"/>
                    </a:gradFill>
                  </a:tcPr>
                </a:tc>
              </a:tr>
              <a:tr h="370840">
                <a:tc>
                  <a:txBody>
                    <a:bodyPr/>
                    <a:lstStyle/>
                    <a:p>
                      <a:r>
                        <a:rPr lang="en-US" dirty="0" smtClean="0">
                          <a:latin typeface="Trebuchet MS" pitchFamily="34" charset="0"/>
                        </a:rPr>
                        <a:t>Goals</a:t>
                      </a:r>
                      <a:endParaRPr lang="en-US" dirty="0">
                        <a:latin typeface="Trebuchet MS" pitchFamily="34" charset="0"/>
                      </a:endParaRPr>
                    </a:p>
                  </a:txBody>
                  <a:tcPr/>
                </a:tc>
                <a:tc>
                  <a:txBody>
                    <a:bodyPr/>
                    <a:lstStyle/>
                    <a:p>
                      <a:r>
                        <a:rPr lang="en-US" sz="1400" dirty="0" smtClean="0">
                          <a:latin typeface="Trebuchet MS" pitchFamily="34" charset="0"/>
                        </a:rPr>
                        <a:t>Buyer</a:t>
                      </a:r>
                      <a:r>
                        <a:rPr lang="en-US" sz="1400" baseline="0" dirty="0" smtClean="0">
                          <a:latin typeface="Trebuchet MS" pitchFamily="34" charset="0"/>
                        </a:rPr>
                        <a:t> information</a:t>
                      </a:r>
                      <a:endParaRPr lang="en-US" sz="1400" dirty="0">
                        <a:latin typeface="Trebuchet MS" pitchFamily="34" charset="0"/>
                      </a:endParaRPr>
                    </a:p>
                  </a:txBody>
                  <a:tcPr/>
                </a:tc>
                <a:tc>
                  <a:txBody>
                    <a:bodyPr/>
                    <a:lstStyle/>
                    <a:p>
                      <a:r>
                        <a:rPr lang="en-US" sz="1400" dirty="0" smtClean="0">
                          <a:latin typeface="Trebuchet MS" pitchFamily="34" charset="0"/>
                        </a:rPr>
                        <a:t>Works seamlessly with Windows</a:t>
                      </a:r>
                      <a:endParaRPr lang="en-US" sz="1400" dirty="0">
                        <a:latin typeface="Trebuchet MS" pitchFamily="34" charset="0"/>
                      </a:endParaRPr>
                    </a:p>
                  </a:txBody>
                  <a:tcPr/>
                </a:tc>
                <a:tc>
                  <a:txBody>
                    <a:bodyPr/>
                    <a:lstStyle/>
                    <a:p>
                      <a:r>
                        <a:rPr lang="en-US" sz="1400" dirty="0" smtClean="0">
                          <a:latin typeface="Trebuchet MS" pitchFamily="34" charset="0"/>
                        </a:rPr>
                        <a:t>High</a:t>
                      </a:r>
                      <a:r>
                        <a:rPr lang="en-US" sz="1400" baseline="0" dirty="0" smtClean="0">
                          <a:latin typeface="Trebuchet MS" pitchFamily="34" charset="0"/>
                        </a:rPr>
                        <a:t> quality end PC experience including battery life, performance etc.</a:t>
                      </a:r>
                      <a:endParaRPr lang="en-US" sz="1400" dirty="0">
                        <a:latin typeface="Trebuchet MS" pitchFamily="34" charset="0"/>
                      </a:endParaRPr>
                    </a:p>
                  </a:txBody>
                  <a:tcPr/>
                </a:tc>
              </a:tr>
              <a:tr h="370840">
                <a:tc>
                  <a:txBody>
                    <a:bodyPr/>
                    <a:lstStyle/>
                    <a:p>
                      <a:r>
                        <a:rPr lang="en-US" dirty="0" smtClean="0">
                          <a:latin typeface="Trebuchet MS" pitchFamily="34" charset="0"/>
                        </a:rPr>
                        <a:t>Target</a:t>
                      </a:r>
                      <a:r>
                        <a:rPr lang="en-US" baseline="0" dirty="0" smtClean="0">
                          <a:latin typeface="Trebuchet MS" pitchFamily="34" charset="0"/>
                        </a:rPr>
                        <a:t> Ecosystem</a:t>
                      </a:r>
                      <a:endParaRPr lang="en-US" dirty="0">
                        <a:latin typeface="Trebuchet MS" pitchFamily="34" charset="0"/>
                      </a:endParaRPr>
                    </a:p>
                  </a:txBody>
                  <a:tcPr/>
                </a:tc>
                <a:tc>
                  <a:txBody>
                    <a:bodyPr/>
                    <a:lstStyle/>
                    <a:p>
                      <a:r>
                        <a:rPr lang="en-US" sz="1400" dirty="0" smtClean="0">
                          <a:latin typeface="Trebuchet MS" pitchFamily="34" charset="0"/>
                        </a:rPr>
                        <a:t>All</a:t>
                      </a:r>
                      <a:endParaRPr lang="en-US" sz="1400" dirty="0">
                        <a:latin typeface="Trebuchet MS" pitchFamily="34" charset="0"/>
                      </a:endParaRPr>
                    </a:p>
                  </a:txBody>
                  <a:tcPr/>
                </a:tc>
                <a:tc>
                  <a:txBody>
                    <a:bodyPr/>
                    <a:lstStyle/>
                    <a:p>
                      <a:r>
                        <a:rPr lang="en-US" sz="1400" dirty="0" smtClean="0">
                          <a:latin typeface="Trebuchet MS" pitchFamily="34" charset="0"/>
                        </a:rPr>
                        <a:t>All (Includes</a:t>
                      </a:r>
                      <a:r>
                        <a:rPr lang="en-US" sz="1400" baseline="0" dirty="0" smtClean="0">
                          <a:latin typeface="Trebuchet MS" pitchFamily="34" charset="0"/>
                        </a:rPr>
                        <a:t> all OEM components)</a:t>
                      </a:r>
                      <a:endParaRPr lang="en-US" sz="1400" dirty="0">
                        <a:latin typeface="Trebuchet MS" pitchFamily="34" charset="0"/>
                      </a:endParaRPr>
                    </a:p>
                  </a:txBody>
                  <a:tcPr/>
                </a:tc>
                <a:tc>
                  <a:txBody>
                    <a:bodyPr/>
                    <a:lstStyle/>
                    <a:p>
                      <a:r>
                        <a:rPr lang="en-US" sz="1400" dirty="0" smtClean="0">
                          <a:latin typeface="Trebuchet MS" pitchFamily="34" charset="0"/>
                        </a:rPr>
                        <a:t>IHV components in</a:t>
                      </a:r>
                      <a:r>
                        <a:rPr lang="en-US" sz="1400" baseline="0" dirty="0" smtClean="0">
                          <a:latin typeface="Trebuchet MS" pitchFamily="34" charset="0"/>
                        </a:rPr>
                        <a:t> </a:t>
                      </a:r>
                      <a:br>
                        <a:rPr lang="en-US" sz="1400" baseline="0" dirty="0" smtClean="0">
                          <a:latin typeface="Trebuchet MS" pitchFamily="34" charset="0"/>
                        </a:rPr>
                      </a:br>
                      <a:r>
                        <a:rPr lang="en-US" sz="1400" baseline="0" dirty="0" smtClean="0">
                          <a:latin typeface="Trebuchet MS" pitchFamily="34" charset="0"/>
                        </a:rPr>
                        <a:t>Velocity PCs</a:t>
                      </a:r>
                      <a:endParaRPr lang="en-US" sz="1400" dirty="0">
                        <a:latin typeface="Trebuchet MS" pitchFamily="34" charset="0"/>
                      </a:endParaRPr>
                    </a:p>
                  </a:txBody>
                  <a:tcPr/>
                </a:tc>
              </a:tr>
              <a:tr h="370840">
                <a:tc>
                  <a:txBody>
                    <a:bodyPr/>
                    <a:lstStyle/>
                    <a:p>
                      <a:r>
                        <a:rPr lang="en-US" dirty="0" smtClean="0">
                          <a:latin typeface="Trebuchet MS" pitchFamily="34" charset="0"/>
                        </a:rPr>
                        <a:t>Testing</a:t>
                      </a:r>
                      <a:endParaRPr lang="en-US" dirty="0">
                        <a:latin typeface="Trebuchet MS" pitchFamily="34" charset="0"/>
                      </a:endParaRPr>
                    </a:p>
                  </a:txBody>
                  <a:tcPr/>
                </a:tc>
                <a:tc>
                  <a:txBody>
                    <a:bodyPr/>
                    <a:lstStyle/>
                    <a:p>
                      <a:r>
                        <a:rPr lang="en-US" sz="1400" dirty="0" smtClean="0">
                          <a:latin typeface="Trebuchet MS" pitchFamily="34" charset="0"/>
                        </a:rPr>
                        <a:t>IHV</a:t>
                      </a:r>
                      <a:r>
                        <a:rPr lang="en-US" sz="1400" baseline="0" dirty="0" smtClean="0">
                          <a:latin typeface="Trebuchet MS" pitchFamily="34" charset="0"/>
                        </a:rPr>
                        <a:t> owns</a:t>
                      </a:r>
                      <a:endParaRPr lang="en-US" sz="1400" dirty="0">
                        <a:latin typeface="Trebuchet MS" pitchFamily="34" charset="0"/>
                      </a:endParaRPr>
                    </a:p>
                  </a:txBody>
                  <a:tcPr/>
                </a:tc>
                <a:tc>
                  <a:txBody>
                    <a:bodyPr/>
                    <a:lstStyle/>
                    <a:p>
                      <a:r>
                        <a:rPr lang="en-US" sz="1400" dirty="0" smtClean="0">
                          <a:latin typeface="Trebuchet MS" pitchFamily="34" charset="0"/>
                        </a:rPr>
                        <a:t>MS provides test suite</a:t>
                      </a:r>
                      <a:endParaRPr lang="en-US" sz="1400" dirty="0">
                        <a:latin typeface="Trebuchet MS" pitchFamily="34" charset="0"/>
                      </a:endParaRPr>
                    </a:p>
                  </a:txBody>
                  <a:tcPr/>
                </a:tc>
                <a:tc>
                  <a:txBody>
                    <a:bodyPr/>
                    <a:lstStyle/>
                    <a:p>
                      <a:r>
                        <a:rPr lang="en-US" sz="1400" dirty="0" smtClean="0">
                          <a:latin typeface="Trebuchet MS" pitchFamily="34" charset="0"/>
                        </a:rPr>
                        <a:t>MS provides guidance</a:t>
                      </a:r>
                      <a:br>
                        <a:rPr lang="en-US" sz="1400" dirty="0" smtClean="0">
                          <a:latin typeface="Trebuchet MS" pitchFamily="34" charset="0"/>
                        </a:rPr>
                      </a:br>
                      <a:r>
                        <a:rPr lang="en-US" sz="1400" dirty="0" smtClean="0">
                          <a:latin typeface="Trebuchet MS" pitchFamily="34" charset="0"/>
                        </a:rPr>
                        <a:t>and OEM test tools</a:t>
                      </a:r>
                      <a:endParaRPr lang="en-US" sz="1400" dirty="0">
                        <a:latin typeface="Trebuchet MS" pitchFamily="34" charset="0"/>
                      </a:endParaRPr>
                    </a:p>
                  </a:txBody>
                  <a:tcPr/>
                </a:tc>
              </a:tr>
              <a:tr h="370840">
                <a:tc>
                  <a:txBody>
                    <a:bodyPr/>
                    <a:lstStyle/>
                    <a:p>
                      <a:r>
                        <a:rPr lang="en-US" dirty="0" smtClean="0">
                          <a:latin typeface="Trebuchet MS" pitchFamily="34" charset="0"/>
                        </a:rPr>
                        <a:t>Benefits</a:t>
                      </a:r>
                      <a:r>
                        <a:rPr lang="en-US" baseline="0" dirty="0" smtClean="0">
                          <a:latin typeface="Trebuchet MS" pitchFamily="34" charset="0"/>
                        </a:rPr>
                        <a:t> to Participate</a:t>
                      </a:r>
                      <a:endParaRPr lang="en-US" dirty="0">
                        <a:latin typeface="Trebuchet MS" pitchFamily="34" charset="0"/>
                      </a:endParaRPr>
                    </a:p>
                  </a:txBody>
                  <a:tcPr/>
                </a:tc>
                <a:tc>
                  <a:txBody>
                    <a:bodyPr/>
                    <a:lstStyle/>
                    <a:p>
                      <a:endParaRPr lang="en-US" sz="1400" dirty="0">
                        <a:latin typeface="Trebuchet MS" pitchFamily="34" charset="0"/>
                      </a:endParaRPr>
                    </a:p>
                  </a:txBody>
                  <a:tcPr/>
                </a:tc>
                <a:tc>
                  <a:txBody>
                    <a:bodyPr/>
                    <a:lstStyle/>
                    <a:p>
                      <a:r>
                        <a:rPr lang="en-US" sz="1400" dirty="0" smtClean="0">
                          <a:latin typeface="Trebuchet MS" pitchFamily="34" charset="0"/>
                        </a:rPr>
                        <a:t>Branding</a:t>
                      </a:r>
                      <a:r>
                        <a:rPr lang="en-US" sz="1400" baseline="0" dirty="0" smtClean="0">
                          <a:latin typeface="Trebuchet MS" pitchFamily="34" charset="0"/>
                        </a:rPr>
                        <a:t> and increased quality</a:t>
                      </a:r>
                      <a:endParaRPr lang="en-US" sz="1400" dirty="0">
                        <a:latin typeface="Trebuchet MS" pitchFamily="34" charset="0"/>
                      </a:endParaRPr>
                    </a:p>
                  </a:txBody>
                  <a:tcPr/>
                </a:tc>
                <a:tc>
                  <a:txBody>
                    <a:bodyPr/>
                    <a:lstStyle/>
                    <a:p>
                      <a:r>
                        <a:rPr lang="en-US" sz="1400" dirty="0" smtClean="0">
                          <a:latin typeface="Trebuchet MS" pitchFamily="34" charset="0"/>
                        </a:rPr>
                        <a:t>Increased</a:t>
                      </a:r>
                      <a:r>
                        <a:rPr lang="en-US" sz="1400" baseline="0" dirty="0" smtClean="0">
                          <a:latin typeface="Trebuchet MS" pitchFamily="34" charset="0"/>
                        </a:rPr>
                        <a:t> quality</a:t>
                      </a:r>
                      <a:br>
                        <a:rPr lang="en-US" sz="1400" baseline="0" dirty="0" smtClean="0">
                          <a:latin typeface="Trebuchet MS" pitchFamily="34" charset="0"/>
                        </a:rPr>
                      </a:br>
                      <a:r>
                        <a:rPr lang="en-US" sz="1400" baseline="0" dirty="0" smtClean="0">
                          <a:latin typeface="Trebuchet MS" pitchFamily="34" charset="0"/>
                        </a:rPr>
                        <a:t>for end user experience</a:t>
                      </a:r>
                      <a:endParaRPr lang="en-US" sz="1400" dirty="0">
                        <a:latin typeface="Trebuchet MS"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2270</Words>
  <Application>Microsoft Office PowerPoint</Application>
  <PresentationFormat>On-screen Show (4:3)</PresentationFormat>
  <Paragraphs>341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WinHEC 2008 Template_NEW_9.22.08</vt:lpstr>
      <vt:lpstr>Slide 1</vt:lpstr>
      <vt:lpstr>The Vista Velocity Program</vt:lpstr>
      <vt:lpstr>Agenda</vt:lpstr>
      <vt:lpstr>Quality Programs Overview</vt:lpstr>
      <vt:lpstr>Quality Programs Overview</vt:lpstr>
      <vt:lpstr>Which Programs Apply To Which Products</vt:lpstr>
      <vt:lpstr>Understanding The Options</vt:lpstr>
      <vt:lpstr>Systems</vt:lpstr>
      <vt:lpstr>IHV</vt:lpstr>
      <vt:lpstr>ISV</vt:lpstr>
      <vt:lpstr>Velocity Program Goals</vt:lpstr>
      <vt:lpstr>Velocity Program Performance Tuned. Microsoft Tested</vt:lpstr>
      <vt:lpstr>Velocity Requirements And Guidelines</vt:lpstr>
      <vt:lpstr>Velocity  “Quality Tested” Requirements</vt:lpstr>
      <vt:lpstr>Velocity  “Quality Tested” Requirements</vt:lpstr>
      <vt:lpstr>Velocity  “Quality Tested” Requirements</vt:lpstr>
      <vt:lpstr>Velocity “Quality Tested” Guidelines</vt:lpstr>
      <vt:lpstr>Velocity “Quality Tested” Guidelines</vt:lpstr>
      <vt:lpstr>Roadmap</vt:lpstr>
      <vt:lpstr>Driving Performance Improvements</vt:lpstr>
      <vt:lpstr>YOY Velocity Performance Index (Based a sample of approx 200 tested systems across top 30 OEMs)</vt:lpstr>
      <vt:lpstr>Microsoft Performance Improvements</vt:lpstr>
      <vt:lpstr>Velocity Case Studies</vt:lpstr>
      <vt:lpstr>Best Practices – Boot</vt:lpstr>
      <vt:lpstr>Best Practices – Suspend/Resume</vt:lpstr>
      <vt:lpstr>Best Practices – Shutdown</vt:lpstr>
      <vt:lpstr> Call To Action – On/Off Performance </vt:lpstr>
      <vt:lpstr> Additional Resources</vt:lpstr>
      <vt:lpstr>Please Complete A Session Evaluation Form Your input is important!</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2008-11-12T06:10:55Z</dcterms:created>
  <dcterms:modified xsi:type="dcterms:W3CDTF">2008-11-12T06:11:01Z</dcterms:modified>
</cp:coreProperties>
</file>