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257"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308"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9" r:id="rId34"/>
    <p:sldId id="272"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6" autoAdjust="0"/>
    <p:restoredTop sz="94675" autoAdjust="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11814"/>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10:10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go.microsoft.com/fwlink/?LinkID=40629"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download.microsoft.com/download/d/e/1/de1e0c8f-a222-47bc-b78b-1656d4cf3cf7/WLP-Reqs-DEVICE_03-21-08.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sdn2.microsoft.com/en-us/library/aa477006.a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WBF Core Architecture</a:t>
            </a:r>
            <a:endParaRPr lang="en-IE" dirty="0"/>
          </a:p>
        </p:txBody>
      </p:sp>
      <p:sp>
        <p:nvSpPr>
          <p:cNvPr id="5" name="L-Shape 4"/>
          <p:cNvSpPr/>
          <p:nvPr/>
        </p:nvSpPr>
        <p:spPr bwMode="auto">
          <a:xfrm rot="10800000">
            <a:off x="914400" y="1152235"/>
            <a:ext cx="6172200" cy="1295400"/>
          </a:xfrm>
          <a:prstGeom prst="corner">
            <a:avLst>
              <a:gd name="adj1" fmla="val 40443"/>
              <a:gd name="adj2" fmla="val 21208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dirty="0" smtClean="0">
              <a:ln>
                <a:noFill/>
              </a:ln>
              <a:solidFill>
                <a:schemeClr val="tx1"/>
              </a:solidFill>
              <a:effectLst/>
              <a:latin typeface="Trebuchet MS" pitchFamily="34" charset="0"/>
              <a:ea typeface="ＭＳ Ｐゴシック" pitchFamily="34" charset="-128"/>
            </a:endParaRPr>
          </a:p>
        </p:txBody>
      </p:sp>
      <p:sp>
        <p:nvSpPr>
          <p:cNvPr id="7" name="Rectangle 6"/>
          <p:cNvSpPr/>
          <p:nvPr/>
        </p:nvSpPr>
        <p:spPr>
          <a:xfrm>
            <a:off x="914400" y="3124200"/>
            <a:ext cx="6172200" cy="1981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t" anchorCtr="0">
            <a:noAutofit/>
          </a:bodyPr>
          <a:lstStyle/>
          <a:p>
            <a:pPr algn="ctr">
              <a:lnSpc>
                <a:spcPct val="90000"/>
              </a:lnSpc>
            </a:pPr>
            <a:r>
              <a:rPr lang="en-US" sz="1800" dirty="0" smtClean="0">
                <a:solidFill>
                  <a:schemeClr val="bg2"/>
                </a:solidFill>
                <a:latin typeface="Trebuchet MS" pitchFamily="34" charset="0"/>
              </a:rPr>
              <a:t>Windows Biometric Service</a:t>
            </a:r>
            <a:endParaRPr lang="en-US"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a:solidFill>
                <a:schemeClr val="bg2"/>
              </a:solidFill>
              <a:latin typeface="Trebuchet MS" pitchFamily="34" charset="0"/>
            </a:endParaRPr>
          </a:p>
        </p:txBody>
      </p:sp>
      <p:sp>
        <p:nvSpPr>
          <p:cNvPr id="9" name="Rectangle 8"/>
          <p:cNvSpPr/>
          <p:nvPr/>
        </p:nvSpPr>
        <p:spPr>
          <a:xfrm>
            <a:off x="1143000" y="3657600"/>
            <a:ext cx="5638800" cy="12954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Fingerprint Biometric Service Provider</a:t>
            </a:r>
          </a:p>
          <a:p>
            <a:pPr algn="ctr">
              <a:lnSpc>
                <a:spcPct val="90000"/>
              </a:lnSpc>
            </a:pPr>
            <a:endParaRPr lang="en-US"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p:txBody>
      </p:sp>
      <p:sp>
        <p:nvSpPr>
          <p:cNvPr id="10" name="Rectangle 9"/>
          <p:cNvSpPr/>
          <p:nvPr/>
        </p:nvSpPr>
        <p:spPr>
          <a:xfrm>
            <a:off x="914400" y="2590800"/>
            <a:ext cx="6172200" cy="457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Biometric API</a:t>
            </a:r>
          </a:p>
        </p:txBody>
      </p:sp>
      <p:sp>
        <p:nvSpPr>
          <p:cNvPr id="11" name="Rectangle 10"/>
          <p:cNvSpPr/>
          <p:nvPr/>
        </p:nvSpPr>
        <p:spPr>
          <a:xfrm>
            <a:off x="914400" y="5181600"/>
            <a:ext cx="6172200" cy="457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Windows Biometric Driver Interface</a:t>
            </a:r>
          </a:p>
        </p:txBody>
      </p:sp>
      <p:sp>
        <p:nvSpPr>
          <p:cNvPr id="12" name="Rectangle 11"/>
          <p:cNvSpPr/>
          <p:nvPr/>
        </p:nvSpPr>
        <p:spPr>
          <a:xfrm>
            <a:off x="914400" y="1752600"/>
            <a:ext cx="1752600" cy="685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dirty="0" smtClean="0">
                <a:solidFill>
                  <a:schemeClr val="bg2"/>
                </a:solidFill>
                <a:latin typeface="Trebuchet MS" pitchFamily="34" charset="0"/>
              </a:rPr>
              <a:t>Integrati</a:t>
            </a:r>
            <a:r>
              <a:rPr lang="en-US" sz="1800" dirty="0" smtClean="0">
                <a:solidFill>
                  <a:schemeClr val="bg2"/>
                </a:solidFill>
                <a:latin typeface="Trebuchet MS" pitchFamily="34" charset="0"/>
              </a:rPr>
              <a:t>on Points</a:t>
            </a:r>
          </a:p>
        </p:txBody>
      </p:sp>
      <p:sp>
        <p:nvSpPr>
          <p:cNvPr id="13" name="Rectangle 12"/>
          <p:cNvSpPr/>
          <p:nvPr/>
        </p:nvSpPr>
        <p:spPr>
          <a:xfrm>
            <a:off x="2743200" y="1752600"/>
            <a:ext cx="1524000" cy="685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Logon/UAC</a:t>
            </a:r>
          </a:p>
        </p:txBody>
      </p:sp>
      <p:sp>
        <p:nvSpPr>
          <p:cNvPr id="15" name="TextBox 14"/>
          <p:cNvSpPr txBox="1"/>
          <p:nvPr/>
        </p:nvSpPr>
        <p:spPr>
          <a:xfrm>
            <a:off x="947058" y="1237672"/>
            <a:ext cx="6092502" cy="369332"/>
          </a:xfrm>
          <a:prstGeom prst="rect">
            <a:avLst/>
          </a:prstGeom>
          <a:noFill/>
        </p:spPr>
        <p:txBody>
          <a:bodyPr wrap="none" rtlCol="0" anchor="ctr" anchorCtr="0">
            <a:noAutofit/>
          </a:bodyPr>
          <a:lstStyle/>
          <a:p>
            <a:pPr algn="ctr">
              <a:lnSpc>
                <a:spcPct val="90000"/>
              </a:lnSpc>
            </a:pPr>
            <a:r>
              <a:rPr lang="en-IE" dirty="0" smtClean="0">
                <a:solidFill>
                  <a:schemeClr val="bg2"/>
                </a:solidFill>
                <a:latin typeface="Trebuchet MS" pitchFamily="34" charset="0"/>
              </a:rPr>
              <a:t>Fingerprint Management Application and Third Party Apps</a:t>
            </a:r>
            <a:endParaRPr lang="en-IE" dirty="0">
              <a:solidFill>
                <a:schemeClr val="bg2"/>
              </a:solidFill>
              <a:latin typeface="Trebuchet MS" pitchFamily="34" charset="0"/>
            </a:endParaRPr>
          </a:p>
        </p:txBody>
      </p:sp>
      <p:sp>
        <p:nvSpPr>
          <p:cNvPr id="16" name="TextBox 15"/>
          <p:cNvSpPr txBox="1"/>
          <p:nvPr/>
        </p:nvSpPr>
        <p:spPr>
          <a:xfrm>
            <a:off x="4444996" y="1731816"/>
            <a:ext cx="2542043" cy="523220"/>
          </a:xfrm>
          <a:prstGeom prst="rect">
            <a:avLst/>
          </a:prstGeom>
          <a:noFill/>
        </p:spPr>
        <p:txBody>
          <a:bodyPr wrap="none" rtlCol="0" anchor="ctr" anchorCtr="0">
            <a:noAutofit/>
          </a:bodyPr>
          <a:lstStyle/>
          <a:p>
            <a:pPr algn="ctr">
              <a:lnSpc>
                <a:spcPct val="90000"/>
              </a:lnSpc>
            </a:pPr>
            <a:r>
              <a:rPr lang="en-IE" sz="1400" dirty="0" smtClean="0">
                <a:solidFill>
                  <a:schemeClr val="bg2"/>
                </a:solidFill>
                <a:latin typeface="Trebuchet MS" pitchFamily="34" charset="0"/>
              </a:rPr>
              <a:t>(</a:t>
            </a:r>
            <a:r>
              <a:rPr lang="en-IE" sz="1400" smtClean="0">
                <a:solidFill>
                  <a:schemeClr val="bg2"/>
                </a:solidFill>
                <a:latin typeface="Trebuchet MS" pitchFamily="34" charset="0"/>
              </a:rPr>
              <a:t>e.g., </a:t>
            </a:r>
            <a:r>
              <a:rPr lang="en-IE" sz="1400" dirty="0" smtClean="0">
                <a:solidFill>
                  <a:schemeClr val="bg2"/>
                </a:solidFill>
                <a:latin typeface="Trebuchet MS" pitchFamily="34" charset="0"/>
              </a:rPr>
              <a:t>FUS</a:t>
            </a:r>
            <a:r>
              <a:rPr lang="en-IE" sz="1400" smtClean="0">
                <a:solidFill>
                  <a:schemeClr val="bg2"/>
                </a:solidFill>
                <a:latin typeface="Trebuchet MS" pitchFamily="34" charset="0"/>
              </a:rPr>
              <a:t>, Enrollment, </a:t>
            </a:r>
            <a:br>
              <a:rPr lang="en-IE" sz="1400" smtClean="0">
                <a:solidFill>
                  <a:schemeClr val="bg2"/>
                </a:solidFill>
                <a:latin typeface="Trebuchet MS" pitchFamily="34" charset="0"/>
              </a:rPr>
            </a:br>
            <a:r>
              <a:rPr lang="en-IE" sz="1400" smtClean="0">
                <a:solidFill>
                  <a:schemeClr val="bg2"/>
                </a:solidFill>
                <a:latin typeface="Trebuchet MS" pitchFamily="34" charset="0"/>
              </a:rPr>
              <a:t>Web </a:t>
            </a:r>
            <a:r>
              <a:rPr lang="en-IE" sz="1400" dirty="0" smtClean="0">
                <a:solidFill>
                  <a:schemeClr val="bg2"/>
                </a:solidFill>
                <a:latin typeface="Trebuchet MS" pitchFamily="34" charset="0"/>
              </a:rPr>
              <a:t>SSO, </a:t>
            </a:r>
          </a:p>
          <a:p>
            <a:pPr algn="ctr">
              <a:lnSpc>
                <a:spcPct val="90000"/>
              </a:lnSpc>
            </a:pPr>
            <a:r>
              <a:rPr lang="en-IE" sz="1400" smtClean="0">
                <a:solidFill>
                  <a:schemeClr val="bg2"/>
                </a:solidFill>
                <a:latin typeface="Trebuchet MS" pitchFamily="34" charset="0"/>
              </a:rPr>
              <a:t>Time and </a:t>
            </a:r>
            <a:r>
              <a:rPr lang="en-IE" sz="1400" dirty="0" smtClean="0">
                <a:solidFill>
                  <a:schemeClr val="bg2"/>
                </a:solidFill>
                <a:latin typeface="Trebuchet MS" pitchFamily="34" charset="0"/>
              </a:rPr>
              <a:t>Attendance)</a:t>
            </a:r>
            <a:endParaRPr lang="en-IE" sz="1400" dirty="0">
              <a:solidFill>
                <a:schemeClr val="bg2"/>
              </a:solidFill>
              <a:latin typeface="Trebuchet MS" pitchFamily="34" charset="0"/>
            </a:endParaRPr>
          </a:p>
        </p:txBody>
      </p:sp>
      <p:sp>
        <p:nvSpPr>
          <p:cNvPr id="17" name="Rectangle 16"/>
          <p:cNvSpPr/>
          <p:nvPr/>
        </p:nvSpPr>
        <p:spPr bwMode="auto">
          <a:xfrm>
            <a:off x="1371600" y="4114800"/>
            <a:ext cx="1600200" cy="64633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Sensor </a:t>
            </a:r>
          </a:p>
          <a:p>
            <a:pPr algn="ctr">
              <a:lnSpc>
                <a:spcPct val="90000"/>
              </a:lnSpc>
            </a:pPr>
            <a:r>
              <a:rPr lang="en-US" dirty="0" smtClean="0">
                <a:solidFill>
                  <a:schemeClr val="bg2"/>
                </a:solidFill>
                <a:latin typeface="Trebuchet MS" pitchFamily="34" charset="0"/>
              </a:rPr>
              <a:t>Adapter</a:t>
            </a:r>
            <a:endParaRPr lang="en-US" dirty="0">
              <a:solidFill>
                <a:schemeClr val="bg2"/>
              </a:solidFill>
              <a:latin typeface="Trebuchet MS" pitchFamily="34" charset="0"/>
            </a:endParaRPr>
          </a:p>
        </p:txBody>
      </p:sp>
      <p:sp>
        <p:nvSpPr>
          <p:cNvPr id="18" name="Rectangle 17"/>
          <p:cNvSpPr/>
          <p:nvPr/>
        </p:nvSpPr>
        <p:spPr bwMode="auto">
          <a:xfrm>
            <a:off x="3156858" y="4114800"/>
            <a:ext cx="1600200" cy="64633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Engine </a:t>
            </a:r>
          </a:p>
          <a:p>
            <a:pPr algn="ctr">
              <a:lnSpc>
                <a:spcPct val="90000"/>
              </a:lnSpc>
            </a:pPr>
            <a:r>
              <a:rPr lang="en-US" dirty="0" smtClean="0">
                <a:solidFill>
                  <a:schemeClr val="bg2"/>
                </a:solidFill>
                <a:latin typeface="Trebuchet MS" pitchFamily="34" charset="0"/>
              </a:rPr>
              <a:t>Adapter</a:t>
            </a:r>
            <a:endParaRPr lang="en-US" dirty="0">
              <a:solidFill>
                <a:schemeClr val="bg2"/>
              </a:solidFill>
              <a:latin typeface="Trebuchet MS" pitchFamily="34" charset="0"/>
            </a:endParaRPr>
          </a:p>
        </p:txBody>
      </p:sp>
      <p:sp>
        <p:nvSpPr>
          <p:cNvPr id="19" name="Rectangle 18"/>
          <p:cNvSpPr/>
          <p:nvPr/>
        </p:nvSpPr>
        <p:spPr bwMode="auto">
          <a:xfrm>
            <a:off x="4953000" y="4114800"/>
            <a:ext cx="1600200" cy="64633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Storage Adapter</a:t>
            </a:r>
            <a:endParaRPr lang="en-US" dirty="0">
              <a:solidFill>
                <a:schemeClr val="bg2"/>
              </a:solidFill>
              <a:latin typeface="Trebuchet MS" pitchFamily="34" charset="0"/>
            </a:endParaRPr>
          </a:p>
        </p:txBody>
      </p:sp>
      <p:sp>
        <p:nvSpPr>
          <p:cNvPr id="20" name="Rectangle 19"/>
          <p:cNvSpPr/>
          <p:nvPr/>
        </p:nvSpPr>
        <p:spPr bwMode="auto">
          <a:xfrm>
            <a:off x="5181600" y="5715000"/>
            <a:ext cx="1905000" cy="36933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WDM Driver</a:t>
            </a:r>
            <a:endParaRPr lang="en-US" dirty="0">
              <a:solidFill>
                <a:schemeClr val="bg2"/>
              </a:solidFill>
              <a:latin typeface="Trebuchet MS" pitchFamily="34" charset="0"/>
            </a:endParaRPr>
          </a:p>
        </p:txBody>
      </p:sp>
      <p:sp>
        <p:nvSpPr>
          <p:cNvPr id="21" name="Rectangle 20"/>
          <p:cNvSpPr/>
          <p:nvPr/>
        </p:nvSpPr>
        <p:spPr bwMode="auto">
          <a:xfrm>
            <a:off x="2971800" y="5715000"/>
            <a:ext cx="2057400" cy="36933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KMDF Driver</a:t>
            </a:r>
            <a:endParaRPr lang="en-US" dirty="0">
              <a:solidFill>
                <a:schemeClr val="bg2"/>
              </a:solidFill>
              <a:latin typeface="Trebuchet MS" pitchFamily="34" charset="0"/>
            </a:endParaRPr>
          </a:p>
        </p:txBody>
      </p:sp>
      <p:sp>
        <p:nvSpPr>
          <p:cNvPr id="22" name="Rectangle 21"/>
          <p:cNvSpPr/>
          <p:nvPr/>
        </p:nvSpPr>
        <p:spPr bwMode="auto">
          <a:xfrm>
            <a:off x="914400" y="5715000"/>
            <a:ext cx="1905000" cy="36933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UMDF Driver</a:t>
            </a:r>
            <a:endParaRPr lang="en-US" dirty="0">
              <a:solidFill>
                <a:schemeClr val="bg2"/>
              </a:solidFill>
              <a:latin typeface="Trebuchet MS" pitchFamily="34" charset="0"/>
            </a:endParaRPr>
          </a:p>
        </p:txBody>
      </p:sp>
      <p:sp>
        <p:nvSpPr>
          <p:cNvPr id="24" name="Oval 23"/>
          <p:cNvSpPr/>
          <p:nvPr/>
        </p:nvSpPr>
        <p:spPr bwMode="auto">
          <a:xfrm>
            <a:off x="1066800" y="5562600"/>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25" name="Oval 24"/>
          <p:cNvSpPr/>
          <p:nvPr/>
        </p:nvSpPr>
        <p:spPr bwMode="auto">
          <a:xfrm>
            <a:off x="3200400" y="4114800"/>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27" name="AutoShape 212"/>
          <p:cNvSpPr>
            <a:spLocks noChangeArrowheads="1"/>
          </p:cNvSpPr>
          <p:nvPr/>
        </p:nvSpPr>
        <p:spPr bwMode="auto">
          <a:xfrm>
            <a:off x="7607174" y="1149133"/>
            <a:ext cx="1295400" cy="2371725"/>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noAutofit/>
          </a:bodyP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8" name="Rectangle 213"/>
          <p:cNvSpPr>
            <a:spLocks noChangeArrowheads="1"/>
          </p:cNvSpPr>
          <p:nvPr/>
        </p:nvSpPr>
        <p:spPr bwMode="blackWhite">
          <a:xfrm>
            <a:off x="7692901" y="2152431"/>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9" name="Rectangle 214"/>
          <p:cNvSpPr>
            <a:spLocks noChangeArrowheads="1"/>
          </p:cNvSpPr>
          <p:nvPr/>
        </p:nvSpPr>
        <p:spPr bwMode="invGray">
          <a:xfrm>
            <a:off x="7692901" y="3095408"/>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0" name="Rectangle 215"/>
          <p:cNvSpPr>
            <a:spLocks noChangeArrowheads="1"/>
          </p:cNvSpPr>
          <p:nvPr/>
        </p:nvSpPr>
        <p:spPr bwMode="grayWhite">
          <a:xfrm>
            <a:off x="7692901" y="2628681"/>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1" name="Rectangle 216"/>
          <p:cNvSpPr>
            <a:spLocks noChangeArrowheads="1"/>
          </p:cNvSpPr>
          <p:nvPr/>
        </p:nvSpPr>
        <p:spPr bwMode="auto">
          <a:xfrm>
            <a:off x="7567487" y="1214221"/>
            <a:ext cx="1187425" cy="308411"/>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32" name="Rectangle 217"/>
          <p:cNvSpPr>
            <a:spLocks noChangeArrowheads="1"/>
          </p:cNvSpPr>
          <p:nvPr/>
        </p:nvSpPr>
        <p:spPr bwMode="auto">
          <a:xfrm>
            <a:off x="7954838" y="1669831"/>
            <a:ext cx="874647" cy="293022"/>
          </a:xfrm>
          <a:prstGeom prst="rect">
            <a:avLst/>
          </a:prstGeom>
          <a:noFill/>
          <a:ln w="9525">
            <a:noFill/>
            <a:miter lim="800000"/>
            <a:headEnd/>
            <a:tailEnd/>
          </a:ln>
          <a:effectLst/>
        </p:spPr>
        <p:txBody>
          <a:bodyPr wrap="none" lIns="92067" tIns="46034" rIns="92067" bIns="46034">
            <a:noAutofit/>
          </a:bodyPr>
          <a:lstStyle/>
          <a:p>
            <a:pPr algn="ctr">
              <a:lnSpc>
                <a:spcPct val="90000"/>
              </a:lnSpc>
            </a:pPr>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33" name="Rectangle 218"/>
          <p:cNvSpPr>
            <a:spLocks noChangeArrowheads="1"/>
          </p:cNvSpPr>
          <p:nvPr/>
        </p:nvSpPr>
        <p:spPr bwMode="auto">
          <a:xfrm>
            <a:off x="7954838" y="2139731"/>
            <a:ext cx="751793" cy="293022"/>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300" dirty="0" smtClean="0">
                <a:solidFill>
                  <a:schemeClr val="tx2"/>
                </a:solidFill>
                <a:effectLst>
                  <a:outerShdw blurRad="38100" dist="38100" dir="2700000" algn="tl">
                    <a:srgbClr val="000000">
                      <a:alpha val="43137"/>
                    </a:srgbClr>
                  </a:outerShdw>
                </a:effectLst>
                <a:latin typeface="Trebuchet MS" pitchFamily="34" charset="0"/>
              </a:rPr>
              <a:t>ISV/IHV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34" name="Rectangle 219"/>
          <p:cNvSpPr>
            <a:spLocks noChangeArrowheads="1"/>
          </p:cNvSpPr>
          <p:nvPr/>
        </p:nvSpPr>
        <p:spPr bwMode="auto">
          <a:xfrm>
            <a:off x="7954839" y="3065244"/>
            <a:ext cx="506533" cy="293022"/>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300" dirty="0">
                <a:solidFill>
                  <a:schemeClr val="tx2"/>
                </a:solidFill>
                <a:effectLst>
                  <a:outerShdw blurRad="38100" dist="38100" dir="2700000" algn="tl">
                    <a:srgbClr val="000000">
                      <a:alpha val="43137"/>
                    </a:srgbClr>
                  </a:outerShdw>
                </a:effectLst>
                <a:latin typeface="Trebuchet MS" pitchFamily="34" charset="0"/>
              </a:rPr>
              <a:t>OEM</a:t>
            </a:r>
          </a:p>
        </p:txBody>
      </p:sp>
      <p:sp>
        <p:nvSpPr>
          <p:cNvPr id="35" name="Rectangle 220"/>
          <p:cNvSpPr>
            <a:spLocks noChangeArrowheads="1"/>
          </p:cNvSpPr>
          <p:nvPr/>
        </p:nvSpPr>
        <p:spPr bwMode="auto">
          <a:xfrm>
            <a:off x="7954837" y="2606456"/>
            <a:ext cx="751793" cy="293022"/>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300" dirty="0" smtClean="0">
                <a:solidFill>
                  <a:schemeClr val="tx2"/>
                </a:solidFill>
                <a:effectLst>
                  <a:outerShdw blurRad="38100" dist="38100" dir="2700000" algn="tl">
                    <a:srgbClr val="000000">
                      <a:alpha val="43137"/>
                    </a:srgbClr>
                  </a:outerShdw>
                </a:effectLst>
                <a:latin typeface="Trebuchet MS" pitchFamily="34" charset="0"/>
              </a:rPr>
              <a:t>IHV/ISV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36" name="Rectangle 235"/>
          <p:cNvSpPr>
            <a:spLocks noChangeArrowheads="1"/>
          </p:cNvSpPr>
          <p:nvPr/>
        </p:nvSpPr>
        <p:spPr bwMode="auto">
          <a:xfrm>
            <a:off x="7692901" y="1690469"/>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7" name="Oval 36"/>
          <p:cNvSpPr/>
          <p:nvPr/>
        </p:nvSpPr>
        <p:spPr bwMode="auto">
          <a:xfrm>
            <a:off x="3165695" y="5588252"/>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38" name="Oval 37"/>
          <p:cNvSpPr/>
          <p:nvPr/>
        </p:nvSpPr>
        <p:spPr bwMode="auto">
          <a:xfrm>
            <a:off x="5338527" y="5597305"/>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5" grpId="0"/>
      <p:bldP spid="16" grpId="0"/>
      <p:bldP spid="17" grpId="0" animBg="1"/>
      <p:bldP spid="18" grpId="0" animBg="1"/>
      <p:bldP spid="18" grpId="1" animBg="1"/>
      <p:bldP spid="19" grpId="0" animBg="1"/>
      <p:bldP spid="20" grpId="0" animBg="1"/>
      <p:bldP spid="21" grpId="0" animBg="1"/>
      <p:bldP spid="22" grpId="0" animBg="1"/>
      <p:bldP spid="24" grpId="0" animBg="1"/>
      <p:bldP spid="25"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WBF Service Structure</a:t>
            </a:r>
            <a:endParaRPr lang="en-IE" dirty="0"/>
          </a:p>
        </p:txBody>
      </p:sp>
      <p:sp>
        <p:nvSpPr>
          <p:cNvPr id="7" name="AutoShape 212"/>
          <p:cNvSpPr>
            <a:spLocks noChangeArrowheads="1"/>
          </p:cNvSpPr>
          <p:nvPr/>
        </p:nvSpPr>
        <p:spPr bwMode="auto">
          <a:xfrm>
            <a:off x="1640939" y="5404265"/>
            <a:ext cx="2415013" cy="996538"/>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8" name="Rectangle 213"/>
          <p:cNvSpPr>
            <a:spLocks noChangeArrowheads="1"/>
          </p:cNvSpPr>
          <p:nvPr/>
        </p:nvSpPr>
        <p:spPr bwMode="blackWhite">
          <a:xfrm>
            <a:off x="2885511" y="5927727"/>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11" name="Rectangle 216"/>
          <p:cNvSpPr>
            <a:spLocks noChangeArrowheads="1"/>
          </p:cNvSpPr>
          <p:nvPr/>
        </p:nvSpPr>
        <p:spPr bwMode="auto">
          <a:xfrm>
            <a:off x="1601253" y="5469350"/>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12" name="Rectangle 217"/>
          <p:cNvSpPr>
            <a:spLocks noChangeArrowheads="1"/>
          </p:cNvSpPr>
          <p:nvPr/>
        </p:nvSpPr>
        <p:spPr bwMode="auto">
          <a:xfrm>
            <a:off x="1988604" y="5924960"/>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13" name="Rectangle 218"/>
          <p:cNvSpPr>
            <a:spLocks noChangeArrowheads="1"/>
          </p:cNvSpPr>
          <p:nvPr/>
        </p:nvSpPr>
        <p:spPr bwMode="auto">
          <a:xfrm>
            <a:off x="3147448" y="5915027"/>
            <a:ext cx="751793"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ISV/IHV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16" name="Rectangle 235"/>
          <p:cNvSpPr>
            <a:spLocks noChangeArrowheads="1"/>
          </p:cNvSpPr>
          <p:nvPr/>
        </p:nvSpPr>
        <p:spPr bwMode="auto">
          <a:xfrm>
            <a:off x="1726667" y="5945598"/>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31" name="Group 30"/>
          <p:cNvGrpSpPr/>
          <p:nvPr/>
        </p:nvGrpSpPr>
        <p:grpSpPr>
          <a:xfrm>
            <a:off x="457200" y="1483253"/>
            <a:ext cx="8229600" cy="3611563"/>
            <a:chOff x="457200" y="1520577"/>
            <a:chExt cx="8229600" cy="3611563"/>
          </a:xfrm>
        </p:grpSpPr>
        <p:grpSp>
          <p:nvGrpSpPr>
            <p:cNvPr id="15" name="Group 14"/>
            <p:cNvGrpSpPr/>
            <p:nvPr/>
          </p:nvGrpSpPr>
          <p:grpSpPr>
            <a:xfrm>
              <a:off x="457200" y="1520577"/>
              <a:ext cx="8229600" cy="3611563"/>
              <a:chOff x="0" y="0"/>
              <a:chExt cx="8229600" cy="3611563"/>
            </a:xfrm>
          </p:grpSpPr>
          <p:sp>
            <p:nvSpPr>
              <p:cNvPr id="29" name="Rounded Rectangle 28"/>
              <p:cNvSpPr/>
              <p:nvPr/>
            </p:nvSpPr>
            <p:spPr>
              <a:xfrm>
                <a:off x="0" y="0"/>
                <a:ext cx="8229600" cy="3611563"/>
              </a:xfrm>
              <a:prstGeom prst="roundRect">
                <a:avLst>
                  <a:gd name="adj" fmla="val 8500"/>
                </a:avLst>
              </a:prstGeom>
            </p:spPr>
            <p:style>
              <a:lnRef idx="1">
                <a:schemeClr val="accent4"/>
              </a:lnRef>
              <a:fillRef idx="3">
                <a:schemeClr val="accent4"/>
              </a:fillRef>
              <a:effectRef idx="2">
                <a:schemeClr val="accent4"/>
              </a:effectRef>
              <a:fontRef idx="minor">
                <a:schemeClr val="lt1"/>
              </a:fontRef>
            </p:style>
          </p:sp>
          <p:sp>
            <p:nvSpPr>
              <p:cNvPr id="30" name="Rounded Rectangle 4"/>
              <p:cNvSpPr/>
              <p:nvPr/>
            </p:nvSpPr>
            <p:spPr>
              <a:xfrm>
                <a:off x="89912" y="89912"/>
                <a:ext cx="8049776" cy="3431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2802974" numCol="1" spcCol="1270" anchor="t" anchorCtr="0">
                <a:noAutofit/>
              </a:bodyPr>
              <a:lstStyle/>
              <a:p>
                <a:pPr lvl="0" algn="l" defTabSz="1422400">
                  <a:lnSpc>
                    <a:spcPct val="90000"/>
                  </a:lnSpc>
                  <a:spcBef>
                    <a:spcPct val="0"/>
                  </a:spcBef>
                  <a:spcAft>
                    <a:spcPct val="35000"/>
                  </a:spcAft>
                </a:pPr>
                <a:r>
                  <a:rPr lang="en-US" sz="3200" kern="1200" dirty="0" smtClean="0">
                    <a:solidFill>
                      <a:schemeClr val="bg2"/>
                    </a:solidFill>
                  </a:rPr>
                  <a:t>Biometric Service Provider (BSP)</a:t>
                </a:r>
                <a:endParaRPr lang="en-US" sz="3200" kern="1200" dirty="0">
                  <a:solidFill>
                    <a:schemeClr val="bg2"/>
                  </a:solidFill>
                </a:endParaRPr>
              </a:p>
            </p:txBody>
          </p:sp>
        </p:grpSp>
        <p:grpSp>
          <p:nvGrpSpPr>
            <p:cNvPr id="17" name="Group 16"/>
            <p:cNvGrpSpPr/>
            <p:nvPr/>
          </p:nvGrpSpPr>
          <p:grpSpPr>
            <a:xfrm>
              <a:off x="662940" y="2423467"/>
              <a:ext cx="7818120" cy="2528094"/>
              <a:chOff x="205740" y="902890"/>
              <a:chExt cx="7818120" cy="2528094"/>
            </a:xfrm>
          </p:grpSpPr>
          <p:sp>
            <p:nvSpPr>
              <p:cNvPr id="27" name="Rounded Rectangle 26"/>
              <p:cNvSpPr/>
              <p:nvPr/>
            </p:nvSpPr>
            <p:spPr>
              <a:xfrm>
                <a:off x="205740" y="902890"/>
                <a:ext cx="7818120" cy="2528094"/>
              </a:xfrm>
              <a:prstGeom prst="roundRect">
                <a:avLst>
                  <a:gd name="adj" fmla="val 10500"/>
                </a:avLst>
              </a:prstGeom>
            </p:spPr>
            <p:style>
              <a:lnRef idx="0">
                <a:schemeClr val="accent4"/>
              </a:lnRef>
              <a:fillRef idx="3">
                <a:schemeClr val="accent4"/>
              </a:fillRef>
              <a:effectRef idx="3">
                <a:schemeClr val="accent4"/>
              </a:effectRef>
              <a:fontRef idx="minor">
                <a:schemeClr val="lt1"/>
              </a:fontRef>
            </p:style>
          </p:sp>
          <p:sp>
            <p:nvSpPr>
              <p:cNvPr id="28" name="Rounded Rectangle 6"/>
              <p:cNvSpPr/>
              <p:nvPr/>
            </p:nvSpPr>
            <p:spPr>
              <a:xfrm>
                <a:off x="283488" y="980638"/>
                <a:ext cx="7662624" cy="2372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605340" numCol="1" spcCol="1270" anchor="t" anchorCtr="0">
                <a:noAutofit/>
              </a:bodyPr>
              <a:lstStyle/>
              <a:p>
                <a:pPr lvl="0" algn="l" defTabSz="1422400">
                  <a:lnSpc>
                    <a:spcPct val="90000"/>
                  </a:lnSpc>
                  <a:spcBef>
                    <a:spcPct val="0"/>
                  </a:spcBef>
                  <a:spcAft>
                    <a:spcPct val="35000"/>
                  </a:spcAft>
                </a:pPr>
                <a:r>
                  <a:rPr lang="en-US" sz="3200" kern="1200" dirty="0" smtClean="0">
                    <a:solidFill>
                      <a:schemeClr val="bg2"/>
                    </a:solidFill>
                  </a:rPr>
                  <a:t>Biometric Unit</a:t>
                </a:r>
                <a:endParaRPr lang="en-US" sz="3200" kern="1200" dirty="0">
                  <a:solidFill>
                    <a:schemeClr val="bg2"/>
                  </a:solidFill>
                </a:endParaRPr>
              </a:p>
            </p:txBody>
          </p:sp>
        </p:grpSp>
        <p:grpSp>
          <p:nvGrpSpPr>
            <p:cNvPr id="18" name="Group 17"/>
            <p:cNvGrpSpPr/>
            <p:nvPr/>
          </p:nvGrpSpPr>
          <p:grpSpPr>
            <a:xfrm>
              <a:off x="858393" y="3561110"/>
              <a:ext cx="2447934" cy="1137642"/>
              <a:chOff x="401193" y="2040533"/>
              <a:chExt cx="2447934" cy="1137642"/>
            </a:xfrm>
          </p:grpSpPr>
          <p:sp>
            <p:nvSpPr>
              <p:cNvPr id="25" name="Rounded Rectangle 24"/>
              <p:cNvSpPr/>
              <p:nvPr/>
            </p:nvSpPr>
            <p:spPr>
              <a:xfrm>
                <a:off x="401193" y="2040533"/>
                <a:ext cx="2447934" cy="1137642"/>
              </a:xfrm>
              <a:prstGeom prst="roundRect">
                <a:avLst>
                  <a:gd name="adj" fmla="val 10500"/>
                </a:avLst>
              </a:prstGeom>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26" name="Rounded Rectangle 8"/>
              <p:cNvSpPr/>
              <p:nvPr/>
            </p:nvSpPr>
            <p:spPr>
              <a:xfrm>
                <a:off x="436179" y="2075519"/>
                <a:ext cx="2377962" cy="10676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Sensor Adapter</a:t>
                </a:r>
                <a:endParaRPr lang="en-US" sz="2700" kern="1200" dirty="0"/>
              </a:p>
            </p:txBody>
          </p:sp>
        </p:grpSp>
        <p:grpSp>
          <p:nvGrpSpPr>
            <p:cNvPr id="19" name="Group 18"/>
            <p:cNvGrpSpPr/>
            <p:nvPr/>
          </p:nvGrpSpPr>
          <p:grpSpPr>
            <a:xfrm>
              <a:off x="3347013" y="3561110"/>
              <a:ext cx="2447934" cy="1137642"/>
              <a:chOff x="2889813" y="2040533"/>
              <a:chExt cx="2447934" cy="1137642"/>
            </a:xfrm>
          </p:grpSpPr>
          <p:sp>
            <p:nvSpPr>
              <p:cNvPr id="23" name="Rounded Rectangle 22"/>
              <p:cNvSpPr/>
              <p:nvPr/>
            </p:nvSpPr>
            <p:spPr>
              <a:xfrm>
                <a:off x="2889813" y="2040533"/>
                <a:ext cx="2447934" cy="1137642"/>
              </a:xfrm>
              <a:prstGeom prst="roundRect">
                <a:avLst>
                  <a:gd name="adj" fmla="val 10500"/>
                </a:avLst>
              </a:prstGeom>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24" name="Rounded Rectangle 10"/>
              <p:cNvSpPr/>
              <p:nvPr/>
            </p:nvSpPr>
            <p:spPr>
              <a:xfrm>
                <a:off x="2924799" y="2075519"/>
                <a:ext cx="2377962" cy="10676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Engine Adapter</a:t>
                </a:r>
                <a:endParaRPr lang="en-US" sz="2700" kern="1200" dirty="0"/>
              </a:p>
            </p:txBody>
          </p:sp>
        </p:grpSp>
        <p:grpSp>
          <p:nvGrpSpPr>
            <p:cNvPr id="20" name="Group 19"/>
            <p:cNvGrpSpPr/>
            <p:nvPr/>
          </p:nvGrpSpPr>
          <p:grpSpPr>
            <a:xfrm>
              <a:off x="5835633" y="3561110"/>
              <a:ext cx="2447934" cy="1137642"/>
              <a:chOff x="5378433" y="2040533"/>
              <a:chExt cx="2447934" cy="1137642"/>
            </a:xfrm>
          </p:grpSpPr>
          <p:sp>
            <p:nvSpPr>
              <p:cNvPr id="21" name="Rounded Rectangle 20"/>
              <p:cNvSpPr/>
              <p:nvPr/>
            </p:nvSpPr>
            <p:spPr>
              <a:xfrm>
                <a:off x="5378433" y="2040533"/>
                <a:ext cx="2447934" cy="1137642"/>
              </a:xfrm>
              <a:prstGeom prst="roundRect">
                <a:avLst>
                  <a:gd name="adj" fmla="val 10500"/>
                </a:avLst>
              </a:prstGeom>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22" name="Rounded Rectangle 12"/>
              <p:cNvSpPr/>
              <p:nvPr/>
            </p:nvSpPr>
            <p:spPr>
              <a:xfrm>
                <a:off x="5413419" y="2075519"/>
                <a:ext cx="2377962" cy="10676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Storage Adapter</a:t>
                </a:r>
                <a:endParaRPr lang="en-US" sz="2700" kern="1200" dirty="0"/>
              </a:p>
            </p:txBody>
          </p:sp>
        </p:gr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WBF API</a:t>
            </a:r>
            <a:endParaRPr lang="en-IE" dirty="0"/>
          </a:p>
        </p:txBody>
      </p:sp>
      <p:sp>
        <p:nvSpPr>
          <p:cNvPr id="3" name="Content Placeholder 2"/>
          <p:cNvSpPr>
            <a:spLocks noGrp="1"/>
          </p:cNvSpPr>
          <p:nvPr>
            <p:ph idx="1"/>
          </p:nvPr>
        </p:nvSpPr>
        <p:spPr>
          <a:xfrm>
            <a:off x="382588" y="1414464"/>
            <a:ext cx="8380412" cy="5290166"/>
          </a:xfrm>
        </p:spPr>
        <p:txBody>
          <a:bodyPr/>
          <a:lstStyle/>
          <a:p>
            <a:r>
              <a:rPr lang="en-IE" smtClean="0"/>
              <a:t>Capability discovery</a:t>
            </a:r>
          </a:p>
          <a:p>
            <a:r>
              <a:rPr lang="en-IE" smtClean="0"/>
              <a:t>Session management</a:t>
            </a:r>
          </a:p>
          <a:p>
            <a:r>
              <a:rPr lang="en-IE" smtClean="0"/>
              <a:t>Core functions</a:t>
            </a:r>
          </a:p>
          <a:p>
            <a:pPr lvl="1"/>
            <a:r>
              <a:rPr lang="en-IE" smtClean="0"/>
              <a:t>Verify, identify, enroll</a:t>
            </a:r>
          </a:p>
          <a:p>
            <a:r>
              <a:rPr lang="en-IE" smtClean="0"/>
              <a:t>Sensor location</a:t>
            </a:r>
          </a:p>
          <a:p>
            <a:r>
              <a:rPr lang="en-IE" smtClean="0"/>
              <a:t>Event monitors</a:t>
            </a:r>
          </a:p>
          <a:p>
            <a:r>
              <a:rPr lang="en-IE" smtClean="0"/>
              <a:t>Template storage</a:t>
            </a:r>
          </a:p>
          <a:p>
            <a:r>
              <a:rPr lang="en-IE" smtClean="0"/>
              <a:t>Extension API</a:t>
            </a:r>
            <a:endParaRPr lang="en-IE"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404" y="3228059"/>
            <a:ext cx="5873917" cy="1329595"/>
          </a:xfrm>
        </p:spPr>
        <p:txBody>
          <a:bodyPr/>
          <a:lstStyle/>
          <a:p>
            <a:r>
              <a:rPr lang="en-IE" smtClean="0"/>
              <a:t>Deep Dive:  </a:t>
            </a:r>
            <a:br>
              <a:rPr lang="en-IE" smtClean="0"/>
            </a:br>
            <a:r>
              <a:rPr lang="en-IE" smtClean="0"/>
              <a:t>WBF Service Adapters</a:t>
            </a:r>
            <a:endParaRPr lang="en-IE"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WBF Service Adapters</a:t>
            </a:r>
            <a:endParaRPr lang="en-US" dirty="0"/>
          </a:p>
        </p:txBody>
      </p:sp>
      <p:sp>
        <p:nvSpPr>
          <p:cNvPr id="3" name="Content Placeholder 2"/>
          <p:cNvSpPr>
            <a:spLocks noGrp="1"/>
          </p:cNvSpPr>
          <p:nvPr>
            <p:ph idx="1"/>
          </p:nvPr>
        </p:nvSpPr>
        <p:spPr>
          <a:xfrm>
            <a:off x="382588" y="1414464"/>
            <a:ext cx="8380412" cy="4989058"/>
          </a:xfrm>
        </p:spPr>
        <p:txBody>
          <a:bodyPr/>
          <a:lstStyle/>
          <a:p>
            <a:r>
              <a:rPr lang="en-US" sz="3200" smtClean="0"/>
              <a:t>Purpose</a:t>
            </a:r>
          </a:p>
          <a:p>
            <a:pPr lvl="1"/>
            <a:r>
              <a:rPr lang="en-US" sz="2800" smtClean="0"/>
              <a:t>Plug-in binary component that </a:t>
            </a:r>
            <a:br>
              <a:rPr lang="en-US" sz="2800" smtClean="0"/>
            </a:br>
            <a:r>
              <a:rPr lang="en-US" sz="2800" smtClean="0"/>
              <a:t>exposes a standard interface</a:t>
            </a:r>
          </a:p>
          <a:p>
            <a:pPr lvl="1"/>
            <a:r>
              <a:rPr lang="en-US" sz="2800" smtClean="0"/>
              <a:t>Connects Biometric Unit (BU) </a:t>
            </a:r>
            <a:br>
              <a:rPr lang="en-US" sz="2800" smtClean="0"/>
            </a:br>
            <a:r>
              <a:rPr lang="en-US" sz="2800" smtClean="0"/>
              <a:t>to sensor hardware</a:t>
            </a:r>
          </a:p>
          <a:p>
            <a:pPr lvl="1"/>
            <a:r>
              <a:rPr lang="en-US" sz="2800" smtClean="0"/>
              <a:t>Supplements capabilities of simple sensors</a:t>
            </a:r>
          </a:p>
          <a:p>
            <a:r>
              <a:rPr lang="en-US" sz="3200" smtClean="0"/>
              <a:t>Types and responsibilities</a:t>
            </a:r>
          </a:p>
          <a:p>
            <a:pPr lvl="1"/>
            <a:r>
              <a:rPr lang="en-US" sz="2800" smtClean="0"/>
              <a:t>Sensor Adapter—data capture</a:t>
            </a:r>
          </a:p>
          <a:p>
            <a:pPr lvl="1"/>
            <a:r>
              <a:rPr lang="en-US" sz="2800" smtClean="0"/>
              <a:t>Engine Adapter—processing and matching</a:t>
            </a:r>
          </a:p>
          <a:p>
            <a:pPr lvl="1"/>
            <a:r>
              <a:rPr lang="en-US" sz="2800" smtClean="0"/>
              <a:t>Storage Adapter—secure template storage</a:t>
            </a:r>
            <a:endParaRPr lang="en-IE" sz="3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81000" y="1417637"/>
            <a:ext cx="8382000" cy="444976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r>
              <a:rPr lang="en-US" smtClean="0"/>
              <a:t>What Should You Write?</a:t>
            </a:r>
            <a:endParaRPr lang="en-US" dirty="0"/>
          </a:p>
        </p:txBody>
      </p:sp>
      <p:graphicFrame>
        <p:nvGraphicFramePr>
          <p:cNvPr id="5" name="Table 4"/>
          <p:cNvGraphicFramePr>
            <a:graphicFrameLocks noGrp="1"/>
          </p:cNvGraphicFramePr>
          <p:nvPr/>
        </p:nvGraphicFramePr>
        <p:xfrm>
          <a:off x="447964" y="1468955"/>
          <a:ext cx="8248072" cy="4324918"/>
        </p:xfrm>
        <a:graphic>
          <a:graphicData uri="http://schemas.openxmlformats.org/drawingml/2006/table">
            <a:tbl>
              <a:tblPr firstRow="1" bandRow="1">
                <a:tableStyleId>{2D5ABB26-0587-4C30-8999-92F81FD0307C}</a:tableStyleId>
              </a:tblPr>
              <a:tblGrid>
                <a:gridCol w="1244992"/>
                <a:gridCol w="3608717"/>
                <a:gridCol w="3394363"/>
              </a:tblGrid>
              <a:tr h="524284">
                <a:tc>
                  <a:txBody>
                    <a:bodyPr/>
                    <a:lstStyle/>
                    <a:p>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hueOff val="0"/>
                        <a:satOff val="0"/>
                        <a:lumOff val="0"/>
                        <a:alpha val="50000"/>
                      </a:schemeClr>
                    </a:solidFill>
                  </a:tcPr>
                </a:tc>
                <a:tc>
                  <a:txBody>
                    <a:bodyPr/>
                    <a:lstStyle/>
                    <a:p>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IHV/ISV</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hueOff val="0"/>
                        <a:satOff val="0"/>
                        <a:lumOff val="0"/>
                        <a:alpha val="50000"/>
                      </a:schemeClr>
                    </a:solidFill>
                  </a:tcPr>
                </a:tc>
                <a:tc>
                  <a:txBody>
                    <a:bodyPr/>
                    <a:lstStyle/>
                    <a:p>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provides </a:t>
                      </a:r>
                    </a:p>
                    <a:p>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(with Windows 7)</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hueOff val="0"/>
                        <a:satOff val="0"/>
                        <a:lumOff val="0"/>
                        <a:alpha val="50000"/>
                      </a:schemeClr>
                    </a:solidFill>
                  </a:tcPr>
                </a:tc>
              </a:tr>
              <a:tr h="1299314">
                <a:tc>
                  <a:txBody>
                    <a:bodyPr/>
                    <a:lstStyle/>
                    <a:p>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Sensor</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dk1">
                        <a:hueOff val="0"/>
                        <a:satOff val="0"/>
                        <a:lumOff val="0"/>
                        <a:alpha val="10000"/>
                      </a:schemeClr>
                    </a:solidFill>
                  </a:tcPr>
                </a:tc>
                <a:tc>
                  <a:txBody>
                    <a:bodyPr/>
                    <a:lstStyle/>
                    <a:p>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Simple sensor – can use </a:t>
                      </a: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adapter </a:t>
                      </a: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or can write </a:t>
                      </a: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your own</a:t>
                      </a:r>
                      <a:endPar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endPar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Complex </a:t>
                      </a: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sensor – </a:t>
                      </a:r>
                      <a:b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must </a:t>
                      </a: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 sensor adapter</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Adapter for any simple sensor that has a WBDI driver</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423478">
                <a:tc>
                  <a:txBody>
                    <a:bodyPr/>
                    <a:lstStyle/>
                    <a:p>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Engine</a:t>
                      </a:r>
                      <a:endPar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dk1">
                        <a:hueOff val="0"/>
                        <a:satOff val="0"/>
                        <a:lumOff val="0"/>
                        <a:alpha val="20000"/>
                      </a:schemeClr>
                    </a:solidFill>
                  </a:tcPr>
                </a:tc>
                <a:tc>
                  <a:txBody>
                    <a:bodyPr/>
                    <a:lstStyle/>
                    <a:p>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Always </a:t>
                      </a: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written by vendor</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dk1">
                        <a:hueOff val="0"/>
                        <a:satOff val="0"/>
                        <a:lumOff val="0"/>
                        <a:alpha val="10000"/>
                      </a:schemeClr>
                    </a:solidFill>
                  </a:tcPr>
                </a:tc>
                <a:tc>
                  <a:txBody>
                    <a:bodyPr/>
                    <a:lstStyle/>
                    <a:p>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t>
                      </a: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None)</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dk1">
                        <a:hueOff val="0"/>
                        <a:satOff val="0"/>
                        <a:lumOff val="0"/>
                        <a:alpha val="10000"/>
                      </a:schemeClr>
                    </a:solidFill>
                  </a:tcPr>
                </a:tc>
              </a:tr>
              <a:tr h="1299314">
                <a:tc>
                  <a:txBody>
                    <a:bodyPr/>
                    <a:lstStyle/>
                    <a:p>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Storage</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hueOff val="0"/>
                        <a:satOff val="0"/>
                        <a:lumOff val="0"/>
                        <a:alpha val="10000"/>
                      </a:schemeClr>
                    </a:solidFill>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Sensor without built-in storage – can use Microsoft adapter or can write </a:t>
                      </a: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your own</a:t>
                      </a:r>
                      <a:endPar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0" marR="0" indent="0" algn="l" defTabSz="640080" rtl="0" eaLnBrk="1" fontAlgn="auto" latinLnBrk="0" hangingPunct="1">
                        <a:lnSpc>
                          <a:spcPct val="100000"/>
                        </a:lnSpc>
                        <a:spcBef>
                          <a:spcPts val="0"/>
                        </a:spcBef>
                        <a:spcAft>
                          <a:spcPts val="0"/>
                        </a:spcAft>
                        <a:buClrTx/>
                        <a:buSzTx/>
                        <a:buFontTx/>
                        <a:buNone/>
                        <a:tabLst/>
                        <a:defRPr/>
                      </a:pPr>
                      <a:endPar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0" marR="0" indent="0" algn="l" defTabSz="640080" rtl="0" eaLnBrk="1" fontAlgn="auto" latinLnBrk="0" hangingPunct="1">
                        <a:lnSpc>
                          <a:spcPct val="100000"/>
                        </a:lnSpc>
                        <a:spcBef>
                          <a:spcPts val="0"/>
                        </a:spcBef>
                        <a:spcAft>
                          <a:spcPts val="0"/>
                        </a:spcAft>
                        <a:buClrTx/>
                        <a:buSzTx/>
                        <a:buFontTx/>
                        <a:buNone/>
                        <a:tabLst/>
                        <a:defRPr/>
                      </a:pP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Sensor with built-in storage </a:t>
                      </a: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b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must </a:t>
                      </a:r>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 </a:t>
                      </a:r>
                      <a:r>
                        <a:rPr lang="en-US" sz="1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storage adapter</a:t>
                      </a:r>
                      <a:endPar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c>
                  <a:txBody>
                    <a:bodyPr/>
                    <a:lstStyle/>
                    <a:p>
                      <a:r>
                        <a:rPr lang="en-US" sz="1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Adapter for disk-file based cryptographically secure storage</a:t>
                      </a:r>
                      <a:endParaRPr lang="en-US" sz="1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marL="89102" marR="89102"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WBF Engine Adapter</a:t>
            </a:r>
            <a:endParaRPr lang="en-US" dirty="0"/>
          </a:p>
        </p:txBody>
      </p:sp>
      <p:sp>
        <p:nvSpPr>
          <p:cNvPr id="3" name="Content Placeholder 2"/>
          <p:cNvSpPr>
            <a:spLocks noGrp="1"/>
          </p:cNvSpPr>
          <p:nvPr>
            <p:ph idx="1"/>
          </p:nvPr>
        </p:nvSpPr>
        <p:spPr>
          <a:xfrm>
            <a:off x="382588" y="1414464"/>
            <a:ext cx="8380412" cy="4819268"/>
          </a:xfrm>
        </p:spPr>
        <p:txBody>
          <a:bodyPr/>
          <a:lstStyle/>
          <a:p>
            <a:r>
              <a:rPr lang="en-US" smtClean="0"/>
              <a:t>Receives sample data </a:t>
            </a:r>
            <a:br>
              <a:rPr lang="en-US" smtClean="0"/>
            </a:br>
            <a:r>
              <a:rPr lang="en-US" smtClean="0"/>
              <a:t>from Sensor Adapter</a:t>
            </a:r>
          </a:p>
          <a:p>
            <a:r>
              <a:rPr lang="en-US" smtClean="0"/>
              <a:t>Performs biometric processing</a:t>
            </a:r>
          </a:p>
          <a:p>
            <a:pPr lvl="1"/>
            <a:r>
              <a:rPr lang="en-US" smtClean="0"/>
              <a:t>Data cleanup and feature extraction</a:t>
            </a:r>
          </a:p>
          <a:p>
            <a:pPr lvl="1"/>
            <a:r>
              <a:rPr lang="en-US" smtClean="0"/>
              <a:t>Template generation – enrollment</a:t>
            </a:r>
          </a:p>
          <a:p>
            <a:pPr lvl="1"/>
            <a:r>
              <a:rPr lang="en-US" smtClean="0"/>
              <a:t>Template matching – verify and identify</a:t>
            </a:r>
          </a:p>
          <a:p>
            <a:pPr lvl="1"/>
            <a:r>
              <a:rPr lang="en-US" smtClean="0"/>
              <a:t>Template index generation (“binning”)</a:t>
            </a:r>
          </a:p>
          <a:p>
            <a:r>
              <a:rPr lang="en-US" smtClean="0"/>
              <a:t>Calls Storage Adapter to </a:t>
            </a:r>
            <a:br>
              <a:rPr lang="en-US" smtClean="0"/>
            </a:br>
            <a:r>
              <a:rPr lang="en-US" smtClean="0"/>
              <a:t>store/retrieve templates</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Writing WBF Adapter Plug-Ins</a:t>
            </a:r>
            <a:endParaRPr lang="en-IE" dirty="0"/>
          </a:p>
        </p:txBody>
      </p:sp>
      <p:sp>
        <p:nvSpPr>
          <p:cNvPr id="3" name="Content Placeholder 2"/>
          <p:cNvSpPr>
            <a:spLocks noGrp="1"/>
          </p:cNvSpPr>
          <p:nvPr>
            <p:ph idx="1"/>
          </p:nvPr>
        </p:nvSpPr>
        <p:spPr>
          <a:xfrm>
            <a:off x="382588" y="1151927"/>
            <a:ext cx="8380412" cy="4877233"/>
          </a:xfrm>
        </p:spPr>
        <p:txBody>
          <a:bodyPr/>
          <a:lstStyle/>
          <a:p>
            <a:r>
              <a:rPr lang="en-US" dirty="0" smtClean="0"/>
              <a:t>Start with the sample adapters</a:t>
            </a:r>
          </a:p>
          <a:p>
            <a:r>
              <a:rPr lang="en-US" dirty="0" smtClean="0"/>
              <a:t>Adapter methods</a:t>
            </a:r>
          </a:p>
          <a:p>
            <a:pPr lvl="1"/>
            <a:r>
              <a:rPr lang="en-US" dirty="0" smtClean="0"/>
              <a:t>Implement all methods for adapter type</a:t>
            </a:r>
          </a:p>
          <a:p>
            <a:pPr lvl="1"/>
            <a:r>
              <a:rPr lang="en-US" dirty="0" smtClean="0"/>
              <a:t>Follow documentation exactly for error codes and return values</a:t>
            </a:r>
          </a:p>
          <a:p>
            <a:r>
              <a:rPr lang="en-US" dirty="0" smtClean="0"/>
              <a:t>Threading issues</a:t>
            </a:r>
          </a:p>
          <a:p>
            <a:pPr lvl="1"/>
            <a:r>
              <a:rPr lang="en-US" dirty="0" smtClean="0"/>
              <a:t>Adapter shared among multiple threads</a:t>
            </a:r>
          </a:p>
          <a:p>
            <a:pPr lvl="1"/>
            <a:r>
              <a:rPr lang="en-US" dirty="0" smtClean="0"/>
              <a:t>No global variables</a:t>
            </a:r>
          </a:p>
          <a:p>
            <a:pPr lvl="1"/>
            <a:r>
              <a:rPr lang="en-US" dirty="0" smtClean="0"/>
              <a:t>Store per-BU state in adapter context block</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404" y="3228059"/>
            <a:ext cx="5873917" cy="1994392"/>
          </a:xfrm>
        </p:spPr>
        <p:txBody>
          <a:bodyPr/>
          <a:lstStyle/>
          <a:p>
            <a:r>
              <a:rPr lang="en-IE" smtClean="0"/>
              <a:t>Deep Dive:  </a:t>
            </a:r>
            <a:br>
              <a:rPr lang="en-IE" smtClean="0"/>
            </a:br>
            <a:r>
              <a:rPr lang="en-IE" smtClean="0"/>
              <a:t>Windows Biometric Driver Interface</a:t>
            </a:r>
            <a:endParaRPr lang="en-IE"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WBF Core Architecture</a:t>
            </a:r>
            <a:endParaRPr lang="en-IE" dirty="0"/>
          </a:p>
        </p:txBody>
      </p:sp>
      <p:sp>
        <p:nvSpPr>
          <p:cNvPr id="5" name="L-Shape 4"/>
          <p:cNvSpPr/>
          <p:nvPr/>
        </p:nvSpPr>
        <p:spPr bwMode="auto">
          <a:xfrm rot="10800000">
            <a:off x="914400" y="1152235"/>
            <a:ext cx="6172200" cy="1295400"/>
          </a:xfrm>
          <a:prstGeom prst="corner">
            <a:avLst>
              <a:gd name="adj1" fmla="val 40443"/>
              <a:gd name="adj2" fmla="val 21208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dirty="0" smtClean="0">
              <a:ln>
                <a:noFill/>
              </a:ln>
              <a:solidFill>
                <a:schemeClr val="tx1"/>
              </a:solidFill>
              <a:effectLst/>
              <a:latin typeface="Trebuchet MS" pitchFamily="34" charset="0"/>
              <a:ea typeface="ＭＳ Ｐゴシック" pitchFamily="34" charset="-128"/>
            </a:endParaRPr>
          </a:p>
        </p:txBody>
      </p:sp>
      <p:sp>
        <p:nvSpPr>
          <p:cNvPr id="7" name="Rectangle 6"/>
          <p:cNvSpPr/>
          <p:nvPr/>
        </p:nvSpPr>
        <p:spPr>
          <a:xfrm>
            <a:off x="914400" y="3124200"/>
            <a:ext cx="6172200" cy="1981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t" anchorCtr="0">
            <a:noAutofit/>
          </a:bodyPr>
          <a:lstStyle/>
          <a:p>
            <a:pPr algn="ctr">
              <a:lnSpc>
                <a:spcPct val="90000"/>
              </a:lnSpc>
            </a:pPr>
            <a:r>
              <a:rPr lang="en-US" sz="1800" dirty="0" smtClean="0">
                <a:solidFill>
                  <a:schemeClr val="bg2"/>
                </a:solidFill>
                <a:latin typeface="Trebuchet MS" pitchFamily="34" charset="0"/>
              </a:rPr>
              <a:t>Windows Biometric Service</a:t>
            </a:r>
            <a:endParaRPr lang="en-US"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a:solidFill>
                <a:schemeClr val="bg2"/>
              </a:solidFill>
              <a:latin typeface="Trebuchet MS" pitchFamily="34" charset="0"/>
            </a:endParaRPr>
          </a:p>
        </p:txBody>
      </p:sp>
      <p:sp>
        <p:nvSpPr>
          <p:cNvPr id="9" name="Rectangle 8"/>
          <p:cNvSpPr/>
          <p:nvPr/>
        </p:nvSpPr>
        <p:spPr>
          <a:xfrm>
            <a:off x="1143000" y="3657600"/>
            <a:ext cx="5638800" cy="12954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Fingerprint Biometric Service Provider</a:t>
            </a:r>
          </a:p>
          <a:p>
            <a:pPr algn="ctr">
              <a:lnSpc>
                <a:spcPct val="90000"/>
              </a:lnSpc>
            </a:pPr>
            <a:endParaRPr lang="en-US"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a:p>
            <a:pPr algn="ctr">
              <a:lnSpc>
                <a:spcPct val="90000"/>
              </a:lnSpc>
            </a:pPr>
            <a:endParaRPr lang="en-US" sz="1800" dirty="0" smtClean="0">
              <a:solidFill>
                <a:schemeClr val="bg2"/>
              </a:solidFill>
              <a:latin typeface="Trebuchet MS" pitchFamily="34" charset="0"/>
            </a:endParaRPr>
          </a:p>
        </p:txBody>
      </p:sp>
      <p:sp>
        <p:nvSpPr>
          <p:cNvPr id="10" name="Rectangle 9"/>
          <p:cNvSpPr/>
          <p:nvPr/>
        </p:nvSpPr>
        <p:spPr>
          <a:xfrm>
            <a:off x="914400" y="2590800"/>
            <a:ext cx="6172200" cy="457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Biometric API</a:t>
            </a:r>
          </a:p>
        </p:txBody>
      </p:sp>
      <p:sp>
        <p:nvSpPr>
          <p:cNvPr id="11" name="Rectangle 10"/>
          <p:cNvSpPr/>
          <p:nvPr/>
        </p:nvSpPr>
        <p:spPr>
          <a:xfrm>
            <a:off x="914400" y="5181600"/>
            <a:ext cx="6172200" cy="457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Windows Biometric Driver Interface</a:t>
            </a:r>
          </a:p>
        </p:txBody>
      </p:sp>
      <p:sp>
        <p:nvSpPr>
          <p:cNvPr id="12" name="Rectangle 11"/>
          <p:cNvSpPr/>
          <p:nvPr/>
        </p:nvSpPr>
        <p:spPr>
          <a:xfrm>
            <a:off x="914400" y="1752600"/>
            <a:ext cx="1752600" cy="685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dirty="0" smtClean="0">
                <a:solidFill>
                  <a:schemeClr val="bg2"/>
                </a:solidFill>
                <a:latin typeface="Trebuchet MS" pitchFamily="34" charset="0"/>
              </a:rPr>
              <a:t>Integrati</a:t>
            </a:r>
            <a:r>
              <a:rPr lang="en-US" sz="1800" dirty="0" smtClean="0">
                <a:solidFill>
                  <a:schemeClr val="bg2"/>
                </a:solidFill>
                <a:latin typeface="Trebuchet MS" pitchFamily="34" charset="0"/>
              </a:rPr>
              <a:t>on Points</a:t>
            </a:r>
          </a:p>
        </p:txBody>
      </p:sp>
      <p:sp>
        <p:nvSpPr>
          <p:cNvPr id="13" name="Rectangle 12"/>
          <p:cNvSpPr/>
          <p:nvPr/>
        </p:nvSpPr>
        <p:spPr>
          <a:xfrm>
            <a:off x="2743200" y="1752600"/>
            <a:ext cx="1524000" cy="685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nchorCtr="0">
            <a:noAutofit/>
          </a:bodyPr>
          <a:lstStyle/>
          <a:p>
            <a:pPr algn="ctr">
              <a:lnSpc>
                <a:spcPct val="90000"/>
              </a:lnSpc>
            </a:pPr>
            <a:r>
              <a:rPr lang="en-US" sz="1800" dirty="0" smtClean="0">
                <a:solidFill>
                  <a:schemeClr val="bg2"/>
                </a:solidFill>
                <a:latin typeface="Trebuchet MS" pitchFamily="34" charset="0"/>
              </a:rPr>
              <a:t>Logon/UAC</a:t>
            </a:r>
          </a:p>
        </p:txBody>
      </p:sp>
      <p:sp>
        <p:nvSpPr>
          <p:cNvPr id="15" name="TextBox 14"/>
          <p:cNvSpPr txBox="1"/>
          <p:nvPr/>
        </p:nvSpPr>
        <p:spPr>
          <a:xfrm>
            <a:off x="947058" y="1237672"/>
            <a:ext cx="6092502" cy="369332"/>
          </a:xfrm>
          <a:prstGeom prst="rect">
            <a:avLst/>
          </a:prstGeom>
          <a:noFill/>
        </p:spPr>
        <p:txBody>
          <a:bodyPr wrap="none" rtlCol="0" anchor="ctr" anchorCtr="0">
            <a:noAutofit/>
          </a:bodyPr>
          <a:lstStyle/>
          <a:p>
            <a:pPr algn="ctr">
              <a:lnSpc>
                <a:spcPct val="90000"/>
              </a:lnSpc>
            </a:pPr>
            <a:r>
              <a:rPr lang="en-IE" dirty="0" smtClean="0">
                <a:solidFill>
                  <a:schemeClr val="bg2"/>
                </a:solidFill>
                <a:latin typeface="Trebuchet MS" pitchFamily="34" charset="0"/>
              </a:rPr>
              <a:t>Fingerprint Management Application and Third Party Apps</a:t>
            </a:r>
            <a:endParaRPr lang="en-IE" dirty="0">
              <a:solidFill>
                <a:schemeClr val="bg2"/>
              </a:solidFill>
              <a:latin typeface="Trebuchet MS" pitchFamily="34" charset="0"/>
            </a:endParaRPr>
          </a:p>
        </p:txBody>
      </p:sp>
      <p:sp>
        <p:nvSpPr>
          <p:cNvPr id="16" name="TextBox 15"/>
          <p:cNvSpPr txBox="1"/>
          <p:nvPr/>
        </p:nvSpPr>
        <p:spPr>
          <a:xfrm>
            <a:off x="4444996" y="1731816"/>
            <a:ext cx="2542043" cy="523220"/>
          </a:xfrm>
          <a:prstGeom prst="rect">
            <a:avLst/>
          </a:prstGeom>
          <a:noFill/>
        </p:spPr>
        <p:txBody>
          <a:bodyPr wrap="none" rtlCol="0" anchor="ctr" anchorCtr="0">
            <a:noAutofit/>
          </a:bodyPr>
          <a:lstStyle/>
          <a:p>
            <a:pPr algn="ctr">
              <a:lnSpc>
                <a:spcPct val="90000"/>
              </a:lnSpc>
            </a:pPr>
            <a:r>
              <a:rPr lang="en-IE" sz="1400" dirty="0" smtClean="0">
                <a:solidFill>
                  <a:schemeClr val="bg2"/>
                </a:solidFill>
                <a:latin typeface="Trebuchet MS" pitchFamily="34" charset="0"/>
              </a:rPr>
              <a:t>(</a:t>
            </a:r>
            <a:r>
              <a:rPr lang="en-IE" sz="1400" smtClean="0">
                <a:solidFill>
                  <a:schemeClr val="bg2"/>
                </a:solidFill>
                <a:latin typeface="Trebuchet MS" pitchFamily="34" charset="0"/>
              </a:rPr>
              <a:t>e.g., </a:t>
            </a:r>
            <a:r>
              <a:rPr lang="en-IE" sz="1400" dirty="0" smtClean="0">
                <a:solidFill>
                  <a:schemeClr val="bg2"/>
                </a:solidFill>
                <a:latin typeface="Trebuchet MS" pitchFamily="34" charset="0"/>
              </a:rPr>
              <a:t>FUS</a:t>
            </a:r>
            <a:r>
              <a:rPr lang="en-IE" sz="1400" smtClean="0">
                <a:solidFill>
                  <a:schemeClr val="bg2"/>
                </a:solidFill>
                <a:latin typeface="Trebuchet MS" pitchFamily="34" charset="0"/>
              </a:rPr>
              <a:t>, Enrollment, </a:t>
            </a:r>
            <a:br>
              <a:rPr lang="en-IE" sz="1400" smtClean="0">
                <a:solidFill>
                  <a:schemeClr val="bg2"/>
                </a:solidFill>
                <a:latin typeface="Trebuchet MS" pitchFamily="34" charset="0"/>
              </a:rPr>
            </a:br>
            <a:r>
              <a:rPr lang="en-IE" sz="1400" smtClean="0">
                <a:solidFill>
                  <a:schemeClr val="bg2"/>
                </a:solidFill>
                <a:latin typeface="Trebuchet MS" pitchFamily="34" charset="0"/>
              </a:rPr>
              <a:t>Web </a:t>
            </a:r>
            <a:r>
              <a:rPr lang="en-IE" sz="1400" dirty="0" smtClean="0">
                <a:solidFill>
                  <a:schemeClr val="bg2"/>
                </a:solidFill>
                <a:latin typeface="Trebuchet MS" pitchFamily="34" charset="0"/>
              </a:rPr>
              <a:t>SSO, </a:t>
            </a:r>
          </a:p>
          <a:p>
            <a:pPr algn="ctr">
              <a:lnSpc>
                <a:spcPct val="90000"/>
              </a:lnSpc>
            </a:pPr>
            <a:r>
              <a:rPr lang="en-IE" sz="1400" smtClean="0">
                <a:solidFill>
                  <a:schemeClr val="bg2"/>
                </a:solidFill>
                <a:latin typeface="Trebuchet MS" pitchFamily="34" charset="0"/>
              </a:rPr>
              <a:t>Time and </a:t>
            </a:r>
            <a:r>
              <a:rPr lang="en-IE" sz="1400" dirty="0" smtClean="0">
                <a:solidFill>
                  <a:schemeClr val="bg2"/>
                </a:solidFill>
                <a:latin typeface="Trebuchet MS" pitchFamily="34" charset="0"/>
              </a:rPr>
              <a:t>Attendance)</a:t>
            </a:r>
            <a:endParaRPr lang="en-IE" sz="1400" dirty="0">
              <a:solidFill>
                <a:schemeClr val="bg2"/>
              </a:solidFill>
              <a:latin typeface="Trebuchet MS" pitchFamily="34" charset="0"/>
            </a:endParaRPr>
          </a:p>
        </p:txBody>
      </p:sp>
      <p:sp>
        <p:nvSpPr>
          <p:cNvPr id="17" name="Rectangle 16"/>
          <p:cNvSpPr/>
          <p:nvPr/>
        </p:nvSpPr>
        <p:spPr bwMode="auto">
          <a:xfrm>
            <a:off x="1371600" y="4114800"/>
            <a:ext cx="1600200" cy="64633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Sensor </a:t>
            </a:r>
          </a:p>
          <a:p>
            <a:pPr algn="ctr">
              <a:lnSpc>
                <a:spcPct val="90000"/>
              </a:lnSpc>
            </a:pPr>
            <a:r>
              <a:rPr lang="en-US" dirty="0" smtClean="0">
                <a:solidFill>
                  <a:schemeClr val="bg2"/>
                </a:solidFill>
                <a:latin typeface="Trebuchet MS" pitchFamily="34" charset="0"/>
              </a:rPr>
              <a:t>Adapter</a:t>
            </a:r>
            <a:endParaRPr lang="en-US" dirty="0">
              <a:solidFill>
                <a:schemeClr val="bg2"/>
              </a:solidFill>
              <a:latin typeface="Trebuchet MS" pitchFamily="34" charset="0"/>
            </a:endParaRPr>
          </a:p>
        </p:txBody>
      </p:sp>
      <p:sp>
        <p:nvSpPr>
          <p:cNvPr id="18" name="Rectangle 17"/>
          <p:cNvSpPr/>
          <p:nvPr/>
        </p:nvSpPr>
        <p:spPr bwMode="auto">
          <a:xfrm>
            <a:off x="3156858" y="4114800"/>
            <a:ext cx="1600200" cy="64633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Engine </a:t>
            </a:r>
          </a:p>
          <a:p>
            <a:pPr algn="ctr">
              <a:lnSpc>
                <a:spcPct val="90000"/>
              </a:lnSpc>
            </a:pPr>
            <a:r>
              <a:rPr lang="en-US" dirty="0" smtClean="0">
                <a:solidFill>
                  <a:schemeClr val="bg2"/>
                </a:solidFill>
                <a:latin typeface="Trebuchet MS" pitchFamily="34" charset="0"/>
              </a:rPr>
              <a:t>Adapter</a:t>
            </a:r>
            <a:endParaRPr lang="en-US" dirty="0">
              <a:solidFill>
                <a:schemeClr val="bg2"/>
              </a:solidFill>
              <a:latin typeface="Trebuchet MS" pitchFamily="34" charset="0"/>
            </a:endParaRPr>
          </a:p>
        </p:txBody>
      </p:sp>
      <p:sp>
        <p:nvSpPr>
          <p:cNvPr id="19" name="Rectangle 18"/>
          <p:cNvSpPr/>
          <p:nvPr/>
        </p:nvSpPr>
        <p:spPr bwMode="auto">
          <a:xfrm>
            <a:off x="4953000" y="4114800"/>
            <a:ext cx="1600200" cy="64633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Storage Adapter</a:t>
            </a:r>
            <a:endParaRPr lang="en-US" dirty="0">
              <a:solidFill>
                <a:schemeClr val="bg2"/>
              </a:solidFill>
              <a:latin typeface="Trebuchet MS" pitchFamily="34" charset="0"/>
            </a:endParaRPr>
          </a:p>
        </p:txBody>
      </p:sp>
      <p:sp>
        <p:nvSpPr>
          <p:cNvPr id="20" name="Rectangle 19"/>
          <p:cNvSpPr/>
          <p:nvPr/>
        </p:nvSpPr>
        <p:spPr bwMode="auto">
          <a:xfrm>
            <a:off x="5181600" y="5715000"/>
            <a:ext cx="1905000" cy="36933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WDM Driver</a:t>
            </a:r>
            <a:endParaRPr lang="en-US" dirty="0">
              <a:solidFill>
                <a:schemeClr val="bg2"/>
              </a:solidFill>
              <a:latin typeface="Trebuchet MS" pitchFamily="34" charset="0"/>
            </a:endParaRPr>
          </a:p>
        </p:txBody>
      </p:sp>
      <p:sp>
        <p:nvSpPr>
          <p:cNvPr id="21" name="Rectangle 20"/>
          <p:cNvSpPr/>
          <p:nvPr/>
        </p:nvSpPr>
        <p:spPr bwMode="auto">
          <a:xfrm>
            <a:off x="2971800" y="5715000"/>
            <a:ext cx="2057400" cy="36933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KMDF Driver</a:t>
            </a:r>
            <a:endParaRPr lang="en-US" dirty="0">
              <a:solidFill>
                <a:schemeClr val="bg2"/>
              </a:solidFill>
              <a:latin typeface="Trebuchet MS" pitchFamily="34" charset="0"/>
            </a:endParaRPr>
          </a:p>
        </p:txBody>
      </p:sp>
      <p:sp>
        <p:nvSpPr>
          <p:cNvPr id="22" name="Rectangle 21"/>
          <p:cNvSpPr/>
          <p:nvPr/>
        </p:nvSpPr>
        <p:spPr bwMode="auto">
          <a:xfrm>
            <a:off x="914400" y="5715000"/>
            <a:ext cx="1905000" cy="36933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lnSpc>
                <a:spcPct val="90000"/>
              </a:lnSpc>
            </a:pPr>
            <a:r>
              <a:rPr lang="en-US" dirty="0" smtClean="0">
                <a:solidFill>
                  <a:schemeClr val="bg2"/>
                </a:solidFill>
                <a:latin typeface="Trebuchet MS" pitchFamily="34" charset="0"/>
              </a:rPr>
              <a:t>UMDF Driver</a:t>
            </a:r>
            <a:endParaRPr lang="en-US" dirty="0">
              <a:solidFill>
                <a:schemeClr val="bg2"/>
              </a:solidFill>
              <a:latin typeface="Trebuchet MS" pitchFamily="34" charset="0"/>
            </a:endParaRPr>
          </a:p>
        </p:txBody>
      </p:sp>
      <p:sp>
        <p:nvSpPr>
          <p:cNvPr id="24" name="Oval 23"/>
          <p:cNvSpPr/>
          <p:nvPr/>
        </p:nvSpPr>
        <p:spPr bwMode="auto">
          <a:xfrm>
            <a:off x="1066800" y="5562600"/>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27" name="AutoShape 212"/>
          <p:cNvSpPr>
            <a:spLocks noChangeArrowheads="1"/>
          </p:cNvSpPr>
          <p:nvPr/>
        </p:nvSpPr>
        <p:spPr bwMode="auto">
          <a:xfrm>
            <a:off x="7607174" y="1149133"/>
            <a:ext cx="1295400" cy="2371725"/>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noAutofit/>
          </a:bodyP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8" name="Rectangle 213"/>
          <p:cNvSpPr>
            <a:spLocks noChangeArrowheads="1"/>
          </p:cNvSpPr>
          <p:nvPr/>
        </p:nvSpPr>
        <p:spPr bwMode="blackWhite">
          <a:xfrm>
            <a:off x="7692901" y="2152431"/>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9" name="Rectangle 214"/>
          <p:cNvSpPr>
            <a:spLocks noChangeArrowheads="1"/>
          </p:cNvSpPr>
          <p:nvPr/>
        </p:nvSpPr>
        <p:spPr bwMode="invGray">
          <a:xfrm>
            <a:off x="7692901" y="3095408"/>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0" name="Rectangle 215"/>
          <p:cNvSpPr>
            <a:spLocks noChangeArrowheads="1"/>
          </p:cNvSpPr>
          <p:nvPr/>
        </p:nvSpPr>
        <p:spPr bwMode="grayWhite">
          <a:xfrm>
            <a:off x="7692901" y="2628681"/>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1" name="Rectangle 216"/>
          <p:cNvSpPr>
            <a:spLocks noChangeArrowheads="1"/>
          </p:cNvSpPr>
          <p:nvPr/>
        </p:nvSpPr>
        <p:spPr bwMode="auto">
          <a:xfrm>
            <a:off x="7567487" y="1214221"/>
            <a:ext cx="1187425" cy="308411"/>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32" name="Rectangle 217"/>
          <p:cNvSpPr>
            <a:spLocks noChangeArrowheads="1"/>
          </p:cNvSpPr>
          <p:nvPr/>
        </p:nvSpPr>
        <p:spPr bwMode="auto">
          <a:xfrm>
            <a:off x="7954838" y="1669831"/>
            <a:ext cx="874647" cy="293022"/>
          </a:xfrm>
          <a:prstGeom prst="rect">
            <a:avLst/>
          </a:prstGeom>
          <a:noFill/>
          <a:ln w="9525">
            <a:noFill/>
            <a:miter lim="800000"/>
            <a:headEnd/>
            <a:tailEnd/>
          </a:ln>
          <a:effectLst/>
        </p:spPr>
        <p:txBody>
          <a:bodyPr wrap="none" lIns="92067" tIns="46034" rIns="92067" bIns="46034">
            <a:noAutofit/>
          </a:bodyPr>
          <a:lstStyle/>
          <a:p>
            <a:pPr algn="ctr">
              <a:lnSpc>
                <a:spcPct val="90000"/>
              </a:lnSpc>
            </a:pPr>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33" name="Rectangle 218"/>
          <p:cNvSpPr>
            <a:spLocks noChangeArrowheads="1"/>
          </p:cNvSpPr>
          <p:nvPr/>
        </p:nvSpPr>
        <p:spPr bwMode="auto">
          <a:xfrm>
            <a:off x="7954838" y="2139731"/>
            <a:ext cx="751793" cy="293022"/>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300" dirty="0" smtClean="0">
                <a:solidFill>
                  <a:schemeClr val="tx2"/>
                </a:solidFill>
                <a:effectLst>
                  <a:outerShdw blurRad="38100" dist="38100" dir="2700000" algn="tl">
                    <a:srgbClr val="000000">
                      <a:alpha val="43137"/>
                    </a:srgbClr>
                  </a:outerShdw>
                </a:effectLst>
                <a:latin typeface="Trebuchet MS" pitchFamily="34" charset="0"/>
              </a:rPr>
              <a:t>ISV/IHV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34" name="Rectangle 219"/>
          <p:cNvSpPr>
            <a:spLocks noChangeArrowheads="1"/>
          </p:cNvSpPr>
          <p:nvPr/>
        </p:nvSpPr>
        <p:spPr bwMode="auto">
          <a:xfrm>
            <a:off x="7954839" y="3065244"/>
            <a:ext cx="506533" cy="293022"/>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300" dirty="0">
                <a:solidFill>
                  <a:schemeClr val="tx2"/>
                </a:solidFill>
                <a:effectLst>
                  <a:outerShdw blurRad="38100" dist="38100" dir="2700000" algn="tl">
                    <a:srgbClr val="000000">
                      <a:alpha val="43137"/>
                    </a:srgbClr>
                  </a:outerShdw>
                </a:effectLst>
                <a:latin typeface="Trebuchet MS" pitchFamily="34" charset="0"/>
              </a:rPr>
              <a:t>OEM</a:t>
            </a:r>
          </a:p>
        </p:txBody>
      </p:sp>
      <p:sp>
        <p:nvSpPr>
          <p:cNvPr id="35" name="Rectangle 220"/>
          <p:cNvSpPr>
            <a:spLocks noChangeArrowheads="1"/>
          </p:cNvSpPr>
          <p:nvPr/>
        </p:nvSpPr>
        <p:spPr bwMode="auto">
          <a:xfrm>
            <a:off x="7954837" y="2606456"/>
            <a:ext cx="751793" cy="293022"/>
          </a:xfrm>
          <a:prstGeom prst="rect">
            <a:avLst/>
          </a:prstGeom>
          <a:noFill/>
          <a:ln w="3175">
            <a:noFill/>
            <a:miter lim="800000"/>
            <a:headEnd/>
            <a:tailEnd/>
          </a:ln>
          <a:effectLst/>
        </p:spPr>
        <p:txBody>
          <a:bodyPr wrap="none" lIns="92067" tIns="46034" rIns="92067" bIns="46034">
            <a:noAutofit/>
          </a:bodyPr>
          <a:lstStyle/>
          <a:p>
            <a:pPr algn="ctr">
              <a:lnSpc>
                <a:spcPct val="90000"/>
              </a:lnSpc>
            </a:pPr>
            <a:r>
              <a:rPr lang="en-US" sz="1300" dirty="0" smtClean="0">
                <a:solidFill>
                  <a:schemeClr val="tx2"/>
                </a:solidFill>
                <a:effectLst>
                  <a:outerShdw blurRad="38100" dist="38100" dir="2700000" algn="tl">
                    <a:srgbClr val="000000">
                      <a:alpha val="43137"/>
                    </a:srgbClr>
                  </a:outerShdw>
                </a:effectLst>
                <a:latin typeface="Trebuchet MS" pitchFamily="34" charset="0"/>
              </a:rPr>
              <a:t>IHV/ISV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36" name="Rectangle 235"/>
          <p:cNvSpPr>
            <a:spLocks noChangeArrowheads="1"/>
          </p:cNvSpPr>
          <p:nvPr/>
        </p:nvSpPr>
        <p:spPr bwMode="auto">
          <a:xfrm>
            <a:off x="7692901" y="1690469"/>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noAutofit/>
          </a:bodyPr>
          <a:lstStyle/>
          <a:p>
            <a:pPr algn="ct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7" name="Oval 36"/>
          <p:cNvSpPr/>
          <p:nvPr/>
        </p:nvSpPr>
        <p:spPr bwMode="auto">
          <a:xfrm>
            <a:off x="3165695" y="5588252"/>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
        <p:nvSpPr>
          <p:cNvPr id="38" name="Oval 37"/>
          <p:cNvSpPr/>
          <p:nvPr/>
        </p:nvSpPr>
        <p:spPr bwMode="auto">
          <a:xfrm>
            <a:off x="5338527" y="5597305"/>
            <a:ext cx="16002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1306513" rtl="0" eaLnBrk="0" fontAlgn="base" latinLnBrk="0" hangingPunct="0">
              <a:lnSpc>
                <a:spcPct val="90000"/>
              </a:lnSpc>
              <a:spcBef>
                <a:spcPct val="0"/>
              </a:spcBef>
              <a:spcAft>
                <a:spcPct val="0"/>
              </a:spcAft>
              <a:buClrTx/>
              <a:buSzTx/>
              <a:buFontTx/>
              <a:buNone/>
              <a:tabLst/>
            </a:pPr>
            <a:endParaRPr kumimoji="0" lang="en-IE" sz="3400" b="1" i="0" u="none" strike="noStrike" cap="none" normalizeH="0" baseline="0" smtClean="0">
              <a:ln>
                <a:noFill/>
              </a:ln>
              <a:solidFill>
                <a:schemeClr val="tx1"/>
              </a:solidFill>
              <a:effectLst/>
              <a:latin typeface="Trebuchet MS"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5" grpId="0"/>
      <p:bldP spid="16" grpId="0"/>
      <p:bldP spid="17" grpId="0" animBg="1"/>
      <p:bldP spid="18" grpId="0" animBg="1"/>
      <p:bldP spid="18" grpId="1" animBg="1"/>
      <p:bldP spid="19" grpId="0" animBg="1"/>
      <p:bldP spid="20" grpId="0" animBg="1"/>
      <p:bldP spid="21" grpId="0" animBg="1"/>
      <p:bldP spid="22" grpId="0" animBg="1"/>
      <p:bldP spid="24"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lang="en-IE" sz="4400" smtClean="0"/>
              <a:t>New Windows Biometric Framework and Driver Model</a:t>
            </a:r>
            <a:endParaRPr lang="en-US" sz="4400" dirty="0"/>
          </a:p>
        </p:txBody>
      </p:sp>
      <p:sp>
        <p:nvSpPr>
          <p:cNvPr id="3" name="Subtitle 2"/>
          <p:cNvSpPr>
            <a:spLocks noGrp="1"/>
          </p:cNvSpPr>
          <p:nvPr>
            <p:ph type="subTitle" idx="1"/>
          </p:nvPr>
        </p:nvSpPr>
        <p:spPr>
          <a:xfrm>
            <a:off x="2734826" y="3650133"/>
            <a:ext cx="5866482" cy="2197525"/>
          </a:xfrm>
        </p:spPr>
        <p:txBody>
          <a:bodyPr/>
          <a:lstStyle/>
          <a:p>
            <a:pPr>
              <a:lnSpc>
                <a:spcPct val="85000"/>
              </a:lnSpc>
            </a:pPr>
            <a:r>
              <a:rPr lang="en-US" sz="2400" smtClean="0"/>
              <a:t>Pieter Kasselman</a:t>
            </a:r>
          </a:p>
          <a:p>
            <a:pPr>
              <a:lnSpc>
                <a:spcPct val="85000"/>
              </a:lnSpc>
            </a:pPr>
            <a:r>
              <a:rPr lang="en-US" sz="2400" smtClean="0"/>
              <a:t>Senior Program Manager </a:t>
            </a:r>
          </a:p>
          <a:p>
            <a:pPr>
              <a:lnSpc>
                <a:spcPct val="85000"/>
              </a:lnSpc>
            </a:pPr>
            <a:r>
              <a:rPr lang="en-US" sz="2400" smtClean="0"/>
              <a:t>Microsoft Corporation</a:t>
            </a:r>
          </a:p>
          <a:p>
            <a:pPr>
              <a:lnSpc>
                <a:spcPct val="85000"/>
              </a:lnSpc>
            </a:pPr>
            <a:endParaRPr lang="en-US" sz="2400" smtClean="0"/>
          </a:p>
          <a:p>
            <a:pPr lvl="0">
              <a:lnSpc>
                <a:spcPct val="85000"/>
              </a:lnSpc>
            </a:pPr>
            <a:r>
              <a:rPr lang="en-US" sz="2400" smtClean="0"/>
              <a:t>Andy VanDamia</a:t>
            </a:r>
          </a:p>
          <a:p>
            <a:pPr lvl="0">
              <a:lnSpc>
                <a:spcPct val="85000"/>
              </a:lnSpc>
            </a:pPr>
            <a:r>
              <a:rPr lang="en-US" sz="2400" smtClean="0"/>
              <a:t>Director</a:t>
            </a:r>
          </a:p>
          <a:p>
            <a:pPr lvl="0">
              <a:lnSpc>
                <a:spcPct val="85000"/>
              </a:lnSpc>
            </a:pPr>
            <a:r>
              <a:rPr lang="en-US" sz="2400" smtClean="0"/>
              <a:t>PC Software Products Marketing</a:t>
            </a: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WBDI Requirements</a:t>
            </a:r>
            <a:endParaRPr lang="en-US" dirty="0"/>
          </a:p>
        </p:txBody>
      </p:sp>
      <p:sp>
        <p:nvSpPr>
          <p:cNvPr id="3" name="Content Placeholder 2"/>
          <p:cNvSpPr>
            <a:spLocks noGrp="1"/>
          </p:cNvSpPr>
          <p:nvPr>
            <p:ph idx="1"/>
          </p:nvPr>
        </p:nvSpPr>
        <p:spPr>
          <a:xfrm>
            <a:off x="382588" y="1414464"/>
            <a:ext cx="8380412" cy="3818481"/>
          </a:xfrm>
        </p:spPr>
        <p:txBody>
          <a:bodyPr/>
          <a:lstStyle/>
          <a:p>
            <a:r>
              <a:rPr lang="en-US" smtClean="0"/>
              <a:t>Expose the WBDI driver interface GUID</a:t>
            </a:r>
          </a:p>
          <a:p>
            <a:r>
              <a:rPr lang="en-US" smtClean="0"/>
              <a:t>Implement mandatory IOCTLs</a:t>
            </a:r>
          </a:p>
          <a:p>
            <a:r>
              <a:rPr lang="en-US" smtClean="0"/>
              <a:t>Handle multiple requests</a:t>
            </a:r>
          </a:p>
          <a:p>
            <a:pPr lvl="1"/>
            <a:r>
              <a:rPr lang="en-US" smtClean="0"/>
              <a:t>UMDF – use parallel I/O queue</a:t>
            </a:r>
          </a:p>
          <a:p>
            <a:r>
              <a:rPr lang="en-US" smtClean="0"/>
              <a:t>Support cancellation</a:t>
            </a:r>
          </a:p>
          <a:p>
            <a:pPr lvl="1"/>
            <a:r>
              <a:rPr lang="en-US" smtClean="0"/>
              <a:t>UMDF – request objects support cancellation callback</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WBDI IOCTLs</a:t>
            </a:r>
            <a:endParaRPr lang="en-US" dirty="0"/>
          </a:p>
        </p:txBody>
      </p:sp>
      <p:sp>
        <p:nvSpPr>
          <p:cNvPr id="3" name="Content Placeholder 2"/>
          <p:cNvSpPr>
            <a:spLocks noGrp="1"/>
          </p:cNvSpPr>
          <p:nvPr>
            <p:ph idx="1"/>
          </p:nvPr>
        </p:nvSpPr>
        <p:spPr>
          <a:xfrm>
            <a:off x="382588" y="1414464"/>
            <a:ext cx="8380412" cy="4901342"/>
          </a:xfrm>
        </p:spPr>
        <p:txBody>
          <a:bodyPr/>
          <a:lstStyle/>
          <a:p>
            <a:pPr marL="230188" indent="-230188"/>
            <a:r>
              <a:rPr lang="en-US" sz="2000" smtClean="0"/>
              <a:t>Mandatory IOCTLs:</a:t>
            </a:r>
          </a:p>
          <a:p>
            <a:pPr marL="461963" lvl="1" indent="-231775"/>
            <a:r>
              <a:rPr lang="en-US" sz="2000" smtClean="0"/>
              <a:t>IOCTL_BIOMETRIC_GET_ATTRIBUTES </a:t>
            </a:r>
          </a:p>
          <a:p>
            <a:pPr marL="461963" lvl="1" indent="-231775"/>
            <a:r>
              <a:rPr lang="en-US" sz="2000" smtClean="0"/>
              <a:t>IOCTL_BIOMETRIC_GET_SENSOR_STATUS</a:t>
            </a:r>
          </a:p>
          <a:p>
            <a:pPr marL="461963" lvl="1" indent="-231775"/>
            <a:r>
              <a:rPr lang="en-US" sz="2000" smtClean="0"/>
              <a:t>IOCTL_BIOMETRIC_RESET</a:t>
            </a:r>
          </a:p>
          <a:p>
            <a:pPr marL="461963" lvl="1" indent="-231775"/>
            <a:r>
              <a:rPr lang="en-US" sz="2000" smtClean="0"/>
              <a:t>IOCTL_BIOMETRIC_CALIBRATE</a:t>
            </a:r>
          </a:p>
          <a:p>
            <a:pPr marL="461963" lvl="1" indent="-231775"/>
            <a:r>
              <a:rPr lang="en-US" sz="2000" smtClean="0"/>
              <a:t>IOCTL_BIOMETRIC_CAPTURE_DATA</a:t>
            </a:r>
          </a:p>
          <a:p>
            <a:pPr marL="230188" indent="-230188"/>
            <a:r>
              <a:rPr lang="en-US" sz="2000" smtClean="0"/>
              <a:t>Optional IOCTLs (Advanced Features):</a:t>
            </a:r>
          </a:p>
          <a:p>
            <a:pPr marL="461963" lvl="1" indent="-231775"/>
            <a:r>
              <a:rPr lang="en-US" sz="2000" smtClean="0"/>
              <a:t>IOCTL_BIOMETRIC_GET_SUPPORTED_ALGORITHMS</a:t>
            </a:r>
          </a:p>
          <a:p>
            <a:pPr marL="461963" lvl="1" indent="-231775"/>
            <a:r>
              <a:rPr lang="en-US" sz="2000" smtClean="0"/>
              <a:t>IOCTL_BIOMETRIC_UPDATE_FIRMWARE</a:t>
            </a:r>
          </a:p>
          <a:p>
            <a:pPr marL="461963" lvl="1" indent="-231775"/>
            <a:r>
              <a:rPr lang="en-US" sz="2000" smtClean="0"/>
              <a:t>IOCTL_BIOMETRIC_GET_INDICATOR</a:t>
            </a:r>
          </a:p>
          <a:p>
            <a:pPr marL="461963" lvl="1" indent="-231775"/>
            <a:r>
              <a:rPr lang="en-US" sz="2000" smtClean="0"/>
              <a:t>IOCTL_BIOMETRIC_SET_INDICATOR</a:t>
            </a:r>
          </a:p>
          <a:p>
            <a:pPr marL="230188" indent="-230188"/>
            <a:r>
              <a:rPr lang="en-US" sz="2000" smtClean="0"/>
              <a:t>Vendor IOCTLs</a:t>
            </a:r>
            <a:endParaRPr lang="en-US" sz="20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WBF Sensor Adapter Calling Sequence</a:t>
            </a:r>
            <a:endParaRPr lang="en-US" dirty="0"/>
          </a:p>
        </p:txBody>
      </p:sp>
      <p:sp>
        <p:nvSpPr>
          <p:cNvPr id="3" name="Content Placeholder 2"/>
          <p:cNvSpPr>
            <a:spLocks noGrp="1"/>
          </p:cNvSpPr>
          <p:nvPr>
            <p:ph idx="1"/>
          </p:nvPr>
        </p:nvSpPr>
        <p:spPr>
          <a:xfrm>
            <a:off x="381000" y="1901825"/>
            <a:ext cx="8380412" cy="4489947"/>
          </a:xfrm>
        </p:spPr>
        <p:txBody>
          <a:bodyPr/>
          <a:lstStyle/>
          <a:p>
            <a:pPr marL="230188" indent="-230188"/>
            <a:r>
              <a:rPr lang="en-US" sz="2000" smtClean="0"/>
              <a:t>Sensor Start-up</a:t>
            </a:r>
          </a:p>
          <a:p>
            <a:pPr marL="461963" lvl="1" indent="-231775"/>
            <a:r>
              <a:rPr lang="en-US" sz="1800" smtClean="0"/>
              <a:t>IOCTL_BIOMETRIC_GET_ATTRIBUTES</a:t>
            </a:r>
          </a:p>
          <a:p>
            <a:pPr marL="628650" lvl="2" indent="-166688"/>
            <a:r>
              <a:rPr lang="en-US" sz="1600" smtClean="0"/>
              <a:t>Called by both the service and the sensor adapter</a:t>
            </a:r>
          </a:p>
          <a:p>
            <a:pPr marL="230188" indent="-230188"/>
            <a:r>
              <a:rPr lang="en-US" sz="2000" smtClean="0"/>
              <a:t>Capture Sequence</a:t>
            </a:r>
          </a:p>
          <a:p>
            <a:pPr marL="461963" lvl="1" indent="-231775"/>
            <a:r>
              <a:rPr lang="en-US" sz="1800" smtClean="0"/>
              <a:t>IOCTL_BIOMETRIC_GET_SENSOR_STATUS</a:t>
            </a:r>
          </a:p>
          <a:p>
            <a:pPr marL="461963" lvl="1" indent="-231775"/>
            <a:r>
              <a:rPr lang="en-US" sz="1800" smtClean="0"/>
              <a:t>IOCTL_BIOMETRIC_CALIBRATE</a:t>
            </a:r>
          </a:p>
          <a:p>
            <a:pPr marL="628650" lvl="2" indent="-166688"/>
            <a:r>
              <a:rPr lang="en-US" sz="1600" smtClean="0"/>
              <a:t>Called only when sensor status indicates calibration is needed</a:t>
            </a:r>
          </a:p>
          <a:p>
            <a:pPr marL="517525" lvl="1" indent="-231775"/>
            <a:r>
              <a:rPr lang="en-US" sz="1800" smtClean="0"/>
              <a:t>IOCTL_BIOMETRIC_CAPTURE_DATA</a:t>
            </a:r>
          </a:p>
          <a:p>
            <a:pPr marL="628650" lvl="2" indent="-166688"/>
            <a:r>
              <a:rPr lang="en-US" sz="1600" smtClean="0"/>
              <a:t>Initial call determines buffer size needed for typical capture</a:t>
            </a:r>
          </a:p>
          <a:p>
            <a:pPr marL="628650" lvl="2" indent="-166688"/>
            <a:r>
              <a:rPr lang="en-US" sz="1600" smtClean="0"/>
              <a:t>Only one capture can be pending at any time</a:t>
            </a:r>
          </a:p>
          <a:p>
            <a:pPr marL="230188" indent="-230188"/>
            <a:r>
              <a:rPr lang="en-US" sz="2000" smtClean="0"/>
              <a:t>CancelIoEx </a:t>
            </a:r>
          </a:p>
          <a:p>
            <a:pPr marL="461963" lvl="1" indent="-231775"/>
            <a:r>
              <a:rPr lang="en-US" sz="1800" smtClean="0"/>
              <a:t>Can be called at any time, followed by another capture sequence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a:t>
            </a:r>
            <a:endParaRPr lang="en-US" dirty="0"/>
          </a:p>
        </p:txBody>
      </p:sp>
      <p:sp>
        <p:nvSpPr>
          <p:cNvPr id="3" name="Content Placeholder 2"/>
          <p:cNvSpPr>
            <a:spLocks noGrp="1"/>
          </p:cNvSpPr>
          <p:nvPr>
            <p:ph idx="1"/>
          </p:nvPr>
        </p:nvSpPr>
        <p:spPr>
          <a:xfrm>
            <a:off x="382588" y="1414464"/>
            <a:ext cx="8380412" cy="4092402"/>
          </a:xfrm>
        </p:spPr>
        <p:txBody>
          <a:bodyPr/>
          <a:lstStyle/>
          <a:p>
            <a:pPr marL="341313" indent="-341313"/>
            <a:r>
              <a:rPr lang="en-US" sz="2800" smtClean="0"/>
              <a:t>Follow DEVFUND-0010 guidelines for terminal services re-direction in the Windows Hardware Logo Program Device Requirements. See the Windows Logo Program Web site for details</a:t>
            </a:r>
          </a:p>
          <a:p>
            <a:pPr lvl="1"/>
            <a:r>
              <a:rPr lang="en-US" sz="2400" smtClean="0">
                <a:hlinkClick r:id="rId3"/>
              </a:rPr>
              <a:t>http://go.microsoft.com/fwlink/?LinkID=40629 </a:t>
            </a:r>
            <a:endParaRPr lang="en-US" sz="2400" smtClean="0"/>
          </a:p>
          <a:p>
            <a:pPr marL="628650" lvl="1" indent="-287338"/>
            <a:r>
              <a:rPr lang="en-US" sz="2400" smtClean="0">
                <a:hlinkClick r:id="rId4"/>
              </a:rPr>
              <a:t>http://download.microsoft.com/download/d/e/1/de1e0c8f-a222-47bc-b78b-1656d4cf3cf7/WLP-Reqs-DEVICE_03-21-08.pdf</a:t>
            </a:r>
            <a:r>
              <a:rPr lang="en-US" sz="2400" smtClean="0"/>
              <a:t> </a:t>
            </a:r>
          </a:p>
          <a:p>
            <a:pPr marL="341313" indent="-341313"/>
            <a:r>
              <a:rPr lang="en-US" sz="2800" smtClean="0"/>
              <a:t>Use WDF technology. UMDF is preferred, and a template sample will be available in the WDK</a:t>
            </a:r>
            <a:endParaRPr lang="en-US" sz="24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WBDI Driver Testing Resources</a:t>
            </a:r>
            <a:endParaRPr lang="en-US" dirty="0"/>
          </a:p>
        </p:txBody>
      </p:sp>
      <p:sp>
        <p:nvSpPr>
          <p:cNvPr id="3" name="Content Placeholder 2"/>
          <p:cNvSpPr>
            <a:spLocks noGrp="1"/>
          </p:cNvSpPr>
          <p:nvPr>
            <p:ph idx="1"/>
          </p:nvPr>
        </p:nvSpPr>
        <p:spPr>
          <a:xfrm>
            <a:off x="382588" y="1414464"/>
            <a:ext cx="8380412" cy="3959545"/>
          </a:xfrm>
        </p:spPr>
        <p:txBody>
          <a:bodyPr/>
          <a:lstStyle/>
          <a:p>
            <a:r>
              <a:rPr lang="en-US" smtClean="0"/>
              <a:t>Static tools</a:t>
            </a:r>
          </a:p>
          <a:p>
            <a:pPr lvl="1"/>
            <a:r>
              <a:rPr lang="en-US" smtClean="0"/>
              <a:t>PRE</a:t>
            </a:r>
            <a:r>
              <a:rPr lang="en-US" i="1" smtClean="0"/>
              <a:t>f</a:t>
            </a:r>
            <a:r>
              <a:rPr lang="en-US" smtClean="0"/>
              <a:t>ast for drivers</a:t>
            </a:r>
          </a:p>
          <a:p>
            <a:r>
              <a:rPr lang="en-US" smtClean="0"/>
              <a:t>Runtime tools</a:t>
            </a:r>
          </a:p>
          <a:p>
            <a:pPr lvl="1"/>
            <a:r>
              <a:rPr lang="en-US" smtClean="0"/>
              <a:t>WDF verifier </a:t>
            </a:r>
          </a:p>
          <a:p>
            <a:pPr lvl="1"/>
            <a:r>
              <a:rPr lang="en-US" smtClean="0"/>
              <a:t>Application verifier</a:t>
            </a:r>
          </a:p>
          <a:p>
            <a:r>
              <a:rPr lang="en-US" smtClean="0"/>
              <a:t>WBDI driver verification test suite</a:t>
            </a:r>
          </a:p>
          <a:p>
            <a:r>
              <a:rPr lang="en-US" smtClean="0"/>
              <a:t>Engine Adapter test suite</a:t>
            </a:r>
            <a:endParaRPr lang="en-IE"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WBDI Driver Installation</a:t>
            </a:r>
            <a:endParaRPr lang="en-US" dirty="0"/>
          </a:p>
        </p:txBody>
      </p:sp>
      <p:sp>
        <p:nvSpPr>
          <p:cNvPr id="3" name="Content Placeholder 2"/>
          <p:cNvSpPr>
            <a:spLocks noGrp="1"/>
          </p:cNvSpPr>
          <p:nvPr>
            <p:ph idx="1"/>
          </p:nvPr>
        </p:nvSpPr>
        <p:spPr>
          <a:xfrm>
            <a:off x="382588" y="1414464"/>
            <a:ext cx="8380412" cy="4209357"/>
          </a:xfrm>
        </p:spPr>
        <p:txBody>
          <a:bodyPr/>
          <a:lstStyle/>
          <a:p>
            <a:r>
              <a:rPr lang="en-US" sz="2400" smtClean="0"/>
              <a:t>Set the Biometric Reader class GUID in the INF</a:t>
            </a:r>
          </a:p>
          <a:p>
            <a:r>
              <a:rPr lang="en-US" sz="2400" smtClean="0"/>
              <a:t>Configure a Biometric Unit in the INF, </a:t>
            </a:r>
            <a:br>
              <a:rPr lang="en-US" sz="2400" smtClean="0"/>
            </a:br>
            <a:r>
              <a:rPr lang="en-US" sz="2400" smtClean="0"/>
              <a:t>including adapter and database settings</a:t>
            </a:r>
          </a:p>
          <a:p>
            <a:r>
              <a:rPr lang="en-US" sz="2400" smtClean="0"/>
              <a:t>Install adapter DLLs</a:t>
            </a:r>
          </a:p>
          <a:p>
            <a:r>
              <a:rPr lang="en-US" sz="2400" smtClean="0"/>
              <a:t>Set device icon</a:t>
            </a:r>
          </a:p>
          <a:p>
            <a:r>
              <a:rPr lang="en-US" sz="2400" smtClean="0"/>
              <a:t>WBF Service opens the device with exclusive access</a:t>
            </a:r>
          </a:p>
          <a:p>
            <a:pPr lvl="1"/>
            <a:r>
              <a:rPr lang="en-US" sz="2000" smtClean="0"/>
              <a:t> The “Exclusive” bit </a:t>
            </a:r>
            <a:r>
              <a:rPr lang="en-US" sz="2000" b="1" smtClean="0">
                <a:gradFill>
                  <a:gsLst>
                    <a:gs pos="28000">
                      <a:schemeClr val="accent1"/>
                    </a:gs>
                    <a:gs pos="48000">
                      <a:schemeClr val="accent1"/>
                    </a:gs>
                  </a:gsLst>
                  <a:lin ang="5400000" scaled="1"/>
                </a:gradFill>
              </a:rPr>
              <a:t>MUST</a:t>
            </a:r>
            <a:r>
              <a:rPr lang="en-US" sz="2000" smtClean="0">
                <a:gradFill>
                  <a:gsLst>
                    <a:gs pos="28000">
                      <a:schemeClr val="accent1"/>
                    </a:gs>
                    <a:gs pos="48000">
                      <a:schemeClr val="accent1"/>
                    </a:gs>
                  </a:gsLst>
                  <a:lin ang="5400000" scaled="1"/>
                </a:gradFill>
              </a:rPr>
              <a:t> </a:t>
            </a:r>
            <a:r>
              <a:rPr lang="en-US" sz="2000" smtClean="0"/>
              <a:t>be set </a:t>
            </a:r>
          </a:p>
          <a:p>
            <a:r>
              <a:rPr lang="en-US" sz="2400" smtClean="0"/>
              <a:t>The Feature Score differentiates WBDI and legacy drivers</a:t>
            </a:r>
          </a:p>
          <a:p>
            <a:pPr lvl="1"/>
            <a:r>
              <a:rPr lang="en-US" sz="2000" smtClean="0"/>
              <a:t>See “Feature Score” in the WDK for details</a:t>
            </a:r>
            <a:br>
              <a:rPr lang="en-US" sz="2000" smtClean="0"/>
            </a:br>
            <a:r>
              <a:rPr lang="en-US" sz="2000" smtClean="0">
                <a:hlinkClick r:id="rId3"/>
              </a:rPr>
              <a:t>http://msdn2.microsoft.com/en-us/library/aa477006.aspx</a:t>
            </a:r>
            <a:r>
              <a:rPr lang="en-US" sz="2000" smtClean="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WBDI Driver Maintenance</a:t>
            </a:r>
            <a:endParaRPr lang="en-US" dirty="0"/>
          </a:p>
        </p:txBody>
      </p:sp>
      <p:sp>
        <p:nvSpPr>
          <p:cNvPr id="3" name="Content Placeholder 2"/>
          <p:cNvSpPr>
            <a:spLocks noGrp="1"/>
          </p:cNvSpPr>
          <p:nvPr>
            <p:ph idx="1"/>
          </p:nvPr>
        </p:nvSpPr>
        <p:spPr>
          <a:xfrm>
            <a:off x="382588" y="1414464"/>
            <a:ext cx="8380412" cy="914096"/>
          </a:xfrm>
        </p:spPr>
        <p:txBody>
          <a:bodyPr/>
          <a:lstStyle/>
          <a:p>
            <a:r>
              <a:rPr lang="en-US" smtClean="0"/>
              <a:t>Post drivers on Windows Update </a:t>
            </a:r>
            <a:br>
              <a:rPr lang="en-US" smtClean="0"/>
            </a:br>
            <a:r>
              <a:rPr lang="en-US" smtClean="0"/>
              <a:t>for easy deployment!</a:t>
            </a:r>
            <a:endParaRPr lang="en-IE"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smtClean="0"/>
              <a:t>WBF Adoption</a:t>
            </a:r>
            <a:endParaRPr lang="en-IE"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WBF IHV Adoption</a:t>
            </a:r>
            <a:endParaRPr lang="en-IE" dirty="0"/>
          </a:p>
        </p:txBody>
      </p:sp>
      <p:graphicFrame>
        <p:nvGraphicFramePr>
          <p:cNvPr id="5" name="Table 4"/>
          <p:cNvGraphicFramePr>
            <a:graphicFrameLocks noGrp="1"/>
          </p:cNvGraphicFramePr>
          <p:nvPr/>
        </p:nvGraphicFramePr>
        <p:xfrm>
          <a:off x="647700" y="1481328"/>
          <a:ext cx="7848601" cy="3895344"/>
        </p:xfrm>
        <a:graphic>
          <a:graphicData uri="http://schemas.openxmlformats.org/drawingml/2006/table">
            <a:tbl>
              <a:tblPr firstRow="1" bandRow="1">
                <a:tableStyleId>{18603FDC-E32A-4AB5-989C-0864C3EAD2B8}</a:tableStyleId>
              </a:tblPr>
              <a:tblGrid>
                <a:gridCol w="1962150"/>
                <a:gridCol w="1814080"/>
                <a:gridCol w="1814080"/>
                <a:gridCol w="2258291"/>
              </a:tblGrid>
              <a:tr h="361400">
                <a:tc>
                  <a:txBody>
                    <a:bodyPr/>
                    <a:lstStyle/>
                    <a:p>
                      <a:pPr algn="ctr">
                        <a:lnSpc>
                          <a:spcPct val="90000"/>
                        </a:lnSpc>
                      </a:pP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solidFill>
                        <a:srgbClr val="FFFFFF">
                          <a:alpha val="50196"/>
                        </a:srgb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hueOff val="0"/>
                        <a:satOff val="0"/>
                        <a:lumOff val="0"/>
                        <a:alpha val="20000"/>
                      </a:schemeClr>
                    </a:solidFill>
                  </a:tcPr>
                </a:tc>
                <a:tc gridSpan="3">
                  <a:txBody>
                    <a:bodyPr/>
                    <a:lstStyle/>
                    <a:p>
                      <a:pPr algn="ctr">
                        <a:lnSpc>
                          <a:spcPct val="90000"/>
                        </a:lnSpc>
                      </a:pPr>
                      <a:r>
                        <a:rPr lang="en-IE" sz="3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WBF Components</a:t>
                      </a:r>
                      <a:endParaRPr lang="en-IE" sz="3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no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dk1">
                        <a:hueOff val="0"/>
                        <a:satOff val="0"/>
                        <a:lumOff val="0"/>
                        <a:alpha val="20000"/>
                      </a:schemeClr>
                    </a:solidFill>
                  </a:tcPr>
                </a:tc>
                <a:tc hMerge="1">
                  <a:txBody>
                    <a:bodyPr/>
                    <a:lstStyle/>
                    <a:p>
                      <a:endParaRPr lang="en-IE" dirty="0"/>
                    </a:p>
                  </a:txBody>
                  <a:tcPr/>
                </a:tc>
                <a:tc hMerge="1">
                  <a:txBody>
                    <a:bodyPr/>
                    <a:lstStyle/>
                    <a:p>
                      <a:endParaRPr lang="en-IE" dirty="0"/>
                    </a:p>
                  </a:txBody>
                  <a:tcPr/>
                </a:tc>
              </a:tr>
              <a:tr h="293638">
                <a:tc>
                  <a:txBody>
                    <a:bodyPr/>
                    <a:lstStyle/>
                    <a:p>
                      <a:pPr algn="ctr">
                        <a:lnSpc>
                          <a:spcPct val="90000"/>
                        </a:lnSpc>
                      </a:pPr>
                      <a:r>
                        <a:rPr lang="en-IE"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Company</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Driver</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Plug-ins</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Applications</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406575">
                <a:tc>
                  <a:txBody>
                    <a:bodyPr/>
                    <a:lstStyle/>
                    <a:p>
                      <a:pPr algn="ctr">
                        <a:lnSpc>
                          <a:spcPct val="90000"/>
                        </a:lnSpc>
                      </a:pPr>
                      <a:r>
                        <a:rPr lang="en-IE" sz="28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AuthenTec</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530807">
                <a:tc>
                  <a:txBody>
                    <a:bodyPr/>
                    <a:lstStyle/>
                    <a:p>
                      <a:pPr algn="ctr">
                        <a:lnSpc>
                          <a:spcPct val="90000"/>
                        </a:lnSpc>
                      </a:pPr>
                      <a:r>
                        <a:rPr lang="en-IE"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Digital Persona</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406575">
                <a:tc>
                  <a:txBody>
                    <a:bodyPr/>
                    <a:lstStyle/>
                    <a:p>
                      <a:pPr marL="0" marR="0" indent="0" algn="ctr" defTabSz="640080" rtl="0" eaLnBrk="1" fontAlgn="auto" latinLnBrk="0" hangingPunct="1">
                        <a:lnSpc>
                          <a:spcPct val="90000"/>
                        </a:lnSpc>
                        <a:spcBef>
                          <a:spcPts val="0"/>
                        </a:spcBef>
                        <a:spcAft>
                          <a:spcPts val="0"/>
                        </a:spcAft>
                        <a:buClrTx/>
                        <a:buSzTx/>
                        <a:buFontTx/>
                        <a:buNone/>
                        <a:tabLst/>
                        <a:defRPr/>
                      </a:pPr>
                      <a:r>
                        <a:rPr lang="en-IE"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UPEK</a:t>
                      </a:r>
                    </a:p>
                  </a:txBody>
                  <a:tcPr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406575">
                <a:tc>
                  <a:txBody>
                    <a:bodyPr/>
                    <a:lstStyle/>
                    <a:p>
                      <a:pPr algn="ctr">
                        <a:lnSpc>
                          <a:spcPct val="90000"/>
                        </a:lnSpc>
                      </a:pPr>
                      <a:r>
                        <a:rPr lang="en-IE"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Validity</a:t>
                      </a:r>
                      <a:endParaRPr lang="en-IE"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txBody>
                  <a:tcPr anchor="ctr">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c>
                  <a:txBody>
                    <a:bodyPr/>
                    <a:lstStyle/>
                    <a:p>
                      <a:pPr algn="ctr">
                        <a:lnSpc>
                          <a:spcPct val="90000"/>
                        </a:lnSpc>
                      </a:pPr>
                      <a:r>
                        <a:rPr lang="en-IE" sz="4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rPr>
                        <a:t>P</a:t>
                      </a: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c>
                  <a:txBody>
                    <a:bodyPr/>
                    <a:lstStyle/>
                    <a:p>
                      <a:pPr algn="ctr">
                        <a:lnSpc>
                          <a:spcPct val="90000"/>
                        </a:lnSpc>
                      </a:pP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c>
                  <a:txBody>
                    <a:bodyPr/>
                    <a:lstStyle/>
                    <a:p>
                      <a:pPr algn="ctr">
                        <a:lnSpc>
                          <a:spcPct val="90000"/>
                        </a:lnSpc>
                      </a:pPr>
                      <a:endParaRPr lang="en-IE" sz="4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Wingdings 2" pitchFamily="18" charset="2"/>
                      </a:endParaRPr>
                    </a:p>
                  </a:txBody>
                  <a:tcPr marL="0" marR="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smtClean="0"/>
              <a:t>Summary</a:t>
            </a:r>
            <a:endParaRPr lang="en-IE" dirty="0"/>
          </a:p>
        </p:txBody>
      </p:sp>
      <p:sp>
        <p:nvSpPr>
          <p:cNvPr id="12" name="Subtitle 11"/>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AuthenTec</a:t>
            </a:r>
            <a:endParaRPr lang="en-US" dirty="0"/>
          </a:p>
        </p:txBody>
      </p:sp>
      <p:sp>
        <p:nvSpPr>
          <p:cNvPr id="5" name="Subtitle 4"/>
          <p:cNvSpPr>
            <a:spLocks noGrp="1"/>
          </p:cNvSpPr>
          <p:nvPr>
            <p:ph type="subTitle" idx="1"/>
          </p:nvPr>
        </p:nvSpPr>
        <p:spPr>
          <a:xfrm>
            <a:off x="2556405" y="4214106"/>
            <a:ext cx="5970561" cy="1329595"/>
          </a:xfrm>
        </p:spPr>
        <p:txBody>
          <a:bodyPr/>
          <a:lstStyle/>
          <a:p>
            <a:r>
              <a:rPr lang="en-US" smtClean="0"/>
              <a:t>Andy VanDamia</a:t>
            </a:r>
          </a:p>
          <a:p>
            <a:r>
              <a:rPr lang="en-US" smtClean="0"/>
              <a:t>Director </a:t>
            </a:r>
          </a:p>
          <a:p>
            <a:r>
              <a:rPr lang="en-US" smtClean="0"/>
              <a:t>PC Software Products Marketing</a:t>
            </a:r>
            <a:endParaRPr lang="en-IE" dirty="0" smtClean="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partner</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3860031"/>
          </a:xfrm>
        </p:spPr>
        <p:txBody>
          <a:bodyPr/>
          <a:lstStyle/>
          <a:p>
            <a:r>
              <a:rPr lang="en-US" smtClean="0"/>
              <a:t>Develop WBF components</a:t>
            </a:r>
          </a:p>
          <a:p>
            <a:pPr lvl="1"/>
            <a:r>
              <a:rPr lang="en-US" smtClean="0"/>
              <a:t>WBDI drivers</a:t>
            </a:r>
          </a:p>
          <a:p>
            <a:pPr lvl="1"/>
            <a:r>
              <a:rPr lang="en-US" smtClean="0"/>
              <a:t>WBS Adapters</a:t>
            </a:r>
          </a:p>
          <a:p>
            <a:r>
              <a:rPr lang="en-US" smtClean="0"/>
              <a:t>Distribute drivers through Windows Update</a:t>
            </a:r>
          </a:p>
          <a:p>
            <a:r>
              <a:rPr lang="en-US" smtClean="0"/>
              <a:t>Build applications on the WBF</a:t>
            </a:r>
          </a:p>
          <a:p>
            <a:r>
              <a:rPr lang="en-US" smtClean="0"/>
              <a:t>Work with your OEMs on WBF adoption</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3655360"/>
          </a:xfrm>
        </p:spPr>
        <p:txBody>
          <a:bodyPr/>
          <a:lstStyle/>
          <a:p>
            <a:r>
              <a:rPr lang="en-US" smtClean="0"/>
              <a:t>WDK for Windows 7</a:t>
            </a:r>
          </a:p>
          <a:p>
            <a:pPr lvl="1"/>
            <a:r>
              <a:rPr lang="en-US" smtClean="0"/>
              <a:t>WBF documentation, including WBDI, adapter interfaces, and WinBio API</a:t>
            </a:r>
          </a:p>
          <a:p>
            <a:pPr lvl="1"/>
            <a:r>
              <a:rPr lang="en-US" smtClean="0"/>
              <a:t>UMDF WBDI shell code sample</a:t>
            </a:r>
          </a:p>
          <a:p>
            <a:pPr lvl="1"/>
            <a:r>
              <a:rPr lang="en-US" smtClean="0"/>
              <a:t>WBDI driver test suite</a:t>
            </a:r>
          </a:p>
          <a:p>
            <a:pPr lvl="1"/>
            <a:r>
              <a:rPr lang="en-US" smtClean="0"/>
              <a:t>Engine Adapter code sample</a:t>
            </a:r>
          </a:p>
          <a:p>
            <a:pPr lvl="1"/>
            <a:r>
              <a:rPr lang="en-US" smtClean="0"/>
              <a:t>Engine Adapter test suite</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WBF In Action</a:t>
            </a:r>
            <a:endParaRPr lang="en-US" dirty="0"/>
          </a:p>
        </p:txBody>
      </p:sp>
      <p:sp>
        <p:nvSpPr>
          <p:cNvPr id="5" name="Subtitle 4"/>
          <p:cNvSpPr>
            <a:spLocks noGrp="1"/>
          </p:cNvSpPr>
          <p:nvPr>
            <p:ph type="subTitle" idx="1"/>
          </p:nvPr>
        </p:nvSpPr>
        <p:spPr>
          <a:xfrm>
            <a:off x="2556405" y="4214106"/>
            <a:ext cx="5970561" cy="1329595"/>
          </a:xfrm>
        </p:spPr>
        <p:txBody>
          <a:bodyPr/>
          <a:lstStyle/>
          <a:p>
            <a:r>
              <a:rPr lang="en-US" smtClean="0"/>
              <a:t>Andy VanDamia</a:t>
            </a:r>
          </a:p>
          <a:p>
            <a:r>
              <a:rPr lang="en-US" smtClean="0"/>
              <a:t>Director</a:t>
            </a:r>
          </a:p>
          <a:p>
            <a:r>
              <a:rPr lang="en-US" smtClean="0"/>
              <a:t>PC Software Products Marketing</a:t>
            </a:r>
            <a:endParaRPr lang="en-IE" dirty="0" smtClean="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smtClean="0"/>
              <a:t>Introduction</a:t>
            </a:r>
            <a:endParaRPr lang="en-IE"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IE" smtClean="0"/>
              <a:t>Quality, Quantity, and Strategy</a:t>
            </a:r>
            <a:endParaRPr lang="en-IE"/>
          </a:p>
        </p:txBody>
      </p:sp>
      <p:sp>
        <p:nvSpPr>
          <p:cNvPr id="9229" name="Rectangle 13"/>
          <p:cNvSpPr>
            <a:spLocks noGrp="1" noChangeArrowheads="1"/>
          </p:cNvSpPr>
          <p:nvPr>
            <p:ph type="body" idx="1"/>
          </p:nvPr>
        </p:nvSpPr>
        <p:spPr>
          <a:xfrm>
            <a:off x="382588" y="1414464"/>
            <a:ext cx="8380412" cy="4719754"/>
          </a:xfrm>
        </p:spPr>
        <p:txBody>
          <a:bodyPr/>
          <a:lstStyle/>
          <a:p>
            <a:pPr marL="285750" indent="-285750"/>
            <a:r>
              <a:rPr lang="en-IE" sz="2400" smtClean="0"/>
              <a:t>Quality:  Vista as an indicator for Windows 7</a:t>
            </a:r>
          </a:p>
          <a:p>
            <a:pPr marL="517525" lvl="1" indent="-231775"/>
            <a:r>
              <a:rPr lang="en-IE" sz="2000" smtClean="0"/>
              <a:t>Driver quality issues</a:t>
            </a:r>
          </a:p>
          <a:p>
            <a:pPr marL="517525" lvl="1" indent="-231775"/>
            <a:r>
              <a:rPr lang="en-IE" sz="2000" smtClean="0"/>
              <a:t>Inconsistent user experience (UX)</a:t>
            </a:r>
          </a:p>
          <a:p>
            <a:pPr marL="517525" lvl="1" indent="-231775"/>
            <a:r>
              <a:rPr lang="en-IE" sz="2000" smtClean="0"/>
              <a:t>Windows 7 aims to restore eco-system health</a:t>
            </a:r>
          </a:p>
          <a:p>
            <a:pPr marL="738188" lvl="2" indent="-220663"/>
            <a:r>
              <a:rPr lang="en-IE" sz="1800" smtClean="0"/>
              <a:t>Fewer crashes, consistent UX, reduced support costs</a:t>
            </a:r>
          </a:p>
          <a:p>
            <a:pPr marL="285750" indent="-285750"/>
            <a:r>
              <a:rPr lang="en-IE" sz="2400" smtClean="0"/>
              <a:t>Quantity:  Fingerprint device proliferation</a:t>
            </a:r>
          </a:p>
          <a:p>
            <a:pPr marL="517525" lvl="1" indent="-231775"/>
            <a:r>
              <a:rPr lang="en-IE" sz="2000" smtClean="0"/>
              <a:t>61 million devices ship in 2009 alone</a:t>
            </a:r>
          </a:p>
          <a:p>
            <a:pPr marL="517525" lvl="1" indent="-231775"/>
            <a:r>
              <a:rPr lang="en-IE" sz="2000" smtClean="0"/>
              <a:t>188 million ship in 2011</a:t>
            </a:r>
          </a:p>
          <a:p>
            <a:pPr marL="517525" lvl="1" indent="-231775"/>
            <a:r>
              <a:rPr lang="en-IE" sz="2000" smtClean="0"/>
              <a:t>Cumulative total of 300 million ship from 2003–2009</a:t>
            </a:r>
          </a:p>
          <a:p>
            <a:pPr marL="285750" indent="-285750"/>
            <a:r>
              <a:rPr lang="en-IE" sz="2400" smtClean="0"/>
              <a:t>Strategy:  Foundation for Windows 7 and beyond</a:t>
            </a:r>
          </a:p>
          <a:p>
            <a:pPr marL="517525" lvl="1" indent="-231775"/>
            <a:r>
              <a:rPr lang="en-IE" sz="2000" smtClean="0"/>
              <a:t>Enable consistent end-to-end access control scenarios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WBF:  Long-Term </a:t>
            </a:r>
            <a:r>
              <a:rPr lang="en-IE" dirty="0" smtClean="0"/>
              <a:t>View</a:t>
            </a:r>
            <a:endParaRPr lang="en-IE" dirty="0"/>
          </a:p>
        </p:txBody>
      </p:sp>
      <p:grpSp>
        <p:nvGrpSpPr>
          <p:cNvPr id="38" name="Group 37"/>
          <p:cNvGrpSpPr/>
          <p:nvPr/>
        </p:nvGrpSpPr>
        <p:grpSpPr>
          <a:xfrm>
            <a:off x="1873544" y="1184789"/>
            <a:ext cx="5396912" cy="5208829"/>
            <a:chOff x="1873544" y="1184789"/>
            <a:chExt cx="5396912" cy="5208829"/>
          </a:xfrm>
        </p:grpSpPr>
        <p:sp>
          <p:nvSpPr>
            <p:cNvPr id="36" name="Oval 35"/>
            <p:cNvSpPr/>
            <p:nvPr/>
          </p:nvSpPr>
          <p:spPr>
            <a:xfrm>
              <a:off x="3794979" y="3205106"/>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lIns="18288" rIns="18288" anchor="ctr" anchorCtr="0"/>
            <a:lstStyle/>
            <a:p>
              <a:pPr algn="ctr">
                <a:lnSpc>
                  <a:spcPct val="90000"/>
                </a:lnSpc>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WBF</a:t>
              </a:r>
              <a:b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Core</a:t>
              </a:r>
            </a:p>
          </p:txBody>
        </p:sp>
        <p:grpSp>
          <p:nvGrpSpPr>
            <p:cNvPr id="6" name="Group 5"/>
            <p:cNvGrpSpPr/>
            <p:nvPr/>
          </p:nvGrpSpPr>
          <p:grpSpPr>
            <a:xfrm>
              <a:off x="4557564" y="2738830"/>
              <a:ext cx="28872" cy="466275"/>
              <a:chOff x="4829820" y="1557095"/>
              <a:chExt cx="28872" cy="466275"/>
            </a:xfrm>
            <a:scene3d>
              <a:camera prst="orthographicFront"/>
              <a:lightRig rig="flat" dir="t"/>
            </a:scene3d>
          </p:grpSpPr>
          <p:sp>
            <p:nvSpPr>
              <p:cNvPr id="34" name="Straight Connector 5"/>
              <p:cNvSpPr/>
              <p:nvPr/>
            </p:nvSpPr>
            <p:spPr>
              <a:xfrm rot="16200000">
                <a:off x="4611118" y="1775797"/>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6"/>
              <p:cNvSpPr/>
              <p:nvPr/>
            </p:nvSpPr>
            <p:spPr>
              <a:xfrm rot="16200000">
                <a:off x="4832599" y="1778576"/>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32" name="Oval 31"/>
            <p:cNvSpPr/>
            <p:nvPr/>
          </p:nvSpPr>
          <p:spPr>
            <a:xfrm>
              <a:off x="3794979" y="1184789"/>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lvl="0" algn="ctr" defTabSz="622300">
                <a:lnSpc>
                  <a:spcPct val="90000"/>
                </a:lnSpc>
                <a:spcBef>
                  <a:spcPct val="0"/>
                </a:spcBef>
              </a:pP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User</a:t>
              </a:r>
              <a:b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Experience</a:t>
              </a:r>
              <a:endParaRPr lang="en-IE"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8" name="Group 7"/>
            <p:cNvGrpSpPr/>
            <p:nvPr/>
          </p:nvGrpSpPr>
          <p:grpSpPr>
            <a:xfrm>
              <a:off x="5299580" y="3655534"/>
              <a:ext cx="466275" cy="28872"/>
              <a:chOff x="5571836" y="2473799"/>
              <a:chExt cx="466275" cy="28872"/>
            </a:xfrm>
            <a:scene3d>
              <a:camera prst="orthographicFront"/>
              <a:lightRig rig="flat" dir="t"/>
            </a:scene3d>
          </p:grpSpPr>
          <p:sp>
            <p:nvSpPr>
              <p:cNvPr id="30" name="Straight Connector 9"/>
              <p:cNvSpPr/>
              <p:nvPr/>
            </p:nvSpPr>
            <p:spPr>
              <a:xfrm rot="20520000">
                <a:off x="5571836" y="2473799"/>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10"/>
              <p:cNvSpPr/>
              <p:nvPr/>
            </p:nvSpPr>
            <p:spPr>
              <a:xfrm rot="20520000">
                <a:off x="5793317" y="2476579"/>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28" name="Oval 27"/>
            <p:cNvSpPr/>
            <p:nvPr/>
          </p:nvSpPr>
          <p:spPr>
            <a:xfrm>
              <a:off x="5716415" y="2580794"/>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algn="ctr">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Certification</a:t>
              </a:r>
            </a:p>
          </p:txBody>
        </p:sp>
        <p:grpSp>
          <p:nvGrpSpPr>
            <p:cNvPr id="10" name="Group 9"/>
            <p:cNvGrpSpPr/>
            <p:nvPr/>
          </p:nvGrpSpPr>
          <p:grpSpPr>
            <a:xfrm>
              <a:off x="5151320" y="4566224"/>
              <a:ext cx="28872" cy="466275"/>
              <a:chOff x="5423576" y="3384489"/>
              <a:chExt cx="28872" cy="466275"/>
            </a:xfrm>
            <a:scene3d>
              <a:camera prst="orthographicFront"/>
              <a:lightRig rig="flat" dir="t"/>
            </a:scene3d>
          </p:grpSpPr>
          <p:sp>
            <p:nvSpPr>
              <p:cNvPr id="26" name="Straight Connector 13"/>
              <p:cNvSpPr/>
              <p:nvPr/>
            </p:nvSpPr>
            <p:spPr>
              <a:xfrm rot="3240000">
                <a:off x="5204874" y="3603191"/>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14"/>
              <p:cNvSpPr/>
              <p:nvPr/>
            </p:nvSpPr>
            <p:spPr>
              <a:xfrm rot="3240000">
                <a:off x="5426355" y="3605970"/>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24" name="Oval 23"/>
            <p:cNvSpPr/>
            <p:nvPr/>
          </p:nvSpPr>
          <p:spPr>
            <a:xfrm>
              <a:off x="4982492" y="4839577"/>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algn="ctr">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Management</a:t>
              </a:r>
            </a:p>
          </p:txBody>
        </p:sp>
        <p:grpSp>
          <p:nvGrpSpPr>
            <p:cNvPr id="12" name="Group 11"/>
            <p:cNvGrpSpPr/>
            <p:nvPr/>
          </p:nvGrpSpPr>
          <p:grpSpPr>
            <a:xfrm>
              <a:off x="3963808" y="4566224"/>
              <a:ext cx="28872" cy="466275"/>
              <a:chOff x="4236064" y="3384489"/>
              <a:chExt cx="28872" cy="466275"/>
            </a:xfrm>
            <a:scene3d>
              <a:camera prst="orthographicFront"/>
              <a:lightRig rig="flat" dir="t"/>
            </a:scene3d>
          </p:grpSpPr>
          <p:sp>
            <p:nvSpPr>
              <p:cNvPr id="22" name="Straight Connector 17"/>
              <p:cNvSpPr/>
              <p:nvPr/>
            </p:nvSpPr>
            <p:spPr>
              <a:xfrm rot="7560000">
                <a:off x="4017362" y="3603191"/>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18"/>
              <p:cNvSpPr/>
              <p:nvPr/>
            </p:nvSpPr>
            <p:spPr>
              <a:xfrm rot="18360000">
                <a:off x="4238843" y="3605970"/>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20" name="Oval 19"/>
            <p:cNvSpPr/>
            <p:nvPr/>
          </p:nvSpPr>
          <p:spPr>
            <a:xfrm>
              <a:off x="2607467" y="4839577"/>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lvl="0" algn="ctr" defTabSz="622300">
                <a:lnSpc>
                  <a:spcPct val="90000"/>
                </a:lnSpc>
                <a:spcBef>
                  <a:spcPct val="0"/>
                </a:spcBef>
              </a:pP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Distribution</a:t>
              </a:r>
              <a:endParaRPr lang="en-IE"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14" name="Group 13"/>
            <p:cNvGrpSpPr/>
            <p:nvPr/>
          </p:nvGrpSpPr>
          <p:grpSpPr>
            <a:xfrm>
              <a:off x="3378144" y="3655534"/>
              <a:ext cx="466275" cy="28872"/>
              <a:chOff x="3650400" y="2473799"/>
              <a:chExt cx="466275" cy="28872"/>
            </a:xfrm>
            <a:scene3d>
              <a:camera prst="orthographicFront"/>
              <a:lightRig rig="flat" dir="t"/>
            </a:scene3d>
          </p:grpSpPr>
          <p:sp>
            <p:nvSpPr>
              <p:cNvPr id="18" name="Straight Connector 21"/>
              <p:cNvSpPr/>
              <p:nvPr/>
            </p:nvSpPr>
            <p:spPr>
              <a:xfrm rot="11880000">
                <a:off x="3650400" y="2473799"/>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22"/>
              <p:cNvSpPr/>
              <p:nvPr/>
            </p:nvSpPr>
            <p:spPr>
              <a:xfrm rot="22680000">
                <a:off x="3871881" y="2476579"/>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16" name="Oval 15"/>
            <p:cNvSpPr/>
            <p:nvPr/>
          </p:nvSpPr>
          <p:spPr>
            <a:xfrm>
              <a:off x="1873544" y="2580794"/>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lvl="0" algn="ctr" defTabSz="622300">
                <a:lnSpc>
                  <a:spcPct val="90000"/>
                </a:lnSpc>
                <a:spcBef>
                  <a:spcPct val="0"/>
                </a:spcBef>
              </a:pP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 Logo</a:t>
              </a:r>
              <a:endParaRPr lang="en-IE"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WBF:  Windows 7</a:t>
            </a:r>
            <a:endParaRPr lang="en-IE" dirty="0"/>
          </a:p>
        </p:txBody>
      </p:sp>
      <p:grpSp>
        <p:nvGrpSpPr>
          <p:cNvPr id="7" name="Group 6"/>
          <p:cNvGrpSpPr/>
          <p:nvPr/>
        </p:nvGrpSpPr>
        <p:grpSpPr>
          <a:xfrm>
            <a:off x="1873544" y="1184789"/>
            <a:ext cx="5396912" cy="5208829"/>
            <a:chOff x="1873544" y="1184789"/>
            <a:chExt cx="5396912" cy="5208829"/>
          </a:xfrm>
        </p:grpSpPr>
        <p:sp>
          <p:nvSpPr>
            <p:cNvPr id="8" name="Oval 7"/>
            <p:cNvSpPr/>
            <p:nvPr/>
          </p:nvSpPr>
          <p:spPr>
            <a:xfrm>
              <a:off x="3794979" y="3205106"/>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lIns="18288" rIns="18288" anchor="ctr" anchorCtr="0"/>
            <a:lstStyle/>
            <a:p>
              <a:pPr algn="ctr">
                <a:lnSpc>
                  <a:spcPct val="90000"/>
                </a:lnSpc>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WBF</a:t>
              </a:r>
              <a:b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Core</a:t>
              </a:r>
            </a:p>
          </p:txBody>
        </p:sp>
        <p:grpSp>
          <p:nvGrpSpPr>
            <p:cNvPr id="9" name="Group 5"/>
            <p:cNvGrpSpPr/>
            <p:nvPr/>
          </p:nvGrpSpPr>
          <p:grpSpPr>
            <a:xfrm>
              <a:off x="4557564" y="2738830"/>
              <a:ext cx="28872" cy="466275"/>
              <a:chOff x="4829820" y="1557095"/>
              <a:chExt cx="28872" cy="466275"/>
            </a:xfrm>
            <a:scene3d>
              <a:camera prst="orthographicFront"/>
              <a:lightRig rig="flat" dir="t"/>
            </a:scene3d>
          </p:grpSpPr>
          <p:sp>
            <p:nvSpPr>
              <p:cNvPr id="27" name="Straight Connector 5"/>
              <p:cNvSpPr/>
              <p:nvPr/>
            </p:nvSpPr>
            <p:spPr>
              <a:xfrm rot="16200000">
                <a:off x="4611118" y="1775797"/>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traight Connector 6"/>
              <p:cNvSpPr/>
              <p:nvPr/>
            </p:nvSpPr>
            <p:spPr>
              <a:xfrm rot="16200000">
                <a:off x="4832599" y="1778576"/>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10" name="Oval 9"/>
            <p:cNvSpPr/>
            <p:nvPr/>
          </p:nvSpPr>
          <p:spPr>
            <a:xfrm>
              <a:off x="3794979" y="1184789"/>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lvl="0" algn="ctr" defTabSz="622300">
                <a:lnSpc>
                  <a:spcPct val="90000"/>
                </a:lnSpc>
                <a:spcBef>
                  <a:spcPct val="0"/>
                </a:spcBef>
              </a:pP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User</a:t>
              </a:r>
              <a:b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Experience</a:t>
              </a:r>
              <a:endParaRPr lang="en-IE"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11" name="Group 7"/>
            <p:cNvGrpSpPr/>
            <p:nvPr/>
          </p:nvGrpSpPr>
          <p:grpSpPr>
            <a:xfrm>
              <a:off x="5299580" y="3655534"/>
              <a:ext cx="466275" cy="28872"/>
              <a:chOff x="5571836" y="2473799"/>
              <a:chExt cx="466275" cy="28872"/>
            </a:xfrm>
            <a:scene3d>
              <a:camera prst="orthographicFront"/>
              <a:lightRig rig="flat" dir="t"/>
            </a:scene3d>
          </p:grpSpPr>
          <p:sp>
            <p:nvSpPr>
              <p:cNvPr id="25" name="Straight Connector 9"/>
              <p:cNvSpPr/>
              <p:nvPr/>
            </p:nvSpPr>
            <p:spPr>
              <a:xfrm rot="20520000">
                <a:off x="5571836" y="2473799"/>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10"/>
              <p:cNvSpPr/>
              <p:nvPr/>
            </p:nvSpPr>
            <p:spPr>
              <a:xfrm rot="20520000">
                <a:off x="5793317" y="2476579"/>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12" name="Oval 11"/>
            <p:cNvSpPr/>
            <p:nvPr/>
          </p:nvSpPr>
          <p:spPr>
            <a:xfrm>
              <a:off x="5716415" y="2580794"/>
              <a:ext cx="1554041" cy="1554041"/>
            </a:xfrm>
            <a:prstGeom prst="ellipse">
              <a:avLst/>
            </a:prstGeom>
            <a:gradFill>
              <a:gsLst>
                <a:gs pos="0">
                  <a:schemeClr val="accent5">
                    <a:tint val="73000"/>
                    <a:satMod val="150000"/>
                    <a:alpha val="20000"/>
                  </a:schemeClr>
                </a:gs>
                <a:gs pos="25000">
                  <a:schemeClr val="accent5">
                    <a:tint val="96000"/>
                    <a:shade val="80000"/>
                    <a:satMod val="105000"/>
                    <a:alpha val="20000"/>
                  </a:schemeClr>
                </a:gs>
                <a:gs pos="38000">
                  <a:schemeClr val="accent5">
                    <a:tint val="96000"/>
                    <a:shade val="59000"/>
                    <a:satMod val="120000"/>
                    <a:alpha val="20000"/>
                  </a:schemeClr>
                </a:gs>
                <a:gs pos="55000">
                  <a:schemeClr val="accent5">
                    <a:shade val="57000"/>
                    <a:satMod val="120000"/>
                    <a:alpha val="20000"/>
                  </a:schemeClr>
                </a:gs>
                <a:gs pos="80000">
                  <a:schemeClr val="accent5">
                    <a:shade val="56000"/>
                    <a:satMod val="145000"/>
                    <a:alpha val="20000"/>
                  </a:schemeClr>
                </a:gs>
                <a:gs pos="88000">
                  <a:schemeClr val="accent5">
                    <a:shade val="63000"/>
                    <a:satMod val="160000"/>
                    <a:alpha val="20000"/>
                  </a:schemeClr>
                </a:gs>
                <a:gs pos="100000">
                  <a:schemeClr val="accent5">
                    <a:tint val="99555"/>
                    <a:satMod val="155000"/>
                    <a:alpha val="20000"/>
                  </a:schemeClr>
                </a:gs>
              </a:gsLst>
            </a:gradFill>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algn="ctr" defTabSz="622300">
                <a:lnSpc>
                  <a:spcPct val="90000"/>
                </a:lnSpc>
                <a:spcBef>
                  <a:spcPct val="0"/>
                </a:spcBef>
              </a:pPr>
              <a:r>
                <a:rPr lang="en-US" smtClean="0">
                  <a:gradFill>
                    <a:gsLst>
                      <a:gs pos="28000">
                        <a:schemeClr val="tx1">
                          <a:alpha val="70000"/>
                        </a:schemeClr>
                      </a:gs>
                      <a:gs pos="48000">
                        <a:schemeClr val="tx1">
                          <a:alpha val="70000"/>
                        </a:schemeClr>
                      </a:gs>
                    </a:gsLst>
                    <a:lin ang="5400000" scaled="1"/>
                  </a:gradFill>
                  <a:latin typeface="Trebuchet MS" pitchFamily="34" charset="0"/>
                </a:rPr>
                <a:t>Certification</a:t>
              </a:r>
            </a:p>
          </p:txBody>
        </p:sp>
        <p:grpSp>
          <p:nvGrpSpPr>
            <p:cNvPr id="13" name="Group 9"/>
            <p:cNvGrpSpPr/>
            <p:nvPr/>
          </p:nvGrpSpPr>
          <p:grpSpPr>
            <a:xfrm>
              <a:off x="5151320" y="4566224"/>
              <a:ext cx="28872" cy="466275"/>
              <a:chOff x="5423576" y="3384489"/>
              <a:chExt cx="28872" cy="466275"/>
            </a:xfrm>
            <a:scene3d>
              <a:camera prst="orthographicFront"/>
              <a:lightRig rig="flat" dir="t"/>
            </a:scene3d>
          </p:grpSpPr>
          <p:sp>
            <p:nvSpPr>
              <p:cNvPr id="23" name="Straight Connector 13"/>
              <p:cNvSpPr/>
              <p:nvPr/>
            </p:nvSpPr>
            <p:spPr>
              <a:xfrm rot="3240000">
                <a:off x="5204874" y="3603191"/>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14"/>
              <p:cNvSpPr/>
              <p:nvPr/>
            </p:nvSpPr>
            <p:spPr>
              <a:xfrm rot="3240000">
                <a:off x="5426355" y="3605970"/>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14" name="Oval 13"/>
            <p:cNvSpPr/>
            <p:nvPr/>
          </p:nvSpPr>
          <p:spPr>
            <a:xfrm>
              <a:off x="4982492" y="4839577"/>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algn="ctr">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Management</a:t>
              </a:r>
            </a:p>
          </p:txBody>
        </p:sp>
        <p:grpSp>
          <p:nvGrpSpPr>
            <p:cNvPr id="15" name="Group 11"/>
            <p:cNvGrpSpPr/>
            <p:nvPr/>
          </p:nvGrpSpPr>
          <p:grpSpPr>
            <a:xfrm>
              <a:off x="3963808" y="4566224"/>
              <a:ext cx="28872" cy="466275"/>
              <a:chOff x="4236064" y="3384489"/>
              <a:chExt cx="28872" cy="466275"/>
            </a:xfrm>
            <a:scene3d>
              <a:camera prst="orthographicFront"/>
              <a:lightRig rig="flat" dir="t"/>
            </a:scene3d>
          </p:grpSpPr>
          <p:sp>
            <p:nvSpPr>
              <p:cNvPr id="21" name="Straight Connector 17"/>
              <p:cNvSpPr/>
              <p:nvPr/>
            </p:nvSpPr>
            <p:spPr>
              <a:xfrm rot="7560000">
                <a:off x="4017362" y="3603191"/>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8"/>
              <p:cNvSpPr/>
              <p:nvPr/>
            </p:nvSpPr>
            <p:spPr>
              <a:xfrm rot="18360000">
                <a:off x="4238843" y="3605970"/>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16" name="Oval 15"/>
            <p:cNvSpPr/>
            <p:nvPr/>
          </p:nvSpPr>
          <p:spPr>
            <a:xfrm>
              <a:off x="2607467" y="4839577"/>
              <a:ext cx="1554041" cy="1554041"/>
            </a:xfrm>
            <a:prstGeom prst="ellipse">
              <a:avLst/>
            </a:prstGeom>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lvl="0" algn="ctr" defTabSz="622300">
                <a:lnSpc>
                  <a:spcPct val="90000"/>
                </a:lnSpc>
                <a:spcBef>
                  <a:spcPct val="0"/>
                </a:spcBef>
              </a:pPr>
              <a:r>
                <a:rPr lang="en-IE"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Distribution</a:t>
              </a:r>
              <a:endParaRPr lang="en-IE"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17" name="Group 13"/>
            <p:cNvGrpSpPr/>
            <p:nvPr/>
          </p:nvGrpSpPr>
          <p:grpSpPr>
            <a:xfrm>
              <a:off x="3378144" y="3655534"/>
              <a:ext cx="466275" cy="28872"/>
              <a:chOff x="3650400" y="2473799"/>
              <a:chExt cx="466275" cy="28872"/>
            </a:xfrm>
            <a:scene3d>
              <a:camera prst="orthographicFront"/>
              <a:lightRig rig="flat" dir="t"/>
            </a:scene3d>
          </p:grpSpPr>
          <p:sp>
            <p:nvSpPr>
              <p:cNvPr id="19" name="Straight Connector 21"/>
              <p:cNvSpPr/>
              <p:nvPr/>
            </p:nvSpPr>
            <p:spPr>
              <a:xfrm rot="11880000">
                <a:off x="3650400" y="2473799"/>
                <a:ext cx="466275" cy="28872"/>
              </a:xfrm>
              <a:custGeom>
                <a:avLst/>
                <a:gdLst/>
                <a:ahLst/>
                <a:cxnLst/>
                <a:rect l="0" t="0" r="0" b="0"/>
                <a:pathLst>
                  <a:path>
                    <a:moveTo>
                      <a:pt x="0" y="14436"/>
                    </a:moveTo>
                    <a:lnTo>
                      <a:pt x="466275" y="14436"/>
                    </a:lnTo>
                  </a:path>
                </a:pathLst>
              </a:custGeom>
              <a:noFill/>
              <a:ln w="38100"/>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22"/>
              <p:cNvSpPr/>
              <p:nvPr/>
            </p:nvSpPr>
            <p:spPr>
              <a:xfrm rot="22680000">
                <a:off x="3871881" y="2476579"/>
                <a:ext cx="23313" cy="23313"/>
              </a:xfrm>
              <a:prstGeom prst="rect">
                <a:avLst/>
              </a:prstGeom>
              <a:ln w="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p:txBody>
          </p:sp>
        </p:grpSp>
        <p:sp>
          <p:nvSpPr>
            <p:cNvPr id="18" name="Oval 17"/>
            <p:cNvSpPr/>
            <p:nvPr/>
          </p:nvSpPr>
          <p:spPr>
            <a:xfrm>
              <a:off x="1873544" y="2580794"/>
              <a:ext cx="1554041" cy="1554041"/>
            </a:xfrm>
            <a:prstGeom prst="ellipse">
              <a:avLst/>
            </a:prstGeom>
            <a:gradFill>
              <a:gsLst>
                <a:gs pos="0">
                  <a:schemeClr val="accent5">
                    <a:tint val="73000"/>
                    <a:satMod val="150000"/>
                    <a:alpha val="20000"/>
                  </a:schemeClr>
                </a:gs>
                <a:gs pos="25000">
                  <a:schemeClr val="accent5">
                    <a:tint val="96000"/>
                    <a:shade val="80000"/>
                    <a:satMod val="105000"/>
                    <a:alpha val="20000"/>
                  </a:schemeClr>
                </a:gs>
                <a:gs pos="38000">
                  <a:schemeClr val="accent5">
                    <a:tint val="96000"/>
                    <a:shade val="59000"/>
                    <a:satMod val="120000"/>
                    <a:alpha val="20000"/>
                  </a:schemeClr>
                </a:gs>
                <a:gs pos="55000">
                  <a:schemeClr val="accent5">
                    <a:shade val="57000"/>
                    <a:satMod val="120000"/>
                    <a:alpha val="20000"/>
                  </a:schemeClr>
                </a:gs>
                <a:gs pos="80000">
                  <a:schemeClr val="accent5">
                    <a:shade val="56000"/>
                    <a:satMod val="145000"/>
                    <a:alpha val="20000"/>
                  </a:schemeClr>
                </a:gs>
                <a:gs pos="88000">
                  <a:schemeClr val="accent5">
                    <a:shade val="63000"/>
                    <a:satMod val="160000"/>
                    <a:alpha val="20000"/>
                  </a:schemeClr>
                </a:gs>
                <a:gs pos="100000">
                  <a:schemeClr val="accent5">
                    <a:tint val="99555"/>
                    <a:satMod val="155000"/>
                    <a:alpha val="20000"/>
                  </a:schemeClr>
                </a:gs>
              </a:gsLst>
            </a:gradFill>
          </p:spPr>
          <p:style>
            <a:lnRef idx="0">
              <a:schemeClr val="accent5"/>
            </a:lnRef>
            <a:fillRef idx="3">
              <a:schemeClr val="accent5"/>
            </a:fillRef>
            <a:effectRef idx="3">
              <a:schemeClr val="accent5"/>
            </a:effectRef>
            <a:fontRef idx="minor">
              <a:schemeClr val="lt1"/>
            </a:fontRef>
          </p:style>
          <p:txBody>
            <a:bodyPr wrap="none" lIns="0" tIns="0" rIns="0" bIns="0" anchor="ctr" anchorCtr="0"/>
            <a:lstStyle/>
            <a:p>
              <a:pPr lvl="0" algn="ctr" defTabSz="622300">
                <a:lnSpc>
                  <a:spcPct val="90000"/>
                </a:lnSpc>
                <a:spcBef>
                  <a:spcPct val="0"/>
                </a:spcBef>
              </a:pPr>
              <a:r>
                <a:rPr lang="en-IE" smtClean="0">
                  <a:gradFill>
                    <a:gsLst>
                      <a:gs pos="28000">
                        <a:schemeClr val="tx1">
                          <a:alpha val="70000"/>
                        </a:schemeClr>
                      </a:gs>
                      <a:gs pos="48000">
                        <a:schemeClr val="tx1">
                          <a:alpha val="70000"/>
                        </a:schemeClr>
                      </a:gs>
                    </a:gsLst>
                    <a:lin ang="5400000" scaled="1"/>
                  </a:gradFill>
                  <a:latin typeface="Trebuchet MS" pitchFamily="34" charset="0"/>
                </a:rPr>
                <a:t>Device Logo</a:t>
              </a:r>
              <a:endParaRPr lang="en-IE" dirty="0">
                <a:gradFill>
                  <a:gsLst>
                    <a:gs pos="28000">
                      <a:schemeClr val="tx1">
                        <a:alpha val="70000"/>
                      </a:schemeClr>
                    </a:gs>
                    <a:gs pos="48000">
                      <a:schemeClr val="tx1">
                        <a:alpha val="70000"/>
                      </a:schemeClr>
                    </a:gs>
                  </a:gsLst>
                  <a:lin ang="5400000" scaled="1"/>
                </a:gra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Objectives</a:t>
            </a:r>
            <a:endParaRPr lang="en-US" dirty="0"/>
          </a:p>
        </p:txBody>
      </p:sp>
      <p:sp>
        <p:nvSpPr>
          <p:cNvPr id="3" name="Content Placeholder 2"/>
          <p:cNvSpPr>
            <a:spLocks noGrp="1"/>
          </p:cNvSpPr>
          <p:nvPr>
            <p:ph idx="1"/>
          </p:nvPr>
        </p:nvSpPr>
        <p:spPr>
          <a:xfrm>
            <a:off x="382588" y="1414464"/>
            <a:ext cx="8380412" cy="5676939"/>
          </a:xfrm>
        </p:spPr>
        <p:txBody>
          <a:bodyPr/>
          <a:lstStyle/>
          <a:p>
            <a:r>
              <a:rPr lang="en-US" smtClean="0"/>
              <a:t>Platform stability and serviceability</a:t>
            </a:r>
          </a:p>
          <a:p>
            <a:pPr lvl="1"/>
            <a:r>
              <a:rPr lang="en-US" smtClean="0"/>
              <a:t>Framework foundations</a:t>
            </a:r>
          </a:p>
          <a:p>
            <a:pPr lvl="2"/>
            <a:r>
              <a:rPr lang="en-US" smtClean="0"/>
              <a:t>Windows Biometric Device Interface (WBDI)</a:t>
            </a:r>
          </a:p>
          <a:p>
            <a:pPr lvl="2"/>
            <a:r>
              <a:rPr lang="en-US" smtClean="0"/>
              <a:t>Windows Biometric Service (WBS)</a:t>
            </a:r>
          </a:p>
          <a:p>
            <a:r>
              <a:rPr lang="en-US" smtClean="0"/>
              <a:t>Consistent user experience</a:t>
            </a:r>
          </a:p>
          <a:p>
            <a:pPr lvl="1"/>
            <a:r>
              <a:rPr lang="en-US" smtClean="0"/>
              <a:t>Supported scenarios</a:t>
            </a:r>
          </a:p>
          <a:p>
            <a:pPr lvl="2"/>
            <a:r>
              <a:rPr lang="en-US" smtClean="0"/>
              <a:t>Local/domain logon, user account control (UAC), and management</a:t>
            </a:r>
          </a:p>
          <a:p>
            <a:pPr lvl="2"/>
            <a:r>
              <a:rPr lang="en-US" smtClean="0"/>
              <a:t>Integration points</a:t>
            </a:r>
          </a:p>
          <a:p>
            <a:pPr lvl="2"/>
            <a:r>
              <a:rPr lang="en-US" smtClean="0"/>
              <a:t>Feature discovery and launch points</a:t>
            </a:r>
            <a:endParaRPr lang="en-IE"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smtClean="0"/>
              <a:t>WBF Overview</a:t>
            </a:r>
            <a:endParaRPr lang="en-IE"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1428</Words>
  <Application>Microsoft Office PowerPoint</Application>
  <PresentationFormat>On-screen Show (4:3)</PresentationFormat>
  <Paragraphs>325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WinHEC 2008 Template_NEW_9.22.08</vt:lpstr>
      <vt:lpstr>Slide 1</vt:lpstr>
      <vt:lpstr>New Windows Biometric Framework and Driver Model</vt:lpstr>
      <vt:lpstr>AuthenTec</vt:lpstr>
      <vt:lpstr>Introduction</vt:lpstr>
      <vt:lpstr>Quality, Quantity, and Strategy</vt:lpstr>
      <vt:lpstr>WBF:  Long-Term View</vt:lpstr>
      <vt:lpstr>WBF:  Windows 7</vt:lpstr>
      <vt:lpstr>Windows 7 Objectives</vt:lpstr>
      <vt:lpstr>WBF Overview</vt:lpstr>
      <vt:lpstr>WBF Core Architecture</vt:lpstr>
      <vt:lpstr>WBF Service Structure</vt:lpstr>
      <vt:lpstr>WBF API</vt:lpstr>
      <vt:lpstr>Deep Dive:   WBF Service Adapters</vt:lpstr>
      <vt:lpstr>WBF Service Adapters</vt:lpstr>
      <vt:lpstr>What Should You Write?</vt:lpstr>
      <vt:lpstr>WBF Engine Adapter</vt:lpstr>
      <vt:lpstr>Writing WBF Adapter Plug-Ins</vt:lpstr>
      <vt:lpstr>Deep Dive:   Windows Biometric Driver Interface</vt:lpstr>
      <vt:lpstr>WBF Core Architecture</vt:lpstr>
      <vt:lpstr>WBDI Requirements</vt:lpstr>
      <vt:lpstr>WBDI IOCTLs</vt:lpstr>
      <vt:lpstr>WBF Sensor Adapter Calling Sequence</vt:lpstr>
      <vt:lpstr>Recommendations</vt:lpstr>
      <vt:lpstr>WBDI Driver Testing Resources</vt:lpstr>
      <vt:lpstr>WBDI Driver Installation</vt:lpstr>
      <vt:lpstr>WBDI Driver Maintenance</vt:lpstr>
      <vt:lpstr>WBF Adoption</vt:lpstr>
      <vt:lpstr>WBF IHV Adoption</vt:lpstr>
      <vt:lpstr>Summary</vt:lpstr>
      <vt:lpstr>Call To Action</vt:lpstr>
      <vt:lpstr>Additional Resources</vt:lpstr>
      <vt:lpstr>WBF In Action</vt:lpstr>
      <vt:lpstr>Please Complete A Session Evaluation Form Your input is important!</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2008-11-12T06:10:09Z</dcterms:created>
  <dcterms:modified xsi:type="dcterms:W3CDTF">2008-11-12T06:10:19Z</dcterms:modified>
</cp:coreProperties>
</file>