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5"/>
  </p:notesMasterIdLst>
  <p:handoutMasterIdLst>
    <p:handoutMasterId r:id="rId36"/>
  </p:handoutMasterIdLst>
  <p:sldIdLst>
    <p:sldId id="257" r:id="rId2"/>
    <p:sldId id="258" r:id="rId3"/>
    <p:sldId id="291" r:id="rId4"/>
    <p:sldId id="315" r:id="rId5"/>
    <p:sldId id="308" r:id="rId6"/>
    <p:sldId id="321" r:id="rId7"/>
    <p:sldId id="300" r:id="rId8"/>
    <p:sldId id="317" r:id="rId9"/>
    <p:sldId id="287" r:id="rId10"/>
    <p:sldId id="288" r:id="rId11"/>
    <p:sldId id="333" r:id="rId12"/>
    <p:sldId id="322" r:id="rId13"/>
    <p:sldId id="301" r:id="rId14"/>
    <p:sldId id="323" r:id="rId15"/>
    <p:sldId id="340" r:id="rId16"/>
    <p:sldId id="319" r:id="rId17"/>
    <p:sldId id="302" r:id="rId18"/>
    <p:sldId id="305" r:id="rId19"/>
    <p:sldId id="324" r:id="rId20"/>
    <p:sldId id="286" r:id="rId21"/>
    <p:sldId id="334" r:id="rId22"/>
    <p:sldId id="328" r:id="rId23"/>
    <p:sldId id="330" r:id="rId24"/>
    <p:sldId id="312" r:id="rId25"/>
    <p:sldId id="281" r:id="rId26"/>
    <p:sldId id="314" r:id="rId27"/>
    <p:sldId id="325" r:id="rId28"/>
    <p:sldId id="326" r:id="rId29"/>
    <p:sldId id="339" r:id="rId30"/>
    <p:sldId id="270" r:id="rId31"/>
    <p:sldId id="271" r:id="rId32"/>
    <p:sldId id="341" r:id="rId33"/>
    <p:sldId id="272"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661" autoAdjust="0"/>
  </p:normalViewPr>
  <p:slideViewPr>
    <p:cSldViewPr snapToGrid="0" showGuides="1">
      <p:cViewPr varScale="1">
        <p:scale>
          <a:sx n="93" d="100"/>
          <a:sy n="93" d="100"/>
        </p:scale>
        <p:origin x="-636" y="-102"/>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57" d="100"/>
          <a:sy n="57" d="100"/>
        </p:scale>
        <p:origin x="-14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mat.000\Desktop\WinHEC\Copy%20of%20RAC%20August%20Final%20092408%20x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http://team/sites/devicesjustwork/Shared%20Documents/Coverage/VistaInTheMarket/2008-10-01/CSAT_092420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team/sites/devicesjustwork/Shared%20Documents/Coverage/VistaInTheMarket/2008-10-01/CSAT_09242008.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710478497880072"/>
          <c:y val="3.2849681265996682E-2"/>
          <c:w val="0.81904906117504561"/>
          <c:h val="0.71840552163920102"/>
        </c:manualLayout>
      </c:layout>
      <c:barChart>
        <c:barDir val="col"/>
        <c:grouping val="percentStacked"/>
        <c:ser>
          <c:idx val="0"/>
          <c:order val="0"/>
          <c:tx>
            <c:strRef>
              <c:f>'x86 analysis final'!$A$5</c:f>
              <c:strCache>
                <c:ptCount val="1"/>
                <c:pt idx="0">
                  <c:v>0 DNF</c:v>
                </c:pt>
              </c:strCache>
            </c:strRef>
          </c:tx>
          <c:spPr>
            <a:solidFill>
              <a:srgbClr val="0070C0"/>
            </a:solidFill>
            <a:ln w="19050" cap="flat" cmpd="sng" algn="ctr">
              <a:solidFill>
                <a:srgbClr val="0070C0"/>
              </a:solidFill>
              <a:prstDash val="solid"/>
            </a:ln>
            <a:effectLst/>
          </c:spPr>
          <c:dLbls>
            <c:showVal val="1"/>
          </c:dLbls>
          <c:cat>
            <c:strRef>
              <c:f>'x86 analysis final'!$J$4:$K$4</c:f>
              <c:strCache>
                <c:ptCount val="2"/>
                <c:pt idx="0">
                  <c:v>August
(50,956)
(SP1 32bit)</c:v>
                </c:pt>
                <c:pt idx="1">
                  <c:v>August
(2,831)
(SP1 64bit)</c:v>
                </c:pt>
              </c:strCache>
            </c:strRef>
          </c:cat>
          <c:val>
            <c:numRef>
              <c:f>'x86 analysis final'!$J$5:$K$5</c:f>
              <c:numCache>
                <c:formatCode>0%</c:formatCode>
                <c:ptCount val="2"/>
                <c:pt idx="0">
                  <c:v>0.8003375461182195</c:v>
                </c:pt>
                <c:pt idx="1">
                  <c:v>0.71317555634052576</c:v>
                </c:pt>
              </c:numCache>
            </c:numRef>
          </c:val>
        </c:ser>
        <c:ser>
          <c:idx val="1"/>
          <c:order val="1"/>
          <c:tx>
            <c:strRef>
              <c:f>'x86 analysis final'!$A$6</c:f>
              <c:strCache>
                <c:ptCount val="1"/>
                <c:pt idx="0">
                  <c:v>WU</c:v>
                </c:pt>
              </c:strCache>
            </c:strRef>
          </c:tx>
          <c:spPr>
            <a:solidFill>
              <a:srgbClr val="00B050"/>
            </a:solidFill>
            <a:ln w="19050" cap="flat" cmpd="sng" algn="ctr">
              <a:solidFill>
                <a:srgbClr val="00B050"/>
              </a:solidFill>
              <a:prstDash val="solid"/>
            </a:ln>
            <a:effectLst/>
          </c:spPr>
          <c:dLbls>
            <c:showVal val="1"/>
          </c:dLbls>
          <c:cat>
            <c:strRef>
              <c:f>'x86 analysis final'!$J$4:$K$4</c:f>
              <c:strCache>
                <c:ptCount val="2"/>
                <c:pt idx="0">
                  <c:v>August
(50,956)
(SP1 32bit)</c:v>
                </c:pt>
                <c:pt idx="1">
                  <c:v>August
(2,831)
(SP1 64bit)</c:v>
                </c:pt>
              </c:strCache>
            </c:strRef>
          </c:cat>
          <c:val>
            <c:numRef>
              <c:f>'x86 analysis final'!$J$6:$K$6</c:f>
              <c:numCache>
                <c:formatCode>0%</c:formatCode>
                <c:ptCount val="2"/>
                <c:pt idx="0">
                  <c:v>6.9491325849753594E-2</c:v>
                </c:pt>
                <c:pt idx="1">
                  <c:v>6.0049452490286086E-2</c:v>
                </c:pt>
              </c:numCache>
            </c:numRef>
          </c:val>
        </c:ser>
        <c:ser>
          <c:idx val="2"/>
          <c:order val="2"/>
          <c:tx>
            <c:strRef>
              <c:f>'x86 analysis final'!$A$7</c:f>
              <c:strCache>
                <c:ptCount val="1"/>
                <c:pt idx="0">
                  <c:v>Response</c:v>
                </c:pt>
              </c:strCache>
            </c:strRef>
          </c:tx>
          <c:spPr>
            <a:solidFill>
              <a:srgbClr val="92D050"/>
            </a:solidFill>
            <a:ln w="19050" cap="flat" cmpd="sng" algn="ctr">
              <a:solidFill>
                <a:srgbClr val="92D050"/>
              </a:solidFill>
              <a:prstDash val="solid"/>
            </a:ln>
            <a:effectLst/>
          </c:spPr>
          <c:dLbls>
            <c:showVal val="1"/>
          </c:dLbls>
          <c:cat>
            <c:strRef>
              <c:f>'x86 analysis final'!$J$4:$K$4</c:f>
              <c:strCache>
                <c:ptCount val="2"/>
                <c:pt idx="0">
                  <c:v>August
(50,956)
(SP1 32bit)</c:v>
                </c:pt>
                <c:pt idx="1">
                  <c:v>August
(2,831)
(SP1 64bit)</c:v>
                </c:pt>
              </c:strCache>
            </c:strRef>
          </c:cat>
          <c:val>
            <c:numRef>
              <c:f>'x86 analysis final'!$J$7:$K$7</c:f>
              <c:numCache>
                <c:formatCode>0%</c:formatCode>
                <c:ptCount val="2"/>
                <c:pt idx="0">
                  <c:v>4.9356307402464904E-2</c:v>
                </c:pt>
                <c:pt idx="1">
                  <c:v>6.0402684563759079E-2</c:v>
                </c:pt>
              </c:numCache>
            </c:numRef>
          </c:val>
        </c:ser>
        <c:ser>
          <c:idx val="3"/>
          <c:order val="3"/>
          <c:tx>
            <c:strRef>
              <c:f>'x86 analysis final'!$A$8</c:f>
              <c:strCache>
                <c:ptCount val="1"/>
                <c:pt idx="0">
                  <c:v>Not Supported</c:v>
                </c:pt>
              </c:strCache>
            </c:strRef>
          </c:tx>
          <c:spPr>
            <a:solidFill>
              <a:schemeClr val="accent3"/>
            </a:solidFill>
            <a:ln w="19050" cap="flat" cmpd="sng" algn="ctr">
              <a:solidFill>
                <a:schemeClr val="accent3"/>
              </a:solidFill>
              <a:prstDash val="solid"/>
            </a:ln>
            <a:effectLst/>
          </c:spPr>
          <c:dLbls>
            <c:showVal val="1"/>
          </c:dLbls>
          <c:cat>
            <c:strRef>
              <c:f>'x86 analysis final'!$J$4:$K$4</c:f>
              <c:strCache>
                <c:ptCount val="2"/>
                <c:pt idx="0">
                  <c:v>August
(50,956)
(SP1 32bit)</c:v>
                </c:pt>
                <c:pt idx="1">
                  <c:v>August
(2,831)
(SP1 64bit)</c:v>
                </c:pt>
              </c:strCache>
            </c:strRef>
          </c:cat>
          <c:val>
            <c:numRef>
              <c:f>'x86 analysis final'!$J$8:$K$8</c:f>
              <c:numCache>
                <c:formatCode>0%</c:formatCode>
                <c:ptCount val="2"/>
                <c:pt idx="0">
                  <c:v>2.2725488656880441E-2</c:v>
                </c:pt>
                <c:pt idx="1">
                  <c:v>3.6029671494172043E-2</c:v>
                </c:pt>
              </c:numCache>
            </c:numRef>
          </c:val>
        </c:ser>
        <c:ser>
          <c:idx val="4"/>
          <c:order val="4"/>
          <c:tx>
            <c:strRef>
              <c:f>'x86 analysis final'!$A$9</c:f>
              <c:strCache>
                <c:ptCount val="1"/>
                <c:pt idx="0">
                  <c:v>In Progress</c:v>
                </c:pt>
              </c:strCache>
            </c:strRef>
          </c:tx>
          <c:spPr>
            <a:solidFill>
              <a:schemeClr val="accent6"/>
            </a:solidFill>
            <a:ln w="19050" cap="flat" cmpd="sng" algn="ctr">
              <a:solidFill>
                <a:srgbClr val="FFC000"/>
              </a:solidFill>
              <a:prstDash val="solid"/>
            </a:ln>
            <a:effectLst/>
          </c:spPr>
          <c:dLbls>
            <c:showVal val="1"/>
          </c:dLbls>
          <c:cat>
            <c:strRef>
              <c:f>'x86 analysis final'!$J$4:$K$4</c:f>
              <c:strCache>
                <c:ptCount val="2"/>
                <c:pt idx="0">
                  <c:v>August
(50,956)
(SP1 32bit)</c:v>
                </c:pt>
                <c:pt idx="1">
                  <c:v>August
(2,831)
(SP1 64bit)</c:v>
                </c:pt>
              </c:strCache>
            </c:strRef>
          </c:cat>
          <c:val>
            <c:numRef>
              <c:f>'x86 analysis final'!$J$9:$K$9</c:f>
              <c:numCache>
                <c:formatCode>0%</c:formatCode>
                <c:ptCount val="2"/>
                <c:pt idx="0">
                  <c:v>5.8089331972682512E-2</c:v>
                </c:pt>
                <c:pt idx="1">
                  <c:v>0.13034263511126973</c:v>
                </c:pt>
              </c:numCache>
            </c:numRef>
          </c:val>
        </c:ser>
        <c:dLbls>
          <c:showVal val="1"/>
        </c:dLbls>
        <c:gapWidth val="75"/>
        <c:overlap val="100"/>
        <c:axId val="55180672"/>
        <c:axId val="55194752"/>
      </c:barChart>
      <c:catAx>
        <c:axId val="55180672"/>
        <c:scaling>
          <c:orientation val="minMax"/>
        </c:scaling>
        <c:axPos val="b"/>
        <c:majorTickMark val="none"/>
        <c:tickLblPos val="nextTo"/>
        <c:crossAx val="55194752"/>
        <c:crosses val="autoZero"/>
        <c:auto val="1"/>
        <c:lblAlgn val="ctr"/>
        <c:lblOffset val="100"/>
      </c:catAx>
      <c:valAx>
        <c:axId val="55194752"/>
        <c:scaling>
          <c:orientation val="minMax"/>
        </c:scaling>
        <c:axPos val="l"/>
        <c:numFmt formatCode="0%" sourceLinked="1"/>
        <c:majorTickMark val="none"/>
        <c:tickLblPos val="nextTo"/>
        <c:crossAx val="55180672"/>
        <c:crosses val="autoZero"/>
        <c:crossBetween val="between"/>
      </c:valAx>
    </c:plotArea>
    <c:legend>
      <c:legendPos val="b"/>
      <c:layout>
        <c:manualLayout>
          <c:xMode val="edge"/>
          <c:yMode val="edge"/>
          <c:x val="4.6923076923077012E-2"/>
          <c:y val="0.91322598061443672"/>
          <c:w val="0.9"/>
          <c:h val="6.2069810678875098E-2"/>
        </c:manualLayout>
      </c:layout>
      <c:txPr>
        <a:bodyPr/>
        <a:lstStyle/>
        <a:p>
          <a:pPr>
            <a:defRPr sz="1100"/>
          </a:pPr>
          <a:endParaRPr lang="en-US"/>
        </a:p>
      </c:txPr>
    </c:legend>
    <c:plotVisOnly val="1"/>
  </c:chart>
  <c:txPr>
    <a:bodyPr/>
    <a:lstStyle/>
    <a:p>
      <a:pPr>
        <a:defRPr sz="1200">
          <a:latin typeface="Trebuchet MS"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dirty="0"/>
              <a:t>Windows Vista SP1 DNF </a:t>
            </a:r>
            <a:r>
              <a:rPr lang="en-US" sz="1600" dirty="0" smtClean="0"/>
              <a:t>Hits</a:t>
            </a:r>
            <a:endParaRPr lang="en-US" sz="1600" dirty="0"/>
          </a:p>
        </c:rich>
      </c:tx>
      <c:layout/>
    </c:title>
    <c:plotArea>
      <c:layout>
        <c:manualLayout>
          <c:layoutTarget val="inner"/>
          <c:xMode val="edge"/>
          <c:yMode val="edge"/>
          <c:x val="0.255982824163273"/>
          <c:y val="0.10628288216683759"/>
          <c:w val="0.71095577274107891"/>
          <c:h val="0.67198248924422854"/>
        </c:manualLayout>
      </c:layout>
      <c:barChart>
        <c:barDir val="col"/>
        <c:grouping val="stacked"/>
        <c:ser>
          <c:idx val="0"/>
          <c:order val="0"/>
          <c:tx>
            <c:strRef>
              <c:f>Sheet1!$B$1</c:f>
              <c:strCache>
                <c:ptCount val="1"/>
                <c:pt idx="0">
                  <c:v>WU</c:v>
                </c:pt>
              </c:strCache>
            </c:strRef>
          </c:tx>
          <c:spPr>
            <a:solidFill>
              <a:srgbClr val="00B050"/>
            </a:solidFill>
            <a:ln w="19050" cap="flat" cmpd="sng" algn="ctr">
              <a:solidFill>
                <a:srgbClr val="00B050"/>
              </a:solidFill>
              <a:prstDash val="solid"/>
            </a:ln>
            <a:effectLst/>
          </c:spPr>
          <c:cat>
            <c:strRef>
              <c:f>Sheet1!$A$2:$A$3</c:f>
              <c:strCache>
                <c:ptCount val="2"/>
                <c:pt idx="0">
                  <c:v>x86</c:v>
                </c:pt>
                <c:pt idx="1">
                  <c:v>x64</c:v>
                </c:pt>
              </c:strCache>
            </c:strRef>
          </c:cat>
          <c:val>
            <c:numRef>
              <c:f>Sheet1!$B$2:$B$3</c:f>
              <c:numCache>
                <c:formatCode>General</c:formatCode>
                <c:ptCount val="2"/>
                <c:pt idx="0">
                  <c:v>1338859</c:v>
                </c:pt>
                <c:pt idx="1">
                  <c:v>178061</c:v>
                </c:pt>
              </c:numCache>
            </c:numRef>
          </c:val>
        </c:ser>
        <c:ser>
          <c:idx val="1"/>
          <c:order val="1"/>
          <c:tx>
            <c:strRef>
              <c:f>Sheet1!$C$1</c:f>
              <c:strCache>
                <c:ptCount val="1"/>
                <c:pt idx="0">
                  <c:v>Response</c:v>
                </c:pt>
              </c:strCache>
            </c:strRef>
          </c:tx>
          <c:spPr>
            <a:solidFill>
              <a:srgbClr val="92D050"/>
            </a:solidFill>
            <a:ln w="19050" cap="flat" cmpd="sng" algn="ctr">
              <a:solidFill>
                <a:srgbClr val="92D050"/>
              </a:solidFill>
              <a:prstDash val="solid"/>
            </a:ln>
            <a:effectLst/>
          </c:spPr>
          <c:cat>
            <c:strRef>
              <c:f>Sheet1!$A$2:$A$3</c:f>
              <c:strCache>
                <c:ptCount val="2"/>
                <c:pt idx="0">
                  <c:v>x86</c:v>
                </c:pt>
                <c:pt idx="1">
                  <c:v>x64</c:v>
                </c:pt>
              </c:strCache>
            </c:strRef>
          </c:cat>
          <c:val>
            <c:numRef>
              <c:f>Sheet1!$C$2:$C$3</c:f>
              <c:numCache>
                <c:formatCode>General</c:formatCode>
                <c:ptCount val="2"/>
                <c:pt idx="0">
                  <c:v>1486661</c:v>
                </c:pt>
                <c:pt idx="1">
                  <c:v>247841</c:v>
                </c:pt>
              </c:numCache>
            </c:numRef>
          </c:val>
        </c:ser>
        <c:ser>
          <c:idx val="2"/>
          <c:order val="2"/>
          <c:tx>
            <c:strRef>
              <c:f>Sheet1!$D$1</c:f>
              <c:strCache>
                <c:ptCount val="1"/>
                <c:pt idx="0">
                  <c:v>Not Supported</c:v>
                </c:pt>
              </c:strCache>
            </c:strRef>
          </c:tx>
          <c:spPr>
            <a:solidFill>
              <a:schemeClr val="accent3"/>
            </a:solidFill>
            <a:ln w="19050" cap="flat" cmpd="sng" algn="ctr">
              <a:solidFill>
                <a:schemeClr val="accent3"/>
              </a:solidFill>
              <a:prstDash val="solid"/>
            </a:ln>
            <a:effectLst/>
          </c:spPr>
          <c:cat>
            <c:strRef>
              <c:f>Sheet1!$A$2:$A$3</c:f>
              <c:strCache>
                <c:ptCount val="2"/>
                <c:pt idx="0">
                  <c:v>x86</c:v>
                </c:pt>
                <c:pt idx="1">
                  <c:v>x64</c:v>
                </c:pt>
              </c:strCache>
            </c:strRef>
          </c:cat>
          <c:val>
            <c:numRef>
              <c:f>Sheet1!$D$2:$D$3</c:f>
              <c:numCache>
                <c:formatCode>General</c:formatCode>
                <c:ptCount val="2"/>
                <c:pt idx="0">
                  <c:v>498428</c:v>
                </c:pt>
                <c:pt idx="1">
                  <c:v>92981</c:v>
                </c:pt>
              </c:numCache>
            </c:numRef>
          </c:val>
        </c:ser>
        <c:ser>
          <c:idx val="3"/>
          <c:order val="3"/>
          <c:tx>
            <c:strRef>
              <c:f>Sheet1!$E$1</c:f>
              <c:strCache>
                <c:ptCount val="1"/>
                <c:pt idx="0">
                  <c:v>In Progress</c:v>
                </c:pt>
              </c:strCache>
            </c:strRef>
          </c:tx>
          <c:spPr>
            <a:solidFill>
              <a:schemeClr val="accent6"/>
            </a:solidFill>
            <a:ln w="19050" cap="flat" cmpd="sng" algn="ctr">
              <a:solidFill>
                <a:srgbClr val="FFC000"/>
              </a:solidFill>
              <a:prstDash val="solid"/>
            </a:ln>
            <a:effectLst/>
          </c:spPr>
          <c:cat>
            <c:strRef>
              <c:f>Sheet1!$A$2:$A$3</c:f>
              <c:strCache>
                <c:ptCount val="2"/>
                <c:pt idx="0">
                  <c:v>x86</c:v>
                </c:pt>
                <c:pt idx="1">
                  <c:v>x64</c:v>
                </c:pt>
              </c:strCache>
            </c:strRef>
          </c:cat>
          <c:val>
            <c:numRef>
              <c:f>Sheet1!$E$2:$E$3</c:f>
              <c:numCache>
                <c:formatCode>General</c:formatCode>
                <c:ptCount val="2"/>
                <c:pt idx="0">
                  <c:v>621763</c:v>
                </c:pt>
                <c:pt idx="1">
                  <c:v>320353</c:v>
                </c:pt>
              </c:numCache>
            </c:numRef>
          </c:val>
        </c:ser>
        <c:gapWidth val="75"/>
        <c:overlap val="100"/>
        <c:axId val="78563968"/>
        <c:axId val="78573952"/>
      </c:barChart>
      <c:catAx>
        <c:axId val="78563968"/>
        <c:scaling>
          <c:orientation val="minMax"/>
        </c:scaling>
        <c:axPos val="b"/>
        <c:majorTickMark val="none"/>
        <c:tickLblPos val="nextTo"/>
        <c:crossAx val="78573952"/>
        <c:crosses val="autoZero"/>
        <c:auto val="1"/>
        <c:lblAlgn val="ctr"/>
        <c:lblOffset val="100"/>
      </c:catAx>
      <c:valAx>
        <c:axId val="78573952"/>
        <c:scaling>
          <c:orientation val="minMax"/>
        </c:scaling>
        <c:axPos val="l"/>
        <c:majorGridlines/>
        <c:numFmt formatCode="#,##0" sourceLinked="0"/>
        <c:majorTickMark val="none"/>
        <c:tickLblPos val="nextTo"/>
        <c:spPr>
          <a:ln w="9525">
            <a:noFill/>
          </a:ln>
        </c:spPr>
        <c:crossAx val="78563968"/>
        <c:crosses val="autoZero"/>
        <c:crossBetween val="between"/>
      </c:valAx>
    </c:plotArea>
    <c:legend>
      <c:legendPos val="b"/>
      <c:layout>
        <c:manualLayout>
          <c:xMode val="edge"/>
          <c:yMode val="edge"/>
          <c:x val="0.10821894174637579"/>
          <c:y val="0.87882175883071389"/>
          <c:w val="0.84667910393894563"/>
          <c:h val="0.10586095319764458"/>
        </c:manualLayout>
      </c:layout>
    </c:legend>
    <c:plotVisOnly val="1"/>
  </c:chart>
  <c:txPr>
    <a:bodyPr/>
    <a:lstStyle/>
    <a:p>
      <a:pPr>
        <a:defRPr sz="1400">
          <a:latin typeface="Trebuchet MS"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dirty="0"/>
              <a:t>Quality of DNF responses </a:t>
            </a:r>
          </a:p>
        </c:rich>
      </c:tx>
      <c:layout>
        <c:manualLayout>
          <c:xMode val="edge"/>
          <c:yMode val="edge"/>
          <c:x val="0.27375005378426082"/>
          <c:y val="2.0408163265306142E-2"/>
        </c:manualLayout>
      </c:layout>
    </c:title>
    <c:plotArea>
      <c:layout/>
      <c:barChart>
        <c:barDir val="col"/>
        <c:grouping val="percentStacked"/>
        <c:ser>
          <c:idx val="0"/>
          <c:order val="0"/>
          <c:tx>
            <c:strRef>
              <c:f>[CSAT_09242008.xlsx]ResponseQuality!$A$6</c:f>
              <c:strCache>
                <c:ptCount val="1"/>
                <c:pt idx="0">
                  <c:v>CSAT &gt; 80%</c:v>
                </c:pt>
              </c:strCache>
            </c:strRef>
          </c:tx>
          <c:spPr>
            <a:solidFill>
              <a:srgbClr val="00B050"/>
            </a:solidFill>
            <a:ln>
              <a:noFill/>
            </a:ln>
          </c:spPr>
          <c:cat>
            <c:strRef>
              <c:f>[CSAT_09242008.xlsx]ResponseQuality!$B$3:$K$3</c:f>
              <c:strCache>
                <c:ptCount val="10"/>
                <c:pt idx="0">
                  <c:v>Nov</c:v>
                </c:pt>
                <c:pt idx="1">
                  <c:v>Dec</c:v>
                </c:pt>
                <c:pt idx="2">
                  <c:v>Jan</c:v>
                </c:pt>
                <c:pt idx="3">
                  <c:v>Feb</c:v>
                </c:pt>
                <c:pt idx="4">
                  <c:v>Mar</c:v>
                </c:pt>
                <c:pt idx="5">
                  <c:v>Apr</c:v>
                </c:pt>
                <c:pt idx="6">
                  <c:v>May</c:v>
                </c:pt>
                <c:pt idx="7">
                  <c:v>June</c:v>
                </c:pt>
                <c:pt idx="8">
                  <c:v>July</c:v>
                </c:pt>
                <c:pt idx="9">
                  <c:v>Aug</c:v>
                </c:pt>
              </c:strCache>
            </c:strRef>
          </c:cat>
          <c:val>
            <c:numRef>
              <c:f>[CSAT_09242008.xlsx]ResponseQuality!$B$6:$K$6</c:f>
              <c:numCache>
                <c:formatCode>General</c:formatCode>
                <c:ptCount val="10"/>
                <c:pt idx="0">
                  <c:v>36</c:v>
                </c:pt>
                <c:pt idx="1">
                  <c:v>37</c:v>
                </c:pt>
                <c:pt idx="2">
                  <c:v>50</c:v>
                </c:pt>
                <c:pt idx="3">
                  <c:v>61</c:v>
                </c:pt>
                <c:pt idx="4">
                  <c:v>114</c:v>
                </c:pt>
                <c:pt idx="5">
                  <c:v>193</c:v>
                </c:pt>
                <c:pt idx="7">
                  <c:v>191</c:v>
                </c:pt>
                <c:pt idx="8">
                  <c:v>231</c:v>
                </c:pt>
                <c:pt idx="9">
                  <c:v>238</c:v>
                </c:pt>
              </c:numCache>
            </c:numRef>
          </c:val>
        </c:ser>
        <c:ser>
          <c:idx val="1"/>
          <c:order val="1"/>
          <c:tx>
            <c:strRef>
              <c:f>[CSAT_09242008.xlsx]ResponseQuality!$A$5</c:f>
              <c:strCache>
                <c:ptCount val="1"/>
                <c:pt idx="0">
                  <c:v>CSAT 80% to 35%</c:v>
                </c:pt>
              </c:strCache>
            </c:strRef>
          </c:tx>
          <c:spPr>
            <a:gradFill flip="none" rotWithShape="1">
              <a:gsLst>
                <a:gs pos="0">
                  <a:srgbClr val="FF4F4F"/>
                </a:gs>
                <a:gs pos="29000">
                  <a:srgbClr val="FFFF00"/>
                </a:gs>
                <a:gs pos="75000">
                  <a:srgbClr val="DBF927"/>
                </a:gs>
                <a:gs pos="100000">
                  <a:srgbClr val="00B050"/>
                </a:gs>
              </a:gsLst>
              <a:lin ang="5400000" scaled="1"/>
              <a:tileRect/>
            </a:gradFill>
            <a:ln>
              <a:noFill/>
            </a:ln>
          </c:spPr>
          <c:cat>
            <c:strRef>
              <c:f>[CSAT_09242008.xlsx]ResponseQuality!$B$3:$K$3</c:f>
              <c:strCache>
                <c:ptCount val="10"/>
                <c:pt idx="0">
                  <c:v>Nov</c:v>
                </c:pt>
                <c:pt idx="1">
                  <c:v>Dec</c:v>
                </c:pt>
                <c:pt idx="2">
                  <c:v>Jan</c:v>
                </c:pt>
                <c:pt idx="3">
                  <c:v>Feb</c:v>
                </c:pt>
                <c:pt idx="4">
                  <c:v>Mar</c:v>
                </c:pt>
                <c:pt idx="5">
                  <c:v>Apr</c:v>
                </c:pt>
                <c:pt idx="6">
                  <c:v>May</c:v>
                </c:pt>
                <c:pt idx="7">
                  <c:v>June</c:v>
                </c:pt>
                <c:pt idx="8">
                  <c:v>July</c:v>
                </c:pt>
                <c:pt idx="9">
                  <c:v>Aug</c:v>
                </c:pt>
              </c:strCache>
            </c:strRef>
          </c:cat>
          <c:val>
            <c:numRef>
              <c:f>[CSAT_09242008.xlsx]ResponseQuality!$B$5:$K$5</c:f>
              <c:numCache>
                <c:formatCode>General</c:formatCode>
                <c:ptCount val="10"/>
                <c:pt idx="0">
                  <c:v>216</c:v>
                </c:pt>
                <c:pt idx="1">
                  <c:v>219</c:v>
                </c:pt>
                <c:pt idx="2">
                  <c:v>285</c:v>
                </c:pt>
                <c:pt idx="3">
                  <c:v>244</c:v>
                </c:pt>
                <c:pt idx="4">
                  <c:v>331</c:v>
                </c:pt>
                <c:pt idx="5">
                  <c:v>308</c:v>
                </c:pt>
                <c:pt idx="7">
                  <c:v>327</c:v>
                </c:pt>
                <c:pt idx="8">
                  <c:v>373</c:v>
                </c:pt>
                <c:pt idx="9">
                  <c:v>401</c:v>
                </c:pt>
              </c:numCache>
            </c:numRef>
          </c:val>
        </c:ser>
        <c:ser>
          <c:idx val="2"/>
          <c:order val="2"/>
          <c:tx>
            <c:strRef>
              <c:f>[CSAT_09242008.xlsx]ResponseQuality!$A$4</c:f>
              <c:strCache>
                <c:ptCount val="1"/>
                <c:pt idx="0">
                  <c:v>CSAT &lt; 35%</c:v>
                </c:pt>
              </c:strCache>
            </c:strRef>
          </c:tx>
          <c:spPr>
            <a:solidFill>
              <a:srgbClr val="C00000"/>
            </a:solidFill>
            <a:ln>
              <a:noFill/>
            </a:ln>
          </c:spPr>
          <c:cat>
            <c:strRef>
              <c:f>[CSAT_09242008.xlsx]ResponseQuality!$B$3:$K$3</c:f>
              <c:strCache>
                <c:ptCount val="10"/>
                <c:pt idx="0">
                  <c:v>Nov</c:v>
                </c:pt>
                <c:pt idx="1">
                  <c:v>Dec</c:v>
                </c:pt>
                <c:pt idx="2">
                  <c:v>Jan</c:v>
                </c:pt>
                <c:pt idx="3">
                  <c:v>Feb</c:v>
                </c:pt>
                <c:pt idx="4">
                  <c:v>Mar</c:v>
                </c:pt>
                <c:pt idx="5">
                  <c:v>Apr</c:v>
                </c:pt>
                <c:pt idx="6">
                  <c:v>May</c:v>
                </c:pt>
                <c:pt idx="7">
                  <c:v>June</c:v>
                </c:pt>
                <c:pt idx="8">
                  <c:v>July</c:v>
                </c:pt>
                <c:pt idx="9">
                  <c:v>Aug</c:v>
                </c:pt>
              </c:strCache>
            </c:strRef>
          </c:cat>
          <c:val>
            <c:numRef>
              <c:f>[CSAT_09242008.xlsx]ResponseQuality!$B$4:$K$4</c:f>
              <c:numCache>
                <c:formatCode>General</c:formatCode>
                <c:ptCount val="10"/>
                <c:pt idx="0">
                  <c:v>15</c:v>
                </c:pt>
                <c:pt idx="1">
                  <c:v>6</c:v>
                </c:pt>
                <c:pt idx="2">
                  <c:v>20</c:v>
                </c:pt>
                <c:pt idx="3">
                  <c:v>9</c:v>
                </c:pt>
                <c:pt idx="4">
                  <c:v>9</c:v>
                </c:pt>
                <c:pt idx="5">
                  <c:v>8</c:v>
                </c:pt>
                <c:pt idx="7">
                  <c:v>12</c:v>
                </c:pt>
                <c:pt idx="8">
                  <c:v>10</c:v>
                </c:pt>
                <c:pt idx="9">
                  <c:v>18</c:v>
                </c:pt>
              </c:numCache>
            </c:numRef>
          </c:val>
        </c:ser>
        <c:overlap val="100"/>
        <c:axId val="55285248"/>
        <c:axId val="55286784"/>
      </c:barChart>
      <c:lineChart>
        <c:grouping val="standard"/>
        <c:ser>
          <c:idx val="3"/>
          <c:order val="3"/>
          <c:tx>
            <c:strRef>
              <c:f>[CSAT_09242008.xlsx]ResponseQuality!$A$7</c:f>
              <c:strCache>
                <c:ptCount val="1"/>
                <c:pt idx="0">
                  <c:v>Quality</c:v>
                </c:pt>
              </c:strCache>
            </c:strRef>
          </c:tx>
          <c:spPr>
            <a:ln w="31750" cmpd="sng">
              <a:solidFill>
                <a:srgbClr val="F79646">
                  <a:lumMod val="50000"/>
                </a:srgbClr>
              </a:solidFill>
              <a:tailEnd type="arrow"/>
            </a:ln>
          </c:spPr>
          <c:marker>
            <c:symbol val="diamond"/>
            <c:size val="4"/>
            <c:spPr>
              <a:ln w="15875">
                <a:solidFill>
                  <a:srgbClr val="4F81BD"/>
                </a:solidFill>
              </a:ln>
            </c:spPr>
          </c:marker>
          <c:dLbls>
            <c:numFmt formatCode="#,##0.00" sourceLinked="0"/>
            <c:spPr>
              <a:noFill/>
            </c:spPr>
            <c:dLblPos val="b"/>
            <c:showVal val="1"/>
          </c:dLbls>
          <c:cat>
            <c:strRef>
              <c:f>[CSAT_09242008.xlsx]ResponseQuality!$B$3:$J$3</c:f>
              <c:strCache>
                <c:ptCount val="9"/>
                <c:pt idx="0">
                  <c:v>Nov</c:v>
                </c:pt>
                <c:pt idx="1">
                  <c:v>Dec</c:v>
                </c:pt>
                <c:pt idx="2">
                  <c:v>Jan</c:v>
                </c:pt>
                <c:pt idx="3">
                  <c:v>Feb</c:v>
                </c:pt>
                <c:pt idx="4">
                  <c:v>Mar</c:v>
                </c:pt>
                <c:pt idx="5">
                  <c:v>Apr</c:v>
                </c:pt>
                <c:pt idx="6">
                  <c:v>May</c:v>
                </c:pt>
                <c:pt idx="7">
                  <c:v>June</c:v>
                </c:pt>
                <c:pt idx="8">
                  <c:v>July</c:v>
                </c:pt>
              </c:strCache>
            </c:strRef>
          </c:cat>
          <c:val>
            <c:numRef>
              <c:f>[CSAT_09242008.xlsx]ResponseQuality!$B$7:$K$7</c:f>
              <c:numCache>
                <c:formatCode>0.00</c:formatCode>
                <c:ptCount val="10"/>
                <c:pt idx="0">
                  <c:v>62.711619887639998</c:v>
                </c:pt>
                <c:pt idx="1">
                  <c:v>63.881112061068251</c:v>
                </c:pt>
                <c:pt idx="2">
                  <c:v>63.633004591549295</c:v>
                </c:pt>
                <c:pt idx="3">
                  <c:v>66.155095605095511</c:v>
                </c:pt>
                <c:pt idx="4">
                  <c:v>68.632860220264249</c:v>
                </c:pt>
                <c:pt idx="5">
                  <c:v>72.347015009823124</c:v>
                </c:pt>
                <c:pt idx="7">
                  <c:v>71.262473339622588</c:v>
                </c:pt>
                <c:pt idx="8">
                  <c:v>71.74682985342011</c:v>
                </c:pt>
                <c:pt idx="9">
                  <c:v>71.204071415525149</c:v>
                </c:pt>
              </c:numCache>
            </c:numRef>
          </c:val>
          <c:smooth val="1"/>
        </c:ser>
        <c:marker val="1"/>
        <c:axId val="55310592"/>
        <c:axId val="55309056"/>
      </c:lineChart>
      <c:catAx>
        <c:axId val="55285248"/>
        <c:scaling>
          <c:orientation val="minMax"/>
        </c:scaling>
        <c:axPos val="b"/>
        <c:tickLblPos val="nextTo"/>
        <c:crossAx val="55286784"/>
        <c:crosses val="autoZero"/>
        <c:auto val="1"/>
        <c:lblAlgn val="ctr"/>
        <c:lblOffset val="100"/>
      </c:catAx>
      <c:valAx>
        <c:axId val="55286784"/>
        <c:scaling>
          <c:orientation val="minMax"/>
        </c:scaling>
        <c:axPos val="l"/>
        <c:majorGridlines/>
        <c:numFmt formatCode="0%" sourceLinked="1"/>
        <c:tickLblPos val="nextTo"/>
        <c:crossAx val="55285248"/>
        <c:crosses val="autoZero"/>
        <c:crossBetween val="between"/>
      </c:valAx>
      <c:valAx>
        <c:axId val="55309056"/>
        <c:scaling>
          <c:orientation val="minMax"/>
          <c:max val="100"/>
          <c:min val="0"/>
        </c:scaling>
        <c:axPos val="r"/>
        <c:numFmt formatCode="0.00" sourceLinked="1"/>
        <c:tickLblPos val="nextTo"/>
        <c:crossAx val="55310592"/>
        <c:crosses val="max"/>
        <c:crossBetween val="between"/>
      </c:valAx>
      <c:catAx>
        <c:axId val="55310592"/>
        <c:scaling>
          <c:orientation val="minMax"/>
        </c:scaling>
        <c:delete val="1"/>
        <c:axPos val="b"/>
        <c:tickLblPos val="nextTo"/>
        <c:crossAx val="55309056"/>
        <c:crosses val="autoZero"/>
        <c:auto val="1"/>
        <c:lblAlgn val="ctr"/>
        <c:lblOffset val="100"/>
      </c:catAx>
      <c:dTable>
        <c:showHorzBorder val="1"/>
        <c:showVertBorder val="1"/>
        <c:showOutline val="1"/>
      </c:dTable>
    </c:plotArea>
    <c:legend>
      <c:legendPos val="b"/>
    </c:legend>
    <c:plotVisOnly val="1"/>
    <c:dispBlanksAs val="gap"/>
  </c:chart>
  <c:txPr>
    <a:bodyPr/>
    <a:lstStyle/>
    <a:p>
      <a:pPr>
        <a:defRPr sz="900">
          <a:latin typeface="Trebuchet MS"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3"/>
  <c:chart>
    <c:title>
      <c:tx>
        <c:rich>
          <a:bodyPr/>
          <a:lstStyle/>
          <a:p>
            <a:pPr>
              <a:defRPr sz="1600"/>
            </a:pPr>
            <a:r>
              <a:rPr lang="en-US" sz="1600" dirty="0"/>
              <a:t>Overall customer experience</a:t>
            </a:r>
          </a:p>
        </c:rich>
      </c:tx>
      <c:layout>
        <c:manualLayout>
          <c:xMode val="edge"/>
          <c:yMode val="edge"/>
          <c:x val="0.15922364388714702"/>
          <c:y val="8.0065385230234237E-2"/>
        </c:manualLayout>
      </c:layout>
    </c:title>
    <c:plotArea>
      <c:layout>
        <c:manualLayout>
          <c:layoutTarget val="inner"/>
          <c:xMode val="edge"/>
          <c:yMode val="edge"/>
          <c:x val="0.10605234421901832"/>
          <c:y val="0.32483670579123486"/>
          <c:w val="0.54780090846546081"/>
          <c:h val="0.50325147420728289"/>
        </c:manualLayout>
      </c:layout>
      <c:lineChart>
        <c:grouping val="standard"/>
        <c:ser>
          <c:idx val="0"/>
          <c:order val="0"/>
          <c:tx>
            <c:strRef>
              <c:f>[CSAT_09242008.xlsx]ResponseQuality!$A$10</c:f>
              <c:strCache>
                <c:ptCount val="1"/>
                <c:pt idx="0">
                  <c:v>Monthly CSAT</c:v>
                </c:pt>
              </c:strCache>
            </c:strRef>
          </c:tx>
          <c:spPr>
            <a:ln w="44450">
              <a:solidFill>
                <a:srgbClr val="00B050"/>
              </a:solidFill>
              <a:tailEnd type="arrow"/>
            </a:ln>
          </c:spPr>
          <c:marker>
            <c:spPr>
              <a:solidFill>
                <a:srgbClr val="00B050"/>
              </a:solidFill>
              <a:ln>
                <a:solidFill>
                  <a:srgbClr val="00B050"/>
                </a:solidFill>
              </a:ln>
            </c:spPr>
          </c:marker>
          <c:dLbls>
            <c:dLblPos val="t"/>
            <c:showVal val="1"/>
          </c:dLbls>
          <c:cat>
            <c:strRef>
              <c:f>[CSAT_09242008.xlsx]ResponseQuality!$I$3:$K$3</c:f>
              <c:strCache>
                <c:ptCount val="3"/>
                <c:pt idx="0">
                  <c:v>June</c:v>
                </c:pt>
                <c:pt idx="1">
                  <c:v>July</c:v>
                </c:pt>
                <c:pt idx="2">
                  <c:v>Aug</c:v>
                </c:pt>
              </c:strCache>
            </c:strRef>
          </c:cat>
          <c:val>
            <c:numRef>
              <c:f>[CSAT_09242008.xlsx]ResponseQuality!$I$10:$K$10</c:f>
              <c:numCache>
                <c:formatCode>General</c:formatCode>
                <c:ptCount val="3"/>
                <c:pt idx="0">
                  <c:v>61.839999999999996</c:v>
                </c:pt>
                <c:pt idx="1">
                  <c:v>62.74</c:v>
                </c:pt>
                <c:pt idx="2">
                  <c:v>63.48</c:v>
                </c:pt>
              </c:numCache>
            </c:numRef>
          </c:val>
          <c:smooth val="1"/>
        </c:ser>
        <c:dLbls>
          <c:showVal val="1"/>
        </c:dLbls>
        <c:marker val="1"/>
        <c:axId val="55328768"/>
        <c:axId val="55330304"/>
      </c:lineChart>
      <c:catAx>
        <c:axId val="55328768"/>
        <c:scaling>
          <c:orientation val="minMax"/>
        </c:scaling>
        <c:axPos val="b"/>
        <c:tickLblPos val="nextTo"/>
        <c:crossAx val="55330304"/>
        <c:crosses val="autoZero"/>
        <c:auto val="1"/>
        <c:lblAlgn val="ctr"/>
        <c:lblOffset val="100"/>
      </c:catAx>
      <c:valAx>
        <c:axId val="55330304"/>
        <c:scaling>
          <c:orientation val="minMax"/>
          <c:min val="55"/>
        </c:scaling>
        <c:axPos val="l"/>
        <c:majorGridlines/>
        <c:numFmt formatCode="General" sourceLinked="1"/>
        <c:tickLblPos val="nextTo"/>
        <c:crossAx val="55328768"/>
        <c:crosses val="autoZero"/>
        <c:crossBetween val="between"/>
      </c:valAx>
    </c:plotArea>
    <c:legend>
      <c:legendPos val="r"/>
    </c:legend>
    <c:plotVisOnly val="1"/>
  </c:chart>
  <c:txPr>
    <a:bodyPr/>
    <a:lstStyle/>
    <a:p>
      <a:pPr>
        <a:defRPr sz="900">
          <a:latin typeface="Trebuchet MS"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8378373345681107E-2"/>
          <c:y val="7.4252625882724729E-2"/>
          <c:w val="0.93063064293277964"/>
          <c:h val="0.57881643393156612"/>
        </c:manualLayout>
      </c:layout>
      <c:lineChart>
        <c:grouping val="stacked"/>
        <c:ser>
          <c:idx val="0"/>
          <c:order val="0"/>
          <c:tx>
            <c:strRef>
              <c:f>Sheet1!$B$1</c:f>
              <c:strCache>
                <c:ptCount val="1"/>
                <c:pt idx="0">
                  <c:v>Device Lifecycle</c:v>
                </c:pt>
              </c:strCache>
            </c:strRef>
          </c:tx>
          <c:spPr>
            <a:ln>
              <a:solidFill>
                <a:schemeClr val="accent3"/>
              </a:solidFill>
            </a:ln>
          </c:spPr>
          <c:marker>
            <c:spPr>
              <a:solidFill>
                <a:schemeClr val="accent3"/>
              </a:solidFill>
              <a:ln>
                <a:solidFill>
                  <a:schemeClr val="accent3"/>
                </a:solidFill>
              </a:ln>
            </c:spPr>
          </c:marker>
          <c:cat>
            <c:strRef>
              <c:f>Sheet1!$A$2:$A$8</c:f>
              <c:strCache>
                <c:ptCount val="6"/>
                <c:pt idx="1">
                  <c:v>New</c:v>
                </c:pt>
                <c:pt idx="2">
                  <c:v>Mainstream</c:v>
                </c:pt>
                <c:pt idx="3">
                  <c:v>Maintenance</c:v>
                </c:pt>
                <c:pt idx="4">
                  <c:v>Legacy</c:v>
                </c:pt>
                <c:pt idx="5">
                  <c:v>EOL</c:v>
                </c:pt>
              </c:strCache>
            </c:strRef>
          </c:cat>
          <c:val>
            <c:numRef>
              <c:f>Sheet1!$B$2:$B$8</c:f>
              <c:numCache>
                <c:formatCode>General</c:formatCode>
                <c:ptCount val="7"/>
                <c:pt idx="0">
                  <c:v>0</c:v>
                </c:pt>
                <c:pt idx="1">
                  <c:v>1</c:v>
                </c:pt>
                <c:pt idx="2">
                  <c:v>3</c:v>
                </c:pt>
                <c:pt idx="3">
                  <c:v>2.5</c:v>
                </c:pt>
                <c:pt idx="4">
                  <c:v>1</c:v>
                </c:pt>
                <c:pt idx="5">
                  <c:v>0.30000000000000032</c:v>
                </c:pt>
                <c:pt idx="6">
                  <c:v>0.1</c:v>
                </c:pt>
              </c:numCache>
            </c:numRef>
          </c:val>
          <c:smooth val="1"/>
        </c:ser>
        <c:marker val="1"/>
        <c:axId val="87798144"/>
        <c:axId val="87800064"/>
      </c:lineChart>
      <c:catAx>
        <c:axId val="87798144"/>
        <c:scaling>
          <c:orientation val="minMax"/>
        </c:scaling>
        <c:axPos val="b"/>
        <c:tickLblPos val="nextTo"/>
        <c:txPr>
          <a:bodyPr/>
          <a:lstStyle/>
          <a:p>
            <a:pPr>
              <a:defRPr sz="1200"/>
            </a:pPr>
            <a:endParaRPr lang="en-US"/>
          </a:p>
        </c:txPr>
        <c:crossAx val="87800064"/>
        <c:crosses val="autoZero"/>
        <c:auto val="1"/>
        <c:lblAlgn val="ctr"/>
        <c:lblOffset val="100"/>
      </c:catAx>
      <c:valAx>
        <c:axId val="87800064"/>
        <c:scaling>
          <c:orientation val="minMax"/>
        </c:scaling>
        <c:delete val="1"/>
        <c:axPos val="l"/>
        <c:majorGridlines>
          <c:spPr>
            <a:ln w="9525"/>
          </c:spPr>
        </c:majorGridlines>
        <c:numFmt formatCode="General" sourceLinked="1"/>
        <c:tickLblPos val="nextTo"/>
        <c:crossAx val="87798144"/>
        <c:crosses val="autoZero"/>
        <c:crossBetween val="between"/>
      </c:valAx>
    </c:plotArea>
    <c:plotVisOnly val="1"/>
  </c:chart>
  <c:txPr>
    <a:bodyPr/>
    <a:lstStyle/>
    <a:p>
      <a:pPr>
        <a:defRPr sz="1400">
          <a:solidFill>
            <a:schemeClr val="tx2"/>
          </a:solidFill>
          <a:latin typeface="Trebuchet MS" pitchFamily="34" charset="0"/>
        </a:defRPr>
      </a:pPr>
      <a:endParaRPr lang="en-US"/>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BBF41-315E-400B-969E-CA1904ED5FF7}"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375017B1-19F1-4DB5-A600-0E31DF37AB2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n-US" dirty="0" smtClean="0">
              <a:latin typeface="Trebuchet MS" pitchFamily="34" charset="0"/>
            </a:rPr>
            <a:t/>
          </a:r>
          <a:br>
            <a:rPr lang="en-US" dirty="0" smtClean="0">
              <a:latin typeface="Trebuchet MS" pitchFamily="34" charset="0"/>
            </a:rPr>
          </a:br>
          <a:endParaRPr lang="en-US" dirty="0">
            <a:latin typeface="Trebuchet MS" pitchFamily="34" charset="0"/>
          </a:endParaRPr>
        </a:p>
      </dgm:t>
    </dgm:pt>
    <dgm:pt modelId="{86E3A01E-97A2-4FB1-BB86-116965E5695C}" type="parTrans" cxnId="{61A02E94-D1B7-4478-9BDD-EE8959A4F850}">
      <dgm:prSet/>
      <dgm:spPr/>
      <dgm:t>
        <a:bodyPr/>
        <a:lstStyle/>
        <a:p>
          <a:endParaRPr lang="en-US">
            <a:latin typeface="Trebuchet MS" pitchFamily="34" charset="0"/>
          </a:endParaRPr>
        </a:p>
      </dgm:t>
    </dgm:pt>
    <dgm:pt modelId="{E2F78632-A2FE-4CFB-9084-13F03A9DE9E5}" type="sibTrans" cxnId="{61A02E94-D1B7-4478-9BDD-EE8959A4F850}">
      <dgm:prSet/>
      <dgm:spPr/>
      <dgm:t>
        <a:bodyPr/>
        <a:lstStyle/>
        <a:p>
          <a:endParaRPr lang="en-US">
            <a:latin typeface="Trebuchet MS" pitchFamily="34" charset="0"/>
          </a:endParaRPr>
        </a:p>
      </dgm:t>
    </dgm:pt>
    <dgm:pt modelId="{8F877E9E-5EBF-4092-80B9-82C7918A725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latin typeface="Trebuchet MS" pitchFamily="34" charset="0"/>
          </a:endParaRPr>
        </a:p>
      </dgm:t>
    </dgm:pt>
    <dgm:pt modelId="{30C34519-A2FB-4940-8133-B0BB7C782E2C}" type="parTrans" cxnId="{D7C32713-824C-4DEF-A63B-8BF1CD962CAD}">
      <dgm:prSet/>
      <dgm:spPr/>
      <dgm:t>
        <a:bodyPr/>
        <a:lstStyle/>
        <a:p>
          <a:endParaRPr lang="en-US">
            <a:latin typeface="Trebuchet MS" pitchFamily="34" charset="0"/>
          </a:endParaRPr>
        </a:p>
      </dgm:t>
    </dgm:pt>
    <dgm:pt modelId="{9DEF0011-CB7A-40CC-8F0A-2C32206A259B}" type="sibTrans" cxnId="{D7C32713-824C-4DEF-A63B-8BF1CD962CAD}">
      <dgm:prSet/>
      <dgm:spPr/>
      <dgm:t>
        <a:bodyPr/>
        <a:lstStyle/>
        <a:p>
          <a:endParaRPr lang="en-US">
            <a:latin typeface="Trebuchet MS" pitchFamily="34" charset="0"/>
          </a:endParaRPr>
        </a:p>
      </dgm:t>
    </dgm:pt>
    <dgm:pt modelId="{8B3B387F-2BD3-45B7-A4F3-B8EE1F34A5B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latin typeface="Trebuchet MS" pitchFamily="34" charset="0"/>
          </a:endParaRPr>
        </a:p>
      </dgm:t>
    </dgm:pt>
    <dgm:pt modelId="{B39B74A5-B7D9-48CB-81E1-ADF069F7BEEE}" type="parTrans" cxnId="{00F11688-FB07-4740-9ADA-DF13DD8B6D6F}">
      <dgm:prSet/>
      <dgm:spPr/>
      <dgm:t>
        <a:bodyPr/>
        <a:lstStyle/>
        <a:p>
          <a:endParaRPr lang="en-US">
            <a:latin typeface="Trebuchet MS" pitchFamily="34" charset="0"/>
          </a:endParaRPr>
        </a:p>
      </dgm:t>
    </dgm:pt>
    <dgm:pt modelId="{CBD89A95-C9F2-4FBC-8324-408B122D7479}" type="sibTrans" cxnId="{00F11688-FB07-4740-9ADA-DF13DD8B6D6F}">
      <dgm:prSet/>
      <dgm:spPr/>
      <dgm:t>
        <a:bodyPr/>
        <a:lstStyle/>
        <a:p>
          <a:endParaRPr lang="en-US">
            <a:latin typeface="Trebuchet MS" pitchFamily="34" charset="0"/>
          </a:endParaRPr>
        </a:p>
      </dgm:t>
    </dgm:pt>
    <dgm:pt modelId="{19FC93B7-AE56-40A9-BE58-24323E293EB7}" type="pres">
      <dgm:prSet presAssocID="{CDEBBF41-315E-400B-969E-CA1904ED5FF7}" presName="linear" presStyleCnt="0">
        <dgm:presLayoutVars>
          <dgm:dir/>
          <dgm:resizeHandles val="exact"/>
        </dgm:presLayoutVars>
      </dgm:prSet>
      <dgm:spPr/>
      <dgm:t>
        <a:bodyPr/>
        <a:lstStyle/>
        <a:p>
          <a:endParaRPr lang="en-US"/>
        </a:p>
      </dgm:t>
    </dgm:pt>
    <dgm:pt modelId="{948D70F0-BDFD-423F-AA56-E0330CAE0809}" type="pres">
      <dgm:prSet presAssocID="{375017B1-19F1-4DB5-A600-0E31DF37AB2B}" presName="comp" presStyleCnt="0"/>
      <dgm:spPr/>
      <dgm:t>
        <a:bodyPr/>
        <a:lstStyle/>
        <a:p>
          <a:endParaRPr lang="en-US"/>
        </a:p>
      </dgm:t>
    </dgm:pt>
    <dgm:pt modelId="{A78929ED-77F2-4F32-9A5E-AF6CFA4E1F2B}" type="pres">
      <dgm:prSet presAssocID="{375017B1-19F1-4DB5-A600-0E31DF37AB2B}" presName="box" presStyleLbl="node1" presStyleIdx="0" presStyleCnt="3"/>
      <dgm:spPr/>
      <dgm:t>
        <a:bodyPr/>
        <a:lstStyle/>
        <a:p>
          <a:endParaRPr lang="en-US"/>
        </a:p>
      </dgm:t>
    </dgm:pt>
    <dgm:pt modelId="{100E7876-F018-4371-B37D-DB313F2A8384}" type="pres">
      <dgm:prSet presAssocID="{375017B1-19F1-4DB5-A600-0E31DF37AB2B}"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1B5D4910-15D6-422D-B96C-39A438DBE7AA}" type="pres">
      <dgm:prSet presAssocID="{375017B1-19F1-4DB5-A600-0E31DF37AB2B}" presName="text" presStyleLbl="node1" presStyleIdx="0" presStyleCnt="3">
        <dgm:presLayoutVars>
          <dgm:bulletEnabled val="1"/>
        </dgm:presLayoutVars>
      </dgm:prSet>
      <dgm:spPr/>
      <dgm:t>
        <a:bodyPr/>
        <a:lstStyle/>
        <a:p>
          <a:endParaRPr lang="en-US"/>
        </a:p>
      </dgm:t>
    </dgm:pt>
    <dgm:pt modelId="{AA2BEB84-BAFC-481D-A682-AB3541D53104}" type="pres">
      <dgm:prSet presAssocID="{E2F78632-A2FE-4CFB-9084-13F03A9DE9E5}" presName="spacer" presStyleCnt="0"/>
      <dgm:spPr/>
      <dgm:t>
        <a:bodyPr/>
        <a:lstStyle/>
        <a:p>
          <a:endParaRPr lang="en-US"/>
        </a:p>
      </dgm:t>
    </dgm:pt>
    <dgm:pt modelId="{8851DB89-FC9E-4661-A567-EBF552FE15D1}" type="pres">
      <dgm:prSet presAssocID="{8F877E9E-5EBF-4092-80B9-82C7918A725B}" presName="comp" presStyleCnt="0"/>
      <dgm:spPr/>
      <dgm:t>
        <a:bodyPr/>
        <a:lstStyle/>
        <a:p>
          <a:endParaRPr lang="en-US"/>
        </a:p>
      </dgm:t>
    </dgm:pt>
    <dgm:pt modelId="{C9449161-AEFC-4F2C-BBF7-124249802C8E}" type="pres">
      <dgm:prSet presAssocID="{8F877E9E-5EBF-4092-80B9-82C7918A725B}" presName="box" presStyleLbl="node1" presStyleIdx="1" presStyleCnt="3"/>
      <dgm:spPr/>
      <dgm:t>
        <a:bodyPr/>
        <a:lstStyle/>
        <a:p>
          <a:endParaRPr lang="en-US"/>
        </a:p>
      </dgm:t>
    </dgm:pt>
    <dgm:pt modelId="{28ED355F-2CED-42F5-B51E-F74D3408974D}" type="pres">
      <dgm:prSet presAssocID="{8F877E9E-5EBF-4092-80B9-82C7918A725B}"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A4D8FE34-C7B8-4C9E-A182-362C9A58AC2D}" type="pres">
      <dgm:prSet presAssocID="{8F877E9E-5EBF-4092-80B9-82C7918A725B}" presName="text" presStyleLbl="node1" presStyleIdx="1" presStyleCnt="3">
        <dgm:presLayoutVars>
          <dgm:bulletEnabled val="1"/>
        </dgm:presLayoutVars>
      </dgm:prSet>
      <dgm:spPr/>
      <dgm:t>
        <a:bodyPr/>
        <a:lstStyle/>
        <a:p>
          <a:endParaRPr lang="en-US"/>
        </a:p>
      </dgm:t>
    </dgm:pt>
    <dgm:pt modelId="{40E7A42A-013D-4CA4-BF20-DF2735621C61}" type="pres">
      <dgm:prSet presAssocID="{9DEF0011-CB7A-40CC-8F0A-2C32206A259B}" presName="spacer" presStyleCnt="0"/>
      <dgm:spPr/>
      <dgm:t>
        <a:bodyPr/>
        <a:lstStyle/>
        <a:p>
          <a:endParaRPr lang="en-US"/>
        </a:p>
      </dgm:t>
    </dgm:pt>
    <dgm:pt modelId="{0D65D672-8FF2-468F-8F7B-D41A33852DC8}" type="pres">
      <dgm:prSet presAssocID="{8B3B387F-2BD3-45B7-A4F3-B8EE1F34A5B2}" presName="comp" presStyleCnt="0"/>
      <dgm:spPr/>
      <dgm:t>
        <a:bodyPr/>
        <a:lstStyle/>
        <a:p>
          <a:endParaRPr lang="en-US"/>
        </a:p>
      </dgm:t>
    </dgm:pt>
    <dgm:pt modelId="{50AAA103-A8FC-44D9-B06A-B4764A3C853D}" type="pres">
      <dgm:prSet presAssocID="{8B3B387F-2BD3-45B7-A4F3-B8EE1F34A5B2}" presName="box" presStyleLbl="node1" presStyleIdx="2" presStyleCnt="3"/>
      <dgm:spPr/>
      <dgm:t>
        <a:bodyPr/>
        <a:lstStyle/>
        <a:p>
          <a:endParaRPr lang="en-US"/>
        </a:p>
      </dgm:t>
    </dgm:pt>
    <dgm:pt modelId="{C5C432BC-81A4-409E-B124-9F254C0DD02D}" type="pres">
      <dgm:prSet presAssocID="{8B3B387F-2BD3-45B7-A4F3-B8EE1F34A5B2}"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5E8D9AFC-3332-49BA-B52F-1072A8BDB7E6}" type="pres">
      <dgm:prSet presAssocID="{8B3B387F-2BD3-45B7-A4F3-B8EE1F34A5B2}" presName="text" presStyleLbl="node1" presStyleIdx="2" presStyleCnt="3">
        <dgm:presLayoutVars>
          <dgm:bulletEnabled val="1"/>
        </dgm:presLayoutVars>
      </dgm:prSet>
      <dgm:spPr/>
      <dgm:t>
        <a:bodyPr/>
        <a:lstStyle/>
        <a:p>
          <a:endParaRPr lang="en-US"/>
        </a:p>
      </dgm:t>
    </dgm:pt>
  </dgm:ptLst>
  <dgm:cxnLst>
    <dgm:cxn modelId="{00F11688-FB07-4740-9ADA-DF13DD8B6D6F}" srcId="{CDEBBF41-315E-400B-969E-CA1904ED5FF7}" destId="{8B3B387F-2BD3-45B7-A4F3-B8EE1F34A5B2}" srcOrd="2" destOrd="0" parTransId="{B39B74A5-B7D9-48CB-81E1-ADF069F7BEEE}" sibTransId="{CBD89A95-C9F2-4FBC-8324-408B122D7479}"/>
    <dgm:cxn modelId="{BC29077F-A38D-4B11-98DE-BC49CA9365A9}" type="presOf" srcId="{8B3B387F-2BD3-45B7-A4F3-B8EE1F34A5B2}" destId="{50AAA103-A8FC-44D9-B06A-B4764A3C853D}" srcOrd="0" destOrd="0" presId="urn:microsoft.com/office/officeart/2005/8/layout/vList4"/>
    <dgm:cxn modelId="{3D9A97B2-B766-45A7-ABA4-61BF1B4DDFDA}" type="presOf" srcId="{8F877E9E-5EBF-4092-80B9-82C7918A725B}" destId="{C9449161-AEFC-4F2C-BBF7-124249802C8E}" srcOrd="0" destOrd="0" presId="urn:microsoft.com/office/officeart/2005/8/layout/vList4"/>
    <dgm:cxn modelId="{E4A443CB-907A-4BC4-81AF-7FC62F087DDA}" type="presOf" srcId="{CDEBBF41-315E-400B-969E-CA1904ED5FF7}" destId="{19FC93B7-AE56-40A9-BE58-24323E293EB7}" srcOrd="0" destOrd="0" presId="urn:microsoft.com/office/officeart/2005/8/layout/vList4"/>
    <dgm:cxn modelId="{F3ABBB87-7565-4D05-B148-8227B579E7BF}" type="presOf" srcId="{375017B1-19F1-4DB5-A600-0E31DF37AB2B}" destId="{A78929ED-77F2-4F32-9A5E-AF6CFA4E1F2B}" srcOrd="0" destOrd="0" presId="urn:microsoft.com/office/officeart/2005/8/layout/vList4"/>
    <dgm:cxn modelId="{B00BABEC-EC8B-4988-8279-A4D0B9325F09}" type="presOf" srcId="{8B3B387F-2BD3-45B7-A4F3-B8EE1F34A5B2}" destId="{5E8D9AFC-3332-49BA-B52F-1072A8BDB7E6}" srcOrd="1" destOrd="0" presId="urn:microsoft.com/office/officeart/2005/8/layout/vList4"/>
    <dgm:cxn modelId="{D7C32713-824C-4DEF-A63B-8BF1CD962CAD}" srcId="{CDEBBF41-315E-400B-969E-CA1904ED5FF7}" destId="{8F877E9E-5EBF-4092-80B9-82C7918A725B}" srcOrd="1" destOrd="0" parTransId="{30C34519-A2FB-4940-8133-B0BB7C782E2C}" sibTransId="{9DEF0011-CB7A-40CC-8F0A-2C32206A259B}"/>
    <dgm:cxn modelId="{168B60CE-CAE9-478D-9A93-496A7C1AD345}" type="presOf" srcId="{8F877E9E-5EBF-4092-80B9-82C7918A725B}" destId="{A4D8FE34-C7B8-4C9E-A182-362C9A58AC2D}" srcOrd="1" destOrd="0" presId="urn:microsoft.com/office/officeart/2005/8/layout/vList4"/>
    <dgm:cxn modelId="{61A02E94-D1B7-4478-9BDD-EE8959A4F850}" srcId="{CDEBBF41-315E-400B-969E-CA1904ED5FF7}" destId="{375017B1-19F1-4DB5-A600-0E31DF37AB2B}" srcOrd="0" destOrd="0" parTransId="{86E3A01E-97A2-4FB1-BB86-116965E5695C}" sibTransId="{E2F78632-A2FE-4CFB-9084-13F03A9DE9E5}"/>
    <dgm:cxn modelId="{56FDF0F5-4C03-4EBD-A419-E24F039644CF}" type="presOf" srcId="{375017B1-19F1-4DB5-A600-0E31DF37AB2B}" destId="{1B5D4910-15D6-422D-B96C-39A438DBE7AA}" srcOrd="1" destOrd="0" presId="urn:microsoft.com/office/officeart/2005/8/layout/vList4"/>
    <dgm:cxn modelId="{37F84955-B597-44BD-B623-219FDBCD023F}" type="presParOf" srcId="{19FC93B7-AE56-40A9-BE58-24323E293EB7}" destId="{948D70F0-BDFD-423F-AA56-E0330CAE0809}" srcOrd="0" destOrd="0" presId="urn:microsoft.com/office/officeart/2005/8/layout/vList4"/>
    <dgm:cxn modelId="{488F0F24-809A-4A17-8E8B-DA7CB85F2BC0}" type="presParOf" srcId="{948D70F0-BDFD-423F-AA56-E0330CAE0809}" destId="{A78929ED-77F2-4F32-9A5E-AF6CFA4E1F2B}" srcOrd="0" destOrd="0" presId="urn:microsoft.com/office/officeart/2005/8/layout/vList4"/>
    <dgm:cxn modelId="{37A7B32E-DED6-4760-ABDB-34300F87E67F}" type="presParOf" srcId="{948D70F0-BDFD-423F-AA56-E0330CAE0809}" destId="{100E7876-F018-4371-B37D-DB313F2A8384}" srcOrd="1" destOrd="0" presId="urn:microsoft.com/office/officeart/2005/8/layout/vList4"/>
    <dgm:cxn modelId="{9D6AC82E-00D2-46FB-B455-FC40778E9D8C}" type="presParOf" srcId="{948D70F0-BDFD-423F-AA56-E0330CAE0809}" destId="{1B5D4910-15D6-422D-B96C-39A438DBE7AA}" srcOrd="2" destOrd="0" presId="urn:microsoft.com/office/officeart/2005/8/layout/vList4"/>
    <dgm:cxn modelId="{221EFF57-9ACE-4A7B-9A86-EAB38E93A530}" type="presParOf" srcId="{19FC93B7-AE56-40A9-BE58-24323E293EB7}" destId="{AA2BEB84-BAFC-481D-A682-AB3541D53104}" srcOrd="1" destOrd="0" presId="urn:microsoft.com/office/officeart/2005/8/layout/vList4"/>
    <dgm:cxn modelId="{DFB91B79-537B-4EA3-BB16-1DF936EF67A9}" type="presParOf" srcId="{19FC93B7-AE56-40A9-BE58-24323E293EB7}" destId="{8851DB89-FC9E-4661-A567-EBF552FE15D1}" srcOrd="2" destOrd="0" presId="urn:microsoft.com/office/officeart/2005/8/layout/vList4"/>
    <dgm:cxn modelId="{7A63D009-AAB0-4971-AEC5-4391E3C33A90}" type="presParOf" srcId="{8851DB89-FC9E-4661-A567-EBF552FE15D1}" destId="{C9449161-AEFC-4F2C-BBF7-124249802C8E}" srcOrd="0" destOrd="0" presId="urn:microsoft.com/office/officeart/2005/8/layout/vList4"/>
    <dgm:cxn modelId="{4C545E39-C1D6-42E4-8F16-F7E4073C245F}" type="presParOf" srcId="{8851DB89-FC9E-4661-A567-EBF552FE15D1}" destId="{28ED355F-2CED-42F5-B51E-F74D3408974D}" srcOrd="1" destOrd="0" presId="urn:microsoft.com/office/officeart/2005/8/layout/vList4"/>
    <dgm:cxn modelId="{D87EE210-969A-40F4-8A77-F618B86A2061}" type="presParOf" srcId="{8851DB89-FC9E-4661-A567-EBF552FE15D1}" destId="{A4D8FE34-C7B8-4C9E-A182-362C9A58AC2D}" srcOrd="2" destOrd="0" presId="urn:microsoft.com/office/officeart/2005/8/layout/vList4"/>
    <dgm:cxn modelId="{957DE926-46D6-4C78-A8B5-27BDF991ABC4}" type="presParOf" srcId="{19FC93B7-AE56-40A9-BE58-24323E293EB7}" destId="{40E7A42A-013D-4CA4-BF20-DF2735621C61}" srcOrd="3" destOrd="0" presId="urn:microsoft.com/office/officeart/2005/8/layout/vList4"/>
    <dgm:cxn modelId="{D6C2A493-5562-4724-B804-4A7C4F4CD137}" type="presParOf" srcId="{19FC93B7-AE56-40A9-BE58-24323E293EB7}" destId="{0D65D672-8FF2-468F-8F7B-D41A33852DC8}" srcOrd="4" destOrd="0" presId="urn:microsoft.com/office/officeart/2005/8/layout/vList4"/>
    <dgm:cxn modelId="{76C208D7-4794-4F17-9968-329181B63628}" type="presParOf" srcId="{0D65D672-8FF2-468F-8F7B-D41A33852DC8}" destId="{50AAA103-A8FC-44D9-B06A-B4764A3C853D}" srcOrd="0" destOrd="0" presId="urn:microsoft.com/office/officeart/2005/8/layout/vList4"/>
    <dgm:cxn modelId="{4A79D14A-5115-401F-9306-56D93EC3CFAF}" type="presParOf" srcId="{0D65D672-8FF2-468F-8F7B-D41A33852DC8}" destId="{C5C432BC-81A4-409E-B124-9F254C0DD02D}" srcOrd="1" destOrd="0" presId="urn:microsoft.com/office/officeart/2005/8/layout/vList4"/>
    <dgm:cxn modelId="{C1B17ADB-2E62-4F88-876C-6902D6D99D3A}" type="presParOf" srcId="{0D65D672-8FF2-468F-8F7B-D41A33852DC8}" destId="{5E8D9AFC-3332-49BA-B52F-1072A8BDB7E6}"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CDEBBF41-315E-400B-969E-CA1904ED5FF7}"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375017B1-19F1-4DB5-A600-0E31DF37AB2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smtClean="0">
            <a:latin typeface="Trebuchet MS" pitchFamily="34" charset="0"/>
          </a:endParaRPr>
        </a:p>
      </dgm:t>
    </dgm:pt>
    <dgm:pt modelId="{86E3A01E-97A2-4FB1-BB86-116965E5695C}" type="parTrans" cxnId="{61A02E94-D1B7-4478-9BDD-EE8959A4F850}">
      <dgm:prSet/>
      <dgm:spPr/>
      <dgm:t>
        <a:bodyPr/>
        <a:lstStyle/>
        <a:p>
          <a:endParaRPr lang="en-US">
            <a:latin typeface="Trebuchet MS" pitchFamily="34" charset="0"/>
          </a:endParaRPr>
        </a:p>
      </dgm:t>
    </dgm:pt>
    <dgm:pt modelId="{E2F78632-A2FE-4CFB-9084-13F03A9DE9E5}" type="sibTrans" cxnId="{61A02E94-D1B7-4478-9BDD-EE8959A4F850}">
      <dgm:prSet/>
      <dgm:spPr/>
      <dgm:t>
        <a:bodyPr/>
        <a:lstStyle/>
        <a:p>
          <a:endParaRPr lang="en-US">
            <a:latin typeface="Trebuchet MS" pitchFamily="34" charset="0"/>
          </a:endParaRPr>
        </a:p>
      </dgm:t>
    </dgm:pt>
    <dgm:pt modelId="{8F877E9E-5EBF-4092-80B9-82C7918A725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latin typeface="Trebuchet MS" pitchFamily="34" charset="0"/>
          </a:endParaRPr>
        </a:p>
      </dgm:t>
    </dgm:pt>
    <dgm:pt modelId="{30C34519-A2FB-4940-8133-B0BB7C782E2C}" type="parTrans" cxnId="{D7C32713-824C-4DEF-A63B-8BF1CD962CAD}">
      <dgm:prSet/>
      <dgm:spPr/>
      <dgm:t>
        <a:bodyPr/>
        <a:lstStyle/>
        <a:p>
          <a:endParaRPr lang="en-US">
            <a:latin typeface="Trebuchet MS" pitchFamily="34" charset="0"/>
          </a:endParaRPr>
        </a:p>
      </dgm:t>
    </dgm:pt>
    <dgm:pt modelId="{9DEF0011-CB7A-40CC-8F0A-2C32206A259B}" type="sibTrans" cxnId="{D7C32713-824C-4DEF-A63B-8BF1CD962CAD}">
      <dgm:prSet/>
      <dgm:spPr/>
      <dgm:t>
        <a:bodyPr/>
        <a:lstStyle/>
        <a:p>
          <a:endParaRPr lang="en-US">
            <a:latin typeface="Trebuchet MS" pitchFamily="34" charset="0"/>
          </a:endParaRPr>
        </a:p>
      </dgm:t>
    </dgm:pt>
    <dgm:pt modelId="{8B3B387F-2BD3-45B7-A4F3-B8EE1F34A5B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latin typeface="Trebuchet MS" pitchFamily="34" charset="0"/>
          </a:endParaRPr>
        </a:p>
      </dgm:t>
    </dgm:pt>
    <dgm:pt modelId="{B39B74A5-B7D9-48CB-81E1-ADF069F7BEEE}" type="parTrans" cxnId="{00F11688-FB07-4740-9ADA-DF13DD8B6D6F}">
      <dgm:prSet/>
      <dgm:spPr/>
      <dgm:t>
        <a:bodyPr/>
        <a:lstStyle/>
        <a:p>
          <a:endParaRPr lang="en-US">
            <a:latin typeface="Trebuchet MS" pitchFamily="34" charset="0"/>
          </a:endParaRPr>
        </a:p>
      </dgm:t>
    </dgm:pt>
    <dgm:pt modelId="{CBD89A95-C9F2-4FBC-8324-408B122D7479}" type="sibTrans" cxnId="{00F11688-FB07-4740-9ADA-DF13DD8B6D6F}">
      <dgm:prSet/>
      <dgm:spPr/>
      <dgm:t>
        <a:bodyPr/>
        <a:lstStyle/>
        <a:p>
          <a:endParaRPr lang="en-US">
            <a:latin typeface="Trebuchet MS" pitchFamily="34" charset="0"/>
          </a:endParaRPr>
        </a:p>
      </dgm:t>
    </dgm:pt>
    <dgm:pt modelId="{023DE2BE-8FE2-4AD9-980B-7CDDDBEE8DF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latin typeface="Trebuchet MS" pitchFamily="34" charset="0"/>
          </a:endParaRPr>
        </a:p>
      </dgm:t>
    </dgm:pt>
    <dgm:pt modelId="{65975BEA-50D0-4DAD-BF02-03FCBC521C05}" type="parTrans" cxnId="{27448FC7-BE5E-4BCC-85B6-8FAB5B1CC17A}">
      <dgm:prSet/>
      <dgm:spPr/>
      <dgm:t>
        <a:bodyPr/>
        <a:lstStyle/>
        <a:p>
          <a:endParaRPr lang="en-US">
            <a:latin typeface="Trebuchet MS" pitchFamily="34" charset="0"/>
          </a:endParaRPr>
        </a:p>
      </dgm:t>
    </dgm:pt>
    <dgm:pt modelId="{32AA6135-7B57-45F7-B6C3-EE367E5BD0CB}" type="sibTrans" cxnId="{27448FC7-BE5E-4BCC-85B6-8FAB5B1CC17A}">
      <dgm:prSet/>
      <dgm:spPr/>
      <dgm:t>
        <a:bodyPr/>
        <a:lstStyle/>
        <a:p>
          <a:endParaRPr lang="en-US">
            <a:latin typeface="Trebuchet MS" pitchFamily="34" charset="0"/>
          </a:endParaRPr>
        </a:p>
      </dgm:t>
    </dgm:pt>
    <dgm:pt modelId="{19FC93B7-AE56-40A9-BE58-24323E293EB7}" type="pres">
      <dgm:prSet presAssocID="{CDEBBF41-315E-400B-969E-CA1904ED5FF7}" presName="linear" presStyleCnt="0">
        <dgm:presLayoutVars>
          <dgm:dir/>
          <dgm:resizeHandles val="exact"/>
        </dgm:presLayoutVars>
      </dgm:prSet>
      <dgm:spPr/>
      <dgm:t>
        <a:bodyPr/>
        <a:lstStyle/>
        <a:p>
          <a:endParaRPr lang="en-US"/>
        </a:p>
      </dgm:t>
    </dgm:pt>
    <dgm:pt modelId="{948D70F0-BDFD-423F-AA56-E0330CAE0809}" type="pres">
      <dgm:prSet presAssocID="{375017B1-19F1-4DB5-A600-0E31DF37AB2B}" presName="comp" presStyleCnt="0"/>
      <dgm:spPr/>
      <dgm:t>
        <a:bodyPr/>
        <a:lstStyle/>
        <a:p>
          <a:endParaRPr lang="en-US"/>
        </a:p>
      </dgm:t>
    </dgm:pt>
    <dgm:pt modelId="{A78929ED-77F2-4F32-9A5E-AF6CFA4E1F2B}" type="pres">
      <dgm:prSet presAssocID="{375017B1-19F1-4DB5-A600-0E31DF37AB2B}" presName="box" presStyleLbl="node1" presStyleIdx="0" presStyleCnt="4"/>
      <dgm:spPr/>
      <dgm:t>
        <a:bodyPr/>
        <a:lstStyle/>
        <a:p>
          <a:endParaRPr lang="en-US"/>
        </a:p>
      </dgm:t>
    </dgm:pt>
    <dgm:pt modelId="{100E7876-F018-4371-B37D-DB313F2A8384}" type="pres">
      <dgm:prSet presAssocID="{375017B1-19F1-4DB5-A600-0E31DF37AB2B}"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1B5D4910-15D6-422D-B96C-39A438DBE7AA}" type="pres">
      <dgm:prSet presAssocID="{375017B1-19F1-4DB5-A600-0E31DF37AB2B}" presName="text" presStyleLbl="node1" presStyleIdx="0" presStyleCnt="4">
        <dgm:presLayoutVars>
          <dgm:bulletEnabled val="1"/>
        </dgm:presLayoutVars>
      </dgm:prSet>
      <dgm:spPr/>
      <dgm:t>
        <a:bodyPr/>
        <a:lstStyle/>
        <a:p>
          <a:endParaRPr lang="en-US"/>
        </a:p>
      </dgm:t>
    </dgm:pt>
    <dgm:pt modelId="{AA2BEB84-BAFC-481D-A682-AB3541D53104}" type="pres">
      <dgm:prSet presAssocID="{E2F78632-A2FE-4CFB-9084-13F03A9DE9E5}" presName="spacer" presStyleCnt="0"/>
      <dgm:spPr/>
      <dgm:t>
        <a:bodyPr/>
        <a:lstStyle/>
        <a:p>
          <a:endParaRPr lang="en-US"/>
        </a:p>
      </dgm:t>
    </dgm:pt>
    <dgm:pt modelId="{8851DB89-FC9E-4661-A567-EBF552FE15D1}" type="pres">
      <dgm:prSet presAssocID="{8F877E9E-5EBF-4092-80B9-82C7918A725B}" presName="comp" presStyleCnt="0"/>
      <dgm:spPr/>
      <dgm:t>
        <a:bodyPr/>
        <a:lstStyle/>
        <a:p>
          <a:endParaRPr lang="en-US"/>
        </a:p>
      </dgm:t>
    </dgm:pt>
    <dgm:pt modelId="{C9449161-AEFC-4F2C-BBF7-124249802C8E}" type="pres">
      <dgm:prSet presAssocID="{8F877E9E-5EBF-4092-80B9-82C7918A725B}" presName="box" presStyleLbl="node1" presStyleIdx="1" presStyleCnt="4"/>
      <dgm:spPr/>
      <dgm:t>
        <a:bodyPr/>
        <a:lstStyle/>
        <a:p>
          <a:endParaRPr lang="en-US"/>
        </a:p>
      </dgm:t>
    </dgm:pt>
    <dgm:pt modelId="{28ED355F-2CED-42F5-B51E-F74D3408974D}" type="pres">
      <dgm:prSet presAssocID="{8F877E9E-5EBF-4092-80B9-82C7918A725B}"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A4D8FE34-C7B8-4C9E-A182-362C9A58AC2D}" type="pres">
      <dgm:prSet presAssocID="{8F877E9E-5EBF-4092-80B9-82C7918A725B}" presName="text" presStyleLbl="node1" presStyleIdx="1" presStyleCnt="4">
        <dgm:presLayoutVars>
          <dgm:bulletEnabled val="1"/>
        </dgm:presLayoutVars>
      </dgm:prSet>
      <dgm:spPr/>
      <dgm:t>
        <a:bodyPr/>
        <a:lstStyle/>
        <a:p>
          <a:endParaRPr lang="en-US"/>
        </a:p>
      </dgm:t>
    </dgm:pt>
    <dgm:pt modelId="{40E7A42A-013D-4CA4-BF20-DF2735621C61}" type="pres">
      <dgm:prSet presAssocID="{9DEF0011-CB7A-40CC-8F0A-2C32206A259B}" presName="spacer" presStyleCnt="0"/>
      <dgm:spPr/>
      <dgm:t>
        <a:bodyPr/>
        <a:lstStyle/>
        <a:p>
          <a:endParaRPr lang="en-US"/>
        </a:p>
      </dgm:t>
    </dgm:pt>
    <dgm:pt modelId="{0D65D672-8FF2-468F-8F7B-D41A33852DC8}" type="pres">
      <dgm:prSet presAssocID="{8B3B387F-2BD3-45B7-A4F3-B8EE1F34A5B2}" presName="comp" presStyleCnt="0"/>
      <dgm:spPr/>
      <dgm:t>
        <a:bodyPr/>
        <a:lstStyle/>
        <a:p>
          <a:endParaRPr lang="en-US"/>
        </a:p>
      </dgm:t>
    </dgm:pt>
    <dgm:pt modelId="{50AAA103-A8FC-44D9-B06A-B4764A3C853D}" type="pres">
      <dgm:prSet presAssocID="{8B3B387F-2BD3-45B7-A4F3-B8EE1F34A5B2}" presName="box" presStyleLbl="node1" presStyleIdx="2" presStyleCnt="4"/>
      <dgm:spPr/>
      <dgm:t>
        <a:bodyPr/>
        <a:lstStyle/>
        <a:p>
          <a:endParaRPr lang="en-US"/>
        </a:p>
      </dgm:t>
    </dgm:pt>
    <dgm:pt modelId="{C5C432BC-81A4-409E-B124-9F254C0DD02D}" type="pres">
      <dgm:prSet presAssocID="{8B3B387F-2BD3-45B7-A4F3-B8EE1F34A5B2}"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5E8D9AFC-3332-49BA-B52F-1072A8BDB7E6}" type="pres">
      <dgm:prSet presAssocID="{8B3B387F-2BD3-45B7-A4F3-B8EE1F34A5B2}" presName="text" presStyleLbl="node1" presStyleIdx="2" presStyleCnt="4">
        <dgm:presLayoutVars>
          <dgm:bulletEnabled val="1"/>
        </dgm:presLayoutVars>
      </dgm:prSet>
      <dgm:spPr/>
      <dgm:t>
        <a:bodyPr/>
        <a:lstStyle/>
        <a:p>
          <a:endParaRPr lang="en-US"/>
        </a:p>
      </dgm:t>
    </dgm:pt>
    <dgm:pt modelId="{E3BE8D2C-CFC4-4661-93FE-E6449D6E66C6}" type="pres">
      <dgm:prSet presAssocID="{CBD89A95-C9F2-4FBC-8324-408B122D7479}" presName="spacer" presStyleCnt="0"/>
      <dgm:spPr/>
    </dgm:pt>
    <dgm:pt modelId="{012E06BD-EAE4-40DA-9197-52C3629B42B2}" type="pres">
      <dgm:prSet presAssocID="{023DE2BE-8FE2-4AD9-980B-7CDDDBEE8DF3}" presName="comp" presStyleCnt="0"/>
      <dgm:spPr/>
    </dgm:pt>
    <dgm:pt modelId="{27F6043F-E454-47D9-B4B4-37AB309C3F53}" type="pres">
      <dgm:prSet presAssocID="{023DE2BE-8FE2-4AD9-980B-7CDDDBEE8DF3}" presName="box" presStyleLbl="node1" presStyleIdx="3" presStyleCnt="4"/>
      <dgm:spPr/>
      <dgm:t>
        <a:bodyPr/>
        <a:lstStyle/>
        <a:p>
          <a:endParaRPr lang="en-US"/>
        </a:p>
      </dgm:t>
    </dgm:pt>
    <dgm:pt modelId="{689BFDCA-74AD-4D01-B708-150B01920801}" type="pres">
      <dgm:prSet presAssocID="{023DE2BE-8FE2-4AD9-980B-7CDDDBEE8DF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D692AF60-C5B6-4CF3-9C89-1A1C76330EE6}" type="pres">
      <dgm:prSet presAssocID="{023DE2BE-8FE2-4AD9-980B-7CDDDBEE8DF3}" presName="text" presStyleLbl="node1" presStyleIdx="3" presStyleCnt="4">
        <dgm:presLayoutVars>
          <dgm:bulletEnabled val="1"/>
        </dgm:presLayoutVars>
      </dgm:prSet>
      <dgm:spPr/>
      <dgm:t>
        <a:bodyPr/>
        <a:lstStyle/>
        <a:p>
          <a:endParaRPr lang="en-US"/>
        </a:p>
      </dgm:t>
    </dgm:pt>
  </dgm:ptLst>
  <dgm:cxnLst>
    <dgm:cxn modelId="{253591DB-D5BD-4BD1-8D3D-466DCABDA80E}" type="presOf" srcId="{023DE2BE-8FE2-4AD9-980B-7CDDDBEE8DF3}" destId="{27F6043F-E454-47D9-B4B4-37AB309C3F53}" srcOrd="0" destOrd="0" presId="urn:microsoft.com/office/officeart/2005/8/layout/vList4"/>
    <dgm:cxn modelId="{61DDF9F0-3380-490E-B4E9-ACF8C58F80CE}" type="presOf" srcId="{8F877E9E-5EBF-4092-80B9-82C7918A725B}" destId="{C9449161-AEFC-4F2C-BBF7-124249802C8E}" srcOrd="0" destOrd="0" presId="urn:microsoft.com/office/officeart/2005/8/layout/vList4"/>
    <dgm:cxn modelId="{00F11688-FB07-4740-9ADA-DF13DD8B6D6F}" srcId="{CDEBBF41-315E-400B-969E-CA1904ED5FF7}" destId="{8B3B387F-2BD3-45B7-A4F3-B8EE1F34A5B2}" srcOrd="2" destOrd="0" parTransId="{B39B74A5-B7D9-48CB-81E1-ADF069F7BEEE}" sibTransId="{CBD89A95-C9F2-4FBC-8324-408B122D7479}"/>
    <dgm:cxn modelId="{D7C32713-824C-4DEF-A63B-8BF1CD962CAD}" srcId="{CDEBBF41-315E-400B-969E-CA1904ED5FF7}" destId="{8F877E9E-5EBF-4092-80B9-82C7918A725B}" srcOrd="1" destOrd="0" parTransId="{30C34519-A2FB-4940-8133-B0BB7C782E2C}" sibTransId="{9DEF0011-CB7A-40CC-8F0A-2C32206A259B}"/>
    <dgm:cxn modelId="{6BC58CD4-C9B3-4CB4-B8BA-14F0DABE837E}" type="presOf" srcId="{8B3B387F-2BD3-45B7-A4F3-B8EE1F34A5B2}" destId="{50AAA103-A8FC-44D9-B06A-B4764A3C853D}" srcOrd="0" destOrd="0" presId="urn:microsoft.com/office/officeart/2005/8/layout/vList4"/>
    <dgm:cxn modelId="{001ABDF9-724F-4DB5-A6EC-A59BD1206B67}" type="presOf" srcId="{375017B1-19F1-4DB5-A600-0E31DF37AB2B}" destId="{1B5D4910-15D6-422D-B96C-39A438DBE7AA}" srcOrd="1" destOrd="0" presId="urn:microsoft.com/office/officeart/2005/8/layout/vList4"/>
    <dgm:cxn modelId="{3F5E8A7E-F993-4451-86F9-D83AF9B19B17}" type="presOf" srcId="{CDEBBF41-315E-400B-969E-CA1904ED5FF7}" destId="{19FC93B7-AE56-40A9-BE58-24323E293EB7}" srcOrd="0" destOrd="0" presId="urn:microsoft.com/office/officeart/2005/8/layout/vList4"/>
    <dgm:cxn modelId="{EFD37B1E-61B9-4FDD-972B-E2618DD08A6B}" type="presOf" srcId="{8F877E9E-5EBF-4092-80B9-82C7918A725B}" destId="{A4D8FE34-C7B8-4C9E-A182-362C9A58AC2D}" srcOrd="1" destOrd="0" presId="urn:microsoft.com/office/officeart/2005/8/layout/vList4"/>
    <dgm:cxn modelId="{05EB54F7-77C4-4D5F-BCAD-A0F56DEE5DF3}" type="presOf" srcId="{8B3B387F-2BD3-45B7-A4F3-B8EE1F34A5B2}" destId="{5E8D9AFC-3332-49BA-B52F-1072A8BDB7E6}" srcOrd="1" destOrd="0" presId="urn:microsoft.com/office/officeart/2005/8/layout/vList4"/>
    <dgm:cxn modelId="{27448FC7-BE5E-4BCC-85B6-8FAB5B1CC17A}" srcId="{CDEBBF41-315E-400B-969E-CA1904ED5FF7}" destId="{023DE2BE-8FE2-4AD9-980B-7CDDDBEE8DF3}" srcOrd="3" destOrd="0" parTransId="{65975BEA-50D0-4DAD-BF02-03FCBC521C05}" sibTransId="{32AA6135-7B57-45F7-B6C3-EE367E5BD0CB}"/>
    <dgm:cxn modelId="{61A02E94-D1B7-4478-9BDD-EE8959A4F850}" srcId="{CDEBBF41-315E-400B-969E-CA1904ED5FF7}" destId="{375017B1-19F1-4DB5-A600-0E31DF37AB2B}" srcOrd="0" destOrd="0" parTransId="{86E3A01E-97A2-4FB1-BB86-116965E5695C}" sibTransId="{E2F78632-A2FE-4CFB-9084-13F03A9DE9E5}"/>
    <dgm:cxn modelId="{C4985790-BD94-4BDE-88BC-77F7EDFA5870}" type="presOf" srcId="{023DE2BE-8FE2-4AD9-980B-7CDDDBEE8DF3}" destId="{D692AF60-C5B6-4CF3-9C89-1A1C76330EE6}" srcOrd="1" destOrd="0" presId="urn:microsoft.com/office/officeart/2005/8/layout/vList4"/>
    <dgm:cxn modelId="{671D9D70-92E1-4981-A9C0-4DF6371BB9A2}" type="presOf" srcId="{375017B1-19F1-4DB5-A600-0E31DF37AB2B}" destId="{A78929ED-77F2-4F32-9A5E-AF6CFA4E1F2B}" srcOrd="0" destOrd="0" presId="urn:microsoft.com/office/officeart/2005/8/layout/vList4"/>
    <dgm:cxn modelId="{010269E6-75D1-4AD7-8CF9-D85B5C2C4160}" type="presParOf" srcId="{19FC93B7-AE56-40A9-BE58-24323E293EB7}" destId="{948D70F0-BDFD-423F-AA56-E0330CAE0809}" srcOrd="0" destOrd="0" presId="urn:microsoft.com/office/officeart/2005/8/layout/vList4"/>
    <dgm:cxn modelId="{BD04A2F7-00CC-4D97-BA1E-79715310B3B0}" type="presParOf" srcId="{948D70F0-BDFD-423F-AA56-E0330CAE0809}" destId="{A78929ED-77F2-4F32-9A5E-AF6CFA4E1F2B}" srcOrd="0" destOrd="0" presId="urn:microsoft.com/office/officeart/2005/8/layout/vList4"/>
    <dgm:cxn modelId="{D4B80D06-C9C9-4B6D-8BD5-262F7112FBEA}" type="presParOf" srcId="{948D70F0-BDFD-423F-AA56-E0330CAE0809}" destId="{100E7876-F018-4371-B37D-DB313F2A8384}" srcOrd="1" destOrd="0" presId="urn:microsoft.com/office/officeart/2005/8/layout/vList4"/>
    <dgm:cxn modelId="{34667311-5242-4002-A76E-9FF49E1CE916}" type="presParOf" srcId="{948D70F0-BDFD-423F-AA56-E0330CAE0809}" destId="{1B5D4910-15D6-422D-B96C-39A438DBE7AA}" srcOrd="2" destOrd="0" presId="urn:microsoft.com/office/officeart/2005/8/layout/vList4"/>
    <dgm:cxn modelId="{901F7764-5689-4353-B512-8BF9D763BCE3}" type="presParOf" srcId="{19FC93B7-AE56-40A9-BE58-24323E293EB7}" destId="{AA2BEB84-BAFC-481D-A682-AB3541D53104}" srcOrd="1" destOrd="0" presId="urn:microsoft.com/office/officeart/2005/8/layout/vList4"/>
    <dgm:cxn modelId="{39C98D7C-CF1A-481B-A4D6-47E3655F247B}" type="presParOf" srcId="{19FC93B7-AE56-40A9-BE58-24323E293EB7}" destId="{8851DB89-FC9E-4661-A567-EBF552FE15D1}" srcOrd="2" destOrd="0" presId="urn:microsoft.com/office/officeart/2005/8/layout/vList4"/>
    <dgm:cxn modelId="{B50A7B69-B93F-415F-8196-2D599E093D4E}" type="presParOf" srcId="{8851DB89-FC9E-4661-A567-EBF552FE15D1}" destId="{C9449161-AEFC-4F2C-BBF7-124249802C8E}" srcOrd="0" destOrd="0" presId="urn:microsoft.com/office/officeart/2005/8/layout/vList4"/>
    <dgm:cxn modelId="{C52B6B78-E7D1-4021-8E43-A668ACD83998}" type="presParOf" srcId="{8851DB89-FC9E-4661-A567-EBF552FE15D1}" destId="{28ED355F-2CED-42F5-B51E-F74D3408974D}" srcOrd="1" destOrd="0" presId="urn:microsoft.com/office/officeart/2005/8/layout/vList4"/>
    <dgm:cxn modelId="{7E1C8BD2-FB9A-448D-A7C2-68DDAEE8A126}" type="presParOf" srcId="{8851DB89-FC9E-4661-A567-EBF552FE15D1}" destId="{A4D8FE34-C7B8-4C9E-A182-362C9A58AC2D}" srcOrd="2" destOrd="0" presId="urn:microsoft.com/office/officeart/2005/8/layout/vList4"/>
    <dgm:cxn modelId="{453C6DB9-AA7A-46CE-B130-01154847E094}" type="presParOf" srcId="{19FC93B7-AE56-40A9-BE58-24323E293EB7}" destId="{40E7A42A-013D-4CA4-BF20-DF2735621C61}" srcOrd="3" destOrd="0" presId="urn:microsoft.com/office/officeart/2005/8/layout/vList4"/>
    <dgm:cxn modelId="{469D0B6C-6961-446F-91D2-787C88172455}" type="presParOf" srcId="{19FC93B7-AE56-40A9-BE58-24323E293EB7}" destId="{0D65D672-8FF2-468F-8F7B-D41A33852DC8}" srcOrd="4" destOrd="0" presId="urn:microsoft.com/office/officeart/2005/8/layout/vList4"/>
    <dgm:cxn modelId="{B199031A-8C1A-4215-9FEE-14CE656E7FE8}" type="presParOf" srcId="{0D65D672-8FF2-468F-8F7B-D41A33852DC8}" destId="{50AAA103-A8FC-44D9-B06A-B4764A3C853D}" srcOrd="0" destOrd="0" presId="urn:microsoft.com/office/officeart/2005/8/layout/vList4"/>
    <dgm:cxn modelId="{FE6D0E5D-A18D-4722-9F01-BE0E8CC2A258}" type="presParOf" srcId="{0D65D672-8FF2-468F-8F7B-D41A33852DC8}" destId="{C5C432BC-81A4-409E-B124-9F254C0DD02D}" srcOrd="1" destOrd="0" presId="urn:microsoft.com/office/officeart/2005/8/layout/vList4"/>
    <dgm:cxn modelId="{E2156BD8-89F8-4EA0-BBB9-BC62B885B630}" type="presParOf" srcId="{0D65D672-8FF2-468F-8F7B-D41A33852DC8}" destId="{5E8D9AFC-3332-49BA-B52F-1072A8BDB7E6}" srcOrd="2" destOrd="0" presId="urn:microsoft.com/office/officeart/2005/8/layout/vList4"/>
    <dgm:cxn modelId="{7F08124B-96DA-4834-95EE-C90FDE2A96BA}" type="presParOf" srcId="{19FC93B7-AE56-40A9-BE58-24323E293EB7}" destId="{E3BE8D2C-CFC4-4661-93FE-E6449D6E66C6}" srcOrd="5" destOrd="0" presId="urn:microsoft.com/office/officeart/2005/8/layout/vList4"/>
    <dgm:cxn modelId="{DF8D0AAF-9D8B-4018-89DC-B8D12279C5F2}" type="presParOf" srcId="{19FC93B7-AE56-40A9-BE58-24323E293EB7}" destId="{012E06BD-EAE4-40DA-9197-52C3629B42B2}" srcOrd="6" destOrd="0" presId="urn:microsoft.com/office/officeart/2005/8/layout/vList4"/>
    <dgm:cxn modelId="{81688D7D-E81D-4878-ABA2-433423EBCD25}" type="presParOf" srcId="{012E06BD-EAE4-40DA-9197-52C3629B42B2}" destId="{27F6043F-E454-47D9-B4B4-37AB309C3F53}" srcOrd="0" destOrd="0" presId="urn:microsoft.com/office/officeart/2005/8/layout/vList4"/>
    <dgm:cxn modelId="{B113CD42-15EF-4FB2-BB9C-0F7929ECFBC0}" type="presParOf" srcId="{012E06BD-EAE4-40DA-9197-52C3629B42B2}" destId="{689BFDCA-74AD-4D01-B708-150B01920801}" srcOrd="1" destOrd="0" presId="urn:microsoft.com/office/officeart/2005/8/layout/vList4"/>
    <dgm:cxn modelId="{4D21054E-B4EC-4AA6-BACF-153BD7D688B9}" type="presParOf" srcId="{012E06BD-EAE4-40DA-9197-52C3629B42B2}" destId="{D692AF60-C5B6-4CF3-9C89-1A1C76330EE6}"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BE44C6C4-22C9-483E-A734-552FAB66289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DA76A14-5F54-466B-8CEF-81B479170FE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400" dirty="0" smtClean="0">
              <a:latin typeface="Trebuchet MS" pitchFamily="34" charset="0"/>
            </a:rPr>
            <a:t>OCA Analysis</a:t>
          </a:r>
          <a:endParaRPr lang="en-US" sz="1400" dirty="0">
            <a:latin typeface="Trebuchet MS" pitchFamily="34" charset="0"/>
          </a:endParaRPr>
        </a:p>
      </dgm:t>
    </dgm:pt>
    <dgm:pt modelId="{335444E6-A7DC-4D4C-BEB3-B2A639881A99}" type="parTrans" cxnId="{32B02836-6D01-4FE8-A104-C50E4F0A6194}">
      <dgm:prSet/>
      <dgm:spPr/>
      <dgm:t>
        <a:bodyPr/>
        <a:lstStyle/>
        <a:p>
          <a:endParaRPr lang="en-US" sz="2000">
            <a:latin typeface="Trebuchet MS" pitchFamily="34" charset="0"/>
          </a:endParaRPr>
        </a:p>
      </dgm:t>
    </dgm:pt>
    <dgm:pt modelId="{F9521C7E-9BDC-452D-930E-0A4F936F0964}" type="sibTrans" cxnId="{32B02836-6D01-4FE8-A104-C50E4F0A6194}">
      <dgm:prSet/>
      <dgm:spPr/>
      <dgm:t>
        <a:bodyPr/>
        <a:lstStyle/>
        <a:p>
          <a:endParaRPr lang="en-US" sz="2000">
            <a:latin typeface="Trebuchet MS" pitchFamily="34" charset="0"/>
          </a:endParaRPr>
        </a:p>
      </dgm:t>
    </dgm:pt>
    <dgm:pt modelId="{7392B9AC-8DF3-43A8-AAF2-0A8DBF4CC754}">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latin typeface="Trebuchet MS" pitchFamily="34" charset="0"/>
            </a:rPr>
            <a:t>Issues tracked for drivers that we see 100+ crashes per day  on Windows </a:t>
          </a:r>
          <a:br>
            <a:rPr lang="en-US" sz="1100" dirty="0" smtClean="0">
              <a:latin typeface="Trebuchet MS" pitchFamily="34" charset="0"/>
            </a:rPr>
          </a:br>
          <a:r>
            <a:rPr lang="en-US" sz="1100" dirty="0" smtClean="0">
              <a:latin typeface="Trebuchet MS" pitchFamily="34" charset="0"/>
            </a:rPr>
            <a:t>Vista systems</a:t>
          </a:r>
          <a:endParaRPr lang="en-US" sz="1100" dirty="0">
            <a:latin typeface="Trebuchet MS" pitchFamily="34" charset="0"/>
          </a:endParaRPr>
        </a:p>
      </dgm:t>
    </dgm:pt>
    <dgm:pt modelId="{1F3272AC-7036-4755-AC4C-3651446E1CBD}" type="parTrans" cxnId="{92D65C5E-1833-41EB-A82F-5DA778DC62EA}">
      <dgm:prSet/>
      <dgm:spPr/>
      <dgm:t>
        <a:bodyPr/>
        <a:lstStyle/>
        <a:p>
          <a:endParaRPr lang="en-US" sz="2000">
            <a:latin typeface="Trebuchet MS" pitchFamily="34" charset="0"/>
          </a:endParaRPr>
        </a:p>
      </dgm:t>
    </dgm:pt>
    <dgm:pt modelId="{64DECC94-7E4E-4708-9638-9DA1D9B17B96}" type="sibTrans" cxnId="{92D65C5E-1833-41EB-A82F-5DA778DC62EA}">
      <dgm:prSet/>
      <dgm:spPr/>
      <dgm:t>
        <a:bodyPr/>
        <a:lstStyle/>
        <a:p>
          <a:endParaRPr lang="en-US" sz="2000">
            <a:latin typeface="Trebuchet MS" pitchFamily="34" charset="0"/>
          </a:endParaRPr>
        </a:p>
      </dgm:t>
    </dgm:pt>
    <dgm:pt modelId="{610800B2-5C11-4379-A3F3-6C99A3C8C709}">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400" dirty="0" smtClean="0">
              <a:latin typeface="Trebuchet MS" pitchFamily="34" charset="0"/>
            </a:rPr>
            <a:t>Crash Ratio Analysis</a:t>
          </a:r>
          <a:endParaRPr lang="en-US" sz="1400" dirty="0">
            <a:latin typeface="Trebuchet MS" pitchFamily="34" charset="0"/>
          </a:endParaRPr>
        </a:p>
      </dgm:t>
    </dgm:pt>
    <dgm:pt modelId="{6CE1EB9C-4DFD-4C86-88A8-C028B141A507}" type="parTrans" cxnId="{E23D547F-8D91-4446-B3CA-1A8F96B4D0B7}">
      <dgm:prSet/>
      <dgm:spPr/>
      <dgm:t>
        <a:bodyPr/>
        <a:lstStyle/>
        <a:p>
          <a:endParaRPr lang="en-US" sz="2000">
            <a:latin typeface="Trebuchet MS" pitchFamily="34" charset="0"/>
          </a:endParaRPr>
        </a:p>
      </dgm:t>
    </dgm:pt>
    <dgm:pt modelId="{D31A7317-FD8C-461D-89EF-5D0B6503D76F}" type="sibTrans" cxnId="{E23D547F-8D91-4446-B3CA-1A8F96B4D0B7}">
      <dgm:prSet/>
      <dgm:spPr/>
      <dgm:t>
        <a:bodyPr/>
        <a:lstStyle/>
        <a:p>
          <a:endParaRPr lang="en-US" sz="2000">
            <a:latin typeface="Trebuchet MS" pitchFamily="34" charset="0"/>
          </a:endParaRPr>
        </a:p>
      </dgm:t>
    </dgm:pt>
    <dgm:pt modelId="{EA5EE157-02DC-4C4F-AF99-55BCC58907C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latin typeface="Trebuchet MS" pitchFamily="34" charset="0"/>
            </a:rPr>
            <a:t>Issues for drivers that have more than 2x the average crash ratio for the category are prioritized higher</a:t>
          </a:r>
          <a:endParaRPr lang="en-US" sz="1100" dirty="0">
            <a:latin typeface="Trebuchet MS" pitchFamily="34" charset="0"/>
          </a:endParaRPr>
        </a:p>
      </dgm:t>
    </dgm:pt>
    <dgm:pt modelId="{758F108A-66F0-4327-86D9-4316B6904523}" type="parTrans" cxnId="{DA65AF11-F2CF-4254-9AA5-417C74B5A064}">
      <dgm:prSet/>
      <dgm:spPr/>
      <dgm:t>
        <a:bodyPr/>
        <a:lstStyle/>
        <a:p>
          <a:endParaRPr lang="en-US" sz="2000">
            <a:latin typeface="Trebuchet MS" pitchFamily="34" charset="0"/>
          </a:endParaRPr>
        </a:p>
      </dgm:t>
    </dgm:pt>
    <dgm:pt modelId="{62C66734-5922-46CF-AC09-A97FE933535F}" type="sibTrans" cxnId="{DA65AF11-F2CF-4254-9AA5-417C74B5A064}">
      <dgm:prSet/>
      <dgm:spPr/>
      <dgm:t>
        <a:bodyPr/>
        <a:lstStyle/>
        <a:p>
          <a:endParaRPr lang="en-US" sz="2000">
            <a:latin typeface="Trebuchet MS" pitchFamily="34" charset="0"/>
          </a:endParaRPr>
        </a:p>
      </dgm:t>
    </dgm:pt>
    <dgm:pt modelId="{599135BA-4F23-4C66-AE23-23FEC9CE5BB6}">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400" dirty="0" smtClean="0">
              <a:latin typeface="Trebuchet MS" pitchFamily="34" charset="0"/>
            </a:rPr>
            <a:t>Market Share Analysis</a:t>
          </a:r>
          <a:endParaRPr lang="en-US" sz="1400" dirty="0">
            <a:latin typeface="Trebuchet MS" pitchFamily="34" charset="0"/>
          </a:endParaRPr>
        </a:p>
      </dgm:t>
    </dgm:pt>
    <dgm:pt modelId="{46FA984D-E0C3-42A1-9145-7563BAE2B8B7}" type="parTrans" cxnId="{8F42C62C-7C23-4452-83C1-BB383B505ACF}">
      <dgm:prSet/>
      <dgm:spPr/>
      <dgm:t>
        <a:bodyPr/>
        <a:lstStyle/>
        <a:p>
          <a:endParaRPr lang="en-US" sz="2000">
            <a:latin typeface="Trebuchet MS" pitchFamily="34" charset="0"/>
          </a:endParaRPr>
        </a:p>
      </dgm:t>
    </dgm:pt>
    <dgm:pt modelId="{A1C554E6-C0F7-4251-BDB3-5980B27309B2}" type="sibTrans" cxnId="{8F42C62C-7C23-4452-83C1-BB383B505ACF}">
      <dgm:prSet/>
      <dgm:spPr/>
      <dgm:t>
        <a:bodyPr/>
        <a:lstStyle/>
        <a:p>
          <a:endParaRPr lang="en-US" sz="2000">
            <a:latin typeface="Trebuchet MS" pitchFamily="34" charset="0"/>
          </a:endParaRPr>
        </a:p>
      </dgm:t>
    </dgm:pt>
    <dgm:pt modelId="{B5E3C22A-3666-44A7-8DBC-BD47D8FEF2F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100" dirty="0" smtClean="0">
              <a:latin typeface="Trebuchet MS" pitchFamily="34" charset="0"/>
            </a:rPr>
            <a:t>Issues for drivers with a high market share within their category are prioritized at the highest level</a:t>
          </a:r>
          <a:endParaRPr lang="en-US" sz="1100" dirty="0">
            <a:latin typeface="Trebuchet MS" pitchFamily="34" charset="0"/>
          </a:endParaRPr>
        </a:p>
      </dgm:t>
    </dgm:pt>
    <dgm:pt modelId="{32430E9C-E6DC-4715-9D41-B8B5350EB7A5}" type="parTrans" cxnId="{EB3215EA-94CA-4B48-83EB-69CDA82DF4A2}">
      <dgm:prSet/>
      <dgm:spPr/>
      <dgm:t>
        <a:bodyPr/>
        <a:lstStyle/>
        <a:p>
          <a:endParaRPr lang="en-US" sz="2000">
            <a:latin typeface="Trebuchet MS" pitchFamily="34" charset="0"/>
          </a:endParaRPr>
        </a:p>
      </dgm:t>
    </dgm:pt>
    <dgm:pt modelId="{70289FBD-AC2B-493B-8A32-A74F86344306}" type="sibTrans" cxnId="{EB3215EA-94CA-4B48-83EB-69CDA82DF4A2}">
      <dgm:prSet/>
      <dgm:spPr/>
      <dgm:t>
        <a:bodyPr/>
        <a:lstStyle/>
        <a:p>
          <a:endParaRPr lang="en-US" sz="2000">
            <a:latin typeface="Trebuchet MS" pitchFamily="34" charset="0"/>
          </a:endParaRPr>
        </a:p>
      </dgm:t>
    </dgm:pt>
    <dgm:pt modelId="{616F0C21-0DB7-4DDE-826D-4EFE0B292F74}" type="pres">
      <dgm:prSet presAssocID="{BE44C6C4-22C9-483E-A734-552FAB662892}" presName="theList" presStyleCnt="0">
        <dgm:presLayoutVars>
          <dgm:dir/>
          <dgm:animLvl val="lvl"/>
          <dgm:resizeHandles val="exact"/>
        </dgm:presLayoutVars>
      </dgm:prSet>
      <dgm:spPr/>
      <dgm:t>
        <a:bodyPr/>
        <a:lstStyle/>
        <a:p>
          <a:endParaRPr lang="en-US"/>
        </a:p>
      </dgm:t>
    </dgm:pt>
    <dgm:pt modelId="{D5397743-B4D6-4ECB-AD8A-4FE875C675CF}" type="pres">
      <dgm:prSet presAssocID="{EDA76A14-5F54-466B-8CEF-81B479170FE4}" presName="compNode" presStyleCnt="0"/>
      <dgm:spPr/>
    </dgm:pt>
    <dgm:pt modelId="{379D8AF6-6391-4865-A160-D66E13C99368}" type="pres">
      <dgm:prSet presAssocID="{EDA76A14-5F54-466B-8CEF-81B479170FE4}" presName="noGeometry" presStyleCnt="0"/>
      <dgm:spPr/>
    </dgm:pt>
    <dgm:pt modelId="{EF8B591C-C2BE-47B4-85C7-581FD0B9FF57}" type="pres">
      <dgm:prSet presAssocID="{EDA76A14-5F54-466B-8CEF-81B479170FE4}" presName="childTextVisible" presStyleLbl="bgAccFollowNode1" presStyleIdx="0" presStyleCnt="3" custScaleX="104209">
        <dgm:presLayoutVars>
          <dgm:bulletEnabled val="1"/>
        </dgm:presLayoutVars>
      </dgm:prSet>
      <dgm:spPr/>
      <dgm:t>
        <a:bodyPr/>
        <a:lstStyle/>
        <a:p>
          <a:endParaRPr lang="en-US"/>
        </a:p>
      </dgm:t>
    </dgm:pt>
    <dgm:pt modelId="{34C26456-1B2A-4A84-9C22-4F06C3994D62}" type="pres">
      <dgm:prSet presAssocID="{EDA76A14-5F54-466B-8CEF-81B479170FE4}" presName="childTextHidden" presStyleLbl="bgAccFollowNode1" presStyleIdx="0" presStyleCnt="3"/>
      <dgm:spPr/>
      <dgm:t>
        <a:bodyPr/>
        <a:lstStyle/>
        <a:p>
          <a:endParaRPr lang="en-US"/>
        </a:p>
      </dgm:t>
    </dgm:pt>
    <dgm:pt modelId="{277DE237-417D-4962-B630-A66F44F63EA9}" type="pres">
      <dgm:prSet presAssocID="{EDA76A14-5F54-466B-8CEF-81B479170FE4}" presName="parentText" presStyleLbl="node1" presStyleIdx="0" presStyleCnt="3">
        <dgm:presLayoutVars>
          <dgm:chMax val="1"/>
          <dgm:bulletEnabled val="1"/>
        </dgm:presLayoutVars>
      </dgm:prSet>
      <dgm:spPr/>
      <dgm:t>
        <a:bodyPr/>
        <a:lstStyle/>
        <a:p>
          <a:endParaRPr lang="en-US"/>
        </a:p>
      </dgm:t>
    </dgm:pt>
    <dgm:pt modelId="{DB5B07FD-47BD-490D-ACC3-1EF1E3B96931}" type="pres">
      <dgm:prSet presAssocID="{EDA76A14-5F54-466B-8CEF-81B479170FE4}" presName="aSpace" presStyleCnt="0"/>
      <dgm:spPr/>
    </dgm:pt>
    <dgm:pt modelId="{E6F679CB-FF46-486F-A2DA-418FF0E45F80}" type="pres">
      <dgm:prSet presAssocID="{610800B2-5C11-4379-A3F3-6C99A3C8C709}" presName="compNode" presStyleCnt="0"/>
      <dgm:spPr/>
    </dgm:pt>
    <dgm:pt modelId="{0EF950AF-1D35-493F-8DE4-0E4D6E7E8006}" type="pres">
      <dgm:prSet presAssocID="{610800B2-5C11-4379-A3F3-6C99A3C8C709}" presName="noGeometry" presStyleCnt="0"/>
      <dgm:spPr/>
    </dgm:pt>
    <dgm:pt modelId="{5745A9E7-6EAF-4391-A1CE-244E006B7201}" type="pres">
      <dgm:prSet presAssocID="{610800B2-5C11-4379-A3F3-6C99A3C8C709}" presName="childTextVisible" presStyleLbl="bgAccFollowNode1" presStyleIdx="1" presStyleCnt="3" custScaleX="104209">
        <dgm:presLayoutVars>
          <dgm:bulletEnabled val="1"/>
        </dgm:presLayoutVars>
      </dgm:prSet>
      <dgm:spPr/>
      <dgm:t>
        <a:bodyPr/>
        <a:lstStyle/>
        <a:p>
          <a:endParaRPr lang="en-US"/>
        </a:p>
      </dgm:t>
    </dgm:pt>
    <dgm:pt modelId="{7C649867-4594-4178-8E66-073093729BE2}" type="pres">
      <dgm:prSet presAssocID="{610800B2-5C11-4379-A3F3-6C99A3C8C709}" presName="childTextHidden" presStyleLbl="bgAccFollowNode1" presStyleIdx="1" presStyleCnt="3"/>
      <dgm:spPr/>
      <dgm:t>
        <a:bodyPr/>
        <a:lstStyle/>
        <a:p>
          <a:endParaRPr lang="en-US"/>
        </a:p>
      </dgm:t>
    </dgm:pt>
    <dgm:pt modelId="{59FAD6A6-B5F6-45B8-9867-9FCB37724902}" type="pres">
      <dgm:prSet presAssocID="{610800B2-5C11-4379-A3F3-6C99A3C8C709}" presName="parentText" presStyleLbl="node1" presStyleIdx="1" presStyleCnt="3">
        <dgm:presLayoutVars>
          <dgm:chMax val="1"/>
          <dgm:bulletEnabled val="1"/>
        </dgm:presLayoutVars>
      </dgm:prSet>
      <dgm:spPr/>
      <dgm:t>
        <a:bodyPr/>
        <a:lstStyle/>
        <a:p>
          <a:endParaRPr lang="en-US"/>
        </a:p>
      </dgm:t>
    </dgm:pt>
    <dgm:pt modelId="{3DC22091-E34A-4774-B483-C619B27FBA0A}" type="pres">
      <dgm:prSet presAssocID="{610800B2-5C11-4379-A3F3-6C99A3C8C709}" presName="aSpace" presStyleCnt="0"/>
      <dgm:spPr/>
    </dgm:pt>
    <dgm:pt modelId="{9627815A-4E7A-4D82-9EEB-55698EAAC81E}" type="pres">
      <dgm:prSet presAssocID="{599135BA-4F23-4C66-AE23-23FEC9CE5BB6}" presName="compNode" presStyleCnt="0"/>
      <dgm:spPr/>
    </dgm:pt>
    <dgm:pt modelId="{80892E91-AB1B-443C-B95F-7476A565B56C}" type="pres">
      <dgm:prSet presAssocID="{599135BA-4F23-4C66-AE23-23FEC9CE5BB6}" presName="noGeometry" presStyleCnt="0"/>
      <dgm:spPr/>
    </dgm:pt>
    <dgm:pt modelId="{C33BB5E7-A4F2-40BF-838D-BF1F48C75F8C}" type="pres">
      <dgm:prSet presAssocID="{599135BA-4F23-4C66-AE23-23FEC9CE5BB6}" presName="childTextVisible" presStyleLbl="bgAccFollowNode1" presStyleIdx="2" presStyleCnt="3" custScaleX="104209">
        <dgm:presLayoutVars>
          <dgm:bulletEnabled val="1"/>
        </dgm:presLayoutVars>
      </dgm:prSet>
      <dgm:spPr/>
      <dgm:t>
        <a:bodyPr/>
        <a:lstStyle/>
        <a:p>
          <a:endParaRPr lang="en-US"/>
        </a:p>
      </dgm:t>
    </dgm:pt>
    <dgm:pt modelId="{CA5CA9E2-9A5A-4A57-873F-453EC34E0BFE}" type="pres">
      <dgm:prSet presAssocID="{599135BA-4F23-4C66-AE23-23FEC9CE5BB6}" presName="childTextHidden" presStyleLbl="bgAccFollowNode1" presStyleIdx="2" presStyleCnt="3"/>
      <dgm:spPr/>
      <dgm:t>
        <a:bodyPr/>
        <a:lstStyle/>
        <a:p>
          <a:endParaRPr lang="en-US"/>
        </a:p>
      </dgm:t>
    </dgm:pt>
    <dgm:pt modelId="{C34E472D-A991-48D2-AFA2-3C8F88DA389F}" type="pres">
      <dgm:prSet presAssocID="{599135BA-4F23-4C66-AE23-23FEC9CE5BB6}" presName="parentText" presStyleLbl="node1" presStyleIdx="2" presStyleCnt="3">
        <dgm:presLayoutVars>
          <dgm:chMax val="1"/>
          <dgm:bulletEnabled val="1"/>
        </dgm:presLayoutVars>
      </dgm:prSet>
      <dgm:spPr/>
      <dgm:t>
        <a:bodyPr/>
        <a:lstStyle/>
        <a:p>
          <a:endParaRPr lang="en-US"/>
        </a:p>
      </dgm:t>
    </dgm:pt>
  </dgm:ptLst>
  <dgm:cxnLst>
    <dgm:cxn modelId="{D9484F8D-AC07-4BD8-BF9F-17D4EFB63C7B}" type="presOf" srcId="{7392B9AC-8DF3-43A8-AAF2-0A8DBF4CC754}" destId="{34C26456-1B2A-4A84-9C22-4F06C3994D62}" srcOrd="1" destOrd="0" presId="urn:microsoft.com/office/officeart/2005/8/layout/hProcess6"/>
    <dgm:cxn modelId="{5C52EF4B-823F-4FDB-8BDB-038AD8329BDC}" type="presOf" srcId="{B5E3C22A-3666-44A7-8DBC-BD47D8FEF2FC}" destId="{C33BB5E7-A4F2-40BF-838D-BF1F48C75F8C}" srcOrd="0" destOrd="0" presId="urn:microsoft.com/office/officeart/2005/8/layout/hProcess6"/>
    <dgm:cxn modelId="{D9A210DD-AD5F-4107-8E3C-19B00BFC8B8C}" type="presOf" srcId="{EDA76A14-5F54-466B-8CEF-81B479170FE4}" destId="{277DE237-417D-4962-B630-A66F44F63EA9}" srcOrd="0" destOrd="0" presId="urn:microsoft.com/office/officeart/2005/8/layout/hProcess6"/>
    <dgm:cxn modelId="{8F42C62C-7C23-4452-83C1-BB383B505ACF}" srcId="{BE44C6C4-22C9-483E-A734-552FAB662892}" destId="{599135BA-4F23-4C66-AE23-23FEC9CE5BB6}" srcOrd="2" destOrd="0" parTransId="{46FA984D-E0C3-42A1-9145-7563BAE2B8B7}" sibTransId="{A1C554E6-C0F7-4251-BDB3-5980B27309B2}"/>
    <dgm:cxn modelId="{9EA5CB44-3504-4C5B-8076-643D3F616CDC}" type="presOf" srcId="{EA5EE157-02DC-4C4F-AF99-55BCC58907CC}" destId="{5745A9E7-6EAF-4391-A1CE-244E006B7201}" srcOrd="0" destOrd="0" presId="urn:microsoft.com/office/officeart/2005/8/layout/hProcess6"/>
    <dgm:cxn modelId="{73D33244-0788-4205-8B3F-419C0CB40CBD}" type="presOf" srcId="{BE44C6C4-22C9-483E-A734-552FAB662892}" destId="{616F0C21-0DB7-4DDE-826D-4EFE0B292F74}" srcOrd="0" destOrd="0" presId="urn:microsoft.com/office/officeart/2005/8/layout/hProcess6"/>
    <dgm:cxn modelId="{EB3215EA-94CA-4B48-83EB-69CDA82DF4A2}" srcId="{599135BA-4F23-4C66-AE23-23FEC9CE5BB6}" destId="{B5E3C22A-3666-44A7-8DBC-BD47D8FEF2FC}" srcOrd="0" destOrd="0" parTransId="{32430E9C-E6DC-4715-9D41-B8B5350EB7A5}" sibTransId="{70289FBD-AC2B-493B-8A32-A74F86344306}"/>
    <dgm:cxn modelId="{DA65AF11-F2CF-4254-9AA5-417C74B5A064}" srcId="{610800B2-5C11-4379-A3F3-6C99A3C8C709}" destId="{EA5EE157-02DC-4C4F-AF99-55BCC58907CC}" srcOrd="0" destOrd="0" parTransId="{758F108A-66F0-4327-86D9-4316B6904523}" sibTransId="{62C66734-5922-46CF-AC09-A97FE933535F}"/>
    <dgm:cxn modelId="{709322F6-CE61-4CA8-B46D-CC1E5A9058D9}" type="presOf" srcId="{7392B9AC-8DF3-43A8-AAF2-0A8DBF4CC754}" destId="{EF8B591C-C2BE-47B4-85C7-581FD0B9FF57}" srcOrd="0" destOrd="0" presId="urn:microsoft.com/office/officeart/2005/8/layout/hProcess6"/>
    <dgm:cxn modelId="{E23D547F-8D91-4446-B3CA-1A8F96B4D0B7}" srcId="{BE44C6C4-22C9-483E-A734-552FAB662892}" destId="{610800B2-5C11-4379-A3F3-6C99A3C8C709}" srcOrd="1" destOrd="0" parTransId="{6CE1EB9C-4DFD-4C86-88A8-C028B141A507}" sibTransId="{D31A7317-FD8C-461D-89EF-5D0B6503D76F}"/>
    <dgm:cxn modelId="{92D65C5E-1833-41EB-A82F-5DA778DC62EA}" srcId="{EDA76A14-5F54-466B-8CEF-81B479170FE4}" destId="{7392B9AC-8DF3-43A8-AAF2-0A8DBF4CC754}" srcOrd="0" destOrd="0" parTransId="{1F3272AC-7036-4755-AC4C-3651446E1CBD}" sibTransId="{64DECC94-7E4E-4708-9638-9DA1D9B17B96}"/>
    <dgm:cxn modelId="{F2395754-77F8-407E-AAE3-054D6124413F}" type="presOf" srcId="{599135BA-4F23-4C66-AE23-23FEC9CE5BB6}" destId="{C34E472D-A991-48D2-AFA2-3C8F88DA389F}" srcOrd="0" destOrd="0" presId="urn:microsoft.com/office/officeart/2005/8/layout/hProcess6"/>
    <dgm:cxn modelId="{4FCF3158-12C8-4361-9DE4-F838D7AC29D8}" type="presOf" srcId="{B5E3C22A-3666-44A7-8DBC-BD47D8FEF2FC}" destId="{CA5CA9E2-9A5A-4A57-873F-453EC34E0BFE}" srcOrd="1" destOrd="0" presId="urn:microsoft.com/office/officeart/2005/8/layout/hProcess6"/>
    <dgm:cxn modelId="{5E01F007-2631-4BA4-B020-C3D0ACEFAF8D}" type="presOf" srcId="{610800B2-5C11-4379-A3F3-6C99A3C8C709}" destId="{59FAD6A6-B5F6-45B8-9867-9FCB37724902}" srcOrd="0" destOrd="0" presId="urn:microsoft.com/office/officeart/2005/8/layout/hProcess6"/>
    <dgm:cxn modelId="{32B02836-6D01-4FE8-A104-C50E4F0A6194}" srcId="{BE44C6C4-22C9-483E-A734-552FAB662892}" destId="{EDA76A14-5F54-466B-8CEF-81B479170FE4}" srcOrd="0" destOrd="0" parTransId="{335444E6-A7DC-4D4C-BEB3-B2A639881A99}" sibTransId="{F9521C7E-9BDC-452D-930E-0A4F936F0964}"/>
    <dgm:cxn modelId="{9B16B944-CEE0-4160-9D42-C6FCE62D3C61}" type="presOf" srcId="{EA5EE157-02DC-4C4F-AF99-55BCC58907CC}" destId="{7C649867-4594-4178-8E66-073093729BE2}" srcOrd="1" destOrd="0" presId="urn:microsoft.com/office/officeart/2005/8/layout/hProcess6"/>
    <dgm:cxn modelId="{1D77D70B-F635-471F-AE39-3338C6B8AACF}" type="presParOf" srcId="{616F0C21-0DB7-4DDE-826D-4EFE0B292F74}" destId="{D5397743-B4D6-4ECB-AD8A-4FE875C675CF}" srcOrd="0" destOrd="0" presId="urn:microsoft.com/office/officeart/2005/8/layout/hProcess6"/>
    <dgm:cxn modelId="{98D5D2A5-22F3-44B5-84AE-2082BD3FDA4B}" type="presParOf" srcId="{D5397743-B4D6-4ECB-AD8A-4FE875C675CF}" destId="{379D8AF6-6391-4865-A160-D66E13C99368}" srcOrd="0" destOrd="0" presId="urn:microsoft.com/office/officeart/2005/8/layout/hProcess6"/>
    <dgm:cxn modelId="{A0BB1B17-2383-4B91-9313-1125B014A20A}" type="presParOf" srcId="{D5397743-B4D6-4ECB-AD8A-4FE875C675CF}" destId="{EF8B591C-C2BE-47B4-85C7-581FD0B9FF57}" srcOrd="1" destOrd="0" presId="urn:microsoft.com/office/officeart/2005/8/layout/hProcess6"/>
    <dgm:cxn modelId="{7B5D272A-0587-4FF4-8B68-7096EC8EFEEF}" type="presParOf" srcId="{D5397743-B4D6-4ECB-AD8A-4FE875C675CF}" destId="{34C26456-1B2A-4A84-9C22-4F06C3994D62}" srcOrd="2" destOrd="0" presId="urn:microsoft.com/office/officeart/2005/8/layout/hProcess6"/>
    <dgm:cxn modelId="{215F7AE9-D868-47ED-A927-55AEC1CC6110}" type="presParOf" srcId="{D5397743-B4D6-4ECB-AD8A-4FE875C675CF}" destId="{277DE237-417D-4962-B630-A66F44F63EA9}" srcOrd="3" destOrd="0" presId="urn:microsoft.com/office/officeart/2005/8/layout/hProcess6"/>
    <dgm:cxn modelId="{5DBC55A7-2B36-4E17-8294-7E7A0530C4A1}" type="presParOf" srcId="{616F0C21-0DB7-4DDE-826D-4EFE0B292F74}" destId="{DB5B07FD-47BD-490D-ACC3-1EF1E3B96931}" srcOrd="1" destOrd="0" presId="urn:microsoft.com/office/officeart/2005/8/layout/hProcess6"/>
    <dgm:cxn modelId="{FDC2F873-9A59-4630-8A6C-BACCE9B08A13}" type="presParOf" srcId="{616F0C21-0DB7-4DDE-826D-4EFE0B292F74}" destId="{E6F679CB-FF46-486F-A2DA-418FF0E45F80}" srcOrd="2" destOrd="0" presId="urn:microsoft.com/office/officeart/2005/8/layout/hProcess6"/>
    <dgm:cxn modelId="{715DD451-4D2F-4A3B-8D9E-8EDC1A67D185}" type="presParOf" srcId="{E6F679CB-FF46-486F-A2DA-418FF0E45F80}" destId="{0EF950AF-1D35-493F-8DE4-0E4D6E7E8006}" srcOrd="0" destOrd="0" presId="urn:microsoft.com/office/officeart/2005/8/layout/hProcess6"/>
    <dgm:cxn modelId="{F4254F3A-289E-46BC-81F2-AB1E7064E3D9}" type="presParOf" srcId="{E6F679CB-FF46-486F-A2DA-418FF0E45F80}" destId="{5745A9E7-6EAF-4391-A1CE-244E006B7201}" srcOrd="1" destOrd="0" presId="urn:microsoft.com/office/officeart/2005/8/layout/hProcess6"/>
    <dgm:cxn modelId="{71F5FA73-AE0E-4528-AA53-5C8BB40D8B20}" type="presParOf" srcId="{E6F679CB-FF46-486F-A2DA-418FF0E45F80}" destId="{7C649867-4594-4178-8E66-073093729BE2}" srcOrd="2" destOrd="0" presId="urn:microsoft.com/office/officeart/2005/8/layout/hProcess6"/>
    <dgm:cxn modelId="{F47AFD77-0840-4D71-9F1A-CF78F6B98CC0}" type="presParOf" srcId="{E6F679CB-FF46-486F-A2DA-418FF0E45F80}" destId="{59FAD6A6-B5F6-45B8-9867-9FCB37724902}" srcOrd="3" destOrd="0" presId="urn:microsoft.com/office/officeart/2005/8/layout/hProcess6"/>
    <dgm:cxn modelId="{34422C85-4707-42B2-9570-10ED2B08E939}" type="presParOf" srcId="{616F0C21-0DB7-4DDE-826D-4EFE0B292F74}" destId="{3DC22091-E34A-4774-B483-C619B27FBA0A}" srcOrd="3" destOrd="0" presId="urn:microsoft.com/office/officeart/2005/8/layout/hProcess6"/>
    <dgm:cxn modelId="{39DEB31A-B942-4CDF-9A26-203FC17C7846}" type="presParOf" srcId="{616F0C21-0DB7-4DDE-826D-4EFE0B292F74}" destId="{9627815A-4E7A-4D82-9EEB-55698EAAC81E}" srcOrd="4" destOrd="0" presId="urn:microsoft.com/office/officeart/2005/8/layout/hProcess6"/>
    <dgm:cxn modelId="{A7FE7A4F-48BE-4860-93E3-741C5B92B7AC}" type="presParOf" srcId="{9627815A-4E7A-4D82-9EEB-55698EAAC81E}" destId="{80892E91-AB1B-443C-B95F-7476A565B56C}" srcOrd="0" destOrd="0" presId="urn:microsoft.com/office/officeart/2005/8/layout/hProcess6"/>
    <dgm:cxn modelId="{79CACAC3-50D8-40C2-97AD-C852B077BA86}" type="presParOf" srcId="{9627815A-4E7A-4D82-9EEB-55698EAAC81E}" destId="{C33BB5E7-A4F2-40BF-838D-BF1F48C75F8C}" srcOrd="1" destOrd="0" presId="urn:microsoft.com/office/officeart/2005/8/layout/hProcess6"/>
    <dgm:cxn modelId="{DE3B67A9-7987-4920-84B1-A2E876242AE8}" type="presParOf" srcId="{9627815A-4E7A-4D82-9EEB-55698EAAC81E}" destId="{CA5CA9E2-9A5A-4A57-873F-453EC34E0BFE}" srcOrd="2" destOrd="0" presId="urn:microsoft.com/office/officeart/2005/8/layout/hProcess6"/>
    <dgm:cxn modelId="{C4FE621F-7E16-42E5-BD81-D269AD3585A4}" type="presParOf" srcId="{9627815A-4E7A-4D82-9EEB-55698EAAC81E}" destId="{C34E472D-A991-48D2-AFA2-3C8F88DA389F}" srcOrd="3" destOrd="0" presId="urn:microsoft.com/office/officeart/2005/8/layout/hProcess6"/>
  </dgm:cxnLst>
  <dgm:bg/>
  <dgm:whole/>
</dgm:dataModel>
</file>

<file path=ppt/diagrams/data4.xml><?xml version="1.0" encoding="utf-8"?>
<dgm:dataModel xmlns:dgm="http://schemas.openxmlformats.org/drawingml/2006/diagram" xmlns:a="http://schemas.openxmlformats.org/drawingml/2006/main">
  <dgm:ptLst>
    <dgm:pt modelId="{C0585876-70FE-4D5E-A8AD-4B97400B43E4}" type="doc">
      <dgm:prSet loTypeId="urn:microsoft.com/office/officeart/2005/8/layout/vList4" loCatId="list" qsTypeId="urn:microsoft.com/office/officeart/2005/8/quickstyle/3d2" qsCatId="3D" csTypeId="urn:microsoft.com/office/officeart/2005/8/colors/accent3_2" csCatId="accent3" phldr="1"/>
      <dgm:spPr/>
    </dgm:pt>
    <dgm:pt modelId="{9D73CB92-8951-414C-ACBB-FC24B9731FF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sz="2000" dirty="0"/>
        </a:p>
      </dgm:t>
    </dgm:pt>
    <dgm:pt modelId="{132C6B6D-1334-4BCB-8EB7-B57EC07E107A}" type="parTrans" cxnId="{6BD78AC1-985D-480B-9835-F3A7F6603823}">
      <dgm:prSet/>
      <dgm:spPr/>
      <dgm:t>
        <a:bodyPr/>
        <a:lstStyle/>
        <a:p>
          <a:endParaRPr lang="en-US" sz="1400"/>
        </a:p>
      </dgm:t>
    </dgm:pt>
    <dgm:pt modelId="{EF98B962-D5A0-4914-BB72-F7BC450AC90B}" type="sibTrans" cxnId="{6BD78AC1-985D-480B-9835-F3A7F6603823}">
      <dgm:prSet/>
      <dgm:spPr/>
      <dgm:t>
        <a:bodyPr/>
        <a:lstStyle/>
        <a:p>
          <a:endParaRPr lang="en-US" sz="1400"/>
        </a:p>
      </dgm:t>
    </dgm:pt>
    <dgm:pt modelId="{EC17EF33-BC66-4123-9537-EB71AA097A89}">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sz="2000" dirty="0"/>
        </a:p>
      </dgm:t>
    </dgm:pt>
    <dgm:pt modelId="{067F4FCE-FEF8-4A3B-A0EC-023770C5012B}" type="parTrans" cxnId="{33D83D6F-51FD-4600-BC7E-2C91100BB6F6}">
      <dgm:prSet/>
      <dgm:spPr/>
      <dgm:t>
        <a:bodyPr/>
        <a:lstStyle/>
        <a:p>
          <a:endParaRPr lang="en-US" sz="1400"/>
        </a:p>
      </dgm:t>
    </dgm:pt>
    <dgm:pt modelId="{8882D4A0-B710-4E2F-B280-931682FF829F}" type="sibTrans" cxnId="{33D83D6F-51FD-4600-BC7E-2C91100BB6F6}">
      <dgm:prSet/>
      <dgm:spPr/>
      <dgm:t>
        <a:bodyPr/>
        <a:lstStyle/>
        <a:p>
          <a:endParaRPr lang="en-US" sz="1400"/>
        </a:p>
      </dgm:t>
    </dgm:pt>
    <dgm:pt modelId="{E75A914B-D908-45E2-9199-09E7D836679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sz="2000" dirty="0"/>
        </a:p>
      </dgm:t>
    </dgm:pt>
    <dgm:pt modelId="{5ECEA5EC-30EB-455A-AAD7-8F8AAE841B76}" type="parTrans" cxnId="{9D923B27-FF23-4974-9282-42E4548E1292}">
      <dgm:prSet/>
      <dgm:spPr/>
      <dgm:t>
        <a:bodyPr/>
        <a:lstStyle/>
        <a:p>
          <a:endParaRPr lang="en-US" sz="1400"/>
        </a:p>
      </dgm:t>
    </dgm:pt>
    <dgm:pt modelId="{F15EBEC8-FDBC-4ED4-B462-003AA3C42BC9}" type="sibTrans" cxnId="{9D923B27-FF23-4974-9282-42E4548E1292}">
      <dgm:prSet/>
      <dgm:spPr/>
      <dgm:t>
        <a:bodyPr/>
        <a:lstStyle/>
        <a:p>
          <a:endParaRPr lang="en-US" sz="1400"/>
        </a:p>
      </dgm:t>
    </dgm:pt>
    <dgm:pt modelId="{4706D528-D07C-4DDC-A615-2A312CA3EB46}" type="pres">
      <dgm:prSet presAssocID="{C0585876-70FE-4D5E-A8AD-4B97400B43E4}" presName="linear" presStyleCnt="0">
        <dgm:presLayoutVars>
          <dgm:dir/>
          <dgm:resizeHandles val="exact"/>
        </dgm:presLayoutVars>
      </dgm:prSet>
      <dgm:spPr/>
    </dgm:pt>
    <dgm:pt modelId="{587A0CB5-C24F-419A-8752-E7672E9E7B6B}" type="pres">
      <dgm:prSet presAssocID="{9D73CB92-8951-414C-ACBB-FC24B9731FF1}" presName="comp" presStyleCnt="0"/>
      <dgm:spPr/>
    </dgm:pt>
    <dgm:pt modelId="{724F0B28-2F14-45FE-BD96-03A84521A033}" type="pres">
      <dgm:prSet presAssocID="{9D73CB92-8951-414C-ACBB-FC24B9731FF1}" presName="box" presStyleLbl="node1" presStyleIdx="0" presStyleCnt="3"/>
      <dgm:spPr/>
      <dgm:t>
        <a:bodyPr/>
        <a:lstStyle/>
        <a:p>
          <a:endParaRPr lang="en-US"/>
        </a:p>
      </dgm:t>
    </dgm:pt>
    <dgm:pt modelId="{351AD0B5-A577-4C27-9F34-2ADD8C34BBFA}" type="pres">
      <dgm:prSet presAssocID="{9D73CB92-8951-414C-ACBB-FC24B9731FF1}" presName="img" presStyleLbl="fgImgPlace1" presStyleIdx="0" presStyleCnt="3"/>
      <dgm:spPr>
        <a:blipFill rotWithShape="0">
          <a:blip xmlns:r="http://schemas.openxmlformats.org/officeDocument/2006/relationships" r:embed="rId1"/>
          <a:stretch>
            <a:fillRect/>
          </a:stretch>
        </a:blipFill>
      </dgm:spPr>
    </dgm:pt>
    <dgm:pt modelId="{89A10853-BE2C-4B5C-85AD-C2BE1E4C947A}" type="pres">
      <dgm:prSet presAssocID="{9D73CB92-8951-414C-ACBB-FC24B9731FF1}" presName="text" presStyleLbl="node1" presStyleIdx="0" presStyleCnt="3">
        <dgm:presLayoutVars>
          <dgm:bulletEnabled val="1"/>
        </dgm:presLayoutVars>
      </dgm:prSet>
      <dgm:spPr/>
      <dgm:t>
        <a:bodyPr/>
        <a:lstStyle/>
        <a:p>
          <a:endParaRPr lang="en-US"/>
        </a:p>
      </dgm:t>
    </dgm:pt>
    <dgm:pt modelId="{D11B2683-8EBE-45F6-B5A6-FA409D94395B}" type="pres">
      <dgm:prSet presAssocID="{EF98B962-D5A0-4914-BB72-F7BC450AC90B}" presName="spacer" presStyleCnt="0"/>
      <dgm:spPr/>
    </dgm:pt>
    <dgm:pt modelId="{886633D9-D2EB-4973-B6EF-730C6136AAA2}" type="pres">
      <dgm:prSet presAssocID="{E75A914B-D908-45E2-9199-09E7D8366798}" presName="comp" presStyleCnt="0"/>
      <dgm:spPr/>
    </dgm:pt>
    <dgm:pt modelId="{2F458783-1426-4DAD-AA50-4EAA666F87AC}" type="pres">
      <dgm:prSet presAssocID="{E75A914B-D908-45E2-9199-09E7D8366798}" presName="box" presStyleLbl="node1" presStyleIdx="1" presStyleCnt="3"/>
      <dgm:spPr/>
      <dgm:t>
        <a:bodyPr/>
        <a:lstStyle/>
        <a:p>
          <a:endParaRPr lang="en-US"/>
        </a:p>
      </dgm:t>
    </dgm:pt>
    <dgm:pt modelId="{EF75568A-FD20-4780-9AB2-E3C420F7C040}" type="pres">
      <dgm:prSet presAssocID="{E75A914B-D908-45E2-9199-09E7D8366798}" presName="img" presStyleLbl="fgImgPlace1" presStyleIdx="1" presStyleCnt="3"/>
      <dgm:spPr>
        <a:blipFill rotWithShape="0">
          <a:blip xmlns:r="http://schemas.openxmlformats.org/officeDocument/2006/relationships" r:embed="rId2"/>
          <a:stretch>
            <a:fillRect/>
          </a:stretch>
        </a:blipFill>
      </dgm:spPr>
    </dgm:pt>
    <dgm:pt modelId="{5A94EDE7-13B9-4026-B8C9-5DFD94D03C43}" type="pres">
      <dgm:prSet presAssocID="{E75A914B-D908-45E2-9199-09E7D8366798}" presName="text" presStyleLbl="node1" presStyleIdx="1" presStyleCnt="3">
        <dgm:presLayoutVars>
          <dgm:bulletEnabled val="1"/>
        </dgm:presLayoutVars>
      </dgm:prSet>
      <dgm:spPr/>
      <dgm:t>
        <a:bodyPr/>
        <a:lstStyle/>
        <a:p>
          <a:endParaRPr lang="en-US"/>
        </a:p>
      </dgm:t>
    </dgm:pt>
    <dgm:pt modelId="{E7F65DE5-EA38-4C2C-BC39-93CE2FE5F64A}" type="pres">
      <dgm:prSet presAssocID="{F15EBEC8-FDBC-4ED4-B462-003AA3C42BC9}" presName="spacer" presStyleCnt="0"/>
      <dgm:spPr/>
    </dgm:pt>
    <dgm:pt modelId="{F6044926-8105-4BD1-B5AA-E0E317A41AA7}" type="pres">
      <dgm:prSet presAssocID="{EC17EF33-BC66-4123-9537-EB71AA097A89}" presName="comp" presStyleCnt="0"/>
      <dgm:spPr/>
    </dgm:pt>
    <dgm:pt modelId="{DD0701F1-C7C1-4EE3-AFC8-6C84C3E02094}" type="pres">
      <dgm:prSet presAssocID="{EC17EF33-BC66-4123-9537-EB71AA097A89}" presName="box" presStyleLbl="node1" presStyleIdx="2" presStyleCnt="3"/>
      <dgm:spPr/>
      <dgm:t>
        <a:bodyPr/>
        <a:lstStyle/>
        <a:p>
          <a:endParaRPr lang="en-US"/>
        </a:p>
      </dgm:t>
    </dgm:pt>
    <dgm:pt modelId="{89C8B084-03C9-4607-BB43-479CC939B036}" type="pres">
      <dgm:prSet presAssocID="{EC17EF33-BC66-4123-9537-EB71AA097A89}" presName="img" presStyleLbl="fgImgPlace1" presStyleIdx="2" presStyleCnt="3"/>
      <dgm:spPr>
        <a:blipFill rotWithShape="0">
          <a:blip xmlns:r="http://schemas.openxmlformats.org/officeDocument/2006/relationships" r:embed="rId3"/>
          <a:stretch>
            <a:fillRect/>
          </a:stretch>
        </a:blipFill>
      </dgm:spPr>
    </dgm:pt>
    <dgm:pt modelId="{58C80EB4-BA57-4106-BC79-85AE0C389062}" type="pres">
      <dgm:prSet presAssocID="{EC17EF33-BC66-4123-9537-EB71AA097A89}" presName="text" presStyleLbl="node1" presStyleIdx="2" presStyleCnt="3">
        <dgm:presLayoutVars>
          <dgm:bulletEnabled val="1"/>
        </dgm:presLayoutVars>
      </dgm:prSet>
      <dgm:spPr/>
      <dgm:t>
        <a:bodyPr/>
        <a:lstStyle/>
        <a:p>
          <a:endParaRPr lang="en-US"/>
        </a:p>
      </dgm:t>
    </dgm:pt>
  </dgm:ptLst>
  <dgm:cxnLst>
    <dgm:cxn modelId="{40BB36C6-CC9A-4E02-838E-4E0AA02FF5E8}" type="presOf" srcId="{C0585876-70FE-4D5E-A8AD-4B97400B43E4}" destId="{4706D528-D07C-4DDC-A615-2A312CA3EB46}" srcOrd="0" destOrd="0" presId="urn:microsoft.com/office/officeart/2005/8/layout/vList4"/>
    <dgm:cxn modelId="{FA9E2936-4CA6-4DB7-ADD7-9BA9F77AE8BC}" type="presOf" srcId="{9D73CB92-8951-414C-ACBB-FC24B9731FF1}" destId="{724F0B28-2F14-45FE-BD96-03A84521A033}" srcOrd="0" destOrd="0" presId="urn:microsoft.com/office/officeart/2005/8/layout/vList4"/>
    <dgm:cxn modelId="{BB3B5759-E3DD-408D-91EA-4F6FF737F723}" type="presOf" srcId="{E75A914B-D908-45E2-9199-09E7D8366798}" destId="{5A94EDE7-13B9-4026-B8C9-5DFD94D03C43}" srcOrd="1" destOrd="0" presId="urn:microsoft.com/office/officeart/2005/8/layout/vList4"/>
    <dgm:cxn modelId="{33D83D6F-51FD-4600-BC7E-2C91100BB6F6}" srcId="{C0585876-70FE-4D5E-A8AD-4B97400B43E4}" destId="{EC17EF33-BC66-4123-9537-EB71AA097A89}" srcOrd="2" destOrd="0" parTransId="{067F4FCE-FEF8-4A3B-A0EC-023770C5012B}" sibTransId="{8882D4A0-B710-4E2F-B280-931682FF829F}"/>
    <dgm:cxn modelId="{7861F531-730D-4778-A82B-081291A0F490}" type="presOf" srcId="{EC17EF33-BC66-4123-9537-EB71AA097A89}" destId="{DD0701F1-C7C1-4EE3-AFC8-6C84C3E02094}" srcOrd="0" destOrd="0" presId="urn:microsoft.com/office/officeart/2005/8/layout/vList4"/>
    <dgm:cxn modelId="{6BD78AC1-985D-480B-9835-F3A7F6603823}" srcId="{C0585876-70FE-4D5E-A8AD-4B97400B43E4}" destId="{9D73CB92-8951-414C-ACBB-FC24B9731FF1}" srcOrd="0" destOrd="0" parTransId="{132C6B6D-1334-4BCB-8EB7-B57EC07E107A}" sibTransId="{EF98B962-D5A0-4914-BB72-F7BC450AC90B}"/>
    <dgm:cxn modelId="{9455DBF8-07CF-4951-8CC6-3F7E5E9B062E}" type="presOf" srcId="{EC17EF33-BC66-4123-9537-EB71AA097A89}" destId="{58C80EB4-BA57-4106-BC79-85AE0C389062}" srcOrd="1" destOrd="0" presId="urn:microsoft.com/office/officeart/2005/8/layout/vList4"/>
    <dgm:cxn modelId="{C88A3EF2-9BA1-463C-9A90-47B550C749B9}" type="presOf" srcId="{9D73CB92-8951-414C-ACBB-FC24B9731FF1}" destId="{89A10853-BE2C-4B5C-85AD-C2BE1E4C947A}" srcOrd="1" destOrd="0" presId="urn:microsoft.com/office/officeart/2005/8/layout/vList4"/>
    <dgm:cxn modelId="{9D923B27-FF23-4974-9282-42E4548E1292}" srcId="{C0585876-70FE-4D5E-A8AD-4B97400B43E4}" destId="{E75A914B-D908-45E2-9199-09E7D8366798}" srcOrd="1" destOrd="0" parTransId="{5ECEA5EC-30EB-455A-AAD7-8F8AAE841B76}" sibTransId="{F15EBEC8-FDBC-4ED4-B462-003AA3C42BC9}"/>
    <dgm:cxn modelId="{6804FC4F-CABC-4B20-AA21-69DD2D8C2F64}" type="presOf" srcId="{E75A914B-D908-45E2-9199-09E7D8366798}" destId="{2F458783-1426-4DAD-AA50-4EAA666F87AC}" srcOrd="0" destOrd="0" presId="urn:microsoft.com/office/officeart/2005/8/layout/vList4"/>
    <dgm:cxn modelId="{8EF03212-8ABB-458C-A0EC-76AD137A0BEF}" type="presParOf" srcId="{4706D528-D07C-4DDC-A615-2A312CA3EB46}" destId="{587A0CB5-C24F-419A-8752-E7672E9E7B6B}" srcOrd="0" destOrd="0" presId="urn:microsoft.com/office/officeart/2005/8/layout/vList4"/>
    <dgm:cxn modelId="{65D3D91E-6A75-485C-8B74-371E0F8B1283}" type="presParOf" srcId="{587A0CB5-C24F-419A-8752-E7672E9E7B6B}" destId="{724F0B28-2F14-45FE-BD96-03A84521A033}" srcOrd="0" destOrd="0" presId="urn:microsoft.com/office/officeart/2005/8/layout/vList4"/>
    <dgm:cxn modelId="{74CD195C-477C-4081-986D-0A80A658A811}" type="presParOf" srcId="{587A0CB5-C24F-419A-8752-E7672E9E7B6B}" destId="{351AD0B5-A577-4C27-9F34-2ADD8C34BBFA}" srcOrd="1" destOrd="0" presId="urn:microsoft.com/office/officeart/2005/8/layout/vList4"/>
    <dgm:cxn modelId="{7FBF658D-EE6E-4C73-AD09-669547F5AD86}" type="presParOf" srcId="{587A0CB5-C24F-419A-8752-E7672E9E7B6B}" destId="{89A10853-BE2C-4B5C-85AD-C2BE1E4C947A}" srcOrd="2" destOrd="0" presId="urn:microsoft.com/office/officeart/2005/8/layout/vList4"/>
    <dgm:cxn modelId="{5E67CD70-9A1F-4C0D-9A96-61ABB91E5846}" type="presParOf" srcId="{4706D528-D07C-4DDC-A615-2A312CA3EB46}" destId="{D11B2683-8EBE-45F6-B5A6-FA409D94395B}" srcOrd="1" destOrd="0" presId="urn:microsoft.com/office/officeart/2005/8/layout/vList4"/>
    <dgm:cxn modelId="{B484A2BD-AC57-4A55-BA02-46A6401B1CFF}" type="presParOf" srcId="{4706D528-D07C-4DDC-A615-2A312CA3EB46}" destId="{886633D9-D2EB-4973-B6EF-730C6136AAA2}" srcOrd="2" destOrd="0" presId="urn:microsoft.com/office/officeart/2005/8/layout/vList4"/>
    <dgm:cxn modelId="{EA92A880-F883-4E28-874C-A1BAF988E87C}" type="presParOf" srcId="{886633D9-D2EB-4973-B6EF-730C6136AAA2}" destId="{2F458783-1426-4DAD-AA50-4EAA666F87AC}" srcOrd="0" destOrd="0" presId="urn:microsoft.com/office/officeart/2005/8/layout/vList4"/>
    <dgm:cxn modelId="{9DF78839-25AA-469B-8C88-4B0DE8B1CF8F}" type="presParOf" srcId="{886633D9-D2EB-4973-B6EF-730C6136AAA2}" destId="{EF75568A-FD20-4780-9AB2-E3C420F7C040}" srcOrd="1" destOrd="0" presId="urn:microsoft.com/office/officeart/2005/8/layout/vList4"/>
    <dgm:cxn modelId="{6A7682F6-B970-4B9D-B345-B3555DEEC4DD}" type="presParOf" srcId="{886633D9-D2EB-4973-B6EF-730C6136AAA2}" destId="{5A94EDE7-13B9-4026-B8C9-5DFD94D03C43}" srcOrd="2" destOrd="0" presId="urn:microsoft.com/office/officeart/2005/8/layout/vList4"/>
    <dgm:cxn modelId="{3D9AE23C-8B22-4227-B838-7B92049A3746}" type="presParOf" srcId="{4706D528-D07C-4DDC-A615-2A312CA3EB46}" destId="{E7F65DE5-EA38-4C2C-BC39-93CE2FE5F64A}" srcOrd="3" destOrd="0" presId="urn:microsoft.com/office/officeart/2005/8/layout/vList4"/>
    <dgm:cxn modelId="{50DA3EAF-ED66-46C1-8A7B-DEA9A7BCAA11}" type="presParOf" srcId="{4706D528-D07C-4DDC-A615-2A312CA3EB46}" destId="{F6044926-8105-4BD1-B5AA-E0E317A41AA7}" srcOrd="4" destOrd="0" presId="urn:microsoft.com/office/officeart/2005/8/layout/vList4"/>
    <dgm:cxn modelId="{B74010AD-13CD-47BC-9098-99F0A73FC62F}" type="presParOf" srcId="{F6044926-8105-4BD1-B5AA-E0E317A41AA7}" destId="{DD0701F1-C7C1-4EE3-AFC8-6C84C3E02094}" srcOrd="0" destOrd="0" presId="urn:microsoft.com/office/officeart/2005/8/layout/vList4"/>
    <dgm:cxn modelId="{8DAACB67-254D-4255-96FD-F3C323627ED0}" type="presParOf" srcId="{F6044926-8105-4BD1-B5AA-E0E317A41AA7}" destId="{89C8B084-03C9-4607-BB43-479CC939B036}" srcOrd="1" destOrd="0" presId="urn:microsoft.com/office/officeart/2005/8/layout/vList4"/>
    <dgm:cxn modelId="{A5187B6E-4183-4E08-BF4B-8408CE687AED}" type="presParOf" srcId="{F6044926-8105-4BD1-B5AA-E0E317A41AA7}" destId="{58C80EB4-BA57-4106-BC79-85AE0C389062}"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0.218</cdr:x>
      <cdr:y>0.10537</cdr:y>
    </cdr:from>
    <cdr:to>
      <cdr:x>0.71138</cdr:x>
      <cdr:y>0.65122</cdr:y>
    </cdr:to>
    <cdr:cxnSp macro="">
      <cdr:nvCxnSpPr>
        <cdr:cNvPr id="2" name="Straight Arrow Connector 1"/>
        <cdr:cNvCxnSpPr/>
      </cdr:nvCxnSpPr>
      <cdr:spPr>
        <a:xfrm xmlns:a="http://schemas.openxmlformats.org/drawingml/2006/main" rot="16200000" flipH="1">
          <a:off x="1031378" y="171039"/>
          <a:ext cx="1680498" cy="1987194"/>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0.16667</cdr:x>
      <cdr:y>0.05882</cdr:y>
    </cdr:from>
    <cdr:to>
      <cdr:x>0.5625</cdr:x>
      <cdr:y>0.65164</cdr:y>
    </cdr:to>
    <cdr:sp macro="" textlink="">
      <cdr:nvSpPr>
        <cdr:cNvPr id="7" name="Rectangle 6"/>
        <cdr:cNvSpPr/>
      </cdr:nvSpPr>
      <cdr:spPr>
        <a:xfrm xmlns:a="http://schemas.openxmlformats.org/drawingml/2006/main">
          <a:off x="671299" y="181089"/>
          <a:ext cx="1594291" cy="1825086"/>
        </a:xfrm>
        <a:prstGeom xmlns:a="http://schemas.openxmlformats.org/drawingml/2006/main" prst="rect">
          <a:avLst/>
        </a:prstGeom>
        <a:noFill xmlns:a="http://schemas.openxmlformats.org/drawingml/2006/main"/>
        <a:ln xmlns:a="http://schemas.openxmlformats.org/drawingml/2006/main" w="25400" cap="flat" cmpd="sng" algn="ctr">
          <a:solidFill>
            <a:schemeClr val="bg2"/>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rgbClr val="FFFFFF"/>
              </a:solidFill>
              <a:latin typeface="Segoe"/>
            </a:defRPr>
          </a:lvl1pPr>
          <a:lvl2pPr marL="457200" algn="l" rtl="0" fontAlgn="base">
            <a:spcBef>
              <a:spcPct val="0"/>
            </a:spcBef>
            <a:spcAft>
              <a:spcPct val="0"/>
            </a:spcAft>
            <a:defRPr kern="1200">
              <a:solidFill>
                <a:srgbClr val="FFFFFF"/>
              </a:solidFill>
              <a:latin typeface="Segoe"/>
            </a:defRPr>
          </a:lvl2pPr>
          <a:lvl3pPr marL="914400" algn="l" rtl="0" fontAlgn="base">
            <a:spcBef>
              <a:spcPct val="0"/>
            </a:spcBef>
            <a:spcAft>
              <a:spcPct val="0"/>
            </a:spcAft>
            <a:defRPr kern="1200">
              <a:solidFill>
                <a:srgbClr val="FFFFFF"/>
              </a:solidFill>
              <a:latin typeface="Segoe"/>
            </a:defRPr>
          </a:lvl3pPr>
          <a:lvl4pPr marL="1371600" algn="l" rtl="0" fontAlgn="base">
            <a:spcBef>
              <a:spcPct val="0"/>
            </a:spcBef>
            <a:spcAft>
              <a:spcPct val="0"/>
            </a:spcAft>
            <a:defRPr kern="1200">
              <a:solidFill>
                <a:srgbClr val="FFFFFF"/>
              </a:solidFill>
              <a:latin typeface="Segoe"/>
            </a:defRPr>
          </a:lvl4pPr>
          <a:lvl5pPr marL="1828800" algn="l" rtl="0" fontAlgn="base">
            <a:spcBef>
              <a:spcPct val="0"/>
            </a:spcBef>
            <a:spcAft>
              <a:spcPct val="0"/>
            </a:spcAft>
            <a:defRPr kern="1200">
              <a:solidFill>
                <a:srgbClr val="FFFFFF"/>
              </a:solidFill>
              <a:latin typeface="Segoe"/>
            </a:defRPr>
          </a:lvl5pPr>
          <a:lvl6pPr marL="2286000" algn="l" defTabSz="914400" rtl="0" eaLnBrk="1" latinLnBrk="0" hangingPunct="1">
            <a:defRPr kern="1200">
              <a:solidFill>
                <a:srgbClr val="FFFFFF"/>
              </a:solidFill>
              <a:latin typeface="Segoe"/>
            </a:defRPr>
          </a:lvl6pPr>
          <a:lvl7pPr marL="2743200" algn="l" defTabSz="914400" rtl="0" eaLnBrk="1" latinLnBrk="0" hangingPunct="1">
            <a:defRPr kern="1200">
              <a:solidFill>
                <a:srgbClr val="FFFFFF"/>
              </a:solidFill>
              <a:latin typeface="Segoe"/>
            </a:defRPr>
          </a:lvl7pPr>
          <a:lvl8pPr marL="3200400" algn="l" defTabSz="914400" rtl="0" eaLnBrk="1" latinLnBrk="0" hangingPunct="1">
            <a:defRPr kern="1200">
              <a:solidFill>
                <a:srgbClr val="FFFFFF"/>
              </a:solidFill>
              <a:latin typeface="Segoe"/>
            </a:defRPr>
          </a:lvl8pPr>
          <a:lvl9pPr marL="3657600" algn="l" defTabSz="914400" rtl="0" eaLnBrk="1" latinLnBrk="0" hangingPunct="1">
            <a:defRPr kern="1200">
              <a:solidFill>
                <a:srgbClr val="FFFFFF"/>
              </a:solidFill>
              <a:latin typeface="Segoe"/>
            </a:defRPr>
          </a:lvl9pPr>
        </a:lstStyle>
        <a:p xmlns:a="http://schemas.openxmlformats.org/drawingml/2006/main">
          <a:pPr algn="ctr"/>
          <a:endParaRPr lang="en-US" dirty="0" smtClean="0">
            <a:solidFill>
              <a:srgbClr val="000000"/>
            </a:solidFill>
          </a:endParaRPr>
        </a:p>
      </cdr:txBody>
    </cdr:sp>
  </cdr:relSizeAnchor>
  <cdr:relSizeAnchor xmlns:cdr="http://schemas.openxmlformats.org/drawingml/2006/chartDrawing">
    <cdr:from>
      <cdr:x>0.16667</cdr:x>
      <cdr:y>0.05661</cdr:y>
    </cdr:from>
    <cdr:to>
      <cdr:x>0.5625</cdr:x>
      <cdr:y>0.14948</cdr:y>
    </cdr:to>
    <cdr:sp macro="" textlink="">
      <cdr:nvSpPr>
        <cdr:cNvPr id="8" name="TextBox 6"/>
        <cdr:cNvSpPr txBox="1"/>
      </cdr:nvSpPr>
      <cdr:spPr>
        <a:xfrm xmlns:a="http://schemas.openxmlformats.org/drawingml/2006/main">
          <a:off x="671300" y="168849"/>
          <a:ext cx="159429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a:r>
            <a:rPr lang="en-US" sz="1200" dirty="0" smtClean="0">
              <a:solidFill>
                <a:schemeClr val="tx1"/>
              </a:solidFill>
              <a:latin typeface="Trebuchet MS" pitchFamily="34" charset="0"/>
            </a:rPr>
            <a:t>Supported</a:t>
          </a:r>
          <a:endParaRPr lang="en-US" sz="1200" dirty="0">
            <a:solidFill>
              <a:schemeClr val="tx1"/>
            </a:solidFill>
            <a:latin typeface="Trebuchet MS" pitchFamily="34" charset="0"/>
          </a:endParaRPr>
        </a:p>
      </cdr:txBody>
    </cdr:sp>
  </cdr:relSizeAnchor>
  <cdr:relSizeAnchor xmlns:cdr="http://schemas.openxmlformats.org/drawingml/2006/chartDrawing">
    <cdr:from>
      <cdr:x>0.5625</cdr:x>
      <cdr:y>0.05882</cdr:y>
    </cdr:from>
    <cdr:to>
      <cdr:x>0.83333</cdr:x>
      <cdr:y>0.65284</cdr:y>
    </cdr:to>
    <cdr:sp macro="" textlink="">
      <cdr:nvSpPr>
        <cdr:cNvPr id="9" name="Rectangle 8"/>
        <cdr:cNvSpPr/>
      </cdr:nvSpPr>
      <cdr:spPr>
        <a:xfrm xmlns:a="http://schemas.openxmlformats.org/drawingml/2006/main">
          <a:off x="2265590" y="181088"/>
          <a:ext cx="1090826" cy="1828800"/>
        </a:xfrm>
        <a:prstGeom xmlns:a="http://schemas.openxmlformats.org/drawingml/2006/main" prst="rect">
          <a:avLst/>
        </a:prstGeom>
        <a:noFill xmlns:a="http://schemas.openxmlformats.org/drawingml/2006/main"/>
        <a:ln xmlns:a="http://schemas.openxmlformats.org/drawingml/2006/main" w="25400" cap="flat" cmpd="sng" algn="ctr">
          <a:solidFill>
            <a:schemeClr val="bg2"/>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rgbClr val="FFFFFF"/>
              </a:solidFill>
              <a:latin typeface="Segoe"/>
            </a:defRPr>
          </a:lvl1pPr>
          <a:lvl2pPr marL="457200" algn="l" rtl="0" fontAlgn="base">
            <a:spcBef>
              <a:spcPct val="0"/>
            </a:spcBef>
            <a:spcAft>
              <a:spcPct val="0"/>
            </a:spcAft>
            <a:defRPr kern="1200">
              <a:solidFill>
                <a:srgbClr val="FFFFFF"/>
              </a:solidFill>
              <a:latin typeface="Segoe"/>
            </a:defRPr>
          </a:lvl2pPr>
          <a:lvl3pPr marL="914400" algn="l" rtl="0" fontAlgn="base">
            <a:spcBef>
              <a:spcPct val="0"/>
            </a:spcBef>
            <a:spcAft>
              <a:spcPct val="0"/>
            </a:spcAft>
            <a:defRPr kern="1200">
              <a:solidFill>
                <a:srgbClr val="FFFFFF"/>
              </a:solidFill>
              <a:latin typeface="Segoe"/>
            </a:defRPr>
          </a:lvl3pPr>
          <a:lvl4pPr marL="1371600" algn="l" rtl="0" fontAlgn="base">
            <a:spcBef>
              <a:spcPct val="0"/>
            </a:spcBef>
            <a:spcAft>
              <a:spcPct val="0"/>
            </a:spcAft>
            <a:defRPr kern="1200">
              <a:solidFill>
                <a:srgbClr val="FFFFFF"/>
              </a:solidFill>
              <a:latin typeface="Segoe"/>
            </a:defRPr>
          </a:lvl4pPr>
          <a:lvl5pPr marL="1828800" algn="l" rtl="0" fontAlgn="base">
            <a:spcBef>
              <a:spcPct val="0"/>
            </a:spcBef>
            <a:spcAft>
              <a:spcPct val="0"/>
            </a:spcAft>
            <a:defRPr kern="1200">
              <a:solidFill>
                <a:srgbClr val="FFFFFF"/>
              </a:solidFill>
              <a:latin typeface="Segoe"/>
            </a:defRPr>
          </a:lvl5pPr>
          <a:lvl6pPr marL="2286000" algn="l" defTabSz="914400" rtl="0" eaLnBrk="1" latinLnBrk="0" hangingPunct="1">
            <a:defRPr kern="1200">
              <a:solidFill>
                <a:srgbClr val="FFFFFF"/>
              </a:solidFill>
              <a:latin typeface="Segoe"/>
            </a:defRPr>
          </a:lvl6pPr>
          <a:lvl7pPr marL="2743200" algn="l" defTabSz="914400" rtl="0" eaLnBrk="1" latinLnBrk="0" hangingPunct="1">
            <a:defRPr kern="1200">
              <a:solidFill>
                <a:srgbClr val="FFFFFF"/>
              </a:solidFill>
              <a:latin typeface="Segoe"/>
            </a:defRPr>
          </a:lvl7pPr>
          <a:lvl8pPr marL="3200400" algn="l" defTabSz="914400" rtl="0" eaLnBrk="1" latinLnBrk="0" hangingPunct="1">
            <a:defRPr kern="1200">
              <a:solidFill>
                <a:srgbClr val="FFFFFF"/>
              </a:solidFill>
              <a:latin typeface="Segoe"/>
            </a:defRPr>
          </a:lvl8pPr>
          <a:lvl9pPr marL="3657600" algn="l" defTabSz="914400" rtl="0" eaLnBrk="1" latinLnBrk="0" hangingPunct="1">
            <a:defRPr kern="1200">
              <a:solidFill>
                <a:srgbClr val="FFFFFF"/>
              </a:solidFill>
              <a:latin typeface="Segoe"/>
            </a:defRPr>
          </a:lvl9pPr>
        </a:lstStyle>
        <a:p xmlns:a="http://schemas.openxmlformats.org/drawingml/2006/main">
          <a:pPr algn="ctr"/>
          <a:endParaRPr lang="en-US" dirty="0" smtClean="0">
            <a:solidFill>
              <a:srgbClr val="000000"/>
            </a:solidFill>
          </a:endParaRPr>
        </a:p>
      </cdr:txBody>
    </cdr:sp>
  </cdr:relSizeAnchor>
  <cdr:relSizeAnchor xmlns:cdr="http://schemas.openxmlformats.org/drawingml/2006/chartDrawing">
    <cdr:from>
      <cdr:x>0.54167</cdr:x>
      <cdr:y>0.05661</cdr:y>
    </cdr:from>
    <cdr:to>
      <cdr:x>0.85417</cdr:x>
      <cdr:y>0.14948</cdr:y>
    </cdr:to>
    <cdr:sp macro="" textlink="">
      <cdr:nvSpPr>
        <cdr:cNvPr id="10" name="TextBox 9"/>
        <cdr:cNvSpPr txBox="1"/>
      </cdr:nvSpPr>
      <cdr:spPr>
        <a:xfrm xmlns:a="http://schemas.openxmlformats.org/drawingml/2006/main">
          <a:off x="2181693" y="168849"/>
          <a:ext cx="125866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a:r>
            <a:rPr lang="en-US" sz="1200" dirty="0" smtClean="0">
              <a:solidFill>
                <a:schemeClr val="tx1"/>
              </a:solidFill>
              <a:latin typeface="Trebuchet MS" pitchFamily="34" charset="0"/>
            </a:rPr>
            <a:t>Unsupported</a:t>
          </a:r>
          <a:endParaRPr lang="en-US" sz="1200" dirty="0">
            <a:solidFill>
              <a:schemeClr val="tx1"/>
            </a:solidFill>
            <a:latin typeface="Trebuchet MS" pitchFamily="34" charset="0"/>
          </a:endParaRPr>
        </a:p>
      </cdr:txBody>
    </cdr:sp>
  </cdr:relSizeAnchor>
  <cdr:relSizeAnchor xmlns:cdr="http://schemas.openxmlformats.org/drawingml/2006/chartDrawing">
    <cdr:from>
      <cdr:x>0.30216</cdr:x>
      <cdr:y>0.36672</cdr:y>
    </cdr:from>
    <cdr:to>
      <cdr:x>0.57619</cdr:x>
      <cdr:y>0.4567</cdr:y>
    </cdr:to>
    <cdr:sp macro="" textlink="">
      <cdr:nvSpPr>
        <cdr:cNvPr id="11" name="TextBox 10"/>
        <cdr:cNvSpPr txBox="1"/>
      </cdr:nvSpPr>
      <cdr:spPr>
        <a:xfrm xmlns:a="http://schemas.openxmlformats.org/drawingml/2006/main" rot="2412729">
          <a:off x="1216997" y="1129026"/>
          <a:ext cx="110373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a:r>
            <a:rPr lang="en-US" sz="1200" dirty="0" smtClean="0">
              <a:solidFill>
                <a:schemeClr val="tx1"/>
              </a:solidFill>
              <a:latin typeface="Trebuchet MS" pitchFamily="34" charset="0"/>
            </a:rPr>
            <a:t>investments</a:t>
          </a:r>
          <a:endParaRPr lang="en-US" sz="1200" dirty="0">
            <a:solidFill>
              <a:schemeClr val="tx1"/>
            </a:solidFill>
            <a:latin typeface="Trebuchet MS"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Trebuchet MS" pitchFamily="34" charset="0"/>
              </a:rPr>
              <a:t>WinHEC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smtClean="0"/>
              <a:t>WinHEC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10:09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winqual.microsoft.com/" TargetMode="External"/><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microsoft.com/compatibility"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compatibility"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inqual.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microsoft.com/whdc/maintain/drvupdate.m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whdc/maintain/wer/WERWorks.m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microsoft.com/whdc/maintain/drvupdate.m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mailto:DDCHelp@www.microsoft.com" TargetMode="External"/><Relationship Id="rId3" Type="http://schemas.openxmlformats.org/officeDocument/2006/relationships/hyperlink" Target="http://www.microsoft.com/whdc/maintain/drvupdate.mspx" TargetMode="External"/><Relationship Id="rId7" Type="http://schemas.openxmlformats.org/officeDocument/2006/relationships/hyperlink" Target="http://www.microsoft.com/windows/windows-vista/get/upgrade-advisor.a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catalog.update.microsoft.com/v7/site/Home.aspx" TargetMode="External"/><Relationship Id="rId5" Type="http://schemas.openxmlformats.org/officeDocument/2006/relationships/hyperlink" Target="http://www.microsoft.com/compatibility" TargetMode="External"/><Relationship Id="rId4" Type="http://schemas.openxmlformats.org/officeDocument/2006/relationships/hyperlink" Target="http://msdn.microsoft.com/en-us/library/ms798418.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Availability Gaps:  DNF</a:t>
            </a:r>
            <a:endParaRPr lang="en-US" dirty="0"/>
          </a:p>
        </p:txBody>
      </p:sp>
      <p:sp>
        <p:nvSpPr>
          <p:cNvPr id="3" name="Content Placeholder 2"/>
          <p:cNvSpPr>
            <a:spLocks noGrp="1"/>
          </p:cNvSpPr>
          <p:nvPr>
            <p:ph sz="half" idx="1"/>
          </p:nvPr>
        </p:nvSpPr>
        <p:spPr>
          <a:xfrm>
            <a:off x="381000" y="1417638"/>
            <a:ext cx="4126177" cy="4216539"/>
          </a:xfrm>
        </p:spPr>
        <p:txBody>
          <a:bodyPr/>
          <a:lstStyle/>
          <a:p>
            <a:pPr marL="342900" indent="-342900"/>
            <a:r>
              <a:rPr lang="en-US" sz="2000" dirty="0" smtClean="0"/>
              <a:t>Metrics are tracked </a:t>
            </a:r>
            <a:br>
              <a:rPr lang="en-US" sz="2000" dirty="0" smtClean="0"/>
            </a:br>
            <a:r>
              <a:rPr lang="en-US" sz="2000" dirty="0" smtClean="0"/>
              <a:t>by month</a:t>
            </a:r>
          </a:p>
          <a:p>
            <a:pPr marL="342900" indent="-342900"/>
            <a:r>
              <a:rPr lang="en-US" sz="2000" dirty="0" smtClean="0"/>
              <a:t>Objective is to reduce monthly DNF hits by targeting the best solution in the best way</a:t>
            </a:r>
          </a:p>
          <a:p>
            <a:pPr marL="342900" indent="-342900"/>
            <a:r>
              <a:rPr lang="en-US" sz="2000" dirty="0" smtClean="0"/>
              <a:t>Step 1:  Create DNF Responses pointing to a solution on a vendor site</a:t>
            </a:r>
          </a:p>
          <a:p>
            <a:pPr marL="342900" indent="-342900"/>
            <a:r>
              <a:rPr lang="en-US" sz="2000" dirty="0" smtClean="0"/>
              <a:t>Step 2:  Work with partners to move high market share drivers to Windows Update</a:t>
            </a:r>
          </a:p>
          <a:p>
            <a:pPr marL="342900" indent="-342900"/>
            <a:r>
              <a:rPr lang="en-US" sz="2000" dirty="0" smtClean="0"/>
              <a:t>Use WinQual to monitor DNF hits for logo’d drivers</a:t>
            </a:r>
          </a:p>
        </p:txBody>
      </p:sp>
      <p:graphicFrame>
        <p:nvGraphicFramePr>
          <p:cNvPr id="5" name="Content Placeholder 4"/>
          <p:cNvGraphicFramePr>
            <a:graphicFrameLocks noGrp="1"/>
          </p:cNvGraphicFramePr>
          <p:nvPr>
            <p:ph sz="half" idx="2"/>
          </p:nvPr>
        </p:nvGraphicFramePr>
        <p:xfrm>
          <a:off x="4635499" y="1066799"/>
          <a:ext cx="4225471" cy="49747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Availability Gaps:  Market Share</a:t>
            </a:r>
            <a:endParaRPr lang="en-US" dirty="0"/>
          </a:p>
        </p:txBody>
      </p:sp>
      <p:sp>
        <p:nvSpPr>
          <p:cNvPr id="3" name="Content Placeholder 2"/>
          <p:cNvSpPr>
            <a:spLocks noGrp="1"/>
          </p:cNvSpPr>
          <p:nvPr>
            <p:ph idx="1"/>
          </p:nvPr>
        </p:nvSpPr>
        <p:spPr>
          <a:xfrm>
            <a:off x="382588" y="5025347"/>
            <a:ext cx="8380412" cy="1151084"/>
          </a:xfrm>
        </p:spPr>
        <p:txBody>
          <a:bodyPr/>
          <a:lstStyle/>
          <a:p>
            <a:r>
              <a:rPr lang="en-US" sz="2400" dirty="0" smtClean="0"/>
              <a:t>Data is an approximation of market share</a:t>
            </a:r>
          </a:p>
          <a:p>
            <a:r>
              <a:rPr lang="en-US" sz="2400" dirty="0" smtClean="0"/>
              <a:t>This is an example of the data we are tracking for Windows 7, it is not the goal</a:t>
            </a:r>
            <a:endParaRPr lang="en-US" sz="2400" dirty="0"/>
          </a:p>
        </p:txBody>
      </p:sp>
      <p:graphicFrame>
        <p:nvGraphicFramePr>
          <p:cNvPr id="4" name="Content Placeholder 3"/>
          <p:cNvGraphicFramePr>
            <a:graphicFrameLocks/>
          </p:cNvGraphicFramePr>
          <p:nvPr/>
        </p:nvGraphicFramePr>
        <p:xfrm>
          <a:off x="381000" y="1417638"/>
          <a:ext cx="8439117" cy="3432962"/>
        </p:xfrm>
        <a:graphic>
          <a:graphicData uri="http://schemas.openxmlformats.org/drawingml/2006/table">
            <a:tbl>
              <a:tblPr firstRow="1" bandRow="1">
                <a:tableStyleId>{69C7853C-536D-4A76-A0AE-DD22124D55A5}</a:tableStyleId>
              </a:tblPr>
              <a:tblGrid>
                <a:gridCol w="1079090"/>
                <a:gridCol w="1312607"/>
                <a:gridCol w="1581813"/>
                <a:gridCol w="1488536"/>
                <a:gridCol w="1545827"/>
                <a:gridCol w="1431244"/>
              </a:tblGrid>
              <a:tr h="804862">
                <a:tc>
                  <a:txBody>
                    <a:bodyPr/>
                    <a:lstStyle/>
                    <a:p>
                      <a:pPr algn="ctr" fontAlgn="b"/>
                      <a:r>
                        <a:rPr lang="en-US" sz="1400" u="none" strike="noStrike" dirty="0" smtClean="0"/>
                        <a:t>Device Category</a:t>
                      </a:r>
                      <a:endParaRPr lang="en-US" sz="1400" b="0" i="0" u="none" strike="noStrike" dirty="0">
                        <a:solidFill>
                          <a:schemeClr val="tx1"/>
                        </a:solidFill>
                        <a:latin typeface="Trebuchet MS" pitchFamily="34" charset="0"/>
                      </a:endParaRPr>
                    </a:p>
                  </a:txBody>
                  <a:tcPr marL="9525" marR="9525" marT="9525" marB="0" anchor="ctr"/>
                </a:tc>
                <a:tc>
                  <a:txBody>
                    <a:bodyPr/>
                    <a:lstStyle/>
                    <a:p>
                      <a:pPr algn="ctr" fontAlgn="b"/>
                      <a:r>
                        <a:rPr lang="en-US" sz="1400" u="none" strike="noStrike" dirty="0" smtClean="0"/>
                        <a:t>Windows Vista SP1 Driver Availability</a:t>
                      </a:r>
                      <a:endParaRPr lang="en-US" sz="1400" b="0" i="0" u="none" strike="noStrike" dirty="0">
                        <a:solidFill>
                          <a:schemeClr val="tx1"/>
                        </a:solidFill>
                        <a:latin typeface="Trebuchet MS" pitchFamily="34" charset="0"/>
                      </a:endParaRPr>
                    </a:p>
                  </a:txBody>
                  <a:tcPr marL="9525" marR="9525" marT="9525" marB="0" anchor="ctr"/>
                </a:tc>
                <a:tc>
                  <a:txBody>
                    <a:bodyPr/>
                    <a:lstStyle/>
                    <a:p>
                      <a:pPr algn="ctr" fontAlgn="b"/>
                      <a:r>
                        <a:rPr lang="en-US" sz="1400" u="none" strike="noStrike" dirty="0" smtClean="0"/>
                        <a:t>Windows 7</a:t>
                      </a:r>
                      <a:r>
                        <a:rPr lang="en-US" sz="1400" u="none" strike="noStrike" baseline="0" dirty="0" smtClean="0"/>
                        <a:t> Inbox</a:t>
                      </a:r>
                      <a:endParaRPr lang="en-US" sz="1400" b="0" i="0" u="none" strike="noStrike" dirty="0">
                        <a:solidFill>
                          <a:schemeClr val="tx1"/>
                        </a:solidFill>
                        <a:latin typeface="Trebuchet MS" pitchFamily="34" charset="0"/>
                      </a:endParaRPr>
                    </a:p>
                  </a:txBody>
                  <a:tcPr marL="9525" marR="9525" marT="9525" marB="0" anchor="ctr"/>
                </a:tc>
                <a:tc>
                  <a:txBody>
                    <a:bodyPr/>
                    <a:lstStyle/>
                    <a:p>
                      <a:pPr algn="ctr" fontAlgn="b"/>
                      <a:r>
                        <a:rPr lang="en-US" sz="1400" u="none" strike="noStrike" dirty="0" smtClean="0"/>
                        <a:t>Windows 7 Inbox</a:t>
                      </a:r>
                    </a:p>
                    <a:p>
                      <a:pPr algn="ctr" fontAlgn="b"/>
                      <a:r>
                        <a:rPr lang="en-US" sz="1400" u="none" strike="noStrike" dirty="0" smtClean="0"/>
                        <a:t>+ WU</a:t>
                      </a:r>
                      <a:endParaRPr lang="en-US" sz="1400" b="0" i="0" u="none" strike="noStrike" dirty="0">
                        <a:solidFill>
                          <a:schemeClr val="tx1"/>
                        </a:solidFill>
                        <a:latin typeface="Trebuchet MS" pitchFamily="34" charset="0"/>
                      </a:endParaRPr>
                    </a:p>
                  </a:txBody>
                  <a:tcPr marL="9525" marR="9525" marT="9525" marB="0" anchor="ctr"/>
                </a:tc>
                <a:tc>
                  <a:txBody>
                    <a:bodyPr/>
                    <a:lstStyle/>
                    <a:p>
                      <a:pPr algn="ctr" fontAlgn="b"/>
                      <a:r>
                        <a:rPr lang="en-US" sz="1400" u="none" strike="noStrike" dirty="0" smtClean="0"/>
                        <a:t>Windows 7 Inbox</a:t>
                      </a:r>
                    </a:p>
                    <a:p>
                      <a:pPr algn="ctr" fontAlgn="b"/>
                      <a:r>
                        <a:rPr lang="en-US" sz="1400" u="none" strike="noStrike" dirty="0" smtClean="0"/>
                        <a:t>+ WU</a:t>
                      </a:r>
                    </a:p>
                    <a:p>
                      <a:pPr algn="ctr" fontAlgn="b"/>
                      <a:r>
                        <a:rPr lang="en-US" sz="1400" u="none" strike="noStrike" dirty="0" smtClean="0"/>
                        <a:t>+ Response</a:t>
                      </a:r>
                      <a:endParaRPr lang="en-US" sz="1800" b="0" i="0" u="none" strike="noStrike" dirty="0">
                        <a:solidFill>
                          <a:schemeClr val="tx1"/>
                        </a:solidFill>
                        <a:latin typeface="Trebuchet MS" pitchFamily="34" charset="0"/>
                      </a:endParaRPr>
                    </a:p>
                  </a:txBody>
                  <a:tcPr marL="9525" marR="9525" marT="9525" marB="0" anchor="ctr"/>
                </a:tc>
                <a:tc>
                  <a:txBody>
                    <a:bodyPr/>
                    <a:lstStyle/>
                    <a:p>
                      <a:pPr algn="ctr" fontAlgn="b"/>
                      <a:r>
                        <a:rPr lang="en-US" sz="1400" u="none" strike="noStrike" dirty="0" smtClean="0"/>
                        <a:t>Windows</a:t>
                      </a:r>
                      <a:r>
                        <a:rPr lang="en-US" sz="1400" u="none" strike="noStrike" baseline="0" dirty="0" smtClean="0"/>
                        <a:t> Vista SP1 to</a:t>
                      </a:r>
                      <a:br>
                        <a:rPr lang="en-US" sz="1400" u="none" strike="noStrike" baseline="0" dirty="0" smtClean="0"/>
                      </a:br>
                      <a:r>
                        <a:rPr lang="en-US" sz="1400" u="none" strike="noStrike" baseline="0" dirty="0" smtClean="0"/>
                        <a:t> Windows 7 </a:t>
                      </a:r>
                      <a:r>
                        <a:rPr lang="en-US" sz="1400" u="none" strike="noStrike" dirty="0" smtClean="0"/>
                        <a:t>Gap</a:t>
                      </a:r>
                      <a:endParaRPr lang="en-US" sz="1400" b="0" i="0" u="none" strike="noStrike" dirty="0">
                        <a:solidFill>
                          <a:schemeClr val="tx1"/>
                        </a:solidFill>
                        <a:latin typeface="Trebuchet MS" pitchFamily="34" charset="0"/>
                      </a:endParaRPr>
                    </a:p>
                  </a:txBody>
                  <a:tcPr marL="9525" marR="9525" marT="9525" marB="0" anchor="ctr"/>
                </a:tc>
              </a:tr>
              <a:tr h="414306">
                <a:tc>
                  <a:txBody>
                    <a:bodyPr/>
                    <a:lstStyle/>
                    <a:p>
                      <a:pPr algn="ctr" fontAlgn="b"/>
                      <a:r>
                        <a:rPr lang="en-US" sz="1600" u="none" strike="noStrike" dirty="0"/>
                        <a:t>Audio</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99.38</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93.55</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98.16</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98.16</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1.22</a:t>
                      </a:r>
                      <a:endParaRPr lang="en-US" sz="1600" b="0" i="0" u="none" strike="noStrike" dirty="0">
                        <a:solidFill>
                          <a:schemeClr val="tx1"/>
                        </a:solidFill>
                        <a:latin typeface="Trebuchet MS" pitchFamily="34" charset="0"/>
                      </a:endParaRPr>
                    </a:p>
                  </a:txBody>
                  <a:tcPr marL="0" marR="182880" marT="9525" marB="0" anchor="ctr"/>
                </a:tc>
              </a:tr>
              <a:tr h="414306">
                <a:tc>
                  <a:txBody>
                    <a:bodyPr/>
                    <a:lstStyle/>
                    <a:p>
                      <a:pPr algn="ctr" fontAlgn="b"/>
                      <a:r>
                        <a:rPr lang="en-US" sz="1600" u="none" strike="noStrike" dirty="0"/>
                        <a:t>Bus</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96.71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95.7</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95.81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95.92</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0.79</a:t>
                      </a:r>
                      <a:endParaRPr lang="en-US" sz="1600" b="0" i="0" u="none" strike="noStrike" dirty="0">
                        <a:solidFill>
                          <a:schemeClr val="tx1"/>
                        </a:solidFill>
                        <a:latin typeface="Trebuchet MS" pitchFamily="34" charset="0"/>
                      </a:endParaRPr>
                    </a:p>
                  </a:txBody>
                  <a:tcPr marL="0" marR="182880" marT="9525" marB="0" anchor="ctr"/>
                </a:tc>
              </a:tr>
              <a:tr h="414306">
                <a:tc>
                  <a:txBody>
                    <a:bodyPr/>
                    <a:lstStyle/>
                    <a:p>
                      <a:pPr algn="ctr" fontAlgn="b"/>
                      <a:r>
                        <a:rPr lang="en-US" sz="1600" u="none" strike="noStrike" dirty="0"/>
                        <a:t>Display</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98.33</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67</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97.73</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97.73</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0.60</a:t>
                      </a:r>
                      <a:endParaRPr lang="en-US" sz="1600" b="0" i="0" u="none" strike="noStrike" dirty="0">
                        <a:solidFill>
                          <a:schemeClr val="tx1"/>
                        </a:solidFill>
                        <a:latin typeface="Trebuchet MS" pitchFamily="34" charset="0"/>
                      </a:endParaRPr>
                    </a:p>
                  </a:txBody>
                  <a:tcPr marL="0" marR="182880" marT="9525" marB="0" anchor="ctr"/>
                </a:tc>
              </a:tr>
              <a:tr h="414306">
                <a:tc>
                  <a:txBody>
                    <a:bodyPr/>
                    <a:lstStyle/>
                    <a:p>
                      <a:pPr algn="ctr" fontAlgn="b"/>
                      <a:r>
                        <a:rPr lang="en-US" sz="1600" u="none" strike="noStrike" dirty="0"/>
                        <a:t>Network</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95.54</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71.86</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90.58</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90.61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4.93</a:t>
                      </a:r>
                      <a:endParaRPr lang="en-US" sz="1600" b="0" i="0" u="none" strike="noStrike" dirty="0">
                        <a:solidFill>
                          <a:schemeClr val="tx1"/>
                        </a:solidFill>
                        <a:latin typeface="Trebuchet MS" pitchFamily="34" charset="0"/>
                      </a:endParaRPr>
                    </a:p>
                  </a:txBody>
                  <a:tcPr marL="0" marR="182880" marT="9525" marB="0" anchor="ctr"/>
                </a:tc>
              </a:tr>
              <a:tr h="430971">
                <a:tc>
                  <a:txBody>
                    <a:bodyPr/>
                    <a:lstStyle/>
                    <a:p>
                      <a:pPr algn="ctr" fontAlgn="b"/>
                      <a:r>
                        <a:rPr lang="en-US" sz="1600" u="none" strike="noStrike" dirty="0"/>
                        <a:t>Storage</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96.73</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80.9</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95.29</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95.31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1.42</a:t>
                      </a:r>
                      <a:endParaRPr lang="en-US" sz="1600" b="0" i="0" u="none" strike="noStrike" dirty="0">
                        <a:solidFill>
                          <a:schemeClr val="tx1"/>
                        </a:solidFill>
                        <a:latin typeface="Trebuchet MS" pitchFamily="34" charset="0"/>
                      </a:endParaRPr>
                    </a:p>
                  </a:txBody>
                  <a:tcPr marL="0" marR="182880" marT="9525" marB="0" anchor="ctr"/>
                </a:tc>
              </a:tr>
              <a:tr h="539905">
                <a:tc>
                  <a:txBody>
                    <a:bodyPr/>
                    <a:lstStyle/>
                    <a:p>
                      <a:pPr algn="ctr" fontAlgn="b"/>
                      <a:r>
                        <a:rPr lang="en-US" sz="1600" u="none" strike="noStrike" dirty="0"/>
                        <a:t>Streaming</a:t>
                      </a:r>
                      <a:endParaRPr lang="en-US" sz="1600" b="0" i="0" u="none" strike="noStrike" dirty="0">
                        <a:solidFill>
                          <a:schemeClr val="tx1"/>
                        </a:solidFill>
                        <a:latin typeface="Trebuchet MS" pitchFamily="34" charset="0"/>
                      </a:endParaRPr>
                    </a:p>
                  </a:txBody>
                  <a:tcPr marL="9525" marR="9525" marT="9525" marB="0" anchor="ctr"/>
                </a:tc>
                <a:tc>
                  <a:txBody>
                    <a:bodyPr/>
                    <a:lstStyle/>
                    <a:p>
                      <a:pPr algn="r" fontAlgn="b"/>
                      <a:r>
                        <a:rPr lang="en-US" sz="1600" u="none" strike="noStrike" dirty="0"/>
                        <a:t>88.97</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36.89</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83.01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a:t>83.01</a:t>
                      </a:r>
                      <a:endParaRPr lang="en-US" sz="1600" b="0" i="0" u="none" strike="noStrike" dirty="0">
                        <a:solidFill>
                          <a:schemeClr val="tx1"/>
                        </a:solidFill>
                        <a:latin typeface="Trebuchet MS" pitchFamily="34" charset="0"/>
                      </a:endParaRPr>
                    </a:p>
                  </a:txBody>
                  <a:tcPr marL="0" marR="182880" marT="9525" marB="0" anchor="ctr"/>
                </a:tc>
                <a:tc>
                  <a:txBody>
                    <a:bodyPr/>
                    <a:lstStyle/>
                    <a:p>
                      <a:pPr algn="r" fontAlgn="b"/>
                      <a:r>
                        <a:rPr lang="en-US" sz="1600" u="none" strike="noStrike" dirty="0" smtClean="0"/>
                        <a:t>5.96</a:t>
                      </a:r>
                      <a:endParaRPr lang="en-US" sz="1600" b="0" i="0" u="none" strike="noStrike" dirty="0">
                        <a:solidFill>
                          <a:schemeClr val="tx1"/>
                        </a:solidFill>
                        <a:latin typeface="Trebuchet MS" pitchFamily="34" charset="0"/>
                      </a:endParaRPr>
                    </a:p>
                  </a:txBody>
                  <a:tcPr marL="0" marR="182880" marT="9525" marB="0" anchor="ct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Quality Goals</a:t>
            </a:r>
            <a:endParaRPr lang="en-US" dirty="0"/>
          </a:p>
        </p:txBody>
      </p:sp>
      <p:sp>
        <p:nvSpPr>
          <p:cNvPr id="3" name="Content Placeholder 2"/>
          <p:cNvSpPr>
            <a:spLocks noGrp="1"/>
          </p:cNvSpPr>
          <p:nvPr>
            <p:ph idx="1"/>
          </p:nvPr>
        </p:nvSpPr>
        <p:spPr>
          <a:xfrm>
            <a:off x="382588" y="1414464"/>
            <a:ext cx="8380412" cy="4778231"/>
          </a:xfrm>
        </p:spPr>
        <p:txBody>
          <a:bodyPr/>
          <a:lstStyle/>
          <a:p>
            <a:pPr marL="342900" indent="-342900"/>
            <a:r>
              <a:rPr lang="en-US" sz="2000" dirty="0" smtClean="0"/>
              <a:t>No core functionality device regressions for Windows Vista </a:t>
            </a:r>
            <a:r>
              <a:rPr lang="en-US" sz="2000" dirty="0" err="1" smtClean="0"/>
              <a:t>logo’d</a:t>
            </a:r>
            <a:r>
              <a:rPr lang="en-US" sz="2000" dirty="0" smtClean="0"/>
              <a:t> or high volume devices from Vista SP1 and WS08</a:t>
            </a:r>
          </a:p>
          <a:p>
            <a:pPr marL="635000" lvl="1" indent="-292100"/>
            <a:r>
              <a:rPr lang="en-US" sz="1800" dirty="0" smtClean="0"/>
              <a:t>Drivers made available for Windows 7 are offered and installed</a:t>
            </a:r>
          </a:p>
          <a:p>
            <a:pPr marL="635000" lvl="1" indent="-292100"/>
            <a:r>
              <a:rPr lang="en-US" sz="1800" dirty="0" smtClean="0"/>
              <a:t>Primary device functions work as expected </a:t>
            </a:r>
            <a:br>
              <a:rPr lang="en-US" sz="1800" dirty="0" smtClean="0"/>
            </a:br>
            <a:r>
              <a:rPr lang="en-US" sz="1800" dirty="0" smtClean="0"/>
              <a:t>(Printer prints, audio makes sound, etc.)</a:t>
            </a:r>
          </a:p>
          <a:p>
            <a:pPr marL="635000" lvl="1" indent="-292100"/>
            <a:r>
              <a:rPr lang="en-US" sz="1800" dirty="0" smtClean="0"/>
              <a:t>Device functions fine after suspend/resume and driver doesn’t interfere with normal suspend/resume behavior</a:t>
            </a:r>
          </a:p>
          <a:p>
            <a:pPr marL="342900" indent="-342900"/>
            <a:r>
              <a:rPr lang="en-US" sz="2000" dirty="0" smtClean="0"/>
              <a:t>Driver crash/install ratio for high market share devices is less than 2ce the average of the categories crash/install ratio</a:t>
            </a:r>
          </a:p>
          <a:p>
            <a:pPr marL="342900" indent="-342900"/>
            <a:r>
              <a:rPr lang="en-US" sz="2000" dirty="0" smtClean="0"/>
              <a:t>Inbox kernel mode drivers are PFD (</a:t>
            </a:r>
            <a:r>
              <a:rPr lang="en-US" sz="2000" dirty="0" err="1" smtClean="0"/>
              <a:t>PREfast</a:t>
            </a:r>
            <a:r>
              <a:rPr lang="en-US" sz="2000" dirty="0" smtClean="0"/>
              <a:t> for Drivers) clean, and annotated as needed </a:t>
            </a:r>
          </a:p>
          <a:p>
            <a:pPr marL="342900" indent="-342900"/>
            <a:r>
              <a:rPr lang="en-US" sz="2000" dirty="0" smtClean="0"/>
              <a:t>WDM and KMDF drivers are SDV (Static Driver Verifier) clean </a:t>
            </a:r>
          </a:p>
          <a:p>
            <a:pPr marL="342900" indent="-342900"/>
            <a:r>
              <a:rPr lang="en-US" sz="2000" dirty="0" smtClean="0"/>
              <a:t>Drivers pass Windows 7 WLK </a:t>
            </a:r>
            <a:r>
              <a:rPr lang="en-US" sz="2000" dirty="0" err="1" smtClean="0"/>
              <a:t>DevFund</a:t>
            </a:r>
            <a:r>
              <a:rPr lang="en-US" sz="2000" dirty="0" smtClean="0"/>
              <a:t> and Feature tests, where not limited by legacy hardware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 driver quality</a:t>
            </a:r>
            <a:endParaRPr lang="en-US" dirty="0"/>
          </a:p>
        </p:txBody>
      </p:sp>
      <p:sp>
        <p:nvSpPr>
          <p:cNvPr id="5" name="Content Placeholder 4"/>
          <p:cNvSpPr>
            <a:spLocks noGrp="1"/>
          </p:cNvSpPr>
          <p:nvPr>
            <p:ph idx="1"/>
          </p:nvPr>
        </p:nvSpPr>
        <p:spPr>
          <a:xfrm>
            <a:off x="382588" y="1414464"/>
            <a:ext cx="8380412" cy="3742050"/>
          </a:xfrm>
        </p:spPr>
        <p:txBody>
          <a:bodyPr/>
          <a:lstStyle/>
          <a:p>
            <a:pPr marL="457200" indent="-457200"/>
            <a:r>
              <a:rPr lang="en-US" dirty="0" smtClean="0"/>
              <a:t>How was this done in the past?</a:t>
            </a:r>
          </a:p>
          <a:p>
            <a:pPr marL="914400" lvl="1" indent="-457200"/>
            <a:r>
              <a:rPr lang="en-US" dirty="0" smtClean="0"/>
              <a:t>OCA</a:t>
            </a:r>
          </a:p>
          <a:p>
            <a:pPr marL="914400" lvl="1" indent="-457200"/>
            <a:r>
              <a:rPr lang="en-US" dirty="0" smtClean="0"/>
              <a:t>Watson</a:t>
            </a:r>
          </a:p>
          <a:p>
            <a:pPr marL="1320800" lvl="2" indent="-406400"/>
            <a:r>
              <a:rPr lang="en-US" dirty="0" smtClean="0"/>
              <a:t>User mode crashes</a:t>
            </a:r>
          </a:p>
          <a:p>
            <a:pPr marL="1320800" lvl="2" indent="-406400"/>
            <a:r>
              <a:rPr lang="en-US" dirty="0" smtClean="0"/>
              <a:t>Device related software issues</a:t>
            </a:r>
          </a:p>
          <a:p>
            <a:pPr marL="914400" lvl="1" indent="-457200"/>
            <a:r>
              <a:rPr lang="en-US" dirty="0" smtClean="0"/>
              <a:t>WU install failure</a:t>
            </a:r>
          </a:p>
          <a:p>
            <a:pPr marL="457200" indent="-457200"/>
            <a:r>
              <a:rPr lang="en-US" dirty="0" smtClean="0"/>
              <a:t>How are we doing this today?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Quality Metrics</a:t>
            </a:r>
            <a:endParaRPr lang="en-US" dirty="0"/>
          </a:p>
        </p:txBody>
      </p:sp>
      <p:graphicFrame>
        <p:nvGraphicFramePr>
          <p:cNvPr id="4" name="Content Placeholder 3"/>
          <p:cNvGraphicFramePr>
            <a:graphicFrameLocks noGrp="1"/>
          </p:cNvGraphicFramePr>
          <p:nvPr>
            <p:ph idx="1"/>
          </p:nvPr>
        </p:nvGraphicFramePr>
        <p:xfrm>
          <a:off x="357188" y="1414463"/>
          <a:ext cx="8380412" cy="463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2540000" y="1413806"/>
            <a:ext cx="6299200" cy="1735636"/>
            <a:chOff x="9417050" y="1417638"/>
            <a:chExt cx="6299200" cy="1735636"/>
          </a:xfrm>
        </p:grpSpPr>
        <p:sp>
          <p:nvSpPr>
            <p:cNvPr id="6" name="Content Placeholder 4"/>
            <p:cNvSpPr txBox="1">
              <a:spLocks/>
            </p:cNvSpPr>
            <p:nvPr/>
          </p:nvSpPr>
          <p:spPr bwMode="auto">
            <a:xfrm>
              <a:off x="9513888" y="1919090"/>
              <a:ext cx="4913312" cy="12341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smtClean="0">
                  <a:effectLst>
                    <a:outerShdw blurRad="38100" dist="38100" dir="2700000" algn="tl">
                      <a:srgbClr val="000000">
                        <a:alpha val="43137"/>
                      </a:srgbClr>
                    </a:outerShdw>
                  </a:effectLst>
                  <a:latin typeface="Trebuchet MS" pitchFamily="34" charset="0"/>
                </a:rPr>
                <a:t>DQR </a:t>
              </a:r>
              <a:r>
                <a:rPr lang="fr-FR" sz="2000" kern="0" dirty="0" err="1" smtClean="0">
                  <a:effectLst>
                    <a:outerShdw blurRad="38100" dist="38100" dir="2700000" algn="tl">
                      <a:srgbClr val="000000">
                        <a:alpha val="43137"/>
                      </a:srgbClr>
                    </a:outerShdw>
                  </a:effectLst>
                  <a:latin typeface="Trebuchet MS" pitchFamily="34" charset="0"/>
                </a:rPr>
                <a:t>available</a:t>
              </a:r>
              <a:r>
                <a:rPr lang="fr-FR" sz="2000" kern="0" dirty="0" smtClean="0">
                  <a:effectLst>
                    <a:outerShdw blurRad="38100" dist="38100" dir="2700000" algn="tl">
                      <a:srgbClr val="000000">
                        <a:alpha val="43137"/>
                      </a:srgbClr>
                    </a:outerShdw>
                  </a:effectLst>
                  <a:latin typeface="Trebuchet MS" pitchFamily="34" charset="0"/>
                </a:rPr>
                <a:t> on </a:t>
              </a:r>
              <a:r>
                <a:rPr lang="fr-FR" sz="2000" kern="0" dirty="0" smtClean="0">
                  <a:effectLst>
                    <a:outerShdw blurRad="38100" dist="38100" dir="2700000" algn="tl">
                      <a:srgbClr val="000000">
                        <a:alpha val="43137"/>
                      </a:srgbClr>
                    </a:outerShdw>
                  </a:effectLst>
                  <a:latin typeface="Trebuchet MS" pitchFamily="34" charset="0"/>
                  <a:hlinkClick r:id="rId8"/>
                </a:rPr>
                <a:t>https://winqual.microsoft.com</a:t>
              </a:r>
              <a:r>
                <a:rPr lang="fr-FR" sz="2000" kern="0" dirty="0" smtClean="0">
                  <a:effectLst>
                    <a:outerShdw blurRad="38100" dist="38100" dir="2700000" algn="tl">
                      <a:srgbClr val="000000">
                        <a:alpha val="43137"/>
                      </a:srgbClr>
                    </a:outerShdw>
                  </a:effectLst>
                  <a:latin typeface="Trebuchet MS" pitchFamily="34" charset="0"/>
                </a:rPr>
                <a:t/>
              </a:r>
              <a:br>
                <a:rPr lang="fr-FR" sz="2000" kern="0" dirty="0" smtClean="0">
                  <a:effectLst>
                    <a:outerShdw blurRad="38100" dist="38100" dir="2700000" algn="tl">
                      <a:srgbClr val="000000">
                        <a:alpha val="43137"/>
                      </a:srgbClr>
                    </a:outerShdw>
                  </a:effectLst>
                  <a:latin typeface="Trebuchet MS" pitchFamily="34" charset="0"/>
                </a:rPr>
              </a:br>
              <a:r>
                <a:rPr lang="fr-FR" sz="2000" kern="0" dirty="0" smtClean="0">
                  <a:effectLst>
                    <a:outerShdw blurRad="38100" dist="38100" dir="2700000" algn="tl">
                      <a:srgbClr val="000000">
                        <a:alpha val="43137"/>
                      </a:srgbClr>
                    </a:outerShdw>
                  </a:effectLst>
                  <a:latin typeface="Trebuchet MS" pitchFamily="34" charset="0"/>
                </a:rPr>
                <a:t> </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7" name="TextBox 6"/>
            <p:cNvSpPr txBox="1"/>
            <p:nvPr/>
          </p:nvSpPr>
          <p:spPr>
            <a:xfrm>
              <a:off x="9417050" y="1417638"/>
              <a:ext cx="6299200" cy="830997"/>
            </a:xfrm>
            <a:prstGeom prst="rect">
              <a:avLst/>
            </a:prstGeom>
            <a:noFill/>
          </p:spPr>
          <p:txBody>
            <a:bodyPr wrap="square" rtlCol="0">
              <a:spAutoFit/>
            </a:bodyPr>
            <a:lstStyle/>
            <a:p>
              <a:pPr lvl="0"/>
              <a:r>
                <a:rPr lang="en-US" sz="2400" dirty="0" smtClean="0">
                  <a:latin typeface="Trebuchet MS" pitchFamily="34" charset="0"/>
                </a:rPr>
                <a:t>OCA Crash Ratios</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0" name="Group 9"/>
          <p:cNvGrpSpPr/>
          <p:nvPr/>
        </p:nvGrpSpPr>
        <p:grpSpPr>
          <a:xfrm>
            <a:off x="2540000" y="2712303"/>
            <a:ext cx="6299200" cy="1458637"/>
            <a:chOff x="2844800" y="2471003"/>
            <a:chExt cx="6299200" cy="1458637"/>
          </a:xfrm>
        </p:grpSpPr>
        <p:sp>
          <p:nvSpPr>
            <p:cNvPr id="8" name="Content Placeholder 4"/>
            <p:cNvSpPr txBox="1">
              <a:spLocks/>
            </p:cNvSpPr>
            <p:nvPr/>
          </p:nvSpPr>
          <p:spPr bwMode="auto">
            <a:xfrm>
              <a:off x="2941638" y="2972455"/>
              <a:ext cx="4913312" cy="95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smtClean="0">
                  <a:effectLst>
                    <a:outerShdw blurRad="38100" dist="38100" dir="2700000" algn="tl">
                      <a:srgbClr val="000000">
                        <a:alpha val="43137"/>
                      </a:srgbClr>
                    </a:outerShdw>
                  </a:effectLst>
                  <a:latin typeface="Trebuchet MS" pitchFamily="34" charset="0"/>
                  <a:hlinkClick r:id="rId8"/>
                </a:rPr>
                <a:t>https://winqual.microsoft.com</a:t>
              </a:r>
              <a:r>
                <a:rPr lang="fr-FR" sz="2000" kern="0" dirty="0" smtClean="0">
                  <a:effectLst>
                    <a:outerShdw blurRad="38100" dist="38100" dir="2700000" algn="tl">
                      <a:srgbClr val="000000">
                        <a:alpha val="43137"/>
                      </a:srgbClr>
                    </a:outerShdw>
                  </a:effectLst>
                  <a:latin typeface="Trebuchet MS" pitchFamily="34" charset="0"/>
                </a:rPr>
                <a:t/>
              </a:r>
              <a:br>
                <a:rPr lang="fr-FR" sz="2000" kern="0" dirty="0" smtClean="0">
                  <a:effectLst>
                    <a:outerShdw blurRad="38100" dist="38100" dir="2700000" algn="tl">
                      <a:srgbClr val="000000">
                        <a:alpha val="43137"/>
                      </a:srgbClr>
                    </a:outerShdw>
                  </a:effectLst>
                  <a:latin typeface="Trebuchet MS" pitchFamily="34" charset="0"/>
                </a:rPr>
              </a:br>
              <a:r>
                <a:rPr lang="fr-FR" sz="2000" kern="0" dirty="0" smtClean="0">
                  <a:effectLst>
                    <a:outerShdw blurRad="38100" dist="38100" dir="2700000" algn="tl">
                      <a:srgbClr val="000000">
                        <a:alpha val="43137"/>
                      </a:srgbClr>
                    </a:outerShdw>
                  </a:effectLst>
                  <a:latin typeface="Trebuchet MS" pitchFamily="34" charset="0"/>
                </a:rPr>
                <a:t> </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9" name="TextBox 8"/>
            <p:cNvSpPr txBox="1"/>
            <p:nvPr/>
          </p:nvSpPr>
          <p:spPr>
            <a:xfrm>
              <a:off x="2844800" y="2471003"/>
              <a:ext cx="6299200" cy="830997"/>
            </a:xfrm>
            <a:prstGeom prst="rect">
              <a:avLst/>
            </a:prstGeom>
            <a:noFill/>
          </p:spPr>
          <p:txBody>
            <a:bodyPr wrap="square" rtlCol="0">
              <a:spAutoFit/>
            </a:bodyPr>
            <a:lstStyle/>
            <a:p>
              <a:pPr lvl="0"/>
              <a:r>
                <a:rPr lang="en-US" sz="2400" dirty="0" smtClean="0">
                  <a:latin typeface="Trebuchet MS" pitchFamily="34" charset="0"/>
                </a:rPr>
                <a:t>WU install failure reports</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5" name="Group 14"/>
          <p:cNvGrpSpPr/>
          <p:nvPr/>
        </p:nvGrpSpPr>
        <p:grpSpPr>
          <a:xfrm>
            <a:off x="2540000" y="3918803"/>
            <a:ext cx="6299200" cy="1181638"/>
            <a:chOff x="9442450" y="3791803"/>
            <a:chExt cx="6299200" cy="1181638"/>
          </a:xfrm>
        </p:grpSpPr>
        <p:sp>
          <p:nvSpPr>
            <p:cNvPr id="13" name="Content Placeholder 4"/>
            <p:cNvSpPr txBox="1">
              <a:spLocks/>
            </p:cNvSpPr>
            <p:nvPr/>
          </p:nvSpPr>
          <p:spPr bwMode="auto">
            <a:xfrm>
              <a:off x="9539288" y="4293255"/>
              <a:ext cx="4913312" cy="6801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smtClean="0">
                  <a:effectLst>
                    <a:outerShdw blurRad="38100" dist="38100" dir="2700000" algn="tl">
                      <a:srgbClr val="000000">
                        <a:alpha val="43137"/>
                      </a:srgbClr>
                    </a:outerShdw>
                  </a:effectLst>
                  <a:latin typeface="Trebuchet MS" pitchFamily="34" charset="0"/>
                </a:rPr>
                <a:t>Microsoft </a:t>
              </a:r>
              <a:r>
                <a:rPr lang="fr-FR" sz="2000" kern="0" dirty="0" err="1" smtClean="0">
                  <a:effectLst>
                    <a:outerShdw blurRad="38100" dist="38100" dir="2700000" algn="tl">
                      <a:srgbClr val="000000">
                        <a:alpha val="43137"/>
                      </a:srgbClr>
                    </a:outerShdw>
                  </a:effectLst>
                  <a:latin typeface="Trebuchet MS" pitchFamily="34" charset="0"/>
                </a:rPr>
                <a:t>managed</a:t>
              </a:r>
              <a:endParaRPr lang="fr-FR" sz="2000" kern="0" dirty="0" smtClean="0">
                <a:effectLst>
                  <a:outerShdw blurRad="38100" dist="38100" dir="2700000" algn="tl">
                    <a:srgbClr val="000000">
                      <a:alpha val="43137"/>
                    </a:srgbClr>
                  </a:outerShdw>
                </a:effectLst>
                <a:latin typeface="Trebuchet MS" pitchFamily="34" charset="0"/>
              </a:endParaRP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4" name="TextBox 13"/>
            <p:cNvSpPr txBox="1"/>
            <p:nvPr/>
          </p:nvSpPr>
          <p:spPr>
            <a:xfrm>
              <a:off x="9442450" y="3791803"/>
              <a:ext cx="6299200" cy="830997"/>
            </a:xfrm>
            <a:prstGeom prst="rect">
              <a:avLst/>
            </a:prstGeom>
            <a:noFill/>
          </p:spPr>
          <p:txBody>
            <a:bodyPr wrap="square" rtlCol="0">
              <a:spAutoFit/>
            </a:bodyPr>
            <a:lstStyle/>
            <a:p>
              <a:pPr lvl="0"/>
              <a:r>
                <a:rPr lang="en-US" sz="2400" dirty="0" smtClean="0">
                  <a:latin typeface="Trebuchet MS" pitchFamily="34" charset="0"/>
                </a:rPr>
                <a:t>DNF Response surveys</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8" name="Group 17"/>
          <p:cNvGrpSpPr/>
          <p:nvPr/>
        </p:nvGrpSpPr>
        <p:grpSpPr>
          <a:xfrm>
            <a:off x="2540000" y="5069937"/>
            <a:ext cx="6299200" cy="1458637"/>
            <a:chOff x="9759950" y="5285837"/>
            <a:chExt cx="6299200" cy="1458637"/>
          </a:xfrm>
        </p:grpSpPr>
        <p:sp>
          <p:nvSpPr>
            <p:cNvPr id="16" name="Content Placeholder 4"/>
            <p:cNvSpPr txBox="1">
              <a:spLocks/>
            </p:cNvSpPr>
            <p:nvPr/>
          </p:nvSpPr>
          <p:spPr bwMode="auto">
            <a:xfrm>
              <a:off x="9856788" y="5787289"/>
              <a:ext cx="5281612" cy="95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smtClean="0">
                  <a:effectLst>
                    <a:outerShdw blurRad="38100" dist="38100" dir="2700000" algn="tl">
                      <a:srgbClr val="000000">
                        <a:alpha val="43137"/>
                      </a:srgbClr>
                    </a:outerShdw>
                  </a:effectLst>
                  <a:latin typeface="Trebuchet MS" pitchFamily="34" charset="0"/>
                  <a:hlinkClick r:id="rId9"/>
                </a:rPr>
                <a:t>http://microsoft.com/compatibility</a:t>
              </a:r>
              <a:r>
                <a:rPr lang="fr-FR" sz="2000" kern="0" dirty="0" smtClean="0">
                  <a:effectLst>
                    <a:outerShdw blurRad="38100" dist="38100" dir="2700000" algn="tl">
                      <a:srgbClr val="000000">
                        <a:alpha val="43137"/>
                      </a:srgbClr>
                    </a:outerShdw>
                  </a:effectLst>
                  <a:latin typeface="Trebuchet MS" pitchFamily="34" charset="0"/>
                </a:rPr>
                <a:t/>
              </a:r>
              <a:br>
                <a:rPr lang="fr-FR" sz="2000" kern="0" dirty="0" smtClean="0">
                  <a:effectLst>
                    <a:outerShdw blurRad="38100" dist="38100" dir="2700000" algn="tl">
                      <a:srgbClr val="000000">
                        <a:alpha val="43137"/>
                      </a:srgbClr>
                    </a:outerShdw>
                  </a:effectLst>
                  <a:latin typeface="Trebuchet MS" pitchFamily="34" charset="0"/>
                </a:rPr>
              </a:br>
              <a:r>
                <a:rPr lang="fr-FR" sz="2000" kern="0" dirty="0" smtClean="0">
                  <a:effectLst>
                    <a:outerShdw blurRad="38100" dist="38100" dir="2700000" algn="tl">
                      <a:srgbClr val="000000">
                        <a:alpha val="43137"/>
                      </a:srgbClr>
                    </a:outerShdw>
                  </a:effectLst>
                  <a:latin typeface="Trebuchet MS" pitchFamily="34" charset="0"/>
                </a:rPr>
                <a:t> </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7" name="TextBox 16"/>
            <p:cNvSpPr txBox="1"/>
            <p:nvPr/>
          </p:nvSpPr>
          <p:spPr>
            <a:xfrm>
              <a:off x="9759950" y="5285837"/>
              <a:ext cx="6299200" cy="830997"/>
            </a:xfrm>
            <a:prstGeom prst="rect">
              <a:avLst/>
            </a:prstGeom>
            <a:noFill/>
          </p:spPr>
          <p:txBody>
            <a:bodyPr wrap="square" rtlCol="0">
              <a:spAutoFit/>
            </a:bodyPr>
            <a:lstStyle/>
            <a:p>
              <a:pPr lvl="0"/>
              <a:r>
                <a:rPr lang="en-US" sz="2400" dirty="0" smtClean="0">
                  <a:latin typeface="Trebuchet MS" pitchFamily="34" charset="0"/>
                </a:rPr>
                <a:t>Windows Vista Compatibility Center (WVCC)</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Monitoring OCA Crash Ratios</a:t>
            </a:r>
            <a:endParaRPr lang="en-US" dirty="0"/>
          </a:p>
        </p:txBody>
      </p:sp>
      <p:graphicFrame>
        <p:nvGraphicFramePr>
          <p:cNvPr id="4" name="Content Placeholder 3"/>
          <p:cNvGraphicFramePr>
            <a:graphicFrameLocks noGrp="1"/>
          </p:cNvGraphicFramePr>
          <p:nvPr>
            <p:ph idx="4294967295"/>
          </p:nvPr>
        </p:nvGraphicFramePr>
        <p:xfrm>
          <a:off x="127000" y="1968500"/>
          <a:ext cx="8848725" cy="197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nvGraphicFramePr>
        <p:xfrm>
          <a:off x="738863" y="4201007"/>
          <a:ext cx="2181886" cy="1602378"/>
        </p:xfrm>
        <a:graphic>
          <a:graphicData uri="http://schemas.openxmlformats.org/drawingml/2006/table">
            <a:tbl>
              <a:tblPr firstRow="1" bandRow="1">
                <a:tableStyleId>{69C7853C-536D-4A76-A0AE-DD22124D55A5}</a:tableStyleId>
              </a:tblPr>
              <a:tblGrid>
                <a:gridCol w="1215073"/>
                <a:gridCol w="966813"/>
              </a:tblGrid>
              <a:tr h="195943">
                <a:tc>
                  <a:txBody>
                    <a:bodyPr/>
                    <a:lstStyle/>
                    <a:p>
                      <a:pPr algn="ctr"/>
                      <a:r>
                        <a:rPr lang="en-US" sz="1100" dirty="0" smtClean="0"/>
                        <a:t>Category</a:t>
                      </a:r>
                      <a:endParaRPr lang="en-US" sz="1100" b="0" dirty="0">
                        <a:solidFill>
                          <a:schemeClr val="tx1"/>
                        </a:solidFill>
                        <a:latin typeface="Trebuchet MS" pitchFamily="34" charset="0"/>
                      </a:endParaRPr>
                    </a:p>
                  </a:txBody>
                  <a:tcPr anchor="ctr"/>
                </a:tc>
                <a:tc>
                  <a:txBody>
                    <a:bodyPr/>
                    <a:lstStyle/>
                    <a:p>
                      <a:pPr algn="ctr"/>
                      <a:r>
                        <a:rPr lang="en-US" sz="1100" dirty="0" smtClean="0"/>
                        <a:t>Average Crash Ratio</a:t>
                      </a:r>
                      <a:endParaRPr lang="en-US" sz="1100" b="0" dirty="0">
                        <a:solidFill>
                          <a:schemeClr val="tx1"/>
                        </a:solidFill>
                        <a:latin typeface="Trebuchet MS" pitchFamily="34" charset="0"/>
                      </a:endParaRPr>
                    </a:p>
                  </a:txBody>
                  <a:tcPr anchor="ctr"/>
                </a:tc>
              </a:tr>
              <a:tr h="195943">
                <a:tc>
                  <a:txBody>
                    <a:bodyPr/>
                    <a:lstStyle/>
                    <a:p>
                      <a:pPr marL="0" marR="0" algn="l">
                        <a:spcBef>
                          <a:spcPts val="0"/>
                        </a:spcBef>
                        <a:spcAft>
                          <a:spcPts val="0"/>
                        </a:spcAft>
                      </a:pPr>
                      <a:r>
                        <a:rPr lang="en-US" sz="1050" dirty="0"/>
                        <a:t>Audio</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0.003</a:t>
                      </a:r>
                      <a:endParaRPr lang="en-US" sz="1100" dirty="0">
                        <a:solidFill>
                          <a:schemeClr val="tx1"/>
                        </a:solidFill>
                        <a:latin typeface="Trebuchet MS" pitchFamily="34" charset="0"/>
                        <a:ea typeface="Calibri"/>
                      </a:endParaRPr>
                    </a:p>
                  </a:txBody>
                  <a:tcPr marL="0" marR="274320" marT="0" marB="0" anchor="b"/>
                </a:tc>
              </a:tr>
              <a:tr h="195943">
                <a:tc>
                  <a:txBody>
                    <a:bodyPr/>
                    <a:lstStyle/>
                    <a:p>
                      <a:pPr marL="0" marR="0" algn="l">
                        <a:spcBef>
                          <a:spcPts val="0"/>
                        </a:spcBef>
                        <a:spcAft>
                          <a:spcPts val="0"/>
                        </a:spcAft>
                      </a:pPr>
                      <a:r>
                        <a:rPr lang="en-US" sz="1050" dirty="0"/>
                        <a:t>Bluetooth</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0.003</a:t>
                      </a:r>
                      <a:endParaRPr lang="en-US" sz="1100" dirty="0">
                        <a:solidFill>
                          <a:schemeClr val="tx1"/>
                        </a:solidFill>
                        <a:latin typeface="Trebuchet MS" pitchFamily="34" charset="0"/>
                        <a:ea typeface="Calibri"/>
                      </a:endParaRPr>
                    </a:p>
                  </a:txBody>
                  <a:tcPr marL="0" marR="274320" marT="0" marB="0" anchor="b"/>
                </a:tc>
              </a:tr>
              <a:tr h="195943">
                <a:tc>
                  <a:txBody>
                    <a:bodyPr/>
                    <a:lstStyle/>
                    <a:p>
                      <a:pPr marL="0" marR="0" algn="l">
                        <a:spcBef>
                          <a:spcPts val="0"/>
                        </a:spcBef>
                        <a:spcAft>
                          <a:spcPts val="0"/>
                        </a:spcAft>
                      </a:pPr>
                      <a:r>
                        <a:rPr lang="en-US" sz="1050" dirty="0"/>
                        <a:t>Input</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0.005</a:t>
                      </a:r>
                      <a:endParaRPr lang="en-US" sz="1100" dirty="0">
                        <a:solidFill>
                          <a:schemeClr val="tx1"/>
                        </a:solidFill>
                        <a:latin typeface="Trebuchet MS" pitchFamily="34" charset="0"/>
                        <a:ea typeface="Calibri"/>
                      </a:endParaRPr>
                    </a:p>
                  </a:txBody>
                  <a:tcPr marL="0" marR="274320" marT="0" marB="0" anchor="b"/>
                </a:tc>
              </a:tr>
              <a:tr h="195943">
                <a:tc>
                  <a:txBody>
                    <a:bodyPr/>
                    <a:lstStyle/>
                    <a:p>
                      <a:pPr marL="0" marR="0" algn="l">
                        <a:spcBef>
                          <a:spcPts val="0"/>
                        </a:spcBef>
                        <a:spcAft>
                          <a:spcPts val="0"/>
                        </a:spcAft>
                      </a:pPr>
                      <a:r>
                        <a:rPr lang="en-US" sz="1050" dirty="0"/>
                        <a:t>Networking</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0.028</a:t>
                      </a:r>
                      <a:endParaRPr lang="en-US" sz="1100" dirty="0">
                        <a:solidFill>
                          <a:schemeClr val="tx1"/>
                        </a:solidFill>
                        <a:latin typeface="Trebuchet MS" pitchFamily="34" charset="0"/>
                        <a:ea typeface="Calibri"/>
                      </a:endParaRPr>
                    </a:p>
                  </a:txBody>
                  <a:tcPr marL="0" marR="274320" marT="0" marB="0" anchor="b"/>
                </a:tc>
              </a:tr>
              <a:tr h="195943">
                <a:tc>
                  <a:txBody>
                    <a:bodyPr/>
                    <a:lstStyle/>
                    <a:p>
                      <a:pPr marL="0" marR="0" algn="l">
                        <a:spcBef>
                          <a:spcPts val="0"/>
                        </a:spcBef>
                        <a:spcAft>
                          <a:spcPts val="0"/>
                        </a:spcAft>
                      </a:pPr>
                      <a:r>
                        <a:rPr lang="en-US" sz="1050" dirty="0"/>
                        <a:t>Storage</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0.004</a:t>
                      </a:r>
                      <a:endParaRPr lang="en-US" sz="1100" dirty="0">
                        <a:solidFill>
                          <a:schemeClr val="tx1"/>
                        </a:solidFill>
                        <a:latin typeface="Trebuchet MS" pitchFamily="34" charset="0"/>
                        <a:ea typeface="Calibri"/>
                      </a:endParaRPr>
                    </a:p>
                  </a:txBody>
                  <a:tcPr marL="0" marR="274320" marT="0" marB="0" anchor="b"/>
                </a:tc>
              </a:tr>
              <a:tr h="195943">
                <a:tc>
                  <a:txBody>
                    <a:bodyPr/>
                    <a:lstStyle/>
                    <a:p>
                      <a:pPr marL="0" marR="0" algn="l">
                        <a:spcBef>
                          <a:spcPts val="0"/>
                        </a:spcBef>
                        <a:spcAft>
                          <a:spcPts val="0"/>
                        </a:spcAft>
                      </a:pPr>
                      <a:r>
                        <a:rPr lang="en-US" sz="1050" dirty="0"/>
                        <a:t>Streaming Media</a:t>
                      </a:r>
                      <a:endParaRPr lang="en-US" sz="1050" dirty="0">
                        <a:solidFill>
                          <a:schemeClr val="tx1"/>
                        </a:solidFill>
                        <a:latin typeface="Trebuchet MS" pitchFamily="34" charset="0"/>
                        <a:ea typeface="Calibri"/>
                      </a:endParaRPr>
                    </a:p>
                  </a:txBody>
                  <a:tcPr marL="68580" marR="68580" marT="0" marB="0" anchor="b"/>
                </a:tc>
                <a:tc>
                  <a:txBody>
                    <a:bodyPr/>
                    <a:lstStyle/>
                    <a:p>
                      <a:pPr marL="0" marR="0" algn="r">
                        <a:spcBef>
                          <a:spcPts val="0"/>
                        </a:spcBef>
                        <a:spcAft>
                          <a:spcPts val="0"/>
                        </a:spcAft>
                      </a:pPr>
                      <a:r>
                        <a:rPr lang="en-US" sz="1100" dirty="0" smtClean="0"/>
                        <a:t>0.030</a:t>
                      </a:r>
                      <a:endParaRPr lang="en-US" sz="1100" dirty="0">
                        <a:solidFill>
                          <a:schemeClr val="tx1"/>
                        </a:solidFill>
                        <a:latin typeface="Trebuchet MS" pitchFamily="34" charset="0"/>
                        <a:ea typeface="Calibri"/>
                      </a:endParaRPr>
                    </a:p>
                  </a:txBody>
                  <a:tcPr marL="0" marR="274320" marT="0" marB="0" anchor="b"/>
                </a:tc>
              </a:tr>
            </a:tbl>
          </a:graphicData>
        </a:graphic>
      </p:graphicFrame>
      <p:sp>
        <p:nvSpPr>
          <p:cNvPr id="8" name="Content Placeholder 2"/>
          <p:cNvSpPr txBox="1">
            <a:spLocks/>
          </p:cNvSpPr>
          <p:nvPr/>
        </p:nvSpPr>
        <p:spPr bwMode="auto">
          <a:xfrm>
            <a:off x="5088049" y="4451753"/>
            <a:ext cx="3674951"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2100" marR="0" lvl="0" indent="-292100" algn="l" defTabSz="912777" rtl="0" eaLnBrk="1" fontAlgn="base" latinLnBrk="0" hangingPunct="1">
              <a:lnSpc>
                <a:spcPct val="90000"/>
              </a:lnSpc>
              <a:spcBef>
                <a:spcPts val="1167"/>
              </a:spcBef>
              <a:spcAft>
                <a:spcPct val="0"/>
              </a:spcAft>
              <a:buClr>
                <a:schemeClr val="tx2"/>
              </a:buClr>
              <a:buSzPct val="95000"/>
              <a:buFontTx/>
              <a:buBlip>
                <a:blip r:embed="rId7"/>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Use </a:t>
            </a:r>
            <a:r>
              <a:rPr kumimoji="0" lang="en-US"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WinQual</a:t>
            </a: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to </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identify OCA crash data for your drivers</a:t>
            </a:r>
          </a:p>
          <a:p>
            <a:pPr marL="292100" marR="0" lvl="0" indent="-292100" algn="l" defTabSz="912777" rtl="0" eaLnBrk="1" fontAlgn="base" latinLnBrk="0" hangingPunct="1">
              <a:lnSpc>
                <a:spcPct val="90000"/>
              </a:lnSpc>
              <a:spcBef>
                <a:spcPts val="1167"/>
              </a:spcBef>
              <a:spcAft>
                <a:spcPct val="0"/>
              </a:spcAft>
              <a:buClr>
                <a:schemeClr val="tx2"/>
              </a:buClr>
              <a:buSzPct val="95000"/>
              <a:buFontTx/>
              <a:buBlip>
                <a:blip r:embed="rId7"/>
              </a:buBlip>
              <a:tabLst/>
              <a:defRPr/>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Post updated drivers to </a:t>
            </a:r>
            <a:b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Windows Update</a:t>
            </a:r>
            <a:endParaRPr kumimoji="0" lang="en-US"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7" name="Rectangle 6"/>
          <p:cNvSpPr/>
          <p:nvPr/>
        </p:nvSpPr>
        <p:spPr>
          <a:xfrm>
            <a:off x="643349" y="5996968"/>
            <a:ext cx="6406382" cy="261610"/>
          </a:xfrm>
          <a:prstGeom prst="rect">
            <a:avLst/>
          </a:prstGeom>
        </p:spPr>
        <p:txBody>
          <a:bodyPr wrap="square">
            <a:spAutoFit/>
          </a:bodyPr>
          <a:lstStyle/>
          <a:p>
            <a:r>
              <a:rPr lang="en-US" sz="1100" dirty="0" smtClean="0"/>
              <a:t>* Average Crash Ratio  = (# times caused) / (# times seen) for all devices within a category</a:t>
            </a:r>
          </a:p>
        </p:txBody>
      </p:sp>
      <p:graphicFrame>
        <p:nvGraphicFramePr>
          <p:cNvPr id="10" name="Content Placeholder 3"/>
          <p:cNvGraphicFramePr>
            <a:graphicFrameLocks/>
          </p:cNvGraphicFramePr>
          <p:nvPr/>
        </p:nvGraphicFramePr>
        <p:xfrm>
          <a:off x="3016633" y="4370840"/>
          <a:ext cx="1911033" cy="1238795"/>
        </p:xfrm>
        <a:graphic>
          <a:graphicData uri="http://schemas.openxmlformats.org/drawingml/2006/table">
            <a:tbl>
              <a:tblPr firstRow="1" bandRow="1">
                <a:tableStyleId>{69C7853C-536D-4A76-A0AE-DD22124D55A5}</a:tableStyleId>
              </a:tblPr>
              <a:tblGrid>
                <a:gridCol w="741998"/>
                <a:gridCol w="1169035"/>
              </a:tblGrid>
              <a:tr h="0">
                <a:tc>
                  <a:txBody>
                    <a:bodyPr/>
                    <a:lstStyle/>
                    <a:p>
                      <a:pPr algn="ctr"/>
                      <a:r>
                        <a:rPr lang="en-US" sz="1100" dirty="0" smtClean="0"/>
                        <a:t>Rating</a:t>
                      </a:r>
                      <a:endParaRPr lang="en-US" sz="1100" b="0" dirty="0">
                        <a:solidFill>
                          <a:schemeClr val="tx1"/>
                        </a:solidFill>
                        <a:latin typeface="Trebuchet MS" pitchFamily="34" charset="0"/>
                      </a:endParaRPr>
                    </a:p>
                  </a:txBody>
                  <a:tcPr anchor="ctr"/>
                </a:tc>
                <a:tc>
                  <a:txBody>
                    <a:bodyPr/>
                    <a:lstStyle/>
                    <a:p>
                      <a:pPr algn="ctr"/>
                      <a:r>
                        <a:rPr lang="en-US" sz="1100" dirty="0" smtClean="0"/>
                        <a:t>Description</a:t>
                      </a:r>
                      <a:endParaRPr lang="en-US" sz="1100" b="0" dirty="0">
                        <a:solidFill>
                          <a:schemeClr val="tx1"/>
                        </a:solidFill>
                        <a:latin typeface="Trebuchet MS" pitchFamily="34" charset="0"/>
                      </a:endParaRPr>
                    </a:p>
                  </a:txBody>
                  <a:tcPr anchor="ctr"/>
                </a:tc>
              </a:tr>
              <a:tr h="195943">
                <a:tc>
                  <a:txBody>
                    <a:bodyPr/>
                    <a:lstStyle/>
                    <a:p>
                      <a:pPr marL="0" marR="0">
                        <a:spcBef>
                          <a:spcPts val="0"/>
                        </a:spcBef>
                        <a:spcAft>
                          <a:spcPts val="0"/>
                        </a:spcAft>
                      </a:pPr>
                      <a:r>
                        <a:rPr lang="en-US" sz="1100" dirty="0" smtClean="0"/>
                        <a:t>5 (best)</a:t>
                      </a:r>
                      <a:endParaRPr lang="en-US" sz="1100" dirty="0">
                        <a:solidFill>
                          <a:schemeClr val="tx1"/>
                        </a:solidFill>
                        <a:latin typeface="Trebuchet MS" pitchFamily="34" charset="0"/>
                        <a:ea typeface="Calibri"/>
                      </a:endParaRPr>
                    </a:p>
                  </a:txBody>
                  <a:tcPr marR="68580" marT="0" marB="0" anchor="b"/>
                </a:tc>
                <a:tc>
                  <a:txBody>
                    <a:bodyPr/>
                    <a:lstStyle/>
                    <a:p>
                      <a:pPr marL="0" marR="0" algn="l">
                        <a:spcBef>
                          <a:spcPts val="0"/>
                        </a:spcBef>
                        <a:spcAft>
                          <a:spcPts val="0"/>
                        </a:spcAft>
                      </a:pPr>
                      <a:r>
                        <a:rPr lang="en-US" sz="1100" dirty="0"/>
                        <a:t>&lt;= .</a:t>
                      </a:r>
                      <a:r>
                        <a:rPr lang="en-US" sz="1100" dirty="0" smtClean="0"/>
                        <a:t>25x average</a:t>
                      </a:r>
                      <a:endParaRPr lang="en-US" sz="1100" dirty="0">
                        <a:solidFill>
                          <a:schemeClr val="tx1"/>
                        </a:solidFill>
                        <a:latin typeface="Trebuchet MS" pitchFamily="34" charset="0"/>
                        <a:ea typeface="Calibri"/>
                      </a:endParaRPr>
                    </a:p>
                  </a:txBody>
                  <a:tcPr marR="0" marT="0" marB="0" anchor="b"/>
                </a:tc>
              </a:tr>
              <a:tr h="195943">
                <a:tc>
                  <a:txBody>
                    <a:bodyPr/>
                    <a:lstStyle/>
                    <a:p>
                      <a:pPr marL="0" marR="0">
                        <a:spcBef>
                          <a:spcPts val="0"/>
                        </a:spcBef>
                        <a:spcAft>
                          <a:spcPts val="0"/>
                        </a:spcAft>
                      </a:pPr>
                      <a:r>
                        <a:rPr lang="en-US" sz="1100" dirty="0"/>
                        <a:t>4</a:t>
                      </a:r>
                      <a:endParaRPr lang="en-US" sz="1100" dirty="0">
                        <a:solidFill>
                          <a:schemeClr val="tx1"/>
                        </a:solidFill>
                        <a:latin typeface="Trebuchet MS" pitchFamily="34" charset="0"/>
                        <a:ea typeface="Calibri"/>
                      </a:endParaRPr>
                    </a:p>
                  </a:txBody>
                  <a:tcPr marR="68580" marT="0" marB="0" anchor="b"/>
                </a:tc>
                <a:tc>
                  <a:txBody>
                    <a:bodyPr/>
                    <a:lstStyle/>
                    <a:p>
                      <a:pPr marL="0" marR="0" algn="l">
                        <a:spcBef>
                          <a:spcPts val="0"/>
                        </a:spcBef>
                        <a:spcAft>
                          <a:spcPts val="0"/>
                        </a:spcAft>
                      </a:pPr>
                      <a:r>
                        <a:rPr lang="en-US" sz="1100" dirty="0"/>
                        <a:t>&lt;= .</a:t>
                      </a:r>
                      <a:r>
                        <a:rPr lang="en-US" sz="1100" dirty="0" smtClean="0"/>
                        <a:t>75x average</a:t>
                      </a:r>
                      <a:endParaRPr lang="en-US" sz="1100" dirty="0">
                        <a:solidFill>
                          <a:schemeClr val="tx1"/>
                        </a:solidFill>
                        <a:latin typeface="Trebuchet MS" pitchFamily="34" charset="0"/>
                        <a:ea typeface="Calibri"/>
                      </a:endParaRPr>
                    </a:p>
                  </a:txBody>
                  <a:tcPr marR="0" marT="0" marB="0" anchor="b"/>
                </a:tc>
              </a:tr>
              <a:tr h="195943">
                <a:tc>
                  <a:txBody>
                    <a:bodyPr/>
                    <a:lstStyle/>
                    <a:p>
                      <a:pPr marL="0" marR="0">
                        <a:spcBef>
                          <a:spcPts val="0"/>
                        </a:spcBef>
                        <a:spcAft>
                          <a:spcPts val="0"/>
                        </a:spcAft>
                      </a:pPr>
                      <a:r>
                        <a:rPr lang="en-US" sz="1100" dirty="0"/>
                        <a:t>3</a:t>
                      </a:r>
                      <a:endParaRPr lang="en-US" sz="1100" dirty="0">
                        <a:solidFill>
                          <a:schemeClr val="tx1"/>
                        </a:solidFill>
                        <a:latin typeface="Trebuchet MS" pitchFamily="34" charset="0"/>
                        <a:ea typeface="Calibri"/>
                      </a:endParaRPr>
                    </a:p>
                  </a:txBody>
                  <a:tcPr marR="68580" marT="0" marB="0" anchor="b"/>
                </a:tc>
                <a:tc>
                  <a:txBody>
                    <a:bodyPr/>
                    <a:lstStyle/>
                    <a:p>
                      <a:pPr marL="0" marR="0" algn="l">
                        <a:spcBef>
                          <a:spcPts val="0"/>
                        </a:spcBef>
                        <a:spcAft>
                          <a:spcPts val="0"/>
                        </a:spcAft>
                      </a:pPr>
                      <a:r>
                        <a:rPr lang="en-US" sz="1100" dirty="0"/>
                        <a:t>&lt;= 2x </a:t>
                      </a:r>
                      <a:r>
                        <a:rPr lang="en-US" sz="1100" dirty="0" smtClean="0"/>
                        <a:t>average</a:t>
                      </a:r>
                      <a:endParaRPr lang="en-US" sz="1100" dirty="0">
                        <a:solidFill>
                          <a:schemeClr val="tx1"/>
                        </a:solidFill>
                        <a:latin typeface="Trebuchet MS" pitchFamily="34" charset="0"/>
                        <a:ea typeface="Calibri"/>
                      </a:endParaRPr>
                    </a:p>
                  </a:txBody>
                  <a:tcPr marR="0" marT="0" marB="0" anchor="b"/>
                </a:tc>
              </a:tr>
              <a:tr h="195943">
                <a:tc>
                  <a:txBody>
                    <a:bodyPr/>
                    <a:lstStyle/>
                    <a:p>
                      <a:pPr marL="0" marR="0">
                        <a:spcBef>
                          <a:spcPts val="0"/>
                        </a:spcBef>
                        <a:spcAft>
                          <a:spcPts val="0"/>
                        </a:spcAft>
                      </a:pPr>
                      <a:r>
                        <a:rPr lang="en-US" sz="1100" dirty="0"/>
                        <a:t>2</a:t>
                      </a:r>
                      <a:endParaRPr lang="en-US" sz="1100" dirty="0">
                        <a:solidFill>
                          <a:schemeClr val="tx1"/>
                        </a:solidFill>
                        <a:latin typeface="Trebuchet MS" pitchFamily="34" charset="0"/>
                        <a:ea typeface="Calibri"/>
                      </a:endParaRPr>
                    </a:p>
                  </a:txBody>
                  <a:tcPr marR="68580" marT="0" marB="0" anchor="b"/>
                </a:tc>
                <a:tc>
                  <a:txBody>
                    <a:bodyPr/>
                    <a:lstStyle/>
                    <a:p>
                      <a:pPr marL="0" marR="0" algn="l">
                        <a:spcBef>
                          <a:spcPts val="0"/>
                        </a:spcBef>
                        <a:spcAft>
                          <a:spcPts val="0"/>
                        </a:spcAft>
                      </a:pPr>
                      <a:r>
                        <a:rPr lang="en-US" sz="1100" dirty="0"/>
                        <a:t>&lt;= 9x </a:t>
                      </a:r>
                      <a:r>
                        <a:rPr lang="en-US" sz="1100" dirty="0" smtClean="0"/>
                        <a:t>average</a:t>
                      </a:r>
                      <a:endParaRPr lang="en-US" sz="1100" dirty="0">
                        <a:solidFill>
                          <a:schemeClr val="tx1"/>
                        </a:solidFill>
                        <a:latin typeface="Trebuchet MS" pitchFamily="34" charset="0"/>
                        <a:ea typeface="Calibri"/>
                      </a:endParaRPr>
                    </a:p>
                  </a:txBody>
                  <a:tcPr marR="0" marT="0" marB="0" anchor="b"/>
                </a:tc>
              </a:tr>
              <a:tr h="195943">
                <a:tc>
                  <a:txBody>
                    <a:bodyPr/>
                    <a:lstStyle/>
                    <a:p>
                      <a:pPr marL="0" marR="0">
                        <a:spcBef>
                          <a:spcPts val="0"/>
                        </a:spcBef>
                        <a:spcAft>
                          <a:spcPts val="0"/>
                        </a:spcAft>
                      </a:pPr>
                      <a:r>
                        <a:rPr lang="en-US" sz="1100" dirty="0" smtClean="0"/>
                        <a:t>1 (worst)</a:t>
                      </a:r>
                      <a:endParaRPr lang="en-US" sz="1100" dirty="0">
                        <a:solidFill>
                          <a:schemeClr val="tx1"/>
                        </a:solidFill>
                        <a:latin typeface="Trebuchet MS" pitchFamily="34" charset="0"/>
                        <a:ea typeface="Calibri"/>
                      </a:endParaRPr>
                    </a:p>
                  </a:txBody>
                  <a:tcPr marR="68580" marT="0" marB="0" anchor="b"/>
                </a:tc>
                <a:tc>
                  <a:txBody>
                    <a:bodyPr/>
                    <a:lstStyle/>
                    <a:p>
                      <a:pPr marL="0" marR="0" algn="l">
                        <a:spcBef>
                          <a:spcPts val="0"/>
                        </a:spcBef>
                        <a:spcAft>
                          <a:spcPts val="0"/>
                        </a:spcAft>
                      </a:pPr>
                      <a:r>
                        <a:rPr lang="en-US" sz="1100" dirty="0" smtClean="0"/>
                        <a:t>&gt;9x </a:t>
                      </a:r>
                      <a:r>
                        <a:rPr lang="en-US" sz="1100" dirty="0"/>
                        <a:t>average</a:t>
                      </a:r>
                      <a:endParaRPr lang="en-US" sz="1100" dirty="0">
                        <a:solidFill>
                          <a:schemeClr val="tx1"/>
                        </a:solidFill>
                        <a:latin typeface="Trebuchet MS" pitchFamily="34" charset="0"/>
                        <a:ea typeface="Calibri"/>
                      </a:endParaRPr>
                    </a:p>
                  </a:txBody>
                  <a:tcPr marR="0" marT="0" marB="0" anchor="b"/>
                </a:tc>
              </a:tr>
            </a:tbl>
          </a:graphicData>
        </a:graphic>
      </p:graphicFrame>
      <p:sp>
        <p:nvSpPr>
          <p:cNvPr id="9" name="Content Placeholder 2"/>
          <p:cNvSpPr txBox="1">
            <a:spLocks/>
          </p:cNvSpPr>
          <p:nvPr/>
        </p:nvSpPr>
        <p:spPr bwMode="auto">
          <a:xfrm>
            <a:off x="382588" y="1403227"/>
            <a:ext cx="8380412"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2100" lvl="0" indent="-292100" defTabSz="912777" fontAlgn="base">
              <a:lnSpc>
                <a:spcPct val="90000"/>
              </a:lnSpc>
              <a:spcBef>
                <a:spcPts val="1167"/>
              </a:spcBef>
              <a:spcAft>
                <a:spcPct val="0"/>
              </a:spcAft>
              <a:buClr>
                <a:schemeClr val="tx2"/>
              </a:buClr>
              <a:buSzPct val="95000"/>
              <a:buBlip>
                <a:blip r:embed="rId7"/>
              </a:buBlip>
            </a:pPr>
            <a:r>
              <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 Crash Ratio measures a drivers crash to install ratio</a:t>
            </a:r>
            <a:r>
              <a:rPr kumimoji="0" lang="en-US"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against the average crash to install ratio of the category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Monitoring WU install failures</a:t>
            </a:r>
            <a:endParaRPr lang="en-US" dirty="0"/>
          </a:p>
        </p:txBody>
      </p:sp>
      <p:graphicFrame>
        <p:nvGraphicFramePr>
          <p:cNvPr id="4" name="Content Placeholder 3"/>
          <p:cNvGraphicFramePr>
            <a:graphicFrameLocks noGrp="1"/>
          </p:cNvGraphicFramePr>
          <p:nvPr>
            <p:ph idx="1"/>
          </p:nvPr>
        </p:nvGraphicFramePr>
        <p:xfrm>
          <a:off x="381001" y="1502949"/>
          <a:ext cx="8382000" cy="3175000"/>
        </p:xfrm>
        <a:graphic>
          <a:graphicData uri="http://schemas.openxmlformats.org/drawingml/2006/table">
            <a:tbl>
              <a:tblPr firstRow="1" bandRow="1">
                <a:tableStyleId>{69C7853C-536D-4A76-A0AE-DD22124D55A5}</a:tableStyleId>
              </a:tblPr>
              <a:tblGrid>
                <a:gridCol w="2794000"/>
                <a:gridCol w="2794000"/>
                <a:gridCol w="2794000"/>
              </a:tblGrid>
              <a:tr h="554451">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1600" dirty="0" smtClean="0"/>
                        <a:t>Windows Vista SP1 </a:t>
                      </a:r>
                      <a:br>
                        <a:rPr lang="en-US" sz="1600" dirty="0" smtClean="0"/>
                      </a:br>
                      <a:r>
                        <a:rPr lang="en-US" sz="1600" dirty="0" smtClean="0"/>
                        <a:t>September 2008</a:t>
                      </a:r>
                      <a:endParaRPr lang="en-US" sz="1600" b="0" dirty="0" smtClean="0">
                        <a:solidFill>
                          <a:schemeClr val="tx1"/>
                        </a:solidFill>
                        <a:latin typeface="Trebuchet MS" pitchFamily="34" charset="0"/>
                      </a:endParaRPr>
                    </a:p>
                  </a:txBody>
                  <a:tcPr anchor="ctr"/>
                </a:tc>
                <a:tc>
                  <a:txBody>
                    <a:bodyPr/>
                    <a:lstStyle/>
                    <a:p>
                      <a:pPr algn="ctr"/>
                      <a:r>
                        <a:rPr lang="en-US" sz="1600" dirty="0" smtClean="0"/>
                        <a:t>Install Successes</a:t>
                      </a:r>
                      <a:endParaRPr lang="en-US" sz="1600" b="0" dirty="0">
                        <a:solidFill>
                          <a:schemeClr val="tx1"/>
                        </a:solidFill>
                        <a:latin typeface="Trebuchet MS" pitchFamily="34" charset="0"/>
                      </a:endParaRPr>
                    </a:p>
                  </a:txBody>
                  <a:tcPr anchor="ctr"/>
                </a:tc>
                <a:tc>
                  <a:txBody>
                    <a:bodyPr/>
                    <a:lstStyle/>
                    <a:p>
                      <a:pPr algn="ctr"/>
                      <a:r>
                        <a:rPr lang="en-US" sz="1600" dirty="0" smtClean="0"/>
                        <a:t>Install Failures %</a:t>
                      </a:r>
                      <a:endParaRPr lang="en-US" sz="1600" b="0" dirty="0">
                        <a:solidFill>
                          <a:schemeClr val="tx1"/>
                        </a:solidFill>
                        <a:latin typeface="Trebuchet MS" pitchFamily="34" charset="0"/>
                      </a:endParaRPr>
                    </a:p>
                  </a:txBody>
                  <a:tcPr anchor="ctr"/>
                </a:tc>
              </a:tr>
              <a:tr h="370840">
                <a:tc>
                  <a:txBody>
                    <a:bodyPr/>
                    <a:lstStyle/>
                    <a:p>
                      <a:pPr algn="l" fontAlgn="b"/>
                      <a:r>
                        <a:rPr lang="en-US" sz="1600" u="none" strike="noStrike" dirty="0"/>
                        <a:t>Other Hardware</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8,296,200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4.40</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a:t>Networking</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689,900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1.98</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a:t>Storage</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376,080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6.89</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smtClean="0"/>
                        <a:t>Sound</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283,560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5.74</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smtClean="0"/>
                        <a:t>Video</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170,880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4.00</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smtClean="0"/>
                        <a:t>Printers</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153,340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11.24</a:t>
                      </a:r>
                      <a:endParaRPr lang="en-US" sz="1600" b="0" i="0" u="none" strike="noStrike" dirty="0">
                        <a:solidFill>
                          <a:schemeClr val="tx1"/>
                        </a:solidFill>
                        <a:latin typeface="Trebuchet MS" pitchFamily="34" charset="0"/>
                      </a:endParaRPr>
                    </a:p>
                  </a:txBody>
                  <a:tcPr marL="9525" marR="640080" marT="0" marB="0" anchor="b"/>
                </a:tc>
              </a:tr>
              <a:tr h="370840">
                <a:tc>
                  <a:txBody>
                    <a:bodyPr/>
                    <a:lstStyle/>
                    <a:p>
                      <a:pPr algn="l" fontAlgn="b"/>
                      <a:r>
                        <a:rPr lang="en-US" sz="1600" u="none" strike="noStrike" dirty="0" smtClean="0"/>
                        <a:t>Modems</a:t>
                      </a:r>
                      <a:endParaRPr lang="en-US" sz="1600" b="0" i="0" u="none" strike="noStrike" dirty="0">
                        <a:solidFill>
                          <a:schemeClr val="tx1"/>
                        </a:solidFill>
                        <a:latin typeface="Trebuchet MS" pitchFamily="34" charset="0"/>
                      </a:endParaRPr>
                    </a:p>
                  </a:txBody>
                  <a:tcPr marL="457200" marR="9525" marT="9525" marB="0" anchor="b"/>
                </a:tc>
                <a:tc>
                  <a:txBody>
                    <a:bodyPr/>
                    <a:lstStyle/>
                    <a:p>
                      <a:pPr algn="r" fontAlgn="b"/>
                      <a:r>
                        <a:rPr lang="en-US" sz="1600" u="none" strike="noStrike" dirty="0"/>
                        <a:t>23,680</a:t>
                      </a:r>
                      <a:endParaRPr lang="en-US" sz="1600" b="0" i="0" u="none" strike="noStrike" dirty="0">
                        <a:solidFill>
                          <a:schemeClr val="tx1"/>
                        </a:solidFill>
                        <a:latin typeface="Trebuchet MS" pitchFamily="34" charset="0"/>
                      </a:endParaRPr>
                    </a:p>
                  </a:txBody>
                  <a:tcPr marL="0" marR="640080" marT="9525" marB="0" anchor="b"/>
                </a:tc>
                <a:tc>
                  <a:txBody>
                    <a:bodyPr/>
                    <a:lstStyle/>
                    <a:p>
                      <a:pPr algn="r" fontAlgn="b"/>
                      <a:r>
                        <a:rPr lang="en-US" sz="1600" u="none" strike="noStrike" dirty="0" smtClean="0"/>
                        <a:t>8.64</a:t>
                      </a:r>
                      <a:endParaRPr lang="en-US" sz="1600" b="0" i="0" u="none" strike="noStrike" dirty="0">
                        <a:solidFill>
                          <a:schemeClr val="tx1"/>
                        </a:solidFill>
                        <a:latin typeface="Trebuchet MS" pitchFamily="34" charset="0"/>
                      </a:endParaRPr>
                    </a:p>
                  </a:txBody>
                  <a:tcPr marL="9525" marR="640080" marT="0" marB="0" anchor="b"/>
                </a:tc>
              </a:tr>
            </a:tbl>
          </a:graphicData>
        </a:graphic>
      </p:graphicFrame>
      <p:sp>
        <p:nvSpPr>
          <p:cNvPr id="5" name="Rectangle 4"/>
          <p:cNvSpPr/>
          <p:nvPr/>
        </p:nvSpPr>
        <p:spPr>
          <a:xfrm>
            <a:off x="381000" y="4819188"/>
            <a:ext cx="7335615" cy="253916"/>
          </a:xfrm>
          <a:prstGeom prst="rect">
            <a:avLst/>
          </a:prstGeom>
        </p:spPr>
        <p:txBody>
          <a:bodyPr wrap="square">
            <a:spAutoFit/>
          </a:bodyPr>
          <a:lstStyle/>
          <a:p>
            <a:r>
              <a:rPr lang="en-US" sz="1050" dirty="0" smtClean="0"/>
              <a:t>* Windows Vista SP1 accounts for 1/3</a:t>
            </a:r>
            <a:r>
              <a:rPr lang="en-US" sz="1050" baseline="30000" dirty="0" smtClean="0"/>
              <a:t>rd</a:t>
            </a:r>
            <a:r>
              <a:rPr lang="en-US" sz="1050" dirty="0" smtClean="0"/>
              <a:t> of the successful download and installs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Monitoring Response Surveys</a:t>
            </a:r>
            <a:endParaRPr lang="en-US" dirty="0"/>
          </a:p>
        </p:txBody>
      </p:sp>
      <p:sp>
        <p:nvSpPr>
          <p:cNvPr id="16" name="Content Placeholder 4"/>
          <p:cNvSpPr>
            <a:spLocks noGrp="1"/>
          </p:cNvSpPr>
          <p:nvPr>
            <p:ph idx="1"/>
          </p:nvPr>
        </p:nvSpPr>
        <p:spPr>
          <a:xfrm>
            <a:off x="5176684" y="4076183"/>
            <a:ext cx="3586315" cy="1969770"/>
          </a:xfrm>
        </p:spPr>
        <p:txBody>
          <a:bodyPr/>
          <a:lstStyle/>
          <a:p>
            <a:pPr marL="342900" indent="-342900"/>
            <a:r>
              <a:rPr lang="en-US" sz="2000" dirty="0" smtClean="0"/>
              <a:t>DNF response to vendor homepage (lower CSAT)</a:t>
            </a:r>
          </a:p>
          <a:p>
            <a:pPr marL="342900" indent="-342900"/>
            <a:r>
              <a:rPr lang="en-US" sz="2000" dirty="0" smtClean="0"/>
              <a:t>DNF response to driver on vendor site (higher CSAT)</a:t>
            </a:r>
          </a:p>
          <a:p>
            <a:pPr marL="342900" indent="-342900"/>
            <a:r>
              <a:rPr lang="en-US" sz="2000" dirty="0" smtClean="0"/>
              <a:t>DNF “not supported” response to URL on WVCC</a:t>
            </a:r>
          </a:p>
        </p:txBody>
      </p:sp>
      <p:grpSp>
        <p:nvGrpSpPr>
          <p:cNvPr id="4" name="Group 18"/>
          <p:cNvGrpSpPr/>
          <p:nvPr/>
        </p:nvGrpSpPr>
        <p:grpSpPr>
          <a:xfrm>
            <a:off x="870857" y="5366655"/>
            <a:ext cx="2438400" cy="570131"/>
            <a:chOff x="381000" y="4812268"/>
            <a:chExt cx="2438400" cy="570131"/>
          </a:xfrm>
        </p:grpSpPr>
        <p:sp>
          <p:nvSpPr>
            <p:cNvPr id="5" name="TextBox 4"/>
            <p:cNvSpPr txBox="1"/>
            <p:nvPr/>
          </p:nvSpPr>
          <p:spPr>
            <a:xfrm>
              <a:off x="381000" y="4964668"/>
              <a:ext cx="1066800" cy="276999"/>
            </a:xfrm>
            <a:prstGeom prst="rect">
              <a:avLst/>
            </a:prstGeom>
            <a:noFill/>
          </p:spPr>
          <p:txBody>
            <a:bodyPr wrap="square" rtlCol="0">
              <a:spAutoFit/>
            </a:bodyPr>
            <a:lstStyle/>
            <a:p>
              <a:r>
                <a:rPr lang="en-US" sz="1200" dirty="0" smtClean="0"/>
                <a:t>CSAT = </a:t>
              </a:r>
              <a:endParaRPr lang="en-US" sz="1200" dirty="0"/>
            </a:p>
          </p:txBody>
        </p:sp>
        <p:sp>
          <p:nvSpPr>
            <p:cNvPr id="6" name="Rectangle 5"/>
            <p:cNvSpPr/>
            <p:nvPr/>
          </p:nvSpPr>
          <p:spPr>
            <a:xfrm>
              <a:off x="990600" y="4812268"/>
              <a:ext cx="1752600" cy="276999"/>
            </a:xfrm>
            <a:prstGeom prst="rect">
              <a:avLst/>
            </a:prstGeom>
          </p:spPr>
          <p:txBody>
            <a:bodyPr wrap="square">
              <a:spAutoFit/>
            </a:bodyPr>
            <a:lstStyle/>
            <a:p>
              <a:pPr algn="ctr"/>
              <a:r>
                <a:rPr lang="en-US" sz="1200" dirty="0" smtClean="0"/>
                <a:t>Yes + (Somewhat/2)</a:t>
              </a:r>
              <a:endParaRPr lang="en-US" sz="1200" dirty="0"/>
            </a:p>
          </p:txBody>
        </p:sp>
        <p:sp>
          <p:nvSpPr>
            <p:cNvPr id="7" name="Rectangle 6"/>
            <p:cNvSpPr/>
            <p:nvPr/>
          </p:nvSpPr>
          <p:spPr>
            <a:xfrm>
              <a:off x="990600" y="5105400"/>
              <a:ext cx="1828800" cy="276999"/>
            </a:xfrm>
            <a:prstGeom prst="rect">
              <a:avLst/>
            </a:prstGeom>
          </p:spPr>
          <p:txBody>
            <a:bodyPr wrap="square">
              <a:spAutoFit/>
            </a:bodyPr>
            <a:lstStyle/>
            <a:p>
              <a:pPr algn="ctr"/>
              <a:r>
                <a:rPr lang="en-US" sz="1200" dirty="0" smtClean="0"/>
                <a:t>Yes + No + Somewhat</a:t>
              </a:r>
              <a:endParaRPr lang="en-US" sz="1200" dirty="0"/>
            </a:p>
          </p:txBody>
        </p:sp>
        <p:cxnSp>
          <p:nvCxnSpPr>
            <p:cNvPr id="8" name="Straight Connector 7"/>
            <p:cNvCxnSpPr/>
            <p:nvPr/>
          </p:nvCxnSpPr>
          <p:spPr>
            <a:xfrm rot="10800000">
              <a:off x="1066800" y="5103812"/>
              <a:ext cx="1676400" cy="132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78971" y="5987143"/>
            <a:ext cx="3505200" cy="276999"/>
          </a:xfrm>
          <a:prstGeom prst="rect">
            <a:avLst/>
          </a:prstGeom>
          <a:noFill/>
        </p:spPr>
        <p:txBody>
          <a:bodyPr wrap="square" rtlCol="0">
            <a:spAutoFit/>
          </a:bodyPr>
          <a:lstStyle/>
          <a:p>
            <a:r>
              <a:rPr lang="en-US" sz="1200" dirty="0" smtClean="0">
                <a:latin typeface="Trebuchet MS" pitchFamily="34" charset="0"/>
              </a:rPr>
              <a:t>Quality = Avg(CSAT of responses &gt;30 surveys) </a:t>
            </a:r>
            <a:endParaRPr lang="en-US" sz="1200" dirty="0">
              <a:latin typeface="Trebuchet MS" pitchFamily="34" charset="0"/>
            </a:endParaRPr>
          </a:p>
        </p:txBody>
      </p:sp>
      <p:graphicFrame>
        <p:nvGraphicFramePr>
          <p:cNvPr id="10" name="Chart 9"/>
          <p:cNvGraphicFramePr/>
          <p:nvPr/>
        </p:nvGraphicFramePr>
        <p:xfrm>
          <a:off x="165100" y="1164772"/>
          <a:ext cx="46482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953000" y="1088572"/>
          <a:ext cx="3929743" cy="257808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2"/>
          <p:cNvSpPr txBox="1"/>
          <p:nvPr/>
        </p:nvSpPr>
        <p:spPr>
          <a:xfrm rot="16200000">
            <a:off x="1711158" y="2950029"/>
            <a:ext cx="2928257" cy="250369"/>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a:t>NO</a:t>
            </a:r>
            <a:r>
              <a:rPr lang="en-US" sz="1000" baseline="0" dirty="0"/>
              <a:t> DATA AVAILABLE FOR MAY</a:t>
            </a:r>
            <a:endParaRPr lang="en-US" sz="10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WVCC - Compatibility Center</a:t>
            </a:r>
            <a:endParaRPr lang="en-US" dirty="0"/>
          </a:p>
        </p:txBody>
      </p:sp>
      <p:sp>
        <p:nvSpPr>
          <p:cNvPr id="6" name="Content Placeholder 5"/>
          <p:cNvSpPr>
            <a:spLocks noGrp="1"/>
          </p:cNvSpPr>
          <p:nvPr>
            <p:ph sz="half" idx="1"/>
          </p:nvPr>
        </p:nvSpPr>
        <p:spPr>
          <a:xfrm>
            <a:off x="4439265" y="1417638"/>
            <a:ext cx="4513005" cy="4604337"/>
          </a:xfrm>
        </p:spPr>
        <p:txBody>
          <a:bodyPr/>
          <a:lstStyle/>
          <a:p>
            <a:pPr marL="292100" indent="-234950"/>
            <a:r>
              <a:rPr lang="en-US" sz="1800" dirty="0" smtClean="0"/>
              <a:t>Helps consumers, businesses and retail partners know what works with </a:t>
            </a:r>
            <a:br>
              <a:rPr lang="en-US" sz="1800" dirty="0" smtClean="0"/>
            </a:br>
            <a:r>
              <a:rPr lang="en-US" sz="1800" dirty="0" smtClean="0"/>
              <a:t>Windows Vista</a:t>
            </a:r>
          </a:p>
          <a:p>
            <a:pPr marL="520700" lvl="1" indent="-228600"/>
            <a:r>
              <a:rPr lang="en-US" sz="1600" dirty="0" smtClean="0"/>
              <a:t>Launched July 11, 2008</a:t>
            </a:r>
          </a:p>
          <a:p>
            <a:pPr marL="520700" lvl="1" indent="-228600"/>
            <a:r>
              <a:rPr lang="en-US" sz="1600" dirty="0" smtClean="0"/>
              <a:t>Lists over 12,800 products (7,100 devices and 5,600 software programs)</a:t>
            </a:r>
          </a:p>
          <a:p>
            <a:pPr marL="292100" indent="-234950"/>
            <a:r>
              <a:rPr lang="en-US" sz="1800" dirty="0" smtClean="0"/>
              <a:t>Awareness and usage high</a:t>
            </a:r>
          </a:p>
          <a:p>
            <a:pPr marL="520700" lvl="1" indent="-228600"/>
            <a:r>
              <a:rPr lang="en-US" sz="1600" dirty="0" smtClean="0"/>
              <a:t>1.1 million visits (15K/day or 100K/week)</a:t>
            </a:r>
          </a:p>
          <a:p>
            <a:pPr marL="520700" lvl="1" indent="-228600"/>
            <a:r>
              <a:rPr lang="en-US" sz="1600" dirty="0" smtClean="0"/>
              <a:t>1.0 million unique visitors</a:t>
            </a:r>
          </a:p>
          <a:p>
            <a:pPr marL="520700" lvl="1" indent="-228600"/>
            <a:r>
              <a:rPr lang="en-US" sz="1600" dirty="0" smtClean="0"/>
              <a:t>4.5 million page views</a:t>
            </a:r>
          </a:p>
          <a:p>
            <a:pPr marL="292100" indent="-234950"/>
            <a:r>
              <a:rPr lang="en-US" sz="1800" dirty="0" smtClean="0"/>
              <a:t>Users engaging with site extensively</a:t>
            </a:r>
          </a:p>
          <a:p>
            <a:pPr marL="520700" lvl="1" indent="-228600"/>
            <a:r>
              <a:rPr lang="en-US" sz="1600" dirty="0" smtClean="0"/>
              <a:t>10K pieces of feedback</a:t>
            </a:r>
          </a:p>
          <a:p>
            <a:pPr marL="292100" indent="-234950"/>
            <a:r>
              <a:rPr lang="en-US" sz="1800" dirty="0" smtClean="0"/>
              <a:t>Come learn more at the kiosk in the</a:t>
            </a:r>
            <a:br>
              <a:rPr lang="en-US" sz="1800" dirty="0" smtClean="0"/>
            </a:br>
            <a:r>
              <a:rPr lang="en-US" sz="1800" dirty="0" smtClean="0"/>
              <a:t>expo hall</a:t>
            </a:r>
          </a:p>
        </p:txBody>
      </p:sp>
      <p:sp>
        <p:nvSpPr>
          <p:cNvPr id="5" name="Rectangle 4"/>
          <p:cNvSpPr/>
          <p:nvPr/>
        </p:nvSpPr>
        <p:spPr>
          <a:xfrm>
            <a:off x="381000" y="1417638"/>
            <a:ext cx="4191000" cy="338554"/>
          </a:xfrm>
          <a:prstGeom prst="rect">
            <a:avLst/>
          </a:prstGeom>
        </p:spPr>
        <p:txBody>
          <a:bodyPr wrap="square">
            <a:spAutoFit/>
          </a:bodyPr>
          <a:lstStyle/>
          <a:p>
            <a:r>
              <a:rPr lang="en-US" sz="1600" dirty="0" smtClean="0">
                <a:hlinkClick r:id="rId3"/>
              </a:rPr>
              <a:t>http://www.microsoft.com/compatibility</a:t>
            </a:r>
            <a:r>
              <a:rPr lang="en-US" sz="1600" dirty="0" smtClean="0"/>
              <a:t>  </a:t>
            </a:r>
            <a:endParaRPr lang="en-US" sz="1600" dirty="0"/>
          </a:p>
        </p:txBody>
      </p:sp>
      <p:pic>
        <p:nvPicPr>
          <p:cNvPr id="7" name="Picture 2"/>
          <p:cNvPicPr>
            <a:picLocks noChangeAspect="1" noChangeArrowheads="1"/>
          </p:cNvPicPr>
          <p:nvPr/>
        </p:nvPicPr>
        <p:blipFill>
          <a:blip r:embed="rId4"/>
          <a:srcRect/>
          <a:stretch>
            <a:fillRect/>
          </a:stretch>
        </p:blipFill>
        <p:spPr bwMode="auto">
          <a:xfrm>
            <a:off x="165101" y="1787525"/>
            <a:ext cx="4182370" cy="2842805"/>
          </a:xfrm>
          <a:prstGeom prst="rect">
            <a:avLst/>
          </a:prstGeom>
          <a:noFill/>
          <a:ln w="9525">
            <a:noFill/>
            <a:miter lim="800000"/>
            <a:headEnd/>
            <a:tailEnd/>
          </a:ln>
          <a:effectLst/>
        </p:spPr>
      </p:pic>
      <p:pic>
        <p:nvPicPr>
          <p:cNvPr id="8" name="Picture 4"/>
          <p:cNvPicPr>
            <a:picLocks noChangeAspect="1" noChangeArrowheads="1"/>
          </p:cNvPicPr>
          <p:nvPr/>
        </p:nvPicPr>
        <p:blipFill>
          <a:blip r:embed="rId5"/>
          <a:srcRect/>
          <a:stretch>
            <a:fillRect/>
          </a:stretch>
        </p:blipFill>
        <p:spPr bwMode="auto">
          <a:xfrm>
            <a:off x="919449" y="4351149"/>
            <a:ext cx="3233451" cy="203453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What's next?</a:t>
            </a:r>
            <a:endParaRPr lang="en-US" dirty="0"/>
          </a:p>
        </p:txBody>
      </p:sp>
      <p:sp>
        <p:nvSpPr>
          <p:cNvPr id="5" name="Content Placeholder 4"/>
          <p:cNvSpPr>
            <a:spLocks noGrp="1"/>
          </p:cNvSpPr>
          <p:nvPr>
            <p:ph idx="1"/>
          </p:nvPr>
        </p:nvSpPr>
        <p:spPr>
          <a:xfrm>
            <a:off x="382588" y="1414464"/>
            <a:ext cx="8380412" cy="914096"/>
          </a:xfrm>
        </p:spPr>
        <p:txBody>
          <a:bodyPr/>
          <a:lstStyle/>
          <a:p>
            <a:pPr marL="457200" indent="-457200"/>
            <a:r>
              <a:rPr lang="en-US" dirty="0" smtClean="0"/>
              <a:t>Now that we’ve identified the gaps, what’s the next step?</a:t>
            </a:r>
          </a:p>
        </p:txBody>
      </p:sp>
      <p:sp>
        <p:nvSpPr>
          <p:cNvPr id="4" name="Rounded Rectangle 3"/>
          <p:cNvSpPr/>
          <p:nvPr/>
        </p:nvSpPr>
        <p:spPr bwMode="auto">
          <a:xfrm>
            <a:off x="861024" y="3464801"/>
            <a:ext cx="1389750" cy="98133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Availability Gaps</a:t>
            </a:r>
          </a:p>
        </p:txBody>
      </p:sp>
      <p:sp>
        <p:nvSpPr>
          <p:cNvPr id="6" name="Rounded Rectangle 5"/>
          <p:cNvSpPr/>
          <p:nvPr/>
        </p:nvSpPr>
        <p:spPr bwMode="auto">
          <a:xfrm>
            <a:off x="3589512" y="4017525"/>
            <a:ext cx="1372545" cy="981338"/>
          </a:xfrm>
          <a:prstGeom prst="roundRect">
            <a:avLst>
              <a:gd name="adj" fmla="val 9033"/>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Partner</a:t>
            </a:r>
          </a:p>
        </p:txBody>
      </p:sp>
      <p:sp>
        <p:nvSpPr>
          <p:cNvPr id="7" name="Rounded Rectangle 6"/>
          <p:cNvSpPr/>
          <p:nvPr/>
        </p:nvSpPr>
        <p:spPr bwMode="auto">
          <a:xfrm>
            <a:off x="5093323" y="4018137"/>
            <a:ext cx="1372545" cy="98133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Solution</a:t>
            </a:r>
          </a:p>
        </p:txBody>
      </p:sp>
      <p:sp>
        <p:nvSpPr>
          <p:cNvPr id="8" name="Rounded Rectangle 7"/>
          <p:cNvSpPr/>
          <p:nvPr/>
        </p:nvSpPr>
        <p:spPr bwMode="auto">
          <a:xfrm>
            <a:off x="6600841" y="4019301"/>
            <a:ext cx="1372545" cy="98133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Distribute Solution</a:t>
            </a:r>
          </a:p>
        </p:txBody>
      </p:sp>
      <p:sp>
        <p:nvSpPr>
          <p:cNvPr id="9" name="Rounded Rectangle 8"/>
          <p:cNvSpPr/>
          <p:nvPr/>
        </p:nvSpPr>
        <p:spPr bwMode="auto">
          <a:xfrm>
            <a:off x="875176" y="4587194"/>
            <a:ext cx="1372545" cy="98133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Quality Gaps</a:t>
            </a:r>
          </a:p>
        </p:txBody>
      </p:sp>
      <p:cxnSp>
        <p:nvCxnSpPr>
          <p:cNvPr id="11" name="Straight Arrow Connector 10"/>
          <p:cNvCxnSpPr/>
          <p:nvPr/>
        </p:nvCxnSpPr>
        <p:spPr bwMode="auto">
          <a:xfrm>
            <a:off x="2305050" y="3990975"/>
            <a:ext cx="1247775" cy="3524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cxnSp>
        <p:nvCxnSpPr>
          <p:cNvPr id="13" name="Straight Arrow Connector 12"/>
          <p:cNvCxnSpPr/>
          <p:nvPr/>
        </p:nvCxnSpPr>
        <p:spPr bwMode="auto">
          <a:xfrm flipV="1">
            <a:off x="2324100" y="4752975"/>
            <a:ext cx="1238250" cy="3429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triangle" w="med" len="med"/>
          </a:ln>
          <a:effectLst/>
        </p:spPr>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Drivers Available On Windows</a:t>
            </a:r>
            <a:endParaRPr lang="en-US" dirty="0"/>
          </a:p>
        </p:txBody>
      </p:sp>
      <p:sp>
        <p:nvSpPr>
          <p:cNvPr id="3" name="Subtitle 2"/>
          <p:cNvSpPr>
            <a:spLocks noGrp="1"/>
          </p:cNvSpPr>
          <p:nvPr>
            <p:ph type="subTitle" idx="1"/>
          </p:nvPr>
        </p:nvSpPr>
        <p:spPr/>
        <p:txBody>
          <a:bodyPr/>
          <a:lstStyle/>
          <a:p>
            <a:r>
              <a:rPr lang="en-US" dirty="0" smtClean="0"/>
              <a:t>Chris </a:t>
            </a:r>
            <a:r>
              <a:rPr lang="en-US" dirty="0" err="1" smtClean="0"/>
              <a:t>Matichuk</a:t>
            </a:r>
            <a:endParaRPr lang="en-US" dirty="0" smtClean="0"/>
          </a:p>
          <a:p>
            <a:r>
              <a:rPr lang="en-US" dirty="0" smtClean="0"/>
              <a:t>Senior Program Manager Lead</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Partner</a:t>
            </a:r>
            <a:endParaRPr lang="en-US" dirty="0"/>
          </a:p>
        </p:txBody>
      </p:sp>
      <p:sp>
        <p:nvSpPr>
          <p:cNvPr id="3" name="Content Placeholder 2"/>
          <p:cNvSpPr>
            <a:spLocks noGrp="1"/>
          </p:cNvSpPr>
          <p:nvPr>
            <p:ph type="body" idx="1"/>
          </p:nvPr>
        </p:nvSpPr>
        <p:spPr>
          <a:xfrm>
            <a:off x="382588" y="1414464"/>
            <a:ext cx="8380412" cy="1631216"/>
          </a:xfrm>
        </p:spPr>
        <p:txBody>
          <a:bodyPr/>
          <a:lstStyle/>
          <a:p>
            <a:pPr marL="292100" indent="-292100">
              <a:spcBef>
                <a:spcPts val="1000"/>
              </a:spcBef>
            </a:pPr>
            <a:r>
              <a:rPr lang="en-US" sz="1800" dirty="0" smtClean="0"/>
              <a:t>Identifying the right partner(s) to enable a solution depends on </a:t>
            </a:r>
            <a:br>
              <a:rPr lang="en-US" sz="1800" dirty="0" smtClean="0"/>
            </a:br>
            <a:r>
              <a:rPr lang="en-US" sz="1800" dirty="0" smtClean="0"/>
              <a:t>several factors</a:t>
            </a:r>
          </a:p>
          <a:p>
            <a:pPr marL="571500" lvl="1" indent="-279400">
              <a:spcBef>
                <a:spcPts val="1000"/>
              </a:spcBef>
            </a:pPr>
            <a:r>
              <a:rPr lang="en-US" sz="1800" dirty="0" smtClean="0"/>
              <a:t>Which partner developed the driver</a:t>
            </a:r>
          </a:p>
          <a:p>
            <a:pPr marL="571500" lvl="1" indent="-279400">
              <a:spcBef>
                <a:spcPts val="1000"/>
              </a:spcBef>
            </a:pPr>
            <a:r>
              <a:rPr lang="en-US" sz="1800" dirty="0" smtClean="0"/>
              <a:t>Which partner developed the hardware</a:t>
            </a:r>
          </a:p>
          <a:p>
            <a:pPr marL="571500" lvl="1" indent="-279400">
              <a:spcBef>
                <a:spcPts val="1000"/>
              </a:spcBef>
            </a:pPr>
            <a:r>
              <a:rPr lang="en-US" sz="1800" dirty="0" smtClean="0"/>
              <a:t>Which partner(s) own distributing the driver</a:t>
            </a:r>
          </a:p>
        </p:txBody>
      </p:sp>
      <p:grpSp>
        <p:nvGrpSpPr>
          <p:cNvPr id="45" name="Group 44"/>
          <p:cNvGrpSpPr/>
          <p:nvPr/>
        </p:nvGrpSpPr>
        <p:grpSpPr>
          <a:xfrm>
            <a:off x="1466241" y="3295650"/>
            <a:ext cx="5503132" cy="2569109"/>
            <a:chOff x="505326" y="1899735"/>
            <a:chExt cx="7262406" cy="3390415"/>
          </a:xfrm>
        </p:grpSpPr>
        <p:sp>
          <p:nvSpPr>
            <p:cNvPr id="5" name="Line 92"/>
            <p:cNvSpPr>
              <a:spLocks noChangeShapeType="1"/>
            </p:cNvSpPr>
            <p:nvPr/>
          </p:nvSpPr>
          <p:spPr bwMode="auto">
            <a:xfrm>
              <a:off x="3973228" y="4456282"/>
              <a:ext cx="208560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6" name="Line 87"/>
            <p:cNvSpPr>
              <a:spLocks noChangeShapeType="1"/>
            </p:cNvSpPr>
            <p:nvPr/>
          </p:nvSpPr>
          <p:spPr bwMode="auto">
            <a:xfrm>
              <a:off x="5587889" y="2303399"/>
              <a:ext cx="470942" cy="269111"/>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7" name="Line 90"/>
            <p:cNvSpPr>
              <a:spLocks noChangeShapeType="1"/>
            </p:cNvSpPr>
            <p:nvPr/>
          </p:nvSpPr>
          <p:spPr bwMode="auto">
            <a:xfrm>
              <a:off x="5587889" y="3648951"/>
              <a:ext cx="470942"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6013652" y="2052263"/>
              <a:ext cx="1754080" cy="31268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Line 91"/>
            <p:cNvSpPr>
              <a:spLocks noChangeShapeType="1"/>
            </p:cNvSpPr>
            <p:nvPr/>
          </p:nvSpPr>
          <p:spPr bwMode="auto">
            <a:xfrm>
              <a:off x="1954903" y="3783507"/>
              <a:ext cx="1143719" cy="60549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10" name="Line 84"/>
            <p:cNvSpPr>
              <a:spLocks noChangeShapeType="1"/>
            </p:cNvSpPr>
            <p:nvPr/>
          </p:nvSpPr>
          <p:spPr bwMode="auto">
            <a:xfrm>
              <a:off x="2694956" y="2168846"/>
              <a:ext cx="1951049" cy="6727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11" name="Line 83"/>
            <p:cNvSpPr>
              <a:spLocks noChangeShapeType="1"/>
            </p:cNvSpPr>
            <p:nvPr/>
          </p:nvSpPr>
          <p:spPr bwMode="auto">
            <a:xfrm flipV="1">
              <a:off x="1349404" y="2168846"/>
              <a:ext cx="470942" cy="127827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sp>
          <p:nvSpPr>
            <p:cNvPr id="12" name="Line 89"/>
            <p:cNvSpPr>
              <a:spLocks noChangeShapeType="1"/>
            </p:cNvSpPr>
            <p:nvPr/>
          </p:nvSpPr>
          <p:spPr bwMode="auto">
            <a:xfrm>
              <a:off x="3973228" y="3312564"/>
              <a:ext cx="740053" cy="269111"/>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grpSp>
          <p:nvGrpSpPr>
            <p:cNvPr id="13" name="Group 17"/>
            <p:cNvGrpSpPr>
              <a:grpSpLocks/>
            </p:cNvGrpSpPr>
            <p:nvPr/>
          </p:nvGrpSpPr>
          <p:grpSpPr bwMode="auto">
            <a:xfrm>
              <a:off x="1013016" y="3447121"/>
              <a:ext cx="941886" cy="538221"/>
              <a:chOff x="576" y="960"/>
              <a:chExt cx="672" cy="384"/>
            </a:xfrm>
            <a:solidFill>
              <a:schemeClr val="accent2"/>
            </a:solidFill>
          </p:grpSpPr>
          <p:sp>
            <p:nvSpPr>
              <p:cNvPr id="42" name="Oval 4"/>
              <p:cNvSpPr>
                <a:spLocks noChangeArrowheads="1"/>
              </p:cNvSpPr>
              <p:nvPr/>
            </p:nvSpPr>
            <p:spPr bwMode="auto">
              <a:xfrm>
                <a:off x="576" y="960"/>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43" name="Text Box 5"/>
              <p:cNvSpPr txBox="1">
                <a:spLocks noChangeArrowheads="1"/>
              </p:cNvSpPr>
              <p:nvPr/>
            </p:nvSpPr>
            <p:spPr bwMode="auto">
              <a:xfrm>
                <a:off x="587" y="1031"/>
                <a:ext cx="627" cy="246"/>
              </a:xfrm>
              <a:prstGeom prst="rect">
                <a:avLst/>
              </a:prstGeom>
              <a:noFill/>
              <a:ln w="9525">
                <a:noFill/>
                <a:miter lim="800000"/>
                <a:headEnd/>
                <a:tailEnd/>
              </a:ln>
              <a:effectLst/>
            </p:spPr>
            <p:txBody>
              <a:bodyPr wrap="square">
                <a:spAutoFit/>
              </a:bodyPr>
              <a:lstStyle/>
              <a:p>
                <a:pPr algn="ctr"/>
                <a:r>
                  <a:rPr lang="en-US" sz="1050" dirty="0" smtClean="0">
                    <a:effectLst>
                      <a:outerShdw blurRad="38100" dist="38100" dir="2700000" algn="tl">
                        <a:srgbClr val="000000">
                          <a:alpha val="43137"/>
                        </a:srgbClr>
                      </a:outerShdw>
                    </a:effectLst>
                    <a:latin typeface="Trebuchet MS" pitchFamily="34" charset="0"/>
                  </a:rPr>
                  <a:t>SM</a:t>
                </a:r>
                <a:endParaRPr lang="en-US" sz="1050" dirty="0">
                  <a:effectLst>
                    <a:outerShdw blurRad="38100" dist="38100" dir="2700000" algn="tl">
                      <a:srgbClr val="000000">
                        <a:alpha val="43137"/>
                      </a:srgbClr>
                    </a:outerShdw>
                  </a:effectLst>
                  <a:latin typeface="Trebuchet MS" pitchFamily="34" charset="0"/>
                </a:endParaRPr>
              </a:p>
            </p:txBody>
          </p:sp>
        </p:grpSp>
        <p:sp>
          <p:nvSpPr>
            <p:cNvPr id="14" name="Text Box 16"/>
            <p:cNvSpPr txBox="1">
              <a:spLocks noChangeArrowheads="1"/>
            </p:cNvSpPr>
            <p:nvPr/>
          </p:nvSpPr>
          <p:spPr bwMode="auto">
            <a:xfrm>
              <a:off x="505326" y="4046839"/>
              <a:ext cx="2018328" cy="761565"/>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Chips </a:t>
              </a:r>
              <a:r>
                <a:rPr lang="en-US" sz="1050" dirty="0" smtClean="0">
                  <a:effectLst>
                    <a:outerShdw blurRad="38100" dist="38100" dir="2700000" algn="tl">
                      <a:srgbClr val="000000">
                        <a:alpha val="43137"/>
                      </a:srgbClr>
                    </a:outerShdw>
                  </a:effectLst>
                  <a:latin typeface="Trebuchet MS" pitchFamily="34" charset="0"/>
                </a:rPr>
                <a:t>and Interfaces Reference </a:t>
              </a:r>
              <a:r>
                <a:rPr lang="en-US" sz="1050" dirty="0">
                  <a:effectLst>
                    <a:outerShdw blurRad="38100" dist="38100" dir="2700000" algn="tl">
                      <a:srgbClr val="000000">
                        <a:alpha val="43137"/>
                      </a:srgbClr>
                    </a:outerShdw>
                  </a:effectLst>
                  <a:latin typeface="Trebuchet MS" pitchFamily="34" charset="0"/>
                </a:rPr>
                <a:t>Designs</a:t>
              </a:r>
            </a:p>
            <a:p>
              <a:pPr algn="ctr"/>
              <a:r>
                <a:rPr lang="en-US" sz="1050" dirty="0">
                  <a:effectLst>
                    <a:outerShdw blurRad="38100" dist="38100" dir="2700000" algn="tl">
                      <a:srgbClr val="000000">
                        <a:alpha val="43137"/>
                      </a:srgbClr>
                    </a:outerShdw>
                  </a:effectLst>
                  <a:latin typeface="Trebuchet MS" pitchFamily="34" charset="0"/>
                </a:rPr>
                <a:t>Driver Maintenance</a:t>
              </a:r>
            </a:p>
          </p:txBody>
        </p:sp>
        <p:grpSp>
          <p:nvGrpSpPr>
            <p:cNvPr id="15" name="Group 20"/>
            <p:cNvGrpSpPr>
              <a:grpSpLocks/>
            </p:cNvGrpSpPr>
            <p:nvPr/>
          </p:nvGrpSpPr>
          <p:grpSpPr bwMode="auto">
            <a:xfrm>
              <a:off x="1786709" y="1899735"/>
              <a:ext cx="941886" cy="538220"/>
              <a:chOff x="816" y="528"/>
              <a:chExt cx="672" cy="384"/>
            </a:xfrm>
            <a:solidFill>
              <a:schemeClr val="accent2"/>
            </a:solidFill>
          </p:grpSpPr>
          <p:sp>
            <p:nvSpPr>
              <p:cNvPr id="40" name="Oval 39"/>
              <p:cNvSpPr>
                <a:spLocks noChangeArrowheads="1"/>
              </p:cNvSpPr>
              <p:nvPr/>
            </p:nvSpPr>
            <p:spPr bwMode="auto">
              <a:xfrm>
                <a:off x="816" y="528"/>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41" name="Text Box 9"/>
              <p:cNvSpPr txBox="1">
                <a:spLocks noChangeArrowheads="1"/>
              </p:cNvSpPr>
              <p:nvPr/>
            </p:nvSpPr>
            <p:spPr bwMode="auto">
              <a:xfrm>
                <a:off x="936" y="582"/>
                <a:ext cx="432" cy="246"/>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IHV</a:t>
                </a:r>
              </a:p>
            </p:txBody>
          </p:sp>
        </p:grpSp>
        <p:sp>
          <p:nvSpPr>
            <p:cNvPr id="16" name="Text Box 21"/>
            <p:cNvSpPr txBox="1">
              <a:spLocks noChangeArrowheads="1"/>
            </p:cNvSpPr>
            <p:nvPr/>
          </p:nvSpPr>
          <p:spPr bwMode="auto">
            <a:xfrm>
              <a:off x="1618515" y="2437955"/>
              <a:ext cx="1278272" cy="568635"/>
            </a:xfrm>
            <a:prstGeom prst="rect">
              <a:avLst/>
            </a:prstGeom>
            <a:noFill/>
            <a:ln w="9525">
              <a:noFill/>
              <a:miter lim="800000"/>
              <a:headEnd/>
              <a:tailEnd/>
            </a:ln>
            <a:effectLst/>
          </p:spPr>
          <p:txBody>
            <a:bodyPr>
              <a:spAutoFit/>
            </a:bodyPr>
            <a:lstStyle/>
            <a:p>
              <a:pPr algn="ctr"/>
              <a:r>
                <a:rPr lang="en-US" sz="1050" dirty="0">
                  <a:effectLst>
                    <a:outerShdw blurRad="38100" dist="38100" dir="2700000" algn="tl">
                      <a:srgbClr val="000000">
                        <a:alpha val="43137"/>
                      </a:srgbClr>
                    </a:outerShdw>
                  </a:effectLst>
                  <a:latin typeface="Trebuchet MS" pitchFamily="34" charset="0"/>
                </a:rPr>
                <a:t>Software</a:t>
              </a:r>
            </a:p>
            <a:p>
              <a:pPr algn="ctr"/>
              <a:r>
                <a:rPr lang="en-US" sz="1050" dirty="0">
                  <a:effectLst>
                    <a:outerShdw blurRad="38100" dist="38100" dir="2700000" algn="tl">
                      <a:srgbClr val="000000">
                        <a:alpha val="43137"/>
                      </a:srgbClr>
                    </a:outerShdw>
                  </a:effectLst>
                  <a:latin typeface="Trebuchet MS" pitchFamily="34" charset="0"/>
                </a:rPr>
                <a:t>Hardware</a:t>
              </a:r>
            </a:p>
          </p:txBody>
        </p:sp>
        <p:grpSp>
          <p:nvGrpSpPr>
            <p:cNvPr id="17" name="Group 23"/>
            <p:cNvGrpSpPr>
              <a:grpSpLocks/>
            </p:cNvGrpSpPr>
            <p:nvPr/>
          </p:nvGrpSpPr>
          <p:grpSpPr bwMode="auto">
            <a:xfrm>
              <a:off x="3031342" y="2976177"/>
              <a:ext cx="941886" cy="538221"/>
              <a:chOff x="2064" y="624"/>
              <a:chExt cx="672" cy="384"/>
            </a:xfrm>
            <a:solidFill>
              <a:schemeClr val="accent2"/>
            </a:solidFill>
          </p:grpSpPr>
          <p:sp>
            <p:nvSpPr>
              <p:cNvPr id="38" name="Oval 6"/>
              <p:cNvSpPr>
                <a:spLocks noChangeArrowheads="1"/>
              </p:cNvSpPr>
              <p:nvPr/>
            </p:nvSpPr>
            <p:spPr bwMode="auto">
              <a:xfrm>
                <a:off x="2064" y="624"/>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39" name="Text Box 7"/>
              <p:cNvSpPr txBox="1">
                <a:spLocks noChangeArrowheads="1"/>
              </p:cNvSpPr>
              <p:nvPr/>
            </p:nvSpPr>
            <p:spPr bwMode="auto">
              <a:xfrm>
                <a:off x="2208" y="672"/>
                <a:ext cx="432" cy="246"/>
              </a:xfrm>
              <a:prstGeom prst="rect">
                <a:avLst/>
              </a:prstGeom>
              <a:noFill/>
              <a:ln w="9525">
                <a:noFill/>
                <a:miter lim="800000"/>
                <a:headEnd/>
                <a:tailEnd/>
              </a:ln>
              <a:effectLst/>
            </p:spPr>
            <p:txBody>
              <a:bodyPr>
                <a:spAutoFit/>
              </a:bodyPr>
              <a:lstStyle/>
              <a:p>
                <a:pPr algn="ctr"/>
                <a:r>
                  <a:rPr lang="en-US" sz="1050" dirty="0">
                    <a:effectLst>
                      <a:outerShdw blurRad="38100" dist="38100" dir="2700000" algn="tl">
                        <a:srgbClr val="000000">
                          <a:alpha val="43137"/>
                        </a:srgbClr>
                      </a:outerShdw>
                    </a:effectLst>
                    <a:latin typeface="Trebuchet MS" pitchFamily="34" charset="0"/>
                  </a:rPr>
                  <a:t>IHV</a:t>
                </a:r>
              </a:p>
            </p:txBody>
          </p:sp>
        </p:grpSp>
        <p:sp>
          <p:nvSpPr>
            <p:cNvPr id="18" name="Text Box 32"/>
            <p:cNvSpPr txBox="1">
              <a:spLocks noChangeArrowheads="1"/>
            </p:cNvSpPr>
            <p:nvPr/>
          </p:nvSpPr>
          <p:spPr bwMode="auto">
            <a:xfrm>
              <a:off x="2874641" y="3514395"/>
              <a:ext cx="1343651" cy="345243"/>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Hardware</a:t>
              </a:r>
            </a:p>
          </p:txBody>
        </p:sp>
        <p:grpSp>
          <p:nvGrpSpPr>
            <p:cNvPr id="19" name="Group 24"/>
            <p:cNvGrpSpPr>
              <a:grpSpLocks/>
            </p:cNvGrpSpPr>
            <p:nvPr/>
          </p:nvGrpSpPr>
          <p:grpSpPr bwMode="auto">
            <a:xfrm>
              <a:off x="3031342" y="4187174"/>
              <a:ext cx="941886" cy="538221"/>
              <a:chOff x="1824" y="1680"/>
              <a:chExt cx="672" cy="384"/>
            </a:xfrm>
            <a:solidFill>
              <a:schemeClr val="accent2"/>
            </a:solidFill>
          </p:grpSpPr>
          <p:sp>
            <p:nvSpPr>
              <p:cNvPr id="36" name="Oval 10"/>
              <p:cNvSpPr>
                <a:spLocks noChangeArrowheads="1"/>
              </p:cNvSpPr>
              <p:nvPr/>
            </p:nvSpPr>
            <p:spPr bwMode="auto">
              <a:xfrm>
                <a:off x="1824" y="1680"/>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37" name="Text Box 11"/>
              <p:cNvSpPr txBox="1">
                <a:spLocks noChangeArrowheads="1"/>
              </p:cNvSpPr>
              <p:nvPr/>
            </p:nvSpPr>
            <p:spPr bwMode="auto">
              <a:xfrm>
                <a:off x="1884" y="1728"/>
                <a:ext cx="544" cy="246"/>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ODM</a:t>
                </a:r>
              </a:p>
            </p:txBody>
          </p:sp>
        </p:grpSp>
        <p:sp>
          <p:nvSpPr>
            <p:cNvPr id="20" name="Text Box 34"/>
            <p:cNvSpPr txBox="1">
              <a:spLocks noChangeArrowheads="1"/>
            </p:cNvSpPr>
            <p:nvPr/>
          </p:nvSpPr>
          <p:spPr bwMode="auto">
            <a:xfrm>
              <a:off x="2694956" y="4721515"/>
              <a:ext cx="1614661" cy="568635"/>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Build </a:t>
              </a:r>
              <a:r>
                <a:rPr lang="en-US" sz="1050" dirty="0" smtClean="0">
                  <a:effectLst>
                    <a:outerShdw blurRad="38100" dist="38100" dir="2700000" algn="tl">
                      <a:srgbClr val="000000">
                        <a:alpha val="43137"/>
                      </a:srgbClr>
                    </a:outerShdw>
                  </a:effectLst>
                  <a:latin typeface="Trebuchet MS" pitchFamily="34" charset="0"/>
                </a:rPr>
                <a:t>and </a:t>
              </a:r>
              <a:r>
                <a:rPr lang="en-US" sz="1050" dirty="0">
                  <a:effectLst>
                    <a:outerShdw blurRad="38100" dist="38100" dir="2700000" algn="tl">
                      <a:srgbClr val="000000">
                        <a:alpha val="43137"/>
                      </a:srgbClr>
                    </a:outerShdw>
                  </a:effectLst>
                  <a:latin typeface="Trebuchet MS" pitchFamily="34" charset="0"/>
                </a:rPr>
                <a:t>Sell</a:t>
              </a:r>
            </a:p>
            <a:p>
              <a:pPr algn="ctr"/>
              <a:r>
                <a:rPr lang="en-US" sz="1050" dirty="0" smtClean="0">
                  <a:effectLst>
                    <a:outerShdw blurRad="38100" dist="38100" dir="2700000" algn="tl">
                      <a:srgbClr val="000000">
                        <a:alpha val="43137"/>
                      </a:srgbClr>
                    </a:outerShdw>
                  </a:effectLst>
                  <a:latin typeface="Trebuchet MS" pitchFamily="34" charset="0"/>
                </a:rPr>
                <a:t>Products</a:t>
              </a:r>
              <a:endParaRPr lang="en-US" sz="1050" dirty="0">
                <a:effectLst>
                  <a:outerShdw blurRad="38100" dist="38100" dir="2700000" algn="tl">
                    <a:srgbClr val="000000">
                      <a:alpha val="43137"/>
                    </a:srgbClr>
                  </a:outerShdw>
                </a:effectLst>
                <a:latin typeface="Trebuchet MS" pitchFamily="34" charset="0"/>
              </a:endParaRPr>
            </a:p>
          </p:txBody>
        </p:sp>
        <p:grpSp>
          <p:nvGrpSpPr>
            <p:cNvPr id="21" name="Group 44"/>
            <p:cNvGrpSpPr>
              <a:grpSpLocks/>
            </p:cNvGrpSpPr>
            <p:nvPr/>
          </p:nvGrpSpPr>
          <p:grpSpPr bwMode="auto">
            <a:xfrm>
              <a:off x="4646003" y="2034289"/>
              <a:ext cx="941886" cy="538220"/>
              <a:chOff x="2688" y="1248"/>
              <a:chExt cx="672" cy="384"/>
            </a:xfrm>
            <a:solidFill>
              <a:schemeClr val="accent2"/>
            </a:solidFill>
          </p:grpSpPr>
          <p:sp>
            <p:nvSpPr>
              <p:cNvPr id="34" name="Oval 45"/>
              <p:cNvSpPr>
                <a:spLocks noChangeArrowheads="1"/>
              </p:cNvSpPr>
              <p:nvPr/>
            </p:nvSpPr>
            <p:spPr bwMode="auto">
              <a:xfrm>
                <a:off x="2688" y="1248"/>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35" name="Text Box 46"/>
              <p:cNvSpPr txBox="1">
                <a:spLocks noChangeArrowheads="1"/>
              </p:cNvSpPr>
              <p:nvPr/>
            </p:nvSpPr>
            <p:spPr bwMode="auto">
              <a:xfrm>
                <a:off x="2793" y="1315"/>
                <a:ext cx="471" cy="246"/>
              </a:xfrm>
              <a:prstGeom prst="rect">
                <a:avLst/>
              </a:prstGeom>
              <a:noFill/>
              <a:ln w="9525">
                <a:noFill/>
                <a:miter lim="800000"/>
                <a:headEnd/>
                <a:tailEnd/>
              </a:ln>
              <a:effectLst/>
            </p:spPr>
            <p:txBody>
              <a:bodyPr wrap="square">
                <a:spAutoFit/>
              </a:bodyPr>
              <a:lstStyle/>
              <a:p>
                <a:pPr algn="ctr"/>
                <a:r>
                  <a:rPr lang="en-US" sz="1050" dirty="0">
                    <a:effectLst>
                      <a:outerShdw blurRad="38100" dist="38100" dir="2700000" algn="tl">
                        <a:srgbClr val="000000">
                          <a:alpha val="43137"/>
                        </a:srgbClr>
                      </a:outerShdw>
                    </a:effectLst>
                    <a:latin typeface="Trebuchet MS" pitchFamily="34" charset="0"/>
                  </a:rPr>
                  <a:t>CM</a:t>
                </a:r>
              </a:p>
            </p:txBody>
          </p:sp>
        </p:grpSp>
        <p:sp>
          <p:nvSpPr>
            <p:cNvPr id="22" name="Text Box 47"/>
            <p:cNvSpPr txBox="1">
              <a:spLocks noChangeArrowheads="1"/>
            </p:cNvSpPr>
            <p:nvPr/>
          </p:nvSpPr>
          <p:spPr bwMode="auto">
            <a:xfrm>
              <a:off x="4477812" y="2572509"/>
              <a:ext cx="1278272" cy="568635"/>
            </a:xfrm>
            <a:prstGeom prst="rect">
              <a:avLst/>
            </a:prstGeom>
            <a:noFill/>
            <a:ln w="9525">
              <a:noFill/>
              <a:miter lim="800000"/>
              <a:headEnd/>
              <a:tailEnd/>
            </a:ln>
            <a:effectLst/>
          </p:spPr>
          <p:txBody>
            <a:bodyPr>
              <a:spAutoFit/>
            </a:bodyPr>
            <a:lstStyle/>
            <a:p>
              <a:pPr algn="ctr"/>
              <a:r>
                <a:rPr lang="en-US" sz="1050" dirty="0">
                  <a:effectLst>
                    <a:outerShdw blurRad="38100" dist="38100" dir="2700000" algn="tl">
                      <a:srgbClr val="000000">
                        <a:alpha val="43137"/>
                      </a:srgbClr>
                    </a:outerShdw>
                  </a:effectLst>
                  <a:latin typeface="Trebuchet MS" pitchFamily="34" charset="0"/>
                </a:rPr>
                <a:t>Build </a:t>
              </a:r>
              <a:r>
                <a:rPr lang="en-US" sz="1050" dirty="0" smtClean="0">
                  <a:effectLst>
                    <a:outerShdw blurRad="38100" dist="38100" dir="2700000" algn="tl">
                      <a:srgbClr val="000000">
                        <a:alpha val="43137"/>
                      </a:srgbClr>
                    </a:outerShdw>
                  </a:effectLst>
                  <a:latin typeface="Trebuchet MS" pitchFamily="34" charset="0"/>
                </a:rPr>
                <a:t>Product</a:t>
              </a:r>
              <a:endParaRPr lang="en-US" sz="1050" dirty="0">
                <a:effectLst>
                  <a:outerShdw blurRad="38100" dist="38100" dir="2700000" algn="tl">
                    <a:srgbClr val="000000">
                      <a:alpha val="43137"/>
                    </a:srgbClr>
                  </a:outerShdw>
                </a:effectLst>
                <a:latin typeface="Trebuchet MS" pitchFamily="34" charset="0"/>
              </a:endParaRPr>
            </a:p>
          </p:txBody>
        </p:sp>
        <p:sp>
          <p:nvSpPr>
            <p:cNvPr id="32" name="Rectangle 53"/>
            <p:cNvSpPr>
              <a:spLocks noChangeArrowheads="1"/>
            </p:cNvSpPr>
            <p:nvPr/>
          </p:nvSpPr>
          <p:spPr bwMode="auto">
            <a:xfrm>
              <a:off x="6166180" y="3886979"/>
              <a:ext cx="1421816" cy="91080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33" name="Text Box 54"/>
            <p:cNvSpPr txBox="1">
              <a:spLocks noChangeArrowheads="1"/>
            </p:cNvSpPr>
            <p:nvPr/>
          </p:nvSpPr>
          <p:spPr bwMode="auto">
            <a:xfrm>
              <a:off x="6245169" y="3988178"/>
              <a:ext cx="1184846" cy="406169"/>
            </a:xfrm>
            <a:prstGeom prst="rect">
              <a:avLst/>
            </a:prstGeom>
            <a:noFill/>
            <a:ln w="9525">
              <a:noFill/>
              <a:miter lim="800000"/>
              <a:headEnd/>
              <a:tailEnd/>
            </a:ln>
            <a:effectLst/>
          </p:spPr>
          <p:txBody>
            <a:bodyPr>
              <a:spAutoFit/>
            </a:bodyPr>
            <a:lstStyle/>
            <a:p>
              <a:pPr algn="ctr"/>
              <a:r>
                <a:rPr lang="en-US" sz="1400" dirty="0" smtClean="0">
                  <a:effectLst>
                    <a:outerShdw blurRad="38100" dist="38100" dir="2700000" algn="tl">
                      <a:srgbClr val="000000">
                        <a:alpha val="43137"/>
                      </a:srgbClr>
                    </a:outerShdw>
                  </a:effectLst>
                  <a:latin typeface="Trebuchet MS" pitchFamily="34" charset="0"/>
                </a:rPr>
                <a:t>PC OEMs</a:t>
              </a:r>
              <a:endParaRPr lang="en-US" sz="1400" dirty="0">
                <a:effectLst>
                  <a:outerShdw blurRad="38100" dist="38100" dir="2700000" algn="tl">
                    <a:srgbClr val="000000">
                      <a:alpha val="43137"/>
                    </a:srgbClr>
                  </a:outerShdw>
                </a:effectLst>
                <a:latin typeface="Trebuchet MS" pitchFamily="34" charset="0"/>
              </a:endParaRPr>
            </a:p>
          </p:txBody>
        </p:sp>
        <p:grpSp>
          <p:nvGrpSpPr>
            <p:cNvPr id="23" name="Group 60"/>
            <p:cNvGrpSpPr>
              <a:grpSpLocks/>
            </p:cNvGrpSpPr>
            <p:nvPr/>
          </p:nvGrpSpPr>
          <p:grpSpPr bwMode="auto">
            <a:xfrm>
              <a:off x="6166180" y="2356828"/>
              <a:ext cx="1421816" cy="991932"/>
              <a:chOff x="4320" y="2016"/>
              <a:chExt cx="864" cy="864"/>
            </a:xfrm>
            <a:solidFill>
              <a:schemeClr val="accent2"/>
            </a:solidFill>
          </p:grpSpPr>
          <p:sp>
            <p:nvSpPr>
              <p:cNvPr id="30" name="Rectangle 57"/>
              <p:cNvSpPr>
                <a:spLocks noChangeArrowheads="1"/>
              </p:cNvSpPr>
              <p:nvPr/>
            </p:nvSpPr>
            <p:spPr bwMode="auto">
              <a:xfrm>
                <a:off x="4320" y="2016"/>
                <a:ext cx="864" cy="8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31" name="Text Box 58"/>
              <p:cNvSpPr txBox="1">
                <a:spLocks noChangeArrowheads="1"/>
              </p:cNvSpPr>
              <p:nvPr/>
            </p:nvSpPr>
            <p:spPr bwMode="auto">
              <a:xfrm>
                <a:off x="4368" y="2112"/>
                <a:ext cx="768" cy="601"/>
              </a:xfrm>
              <a:prstGeom prst="rect">
                <a:avLst/>
              </a:prstGeom>
              <a:noFill/>
              <a:ln w="9525">
                <a:noFill/>
                <a:miter lim="800000"/>
                <a:headEnd/>
                <a:tailEnd/>
              </a:ln>
              <a:effectLst/>
            </p:spPr>
            <p:txBody>
              <a:bodyPr>
                <a:spAutoFit/>
              </a:bodyPr>
              <a:lstStyle/>
              <a:p>
                <a:pPr algn="ctr"/>
                <a:r>
                  <a:rPr lang="en-US" sz="1400" dirty="0">
                    <a:effectLst>
                      <a:outerShdw blurRad="38100" dist="38100" dir="2700000" algn="tl">
                        <a:srgbClr val="000000">
                          <a:alpha val="43137"/>
                        </a:srgbClr>
                      </a:outerShdw>
                    </a:effectLst>
                    <a:latin typeface="Trebuchet MS" pitchFamily="34" charset="0"/>
                  </a:rPr>
                  <a:t>Retail</a:t>
                </a:r>
              </a:p>
              <a:p>
                <a:pPr algn="ctr"/>
                <a:r>
                  <a:rPr lang="en-US" sz="1400" dirty="0">
                    <a:effectLst>
                      <a:outerShdw blurRad="38100" dist="38100" dir="2700000" algn="tl">
                        <a:srgbClr val="000000">
                          <a:alpha val="43137"/>
                        </a:srgbClr>
                      </a:outerShdw>
                    </a:effectLst>
                    <a:latin typeface="Trebuchet MS" pitchFamily="34" charset="0"/>
                  </a:rPr>
                  <a:t>Channels</a:t>
                </a:r>
              </a:p>
            </p:txBody>
          </p:sp>
        </p:grpSp>
        <p:grpSp>
          <p:nvGrpSpPr>
            <p:cNvPr id="24" name="Group 70"/>
            <p:cNvGrpSpPr>
              <a:grpSpLocks/>
            </p:cNvGrpSpPr>
            <p:nvPr/>
          </p:nvGrpSpPr>
          <p:grpSpPr bwMode="auto">
            <a:xfrm>
              <a:off x="4646003" y="3379844"/>
              <a:ext cx="941886" cy="538221"/>
              <a:chOff x="2688" y="1248"/>
              <a:chExt cx="672" cy="384"/>
            </a:xfrm>
            <a:solidFill>
              <a:schemeClr val="accent2"/>
            </a:solidFill>
          </p:grpSpPr>
          <p:sp>
            <p:nvSpPr>
              <p:cNvPr id="28" name="Oval 71"/>
              <p:cNvSpPr>
                <a:spLocks noChangeArrowheads="1"/>
              </p:cNvSpPr>
              <p:nvPr/>
            </p:nvSpPr>
            <p:spPr bwMode="auto">
              <a:xfrm>
                <a:off x="2688" y="1248"/>
                <a:ext cx="672" cy="384"/>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bg2"/>
                  </a:solidFill>
                  <a:effectLst>
                    <a:outerShdw blurRad="38100" dist="38100" dir="2700000" algn="tl">
                      <a:srgbClr val="000000">
                        <a:alpha val="43137"/>
                      </a:srgbClr>
                    </a:outerShdw>
                  </a:effectLst>
                  <a:latin typeface="Trebuchet MS" pitchFamily="34" charset="0"/>
                </a:endParaRPr>
              </a:p>
            </p:txBody>
          </p:sp>
          <p:sp>
            <p:nvSpPr>
              <p:cNvPr id="29" name="Text Box 72"/>
              <p:cNvSpPr txBox="1">
                <a:spLocks noChangeArrowheads="1"/>
              </p:cNvSpPr>
              <p:nvPr/>
            </p:nvSpPr>
            <p:spPr bwMode="auto">
              <a:xfrm>
                <a:off x="2832" y="1296"/>
                <a:ext cx="432" cy="246"/>
              </a:xfrm>
              <a:prstGeom prst="rect">
                <a:avLst/>
              </a:prstGeom>
              <a:noFill/>
              <a:ln w="9525">
                <a:noFill/>
                <a:miter lim="800000"/>
                <a:headEnd/>
                <a:tailEnd/>
              </a:ln>
              <a:effectLst/>
            </p:spPr>
            <p:txBody>
              <a:bodyPr>
                <a:spAutoFit/>
              </a:bodyPr>
              <a:lstStyle/>
              <a:p>
                <a:pPr algn="ctr"/>
                <a:r>
                  <a:rPr lang="en-US" sz="1050" dirty="0">
                    <a:effectLst>
                      <a:outerShdw blurRad="38100" dist="38100" dir="2700000" algn="tl">
                        <a:srgbClr val="000000">
                          <a:alpha val="43137"/>
                        </a:srgbClr>
                      </a:outerShdw>
                    </a:effectLst>
                    <a:latin typeface="Trebuchet MS" pitchFamily="34" charset="0"/>
                  </a:rPr>
                  <a:t>CM</a:t>
                </a:r>
              </a:p>
            </p:txBody>
          </p:sp>
        </p:grpSp>
        <p:sp>
          <p:nvSpPr>
            <p:cNvPr id="26" name="Text Box 73"/>
            <p:cNvSpPr txBox="1">
              <a:spLocks noChangeArrowheads="1"/>
            </p:cNvSpPr>
            <p:nvPr/>
          </p:nvSpPr>
          <p:spPr bwMode="auto">
            <a:xfrm>
              <a:off x="4477812" y="3918059"/>
              <a:ext cx="1278272" cy="568635"/>
            </a:xfrm>
            <a:prstGeom prst="rect">
              <a:avLst/>
            </a:prstGeom>
            <a:noFill/>
            <a:ln w="9525">
              <a:noFill/>
              <a:miter lim="800000"/>
              <a:headEnd/>
              <a:tailEnd/>
            </a:ln>
            <a:effectLst/>
          </p:spPr>
          <p:txBody>
            <a:bodyPr>
              <a:spAutoFit/>
            </a:bodyPr>
            <a:lstStyle/>
            <a:p>
              <a:pPr algn="ctr"/>
              <a:r>
                <a:rPr lang="en-US" sz="1050" dirty="0">
                  <a:effectLst>
                    <a:outerShdw blurRad="38100" dist="38100" dir="2700000" algn="tl">
                      <a:srgbClr val="000000">
                        <a:alpha val="43137"/>
                      </a:srgbClr>
                    </a:outerShdw>
                  </a:effectLst>
                  <a:latin typeface="Trebuchet MS" pitchFamily="34" charset="0"/>
                </a:rPr>
                <a:t>Build </a:t>
              </a:r>
              <a:r>
                <a:rPr lang="en-US" sz="1050" dirty="0" smtClean="0">
                  <a:effectLst>
                    <a:outerShdw blurRad="38100" dist="38100" dir="2700000" algn="tl">
                      <a:srgbClr val="000000">
                        <a:alpha val="43137"/>
                      </a:srgbClr>
                    </a:outerShdw>
                  </a:effectLst>
                  <a:latin typeface="Trebuchet MS" pitchFamily="34" charset="0"/>
                </a:rPr>
                <a:t>Product</a:t>
              </a:r>
              <a:endParaRPr lang="en-US" sz="1050" dirty="0">
                <a:effectLst>
                  <a:outerShdw blurRad="38100" dist="38100" dir="2700000" algn="tl">
                    <a:srgbClr val="000000">
                      <a:alpha val="43137"/>
                    </a:srgbClr>
                  </a:outerShdw>
                </a:effectLst>
                <a:latin typeface="Trebuchet MS" pitchFamily="34" charset="0"/>
              </a:endParaRPr>
            </a:p>
          </p:txBody>
        </p:sp>
        <p:sp>
          <p:nvSpPr>
            <p:cNvPr id="27" name="Line 88"/>
            <p:cNvSpPr>
              <a:spLocks noChangeShapeType="1"/>
            </p:cNvSpPr>
            <p:nvPr/>
          </p:nvSpPr>
          <p:spPr bwMode="auto">
            <a:xfrm flipV="1">
              <a:off x="1887625" y="3312564"/>
              <a:ext cx="1143719" cy="269111"/>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spAutoFit/>
            </a:bodyPr>
            <a:lstStyle/>
            <a:p>
              <a:endParaRPr lang="en-US" sz="1050" dirty="0">
                <a:solidFill>
                  <a:schemeClr val="bg2"/>
                </a:solidFill>
                <a:effectLst>
                  <a:outerShdw blurRad="38100" dist="38100" dir="2700000" algn="tl">
                    <a:srgbClr val="000000">
                      <a:alpha val="43137"/>
                    </a:srgbClr>
                  </a:outerShdw>
                </a:effectLst>
                <a:latin typeface="Trebuchet MS" pitchFamily="34" charset="0"/>
              </a:endParaRPr>
            </a:p>
          </p:txBody>
        </p:sp>
      </p:grpSp>
      <p:sp>
        <p:nvSpPr>
          <p:cNvPr id="44" name="Text Box 34"/>
          <p:cNvSpPr txBox="1">
            <a:spLocks noChangeArrowheads="1"/>
          </p:cNvSpPr>
          <p:nvPr/>
        </p:nvSpPr>
        <p:spPr bwMode="auto">
          <a:xfrm>
            <a:off x="731838" y="5761175"/>
            <a:ext cx="3094709" cy="636072"/>
          </a:xfrm>
          <a:prstGeom prst="rect">
            <a:avLst/>
          </a:prstGeom>
          <a:noFill/>
          <a:ln w="9525">
            <a:noFill/>
            <a:miter lim="800000"/>
            <a:headEnd/>
            <a:tailEnd/>
          </a:ln>
          <a:effectLst/>
        </p:spPr>
        <p:txBody>
          <a:bodyPr wrap="square">
            <a:spAutoFit/>
          </a:bodyPr>
          <a:lstStyle/>
          <a:p>
            <a:pPr>
              <a:lnSpc>
                <a:spcPct val="90000"/>
              </a:lnSpc>
              <a:spcBef>
                <a:spcPts val="490"/>
              </a:spcBef>
            </a:pPr>
            <a:r>
              <a:rPr lang="en-US" sz="1000" dirty="0" smtClean="0">
                <a:effectLst>
                  <a:outerShdw blurRad="38100" dist="38100" dir="2700000" algn="tl">
                    <a:srgbClr val="000000">
                      <a:alpha val="43137"/>
                    </a:srgbClr>
                  </a:outerShdw>
                </a:effectLst>
                <a:latin typeface="Trebuchet MS" pitchFamily="34" charset="0"/>
              </a:rPr>
              <a:t>SM = Semiconductor Manufacturer</a:t>
            </a:r>
          </a:p>
          <a:p>
            <a:pPr>
              <a:lnSpc>
                <a:spcPct val="90000"/>
              </a:lnSpc>
              <a:spcBef>
                <a:spcPts val="490"/>
              </a:spcBef>
            </a:pPr>
            <a:r>
              <a:rPr lang="en-US" sz="1000" dirty="0" smtClean="0">
                <a:effectLst>
                  <a:outerShdw blurRad="38100" dist="38100" dir="2700000" algn="tl">
                    <a:srgbClr val="000000">
                      <a:alpha val="43137"/>
                    </a:srgbClr>
                  </a:outerShdw>
                </a:effectLst>
                <a:latin typeface="Trebuchet MS" pitchFamily="34" charset="0"/>
              </a:rPr>
              <a:t>ODM = Original Development Manufacturer</a:t>
            </a:r>
          </a:p>
          <a:p>
            <a:pPr>
              <a:lnSpc>
                <a:spcPct val="90000"/>
              </a:lnSpc>
              <a:spcBef>
                <a:spcPts val="490"/>
              </a:spcBef>
            </a:pPr>
            <a:r>
              <a:rPr lang="en-US" sz="1000" dirty="0" smtClean="0">
                <a:effectLst>
                  <a:outerShdw blurRad="38100" dist="38100" dir="2700000" algn="tl">
                    <a:srgbClr val="000000">
                      <a:alpha val="43137"/>
                    </a:srgbClr>
                  </a:outerShdw>
                </a:effectLst>
                <a:latin typeface="Trebuchet MS" pitchFamily="34" charset="0"/>
              </a:rPr>
              <a:t>CM = Contract Manufacturer</a:t>
            </a:r>
            <a:endParaRPr lang="en-US" sz="10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Identify The Solution</a:t>
            </a:r>
            <a:endParaRPr lang="en-US" dirty="0"/>
          </a:p>
        </p:txBody>
      </p:sp>
      <p:grpSp>
        <p:nvGrpSpPr>
          <p:cNvPr id="10" name="Group 9"/>
          <p:cNvGrpSpPr/>
          <p:nvPr/>
        </p:nvGrpSpPr>
        <p:grpSpPr>
          <a:xfrm>
            <a:off x="330200" y="1544876"/>
            <a:ext cx="8458200" cy="2286000"/>
            <a:chOff x="0" y="51037"/>
            <a:chExt cx="8382000" cy="1960323"/>
          </a:xfrm>
        </p:grpSpPr>
        <p:sp>
          <p:nvSpPr>
            <p:cNvPr id="16" name="Rounded Rectangle 15"/>
            <p:cNvSpPr/>
            <p:nvPr/>
          </p:nvSpPr>
          <p:spPr>
            <a:xfrm>
              <a:off x="0" y="51037"/>
              <a:ext cx="8382000" cy="1960323"/>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ounded Rectangle 4"/>
            <p:cNvSpPr/>
            <p:nvPr/>
          </p:nvSpPr>
          <p:spPr>
            <a:xfrm>
              <a:off x="1892933" y="51037"/>
              <a:ext cx="6489066" cy="19603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latin typeface="Trebuchet MS" pitchFamily="34" charset="0"/>
              </a:endParaRPr>
            </a:p>
          </p:txBody>
        </p:sp>
      </p:grpSp>
      <p:sp>
        <p:nvSpPr>
          <p:cNvPr id="11" name="Rounded Rectangle 10"/>
          <p:cNvSpPr/>
          <p:nvPr/>
        </p:nvSpPr>
        <p:spPr>
          <a:xfrm>
            <a:off x="503238" y="1716823"/>
            <a:ext cx="1879468" cy="1942106"/>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330200" y="3962796"/>
            <a:ext cx="8458200" cy="2286000"/>
            <a:chOff x="0" y="2176857"/>
            <a:chExt cx="8382000" cy="2165337"/>
          </a:xfrm>
        </p:grpSpPr>
        <p:sp>
          <p:nvSpPr>
            <p:cNvPr id="14" name="Rounded Rectangle 13"/>
            <p:cNvSpPr/>
            <p:nvPr/>
          </p:nvSpPr>
          <p:spPr>
            <a:xfrm>
              <a:off x="0" y="2176857"/>
              <a:ext cx="8382000" cy="216533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ounded Rectangle 7"/>
            <p:cNvSpPr/>
            <p:nvPr/>
          </p:nvSpPr>
          <p:spPr>
            <a:xfrm>
              <a:off x="1892933" y="2176857"/>
              <a:ext cx="6489066" cy="2165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latin typeface="Trebuchet MS" pitchFamily="34" charset="0"/>
              </a:endParaRPr>
            </a:p>
          </p:txBody>
        </p:sp>
      </p:grpSp>
      <p:sp>
        <p:nvSpPr>
          <p:cNvPr id="13" name="Rounded Rectangle 12"/>
          <p:cNvSpPr/>
          <p:nvPr/>
        </p:nvSpPr>
        <p:spPr>
          <a:xfrm>
            <a:off x="503238" y="4134743"/>
            <a:ext cx="1879468" cy="1942106"/>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5" name="Content Placeholder 4"/>
          <p:cNvSpPr txBox="1">
            <a:spLocks/>
          </p:cNvSpPr>
          <p:nvPr/>
        </p:nvSpPr>
        <p:spPr bwMode="auto">
          <a:xfrm>
            <a:off x="2725738" y="1970098"/>
            <a:ext cx="6024562" cy="21082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Which driver? Which version? OEM specific?</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Update to an Inbox Driver?</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Is the driver PFD/SDV clean?</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How will the end user access/install the solution?</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Will the solution be available for both upgrade and </a:t>
            </a:r>
            <a:br>
              <a:rPr lang="en-US" sz="1600" kern="0" dirty="0" smtClean="0">
                <a:effectLst>
                  <a:outerShdw blurRad="38100" dist="38100" dir="2700000" algn="tl">
                    <a:srgbClr val="000000">
                      <a:alpha val="43137"/>
                    </a:srgbClr>
                  </a:outerShdw>
                </a:effectLst>
                <a:latin typeface="Trebuchet MS" pitchFamily="34" charset="0"/>
              </a:rPr>
            </a:br>
            <a:r>
              <a:rPr lang="en-US" sz="1600" kern="0" dirty="0" smtClean="0">
                <a:effectLst>
                  <a:outerShdw blurRad="38100" dist="38100" dir="2700000" algn="tl">
                    <a:srgbClr val="000000">
                      <a:alpha val="43137"/>
                    </a:srgbClr>
                  </a:outerShdw>
                </a:effectLst>
                <a:latin typeface="Trebuchet MS" pitchFamily="34" charset="0"/>
              </a:rPr>
              <a:t>clean install scenarios?</a:t>
            </a:r>
          </a:p>
          <a:p>
            <a:pPr marL="382573" marR="0" lvl="0" indent="-382573" defTabSz="912777" rtl="0" eaLnBrk="1" fontAlgn="base" latinLnBrk="0" hangingPunct="1">
              <a:spcBef>
                <a:spcPts val="600"/>
              </a:spcBef>
              <a:spcAft>
                <a:spcPct val="0"/>
              </a:spcAft>
              <a:buClr>
                <a:schemeClr val="tx2"/>
              </a:buClr>
              <a:buSzPct val="95000"/>
              <a:buFontTx/>
              <a:buBlip>
                <a:blip r:embed="rId5"/>
              </a:buBlip>
              <a:tabLst/>
              <a:defRPr/>
            </a:pP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6" name="TextBox 5"/>
          <p:cNvSpPr txBox="1"/>
          <p:nvPr/>
        </p:nvSpPr>
        <p:spPr>
          <a:xfrm>
            <a:off x="2628900" y="1574800"/>
            <a:ext cx="6299200" cy="830997"/>
          </a:xfrm>
          <a:prstGeom prst="rect">
            <a:avLst/>
          </a:prstGeom>
          <a:noFill/>
        </p:spPr>
        <p:txBody>
          <a:bodyPr wrap="square" rtlCol="0">
            <a:spAutoFit/>
          </a:bodyPr>
          <a:lstStyle/>
          <a:p>
            <a:pPr lvl="0"/>
            <a:r>
              <a:rPr lang="en-US" sz="2400" dirty="0" smtClean="0">
                <a:latin typeface="Trebuchet MS" pitchFamily="34" charset="0"/>
              </a:rPr>
              <a:t>What is the best possible driver?</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Content Placeholder 4"/>
          <p:cNvSpPr txBox="1">
            <a:spLocks/>
          </p:cNvSpPr>
          <p:nvPr/>
        </p:nvSpPr>
        <p:spPr bwMode="auto">
          <a:xfrm>
            <a:off x="2725738" y="4458445"/>
            <a:ext cx="6024562" cy="12157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Managing </a:t>
            </a:r>
            <a:r>
              <a:rPr lang="en-US" sz="1600" kern="0" dirty="0" err="1" smtClean="0">
                <a:effectLst>
                  <a:outerShdw blurRad="38100" dist="38100" dir="2700000" algn="tl">
                    <a:srgbClr val="000000">
                      <a:alpha val="43137"/>
                    </a:srgbClr>
                  </a:outerShdw>
                </a:effectLst>
                <a:latin typeface="Trebuchet MS" pitchFamily="34" charset="0"/>
              </a:rPr>
              <a:t>obsolesance</a:t>
            </a:r>
            <a:r>
              <a:rPr lang="en-US" sz="1600" kern="0" dirty="0" smtClean="0">
                <a:effectLst>
                  <a:outerShdw blurRad="38100" dist="38100" dir="2700000" algn="tl">
                    <a:srgbClr val="000000">
                      <a:alpha val="43137"/>
                    </a:srgbClr>
                  </a:outerShdw>
                </a:effectLst>
                <a:latin typeface="Trebuchet MS" pitchFamily="34" charset="0"/>
              </a:rPr>
              <a:t> with the end user in mind</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Blocking drivers from migrating</a:t>
            </a:r>
          </a:p>
          <a:p>
            <a:pPr marL="228600" lvl="0" indent="-228600" defTabSz="912777" fontAlgn="base">
              <a:spcBef>
                <a:spcPts val="600"/>
              </a:spcBef>
              <a:spcAft>
                <a:spcPct val="0"/>
              </a:spcAft>
              <a:buClr>
                <a:schemeClr val="tx2"/>
              </a:buClr>
              <a:buSzPct val="95000"/>
              <a:buBlip>
                <a:blip r:embed="rId5"/>
              </a:buBlip>
            </a:pPr>
            <a:r>
              <a:rPr lang="en-US" sz="1600" kern="0" dirty="0" smtClean="0">
                <a:effectLst>
                  <a:outerShdw blurRad="38100" dist="38100" dir="2700000" algn="tl">
                    <a:srgbClr val="000000">
                      <a:alpha val="43137"/>
                    </a:srgbClr>
                  </a:outerShdw>
                </a:effectLst>
                <a:latin typeface="Trebuchet MS" pitchFamily="34" charset="0"/>
              </a:rPr>
              <a:t>Not supported messaging</a:t>
            </a:r>
          </a:p>
          <a:p>
            <a:pPr marL="382573" marR="0" lvl="0" indent="-382573" defTabSz="912777" rtl="0" eaLnBrk="1" fontAlgn="base" latinLnBrk="0" hangingPunct="1">
              <a:spcBef>
                <a:spcPts val="600"/>
              </a:spcBef>
              <a:spcAft>
                <a:spcPct val="0"/>
              </a:spcAft>
              <a:buClr>
                <a:schemeClr val="tx2"/>
              </a:buClr>
              <a:buSzPct val="95000"/>
              <a:buFontTx/>
              <a:buBlip>
                <a:blip r:embed="rId5"/>
              </a:buBlip>
              <a:tabLst/>
              <a:defRPr/>
            </a:pP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8" name="TextBox 7"/>
          <p:cNvSpPr txBox="1"/>
          <p:nvPr/>
        </p:nvSpPr>
        <p:spPr>
          <a:xfrm>
            <a:off x="2628900" y="4007793"/>
            <a:ext cx="6299200" cy="830997"/>
          </a:xfrm>
          <a:prstGeom prst="rect">
            <a:avLst/>
          </a:prstGeom>
          <a:noFill/>
        </p:spPr>
        <p:txBody>
          <a:bodyPr wrap="square" rtlCol="0">
            <a:spAutoFit/>
          </a:bodyPr>
          <a:lstStyle/>
          <a:p>
            <a:pPr lvl="0"/>
            <a:r>
              <a:rPr lang="en-US" sz="2400" dirty="0" smtClean="0">
                <a:latin typeface="Trebuchet MS" pitchFamily="34" charset="0"/>
              </a:rPr>
              <a:t>What about legacy devices?</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Scenarios</a:t>
            </a:r>
            <a:endParaRPr lang="en-US" dirty="0"/>
          </a:p>
        </p:txBody>
      </p:sp>
      <p:graphicFrame>
        <p:nvGraphicFramePr>
          <p:cNvPr id="4" name="Content Placeholder 3"/>
          <p:cNvGraphicFramePr>
            <a:graphicFrameLocks noGrp="1"/>
          </p:cNvGraphicFramePr>
          <p:nvPr>
            <p:ph idx="1"/>
          </p:nvPr>
        </p:nvGraphicFramePr>
        <p:xfrm>
          <a:off x="381000" y="1901825"/>
          <a:ext cx="8339682" cy="4151286"/>
        </p:xfrm>
        <a:graphic>
          <a:graphicData uri="http://schemas.openxmlformats.org/drawingml/2006/table">
            <a:tbl>
              <a:tblPr firstRow="1" bandRow="1">
                <a:tableStyleId>{69C7853C-536D-4A76-A0AE-DD22124D55A5}</a:tableStyleId>
              </a:tblPr>
              <a:tblGrid>
                <a:gridCol w="1873568"/>
                <a:gridCol w="6466114"/>
              </a:tblGrid>
              <a:tr h="3408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Scenario</a:t>
                      </a:r>
                      <a:endParaRPr lang="en-US" sz="1600" b="0" dirty="0" smtClean="0">
                        <a:solidFill>
                          <a:schemeClr val="tx1"/>
                        </a:solidFill>
                        <a:latin typeface="Trebuchet MS" pitchFamily="34" charset="0"/>
                      </a:endParaRPr>
                    </a:p>
                  </a:txBody>
                  <a:tcPr anchor="ctr"/>
                </a:tc>
                <a:tc>
                  <a:txBody>
                    <a:bodyPr/>
                    <a:lstStyle/>
                    <a:p>
                      <a:pPr marL="342900" marR="0" lvl="1"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1600" dirty="0" smtClean="0"/>
                        <a:t>Description</a:t>
                      </a:r>
                      <a:endParaRPr lang="en-US" sz="1600" b="0" dirty="0" smtClean="0">
                        <a:solidFill>
                          <a:schemeClr val="tx1"/>
                        </a:solidFill>
                        <a:latin typeface="Trebuchet MS" pitchFamily="34" charset="0"/>
                      </a:endParaRPr>
                    </a:p>
                  </a:txBody>
                  <a:tcPr anchor="ctr"/>
                </a:tc>
              </a:tr>
              <a:tr h="594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PC Purchase</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New PC purchased from the store</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Working peripheral devices from previous PC continue to work</a:t>
                      </a:r>
                      <a:endParaRPr lang="en-US" sz="1400" kern="0" dirty="0" smtClean="0">
                        <a:solidFill>
                          <a:schemeClr val="tx1"/>
                        </a:solidFill>
                        <a:effectLst/>
                        <a:latin typeface="Trebuchet MS" pitchFamily="34" charset="0"/>
                        <a:ea typeface="+mn-ea"/>
                        <a:cs typeface="+mn-cs"/>
                      </a:endParaRPr>
                    </a:p>
                  </a:txBody>
                  <a:tcPr/>
                </a:tc>
              </a:tr>
              <a:tr h="272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Device Purchase</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Device purchased from the store and installed on a working PC</a:t>
                      </a:r>
                      <a:endParaRPr lang="en-US" sz="1400" kern="0" dirty="0" smtClean="0">
                        <a:solidFill>
                          <a:schemeClr val="tx1"/>
                        </a:solidFill>
                        <a:effectLst/>
                        <a:latin typeface="Trebuchet MS" pitchFamily="34" charset="0"/>
                        <a:ea typeface="+mn-ea"/>
                        <a:cs typeface="+mn-cs"/>
                      </a:endParaRPr>
                    </a:p>
                  </a:txBody>
                  <a:tcPr/>
                </a:tc>
              </a:tr>
              <a:tr h="425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Software Upgrade</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Upgrade for driver, firmware, or application is discovered and installed on a working PC</a:t>
                      </a:r>
                      <a:endParaRPr lang="en-US" sz="1400" kern="0" dirty="0" smtClean="0">
                        <a:solidFill>
                          <a:schemeClr val="tx1"/>
                        </a:solidFill>
                        <a:effectLst/>
                        <a:latin typeface="Trebuchet MS" pitchFamily="34" charset="0"/>
                        <a:ea typeface="+mn-ea"/>
                        <a:cs typeface="+mn-cs"/>
                      </a:endParaRPr>
                    </a:p>
                  </a:txBody>
                  <a:tcPr/>
                </a:tc>
              </a:tr>
              <a:tr h="425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Service Update</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Updating OS components (Service Pack) that devices depend on</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Drivers supports uninstall/reinstall</a:t>
                      </a:r>
                      <a:endParaRPr lang="en-US" sz="1400" kern="0" dirty="0" smtClean="0">
                        <a:solidFill>
                          <a:schemeClr val="tx1"/>
                        </a:solidFill>
                        <a:effectLst/>
                        <a:latin typeface="Trebuchet MS" pitchFamily="34" charset="0"/>
                        <a:ea typeface="+mn-ea"/>
                        <a:cs typeface="+mn-cs"/>
                      </a:endParaRPr>
                    </a:p>
                  </a:txBody>
                  <a:tcPr/>
                </a:tc>
              </a:tr>
              <a:tr h="7844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OS Upgrade</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Upgrade for OS is installed on a working PC</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Working drivers for peripherals are migrated</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Working drivers for internal devices are migrated</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Non working drivers are blocked from migration</a:t>
                      </a:r>
                      <a:endParaRPr lang="en-US" sz="1400" kern="0" dirty="0" smtClean="0">
                        <a:solidFill>
                          <a:schemeClr val="tx1"/>
                        </a:solidFill>
                        <a:effectLst/>
                        <a:latin typeface="Trebuchet MS" pitchFamily="34" charset="0"/>
                        <a:ea typeface="+mn-ea"/>
                        <a:cs typeface="+mn-cs"/>
                      </a:endParaRPr>
                    </a:p>
                  </a:txBody>
                  <a:tcPr/>
                </a:tc>
              </a:tr>
              <a:tr h="425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OS Clean Install</a:t>
                      </a:r>
                      <a:endParaRPr lang="en-US" sz="1600" dirty="0" smtClean="0">
                        <a:solidFill>
                          <a:schemeClr val="tx1"/>
                        </a:solidFill>
                        <a:latin typeface="Trebuchet MS" pitchFamily="34" charset="0"/>
                      </a:endParaRPr>
                    </a:p>
                  </a:txBody>
                  <a:tcPr anchor="ctr"/>
                </a:tc>
                <a:tc>
                  <a:txBody>
                    <a:bodyPr/>
                    <a:lstStyle/>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OS is installed on a PC</a:t>
                      </a:r>
                    </a:p>
                    <a:p>
                      <a:pPr marL="228600" marR="0" lvl="0" indent="-228600" algn="l" defTabSz="912777" rtl="0" eaLnBrk="1" fontAlgn="base" latinLnBrk="0" hangingPunct="1">
                        <a:lnSpc>
                          <a:spcPct val="100000"/>
                        </a:lnSpc>
                        <a:spcBef>
                          <a:spcPts val="600"/>
                        </a:spcBef>
                        <a:spcAft>
                          <a:spcPct val="0"/>
                        </a:spcAft>
                        <a:buClr>
                          <a:schemeClr val="tx2"/>
                        </a:buClr>
                        <a:buSzPct val="95000"/>
                        <a:buFont typeface="Wingdings" pitchFamily="2" charset="2"/>
                        <a:buBlip>
                          <a:blip r:embed="rId3"/>
                        </a:buBlip>
                        <a:tabLst/>
                        <a:defRPr/>
                      </a:pPr>
                      <a:r>
                        <a:rPr lang="en-US" sz="1400" kern="0" dirty="0" smtClean="0">
                          <a:effectLst/>
                        </a:rPr>
                        <a:t>Drivers for peripherals and internal devices are available</a:t>
                      </a:r>
                      <a:endParaRPr lang="en-US" sz="1400" kern="0" dirty="0" smtClean="0">
                        <a:solidFill>
                          <a:schemeClr val="tx1"/>
                        </a:solidFill>
                        <a:effectLst/>
                        <a:latin typeface="Trebuchet MS" pitchFamily="34" charset="0"/>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smtClean="0"/>
              <a:t>What About Legacy Devices?</a:t>
            </a:r>
            <a:endParaRPr/>
          </a:p>
        </p:txBody>
      </p:sp>
      <p:graphicFrame>
        <p:nvGraphicFramePr>
          <p:cNvPr id="5" name="Content Placeholder 4"/>
          <p:cNvGraphicFramePr>
            <a:graphicFrameLocks noGrp="1"/>
          </p:cNvGraphicFramePr>
          <p:nvPr>
            <p:ph sz="half" idx="1"/>
          </p:nvPr>
        </p:nvGraphicFramePr>
        <p:xfrm>
          <a:off x="4572000" y="1258659"/>
          <a:ext cx="4027715" cy="3078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4"/>
          <p:cNvGraphicFramePr>
            <a:graphicFrameLocks noGrp="1"/>
          </p:cNvGraphicFramePr>
          <p:nvPr>
            <p:ph sz="half" idx="2"/>
          </p:nvPr>
        </p:nvGraphicFramePr>
        <p:xfrm>
          <a:off x="4543425" y="4199535"/>
          <a:ext cx="4219575" cy="2102190"/>
        </p:xfrm>
        <a:graphic>
          <a:graphicData uri="http://schemas.openxmlformats.org/drawingml/2006/table">
            <a:tbl>
              <a:tblPr firstRow="1" bandRow="1">
                <a:tableStyleId>{69C7853C-536D-4A76-A0AE-DD22124D55A5}</a:tableStyleId>
              </a:tblPr>
              <a:tblGrid>
                <a:gridCol w="1087755"/>
                <a:gridCol w="3131820"/>
              </a:tblGrid>
              <a:tr h="328998">
                <a:tc>
                  <a:txBody>
                    <a:bodyPr/>
                    <a:lstStyle/>
                    <a:p>
                      <a:pPr algn="ctr"/>
                      <a:r>
                        <a:rPr lang="en-US" sz="1200" dirty="0" smtClean="0">
                          <a:latin typeface="Trebuchet MS" pitchFamily="34" charset="0"/>
                        </a:rPr>
                        <a:t>Stage</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Description</a:t>
                      </a:r>
                    </a:p>
                  </a:txBody>
                  <a:tcPr anchor="ctr"/>
                </a:tc>
              </a:tr>
              <a:tr h="328998">
                <a:tc>
                  <a:txBody>
                    <a:bodyPr/>
                    <a:lstStyle/>
                    <a:p>
                      <a:pPr algn="ctr"/>
                      <a:r>
                        <a:rPr lang="en-US" sz="1200" dirty="0" smtClean="0">
                          <a:latin typeface="Trebuchet MS" pitchFamily="34" charset="0"/>
                        </a:rPr>
                        <a:t>New</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Small install base with increasing adoption</a:t>
                      </a:r>
                    </a:p>
                  </a:txBody>
                  <a:tcPr anchor="ctr"/>
                </a:tc>
              </a:tr>
              <a:tr h="328998">
                <a:tc>
                  <a:txBody>
                    <a:bodyPr/>
                    <a:lstStyle/>
                    <a:p>
                      <a:pPr algn="ctr"/>
                      <a:r>
                        <a:rPr lang="en-US" sz="1200" dirty="0" smtClean="0">
                          <a:latin typeface="Trebuchet MS" pitchFamily="34" charset="0"/>
                        </a:rPr>
                        <a:t>Mainstream</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High adoption within device category</a:t>
                      </a:r>
                    </a:p>
                  </a:txBody>
                  <a:tcPr anchor="ctr"/>
                </a:tc>
              </a:tr>
              <a:tr h="328998">
                <a:tc>
                  <a:txBody>
                    <a:bodyPr/>
                    <a:lstStyle/>
                    <a:p>
                      <a:pPr algn="ctr"/>
                      <a:r>
                        <a:rPr lang="en-US" sz="1200" dirty="0" smtClean="0">
                          <a:latin typeface="Trebuchet MS" pitchFamily="34" charset="0"/>
                        </a:rPr>
                        <a:t>Maintenance</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Decreasing new sales</a:t>
                      </a:r>
                      <a:r>
                        <a:rPr lang="en-US" sz="1200" baseline="0" dirty="0" smtClean="0">
                          <a:latin typeface="Trebuchet MS" pitchFamily="34" charset="0"/>
                        </a:rPr>
                        <a:t> or supported in </a:t>
                      </a:r>
                      <a:br>
                        <a:rPr lang="en-US" sz="1200" baseline="0" dirty="0" smtClean="0">
                          <a:latin typeface="Trebuchet MS" pitchFamily="34" charset="0"/>
                        </a:rPr>
                      </a:br>
                      <a:r>
                        <a:rPr lang="en-US" sz="1200" baseline="0" dirty="0" smtClean="0">
                          <a:latin typeface="Trebuchet MS" pitchFamily="34" charset="0"/>
                        </a:rPr>
                        <a:t>prior OS</a:t>
                      </a:r>
                      <a:endParaRPr lang="en-US" sz="1200" dirty="0">
                        <a:latin typeface="Trebuchet MS" pitchFamily="34" charset="0"/>
                      </a:endParaRPr>
                    </a:p>
                  </a:txBody>
                  <a:tcPr anchor="ctr"/>
                </a:tc>
              </a:tr>
              <a:tr h="328998">
                <a:tc>
                  <a:txBody>
                    <a:bodyPr/>
                    <a:lstStyle/>
                    <a:p>
                      <a:pPr algn="ctr"/>
                      <a:r>
                        <a:rPr lang="en-US" sz="1200" dirty="0" smtClean="0">
                          <a:latin typeface="Trebuchet MS" pitchFamily="34" charset="0"/>
                        </a:rPr>
                        <a:t>Legacy</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Device has not been sold for several years</a:t>
                      </a:r>
                    </a:p>
                  </a:txBody>
                  <a:tcPr anchor="ctr"/>
                </a:tc>
              </a:tr>
              <a:tr h="328998">
                <a:tc>
                  <a:txBody>
                    <a:bodyPr/>
                    <a:lstStyle/>
                    <a:p>
                      <a:pPr algn="ctr"/>
                      <a:r>
                        <a:rPr lang="en-US" sz="1200" dirty="0" smtClean="0">
                          <a:latin typeface="Trebuchet MS" pitchFamily="34" charset="0"/>
                        </a:rPr>
                        <a:t>End of Life</a:t>
                      </a:r>
                      <a:endParaRPr lang="en-US" sz="1200" dirty="0">
                        <a:latin typeface="Trebuchet MS" pitchFamily="34" charset="0"/>
                      </a:endParaRPr>
                    </a:p>
                  </a:txBody>
                  <a:tcPr anchor="ctr"/>
                </a:tc>
                <a:tc>
                  <a:txBody>
                    <a:bodyPr/>
                    <a:lstStyle/>
                    <a:p>
                      <a:pPr algn="ctr"/>
                      <a:r>
                        <a:rPr lang="en-US" sz="1200" dirty="0" smtClean="0">
                          <a:latin typeface="Trebuchet MS" pitchFamily="34" charset="0"/>
                        </a:rPr>
                        <a:t>Relatively low install base</a:t>
                      </a:r>
                      <a:endParaRPr lang="en-US" sz="1200" dirty="0">
                        <a:latin typeface="Trebuchet MS" pitchFamily="34" charset="0"/>
                      </a:endParaRPr>
                    </a:p>
                  </a:txBody>
                  <a:tcPr anchor="ctr"/>
                </a:tc>
              </a:tr>
            </a:tbl>
          </a:graphicData>
        </a:graphic>
      </p:graphicFrame>
      <p:sp>
        <p:nvSpPr>
          <p:cNvPr id="7" name="Content Placeholder 3"/>
          <p:cNvSpPr txBox="1">
            <a:spLocks/>
          </p:cNvSpPr>
          <p:nvPr/>
        </p:nvSpPr>
        <p:spPr bwMode="auto">
          <a:xfrm>
            <a:off x="381000" y="1417638"/>
            <a:ext cx="4167868" cy="46166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4999" lvl="0" indent="-294999"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device becomes legacy when</a:t>
            </a:r>
            <a:b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there is no financial incentive for </a:t>
            </a:r>
            <a:b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the partner to continue to support the device</a:t>
            </a:r>
          </a:p>
          <a:p>
            <a:pPr marL="294999" indent="-294999"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Device lifespan varies by category, platform/peripheral, and whether the device creates ongoing revenue</a:t>
            </a:r>
          </a:p>
          <a:p>
            <a:pPr marL="294999" lvl="0" indent="-294999"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Options for solutions</a:t>
            </a:r>
          </a:p>
          <a:p>
            <a:pPr marL="571500" lvl="1" indent="-279400"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Driver migration block (feeds to Upgrade Advisor)</a:t>
            </a:r>
          </a:p>
          <a:p>
            <a:pPr marL="571500" lvl="1" indent="-279400"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DNF “not supported” response, pointing user to WVCC</a:t>
            </a:r>
          </a:p>
          <a:p>
            <a:pPr marL="571500" lvl="1" indent="-279400"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WER response for OCA</a:t>
            </a:r>
          </a:p>
          <a:p>
            <a:pPr marL="571500" lvl="1" indent="-279400" defTabSz="912777" fontAlgn="base">
              <a:spcBef>
                <a:spcPts val="600"/>
              </a:spcBef>
              <a:spcAft>
                <a:spcPct val="0"/>
              </a:spcAft>
              <a:buClr>
                <a:schemeClr val="tx2"/>
              </a:buClr>
              <a:buSzPct val="95000"/>
              <a:buBlip>
                <a:blip r:embed="rId4"/>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BIOS block for non </a:t>
            </a:r>
            <a:b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supported systems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Distribute The Solution</a:t>
            </a:r>
            <a:endParaRPr lang="en-US" dirty="0"/>
          </a:p>
        </p:txBody>
      </p:sp>
      <p:graphicFrame>
        <p:nvGraphicFramePr>
          <p:cNvPr id="4" name="Content Placeholder 3"/>
          <p:cNvGraphicFramePr>
            <a:graphicFrameLocks noGrp="1"/>
          </p:cNvGraphicFramePr>
          <p:nvPr>
            <p:ph idx="1"/>
          </p:nvPr>
        </p:nvGraphicFramePr>
        <p:xfrm>
          <a:off x="382588" y="1414463"/>
          <a:ext cx="8380412" cy="456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2463800" y="1443038"/>
            <a:ext cx="6299200" cy="1611015"/>
            <a:chOff x="12039600" y="1472962"/>
            <a:chExt cx="6299200" cy="1611015"/>
          </a:xfrm>
        </p:grpSpPr>
        <p:sp>
          <p:nvSpPr>
            <p:cNvPr id="9" name="Content Placeholder 4"/>
            <p:cNvSpPr txBox="1">
              <a:spLocks/>
            </p:cNvSpPr>
            <p:nvPr/>
          </p:nvSpPr>
          <p:spPr bwMode="auto">
            <a:xfrm>
              <a:off x="12136438" y="1868260"/>
              <a:ext cx="6024562" cy="12157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New OS release</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Required inbox</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Optional inbox</a:t>
              </a:r>
            </a:p>
            <a:p>
              <a:pPr marL="382573" marR="0" lvl="0" indent="-382573" defTabSz="912777" rtl="0" eaLnBrk="1" fontAlgn="base" latinLnBrk="0" hangingPunct="1">
                <a:spcBef>
                  <a:spcPts val="600"/>
                </a:spcBef>
                <a:spcAft>
                  <a:spcPct val="0"/>
                </a:spcAft>
                <a:buClr>
                  <a:schemeClr val="tx2"/>
                </a:buClr>
                <a:buSzPct val="95000"/>
                <a:buFontTx/>
                <a:buBlip>
                  <a:blip r:embed="rId7"/>
                </a:buBlip>
                <a:tabLst/>
                <a:defRPr/>
              </a:pP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0" name="TextBox 9"/>
            <p:cNvSpPr txBox="1"/>
            <p:nvPr/>
          </p:nvSpPr>
          <p:spPr>
            <a:xfrm>
              <a:off x="12039600" y="1472962"/>
              <a:ext cx="6299200" cy="830997"/>
            </a:xfrm>
            <a:prstGeom prst="rect">
              <a:avLst/>
            </a:prstGeom>
            <a:noFill/>
          </p:spPr>
          <p:txBody>
            <a:bodyPr wrap="square" rtlCol="0">
              <a:spAutoFit/>
            </a:bodyPr>
            <a:lstStyle/>
            <a:p>
              <a:pPr lvl="0"/>
              <a:r>
                <a:rPr lang="en-US" sz="2400" dirty="0" smtClean="0"/>
                <a:t>Inbox</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6" name="Group 15"/>
          <p:cNvGrpSpPr/>
          <p:nvPr/>
        </p:nvGrpSpPr>
        <p:grpSpPr>
          <a:xfrm>
            <a:off x="2463800" y="3018076"/>
            <a:ext cx="6299200" cy="1611015"/>
            <a:chOff x="11125200" y="3048000"/>
            <a:chExt cx="6299200" cy="1611015"/>
          </a:xfrm>
        </p:grpSpPr>
        <p:sp>
          <p:nvSpPr>
            <p:cNvPr id="11" name="Content Placeholder 4"/>
            <p:cNvSpPr txBox="1">
              <a:spLocks/>
            </p:cNvSpPr>
            <p:nvPr/>
          </p:nvSpPr>
          <p:spPr bwMode="auto">
            <a:xfrm>
              <a:off x="11222038" y="3443298"/>
              <a:ext cx="6024562" cy="12157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Important update</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Driver targeting</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Windows Server Update Services</a:t>
              </a:r>
            </a:p>
            <a:p>
              <a:pPr marL="228600" marR="0" lvl="0" indent="-228600" defTabSz="912777" rtl="0" eaLnBrk="1" fontAlgn="base" latinLnBrk="0" hangingPunct="1">
                <a:spcBef>
                  <a:spcPts val="600"/>
                </a:spcBef>
                <a:spcAft>
                  <a:spcPct val="0"/>
                </a:spcAft>
                <a:buClr>
                  <a:schemeClr val="tx2"/>
                </a:buClr>
                <a:buSzPct val="95000"/>
                <a:buFontTx/>
                <a:buBlip>
                  <a:blip r:embed="rId7"/>
                </a:buBlip>
                <a:tabLst/>
                <a:defRPr/>
              </a:pP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2" name="TextBox 11"/>
            <p:cNvSpPr txBox="1"/>
            <p:nvPr/>
          </p:nvSpPr>
          <p:spPr>
            <a:xfrm>
              <a:off x="11125200" y="3048000"/>
              <a:ext cx="6299200" cy="830997"/>
            </a:xfrm>
            <a:prstGeom prst="rect">
              <a:avLst/>
            </a:prstGeom>
            <a:noFill/>
          </p:spPr>
          <p:txBody>
            <a:bodyPr wrap="square" rtlCol="0">
              <a:spAutoFit/>
            </a:bodyPr>
            <a:lstStyle/>
            <a:p>
              <a:pPr lvl="0"/>
              <a:r>
                <a:rPr lang="en-US" sz="2400" dirty="0" smtClean="0"/>
                <a:t>Windows Update</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5" name="Group 14"/>
          <p:cNvGrpSpPr/>
          <p:nvPr/>
        </p:nvGrpSpPr>
        <p:grpSpPr>
          <a:xfrm>
            <a:off x="2463800" y="4580176"/>
            <a:ext cx="6299200" cy="1611015"/>
            <a:chOff x="10756900" y="4610100"/>
            <a:chExt cx="6299200" cy="1611015"/>
          </a:xfrm>
        </p:grpSpPr>
        <p:sp>
          <p:nvSpPr>
            <p:cNvPr id="13" name="Content Placeholder 4"/>
            <p:cNvSpPr txBox="1">
              <a:spLocks/>
            </p:cNvSpPr>
            <p:nvPr/>
          </p:nvSpPr>
          <p:spPr bwMode="auto">
            <a:xfrm>
              <a:off x="10853738" y="5005398"/>
              <a:ext cx="6024562" cy="12157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OCA response</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DNF response</a:t>
              </a:r>
            </a:p>
            <a:p>
              <a:pPr marL="228600" lvl="0" indent="-228600" defTabSz="912777" fontAlgn="base">
                <a:spcBef>
                  <a:spcPts val="600"/>
                </a:spcBef>
                <a:spcAft>
                  <a:spcPct val="0"/>
                </a:spcAft>
                <a:buClr>
                  <a:schemeClr val="tx2"/>
                </a:buClr>
                <a:buSzPct val="95000"/>
                <a:buBlip>
                  <a:blip r:embed="rId7"/>
                </a:buBlip>
              </a:pPr>
              <a:r>
                <a:rPr lang="en-US" sz="1600" kern="0" dirty="0" smtClean="0">
                  <a:effectLst>
                    <a:outerShdw blurRad="38100" dist="38100" dir="2700000" algn="tl">
                      <a:srgbClr val="000000">
                        <a:alpha val="43137"/>
                      </a:srgbClr>
                    </a:outerShdw>
                  </a:effectLst>
                  <a:latin typeface="Trebuchet MS" pitchFamily="34" charset="0"/>
                </a:rPr>
                <a:t>Windows Vista Compatibility Center</a:t>
              </a:r>
            </a:p>
            <a:p>
              <a:pPr marL="382573" marR="0" lvl="0" indent="-382573" defTabSz="912777" rtl="0" eaLnBrk="1" fontAlgn="base" latinLnBrk="0" hangingPunct="1">
                <a:spcBef>
                  <a:spcPts val="600"/>
                </a:spcBef>
                <a:spcAft>
                  <a:spcPct val="0"/>
                </a:spcAft>
                <a:buClr>
                  <a:schemeClr val="tx2"/>
                </a:buClr>
                <a:buSzPct val="95000"/>
                <a:buFontTx/>
                <a:buBlip>
                  <a:blip r:embed="rId7"/>
                </a:buBlip>
                <a:tabLst/>
                <a:defRPr/>
              </a:pPr>
              <a:endPar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4" name="TextBox 13"/>
            <p:cNvSpPr txBox="1"/>
            <p:nvPr/>
          </p:nvSpPr>
          <p:spPr>
            <a:xfrm>
              <a:off x="10756900" y="4610100"/>
              <a:ext cx="6299200" cy="830997"/>
            </a:xfrm>
            <a:prstGeom prst="rect">
              <a:avLst/>
            </a:prstGeom>
            <a:noFill/>
          </p:spPr>
          <p:txBody>
            <a:bodyPr wrap="square" rtlCol="0">
              <a:spAutoFit/>
            </a:bodyPr>
            <a:lstStyle/>
            <a:p>
              <a:pPr lvl="0"/>
              <a:r>
                <a:rPr lang="en-US" sz="2400" dirty="0" smtClean="0"/>
                <a:t>Response</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Pursue An Inbox Driver?</a:t>
            </a:r>
            <a:endParaRPr lang="en-US" dirty="0"/>
          </a:p>
        </p:txBody>
      </p:sp>
      <p:sp>
        <p:nvSpPr>
          <p:cNvPr id="3" name="Content Placeholder 2"/>
          <p:cNvSpPr>
            <a:spLocks noGrp="1"/>
          </p:cNvSpPr>
          <p:nvPr>
            <p:ph idx="1"/>
          </p:nvPr>
        </p:nvSpPr>
        <p:spPr>
          <a:xfrm>
            <a:off x="382588" y="1414464"/>
            <a:ext cx="8380412" cy="4873642"/>
          </a:xfrm>
        </p:spPr>
        <p:txBody>
          <a:bodyPr/>
          <a:lstStyle/>
          <a:p>
            <a:pPr marL="406400" indent="-406400"/>
            <a:r>
              <a:rPr lang="en-US" sz="2000" dirty="0" smtClean="0"/>
              <a:t>Required for basic functionality</a:t>
            </a:r>
          </a:p>
          <a:p>
            <a:pPr marL="685800" lvl="1" indent="-279400"/>
            <a:r>
              <a:rPr lang="en-US" sz="1800" dirty="0" smtClean="0"/>
              <a:t>Basic functionality supported inbox to install the system, get to network connectivity, and update the system</a:t>
            </a:r>
          </a:p>
          <a:p>
            <a:pPr marL="406400" indent="-406400"/>
            <a:r>
              <a:rPr lang="en-US" sz="2000" dirty="0" smtClean="0"/>
              <a:t>End user benefits</a:t>
            </a:r>
          </a:p>
          <a:p>
            <a:pPr marL="685800" lvl="1" indent="-279400"/>
            <a:r>
              <a:rPr lang="en-US" sz="1800" dirty="0" smtClean="0"/>
              <a:t>Best possible OOBE without requiring the user to search for a driver</a:t>
            </a:r>
          </a:p>
          <a:p>
            <a:pPr marL="685800" lvl="1" indent="-279400"/>
            <a:r>
              <a:rPr lang="en-US" sz="1800" dirty="0" smtClean="0"/>
              <a:t>Best possible compatible driver is used on upgrade</a:t>
            </a:r>
          </a:p>
          <a:p>
            <a:pPr marL="685800" lvl="1" indent="-279400"/>
            <a:r>
              <a:rPr lang="en-US" sz="1800" dirty="0" smtClean="0"/>
              <a:t>It just works, and it works well</a:t>
            </a:r>
          </a:p>
          <a:p>
            <a:pPr marL="406400" indent="-406400"/>
            <a:r>
              <a:rPr lang="en-US" sz="2000" dirty="0" smtClean="0"/>
              <a:t>IHVs benefits</a:t>
            </a:r>
          </a:p>
          <a:p>
            <a:pPr marL="685800" lvl="1" indent="-279400"/>
            <a:r>
              <a:rPr lang="en-US" sz="1800" dirty="0" smtClean="0"/>
              <a:t>PC OEMs request it from the IHVs (improved ROI, reduced test overhead)</a:t>
            </a:r>
          </a:p>
          <a:p>
            <a:pPr marL="685800" lvl="1" indent="-279400"/>
            <a:r>
              <a:rPr lang="en-US" sz="1800" dirty="0" smtClean="0"/>
              <a:t>Demonstrates to PC OEMs a long term commitment to quality</a:t>
            </a:r>
          </a:p>
          <a:p>
            <a:pPr marL="685800" lvl="1" indent="-279400"/>
            <a:r>
              <a:rPr lang="en-US" sz="1800" dirty="0" smtClean="0"/>
              <a:t>Decreased time to market for new devices supported by the inbox driver</a:t>
            </a:r>
          </a:p>
          <a:p>
            <a:pPr marL="685800" lvl="1" indent="-279400"/>
            <a:r>
              <a:rPr lang="en-US" sz="1800" dirty="0" smtClean="0"/>
              <a:t>Best OOBE with instant availability to known working driver</a:t>
            </a:r>
          </a:p>
          <a:p>
            <a:pPr marL="685800" lvl="1" indent="-279400"/>
            <a:r>
              <a:rPr lang="en-US" sz="1800" dirty="0" smtClean="0"/>
              <a:t>Microsoft invests in ensuring inbox drivers are high quality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Inbox Driver Process</a:t>
            </a:r>
            <a:endParaRPr lang="en-US" dirty="0"/>
          </a:p>
        </p:txBody>
      </p:sp>
      <p:grpSp>
        <p:nvGrpSpPr>
          <p:cNvPr id="11" name="Group 10"/>
          <p:cNvGrpSpPr/>
          <p:nvPr/>
        </p:nvGrpSpPr>
        <p:grpSpPr>
          <a:xfrm>
            <a:off x="380999" y="1003300"/>
            <a:ext cx="2011680" cy="5303520"/>
            <a:chOff x="3150" y="1523269"/>
            <a:chExt cx="1894595" cy="2854799"/>
          </a:xfrm>
          <a:scene3d>
            <a:camera prst="orthographicFront"/>
            <a:lightRig rig="threePt" dir="t">
              <a:rot lat="0" lon="0" rev="7500000"/>
            </a:lightRig>
          </a:scene3d>
        </p:grpSpPr>
        <p:sp>
          <p:nvSpPr>
            <p:cNvPr id="30" name="Rectangle 29"/>
            <p:cNvSpPr/>
            <p:nvPr/>
          </p:nvSpPr>
          <p:spPr>
            <a:xfrm>
              <a:off x="3150" y="1523269"/>
              <a:ext cx="1894595" cy="2854799"/>
            </a:xfrm>
            <a:prstGeom prst="rect">
              <a:avLst/>
            </a:prstGeom>
          </p:spPr>
          <p:style>
            <a:lnRef idx="0">
              <a:schemeClr val="accent1"/>
            </a:lnRef>
            <a:fillRef idx="3">
              <a:schemeClr val="accent1"/>
            </a:fillRef>
            <a:effectRef idx="3">
              <a:schemeClr val="accent1"/>
            </a:effectRef>
            <a:fontRef idx="minor">
              <a:schemeClr val="lt1"/>
            </a:fontRef>
          </p:style>
        </p:sp>
        <p:sp>
          <p:nvSpPr>
            <p:cNvPr id="31" name="Rectangle 30"/>
            <p:cNvSpPr/>
            <p:nvPr/>
          </p:nvSpPr>
          <p:spPr>
            <a:xfrm>
              <a:off x="3150" y="1523269"/>
              <a:ext cx="1894595" cy="28547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latin typeface="Trebuchet MS" pitchFamily="34" charset="0"/>
              </a:endParaRPr>
            </a:p>
          </p:txBody>
        </p:sp>
      </p:grpSp>
      <p:sp>
        <p:nvSpPr>
          <p:cNvPr id="32" name="Rectangle 31"/>
          <p:cNvSpPr/>
          <p:nvPr/>
        </p:nvSpPr>
        <p:spPr>
          <a:xfrm>
            <a:off x="380999" y="999331"/>
            <a:ext cx="2011680" cy="685800"/>
          </a:xfrm>
          <a:prstGeom prst="rect">
            <a:avLst/>
          </a:prstGeom>
        </p:spPr>
        <p:style>
          <a:lnRef idx="0">
            <a:schemeClr val="accent3"/>
          </a:lnRef>
          <a:fillRef idx="3">
            <a:schemeClr val="accent3"/>
          </a:fillRef>
          <a:effectRef idx="3">
            <a:schemeClr val="accent3"/>
          </a:effectRef>
          <a:fontRef idx="minor">
            <a:schemeClr val="lt1"/>
          </a:fontRef>
        </p:style>
      </p:sp>
      <p:grpSp>
        <p:nvGrpSpPr>
          <p:cNvPr id="13" name="Group 12"/>
          <p:cNvGrpSpPr/>
          <p:nvPr/>
        </p:nvGrpSpPr>
        <p:grpSpPr>
          <a:xfrm>
            <a:off x="2540838" y="1003300"/>
            <a:ext cx="2011680" cy="5303520"/>
            <a:chOff x="2162989" y="1523269"/>
            <a:chExt cx="1894595" cy="2854799"/>
          </a:xfrm>
          <a:scene3d>
            <a:camera prst="orthographicFront"/>
            <a:lightRig rig="threePt" dir="t">
              <a:rot lat="0" lon="0" rev="7500000"/>
            </a:lightRig>
          </a:scene3d>
        </p:grpSpPr>
        <p:sp>
          <p:nvSpPr>
            <p:cNvPr id="26" name="Rectangle 25"/>
            <p:cNvSpPr/>
            <p:nvPr/>
          </p:nvSpPr>
          <p:spPr>
            <a:xfrm>
              <a:off x="2162989" y="1523269"/>
              <a:ext cx="1894595" cy="2854799"/>
            </a:xfrm>
            <a:prstGeom prst="rect">
              <a:avLst/>
            </a:prstGeom>
          </p:spPr>
          <p:style>
            <a:lnRef idx="0">
              <a:schemeClr val="accent1"/>
            </a:lnRef>
            <a:fillRef idx="3">
              <a:schemeClr val="accent1"/>
            </a:fillRef>
            <a:effectRef idx="3">
              <a:schemeClr val="accent1"/>
            </a:effectRef>
            <a:fontRef idx="minor">
              <a:schemeClr val="lt1"/>
            </a:fontRef>
          </p:style>
        </p:sp>
        <p:sp>
          <p:nvSpPr>
            <p:cNvPr id="27" name="Rectangle 26"/>
            <p:cNvSpPr/>
            <p:nvPr/>
          </p:nvSpPr>
          <p:spPr>
            <a:xfrm>
              <a:off x="2162989" y="1523269"/>
              <a:ext cx="1894595" cy="28547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latin typeface="Trebuchet MS" pitchFamily="34" charset="0"/>
              </a:endParaRPr>
            </a:p>
          </p:txBody>
        </p:sp>
      </p:grpSp>
      <p:sp>
        <p:nvSpPr>
          <p:cNvPr id="28" name="Rectangle 27"/>
          <p:cNvSpPr/>
          <p:nvPr/>
        </p:nvSpPr>
        <p:spPr>
          <a:xfrm>
            <a:off x="2540838" y="999331"/>
            <a:ext cx="2011680" cy="685800"/>
          </a:xfrm>
          <a:prstGeom prst="rect">
            <a:avLst/>
          </a:prstGeom>
        </p:spPr>
        <p:style>
          <a:lnRef idx="0">
            <a:schemeClr val="accent3"/>
          </a:lnRef>
          <a:fillRef idx="3">
            <a:schemeClr val="accent3"/>
          </a:fillRef>
          <a:effectRef idx="3">
            <a:schemeClr val="accent3"/>
          </a:effectRef>
          <a:fontRef idx="minor">
            <a:schemeClr val="lt1"/>
          </a:fontRef>
        </p:style>
      </p:sp>
      <p:grpSp>
        <p:nvGrpSpPr>
          <p:cNvPr id="15" name="Group 14"/>
          <p:cNvGrpSpPr/>
          <p:nvPr/>
        </p:nvGrpSpPr>
        <p:grpSpPr>
          <a:xfrm>
            <a:off x="4699838" y="1003300"/>
            <a:ext cx="2011680" cy="5303520"/>
            <a:chOff x="4322827" y="1523269"/>
            <a:chExt cx="1894595" cy="2854799"/>
          </a:xfrm>
          <a:scene3d>
            <a:camera prst="orthographicFront"/>
            <a:lightRig rig="threePt" dir="t">
              <a:rot lat="0" lon="0" rev="7500000"/>
            </a:lightRig>
          </a:scene3d>
        </p:grpSpPr>
        <p:sp>
          <p:nvSpPr>
            <p:cNvPr id="22" name="Rectangle 21"/>
            <p:cNvSpPr/>
            <p:nvPr/>
          </p:nvSpPr>
          <p:spPr>
            <a:xfrm>
              <a:off x="4322827" y="1523269"/>
              <a:ext cx="1894595" cy="2854799"/>
            </a:xfrm>
            <a:prstGeom prst="rect">
              <a:avLst/>
            </a:prstGeom>
          </p:spPr>
          <p:style>
            <a:lnRef idx="0">
              <a:schemeClr val="accent1"/>
            </a:lnRef>
            <a:fillRef idx="3">
              <a:schemeClr val="accent1"/>
            </a:fillRef>
            <a:effectRef idx="3">
              <a:schemeClr val="accent1"/>
            </a:effectRef>
            <a:fontRef idx="minor">
              <a:schemeClr val="lt1"/>
            </a:fontRef>
          </p:style>
        </p:sp>
        <p:sp>
          <p:nvSpPr>
            <p:cNvPr id="23" name="Rectangle 22"/>
            <p:cNvSpPr/>
            <p:nvPr/>
          </p:nvSpPr>
          <p:spPr>
            <a:xfrm>
              <a:off x="4322827" y="1523269"/>
              <a:ext cx="1894595" cy="28547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latin typeface="Trebuchet MS" pitchFamily="34" charset="0"/>
              </a:endParaRPr>
            </a:p>
          </p:txBody>
        </p:sp>
      </p:grpSp>
      <p:sp>
        <p:nvSpPr>
          <p:cNvPr id="24" name="Rectangle 23"/>
          <p:cNvSpPr/>
          <p:nvPr/>
        </p:nvSpPr>
        <p:spPr>
          <a:xfrm>
            <a:off x="4700676" y="999331"/>
            <a:ext cx="2011680" cy="685800"/>
          </a:xfrm>
          <a:prstGeom prst="rect">
            <a:avLst/>
          </a:prstGeom>
        </p:spPr>
        <p:style>
          <a:lnRef idx="0">
            <a:schemeClr val="accent3"/>
          </a:lnRef>
          <a:fillRef idx="3">
            <a:schemeClr val="accent3"/>
          </a:fillRef>
          <a:effectRef idx="3">
            <a:schemeClr val="accent3"/>
          </a:effectRef>
          <a:fontRef idx="minor">
            <a:schemeClr val="lt1"/>
          </a:fontRef>
        </p:style>
      </p:sp>
      <p:grpSp>
        <p:nvGrpSpPr>
          <p:cNvPr id="17" name="Group 16"/>
          <p:cNvGrpSpPr/>
          <p:nvPr/>
        </p:nvGrpSpPr>
        <p:grpSpPr>
          <a:xfrm>
            <a:off x="6860515" y="1003300"/>
            <a:ext cx="2011680" cy="5303520"/>
            <a:chOff x="6482666" y="1523269"/>
            <a:chExt cx="1894595" cy="2854799"/>
          </a:xfrm>
          <a:scene3d>
            <a:camera prst="orthographicFront"/>
            <a:lightRig rig="threePt" dir="t">
              <a:rot lat="0" lon="0" rev="7500000"/>
            </a:lightRig>
          </a:scene3d>
        </p:grpSpPr>
        <p:sp>
          <p:nvSpPr>
            <p:cNvPr id="18" name="Rectangle 17"/>
            <p:cNvSpPr/>
            <p:nvPr/>
          </p:nvSpPr>
          <p:spPr>
            <a:xfrm>
              <a:off x="6482666" y="1523269"/>
              <a:ext cx="1894595" cy="2854799"/>
            </a:xfrm>
            <a:prstGeom prst="rect">
              <a:avLst/>
            </a:prstGeom>
          </p:spPr>
          <p:style>
            <a:lnRef idx="0">
              <a:schemeClr val="accent1"/>
            </a:lnRef>
            <a:fillRef idx="3">
              <a:schemeClr val="accent1"/>
            </a:fillRef>
            <a:effectRef idx="3">
              <a:schemeClr val="accent1"/>
            </a:effectRef>
            <a:fontRef idx="minor">
              <a:schemeClr val="lt1"/>
            </a:fontRef>
          </p:style>
        </p:sp>
        <p:sp>
          <p:nvSpPr>
            <p:cNvPr id="19" name="Rectangle 18"/>
            <p:cNvSpPr/>
            <p:nvPr/>
          </p:nvSpPr>
          <p:spPr>
            <a:xfrm>
              <a:off x="6482666" y="1523269"/>
              <a:ext cx="1894595" cy="28547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latin typeface="Trebuchet MS" pitchFamily="34" charset="0"/>
              </a:endParaRPr>
            </a:p>
          </p:txBody>
        </p:sp>
      </p:grpSp>
      <p:sp>
        <p:nvSpPr>
          <p:cNvPr id="20" name="Rectangle 19"/>
          <p:cNvSpPr/>
          <p:nvPr/>
        </p:nvSpPr>
        <p:spPr>
          <a:xfrm>
            <a:off x="6860515" y="999331"/>
            <a:ext cx="2011680" cy="685800"/>
          </a:xfrm>
          <a:prstGeom prst="rect">
            <a:avLst/>
          </a:prstGeom>
        </p:spPr>
        <p:style>
          <a:lnRef idx="0">
            <a:schemeClr val="accent3"/>
          </a:lnRef>
          <a:fillRef idx="3">
            <a:schemeClr val="accent3"/>
          </a:fillRef>
          <a:effectRef idx="3">
            <a:schemeClr val="accent3"/>
          </a:effectRef>
          <a:fontRef idx="minor">
            <a:schemeClr val="lt1"/>
          </a:fontRef>
        </p:style>
      </p:sp>
      <p:sp>
        <p:nvSpPr>
          <p:cNvPr id="5" name="Content Placeholder 4"/>
          <p:cNvSpPr txBox="1">
            <a:spLocks/>
          </p:cNvSpPr>
          <p:nvPr/>
        </p:nvSpPr>
        <p:spPr bwMode="auto">
          <a:xfrm>
            <a:off x="404177" y="1771651"/>
            <a:ext cx="1965324" cy="46166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Pre-Qualify for Inbox</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Contact Microsoft device team</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WLK Logo, PFD, SDV, and </a:t>
            </a:r>
            <a:br>
              <a:rPr lang="en-US" sz="1000" kern="0" dirty="0" smtClean="0">
                <a:solidFill>
                  <a:schemeClr val="bg2"/>
                </a:solidFill>
                <a:latin typeface="Trebuchet MS" pitchFamily="34" charset="0"/>
              </a:rPr>
            </a:br>
            <a:r>
              <a:rPr lang="en-US" sz="1000" kern="0" dirty="0" smtClean="0">
                <a:solidFill>
                  <a:schemeClr val="bg2"/>
                </a:solidFill>
                <a:latin typeface="Trebuchet MS" pitchFamily="34" charset="0"/>
              </a:rPr>
              <a:t>INF tests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Driver passes device team pre-qualification tests</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Legal and Policy</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NDA, IDDA, amendments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MSCA, Grant</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ECA</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Onboard</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Partner</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SSD/</a:t>
            </a:r>
            <a:r>
              <a:rPr lang="en-US" sz="1000" kern="0" dirty="0" err="1" smtClean="0">
                <a:solidFill>
                  <a:schemeClr val="bg2"/>
                </a:solidFill>
                <a:latin typeface="Trebuchet MS" pitchFamily="34" charset="0"/>
              </a:rPr>
              <a:t>AutoSecure</a:t>
            </a:r>
            <a:r>
              <a:rPr lang="en-US" sz="1000" kern="0" dirty="0" smtClean="0">
                <a:solidFill>
                  <a:schemeClr val="bg2"/>
                </a:solidFill>
                <a:latin typeface="Trebuchet MS" pitchFamily="34" charset="0"/>
              </a:rPr>
              <a:t> setup</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Security group setup</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Bug DB setup</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Individuals</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Cardkey, RAS</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SSD enlist</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Build access (Connect)</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Extranet access</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Security group add</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Partner training</a:t>
            </a:r>
          </a:p>
          <a:p>
            <a:pPr marL="114300" marR="0" lvl="0" indent="-114300" defTabSz="912777" rtl="0" eaLnBrk="1" fontAlgn="base" latinLnBrk="0" hangingPunct="1">
              <a:spcBef>
                <a:spcPts val="300"/>
              </a:spcBef>
              <a:spcAft>
                <a:spcPct val="0"/>
              </a:spcAft>
              <a:buClr>
                <a:schemeClr val="tx2"/>
              </a:buClr>
              <a:buSzPct val="95000"/>
              <a:buFontTx/>
              <a:buBlip>
                <a:blip r:embed="rId3"/>
              </a:buBlip>
              <a:tabLst/>
              <a:defRPr/>
            </a:pPr>
            <a:endParaRPr kumimoji="0" lang="en-US" sz="1000" b="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6" name="Content Placeholder 4"/>
          <p:cNvSpPr txBox="1">
            <a:spLocks/>
          </p:cNvSpPr>
          <p:nvPr/>
        </p:nvSpPr>
        <p:spPr bwMode="auto">
          <a:xfrm>
            <a:off x="2564016" y="1771650"/>
            <a:ext cx="1965324" cy="37317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Partner Build</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Submit to SSD</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Source uses MS structure</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Builds in MS </a:t>
            </a:r>
            <a:r>
              <a:rPr lang="en-US" sz="1000" kern="0" dirty="0" err="1" smtClean="0">
                <a:solidFill>
                  <a:schemeClr val="bg2"/>
                </a:solidFill>
                <a:latin typeface="Trebuchet MS" pitchFamily="34" charset="0"/>
              </a:rPr>
              <a:t>Razzel</a:t>
            </a:r>
            <a:r>
              <a:rPr lang="en-US" sz="1000" kern="0" dirty="0" smtClean="0">
                <a:solidFill>
                  <a:schemeClr val="bg2"/>
                </a:solidFill>
                <a:latin typeface="Trebuchet MS" pitchFamily="34" charset="0"/>
              </a:rPr>
              <a:t> environment</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Partner Verify</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INF tests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a:t>
            </a:r>
            <a:r>
              <a:rPr lang="en-US" sz="1000" kern="0" dirty="0" err="1" smtClean="0">
                <a:solidFill>
                  <a:schemeClr val="bg2"/>
                </a:solidFill>
                <a:latin typeface="Trebuchet MS" pitchFamily="34" charset="0"/>
              </a:rPr>
              <a:t>signability</a:t>
            </a:r>
            <a:endParaRPr lang="en-US" sz="1000" kern="0" dirty="0" smtClean="0">
              <a:solidFill>
                <a:schemeClr val="bg2"/>
              </a:solidFill>
              <a:latin typeface="Trebuchet MS" pitchFamily="34" charset="0"/>
            </a:endParaRP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PFD tests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SDV tests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WLK Logo</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Inbox Driver tests with Driver Verifier</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Submit to Microsoft</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Driver</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PDBs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Logs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Baseline PnP IDs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Stakeholder list</a:t>
            </a:r>
          </a:p>
          <a:p>
            <a:pPr marL="114300" marR="0" lvl="0" indent="-114300" defTabSz="912777" rtl="0" eaLnBrk="1" fontAlgn="base" latinLnBrk="0" hangingPunct="1">
              <a:spcBef>
                <a:spcPts val="300"/>
              </a:spcBef>
              <a:spcAft>
                <a:spcPct val="0"/>
              </a:spcAft>
              <a:buClr>
                <a:schemeClr val="tx2"/>
              </a:buClr>
              <a:buSzPct val="95000"/>
              <a:buFontTx/>
              <a:buBlip>
                <a:blip r:embed="rId3"/>
              </a:buBlip>
              <a:tabLst/>
              <a:defRPr/>
            </a:pPr>
            <a:endParaRPr kumimoji="0" lang="en-US" sz="1000" b="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7" name="Content Placeholder 4"/>
          <p:cNvSpPr txBox="1">
            <a:spLocks/>
          </p:cNvSpPr>
          <p:nvPr/>
        </p:nvSpPr>
        <p:spPr bwMode="auto">
          <a:xfrm>
            <a:off x="4723016" y="1771650"/>
            <a:ext cx="1965324" cy="34240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Microsoft Verifies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Verify  INF, </a:t>
            </a:r>
            <a:r>
              <a:rPr lang="en-US" sz="1000" kern="0" dirty="0" err="1" smtClean="0">
                <a:solidFill>
                  <a:schemeClr val="bg2"/>
                </a:solidFill>
                <a:latin typeface="Trebuchet MS" pitchFamily="34" charset="0"/>
              </a:rPr>
              <a:t>signability</a:t>
            </a:r>
            <a:r>
              <a:rPr lang="en-US" sz="1000" kern="0" dirty="0" smtClean="0">
                <a:solidFill>
                  <a:schemeClr val="bg2"/>
                </a:solidFill>
                <a:latin typeface="Trebuchet MS" pitchFamily="34" charset="0"/>
              </a:rPr>
              <a:t>, PFD, SDV, and WLK logs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Build, test sign, and, and verify driver bits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Device team verifies Inbox Driver tests with Driver Verifier</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External Stakeholders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Provided driver to stakeholders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Incorporate feedback</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Report  Feedback</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Pass </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Fail</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Fail with bugs</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Grant exceptions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Notify stakeholders</a:t>
            </a:r>
          </a:p>
          <a:p>
            <a:pPr marL="114300" marR="0" lvl="0" indent="-114300" defTabSz="912777" rtl="0" eaLnBrk="1" fontAlgn="base" latinLnBrk="0" hangingPunct="1">
              <a:spcBef>
                <a:spcPts val="300"/>
              </a:spcBef>
              <a:spcAft>
                <a:spcPct val="0"/>
              </a:spcAft>
              <a:buClr>
                <a:schemeClr val="tx2"/>
              </a:buClr>
              <a:buSzPct val="95000"/>
              <a:buFontTx/>
              <a:buBlip>
                <a:blip r:embed="rId3"/>
              </a:buBlip>
              <a:tabLst/>
              <a:defRPr/>
            </a:pPr>
            <a:endParaRPr kumimoji="0" lang="en-US" sz="1000" b="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8" name="Content Placeholder 4"/>
          <p:cNvSpPr txBox="1">
            <a:spLocks/>
          </p:cNvSpPr>
          <p:nvPr/>
        </p:nvSpPr>
        <p:spPr bwMode="auto">
          <a:xfrm>
            <a:off x="6883693" y="1771650"/>
            <a:ext cx="1965324" cy="35779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Windows Update</a:t>
            </a:r>
          </a:p>
          <a:p>
            <a:pPr marL="274320" lvl="1" indent="-114300" defTabSz="912777" fontAlgn="base">
              <a:spcBef>
                <a:spcPts val="300"/>
              </a:spcBef>
              <a:spcAft>
                <a:spcPct val="0"/>
              </a:spcAft>
              <a:buClr>
                <a:schemeClr val="tx2"/>
              </a:buClr>
              <a:buSzPct val="95000"/>
              <a:buBlip>
                <a:blip r:embed="rId3"/>
              </a:buBlip>
            </a:pPr>
            <a:r>
              <a:rPr lang="en-US" sz="1000" kern="0" dirty="0" err="1" smtClean="0">
                <a:solidFill>
                  <a:schemeClr val="bg2"/>
                </a:solidFill>
                <a:latin typeface="Trebuchet MS" pitchFamily="34" charset="0"/>
              </a:rPr>
              <a:t>Codesign</a:t>
            </a:r>
            <a:endParaRPr lang="en-US" sz="1000" kern="0" dirty="0" smtClean="0">
              <a:solidFill>
                <a:schemeClr val="bg2"/>
              </a:solidFill>
              <a:latin typeface="Trebuchet MS" pitchFamily="34" charset="0"/>
            </a:endParaRP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Post to WU</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Device team verifies driver downloads from WU and installs</a:t>
            </a:r>
          </a:p>
          <a:p>
            <a:pPr marL="114300" lvl="0"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Windows 7 Inbox</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New Driver</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FCIB War approval</a:t>
            </a: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Manifest changes</a:t>
            </a:r>
          </a:p>
          <a:p>
            <a:pPr marL="548640" lvl="2" indent="-114300" defTabSz="912777" fontAlgn="base">
              <a:spcBef>
                <a:spcPts val="300"/>
              </a:spcBef>
              <a:spcAft>
                <a:spcPct val="0"/>
              </a:spcAft>
              <a:buClr>
                <a:schemeClr val="tx2"/>
              </a:buClr>
              <a:buSzPct val="95000"/>
              <a:buBlip>
                <a:blip r:embed="rId3"/>
              </a:buBlip>
            </a:pPr>
            <a:r>
              <a:rPr lang="en-US" sz="1000" kern="0" dirty="0" err="1" smtClean="0">
                <a:solidFill>
                  <a:schemeClr val="bg2"/>
                </a:solidFill>
                <a:latin typeface="Trebuchet MS" pitchFamily="34" charset="0"/>
              </a:rPr>
              <a:t>Timebuild</a:t>
            </a:r>
            <a:endParaRPr lang="en-US" sz="1000" kern="0" dirty="0" smtClean="0">
              <a:solidFill>
                <a:schemeClr val="bg2"/>
              </a:solidFill>
              <a:latin typeface="Trebuchet MS" pitchFamily="34" charset="0"/>
            </a:endParaRPr>
          </a:p>
          <a:p>
            <a:pPr marL="548640" lvl="2"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Device team verifies </a:t>
            </a:r>
            <a:r>
              <a:rPr lang="en-US" sz="1000" kern="0" dirty="0" err="1" smtClean="0">
                <a:solidFill>
                  <a:schemeClr val="bg2"/>
                </a:solidFill>
                <a:latin typeface="Trebuchet MS" pitchFamily="34" charset="0"/>
              </a:rPr>
              <a:t>timebuild</a:t>
            </a:r>
            <a:endParaRPr lang="en-US" sz="1000" kern="0" dirty="0" smtClean="0">
              <a:solidFill>
                <a:schemeClr val="bg2"/>
              </a:solidFill>
              <a:latin typeface="Trebuchet MS" pitchFamily="34" charset="0"/>
            </a:endParaRP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Driver check-in</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Monitor for build breaks</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Device team verifies driver installs with new build</a:t>
            </a:r>
          </a:p>
          <a:p>
            <a:pPr marL="274320" lvl="1" indent="-114300" defTabSz="912777" fontAlgn="base">
              <a:spcBef>
                <a:spcPts val="300"/>
              </a:spcBef>
              <a:spcAft>
                <a:spcPct val="0"/>
              </a:spcAft>
              <a:buClr>
                <a:schemeClr val="tx2"/>
              </a:buClr>
              <a:buSzPct val="95000"/>
              <a:buBlip>
                <a:blip r:embed="rId3"/>
              </a:buBlip>
            </a:pPr>
            <a:r>
              <a:rPr lang="en-US" sz="1000" kern="0" dirty="0" smtClean="0">
                <a:solidFill>
                  <a:schemeClr val="bg2"/>
                </a:solidFill>
                <a:latin typeface="Trebuchet MS" pitchFamily="34" charset="0"/>
              </a:rPr>
              <a:t>Device team verifies zero regressions on upgrade from </a:t>
            </a:r>
            <a:br>
              <a:rPr lang="en-US" sz="1000" kern="0" dirty="0" smtClean="0">
                <a:solidFill>
                  <a:schemeClr val="bg2"/>
                </a:solidFill>
                <a:latin typeface="Trebuchet MS" pitchFamily="34" charset="0"/>
              </a:rPr>
            </a:br>
            <a:r>
              <a:rPr lang="en-US" sz="1000" kern="0" dirty="0" smtClean="0">
                <a:solidFill>
                  <a:schemeClr val="bg2"/>
                </a:solidFill>
                <a:latin typeface="Trebuchet MS" pitchFamily="34" charset="0"/>
              </a:rPr>
              <a:t>prior OS</a:t>
            </a:r>
          </a:p>
        </p:txBody>
      </p:sp>
      <p:sp>
        <p:nvSpPr>
          <p:cNvPr id="33" name="Rectangle 32"/>
          <p:cNvSpPr/>
          <p:nvPr/>
        </p:nvSpPr>
        <p:spPr>
          <a:xfrm>
            <a:off x="413003" y="949819"/>
            <a:ext cx="1947672" cy="75783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rebuchet MS" pitchFamily="34" charset="0"/>
              </a:rPr>
              <a:t>Setup</a:t>
            </a:r>
            <a:endParaRPr lang="en-US" sz="2000" kern="1200" dirty="0">
              <a:latin typeface="Trebuchet MS" pitchFamily="34" charset="0"/>
            </a:endParaRPr>
          </a:p>
        </p:txBody>
      </p:sp>
      <p:sp>
        <p:nvSpPr>
          <p:cNvPr id="29" name="Rectangle 28"/>
          <p:cNvSpPr/>
          <p:nvPr/>
        </p:nvSpPr>
        <p:spPr>
          <a:xfrm>
            <a:off x="2572842" y="949819"/>
            <a:ext cx="1947672" cy="75783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rebuchet MS" pitchFamily="34" charset="0"/>
              </a:rPr>
              <a:t>Submission</a:t>
            </a:r>
            <a:endParaRPr lang="en-US" sz="2000" kern="1200" dirty="0">
              <a:latin typeface="Trebuchet MS" pitchFamily="34" charset="0"/>
            </a:endParaRPr>
          </a:p>
        </p:txBody>
      </p:sp>
      <p:sp>
        <p:nvSpPr>
          <p:cNvPr id="25" name="Rectangle 24"/>
          <p:cNvSpPr/>
          <p:nvPr/>
        </p:nvSpPr>
        <p:spPr>
          <a:xfrm>
            <a:off x="4758381" y="949819"/>
            <a:ext cx="1894595" cy="75783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rebuchet MS" pitchFamily="34" charset="0"/>
              </a:rPr>
              <a:t>Verification</a:t>
            </a:r>
            <a:endParaRPr lang="en-US" sz="2000" kern="1200" dirty="0">
              <a:latin typeface="Trebuchet MS" pitchFamily="34" charset="0"/>
            </a:endParaRPr>
          </a:p>
        </p:txBody>
      </p:sp>
      <p:sp>
        <p:nvSpPr>
          <p:cNvPr id="21" name="Rectangle 20"/>
          <p:cNvSpPr/>
          <p:nvPr/>
        </p:nvSpPr>
        <p:spPr>
          <a:xfrm>
            <a:off x="6919058" y="962519"/>
            <a:ext cx="1894595" cy="75783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rebuchet MS" pitchFamily="34" charset="0"/>
              </a:rPr>
              <a:t>Distribution</a:t>
            </a:r>
            <a:endParaRPr lang="en-US" sz="2000" kern="12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Update</a:t>
            </a:r>
            <a:endParaRPr lang="en-US" dirty="0"/>
          </a:p>
        </p:txBody>
      </p:sp>
      <p:sp>
        <p:nvSpPr>
          <p:cNvPr id="3" name="Content Placeholder 2"/>
          <p:cNvSpPr>
            <a:spLocks noGrp="1"/>
          </p:cNvSpPr>
          <p:nvPr>
            <p:ph idx="1"/>
          </p:nvPr>
        </p:nvSpPr>
        <p:spPr>
          <a:xfrm>
            <a:off x="382588" y="1414464"/>
            <a:ext cx="8380412" cy="5024965"/>
          </a:xfrm>
        </p:spPr>
        <p:txBody>
          <a:bodyPr/>
          <a:lstStyle/>
          <a:p>
            <a:pPr marL="406400" indent="-406400"/>
            <a:r>
              <a:rPr lang="en-US" sz="2400" dirty="0" smtClean="0"/>
              <a:t>Step 1:  </a:t>
            </a:r>
            <a:br>
              <a:rPr lang="en-US" sz="2400" dirty="0" smtClean="0"/>
            </a:br>
            <a:r>
              <a:rPr lang="en-US" sz="2400" dirty="0" smtClean="0"/>
              <a:t>Pass the logo tests</a:t>
            </a:r>
          </a:p>
          <a:p>
            <a:pPr marL="406400" indent="-406400"/>
            <a:r>
              <a:rPr lang="en-US" sz="2400" dirty="0" smtClean="0"/>
              <a:t>Step 2:  </a:t>
            </a:r>
            <a:br>
              <a:rPr lang="en-US" sz="2400" dirty="0" smtClean="0"/>
            </a:br>
            <a:r>
              <a:rPr lang="en-US" sz="2400" dirty="0" smtClean="0"/>
              <a:t>Submit to WinQual for logo</a:t>
            </a:r>
          </a:p>
          <a:p>
            <a:pPr marL="635000" lvl="1" indent="-228600"/>
            <a:r>
              <a:rPr lang="en-US" sz="1800" dirty="0" smtClean="0">
                <a:hlinkClick r:id="rId3"/>
              </a:rPr>
              <a:t>http://winqual.microsoft.com/</a:t>
            </a:r>
            <a:endParaRPr lang="en-US" sz="1800" dirty="0" smtClean="0"/>
          </a:p>
          <a:p>
            <a:pPr marL="406400" indent="-406400"/>
            <a:r>
              <a:rPr lang="en-US" sz="2400" dirty="0" smtClean="0"/>
              <a:t>Step 3:  </a:t>
            </a:r>
            <a:br>
              <a:rPr lang="en-US" sz="2400" dirty="0" smtClean="0"/>
            </a:br>
            <a:r>
              <a:rPr lang="en-US" sz="2400" dirty="0" smtClean="0"/>
              <a:t>Use the DDC on WinQual to submit the driver </a:t>
            </a:r>
            <a:br>
              <a:rPr lang="en-US" sz="2400" dirty="0" smtClean="0"/>
            </a:br>
            <a:r>
              <a:rPr lang="en-US" sz="2400" dirty="0" smtClean="0"/>
              <a:t>for distribution</a:t>
            </a:r>
          </a:p>
          <a:p>
            <a:pPr marL="406400" indent="-406400"/>
            <a:r>
              <a:rPr lang="en-US" sz="2400" dirty="0" smtClean="0"/>
              <a:t>Step 4:  </a:t>
            </a:r>
            <a:br>
              <a:rPr lang="en-US" sz="2400" dirty="0" smtClean="0"/>
            </a:br>
            <a:r>
              <a:rPr lang="en-US" sz="2400" dirty="0" smtClean="0"/>
              <a:t>If there are special driver distribution needs,</a:t>
            </a:r>
            <a:br>
              <a:rPr lang="en-US" sz="2400" dirty="0" smtClean="0"/>
            </a:br>
            <a:r>
              <a:rPr lang="en-US" sz="2400" dirty="0" smtClean="0"/>
              <a:t>contact DDCHELP</a:t>
            </a:r>
          </a:p>
          <a:p>
            <a:pPr marL="635000" lvl="1" indent="-228600"/>
            <a:r>
              <a:rPr lang="en-US" sz="1800" dirty="0" smtClean="0">
                <a:hlinkClick r:id="rId4"/>
              </a:rPr>
              <a:t>http://www.microsoft.com/whdc/maintain/drvupdate.mspx</a:t>
            </a:r>
            <a:r>
              <a:rPr lang="en-US" sz="1800" dirty="0" smtClean="0"/>
              <a:t> </a:t>
            </a:r>
          </a:p>
          <a:p>
            <a:endParaRPr lang="en-US" sz="1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Response</a:t>
            </a:r>
            <a:endParaRPr lang="en-US" dirty="0"/>
          </a:p>
        </p:txBody>
      </p:sp>
      <p:sp>
        <p:nvSpPr>
          <p:cNvPr id="3" name="Content Placeholder 2"/>
          <p:cNvSpPr>
            <a:spLocks noGrp="1"/>
          </p:cNvSpPr>
          <p:nvPr>
            <p:ph idx="1"/>
          </p:nvPr>
        </p:nvSpPr>
        <p:spPr>
          <a:xfrm>
            <a:off x="382588" y="1414464"/>
            <a:ext cx="8380412" cy="2798202"/>
          </a:xfrm>
        </p:spPr>
        <p:txBody>
          <a:bodyPr/>
          <a:lstStyle/>
          <a:p>
            <a:pPr marL="342900" indent="-342900"/>
            <a:r>
              <a:rPr lang="en-US" sz="2000" dirty="0" smtClean="0"/>
              <a:t>For OCA crash responses, use WinQual</a:t>
            </a:r>
          </a:p>
          <a:p>
            <a:pPr marL="635000" lvl="1" indent="-247650"/>
            <a:r>
              <a:rPr lang="en-US" sz="1600" dirty="0" smtClean="0">
                <a:hlinkClick r:id="rId3"/>
              </a:rPr>
              <a:t>http://www.microsoft.com/whdc/maintain/wer/WERWorks.mspx</a:t>
            </a:r>
            <a:r>
              <a:rPr lang="en-US" sz="1600" dirty="0" smtClean="0"/>
              <a:t> </a:t>
            </a:r>
          </a:p>
          <a:p>
            <a:pPr marL="342900" indent="-342900"/>
            <a:r>
              <a:rPr lang="en-US" sz="2000" dirty="0" smtClean="0"/>
              <a:t>For drivers packages that can not be distributed on Windows Update, contact DDCHELP to request help creating a DNF Response</a:t>
            </a:r>
          </a:p>
          <a:p>
            <a:pPr marL="635000" lvl="1" indent="-247650"/>
            <a:r>
              <a:rPr lang="en-US" sz="1600" dirty="0" smtClean="0">
                <a:hlinkClick r:id="rId4"/>
              </a:rPr>
              <a:t>http://www.microsoft.com/whdc/maintain/drvupdate.mspx</a:t>
            </a:r>
            <a:r>
              <a:rPr lang="en-US" sz="1600" dirty="0" smtClean="0"/>
              <a:t> </a:t>
            </a:r>
          </a:p>
          <a:p>
            <a:pPr marL="635000" lvl="1" indent="-247650"/>
            <a:r>
              <a:rPr lang="en-US" sz="1600" dirty="0" smtClean="0"/>
              <a:t>DNF response to vendor homepage (not recommended)</a:t>
            </a:r>
          </a:p>
          <a:p>
            <a:pPr marL="635000" lvl="1" indent="-247650"/>
            <a:r>
              <a:rPr lang="en-US" sz="1600" dirty="0" smtClean="0"/>
              <a:t>DNF response to driver on vendor site (direct download)</a:t>
            </a:r>
          </a:p>
          <a:p>
            <a:pPr marL="635000" lvl="1" indent="-247650"/>
            <a:r>
              <a:rPr lang="en-US" sz="1600" dirty="0" smtClean="0"/>
              <a:t>DNF “not supported” response</a:t>
            </a:r>
          </a:p>
        </p:txBody>
      </p:sp>
      <p:pic>
        <p:nvPicPr>
          <p:cNvPr id="4" name="Picture 2" descr="image002"/>
          <p:cNvPicPr>
            <a:picLocks noChangeAspect="1" noChangeArrowheads="1"/>
          </p:cNvPicPr>
          <p:nvPr/>
        </p:nvPicPr>
        <p:blipFill>
          <a:blip r:embed="rId5"/>
          <a:srcRect/>
          <a:stretch>
            <a:fillRect/>
          </a:stretch>
        </p:blipFill>
        <p:spPr bwMode="auto">
          <a:xfrm>
            <a:off x="2183070" y="4340295"/>
            <a:ext cx="4777860" cy="201813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60" name="Rounded Rectangle 59"/>
          <p:cNvSpPr/>
          <p:nvPr/>
        </p:nvSpPr>
        <p:spPr>
          <a:xfrm>
            <a:off x="575491" y="1417638"/>
            <a:ext cx="1661351" cy="830675"/>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61" name="Rounded Rectangle 4"/>
          <p:cNvSpPr/>
          <p:nvPr/>
        </p:nvSpPr>
        <p:spPr>
          <a:xfrm>
            <a:off x="599821" y="1441968"/>
            <a:ext cx="1612691" cy="782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pitchFamily="34" charset="0"/>
              </a:rPr>
              <a:t>Identify Gaps</a:t>
            </a:r>
            <a:endParaRPr lang="en-US" sz="2600" kern="1200" dirty="0">
              <a:latin typeface="Trebuchet MS" pitchFamily="34" charset="0"/>
            </a:endParaRPr>
          </a:p>
        </p:txBody>
      </p:sp>
      <p:sp>
        <p:nvSpPr>
          <p:cNvPr id="7" name="Straight Connector 5"/>
          <p:cNvSpPr/>
          <p:nvPr/>
        </p:nvSpPr>
        <p:spPr>
          <a:xfrm>
            <a:off x="741627" y="2248314"/>
            <a:ext cx="166135" cy="623006"/>
          </a:xfrm>
          <a:custGeom>
            <a:avLst/>
            <a:gdLst/>
            <a:ahLst/>
            <a:cxnLst/>
            <a:rect l="0" t="0" r="0" b="0"/>
            <a:pathLst>
              <a:path>
                <a:moveTo>
                  <a:pt x="0" y="0"/>
                </a:moveTo>
                <a:lnTo>
                  <a:pt x="0" y="623006"/>
                </a:lnTo>
                <a:lnTo>
                  <a:pt x="166135" y="62300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8" name="Rounded Rectangle 57"/>
          <p:cNvSpPr/>
          <p:nvPr/>
        </p:nvSpPr>
        <p:spPr>
          <a:xfrm>
            <a:off x="907762" y="2455983"/>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Straight Connector 8"/>
          <p:cNvSpPr/>
          <p:nvPr/>
        </p:nvSpPr>
        <p:spPr>
          <a:xfrm>
            <a:off x="741627" y="2248314"/>
            <a:ext cx="166135" cy="1661351"/>
          </a:xfrm>
          <a:custGeom>
            <a:avLst/>
            <a:gdLst/>
            <a:ahLst/>
            <a:cxnLst/>
            <a:rect l="0" t="0" r="0" b="0"/>
            <a:pathLst>
              <a:path>
                <a:moveTo>
                  <a:pt x="0" y="0"/>
                </a:moveTo>
                <a:lnTo>
                  <a:pt x="0" y="1661351"/>
                </a:lnTo>
                <a:lnTo>
                  <a:pt x="166135" y="1661351"/>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6" name="Rounded Rectangle 55"/>
          <p:cNvSpPr/>
          <p:nvPr/>
        </p:nvSpPr>
        <p:spPr>
          <a:xfrm>
            <a:off x="907762" y="3494327"/>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4" name="Rounded Rectangle 53"/>
          <p:cNvSpPr/>
          <p:nvPr/>
        </p:nvSpPr>
        <p:spPr>
          <a:xfrm>
            <a:off x="2652180" y="1417638"/>
            <a:ext cx="1661351" cy="830675"/>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55" name="Rounded Rectangle 12"/>
          <p:cNvSpPr/>
          <p:nvPr/>
        </p:nvSpPr>
        <p:spPr>
          <a:xfrm>
            <a:off x="2676510" y="1441968"/>
            <a:ext cx="1612691" cy="782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pitchFamily="34" charset="0"/>
              </a:rPr>
              <a:t>Identify Partner</a:t>
            </a:r>
            <a:endParaRPr lang="en-US" sz="2600" kern="1200" dirty="0">
              <a:latin typeface="Trebuchet MS" pitchFamily="34" charset="0"/>
            </a:endParaRPr>
          </a:p>
        </p:txBody>
      </p:sp>
      <p:sp>
        <p:nvSpPr>
          <p:cNvPr id="12" name="Straight Connector 13"/>
          <p:cNvSpPr/>
          <p:nvPr/>
        </p:nvSpPr>
        <p:spPr>
          <a:xfrm>
            <a:off x="2818316" y="2248314"/>
            <a:ext cx="166135" cy="623006"/>
          </a:xfrm>
          <a:custGeom>
            <a:avLst/>
            <a:gdLst/>
            <a:ahLst/>
            <a:cxnLst/>
            <a:rect l="0" t="0" r="0" b="0"/>
            <a:pathLst>
              <a:path>
                <a:moveTo>
                  <a:pt x="0" y="0"/>
                </a:moveTo>
                <a:lnTo>
                  <a:pt x="0" y="623006"/>
                </a:lnTo>
                <a:lnTo>
                  <a:pt x="166135" y="62300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2" name="Rounded Rectangle 51"/>
          <p:cNvSpPr/>
          <p:nvPr/>
        </p:nvSpPr>
        <p:spPr>
          <a:xfrm>
            <a:off x="2984451" y="2455983"/>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3" name="Rounded Rectangle 15"/>
          <p:cNvSpPr/>
          <p:nvPr/>
        </p:nvSpPr>
        <p:spPr>
          <a:xfrm>
            <a:off x="3008781" y="2480313"/>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SM</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Reference driver</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Reference hardware</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Inbox driver</a:t>
            </a:r>
            <a:endParaRPr lang="en-US" sz="800" kern="0" dirty="0">
              <a:solidFill>
                <a:schemeClr val="bg2"/>
              </a:solidFill>
              <a:latin typeface="Trebuchet MS" pitchFamily="34" charset="0"/>
            </a:endParaRPr>
          </a:p>
        </p:txBody>
      </p:sp>
      <p:sp>
        <p:nvSpPr>
          <p:cNvPr id="14" name="Straight Connector 16"/>
          <p:cNvSpPr/>
          <p:nvPr/>
        </p:nvSpPr>
        <p:spPr>
          <a:xfrm>
            <a:off x="2818316" y="2248314"/>
            <a:ext cx="166135" cy="1661351"/>
          </a:xfrm>
          <a:custGeom>
            <a:avLst/>
            <a:gdLst/>
            <a:ahLst/>
            <a:cxnLst/>
            <a:rect l="0" t="0" r="0" b="0"/>
            <a:pathLst>
              <a:path>
                <a:moveTo>
                  <a:pt x="0" y="0"/>
                </a:moveTo>
                <a:lnTo>
                  <a:pt x="0" y="1661351"/>
                </a:lnTo>
                <a:lnTo>
                  <a:pt x="166135" y="1661351"/>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0" name="Rounded Rectangle 49"/>
          <p:cNvSpPr/>
          <p:nvPr/>
        </p:nvSpPr>
        <p:spPr>
          <a:xfrm>
            <a:off x="2984451" y="3494327"/>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1" name="Rounded Rectangle 18"/>
          <p:cNvSpPr/>
          <p:nvPr/>
        </p:nvSpPr>
        <p:spPr>
          <a:xfrm>
            <a:off x="3008781" y="3518657"/>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IHV/ISV</a:t>
            </a: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Driver modifications</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Inbox driver</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Driver distribution</a:t>
            </a:r>
            <a:endParaRPr lang="en-US" sz="800" kern="0" dirty="0">
              <a:solidFill>
                <a:schemeClr val="bg2"/>
              </a:solidFill>
              <a:latin typeface="Trebuchet MS" pitchFamily="34" charset="0"/>
            </a:endParaRPr>
          </a:p>
        </p:txBody>
      </p:sp>
      <p:sp>
        <p:nvSpPr>
          <p:cNvPr id="16" name="Straight Connector 19"/>
          <p:cNvSpPr/>
          <p:nvPr/>
        </p:nvSpPr>
        <p:spPr>
          <a:xfrm>
            <a:off x="2818316" y="2248314"/>
            <a:ext cx="166135" cy="2699695"/>
          </a:xfrm>
          <a:custGeom>
            <a:avLst/>
            <a:gdLst/>
            <a:ahLst/>
            <a:cxnLst/>
            <a:rect l="0" t="0" r="0" b="0"/>
            <a:pathLst>
              <a:path>
                <a:moveTo>
                  <a:pt x="0" y="0"/>
                </a:moveTo>
                <a:lnTo>
                  <a:pt x="0" y="2699695"/>
                </a:lnTo>
                <a:lnTo>
                  <a:pt x="166135" y="269969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8" name="Rounded Rectangle 47"/>
          <p:cNvSpPr/>
          <p:nvPr/>
        </p:nvSpPr>
        <p:spPr>
          <a:xfrm>
            <a:off x="2984451" y="4532672"/>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9" name="Rounded Rectangle 21"/>
          <p:cNvSpPr/>
          <p:nvPr/>
        </p:nvSpPr>
        <p:spPr>
          <a:xfrm>
            <a:off x="3008781" y="4557002"/>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ODM/CM</a:t>
            </a: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Hardware modifications</a:t>
            </a:r>
          </a:p>
        </p:txBody>
      </p:sp>
      <p:sp>
        <p:nvSpPr>
          <p:cNvPr id="18" name="Straight Connector 22"/>
          <p:cNvSpPr/>
          <p:nvPr/>
        </p:nvSpPr>
        <p:spPr>
          <a:xfrm>
            <a:off x="2818316" y="2248314"/>
            <a:ext cx="166135" cy="3738040"/>
          </a:xfrm>
          <a:custGeom>
            <a:avLst/>
            <a:gdLst/>
            <a:ahLst/>
            <a:cxnLst/>
            <a:rect l="0" t="0" r="0" b="0"/>
            <a:pathLst>
              <a:path>
                <a:moveTo>
                  <a:pt x="0" y="0"/>
                </a:moveTo>
                <a:lnTo>
                  <a:pt x="0" y="3738040"/>
                </a:lnTo>
                <a:lnTo>
                  <a:pt x="166135" y="373804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6" name="Rounded Rectangle 45"/>
          <p:cNvSpPr/>
          <p:nvPr/>
        </p:nvSpPr>
        <p:spPr>
          <a:xfrm>
            <a:off x="2984451" y="5571016"/>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7" name="Rounded Rectangle 24"/>
          <p:cNvSpPr/>
          <p:nvPr/>
        </p:nvSpPr>
        <p:spPr>
          <a:xfrm>
            <a:off x="3008781" y="5595346"/>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OEM</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Driver modifications</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Inbox driver</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Driver distribution</a:t>
            </a:r>
            <a:endParaRPr lang="en-US" sz="800" kern="0" dirty="0">
              <a:solidFill>
                <a:schemeClr val="bg2"/>
              </a:solidFill>
              <a:latin typeface="Trebuchet MS" pitchFamily="34" charset="0"/>
            </a:endParaRPr>
          </a:p>
        </p:txBody>
      </p:sp>
      <p:sp>
        <p:nvSpPr>
          <p:cNvPr id="44" name="Rounded Rectangle 43"/>
          <p:cNvSpPr/>
          <p:nvPr/>
        </p:nvSpPr>
        <p:spPr>
          <a:xfrm>
            <a:off x="4728869" y="1417638"/>
            <a:ext cx="1661351" cy="830675"/>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45" name="Rounded Rectangle 26"/>
          <p:cNvSpPr/>
          <p:nvPr/>
        </p:nvSpPr>
        <p:spPr>
          <a:xfrm>
            <a:off x="4753199" y="1441968"/>
            <a:ext cx="1612691" cy="782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pitchFamily="34" charset="0"/>
              </a:rPr>
              <a:t>Identify Solution</a:t>
            </a:r>
            <a:endParaRPr lang="en-US" sz="2600" kern="1200" dirty="0">
              <a:latin typeface="Trebuchet MS" pitchFamily="34" charset="0"/>
            </a:endParaRPr>
          </a:p>
        </p:txBody>
      </p:sp>
      <p:sp>
        <p:nvSpPr>
          <p:cNvPr id="21" name="Straight Connector 27"/>
          <p:cNvSpPr/>
          <p:nvPr/>
        </p:nvSpPr>
        <p:spPr>
          <a:xfrm>
            <a:off x="4895005" y="2248314"/>
            <a:ext cx="166135" cy="623006"/>
          </a:xfrm>
          <a:custGeom>
            <a:avLst/>
            <a:gdLst/>
            <a:ahLst/>
            <a:cxnLst/>
            <a:rect l="0" t="0" r="0" b="0"/>
            <a:pathLst>
              <a:path>
                <a:moveTo>
                  <a:pt x="0" y="0"/>
                </a:moveTo>
                <a:lnTo>
                  <a:pt x="0" y="623006"/>
                </a:lnTo>
                <a:lnTo>
                  <a:pt x="166135" y="62300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2" name="Rounded Rectangle 41"/>
          <p:cNvSpPr/>
          <p:nvPr/>
        </p:nvSpPr>
        <p:spPr>
          <a:xfrm>
            <a:off x="5061140" y="2455983"/>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3" name="Rounded Rectangle 29"/>
          <p:cNvSpPr/>
          <p:nvPr/>
        </p:nvSpPr>
        <p:spPr>
          <a:xfrm>
            <a:off x="5085470" y="2480313"/>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Best Driver</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Driver</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Version</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PFD/SDV clean</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Target system</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Target distribution</a:t>
            </a:r>
            <a:endParaRPr lang="en-US" sz="800" kern="0" dirty="0">
              <a:solidFill>
                <a:schemeClr val="bg2"/>
              </a:solidFill>
              <a:latin typeface="Trebuchet MS" pitchFamily="34" charset="0"/>
            </a:endParaRPr>
          </a:p>
        </p:txBody>
      </p:sp>
      <p:sp>
        <p:nvSpPr>
          <p:cNvPr id="23" name="Straight Connector 30"/>
          <p:cNvSpPr/>
          <p:nvPr/>
        </p:nvSpPr>
        <p:spPr>
          <a:xfrm>
            <a:off x="4895005" y="2248314"/>
            <a:ext cx="166135" cy="1661351"/>
          </a:xfrm>
          <a:custGeom>
            <a:avLst/>
            <a:gdLst/>
            <a:ahLst/>
            <a:cxnLst/>
            <a:rect l="0" t="0" r="0" b="0"/>
            <a:pathLst>
              <a:path>
                <a:moveTo>
                  <a:pt x="0" y="0"/>
                </a:moveTo>
                <a:lnTo>
                  <a:pt x="0" y="1661351"/>
                </a:lnTo>
                <a:lnTo>
                  <a:pt x="166135" y="1661351"/>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0" name="Rounded Rectangle 39"/>
          <p:cNvSpPr/>
          <p:nvPr/>
        </p:nvSpPr>
        <p:spPr>
          <a:xfrm>
            <a:off x="5061140" y="3494327"/>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Rounded Rectangle 32"/>
          <p:cNvSpPr/>
          <p:nvPr/>
        </p:nvSpPr>
        <p:spPr>
          <a:xfrm>
            <a:off x="5085470" y="3518657"/>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Legacy</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Migration block</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Not supported response</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WER</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BIOS block</a:t>
            </a:r>
            <a:endParaRPr lang="en-US" sz="800" kern="0" dirty="0">
              <a:solidFill>
                <a:schemeClr val="bg2"/>
              </a:solidFill>
              <a:latin typeface="Trebuchet MS" pitchFamily="34" charset="0"/>
            </a:endParaRPr>
          </a:p>
        </p:txBody>
      </p:sp>
      <p:sp>
        <p:nvSpPr>
          <p:cNvPr id="38" name="Rounded Rectangle 37"/>
          <p:cNvSpPr/>
          <p:nvPr/>
        </p:nvSpPr>
        <p:spPr>
          <a:xfrm>
            <a:off x="6805558" y="1417638"/>
            <a:ext cx="1661351" cy="830675"/>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 name="Rounded Rectangle 34"/>
          <p:cNvSpPr/>
          <p:nvPr/>
        </p:nvSpPr>
        <p:spPr>
          <a:xfrm>
            <a:off x="6829888" y="1441968"/>
            <a:ext cx="1612691" cy="7820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Trebuchet MS" pitchFamily="34" charset="0"/>
              </a:rPr>
              <a:t>Distribute Solution</a:t>
            </a:r>
            <a:endParaRPr lang="en-US" sz="2600" kern="1200" dirty="0">
              <a:latin typeface="Trebuchet MS" pitchFamily="34" charset="0"/>
            </a:endParaRPr>
          </a:p>
        </p:txBody>
      </p:sp>
      <p:sp>
        <p:nvSpPr>
          <p:cNvPr id="26" name="Straight Connector 35"/>
          <p:cNvSpPr/>
          <p:nvPr/>
        </p:nvSpPr>
        <p:spPr>
          <a:xfrm>
            <a:off x="6971694" y="2248314"/>
            <a:ext cx="166135" cy="623006"/>
          </a:xfrm>
          <a:custGeom>
            <a:avLst/>
            <a:gdLst/>
            <a:ahLst/>
            <a:cxnLst/>
            <a:rect l="0" t="0" r="0" b="0"/>
            <a:pathLst>
              <a:path>
                <a:moveTo>
                  <a:pt x="0" y="0"/>
                </a:moveTo>
                <a:lnTo>
                  <a:pt x="0" y="623006"/>
                </a:lnTo>
                <a:lnTo>
                  <a:pt x="166135" y="62300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6" name="Rounded Rectangle 35"/>
          <p:cNvSpPr/>
          <p:nvPr/>
        </p:nvSpPr>
        <p:spPr>
          <a:xfrm>
            <a:off x="7137829" y="2455983"/>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7" name="Rounded Rectangle 37"/>
          <p:cNvSpPr/>
          <p:nvPr/>
        </p:nvSpPr>
        <p:spPr>
          <a:xfrm>
            <a:off x="7162159" y="2480313"/>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Inbox</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Required inbox</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Optional inbox</a:t>
            </a:r>
            <a:endParaRPr lang="en-US" sz="800" kern="0" dirty="0">
              <a:solidFill>
                <a:schemeClr val="bg2"/>
              </a:solidFill>
              <a:latin typeface="Trebuchet MS" pitchFamily="34" charset="0"/>
            </a:endParaRPr>
          </a:p>
        </p:txBody>
      </p:sp>
      <p:sp>
        <p:nvSpPr>
          <p:cNvPr id="28" name="Straight Connector 38"/>
          <p:cNvSpPr/>
          <p:nvPr/>
        </p:nvSpPr>
        <p:spPr>
          <a:xfrm>
            <a:off x="6971694" y="2248314"/>
            <a:ext cx="166135" cy="1661351"/>
          </a:xfrm>
          <a:custGeom>
            <a:avLst/>
            <a:gdLst/>
            <a:ahLst/>
            <a:cxnLst/>
            <a:rect l="0" t="0" r="0" b="0"/>
            <a:pathLst>
              <a:path>
                <a:moveTo>
                  <a:pt x="0" y="0"/>
                </a:moveTo>
                <a:lnTo>
                  <a:pt x="0" y="1661351"/>
                </a:lnTo>
                <a:lnTo>
                  <a:pt x="166135" y="1661351"/>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4" name="Rounded Rectangle 33"/>
          <p:cNvSpPr/>
          <p:nvPr/>
        </p:nvSpPr>
        <p:spPr>
          <a:xfrm>
            <a:off x="7137829" y="3494327"/>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5" name="Rounded Rectangle 40"/>
          <p:cNvSpPr/>
          <p:nvPr/>
        </p:nvSpPr>
        <p:spPr>
          <a:xfrm>
            <a:off x="7162159" y="3518657"/>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Windows Update</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err="1" smtClean="0">
                <a:solidFill>
                  <a:schemeClr val="bg2"/>
                </a:solidFill>
                <a:latin typeface="Trebuchet MS" pitchFamily="34" charset="0"/>
              </a:rPr>
              <a:t>WinQual</a:t>
            </a:r>
            <a:r>
              <a:rPr lang="en-US" sz="800" kern="0" dirty="0" smtClean="0">
                <a:solidFill>
                  <a:schemeClr val="bg2"/>
                </a:solidFill>
                <a:latin typeface="Trebuchet MS" pitchFamily="34" charset="0"/>
              </a:rPr>
              <a:t> logo</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err="1" smtClean="0">
                <a:solidFill>
                  <a:schemeClr val="bg2"/>
                </a:solidFill>
                <a:latin typeface="Trebuchet MS" pitchFamily="34" charset="0"/>
              </a:rPr>
              <a:t>WinQual</a:t>
            </a:r>
            <a:r>
              <a:rPr lang="en-US" sz="800" kern="0" dirty="0" smtClean="0">
                <a:solidFill>
                  <a:schemeClr val="bg2"/>
                </a:solidFill>
                <a:latin typeface="Trebuchet MS" pitchFamily="34" charset="0"/>
              </a:rPr>
              <a:t> DDC</a:t>
            </a:r>
            <a:endParaRPr lang="en-US" sz="800" kern="0" dirty="0">
              <a:solidFill>
                <a:schemeClr val="bg2"/>
              </a:solidFill>
              <a:latin typeface="Trebuchet MS" pitchFamily="34" charset="0"/>
            </a:endParaRPr>
          </a:p>
        </p:txBody>
      </p:sp>
      <p:sp>
        <p:nvSpPr>
          <p:cNvPr id="30" name="Straight Connector 41"/>
          <p:cNvSpPr/>
          <p:nvPr/>
        </p:nvSpPr>
        <p:spPr>
          <a:xfrm>
            <a:off x="6971694" y="2248314"/>
            <a:ext cx="166135" cy="2699695"/>
          </a:xfrm>
          <a:custGeom>
            <a:avLst/>
            <a:gdLst/>
            <a:ahLst/>
            <a:cxnLst/>
            <a:rect l="0" t="0" r="0" b="0"/>
            <a:pathLst>
              <a:path>
                <a:moveTo>
                  <a:pt x="0" y="0"/>
                </a:moveTo>
                <a:lnTo>
                  <a:pt x="0" y="2699695"/>
                </a:lnTo>
                <a:lnTo>
                  <a:pt x="166135" y="269969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2" name="Rounded Rectangle 31"/>
          <p:cNvSpPr/>
          <p:nvPr/>
        </p:nvSpPr>
        <p:spPr>
          <a:xfrm>
            <a:off x="7137829" y="4532672"/>
            <a:ext cx="1329080" cy="830675"/>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3" name="Rounded Rectangle 43"/>
          <p:cNvSpPr/>
          <p:nvPr/>
        </p:nvSpPr>
        <p:spPr>
          <a:xfrm>
            <a:off x="7162159" y="4557002"/>
            <a:ext cx="1280420" cy="7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1430" rIns="17145" bIns="11430" numCol="1" spcCol="1270" anchor="t" anchorCtr="0">
            <a:noAutofit/>
          </a:bodyPr>
          <a:lstStyle/>
          <a:p>
            <a:pPr marL="114300" lvl="0" indent="-114300" defTabSz="912777" fontAlgn="base">
              <a:lnSpc>
                <a:spcPct val="90000"/>
              </a:lnSpc>
              <a:spcBef>
                <a:spcPct val="0"/>
              </a:spcBef>
              <a:spcAft>
                <a:spcPct val="0"/>
              </a:spcAft>
              <a:buClr>
                <a:srgbClr val="FFFFFF"/>
              </a:buClr>
              <a:buSzPct val="95000"/>
            </a:pPr>
            <a:r>
              <a:rPr lang="en-US" sz="1000" kern="0" dirty="0" smtClean="0">
                <a:solidFill>
                  <a:schemeClr val="bg2"/>
                </a:solidFill>
                <a:latin typeface="Trebuchet MS" pitchFamily="34" charset="0"/>
              </a:rPr>
              <a:t>Response</a:t>
            </a:r>
            <a:endParaRPr lang="en-US" sz="10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OCA</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DNF homepage</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DNF direct download</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DNF not supported</a:t>
            </a:r>
            <a:endParaRPr lang="en-US" sz="800" kern="0" dirty="0">
              <a:solidFill>
                <a:schemeClr val="bg2"/>
              </a:solidFill>
              <a:latin typeface="Trebuchet MS" pitchFamily="34" charset="0"/>
            </a:endParaRPr>
          </a:p>
          <a:p>
            <a:pPr marL="114300" lvl="1" indent="-114300" defTabSz="912777" fontAlgn="base">
              <a:lnSpc>
                <a:spcPct val="90000"/>
              </a:lnSpc>
              <a:spcBef>
                <a:spcPct val="0"/>
              </a:spcBef>
              <a:spcAft>
                <a:spcPct val="0"/>
              </a:spcAft>
              <a:buClr>
                <a:srgbClr val="FFFFFF"/>
              </a:buClr>
              <a:buSzPct val="95000"/>
              <a:buBlip>
                <a:blip r:embed="rId3"/>
              </a:buBlip>
            </a:pPr>
            <a:r>
              <a:rPr lang="en-US" sz="800" kern="0" dirty="0" smtClean="0">
                <a:solidFill>
                  <a:schemeClr val="bg2"/>
                </a:solidFill>
                <a:latin typeface="Trebuchet MS" pitchFamily="34" charset="0"/>
              </a:rPr>
              <a:t>WVCC</a:t>
            </a:r>
            <a:endParaRPr lang="en-US" sz="800" kern="0" dirty="0">
              <a:solidFill>
                <a:schemeClr val="bg2"/>
              </a:solidFill>
              <a:latin typeface="Trebuchet MS" pitchFamily="34" charset="0"/>
            </a:endParaRPr>
          </a:p>
        </p:txBody>
      </p:sp>
      <p:sp>
        <p:nvSpPr>
          <p:cNvPr id="5" name="Rectangle 4"/>
          <p:cNvSpPr/>
          <p:nvPr/>
        </p:nvSpPr>
        <p:spPr>
          <a:xfrm>
            <a:off x="915723" y="2527301"/>
            <a:ext cx="1268677" cy="563231"/>
          </a:xfrm>
          <a:prstGeom prst="rect">
            <a:avLst/>
          </a:prstGeom>
        </p:spPr>
        <p:txBody>
          <a:bodyPr wrap="square">
            <a:spAutoFit/>
          </a:bodyPr>
          <a:lstStyle/>
          <a:p>
            <a:pPr marL="114300" indent="-114300" defTabSz="912777" fontAlgn="base">
              <a:lnSpc>
                <a:spcPct val="90000"/>
              </a:lnSpc>
              <a:spcAft>
                <a:spcPct val="0"/>
              </a:spcAft>
              <a:buClr>
                <a:srgbClr val="FFFFFF"/>
              </a:buClr>
              <a:buSzPct val="95000"/>
            </a:pPr>
            <a:r>
              <a:rPr lang="en-US" sz="1000" kern="0" dirty="0" smtClean="0">
                <a:solidFill>
                  <a:schemeClr val="bg2"/>
                </a:solidFill>
                <a:latin typeface="Trebuchet MS" pitchFamily="34" charset="0"/>
              </a:rPr>
              <a:t>Driver Availability</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System view</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DNF Response view</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Market Share view</a:t>
            </a:r>
          </a:p>
        </p:txBody>
      </p:sp>
      <p:sp>
        <p:nvSpPr>
          <p:cNvPr id="63" name="Rectangle 62"/>
          <p:cNvSpPr/>
          <p:nvPr/>
        </p:nvSpPr>
        <p:spPr>
          <a:xfrm>
            <a:off x="941123" y="3479800"/>
            <a:ext cx="1268677" cy="895630"/>
          </a:xfrm>
          <a:prstGeom prst="rect">
            <a:avLst/>
          </a:prstGeom>
        </p:spPr>
        <p:txBody>
          <a:bodyPr wrap="square">
            <a:spAutoFit/>
          </a:bodyPr>
          <a:lstStyle/>
          <a:p>
            <a:pPr marL="114300" indent="-114300" defTabSz="912777" fontAlgn="base">
              <a:lnSpc>
                <a:spcPct val="90000"/>
              </a:lnSpc>
              <a:spcAft>
                <a:spcPct val="0"/>
              </a:spcAft>
              <a:buClr>
                <a:srgbClr val="FFFFFF"/>
              </a:buClr>
              <a:buSzPct val="95000"/>
            </a:pPr>
            <a:r>
              <a:rPr lang="en-US" sz="1000" kern="0" dirty="0" smtClean="0">
                <a:solidFill>
                  <a:schemeClr val="bg2"/>
                </a:solidFill>
                <a:latin typeface="Trebuchet MS" pitchFamily="34" charset="0"/>
              </a:rPr>
              <a:t>Driver Quality</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OCA and crash ratio reports</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WU install failures</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DNF Response surveys</a:t>
            </a:r>
          </a:p>
          <a:p>
            <a:pPr marL="114300" lvl="1" indent="-114300" defTabSz="912777" fontAlgn="base">
              <a:lnSpc>
                <a:spcPct val="90000"/>
              </a:lnSpc>
              <a:spcAft>
                <a:spcPct val="0"/>
              </a:spcAft>
              <a:buClr>
                <a:srgbClr val="FFFFFF"/>
              </a:buClr>
              <a:buSzPct val="95000"/>
              <a:buBlip>
                <a:blip r:embed="rId3"/>
              </a:buBlip>
            </a:pPr>
            <a:r>
              <a:rPr lang="en-US" sz="800" kern="0" dirty="0" smtClean="0">
                <a:solidFill>
                  <a:schemeClr val="bg2"/>
                </a:solidFill>
                <a:latin typeface="Trebuchet MS" pitchFamily="34" charset="0"/>
              </a:rPr>
              <a:t>WVCC ratings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417638"/>
            <a:ext cx="8380412" cy="3656386"/>
          </a:xfrm>
        </p:spPr>
        <p:txBody>
          <a:bodyPr/>
          <a:lstStyle/>
          <a:p>
            <a:pPr algn="ctr"/>
            <a:r>
              <a:rPr lang="en-US" sz="6600" dirty="0" smtClean="0"/>
              <a:t>Windows Vista SP1 Systems Will Upgrade To Window 7 </a:t>
            </a:r>
            <a:br>
              <a:rPr lang="en-US" sz="6600" dirty="0" smtClean="0"/>
            </a:br>
            <a:r>
              <a:rPr lang="en-US" sz="6600" dirty="0" smtClean="0"/>
              <a:t>Without Device Issues</a:t>
            </a:r>
            <a:endParaRPr lang="en-US" sz="66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4604337"/>
          </a:xfrm>
        </p:spPr>
        <p:txBody>
          <a:bodyPr/>
          <a:lstStyle/>
          <a:p>
            <a:r>
              <a:rPr lang="en-US" sz="2400" dirty="0" smtClean="0"/>
              <a:t>Use WinQual and DDCHELP to ensure your devices have driver support either on WU or a DNF response pointing to a solution</a:t>
            </a:r>
          </a:p>
          <a:p>
            <a:r>
              <a:rPr lang="en-US" sz="2400" dirty="0" smtClean="0"/>
              <a:t>Use WinQual to monitor the quality metrics for your drivers and address issues with updated drivers on WU</a:t>
            </a:r>
          </a:p>
          <a:p>
            <a:r>
              <a:rPr lang="en-US" sz="2400" dirty="0" smtClean="0"/>
              <a:t>Provide feedback on WVCC for your devices, and review feedback from others posted to WVCC</a:t>
            </a:r>
          </a:p>
          <a:p>
            <a:r>
              <a:rPr lang="en-US" sz="2400" dirty="0" smtClean="0"/>
              <a:t>Test Windows Vista to Windows 7 upgrade scenarios for your drivers, and address regressions identified</a:t>
            </a:r>
          </a:p>
          <a:p>
            <a:r>
              <a:rPr lang="en-US" sz="2400" dirty="0" smtClean="0"/>
              <a:t>Continue support for legacy devices with updated drivers on WU, or driver migration blocks and DNF “not supported” responses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215300"/>
            <a:ext cx="8380412" cy="5153719"/>
          </a:xfrm>
        </p:spPr>
        <p:txBody>
          <a:bodyPr/>
          <a:lstStyle/>
          <a:p>
            <a:pPr marL="292100" indent="-292100">
              <a:spcBef>
                <a:spcPts val="833"/>
              </a:spcBef>
            </a:pPr>
            <a:r>
              <a:rPr lang="en-US" sz="1800" dirty="0" smtClean="0"/>
              <a:t>Driver Distribution Help</a:t>
            </a:r>
          </a:p>
          <a:p>
            <a:pPr marL="607999" lvl="1" indent="-285750">
              <a:spcBef>
                <a:spcPts val="833"/>
              </a:spcBef>
            </a:pPr>
            <a:r>
              <a:rPr lang="en-US" sz="1500" dirty="0" smtClean="0"/>
              <a:t> </a:t>
            </a:r>
          </a:p>
          <a:p>
            <a:pPr marL="292100" indent="-292100">
              <a:spcBef>
                <a:spcPts val="833"/>
              </a:spcBef>
            </a:pPr>
            <a:r>
              <a:rPr lang="en-US" sz="1800" dirty="0" smtClean="0"/>
              <a:t>Web Resources</a:t>
            </a:r>
          </a:p>
          <a:p>
            <a:pPr marL="520700" lvl="1" indent="-228600">
              <a:spcBef>
                <a:spcPts val="833"/>
              </a:spcBef>
            </a:pPr>
            <a:r>
              <a:rPr lang="en-US" sz="1600" dirty="0" smtClean="0"/>
              <a:t>Driver Distribution:  </a:t>
            </a:r>
            <a:r>
              <a:rPr lang="en-US" sz="1600" dirty="0" smtClean="0">
                <a:hlinkClick r:id="rId3"/>
              </a:rPr>
              <a:t>http://www.microsoft.com/whdc/maintain/drvupdate.mspx</a:t>
            </a:r>
            <a:r>
              <a:rPr lang="en-US" sz="1600" dirty="0" smtClean="0"/>
              <a:t> </a:t>
            </a:r>
          </a:p>
          <a:p>
            <a:pPr marL="520700" lvl="1" indent="-228600">
              <a:spcBef>
                <a:spcPts val="833"/>
              </a:spcBef>
            </a:pPr>
            <a:r>
              <a:rPr lang="en-US" sz="1600" dirty="0" smtClean="0"/>
              <a:t>Tools:  </a:t>
            </a:r>
            <a:r>
              <a:rPr lang="en-US" sz="1600" dirty="0" smtClean="0">
                <a:hlinkClick r:id="rId4"/>
              </a:rPr>
              <a:t>http://msdn.microsoft.com/en-us/library/ms798418.aspx</a:t>
            </a:r>
            <a:endParaRPr lang="en-US" sz="1600" dirty="0" smtClean="0"/>
          </a:p>
          <a:p>
            <a:pPr marL="520700" lvl="1" indent="-228600">
              <a:spcBef>
                <a:spcPts val="833"/>
              </a:spcBef>
            </a:pPr>
            <a:r>
              <a:rPr lang="en-US" sz="1600" dirty="0" smtClean="0"/>
              <a:t>Compatibility Center:  </a:t>
            </a:r>
            <a:r>
              <a:rPr lang="en-US" sz="1600" dirty="0" smtClean="0">
                <a:hlinkClick r:id="rId5"/>
              </a:rPr>
              <a:t>http://www.microsoft.com/compatibility</a:t>
            </a:r>
            <a:r>
              <a:rPr lang="en-US" sz="1600" dirty="0" smtClean="0"/>
              <a:t> </a:t>
            </a:r>
          </a:p>
          <a:p>
            <a:pPr marL="520700" lvl="1" indent="-228600">
              <a:spcBef>
                <a:spcPts val="833"/>
              </a:spcBef>
            </a:pPr>
            <a:r>
              <a:rPr lang="en-US" sz="1600" dirty="0" smtClean="0"/>
              <a:t>Catalog:  </a:t>
            </a:r>
            <a:r>
              <a:rPr lang="en-US" sz="1600" dirty="0" smtClean="0">
                <a:hlinkClick r:id="rId6"/>
              </a:rPr>
              <a:t>http://catalog.update.microsoft.com/v7/site/Home.aspx</a:t>
            </a:r>
            <a:endParaRPr lang="en-US" sz="1600" dirty="0" smtClean="0"/>
          </a:p>
          <a:p>
            <a:pPr marL="520700" lvl="1" indent="-228600">
              <a:spcBef>
                <a:spcPts val="833"/>
              </a:spcBef>
            </a:pPr>
            <a:r>
              <a:rPr lang="en-US" sz="1600" dirty="0" smtClean="0"/>
              <a:t>Upgrade Advisor:  </a:t>
            </a:r>
            <a:r>
              <a:rPr lang="en-US" sz="1200" dirty="0" smtClean="0">
                <a:hlinkClick r:id="rId7"/>
              </a:rPr>
              <a:t>http://www.microsoft.com/windows/windows-vista/get/upgrade-advisor.aspx</a:t>
            </a:r>
            <a:r>
              <a:rPr lang="en-US" sz="1200" dirty="0" smtClean="0"/>
              <a:t> </a:t>
            </a:r>
            <a:endParaRPr lang="en-US" sz="1600" dirty="0" smtClean="0"/>
          </a:p>
          <a:p>
            <a:pPr marL="292100" indent="-292100">
              <a:spcBef>
                <a:spcPts val="833"/>
              </a:spcBef>
            </a:pPr>
            <a:r>
              <a:rPr lang="en-US" sz="1800" dirty="0" smtClean="0"/>
              <a:t>Related Sessions</a:t>
            </a:r>
          </a:p>
          <a:p>
            <a:pPr marL="520700" lvl="1" indent="-228600">
              <a:spcBef>
                <a:spcPts val="833"/>
              </a:spcBef>
            </a:pPr>
            <a:r>
              <a:rPr lang="en-US" sz="1600" dirty="0" smtClean="0"/>
              <a:t>COR-T526:  Creating High-Quality Drivers for Windows</a:t>
            </a:r>
          </a:p>
          <a:p>
            <a:pPr marL="520700" lvl="1" indent="-228600">
              <a:spcBef>
                <a:spcPts val="833"/>
              </a:spcBef>
            </a:pPr>
            <a:r>
              <a:rPr lang="en-US" sz="1600" dirty="0" smtClean="0"/>
              <a:t>COR-T592:  Using the Windows Feedback Loop to Deliver High-Quality Drivers</a:t>
            </a:r>
          </a:p>
          <a:p>
            <a:pPr marL="520700" lvl="1" indent="-228600">
              <a:spcBef>
                <a:spcPts val="833"/>
              </a:spcBef>
            </a:pPr>
            <a:r>
              <a:rPr lang="en-US" sz="1600" dirty="0" smtClean="0"/>
              <a:t>CON-T612:  Creating Deployable Driver Packages for Windows</a:t>
            </a:r>
          </a:p>
          <a:p>
            <a:pPr marL="520700" lvl="1" indent="-228600">
              <a:spcBef>
                <a:spcPts val="833"/>
              </a:spcBef>
            </a:pPr>
            <a:r>
              <a:rPr lang="en-US" sz="1600" dirty="0" smtClean="0"/>
              <a:t>CON-T613:  Common Driver Installation Errors and How to Diagnose Them</a:t>
            </a:r>
          </a:p>
          <a:p>
            <a:pPr marL="520700" lvl="1" indent="-228600">
              <a:spcBef>
                <a:spcPts val="833"/>
              </a:spcBef>
            </a:pPr>
            <a:r>
              <a:rPr lang="en-US" sz="1600" dirty="0" smtClean="0"/>
              <a:t>COR-C645:  The Driver Quality Rating Tool</a:t>
            </a:r>
          </a:p>
          <a:p>
            <a:pPr marL="520700" lvl="1" indent="-228600">
              <a:spcBef>
                <a:spcPts val="833"/>
              </a:spcBef>
            </a:pPr>
            <a:r>
              <a:rPr lang="en-US" sz="1600" dirty="0" smtClean="0"/>
              <a:t>COR-C646:  Distributing Drivers on Windows Update</a:t>
            </a:r>
          </a:p>
          <a:p>
            <a:pPr marL="520700" lvl="1" indent="-228600">
              <a:spcBef>
                <a:spcPts val="833"/>
              </a:spcBef>
            </a:pPr>
            <a:r>
              <a:rPr lang="en-US" sz="1600" dirty="0" smtClean="0"/>
              <a:t>COR-C661:  (Discussion) Making Drivers Available on Windows</a:t>
            </a:r>
          </a:p>
        </p:txBody>
      </p:sp>
      <p:sp>
        <p:nvSpPr>
          <p:cNvPr id="4" name="Rectangle 3"/>
          <p:cNvSpPr/>
          <p:nvPr/>
        </p:nvSpPr>
        <p:spPr>
          <a:xfrm>
            <a:off x="884368" y="1469287"/>
            <a:ext cx="2491901" cy="338554"/>
          </a:xfrm>
          <a:prstGeom prst="rect">
            <a:avLst/>
          </a:prstGeom>
        </p:spPr>
        <p:txBody>
          <a:bodyPr wrap="none">
            <a:spAutoFit/>
          </a:bodyPr>
          <a:lstStyle/>
          <a:p>
            <a:pPr marL="571500" indent="-571500"/>
            <a:r>
              <a:rPr lang="en-US" sz="1600" dirty="0" smtClean="0">
                <a:hlinkClick r:id="rId8"/>
              </a:rPr>
              <a:t>DDCHelp@microsoft.com</a:t>
            </a:r>
            <a:endParaRPr lang="en-US" sz="16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2243691"/>
          </a:xfrm>
        </p:spPr>
        <p:txBody>
          <a:bodyPr/>
          <a:lstStyle/>
          <a:p>
            <a:r>
              <a:rPr lang="en-US" sz="5400" dirty="0" smtClean="0"/>
              <a:t>Windows Vista SP1 Systems Will Upgrade To Window 7 Without Device Issues</a:t>
            </a:r>
            <a:endParaRPr lang="en-US" sz="7200" dirty="0"/>
          </a:p>
        </p:txBody>
      </p:sp>
      <p:sp>
        <p:nvSpPr>
          <p:cNvPr id="3" name="Content Placeholder 2"/>
          <p:cNvSpPr>
            <a:spLocks noGrp="1"/>
          </p:cNvSpPr>
          <p:nvPr>
            <p:ph idx="1"/>
          </p:nvPr>
        </p:nvSpPr>
        <p:spPr>
          <a:xfrm>
            <a:off x="382588" y="2934185"/>
            <a:ext cx="8380412" cy="2593018"/>
          </a:xfrm>
        </p:spPr>
        <p:txBody>
          <a:bodyPr/>
          <a:lstStyle/>
          <a:p>
            <a:pPr marL="457200" indent="-457200"/>
            <a:r>
              <a:rPr lang="en-US" dirty="0" smtClean="0"/>
              <a:t>No manual searching to find a driver</a:t>
            </a:r>
          </a:p>
          <a:p>
            <a:pPr marL="457200" indent="-457200"/>
            <a:r>
              <a:rPr lang="en-US" dirty="0" smtClean="0"/>
              <a:t>Incompatible drivers are seamlessly replaced with working drivers</a:t>
            </a:r>
          </a:p>
          <a:p>
            <a:pPr marL="457200" indent="-457200"/>
            <a:r>
              <a:rPr lang="en-US" dirty="0" smtClean="0"/>
              <a:t>Pre-upgrade warnings on </a:t>
            </a:r>
            <a:br>
              <a:rPr lang="en-US" dirty="0" smtClean="0"/>
            </a:br>
            <a:r>
              <a:rPr lang="en-US" dirty="0" smtClean="0"/>
              <a:t>unsupported devices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Ecosystem Health</a:t>
            </a:r>
            <a:endParaRPr lang="en-US" dirty="0"/>
          </a:p>
        </p:txBody>
      </p:sp>
      <p:sp>
        <p:nvSpPr>
          <p:cNvPr id="3" name="Content Placeholder 2"/>
          <p:cNvSpPr>
            <a:spLocks noGrp="1"/>
          </p:cNvSpPr>
          <p:nvPr>
            <p:ph idx="1"/>
          </p:nvPr>
        </p:nvSpPr>
        <p:spPr>
          <a:xfrm>
            <a:off x="3160527" y="1756841"/>
            <a:ext cx="5528733" cy="2148280"/>
          </a:xfrm>
        </p:spPr>
        <p:txBody>
          <a:bodyPr/>
          <a:lstStyle/>
          <a:p>
            <a:pPr marL="398463" indent="-398463"/>
            <a:r>
              <a:rPr lang="en-US" sz="2400" dirty="0" smtClean="0"/>
              <a:t>The best possible driver is available to end users in the best possible way</a:t>
            </a:r>
          </a:p>
          <a:p>
            <a:pPr marL="398463" indent="-398463"/>
            <a:r>
              <a:rPr lang="en-US" sz="2400" dirty="0" smtClean="0"/>
              <a:t>End users are informed on whether their device is supported or should be replaced</a:t>
            </a:r>
          </a:p>
        </p:txBody>
      </p:sp>
      <p:sp>
        <p:nvSpPr>
          <p:cNvPr id="4" name="Rounded Rectangle 3"/>
          <p:cNvSpPr/>
          <p:nvPr/>
        </p:nvSpPr>
        <p:spPr bwMode="auto">
          <a:xfrm>
            <a:off x="477006" y="1913564"/>
            <a:ext cx="1389750" cy="98133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Distribute Solution</a:t>
            </a:r>
          </a:p>
        </p:txBody>
      </p:sp>
      <p:sp>
        <p:nvSpPr>
          <p:cNvPr id="5" name="Rounded Rectangle 4"/>
          <p:cNvSpPr/>
          <p:nvPr/>
        </p:nvSpPr>
        <p:spPr bwMode="auto">
          <a:xfrm>
            <a:off x="473673" y="3025249"/>
            <a:ext cx="1389750" cy="98133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Solution</a:t>
            </a:r>
          </a:p>
        </p:txBody>
      </p:sp>
      <p:sp>
        <p:nvSpPr>
          <p:cNvPr id="6" name="Rounded Rectangle 5"/>
          <p:cNvSpPr/>
          <p:nvPr/>
        </p:nvSpPr>
        <p:spPr bwMode="auto">
          <a:xfrm>
            <a:off x="472825" y="5349844"/>
            <a:ext cx="1389750" cy="98133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Monitor Availability Gaps</a:t>
            </a:r>
          </a:p>
        </p:txBody>
      </p:sp>
      <p:sp>
        <p:nvSpPr>
          <p:cNvPr id="7" name="Rounded Rectangle 6"/>
          <p:cNvSpPr/>
          <p:nvPr/>
        </p:nvSpPr>
        <p:spPr bwMode="auto">
          <a:xfrm>
            <a:off x="471602" y="4176945"/>
            <a:ext cx="1389750" cy="981338"/>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Partner</a:t>
            </a:r>
          </a:p>
        </p:txBody>
      </p:sp>
      <p:sp>
        <p:nvSpPr>
          <p:cNvPr id="8" name="Rounded Rectangle 7"/>
          <p:cNvSpPr/>
          <p:nvPr/>
        </p:nvSpPr>
        <p:spPr bwMode="auto">
          <a:xfrm>
            <a:off x="4289494" y="5314739"/>
            <a:ext cx="1372545" cy="981338"/>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Partner</a:t>
            </a:r>
          </a:p>
        </p:txBody>
      </p:sp>
      <p:sp>
        <p:nvSpPr>
          <p:cNvPr id="9" name="Rounded Rectangle 8"/>
          <p:cNvSpPr/>
          <p:nvPr/>
        </p:nvSpPr>
        <p:spPr bwMode="auto">
          <a:xfrm>
            <a:off x="5784392" y="5315351"/>
            <a:ext cx="1372545" cy="98133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Identify Solution</a:t>
            </a:r>
          </a:p>
        </p:txBody>
      </p:sp>
      <p:sp>
        <p:nvSpPr>
          <p:cNvPr id="10" name="Rounded Rectangle 9"/>
          <p:cNvSpPr/>
          <p:nvPr/>
        </p:nvSpPr>
        <p:spPr bwMode="auto">
          <a:xfrm>
            <a:off x="7279289" y="5316515"/>
            <a:ext cx="1372545" cy="981338"/>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Distribute Solution</a:t>
            </a:r>
          </a:p>
        </p:txBody>
      </p:sp>
      <p:sp>
        <p:nvSpPr>
          <p:cNvPr id="11" name="Up Arrow 10"/>
          <p:cNvSpPr/>
          <p:nvPr/>
        </p:nvSpPr>
        <p:spPr bwMode="auto">
          <a:xfrm>
            <a:off x="1882919" y="1198033"/>
            <a:ext cx="893852" cy="5144521"/>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Improving Driver Availability</a:t>
            </a:r>
          </a:p>
        </p:txBody>
      </p:sp>
      <p:sp>
        <p:nvSpPr>
          <p:cNvPr id="12" name="Right Arrow 11"/>
          <p:cNvSpPr/>
          <p:nvPr/>
        </p:nvSpPr>
        <p:spPr bwMode="auto">
          <a:xfrm>
            <a:off x="2801883" y="4197244"/>
            <a:ext cx="5817476" cy="994429"/>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Trebuchet MS" pitchFamily="34" charset="0"/>
              </a:rPr>
              <a:t>Improving Driver Quality</a:t>
            </a:r>
          </a:p>
        </p:txBody>
      </p:sp>
      <p:sp>
        <p:nvSpPr>
          <p:cNvPr id="13" name="Rounded Rectangle 12"/>
          <p:cNvSpPr/>
          <p:nvPr/>
        </p:nvSpPr>
        <p:spPr bwMode="auto">
          <a:xfrm>
            <a:off x="2794596" y="5307466"/>
            <a:ext cx="1372545" cy="981338"/>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Monitor Quality Gaps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Availability Goals</a:t>
            </a:r>
            <a:endParaRPr lang="en-US" dirty="0"/>
          </a:p>
        </p:txBody>
      </p:sp>
      <p:sp>
        <p:nvSpPr>
          <p:cNvPr id="3" name="Content Placeholder 2"/>
          <p:cNvSpPr>
            <a:spLocks noGrp="1"/>
          </p:cNvSpPr>
          <p:nvPr>
            <p:ph idx="1"/>
          </p:nvPr>
        </p:nvSpPr>
        <p:spPr>
          <a:xfrm>
            <a:off x="382588" y="1414464"/>
            <a:ext cx="8380412" cy="4339650"/>
          </a:xfrm>
        </p:spPr>
        <p:txBody>
          <a:bodyPr/>
          <a:lstStyle/>
          <a:p>
            <a:r>
              <a:rPr lang="en-US" sz="2800" dirty="0" smtClean="0"/>
              <a:t>99%+ inbox availability of relevant market share for Network Ethernet and Storage Controller devices found in Vista SP1 systems</a:t>
            </a:r>
          </a:p>
          <a:p>
            <a:r>
              <a:rPr lang="en-US" sz="2800" dirty="0" smtClean="0"/>
              <a:t>No driver availability regressions from </a:t>
            </a:r>
            <a:br>
              <a:rPr lang="en-US" sz="2800" dirty="0" smtClean="0"/>
            </a:br>
            <a:r>
              <a:rPr lang="en-US" sz="2800" dirty="0" smtClean="0"/>
              <a:t>Windows Vista SP1</a:t>
            </a:r>
          </a:p>
          <a:p>
            <a:r>
              <a:rPr lang="en-US" sz="2800" dirty="0" smtClean="0"/>
              <a:t>Inbox drivers removed from Windows Vista SP1 will be supported either on WU (Windows Update) or a DNF (Driver Not Found) Response</a:t>
            </a:r>
          </a:p>
          <a:p>
            <a:r>
              <a:rPr lang="en-US" sz="2800" dirty="0" smtClean="0"/>
              <a:t>90%+ of Windows 7 systems will have 0 DNFs </a:t>
            </a:r>
            <a:br>
              <a:rPr lang="en-US" sz="2800" dirty="0" smtClean="0"/>
            </a:br>
            <a:r>
              <a:rPr lang="en-US" sz="2800" dirty="0" smtClean="0"/>
              <a:t>or drivers available via WU or DNF Response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Monitoring Driver Availability</a:t>
            </a:r>
            <a:endParaRPr lang="en-US" dirty="0"/>
          </a:p>
        </p:txBody>
      </p:sp>
      <p:sp>
        <p:nvSpPr>
          <p:cNvPr id="5" name="Content Placeholder 4"/>
          <p:cNvSpPr>
            <a:spLocks noGrp="1"/>
          </p:cNvSpPr>
          <p:nvPr>
            <p:ph idx="1"/>
          </p:nvPr>
        </p:nvSpPr>
        <p:spPr>
          <a:xfrm>
            <a:off x="382588" y="1414464"/>
            <a:ext cx="8380412" cy="3488134"/>
          </a:xfrm>
        </p:spPr>
        <p:txBody>
          <a:bodyPr/>
          <a:lstStyle/>
          <a:p>
            <a:pPr marL="457200" indent="-457200"/>
            <a:r>
              <a:rPr lang="en-US" sz="3600" dirty="0" smtClean="0"/>
              <a:t>How was this done in the past?</a:t>
            </a:r>
          </a:p>
          <a:p>
            <a:pPr marL="914400" lvl="1" indent="-457200"/>
            <a:r>
              <a:rPr lang="en-US" sz="3200" dirty="0" smtClean="0"/>
              <a:t>OEM surveys</a:t>
            </a:r>
          </a:p>
          <a:p>
            <a:pPr marL="914400" lvl="1" indent="-457200"/>
            <a:r>
              <a:rPr lang="en-US" sz="3200" dirty="0" smtClean="0"/>
              <a:t>IHV surveys</a:t>
            </a:r>
          </a:p>
          <a:p>
            <a:pPr marL="914400" lvl="1" indent="-457200"/>
            <a:r>
              <a:rPr lang="en-US" sz="3200" dirty="0" smtClean="0"/>
              <a:t>Market research reports</a:t>
            </a:r>
          </a:p>
          <a:p>
            <a:pPr marL="914400" lvl="1" indent="-457200"/>
            <a:r>
              <a:rPr lang="en-US" sz="3200" dirty="0" smtClean="0"/>
              <a:t>Retail reports</a:t>
            </a:r>
            <a:endParaRPr lang="en-US" sz="3600" dirty="0" smtClean="0"/>
          </a:p>
          <a:p>
            <a:pPr marL="457200" indent="-457200"/>
            <a:r>
              <a:rPr lang="en-US" sz="3600" dirty="0" smtClean="0"/>
              <a:t>How are we doing this today?</a:t>
            </a:r>
            <a:endParaRPr lang="en-US" sz="32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Availability Metrics</a:t>
            </a:r>
            <a:endParaRPr lang="en-US" dirty="0"/>
          </a:p>
        </p:txBody>
      </p:sp>
      <p:graphicFrame>
        <p:nvGraphicFramePr>
          <p:cNvPr id="4" name="Content Placeholder 3"/>
          <p:cNvGraphicFramePr>
            <a:graphicFrameLocks noGrp="1"/>
          </p:cNvGraphicFramePr>
          <p:nvPr>
            <p:ph idx="1"/>
          </p:nvPr>
        </p:nvGraphicFramePr>
        <p:xfrm>
          <a:off x="382588" y="1414463"/>
          <a:ext cx="8380412" cy="4633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txBox="1">
            <a:spLocks/>
          </p:cNvSpPr>
          <p:nvPr/>
        </p:nvSpPr>
        <p:spPr bwMode="auto">
          <a:xfrm>
            <a:off x="3176588" y="2015123"/>
            <a:ext cx="4913312" cy="95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en-US" sz="2000" kern="0" dirty="0" smtClean="0">
                <a:effectLst>
                  <a:outerShdw blurRad="38100" dist="38100" dir="2700000" algn="tl">
                    <a:srgbClr val="000000">
                      <a:alpha val="43137"/>
                    </a:srgbClr>
                  </a:outerShdw>
                </a:effectLst>
                <a:latin typeface="Trebuchet MS" pitchFamily="34" charset="0"/>
              </a:rPr>
              <a:t>CEIP (Microsoft Customer Experience</a:t>
            </a:r>
            <a:br>
              <a:rPr lang="en-US" sz="2000" kern="0" dirty="0" smtClean="0">
                <a:effectLst>
                  <a:outerShdw blurRad="38100" dist="38100" dir="2700000" algn="tl">
                    <a:srgbClr val="000000">
                      <a:alpha val="43137"/>
                    </a:srgbClr>
                  </a:outerShdw>
                </a:effectLst>
                <a:latin typeface="Trebuchet MS" pitchFamily="34" charset="0"/>
              </a:rPr>
            </a:br>
            <a:r>
              <a:rPr lang="en-US" sz="2000" kern="0" dirty="0" smtClean="0">
                <a:effectLst>
                  <a:outerShdw blurRad="38100" dist="38100" dir="2700000" algn="tl">
                    <a:srgbClr val="000000">
                      <a:alpha val="43137"/>
                    </a:srgbClr>
                  </a:outerShdw>
                </a:effectLst>
                <a:latin typeface="Trebuchet MS" pitchFamily="34" charset="0"/>
              </a:rPr>
              <a:t> Improvement Program)</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6" name="Content Placeholder 4"/>
          <p:cNvSpPr txBox="1">
            <a:spLocks/>
          </p:cNvSpPr>
          <p:nvPr/>
        </p:nvSpPr>
        <p:spPr bwMode="auto">
          <a:xfrm>
            <a:off x="3176588" y="3626653"/>
            <a:ext cx="4913312"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en-US" sz="2000" kern="0" dirty="0" smtClean="0">
                <a:effectLst>
                  <a:outerShdw blurRad="38100" dist="38100" dir="2700000" algn="tl">
                    <a:srgbClr val="000000">
                      <a:alpha val="43137"/>
                    </a:srgbClr>
                  </a:outerShdw>
                </a:effectLst>
                <a:latin typeface="Trebuchet MS" pitchFamily="34" charset="0"/>
              </a:rPr>
              <a:t>Systems report a DNF when a driver is</a:t>
            </a:r>
            <a:br>
              <a:rPr lang="en-US" sz="2000" kern="0" dirty="0" smtClean="0">
                <a:effectLst>
                  <a:outerShdw blurRad="38100" dist="38100" dir="2700000" algn="tl">
                    <a:srgbClr val="000000">
                      <a:alpha val="43137"/>
                    </a:srgbClr>
                  </a:outerShdw>
                </a:effectLst>
                <a:latin typeface="Trebuchet MS" pitchFamily="34" charset="0"/>
              </a:rPr>
            </a:br>
            <a:r>
              <a:rPr lang="en-US" sz="2000" kern="0" dirty="0" smtClean="0">
                <a:effectLst>
                  <a:outerShdw blurRad="38100" dist="38100" dir="2700000" algn="tl">
                    <a:srgbClr val="000000">
                      <a:alpha val="43137"/>
                    </a:srgbClr>
                  </a:outerShdw>
                </a:effectLst>
                <a:latin typeface="Trebuchet MS" pitchFamily="34" charset="0"/>
              </a:rPr>
              <a:t>not found for an installed device</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7" name="Content Placeholder 4"/>
          <p:cNvSpPr txBox="1">
            <a:spLocks/>
          </p:cNvSpPr>
          <p:nvPr/>
        </p:nvSpPr>
        <p:spPr bwMode="auto">
          <a:xfrm>
            <a:off x="3176588" y="5228792"/>
            <a:ext cx="4913312" cy="11387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err="1" smtClean="0">
                <a:latin typeface="Trebuchet MS" pitchFamily="34" charset="0"/>
              </a:rPr>
              <a:t>Kernel</a:t>
            </a:r>
            <a:r>
              <a:rPr lang="fr-FR" sz="2000" kern="0" dirty="0" smtClean="0">
                <a:latin typeface="Trebuchet MS" pitchFamily="34" charset="0"/>
              </a:rPr>
              <a:t> mode drivers:  OCA</a:t>
            </a:r>
          </a:p>
          <a:p>
            <a:pPr marL="342900" lvl="0" indent="-342900" defTabSz="912777" fontAlgn="base">
              <a:lnSpc>
                <a:spcPct val="90000"/>
              </a:lnSpc>
              <a:spcBef>
                <a:spcPts val="1167"/>
              </a:spcBef>
              <a:spcAft>
                <a:spcPct val="0"/>
              </a:spcAft>
              <a:buClr>
                <a:schemeClr val="tx2"/>
              </a:buClr>
              <a:buSzPct val="95000"/>
              <a:buBlip>
                <a:blip r:embed="rId7"/>
              </a:buBlip>
            </a:pPr>
            <a:r>
              <a:rPr lang="fr-FR" sz="2000" kern="0" dirty="0" smtClean="0">
                <a:latin typeface="Trebuchet MS" pitchFamily="34" charset="0"/>
              </a:rPr>
              <a:t>User mode drivers:  CEIP</a:t>
            </a:r>
          </a:p>
          <a:p>
            <a:pPr marL="382573" marR="0" lvl="0" indent="-382573" defTabSz="912777" rtl="0" eaLnBrk="1" fontAlgn="base" latinLnBrk="0" hangingPunct="1">
              <a:lnSpc>
                <a:spcPct val="90000"/>
              </a:lnSpc>
              <a:spcBef>
                <a:spcPts val="1167"/>
              </a:spcBef>
              <a:spcAft>
                <a:spcPct val="0"/>
              </a:spcAft>
              <a:buClr>
                <a:schemeClr val="tx2"/>
              </a:buClr>
              <a:buSzPct val="95000"/>
              <a:buFontTx/>
              <a:buBlip>
                <a:blip r:embed="rId7"/>
              </a:buBlip>
              <a:tabLst/>
              <a:defRPr/>
            </a:pPr>
            <a:endParaRPr kumimoji="0" lang="en-US"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8" name="TextBox 7"/>
          <p:cNvSpPr txBox="1"/>
          <p:nvPr/>
        </p:nvSpPr>
        <p:spPr>
          <a:xfrm>
            <a:off x="3079750" y="1513671"/>
            <a:ext cx="6299200" cy="830997"/>
          </a:xfrm>
          <a:prstGeom prst="rect">
            <a:avLst/>
          </a:prstGeom>
          <a:noFill/>
        </p:spPr>
        <p:txBody>
          <a:bodyPr wrap="square" rtlCol="0">
            <a:spAutoFit/>
          </a:bodyPr>
          <a:lstStyle/>
          <a:p>
            <a:pPr lvl="0"/>
            <a:r>
              <a:rPr lang="en-US" sz="2400" dirty="0" smtClean="0">
                <a:latin typeface="Trebuchet MS" pitchFamily="34" charset="0"/>
              </a:rPr>
              <a:t>Availability gaps by systems</a:t>
            </a:r>
            <a:endParaRPr lang="en-US" sz="2400" dirty="0" smtClean="0"/>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3079750" y="3129746"/>
            <a:ext cx="6299200" cy="830997"/>
          </a:xfrm>
          <a:prstGeom prst="rect">
            <a:avLst/>
          </a:prstGeom>
          <a:noFill/>
        </p:spPr>
        <p:txBody>
          <a:bodyPr wrap="square" rtlCol="0">
            <a:spAutoFit/>
          </a:bodyPr>
          <a:lstStyle/>
          <a:p>
            <a:pPr lvl="0"/>
            <a:r>
              <a:rPr lang="en-US" sz="2400" dirty="0" smtClean="0">
                <a:latin typeface="Trebuchet MS" pitchFamily="34" charset="0"/>
              </a:rPr>
              <a:t>Availability gaps by DNF</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3079750" y="4722793"/>
            <a:ext cx="6299200" cy="830997"/>
          </a:xfrm>
          <a:prstGeom prst="rect">
            <a:avLst/>
          </a:prstGeom>
          <a:noFill/>
        </p:spPr>
        <p:txBody>
          <a:bodyPr wrap="square" rtlCol="0">
            <a:spAutoFit/>
          </a:bodyPr>
          <a:lstStyle/>
          <a:p>
            <a:pPr lvl="0"/>
            <a:r>
              <a:rPr lang="en-US" sz="2400" dirty="0" smtClean="0">
                <a:latin typeface="Trebuchet MS" pitchFamily="34" charset="0"/>
              </a:rPr>
              <a:t>Availability gaps by market share</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Availability Gaps:  Systems</a:t>
            </a:r>
            <a:endParaRPr lang="en-US" sz="3600" dirty="0">
              <a:solidFill>
                <a:schemeClr val="accent1"/>
              </a:solidFill>
            </a:endParaRPr>
          </a:p>
        </p:txBody>
      </p:sp>
      <p:sp>
        <p:nvSpPr>
          <p:cNvPr id="15" name="Content Placeholder 14"/>
          <p:cNvSpPr>
            <a:spLocks noGrp="1"/>
          </p:cNvSpPr>
          <p:nvPr>
            <p:ph sz="half" idx="1"/>
          </p:nvPr>
        </p:nvSpPr>
        <p:spPr>
          <a:xfrm>
            <a:off x="382323" y="1414199"/>
            <a:ext cx="4494477" cy="4062651"/>
          </a:xfrm>
        </p:spPr>
        <p:txBody>
          <a:bodyPr/>
          <a:lstStyle/>
          <a:p>
            <a:pPr marL="342900" indent="-342900"/>
            <a:r>
              <a:rPr lang="en-US" sz="2000" dirty="0" smtClean="0"/>
              <a:t>In Aug 2008, 92% of the Vista </a:t>
            </a:r>
            <a:br>
              <a:rPr lang="en-US" sz="2000" dirty="0" smtClean="0"/>
            </a:br>
            <a:r>
              <a:rPr lang="en-US" sz="2000" dirty="0" smtClean="0"/>
              <a:t>SP1 32bit systems had either </a:t>
            </a:r>
            <a:br>
              <a:rPr lang="en-US" sz="2000" dirty="0" smtClean="0"/>
            </a:br>
            <a:r>
              <a:rPr lang="en-US" sz="2000" dirty="0" smtClean="0"/>
              <a:t>all drivers installed, or a driver available on Windows Update </a:t>
            </a:r>
            <a:br>
              <a:rPr lang="en-US" sz="2000" dirty="0" smtClean="0"/>
            </a:br>
            <a:r>
              <a:rPr lang="en-US" sz="2000" dirty="0" smtClean="0"/>
              <a:t>or a Windows Error Response pointing to a driver on a</a:t>
            </a:r>
            <a:br>
              <a:rPr lang="en-US" sz="2000" dirty="0" smtClean="0"/>
            </a:br>
            <a:r>
              <a:rPr lang="en-US" sz="2000" dirty="0" smtClean="0"/>
              <a:t>vendor site</a:t>
            </a:r>
          </a:p>
          <a:p>
            <a:pPr marL="342900" indent="-342900"/>
            <a:r>
              <a:rPr lang="en-US" sz="2000" dirty="0" smtClean="0"/>
              <a:t>Vista SP1 64bit is at 83%</a:t>
            </a:r>
          </a:p>
          <a:p>
            <a:pPr marL="342900" indent="-342900"/>
            <a:r>
              <a:rPr lang="en-US" sz="2000" dirty="0" smtClean="0"/>
              <a:t>Windows 7 will build off </a:t>
            </a:r>
            <a:br>
              <a:rPr lang="en-US" sz="2000" dirty="0" smtClean="0"/>
            </a:br>
            <a:r>
              <a:rPr lang="en-US" sz="2000" dirty="0" smtClean="0"/>
              <a:t>of Windows Vista SP1 </a:t>
            </a:r>
            <a:br>
              <a:rPr lang="en-US" sz="2000" dirty="0" smtClean="0"/>
            </a:br>
            <a:r>
              <a:rPr lang="en-US" sz="2000" dirty="0" smtClean="0"/>
              <a:t>driver availability</a:t>
            </a:r>
          </a:p>
          <a:p>
            <a:pPr marL="342900" indent="-342900"/>
            <a:r>
              <a:rPr lang="en-US" sz="2000" dirty="0" smtClean="0"/>
              <a:t>We need your help to improve </a:t>
            </a:r>
            <a:br>
              <a:rPr lang="en-US" sz="2000" dirty="0" smtClean="0"/>
            </a:br>
            <a:r>
              <a:rPr lang="en-US" sz="2000" dirty="0" smtClean="0"/>
              <a:t>driver availability for 64bit</a:t>
            </a:r>
            <a:endParaRPr lang="en-US" sz="2000" dirty="0"/>
          </a:p>
        </p:txBody>
      </p:sp>
      <p:graphicFrame>
        <p:nvGraphicFramePr>
          <p:cNvPr id="7" name="Content Placeholder 6"/>
          <p:cNvGraphicFramePr>
            <a:graphicFrameLocks noGrp="1"/>
          </p:cNvGraphicFramePr>
          <p:nvPr>
            <p:ph sz="half" idx="2"/>
          </p:nvPr>
        </p:nvGraphicFramePr>
        <p:xfrm>
          <a:off x="4635500" y="1417638"/>
          <a:ext cx="4127500" cy="44878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845956" y="5839963"/>
            <a:ext cx="4093029" cy="276999"/>
          </a:xfrm>
          <a:prstGeom prst="rect">
            <a:avLst/>
          </a:prstGeom>
        </p:spPr>
        <p:txBody>
          <a:bodyPr wrap="square">
            <a:spAutoFit/>
          </a:bodyPr>
          <a:lstStyle/>
          <a:p>
            <a:r>
              <a:rPr lang="en-US" sz="1200" dirty="0" smtClean="0">
                <a:latin typeface="Trebuchet MS" pitchFamily="34" charset="0"/>
              </a:rPr>
              <a:t>Sources = Microsoft CEIP, WU, Responses, and others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2085</Words>
  <Application>Microsoft Office PowerPoint</Application>
  <PresentationFormat>On-screen Show (4:3)</PresentationFormat>
  <Paragraphs>539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WinHEC 2008 Template_NEW_9.22.08</vt:lpstr>
      <vt:lpstr>Slide 1</vt:lpstr>
      <vt:lpstr>Making Drivers Available On Windows</vt:lpstr>
      <vt:lpstr>Windows Vista SP1 Systems Will Upgrade To Window 7  Without Device Issues</vt:lpstr>
      <vt:lpstr>Windows Vista SP1 Systems Will Upgrade To Window 7 Without Device Issues</vt:lpstr>
      <vt:lpstr>Device Ecosystem Health</vt:lpstr>
      <vt:lpstr>Availability Goals</vt:lpstr>
      <vt:lpstr>Monitoring Driver Availability</vt:lpstr>
      <vt:lpstr>Driver Availability Metrics</vt:lpstr>
      <vt:lpstr>Availability Gaps:  Systems</vt:lpstr>
      <vt:lpstr>Availability Gaps:  DNF</vt:lpstr>
      <vt:lpstr>Availability Gaps:  Market Share</vt:lpstr>
      <vt:lpstr>Driver Quality Goals</vt:lpstr>
      <vt:lpstr>Monitoring driver quality</vt:lpstr>
      <vt:lpstr>Driver Quality Metrics</vt:lpstr>
      <vt:lpstr>Monitoring OCA Crash Ratios</vt:lpstr>
      <vt:lpstr>Monitoring WU install failures</vt:lpstr>
      <vt:lpstr>Monitoring Response Surveys</vt:lpstr>
      <vt:lpstr>WVCC - Compatibility Center</vt:lpstr>
      <vt:lpstr>What's next?</vt:lpstr>
      <vt:lpstr>Identifying The Partner</vt:lpstr>
      <vt:lpstr>Identify The Solution</vt:lpstr>
      <vt:lpstr>Compatibility Scenarios</vt:lpstr>
      <vt:lpstr>What About Legacy Devices?</vt:lpstr>
      <vt:lpstr>Distribute The Solution</vt:lpstr>
      <vt:lpstr>Why Pursue An Inbox Driver?</vt:lpstr>
      <vt:lpstr>Inbox Driver Process</vt:lpstr>
      <vt:lpstr>Windows Update</vt:lpstr>
      <vt:lpstr>Response</vt:lpstr>
      <vt:lpstr>Summary</vt:lpstr>
      <vt:lpstr>Call To Action</vt:lpstr>
      <vt:lpstr>Additional Resources</vt:lpstr>
      <vt:lpstr>Please Complete A Session Evaluation Form Your input is important!</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2008-11-12T06:09:28Z</dcterms:created>
  <dcterms:modified xsi:type="dcterms:W3CDTF">2008-11-12T06:09:35Z</dcterms:modified>
  <cp:contentType/>
</cp:coreProperties>
</file>