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tags/tag8.xml" ContentType="application/vnd.openxmlformats-officedocument.presentationml.tag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tags/tag7.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tags/tag3.xml" ContentType="application/vnd.openxmlformats-officedocument.presentationml.tags+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tags/tag2.xml" ContentType="application/vnd.openxmlformats-officedocument.presentationml.tags+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39"/>
  </p:notesMasterIdLst>
  <p:handoutMasterIdLst>
    <p:handoutMasterId r:id="rId40"/>
  </p:handoutMasterIdLst>
  <p:sldIdLst>
    <p:sldId id="273" r:id="rId2"/>
    <p:sldId id="274" r:id="rId3"/>
    <p:sldId id="275" r:id="rId4"/>
    <p:sldId id="276" r:id="rId5"/>
    <p:sldId id="277" r:id="rId6"/>
    <p:sldId id="280" r:id="rId7"/>
    <p:sldId id="312" r:id="rId8"/>
    <p:sldId id="313" r:id="rId9"/>
    <p:sldId id="282" r:id="rId10"/>
    <p:sldId id="283" r:id="rId11"/>
    <p:sldId id="287" r:id="rId12"/>
    <p:sldId id="284" r:id="rId13"/>
    <p:sldId id="285" r:id="rId14"/>
    <p:sldId id="286" r:id="rId15"/>
    <p:sldId id="289" r:id="rId16"/>
    <p:sldId id="288" r:id="rId17"/>
    <p:sldId id="291" r:id="rId18"/>
    <p:sldId id="293" r:id="rId19"/>
    <p:sldId id="294" r:id="rId20"/>
    <p:sldId id="295" r:id="rId21"/>
    <p:sldId id="296" r:id="rId22"/>
    <p:sldId id="298" r:id="rId23"/>
    <p:sldId id="299" r:id="rId24"/>
    <p:sldId id="311" r:id="rId25"/>
    <p:sldId id="301" r:id="rId26"/>
    <p:sldId id="302" r:id="rId27"/>
    <p:sldId id="303" r:id="rId28"/>
    <p:sldId id="304" r:id="rId29"/>
    <p:sldId id="305" r:id="rId30"/>
    <p:sldId id="306" r:id="rId31"/>
    <p:sldId id="307" r:id="rId32"/>
    <p:sldId id="308" r:id="rId33"/>
    <p:sldId id="309" r:id="rId34"/>
    <p:sldId id="310" r:id="rId35"/>
    <p:sldId id="314" r:id="rId36"/>
    <p:sldId id="272" r:id="rId37"/>
    <p:sldId id="315" r:id="rId38"/>
  </p:sldIdLst>
  <p:sldSz cx="9144000" cy="6858000" type="screen4x3"/>
  <p:notesSz cx="6858000" cy="9144000"/>
  <p:custDataLst>
    <p:tags r:id="rId4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webPr encoding="windows-1252"/>
  <p:showPr showNarration="1" useTimings="0">
    <p:present/>
    <p:sldAll/>
    <p:penClr>
      <a:prstClr val="red"/>
    </p:penClr>
  </p:showPr>
  <p:clrMru>
    <a:srgbClr val="C021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20660" autoAdjust="0"/>
    <p:restoredTop sz="94675" autoAdjust="0"/>
  </p:normalViewPr>
  <p:slideViewPr>
    <p:cSldViewPr snapToGrid="0" showGuides="1">
      <p:cViewPr varScale="1">
        <p:scale>
          <a:sx n="99" d="100"/>
          <a:sy n="99" d="100"/>
        </p:scale>
        <p:origin x="-252" y="-90"/>
      </p:cViewPr>
      <p:guideLst>
        <p:guide orient="horz" pos="2160"/>
        <p:guide orient="horz" pos="146"/>
        <p:guide orient="horz" pos="4178"/>
        <p:guide orient="horz" pos="893"/>
        <p:guide orient="horz" pos="1198"/>
        <p:guide orient="horz" pos="1484"/>
        <p:guide pos="240"/>
        <p:guide pos="5520"/>
        <p:guide pos="2880"/>
        <p:guide pos="461"/>
        <p:guide pos="529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howGuides="1">
      <p:cViewPr varScale="1">
        <p:scale>
          <a:sx n="83" d="100"/>
          <a:sy n="83" d="100"/>
        </p:scale>
        <p:origin x="-1956" y="-90"/>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err="1" smtClean="0">
                <a:latin typeface="Trebuchet MS" pitchFamily="34" charset="0"/>
              </a:rPr>
              <a:t>WinHEC</a:t>
            </a:r>
            <a:r>
              <a:rPr lang="en-US" dirty="0" smtClean="0">
                <a:latin typeface="Trebuchet MS" pitchFamily="34" charset="0"/>
              </a:rPr>
              <a:t> 2008</a:t>
            </a:r>
            <a:endParaRPr lang="en-US" dirty="0">
              <a:latin typeface="Trebuchet MS"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50C7F44-AECA-4F01-B3E9-1283A36531D5}" type="datetimeFigureOut">
              <a:rPr lang="en-US" smtClean="0">
                <a:latin typeface="Trebuchet MS" pitchFamily="34" charset="0"/>
              </a:rPr>
              <a:pPr/>
              <a:t>11/11/2008</a:t>
            </a:fld>
            <a:endParaRPr lang="en-US" dirty="0">
              <a:latin typeface="Trebuchet MS" pitchFamily="34" charset="0"/>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7C69BEF-7612-4012-8A2B-B6D3188A6C54}" type="slidenum">
              <a:rPr lang="en-US" smtClean="0">
                <a:latin typeface="Trebuchet MS" pitchFamily="34" charset="0"/>
              </a:rPr>
              <a:pPr/>
              <a:t>‹#›</a:t>
            </a:fld>
            <a:endParaRPr lang="en-US" dirty="0">
              <a:latin typeface="Trebuchet MS" pitchFamily="34" charset="0"/>
            </a:endParaRPr>
          </a:p>
        </p:txBody>
      </p:sp>
      <p:sp>
        <p:nvSpPr>
          <p:cNvPr id="6" name="Footer Placeholder 5"/>
          <p:cNvSpPr txBox="1">
            <a:spLocks/>
          </p:cNvSpPr>
          <p:nvPr/>
        </p:nvSpPr>
        <p:spPr>
          <a:xfrm>
            <a:off x="0" y="8686800"/>
            <a:ext cx="6172200" cy="457200"/>
          </a:xfrm>
          <a:prstGeom prst="rect">
            <a:avLst/>
          </a:prstGeom>
        </p:spPr>
        <p:txBody>
          <a:bodyPr vert="horz" lIns="91440" tIns="45720" rIns="91440" bIns="45720" rtlCol="0" anchor="b"/>
          <a:lstStyle>
            <a:lvl1pPr algn="l">
              <a:defRPr sz="500">
                <a:latin typeface="Segoe"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t>© 2008 Microsoft Corporation. All rights reserved. Microsoft, Windows, Windows Vista and other product names are or may be registered trademarks and/or trademarks in the U.S. and/or other countries.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t>The information herein is for informational purposes only and represents the current view of Microsoft Corporation as of the date of this </a:t>
            </a:r>
            <a:r>
              <a:rPr kumimoji="0" lang="en-US" sz="500" b="0" i="0" u="none" strike="noStrike" kern="1200" cap="none" spc="0" normalizeH="0" baseline="0" noProof="0" smtClean="0">
                <a:ln>
                  <a:noFill/>
                </a:ln>
                <a:solidFill>
                  <a:srgbClr val="000000"/>
                </a:solidFill>
                <a:effectLst/>
                <a:uLnTx/>
                <a:uFillTx/>
                <a:latin typeface="Trebuchet MS" pitchFamily="34" charset="0"/>
                <a:ea typeface="+mn-ea"/>
                <a:cs typeface="+mn-cs"/>
              </a:rPr>
              <a:t>presentation. Because </a:t>
            </a:r>
            <a: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t>Microsoft must respond to changing market conditions, it should not be interpreted to be a commitment on the part of Microsoft, and Microsoft cannot guarantee the accuracy of any information provided after the date of this </a:t>
            </a:r>
            <a:r>
              <a:rPr kumimoji="0" lang="en-US" sz="500" b="0" i="0" u="none" strike="noStrike" kern="1200" cap="none" spc="0" normalizeH="0" baseline="0" noProof="0" smtClean="0">
                <a:ln>
                  <a:noFill/>
                </a:ln>
                <a:solidFill>
                  <a:srgbClr val="000000"/>
                </a:solidFill>
                <a:effectLst/>
                <a:uLnTx/>
                <a:uFillTx/>
                <a:latin typeface="Trebuchet MS" pitchFamily="34" charset="0"/>
                <a:ea typeface="+mn-ea"/>
                <a:cs typeface="+mn-cs"/>
              </a:rPr>
              <a:t>presentation. </a:t>
            </a:r>
            <a: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t/>
            </a:r>
            <a:b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br>
            <a: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t>MICROSOFT MAKES NO WARRANTIES, EXPRESS, IMPLIED OR STATUTORY, AS TO THE INFORMATION IN THIS PRESENTATION.</a:t>
            </a: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Trebuchet MS" pitchFamily="34" charset="0"/>
              </a:defRPr>
            </a:lvl1pPr>
          </a:lstStyle>
          <a:p>
            <a:r>
              <a:rPr lang="en-US" dirty="0" err="1" smtClean="0"/>
              <a:t>WinHEC</a:t>
            </a:r>
            <a:r>
              <a:rPr lang="en-US" dirty="0" smtClean="0"/>
              <a:t> 2008</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Trebuchet MS" pitchFamily="34" charset="0"/>
              </a:defRPr>
            </a:lvl1pPr>
          </a:lstStyle>
          <a:p>
            <a:fld id="{950C5189-D84B-43B0-9B5F-E4CA03B1F31C}" type="datetimeFigureOut">
              <a:rPr lang="en-US" smtClean="0"/>
              <a:pPr/>
              <a:t>11/11/2008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Trebuchet MS" pitchFamily="34" charset="0"/>
              </a:defRPr>
            </a:lvl1pPr>
          </a:lstStyle>
          <a:p>
            <a:fld id="{358640C4-3360-49AE-98EE-C1CFB5AC3557}" type="slidenum">
              <a:rPr lang="en-US" smtClean="0"/>
              <a:pPr/>
              <a:t>‹#›</a:t>
            </a:fld>
            <a:endParaRPr lang="en-US" dirty="0"/>
          </a:p>
        </p:txBody>
      </p:sp>
      <p:sp>
        <p:nvSpPr>
          <p:cNvPr id="8" name="Footer Placeholder 5"/>
          <p:cNvSpPr txBox="1">
            <a:spLocks/>
          </p:cNvSpPr>
          <p:nvPr/>
        </p:nvSpPr>
        <p:spPr>
          <a:xfrm>
            <a:off x="0" y="8686800"/>
            <a:ext cx="6172200" cy="457200"/>
          </a:xfrm>
          <a:prstGeom prst="rect">
            <a:avLst/>
          </a:prstGeom>
        </p:spPr>
        <p:txBody>
          <a:bodyPr vert="horz" lIns="91440" tIns="45720" rIns="91440" bIns="45720" rtlCol="0" anchor="b"/>
          <a:lstStyle>
            <a:lvl1pPr algn="l">
              <a:defRPr sz="500">
                <a:latin typeface="Segoe"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t>© 2008 Microsoft Corporation. All rights reserved. Microsoft, Windows, Windows Vista and other product names are or may be registered trademarks and/or trademarks in the U.S. and/or other countries.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t>The information herein is for informational purposes only and represents the current view of Microsoft Corporation as of the date of this </a:t>
            </a:r>
            <a:r>
              <a:rPr kumimoji="0" lang="en-US" sz="500" b="0" i="0" u="none" strike="noStrike" kern="1200" cap="none" spc="0" normalizeH="0" baseline="0" noProof="0" smtClean="0">
                <a:ln>
                  <a:noFill/>
                </a:ln>
                <a:solidFill>
                  <a:srgbClr val="000000"/>
                </a:solidFill>
                <a:effectLst/>
                <a:uLnTx/>
                <a:uFillTx/>
                <a:latin typeface="Trebuchet MS" pitchFamily="34" charset="0"/>
                <a:ea typeface="+mn-ea"/>
                <a:cs typeface="+mn-cs"/>
              </a:rPr>
              <a:t>presentation. Because </a:t>
            </a:r>
            <a: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t>Microsoft must respond to changing market conditions, it should not be interpreted to be a commitment on the part of Microsoft, and Microsoft cannot guarantee the accuracy of any information provided after the date of this </a:t>
            </a:r>
            <a:r>
              <a:rPr kumimoji="0" lang="en-US" sz="500" b="0" i="0" u="none" strike="noStrike" kern="1200" cap="none" spc="0" normalizeH="0" baseline="0" noProof="0" smtClean="0">
                <a:ln>
                  <a:noFill/>
                </a:ln>
                <a:solidFill>
                  <a:srgbClr val="000000"/>
                </a:solidFill>
                <a:effectLst/>
                <a:uLnTx/>
                <a:uFillTx/>
                <a:latin typeface="Trebuchet MS" pitchFamily="34" charset="0"/>
                <a:ea typeface="+mn-ea"/>
                <a:cs typeface="+mn-cs"/>
              </a:rPr>
              <a:t>presentation. </a:t>
            </a:r>
            <a: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t/>
            </a:r>
            <a:b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br>
            <a: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t>MICROSOFT MAKES NO WARRANTIES, EXPRESS, IMPLIED OR STATUTORY, AS TO THE INFORMATION IN THIS PRESENTATION.</a:t>
            </a: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Trebuchet MS" pitchFamily="34" charset="0"/>
        <a:ea typeface="+mn-ea"/>
        <a:cs typeface="+mn-cs"/>
      </a:defRPr>
    </a:lvl1pPr>
    <a:lvl2pPr marL="457200" algn="l" defTabSz="914400" rtl="0" eaLnBrk="1" latinLnBrk="0" hangingPunct="1">
      <a:defRPr sz="1200" kern="1200">
        <a:solidFill>
          <a:schemeClr val="tx1"/>
        </a:solidFill>
        <a:latin typeface="Trebuchet MS" pitchFamily="34" charset="0"/>
        <a:ea typeface="+mn-ea"/>
        <a:cs typeface="+mn-cs"/>
      </a:defRPr>
    </a:lvl2pPr>
    <a:lvl3pPr marL="914400" algn="l" defTabSz="914400" rtl="0" eaLnBrk="1" latinLnBrk="0" hangingPunct="1">
      <a:defRPr sz="1200" kern="1200">
        <a:solidFill>
          <a:schemeClr val="tx1"/>
        </a:solidFill>
        <a:latin typeface="Trebuchet MS" pitchFamily="34" charset="0"/>
        <a:ea typeface="+mn-ea"/>
        <a:cs typeface="+mn-cs"/>
      </a:defRPr>
    </a:lvl3pPr>
    <a:lvl4pPr marL="1371600" algn="l" defTabSz="914400" rtl="0" eaLnBrk="1" latinLnBrk="0" hangingPunct="1">
      <a:defRPr sz="1200" kern="1200">
        <a:solidFill>
          <a:schemeClr val="tx1"/>
        </a:solidFill>
        <a:latin typeface="Trebuchet MS" pitchFamily="34" charset="0"/>
        <a:ea typeface="+mn-ea"/>
        <a:cs typeface="+mn-cs"/>
      </a:defRPr>
    </a:lvl4pPr>
    <a:lvl5pPr marL="1828800" algn="l" defTabSz="914400" rtl="0" eaLnBrk="1" latinLnBrk="0" hangingPunct="1">
      <a:defRPr sz="1200" kern="1200">
        <a:solidFill>
          <a:schemeClr val="tx1"/>
        </a:solidFill>
        <a:latin typeface="Trebuchet MS"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D6A2346-B42F-41D7-95CA-BF4739904214}"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D6A2346-B42F-41D7-95CA-BF4739904214}"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AutoNum type="arabicPeriod"/>
            </a:pPr>
            <a:endParaRPr lang="en-US" dirty="0" smtClean="0"/>
          </a:p>
        </p:txBody>
      </p:sp>
      <p:sp>
        <p:nvSpPr>
          <p:cNvPr id="4" name="Slide Number Placeholder 3"/>
          <p:cNvSpPr>
            <a:spLocks noGrp="1"/>
          </p:cNvSpPr>
          <p:nvPr>
            <p:ph type="sldNum" sz="quarter" idx="10"/>
          </p:nvPr>
        </p:nvSpPr>
        <p:spPr/>
        <p:txBody>
          <a:bodyPr/>
          <a:lstStyle/>
          <a:p>
            <a:fld id="{6D6A2346-B42F-41D7-95CA-BF4739904214}"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6D6A2346-B42F-41D7-95CA-BF4739904214}"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D6A2346-B42F-41D7-95CA-BF4739904214}"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D6A2346-B42F-41D7-95CA-BF4739904214}"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D6A2346-B42F-41D7-95CA-BF4739904214}"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D6A2346-B42F-41D7-95CA-BF4739904214}"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6D6A2346-B42F-41D7-95CA-BF4739904214}"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D6A2346-B42F-41D7-95CA-BF4739904214}"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Font typeface="+mj-lt"/>
              <a:buAutoNum type="arabicPeriod"/>
            </a:pPr>
            <a:endParaRPr lang="en-US" dirty="0"/>
          </a:p>
        </p:txBody>
      </p:sp>
      <p:sp>
        <p:nvSpPr>
          <p:cNvPr id="4" name="Slide Number Placeholder 3"/>
          <p:cNvSpPr>
            <a:spLocks noGrp="1"/>
          </p:cNvSpPr>
          <p:nvPr>
            <p:ph type="sldNum" sz="quarter" idx="10"/>
          </p:nvPr>
        </p:nvSpPr>
        <p:spPr/>
        <p:txBody>
          <a:bodyPr/>
          <a:lstStyle/>
          <a:p>
            <a:fld id="{6D6A2346-B42F-41D7-95CA-BF4739904214}"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228600" indent="-228600">
              <a:buFont typeface="+mj-lt"/>
              <a:buAutoNum type="arabicPeriod"/>
            </a:pPr>
            <a:endParaRPr lang="en-US" dirty="0"/>
          </a:p>
        </p:txBody>
      </p:sp>
      <p:sp>
        <p:nvSpPr>
          <p:cNvPr id="4" name="Slide Number Placeholder 3"/>
          <p:cNvSpPr>
            <a:spLocks noGrp="1"/>
          </p:cNvSpPr>
          <p:nvPr>
            <p:ph type="sldNum" sz="quarter" idx="10"/>
          </p:nvPr>
        </p:nvSpPr>
        <p:spPr/>
        <p:txBody>
          <a:bodyPr/>
          <a:lstStyle/>
          <a:p>
            <a:fld id="{6D6A2346-B42F-41D7-95CA-BF4739904214}"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D6A2346-B42F-41D7-95CA-BF4739904214}"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30</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D6A2346-B42F-41D7-95CA-BF4739904214}"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32</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33</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D6A2346-B42F-41D7-95CA-BF4739904214}" type="slidenum">
              <a:rPr lang="en-US" smtClean="0"/>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7C3FBCD4-166E-446F-AF18-7D4A0CF9AEF6}" type="datetimeFigureOut">
              <a:rPr lang="en-US" smtClean="0"/>
              <a:pPr/>
              <a:t>11/11/2008</a:t>
            </a:fld>
            <a:endParaRPr lang="en-US"/>
          </a:p>
        </p:txBody>
      </p:sp>
      <p:sp>
        <p:nvSpPr>
          <p:cNvPr id="6" name="Footer Placeholder 5"/>
          <p:cNvSpPr>
            <a:spLocks noGrp="1"/>
          </p:cNvSpPr>
          <p:nvPr>
            <p:ph type="ftr" sz="quarter" idx="12"/>
          </p:nvPr>
        </p:nvSpPr>
        <p:spPr>
          <a:xfrm>
            <a:off x="0" y="8685213"/>
            <a:ext cx="2971800" cy="457200"/>
          </a:xfrm>
          <a:prstGeom prst="rect">
            <a:avLst/>
          </a:prstGeom>
        </p:spPr>
        <p:txBody>
          <a:bodyPr/>
          <a:lstStyle/>
          <a:p>
            <a:r>
              <a:rPr lang="en-US" smtClean="0">
                <a:solidFill>
                  <a:srgbClr val="000000"/>
                </a:solidFill>
              </a:rPr>
              <a:t>© 2008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endParaRPr lang="en-US" dirty="0" smtClean="0">
              <a:solidFill>
                <a:srgbClr val="000000"/>
              </a:solidFill>
            </a:endParaRPr>
          </a:p>
        </p:txBody>
      </p:sp>
      <p:sp>
        <p:nvSpPr>
          <p:cNvPr id="7" name="Slide Number Placeholder 6"/>
          <p:cNvSpPr>
            <a:spLocks noGrp="1"/>
          </p:cNvSpPr>
          <p:nvPr>
            <p:ph type="sldNum" sz="quarter" idx="13"/>
          </p:nvPr>
        </p:nvSpPr>
        <p:spPr/>
        <p:txBody>
          <a:bodyPr/>
          <a:lstStyle/>
          <a:p>
            <a:fld id="{8B263312-38AA-4E1E-B2B5-0F8F122B24FE}" type="slidenum">
              <a:rPr lang="en-US" smtClean="0"/>
              <a:pPr/>
              <a:t>35</a:t>
            </a:fld>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36</a:t>
            </a:fld>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37</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D6A2346-B42F-41D7-95CA-BF4739904214}"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ctrTitle" hasCustomPrompt="1"/>
          </p:nvPr>
        </p:nvSpPr>
        <p:spPr>
          <a:xfrm>
            <a:off x="1385910" y="1961297"/>
            <a:ext cx="7142634" cy="1495794"/>
          </a:xfrm>
          <a:ln algn="ctr"/>
        </p:spPr>
        <p:txBody>
          <a:bodyPr lIns="0" tIns="0" rIns="0" bIns="0" anchor="t"/>
          <a:lstStyle>
            <a:lvl1pPr algn="l" rtl="0" fontAlgn="base">
              <a:lnSpc>
                <a:spcPct val="90000"/>
              </a:lnSpc>
              <a:spcBef>
                <a:spcPct val="0"/>
              </a:spcBef>
              <a:spcAft>
                <a:spcPct val="0"/>
              </a:spcAft>
              <a:defRPr lang="en-US" sz="54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dirty="0" smtClean="0"/>
              <a:t>Click </a:t>
            </a:r>
            <a:r>
              <a:rPr lang="en-US" dirty="0"/>
              <a:t>to edit Master title </a:t>
            </a:r>
            <a:r>
              <a:rPr lang="en-US" dirty="0" smtClean="0"/>
              <a:t>style </a:t>
            </a:r>
            <a:endParaRPr lang="en-US" dirty="0"/>
          </a:p>
        </p:txBody>
      </p:sp>
      <p:sp>
        <p:nvSpPr>
          <p:cNvPr id="18435" name="Rectangle 3"/>
          <p:cNvSpPr>
            <a:spLocks noGrp="1" noChangeArrowheads="1"/>
          </p:cNvSpPr>
          <p:nvPr>
            <p:ph type="subTitle" idx="1"/>
          </p:nvPr>
        </p:nvSpPr>
        <p:spPr>
          <a:xfrm>
            <a:off x="2734826" y="3650133"/>
            <a:ext cx="5866482" cy="473207"/>
          </a:xfrm>
        </p:spPr>
        <p:txBody>
          <a:bodyPr lIns="0" tIns="0" rIns="0" bIns="0" anchor="t"/>
          <a:lstStyle>
            <a:lvl1pPr marL="0" indent="0">
              <a:spcBef>
                <a:spcPct val="0"/>
              </a:spcBef>
              <a:buFont typeface="Wingdings" pitchFamily="2" charset="2"/>
              <a:buNone/>
              <a:defRPr sz="3300">
                <a:gradFill>
                  <a:gsLst>
                    <a:gs pos="28000">
                      <a:schemeClr val="tx1"/>
                    </a:gs>
                    <a:gs pos="48000">
                      <a:schemeClr val="tx1"/>
                    </a:gs>
                  </a:gsLst>
                  <a:lin ang="5400000" scaled="1"/>
                </a:gradFill>
                <a:effectLst>
                  <a:outerShdw blurRad="38100" dist="38100" dir="2700000" algn="tl">
                    <a:srgbClr val="000000">
                      <a:alpha val="43137"/>
                    </a:srgbClr>
                  </a:outerShdw>
                </a:effectLst>
              </a:defRPr>
            </a:lvl1pPr>
          </a:lstStyle>
          <a:p>
            <a:r>
              <a:rPr lang="en-US" smtClean="0"/>
              <a:t>Click to edit Master subtitle style</a:t>
            </a:r>
            <a:endParaRPr lang="en-US" dirty="0"/>
          </a:p>
        </p:txBody>
      </p:sp>
      <p:pic>
        <p:nvPicPr>
          <p:cNvPr id="4" name="Picture 3" descr="WinHEC_logo.png"/>
          <p:cNvPicPr>
            <a:picLocks noChangeAspect="1"/>
          </p:cNvPicPr>
          <p:nvPr userDrawn="1"/>
        </p:nvPicPr>
        <p:blipFill>
          <a:blip r:embed="rId3" cstate="print"/>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overrideClrMapping bg1="dk2" tx1="lt1" bg2="dk1"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ck Slide - no bottom bar">
    <p:bg>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
          <a:xfrm>
            <a:off x="382588" y="228600"/>
            <a:ext cx="8380412" cy="692497"/>
          </a:xfrm>
        </p:spPr>
        <p:txBody>
          <a:bodyPr/>
          <a:lstStyle>
            <a:lvl1pPr algn="l" rtl="0" fontAlgn="base">
              <a:lnSpc>
                <a:spcPct val="90000"/>
              </a:lnSpc>
              <a:spcBef>
                <a:spcPct val="0"/>
              </a:spcBef>
              <a:spcAft>
                <a:spcPct val="0"/>
              </a:spcAft>
              <a:defRPr lang="en-US" sz="5000" spc="-125" dirty="0">
                <a:ln w="3175">
                  <a:noFill/>
                </a:ln>
                <a:solidFill>
                  <a:srgbClr val="FFFFFF"/>
                </a:solidFill>
                <a:effectLst>
                  <a:outerShdw blurRad="88900" dist="12700" dir="2700000" algn="tl" rotWithShape="0">
                    <a:prstClr val="black"/>
                  </a:outerShdw>
                </a:effectLst>
                <a:latin typeface="Trebuchet MS"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bwMode="black">
          <a:xfrm>
            <a:off x="382588" y="1414464"/>
            <a:ext cx="8380412" cy="2369879"/>
          </a:xfr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Demo Video etc slides">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ctrTitle" hasCustomPrompt="1"/>
          </p:nvPr>
        </p:nvSpPr>
        <p:spPr>
          <a:xfrm>
            <a:off x="2556404" y="3228059"/>
            <a:ext cx="5873917" cy="664797"/>
          </a:xfrm>
          <a:ln algn="ctr"/>
        </p:spPr>
        <p:txBody>
          <a:bodyPr lIns="0" tIns="0" rIns="0" bIns="0" anchor="t"/>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dirty="0" smtClean="0"/>
              <a:t>Click to edit title style</a:t>
            </a:r>
            <a:endParaRPr lang="en-US" dirty="0"/>
          </a:p>
        </p:txBody>
      </p:sp>
      <p:sp>
        <p:nvSpPr>
          <p:cNvPr id="18435" name="Rectangle 3"/>
          <p:cNvSpPr>
            <a:spLocks noGrp="1" noChangeArrowheads="1"/>
          </p:cNvSpPr>
          <p:nvPr>
            <p:ph type="subTitle" idx="1"/>
          </p:nvPr>
        </p:nvSpPr>
        <p:spPr>
          <a:xfrm>
            <a:off x="2556405" y="4214106"/>
            <a:ext cx="5970561" cy="443198"/>
          </a:xfrm>
        </p:spPr>
        <p:txBody>
          <a:bodyPr lIns="0" tIns="0" rIns="0" bIns="0" anchor="t"/>
          <a:lstStyle>
            <a:lvl1pPr marL="0" indent="0">
              <a:spcBef>
                <a:spcPct val="0"/>
              </a:spcBef>
              <a:buFont typeface="Wingdings" pitchFamily="2" charset="2"/>
              <a:buNone/>
              <a:defRPr sz="3200">
                <a:solidFill>
                  <a:schemeClr val="tx2"/>
                </a:solidFill>
              </a:defRPr>
            </a:lvl1pPr>
          </a:lstStyle>
          <a:p>
            <a:r>
              <a:rPr lang="en-US" smtClean="0"/>
              <a:t>Click to edit Master subtitle style</a:t>
            </a:r>
            <a:endParaRPr lang="en-US" dirty="0"/>
          </a:p>
        </p:txBody>
      </p:sp>
      <p:pic>
        <p:nvPicPr>
          <p:cNvPr id="4" name="Picture 3" descr="WinHEC_logo.png"/>
          <p:cNvPicPr>
            <a:picLocks noChangeAspect="1"/>
          </p:cNvPicPr>
          <p:nvPr userDrawn="1"/>
        </p:nvPicPr>
        <p:blipFill>
          <a:blip r:embed="rId3" cstate="print"/>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overrideClrMapping bg1="dk2" tx1="lt1" bg2="dk1"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64797"/>
          </a:xfrm>
        </p:spPr>
        <p:txBody>
          <a:bodyPr/>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smtClean="0"/>
              <a:t>Click to edit Master title style</a:t>
            </a:r>
            <a:endParaRPr lang="en-US" dirty="0"/>
          </a:p>
        </p:txBody>
      </p:sp>
      <p:sp>
        <p:nvSpPr>
          <p:cNvPr id="3" name="Content Placeholder 2"/>
          <p:cNvSpPr>
            <a:spLocks noGrp="1"/>
          </p:cNvSpPr>
          <p:nvPr>
            <p:ph idx="1"/>
          </p:nvPr>
        </p:nvSpPr>
        <p:spPr>
          <a:xfrm>
            <a:off x="382588" y="1414464"/>
            <a:ext cx="8380412" cy="2369879"/>
          </a:xfrm>
        </p:spPr>
        <p:txBody>
          <a:bodyPr/>
          <a:lstStyle>
            <a:lvl1pPr>
              <a:defRPr sz="3300"/>
            </a:lvl1pPr>
            <a:lvl2pPr>
              <a:defRPr sz="3000"/>
            </a:lvl2pPr>
            <a:lvl3pPr>
              <a:defRPr sz="2700"/>
            </a:lvl3pPr>
            <a:lvl4pPr>
              <a:defRPr sz="2300"/>
            </a:lvl4pPr>
            <a:lvl5pPr>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descr="WinHEC_logo.png"/>
          <p:cNvPicPr>
            <a:picLocks noChangeAspect="1"/>
          </p:cNvPicPr>
          <p:nvPr userDrawn="1"/>
        </p:nvPicPr>
        <p:blipFill>
          <a:blip r:embed="rId2" cstate="print"/>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64797"/>
          </a:xfrm>
        </p:spPr>
        <p:txBody>
          <a:bodyPr/>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smtClean="0"/>
              <a:t>Click to edit Master title style</a:t>
            </a:r>
            <a:endParaRPr lang="en-US" dirty="0"/>
          </a:p>
        </p:txBody>
      </p:sp>
      <p:sp>
        <p:nvSpPr>
          <p:cNvPr id="3" name="Content Placeholder 2"/>
          <p:cNvSpPr>
            <a:spLocks noGrp="1"/>
          </p:cNvSpPr>
          <p:nvPr>
            <p:ph sz="half" idx="1"/>
          </p:nvPr>
        </p:nvSpPr>
        <p:spPr>
          <a:xfrm>
            <a:off x="382323" y="1414199"/>
            <a:ext cx="4126177" cy="1733808"/>
          </a:xfrm>
        </p:spPr>
        <p:txBody>
          <a:bodyPr/>
          <a:lstStyle>
            <a:lvl1pPr marL="296321" indent="-296321">
              <a:defRPr sz="2300"/>
            </a:lvl1pPr>
            <a:lvl2pPr>
              <a:defRPr sz="20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35500" y="1414199"/>
            <a:ext cx="4127500" cy="1733808"/>
          </a:xfrm>
        </p:spPr>
        <p:txBody>
          <a:bodyPr/>
          <a:lstStyle>
            <a:lvl1pPr marL="294999" indent="-294999">
              <a:defRPr sz="2300"/>
            </a:lvl1pPr>
            <a:lvl2pPr marL="600580" indent="-285739">
              <a:defRPr sz="2000"/>
            </a:lvl2pPr>
            <a:lvl3pPr marL="866476" indent="-256636">
              <a:defRPr sz="1700"/>
            </a:lvl3pPr>
            <a:lvl4pPr marL="1095331" indent="-247376">
              <a:defRPr sz="1500"/>
            </a:lvl4pPr>
            <a:lvl5pPr marL="1342707" indent="-238115">
              <a:buNone/>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descr="WinHEC_logo.png"/>
          <p:cNvPicPr>
            <a:picLocks noChangeAspect="1"/>
          </p:cNvPicPr>
          <p:nvPr userDrawn="1"/>
        </p:nvPicPr>
        <p:blipFill>
          <a:blip r:embed="rId2" cstate="print"/>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64797"/>
          </a:xfrm>
        </p:spPr>
        <p:txBody>
          <a:bodyPr/>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smtClean="0"/>
              <a:t>Click to edit Master title style</a:t>
            </a:r>
            <a:endParaRPr lang="en-US" dirty="0"/>
          </a:p>
        </p:txBody>
      </p:sp>
      <p:pic>
        <p:nvPicPr>
          <p:cNvPr id="3" name="Picture 2" descr="WinHEC_logo.png"/>
          <p:cNvPicPr>
            <a:picLocks noChangeAspect="1"/>
          </p:cNvPicPr>
          <p:nvPr userDrawn="1"/>
        </p:nvPicPr>
        <p:blipFill>
          <a:blip r:embed="rId2" cstate="print"/>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1" descr="WinHEC_logo.png"/>
          <p:cNvPicPr>
            <a:picLocks noChangeAspect="1"/>
          </p:cNvPicPr>
          <p:nvPr userDrawn="1"/>
        </p:nvPicPr>
        <p:blipFill>
          <a:blip r:embed="rId2" cstate="print"/>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WALKIN - Prints in GRAYSCALE">
    <p:bg bwMode="ltGray">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64797"/>
          </a:xfrm>
        </p:spPr>
        <p:txBody>
          <a:bodyPr/>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smtClean="0"/>
              <a:t>Click to edit Master title style</a:t>
            </a:r>
            <a:endParaRPr lang="en-US" dirty="0"/>
          </a:p>
        </p:txBody>
      </p:sp>
      <p:sp>
        <p:nvSpPr>
          <p:cNvPr id="3" name="Text Placeholder 2"/>
          <p:cNvSpPr>
            <a:spLocks noGrp="1"/>
          </p:cNvSpPr>
          <p:nvPr>
            <p:ph type="body" idx="1"/>
          </p:nvPr>
        </p:nvSpPr>
        <p:spPr>
          <a:xfrm>
            <a:off x="382588" y="1414464"/>
            <a:ext cx="8380412" cy="2369879"/>
          </a:xfr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descr="WinHEC_logo.png"/>
          <p:cNvPicPr>
            <a:picLocks noChangeAspect="1"/>
          </p:cNvPicPr>
          <p:nvPr userDrawn="1"/>
        </p:nvPicPr>
        <p:blipFill>
          <a:blip r:embed="rId4" cstate="print"/>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otes Slide (you must hide it)">
    <p:bg>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
          <a:xfrm>
            <a:off x="382588" y="228600"/>
            <a:ext cx="8380412" cy="692497"/>
          </a:xfrm>
        </p:spPr>
        <p:txBody>
          <a:bodyPr/>
          <a:lstStyle>
            <a:lvl1pPr algn="l" rtl="0" fontAlgn="base">
              <a:lnSpc>
                <a:spcPct val="90000"/>
              </a:lnSpc>
              <a:spcBef>
                <a:spcPct val="0"/>
              </a:spcBef>
              <a:spcAft>
                <a:spcPct val="0"/>
              </a:spcAft>
              <a:defRPr lang="en-US" sz="5000" spc="-125" dirty="0">
                <a:ln w="3175">
                  <a:noFill/>
                </a:ln>
                <a:solidFill>
                  <a:srgbClr val="FFFFFF"/>
                </a:solidFill>
                <a:effectLst>
                  <a:outerShdw blurRad="88900" dist="12700" dir="2700000" algn="tl" rotWithShape="0">
                    <a:prstClr val="black"/>
                  </a:outerShdw>
                </a:effectLst>
                <a:latin typeface="Trebuchet MS"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bwMode="black">
          <a:xfrm>
            <a:off x="382588" y="1414464"/>
            <a:ext cx="8380412" cy="2369879"/>
          </a:xfr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0"/>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Trebuchet MS" pitchFamily="34" charset="0"/>
              </a:defRPr>
            </a:lvl1pPr>
          </a:lstStyle>
          <a:p>
            <a:pPr lvl="0"/>
            <a:r>
              <a:rPr lang="en-US" smtClean="0"/>
              <a:t>Click to edit Master text styles</a:t>
            </a: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image" Target="../media/image4.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2" cstate="print">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2588" y="228600"/>
            <a:ext cx="8380412" cy="664797"/>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lgn="l" defTabSz="912777" rtl="0" eaLnBrk="1" fontAlgn="base" hangingPunct="1">
              <a:lnSpc>
                <a:spcPct val="90000"/>
              </a:lnSpc>
              <a:spcBef>
                <a:spcPct val="0"/>
              </a:spcBef>
              <a:spcAft>
                <a:spcPct val="0"/>
              </a:spcAft>
            </a:pPr>
            <a:r>
              <a:rPr lang="en-US" dirty="0" smtClean="0"/>
              <a:t>Click to edit Title Slide</a:t>
            </a:r>
          </a:p>
        </p:txBody>
      </p:sp>
      <p:sp>
        <p:nvSpPr>
          <p:cNvPr id="1027" name="Rectangle 8"/>
          <p:cNvSpPr>
            <a:spLocks noGrp="1" noChangeArrowheads="1"/>
          </p:cNvSpPr>
          <p:nvPr>
            <p:ph type="body" idx="1"/>
          </p:nvPr>
        </p:nvSpPr>
        <p:spPr bwMode="auto">
          <a:xfrm>
            <a:off x="382588" y="1414464"/>
            <a:ext cx="8380412" cy="236987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ransition>
    <p:fade/>
  </p:transition>
  <p:timing>
    <p:tnLst>
      <p:par>
        <p:cTn id="1" dur="indefinite" restart="never" nodeType="tmRoot"/>
      </p:par>
    </p:tnLst>
  </p:timing>
  <p:txStyles>
    <p:titleStyle>
      <a:lvl1pPr algn="l" defTabSz="912777" rtl="0" eaLnBrk="1" fontAlgn="base" hangingPunct="1">
        <a:lnSpc>
          <a:spcPct val="90000"/>
        </a:lnSpc>
        <a:spcBef>
          <a:spcPct val="0"/>
        </a:spcBef>
        <a:spcAft>
          <a:spcPct val="0"/>
        </a:spcAft>
        <a:defRPr lang="en-US" sz="4800" b="0" cap="none" spc="-125" dirty="0" smtClean="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vl2pPr algn="l" defTabSz="912777" rtl="0" eaLnBrk="1" fontAlgn="base" hangingPunct="1">
        <a:lnSpc>
          <a:spcPct val="90000"/>
        </a:lnSpc>
        <a:spcBef>
          <a:spcPct val="0"/>
        </a:spcBef>
        <a:spcAft>
          <a:spcPct val="0"/>
        </a:spcAft>
        <a:defRPr sz="4500">
          <a:solidFill>
            <a:schemeClr val="tx2"/>
          </a:solidFill>
          <a:latin typeface="Segoe Semibold" pitchFamily="34" charset="0"/>
        </a:defRPr>
      </a:lvl2pPr>
      <a:lvl3pPr algn="l" defTabSz="912777" rtl="0" eaLnBrk="1" fontAlgn="base" hangingPunct="1">
        <a:lnSpc>
          <a:spcPct val="90000"/>
        </a:lnSpc>
        <a:spcBef>
          <a:spcPct val="0"/>
        </a:spcBef>
        <a:spcAft>
          <a:spcPct val="0"/>
        </a:spcAft>
        <a:defRPr sz="4500">
          <a:solidFill>
            <a:schemeClr val="tx2"/>
          </a:solidFill>
          <a:latin typeface="Segoe Semibold" pitchFamily="34" charset="0"/>
        </a:defRPr>
      </a:lvl3pPr>
      <a:lvl4pPr algn="l" defTabSz="912777" rtl="0" eaLnBrk="1" fontAlgn="base" hangingPunct="1">
        <a:lnSpc>
          <a:spcPct val="90000"/>
        </a:lnSpc>
        <a:spcBef>
          <a:spcPct val="0"/>
        </a:spcBef>
        <a:spcAft>
          <a:spcPct val="0"/>
        </a:spcAft>
        <a:defRPr sz="4500">
          <a:solidFill>
            <a:schemeClr val="tx2"/>
          </a:solidFill>
          <a:latin typeface="Segoe Semibold" pitchFamily="34" charset="0"/>
        </a:defRPr>
      </a:lvl4pPr>
      <a:lvl5pPr algn="l" defTabSz="912777" rtl="0" eaLnBrk="1" fontAlgn="base" hangingPunct="1">
        <a:lnSpc>
          <a:spcPct val="90000"/>
        </a:lnSpc>
        <a:spcBef>
          <a:spcPct val="0"/>
        </a:spcBef>
        <a:spcAft>
          <a:spcPct val="0"/>
        </a:spcAft>
        <a:defRPr sz="4500">
          <a:solidFill>
            <a:schemeClr val="tx2"/>
          </a:solidFill>
          <a:latin typeface="Segoe Semibold" pitchFamily="34" charset="0"/>
        </a:defRPr>
      </a:lvl5pPr>
      <a:lvl6pPr marL="380970" algn="l" defTabSz="914063" rtl="0" eaLnBrk="1" fontAlgn="base" hangingPunct="1">
        <a:lnSpc>
          <a:spcPct val="90000"/>
        </a:lnSpc>
        <a:spcBef>
          <a:spcPct val="0"/>
        </a:spcBef>
        <a:spcAft>
          <a:spcPct val="0"/>
        </a:spcAft>
        <a:defRPr sz="4500">
          <a:solidFill>
            <a:schemeClr val="tx2"/>
          </a:solidFill>
          <a:latin typeface="Segoe Semibold" pitchFamily="34" charset="0"/>
        </a:defRPr>
      </a:lvl6pPr>
      <a:lvl7pPr marL="761940" algn="l" defTabSz="914063" rtl="0" eaLnBrk="1" fontAlgn="base" hangingPunct="1">
        <a:lnSpc>
          <a:spcPct val="90000"/>
        </a:lnSpc>
        <a:spcBef>
          <a:spcPct val="0"/>
        </a:spcBef>
        <a:spcAft>
          <a:spcPct val="0"/>
        </a:spcAft>
        <a:defRPr sz="4500">
          <a:solidFill>
            <a:schemeClr val="tx2"/>
          </a:solidFill>
          <a:latin typeface="Segoe Semibold" pitchFamily="34" charset="0"/>
        </a:defRPr>
      </a:lvl7pPr>
      <a:lvl8pPr marL="1142908" algn="l" defTabSz="914063" rtl="0" eaLnBrk="1" fontAlgn="base" hangingPunct="1">
        <a:lnSpc>
          <a:spcPct val="90000"/>
        </a:lnSpc>
        <a:spcBef>
          <a:spcPct val="0"/>
        </a:spcBef>
        <a:spcAft>
          <a:spcPct val="0"/>
        </a:spcAft>
        <a:defRPr sz="4500">
          <a:solidFill>
            <a:schemeClr val="tx2"/>
          </a:solidFill>
          <a:latin typeface="Segoe Semibold" pitchFamily="34" charset="0"/>
        </a:defRPr>
      </a:lvl8pPr>
      <a:lvl9pPr marL="1523878" algn="l" defTabSz="914063" rtl="0" eaLnBrk="1" fontAlgn="base" hangingPunct="1">
        <a:lnSpc>
          <a:spcPct val="90000"/>
        </a:lnSpc>
        <a:spcBef>
          <a:spcPct val="0"/>
        </a:spcBef>
        <a:spcAft>
          <a:spcPct val="0"/>
        </a:spcAft>
        <a:defRPr sz="4500">
          <a:solidFill>
            <a:schemeClr val="tx2"/>
          </a:solidFill>
          <a:latin typeface="Segoe Semibold" pitchFamily="34" charset="0"/>
        </a:defRPr>
      </a:lvl9pPr>
    </p:titleStyle>
    <p:bodyStyle>
      <a:lvl1pPr marL="382573" indent="-382573" algn="l" defTabSz="912777" rtl="0" eaLnBrk="1" fontAlgn="base" hangingPunct="1">
        <a:lnSpc>
          <a:spcPct val="90000"/>
        </a:lnSpc>
        <a:spcBef>
          <a:spcPts val="1167"/>
        </a:spcBef>
        <a:spcAft>
          <a:spcPct val="0"/>
        </a:spcAft>
        <a:buClr>
          <a:schemeClr val="tx2"/>
        </a:buClr>
        <a:buSzPct val="95000"/>
        <a:buFontTx/>
        <a:buBlip>
          <a:blip r:embed="rId13"/>
        </a:buBlip>
        <a:defRPr sz="33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defRPr>
      </a:lvl1pPr>
      <a:lvl2pPr marL="704822" indent="-317487" algn="l" defTabSz="912777" rtl="0" eaLnBrk="1" fontAlgn="base" hangingPunct="1">
        <a:lnSpc>
          <a:spcPct val="90000"/>
        </a:lnSpc>
        <a:spcBef>
          <a:spcPts val="1083"/>
        </a:spcBef>
        <a:spcAft>
          <a:spcPct val="0"/>
        </a:spcAft>
        <a:buClr>
          <a:schemeClr val="tx2"/>
        </a:buClr>
        <a:buSzPct val="80000"/>
        <a:buFontTx/>
        <a:buBlip>
          <a:blip r:embed="rId14"/>
        </a:buBlip>
        <a:defRPr sz="30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defRPr>
      </a:lvl2pPr>
      <a:lvl3pPr marL="988974" indent="-282564" algn="l" defTabSz="912777" rtl="0" eaLnBrk="1" fontAlgn="base" hangingPunct="1">
        <a:lnSpc>
          <a:spcPct val="90000"/>
        </a:lnSpc>
        <a:spcBef>
          <a:spcPts val="1000"/>
        </a:spcBef>
        <a:spcAft>
          <a:spcPct val="0"/>
        </a:spcAft>
        <a:buClr>
          <a:schemeClr val="tx2"/>
        </a:buClr>
        <a:buSzPct val="80000"/>
        <a:buFontTx/>
        <a:buBlip>
          <a:blip r:embed="rId14"/>
        </a:buBlip>
        <a:defRPr sz="27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defRPr>
      </a:lvl3pPr>
      <a:lvl4pPr marL="1266774" indent="-276214" algn="l" defTabSz="912777" rtl="0" eaLnBrk="1" fontAlgn="base" hangingPunct="1">
        <a:lnSpc>
          <a:spcPct val="90000"/>
        </a:lnSpc>
        <a:spcBef>
          <a:spcPts val="917"/>
        </a:spcBef>
        <a:spcAft>
          <a:spcPct val="0"/>
        </a:spcAft>
        <a:buClr>
          <a:schemeClr val="tx2"/>
        </a:buClr>
        <a:buSzPct val="80000"/>
        <a:buFontTx/>
        <a:buBlip>
          <a:blip r:embed="rId14"/>
        </a:buBlip>
        <a:defRPr sz="23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defRPr>
      </a:lvl4pPr>
      <a:lvl5pPr marL="1530289" indent="-260340" algn="l" defTabSz="912777" rtl="0" eaLnBrk="1" fontAlgn="base" hangingPunct="1">
        <a:lnSpc>
          <a:spcPct val="90000"/>
        </a:lnSpc>
        <a:spcBef>
          <a:spcPts val="833"/>
        </a:spcBef>
        <a:spcAft>
          <a:spcPct val="0"/>
        </a:spcAft>
        <a:buClr>
          <a:schemeClr val="tx2"/>
        </a:buClr>
        <a:buSzPct val="80000"/>
        <a:buFontTx/>
        <a:buBlip>
          <a:blip r:embed="rId14"/>
        </a:buBlip>
        <a:defRPr sz="23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defRPr>
      </a:lvl5pPr>
      <a:lvl6pPr marL="1911463"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5"/>
        </a:buBlip>
        <a:defRPr sz="2000">
          <a:solidFill>
            <a:schemeClr val="tx1"/>
          </a:solidFill>
          <a:latin typeface="+mn-lt"/>
        </a:defRPr>
      </a:lvl6pPr>
      <a:lvl7pPr marL="2292432"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5"/>
        </a:buBlip>
        <a:defRPr sz="2000">
          <a:solidFill>
            <a:schemeClr val="tx1"/>
          </a:solidFill>
          <a:latin typeface="+mn-lt"/>
        </a:defRPr>
      </a:lvl7pPr>
      <a:lvl8pPr marL="2673401"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5"/>
        </a:buBlip>
        <a:defRPr sz="2000">
          <a:solidFill>
            <a:schemeClr val="tx1"/>
          </a:solidFill>
          <a:latin typeface="+mn-lt"/>
        </a:defRPr>
      </a:lvl8pPr>
      <a:lvl9pPr marL="3054371"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5"/>
        </a:buBlip>
        <a:defRPr sz="2000">
          <a:solidFill>
            <a:schemeClr val="tx1"/>
          </a:solidFill>
          <a:latin typeface="+mn-lt"/>
        </a:defRPr>
      </a:lvl9pPr>
    </p:bodyStyle>
    <p:otherStyle>
      <a:defPPr>
        <a:defRPr lang="en-US"/>
      </a:defPPr>
      <a:lvl1pPr marL="0" algn="l" defTabSz="761940" rtl="0" eaLnBrk="1" latinLnBrk="0" hangingPunct="1">
        <a:defRPr sz="1500" kern="1200">
          <a:solidFill>
            <a:schemeClr val="tx1"/>
          </a:solidFill>
          <a:latin typeface="+mn-lt"/>
          <a:ea typeface="+mn-ea"/>
          <a:cs typeface="+mn-cs"/>
        </a:defRPr>
      </a:lvl1pPr>
      <a:lvl2pPr marL="380970" algn="l" defTabSz="761940" rtl="0" eaLnBrk="1" latinLnBrk="0" hangingPunct="1">
        <a:defRPr sz="1500" kern="1200">
          <a:solidFill>
            <a:schemeClr val="tx1"/>
          </a:solidFill>
          <a:latin typeface="+mn-lt"/>
          <a:ea typeface="+mn-ea"/>
          <a:cs typeface="+mn-cs"/>
        </a:defRPr>
      </a:lvl2pPr>
      <a:lvl3pPr marL="761940" algn="l" defTabSz="761940" rtl="0" eaLnBrk="1" latinLnBrk="0" hangingPunct="1">
        <a:defRPr sz="1500" kern="1200">
          <a:solidFill>
            <a:schemeClr val="tx1"/>
          </a:solidFill>
          <a:latin typeface="+mn-lt"/>
          <a:ea typeface="+mn-ea"/>
          <a:cs typeface="+mn-cs"/>
        </a:defRPr>
      </a:lvl3pPr>
      <a:lvl4pPr marL="1142908" algn="l" defTabSz="761940" rtl="0" eaLnBrk="1" latinLnBrk="0" hangingPunct="1">
        <a:defRPr sz="1500" kern="1200">
          <a:solidFill>
            <a:schemeClr val="tx1"/>
          </a:solidFill>
          <a:latin typeface="+mn-lt"/>
          <a:ea typeface="+mn-ea"/>
          <a:cs typeface="+mn-cs"/>
        </a:defRPr>
      </a:lvl4pPr>
      <a:lvl5pPr marL="1523878" algn="l" defTabSz="761940" rtl="0" eaLnBrk="1" latinLnBrk="0" hangingPunct="1">
        <a:defRPr sz="1500" kern="1200">
          <a:solidFill>
            <a:schemeClr val="tx1"/>
          </a:solidFill>
          <a:latin typeface="+mn-lt"/>
          <a:ea typeface="+mn-ea"/>
          <a:cs typeface="+mn-cs"/>
        </a:defRPr>
      </a:lvl5pPr>
      <a:lvl6pPr marL="1904848" algn="l" defTabSz="761940" rtl="0" eaLnBrk="1" latinLnBrk="0" hangingPunct="1">
        <a:defRPr sz="1500" kern="1200">
          <a:solidFill>
            <a:schemeClr val="tx1"/>
          </a:solidFill>
          <a:latin typeface="+mn-lt"/>
          <a:ea typeface="+mn-ea"/>
          <a:cs typeface="+mn-cs"/>
        </a:defRPr>
      </a:lvl6pPr>
      <a:lvl7pPr marL="2285818" algn="l" defTabSz="761940" rtl="0" eaLnBrk="1" latinLnBrk="0" hangingPunct="1">
        <a:defRPr sz="1500" kern="1200">
          <a:solidFill>
            <a:schemeClr val="tx1"/>
          </a:solidFill>
          <a:latin typeface="+mn-lt"/>
          <a:ea typeface="+mn-ea"/>
          <a:cs typeface="+mn-cs"/>
        </a:defRPr>
      </a:lvl7pPr>
      <a:lvl8pPr marL="2666787" algn="l" defTabSz="761940" rtl="0" eaLnBrk="1" latinLnBrk="0" hangingPunct="1">
        <a:defRPr sz="1500" kern="1200">
          <a:solidFill>
            <a:schemeClr val="tx1"/>
          </a:solidFill>
          <a:latin typeface="+mn-lt"/>
          <a:ea typeface="+mn-ea"/>
          <a:cs typeface="+mn-cs"/>
        </a:defRPr>
      </a:lvl8pPr>
      <a:lvl9pPr marL="3047756" algn="l" defTabSz="761940"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5.xml"/><Relationship Id="rId1" Type="http://schemas.openxmlformats.org/officeDocument/2006/relationships/tags" Target="../tags/tag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3.xml"/><Relationship Id="rId1" Type="http://schemas.openxmlformats.org/officeDocument/2006/relationships/tags" Target="../tags/tag4.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3.xml"/><Relationship Id="rId1" Type="http://schemas.openxmlformats.org/officeDocument/2006/relationships/tags" Target="../tags/tag5.xml"/><Relationship Id="rId5" Type="http://schemas.openxmlformats.org/officeDocument/2006/relationships/image" Target="../media/image11.jpeg"/><Relationship Id="rId4" Type="http://schemas.openxmlformats.org/officeDocument/2006/relationships/image" Target="../media/image10.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3.xml"/><Relationship Id="rId1" Type="http://schemas.openxmlformats.org/officeDocument/2006/relationships/tags" Target="../tags/tag6.xml"/><Relationship Id="rId4" Type="http://schemas.openxmlformats.org/officeDocument/2006/relationships/image" Target="../media/image12.jpe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5.xml"/><Relationship Id="rId1" Type="http://schemas.openxmlformats.org/officeDocument/2006/relationships/tags" Target="../tags/tag7.xml"/><Relationship Id="rId5" Type="http://schemas.openxmlformats.org/officeDocument/2006/relationships/image" Target="../media/image14.jpeg"/><Relationship Id="rId4" Type="http://schemas.openxmlformats.org/officeDocument/2006/relationships/image" Target="../media/image13.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19.jpeg"/><Relationship Id="rId13" Type="http://schemas.openxmlformats.org/officeDocument/2006/relationships/image" Target="../media/image24.jpeg"/><Relationship Id="rId3" Type="http://schemas.openxmlformats.org/officeDocument/2006/relationships/notesSlide" Target="../notesSlides/notesSlide24.xml"/><Relationship Id="rId7" Type="http://schemas.openxmlformats.org/officeDocument/2006/relationships/image" Target="../media/image18.jpeg"/><Relationship Id="rId12" Type="http://schemas.openxmlformats.org/officeDocument/2006/relationships/image" Target="../media/image23.jpeg"/><Relationship Id="rId2" Type="http://schemas.openxmlformats.org/officeDocument/2006/relationships/slideLayout" Target="../slideLayouts/slideLayout6.xml"/><Relationship Id="rId1" Type="http://schemas.openxmlformats.org/officeDocument/2006/relationships/tags" Target="../tags/tag8.xml"/><Relationship Id="rId6" Type="http://schemas.openxmlformats.org/officeDocument/2006/relationships/image" Target="../media/image17.jpeg"/><Relationship Id="rId11" Type="http://schemas.openxmlformats.org/officeDocument/2006/relationships/image" Target="../media/image22.jpeg"/><Relationship Id="rId5" Type="http://schemas.openxmlformats.org/officeDocument/2006/relationships/image" Target="../media/image16.jpeg"/><Relationship Id="rId10" Type="http://schemas.openxmlformats.org/officeDocument/2006/relationships/image" Target="../media/image21.jpeg"/><Relationship Id="rId4" Type="http://schemas.openxmlformats.org/officeDocument/2006/relationships/image" Target="../media/image15.png"/><Relationship Id="rId9" Type="http://schemas.openxmlformats.org/officeDocument/2006/relationships/image" Target="../media/image20.jpeg"/><Relationship Id="rId14" Type="http://schemas.openxmlformats.org/officeDocument/2006/relationships/image" Target="../media/image25.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6.xml"/><Relationship Id="rId1" Type="http://schemas.openxmlformats.org/officeDocument/2006/relationships/tags" Target="../tags/tag9.xml"/><Relationship Id="rId6" Type="http://schemas.openxmlformats.org/officeDocument/2006/relationships/image" Target="../media/image28.png"/><Relationship Id="rId5" Type="http://schemas.openxmlformats.org/officeDocument/2006/relationships/image" Target="../media/image27.jpeg"/><Relationship Id="rId4" Type="http://schemas.openxmlformats.org/officeDocument/2006/relationships/image" Target="../media/image26.jpeg"/></Relationships>
</file>

<file path=ppt/slides/_rels/slide28.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notesSlide" Target="../notesSlides/notesSlide28.xml"/><Relationship Id="rId7" Type="http://schemas.openxmlformats.org/officeDocument/2006/relationships/image" Target="../media/image31.jpeg"/><Relationship Id="rId2" Type="http://schemas.openxmlformats.org/officeDocument/2006/relationships/slideLayout" Target="../slideLayouts/slideLayout3.xml"/><Relationship Id="rId1" Type="http://schemas.openxmlformats.org/officeDocument/2006/relationships/tags" Target="../tags/tag10.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6.jpe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hyperlink" Target="http://msdn.microsoft.com/en-us/performance" TargetMode="External"/><Relationship Id="rId7" Type="http://schemas.openxmlformats.org/officeDocument/2006/relationships/hyperlink" Target="http://msdn2.microsoft.com/en-us/library/aa363787.aspx" TargetMode="External"/><Relationship Id="rId2" Type="http://schemas.openxmlformats.org/officeDocument/2006/relationships/notesSlide" Target="../notesSlides/notesSlide34.xml"/><Relationship Id="rId1" Type="http://schemas.openxmlformats.org/officeDocument/2006/relationships/slideLayout" Target="../slideLayouts/slideLayout3.xml"/><Relationship Id="rId6" Type="http://schemas.openxmlformats.org/officeDocument/2006/relationships/hyperlink" Target="http://social.msdn.microsoft.com/Forums/en-US/wptk_v4/threads/" TargetMode="External"/><Relationship Id="rId5" Type="http://schemas.openxmlformats.org/officeDocument/2006/relationships/hyperlink" Target="http://msdn.microsoft.com/en-us/library/cc305187.aspx" TargetMode="External"/><Relationship Id="rId4" Type="http://schemas.openxmlformats.org/officeDocument/2006/relationships/hyperlink" Target="http://www.microsoft.com/whdc/system/sysperf/perftools.mspx"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www.winhec2008.com/" TargetMode="External"/><Relationship Id="rId2" Type="http://schemas.openxmlformats.org/officeDocument/2006/relationships/notesSlide" Target="../notesSlides/notesSlide35.xml"/><Relationship Id="rId1" Type="http://schemas.openxmlformats.org/officeDocument/2006/relationships/slideLayout" Target="../slideLayouts/slideLayout5.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3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6.xml"/><Relationship Id="rId1" Type="http://schemas.openxmlformats.org/officeDocument/2006/relationships/slideLayout" Target="../slideLayouts/slideLayout6.xml"/><Relationship Id="rId4" Type="http://schemas.openxmlformats.org/officeDocument/2006/relationships/image" Target="../media/image37.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5.xml"/><Relationship Id="rId1" Type="http://schemas.openxmlformats.org/officeDocument/2006/relationships/tags" Target="../tags/tag2.xml"/><Relationship Id="rId5" Type="http://schemas.openxmlformats.org/officeDocument/2006/relationships/image" Target="../media/image9.jpe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85910" y="1961297"/>
            <a:ext cx="7142634" cy="1994392"/>
          </a:xfrm>
        </p:spPr>
        <p:txBody>
          <a:bodyPr/>
          <a:lstStyle/>
          <a:p>
            <a:r>
              <a:rPr lang="en-US" sz="4800" smtClean="0"/>
              <a:t>Windows Performance Analysis:  Using Windows Performance Tools</a:t>
            </a:r>
            <a:endParaRPr lang="en-US" sz="4800"/>
          </a:p>
        </p:txBody>
      </p:sp>
      <p:sp>
        <p:nvSpPr>
          <p:cNvPr id="10" name="Subtitle 9"/>
          <p:cNvSpPr>
            <a:spLocks noGrp="1"/>
          </p:cNvSpPr>
          <p:nvPr>
            <p:ph type="subTitle" idx="1"/>
          </p:nvPr>
        </p:nvSpPr>
        <p:spPr>
          <a:xfrm>
            <a:off x="2734826" y="3650133"/>
            <a:ext cx="5866482" cy="1828193"/>
          </a:xfrm>
        </p:spPr>
        <p:txBody>
          <a:bodyPr/>
          <a:lstStyle/>
          <a:p>
            <a:r>
              <a:rPr lang="en-US" smtClean="0"/>
              <a:t/>
            </a:r>
            <a:br>
              <a:rPr lang="en-US" smtClean="0"/>
            </a:br>
            <a:r>
              <a:rPr lang="en-US" smtClean="0"/>
              <a:t>Michael Milirud</a:t>
            </a:r>
          </a:p>
          <a:p>
            <a:r>
              <a:rPr lang="en-US" smtClean="0"/>
              <a:t>Program Manager</a:t>
            </a:r>
            <a:br>
              <a:rPr lang="en-US" smtClean="0"/>
            </a:br>
            <a:r>
              <a:rPr lang="en-US" smtClean="0"/>
              <a:t>Windows Fundamentals</a:t>
            </a: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Windows Performance Toolkit</a:t>
            </a:r>
            <a:endParaRPr lang="en-US" dirty="0"/>
          </a:p>
        </p:txBody>
      </p:sp>
      <p:sp>
        <p:nvSpPr>
          <p:cNvPr id="3" name="Content Placeholder 2"/>
          <p:cNvSpPr>
            <a:spLocks noGrp="1"/>
          </p:cNvSpPr>
          <p:nvPr>
            <p:ph idx="1"/>
          </p:nvPr>
        </p:nvSpPr>
        <p:spPr>
          <a:xfrm>
            <a:off x="382588" y="1414464"/>
            <a:ext cx="8380412" cy="4695644"/>
          </a:xfrm>
        </p:spPr>
        <p:txBody>
          <a:bodyPr/>
          <a:lstStyle/>
          <a:p>
            <a:pPr marL="285750" indent="-285750"/>
            <a:r>
              <a:rPr lang="en-US" sz="2400" dirty="0" smtClean="0"/>
              <a:t>The </a:t>
            </a:r>
            <a:r>
              <a:rPr lang="en-US" sz="2400" dirty="0" smtClean="0">
                <a:gradFill>
                  <a:gsLst>
                    <a:gs pos="28000">
                      <a:schemeClr val="accent1"/>
                    </a:gs>
                    <a:gs pos="48000">
                      <a:schemeClr val="accent1"/>
                    </a:gs>
                  </a:gsLst>
                  <a:lin ang="5400000" scaled="1"/>
                </a:gradFill>
              </a:rPr>
              <a:t>official</a:t>
            </a:r>
            <a:r>
              <a:rPr lang="en-US" sz="2400" dirty="0" smtClean="0"/>
              <a:t> kit for Windows performance analysis</a:t>
            </a:r>
          </a:p>
          <a:p>
            <a:pPr marL="607999" lvl="1" indent="-285750"/>
            <a:r>
              <a:rPr lang="en-US" sz="2100" dirty="0" smtClean="0"/>
              <a:t>Built and used by the Windows organization</a:t>
            </a:r>
          </a:p>
          <a:p>
            <a:pPr marL="285750" indent="-285750"/>
            <a:r>
              <a:rPr lang="en-US" sz="2400" dirty="0" smtClean="0">
                <a:sym typeface="Wingdings" pitchFamily="2" charset="2"/>
              </a:rPr>
              <a:t>Wide support range </a:t>
            </a:r>
          </a:p>
          <a:p>
            <a:pPr marL="517525" lvl="1" indent="-231775"/>
            <a:r>
              <a:rPr lang="en-US" sz="2000" dirty="0" smtClean="0">
                <a:sym typeface="Wingdings" pitchFamily="2" charset="2"/>
              </a:rPr>
              <a:t>Cross platform:  Vista, Server 2008, Windows 7, </a:t>
            </a:r>
            <a:br>
              <a:rPr lang="en-US" sz="2000" dirty="0" smtClean="0">
                <a:sym typeface="Wingdings" pitchFamily="2" charset="2"/>
              </a:rPr>
            </a:br>
            <a:r>
              <a:rPr lang="en-US" sz="2000" dirty="0" smtClean="0"/>
              <a:t>Windows Server 2008 R2</a:t>
            </a:r>
            <a:endParaRPr lang="en-US" sz="2000" dirty="0" smtClean="0">
              <a:sym typeface="Wingdings" pitchFamily="2" charset="2"/>
            </a:endParaRPr>
          </a:p>
          <a:p>
            <a:pPr marL="517525" lvl="1" indent="-231775"/>
            <a:r>
              <a:rPr lang="en-US" sz="2000" dirty="0" smtClean="0">
                <a:sym typeface="Wingdings" pitchFamily="2" charset="2"/>
              </a:rPr>
              <a:t>Cross architecture:  x86, x64, and Itanium </a:t>
            </a:r>
          </a:p>
          <a:p>
            <a:pPr marL="285750" indent="-285750"/>
            <a:r>
              <a:rPr lang="en-US" sz="2400" dirty="0" smtClean="0">
                <a:gradFill>
                  <a:gsLst>
                    <a:gs pos="28000">
                      <a:schemeClr val="accent1"/>
                    </a:gs>
                    <a:gs pos="48000">
                      <a:schemeClr val="accent1"/>
                    </a:gs>
                  </a:gsLst>
                  <a:lin ang="5400000" scaled="1"/>
                </a:gradFill>
              </a:rPr>
              <a:t>Publicly available</a:t>
            </a:r>
            <a:endParaRPr lang="en-US" sz="2400" dirty="0" smtClean="0"/>
          </a:p>
          <a:p>
            <a:pPr marL="285750" indent="-285750"/>
            <a:r>
              <a:rPr lang="en-US" sz="2400" dirty="0" smtClean="0"/>
              <a:t>Contains Performance Analyzer tool suite</a:t>
            </a:r>
          </a:p>
          <a:p>
            <a:pPr marL="607999" lvl="1" indent="-285750"/>
            <a:r>
              <a:rPr lang="en-US" sz="2100" dirty="0" smtClean="0"/>
              <a:t>Expect to see more tools in Windows 7 Beta</a:t>
            </a:r>
          </a:p>
          <a:p>
            <a:pPr marL="285750" indent="-285750"/>
            <a:r>
              <a:rPr lang="en-US" sz="2400" dirty="0" smtClean="0">
                <a:gradFill>
                  <a:gsLst>
                    <a:gs pos="28000">
                      <a:schemeClr val="accent1"/>
                    </a:gs>
                    <a:gs pos="48000">
                      <a:schemeClr val="accent1"/>
                    </a:gs>
                  </a:gsLst>
                  <a:lin ang="5400000" scaled="1"/>
                </a:gradFill>
              </a:rPr>
              <a:t>Strategic ongoing investment </a:t>
            </a:r>
            <a:r>
              <a:rPr lang="en-US" sz="2400" dirty="0" smtClean="0"/>
              <a:t>to enable </a:t>
            </a:r>
            <a:br>
              <a:rPr lang="en-US" sz="2400" dirty="0" smtClean="0"/>
            </a:br>
            <a:r>
              <a:rPr lang="en-US" sz="2400" dirty="0" smtClean="0"/>
              <a:t>performance analysis on Windows</a:t>
            </a:r>
            <a:endParaRPr lang="en-US" sz="2400" dirty="0"/>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1329595"/>
          </a:xfrm>
        </p:spPr>
        <p:txBody>
          <a:bodyPr/>
          <a:lstStyle/>
          <a:p>
            <a:r>
              <a:rPr lang="en-US" dirty="0" smtClean="0"/>
              <a:t>Where is WPT Kit applied Today?</a:t>
            </a:r>
            <a:endParaRPr lang="en-US" dirty="0"/>
          </a:p>
        </p:txBody>
      </p:sp>
      <p:sp>
        <p:nvSpPr>
          <p:cNvPr id="3" name="Content Placeholder 2"/>
          <p:cNvSpPr>
            <a:spLocks noGrp="1"/>
          </p:cNvSpPr>
          <p:nvPr>
            <p:ph idx="1"/>
          </p:nvPr>
        </p:nvSpPr>
        <p:spPr>
          <a:xfrm>
            <a:off x="382588" y="1901825"/>
            <a:ext cx="8380412" cy="3050066"/>
          </a:xfrm>
        </p:spPr>
        <p:txBody>
          <a:bodyPr/>
          <a:lstStyle/>
          <a:p>
            <a:r>
              <a:rPr lang="en-US" dirty="0" smtClean="0">
                <a:solidFill>
                  <a:schemeClr val="accent6">
                    <a:lumMod val="60000"/>
                    <a:lumOff val="40000"/>
                  </a:schemeClr>
                </a:solidFill>
                <a:sym typeface="Wingdings" pitchFamily="2" charset="2"/>
              </a:rPr>
              <a:t>Bread and butter </a:t>
            </a:r>
            <a:r>
              <a:rPr lang="en-US" dirty="0" smtClean="0">
                <a:sym typeface="Wingdings" pitchFamily="2" charset="2"/>
              </a:rPr>
              <a:t>of </a:t>
            </a:r>
            <a:br>
              <a:rPr lang="en-US" dirty="0" smtClean="0">
                <a:sym typeface="Wingdings" pitchFamily="2" charset="2"/>
              </a:rPr>
            </a:br>
            <a:r>
              <a:rPr lang="en-US" dirty="0" smtClean="0">
                <a:sym typeface="Wingdings" pitchFamily="2" charset="2"/>
              </a:rPr>
              <a:t>Windows Engineering group</a:t>
            </a:r>
          </a:p>
          <a:p>
            <a:r>
              <a:rPr lang="en-US" dirty="0" smtClean="0"/>
              <a:t>The tool of choice for Windows 7 M3 </a:t>
            </a:r>
            <a:r>
              <a:rPr lang="en-US" dirty="0" smtClean="0">
                <a:solidFill>
                  <a:schemeClr val="accent6">
                    <a:lumMod val="60000"/>
                    <a:lumOff val="40000"/>
                  </a:schemeClr>
                </a:solidFill>
              </a:rPr>
              <a:t>Performance Push</a:t>
            </a:r>
          </a:p>
          <a:p>
            <a:r>
              <a:rPr lang="en-US" dirty="0" smtClean="0"/>
              <a:t>Underlying technology for </a:t>
            </a:r>
            <a:r>
              <a:rPr lang="en-US" dirty="0" smtClean="0">
                <a:solidFill>
                  <a:schemeClr val="accent6">
                    <a:lumMod val="60000"/>
                    <a:lumOff val="40000"/>
                  </a:schemeClr>
                </a:solidFill>
              </a:rPr>
              <a:t>industry-wide</a:t>
            </a:r>
            <a:r>
              <a:rPr lang="en-US" dirty="0" smtClean="0"/>
              <a:t> OEM </a:t>
            </a:r>
            <a:r>
              <a:rPr lang="en-US" dirty="0" smtClean="0">
                <a:solidFill>
                  <a:schemeClr val="accent6">
                    <a:lumMod val="60000"/>
                    <a:lumOff val="40000"/>
                  </a:schemeClr>
                </a:solidFill>
              </a:rPr>
              <a:t>performance effort</a:t>
            </a:r>
            <a:endParaRPr lang="en-US" dirty="0">
              <a:solidFill>
                <a:schemeClr val="accent6">
                  <a:lumMod val="60000"/>
                  <a:lumOff val="40000"/>
                </a:schemeClr>
              </a:solidFill>
            </a:endParaRPr>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What is Performance Analyzer?</a:t>
            </a:r>
            <a:endParaRPr lang="en-US" dirty="0"/>
          </a:p>
        </p:txBody>
      </p:sp>
      <p:sp>
        <p:nvSpPr>
          <p:cNvPr id="3" name="Content Placeholder 2"/>
          <p:cNvSpPr>
            <a:spLocks noGrp="1"/>
          </p:cNvSpPr>
          <p:nvPr>
            <p:ph idx="1"/>
          </p:nvPr>
        </p:nvSpPr>
        <p:spPr>
          <a:xfrm>
            <a:off x="355694" y="1100698"/>
            <a:ext cx="8380412" cy="5032147"/>
          </a:xfrm>
        </p:spPr>
        <p:txBody>
          <a:bodyPr/>
          <a:lstStyle/>
          <a:p>
            <a:r>
              <a:rPr lang="en-US" sz="2800" dirty="0" smtClean="0"/>
              <a:t>Tools for </a:t>
            </a:r>
            <a:r>
              <a:rPr lang="en-US" sz="2800" dirty="0" smtClean="0">
                <a:solidFill>
                  <a:schemeClr val="accent6">
                    <a:lumMod val="60000"/>
                    <a:lumOff val="40000"/>
                  </a:schemeClr>
                </a:solidFill>
              </a:rPr>
              <a:t>capture</a:t>
            </a:r>
            <a:r>
              <a:rPr lang="en-US" sz="2800" dirty="0" smtClean="0"/>
              <a:t>, </a:t>
            </a:r>
            <a:r>
              <a:rPr lang="en-US" sz="2800" dirty="0" smtClean="0">
                <a:solidFill>
                  <a:schemeClr val="accent6">
                    <a:lumMod val="60000"/>
                    <a:lumOff val="40000"/>
                  </a:schemeClr>
                </a:solidFill>
              </a:rPr>
              <a:t>post-processing</a:t>
            </a:r>
            <a:r>
              <a:rPr lang="en-US" sz="2800" dirty="0" smtClean="0"/>
              <a:t>, </a:t>
            </a:r>
            <a:br>
              <a:rPr lang="en-US" sz="2800" dirty="0" smtClean="0"/>
            </a:br>
            <a:r>
              <a:rPr lang="en-US" sz="2800" dirty="0" smtClean="0"/>
              <a:t>and </a:t>
            </a:r>
            <a:r>
              <a:rPr lang="en-US" sz="2800" dirty="0" smtClean="0">
                <a:solidFill>
                  <a:schemeClr val="accent6">
                    <a:lumMod val="60000"/>
                    <a:lumOff val="40000"/>
                  </a:schemeClr>
                </a:solidFill>
              </a:rPr>
              <a:t>analysis</a:t>
            </a:r>
            <a:r>
              <a:rPr lang="en-US" sz="2800" dirty="0" smtClean="0"/>
              <a:t> of performance traces</a:t>
            </a:r>
          </a:p>
          <a:p>
            <a:r>
              <a:rPr lang="en-US" sz="2800" dirty="0" smtClean="0"/>
              <a:t>Very </a:t>
            </a:r>
            <a:r>
              <a:rPr lang="en-US" sz="2800" dirty="0" smtClean="0">
                <a:solidFill>
                  <a:schemeClr val="accent6">
                    <a:lumMod val="60000"/>
                    <a:lumOff val="40000"/>
                  </a:schemeClr>
                </a:solidFill>
              </a:rPr>
              <a:t>mature</a:t>
            </a:r>
          </a:p>
          <a:p>
            <a:pPr lvl="1"/>
            <a:r>
              <a:rPr lang="en-US" sz="2400" dirty="0" smtClean="0"/>
              <a:t>Over 10 years in development within </a:t>
            </a:r>
            <a:br>
              <a:rPr lang="en-US" sz="2400" dirty="0" smtClean="0"/>
            </a:br>
            <a:r>
              <a:rPr lang="en-US" sz="2400" dirty="0" smtClean="0"/>
              <a:t>the Windows Performance Team</a:t>
            </a:r>
          </a:p>
          <a:p>
            <a:pPr lvl="1"/>
            <a:r>
              <a:rPr lang="en-US" sz="2400" dirty="0" smtClean="0"/>
              <a:t>Currently in its fourth generation</a:t>
            </a:r>
          </a:p>
          <a:p>
            <a:r>
              <a:rPr lang="en-US" sz="2800" dirty="0" smtClean="0"/>
              <a:t>Product </a:t>
            </a:r>
            <a:r>
              <a:rPr lang="en-US" sz="2800" dirty="0" smtClean="0">
                <a:solidFill>
                  <a:schemeClr val="accent6">
                    <a:lumMod val="60000"/>
                    <a:lumOff val="40000"/>
                  </a:schemeClr>
                </a:solidFill>
              </a:rPr>
              <a:t>quality</a:t>
            </a:r>
            <a:r>
              <a:rPr lang="en-US" sz="2800" dirty="0" smtClean="0"/>
              <a:t> code</a:t>
            </a:r>
          </a:p>
          <a:p>
            <a:pPr lvl="1"/>
            <a:r>
              <a:rPr lang="en-US" sz="2400" dirty="0" smtClean="0"/>
              <a:t>Enterprise grade level</a:t>
            </a:r>
          </a:p>
          <a:p>
            <a:pPr lvl="1"/>
            <a:r>
              <a:rPr lang="en-US" sz="2400" dirty="0" smtClean="0">
                <a:sym typeface="Wingdings" pitchFamily="2" charset="2"/>
              </a:rPr>
              <a:t>Core code reused inbox </a:t>
            </a:r>
          </a:p>
          <a:p>
            <a:pPr lvl="1"/>
            <a:r>
              <a:rPr lang="en-US" sz="2400" dirty="0" smtClean="0"/>
              <a:t>Dev/Test/PM/UA – the whole deal </a:t>
            </a:r>
            <a:r>
              <a:rPr lang="en-US" sz="2400" dirty="0" smtClean="0">
                <a:sym typeface="Wingdings" pitchFamily="2" charset="2"/>
              </a:rPr>
              <a:t></a:t>
            </a:r>
          </a:p>
          <a:p>
            <a:pPr lvl="1"/>
            <a:r>
              <a:rPr lang="en-US" sz="2400" dirty="0" smtClean="0">
                <a:sym typeface="Wingdings" pitchFamily="2" charset="2"/>
              </a:rPr>
              <a:t>Documentation on MSDN</a:t>
            </a:r>
            <a:endParaRPr lang="en-US" sz="2800" dirty="0" smtClean="0">
              <a:sym typeface="Wingdings" pitchFamily="2" charset="2"/>
            </a:endParaRPr>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Why Use Performance Analyzer?</a:t>
            </a:r>
            <a:endParaRPr lang="en-US" dirty="0"/>
          </a:p>
        </p:txBody>
      </p:sp>
      <p:sp>
        <p:nvSpPr>
          <p:cNvPr id="3" name="Content Placeholder 2"/>
          <p:cNvSpPr>
            <a:spLocks noGrp="1"/>
          </p:cNvSpPr>
          <p:nvPr>
            <p:ph idx="1"/>
          </p:nvPr>
        </p:nvSpPr>
        <p:spPr>
          <a:xfrm>
            <a:off x="364658" y="1288959"/>
            <a:ext cx="8380412" cy="4827988"/>
          </a:xfrm>
        </p:spPr>
        <p:txBody>
          <a:bodyPr/>
          <a:lstStyle/>
          <a:p>
            <a:pPr marL="285750" indent="-285750"/>
            <a:r>
              <a:rPr lang="en-US" sz="2400" dirty="0" smtClean="0">
                <a:gradFill>
                  <a:gsLst>
                    <a:gs pos="28000">
                      <a:schemeClr val="accent1"/>
                    </a:gs>
                    <a:gs pos="48000">
                      <a:schemeClr val="accent1"/>
                    </a:gs>
                  </a:gsLst>
                  <a:lin ang="5400000" scaled="1"/>
                </a:gradFill>
              </a:rPr>
              <a:t>Holistic</a:t>
            </a:r>
            <a:r>
              <a:rPr lang="en-US" sz="2400" dirty="0" smtClean="0"/>
              <a:t> performance analysis</a:t>
            </a:r>
          </a:p>
          <a:p>
            <a:pPr marL="517525" lvl="1" indent="-231775"/>
            <a:r>
              <a:rPr lang="en-US" sz="2000" dirty="0" smtClean="0"/>
              <a:t>All processes/threads</a:t>
            </a:r>
          </a:p>
          <a:p>
            <a:pPr marL="517525" lvl="1" indent="-231775"/>
            <a:r>
              <a:rPr lang="en-US" sz="2000" dirty="0" smtClean="0"/>
              <a:t>Both user and kernel mode</a:t>
            </a:r>
          </a:p>
          <a:p>
            <a:pPr marL="517525" lvl="1" indent="-231775"/>
            <a:r>
              <a:rPr lang="en-US" sz="2000" dirty="0" smtClean="0"/>
              <a:t>Visibility into DPCs and ISRs, scheduling, </a:t>
            </a:r>
            <a:br>
              <a:rPr lang="en-US" sz="2000" dirty="0" smtClean="0"/>
            </a:br>
            <a:r>
              <a:rPr lang="en-US" sz="2000" dirty="0" smtClean="0"/>
              <a:t>disk and file I/O, memory usage, etc.</a:t>
            </a:r>
          </a:p>
          <a:p>
            <a:pPr marL="285750" indent="-285750"/>
            <a:r>
              <a:rPr lang="en-US" sz="2400" dirty="0" smtClean="0"/>
              <a:t>Analyze what </a:t>
            </a:r>
            <a:r>
              <a:rPr lang="en-US" sz="2400" dirty="0" smtClean="0">
                <a:gradFill>
                  <a:gsLst>
                    <a:gs pos="28000">
                      <a:schemeClr val="accent1"/>
                    </a:gs>
                    <a:gs pos="48000">
                      <a:schemeClr val="accent1"/>
                    </a:gs>
                  </a:gsLst>
                  <a:lin ang="5400000" scaled="1"/>
                </a:gradFill>
              </a:rPr>
              <a:t>customer</a:t>
            </a:r>
            <a:r>
              <a:rPr lang="en-US" sz="2400" dirty="0" smtClean="0"/>
              <a:t> experiences</a:t>
            </a:r>
          </a:p>
          <a:p>
            <a:pPr marL="517525" lvl="1" indent="-231775"/>
            <a:r>
              <a:rPr lang="en-US" sz="2000" dirty="0" smtClean="0"/>
              <a:t>Catch the problem as it happens</a:t>
            </a:r>
          </a:p>
          <a:p>
            <a:pPr marL="517525" lvl="1" indent="-231775"/>
            <a:r>
              <a:rPr lang="en-US" sz="2000" dirty="0" smtClean="0"/>
              <a:t>Capture-Anywhere-Decode-Anywhere</a:t>
            </a:r>
          </a:p>
          <a:p>
            <a:pPr marL="285750" indent="-285750"/>
            <a:r>
              <a:rPr lang="en-US" sz="2400" dirty="0" smtClean="0"/>
              <a:t>Very </a:t>
            </a:r>
            <a:r>
              <a:rPr lang="en-US" sz="2400" dirty="0" smtClean="0">
                <a:gradFill>
                  <a:gsLst>
                    <a:gs pos="28000">
                      <a:schemeClr val="accent1"/>
                    </a:gs>
                    <a:gs pos="48000">
                      <a:schemeClr val="accent1"/>
                    </a:gs>
                  </a:gsLst>
                  <a:lin ang="5400000" scaled="1"/>
                </a:gradFill>
              </a:rPr>
              <a:t>low overhead </a:t>
            </a:r>
            <a:r>
              <a:rPr lang="en-US" sz="2400" dirty="0" smtClean="0"/>
              <a:t>vs. other alternatives</a:t>
            </a:r>
          </a:p>
          <a:p>
            <a:pPr marL="517525" lvl="1" indent="-231775"/>
            <a:r>
              <a:rPr lang="en-US" sz="2000" dirty="0" smtClean="0"/>
              <a:t>System-wide </a:t>
            </a:r>
            <a:r>
              <a:rPr lang="en-US" sz="2000" dirty="0" smtClean="0">
                <a:gradFill>
                  <a:gsLst>
                    <a:gs pos="28000">
                      <a:schemeClr val="accent1"/>
                    </a:gs>
                    <a:gs pos="48000">
                      <a:schemeClr val="accent1"/>
                    </a:gs>
                  </a:gsLst>
                  <a:lin ang="5400000" scaled="1"/>
                </a:gradFill>
                <a:ea typeface="+mn-ea"/>
                <a:cs typeface="+mn-cs"/>
              </a:rPr>
              <a:t>temporal</a:t>
            </a:r>
            <a:r>
              <a:rPr lang="en-US" sz="1800" dirty="0" smtClean="0"/>
              <a:t> </a:t>
            </a:r>
            <a:r>
              <a:rPr lang="en-US" sz="2000" dirty="0" smtClean="0"/>
              <a:t>“debugger”</a:t>
            </a:r>
          </a:p>
          <a:p>
            <a:pPr marL="738188" lvl="2" indent="-220663"/>
            <a:r>
              <a:rPr lang="en-US" sz="1800" dirty="0" smtClean="0"/>
              <a:t>Traditional debugging gives us a </a:t>
            </a:r>
            <a:r>
              <a:rPr lang="en-US" sz="1800" i="1" dirty="0" smtClean="0"/>
              <a:t>logical view </a:t>
            </a:r>
            <a:r>
              <a:rPr lang="en-US" sz="1800" dirty="0" smtClean="0"/>
              <a:t>of system activity, </a:t>
            </a:r>
            <a:br>
              <a:rPr lang="en-US" sz="1800" dirty="0" smtClean="0"/>
            </a:br>
            <a:r>
              <a:rPr lang="en-US" sz="1800" dirty="0" smtClean="0"/>
              <a:t>but blinds us to its </a:t>
            </a:r>
            <a:r>
              <a:rPr lang="en-US" sz="1800" i="1" dirty="0" smtClean="0"/>
              <a:t>temporal</a:t>
            </a:r>
            <a:r>
              <a:rPr lang="en-US" sz="1800" dirty="0" smtClean="0"/>
              <a:t> effects</a:t>
            </a:r>
            <a:endParaRPr lang="en-US" sz="2400" dirty="0"/>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1329595"/>
          </a:xfrm>
        </p:spPr>
        <p:txBody>
          <a:bodyPr/>
          <a:lstStyle/>
          <a:p>
            <a:r>
              <a:rPr lang="en-US" smtClean="0"/>
              <a:t>Issues Performance Analyzer Can Help Root-cause</a:t>
            </a:r>
            <a:endParaRPr lang="en-US" dirty="0"/>
          </a:p>
        </p:txBody>
      </p:sp>
      <p:sp>
        <p:nvSpPr>
          <p:cNvPr id="3" name="Content Placeholder 2"/>
          <p:cNvSpPr>
            <a:spLocks noGrp="1"/>
          </p:cNvSpPr>
          <p:nvPr>
            <p:ph idx="1"/>
          </p:nvPr>
        </p:nvSpPr>
        <p:spPr>
          <a:xfrm>
            <a:off x="382588" y="1901825"/>
            <a:ext cx="8380412" cy="4122667"/>
          </a:xfrm>
        </p:spPr>
        <p:txBody>
          <a:bodyPr/>
          <a:lstStyle/>
          <a:p>
            <a:r>
              <a:rPr lang="en-US" dirty="0" smtClean="0"/>
              <a:t>Responsiveness issues</a:t>
            </a:r>
          </a:p>
          <a:p>
            <a:r>
              <a:rPr lang="en-US" dirty="0" smtClean="0"/>
              <a:t>Long delays in applications</a:t>
            </a:r>
          </a:p>
          <a:p>
            <a:r>
              <a:rPr lang="en-US" dirty="0" smtClean="0"/>
              <a:t>High CPU usage</a:t>
            </a:r>
          </a:p>
          <a:p>
            <a:r>
              <a:rPr lang="en-US" dirty="0" smtClean="0"/>
              <a:t>High Disk usage</a:t>
            </a:r>
          </a:p>
          <a:p>
            <a:r>
              <a:rPr lang="en-US" dirty="0" smtClean="0"/>
              <a:t>Slow On/Off transitions</a:t>
            </a:r>
          </a:p>
          <a:p>
            <a:r>
              <a:rPr lang="en-US" dirty="0" smtClean="0"/>
              <a:t>Poor battery life</a:t>
            </a:r>
          </a:p>
          <a:p>
            <a:r>
              <a:rPr lang="en-US" dirty="0" smtClean="0"/>
              <a:t>And much more!</a:t>
            </a:r>
            <a:endParaRPr lang="en-US" dirty="0"/>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Can 55"/>
          <p:cNvSpPr/>
          <p:nvPr/>
        </p:nvSpPr>
        <p:spPr bwMode="auto">
          <a:xfrm>
            <a:off x="6096000" y="4343400"/>
            <a:ext cx="914400" cy="911352"/>
          </a:xfrm>
          <a:prstGeom prst="can">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Aft>
                <a:spcPct val="0"/>
              </a:spcAft>
            </a:pPr>
            <a:r>
              <a:rPr lang="en-US" sz="1600" dirty="0" smtClean="0">
                <a:gradFill>
                  <a:gsLst>
                    <a:gs pos="28000">
                      <a:schemeClr val="bg2"/>
                    </a:gs>
                    <a:gs pos="48000">
                      <a:schemeClr val="bg2"/>
                    </a:gs>
                  </a:gsLst>
                  <a:lin ang="5400000" scaled="1"/>
                </a:gradFill>
                <a:latin typeface="Trebuchet MS" pitchFamily="34" charset="0"/>
              </a:rPr>
              <a:t>ETL file</a:t>
            </a:r>
          </a:p>
        </p:txBody>
      </p:sp>
      <p:sp>
        <p:nvSpPr>
          <p:cNvPr id="71" name="Rounded Rectangle 70"/>
          <p:cNvSpPr/>
          <p:nvPr/>
        </p:nvSpPr>
        <p:spPr bwMode="auto">
          <a:xfrm>
            <a:off x="2514600" y="4343400"/>
            <a:ext cx="2895600" cy="1219200"/>
          </a:xfrm>
          <a:prstGeom prst="round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Aft>
                <a:spcPct val="0"/>
              </a:spcAft>
            </a:pPr>
            <a:r>
              <a:rPr lang="en-US" sz="2000" dirty="0" smtClean="0">
                <a:gradFill>
                  <a:gsLst>
                    <a:gs pos="28000">
                      <a:schemeClr val="bg2"/>
                    </a:gs>
                    <a:gs pos="48000">
                      <a:schemeClr val="bg2"/>
                    </a:gs>
                  </a:gsLst>
                  <a:lin ang="5400000" scaled="1"/>
                </a:gradFill>
                <a:latin typeface="Trebuchet MS" pitchFamily="34" charset="0"/>
              </a:rPr>
              <a:t/>
            </a:r>
            <a:br>
              <a:rPr lang="en-US" sz="2000" dirty="0" smtClean="0">
                <a:gradFill>
                  <a:gsLst>
                    <a:gs pos="28000">
                      <a:schemeClr val="bg2"/>
                    </a:gs>
                    <a:gs pos="48000">
                      <a:schemeClr val="bg2"/>
                    </a:gs>
                  </a:gsLst>
                  <a:lin ang="5400000" scaled="1"/>
                </a:gradFill>
                <a:latin typeface="Trebuchet MS" pitchFamily="34" charset="0"/>
              </a:rPr>
            </a:br>
            <a:r>
              <a:rPr lang="en-US" sz="2000" dirty="0" smtClean="0">
                <a:gradFill>
                  <a:gsLst>
                    <a:gs pos="28000">
                      <a:schemeClr val="bg2"/>
                    </a:gs>
                    <a:gs pos="48000">
                      <a:schemeClr val="bg2"/>
                    </a:gs>
                  </a:gsLst>
                  <a:lin ang="5400000" scaled="1"/>
                </a:gradFill>
                <a:latin typeface="Trebuchet MS" pitchFamily="34" charset="0"/>
              </a:rPr>
              <a:t/>
            </a:r>
            <a:br>
              <a:rPr lang="en-US" sz="2000" dirty="0" smtClean="0">
                <a:gradFill>
                  <a:gsLst>
                    <a:gs pos="28000">
                      <a:schemeClr val="bg2"/>
                    </a:gs>
                    <a:gs pos="48000">
                      <a:schemeClr val="bg2"/>
                    </a:gs>
                  </a:gsLst>
                  <a:lin ang="5400000" scaled="1"/>
                </a:gradFill>
                <a:latin typeface="Trebuchet MS" pitchFamily="34" charset="0"/>
              </a:rPr>
            </a:br>
            <a:r>
              <a:rPr lang="en-US" sz="2000" dirty="0" smtClean="0">
                <a:gradFill>
                  <a:gsLst>
                    <a:gs pos="28000">
                      <a:schemeClr val="bg2"/>
                    </a:gs>
                    <a:gs pos="48000">
                      <a:schemeClr val="bg2"/>
                    </a:gs>
                  </a:gsLst>
                  <a:lin ang="5400000" scaled="1"/>
                </a:gradFill>
                <a:latin typeface="Trebuchet MS" pitchFamily="34" charset="0"/>
              </a:rPr>
              <a:t/>
            </a:r>
            <a:br>
              <a:rPr lang="en-US" sz="2000" dirty="0" smtClean="0">
                <a:gradFill>
                  <a:gsLst>
                    <a:gs pos="28000">
                      <a:schemeClr val="bg2"/>
                    </a:gs>
                    <a:gs pos="48000">
                      <a:schemeClr val="bg2"/>
                    </a:gs>
                  </a:gsLst>
                  <a:lin ang="5400000" scaled="1"/>
                </a:gradFill>
                <a:latin typeface="Trebuchet MS" pitchFamily="34" charset="0"/>
              </a:rPr>
            </a:br>
            <a:r>
              <a:rPr lang="en-US" sz="2000" dirty="0" smtClean="0">
                <a:gradFill>
                  <a:gsLst>
                    <a:gs pos="28000">
                      <a:schemeClr val="bg2"/>
                    </a:gs>
                    <a:gs pos="48000">
                      <a:schemeClr val="bg2"/>
                    </a:gs>
                  </a:gsLst>
                  <a:lin ang="5400000" scaled="1"/>
                </a:gradFill>
                <a:latin typeface="Trebuchet MS" pitchFamily="34" charset="0"/>
              </a:rPr>
              <a:t>ETW</a:t>
            </a:r>
          </a:p>
        </p:txBody>
      </p:sp>
      <p:sp>
        <p:nvSpPr>
          <p:cNvPr id="42" name="Title 41"/>
          <p:cNvSpPr>
            <a:spLocks noGrp="1"/>
          </p:cNvSpPr>
          <p:nvPr>
            <p:ph type="title"/>
          </p:nvPr>
        </p:nvSpPr>
        <p:spPr/>
        <p:txBody>
          <a:bodyPr/>
          <a:lstStyle/>
          <a:p>
            <a:r>
              <a:rPr lang="en-US" smtClean="0"/>
              <a:t>The Big Picture</a:t>
            </a:r>
            <a:endParaRPr lang="en-US" dirty="0"/>
          </a:p>
        </p:txBody>
      </p:sp>
      <p:sp>
        <p:nvSpPr>
          <p:cNvPr id="45" name="Pentagon 44"/>
          <p:cNvSpPr/>
          <p:nvPr/>
        </p:nvSpPr>
        <p:spPr bwMode="auto">
          <a:xfrm>
            <a:off x="533400" y="4615190"/>
            <a:ext cx="1524000" cy="152400"/>
          </a:xfrm>
          <a:prstGeom prst="homePlate">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Aft>
                <a:spcPct val="0"/>
              </a:spcAft>
            </a:pPr>
            <a:r>
              <a:rPr lang="en-US" sz="1200" dirty="0" smtClean="0">
                <a:gradFill>
                  <a:gsLst>
                    <a:gs pos="28000">
                      <a:schemeClr val="bg2"/>
                    </a:gs>
                    <a:gs pos="48000">
                      <a:schemeClr val="bg2"/>
                    </a:gs>
                  </a:gsLst>
                  <a:lin ang="5400000" scaled="1"/>
                </a:gradFill>
                <a:latin typeface="Trebuchet MS" pitchFamily="34" charset="0"/>
              </a:rPr>
              <a:t>Event Providers</a:t>
            </a:r>
          </a:p>
        </p:txBody>
      </p:sp>
      <p:sp>
        <p:nvSpPr>
          <p:cNvPr id="52" name="Pentagon 51"/>
          <p:cNvSpPr/>
          <p:nvPr/>
        </p:nvSpPr>
        <p:spPr bwMode="auto">
          <a:xfrm>
            <a:off x="533400" y="4919990"/>
            <a:ext cx="1524000" cy="152400"/>
          </a:xfrm>
          <a:prstGeom prst="homePlate">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Aft>
                <a:spcPct val="0"/>
              </a:spcAft>
            </a:pPr>
            <a:r>
              <a:rPr lang="en-US" sz="1200" dirty="0" smtClean="0">
                <a:gradFill>
                  <a:gsLst>
                    <a:gs pos="28000">
                      <a:schemeClr val="bg2"/>
                    </a:gs>
                    <a:gs pos="48000">
                      <a:schemeClr val="bg2"/>
                    </a:gs>
                  </a:gsLst>
                  <a:lin ang="5400000" scaled="1"/>
                </a:gradFill>
                <a:latin typeface="Trebuchet MS" pitchFamily="34" charset="0"/>
              </a:rPr>
              <a:t>Event Providers</a:t>
            </a:r>
          </a:p>
        </p:txBody>
      </p:sp>
      <p:sp>
        <p:nvSpPr>
          <p:cNvPr id="53" name="TextBox 52"/>
          <p:cNvSpPr txBox="1"/>
          <p:nvPr/>
        </p:nvSpPr>
        <p:spPr>
          <a:xfrm>
            <a:off x="1313873" y="4176462"/>
            <a:ext cx="1219200" cy="258532"/>
          </a:xfrm>
          <a:prstGeom prst="rect">
            <a:avLst/>
          </a:prstGeom>
          <a:noFill/>
        </p:spPr>
        <p:txBody>
          <a:bodyPr wrap="square" rtlCol="0">
            <a:spAutoFit/>
          </a:bodyPr>
          <a:lstStyle/>
          <a:p>
            <a:pPr algn="ctr">
              <a:lnSpc>
                <a:spcPct val="90000"/>
              </a:lnSpc>
            </a:pPr>
            <a:r>
              <a:rPr lang="en-US" sz="1200" dirty="0" smtClean="0">
                <a:effectLst>
                  <a:outerShdw blurRad="38100" dist="38100" dir="2700000" algn="tl">
                    <a:srgbClr val="000000">
                      <a:alpha val="43137"/>
                    </a:srgbClr>
                  </a:outerShdw>
                </a:effectLst>
                <a:latin typeface="Trebuchet MS" pitchFamily="34" charset="0"/>
              </a:rPr>
              <a:t>Control/Status</a:t>
            </a:r>
            <a:endParaRPr lang="en-US" sz="1200" dirty="0">
              <a:effectLst>
                <a:outerShdw blurRad="38100" dist="38100" dir="2700000" algn="tl">
                  <a:srgbClr val="000000">
                    <a:alpha val="43137"/>
                  </a:srgbClr>
                </a:outerShdw>
              </a:effectLst>
              <a:latin typeface="Trebuchet MS" pitchFamily="34" charset="0"/>
            </a:endParaRPr>
          </a:p>
        </p:txBody>
      </p:sp>
      <p:sp>
        <p:nvSpPr>
          <p:cNvPr id="54" name="TextBox 53"/>
          <p:cNvSpPr txBox="1"/>
          <p:nvPr/>
        </p:nvSpPr>
        <p:spPr>
          <a:xfrm>
            <a:off x="1312719" y="5243262"/>
            <a:ext cx="1221509" cy="258532"/>
          </a:xfrm>
          <a:prstGeom prst="rect">
            <a:avLst/>
          </a:prstGeom>
          <a:noFill/>
        </p:spPr>
        <p:txBody>
          <a:bodyPr wrap="square" rtlCol="0">
            <a:spAutoFit/>
          </a:bodyPr>
          <a:lstStyle/>
          <a:p>
            <a:pPr algn="ctr">
              <a:lnSpc>
                <a:spcPct val="90000"/>
              </a:lnSpc>
            </a:pPr>
            <a:r>
              <a:rPr lang="en-US" sz="1200" dirty="0" smtClean="0">
                <a:effectLst>
                  <a:outerShdw blurRad="38100" dist="38100" dir="2700000" algn="tl">
                    <a:srgbClr val="000000">
                      <a:alpha val="43137"/>
                    </a:srgbClr>
                  </a:outerShdw>
                </a:effectLst>
                <a:latin typeface="Trebuchet MS" pitchFamily="34" charset="0"/>
              </a:rPr>
              <a:t>Control/Status</a:t>
            </a:r>
            <a:endParaRPr lang="en-US" sz="1200" dirty="0">
              <a:effectLst>
                <a:outerShdw blurRad="38100" dist="38100" dir="2700000" algn="tl">
                  <a:srgbClr val="000000">
                    <a:alpha val="43137"/>
                  </a:srgbClr>
                </a:outerShdw>
              </a:effectLst>
              <a:latin typeface="Trebuchet MS" pitchFamily="34" charset="0"/>
            </a:endParaRPr>
          </a:p>
        </p:txBody>
      </p:sp>
      <p:sp>
        <p:nvSpPr>
          <p:cNvPr id="57" name="Right Arrow 56"/>
          <p:cNvSpPr/>
          <p:nvPr/>
        </p:nvSpPr>
        <p:spPr bwMode="auto">
          <a:xfrm>
            <a:off x="5229224" y="4622800"/>
            <a:ext cx="790575" cy="457200"/>
          </a:xfrm>
          <a:prstGeom prst="rightArrow">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p:txBody>
      </p:sp>
      <p:sp>
        <p:nvSpPr>
          <p:cNvPr id="59" name="Left-Up Arrow 58"/>
          <p:cNvSpPr/>
          <p:nvPr/>
        </p:nvSpPr>
        <p:spPr bwMode="auto">
          <a:xfrm flipH="1">
            <a:off x="1295400" y="5072390"/>
            <a:ext cx="1219200" cy="228600"/>
          </a:xfrm>
          <a:prstGeom prst="leftUpArrow">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p:txBody>
      </p:sp>
      <p:sp>
        <p:nvSpPr>
          <p:cNvPr id="60" name="Rounded Rectangle 59"/>
          <p:cNvSpPr/>
          <p:nvPr/>
        </p:nvSpPr>
        <p:spPr bwMode="auto">
          <a:xfrm>
            <a:off x="2832100" y="4533900"/>
            <a:ext cx="2362200" cy="6096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Aft>
                <a:spcPct val="0"/>
              </a:spcAft>
            </a:pPr>
            <a:r>
              <a:rPr lang="en-US" sz="1600" smtClean="0">
                <a:gradFill>
                  <a:gsLst>
                    <a:gs pos="28000">
                      <a:schemeClr val="bg2"/>
                    </a:gs>
                    <a:gs pos="48000">
                      <a:schemeClr val="bg2"/>
                    </a:gs>
                  </a:gsLst>
                  <a:lin ang="5400000" scaled="1"/>
                </a:gradFill>
                <a:latin typeface="Trebuchet MS" pitchFamily="34" charset="0"/>
              </a:rPr>
              <a:t>ETW Session</a:t>
            </a:r>
            <a:endParaRPr lang="en-US" sz="1600" dirty="0" smtClean="0">
              <a:gradFill>
                <a:gsLst>
                  <a:gs pos="28000">
                    <a:schemeClr val="bg2"/>
                  </a:gs>
                  <a:gs pos="48000">
                    <a:schemeClr val="bg2"/>
                  </a:gs>
                </a:gsLst>
                <a:lin ang="5400000" scaled="1"/>
              </a:gradFill>
              <a:latin typeface="Trebuchet MS" pitchFamily="34" charset="0"/>
            </a:endParaRPr>
          </a:p>
        </p:txBody>
      </p:sp>
      <p:sp>
        <p:nvSpPr>
          <p:cNvPr id="63" name="Line Callout 1 (Border and Accent Bar) 62"/>
          <p:cNvSpPr/>
          <p:nvPr/>
        </p:nvSpPr>
        <p:spPr bwMode="auto">
          <a:xfrm rot="5400000">
            <a:off x="1132400" y="5002857"/>
            <a:ext cx="674671" cy="2177473"/>
          </a:xfrm>
          <a:prstGeom prst="accentBorderCallout1">
            <a:avLst>
              <a:gd name="adj1" fmla="val 76014"/>
              <a:gd name="adj2" fmla="val -8333"/>
              <a:gd name="adj3" fmla="val 63941"/>
              <a:gd name="adj4" fmla="val -109746"/>
            </a:avLst>
          </a:prstGeom>
          <a:ln>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vert270" wrap="square" lIns="91436" tIns="45718" rIns="91436" bIns="45718" numCol="1" rtlCol="0" anchor="ctr" anchorCtr="0" compatLnSpc="1">
            <a:prstTxWarp prst="textNoShape">
              <a:avLst/>
            </a:prstTxWarp>
          </a:bodyPr>
          <a:lstStyle/>
          <a:p>
            <a:pPr algn="ctr" defTabSz="914099" fontAlgn="base">
              <a:lnSpc>
                <a:spcPct val="90000"/>
              </a:lnSpc>
              <a:spcAft>
                <a:spcPct val="0"/>
              </a:spcAft>
            </a:pPr>
            <a:r>
              <a:rPr lang="en-US" sz="1400" dirty="0" smtClean="0">
                <a:gradFill>
                  <a:gsLst>
                    <a:gs pos="28000">
                      <a:schemeClr val="bg2"/>
                    </a:gs>
                    <a:gs pos="48000">
                      <a:schemeClr val="bg2"/>
                    </a:gs>
                  </a:gsLst>
                  <a:lin ang="5400000" scaled="1"/>
                </a:gradFill>
                <a:latin typeface="Trebuchet MS" pitchFamily="34" charset="0"/>
              </a:rPr>
              <a:t>2. Any component that has been instrumented with Event Tracing API</a:t>
            </a:r>
          </a:p>
        </p:txBody>
      </p:sp>
      <p:sp>
        <p:nvSpPr>
          <p:cNvPr id="64" name="Line Callout 1 (Border and Accent Bar) 63"/>
          <p:cNvSpPr/>
          <p:nvPr/>
        </p:nvSpPr>
        <p:spPr bwMode="auto">
          <a:xfrm rot="5400000">
            <a:off x="5581074" y="4860630"/>
            <a:ext cx="669644" cy="2466119"/>
          </a:xfrm>
          <a:prstGeom prst="accentBorderCallout1">
            <a:avLst>
              <a:gd name="adj1" fmla="val 51493"/>
              <a:gd name="adj2" fmla="val -8333"/>
              <a:gd name="adj3" fmla="val 105915"/>
              <a:gd name="adj4" fmla="val -49990"/>
            </a:avLst>
          </a:prstGeom>
          <a:ln>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vert270" wrap="square" lIns="91436" tIns="45718" rIns="91436" bIns="45718" numCol="1" rtlCol="0" anchor="ctr" anchorCtr="0" compatLnSpc="1">
            <a:prstTxWarp prst="textNoShape">
              <a:avLst/>
            </a:prstTxWarp>
          </a:bodyPr>
          <a:lstStyle/>
          <a:p>
            <a:pPr algn="ctr" defTabSz="914099" fontAlgn="base">
              <a:lnSpc>
                <a:spcPct val="90000"/>
              </a:lnSpc>
              <a:spcAft>
                <a:spcPct val="0"/>
              </a:spcAft>
            </a:pPr>
            <a:r>
              <a:rPr lang="en-US" sz="1400" dirty="0" smtClean="0">
                <a:gradFill>
                  <a:gsLst>
                    <a:gs pos="28000">
                      <a:schemeClr val="bg2"/>
                    </a:gs>
                    <a:gs pos="48000">
                      <a:schemeClr val="bg2"/>
                    </a:gs>
                  </a:gsLst>
                  <a:lin ang="5400000" scaled="1"/>
                </a:gradFill>
                <a:latin typeface="Trebuchet MS" pitchFamily="34" charset="0"/>
              </a:rPr>
              <a:t>1. Collection of configurable in-memory buffers that is managed by the kernel </a:t>
            </a:r>
          </a:p>
        </p:txBody>
      </p:sp>
      <p:sp>
        <p:nvSpPr>
          <p:cNvPr id="65" name="Line Callout 1 (Border and Accent Bar) 64"/>
          <p:cNvSpPr/>
          <p:nvPr/>
        </p:nvSpPr>
        <p:spPr bwMode="auto">
          <a:xfrm rot="16200000">
            <a:off x="599789" y="2153805"/>
            <a:ext cx="914400" cy="1635989"/>
          </a:xfrm>
          <a:prstGeom prst="accentBorderCallout1">
            <a:avLst>
              <a:gd name="adj1" fmla="val 50123"/>
              <a:gd name="adj2" fmla="val -8333"/>
              <a:gd name="adj3" fmla="val 245540"/>
              <a:gd name="adj4" fmla="val -60241"/>
            </a:avLst>
          </a:prstGeom>
          <a:ln>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vert" wrap="square" lIns="91436" tIns="45718" rIns="91436" bIns="45718" numCol="1" rtlCol="0" anchor="ctr" anchorCtr="0" compatLnSpc="1">
            <a:prstTxWarp prst="textNoShape">
              <a:avLst/>
            </a:prstTxWarp>
          </a:bodyPr>
          <a:lstStyle/>
          <a:p>
            <a:pPr algn="ctr" defTabSz="914099" fontAlgn="base">
              <a:lnSpc>
                <a:spcPct val="90000"/>
              </a:lnSpc>
              <a:spcAft>
                <a:spcPct val="0"/>
              </a:spcAft>
            </a:pPr>
            <a:r>
              <a:rPr lang="en-US" sz="1400" dirty="0" smtClean="0">
                <a:gradFill>
                  <a:gsLst>
                    <a:gs pos="28000">
                      <a:schemeClr val="bg2"/>
                    </a:gs>
                    <a:gs pos="48000">
                      <a:schemeClr val="bg2"/>
                    </a:gs>
                  </a:gsLst>
                  <a:lin ang="5400000" scaled="1"/>
                </a:gradFill>
                <a:latin typeface="Trebuchet MS" pitchFamily="34" charset="0"/>
              </a:rPr>
              <a:t>3. Controls logging sessions and enables/disables providers</a:t>
            </a:r>
          </a:p>
        </p:txBody>
      </p:sp>
      <p:sp>
        <p:nvSpPr>
          <p:cNvPr id="68" name="Line Callout 1 (Border and Accent Bar) 67"/>
          <p:cNvSpPr/>
          <p:nvPr/>
        </p:nvSpPr>
        <p:spPr bwMode="auto">
          <a:xfrm rot="5400000">
            <a:off x="7638040" y="1655185"/>
            <a:ext cx="878320" cy="1371600"/>
          </a:xfrm>
          <a:prstGeom prst="accentBorderCallout1">
            <a:avLst>
              <a:gd name="adj1" fmla="val 18750"/>
              <a:gd name="adj2" fmla="val -8333"/>
              <a:gd name="adj3" fmla="val 91973"/>
              <a:gd name="adj4" fmla="val -54068"/>
            </a:avLst>
          </a:prstGeom>
          <a:ln>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vert270" wrap="square" lIns="91436" tIns="45718" rIns="91436" bIns="45718" numCol="1" rtlCol="0" anchor="ctr" anchorCtr="0" compatLnSpc="1">
            <a:prstTxWarp prst="textNoShape">
              <a:avLst/>
            </a:prstTxWarp>
          </a:bodyPr>
          <a:lstStyle/>
          <a:p>
            <a:pPr algn="ctr" defTabSz="914099" fontAlgn="base">
              <a:lnSpc>
                <a:spcPct val="90000"/>
              </a:lnSpc>
              <a:spcAft>
                <a:spcPct val="0"/>
              </a:spcAft>
            </a:pPr>
            <a:r>
              <a:rPr lang="en-US" sz="1400" dirty="0" smtClean="0">
                <a:gradFill>
                  <a:gsLst>
                    <a:gs pos="28000">
                      <a:schemeClr val="bg2"/>
                    </a:gs>
                    <a:gs pos="48000">
                      <a:schemeClr val="bg2"/>
                    </a:gs>
                  </a:gsLst>
                  <a:lin ang="5400000" scaled="1"/>
                </a:gradFill>
                <a:latin typeface="Trebuchet MS" pitchFamily="34" charset="0"/>
              </a:rPr>
              <a:t>5. GUI trace analysis via graphs and summary tables</a:t>
            </a:r>
          </a:p>
        </p:txBody>
      </p:sp>
      <p:sp>
        <p:nvSpPr>
          <p:cNvPr id="70" name="Line Callout 1 (Border and Accent Bar) 69"/>
          <p:cNvSpPr/>
          <p:nvPr/>
        </p:nvSpPr>
        <p:spPr bwMode="auto">
          <a:xfrm rot="16200000">
            <a:off x="2242140" y="1646390"/>
            <a:ext cx="720437" cy="1214579"/>
          </a:xfrm>
          <a:prstGeom prst="accentBorderCallout1">
            <a:avLst>
              <a:gd name="adj1" fmla="val 49640"/>
              <a:gd name="adj2" fmla="val -10030"/>
              <a:gd name="adj3" fmla="val 145056"/>
              <a:gd name="adj4" fmla="val -53023"/>
            </a:avLst>
          </a:prstGeom>
          <a:ln>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vert" wrap="square" lIns="91436" tIns="45718" rIns="91436" bIns="45718" numCol="1" rtlCol="0" anchor="ctr" anchorCtr="0" compatLnSpc="1">
            <a:prstTxWarp prst="textNoShape">
              <a:avLst/>
            </a:prstTxWarp>
          </a:bodyPr>
          <a:lstStyle/>
          <a:p>
            <a:pPr algn="ctr" defTabSz="914099" fontAlgn="base">
              <a:lnSpc>
                <a:spcPct val="90000"/>
              </a:lnSpc>
              <a:spcAft>
                <a:spcPct val="0"/>
              </a:spcAft>
            </a:pPr>
            <a:r>
              <a:rPr lang="en-US" sz="1400" dirty="0" smtClean="0">
                <a:gradFill>
                  <a:gsLst>
                    <a:gs pos="28000">
                      <a:schemeClr val="bg2"/>
                    </a:gs>
                    <a:gs pos="48000">
                      <a:schemeClr val="bg2"/>
                    </a:gs>
                  </a:gsLst>
                  <a:lin ang="5400000" scaled="1"/>
                </a:gradFill>
                <a:latin typeface="Trebuchet MS" pitchFamily="34" charset="0"/>
              </a:rPr>
              <a:t>6. CLI trace analysis via actions</a:t>
            </a:r>
          </a:p>
        </p:txBody>
      </p:sp>
      <p:sp>
        <p:nvSpPr>
          <p:cNvPr id="72" name="Rounded Rectangle 71"/>
          <p:cNvSpPr/>
          <p:nvPr/>
        </p:nvSpPr>
        <p:spPr bwMode="auto">
          <a:xfrm>
            <a:off x="7620000" y="5588001"/>
            <a:ext cx="1143000" cy="332508"/>
          </a:xfrm>
          <a:prstGeom prst="roundRect">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Aft>
                <a:spcPct val="0"/>
              </a:spcAft>
            </a:pPr>
            <a:r>
              <a:rPr lang="en-US" sz="1600" dirty="0" smtClean="0">
                <a:gradFill>
                  <a:gsLst>
                    <a:gs pos="28000">
                      <a:schemeClr val="bg2"/>
                    </a:gs>
                    <a:gs pos="48000">
                      <a:schemeClr val="bg2"/>
                    </a:gs>
                  </a:gsLst>
                  <a:lin ang="5400000" scaled="1"/>
                </a:gradFill>
                <a:latin typeface="Trebuchet MS" pitchFamily="34" charset="0"/>
              </a:rPr>
              <a:t>Data flow</a:t>
            </a:r>
          </a:p>
        </p:txBody>
      </p:sp>
      <p:sp>
        <p:nvSpPr>
          <p:cNvPr id="76" name="Can 75"/>
          <p:cNvSpPr/>
          <p:nvPr/>
        </p:nvSpPr>
        <p:spPr bwMode="auto">
          <a:xfrm>
            <a:off x="3352800" y="1143000"/>
            <a:ext cx="914400" cy="911352"/>
          </a:xfrm>
          <a:prstGeom prst="can">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Aft>
                <a:spcPct val="0"/>
              </a:spcAft>
            </a:pPr>
            <a:r>
              <a:rPr lang="en-US" sz="1600" dirty="0" smtClean="0">
                <a:gradFill>
                  <a:gsLst>
                    <a:gs pos="28000">
                      <a:schemeClr val="bg2"/>
                    </a:gs>
                    <a:gs pos="48000">
                      <a:schemeClr val="bg2"/>
                    </a:gs>
                  </a:gsLst>
                  <a:lin ang="5400000" scaled="1"/>
                </a:gradFill>
                <a:latin typeface="Trebuchet MS" pitchFamily="34" charset="0"/>
              </a:rPr>
              <a:t>XML file</a:t>
            </a:r>
          </a:p>
        </p:txBody>
      </p:sp>
      <p:sp>
        <p:nvSpPr>
          <p:cNvPr id="46" name="Left-Up Arrow 45"/>
          <p:cNvSpPr/>
          <p:nvPr/>
        </p:nvSpPr>
        <p:spPr bwMode="auto">
          <a:xfrm flipH="1" flipV="1">
            <a:off x="1295400" y="4386590"/>
            <a:ext cx="1219200" cy="228600"/>
          </a:xfrm>
          <a:prstGeom prst="leftUpArrow">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p:txBody>
      </p:sp>
      <p:sp>
        <p:nvSpPr>
          <p:cNvPr id="88" name="Up-Down Arrow 87"/>
          <p:cNvSpPr/>
          <p:nvPr/>
        </p:nvSpPr>
        <p:spPr bwMode="auto">
          <a:xfrm>
            <a:off x="3886200" y="3657600"/>
            <a:ext cx="304800" cy="685800"/>
          </a:xfrm>
          <a:prstGeom prst="upDownArrow">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lIns="91436" tIns="45718" rIns="91436" bIns="45718" rtlCol="0" anchor="ctr"/>
          <a:lstStyle/>
          <a:p>
            <a:pPr algn="ctr" defTabSz="914099">
              <a:lnSpc>
                <a:spcPct val="90000"/>
              </a:lnSpc>
            </a:pPr>
            <a:endParaRPr lang="en-US" sz="2400" dirty="0">
              <a:gradFill>
                <a:gsLst>
                  <a:gs pos="50000">
                    <a:schemeClr val="tx1"/>
                  </a:gs>
                  <a:gs pos="100000">
                    <a:schemeClr val="tx1"/>
                  </a:gs>
                </a:gsLst>
                <a:lin ang="5400000" scaled="0"/>
              </a:gradFill>
              <a:effectLst>
                <a:outerShdw blurRad="38100" dist="38100" dir="2700000" algn="tl">
                  <a:srgbClr val="000000">
                    <a:alpha val="43137"/>
                  </a:srgbClr>
                </a:outerShdw>
              </a:effectLst>
              <a:latin typeface="Trebuchet MS" pitchFamily="34" charset="0"/>
            </a:endParaRPr>
          </a:p>
        </p:txBody>
      </p:sp>
      <p:sp>
        <p:nvSpPr>
          <p:cNvPr id="89" name="TextBox 88"/>
          <p:cNvSpPr txBox="1"/>
          <p:nvPr/>
        </p:nvSpPr>
        <p:spPr>
          <a:xfrm>
            <a:off x="3431312" y="3853190"/>
            <a:ext cx="1219200" cy="258532"/>
          </a:xfrm>
          <a:prstGeom prst="rect">
            <a:avLst/>
          </a:prstGeom>
          <a:noFill/>
        </p:spPr>
        <p:txBody>
          <a:bodyPr wrap="square" rtlCol="0">
            <a:spAutoFit/>
          </a:bodyPr>
          <a:lstStyle/>
          <a:p>
            <a:pPr algn="ctr">
              <a:lnSpc>
                <a:spcPct val="90000"/>
              </a:lnSpc>
            </a:pPr>
            <a:r>
              <a:rPr lang="en-US" sz="1200" dirty="0" smtClean="0">
                <a:effectLst>
                  <a:outerShdw blurRad="38100" dist="38100" dir="2700000" algn="tl">
                    <a:srgbClr val="000000">
                      <a:alpha val="43137"/>
                    </a:srgbClr>
                  </a:outerShdw>
                </a:effectLst>
                <a:latin typeface="Trebuchet MS" pitchFamily="34" charset="0"/>
              </a:rPr>
              <a:t>Control/Status</a:t>
            </a:r>
            <a:endParaRPr lang="en-US" sz="1200" dirty="0">
              <a:effectLst>
                <a:outerShdw blurRad="38100" dist="38100" dir="2700000" algn="tl">
                  <a:srgbClr val="000000">
                    <a:alpha val="43137"/>
                  </a:srgbClr>
                </a:outerShdw>
              </a:effectLst>
              <a:latin typeface="Trebuchet MS" pitchFamily="34" charset="0"/>
            </a:endParaRPr>
          </a:p>
        </p:txBody>
      </p:sp>
      <p:sp>
        <p:nvSpPr>
          <p:cNvPr id="93" name="Right Arrow 92"/>
          <p:cNvSpPr/>
          <p:nvPr/>
        </p:nvSpPr>
        <p:spPr bwMode="auto">
          <a:xfrm>
            <a:off x="2057400" y="4616450"/>
            <a:ext cx="755650" cy="457200"/>
          </a:xfrm>
          <a:prstGeom prst="rightArrow">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p:txBody>
      </p:sp>
      <p:sp>
        <p:nvSpPr>
          <p:cNvPr id="66" name="Rounded Rectangle 65"/>
          <p:cNvSpPr/>
          <p:nvPr/>
        </p:nvSpPr>
        <p:spPr bwMode="auto">
          <a:xfrm>
            <a:off x="5715000" y="1265751"/>
            <a:ext cx="1752600" cy="410649"/>
          </a:xfrm>
          <a:prstGeom prst="round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Aft>
                <a:spcPct val="0"/>
              </a:spcAft>
            </a:pPr>
            <a:r>
              <a:rPr lang="en-US" sz="2000" dirty="0" err="1" smtClean="0">
                <a:gradFill>
                  <a:gsLst>
                    <a:gs pos="28000">
                      <a:schemeClr val="bg2"/>
                    </a:gs>
                    <a:gs pos="48000">
                      <a:schemeClr val="bg2"/>
                    </a:gs>
                  </a:gsLst>
                  <a:lin ang="5400000" scaled="1"/>
                </a:gradFill>
                <a:latin typeface="Trebuchet MS" pitchFamily="34" charset="0"/>
              </a:rPr>
              <a:t>XPerfView</a:t>
            </a:r>
            <a:endParaRPr lang="en-US" sz="2000" dirty="0" smtClean="0">
              <a:gradFill>
                <a:gsLst>
                  <a:gs pos="28000">
                    <a:schemeClr val="bg2"/>
                  </a:gs>
                  <a:gs pos="48000">
                    <a:schemeClr val="bg2"/>
                  </a:gs>
                </a:gsLst>
                <a:lin ang="5400000" scaled="1"/>
              </a:gradFill>
              <a:latin typeface="Trebuchet MS" pitchFamily="34" charset="0"/>
            </a:endParaRPr>
          </a:p>
        </p:txBody>
      </p:sp>
      <p:sp>
        <p:nvSpPr>
          <p:cNvPr id="47" name="Rounded Rectangle 46"/>
          <p:cNvSpPr/>
          <p:nvPr/>
        </p:nvSpPr>
        <p:spPr bwMode="auto">
          <a:xfrm>
            <a:off x="2743200" y="3200400"/>
            <a:ext cx="2438400" cy="457200"/>
          </a:xfrm>
          <a:prstGeom prst="round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Aft>
                <a:spcPct val="0"/>
              </a:spcAft>
            </a:pPr>
            <a:r>
              <a:rPr lang="en-US" sz="2000" dirty="0" err="1" smtClean="0">
                <a:gradFill>
                  <a:gsLst>
                    <a:gs pos="28000">
                      <a:schemeClr val="bg2"/>
                    </a:gs>
                    <a:gs pos="48000">
                      <a:schemeClr val="bg2"/>
                    </a:gs>
                  </a:gsLst>
                  <a:lin ang="5400000" scaled="1"/>
                </a:gradFill>
                <a:latin typeface="Trebuchet MS" pitchFamily="34" charset="0"/>
              </a:rPr>
              <a:t>XPerf</a:t>
            </a:r>
            <a:endParaRPr lang="en-US" sz="2000" dirty="0" smtClean="0">
              <a:gradFill>
                <a:gsLst>
                  <a:gs pos="28000">
                    <a:schemeClr val="bg2"/>
                  </a:gs>
                  <a:gs pos="48000">
                    <a:schemeClr val="bg2"/>
                  </a:gs>
                </a:gsLst>
                <a:lin ang="5400000" scaled="1"/>
              </a:gradFill>
              <a:latin typeface="Trebuchet MS" pitchFamily="34" charset="0"/>
            </a:endParaRPr>
          </a:p>
        </p:txBody>
      </p:sp>
      <p:sp>
        <p:nvSpPr>
          <p:cNvPr id="94" name="Rounded Rectangle 93"/>
          <p:cNvSpPr/>
          <p:nvPr/>
        </p:nvSpPr>
        <p:spPr bwMode="auto">
          <a:xfrm>
            <a:off x="7323698" y="3094911"/>
            <a:ext cx="1363102" cy="735521"/>
          </a:xfrm>
          <a:prstGeom prst="roundRect">
            <a:avLst/>
          </a:prstGeom>
          <a:ln>
            <a:headEnd type="oval" w="sm" len="sm"/>
            <a:tailEnd type="oval" w="sm" len="sm"/>
          </a:ln>
        </p:spPr>
        <p:style>
          <a:lnRef idx="0">
            <a:schemeClr val="accent2"/>
          </a:lnRef>
          <a:fillRef idx="3">
            <a:schemeClr val="accent2"/>
          </a:fillRef>
          <a:effectRef idx="3">
            <a:schemeClr val="accent2"/>
          </a:effectRef>
          <a:fontRef idx="minor">
            <a:schemeClr val="lt1"/>
          </a:fontRef>
        </p:style>
        <p:txBody>
          <a:bodyPr vert="horz" wrap="square" lIns="0" tIns="0" rIns="0" bIns="0" numCol="1" rtlCol="0"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indent="0" algn="ctr" defTabSz="914099" fontAlgn="base">
              <a:lnSpc>
                <a:spcPct val="90000"/>
              </a:lnSpc>
              <a:spcAft>
                <a:spcPct val="0"/>
              </a:spcAft>
              <a:buClrTx/>
              <a:buSzTx/>
              <a:buFontTx/>
              <a:buNone/>
              <a:tabLst/>
            </a:pPr>
            <a:r>
              <a:rPr lang="en-US" sz="1600" dirty="0" smtClean="0">
                <a:gradFill>
                  <a:gsLst>
                    <a:gs pos="28000">
                      <a:schemeClr val="bg2"/>
                    </a:gs>
                    <a:gs pos="48000">
                      <a:schemeClr val="bg2"/>
                    </a:gs>
                  </a:gsLst>
                  <a:lin ang="5400000" scaled="1"/>
                </a:gradFill>
                <a:latin typeface="Trebuchet MS" pitchFamily="34" charset="0"/>
              </a:rPr>
              <a:t>System and Symbol Information</a:t>
            </a:r>
          </a:p>
        </p:txBody>
      </p:sp>
      <p:sp>
        <p:nvSpPr>
          <p:cNvPr id="97" name="Right Arrow 96"/>
          <p:cNvSpPr/>
          <p:nvPr/>
        </p:nvSpPr>
        <p:spPr bwMode="auto">
          <a:xfrm rot="16200000">
            <a:off x="5803900" y="3489325"/>
            <a:ext cx="1517650" cy="457200"/>
          </a:xfrm>
          <a:prstGeom prst="rightArrow">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p:txBody>
      </p:sp>
      <p:sp>
        <p:nvSpPr>
          <p:cNvPr id="98" name="Up-Down Arrow 97"/>
          <p:cNvSpPr/>
          <p:nvPr/>
        </p:nvSpPr>
        <p:spPr bwMode="auto">
          <a:xfrm rot="5400000">
            <a:off x="5600700" y="2857500"/>
            <a:ext cx="381000" cy="1219200"/>
          </a:xfrm>
          <a:prstGeom prst="upDownArrow">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lIns="91436" tIns="45718" rIns="91436" bIns="45718" rtlCol="0" anchor="ctr"/>
          <a:lstStyle/>
          <a:p>
            <a:pPr algn="ctr" defTabSz="914099">
              <a:lnSpc>
                <a:spcPct val="90000"/>
              </a:lnSpc>
            </a:pPr>
            <a:endParaRPr lang="en-US" sz="2400" dirty="0">
              <a:gradFill>
                <a:gsLst>
                  <a:gs pos="50000">
                    <a:schemeClr val="tx1"/>
                  </a:gs>
                  <a:gs pos="100000">
                    <a:schemeClr val="tx1"/>
                  </a:gs>
                </a:gsLst>
                <a:lin ang="5400000" scaled="0"/>
              </a:gradFill>
              <a:effectLst>
                <a:outerShdw blurRad="38100" dist="38100" dir="2700000" algn="tl">
                  <a:srgbClr val="000000">
                    <a:alpha val="43137"/>
                  </a:srgbClr>
                </a:outerShdw>
              </a:effectLst>
              <a:latin typeface="Trebuchet MS" pitchFamily="34" charset="0"/>
            </a:endParaRPr>
          </a:p>
        </p:txBody>
      </p:sp>
      <p:sp>
        <p:nvSpPr>
          <p:cNvPr id="84" name="Can 83"/>
          <p:cNvSpPr/>
          <p:nvPr/>
        </p:nvSpPr>
        <p:spPr bwMode="auto">
          <a:xfrm>
            <a:off x="6096000" y="2060448"/>
            <a:ext cx="914400" cy="911352"/>
          </a:xfrm>
          <a:prstGeom prst="can">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Aft>
                <a:spcPct val="0"/>
              </a:spcAft>
            </a:pPr>
            <a:r>
              <a:rPr lang="en-US" sz="1600" dirty="0" smtClean="0">
                <a:gradFill>
                  <a:gsLst>
                    <a:gs pos="28000">
                      <a:schemeClr val="bg2"/>
                    </a:gs>
                    <a:gs pos="48000">
                      <a:schemeClr val="bg2"/>
                    </a:gs>
                  </a:gsLst>
                  <a:lin ang="5400000" scaled="1"/>
                </a:gradFill>
                <a:latin typeface="Trebuchet MS" pitchFamily="34" charset="0"/>
              </a:rPr>
              <a:t>Merged</a:t>
            </a:r>
            <a:br>
              <a:rPr lang="en-US" sz="1600" dirty="0" smtClean="0">
                <a:gradFill>
                  <a:gsLst>
                    <a:gs pos="28000">
                      <a:schemeClr val="bg2"/>
                    </a:gs>
                    <a:gs pos="48000">
                      <a:schemeClr val="bg2"/>
                    </a:gs>
                  </a:gsLst>
                  <a:lin ang="5400000" scaled="1"/>
                </a:gradFill>
                <a:latin typeface="Trebuchet MS" pitchFamily="34" charset="0"/>
              </a:rPr>
            </a:br>
            <a:r>
              <a:rPr lang="en-US" sz="1600" dirty="0" smtClean="0">
                <a:gradFill>
                  <a:gsLst>
                    <a:gs pos="28000">
                      <a:schemeClr val="bg2"/>
                    </a:gs>
                    <a:gs pos="48000">
                      <a:schemeClr val="bg2"/>
                    </a:gs>
                  </a:gsLst>
                  <a:lin ang="5400000" scaled="1"/>
                </a:gradFill>
                <a:latin typeface="Trebuchet MS" pitchFamily="34" charset="0"/>
              </a:rPr>
              <a:t>ETL file</a:t>
            </a:r>
          </a:p>
        </p:txBody>
      </p:sp>
      <p:sp>
        <p:nvSpPr>
          <p:cNvPr id="99" name="TextBox 98"/>
          <p:cNvSpPr txBox="1"/>
          <p:nvPr/>
        </p:nvSpPr>
        <p:spPr>
          <a:xfrm>
            <a:off x="5172364" y="3333750"/>
            <a:ext cx="1237961" cy="258532"/>
          </a:xfrm>
          <a:prstGeom prst="rect">
            <a:avLst/>
          </a:prstGeom>
          <a:noFill/>
        </p:spPr>
        <p:txBody>
          <a:bodyPr wrap="square" rtlCol="0">
            <a:spAutoFit/>
          </a:bodyPr>
          <a:lstStyle/>
          <a:p>
            <a:pPr algn="ctr">
              <a:lnSpc>
                <a:spcPct val="90000"/>
              </a:lnSpc>
            </a:pPr>
            <a:r>
              <a:rPr lang="en-US" sz="1200" dirty="0" smtClean="0">
                <a:effectLst>
                  <a:outerShdw blurRad="38100" dist="38100" dir="2700000" algn="tl">
                    <a:srgbClr val="000000">
                      <a:alpha val="43137"/>
                    </a:srgbClr>
                  </a:outerShdw>
                </a:effectLst>
                <a:latin typeface="Trebuchet MS" pitchFamily="34" charset="0"/>
              </a:rPr>
              <a:t>Control/Status</a:t>
            </a:r>
            <a:endParaRPr lang="en-US" sz="1200" dirty="0">
              <a:effectLst>
                <a:outerShdw blurRad="38100" dist="38100" dir="2700000" algn="tl">
                  <a:srgbClr val="000000">
                    <a:alpha val="43137"/>
                  </a:srgbClr>
                </a:outerShdw>
              </a:effectLst>
              <a:latin typeface="Trebuchet MS" pitchFamily="34" charset="0"/>
            </a:endParaRPr>
          </a:p>
        </p:txBody>
      </p:sp>
      <p:sp>
        <p:nvSpPr>
          <p:cNvPr id="100" name="Right Arrow 99"/>
          <p:cNvSpPr/>
          <p:nvPr/>
        </p:nvSpPr>
        <p:spPr bwMode="auto">
          <a:xfrm rot="16200000">
            <a:off x="6286500" y="1714500"/>
            <a:ext cx="533400" cy="457200"/>
          </a:xfrm>
          <a:prstGeom prst="righ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p:txBody>
      </p:sp>
      <p:sp>
        <p:nvSpPr>
          <p:cNvPr id="101" name="Right Arrow 100"/>
          <p:cNvSpPr/>
          <p:nvPr/>
        </p:nvSpPr>
        <p:spPr bwMode="auto">
          <a:xfrm rot="10800000">
            <a:off x="6701789" y="3271838"/>
            <a:ext cx="581025" cy="381000"/>
          </a:xfrm>
          <a:prstGeom prst="righ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p:txBody>
      </p:sp>
      <p:sp>
        <p:nvSpPr>
          <p:cNvPr id="104" name="Bent Arrow 103"/>
          <p:cNvSpPr/>
          <p:nvPr/>
        </p:nvSpPr>
        <p:spPr bwMode="auto">
          <a:xfrm rot="16200000">
            <a:off x="4572000" y="1143000"/>
            <a:ext cx="609600" cy="2438400"/>
          </a:xfrm>
          <a:prstGeom prst="bentArrow">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lIns="91436" tIns="45718" rIns="91436" bIns="45718" rtlCol="0" anchor="ctr"/>
          <a:lstStyle/>
          <a:p>
            <a:pPr algn="ctr" defTabSz="914099">
              <a:lnSpc>
                <a:spcPct val="90000"/>
              </a:lnSpc>
            </a:pPr>
            <a:endParaRPr lang="en-US" sz="2400" dirty="0">
              <a:gradFill>
                <a:gsLst>
                  <a:gs pos="50000">
                    <a:schemeClr val="tx1"/>
                  </a:gs>
                  <a:gs pos="100000">
                    <a:schemeClr val="tx1"/>
                  </a:gs>
                </a:gsLst>
                <a:lin ang="5400000" scaled="0"/>
              </a:gradFill>
              <a:effectLst>
                <a:outerShdw blurRad="38100" dist="38100" dir="2700000" algn="tl">
                  <a:srgbClr val="000000">
                    <a:alpha val="43137"/>
                  </a:srgbClr>
                </a:outerShdw>
              </a:effectLst>
              <a:latin typeface="Trebuchet MS" pitchFamily="34" charset="0"/>
            </a:endParaRPr>
          </a:p>
        </p:txBody>
      </p:sp>
      <p:sp>
        <p:nvSpPr>
          <p:cNvPr id="77" name="Down Arrow 76"/>
          <p:cNvSpPr/>
          <p:nvPr/>
        </p:nvSpPr>
        <p:spPr bwMode="auto">
          <a:xfrm rot="10800000">
            <a:off x="3886200" y="2666999"/>
            <a:ext cx="304800" cy="533400"/>
          </a:xfrm>
          <a:prstGeom prst="downArrow">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p:txBody>
      </p:sp>
      <p:sp>
        <p:nvSpPr>
          <p:cNvPr id="62" name="TextBox 61"/>
          <p:cNvSpPr txBox="1"/>
          <p:nvPr/>
        </p:nvSpPr>
        <p:spPr>
          <a:xfrm>
            <a:off x="5925128" y="3886200"/>
            <a:ext cx="1295400" cy="258532"/>
          </a:xfrm>
          <a:prstGeom prst="rect">
            <a:avLst/>
          </a:prstGeom>
          <a:noFill/>
        </p:spPr>
        <p:txBody>
          <a:bodyPr wrap="square" rtlCol="0">
            <a:spAutoFit/>
          </a:bodyPr>
          <a:lstStyle/>
          <a:p>
            <a:pPr algn="ctr">
              <a:lnSpc>
                <a:spcPct val="90000"/>
              </a:lnSpc>
            </a:pPr>
            <a:r>
              <a:rPr lang="en-US" sz="1200" dirty="0" smtClean="0">
                <a:effectLst>
                  <a:outerShdw blurRad="38100" dist="38100" dir="2700000" algn="tl">
                    <a:srgbClr val="000000">
                      <a:alpha val="43137"/>
                    </a:srgbClr>
                  </a:outerShdw>
                </a:effectLst>
                <a:latin typeface="Trebuchet MS" pitchFamily="34" charset="0"/>
              </a:rPr>
              <a:t>Post Processing</a:t>
            </a:r>
            <a:endParaRPr lang="en-US" sz="1200" dirty="0">
              <a:effectLst>
                <a:outerShdw blurRad="38100" dist="38100" dir="2700000" algn="tl">
                  <a:srgbClr val="000000">
                    <a:alpha val="43137"/>
                  </a:srgbClr>
                </a:outerShdw>
              </a:effectLst>
              <a:latin typeface="Trebuchet MS" pitchFamily="34" charset="0"/>
            </a:endParaRPr>
          </a:p>
        </p:txBody>
      </p:sp>
      <p:sp>
        <p:nvSpPr>
          <p:cNvPr id="79" name="TextBox 78"/>
          <p:cNvSpPr txBox="1"/>
          <p:nvPr/>
        </p:nvSpPr>
        <p:spPr>
          <a:xfrm>
            <a:off x="3648364" y="2862590"/>
            <a:ext cx="771236" cy="258532"/>
          </a:xfrm>
          <a:prstGeom prst="rect">
            <a:avLst/>
          </a:prstGeom>
          <a:noFill/>
        </p:spPr>
        <p:txBody>
          <a:bodyPr wrap="square" rtlCol="0">
            <a:spAutoFit/>
          </a:bodyPr>
          <a:lstStyle/>
          <a:p>
            <a:pPr algn="ctr">
              <a:lnSpc>
                <a:spcPct val="90000"/>
              </a:lnSpc>
            </a:pPr>
            <a:r>
              <a:rPr lang="en-US" sz="1200" dirty="0" smtClean="0">
                <a:effectLst>
                  <a:outerShdw blurRad="38100" dist="38100" dir="2700000" algn="tl">
                    <a:srgbClr val="000000">
                      <a:alpha val="43137"/>
                    </a:srgbClr>
                  </a:outerShdw>
                </a:effectLst>
                <a:latin typeface="Trebuchet MS" pitchFamily="34" charset="0"/>
              </a:rPr>
              <a:t>Action</a:t>
            </a:r>
            <a:endParaRPr lang="en-US" sz="1200" dirty="0">
              <a:effectLst>
                <a:outerShdw blurRad="38100" dist="38100" dir="2700000" algn="tl">
                  <a:srgbClr val="000000">
                    <a:alpha val="43137"/>
                  </a:srgbClr>
                </a:outerShdw>
              </a:effectLst>
              <a:latin typeface="Trebuchet MS" pitchFamily="34" charset="0"/>
            </a:endParaRPr>
          </a:p>
        </p:txBody>
      </p:sp>
      <p:sp>
        <p:nvSpPr>
          <p:cNvPr id="38" name="Line Callout 1 (Border and Accent Bar) 37"/>
          <p:cNvSpPr/>
          <p:nvPr/>
        </p:nvSpPr>
        <p:spPr bwMode="auto">
          <a:xfrm rot="5400000">
            <a:off x="7587238" y="4116677"/>
            <a:ext cx="571214" cy="1170709"/>
          </a:xfrm>
          <a:prstGeom prst="accentBorderCallout1">
            <a:avLst>
              <a:gd name="adj1" fmla="val 18750"/>
              <a:gd name="adj2" fmla="val -8333"/>
              <a:gd name="adj3" fmla="val 156281"/>
              <a:gd name="adj4" fmla="val -44413"/>
            </a:avLst>
          </a:prstGeom>
          <a:ln>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vert270" wrap="square" lIns="91436" tIns="45718" rIns="91436" bIns="45718" numCol="1" rtlCol="0" anchor="ctr" anchorCtr="0" compatLnSpc="1">
            <a:prstTxWarp prst="textNoShape">
              <a:avLst/>
            </a:prstTxWarp>
          </a:bodyPr>
          <a:lstStyle/>
          <a:p>
            <a:pPr algn="ctr" defTabSz="914099" fontAlgn="base">
              <a:lnSpc>
                <a:spcPct val="90000"/>
              </a:lnSpc>
              <a:spcAft>
                <a:spcPct val="0"/>
              </a:spcAft>
            </a:pPr>
            <a:r>
              <a:rPr lang="en-US" sz="1400" dirty="0" smtClean="0">
                <a:gradFill>
                  <a:gsLst>
                    <a:gs pos="28000">
                      <a:schemeClr val="bg2"/>
                    </a:gs>
                    <a:gs pos="48000">
                      <a:schemeClr val="bg2"/>
                    </a:gs>
                  </a:gsLst>
                  <a:lin ang="5400000" scaled="1"/>
                </a:gradFill>
                <a:latin typeface="Trebuchet MS" pitchFamily="34" charset="0"/>
              </a:rPr>
              <a:t>4. Metadata injection</a:t>
            </a:r>
          </a:p>
        </p:txBody>
      </p:sp>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fade">
                                      <p:cBhvr>
                                        <p:cTn id="7" dur="500"/>
                                        <p:tgtEl>
                                          <p:spTgt spid="6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3"/>
                                        </p:tgtEl>
                                        <p:attrNameLst>
                                          <p:attrName>style.visibility</p:attrName>
                                        </p:attrNameLst>
                                      </p:cBhvr>
                                      <p:to>
                                        <p:strVal val="visible"/>
                                      </p:to>
                                    </p:set>
                                    <p:animEffect transition="in" filter="fade">
                                      <p:cBhvr>
                                        <p:cTn id="12" dur="500"/>
                                        <p:tgtEl>
                                          <p:spTgt spid="6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5"/>
                                        </p:tgtEl>
                                        <p:attrNameLst>
                                          <p:attrName>style.visibility</p:attrName>
                                        </p:attrNameLst>
                                      </p:cBhvr>
                                      <p:to>
                                        <p:strVal val="visible"/>
                                      </p:to>
                                    </p:set>
                                    <p:animEffect transition="in" filter="fade">
                                      <p:cBhvr>
                                        <p:cTn id="17" dur="500"/>
                                        <p:tgtEl>
                                          <p:spTgt spid="6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8"/>
                                        </p:tgtEl>
                                        <p:attrNameLst>
                                          <p:attrName>style.visibility</p:attrName>
                                        </p:attrNameLst>
                                      </p:cBhvr>
                                      <p:to>
                                        <p:strVal val="visible"/>
                                      </p:to>
                                    </p:set>
                                    <p:animEffect transition="in" filter="fade">
                                      <p:cBhvr>
                                        <p:cTn id="22" dur="500"/>
                                        <p:tgtEl>
                                          <p:spTgt spid="3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8"/>
                                        </p:tgtEl>
                                        <p:attrNameLst>
                                          <p:attrName>style.visibility</p:attrName>
                                        </p:attrNameLst>
                                      </p:cBhvr>
                                      <p:to>
                                        <p:strVal val="visible"/>
                                      </p:to>
                                    </p:set>
                                    <p:animEffect transition="in" filter="fade">
                                      <p:cBhvr>
                                        <p:cTn id="27" dur="500"/>
                                        <p:tgtEl>
                                          <p:spTgt spid="6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0"/>
                                        </p:tgtEl>
                                        <p:attrNameLst>
                                          <p:attrName>style.visibility</p:attrName>
                                        </p:attrNameLst>
                                      </p:cBhvr>
                                      <p:to>
                                        <p:strVal val="visible"/>
                                      </p:to>
                                    </p:set>
                                    <p:animEffect transition="in" filter="fade">
                                      <p:cBhvr>
                                        <p:cTn id="32"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4" grpId="0" animBg="1"/>
      <p:bldP spid="65" grpId="0" animBg="1"/>
      <p:bldP spid="68" grpId="0" animBg="1"/>
      <p:bldP spid="70" grpId="0" animBg="1"/>
      <p:bldP spid="3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1329595"/>
          </a:xfrm>
        </p:spPr>
        <p:txBody>
          <a:bodyPr/>
          <a:lstStyle/>
          <a:p>
            <a:r>
              <a:rPr lang="en-US" smtClean="0"/>
              <a:t>How Does Performance Analyzer Pull This Off?</a:t>
            </a:r>
            <a:endParaRPr lang="en-US" dirty="0"/>
          </a:p>
        </p:txBody>
      </p:sp>
      <p:sp>
        <p:nvSpPr>
          <p:cNvPr id="3" name="Content Placeholder 2"/>
          <p:cNvSpPr>
            <a:spLocks noGrp="1"/>
          </p:cNvSpPr>
          <p:nvPr>
            <p:ph idx="1"/>
          </p:nvPr>
        </p:nvSpPr>
        <p:spPr>
          <a:xfrm>
            <a:off x="382588" y="1901825"/>
            <a:ext cx="8380412" cy="5330177"/>
          </a:xfrm>
        </p:spPr>
        <p:txBody>
          <a:bodyPr/>
          <a:lstStyle/>
          <a:p>
            <a:r>
              <a:rPr lang="en-US" sz="3200" dirty="0" smtClean="0">
                <a:solidFill>
                  <a:schemeClr val="accent6">
                    <a:lumMod val="60000"/>
                    <a:lumOff val="40000"/>
                  </a:schemeClr>
                </a:solidFill>
              </a:rPr>
              <a:t>ETW</a:t>
            </a:r>
            <a:r>
              <a:rPr lang="en-US" sz="3200" dirty="0" smtClean="0"/>
              <a:t> is the magic behind the curtains</a:t>
            </a:r>
          </a:p>
          <a:p>
            <a:pPr marL="663562" lvl="1" indent="-341313"/>
            <a:r>
              <a:rPr lang="en-US" sz="2500" dirty="0" smtClean="0"/>
              <a:t>ETW stands for </a:t>
            </a:r>
            <a:r>
              <a:rPr lang="en-US" sz="2500" dirty="0" smtClean="0">
                <a:gradFill>
                  <a:gsLst>
                    <a:gs pos="28000">
                      <a:schemeClr val="accent1"/>
                    </a:gs>
                    <a:gs pos="48000">
                      <a:schemeClr val="accent1"/>
                    </a:gs>
                  </a:gsLst>
                  <a:lin ang="5400000" scaled="1"/>
                </a:gradFill>
              </a:rPr>
              <a:t>Event Tracing for Windows</a:t>
            </a:r>
          </a:p>
          <a:p>
            <a:pPr marL="341313" lvl="0" indent="-341313"/>
            <a:r>
              <a:rPr lang="en-US" sz="2800" dirty="0" smtClean="0"/>
              <a:t>Core component since Windows 2000</a:t>
            </a:r>
          </a:p>
          <a:p>
            <a:pPr marL="341313" lvl="0" indent="-341313"/>
            <a:r>
              <a:rPr lang="en-US" sz="2800" dirty="0" smtClean="0"/>
              <a:t>High performance, low overhead, highly scalable</a:t>
            </a:r>
          </a:p>
          <a:p>
            <a:pPr marL="628650" lvl="1" indent="-287338"/>
            <a:r>
              <a:rPr lang="en-US" sz="2400" dirty="0" smtClean="0"/>
              <a:t>~2.5% CPU usage for sustained rate of </a:t>
            </a:r>
            <a:br>
              <a:rPr lang="en-US" sz="2400" dirty="0" smtClean="0"/>
            </a:br>
            <a:r>
              <a:rPr lang="en-US" sz="2400" dirty="0" smtClean="0"/>
              <a:t>10,000 events/sec on a 2GHz CPU</a:t>
            </a:r>
          </a:p>
          <a:p>
            <a:pPr marL="341313" lvl="0" indent="-341313"/>
            <a:r>
              <a:rPr lang="en-US" sz="2800" dirty="0" smtClean="0"/>
              <a:t>For details, please see “Event Tracing” on MSDN</a:t>
            </a:r>
          </a:p>
          <a:p>
            <a:pPr marL="341313" lvl="0" indent="-341313"/>
            <a:r>
              <a:rPr lang="en-US" sz="2800" dirty="0" smtClean="0"/>
              <a:t>Also check out the </a:t>
            </a:r>
            <a:r>
              <a:rPr lang="en-US" sz="2800" dirty="0" smtClean="0">
                <a:gradFill>
                  <a:gsLst>
                    <a:gs pos="28000">
                      <a:schemeClr val="accent1"/>
                    </a:gs>
                    <a:gs pos="48000">
                      <a:schemeClr val="accent1"/>
                    </a:gs>
                  </a:gsLst>
                  <a:lin ang="5400000" scaled="1"/>
                </a:gradFill>
              </a:rPr>
              <a:t>Events and Counters:  Writing Instrumentation to Monitor, Diagnose, and Debug Your Application </a:t>
            </a:r>
            <a:r>
              <a:rPr lang="en-US" sz="2800" dirty="0" smtClean="0"/>
              <a:t>talk from the ETW team!</a:t>
            </a:r>
          </a:p>
          <a:p>
            <a:endParaRPr lang="en-US" sz="3200" dirty="0" smtClean="0"/>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1329595"/>
          </a:xfrm>
        </p:spPr>
        <p:txBody>
          <a:bodyPr/>
          <a:lstStyle/>
          <a:p>
            <a:r>
              <a:rPr lang="en-US" dirty="0" smtClean="0"/>
              <a:t>You Got My Attention – </a:t>
            </a:r>
            <a:br>
              <a:rPr lang="en-US" dirty="0" smtClean="0"/>
            </a:br>
            <a:r>
              <a:rPr lang="en-US" dirty="0" smtClean="0"/>
              <a:t>What’s Next?</a:t>
            </a:r>
            <a:endParaRPr lang="en-US" dirty="0"/>
          </a:p>
        </p:txBody>
      </p:sp>
      <p:sp>
        <p:nvSpPr>
          <p:cNvPr id="3" name="Content Placeholder 2"/>
          <p:cNvSpPr>
            <a:spLocks noGrp="1"/>
          </p:cNvSpPr>
          <p:nvPr>
            <p:ph idx="1"/>
          </p:nvPr>
        </p:nvSpPr>
        <p:spPr>
          <a:xfrm>
            <a:off x="382588" y="1901825"/>
            <a:ext cx="8380412" cy="2900794"/>
          </a:xfrm>
        </p:spPr>
        <p:txBody>
          <a:bodyPr/>
          <a:lstStyle/>
          <a:p>
            <a:r>
              <a:rPr lang="en-US" dirty="0" smtClean="0"/>
              <a:t>Motivation</a:t>
            </a:r>
          </a:p>
          <a:p>
            <a:r>
              <a:rPr lang="en-US" dirty="0" smtClean="0"/>
              <a:t>Overview of Windows Performance Toolkit</a:t>
            </a:r>
          </a:p>
          <a:p>
            <a:r>
              <a:rPr lang="en-US" b="1" dirty="0" smtClean="0">
                <a:gradFill>
                  <a:gsLst>
                    <a:gs pos="28000">
                      <a:schemeClr val="accent1"/>
                    </a:gs>
                    <a:gs pos="48000">
                      <a:schemeClr val="accent1"/>
                    </a:gs>
                  </a:gsLst>
                  <a:lin ang="5400000" scaled="1"/>
                </a:gradFill>
              </a:rPr>
              <a:t>Key Concepts</a:t>
            </a:r>
          </a:p>
          <a:p>
            <a:r>
              <a:rPr lang="en-US" dirty="0" smtClean="0"/>
              <a:t>Case Studies</a:t>
            </a:r>
          </a:p>
          <a:p>
            <a:r>
              <a:rPr lang="en-US" dirty="0" smtClean="0"/>
              <a:t>Conclusion</a:t>
            </a:r>
            <a:endParaRPr lang="en-US" dirty="0"/>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Capture a Performance Trace</a:t>
            </a:r>
            <a:endParaRPr lang="en-US" dirty="0"/>
          </a:p>
        </p:txBody>
      </p:sp>
      <p:sp>
        <p:nvSpPr>
          <p:cNvPr id="3" name="Content Placeholder 2"/>
          <p:cNvSpPr>
            <a:spLocks noGrp="1"/>
          </p:cNvSpPr>
          <p:nvPr>
            <p:ph idx="1"/>
          </p:nvPr>
        </p:nvSpPr>
        <p:spPr>
          <a:xfrm>
            <a:off x="382588" y="1414464"/>
            <a:ext cx="8380412" cy="3357842"/>
          </a:xfrm>
        </p:spPr>
        <p:txBody>
          <a:bodyPr/>
          <a:lstStyle/>
          <a:p>
            <a:r>
              <a:rPr lang="en-US" sz="3200" smtClean="0"/>
              <a:t>A </a:t>
            </a:r>
            <a:r>
              <a:rPr lang="en-US" sz="3200" smtClean="0">
                <a:gradFill>
                  <a:gsLst>
                    <a:gs pos="28000">
                      <a:schemeClr val="accent1"/>
                    </a:gs>
                    <a:gs pos="48000">
                      <a:schemeClr val="accent1"/>
                    </a:gs>
                  </a:gsLst>
                  <a:lin ang="5400000" scaled="1"/>
                </a:gradFill>
              </a:rPr>
              <a:t>performance trace </a:t>
            </a:r>
            <a:r>
              <a:rPr lang="en-US" sz="3200" smtClean="0"/>
              <a:t>is a persisted form </a:t>
            </a:r>
            <a:br>
              <a:rPr lang="en-US" sz="3200" smtClean="0"/>
            </a:br>
            <a:r>
              <a:rPr lang="en-US" sz="3200" smtClean="0"/>
              <a:t>of a (complex) performance measurement</a:t>
            </a:r>
          </a:p>
          <a:p>
            <a:endParaRPr lang="en-US" sz="3200" smtClean="0"/>
          </a:p>
          <a:p>
            <a:endParaRPr lang="en-US" sz="3200" smtClean="0"/>
          </a:p>
          <a:p>
            <a:endParaRPr lang="en-US" sz="3200" smtClean="0"/>
          </a:p>
          <a:p>
            <a:r>
              <a:rPr lang="en-US" sz="3200" smtClean="0"/>
              <a:t>…Perform the scenario in question…</a:t>
            </a:r>
            <a:endParaRPr lang="en-US" sz="3200" dirty="0" smtClean="0"/>
          </a:p>
        </p:txBody>
      </p:sp>
      <p:sp>
        <p:nvSpPr>
          <p:cNvPr id="4" name="Content Placeholder 2"/>
          <p:cNvSpPr txBox="1">
            <a:spLocks/>
          </p:cNvSpPr>
          <p:nvPr/>
        </p:nvSpPr>
        <p:spPr bwMode="auto">
          <a:xfrm>
            <a:off x="675568" y="4740389"/>
            <a:ext cx="7848279" cy="637022"/>
          </a:xfrm>
          <a:prstGeom prst="rect">
            <a:avLst/>
          </a:prstGeom>
          <a:gradFill flip="none" rotWithShape="1">
            <a:gsLst>
              <a:gs pos="0">
                <a:srgbClr val="808080">
                  <a:shade val="30000"/>
                  <a:satMod val="115000"/>
                </a:srgbClr>
              </a:gs>
              <a:gs pos="50000">
                <a:srgbClr val="808080">
                  <a:shade val="67500"/>
                  <a:satMod val="115000"/>
                </a:srgbClr>
              </a:gs>
              <a:gs pos="100000">
                <a:srgbClr val="808080">
                  <a:shade val="100000"/>
                  <a:satMod val="115000"/>
                </a:srgbClr>
              </a:gs>
            </a:gsLst>
            <a:lin ang="10800000" scaled="1"/>
            <a:tileRect/>
          </a:gradFill>
          <a:ln w="12700" cap="flat" cmpd="sng" algn="ctr">
            <a:noFill/>
            <a:prstDash val="solid"/>
            <a:round/>
            <a:headEnd type="none" w="med" len="med"/>
            <a:tailEnd type="none" w="med" len="med"/>
          </a:ln>
          <a:effectLst>
            <a:outerShdw blurRad="63500" dist="76200" dir="5280000" sx="102000" sy="102000" algn="ctr" rotWithShape="0">
              <a:prstClr val="black">
                <a:alpha val="40000"/>
              </a:prstClr>
            </a:outerShdw>
          </a:effectLst>
        </p:spPr>
        <p:txBody>
          <a:bodyPr lIns="182880" tIns="45717" rIns="91432" bIns="45717" anchor="ctr"/>
          <a:lstStyle/>
          <a:p>
            <a:pPr marR="0" lvl="0" indent="-382573" fontAlgn="base">
              <a:lnSpc>
                <a:spcPct val="85000"/>
              </a:lnSpc>
              <a:spcBef>
                <a:spcPct val="20000"/>
              </a:spcBef>
              <a:spcAft>
                <a:spcPct val="0"/>
              </a:spcAft>
              <a:buClr>
                <a:schemeClr val="tx2"/>
              </a:buClr>
              <a:buSzPct val="95000"/>
              <a:tabLst/>
              <a:defRPr/>
            </a:pPr>
            <a:r>
              <a:rPr lang="en-US" sz="1600" dirty="0" smtClean="0">
                <a:solidFill>
                  <a:schemeClr val="tx2"/>
                </a:solidFill>
                <a:effectLst>
                  <a:outerShdw blurRad="38100" dist="38100" dir="2700000" algn="tl">
                    <a:srgbClr val="000000">
                      <a:alpha val="43137"/>
                    </a:srgbClr>
                  </a:outerShdw>
                </a:effectLst>
                <a:latin typeface="Lucida Console" pitchFamily="49" charset="0"/>
              </a:rPr>
              <a:t>&gt; </a:t>
            </a:r>
            <a:r>
              <a:rPr lang="en-US" sz="1600" dirty="0" err="1" smtClean="0">
                <a:solidFill>
                  <a:schemeClr val="tx2"/>
                </a:solidFill>
                <a:effectLst>
                  <a:outerShdw blurRad="38100" dist="38100" dir="2700000" algn="tl">
                    <a:srgbClr val="000000">
                      <a:alpha val="43137"/>
                    </a:srgbClr>
                  </a:outerShdw>
                </a:effectLst>
                <a:latin typeface="Lucida Console" pitchFamily="49" charset="0"/>
              </a:rPr>
              <a:t>xperf</a:t>
            </a:r>
            <a:r>
              <a:rPr lang="en-US" sz="1600" dirty="0" smtClean="0">
                <a:solidFill>
                  <a:schemeClr val="tx2"/>
                </a:solidFill>
                <a:effectLst>
                  <a:outerShdw blurRad="38100" dist="38100" dir="2700000" algn="tl">
                    <a:srgbClr val="000000">
                      <a:alpha val="43137"/>
                    </a:srgbClr>
                  </a:outerShdw>
                </a:effectLst>
                <a:latin typeface="Lucida Console" pitchFamily="49" charset="0"/>
              </a:rPr>
              <a:t> –stop </a:t>
            </a:r>
            <a:r>
              <a:rPr lang="en-US" sz="1600" dirty="0" err="1" smtClean="0">
                <a:solidFill>
                  <a:schemeClr val="tx2"/>
                </a:solidFill>
                <a:effectLst>
                  <a:outerShdw blurRad="38100" dist="38100" dir="2700000" algn="tl">
                    <a:srgbClr val="000000">
                      <a:alpha val="43137"/>
                    </a:srgbClr>
                  </a:outerShdw>
                </a:effectLst>
                <a:latin typeface="Lucida Console" pitchFamily="49" charset="0"/>
              </a:rPr>
              <a:t>perf!GeneralProfiles.InSequentialFile</a:t>
            </a:r>
            <a:r>
              <a:rPr lang="en-US" sz="1600" dirty="0" smtClean="0">
                <a:solidFill>
                  <a:schemeClr val="tx2"/>
                </a:solidFill>
                <a:effectLst>
                  <a:outerShdw blurRad="38100" dist="38100" dir="2700000" algn="tl">
                    <a:srgbClr val="000000">
                      <a:alpha val="43137"/>
                    </a:srgbClr>
                  </a:outerShdw>
                </a:effectLst>
                <a:latin typeface="Lucida Console" pitchFamily="49" charset="0"/>
              </a:rPr>
              <a:t> trace.etl</a:t>
            </a:r>
            <a:endParaRPr lang="en-US" sz="1600" dirty="0">
              <a:solidFill>
                <a:schemeClr val="tx2"/>
              </a:solidFill>
              <a:effectLst>
                <a:outerShdw blurRad="38100" dist="38100" dir="2700000" algn="tl">
                  <a:srgbClr val="000000">
                    <a:alpha val="43137"/>
                  </a:srgbClr>
                </a:outerShdw>
              </a:effectLst>
              <a:latin typeface="Lucida Console" pitchFamily="49" charset="0"/>
            </a:endParaRPr>
          </a:p>
        </p:txBody>
      </p:sp>
      <p:sp>
        <p:nvSpPr>
          <p:cNvPr id="13" name="Content Placeholder 2"/>
          <p:cNvSpPr txBox="1">
            <a:spLocks/>
          </p:cNvSpPr>
          <p:nvPr/>
        </p:nvSpPr>
        <p:spPr bwMode="auto">
          <a:xfrm>
            <a:off x="724128" y="2438971"/>
            <a:ext cx="7828319" cy="637022"/>
          </a:xfrm>
          <a:prstGeom prst="rect">
            <a:avLst/>
          </a:prstGeom>
          <a:gradFill flip="none" rotWithShape="1">
            <a:gsLst>
              <a:gs pos="0">
                <a:srgbClr val="808080">
                  <a:shade val="30000"/>
                  <a:satMod val="115000"/>
                </a:srgbClr>
              </a:gs>
              <a:gs pos="50000">
                <a:srgbClr val="808080">
                  <a:shade val="67500"/>
                  <a:satMod val="115000"/>
                </a:srgbClr>
              </a:gs>
              <a:gs pos="100000">
                <a:srgbClr val="808080">
                  <a:shade val="100000"/>
                  <a:satMod val="115000"/>
                </a:srgbClr>
              </a:gs>
            </a:gsLst>
            <a:lin ang="10800000" scaled="1"/>
            <a:tileRect/>
          </a:gradFill>
          <a:ln w="12700" cap="flat" cmpd="sng" algn="ctr">
            <a:noFill/>
            <a:prstDash val="solid"/>
            <a:round/>
            <a:headEnd type="none" w="med" len="med"/>
            <a:tailEnd type="none" w="med" len="med"/>
          </a:ln>
          <a:effectLst>
            <a:outerShdw blurRad="63500" dist="76200" dir="5280000" sx="102000" sy="102000" algn="ctr" rotWithShape="0">
              <a:prstClr val="black">
                <a:alpha val="40000"/>
              </a:prstClr>
            </a:outerShdw>
          </a:effectLst>
        </p:spPr>
        <p:txBody>
          <a:bodyPr lIns="182880" tIns="45717" rIns="91432" bIns="45717" anchor="ctr"/>
          <a:lstStyle/>
          <a:p>
            <a:pPr marR="0" lvl="0" indent="-382573" fontAlgn="base">
              <a:lnSpc>
                <a:spcPct val="85000"/>
              </a:lnSpc>
              <a:spcBef>
                <a:spcPct val="20000"/>
              </a:spcBef>
              <a:spcAft>
                <a:spcPct val="0"/>
              </a:spcAft>
              <a:buClr>
                <a:schemeClr val="tx2"/>
              </a:buClr>
              <a:buSzPct val="95000"/>
              <a:tabLst/>
              <a:defRPr/>
            </a:pPr>
            <a:r>
              <a:rPr lang="en-US" sz="1600" dirty="0" smtClean="0">
                <a:solidFill>
                  <a:schemeClr val="tx2"/>
                </a:solidFill>
                <a:effectLst>
                  <a:outerShdw blurRad="38100" dist="38100" dir="2700000" algn="tl">
                    <a:srgbClr val="000000">
                      <a:alpha val="43137"/>
                    </a:srgbClr>
                  </a:outerShdw>
                </a:effectLst>
                <a:latin typeface="Lucida Console" pitchFamily="49" charset="0"/>
              </a:rPr>
              <a:t>&gt; </a:t>
            </a:r>
            <a:r>
              <a:rPr lang="en-US" sz="1600" dirty="0" err="1" smtClean="0">
                <a:solidFill>
                  <a:schemeClr val="tx2"/>
                </a:solidFill>
                <a:effectLst>
                  <a:outerShdw blurRad="38100" dist="38100" dir="2700000" algn="tl">
                    <a:srgbClr val="000000">
                      <a:alpha val="43137"/>
                    </a:srgbClr>
                  </a:outerShdw>
                </a:effectLst>
                <a:latin typeface="Lucida Console" pitchFamily="49" charset="0"/>
              </a:rPr>
              <a:t>xperf</a:t>
            </a:r>
            <a:r>
              <a:rPr lang="en-US" sz="1600" dirty="0" smtClean="0">
                <a:solidFill>
                  <a:schemeClr val="tx2"/>
                </a:solidFill>
                <a:effectLst>
                  <a:outerShdw blurRad="38100" dist="38100" dir="2700000" algn="tl">
                    <a:srgbClr val="000000">
                      <a:alpha val="43137"/>
                    </a:srgbClr>
                  </a:outerShdw>
                </a:effectLst>
                <a:latin typeface="Lucida Console" pitchFamily="49" charset="0"/>
              </a:rPr>
              <a:t> –start </a:t>
            </a:r>
            <a:r>
              <a:rPr lang="en-US" sz="1600" dirty="0" err="1" smtClean="0">
                <a:solidFill>
                  <a:schemeClr val="tx2"/>
                </a:solidFill>
                <a:effectLst>
                  <a:outerShdw blurRad="38100" dist="38100" dir="2700000" algn="tl">
                    <a:srgbClr val="000000">
                      <a:alpha val="43137"/>
                    </a:srgbClr>
                  </a:outerShdw>
                </a:effectLst>
                <a:latin typeface="Lucida Console" pitchFamily="49" charset="0"/>
              </a:rPr>
              <a:t>perf!GeneralProfiles.InSequentialFile</a:t>
            </a:r>
            <a:endParaRPr lang="en-US" sz="1600" dirty="0">
              <a:solidFill>
                <a:schemeClr val="tx2"/>
              </a:solidFill>
              <a:effectLst>
                <a:outerShdw blurRad="38100" dist="38100" dir="2700000" algn="tl">
                  <a:srgbClr val="000000">
                    <a:alpha val="43137"/>
                  </a:srgbClr>
                </a:outerShdw>
              </a:effectLst>
              <a:latin typeface="Lucida Console" pitchFamily="49" charset="0"/>
            </a:endParaRPr>
          </a:p>
        </p:txBody>
      </p:sp>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What is CPU </a:t>
            </a:r>
            <a:r>
              <a:rPr lang="en-US" smtClean="0"/>
              <a:t>Time Spent On</a:t>
            </a:r>
            <a:r>
              <a:rPr smtClean="0"/>
              <a:t>?</a:t>
            </a:r>
            <a:endParaRPr lang="en-US" dirty="0"/>
          </a:p>
        </p:txBody>
      </p:sp>
      <p:pic>
        <p:nvPicPr>
          <p:cNvPr id="4" name="Content Placeholder 3" descr="C:\Users\stuartse\Pictures\training\sidebar cpu.JPG"/>
          <p:cNvPicPr>
            <a:picLocks noGrp="1" noChangeAspect="1" noChangeArrowheads="1"/>
          </p:cNvPicPr>
          <p:nvPr>
            <p:ph idx="1"/>
          </p:nvPr>
        </p:nvPicPr>
        <p:blipFill>
          <a:blip r:embed="rId4" cstate="print"/>
          <a:srcRect l="199" t="287" r="199" b="430"/>
          <a:stretch>
            <a:fillRect/>
          </a:stretch>
        </p:blipFill>
        <p:spPr bwMode="auto">
          <a:xfrm>
            <a:off x="1246360" y="1315619"/>
            <a:ext cx="6651280" cy="4608030"/>
          </a:xfrm>
          <a:prstGeom prst="roundRect">
            <a:avLst>
              <a:gd name="adj" fmla="val 832"/>
            </a:avLst>
          </a:prstGeom>
          <a:noFill/>
          <a:ln w="9525">
            <a:noFill/>
            <a:miter lim="800000"/>
            <a:headEnd/>
            <a:tailEnd/>
          </a:ln>
          <a:effectLst>
            <a:outerShdw blurRad="63500" sx="102000" sy="102000" algn="ctr" rotWithShape="0">
              <a:prstClr val="black">
                <a:alpha val="40000"/>
              </a:prstClr>
            </a:outerShdw>
          </a:effectLst>
        </p:spPr>
      </p:pic>
      <p:pic>
        <p:nvPicPr>
          <p:cNvPr id="6" name="Picture 4" descr="C:\Users\stuartse\Pictures\training\ld symbols.jpg"/>
          <p:cNvPicPr>
            <a:picLocks noChangeAspect="1" noChangeArrowheads="1"/>
          </p:cNvPicPr>
          <p:nvPr/>
        </p:nvPicPr>
        <p:blipFill>
          <a:blip r:embed="rId5" cstate="print"/>
          <a:srcRect t="444"/>
          <a:stretch>
            <a:fillRect/>
          </a:stretch>
        </p:blipFill>
        <p:spPr bwMode="auto">
          <a:xfrm>
            <a:off x="1304623" y="1649519"/>
            <a:ext cx="1814301" cy="1592445"/>
          </a:xfrm>
          <a:prstGeom prst="rect">
            <a:avLst/>
          </a:prstGeom>
          <a:noFill/>
        </p:spPr>
      </p:pic>
      <p:sp>
        <p:nvSpPr>
          <p:cNvPr id="5" name="Rounded Rectangle 4"/>
          <p:cNvSpPr/>
          <p:nvPr/>
        </p:nvSpPr>
        <p:spPr>
          <a:xfrm>
            <a:off x="1431636" y="2260592"/>
            <a:ext cx="1383128" cy="214753"/>
          </a:xfrm>
          <a:prstGeom prst="roundRect">
            <a:avLst/>
          </a:prstGeom>
          <a:no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3834248" y="3676072"/>
            <a:ext cx="1346200" cy="265544"/>
          </a:xfrm>
          <a:prstGeom prst="roundRect">
            <a:avLst/>
          </a:prstGeom>
          <a:no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a:off x="6308436" y="4359564"/>
            <a:ext cx="1283856" cy="171954"/>
          </a:xfrm>
          <a:prstGeom prst="roundRect">
            <a:avLst/>
          </a:prstGeom>
          <a:no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3567540" y="4306456"/>
            <a:ext cx="1424178" cy="1473522"/>
          </a:xfrm>
          <a:prstGeom prst="ellipse">
            <a:avLst/>
          </a:prstGeom>
          <a:no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Subtitle 4"/>
          <p:cNvSpPr txBox="1">
            <a:spLocks/>
          </p:cNvSpPr>
          <p:nvPr/>
        </p:nvSpPr>
        <p:spPr bwMode="auto">
          <a:xfrm>
            <a:off x="2743200" y="6019800"/>
            <a:ext cx="6934200" cy="984885"/>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461963" marR="0" lvl="0" indent="-461963" algn="l" defTabSz="912813" rtl="0" eaLnBrk="1" fontAlgn="base" latinLnBrk="0" hangingPunct="1">
              <a:lnSpc>
                <a:spcPct val="90000"/>
              </a:lnSpc>
              <a:spcBef>
                <a:spcPct val="20000"/>
              </a:spcBef>
              <a:spcAft>
                <a:spcPct val="0"/>
              </a:spcAft>
              <a:buClrTx/>
              <a:buSzTx/>
              <a:tabLst/>
              <a:defRPr/>
            </a:pPr>
            <a:r>
              <a:rPr kumimoji="0" lang="en-US" sz="3200" b="0" i="0" u="none" strike="noStrike" kern="1200" cap="none" spc="0" normalizeH="0" baseline="0" noProof="0" dirty="0" err="1" smtClean="0">
                <a:ln>
                  <a:noFill/>
                </a:ln>
                <a:gradFill>
                  <a:gsLst>
                    <a:gs pos="50000">
                      <a:schemeClr val="tx1"/>
                    </a:gs>
                    <a:gs pos="100000">
                      <a:schemeClr val="tx1"/>
                    </a:gs>
                  </a:gsLst>
                  <a:lin ang="5400000" scaled="0"/>
                </a:gradFill>
                <a:effectLst>
                  <a:outerShdw blurRad="38100" dist="38100" dir="2700000" algn="tl">
                    <a:srgbClr val="000000">
                      <a:alpha val="43137"/>
                    </a:srgbClr>
                  </a:outerShdw>
                </a:effectLst>
                <a:uLnTx/>
                <a:uFillTx/>
                <a:latin typeface="Consolas" pitchFamily="49" charset="0"/>
              </a:rPr>
              <a:t>xperf</a:t>
            </a:r>
            <a:r>
              <a:rPr kumimoji="0" lang="en-US" sz="3200" b="0" i="0" u="none" strike="noStrike" kern="1200" cap="none" spc="0" normalizeH="0" noProof="0" dirty="0" smtClean="0">
                <a:ln>
                  <a:noFill/>
                </a:ln>
                <a:gradFill>
                  <a:gsLst>
                    <a:gs pos="50000">
                      <a:schemeClr val="tx1"/>
                    </a:gs>
                    <a:gs pos="100000">
                      <a:schemeClr val="tx1"/>
                    </a:gs>
                  </a:gsLst>
                  <a:lin ang="5400000" scaled="0"/>
                </a:gradFill>
                <a:effectLst>
                  <a:outerShdw blurRad="38100" dist="38100" dir="2700000" algn="tl">
                    <a:srgbClr val="000000">
                      <a:alpha val="43137"/>
                    </a:srgbClr>
                  </a:outerShdw>
                </a:effectLst>
                <a:uLnTx/>
                <a:uFillTx/>
                <a:latin typeface="Consolas" pitchFamily="49" charset="0"/>
              </a:rPr>
              <a:t> trace.etl</a:t>
            </a:r>
            <a:endParaRPr kumimoji="0" lang="en-US" sz="3200" b="0" i="0" u="none" strike="noStrike" kern="1200" cap="none" spc="0" normalizeH="0" baseline="0" noProof="0" dirty="0" smtClean="0">
              <a:ln>
                <a:noFill/>
              </a:ln>
              <a:gradFill>
                <a:gsLst>
                  <a:gs pos="50000">
                    <a:schemeClr val="tx1"/>
                  </a:gs>
                  <a:gs pos="100000">
                    <a:schemeClr val="tx1"/>
                  </a:gs>
                </a:gsLst>
                <a:lin ang="5400000" scaled="0"/>
              </a:gradFill>
              <a:effectLst>
                <a:outerShdw blurRad="38100" dist="38100" dir="2700000" algn="tl">
                  <a:srgbClr val="000000">
                    <a:alpha val="43137"/>
                  </a:srgbClr>
                </a:outerShdw>
              </a:effectLst>
              <a:uLnTx/>
              <a:uFillTx/>
              <a:latin typeface="Consolas" pitchFamily="49" charset="0"/>
            </a:endParaRPr>
          </a:p>
          <a:p>
            <a:pPr marL="461963" marR="0" lvl="0" indent="-461963" algn="l" defTabSz="912813" rtl="0" eaLnBrk="1" fontAlgn="base" latinLnBrk="0" hangingPunct="1">
              <a:lnSpc>
                <a:spcPct val="90000"/>
              </a:lnSpc>
              <a:spcBef>
                <a:spcPct val="20000"/>
              </a:spcBef>
              <a:spcAft>
                <a:spcPct val="0"/>
              </a:spcAft>
              <a:buClrTx/>
              <a:buSzTx/>
              <a:tabLst/>
              <a:defRPr/>
            </a:pPr>
            <a:endParaRPr kumimoji="0" lang="en-US" sz="3200" b="0" i="0" u="none" strike="noStrike" kern="1200" cap="none" spc="0" normalizeH="0" baseline="0" noProof="0" dirty="0">
              <a:ln>
                <a:noFill/>
              </a:ln>
              <a:gradFill>
                <a:gsLst>
                  <a:gs pos="50000">
                    <a:schemeClr val="tx1"/>
                  </a:gs>
                  <a:gs pos="100000">
                    <a:schemeClr val="tx1"/>
                  </a:gs>
                </a:gsLst>
                <a:lin ang="5400000" scaled="0"/>
              </a:gradFill>
              <a:effectLst>
                <a:outerShdw blurRad="38100" dist="38100" dir="2700000" algn="tl">
                  <a:srgbClr val="000000">
                    <a:alpha val="43137"/>
                  </a:srgbClr>
                </a:outerShdw>
              </a:effectLst>
              <a:uLnTx/>
              <a:uFillTx/>
              <a:latin typeface="+mn-lt"/>
              <a:ea typeface="+mn-ea"/>
              <a:cs typeface="+mn-cs"/>
            </a:endParaRPr>
          </a:p>
        </p:txBody>
      </p:sp>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anim calcmode="lin" valueType="num">
                                      <p:cBhvr>
                                        <p:cTn id="8" dur="500" fill="hold"/>
                                        <p:tgtEl>
                                          <p:spTgt spid="7"/>
                                        </p:tgtEl>
                                        <p:attrNameLst>
                                          <p:attrName>ppt_x</p:attrName>
                                        </p:attrNameLst>
                                      </p:cBhvr>
                                      <p:tavLst>
                                        <p:tav tm="0">
                                          <p:val>
                                            <p:strVal val="#ppt_x"/>
                                          </p:val>
                                        </p:tav>
                                        <p:tav tm="100000">
                                          <p:val>
                                            <p:strVal val="#ppt_x"/>
                                          </p:val>
                                        </p:tav>
                                      </p:tavLst>
                                    </p:anim>
                                    <p:anim calcmode="lin" valueType="num">
                                      <p:cBhvr>
                                        <p:cTn id="9" dur="5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500"/>
                                        <p:tgtEl>
                                          <p:spTgt spid="14"/>
                                        </p:tgtEl>
                                      </p:cBhvr>
                                    </p:animEffect>
                                    <p:anim calcmode="lin" valueType="num">
                                      <p:cBhvr>
                                        <p:cTn id="15" dur="500" fill="hold"/>
                                        <p:tgtEl>
                                          <p:spTgt spid="14"/>
                                        </p:tgtEl>
                                        <p:attrNameLst>
                                          <p:attrName>ppt_x</p:attrName>
                                        </p:attrNameLst>
                                      </p:cBhvr>
                                      <p:tavLst>
                                        <p:tav tm="0">
                                          <p:val>
                                            <p:strVal val="#ppt_x"/>
                                          </p:val>
                                        </p:tav>
                                        <p:tav tm="100000">
                                          <p:val>
                                            <p:strVal val="#ppt_x"/>
                                          </p:val>
                                        </p:tav>
                                      </p:tavLst>
                                    </p:anim>
                                    <p:anim calcmode="lin" valueType="num">
                                      <p:cBhvr>
                                        <p:cTn id="16" dur="5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anim calcmode="lin" valueType="num">
                                      <p:cBhvr>
                                        <p:cTn id="22" dur="500" fill="hold"/>
                                        <p:tgtEl>
                                          <p:spTgt spid="15"/>
                                        </p:tgtEl>
                                        <p:attrNameLst>
                                          <p:attrName>ppt_x</p:attrName>
                                        </p:attrNameLst>
                                      </p:cBhvr>
                                      <p:tavLst>
                                        <p:tav tm="0">
                                          <p:val>
                                            <p:strVal val="#ppt_x"/>
                                          </p:val>
                                        </p:tav>
                                        <p:tav tm="100000">
                                          <p:val>
                                            <p:strVal val="#ppt_x"/>
                                          </p:val>
                                        </p:tav>
                                      </p:tavLst>
                                    </p:anim>
                                    <p:anim calcmode="lin" valueType="num">
                                      <p:cBhvr>
                                        <p:cTn id="23" dur="5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up)">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500"/>
                                        <p:tgtEl>
                                          <p:spTgt spid="5"/>
                                        </p:tgtEl>
                                      </p:cBhvr>
                                    </p:animEffect>
                                    <p:anim calcmode="lin" valueType="num">
                                      <p:cBhvr>
                                        <p:cTn id="34" dur="500" fill="hold"/>
                                        <p:tgtEl>
                                          <p:spTgt spid="5"/>
                                        </p:tgtEl>
                                        <p:attrNameLst>
                                          <p:attrName>ppt_x</p:attrName>
                                        </p:attrNameLst>
                                      </p:cBhvr>
                                      <p:tavLst>
                                        <p:tav tm="0">
                                          <p:val>
                                            <p:strVal val="#ppt_x"/>
                                          </p:val>
                                        </p:tav>
                                        <p:tav tm="100000">
                                          <p:val>
                                            <p:strVal val="#ppt_x"/>
                                          </p:val>
                                        </p:tav>
                                      </p:tavLst>
                                    </p:anim>
                                    <p:anim calcmode="lin" valueType="num">
                                      <p:cBhvr>
                                        <p:cTn id="35" dur="5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14" grpId="0" animBg="1"/>
      <p:bldP spid="1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Agenda</a:t>
            </a:r>
            <a:endParaRPr lang="en-US" dirty="0"/>
          </a:p>
        </p:txBody>
      </p:sp>
      <p:sp>
        <p:nvSpPr>
          <p:cNvPr id="3" name="Content Placeholder 2"/>
          <p:cNvSpPr>
            <a:spLocks noGrp="1"/>
          </p:cNvSpPr>
          <p:nvPr>
            <p:ph idx="1"/>
          </p:nvPr>
        </p:nvSpPr>
        <p:spPr>
          <a:xfrm>
            <a:off x="382588" y="1414464"/>
            <a:ext cx="8380412" cy="2900794"/>
          </a:xfrm>
        </p:spPr>
        <p:txBody>
          <a:bodyPr/>
          <a:lstStyle/>
          <a:p>
            <a:r>
              <a:rPr lang="en-US" dirty="0" smtClean="0"/>
              <a:t>Motivation</a:t>
            </a:r>
          </a:p>
          <a:p>
            <a:r>
              <a:rPr lang="en-US" dirty="0" smtClean="0"/>
              <a:t>Overview of Windows Performance Toolkit</a:t>
            </a:r>
          </a:p>
          <a:p>
            <a:r>
              <a:rPr lang="en-US" dirty="0" smtClean="0"/>
              <a:t>Key Concepts</a:t>
            </a:r>
          </a:p>
          <a:p>
            <a:r>
              <a:rPr lang="en-US" dirty="0" smtClean="0"/>
              <a:t>Case Studies</a:t>
            </a:r>
          </a:p>
          <a:p>
            <a:r>
              <a:rPr lang="en-US" dirty="0" smtClean="0"/>
              <a:t>Conclusion</a:t>
            </a:r>
            <a:endParaRPr lang="en-US" dirty="0"/>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CPU </a:t>
            </a:r>
            <a:r>
              <a:rPr lang="en-US" dirty="0" smtClean="0"/>
              <a:t>Summary Table</a:t>
            </a:r>
            <a:endParaRPr lang="en-US" dirty="0"/>
          </a:p>
        </p:txBody>
      </p:sp>
      <p:pic>
        <p:nvPicPr>
          <p:cNvPr id="4" name="Picture 2" descr="C:\Users\stuartse\Pictures\training\sidebar cpu summary.JPG"/>
          <p:cNvPicPr>
            <a:picLocks noChangeAspect="1" noChangeArrowheads="1"/>
          </p:cNvPicPr>
          <p:nvPr/>
        </p:nvPicPr>
        <p:blipFill>
          <a:blip r:embed="rId4" cstate="print"/>
          <a:srcRect l="298" t="339" r="199" b="678"/>
          <a:stretch>
            <a:fillRect/>
          </a:stretch>
        </p:blipFill>
        <p:spPr bwMode="auto">
          <a:xfrm>
            <a:off x="943969" y="1914577"/>
            <a:ext cx="7256063" cy="4229221"/>
          </a:xfrm>
          <a:prstGeom prst="roundRect">
            <a:avLst>
              <a:gd name="adj" fmla="val 1161"/>
            </a:avLst>
          </a:prstGeom>
          <a:noFill/>
          <a:ln w="9525">
            <a:noFill/>
            <a:miter lim="800000"/>
            <a:headEnd/>
            <a:tailEnd/>
          </a:ln>
          <a:effectLst>
            <a:outerShdw blurRad="63500" sx="102000" sy="102000" algn="ctr" rotWithShape="0">
              <a:prstClr val="black">
                <a:alpha val="40000"/>
              </a:prstClr>
            </a:outerShdw>
          </a:effectLst>
        </p:spPr>
      </p:pic>
      <p:sp>
        <p:nvSpPr>
          <p:cNvPr id="5" name="Down Arrow 4"/>
          <p:cNvSpPr/>
          <p:nvPr/>
        </p:nvSpPr>
        <p:spPr>
          <a:xfrm>
            <a:off x="3619060" y="1244445"/>
            <a:ext cx="457200" cy="685800"/>
          </a:xfrm>
          <a:prstGeom prst="downArrow">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9" name="Rounded Rectangle 8"/>
          <p:cNvSpPr/>
          <p:nvPr/>
        </p:nvSpPr>
        <p:spPr>
          <a:xfrm>
            <a:off x="1224863" y="2282957"/>
            <a:ext cx="603938" cy="231643"/>
          </a:xfrm>
          <a:prstGeom prst="roundRect">
            <a:avLst/>
          </a:prstGeom>
          <a:no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2466966" y="2261842"/>
            <a:ext cx="581036" cy="231643"/>
          </a:xfrm>
          <a:prstGeom prst="roundRect">
            <a:avLst/>
          </a:prstGeom>
          <a:no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11"/>
          <p:cNvGrpSpPr/>
          <p:nvPr/>
        </p:nvGrpSpPr>
        <p:grpSpPr>
          <a:xfrm>
            <a:off x="905164" y="1096808"/>
            <a:ext cx="5855854" cy="685800"/>
            <a:chOff x="1119916" y="1066800"/>
            <a:chExt cx="5855854" cy="685800"/>
          </a:xfrm>
        </p:grpSpPr>
        <p:sp>
          <p:nvSpPr>
            <p:cNvPr id="12" name="Right Arrow 11"/>
            <p:cNvSpPr/>
            <p:nvPr/>
          </p:nvSpPr>
          <p:spPr>
            <a:xfrm>
              <a:off x="4495800" y="1066800"/>
              <a:ext cx="2479970" cy="685800"/>
            </a:xfrm>
            <a:prstGeom prst="rightArrow">
              <a:avLst/>
            </a:prstGeom>
          </p:spPr>
          <p:style>
            <a:lnRef idx="0">
              <a:schemeClr val="accent5"/>
            </a:lnRef>
            <a:fillRef idx="3">
              <a:schemeClr val="accent5"/>
            </a:fillRef>
            <a:effectRef idx="3">
              <a:schemeClr val="accent5"/>
            </a:effectRef>
            <a:fontRef idx="minor">
              <a:schemeClr val="lt1"/>
            </a:fontRef>
          </p:style>
          <p:txBody>
            <a:bodyPr tIns="0" rtlCol="0" anchor="ctr"/>
            <a:lstStyle/>
            <a:p>
              <a:pPr algn="ctr"/>
              <a:r>
                <a:rPr lang="en-US"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Aggregated columns</a:t>
              </a:r>
              <a:endParaRPr lang="en-US" dirty="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ndParaRPr>
            </a:p>
          </p:txBody>
        </p:sp>
        <p:sp>
          <p:nvSpPr>
            <p:cNvPr id="13" name="Right Arrow 12"/>
            <p:cNvSpPr/>
            <p:nvPr/>
          </p:nvSpPr>
          <p:spPr>
            <a:xfrm flipH="1">
              <a:off x="1119916" y="1066800"/>
              <a:ext cx="2461484" cy="685800"/>
            </a:xfrm>
            <a:prstGeom prst="rightArrow">
              <a:avLst/>
            </a:prstGeom>
          </p:spPr>
          <p:style>
            <a:lnRef idx="0">
              <a:schemeClr val="accent5"/>
            </a:lnRef>
            <a:fillRef idx="3">
              <a:schemeClr val="accent5"/>
            </a:fillRef>
            <a:effectRef idx="3">
              <a:schemeClr val="accent5"/>
            </a:effectRef>
            <a:fontRef idx="minor">
              <a:schemeClr val="lt1"/>
            </a:fontRef>
          </p:style>
          <p:txBody>
            <a:bodyPr tIns="0" rtlCol="0" anchor="ctr"/>
            <a:lstStyle/>
            <a:p>
              <a:pPr algn="ctr"/>
              <a:r>
                <a:rPr lang="en-US"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Grouping columns</a:t>
              </a:r>
              <a:endParaRPr lang="en-US" dirty="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ndParaRPr>
            </a:p>
          </p:txBody>
        </p:sp>
      </p:grpSp>
      <p:sp>
        <p:nvSpPr>
          <p:cNvPr id="15" name="Rounded Rectangle 14"/>
          <p:cNvSpPr/>
          <p:nvPr/>
        </p:nvSpPr>
        <p:spPr>
          <a:xfrm>
            <a:off x="3983496" y="2523434"/>
            <a:ext cx="2130977" cy="312130"/>
          </a:xfrm>
          <a:prstGeom prst="roundRect">
            <a:avLst/>
          </a:prstGeom>
          <a:no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anim calcmode="lin" valueType="num">
                                      <p:cBhvr>
                                        <p:cTn id="18" dur="500" fill="hold"/>
                                        <p:tgtEl>
                                          <p:spTgt spid="9"/>
                                        </p:tgtEl>
                                        <p:attrNameLst>
                                          <p:attrName>ppt_x</p:attrName>
                                        </p:attrNameLst>
                                      </p:cBhvr>
                                      <p:tavLst>
                                        <p:tav tm="0">
                                          <p:val>
                                            <p:strVal val="#ppt_x"/>
                                          </p:val>
                                        </p:tav>
                                        <p:tav tm="100000">
                                          <p:val>
                                            <p:strVal val="#ppt_x"/>
                                          </p:val>
                                        </p:tav>
                                      </p:tavLst>
                                    </p:anim>
                                    <p:anim calcmode="lin" valueType="num">
                                      <p:cBhvr>
                                        <p:cTn id="19" dur="5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anim calcmode="lin" valueType="num">
                                      <p:cBhvr>
                                        <p:cTn id="25" dur="500" fill="hold"/>
                                        <p:tgtEl>
                                          <p:spTgt spid="10"/>
                                        </p:tgtEl>
                                        <p:attrNameLst>
                                          <p:attrName>ppt_x</p:attrName>
                                        </p:attrNameLst>
                                      </p:cBhvr>
                                      <p:tavLst>
                                        <p:tav tm="0">
                                          <p:val>
                                            <p:strVal val="#ppt_x"/>
                                          </p:val>
                                        </p:tav>
                                        <p:tav tm="100000">
                                          <p:val>
                                            <p:strVal val="#ppt_x"/>
                                          </p:val>
                                        </p:tav>
                                      </p:tavLst>
                                    </p:anim>
                                    <p:anim calcmode="lin" valueType="num">
                                      <p:cBhvr>
                                        <p:cTn id="26" dur="5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anim calcmode="lin" valueType="num">
                                      <p:cBhvr>
                                        <p:cTn id="32" dur="500" fill="hold"/>
                                        <p:tgtEl>
                                          <p:spTgt spid="15"/>
                                        </p:tgtEl>
                                        <p:attrNameLst>
                                          <p:attrName>ppt_x</p:attrName>
                                        </p:attrNameLst>
                                      </p:cBhvr>
                                      <p:tavLst>
                                        <p:tav tm="0">
                                          <p:val>
                                            <p:strVal val="#ppt_x"/>
                                          </p:val>
                                        </p:tav>
                                        <p:tav tm="100000">
                                          <p:val>
                                            <p:strVal val="#ppt_x"/>
                                          </p:val>
                                        </p:tav>
                                      </p:tavLst>
                                    </p:anim>
                                    <p:anim calcmode="lin" valueType="num">
                                      <p:cBhvr>
                                        <p:cTn id="33" dur="5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10" grpId="0" animBg="1"/>
      <p:bldP spid="1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p:txBody>
          <a:bodyPr/>
          <a:lstStyle/>
          <a:p>
            <a:r>
              <a:rPr lang="en-US" smtClean="0"/>
              <a:t>CPU Summary Table</a:t>
            </a:r>
            <a:endParaRPr lang="en-US" dirty="0"/>
          </a:p>
        </p:txBody>
      </p:sp>
      <p:pic>
        <p:nvPicPr>
          <p:cNvPr id="15" name="Picture 2" descr="C:\Users\stuartse\Pictures\training\sidebar cpu summary 1.5.JPG"/>
          <p:cNvPicPr>
            <a:picLocks noChangeAspect="1" noChangeArrowheads="1"/>
          </p:cNvPicPr>
          <p:nvPr/>
        </p:nvPicPr>
        <p:blipFill>
          <a:blip r:embed="rId4" cstate="print"/>
          <a:srcRect l="168" t="465" r="168" b="620"/>
          <a:stretch>
            <a:fillRect/>
          </a:stretch>
        </p:blipFill>
        <p:spPr bwMode="auto">
          <a:xfrm>
            <a:off x="464124" y="1772845"/>
            <a:ext cx="7993810" cy="4304093"/>
          </a:xfrm>
          <a:prstGeom prst="roundRect">
            <a:avLst>
              <a:gd name="adj" fmla="val 1001"/>
            </a:avLst>
          </a:prstGeom>
          <a:noFill/>
          <a:ln w="9525">
            <a:noFill/>
            <a:miter lim="800000"/>
            <a:headEnd/>
            <a:tailEnd/>
          </a:ln>
          <a:effectLst>
            <a:outerShdw blurRad="63500" sx="102000" sy="102000" algn="ctr" rotWithShape="0">
              <a:prstClr val="black">
                <a:alpha val="40000"/>
              </a:prstClr>
            </a:outerShdw>
          </a:effectLst>
        </p:spPr>
      </p:pic>
      <p:sp>
        <p:nvSpPr>
          <p:cNvPr id="16" name="Down Arrow 15"/>
          <p:cNvSpPr/>
          <p:nvPr/>
        </p:nvSpPr>
        <p:spPr>
          <a:xfrm>
            <a:off x="1136428" y="2667000"/>
            <a:ext cx="533400" cy="2514600"/>
          </a:xfrm>
          <a:prstGeom prst="downArrow">
            <a:avLst/>
          </a:prstGeom>
          <a:gradFill>
            <a:gsLst>
              <a:gs pos="0">
                <a:schemeClr val="accent3">
                  <a:tint val="73000"/>
                  <a:satMod val="150000"/>
                  <a:alpha val="0"/>
                </a:schemeClr>
              </a:gs>
              <a:gs pos="25000">
                <a:schemeClr val="accent3">
                  <a:tint val="96000"/>
                  <a:shade val="80000"/>
                  <a:satMod val="105000"/>
                  <a:alpha val="50000"/>
                </a:schemeClr>
              </a:gs>
              <a:gs pos="38000">
                <a:schemeClr val="accent3">
                  <a:tint val="96000"/>
                  <a:shade val="59000"/>
                  <a:satMod val="120000"/>
                </a:schemeClr>
              </a:gs>
              <a:gs pos="55000">
                <a:schemeClr val="accent3">
                  <a:shade val="57000"/>
                  <a:satMod val="120000"/>
                </a:schemeClr>
              </a:gs>
              <a:gs pos="80000">
                <a:schemeClr val="accent3">
                  <a:shade val="56000"/>
                  <a:satMod val="145000"/>
                </a:schemeClr>
              </a:gs>
              <a:gs pos="88000">
                <a:schemeClr val="accent3">
                  <a:shade val="63000"/>
                  <a:satMod val="160000"/>
                </a:schemeClr>
              </a:gs>
              <a:gs pos="100000">
                <a:schemeClr val="accent3">
                  <a:tint val="99555"/>
                  <a:satMod val="155000"/>
                </a:schemeClr>
              </a:gs>
            </a:gsLst>
          </a:gradFill>
          <a:ln w="9525">
            <a:gradFill>
              <a:gsLst>
                <a:gs pos="0">
                  <a:srgbClr val="C02100">
                    <a:alpha val="0"/>
                  </a:srgbClr>
                </a:gs>
                <a:gs pos="100000">
                  <a:srgbClr val="C02100"/>
                </a:gs>
              </a:gsLst>
              <a:lin ang="5400000" scaled="0"/>
            </a:gradFill>
          </a:ln>
          <a:scene3d>
            <a:camera prst="orthographicFront" fov="0">
              <a:rot lat="0" lon="0" rev="0"/>
            </a:camera>
            <a:lightRig rig="harsh" dir="t">
              <a:rot lat="6000000" lon="6000000" rev="0"/>
            </a:lightRig>
          </a:scene3d>
          <a:sp3d prstMaterial="metal">
            <a:bevelT w="20000" h="9000" prst="softRound"/>
            <a:contourClr>
              <a:schemeClr val="accent3">
                <a:shade val="30000"/>
                <a:satMod val="200000"/>
              </a:schemeClr>
            </a:contourClr>
          </a:sp3d>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17" name="Left-Right Arrow 16"/>
          <p:cNvSpPr/>
          <p:nvPr/>
        </p:nvSpPr>
        <p:spPr>
          <a:xfrm>
            <a:off x="3498628" y="2590800"/>
            <a:ext cx="3200400" cy="152400"/>
          </a:xfrm>
          <a:prstGeom prst="leftRightArrow">
            <a:avLst>
              <a:gd name="adj1" fmla="val 50000"/>
              <a:gd name="adj2" fmla="val 127778"/>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8" name="Left-Right Arrow 17"/>
          <p:cNvSpPr/>
          <p:nvPr/>
        </p:nvSpPr>
        <p:spPr>
          <a:xfrm>
            <a:off x="3879628" y="2971800"/>
            <a:ext cx="2819400" cy="152400"/>
          </a:xfrm>
          <a:prstGeom prst="leftRightArrow">
            <a:avLst>
              <a:gd name="adj1" fmla="val 50000"/>
              <a:gd name="adj2" fmla="val 127778"/>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9" name="Left-Right Arrow 18"/>
          <p:cNvSpPr/>
          <p:nvPr/>
        </p:nvSpPr>
        <p:spPr>
          <a:xfrm>
            <a:off x="4184428" y="3505200"/>
            <a:ext cx="2514600" cy="152400"/>
          </a:xfrm>
          <a:prstGeom prst="leftRightArrow">
            <a:avLst>
              <a:gd name="adj1" fmla="val 50000"/>
              <a:gd name="adj2" fmla="val 127778"/>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20" name="Left-Right Arrow 19"/>
          <p:cNvSpPr/>
          <p:nvPr/>
        </p:nvSpPr>
        <p:spPr>
          <a:xfrm>
            <a:off x="4413028" y="4267200"/>
            <a:ext cx="2286000" cy="152400"/>
          </a:xfrm>
          <a:prstGeom prst="leftRightArrow">
            <a:avLst>
              <a:gd name="adj1" fmla="val 50000"/>
              <a:gd name="adj2" fmla="val 127778"/>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pic>
        <p:nvPicPr>
          <p:cNvPr id="21" name="Picture 2" descr="C:\Users\stuartse\Pictures\training\sidebar cpu summary 2.JPG"/>
          <p:cNvPicPr>
            <a:picLocks noChangeAspect="1" noChangeArrowheads="1"/>
          </p:cNvPicPr>
          <p:nvPr/>
        </p:nvPicPr>
        <p:blipFill>
          <a:blip r:embed="rId5" cstate="print"/>
          <a:srcRect l="252" t="312" r="168" b="312"/>
          <a:stretch>
            <a:fillRect/>
          </a:stretch>
        </p:blipFill>
        <p:spPr bwMode="auto">
          <a:xfrm>
            <a:off x="851460" y="1232400"/>
            <a:ext cx="7815561" cy="4210874"/>
          </a:xfrm>
          <a:prstGeom prst="roundRect">
            <a:avLst>
              <a:gd name="adj" fmla="val 1313"/>
            </a:avLst>
          </a:prstGeom>
          <a:noFill/>
          <a:ln w="9525">
            <a:noFill/>
            <a:miter lim="800000"/>
            <a:headEnd/>
            <a:tailEnd/>
          </a:ln>
          <a:effectLst>
            <a:outerShdw blurRad="63500" sx="102000" sy="102000" algn="ctr" rotWithShape="0">
              <a:prstClr val="black">
                <a:alpha val="40000"/>
              </a:prstClr>
            </a:outerShdw>
          </a:effectLst>
        </p:spPr>
      </p:pic>
      <p:sp>
        <p:nvSpPr>
          <p:cNvPr id="22" name="Oval 21"/>
          <p:cNvSpPr/>
          <p:nvPr/>
        </p:nvSpPr>
        <p:spPr>
          <a:xfrm>
            <a:off x="4794028" y="3352800"/>
            <a:ext cx="2590800" cy="1676400"/>
          </a:xfrm>
          <a:prstGeom prst="ellipse">
            <a:avLst/>
          </a:prstGeom>
          <a:no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500"/>
                                        <p:tgtEl>
                                          <p:spTgt spid="17"/>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500"/>
                                        <p:tgtEl>
                                          <p:spTgt spid="19"/>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fade">
                                      <p:cBhvr>
                                        <p:cTn id="24" dur="500"/>
                                        <p:tgtEl>
                                          <p:spTgt spid="20"/>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fade">
                                      <p:cBhvr>
                                        <p:cTn id="29" dur="500"/>
                                        <p:tgtEl>
                                          <p:spTgt spid="21"/>
                                        </p:tgtEl>
                                      </p:cBhvr>
                                    </p:animEffect>
                                    <p:anim calcmode="lin" valueType="num">
                                      <p:cBhvr>
                                        <p:cTn id="30" dur="500" fill="hold"/>
                                        <p:tgtEl>
                                          <p:spTgt spid="21"/>
                                        </p:tgtEl>
                                        <p:attrNameLst>
                                          <p:attrName>ppt_x</p:attrName>
                                        </p:attrNameLst>
                                      </p:cBhvr>
                                      <p:tavLst>
                                        <p:tav tm="0">
                                          <p:val>
                                            <p:strVal val="#ppt_x"/>
                                          </p:val>
                                        </p:tav>
                                        <p:tav tm="100000">
                                          <p:val>
                                            <p:strVal val="#ppt_x"/>
                                          </p:val>
                                        </p:tav>
                                      </p:tavLst>
                                    </p:anim>
                                    <p:anim calcmode="lin" valueType="num">
                                      <p:cBhvr>
                                        <p:cTn id="31" dur="5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fade">
                                      <p:cBhvr>
                                        <p:cTn id="36" dur="500"/>
                                        <p:tgtEl>
                                          <p:spTgt spid="22"/>
                                        </p:tgtEl>
                                      </p:cBhvr>
                                    </p:animEffect>
                                    <p:anim calcmode="lin" valueType="num">
                                      <p:cBhvr>
                                        <p:cTn id="37" dur="500" fill="hold"/>
                                        <p:tgtEl>
                                          <p:spTgt spid="22"/>
                                        </p:tgtEl>
                                        <p:attrNameLst>
                                          <p:attrName>ppt_x</p:attrName>
                                        </p:attrNameLst>
                                      </p:cBhvr>
                                      <p:tavLst>
                                        <p:tav tm="0">
                                          <p:val>
                                            <p:strVal val="#ppt_x"/>
                                          </p:val>
                                        </p:tav>
                                        <p:tav tm="100000">
                                          <p:val>
                                            <p:strVal val="#ppt_x"/>
                                          </p:val>
                                        </p:tav>
                                      </p:tavLst>
                                    </p:anim>
                                    <p:anim calcmode="lin" valueType="num">
                                      <p:cBhvr>
                                        <p:cTn id="38" dur="5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P spid="20" grpId="0" animBg="1"/>
      <p:bldP spid="2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Now Show Me Some Action</a:t>
            </a:r>
            <a:endParaRPr lang="en-US" dirty="0"/>
          </a:p>
        </p:txBody>
      </p:sp>
      <p:sp>
        <p:nvSpPr>
          <p:cNvPr id="3" name="Content Placeholder 2"/>
          <p:cNvSpPr>
            <a:spLocks noGrp="1"/>
          </p:cNvSpPr>
          <p:nvPr>
            <p:ph idx="1"/>
          </p:nvPr>
        </p:nvSpPr>
        <p:spPr>
          <a:xfrm>
            <a:off x="382588" y="1414464"/>
            <a:ext cx="8380412" cy="2900794"/>
          </a:xfrm>
        </p:spPr>
        <p:txBody>
          <a:bodyPr/>
          <a:lstStyle/>
          <a:p>
            <a:r>
              <a:rPr lang="en-US" dirty="0" smtClean="0"/>
              <a:t>Motivation</a:t>
            </a:r>
          </a:p>
          <a:p>
            <a:r>
              <a:rPr lang="en-US" dirty="0" smtClean="0"/>
              <a:t>Overview of Windows Performance Toolkit</a:t>
            </a:r>
          </a:p>
          <a:p>
            <a:r>
              <a:rPr lang="en-US" dirty="0" smtClean="0"/>
              <a:t>Key Concepts</a:t>
            </a:r>
          </a:p>
          <a:p>
            <a:r>
              <a:rPr lang="en-US" b="1" dirty="0" smtClean="0">
                <a:gradFill>
                  <a:gsLst>
                    <a:gs pos="28000">
                      <a:schemeClr val="accent1"/>
                    </a:gs>
                    <a:gs pos="48000">
                      <a:schemeClr val="accent1"/>
                    </a:gs>
                  </a:gsLst>
                  <a:lin ang="5400000" scaled="1"/>
                </a:gradFill>
              </a:rPr>
              <a:t>Case Studies</a:t>
            </a:r>
          </a:p>
          <a:p>
            <a:r>
              <a:rPr lang="en-US" dirty="0" smtClean="0"/>
              <a:t>Conclusion</a:t>
            </a:r>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smtClean="0"/>
              <a:t>Case Study #1</a:t>
            </a:r>
            <a:endParaRPr lang="en-US" dirty="0"/>
          </a:p>
        </p:txBody>
      </p:sp>
      <p:sp>
        <p:nvSpPr>
          <p:cNvPr id="5" name="Subtitle 4"/>
          <p:cNvSpPr>
            <a:spLocks noGrp="1"/>
          </p:cNvSpPr>
          <p:nvPr>
            <p:ph type="subTitle" idx="1"/>
          </p:nvPr>
        </p:nvSpPr>
        <p:spPr/>
        <p:txBody>
          <a:bodyPr/>
          <a:lstStyle/>
          <a:p>
            <a:r>
              <a:rPr lang="en-US" smtClean="0"/>
              <a:t>CPU Usage</a:t>
            </a:r>
            <a:endParaRPr lang="en-US" dirty="0" smtClean="0"/>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2"/>
          <p:cNvPicPr>
            <a:picLocks noChangeAspect="1" noChangeArrowheads="1"/>
          </p:cNvPicPr>
          <p:nvPr/>
        </p:nvPicPr>
        <p:blipFill>
          <a:blip r:embed="rId4" cstate="print"/>
          <a:srcRect/>
          <a:stretch>
            <a:fillRect/>
          </a:stretch>
        </p:blipFill>
        <p:spPr bwMode="auto">
          <a:xfrm>
            <a:off x="763498" y="2611164"/>
            <a:ext cx="7612380" cy="2249587"/>
          </a:xfrm>
          <a:prstGeom prst="rect">
            <a:avLst/>
          </a:prstGeom>
          <a:noFill/>
          <a:ln w="9525">
            <a:noFill/>
            <a:miter lim="800000"/>
            <a:headEnd/>
            <a:tailEnd/>
          </a:ln>
          <a:effectLst/>
        </p:spPr>
      </p:pic>
      <p:pic>
        <p:nvPicPr>
          <p:cNvPr id="22" name="Content Placeholder 14" descr="PIO_trace_view1.jpg"/>
          <p:cNvPicPr>
            <a:picLocks noChangeAspect="1"/>
          </p:cNvPicPr>
          <p:nvPr/>
        </p:nvPicPr>
        <p:blipFill>
          <a:blip r:embed="rId5" cstate="print"/>
          <a:stretch>
            <a:fillRect/>
          </a:stretch>
        </p:blipFill>
        <p:spPr bwMode="auto">
          <a:xfrm>
            <a:off x="723493" y="1490694"/>
            <a:ext cx="7692390" cy="4490526"/>
          </a:xfrm>
          <a:prstGeom prst="rect">
            <a:avLst/>
          </a:prstGeom>
          <a:noFill/>
          <a:ln w="9525">
            <a:noFill/>
            <a:miter lim="800000"/>
            <a:headEnd/>
            <a:tailEnd/>
          </a:ln>
        </p:spPr>
      </p:pic>
      <p:pic>
        <p:nvPicPr>
          <p:cNvPr id="23" name="Picture 22" descr="PIO_trace_view2.jpg"/>
          <p:cNvPicPr>
            <a:picLocks noChangeAspect="1"/>
          </p:cNvPicPr>
          <p:nvPr/>
        </p:nvPicPr>
        <p:blipFill>
          <a:blip r:embed="rId6" cstate="print"/>
          <a:stretch>
            <a:fillRect/>
          </a:stretch>
        </p:blipFill>
        <p:spPr>
          <a:xfrm>
            <a:off x="454888" y="1333893"/>
            <a:ext cx="8229600" cy="4804129"/>
          </a:xfrm>
          <a:prstGeom prst="rect">
            <a:avLst/>
          </a:prstGeom>
        </p:spPr>
      </p:pic>
      <p:pic>
        <p:nvPicPr>
          <p:cNvPr id="24" name="Picture 23" descr="PIO_trace_view3.jpg"/>
          <p:cNvPicPr>
            <a:picLocks noChangeAspect="1"/>
          </p:cNvPicPr>
          <p:nvPr/>
        </p:nvPicPr>
        <p:blipFill>
          <a:blip r:embed="rId7" cstate="print"/>
          <a:stretch>
            <a:fillRect/>
          </a:stretch>
        </p:blipFill>
        <p:spPr>
          <a:xfrm>
            <a:off x="454888" y="1333893"/>
            <a:ext cx="8229600" cy="4804129"/>
          </a:xfrm>
          <a:prstGeom prst="rect">
            <a:avLst/>
          </a:prstGeom>
        </p:spPr>
      </p:pic>
      <p:pic>
        <p:nvPicPr>
          <p:cNvPr id="25" name="Picture 24" descr="PIO_trace_view4.jpg"/>
          <p:cNvPicPr>
            <a:picLocks noChangeAspect="1"/>
          </p:cNvPicPr>
          <p:nvPr/>
        </p:nvPicPr>
        <p:blipFill>
          <a:blip r:embed="rId8" cstate="print"/>
          <a:stretch>
            <a:fillRect/>
          </a:stretch>
        </p:blipFill>
        <p:spPr>
          <a:xfrm>
            <a:off x="454888" y="1333893"/>
            <a:ext cx="8229600" cy="4804129"/>
          </a:xfrm>
          <a:prstGeom prst="rect">
            <a:avLst/>
          </a:prstGeom>
        </p:spPr>
      </p:pic>
      <p:pic>
        <p:nvPicPr>
          <p:cNvPr id="26" name="Picture 25" descr="PIO_trace_view5.jpg"/>
          <p:cNvPicPr>
            <a:picLocks noChangeAspect="1"/>
          </p:cNvPicPr>
          <p:nvPr/>
        </p:nvPicPr>
        <p:blipFill>
          <a:blip r:embed="rId9" cstate="print"/>
          <a:stretch>
            <a:fillRect/>
          </a:stretch>
        </p:blipFill>
        <p:spPr>
          <a:xfrm>
            <a:off x="454888" y="1333893"/>
            <a:ext cx="8229600" cy="4804129"/>
          </a:xfrm>
          <a:prstGeom prst="rect">
            <a:avLst/>
          </a:prstGeom>
        </p:spPr>
      </p:pic>
      <p:pic>
        <p:nvPicPr>
          <p:cNvPr id="27" name="Picture 26" descr="PIO_trace_view6.jpg"/>
          <p:cNvPicPr>
            <a:picLocks noChangeAspect="1"/>
          </p:cNvPicPr>
          <p:nvPr/>
        </p:nvPicPr>
        <p:blipFill>
          <a:blip r:embed="rId10" cstate="print"/>
          <a:stretch>
            <a:fillRect/>
          </a:stretch>
        </p:blipFill>
        <p:spPr>
          <a:xfrm>
            <a:off x="454888" y="1336635"/>
            <a:ext cx="8229600" cy="4798642"/>
          </a:xfrm>
          <a:prstGeom prst="rect">
            <a:avLst/>
          </a:prstGeom>
        </p:spPr>
      </p:pic>
      <p:pic>
        <p:nvPicPr>
          <p:cNvPr id="28" name="Picture 27" descr="PIO_trace_view7.jpg"/>
          <p:cNvPicPr>
            <a:picLocks noChangeAspect="1"/>
          </p:cNvPicPr>
          <p:nvPr/>
        </p:nvPicPr>
        <p:blipFill>
          <a:blip r:embed="rId11" cstate="print"/>
          <a:stretch>
            <a:fillRect/>
          </a:stretch>
        </p:blipFill>
        <p:spPr>
          <a:xfrm>
            <a:off x="454888" y="1336635"/>
            <a:ext cx="8229600" cy="4798642"/>
          </a:xfrm>
          <a:prstGeom prst="rect">
            <a:avLst/>
          </a:prstGeom>
        </p:spPr>
      </p:pic>
      <p:pic>
        <p:nvPicPr>
          <p:cNvPr id="29" name="Picture 28" descr="PIO_trace_view8.jpg"/>
          <p:cNvPicPr>
            <a:picLocks noChangeAspect="1"/>
          </p:cNvPicPr>
          <p:nvPr/>
        </p:nvPicPr>
        <p:blipFill>
          <a:blip r:embed="rId12" cstate="print"/>
          <a:stretch>
            <a:fillRect/>
          </a:stretch>
        </p:blipFill>
        <p:spPr>
          <a:xfrm>
            <a:off x="454888" y="1339374"/>
            <a:ext cx="8229600" cy="4793167"/>
          </a:xfrm>
          <a:prstGeom prst="rect">
            <a:avLst/>
          </a:prstGeom>
        </p:spPr>
      </p:pic>
      <p:pic>
        <p:nvPicPr>
          <p:cNvPr id="30" name="Picture 29" descr="PIO_trace_view9.jpg"/>
          <p:cNvPicPr>
            <a:picLocks noChangeAspect="1"/>
          </p:cNvPicPr>
          <p:nvPr/>
        </p:nvPicPr>
        <p:blipFill>
          <a:blip r:embed="rId13" cstate="print"/>
          <a:stretch>
            <a:fillRect/>
          </a:stretch>
        </p:blipFill>
        <p:spPr>
          <a:xfrm>
            <a:off x="454888" y="1339374"/>
            <a:ext cx="8229600" cy="4793167"/>
          </a:xfrm>
          <a:prstGeom prst="rect">
            <a:avLst/>
          </a:prstGeom>
        </p:spPr>
      </p:pic>
      <p:pic>
        <p:nvPicPr>
          <p:cNvPr id="31" name="Picture 30" descr="PIO_trace_view10.jpg"/>
          <p:cNvPicPr>
            <a:picLocks noChangeAspect="1"/>
          </p:cNvPicPr>
          <p:nvPr/>
        </p:nvPicPr>
        <p:blipFill>
          <a:blip r:embed="rId14" cstate="print"/>
          <a:stretch>
            <a:fillRect/>
          </a:stretch>
        </p:blipFill>
        <p:spPr>
          <a:xfrm>
            <a:off x="454888" y="1339374"/>
            <a:ext cx="8229600" cy="4793167"/>
          </a:xfrm>
          <a:prstGeom prst="rect">
            <a:avLst/>
          </a:prstGeom>
        </p:spPr>
      </p:pic>
      <p:sp>
        <p:nvSpPr>
          <p:cNvPr id="33" name="Title 4"/>
          <p:cNvSpPr txBox="1">
            <a:spLocks/>
          </p:cNvSpPr>
          <p:nvPr/>
        </p:nvSpPr>
        <p:spPr>
          <a:xfrm>
            <a:off x="381000" y="444203"/>
            <a:ext cx="8382000" cy="665162"/>
          </a:xfrm>
          <a:prstGeom prst="rect">
            <a:avLst/>
          </a:prstGeom>
        </p:spPr>
        <p:txBody>
          <a:bodyPr>
            <a:noAutofit/>
          </a:bodyPr>
          <a:lstStyle/>
          <a:p>
            <a:pPr marL="0" marR="0" lvl="0" indent="0" algn="ctr" defTabSz="912777" rtl="0" eaLnBrk="1" fontAlgn="base" latinLnBrk="0" hangingPunct="1">
              <a:lnSpc>
                <a:spcPct val="90000"/>
              </a:lnSpc>
              <a:spcBef>
                <a:spcPct val="0"/>
              </a:spcBef>
              <a:spcAft>
                <a:spcPct val="0"/>
              </a:spcAft>
              <a:buClrTx/>
              <a:buSzTx/>
              <a:buFontTx/>
              <a:buNone/>
              <a:tabLst/>
              <a:defRPr/>
            </a:pPr>
            <a:r>
              <a:rPr lang="en-US" sz="240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User browsed E:\ (SD) drive from Explorer and opened </a:t>
            </a:r>
            <a:br>
              <a:rPr lang="en-US" sz="240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br>
            <a:r>
              <a:rPr lang="en-US" sz="240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a photo from the drive. Audio playback glitched.</a:t>
            </a:r>
            <a:endParaRPr lang="en-US" sz="2400" dirty="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ndParaRPr>
          </a:p>
        </p:txBody>
      </p:sp>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linds(horizont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24"/>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25"/>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26"/>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27"/>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28"/>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2" presetClass="entr" presetSubtype="2" fill="hold" nodeType="clickEffect">
                                  <p:stCondLst>
                                    <p:cond delay="0"/>
                                  </p:stCondLst>
                                  <p:childTnLst>
                                    <p:set>
                                      <p:cBhvr>
                                        <p:cTn id="35" dur="1" fill="hold">
                                          <p:stCondLst>
                                            <p:cond delay="0"/>
                                          </p:stCondLst>
                                        </p:cTn>
                                        <p:tgtEl>
                                          <p:spTgt spid="29"/>
                                        </p:tgtEl>
                                        <p:attrNameLst>
                                          <p:attrName>style.visibility</p:attrName>
                                        </p:attrNameLst>
                                      </p:cBhvr>
                                      <p:to>
                                        <p:strVal val="visible"/>
                                      </p:to>
                                    </p:set>
                                    <p:anim calcmode="lin" valueType="num">
                                      <p:cBhvr additive="base">
                                        <p:cTn id="36" dur="500" fill="hold"/>
                                        <p:tgtEl>
                                          <p:spTgt spid="29"/>
                                        </p:tgtEl>
                                        <p:attrNameLst>
                                          <p:attrName>ppt_x</p:attrName>
                                        </p:attrNameLst>
                                      </p:cBhvr>
                                      <p:tavLst>
                                        <p:tav tm="0">
                                          <p:val>
                                            <p:strVal val="1+#ppt_w/2"/>
                                          </p:val>
                                        </p:tav>
                                        <p:tav tm="100000">
                                          <p:val>
                                            <p:strVal val="#ppt_x"/>
                                          </p:val>
                                        </p:tav>
                                      </p:tavLst>
                                    </p:anim>
                                    <p:anim calcmode="lin" valueType="num">
                                      <p:cBhvr additive="base">
                                        <p:cTn id="37" dur="500" fill="hold"/>
                                        <p:tgtEl>
                                          <p:spTgt spid="29"/>
                                        </p:tgtEl>
                                        <p:attrNameLst>
                                          <p:attrName>ppt_y</p:attrName>
                                        </p:attrNameLst>
                                      </p:cBhvr>
                                      <p:tavLst>
                                        <p:tav tm="0">
                                          <p:val>
                                            <p:strVal val="#ppt_y"/>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30"/>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3" presetClass="entr" presetSubtype="10" fill="hold" nodeType="clickEffect">
                                  <p:stCondLst>
                                    <p:cond delay="0"/>
                                  </p:stCondLst>
                                  <p:childTnLst>
                                    <p:set>
                                      <p:cBhvr>
                                        <p:cTn id="45" dur="1" fill="hold">
                                          <p:stCondLst>
                                            <p:cond delay="0"/>
                                          </p:stCondLst>
                                        </p:cTn>
                                        <p:tgtEl>
                                          <p:spTgt spid="31"/>
                                        </p:tgtEl>
                                        <p:attrNameLst>
                                          <p:attrName>style.visibility</p:attrName>
                                        </p:attrNameLst>
                                      </p:cBhvr>
                                      <p:to>
                                        <p:strVal val="visible"/>
                                      </p:to>
                                    </p:set>
                                    <p:animEffect transition="in" filter="blinds(horizontal)">
                                      <p:cBhvr>
                                        <p:cTn id="46"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CPU Case Study Summary</a:t>
            </a:r>
            <a:endParaRPr lang="en-US" dirty="0"/>
          </a:p>
        </p:txBody>
      </p:sp>
      <p:sp>
        <p:nvSpPr>
          <p:cNvPr id="4" name="Content Placeholder 2"/>
          <p:cNvSpPr>
            <a:spLocks noGrp="1"/>
          </p:cNvSpPr>
          <p:nvPr>
            <p:ph idx="1"/>
          </p:nvPr>
        </p:nvSpPr>
        <p:spPr>
          <a:xfrm>
            <a:off x="382588" y="1414464"/>
            <a:ext cx="8380412" cy="4118050"/>
          </a:xfrm>
        </p:spPr>
        <p:txBody>
          <a:bodyPr/>
          <a:lstStyle/>
          <a:p>
            <a:r>
              <a:rPr lang="en-US" dirty="0" smtClean="0">
                <a:solidFill>
                  <a:schemeClr val="accent6">
                    <a:lumMod val="60000"/>
                    <a:lumOff val="40000"/>
                  </a:schemeClr>
                </a:solidFill>
              </a:rPr>
              <a:t>One bad component</a:t>
            </a:r>
            <a:r>
              <a:rPr lang="en-US" dirty="0" smtClean="0"/>
              <a:t> can disrupt </a:t>
            </a:r>
            <a:br>
              <a:rPr lang="en-US" dirty="0" smtClean="0"/>
            </a:br>
            <a:r>
              <a:rPr lang="en-US" dirty="0" smtClean="0"/>
              <a:t>numerous good components</a:t>
            </a:r>
          </a:p>
          <a:p>
            <a:r>
              <a:rPr lang="en-US" dirty="0" smtClean="0"/>
              <a:t>High usage of any single resource </a:t>
            </a:r>
            <a:br>
              <a:rPr lang="en-US" dirty="0" smtClean="0"/>
            </a:br>
            <a:r>
              <a:rPr lang="en-US" dirty="0" smtClean="0"/>
              <a:t>can cause performance issues</a:t>
            </a:r>
          </a:p>
          <a:p>
            <a:r>
              <a:rPr lang="en-US" dirty="0" smtClean="0"/>
              <a:t>Spending </a:t>
            </a:r>
            <a:r>
              <a:rPr lang="en-US" dirty="0" smtClean="0">
                <a:solidFill>
                  <a:schemeClr val="accent6">
                    <a:lumMod val="60000"/>
                    <a:lumOff val="40000"/>
                  </a:schemeClr>
                </a:solidFill>
              </a:rPr>
              <a:t>too much CPU at DPC</a:t>
            </a:r>
            <a:r>
              <a:rPr lang="en-US" dirty="0" smtClean="0"/>
              <a:t> </a:t>
            </a:r>
            <a:br>
              <a:rPr lang="en-US" dirty="0" smtClean="0"/>
            </a:br>
            <a:r>
              <a:rPr lang="en-US" dirty="0" smtClean="0"/>
              <a:t>impacts performance</a:t>
            </a:r>
          </a:p>
          <a:p>
            <a:r>
              <a:rPr lang="en-US" dirty="0" smtClean="0">
                <a:solidFill>
                  <a:schemeClr val="accent6">
                    <a:lumMod val="60000"/>
                    <a:lumOff val="40000"/>
                  </a:schemeClr>
                </a:solidFill>
              </a:rPr>
              <a:t>Use DMA</a:t>
            </a:r>
            <a:r>
              <a:rPr lang="en-US" dirty="0" smtClean="0"/>
              <a:t> instead of PIO when </a:t>
            </a:r>
            <a:br>
              <a:rPr lang="en-US" dirty="0" smtClean="0"/>
            </a:br>
            <a:r>
              <a:rPr lang="en-US" dirty="0" smtClean="0"/>
              <a:t>transferring data</a:t>
            </a:r>
            <a:endParaRPr lang="en-US" dirty="0"/>
          </a:p>
        </p:txBody>
      </p:sp>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p:txBody>
          <a:bodyPr/>
          <a:lstStyle/>
          <a:p>
            <a:r>
              <a:rPr lang="en-US" smtClean="0"/>
              <a:t>Case Study #2</a:t>
            </a:r>
            <a:endParaRPr lang="en-US" dirty="0"/>
          </a:p>
        </p:txBody>
      </p:sp>
      <p:sp>
        <p:nvSpPr>
          <p:cNvPr id="12" name="Subtitle 4"/>
          <p:cNvSpPr>
            <a:spLocks noGrp="1"/>
          </p:cNvSpPr>
          <p:nvPr>
            <p:ph type="subTitle" idx="1"/>
          </p:nvPr>
        </p:nvSpPr>
        <p:spPr/>
        <p:txBody>
          <a:bodyPr/>
          <a:lstStyle/>
          <a:p>
            <a:r>
              <a:rPr lang="en-US" smtClean="0"/>
              <a:t>Disk Usage</a:t>
            </a:r>
            <a:endParaRPr lang="en-US" dirty="0" smtClean="0"/>
          </a:p>
        </p:txBody>
      </p:sp>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E:\Users\stuartse\Pictures\top level of marcd trace.JPG"/>
          <p:cNvPicPr>
            <a:picLocks noChangeAspect="1" noChangeArrowheads="1"/>
          </p:cNvPicPr>
          <p:nvPr/>
        </p:nvPicPr>
        <p:blipFill>
          <a:blip r:embed="rId4" cstate="print"/>
          <a:srcRect/>
          <a:stretch>
            <a:fillRect/>
          </a:stretch>
        </p:blipFill>
        <p:spPr bwMode="auto">
          <a:xfrm>
            <a:off x="1640260" y="1524000"/>
            <a:ext cx="5867399" cy="4816156"/>
          </a:xfrm>
          <a:prstGeom prst="roundRect">
            <a:avLst>
              <a:gd name="adj" fmla="val 1313"/>
            </a:avLst>
          </a:prstGeom>
          <a:noFill/>
          <a:ln w="9525">
            <a:noFill/>
            <a:miter lim="800000"/>
            <a:headEnd/>
            <a:tailEnd/>
          </a:ln>
          <a:effectLst>
            <a:outerShdw blurRad="63500" sx="102000" sy="102000" algn="ctr" rotWithShape="0">
              <a:prstClr val="black">
                <a:alpha val="40000"/>
              </a:prstClr>
            </a:outerShdw>
          </a:effectLst>
        </p:spPr>
      </p:pic>
      <p:sp>
        <p:nvSpPr>
          <p:cNvPr id="15" name="Oval 14"/>
          <p:cNvSpPr/>
          <p:nvPr/>
        </p:nvSpPr>
        <p:spPr>
          <a:xfrm>
            <a:off x="4231060" y="1752600"/>
            <a:ext cx="2667000" cy="1600200"/>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2" descr="e:\Users\stuartse\Pictures\cpu sample 1.JPG"/>
          <p:cNvPicPr>
            <a:picLocks noChangeAspect="1" noChangeArrowheads="1"/>
          </p:cNvPicPr>
          <p:nvPr/>
        </p:nvPicPr>
        <p:blipFill>
          <a:blip r:embed="rId5" cstate="print"/>
          <a:srcRect/>
          <a:stretch>
            <a:fillRect/>
          </a:stretch>
        </p:blipFill>
        <p:spPr bwMode="auto">
          <a:xfrm>
            <a:off x="723803" y="2438400"/>
            <a:ext cx="7697787" cy="2618348"/>
          </a:xfrm>
          <a:prstGeom prst="roundRect">
            <a:avLst>
              <a:gd name="adj" fmla="val 1313"/>
            </a:avLst>
          </a:prstGeom>
          <a:noFill/>
          <a:ln w="9525">
            <a:noFill/>
            <a:miter lim="800000"/>
            <a:headEnd/>
            <a:tailEnd/>
          </a:ln>
          <a:effectLst>
            <a:outerShdw blurRad="63500" sx="102000" sy="102000" algn="ctr" rotWithShape="0">
              <a:prstClr val="black">
                <a:alpha val="40000"/>
              </a:prstClr>
            </a:outerShdw>
          </a:effectLst>
        </p:spPr>
        <p:style>
          <a:lnRef idx="1">
            <a:schemeClr val="dk1"/>
          </a:lnRef>
          <a:fillRef idx="2">
            <a:schemeClr val="dk1"/>
          </a:fillRef>
          <a:effectRef idx="1">
            <a:schemeClr val="dk1"/>
          </a:effectRef>
          <a:fontRef idx="minor">
            <a:schemeClr val="dk1"/>
          </a:fontRef>
        </p:style>
      </p:pic>
      <p:sp>
        <p:nvSpPr>
          <p:cNvPr id="10" name="Oval 9"/>
          <p:cNvSpPr/>
          <p:nvPr/>
        </p:nvSpPr>
        <p:spPr>
          <a:xfrm>
            <a:off x="7202390" y="2555874"/>
            <a:ext cx="685800" cy="1295400"/>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2935660" y="5153024"/>
            <a:ext cx="4648200" cy="361725"/>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7" name="Picture 3"/>
          <p:cNvPicPr>
            <a:picLocks noChangeAspect="1" noChangeArrowheads="1"/>
          </p:cNvPicPr>
          <p:nvPr/>
        </p:nvPicPr>
        <p:blipFill>
          <a:blip r:embed="rId6" cstate="print"/>
          <a:srcRect/>
          <a:stretch>
            <a:fillRect/>
          </a:stretch>
        </p:blipFill>
        <p:spPr bwMode="auto">
          <a:xfrm>
            <a:off x="1542254" y="1381126"/>
            <a:ext cx="6061363" cy="5007213"/>
          </a:xfrm>
          <a:prstGeom prst="roundRect">
            <a:avLst>
              <a:gd name="adj" fmla="val 1313"/>
            </a:avLst>
          </a:prstGeom>
          <a:noFill/>
          <a:ln w="9525">
            <a:noFill/>
            <a:miter lim="800000"/>
            <a:headEnd/>
            <a:tailEnd/>
          </a:ln>
          <a:effectLst>
            <a:outerShdw blurRad="63500" sx="102000" sy="102000" algn="ctr" rotWithShape="0">
              <a:prstClr val="black">
                <a:alpha val="40000"/>
              </a:prstClr>
            </a:outerShdw>
          </a:effectLst>
        </p:spPr>
      </p:pic>
      <p:sp>
        <p:nvSpPr>
          <p:cNvPr id="13" name="Oval 12"/>
          <p:cNvSpPr/>
          <p:nvPr/>
        </p:nvSpPr>
        <p:spPr>
          <a:xfrm>
            <a:off x="2520447" y="4205726"/>
            <a:ext cx="5248276" cy="304800"/>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itle 4"/>
          <p:cNvSpPr txBox="1">
            <a:spLocks/>
          </p:cNvSpPr>
          <p:nvPr/>
        </p:nvSpPr>
        <p:spPr>
          <a:xfrm>
            <a:off x="382588" y="284016"/>
            <a:ext cx="8380412" cy="1107996"/>
          </a:xfrm>
          <a:prstGeom prst="rect">
            <a:avLst/>
          </a:prstGeom>
        </p:spPr>
        <p:txBody>
          <a:bodyPr>
            <a:noAutofit/>
          </a:bodyPr>
          <a:lstStyle/>
          <a:p>
            <a:pPr algn="ctr" defTabSz="912777" fontAlgn="base">
              <a:lnSpc>
                <a:spcPct val="90000"/>
              </a:lnSpc>
              <a:spcBef>
                <a:spcPct val="0"/>
              </a:spcBef>
              <a:spcAft>
                <a:spcPct val="0"/>
              </a:spcAft>
            </a:pPr>
            <a:r>
              <a:rPr lang="en-US" sz="320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Marking 875 messages in Outlook 2007 </a:t>
            </a:r>
            <a:br>
              <a:rPr lang="en-US" sz="320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br>
            <a:r>
              <a:rPr lang="en-US" sz="320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folder as read is terribly slow</a:t>
            </a:r>
            <a:endParaRPr lang="en-US" sz="3200" dirty="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ndParaRPr>
          </a:p>
        </p:txBody>
      </p:sp>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anim calcmode="lin" valueType="num">
                                      <p:cBhvr>
                                        <p:cTn id="13" dur="500" fill="hold"/>
                                        <p:tgtEl>
                                          <p:spTgt spid="15"/>
                                        </p:tgtEl>
                                        <p:attrNameLst>
                                          <p:attrName>ppt_x</p:attrName>
                                        </p:attrNameLst>
                                      </p:cBhvr>
                                      <p:tavLst>
                                        <p:tav tm="0">
                                          <p:val>
                                            <p:strVal val="#ppt_x"/>
                                          </p:val>
                                        </p:tav>
                                        <p:tav tm="100000">
                                          <p:val>
                                            <p:strVal val="#ppt_x"/>
                                          </p:val>
                                        </p:tav>
                                      </p:tavLst>
                                    </p:anim>
                                    <p:anim calcmode="lin" valueType="num">
                                      <p:cBhvr>
                                        <p:cTn id="14" dur="5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anim calcmode="lin" valueType="num">
                                      <p:cBhvr>
                                        <p:cTn id="25" dur="500" fill="hold"/>
                                        <p:tgtEl>
                                          <p:spTgt spid="10"/>
                                        </p:tgtEl>
                                        <p:attrNameLst>
                                          <p:attrName>ppt_x</p:attrName>
                                        </p:attrNameLst>
                                      </p:cBhvr>
                                      <p:tavLst>
                                        <p:tav tm="0">
                                          <p:val>
                                            <p:strVal val="#ppt_x"/>
                                          </p:val>
                                        </p:tav>
                                        <p:tav tm="100000">
                                          <p:val>
                                            <p:strVal val="#ppt_x"/>
                                          </p:val>
                                        </p:tav>
                                      </p:tavLst>
                                    </p:anim>
                                    <p:anim calcmode="lin" valueType="num">
                                      <p:cBhvr>
                                        <p:cTn id="26" dur="5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1027"/>
                                        </p:tgtEl>
                                        <p:attrNameLst>
                                          <p:attrName>style.visibility</p:attrName>
                                        </p:attrNameLst>
                                      </p:cBhvr>
                                      <p:to>
                                        <p:strVal val="visible"/>
                                      </p:to>
                                    </p:set>
                                    <p:animEffect transition="in" filter="fade">
                                      <p:cBhvr>
                                        <p:cTn id="31" dur="500"/>
                                        <p:tgtEl>
                                          <p:spTgt spid="1027"/>
                                        </p:tgtEl>
                                      </p:cBhvr>
                                    </p:animEffect>
                                    <p:anim calcmode="lin" valueType="num">
                                      <p:cBhvr>
                                        <p:cTn id="32" dur="500" fill="hold"/>
                                        <p:tgtEl>
                                          <p:spTgt spid="1027"/>
                                        </p:tgtEl>
                                        <p:attrNameLst>
                                          <p:attrName>ppt_x</p:attrName>
                                        </p:attrNameLst>
                                      </p:cBhvr>
                                      <p:tavLst>
                                        <p:tav tm="0">
                                          <p:val>
                                            <p:strVal val="#ppt_x"/>
                                          </p:val>
                                        </p:tav>
                                        <p:tav tm="100000">
                                          <p:val>
                                            <p:strVal val="#ppt_x"/>
                                          </p:val>
                                        </p:tav>
                                      </p:tavLst>
                                    </p:anim>
                                    <p:anim calcmode="lin" valueType="num">
                                      <p:cBhvr>
                                        <p:cTn id="33" dur="500" fill="hold"/>
                                        <p:tgtEl>
                                          <p:spTgt spid="1027"/>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500"/>
                                        <p:tgtEl>
                                          <p:spTgt spid="13"/>
                                        </p:tgtEl>
                                      </p:cBhvr>
                                    </p:animEffect>
                                    <p:anim calcmode="lin" valueType="num">
                                      <p:cBhvr>
                                        <p:cTn id="39" dur="500" fill="hold"/>
                                        <p:tgtEl>
                                          <p:spTgt spid="13"/>
                                        </p:tgtEl>
                                        <p:attrNameLst>
                                          <p:attrName>ppt_x</p:attrName>
                                        </p:attrNameLst>
                                      </p:cBhvr>
                                      <p:tavLst>
                                        <p:tav tm="0">
                                          <p:val>
                                            <p:strVal val="#ppt_x"/>
                                          </p:val>
                                        </p:tav>
                                        <p:tav tm="100000">
                                          <p:val>
                                            <p:strVal val="#ppt_x"/>
                                          </p:val>
                                        </p:tav>
                                      </p:tavLst>
                                    </p:anim>
                                    <p:anim calcmode="lin" valueType="num">
                                      <p:cBhvr>
                                        <p:cTn id="40" dur="500" fill="hold"/>
                                        <p:tgtEl>
                                          <p:spTgt spid="1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500"/>
                                        <p:tgtEl>
                                          <p:spTgt spid="12"/>
                                        </p:tgtEl>
                                      </p:cBhvr>
                                    </p:animEffect>
                                    <p:anim calcmode="lin" valueType="num">
                                      <p:cBhvr>
                                        <p:cTn id="44" dur="500" fill="hold"/>
                                        <p:tgtEl>
                                          <p:spTgt spid="12"/>
                                        </p:tgtEl>
                                        <p:attrNameLst>
                                          <p:attrName>ppt_x</p:attrName>
                                        </p:attrNameLst>
                                      </p:cBhvr>
                                      <p:tavLst>
                                        <p:tav tm="0">
                                          <p:val>
                                            <p:strVal val="#ppt_x"/>
                                          </p:val>
                                        </p:tav>
                                        <p:tav tm="100000">
                                          <p:val>
                                            <p:strVal val="#ppt_x"/>
                                          </p:val>
                                        </p:tav>
                                      </p:tavLst>
                                    </p:anim>
                                    <p:anim calcmode="lin" valueType="num">
                                      <p:cBhvr>
                                        <p:cTn id="45" dur="5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0" grpId="0" animBg="1"/>
      <p:bldP spid="12" grpId="0" animBg="1"/>
      <p:bldP spid="1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E:\Users\stuartse\Pictures\top level of marcd trace.JPG"/>
          <p:cNvPicPr>
            <a:picLocks noChangeAspect="1" noChangeArrowheads="1"/>
          </p:cNvPicPr>
          <p:nvPr/>
        </p:nvPicPr>
        <p:blipFill>
          <a:blip r:embed="rId4" cstate="print"/>
          <a:srcRect/>
          <a:stretch>
            <a:fillRect/>
          </a:stretch>
        </p:blipFill>
        <p:spPr bwMode="auto">
          <a:xfrm>
            <a:off x="1676400" y="1447800"/>
            <a:ext cx="5867399" cy="4816156"/>
          </a:xfrm>
          <a:prstGeom prst="roundRect">
            <a:avLst>
              <a:gd name="adj" fmla="val 1313"/>
            </a:avLst>
          </a:prstGeom>
          <a:noFill/>
          <a:ln w="9525">
            <a:noFill/>
            <a:miter lim="800000"/>
            <a:headEnd/>
            <a:tailEnd/>
          </a:ln>
          <a:effectLst>
            <a:outerShdw blurRad="63500" sx="102000" sy="102000" algn="ctr" rotWithShape="0">
              <a:prstClr val="black">
                <a:alpha val="40000"/>
              </a:prstClr>
            </a:outerShdw>
          </a:effectLst>
        </p:spPr>
      </p:pic>
      <p:sp>
        <p:nvSpPr>
          <p:cNvPr id="7" name="Oval 6"/>
          <p:cNvSpPr/>
          <p:nvPr/>
        </p:nvSpPr>
        <p:spPr>
          <a:xfrm>
            <a:off x="4038600" y="4800600"/>
            <a:ext cx="2971800" cy="1295400"/>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2" descr="e:\Users\stuartse\Pictures\summary table 1.JPG"/>
          <p:cNvPicPr>
            <a:picLocks noChangeAspect="1" noChangeArrowheads="1"/>
          </p:cNvPicPr>
          <p:nvPr/>
        </p:nvPicPr>
        <p:blipFill>
          <a:blip r:embed="rId5" cstate="print"/>
          <a:srcRect/>
          <a:stretch>
            <a:fillRect/>
          </a:stretch>
        </p:blipFill>
        <p:spPr bwMode="auto">
          <a:xfrm>
            <a:off x="488617" y="2311047"/>
            <a:ext cx="8153400" cy="2914650"/>
          </a:xfrm>
          <a:prstGeom prst="roundRect">
            <a:avLst>
              <a:gd name="adj" fmla="val 1313"/>
            </a:avLst>
          </a:prstGeom>
          <a:noFill/>
          <a:ln w="9525">
            <a:noFill/>
            <a:miter lim="800000"/>
            <a:headEnd/>
            <a:tailEnd/>
          </a:ln>
          <a:effectLst>
            <a:outerShdw blurRad="63500" sx="102000" sy="102000" algn="ctr" rotWithShape="0">
              <a:prstClr val="black">
                <a:alpha val="40000"/>
              </a:prstClr>
            </a:outerShdw>
          </a:effectLst>
        </p:spPr>
        <p:style>
          <a:lnRef idx="1">
            <a:schemeClr val="dk1"/>
          </a:lnRef>
          <a:fillRef idx="2">
            <a:schemeClr val="dk1"/>
          </a:fillRef>
          <a:effectRef idx="1">
            <a:schemeClr val="dk1"/>
          </a:effectRef>
          <a:fontRef idx="minor">
            <a:schemeClr val="dk1"/>
          </a:fontRef>
        </p:style>
      </p:pic>
      <p:sp>
        <p:nvSpPr>
          <p:cNvPr id="9" name="Oval 8"/>
          <p:cNvSpPr/>
          <p:nvPr/>
        </p:nvSpPr>
        <p:spPr>
          <a:xfrm>
            <a:off x="5670217" y="2920647"/>
            <a:ext cx="762000" cy="762000"/>
          </a:xfrm>
          <a:prstGeom prst="ellipse">
            <a:avLst/>
          </a:prstGeom>
          <a:no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850817" y="2920647"/>
            <a:ext cx="762000" cy="1066800"/>
          </a:xfrm>
          <a:prstGeom prst="ellipse">
            <a:avLst/>
          </a:prstGeom>
          <a:no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 descr="E:\Users\stuartse\Pictures\summary table 2.JPG"/>
          <p:cNvPicPr>
            <a:picLocks noChangeAspect="1" noChangeArrowheads="1"/>
          </p:cNvPicPr>
          <p:nvPr/>
        </p:nvPicPr>
        <p:blipFill>
          <a:blip r:embed="rId6" cstate="print"/>
          <a:srcRect/>
          <a:stretch>
            <a:fillRect/>
          </a:stretch>
        </p:blipFill>
        <p:spPr bwMode="auto">
          <a:xfrm>
            <a:off x="437252" y="2146234"/>
            <a:ext cx="8259759" cy="3124200"/>
          </a:xfrm>
          <a:prstGeom prst="roundRect">
            <a:avLst>
              <a:gd name="adj" fmla="val 1313"/>
            </a:avLst>
          </a:prstGeom>
          <a:noFill/>
          <a:ln w="9525">
            <a:noFill/>
            <a:miter lim="800000"/>
            <a:headEnd/>
            <a:tailEnd/>
          </a:ln>
          <a:effectLst>
            <a:outerShdw blurRad="63500" sx="102000" sy="102000" algn="ctr" rotWithShape="0">
              <a:prstClr val="black">
                <a:alpha val="40000"/>
              </a:prstClr>
            </a:outerShdw>
          </a:effectLst>
        </p:spPr>
        <p:style>
          <a:lnRef idx="1">
            <a:schemeClr val="dk1"/>
          </a:lnRef>
          <a:fillRef idx="2">
            <a:schemeClr val="dk1"/>
          </a:fillRef>
          <a:effectRef idx="1">
            <a:schemeClr val="dk1"/>
          </a:effectRef>
          <a:fontRef idx="minor">
            <a:schemeClr val="dk1"/>
          </a:fontRef>
        </p:style>
      </p:pic>
      <p:sp>
        <p:nvSpPr>
          <p:cNvPr id="12" name="Oval 11"/>
          <p:cNvSpPr/>
          <p:nvPr/>
        </p:nvSpPr>
        <p:spPr>
          <a:xfrm>
            <a:off x="2752415" y="2643644"/>
            <a:ext cx="2286996" cy="416990"/>
          </a:xfrm>
          <a:prstGeom prst="ellipse">
            <a:avLst/>
          </a:prstGeom>
          <a:no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2967706" y="3100844"/>
            <a:ext cx="2681305" cy="416990"/>
          </a:xfrm>
          <a:prstGeom prst="ellipse">
            <a:avLst/>
          </a:prstGeom>
          <a:no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2296211" y="4356034"/>
            <a:ext cx="2523581" cy="416990"/>
          </a:xfrm>
          <a:prstGeom prst="ellipse">
            <a:avLst/>
          </a:prstGeom>
          <a:no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1964792" y="3441634"/>
            <a:ext cx="788619" cy="333592"/>
          </a:xfrm>
          <a:prstGeom prst="ellipse">
            <a:avLst/>
          </a:prstGeom>
          <a:no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Content Placeholder 3" descr="E:\Users\stuartse\perfwiki\cases\Interference\IOgraph.JPG"/>
          <p:cNvPicPr>
            <a:picLocks/>
          </p:cNvPicPr>
          <p:nvPr/>
        </p:nvPicPr>
        <p:blipFill>
          <a:blip r:embed="rId7" cstate="print"/>
          <a:srcRect/>
          <a:stretch>
            <a:fillRect/>
          </a:stretch>
        </p:blipFill>
        <p:spPr bwMode="auto">
          <a:xfrm>
            <a:off x="1485900" y="1324465"/>
            <a:ext cx="6172200" cy="5105400"/>
          </a:xfrm>
          <a:prstGeom prst="roundRect">
            <a:avLst>
              <a:gd name="adj" fmla="val 1313"/>
            </a:avLst>
          </a:prstGeom>
          <a:noFill/>
          <a:ln w="9525">
            <a:noFill/>
            <a:miter lim="800000"/>
            <a:headEnd/>
            <a:tailEnd/>
          </a:ln>
          <a:effectLst>
            <a:outerShdw blurRad="63500" sx="102000" sy="102000" algn="ctr" rotWithShape="0">
              <a:prstClr val="black">
                <a:alpha val="40000"/>
              </a:prstClr>
            </a:outerShdw>
          </a:effectLst>
        </p:spPr>
        <p:style>
          <a:lnRef idx="1">
            <a:schemeClr val="dk1"/>
          </a:lnRef>
          <a:fillRef idx="2">
            <a:schemeClr val="dk1"/>
          </a:fillRef>
          <a:effectRef idx="1">
            <a:schemeClr val="dk1"/>
          </a:effectRef>
          <a:fontRef idx="minor">
            <a:schemeClr val="dk1"/>
          </a:fontRef>
        </p:style>
      </p:pic>
      <p:grpSp>
        <p:nvGrpSpPr>
          <p:cNvPr id="2" name="Group 26"/>
          <p:cNvGrpSpPr/>
          <p:nvPr/>
        </p:nvGrpSpPr>
        <p:grpSpPr>
          <a:xfrm>
            <a:off x="6162529" y="2162665"/>
            <a:ext cx="1495571" cy="2025474"/>
            <a:chOff x="6158719" y="2266747"/>
            <a:chExt cx="1495571" cy="2025474"/>
          </a:xfrm>
        </p:grpSpPr>
        <p:sp>
          <p:nvSpPr>
            <p:cNvPr id="20" name="Oval 19"/>
            <p:cNvSpPr/>
            <p:nvPr/>
          </p:nvSpPr>
          <p:spPr>
            <a:xfrm>
              <a:off x="6158719" y="2266747"/>
              <a:ext cx="1495571" cy="171653"/>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6158719" y="4120568"/>
              <a:ext cx="1495571" cy="171653"/>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6158719" y="3638347"/>
              <a:ext cx="1495571" cy="171653"/>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6158719" y="2489861"/>
              <a:ext cx="1495571" cy="171653"/>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6" name="Content Placeholder 3"/>
          <p:cNvPicPr>
            <a:picLocks/>
          </p:cNvPicPr>
          <p:nvPr/>
        </p:nvPicPr>
        <p:blipFill>
          <a:blip r:embed="rId8" cstate="print"/>
          <a:srcRect/>
          <a:stretch>
            <a:fillRect/>
          </a:stretch>
        </p:blipFill>
        <p:spPr bwMode="auto">
          <a:xfrm>
            <a:off x="1485900" y="1303254"/>
            <a:ext cx="6172199" cy="5105400"/>
          </a:xfrm>
          <a:prstGeom prst="roundRect">
            <a:avLst>
              <a:gd name="adj" fmla="val 1313"/>
            </a:avLst>
          </a:prstGeom>
          <a:noFill/>
          <a:ln w="9525">
            <a:noFill/>
            <a:miter lim="800000"/>
            <a:headEnd/>
            <a:tailEnd/>
          </a:ln>
          <a:effectLst/>
        </p:spPr>
        <p:style>
          <a:lnRef idx="1">
            <a:schemeClr val="dk1"/>
          </a:lnRef>
          <a:fillRef idx="2">
            <a:schemeClr val="dk1"/>
          </a:fillRef>
          <a:effectRef idx="1">
            <a:schemeClr val="dk1"/>
          </a:effectRef>
          <a:fontRef idx="minor">
            <a:schemeClr val="dk1"/>
          </a:fontRef>
        </p:style>
      </p:pic>
      <p:sp>
        <p:nvSpPr>
          <p:cNvPr id="17" name="TextBox 16"/>
          <p:cNvSpPr txBox="1"/>
          <p:nvPr/>
        </p:nvSpPr>
        <p:spPr>
          <a:xfrm>
            <a:off x="2681662" y="4738380"/>
            <a:ext cx="3755259" cy="369332"/>
          </a:xfrm>
          <a:prstGeom prst="rect">
            <a:avLst/>
          </a:prstGeom>
          <a:noFill/>
        </p:spPr>
        <p:txBody>
          <a:bodyPr wrap="square" rtlCol="0">
            <a:spAutoFit/>
          </a:bodyPr>
          <a:lstStyle/>
          <a:p>
            <a:r>
              <a:rPr lang="en-US" dirty="0" smtClean="0">
                <a:solidFill>
                  <a:schemeClr val="accent3">
                    <a:lumMod val="75000"/>
                  </a:schemeClr>
                </a:solidFill>
              </a:rPr>
              <a:t>Throughput can be cut by 90%</a:t>
            </a:r>
            <a:endParaRPr lang="en-US" dirty="0">
              <a:solidFill>
                <a:schemeClr val="accent3">
                  <a:lumMod val="75000"/>
                </a:schemeClr>
              </a:solidFill>
            </a:endParaRPr>
          </a:p>
        </p:txBody>
      </p:sp>
      <p:sp>
        <p:nvSpPr>
          <p:cNvPr id="26" name="Title 4"/>
          <p:cNvSpPr txBox="1">
            <a:spLocks/>
          </p:cNvSpPr>
          <p:nvPr/>
        </p:nvSpPr>
        <p:spPr>
          <a:xfrm>
            <a:off x="382588" y="284016"/>
            <a:ext cx="8380412" cy="1107996"/>
          </a:xfrm>
          <a:prstGeom prst="rect">
            <a:avLst/>
          </a:prstGeom>
        </p:spPr>
        <p:txBody>
          <a:bodyPr>
            <a:noAutofit/>
          </a:bodyPr>
          <a:lstStyle/>
          <a:p>
            <a:pPr algn="ctr" defTabSz="912777" fontAlgn="base">
              <a:lnSpc>
                <a:spcPct val="90000"/>
              </a:lnSpc>
              <a:spcBef>
                <a:spcPct val="0"/>
              </a:spcBef>
              <a:spcAft>
                <a:spcPct val="0"/>
              </a:spcAft>
            </a:pPr>
            <a:r>
              <a:rPr lang="en-US" sz="320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Marking 875 messages in Outlook 2007 </a:t>
            </a:r>
            <a:br>
              <a:rPr lang="en-US" sz="320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br>
            <a:r>
              <a:rPr lang="en-US" sz="320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folder as read is terribly slow</a:t>
            </a:r>
            <a:endParaRPr lang="en-US" sz="3200" dirty="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ndParaRPr>
          </a:p>
        </p:txBody>
      </p:sp>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anim calcmode="lin" valueType="num">
                                      <p:cBhvr>
                                        <p:cTn id="13" dur="500" fill="hold"/>
                                        <p:tgtEl>
                                          <p:spTgt spid="7"/>
                                        </p:tgtEl>
                                        <p:attrNameLst>
                                          <p:attrName>ppt_x</p:attrName>
                                        </p:attrNameLst>
                                      </p:cBhvr>
                                      <p:tavLst>
                                        <p:tav tm="0">
                                          <p:val>
                                            <p:strVal val="#ppt_x"/>
                                          </p:val>
                                        </p:tav>
                                        <p:tav tm="100000">
                                          <p:val>
                                            <p:strVal val="#ppt_x"/>
                                          </p:val>
                                        </p:tav>
                                      </p:tavLst>
                                    </p:anim>
                                    <p:anim calcmode="lin" valueType="num">
                                      <p:cBhvr>
                                        <p:cTn id="14" dur="5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anim calcmode="lin" valueType="num">
                                      <p:cBhvr>
                                        <p:cTn id="20" dur="500" fill="hold"/>
                                        <p:tgtEl>
                                          <p:spTgt spid="8"/>
                                        </p:tgtEl>
                                        <p:attrNameLst>
                                          <p:attrName>ppt_x</p:attrName>
                                        </p:attrNameLst>
                                      </p:cBhvr>
                                      <p:tavLst>
                                        <p:tav tm="0">
                                          <p:val>
                                            <p:strVal val="#ppt_x"/>
                                          </p:val>
                                        </p:tav>
                                        <p:tav tm="100000">
                                          <p:val>
                                            <p:strVal val="#ppt_x"/>
                                          </p:val>
                                        </p:tav>
                                      </p:tavLst>
                                    </p:anim>
                                    <p:anim calcmode="lin" valueType="num">
                                      <p:cBhvr>
                                        <p:cTn id="21" dur="5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anim calcmode="lin" valueType="num">
                                      <p:cBhvr>
                                        <p:cTn id="27" dur="500" fill="hold"/>
                                        <p:tgtEl>
                                          <p:spTgt spid="10"/>
                                        </p:tgtEl>
                                        <p:attrNameLst>
                                          <p:attrName>ppt_x</p:attrName>
                                        </p:attrNameLst>
                                      </p:cBhvr>
                                      <p:tavLst>
                                        <p:tav tm="0">
                                          <p:val>
                                            <p:strVal val="#ppt_x"/>
                                          </p:val>
                                        </p:tav>
                                        <p:tav tm="100000">
                                          <p:val>
                                            <p:strVal val="#ppt_x"/>
                                          </p:val>
                                        </p:tav>
                                      </p:tavLst>
                                    </p:anim>
                                    <p:anim calcmode="lin" valueType="num">
                                      <p:cBhvr>
                                        <p:cTn id="28" dur="5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500"/>
                                        <p:tgtEl>
                                          <p:spTgt spid="9"/>
                                        </p:tgtEl>
                                      </p:cBhvr>
                                    </p:animEffect>
                                    <p:anim calcmode="lin" valueType="num">
                                      <p:cBhvr>
                                        <p:cTn id="34" dur="500" fill="hold"/>
                                        <p:tgtEl>
                                          <p:spTgt spid="9"/>
                                        </p:tgtEl>
                                        <p:attrNameLst>
                                          <p:attrName>ppt_x</p:attrName>
                                        </p:attrNameLst>
                                      </p:cBhvr>
                                      <p:tavLst>
                                        <p:tav tm="0">
                                          <p:val>
                                            <p:strVal val="#ppt_x"/>
                                          </p:val>
                                        </p:tav>
                                        <p:tav tm="100000">
                                          <p:val>
                                            <p:strVal val="#ppt_x"/>
                                          </p:val>
                                        </p:tav>
                                      </p:tavLst>
                                    </p:anim>
                                    <p:anim calcmode="lin" valueType="num">
                                      <p:cBhvr>
                                        <p:cTn id="35" dur="5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nodeType="click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blinds(horizontal)">
                                      <p:cBhvr>
                                        <p:cTn id="40" dur="500"/>
                                        <p:tgtEl>
                                          <p:spTgt spid="28"/>
                                        </p:tgtEl>
                                      </p:cBhvr>
                                    </p:animEffect>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500"/>
                                        <p:tgtEl>
                                          <p:spTgt spid="12"/>
                                        </p:tgtEl>
                                      </p:cBhvr>
                                    </p:animEffect>
                                    <p:anim calcmode="lin" valueType="num">
                                      <p:cBhvr>
                                        <p:cTn id="46" dur="500" fill="hold"/>
                                        <p:tgtEl>
                                          <p:spTgt spid="12"/>
                                        </p:tgtEl>
                                        <p:attrNameLst>
                                          <p:attrName>ppt_x</p:attrName>
                                        </p:attrNameLst>
                                      </p:cBhvr>
                                      <p:tavLst>
                                        <p:tav tm="0">
                                          <p:val>
                                            <p:strVal val="#ppt_x"/>
                                          </p:val>
                                        </p:tav>
                                        <p:tav tm="100000">
                                          <p:val>
                                            <p:strVal val="#ppt_x"/>
                                          </p:val>
                                        </p:tav>
                                      </p:tavLst>
                                    </p:anim>
                                    <p:anim calcmode="lin" valueType="num">
                                      <p:cBhvr>
                                        <p:cTn id="47" dur="5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500"/>
                                        <p:tgtEl>
                                          <p:spTgt spid="13"/>
                                        </p:tgtEl>
                                      </p:cBhvr>
                                    </p:animEffect>
                                    <p:anim calcmode="lin" valueType="num">
                                      <p:cBhvr>
                                        <p:cTn id="53" dur="500" fill="hold"/>
                                        <p:tgtEl>
                                          <p:spTgt spid="13"/>
                                        </p:tgtEl>
                                        <p:attrNameLst>
                                          <p:attrName>ppt_x</p:attrName>
                                        </p:attrNameLst>
                                      </p:cBhvr>
                                      <p:tavLst>
                                        <p:tav tm="0">
                                          <p:val>
                                            <p:strVal val="#ppt_x"/>
                                          </p:val>
                                        </p:tav>
                                        <p:tav tm="100000">
                                          <p:val>
                                            <p:strVal val="#ppt_x"/>
                                          </p:val>
                                        </p:tav>
                                      </p:tavLst>
                                    </p:anim>
                                    <p:anim calcmode="lin" valueType="num">
                                      <p:cBhvr>
                                        <p:cTn id="54" dur="5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grpId="0" nodeType="click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fade">
                                      <p:cBhvr>
                                        <p:cTn id="59" dur="500"/>
                                        <p:tgtEl>
                                          <p:spTgt spid="14"/>
                                        </p:tgtEl>
                                      </p:cBhvr>
                                    </p:animEffect>
                                    <p:anim calcmode="lin" valueType="num">
                                      <p:cBhvr>
                                        <p:cTn id="60" dur="500" fill="hold"/>
                                        <p:tgtEl>
                                          <p:spTgt spid="14"/>
                                        </p:tgtEl>
                                        <p:attrNameLst>
                                          <p:attrName>ppt_x</p:attrName>
                                        </p:attrNameLst>
                                      </p:cBhvr>
                                      <p:tavLst>
                                        <p:tav tm="0">
                                          <p:val>
                                            <p:strVal val="#ppt_x"/>
                                          </p:val>
                                        </p:tav>
                                        <p:tav tm="100000">
                                          <p:val>
                                            <p:strVal val="#ppt_x"/>
                                          </p:val>
                                        </p:tav>
                                      </p:tavLst>
                                    </p:anim>
                                    <p:anim calcmode="lin" valueType="num">
                                      <p:cBhvr>
                                        <p:cTn id="61" dur="5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42" presetClass="entr" presetSubtype="0" fill="hold" grpId="0" nodeType="click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fade">
                                      <p:cBhvr>
                                        <p:cTn id="66" dur="500"/>
                                        <p:tgtEl>
                                          <p:spTgt spid="15"/>
                                        </p:tgtEl>
                                      </p:cBhvr>
                                    </p:animEffect>
                                    <p:anim calcmode="lin" valueType="num">
                                      <p:cBhvr>
                                        <p:cTn id="67" dur="500" fill="hold"/>
                                        <p:tgtEl>
                                          <p:spTgt spid="15"/>
                                        </p:tgtEl>
                                        <p:attrNameLst>
                                          <p:attrName>ppt_x</p:attrName>
                                        </p:attrNameLst>
                                      </p:cBhvr>
                                      <p:tavLst>
                                        <p:tav tm="0">
                                          <p:val>
                                            <p:strVal val="#ppt_x"/>
                                          </p:val>
                                        </p:tav>
                                        <p:tav tm="100000">
                                          <p:val>
                                            <p:strVal val="#ppt_x"/>
                                          </p:val>
                                        </p:tav>
                                      </p:tavLst>
                                    </p:anim>
                                    <p:anim calcmode="lin" valueType="num">
                                      <p:cBhvr>
                                        <p:cTn id="68" dur="5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3" presetClass="entr" presetSubtype="10" fill="hold" nodeType="click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blinds(horizontal)">
                                      <p:cBhvr>
                                        <p:cTn id="73" dur="500"/>
                                        <p:tgtEl>
                                          <p:spTgt spid="18"/>
                                        </p:tgtEl>
                                      </p:cBhvr>
                                    </p:animEffect>
                                  </p:childTnLst>
                                </p:cTn>
                              </p:par>
                            </p:childTnLst>
                          </p:cTn>
                        </p:par>
                      </p:childTnLst>
                    </p:cTn>
                  </p:par>
                  <p:par>
                    <p:cTn id="74" fill="hold">
                      <p:stCondLst>
                        <p:cond delay="indefinite"/>
                      </p:stCondLst>
                      <p:childTnLst>
                        <p:par>
                          <p:cTn id="75" fill="hold">
                            <p:stCondLst>
                              <p:cond delay="0"/>
                            </p:stCondLst>
                            <p:childTnLst>
                              <p:par>
                                <p:cTn id="76" presetID="42" presetClass="entr" presetSubtype="0" fill="hold" nodeType="clickEffect">
                                  <p:stCondLst>
                                    <p:cond delay="0"/>
                                  </p:stCondLst>
                                  <p:childTnLst>
                                    <p:set>
                                      <p:cBhvr>
                                        <p:cTn id="77" dur="1" fill="hold">
                                          <p:stCondLst>
                                            <p:cond delay="0"/>
                                          </p:stCondLst>
                                        </p:cTn>
                                        <p:tgtEl>
                                          <p:spTgt spid="2"/>
                                        </p:tgtEl>
                                        <p:attrNameLst>
                                          <p:attrName>style.visibility</p:attrName>
                                        </p:attrNameLst>
                                      </p:cBhvr>
                                      <p:to>
                                        <p:strVal val="visible"/>
                                      </p:to>
                                    </p:set>
                                    <p:animEffect transition="in" filter="fade">
                                      <p:cBhvr>
                                        <p:cTn id="78" dur="500"/>
                                        <p:tgtEl>
                                          <p:spTgt spid="2"/>
                                        </p:tgtEl>
                                      </p:cBhvr>
                                    </p:animEffect>
                                    <p:anim calcmode="lin" valueType="num">
                                      <p:cBhvr>
                                        <p:cTn id="79" dur="500" fill="hold"/>
                                        <p:tgtEl>
                                          <p:spTgt spid="2"/>
                                        </p:tgtEl>
                                        <p:attrNameLst>
                                          <p:attrName>ppt_x</p:attrName>
                                        </p:attrNameLst>
                                      </p:cBhvr>
                                      <p:tavLst>
                                        <p:tav tm="0">
                                          <p:val>
                                            <p:strVal val="#ppt_x"/>
                                          </p:val>
                                        </p:tav>
                                        <p:tav tm="100000">
                                          <p:val>
                                            <p:strVal val="#ppt_x"/>
                                          </p:val>
                                        </p:tav>
                                      </p:tavLst>
                                    </p:anim>
                                    <p:anim calcmode="lin" valueType="num">
                                      <p:cBhvr>
                                        <p:cTn id="80"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3" presetClass="entr" presetSubtype="10" fill="hold" nodeType="clickEffect">
                                  <p:stCondLst>
                                    <p:cond delay="0"/>
                                  </p:stCondLst>
                                  <p:childTnLst>
                                    <p:set>
                                      <p:cBhvr>
                                        <p:cTn id="84" dur="1" fill="hold">
                                          <p:stCondLst>
                                            <p:cond delay="0"/>
                                          </p:stCondLst>
                                        </p:cTn>
                                        <p:tgtEl>
                                          <p:spTgt spid="16"/>
                                        </p:tgtEl>
                                        <p:attrNameLst>
                                          <p:attrName>style.visibility</p:attrName>
                                        </p:attrNameLst>
                                      </p:cBhvr>
                                      <p:to>
                                        <p:strVal val="visible"/>
                                      </p:to>
                                    </p:set>
                                    <p:animEffect transition="in" filter="blinds(horizontal)">
                                      <p:cBhvr>
                                        <p:cTn id="85" dur="500"/>
                                        <p:tgtEl>
                                          <p:spTgt spid="16"/>
                                        </p:tgtEl>
                                      </p:cBhvr>
                                    </p:animEffect>
                                  </p:childTnLst>
                                </p:cTn>
                              </p:par>
                            </p:childTnLst>
                          </p:cTn>
                        </p:par>
                      </p:childTnLst>
                    </p:cTn>
                  </p:par>
                  <p:par>
                    <p:cTn id="86" fill="hold">
                      <p:stCondLst>
                        <p:cond delay="indefinite"/>
                      </p:stCondLst>
                      <p:childTnLst>
                        <p:par>
                          <p:cTn id="87" fill="hold">
                            <p:stCondLst>
                              <p:cond delay="0"/>
                            </p:stCondLst>
                            <p:childTnLst>
                              <p:par>
                                <p:cTn id="88" presetID="42" presetClass="entr" presetSubtype="0" fill="hold" grpId="0" nodeType="clickEffect">
                                  <p:stCondLst>
                                    <p:cond delay="0"/>
                                  </p:stCondLst>
                                  <p:childTnLst>
                                    <p:set>
                                      <p:cBhvr>
                                        <p:cTn id="89" dur="1" fill="hold">
                                          <p:stCondLst>
                                            <p:cond delay="0"/>
                                          </p:stCondLst>
                                        </p:cTn>
                                        <p:tgtEl>
                                          <p:spTgt spid="17">
                                            <p:txEl>
                                              <p:pRg st="0" end="0"/>
                                            </p:txEl>
                                          </p:spTgt>
                                        </p:tgtEl>
                                        <p:attrNameLst>
                                          <p:attrName>style.visibility</p:attrName>
                                        </p:attrNameLst>
                                      </p:cBhvr>
                                      <p:to>
                                        <p:strVal val="visible"/>
                                      </p:to>
                                    </p:set>
                                    <p:animEffect transition="in" filter="fade">
                                      <p:cBhvr>
                                        <p:cTn id="90" dur="500"/>
                                        <p:tgtEl>
                                          <p:spTgt spid="17">
                                            <p:txEl>
                                              <p:pRg st="0" end="0"/>
                                            </p:txEl>
                                          </p:spTgt>
                                        </p:tgtEl>
                                      </p:cBhvr>
                                    </p:animEffect>
                                    <p:anim calcmode="lin" valueType="num">
                                      <p:cBhvr>
                                        <p:cTn id="91"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92"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2" grpId="0" animBg="1"/>
      <p:bldP spid="13" grpId="0" animBg="1"/>
      <p:bldP spid="14" grpId="0" animBg="1"/>
      <p:bldP spid="15" grpId="0" animBg="1"/>
      <p:bldP spid="17" grpId="0" build="allAtOnce"/>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Disk Case Study Summary</a:t>
            </a:r>
            <a:endParaRPr lang="en-US" dirty="0"/>
          </a:p>
        </p:txBody>
      </p:sp>
      <p:sp>
        <p:nvSpPr>
          <p:cNvPr id="4" name="Content Placeholder 2"/>
          <p:cNvSpPr>
            <a:spLocks noGrp="1"/>
          </p:cNvSpPr>
          <p:nvPr>
            <p:ph idx="1"/>
          </p:nvPr>
        </p:nvSpPr>
        <p:spPr>
          <a:xfrm>
            <a:off x="382588" y="1414464"/>
            <a:ext cx="8380412" cy="4620239"/>
          </a:xfrm>
        </p:spPr>
        <p:txBody>
          <a:bodyPr/>
          <a:lstStyle/>
          <a:p>
            <a:r>
              <a:rPr lang="en-US" dirty="0" smtClean="0"/>
              <a:t>Multiple components working well in isolation could impact performance </a:t>
            </a:r>
            <a:br>
              <a:rPr lang="en-US" dirty="0" smtClean="0"/>
            </a:br>
            <a:r>
              <a:rPr lang="en-US" dirty="0" smtClean="0"/>
              <a:t>when executed </a:t>
            </a:r>
            <a:r>
              <a:rPr lang="en-US" dirty="0" smtClean="0">
                <a:solidFill>
                  <a:schemeClr val="accent6">
                    <a:lumMod val="60000"/>
                    <a:lumOff val="40000"/>
                  </a:schemeClr>
                </a:solidFill>
              </a:rPr>
              <a:t>in parallel</a:t>
            </a:r>
          </a:p>
          <a:p>
            <a:r>
              <a:rPr lang="en-US" dirty="0" smtClean="0"/>
              <a:t>Fighting over disk dramatically impacts performance for all involved</a:t>
            </a:r>
          </a:p>
          <a:p>
            <a:pPr lvl="1"/>
            <a:r>
              <a:rPr lang="en-US" dirty="0" smtClean="0">
                <a:solidFill>
                  <a:schemeClr val="accent6">
                    <a:lumMod val="60000"/>
                    <a:lumOff val="40000"/>
                  </a:schemeClr>
                </a:solidFill>
              </a:rPr>
              <a:t>Disk seeks can cut throughput by 90%</a:t>
            </a:r>
          </a:p>
          <a:p>
            <a:r>
              <a:rPr lang="en-US" dirty="0" smtClean="0"/>
              <a:t>Schedule all work that can wait </a:t>
            </a:r>
            <a:br>
              <a:rPr lang="en-US" dirty="0" smtClean="0"/>
            </a:br>
            <a:r>
              <a:rPr lang="en-US" dirty="0" smtClean="0"/>
              <a:t>as </a:t>
            </a:r>
            <a:r>
              <a:rPr lang="en-US" dirty="0" smtClean="0">
                <a:solidFill>
                  <a:schemeClr val="accent6">
                    <a:lumMod val="60000"/>
                    <a:lumOff val="40000"/>
                  </a:schemeClr>
                </a:solidFill>
              </a:rPr>
              <a:t>Idle tasks</a:t>
            </a:r>
          </a:p>
          <a:p>
            <a:pPr lvl="1"/>
            <a:r>
              <a:rPr lang="en-US" dirty="0" smtClean="0"/>
              <a:t>See Task Scheduler documentation on MSDN</a:t>
            </a:r>
            <a:endParaRPr lang="en-US" dirty="0"/>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Objectives</a:t>
            </a:r>
            <a:endParaRPr lang="en-US" dirty="0"/>
          </a:p>
        </p:txBody>
      </p:sp>
      <p:sp>
        <p:nvSpPr>
          <p:cNvPr id="2" name="Content Placeholder 1"/>
          <p:cNvSpPr>
            <a:spLocks noGrp="1"/>
          </p:cNvSpPr>
          <p:nvPr>
            <p:ph idx="1"/>
          </p:nvPr>
        </p:nvSpPr>
        <p:spPr>
          <a:xfrm>
            <a:off x="382588" y="1414464"/>
            <a:ext cx="8380412" cy="3961597"/>
          </a:xfrm>
        </p:spPr>
        <p:txBody>
          <a:bodyPr/>
          <a:lstStyle/>
          <a:p>
            <a:pPr marL="341313" indent="-341313"/>
            <a:r>
              <a:rPr lang="en-US" sz="2800" dirty="0" smtClean="0"/>
              <a:t>When you complete this presentation, you'll </a:t>
            </a:r>
          </a:p>
          <a:p>
            <a:pPr marL="628650" lvl="1" indent="-287338"/>
            <a:r>
              <a:rPr lang="en-US" sz="2400" dirty="0" smtClean="0"/>
              <a:t>Understand </a:t>
            </a:r>
            <a:r>
              <a:rPr lang="en-US" sz="2400" dirty="0" smtClean="0">
                <a:solidFill>
                  <a:schemeClr val="accent6">
                    <a:lumMod val="60000"/>
                    <a:lumOff val="40000"/>
                  </a:schemeClr>
                </a:solidFill>
              </a:rPr>
              <a:t>why</a:t>
            </a:r>
            <a:r>
              <a:rPr lang="en-US" sz="2400" dirty="0" smtClean="0"/>
              <a:t> performance is so critical</a:t>
            </a:r>
          </a:p>
          <a:p>
            <a:pPr marL="628650" lvl="1" indent="-287338"/>
            <a:r>
              <a:rPr lang="en-US" sz="2400" dirty="0" smtClean="0">
                <a:solidFill>
                  <a:schemeClr val="accent6">
                    <a:lumMod val="60000"/>
                    <a:lumOff val="40000"/>
                  </a:schemeClr>
                </a:solidFill>
              </a:rPr>
              <a:t>How</a:t>
            </a:r>
            <a:r>
              <a:rPr lang="en-US" sz="2400" dirty="0" smtClean="0"/>
              <a:t> Windows enables performance analysis </a:t>
            </a:r>
            <a:br>
              <a:rPr lang="en-US" sz="2400" dirty="0" smtClean="0"/>
            </a:br>
            <a:r>
              <a:rPr lang="en-US" sz="2400" dirty="0" smtClean="0"/>
              <a:t>of a live production system</a:t>
            </a:r>
          </a:p>
          <a:p>
            <a:pPr marL="628650" lvl="1" indent="-287338"/>
            <a:r>
              <a:rPr lang="en-US" sz="2400" dirty="0" smtClean="0">
                <a:solidFill>
                  <a:schemeClr val="accent6">
                    <a:lumMod val="60000"/>
                    <a:lumOff val="40000"/>
                  </a:schemeClr>
                </a:solidFill>
              </a:rPr>
              <a:t>What</a:t>
            </a:r>
            <a:r>
              <a:rPr lang="en-US" sz="2400" dirty="0" smtClean="0"/>
              <a:t> do WPT Kit, Performance Analyzer tool suite, and </a:t>
            </a:r>
            <a:r>
              <a:rPr lang="en-US" sz="2400" dirty="0" err="1" smtClean="0"/>
              <a:t>xperf</a:t>
            </a:r>
            <a:r>
              <a:rPr lang="en-US" sz="2400" dirty="0" smtClean="0"/>
              <a:t> tools have in common and where do you get them</a:t>
            </a:r>
          </a:p>
          <a:p>
            <a:pPr marL="341313" indent="-341313"/>
            <a:r>
              <a:rPr lang="en-US" sz="2800" dirty="0" smtClean="0"/>
              <a:t>You’ll also be able to do the following</a:t>
            </a:r>
          </a:p>
          <a:p>
            <a:pPr marL="628650" lvl="1" indent="-287338"/>
            <a:r>
              <a:rPr lang="en-US" sz="2400" dirty="0" smtClean="0">
                <a:solidFill>
                  <a:schemeClr val="accent6">
                    <a:lumMod val="60000"/>
                    <a:lumOff val="40000"/>
                  </a:schemeClr>
                </a:solidFill>
              </a:rPr>
              <a:t>Collect</a:t>
            </a:r>
            <a:r>
              <a:rPr lang="en-US" sz="2400" dirty="0" smtClean="0"/>
              <a:t> a performance trace</a:t>
            </a:r>
          </a:p>
          <a:p>
            <a:pPr marL="628650" lvl="1" indent="-287338"/>
            <a:r>
              <a:rPr lang="en-US" sz="2400" dirty="0" smtClean="0"/>
              <a:t>Do basic </a:t>
            </a:r>
            <a:r>
              <a:rPr lang="en-US" sz="2400" dirty="0" smtClean="0">
                <a:solidFill>
                  <a:schemeClr val="accent6">
                    <a:lumMod val="60000"/>
                    <a:lumOff val="40000"/>
                  </a:schemeClr>
                </a:solidFill>
              </a:rPr>
              <a:t>analysis</a:t>
            </a:r>
            <a:r>
              <a:rPr lang="en-US" sz="2400" dirty="0" smtClean="0"/>
              <a:t> of a performance trace</a:t>
            </a:r>
            <a:endParaRPr lang="en-US" sz="2800" dirty="0"/>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p:txBody>
          <a:bodyPr/>
          <a:lstStyle/>
          <a:p>
            <a:r>
              <a:rPr lang="en-US" smtClean="0"/>
              <a:t>What Have We Learned?</a:t>
            </a:r>
            <a:endParaRPr lang="en-US" dirty="0"/>
          </a:p>
        </p:txBody>
      </p:sp>
      <p:sp>
        <p:nvSpPr>
          <p:cNvPr id="10" name="Content Placeholder 2"/>
          <p:cNvSpPr>
            <a:spLocks noGrp="1"/>
          </p:cNvSpPr>
          <p:nvPr>
            <p:ph idx="1"/>
          </p:nvPr>
        </p:nvSpPr>
        <p:spPr>
          <a:xfrm>
            <a:off x="382588" y="1414464"/>
            <a:ext cx="8380412" cy="2900794"/>
          </a:xfrm>
        </p:spPr>
        <p:txBody>
          <a:bodyPr/>
          <a:lstStyle/>
          <a:p>
            <a:r>
              <a:rPr lang="en-US" smtClean="0"/>
              <a:t>Motivation</a:t>
            </a:r>
          </a:p>
          <a:p>
            <a:r>
              <a:rPr lang="en-US" smtClean="0"/>
              <a:t>Key Concepts</a:t>
            </a:r>
          </a:p>
          <a:p>
            <a:r>
              <a:rPr lang="en-US" smtClean="0"/>
              <a:t>Overview of Windows Performance Toolkit</a:t>
            </a:r>
          </a:p>
          <a:p>
            <a:r>
              <a:rPr lang="en-US" smtClean="0"/>
              <a:t>Case Studies</a:t>
            </a:r>
          </a:p>
          <a:p>
            <a:r>
              <a:rPr lang="en-US" b="1" smtClean="0">
                <a:gradFill>
                  <a:gsLst>
                    <a:gs pos="28000">
                      <a:schemeClr val="accent1"/>
                    </a:gs>
                    <a:gs pos="48000">
                      <a:schemeClr val="accent1"/>
                    </a:gs>
                  </a:gsLst>
                  <a:lin ang="5400000" scaled="1"/>
                </a:gradFill>
              </a:rPr>
              <a:t>Conclusion</a:t>
            </a:r>
            <a:endParaRPr lang="en-US" dirty="0"/>
          </a:p>
        </p:txBody>
      </p:sp>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Best Practices</a:t>
            </a:r>
            <a:endParaRPr lang="en-US" dirty="0"/>
          </a:p>
        </p:txBody>
      </p:sp>
      <p:sp>
        <p:nvSpPr>
          <p:cNvPr id="3" name="Content Placeholder 2"/>
          <p:cNvSpPr>
            <a:spLocks noGrp="1"/>
          </p:cNvSpPr>
          <p:nvPr>
            <p:ph idx="1"/>
          </p:nvPr>
        </p:nvSpPr>
        <p:spPr>
          <a:xfrm>
            <a:off x="382588" y="1414464"/>
            <a:ext cx="8380412" cy="4976747"/>
          </a:xfrm>
        </p:spPr>
        <p:txBody>
          <a:bodyPr/>
          <a:lstStyle/>
          <a:p>
            <a:pPr marL="0" indent="0">
              <a:spcBef>
                <a:spcPts val="1000"/>
              </a:spcBef>
              <a:buNone/>
            </a:pPr>
            <a:r>
              <a:rPr lang="en-US" sz="2800" b="1" smtClean="0">
                <a:gradFill>
                  <a:gsLst>
                    <a:gs pos="28000">
                      <a:schemeClr val="accent1"/>
                    </a:gs>
                    <a:gs pos="48000">
                      <a:schemeClr val="accent1"/>
                    </a:gs>
                  </a:gsLst>
                  <a:lin ang="5400000" scaled="1"/>
                </a:gradFill>
              </a:rPr>
              <a:t>Resource efficiency across all scenarios</a:t>
            </a:r>
          </a:p>
          <a:p>
            <a:pPr marL="285750" indent="-285750">
              <a:spcBef>
                <a:spcPts val="1000"/>
              </a:spcBef>
            </a:pPr>
            <a:r>
              <a:rPr lang="en-US" sz="2400" smtClean="0"/>
              <a:t>CPU, GPU, memory, disk, network</a:t>
            </a:r>
          </a:p>
          <a:p>
            <a:pPr marL="285750" indent="-285750">
              <a:spcBef>
                <a:spcPts val="1000"/>
              </a:spcBef>
            </a:pPr>
            <a:r>
              <a:rPr lang="en-US" sz="2400" smtClean="0"/>
              <a:t>Minimize footprint (e.g., working set size, file sizes)</a:t>
            </a:r>
          </a:p>
          <a:p>
            <a:pPr marL="0" indent="0">
              <a:spcBef>
                <a:spcPts val="1000"/>
              </a:spcBef>
              <a:buNone/>
            </a:pPr>
            <a:r>
              <a:rPr lang="en-US" sz="2800" b="1" smtClean="0">
                <a:gradFill>
                  <a:gsLst>
                    <a:gs pos="28000">
                      <a:schemeClr val="accent1"/>
                    </a:gs>
                    <a:gs pos="48000">
                      <a:schemeClr val="accent1"/>
                    </a:gs>
                  </a:gsLst>
                  <a:lin ang="5400000" scaled="1"/>
                </a:gradFill>
              </a:rPr>
              <a:t>Responsiveness</a:t>
            </a:r>
          </a:p>
          <a:p>
            <a:pPr marL="285750" indent="-285750">
              <a:spcBef>
                <a:spcPts val="1000"/>
              </a:spcBef>
            </a:pPr>
            <a:r>
              <a:rPr lang="en-US" sz="2400" smtClean="0"/>
              <a:t>How responsive is your component </a:t>
            </a:r>
            <a:br>
              <a:rPr lang="en-US" sz="2400" smtClean="0"/>
            </a:br>
            <a:r>
              <a:rPr lang="en-US" sz="2400" smtClean="0"/>
              <a:t>under adverse conditions?</a:t>
            </a:r>
          </a:p>
          <a:p>
            <a:pPr marL="285750" indent="-285750">
              <a:spcBef>
                <a:spcPts val="1000"/>
              </a:spcBef>
            </a:pPr>
            <a:r>
              <a:rPr lang="en-US" sz="2400" smtClean="0"/>
              <a:t>Lack of responsiveness impacts customer satisfaction</a:t>
            </a:r>
          </a:p>
          <a:p>
            <a:pPr marL="0" indent="0">
              <a:spcBef>
                <a:spcPts val="1000"/>
              </a:spcBef>
              <a:buNone/>
            </a:pPr>
            <a:r>
              <a:rPr lang="en-US" sz="2800" b="1" smtClean="0">
                <a:gradFill>
                  <a:gsLst>
                    <a:gs pos="28000">
                      <a:schemeClr val="accent1"/>
                    </a:gs>
                    <a:gs pos="48000">
                      <a:schemeClr val="accent1"/>
                    </a:gs>
                  </a:gsLst>
                  <a:lin ang="5400000" scaled="1"/>
                </a:gradFill>
              </a:rPr>
              <a:t>Good Citizenship</a:t>
            </a:r>
          </a:p>
          <a:p>
            <a:pPr marL="285750" indent="-285750">
              <a:spcBef>
                <a:spcPts val="1000"/>
              </a:spcBef>
            </a:pPr>
            <a:r>
              <a:rPr lang="en-US" sz="2400" smtClean="0"/>
              <a:t>One component can impact overall system performance</a:t>
            </a:r>
          </a:p>
          <a:p>
            <a:pPr marL="285750" indent="-285750">
              <a:spcBef>
                <a:spcPts val="1000"/>
              </a:spcBef>
            </a:pPr>
            <a:r>
              <a:rPr lang="en-US" sz="2400" smtClean="0"/>
              <a:t>Adapt to system environment</a:t>
            </a:r>
          </a:p>
          <a:p>
            <a:pPr marL="285750" indent="-285750">
              <a:spcBef>
                <a:spcPts val="1000"/>
              </a:spcBef>
            </a:pPr>
            <a:r>
              <a:rPr lang="en-US" sz="2400" smtClean="0"/>
              <a:t>Defer or coalesce non-critical activity</a:t>
            </a:r>
            <a:endParaRPr lang="en-US" sz="2800" dirty="0" smtClean="0"/>
          </a:p>
        </p:txBody>
      </p:sp>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title"/>
          </p:nvPr>
        </p:nvSpPr>
        <p:spPr/>
        <p:txBody>
          <a:bodyPr/>
          <a:lstStyle/>
          <a:p>
            <a:r>
              <a:rPr lang="en-US" smtClean="0"/>
              <a:t>Summary</a:t>
            </a:r>
            <a:endParaRPr lang="en-US" dirty="0" smtClean="0"/>
          </a:p>
        </p:txBody>
      </p:sp>
      <p:sp>
        <p:nvSpPr>
          <p:cNvPr id="8" name="Content Placeholder 2"/>
          <p:cNvSpPr>
            <a:spLocks noGrp="1"/>
          </p:cNvSpPr>
          <p:nvPr>
            <p:ph idx="1"/>
          </p:nvPr>
        </p:nvSpPr>
        <p:spPr>
          <a:xfrm>
            <a:off x="382588" y="1414464"/>
            <a:ext cx="8380412" cy="4276555"/>
          </a:xfrm>
        </p:spPr>
        <p:txBody>
          <a:bodyPr/>
          <a:lstStyle/>
          <a:p>
            <a:pPr marL="341313" indent="-341313"/>
            <a:r>
              <a:rPr lang="en-US" sz="2800" dirty="0" smtClean="0"/>
              <a:t>Performance is critical for </a:t>
            </a:r>
            <a:r>
              <a:rPr lang="en-US" sz="2800" b="1" dirty="0" smtClean="0">
                <a:gradFill>
                  <a:gsLst>
                    <a:gs pos="28000">
                      <a:schemeClr val="accent1"/>
                    </a:gs>
                    <a:gs pos="48000">
                      <a:schemeClr val="accent1"/>
                    </a:gs>
                  </a:gsLst>
                  <a:lin ang="5400000" scaled="1"/>
                </a:gradFill>
              </a:rPr>
              <a:t>customer satisfaction</a:t>
            </a:r>
          </a:p>
          <a:p>
            <a:pPr marL="341313" indent="-341313"/>
            <a:r>
              <a:rPr lang="en-US" sz="2800" dirty="0" smtClean="0"/>
              <a:t>Windows Performance Toolkit are the </a:t>
            </a:r>
            <a:r>
              <a:rPr lang="en-US" sz="2800" dirty="0" smtClean="0">
                <a:solidFill>
                  <a:schemeClr val="accent6">
                    <a:lumMod val="60000"/>
                    <a:lumOff val="40000"/>
                  </a:schemeClr>
                </a:solidFill>
              </a:rPr>
              <a:t>official</a:t>
            </a:r>
            <a:r>
              <a:rPr lang="en-US" sz="2800" dirty="0" smtClean="0"/>
              <a:t> performance tools from/for Windows</a:t>
            </a:r>
          </a:p>
          <a:p>
            <a:pPr marL="341313" indent="-341313"/>
            <a:r>
              <a:rPr lang="en-US" sz="2800" dirty="0" smtClean="0"/>
              <a:t>Performance Analyzer</a:t>
            </a:r>
          </a:p>
          <a:p>
            <a:pPr marL="628650" lvl="1" indent="-287338"/>
            <a:r>
              <a:rPr lang="en-US" sz="2400" dirty="0" err="1" smtClean="0">
                <a:solidFill>
                  <a:schemeClr val="accent6">
                    <a:lumMod val="60000"/>
                    <a:lumOff val="40000"/>
                  </a:schemeClr>
                </a:solidFill>
              </a:rPr>
              <a:t>xperf</a:t>
            </a:r>
            <a:r>
              <a:rPr lang="en-US" sz="2400" dirty="0" smtClean="0"/>
              <a:t>:  </a:t>
            </a:r>
            <a:br>
              <a:rPr lang="en-US" sz="2400" dirty="0" smtClean="0"/>
            </a:br>
            <a:r>
              <a:rPr lang="en-US" sz="2400" dirty="0" smtClean="0"/>
              <a:t>Trace capture, processing, and command-line analysis</a:t>
            </a:r>
          </a:p>
          <a:p>
            <a:pPr marL="628650" lvl="1" indent="-287338"/>
            <a:r>
              <a:rPr lang="en-US" sz="2400" dirty="0" err="1" smtClean="0">
                <a:solidFill>
                  <a:schemeClr val="accent6">
                    <a:lumMod val="60000"/>
                    <a:lumOff val="40000"/>
                  </a:schemeClr>
                </a:solidFill>
              </a:rPr>
              <a:t>xperfview</a:t>
            </a:r>
            <a:r>
              <a:rPr lang="en-US" sz="2400" dirty="0" smtClean="0"/>
              <a:t>:</a:t>
            </a:r>
            <a:br>
              <a:rPr lang="en-US" sz="2400" dirty="0" smtClean="0"/>
            </a:br>
            <a:r>
              <a:rPr lang="en-US" sz="2400" dirty="0" smtClean="0"/>
              <a:t>Visual trace analysis</a:t>
            </a:r>
          </a:p>
          <a:p>
            <a:pPr marL="628650" lvl="1" indent="-287338"/>
            <a:r>
              <a:rPr lang="en-US" sz="2400" dirty="0" err="1" smtClean="0">
                <a:solidFill>
                  <a:schemeClr val="accent6">
                    <a:lumMod val="60000"/>
                    <a:lumOff val="40000"/>
                  </a:schemeClr>
                </a:solidFill>
              </a:rPr>
              <a:t>xbootmgr</a:t>
            </a:r>
            <a:r>
              <a:rPr lang="en-US" sz="2400" dirty="0" smtClean="0"/>
              <a:t>:</a:t>
            </a:r>
            <a:br>
              <a:rPr lang="en-US" sz="2400" dirty="0" smtClean="0"/>
            </a:br>
            <a:r>
              <a:rPr lang="en-US" sz="2400" dirty="0" smtClean="0"/>
              <a:t>On/Off transition trace capture</a:t>
            </a:r>
            <a:endParaRPr lang="en-US" sz="2400" dirty="0"/>
          </a:p>
        </p:txBody>
      </p:sp>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p:txBody>
          <a:bodyPr/>
          <a:lstStyle/>
          <a:p>
            <a:r>
              <a:rPr lang="en-US" smtClean="0"/>
              <a:t>Call to Action</a:t>
            </a:r>
          </a:p>
        </p:txBody>
      </p:sp>
      <p:sp>
        <p:nvSpPr>
          <p:cNvPr id="7" name="Content Placeholder 6"/>
          <p:cNvSpPr>
            <a:spLocks noGrp="1"/>
          </p:cNvSpPr>
          <p:nvPr>
            <p:ph idx="1"/>
          </p:nvPr>
        </p:nvSpPr>
        <p:spPr>
          <a:xfrm>
            <a:off x="382588" y="1414464"/>
            <a:ext cx="8380412" cy="4025717"/>
          </a:xfrm>
        </p:spPr>
        <p:txBody>
          <a:bodyPr/>
          <a:lstStyle/>
          <a:p>
            <a:pPr lvl="0"/>
            <a:r>
              <a:rPr lang="en-US" sz="2800" dirty="0" smtClean="0">
                <a:solidFill>
                  <a:schemeClr val="accent6">
                    <a:lumMod val="60000"/>
                    <a:lumOff val="40000"/>
                  </a:schemeClr>
                </a:solidFill>
              </a:rPr>
              <a:t>Download</a:t>
            </a:r>
            <a:r>
              <a:rPr lang="en-US" sz="2800" dirty="0" smtClean="0"/>
              <a:t> WPT Kit (see resources)</a:t>
            </a:r>
          </a:p>
          <a:p>
            <a:pPr lvl="0"/>
            <a:r>
              <a:rPr lang="en-US" sz="2800" dirty="0" smtClean="0">
                <a:solidFill>
                  <a:schemeClr val="accent6">
                    <a:lumMod val="60000"/>
                    <a:lumOff val="40000"/>
                  </a:schemeClr>
                </a:solidFill>
              </a:rPr>
              <a:t>Capture</a:t>
            </a:r>
            <a:r>
              <a:rPr lang="en-US" sz="2800" dirty="0" smtClean="0"/>
              <a:t> traces across key scenarios</a:t>
            </a:r>
          </a:p>
          <a:p>
            <a:pPr lvl="0"/>
            <a:r>
              <a:rPr lang="en-US" sz="2800" dirty="0" smtClean="0"/>
              <a:t>Evaluate resource </a:t>
            </a:r>
            <a:r>
              <a:rPr lang="en-US" sz="2800" dirty="0" smtClean="0">
                <a:solidFill>
                  <a:schemeClr val="accent6">
                    <a:lumMod val="60000"/>
                    <a:lumOff val="40000"/>
                  </a:schemeClr>
                </a:solidFill>
              </a:rPr>
              <a:t>utilization</a:t>
            </a:r>
          </a:p>
          <a:p>
            <a:pPr lvl="0"/>
            <a:r>
              <a:rPr lang="en-US" sz="2800" dirty="0" smtClean="0"/>
              <a:t>Identify resource </a:t>
            </a:r>
            <a:r>
              <a:rPr lang="en-US" sz="2800" dirty="0" smtClean="0">
                <a:solidFill>
                  <a:schemeClr val="accent6">
                    <a:lumMod val="60000"/>
                    <a:lumOff val="40000"/>
                  </a:schemeClr>
                </a:solidFill>
              </a:rPr>
              <a:t>bottleneck</a:t>
            </a:r>
          </a:p>
          <a:p>
            <a:pPr lvl="0"/>
            <a:r>
              <a:rPr lang="en-US" sz="2800" dirty="0" smtClean="0"/>
              <a:t>Invest in </a:t>
            </a:r>
            <a:r>
              <a:rPr lang="en-US" sz="2800" dirty="0" smtClean="0">
                <a:solidFill>
                  <a:schemeClr val="accent6">
                    <a:lumMod val="60000"/>
                    <a:lumOff val="40000"/>
                  </a:schemeClr>
                </a:solidFill>
              </a:rPr>
              <a:t>ETW instrumentation </a:t>
            </a:r>
            <a:r>
              <a:rPr lang="en-US" sz="2800" dirty="0" smtClean="0"/>
              <a:t/>
            </a:r>
            <a:br>
              <a:rPr lang="en-US" sz="2800" dirty="0" smtClean="0"/>
            </a:br>
            <a:r>
              <a:rPr lang="en-US" sz="2800" dirty="0" smtClean="0"/>
              <a:t>in your applications</a:t>
            </a:r>
          </a:p>
          <a:p>
            <a:pPr lvl="0"/>
            <a:r>
              <a:rPr lang="en-US" sz="2800" dirty="0" smtClean="0"/>
              <a:t>Visit Windows Performance Analysis </a:t>
            </a:r>
            <a:r>
              <a:rPr lang="en-US" sz="2800" dirty="0" smtClean="0">
                <a:solidFill>
                  <a:schemeClr val="accent6">
                    <a:lumMod val="60000"/>
                    <a:lumOff val="40000"/>
                  </a:schemeClr>
                </a:solidFill>
              </a:rPr>
              <a:t>Dev Center</a:t>
            </a:r>
            <a:r>
              <a:rPr lang="en-US" sz="2800" dirty="0" smtClean="0"/>
              <a:t> </a:t>
            </a:r>
          </a:p>
          <a:p>
            <a:pPr lvl="0"/>
            <a:r>
              <a:rPr lang="en-US" sz="2800" dirty="0" smtClean="0"/>
              <a:t>Ask questions on the </a:t>
            </a:r>
            <a:r>
              <a:rPr lang="en-US" sz="2800" dirty="0" smtClean="0">
                <a:solidFill>
                  <a:schemeClr val="accent6">
                    <a:lumMod val="60000"/>
                    <a:lumOff val="40000"/>
                  </a:schemeClr>
                </a:solidFill>
              </a:rPr>
              <a:t>forum</a:t>
            </a:r>
          </a:p>
        </p:txBody>
      </p:sp>
    </p:spTree>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3" name="Content Placeholder 2"/>
          <p:cNvSpPr>
            <a:spLocks noGrp="1"/>
          </p:cNvSpPr>
          <p:nvPr>
            <p:ph idx="1"/>
          </p:nvPr>
        </p:nvSpPr>
        <p:spPr>
          <a:xfrm>
            <a:off x="371959" y="1414463"/>
            <a:ext cx="8391041" cy="4735142"/>
          </a:xfrm>
        </p:spPr>
        <p:txBody>
          <a:bodyPr/>
          <a:lstStyle/>
          <a:p>
            <a:pPr marL="230188" indent="-230188"/>
            <a:r>
              <a:rPr lang="en-US" sz="2400" dirty="0" smtClean="0"/>
              <a:t>Windows Performance Analysis Dev Center:</a:t>
            </a:r>
            <a:br>
              <a:rPr lang="en-US" sz="2400" dirty="0" smtClean="0"/>
            </a:br>
            <a:r>
              <a:rPr lang="en-US" sz="2400" dirty="0" smtClean="0">
                <a:hlinkClick r:id="rId3"/>
              </a:rPr>
              <a:t>http://msdn.microsoft.com/en-us/performance</a:t>
            </a:r>
            <a:r>
              <a:rPr lang="en-US" sz="2400" dirty="0" smtClean="0"/>
              <a:t> </a:t>
            </a:r>
            <a:endParaRPr lang="en-US" sz="2400" dirty="0" smtClean="0">
              <a:hlinkClick r:id="rId4"/>
            </a:endParaRPr>
          </a:p>
          <a:p>
            <a:pPr marL="139714" indent="-231775"/>
            <a:r>
              <a:rPr lang="en-US" sz="2300" dirty="0" smtClean="0"/>
              <a:t>Windows Performance Toolkit MSDN docs:</a:t>
            </a:r>
            <a:br>
              <a:rPr lang="en-US" sz="2300" dirty="0" smtClean="0"/>
            </a:br>
            <a:r>
              <a:rPr lang="en-US" sz="2300" dirty="0" smtClean="0">
                <a:hlinkClick r:id="rId5"/>
              </a:rPr>
              <a:t>http://msdn.microsoft.com/en-us/library/cc305187.aspx</a:t>
            </a:r>
            <a:endParaRPr lang="en-US" sz="2300" dirty="0" smtClean="0"/>
          </a:p>
          <a:p>
            <a:pPr marL="230188" indent="-230188"/>
            <a:r>
              <a:rPr lang="en-US" sz="2400" dirty="0" smtClean="0"/>
              <a:t>Windows Performance Analysis forum:</a:t>
            </a:r>
            <a:br>
              <a:rPr lang="en-US" sz="2400" dirty="0" smtClean="0"/>
            </a:br>
            <a:r>
              <a:rPr lang="en-US" sz="2400" dirty="0" smtClean="0">
                <a:hlinkClick r:id="rId6"/>
              </a:rPr>
              <a:t>http://social.msdn.microsoft.com/Forums/en-US/wptk_v4/threads/ </a:t>
            </a:r>
            <a:endParaRPr lang="en-US" sz="2400" dirty="0" smtClean="0"/>
          </a:p>
          <a:p>
            <a:pPr marL="230188" indent="-230188"/>
            <a:r>
              <a:rPr lang="en-US" sz="2400" dirty="0" smtClean="0"/>
              <a:t>Event Tracing for Windows MSDN docs:</a:t>
            </a:r>
            <a:br>
              <a:rPr lang="en-US" sz="2400" dirty="0" smtClean="0"/>
            </a:br>
            <a:r>
              <a:rPr lang="en-US" sz="2400" dirty="0" smtClean="0">
                <a:hlinkClick r:id="rId7"/>
              </a:rPr>
              <a:t>http://msdn2.microsoft.com/en-us/library/aa363787.aspx</a:t>
            </a:r>
            <a:endParaRPr lang="en-US" sz="2400" dirty="0" smtClean="0"/>
          </a:p>
          <a:p>
            <a:pPr marL="230188" indent="-230188"/>
            <a:r>
              <a:rPr lang="en-US" sz="2400" dirty="0" smtClean="0"/>
              <a:t>Windows Internals</a:t>
            </a:r>
          </a:p>
          <a:p>
            <a:pPr marL="461963" lvl="1" indent="-231775"/>
            <a:r>
              <a:rPr lang="en-US" sz="2000" dirty="0" smtClean="0"/>
              <a:t>“Windows Internals” by Mark </a:t>
            </a:r>
            <a:r>
              <a:rPr lang="en-US" sz="2000" dirty="0" err="1" smtClean="0"/>
              <a:t>Russinovich</a:t>
            </a:r>
            <a:r>
              <a:rPr lang="en-US" sz="2000" dirty="0" smtClean="0"/>
              <a:t> and David Solomon</a:t>
            </a:r>
          </a:p>
          <a:p>
            <a:pPr marL="461963" lvl="1" indent="-231775"/>
            <a:r>
              <a:rPr lang="en-US" sz="2000" dirty="0" smtClean="0"/>
              <a:t>4th edition is out, 5th edition due out soon</a:t>
            </a:r>
            <a:endParaRPr lang="en-US" sz="2000" dirty="0"/>
          </a:p>
        </p:txBody>
      </p:sp>
    </p:spTree>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2588" y="228600"/>
            <a:ext cx="8584130" cy="886397"/>
          </a:xfrm>
        </p:spPr>
        <p:txBody>
          <a:bodyPr/>
          <a:lstStyle/>
          <a:p>
            <a:r>
              <a:rPr lang="en-US" sz="3600" dirty="0" smtClean="0"/>
              <a:t>Please Complete A Session Evaluation Form</a:t>
            </a:r>
            <a:r>
              <a:rPr lang="en-US" sz="4000" dirty="0" smtClean="0"/>
              <a:t/>
            </a:r>
            <a:br>
              <a:rPr lang="en-US" sz="4000" dirty="0" smtClean="0"/>
            </a:br>
            <a:r>
              <a:rPr lang="en-US" sz="2800" dirty="0" smtClean="0">
                <a:solidFill>
                  <a:schemeClr val="accent1"/>
                </a:solidFill>
              </a:rPr>
              <a:t>Your input is important!</a:t>
            </a:r>
            <a:endParaRPr lang="en-US" sz="4000" dirty="0">
              <a:solidFill>
                <a:schemeClr val="accent1"/>
              </a:solidFill>
            </a:endParaRPr>
          </a:p>
        </p:txBody>
      </p:sp>
      <p:sp>
        <p:nvSpPr>
          <p:cNvPr id="5" name="Text Placeholder 4"/>
          <p:cNvSpPr>
            <a:spLocks noGrp="1"/>
          </p:cNvSpPr>
          <p:nvPr>
            <p:ph type="body" sz="quarter" idx="4294967295"/>
          </p:nvPr>
        </p:nvSpPr>
        <p:spPr>
          <a:xfrm>
            <a:off x="382588" y="1901825"/>
            <a:ext cx="8382000" cy="4385816"/>
          </a:xfrm>
        </p:spPr>
        <p:txBody>
          <a:bodyPr/>
          <a:lstStyle/>
          <a:p>
            <a:pPr marL="0" indent="0" algn="ctr">
              <a:buNone/>
            </a:pPr>
            <a:r>
              <a:rPr lang="en-US" sz="2400" dirty="0" smtClean="0"/>
              <a:t>Visit the </a:t>
            </a:r>
            <a:r>
              <a:rPr lang="en-US" sz="2400" dirty="0" err="1" smtClean="0"/>
              <a:t>WinHEC</a:t>
            </a:r>
            <a:r>
              <a:rPr lang="en-US" sz="2400" dirty="0" smtClean="0"/>
              <a:t> </a:t>
            </a:r>
            <a:r>
              <a:rPr lang="en-US" sz="2400" dirty="0" err="1" smtClean="0"/>
              <a:t>CommNet</a:t>
            </a:r>
            <a:r>
              <a:rPr lang="en-US" sz="2400" dirty="0" smtClean="0"/>
              <a:t> and complete a Session Evaluation for this session and be entered to </a:t>
            </a:r>
            <a:r>
              <a:rPr lang="en-US" sz="2400" dirty="0" smtClean="0">
                <a:solidFill>
                  <a:schemeClr val="accent6"/>
                </a:solidFill>
              </a:rPr>
              <a:t>win one </a:t>
            </a:r>
            <a:br>
              <a:rPr lang="en-US" sz="2400" dirty="0" smtClean="0">
                <a:solidFill>
                  <a:schemeClr val="accent6"/>
                </a:solidFill>
              </a:rPr>
            </a:br>
            <a:r>
              <a:rPr lang="en-US" sz="2400" dirty="0" smtClean="0">
                <a:solidFill>
                  <a:schemeClr val="accent6"/>
                </a:solidFill>
              </a:rPr>
              <a:t>of 150 Maxtor</a:t>
            </a:r>
            <a:r>
              <a:rPr lang="en-US" sz="2400" baseline="40000" dirty="0" smtClean="0">
                <a:solidFill>
                  <a:schemeClr val="accent6"/>
                </a:solidFill>
              </a:rPr>
              <a:t>®</a:t>
            </a:r>
            <a:r>
              <a:rPr lang="en-US" sz="2400" dirty="0" smtClean="0">
                <a:solidFill>
                  <a:schemeClr val="accent6"/>
                </a:solidFill>
              </a:rPr>
              <a:t> </a:t>
            </a:r>
            <a:r>
              <a:rPr lang="en-US" sz="2400" dirty="0" err="1" smtClean="0">
                <a:solidFill>
                  <a:schemeClr val="accent6"/>
                </a:solidFill>
              </a:rPr>
              <a:t>BlackArmor</a:t>
            </a:r>
            <a:r>
              <a:rPr lang="en-US" sz="2400" dirty="0" smtClean="0">
                <a:solidFill>
                  <a:schemeClr val="accent6"/>
                </a:solidFill>
              </a:rPr>
              <a:t>™ 160GB External Hard Drives</a:t>
            </a:r>
            <a:r>
              <a:rPr lang="en-US" sz="2400" dirty="0" smtClean="0">
                <a:solidFill>
                  <a:schemeClr val="accent1"/>
                </a:solidFill>
              </a:rPr>
              <a:t/>
            </a:r>
            <a:br>
              <a:rPr lang="en-US" sz="2400" dirty="0" smtClean="0">
                <a:solidFill>
                  <a:schemeClr val="accent1"/>
                </a:solidFill>
              </a:rPr>
            </a:br>
            <a:r>
              <a:rPr lang="en-US" sz="2400" i="1" dirty="0" smtClean="0"/>
              <a:t>50 drives will be given away daily!</a:t>
            </a:r>
          </a:p>
          <a:p>
            <a:pPr marL="0" indent="0">
              <a:buNone/>
            </a:pPr>
            <a:endParaRPr lang="en-US" sz="2400" dirty="0" smtClean="0"/>
          </a:p>
          <a:p>
            <a:pPr marL="0" indent="0">
              <a:buNone/>
            </a:pPr>
            <a:endParaRPr lang="en-US" sz="2400" dirty="0" smtClean="0"/>
          </a:p>
          <a:p>
            <a:pPr marL="0" indent="0">
              <a:buNone/>
            </a:pPr>
            <a:endParaRPr lang="en-US" sz="2400" dirty="0" smtClean="0"/>
          </a:p>
          <a:p>
            <a:pPr marL="0" indent="0">
              <a:buNone/>
            </a:pPr>
            <a:endParaRPr lang="en-US" sz="2400" dirty="0" smtClean="0"/>
          </a:p>
          <a:p>
            <a:pPr marL="0" indent="0">
              <a:buNone/>
            </a:pPr>
            <a:endParaRPr lang="en-US" sz="2400" dirty="0" smtClean="0"/>
          </a:p>
          <a:p>
            <a:pPr marL="0" indent="0" algn="ctr">
              <a:buNone/>
            </a:pPr>
            <a:r>
              <a:rPr lang="en-US" sz="1000" dirty="0" smtClean="0"/>
              <a:t/>
            </a:r>
            <a:br>
              <a:rPr lang="en-US" sz="1000" dirty="0" smtClean="0"/>
            </a:br>
            <a:r>
              <a:rPr lang="en-US" sz="2400" dirty="0" smtClean="0">
                <a:hlinkClick r:id="rId3"/>
              </a:rPr>
              <a:t>http://www.winhec2008.com</a:t>
            </a:r>
            <a:endParaRPr lang="en-US" sz="2400" dirty="0" smtClean="0"/>
          </a:p>
        </p:txBody>
      </p:sp>
      <p:sp>
        <p:nvSpPr>
          <p:cNvPr id="11" name="Rounded Rectangle 10"/>
          <p:cNvSpPr/>
          <p:nvPr/>
        </p:nvSpPr>
        <p:spPr bwMode="auto">
          <a:xfrm>
            <a:off x="1126530" y="4267200"/>
            <a:ext cx="6767789" cy="1036320"/>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pic>
        <p:nvPicPr>
          <p:cNvPr id="14" name="Picture 13" descr="maxtor logo.png"/>
          <p:cNvPicPr>
            <a:picLocks noChangeAspect="1"/>
          </p:cNvPicPr>
          <p:nvPr/>
        </p:nvPicPr>
        <p:blipFill>
          <a:blip r:embed="rId4" cstate="print"/>
          <a:stretch>
            <a:fillRect/>
          </a:stretch>
        </p:blipFill>
        <p:spPr>
          <a:xfrm>
            <a:off x="1284345" y="4443150"/>
            <a:ext cx="1329236" cy="337319"/>
          </a:xfrm>
          <a:prstGeom prst="rect">
            <a:avLst/>
          </a:prstGeom>
          <a:effectLst>
            <a:outerShdw blurRad="50800" dist="38100" dir="2700000" algn="tl" rotWithShape="0">
              <a:prstClr val="black">
                <a:alpha val="40000"/>
              </a:prstClr>
            </a:outerShdw>
          </a:effectLst>
        </p:spPr>
      </p:pic>
      <p:sp>
        <p:nvSpPr>
          <p:cNvPr id="15" name="Rectangle 14"/>
          <p:cNvSpPr/>
          <p:nvPr/>
        </p:nvSpPr>
        <p:spPr>
          <a:xfrm>
            <a:off x="1224110" y="4443150"/>
            <a:ext cx="3446825" cy="646331"/>
          </a:xfrm>
          <a:prstGeom prst="rect">
            <a:avLst/>
          </a:prstGeom>
        </p:spPr>
        <p:txBody>
          <a:bodyPr wrap="square">
            <a:spAutoFit/>
          </a:bodyPr>
          <a:lstStyle/>
          <a:p>
            <a:pPr indent="1311275" defTabSz="912777" fontAlgn="base">
              <a:lnSpc>
                <a:spcPct val="90000"/>
              </a:lnSpc>
              <a:spcBef>
                <a:spcPts val="1167"/>
              </a:spcBef>
              <a:spcAft>
                <a:spcPct val="0"/>
              </a:spcAft>
              <a:buClr>
                <a:schemeClr val="tx2"/>
              </a:buClr>
              <a:buSzPct val="95000"/>
            </a:pPr>
            <a:r>
              <a:rPr lang="en-US" sz="2000" i="1" dirty="0" err="1" smtClean="0">
                <a:solidFill>
                  <a:schemeClr val="bg2"/>
                </a:solidFill>
                <a:latin typeface="Trebuchet MS" pitchFamily="34" charset="0"/>
              </a:rPr>
              <a:t>BlackArmor</a:t>
            </a:r>
            <a:r>
              <a:rPr lang="en-US" sz="2000" i="1" dirty="0" smtClean="0">
                <a:solidFill>
                  <a:schemeClr val="bg2"/>
                </a:solidFill>
                <a:latin typeface="Trebuchet MS" pitchFamily="34" charset="0"/>
              </a:rPr>
              <a:t> </a:t>
            </a:r>
            <a:br>
              <a:rPr lang="en-US" sz="2000" i="1" dirty="0" smtClean="0">
                <a:solidFill>
                  <a:schemeClr val="bg2"/>
                </a:solidFill>
                <a:latin typeface="Trebuchet MS" pitchFamily="34" charset="0"/>
              </a:rPr>
            </a:br>
            <a:r>
              <a:rPr lang="en-US" sz="2000" i="1" dirty="0" smtClean="0">
                <a:solidFill>
                  <a:schemeClr val="bg2"/>
                </a:solidFill>
                <a:latin typeface="Trebuchet MS" pitchFamily="34" charset="0"/>
              </a:rPr>
              <a:t>Hard Drives provided by:</a:t>
            </a:r>
          </a:p>
        </p:txBody>
      </p:sp>
      <p:grpSp>
        <p:nvGrpSpPr>
          <p:cNvPr id="2" name="Group 15"/>
          <p:cNvGrpSpPr/>
          <p:nvPr/>
        </p:nvGrpSpPr>
        <p:grpSpPr>
          <a:xfrm>
            <a:off x="4328538" y="4479785"/>
            <a:ext cx="1490191" cy="597855"/>
            <a:chOff x="5211095" y="5584736"/>
            <a:chExt cx="1490191" cy="597855"/>
          </a:xfrm>
        </p:grpSpPr>
        <p:sp>
          <p:nvSpPr>
            <p:cNvPr id="17" name="Rounded Rectangle 16"/>
            <p:cNvSpPr/>
            <p:nvPr/>
          </p:nvSpPr>
          <p:spPr bwMode="auto">
            <a:xfrm>
              <a:off x="5211095" y="5584736"/>
              <a:ext cx="1490191" cy="597855"/>
            </a:xfrm>
            <a:prstGeom prst="roundRect">
              <a:avLst/>
            </a:prstGeom>
            <a:ln>
              <a:solidFill>
                <a:schemeClr val="bg2"/>
              </a:solidFill>
              <a:headEnd type="none" w="med" len="med"/>
              <a:tailEnd type="none" w="med" len="med"/>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pic>
          <p:nvPicPr>
            <p:cNvPr id="18" name="Picture 4" descr="\\Server3\Restrict\FTP_Root\Clients\White_Whale\5-10070_WinHec_11-05\Sponsorlogos\Seagate\pr_nbl_2c_pos.png"/>
            <p:cNvPicPr>
              <a:picLocks noChangeAspect="1" noChangeArrowheads="1"/>
            </p:cNvPicPr>
            <p:nvPr/>
          </p:nvPicPr>
          <p:blipFill>
            <a:blip r:embed="rId5" cstate="print"/>
            <a:srcRect/>
            <a:stretch>
              <a:fillRect/>
            </a:stretch>
          </p:blipFill>
          <p:spPr bwMode="auto">
            <a:xfrm>
              <a:off x="5297319" y="5624065"/>
              <a:ext cx="1295815" cy="519199"/>
            </a:xfrm>
            <a:prstGeom prst="rect">
              <a:avLst/>
            </a:prstGeom>
            <a:noFill/>
          </p:spPr>
        </p:pic>
      </p:grpSp>
      <p:grpSp>
        <p:nvGrpSpPr>
          <p:cNvPr id="3" name="Group 22"/>
          <p:cNvGrpSpPr/>
          <p:nvPr/>
        </p:nvGrpSpPr>
        <p:grpSpPr>
          <a:xfrm>
            <a:off x="6123529" y="3362960"/>
            <a:ext cx="1576110" cy="1837343"/>
            <a:chOff x="5879689" y="3657600"/>
            <a:chExt cx="1576110" cy="1837343"/>
          </a:xfrm>
        </p:grpSpPr>
        <p:sp>
          <p:nvSpPr>
            <p:cNvPr id="12" name="Freeform 11"/>
            <p:cNvSpPr/>
            <p:nvPr/>
          </p:nvSpPr>
          <p:spPr bwMode="auto">
            <a:xfrm>
              <a:off x="6573520" y="4750265"/>
              <a:ext cx="882279" cy="697423"/>
            </a:xfrm>
            <a:custGeom>
              <a:avLst/>
              <a:gdLst>
                <a:gd name="connsiteX0" fmla="*/ 0 w 1651819"/>
                <a:gd name="connsiteY0" fmla="*/ 0 h 742709"/>
                <a:gd name="connsiteX1" fmla="*/ 1651819 w 1651819"/>
                <a:gd name="connsiteY1" fmla="*/ 0 h 742709"/>
                <a:gd name="connsiteX2" fmla="*/ 1651819 w 1651819"/>
                <a:gd name="connsiteY2" fmla="*/ 742709 h 742709"/>
                <a:gd name="connsiteX3" fmla="*/ 0 w 1651819"/>
                <a:gd name="connsiteY3" fmla="*/ 742709 h 742709"/>
                <a:gd name="connsiteX4" fmla="*/ 0 w 1651819"/>
                <a:gd name="connsiteY4" fmla="*/ 0 h 742709"/>
                <a:gd name="connsiteX0" fmla="*/ 731838 w 1651819"/>
                <a:gd name="connsiteY0" fmla="*/ 0 h 742709"/>
                <a:gd name="connsiteX1" fmla="*/ 1651819 w 1651819"/>
                <a:gd name="connsiteY1" fmla="*/ 0 h 742709"/>
                <a:gd name="connsiteX2" fmla="*/ 1651819 w 1651819"/>
                <a:gd name="connsiteY2" fmla="*/ 742709 h 742709"/>
                <a:gd name="connsiteX3" fmla="*/ 0 w 1651819"/>
                <a:gd name="connsiteY3" fmla="*/ 742709 h 742709"/>
                <a:gd name="connsiteX4" fmla="*/ 731838 w 1651819"/>
                <a:gd name="connsiteY4" fmla="*/ 0 h 742709"/>
                <a:gd name="connsiteX0" fmla="*/ 594186 w 1514167"/>
                <a:gd name="connsiteY0" fmla="*/ 0 h 742709"/>
                <a:gd name="connsiteX1" fmla="*/ 1514167 w 1514167"/>
                <a:gd name="connsiteY1" fmla="*/ 0 h 742709"/>
                <a:gd name="connsiteX2" fmla="*/ 1514167 w 1514167"/>
                <a:gd name="connsiteY2" fmla="*/ 742709 h 742709"/>
                <a:gd name="connsiteX3" fmla="*/ 0 w 1514167"/>
                <a:gd name="connsiteY3" fmla="*/ 307632 h 742709"/>
                <a:gd name="connsiteX4" fmla="*/ 594186 w 1514167"/>
                <a:gd name="connsiteY4" fmla="*/ 0 h 742709"/>
                <a:gd name="connsiteX0" fmla="*/ 594186 w 1514167"/>
                <a:gd name="connsiteY0" fmla="*/ 0 h 742709"/>
                <a:gd name="connsiteX1" fmla="*/ 1514167 w 1514167"/>
                <a:gd name="connsiteY1" fmla="*/ 0 h 742709"/>
                <a:gd name="connsiteX2" fmla="*/ 1514167 w 1514167"/>
                <a:gd name="connsiteY2" fmla="*/ 742709 h 742709"/>
                <a:gd name="connsiteX3" fmla="*/ 0 w 1514167"/>
                <a:gd name="connsiteY3" fmla="*/ 140483 h 742709"/>
                <a:gd name="connsiteX4" fmla="*/ 594186 w 1514167"/>
                <a:gd name="connsiteY4" fmla="*/ 0 h 742709"/>
                <a:gd name="connsiteX0" fmla="*/ 594186 w 1514167"/>
                <a:gd name="connsiteY0" fmla="*/ 0 h 742709"/>
                <a:gd name="connsiteX1" fmla="*/ 1514167 w 1514167"/>
                <a:gd name="connsiteY1" fmla="*/ 0 h 742709"/>
                <a:gd name="connsiteX2" fmla="*/ 1514167 w 1514167"/>
                <a:gd name="connsiteY2" fmla="*/ 742709 h 742709"/>
                <a:gd name="connsiteX3" fmla="*/ 0 w 1514167"/>
                <a:gd name="connsiteY3" fmla="*/ 140483 h 742709"/>
                <a:gd name="connsiteX4" fmla="*/ 594186 w 1514167"/>
                <a:gd name="connsiteY4" fmla="*/ 0 h 742709"/>
                <a:gd name="connsiteX0" fmla="*/ 594186 w 1514167"/>
                <a:gd name="connsiteY0" fmla="*/ 0 h 563270"/>
                <a:gd name="connsiteX1" fmla="*/ 1514167 w 1514167"/>
                <a:gd name="connsiteY1" fmla="*/ 0 h 563270"/>
                <a:gd name="connsiteX2" fmla="*/ 865239 w 1514167"/>
                <a:gd name="connsiteY2" fmla="*/ 563270 h 563270"/>
                <a:gd name="connsiteX3" fmla="*/ 0 w 1514167"/>
                <a:gd name="connsiteY3" fmla="*/ 140483 h 563270"/>
                <a:gd name="connsiteX4" fmla="*/ 594186 w 1514167"/>
                <a:gd name="connsiteY4" fmla="*/ 0 h 563270"/>
                <a:gd name="connsiteX0" fmla="*/ 594186 w 1514167"/>
                <a:gd name="connsiteY0" fmla="*/ 0 h 563270"/>
                <a:gd name="connsiteX1" fmla="*/ 1514167 w 1514167"/>
                <a:gd name="connsiteY1" fmla="*/ 356793 h 563270"/>
                <a:gd name="connsiteX2" fmla="*/ 865239 w 1514167"/>
                <a:gd name="connsiteY2" fmla="*/ 563270 h 563270"/>
                <a:gd name="connsiteX3" fmla="*/ 0 w 1514167"/>
                <a:gd name="connsiteY3" fmla="*/ 140483 h 563270"/>
                <a:gd name="connsiteX4" fmla="*/ 594186 w 1514167"/>
                <a:gd name="connsiteY4" fmla="*/ 0 h 563270"/>
                <a:gd name="connsiteX0" fmla="*/ 594186 w 1514167"/>
                <a:gd name="connsiteY0" fmla="*/ 0 h 632930"/>
                <a:gd name="connsiteX1" fmla="*/ 1514167 w 1514167"/>
                <a:gd name="connsiteY1" fmla="*/ 426453 h 632930"/>
                <a:gd name="connsiteX2" fmla="*/ 865239 w 1514167"/>
                <a:gd name="connsiteY2" fmla="*/ 632930 h 632930"/>
                <a:gd name="connsiteX3" fmla="*/ 0 w 1514167"/>
                <a:gd name="connsiteY3" fmla="*/ 210143 h 632930"/>
                <a:gd name="connsiteX4" fmla="*/ 594186 w 1514167"/>
                <a:gd name="connsiteY4" fmla="*/ 0 h 632930"/>
                <a:gd name="connsiteX0" fmla="*/ 594186 w 1514167"/>
                <a:gd name="connsiteY0" fmla="*/ 0 h 632930"/>
                <a:gd name="connsiteX1" fmla="*/ 1514167 w 1514167"/>
                <a:gd name="connsiteY1" fmla="*/ 426453 h 632930"/>
                <a:gd name="connsiteX2" fmla="*/ 865239 w 1514167"/>
                <a:gd name="connsiteY2" fmla="*/ 632930 h 632930"/>
                <a:gd name="connsiteX3" fmla="*/ 0 w 1514167"/>
                <a:gd name="connsiteY3" fmla="*/ 210143 h 632930"/>
                <a:gd name="connsiteX4" fmla="*/ 594186 w 1514167"/>
                <a:gd name="connsiteY4" fmla="*/ 0 h 632930"/>
                <a:gd name="connsiteX0" fmla="*/ 594186 w 1514167"/>
                <a:gd name="connsiteY0" fmla="*/ 0 h 697423"/>
                <a:gd name="connsiteX1" fmla="*/ 1514167 w 1514167"/>
                <a:gd name="connsiteY1" fmla="*/ 426453 h 697423"/>
                <a:gd name="connsiteX2" fmla="*/ 865239 w 1514167"/>
                <a:gd name="connsiteY2" fmla="*/ 697423 h 697423"/>
                <a:gd name="connsiteX3" fmla="*/ 0 w 1514167"/>
                <a:gd name="connsiteY3" fmla="*/ 210143 h 697423"/>
                <a:gd name="connsiteX4" fmla="*/ 594186 w 1514167"/>
                <a:gd name="connsiteY4" fmla="*/ 0 h 697423"/>
                <a:gd name="connsiteX0" fmla="*/ 594186 w 1444509"/>
                <a:gd name="connsiteY0" fmla="*/ 0 h 697423"/>
                <a:gd name="connsiteX1" fmla="*/ 1444509 w 1444509"/>
                <a:gd name="connsiteY1" fmla="*/ 426453 h 697423"/>
                <a:gd name="connsiteX2" fmla="*/ 865239 w 1444509"/>
                <a:gd name="connsiteY2" fmla="*/ 697423 h 697423"/>
                <a:gd name="connsiteX3" fmla="*/ 0 w 1444509"/>
                <a:gd name="connsiteY3" fmla="*/ 210143 h 697423"/>
                <a:gd name="connsiteX4" fmla="*/ 594186 w 1444509"/>
                <a:gd name="connsiteY4" fmla="*/ 0 h 697423"/>
                <a:gd name="connsiteX0" fmla="*/ 594186 w 1444509"/>
                <a:gd name="connsiteY0" fmla="*/ 0 h 697423"/>
                <a:gd name="connsiteX1" fmla="*/ 1444509 w 1444509"/>
                <a:gd name="connsiteY1" fmla="*/ 426453 h 697423"/>
                <a:gd name="connsiteX2" fmla="*/ 865239 w 1444509"/>
                <a:gd name="connsiteY2" fmla="*/ 697423 h 697423"/>
                <a:gd name="connsiteX3" fmla="*/ 0 w 1444509"/>
                <a:gd name="connsiteY3" fmla="*/ 153996 h 697423"/>
                <a:gd name="connsiteX4" fmla="*/ 594186 w 1444509"/>
                <a:gd name="connsiteY4" fmla="*/ 0 h 697423"/>
                <a:gd name="connsiteX0" fmla="*/ 594186 w 1444509"/>
                <a:gd name="connsiteY0" fmla="*/ 0 h 697423"/>
                <a:gd name="connsiteX1" fmla="*/ 1444509 w 1444509"/>
                <a:gd name="connsiteY1" fmla="*/ 426453 h 697423"/>
                <a:gd name="connsiteX2" fmla="*/ 865239 w 1444509"/>
                <a:gd name="connsiteY2" fmla="*/ 697423 h 697423"/>
                <a:gd name="connsiteX3" fmla="*/ 0 w 1444509"/>
                <a:gd name="connsiteY3" fmla="*/ 153996 h 697423"/>
                <a:gd name="connsiteX4" fmla="*/ 594186 w 1444509"/>
                <a:gd name="connsiteY4" fmla="*/ 0 h 697423"/>
                <a:gd name="connsiteX0" fmla="*/ 612867 w 1463190"/>
                <a:gd name="connsiteY0" fmla="*/ 0 h 697423"/>
                <a:gd name="connsiteX1" fmla="*/ 1463190 w 1463190"/>
                <a:gd name="connsiteY1" fmla="*/ 426453 h 697423"/>
                <a:gd name="connsiteX2" fmla="*/ 0 w 1463190"/>
                <a:gd name="connsiteY2" fmla="*/ 697423 h 697423"/>
                <a:gd name="connsiteX3" fmla="*/ 18681 w 1463190"/>
                <a:gd name="connsiteY3" fmla="*/ 153996 h 697423"/>
                <a:gd name="connsiteX4" fmla="*/ 612867 w 1463190"/>
                <a:gd name="connsiteY4" fmla="*/ 0 h 697423"/>
                <a:gd name="connsiteX0" fmla="*/ 612867 w 882279"/>
                <a:gd name="connsiteY0" fmla="*/ 0 h 697423"/>
                <a:gd name="connsiteX1" fmla="*/ 882279 w 882279"/>
                <a:gd name="connsiteY1" fmla="*/ 260293 h 697423"/>
                <a:gd name="connsiteX2" fmla="*/ 0 w 882279"/>
                <a:gd name="connsiteY2" fmla="*/ 697423 h 697423"/>
                <a:gd name="connsiteX3" fmla="*/ 18681 w 882279"/>
                <a:gd name="connsiteY3" fmla="*/ 153996 h 697423"/>
                <a:gd name="connsiteX4" fmla="*/ 612867 w 882279"/>
                <a:gd name="connsiteY4" fmla="*/ 0 h 697423"/>
                <a:gd name="connsiteX0" fmla="*/ 399507 w 882279"/>
                <a:gd name="connsiteY0" fmla="*/ 0 h 697423"/>
                <a:gd name="connsiteX1" fmla="*/ 882279 w 882279"/>
                <a:gd name="connsiteY1" fmla="*/ 260293 h 697423"/>
                <a:gd name="connsiteX2" fmla="*/ 0 w 882279"/>
                <a:gd name="connsiteY2" fmla="*/ 697423 h 697423"/>
                <a:gd name="connsiteX3" fmla="*/ 18681 w 882279"/>
                <a:gd name="connsiteY3" fmla="*/ 153996 h 697423"/>
                <a:gd name="connsiteX4" fmla="*/ 399507 w 882279"/>
                <a:gd name="connsiteY4" fmla="*/ 0 h 697423"/>
                <a:gd name="connsiteX0" fmla="*/ 399507 w 882279"/>
                <a:gd name="connsiteY0" fmla="*/ 0 h 697423"/>
                <a:gd name="connsiteX1" fmla="*/ 882279 w 882279"/>
                <a:gd name="connsiteY1" fmla="*/ 260293 h 697423"/>
                <a:gd name="connsiteX2" fmla="*/ 0 w 882279"/>
                <a:gd name="connsiteY2" fmla="*/ 697423 h 697423"/>
                <a:gd name="connsiteX3" fmla="*/ 18681 w 882279"/>
                <a:gd name="connsiteY3" fmla="*/ 153996 h 697423"/>
                <a:gd name="connsiteX4" fmla="*/ 399507 w 882279"/>
                <a:gd name="connsiteY4" fmla="*/ 0 h 6974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2279" h="697423">
                  <a:moveTo>
                    <a:pt x="399507" y="0"/>
                  </a:moveTo>
                  <a:lnTo>
                    <a:pt x="882279" y="260293"/>
                  </a:lnTo>
                  <a:lnTo>
                    <a:pt x="0" y="697423"/>
                  </a:lnTo>
                  <a:lnTo>
                    <a:pt x="18681" y="153996"/>
                  </a:lnTo>
                  <a:lnTo>
                    <a:pt x="399507" y="0"/>
                  </a:lnTo>
                  <a:close/>
                </a:path>
              </a:pathLst>
            </a:custGeom>
            <a:solidFill>
              <a:schemeClr val="bg2">
                <a:alpha val="4000"/>
              </a:schemeClr>
            </a:solidFill>
            <a:ln>
              <a:noFill/>
              <a:headEnd type="none" w="med" len="med"/>
              <a:tailEnd type="none" w="med" len="med"/>
            </a:ln>
            <a:effectLst>
              <a:glow rad="70000">
                <a:schemeClr val="bg2">
                  <a:alpha val="50000"/>
                </a:schemeClr>
              </a:glow>
            </a:effectLst>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pic>
          <p:nvPicPr>
            <p:cNvPr id="20" name="Picture 19" descr="blackarmor hd2.png"/>
            <p:cNvPicPr>
              <a:picLocks noChangeAspect="1"/>
            </p:cNvPicPr>
            <p:nvPr/>
          </p:nvPicPr>
          <p:blipFill>
            <a:blip r:embed="rId6"/>
            <a:srcRect l="25300" t="13192" r="28973" b="21077"/>
            <a:stretch>
              <a:fillRect/>
            </a:stretch>
          </p:blipFill>
          <p:spPr>
            <a:xfrm>
              <a:off x="5879689" y="3657600"/>
              <a:ext cx="1022555" cy="1837343"/>
            </a:xfrm>
            <a:prstGeom prst="rect">
              <a:avLst/>
            </a:prstGeom>
          </p:spPr>
        </p:pic>
      </p:grpSp>
    </p:spTree>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cstate="print">
            <a:lum/>
          </a:blip>
          <a:srcRect/>
          <a:stretch>
            <a:fillRect/>
          </a:stretch>
        </a:blipFill>
        <a:effectLst/>
      </p:bgPr>
    </p:bg>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a:blip r:embed="rId4" cstate="print"/>
          <a:srcRect/>
          <a:stretch>
            <a:fillRect/>
          </a:stretch>
        </p:blipFill>
        <p:spPr bwMode="black">
          <a:xfrm>
            <a:off x="1602055" y="2787388"/>
            <a:ext cx="5939896" cy="1283229"/>
          </a:xfrm>
          <a:prstGeom prst="rect">
            <a:avLst/>
          </a:prstGeom>
          <a:noFill/>
        </p:spPr>
      </p:pic>
      <p:sp>
        <p:nvSpPr>
          <p:cNvPr id="5" name="Text Box 3"/>
          <p:cNvSpPr txBox="1">
            <a:spLocks noChangeArrowheads="1"/>
          </p:cNvSpPr>
          <p:nvPr/>
        </p:nvSpPr>
        <p:spPr bwMode="blackWhite">
          <a:xfrm>
            <a:off x="381000" y="5982348"/>
            <a:ext cx="8382000" cy="523200"/>
          </a:xfrm>
          <a:prstGeom prst="rect">
            <a:avLst/>
          </a:prstGeom>
          <a:noFill/>
          <a:ln w="12700">
            <a:noFill/>
            <a:miter lim="800000"/>
            <a:headEnd type="none" w="sm" len="sm"/>
            <a:tailEnd type="none" w="sm" len="sm"/>
          </a:ln>
          <a:effectLst/>
        </p:spPr>
        <p:txBody>
          <a:bodyPr vert="horz" wrap="square" lIns="91417" tIns="45710" rIns="91417" bIns="45710" numCol="1" anchor="t" anchorCtr="0" compatLnSpc="1">
            <a:prstTxWarp prst="textNoShape">
              <a:avLst/>
            </a:prstTxWarp>
            <a:spAutoFit/>
          </a:bodyPr>
          <a:lstStyle/>
          <a:p>
            <a:pPr algn="ctr" defTabSz="914027" eaLnBrk="0" hangingPunct="0"/>
            <a:r>
              <a:rPr lang="en-US" sz="700" dirty="0">
                <a:solidFill>
                  <a:schemeClr val="tx2"/>
                </a:solidFill>
                <a:latin typeface="Trebuchet MS" pitchFamily="34" charset="0"/>
                <a:cs typeface="Arial" charset="0"/>
              </a:rPr>
              <a:t>© </a:t>
            </a:r>
            <a:r>
              <a:rPr lang="en-US" sz="700" dirty="0" smtClean="0">
                <a:solidFill>
                  <a:schemeClr val="tx2"/>
                </a:solidFill>
                <a:latin typeface="Trebuchet MS" pitchFamily="34" charset="0"/>
                <a:cs typeface="Arial" charset="0"/>
              </a:rPr>
              <a:t>2008 </a:t>
            </a:r>
            <a:r>
              <a:rPr lang="en-US" sz="700" dirty="0">
                <a:solidFill>
                  <a:schemeClr val="tx2"/>
                </a:solidFill>
                <a:latin typeface="Trebuchet MS" pitchFamily="34" charset="0"/>
                <a:cs typeface="Arial" charset="0"/>
              </a:rPr>
              <a:t>Microsoft Corporation. All rights reserved. Microsoft, Windows, Windows Vista and other product names are or may be registered trademarks and/or trademarks in the U.S. and/or other countries.</a:t>
            </a:r>
          </a:p>
          <a:p>
            <a:pPr algn="ctr" defTabSz="914027" eaLnBrk="0" hangingPunct="0"/>
            <a:r>
              <a:rPr lang="en-US" sz="700" dirty="0">
                <a:solidFill>
                  <a:schemeClr val="tx2"/>
                </a:solidFill>
                <a:latin typeface="Trebuchet MS" pitchFamily="34" charset="0"/>
                <a:cs typeface="Arial" charset="0"/>
              </a:rPr>
              <a:t>The information herein is for informational purposes only and represents the current view of Microsoft Corporation as of the date of this </a:t>
            </a:r>
            <a:r>
              <a:rPr lang="en-US" sz="700">
                <a:solidFill>
                  <a:schemeClr val="tx2"/>
                </a:solidFill>
                <a:latin typeface="Trebuchet MS" pitchFamily="34" charset="0"/>
                <a:cs typeface="Arial" charset="0"/>
              </a:rPr>
              <a:t>presentation</a:t>
            </a:r>
            <a:r>
              <a:rPr lang="en-US" sz="700" smtClean="0">
                <a:solidFill>
                  <a:schemeClr val="tx2"/>
                </a:solidFill>
                <a:latin typeface="Trebuchet MS" pitchFamily="34" charset="0"/>
                <a:cs typeface="Arial" charset="0"/>
              </a:rPr>
              <a:t>. Because </a:t>
            </a:r>
            <a:r>
              <a:rPr lang="en-US" sz="700" dirty="0">
                <a:solidFill>
                  <a:schemeClr val="tx2"/>
                </a:solidFill>
                <a:latin typeface="Trebuchet MS" pitchFamily="34" charset="0"/>
                <a:cs typeface="Arial" charset="0"/>
              </a:rPr>
              <a:t>Microsoft must respond to changing market conditions, it should not be interpreted to be a commitment on the part of Microsoft, and Microsoft cannot guarantee the accuracy of any information provided after the date of this </a:t>
            </a:r>
            <a:r>
              <a:rPr lang="en-US" sz="700">
                <a:solidFill>
                  <a:schemeClr val="tx2"/>
                </a:solidFill>
                <a:latin typeface="Trebuchet MS" pitchFamily="34" charset="0"/>
                <a:cs typeface="Arial" charset="0"/>
              </a:rPr>
              <a:t>presentation</a:t>
            </a:r>
            <a:r>
              <a:rPr lang="en-US" sz="700" smtClean="0">
                <a:solidFill>
                  <a:schemeClr val="tx2"/>
                </a:solidFill>
                <a:latin typeface="Trebuchet MS" pitchFamily="34" charset="0"/>
                <a:cs typeface="Arial" charset="0"/>
              </a:rPr>
              <a:t>. </a:t>
            </a:r>
            <a:r>
              <a:rPr lang="en-US" sz="700" dirty="0">
                <a:solidFill>
                  <a:schemeClr val="tx2"/>
                </a:solidFill>
                <a:latin typeface="Trebuchet MS" pitchFamily="34" charset="0"/>
                <a:cs typeface="Arial" charset="0"/>
              </a:rPr>
              <a:t/>
            </a:r>
            <a:br>
              <a:rPr lang="en-US" sz="700" dirty="0">
                <a:solidFill>
                  <a:schemeClr val="tx2"/>
                </a:solidFill>
                <a:latin typeface="Trebuchet MS" pitchFamily="34" charset="0"/>
                <a:cs typeface="Arial" charset="0"/>
              </a:rPr>
            </a:br>
            <a:r>
              <a:rPr lang="en-US" sz="700" dirty="0">
                <a:solidFill>
                  <a:schemeClr val="tx2"/>
                </a:solidFill>
                <a:latin typeface="Trebuchet MS" pitchFamily="34" charset="0"/>
                <a:cs typeface="Arial" charset="0"/>
              </a:rPr>
              <a:t>MICROSOFT MAKES NO WARRANTIES, EXPRESS, IMPLIED OR STATUTORY, AS TO THE INFORMATION IN THIS PRESENTATION.</a:t>
            </a:r>
          </a:p>
        </p:txBody>
      </p:sp>
    </p:spTree>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Why Care?</a:t>
            </a:r>
            <a:endParaRPr lang="en-US" dirty="0"/>
          </a:p>
        </p:txBody>
      </p:sp>
      <p:sp>
        <p:nvSpPr>
          <p:cNvPr id="2" name="Content Placeholder 1"/>
          <p:cNvSpPr>
            <a:spLocks noGrp="1"/>
          </p:cNvSpPr>
          <p:nvPr>
            <p:ph idx="1"/>
          </p:nvPr>
        </p:nvSpPr>
        <p:spPr>
          <a:xfrm>
            <a:off x="382588" y="1414464"/>
            <a:ext cx="8380412" cy="2900794"/>
          </a:xfrm>
        </p:spPr>
        <p:txBody>
          <a:bodyPr/>
          <a:lstStyle/>
          <a:p>
            <a:r>
              <a:rPr lang="en-US" b="1" dirty="0" smtClean="0">
                <a:gradFill>
                  <a:gsLst>
                    <a:gs pos="28000">
                      <a:schemeClr val="accent1"/>
                    </a:gs>
                    <a:gs pos="48000">
                      <a:schemeClr val="accent1"/>
                    </a:gs>
                  </a:gsLst>
                  <a:lin ang="5400000" scaled="1"/>
                </a:gradFill>
              </a:rPr>
              <a:t>Motivation</a:t>
            </a:r>
          </a:p>
          <a:p>
            <a:r>
              <a:rPr lang="en-US" dirty="0" smtClean="0"/>
              <a:t>Overview of Windows Performance Toolkit</a:t>
            </a:r>
          </a:p>
          <a:p>
            <a:r>
              <a:rPr lang="en-US" dirty="0" smtClean="0"/>
              <a:t>Key Concepts</a:t>
            </a:r>
          </a:p>
          <a:p>
            <a:r>
              <a:rPr lang="en-US" dirty="0" smtClean="0"/>
              <a:t>Case Studies</a:t>
            </a:r>
          </a:p>
          <a:p>
            <a:r>
              <a:rPr lang="en-US" dirty="0" smtClean="0"/>
              <a:t>Conclusion</a:t>
            </a: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Without Good Performance…</a:t>
            </a:r>
            <a:endParaRPr lang="en-US" dirty="0"/>
          </a:p>
        </p:txBody>
      </p:sp>
      <p:sp>
        <p:nvSpPr>
          <p:cNvPr id="2" name="Content Placeholder 1"/>
          <p:cNvSpPr>
            <a:spLocks noGrp="1"/>
          </p:cNvSpPr>
          <p:nvPr>
            <p:ph idx="1"/>
          </p:nvPr>
        </p:nvSpPr>
        <p:spPr>
          <a:xfrm>
            <a:off x="382588" y="1414464"/>
            <a:ext cx="8380412" cy="2683299"/>
          </a:xfrm>
        </p:spPr>
        <p:txBody>
          <a:bodyPr/>
          <a:lstStyle/>
          <a:p>
            <a:r>
              <a:rPr lang="en-US" dirty="0" smtClean="0"/>
              <a:t>Performance directly impacts </a:t>
            </a:r>
          </a:p>
          <a:p>
            <a:pPr lvl="1"/>
            <a:r>
              <a:rPr lang="en-US" dirty="0" smtClean="0">
                <a:solidFill>
                  <a:schemeClr val="accent6">
                    <a:lumMod val="60000"/>
                    <a:lumOff val="40000"/>
                  </a:schemeClr>
                </a:solidFill>
              </a:rPr>
              <a:t>Productivity</a:t>
            </a:r>
          </a:p>
          <a:p>
            <a:pPr lvl="1"/>
            <a:r>
              <a:rPr lang="en-US" dirty="0" smtClean="0">
                <a:solidFill>
                  <a:schemeClr val="accent6">
                    <a:lumMod val="60000"/>
                    <a:lumOff val="40000"/>
                  </a:schemeClr>
                </a:solidFill>
              </a:rPr>
              <a:t>Usability</a:t>
            </a:r>
            <a:r>
              <a:rPr lang="en-US" dirty="0" smtClean="0"/>
              <a:t> </a:t>
            </a:r>
          </a:p>
          <a:p>
            <a:pPr lvl="1"/>
            <a:r>
              <a:rPr lang="en-US" dirty="0" smtClean="0"/>
              <a:t>Support for </a:t>
            </a:r>
            <a:r>
              <a:rPr lang="en-US" dirty="0" smtClean="0">
                <a:solidFill>
                  <a:schemeClr val="accent6">
                    <a:lumMod val="60000"/>
                    <a:lumOff val="40000"/>
                  </a:schemeClr>
                </a:solidFill>
              </a:rPr>
              <a:t>larger scenarios</a:t>
            </a:r>
          </a:p>
          <a:p>
            <a:pPr lvl="1"/>
            <a:r>
              <a:rPr lang="en-US" dirty="0" smtClean="0">
                <a:solidFill>
                  <a:schemeClr val="accent6">
                    <a:lumMod val="60000"/>
                    <a:lumOff val="40000"/>
                  </a:schemeClr>
                </a:solidFill>
              </a:rPr>
              <a:t>Customer satisfaction</a:t>
            </a: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Ensuring Good Performance</a:t>
            </a:r>
            <a:endParaRPr lang="en-US" dirty="0"/>
          </a:p>
        </p:txBody>
      </p:sp>
      <p:sp>
        <p:nvSpPr>
          <p:cNvPr id="3" name="Content Placeholder 2"/>
          <p:cNvSpPr>
            <a:spLocks noGrp="1"/>
          </p:cNvSpPr>
          <p:nvPr>
            <p:ph idx="1"/>
          </p:nvPr>
        </p:nvSpPr>
        <p:spPr>
          <a:xfrm>
            <a:off x="382588" y="1414464"/>
            <a:ext cx="8380412" cy="4665893"/>
          </a:xfrm>
        </p:spPr>
        <p:txBody>
          <a:bodyPr/>
          <a:lstStyle/>
          <a:p>
            <a:pPr marL="0" indent="0">
              <a:buNone/>
            </a:pPr>
            <a:r>
              <a:rPr lang="en-US" sz="3200" b="1" dirty="0" smtClean="0">
                <a:gradFill>
                  <a:gsLst>
                    <a:gs pos="28000">
                      <a:schemeClr val="accent1"/>
                    </a:gs>
                    <a:gs pos="48000">
                      <a:schemeClr val="accent1"/>
                    </a:gs>
                  </a:gsLst>
                  <a:lin ang="5400000" scaled="1"/>
                </a:gradFill>
              </a:rPr>
              <a:t>Responsiveness</a:t>
            </a:r>
          </a:p>
          <a:p>
            <a:r>
              <a:rPr lang="en-US" sz="2800" dirty="0" smtClean="0"/>
              <a:t>Unresponsive system </a:t>
            </a:r>
            <a:r>
              <a:rPr lang="en-US" sz="2800" dirty="0" smtClean="0">
                <a:sym typeface="Wingdings" pitchFamily="2" charset="2"/>
              </a:rPr>
              <a:t> Customer dissatisfaction</a:t>
            </a:r>
            <a:endParaRPr lang="en-US" sz="2800" dirty="0" smtClean="0"/>
          </a:p>
          <a:p>
            <a:pPr marL="0" indent="0">
              <a:buNone/>
            </a:pPr>
            <a:r>
              <a:rPr lang="en-US" sz="3200" b="1" dirty="0" smtClean="0">
                <a:gradFill>
                  <a:gsLst>
                    <a:gs pos="28000">
                      <a:schemeClr val="accent1"/>
                    </a:gs>
                    <a:gs pos="48000">
                      <a:schemeClr val="accent1"/>
                    </a:gs>
                  </a:gsLst>
                  <a:lin ang="5400000" scaled="1"/>
                </a:gradFill>
              </a:rPr>
              <a:t>Resource utilization</a:t>
            </a:r>
          </a:p>
          <a:p>
            <a:r>
              <a:rPr lang="en-US" sz="2800" dirty="0" smtClean="0"/>
              <a:t>CPU, disk, memory, network, battery</a:t>
            </a:r>
          </a:p>
          <a:p>
            <a:r>
              <a:rPr lang="en-US" sz="2800" dirty="0" smtClean="0"/>
              <a:t>Resources are limited and shared, </a:t>
            </a:r>
            <a:br>
              <a:rPr lang="en-US" sz="2800" dirty="0" smtClean="0"/>
            </a:br>
            <a:r>
              <a:rPr lang="en-US" sz="2800" dirty="0" smtClean="0"/>
              <a:t>use them effectively</a:t>
            </a:r>
          </a:p>
          <a:p>
            <a:pPr marL="0" indent="0">
              <a:buNone/>
            </a:pPr>
            <a:r>
              <a:rPr lang="en-US" sz="3200" b="1" dirty="0" smtClean="0">
                <a:gradFill>
                  <a:gsLst>
                    <a:gs pos="28000">
                      <a:schemeClr val="accent1"/>
                    </a:gs>
                    <a:gs pos="48000">
                      <a:schemeClr val="accent1"/>
                    </a:gs>
                  </a:gsLst>
                  <a:lin ang="5400000" scaled="1"/>
                </a:gradFill>
              </a:rPr>
              <a:t>Good citizenship</a:t>
            </a:r>
          </a:p>
          <a:p>
            <a:r>
              <a:rPr lang="en-US" sz="2800" dirty="0" smtClean="0"/>
              <a:t>It takes one component to impact system performance</a:t>
            </a:r>
            <a:endParaRPr lang="en-US" sz="2800" dirty="0"/>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5"/>
          <p:cNvSpPr>
            <a:spLocks noGrp="1" noChangeArrowheads="1"/>
          </p:cNvSpPr>
          <p:nvPr>
            <p:ph type="title"/>
          </p:nvPr>
        </p:nvSpPr>
        <p:spPr/>
        <p:txBody>
          <a:bodyPr/>
          <a:lstStyle/>
          <a:p>
            <a:r>
              <a:rPr lang="en-US" smtClean="0"/>
              <a:t>Modeling vs. Reality</a:t>
            </a:r>
            <a:endParaRPr lang="en-US" dirty="0" smtClean="0"/>
          </a:p>
        </p:txBody>
      </p:sp>
      <p:pic>
        <p:nvPicPr>
          <p:cNvPr id="34" name="Picture 2"/>
          <p:cNvPicPr>
            <a:picLocks noChangeAspect="1" noChangeArrowheads="1"/>
          </p:cNvPicPr>
          <p:nvPr/>
        </p:nvPicPr>
        <p:blipFill>
          <a:blip r:embed="rId4" cstate="print"/>
          <a:srcRect/>
          <a:stretch>
            <a:fillRect/>
          </a:stretch>
        </p:blipFill>
        <p:spPr bwMode="auto">
          <a:xfrm>
            <a:off x="2673924" y="2242120"/>
            <a:ext cx="4285822" cy="3200400"/>
          </a:xfrm>
          <a:prstGeom prst="rect">
            <a:avLst/>
          </a:prstGeom>
          <a:ln>
            <a:noFill/>
          </a:ln>
          <a:effectLst>
            <a:outerShdw blurRad="292100" dist="139700" dir="2700000" algn="tl" rotWithShape="0">
              <a:srgbClr val="333333">
                <a:alpha val="65000"/>
              </a:srgbClr>
            </a:outerShdw>
          </a:effectLst>
        </p:spPr>
      </p:pic>
      <p:pic>
        <p:nvPicPr>
          <p:cNvPr id="35" name="Picture 4" descr="Windows Performance Tools Logo"/>
          <p:cNvPicPr>
            <a:picLocks noChangeAspect="1" noChangeArrowheads="1"/>
          </p:cNvPicPr>
          <p:nvPr/>
        </p:nvPicPr>
        <p:blipFill>
          <a:blip r:embed="rId5" cstate="print"/>
          <a:srcRect/>
          <a:stretch>
            <a:fillRect/>
          </a:stretch>
        </p:blipFill>
        <p:spPr bwMode="auto">
          <a:xfrm>
            <a:off x="4197924" y="3537520"/>
            <a:ext cx="4359852" cy="2524125"/>
          </a:xfrm>
          <a:prstGeom prst="rect">
            <a:avLst/>
          </a:prstGeom>
          <a:ln>
            <a:noFill/>
          </a:ln>
          <a:effectLst>
            <a:outerShdw blurRad="292100" dist="139700" dir="2700000" algn="tl" rotWithShape="0">
              <a:srgbClr val="333333">
                <a:alpha val="65000"/>
              </a:srgbClr>
            </a:outerShdw>
          </a:effectLst>
        </p:spPr>
      </p:pic>
      <p:sp>
        <p:nvSpPr>
          <p:cNvPr id="7" name="Curved Down Arrow 6"/>
          <p:cNvSpPr/>
          <p:nvPr/>
        </p:nvSpPr>
        <p:spPr bwMode="auto">
          <a:xfrm rot="2345694">
            <a:off x="5148141" y="1896232"/>
            <a:ext cx="1752600" cy="1219200"/>
          </a:xfrm>
          <a:prstGeom prst="curvedDown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rtlCol="0" anchor="ctr"/>
          <a:lstStyle/>
          <a:p>
            <a:pPr algn="ctr" defTabSz="914099"/>
            <a:endParaRPr lang="en-US" sz="2400" dirty="0">
              <a:gradFill>
                <a:gsLst>
                  <a:gs pos="50000">
                    <a:schemeClr val="tx1"/>
                  </a:gs>
                  <a:gs pos="100000">
                    <a:schemeClr val="tx1"/>
                  </a:gs>
                </a:gsLst>
                <a:lin ang="5400000" scaled="0"/>
              </a:gradFill>
              <a:effectLst>
                <a:outerShdw blurRad="38100" dist="38100" dir="2700000" algn="tl">
                  <a:srgbClr val="000000">
                    <a:alpha val="43137"/>
                  </a:srgbClr>
                </a:outerShdw>
              </a:effectLst>
            </a:endParaRPr>
          </a:p>
        </p:txBody>
      </p:sp>
      <p:sp>
        <p:nvSpPr>
          <p:cNvPr id="8" name="Curved Down Arrow 7"/>
          <p:cNvSpPr/>
          <p:nvPr/>
        </p:nvSpPr>
        <p:spPr bwMode="auto">
          <a:xfrm rot="13677945">
            <a:off x="1998950" y="4748960"/>
            <a:ext cx="1752600" cy="1219200"/>
          </a:xfrm>
          <a:prstGeom prst="curvedDown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rtlCol="0" anchor="ctr"/>
          <a:lstStyle/>
          <a:p>
            <a:pPr algn="ctr" defTabSz="914099"/>
            <a:endParaRPr lang="en-US" sz="2400" dirty="0">
              <a:gradFill>
                <a:gsLst>
                  <a:gs pos="50000">
                    <a:schemeClr val="tx1"/>
                  </a:gs>
                  <a:gs pos="100000">
                    <a:schemeClr val="tx1"/>
                  </a:gs>
                </a:gsLst>
                <a:lin ang="5400000" scaled="0"/>
              </a:gradFill>
              <a:effectLst>
                <a:outerShdw blurRad="38100" dist="38100" dir="2700000" algn="tl">
                  <a:srgbClr val="000000">
                    <a:alpha val="43137"/>
                  </a:srgbClr>
                </a:outerShdw>
              </a:effectLst>
            </a:endParaRPr>
          </a:p>
        </p:txBody>
      </p:sp>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1.66667E-6 -3.21999E-6 L -0.25104 -0.16655 " pathEditMode="relative" rAng="0" ptsTypes="AA">
                                      <p:cBhvr>
                                        <p:cTn id="6" dur="1000" fill="hold"/>
                                        <p:tgtEl>
                                          <p:spTgt spid="34"/>
                                        </p:tgtEl>
                                        <p:attrNameLst>
                                          <p:attrName>ppt_x</p:attrName>
                                          <p:attrName>ppt_y</p:attrName>
                                        </p:attrNameLst>
                                      </p:cBhvr>
                                      <p:rCtr x="-126" y="-83"/>
                                    </p:animMotion>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35"/>
                                        </p:tgtEl>
                                        <p:attrNameLst>
                                          <p:attrName>style.visibility</p:attrName>
                                        </p:attrNameLst>
                                      </p:cBhvr>
                                      <p:to>
                                        <p:strVal val="visible"/>
                                      </p:to>
                                    </p:set>
                                    <p:anim calcmode="lin" valueType="num">
                                      <p:cBhvr additive="base">
                                        <p:cTn id="11" dur="500" fill="hold"/>
                                        <p:tgtEl>
                                          <p:spTgt spid="35"/>
                                        </p:tgtEl>
                                        <p:attrNameLst>
                                          <p:attrName>ppt_x</p:attrName>
                                        </p:attrNameLst>
                                      </p:cBhvr>
                                      <p:tavLst>
                                        <p:tav tm="0">
                                          <p:val>
                                            <p:strVal val="#ppt_x"/>
                                          </p:val>
                                        </p:tav>
                                        <p:tav tm="100000">
                                          <p:val>
                                            <p:strVal val="#ppt_x"/>
                                          </p:val>
                                        </p:tav>
                                      </p:tavLst>
                                    </p:anim>
                                    <p:anim calcmode="lin" valueType="num">
                                      <p:cBhvr additive="base">
                                        <p:cTn id="12"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linds(horizontal)">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Resource Usage Concepts</a:t>
            </a:r>
            <a:endParaRPr lang="en-US" dirty="0"/>
          </a:p>
        </p:txBody>
      </p:sp>
      <p:sp>
        <p:nvSpPr>
          <p:cNvPr id="3" name="Content Placeholder 2"/>
          <p:cNvSpPr>
            <a:spLocks noGrp="1"/>
          </p:cNvSpPr>
          <p:nvPr>
            <p:ph idx="1"/>
          </p:nvPr>
        </p:nvSpPr>
        <p:spPr>
          <a:xfrm>
            <a:off x="382588" y="1414464"/>
            <a:ext cx="8380412" cy="4984441"/>
          </a:xfrm>
        </p:spPr>
        <p:txBody>
          <a:bodyPr/>
          <a:lstStyle/>
          <a:p>
            <a:pPr marL="230188" indent="-230188"/>
            <a:r>
              <a:rPr lang="en-US" sz="2000" smtClean="0"/>
              <a:t>Resource usage point of view</a:t>
            </a:r>
          </a:p>
          <a:p>
            <a:pPr marL="461963" lvl="1" indent="-231775"/>
            <a:r>
              <a:rPr lang="en-US" sz="1800" smtClean="0"/>
              <a:t>Low-level, close to the actual machine constraints (i.e., reality)</a:t>
            </a:r>
          </a:p>
          <a:p>
            <a:pPr marL="230188" indent="-230188"/>
            <a:r>
              <a:rPr lang="en-US" sz="2000" smtClean="0"/>
              <a:t>Each application/service/component uses </a:t>
            </a:r>
            <a:br>
              <a:rPr lang="en-US" sz="2000" smtClean="0"/>
            </a:br>
            <a:r>
              <a:rPr lang="en-US" sz="2000" smtClean="0"/>
              <a:t>system resources to complete its requests</a:t>
            </a:r>
          </a:p>
          <a:p>
            <a:pPr marL="461963" lvl="1" indent="-231775"/>
            <a:r>
              <a:rPr lang="en-US" sz="1800" smtClean="0"/>
              <a:t>Processor time</a:t>
            </a:r>
          </a:p>
          <a:p>
            <a:pPr marL="461963" lvl="1" indent="-231775"/>
            <a:r>
              <a:rPr lang="en-US" sz="1800" smtClean="0"/>
              <a:t>Physical memory space</a:t>
            </a:r>
          </a:p>
          <a:p>
            <a:pPr marL="461963" lvl="1" indent="-231775"/>
            <a:r>
              <a:rPr lang="en-US" sz="1800" smtClean="0"/>
              <a:t>Virtual address space</a:t>
            </a:r>
          </a:p>
          <a:p>
            <a:pPr marL="461963" lvl="1" indent="-231775"/>
            <a:r>
              <a:rPr lang="en-US" sz="1800" smtClean="0"/>
              <a:t>Disk service time</a:t>
            </a:r>
          </a:p>
          <a:p>
            <a:pPr marL="461963" lvl="1" indent="-231775"/>
            <a:r>
              <a:rPr lang="en-US" sz="1800" smtClean="0"/>
              <a:t>Disk space</a:t>
            </a:r>
          </a:p>
          <a:p>
            <a:pPr marL="461963" lvl="1" indent="-231775"/>
            <a:r>
              <a:rPr lang="en-US" sz="1800" smtClean="0"/>
              <a:t>Network bandwidth</a:t>
            </a:r>
          </a:p>
          <a:p>
            <a:pPr marL="461963" lvl="1" indent="-231775"/>
            <a:r>
              <a:rPr lang="en-US" sz="1800" smtClean="0"/>
              <a:t>Battery power</a:t>
            </a:r>
          </a:p>
          <a:p>
            <a:pPr marL="461963" lvl="1" indent="-231775"/>
            <a:r>
              <a:rPr lang="en-US" sz="1800" smtClean="0"/>
              <a:t>…</a:t>
            </a:r>
          </a:p>
          <a:p>
            <a:pPr marL="230188" indent="-230188"/>
            <a:r>
              <a:rPr lang="en-US" sz="2000" smtClean="0"/>
              <a:t>Machine constraints = resource usage limits</a:t>
            </a:r>
            <a:endParaRPr lang="en-US" sz="2000" dirty="0"/>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 Get It, But Where Do I Get </a:t>
            </a:r>
            <a:r>
              <a:rPr lang="en-US" b="1" i="1" smtClean="0"/>
              <a:t>It</a:t>
            </a:r>
            <a:r>
              <a:rPr lang="en-US" i="1" smtClean="0"/>
              <a:t>?</a:t>
            </a:r>
            <a:endParaRPr lang="en-US" i="1" dirty="0"/>
          </a:p>
        </p:txBody>
      </p:sp>
      <p:sp>
        <p:nvSpPr>
          <p:cNvPr id="3" name="Content Placeholder 2"/>
          <p:cNvSpPr>
            <a:spLocks noGrp="1"/>
          </p:cNvSpPr>
          <p:nvPr>
            <p:ph idx="1"/>
          </p:nvPr>
        </p:nvSpPr>
        <p:spPr>
          <a:xfrm>
            <a:off x="382588" y="1414464"/>
            <a:ext cx="8380412" cy="3357842"/>
          </a:xfrm>
        </p:spPr>
        <p:txBody>
          <a:bodyPr/>
          <a:lstStyle/>
          <a:p>
            <a:r>
              <a:rPr lang="en-US" dirty="0" smtClean="0"/>
              <a:t>Motivation</a:t>
            </a:r>
          </a:p>
          <a:p>
            <a:r>
              <a:rPr lang="en-US" b="1" dirty="0" smtClean="0">
                <a:gradFill>
                  <a:gsLst>
                    <a:gs pos="28000">
                      <a:schemeClr val="accent1"/>
                    </a:gs>
                    <a:gs pos="48000">
                      <a:schemeClr val="accent1"/>
                    </a:gs>
                  </a:gsLst>
                  <a:lin ang="5400000" scaled="1"/>
                </a:gradFill>
              </a:rPr>
              <a:t>Overview of Windows Performance Toolkit</a:t>
            </a:r>
          </a:p>
          <a:p>
            <a:r>
              <a:rPr lang="en-US" dirty="0" smtClean="0"/>
              <a:t>Key Concepts</a:t>
            </a:r>
          </a:p>
          <a:p>
            <a:r>
              <a:rPr lang="en-US" dirty="0" smtClean="0"/>
              <a:t>Case Studies</a:t>
            </a:r>
          </a:p>
          <a:p>
            <a:r>
              <a:rPr lang="en-US" dirty="0" smtClean="0"/>
              <a:t>Conclusion</a:t>
            </a:r>
          </a:p>
        </p:txBody>
      </p:sp>
    </p:spTree>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57&quot;/&gt;&lt;/object&gt;&lt;object type=&quot;3&quot; unique_id=&quot;10005&quot;&gt;&lt;property id=&quot;20148&quot; value=&quot;5&quot;/&gt;&lt;property id=&quot;20300&quot; value=&quot;Slide 2 - &amp;quot;Title Of The Presentation&amp;quot;&quot;/&gt;&lt;property id=&quot;20307&quot; value=&quot;258&quot;/&gt;&lt;/object&gt;&lt;object type=&quot;3&quot; unique_id=&quot;10006&quot;&gt;&lt;property id=&quot;20148&quot; value=&quot;5&quot;/&gt;&lt;property id=&quot;20300&quot; value=&quot;Slide 3 - &amp;quot;PLEASE READ (hidden slide)&amp;quot;&quot;/&gt;&lt;property id=&quot;20307&quot; value=&quot;259&quot;/&gt;&lt;/object&gt;&lt;object type=&quot;3&quot; unique_id=&quot;10007&quot;&gt;&lt;property id=&quot;20148&quot; value=&quot;5&quot;/&gt;&lt;property id=&quot;20300&quot; value=&quot;Slide 4 - &amp;quot;SPEAKERS, PLEASE READ:&amp;quot;&quot;/&gt;&lt;property id=&quot;20307&quot; value=&quot;260&quot;/&gt;&lt;/object&gt;&lt;object type=&quot;3&quot; unique_id=&quot;10008&quot;&gt;&lt;property id=&quot;20148&quot; value=&quot;5&quot;/&gt;&lt;property id=&quot;20300&quot; value=&quot;Slide 5 - &amp;quot;SPEAKERS, PLEASE READ (hidden slide):&amp;quot;&quot;/&gt;&lt;property id=&quot;20307&quot; value=&quot;261&quot;/&gt;&lt;/object&gt;&lt;object type=&quot;3&quot; unique_id=&quot;10009&quot;&gt;&lt;property id=&quot;20148&quot; value=&quot;5&quot;/&gt;&lt;property id=&quot;20300&quot; value=&quot;Slide 6 - &amp;quot;SPEAKER COMMENT SLIDE (hidden slide)::&amp;quot;&quot;/&gt;&lt;property id=&quot;20307&quot; value=&quot;262&quot;/&gt;&lt;/object&gt;&lt;object type=&quot;3&quot; unique_id=&quot;10010&quot;&gt;&lt;property id=&quot;20148&quot; value=&quot;5&quot;/&gt;&lt;property id=&quot;20300&quot; value=&quot;Slide 7 - &amp;quot;PowerPoint Guidelines&amp;quot;&quot;/&gt;&lt;property id=&quot;20307&quot; value=&quot;263&quot;/&gt;&lt;/object&gt;&lt;object type=&quot;3&quot; unique_id=&quot;10011&quot;&gt;&lt;property id=&quot;20148&quot; value=&quot;5&quot;/&gt;&lt;property id=&quot;20300&quot; value=&quot;Slide 8 - &amp;quot;Using Subtitles&amp;#x0D;&amp;#x0A;Subtitle color&amp;quot;&quot;/&gt;&lt;property id=&quot;20307&quot; value=&quot;264&quot;/&gt;&lt;/object&gt;&lt;object type=&quot;3&quot; unique_id=&quot;10012&quot;&gt;&lt;property id=&quot;20148&quot; value=&quot;5&quot;/&gt;&lt;property id=&quot;20300&quot; value=&quot;Slide 9 - &amp;quot;Code Sample&amp;#x0D;&amp;#x0A;How to show code in a slide&amp;quot;&quot;/&gt;&lt;property id=&quot;20307&quot; value=&quot;265&quot;/&gt;&lt;/object&gt;&lt;object type=&quot;3&quot; unique_id=&quot;10013&quot;&gt;&lt;property id=&quot;20148&quot; value=&quot;5&quot;/&gt;&lt;property id=&quot;20300&quot; value=&quot;Slide 10 - &amp;quot;Example Diagram&amp;quot;&quot;/&gt;&lt;property id=&quot;20307&quot; value=&quot;266&quot;/&gt;&lt;/object&gt;&lt;object type=&quot;3&quot; unique_id=&quot;10014&quot;&gt;&lt;property id=&quot;20148&quot; value=&quot;5&quot;/&gt;&lt;property id=&quot;20300&quot; value=&quot;Slide 11 - &amp;quot;Demo Title&amp;quot;&quot;/&gt;&lt;property id=&quot;20307&quot; value=&quot;268&quot;/&gt;&lt;/object&gt;&lt;object type=&quot;3&quot; unique_id=&quot;10015&quot;&gt;&lt;property id=&quot;20148&quot; value=&quot;5&quot;/&gt;&lt;property id=&quot;20300&quot; value=&quot;Slide 12 - &amp;quot;Partner Title&amp;quot;&quot;/&gt;&lt;property id=&quot;20307&quot; value=&quot;273&quot;/&gt;&lt;/object&gt;&lt;object type=&quot;3&quot; unique_id=&quot;10016&quot;&gt;&lt;property id=&quot;20148&quot; value=&quot;5&quot;/&gt;&lt;property id=&quot;20300&quot; value=&quot;Slide 13 - &amp;quot;Announcement Title&amp;quot;&quot;/&gt;&lt;property id=&quot;20307&quot; value=&quot;274&quot;/&gt;&lt;/object&gt;&lt;object type=&quot;3&quot; unique_id=&quot;10017&quot;&gt;&lt;property id=&quot;20148&quot; value=&quot;5&quot;/&gt;&lt;property id=&quot;20300&quot; value=&quot;Slide 14 - &amp;quot;Video Title&amp;quot;&quot;/&gt;&lt;property id=&quot;20307&quot; value=&quot;275&quot;/&gt;&lt;/object&gt;&lt;object type=&quot;3&quot; unique_id=&quot;10018&quot;&gt;&lt;property id=&quot;20148&quot; value=&quot;5&quot;/&gt;&lt;property id=&quot;20300&quot; value=&quot;Slide 15 - &amp;quot;Customer Title&amp;quot;&quot;/&gt;&lt;property id=&quot;20307&quot; value=&quot;276&quot;/&gt;&lt;/object&gt;&lt;object type=&quot;3&quot; unique_id=&quot;10019&quot;&gt;&lt;property id=&quot;20148&quot; value=&quot;5&quot;/&gt;&lt;property id=&quot;20300&quot; value=&quot;Slide 16 - &amp;quot;Call To Action&amp;quot;&quot;/&gt;&lt;property id=&quot;20307&quot; value=&quot;270&quot;/&gt;&lt;/object&gt;&lt;object type=&quot;3&quot; unique_id=&quot;10020&quot;&gt;&lt;property id=&quot;20148&quot; value=&quot;5&quot;/&gt;&lt;property id=&quot;20300&quot; value=&quot;Slide 17 - &amp;quot;Additional Resources&amp;quot;&quot;/&gt;&lt;property id=&quot;20307&quot; value=&quot;271&quot;/&gt;&lt;/object&gt;&lt;object type=&quot;3&quot; unique_id=&quot;10021&quot;&gt;&lt;property id=&quot;20148&quot; value=&quot;5&quot;/&gt;&lt;property id=&quot;20300&quot; value=&quot;Slide 18&quot;/&gt;&lt;property id=&quot;20307&quot; value=&quot;272&quot;/&gt;&lt;/object&gt;&lt;/object&gt;&lt;/object&gt;&lt;/database&gt;"/>
  <p:tag name="SECTOMILLISECCONVERTED" val="1"/>
  <p:tag name="WMTOOLS" val="&lt;WMTools ver=&quot;1.0&quot;&gt;&lt;Timings time=&quot;11/6/2008 10:29:36 PM&quot;&gt;&lt;Slide id=&quot;310&quot; dur=&quot;98.10938&quot; bld=&quot;INVLD&quot;/&gt;&lt;Slide id=&quot;314&quot; dur=&quot;44.9375&quot;/&gt;&lt;Slide id=&quot;272&quot; dur=&quot;19.5625&quot;/&gt;&lt;/Timings&gt;&lt;Timings time=&quot;11/6/2008 10:29:15 PM&quot;&gt;&lt;Slide id=&quot;310&quot; dur=&quot;12.65625&quot; bld=&quot;INVLD&quot;/&gt;&lt;/Timings&gt;&lt;Timings time=&quot;11/6/2008 10:03:05 PM&quot;&gt;&lt;Slide id=&quot;291&quot; dur=&quot;2.0625&quot; bld=&quot;INVLD&quot;/&gt;&lt;Slide id=&quot;293&quot; dur=&quot;105.9688&quot; bld=&quot;|12.5|67.8&quot;/&gt;&lt;Slide id=&quot;294&quot; dur=&quot;61.15625&quot; bld=&quot;|37.2|3.5|8.9|2.8|3.1&quot;/&gt;&lt;Slide id=&quot;295&quot; dur=&quot;477.3281&quot; bld=&quot;|19.7|1.2|41.7|404.6|1.2&quot;/&gt;&lt;Slide id=&quot;296&quot; dur=&quot;70.46875&quot; bld=&quot;|5.2|.5|.5|.5|7.3|1.3|50.7&quot;/&gt;&lt;Slide id=&quot;298&quot; dur=&quot;5.640625&quot;/&gt;&lt;Slide id=&quot;299&quot; dur=&quot;4.3125&quot;/&gt;&lt;Slide id=&quot;311&quot; dur=&quot;188.1719&quot; bld=&quot;|2.4|62.5|21.3|1.6|33.2|6.4|1.9|.8|3.9|52.1&quot;/&gt;&lt;Slide id=&quot;301&quot; dur=&quot;36.45313&quot;/&gt;&lt;Slide id=&quot;302&quot; dur=&quot;6.21875&quot;/&gt;&lt;Slide id=&quot;303&quot; dur=&quot;88.46875&quot; bld=&quot;|25|4.5|3.7|3.2|15.3|34.9&quot;/&gt;&lt;Slide id=&quot;304&quot; dur=&quot;227.5&quot; bld=&quot;|1.6|1.5|15.5|6.7|4.9|53.1|11.3|1.7|2|2.7|1.8|66.7|13.7|3.4|16.6&quot;/&gt;&lt;Slide id=&quot;305&quot; dur=&quot;57.40625&quot;/&gt;&lt;Slide id=&quot;306&quot; dur=&quot;11.5&quot;/&gt;&lt;Slide id=&quot;307&quot; dur=&quot;101.5938&quot;/&gt;&lt;Slide id=&quot;308&quot; dur=&quot;39.53125&quot;/&gt;&lt;Slide id=&quot;309&quot; dur=&quot;52.1875&quot;/&gt;&lt;Slide id=&quot;310&quot; dur=&quot;10.45313&quot;/&gt;&lt;/Timings&gt;&lt;Timings time=&quot;11/6/2008 9:26:57 PM&quot;&gt;&lt;Slide id=&quot;275&quot; dur=&quot;5.875&quot; bld=&quot;INVLD&quot;/&gt;&lt;Slide id=&quot;257&quot; dur=&quot;5.625&quot;/&gt;&lt;Slide id=&quot;273&quot; dur=&quot;26.39063&quot;/&gt;&lt;Slide id=&quot;274&quot; dur=&quot;42.17188&quot;/&gt;&lt;Slide id=&quot;275&quot; dur=&quot;29.6875&quot;/&gt;&lt;Slide id=&quot;276&quot; dur=&quot;5.359375&quot;/&gt;&lt;Slide id=&quot;277&quot; dur=&quot;38.53125&quot;/&gt;&lt;Slide id=&quot;280&quot; dur=&quot;118.2813&quot;/&gt;&lt;Slide id=&quot;312&quot; dur=&quot;59.76563&quot; bld=&quot;|32.6|3.3|11.6|2.1&quot;/&gt;&lt;Slide id=&quot;313&quot; dur=&quot;46.03125&quot;/&gt;&lt;Slide id=&quot;282&quot; dur=&quot;337.4375&quot;/&gt;&lt;Slide id=&quot;283&quot; dur=&quot;106.1094&quot;/&gt;&lt;Slide id=&quot;287&quot; dur=&quot;72.28125&quot;/&gt;&lt;Slide id=&quot;284&quot; dur=&quot;49.15625&quot;/&gt;&lt;Slide id=&quot;285&quot; dur=&quot;169.1094&quot;/&gt;&lt;Slide id=&quot;286&quot; dur=&quot;62.85938&quot;/&gt;&lt;Slide id=&quot;289&quot; dur=&quot;181.2969&quot; bld=&quot;|24.3|19.1|15.7|24.8|32.9|18.7&quot;/&gt;&lt;Slide id=&quot;288&quot; dur=&quot;69.82813&quot;/&gt;&lt;Slide id=&quot;291&quot; dur=&quot;209.0156&quot;/&gt;&lt;/Timings&gt;&lt;Timings time=&quot;11/6/2008 9:23:22 PM&quot;&gt;&lt;Slide id=&quot;257&quot; dur=&quot;2.40625&quot; bld=&quot;INVLD&quot;/&gt;&lt;Slide id=&quot;273&quot; dur=&quot;28.6875&quot;/&gt;&lt;Slide id=&quot;274&quot; dur=&quot;37.07813&quot;/&gt;&lt;Slide id=&quot;275&quot; dur=&quot;141.25&quot;/&gt;&lt;/Timings&gt;&lt;/WMTools&gt;"/>
</p:tagLst>
</file>

<file path=ppt/tags/tag10.xml><?xml version="1.0" encoding="utf-8"?>
<p:tagLst xmlns:a="http://schemas.openxmlformats.org/drawingml/2006/main" xmlns:r="http://schemas.openxmlformats.org/officeDocument/2006/relationships" xmlns:p="http://schemas.openxmlformats.org/presentationml/2006/main">
  <p:tag name="TIMING" val="|1.6|1.5|15.5|6.7|4.9|53.1|11.3|1.7|2|2.7|1.8|66.7|13.7|3.4|16.6"/>
</p:tagLst>
</file>

<file path=ppt/tags/tag2.xml><?xml version="1.0" encoding="utf-8"?>
<p:tagLst xmlns:a="http://schemas.openxmlformats.org/drawingml/2006/main" xmlns:r="http://schemas.openxmlformats.org/officeDocument/2006/relationships" xmlns:p="http://schemas.openxmlformats.org/presentationml/2006/main">
  <p:tag name="TIMING" val="|32.6|3.3|11.6|2.1"/>
</p:tagLst>
</file>

<file path=ppt/tags/tag3.xml><?xml version="1.0" encoding="utf-8"?>
<p:tagLst xmlns:a="http://schemas.openxmlformats.org/drawingml/2006/main" xmlns:r="http://schemas.openxmlformats.org/officeDocument/2006/relationships" xmlns:p="http://schemas.openxmlformats.org/presentationml/2006/main">
  <p:tag name="TIMING" val="|24.3|19.1|15.7|24.8|32.9|18.7"/>
</p:tagLst>
</file>

<file path=ppt/tags/tag4.xml><?xml version="1.0" encoding="utf-8"?>
<p:tagLst xmlns:a="http://schemas.openxmlformats.org/drawingml/2006/main" xmlns:r="http://schemas.openxmlformats.org/officeDocument/2006/relationships" xmlns:p="http://schemas.openxmlformats.org/presentationml/2006/main">
  <p:tag name="TIMING" val="|12.5|67.8"/>
</p:tagLst>
</file>

<file path=ppt/tags/tag5.xml><?xml version="1.0" encoding="utf-8"?>
<p:tagLst xmlns:a="http://schemas.openxmlformats.org/drawingml/2006/main" xmlns:r="http://schemas.openxmlformats.org/officeDocument/2006/relationships" xmlns:p="http://schemas.openxmlformats.org/presentationml/2006/main">
  <p:tag name="TIMING" val="|37.2|3.5|8.9|2.8|3.1"/>
</p:tagLst>
</file>

<file path=ppt/tags/tag6.xml><?xml version="1.0" encoding="utf-8"?>
<p:tagLst xmlns:a="http://schemas.openxmlformats.org/drawingml/2006/main" xmlns:r="http://schemas.openxmlformats.org/officeDocument/2006/relationships" xmlns:p="http://schemas.openxmlformats.org/presentationml/2006/main">
  <p:tag name="TIMING" val="|19.7|1.2|41.7|404.6|1.2"/>
</p:tagLst>
</file>

<file path=ppt/tags/tag7.xml><?xml version="1.0" encoding="utf-8"?>
<p:tagLst xmlns:a="http://schemas.openxmlformats.org/drawingml/2006/main" xmlns:r="http://schemas.openxmlformats.org/officeDocument/2006/relationships" xmlns:p="http://schemas.openxmlformats.org/presentationml/2006/main">
  <p:tag name="TIMING" val="|5.2|.5|.5|.5|7.3|1.3|50.7"/>
</p:tagLst>
</file>

<file path=ppt/tags/tag8.xml><?xml version="1.0" encoding="utf-8"?>
<p:tagLst xmlns:a="http://schemas.openxmlformats.org/drawingml/2006/main" xmlns:r="http://schemas.openxmlformats.org/officeDocument/2006/relationships" xmlns:p="http://schemas.openxmlformats.org/presentationml/2006/main">
  <p:tag name="TIMING" val="|2.4|62.5|21.3|1.6|33.2|6.4|1.9|.8|3.9|52.1"/>
</p:tagLst>
</file>

<file path=ppt/tags/tag9.xml><?xml version="1.0" encoding="utf-8"?>
<p:tagLst xmlns:a="http://schemas.openxmlformats.org/drawingml/2006/main" xmlns:r="http://schemas.openxmlformats.org/officeDocument/2006/relationships" xmlns:p="http://schemas.openxmlformats.org/presentationml/2006/main">
  <p:tag name="TIMING" val="|25|4.5|3.7|3.2|15.3|34.9"/>
</p:tagLst>
</file>

<file path=ppt/theme/theme1.xml><?xml version="1.0" encoding="utf-8"?>
<a:theme xmlns:a="http://schemas.openxmlformats.org/drawingml/2006/main" name="WinHEC 2008 Template_NEW_9.22.08">
  <a:themeElements>
    <a:clrScheme name="Custom 7">
      <a:dk1>
        <a:srgbClr val="000000"/>
      </a:dk1>
      <a:lt1>
        <a:srgbClr val="FFFFFF"/>
      </a:lt1>
      <a:dk2>
        <a:srgbClr val="26357E"/>
      </a:dk2>
      <a:lt2>
        <a:srgbClr val="FFFFFF"/>
      </a:lt2>
      <a:accent1>
        <a:srgbClr val="FDE399"/>
      </a:accent1>
      <a:accent2>
        <a:srgbClr val="92D050"/>
      </a:accent2>
      <a:accent3>
        <a:srgbClr val="E76429"/>
      </a:accent3>
      <a:accent4>
        <a:srgbClr val="5DD3FF"/>
      </a:accent4>
      <a:accent5>
        <a:srgbClr val="FF9929"/>
      </a:accent5>
      <a:accent6>
        <a:srgbClr val="FFC000"/>
      </a:accent6>
      <a:hlink>
        <a:srgbClr val="FAD366"/>
      </a:hlink>
      <a:folHlink>
        <a:srgbClr val="7030A0"/>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spDef>
      <a:spPr bwMode="auto">
        <a:ln>
          <a:headEnd type="none" w="med" len="med"/>
          <a:tailEnd type="none" w="med" len="med"/>
        </a:ln>
      </a:spPr>
      <a:bodyPr vert="horz" wrap="square" lIns="91432" tIns="45717" rIns="91432" bIns="45717" numCol="1" rtlCol="0" anchor="ctr" anchorCtr="0" compatLnSpc="1">
        <a:prstTxWarp prst="textNoShape">
          <a:avLst/>
        </a:prstTxWarp>
      </a:bodyPr>
      <a:lstStyle>
        <a:defPPr algn="ctr" defTabSz="914063">
          <a:defRPr dirty="0" err="1" smtClean="0">
            <a:solidFill>
              <a:schemeClr val="tx1"/>
            </a:solidFill>
            <a:effectLst>
              <a:outerShdw blurRad="38100" dist="38100" dir="2700000" algn="tl">
                <a:srgbClr val="000000">
                  <a:alpha val="43137"/>
                </a:srgbClr>
              </a:outerShdw>
            </a:effectLst>
            <a:latin typeface="Trebuchet MS" pitchFamily="34" charset="0"/>
          </a:defRPr>
        </a:defPPr>
      </a:lstStyle>
      <a:style>
        <a:lnRef idx="1">
          <a:schemeClr val="accent2"/>
        </a:lnRef>
        <a:fillRef idx="3">
          <a:schemeClr val="accent2"/>
        </a:fillRef>
        <a:effectRef idx="2">
          <a:schemeClr val="accent2"/>
        </a:effectRef>
        <a:fontRef idx="minor">
          <a:schemeClr val="lt1"/>
        </a:fontRef>
      </a:style>
    </a:spDef>
    <a:lnDef>
      <a:spPr bwMode="auto">
        <a:xfrm>
          <a:off x="0" y="0"/>
          <a:ext cx="1" cy="1"/>
        </a:xfrm>
        <a:custGeom>
          <a:avLst/>
          <a:gdLst/>
          <a:ahLst/>
          <a:cxnLst/>
          <a:rect l="0" t="0" r="0" b="0"/>
          <a:pathLst/>
        </a:cu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none" w="med" len="med"/>
        </a:ln>
        <a:effectLst/>
      </a:spPr>
      <a:bodyPr vert="horz" wrap="square" lIns="109728" tIns="54864" rIns="109728" bIns="54864" numCol="1" anchor="ctr" anchorCtr="0" compatLnSpc="1">
        <a:prstTxWarp prst="textNoShape">
          <a:avLst/>
        </a:prstTxWarp>
      </a:bodyPr>
      <a:lstStyle>
        <a:defPPr marL="0" marR="0" indent="0" algn="l" defTabSz="1096963" rtl="0" eaLnBrk="1" fontAlgn="base" latinLnBrk="0" hangingPunct="1">
          <a:lnSpc>
            <a:spcPct val="100000"/>
          </a:lnSpc>
          <a:spcBef>
            <a:spcPct val="0"/>
          </a:spcBef>
          <a:spcAft>
            <a:spcPct val="0"/>
          </a:spcAft>
          <a:buClrTx/>
          <a:buSzTx/>
          <a:buFontTx/>
          <a:buNone/>
          <a:tabLst/>
          <a:defRPr kumimoji="0" lang="en-US" sz="2900" b="0" i="0" u="none" strike="noStrike" cap="none" normalizeH="0" baseline="0" smtClean="0">
            <a:solidFill>
              <a:schemeClr val="bg2"/>
            </a:solidFill>
            <a:effectLst/>
            <a:latin typeface="Segoe Semibold" pitchFamily="34" charset="0"/>
          </a:defRPr>
        </a:defPPr>
      </a:lstStyle>
    </a:lnDef>
    <a:txDef>
      <a:spPr>
        <a:noFill/>
      </a:spPr>
      <a:bodyPr wrap="square" rtlCol="0">
        <a:spAutoFit/>
      </a:bodyPr>
      <a:lstStyle>
        <a:defPPr>
          <a:defRPr sz="2800" dirty="0" smtClean="0">
            <a:solidFill>
              <a:schemeClr val="tx1"/>
            </a:solidFill>
            <a:effectLst>
              <a:outerShdw blurRad="38100" dist="38100" dir="2700000" algn="tl">
                <a:srgbClr val="000000">
                  <a:alpha val="43137"/>
                </a:srgbClr>
              </a:outerShdw>
            </a:effectLst>
            <a:latin typeface="Trebuchet MS" pitchFamily="34" charset="0"/>
          </a:defRPr>
        </a:defPPr>
      </a:lstStyle>
    </a:txDef>
  </a:objectDefaults>
  <a:extraClrSchemeLst>
    <a:extraClrScheme>
      <a:clrScheme name="Business Value launch template 1">
        <a:dk1>
          <a:srgbClr val="000000"/>
        </a:dk1>
        <a:lt1>
          <a:srgbClr val="FFFFFF"/>
        </a:lt1>
        <a:dk2>
          <a:srgbClr val="EF7E39"/>
        </a:dk2>
        <a:lt2>
          <a:srgbClr val="FFFFFF"/>
        </a:lt2>
        <a:accent1>
          <a:srgbClr val="000000"/>
        </a:accent1>
        <a:accent2>
          <a:srgbClr val="54C71B"/>
        </a:accent2>
        <a:accent3>
          <a:srgbClr val="F6C0AE"/>
        </a:accent3>
        <a:accent4>
          <a:srgbClr val="DADADA"/>
        </a:accent4>
        <a:accent5>
          <a:srgbClr val="AAAAAA"/>
        </a:accent5>
        <a:accent6>
          <a:srgbClr val="4BB417"/>
        </a:accent6>
        <a:hlink>
          <a:srgbClr val="FBE019"/>
        </a:hlink>
        <a:folHlink>
          <a:srgbClr val="3D78E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WinHEC 2008 Template_NEW_9.22.08</Template>
  <TotalTime>0</TotalTime>
  <Words>858</Words>
  <Application>Microsoft Office PowerPoint</Application>
  <PresentationFormat>On-screen Show (4:3)</PresentationFormat>
  <Paragraphs>268</Paragraphs>
  <Slides>37</Slides>
  <Notes>37</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WinHEC 2008 Template_NEW_9.22.08</vt:lpstr>
      <vt:lpstr>Windows Performance Analysis:  Using Windows Performance Tools</vt:lpstr>
      <vt:lpstr>Agenda</vt:lpstr>
      <vt:lpstr>Objectives</vt:lpstr>
      <vt:lpstr>Why Care?</vt:lpstr>
      <vt:lpstr>Without Good Performance…</vt:lpstr>
      <vt:lpstr>Ensuring Good Performance</vt:lpstr>
      <vt:lpstr>Modeling vs. Reality</vt:lpstr>
      <vt:lpstr>Resource Usage Concepts</vt:lpstr>
      <vt:lpstr>I Get It, But Where Do I Get It?</vt:lpstr>
      <vt:lpstr>Windows Performance Toolkit</vt:lpstr>
      <vt:lpstr>Where is WPT Kit applied Today?</vt:lpstr>
      <vt:lpstr>What is Performance Analyzer?</vt:lpstr>
      <vt:lpstr>Why Use Performance Analyzer?</vt:lpstr>
      <vt:lpstr>Issues Performance Analyzer Can Help Root-cause</vt:lpstr>
      <vt:lpstr>The Big Picture</vt:lpstr>
      <vt:lpstr>How Does Performance Analyzer Pull This Off?</vt:lpstr>
      <vt:lpstr>You Got My Attention –  What’s Next?</vt:lpstr>
      <vt:lpstr>Capture a Performance Trace</vt:lpstr>
      <vt:lpstr>What is CPU Time Spent On?</vt:lpstr>
      <vt:lpstr>CPU Summary Table</vt:lpstr>
      <vt:lpstr>CPU Summary Table</vt:lpstr>
      <vt:lpstr>Now Show Me Some Action</vt:lpstr>
      <vt:lpstr>Case Study #1</vt:lpstr>
      <vt:lpstr>Slide 24</vt:lpstr>
      <vt:lpstr>CPU Case Study Summary</vt:lpstr>
      <vt:lpstr>Case Study #2</vt:lpstr>
      <vt:lpstr>Slide 27</vt:lpstr>
      <vt:lpstr>Slide 28</vt:lpstr>
      <vt:lpstr>Disk Case Study Summary</vt:lpstr>
      <vt:lpstr>What Have We Learned?</vt:lpstr>
      <vt:lpstr>Best Practices</vt:lpstr>
      <vt:lpstr>Summary</vt:lpstr>
      <vt:lpstr>Call to Action</vt:lpstr>
      <vt:lpstr>Resources</vt:lpstr>
      <vt:lpstr>Please Complete A Session Evaluation Form Your input is important!</vt:lpstr>
      <vt:lpstr>Slide 36</vt:lpstr>
      <vt:lpstr>Slide 37</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
  <cp:revision>1</cp:revision>
  <dcterms:created xsi:type="dcterms:W3CDTF">2008-11-12T06:07:14Z</dcterms:created>
  <dcterms:modified xsi:type="dcterms:W3CDTF">2008-11-12T06:07:23Z</dcterms:modified>
</cp:coreProperties>
</file>