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45"/>
  </p:notesMasterIdLst>
  <p:handoutMasterIdLst>
    <p:handoutMasterId r:id="rId46"/>
  </p:handoutMasterIdLst>
  <p:sldIdLst>
    <p:sldId id="265" r:id="rId2"/>
    <p:sldId id="269" r:id="rId3"/>
    <p:sldId id="270" r:id="rId4"/>
    <p:sldId id="271" r:id="rId5"/>
    <p:sldId id="273" r:id="rId6"/>
    <p:sldId id="272" r:id="rId7"/>
    <p:sldId id="275" r:id="rId8"/>
    <p:sldId id="304" r:id="rId9"/>
    <p:sldId id="305" r:id="rId10"/>
    <p:sldId id="306" r:id="rId11"/>
    <p:sldId id="307" r:id="rId12"/>
    <p:sldId id="308" r:id="rId13"/>
    <p:sldId id="309" r:id="rId14"/>
    <p:sldId id="310" r:id="rId15"/>
    <p:sldId id="282" r:id="rId16"/>
    <p:sldId id="283" r:id="rId17"/>
    <p:sldId id="322" r:id="rId18"/>
    <p:sldId id="321" r:id="rId19"/>
    <p:sldId id="320" r:id="rId20"/>
    <p:sldId id="319" r:id="rId21"/>
    <p:sldId id="318" r:id="rId22"/>
    <p:sldId id="317" r:id="rId23"/>
    <p:sldId id="289" r:id="rId24"/>
    <p:sldId id="293" r:id="rId25"/>
    <p:sldId id="331" r:id="rId26"/>
    <p:sldId id="324" r:id="rId27"/>
    <p:sldId id="325" r:id="rId28"/>
    <p:sldId id="326" r:id="rId29"/>
    <p:sldId id="327" r:id="rId30"/>
    <p:sldId id="328" r:id="rId31"/>
    <p:sldId id="329" r:id="rId32"/>
    <p:sldId id="314" r:id="rId33"/>
    <p:sldId id="313" r:id="rId34"/>
    <p:sldId id="330" r:id="rId35"/>
    <p:sldId id="312" r:id="rId36"/>
    <p:sldId id="332" r:id="rId37"/>
    <p:sldId id="323" r:id="rId38"/>
    <p:sldId id="299" r:id="rId39"/>
    <p:sldId id="311" r:id="rId40"/>
    <p:sldId id="301" r:id="rId41"/>
    <p:sldId id="290" r:id="rId42"/>
    <p:sldId id="316" r:id="rId43"/>
    <p:sldId id="31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770" autoAdjust="0"/>
    <p:restoredTop sz="92644" autoAdjust="0"/>
  </p:normalViewPr>
  <p:slideViewPr>
    <p:cSldViewPr>
      <p:cViewPr varScale="1">
        <p:scale>
          <a:sx n="105" d="100"/>
          <a:sy n="105" d="100"/>
        </p:scale>
        <p:origin x="-390" y="-78"/>
      </p:cViewPr>
      <p:guideLst>
        <p:guide orient="horz" pos="2160"/>
        <p:guide orient="horz" pos="144"/>
        <p:guide orient="horz" pos="891"/>
        <p:guide orient="horz" pos="1200"/>
        <p:guide orient="horz" pos="1488"/>
        <p:guide orient="horz" pos="3360"/>
        <p:guide pos="2880"/>
        <p:guide pos="240"/>
        <p:guide pos="5520"/>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77" d="100"/>
          <a:sy n="77" d="100"/>
        </p:scale>
        <p:origin x="-2046" y="-102"/>
      </p:cViewPr>
      <p:guideLst>
        <p:guide orient="horz" pos="2880"/>
        <p:guide pos="38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UMDF 1.9 co-installer</a:t>
            </a:r>
          </a:p>
        </c:rich>
      </c:tx>
      <c:layout>
        <c:manualLayout>
          <c:xMode val="edge"/>
          <c:yMode val="edge"/>
          <c:x val="0.18155826771653541"/>
          <c:y val="2.8846153846153851E-2"/>
        </c:manualLayout>
      </c:layout>
    </c:title>
    <c:plotArea>
      <c:layout/>
      <c:pieChart>
        <c:varyColors val="1"/>
        <c:ser>
          <c:idx val="0"/>
          <c:order val="0"/>
          <c:tx>
            <c:strRef>
              <c:f>Sheet1!$B$1</c:f>
              <c:strCache>
                <c:ptCount val="1"/>
                <c:pt idx="0">
                  <c:v>UMDF 1.7</c:v>
                </c:pt>
              </c:strCache>
            </c:strRef>
          </c:tx>
          <c:spPr>
            <a:effectLst>
              <a:outerShdw blurRad="50800" dist="38100" dir="2700000" algn="tl" rotWithShape="0">
                <a:prstClr val="black">
                  <a:alpha val="40000"/>
                </a:prstClr>
              </a:outerShdw>
            </a:effectLst>
          </c:spPr>
          <c:dPt>
            <c:idx val="0"/>
            <c:spPr>
              <a:solidFill>
                <a:schemeClr val="accent5"/>
              </a:solidFill>
              <a:effectLst>
                <a:outerShdw blurRad="50800" dist="38100" dir="2700000" algn="tl" rotWithShape="0">
                  <a:prstClr val="black">
                    <a:alpha val="40000"/>
                  </a:prstClr>
                </a:outerShdw>
              </a:effectLst>
            </c:spPr>
          </c:dPt>
          <c:dPt>
            <c:idx val="1"/>
            <c:spPr>
              <a:solidFill>
                <a:srgbClr val="E76429"/>
              </a:solidFill>
              <a:effectLst>
                <a:outerShdw blurRad="50800" dist="38100" dir="2700000" algn="tl" rotWithShape="0">
                  <a:prstClr val="black">
                    <a:alpha val="40000"/>
                  </a:prstClr>
                </a:outerShdw>
              </a:effectLst>
            </c:spPr>
          </c:dPt>
          <c:cat>
            <c:strRef>
              <c:f>Sheet1!$A$2:$A$3</c:f>
              <c:strCache>
                <c:ptCount val="2"/>
                <c:pt idx="0">
                  <c:v>Co-installer code</c:v>
                </c:pt>
                <c:pt idx="1">
                  <c:v>Update packages</c:v>
                </c:pt>
              </c:strCache>
            </c:strRef>
          </c:cat>
          <c:val>
            <c:numRef>
              <c:f>Sheet1!$B$2:$B$3</c:f>
              <c:numCache>
                <c:formatCode>General</c:formatCode>
                <c:ptCount val="2"/>
                <c:pt idx="0">
                  <c:v>80</c:v>
                </c:pt>
                <c:pt idx="1">
                  <c:v>1340</c:v>
                </c:pt>
              </c:numCache>
            </c:numRef>
          </c:val>
        </c:ser>
        <c:firstSliceAng val="0"/>
      </c:pieChart>
    </c:plotArea>
    <c:legend>
      <c:legendPos val="r"/>
      <c:layout>
        <c:manualLayout>
          <c:xMode val="edge"/>
          <c:yMode val="edge"/>
          <c:x val="0.59447128003230354"/>
          <c:y val="0.39268224536449137"/>
          <c:w val="0.38629795073692713"/>
          <c:h val="0.41947421894843812"/>
        </c:manualLayout>
      </c:layout>
    </c:legend>
    <c:plotVisOnly val="1"/>
  </c:chart>
  <c:txPr>
    <a:bodyPr/>
    <a:lstStyle/>
    <a:p>
      <a:pPr>
        <a:defRPr sz="1800">
          <a:effectLst>
            <a:outerShdw blurRad="38100" dist="38100" dir="2700000" algn="tl">
              <a:srgbClr val="000000">
                <a:alpha val="43137"/>
              </a:srgbClr>
            </a:outerShdw>
          </a:effectLst>
          <a:latin typeface="Trebuchet MS"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KMDF 1.9 co-installer</a:t>
            </a:r>
          </a:p>
        </c:rich>
      </c:tx>
      <c:layout>
        <c:manualLayout>
          <c:xMode val="edge"/>
          <c:yMode val="edge"/>
          <c:x val="0.15523308227775984"/>
          <c:y val="2.6086778215223427E-2"/>
        </c:manualLayout>
      </c:layout>
    </c:title>
    <c:plotArea>
      <c:layout/>
      <c:pieChart>
        <c:varyColors val="1"/>
        <c:ser>
          <c:idx val="0"/>
          <c:order val="0"/>
          <c:tx>
            <c:strRef>
              <c:f>Sheet1!$B$1</c:f>
              <c:strCache>
                <c:ptCount val="1"/>
                <c:pt idx="0">
                  <c:v>KMDF 1.9</c:v>
                </c:pt>
              </c:strCache>
            </c:strRef>
          </c:tx>
          <c:spPr>
            <a:effectLst>
              <a:outerShdw blurRad="50800" dist="38100" dir="2700000" algn="tl" rotWithShape="0">
                <a:prstClr val="black">
                  <a:alpha val="40000"/>
                </a:prstClr>
              </a:outerShdw>
            </a:effectLst>
          </c:spPr>
          <c:dPt>
            <c:idx val="0"/>
            <c:spPr>
              <a:solidFill>
                <a:srgbClr val="FF9929"/>
              </a:solidFill>
              <a:effectLst>
                <a:outerShdw blurRad="50800" dist="38100" dir="2700000" algn="tl" rotWithShape="0">
                  <a:prstClr val="black">
                    <a:alpha val="40000"/>
                  </a:prstClr>
                </a:outerShdw>
              </a:effectLst>
            </c:spPr>
          </c:dPt>
          <c:dPt>
            <c:idx val="1"/>
            <c:spPr>
              <a:solidFill>
                <a:schemeClr val="accent3"/>
              </a:solidFill>
              <a:effectLst>
                <a:outerShdw blurRad="50800" dist="38100" dir="2700000" algn="tl" rotWithShape="0">
                  <a:prstClr val="black">
                    <a:alpha val="40000"/>
                  </a:prstClr>
                </a:outerShdw>
              </a:effectLst>
            </c:spPr>
          </c:dPt>
          <c:cat>
            <c:strRef>
              <c:f>Sheet1!$A$2:$A$3</c:f>
              <c:strCache>
                <c:ptCount val="2"/>
                <c:pt idx="0">
                  <c:v>Co-installer code</c:v>
                </c:pt>
                <c:pt idx="1">
                  <c:v>Update packages</c:v>
                </c:pt>
              </c:strCache>
            </c:strRef>
          </c:cat>
          <c:val>
            <c:numRef>
              <c:f>Sheet1!$B$2:$B$3</c:f>
              <c:numCache>
                <c:formatCode>General</c:formatCode>
                <c:ptCount val="2"/>
                <c:pt idx="0">
                  <c:v>70</c:v>
                </c:pt>
                <c:pt idx="1">
                  <c:v>1060</c:v>
                </c:pt>
              </c:numCache>
            </c:numRef>
          </c:val>
        </c:ser>
        <c:firstSliceAng val="0"/>
      </c:pieChart>
    </c:plotArea>
    <c:legend>
      <c:legendPos val="r"/>
      <c:layout>
        <c:manualLayout>
          <c:xMode val="edge"/>
          <c:yMode val="edge"/>
          <c:x val="0.57825013123359625"/>
          <c:y val="0.39603592519685077"/>
          <c:w val="0.40174986876640417"/>
          <c:h val="0.40636564960629928"/>
        </c:manualLayout>
      </c:layout>
    </c:legend>
    <c:plotVisOnly val="1"/>
  </c:chart>
  <c:txPr>
    <a:bodyPr/>
    <a:lstStyle/>
    <a:p>
      <a:pPr>
        <a:defRPr sz="1800">
          <a:effectLst>
            <a:outerShdw blurRad="38100" dist="38100" dir="2700000" algn="tl">
              <a:srgbClr val="000000">
                <a:alpha val="43137"/>
              </a:srgbClr>
            </a:outerShdw>
          </a:effectLst>
          <a:latin typeface="Trebuchet MS"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90DE7A-75DE-432E-A508-45AB098E753B}" type="datetimeFigureOut">
              <a:rPr lang="en-US" smtClean="0"/>
              <a:pPr/>
              <a:t>11/11/2008</a:t>
            </a:fld>
            <a:endParaRPr lang="en-US"/>
          </a:p>
        </p:txBody>
      </p:sp>
      <p:sp>
        <p:nvSpPr>
          <p:cNvPr id="4" name="Footer Placeholder 3"/>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1200"/>
            </a:lvl1pPr>
          </a:lstStyle>
          <a:p>
            <a:r>
              <a:rPr lang="en-US" sz="600"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600" dirty="0"/>
          </a:p>
        </p:txBody>
      </p:sp>
      <p:sp>
        <p:nvSpPr>
          <p:cNvPr id="5" name="Slide Number Placeholder 4"/>
          <p:cNvSpPr>
            <a:spLocks noGrp="1"/>
          </p:cNvSpPr>
          <p:nvPr>
            <p:ph type="sldNum" sz="quarter" idx="3"/>
          </p:nvPr>
        </p:nvSpPr>
        <p:spPr>
          <a:xfrm>
            <a:off x="6172199" y="8685213"/>
            <a:ext cx="684213" cy="457200"/>
          </a:xfrm>
          <a:prstGeom prst="rect">
            <a:avLst/>
          </a:prstGeom>
        </p:spPr>
        <p:txBody>
          <a:bodyPr vert="horz" lIns="91440" tIns="45720" rIns="91440" bIns="45720" rtlCol="0" anchor="b"/>
          <a:lstStyle>
            <a:lvl1pPr algn="r">
              <a:defRPr sz="1200"/>
            </a:lvl1pPr>
          </a:lstStyle>
          <a:p>
            <a:fld id="{E801A641-9707-4278-AA7F-F86B6B98F143}"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D6744-7382-4168-B511-273673A55E28}"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600"/>
            </a:lvl1p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63C22B45-F755-49D2-B2B1-010F50AC5C97}"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D1184DCD-38CE-40CE-913C-C187BDBCC469}"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A47FB57-8DF1-4F54-8B2F-6CED7618C3AF}"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10</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9D91FA56-8F98-4B05-8A31-CBD2C92F0C56}"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11</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87412691-0278-4C7B-A70A-0D8B7907C2C2}"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EC58E075-6254-4171-A904-35025D2CDADA}"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6F084978-1231-4B67-AB51-43A78ADDC5B5}"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8A952A77-3AEC-4068-A94F-7E24A23E1541}"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8364E318-CA6A-421F-9EFE-49DE13327498}"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16</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9553812F-B68F-4AE4-AA46-1A15C0B98AFE}"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571903DF-F130-4B9E-AAB6-0FD571730B73}"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3C036302-80BB-4551-BE2B-344B07756E05}"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7ABFB278-B749-44CB-8A0F-3E17CFAF78F6}"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2</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63BD0A21-C17F-48E1-8E18-CC513DC99614}"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E0A3FEC5-3EF9-4061-AC84-EFD2E9518C5F}"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21</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425123B6-F6B0-4E14-8FAE-2ABD7FE2CC02}"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35EB9BE3-DEB4-4008-8652-92D2198070D0}"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E194B317-A60E-4E25-8107-580613FF9EE2}"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24</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90705328-870B-4D96-9767-DE96FB0C058D}"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93A14552-02E1-44DE-B49F-AFBE09AE53C7}"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CA62CBF9-B1B4-4BCE-A2FB-E5AA9C8778A6}"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9A7CA6B9-25B8-45ED-A29B-508540A81574}"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C3D18735-05B9-40F3-978E-4A64635F5096}"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345BC6AB-B55D-4FA0-9A25-84D54399664B}"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3</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49E756F0-0636-4174-AF5B-B00D7D757F21}"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96A580C1-004F-46E3-9AE6-11350508A815}"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3B68FDD-5455-4D20-964E-CC1ED65EA212}"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32</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89AD0ED1-85EF-43FE-ADF0-9F4A5C19E70B}"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33</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6DF693AB-91B6-4ACF-8232-2BE46FD75EC9}"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79924B80-D78A-4082-BCE4-274653CF2343}"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35</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CF462360-365F-436D-A323-AE0BF700F3D2}"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122D3EA3-C3F0-48D0-993B-933FB5CBD0D6}"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8F7571F2-A304-455F-9DE7-C9F069D13875}"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90FB880D-21FB-420F-AA1C-451A96B18FB8}"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4</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WinHEC 2008</a:t>
            </a:r>
            <a:endParaRPr lang="en-US" dirty="0"/>
          </a:p>
        </p:txBody>
      </p:sp>
      <p:sp>
        <p:nvSpPr>
          <p:cNvPr id="5" name="Date Placeholder 4"/>
          <p:cNvSpPr>
            <a:spLocks noGrp="1"/>
          </p:cNvSpPr>
          <p:nvPr>
            <p:ph type="dt" idx="11"/>
          </p:nvPr>
        </p:nvSpPr>
        <p:spPr/>
        <p:txBody>
          <a:bodyPr/>
          <a:lstStyle/>
          <a:p>
            <a:fld id="{A43A50A5-28A9-4144-816C-7E2C2A29FFCD}" type="datetime1">
              <a:rPr lang="en-US" smtClean="0"/>
              <a:pPr/>
              <a:t>11/11/2008</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3C22B45-F755-49D2-B2B1-010F50AC5C9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1936121-904F-41A3-98B1-94AFC305933D}"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41</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7AAD064C-0E19-4B7D-BA4E-144178589813}"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42</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9F7A362F-DCB0-4CA5-87C8-14B4256B795B}"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43</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0CF84FF-71F6-4A1A-A502-4B5F03FBACD4}" type="datetime1">
              <a:rPr lang="en-US" smtClean="0"/>
              <a:pPr/>
              <a:t>11/11/2008</a:t>
            </a:fld>
            <a:endParaRPr lang="en-US"/>
          </a:p>
        </p:txBody>
      </p:sp>
      <p:sp>
        <p:nvSpPr>
          <p:cNvPr id="5" name="Slide Number Placeholder 4"/>
          <p:cNvSpPr>
            <a:spLocks noGrp="1"/>
          </p:cNvSpPr>
          <p:nvPr>
            <p:ph type="sldNum" sz="quarter" idx="11"/>
          </p:nvPr>
        </p:nvSpPr>
        <p:spPr/>
        <p:txBody>
          <a:bodyPr/>
          <a:lstStyle/>
          <a:p>
            <a:fld id="{63C22B45-F755-49D2-B2B1-010F50AC5C97}" type="slidenum">
              <a:rPr lang="en-US" smtClean="0"/>
              <a:pPr/>
              <a:t>5</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Header Placeholder 6"/>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7FB9509-F0E5-4405-8F72-D64E90F801B1}" type="datetime1">
              <a:rPr lang="en-US" smtClean="0"/>
              <a:pPr/>
              <a:t>11/11/2008</a:t>
            </a:fld>
            <a:endParaRPr lang="en-US"/>
          </a:p>
        </p:txBody>
      </p:sp>
      <p:sp>
        <p:nvSpPr>
          <p:cNvPr id="5" name="Slide Number Placeholder 4"/>
          <p:cNvSpPr>
            <a:spLocks noGrp="1"/>
          </p:cNvSpPr>
          <p:nvPr>
            <p:ph type="sldNum" sz="quarter" idx="11"/>
          </p:nvPr>
        </p:nvSpPr>
        <p:spPr/>
        <p:txBody>
          <a:bodyPr/>
          <a:lstStyle/>
          <a:p>
            <a:fld id="{63C22B45-F755-49D2-B2B1-010F50AC5C97}" type="slidenum">
              <a:rPr lang="en-US" smtClean="0"/>
              <a:pPr/>
              <a:t>6</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Header Placeholder 6"/>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AC29840D-5351-415E-8A14-909FEA4518C9}" type="datetime1">
              <a:rPr lang="en-US" smtClean="0"/>
              <a:pPr/>
              <a:t>11/11/2008</a:t>
            </a:fld>
            <a:endParaRPr lang="en-US"/>
          </a:p>
        </p:txBody>
      </p:sp>
      <p:sp>
        <p:nvSpPr>
          <p:cNvPr id="5" name="Slide Number Placeholder 4"/>
          <p:cNvSpPr>
            <a:spLocks noGrp="1"/>
          </p:cNvSpPr>
          <p:nvPr>
            <p:ph type="sldNum" sz="quarter" idx="11"/>
          </p:nvPr>
        </p:nvSpPr>
        <p:spPr/>
        <p:txBody>
          <a:bodyPr/>
          <a:lstStyle/>
          <a:p>
            <a:fld id="{63C22B45-F755-49D2-B2B1-010F50AC5C97}" type="slidenum">
              <a:rPr lang="en-US" smtClean="0"/>
              <a:pPr/>
              <a:t>7</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Header Placeholder 6"/>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034AE89-2459-4EAA-BA26-50A42D22B329}"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8</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F205730B-2A41-4B18-811B-66FF3BF6B0EA}" type="datetime1">
              <a:rPr lang="en-US" smtClean="0"/>
              <a:pPr/>
              <a:t>11/11/2008</a:t>
            </a:fld>
            <a:endParaRPr lang="en-US"/>
          </a:p>
        </p:txBody>
      </p:sp>
      <p:sp>
        <p:nvSpPr>
          <p:cNvPr id="6" name="Slide Number Placeholder 5"/>
          <p:cNvSpPr>
            <a:spLocks noGrp="1"/>
          </p:cNvSpPr>
          <p:nvPr>
            <p:ph type="sldNum" sz="quarter" idx="11"/>
          </p:nvPr>
        </p:nvSpPr>
        <p:spPr/>
        <p:txBody>
          <a:bodyPr/>
          <a:lstStyle/>
          <a:p>
            <a:fld id="{63C22B45-F755-49D2-B2B1-010F50AC5C97}" type="slidenum">
              <a:rPr lang="en-US" smtClean="0"/>
              <a:pPr/>
              <a:t>9</a:t>
            </a:fld>
            <a:endParaRPr lang="en-US"/>
          </a:p>
        </p:txBody>
      </p:sp>
      <p:sp>
        <p:nvSpPr>
          <p:cNvPr id="7" name="Footer Placeholder 6"/>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p:txBody>
          <a:bodyPr/>
          <a:lstStyle/>
          <a:p>
            <a:r>
              <a:rPr lang="en-US" smtClean="0"/>
              <a:t>WinHEC 2008</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pport.microsoft.com/kb/902093"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robertkj@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robertkj@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MSPress/books/10512.a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wdfinfo@microsoft.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wdfinfo@microsoft.com" TargetMode="External"/><Relationship Id="rId3" Type="http://schemas.openxmlformats.org/officeDocument/2006/relationships/hyperlink" Target="http://go.microsoft.com/fwlink/?LinkID=79335" TargetMode="External"/><Relationship Id="rId7" Type="http://schemas.openxmlformats.org/officeDocument/2006/relationships/hyperlink" Target="http://blogs.msdn.com/888_umdf_4_yo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blogs.msdn.com/bobkjelgaard" TargetMode="External"/><Relationship Id="rId5" Type="http://schemas.openxmlformats.org/officeDocument/2006/relationships/hyperlink" Target="http://www.otherresourceexample.com/" TargetMode="External"/><Relationship Id="rId4" Type="http://schemas.openxmlformats.org/officeDocument/2006/relationships/hyperlink" Target="http://go.microsoft.com/fwlink/?LinkID=79354" TargetMode="External"/><Relationship Id="rId9" Type="http://schemas.openxmlformats.org/officeDocument/2006/relationships/hyperlink" Target="http://blogs.msdn.com/bobkjelgaard/pages/Resources-For-Installation-Problems.aspx"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msdn.microsoft.com/en-us/library/aa490024.aspx" TargetMode="External"/><Relationship Id="rId3" Type="http://schemas.openxmlformats.org/officeDocument/2006/relationships/hyperlink" Target="http://www.microsoft.com/MSPress/books/10512.aspx" TargetMode="External"/><Relationship Id="rId7" Type="http://schemas.openxmlformats.org/officeDocument/2006/relationships/hyperlink" Target="http://go.microsoft.com/fwlink/?LinkID=82953"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msdn.microsoft.com/en-us/library/cc264231.aspx" TargetMode="External"/><Relationship Id="rId5" Type="http://schemas.openxmlformats.org/officeDocument/2006/relationships/hyperlink" Target="http://www.microsoft.com/whdc/winlogo/hwrequirements.mspx" TargetMode="External"/><Relationship Id="rId4" Type="http://schemas.openxmlformats.org/officeDocument/2006/relationships/hyperlink" Target="http://www.microsoft.com/whdc/winlogo/default.m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1563469"/>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Wdfldr.sys + Wdf01000.sys</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5029200" y="1524000"/>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Wdfldr.sys + Wdf01000.sys</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1600200" y="2514601"/>
            <a:ext cx="2438400" cy="91439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Kernel-Mode Driver Framework-v1.9-Vista.msu</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TextBox 11"/>
          <p:cNvSpPr txBox="1"/>
          <p:nvPr/>
        </p:nvSpPr>
        <p:spPr>
          <a:xfrm>
            <a:off x="4953000" y="2514601"/>
            <a:ext cx="2667000" cy="91439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Kernel-Mode Driver Framework-v1.9-Win2k-WinXP-Win2K3.exe</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3352800" y="3886200"/>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WDF.CAB (WDFCAB_RESOURCE) </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3124200" y="4800600"/>
            <a:ext cx="2895600" cy="36933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WdfCoinstaller01009.dll</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8" name="Straight Arrow Connector 17"/>
          <p:cNvCxnSpPr>
            <a:stCxn id="6" idx="2"/>
            <a:endCxn id="10" idx="0"/>
          </p:cNvCxnSpPr>
          <p:nvPr/>
        </p:nvCxnSpPr>
        <p:spPr>
          <a:xfrm rot="5400000">
            <a:off x="2667000" y="2362200"/>
            <a:ext cx="304801"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8" idx="2"/>
          </p:cNvCxnSpPr>
          <p:nvPr/>
        </p:nvCxnSpPr>
        <p:spPr>
          <a:xfrm rot="5400000">
            <a:off x="6076265" y="2342466"/>
            <a:ext cx="344271"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4" idx="2"/>
            <a:endCxn id="16" idx="0"/>
          </p:cNvCxnSpPr>
          <p:nvPr/>
        </p:nvCxnSpPr>
        <p:spPr>
          <a:xfrm rot="5400000">
            <a:off x="4437966" y="4666565"/>
            <a:ext cx="26806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Elbow Connector 20"/>
          <p:cNvCxnSpPr>
            <a:stCxn id="10" idx="2"/>
            <a:endCxn id="14" idx="0"/>
          </p:cNvCxnSpPr>
          <p:nvPr/>
        </p:nvCxnSpPr>
        <p:spPr>
          <a:xfrm rot="16200000" flipH="1">
            <a:off x="3467100" y="2781300"/>
            <a:ext cx="457200" cy="17526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12" idx="2"/>
            <a:endCxn id="14" idx="0"/>
          </p:cNvCxnSpPr>
          <p:nvPr/>
        </p:nvCxnSpPr>
        <p:spPr>
          <a:xfrm rot="5400000">
            <a:off x="5200650" y="2800350"/>
            <a:ext cx="457200" cy="17145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381000" y="5334000"/>
            <a:ext cx="8382000" cy="276999"/>
          </a:xfrm>
          <a:prstGeom prst="rect">
            <a:avLst/>
          </a:prstGeom>
          <a:noFill/>
        </p:spPr>
        <p:txBody>
          <a:bodyPr wrap="square" lIns="0" tIns="0" rIns="0" bIns="0" rtlCol="0">
            <a:spAutoFit/>
          </a:bodyPr>
          <a:lstStyle/>
          <a:p>
            <a:pPr marL="346075" indent="-346075"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MSU, EXE and CAB files in the diagram are compressed</a:t>
            </a:r>
          </a:p>
        </p:txBody>
      </p:sp>
      <p:sp>
        <p:nvSpPr>
          <p:cNvPr id="15" name="Title 14"/>
          <p:cNvSpPr>
            <a:spLocks noGrp="1"/>
          </p:cNvSpPr>
          <p:nvPr>
            <p:ph type="title"/>
          </p:nvPr>
        </p:nvSpPr>
        <p:spPr>
          <a:xfrm>
            <a:off x="382588" y="228600"/>
            <a:ext cx="8380412" cy="609398"/>
          </a:xfrm>
        </p:spPr>
        <p:txBody>
          <a:bodyPr/>
          <a:lstStyle/>
          <a:p>
            <a:r>
              <a:rPr lang="en-US" sz="4400" dirty="0" smtClean="0"/>
              <a:t>KMDF 1.9 Co-installer Contents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00200" y="1524000"/>
            <a:ext cx="2438400" cy="36933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UMDF Binaries</a:t>
            </a:r>
          </a:p>
        </p:txBody>
      </p:sp>
      <p:sp>
        <p:nvSpPr>
          <p:cNvPr id="23" name="TextBox 22"/>
          <p:cNvSpPr txBox="1"/>
          <p:nvPr/>
        </p:nvSpPr>
        <p:spPr>
          <a:xfrm>
            <a:off x="4953000" y="1484531"/>
            <a:ext cx="2438400" cy="36933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UMDF Binaries</a:t>
            </a:r>
          </a:p>
        </p:txBody>
      </p:sp>
      <p:sp>
        <p:nvSpPr>
          <p:cNvPr id="25" name="TextBox 24"/>
          <p:cNvSpPr txBox="1"/>
          <p:nvPr/>
        </p:nvSpPr>
        <p:spPr>
          <a:xfrm>
            <a:off x="1143000" y="2362201"/>
            <a:ext cx="3352800" cy="10668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User-Mode Driver Framework-v1. 9-Vista.msu (WUDF_UPDATE_VISTA-RTM)</a:t>
            </a:r>
          </a:p>
          <a:p>
            <a:pPr defTabSz="914063"/>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TextBox 26"/>
          <p:cNvSpPr txBox="1"/>
          <p:nvPr/>
        </p:nvSpPr>
        <p:spPr>
          <a:xfrm>
            <a:off x="4953000" y="2362200"/>
            <a:ext cx="2895600" cy="10668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User-Mode Driver Framework-v1.9-WinXP-Win2K3.exe (WUDF_UPDATE_XP-SRV03)</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3124200" y="4343400"/>
            <a:ext cx="2895600" cy="36933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WUDFUpdate01009.dll</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31" name="Straight Arrow Connector 30"/>
          <p:cNvCxnSpPr>
            <a:stCxn id="15" idx="2"/>
            <a:endCxn id="25" idx="0"/>
          </p:cNvCxnSpPr>
          <p:nvPr/>
        </p:nvCxnSpPr>
        <p:spPr>
          <a:xfrm rot="5400000">
            <a:off x="2584966" y="2127766"/>
            <a:ext cx="46886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3" idx="2"/>
          </p:cNvCxnSpPr>
          <p:nvPr/>
        </p:nvCxnSpPr>
        <p:spPr>
          <a:xfrm rot="5400000">
            <a:off x="5918032" y="2108031"/>
            <a:ext cx="50833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Elbow Connector 32"/>
          <p:cNvCxnSpPr>
            <a:stCxn id="25" idx="2"/>
            <a:endCxn id="29" idx="0"/>
          </p:cNvCxnSpPr>
          <p:nvPr/>
        </p:nvCxnSpPr>
        <p:spPr>
          <a:xfrm rot="16200000" flipH="1">
            <a:off x="3238501" y="3009900"/>
            <a:ext cx="914399" cy="17526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4" name="Elbow Connector 33"/>
          <p:cNvCxnSpPr>
            <a:stCxn id="27" idx="2"/>
            <a:endCxn id="29" idx="0"/>
          </p:cNvCxnSpPr>
          <p:nvPr/>
        </p:nvCxnSpPr>
        <p:spPr>
          <a:xfrm rot="5400000">
            <a:off x="5029200" y="2971800"/>
            <a:ext cx="914400" cy="18288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381000" y="5334000"/>
            <a:ext cx="8382000" cy="984885"/>
          </a:xfrm>
          <a:prstGeom prst="rect">
            <a:avLst/>
          </a:prstGeom>
          <a:noFill/>
        </p:spPr>
        <p:txBody>
          <a:bodyPr wrap="square" lIns="0" tIns="0" rIns="0" bIns="0" rtlCol="0">
            <a:spAutoFit/>
          </a:bodyPr>
          <a:lstStyle/>
          <a:p>
            <a:pPr marL="346075" lvl="0" indent="-346075"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UMDF binaries:  wudfhost.exe, wudfsvc.dll, wudfx.dll, wudfcoinstaller.dll, wudfplatform.dll, wudfrd.sys, wudfpf.sys</a:t>
            </a:r>
          </a:p>
          <a:p>
            <a:pPr marL="346075" indent="-346075"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EXE and MSU files in the diagram are compressed</a:t>
            </a:r>
          </a:p>
        </p:txBody>
      </p:sp>
      <p:sp>
        <p:nvSpPr>
          <p:cNvPr id="13" name="Title 12"/>
          <p:cNvSpPr>
            <a:spLocks noGrp="1"/>
          </p:cNvSpPr>
          <p:nvPr>
            <p:ph type="title"/>
          </p:nvPr>
        </p:nvSpPr>
        <p:spPr>
          <a:xfrm>
            <a:off x="382588" y="228600"/>
            <a:ext cx="8380412" cy="609398"/>
          </a:xfrm>
        </p:spPr>
        <p:txBody>
          <a:bodyPr/>
          <a:lstStyle/>
          <a:p>
            <a:r>
              <a:rPr lang="en-US" sz="4400" dirty="0" smtClean="0"/>
              <a:t>UMDF 1.9 Co-installer Contents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KMDF 1.9 Co-installer</a:t>
            </a:r>
            <a:br>
              <a:rPr lang="en-US" sz="4400" dirty="0" smtClean="0"/>
            </a:br>
            <a:r>
              <a:rPr lang="en-US" sz="4400" dirty="0" smtClean="0"/>
              <a:t>Installation Steps</a:t>
            </a:r>
          </a:p>
        </p:txBody>
      </p:sp>
      <p:sp>
        <p:nvSpPr>
          <p:cNvPr id="7" name="Content Placeholder 6"/>
          <p:cNvSpPr>
            <a:spLocks noGrp="1"/>
          </p:cNvSpPr>
          <p:nvPr>
            <p:ph idx="1"/>
          </p:nvPr>
        </p:nvSpPr>
        <p:spPr>
          <a:xfrm>
            <a:off x="381000" y="1905000"/>
            <a:ext cx="8380412" cy="4115999"/>
          </a:xfrm>
        </p:spPr>
        <p:txBody>
          <a:bodyPr/>
          <a:lstStyle/>
          <a:p>
            <a:pPr>
              <a:buNone/>
            </a:pPr>
            <a:r>
              <a:rPr lang="en-US" sz="2000" b="1" dirty="0" smtClean="0">
                <a:gradFill>
                  <a:gsLst>
                    <a:gs pos="28000">
                      <a:schemeClr val="accent1">
                        <a:lumMod val="75000"/>
                      </a:schemeClr>
                    </a:gs>
                    <a:gs pos="48000">
                      <a:schemeClr val="accent1">
                        <a:lumMod val="75000"/>
                      </a:schemeClr>
                    </a:gs>
                  </a:gsLst>
                  <a:lin ang="5400000" scaled="1"/>
                </a:gradFill>
              </a:rPr>
              <a:t>DIF_INSTALLDEVICE, </a:t>
            </a:r>
            <a:r>
              <a:rPr lang="en-US" sz="2000" b="1" dirty="0" err="1" smtClean="0">
                <a:gradFill>
                  <a:gsLst>
                    <a:gs pos="28000">
                      <a:schemeClr val="accent1">
                        <a:lumMod val="75000"/>
                      </a:schemeClr>
                    </a:gs>
                    <a:gs pos="48000">
                      <a:schemeClr val="accent1">
                        <a:lumMod val="75000"/>
                      </a:schemeClr>
                    </a:gs>
                  </a:gsLst>
                  <a:lin ang="5400000" scaled="1"/>
                </a:gradFill>
              </a:rPr>
              <a:t>PreDeviceInstall</a:t>
            </a:r>
            <a:endParaRPr lang="en-US" sz="2000" b="1" dirty="0" smtClean="0">
              <a:gradFill>
                <a:gsLst>
                  <a:gs pos="28000">
                    <a:schemeClr val="accent1">
                      <a:lumMod val="75000"/>
                    </a:schemeClr>
                  </a:gs>
                  <a:gs pos="48000">
                    <a:schemeClr val="accent1">
                      <a:lumMod val="75000"/>
                    </a:schemeClr>
                  </a:gs>
                </a:gsLst>
                <a:lin ang="5400000" scaled="1"/>
              </a:gradFill>
            </a:endParaRPr>
          </a:p>
          <a:p>
            <a:pPr marL="346075" indent="-346075"/>
            <a:r>
              <a:rPr lang="en-US" sz="2000" dirty="0" smtClean="0"/>
              <a:t>Check for supported OS version (Windows 2000 or higher)</a:t>
            </a:r>
          </a:p>
          <a:p>
            <a:pPr marL="346075" indent="-346075"/>
            <a:r>
              <a:rPr lang="en-US" sz="2000" dirty="0" smtClean="0"/>
              <a:t>Find </a:t>
            </a:r>
            <a:r>
              <a:rPr lang="en-US" sz="2000" dirty="0" err="1" smtClean="0"/>
              <a:t>KmdfLibraryVersion</a:t>
            </a:r>
            <a:r>
              <a:rPr lang="en-US" sz="2000" dirty="0" smtClean="0"/>
              <a:t> in INF and check if it is supported</a:t>
            </a:r>
          </a:p>
          <a:p>
            <a:pPr marL="346075" indent="-346075"/>
            <a:r>
              <a:rPr lang="en-US" sz="2000" dirty="0" smtClean="0"/>
              <a:t>Check if system needs to be updated (Vista SP1/2008 or lower)</a:t>
            </a:r>
          </a:p>
          <a:p>
            <a:pPr marL="630238" lvl="1" indent="-284163"/>
            <a:r>
              <a:rPr lang="en-US" sz="1800" dirty="0" smtClean="0"/>
              <a:t>On-disk version of wdf01000.sys &lt; co-installer version OR</a:t>
            </a:r>
          </a:p>
          <a:p>
            <a:pPr marL="630238" lvl="1" indent="-284163"/>
            <a:r>
              <a:rPr lang="en-US" sz="1800" dirty="0" smtClean="0"/>
              <a:t>On-disk version of wdf01000.sys == co-installer version AND damaged installation (ARP registry entry missing OR KMDF service cannot be opened using SCM APIs)</a:t>
            </a:r>
          </a:p>
          <a:p>
            <a:pPr marL="346075" indent="-346075"/>
            <a:r>
              <a:rPr lang="en-US" sz="2000" dirty="0" smtClean="0"/>
              <a:t>Check if reboot is required</a:t>
            </a:r>
          </a:p>
          <a:p>
            <a:pPr marL="630238" lvl="1" indent="-284163"/>
            <a:r>
              <a:rPr lang="en-US" sz="1800" dirty="0" smtClean="0"/>
              <a:t>KMDF service is running AND</a:t>
            </a:r>
          </a:p>
          <a:p>
            <a:pPr marL="630238" lvl="1" indent="-284163"/>
            <a:r>
              <a:rPr lang="en-US" sz="1800" dirty="0" smtClean="0"/>
              <a:t>KMDF in-memory &lt; co-installer version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heckerboard(across)">
                                      <p:cBhvr>
                                        <p:cTn id="20" dur="500"/>
                                        <p:tgtEl>
                                          <p:spTgt spid="7">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heckerboard(across)">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checkerboard(across)">
                                      <p:cBhvr>
                                        <p:cTn id="28" dur="500"/>
                                        <p:tgtEl>
                                          <p:spTgt spid="7">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checkerboard(across)">
                                      <p:cBhvr>
                                        <p:cTn id="31" dur="500"/>
                                        <p:tgtEl>
                                          <p:spTgt spid="7">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checkerboard(across)">
                                      <p:cBhvr>
                                        <p:cTn id="3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KMDF 1.9 Co-installer</a:t>
            </a:r>
            <a:br>
              <a:rPr lang="en-US" sz="4400" dirty="0" smtClean="0"/>
            </a:br>
            <a:r>
              <a:rPr lang="en-US" sz="4400" dirty="0" smtClean="0"/>
              <a:t>Installation </a:t>
            </a:r>
            <a:r>
              <a:rPr sz="4400" smtClean="0"/>
              <a:t>S</a:t>
            </a:r>
            <a:r>
              <a:rPr lang="en-US" sz="4400" dirty="0" err="1" smtClean="0"/>
              <a:t>teps</a:t>
            </a:r>
            <a:endParaRPr lang="en-US" sz="4400" dirty="0" smtClean="0"/>
          </a:p>
        </p:txBody>
      </p:sp>
      <p:sp>
        <p:nvSpPr>
          <p:cNvPr id="7" name="Content Placeholder 6"/>
          <p:cNvSpPr>
            <a:spLocks noGrp="1"/>
          </p:cNvSpPr>
          <p:nvPr>
            <p:ph idx="1"/>
          </p:nvPr>
        </p:nvSpPr>
        <p:spPr>
          <a:xfrm>
            <a:off x="381000" y="1905000"/>
            <a:ext cx="8380412" cy="3040319"/>
          </a:xfrm>
        </p:spPr>
        <p:txBody>
          <a:bodyPr/>
          <a:lstStyle/>
          <a:p>
            <a:pPr marL="346075" indent="-346075"/>
            <a:r>
              <a:rPr lang="en-US" sz="2000" dirty="0" smtClean="0"/>
              <a:t>Extract WDFCAB_RESOURCE to temporary folder</a:t>
            </a:r>
          </a:p>
          <a:p>
            <a:pPr marL="346075" indent="-346075"/>
            <a:r>
              <a:rPr lang="en-US" sz="2000" dirty="0" smtClean="0"/>
              <a:t>Call MSU or update.exe package to update system</a:t>
            </a:r>
          </a:p>
          <a:p>
            <a:pPr marL="630238" lvl="1" indent="-284163"/>
            <a:r>
              <a:rPr lang="en-US" sz="1800" dirty="0" smtClean="0"/>
              <a:t>Possible that the update package asks for reboot, because files were marked for replacement after reboot</a:t>
            </a:r>
          </a:p>
          <a:p>
            <a:pPr marL="346075" indent="-346075"/>
            <a:r>
              <a:rPr lang="en-US" sz="2000" dirty="0" smtClean="0"/>
              <a:t>Create marker file for the framework (e.g. %</a:t>
            </a:r>
            <a:r>
              <a:rPr lang="en-US" sz="2000" dirty="0" err="1" smtClean="0"/>
              <a:t>windir</a:t>
            </a:r>
            <a:r>
              <a:rPr lang="en-US" sz="2000" dirty="0" smtClean="0"/>
              <a:t>%\system32\drivers\MsftWdf_Kernel_01009_Coinstaller_Critical.Wdf)</a:t>
            </a:r>
          </a:p>
          <a:p>
            <a:pPr marL="0" indent="0">
              <a:buNone/>
            </a:pPr>
            <a:r>
              <a:rPr lang="en-US" sz="2000" dirty="0" smtClean="0"/>
              <a:t>The PNP manager proceeds with the installation (file copy, registry entries, etc.)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heckerboard(across)">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heckerboard(across)">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checkerboard(across)">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KMDF 1.9 Co-installer</a:t>
            </a:r>
            <a:br>
              <a:rPr lang="en-US" sz="4400" dirty="0" smtClean="0"/>
            </a:br>
            <a:r>
              <a:rPr lang="en-US" sz="4400" dirty="0" smtClean="0"/>
              <a:t>Installation </a:t>
            </a:r>
            <a:r>
              <a:rPr sz="4400" smtClean="0"/>
              <a:t>S</a:t>
            </a:r>
            <a:r>
              <a:rPr lang="en-US" sz="4400" dirty="0" err="1" smtClean="0"/>
              <a:t>teps</a:t>
            </a:r>
            <a:endParaRPr lang="en-US" sz="4400" dirty="0" smtClean="0"/>
          </a:p>
        </p:txBody>
      </p:sp>
      <p:sp>
        <p:nvSpPr>
          <p:cNvPr id="7" name="Content Placeholder 6"/>
          <p:cNvSpPr>
            <a:spLocks noGrp="1"/>
          </p:cNvSpPr>
          <p:nvPr>
            <p:ph idx="1"/>
          </p:nvPr>
        </p:nvSpPr>
        <p:spPr>
          <a:xfrm>
            <a:off x="382588" y="1905000"/>
            <a:ext cx="8380412" cy="2554545"/>
          </a:xfrm>
        </p:spPr>
        <p:txBody>
          <a:bodyPr/>
          <a:lstStyle/>
          <a:p>
            <a:pPr>
              <a:buNone/>
            </a:pPr>
            <a:r>
              <a:rPr lang="en-US" sz="2000" b="1" dirty="0" smtClean="0">
                <a:gradFill>
                  <a:gsLst>
                    <a:gs pos="28000">
                      <a:schemeClr val="accent1">
                        <a:lumMod val="75000"/>
                      </a:schemeClr>
                    </a:gs>
                    <a:gs pos="48000">
                      <a:schemeClr val="accent1">
                        <a:lumMod val="75000"/>
                      </a:schemeClr>
                    </a:gs>
                  </a:gsLst>
                  <a:lin ang="5400000" scaled="1"/>
                </a:gradFill>
              </a:rPr>
              <a:t>DIF_INSTALLDEVICE, </a:t>
            </a:r>
            <a:r>
              <a:rPr lang="en-US" sz="2000" b="1" dirty="0" err="1" smtClean="0">
                <a:gradFill>
                  <a:gsLst>
                    <a:gs pos="28000">
                      <a:schemeClr val="accent1">
                        <a:lumMod val="75000"/>
                      </a:schemeClr>
                    </a:gs>
                    <a:gs pos="48000">
                      <a:schemeClr val="accent1">
                        <a:lumMod val="75000"/>
                      </a:schemeClr>
                    </a:gs>
                  </a:gsLst>
                  <a:lin ang="5400000" scaled="1"/>
                </a:gradFill>
              </a:rPr>
              <a:t>PostDeviceInstall</a:t>
            </a:r>
            <a:endParaRPr lang="en-US" sz="2000" b="1" dirty="0" smtClean="0">
              <a:gradFill>
                <a:gsLst>
                  <a:gs pos="28000">
                    <a:schemeClr val="accent1">
                      <a:lumMod val="75000"/>
                    </a:schemeClr>
                  </a:gs>
                  <a:gs pos="48000">
                    <a:schemeClr val="accent1">
                      <a:lumMod val="75000"/>
                    </a:schemeClr>
                  </a:gs>
                </a:gsLst>
                <a:lin ang="5400000" scaled="1"/>
              </a:gradFill>
            </a:endParaRPr>
          </a:p>
          <a:p>
            <a:pPr marL="346075" indent="-346075"/>
            <a:r>
              <a:rPr lang="en-US" sz="2000" dirty="0" smtClean="0"/>
              <a:t>If driver is marked as </a:t>
            </a:r>
            <a:r>
              <a:rPr lang="en-US" sz="2000" dirty="0" err="1" smtClean="0"/>
              <a:t>bootstart</a:t>
            </a:r>
            <a:r>
              <a:rPr lang="en-US" sz="2000" dirty="0" smtClean="0"/>
              <a:t>, then KMDF service is set to </a:t>
            </a:r>
            <a:r>
              <a:rPr lang="en-US" sz="2000" dirty="0" err="1" smtClean="0"/>
              <a:t>bootstart</a:t>
            </a:r>
            <a:endParaRPr lang="en-US" sz="2000" dirty="0" smtClean="0"/>
          </a:p>
          <a:p>
            <a:pPr marL="346075" indent="-346075"/>
            <a:r>
              <a:rPr lang="en-US" sz="2000" dirty="0" smtClean="0"/>
              <a:t>Create marker file for the driver (e.g. %</a:t>
            </a:r>
            <a:r>
              <a:rPr lang="en-US" sz="2000" dirty="0" err="1" smtClean="0"/>
              <a:t>windir</a:t>
            </a:r>
            <a:r>
              <a:rPr lang="en-US" sz="2000" dirty="0" smtClean="0"/>
              <a:t>%\system32\drivers\Msft_Kernel_WdfRamdisk_01009.Wdf)</a:t>
            </a:r>
          </a:p>
          <a:p>
            <a:pPr marL="346075" indent="-346075"/>
            <a:r>
              <a:rPr lang="en-US" sz="2000" dirty="0" smtClean="0"/>
              <a:t>If reboot is required, then the PNP manager prompts the user</a:t>
            </a:r>
            <a:br>
              <a:rPr lang="en-US" sz="2000" dirty="0" smtClean="0"/>
            </a:br>
            <a:r>
              <a:rPr lang="en-US" sz="2000" dirty="0" smtClean="0"/>
              <a:t>for reboot</a:t>
            </a:r>
          </a:p>
          <a:p>
            <a:pPr>
              <a:buNone/>
            </a:pPr>
            <a:r>
              <a:rPr lang="en-US" sz="2000" dirty="0" smtClean="0"/>
              <a:t>End of device installation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checkerboard(across)">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UMDF 1.9 Co-installer</a:t>
            </a:r>
            <a:br>
              <a:rPr lang="en-US" sz="4400" dirty="0" smtClean="0"/>
            </a:br>
            <a:r>
              <a:rPr lang="en-US" sz="4400" dirty="0" smtClean="0"/>
              <a:t>Installation Steps</a:t>
            </a:r>
            <a:endParaRPr lang="en-US" sz="4400" dirty="0"/>
          </a:p>
        </p:txBody>
      </p:sp>
      <p:sp>
        <p:nvSpPr>
          <p:cNvPr id="7" name="Content Placeholder 6"/>
          <p:cNvSpPr>
            <a:spLocks noGrp="1"/>
          </p:cNvSpPr>
          <p:nvPr>
            <p:ph idx="1"/>
          </p:nvPr>
        </p:nvSpPr>
        <p:spPr>
          <a:xfrm>
            <a:off x="381000" y="1905000"/>
            <a:ext cx="8380412" cy="4352474"/>
          </a:xfrm>
        </p:spPr>
        <p:txBody>
          <a:bodyPr/>
          <a:lstStyle/>
          <a:p>
            <a:pPr marL="0" indent="0">
              <a:buNone/>
            </a:pPr>
            <a:r>
              <a:rPr lang="en-US" sz="2000" b="1" dirty="0" smtClean="0">
                <a:gradFill>
                  <a:gsLst>
                    <a:gs pos="28000">
                      <a:schemeClr val="accent1">
                        <a:lumMod val="75000"/>
                      </a:schemeClr>
                    </a:gs>
                    <a:gs pos="48000">
                      <a:schemeClr val="accent1">
                        <a:lumMod val="75000"/>
                      </a:schemeClr>
                    </a:gs>
                  </a:gsLst>
                  <a:lin ang="5400000" scaled="1"/>
                </a:gradFill>
              </a:rPr>
              <a:t>DIF_INSTALLDEVICE, </a:t>
            </a:r>
            <a:r>
              <a:rPr lang="en-US" sz="2000" b="1" dirty="0" err="1" smtClean="0">
                <a:gradFill>
                  <a:gsLst>
                    <a:gs pos="28000">
                      <a:schemeClr val="accent1">
                        <a:lumMod val="75000"/>
                      </a:schemeClr>
                    </a:gs>
                    <a:gs pos="48000">
                      <a:schemeClr val="accent1">
                        <a:lumMod val="75000"/>
                      </a:schemeClr>
                    </a:gs>
                  </a:gsLst>
                  <a:lin ang="5400000" scaled="1"/>
                </a:gradFill>
              </a:rPr>
              <a:t>PreDeviceInstall</a:t>
            </a:r>
            <a:r>
              <a:rPr lang="en-US" sz="2000" b="1" dirty="0" smtClean="0">
                <a:gradFill>
                  <a:gsLst>
                    <a:gs pos="28000">
                      <a:schemeClr val="accent1">
                        <a:lumMod val="75000"/>
                      </a:schemeClr>
                    </a:gs>
                    <a:gs pos="48000">
                      <a:schemeClr val="accent1">
                        <a:lumMod val="75000"/>
                      </a:schemeClr>
                    </a:gs>
                  </a:gsLst>
                  <a:lin ang="5400000" scaled="1"/>
                </a:gradFill>
              </a:rPr>
              <a:t> (UMDF update co-installer)</a:t>
            </a:r>
          </a:p>
          <a:p>
            <a:pPr marL="346075" indent="-346075"/>
            <a:r>
              <a:rPr lang="en-US" sz="2000" dirty="0" smtClean="0"/>
              <a:t>Check for supported OS version (</a:t>
            </a:r>
            <a:r>
              <a:rPr lang="nn-NO" sz="2000" dirty="0" smtClean="0"/>
              <a:t>XP SP2+, 2003 SP1+, Vista RTM+, 2008, Windows 7 or newer</a:t>
            </a:r>
            <a:r>
              <a:rPr lang="en-US" sz="2000" dirty="0" smtClean="0"/>
              <a:t>)</a:t>
            </a:r>
          </a:p>
          <a:p>
            <a:pPr marL="346075" indent="-346075"/>
            <a:r>
              <a:rPr lang="en-US" sz="2000" dirty="0" smtClean="0"/>
              <a:t>Check status of current installation</a:t>
            </a:r>
          </a:p>
          <a:p>
            <a:pPr marL="630238" lvl="1" indent="-284163"/>
            <a:r>
              <a:rPr lang="en-US" sz="1800" dirty="0" smtClean="0"/>
              <a:t>Read version information for all UMDF binaries</a:t>
            </a:r>
          </a:p>
          <a:p>
            <a:pPr marL="630238" lvl="1" indent="-284163"/>
            <a:r>
              <a:rPr lang="en-US" sz="1800" dirty="0" smtClean="0"/>
              <a:t>If max on-disk file version &gt; co-installer -&gt; NO UPDATE</a:t>
            </a:r>
          </a:p>
          <a:p>
            <a:pPr marL="630238" lvl="1" indent="-284163"/>
            <a:r>
              <a:rPr lang="en-US" sz="1800" dirty="0" smtClean="0"/>
              <a:t>If max on-disk file version == co-installer BUT mismatched versions found (or missing files)-&gt; damaged installation -&gt; UPDATE</a:t>
            </a:r>
          </a:p>
          <a:p>
            <a:pPr marL="630238" lvl="1" indent="-284163"/>
            <a:r>
              <a:rPr lang="en-US" sz="1800" dirty="0" smtClean="0"/>
              <a:t>If all on-disk file versions == co-installer AND&gt;= 1 UMDF service cannot be opened (</a:t>
            </a:r>
            <a:r>
              <a:rPr lang="en-US" sz="1800" dirty="0" err="1" smtClean="0"/>
              <a:t>wudfsvc</a:t>
            </a:r>
            <a:r>
              <a:rPr lang="en-US" sz="1800" dirty="0" smtClean="0"/>
              <a:t>, </a:t>
            </a:r>
            <a:r>
              <a:rPr lang="en-US" sz="1800" dirty="0" err="1" smtClean="0"/>
              <a:t>wudfrd</a:t>
            </a:r>
            <a:r>
              <a:rPr lang="en-US" sz="1800" dirty="0" smtClean="0"/>
              <a:t>, </a:t>
            </a:r>
            <a:r>
              <a:rPr lang="en-US" sz="1800" dirty="0" err="1" smtClean="0"/>
              <a:t>wudfpf</a:t>
            </a:r>
            <a:r>
              <a:rPr lang="en-US" sz="1800" dirty="0" smtClean="0"/>
              <a:t>) -&gt; UPDATE</a:t>
            </a:r>
          </a:p>
          <a:p>
            <a:pPr marL="630238" lvl="1" indent="-284163"/>
            <a:r>
              <a:rPr lang="en-US" sz="1800" dirty="0" smtClean="0"/>
              <a:t>If all on-disk file versions &lt; co-installer -&gt; UPDATE</a:t>
            </a:r>
          </a:p>
          <a:p>
            <a:pPr marL="346075" indent="-346075"/>
            <a:r>
              <a:rPr lang="en-US" sz="2000" dirty="0" smtClean="0"/>
              <a:t>Extract MSU or update.exe package to temporary folder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checkerboard(across)">
                                      <p:cBhvr>
                                        <p:cTn id="15" dur="500"/>
                                        <p:tgtEl>
                                          <p:spTgt spid="7">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checkerboard(across)">
                                      <p:cBhvr>
                                        <p:cTn id="18" dur="500"/>
                                        <p:tgtEl>
                                          <p:spTgt spid="7">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checkerboard(across)">
                                      <p:cBhvr>
                                        <p:cTn id="21" dur="500"/>
                                        <p:tgtEl>
                                          <p:spTgt spid="7">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checkerboard(across)">
                                      <p:cBhvr>
                                        <p:cTn id="24" dur="500"/>
                                        <p:tgtEl>
                                          <p:spTgt spid="7">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checkerboard(across)">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checkerboard(across)">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UMDF 1.9 Co-installer</a:t>
            </a:r>
            <a:br>
              <a:rPr lang="en-US" sz="4400" dirty="0" smtClean="0"/>
            </a:br>
            <a:r>
              <a:rPr lang="en-US" sz="4400" dirty="0" smtClean="0"/>
              <a:t>Installation Steps</a:t>
            </a:r>
          </a:p>
        </p:txBody>
      </p:sp>
      <p:sp>
        <p:nvSpPr>
          <p:cNvPr id="7" name="Content Placeholder 6"/>
          <p:cNvSpPr>
            <a:spLocks noGrp="1"/>
          </p:cNvSpPr>
          <p:nvPr>
            <p:ph idx="1"/>
          </p:nvPr>
        </p:nvSpPr>
        <p:spPr>
          <a:xfrm>
            <a:off x="382588" y="1905000"/>
            <a:ext cx="8380412" cy="4186274"/>
          </a:xfrm>
        </p:spPr>
        <p:txBody>
          <a:bodyPr/>
          <a:lstStyle/>
          <a:p>
            <a:pPr marL="284163" indent="-284163"/>
            <a:r>
              <a:rPr lang="en-US" sz="1800" dirty="0" smtClean="0"/>
              <a:t>Call MSU or update.exe package to update system</a:t>
            </a:r>
          </a:p>
          <a:p>
            <a:pPr marL="517525" lvl="1" indent="-233363"/>
            <a:r>
              <a:rPr lang="en-US" sz="1600" dirty="0" smtClean="0"/>
              <a:t>The update package creates marker file for the framework (e.g. %</a:t>
            </a:r>
            <a:r>
              <a:rPr lang="en-US" sz="1600" dirty="0" err="1" smtClean="0"/>
              <a:t>windir</a:t>
            </a:r>
            <a:r>
              <a:rPr lang="en-US" sz="1600" dirty="0" smtClean="0"/>
              <a:t>%\system32\drivers\MsftWdf_user_01_09_00.Wdf)</a:t>
            </a:r>
          </a:p>
          <a:p>
            <a:pPr marL="517525" lvl="1" indent="-233363"/>
            <a:r>
              <a:rPr lang="en-US" sz="1600" dirty="0" smtClean="0"/>
              <a:t>Possible that the update package asks for reboot, because files were marked for replacement after reboot</a:t>
            </a:r>
          </a:p>
          <a:p>
            <a:pPr marL="0" indent="0">
              <a:buNone/>
            </a:pPr>
            <a:r>
              <a:rPr lang="en-US" sz="1800" b="1" dirty="0" smtClean="0">
                <a:gradFill>
                  <a:gsLst>
                    <a:gs pos="28000">
                      <a:schemeClr val="accent1">
                        <a:lumMod val="75000"/>
                      </a:schemeClr>
                    </a:gs>
                    <a:gs pos="48000">
                      <a:schemeClr val="accent1">
                        <a:lumMod val="75000"/>
                      </a:schemeClr>
                    </a:gs>
                  </a:gsLst>
                  <a:lin ang="5400000" scaled="1"/>
                </a:gradFill>
              </a:rPr>
              <a:t>If reboot is needed, then the installation stops and will be restarted after</a:t>
            </a:r>
            <a:br>
              <a:rPr lang="en-US" sz="1800" b="1" dirty="0" smtClean="0">
                <a:gradFill>
                  <a:gsLst>
                    <a:gs pos="28000">
                      <a:schemeClr val="accent1">
                        <a:lumMod val="75000"/>
                      </a:schemeClr>
                    </a:gs>
                    <a:gs pos="48000">
                      <a:schemeClr val="accent1">
                        <a:lumMod val="75000"/>
                      </a:schemeClr>
                    </a:gs>
                  </a:gsLst>
                  <a:lin ang="5400000" scaled="1"/>
                </a:gradFill>
              </a:rPr>
            </a:br>
            <a:r>
              <a:rPr lang="en-US" sz="1800" b="1" dirty="0" smtClean="0">
                <a:gradFill>
                  <a:gsLst>
                    <a:gs pos="28000">
                      <a:schemeClr val="accent1">
                        <a:lumMod val="75000"/>
                      </a:schemeClr>
                    </a:gs>
                    <a:gs pos="48000">
                      <a:schemeClr val="accent1">
                        <a:lumMod val="75000"/>
                      </a:schemeClr>
                    </a:gs>
                  </a:gsLst>
                  <a:lin ang="5400000" scaled="1"/>
                </a:gradFill>
              </a:rPr>
              <a:t>the reboot</a:t>
            </a:r>
          </a:p>
          <a:p>
            <a:pPr marL="284163" indent="-284163"/>
            <a:r>
              <a:rPr lang="en-US" sz="1800" dirty="0" smtClean="0"/>
              <a:t>Load the UMDF 1.9 </a:t>
            </a:r>
            <a:r>
              <a:rPr lang="en-US" sz="1800" dirty="0" err="1" smtClean="0"/>
              <a:t>config</a:t>
            </a:r>
            <a:r>
              <a:rPr lang="en-US" sz="1800" dirty="0" smtClean="0"/>
              <a:t> co-installer (%</a:t>
            </a:r>
            <a:r>
              <a:rPr lang="en-US" sz="1800" dirty="0" err="1" smtClean="0"/>
              <a:t>windir</a:t>
            </a:r>
            <a:r>
              <a:rPr lang="en-US" sz="1800" dirty="0" smtClean="0"/>
              <a:t>%\system32\wudfcoinstaller.dll)</a:t>
            </a:r>
          </a:p>
          <a:p>
            <a:pPr marL="517525" lvl="1" indent="-233363"/>
            <a:r>
              <a:rPr lang="en-US" sz="1600" dirty="0" smtClean="0"/>
              <a:t>Parse and validate INF (DDInstall.WDF section)</a:t>
            </a:r>
          </a:p>
          <a:p>
            <a:pPr marL="517525" lvl="1" indent="-233363"/>
            <a:r>
              <a:rPr lang="en-US" sz="1600" dirty="0" smtClean="0"/>
              <a:t>Create UMDF registry keys based on INF: impersonation level, kernel-mode client support, I/O dispatcher, host timeout, etc.</a:t>
            </a:r>
          </a:p>
          <a:p>
            <a:pPr marL="517525" lvl="1" indent="-233363"/>
            <a:r>
              <a:rPr lang="en-US" sz="1600" dirty="0" smtClean="0"/>
              <a:t>Start Device Manager (</a:t>
            </a:r>
            <a:r>
              <a:rPr lang="en-US" sz="1600" dirty="0" err="1" smtClean="0"/>
              <a:t>wudfsvc</a:t>
            </a:r>
            <a:r>
              <a:rPr lang="en-US" sz="1600" dirty="0" smtClean="0"/>
              <a:t>)</a:t>
            </a:r>
          </a:p>
          <a:p>
            <a:pPr>
              <a:buNone/>
            </a:pPr>
            <a:r>
              <a:rPr lang="en-US" sz="1800" dirty="0" smtClean="0"/>
              <a:t>The PNP manager proceeds with installation (file copy, registry entries, etc.)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heckerboard(across)">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heckerboard(across)">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checkerboard(across)">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checkerboard(across)">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checkerboard(across)">
                                      <p:cBhvr>
                                        <p:cTn id="38" dur="500"/>
                                        <p:tgtEl>
                                          <p:spTgt spid="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checkerboard(across)">
                                      <p:cBhvr>
                                        <p:cTn id="4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UMDF 1.9 Co-installer</a:t>
            </a:r>
            <a:br>
              <a:rPr lang="en-US" sz="4400" dirty="0" smtClean="0"/>
            </a:br>
            <a:r>
              <a:rPr lang="en-US" sz="4400" dirty="0" smtClean="0"/>
              <a:t>Installation Steps</a:t>
            </a:r>
            <a:endParaRPr lang="en-US" sz="4400" dirty="0"/>
          </a:p>
        </p:txBody>
      </p:sp>
      <p:sp>
        <p:nvSpPr>
          <p:cNvPr id="7" name="Content Placeholder 6"/>
          <p:cNvSpPr>
            <a:spLocks noGrp="1"/>
          </p:cNvSpPr>
          <p:nvPr>
            <p:ph idx="1"/>
          </p:nvPr>
        </p:nvSpPr>
        <p:spPr>
          <a:xfrm>
            <a:off x="381000" y="1905000"/>
            <a:ext cx="8610600" cy="1692771"/>
          </a:xfrm>
        </p:spPr>
        <p:txBody>
          <a:bodyPr/>
          <a:lstStyle/>
          <a:p>
            <a:pPr>
              <a:buNone/>
            </a:pPr>
            <a:r>
              <a:rPr lang="en-US" sz="2000" b="1" dirty="0" smtClean="0">
                <a:gradFill>
                  <a:gsLst>
                    <a:gs pos="28000">
                      <a:schemeClr val="accent1">
                        <a:lumMod val="75000"/>
                      </a:schemeClr>
                    </a:gs>
                    <a:gs pos="48000">
                      <a:schemeClr val="accent1">
                        <a:lumMod val="75000"/>
                      </a:schemeClr>
                    </a:gs>
                  </a:gsLst>
                  <a:lin ang="5400000" scaled="1"/>
                </a:gradFill>
              </a:rPr>
              <a:t>DIF_INSTALLDEVICE, </a:t>
            </a:r>
            <a:r>
              <a:rPr lang="en-US" sz="2000" b="1" dirty="0" err="1" smtClean="0">
                <a:gradFill>
                  <a:gsLst>
                    <a:gs pos="28000">
                      <a:schemeClr val="accent1">
                        <a:lumMod val="75000"/>
                      </a:schemeClr>
                    </a:gs>
                    <a:gs pos="48000">
                      <a:schemeClr val="accent1">
                        <a:lumMod val="75000"/>
                      </a:schemeClr>
                    </a:gs>
                  </a:gsLst>
                  <a:lin ang="5400000" scaled="1"/>
                </a:gradFill>
              </a:rPr>
              <a:t>PostDeviceInstall</a:t>
            </a:r>
            <a:endParaRPr lang="en-US" sz="2000" b="1" dirty="0" smtClean="0">
              <a:gradFill>
                <a:gsLst>
                  <a:gs pos="28000">
                    <a:schemeClr val="accent1">
                      <a:lumMod val="75000"/>
                    </a:schemeClr>
                  </a:gs>
                  <a:gs pos="48000">
                    <a:schemeClr val="accent1">
                      <a:lumMod val="75000"/>
                    </a:schemeClr>
                  </a:gs>
                </a:gsLst>
                <a:lin ang="5400000" scaled="1"/>
              </a:gradFill>
            </a:endParaRPr>
          </a:p>
          <a:p>
            <a:pPr marL="346075" indent="-346075"/>
            <a:r>
              <a:rPr lang="en-US" sz="2000" dirty="0" smtClean="0"/>
              <a:t>UMDF </a:t>
            </a:r>
            <a:r>
              <a:rPr lang="en-US" sz="2000" dirty="0" err="1" smtClean="0"/>
              <a:t>config</a:t>
            </a:r>
            <a:r>
              <a:rPr lang="en-US" sz="2000" dirty="0" smtClean="0"/>
              <a:t> co-installer creates marker file for the driver (e.g. %</a:t>
            </a:r>
            <a:r>
              <a:rPr lang="en-US" sz="2000" dirty="0" err="1" smtClean="0"/>
              <a:t>windir</a:t>
            </a:r>
            <a:r>
              <a:rPr lang="en-US" sz="2000" dirty="0" smtClean="0"/>
              <a:t>%\system32\drivers\Msft_User_WUDFEchoDriver_01_09_00.Wdf)</a:t>
            </a:r>
          </a:p>
          <a:p>
            <a:pPr marL="0" indent="0">
              <a:buNone/>
            </a:pPr>
            <a:r>
              <a:rPr lang="en-US" sz="2000" dirty="0" smtClean="0"/>
              <a:t>End of device installation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UMDF 1.9 Co-installer</a:t>
            </a:r>
            <a:br>
              <a:rPr lang="en-US" sz="4400" dirty="0" smtClean="0"/>
            </a:br>
            <a:r>
              <a:rPr lang="en-US" sz="4400" dirty="0" smtClean="0"/>
              <a:t>Timing Measurements</a:t>
            </a:r>
            <a:endParaRPr lang="en-US" sz="4400" dirty="0"/>
          </a:p>
        </p:txBody>
      </p:sp>
      <p:sp>
        <p:nvSpPr>
          <p:cNvPr id="7" name="Content Placeholder 6"/>
          <p:cNvSpPr>
            <a:spLocks noGrp="1"/>
          </p:cNvSpPr>
          <p:nvPr>
            <p:ph idx="1"/>
          </p:nvPr>
        </p:nvSpPr>
        <p:spPr>
          <a:xfrm>
            <a:off x="381000" y="1905000"/>
            <a:ext cx="8380412" cy="4523290"/>
          </a:xfrm>
        </p:spPr>
        <p:txBody>
          <a:bodyPr/>
          <a:lstStyle/>
          <a:p>
            <a:r>
              <a:rPr lang="en-US" sz="2400" dirty="0" smtClean="0"/>
              <a:t>System:  P4/2.4GHz (no HT), 768MB RAM, 120GB disk, Vista RTM 32-bit</a:t>
            </a:r>
          </a:p>
          <a:p>
            <a:r>
              <a:rPr lang="en-US" sz="2400" dirty="0" smtClean="0"/>
              <a:t>No framework update (10 sec total)</a:t>
            </a:r>
          </a:p>
          <a:p>
            <a:pPr lvl="1"/>
            <a:r>
              <a:rPr lang="en-US" sz="2000" dirty="0" smtClean="0"/>
              <a:t>DIF_INSTALLDEVICE, </a:t>
            </a:r>
            <a:r>
              <a:rPr lang="en-US" sz="2000" dirty="0" err="1" smtClean="0"/>
              <a:t>PreDeviceProcessing</a:t>
            </a:r>
            <a:r>
              <a:rPr lang="en-US" sz="2000" dirty="0" smtClean="0"/>
              <a:t>:  3 sec</a:t>
            </a:r>
          </a:p>
          <a:p>
            <a:pPr lvl="1"/>
            <a:r>
              <a:rPr lang="en-US" sz="2000" dirty="0" smtClean="0"/>
              <a:t>PNP manager: ~7 sec</a:t>
            </a:r>
          </a:p>
          <a:p>
            <a:pPr lvl="1"/>
            <a:r>
              <a:rPr lang="en-US" sz="2000" dirty="0" smtClean="0"/>
              <a:t>DIF_INSTALLDEVICE, </a:t>
            </a:r>
            <a:r>
              <a:rPr lang="en-US" sz="2000" dirty="0" err="1" smtClean="0"/>
              <a:t>PostDeviceProcessing</a:t>
            </a:r>
            <a:r>
              <a:rPr lang="en-US" sz="2000" dirty="0" smtClean="0"/>
              <a:t>:  0.2 sec</a:t>
            </a:r>
          </a:p>
          <a:p>
            <a:r>
              <a:rPr lang="en-US" sz="2400" dirty="0" smtClean="0"/>
              <a:t>With framework update (70 sec total)</a:t>
            </a:r>
          </a:p>
          <a:p>
            <a:pPr lvl="1"/>
            <a:r>
              <a:rPr lang="en-US" sz="2000" dirty="0" smtClean="0"/>
              <a:t>DIF_INSTALLDEVICE, </a:t>
            </a:r>
            <a:r>
              <a:rPr lang="en-US" sz="2000" dirty="0" err="1" smtClean="0"/>
              <a:t>PreDeviceProcessing</a:t>
            </a:r>
            <a:r>
              <a:rPr lang="en-US" sz="2000" dirty="0" smtClean="0"/>
              <a:t>:  63 sec</a:t>
            </a:r>
          </a:p>
          <a:p>
            <a:pPr lvl="2"/>
            <a:r>
              <a:rPr lang="en-US" sz="1800" dirty="0" smtClean="0">
                <a:gradFill>
                  <a:gsLst>
                    <a:gs pos="28000">
                      <a:schemeClr val="accent1">
                        <a:lumMod val="75000"/>
                      </a:schemeClr>
                    </a:gs>
                    <a:gs pos="48000">
                      <a:schemeClr val="accent1">
                        <a:lumMod val="75000"/>
                      </a:schemeClr>
                    </a:gs>
                  </a:gsLst>
                  <a:lin ang="5400000" scaled="1"/>
                </a:gradFill>
              </a:rPr>
              <a:t>Framework update (MSU package):  60 sec</a:t>
            </a:r>
          </a:p>
          <a:p>
            <a:pPr lvl="1"/>
            <a:r>
              <a:rPr lang="en-US" sz="2000" dirty="0" smtClean="0"/>
              <a:t>PNP manager: ~7 sec</a:t>
            </a:r>
          </a:p>
          <a:p>
            <a:pPr lvl="1"/>
            <a:r>
              <a:rPr lang="en-US" sz="2000" dirty="0" smtClean="0"/>
              <a:t>DIF_INSTALLDEVICE, </a:t>
            </a:r>
            <a:r>
              <a:rPr lang="en-US" sz="2000" dirty="0" err="1" smtClean="0"/>
              <a:t>PostDeviceProcessing</a:t>
            </a:r>
            <a:r>
              <a:rPr lang="en-US" sz="2000" dirty="0" smtClean="0"/>
              <a:t>:  0.2 sec</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What’s New In WDF Co-installers (1.5 To 1.7)</a:t>
            </a:r>
            <a:endParaRPr lang="en-US" sz="4400" dirty="0"/>
          </a:p>
        </p:txBody>
      </p:sp>
      <p:sp>
        <p:nvSpPr>
          <p:cNvPr id="7" name="Content Placeholder 6"/>
          <p:cNvSpPr>
            <a:spLocks noGrp="1"/>
          </p:cNvSpPr>
          <p:nvPr>
            <p:ph idx="1"/>
          </p:nvPr>
        </p:nvSpPr>
        <p:spPr>
          <a:xfrm>
            <a:off x="382588" y="1905000"/>
            <a:ext cx="8380412" cy="3816429"/>
          </a:xfrm>
        </p:spPr>
        <p:txBody>
          <a:bodyPr/>
          <a:lstStyle/>
          <a:p>
            <a:pPr marL="346075" indent="-346075"/>
            <a:r>
              <a:rPr lang="en-US" sz="2000" dirty="0" smtClean="0"/>
              <a:t>Philosophy change:  If something is broken (e.g., missing registry entries) then reinstall versus stop the installation</a:t>
            </a:r>
          </a:p>
          <a:p>
            <a:pPr marL="346075" indent="-346075"/>
            <a:r>
              <a:rPr lang="en-US" sz="2000" dirty="0" smtClean="0"/>
              <a:t>Prompt user for reboot if necessary. In WDF 1.5 the device would just be marked with a “!” in Device Manager</a:t>
            </a:r>
          </a:p>
          <a:p>
            <a:pPr marL="346075" indent="-346075"/>
            <a:r>
              <a:rPr lang="en-US" sz="2000" dirty="0" smtClean="0"/>
              <a:t>Support for Vista:  Different update mechanism than other</a:t>
            </a:r>
            <a:br>
              <a:rPr lang="en-US" sz="2000" dirty="0" smtClean="0"/>
            </a:br>
            <a:r>
              <a:rPr lang="en-US" sz="2000" dirty="0" smtClean="0"/>
              <a:t>OS versions</a:t>
            </a:r>
          </a:p>
          <a:p>
            <a:pPr marL="346075" indent="-346075"/>
            <a:r>
              <a:rPr lang="en-US" sz="2000" dirty="0" smtClean="0"/>
              <a:t>Decrease (~50%) in KMDF co-installer size because of 1 multi-OS package instead of 3 OS-specific packages</a:t>
            </a:r>
          </a:p>
          <a:p>
            <a:pPr marL="346075" indent="-346075"/>
            <a:r>
              <a:rPr lang="en-US" sz="2000" dirty="0" smtClean="0"/>
              <a:t>Many fixes that make the co-installers more robust:  Better INF parsing, allow text-mode setup (KMDF), fixed corner cases, etc.</a:t>
            </a:r>
          </a:p>
          <a:p>
            <a:pPr marL="346075" indent="-346075"/>
            <a:r>
              <a:rPr lang="en-US" sz="2000" dirty="0" smtClean="0"/>
              <a:t>Fixed all known issues that were reported by users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85910" y="1961297"/>
            <a:ext cx="7142634" cy="997196"/>
          </a:xfrm>
        </p:spPr>
        <p:txBody>
          <a:bodyPr/>
          <a:lstStyle/>
          <a:p>
            <a:r>
              <a:rPr lang="en-US" sz="3600" dirty="0" smtClean="0"/>
              <a:t>Packaging, Logo, And Deployment of Windows Driver Frameworks Drivers</a:t>
            </a:r>
            <a:endParaRPr lang="en-US" sz="3600" dirty="0"/>
          </a:p>
        </p:txBody>
      </p:sp>
      <p:sp>
        <p:nvSpPr>
          <p:cNvPr id="9" name="Subtitle 8"/>
          <p:cNvSpPr>
            <a:spLocks noGrp="1"/>
          </p:cNvSpPr>
          <p:nvPr>
            <p:ph type="subTitle" idx="1"/>
          </p:nvPr>
        </p:nvSpPr>
        <p:spPr>
          <a:xfrm>
            <a:off x="2734826" y="3395008"/>
            <a:ext cx="5866482" cy="1938992"/>
          </a:xfrm>
        </p:spPr>
        <p:txBody>
          <a:bodyPr/>
          <a:lstStyle/>
          <a:p>
            <a:pPr lvl="0"/>
            <a:r>
              <a:rPr lang="en-US" sz="2000" dirty="0" err="1" smtClean="0"/>
              <a:t>Ilias</a:t>
            </a:r>
            <a:r>
              <a:rPr lang="en-US" sz="2000" dirty="0" smtClean="0"/>
              <a:t> </a:t>
            </a:r>
            <a:r>
              <a:rPr lang="en-US" sz="2000" dirty="0" err="1" smtClean="0"/>
              <a:t>Tsigkogiannis</a:t>
            </a:r>
            <a:endParaRPr lang="en-US" sz="2000" dirty="0" smtClean="0"/>
          </a:p>
          <a:p>
            <a:pPr lvl="0"/>
            <a:r>
              <a:rPr lang="en-US" sz="2000" dirty="0" smtClean="0"/>
              <a:t>Software Development Engineer</a:t>
            </a:r>
          </a:p>
          <a:p>
            <a:pPr lvl="0"/>
            <a:r>
              <a:rPr lang="en-US" sz="2000" dirty="0" smtClean="0"/>
              <a:t>Windows Driver Framework</a:t>
            </a:r>
          </a:p>
          <a:p>
            <a:pPr lvl="0"/>
            <a:endParaRPr lang="en-US" sz="2000" dirty="0" smtClean="0"/>
          </a:p>
          <a:p>
            <a:pPr lvl="0"/>
            <a:r>
              <a:rPr lang="en-US" sz="2000" dirty="0" smtClean="0"/>
              <a:t>Bob </a:t>
            </a:r>
            <a:r>
              <a:rPr lang="en-US" sz="2000" dirty="0" err="1" smtClean="0"/>
              <a:t>Kjelgaard</a:t>
            </a:r>
            <a:endParaRPr lang="en-US" sz="2000" dirty="0" smtClean="0"/>
          </a:p>
          <a:p>
            <a:pPr lvl="0"/>
            <a:r>
              <a:rPr lang="en-US" sz="2000" dirty="0" smtClean="0"/>
              <a:t>Senior Software Design Engineer in Test</a:t>
            </a:r>
          </a:p>
          <a:p>
            <a:pPr lvl="0"/>
            <a:r>
              <a:rPr lang="en-US" sz="2000" dirty="0" smtClean="0"/>
              <a:t>Windows Driver Frameworks QA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What’s New In WDF Co-installers (1.7 To 1.9)</a:t>
            </a:r>
            <a:endParaRPr lang="en-US" sz="4400" dirty="0"/>
          </a:p>
        </p:txBody>
      </p:sp>
      <p:sp>
        <p:nvSpPr>
          <p:cNvPr id="7" name="Content Placeholder 6"/>
          <p:cNvSpPr>
            <a:spLocks noGrp="1"/>
          </p:cNvSpPr>
          <p:nvPr>
            <p:ph idx="1"/>
          </p:nvPr>
        </p:nvSpPr>
        <p:spPr>
          <a:xfrm>
            <a:off x="381000" y="1905000"/>
            <a:ext cx="8380412" cy="3564053"/>
          </a:xfrm>
        </p:spPr>
        <p:txBody>
          <a:bodyPr/>
          <a:lstStyle/>
          <a:p>
            <a:r>
              <a:rPr lang="en-US" sz="2800" dirty="0" smtClean="0"/>
              <a:t>Much more extensive and descriptive logging to %</a:t>
            </a:r>
            <a:r>
              <a:rPr lang="en-US" sz="2800" dirty="0" err="1" smtClean="0"/>
              <a:t>windir</a:t>
            </a:r>
            <a:r>
              <a:rPr lang="en-US" sz="2800" dirty="0" smtClean="0"/>
              <a:t>%\setupact.log</a:t>
            </a:r>
          </a:p>
          <a:p>
            <a:r>
              <a:rPr lang="en-US" sz="2800" dirty="0" smtClean="0"/>
              <a:t>Fixed bug that caused unprompted reboots in XP+2003, when UMDF is updated, if a UMDF file</a:t>
            </a:r>
            <a:br>
              <a:rPr lang="en-US" sz="2800" dirty="0" smtClean="0"/>
            </a:br>
            <a:r>
              <a:rPr lang="en-US" sz="2800" dirty="0" smtClean="0"/>
              <a:t>is in use</a:t>
            </a:r>
          </a:p>
          <a:p>
            <a:r>
              <a:rPr lang="en-US" sz="2800" dirty="0" smtClean="0"/>
              <a:t>Added performance tracking using </a:t>
            </a:r>
            <a:r>
              <a:rPr lang="en-US" sz="2800" dirty="0" err="1" smtClean="0"/>
              <a:t>Xperf</a:t>
            </a:r>
            <a:r>
              <a:rPr lang="en-US" sz="2800" dirty="0" smtClean="0"/>
              <a:t> to</a:t>
            </a:r>
            <a:br>
              <a:rPr lang="en-US" sz="2800" dirty="0" smtClean="0"/>
            </a:br>
            <a:r>
              <a:rPr lang="en-US" sz="2800" dirty="0" smtClean="0"/>
              <a:t>UMDF co-installer</a:t>
            </a:r>
          </a:p>
          <a:p>
            <a:r>
              <a:rPr lang="en-US" sz="2800" dirty="0" smtClean="0"/>
              <a:t>Co-installers handle NULL driver scenarios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609398"/>
          </a:xfrm>
        </p:spPr>
        <p:txBody>
          <a:bodyPr/>
          <a:lstStyle/>
          <a:p>
            <a:r>
              <a:rPr lang="en-US" sz="4400" dirty="0" smtClean="0"/>
              <a:t>WDF Installation Log Files</a:t>
            </a:r>
            <a:endParaRPr lang="en-US" sz="4400" dirty="0"/>
          </a:p>
        </p:txBody>
      </p:sp>
      <p:sp>
        <p:nvSpPr>
          <p:cNvPr id="7" name="Content Placeholder 6"/>
          <p:cNvSpPr>
            <a:spLocks noGrp="1"/>
          </p:cNvSpPr>
          <p:nvPr>
            <p:ph idx="1"/>
          </p:nvPr>
        </p:nvSpPr>
        <p:spPr>
          <a:xfrm>
            <a:off x="382588" y="1414464"/>
            <a:ext cx="8380412" cy="4636141"/>
          </a:xfrm>
        </p:spPr>
        <p:txBody>
          <a:bodyPr/>
          <a:lstStyle/>
          <a:p>
            <a:pPr marL="346075" indent="-346075"/>
            <a:r>
              <a:rPr lang="en-US" sz="2000" dirty="0" smtClean="0"/>
              <a:t>PNP manager log file</a:t>
            </a:r>
          </a:p>
          <a:p>
            <a:pPr lvl="1"/>
            <a:r>
              <a:rPr lang="en-US" sz="1800" dirty="0" smtClean="0"/>
              <a:t>%</a:t>
            </a:r>
            <a:r>
              <a:rPr lang="en-US" sz="1800" dirty="0" err="1" smtClean="0"/>
              <a:t>windir</a:t>
            </a:r>
            <a:r>
              <a:rPr lang="en-US" sz="1800" dirty="0" smtClean="0"/>
              <a:t>%\setupapi.log (XP) and %</a:t>
            </a:r>
            <a:r>
              <a:rPr lang="en-US" sz="1800" dirty="0" err="1" smtClean="0"/>
              <a:t>windir</a:t>
            </a:r>
            <a:r>
              <a:rPr lang="en-US" sz="1800" dirty="0" smtClean="0"/>
              <a:t>%\</a:t>
            </a:r>
            <a:r>
              <a:rPr lang="en-US" sz="1800" dirty="0" err="1" smtClean="0"/>
              <a:t>inf</a:t>
            </a:r>
            <a:r>
              <a:rPr lang="en-US" sz="1800" dirty="0" smtClean="0"/>
              <a:t>\</a:t>
            </a:r>
            <a:r>
              <a:rPr lang="en-US" sz="1800" dirty="0" err="1" smtClean="0"/>
              <a:t>setupapi.dev.log</a:t>
            </a:r>
            <a:r>
              <a:rPr lang="en-US" sz="1800" dirty="0" smtClean="0"/>
              <a:t> (Vista , 7)</a:t>
            </a:r>
          </a:p>
          <a:p>
            <a:pPr marL="346075" indent="-346075"/>
            <a:r>
              <a:rPr lang="en-US" sz="2000" dirty="0" smtClean="0"/>
              <a:t>Co-installer log file</a:t>
            </a:r>
          </a:p>
          <a:p>
            <a:pPr marL="630238" lvl="1" indent="-284163"/>
            <a:r>
              <a:rPr lang="en-US" sz="1800" dirty="0" smtClean="0"/>
              <a:t>%</a:t>
            </a:r>
            <a:r>
              <a:rPr lang="en-US" sz="1800" dirty="0" err="1" smtClean="0"/>
              <a:t>windir</a:t>
            </a:r>
            <a:r>
              <a:rPr lang="en-US" sz="1800" dirty="0" smtClean="0"/>
              <a:t>%\setupact.log</a:t>
            </a:r>
          </a:p>
          <a:p>
            <a:pPr marL="854075" lvl="2" indent="-223838"/>
            <a:r>
              <a:rPr lang="en-US" sz="1600" dirty="0" err="1" smtClean="0"/>
              <a:t>WudfUpdate</a:t>
            </a:r>
            <a:r>
              <a:rPr lang="en-US" sz="1600" dirty="0" smtClean="0"/>
              <a:t> == UMDF Update co-installer</a:t>
            </a:r>
          </a:p>
          <a:p>
            <a:pPr marL="854075" lvl="2" indent="-223838"/>
            <a:r>
              <a:rPr lang="en-US" sz="1600" dirty="0" err="1" smtClean="0"/>
              <a:t>WudfCoInstaller</a:t>
            </a:r>
            <a:r>
              <a:rPr lang="en-US" sz="1600" dirty="0" smtClean="0"/>
              <a:t> == UMDF </a:t>
            </a:r>
            <a:r>
              <a:rPr lang="en-US" sz="1600" dirty="0" err="1" smtClean="0"/>
              <a:t>Config</a:t>
            </a:r>
            <a:r>
              <a:rPr lang="en-US" sz="1600" dirty="0" smtClean="0"/>
              <a:t> co-installer</a:t>
            </a:r>
          </a:p>
          <a:p>
            <a:pPr marL="854075" lvl="2" indent="-223838"/>
            <a:r>
              <a:rPr lang="en-US" sz="1600" dirty="0" err="1" smtClean="0"/>
              <a:t>WdfCoInstaller</a:t>
            </a:r>
            <a:r>
              <a:rPr lang="en-US" sz="1600" dirty="0" smtClean="0"/>
              <a:t> == KMDF co-installer</a:t>
            </a:r>
          </a:p>
          <a:p>
            <a:pPr marL="346075" indent="-346075"/>
            <a:r>
              <a:rPr lang="en-US" sz="2000" dirty="0" smtClean="0"/>
              <a:t>Update process log file</a:t>
            </a:r>
          </a:p>
          <a:p>
            <a:pPr marL="630238" lvl="1" indent="-284163"/>
            <a:r>
              <a:rPr lang="en-US" sz="1800" dirty="0" smtClean="0"/>
              <a:t>XP: %</a:t>
            </a:r>
            <a:r>
              <a:rPr lang="en-US" sz="1800" dirty="0" err="1" smtClean="0"/>
              <a:t>windir</a:t>
            </a:r>
            <a:r>
              <a:rPr lang="en-US" sz="1800" dirty="0" smtClean="0"/>
              <a:t>%\Wdf01007Inst.log (KMDF) +</a:t>
            </a:r>
            <a:br>
              <a:rPr lang="en-US" sz="1800" dirty="0" smtClean="0"/>
            </a:br>
            <a:r>
              <a:rPr lang="en-US" sz="1800" dirty="0" smtClean="0"/>
              <a:t>%</a:t>
            </a:r>
            <a:r>
              <a:rPr lang="en-US" sz="1800" dirty="0" err="1" smtClean="0"/>
              <a:t>windir</a:t>
            </a:r>
            <a:r>
              <a:rPr lang="en-US" sz="1800" dirty="0" smtClean="0"/>
              <a:t>%\temp\wudf_update.log (UMDF)</a:t>
            </a:r>
          </a:p>
          <a:p>
            <a:pPr marL="630238" lvl="1" indent="-284163"/>
            <a:r>
              <a:rPr lang="en-US" sz="1800" dirty="0" smtClean="0"/>
              <a:t>Vista + Windows 7: %</a:t>
            </a:r>
            <a:r>
              <a:rPr lang="en-US" sz="1800" dirty="0" err="1" smtClean="0"/>
              <a:t>windir</a:t>
            </a:r>
            <a:r>
              <a:rPr lang="en-US" sz="1800" dirty="0" smtClean="0"/>
              <a:t>%\windowsupdate.log (</a:t>
            </a:r>
            <a:r>
              <a:rPr lang="en-US" sz="1800" dirty="0" smtClean="0">
                <a:hlinkClick r:id="rId3"/>
              </a:rPr>
              <a:t>http://support.microsoft.com/kb/902093</a:t>
            </a:r>
            <a:r>
              <a:rPr lang="en-US" sz="1800" dirty="0" smtClean="0"/>
              <a:t>) + %</a:t>
            </a:r>
            <a:r>
              <a:rPr lang="en-US" sz="1800" dirty="0" err="1" smtClean="0"/>
              <a:t>windir</a:t>
            </a:r>
            <a:r>
              <a:rPr lang="en-US" sz="1800" dirty="0" smtClean="0"/>
              <a:t>%\logs\CBS\CBS.log: update process log file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Debugging WDF Installation Problems</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2734826" y="3650133"/>
            <a:ext cx="5866482" cy="1107996"/>
          </a:xfrm>
        </p:spPr>
        <p:txBody>
          <a:bodyPr/>
          <a:lstStyle/>
          <a:p>
            <a:r>
              <a:rPr lang="en-US" sz="2000" dirty="0" smtClean="0"/>
              <a:t>Bob Kjelgaard</a:t>
            </a:r>
            <a:br>
              <a:rPr lang="en-US" sz="2000" dirty="0" smtClean="0"/>
            </a:br>
            <a:r>
              <a:rPr lang="en-US" sz="2000" dirty="0" smtClean="0"/>
              <a:t>Senior Software Design Engineer in Test</a:t>
            </a:r>
            <a:br>
              <a:rPr lang="en-US" sz="2000" dirty="0" smtClean="0"/>
            </a:br>
            <a:r>
              <a:rPr lang="en-US" sz="2000" dirty="0" smtClean="0"/>
              <a:t>Windows Driver Frameworks Quality Assurance</a:t>
            </a:r>
            <a:br>
              <a:rPr lang="en-US" sz="2000" dirty="0" smtClean="0"/>
            </a:br>
            <a:r>
              <a:rPr lang="en-US" sz="2000" dirty="0" smtClean="0">
                <a:hlinkClick r:id="rId3"/>
              </a:rPr>
              <a:t>robertkj@microsoft.com</a:t>
            </a:r>
            <a:r>
              <a:rPr lang="en-US" sz="2000" dirty="0" smtClean="0"/>
              <a:t> </a:t>
            </a:r>
            <a:endParaRPr 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2588" y="228600"/>
            <a:ext cx="8380412" cy="1218795"/>
          </a:xfrm>
        </p:spPr>
        <p:txBody>
          <a:bodyPr/>
          <a:lstStyle/>
          <a:p>
            <a:r>
              <a:rPr lang="en-US" sz="4400" dirty="0" smtClean="0"/>
              <a:t>Triaging Installation Failures – General Approach</a:t>
            </a:r>
            <a:endParaRPr lang="en-US" sz="4400" dirty="0"/>
          </a:p>
        </p:txBody>
      </p:sp>
      <p:sp>
        <p:nvSpPr>
          <p:cNvPr id="9" name="Content Placeholder 8"/>
          <p:cNvSpPr>
            <a:spLocks noGrp="1"/>
          </p:cNvSpPr>
          <p:nvPr>
            <p:ph idx="1"/>
          </p:nvPr>
        </p:nvSpPr>
        <p:spPr>
          <a:xfrm>
            <a:off x="381000" y="1905000"/>
            <a:ext cx="8380412" cy="4486869"/>
          </a:xfrm>
        </p:spPr>
        <p:txBody>
          <a:bodyPr/>
          <a:lstStyle/>
          <a:p>
            <a:r>
              <a:rPr lang="en-US" sz="2400" dirty="0" smtClean="0"/>
              <a:t>Understand how device installation works</a:t>
            </a:r>
          </a:p>
          <a:p>
            <a:r>
              <a:rPr lang="en-US" sz="2400" dirty="0" smtClean="0"/>
              <a:t>Understand what the WDF co-installer really does</a:t>
            </a:r>
          </a:p>
          <a:p>
            <a:r>
              <a:rPr lang="en-US" sz="2400" dirty="0" smtClean="0"/>
              <a:t>A resource site has been built to help you follow</a:t>
            </a:r>
            <a:br>
              <a:rPr lang="en-US" sz="2400" dirty="0" smtClean="0"/>
            </a:br>
            <a:r>
              <a:rPr lang="en-US" sz="2400" dirty="0" smtClean="0"/>
              <a:t>this approach</a:t>
            </a:r>
          </a:p>
          <a:p>
            <a:pPr lvl="1"/>
            <a:r>
              <a:rPr lang="en-US" sz="2000" dirty="0" smtClean="0"/>
              <a:t>Link is on our final slide</a:t>
            </a:r>
          </a:p>
          <a:p>
            <a:r>
              <a:rPr lang="en-US" sz="2400" dirty="0" smtClean="0"/>
              <a:t>Understand the user’s initial environment</a:t>
            </a:r>
          </a:p>
          <a:p>
            <a:r>
              <a:rPr lang="en-US" sz="2400" dirty="0" smtClean="0"/>
              <a:t>Examine the final state of the failed installation</a:t>
            </a:r>
          </a:p>
          <a:p>
            <a:r>
              <a:rPr lang="en-US" sz="2400" dirty="0" smtClean="0"/>
              <a:t>Your knowledge is your guide</a:t>
            </a:r>
          </a:p>
          <a:p>
            <a:r>
              <a:rPr lang="en-US" sz="2400" dirty="0" smtClean="0"/>
              <a:t>Ascertain what worked and what did not</a:t>
            </a:r>
          </a:p>
          <a:p>
            <a:r>
              <a:rPr lang="en-US" sz="2400" dirty="0" smtClean="0"/>
              <a:t>Seek further information as necessary</a:t>
            </a:r>
            <a:endParaRPr lang="en-US" sz="2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When You Can’t Solve It Yourself</a:t>
            </a:r>
            <a:endParaRPr lang="en-US" sz="4400" dirty="0"/>
          </a:p>
        </p:txBody>
      </p:sp>
      <p:sp>
        <p:nvSpPr>
          <p:cNvPr id="3" name="Content Placeholder 2"/>
          <p:cNvSpPr>
            <a:spLocks noGrp="1"/>
          </p:cNvSpPr>
          <p:nvPr>
            <p:ph idx="1"/>
          </p:nvPr>
        </p:nvSpPr>
        <p:spPr>
          <a:xfrm>
            <a:off x="382588" y="1414464"/>
            <a:ext cx="8380412" cy="1678921"/>
          </a:xfrm>
        </p:spPr>
        <p:txBody>
          <a:bodyPr/>
          <a:lstStyle/>
          <a:p>
            <a:r>
              <a:rPr lang="en-US" dirty="0" smtClean="0"/>
              <a:t>Get the information (logs, etc.) first</a:t>
            </a:r>
          </a:p>
          <a:p>
            <a:r>
              <a:rPr lang="en-US" dirty="0" smtClean="0"/>
              <a:t>Use developer community resources</a:t>
            </a:r>
          </a:p>
          <a:p>
            <a:r>
              <a:rPr lang="en-US" dirty="0" smtClean="0"/>
              <a:t>Use Microsoft technical support channels</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Getting a Logo for Your WDF Driver Package</a:t>
            </a:r>
            <a:endParaRPr lang="en-US" dirty="0"/>
          </a:p>
        </p:txBody>
      </p:sp>
      <p:sp>
        <p:nvSpPr>
          <p:cNvPr id="3" name="Subtitle 2"/>
          <p:cNvSpPr>
            <a:spLocks noGrp="1"/>
          </p:cNvSpPr>
          <p:nvPr>
            <p:ph type="subTitle" idx="1"/>
          </p:nvPr>
        </p:nvSpPr>
        <p:spPr>
          <a:xfrm>
            <a:off x="2734826" y="3650133"/>
            <a:ext cx="5866482" cy="1565044"/>
          </a:xfrm>
        </p:spPr>
        <p:txBody>
          <a:bodyPr/>
          <a:lstStyle/>
          <a:p>
            <a:r>
              <a:rPr lang="en-US" sz="2000" dirty="0" smtClean="0"/>
              <a:t>Bob Kjelgaard</a:t>
            </a:r>
            <a:br>
              <a:rPr lang="en-US" sz="2000" dirty="0" smtClean="0"/>
            </a:br>
            <a:r>
              <a:rPr lang="en-US" sz="2000" dirty="0" smtClean="0"/>
              <a:t>Senior Software Design Engineer in Test</a:t>
            </a:r>
            <a:br>
              <a:rPr lang="en-US" sz="2000" dirty="0" smtClean="0"/>
            </a:br>
            <a:r>
              <a:rPr lang="en-US" sz="2000" dirty="0" smtClean="0"/>
              <a:t>Windows Driver Frameworks Quality Assurance</a:t>
            </a:r>
            <a:br>
              <a:rPr lang="en-US" sz="2000" dirty="0" smtClean="0"/>
            </a:br>
            <a:r>
              <a:rPr lang="en-US" sz="2000" dirty="0" smtClean="0">
                <a:hlinkClick r:id="rId3"/>
              </a:rPr>
              <a:t>robertkj@microsoft.com</a:t>
            </a:r>
            <a:r>
              <a:rPr lang="en-US" sz="2000" dirty="0" smtClean="0"/>
              <a:t> </a:t>
            </a:r>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WDF Logo Requirements</a:t>
            </a:r>
            <a:endParaRPr lang="en-US" dirty="0"/>
          </a:p>
        </p:txBody>
      </p:sp>
      <p:graphicFrame>
        <p:nvGraphicFramePr>
          <p:cNvPr id="5" name="Content Placeholder 3"/>
          <p:cNvGraphicFramePr>
            <a:graphicFrameLocks noGrp="1"/>
          </p:cNvGraphicFramePr>
          <p:nvPr>
            <p:ph idx="1"/>
          </p:nvPr>
        </p:nvGraphicFramePr>
        <p:xfrm>
          <a:off x="381000" y="1414462"/>
          <a:ext cx="8382000" cy="391953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517407"/>
                <a:gridCol w="2173111"/>
                <a:gridCol w="5691482"/>
              </a:tblGrid>
              <a:tr h="409923">
                <a:tc>
                  <a:txBody>
                    <a:bodyPr/>
                    <a:lstStyle/>
                    <a:p>
                      <a:endParaRPr lang="en-US" dirty="0"/>
                    </a:p>
                  </a:txBody>
                  <a:tcPr/>
                </a:tc>
                <a:tc>
                  <a:txBody>
                    <a:bodyPr/>
                    <a:lstStyle/>
                    <a:p>
                      <a:r>
                        <a:rPr lang="en-US" dirty="0" smtClean="0"/>
                        <a:t>Requirement #</a:t>
                      </a:r>
                      <a:endParaRPr lang="en-US" dirty="0"/>
                    </a:p>
                  </a:txBody>
                  <a:tcPr/>
                </a:tc>
                <a:tc>
                  <a:txBody>
                    <a:bodyPr/>
                    <a:lstStyle/>
                    <a:p>
                      <a:pPr algn="ctr"/>
                      <a:r>
                        <a:rPr lang="en-US" dirty="0" smtClean="0"/>
                        <a:t>Title</a:t>
                      </a:r>
                      <a:endParaRPr lang="en-US" dirty="0"/>
                    </a:p>
                  </a:txBody>
                  <a:tcPr/>
                </a:tc>
              </a:tr>
              <a:tr h="909692">
                <a:tc>
                  <a:txBody>
                    <a:bodyPr/>
                    <a:lstStyle/>
                    <a:p>
                      <a:r>
                        <a:rPr lang="en-US" sz="1600" dirty="0" smtClean="0"/>
                        <a:t>1.</a:t>
                      </a:r>
                      <a:endParaRPr lang="en-US" sz="1600" dirty="0"/>
                    </a:p>
                  </a:txBody>
                  <a:tcPr/>
                </a:tc>
                <a:tc>
                  <a:txBody>
                    <a:bodyPr/>
                    <a:lstStyle/>
                    <a:p>
                      <a:r>
                        <a:rPr lang="en-US" sz="1600" dirty="0" smtClean="0"/>
                        <a:t>DEVFUND-0036</a:t>
                      </a:r>
                      <a:endParaRPr lang="en-US" sz="1600" dirty="0"/>
                    </a:p>
                  </a:txBody>
                  <a:tcPr/>
                </a:tc>
                <a:tc>
                  <a:txBody>
                    <a:bodyPr/>
                    <a:lstStyle/>
                    <a:p>
                      <a:r>
                        <a:rPr lang="en-US" sz="1600" dirty="0" smtClean="0"/>
                        <a:t>User-Mode Driver Framework (UMDF) drivers must be secure, stable, and reliable, and must not have application compatibility issues</a:t>
                      </a:r>
                      <a:endParaRPr lang="en-US" sz="1600" dirty="0"/>
                    </a:p>
                  </a:txBody>
                  <a:tcPr/>
                </a:tc>
              </a:tr>
              <a:tr h="909692">
                <a:tc>
                  <a:txBody>
                    <a:bodyPr/>
                    <a:lstStyle/>
                    <a:p>
                      <a:r>
                        <a:rPr lang="en-US" sz="1600" dirty="0" smtClean="0"/>
                        <a:t>2.</a:t>
                      </a:r>
                      <a:endParaRPr lang="en-US" sz="1600" dirty="0"/>
                    </a:p>
                  </a:txBody>
                  <a:tcPr/>
                </a:tc>
                <a:tc>
                  <a:txBody>
                    <a:bodyPr/>
                    <a:lstStyle/>
                    <a:p>
                      <a:r>
                        <a:rPr lang="en-US" sz="1600" dirty="0" smtClean="0"/>
                        <a:t>DEVFUND-0037</a:t>
                      </a:r>
                      <a:endParaRPr lang="en-US" sz="1600" dirty="0"/>
                    </a:p>
                  </a:txBody>
                  <a:tcPr/>
                </a:tc>
                <a:tc>
                  <a:txBody>
                    <a:bodyPr/>
                    <a:lstStyle/>
                    <a:p>
                      <a:r>
                        <a:rPr lang="en-US" sz="1600" dirty="0" smtClean="0"/>
                        <a:t>Kernel-Mode Driver Framework (KMDF) drivers are designed to maximize reliability and stability and do not "leak" resources such as memory and KMDF objects </a:t>
                      </a:r>
                      <a:endParaRPr lang="en-US" sz="1600" dirty="0"/>
                    </a:p>
                  </a:txBody>
                  <a:tcPr/>
                </a:tc>
              </a:tr>
              <a:tr h="640154">
                <a:tc>
                  <a:txBody>
                    <a:bodyPr/>
                    <a:lstStyle/>
                    <a:p>
                      <a:r>
                        <a:rPr lang="en-US" sz="1600" dirty="0" smtClean="0"/>
                        <a:t>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DEVFUND-0038</a:t>
                      </a:r>
                    </a:p>
                  </a:txBody>
                  <a:tcPr/>
                </a:tc>
                <a:tc>
                  <a:txBody>
                    <a:bodyPr/>
                    <a:lstStyle/>
                    <a:p>
                      <a:r>
                        <a:rPr lang="en-US" sz="1600" dirty="0" smtClean="0"/>
                        <a:t>KMDF drivers are designed to handle device-driver interface (DDI) failures gracefully</a:t>
                      </a:r>
                      <a:endParaRPr lang="en-US" sz="1600" dirty="0"/>
                    </a:p>
                  </a:txBody>
                  <a:tcPr/>
                </a:tc>
              </a:tr>
              <a:tr h="640154">
                <a:tc>
                  <a:txBody>
                    <a:bodyPr/>
                    <a:lstStyle/>
                    <a:p>
                      <a:r>
                        <a:rPr lang="en-US" sz="1600" dirty="0" smtClean="0"/>
                        <a:t>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DEVFUND-0039</a:t>
                      </a:r>
                    </a:p>
                  </a:txBody>
                  <a:tcPr/>
                </a:tc>
                <a:tc>
                  <a:txBody>
                    <a:bodyPr/>
                    <a:lstStyle/>
                    <a:p>
                      <a:r>
                        <a:rPr lang="en-US" sz="1600" dirty="0" smtClean="0"/>
                        <a:t>Windows Driver Framework (WDF) drivers are packaged to contain the latest RTM FRE versions of redistributables</a:t>
                      </a:r>
                      <a:endParaRPr lang="en-US" sz="1600" dirty="0"/>
                    </a:p>
                  </a:txBody>
                  <a:tcPr/>
                </a:tc>
              </a:tr>
              <a:tr h="409923">
                <a:tc>
                  <a:txBody>
                    <a:bodyPr/>
                    <a:lstStyle/>
                    <a:p>
                      <a:r>
                        <a:rPr lang="en-US" sz="1600" dirty="0" smtClean="0"/>
                        <a:t>5</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DEVFUND-0040</a:t>
                      </a:r>
                    </a:p>
                  </a:txBody>
                  <a:tcPr/>
                </a:tc>
                <a:tc>
                  <a:txBody>
                    <a:bodyPr/>
                    <a:lstStyle/>
                    <a:p>
                      <a:r>
                        <a:rPr lang="en-US" sz="1600" dirty="0" smtClean="0"/>
                        <a:t>WDF driver INF files are properly structured</a:t>
                      </a:r>
                      <a:endParaRPr lang="en-US" sz="16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WDF Logo Tests</a:t>
            </a:r>
            <a:endParaRPr lang="en-US" dirty="0"/>
          </a:p>
        </p:txBody>
      </p:sp>
      <p:sp>
        <p:nvSpPr>
          <p:cNvPr id="3" name="Text Placeholder 2"/>
          <p:cNvSpPr>
            <a:spLocks noGrp="1"/>
          </p:cNvSpPr>
          <p:nvPr>
            <p:ph type="body" idx="1"/>
          </p:nvPr>
        </p:nvSpPr>
        <p:spPr>
          <a:xfrm>
            <a:off x="382588" y="1414464"/>
            <a:ext cx="8380412" cy="3203954"/>
          </a:xfrm>
        </p:spPr>
        <p:txBody>
          <a:bodyPr/>
          <a:lstStyle/>
          <a:p>
            <a:r>
              <a:rPr lang="en-US" dirty="0" smtClean="0"/>
              <a:t>UMDF-specific and KMDF-specific </a:t>
            </a:r>
            <a:br>
              <a:rPr lang="en-US" dirty="0" smtClean="0"/>
            </a:br>
            <a:r>
              <a:rPr lang="en-US" dirty="0" smtClean="0"/>
              <a:t>Driver Settings</a:t>
            </a:r>
          </a:p>
          <a:p>
            <a:r>
              <a:rPr lang="en-US" dirty="0" smtClean="0"/>
              <a:t>DDI Fault Injection and Driver </a:t>
            </a:r>
            <a:br>
              <a:rPr lang="en-US" dirty="0" smtClean="0"/>
            </a:br>
            <a:r>
              <a:rPr lang="en-US" dirty="0" smtClean="0"/>
              <a:t>Reliability Tests</a:t>
            </a:r>
          </a:p>
          <a:p>
            <a:r>
              <a:rPr lang="en-US" dirty="0" smtClean="0"/>
              <a:t>WDF Redistributable Version Checks</a:t>
            </a:r>
          </a:p>
          <a:p>
            <a:r>
              <a:rPr lang="en-US" dirty="0" smtClean="0"/>
              <a:t>INF  File Validation with </a:t>
            </a:r>
            <a:r>
              <a:rPr lang="en-US" smtClean="0"/>
              <a:t>CheckInf</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UMDF Settings </a:t>
            </a:r>
            <a:r>
              <a:rPr lang="en-US" dirty="0" smtClean="0"/>
              <a:t>For </a:t>
            </a:r>
            <a:r>
              <a:rPr smtClean="0"/>
              <a:t>Logo Testing</a:t>
            </a:r>
            <a:endParaRPr lang="en-US" dirty="0"/>
          </a:p>
        </p:txBody>
      </p:sp>
      <p:sp>
        <p:nvSpPr>
          <p:cNvPr id="3" name="Content Placeholder 2"/>
          <p:cNvSpPr>
            <a:spLocks noGrp="1"/>
          </p:cNvSpPr>
          <p:nvPr>
            <p:ph idx="1"/>
          </p:nvPr>
        </p:nvSpPr>
        <p:spPr>
          <a:xfrm>
            <a:off x="381000" y="1414463"/>
            <a:ext cx="8380412" cy="3778470"/>
          </a:xfrm>
        </p:spPr>
        <p:txBody>
          <a:bodyPr/>
          <a:lstStyle/>
          <a:p>
            <a:r>
              <a:rPr lang="en-US" sz="2400" dirty="0" smtClean="0"/>
              <a:t>Object Tracking will be enabled </a:t>
            </a:r>
          </a:p>
          <a:p>
            <a:r>
              <a:rPr lang="en-US" sz="2400" dirty="0" smtClean="0"/>
              <a:t>Application Verifier will be on for the Host Process</a:t>
            </a:r>
          </a:p>
          <a:p>
            <a:r>
              <a:rPr lang="en-US" sz="2400" dirty="0" smtClean="0"/>
              <a:t>Use !</a:t>
            </a:r>
            <a:r>
              <a:rPr lang="en-US" sz="2400" dirty="0" err="1" smtClean="0"/>
              <a:t>wudfext.Wudfdumpobjects</a:t>
            </a:r>
            <a:r>
              <a:rPr lang="en-US" sz="2400" dirty="0" smtClean="0"/>
              <a:t> in the debugger to see any leaked objects </a:t>
            </a:r>
          </a:p>
          <a:p>
            <a:r>
              <a:rPr lang="en-US" sz="2400" dirty="0" smtClean="0"/>
              <a:t>Object Tracking will help catch WDF object leaks</a:t>
            </a:r>
          </a:p>
          <a:p>
            <a:pPr lvl="1"/>
            <a:r>
              <a:rPr lang="en-US" sz="2000" dirty="0" smtClean="0"/>
              <a:t>UMDF will cause a driver stop because of leaked objects</a:t>
            </a:r>
          </a:p>
          <a:p>
            <a:r>
              <a:rPr lang="en-US" sz="2400" dirty="0" smtClean="0"/>
              <a:t>If you discover object leaks, set Reference Count Tracking On </a:t>
            </a:r>
          </a:p>
          <a:p>
            <a:pPr lvl="1"/>
            <a:r>
              <a:rPr lang="en-US" sz="2000" dirty="0" smtClean="0"/>
              <a:t>This setting provides add-release history of references</a:t>
            </a:r>
            <a:endParaRPr lang="en-US" sz="20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KMDF Settings </a:t>
            </a:r>
            <a:r>
              <a:rPr lang="en-US" dirty="0" smtClean="0"/>
              <a:t>For </a:t>
            </a:r>
            <a:r>
              <a:rPr smtClean="0"/>
              <a:t>Logo Testing</a:t>
            </a:r>
            <a:endParaRPr lang="en-US" dirty="0"/>
          </a:p>
        </p:txBody>
      </p:sp>
      <p:sp>
        <p:nvSpPr>
          <p:cNvPr id="3" name="Content Placeholder 2"/>
          <p:cNvSpPr>
            <a:spLocks noGrp="1"/>
          </p:cNvSpPr>
          <p:nvPr>
            <p:ph idx="1"/>
          </p:nvPr>
        </p:nvSpPr>
        <p:spPr>
          <a:xfrm>
            <a:off x="381000" y="1414463"/>
            <a:ext cx="8380412" cy="5189626"/>
          </a:xfrm>
        </p:spPr>
        <p:txBody>
          <a:bodyPr/>
          <a:lstStyle/>
          <a:p>
            <a:r>
              <a:rPr lang="en-US" dirty="0" smtClean="0"/>
              <a:t>Driver Verifier and KMDF Verifier will </a:t>
            </a:r>
            <a:br>
              <a:rPr lang="en-US" dirty="0" smtClean="0"/>
            </a:br>
            <a:r>
              <a:rPr lang="en-US" dirty="0" smtClean="0"/>
              <a:t>be enabled</a:t>
            </a:r>
          </a:p>
          <a:p>
            <a:r>
              <a:rPr lang="en-US" dirty="0" smtClean="0"/>
              <a:t>KMDF Enhanced Verifier will be enabled</a:t>
            </a:r>
          </a:p>
          <a:p>
            <a:pPr lvl="1"/>
            <a:r>
              <a:rPr lang="en-US" dirty="0" smtClean="0"/>
              <a:t>Performs IRQL and Critical Region checks for event callbacks	</a:t>
            </a:r>
          </a:p>
          <a:p>
            <a:r>
              <a:rPr lang="en-US" dirty="0" smtClean="0"/>
              <a:t>Handle Tracking will be enabled via </a:t>
            </a:r>
            <a:r>
              <a:rPr lang="en-US" dirty="0" err="1" smtClean="0"/>
              <a:t>TrackHandles</a:t>
            </a:r>
            <a:r>
              <a:rPr lang="en-US" dirty="0" smtClean="0"/>
              <a:t> registry value for all </a:t>
            </a:r>
            <a:br>
              <a:rPr lang="en-US" dirty="0" smtClean="0"/>
            </a:br>
            <a:r>
              <a:rPr lang="en-US" dirty="0" smtClean="0"/>
              <a:t>WDF objects</a:t>
            </a:r>
          </a:p>
          <a:p>
            <a:pPr lvl="1"/>
            <a:r>
              <a:rPr lang="en-US" dirty="0" err="1" smtClean="0"/>
              <a:t>WdfVerifier</a:t>
            </a:r>
            <a:r>
              <a:rPr lang="en-US" dirty="0" smtClean="0"/>
              <a:t> WDK tool can be used for this</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382588" y="1414464"/>
            <a:ext cx="8380412" cy="4425827"/>
          </a:xfrm>
        </p:spPr>
        <p:txBody>
          <a:bodyPr/>
          <a:lstStyle/>
          <a:p>
            <a:pPr lvl="0"/>
            <a:r>
              <a:rPr lang="en-US" dirty="0" smtClean="0"/>
              <a:t>Driver Installation 101</a:t>
            </a:r>
          </a:p>
          <a:p>
            <a:pPr lvl="0"/>
            <a:r>
              <a:rPr lang="en-US" dirty="0" smtClean="0"/>
              <a:t>FAQ regarding Windows Driver Framework (WDF) co-installers</a:t>
            </a:r>
          </a:p>
          <a:p>
            <a:pPr lvl="0"/>
            <a:r>
              <a:rPr lang="en-US" dirty="0" smtClean="0"/>
              <a:t>Contents of WDF co-installers</a:t>
            </a:r>
          </a:p>
          <a:p>
            <a:pPr lvl="0"/>
            <a:r>
              <a:rPr lang="en-US" dirty="0" smtClean="0"/>
              <a:t>WDF driver installation steps</a:t>
            </a:r>
          </a:p>
          <a:p>
            <a:pPr lvl="0"/>
            <a:r>
              <a:rPr lang="en-US" dirty="0" smtClean="0"/>
              <a:t>Resources for investigating WDF installation failures</a:t>
            </a:r>
          </a:p>
          <a:p>
            <a:pPr lvl="0"/>
            <a:r>
              <a:rPr lang="en-US" dirty="0" smtClean="0"/>
              <a:t>New Logo Requirements for WDF Drivers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KMDF DDI Fault Injection</a:t>
            </a:r>
            <a:endParaRPr lang="en-US" dirty="0"/>
          </a:p>
        </p:txBody>
      </p:sp>
      <p:sp>
        <p:nvSpPr>
          <p:cNvPr id="3" name="Content Placeholder 2"/>
          <p:cNvSpPr>
            <a:spLocks noGrp="1"/>
          </p:cNvSpPr>
          <p:nvPr>
            <p:ph idx="1"/>
          </p:nvPr>
        </p:nvSpPr>
        <p:spPr>
          <a:xfrm>
            <a:off x="382588" y="1414464"/>
            <a:ext cx="8380412" cy="4118050"/>
          </a:xfrm>
        </p:spPr>
        <p:txBody>
          <a:bodyPr/>
          <a:lstStyle/>
          <a:p>
            <a:r>
              <a:rPr lang="en-US" dirty="0" err="1" smtClean="0"/>
              <a:t>WDFTester</a:t>
            </a:r>
            <a:r>
              <a:rPr lang="en-US" dirty="0" smtClean="0"/>
              <a:t> WDK Tool is used for </a:t>
            </a:r>
            <a:br>
              <a:rPr lang="en-US" dirty="0" smtClean="0"/>
            </a:br>
            <a:r>
              <a:rPr lang="en-US" dirty="0" smtClean="0"/>
              <a:t>fault injection</a:t>
            </a:r>
          </a:p>
          <a:p>
            <a:r>
              <a:rPr lang="en-US" dirty="0" smtClean="0"/>
              <a:t>DDI return values will be fault-injected</a:t>
            </a:r>
          </a:p>
          <a:p>
            <a:r>
              <a:rPr lang="en-US" dirty="0" smtClean="0"/>
              <a:t>When DDI return values are fault-injected, DDI out parameters can be fuzzed upon exit by the logo test</a:t>
            </a:r>
          </a:p>
          <a:p>
            <a:r>
              <a:rPr lang="en-US" dirty="0" smtClean="0"/>
              <a:t>Drivers must inspect DDI return </a:t>
            </a:r>
            <a:br>
              <a:rPr lang="en-US" dirty="0" smtClean="0"/>
            </a:br>
            <a:r>
              <a:rPr lang="en-US" dirty="0" smtClean="0"/>
              <a:t>values properly</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INF File Validation </a:t>
            </a:r>
            <a:r>
              <a:rPr lang="en-US" dirty="0" smtClean="0"/>
              <a:t>For </a:t>
            </a:r>
            <a:r>
              <a:rPr smtClean="0"/>
              <a:t>WDF</a:t>
            </a:r>
            <a:endParaRPr lang="en-US" dirty="0"/>
          </a:p>
        </p:txBody>
      </p:sp>
      <p:sp>
        <p:nvSpPr>
          <p:cNvPr id="3" name="Content Placeholder 2"/>
          <p:cNvSpPr>
            <a:spLocks noGrp="1"/>
          </p:cNvSpPr>
          <p:nvPr>
            <p:ph idx="1"/>
          </p:nvPr>
        </p:nvSpPr>
        <p:spPr>
          <a:xfrm>
            <a:off x="382588" y="1414463"/>
            <a:ext cx="8075612" cy="4793107"/>
          </a:xfrm>
        </p:spPr>
        <p:txBody>
          <a:bodyPr/>
          <a:lstStyle/>
          <a:p>
            <a:r>
              <a:rPr lang="en-US" dirty="0" smtClean="0"/>
              <a:t>Validation checks for:</a:t>
            </a:r>
          </a:p>
          <a:p>
            <a:pPr lvl="1"/>
            <a:r>
              <a:rPr lang="en-US" dirty="0" smtClean="0"/>
              <a:t>Properly structured WDF-specific sections of INF</a:t>
            </a:r>
          </a:p>
          <a:p>
            <a:pPr lvl="2"/>
            <a:r>
              <a:rPr lang="en-US" dirty="0" smtClean="0"/>
              <a:t>Co-installer sections and WDF sections</a:t>
            </a:r>
          </a:p>
          <a:p>
            <a:pPr lvl="2"/>
            <a:r>
              <a:rPr lang="en-US" dirty="0" smtClean="0"/>
              <a:t>KMDF and UMDF install sections</a:t>
            </a:r>
          </a:p>
          <a:p>
            <a:pPr lvl="1"/>
            <a:r>
              <a:rPr lang="en-US" dirty="0" err="1" smtClean="0"/>
              <a:t>CatalogFile</a:t>
            </a:r>
            <a:r>
              <a:rPr lang="en-US" dirty="0" smtClean="0"/>
              <a:t> directive in the [Version] section of INF</a:t>
            </a:r>
          </a:p>
          <a:p>
            <a:pPr lvl="1"/>
            <a:r>
              <a:rPr lang="en-US" dirty="0" smtClean="0"/>
              <a:t>Service Names, Hardware Ids , CLSIDs and Display names do not match the ones used in WDK samples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Call To Action</a:t>
            </a:r>
            <a:endParaRPr lang="en-US" sz="4400" dirty="0"/>
          </a:p>
        </p:txBody>
      </p:sp>
      <p:sp>
        <p:nvSpPr>
          <p:cNvPr id="3" name="Content Placeholder 2"/>
          <p:cNvSpPr>
            <a:spLocks noGrp="1"/>
          </p:cNvSpPr>
          <p:nvPr>
            <p:ph idx="1"/>
          </p:nvPr>
        </p:nvSpPr>
        <p:spPr>
          <a:xfrm>
            <a:off x="382588" y="1414464"/>
            <a:ext cx="8380412" cy="4196533"/>
          </a:xfrm>
        </p:spPr>
        <p:txBody>
          <a:bodyPr/>
          <a:lstStyle/>
          <a:p>
            <a:r>
              <a:rPr lang="en-US" sz="2400" dirty="0" smtClean="0"/>
              <a:t>Read </a:t>
            </a:r>
            <a:r>
              <a:rPr lang="en-US" sz="2400" i="1" dirty="0" smtClean="0"/>
              <a:t>Developing Drivers with the Windows</a:t>
            </a:r>
            <a:br>
              <a:rPr lang="en-US" sz="2400" i="1" dirty="0" smtClean="0"/>
            </a:br>
            <a:r>
              <a:rPr lang="en-US" sz="2400" i="1" dirty="0" smtClean="0"/>
              <a:t>Driver Foundation</a:t>
            </a:r>
          </a:p>
          <a:p>
            <a:pPr lvl="1"/>
            <a:r>
              <a:rPr lang="en-US" sz="2000" dirty="0" smtClean="0">
                <a:hlinkClick r:id="rId3"/>
              </a:rPr>
              <a:t>http://www.microsoft.com/MSPress/books/10512.aspx</a:t>
            </a:r>
            <a:endParaRPr lang="en-US" sz="2000" dirty="0" smtClean="0"/>
          </a:p>
          <a:p>
            <a:pPr marL="381000" indent="-381000"/>
            <a:r>
              <a:rPr lang="en-US" sz="2400" dirty="0" smtClean="0"/>
              <a:t>Test your UMDF and KMDF drivers with WDF 1.9 immediately</a:t>
            </a:r>
          </a:p>
          <a:p>
            <a:pPr marL="741363" lvl="1" indent="-354013"/>
            <a:r>
              <a:rPr lang="en-US" sz="2000" dirty="0" smtClean="0"/>
              <a:t>Ship your driver with the RTM versions of the co-installers</a:t>
            </a:r>
          </a:p>
          <a:p>
            <a:pPr marL="381000" indent="-381000"/>
            <a:r>
              <a:rPr lang="en-US" sz="2400" dirty="0" smtClean="0"/>
              <a:t>Write your next driver with UMDF or KMDF</a:t>
            </a:r>
          </a:p>
          <a:p>
            <a:pPr marL="381000" indent="-381000"/>
            <a:r>
              <a:rPr lang="en-US" sz="2400" dirty="0" smtClean="0"/>
              <a:t>Use the WDF test tools and new verifier features</a:t>
            </a:r>
            <a:endParaRPr lang="en-US" sz="2000" dirty="0" smtClean="0"/>
          </a:p>
          <a:p>
            <a:pPr marL="381000" indent="-381000"/>
            <a:r>
              <a:rPr lang="en-US" sz="2400" dirty="0" smtClean="0"/>
              <a:t>Send us your feedback</a:t>
            </a:r>
          </a:p>
          <a:p>
            <a:pPr marL="741363" lvl="1" indent="-354013"/>
            <a:r>
              <a:rPr lang="en-US" sz="2000" dirty="0" smtClean="0">
                <a:hlinkClick r:id="rId4"/>
              </a:rPr>
              <a:t>wdfinfo@microsoft.com</a:t>
            </a:r>
            <a:endParaRPr lang="en-US" sz="2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609398"/>
          </a:xfrm>
        </p:spPr>
        <p:txBody>
          <a:bodyPr/>
          <a:lstStyle/>
          <a:p>
            <a:r>
              <a:rPr lang="en-US" sz="4400" dirty="0" smtClean="0"/>
              <a:t>Additional Resources – Installation</a:t>
            </a:r>
            <a:endParaRPr lang="en-US" sz="4400" dirty="0"/>
          </a:p>
        </p:txBody>
      </p:sp>
      <p:sp>
        <p:nvSpPr>
          <p:cNvPr id="242691" name="Rectangle 3"/>
          <p:cNvSpPr>
            <a:spLocks noGrp="1" noChangeArrowheads="1"/>
          </p:cNvSpPr>
          <p:nvPr>
            <p:ph idx="1"/>
          </p:nvPr>
        </p:nvSpPr>
        <p:spPr>
          <a:xfrm>
            <a:off x="382588" y="1414464"/>
            <a:ext cx="8380412" cy="5027530"/>
          </a:xfrm>
        </p:spPr>
        <p:txBody>
          <a:bodyPr/>
          <a:lstStyle/>
          <a:p>
            <a:r>
              <a:rPr lang="en-US" sz="1800" dirty="0" smtClean="0"/>
              <a:t>WDF on the WHDC Web site</a:t>
            </a:r>
          </a:p>
          <a:p>
            <a:pPr marL="517525" lvl="1" indent="-233363"/>
            <a:r>
              <a:rPr lang="en-US" sz="1600" dirty="0" smtClean="0"/>
              <a:t>Windows Driver Foundation: </a:t>
            </a:r>
            <a:r>
              <a:rPr lang="en-US" sz="1600" dirty="0" smtClean="0">
                <a:hlinkClick r:id="rId3"/>
              </a:rPr>
              <a:t>http://go.microsoft.com/fwlink/?LinkID=79335</a:t>
            </a:r>
            <a:endParaRPr lang="en-US" sz="1600" dirty="0" smtClean="0"/>
          </a:p>
          <a:p>
            <a:pPr marL="517525" lvl="1" indent="-233363"/>
            <a:r>
              <a:rPr lang="en-US" sz="1600" dirty="0" smtClean="0"/>
              <a:t>Installation and Driver Signing: </a:t>
            </a:r>
            <a:r>
              <a:rPr lang="en-US" sz="1600" dirty="0" smtClean="0">
                <a:hlinkClick r:id="rId4"/>
              </a:rPr>
              <a:t>http://go.microsoft.com/fwlink/?LinkID=79354 </a:t>
            </a:r>
            <a:endParaRPr lang="en-US" sz="1600" dirty="0" smtClean="0"/>
          </a:p>
          <a:p>
            <a:pPr marL="284163" indent="-284163"/>
            <a:r>
              <a:rPr lang="en-US" sz="1800" dirty="0" smtClean="0"/>
              <a:t>Blogs</a:t>
            </a:r>
          </a:p>
          <a:p>
            <a:pPr marL="517525" lvl="1" indent="-233363"/>
            <a:r>
              <a:rPr lang="en-US" sz="1600" dirty="0" smtClean="0">
                <a:hlinkClick r:id="rId5"/>
              </a:rPr>
              <a:t>http://blogs.msdn.com/doronh  </a:t>
            </a:r>
            <a:r>
              <a:rPr lang="en-US" sz="1600" dirty="0" smtClean="0"/>
              <a:t>(A Hole In My Head)</a:t>
            </a:r>
            <a:endParaRPr lang="en-US" sz="1600" dirty="0" smtClean="0">
              <a:hlinkClick r:id="rId5"/>
            </a:endParaRPr>
          </a:p>
          <a:p>
            <a:pPr marL="517525" lvl="1" indent="-233363"/>
            <a:r>
              <a:rPr lang="en-US" sz="1600" dirty="0" smtClean="0">
                <a:hlinkClick r:id="rId5"/>
              </a:rPr>
              <a:t>http://blogs.msdn.com/peterwie  </a:t>
            </a:r>
            <a:r>
              <a:rPr lang="en-US" sz="1600" dirty="0" smtClean="0"/>
              <a:t>(Pointless Blathering)</a:t>
            </a:r>
            <a:endParaRPr lang="en-US" sz="1600" dirty="0" smtClean="0">
              <a:hlinkClick r:id="rId5"/>
            </a:endParaRPr>
          </a:p>
          <a:p>
            <a:pPr marL="517525" lvl="1" indent="-233363"/>
            <a:r>
              <a:rPr lang="en-US" sz="1600" dirty="0" smtClean="0">
                <a:hlinkClick r:id="rId5"/>
              </a:rPr>
              <a:t>http://blogs.msdn.com/iliast  </a:t>
            </a:r>
            <a:r>
              <a:rPr lang="en-US" sz="1600" dirty="0" smtClean="0"/>
              <a:t>(driver writing != bus driving)</a:t>
            </a:r>
            <a:endParaRPr lang="en-US" sz="1600" dirty="0" smtClean="0">
              <a:hlinkClick r:id="rId5"/>
            </a:endParaRPr>
          </a:p>
          <a:p>
            <a:pPr marL="517525" lvl="1" indent="-233363"/>
            <a:r>
              <a:rPr lang="en-US" sz="1600" dirty="0" smtClean="0">
                <a:hlinkClick r:id="rId6"/>
              </a:rPr>
              <a:t>http://blogs.msdn.com/bobkjelgaard</a:t>
            </a:r>
            <a:r>
              <a:rPr lang="en-US" sz="1600" dirty="0" smtClean="0">
                <a:hlinkClick r:id="rId5"/>
              </a:rPr>
              <a:t>  </a:t>
            </a:r>
            <a:r>
              <a:rPr lang="en-US" sz="1600" dirty="0" smtClean="0"/>
              <a:t>(Trouble Ahead - Trouble Behind)</a:t>
            </a:r>
            <a:endParaRPr lang="en-US" sz="1600" dirty="0" smtClean="0">
              <a:hlinkClick r:id="rId5"/>
            </a:endParaRPr>
          </a:p>
          <a:p>
            <a:pPr marL="517525" lvl="1" indent="-233363"/>
            <a:r>
              <a:rPr lang="en-US" sz="1600" dirty="0" smtClean="0">
                <a:hlinkClick r:id="rId7"/>
              </a:rPr>
              <a:t>http://blogs.msdn.com/888_umdf_4_you</a:t>
            </a:r>
            <a:r>
              <a:rPr lang="en-US" sz="1600" dirty="0" smtClean="0">
                <a:hlinkClick r:id="rId5"/>
              </a:rPr>
              <a:t>  </a:t>
            </a:r>
            <a:r>
              <a:rPr lang="en-US" sz="1600" dirty="0" smtClean="0"/>
              <a:t>(My Travels with WDF)</a:t>
            </a:r>
            <a:endParaRPr lang="en-US" sz="1600" dirty="0" smtClean="0">
              <a:hlinkClick r:id="rId5"/>
            </a:endParaRPr>
          </a:p>
          <a:p>
            <a:pPr marL="284163" indent="-284163"/>
            <a:r>
              <a:rPr lang="en-US" sz="1800" dirty="0" smtClean="0"/>
              <a:t>WDF mailing list</a:t>
            </a:r>
          </a:p>
          <a:p>
            <a:pPr marL="517525" lvl="1" indent="-233363"/>
            <a:r>
              <a:rPr lang="en-US" sz="1600" dirty="0" smtClean="0">
                <a:hlinkClick r:id="rId8"/>
              </a:rPr>
              <a:t>wdfinfo@microsoft.com</a:t>
            </a:r>
            <a:endParaRPr lang="en-US" sz="1600" dirty="0" smtClean="0"/>
          </a:p>
          <a:p>
            <a:pPr marL="284163" indent="-284163"/>
            <a:r>
              <a:rPr lang="en-US" sz="1800" dirty="0" smtClean="0"/>
              <a:t>WDF installation troubleshooting resources:</a:t>
            </a:r>
          </a:p>
          <a:p>
            <a:pPr marL="517525" lvl="1" indent="-233363"/>
            <a:r>
              <a:rPr lang="en-US" sz="1600" dirty="0" smtClean="0">
                <a:hlinkClick r:id="rId9"/>
              </a:rPr>
              <a:t>http://blogs.msdn.com/bobkjelgaard/pages/Resources-For-Installation-Problems.aspx</a:t>
            </a:r>
            <a:endParaRPr lang="en-US" sz="16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Additional Resources – Logo Test</a:t>
            </a:r>
            <a:endParaRPr lang="en-US" sz="4400" dirty="0"/>
          </a:p>
        </p:txBody>
      </p:sp>
      <p:sp>
        <p:nvSpPr>
          <p:cNvPr id="3" name="Content Placeholder 2"/>
          <p:cNvSpPr>
            <a:spLocks noGrp="1"/>
          </p:cNvSpPr>
          <p:nvPr>
            <p:ph idx="1"/>
          </p:nvPr>
        </p:nvSpPr>
        <p:spPr>
          <a:xfrm>
            <a:off x="381000" y="1414463"/>
            <a:ext cx="8380412" cy="4976747"/>
          </a:xfrm>
        </p:spPr>
        <p:txBody>
          <a:bodyPr/>
          <a:lstStyle/>
          <a:p>
            <a:r>
              <a:rPr lang="en-US" sz="2400" dirty="0" smtClean="0"/>
              <a:t>Book:  </a:t>
            </a:r>
            <a:r>
              <a:rPr lang="en-US" sz="2400" i="1" dirty="0" smtClean="0"/>
              <a:t>Developing Drivers with the Windows Driver Foundation</a:t>
            </a:r>
          </a:p>
          <a:p>
            <a:pPr lvl="1"/>
            <a:r>
              <a:rPr lang="en-US" sz="2000" dirty="0" smtClean="0">
                <a:hlinkClick r:id="rId3"/>
              </a:rPr>
              <a:t>http://www.microsoft.com/MSPress/books/10512.aspx</a:t>
            </a:r>
            <a:endParaRPr lang="en-US" sz="2000" dirty="0" smtClean="0"/>
          </a:p>
          <a:p>
            <a:r>
              <a:rPr lang="en-US" sz="2400" dirty="0" smtClean="0"/>
              <a:t>Windows Logo Program</a:t>
            </a:r>
          </a:p>
          <a:p>
            <a:pPr lvl="1"/>
            <a:r>
              <a:rPr lang="en-US" sz="2000" dirty="0" smtClean="0">
                <a:hlinkClick r:id="rId4"/>
              </a:rPr>
              <a:t>http://www.microsoft.com/whdc/winlogo/default.mspx</a:t>
            </a:r>
            <a:endParaRPr lang="en-US" sz="2000" dirty="0" smtClean="0"/>
          </a:p>
          <a:p>
            <a:pPr lvl="1"/>
            <a:r>
              <a:rPr lang="en-US" sz="2000" dirty="0" smtClean="0">
                <a:hlinkClick r:id="rId5"/>
              </a:rPr>
              <a:t>http://www.microsoft.com/whdc/winlogo/hwrequirements.mspx</a:t>
            </a:r>
            <a:endParaRPr lang="en-US" sz="2000" dirty="0" smtClean="0"/>
          </a:p>
          <a:p>
            <a:r>
              <a:rPr lang="en-US" sz="2400" dirty="0" smtClean="0"/>
              <a:t>WDF Testing and INF Documentation on MSDN</a:t>
            </a:r>
          </a:p>
          <a:p>
            <a:pPr lvl="1"/>
            <a:r>
              <a:rPr lang="en-US" sz="2000" dirty="0" err="1" smtClean="0"/>
              <a:t>WdfTester</a:t>
            </a:r>
            <a:r>
              <a:rPr lang="en-US" sz="2000" dirty="0" smtClean="0"/>
              <a:t>:  WDF Driver Testing Toolset</a:t>
            </a:r>
          </a:p>
          <a:p>
            <a:pPr lvl="2">
              <a:spcBef>
                <a:spcPts val="0"/>
              </a:spcBef>
              <a:buNone/>
            </a:pPr>
            <a:r>
              <a:rPr lang="en-US" sz="2000" dirty="0" smtClean="0">
                <a:hlinkClick r:id="rId6"/>
              </a:rPr>
              <a:t>http://msdn.microsoft.com/en-us/library/cc264231.aspx</a:t>
            </a:r>
            <a:endParaRPr lang="en-US" sz="2000" dirty="0" smtClean="0"/>
          </a:p>
          <a:p>
            <a:pPr lvl="1"/>
            <a:r>
              <a:rPr lang="en-US" sz="2000" dirty="0" smtClean="0"/>
              <a:t>Specifying WDF Directives</a:t>
            </a:r>
            <a:br>
              <a:rPr lang="en-US" sz="2000" dirty="0" smtClean="0"/>
            </a:br>
            <a:r>
              <a:rPr lang="en-US" sz="2000" dirty="0" smtClean="0">
                <a:hlinkClick r:id="rId7"/>
              </a:rPr>
              <a:t>http://go.microsoft.com/fwlink/?LinkID=82953</a:t>
            </a:r>
            <a:endParaRPr lang="en-US" sz="2000" dirty="0" smtClean="0"/>
          </a:p>
          <a:p>
            <a:pPr lvl="1"/>
            <a:r>
              <a:rPr lang="en-US" sz="2000" dirty="0" smtClean="0"/>
              <a:t>Installing the Framework's Co-installer</a:t>
            </a:r>
            <a:br>
              <a:rPr lang="en-US" sz="2000" dirty="0" smtClean="0"/>
            </a:br>
            <a:r>
              <a:rPr lang="en-US" sz="2000" dirty="0" smtClean="0">
                <a:hlinkClick r:id="rId8"/>
              </a:rPr>
              <a:t>http://msdn.microsoft.com/en-us/library/aa490024.aspx</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Related Sessions</a:t>
            </a:r>
            <a:endParaRPr lang="en-US" dirty="0"/>
          </a:p>
        </p:txBody>
      </p:sp>
      <p:graphicFrame>
        <p:nvGraphicFramePr>
          <p:cNvPr id="4" name="Table 3"/>
          <p:cNvGraphicFramePr>
            <a:graphicFrameLocks noGrp="1"/>
          </p:cNvGraphicFramePr>
          <p:nvPr/>
        </p:nvGraphicFramePr>
        <p:xfrm>
          <a:off x="381000" y="1414464"/>
          <a:ext cx="8382000" cy="2700335"/>
        </p:xfrm>
        <a:graphic>
          <a:graphicData uri="http://schemas.openxmlformats.org/drawingml/2006/table">
            <a:tbl>
              <a:tblPr firstRow="1" bandRow="1">
                <a:effectLst>
                  <a:outerShdw blurRad="50800" dist="38100" algn="l" rotWithShape="0">
                    <a:prstClr val="black">
                      <a:alpha val="40000"/>
                    </a:prstClr>
                  </a:outerShdw>
                </a:effectLst>
                <a:tableStyleId>{F5AB1C69-6EDB-4FF4-983F-18BD219EF322}</a:tableStyleId>
              </a:tblPr>
              <a:tblGrid>
                <a:gridCol w="6096000"/>
                <a:gridCol w="2286000"/>
              </a:tblGrid>
              <a:tr h="540067">
                <a:tc>
                  <a:txBody>
                    <a:bodyPr/>
                    <a:lstStyle/>
                    <a:p>
                      <a:r>
                        <a:rPr lang="en-US" sz="1400" dirty="0" smtClean="0"/>
                        <a:t>Session</a:t>
                      </a:r>
                      <a:endParaRPr lang="en-US" sz="1400" dirty="0"/>
                    </a:p>
                  </a:txBody>
                  <a:tcPr/>
                </a:tc>
                <a:tc>
                  <a:txBody>
                    <a:bodyPr/>
                    <a:lstStyle/>
                    <a:p>
                      <a:r>
                        <a:rPr lang="en-US" sz="1400" dirty="0" smtClean="0"/>
                        <a:t>Day</a:t>
                      </a:r>
                      <a:r>
                        <a:rPr lang="en-US" sz="1400" baseline="0" dirty="0" smtClean="0"/>
                        <a:t>/Time</a:t>
                      </a:r>
                      <a:endParaRPr lang="en-US" sz="1400" dirty="0"/>
                    </a:p>
                  </a:txBody>
                  <a:tcPr/>
                </a:tc>
              </a:tr>
              <a:tr h="54006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Windows Driver Frameworks:  New Features in Windows 7</a:t>
                      </a:r>
                    </a:p>
                  </a:txBody>
                  <a:tcPr/>
                </a:tc>
                <a:tc>
                  <a:txBody>
                    <a:bodyPr/>
                    <a:lstStyle/>
                    <a:p>
                      <a:r>
                        <a:rPr lang="en-US" sz="1400" dirty="0" smtClean="0"/>
                        <a:t>Thursday 11-12 </a:t>
                      </a:r>
                    </a:p>
                  </a:txBody>
                  <a:tcPr/>
                </a:tc>
              </a:tr>
              <a:tr h="54006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Using Windows Driver Frameworks to Develop Drivers</a:t>
                      </a:r>
                    </a:p>
                  </a:txBody>
                  <a:tcPr/>
                </a:tc>
                <a:tc>
                  <a:txBody>
                    <a:bodyPr/>
                    <a:lstStyle/>
                    <a:p>
                      <a:r>
                        <a:rPr lang="en-US" sz="1400" dirty="0" smtClean="0"/>
                        <a:t>Thursday</a:t>
                      </a:r>
                      <a:r>
                        <a:rPr lang="en-US" sz="1400" baseline="0" dirty="0" smtClean="0"/>
                        <a:t> 15:15-16:15</a:t>
                      </a:r>
                      <a:endParaRPr lang="en-US" sz="1400" dirty="0" smtClean="0"/>
                    </a:p>
                  </a:txBody>
                  <a:tcPr/>
                </a:tc>
              </a:tr>
              <a:tr h="54006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Extending Device Installation by Using Co-Installers</a:t>
                      </a:r>
                    </a:p>
                  </a:txBody>
                  <a:tcPr/>
                </a:tc>
                <a:tc>
                  <a:txBody>
                    <a:bodyPr/>
                    <a:lstStyle/>
                    <a:p>
                      <a:r>
                        <a:rPr lang="en-US" sz="1400" dirty="0" smtClean="0"/>
                        <a:t>Friday 11-12</a:t>
                      </a:r>
                    </a:p>
                  </a:txBody>
                  <a:tcPr/>
                </a:tc>
              </a:tr>
              <a:tr h="540067">
                <a:tc>
                  <a:txBody>
                    <a:bodyPr/>
                    <a:lstStyle/>
                    <a:p>
                      <a:r>
                        <a:rPr lang="en-US" sz="1400" dirty="0" smtClean="0"/>
                        <a:t>Creating Deployable Driver Packages for Windows</a:t>
                      </a:r>
                    </a:p>
                  </a:txBody>
                  <a:tcPr/>
                </a:tc>
                <a:tc>
                  <a:txBody>
                    <a:bodyPr/>
                    <a:lstStyle/>
                    <a:p>
                      <a:r>
                        <a:rPr lang="en-US" sz="1400" dirty="0" smtClean="0"/>
                        <a:t>Friday 8:30-9:30</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9600" y="1447800"/>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Wdfldr.sys + Wdf01000.sys</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TextBox 22"/>
          <p:cNvSpPr txBox="1"/>
          <p:nvPr/>
        </p:nvSpPr>
        <p:spPr>
          <a:xfrm>
            <a:off x="609600" y="2590801"/>
            <a:ext cx="2438400" cy="990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Kernel-Mode Driver Framework-v1.5-Win2k.exe</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TextBox 23"/>
          <p:cNvSpPr txBox="1"/>
          <p:nvPr/>
        </p:nvSpPr>
        <p:spPr>
          <a:xfrm>
            <a:off x="3352800" y="3961606"/>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WDF.CAB (WDFCAB_RESOURCE)</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TextBox 25"/>
          <p:cNvSpPr txBox="1"/>
          <p:nvPr/>
        </p:nvSpPr>
        <p:spPr>
          <a:xfrm>
            <a:off x="3352800" y="4876800"/>
            <a:ext cx="24384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WdfCoinstaller01005.dll</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28" name="Straight Arrow Connector 27"/>
          <p:cNvCxnSpPr>
            <a:stCxn id="15" idx="2"/>
          </p:cNvCxnSpPr>
          <p:nvPr/>
        </p:nvCxnSpPr>
        <p:spPr>
          <a:xfrm rot="5400000">
            <a:off x="1580466" y="2342465"/>
            <a:ext cx="49666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4" idx="2"/>
            <a:endCxn id="26" idx="0"/>
          </p:cNvCxnSpPr>
          <p:nvPr/>
        </p:nvCxnSpPr>
        <p:spPr>
          <a:xfrm rot="5400000">
            <a:off x="4437569" y="4742368"/>
            <a:ext cx="26886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Elbow Connector 29"/>
          <p:cNvCxnSpPr>
            <a:stCxn id="23" idx="2"/>
            <a:endCxn id="24" idx="0"/>
          </p:cNvCxnSpPr>
          <p:nvPr/>
        </p:nvCxnSpPr>
        <p:spPr>
          <a:xfrm rot="16200000" flipH="1">
            <a:off x="3010298" y="2399903"/>
            <a:ext cx="380205" cy="27432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6172200" y="2590801"/>
            <a:ext cx="2438400" cy="990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Kernel-Mode Driver Framework-v1.5-Win2K3.exe</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3352800" y="1447800"/>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Wdfldr.sys + Wdf01000.sys</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38" name="Straight Arrow Connector 37"/>
          <p:cNvCxnSpPr>
            <a:stCxn id="37" idx="2"/>
          </p:cNvCxnSpPr>
          <p:nvPr/>
        </p:nvCxnSpPr>
        <p:spPr>
          <a:xfrm rot="5400000">
            <a:off x="4323666" y="2342465"/>
            <a:ext cx="49666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6172200" y="1447800"/>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Wdfldr.sys + Wdf01000.sys</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40" name="Straight Arrow Connector 39"/>
          <p:cNvCxnSpPr>
            <a:stCxn id="39" idx="2"/>
          </p:cNvCxnSpPr>
          <p:nvPr/>
        </p:nvCxnSpPr>
        <p:spPr>
          <a:xfrm rot="5400000">
            <a:off x="7143066" y="2342465"/>
            <a:ext cx="49666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endCxn id="24" idx="0"/>
          </p:cNvCxnSpPr>
          <p:nvPr/>
        </p:nvCxnSpPr>
        <p:spPr>
          <a:xfrm rot="5400000">
            <a:off x="4305300" y="36949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Elbow Connector 49"/>
          <p:cNvCxnSpPr>
            <a:stCxn id="34" idx="2"/>
            <a:endCxn id="24" idx="0"/>
          </p:cNvCxnSpPr>
          <p:nvPr/>
        </p:nvCxnSpPr>
        <p:spPr>
          <a:xfrm rot="5400000">
            <a:off x="5791598" y="2361803"/>
            <a:ext cx="380205" cy="28194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81000" y="5562600"/>
            <a:ext cx="6934200" cy="276999"/>
          </a:xfrm>
          <a:prstGeom prst="rect">
            <a:avLst/>
          </a:prstGeom>
          <a:noFill/>
        </p:spPr>
        <p:txBody>
          <a:bodyPr wrap="square" lIns="0" tIns="0" rIns="0" bIns="0" rtlCol="0">
            <a:spAutoFit/>
          </a:bodyPr>
          <a:lstStyle/>
          <a:p>
            <a:pPr marL="346075" lvl="0" indent="-346075"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exe and cab files in the diagram are compressed</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Title 18"/>
          <p:cNvSpPr>
            <a:spLocks noGrp="1"/>
          </p:cNvSpPr>
          <p:nvPr>
            <p:ph type="title"/>
          </p:nvPr>
        </p:nvSpPr>
        <p:spPr>
          <a:xfrm>
            <a:off x="382588" y="228600"/>
            <a:ext cx="8380412" cy="609398"/>
          </a:xfrm>
        </p:spPr>
        <p:txBody>
          <a:bodyPr/>
          <a:lstStyle/>
          <a:p>
            <a:r>
              <a:rPr lang="en-US" sz="4400" dirty="0" smtClean="0"/>
              <a:t>KMDF 1.5 Co-installer Contents</a:t>
            </a:r>
          </a:p>
        </p:txBody>
      </p:sp>
      <p:sp>
        <p:nvSpPr>
          <p:cNvPr id="33" name="TextBox 32"/>
          <p:cNvSpPr txBox="1"/>
          <p:nvPr/>
        </p:nvSpPr>
        <p:spPr>
          <a:xfrm>
            <a:off x="3352800" y="2590801"/>
            <a:ext cx="2438400" cy="990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Kernel-Mode Driver Framework-v1.5-WinXP.exe</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102788" y="2164328"/>
            <a:ext cx="2133600" cy="2286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a:r>
              <a:rPr lang="en-US" dirty="0" smtClean="0">
                <a:solidFill>
                  <a:schemeClr val="bg2"/>
                </a:solidFill>
                <a:latin typeface="Trebuchet MS" pitchFamily="34" charset="0"/>
              </a:rPr>
              <a:t>Device Installation Components</a:t>
            </a:r>
          </a:p>
        </p:txBody>
      </p:sp>
      <p:sp>
        <p:nvSpPr>
          <p:cNvPr id="11" name="Rounded Rectangle 10"/>
          <p:cNvSpPr/>
          <p:nvPr/>
        </p:nvSpPr>
        <p:spPr bwMode="auto">
          <a:xfrm>
            <a:off x="6781800" y="3972642"/>
            <a:ext cx="1920240" cy="883672"/>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Class</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Installer</a:t>
            </a:r>
          </a:p>
        </p:txBody>
      </p:sp>
      <p:sp>
        <p:nvSpPr>
          <p:cNvPr id="13" name="Right Arrow 12"/>
          <p:cNvSpPr/>
          <p:nvPr/>
        </p:nvSpPr>
        <p:spPr bwMode="auto">
          <a:xfrm>
            <a:off x="4800600" y="3451736"/>
            <a:ext cx="122496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ounded Rectangle 14"/>
          <p:cNvSpPr/>
          <p:nvPr/>
        </p:nvSpPr>
        <p:spPr bwMode="auto">
          <a:xfrm>
            <a:off x="6781800" y="1371600"/>
            <a:ext cx="1920240" cy="883672"/>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Class</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Co-installer(s)</a:t>
            </a:r>
          </a:p>
        </p:txBody>
      </p:sp>
      <p:sp>
        <p:nvSpPr>
          <p:cNvPr id="21" name="Right Arrow 20"/>
          <p:cNvSpPr/>
          <p:nvPr/>
        </p:nvSpPr>
        <p:spPr bwMode="auto">
          <a:xfrm>
            <a:off x="2286000" y="3451736"/>
            <a:ext cx="969188" cy="533400"/>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Rounded Rectangle 21"/>
          <p:cNvSpPr/>
          <p:nvPr/>
        </p:nvSpPr>
        <p:spPr bwMode="auto">
          <a:xfrm>
            <a:off x="6781800" y="2504357"/>
            <a:ext cx="1920240" cy="1219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Device-specific Co-installer(s), e.g., WDF</a:t>
            </a:r>
          </a:p>
        </p:txBody>
      </p:sp>
      <p:sp>
        <p:nvSpPr>
          <p:cNvPr id="23" name="TextBox 22"/>
          <p:cNvSpPr txBox="1"/>
          <p:nvPr/>
        </p:nvSpPr>
        <p:spPr>
          <a:xfrm>
            <a:off x="1727435" y="1575292"/>
            <a:ext cx="4926349" cy="369332"/>
          </a:xfrm>
          <a:prstGeom prst="rect">
            <a:avLst/>
          </a:prstGeom>
          <a:noFill/>
        </p:spPr>
        <p:txBody>
          <a:bodyPr wrap="none" rtlCol="0">
            <a:spAutoFit/>
          </a:bodyPr>
          <a:lstStyle/>
          <a:p>
            <a:r>
              <a:rPr lang="en-US" dirty="0" err="1" smtClean="0">
                <a:solidFill>
                  <a:schemeClr val="tx1"/>
                </a:solidFill>
                <a:effectLst>
                  <a:outerShdw blurRad="38100" dist="38100" dir="2700000" algn="tl">
                    <a:srgbClr val="000000">
                      <a:alpha val="43137"/>
                    </a:srgbClr>
                  </a:outerShdw>
                </a:effectLst>
                <a:latin typeface="Lucida Console" pitchFamily="49" charset="0"/>
              </a:rPr>
              <a:t>SetupDiCallClassInstaller</a:t>
            </a:r>
            <a:r>
              <a:rPr lang="en-US" dirty="0" smtClean="0">
                <a:solidFill>
                  <a:schemeClr val="tx1"/>
                </a:solidFill>
                <a:effectLst>
                  <a:outerShdw blurRad="38100" dist="38100" dir="2700000" algn="tl">
                    <a:srgbClr val="000000">
                      <a:alpha val="43137"/>
                    </a:srgbClr>
                  </a:outerShdw>
                </a:effectLst>
                <a:latin typeface="Lucida Console" pitchFamily="49" charset="0"/>
              </a:rPr>
              <a:t>(</a:t>
            </a:r>
            <a:r>
              <a:rPr lang="en-US" dirty="0" err="1" smtClean="0">
                <a:solidFill>
                  <a:schemeClr val="tx1"/>
                </a:solidFill>
                <a:effectLst>
                  <a:outerShdw blurRad="38100" dist="38100" dir="2700000" algn="tl">
                    <a:srgbClr val="000000">
                      <a:alpha val="43137"/>
                    </a:srgbClr>
                  </a:outerShdw>
                </a:effectLst>
                <a:latin typeface="Lucida Console" pitchFamily="49" charset="0"/>
              </a:rPr>
              <a:t>DIF_</a:t>
            </a:r>
            <a:r>
              <a:rPr lang="en-US" i="1" dirty="0" err="1" smtClean="0">
                <a:effectLst>
                  <a:outerShdw blurRad="38100" dist="38100" dir="2700000" algn="tl">
                    <a:srgbClr val="000000">
                      <a:alpha val="43137"/>
                    </a:srgbClr>
                  </a:outerShdw>
                </a:effectLst>
                <a:latin typeface="Lucida Console" pitchFamily="49" charset="0"/>
              </a:rPr>
              <a:t>a</a:t>
            </a:r>
            <a:r>
              <a:rPr lang="en-US" dirty="0" smtClean="0">
                <a:solidFill>
                  <a:schemeClr val="tx1"/>
                </a:solidFill>
                <a:effectLst>
                  <a:outerShdw blurRad="38100" dist="38100" dir="2700000" algn="tl">
                    <a:srgbClr val="000000">
                      <a:alpha val="43137"/>
                    </a:srgbClr>
                  </a:outerShdw>
                </a:effectLst>
                <a:latin typeface="Lucida Console" pitchFamily="49" charset="0"/>
              </a:rPr>
              <a:t>,…)</a:t>
            </a:r>
          </a:p>
        </p:txBody>
      </p:sp>
      <p:sp>
        <p:nvSpPr>
          <p:cNvPr id="26" name="Rounded Rectangular Callout 25"/>
          <p:cNvSpPr/>
          <p:nvPr/>
        </p:nvSpPr>
        <p:spPr bwMode="auto">
          <a:xfrm>
            <a:off x="3048000" y="4953000"/>
            <a:ext cx="3124200" cy="762000"/>
          </a:xfrm>
          <a:prstGeom prst="wedgeRoundRectCallout">
            <a:avLst>
              <a:gd name="adj1" fmla="val 70536"/>
              <a:gd name="adj2" fmla="val -252296"/>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bg2"/>
                </a:solidFill>
                <a:latin typeface="Trebuchet MS" pitchFamily="34" charset="0"/>
              </a:rPr>
              <a:t>“post-processing” required</a:t>
            </a:r>
            <a:endParaRPr kumimoji="0" lang="en-US" sz="1600" b="0" i="1" u="none" strike="noStrike" cap="none" normalizeH="0" baseline="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24" name="Rounded Rectangle 23"/>
          <p:cNvSpPr/>
          <p:nvPr/>
        </p:nvSpPr>
        <p:spPr bwMode="auto">
          <a:xfrm>
            <a:off x="6781800" y="5105400"/>
            <a:ext cx="1920240" cy="883672"/>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SetupAPI</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Default Action</a:t>
            </a:r>
          </a:p>
        </p:txBody>
      </p:sp>
      <p:sp>
        <p:nvSpPr>
          <p:cNvPr id="28" name="Rounded Rectangle 27"/>
          <p:cNvSpPr/>
          <p:nvPr/>
        </p:nvSpPr>
        <p:spPr bwMode="auto">
          <a:xfrm>
            <a:off x="3276600" y="3276600"/>
            <a:ext cx="1767016" cy="883672"/>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PNP Manager.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SetupAPI</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Title 17"/>
          <p:cNvSpPr>
            <a:spLocks noGrp="1"/>
          </p:cNvSpPr>
          <p:nvPr>
            <p:ph type="title"/>
          </p:nvPr>
        </p:nvSpPr>
        <p:spPr/>
        <p:txBody>
          <a:bodyPr/>
          <a:lstStyle/>
          <a:p>
            <a:r>
              <a:rPr lang="en-US" dirty="0" smtClean="0"/>
              <a:t>Device Installation In A Nutshell</a:t>
            </a:r>
          </a:p>
        </p:txBody>
      </p:sp>
      <p:sp>
        <p:nvSpPr>
          <p:cNvPr id="20" name="Rounded Rectangle 19"/>
          <p:cNvSpPr/>
          <p:nvPr/>
        </p:nvSpPr>
        <p:spPr bwMode="auto">
          <a:xfrm>
            <a:off x="344904" y="2164328"/>
            <a:ext cx="2133600" cy="2286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a:r>
              <a:rPr lang="en-US" dirty="0" smtClean="0">
                <a:solidFill>
                  <a:schemeClr val="bg2"/>
                </a:solidFill>
                <a:latin typeface="Trebuchet MS" pitchFamily="34" charset="0"/>
              </a:rPr>
              <a:t>Device</a:t>
            </a:r>
          </a:p>
          <a:p>
            <a:pPr algn="ctr"/>
            <a:r>
              <a:rPr lang="en-US" dirty="0" smtClean="0">
                <a:solidFill>
                  <a:schemeClr val="bg2"/>
                </a:solidFill>
                <a:latin typeface="Trebuchet MS" pitchFamily="34" charset="0"/>
              </a:rPr>
              <a:t>Installation</a:t>
            </a:r>
          </a:p>
          <a:p>
            <a:pPr algn="ctr"/>
            <a:r>
              <a:rPr lang="en-US" dirty="0" smtClean="0">
                <a:solidFill>
                  <a:schemeClr val="bg2"/>
                </a:solidFill>
                <a:latin typeface="Trebuchet MS" pitchFamily="34" charset="0"/>
              </a:rPr>
              <a:t>Action</a:t>
            </a:r>
          </a:p>
          <a:p>
            <a:pPr algn="ctr"/>
            <a:endParaRPr lang="en-US" dirty="0" smtClean="0">
              <a:solidFill>
                <a:schemeClr val="bg2"/>
              </a:solidFill>
              <a:latin typeface="Trebuchet MS" pitchFamily="34" charset="0"/>
            </a:endParaRPr>
          </a:p>
          <a:p>
            <a:pPr algn="ctr"/>
            <a:r>
              <a:rPr lang="en-US" sz="1400" dirty="0" smtClean="0">
                <a:solidFill>
                  <a:schemeClr val="bg2"/>
                </a:solidFill>
                <a:latin typeface="Trebuchet MS" pitchFamily="34" charset="0"/>
              </a:rPr>
              <a:t>new device arrival, user-initiated action</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81000" y="5334000"/>
            <a:ext cx="8382000" cy="984885"/>
          </a:xfrm>
          <a:prstGeom prst="rect">
            <a:avLst/>
          </a:prstGeom>
          <a:noFill/>
        </p:spPr>
        <p:txBody>
          <a:bodyPr wrap="square" lIns="0" tIns="0" rIns="0" bIns="0" rtlCol="0">
            <a:spAutoFit/>
          </a:bodyPr>
          <a:lstStyle/>
          <a:p>
            <a:pPr marL="346075" lvl="0" indent="-346075"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UMDF binaries:  wudfhost.exe, wudfsvc.dll, wudfx.dll, wudfcoinstaller.dll, wudfplatform.dll, wudfrd.sys, wudfpf.sys</a:t>
            </a:r>
          </a:p>
          <a:p>
            <a:pPr marL="346075" indent="-346075"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exe file in the diagram is compressed</a:t>
            </a:r>
          </a:p>
        </p:txBody>
      </p:sp>
      <p:sp>
        <p:nvSpPr>
          <p:cNvPr id="13" name="TextBox 12"/>
          <p:cNvSpPr txBox="1"/>
          <p:nvPr/>
        </p:nvSpPr>
        <p:spPr>
          <a:xfrm>
            <a:off x="3352800" y="1752600"/>
            <a:ext cx="2438400" cy="36933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UMDF Binaries</a:t>
            </a:r>
          </a:p>
        </p:txBody>
      </p:sp>
      <p:sp>
        <p:nvSpPr>
          <p:cNvPr id="14" name="TextBox 13"/>
          <p:cNvSpPr txBox="1"/>
          <p:nvPr/>
        </p:nvSpPr>
        <p:spPr>
          <a:xfrm>
            <a:off x="3124200" y="2667000"/>
            <a:ext cx="2895600" cy="10668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User-Mode Driver Framework-v1.5-WinXP.exe (WUDF_UPDATE_XP-SRV03)</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3352800" y="4114800"/>
            <a:ext cx="24384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WudfUpdate_01005.dll</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9" name="Straight Arrow Connector 18"/>
          <p:cNvCxnSpPr>
            <a:stCxn id="13" idx="2"/>
            <a:endCxn id="14" idx="0"/>
          </p:cNvCxnSpPr>
          <p:nvPr/>
        </p:nvCxnSpPr>
        <p:spPr>
          <a:xfrm rot="5400000">
            <a:off x="4299466" y="2394466"/>
            <a:ext cx="54506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14" idx="2"/>
            <a:endCxn id="17" idx="0"/>
          </p:cNvCxnSpPr>
          <p:nvPr/>
        </p:nvCxnSpPr>
        <p:spPr>
          <a:xfrm rot="5400000">
            <a:off x="4381500" y="3924300"/>
            <a:ext cx="381000" cy="15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9" name="Title 8"/>
          <p:cNvSpPr>
            <a:spLocks noGrp="1"/>
          </p:cNvSpPr>
          <p:nvPr>
            <p:ph type="title"/>
          </p:nvPr>
        </p:nvSpPr>
        <p:spPr>
          <a:xfrm>
            <a:off x="382588" y="228600"/>
            <a:ext cx="8380412" cy="609398"/>
          </a:xfrm>
        </p:spPr>
        <p:txBody>
          <a:bodyPr/>
          <a:lstStyle/>
          <a:p>
            <a:r>
              <a:rPr lang="en-US" sz="4400" dirty="0" smtClean="0"/>
              <a:t>UMDF 1.5 Co-installer Contents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Understand The Initial Environment</a:t>
            </a:r>
            <a:endParaRPr lang="en-US" sz="4400" dirty="0"/>
          </a:p>
        </p:txBody>
      </p:sp>
      <p:sp>
        <p:nvSpPr>
          <p:cNvPr id="3" name="Content Placeholder 2"/>
          <p:cNvSpPr>
            <a:spLocks noGrp="1"/>
          </p:cNvSpPr>
          <p:nvPr>
            <p:ph idx="1"/>
          </p:nvPr>
        </p:nvSpPr>
        <p:spPr>
          <a:xfrm>
            <a:off x="382588" y="1414464"/>
            <a:ext cx="8380412" cy="3428631"/>
          </a:xfrm>
        </p:spPr>
        <p:txBody>
          <a:bodyPr/>
          <a:lstStyle/>
          <a:p>
            <a:r>
              <a:rPr lang="en-US" sz="2400" dirty="0" smtClean="0"/>
              <a:t>Was WDF already present?</a:t>
            </a:r>
          </a:p>
          <a:p>
            <a:r>
              <a:rPr lang="en-US" sz="2400" dirty="0" smtClean="0"/>
              <a:t>OS and processor architecture?</a:t>
            </a:r>
          </a:p>
          <a:p>
            <a:r>
              <a:rPr lang="en-US" sz="2400" dirty="0" smtClean="0"/>
              <a:t>Previous installation problems on same machine?</a:t>
            </a:r>
          </a:p>
          <a:p>
            <a:r>
              <a:rPr lang="en-US" sz="2400" dirty="0" smtClean="0"/>
              <a:t>Gather information of this sort before reproducing failure if you can</a:t>
            </a:r>
          </a:p>
          <a:p>
            <a:r>
              <a:rPr lang="en-US" sz="2400" dirty="0" smtClean="0"/>
              <a:t>On pre-Vista OS, turn up </a:t>
            </a:r>
            <a:r>
              <a:rPr lang="en-US" sz="2400" dirty="0" err="1" smtClean="0"/>
              <a:t>Setupapi</a:t>
            </a:r>
            <a:r>
              <a:rPr lang="en-US" sz="2400" dirty="0" smtClean="0"/>
              <a:t> logging level</a:t>
            </a:r>
            <a:br>
              <a:rPr lang="en-US" sz="2400" dirty="0" smtClean="0"/>
            </a:br>
            <a:r>
              <a:rPr lang="en-US" sz="2400" dirty="0" smtClean="0"/>
              <a:t>before reproducing</a:t>
            </a:r>
          </a:p>
          <a:p>
            <a:r>
              <a:rPr lang="en-US" sz="2400" dirty="0" smtClean="0"/>
              <a:t>See my site for details on answering these questions</a:t>
            </a:r>
            <a:endParaRPr lang="en-US" sz="24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Determining The State Of</a:t>
            </a:r>
            <a:br>
              <a:rPr lang="en-US" sz="4400" dirty="0" smtClean="0"/>
            </a:br>
            <a:r>
              <a:rPr lang="en-US" sz="4400" dirty="0" smtClean="0"/>
              <a:t>The Failed Installation</a:t>
            </a:r>
            <a:endParaRPr lang="en-US" sz="4400" dirty="0"/>
          </a:p>
        </p:txBody>
      </p:sp>
      <p:sp>
        <p:nvSpPr>
          <p:cNvPr id="3" name="Content Placeholder 2"/>
          <p:cNvSpPr>
            <a:spLocks noGrp="1"/>
          </p:cNvSpPr>
          <p:nvPr>
            <p:ph idx="1"/>
          </p:nvPr>
        </p:nvSpPr>
        <p:spPr>
          <a:xfrm>
            <a:off x="382588" y="1905000"/>
            <a:ext cx="8380412" cy="2622256"/>
          </a:xfrm>
        </p:spPr>
        <p:txBody>
          <a:bodyPr/>
          <a:lstStyle/>
          <a:p>
            <a:r>
              <a:rPr lang="en-US" sz="2400" dirty="0" smtClean="0"/>
              <a:t>Do you have the right files afterward?</a:t>
            </a:r>
          </a:p>
          <a:p>
            <a:r>
              <a:rPr lang="en-US" sz="2400" dirty="0" smtClean="0"/>
              <a:t>Are all services needed registered properly?</a:t>
            </a:r>
          </a:p>
          <a:p>
            <a:r>
              <a:rPr lang="en-US" sz="2400" dirty="0" smtClean="0"/>
              <a:t>This batch file collects this info [for KMDF] into a log file:</a:t>
            </a:r>
          </a:p>
          <a:p>
            <a:pPr marL="346075" indent="0">
              <a:buNone/>
            </a:pPr>
            <a:r>
              <a:rPr lang="en-US" sz="1400" dirty="0" err="1" smtClean="0">
                <a:latin typeface="Lucida Console" pitchFamily="49" charset="0"/>
                <a:cs typeface="Courier New" pitchFamily="49" charset="0"/>
              </a:rPr>
              <a:t>reg</a:t>
            </a:r>
            <a:r>
              <a:rPr lang="en-US" sz="1400" dirty="0" smtClean="0">
                <a:latin typeface="Lucida Console" pitchFamily="49" charset="0"/>
                <a:cs typeface="Courier New" pitchFamily="49" charset="0"/>
              </a:rPr>
              <a:t> export </a:t>
            </a:r>
            <a:r>
              <a:rPr lang="en-US" sz="1400" dirty="0" err="1" smtClean="0">
                <a:latin typeface="Lucida Console" pitchFamily="49" charset="0"/>
                <a:cs typeface="Courier New" pitchFamily="49" charset="0"/>
              </a:rPr>
              <a:t>hklm</a:t>
            </a:r>
            <a:r>
              <a:rPr lang="en-US" sz="1400" dirty="0" smtClean="0">
                <a:latin typeface="Lucida Console" pitchFamily="49" charset="0"/>
                <a:cs typeface="Courier New" pitchFamily="49" charset="0"/>
              </a:rPr>
              <a:t>\System\</a:t>
            </a:r>
            <a:r>
              <a:rPr lang="en-US" sz="1400" dirty="0" err="1" smtClean="0">
                <a:latin typeface="Lucida Console" pitchFamily="49" charset="0"/>
                <a:cs typeface="Courier New" pitchFamily="49" charset="0"/>
              </a:rPr>
              <a:t>CurrentControlSet</a:t>
            </a:r>
            <a:r>
              <a:rPr lang="en-US" sz="1400" dirty="0" smtClean="0">
                <a:latin typeface="Lucida Console" pitchFamily="49" charset="0"/>
                <a:cs typeface="Courier New" pitchFamily="49" charset="0"/>
              </a:rPr>
              <a:t>\Services\wdf01000 </a:t>
            </a:r>
            <a:r>
              <a:rPr lang="en-US" sz="1400" dirty="0" err="1" smtClean="0">
                <a:latin typeface="Lucida Console" pitchFamily="49" charset="0"/>
                <a:cs typeface="Courier New" pitchFamily="49" charset="0"/>
              </a:rPr>
              <a:t>Service.Prt</a:t>
            </a:r>
            <a:r>
              <a:rPr lang="en-US" sz="1400" dirty="0" smtClean="0">
                <a:latin typeface="Lucida Console" pitchFamily="49" charset="0"/>
                <a:cs typeface="Courier New" pitchFamily="49" charset="0"/>
              </a:rPr>
              <a:t/>
            </a:r>
            <a:br>
              <a:rPr lang="en-US" sz="1400" dirty="0" smtClean="0">
                <a:latin typeface="Lucida Console" pitchFamily="49" charset="0"/>
                <a:cs typeface="Courier New" pitchFamily="49" charset="0"/>
              </a:rPr>
            </a:br>
            <a:r>
              <a:rPr lang="en-US" sz="1400" dirty="0" err="1" smtClean="0">
                <a:latin typeface="Lucida Console" pitchFamily="49" charset="0"/>
                <a:cs typeface="Courier New" pitchFamily="49" charset="0"/>
              </a:rPr>
              <a:t>reg</a:t>
            </a:r>
            <a:r>
              <a:rPr lang="en-US" sz="1400" dirty="0" smtClean="0">
                <a:latin typeface="Lucida Console" pitchFamily="49" charset="0"/>
                <a:cs typeface="Courier New" pitchFamily="49" charset="0"/>
              </a:rPr>
              <a:t> export </a:t>
            </a:r>
            <a:r>
              <a:rPr lang="en-US" sz="1400" dirty="0" err="1" smtClean="0">
                <a:latin typeface="Lucida Console" pitchFamily="49" charset="0"/>
                <a:cs typeface="Courier New" pitchFamily="49" charset="0"/>
              </a:rPr>
              <a:t>hklm</a:t>
            </a:r>
            <a:r>
              <a:rPr lang="en-US" sz="1400" dirty="0" smtClean="0">
                <a:latin typeface="Lucida Console" pitchFamily="49" charset="0"/>
                <a:cs typeface="Courier New" pitchFamily="49" charset="0"/>
              </a:rPr>
              <a:t>\System\</a:t>
            </a:r>
            <a:r>
              <a:rPr lang="en-US" sz="1400" dirty="0" err="1" smtClean="0">
                <a:latin typeface="Lucida Console" pitchFamily="49" charset="0"/>
                <a:cs typeface="Courier New" pitchFamily="49" charset="0"/>
              </a:rPr>
              <a:t>CurrentControlSet</a:t>
            </a:r>
            <a:r>
              <a:rPr lang="en-US" sz="1400" dirty="0" smtClean="0">
                <a:latin typeface="Lucida Console" pitchFamily="49" charset="0"/>
                <a:cs typeface="Courier New" pitchFamily="49" charset="0"/>
              </a:rPr>
              <a:t>\Control\</a:t>
            </a:r>
            <a:r>
              <a:rPr lang="en-US" sz="1400" dirty="0" err="1" smtClean="0">
                <a:latin typeface="Lucida Console" pitchFamily="49" charset="0"/>
                <a:cs typeface="Courier New" pitchFamily="49" charset="0"/>
              </a:rPr>
              <a:t>wdf</a:t>
            </a:r>
            <a:r>
              <a:rPr lang="en-US" sz="1400" dirty="0" smtClean="0">
                <a:latin typeface="Lucida Console" pitchFamily="49" charset="0"/>
                <a:cs typeface="Courier New" pitchFamily="49" charset="0"/>
              </a:rPr>
              <a:t> </a:t>
            </a:r>
            <a:r>
              <a:rPr lang="en-US" sz="1400" dirty="0" err="1" smtClean="0">
                <a:latin typeface="Lucida Console" pitchFamily="49" charset="0"/>
                <a:cs typeface="Courier New" pitchFamily="49" charset="0"/>
              </a:rPr>
              <a:t>Loader.Prt</a:t>
            </a:r>
            <a:r>
              <a:rPr lang="en-US" sz="1400" dirty="0" smtClean="0">
                <a:latin typeface="Lucida Console" pitchFamily="49" charset="0"/>
                <a:cs typeface="Courier New" pitchFamily="49" charset="0"/>
              </a:rPr>
              <a:t/>
            </a:r>
            <a:br>
              <a:rPr lang="en-US" sz="1400" dirty="0" smtClean="0">
                <a:latin typeface="Lucida Console" pitchFamily="49" charset="0"/>
                <a:cs typeface="Courier New" pitchFamily="49" charset="0"/>
              </a:rPr>
            </a:br>
            <a:r>
              <a:rPr lang="en-US" sz="1400" dirty="0" smtClean="0">
                <a:latin typeface="Lucida Console" pitchFamily="49" charset="0"/>
                <a:cs typeface="Courier New" pitchFamily="49" charset="0"/>
              </a:rPr>
              <a:t>Dir %</a:t>
            </a:r>
            <a:r>
              <a:rPr lang="en-US" sz="1400" dirty="0" err="1" smtClean="0">
                <a:latin typeface="Lucida Console" pitchFamily="49" charset="0"/>
                <a:cs typeface="Courier New" pitchFamily="49" charset="0"/>
              </a:rPr>
              <a:t>windir</a:t>
            </a:r>
            <a:r>
              <a:rPr lang="en-US" sz="1400" dirty="0" smtClean="0">
                <a:latin typeface="Lucida Console" pitchFamily="49" charset="0"/>
                <a:cs typeface="Courier New" pitchFamily="49" charset="0"/>
              </a:rPr>
              <a:t>%\system32\</a:t>
            </a:r>
            <a:r>
              <a:rPr lang="en-US" sz="1400" dirty="0" err="1" smtClean="0">
                <a:latin typeface="Lucida Console" pitchFamily="49" charset="0"/>
                <a:cs typeface="Courier New" pitchFamily="49" charset="0"/>
              </a:rPr>
              <a:t>wdf</a:t>
            </a:r>
            <a:r>
              <a:rPr lang="en-US" sz="1400" dirty="0" smtClean="0">
                <a:latin typeface="Lucida Console" pitchFamily="49" charset="0"/>
                <a:cs typeface="Courier New" pitchFamily="49" charset="0"/>
              </a:rPr>
              <a:t>* &gt; </a:t>
            </a:r>
            <a:r>
              <a:rPr lang="en-US" sz="1400" dirty="0" err="1" smtClean="0">
                <a:latin typeface="Lucida Console" pitchFamily="49" charset="0"/>
                <a:cs typeface="Courier New" pitchFamily="49" charset="0"/>
              </a:rPr>
              <a:t>CoinstallerFiles.Prt</a:t>
            </a:r>
            <a:r>
              <a:rPr lang="en-US" sz="1400" dirty="0" smtClean="0">
                <a:latin typeface="Lucida Console" pitchFamily="49" charset="0"/>
                <a:cs typeface="Courier New" pitchFamily="49" charset="0"/>
              </a:rPr>
              <a:t/>
            </a:r>
            <a:br>
              <a:rPr lang="en-US" sz="1400" dirty="0" smtClean="0">
                <a:latin typeface="Lucida Console" pitchFamily="49" charset="0"/>
                <a:cs typeface="Courier New" pitchFamily="49" charset="0"/>
              </a:rPr>
            </a:br>
            <a:r>
              <a:rPr lang="en-US" sz="1400" dirty="0" smtClean="0">
                <a:latin typeface="Lucida Console" pitchFamily="49" charset="0"/>
                <a:cs typeface="Courier New" pitchFamily="49" charset="0"/>
              </a:rPr>
              <a:t>Dir %</a:t>
            </a:r>
            <a:r>
              <a:rPr lang="en-US" sz="1400" dirty="0" err="1" smtClean="0">
                <a:latin typeface="Lucida Console" pitchFamily="49" charset="0"/>
                <a:cs typeface="Courier New" pitchFamily="49" charset="0"/>
              </a:rPr>
              <a:t>windir</a:t>
            </a:r>
            <a:r>
              <a:rPr lang="en-US" sz="1400" dirty="0" smtClean="0">
                <a:latin typeface="Lucida Console" pitchFamily="49" charset="0"/>
                <a:cs typeface="Courier New" pitchFamily="49" charset="0"/>
              </a:rPr>
              <a:t>%\system32\drivers\</a:t>
            </a:r>
            <a:r>
              <a:rPr lang="en-US" sz="1400" dirty="0" err="1" smtClean="0">
                <a:latin typeface="Lucida Console" pitchFamily="49" charset="0"/>
                <a:cs typeface="Courier New" pitchFamily="49" charset="0"/>
              </a:rPr>
              <a:t>wdf</a:t>
            </a:r>
            <a:r>
              <a:rPr lang="en-US" sz="1400" dirty="0" smtClean="0">
                <a:latin typeface="Lucida Console" pitchFamily="49" charset="0"/>
                <a:cs typeface="Courier New" pitchFamily="49" charset="0"/>
              </a:rPr>
              <a:t>* &gt; </a:t>
            </a:r>
            <a:r>
              <a:rPr lang="en-US" sz="1400" dirty="0" err="1" smtClean="0">
                <a:latin typeface="Lucida Console" pitchFamily="49" charset="0"/>
                <a:cs typeface="Courier New" pitchFamily="49" charset="0"/>
              </a:rPr>
              <a:t>RuntimeFiles.Prt</a:t>
            </a:r>
            <a:r>
              <a:rPr lang="en-US" sz="1400" dirty="0" smtClean="0">
                <a:latin typeface="Lucida Console" pitchFamily="49" charset="0"/>
                <a:cs typeface="Courier New" pitchFamily="49" charset="0"/>
              </a:rPr>
              <a:t/>
            </a:r>
            <a:br>
              <a:rPr lang="en-US" sz="1400" dirty="0" smtClean="0">
                <a:latin typeface="Lucida Console" pitchFamily="49" charset="0"/>
                <a:cs typeface="Courier New" pitchFamily="49" charset="0"/>
              </a:rPr>
            </a:br>
            <a:r>
              <a:rPr lang="en-US" sz="1400" dirty="0" smtClean="0">
                <a:latin typeface="Lucida Console" pitchFamily="49" charset="0"/>
                <a:cs typeface="Courier New" pitchFamily="49" charset="0"/>
              </a:rPr>
              <a:t>copy *.prt </a:t>
            </a:r>
            <a:r>
              <a:rPr lang="en-US" sz="1400" dirty="0" err="1" smtClean="0">
                <a:latin typeface="Lucida Console" pitchFamily="49" charset="0"/>
                <a:cs typeface="Courier New" pitchFamily="49" charset="0"/>
              </a:rPr>
              <a:t>InstallationStatus.Log</a:t>
            </a:r>
            <a:r>
              <a:rPr lang="en-US" sz="1400" dirty="0" smtClean="0">
                <a:latin typeface="Lucida Console" pitchFamily="49" charset="0"/>
                <a:cs typeface="Courier New" pitchFamily="49" charset="0"/>
              </a:rPr>
              <a:t/>
            </a:r>
            <a:br>
              <a:rPr lang="en-US" sz="1400" dirty="0" smtClean="0">
                <a:latin typeface="Lucida Console" pitchFamily="49" charset="0"/>
                <a:cs typeface="Courier New" pitchFamily="49" charset="0"/>
              </a:rPr>
            </a:br>
            <a:r>
              <a:rPr lang="en-US" sz="1400" dirty="0" smtClean="0">
                <a:latin typeface="Lucida Console" pitchFamily="49" charset="0"/>
                <a:cs typeface="Courier New" pitchFamily="49" charset="0"/>
              </a:rPr>
              <a:t>del *.prt</a:t>
            </a:r>
            <a:endParaRPr lang="en-US" sz="32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Problems You May Find In The Wild</a:t>
            </a:r>
            <a:endParaRPr lang="en-US" sz="4400" dirty="0"/>
          </a:p>
        </p:txBody>
      </p:sp>
      <p:sp>
        <p:nvSpPr>
          <p:cNvPr id="3" name="Content Placeholder 2"/>
          <p:cNvSpPr>
            <a:spLocks noGrp="1"/>
          </p:cNvSpPr>
          <p:nvPr>
            <p:ph idx="1"/>
          </p:nvPr>
        </p:nvSpPr>
        <p:spPr>
          <a:xfrm>
            <a:off x="382588" y="1414464"/>
            <a:ext cx="8380412" cy="4733091"/>
          </a:xfrm>
        </p:spPr>
        <p:txBody>
          <a:bodyPr/>
          <a:lstStyle/>
          <a:p>
            <a:r>
              <a:rPr lang="en-US" sz="2800" dirty="0" smtClean="0"/>
              <a:t>Unexpected interference in updates by</a:t>
            </a:r>
            <a:br>
              <a:rPr lang="en-US" sz="2800" dirty="0" smtClean="0"/>
            </a:br>
            <a:r>
              <a:rPr lang="en-US" sz="2800" dirty="0" smtClean="0"/>
              <a:t>3</a:t>
            </a:r>
            <a:r>
              <a:rPr lang="en-US" sz="2800" baseline="30000" dirty="0" smtClean="0"/>
              <a:t>rd</a:t>
            </a:r>
            <a:r>
              <a:rPr lang="en-US" sz="2800" dirty="0" smtClean="0"/>
              <a:t> party software</a:t>
            </a:r>
          </a:p>
          <a:p>
            <a:r>
              <a:rPr lang="en-US" sz="2800" dirty="0" smtClean="0"/>
              <a:t>Unexpected rollback to last known good</a:t>
            </a:r>
            <a:br>
              <a:rPr lang="en-US" sz="2800" dirty="0" smtClean="0"/>
            </a:br>
            <a:r>
              <a:rPr lang="en-US" sz="2800" dirty="0" smtClean="0"/>
              <a:t>(undoing a successful install)</a:t>
            </a:r>
          </a:p>
          <a:p>
            <a:pPr lvl="1"/>
            <a:r>
              <a:rPr lang="en-US" sz="2400" dirty="0" smtClean="0"/>
              <a:t>Both fixed or made more robust in WDF 1.7 and up</a:t>
            </a:r>
          </a:p>
          <a:p>
            <a:r>
              <a:rPr lang="en-US" sz="2800" dirty="0" smtClean="0"/>
              <a:t>Corrupted file systems blocking any installations</a:t>
            </a:r>
          </a:p>
          <a:p>
            <a:r>
              <a:rPr lang="en-US" sz="2800" dirty="0" smtClean="0"/>
              <a:t>Can’t give a complete list</a:t>
            </a:r>
          </a:p>
          <a:p>
            <a:r>
              <a:rPr lang="en-US" sz="2800" dirty="0" smtClean="0"/>
              <a:t>Observed rates seem to be low, and trend is good</a:t>
            </a:r>
          </a:p>
          <a:p>
            <a:r>
              <a:rPr lang="en-US" sz="2800" dirty="0" smtClean="0"/>
              <a:t>We can usually provide effective workarounds</a:t>
            </a:r>
            <a:br>
              <a:rPr lang="en-US" sz="2800" dirty="0" smtClean="0"/>
            </a:br>
            <a:r>
              <a:rPr lang="en-US" sz="2800" dirty="0" smtClean="0"/>
              <a:t>to you</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609398"/>
          </a:xfrm>
        </p:spPr>
        <p:txBody>
          <a:bodyPr/>
          <a:lstStyle/>
          <a:p>
            <a:r>
              <a:rPr lang="en-US" sz="4400" smtClean="0"/>
              <a:t>FAQ Regarding WDF Co-installers</a:t>
            </a:r>
            <a:endParaRPr lang="en-US" sz="4400" dirty="0" smtClean="0"/>
          </a:p>
        </p:txBody>
      </p:sp>
      <p:sp>
        <p:nvSpPr>
          <p:cNvPr id="7" name="Content Placeholder 6"/>
          <p:cNvSpPr>
            <a:spLocks noGrp="1"/>
          </p:cNvSpPr>
          <p:nvPr>
            <p:ph idx="1"/>
          </p:nvPr>
        </p:nvSpPr>
        <p:spPr/>
        <p:txBody>
          <a:bodyPr/>
          <a:lstStyle/>
          <a:p>
            <a:pPr lvl="0"/>
            <a:r>
              <a:rPr lang="en-US" smtClean="0"/>
              <a:t>What do they do?</a:t>
            </a:r>
          </a:p>
          <a:p>
            <a:r>
              <a:rPr lang="en-US" smtClean="0"/>
              <a:t>Why do we need them? Many WDM drivers work without them</a:t>
            </a:r>
          </a:p>
          <a:p>
            <a:pPr lvl="0"/>
            <a:r>
              <a:rPr lang="en-US" smtClean="0"/>
              <a:t>Why are they so big? (1-1.5 MB in size, comparable to driver size)</a:t>
            </a:r>
          </a:p>
          <a:p>
            <a:pPr lvl="0"/>
            <a:r>
              <a:rPr lang="en-US" smtClean="0"/>
              <a:t>How about other solutions?</a:t>
            </a:r>
          </a:p>
          <a:p>
            <a:pPr lvl="1"/>
            <a:r>
              <a:rPr lang="en-US" smtClean="0"/>
              <a:t>MSI</a:t>
            </a:r>
          </a:p>
          <a:p>
            <a:pPr lvl="1"/>
            <a:r>
              <a:rPr lang="en-US" smtClean="0"/>
              <a:t>Windows Update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Do WDF Co-installers Do?</a:t>
            </a:r>
          </a:p>
        </p:txBody>
      </p:sp>
      <p:sp>
        <p:nvSpPr>
          <p:cNvPr id="7" name="Content Placeholder 6"/>
          <p:cNvSpPr>
            <a:spLocks noGrp="1"/>
          </p:cNvSpPr>
          <p:nvPr>
            <p:ph idx="1"/>
          </p:nvPr>
        </p:nvSpPr>
        <p:spPr>
          <a:xfrm>
            <a:off x="382588" y="1414464"/>
            <a:ext cx="8380412" cy="4460195"/>
          </a:xfrm>
        </p:spPr>
        <p:txBody>
          <a:bodyPr/>
          <a:lstStyle/>
          <a:p>
            <a:pPr lvl="0"/>
            <a:r>
              <a:rPr lang="en-US" sz="2800" b="1" dirty="0" smtClean="0">
                <a:gradFill>
                  <a:gsLst>
                    <a:gs pos="28000">
                      <a:schemeClr val="accent1">
                        <a:lumMod val="75000"/>
                      </a:schemeClr>
                    </a:gs>
                    <a:gs pos="48000">
                      <a:schemeClr val="accent1">
                        <a:lumMod val="75000"/>
                      </a:schemeClr>
                    </a:gs>
                  </a:gsLst>
                  <a:lin ang="5400000" scaled="1"/>
                </a:gradFill>
              </a:rPr>
              <a:t>Update</a:t>
            </a:r>
            <a:r>
              <a:rPr lang="en-US" sz="2800" dirty="0" smtClean="0"/>
              <a:t> the framework, if needed (UMDF+KMDF)</a:t>
            </a:r>
          </a:p>
          <a:p>
            <a:pPr lvl="1"/>
            <a:r>
              <a:rPr lang="en-US" sz="2400" dirty="0" smtClean="0"/>
              <a:t>Support </a:t>
            </a:r>
            <a:r>
              <a:rPr lang="en-US" sz="2400" dirty="0" err="1" smtClean="0"/>
              <a:t>downlevel</a:t>
            </a:r>
            <a:r>
              <a:rPr lang="en-US" sz="2400" dirty="0" smtClean="0"/>
              <a:t> OS versions, where WDF is not inbox</a:t>
            </a:r>
          </a:p>
          <a:p>
            <a:pPr lvl="1"/>
            <a:r>
              <a:rPr lang="en-US" sz="2400" dirty="0" smtClean="0"/>
              <a:t>Fix broken installations</a:t>
            </a:r>
          </a:p>
          <a:p>
            <a:pPr lvl="1"/>
            <a:r>
              <a:rPr lang="en-US" sz="2400" dirty="0" smtClean="0"/>
              <a:t>Create marker files (empty files at %</a:t>
            </a:r>
            <a:r>
              <a:rPr lang="en-US" sz="2400" dirty="0" err="1" smtClean="0"/>
              <a:t>windir</a:t>
            </a:r>
            <a:r>
              <a:rPr lang="en-US" sz="2400" dirty="0" smtClean="0"/>
              <a:t>%\system32\drivers\*.wdf, used by OCA to identify WDF drivers that are installed in the system)</a:t>
            </a:r>
          </a:p>
          <a:p>
            <a:pPr lvl="1"/>
            <a:r>
              <a:rPr lang="en-US" sz="2400" dirty="0" smtClean="0"/>
              <a:t>Possibly prompt for reboot</a:t>
            </a:r>
          </a:p>
          <a:p>
            <a:r>
              <a:rPr lang="en-US" sz="2800" b="1" dirty="0" smtClean="0">
                <a:gradFill>
                  <a:gsLst>
                    <a:gs pos="28000">
                      <a:schemeClr val="accent1">
                        <a:lumMod val="75000"/>
                      </a:schemeClr>
                    </a:gs>
                    <a:gs pos="48000">
                      <a:schemeClr val="accent1">
                        <a:lumMod val="75000"/>
                      </a:schemeClr>
                    </a:gs>
                  </a:gsLst>
                  <a:lin ang="5400000" scaled="1"/>
                </a:gradFill>
              </a:rPr>
              <a:t>Configure</a:t>
            </a:r>
            <a:r>
              <a:rPr lang="en-US" sz="2800" dirty="0" smtClean="0"/>
              <a:t> the device node (UMDF only)</a:t>
            </a:r>
          </a:p>
          <a:p>
            <a:pPr lvl="1"/>
            <a:r>
              <a:rPr lang="en-US" sz="2400" dirty="0" smtClean="0"/>
              <a:t>Parse the INF (</a:t>
            </a:r>
            <a:r>
              <a:rPr lang="en-US" sz="2400" dirty="0" err="1" smtClean="0"/>
              <a:t>DDInstall.Wdf</a:t>
            </a:r>
            <a:r>
              <a:rPr lang="en-US" sz="2400" dirty="0" smtClean="0"/>
              <a:t> section) and create registry entries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Why Do WDF Drivers Need Co-installers? Many WDM Drivers Don’t</a:t>
            </a:r>
          </a:p>
        </p:txBody>
      </p:sp>
      <p:sp>
        <p:nvSpPr>
          <p:cNvPr id="7" name="Content Placeholder 6"/>
          <p:cNvSpPr>
            <a:spLocks noGrp="1"/>
          </p:cNvSpPr>
          <p:nvPr>
            <p:ph idx="1"/>
          </p:nvPr>
        </p:nvSpPr>
        <p:spPr>
          <a:xfrm>
            <a:off x="381000" y="1905000"/>
            <a:ext cx="8380412" cy="4034438"/>
          </a:xfrm>
        </p:spPr>
        <p:txBody>
          <a:bodyPr/>
          <a:lstStyle/>
          <a:p>
            <a:pPr lvl="0"/>
            <a:r>
              <a:rPr lang="en-US" sz="2000" dirty="0" smtClean="0"/>
              <a:t>Co-installers provide </a:t>
            </a:r>
            <a:r>
              <a:rPr lang="en-US" sz="2000" dirty="0" err="1" smtClean="0"/>
              <a:t>downlevel</a:t>
            </a:r>
            <a:r>
              <a:rPr lang="en-US" sz="2000" dirty="0" smtClean="0"/>
              <a:t> support for many OS versions</a:t>
            </a:r>
          </a:p>
          <a:p>
            <a:pPr lvl="1"/>
            <a:r>
              <a:rPr lang="en-US" sz="1800" dirty="0" smtClean="0"/>
              <a:t>KMDF:  Windows 2000 and newer OS versions</a:t>
            </a:r>
          </a:p>
          <a:p>
            <a:pPr lvl="1"/>
            <a:r>
              <a:rPr lang="en-US" sz="1800" dirty="0" smtClean="0"/>
              <a:t>UMDF:  Windows XP and newer OS versions</a:t>
            </a:r>
          </a:p>
          <a:p>
            <a:pPr marL="346075" indent="-346075"/>
            <a:r>
              <a:rPr lang="en-US" sz="2000" dirty="0" smtClean="0"/>
              <a:t>However, there are cases where you can avoid using the co-installer</a:t>
            </a:r>
          </a:p>
          <a:p>
            <a:pPr marL="630238" lvl="1" indent="-284163"/>
            <a:r>
              <a:rPr lang="en-US" sz="1800" dirty="0" smtClean="0"/>
              <a:t>You must be </a:t>
            </a:r>
            <a:r>
              <a:rPr lang="en-US" sz="1800" b="1" dirty="0" smtClean="0">
                <a:gradFill>
                  <a:gsLst>
                    <a:gs pos="28000">
                      <a:schemeClr val="accent1">
                        <a:lumMod val="75000"/>
                      </a:schemeClr>
                    </a:gs>
                    <a:gs pos="48000">
                      <a:schemeClr val="accent1">
                        <a:lumMod val="75000"/>
                      </a:schemeClr>
                    </a:gs>
                  </a:gsLst>
                  <a:lin ang="5400000" scaled="1"/>
                </a:gradFill>
              </a:rPr>
              <a:t>100% sure </a:t>
            </a:r>
            <a:r>
              <a:rPr lang="en-US" sz="1800" dirty="0" smtClean="0"/>
              <a:t>that your WDF 1.x driver needs to run only in an OS in which WDF 1.x is </a:t>
            </a:r>
            <a:r>
              <a:rPr lang="en-US" sz="1800" b="1" dirty="0" smtClean="0">
                <a:gradFill>
                  <a:gsLst>
                    <a:gs pos="28000">
                      <a:schemeClr val="accent1">
                        <a:lumMod val="75000"/>
                      </a:schemeClr>
                    </a:gs>
                    <a:gs pos="48000">
                      <a:schemeClr val="accent1">
                        <a:lumMod val="75000"/>
                      </a:schemeClr>
                    </a:gs>
                  </a:gsLst>
                  <a:lin ang="5400000" scaled="1"/>
                </a:gradFill>
              </a:rPr>
              <a:t>ALREADY installed </a:t>
            </a:r>
            <a:r>
              <a:rPr lang="en-US" sz="1800" dirty="0" smtClean="0"/>
              <a:t>(e.g., inbox)</a:t>
            </a:r>
          </a:p>
          <a:p>
            <a:pPr marL="914400" lvl="2" indent="-284163"/>
            <a:r>
              <a:rPr lang="en-US" sz="1600" dirty="0" smtClean="0"/>
              <a:t>KMDF:  Remove all KMDF co-installer references from INF</a:t>
            </a:r>
          </a:p>
          <a:p>
            <a:pPr marL="914400" lvl="2" indent="-284163"/>
            <a:r>
              <a:rPr lang="en-US" sz="1600" dirty="0" smtClean="0"/>
              <a:t>UMDF:  Refer to </a:t>
            </a:r>
            <a:r>
              <a:rPr lang="en-US" sz="1600" dirty="0" err="1" smtClean="0"/>
              <a:t>config</a:t>
            </a:r>
            <a:r>
              <a:rPr lang="en-US" sz="1600" dirty="0" smtClean="0"/>
              <a:t> co-installer (wudfcoinstaller.dll, which is installed as part of UMDF) in your INF, instead of WUDFUpdate_0100x.dll</a:t>
            </a:r>
          </a:p>
          <a:p>
            <a:pPr marL="346075" indent="-346075"/>
            <a:r>
              <a:rPr lang="en-US" sz="2000" b="1" dirty="0" smtClean="0">
                <a:gradFill>
                  <a:gsLst>
                    <a:gs pos="28000">
                      <a:schemeClr val="accent1">
                        <a:lumMod val="75000"/>
                      </a:schemeClr>
                    </a:gs>
                    <a:gs pos="48000">
                      <a:schemeClr val="accent1">
                        <a:lumMod val="75000"/>
                      </a:schemeClr>
                    </a:gs>
                  </a:gsLst>
                  <a:lin ang="5400000" scaled="1"/>
                </a:gradFill>
              </a:rPr>
              <a:t>NOTE:  </a:t>
            </a:r>
            <a:r>
              <a:rPr lang="en-US" sz="2000" dirty="0" smtClean="0"/>
              <a:t>The benefit of not using a co-installer is just size reduction, but you risk failures while your driver is loading if WDF is not already installed in the system</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81000" y="1905000"/>
            <a:ext cx="4191000" cy="2590800"/>
          </a:xfrm>
          <a:prstGeom prst="rect">
            <a:avLst/>
          </a:prstGeom>
          <a:solidFill>
            <a:srgbClr val="C00000">
              <a:alpha val="10000"/>
            </a:srgbClr>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bwMode="auto">
          <a:xfrm>
            <a:off x="4572000" y="1905000"/>
            <a:ext cx="4191000" cy="2590800"/>
          </a:xfrm>
          <a:prstGeom prst="rect">
            <a:avLst/>
          </a:prstGeom>
          <a:solidFill>
            <a:srgbClr val="C00000">
              <a:alpha val="10000"/>
            </a:srgbClr>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6" name="Table 5"/>
          <p:cNvGraphicFramePr>
            <a:graphicFrameLocks noGrp="1"/>
          </p:cNvGraphicFramePr>
          <p:nvPr/>
        </p:nvGraphicFramePr>
        <p:xfrm>
          <a:off x="381000" y="4724400"/>
          <a:ext cx="8382000" cy="138621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2601310"/>
                <a:gridCol w="1156138"/>
                <a:gridCol w="2948152"/>
                <a:gridCol w="1676400"/>
              </a:tblGrid>
              <a:tr h="335591">
                <a:tc>
                  <a:txBody>
                    <a:bodyPr/>
                    <a:lstStyle/>
                    <a:p>
                      <a:r>
                        <a:rPr lang="en-US" sz="2000" dirty="0" smtClean="0">
                          <a:effectLst>
                            <a:outerShdw blurRad="38100" dist="38100" dir="2700000" algn="tl">
                              <a:srgbClr val="000000">
                                <a:alpha val="43137"/>
                              </a:srgbClr>
                            </a:outerShdw>
                          </a:effectLst>
                        </a:rPr>
                        <a:t>Co-installer</a:t>
                      </a:r>
                      <a:endParaRPr lang="en-US" sz="2000" dirty="0">
                        <a:effectLst>
                          <a:outerShdw blurRad="38100" dist="38100" dir="2700000" algn="tl">
                            <a:srgbClr val="000000">
                              <a:alpha val="43137"/>
                            </a:srgbClr>
                          </a:outerShdw>
                        </a:effectLst>
                      </a:endParaRPr>
                    </a:p>
                  </a:txBody>
                  <a:tcPr/>
                </a:tc>
                <a:tc>
                  <a:txBody>
                    <a:bodyPr/>
                    <a:lstStyle/>
                    <a:p>
                      <a:r>
                        <a:rPr lang="en-US" sz="2000" dirty="0" smtClean="0">
                          <a:effectLst>
                            <a:outerShdw blurRad="38100" dist="38100" dir="2700000" algn="tl">
                              <a:srgbClr val="000000">
                                <a:alpha val="43137"/>
                              </a:srgbClr>
                            </a:outerShdw>
                          </a:effectLst>
                        </a:rPr>
                        <a:t>Code</a:t>
                      </a:r>
                      <a:endParaRPr lang="en-US" sz="2000" dirty="0">
                        <a:effectLst>
                          <a:outerShdw blurRad="38100" dist="38100" dir="2700000" algn="tl">
                            <a:srgbClr val="000000">
                              <a:alpha val="43137"/>
                            </a:srgbClr>
                          </a:outerShdw>
                        </a:effectLst>
                      </a:endParaRPr>
                    </a:p>
                  </a:txBody>
                  <a:tcPr/>
                </a:tc>
                <a:tc>
                  <a:txBody>
                    <a:bodyPr/>
                    <a:lstStyle/>
                    <a:p>
                      <a:r>
                        <a:rPr lang="en-US" sz="2000" dirty="0" smtClean="0">
                          <a:effectLst>
                            <a:outerShdw blurRad="38100" dist="38100" dir="2700000" algn="tl">
                              <a:srgbClr val="000000">
                                <a:alpha val="43137"/>
                              </a:srgbClr>
                            </a:outerShdw>
                          </a:effectLst>
                        </a:rPr>
                        <a:t>Update packages</a:t>
                      </a:r>
                      <a:endParaRPr lang="en-US" sz="2000" dirty="0">
                        <a:effectLst>
                          <a:outerShdw blurRad="38100" dist="38100" dir="2700000" algn="tl">
                            <a:srgbClr val="000000">
                              <a:alpha val="43137"/>
                            </a:srgbClr>
                          </a:outerShdw>
                        </a:effectLst>
                      </a:endParaRPr>
                    </a:p>
                  </a:txBody>
                  <a:tcPr/>
                </a:tc>
                <a:tc>
                  <a:txBody>
                    <a:bodyPr/>
                    <a:lstStyle/>
                    <a:p>
                      <a:r>
                        <a:rPr lang="en-US" sz="2000" dirty="0" smtClean="0">
                          <a:effectLst>
                            <a:outerShdw blurRad="38100" dist="38100" dir="2700000" algn="tl">
                              <a:srgbClr val="000000">
                                <a:alpha val="43137"/>
                              </a:srgbClr>
                            </a:outerShdw>
                          </a:effectLst>
                        </a:rPr>
                        <a:t>Total size</a:t>
                      </a:r>
                      <a:endParaRPr lang="en-US" sz="2000" dirty="0">
                        <a:effectLst>
                          <a:outerShdw blurRad="38100" dist="38100" dir="2700000" algn="tl">
                            <a:srgbClr val="000000">
                              <a:alpha val="43137"/>
                            </a:srgbClr>
                          </a:outerShdw>
                        </a:effectLst>
                      </a:endParaRPr>
                    </a:p>
                  </a:txBody>
                  <a:tcPr/>
                </a:tc>
              </a:tr>
              <a:tr h="593738">
                <a:tc>
                  <a:txBody>
                    <a:bodyPr/>
                    <a:lstStyle/>
                    <a:p>
                      <a:r>
                        <a:rPr lang="en-US" sz="2000" dirty="0" smtClean="0"/>
                        <a:t>UMDF 1.9 (x86fre)</a:t>
                      </a:r>
                      <a:endParaRPr lang="en-US" sz="2000" dirty="0"/>
                    </a:p>
                  </a:txBody>
                  <a:tcPr/>
                </a:tc>
                <a:tc>
                  <a:txBody>
                    <a:bodyPr/>
                    <a:lstStyle/>
                    <a:p>
                      <a:r>
                        <a:rPr lang="en-US" sz="2000" dirty="0" smtClean="0"/>
                        <a:t>80 KB</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1.34 MB</a:t>
                      </a:r>
                      <a:endParaRPr lang="en-US" sz="2000" dirty="0"/>
                    </a:p>
                  </a:txBody>
                  <a:tcPr/>
                </a:tc>
                <a:tc>
                  <a:txBody>
                    <a:bodyPr/>
                    <a:lstStyle/>
                    <a:p>
                      <a:r>
                        <a:rPr lang="en-US" sz="2000" dirty="0" smtClean="0"/>
                        <a:t>1.42 MB</a:t>
                      </a:r>
                      <a:endParaRPr lang="en-US" sz="2000" dirty="0"/>
                    </a:p>
                  </a:txBody>
                  <a:tcPr/>
                </a:tc>
              </a:tr>
              <a:tr h="335591">
                <a:tc>
                  <a:txBody>
                    <a:bodyPr/>
                    <a:lstStyle/>
                    <a:p>
                      <a:r>
                        <a:rPr lang="en-US" sz="2000" dirty="0" smtClean="0"/>
                        <a:t>KMDF 1.9 (x86fre)</a:t>
                      </a:r>
                      <a:endParaRPr lang="en-US" sz="2000" dirty="0"/>
                    </a:p>
                  </a:txBody>
                  <a:tcPr/>
                </a:tc>
                <a:tc>
                  <a:txBody>
                    <a:bodyPr/>
                    <a:lstStyle/>
                    <a:p>
                      <a:r>
                        <a:rPr lang="en-US" sz="2000" dirty="0" smtClean="0"/>
                        <a:t>70 KB</a:t>
                      </a:r>
                      <a:endParaRPr lang="en-US" sz="2000" dirty="0"/>
                    </a:p>
                  </a:txBody>
                  <a:tcPr/>
                </a:tc>
                <a:tc>
                  <a:txBody>
                    <a:bodyPr/>
                    <a:lstStyle/>
                    <a:p>
                      <a:r>
                        <a:rPr lang="en-US" sz="2000" dirty="0" smtClean="0"/>
                        <a:t>1.06 MB</a:t>
                      </a:r>
                      <a:endParaRPr lang="en-US" sz="2000" dirty="0"/>
                    </a:p>
                  </a:txBody>
                  <a:tcPr/>
                </a:tc>
                <a:tc>
                  <a:txBody>
                    <a:bodyPr/>
                    <a:lstStyle/>
                    <a:p>
                      <a:r>
                        <a:rPr lang="en-US" sz="2000" dirty="0" smtClean="0"/>
                        <a:t>1.13 MB</a:t>
                      </a:r>
                      <a:endParaRPr lang="en-US" sz="2000" dirty="0"/>
                    </a:p>
                  </a:txBody>
                  <a:tcPr/>
                </a:tc>
              </a:tr>
            </a:tbl>
          </a:graphicData>
        </a:graphic>
      </p:graphicFrame>
      <p:graphicFrame>
        <p:nvGraphicFramePr>
          <p:cNvPr id="7" name="Chart 6"/>
          <p:cNvGraphicFramePr/>
          <p:nvPr/>
        </p:nvGraphicFramePr>
        <p:xfrm>
          <a:off x="457200" y="1905000"/>
          <a:ext cx="39624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724400" y="1905000"/>
          <a:ext cx="38100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a:xfrm>
            <a:off x="382588" y="228600"/>
            <a:ext cx="8380412" cy="1218795"/>
          </a:xfrm>
        </p:spPr>
        <p:txBody>
          <a:bodyPr/>
          <a:lstStyle/>
          <a:p>
            <a:r>
              <a:rPr lang="en-US" sz="4400" dirty="0" smtClean="0"/>
              <a:t>Why Are The WDF Co-installers</a:t>
            </a:r>
            <a:br>
              <a:rPr lang="en-US" sz="4400" dirty="0" smtClean="0"/>
            </a:br>
            <a:r>
              <a:rPr lang="en-US" sz="4400" dirty="0" smtClean="0"/>
              <a:t>So Big?</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218795"/>
          </a:xfrm>
        </p:spPr>
        <p:txBody>
          <a:bodyPr/>
          <a:lstStyle/>
          <a:p>
            <a:r>
              <a:rPr lang="en-US" sz="4400" dirty="0" smtClean="0"/>
              <a:t>How About Other Solutions?</a:t>
            </a:r>
            <a:br>
              <a:rPr lang="en-US" sz="4400" dirty="0" smtClean="0"/>
            </a:br>
            <a:r>
              <a:rPr lang="en-US" sz="4400" dirty="0" smtClean="0"/>
              <a:t>(MSI, Windows Update?)</a:t>
            </a:r>
          </a:p>
        </p:txBody>
      </p:sp>
      <p:sp>
        <p:nvSpPr>
          <p:cNvPr id="7" name="Content Placeholder 6"/>
          <p:cNvSpPr>
            <a:spLocks noGrp="1"/>
          </p:cNvSpPr>
          <p:nvPr>
            <p:ph idx="1"/>
          </p:nvPr>
        </p:nvSpPr>
        <p:spPr>
          <a:xfrm>
            <a:off x="381000" y="1905000"/>
            <a:ext cx="8380412" cy="4226285"/>
          </a:xfrm>
        </p:spPr>
        <p:txBody>
          <a:bodyPr/>
          <a:lstStyle/>
          <a:p>
            <a:pPr marL="346075" lvl="0" indent="-346075"/>
            <a:r>
              <a:rPr lang="en-US" sz="2000" dirty="0" smtClean="0"/>
              <a:t>Two ways to install a </a:t>
            </a:r>
            <a:r>
              <a:rPr lang="en-US" sz="2000" dirty="0" err="1" smtClean="0"/>
              <a:t>driver+device</a:t>
            </a:r>
            <a:endParaRPr lang="en-US" sz="2000" dirty="0" smtClean="0"/>
          </a:p>
          <a:p>
            <a:pPr marL="630238" lvl="1" indent="-284163"/>
            <a:r>
              <a:rPr lang="en-US" sz="1800" b="1" dirty="0" smtClean="0">
                <a:gradFill>
                  <a:gsLst>
                    <a:gs pos="28000">
                      <a:schemeClr val="accent1">
                        <a:lumMod val="75000"/>
                      </a:schemeClr>
                    </a:gs>
                    <a:gs pos="48000">
                      <a:schemeClr val="accent1">
                        <a:lumMod val="75000"/>
                      </a:schemeClr>
                    </a:gs>
                  </a:gsLst>
                  <a:lin ang="5400000" scaled="1"/>
                </a:gradFill>
              </a:rPr>
              <a:t>Hardware-first</a:t>
            </a:r>
            <a:r>
              <a:rPr lang="en-US" sz="1800" dirty="0" smtClean="0"/>
              <a:t> installation:  Plug in the device, point the Add New Hardware wizard to the INF and install the driver</a:t>
            </a:r>
          </a:p>
          <a:p>
            <a:pPr marL="630238" lvl="1" indent="-284163"/>
            <a:r>
              <a:rPr lang="en-US" sz="1800" b="1" dirty="0" smtClean="0">
                <a:gradFill>
                  <a:gsLst>
                    <a:gs pos="28000">
                      <a:schemeClr val="accent1">
                        <a:lumMod val="75000"/>
                      </a:schemeClr>
                    </a:gs>
                    <a:gs pos="48000">
                      <a:schemeClr val="accent1">
                        <a:lumMod val="75000"/>
                      </a:schemeClr>
                    </a:gs>
                  </a:gsLst>
                  <a:lin ang="5400000" scaled="1"/>
                </a:gradFill>
              </a:rPr>
              <a:t>Software-first</a:t>
            </a:r>
            <a:r>
              <a:rPr lang="en-US" sz="1800" dirty="0" smtClean="0"/>
              <a:t> installation:  Install the driver, then plug in the device</a:t>
            </a:r>
          </a:p>
          <a:p>
            <a:pPr marL="346075" indent="-346075"/>
            <a:r>
              <a:rPr lang="en-US" sz="2000" dirty="0" smtClean="0"/>
              <a:t>Use of co-installer allows both types of installations</a:t>
            </a:r>
          </a:p>
          <a:p>
            <a:pPr marL="630238" lvl="1" indent="-284163"/>
            <a:r>
              <a:rPr lang="en-US" sz="1800" dirty="0" smtClean="0"/>
              <a:t>Integrated into INFs (most popular driver installation mechanism)</a:t>
            </a:r>
          </a:p>
          <a:p>
            <a:pPr marL="346075" indent="-346075"/>
            <a:r>
              <a:rPr lang="en-US" sz="2000" dirty="0" smtClean="0"/>
              <a:t>Windows Update and MSI allow only software-first installation</a:t>
            </a:r>
          </a:p>
          <a:p>
            <a:pPr marL="630238" lvl="1" indent="-284163"/>
            <a:r>
              <a:rPr lang="en-US" sz="1800" dirty="0" smtClean="0"/>
              <a:t>If the update package is not installed before the driver is loaded, then the driver will fail to load -&gt; device will not work</a:t>
            </a:r>
          </a:p>
          <a:p>
            <a:pPr marL="630238" lvl="1" indent="-284163"/>
            <a:r>
              <a:rPr lang="en-US" sz="1800" dirty="0" smtClean="0"/>
              <a:t>This works for </a:t>
            </a:r>
            <a:r>
              <a:rPr lang="en-US" sz="1800" b="1" dirty="0" smtClean="0">
                <a:gradFill>
                  <a:gsLst>
                    <a:gs pos="28000">
                      <a:schemeClr val="accent1">
                        <a:lumMod val="75000"/>
                      </a:schemeClr>
                    </a:gs>
                    <a:gs pos="48000">
                      <a:schemeClr val="accent1">
                        <a:lumMod val="75000"/>
                      </a:schemeClr>
                    </a:gs>
                  </a:gsLst>
                  <a:lin ang="5400000" scaled="1"/>
                </a:gradFill>
              </a:rPr>
              <a:t>APPLICATIONS </a:t>
            </a:r>
            <a:r>
              <a:rPr lang="en-US" sz="1800" dirty="0" smtClean="0"/>
              <a:t>(which can have Windows Update packages as prerequisites), but not for </a:t>
            </a:r>
            <a:r>
              <a:rPr lang="en-US" sz="1800" b="1" dirty="0" smtClean="0">
                <a:gradFill>
                  <a:gsLst>
                    <a:gs pos="28000">
                      <a:schemeClr val="accent1">
                        <a:lumMod val="75000"/>
                      </a:schemeClr>
                    </a:gs>
                    <a:gs pos="48000">
                      <a:schemeClr val="accent1">
                        <a:lumMod val="75000"/>
                      </a:schemeClr>
                    </a:gs>
                  </a:gsLst>
                  <a:lin ang="5400000" scaled="1"/>
                </a:gradFill>
              </a:rPr>
              <a:t>DRIVERS </a:t>
            </a:r>
            <a:r>
              <a:rPr lang="en-US" sz="1800" dirty="0" smtClean="0"/>
              <a:t>(especially for mouse, keyboard, network card)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7325</Words>
  <Application>Microsoft Office PowerPoint</Application>
  <PresentationFormat>On-screen Show (4:3)</PresentationFormat>
  <Paragraphs>507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WinHEC 2008 Template_NEW_9.22.08</vt:lpstr>
      <vt:lpstr>Slide 1</vt:lpstr>
      <vt:lpstr>Packaging, Logo, And Deployment of Windows Driver Frameworks Drivers</vt:lpstr>
      <vt:lpstr>Agenda</vt:lpstr>
      <vt:lpstr>Device Installation In A Nutshell</vt:lpstr>
      <vt:lpstr>FAQ Regarding WDF Co-installers</vt:lpstr>
      <vt:lpstr>What Do WDF Co-installers Do?</vt:lpstr>
      <vt:lpstr>Why Do WDF Drivers Need Co-installers? Many WDM Drivers Don’t</vt:lpstr>
      <vt:lpstr>Why Are The WDF Co-installers So Big?</vt:lpstr>
      <vt:lpstr>How About Other Solutions? (MSI, Windows Update?)</vt:lpstr>
      <vt:lpstr>KMDF 1.9 Co-installer Contents</vt:lpstr>
      <vt:lpstr>UMDF 1.9 Co-installer Contents</vt:lpstr>
      <vt:lpstr>KMDF 1.9 Co-installer Installation Steps</vt:lpstr>
      <vt:lpstr>KMDF 1.9 Co-installer Installation Steps</vt:lpstr>
      <vt:lpstr>KMDF 1.9 Co-installer Installation Steps</vt:lpstr>
      <vt:lpstr>UMDF 1.9 Co-installer Installation Steps</vt:lpstr>
      <vt:lpstr>UMDF 1.9 Co-installer Installation Steps</vt:lpstr>
      <vt:lpstr>UMDF 1.9 Co-installer Installation Steps</vt:lpstr>
      <vt:lpstr>UMDF 1.9 Co-installer Timing Measurements</vt:lpstr>
      <vt:lpstr>What’s New In WDF Co-installers (1.5 To 1.7)</vt:lpstr>
      <vt:lpstr>What’s New In WDF Co-installers (1.7 To 1.9)</vt:lpstr>
      <vt:lpstr>WDF Installation Log Files</vt:lpstr>
      <vt:lpstr>Debugging WDF Installation Problems  </vt:lpstr>
      <vt:lpstr>Triaging Installation Failures – General Approach</vt:lpstr>
      <vt:lpstr>When You Can’t Solve It Yourself</vt:lpstr>
      <vt:lpstr>Getting a Logo for Your WDF Driver Package</vt:lpstr>
      <vt:lpstr>WDF Logo Requirements</vt:lpstr>
      <vt:lpstr>WDF Logo Tests</vt:lpstr>
      <vt:lpstr>UMDF Settings For Logo Testing</vt:lpstr>
      <vt:lpstr>KMDF Settings For Logo Testing</vt:lpstr>
      <vt:lpstr>KMDF DDI Fault Injection</vt:lpstr>
      <vt:lpstr>INF File Validation For WDF</vt:lpstr>
      <vt:lpstr>Call To Action</vt:lpstr>
      <vt:lpstr>Additional Resources – Installation</vt:lpstr>
      <vt:lpstr>Additional Resources – Logo Test</vt:lpstr>
      <vt:lpstr>Related Sessions</vt:lpstr>
      <vt:lpstr>Please Complete A Session Evaluation Form Your input is important!</vt:lpstr>
      <vt:lpstr>Slide 37</vt:lpstr>
      <vt:lpstr>Backup Slides</vt:lpstr>
      <vt:lpstr>KMDF 1.5 Co-installer Contents</vt:lpstr>
      <vt:lpstr>UMDF 1.5 Co-installer Contents</vt:lpstr>
      <vt:lpstr>Understand The Initial Environment</vt:lpstr>
      <vt:lpstr>Determining The State Of The Failed Installation</vt:lpstr>
      <vt:lpstr>Problems You May Find In The Wild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2008-11-12T06:06:33Z</dcterms:created>
  <dcterms:modified xsi:type="dcterms:W3CDTF">2008-11-12T06:06:42Z</dcterms:modified>
</cp:coreProperties>
</file>