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7" r:id="rId2"/>
    <p:sldId id="278" r:id="rId3"/>
    <p:sldId id="279" r:id="rId4"/>
    <p:sldId id="298" r:id="rId5"/>
    <p:sldId id="281" r:id="rId6"/>
    <p:sldId id="282" r:id="rId7"/>
    <p:sldId id="283" r:id="rId8"/>
    <p:sldId id="284" r:id="rId9"/>
    <p:sldId id="285" r:id="rId10"/>
    <p:sldId id="299" r:id="rId11"/>
    <p:sldId id="301" r:id="rId12"/>
    <p:sldId id="302" r:id="rId13"/>
    <p:sldId id="300" r:id="rId14"/>
    <p:sldId id="286" r:id="rId15"/>
    <p:sldId id="303" r:id="rId16"/>
    <p:sldId id="287" r:id="rId17"/>
    <p:sldId id="304" r:id="rId18"/>
    <p:sldId id="288" r:id="rId19"/>
    <p:sldId id="289" r:id="rId20"/>
    <p:sldId id="290" r:id="rId21"/>
    <p:sldId id="291" r:id="rId22"/>
    <p:sldId id="305" r:id="rId23"/>
    <p:sldId id="292" r:id="rId24"/>
    <p:sldId id="293" r:id="rId25"/>
    <p:sldId id="294" r:id="rId26"/>
    <p:sldId id="295" r:id="rId27"/>
    <p:sldId id="296" r:id="rId28"/>
    <p:sldId id="297" r:id="rId29"/>
    <p:sldId id="306" r:id="rId30"/>
    <p:sldId id="272"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6" autoAdjust="0"/>
    <p:restoredTop sz="94675" autoAdjust="0"/>
  </p:normalViewPr>
  <p:slideViewPr>
    <p:cSldViewPr snapToGrid="0" showGuides="1">
      <p:cViewPr varScale="1">
        <p:scale>
          <a:sx n="93" d="100"/>
          <a:sy n="93" d="100"/>
        </p:scale>
        <p:origin x="-636" y="-102"/>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10:05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10:05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msdn.microsoft.com/en-us/library/ms792872.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cid:image001.png@01C92ADA.8C9F315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inqual.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winqual.microsoft.com/" TargetMode="External"/><Relationship Id="rId7" Type="http://schemas.openxmlformats.org/officeDocument/2006/relationships/hyperlink" Target="mailto:pfat@microsoft.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microsoft.com/whdc/default.mspx" TargetMode="External"/><Relationship Id="rId5" Type="http://schemas.openxmlformats.org/officeDocument/2006/relationships/hyperlink" Target="http://msdn2.microsoft.com/en-us/library/ms789516.aspx" TargetMode="External"/><Relationship Id="rId4" Type="http://schemas.openxmlformats.org/officeDocument/2006/relationships/hyperlink" Target="http://msdn.microsoft.com/en-us/library/ms792872.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hyperlink" Target="http://msdn2.microsoft.com/en-us/library/ms789516.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file:///\\ocadump1\OCAArchive9\2007-01-16\05\6abc1048-3f10-47ff-b482-963c4c8048aa.cab"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979" y="1404071"/>
            <a:ext cx="8380412" cy="4510978"/>
          </a:xfrm>
        </p:spPr>
        <p:txBody>
          <a:bodyPr/>
          <a:lstStyle/>
          <a:p>
            <a:r>
              <a:rPr lang="en-US" sz="2400" dirty="0" smtClean="0"/>
              <a:t>When Vista crashes in a specific bucket, we can use the OCA protocol to request that the user “Help Microsoft improve the product.”  </a:t>
            </a:r>
          </a:p>
          <a:p>
            <a:pPr lvl="1"/>
            <a:r>
              <a:rPr lang="en-US" sz="2000" dirty="0" smtClean="0"/>
              <a:t>The desired Driver Verifier settings are associated with the crash bucket on the OCA processing servers</a:t>
            </a:r>
          </a:p>
          <a:p>
            <a:pPr lvl="1"/>
            <a:r>
              <a:rPr lang="en-US" sz="2000" dirty="0" smtClean="0"/>
              <a:t>These driver verifier settings are dynamically delivered to customers’ machines and enabled for one boot cycle</a:t>
            </a:r>
          </a:p>
          <a:p>
            <a:r>
              <a:rPr lang="en-US" sz="2400" dirty="0" smtClean="0"/>
              <a:t>Volatile prevents boot crash loops</a:t>
            </a:r>
          </a:p>
          <a:p>
            <a:r>
              <a:rPr lang="en-US" sz="2400" dirty="0" smtClean="0"/>
              <a:t>We can enable for a particular driver or for all drivers if necessary</a:t>
            </a:r>
          </a:p>
          <a:p>
            <a:r>
              <a:rPr lang="en-US" sz="2400" dirty="0" smtClean="0"/>
              <a:t>See “Driver Verifier” on MSDN for details:</a:t>
            </a:r>
            <a:br>
              <a:rPr lang="en-US" sz="2400" dirty="0" smtClean="0"/>
            </a:br>
            <a:r>
              <a:rPr lang="en-US" sz="2400" dirty="0" smtClean="0">
                <a:hlinkClick r:id="rId3"/>
              </a:rPr>
              <a:t>http://msdn.microsoft.com/en-us/library/ms792872.aspx</a:t>
            </a:r>
            <a:r>
              <a:rPr lang="en-US" sz="2400" dirty="0" smtClean="0"/>
              <a:t> </a:t>
            </a:r>
          </a:p>
        </p:txBody>
      </p:sp>
      <p:sp>
        <p:nvSpPr>
          <p:cNvPr id="4" name="Title 1"/>
          <p:cNvSpPr>
            <a:spLocks noGrp="1"/>
          </p:cNvSpPr>
          <p:nvPr>
            <p:ph type="title"/>
          </p:nvPr>
        </p:nvSpPr>
        <p:spPr>
          <a:xfrm>
            <a:off x="382588" y="228600"/>
            <a:ext cx="8380412" cy="664797"/>
          </a:xfrm>
        </p:spPr>
        <p:txBody>
          <a:bodyPr/>
          <a:lstStyle/>
          <a:p>
            <a:r>
              <a:rPr lang="en-US" dirty="0" smtClean="0"/>
              <a:t>Automate Driver Verifier</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OCA Database</a:t>
            </a:r>
            <a:endParaRPr lang="en-US" dirty="0"/>
          </a:p>
        </p:txBody>
      </p:sp>
      <p:sp>
        <p:nvSpPr>
          <p:cNvPr id="3" name="Content Placeholder 2"/>
          <p:cNvSpPr>
            <a:spLocks noGrp="1"/>
          </p:cNvSpPr>
          <p:nvPr>
            <p:ph idx="1"/>
          </p:nvPr>
        </p:nvSpPr>
        <p:spPr>
          <a:xfrm>
            <a:off x="392979" y="1414464"/>
            <a:ext cx="8380412" cy="4913653"/>
          </a:xfrm>
        </p:spPr>
        <p:txBody>
          <a:bodyPr/>
          <a:lstStyle/>
          <a:p>
            <a:r>
              <a:rPr lang="en-US" sz="2400" dirty="0" smtClean="0"/>
              <a:t>Every dump file submitted is processed</a:t>
            </a:r>
          </a:p>
          <a:p>
            <a:r>
              <a:rPr lang="en-US" sz="2400" dirty="0" smtClean="0"/>
              <a:t>For each dump submitted, the processing server populates hundreds of database fields</a:t>
            </a:r>
          </a:p>
          <a:p>
            <a:pPr lvl="1"/>
            <a:r>
              <a:rPr lang="en-US" sz="2000" dirty="0" smtClean="0"/>
              <a:t>All </a:t>
            </a:r>
            <a:r>
              <a:rPr lang="en-US" sz="2000" dirty="0" err="1" smtClean="0"/>
              <a:t>bugcheck</a:t>
            </a:r>
            <a:r>
              <a:rPr lang="en-US" sz="2000" dirty="0" smtClean="0"/>
              <a:t> parameters</a:t>
            </a:r>
          </a:p>
          <a:p>
            <a:pPr lvl="1"/>
            <a:r>
              <a:rPr lang="en-US" sz="2000" dirty="0" smtClean="0"/>
              <a:t>RAM size</a:t>
            </a:r>
          </a:p>
          <a:p>
            <a:pPr lvl="1"/>
            <a:r>
              <a:rPr lang="en-US" sz="2000" dirty="0" smtClean="0"/>
              <a:t>ALL loaded modules in the loaded module list of the crash dump</a:t>
            </a:r>
          </a:p>
          <a:p>
            <a:pPr lvl="1"/>
            <a:r>
              <a:rPr lang="en-US" sz="2000" dirty="0" smtClean="0"/>
              <a:t>Crashing Device PnP ID where applicable</a:t>
            </a:r>
          </a:p>
          <a:p>
            <a:pPr lvl="1"/>
            <a:r>
              <a:rPr lang="en-US" sz="2000" dirty="0" smtClean="0"/>
              <a:t>CPU speed, count, manufacturer, model, </a:t>
            </a:r>
            <a:r>
              <a:rPr lang="en-US" sz="2000" dirty="0" err="1" smtClean="0"/>
              <a:t>overclocking</a:t>
            </a:r>
            <a:endParaRPr lang="en-US" sz="2000" dirty="0" smtClean="0"/>
          </a:p>
          <a:p>
            <a:pPr lvl="1"/>
            <a:r>
              <a:rPr lang="en-US" sz="2000" dirty="0" smtClean="0"/>
              <a:t>BIOS data from smbios.sys </a:t>
            </a:r>
          </a:p>
          <a:p>
            <a:pPr lvl="1"/>
            <a:r>
              <a:rPr lang="en-US" sz="2000" dirty="0" smtClean="0"/>
              <a:t>Stack module, function, and offset data</a:t>
            </a:r>
          </a:p>
          <a:p>
            <a:pPr lvl="1"/>
            <a:r>
              <a:rPr lang="en-US" sz="2000" dirty="0" smtClean="0"/>
              <a:t>Crashing process</a:t>
            </a:r>
          </a:p>
          <a:p>
            <a:pPr lvl="1"/>
            <a:r>
              <a:rPr lang="en-US" sz="2000" dirty="0" smtClean="0"/>
              <a:t>And so on…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Heuristics Examples</a:t>
            </a:r>
            <a:endParaRPr lang="en-US" dirty="0"/>
          </a:p>
        </p:txBody>
      </p:sp>
      <p:sp>
        <p:nvSpPr>
          <p:cNvPr id="3" name="Content Placeholder 2"/>
          <p:cNvSpPr>
            <a:spLocks noGrp="1"/>
          </p:cNvSpPr>
          <p:nvPr>
            <p:ph idx="1"/>
          </p:nvPr>
        </p:nvSpPr>
        <p:spPr>
          <a:xfrm>
            <a:off x="382588" y="1414464"/>
            <a:ext cx="8380412" cy="3761030"/>
          </a:xfrm>
        </p:spPr>
        <p:txBody>
          <a:bodyPr/>
          <a:lstStyle/>
          <a:p>
            <a:r>
              <a:rPr lang="en-US" sz="2400" dirty="0" smtClean="0"/>
              <a:t>Crashes for specific areas/subareas (Networking/WLAN, or Streaming Media/TV Tuner)</a:t>
            </a:r>
          </a:p>
          <a:p>
            <a:r>
              <a:rPr lang="en-US" sz="2400" dirty="0" smtClean="0"/>
              <a:t>Crashes for a given vendor (Intel, </a:t>
            </a:r>
            <a:r>
              <a:rPr lang="en-US" sz="2400" dirty="0" err="1" smtClean="0"/>
              <a:t>Realtek</a:t>
            </a:r>
            <a:r>
              <a:rPr lang="en-US" sz="2400" dirty="0" smtClean="0"/>
              <a:t>, Broadcom)</a:t>
            </a:r>
          </a:p>
          <a:p>
            <a:r>
              <a:rPr lang="en-US" sz="2400" dirty="0" smtClean="0"/>
              <a:t>Crashes on specific driver versions, CPUs, or locales (etc.) </a:t>
            </a:r>
          </a:p>
          <a:p>
            <a:r>
              <a:rPr lang="en-US" sz="2400" dirty="0" smtClean="0"/>
              <a:t>All crashes on a given device (PnP ID)</a:t>
            </a:r>
          </a:p>
          <a:p>
            <a:r>
              <a:rPr lang="en-US" sz="2400" dirty="0" smtClean="0"/>
              <a:t>Driver Frequency—show drivers loaded in a bucket more often than typically present</a:t>
            </a:r>
          </a:p>
          <a:p>
            <a:r>
              <a:rPr lang="en-US" sz="2400" dirty="0" smtClean="0"/>
              <a:t>Show all buckets that have a  specific driver (or driver version) loaded, blamed or not</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More Heuristics Examples</a:t>
            </a:r>
            <a:endParaRPr lang="en-US" dirty="0"/>
          </a:p>
        </p:txBody>
      </p:sp>
      <p:sp>
        <p:nvSpPr>
          <p:cNvPr id="3" name="Content Placeholder 2"/>
          <p:cNvSpPr>
            <a:spLocks noGrp="1"/>
          </p:cNvSpPr>
          <p:nvPr>
            <p:ph idx="1"/>
          </p:nvPr>
        </p:nvSpPr>
        <p:spPr>
          <a:xfrm>
            <a:off x="382588" y="1414464"/>
            <a:ext cx="8380412" cy="4637680"/>
          </a:xfrm>
        </p:spPr>
        <p:txBody>
          <a:bodyPr/>
          <a:lstStyle/>
          <a:p>
            <a:r>
              <a:rPr lang="en-US" sz="2400" dirty="0" smtClean="0"/>
              <a:t>Crashes with a specific function on the stack </a:t>
            </a:r>
            <a:br>
              <a:rPr lang="en-US" sz="2400" dirty="0" smtClean="0"/>
            </a:br>
            <a:r>
              <a:rPr lang="en-US" sz="2400" dirty="0" smtClean="0"/>
              <a:t>(stack sampling)</a:t>
            </a:r>
          </a:p>
          <a:p>
            <a:r>
              <a:rPr lang="en-US" sz="2400" dirty="0" smtClean="0"/>
              <a:t>Show all PnP IDs (of crashing driver) for device buckets</a:t>
            </a:r>
          </a:p>
          <a:p>
            <a:r>
              <a:rPr lang="en-US" sz="2400" dirty="0" smtClean="0"/>
              <a:t>OEMs for a bucket or buckets for an OEM</a:t>
            </a:r>
          </a:p>
          <a:p>
            <a:r>
              <a:rPr lang="en-US" sz="2400" dirty="0" smtClean="0"/>
              <a:t>Buckets with specific </a:t>
            </a:r>
            <a:r>
              <a:rPr lang="en-US" sz="2400" dirty="0" err="1" smtClean="0"/>
              <a:t>bugcheck</a:t>
            </a:r>
            <a:r>
              <a:rPr lang="en-US" sz="2400" dirty="0" smtClean="0"/>
              <a:t> parameters</a:t>
            </a:r>
          </a:p>
          <a:p>
            <a:pPr lvl="1"/>
            <a:r>
              <a:rPr lang="en-US" sz="2100" dirty="0" smtClean="0"/>
              <a:t>Example: USB buckets with </a:t>
            </a:r>
            <a:r>
              <a:rPr lang="en-US" sz="2100" dirty="0" err="1" smtClean="0"/>
              <a:t>stopcode</a:t>
            </a:r>
            <a:r>
              <a:rPr lang="en-US" sz="2100" dirty="0" smtClean="0"/>
              <a:t> 0xFE and </a:t>
            </a:r>
            <a:br>
              <a:rPr lang="en-US" sz="2100" dirty="0" smtClean="0"/>
            </a:br>
            <a:r>
              <a:rPr lang="en-US" sz="2100" dirty="0" smtClean="0"/>
              <a:t>param4 = 0xfffffff0</a:t>
            </a:r>
          </a:p>
          <a:p>
            <a:r>
              <a:rPr lang="en-US" sz="2400" dirty="0" smtClean="0"/>
              <a:t>Crash-to-Install ratio of a given driver (for example, driver quality rating info on the </a:t>
            </a:r>
            <a:r>
              <a:rPr lang="en-US" sz="2400" dirty="0" err="1" smtClean="0"/>
              <a:t>WinQual</a:t>
            </a:r>
            <a:r>
              <a:rPr lang="en-US" sz="2400" dirty="0" smtClean="0"/>
              <a:t> Web site)</a:t>
            </a:r>
          </a:p>
          <a:p>
            <a:r>
              <a:rPr lang="en-US" sz="2400" dirty="0" smtClean="0"/>
              <a:t>Crash buckets that are suddenly spiking in hit count</a:t>
            </a:r>
          </a:p>
          <a:p>
            <a:r>
              <a:rPr lang="en-US" sz="2400" dirty="0" smtClean="0"/>
              <a:t>Patch monitoring</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16973"/>
          </a:xfrm>
        </p:spPr>
        <p:txBody>
          <a:bodyPr/>
          <a:lstStyle/>
          <a:p>
            <a:r>
              <a:rPr lang="en-US" sz="4400" dirty="0" smtClean="0"/>
              <a:t>How does Microsoft </a:t>
            </a:r>
            <a:r>
              <a:rPr sz="4400" smtClean="0"/>
              <a:t>u</a:t>
            </a:r>
            <a:r>
              <a:rPr lang="en-US" sz="4400" dirty="0" smtClean="0"/>
              <a:t>se the data?</a:t>
            </a:r>
            <a:r>
              <a:rPr lang="en-US" dirty="0" smtClean="0"/>
              <a:t/>
            </a:r>
            <a:br>
              <a:rPr lang="en-US" dirty="0" smtClean="0"/>
            </a:br>
            <a:endParaRPr lang="en-US" dirty="0"/>
          </a:p>
        </p:txBody>
      </p:sp>
      <p:sp>
        <p:nvSpPr>
          <p:cNvPr id="3" name="Content Placeholder 2"/>
          <p:cNvSpPr>
            <a:spLocks noGrp="1"/>
          </p:cNvSpPr>
          <p:nvPr>
            <p:ph idx="1"/>
          </p:nvPr>
        </p:nvSpPr>
        <p:spPr>
          <a:xfrm>
            <a:off x="383648" y="1348138"/>
            <a:ext cx="8380412" cy="3722558"/>
          </a:xfrm>
        </p:spPr>
        <p:txBody>
          <a:bodyPr/>
          <a:lstStyle/>
          <a:p>
            <a:pPr marL="285750" indent="-285750"/>
            <a:r>
              <a:rPr lang="en-US" sz="2400" dirty="0" smtClean="0"/>
              <a:t>Work with internal product groups</a:t>
            </a:r>
          </a:p>
          <a:p>
            <a:pPr marL="285750" indent="-285750"/>
            <a:r>
              <a:rPr lang="en-US" sz="2400" dirty="0" smtClean="0"/>
              <a:t>Monitor crashes during product development (Vista Beta and SP1, </a:t>
            </a:r>
            <a:br>
              <a:rPr lang="en-US" sz="2400" dirty="0" smtClean="0"/>
            </a:br>
            <a:r>
              <a:rPr lang="en-US" sz="2400" dirty="0" smtClean="0"/>
              <a:t>Server 2008, Windows 7)</a:t>
            </a:r>
          </a:p>
          <a:p>
            <a:pPr marL="285750" indent="-285750"/>
            <a:r>
              <a:rPr lang="en-US" sz="2400" dirty="0" smtClean="0"/>
              <a:t>Contact third party vendors, deliver crash data</a:t>
            </a:r>
          </a:p>
          <a:p>
            <a:pPr marL="607999" lvl="1" indent="-285750"/>
            <a:r>
              <a:rPr lang="en-US" sz="2400" dirty="0" smtClean="0"/>
              <a:t>Data delivered to top 40 companies every month</a:t>
            </a:r>
          </a:p>
          <a:p>
            <a:pPr marL="607999" lvl="1" indent="-285750"/>
            <a:r>
              <a:rPr lang="en-US" sz="2400" dirty="0" smtClean="0"/>
              <a:t>Ad hoc vendor contact for high-hitting and spiking issues and vendor requests</a:t>
            </a:r>
          </a:p>
          <a:p>
            <a:pPr marL="607999" lvl="1" indent="-285750"/>
            <a:r>
              <a:rPr lang="en-US" sz="2400" dirty="0" smtClean="0"/>
              <a:t>Meet filter driver ISVs twice-yearly at </a:t>
            </a:r>
            <a:r>
              <a:rPr lang="en-US" sz="2400" dirty="0" err="1" smtClean="0"/>
              <a:t>plugfest</a:t>
            </a:r>
            <a:r>
              <a:rPr lang="en-US" sz="2400" dirty="0" smtClean="0"/>
              <a:t> events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US" sz="4400" dirty="0" smtClean="0"/>
              <a:t>How does Microsoft </a:t>
            </a:r>
            <a:r>
              <a:rPr sz="4400" smtClean="0"/>
              <a:t>u</a:t>
            </a:r>
            <a:r>
              <a:rPr lang="en-US" sz="4400" dirty="0" smtClean="0"/>
              <a:t>se the data?</a:t>
            </a:r>
            <a:br>
              <a:rPr lang="en-US" sz="4400" dirty="0" smtClean="0"/>
            </a:br>
            <a:r>
              <a:rPr sz="4400" smtClean="0"/>
              <a:t>(cont'd)</a:t>
            </a:r>
            <a:endParaRPr lang="en-US" dirty="0"/>
          </a:p>
        </p:txBody>
      </p:sp>
      <p:sp>
        <p:nvSpPr>
          <p:cNvPr id="3" name="Content Placeholder 2"/>
          <p:cNvSpPr>
            <a:spLocks noGrp="1"/>
          </p:cNvSpPr>
          <p:nvPr>
            <p:ph idx="1"/>
          </p:nvPr>
        </p:nvSpPr>
        <p:spPr>
          <a:xfrm>
            <a:off x="327665" y="1833329"/>
            <a:ext cx="8380412" cy="3821559"/>
          </a:xfrm>
        </p:spPr>
        <p:txBody>
          <a:bodyPr/>
          <a:lstStyle/>
          <a:p>
            <a:pPr marL="285750" indent="-285750"/>
            <a:r>
              <a:rPr lang="en-US" sz="2000" dirty="0" smtClean="0"/>
              <a:t>Provide OEMs and vendors with both high-level and focused views of their crashes, for fix leverage and machine image improvement</a:t>
            </a:r>
          </a:p>
          <a:p>
            <a:pPr marL="607999" lvl="1" indent="-285750"/>
            <a:r>
              <a:rPr lang="en-US" sz="2000" dirty="0" smtClean="0"/>
              <a:t>All crashes for a given vendor</a:t>
            </a:r>
          </a:p>
          <a:p>
            <a:pPr marL="607999" lvl="1" indent="-285750"/>
            <a:r>
              <a:rPr lang="en-US" sz="2000" dirty="0" smtClean="0"/>
              <a:t>Crashes on specific releases or versions</a:t>
            </a:r>
          </a:p>
          <a:p>
            <a:pPr marL="285750" indent="-285750"/>
            <a:r>
              <a:rPr lang="en-US" sz="2000" dirty="0" smtClean="0"/>
              <a:t>Create OCA responses directing customers to fixes, upgrades, other messaging</a:t>
            </a:r>
          </a:p>
          <a:p>
            <a:pPr marL="285750" indent="-285750"/>
            <a:r>
              <a:rPr lang="en-US" sz="2000" dirty="0" smtClean="0"/>
              <a:t>Track crash trends through data mining and heuristics</a:t>
            </a:r>
          </a:p>
          <a:p>
            <a:pPr marL="285750" indent="-285750"/>
            <a:r>
              <a:rPr lang="en-US" sz="2000" dirty="0" smtClean="0"/>
              <a:t>Improve debugger !analyze</a:t>
            </a:r>
          </a:p>
          <a:p>
            <a:pPr marL="285750" indent="-285750"/>
            <a:r>
              <a:rPr lang="en-US" sz="2000" dirty="0" smtClean="0"/>
              <a:t>Participate in Developer and Platform Evangelism (DPE) efforts</a:t>
            </a:r>
          </a:p>
          <a:p>
            <a:pPr marL="285750" indent="-285750"/>
            <a:r>
              <a:rPr lang="en-US" sz="2000" dirty="0" smtClean="0"/>
              <a:t>And so 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WinQual Site</a:t>
            </a:r>
            <a:endParaRPr lang="en-US" dirty="0"/>
          </a:p>
        </p:txBody>
      </p:sp>
      <p:sp>
        <p:nvSpPr>
          <p:cNvPr id="11" name="Subtitle 10"/>
          <p:cNvSpPr>
            <a:spLocks noGrp="1"/>
          </p:cNvSpPr>
          <p:nvPr>
            <p:ph type="subTitle" idx="1"/>
          </p:nvPr>
        </p:nvSpPr>
        <p:spPr/>
        <p:txBody>
          <a:bodyPr/>
          <a:lstStyle/>
          <a:p>
            <a:r>
              <a:rPr lang="en-US" smtClean="0"/>
              <a:t>http://winqual.microsoft.com</a:t>
            </a:r>
            <a:endParaRPr lang="en-US"/>
          </a:p>
        </p:txBody>
      </p:sp>
      <p:sp>
        <p:nvSpPr>
          <p:cNvPr id="6" name="TextBox 5"/>
          <p:cNvSpPr txBox="1"/>
          <p:nvPr/>
        </p:nvSpPr>
        <p:spPr>
          <a:xfrm>
            <a:off x="1470421" y="1417638"/>
            <a:ext cx="6203157" cy="1231106"/>
          </a:xfrm>
          <a:prstGeom prst="rect">
            <a:avLst/>
          </a:prstGeom>
          <a:noFill/>
        </p:spPr>
        <p:txBody>
          <a:bodyPr wrap="square" lIns="0" tIns="0" rIns="0" bIns="0" rtlCol="0">
            <a:spAutoFit/>
          </a:bodyPr>
          <a:lstStyle/>
          <a:p>
            <a:r>
              <a:rPr lang="en-US" sz="8000" b="1" spc="-300" dirty="0" smtClean="0">
                <a:effectLst>
                  <a:outerShdw blurRad="38100" dist="38100" dir="2700000" algn="tl">
                    <a:srgbClr val="000000">
                      <a:alpha val="43137"/>
                    </a:srgbClr>
                  </a:outerShdw>
                </a:effectLst>
                <a:latin typeface="Trebuchet MS" pitchFamily="34" charset="0"/>
              </a:rPr>
              <a:t>Walk-through</a:t>
            </a:r>
            <a:endParaRPr lang="en-US" sz="8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Home Page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5" name="Picture 3"/>
          <p:cNvPicPr>
            <a:picLocks noChangeAspect="1" noChangeArrowheads="1"/>
          </p:cNvPicPr>
          <p:nvPr/>
        </p:nvPicPr>
        <p:blipFill>
          <a:blip r:embed="rId3"/>
          <a:srcRect/>
          <a:stretch>
            <a:fillRect/>
          </a:stretch>
        </p:blipFill>
        <p:spPr bwMode="auto">
          <a:xfrm>
            <a:off x="339020" y="1790931"/>
            <a:ext cx="8459755" cy="4298842"/>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Hardware Home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4" name="Picture 3"/>
          <p:cNvPicPr>
            <a:picLocks noChangeAspect="1" noChangeArrowheads="1"/>
          </p:cNvPicPr>
          <p:nvPr/>
        </p:nvPicPr>
        <p:blipFill>
          <a:blip r:embed="rId3"/>
          <a:srcRect/>
          <a:stretch>
            <a:fillRect/>
          </a:stretch>
        </p:blipFill>
        <p:spPr bwMode="auto">
          <a:xfrm>
            <a:off x="1133475" y="1901825"/>
            <a:ext cx="6877050" cy="4010025"/>
          </a:xfrm>
          <a:prstGeom prst="roundRect">
            <a:avLst>
              <a:gd name="adj" fmla="val 0"/>
            </a:avLst>
          </a:prstGeom>
          <a:solidFill>
            <a:srgbClr val="FFFFFF">
              <a:shade val="85000"/>
            </a:srgbClr>
          </a:solidFill>
          <a:ln w="28575">
            <a:solidFill>
              <a:schemeClr val="bg1">
                <a:lumMod val="60000"/>
                <a:lumOff val="40000"/>
              </a:schemeClr>
            </a:solidFill>
          </a:ln>
          <a:effectLst>
            <a:outerShdw blurRad="50800" dist="38100" dir="5400000" algn="t" rotWithShape="0">
              <a:prstClr val="black">
                <a:alpha val="40000"/>
              </a:prstClr>
            </a:outerShdw>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Search</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5" name="Picture 3"/>
          <p:cNvPicPr>
            <a:picLocks noChangeAspect="1" noChangeArrowheads="1"/>
          </p:cNvPicPr>
          <p:nvPr/>
        </p:nvPicPr>
        <p:blipFill>
          <a:blip r:embed="rId3"/>
          <a:srcRect/>
          <a:stretch>
            <a:fillRect/>
          </a:stretch>
        </p:blipFill>
        <p:spPr bwMode="auto">
          <a:xfrm>
            <a:off x="379418" y="1901825"/>
            <a:ext cx="8385164" cy="4316675"/>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377090" cy="1661993"/>
          </a:xfrm>
        </p:spPr>
        <p:txBody>
          <a:bodyPr/>
          <a:lstStyle/>
          <a:p>
            <a:r>
              <a:rPr lang="en-US" sz="4000" smtClean="0"/>
              <a:t>Using the Windows Feedback Loop to Deliver High-Quality Drivers</a:t>
            </a:r>
            <a:endParaRPr lang="en-US" sz="4000" dirty="0"/>
          </a:p>
        </p:txBody>
      </p:sp>
      <p:sp>
        <p:nvSpPr>
          <p:cNvPr id="3" name="Subtitle 2"/>
          <p:cNvSpPr>
            <a:spLocks noGrp="1"/>
          </p:cNvSpPr>
          <p:nvPr>
            <p:ph type="subTitle" idx="1"/>
          </p:nvPr>
        </p:nvSpPr>
        <p:spPr>
          <a:xfrm>
            <a:off x="2734826" y="3650133"/>
            <a:ext cx="5866482" cy="1371145"/>
          </a:xfrm>
        </p:spPr>
        <p:txBody>
          <a:bodyPr/>
          <a:lstStyle/>
          <a:p>
            <a:r>
              <a:rPr lang="en-US" dirty="0" smtClean="0"/>
              <a:t>Gretchen Loihle</a:t>
            </a:r>
          </a:p>
          <a:p>
            <a:r>
              <a:rPr lang="en-US" dirty="0" smtClean="0"/>
              <a:t>Principal Development Lead</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Buckets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4" name="Picture 3"/>
          <p:cNvPicPr>
            <a:picLocks noChangeAspect="1" noChangeArrowheads="1"/>
          </p:cNvPicPr>
          <p:nvPr/>
        </p:nvPicPr>
        <p:blipFill>
          <a:blip r:embed="rId3"/>
          <a:srcRect/>
          <a:stretch>
            <a:fillRect/>
          </a:stretch>
        </p:blipFill>
        <p:spPr bwMode="auto">
          <a:xfrm>
            <a:off x="381000" y="1901825"/>
            <a:ext cx="8382000" cy="3900462"/>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5" name="Oval 4"/>
          <p:cNvSpPr/>
          <p:nvPr/>
        </p:nvSpPr>
        <p:spPr bwMode="auto">
          <a:xfrm>
            <a:off x="3495676" y="4286250"/>
            <a:ext cx="800100" cy="209549"/>
          </a:xfrm>
          <a:prstGeom prst="ellipse">
            <a:avLst/>
          </a:prstGeom>
          <a:noFill/>
          <a:ln w="158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Line Callout 1 5"/>
          <p:cNvSpPr/>
          <p:nvPr/>
        </p:nvSpPr>
        <p:spPr>
          <a:xfrm>
            <a:off x="1894893" y="3901739"/>
            <a:ext cx="1295400" cy="304800"/>
          </a:xfrm>
          <a:prstGeom prst="borderCallout1">
            <a:avLst>
              <a:gd name="adj1" fmla="val 55205"/>
              <a:gd name="adj2" fmla="val -1674"/>
              <a:gd name="adj3" fmla="val 112500"/>
              <a:gd name="adj4" fmla="val -38333"/>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Cab downloads</a:t>
            </a:r>
            <a:endParaRPr lang="en-US" sz="1200" dirty="0">
              <a:solidFill>
                <a:srgbClr val="FF0000"/>
              </a:solidFill>
            </a:endParaRPr>
          </a:p>
        </p:txBody>
      </p:sp>
      <p:sp>
        <p:nvSpPr>
          <p:cNvPr id="7" name="Line Callout 1 6"/>
          <p:cNvSpPr/>
          <p:nvPr/>
        </p:nvSpPr>
        <p:spPr>
          <a:xfrm>
            <a:off x="4866693" y="3444539"/>
            <a:ext cx="2362200" cy="304800"/>
          </a:xfrm>
          <a:prstGeom prst="borderCallout1">
            <a:avLst>
              <a:gd name="adj1" fmla="val 51872"/>
              <a:gd name="adj2" fmla="val -1370"/>
              <a:gd name="adj3" fmla="val 289166"/>
              <a:gd name="adj4" fmla="val -22850"/>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Driver crashes and versions</a:t>
            </a:r>
            <a:endParaRPr lang="en-US" sz="1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Cab Downloads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5" name="Picture 4"/>
          <p:cNvPicPr>
            <a:picLocks noChangeAspect="1" noChangeArrowheads="1"/>
          </p:cNvPicPr>
          <p:nvPr/>
        </p:nvPicPr>
        <p:blipFill>
          <a:blip r:embed="rId3"/>
          <a:srcRect/>
          <a:stretch>
            <a:fillRect/>
          </a:stretch>
        </p:blipFill>
        <p:spPr bwMode="auto">
          <a:xfrm>
            <a:off x="955369" y="1901826"/>
            <a:ext cx="7233263" cy="4201138"/>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4" name="Oval 3"/>
          <p:cNvSpPr/>
          <p:nvPr/>
        </p:nvSpPr>
        <p:spPr bwMode="auto">
          <a:xfrm>
            <a:off x="3013787" y="3293705"/>
            <a:ext cx="485193" cy="203677"/>
          </a:xfrm>
          <a:prstGeom prst="ellipse">
            <a:avLst/>
          </a:prstGeom>
          <a:noFill/>
          <a:ln w="1587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Driver Versions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4" name="Picture 2"/>
          <p:cNvPicPr>
            <a:picLocks noChangeAspect="1" noChangeArrowheads="1"/>
          </p:cNvPicPr>
          <p:nvPr/>
        </p:nvPicPr>
        <p:blipFill>
          <a:blip r:embed="rId3"/>
          <a:srcRect/>
          <a:stretch>
            <a:fillRect/>
          </a:stretch>
        </p:blipFill>
        <p:spPr bwMode="auto">
          <a:xfrm>
            <a:off x="304800" y="2240121"/>
            <a:ext cx="8496299" cy="3416181"/>
          </a:xfrm>
          <a:prstGeom prst="rect">
            <a:avLst/>
          </a:prstGeom>
          <a:noFill/>
          <a:ln w="9525">
            <a:noFill/>
            <a:miter lim="800000"/>
            <a:headEnd/>
            <a:tailEnd/>
          </a:ln>
          <a:effectLst/>
        </p:spPr>
      </p:pic>
      <p:sp>
        <p:nvSpPr>
          <p:cNvPr id="5" name="Rectangle 4"/>
          <p:cNvSpPr/>
          <p:nvPr/>
        </p:nvSpPr>
        <p:spPr>
          <a:xfrm>
            <a:off x="7886700" y="2925921"/>
            <a:ext cx="990600" cy="3810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Driver Versions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6" name="Picture 4"/>
          <p:cNvPicPr>
            <a:picLocks noChangeAspect="1" noChangeArrowheads="1"/>
          </p:cNvPicPr>
          <p:nvPr/>
        </p:nvPicPr>
        <p:blipFill>
          <a:blip r:embed="rId3"/>
          <a:srcRect/>
          <a:stretch>
            <a:fillRect/>
          </a:stretch>
        </p:blipFill>
        <p:spPr bwMode="auto">
          <a:xfrm>
            <a:off x="458355" y="1901825"/>
            <a:ext cx="8227291" cy="4140128"/>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Driver Versions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4" name="Picture 3"/>
          <p:cNvPicPr>
            <a:picLocks noChangeAspect="1" noChangeArrowheads="1"/>
          </p:cNvPicPr>
          <p:nvPr/>
        </p:nvPicPr>
        <p:blipFill>
          <a:blip r:embed="rId3"/>
          <a:srcRect/>
          <a:stretch>
            <a:fillRect/>
          </a:stretch>
        </p:blipFill>
        <p:spPr bwMode="auto">
          <a:xfrm>
            <a:off x="381000" y="1901825"/>
            <a:ext cx="8382000" cy="3602790"/>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WinQual</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Mapping Drivers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26" name="Picture 2"/>
          <p:cNvPicPr>
            <a:picLocks noChangeAspect="1" noChangeArrowheads="1"/>
          </p:cNvPicPr>
          <p:nvPr/>
        </p:nvPicPr>
        <p:blipFill>
          <a:blip r:embed="rId3"/>
          <a:srcRect/>
          <a:stretch>
            <a:fillRect/>
          </a:stretch>
        </p:blipFill>
        <p:spPr bwMode="auto">
          <a:xfrm>
            <a:off x="1498501" y="1901825"/>
            <a:ext cx="6146999" cy="4316135"/>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Responding to Customers</a:t>
            </a:r>
            <a:endParaRPr lang="en-US" dirty="0"/>
          </a:p>
        </p:txBody>
      </p:sp>
      <p:grpSp>
        <p:nvGrpSpPr>
          <p:cNvPr id="7" name="Group 6"/>
          <p:cNvGrpSpPr/>
          <p:nvPr/>
        </p:nvGrpSpPr>
        <p:grpSpPr>
          <a:xfrm>
            <a:off x="661943" y="1417639"/>
            <a:ext cx="7820115" cy="4533016"/>
            <a:chOff x="388882" y="1901825"/>
            <a:chExt cx="8429625" cy="4886325"/>
          </a:xfrm>
        </p:grpSpPr>
        <p:pic>
          <p:nvPicPr>
            <p:cNvPr id="10241" name="Picture 1" descr="cid:image001.png@01C92ADA.8C9F3150"/>
            <p:cNvPicPr>
              <a:picLocks noChangeAspect="1" noChangeArrowheads="1"/>
            </p:cNvPicPr>
            <p:nvPr/>
          </p:nvPicPr>
          <p:blipFill>
            <a:blip r:embed="rId3" r:link="rId4"/>
            <a:srcRect/>
            <a:stretch>
              <a:fillRect/>
            </a:stretch>
          </p:blipFill>
          <p:spPr bwMode="auto">
            <a:xfrm>
              <a:off x="388882" y="1901825"/>
              <a:ext cx="8429625" cy="4886325"/>
            </a:xfrm>
            <a:prstGeom prst="roundRect">
              <a:avLst>
                <a:gd name="adj" fmla="val 0"/>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5" name="Oval 4"/>
            <p:cNvSpPr/>
            <p:nvPr/>
          </p:nvSpPr>
          <p:spPr>
            <a:xfrm>
              <a:off x="4016804" y="2042466"/>
              <a:ext cx="457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31508" y="2042467"/>
              <a:ext cx="1219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4401205"/>
          </a:xfrm>
        </p:spPr>
        <p:txBody>
          <a:bodyPr/>
          <a:lstStyle/>
          <a:p>
            <a:r>
              <a:rPr lang="en-US" sz="2400" dirty="0" smtClean="0"/>
              <a:t>Sign up at </a:t>
            </a:r>
            <a:r>
              <a:rPr lang="en-US" sz="2400" dirty="0" smtClean="0">
                <a:hlinkClick r:id="rId3"/>
              </a:rPr>
              <a:t>http://winqual.microsoft.com</a:t>
            </a:r>
            <a:endParaRPr lang="en-US" sz="2400" dirty="0" smtClean="0"/>
          </a:p>
          <a:p>
            <a:r>
              <a:rPr lang="en-US" sz="2400" dirty="0" smtClean="0"/>
              <a:t>Map your drivers</a:t>
            </a:r>
          </a:p>
          <a:p>
            <a:r>
              <a:rPr lang="en-US" sz="2400" dirty="0" smtClean="0"/>
              <a:t>Provide public symbols to Microsoft</a:t>
            </a:r>
          </a:p>
          <a:p>
            <a:r>
              <a:rPr lang="en-US" sz="2400" dirty="0" smtClean="0"/>
              <a:t>Enable Driver Verifier during product development</a:t>
            </a:r>
          </a:p>
          <a:p>
            <a:r>
              <a:rPr lang="en-US" sz="2400" dirty="0" smtClean="0"/>
              <a:t>Use OCA to research and leverage crash data</a:t>
            </a:r>
          </a:p>
          <a:p>
            <a:r>
              <a:rPr lang="en-US" sz="2400" dirty="0" smtClean="0"/>
              <a:t>Use OCA-generated data to raise important issues with Microsoft or OEMs</a:t>
            </a:r>
          </a:p>
          <a:p>
            <a:r>
              <a:rPr lang="en-US" sz="2400" dirty="0" smtClean="0"/>
              <a:t>Post fixed drivers to Windows Update</a:t>
            </a:r>
          </a:p>
          <a:p>
            <a:r>
              <a:rPr lang="en-US" sz="2400" dirty="0" smtClean="0"/>
              <a:t>Help distribute information to customers about fixes or solutions, create or improve OCA responses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105739"/>
          </a:xfrm>
        </p:spPr>
        <p:txBody>
          <a:bodyPr/>
          <a:lstStyle/>
          <a:p>
            <a:pPr marL="341313" indent="-341313"/>
            <a:r>
              <a:rPr lang="en-US" sz="2800" smtClean="0"/>
              <a:t>Winqual site: </a:t>
            </a:r>
            <a:r>
              <a:rPr lang="en-US" sz="2800" smtClean="0">
                <a:hlinkClick r:id="rId3"/>
              </a:rPr>
              <a:t>http://winqual.microsoft.com</a:t>
            </a:r>
            <a:r>
              <a:rPr lang="en-US" sz="2800" smtClean="0"/>
              <a:t> </a:t>
            </a:r>
          </a:p>
          <a:p>
            <a:pPr marL="341313" indent="-341313"/>
            <a:r>
              <a:rPr lang="en-US" sz="2800" smtClean="0"/>
              <a:t>Driver Verifier: </a:t>
            </a:r>
            <a:r>
              <a:rPr lang="en-US" sz="2800" smtClean="0">
                <a:hlinkClick r:id="rId4"/>
              </a:rPr>
              <a:t>http://msdn.microsoft.com/en-us/library/ms792872.aspx</a:t>
            </a:r>
            <a:endParaRPr lang="en-US" sz="2800" smtClean="0"/>
          </a:p>
          <a:p>
            <a:pPr marL="341313" indent="-341313"/>
            <a:r>
              <a:rPr lang="en-US" sz="2800" smtClean="0"/>
              <a:t>Bugcheck Stop Codes: </a:t>
            </a:r>
            <a:r>
              <a:rPr lang="en-US" sz="2800" smtClean="0">
                <a:hlinkClick r:id="rId5"/>
              </a:rPr>
              <a:t>http://msdn2.microsoft.com/en-us/library/ms789516.aspx</a:t>
            </a:r>
            <a:endParaRPr lang="en-US" sz="2800" smtClean="0"/>
          </a:p>
          <a:p>
            <a:pPr marL="341313" indent="-341313"/>
            <a:r>
              <a:rPr lang="en-US" sz="2800" smtClean="0"/>
              <a:t>Windows Hardware Developer Central </a:t>
            </a:r>
            <a:r>
              <a:rPr lang="en-US" sz="2800" smtClean="0">
                <a:hlinkClick r:id="rId6"/>
              </a:rPr>
              <a:t>http://www.microsoft.com/whdc/default.mspx</a:t>
            </a:r>
            <a:endParaRPr lang="en-US" sz="2800" smtClean="0"/>
          </a:p>
          <a:p>
            <a:pPr marL="341313" indent="-341313"/>
            <a:r>
              <a:rPr lang="en-US" sz="2800" smtClean="0"/>
              <a:t>Contact: </a:t>
            </a:r>
            <a:r>
              <a:rPr lang="en-US" sz="2800" smtClean="0">
                <a:hlinkClick r:id="rId7"/>
              </a:rPr>
              <a:t>pfat@microsoft.com</a:t>
            </a:r>
            <a:r>
              <a:rPr lang="en-US" sz="2800" smtClean="0"/>
              <a:t> </a:t>
            </a:r>
            <a:endParaRPr lang="en-US" sz="2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type="body" idx="1"/>
          </p:nvPr>
        </p:nvSpPr>
        <p:spPr/>
        <p:txBody>
          <a:bodyPr/>
          <a:lstStyle/>
          <a:p>
            <a:r>
              <a:rPr lang="en-US" smtClean="0"/>
              <a:t>Introduction to Windows Error Reporting (WER) Online Crash Analysis (OCA)</a:t>
            </a:r>
          </a:p>
          <a:p>
            <a:r>
              <a:rPr lang="en-US" smtClean="0"/>
              <a:t>WER OCA Process</a:t>
            </a:r>
          </a:p>
          <a:p>
            <a:r>
              <a:rPr lang="en-US" smtClean="0"/>
              <a:t>Data collection</a:t>
            </a:r>
          </a:p>
          <a:p>
            <a:r>
              <a:rPr lang="en-US" smtClean="0"/>
              <a:t>Using WER Data</a:t>
            </a:r>
          </a:p>
          <a:p>
            <a:r>
              <a:rPr lang="en-US" smtClean="0"/>
              <a:t>WinQual website</a:t>
            </a:r>
          </a:p>
          <a:p>
            <a:r>
              <a:rPr lang="en-US" smtClean="0"/>
              <a:t>Questions</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Introduction</a:t>
            </a:r>
            <a:br>
              <a:rPr smtClean="0"/>
            </a:br>
            <a:r>
              <a:rPr sz="3600" smtClean="0">
                <a:gradFill>
                  <a:gsLst>
                    <a:gs pos="28000">
                      <a:schemeClr val="accent6">
                        <a:lumMod val="40000"/>
                        <a:lumOff val="60000"/>
                      </a:schemeClr>
                    </a:gs>
                    <a:gs pos="48000">
                      <a:schemeClr val="accent6">
                        <a:lumMod val="40000"/>
                        <a:lumOff val="60000"/>
                      </a:schemeClr>
                    </a:gs>
                  </a:gsLst>
                  <a:lin ang="5400000" scaled="1"/>
                </a:gradFill>
              </a:rPr>
              <a:t>History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 name="Picture 2" descr="http://www.tcgamerica.com/images/logo_msoffice.gif"/>
          <p:cNvPicPr>
            <a:picLocks noChangeAspect="1" noChangeArrowheads="1"/>
          </p:cNvPicPr>
          <p:nvPr/>
        </p:nvPicPr>
        <p:blipFill>
          <a:blip r:embed="rId3"/>
          <a:srcRect/>
          <a:stretch>
            <a:fillRect/>
          </a:stretch>
        </p:blipFill>
        <p:spPr bwMode="auto">
          <a:xfrm>
            <a:off x="381000" y="1901825"/>
            <a:ext cx="1828571" cy="1334857"/>
          </a:xfrm>
          <a:prstGeom prst="roundRect">
            <a:avLst>
              <a:gd name="adj" fmla="val 8594"/>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12" name="Right Arrow 11"/>
          <p:cNvSpPr/>
          <p:nvPr/>
        </p:nvSpPr>
        <p:spPr bwMode="auto">
          <a:xfrm>
            <a:off x="1745253" y="3199081"/>
            <a:ext cx="841742" cy="58274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289" tIns="41145" rIns="82289" bIns="41145" numCol="1" rtlCol="0" anchor="ctr" anchorCtr="0" compatLnSpc="1">
            <a:prstTxWarp prst="textNoShape">
              <a:avLst/>
            </a:prstTxWarp>
          </a:bodyPr>
          <a:lstStyle/>
          <a:p>
            <a:pPr algn="ctr" defTabSz="822657"/>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3" name="Picture 4" descr="http://blogimg.com/docisin/windows_xp_logo.jpg"/>
          <p:cNvPicPr>
            <a:picLocks noChangeAspect="1" noChangeArrowheads="1"/>
          </p:cNvPicPr>
          <p:nvPr/>
        </p:nvPicPr>
        <p:blipFill>
          <a:blip r:embed="rId4"/>
          <a:srcRect/>
          <a:stretch>
            <a:fillRect/>
          </a:stretch>
        </p:blipFill>
        <p:spPr bwMode="auto">
          <a:xfrm>
            <a:off x="2662337" y="2721987"/>
            <a:ext cx="1871782" cy="1368481"/>
          </a:xfrm>
          <a:prstGeom prst="roundRect">
            <a:avLst>
              <a:gd name="adj" fmla="val 8594"/>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14" name="Right Arrow 13"/>
          <p:cNvSpPr/>
          <p:nvPr/>
        </p:nvSpPr>
        <p:spPr bwMode="auto">
          <a:xfrm>
            <a:off x="4064959" y="4042503"/>
            <a:ext cx="841742" cy="58274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289" tIns="41145" rIns="82289" bIns="41145" numCol="1" rtlCol="0" anchor="ctr" anchorCtr="0" compatLnSpc="1">
            <a:prstTxWarp prst="textNoShape">
              <a:avLst/>
            </a:prstTxWarp>
          </a:bodyPr>
          <a:lstStyle/>
          <a:p>
            <a:pPr algn="ctr" defTabSz="822657"/>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5" name="Picture 6" descr="http://www.techfiles.de/mkalbe/images/WindowsVistaLogo.jpg"/>
          <p:cNvPicPr>
            <a:picLocks noChangeAspect="1" noChangeArrowheads="1"/>
          </p:cNvPicPr>
          <p:nvPr/>
        </p:nvPicPr>
        <p:blipFill>
          <a:blip r:embed="rId5"/>
          <a:srcRect/>
          <a:stretch>
            <a:fillRect/>
          </a:stretch>
        </p:blipFill>
        <p:spPr bwMode="auto">
          <a:xfrm>
            <a:off x="5000508" y="3513367"/>
            <a:ext cx="1969236" cy="1373081"/>
          </a:xfrm>
          <a:prstGeom prst="roundRect">
            <a:avLst>
              <a:gd name="adj" fmla="val 8594"/>
            </a:avLst>
          </a:prstGeom>
          <a:solidFill>
            <a:srgbClr val="FFFFFF">
              <a:shade val="85000"/>
            </a:srgbClr>
          </a:solidFill>
          <a:ln w="28575">
            <a:solidFill>
              <a:schemeClr val="bg1">
                <a:lumMod val="60000"/>
                <a:lumOff val="40000"/>
              </a:schemeClr>
            </a:solidFill>
          </a:ln>
          <a:effectLst>
            <a:reflection blurRad="12700" stA="38000" endPos="28000" dist="5000" dir="5400000" sy="-100000" algn="bl" rotWithShape="0"/>
          </a:effectLst>
        </p:spPr>
      </p:pic>
      <p:sp>
        <p:nvSpPr>
          <p:cNvPr id="16" name="Right Arrow 15"/>
          <p:cNvSpPr/>
          <p:nvPr/>
        </p:nvSpPr>
        <p:spPr bwMode="auto">
          <a:xfrm>
            <a:off x="6506170" y="4832277"/>
            <a:ext cx="841742" cy="58274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289" tIns="41145" rIns="82289" bIns="41145" numCol="1" rtlCol="0" anchor="ctr" anchorCtr="0" compatLnSpc="1">
            <a:prstTxWarp prst="textNoShape">
              <a:avLst/>
            </a:prstTxWarp>
          </a:bodyPr>
          <a:lstStyle/>
          <a:p>
            <a:pPr algn="ctr" defTabSz="822657"/>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7451337" y="4296634"/>
            <a:ext cx="1311528" cy="1506685"/>
          </a:xfrm>
          <a:prstGeom prst="rect">
            <a:avLst/>
          </a:prstGeom>
        </p:spPr>
        <p:style>
          <a:lnRef idx="1">
            <a:schemeClr val="accent6"/>
          </a:lnRef>
          <a:fillRef idx="3">
            <a:schemeClr val="accent6"/>
          </a:fillRef>
          <a:effectRef idx="2">
            <a:schemeClr val="accent6"/>
          </a:effectRef>
          <a:fontRef idx="minor">
            <a:schemeClr val="lt1"/>
          </a:fontRef>
        </p:style>
        <p:txBody>
          <a:bodyPr wrap="square" lIns="82296" tIns="41148" rIns="82296" bIns="41148" rtlCol="0">
            <a:spAutoFit/>
          </a:bodyPr>
          <a:lstStyle/>
          <a:p>
            <a:pPr algn="ctr"/>
            <a:r>
              <a:rPr lang="en-US" sz="8600" dirty="0">
                <a:solidFill>
                  <a:schemeClr val="tx1"/>
                </a:solidFill>
                <a:effectLst>
                  <a:outerShdw blurRad="38100" dist="38100" dir="2700000" algn="tl">
                    <a:srgbClr val="000000">
                      <a:alpha val="43137"/>
                    </a:srgbClr>
                  </a:outerShdw>
                </a:effectLst>
                <a:latin typeface="Trebuchet MS" pitchFamily="34" charset="0"/>
              </a:rPr>
              <a:t>7</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WER OCA Process</a:t>
            </a:r>
            <a:endParaRPr lang="en-US" dirty="0"/>
          </a:p>
        </p:txBody>
      </p:sp>
      <p:grpSp>
        <p:nvGrpSpPr>
          <p:cNvPr id="54" name="Group 53"/>
          <p:cNvGrpSpPr/>
          <p:nvPr/>
        </p:nvGrpSpPr>
        <p:grpSpPr>
          <a:xfrm>
            <a:off x="4461168" y="1417638"/>
            <a:ext cx="4289054" cy="4140362"/>
            <a:chOff x="4461168" y="1417638"/>
            <a:chExt cx="4289054" cy="4140362"/>
          </a:xfrm>
        </p:grpSpPr>
        <p:grpSp>
          <p:nvGrpSpPr>
            <p:cNvPr id="22" name="Group 21"/>
            <p:cNvGrpSpPr/>
            <p:nvPr/>
          </p:nvGrpSpPr>
          <p:grpSpPr>
            <a:xfrm>
              <a:off x="5980191" y="1417638"/>
              <a:ext cx="1251008" cy="1251008"/>
              <a:chOff x="2450204" y="1214"/>
              <a:chExt cx="1251008" cy="1251008"/>
            </a:xfrm>
          </p:grpSpPr>
          <p:sp>
            <p:nvSpPr>
              <p:cNvPr id="50" name="Oval 49"/>
              <p:cNvSpPr/>
              <p:nvPr/>
            </p:nvSpPr>
            <p:spPr>
              <a:xfrm>
                <a:off x="2450204" y="1214"/>
                <a:ext cx="1251008" cy="1251008"/>
              </a:xfrm>
              <a:prstGeom prst="ellipse">
                <a:avLst/>
              </a:prstGeom>
            </p:spPr>
            <p:style>
              <a:lnRef idx="1">
                <a:schemeClr val="accent4"/>
              </a:lnRef>
              <a:fillRef idx="2">
                <a:schemeClr val="accent4"/>
              </a:fillRef>
              <a:effectRef idx="1">
                <a:schemeClr val="accent4"/>
              </a:effectRef>
              <a:fontRef idx="minor">
                <a:schemeClr val="dk1"/>
              </a:fontRef>
            </p:style>
          </p:sp>
          <p:sp>
            <p:nvSpPr>
              <p:cNvPr id="51" name="Oval 4"/>
              <p:cNvSpPr/>
              <p:nvPr/>
            </p:nvSpPr>
            <p:spPr>
              <a:xfrm>
                <a:off x="2633410" y="184420"/>
                <a:ext cx="884596" cy="8845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Crash</a:t>
                </a:r>
                <a:endParaRPr lang="en-US" sz="1400" dirty="0">
                  <a:gradFill>
                    <a:gsLst>
                      <a:gs pos="0">
                        <a:schemeClr val="bg2"/>
                      </a:gs>
                      <a:gs pos="100000">
                        <a:schemeClr val="bg2"/>
                      </a:gs>
                    </a:gsLst>
                    <a:lin ang="5400000" scaled="0"/>
                  </a:gradFill>
                </a:endParaRPr>
              </a:p>
            </p:txBody>
          </p:sp>
        </p:grpSp>
        <p:grpSp>
          <p:nvGrpSpPr>
            <p:cNvPr id="23" name="Group 22"/>
            <p:cNvGrpSpPr/>
            <p:nvPr/>
          </p:nvGrpSpPr>
          <p:grpSpPr>
            <a:xfrm>
              <a:off x="7191552" y="2378328"/>
              <a:ext cx="332101" cy="422215"/>
              <a:chOff x="3661565" y="961904"/>
              <a:chExt cx="332101" cy="422215"/>
            </a:xfrm>
          </p:grpSpPr>
          <p:sp>
            <p:nvSpPr>
              <p:cNvPr id="48" name="Right Arrow 47"/>
              <p:cNvSpPr/>
              <p:nvPr/>
            </p:nvSpPr>
            <p:spPr>
              <a:xfrm rot="2160000">
                <a:off x="3661565" y="961904"/>
                <a:ext cx="332101" cy="42221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49" name="Right Arrow 6"/>
              <p:cNvSpPr/>
              <p:nvPr/>
            </p:nvSpPr>
            <p:spPr>
              <a:xfrm rot="2160000">
                <a:off x="3671079" y="1017066"/>
                <a:ext cx="232471" cy="25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1</a:t>
                </a:r>
                <a:endParaRPr lang="en-US" sz="1400" dirty="0">
                  <a:gradFill>
                    <a:gsLst>
                      <a:gs pos="0">
                        <a:schemeClr val="bg2"/>
                      </a:gs>
                      <a:gs pos="100000">
                        <a:schemeClr val="bg2"/>
                      </a:gs>
                    </a:gsLst>
                    <a:lin ang="5400000" scaled="0"/>
                  </a:gradFill>
                </a:endParaRPr>
              </a:p>
            </p:txBody>
          </p:sp>
        </p:grpSp>
        <p:grpSp>
          <p:nvGrpSpPr>
            <p:cNvPr id="24" name="Group 23"/>
            <p:cNvGrpSpPr/>
            <p:nvPr/>
          </p:nvGrpSpPr>
          <p:grpSpPr>
            <a:xfrm>
              <a:off x="7499214" y="2521273"/>
              <a:ext cx="1251008" cy="1251008"/>
              <a:chOff x="3969227" y="1104849"/>
              <a:chExt cx="1251008" cy="1251008"/>
            </a:xfrm>
          </p:grpSpPr>
          <p:sp>
            <p:nvSpPr>
              <p:cNvPr id="46" name="Oval 45"/>
              <p:cNvSpPr/>
              <p:nvPr/>
            </p:nvSpPr>
            <p:spPr>
              <a:xfrm>
                <a:off x="3969227" y="1104849"/>
                <a:ext cx="1251008" cy="1251008"/>
              </a:xfrm>
              <a:prstGeom prst="ellipse">
                <a:avLst/>
              </a:prstGeom>
            </p:spPr>
            <p:style>
              <a:lnRef idx="1">
                <a:schemeClr val="accent4"/>
              </a:lnRef>
              <a:fillRef idx="2">
                <a:schemeClr val="accent4"/>
              </a:fillRef>
              <a:effectRef idx="1">
                <a:schemeClr val="accent4"/>
              </a:effectRef>
              <a:fontRef idx="minor">
                <a:schemeClr val="dk1"/>
              </a:fontRef>
            </p:style>
          </p:sp>
          <p:sp>
            <p:nvSpPr>
              <p:cNvPr id="47" name="Oval 8"/>
              <p:cNvSpPr/>
              <p:nvPr/>
            </p:nvSpPr>
            <p:spPr>
              <a:xfrm>
                <a:off x="4226321" y="1288055"/>
                <a:ext cx="884596" cy="8845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Collect</a:t>
                </a:r>
                <a:endParaRPr lang="en-US" sz="1400" dirty="0">
                  <a:gradFill>
                    <a:gsLst>
                      <a:gs pos="0">
                        <a:schemeClr val="bg2"/>
                      </a:gs>
                      <a:gs pos="100000">
                        <a:schemeClr val="bg2"/>
                      </a:gs>
                    </a:gsLst>
                    <a:lin ang="5400000" scaled="0"/>
                  </a:gradFill>
                </a:endParaRPr>
              </a:p>
            </p:txBody>
          </p:sp>
        </p:grpSp>
        <p:grpSp>
          <p:nvGrpSpPr>
            <p:cNvPr id="25" name="Group 24"/>
            <p:cNvGrpSpPr/>
            <p:nvPr/>
          </p:nvGrpSpPr>
          <p:grpSpPr>
            <a:xfrm>
              <a:off x="7626408" y="3864647"/>
              <a:ext cx="422215" cy="332101"/>
              <a:chOff x="4096421" y="2448223"/>
              <a:chExt cx="422215" cy="332101"/>
            </a:xfrm>
          </p:grpSpPr>
          <p:sp>
            <p:nvSpPr>
              <p:cNvPr id="44" name="Right Arrow 43"/>
              <p:cNvSpPr/>
              <p:nvPr/>
            </p:nvSpPr>
            <p:spPr>
              <a:xfrm rot="6480000">
                <a:off x="4141478" y="2403166"/>
                <a:ext cx="332101" cy="42221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45" name="Right Arrow 10"/>
              <p:cNvSpPr/>
              <p:nvPr/>
            </p:nvSpPr>
            <p:spPr>
              <a:xfrm rot="17280000">
                <a:off x="4206687" y="2440232"/>
                <a:ext cx="232471" cy="25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2</a:t>
                </a:r>
                <a:endParaRPr lang="en-US" sz="1400" dirty="0">
                  <a:gradFill>
                    <a:gsLst>
                      <a:gs pos="0">
                        <a:schemeClr val="bg2"/>
                      </a:gs>
                      <a:gs pos="100000">
                        <a:schemeClr val="bg2"/>
                      </a:gs>
                    </a:gsLst>
                    <a:lin ang="5400000" scaled="0"/>
                  </a:gradFill>
                </a:endParaRPr>
              </a:p>
            </p:txBody>
          </p:sp>
        </p:grpSp>
        <p:grpSp>
          <p:nvGrpSpPr>
            <p:cNvPr id="26" name="Group 25"/>
            <p:cNvGrpSpPr/>
            <p:nvPr/>
          </p:nvGrpSpPr>
          <p:grpSpPr>
            <a:xfrm>
              <a:off x="6918999" y="4306992"/>
              <a:ext cx="1251008" cy="1251008"/>
              <a:chOff x="3389012" y="2890568"/>
              <a:chExt cx="1251008" cy="1251008"/>
            </a:xfrm>
          </p:grpSpPr>
          <p:sp>
            <p:nvSpPr>
              <p:cNvPr id="42" name="Oval 41"/>
              <p:cNvSpPr/>
              <p:nvPr/>
            </p:nvSpPr>
            <p:spPr>
              <a:xfrm>
                <a:off x="3389012" y="2890568"/>
                <a:ext cx="1251008" cy="1251008"/>
              </a:xfrm>
              <a:prstGeom prst="ellipse">
                <a:avLst/>
              </a:prstGeom>
            </p:spPr>
            <p:style>
              <a:lnRef idx="1">
                <a:schemeClr val="accent4"/>
              </a:lnRef>
              <a:fillRef idx="2">
                <a:schemeClr val="accent4"/>
              </a:fillRef>
              <a:effectRef idx="1">
                <a:schemeClr val="accent4"/>
              </a:effectRef>
              <a:fontRef idx="minor">
                <a:schemeClr val="dk1"/>
              </a:fontRef>
            </p:style>
          </p:sp>
          <p:sp>
            <p:nvSpPr>
              <p:cNvPr id="43" name="Oval 12"/>
              <p:cNvSpPr/>
              <p:nvPr/>
            </p:nvSpPr>
            <p:spPr>
              <a:xfrm>
                <a:off x="3572218" y="3073774"/>
                <a:ext cx="884596" cy="8845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Share</a:t>
                </a:r>
                <a:endParaRPr lang="en-US" sz="1400" dirty="0">
                  <a:gradFill>
                    <a:gsLst>
                      <a:gs pos="0">
                        <a:schemeClr val="bg2"/>
                      </a:gs>
                      <a:gs pos="100000">
                        <a:schemeClr val="bg2"/>
                      </a:gs>
                    </a:gsLst>
                    <a:lin ang="5400000" scaled="0"/>
                  </a:gradFill>
                </a:endParaRPr>
              </a:p>
            </p:txBody>
          </p:sp>
        </p:grpSp>
        <p:grpSp>
          <p:nvGrpSpPr>
            <p:cNvPr id="27" name="Group 26"/>
            <p:cNvGrpSpPr/>
            <p:nvPr/>
          </p:nvGrpSpPr>
          <p:grpSpPr>
            <a:xfrm>
              <a:off x="6449044" y="4721389"/>
              <a:ext cx="332101" cy="422215"/>
              <a:chOff x="2919057" y="3304965"/>
              <a:chExt cx="332101" cy="422215"/>
            </a:xfrm>
          </p:grpSpPr>
          <p:sp>
            <p:nvSpPr>
              <p:cNvPr id="40" name="Right Arrow 39"/>
              <p:cNvSpPr/>
              <p:nvPr/>
            </p:nvSpPr>
            <p:spPr>
              <a:xfrm rot="10800000">
                <a:off x="2919057" y="3304965"/>
                <a:ext cx="332101" cy="42221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41" name="Right Arrow 14"/>
              <p:cNvSpPr/>
              <p:nvPr/>
            </p:nvSpPr>
            <p:spPr>
              <a:xfrm rot="21600000">
                <a:off x="3018687" y="3389408"/>
                <a:ext cx="232471" cy="25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3</a:t>
                </a:r>
                <a:endParaRPr lang="en-US" sz="1400" dirty="0">
                  <a:gradFill>
                    <a:gsLst>
                      <a:gs pos="0">
                        <a:schemeClr val="bg2"/>
                      </a:gs>
                      <a:gs pos="100000">
                        <a:schemeClr val="bg2"/>
                      </a:gs>
                    </a:gsLst>
                    <a:lin ang="5400000" scaled="0"/>
                  </a:gradFill>
                </a:endParaRPr>
              </a:p>
            </p:txBody>
          </p:sp>
        </p:grpSp>
        <p:grpSp>
          <p:nvGrpSpPr>
            <p:cNvPr id="28" name="Group 27"/>
            <p:cNvGrpSpPr/>
            <p:nvPr/>
          </p:nvGrpSpPr>
          <p:grpSpPr>
            <a:xfrm>
              <a:off x="5041383" y="4306992"/>
              <a:ext cx="1251008" cy="1251008"/>
              <a:chOff x="1511396" y="2890568"/>
              <a:chExt cx="1251008" cy="1251008"/>
            </a:xfrm>
          </p:grpSpPr>
          <p:sp>
            <p:nvSpPr>
              <p:cNvPr id="38" name="Oval 37"/>
              <p:cNvSpPr/>
              <p:nvPr/>
            </p:nvSpPr>
            <p:spPr>
              <a:xfrm>
                <a:off x="1511396" y="2890568"/>
                <a:ext cx="1251008" cy="1251008"/>
              </a:xfrm>
              <a:prstGeom prst="ellipse">
                <a:avLst/>
              </a:prstGeom>
            </p:spPr>
            <p:style>
              <a:lnRef idx="1">
                <a:schemeClr val="accent4"/>
              </a:lnRef>
              <a:fillRef idx="2">
                <a:schemeClr val="accent4"/>
              </a:fillRef>
              <a:effectRef idx="1">
                <a:schemeClr val="accent4"/>
              </a:effectRef>
              <a:fontRef idx="minor">
                <a:schemeClr val="dk1"/>
              </a:fontRef>
            </p:style>
          </p:sp>
          <p:sp>
            <p:nvSpPr>
              <p:cNvPr id="39" name="Oval 16"/>
              <p:cNvSpPr/>
              <p:nvPr/>
            </p:nvSpPr>
            <p:spPr>
              <a:xfrm>
                <a:off x="1564246" y="3073774"/>
                <a:ext cx="1145309" cy="8845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Troubleshoot</a:t>
                </a:r>
                <a:endParaRPr lang="en-US" sz="1400" dirty="0">
                  <a:gradFill>
                    <a:gsLst>
                      <a:gs pos="0">
                        <a:schemeClr val="bg2"/>
                      </a:gs>
                      <a:gs pos="100000">
                        <a:schemeClr val="bg2"/>
                      </a:gs>
                    </a:gsLst>
                    <a:lin ang="5400000" scaled="0"/>
                  </a:gradFill>
                </a:endParaRPr>
              </a:p>
            </p:txBody>
          </p:sp>
        </p:grpSp>
        <p:grpSp>
          <p:nvGrpSpPr>
            <p:cNvPr id="29" name="Group 28"/>
            <p:cNvGrpSpPr/>
            <p:nvPr/>
          </p:nvGrpSpPr>
          <p:grpSpPr>
            <a:xfrm>
              <a:off x="5168576" y="3882525"/>
              <a:ext cx="422215" cy="332101"/>
              <a:chOff x="1638589" y="2466101"/>
              <a:chExt cx="422215" cy="332101"/>
            </a:xfrm>
          </p:grpSpPr>
          <p:sp>
            <p:nvSpPr>
              <p:cNvPr id="36" name="Right Arrow 35"/>
              <p:cNvSpPr/>
              <p:nvPr/>
            </p:nvSpPr>
            <p:spPr>
              <a:xfrm rot="15120000">
                <a:off x="1683646" y="2421044"/>
                <a:ext cx="332101" cy="42221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7" name="Right Arrow 18"/>
              <p:cNvSpPr/>
              <p:nvPr/>
            </p:nvSpPr>
            <p:spPr>
              <a:xfrm rot="25920000">
                <a:off x="1748855" y="2552864"/>
                <a:ext cx="232471" cy="25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4</a:t>
                </a:r>
                <a:endParaRPr lang="en-US" sz="1400" dirty="0">
                  <a:gradFill>
                    <a:gsLst>
                      <a:gs pos="0">
                        <a:schemeClr val="bg2"/>
                      </a:gs>
                      <a:gs pos="100000">
                        <a:schemeClr val="bg2"/>
                      </a:gs>
                    </a:gsLst>
                    <a:lin ang="5400000" scaled="0"/>
                  </a:gradFill>
                </a:endParaRPr>
              </a:p>
            </p:txBody>
          </p:sp>
        </p:grpSp>
        <p:grpSp>
          <p:nvGrpSpPr>
            <p:cNvPr id="30" name="Group 29"/>
            <p:cNvGrpSpPr/>
            <p:nvPr/>
          </p:nvGrpSpPr>
          <p:grpSpPr>
            <a:xfrm>
              <a:off x="4461168" y="2521273"/>
              <a:ext cx="1251008" cy="1251008"/>
              <a:chOff x="931181" y="1104849"/>
              <a:chExt cx="1251008" cy="1251008"/>
            </a:xfrm>
          </p:grpSpPr>
          <p:sp>
            <p:nvSpPr>
              <p:cNvPr id="34" name="Oval 33"/>
              <p:cNvSpPr/>
              <p:nvPr/>
            </p:nvSpPr>
            <p:spPr>
              <a:xfrm>
                <a:off x="931181" y="1104849"/>
                <a:ext cx="1251008" cy="1251008"/>
              </a:xfrm>
              <a:prstGeom prst="ellipse">
                <a:avLst/>
              </a:prstGeom>
            </p:spPr>
            <p:style>
              <a:lnRef idx="1">
                <a:schemeClr val="accent4"/>
              </a:lnRef>
              <a:fillRef idx="2">
                <a:schemeClr val="accent4"/>
              </a:fillRef>
              <a:effectRef idx="1">
                <a:schemeClr val="accent4"/>
              </a:effectRef>
              <a:fontRef idx="minor">
                <a:schemeClr val="dk1"/>
              </a:fontRef>
            </p:style>
          </p:sp>
          <p:sp>
            <p:nvSpPr>
              <p:cNvPr id="35" name="Oval 20"/>
              <p:cNvSpPr/>
              <p:nvPr/>
            </p:nvSpPr>
            <p:spPr>
              <a:xfrm>
                <a:off x="1040499" y="1288055"/>
                <a:ext cx="884596" cy="88459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400" kern="1200" dirty="0" smtClean="0">
                    <a:gradFill>
                      <a:gsLst>
                        <a:gs pos="0">
                          <a:schemeClr val="bg2"/>
                        </a:gs>
                        <a:gs pos="100000">
                          <a:schemeClr val="bg2"/>
                        </a:gs>
                      </a:gsLst>
                      <a:lin ang="5400000" scaled="0"/>
                    </a:gradFill>
                  </a:rPr>
                  <a:t>Respond</a:t>
                </a:r>
                <a:endParaRPr lang="en-US" sz="1400" kern="1200" dirty="0">
                  <a:gradFill>
                    <a:gsLst>
                      <a:gs pos="0">
                        <a:schemeClr val="bg2"/>
                      </a:gs>
                      <a:gs pos="100000">
                        <a:schemeClr val="bg2"/>
                      </a:gs>
                    </a:gsLst>
                    <a:lin ang="5400000" scaled="0"/>
                  </a:gradFill>
                </a:endParaRPr>
              </a:p>
            </p:txBody>
          </p:sp>
        </p:grpSp>
        <p:grpSp>
          <p:nvGrpSpPr>
            <p:cNvPr id="31" name="Group 30"/>
            <p:cNvGrpSpPr/>
            <p:nvPr/>
          </p:nvGrpSpPr>
          <p:grpSpPr>
            <a:xfrm>
              <a:off x="5672529" y="2389377"/>
              <a:ext cx="332101" cy="422215"/>
              <a:chOff x="2142542" y="972953"/>
              <a:chExt cx="332101" cy="422215"/>
            </a:xfrm>
          </p:grpSpPr>
          <p:sp>
            <p:nvSpPr>
              <p:cNvPr id="32" name="Right Arrow 31"/>
              <p:cNvSpPr/>
              <p:nvPr/>
            </p:nvSpPr>
            <p:spPr>
              <a:xfrm rot="19440000">
                <a:off x="2142542" y="972953"/>
                <a:ext cx="332101" cy="42221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3" name="Right Arrow 22"/>
              <p:cNvSpPr/>
              <p:nvPr/>
            </p:nvSpPr>
            <p:spPr>
              <a:xfrm rot="19440000">
                <a:off x="2152056" y="1086677"/>
                <a:ext cx="232471" cy="25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400" dirty="0" smtClean="0">
                    <a:gradFill>
                      <a:gsLst>
                        <a:gs pos="0">
                          <a:schemeClr val="bg2"/>
                        </a:gs>
                        <a:gs pos="100000">
                          <a:schemeClr val="bg2"/>
                        </a:gs>
                      </a:gsLst>
                      <a:lin ang="5400000" scaled="0"/>
                    </a:gradFill>
                  </a:rPr>
                  <a:t>5</a:t>
                </a:r>
                <a:endParaRPr lang="en-US" sz="1400" dirty="0">
                  <a:gradFill>
                    <a:gsLst>
                      <a:gs pos="0">
                        <a:schemeClr val="bg2"/>
                      </a:gs>
                      <a:gs pos="100000">
                        <a:schemeClr val="bg2"/>
                      </a:gs>
                    </a:gsLst>
                    <a:lin ang="5400000" scaled="0"/>
                  </a:gradFill>
                </a:endParaRPr>
              </a:p>
            </p:txBody>
          </p:sp>
        </p:grpSp>
        <p:pic>
          <p:nvPicPr>
            <p:cNvPr id="15" name="Picture 14" descr="AddEvent.png"/>
            <p:cNvPicPr>
              <a:picLocks noChangeAspect="1"/>
            </p:cNvPicPr>
            <p:nvPr/>
          </p:nvPicPr>
          <p:blipFill>
            <a:blip r:embed="rId3" cstate="print"/>
            <a:stretch>
              <a:fillRect/>
            </a:stretch>
          </p:blipFill>
          <p:spPr>
            <a:xfrm>
              <a:off x="7390660" y="3016382"/>
              <a:ext cx="485323" cy="593172"/>
            </a:xfrm>
            <a:prstGeom prst="rect">
              <a:avLst/>
            </a:prstGeom>
            <a:effectLst>
              <a:outerShdw blurRad="63500" sx="102000" sy="102000" algn="ctr" rotWithShape="0">
                <a:prstClr val="black">
                  <a:alpha val="40000"/>
                </a:prstClr>
              </a:outerShdw>
            </a:effectLst>
          </p:spPr>
        </p:pic>
        <p:pic>
          <p:nvPicPr>
            <p:cNvPr id="16" name="Picture 4" descr="C:\Users\khill\AppData\Local\Microsoft\Windows\Temporary Internet Files\Content.IE5\A0BLG1WN\MCj04242340000[1].wmf"/>
            <p:cNvPicPr>
              <a:picLocks noChangeAspect="1" noChangeArrowheads="1"/>
            </p:cNvPicPr>
            <p:nvPr/>
          </p:nvPicPr>
          <p:blipFill>
            <a:blip r:embed="rId4" cstate="print"/>
            <a:srcRect/>
            <a:stretch>
              <a:fillRect/>
            </a:stretch>
          </p:blipFill>
          <p:spPr bwMode="auto">
            <a:xfrm>
              <a:off x="7177936" y="4167576"/>
              <a:ext cx="468308" cy="451940"/>
            </a:xfrm>
            <a:prstGeom prst="rect">
              <a:avLst/>
            </a:prstGeom>
            <a:noFill/>
            <a:effectLst>
              <a:outerShdw blurRad="63500" sx="102000" sy="102000" algn="ctr" rotWithShape="0">
                <a:prstClr val="black">
                  <a:alpha val="40000"/>
                </a:prstClr>
              </a:outerShdw>
            </a:effectLst>
          </p:spPr>
        </p:pic>
        <p:pic>
          <p:nvPicPr>
            <p:cNvPr id="17" name="Picture 5" descr="\\Tkzaw-pro-18\Mydocs4\khill\My Documents\My Pictures\Microsoft Clip Organizer\j0433944.png"/>
            <p:cNvPicPr>
              <a:picLocks noChangeAspect="1" noChangeArrowheads="1"/>
            </p:cNvPicPr>
            <p:nvPr/>
          </p:nvPicPr>
          <p:blipFill>
            <a:blip r:embed="rId5" cstate="print"/>
            <a:srcRect/>
            <a:stretch>
              <a:fillRect/>
            </a:stretch>
          </p:blipFill>
          <p:spPr bwMode="auto">
            <a:xfrm>
              <a:off x="6290422" y="2297220"/>
              <a:ext cx="602588" cy="602588"/>
            </a:xfrm>
            <a:prstGeom prst="rect">
              <a:avLst/>
            </a:prstGeom>
            <a:noFill/>
            <a:effectLst>
              <a:outerShdw blurRad="63500" sx="102000" sy="102000" algn="ctr" rotWithShape="0">
                <a:prstClr val="black">
                  <a:alpha val="40000"/>
                </a:prstClr>
              </a:outerShdw>
            </a:effectLst>
          </p:spPr>
        </p:pic>
        <p:pic>
          <p:nvPicPr>
            <p:cNvPr id="18" name="Picture 6" descr="\\Tkzaw-pro-18\Mydocs4\khill\My Documents\My Pictures\Microsoft Clip Organizer\j0433942.png"/>
            <p:cNvPicPr>
              <a:picLocks noChangeAspect="1" noChangeArrowheads="1"/>
            </p:cNvPicPr>
            <p:nvPr/>
          </p:nvPicPr>
          <p:blipFill>
            <a:blip r:embed="rId6" cstate="print"/>
            <a:srcRect/>
            <a:stretch>
              <a:fillRect/>
            </a:stretch>
          </p:blipFill>
          <p:spPr bwMode="auto">
            <a:xfrm>
              <a:off x="5612511" y="4016929"/>
              <a:ext cx="696743" cy="696743"/>
            </a:xfrm>
            <a:prstGeom prst="rect">
              <a:avLst/>
            </a:prstGeom>
            <a:noFill/>
            <a:effectLst>
              <a:outerShdw blurRad="63500" sx="102000" sy="102000" algn="ctr" rotWithShape="0">
                <a:prstClr val="black">
                  <a:alpha val="40000"/>
                </a:prstClr>
              </a:outerShdw>
            </a:effectLst>
          </p:spPr>
        </p:pic>
        <p:pic>
          <p:nvPicPr>
            <p:cNvPr id="19" name="Picture 7" descr="C:\Users\khill\AppData\Local\Microsoft\Windows\Temporary Internet Files\Content.IE5\A0BLG1WN\MCj04315730000[1].png"/>
            <p:cNvPicPr>
              <a:picLocks noChangeAspect="1" noChangeArrowheads="1"/>
            </p:cNvPicPr>
            <p:nvPr/>
          </p:nvPicPr>
          <p:blipFill>
            <a:blip r:embed="rId7" cstate="print"/>
            <a:srcRect/>
            <a:stretch>
              <a:fillRect/>
            </a:stretch>
          </p:blipFill>
          <p:spPr bwMode="auto">
            <a:xfrm>
              <a:off x="5337489" y="2902678"/>
              <a:ext cx="673422" cy="677911"/>
            </a:xfrm>
            <a:prstGeom prst="rect">
              <a:avLst/>
            </a:prstGeom>
            <a:noFill/>
            <a:effectLst>
              <a:outerShdw blurRad="63500" sx="102000" sy="102000" algn="ctr" rotWithShape="0">
                <a:prstClr val="black">
                  <a:alpha val="40000"/>
                </a:prstClr>
              </a:outerShdw>
            </a:effectLst>
          </p:spPr>
        </p:pic>
      </p:grpSp>
      <p:sp>
        <p:nvSpPr>
          <p:cNvPr id="12" name="Content Placeholder 2"/>
          <p:cNvSpPr txBox="1">
            <a:spLocks/>
          </p:cNvSpPr>
          <p:nvPr/>
        </p:nvSpPr>
        <p:spPr>
          <a:xfrm>
            <a:off x="382588" y="1414464"/>
            <a:ext cx="4189412" cy="3071610"/>
          </a:xfrm>
          <a:prstGeom prst="rect">
            <a:avLst/>
          </a:prstGeom>
        </p:spPr>
        <p:txBody>
          <a:bodyPr/>
          <a:lstStyle/>
          <a:p>
            <a:pPr marL="341313" marR="0" lvl="0" indent="-341313" algn="l" defTabSz="912777" rtl="0" eaLnBrk="1" fontAlgn="base" latinLnBrk="0" hangingPunct="1">
              <a:lnSpc>
                <a:spcPct val="90000"/>
              </a:lnSpc>
              <a:spcBef>
                <a:spcPts val="1167"/>
              </a:spcBef>
              <a:spcAft>
                <a:spcPct val="0"/>
              </a:spcAft>
              <a:buClr>
                <a:schemeClr val="tx2"/>
              </a:buClr>
              <a:buSzPct val="95000"/>
              <a:buFont typeface="+mj-lt"/>
              <a:buAutoNum type="arabicPeriod"/>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Crash occurs on the client</a:t>
            </a:r>
          </a:p>
          <a:p>
            <a:pPr marL="341313" marR="0" lvl="0" indent="-341313" algn="l" defTabSz="912777" rtl="0" eaLnBrk="1" fontAlgn="base" latinLnBrk="0" hangingPunct="1">
              <a:lnSpc>
                <a:spcPct val="90000"/>
              </a:lnSpc>
              <a:spcBef>
                <a:spcPts val="1167"/>
              </a:spcBef>
              <a:spcAft>
                <a:spcPct val="0"/>
              </a:spcAft>
              <a:buClr>
                <a:schemeClr val="tx2"/>
              </a:buClr>
              <a:buSzPct val="95000"/>
              <a:buFont typeface="+mj-lt"/>
              <a:buAutoNum type="arabicPeriod"/>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WER client collect crash data </a:t>
            </a:r>
          </a:p>
          <a:p>
            <a:pPr marL="341313" marR="0" lvl="0" indent="-341313" algn="l" defTabSz="912777" rtl="0" eaLnBrk="1" fontAlgn="base" latinLnBrk="0" hangingPunct="1">
              <a:lnSpc>
                <a:spcPct val="90000"/>
              </a:lnSpc>
              <a:spcBef>
                <a:spcPts val="1167"/>
              </a:spcBef>
              <a:spcAft>
                <a:spcPct val="0"/>
              </a:spcAft>
              <a:buClr>
                <a:schemeClr val="tx2"/>
              </a:buClr>
              <a:buSzPct val="95000"/>
              <a:buFont typeface="+mj-lt"/>
              <a:buAutoNum type="arabicPeriod"/>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shares data with software developers</a:t>
            </a:r>
          </a:p>
          <a:p>
            <a:pPr marL="341313" marR="0" lvl="0" indent="-341313" algn="l" defTabSz="912777" rtl="0" eaLnBrk="1" fontAlgn="base" latinLnBrk="0" hangingPunct="1">
              <a:lnSpc>
                <a:spcPct val="90000"/>
              </a:lnSpc>
              <a:spcBef>
                <a:spcPts val="1167"/>
              </a:spcBef>
              <a:spcAft>
                <a:spcPct val="0"/>
              </a:spcAft>
              <a:buClr>
                <a:schemeClr val="tx2"/>
              </a:buClr>
              <a:buSzPct val="95000"/>
              <a:buFont typeface="+mj-lt"/>
              <a:buAutoNum type="arabicPeriod"/>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Software developers troubleshoot</a:t>
            </a:r>
          </a:p>
          <a:p>
            <a:pPr marL="341313" marR="0" lvl="0" indent="-341313" algn="l" defTabSz="912777" rtl="0" eaLnBrk="1" fontAlgn="base" latinLnBrk="0" hangingPunct="1">
              <a:lnSpc>
                <a:spcPct val="90000"/>
              </a:lnSpc>
              <a:spcBef>
                <a:spcPts val="1167"/>
              </a:spcBef>
              <a:spcAft>
                <a:spcPct val="0"/>
              </a:spcAft>
              <a:buClr>
                <a:schemeClr val="tx2"/>
              </a:buClr>
              <a:buSzPct val="95000"/>
              <a:buFont typeface="+mj-lt"/>
              <a:buAutoNum type="arabicPeriod"/>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Software developers respond to Microsoft and Customer</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endPar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Opt-in rates for Windows XP is ~20%</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Opt-in rates for Windows Vista is ~80%</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Collect Crash</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Bucket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3757952"/>
          </a:xfrm>
        </p:spPr>
        <p:txBody>
          <a:bodyPr/>
          <a:lstStyle/>
          <a:p>
            <a:pPr marL="285750" indent="-285750"/>
            <a:r>
              <a:rPr lang="en-US" sz="2000" smtClean="0"/>
              <a:t>“Buckets” organize similar crashes</a:t>
            </a:r>
          </a:p>
          <a:p>
            <a:pPr marL="285750" indent="-285750"/>
            <a:r>
              <a:rPr lang="en-US" sz="2000" smtClean="0"/>
              <a:t>The bucket names come from the debugger and !analyze extension</a:t>
            </a:r>
          </a:p>
          <a:p>
            <a:pPr marL="517525" lvl="1" indent="-231775"/>
            <a:r>
              <a:rPr lang="en-US" sz="1800" smtClean="0">
                <a:latin typeface="Lucida Console" pitchFamily="49" charset="0"/>
              </a:rPr>
              <a:t>0x7E_NETIO+1638a</a:t>
            </a:r>
            <a:r>
              <a:rPr lang="en-US" sz="1800" smtClean="0"/>
              <a:t>  </a:t>
            </a:r>
            <a:r>
              <a:rPr lang="en-US" sz="1800" smtClean="0">
                <a:sym typeface="Wingdings" pitchFamily="2" charset="2"/>
              </a:rPr>
              <a:t> </a:t>
            </a:r>
            <a:r>
              <a:rPr lang="en-US" sz="1800" smtClean="0"/>
              <a:t>bucket name without symbols</a:t>
            </a:r>
          </a:p>
          <a:p>
            <a:pPr marL="517525" lvl="1" indent="-231775"/>
            <a:endParaRPr lang="en-US" sz="1800" smtClean="0"/>
          </a:p>
          <a:p>
            <a:pPr marL="517525" lvl="1" indent="-231775"/>
            <a:endParaRPr lang="en-US" sz="1800" smtClean="0"/>
          </a:p>
          <a:p>
            <a:pPr lvl="1"/>
            <a:endParaRPr lang="en-US" sz="1800" smtClean="0"/>
          </a:p>
          <a:p>
            <a:pPr lvl="1"/>
            <a:endParaRPr lang="en-US" sz="1800" smtClean="0"/>
          </a:p>
          <a:p>
            <a:pPr marL="517525" lvl="1" indent="-231775"/>
            <a:r>
              <a:rPr lang="en-US" sz="1800" smtClean="0">
                <a:latin typeface="Lucida Console" pitchFamily="49" charset="0"/>
              </a:rPr>
              <a:t>0x7E_NETIO!NsipReadBootFirmwareTableData+77 </a:t>
            </a:r>
            <a:r>
              <a:rPr lang="en-US" sz="1800" smtClean="0">
                <a:sym typeface="Wingdings" pitchFamily="2" charset="2"/>
              </a:rPr>
              <a:t> </a:t>
            </a:r>
            <a:r>
              <a:rPr lang="en-US" sz="1800" smtClean="0"/>
              <a:t>with symbols</a:t>
            </a:r>
          </a:p>
          <a:p>
            <a:pPr marL="285750" indent="-285750"/>
            <a:r>
              <a:rPr lang="en-US" sz="2000" smtClean="0"/>
              <a:t>BugCheck Code (Stop Code) Reference - </a:t>
            </a:r>
            <a:r>
              <a:rPr lang="en-US" sz="2000" smtClean="0">
                <a:hlinkClick r:id="rId3"/>
              </a:rPr>
              <a:t>http://msdn2.microsoft.com/en-us/library/ms789516.aspx</a:t>
            </a:r>
            <a:endParaRPr lang="en-US" sz="2000" dirty="0"/>
          </a:p>
        </p:txBody>
      </p:sp>
      <p:sp>
        <p:nvSpPr>
          <p:cNvPr id="4" name="Line Callout 1 6"/>
          <p:cNvSpPr>
            <a:spLocks/>
          </p:cNvSpPr>
          <p:nvPr/>
        </p:nvSpPr>
        <p:spPr bwMode="auto">
          <a:xfrm>
            <a:off x="739078" y="3743154"/>
            <a:ext cx="1371600" cy="609600"/>
          </a:xfrm>
          <a:prstGeom prst="borderCallout1">
            <a:avLst>
              <a:gd name="adj1" fmla="val 0"/>
              <a:gd name="adj2" fmla="val 50000"/>
              <a:gd name="adj3" fmla="val -117306"/>
              <a:gd name="adj4" fmla="val 35806"/>
            </a:avLst>
          </a:prstGeom>
          <a:ln>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r>
              <a:rPr lang="en-US" dirty="0">
                <a:gradFill>
                  <a:gsLst>
                    <a:gs pos="0">
                      <a:schemeClr val="bg2"/>
                    </a:gs>
                    <a:gs pos="100000">
                      <a:schemeClr val="bg2"/>
                    </a:gs>
                  </a:gsLst>
                  <a:lin ang="5400000" scaled="0"/>
                </a:gradFill>
              </a:rPr>
              <a:t>Stop Code:</a:t>
            </a:r>
          </a:p>
          <a:p>
            <a:pPr eaLnBrk="0" hangingPunct="0"/>
            <a:r>
              <a:rPr lang="en-US" dirty="0" smtClean="0">
                <a:gradFill>
                  <a:gsLst>
                    <a:gs pos="0">
                      <a:schemeClr val="bg2"/>
                    </a:gs>
                    <a:gs pos="100000">
                      <a:schemeClr val="bg2"/>
                    </a:gs>
                  </a:gsLst>
                  <a:lin ang="5400000" scaled="0"/>
                </a:gradFill>
              </a:rPr>
              <a:t>0x7E</a:t>
            </a:r>
            <a:endParaRPr lang="en-US" dirty="0">
              <a:gradFill>
                <a:gsLst>
                  <a:gs pos="0">
                    <a:schemeClr val="bg2"/>
                  </a:gs>
                  <a:gs pos="100000">
                    <a:schemeClr val="bg2"/>
                  </a:gs>
                </a:gsLst>
                <a:lin ang="5400000" scaled="0"/>
              </a:gradFill>
            </a:endParaRPr>
          </a:p>
        </p:txBody>
      </p:sp>
      <p:sp>
        <p:nvSpPr>
          <p:cNvPr id="5" name="Line Callout 1 7"/>
          <p:cNvSpPr>
            <a:spLocks/>
          </p:cNvSpPr>
          <p:nvPr/>
        </p:nvSpPr>
        <p:spPr bwMode="auto">
          <a:xfrm>
            <a:off x="2415478" y="3697116"/>
            <a:ext cx="1524000" cy="685800"/>
          </a:xfrm>
          <a:prstGeom prst="borderCallout1">
            <a:avLst>
              <a:gd name="adj1" fmla="val -1972"/>
              <a:gd name="adj2" fmla="val 50222"/>
              <a:gd name="adj3" fmla="val -104589"/>
              <a:gd name="adj4" fmla="val -31208"/>
            </a:avLst>
          </a:prstGeom>
          <a:ln>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r>
              <a:rPr lang="en-US" dirty="0" err="1">
                <a:gradFill>
                  <a:gsLst>
                    <a:gs pos="0">
                      <a:schemeClr val="bg2"/>
                    </a:gs>
                    <a:gs pos="100000">
                      <a:schemeClr val="bg2"/>
                    </a:gs>
                  </a:gsLst>
                  <a:lin ang="5400000" scaled="0"/>
                </a:gradFill>
              </a:rPr>
              <a:t>DriverName</a:t>
            </a:r>
            <a:r>
              <a:rPr lang="en-US" dirty="0">
                <a:gradFill>
                  <a:gsLst>
                    <a:gs pos="0">
                      <a:schemeClr val="bg2"/>
                    </a:gs>
                    <a:gs pos="100000">
                      <a:schemeClr val="bg2"/>
                    </a:gs>
                  </a:gsLst>
                  <a:lin ang="5400000" scaled="0"/>
                </a:gradFill>
              </a:rPr>
              <a:t>:</a:t>
            </a:r>
          </a:p>
          <a:p>
            <a:pPr eaLnBrk="0" hangingPunct="0"/>
            <a:r>
              <a:rPr lang="en-US" smtClean="0">
                <a:gradFill>
                  <a:gsLst>
                    <a:gs pos="0">
                      <a:schemeClr val="bg2"/>
                    </a:gs>
                    <a:gs pos="100000">
                      <a:schemeClr val="bg2"/>
                    </a:gs>
                  </a:gsLst>
                  <a:lin ang="5400000" scaled="0"/>
                </a:gradFill>
              </a:rPr>
              <a:t>NETIO.sys</a:t>
            </a:r>
            <a:endParaRPr lang="en-US" dirty="0">
              <a:gradFill>
                <a:gsLst>
                  <a:gs pos="0">
                    <a:schemeClr val="bg2"/>
                  </a:gs>
                  <a:gs pos="100000">
                    <a:schemeClr val="bg2"/>
                  </a:gs>
                </a:gsLst>
                <a:lin ang="5400000" scaled="0"/>
              </a:gradFill>
            </a:endParaRPr>
          </a:p>
        </p:txBody>
      </p:sp>
      <p:sp>
        <p:nvSpPr>
          <p:cNvPr id="6" name="Line Callout 1 8"/>
          <p:cNvSpPr>
            <a:spLocks/>
          </p:cNvSpPr>
          <p:nvPr/>
        </p:nvSpPr>
        <p:spPr bwMode="auto">
          <a:xfrm>
            <a:off x="4244278" y="3697116"/>
            <a:ext cx="3124200" cy="685800"/>
          </a:xfrm>
          <a:prstGeom prst="borderCallout1">
            <a:avLst>
              <a:gd name="adj1" fmla="val -1972"/>
              <a:gd name="adj2" fmla="val 50222"/>
              <a:gd name="adj3" fmla="val -103256"/>
              <a:gd name="adj4" fmla="val -47529"/>
            </a:avLst>
          </a:prstGeom>
          <a:ln>
            <a:headEnd/>
            <a:tailEnd/>
          </a:ln>
        </p:spPr>
        <p:style>
          <a:lnRef idx="1">
            <a:schemeClr val="accent4"/>
          </a:lnRef>
          <a:fillRef idx="2">
            <a:schemeClr val="accent4"/>
          </a:fillRef>
          <a:effectRef idx="1">
            <a:schemeClr val="accent4"/>
          </a:effectRef>
          <a:fontRef idx="minor">
            <a:schemeClr val="dk1"/>
          </a:fontRef>
        </p:style>
        <p:txBody>
          <a:bodyPr/>
          <a:lstStyle/>
          <a:p>
            <a:pPr eaLnBrk="0" hangingPunct="0"/>
            <a:r>
              <a:rPr lang="en-US" dirty="0">
                <a:gradFill>
                  <a:gsLst>
                    <a:gs pos="0">
                      <a:schemeClr val="bg2"/>
                    </a:gs>
                    <a:gs pos="100000">
                      <a:schemeClr val="bg2"/>
                    </a:gs>
                  </a:gsLst>
                  <a:lin ang="5400000" scaled="0"/>
                </a:gradFill>
              </a:rPr>
              <a:t>Function Offset</a:t>
            </a:r>
            <a:r>
              <a:rPr lang="en-US">
                <a:gradFill>
                  <a:gsLst>
                    <a:gs pos="0">
                      <a:schemeClr val="bg2"/>
                    </a:gs>
                    <a:gs pos="100000">
                      <a:schemeClr val="bg2"/>
                    </a:gs>
                  </a:gsLst>
                  <a:lin ang="5400000" scaled="0"/>
                </a:gradFill>
              </a:rPr>
              <a:t>: </a:t>
            </a:r>
            <a:r>
              <a:rPr lang="en-US" smtClean="0">
                <a:gradFill>
                  <a:gsLst>
                    <a:gs pos="0">
                      <a:schemeClr val="bg2"/>
                    </a:gs>
                    <a:gs pos="100000">
                      <a:schemeClr val="bg2"/>
                    </a:gs>
                  </a:gsLst>
                  <a:lin ang="5400000" scaled="0"/>
                </a:gradFill>
              </a:rPr>
              <a:t/>
            </a:r>
            <a:br>
              <a:rPr lang="en-US" smtClean="0">
                <a:gradFill>
                  <a:gsLst>
                    <a:gs pos="0">
                      <a:schemeClr val="bg2"/>
                    </a:gs>
                    <a:gs pos="100000">
                      <a:schemeClr val="bg2"/>
                    </a:gs>
                  </a:gsLst>
                  <a:lin ang="5400000" scaled="0"/>
                </a:gradFill>
              </a:rPr>
            </a:br>
            <a:r>
              <a:rPr lang="en-US" smtClean="0">
                <a:gradFill>
                  <a:gsLst>
                    <a:gs pos="0">
                      <a:schemeClr val="bg2"/>
                    </a:gs>
                    <a:gs pos="100000">
                      <a:schemeClr val="bg2"/>
                    </a:gs>
                  </a:gsLst>
                  <a:lin ang="5400000" scaled="0"/>
                </a:gradFill>
              </a:rPr>
              <a:t>Becomes </a:t>
            </a:r>
            <a:r>
              <a:rPr lang="en-US" dirty="0">
                <a:gradFill>
                  <a:gsLst>
                    <a:gs pos="0">
                      <a:schemeClr val="bg2"/>
                    </a:gs>
                    <a:gs pos="100000">
                      <a:schemeClr val="bg2"/>
                    </a:gs>
                  </a:gsLst>
                  <a:lin ang="5400000" scaled="0"/>
                </a:gradFill>
              </a:rPr>
              <a:t>a unique identifier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Collect Crash</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Data collected</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4322209"/>
          </a:xfrm>
        </p:spPr>
        <p:txBody>
          <a:bodyPr/>
          <a:lstStyle/>
          <a:p>
            <a:pPr marL="285750" indent="-285750">
              <a:spcBef>
                <a:spcPts val="800"/>
              </a:spcBef>
            </a:pPr>
            <a:r>
              <a:rPr lang="en-US" sz="2000" smtClean="0"/>
              <a:t>Crashes on Windows XP, Windows 2003, </a:t>
            </a:r>
            <a:br>
              <a:rPr lang="en-US" sz="2000" smtClean="0"/>
            </a:br>
            <a:r>
              <a:rPr lang="en-US" sz="2000" smtClean="0"/>
              <a:t>Windows Vista, Windows 2008, and Windows 7</a:t>
            </a:r>
          </a:p>
          <a:p>
            <a:pPr marL="285750" indent="-285750">
              <a:spcBef>
                <a:spcPts val="800"/>
              </a:spcBef>
            </a:pPr>
            <a:r>
              <a:rPr lang="en-US" sz="2000" smtClean="0"/>
              <a:t>WERfault.exe client does the collection after system reboot</a:t>
            </a:r>
          </a:p>
          <a:p>
            <a:pPr marL="285750" indent="-285750">
              <a:spcBef>
                <a:spcPts val="800"/>
              </a:spcBef>
            </a:pPr>
            <a:r>
              <a:rPr lang="en-US" sz="2000" smtClean="0"/>
              <a:t>Creates guid.cab file containing</a:t>
            </a:r>
          </a:p>
          <a:p>
            <a:pPr marL="517525" lvl="1" indent="-231775">
              <a:spcBef>
                <a:spcPts val="800"/>
              </a:spcBef>
            </a:pPr>
            <a:r>
              <a:rPr lang="en-US" sz="1800" smtClean="0"/>
              <a:t>Minimmddyy-##.dmp</a:t>
            </a:r>
          </a:p>
          <a:p>
            <a:pPr marL="517525" lvl="1" indent="-231775">
              <a:spcBef>
                <a:spcPts val="800"/>
              </a:spcBef>
            </a:pPr>
            <a:r>
              <a:rPr lang="en-US" sz="1800" smtClean="0"/>
              <a:t>sysdata.xml  (Loaded drivers and devices with PnPID’s)</a:t>
            </a:r>
          </a:p>
          <a:p>
            <a:pPr marL="517525" lvl="1" indent="-231775">
              <a:spcBef>
                <a:spcPts val="800"/>
              </a:spcBef>
            </a:pPr>
            <a:r>
              <a:rPr lang="en-US" sz="1800" smtClean="0"/>
              <a:t>Version.txt  (SKU and Build info)</a:t>
            </a:r>
            <a:endParaRPr lang="en-US" sz="2000" smtClean="0"/>
          </a:p>
          <a:p>
            <a:pPr marL="285750" indent="-285750">
              <a:spcBef>
                <a:spcPts val="800"/>
              </a:spcBef>
            </a:pPr>
            <a:r>
              <a:rPr lang="en-US" sz="2000" smtClean="0"/>
              <a:t>Example:  </a:t>
            </a:r>
          </a:p>
          <a:p>
            <a:pPr marL="517525" lvl="1" indent="0">
              <a:spcBef>
                <a:spcPts val="800"/>
              </a:spcBef>
              <a:buNone/>
            </a:pPr>
            <a:r>
              <a:rPr lang="en-US" sz="1800" smtClean="0">
                <a:hlinkClick r:id="rId3" action="ppaction://hlinkfile"/>
              </a:rPr>
              <a:t>\\ocadump1\OCAArchive9\2007-01-16\05\6abc1048-3f10-47ff-b482-963c4c8048aa.cab</a:t>
            </a:r>
            <a:r>
              <a:rPr lang="en-US" sz="1800" smtClean="0"/>
              <a:t> </a:t>
            </a:r>
          </a:p>
          <a:p>
            <a:pPr marL="738188" lvl="2" indent="0">
              <a:spcBef>
                <a:spcPts val="800"/>
              </a:spcBef>
              <a:buNone/>
            </a:pPr>
            <a:r>
              <a:rPr lang="en-US" sz="1600" smtClean="0"/>
              <a:t>Mini011507-03.dmp 	138,192 </a:t>
            </a:r>
          </a:p>
          <a:p>
            <a:pPr marL="738188" lvl="2" indent="0">
              <a:spcBef>
                <a:spcPts val="800"/>
              </a:spcBef>
              <a:buNone/>
            </a:pPr>
            <a:r>
              <a:rPr lang="en-US" sz="1600" smtClean="0"/>
              <a:t>sysdata.xml		261,410 </a:t>
            </a:r>
          </a:p>
          <a:p>
            <a:pPr marL="738188" lvl="2" indent="0">
              <a:spcBef>
                <a:spcPts val="800"/>
              </a:spcBef>
              <a:buNone/>
            </a:pPr>
            <a:r>
              <a:rPr lang="en-US" sz="1600" smtClean="0"/>
              <a:t>Version.txt		428</a:t>
            </a:r>
            <a:endParaRPr lang="en-US" sz="1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2588" y="228600"/>
            <a:ext cx="8380412" cy="1163395"/>
          </a:xfrm>
        </p:spPr>
        <p:txBody>
          <a:bodyPr/>
          <a:lstStyle/>
          <a:p>
            <a:r>
              <a:rPr lang="en-US" smtClean="0"/>
              <a:t>Collect Crash</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sysdata.XML</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7" name="Rectangle 4"/>
          <p:cNvSpPr>
            <a:spLocks noChangeArrowheads="1"/>
          </p:cNvSpPr>
          <p:nvPr/>
        </p:nvSpPr>
        <p:spPr bwMode="auto">
          <a:xfrm>
            <a:off x="381000" y="1901827"/>
            <a:ext cx="8382000" cy="4147992"/>
          </a:xfrm>
          <a:prstGeom prst="rect">
            <a:avLst/>
          </a:prstGeom>
          <a:gradFill flip="none" rotWithShape="1">
            <a:gsLst>
              <a:gs pos="0">
                <a:schemeClr val="bg2">
                  <a:lumMod val="85000"/>
                  <a:lumOff val="15000"/>
                </a:schemeClr>
              </a:gs>
              <a:gs pos="100000">
                <a:schemeClr val="bg2">
                  <a:lumMod val="75000"/>
                  <a:lumOff val="25000"/>
                </a:scheme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37160" tIns="45717" rIns="91432" bIns="45717" anchor="ctr"/>
          <a:lstStyle/>
          <a:p>
            <a:r>
              <a:rPr lang="en-US" sz="1200" dirty="0" smtClean="0">
                <a:latin typeface="Lucida Console" pitchFamily="49" charset="0"/>
              </a:rPr>
              <a:t>&lt;DEVICE&gt;</a:t>
            </a:r>
          </a:p>
          <a:p>
            <a:r>
              <a:rPr lang="en-US" sz="1200" dirty="0" smtClean="0">
                <a:latin typeface="Lucida Console" pitchFamily="49" charset="0"/>
              </a:rPr>
              <a:t>	&lt;DESCRIPTION&gt;</a:t>
            </a:r>
            <a:r>
              <a:rPr lang="en-US" sz="1200" b="1" dirty="0" smtClean="0">
                <a:solidFill>
                  <a:schemeClr val="accent6">
                    <a:lumMod val="60000"/>
                    <a:lumOff val="40000"/>
                  </a:schemeClr>
                </a:solidFill>
                <a:latin typeface="Lucida Console" pitchFamily="49" charset="0"/>
              </a:rPr>
              <a:t>Texas Instruments OHCI Compliant IEEE 1394 Host</a:t>
            </a:r>
            <a:r>
              <a:rPr lang="en-US" sz="1200" dirty="0" smtClean="0">
                <a:latin typeface="Lucida Console" pitchFamily="49" charset="0"/>
              </a:rPr>
              <a:t>&lt;/DESCRIPTION&gt;</a:t>
            </a:r>
          </a:p>
          <a:p>
            <a:r>
              <a:rPr lang="en-US" sz="1200" dirty="0" smtClean="0">
                <a:latin typeface="Lucida Console" pitchFamily="49" charset="0"/>
              </a:rPr>
              <a:t>	&lt;HARDWAREID&gt;</a:t>
            </a:r>
            <a:r>
              <a:rPr lang="en-US" sz="1200" b="1" dirty="0" smtClean="0">
                <a:solidFill>
                  <a:schemeClr val="accent6">
                    <a:lumMod val="60000"/>
                    <a:lumOff val="40000"/>
                  </a:schemeClr>
                </a:solidFill>
                <a:latin typeface="Lucida Console" pitchFamily="49" charset="0"/>
              </a:rPr>
              <a:t>PCI\VEN_104C&amp;DEV_8032&amp;SUBSYS_309B103C&amp;REV_</a:t>
            </a:r>
            <a:r>
              <a:rPr lang="en-US" sz="1200" dirty="0" smtClean="0">
                <a:latin typeface="Lucida Console" pitchFamily="49" charset="0"/>
              </a:rPr>
              <a:t>&lt;/HARDWAREID&gt;</a:t>
            </a:r>
          </a:p>
          <a:p>
            <a:r>
              <a:rPr lang="en-US" sz="1200" dirty="0" smtClean="0">
                <a:latin typeface="Lucida Console" pitchFamily="49" charset="0"/>
              </a:rPr>
              <a:t>	&lt;SERVICE&gt;ohci1394&lt;/SERVICE&gt;</a:t>
            </a:r>
          </a:p>
          <a:p>
            <a:r>
              <a:rPr lang="en-US" sz="1200" dirty="0" smtClean="0">
                <a:latin typeface="Lucida Console" pitchFamily="49" charset="0"/>
              </a:rPr>
              <a:t>	&lt;DRIVER&gt;ohci1394.sys&lt;/DRIVER&gt;</a:t>
            </a:r>
          </a:p>
          <a:p>
            <a:r>
              <a:rPr lang="en-US" sz="1200" dirty="0" smtClean="0">
                <a:latin typeface="Lucida Console" pitchFamily="49" charset="0"/>
              </a:rPr>
              <a:t>&lt;/DEVICE&gt;</a:t>
            </a:r>
          </a:p>
          <a:p>
            <a:r>
              <a:rPr lang="en-US" sz="1200" dirty="0" smtClean="0">
                <a:latin typeface="Lucida Console" pitchFamily="49" charset="0"/>
              </a:rPr>
              <a:t>&lt;DEVICE&gt;</a:t>
            </a:r>
          </a:p>
          <a:p>
            <a:r>
              <a:rPr lang="en-US" sz="1200" dirty="0" smtClean="0">
                <a:latin typeface="Lucida Console" pitchFamily="49" charset="0"/>
              </a:rPr>
              <a:t>	&lt;DESCRIPTION&gt;</a:t>
            </a:r>
            <a:r>
              <a:rPr lang="en-US" sz="1200" b="1" dirty="0" smtClean="0">
                <a:solidFill>
                  <a:schemeClr val="accent6">
                    <a:lumMod val="60000"/>
                    <a:lumOff val="40000"/>
                  </a:schemeClr>
                </a:solidFill>
                <a:latin typeface="Lucida Console" pitchFamily="49" charset="0"/>
              </a:rPr>
              <a:t>ATI I/O Communications Processor PCI Bus Controller</a:t>
            </a:r>
            <a:r>
              <a:rPr lang="en-US" sz="1200" dirty="0" smtClean="0">
                <a:latin typeface="Lucida Console" pitchFamily="49" charset="0"/>
              </a:rPr>
              <a:t>&lt;/DESCRIPTION&gt;</a:t>
            </a:r>
          </a:p>
          <a:p>
            <a:r>
              <a:rPr lang="en-US" sz="1200" dirty="0" smtClean="0">
                <a:latin typeface="Lucida Console" pitchFamily="49" charset="0"/>
              </a:rPr>
              <a:t>	&lt;HARDWAREID&gt;</a:t>
            </a:r>
            <a:r>
              <a:rPr lang="en-US" sz="1200" b="1" dirty="0" smtClean="0">
                <a:solidFill>
                  <a:schemeClr val="accent6">
                    <a:lumMod val="60000"/>
                    <a:lumOff val="40000"/>
                  </a:schemeClr>
                </a:solidFill>
                <a:latin typeface="Lucida Console" pitchFamily="49" charset="0"/>
              </a:rPr>
              <a:t>PCI\VEN_1002&amp;DEV_4371&amp;SUBSYS_00000000&amp;REV_0</a:t>
            </a:r>
            <a:r>
              <a:rPr lang="en-US" sz="1200" dirty="0" smtClean="0">
                <a:latin typeface="Lucida Console" pitchFamily="49" charset="0"/>
              </a:rPr>
              <a:t>&lt;/HARDWAREID&gt;</a:t>
            </a:r>
          </a:p>
          <a:p>
            <a:r>
              <a:rPr lang="en-US" sz="1200" dirty="0" smtClean="0">
                <a:latin typeface="Lucida Console" pitchFamily="49" charset="0"/>
              </a:rPr>
              <a:t>	&lt;SERVICE&gt;</a:t>
            </a:r>
            <a:r>
              <a:rPr lang="en-US" sz="1200" dirty="0" err="1" smtClean="0">
                <a:latin typeface="Lucida Console" pitchFamily="49" charset="0"/>
              </a:rPr>
              <a:t>pci</a:t>
            </a:r>
            <a:r>
              <a:rPr lang="en-US" sz="1200" dirty="0" smtClean="0">
                <a:latin typeface="Lucida Console" pitchFamily="49" charset="0"/>
              </a:rPr>
              <a:t>&lt;/SERVICE&gt;</a:t>
            </a:r>
          </a:p>
          <a:p>
            <a:r>
              <a:rPr lang="en-US" sz="1200" dirty="0" smtClean="0">
                <a:latin typeface="Lucida Console" pitchFamily="49" charset="0"/>
              </a:rPr>
              <a:t>	&lt;DRIVER&gt;pci.sys&lt;/DRIVER&gt;</a:t>
            </a:r>
          </a:p>
          <a:p>
            <a:r>
              <a:rPr lang="en-US" sz="1200" dirty="0" smtClean="0">
                <a:latin typeface="Lucida Console" pitchFamily="49" charset="0"/>
              </a:rPr>
              <a:t>&lt;/DEVICE&gt;</a:t>
            </a:r>
          </a:p>
          <a:p>
            <a:r>
              <a:rPr lang="en-US" sz="1200" dirty="0" smtClean="0">
                <a:latin typeface="Lucida Console" pitchFamily="49" charset="0"/>
              </a:rPr>
              <a:t>&lt;DRIVER&gt;</a:t>
            </a:r>
          </a:p>
          <a:p>
            <a:r>
              <a:rPr lang="en-US" sz="1200" dirty="0" smtClean="0">
                <a:latin typeface="Lucida Console" pitchFamily="49" charset="0"/>
              </a:rPr>
              <a:t>	&lt;FILENAME&gt;</a:t>
            </a:r>
            <a:r>
              <a:rPr lang="en-US" sz="1200" b="1" dirty="0" smtClean="0">
                <a:solidFill>
                  <a:schemeClr val="accent6">
                    <a:lumMod val="60000"/>
                    <a:lumOff val="40000"/>
                  </a:schemeClr>
                </a:solidFill>
                <a:latin typeface="Lucida Console" pitchFamily="49" charset="0"/>
              </a:rPr>
              <a:t>usbscan.sys</a:t>
            </a:r>
            <a:r>
              <a:rPr lang="en-US" sz="1200" dirty="0" smtClean="0">
                <a:latin typeface="Lucida Console" pitchFamily="49" charset="0"/>
              </a:rPr>
              <a:t>&lt;/FILENAME&gt;   </a:t>
            </a:r>
          </a:p>
          <a:p>
            <a:r>
              <a:rPr lang="en-US" sz="1200" dirty="0" smtClean="0">
                <a:latin typeface="Lucida Console" pitchFamily="49" charset="0"/>
              </a:rPr>
              <a:t>	&lt;FILESIZE&gt;35328&lt;/FILESIZE&gt;</a:t>
            </a:r>
          </a:p>
          <a:p>
            <a:r>
              <a:rPr lang="en-US" sz="1200" dirty="0" smtClean="0">
                <a:latin typeface="Lucida Console" pitchFamily="49" charset="0"/>
              </a:rPr>
              <a:t>	&lt;CREATIONDATE&gt;11-02-2006 10:25:24&lt;/CREATIONDATE&gt;</a:t>
            </a:r>
          </a:p>
          <a:p>
            <a:r>
              <a:rPr lang="en-US" sz="1200" dirty="0" smtClean="0">
                <a:latin typeface="Lucida Console" pitchFamily="49" charset="0"/>
              </a:rPr>
              <a:t>	&lt;VERSION&gt;6.0.6000.16386&lt;/VERSION&gt;</a:t>
            </a:r>
          </a:p>
          <a:p>
            <a:r>
              <a:rPr lang="en-US" sz="1200" dirty="0" smtClean="0">
                <a:latin typeface="Lucida Console" pitchFamily="49" charset="0"/>
              </a:rPr>
              <a:t>	&lt;MANUFACTURER&gt;Microsoft Corporation&lt;/MANUFACTURER&gt;</a:t>
            </a:r>
          </a:p>
          <a:p>
            <a:r>
              <a:rPr lang="en-US" sz="1200" dirty="0" smtClean="0">
                <a:latin typeface="Lucida Console" pitchFamily="49" charset="0"/>
              </a:rPr>
              <a:t>	&lt;PRODUCTNAME&gt;Microsoft® Windows® Operating System&lt;/PRODUCTNAME&gt;</a:t>
            </a:r>
          </a:p>
          <a:p>
            <a:r>
              <a:rPr lang="en-US" sz="1200" dirty="0" smtClean="0">
                <a:latin typeface="Lucida Console" pitchFamily="49" charset="0"/>
              </a:rPr>
              <a:t>	&lt;HASH&gt;19319bb94215a845a53b35aa63dc5c56&lt;/HASH&gt;</a:t>
            </a:r>
          </a:p>
          <a:p>
            <a:r>
              <a:rPr lang="en-US" sz="1200" dirty="0" smtClean="0">
                <a:latin typeface="Lucida Console" pitchFamily="49" charset="0"/>
              </a:rPr>
              <a:t>&lt;/DRIVER&gt;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Collect Crash</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Additional data</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4051878"/>
          </a:xfrm>
        </p:spPr>
        <p:txBody>
          <a:bodyPr/>
          <a:lstStyle/>
          <a:p>
            <a:r>
              <a:rPr lang="en-US" sz="2400" smtClean="0"/>
              <a:t>The WER client has several methods to collect </a:t>
            </a:r>
            <a:br>
              <a:rPr lang="en-US" sz="2400" smtClean="0"/>
            </a:br>
            <a:r>
              <a:rPr lang="en-US" sz="2400" smtClean="0"/>
              <a:t>additional custom data it stores in a secondary cab</a:t>
            </a:r>
          </a:p>
          <a:p>
            <a:r>
              <a:rPr lang="en-US" sz="2400" smtClean="0"/>
              <a:t>Secondary data can be</a:t>
            </a:r>
          </a:p>
          <a:p>
            <a:pPr lvl="1"/>
            <a:r>
              <a:rPr lang="en-US" sz="2000" smtClean="0"/>
              <a:t>Full dumps – Kernel or system</a:t>
            </a:r>
          </a:p>
          <a:p>
            <a:pPr lvl="1"/>
            <a:r>
              <a:rPr lang="en-US" sz="2000" smtClean="0"/>
              <a:t>Driver Verifier – Results of Driver Verifier dynamically enabled</a:t>
            </a:r>
          </a:p>
          <a:p>
            <a:pPr lvl="1"/>
            <a:r>
              <a:rPr lang="en-US" sz="2000" smtClean="0"/>
              <a:t>registry.txt – Any RegKey or tree</a:t>
            </a:r>
          </a:p>
          <a:p>
            <a:pPr lvl="1"/>
            <a:r>
              <a:rPr lang="en-US" sz="2000" smtClean="0"/>
              <a:t>xyzdrv.sys – File and or FileVersion info</a:t>
            </a:r>
          </a:p>
          <a:p>
            <a:pPr lvl="1"/>
            <a:r>
              <a:rPr lang="en-US" sz="2000" smtClean="0"/>
              <a:t>wql.txt – Results of any WQL WMI query</a:t>
            </a:r>
          </a:p>
          <a:p>
            <a:pPr lvl="2"/>
            <a:r>
              <a:rPr lang="en-US" sz="1800" smtClean="0"/>
              <a:t>Commonly used to collect Eventlog entries or setup/install logs</a:t>
            </a:r>
          </a:p>
          <a:p>
            <a:pPr lvl="2"/>
            <a:r>
              <a:rPr lang="en-US" sz="1800" smtClean="0"/>
              <a:t>(Event 1001 bugcheck history is nice!)</a:t>
            </a:r>
            <a:endParaRPr lang="en-US" sz="18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1279</Words>
  <Application>Microsoft Office PowerPoint</Application>
  <PresentationFormat>On-screen Show (4:3)</PresentationFormat>
  <Paragraphs>228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WinHEC 2008 Template_NEW_9.22.08</vt:lpstr>
      <vt:lpstr>Slide 1</vt:lpstr>
      <vt:lpstr>Using the Windows Feedback Loop to Deliver High-Quality Drivers</vt:lpstr>
      <vt:lpstr>Agenda</vt:lpstr>
      <vt:lpstr>Introduction History</vt:lpstr>
      <vt:lpstr>WER OCA Process</vt:lpstr>
      <vt:lpstr>Collect Crash Bucket</vt:lpstr>
      <vt:lpstr>Collect Crash Data collected</vt:lpstr>
      <vt:lpstr>Collect Crash sysdata.XML</vt:lpstr>
      <vt:lpstr>Collect Crash Additional data</vt:lpstr>
      <vt:lpstr>Automate Driver Verifier</vt:lpstr>
      <vt:lpstr>OCA Database</vt:lpstr>
      <vt:lpstr>Heuristics Examples</vt:lpstr>
      <vt:lpstr>More Heuristics Examples</vt:lpstr>
      <vt:lpstr>How does Microsoft use the data? </vt:lpstr>
      <vt:lpstr>How does Microsoft use the data? (cont'd)</vt:lpstr>
      <vt:lpstr>WinQual Site</vt:lpstr>
      <vt:lpstr>WinQual Home Page</vt:lpstr>
      <vt:lpstr>WinQual Hardware Home</vt:lpstr>
      <vt:lpstr>WinQual Search</vt:lpstr>
      <vt:lpstr>WinQual Buckets</vt:lpstr>
      <vt:lpstr>WinQual Cab Downloads</vt:lpstr>
      <vt:lpstr>WinQual Driver Versions</vt:lpstr>
      <vt:lpstr>WinQual Driver Versions</vt:lpstr>
      <vt:lpstr>WinQual Driver Versions</vt:lpstr>
      <vt:lpstr>WinQual Mapping Drivers</vt:lpstr>
      <vt:lpstr>Responding to Customers</vt:lpstr>
      <vt:lpstr>Call To Action</vt:lpstr>
      <vt:lpstr>Additional Resources</vt:lpstr>
      <vt:lpstr>Please Complete A Session Evaluation Form Your input is important!</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2008-11-12T06:06:01Z</dcterms:created>
  <dcterms:modified xsi:type="dcterms:W3CDTF">2008-11-12T06:06:08Z</dcterms:modified>
</cp:coreProperties>
</file>