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2"/>
  </p:notesMasterIdLst>
  <p:handoutMasterIdLst>
    <p:handoutMasterId r:id="rId63"/>
  </p:handoutMasterIdLst>
  <p:sldIdLst>
    <p:sldId id="257" r:id="rId2"/>
    <p:sldId id="273" r:id="rId3"/>
    <p:sldId id="274" r:id="rId4"/>
    <p:sldId id="275" r:id="rId5"/>
    <p:sldId id="320" r:id="rId6"/>
    <p:sldId id="277" r:id="rId7"/>
    <p:sldId id="278" r:id="rId8"/>
    <p:sldId id="321" r:id="rId9"/>
    <p:sldId id="280" r:id="rId10"/>
    <p:sldId id="281" r:id="rId11"/>
    <p:sldId id="282" r:id="rId12"/>
    <p:sldId id="283" r:id="rId13"/>
    <p:sldId id="323" r:id="rId14"/>
    <p:sldId id="286" r:id="rId15"/>
    <p:sldId id="287" r:id="rId16"/>
    <p:sldId id="288"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2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36" r:id="rId45"/>
    <p:sldId id="317" r:id="rId46"/>
    <p:sldId id="318" r:id="rId47"/>
    <p:sldId id="337" r:id="rId48"/>
    <p:sldId id="272" r:id="rId49"/>
    <p:sldId id="325" r:id="rId50"/>
    <p:sldId id="322" r:id="rId51"/>
    <p:sldId id="326" r:id="rId52"/>
    <p:sldId id="327" r:id="rId53"/>
    <p:sldId id="328" r:id="rId54"/>
    <p:sldId id="329" r:id="rId55"/>
    <p:sldId id="330" r:id="rId56"/>
    <p:sldId id="331" r:id="rId57"/>
    <p:sldId id="332" r:id="rId58"/>
    <p:sldId id="333" r:id="rId59"/>
    <p:sldId id="334" r:id="rId60"/>
    <p:sldId id="335" r:id="rId61"/>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FB"/>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20" autoAdjust="0"/>
    <p:restoredTop sz="92687" autoAdjust="0"/>
  </p:normalViewPr>
  <p:slideViewPr>
    <p:cSldViewPr snapToGrid="0" showGuides="1">
      <p:cViewPr varScale="1">
        <p:scale>
          <a:sx n="97" d="100"/>
          <a:sy n="97" d="100"/>
        </p:scale>
        <p:origin x="-696" y="-84"/>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29532"/>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ilipN\work\NetAppWP\NetApp_CH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ndrewz\Desktop\iscsi\iscsi_throughput-for_suzan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ndrewz\Desktop\iscsi\iscsi_throughput-for_suzan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2634951881014928"/>
          <c:y val="7.4548702245552614E-2"/>
          <c:w val="0.57520734908135684"/>
          <c:h val="0.74172061825605995"/>
        </c:manualLayout>
      </c:layout>
      <c:barChart>
        <c:barDir val="col"/>
        <c:grouping val="clustered"/>
        <c:ser>
          <c:idx val="0"/>
          <c:order val="0"/>
          <c:tx>
            <c:strRef>
              <c:f>Sheet1!$B$12</c:f>
              <c:strCache>
                <c:ptCount val="1"/>
                <c:pt idx="0">
                  <c:v>Average Throughput</c:v>
                </c:pt>
              </c:strCache>
            </c:strRef>
          </c:tx>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a:noFill/>
            </a:ln>
            <a:effectLst>
              <a:glow rad="76200">
                <a:schemeClr val="accent1">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c:spPr>
          <c:cat>
            <c:strRef>
              <c:f>Sheet1!$A$13:$A$16</c:f>
              <c:strCache>
                <c:ptCount val="4"/>
                <c:pt idx="0">
                  <c:v>Server 2008 MCS</c:v>
                </c:pt>
                <c:pt idx="1">
                  <c:v>Server 2008 MPIO</c:v>
                </c:pt>
                <c:pt idx="2">
                  <c:v>Server 2003 MCS</c:v>
                </c:pt>
                <c:pt idx="3">
                  <c:v>Server 2003 MPIO</c:v>
                </c:pt>
              </c:strCache>
            </c:strRef>
          </c:cat>
          <c:val>
            <c:numRef>
              <c:f>Sheet1!$B$13:$B$16</c:f>
              <c:numCache>
                <c:formatCode>General</c:formatCode>
                <c:ptCount val="4"/>
                <c:pt idx="0">
                  <c:v>289</c:v>
                </c:pt>
                <c:pt idx="1">
                  <c:v>287</c:v>
                </c:pt>
                <c:pt idx="2">
                  <c:v>158</c:v>
                </c:pt>
                <c:pt idx="3">
                  <c:v>161</c:v>
                </c:pt>
              </c:numCache>
            </c:numRef>
          </c:val>
        </c:ser>
        <c:ser>
          <c:idx val="1"/>
          <c:order val="1"/>
          <c:tx>
            <c:strRef>
              <c:f>Sheet1!$C$12</c:f>
              <c:strCache>
                <c:ptCount val="1"/>
                <c:pt idx="0">
                  <c:v>Peak throughput</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cat>
            <c:strRef>
              <c:f>Sheet1!$A$13:$A$16</c:f>
              <c:strCache>
                <c:ptCount val="4"/>
                <c:pt idx="0">
                  <c:v>Server 2008 MCS</c:v>
                </c:pt>
                <c:pt idx="1">
                  <c:v>Server 2008 MPIO</c:v>
                </c:pt>
                <c:pt idx="2">
                  <c:v>Server 2003 MCS</c:v>
                </c:pt>
                <c:pt idx="3">
                  <c:v>Server 2003 MPIO</c:v>
                </c:pt>
              </c:strCache>
            </c:strRef>
          </c:cat>
          <c:val>
            <c:numRef>
              <c:f>Sheet1!$C$13:$C$16</c:f>
              <c:numCache>
                <c:formatCode>General</c:formatCode>
                <c:ptCount val="4"/>
                <c:pt idx="0">
                  <c:v>310</c:v>
                </c:pt>
                <c:pt idx="1">
                  <c:v>309</c:v>
                </c:pt>
                <c:pt idx="2">
                  <c:v>160</c:v>
                </c:pt>
                <c:pt idx="3">
                  <c:v>165</c:v>
                </c:pt>
              </c:numCache>
            </c:numRef>
          </c:val>
        </c:ser>
        <c:axId val="54789248"/>
        <c:axId val="54790784"/>
      </c:barChart>
      <c:catAx>
        <c:axId val="54789248"/>
        <c:scaling>
          <c:orientation val="minMax"/>
        </c:scaling>
        <c:axPos val="b"/>
        <c:tickLblPos val="nextTo"/>
        <c:crossAx val="54790784"/>
        <c:crosses val="autoZero"/>
        <c:auto val="1"/>
        <c:lblAlgn val="ctr"/>
        <c:lblOffset val="100"/>
      </c:catAx>
      <c:valAx>
        <c:axId val="54790784"/>
        <c:scaling>
          <c:orientation val="minMax"/>
        </c:scaling>
        <c:axPos val="l"/>
        <c:majorGridlines/>
        <c:numFmt formatCode="General" sourceLinked="1"/>
        <c:tickLblPos val="nextTo"/>
        <c:crossAx val="54789248"/>
        <c:crosses val="autoZero"/>
        <c:crossBetween val="between"/>
      </c:valAx>
      <c:spPr>
        <a:gradFill>
          <a:gsLst>
            <a:gs pos="28000">
              <a:srgbClr val="000000">
                <a:alpha val="20000"/>
              </a:srgbClr>
            </a:gs>
            <a:gs pos="48000">
              <a:srgbClr val="000000">
                <a:alpha val="0"/>
              </a:srgbClr>
            </a:gs>
          </a:gsLst>
          <a:lin ang="19800000" scaled="0"/>
        </a:gradFill>
      </c:spPr>
    </c:plotArea>
    <c:legend>
      <c:legendPos val="r"/>
      <c:layout>
        <c:manualLayout>
          <c:xMode val="edge"/>
          <c:yMode val="edge"/>
          <c:x val="0.71543877714994053"/>
          <c:y val="0.10039828777462002"/>
          <c:w val="0.27899868766404851"/>
          <c:h val="0.16743438320210305"/>
        </c:manualLayout>
      </c:layout>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kern="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iSCSI Throughput Analysis 10GbE</a:t>
            </a:r>
          </a:p>
        </c:rich>
      </c:tx>
      <c:layout/>
    </c:title>
    <c:plotArea>
      <c:layout/>
      <c:barChart>
        <c:barDir val="col"/>
        <c:grouping val="clustered"/>
        <c:ser>
          <c:idx val="1"/>
          <c:order val="0"/>
          <c:tx>
            <c:strRef>
              <c:f>Summary!$C$5</c:f>
              <c:strCache>
                <c:ptCount val="1"/>
                <c:pt idx="0">
                  <c:v>Alacritech</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w="9525" cap="flat" cmpd="sng" algn="ctr">
              <a:solidFill>
                <a:schemeClr val="accent6">
                  <a:shade val="60000"/>
                  <a:satMod val="300000"/>
                </a:schemeClr>
              </a:solidFill>
              <a:prstDash val="solid"/>
            </a:ln>
            <a:effectLst>
              <a:glow rad="70000">
                <a:schemeClr val="accent6">
                  <a:tint val="30000"/>
                  <a:shade val="95000"/>
                  <a:satMod val="300000"/>
                  <a:alpha val="50000"/>
                </a:schemeClr>
              </a:glow>
            </a:effectLst>
          </c:spPr>
          <c:cat>
            <c:strRef>
              <c:f>Summary!$B$21:$B$22</c:f>
              <c:strCache>
                <c:ptCount val="2"/>
                <c:pt idx="0">
                  <c:v>64K 100% Read</c:v>
                </c:pt>
                <c:pt idx="1">
                  <c:v>64K 100% Write</c:v>
                </c:pt>
              </c:strCache>
            </c:strRef>
          </c:cat>
          <c:val>
            <c:numRef>
              <c:f>('Summary-Graphic'!$D$14,'Summary-Graphic'!$D$15)</c:f>
              <c:numCache>
                <c:formatCode>0.0</c:formatCode>
                <c:ptCount val="2"/>
                <c:pt idx="0">
                  <c:v>1119.9222299999999</c:v>
                </c:pt>
                <c:pt idx="1">
                  <c:v>1058.512788</c:v>
                </c:pt>
              </c:numCache>
            </c:numRef>
          </c:val>
        </c:ser>
        <c:axId val="55546240"/>
        <c:axId val="55548160"/>
      </c:barChart>
      <c:lineChart>
        <c:grouping val="standard"/>
        <c:ser>
          <c:idx val="3"/>
          <c:order val="1"/>
          <c:tx>
            <c:strRef>
              <c:f>Summary!$D$5</c:f>
              <c:strCache>
                <c:ptCount val="1"/>
                <c:pt idx="0">
                  <c:v>Alacritech CPU</c:v>
                </c:pt>
              </c:strCache>
            </c:strRef>
          </c:tx>
          <c:spPr>
            <a:ln w="19050">
              <a:solidFill>
                <a:schemeClr val="accent4">
                  <a:lumMod val="50000"/>
                </a:schemeClr>
              </a:solidFill>
            </a:ln>
            <a:effectLst>
              <a:glow rad="76200">
                <a:schemeClr val="accent4">
                  <a:tint val="30000"/>
                  <a:shade val="95000"/>
                  <a:satMod val="300000"/>
                  <a:alpha val="50000"/>
                </a:schemeClr>
              </a:glow>
            </a:effectLst>
          </c:spPr>
          <c:marker>
            <c:symbol val="circle"/>
            <c:size val="6"/>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w="19050">
                <a:solidFill>
                  <a:schemeClr val="accent4">
                    <a:lumMod val="50000"/>
                  </a:schemeClr>
                </a:solidFill>
              </a:ln>
              <a:effectLst>
                <a:glow rad="76200">
                  <a:schemeClr val="accent4">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4">
                    <a:shade val="30000"/>
                    <a:satMod val="200000"/>
                  </a:schemeClr>
                </a:contourClr>
              </a:sp3d>
            </c:spPr>
          </c:marker>
          <c:cat>
            <c:strRef>
              <c:f>(Summary!$B$21,Summary!$B$22)</c:f>
              <c:strCache>
                <c:ptCount val="2"/>
                <c:pt idx="0">
                  <c:v>64K 100% Read</c:v>
                </c:pt>
                <c:pt idx="1">
                  <c:v>64K 100% Write</c:v>
                </c:pt>
              </c:strCache>
            </c:strRef>
          </c:cat>
          <c:val>
            <c:numRef>
              <c:f>('Summary-Graphic'!$D$29,'Summary-Graphic'!$D$30)</c:f>
              <c:numCache>
                <c:formatCode>0.0</c:formatCode>
                <c:ptCount val="2"/>
                <c:pt idx="0">
                  <c:v>21.73213399999992</c:v>
                </c:pt>
                <c:pt idx="1">
                  <c:v>9.3851420000000267</c:v>
                </c:pt>
              </c:numCache>
            </c:numRef>
          </c:val>
        </c:ser>
        <c:marker val="1"/>
        <c:axId val="55561216"/>
        <c:axId val="55558912"/>
      </c:lineChart>
      <c:catAx>
        <c:axId val="55546240"/>
        <c:scaling>
          <c:orientation val="minMax"/>
        </c:scaling>
        <c:axPos val="b"/>
        <c:majorTickMark val="none"/>
        <c:tickLblPos val="nextTo"/>
        <c:txPr>
          <a:bodyPr/>
          <a:lstStyle/>
          <a:p>
            <a:pPr>
              <a:defRPr sz="1400"/>
            </a:pPr>
            <a:endParaRPr lang="en-US"/>
          </a:p>
        </c:txPr>
        <c:crossAx val="55548160"/>
        <c:crosses val="autoZero"/>
        <c:auto val="1"/>
        <c:lblAlgn val="ctr"/>
        <c:lblOffset val="100"/>
      </c:catAx>
      <c:valAx>
        <c:axId val="55548160"/>
        <c:scaling>
          <c:orientation val="minMax"/>
          <c:min val="800"/>
        </c:scaling>
        <c:axPos val="l"/>
        <c:majorGridlines/>
        <c:title>
          <c:tx>
            <c:rich>
              <a:bodyPr rot="-5400000" vert="horz"/>
              <a:lstStyle/>
              <a:p>
                <a:pPr algn="ctr" rtl="0">
                  <a:defRPr sz="1800" b="1" i="0" u="none" strike="noStrike" kern="1200" baseline="0">
                    <a:solidFill>
                      <a:srgbClr val="FFFFFF"/>
                    </a:solidFill>
                    <a:latin typeface="+mn-lt"/>
                    <a:ea typeface="+mn-ea"/>
                    <a:cs typeface="+mn-cs"/>
                  </a:defRPr>
                </a:pPr>
                <a:r>
                  <a:rPr lang="en-US" sz="18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Throughput (MBytes/s)</a:t>
                </a:r>
              </a:p>
            </c:rich>
          </c:tx>
          <c:layout/>
        </c:title>
        <c:numFmt formatCode="0.0" sourceLinked="1"/>
        <c:majorTickMark val="none"/>
        <c:tickLblPos val="nextTo"/>
        <c:crossAx val="55546240"/>
        <c:crosses val="autoZero"/>
        <c:crossBetween val="between"/>
      </c:valAx>
      <c:valAx>
        <c:axId val="55558912"/>
        <c:scaling>
          <c:orientation val="minMax"/>
        </c:scaling>
        <c:axPos val="r"/>
        <c:title>
          <c:tx>
            <c:rich>
              <a:bodyPr rot="-5400000" vert="horz"/>
              <a:lstStyle/>
              <a:p>
                <a:pPr algn="ctr" rtl="0">
                  <a:defRPr sz="1800" b="1" i="0" u="none" strike="noStrike" kern="1200" baseline="0">
                    <a:solidFill>
                      <a:srgbClr val="FFFFFF"/>
                    </a:solidFill>
                    <a:latin typeface="+mn-lt"/>
                    <a:ea typeface="+mn-ea"/>
                    <a:cs typeface="+mn-cs"/>
                  </a:defRPr>
                </a:pPr>
                <a:r>
                  <a:rPr lang="en-US" sz="18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CPU Utilization (%)</a:t>
                </a:r>
              </a:p>
            </c:rich>
          </c:tx>
          <c:layout/>
        </c:title>
        <c:numFmt formatCode="0.0" sourceLinked="1"/>
        <c:tickLblPos val="nextTo"/>
        <c:crossAx val="55561216"/>
        <c:crosses val="max"/>
        <c:crossBetween val="between"/>
      </c:valAx>
      <c:catAx>
        <c:axId val="55561216"/>
        <c:scaling>
          <c:orientation val="minMax"/>
        </c:scaling>
        <c:delete val="1"/>
        <c:axPos val="b"/>
        <c:tickLblPos val="nextTo"/>
        <c:crossAx val="55558912"/>
        <c:crosses val="autoZero"/>
        <c:auto val="1"/>
        <c:lblAlgn val="ctr"/>
        <c:lblOffset val="100"/>
      </c:catAx>
      <c:spPr>
        <a:gradFill>
          <a:gsLst>
            <a:gs pos="0">
              <a:srgbClr val="000000">
                <a:alpha val="20000"/>
              </a:srgbClr>
            </a:gs>
            <a:gs pos="100000">
              <a:srgbClr val="000000">
                <a:alpha val="0"/>
              </a:srgbClr>
            </a:gs>
          </a:gsLst>
          <a:lin ang="19800000" scaled="0"/>
        </a:gradFill>
      </c:spPr>
    </c:plotArea>
    <c:legend>
      <c:legendPos val="b"/>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rtl="0">
              <a:defRPr sz="1800" b="1" i="0" u="none" strike="noStrike" kern="1200" baseline="0">
                <a:solidFill>
                  <a:srgbClr val="FFFFFF"/>
                </a:solidFill>
                <a:latin typeface="+mn-lt"/>
                <a:ea typeface="+mn-ea"/>
                <a:cs typeface="+mn-cs"/>
              </a:defRPr>
            </a:pPr>
            <a:r>
              <a:rPr lang="en-US" sz="18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iSCSI Efficiency (MBytes/sec / CPU %)</a:t>
            </a:r>
          </a:p>
        </c:rich>
      </c:tx>
      <c:layout/>
    </c:title>
    <c:plotArea>
      <c:layout/>
      <c:barChart>
        <c:barDir val="col"/>
        <c:grouping val="clustered"/>
        <c:ser>
          <c:idx val="1"/>
          <c:order val="0"/>
          <c:tx>
            <c:strRef>
              <c:f>Summary!$C$5</c:f>
              <c:strCache>
                <c:ptCount val="1"/>
                <c:pt idx="0">
                  <c:v>Alacritech</c:v>
                </c:pt>
              </c:strCache>
            </c:strRef>
          </c:tx>
          <c:spPr>
            <a:gradFill rotWithShape="1">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gradFill>
            <a:ln w="9525" cap="flat" cmpd="sng" algn="ctr">
              <a:solidFill>
                <a:schemeClr val="accent6">
                  <a:shade val="60000"/>
                  <a:satMod val="300000"/>
                </a:schemeClr>
              </a:solidFill>
              <a:prstDash val="solid"/>
            </a:ln>
            <a:effectLst>
              <a:glow rad="70000">
                <a:schemeClr val="accent6">
                  <a:tint val="30000"/>
                  <a:shade val="95000"/>
                  <a:satMod val="300000"/>
                  <a:alpha val="50000"/>
                </a:schemeClr>
              </a:glow>
            </a:effectLst>
          </c:spPr>
          <c:cat>
            <c:strRef>
              <c:f>(Summary!$B$21,Summary!$B$22)</c:f>
              <c:strCache>
                <c:ptCount val="2"/>
                <c:pt idx="0">
                  <c:v>64K 100% Read</c:v>
                </c:pt>
                <c:pt idx="1">
                  <c:v>64K 100% Write</c:v>
                </c:pt>
              </c:strCache>
            </c:strRef>
          </c:cat>
          <c:val>
            <c:numRef>
              <c:f>('Summary-Graphic'!$D$44,'Summary-Graphic'!$D$45)</c:f>
              <c:numCache>
                <c:formatCode>0.0</c:formatCode>
                <c:ptCount val="2"/>
                <c:pt idx="0">
                  <c:v>51.533007757084341</c:v>
                </c:pt>
                <c:pt idx="1">
                  <c:v>112.78601730266813</c:v>
                </c:pt>
              </c:numCache>
            </c:numRef>
          </c:val>
        </c:ser>
        <c:axId val="54410240"/>
        <c:axId val="54412032"/>
      </c:barChart>
      <c:catAx>
        <c:axId val="54410240"/>
        <c:scaling>
          <c:orientation val="minMax"/>
        </c:scaling>
        <c:axPos val="b"/>
        <c:majorTickMark val="none"/>
        <c:tickLblPos val="nextTo"/>
        <c:txPr>
          <a:bodyPr/>
          <a:lstStyle/>
          <a:p>
            <a:pPr>
              <a:defRPr sz="1400"/>
            </a:pPr>
            <a:endParaRPr lang="en-US"/>
          </a:p>
        </c:txPr>
        <c:crossAx val="54412032"/>
        <c:crosses val="autoZero"/>
        <c:auto val="1"/>
        <c:lblAlgn val="ctr"/>
        <c:lblOffset val="100"/>
      </c:catAx>
      <c:valAx>
        <c:axId val="54412032"/>
        <c:scaling>
          <c:orientation val="minMax"/>
        </c:scaling>
        <c:axPos val="l"/>
        <c:majorGridlines/>
        <c:numFmt formatCode="0.0" sourceLinked="1"/>
        <c:majorTickMark val="none"/>
        <c:tickLblPos val="nextTo"/>
        <c:crossAx val="54410240"/>
        <c:crosses val="autoZero"/>
        <c:crossBetween val="between"/>
      </c:valAx>
      <c:spPr>
        <a:gradFill>
          <a:gsLst>
            <a:gs pos="0">
              <a:srgbClr val="000000">
                <a:alpha val="20000"/>
              </a:srgbClr>
            </a:gs>
            <a:gs pos="100000">
              <a:srgbClr val="000000">
                <a:alpha val="0"/>
              </a:srgbClr>
            </a:gs>
          </a:gsLst>
          <a:lin ang="19800000" scaled="0"/>
        </a:gradFill>
      </c:spPr>
    </c:plotArea>
    <c:legend>
      <c:legendPos val="b"/>
      <c:layout/>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0.04998</cdr:x>
      <cdr:y>0.07805</cdr:y>
    </cdr:from>
    <cdr:to>
      <cdr:x>0.15386</cdr:x>
      <cdr:y>0.84541</cdr:y>
    </cdr:to>
    <cdr:sp macro="" textlink="">
      <cdr:nvSpPr>
        <cdr:cNvPr id="2" name="TextBox 1"/>
        <cdr:cNvSpPr txBox="1"/>
      </cdr:nvSpPr>
      <cdr:spPr>
        <a:xfrm xmlns:a="http://schemas.openxmlformats.org/drawingml/2006/main">
          <a:off x="228600" y="278461"/>
          <a:ext cx="475157" cy="2737573"/>
        </a:xfrm>
        <a:prstGeom xmlns:a="http://schemas.openxmlformats.org/drawingml/2006/main" prst="rect">
          <a:avLst/>
        </a:prstGeom>
      </cdr:spPr>
      <cdr:txBody>
        <a:bodyPr xmlns:a="http://schemas.openxmlformats.org/drawingml/2006/main" vert="vert270" wrap="square"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Throughput MB/s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B998EDF-D97B-4D82-87C0-24B41B51F119}" type="datetime1">
              <a:rPr lang="en-US"/>
              <a:pPr/>
              <a:t>11/11/2008</a:t>
            </a:fld>
            <a:endParaRPr lang="en-US"/>
          </a:p>
        </p:txBody>
      </p:sp>
      <p:sp>
        <p:nvSpPr>
          <p:cNvPr id="7" name="Rectangle 7"/>
          <p:cNvSpPr>
            <a:spLocks noGrp="1" noChangeArrowheads="1"/>
          </p:cNvSpPr>
          <p:nvPr>
            <p:ph type="sldNum" sz="quarter" idx="5"/>
          </p:nvPr>
        </p:nvSpPr>
        <p:spPr>
          <a:ln/>
        </p:spPr>
        <p:txBody>
          <a:bodyPr/>
          <a:lstStyle/>
          <a:p>
            <a:fld id="{25483A8E-9325-4E82-ABED-2ACA296FDE0A}" type="slidenum">
              <a:rPr lang="en-US"/>
              <a:pPr/>
              <a:t>12</a:t>
            </a:fld>
            <a:endParaRPr lang="en-US"/>
          </a:p>
        </p:txBody>
      </p:sp>
      <p:sp>
        <p:nvSpPr>
          <p:cNvPr id="185346" name="Rectangle 2"/>
          <p:cNvSpPr>
            <a:spLocks noGrp="1" noRot="1" noChangeAspect="1" noChangeArrowheads="1" noTextEdit="1"/>
          </p:cNvSpPr>
          <p:nvPr>
            <p:ph type="sldImg"/>
          </p:nvPr>
        </p:nvSpPr>
        <p:spPr>
          <a:xfrm>
            <a:off x="1158875" y="688975"/>
            <a:ext cx="4568825" cy="3425825"/>
          </a:xfrm>
          <a:ln/>
        </p:spPr>
      </p:sp>
      <p:sp>
        <p:nvSpPr>
          <p:cNvPr id="185347" name="Rectangle 3"/>
          <p:cNvSpPr>
            <a:spLocks noGrp="1" noChangeArrowheads="1"/>
          </p:cNvSpPr>
          <p:nvPr>
            <p:ph type="body" idx="1"/>
          </p:nvPr>
        </p:nvSpPr>
        <p:spPr>
          <a:xfrm>
            <a:off x="914711" y="4339341"/>
            <a:ext cx="5028579" cy="5177852"/>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DEFAE-D355-4144-BA05-4A463329F086}" type="slidenum">
              <a:rPr lang="en-US"/>
              <a:pPr/>
              <a:t>13</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Date Placeholder 7"/>
          <p:cNvSpPr>
            <a:spLocks noGrp="1"/>
          </p:cNvSpPr>
          <p:nvPr>
            <p:ph type="dt" sz="quarter" idx="1"/>
          </p:nvPr>
        </p:nvSpPr>
        <p:spPr>
          <a:noFill/>
        </p:spPr>
        <p:txBody>
          <a:bodyPr/>
          <a:lstStyle/>
          <a:p>
            <a:fld id="{4C0FB1CD-7535-498A-BCA5-3AD4A3FC5E73}" type="datetime1">
              <a:rPr lang="en-US" smtClean="0">
                <a:cs typeface="Arial" pitchFamily="34" charset="0"/>
              </a:rPr>
              <a:pPr/>
              <a:t>11/11/2008</a:t>
            </a:fld>
            <a:endParaRPr lang="en-US" smtClean="0">
              <a:cs typeface="Arial" pitchFamily="34" charset="0"/>
            </a:endParaRPr>
          </a:p>
        </p:txBody>
      </p:sp>
      <p:sp>
        <p:nvSpPr>
          <p:cNvPr id="35845" name="Slide Number Placeholder 8"/>
          <p:cNvSpPr>
            <a:spLocks noGrp="1"/>
          </p:cNvSpPr>
          <p:nvPr>
            <p:ph type="sldNum" sz="quarter" idx="5"/>
          </p:nvPr>
        </p:nvSpPr>
        <p:spPr>
          <a:noFill/>
        </p:spPr>
        <p:txBody>
          <a:bodyPr/>
          <a:lstStyle/>
          <a:p>
            <a:fld id="{7D9FCC25-BE79-4DCB-B0DD-A95B792536E2}" type="slidenum">
              <a:rPr lang="en-US" smtClean="0">
                <a:cs typeface="Arial" pitchFamily="34" charset="0"/>
              </a:rPr>
              <a:pPr/>
              <a:t>18</a:t>
            </a:fld>
            <a:endParaRPr lang="en-US" smtClean="0">
              <a:cs typeface="Arial" pitchFamily="34" charset="0"/>
            </a:endParaRPr>
          </a:p>
        </p:txBody>
      </p:sp>
      <p:sp>
        <p:nvSpPr>
          <p:cNvPr id="35846" name="Footer Placeholder 9"/>
          <p:cNvSpPr>
            <a:spLocks noGrp="1"/>
          </p:cNvSpPr>
          <p:nvPr>
            <p:ph type="ftr" sz="quarter" idx="4294967295"/>
          </p:nvPr>
        </p:nvSpPr>
        <p:spPr bwMode="auto">
          <a:xfrm>
            <a:off x="0" y="8685213"/>
            <a:ext cx="2971800" cy="457200"/>
          </a:xfrm>
          <a:prstGeom prst="rect">
            <a:avLst/>
          </a:prstGeom>
          <a:noFill/>
          <a:ln>
            <a:miter lim="800000"/>
            <a:headEnd/>
            <a:tailEnd/>
          </a:ln>
        </p:spPr>
        <p:txBody>
          <a:bodyPr/>
          <a:lstStyle/>
          <a:p>
            <a:r>
              <a:rPr lang="en-US">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a:solidFill>
                  <a:srgbClr val="000000"/>
                </a:solidFill>
                <a:latin typeface="Trebuchet MS" pitchFamily="34" charset="0"/>
              </a:rPr>
              <a:t>The information herein is for informational purposes only and represents the current view of Microsoft Corporation as of the date of this presentation</a:t>
            </a:r>
            <a:r>
              <a:rPr lang="en-US" smtClean="0">
                <a:solidFill>
                  <a:srgbClr val="000000"/>
                </a:solidFill>
                <a:latin typeface="Trebuchet MS" pitchFamily="34" charset="0"/>
              </a:rPr>
              <a:t>. Because </a:t>
            </a:r>
            <a:r>
              <a:rPr lang="en-US">
                <a:solidFill>
                  <a:srgbClr val="000000"/>
                </a:solidFill>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mtClean="0">
                <a:solidFill>
                  <a:srgbClr val="000000"/>
                </a:solidFill>
                <a:latin typeface="Trebuchet MS" pitchFamily="34" charset="0"/>
              </a:rPr>
              <a:t>. </a:t>
            </a:r>
            <a:r>
              <a:rPr lang="en-US">
                <a:solidFill>
                  <a:srgbClr val="000000"/>
                </a:solidFill>
                <a:latin typeface="Trebuchet MS" pitchFamily="34" charset="0"/>
              </a:rPr>
              <a:t/>
            </a:r>
            <a:br>
              <a:rPr lang="en-US">
                <a:solidFill>
                  <a:srgbClr val="000000"/>
                </a:solidFill>
                <a:latin typeface="Trebuchet MS" pitchFamily="34" charset="0"/>
              </a:rPr>
            </a:br>
            <a:r>
              <a:rPr lang="en-US">
                <a:solidFill>
                  <a:srgbClr val="000000"/>
                </a:solidFill>
                <a:latin typeface="Trebuchet MS" pitchFamily="34" charset="0"/>
              </a:rPr>
              <a:t>MICROSOFT MAKES NO WARRANTIES, EXPRESS, IMPLIED OR STATUTORY, AS TO THE INFORMATION IN THIS PRESENTATION.</a:t>
            </a:r>
          </a:p>
        </p:txBody>
      </p:sp>
      <p:sp>
        <p:nvSpPr>
          <p:cNvPr id="35847" name="Header Placeholder 10"/>
          <p:cNvSpPr>
            <a:spLocks noGrp="1"/>
          </p:cNvSpPr>
          <p:nvPr>
            <p:ph type="hdr" sz="quarter" idx="4294967295"/>
          </p:nvPr>
        </p:nvSpPr>
        <p:spPr bwMode="auto">
          <a:xfrm>
            <a:off x="0" y="0"/>
            <a:ext cx="2971800" cy="457200"/>
          </a:xfrm>
          <a:prstGeom prst="rect">
            <a:avLst/>
          </a:prstGeom>
          <a:noFill/>
          <a:ln>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333BD-AA58-4403-A5F3-9710CE0F911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55E1A-F41E-49C1-9BC4-66C289DB3C30}" type="slidenum">
              <a:rPr lang="en-US" altLang="ja-JP"/>
              <a:pPr/>
              <a:t>27</a:t>
            </a:fld>
            <a:endParaRPr lang="en-US" altLang="ja-JP"/>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Trebuchet MS" pitchFamily="34" charset="0"/>
              </a:rPr>
            </a:br>
            <a:r>
              <a:rPr lang="en-US" smtClean="0">
                <a:latin typeface="Trebuchet MS" pitchFamily="34" charset="0"/>
              </a:rPr>
              <a:t>MICROSOFT MAKES NO WARRANTIES, EXPRESS, IMPLIED OR STATUTORY, AS TO THE INFORMATION IN THIS PRESENTATION.</a:t>
            </a:r>
            <a:endParaRPr lang="en-US">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p:spPr>
        <p:txBody>
          <a:bodyPr/>
          <a:lstStyle/>
          <a:p>
            <a:fld id="{95A59127-C38E-4302-9BEF-D6A18FBDFCD9}" type="datetime8">
              <a:rPr lang="en-US" smtClean="0"/>
              <a:pPr/>
              <a:t>11/11/2008 10:05 PM</a:t>
            </a:fld>
            <a:endParaRPr lang="en-US" smtClean="0"/>
          </a:p>
        </p:txBody>
      </p:sp>
      <p:sp>
        <p:nvSpPr>
          <p:cNvPr id="6147" name="Rectangle 6"/>
          <p:cNvSpPr>
            <a:spLocks noGrp="1" noChangeArrowheads="1"/>
          </p:cNvSpPr>
          <p:nvPr>
            <p:ph type="ftr" sz="quarter" idx="4"/>
          </p:nvPr>
        </p:nvSpPr>
        <p:spPr>
          <a:xfrm>
            <a:off x="0" y="8684926"/>
            <a:ext cx="2971800" cy="457513"/>
          </a:xfrm>
          <a:prstGeom prst="rect">
            <a:avLst/>
          </a:prstGeom>
          <a:noFill/>
        </p:spPr>
        <p:txBody>
          <a:bodyPr/>
          <a:lstStyle/>
          <a:p>
            <a:pPr eaLnBrk="1" hangingPunct="1"/>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6148" name="Rectangle 7"/>
          <p:cNvSpPr>
            <a:spLocks noGrp="1" noChangeArrowheads="1"/>
          </p:cNvSpPr>
          <p:nvPr>
            <p:ph type="sldNum" sz="quarter" idx="5"/>
          </p:nvPr>
        </p:nvSpPr>
        <p:spPr>
          <a:noFill/>
        </p:spPr>
        <p:txBody>
          <a:bodyPr/>
          <a:lstStyle/>
          <a:p>
            <a:fld id="{23E5B3E1-247B-4C71-A410-0144F7B48971}" type="slidenum">
              <a:rPr lang="en-US" smtClean="0"/>
              <a:pPr/>
              <a:t>33</a:t>
            </a:fld>
            <a:endParaRPr lang="en-US" smtClean="0"/>
          </a:p>
        </p:txBody>
      </p:sp>
      <p:sp>
        <p:nvSpPr>
          <p:cNvPr id="6149" name="Rectangle 2"/>
          <p:cNvSpPr>
            <a:spLocks noGrp="1" noRot="1" noChangeAspect="1" noChangeArrowheads="1" noTextEdit="1"/>
          </p:cNvSpPr>
          <p:nvPr>
            <p:ph type="sldImg"/>
          </p:nvPr>
        </p:nvSpPr>
        <p:spPr>
          <a:xfrm>
            <a:off x="1146175" y="684213"/>
            <a:ext cx="4572000" cy="3429000"/>
          </a:xfrm>
          <a:ln/>
        </p:spPr>
      </p:sp>
      <p:sp>
        <p:nvSpPr>
          <p:cNvPr id="6150" name="Rectangle 3"/>
          <p:cNvSpPr>
            <a:spLocks noGrp="1" noChangeArrowheads="1"/>
          </p:cNvSpPr>
          <p:nvPr>
            <p:ph type="body" idx="1"/>
          </p:nvPr>
        </p:nvSpPr>
        <p:spPr>
          <a:xfrm>
            <a:off x="913158" y="4345587"/>
            <a:ext cx="5031685" cy="4114487"/>
          </a:xfrm>
          <a:noFill/>
          <a:ln/>
        </p:spPr>
        <p:txBody>
          <a:bodyPr/>
          <a:lstStyle/>
          <a:p>
            <a:pPr eaLnBrk="1" hangingPunct="1">
              <a:lnSpc>
                <a:spcPct val="90000"/>
              </a:lnSpc>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884028" y="0"/>
            <a:ext cx="2972421" cy="457513"/>
          </a:xfrm>
          <a:prstGeom prst="rect">
            <a:avLst/>
          </a:prstGeom>
          <a:noFill/>
          <a:ln w="9525">
            <a:noFill/>
            <a:miter lim="800000"/>
            <a:headEnd/>
            <a:tailEnd/>
          </a:ln>
        </p:spPr>
        <p:txBody>
          <a:bodyPr lIns="93177" tIns="46589" rIns="93177" bIns="46589"/>
          <a:lstStyle/>
          <a:p>
            <a:pPr algn="r" defTabSz="931863"/>
            <a:fld id="{96F4B0D7-BDD7-459F-80FE-A0B9EB4F64C6}" type="datetime8">
              <a:rPr lang="en-US" sz="1200">
                <a:effectLst/>
                <a:latin typeface="Trebuchet MS" pitchFamily="34" charset="0"/>
              </a:rPr>
              <a:pPr algn="r" defTabSz="931863"/>
              <a:t>11/11/2008 10:05 PM</a:t>
            </a:fld>
            <a:endParaRPr lang="en-US" sz="1200">
              <a:effectLst/>
              <a:latin typeface="Trebuchet MS" pitchFamily="34" charset="0"/>
            </a:endParaRPr>
          </a:p>
        </p:txBody>
      </p:sp>
      <p:sp>
        <p:nvSpPr>
          <p:cNvPr id="28675"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3177" tIns="46589" rIns="93177" bIns="46589" anchor="b"/>
          <a:lstStyle/>
          <a:p>
            <a:pPr defTabSz="931863"/>
            <a:r>
              <a:rPr lang="en-US" sz="800">
                <a:effectLst/>
                <a:latin typeface="Trebuchet MS" pitchFamily="34" charset="0"/>
                <a:cs typeface="Arial" pitchFamily="34" charset="0"/>
              </a:rPr>
              <a:t>© 2003-2005 Microsoft Corporation. All rights reserved.</a:t>
            </a:r>
          </a:p>
          <a:p>
            <a:pPr defTabSz="931863" eaLnBrk="0" hangingPunct="0"/>
            <a:r>
              <a:rPr lang="en-US" sz="800">
                <a:effectLst/>
                <a:latin typeface="Trebuchet MS" pitchFamily="34" charset="0"/>
                <a:cs typeface="Arial" pitchFamily="34" charset="0"/>
              </a:rPr>
              <a:t>This presentation is for informational purposes only. Microsoft makes no warranties, express or implied, in this summary.</a:t>
            </a:r>
          </a:p>
        </p:txBody>
      </p:sp>
      <p:sp>
        <p:nvSpPr>
          <p:cNvPr id="28676" name="Rectangle 7"/>
          <p:cNvSpPr txBox="1">
            <a:spLocks noGrp="1" noChangeArrowheads="1"/>
          </p:cNvSpPr>
          <p:nvPr/>
        </p:nvSpPr>
        <p:spPr bwMode="auto">
          <a:xfrm>
            <a:off x="5582997" y="8684926"/>
            <a:ext cx="1273451" cy="457513"/>
          </a:xfrm>
          <a:prstGeom prst="rect">
            <a:avLst/>
          </a:prstGeom>
          <a:noFill/>
          <a:ln w="9525">
            <a:noFill/>
            <a:miter lim="800000"/>
            <a:headEnd/>
            <a:tailEnd/>
          </a:ln>
        </p:spPr>
        <p:txBody>
          <a:bodyPr lIns="93177" tIns="46589" rIns="93177" bIns="46589" anchor="b"/>
          <a:lstStyle/>
          <a:p>
            <a:pPr algn="r" defTabSz="931863"/>
            <a:fld id="{86AD5239-CC9E-46E8-A648-5B4886ECAA9E}" type="slidenum">
              <a:rPr lang="en-US" sz="1200">
                <a:effectLst/>
                <a:latin typeface="Trebuchet MS" pitchFamily="34" charset="0"/>
              </a:rPr>
              <a:pPr algn="r" defTabSz="931863"/>
              <a:t>34</a:t>
            </a:fld>
            <a:endParaRPr lang="en-US" sz="1200">
              <a:effectLst/>
              <a:latin typeface="Trebuchet MS" pitchFamily="34" charset="0"/>
            </a:endParaRPr>
          </a:p>
        </p:txBody>
      </p:sp>
      <p:sp>
        <p:nvSpPr>
          <p:cNvPr id="28677" name="Rectangle 2"/>
          <p:cNvSpPr>
            <a:spLocks noGrp="1" noRot="1" noChangeAspect="1" noChangeArrowheads="1" noTextEdit="1"/>
          </p:cNvSpPr>
          <p:nvPr>
            <p:ph type="sldImg"/>
          </p:nvPr>
        </p:nvSpPr>
        <p:spPr>
          <a:xfrm>
            <a:off x="1146175" y="684213"/>
            <a:ext cx="4572000" cy="3429000"/>
          </a:xfrm>
          <a:ln/>
        </p:spPr>
      </p:sp>
      <p:sp>
        <p:nvSpPr>
          <p:cNvPr id="28678" name="Rectangle 3"/>
          <p:cNvSpPr>
            <a:spLocks noGrp="1" noChangeArrowheads="1"/>
          </p:cNvSpPr>
          <p:nvPr>
            <p:ph type="body" idx="1"/>
          </p:nvPr>
        </p:nvSpPr>
        <p:spPr>
          <a:xfrm>
            <a:off x="913158" y="4345587"/>
            <a:ext cx="5031685" cy="4114487"/>
          </a:xfrm>
          <a:noFill/>
          <a:ln/>
        </p:spPr>
        <p:txBody>
          <a:bodyPr/>
          <a:lstStyle/>
          <a:p>
            <a:pPr eaLnBrk="1" hangingPunct="1">
              <a:lnSpc>
                <a:spcPct val="90000"/>
              </a:lnSpc>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F08C8721-22BF-4A7C-845C-BE05B860ED07}" type="datetime8">
              <a:rPr lang="en-US" smtClean="0"/>
              <a:pPr>
                <a:defRPr/>
              </a:pPr>
              <a:t>11/11/2008 10:05 PM</a:t>
            </a:fld>
            <a:endParaRPr lang="en-US"/>
          </a:p>
        </p:txBody>
      </p:sp>
      <p:sp>
        <p:nvSpPr>
          <p:cNvPr id="5" name="Footer Placeholder 4"/>
          <p:cNvSpPr>
            <a:spLocks noGrp="1"/>
          </p:cNvSpPr>
          <p:nvPr>
            <p:ph type="ftr" sz="quarter" idx="11"/>
          </p:nvPr>
        </p:nvSpPr>
        <p:spPr>
          <a:xfrm>
            <a:off x="0" y="8684926"/>
            <a:ext cx="2971800" cy="457513"/>
          </a:xfrm>
          <a:prstGeom prst="rect">
            <a:avLst/>
          </a:prstGeom>
        </p:spPr>
        <p:txBody>
          <a:bodyPr/>
          <a:lstStyle/>
          <a:p>
            <a:pPr>
              <a:defRPr/>
            </a:pPr>
            <a:r>
              <a:rPr lang="en-US" smtClean="0">
                <a:latin typeface="Trebuchet MS" pitchFamily="34" charset="0"/>
              </a:rPr>
              <a:t>© 2003-2005 Microsoft Corporation. All rights reserved.</a:t>
            </a:r>
          </a:p>
          <a:p>
            <a:pPr>
              <a:defRPr/>
            </a:pPr>
            <a:r>
              <a:rPr lang="en-US" smtClean="0">
                <a:latin typeface="Trebuchet MS" pitchFamily="34" charset="0"/>
              </a:rPr>
              <a:t>This presentation is for informational purposes only. Microsoft makes no warranties, express or implied, in this summary.</a:t>
            </a:r>
            <a:endParaRPr lang="en-US">
              <a:latin typeface="Trebuchet MS" pitchFamily="34" charset="0"/>
            </a:endParaRPr>
          </a:p>
        </p:txBody>
      </p:sp>
      <p:sp>
        <p:nvSpPr>
          <p:cNvPr id="6" name="Slide Number Placeholder 5"/>
          <p:cNvSpPr>
            <a:spLocks noGrp="1"/>
          </p:cNvSpPr>
          <p:nvPr>
            <p:ph type="sldNum" sz="quarter" idx="12"/>
          </p:nvPr>
        </p:nvSpPr>
        <p:spPr/>
        <p:txBody>
          <a:bodyPr/>
          <a:lstStyle/>
          <a:p>
            <a:pPr>
              <a:defRPr/>
            </a:pPr>
            <a:fld id="{B35A5B55-2D4B-46B8-BB27-838F593D50F6}"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p:spPr>
        <p:txBody>
          <a:bodyPr/>
          <a:lstStyle/>
          <a:p>
            <a:fld id="{59357061-87CC-463C-B111-7811E4A355F4}" type="datetime8">
              <a:rPr lang="en-US" smtClean="0"/>
              <a:pPr/>
              <a:t>11/11/2008 10:05 PM</a:t>
            </a:fld>
            <a:endParaRPr lang="en-US" smtClean="0"/>
          </a:p>
        </p:txBody>
      </p:sp>
      <p:sp>
        <p:nvSpPr>
          <p:cNvPr id="5123" name="Rectangle 6"/>
          <p:cNvSpPr>
            <a:spLocks noGrp="1" noChangeArrowheads="1"/>
          </p:cNvSpPr>
          <p:nvPr>
            <p:ph type="ftr" sz="quarter" idx="4"/>
          </p:nvPr>
        </p:nvSpPr>
        <p:spPr>
          <a:xfrm>
            <a:off x="0" y="8684926"/>
            <a:ext cx="2971800" cy="457513"/>
          </a:xfrm>
          <a:prstGeom prst="rect">
            <a:avLst/>
          </a:prstGeom>
          <a:noFill/>
        </p:spPr>
        <p:txBody>
          <a:bodyPr/>
          <a:lstStyle/>
          <a:p>
            <a:pPr eaLnBrk="1" hangingPunct="1"/>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5124" name="Rectangle 7"/>
          <p:cNvSpPr>
            <a:spLocks noGrp="1" noChangeArrowheads="1"/>
          </p:cNvSpPr>
          <p:nvPr>
            <p:ph type="sldNum" sz="quarter" idx="5"/>
          </p:nvPr>
        </p:nvSpPr>
        <p:spPr>
          <a:noFill/>
        </p:spPr>
        <p:txBody>
          <a:bodyPr/>
          <a:lstStyle/>
          <a:p>
            <a:fld id="{89221128-6418-43A0-9D9E-7FEAA7E50552}" type="slidenum">
              <a:rPr lang="en-US" smtClean="0"/>
              <a:pPr/>
              <a:t>36</a:t>
            </a:fld>
            <a:endParaRPr lang="en-US" smtClean="0"/>
          </a:p>
        </p:txBody>
      </p:sp>
      <p:sp>
        <p:nvSpPr>
          <p:cNvPr id="5125" name="Rectangle 2"/>
          <p:cNvSpPr>
            <a:spLocks noGrp="1" noRot="1" noChangeAspect="1" noChangeArrowheads="1" noTextEdit="1"/>
          </p:cNvSpPr>
          <p:nvPr>
            <p:ph type="sldImg"/>
          </p:nvPr>
        </p:nvSpPr>
        <p:spPr>
          <a:xfrm>
            <a:off x="1146175" y="684213"/>
            <a:ext cx="4572000" cy="3429000"/>
          </a:xfrm>
          <a:ln/>
        </p:spPr>
      </p:sp>
      <p:sp>
        <p:nvSpPr>
          <p:cNvPr id="5126" name="Rectangle 3"/>
          <p:cNvSpPr>
            <a:spLocks noGrp="1" noChangeArrowheads="1"/>
          </p:cNvSpPr>
          <p:nvPr>
            <p:ph type="body" idx="1"/>
          </p:nvPr>
        </p:nvSpPr>
        <p:spPr>
          <a:xfrm>
            <a:off x="913158" y="4345587"/>
            <a:ext cx="5031685" cy="4114487"/>
          </a:xfrm>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p:spPr>
        <p:txBody>
          <a:bodyPr/>
          <a:lstStyle/>
          <a:p>
            <a:fld id="{FAD87FE2-5988-4635-AE82-E3980ED1E2E8}" type="datetime8">
              <a:rPr lang="en-US" smtClean="0"/>
              <a:pPr/>
              <a:t>11/11/2008 10:05 PM</a:t>
            </a:fld>
            <a:endParaRPr lang="en-US" smtClean="0"/>
          </a:p>
        </p:txBody>
      </p:sp>
      <p:sp>
        <p:nvSpPr>
          <p:cNvPr id="6147" name="Rectangle 6"/>
          <p:cNvSpPr>
            <a:spLocks noGrp="1" noChangeArrowheads="1"/>
          </p:cNvSpPr>
          <p:nvPr>
            <p:ph type="ftr" sz="quarter" idx="4"/>
          </p:nvPr>
        </p:nvSpPr>
        <p:spPr>
          <a:xfrm>
            <a:off x="0" y="8684926"/>
            <a:ext cx="2971800" cy="457513"/>
          </a:xfrm>
          <a:prstGeom prst="rect">
            <a:avLst/>
          </a:prstGeom>
          <a:noFill/>
        </p:spPr>
        <p:txBody>
          <a:bodyPr/>
          <a:lstStyle/>
          <a:p>
            <a:pPr eaLnBrk="1" hangingPunct="1"/>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6148" name="Rectangle 7"/>
          <p:cNvSpPr>
            <a:spLocks noGrp="1" noChangeArrowheads="1"/>
          </p:cNvSpPr>
          <p:nvPr>
            <p:ph type="sldNum" sz="quarter" idx="5"/>
          </p:nvPr>
        </p:nvSpPr>
        <p:spPr>
          <a:noFill/>
        </p:spPr>
        <p:txBody>
          <a:bodyPr/>
          <a:lstStyle/>
          <a:p>
            <a:fld id="{CDCF0EEA-BE7F-4A35-9D9C-A92561DBF1BD}" type="slidenum">
              <a:rPr lang="en-US" smtClean="0"/>
              <a:pPr/>
              <a:t>37</a:t>
            </a:fld>
            <a:endParaRPr lang="en-US" smtClean="0"/>
          </a:p>
        </p:txBody>
      </p:sp>
      <p:sp>
        <p:nvSpPr>
          <p:cNvPr id="6149" name="Rectangle 2"/>
          <p:cNvSpPr>
            <a:spLocks noGrp="1" noRot="1" noChangeAspect="1" noChangeArrowheads="1" noTextEdit="1"/>
          </p:cNvSpPr>
          <p:nvPr>
            <p:ph type="sldImg"/>
          </p:nvPr>
        </p:nvSpPr>
        <p:spPr>
          <a:xfrm>
            <a:off x="1146175" y="684213"/>
            <a:ext cx="4572000" cy="3429000"/>
          </a:xfrm>
          <a:ln/>
        </p:spPr>
      </p:sp>
      <p:sp>
        <p:nvSpPr>
          <p:cNvPr id="6150" name="Rectangle 3"/>
          <p:cNvSpPr>
            <a:spLocks noGrp="1" noChangeArrowheads="1"/>
          </p:cNvSpPr>
          <p:nvPr>
            <p:ph type="body" idx="1"/>
          </p:nvPr>
        </p:nvSpPr>
        <p:spPr>
          <a:xfrm>
            <a:off x="913158" y="4345587"/>
            <a:ext cx="5031685" cy="4114487"/>
          </a:xfrm>
          <a:noFill/>
          <a:ln/>
        </p:spPr>
        <p:txBody>
          <a:bodyPr/>
          <a:lstStyle/>
          <a:p>
            <a:pPr eaLnBrk="1" hangingPunct="1">
              <a:lnSpc>
                <a:spcPct val="90000"/>
              </a:lnSpc>
              <a:buFontTx/>
              <a:buChar char="•"/>
            </a:pPr>
            <a:endParaRPr lang="en-US" sz="1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a typeface="+mn-ea"/>
              <a:cs typeface="+mn-cs"/>
            </a:endParaRPr>
          </a:p>
        </p:txBody>
      </p:sp>
      <p:sp>
        <p:nvSpPr>
          <p:cNvPr id="4" name="Date Placeholder 3"/>
          <p:cNvSpPr>
            <a:spLocks noGrp="1"/>
          </p:cNvSpPr>
          <p:nvPr>
            <p:ph type="dt" idx="10"/>
          </p:nvPr>
        </p:nvSpPr>
        <p:spPr/>
        <p:txBody>
          <a:bodyPr/>
          <a:lstStyle/>
          <a:p>
            <a:pPr>
              <a:defRPr/>
            </a:pPr>
            <a:fld id="{F08C8721-22BF-4A7C-845C-BE05B860ED07}" type="datetime8">
              <a:rPr lang="en-US" smtClean="0"/>
              <a:pPr>
                <a:defRPr/>
              </a:pPr>
              <a:t>11/11/2008 10:05 PM</a:t>
            </a:fld>
            <a:endParaRPr lang="en-US"/>
          </a:p>
        </p:txBody>
      </p:sp>
      <p:sp>
        <p:nvSpPr>
          <p:cNvPr id="5" name="Footer Placeholder 4"/>
          <p:cNvSpPr>
            <a:spLocks noGrp="1"/>
          </p:cNvSpPr>
          <p:nvPr>
            <p:ph type="ftr" sz="quarter" idx="11"/>
          </p:nvPr>
        </p:nvSpPr>
        <p:spPr>
          <a:xfrm>
            <a:off x="0" y="8684926"/>
            <a:ext cx="2971800" cy="457513"/>
          </a:xfrm>
          <a:prstGeom prst="rect">
            <a:avLst/>
          </a:prstGeom>
        </p:spPr>
        <p:txBody>
          <a:bodyPr/>
          <a:lstStyle/>
          <a:p>
            <a:pPr>
              <a:defRPr/>
            </a:pPr>
            <a:r>
              <a:rPr lang="en-US" smtClean="0">
                <a:latin typeface="Trebuchet MS" pitchFamily="34" charset="0"/>
              </a:rPr>
              <a:t>© 2003-2005 Microsoft Corporation. All rights reserved.</a:t>
            </a:r>
          </a:p>
          <a:p>
            <a:pPr>
              <a:defRPr/>
            </a:pPr>
            <a:r>
              <a:rPr lang="en-US" smtClean="0">
                <a:latin typeface="Trebuchet MS" pitchFamily="34" charset="0"/>
              </a:rPr>
              <a:t>This presentation is for informational purposes only. Microsoft makes no warranties, express or implied, in this summary.</a:t>
            </a:r>
            <a:endParaRPr lang="en-US">
              <a:latin typeface="Trebuchet MS" pitchFamily="34" charset="0"/>
            </a:endParaRPr>
          </a:p>
        </p:txBody>
      </p:sp>
      <p:sp>
        <p:nvSpPr>
          <p:cNvPr id="6" name="Slide Number Placeholder 5"/>
          <p:cNvSpPr>
            <a:spLocks noGrp="1"/>
          </p:cNvSpPr>
          <p:nvPr>
            <p:ph type="sldNum" sz="quarter" idx="12"/>
          </p:nvPr>
        </p:nvSpPr>
        <p:spPr/>
        <p:txBody>
          <a:bodyPr/>
          <a:lstStyle/>
          <a:p>
            <a:pPr>
              <a:defRPr/>
            </a:pPr>
            <a:fld id="{B35A5B55-2D4B-46B8-BB27-838F593D50F6}"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p:spPr>
        <p:txBody>
          <a:bodyPr/>
          <a:lstStyle/>
          <a:p>
            <a:fld id="{A0EA524D-C309-40D6-8515-0580AA9CE74D}" type="datetime8">
              <a:rPr lang="en-US" smtClean="0"/>
              <a:pPr/>
              <a:t>11/11/2008 10:05 PM</a:t>
            </a:fld>
            <a:endParaRPr lang="en-US" smtClean="0"/>
          </a:p>
        </p:txBody>
      </p:sp>
      <p:sp>
        <p:nvSpPr>
          <p:cNvPr id="5123" name="Rectangle 6"/>
          <p:cNvSpPr>
            <a:spLocks noGrp="1" noChangeArrowheads="1"/>
          </p:cNvSpPr>
          <p:nvPr>
            <p:ph type="ftr" sz="quarter" idx="4"/>
          </p:nvPr>
        </p:nvSpPr>
        <p:spPr>
          <a:xfrm>
            <a:off x="0" y="8684926"/>
            <a:ext cx="2971800" cy="457513"/>
          </a:xfrm>
          <a:prstGeom prst="rect">
            <a:avLst/>
          </a:prstGeom>
          <a:noFill/>
        </p:spPr>
        <p:txBody>
          <a:bodyPr/>
          <a:lstStyle/>
          <a:p>
            <a:pPr eaLnBrk="1" hangingPunct="1"/>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5124" name="Rectangle 7"/>
          <p:cNvSpPr>
            <a:spLocks noGrp="1" noChangeArrowheads="1"/>
          </p:cNvSpPr>
          <p:nvPr>
            <p:ph type="sldNum" sz="quarter" idx="5"/>
          </p:nvPr>
        </p:nvSpPr>
        <p:spPr>
          <a:noFill/>
        </p:spPr>
        <p:txBody>
          <a:bodyPr/>
          <a:lstStyle/>
          <a:p>
            <a:fld id="{A7C6D91E-EA7E-44D5-9CF4-1855F1348448}" type="slidenum">
              <a:rPr lang="en-US" smtClean="0"/>
              <a:pPr/>
              <a:t>39</a:t>
            </a:fld>
            <a:endParaRPr lang="en-US" smtClean="0"/>
          </a:p>
        </p:txBody>
      </p:sp>
      <p:sp>
        <p:nvSpPr>
          <p:cNvPr id="5125" name="Rectangle 2"/>
          <p:cNvSpPr>
            <a:spLocks noGrp="1" noRot="1" noChangeAspect="1" noChangeArrowheads="1" noTextEdit="1"/>
          </p:cNvSpPr>
          <p:nvPr>
            <p:ph type="sldImg"/>
          </p:nvPr>
        </p:nvSpPr>
        <p:spPr>
          <a:xfrm>
            <a:off x="1146175" y="684213"/>
            <a:ext cx="4572000" cy="3429000"/>
          </a:xfrm>
          <a:ln/>
        </p:spPr>
      </p:sp>
      <p:sp>
        <p:nvSpPr>
          <p:cNvPr id="5126" name="Rectangle 3"/>
          <p:cNvSpPr>
            <a:spLocks noGrp="1" noChangeArrowheads="1"/>
          </p:cNvSpPr>
          <p:nvPr>
            <p:ph type="body" idx="1"/>
          </p:nvPr>
        </p:nvSpPr>
        <p:spPr>
          <a:xfrm>
            <a:off x="913158" y="4345587"/>
            <a:ext cx="5031685" cy="4114487"/>
          </a:xfrm>
          <a:noFill/>
          <a:ln/>
        </p:spPr>
        <p:txBody>
          <a:bodyPr/>
          <a:lstStyle/>
          <a:p>
            <a:pPr lvl="1" eaLnBrk="1" hangingPunct="1">
              <a:lnSpc>
                <a:spcPct val="90000"/>
              </a:lnSpc>
              <a:buFontTx/>
              <a:buNone/>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p:spPr>
        <p:txBody>
          <a:bodyPr/>
          <a:lstStyle/>
          <a:p>
            <a:fld id="{E67391E5-07BC-43B8-81CA-B1201F905E83}" type="datetime8">
              <a:rPr lang="en-US" smtClean="0"/>
              <a:pPr/>
              <a:t>11/11/2008 10:05 PM</a:t>
            </a:fld>
            <a:endParaRPr lang="en-US" smtClean="0"/>
          </a:p>
        </p:txBody>
      </p:sp>
      <p:sp>
        <p:nvSpPr>
          <p:cNvPr id="5123" name="Rectangle 6"/>
          <p:cNvSpPr>
            <a:spLocks noGrp="1" noChangeArrowheads="1"/>
          </p:cNvSpPr>
          <p:nvPr>
            <p:ph type="ftr" sz="quarter" idx="4"/>
          </p:nvPr>
        </p:nvSpPr>
        <p:spPr>
          <a:xfrm>
            <a:off x="0" y="8684926"/>
            <a:ext cx="2971800" cy="457513"/>
          </a:xfrm>
          <a:prstGeom prst="rect">
            <a:avLst/>
          </a:prstGeom>
          <a:noFill/>
        </p:spPr>
        <p:txBody>
          <a:bodyPr/>
          <a:lstStyle/>
          <a:p>
            <a:pPr eaLnBrk="1" hangingPunct="1"/>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5124" name="Rectangle 7"/>
          <p:cNvSpPr>
            <a:spLocks noGrp="1" noChangeArrowheads="1"/>
          </p:cNvSpPr>
          <p:nvPr>
            <p:ph type="sldNum" sz="quarter" idx="5"/>
          </p:nvPr>
        </p:nvSpPr>
        <p:spPr>
          <a:noFill/>
        </p:spPr>
        <p:txBody>
          <a:bodyPr/>
          <a:lstStyle/>
          <a:p>
            <a:fld id="{A161D008-537B-4B8C-9B9E-42DE69DA0AAD}" type="slidenum">
              <a:rPr lang="en-US" smtClean="0"/>
              <a:pPr/>
              <a:t>40</a:t>
            </a:fld>
            <a:endParaRPr lang="en-US" smtClean="0"/>
          </a:p>
        </p:txBody>
      </p:sp>
      <p:sp>
        <p:nvSpPr>
          <p:cNvPr id="5125" name="Rectangle 2"/>
          <p:cNvSpPr>
            <a:spLocks noGrp="1" noRot="1" noChangeAspect="1" noChangeArrowheads="1" noTextEdit="1"/>
          </p:cNvSpPr>
          <p:nvPr>
            <p:ph type="sldImg"/>
          </p:nvPr>
        </p:nvSpPr>
        <p:spPr>
          <a:xfrm>
            <a:off x="1146175" y="684213"/>
            <a:ext cx="4572000" cy="3429000"/>
          </a:xfrm>
          <a:ln/>
        </p:spPr>
      </p:sp>
      <p:sp>
        <p:nvSpPr>
          <p:cNvPr id="5126" name="Rectangle 3"/>
          <p:cNvSpPr>
            <a:spLocks noGrp="1" noChangeArrowheads="1"/>
          </p:cNvSpPr>
          <p:nvPr>
            <p:ph type="body" idx="1"/>
          </p:nvPr>
        </p:nvSpPr>
        <p:spPr>
          <a:xfrm>
            <a:off x="913158" y="4345587"/>
            <a:ext cx="5031685" cy="4114487"/>
          </a:xfrm>
          <a:noFill/>
          <a:ln/>
        </p:spPr>
        <p:txBody>
          <a:bodyPr/>
          <a:lstStyle/>
          <a:p>
            <a:pPr eaLnBrk="1" hangingPunct="1">
              <a:lnSpc>
                <a:spcPct val="90000"/>
              </a:lnSpc>
              <a:buFontTx/>
              <a:buChar char="•"/>
            </a:pPr>
            <a:endParaRPr lang="en-US" sz="900"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8435" name="Date Placeholder 3"/>
          <p:cNvSpPr>
            <a:spLocks noGrp="1"/>
          </p:cNvSpPr>
          <p:nvPr>
            <p:ph type="dt" sz="quarter" idx="1"/>
          </p:nvPr>
        </p:nvSpPr>
        <p:spPr>
          <a:noFill/>
        </p:spPr>
        <p:txBody>
          <a:bodyPr/>
          <a:lstStyle/>
          <a:p>
            <a:fld id="{89333B41-577D-4E9A-B3A0-493B14386EBF}" type="datetime8">
              <a:rPr lang="en-US" smtClean="0"/>
              <a:pPr/>
              <a:t>11/11/2008 10:05 PM</a:t>
            </a:fld>
            <a:endParaRPr lang="en-US" smtClean="0"/>
          </a:p>
        </p:txBody>
      </p:sp>
      <p:sp>
        <p:nvSpPr>
          <p:cNvPr id="18436" name="Footer Placeholder 4"/>
          <p:cNvSpPr>
            <a:spLocks noGrp="1"/>
          </p:cNvSpPr>
          <p:nvPr>
            <p:ph type="ftr" sz="quarter" idx="4"/>
          </p:nvPr>
        </p:nvSpPr>
        <p:spPr>
          <a:xfrm>
            <a:off x="0" y="8684926"/>
            <a:ext cx="2971800" cy="457513"/>
          </a:xfrm>
          <a:prstGeom prst="rect">
            <a:avLst/>
          </a:prstGeom>
          <a:noFill/>
        </p:spPr>
        <p:txBody>
          <a:bodyPr/>
          <a:lstStyle/>
          <a:p>
            <a:r>
              <a:rPr lang="en-US" smtClean="0">
                <a:latin typeface="Trebuchet MS" pitchFamily="34" charset="0"/>
                <a:cs typeface="Arial" charset="0"/>
              </a:rPr>
              <a:t>© 2003-2005 Microsoft Corporation. All rights reserved.</a:t>
            </a:r>
          </a:p>
          <a:p>
            <a:r>
              <a:rPr lang="en-US" smtClean="0">
                <a:latin typeface="Trebuchet MS" pitchFamily="34" charset="0"/>
                <a:cs typeface="Arial" charset="0"/>
              </a:rPr>
              <a:t>This presentation is for informational purposes only. Microsoft makes no warranties, express or implied, in this summary.</a:t>
            </a:r>
          </a:p>
        </p:txBody>
      </p:sp>
      <p:sp>
        <p:nvSpPr>
          <p:cNvPr id="18437" name="Slide Number Placeholder 5"/>
          <p:cNvSpPr>
            <a:spLocks noGrp="1"/>
          </p:cNvSpPr>
          <p:nvPr>
            <p:ph type="sldNum" sz="quarter" idx="5"/>
          </p:nvPr>
        </p:nvSpPr>
        <p:spPr>
          <a:noFill/>
        </p:spPr>
        <p:txBody>
          <a:bodyPr/>
          <a:lstStyle/>
          <a:p>
            <a:fld id="{E58DEB17-8546-45F8-99F1-F7E09D8E3921}"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DEFAE-D355-4144-BA05-4A463329F086}" type="slidenum">
              <a:rPr lang="en-US"/>
              <a:pPr/>
              <a:t>50</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E77F9C91-3618-4ADE-9851-FDBC79E5273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F9C91-3618-4ADE-9851-FDBC79E5273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F9C91-3618-4ADE-9851-FDBC79E5273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77F9C91-3618-4ADE-9851-FDBC79E5273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7BC4EDE-743A-4FFA-9D3F-44A7E6DF1D91}" type="datetime8">
              <a:rPr lang="en-US"/>
              <a:pPr/>
              <a:t>11/11/2008 10:05 PM</a:t>
            </a:fld>
            <a:endParaRPr lang="en-US"/>
          </a:p>
        </p:txBody>
      </p:sp>
      <p:sp>
        <p:nvSpPr>
          <p:cNvPr id="5" name="Rectangle 6"/>
          <p:cNvSpPr>
            <a:spLocks noGrp="1" noChangeArrowheads="1"/>
          </p:cNvSpPr>
          <p:nvPr>
            <p:ph type="ftr" sz="quarter" idx="4"/>
          </p:nvPr>
        </p:nvSpPr>
        <p:spPr>
          <a:xfrm>
            <a:off x="0" y="8684926"/>
            <a:ext cx="2971800" cy="457513"/>
          </a:xfrm>
          <a:prstGeom prst="rect">
            <a:avLst/>
          </a:prstGeom>
          <a:ln/>
        </p:spPr>
        <p:txBody>
          <a:bodyPr/>
          <a:lstStyle/>
          <a:p>
            <a:pPr eaLnBrk="1" hangingPunct="1"/>
            <a:r>
              <a:rPr lang="en-US">
                <a:latin typeface="Trebuchet MS" pitchFamily="34" charset="0"/>
              </a:rPr>
              <a:t>© 2004 Microsoft Corporation. All rights reserved.</a:t>
            </a:r>
          </a:p>
          <a:p>
            <a:r>
              <a:rPr lang="en-US">
                <a:latin typeface="Trebuchet MS" pitchFamily="34" charset="0"/>
              </a:rPr>
              <a:t>This presentation is for informational purposes only. Microsoft makes no warranties, express or implied, in this summary.</a:t>
            </a:r>
            <a:endParaRPr lang="en-US" sz="1200">
              <a:latin typeface="Trebuchet MS" pitchFamily="34" charset="0"/>
            </a:endParaRPr>
          </a:p>
        </p:txBody>
      </p:sp>
      <p:sp>
        <p:nvSpPr>
          <p:cNvPr id="6" name="Rectangle 7"/>
          <p:cNvSpPr>
            <a:spLocks noGrp="1" noChangeArrowheads="1"/>
          </p:cNvSpPr>
          <p:nvPr>
            <p:ph type="sldNum" sz="quarter" idx="5"/>
          </p:nvPr>
        </p:nvSpPr>
        <p:spPr>
          <a:ln/>
        </p:spPr>
        <p:txBody>
          <a:bodyPr/>
          <a:lstStyle/>
          <a:p>
            <a:fld id="{3F9A36DC-A53C-45CB-9D3A-1E099582FE81}" type="slidenum">
              <a:rPr lang="en-US"/>
              <a:pPr/>
              <a:t>8</a:t>
            </a:fld>
            <a:endParaRPr lang="en-US"/>
          </a:p>
        </p:txBody>
      </p:sp>
      <p:sp>
        <p:nvSpPr>
          <p:cNvPr id="326658"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3BA18-899B-4FB6-AD87-531363D8070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10.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5.bin"/><Relationship Id="rId10" Type="http://schemas.openxmlformats.org/officeDocument/2006/relationships/image" Target="../media/image30.png"/><Relationship Id="rId4" Type="http://schemas.openxmlformats.org/officeDocument/2006/relationships/oleObject" Target="../embeddings/oleObject4.bin"/><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hyperlink" Target="http://www.intel.com/pressroom/images/ci7_4c_075_eps.zi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2.png"/><Relationship Id="rId4" Type="http://schemas.openxmlformats.org/officeDocument/2006/relationships/image" Target="../media/image40.pn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technet.microsoft.com/en-us/sysinternals/bb897553.aspx" TargetMode="External"/><Relationship Id="rId4" Type="http://schemas.openxmlformats.org/officeDocument/2006/relationships/hyperlink" Target="http://msdn.microsoft.com/en-us/library/aa384426(VS.85).aspx"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7.xml"/><Relationship Id="rId7"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55.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9.xml"/><Relationship Id="rId7"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59.png"/><Relationship Id="rId4" Type="http://schemas.openxmlformats.org/officeDocument/2006/relationships/image" Target="../media/image2.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png"/><Relationship Id="rId7" Type="http://schemas.openxmlformats.org/officeDocument/2006/relationships/hyperlink" Target="http://www.hiltongrandvacations.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26.png"/><Relationship Id="rId5" Type="http://schemas.openxmlformats.org/officeDocument/2006/relationships/image" Target="../media/image62.wmf"/><Relationship Id="rId10" Type="http://schemas.openxmlformats.org/officeDocument/2006/relationships/image" Target="../media/image66.png"/><Relationship Id="rId4" Type="http://schemas.openxmlformats.org/officeDocument/2006/relationships/image" Target="../media/image3.png"/><Relationship Id="rId9"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72.jpeg"/><Relationship Id="rId11" Type="http://schemas.openxmlformats.org/officeDocument/2006/relationships/image" Target="../media/image3.png"/><Relationship Id="rId5" Type="http://schemas.openxmlformats.org/officeDocument/2006/relationships/image" Target="../media/image62.wmf"/><Relationship Id="rId10" Type="http://schemas.openxmlformats.org/officeDocument/2006/relationships/image" Target="../media/image2.png"/><Relationship Id="rId4" Type="http://schemas.openxmlformats.org/officeDocument/2006/relationships/image" Target="../media/image71.png"/><Relationship Id="rId9" Type="http://schemas.openxmlformats.org/officeDocument/2006/relationships/hyperlink" Target="http://www.stanleyelevator.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png"/><Relationship Id="rId7"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2.png"/><Relationship Id="rId7" Type="http://schemas.openxmlformats.org/officeDocument/2006/relationships/image" Target="../media/image80.gif"/><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79.png"/><Relationship Id="rId11" Type="http://schemas.openxmlformats.org/officeDocument/2006/relationships/image" Target="../media/image78.png"/><Relationship Id="rId5" Type="http://schemas.openxmlformats.org/officeDocument/2006/relationships/image" Target="../media/image26.png"/><Relationship Id="rId10" Type="http://schemas.openxmlformats.org/officeDocument/2006/relationships/image" Target="../media/image66.png"/><Relationship Id="rId4" Type="http://schemas.openxmlformats.org/officeDocument/2006/relationships/image" Target="../media/image3.png"/><Relationship Id="rId9" Type="http://schemas.openxmlformats.org/officeDocument/2006/relationships/image" Target="../media/image81.jpe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png"/><Relationship Id="rId7" Type="http://schemas.openxmlformats.org/officeDocument/2006/relationships/image" Target="../media/image62.wmf"/><Relationship Id="rId12"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83.png"/><Relationship Id="rId11" Type="http://schemas.openxmlformats.org/officeDocument/2006/relationships/image" Target="../media/image85.jpeg"/><Relationship Id="rId5" Type="http://schemas.openxmlformats.org/officeDocument/2006/relationships/image" Target="../media/image82.png"/><Relationship Id="rId10" Type="http://schemas.openxmlformats.org/officeDocument/2006/relationships/hyperlink" Target="http://www.google.com/imgres?imgurl=http://www.bosch.us/content/language1/img_productworlds/IU_logo.jpg&amp;imgrefurl=http://www.bosch.us/content/language1/html/4852.htm&amp;h=504&amp;w=383&amp;sz=28&amp;tbnid=F2OAPzEXJ7UJ::&amp;tbnh=130&amp;tbnw=99&amp;prev=/images?q=indiana+university+logo&amp;hl=en&amp;usg=__KG022TJ4oBQR4SkopQtk3gTukNQ=&amp;sa=X&amp;oi=image_result&amp;resnum=2&amp;ct=image&amp;cd=1" TargetMode="External"/><Relationship Id="rId4" Type="http://schemas.openxmlformats.org/officeDocument/2006/relationships/image" Target="../media/image3.png"/><Relationship Id="rId9" Type="http://schemas.openxmlformats.org/officeDocument/2006/relationships/image" Target="../media/image84.jpeg"/></Relationships>
</file>

<file path=ppt/slides/_rels/slide3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hyperlink" Target="http://www.lefthandnetworks.com/home.aspx" TargetMode="External"/><Relationship Id="rId7"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66.png"/><Relationship Id="rId4" Type="http://schemas.openxmlformats.org/officeDocument/2006/relationships/image" Target="../media/image87.gif"/><Relationship Id="rId9" Type="http://schemas.openxmlformats.org/officeDocument/2006/relationships/image" Target="../media/image62.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96.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95.png"/><Relationship Id="rId5" Type="http://schemas.openxmlformats.org/officeDocument/2006/relationships/image" Target="../media/image2.png"/><Relationship Id="rId10" Type="http://schemas.openxmlformats.org/officeDocument/2006/relationships/image" Target="../media/image94.gif"/><Relationship Id="rId4" Type="http://schemas.openxmlformats.org/officeDocument/2006/relationships/hyperlink" Target="http://www.virtualizationperformance.com/" TargetMode="External"/><Relationship Id="rId9" Type="http://schemas.openxmlformats.org/officeDocument/2006/relationships/image" Target="../media/image62.wmf"/></Relationships>
</file>

<file path=ppt/slides/_rels/slide41.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2.wmf"/><Relationship Id="rId11" Type="http://schemas.openxmlformats.org/officeDocument/2006/relationships/image" Target="../media/image100.png"/><Relationship Id="rId5" Type="http://schemas.openxmlformats.org/officeDocument/2006/relationships/image" Target="../media/image26.png"/><Relationship Id="rId10" Type="http://schemas.openxmlformats.org/officeDocument/2006/relationships/image" Target="../media/image99.png"/><Relationship Id="rId4" Type="http://schemas.openxmlformats.org/officeDocument/2006/relationships/image" Target="../media/image3.png"/><Relationship Id="rId9" Type="http://schemas.openxmlformats.org/officeDocument/2006/relationships/image" Target="../media/image9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www.microsoft.com/Storport" TargetMode="External"/><Relationship Id="rId3" Type="http://schemas.openxmlformats.org/officeDocument/2006/relationships/hyperlink" Target="http://www.microsoft.com/mpio" TargetMode="External"/><Relationship Id="rId7" Type="http://schemas.openxmlformats.org/officeDocument/2006/relationships/hyperlink" Target="http://msdn.microsoft.com/en-us/library/ms807120.asp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mailto:SCSI@microsoft.com" TargetMode="External"/><Relationship Id="rId5" Type="http://schemas.openxmlformats.org/officeDocument/2006/relationships/hyperlink" Target="http://www.microsoft.com/iSCSI" TargetMode="External"/><Relationship Id="rId10" Type="http://schemas.openxmlformats.org/officeDocument/2006/relationships/hyperlink" Target="http://www.microsoft.com/virtualization/default.mspx" TargetMode="External"/><Relationship Id="rId4" Type="http://schemas.openxmlformats.org/officeDocument/2006/relationships/hyperlink" Target="mailto:mpiopm@microsoft.com" TargetMode="External"/><Relationship Id="rId9" Type="http://schemas.openxmlformats.org/officeDocument/2006/relationships/hyperlink" Target="http://msdn.microsoft.com/en-us/library/bb870491.aspx"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istor.com/" TargetMode="External"/><Relationship Id="rId13" Type="http://schemas.openxmlformats.org/officeDocument/2006/relationships/hyperlink" Target="http://www.falconstor.com/" TargetMode="External"/><Relationship Id="rId3" Type="http://schemas.openxmlformats.org/officeDocument/2006/relationships/hyperlink" Target="http://www.intel.com/" TargetMode="External"/><Relationship Id="rId7" Type="http://schemas.openxmlformats.org/officeDocument/2006/relationships/hyperlink" Target="http://3par.com/" TargetMode="External"/><Relationship Id="rId12" Type="http://schemas.openxmlformats.org/officeDocument/2006/relationships/hyperlink" Target="http://www.dell.com/"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netapp.com/" TargetMode="External"/><Relationship Id="rId11" Type="http://schemas.openxmlformats.org/officeDocument/2006/relationships/hyperlink" Target="http://www.compellent.com/" TargetMode="External"/><Relationship Id="rId5" Type="http://schemas.openxmlformats.org/officeDocument/2006/relationships/hyperlink" Target="http://www.alacritech.com/" TargetMode="External"/><Relationship Id="rId10" Type="http://schemas.openxmlformats.org/officeDocument/2006/relationships/hyperlink" Target="http://www.doubletake.com/" TargetMode="External"/><Relationship Id="rId4" Type="http://schemas.openxmlformats.org/officeDocument/2006/relationships/hyperlink" Target="http://www.emulex.com/" TargetMode="External"/><Relationship Id="rId9" Type="http://schemas.openxmlformats.org/officeDocument/2006/relationships/hyperlink" Target="http://www.lefthandnetworks.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pn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4682187" y="4067929"/>
          <a:ext cx="1224287" cy="745218"/>
        </p:xfrm>
        <a:graphic>
          <a:graphicData uri="http://schemas.openxmlformats.org/presentationml/2006/ole">
            <p:oleObj spid="_x0000_s2051" name="Visio" r:id="rId4" imgW="726643" imgH="498043" progId="">
              <p:embed/>
            </p:oleObj>
          </a:graphicData>
        </a:graphic>
      </p:graphicFrame>
      <p:sp>
        <p:nvSpPr>
          <p:cNvPr id="2" name="Title 1"/>
          <p:cNvSpPr>
            <a:spLocks noGrp="1"/>
          </p:cNvSpPr>
          <p:nvPr>
            <p:ph type="title"/>
          </p:nvPr>
        </p:nvSpPr>
        <p:spPr/>
        <p:txBody>
          <a:bodyPr/>
          <a:lstStyle/>
          <a:p>
            <a:r>
              <a:rPr lang="en-US" smtClean="0"/>
              <a:t>10GB iSCSI Performance</a:t>
            </a:r>
            <a:endParaRPr lang="en-US" dirty="0"/>
          </a:p>
        </p:txBody>
      </p:sp>
      <p:sp>
        <p:nvSpPr>
          <p:cNvPr id="3073" name="Rectangle 1"/>
          <p:cNvSpPr>
            <a:spLocks noChangeArrowheads="1"/>
          </p:cNvSpPr>
          <p:nvPr/>
        </p:nvSpPr>
        <p:spPr bwMode="auto">
          <a:xfrm>
            <a:off x="731839" y="6188529"/>
            <a:ext cx="768032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physical Iometer raw tests throughput</a:t>
            </a:r>
          </a:p>
        </p:txBody>
      </p:sp>
      <p:graphicFrame>
        <p:nvGraphicFramePr>
          <p:cNvPr id="7" name="Object 5"/>
          <p:cNvGraphicFramePr>
            <a:graphicFrameLocks noChangeAspect="1"/>
          </p:cNvGraphicFramePr>
          <p:nvPr/>
        </p:nvGraphicFramePr>
        <p:xfrm>
          <a:off x="1412487" y="4225316"/>
          <a:ext cx="912812" cy="556079"/>
        </p:xfrm>
        <a:graphic>
          <a:graphicData uri="http://schemas.openxmlformats.org/presentationml/2006/ole">
            <p:oleObj spid="_x0000_s2050" name="Visio" r:id="rId5" imgW="726643" imgH="498043" progId="">
              <p:embed/>
            </p:oleObj>
          </a:graphicData>
        </a:graphic>
      </p:graphicFrame>
      <p:pic>
        <p:nvPicPr>
          <p:cNvPr id="9" name="Picture 2" descr="C:\Users\shonsh\Desktop\images\host.png"/>
          <p:cNvPicPr>
            <a:picLocks noChangeAspect="1" noChangeArrowheads="1"/>
          </p:cNvPicPr>
          <p:nvPr/>
        </p:nvPicPr>
        <p:blipFill>
          <a:blip r:embed="rId6"/>
          <a:srcRect/>
          <a:stretch>
            <a:fillRect/>
          </a:stretch>
        </p:blipFill>
        <p:spPr bwMode="auto">
          <a:xfrm>
            <a:off x="403352" y="3439586"/>
            <a:ext cx="1119911" cy="1814432"/>
          </a:xfrm>
          <a:prstGeom prst="rect">
            <a:avLst/>
          </a:prstGeom>
          <a:noFill/>
        </p:spPr>
      </p:pic>
      <p:pic>
        <p:nvPicPr>
          <p:cNvPr id="16" name="Picture 271" descr="Vseries_6000"/>
          <p:cNvPicPr>
            <a:picLocks noChangeAspect="1" noChangeArrowheads="1"/>
          </p:cNvPicPr>
          <p:nvPr/>
        </p:nvPicPr>
        <p:blipFill>
          <a:blip r:embed="rId7"/>
          <a:srcRect/>
          <a:stretch>
            <a:fillRect/>
          </a:stretch>
        </p:blipFill>
        <p:spPr bwMode="auto">
          <a:xfrm>
            <a:off x="5184161" y="3592226"/>
            <a:ext cx="2167165" cy="1156062"/>
          </a:xfrm>
          <a:prstGeom prst="rect">
            <a:avLst/>
          </a:prstGeom>
          <a:noFill/>
          <a:ln w="9525">
            <a:noFill/>
            <a:miter lim="800000"/>
            <a:headEnd/>
            <a:tailEnd/>
          </a:ln>
        </p:spPr>
      </p:pic>
      <p:sp>
        <p:nvSpPr>
          <p:cNvPr id="21" name="TextBox 20"/>
          <p:cNvSpPr txBox="1"/>
          <p:nvPr/>
        </p:nvSpPr>
        <p:spPr>
          <a:xfrm>
            <a:off x="1587830" y="4818907"/>
            <a:ext cx="3778498" cy="1200329"/>
          </a:xfrm>
          <a:prstGeom prst="rect">
            <a:avLst/>
          </a:prstGeom>
          <a:noFill/>
        </p:spPr>
        <p:txBody>
          <a:bodyPr wrap="square" rtlCol="0">
            <a:spAutoFit/>
          </a:bodyPr>
          <a:lstStyle/>
          <a:p>
            <a:pPr marL="342900" indent="-342900"/>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iSCSI Software Initiator</a:t>
            </a:r>
          </a:p>
          <a:p>
            <a:pPr marL="342900" indent="-342900"/>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4 MCS connections/per session</a:t>
            </a:r>
          </a:p>
          <a:p>
            <a:pPr marL="342900" indent="-342900"/>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Intel® 82598 10 Gigabit Ethernet Controller</a:t>
            </a:r>
          </a:p>
          <a:p>
            <a:pPr marL="342900" indent="-342900"/>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NetApp FAS 3070 10 Gigabit iSCSI Target</a:t>
            </a:r>
          </a:p>
          <a:p>
            <a:pPr marL="342900" indent="-342900"/>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RSS, </a:t>
            </a:r>
            <a:r>
              <a:rPr lang="en-US" sz="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NetDMA</a:t>
            </a: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LRO, LSO,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Jumbo Frames </a:t>
            </a:r>
            <a:endPar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42900" indent="-342900"/>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IBM x3550 </a:t>
            </a: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with 1995 MHz dual CPUs and 4GB RAM </a:t>
            </a:r>
          </a:p>
        </p:txBody>
      </p:sp>
      <p:sp>
        <p:nvSpPr>
          <p:cNvPr id="22" name="TextBox 21"/>
          <p:cNvSpPr txBox="1"/>
          <p:nvPr/>
        </p:nvSpPr>
        <p:spPr>
          <a:xfrm>
            <a:off x="5255494" y="5096502"/>
            <a:ext cx="3045837" cy="584775"/>
          </a:xfrm>
          <a:prstGeom prst="rect">
            <a:avLst/>
          </a:prstGeom>
          <a:noFill/>
        </p:spPr>
        <p:txBody>
          <a:bodyPr wrap="square" rtlCol="0">
            <a:spAutoFit/>
          </a:bodyPr>
          <a:lstStyle/>
          <a:p>
            <a:r>
              <a:rPr lang="en-US" sz="16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 10GB </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Wire Speed = 1174 Mbytes/sec</a:t>
            </a:r>
          </a:p>
        </p:txBody>
      </p:sp>
      <p:sp>
        <p:nvSpPr>
          <p:cNvPr id="20" name="Line 12"/>
          <p:cNvSpPr>
            <a:spLocks noChangeShapeType="1"/>
          </p:cNvSpPr>
          <p:nvPr/>
        </p:nvSpPr>
        <p:spPr bwMode="auto">
          <a:xfrm flipV="1">
            <a:off x="1407724" y="3572175"/>
            <a:ext cx="4098473" cy="97971"/>
          </a:xfrm>
          <a:prstGeom prst="line">
            <a:avLst/>
          </a:prstGeom>
          <a:noFill/>
          <a:ln w="63500">
            <a:solidFill>
              <a:schemeClr val="tx1"/>
            </a:solidFill>
            <a:prstDash val="sysDot"/>
            <a:round/>
            <a:headEnd/>
            <a:tailEnd/>
          </a:ln>
          <a:effectLst/>
        </p:spPr>
        <p:txBody>
          <a:bodyPr/>
          <a:lstStyle/>
          <a:p>
            <a:endParaRPr lang="en-US">
              <a:latin typeface="Trebuchet MS" pitchFamily="34" charset="0"/>
            </a:endParaRPr>
          </a:p>
        </p:txBody>
      </p:sp>
      <p:sp>
        <p:nvSpPr>
          <p:cNvPr id="23" name="AutoShape 22"/>
          <p:cNvSpPr>
            <a:spLocks noChangeArrowheads="1"/>
          </p:cNvSpPr>
          <p:nvPr/>
        </p:nvSpPr>
        <p:spPr bwMode="auto">
          <a:xfrm rot="5400000">
            <a:off x="3390286" y="3203425"/>
            <a:ext cx="192540" cy="2602365"/>
          </a:xfrm>
          <a:prstGeom prst="can">
            <a:avLst>
              <a:gd name="adj" fmla="val 79841"/>
            </a:avLst>
          </a:prstGeom>
          <a:solidFill>
            <a:srgbClr val="00B0F0">
              <a:alpha val="50000"/>
            </a:srgbClr>
          </a:solidFill>
          <a:ln w="15875">
            <a:solidFill>
              <a:schemeClr val="tx1"/>
            </a:solidFill>
            <a:round/>
            <a:headEnd/>
            <a:tailEnd/>
          </a:ln>
          <a:effectLst/>
        </p:spPr>
        <p:txBody>
          <a:bodyPr wrap="none" anchor="ctr"/>
          <a:lstStyle/>
          <a:p>
            <a:pPr algn="ctr"/>
            <a:endParaRPr lang="en-US">
              <a:solidFill>
                <a:schemeClr val="tx1"/>
              </a:solidFill>
              <a:effectLst/>
              <a:latin typeface="Trebuchet MS" pitchFamily="34" charset="0"/>
              <a:cs typeface="Arial" pitchFamily="34" charset="0"/>
            </a:endParaRPr>
          </a:p>
        </p:txBody>
      </p:sp>
      <p:sp>
        <p:nvSpPr>
          <p:cNvPr id="24" name="Line 12"/>
          <p:cNvSpPr>
            <a:spLocks noChangeShapeType="1"/>
          </p:cNvSpPr>
          <p:nvPr/>
        </p:nvSpPr>
        <p:spPr bwMode="auto">
          <a:xfrm flipV="1">
            <a:off x="1277097" y="3822547"/>
            <a:ext cx="3989613" cy="76200"/>
          </a:xfrm>
          <a:prstGeom prst="line">
            <a:avLst/>
          </a:prstGeom>
          <a:noFill/>
          <a:ln w="63500">
            <a:solidFill>
              <a:schemeClr val="tx1"/>
            </a:solidFill>
            <a:prstDash val="sysDot"/>
            <a:round/>
            <a:headEnd/>
            <a:tailEnd/>
          </a:ln>
          <a:effectLst/>
        </p:spPr>
        <p:txBody>
          <a:bodyPr/>
          <a:lstStyle/>
          <a:p>
            <a:endParaRPr lang="en-US">
              <a:latin typeface="Trebuchet MS" pitchFamily="34" charset="0"/>
            </a:endParaRPr>
          </a:p>
        </p:txBody>
      </p:sp>
      <p:sp>
        <p:nvSpPr>
          <p:cNvPr id="25" name="Line 12"/>
          <p:cNvSpPr>
            <a:spLocks noChangeShapeType="1"/>
          </p:cNvSpPr>
          <p:nvPr/>
        </p:nvSpPr>
        <p:spPr bwMode="auto">
          <a:xfrm flipV="1">
            <a:off x="1293425" y="4034818"/>
            <a:ext cx="4087585" cy="45719"/>
          </a:xfrm>
          <a:prstGeom prst="line">
            <a:avLst/>
          </a:prstGeom>
          <a:noFill/>
          <a:ln w="63500">
            <a:solidFill>
              <a:schemeClr val="tx1"/>
            </a:solidFill>
            <a:prstDash val="sysDot"/>
            <a:round/>
            <a:headEnd/>
            <a:tailEnd/>
          </a:ln>
          <a:effectLst/>
        </p:spPr>
        <p:txBody>
          <a:bodyPr/>
          <a:lstStyle/>
          <a:p>
            <a:endParaRPr lang="en-US">
              <a:latin typeface="Trebuchet MS" pitchFamily="34" charset="0"/>
            </a:endParaRPr>
          </a:p>
        </p:txBody>
      </p:sp>
      <p:sp>
        <p:nvSpPr>
          <p:cNvPr id="26" name="Line 12"/>
          <p:cNvSpPr>
            <a:spLocks noChangeShapeType="1"/>
          </p:cNvSpPr>
          <p:nvPr/>
        </p:nvSpPr>
        <p:spPr bwMode="auto">
          <a:xfrm flipV="1">
            <a:off x="1342411" y="4208990"/>
            <a:ext cx="4065814" cy="67490"/>
          </a:xfrm>
          <a:prstGeom prst="line">
            <a:avLst/>
          </a:prstGeom>
          <a:noFill/>
          <a:ln w="63500">
            <a:solidFill>
              <a:schemeClr val="tx1"/>
            </a:solidFill>
            <a:prstDash val="sysDot"/>
            <a:round/>
            <a:headEnd/>
            <a:tailEnd/>
          </a:ln>
          <a:effectLst/>
        </p:spPr>
        <p:txBody>
          <a:bodyPr/>
          <a:lstStyle/>
          <a:p>
            <a:endParaRPr lang="en-US">
              <a:latin typeface="Trebuchet MS" pitchFamily="34" charset="0"/>
            </a:endParaRPr>
          </a:p>
        </p:txBody>
      </p:sp>
      <p:pic>
        <p:nvPicPr>
          <p:cNvPr id="27" name="Picture 1" descr="cid:image008.jpg@01C8B777.F6D2F1F0"/>
          <p:cNvPicPr>
            <a:picLocks noChangeAspect="1" noChangeArrowheads="1"/>
          </p:cNvPicPr>
          <p:nvPr/>
        </p:nvPicPr>
        <p:blipFill>
          <a:blip r:embed="rId8"/>
          <a:srcRect/>
          <a:stretch>
            <a:fillRect/>
          </a:stretch>
        </p:blipFill>
        <p:spPr bwMode="auto">
          <a:xfrm>
            <a:off x="7748974" y="3489296"/>
            <a:ext cx="1095375" cy="542925"/>
          </a:xfrm>
          <a:prstGeom prst="rect">
            <a:avLst/>
          </a:prstGeom>
          <a:noFill/>
          <a:ln w="9525">
            <a:noFill/>
            <a:miter lim="800000"/>
            <a:headEnd/>
            <a:tailEnd/>
          </a:ln>
        </p:spPr>
      </p:pic>
      <p:graphicFrame>
        <p:nvGraphicFramePr>
          <p:cNvPr id="19" name="Group 80"/>
          <p:cNvGraphicFramePr>
            <a:graphicFrameLocks noGrp="1"/>
          </p:cNvGraphicFramePr>
          <p:nvPr/>
        </p:nvGraphicFramePr>
        <p:xfrm>
          <a:off x="381000" y="1417637"/>
          <a:ext cx="8381999" cy="1824326"/>
        </p:xfrm>
        <a:graphic>
          <a:graphicData uri="http://schemas.openxmlformats.org/drawingml/2006/table">
            <a:tbl>
              <a:tblPr>
                <a:tableStyleId>{18603FDC-E32A-4AB5-989C-0864C3EAD2B8}</a:tableStyleId>
              </a:tblPr>
              <a:tblGrid>
                <a:gridCol w="2546927"/>
                <a:gridCol w="729384"/>
                <a:gridCol w="729384"/>
                <a:gridCol w="729384"/>
                <a:gridCol w="729384"/>
                <a:gridCol w="729384"/>
                <a:gridCol w="729384"/>
                <a:gridCol w="729384"/>
                <a:gridCol w="729384"/>
              </a:tblGrid>
              <a:tr h="31147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of Connections/sessions</a:t>
                      </a:r>
                    </a:p>
                  </a:txBody>
                  <a:tcPr marT="27432" marB="27432"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a:t>
                      </a:r>
                    </a:p>
                  </a:txBody>
                  <a:tcPr marT="27432" marB="27432"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2</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3</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6</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7</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8</a:t>
                      </a:r>
                    </a:p>
                  </a:txBody>
                  <a:tcPr marT="27432" marB="27432"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r>
              <a:tr h="400462">
                <a:tc>
                  <a:txBody>
                    <a:bodyPr/>
                    <a:lstStyle/>
                    <a:p>
                      <a:pPr marL="0" marR="0" algn="ctr">
                        <a:lnSpc>
                          <a:spcPct val="90000"/>
                        </a:lnSpc>
                        <a:spcBef>
                          <a:spcPts val="0"/>
                        </a:spcBef>
                        <a:spcAft>
                          <a:spcPts val="0"/>
                        </a:spcAf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Iometer raw MCS MB/s</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499</a:t>
                      </a:r>
                    </a:p>
                  </a:txBody>
                  <a:tcPr marT="27432" marB="27432"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968</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1043</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1174</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1170</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1137</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1174</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1165</a:t>
                      </a:r>
                    </a:p>
                  </a:txBody>
                  <a:tcPr marT="27432" marB="27432"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355966">
                <a:tc>
                  <a:txBody>
                    <a:bodyPr/>
                    <a:lstStyle/>
                    <a:p>
                      <a:pPr marL="0" marR="0" indent="0" algn="ctr" defTabSz="761940" rtl="0" eaLnBrk="1" fontAlgn="auto" latinLnBrk="0" hangingPunct="1">
                        <a:lnSpc>
                          <a:spcPct val="90000"/>
                        </a:lnSpc>
                        <a:spcBef>
                          <a:spcPts val="0"/>
                        </a:spcBef>
                        <a:spcAft>
                          <a:spcPts val="0"/>
                        </a:spcAft>
                        <a:buClrTx/>
                        <a:buSzTx/>
                        <a:buFontTx/>
                        <a:buNone/>
                        <a:tabLst/>
                        <a:defRPr/>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Iometer raw MCS CPU </a:t>
                      </a:r>
                      <a:r>
                        <a:rPr lang="en-US" sz="1400" kern="120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Util</a:t>
                      </a: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17.8</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41</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46</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55</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52</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53</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54</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54</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r>
              <a:tr h="400462">
                <a:tc>
                  <a:txBody>
                    <a:bodyPr/>
                    <a:lstStyle/>
                    <a:p>
                      <a:pPr marL="0" marR="0" algn="ctr">
                        <a:lnSpc>
                          <a:spcPct val="90000"/>
                        </a:lnSpc>
                        <a:spcBef>
                          <a:spcPts val="0"/>
                        </a:spcBef>
                        <a:spcAft>
                          <a:spcPts val="0"/>
                        </a:spcAf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Iometer raw MPIO MB/s</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499</a:t>
                      </a:r>
                    </a:p>
                  </a:txBody>
                  <a:tcPr marT="27432" marB="27432"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790</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955</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1108</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1090</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1107</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1171</a:t>
                      </a:r>
                    </a:p>
                  </a:txBody>
                  <a:tcPr marT="27432" marB="27432"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de-DE"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1162</a:t>
                      </a:r>
                    </a:p>
                  </a:txBody>
                  <a:tcPr marT="27432" marB="27432"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355966">
                <a:tc>
                  <a:txBody>
                    <a:bodyPr/>
                    <a:lstStyle/>
                    <a:p>
                      <a:pPr marL="0" marR="0" indent="0" algn="ctr" defTabSz="761940" rtl="0" eaLnBrk="1" fontAlgn="auto" latinLnBrk="0" hangingPunct="1">
                        <a:lnSpc>
                          <a:spcPct val="90000"/>
                        </a:lnSpc>
                        <a:spcBef>
                          <a:spcPts val="0"/>
                        </a:spcBef>
                        <a:spcAft>
                          <a:spcPts val="0"/>
                        </a:spcAft>
                        <a:buClrTx/>
                        <a:buSzTx/>
                        <a:buFontTx/>
                        <a:buNone/>
                        <a:tabLst/>
                        <a:defRPr/>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Iometer raw MCS CPU </a:t>
                      </a:r>
                      <a:r>
                        <a:rPr lang="en-US" sz="1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Util</a:t>
                      </a: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a:t>
                      </a:r>
                    </a:p>
                  </a:txBody>
                  <a:tcPr marT="27432" marB="27432"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22</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36</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40</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50</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51</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56</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60</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a:lnSpc>
                          <a:spcPct val="90000"/>
                        </a:lnSpc>
                        <a:spcBef>
                          <a:spcPts val="0"/>
                        </a:spcBef>
                        <a:spcAft>
                          <a:spcPts val="0"/>
                        </a:spcAft>
                      </a:pP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55</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T="27432" marB="27432"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r>
            </a:tbl>
          </a:graphicData>
        </a:graphic>
      </p:graphicFrame>
      <p:sp>
        <p:nvSpPr>
          <p:cNvPr id="6" name="Oval 5"/>
          <p:cNvSpPr/>
          <p:nvPr/>
        </p:nvSpPr>
        <p:spPr>
          <a:xfrm>
            <a:off x="5149181" y="1654749"/>
            <a:ext cx="660489" cy="529295"/>
          </a:xfrm>
          <a:prstGeom prst="ellipse">
            <a:avLst/>
          </a:prstGeom>
          <a:noFill/>
          <a:ln w="25400" cmpd="sng">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8" name="Oval 17"/>
          <p:cNvSpPr/>
          <p:nvPr/>
        </p:nvSpPr>
        <p:spPr>
          <a:xfrm>
            <a:off x="7333464" y="2389035"/>
            <a:ext cx="674459" cy="540490"/>
          </a:xfrm>
          <a:prstGeom prst="ellipse">
            <a:avLst/>
          </a:prstGeom>
          <a:noFill/>
          <a:ln w="25400" cmpd="sng">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77508"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pic>
        <p:nvPicPr>
          <p:cNvPr id="30" name="Picture 4" descr="C:\Program Files\Microsoft Resource DVD Artwork\DVD_ART34\Logos\Windows Server 2008\_Windows Server 2008 brand\Windows Server 2008 logo v r.png"/>
          <p:cNvPicPr>
            <a:picLocks noChangeAspect="1" noChangeArrowheads="1"/>
          </p:cNvPicPr>
          <p:nvPr/>
        </p:nvPicPr>
        <p:blipFill>
          <a:blip r:embed="rId9" cstate="print"/>
          <a:srcRect/>
          <a:stretch>
            <a:fillRect/>
          </a:stretch>
        </p:blipFill>
        <p:spPr bwMode="auto">
          <a:xfrm>
            <a:off x="7296723" y="231775"/>
            <a:ext cx="1629496" cy="554029"/>
          </a:xfrm>
          <a:prstGeom prst="rect">
            <a:avLst/>
          </a:prstGeom>
          <a:noFill/>
        </p:spPr>
      </p:pic>
      <p:pic>
        <p:nvPicPr>
          <p:cNvPr id="28" name="Picture 27"/>
          <p:cNvPicPr/>
          <p:nvPr/>
        </p:nvPicPr>
        <p:blipFill>
          <a:blip r:embed="rId10"/>
          <a:srcRect/>
          <a:stretch>
            <a:fillRect/>
          </a:stretch>
        </p:blipFill>
        <p:spPr bwMode="auto">
          <a:xfrm>
            <a:off x="7530170" y="4338918"/>
            <a:ext cx="430490" cy="62746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iSCSI Direct Performance from Hyper-V Child</a:t>
            </a:r>
            <a:endParaRPr lang="en-US" dirty="0"/>
          </a:p>
        </p:txBody>
      </p:sp>
      <p:sp>
        <p:nvSpPr>
          <p:cNvPr id="306178" name="Rectangle 2"/>
          <p:cNvSpPr>
            <a:spLocks noChangeArrowheads="1"/>
          </p:cNvSpPr>
          <p:nvPr/>
        </p:nvSpPr>
        <p:spPr bwMode="auto">
          <a:xfrm>
            <a:off x="381000" y="5868556"/>
            <a:ext cx="838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Summarizes peak and average throughput in a Windows Server® </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2008 </a:t>
            </a:r>
            <a:b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child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partition and a Windows Server 2003 child partition</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aphicFrame>
        <p:nvGraphicFramePr>
          <p:cNvPr id="6" name="Chart 5"/>
          <p:cNvGraphicFramePr>
            <a:graphicFrameLocks/>
          </p:cNvGraphicFramePr>
          <p:nvPr/>
        </p:nvGraphicFramePr>
        <p:xfrm>
          <a:off x="381000" y="1901825"/>
          <a:ext cx="4573905" cy="3567521"/>
        </p:xfrm>
        <a:graphic>
          <a:graphicData uri="http://schemas.openxmlformats.org/drawingml/2006/chart">
            <c:chart xmlns:c="http://schemas.openxmlformats.org/drawingml/2006/chart" xmlns:r="http://schemas.openxmlformats.org/officeDocument/2006/relationships" r:id="rId3"/>
          </a:graphicData>
        </a:graphic>
      </p:graphicFrame>
      <p:sp>
        <p:nvSpPr>
          <p:cNvPr id="306179" name="Rectangle 3"/>
          <p:cNvSpPr>
            <a:spLocks noChangeArrowheads="1"/>
          </p:cNvSpPr>
          <p:nvPr/>
        </p:nvSpPr>
        <p:spPr bwMode="auto">
          <a:xfrm>
            <a:off x="609600" y="53530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Trebuchet MS" pitchFamily="34" charset="0"/>
              <a:cs typeface="Arial" pitchFamily="34" charset="0"/>
            </a:endParaRPr>
          </a:p>
        </p:txBody>
      </p:sp>
      <p:graphicFrame>
        <p:nvGraphicFramePr>
          <p:cNvPr id="8" name="Group 80"/>
          <p:cNvGraphicFramePr>
            <a:graphicFrameLocks noGrp="1"/>
          </p:cNvGraphicFramePr>
          <p:nvPr/>
        </p:nvGraphicFramePr>
        <p:xfrm>
          <a:off x="4992609" y="1875321"/>
          <a:ext cx="3770391" cy="2678205"/>
        </p:xfrm>
        <a:graphic>
          <a:graphicData uri="http://schemas.openxmlformats.org/drawingml/2006/table">
            <a:tbl>
              <a:tblPr>
                <a:tableStyleId>{18603FDC-E32A-4AB5-989C-0864C3EAD2B8}</a:tableStyleId>
              </a:tblPr>
              <a:tblGrid>
                <a:gridCol w="1256797"/>
                <a:gridCol w="1256797"/>
                <a:gridCol w="1256797"/>
              </a:tblGrid>
              <a:tr h="535641">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Average Throughput</a:t>
                      </a: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4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Peak Throughput</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50000"/>
                      </a:schemeClr>
                    </a:solidFill>
                  </a:tcPr>
                </a:tc>
              </a:tr>
              <a:tr h="535641">
                <a:tc>
                  <a:txBody>
                    <a:bodyPr/>
                    <a:lstStyle/>
                    <a:p>
                      <a:pPr marL="0" marR="0" algn="ctr" defTabSz="914400" rtl="0" eaLnBrk="1" fontAlgn="base" latinLnBrk="0" hangingPunct="1">
                        <a:lnSpc>
                          <a:spcPct val="90000"/>
                        </a:lnSpc>
                        <a:spcBef>
                          <a:spcPct val="0"/>
                        </a:spcBef>
                        <a:spcAft>
                          <a:spcPct val="0"/>
                        </a:spcAf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Server 2008 Child MCS</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289 MB/sec</a:t>
                      </a:r>
                    </a:p>
                  </a:txBody>
                  <a:tcPr marL="68580" marR="6858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310 MB/sec</a:t>
                      </a:r>
                    </a:p>
                  </a:txBody>
                  <a:tcPr marL="68580" marR="6858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535641">
                <a:tc>
                  <a:txBody>
                    <a:bodyPr/>
                    <a:lstStyle/>
                    <a:p>
                      <a:pPr marL="0" marR="0" algn="ctr" defTabSz="914400" rtl="0" eaLnBrk="1" fontAlgn="base" latinLnBrk="0" hangingPunct="1">
                        <a:lnSpc>
                          <a:spcPct val="90000"/>
                        </a:lnSpc>
                        <a:spcBef>
                          <a:spcPct val="0"/>
                        </a:spcBef>
                        <a:spcAft>
                          <a:spcPct val="0"/>
                        </a:spcAf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Server 2008 </a:t>
                      </a:r>
                      <a:r>
                        <a:rPr lang="en-US" sz="1400" kern="1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ChildMPIO</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287 MB/sec</a:t>
                      </a:r>
                    </a:p>
                  </a:txBody>
                  <a:tcPr marL="68580" marR="6858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309 MB/sec</a:t>
                      </a:r>
                    </a:p>
                  </a:txBody>
                  <a:tcPr marL="68580" marR="6858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r>
              <a:tr h="535641">
                <a:tc>
                  <a:txBody>
                    <a:bodyPr/>
                    <a:lstStyle/>
                    <a:p>
                      <a:pPr marL="0" marR="0" indent="0" algn="ctr" defTabSz="914400" rtl="0" eaLnBrk="1" fontAlgn="base" latinLnBrk="0" hangingPunct="1">
                        <a:lnSpc>
                          <a:spcPct val="90000"/>
                        </a:lnSpc>
                        <a:spcBef>
                          <a:spcPct val="0"/>
                        </a:spcBef>
                        <a:spcAft>
                          <a:spcPct val="0"/>
                        </a:spcAft>
                        <a:buClrTx/>
                        <a:buSzTx/>
                        <a:buFontTx/>
                        <a:buNone/>
                        <a:tabLst/>
                        <a:defRPr/>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Server 2003 </a:t>
                      </a:r>
                      <a:r>
                        <a:rPr lang="en-US" sz="140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Child MCS</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158 MB/sec</a:t>
                      </a:r>
                    </a:p>
                  </a:txBody>
                  <a:tcPr marL="68580" marR="6858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160 MB/sec</a:t>
                      </a:r>
                    </a:p>
                  </a:txBody>
                  <a:tcPr marL="68580" marR="6858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535641">
                <a:tc>
                  <a:txBody>
                    <a:bodyPr/>
                    <a:lstStyle/>
                    <a:p>
                      <a:pPr marL="0" marR="0" algn="ctr" defTabSz="914400" rtl="0" eaLnBrk="1" fontAlgn="base" latinLnBrk="0" hangingPunct="1">
                        <a:lnSpc>
                          <a:spcPct val="90000"/>
                        </a:lnSpc>
                        <a:spcBef>
                          <a:spcPct val="0"/>
                        </a:spcBef>
                        <a:spcAft>
                          <a:spcPct val="0"/>
                        </a:spcAft>
                      </a:pPr>
                      <a:r>
                        <a:rPr lang="en-US" sz="140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Server 2003 Child MPIO</a:t>
                      </a:r>
                      <a:endPar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horzOverflow="overflow">
                    <a:lnL w="1905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161 MB/sec</a:t>
                      </a:r>
                    </a:p>
                  </a:txBody>
                  <a:tcPr marL="68580" marR="68580" marT="0" marB="0"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algn="ctr" defTabSz="914400" rtl="0" eaLnBrk="1" fontAlgn="base" latinLnBrk="0" hangingPunct="1">
                        <a:lnSpc>
                          <a:spcPct val="90000"/>
                        </a:lnSpc>
                        <a:spcBef>
                          <a:spcPct val="0"/>
                        </a:spcBef>
                        <a:spcAft>
                          <a:spcPct val="0"/>
                        </a:spcAft>
                      </a:pPr>
                      <a:r>
                        <a:rPr lang="en-US" sz="1400"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165 MB/sec</a:t>
                      </a:r>
                    </a:p>
                  </a:txBody>
                  <a:tcPr marL="68580" marR="68580" marT="0" marB="0"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r>
            </a:tbl>
          </a:graphicData>
        </a:graphic>
      </p:graphicFrame>
      <p:pic>
        <p:nvPicPr>
          <p:cNvPr id="10" name="Picture 2" descr="C:\Program Files\Microsoft Resource DVD Artwork\DVD_ART34\Logos\Windows Server 2008\Windows Server 2008 Hyper-V\Windows Server 2008 Hyper-V logo h r.png"/>
          <p:cNvPicPr>
            <a:picLocks noChangeAspect="1" noChangeArrowheads="1"/>
          </p:cNvPicPr>
          <p:nvPr/>
        </p:nvPicPr>
        <p:blipFill>
          <a:blip r:embed="rId4"/>
          <a:srcRect/>
          <a:stretch>
            <a:fillRect/>
          </a:stretch>
        </p:blipFill>
        <p:spPr bwMode="auto">
          <a:xfrm>
            <a:off x="5291644" y="4784436"/>
            <a:ext cx="3120519" cy="719453"/>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0" name="Picture 10" descr="graph"/>
          <p:cNvPicPr>
            <a:picLocks noChangeAspect="1" noChangeArrowheads="1"/>
          </p:cNvPicPr>
          <p:nvPr/>
        </p:nvPicPr>
        <p:blipFill>
          <a:blip r:embed="rId3"/>
          <a:srcRect/>
          <a:stretch>
            <a:fillRect/>
          </a:stretch>
        </p:blipFill>
        <p:spPr bwMode="auto">
          <a:xfrm>
            <a:off x="381000" y="4616694"/>
            <a:ext cx="5150427" cy="1724794"/>
          </a:xfrm>
          <a:prstGeom prst="rect">
            <a:avLst/>
          </a:prstGeom>
          <a:noFill/>
          <a:effectLst>
            <a:outerShdw blurRad="63500" sx="102000" sy="102000" algn="ctr" rotWithShape="0">
              <a:prstClr val="black">
                <a:alpha val="40000"/>
              </a:prstClr>
            </a:outerShdw>
          </a:effectLst>
        </p:spPr>
      </p:pic>
      <p:sp>
        <p:nvSpPr>
          <p:cNvPr id="184322" name="Rectangle 2"/>
          <p:cNvSpPr>
            <a:spLocks noGrp="1" noChangeArrowheads="1"/>
          </p:cNvSpPr>
          <p:nvPr>
            <p:ph type="title"/>
          </p:nvPr>
        </p:nvSpPr>
        <p:spPr>
          <a:xfrm>
            <a:off x="382588" y="228600"/>
            <a:ext cx="8380412" cy="830997"/>
          </a:xfrm>
        </p:spPr>
        <p:txBody>
          <a:bodyPr/>
          <a:lstStyle/>
          <a:p>
            <a:r>
              <a:rPr lang="en-US" sz="3600" smtClean="0"/>
              <a:t>Emulex Fibre Channel HBAs</a:t>
            </a:r>
            <a:br>
              <a:rPr lang="en-US" sz="3600" smtClean="0"/>
            </a:br>
            <a:r>
              <a:rPr sz="2400" smtClean="0">
                <a:gradFill>
                  <a:gsLst>
                    <a:gs pos="28000">
                      <a:schemeClr val="accent6">
                        <a:lumMod val="40000"/>
                        <a:lumOff val="60000"/>
                      </a:schemeClr>
                    </a:gs>
                    <a:gs pos="48000">
                      <a:schemeClr val="accent6">
                        <a:lumMod val="40000"/>
                        <a:lumOff val="60000"/>
                      </a:schemeClr>
                    </a:gs>
                  </a:gsLst>
                  <a:lin ang="5400000" scaled="1"/>
                </a:gradFill>
              </a:rPr>
              <a:t>Surpasses 1 million I/O’s per </a:t>
            </a:r>
            <a:r>
              <a:rPr lang="en-US" sz="2400" smtClean="0">
                <a:gradFill>
                  <a:gsLst>
                    <a:gs pos="28000">
                      <a:schemeClr val="accent6">
                        <a:lumMod val="40000"/>
                        <a:lumOff val="60000"/>
                      </a:schemeClr>
                    </a:gs>
                    <a:gs pos="48000">
                      <a:schemeClr val="accent6">
                        <a:lumMod val="40000"/>
                        <a:lumOff val="60000"/>
                      </a:schemeClr>
                    </a:gs>
                  </a:gsLst>
                  <a:lin ang="5400000" scaled="1"/>
                </a:gradFill>
              </a:rPr>
              <a:t>second from a single server platform</a:t>
            </a:r>
            <a:endParaRPr lang="en-US" sz="2400">
              <a:gradFill>
                <a:gsLst>
                  <a:gs pos="28000">
                    <a:schemeClr val="accent6">
                      <a:lumMod val="40000"/>
                      <a:lumOff val="60000"/>
                    </a:schemeClr>
                  </a:gs>
                  <a:gs pos="48000">
                    <a:schemeClr val="accent6">
                      <a:lumMod val="40000"/>
                      <a:lumOff val="60000"/>
                    </a:schemeClr>
                  </a:gs>
                </a:gsLst>
                <a:lin ang="5400000" scaled="1"/>
              </a:gradFill>
            </a:endParaRPr>
          </a:p>
        </p:txBody>
      </p:sp>
      <p:sp>
        <p:nvSpPr>
          <p:cNvPr id="184323" name="Rectangle 3"/>
          <p:cNvSpPr>
            <a:spLocks noGrp="1" noChangeArrowheads="1"/>
          </p:cNvSpPr>
          <p:nvPr>
            <p:ph type="body" idx="1"/>
          </p:nvPr>
        </p:nvSpPr>
        <p:spPr>
          <a:xfrm>
            <a:off x="382588" y="1417638"/>
            <a:ext cx="8380412" cy="3130088"/>
          </a:xfrm>
        </p:spPr>
        <p:txBody>
          <a:bodyPr/>
          <a:lstStyle/>
          <a:p>
            <a:pPr marL="176213" indent="-176213">
              <a:spcBef>
                <a:spcPts val="600"/>
              </a:spcBef>
            </a:pPr>
            <a:r>
              <a:rPr lang="en-US" sz="1600" smtClean="0"/>
              <a:t>*Third I/O benchmark tested I/O transaction performance potential </a:t>
            </a:r>
            <a:br>
              <a:rPr lang="en-US" sz="1600" smtClean="0"/>
            </a:br>
            <a:r>
              <a:rPr lang="en-US" sz="1600" smtClean="0"/>
              <a:t>of a single server platform</a:t>
            </a:r>
          </a:p>
          <a:p>
            <a:pPr marL="341313" lvl="1" indent="-165100">
              <a:spcBef>
                <a:spcPts val="600"/>
              </a:spcBef>
            </a:pPr>
            <a:r>
              <a:rPr lang="en-US" sz="1400" smtClean="0"/>
              <a:t>At a glance:  1,222,742 IOPS on 512 byte and 1,088,976 IOPS on 1KB 100% random reads</a:t>
            </a:r>
          </a:p>
          <a:p>
            <a:pPr marL="176213" indent="-176213">
              <a:spcBef>
                <a:spcPts val="600"/>
              </a:spcBef>
            </a:pPr>
            <a:r>
              <a:rPr lang="en-US" sz="1600" smtClean="0"/>
              <a:t>Key technology enabler – Message Signaled Interrupts eXtended (MSI-X)</a:t>
            </a:r>
          </a:p>
          <a:p>
            <a:pPr marL="341313" lvl="1" indent="-165100">
              <a:spcBef>
                <a:spcPts val="600"/>
              </a:spcBef>
            </a:pPr>
            <a:r>
              <a:rPr lang="en-US" sz="1400" smtClean="0"/>
              <a:t>New industry standard replacing less efficient line-based interrupt technology</a:t>
            </a:r>
          </a:p>
          <a:p>
            <a:pPr marL="341313" lvl="1" indent="-165100">
              <a:spcBef>
                <a:spcPts val="600"/>
              </a:spcBef>
            </a:pPr>
            <a:r>
              <a:rPr lang="en-US" sz="1400" smtClean="0"/>
              <a:t>Emulex 8Gb/s Fibre Channel HBAs optimized for MSI-X on Windows Server 2008 </a:t>
            </a:r>
            <a:br>
              <a:rPr lang="en-US" sz="1400" smtClean="0"/>
            </a:br>
            <a:r>
              <a:rPr lang="en-US" sz="1400" smtClean="0"/>
              <a:t>for exceptional performance on non-uniform memory access (NUMA) systems</a:t>
            </a:r>
          </a:p>
          <a:p>
            <a:pPr marL="176213" indent="-176213">
              <a:spcBef>
                <a:spcPts val="600"/>
              </a:spcBef>
            </a:pPr>
            <a:r>
              <a:rPr lang="en-US" sz="1600" smtClean="0"/>
              <a:t>Configuration included</a:t>
            </a:r>
          </a:p>
          <a:p>
            <a:pPr marL="341313" lvl="1" indent="-165100">
              <a:spcBef>
                <a:spcPts val="600"/>
              </a:spcBef>
            </a:pPr>
            <a:r>
              <a:rPr lang="en-US" sz="1400" smtClean="0"/>
              <a:t>Microsoft Windows Server 2008 x64 Enterprise Edition</a:t>
            </a:r>
          </a:p>
          <a:p>
            <a:pPr marL="341313" lvl="1" indent="-165100">
              <a:spcBef>
                <a:spcPts val="600"/>
              </a:spcBef>
            </a:pPr>
            <a:r>
              <a:rPr lang="en-US" sz="1400" smtClean="0"/>
              <a:t>Emulex LightPulse ® LPe12002 8GB/s Fibre Channel HBAs</a:t>
            </a:r>
          </a:p>
          <a:p>
            <a:pPr marL="341313" lvl="1" indent="-165100">
              <a:spcBef>
                <a:spcPts val="600"/>
              </a:spcBef>
            </a:pPr>
            <a:r>
              <a:rPr lang="en-US" sz="1400" smtClean="0"/>
              <a:t>HP DL585 G5 servers with AMD Opteron processors</a:t>
            </a:r>
          </a:p>
          <a:p>
            <a:pPr marL="341313" lvl="1" indent="-165100">
              <a:spcBef>
                <a:spcPts val="600"/>
              </a:spcBef>
            </a:pPr>
            <a:r>
              <a:rPr lang="en-US" sz="1400" smtClean="0"/>
              <a:t>Third I/O Iris Storage Solution</a:t>
            </a:r>
            <a:endParaRPr lang="en-US" sz="1400" dirty="0"/>
          </a:p>
        </p:txBody>
      </p:sp>
      <p:pic>
        <p:nvPicPr>
          <p:cNvPr id="184331" name="Picture 11" descr="config"/>
          <p:cNvPicPr>
            <a:picLocks noChangeAspect="1" noChangeArrowheads="1"/>
          </p:cNvPicPr>
          <p:nvPr/>
        </p:nvPicPr>
        <p:blipFill>
          <a:blip r:embed="rId4"/>
          <a:srcRect/>
          <a:stretch>
            <a:fillRect/>
          </a:stretch>
        </p:blipFill>
        <p:spPr bwMode="auto">
          <a:xfrm>
            <a:off x="5880714" y="3428999"/>
            <a:ext cx="2882286" cy="2639291"/>
          </a:xfrm>
          <a:prstGeom prst="rect">
            <a:avLst/>
          </a:prstGeom>
          <a:noFill/>
          <a:effectLst>
            <a:outerShdw blurRad="63500" sx="102000" sy="102000" algn="ctr" rotWithShape="0">
              <a:prstClr val="black">
                <a:alpha val="40000"/>
              </a:prstClr>
            </a:outerShdw>
          </a:effectLst>
        </p:spPr>
      </p:pic>
      <p:sp>
        <p:nvSpPr>
          <p:cNvPr id="184334" name="Text Box 14"/>
          <p:cNvSpPr txBox="1">
            <a:spLocks noChangeArrowheads="1"/>
          </p:cNvSpPr>
          <p:nvPr/>
        </p:nvSpPr>
        <p:spPr bwMode="auto">
          <a:xfrm>
            <a:off x="631825" y="6015038"/>
            <a:ext cx="3190745" cy="276999"/>
          </a:xfrm>
          <a:prstGeom prst="rect">
            <a:avLst/>
          </a:prstGeom>
          <a:noFill/>
          <a:ln w="9525">
            <a:noFill/>
            <a:miter lim="800000"/>
            <a:headEnd/>
            <a:tailEnd/>
          </a:ln>
          <a:effectLst/>
        </p:spPr>
        <p:txBody>
          <a:bodyPr wrap="none">
            <a:spAutoFit/>
          </a:bodyPr>
          <a:lstStyle/>
          <a:p>
            <a:r>
              <a:rPr lang="en-US" sz="1200">
                <a:latin typeface="Trebuchet MS" pitchFamily="34" charset="0"/>
              </a:rPr>
              <a:t>* Benchmark by Third I/O Inc. July 16, 2008</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3"/>
          <a:srcRect l="2183"/>
          <a:stretch>
            <a:fillRect/>
          </a:stretch>
        </p:blipFill>
        <p:spPr>
          <a:xfrm>
            <a:off x="381000" y="2300435"/>
            <a:ext cx="5380137" cy="3703320"/>
          </a:xfrm>
          <a:prstGeom prst="rect">
            <a:avLst/>
          </a:prstGeom>
          <a:noFill/>
          <a:ln/>
        </p:spPr>
      </p:pic>
      <p:sp>
        <p:nvSpPr>
          <p:cNvPr id="340994" name="Rectangle 2"/>
          <p:cNvSpPr>
            <a:spLocks noGrp="1" noChangeArrowheads="1"/>
          </p:cNvSpPr>
          <p:nvPr>
            <p:ph type="title"/>
          </p:nvPr>
        </p:nvSpPr>
        <p:spPr/>
        <p:txBody>
          <a:bodyPr/>
          <a:lstStyle/>
          <a:p>
            <a:r>
              <a:rPr lang="en-US" smtClean="0"/>
              <a:t>Intel 10 GB Iometer iSCSI Read/Write Test</a:t>
            </a:r>
            <a:endParaRPr lang="en-US"/>
          </a:p>
        </p:txBody>
      </p:sp>
      <p:sp>
        <p:nvSpPr>
          <p:cNvPr id="341003" name="Text Box 11"/>
          <p:cNvSpPr txBox="1">
            <a:spLocks noChangeArrowheads="1"/>
          </p:cNvSpPr>
          <p:nvPr/>
        </p:nvSpPr>
        <p:spPr bwMode="auto">
          <a:xfrm>
            <a:off x="380999" y="6094105"/>
            <a:ext cx="6287656" cy="332399"/>
          </a:xfrm>
          <a:prstGeom prst="rect">
            <a:avLst/>
          </a:prstGeom>
          <a:noFill/>
          <a:ln w="50800" algn="ctr">
            <a:noFill/>
            <a:miter lim="800000"/>
            <a:headEnd/>
            <a:tailEnd/>
          </a:ln>
          <a:effectLst/>
        </p:spPr>
        <p:txBody>
          <a:bodyPr wrap="square" lIns="0" tIns="0" rIns="0" bIns="0">
            <a:spAutoFit/>
          </a:bodyPr>
          <a:lstStyle/>
          <a:p>
            <a:pPr>
              <a:lnSpc>
                <a:spcPct val="90000"/>
              </a:lnSpc>
            </a:pP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Source:  Intel labs:  This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 reference data only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to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illustrate the potential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performance using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combination of product and pre-released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equipment – May, 2008</a:t>
            </a:r>
            <a:endPar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381000" y="1901825"/>
            <a:ext cx="8382000" cy="387798"/>
          </a:xfrm>
          <a:prstGeom prst="rect">
            <a:avLst/>
          </a:prstGeom>
        </p:spPr>
        <p:txBody>
          <a:bodyPr wrap="square" lIns="0" tIns="0" rIns="0" bIns="0">
            <a:spAutoFit/>
          </a:bodyPr>
          <a:lstStyle/>
          <a:p>
            <a:pPr>
              <a:lnSpc>
                <a:spcPct val="90000"/>
              </a:lnSpc>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 Tuned</a:t>
            </a:r>
            <a:endParaRPr lang="en-US" sz="28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Text Box 6"/>
          <p:cNvSpPr txBox="1">
            <a:spLocks noChangeArrowheads="1"/>
          </p:cNvSpPr>
          <p:nvPr/>
        </p:nvSpPr>
        <p:spPr bwMode="auto">
          <a:xfrm>
            <a:off x="5911273" y="2355850"/>
            <a:ext cx="2851727" cy="3321935"/>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85000"/>
              </a:lnSpc>
              <a:spcBef>
                <a:spcPts val="400"/>
              </a:spcBef>
            </a:pPr>
            <a:r>
              <a:rPr lang="en-US" sz="1200" b="1" dirty="0">
                <a:gradFill>
                  <a:gsLst>
                    <a:gs pos="28000">
                      <a:schemeClr val="bg2"/>
                    </a:gs>
                    <a:gs pos="48000">
                      <a:schemeClr val="bg2"/>
                    </a:gs>
                  </a:gsLst>
                  <a:lin ang="5400000" scaled="1"/>
                </a:gradFill>
                <a:latin typeface="Trebuchet MS" pitchFamily="34" charset="0"/>
              </a:rPr>
              <a:t>Test</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Iometer 2004.07.30</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Test Duration=1 minute</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12 Targets</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Variable Buffer Size (512B – 64KB)</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Tuned Configuration – 110 Outstanding I/O Per Target</a:t>
            </a:r>
            <a:endParaRPr lang="en-US" sz="1200" dirty="0" smtClean="0">
              <a:gradFill>
                <a:gsLst>
                  <a:gs pos="28000">
                    <a:schemeClr val="bg2"/>
                  </a:gs>
                  <a:gs pos="48000">
                    <a:schemeClr val="bg2"/>
                  </a:gs>
                </a:gsLst>
                <a:lin ang="5400000" scaled="1"/>
              </a:gradFill>
              <a:latin typeface="Trebuchet MS" pitchFamily="34" charset="0"/>
            </a:endParaRPr>
          </a:p>
          <a:p>
            <a:pPr>
              <a:lnSpc>
                <a:spcPct val="85000"/>
              </a:lnSpc>
              <a:spcBef>
                <a:spcPts val="600"/>
              </a:spcBef>
            </a:pPr>
            <a:r>
              <a:rPr lang="en-US" sz="1200" b="1" smtClean="0">
                <a:gradFill>
                  <a:gsLst>
                    <a:gs pos="28000">
                      <a:schemeClr val="bg2"/>
                    </a:gs>
                    <a:gs pos="48000">
                      <a:schemeClr val="bg2"/>
                    </a:gs>
                  </a:gsLst>
                  <a:lin ang="5400000" scaled="1"/>
                </a:gradFill>
                <a:latin typeface="Trebuchet MS" pitchFamily="34" charset="0"/>
              </a:rPr>
              <a:t>Servers</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Green City CRB (Tylersburg)</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2X 3.00GHz Quad-Core Intel Xeon processors (Nehalem)</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8GB 1066MHz RAM</a:t>
            </a:r>
          </a:p>
          <a:p>
            <a:pPr marL="111125" lvl="1" indent="-111125" defTabSz="912777" fontAlgn="base">
              <a:lnSpc>
                <a:spcPct val="85000"/>
              </a:lnSpc>
              <a:spcBef>
                <a:spcPts val="400"/>
              </a:spcBef>
              <a:spcAft>
                <a:spcPct val="0"/>
              </a:spcAft>
              <a:buClr>
                <a:schemeClr val="tx2"/>
              </a:buClr>
              <a:buSzPct val="95000"/>
              <a:buBlip>
                <a:blip r:embed="rId4"/>
              </a:buBlip>
            </a:pPr>
            <a:r>
              <a:rPr lang="en-US" sz="1200" smtClean="0">
                <a:gradFill>
                  <a:gsLst>
                    <a:gs pos="28000">
                      <a:schemeClr val="bg2"/>
                    </a:gs>
                    <a:gs pos="48000">
                      <a:schemeClr val="bg2"/>
                    </a:gs>
                  </a:gsLst>
                  <a:lin ang="5400000" scaled="1"/>
                </a:gradFill>
                <a:latin typeface="Trebuchet MS" pitchFamily="34" charset="0"/>
              </a:rPr>
              <a:t>Windows Server 2008</a:t>
            </a:r>
          </a:p>
          <a:p>
            <a:pPr>
              <a:lnSpc>
                <a:spcPct val="85000"/>
              </a:lnSpc>
              <a:spcBef>
                <a:spcPts val="600"/>
              </a:spcBef>
            </a:pPr>
            <a:r>
              <a:rPr lang="en-US" sz="1200" b="1" smtClean="0">
                <a:gradFill>
                  <a:gsLst>
                    <a:gs pos="28000">
                      <a:schemeClr val="bg2"/>
                    </a:gs>
                    <a:gs pos="48000">
                      <a:schemeClr val="bg2"/>
                    </a:gs>
                  </a:gsLst>
                  <a:lin ang="5400000" scaled="1"/>
                </a:gradFill>
                <a:latin typeface="Trebuchet MS" pitchFamily="34" charset="0"/>
              </a:rPr>
              <a:t>Network </a:t>
            </a:r>
            <a:r>
              <a:rPr lang="en-US" sz="1200" b="1" dirty="0">
                <a:gradFill>
                  <a:gsLst>
                    <a:gs pos="28000">
                      <a:schemeClr val="bg2"/>
                    </a:gs>
                    <a:gs pos="48000">
                      <a:schemeClr val="bg2"/>
                    </a:gs>
                  </a:gsLst>
                  <a:lin ang="5400000" scaled="1"/>
                </a:gradFill>
                <a:latin typeface="Trebuchet MS" pitchFamily="34" charset="0"/>
              </a:rPr>
              <a:t>Configuration</a:t>
            </a:r>
          </a:p>
          <a:p>
            <a:pPr marL="111125" lvl="1" indent="-111125" defTabSz="912777" fontAlgn="base">
              <a:lnSpc>
                <a:spcPct val="85000"/>
              </a:lnSpc>
              <a:spcBef>
                <a:spcPts val="400"/>
              </a:spcBef>
              <a:spcAft>
                <a:spcPct val="0"/>
              </a:spcAft>
              <a:buClr>
                <a:schemeClr val="tx2"/>
              </a:buClr>
              <a:buSzPct val="95000"/>
              <a:buBlip>
                <a:blip r:embed="rId4"/>
              </a:buBlip>
            </a:pPr>
            <a:r>
              <a:rPr lang="en-US" sz="1200" dirty="0" smtClean="0">
                <a:gradFill>
                  <a:gsLst>
                    <a:gs pos="28000">
                      <a:schemeClr val="bg2"/>
                    </a:gs>
                    <a:gs pos="48000">
                      <a:schemeClr val="bg2"/>
                    </a:gs>
                  </a:gsLst>
                  <a:lin ang="5400000" scaled="1"/>
                </a:gradFill>
                <a:latin typeface="Trebuchet MS" pitchFamily="34" charset="0"/>
              </a:rPr>
              <a:t>Cisco Catalyst 6509 Connected to</a:t>
            </a:r>
          </a:p>
          <a:p>
            <a:pPr marL="111125" lvl="1" indent="-111125" defTabSz="912777" fontAlgn="base">
              <a:lnSpc>
                <a:spcPct val="85000"/>
              </a:lnSpc>
              <a:spcBef>
                <a:spcPts val="400"/>
              </a:spcBef>
              <a:spcAft>
                <a:spcPct val="0"/>
              </a:spcAft>
              <a:buClr>
                <a:schemeClr val="tx2"/>
              </a:buClr>
              <a:buSzPct val="95000"/>
              <a:buBlip>
                <a:blip r:embed="rId4"/>
              </a:buBlip>
            </a:pPr>
            <a:r>
              <a:rPr lang="en-US" sz="1200" dirty="0" smtClean="0">
                <a:gradFill>
                  <a:gsLst>
                    <a:gs pos="28000">
                      <a:schemeClr val="bg2"/>
                    </a:gs>
                    <a:gs pos="48000">
                      <a:schemeClr val="bg2"/>
                    </a:gs>
                  </a:gsLst>
                  <a:lin ang="5400000" scaled="1"/>
                </a:gradFill>
                <a:latin typeface="Trebuchet MS" pitchFamily="34" charset="0"/>
              </a:rPr>
              <a:t>Clients Connected @ 1000 </a:t>
            </a:r>
            <a:r>
              <a:rPr lang="en-US" sz="1200" dirty="0" err="1" smtClean="0">
                <a:gradFill>
                  <a:gsLst>
                    <a:gs pos="28000">
                      <a:schemeClr val="bg2"/>
                    </a:gs>
                    <a:gs pos="48000">
                      <a:schemeClr val="bg2"/>
                    </a:gs>
                  </a:gsLst>
                  <a:lin ang="5400000" scaled="1"/>
                </a:gradFill>
                <a:latin typeface="Trebuchet MS" pitchFamily="34" charset="0"/>
              </a:rPr>
              <a:t>Mbs</a:t>
            </a:r>
            <a:endParaRPr lang="en-US" sz="1200" dirty="0" smtClean="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dirty="0" err="1" smtClean="0"/>
              <a:t>Alacritech</a:t>
            </a:r>
            <a:r>
              <a:rPr lang="en-US" dirty="0" smtClean="0"/>
              <a:t> 10GB 64K </a:t>
            </a:r>
            <a:r>
              <a:rPr lang="en-US" sz="3200" dirty="0" smtClean="0"/>
              <a:t>Read and Write</a:t>
            </a:r>
            <a:br>
              <a:rPr lang="en-US" sz="3200" dirty="0" smtClean="0"/>
            </a:br>
            <a:r>
              <a:rPr lang="en-US" sz="2800" dirty="0" smtClean="0"/>
              <a:t>W</a:t>
            </a:r>
            <a:r>
              <a:rPr sz="2800" smtClean="0"/>
              <a:t>indows Server 2008 Performance Numbers</a:t>
            </a:r>
            <a:endParaRPr lang="en-US" dirty="0"/>
          </a:p>
        </p:txBody>
      </p:sp>
      <p:graphicFrame>
        <p:nvGraphicFramePr>
          <p:cNvPr id="6" name="Content Placeholder 6"/>
          <p:cNvGraphicFramePr>
            <a:graphicFrameLocks/>
          </p:cNvGraphicFramePr>
          <p:nvPr/>
        </p:nvGraphicFramePr>
        <p:xfrm>
          <a:off x="381000" y="1901825"/>
          <a:ext cx="8382000" cy="45821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dirty="0" err="1" smtClean="0"/>
              <a:t>Alacritech</a:t>
            </a:r>
            <a:r>
              <a:rPr lang="en-US" sz="4000" dirty="0" smtClean="0"/>
              <a:t> 10GB Efficiency </a:t>
            </a:r>
            <a:r>
              <a:rPr sz="4000" smtClean="0"/>
              <a:t>Numbers</a:t>
            </a:r>
            <a:br>
              <a:rPr sz="4000" smtClean="0"/>
            </a:br>
            <a:r>
              <a:rPr sz="4000" smtClean="0"/>
              <a:t> </a:t>
            </a:r>
            <a:r>
              <a:rPr sz="2000" smtClean="0"/>
              <a:t>Windows Server 2008 Performance Numbers</a:t>
            </a:r>
            <a:endParaRPr lang="en-US" sz="4000" dirty="0"/>
          </a:p>
        </p:txBody>
      </p:sp>
      <p:graphicFrame>
        <p:nvGraphicFramePr>
          <p:cNvPr id="5" name="Content Placeholder 6"/>
          <p:cNvGraphicFramePr>
            <a:graphicFrameLocks/>
          </p:cNvGraphicFramePr>
          <p:nvPr/>
        </p:nvGraphicFramePr>
        <p:xfrm>
          <a:off x="838200" y="1901825"/>
          <a:ext cx="7206672" cy="4578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iSCSI Digest Offload</a:t>
            </a:r>
            <a:endParaRPr lang="en-US" dirty="0"/>
          </a:p>
        </p:txBody>
      </p:sp>
      <p:sp>
        <p:nvSpPr>
          <p:cNvPr id="13" name="Content Placeholder 12"/>
          <p:cNvSpPr>
            <a:spLocks noGrp="1"/>
          </p:cNvSpPr>
          <p:nvPr>
            <p:ph idx="1"/>
          </p:nvPr>
        </p:nvSpPr>
        <p:spPr>
          <a:xfrm>
            <a:off x="382588" y="1414464"/>
            <a:ext cx="8380412" cy="3327065"/>
          </a:xfrm>
        </p:spPr>
        <p:txBody>
          <a:bodyPr/>
          <a:lstStyle/>
          <a:p>
            <a:pPr marL="0" lvl="0" indent="0">
              <a:buNone/>
            </a:pPr>
            <a:r>
              <a:rPr lang="en-US" sz="2000" smtClean="0"/>
              <a:t>iSCSI Initiator CRC (Header and Data Digests) </a:t>
            </a:r>
            <a:br>
              <a:rPr lang="en-US" sz="2000" smtClean="0"/>
            </a:br>
            <a:r>
              <a:rPr lang="en-US" sz="2000" smtClean="0"/>
              <a:t>offloaded using new CPU instruction set </a:t>
            </a:r>
          </a:p>
          <a:p>
            <a:pPr marL="227013" lvl="0" indent="-227013"/>
            <a:r>
              <a:rPr lang="en-US" sz="2000" smtClean="0"/>
              <a:t>Benefits</a:t>
            </a:r>
          </a:p>
          <a:p>
            <a:pPr marL="395288" lvl="1" indent="-168275"/>
            <a:r>
              <a:rPr lang="en-US" sz="1800" smtClean="0"/>
              <a:t>Transparent Interoperability</a:t>
            </a:r>
          </a:p>
          <a:p>
            <a:pPr marL="395288" lvl="1" indent="-168275"/>
            <a:r>
              <a:rPr lang="en-US" sz="1800" smtClean="0"/>
              <a:t>NIC independent </a:t>
            </a:r>
          </a:p>
          <a:p>
            <a:pPr marL="395288" lvl="1" indent="-168275"/>
            <a:r>
              <a:rPr lang="en-US" sz="1800" smtClean="0"/>
              <a:t>20% reduction in CPU utilization</a:t>
            </a:r>
          </a:p>
          <a:p>
            <a:pPr marL="395288" lvl="1" indent="-168275"/>
            <a:r>
              <a:rPr lang="en-US" sz="1800" smtClean="0"/>
              <a:t>Uses Industry standard CPU Intrinsic</a:t>
            </a:r>
          </a:p>
          <a:p>
            <a:pPr marL="395288" lvl="1" indent="-168275"/>
            <a:r>
              <a:rPr lang="en-US" sz="1800" smtClean="0"/>
              <a:t>Auto detection/no configuration needed</a:t>
            </a:r>
          </a:p>
          <a:p>
            <a:pPr marL="395288" lvl="1" indent="-168275"/>
            <a:r>
              <a:rPr lang="en-US" sz="1800" smtClean="0"/>
              <a:t>Important for routed networks</a:t>
            </a:r>
            <a:endParaRPr lang="en-US" sz="1800"/>
          </a:p>
        </p:txBody>
      </p:sp>
      <p:pic>
        <p:nvPicPr>
          <p:cNvPr id="7" name="Picture 209" descr="Oplin_Silicon_1_Ang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4928120"/>
            <a:ext cx="711200" cy="847725"/>
          </a:xfrm>
          <a:prstGeom prst="rect">
            <a:avLst/>
          </a:prstGeom>
          <a:noFill/>
        </p:spPr>
      </p:pic>
      <p:pic>
        <p:nvPicPr>
          <p:cNvPr id="19458" name="Picture 2" descr="http://www.intel.com/sites/sitewide/pix/badges/core/ci7_78.gif">
            <a:hlinkClick r:id="rId4"/>
          </p:cNvPr>
          <p:cNvPicPr>
            <a:picLocks noChangeAspect="1" noChangeArrowheads="1"/>
          </p:cNvPicPr>
          <p:nvPr/>
        </p:nvPicPr>
        <p:blipFill>
          <a:blip r:embed="rId5"/>
          <a:srcRect/>
          <a:stretch>
            <a:fillRect/>
          </a:stretch>
        </p:blipFill>
        <p:spPr bwMode="auto">
          <a:xfrm>
            <a:off x="381000" y="4978290"/>
            <a:ext cx="677242" cy="824847"/>
          </a:xfrm>
          <a:prstGeom prst="rect">
            <a:avLst/>
          </a:prstGeom>
          <a:noFill/>
        </p:spPr>
      </p:pic>
      <p:pic>
        <p:nvPicPr>
          <p:cNvPr id="20" name="Picture 2" descr="double headed arrow 4b faded"/>
          <p:cNvPicPr>
            <a:picLocks noChangeAspect="1" noChangeArrowheads="1"/>
          </p:cNvPicPr>
          <p:nvPr/>
        </p:nvPicPr>
        <p:blipFill>
          <a:blip r:embed="rId6"/>
          <a:srcRect t="51076"/>
          <a:stretch>
            <a:fillRect/>
          </a:stretch>
        </p:blipFill>
        <p:spPr bwMode="auto">
          <a:xfrm>
            <a:off x="6599611" y="1446663"/>
            <a:ext cx="1843688" cy="3766782"/>
          </a:xfrm>
          <a:prstGeom prst="rect">
            <a:avLst/>
          </a:prstGeom>
          <a:noFill/>
          <a:ln w="9525">
            <a:noFill/>
            <a:miter lim="800000"/>
            <a:headEnd/>
            <a:tailEnd/>
          </a:ln>
        </p:spPr>
      </p:pic>
      <p:pic>
        <p:nvPicPr>
          <p:cNvPr id="21" name="Picture 3" descr="Metallic edge Clear Small"/>
          <p:cNvPicPr>
            <a:picLocks noChangeAspect="1" noChangeArrowheads="1"/>
          </p:cNvPicPr>
          <p:nvPr/>
        </p:nvPicPr>
        <p:blipFill>
          <a:blip r:embed="rId7"/>
          <a:srcRect/>
          <a:stretch>
            <a:fillRect/>
          </a:stretch>
        </p:blipFill>
        <p:spPr bwMode="auto">
          <a:xfrm>
            <a:off x="6393581" y="968990"/>
            <a:ext cx="2315220" cy="4449169"/>
          </a:xfrm>
          <a:prstGeom prst="rect">
            <a:avLst/>
          </a:prstGeom>
          <a:noFill/>
          <a:ln w="9525">
            <a:noFill/>
            <a:miter lim="800000"/>
            <a:headEnd/>
            <a:tailEnd/>
          </a:ln>
        </p:spPr>
      </p:pic>
      <p:sp>
        <p:nvSpPr>
          <p:cNvPr id="22" name="Text Box 5"/>
          <p:cNvSpPr txBox="1">
            <a:spLocks noChangeArrowheads="1"/>
          </p:cNvSpPr>
          <p:nvPr/>
        </p:nvSpPr>
        <p:spPr bwMode="auto">
          <a:xfrm>
            <a:off x="6646460" y="2906972"/>
            <a:ext cx="1937982" cy="2431435"/>
          </a:xfrm>
          <a:prstGeom prst="rect">
            <a:avLst/>
          </a:prstGeom>
          <a:noFill/>
          <a:ln w="9525" algn="ctr">
            <a:noFill/>
            <a:miter lim="800000"/>
            <a:headEnd/>
            <a:tailEnd/>
          </a:ln>
          <a:effectLst/>
        </p:spPr>
        <p:txBody>
          <a:bodyPr wrap="square">
            <a:spAutoFit/>
          </a:bodyPr>
          <a:lstStyle/>
          <a:p>
            <a:pPr algn="ctr">
              <a:spcBef>
                <a:spcPct val="50000"/>
              </a:spcBef>
              <a:defRPr/>
            </a:pPr>
            <a:endParaRPr lang="en-US" sz="2000" b="1" dirty="0">
              <a:solidFill>
                <a:srgbClr val="00B0F0"/>
              </a:solidFill>
              <a:effectLst>
                <a:outerShdw blurRad="38100" dist="38100" dir="2700000" algn="tl">
                  <a:srgbClr val="000000">
                    <a:alpha val="43137"/>
                  </a:srgbClr>
                </a:outerShdw>
              </a:effectLst>
              <a:latin typeface="Trebuchet MS" pitchFamily="34" charset="0"/>
            </a:endParaRPr>
          </a:p>
          <a:p>
            <a:pPr algn="ctr">
              <a:spcBef>
                <a:spcPct val="50000"/>
              </a:spcBef>
              <a:defRPr/>
            </a:pPr>
            <a:endParaRPr lang="en-US" sz="2000" dirty="0">
              <a:solidFill>
                <a:srgbClr val="00B0F0"/>
              </a:solidFill>
              <a:effectLst>
                <a:outerShdw blurRad="38100" dist="38100" dir="2700000" algn="tl">
                  <a:srgbClr val="000000">
                    <a:alpha val="43137"/>
                  </a:srgbClr>
                </a:outerShdw>
              </a:effectLst>
              <a:latin typeface="Trebuchet MS" pitchFamily="34" charset="0"/>
            </a:endParaRPr>
          </a:p>
          <a:p>
            <a:pPr algn="ctr">
              <a:spcBef>
                <a:spcPct val="50000"/>
              </a:spcBef>
              <a:defRPr/>
            </a:pPr>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20%</a:t>
            </a:r>
            <a:endPara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a:p>
            <a:pPr algn="ctr">
              <a:spcBef>
                <a:spcPct val="50000"/>
              </a:spcBef>
              <a:defRPr/>
            </a:pPr>
            <a:endParaRPr lang="en-US" sz="2000" dirty="0">
              <a:solidFill>
                <a:srgbClr val="00B0F0"/>
              </a:solidFill>
              <a:effectLst>
                <a:outerShdw blurRad="38100" dist="38100" dir="2700000" algn="tl">
                  <a:srgbClr val="000000">
                    <a:alpha val="43137"/>
                  </a:srgbClr>
                </a:outerShdw>
              </a:effectLst>
              <a:latin typeface="Trebuchet MS" pitchFamily="34" charset="0"/>
            </a:endParaRPr>
          </a:p>
        </p:txBody>
      </p:sp>
      <p:sp>
        <p:nvSpPr>
          <p:cNvPr id="23" name="Text Box 7"/>
          <p:cNvSpPr txBox="1">
            <a:spLocks noChangeArrowheads="1"/>
          </p:cNvSpPr>
          <p:nvPr/>
        </p:nvSpPr>
        <p:spPr bwMode="auto">
          <a:xfrm>
            <a:off x="6299697" y="3378509"/>
            <a:ext cx="2330450" cy="400110"/>
          </a:xfrm>
          <a:prstGeom prst="rect">
            <a:avLst/>
          </a:prstGeom>
          <a:noFill/>
          <a:ln w="9525" algn="ctr">
            <a:noFill/>
            <a:miter lim="800000"/>
            <a:headEnd/>
            <a:tailEnd/>
          </a:ln>
          <a:effectLst/>
        </p:spPr>
        <p:txBody>
          <a:bodyPr>
            <a:spAutoFit/>
          </a:bodyPr>
          <a:lstStyle/>
          <a:p>
            <a:pPr algn="ctr">
              <a:spcBef>
                <a:spcPct val="50000"/>
              </a:spcBef>
              <a:defRPr/>
            </a:pPr>
            <a:r>
              <a:rPr lang="en-US" sz="2000" dirty="0" smtClean="0">
                <a:effectLst>
                  <a:outerShdw blurRad="38100" dist="38100" dir="2700000" algn="tl">
                    <a:srgbClr val="000000">
                      <a:alpha val="43137"/>
                    </a:srgbClr>
                  </a:outerShdw>
                </a:effectLst>
                <a:latin typeface="Trebuchet MS" pitchFamily="34" charset="0"/>
              </a:rPr>
              <a:t>Lower CPU</a:t>
            </a:r>
            <a:endParaRPr lang="en-US" sz="2000" dirty="0">
              <a:effectLst>
                <a:outerShdw blurRad="38100" dist="38100" dir="2700000" algn="tl">
                  <a:srgbClr val="000000">
                    <a:alpha val="43137"/>
                  </a:srgbClr>
                </a:outerShdw>
              </a:effectLst>
              <a:latin typeface="Trebuchet MS" pitchFamily="34" charset="0"/>
            </a:endParaRPr>
          </a:p>
        </p:txBody>
      </p:sp>
      <p:sp>
        <p:nvSpPr>
          <p:cNvPr id="24" name="Text Placeholder 2"/>
          <p:cNvSpPr txBox="1">
            <a:spLocks/>
          </p:cNvSpPr>
          <p:nvPr/>
        </p:nvSpPr>
        <p:spPr>
          <a:xfrm>
            <a:off x="1200727" y="4988314"/>
            <a:ext cx="3371273" cy="830997"/>
          </a:xfrm>
          <a:prstGeom prst="rect">
            <a:avLst/>
          </a:prstGeom>
        </p:spPr>
        <p:txBody>
          <a:bodyPr wrap="square">
            <a:spAutoFit/>
          </a:bodyPr>
          <a:lstStyle/>
          <a:p>
            <a:pPr marL="4763" indent="-6350">
              <a:lnSpc>
                <a:spcPct val="90000"/>
              </a:lnSpc>
              <a:spcBef>
                <a:spcPct val="20000"/>
              </a:spcBef>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Supports Intel </a:t>
            </a:r>
          </a:p>
          <a:p>
            <a:pPr marL="4763" indent="-6350">
              <a:lnSpc>
                <a:spcPct val="90000"/>
              </a:lnSpc>
              <a:spcBef>
                <a:spcPct val="20000"/>
              </a:spcBef>
            </a:pP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Nehalem/I7 Processors</a:t>
            </a:r>
            <a:endPar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Text Placeholder 2"/>
          <p:cNvSpPr txBox="1">
            <a:spLocks/>
          </p:cNvSpPr>
          <p:nvPr/>
        </p:nvSpPr>
        <p:spPr>
          <a:xfrm>
            <a:off x="319159" y="5837933"/>
            <a:ext cx="8443841" cy="580030"/>
          </a:xfrm>
          <a:prstGeom prst="rect">
            <a:avLst/>
          </a:prstGeom>
        </p:spPr>
        <p:txBody>
          <a:bodyPr>
            <a:noAutofit/>
          </a:bodyPr>
          <a:lstStyle/>
          <a:p>
            <a:pPr marL="969963" indent="-969963" fontAlgn="base">
              <a:spcBef>
                <a:spcPct val="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Disclaimer:	Preliminary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results indicate more than 20% improvement , </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however pre-Beta </a:t>
            </a:r>
            <a:b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Beta builds may or may not represent expected performance for RTM</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iSCSI Additional </a:t>
            </a:r>
            <a:br>
              <a:rPr lang="en-US" smtClean="0"/>
            </a:br>
            <a:r>
              <a:rPr lang="en-US" smtClean="0"/>
              <a:t>Performance Improvements</a:t>
            </a:r>
            <a:endParaRPr lang="en-US" dirty="0"/>
          </a:p>
        </p:txBody>
      </p:sp>
      <p:sp>
        <p:nvSpPr>
          <p:cNvPr id="3" name="Content Placeholder 2"/>
          <p:cNvSpPr>
            <a:spLocks noGrp="1"/>
          </p:cNvSpPr>
          <p:nvPr>
            <p:ph idx="1"/>
          </p:nvPr>
        </p:nvSpPr>
        <p:spPr>
          <a:xfrm>
            <a:off x="382588" y="1901825"/>
            <a:ext cx="8380412" cy="4012380"/>
          </a:xfrm>
        </p:spPr>
        <p:txBody>
          <a:bodyPr/>
          <a:lstStyle/>
          <a:p>
            <a:pPr marL="341313" indent="-341313"/>
            <a:r>
              <a:rPr lang="en-US" sz="2800" smtClean="0"/>
              <a:t>MSISCSI uses Storport APIs (NUMA I/O) </a:t>
            </a:r>
            <a:br>
              <a:rPr lang="en-US" sz="2800" smtClean="0"/>
            </a:br>
            <a:r>
              <a:rPr lang="en-US" sz="2800" smtClean="0"/>
              <a:t>for DPC redirection</a:t>
            </a:r>
          </a:p>
          <a:p>
            <a:pPr marL="628650" lvl="1" indent="-287338"/>
            <a:r>
              <a:rPr lang="en-US" sz="2400" smtClean="0"/>
              <a:t>Completes processing of IO on the processor </a:t>
            </a:r>
            <a:br>
              <a:rPr lang="en-US" sz="2400" smtClean="0"/>
            </a:br>
            <a:r>
              <a:rPr lang="en-US" sz="2400" smtClean="0"/>
              <a:t>on which it initialized</a:t>
            </a:r>
          </a:p>
          <a:p>
            <a:pPr marL="341313" indent="-341313"/>
            <a:r>
              <a:rPr lang="en-US" sz="2800" smtClean="0"/>
              <a:t>Reduction of lock contention in core IO path</a:t>
            </a:r>
          </a:p>
          <a:p>
            <a:pPr marL="341313" indent="-341313"/>
            <a:r>
              <a:rPr lang="en-US" sz="2800" smtClean="0"/>
              <a:t>TCP Waitall</a:t>
            </a:r>
          </a:p>
          <a:p>
            <a:pPr marL="341313" indent="-341313"/>
            <a:r>
              <a:rPr lang="en-US" sz="2800" smtClean="0"/>
              <a:t>Support for Disabling Nagle</a:t>
            </a:r>
          </a:p>
          <a:p>
            <a:pPr marL="628650" lvl="1" indent="-287338"/>
            <a:r>
              <a:rPr lang="en-US" sz="2400" smtClean="0"/>
              <a:t>Registry option for disabling Nagle for </a:t>
            </a:r>
            <a:br>
              <a:rPr lang="en-US" sz="2400" smtClean="0"/>
            </a:br>
            <a:r>
              <a:rPr lang="en-US" sz="2400" smtClean="0"/>
              <a:t>iSCSI traffic in a given system</a:t>
            </a:r>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13653" y="1302983"/>
            <a:ext cx="1927876" cy="707876"/>
          </a:xfrm>
          <a:prstGeom prst="rect">
            <a:avLst/>
          </a:prstGeom>
        </p:spPr>
        <p:txBody>
          <a:bodyPr wrap="none" lIns="91428" tIns="45715" rIns="91428" bIns="45715">
            <a:spAutoFit/>
          </a:bodyPr>
          <a:lstStyle/>
          <a:p>
            <a:pPr defTabSz="914290" fontAlgn="auto">
              <a:spcBef>
                <a:spcPts val="0"/>
              </a:spcBef>
              <a:spcAft>
                <a:spcPts val="0"/>
              </a:spcAf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Hyper-V Parent</a:t>
            </a:r>
          </a:p>
          <a:p>
            <a:pPr defTabSz="914290" fontAlgn="auto">
              <a:spcBef>
                <a:spcPts val="0"/>
              </a:spcBef>
              <a:spcAft>
                <a:spcPts val="0"/>
              </a:spcAf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Server 2008</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58" name="Picture 57" descr="VPN.png"/>
          <p:cNvPicPr>
            <a:picLocks noChangeAspect="1"/>
          </p:cNvPicPr>
          <p:nvPr/>
        </p:nvPicPr>
        <p:blipFill>
          <a:blip r:embed="rId4"/>
          <a:stretch>
            <a:fillRect/>
          </a:stretch>
        </p:blipFill>
        <p:spPr>
          <a:xfrm>
            <a:off x="7511143" y="3158989"/>
            <a:ext cx="1052962" cy="1472995"/>
          </a:xfrm>
          <a:prstGeom prst="rect">
            <a:avLst/>
          </a:prstGeom>
        </p:spPr>
      </p:pic>
      <p:sp>
        <p:nvSpPr>
          <p:cNvPr id="29" name="AutoShape 16"/>
          <p:cNvSpPr>
            <a:spLocks noChangeArrowheads="1"/>
          </p:cNvSpPr>
          <p:nvPr/>
        </p:nvSpPr>
        <p:spPr bwMode="auto">
          <a:xfrm>
            <a:off x="442659" y="4960574"/>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Jumbo Frames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AutoShape 12"/>
          <p:cNvSpPr>
            <a:spLocks noChangeArrowheads="1"/>
          </p:cNvSpPr>
          <p:nvPr/>
        </p:nvSpPr>
        <p:spPr bwMode="auto">
          <a:xfrm>
            <a:off x="3548746" y="3731984"/>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LSO V1</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7" name="AutoShape 12"/>
          <p:cNvSpPr>
            <a:spLocks noChangeArrowheads="1"/>
          </p:cNvSpPr>
          <p:nvPr/>
        </p:nvSpPr>
        <p:spPr bwMode="auto">
          <a:xfrm>
            <a:off x="3548746" y="2462301"/>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endParaRPr lang="en-US" sz="1700" kern="0" dirty="0">
              <a:solidFill>
                <a:sysClr val="windowText" lastClr="000000"/>
              </a:solidFill>
              <a:effectLst>
                <a:outerShdw blurRad="38100" dist="38100" dir="2700000" algn="tl">
                  <a:srgbClr val="000000">
                    <a:alpha val="43137"/>
                  </a:srgbClr>
                </a:outerShdw>
              </a:effectLst>
              <a:latin typeface="Trebuchet MS" pitchFamily="34" charset="0"/>
              <a:cs typeface="Arial" charset="0"/>
            </a:endParaRPr>
          </a:p>
        </p:txBody>
      </p:sp>
      <p:sp>
        <p:nvSpPr>
          <p:cNvPr id="75" name="AutoShape 14"/>
          <p:cNvSpPr>
            <a:spLocks noChangeArrowheads="1"/>
          </p:cNvSpPr>
          <p:nvPr/>
        </p:nvSpPr>
        <p:spPr bwMode="auto">
          <a:xfrm>
            <a:off x="3548746" y="5723029"/>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MPIO &amp; MCS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3" name="AutoShape 12"/>
          <p:cNvSpPr>
            <a:spLocks noChangeArrowheads="1"/>
          </p:cNvSpPr>
          <p:nvPr/>
        </p:nvSpPr>
        <p:spPr bwMode="auto">
          <a:xfrm>
            <a:off x="442659" y="3072552"/>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TCP Chimney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8" name="AutoShape 16"/>
          <p:cNvSpPr>
            <a:spLocks noChangeArrowheads="1"/>
          </p:cNvSpPr>
          <p:nvPr/>
        </p:nvSpPr>
        <p:spPr bwMode="auto">
          <a:xfrm>
            <a:off x="442659" y="4362589"/>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LSO V2</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2" name="AutoShape 12"/>
          <p:cNvSpPr>
            <a:spLocks noChangeArrowheads="1"/>
          </p:cNvSpPr>
          <p:nvPr/>
        </p:nvSpPr>
        <p:spPr bwMode="auto">
          <a:xfrm>
            <a:off x="442659" y="2429646"/>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RSS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3" name="AutoShape 14"/>
          <p:cNvSpPr>
            <a:spLocks noChangeArrowheads="1"/>
          </p:cNvSpPr>
          <p:nvPr/>
        </p:nvSpPr>
        <p:spPr bwMode="auto">
          <a:xfrm>
            <a:off x="442659" y="5710914"/>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MPIO &amp; MCS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AutoShape 12"/>
          <p:cNvSpPr>
            <a:spLocks noChangeArrowheads="1"/>
          </p:cNvSpPr>
          <p:nvPr/>
        </p:nvSpPr>
        <p:spPr bwMode="auto">
          <a:xfrm>
            <a:off x="442659" y="3698481"/>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LSO V1</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3" name="AutoShape 12"/>
          <p:cNvSpPr>
            <a:spLocks noChangeArrowheads="1"/>
          </p:cNvSpPr>
          <p:nvPr/>
        </p:nvSpPr>
        <p:spPr bwMode="auto">
          <a:xfrm>
            <a:off x="3548746" y="4357913"/>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a:tabLst>
                <a:tab pos="5999790" algn="r"/>
              </a:tabLst>
              <a:defRPr/>
            </a:pP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5" name="AutoShape 12"/>
          <p:cNvSpPr>
            <a:spLocks noChangeArrowheads="1"/>
          </p:cNvSpPr>
          <p:nvPr/>
        </p:nvSpPr>
        <p:spPr bwMode="auto">
          <a:xfrm>
            <a:off x="3548746" y="5000169"/>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a:tabLst>
                <a:tab pos="5999790" algn="r"/>
              </a:tabLst>
              <a:defRPr/>
            </a:pP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9" name="AutoShape 12"/>
          <p:cNvSpPr>
            <a:spLocks noChangeArrowheads="1"/>
          </p:cNvSpPr>
          <p:nvPr/>
        </p:nvSpPr>
        <p:spPr bwMode="auto">
          <a:xfrm>
            <a:off x="3548746" y="3088230"/>
            <a:ext cx="2377440" cy="50292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99044" tIns="53332" rIns="99044" bIns="53332" anchor="ctr"/>
          <a:lstStyle/>
          <a:p>
            <a:pPr algn="ctr" defTabSz="761880">
              <a:tabLst>
                <a:tab pos="5999790" algn="r"/>
              </a:tabLst>
              <a:defRPr/>
            </a:pP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9" name="AutoShape 12"/>
          <p:cNvSpPr>
            <a:spLocks noChangeArrowheads="1"/>
          </p:cNvSpPr>
          <p:nvPr/>
        </p:nvSpPr>
        <p:spPr bwMode="auto">
          <a:xfrm>
            <a:off x="3548746" y="3066461"/>
            <a:ext cx="2377440" cy="50292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TCP Chimney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0" name="AutoShape 12"/>
          <p:cNvSpPr>
            <a:spLocks noChangeArrowheads="1"/>
          </p:cNvSpPr>
          <p:nvPr/>
        </p:nvSpPr>
        <p:spPr bwMode="auto">
          <a:xfrm>
            <a:off x="3548746" y="4345531"/>
            <a:ext cx="2377440" cy="50292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LSO V2</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1" name="AutoShape 12"/>
          <p:cNvSpPr>
            <a:spLocks noChangeArrowheads="1"/>
          </p:cNvSpPr>
          <p:nvPr/>
        </p:nvSpPr>
        <p:spPr bwMode="auto">
          <a:xfrm>
            <a:off x="3548746" y="5009559"/>
            <a:ext cx="2377440" cy="50292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lIns="99044" tIns="53332" rIns="99044" bIns="53332" anchor="ctr"/>
          <a:lstStyle/>
          <a:p>
            <a:pPr algn="ctr" defTabSz="761880" fontAlgn="auto">
              <a:spcBef>
                <a:spcPts val="0"/>
              </a:spcBef>
              <a:spcAft>
                <a:spcPts val="0"/>
              </a:spcAft>
              <a:tabLst>
                <a:tab pos="5999790" algn="r"/>
              </a:tabLs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Jumbo Frames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 name="Rectangle 20"/>
          <p:cNvSpPr/>
          <p:nvPr/>
        </p:nvSpPr>
        <p:spPr>
          <a:xfrm>
            <a:off x="6253489" y="4926688"/>
            <a:ext cx="2654036" cy="1015653"/>
          </a:xfrm>
          <a:prstGeom prst="rect">
            <a:avLst/>
          </a:prstGeom>
        </p:spPr>
        <p:txBody>
          <a:bodyPr wrap="none" lIns="91428" tIns="45715" rIns="91428" bIns="45715">
            <a:spAutoFit/>
          </a:bodyPr>
          <a:lstStyle/>
          <a:p>
            <a:pPr algn="ctr" defTabSz="914290" fontAlgn="auto">
              <a:spcBef>
                <a:spcPts val="0"/>
              </a:spcBef>
              <a:spcAft>
                <a:spcPts val="0"/>
              </a:spcAf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Performance Benefits</a:t>
            </a:r>
          </a:p>
          <a:p>
            <a:pPr algn="ctr" defTabSz="914290" fontAlgn="auto">
              <a:spcBef>
                <a:spcPts val="0"/>
              </a:spcBef>
              <a:spcAft>
                <a:spcPts val="0"/>
              </a:spcAft>
              <a:defRPr/>
            </a:pP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 iSCSI </a:t>
            </a:r>
            <a:endPar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290" fontAlgn="auto">
              <a:spcBef>
                <a:spcPts val="0"/>
              </a:spcBef>
              <a:spcAft>
                <a:spcPts val="0"/>
              </a:spcAft>
              <a:defRPr/>
            </a:pPr>
            <a:r>
              <a:rPr lang="en-US" sz="20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Direct Connections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 name="Title 21"/>
          <p:cNvSpPr>
            <a:spLocks noGrp="1"/>
          </p:cNvSpPr>
          <p:nvPr>
            <p:ph type="title"/>
          </p:nvPr>
        </p:nvSpPr>
        <p:spPr>
          <a:xfrm>
            <a:off x="382588" y="228600"/>
            <a:ext cx="8380412" cy="941796"/>
          </a:xfrm>
        </p:spPr>
        <p:txBody>
          <a:bodyPr/>
          <a:lstStyle/>
          <a:p>
            <a:pPr lvl="0"/>
            <a:r>
              <a:rPr lang="en-US" sz="4000" smtClean="0"/>
              <a:t>Hyper-V Performance Improvements </a:t>
            </a:r>
            <a:br>
              <a:rPr lang="en-US" sz="4000" smtClean="0"/>
            </a:br>
            <a:r>
              <a:rPr sz="2800" smtClean="0">
                <a:gradFill>
                  <a:gsLst>
                    <a:gs pos="28000">
                      <a:schemeClr val="accent6">
                        <a:lumMod val="40000"/>
                        <a:lumOff val="60000"/>
                      </a:schemeClr>
                    </a:gs>
                    <a:gs pos="48000">
                      <a:schemeClr val="accent6">
                        <a:lumMod val="40000"/>
                        <a:lumOff val="60000"/>
                      </a:schemeClr>
                    </a:gs>
                  </a:gsLst>
                  <a:lin ang="5400000" scaled="1"/>
                </a:gradFill>
              </a:rPr>
              <a:t>For </a:t>
            </a:r>
            <a:r>
              <a:rPr lang="en-US" sz="2800" smtClean="0">
                <a:gradFill>
                  <a:gsLst>
                    <a:gs pos="28000">
                      <a:schemeClr val="accent6">
                        <a:lumMod val="40000"/>
                        <a:lumOff val="60000"/>
                      </a:schemeClr>
                    </a:gs>
                    <a:gs pos="48000">
                      <a:schemeClr val="accent6">
                        <a:lumMod val="40000"/>
                        <a:lumOff val="60000"/>
                      </a:schemeClr>
                    </a:gs>
                  </a:gsLst>
                  <a:lin ang="5400000" scaled="1"/>
                </a:gradFill>
              </a:rPr>
              <a:t>virtual network interface </a:t>
            </a:r>
            <a:r>
              <a:rPr sz="2800" smtClean="0">
                <a:gradFill>
                  <a:gsLst>
                    <a:gs pos="28000">
                      <a:schemeClr val="accent6">
                        <a:lumMod val="40000"/>
                        <a:lumOff val="60000"/>
                      </a:schemeClr>
                    </a:gs>
                    <a:gs pos="48000">
                      <a:schemeClr val="accent6">
                        <a:lumMod val="40000"/>
                        <a:lumOff val="60000"/>
                      </a:schemeClr>
                    </a:gs>
                  </a:gsLst>
                  <a:lin ang="5400000" scaled="1"/>
                </a:gradFill>
              </a:rPr>
              <a:t>and iSCSI in Windows 7</a:t>
            </a:r>
            <a:endParaRPr sz="2800">
              <a:gradFill>
                <a:gsLst>
                  <a:gs pos="28000">
                    <a:schemeClr val="accent6">
                      <a:lumMod val="40000"/>
                      <a:lumOff val="60000"/>
                    </a:schemeClr>
                  </a:gs>
                  <a:gs pos="48000">
                    <a:schemeClr val="accent6">
                      <a:lumMod val="40000"/>
                      <a:lumOff val="60000"/>
                    </a:schemeClr>
                  </a:gs>
                </a:gsLst>
                <a:lin ang="5400000" scaled="1"/>
              </a:gradFill>
            </a:endParaRPr>
          </a:p>
        </p:txBody>
      </p:sp>
      <p:sp>
        <p:nvSpPr>
          <p:cNvPr id="23" name="Rectangle 22"/>
          <p:cNvSpPr/>
          <p:nvPr/>
        </p:nvSpPr>
        <p:spPr>
          <a:xfrm>
            <a:off x="3808437" y="1369951"/>
            <a:ext cx="1887031" cy="707876"/>
          </a:xfrm>
          <a:prstGeom prst="rect">
            <a:avLst/>
          </a:prstGeom>
        </p:spPr>
        <p:txBody>
          <a:bodyPr wrap="none" lIns="91428" tIns="45715" rIns="91428" bIns="45715">
            <a:spAutoFit/>
          </a:bodyPr>
          <a:lstStyle/>
          <a:p>
            <a:pPr algn="ctr" defTabSz="914290" fontAlgn="auto">
              <a:spcBef>
                <a:spcPts val="0"/>
              </a:spcBef>
              <a:spcAft>
                <a:spcPts val="0"/>
              </a:spcAf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Hyper-V Child</a:t>
            </a:r>
          </a:p>
          <a:p>
            <a:pPr algn="ctr" defTabSz="914290" fontAlgn="auto">
              <a:spcBef>
                <a:spcPts val="0"/>
              </a:spcBef>
              <a:spcAft>
                <a:spcPts val="0"/>
              </a:spcAft>
              <a:defRPr/>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Server 2008 R2</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hotos\iscsi-hyper-v2.png"/>
          <p:cNvPicPr>
            <a:picLocks noChangeAspect="1" noChangeArrowheads="1"/>
          </p:cNvPicPr>
          <p:nvPr/>
        </p:nvPicPr>
        <p:blipFill>
          <a:blip r:embed="rId3"/>
          <a:srcRect/>
          <a:stretch>
            <a:fillRect/>
          </a:stretch>
        </p:blipFill>
        <p:spPr bwMode="auto">
          <a:xfrm>
            <a:off x="0" y="0"/>
            <a:ext cx="8783637" cy="6851650"/>
          </a:xfrm>
          <a:prstGeom prst="rect">
            <a:avLst/>
          </a:prstGeom>
          <a:noFill/>
        </p:spPr>
      </p:pic>
      <p:cxnSp>
        <p:nvCxnSpPr>
          <p:cNvPr id="5" name="Curved Connector 4"/>
          <p:cNvCxnSpPr/>
          <p:nvPr/>
        </p:nvCxnSpPr>
        <p:spPr>
          <a:xfrm rot="16200000" flipH="1">
            <a:off x="1036866" y="3306536"/>
            <a:ext cx="3363683" cy="1812472"/>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rot="16200000" flipH="1">
            <a:off x="775609" y="3339194"/>
            <a:ext cx="3380013" cy="1828804"/>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5400000">
            <a:off x="2898323" y="3763736"/>
            <a:ext cx="2939143" cy="538843"/>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5400000">
            <a:off x="3151416" y="3815443"/>
            <a:ext cx="2928257" cy="478971"/>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a:off x="4060373" y="2520044"/>
            <a:ext cx="3929743" cy="3069769"/>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a:off x="4261757" y="2563586"/>
            <a:ext cx="4065814" cy="3151414"/>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8" descr="FAS6000_cab"/>
          <p:cNvPicPr>
            <a:picLocks noChangeAspect="1" noChangeArrowheads="1"/>
          </p:cNvPicPr>
          <p:nvPr/>
        </p:nvPicPr>
        <p:blipFill>
          <a:blip r:embed="rId4"/>
          <a:srcRect/>
          <a:stretch>
            <a:fillRect/>
          </a:stretch>
        </p:blipFill>
        <p:spPr bwMode="auto">
          <a:xfrm>
            <a:off x="1013052" y="4249057"/>
            <a:ext cx="612775" cy="2184400"/>
          </a:xfrm>
          <a:prstGeom prst="rect">
            <a:avLst/>
          </a:prstGeom>
          <a:noFill/>
          <a:ln w="9525">
            <a:noFill/>
            <a:miter lim="800000"/>
            <a:headEnd/>
            <a:tailEnd/>
          </a:ln>
        </p:spPr>
      </p:pic>
      <p:pic>
        <p:nvPicPr>
          <p:cNvPr id="63489" name="Picture 1" descr="W:\WinHEC\2008\iscsidirect-D.jpg"/>
          <p:cNvPicPr>
            <a:picLocks noChangeAspect="1" noChangeArrowheads="1"/>
          </p:cNvPicPr>
          <p:nvPr/>
        </p:nvPicPr>
        <p:blipFill>
          <a:blip r:embed="rId5"/>
          <a:srcRect/>
          <a:stretch>
            <a:fillRect/>
          </a:stretch>
        </p:blipFill>
        <p:spPr bwMode="auto">
          <a:xfrm>
            <a:off x="0" y="0"/>
            <a:ext cx="9144000" cy="6858000"/>
          </a:xfrm>
          <a:prstGeom prst="rect">
            <a:avLst/>
          </a:prstGeom>
          <a:noFill/>
        </p:spPr>
      </p:pic>
      <p:cxnSp>
        <p:nvCxnSpPr>
          <p:cNvPr id="16" name="Curved Connector 15"/>
          <p:cNvCxnSpPr/>
          <p:nvPr/>
        </p:nvCxnSpPr>
        <p:spPr>
          <a:xfrm rot="5400000">
            <a:off x="2539094" y="3714750"/>
            <a:ext cx="2939143" cy="538843"/>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5400000">
            <a:off x="2792187" y="3766457"/>
            <a:ext cx="2928257" cy="478971"/>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6" descr="platform-3"/>
          <p:cNvPicPr>
            <a:picLocks noChangeAspect="1" noChangeArrowheads="1"/>
          </p:cNvPicPr>
          <p:nvPr/>
        </p:nvPicPr>
        <p:blipFill>
          <a:blip r:embed="rId6"/>
          <a:srcRect/>
          <a:stretch>
            <a:fillRect/>
          </a:stretch>
        </p:blipFill>
        <p:spPr bwMode="auto">
          <a:xfrm>
            <a:off x="381000" y="5348946"/>
            <a:ext cx="5410858" cy="1509053"/>
          </a:xfrm>
          <a:prstGeom prst="rect">
            <a:avLst/>
          </a:prstGeom>
          <a:noFill/>
        </p:spPr>
      </p:pic>
      <p:sp>
        <p:nvSpPr>
          <p:cNvPr id="21" name="Text Box 104"/>
          <p:cNvSpPr txBox="1">
            <a:spLocks noChangeArrowheads="1"/>
          </p:cNvSpPr>
          <p:nvPr/>
        </p:nvSpPr>
        <p:spPr bwMode="auto">
          <a:xfrm>
            <a:off x="5103089" y="6008980"/>
            <a:ext cx="2239822" cy="369332"/>
          </a:xfrm>
          <a:prstGeom prst="rect">
            <a:avLst/>
          </a:prstGeom>
          <a:noFill/>
          <a:ln w="22225" algn="ctr">
            <a:noFill/>
            <a:prstDash val="dash"/>
            <a:miter lim="800000"/>
            <a:headEnd/>
            <a:tailEnd/>
          </a:ln>
          <a:effectLst/>
        </p:spPr>
        <p:txBody>
          <a:bodyPr wrap="square">
            <a:spAutoFit/>
          </a:bodyPr>
          <a:lstStyle/>
          <a:p>
            <a:pP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Storage arrays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Text Box 104"/>
          <p:cNvSpPr txBox="1">
            <a:spLocks noChangeArrowheads="1"/>
          </p:cNvSpPr>
          <p:nvPr/>
        </p:nvSpPr>
        <p:spPr bwMode="auto">
          <a:xfrm>
            <a:off x="5791200" y="4380346"/>
            <a:ext cx="2971800" cy="1452705"/>
          </a:xfrm>
          <a:prstGeom prst="rect">
            <a:avLst/>
          </a:prstGeom>
          <a:noFill/>
          <a:ln w="22225" algn="ctr">
            <a:noFill/>
            <a:prstDash val="dash"/>
            <a:miter lim="800000"/>
            <a:headEnd/>
            <a:tailEnd/>
          </a:ln>
          <a:effectLst/>
        </p:spPr>
        <p:txBody>
          <a:bodyPr wrap="square">
            <a:spAutoFit/>
          </a:bodyPr>
          <a:lstStyle/>
          <a:p>
            <a:pP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Multipathing</a:t>
            </a:r>
          </a:p>
          <a:p>
            <a:pPr marL="285750" indent="-285750"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a:t>
            </a:r>
          </a:p>
          <a:p>
            <a:pPr marL="285750" indent="-285750"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MCS</a:t>
            </a:r>
          </a:p>
        </p:txBody>
      </p:sp>
      <p:cxnSp>
        <p:nvCxnSpPr>
          <p:cNvPr id="13" name="Curved Connector 12"/>
          <p:cNvCxnSpPr/>
          <p:nvPr/>
        </p:nvCxnSpPr>
        <p:spPr>
          <a:xfrm rot="5400000">
            <a:off x="4114800" y="2514600"/>
            <a:ext cx="4065814" cy="3151414"/>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5400000">
            <a:off x="3913416" y="2471058"/>
            <a:ext cx="3929743" cy="3069769"/>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832758" y="3265715"/>
            <a:ext cx="3396345" cy="1894119"/>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H="1">
            <a:off x="595995" y="3273879"/>
            <a:ext cx="3380010" cy="1926773"/>
          </a:xfrm>
          <a:prstGeom prst="curvedConnector3">
            <a:avLst>
              <a:gd name="adj1" fmla="val 50000"/>
            </a:avLst>
          </a:prstGeom>
          <a:ln w="41275">
            <a:solidFill>
              <a:srgbClr val="FFFF00"/>
            </a:solidFill>
            <a:headEnd type="triangle" w="lg" len="lg"/>
            <a:tailEnd type="triangle" w="lg" len="lg"/>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9" name="Picture 55" descr="storage-1"/>
          <p:cNvPicPr>
            <a:picLocks noChangeAspect="1" noChangeArrowheads="1"/>
          </p:cNvPicPr>
          <p:nvPr/>
        </p:nvPicPr>
        <p:blipFill>
          <a:blip r:embed="rId8"/>
          <a:srcRect/>
          <a:stretch>
            <a:fillRect/>
          </a:stretch>
        </p:blipFill>
        <p:spPr bwMode="auto">
          <a:xfrm>
            <a:off x="1649186" y="5074035"/>
            <a:ext cx="621153" cy="1525010"/>
          </a:xfrm>
          <a:prstGeom prst="rect">
            <a:avLst/>
          </a:prstGeom>
          <a:noFill/>
        </p:spPr>
      </p:pic>
      <p:pic>
        <p:nvPicPr>
          <p:cNvPr id="32" name="Picture 12" descr="Filer_1cab_1head"/>
          <p:cNvPicPr preferRelativeResize="0">
            <a:picLocks noChangeAspect="1" noChangeArrowheads="1"/>
          </p:cNvPicPr>
          <p:nvPr/>
        </p:nvPicPr>
        <p:blipFill>
          <a:blip r:embed="rId9" cstate="print">
            <a:clrChange>
              <a:clrFrom>
                <a:srgbClr val="FFFFFF"/>
              </a:clrFrom>
              <a:clrTo>
                <a:srgbClr val="FFFFFF">
                  <a:alpha val="0"/>
                </a:srgbClr>
              </a:clrTo>
            </a:clrChange>
            <a:lum bright="6000"/>
          </a:blip>
          <a:srcRect/>
          <a:stretch>
            <a:fillRect/>
          </a:stretch>
        </p:blipFill>
        <p:spPr bwMode="auto">
          <a:xfrm>
            <a:off x="2389414" y="5045529"/>
            <a:ext cx="520064" cy="1485898"/>
          </a:xfrm>
          <a:prstGeom prst="rect">
            <a:avLst/>
          </a:prstGeom>
          <a:noFill/>
          <a:ln w="9525">
            <a:noFill/>
            <a:miter lim="800000"/>
            <a:headEnd/>
            <a:tailEnd/>
          </a:ln>
        </p:spPr>
      </p:pic>
      <p:sp>
        <p:nvSpPr>
          <p:cNvPr id="31" name="Title 30"/>
          <p:cNvSpPr>
            <a:spLocks noGrp="1"/>
          </p:cNvSpPr>
          <p:nvPr>
            <p:ph type="title"/>
          </p:nvPr>
        </p:nvSpPr>
        <p:spPr>
          <a:xfrm>
            <a:off x="382588" y="228600"/>
            <a:ext cx="8380412" cy="609398"/>
          </a:xfrm>
        </p:spPr>
        <p:txBody>
          <a:bodyPr/>
          <a:lstStyle/>
          <a:p>
            <a:pPr lvl="0"/>
            <a:r>
              <a:rPr lang="en-US" sz="4400" dirty="0" err="1" smtClean="0"/>
              <a:t>iSCSI</a:t>
            </a:r>
            <a:r>
              <a:rPr lang="en-US" sz="4400" dirty="0" smtClean="0"/>
              <a:t> Initiator Support with Hyper-V</a:t>
            </a:r>
            <a:endParaRPr lang="en-US" sz="4400" dirty="0"/>
          </a:p>
        </p:txBody>
      </p:sp>
      <p:sp>
        <p:nvSpPr>
          <p:cNvPr id="28" name="TextBox 27"/>
          <p:cNvSpPr txBox="1"/>
          <p:nvPr/>
        </p:nvSpPr>
        <p:spPr>
          <a:xfrm>
            <a:off x="591670" y="3209365"/>
            <a:ext cx="2223247"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VHD</a:t>
            </a:r>
          </a:p>
        </p:txBody>
      </p:sp>
      <p:sp>
        <p:nvSpPr>
          <p:cNvPr id="30" name="TextBox 29"/>
          <p:cNvSpPr txBox="1"/>
          <p:nvPr/>
        </p:nvSpPr>
        <p:spPr>
          <a:xfrm>
            <a:off x="3021105" y="3218330"/>
            <a:ext cx="2223247" cy="954107"/>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Trebuchet MS" pitchFamily="34" charset="0"/>
              </a:rPr>
              <a:t>Passthrough</a:t>
            </a:r>
            <a:r>
              <a:rPr lang="en-US" sz="2800" dirty="0" smtClean="0">
                <a:effectLst>
                  <a:outerShdw blurRad="38100" dist="38100" dir="2700000" algn="tl">
                    <a:srgbClr val="000000">
                      <a:alpha val="43137"/>
                    </a:srgbClr>
                  </a:outerShdw>
                </a:effectLst>
                <a:latin typeface="Trebuchet MS" pitchFamily="34" charset="0"/>
              </a:rPr>
              <a:t> LUN</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TextBox 32"/>
          <p:cNvSpPr txBox="1"/>
          <p:nvPr/>
        </p:nvSpPr>
        <p:spPr>
          <a:xfrm>
            <a:off x="5898775" y="3316942"/>
            <a:ext cx="2223247"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Trebuchet MS" pitchFamily="34" charset="0"/>
              </a:rPr>
              <a:t>iSCSI</a:t>
            </a:r>
            <a:r>
              <a:rPr lang="en-US" sz="2800" dirty="0" smtClean="0">
                <a:effectLst>
                  <a:outerShdw blurRad="38100" dist="38100" dir="2700000" algn="tl">
                    <a:srgbClr val="000000">
                      <a:alpha val="43137"/>
                    </a:srgbClr>
                  </a:outerShdw>
                </a:effectLst>
                <a:latin typeface="Trebuchet MS" pitchFamily="34" charset="0"/>
              </a:rPr>
              <a:t> Direct</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34" name="Group 123"/>
          <p:cNvGrpSpPr/>
          <p:nvPr/>
        </p:nvGrpSpPr>
        <p:grpSpPr>
          <a:xfrm>
            <a:off x="2970625" y="5898776"/>
            <a:ext cx="812481" cy="695731"/>
            <a:chOff x="3140303" y="5133776"/>
            <a:chExt cx="1705878" cy="1225749"/>
          </a:xfrm>
        </p:grpSpPr>
        <p:sp>
          <p:nvSpPr>
            <p:cNvPr id="35" name="Rectangle 59"/>
            <p:cNvSpPr>
              <a:spLocks noChangeArrowheads="1"/>
            </p:cNvSpPr>
            <p:nvPr/>
          </p:nvSpPr>
          <p:spPr bwMode="auto">
            <a:xfrm>
              <a:off x="3140303" y="5339443"/>
              <a:ext cx="1705878" cy="1020082"/>
            </a:xfrm>
            <a:prstGeom prst="rect">
              <a:avLst/>
            </a:prstGeom>
            <a:solidFill>
              <a:srgbClr val="99CC00">
                <a:alpha val="37000"/>
              </a:srgbClr>
            </a:solidFill>
            <a:ln w="9525">
              <a:solidFill>
                <a:schemeClr val="hlink"/>
              </a:solidFill>
              <a:miter lim="800000"/>
              <a:headEnd/>
              <a:tailEnd/>
            </a:ln>
          </p:spPr>
          <p:txBody>
            <a:bodyPr wrap="none" anchor="ctr"/>
            <a:lstStyle/>
            <a:p>
              <a:endParaRPr lang="en-US">
                <a:latin typeface="Trebuchet MS" pitchFamily="34" charset="0"/>
              </a:endParaRPr>
            </a:p>
          </p:txBody>
        </p:sp>
        <p:pic>
          <p:nvPicPr>
            <p:cNvPr id="36" name="Picture 36" descr="disc lt blue"/>
            <p:cNvPicPr>
              <a:picLocks noChangeAspect="1" noChangeArrowheads="1"/>
            </p:cNvPicPr>
            <p:nvPr/>
          </p:nvPicPr>
          <p:blipFill>
            <a:blip r:embed="rId10" cstate="print">
              <a:lum bright="6000"/>
            </a:blip>
            <a:srcRect/>
            <a:stretch>
              <a:fillRect/>
            </a:stretch>
          </p:blipFill>
          <p:spPr bwMode="gray">
            <a:xfrm>
              <a:off x="3170465" y="5133776"/>
              <a:ext cx="972901" cy="1114624"/>
            </a:xfrm>
            <a:prstGeom prst="rect">
              <a:avLst/>
            </a:prstGeom>
            <a:noFill/>
          </p:spPr>
        </p:pic>
      </p:grpSp>
      <p:sp>
        <p:nvSpPr>
          <p:cNvPr id="40" name="AutoShape 66"/>
          <p:cNvSpPr>
            <a:spLocks noChangeArrowheads="1"/>
          </p:cNvSpPr>
          <p:nvPr/>
        </p:nvSpPr>
        <p:spPr bwMode="auto">
          <a:xfrm>
            <a:off x="3008691" y="5844988"/>
            <a:ext cx="218604" cy="314095"/>
          </a:xfrm>
          <a:prstGeom prst="can">
            <a:avLst>
              <a:gd name="adj" fmla="val 25000"/>
            </a:avLst>
          </a:prstGeom>
          <a:ln>
            <a:headEnd/>
            <a:tailEnd/>
          </a:ln>
          <a:effectLst/>
        </p:spPr>
        <p:style>
          <a:lnRef idx="0">
            <a:schemeClr val="accent3"/>
          </a:lnRef>
          <a:fillRef idx="3">
            <a:schemeClr val="accent3"/>
          </a:fillRef>
          <a:effectRef idx="3">
            <a:schemeClr val="accent3"/>
          </a:effectRef>
          <a:fontRef idx="minor">
            <a:schemeClr val="lt1"/>
          </a:fontRef>
        </p:style>
        <p:txBody>
          <a:bodyPr lIns="74066" tIns="37033" rIns="74066" bIns="37033" anchor="ctr"/>
          <a:lstStyle/>
          <a:p>
            <a:endParaRPr lang="en-US">
              <a:latin typeface="Trebuchet MS" pitchFamily="34" charset="0"/>
            </a:endParaRPr>
          </a:p>
        </p:txBody>
      </p:sp>
      <p:grpSp>
        <p:nvGrpSpPr>
          <p:cNvPr id="43" name="Group 123"/>
          <p:cNvGrpSpPr/>
          <p:nvPr/>
        </p:nvGrpSpPr>
        <p:grpSpPr>
          <a:xfrm>
            <a:off x="3660908" y="5432612"/>
            <a:ext cx="642151" cy="579189"/>
            <a:chOff x="3140303" y="5133776"/>
            <a:chExt cx="1705878" cy="1225749"/>
          </a:xfrm>
        </p:grpSpPr>
        <p:sp>
          <p:nvSpPr>
            <p:cNvPr id="44" name="Rectangle 59"/>
            <p:cNvSpPr>
              <a:spLocks noChangeArrowheads="1"/>
            </p:cNvSpPr>
            <p:nvPr/>
          </p:nvSpPr>
          <p:spPr bwMode="auto">
            <a:xfrm>
              <a:off x="3140303" y="5339443"/>
              <a:ext cx="1705878" cy="1020082"/>
            </a:xfrm>
            <a:prstGeom prst="rect">
              <a:avLst/>
            </a:prstGeom>
            <a:solidFill>
              <a:srgbClr val="99CC00">
                <a:alpha val="37000"/>
              </a:srgbClr>
            </a:solidFill>
            <a:ln w="9525">
              <a:solidFill>
                <a:schemeClr val="hlink"/>
              </a:solidFill>
              <a:miter lim="800000"/>
              <a:headEnd/>
              <a:tailEnd/>
            </a:ln>
          </p:spPr>
          <p:txBody>
            <a:bodyPr wrap="none" anchor="ctr"/>
            <a:lstStyle/>
            <a:p>
              <a:endParaRPr lang="en-US">
                <a:latin typeface="Trebuchet MS" pitchFamily="34" charset="0"/>
              </a:endParaRPr>
            </a:p>
          </p:txBody>
        </p:sp>
        <p:pic>
          <p:nvPicPr>
            <p:cNvPr id="45" name="Picture 36" descr="disc lt blue"/>
            <p:cNvPicPr>
              <a:picLocks noChangeAspect="1" noChangeArrowheads="1"/>
            </p:cNvPicPr>
            <p:nvPr/>
          </p:nvPicPr>
          <p:blipFill>
            <a:blip r:embed="rId10" cstate="print">
              <a:lum bright="6000"/>
            </a:blip>
            <a:srcRect/>
            <a:stretch>
              <a:fillRect/>
            </a:stretch>
          </p:blipFill>
          <p:spPr bwMode="gray">
            <a:xfrm>
              <a:off x="3170465" y="5133776"/>
              <a:ext cx="972901" cy="1114624"/>
            </a:xfrm>
            <a:prstGeom prst="rect">
              <a:avLst/>
            </a:prstGeom>
            <a:noFill/>
          </p:spPr>
        </p:pic>
      </p:grpSp>
      <p:grpSp>
        <p:nvGrpSpPr>
          <p:cNvPr id="46" name="Group 123"/>
          <p:cNvGrpSpPr/>
          <p:nvPr/>
        </p:nvGrpSpPr>
        <p:grpSpPr>
          <a:xfrm>
            <a:off x="4171895" y="5871883"/>
            <a:ext cx="642151" cy="579189"/>
            <a:chOff x="3140303" y="5133776"/>
            <a:chExt cx="1705878" cy="1225749"/>
          </a:xfrm>
        </p:grpSpPr>
        <p:sp>
          <p:nvSpPr>
            <p:cNvPr id="47" name="Rectangle 59"/>
            <p:cNvSpPr>
              <a:spLocks noChangeArrowheads="1"/>
            </p:cNvSpPr>
            <p:nvPr/>
          </p:nvSpPr>
          <p:spPr bwMode="auto">
            <a:xfrm>
              <a:off x="3140303" y="5339443"/>
              <a:ext cx="1705878" cy="1020082"/>
            </a:xfrm>
            <a:prstGeom prst="rect">
              <a:avLst/>
            </a:prstGeom>
            <a:solidFill>
              <a:srgbClr val="99CC00">
                <a:alpha val="37000"/>
              </a:srgbClr>
            </a:solidFill>
            <a:ln w="9525">
              <a:solidFill>
                <a:schemeClr val="hlink"/>
              </a:solidFill>
              <a:miter lim="800000"/>
              <a:headEnd/>
              <a:tailEnd/>
            </a:ln>
          </p:spPr>
          <p:txBody>
            <a:bodyPr wrap="none" anchor="ctr"/>
            <a:lstStyle/>
            <a:p>
              <a:endParaRPr lang="en-US">
                <a:latin typeface="Trebuchet MS" pitchFamily="34" charset="0"/>
              </a:endParaRPr>
            </a:p>
          </p:txBody>
        </p:sp>
        <p:pic>
          <p:nvPicPr>
            <p:cNvPr id="48" name="Picture 36" descr="disc lt blue"/>
            <p:cNvPicPr>
              <a:picLocks noChangeAspect="1" noChangeArrowheads="1"/>
            </p:cNvPicPr>
            <p:nvPr/>
          </p:nvPicPr>
          <p:blipFill>
            <a:blip r:embed="rId10" cstate="print">
              <a:lum bright="6000"/>
            </a:blip>
            <a:srcRect/>
            <a:stretch>
              <a:fillRect/>
            </a:stretch>
          </p:blipFill>
          <p:spPr bwMode="gray">
            <a:xfrm>
              <a:off x="3170465" y="5133776"/>
              <a:ext cx="972901" cy="1114624"/>
            </a:xfrm>
            <a:prstGeom prst="rect">
              <a:avLst/>
            </a:prstGeom>
            <a:noFill/>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828193"/>
          </a:xfrm>
        </p:spPr>
        <p:txBody>
          <a:bodyPr/>
          <a:lstStyle/>
          <a:p>
            <a:r>
              <a:rPr lang="en-US" sz="4400" dirty="0" smtClean="0"/>
              <a:t>Storage Networking Platform Features in Windows 7/Server 2008 R2</a:t>
            </a:r>
            <a:endParaRPr lang="en-US" sz="4400" dirty="0"/>
          </a:p>
        </p:txBody>
      </p:sp>
      <p:sp>
        <p:nvSpPr>
          <p:cNvPr id="3" name="Subtitle 2"/>
          <p:cNvSpPr>
            <a:spLocks noGrp="1"/>
          </p:cNvSpPr>
          <p:nvPr>
            <p:ph type="subTitle" idx="1"/>
          </p:nvPr>
        </p:nvSpPr>
        <p:spPr>
          <a:xfrm>
            <a:off x="2734826" y="3650133"/>
            <a:ext cx="5866482" cy="1371145"/>
          </a:xfrm>
        </p:spPr>
        <p:txBody>
          <a:bodyPr/>
          <a:lstStyle/>
          <a:p>
            <a:r>
              <a:rPr lang="en-US" smtClean="0"/>
              <a:t>Suzanne Morgan</a:t>
            </a:r>
          </a:p>
          <a:p>
            <a:r>
              <a:rPr lang="en-US" smtClean="0"/>
              <a:t>Senior Program Manager</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457200" y="1447800"/>
            <a:ext cx="4495800" cy="1981200"/>
            <a:chOff x="457200" y="1447800"/>
            <a:chExt cx="4495800" cy="1981200"/>
          </a:xfrm>
        </p:grpSpPr>
        <p:pic>
          <p:nvPicPr>
            <p:cNvPr id="35" name="Picture 4" descr="G:\Marketing\julie\fabric2.GIF"/>
            <p:cNvPicPr>
              <a:picLocks noChangeAspect="1" noChangeArrowheads="1"/>
            </p:cNvPicPr>
            <p:nvPr/>
          </p:nvPicPr>
          <p:blipFill>
            <a:blip r:embed="rId3"/>
            <a:srcRect r="51213" b="17258"/>
            <a:stretch>
              <a:fillRect/>
            </a:stretch>
          </p:blipFill>
          <p:spPr bwMode="auto">
            <a:xfrm>
              <a:off x="457200" y="1447800"/>
              <a:ext cx="2109788" cy="1981200"/>
            </a:xfrm>
            <a:prstGeom prst="rect">
              <a:avLst/>
            </a:prstGeom>
            <a:noFill/>
          </p:spPr>
        </p:pic>
        <p:sp>
          <p:nvSpPr>
            <p:cNvPr id="36" name="TextBox 35"/>
            <p:cNvSpPr txBox="1"/>
            <p:nvPr/>
          </p:nvSpPr>
          <p:spPr>
            <a:xfrm>
              <a:off x="2286000" y="1524000"/>
              <a:ext cx="2667000" cy="1200329"/>
            </a:xfrm>
            <a:prstGeom prst="rect">
              <a:avLst/>
            </a:prstGeom>
            <a:noFill/>
          </p:spPr>
          <p:txBody>
            <a:bodyPr wrap="square" rtlCol="0">
              <a:spAutoFit/>
            </a:bodyPr>
            <a:lstStyle/>
            <a:p>
              <a:pP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WMI Interfaces to enable Enterprise SAN Management Applications</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38" name="TextBox 37"/>
          <p:cNvSpPr txBox="1"/>
          <p:nvPr/>
        </p:nvSpPr>
        <p:spPr>
          <a:xfrm>
            <a:off x="1981200" y="3200400"/>
            <a:ext cx="2667000" cy="369332"/>
          </a:xfrm>
          <a:prstGeom prst="rect">
            <a:avLst/>
          </a:prstGeom>
          <a:noFill/>
        </p:spPr>
        <p:txBody>
          <a:bodyPr wrap="square" rtlCol="0">
            <a:spAutoFit/>
          </a:bodyPr>
          <a:lstStyle/>
          <a:p>
            <a:pP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 CLI</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0" name="TextBox 39"/>
          <p:cNvSpPr txBox="1"/>
          <p:nvPr/>
        </p:nvSpPr>
        <p:spPr>
          <a:xfrm>
            <a:off x="6451979" y="5029200"/>
            <a:ext cx="1371600" cy="369332"/>
          </a:xfrm>
          <a:prstGeom prst="rect">
            <a:avLst/>
          </a:prstGeom>
          <a:noFill/>
        </p:spPr>
        <p:txBody>
          <a:bodyPr wrap="square" rtlCol="0">
            <a:spAutoFit/>
          </a:bodyPr>
          <a:lstStyle/>
          <a:p>
            <a:pP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iSCSI GUI</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026" name="Picture 2"/>
          <p:cNvPicPr>
            <a:picLocks noChangeAspect="1" noChangeArrowheads="1"/>
          </p:cNvPicPr>
          <p:nvPr/>
        </p:nvPicPr>
        <p:blipFill>
          <a:blip r:embed="rId4"/>
          <a:srcRect/>
          <a:stretch>
            <a:fillRect/>
          </a:stretch>
        </p:blipFill>
        <p:spPr bwMode="auto">
          <a:xfrm>
            <a:off x="5894767" y="1417638"/>
            <a:ext cx="2486025" cy="3505200"/>
          </a:xfrm>
          <a:prstGeom prst="rect">
            <a:avLst/>
          </a:prstGeom>
          <a:noFill/>
          <a:ln w="9525">
            <a:noFill/>
            <a:miter lim="800000"/>
            <a:headEnd/>
            <a:tailEnd/>
          </a:ln>
          <a:effectLst/>
        </p:spPr>
      </p:pic>
      <p:pic>
        <p:nvPicPr>
          <p:cNvPr id="15" name="Picture 2"/>
          <p:cNvPicPr>
            <a:picLocks noChangeAspect="1" noChangeArrowheads="1"/>
          </p:cNvPicPr>
          <p:nvPr/>
        </p:nvPicPr>
        <p:blipFill>
          <a:blip r:embed="rId5"/>
          <a:srcRect/>
          <a:stretch>
            <a:fillRect/>
          </a:stretch>
        </p:blipFill>
        <p:spPr bwMode="auto">
          <a:xfrm>
            <a:off x="760579" y="4073146"/>
            <a:ext cx="3223316" cy="1952626"/>
          </a:xfrm>
          <a:prstGeom prst="rect">
            <a:avLst/>
          </a:prstGeom>
          <a:noFill/>
          <a:ln w="9525">
            <a:noFill/>
            <a:miter lim="800000"/>
            <a:headEnd/>
            <a:tailEnd/>
          </a:ln>
          <a:effectLst/>
        </p:spPr>
      </p:pic>
      <p:sp>
        <p:nvSpPr>
          <p:cNvPr id="10" name="Title 9"/>
          <p:cNvSpPr>
            <a:spLocks noGrp="1"/>
          </p:cNvSpPr>
          <p:nvPr>
            <p:ph type="title"/>
          </p:nvPr>
        </p:nvSpPr>
        <p:spPr/>
        <p:txBody>
          <a:bodyPr/>
          <a:lstStyle/>
          <a:p>
            <a:pPr lvl="0"/>
            <a:r>
              <a:rPr lang="en-US" smtClean="0"/>
              <a:t>iSCSI Management Overview</a:t>
            </a: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5074920" y="1261872"/>
            <a:ext cx="3510915" cy="5081778"/>
          </a:xfrm>
          <a:prstGeom prst="rect">
            <a:avLst/>
          </a:prstGeom>
          <a:noFill/>
          <a:ln w="9525">
            <a:noFill/>
            <a:miter lim="800000"/>
            <a:headEnd/>
            <a:tailEnd/>
          </a:ln>
          <a:effectLst/>
        </p:spPr>
      </p:pic>
      <p:sp>
        <p:nvSpPr>
          <p:cNvPr id="5" name="Oval 4"/>
          <p:cNvSpPr/>
          <p:nvPr/>
        </p:nvSpPr>
        <p:spPr>
          <a:xfrm>
            <a:off x="7531858" y="4098167"/>
            <a:ext cx="914400" cy="209692"/>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6" name="Oval 5"/>
          <p:cNvSpPr/>
          <p:nvPr/>
        </p:nvSpPr>
        <p:spPr>
          <a:xfrm>
            <a:off x="7458073" y="2159190"/>
            <a:ext cx="1020765" cy="295726"/>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7" name="Oval 6"/>
          <p:cNvSpPr/>
          <p:nvPr/>
        </p:nvSpPr>
        <p:spPr>
          <a:xfrm>
            <a:off x="4956980" y="2857499"/>
            <a:ext cx="2081995" cy="209551"/>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8" name="Oval 7"/>
          <p:cNvSpPr/>
          <p:nvPr/>
        </p:nvSpPr>
        <p:spPr>
          <a:xfrm>
            <a:off x="5648324" y="2160943"/>
            <a:ext cx="1666875" cy="334607"/>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9" name="Oval 8"/>
          <p:cNvSpPr/>
          <p:nvPr/>
        </p:nvSpPr>
        <p:spPr>
          <a:xfrm>
            <a:off x="7531858" y="4381358"/>
            <a:ext cx="914400" cy="209692"/>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11" name="Title 10"/>
          <p:cNvSpPr>
            <a:spLocks noGrp="1"/>
          </p:cNvSpPr>
          <p:nvPr>
            <p:ph type="title"/>
          </p:nvPr>
        </p:nvSpPr>
        <p:spPr>
          <a:xfrm>
            <a:off x="382588" y="228600"/>
            <a:ext cx="8380412" cy="1052596"/>
          </a:xfrm>
        </p:spPr>
        <p:txBody>
          <a:bodyPr/>
          <a:lstStyle/>
          <a:p>
            <a:pPr lvl="0"/>
            <a:r>
              <a:rPr lang="en-US" smtClean="0"/>
              <a:t>iSCSI Quick Connect</a:t>
            </a:r>
            <a:br>
              <a:rPr lang="en-US" smtClean="0"/>
            </a:br>
            <a:r>
              <a:rPr sz="2800" smtClean="0">
                <a:gradFill>
                  <a:gsLst>
                    <a:gs pos="28000">
                      <a:schemeClr val="accent6">
                        <a:lumMod val="40000"/>
                        <a:lumOff val="60000"/>
                      </a:schemeClr>
                    </a:gs>
                    <a:gs pos="48000">
                      <a:schemeClr val="accent6">
                        <a:lumMod val="40000"/>
                        <a:lumOff val="60000"/>
                      </a:schemeClr>
                    </a:gs>
                  </a:gsLst>
                  <a:lin ang="5400000" scaled="1"/>
                </a:gradFill>
              </a:rPr>
              <a:t>New in Windows 7/Windows Server 2008 R2</a:t>
            </a:r>
          </a:p>
        </p:txBody>
      </p:sp>
    </p:spTree>
  </p:cSld>
  <p:clrMapOvr>
    <a:masterClrMapping/>
  </p:clrMapOvr>
  <p:transition advTm="123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iSCSI UI Enhancements</a:t>
            </a:r>
            <a:endParaRPr lang="en-US" dirty="0"/>
          </a:p>
        </p:txBody>
      </p:sp>
      <p:sp>
        <p:nvSpPr>
          <p:cNvPr id="3" name="Content Placeholder 2"/>
          <p:cNvSpPr>
            <a:spLocks noGrp="1"/>
          </p:cNvSpPr>
          <p:nvPr>
            <p:ph idx="1"/>
          </p:nvPr>
        </p:nvSpPr>
        <p:spPr>
          <a:xfrm>
            <a:off x="382588" y="1414464"/>
            <a:ext cx="3986212" cy="3814890"/>
          </a:xfrm>
        </p:spPr>
        <p:txBody>
          <a:bodyPr/>
          <a:lstStyle/>
          <a:p>
            <a:r>
              <a:rPr lang="en-US" smtClean="0"/>
              <a:t>Configuration tab</a:t>
            </a:r>
          </a:p>
          <a:p>
            <a:r>
              <a:rPr lang="en-US" smtClean="0"/>
              <a:t>Configuration report</a:t>
            </a:r>
          </a:p>
          <a:p>
            <a:r>
              <a:rPr lang="en-US" smtClean="0"/>
              <a:t>Context sensitive help</a:t>
            </a:r>
          </a:p>
          <a:p>
            <a:r>
              <a:rPr lang="en-US" smtClean="0"/>
              <a:t>Alt shortcuts</a:t>
            </a:r>
          </a:p>
          <a:p>
            <a:r>
              <a:rPr lang="en-US" smtClean="0"/>
              <a:t> for each function</a:t>
            </a:r>
            <a:endParaRPr lang="en-US" dirty="0"/>
          </a:p>
        </p:txBody>
      </p:sp>
      <p:pic>
        <p:nvPicPr>
          <p:cNvPr id="12" name="Picture 2"/>
          <p:cNvPicPr>
            <a:picLocks noChangeAspect="1" noChangeArrowheads="1"/>
          </p:cNvPicPr>
          <p:nvPr/>
        </p:nvPicPr>
        <p:blipFill>
          <a:blip r:embed="rId3"/>
          <a:srcRect/>
          <a:stretch>
            <a:fillRect/>
          </a:stretch>
        </p:blipFill>
        <p:spPr bwMode="auto">
          <a:xfrm>
            <a:off x="5070751" y="1260626"/>
            <a:ext cx="3493216" cy="4900911"/>
          </a:xfrm>
          <a:prstGeom prst="rect">
            <a:avLst/>
          </a:prstGeom>
          <a:noFill/>
          <a:ln w="9525">
            <a:noFill/>
            <a:miter lim="800000"/>
            <a:headEnd/>
            <a:tailEnd/>
          </a:ln>
          <a:effectLst/>
        </p:spPr>
      </p:pic>
      <p:sp>
        <p:nvSpPr>
          <p:cNvPr id="13" name="Oval 12"/>
          <p:cNvSpPr/>
          <p:nvPr/>
        </p:nvSpPr>
        <p:spPr>
          <a:xfrm>
            <a:off x="7150096" y="4303736"/>
            <a:ext cx="1714500" cy="617220"/>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066" tIns="37033" rIns="74066" bIns="37033" rtlCol="0" anchor="ctr"/>
          <a:lstStyle/>
          <a:p>
            <a:pPr algn="ctr"/>
            <a:endParaRPr lang="en-US">
              <a:latin typeface="Trebuchet MS" pitchFamily="34" charset="0"/>
            </a:endParaRPr>
          </a:p>
        </p:txBody>
      </p:sp>
      <p:sp>
        <p:nvSpPr>
          <p:cNvPr id="14" name="Oval 13"/>
          <p:cNvSpPr/>
          <p:nvPr/>
        </p:nvSpPr>
        <p:spPr>
          <a:xfrm>
            <a:off x="6022109" y="1456131"/>
            <a:ext cx="1714500" cy="617220"/>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066" tIns="37033" rIns="74066" bIns="37033" rtlCol="0" anchor="ctr"/>
          <a:lstStyle/>
          <a:p>
            <a:pPr algn="ctr"/>
            <a:endParaRPr lang="en-US">
              <a:latin typeface="Trebuchet MS" pitchFamily="34" charset="0"/>
            </a:endParaRPr>
          </a:p>
        </p:txBody>
      </p:sp>
      <p:sp>
        <p:nvSpPr>
          <p:cNvPr id="15" name="Oval 14"/>
          <p:cNvSpPr/>
          <p:nvPr/>
        </p:nvSpPr>
        <p:spPr>
          <a:xfrm>
            <a:off x="4756961" y="4883083"/>
            <a:ext cx="1714500" cy="617220"/>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4066" tIns="37033" rIns="74066" bIns="37033" rtlCol="0" anchor="ctr"/>
          <a:lstStyle/>
          <a:p>
            <a:pPr algn="ctr"/>
            <a:endParaRPr lang="en-US">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lvl="0"/>
            <a:r>
              <a:rPr lang="en-US" smtClean="0"/>
              <a:t>Device Mapping</a:t>
            </a:r>
            <a:endParaRPr lang="en-US"/>
          </a:p>
        </p:txBody>
      </p:sp>
      <p:pic>
        <p:nvPicPr>
          <p:cNvPr id="20" name="Picture 2"/>
          <p:cNvPicPr>
            <a:picLocks noChangeAspect="1" noChangeArrowheads="1"/>
          </p:cNvPicPr>
          <p:nvPr/>
        </p:nvPicPr>
        <p:blipFill>
          <a:blip r:embed="rId3"/>
          <a:srcRect/>
          <a:stretch>
            <a:fillRect/>
          </a:stretch>
        </p:blipFill>
        <p:spPr bwMode="auto">
          <a:xfrm>
            <a:off x="1067151" y="1879992"/>
            <a:ext cx="3731149" cy="4096376"/>
          </a:xfrm>
          <a:prstGeom prst="rect">
            <a:avLst/>
          </a:prstGeom>
          <a:noFill/>
          <a:ln w="9525">
            <a:noFill/>
            <a:miter lim="800000"/>
            <a:headEnd/>
            <a:tailEnd/>
          </a:ln>
          <a:effectLst/>
        </p:spPr>
      </p:pic>
      <p:sp>
        <p:nvSpPr>
          <p:cNvPr id="21" name="Oval 20"/>
          <p:cNvSpPr/>
          <p:nvPr/>
        </p:nvSpPr>
        <p:spPr>
          <a:xfrm>
            <a:off x="1020257" y="2888220"/>
            <a:ext cx="2743200" cy="2125980"/>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pic>
        <p:nvPicPr>
          <p:cNvPr id="22" name="Picture 21"/>
          <p:cNvPicPr>
            <a:picLocks noChangeAspect="1" noChangeArrowheads="1"/>
          </p:cNvPicPr>
          <p:nvPr/>
        </p:nvPicPr>
        <p:blipFill>
          <a:blip r:embed="rId4"/>
          <a:srcRect/>
          <a:stretch>
            <a:fillRect/>
          </a:stretch>
        </p:blipFill>
        <p:spPr bwMode="auto">
          <a:xfrm>
            <a:off x="4422875" y="1601193"/>
            <a:ext cx="3694748" cy="4534853"/>
          </a:xfrm>
          <a:prstGeom prst="rect">
            <a:avLst/>
          </a:prstGeom>
          <a:noFill/>
          <a:ln w="9525">
            <a:noFill/>
            <a:miter lim="800000"/>
            <a:headEnd/>
            <a:tailEnd/>
          </a:ln>
          <a:effectLst/>
        </p:spPr>
      </p:pic>
      <p:sp>
        <p:nvSpPr>
          <p:cNvPr id="23" name="Oval 22"/>
          <p:cNvSpPr/>
          <p:nvPr/>
        </p:nvSpPr>
        <p:spPr>
          <a:xfrm>
            <a:off x="4413663" y="1698817"/>
            <a:ext cx="3677730" cy="1065550"/>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24" name="TextBox 23"/>
          <p:cNvSpPr txBox="1"/>
          <p:nvPr/>
        </p:nvSpPr>
        <p:spPr>
          <a:xfrm>
            <a:off x="1503113" y="1523785"/>
            <a:ext cx="2859225" cy="390876"/>
          </a:xfrm>
          <a:prstGeom prst="rect">
            <a:avLst/>
          </a:prstGeom>
          <a:noFill/>
        </p:spPr>
        <p:txBody>
          <a:bodyPr wrap="square" lIns="82296" tIns="41148" rIns="82296" bIns="41148" rtlCol="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Previous device list</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5" name="TextBox 24"/>
          <p:cNvSpPr txBox="1"/>
          <p:nvPr/>
        </p:nvSpPr>
        <p:spPr>
          <a:xfrm>
            <a:off x="4857086" y="1248275"/>
            <a:ext cx="2826327" cy="390876"/>
          </a:xfrm>
          <a:prstGeom prst="rect">
            <a:avLst/>
          </a:prstGeom>
          <a:noFill/>
        </p:spPr>
        <p:txBody>
          <a:bodyPr wrap="square" lIns="82296" tIns="41148" rIns="82296" bIns="41148" rtlCol="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New device list</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advTm="123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5070751" y="1260626"/>
            <a:ext cx="3493216" cy="490091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iSCSI UI Extensibility </a:t>
            </a:r>
            <a:endParaRPr lang="en-US" dirty="0"/>
          </a:p>
        </p:txBody>
      </p:sp>
      <p:sp>
        <p:nvSpPr>
          <p:cNvPr id="3" name="Content Placeholder 2"/>
          <p:cNvSpPr>
            <a:spLocks noGrp="1"/>
          </p:cNvSpPr>
          <p:nvPr>
            <p:ph idx="1"/>
          </p:nvPr>
        </p:nvSpPr>
        <p:spPr>
          <a:xfrm>
            <a:off x="382588" y="1414464"/>
            <a:ext cx="4401848" cy="2439129"/>
          </a:xfrm>
        </p:spPr>
        <p:txBody>
          <a:bodyPr/>
          <a:lstStyle/>
          <a:p>
            <a:r>
              <a:rPr lang="en-US" smtClean="0"/>
              <a:t>Vendor provided tab goes here</a:t>
            </a:r>
          </a:p>
          <a:p>
            <a:r>
              <a:rPr lang="en-US" smtClean="0"/>
              <a:t>Enables iSCSI SAN array specific functionality</a:t>
            </a:r>
            <a:endParaRPr lang="en-US" dirty="0"/>
          </a:p>
        </p:txBody>
      </p:sp>
      <p:sp>
        <p:nvSpPr>
          <p:cNvPr id="6" name="Oval 5"/>
          <p:cNvSpPr/>
          <p:nvPr/>
        </p:nvSpPr>
        <p:spPr>
          <a:xfrm>
            <a:off x="7165074" y="1379798"/>
            <a:ext cx="1566081" cy="522027"/>
          </a:xfrm>
          <a:prstGeom prst="ellipse">
            <a:avLst/>
          </a:prstGeom>
          <a:noFill/>
          <a:ln w="28575">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iSCSI CPL on Server Core</a:t>
            </a:r>
            <a:endParaRPr lang="en-US" dirty="0"/>
          </a:p>
        </p:txBody>
      </p:sp>
      <p:sp>
        <p:nvSpPr>
          <p:cNvPr id="3" name="Content Placeholder 2"/>
          <p:cNvSpPr>
            <a:spLocks noGrp="1"/>
          </p:cNvSpPr>
          <p:nvPr>
            <p:ph idx="1"/>
          </p:nvPr>
        </p:nvSpPr>
        <p:spPr>
          <a:xfrm>
            <a:off x="382588" y="1414464"/>
            <a:ext cx="8380412" cy="1637371"/>
          </a:xfrm>
        </p:spPr>
        <p:txBody>
          <a:bodyPr/>
          <a:lstStyle/>
          <a:p>
            <a:r>
              <a:rPr lang="en-US" smtClean="0"/>
              <a:t>From Server Core command line type</a:t>
            </a:r>
            <a:endParaRPr lang="en-US" dirty="0"/>
          </a:p>
        </p:txBody>
      </p:sp>
      <p:pic>
        <p:nvPicPr>
          <p:cNvPr id="90113" name="Picture 1"/>
          <p:cNvPicPr>
            <a:picLocks noChangeAspect="1" noChangeArrowheads="1"/>
          </p:cNvPicPr>
          <p:nvPr/>
        </p:nvPicPr>
        <p:blipFill>
          <a:blip r:embed="rId3"/>
          <a:srcRect/>
          <a:stretch>
            <a:fillRect/>
          </a:stretch>
        </p:blipFill>
        <p:spPr bwMode="auto">
          <a:xfrm>
            <a:off x="1954757" y="2636390"/>
            <a:ext cx="3924300" cy="1247775"/>
          </a:xfrm>
          <a:prstGeom prst="rect">
            <a:avLst/>
          </a:prstGeom>
          <a:noFill/>
          <a:ln w="9525">
            <a:noFill/>
            <a:miter lim="800000"/>
            <a:headEnd/>
            <a:tailEnd/>
          </a:ln>
          <a:effectLst/>
        </p:spPr>
      </p:pic>
      <p:pic>
        <p:nvPicPr>
          <p:cNvPr id="107522" name="Picture 2"/>
          <p:cNvPicPr>
            <a:picLocks noChangeAspect="1" noChangeArrowheads="1"/>
          </p:cNvPicPr>
          <p:nvPr/>
        </p:nvPicPr>
        <p:blipFill>
          <a:blip r:embed="rId4"/>
          <a:srcRect/>
          <a:stretch>
            <a:fillRect/>
          </a:stretch>
        </p:blipFill>
        <p:spPr bwMode="auto">
          <a:xfrm>
            <a:off x="5377218" y="2759609"/>
            <a:ext cx="2413593" cy="3386222"/>
          </a:xfrm>
          <a:prstGeom prst="rect">
            <a:avLst/>
          </a:prstGeom>
          <a:noFill/>
          <a:ln w="9525">
            <a:noFill/>
            <a:miter lim="800000"/>
            <a:headEnd/>
            <a:tailEnd/>
          </a:ln>
          <a:effectLst/>
        </p:spPr>
      </p:pic>
      <p:sp>
        <p:nvSpPr>
          <p:cNvPr id="10" name="Rectangle 9"/>
          <p:cNvSpPr/>
          <p:nvPr/>
        </p:nvSpPr>
        <p:spPr>
          <a:xfrm>
            <a:off x="685658" y="3029445"/>
            <a:ext cx="1178528" cy="461665"/>
          </a:xfrm>
          <a:prstGeom prst="rect">
            <a:avLst/>
          </a:prstGeom>
        </p:spPr>
        <p:txBody>
          <a:bodyPr wrap="none">
            <a:spAutoFit/>
          </a:bodyPr>
          <a:lstStyle/>
          <a:p>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iscsicpl</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4838700" y="1417638"/>
            <a:ext cx="3924300" cy="1247775"/>
          </a:xfrm>
          <a:prstGeom prst="rect">
            <a:avLst/>
          </a:prstGeom>
          <a:noFill/>
          <a:ln w="9525">
            <a:noFill/>
            <a:miter lim="800000"/>
            <a:headEnd/>
            <a:tailEnd/>
          </a:ln>
          <a:effectLst/>
        </p:spPr>
      </p:pic>
      <p:sp>
        <p:nvSpPr>
          <p:cNvPr id="8" name="Title 7"/>
          <p:cNvSpPr>
            <a:spLocks noGrp="1"/>
          </p:cNvSpPr>
          <p:nvPr>
            <p:ph type="title"/>
          </p:nvPr>
        </p:nvSpPr>
        <p:spPr/>
        <p:txBody>
          <a:bodyPr/>
          <a:lstStyle/>
          <a:p>
            <a:pPr lvl="0"/>
            <a:r>
              <a:rPr lang="en-US" smtClean="0"/>
              <a:t>Managing iSCSI Remotely</a:t>
            </a:r>
            <a:endParaRPr lang="en-US"/>
          </a:p>
        </p:txBody>
      </p:sp>
      <p:sp>
        <p:nvSpPr>
          <p:cNvPr id="9" name="Content Placeholder 8"/>
          <p:cNvSpPr>
            <a:spLocks noGrp="1"/>
          </p:cNvSpPr>
          <p:nvPr>
            <p:ph idx="1"/>
          </p:nvPr>
        </p:nvSpPr>
        <p:spPr>
          <a:xfrm>
            <a:off x="382588" y="1414464"/>
            <a:ext cx="8380412" cy="4661276"/>
          </a:xfrm>
        </p:spPr>
        <p:txBody>
          <a:bodyPr/>
          <a:lstStyle/>
          <a:p>
            <a:pPr marL="341313" lvl="0" indent="-341313"/>
            <a:r>
              <a:rPr lang="en-US" sz="2800" smtClean="0"/>
              <a:t>Windows Remote Shell</a:t>
            </a:r>
          </a:p>
          <a:p>
            <a:pPr marL="628650" lvl="1" indent="-287338"/>
            <a:r>
              <a:rPr lang="en-US" sz="2400" smtClean="0"/>
              <a:t>Server to be managed </a:t>
            </a:r>
          </a:p>
          <a:p>
            <a:pPr marL="858838" lvl="2" indent="-230188"/>
            <a:r>
              <a:rPr lang="en-US" sz="2000" smtClean="0"/>
              <a:t>winrm quickconfig</a:t>
            </a:r>
          </a:p>
          <a:p>
            <a:pPr marL="628650" lvl="1" indent="-287338"/>
            <a:r>
              <a:rPr lang="en-US" sz="2400" smtClean="0"/>
              <a:t>Remote management server</a:t>
            </a:r>
          </a:p>
          <a:p>
            <a:pPr marL="858838" lvl="2" indent="-230188"/>
            <a:r>
              <a:rPr lang="en-US" sz="2000" smtClean="0"/>
              <a:t>winrs r:&lt;server name&gt; iscsicli –help</a:t>
            </a:r>
          </a:p>
          <a:p>
            <a:pPr marL="628650" lvl="1" indent="-287338"/>
            <a:r>
              <a:rPr lang="en-US" sz="2400" smtClean="0"/>
              <a:t>Reference:  </a:t>
            </a:r>
            <a:br>
              <a:rPr lang="en-US" sz="2400" smtClean="0"/>
            </a:br>
            <a:r>
              <a:rPr lang="en-US" sz="2000" smtClean="0">
                <a:hlinkClick r:id="rId4"/>
              </a:rPr>
              <a:t>http://msdn.microsoft.com/en-us/library/aa384426(VS.85).aspx</a:t>
            </a:r>
            <a:endParaRPr lang="en-US" sz="2400" smtClean="0"/>
          </a:p>
          <a:p>
            <a:pPr marL="341313" indent="-341313"/>
            <a:r>
              <a:rPr lang="en-US" sz="2800" smtClean="0"/>
              <a:t>Psexec</a:t>
            </a:r>
          </a:p>
          <a:p>
            <a:pPr marL="628650" lvl="1" indent="-287338"/>
            <a:r>
              <a:rPr lang="en-US" sz="2400" smtClean="0"/>
              <a:t>psexec.exe &lt;Server name&gt; iscsicli –help</a:t>
            </a:r>
          </a:p>
          <a:p>
            <a:pPr marL="628650" lvl="1" indent="-287338"/>
            <a:r>
              <a:rPr lang="en-US" sz="2400" smtClean="0"/>
              <a:t>Reference:</a:t>
            </a:r>
            <a:br>
              <a:rPr lang="en-US" sz="2400" smtClean="0"/>
            </a:br>
            <a:r>
              <a:rPr lang="en-US" sz="2000" smtClean="0">
                <a:hlinkClick r:id="rId5"/>
              </a:rPr>
              <a:t>http://technet.microsoft.com/en-us/sysinternals/bb897553.aspx</a:t>
            </a:r>
            <a:endParaRPr lang="en-US" sz="2400"/>
          </a:p>
        </p:txBody>
      </p:sp>
    </p:spTree>
  </p:cSld>
  <p:clrMapOvr>
    <a:masterClrMapping/>
  </p:clrMapOvr>
  <p:transition advTm="1232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9"/>
          <p:cNvSpPr>
            <a:spLocks noChangeShapeType="1"/>
          </p:cNvSpPr>
          <p:nvPr/>
        </p:nvSpPr>
        <p:spPr bwMode="auto">
          <a:xfrm>
            <a:off x="5127716" y="3930183"/>
            <a:ext cx="50088" cy="778874"/>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59" name="Line 9"/>
          <p:cNvSpPr>
            <a:spLocks noChangeShapeType="1"/>
          </p:cNvSpPr>
          <p:nvPr/>
        </p:nvSpPr>
        <p:spPr bwMode="auto">
          <a:xfrm>
            <a:off x="4962268" y="3900793"/>
            <a:ext cx="41147" cy="830308"/>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60" name="Line 9"/>
          <p:cNvSpPr>
            <a:spLocks noChangeShapeType="1"/>
          </p:cNvSpPr>
          <p:nvPr/>
        </p:nvSpPr>
        <p:spPr bwMode="auto">
          <a:xfrm>
            <a:off x="5473677" y="3870790"/>
            <a:ext cx="41147" cy="808877"/>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61" name="Freeform 24"/>
          <p:cNvSpPr>
            <a:spLocks/>
          </p:cNvSpPr>
          <p:nvPr/>
        </p:nvSpPr>
        <p:spPr bwMode="auto">
          <a:xfrm rot="6897567">
            <a:off x="2082377" y="1854036"/>
            <a:ext cx="1262969" cy="3189668"/>
          </a:xfrm>
          <a:custGeom>
            <a:avLst/>
            <a:gdLst/>
            <a:ahLst/>
            <a:cxnLst>
              <a:cxn ang="0">
                <a:pos x="976" y="2400"/>
              </a:cxn>
              <a:cxn ang="0">
                <a:pos x="64" y="912"/>
              </a:cxn>
              <a:cxn ang="0">
                <a:pos x="1360" y="0"/>
              </a:cxn>
            </a:cxnLst>
            <a:rect l="0" t="0" r="r" b="b"/>
            <a:pathLst>
              <a:path w="1360" h="2400">
                <a:moveTo>
                  <a:pt x="976" y="2400"/>
                </a:moveTo>
                <a:cubicBezTo>
                  <a:pt x="488" y="1856"/>
                  <a:pt x="0" y="1312"/>
                  <a:pt x="64" y="912"/>
                </a:cubicBezTo>
                <a:cubicBezTo>
                  <a:pt x="128" y="512"/>
                  <a:pt x="744" y="256"/>
                  <a:pt x="1360" y="0"/>
                </a:cubicBezTo>
              </a:path>
            </a:pathLst>
          </a:custGeom>
          <a:noFill/>
          <a:ln w="25400" cap="flat" cmpd="sng">
            <a:solidFill>
              <a:schemeClr val="tx1"/>
            </a:solidFill>
            <a:prstDash val="solid"/>
            <a:round/>
            <a:headEnd type="none" w="med" len="med"/>
            <a:tailEnd type="stealth" w="lg" len="lg"/>
          </a:ln>
          <a:effectLst/>
        </p:spPr>
        <p:txBody>
          <a:bodyPr wrap="none" lIns="82296" tIns="41148" rIns="82296" bIns="41148">
            <a:noAutofit/>
          </a:bodyPr>
          <a:lstStyle/>
          <a:p>
            <a:endParaRPr lang="en-US">
              <a:latin typeface="Trebuchet MS" pitchFamily="34" charset="0"/>
            </a:endParaRPr>
          </a:p>
        </p:txBody>
      </p:sp>
      <p:sp>
        <p:nvSpPr>
          <p:cNvPr id="62" name="Line 6"/>
          <p:cNvSpPr>
            <a:spLocks noChangeShapeType="1"/>
          </p:cNvSpPr>
          <p:nvPr/>
        </p:nvSpPr>
        <p:spPr bwMode="auto">
          <a:xfrm>
            <a:off x="1982833" y="3445225"/>
            <a:ext cx="3027317" cy="440872"/>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63" name="Line 6"/>
          <p:cNvSpPr>
            <a:spLocks noChangeShapeType="1"/>
          </p:cNvSpPr>
          <p:nvPr/>
        </p:nvSpPr>
        <p:spPr bwMode="auto">
          <a:xfrm>
            <a:off x="1998549" y="3348887"/>
            <a:ext cx="2952818" cy="375557"/>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64" name="Line 6"/>
          <p:cNvSpPr>
            <a:spLocks noChangeShapeType="1"/>
          </p:cNvSpPr>
          <p:nvPr/>
        </p:nvSpPr>
        <p:spPr bwMode="auto">
          <a:xfrm>
            <a:off x="2037739" y="3197031"/>
            <a:ext cx="2693193" cy="336369"/>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pic>
        <p:nvPicPr>
          <p:cNvPr id="65" name="Picture 14" descr="application server"/>
          <p:cNvPicPr>
            <a:picLocks noChangeAspect="1" noChangeArrowheads="1"/>
          </p:cNvPicPr>
          <p:nvPr/>
        </p:nvPicPr>
        <p:blipFill>
          <a:blip r:embed="rId4"/>
          <a:srcRect/>
          <a:stretch>
            <a:fillRect/>
          </a:stretch>
        </p:blipFill>
        <p:spPr bwMode="auto">
          <a:xfrm>
            <a:off x="4925525" y="4494178"/>
            <a:ext cx="1216194" cy="1640362"/>
          </a:xfrm>
          <a:prstGeom prst="rect">
            <a:avLst/>
          </a:prstGeom>
          <a:noFill/>
          <a:ln w="9525">
            <a:noFill/>
            <a:miter lim="800000"/>
            <a:headEnd/>
            <a:tailEnd/>
          </a:ln>
        </p:spPr>
      </p:pic>
      <p:sp>
        <p:nvSpPr>
          <p:cNvPr id="68" name="Line 6"/>
          <p:cNvSpPr>
            <a:spLocks noChangeShapeType="1"/>
          </p:cNvSpPr>
          <p:nvPr/>
        </p:nvSpPr>
        <p:spPr bwMode="auto">
          <a:xfrm>
            <a:off x="2150405" y="3030480"/>
            <a:ext cx="2654005" cy="355963"/>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69" name="Line 7"/>
          <p:cNvSpPr>
            <a:spLocks noChangeShapeType="1"/>
          </p:cNvSpPr>
          <p:nvPr/>
        </p:nvSpPr>
        <p:spPr bwMode="auto">
          <a:xfrm flipV="1">
            <a:off x="5024437" y="3268878"/>
            <a:ext cx="1940243" cy="723968"/>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sp>
        <p:nvSpPr>
          <p:cNvPr id="70" name="AutoShape 8"/>
          <p:cNvSpPr>
            <a:spLocks noChangeArrowheads="1"/>
          </p:cNvSpPr>
          <p:nvPr/>
        </p:nvSpPr>
        <p:spPr bwMode="auto">
          <a:xfrm>
            <a:off x="4709705" y="3099060"/>
            <a:ext cx="1134428" cy="788670"/>
          </a:xfrm>
          <a:prstGeom prst="hexagon">
            <a:avLst>
              <a:gd name="adj" fmla="val 35953"/>
              <a:gd name="vf" fmla="val 115470"/>
            </a:avLst>
          </a:prstGeom>
          <a:solidFill>
            <a:srgbClr val="FCFEB9"/>
          </a:solidFill>
          <a:ln w="25400">
            <a:solidFill>
              <a:schemeClr val="accent2"/>
            </a:solidFill>
            <a:miter lim="800000"/>
            <a:headEnd/>
            <a:tailEnd/>
          </a:ln>
          <a:effectLst/>
        </p:spPr>
        <p:txBody>
          <a:bodyPr wrap="none" lIns="82296" tIns="41148" rIns="82296" bIns="41148" anchor="ctr"/>
          <a:lstStyle/>
          <a:p>
            <a:pPr algn="ctr" defTabSz="685800" eaLnBrk="0" hangingPunct="0"/>
            <a:r>
              <a:rPr lang="en-US" altLang="ja-JP" sz="1400" dirty="0">
                <a:solidFill>
                  <a:srgbClr val="000000"/>
                </a:solidFill>
                <a:latin typeface="Trebuchet MS" pitchFamily="34" charset="0"/>
              </a:rPr>
              <a:t>Ethernet</a:t>
            </a:r>
          </a:p>
          <a:p>
            <a:pPr algn="ctr" defTabSz="685800" eaLnBrk="0" hangingPunct="0"/>
            <a:r>
              <a:rPr lang="en-US" altLang="ja-JP" sz="1400" dirty="0">
                <a:solidFill>
                  <a:srgbClr val="000000"/>
                </a:solidFill>
                <a:latin typeface="Trebuchet MS" pitchFamily="34" charset="0"/>
              </a:rPr>
              <a:t>Switch</a:t>
            </a:r>
          </a:p>
        </p:txBody>
      </p:sp>
      <p:graphicFrame>
        <p:nvGraphicFramePr>
          <p:cNvPr id="71" name="Object 10">
            <a:hlinkClick r:id="" action="ppaction://ole?verb=0"/>
          </p:cNvPr>
          <p:cNvGraphicFramePr>
            <a:graphicFrameLocks/>
          </p:cNvGraphicFramePr>
          <p:nvPr/>
        </p:nvGraphicFramePr>
        <p:xfrm>
          <a:off x="6401753" y="4378404"/>
          <a:ext cx="618649" cy="694373"/>
        </p:xfrm>
        <a:graphic>
          <a:graphicData uri="http://schemas.openxmlformats.org/presentationml/2006/ole">
            <p:oleObj spid="_x0000_s3077" name="ｸﾘｯﾌﾟ" r:id="rId5" imgW="2396880" imgH="3630600" progId="">
              <p:embed/>
            </p:oleObj>
          </a:graphicData>
        </a:graphic>
      </p:graphicFrame>
      <p:graphicFrame>
        <p:nvGraphicFramePr>
          <p:cNvPr id="94" name="Object 11">
            <a:hlinkClick r:id="" action="ppaction://ole?verb=0"/>
          </p:cNvPr>
          <p:cNvGraphicFramePr>
            <a:graphicFrameLocks/>
          </p:cNvGraphicFramePr>
          <p:nvPr/>
        </p:nvGraphicFramePr>
        <p:xfrm>
          <a:off x="6968967" y="4378404"/>
          <a:ext cx="618648" cy="694373"/>
        </p:xfrm>
        <a:graphic>
          <a:graphicData uri="http://schemas.openxmlformats.org/presentationml/2006/ole">
            <p:oleObj spid="_x0000_s3078" name="ｸﾘｯﾌﾟ" r:id="rId6" imgW="2396880" imgH="3630600" progId="">
              <p:embed/>
            </p:oleObj>
          </a:graphicData>
        </a:graphic>
      </p:graphicFrame>
      <p:graphicFrame>
        <p:nvGraphicFramePr>
          <p:cNvPr id="95" name="Object 12">
            <a:hlinkClick r:id="" action="ppaction://ole?verb=0"/>
          </p:cNvPr>
          <p:cNvGraphicFramePr>
            <a:graphicFrameLocks/>
          </p:cNvGraphicFramePr>
          <p:nvPr/>
        </p:nvGraphicFramePr>
        <p:xfrm>
          <a:off x="7536180" y="4378404"/>
          <a:ext cx="618649" cy="694373"/>
        </p:xfrm>
        <a:graphic>
          <a:graphicData uri="http://schemas.openxmlformats.org/presentationml/2006/ole">
            <p:oleObj spid="_x0000_s3079" name="ｸﾘｯﾌﾟ" r:id="rId7" imgW="2396880" imgH="3630600" progId="">
              <p:embed/>
            </p:oleObj>
          </a:graphicData>
        </a:graphic>
      </p:graphicFrame>
      <p:sp>
        <p:nvSpPr>
          <p:cNvPr id="96" name="Rectangle 13"/>
          <p:cNvSpPr>
            <a:spLocks noChangeArrowheads="1"/>
          </p:cNvSpPr>
          <p:nvPr/>
        </p:nvSpPr>
        <p:spPr bwMode="auto">
          <a:xfrm>
            <a:off x="6488294" y="4614965"/>
            <a:ext cx="1211230" cy="357790"/>
          </a:xfrm>
          <a:prstGeom prst="rect">
            <a:avLst/>
          </a:prstGeom>
          <a:noFill/>
          <a:ln w="12700">
            <a:noFill/>
            <a:miter lim="800000"/>
            <a:headEnd/>
            <a:tailEnd/>
          </a:ln>
          <a:effectLst/>
        </p:spPr>
        <p:txBody>
          <a:bodyPr wrap="none" lIns="81439" tIns="40005" rIns="81439" bIns="40005">
            <a:spAutoFit/>
          </a:bodyPr>
          <a:lstStyle/>
          <a:p>
            <a:pPr algn="ctr" defTabSz="685800" eaLnBrk="0" hangingPunct="0"/>
            <a:r>
              <a:rPr lang="en-US" altLang="ja-JP"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Boot Disks</a:t>
            </a:r>
            <a:endParaRPr lang="en-US" altLang="ja-JP"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7" name="Line 16"/>
          <p:cNvSpPr>
            <a:spLocks noChangeShapeType="1"/>
          </p:cNvSpPr>
          <p:nvPr/>
        </p:nvSpPr>
        <p:spPr bwMode="auto">
          <a:xfrm flipH="1" flipV="1">
            <a:off x="2621280" y="2962716"/>
            <a:ext cx="3716179" cy="0"/>
          </a:xfrm>
          <a:prstGeom prst="line">
            <a:avLst/>
          </a:prstGeom>
          <a:noFill/>
          <a:ln w="25400">
            <a:solidFill>
              <a:srgbClr val="FE9B03"/>
            </a:solidFill>
            <a:round/>
            <a:headEnd/>
            <a:tailEnd type="triangle" w="med" len="med"/>
          </a:ln>
          <a:effectLst/>
        </p:spPr>
        <p:txBody>
          <a:bodyPr wrap="none" lIns="82296" tIns="41148" rIns="82296" bIns="41148" anchor="ctr"/>
          <a:lstStyle/>
          <a:p>
            <a:endParaRPr lang="en-US">
              <a:latin typeface="Trebuchet MS" pitchFamily="34" charset="0"/>
            </a:endParaRPr>
          </a:p>
        </p:txBody>
      </p:sp>
      <p:sp>
        <p:nvSpPr>
          <p:cNvPr id="98" name="Rectangle 18"/>
          <p:cNvSpPr>
            <a:spLocks noChangeArrowheads="1"/>
          </p:cNvSpPr>
          <p:nvPr/>
        </p:nvSpPr>
        <p:spPr bwMode="auto">
          <a:xfrm>
            <a:off x="6541524" y="5148500"/>
            <a:ext cx="1702005" cy="388568"/>
          </a:xfrm>
          <a:prstGeom prst="rect">
            <a:avLst/>
          </a:prstGeom>
          <a:noFill/>
          <a:ln w="12700">
            <a:noFill/>
            <a:miter lim="800000"/>
            <a:headEnd/>
            <a:tailEnd/>
          </a:ln>
          <a:effectLst/>
        </p:spPr>
        <p:txBody>
          <a:bodyPr wrap="none" lIns="81439" tIns="40005" rIns="81439" bIns="40005">
            <a:spAutoFit/>
          </a:bodyPr>
          <a:lstStyle/>
          <a:p>
            <a:pPr defTabSz="685800" eaLnBrk="0" hangingPunct="0"/>
            <a:r>
              <a:rPr lang="en-US" altLang="ja-JP"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Storage Array</a:t>
            </a:r>
            <a:endParaRPr lang="en-US" altLang="ja-JP"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9" name="Line 19"/>
          <p:cNvSpPr>
            <a:spLocks noChangeShapeType="1"/>
          </p:cNvSpPr>
          <p:nvPr/>
        </p:nvSpPr>
        <p:spPr bwMode="auto">
          <a:xfrm flipH="1">
            <a:off x="2385537" y="2774121"/>
            <a:ext cx="4277678" cy="0"/>
          </a:xfrm>
          <a:prstGeom prst="line">
            <a:avLst/>
          </a:prstGeom>
          <a:noFill/>
          <a:ln w="101600">
            <a:solidFill>
              <a:schemeClr val="accent3"/>
            </a:solidFill>
            <a:round/>
            <a:headEnd type="triangle" w="med" len="med"/>
            <a:tailEnd type="triangle" w="med" len="med"/>
          </a:ln>
          <a:effectLst/>
        </p:spPr>
        <p:txBody>
          <a:bodyPr wrap="none" lIns="82296" tIns="41148" rIns="82296" bIns="41148" anchor="ctr"/>
          <a:lstStyle/>
          <a:p>
            <a:endParaRPr lang="en-US">
              <a:latin typeface="Trebuchet MS" pitchFamily="34" charset="0"/>
            </a:endParaRPr>
          </a:p>
        </p:txBody>
      </p:sp>
      <p:sp>
        <p:nvSpPr>
          <p:cNvPr id="100" name="Rectangle 20"/>
          <p:cNvSpPr>
            <a:spLocks noChangeArrowheads="1"/>
          </p:cNvSpPr>
          <p:nvPr/>
        </p:nvSpPr>
        <p:spPr bwMode="auto">
          <a:xfrm>
            <a:off x="3114199" y="2144043"/>
            <a:ext cx="4416017" cy="357790"/>
          </a:xfrm>
          <a:prstGeom prst="rect">
            <a:avLst/>
          </a:prstGeom>
          <a:noFill/>
          <a:ln w="12700">
            <a:noFill/>
            <a:miter lim="800000"/>
            <a:headEnd/>
            <a:tailEnd/>
          </a:ln>
          <a:effectLst/>
        </p:spPr>
        <p:txBody>
          <a:bodyPr wrap="none" lIns="81439" tIns="40005" rIns="81439" bIns="40005">
            <a:spAutoFit/>
          </a:bodyPr>
          <a:lstStyle/>
          <a:p>
            <a:pPr defTabSz="685800" eaLnBrk="0" hangingPunct="0"/>
            <a:r>
              <a:rPr lang="en-US" altLang="ja-JP"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Boot Parameters transferred </a:t>
            </a:r>
            <a:r>
              <a:rPr lang="en-US" altLang="ja-JP"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via Network</a:t>
            </a:r>
          </a:p>
        </p:txBody>
      </p:sp>
      <p:sp>
        <p:nvSpPr>
          <p:cNvPr id="101" name="Rectangle 21"/>
          <p:cNvSpPr>
            <a:spLocks noChangeArrowheads="1"/>
          </p:cNvSpPr>
          <p:nvPr/>
        </p:nvSpPr>
        <p:spPr bwMode="auto">
          <a:xfrm>
            <a:off x="639604" y="1838086"/>
            <a:ext cx="2114541" cy="696344"/>
          </a:xfrm>
          <a:prstGeom prst="rect">
            <a:avLst/>
          </a:prstGeom>
          <a:noFill/>
          <a:ln w="12700">
            <a:noFill/>
            <a:miter lim="800000"/>
            <a:headEnd/>
            <a:tailEnd/>
          </a:ln>
          <a:effectLst/>
        </p:spPr>
        <p:txBody>
          <a:bodyPr wrap="square" lIns="81439" tIns="40005" rIns="81439" bIns="40005">
            <a:spAutoFit/>
          </a:bodyPr>
          <a:lstStyle/>
          <a:p>
            <a:pPr defTabSz="685800" eaLnBrk="0" hangingPunct="0"/>
            <a:r>
              <a:rPr lang="en-US" altLang="ja-JP"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R2</a:t>
            </a:r>
            <a:endParaRPr lang="en-US" altLang="ja-JP"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2" name="Rectangle 35"/>
          <p:cNvSpPr>
            <a:spLocks noChangeArrowheads="1"/>
          </p:cNvSpPr>
          <p:nvPr/>
        </p:nvSpPr>
        <p:spPr bwMode="auto">
          <a:xfrm>
            <a:off x="3878580" y="2468369"/>
            <a:ext cx="137160" cy="228600"/>
          </a:xfrm>
          <a:prstGeom prst="rect">
            <a:avLst/>
          </a:prstGeom>
          <a:solidFill>
            <a:srgbClr val="CCECFF"/>
          </a:solidFill>
          <a:ln w="9525">
            <a:solidFill>
              <a:schemeClr val="tx1"/>
            </a:solidFill>
            <a:miter lim="800000"/>
            <a:headEnd/>
            <a:tailEnd/>
          </a:ln>
          <a:effectLst/>
        </p:spPr>
        <p:txBody>
          <a:bodyPr wrap="none" lIns="82296" tIns="41148" rIns="82296" bIns="41148" anchor="ctr"/>
          <a:lstStyle/>
          <a:p>
            <a:endParaRPr lang="en-US">
              <a:latin typeface="Trebuchet MS" pitchFamily="34" charset="0"/>
            </a:endParaRPr>
          </a:p>
        </p:txBody>
      </p:sp>
      <p:sp>
        <p:nvSpPr>
          <p:cNvPr id="103" name="Rectangle 36"/>
          <p:cNvSpPr>
            <a:spLocks noChangeArrowheads="1"/>
          </p:cNvSpPr>
          <p:nvPr/>
        </p:nvSpPr>
        <p:spPr bwMode="auto">
          <a:xfrm>
            <a:off x="3535680" y="2468369"/>
            <a:ext cx="137160" cy="228600"/>
          </a:xfrm>
          <a:prstGeom prst="rect">
            <a:avLst/>
          </a:prstGeom>
          <a:solidFill>
            <a:srgbClr val="CCECFF"/>
          </a:solidFill>
          <a:ln w="9525">
            <a:solidFill>
              <a:schemeClr val="tx1"/>
            </a:solidFill>
            <a:miter lim="800000"/>
            <a:headEnd/>
            <a:tailEnd/>
          </a:ln>
          <a:effectLst/>
        </p:spPr>
        <p:txBody>
          <a:bodyPr wrap="none" lIns="82296" tIns="41148" rIns="82296" bIns="41148" anchor="ctr"/>
          <a:lstStyle/>
          <a:p>
            <a:endParaRPr lang="en-US">
              <a:latin typeface="Trebuchet MS" pitchFamily="34" charset="0"/>
            </a:endParaRPr>
          </a:p>
        </p:txBody>
      </p:sp>
      <p:sp>
        <p:nvSpPr>
          <p:cNvPr id="104" name="Rectangle 37"/>
          <p:cNvSpPr>
            <a:spLocks noChangeArrowheads="1"/>
          </p:cNvSpPr>
          <p:nvPr/>
        </p:nvSpPr>
        <p:spPr bwMode="auto">
          <a:xfrm>
            <a:off x="4221480" y="2468369"/>
            <a:ext cx="137160" cy="228600"/>
          </a:xfrm>
          <a:prstGeom prst="rect">
            <a:avLst/>
          </a:prstGeom>
          <a:solidFill>
            <a:srgbClr val="CCECFF"/>
          </a:solidFill>
          <a:ln w="9525">
            <a:solidFill>
              <a:schemeClr val="tx1"/>
            </a:solidFill>
            <a:miter lim="800000"/>
            <a:headEnd/>
            <a:tailEnd/>
          </a:ln>
          <a:effectLst/>
        </p:spPr>
        <p:txBody>
          <a:bodyPr wrap="none" lIns="82296" tIns="41148" rIns="82296" bIns="41148" anchor="ctr"/>
          <a:lstStyle/>
          <a:p>
            <a:endParaRPr lang="en-US">
              <a:latin typeface="Trebuchet MS" pitchFamily="34" charset="0"/>
            </a:endParaRPr>
          </a:p>
        </p:txBody>
      </p:sp>
      <p:sp>
        <p:nvSpPr>
          <p:cNvPr id="105" name="Rectangle 38"/>
          <p:cNvSpPr>
            <a:spLocks noChangeArrowheads="1"/>
          </p:cNvSpPr>
          <p:nvPr/>
        </p:nvSpPr>
        <p:spPr bwMode="auto">
          <a:xfrm>
            <a:off x="5250180" y="2468369"/>
            <a:ext cx="137160" cy="228600"/>
          </a:xfrm>
          <a:prstGeom prst="rect">
            <a:avLst/>
          </a:prstGeom>
          <a:solidFill>
            <a:srgbClr val="CCECFF"/>
          </a:solidFill>
          <a:ln w="9525">
            <a:solidFill>
              <a:schemeClr val="tx1"/>
            </a:solidFill>
            <a:miter lim="800000"/>
            <a:headEnd/>
            <a:tailEnd/>
          </a:ln>
          <a:effectLst/>
        </p:spPr>
        <p:txBody>
          <a:bodyPr wrap="none" lIns="82296" tIns="41148" rIns="82296" bIns="41148" anchor="ctr"/>
          <a:lstStyle/>
          <a:p>
            <a:endParaRPr lang="en-US">
              <a:latin typeface="Trebuchet MS" pitchFamily="34" charset="0"/>
            </a:endParaRPr>
          </a:p>
        </p:txBody>
      </p:sp>
      <p:sp>
        <p:nvSpPr>
          <p:cNvPr id="106" name="Rectangle 39"/>
          <p:cNvSpPr>
            <a:spLocks noChangeArrowheads="1"/>
          </p:cNvSpPr>
          <p:nvPr/>
        </p:nvSpPr>
        <p:spPr bwMode="auto">
          <a:xfrm>
            <a:off x="5524500" y="2468369"/>
            <a:ext cx="137160" cy="228600"/>
          </a:xfrm>
          <a:prstGeom prst="rect">
            <a:avLst/>
          </a:prstGeom>
          <a:solidFill>
            <a:srgbClr val="CCECFF"/>
          </a:solidFill>
          <a:ln w="9525">
            <a:solidFill>
              <a:schemeClr val="tx1"/>
            </a:solidFill>
            <a:miter lim="800000"/>
            <a:headEnd/>
            <a:tailEnd/>
          </a:ln>
          <a:effectLst/>
        </p:spPr>
        <p:txBody>
          <a:bodyPr wrap="none" lIns="82296" tIns="41148" rIns="82296" bIns="41148" anchor="ctr"/>
          <a:lstStyle/>
          <a:p>
            <a:endParaRPr lang="en-US">
              <a:latin typeface="Trebuchet MS" pitchFamily="34" charset="0"/>
            </a:endParaRPr>
          </a:p>
        </p:txBody>
      </p:sp>
      <p:sp>
        <p:nvSpPr>
          <p:cNvPr id="107" name="Text Box 40"/>
          <p:cNvSpPr txBox="1">
            <a:spLocks noChangeArrowheads="1"/>
          </p:cNvSpPr>
          <p:nvPr/>
        </p:nvSpPr>
        <p:spPr bwMode="auto">
          <a:xfrm>
            <a:off x="4495800" y="2262629"/>
            <a:ext cx="922817" cy="421654"/>
          </a:xfrm>
          <a:prstGeom prst="rect">
            <a:avLst/>
          </a:prstGeom>
          <a:noFill/>
          <a:ln w="9525">
            <a:noFill/>
            <a:miter lim="800000"/>
            <a:headEnd/>
            <a:tailEnd/>
          </a:ln>
          <a:effectLst/>
        </p:spPr>
        <p:txBody>
          <a:bodyPr wrap="none" lIns="82296" tIns="41148" rIns="82296" bIns="41148">
            <a:spAutoFit/>
          </a:bodyPr>
          <a:lstStyle/>
          <a:p>
            <a:r>
              <a:rPr lang="en-US" altLang="ja-JP" sz="2200">
                <a:latin typeface="Trebuchet MS" pitchFamily="34" charset="0"/>
              </a:rPr>
              <a:t>. . . . </a:t>
            </a:r>
          </a:p>
        </p:txBody>
      </p:sp>
      <p:pic>
        <p:nvPicPr>
          <p:cNvPr id="108" name="Picture 10" descr="C:\Users\jeffwoo\Documents\Work\Customers &amp; Events\Latest Overview &amp; Roadmap Deck\Virtualization Images for PPTs\Server-Physical-Single.png"/>
          <p:cNvPicPr>
            <a:picLocks noChangeAspect="1" noChangeArrowheads="1"/>
          </p:cNvPicPr>
          <p:nvPr/>
        </p:nvPicPr>
        <p:blipFill>
          <a:blip r:embed="rId8"/>
          <a:srcRect/>
          <a:stretch>
            <a:fillRect/>
          </a:stretch>
        </p:blipFill>
        <p:spPr bwMode="auto">
          <a:xfrm>
            <a:off x="381000" y="2434094"/>
            <a:ext cx="2248444" cy="1664289"/>
          </a:xfrm>
          <a:prstGeom prst="rect">
            <a:avLst/>
          </a:prstGeom>
          <a:noFill/>
        </p:spPr>
      </p:pic>
      <p:sp>
        <p:nvSpPr>
          <p:cNvPr id="109" name="Line 9"/>
          <p:cNvSpPr>
            <a:spLocks noChangeShapeType="1"/>
          </p:cNvSpPr>
          <p:nvPr/>
        </p:nvSpPr>
        <p:spPr bwMode="auto">
          <a:xfrm>
            <a:off x="5671457" y="3797922"/>
            <a:ext cx="63803" cy="867047"/>
          </a:xfrm>
          <a:prstGeom prst="line">
            <a:avLst/>
          </a:prstGeom>
          <a:noFill/>
          <a:ln w="25400">
            <a:solidFill>
              <a:schemeClr val="accent2"/>
            </a:solidFill>
            <a:round/>
            <a:headEnd/>
            <a:tailEnd/>
          </a:ln>
          <a:effectLst/>
        </p:spPr>
        <p:txBody>
          <a:bodyPr wrap="none" lIns="82296" tIns="41148" rIns="82296" bIns="41148" anchor="ctr"/>
          <a:lstStyle/>
          <a:p>
            <a:endParaRPr lang="en-US">
              <a:latin typeface="Trebuchet MS" pitchFamily="34" charset="0"/>
            </a:endParaRPr>
          </a:p>
        </p:txBody>
      </p:sp>
      <p:pic>
        <p:nvPicPr>
          <p:cNvPr id="110" name="Picture 9"/>
          <p:cNvPicPr>
            <a:picLocks noChangeAspect="1" noChangeArrowheads="1"/>
          </p:cNvPicPr>
          <p:nvPr/>
        </p:nvPicPr>
        <p:blipFill>
          <a:blip r:embed="rId9"/>
          <a:srcRect/>
          <a:stretch>
            <a:fillRect/>
          </a:stretch>
        </p:blipFill>
        <p:spPr bwMode="auto">
          <a:xfrm>
            <a:off x="7026523" y="2402404"/>
            <a:ext cx="693569" cy="1086908"/>
          </a:xfrm>
          <a:prstGeom prst="rect">
            <a:avLst/>
          </a:prstGeom>
          <a:noFill/>
          <a:ln w="9525">
            <a:noFill/>
            <a:miter lim="800000"/>
            <a:headEnd/>
            <a:tailEnd/>
          </a:ln>
        </p:spPr>
      </p:pic>
      <p:sp>
        <p:nvSpPr>
          <p:cNvPr id="111" name="Rectangle 18"/>
          <p:cNvSpPr>
            <a:spLocks noChangeArrowheads="1"/>
          </p:cNvSpPr>
          <p:nvPr/>
        </p:nvSpPr>
        <p:spPr bwMode="auto">
          <a:xfrm>
            <a:off x="6549732" y="3522174"/>
            <a:ext cx="1584922" cy="696344"/>
          </a:xfrm>
          <a:prstGeom prst="rect">
            <a:avLst/>
          </a:prstGeom>
          <a:noFill/>
          <a:ln w="12700">
            <a:noFill/>
            <a:miter lim="800000"/>
            <a:headEnd/>
            <a:tailEnd/>
          </a:ln>
          <a:effectLst/>
        </p:spPr>
        <p:txBody>
          <a:bodyPr wrap="none" lIns="81439" tIns="40005" rIns="81439" bIns="40005">
            <a:spAutoFit/>
          </a:bodyPr>
          <a:lstStyle/>
          <a:p>
            <a:pPr defTabSz="685800" eaLnBrk="0" hangingPunct="0"/>
            <a:r>
              <a:rPr lang="en-US" altLang="ja-JP" sz="20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DHCP</a:t>
            </a:r>
            <a:r>
              <a:rPr lang="en-US" altLang="ja-JP"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Server</a:t>
            </a:r>
          </a:p>
          <a:p>
            <a:pPr defTabSz="685800" eaLnBrk="0" hangingPunct="0"/>
            <a:r>
              <a:rPr lang="en-US" altLang="ja-JP" sz="20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PXE</a:t>
            </a:r>
            <a:r>
              <a:rPr lang="en-US" altLang="ja-JP"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Server</a:t>
            </a:r>
            <a:endParaRPr lang="en-US" altLang="ja-JP"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2" name="Rectangle 111"/>
          <p:cNvSpPr/>
          <p:nvPr/>
        </p:nvSpPr>
        <p:spPr bwMode="auto">
          <a:xfrm>
            <a:off x="678180" y="4576795"/>
            <a:ext cx="1649959" cy="1117748"/>
          </a:xfrm>
          <a:prstGeom prst="rect">
            <a:avLst/>
          </a:prstGeom>
          <a:gradFill flip="none" rotWithShape="1">
            <a:gsLst>
              <a:gs pos="0">
                <a:schemeClr val="dk1">
                  <a:tint val="1000"/>
                  <a:alpha val="0"/>
                </a:schemeClr>
              </a:gs>
              <a:gs pos="25000">
                <a:schemeClr val="dk1">
                  <a:tint val="77000"/>
                  <a:alpha val="25000"/>
                </a:schemeClr>
              </a:gs>
              <a:gs pos="50000">
                <a:schemeClr val="dk1">
                  <a:tint val="79000"/>
                  <a:alpha val="50000"/>
                </a:schemeClr>
              </a:gs>
              <a:gs pos="75000">
                <a:schemeClr val="dk1">
                  <a:tint val="73000"/>
                  <a:alpha val="75000"/>
                </a:schemeClr>
              </a:gs>
              <a:gs pos="100000">
                <a:schemeClr val="dk1">
                  <a:tint val="35000"/>
                </a:schemeClr>
              </a:gs>
            </a:gsLst>
            <a:lin ang="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8755" tIns="49378" rIns="288036" bIns="49378" numCol="1" rtlCol="0" anchor="t" anchorCtr="0" compatLnSpc="1">
            <a:prstTxWarp prst="textNoShape">
              <a:avLst/>
            </a:prstTxWarp>
          </a:bodyPr>
          <a:lstStyle/>
          <a:p>
            <a:pPr algn="r" defTabSz="987267" fontAlgn="base">
              <a:spcBef>
                <a:spcPct val="0"/>
              </a:spcBef>
              <a:spcAft>
                <a:spcPct val="0"/>
              </a:spcAft>
            </a:pPr>
            <a:r>
              <a:rPr lang="en-US" altLang="ja-JP"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Pre-Boot</a:t>
            </a:r>
          </a:p>
        </p:txBody>
      </p:sp>
      <p:sp>
        <p:nvSpPr>
          <p:cNvPr id="113" name="Rounded Rectangle 112"/>
          <p:cNvSpPr/>
          <p:nvPr/>
        </p:nvSpPr>
        <p:spPr bwMode="auto">
          <a:xfrm>
            <a:off x="688011" y="5728723"/>
            <a:ext cx="1606538" cy="501060"/>
          </a:xfrm>
          <a:prstGeom prst="roundRect">
            <a:avLst>
              <a:gd name="adj" fmla="val 9351"/>
            </a:avLst>
          </a:prstGeom>
          <a:solidFill>
            <a:schemeClr val="tx1"/>
          </a:solidFill>
          <a:ln>
            <a:headEnd type="none" w="med" len="med"/>
            <a:tailEnd type="none" w="med" len="med"/>
          </a:ln>
        </p:spPr>
        <p:style>
          <a:lnRef idx="1">
            <a:schemeClr val="dk1"/>
          </a:lnRef>
          <a:fillRef idx="1001">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algn="r" defTabSz="987267" fontAlgn="base">
              <a:spcBef>
                <a:spcPct val="0"/>
              </a:spcBef>
              <a:spcAft>
                <a:spcPct val="0"/>
              </a:spcAft>
            </a:pPr>
            <a:endParaRPr lang="en-US" sz="800" b="1" dirty="0">
              <a:solidFill>
                <a:schemeClr val="bg1"/>
              </a:solidFill>
              <a:effectLst>
                <a:outerShdw blurRad="38100" dist="38100" dir="2700000" algn="tl">
                  <a:srgbClr val="000000">
                    <a:alpha val="43137"/>
                  </a:srgbClr>
                </a:outerShdw>
              </a:effectLst>
              <a:latin typeface="Trebuchet MS" pitchFamily="34" charset="0"/>
              <a:cs typeface="Courier New" pitchFamily="49" charset="0"/>
            </a:endParaRPr>
          </a:p>
        </p:txBody>
      </p:sp>
      <p:grpSp>
        <p:nvGrpSpPr>
          <p:cNvPr id="114" name="Group 93"/>
          <p:cNvGrpSpPr/>
          <p:nvPr/>
        </p:nvGrpSpPr>
        <p:grpSpPr>
          <a:xfrm>
            <a:off x="808441" y="4576795"/>
            <a:ext cx="3907796" cy="1657351"/>
            <a:chOff x="474934" y="4555671"/>
            <a:chExt cx="4341995" cy="1841501"/>
          </a:xfrm>
        </p:grpSpPr>
        <p:sp>
          <p:nvSpPr>
            <p:cNvPr id="115" name="Rectangle 114"/>
            <p:cNvSpPr/>
            <p:nvPr/>
          </p:nvSpPr>
          <p:spPr bwMode="auto">
            <a:xfrm flipH="1">
              <a:off x="2163488" y="4555671"/>
              <a:ext cx="2653441" cy="1841501"/>
            </a:xfrm>
            <a:prstGeom prst="rect">
              <a:avLst/>
            </a:prstGeom>
            <a:gradFill flip="none" rotWithShape="1">
              <a:gsLst>
                <a:gs pos="0">
                  <a:schemeClr val="dk1">
                    <a:tint val="1000"/>
                    <a:alpha val="0"/>
                  </a:schemeClr>
                </a:gs>
                <a:gs pos="25000">
                  <a:schemeClr val="dk1">
                    <a:tint val="77000"/>
                    <a:alpha val="25000"/>
                  </a:schemeClr>
                </a:gs>
                <a:gs pos="50000">
                  <a:schemeClr val="dk1">
                    <a:tint val="79000"/>
                    <a:alpha val="50000"/>
                  </a:schemeClr>
                </a:gs>
                <a:gs pos="75000">
                  <a:schemeClr val="dk1">
                    <a:tint val="73000"/>
                    <a:alpha val="75000"/>
                  </a:schemeClr>
                </a:gs>
                <a:gs pos="100000">
                  <a:schemeClr val="dk1">
                    <a:tint val="35000"/>
                  </a:schemeClr>
                </a:gs>
              </a:gsLst>
              <a:lin ang="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320040" tIns="54864" rIns="109728" bIns="54864" numCol="1" rtlCol="0" anchor="t" anchorCtr="0" compatLnSpc="1">
              <a:prstTxWarp prst="textNoShape">
                <a:avLst/>
              </a:prstTxWarp>
            </a:bodyPr>
            <a:lstStyle/>
            <a:p>
              <a:pPr defTabSz="987267" fontAlgn="base">
                <a:spcBef>
                  <a:spcPct val="0"/>
                </a:spcBef>
                <a:spcAft>
                  <a:spcPct val="0"/>
                </a:spcAft>
              </a:pPr>
              <a:r>
                <a:rPr lang="en-US" altLang="ja-JP"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a:t>
              </a:r>
            </a:p>
          </p:txBody>
        </p:sp>
        <p:sp>
          <p:nvSpPr>
            <p:cNvPr id="116" name="Rounded Rectangle 115"/>
            <p:cNvSpPr/>
            <p:nvPr/>
          </p:nvSpPr>
          <p:spPr bwMode="auto">
            <a:xfrm>
              <a:off x="474934" y="5412183"/>
              <a:ext cx="723666" cy="25695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NIC</a:t>
              </a:r>
            </a:p>
          </p:txBody>
        </p:sp>
        <p:sp>
          <p:nvSpPr>
            <p:cNvPr id="117" name="Rounded Rectangle 116"/>
            <p:cNvSpPr/>
            <p:nvPr/>
          </p:nvSpPr>
          <p:spPr bwMode="auto">
            <a:xfrm>
              <a:off x="474934" y="5112404"/>
              <a:ext cx="723666" cy="25695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UNDI</a:t>
              </a:r>
            </a:p>
          </p:txBody>
        </p:sp>
        <p:sp>
          <p:nvSpPr>
            <p:cNvPr id="118" name="Rounded Rectangle 117"/>
            <p:cNvSpPr/>
            <p:nvPr/>
          </p:nvSpPr>
          <p:spPr bwMode="auto">
            <a:xfrm>
              <a:off x="474934" y="4812624"/>
              <a:ext cx="723666" cy="25695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Int13</a:t>
              </a:r>
            </a:p>
          </p:txBody>
        </p:sp>
        <p:sp>
          <p:nvSpPr>
            <p:cNvPr id="119" name="Rounded Rectangle 118"/>
            <p:cNvSpPr/>
            <p:nvPr/>
          </p:nvSpPr>
          <p:spPr bwMode="auto">
            <a:xfrm>
              <a:off x="3369597" y="4651018"/>
              <a:ext cx="1302599" cy="51390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100" dirty="0" err="1">
                  <a:solidFill>
                    <a:schemeClr val="bg2"/>
                  </a:solidFill>
                  <a:latin typeface="Trebuchet MS" pitchFamily="34" charset="0"/>
                </a:rPr>
                <a:t>iSCSI</a:t>
              </a:r>
              <a:r>
                <a:rPr lang="en-US" sz="1100" dirty="0">
                  <a:solidFill>
                    <a:schemeClr val="bg2"/>
                  </a:solidFill>
                  <a:latin typeface="Trebuchet MS" pitchFamily="34" charset="0"/>
                </a:rPr>
                <a:t> Software Initiator</a:t>
              </a:r>
            </a:p>
          </p:txBody>
        </p:sp>
        <p:sp>
          <p:nvSpPr>
            <p:cNvPr id="120" name="Rounded Rectangle 119"/>
            <p:cNvSpPr/>
            <p:nvPr/>
          </p:nvSpPr>
          <p:spPr bwMode="auto">
            <a:xfrm>
              <a:off x="3369597" y="5207751"/>
              <a:ext cx="1302599" cy="2569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300" dirty="0">
                  <a:solidFill>
                    <a:schemeClr val="bg2"/>
                  </a:solidFill>
                  <a:latin typeface="Trebuchet MS" pitchFamily="34" charset="0"/>
                </a:rPr>
                <a:t>TCP/IP</a:t>
              </a:r>
            </a:p>
          </p:txBody>
        </p:sp>
        <p:sp>
          <p:nvSpPr>
            <p:cNvPr id="121" name="Rounded Rectangle 120"/>
            <p:cNvSpPr/>
            <p:nvPr/>
          </p:nvSpPr>
          <p:spPr bwMode="auto">
            <a:xfrm>
              <a:off x="3369597" y="5507530"/>
              <a:ext cx="1302599" cy="25695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300" dirty="0">
                  <a:solidFill>
                    <a:schemeClr val="bg2"/>
                  </a:solidFill>
                  <a:latin typeface="Trebuchet MS" pitchFamily="34" charset="0"/>
                </a:rPr>
                <a:t>NDIS</a:t>
              </a:r>
            </a:p>
          </p:txBody>
        </p:sp>
        <p:sp>
          <p:nvSpPr>
            <p:cNvPr id="122" name="Rounded Rectangle 121"/>
            <p:cNvSpPr/>
            <p:nvPr/>
          </p:nvSpPr>
          <p:spPr bwMode="auto">
            <a:xfrm>
              <a:off x="3369597" y="5807309"/>
              <a:ext cx="1302599" cy="25695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NDIS Miniport</a:t>
              </a:r>
            </a:p>
          </p:txBody>
        </p:sp>
        <p:sp>
          <p:nvSpPr>
            <p:cNvPr id="123" name="Rounded Rectangle 122"/>
            <p:cNvSpPr/>
            <p:nvPr/>
          </p:nvSpPr>
          <p:spPr bwMode="auto">
            <a:xfrm>
              <a:off x="3369597" y="6097393"/>
              <a:ext cx="1302599" cy="25695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NIC</a:t>
              </a:r>
            </a:p>
          </p:txBody>
        </p:sp>
        <p:cxnSp>
          <p:nvCxnSpPr>
            <p:cNvPr id="124" name="Straight Connector 123"/>
            <p:cNvCxnSpPr/>
            <p:nvPr/>
          </p:nvCxnSpPr>
          <p:spPr bwMode="auto">
            <a:xfrm rot="5400000">
              <a:off x="1543019" y="5176140"/>
              <a:ext cx="1241942" cy="10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125" name="Straight Arrow Connector 124"/>
            <p:cNvCxnSpPr/>
            <p:nvPr/>
          </p:nvCxnSpPr>
          <p:spPr bwMode="auto">
            <a:xfrm rot="10800000">
              <a:off x="1681044" y="5240881"/>
              <a:ext cx="503383"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arrow" w="med" len="med"/>
              <a:tailEnd type="none" w="med" len="med"/>
            </a:ln>
            <a:effectLst>
              <a:outerShdw blurRad="50800" dist="38100" dir="2700000" algn="tl" rotWithShape="0">
                <a:prstClr val="black">
                  <a:alpha val="40000"/>
                </a:prstClr>
              </a:outerShdw>
            </a:effectLst>
          </p:spPr>
        </p:cxnSp>
        <p:sp>
          <p:nvSpPr>
            <p:cNvPr id="126" name="Rounded Rectangle 125"/>
            <p:cNvSpPr/>
            <p:nvPr/>
          </p:nvSpPr>
          <p:spPr bwMode="auto">
            <a:xfrm>
              <a:off x="1246843" y="4855450"/>
              <a:ext cx="723666" cy="77086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4" rIns="0" bIns="54864" numCol="1" rtlCol="0" anchor="ctr" anchorCtr="0" compatLnSpc="1">
              <a:prstTxWarp prst="textNoShape">
                <a:avLst/>
              </a:prstTxWarp>
            </a:bodyPr>
            <a:lstStyle/>
            <a:p>
              <a:pPr algn="ctr" defTabSz="987267" fontAlgn="base">
                <a:spcBef>
                  <a:spcPct val="0"/>
                </a:spcBef>
                <a:spcAft>
                  <a:spcPct val="0"/>
                </a:spcAft>
              </a:pPr>
              <a:r>
                <a:rPr lang="en-US" sz="1300" dirty="0" err="1">
                  <a:solidFill>
                    <a:schemeClr val="tx1"/>
                  </a:solidFill>
                  <a:effectLst>
                    <a:outerShdw blurRad="38100" dist="38100" dir="2700000" algn="tl">
                      <a:srgbClr val="000000">
                        <a:alpha val="43137"/>
                      </a:srgbClr>
                    </a:outerShdw>
                  </a:effectLst>
                  <a:latin typeface="Trebuchet MS" pitchFamily="34" charset="0"/>
                </a:rPr>
                <a:t>iBF</a:t>
              </a:r>
              <a:endParaRPr lang="en-US" sz="1300" dirty="0">
                <a:solidFill>
                  <a:schemeClr val="tx1"/>
                </a:solidFill>
                <a:effectLst>
                  <a:outerShdw blurRad="38100" dist="38100" dir="2700000" algn="tl">
                    <a:srgbClr val="000000">
                      <a:alpha val="43137"/>
                    </a:srgbClr>
                  </a:outerShdw>
                </a:effectLst>
                <a:latin typeface="Trebuchet MS" pitchFamily="34" charset="0"/>
              </a:endParaRPr>
            </a:p>
            <a:p>
              <a:pPr algn="ctr" defTabSz="987267" fontAlgn="base">
                <a:spcBef>
                  <a:spcPct val="0"/>
                </a:spcBef>
                <a:spcAft>
                  <a:spcPct val="0"/>
                </a:spcAft>
              </a:pPr>
              <a:r>
                <a:rPr lang="en-US" sz="1300" dirty="0">
                  <a:solidFill>
                    <a:schemeClr val="tx1"/>
                  </a:solidFill>
                  <a:effectLst>
                    <a:outerShdw blurRad="38100" dist="38100" dir="2700000" algn="tl">
                      <a:srgbClr val="000000">
                        <a:alpha val="43137"/>
                      </a:srgbClr>
                    </a:outerShdw>
                  </a:effectLst>
                  <a:latin typeface="Trebuchet MS" pitchFamily="34" charset="0"/>
                </a:rPr>
                <a:t>Table</a:t>
              </a:r>
            </a:p>
          </p:txBody>
        </p:sp>
        <p:cxnSp>
          <p:nvCxnSpPr>
            <p:cNvPr id="127" name="Straight Arrow Connector 126"/>
            <p:cNvCxnSpPr/>
            <p:nvPr/>
          </p:nvCxnSpPr>
          <p:spPr bwMode="auto">
            <a:xfrm rot="5400000">
              <a:off x="3106857" y="4962620"/>
              <a:ext cx="256952" cy="21391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arrow" w="med" len="med"/>
              <a:tailEnd type="none" w="med" len="med"/>
            </a:ln>
            <a:effectLst>
              <a:outerShdw blurRad="50800" dist="38100" dir="2700000" algn="tl" rotWithShape="0">
                <a:prstClr val="black">
                  <a:alpha val="40000"/>
                </a:prstClr>
              </a:outerShdw>
            </a:effectLst>
          </p:spPr>
        </p:cxnSp>
        <p:sp>
          <p:nvSpPr>
            <p:cNvPr id="128" name="Rounded Rectangle 127"/>
            <p:cNvSpPr/>
            <p:nvPr/>
          </p:nvSpPr>
          <p:spPr bwMode="auto">
            <a:xfrm>
              <a:off x="2211732" y="4855450"/>
              <a:ext cx="1013133" cy="77086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r>
                <a:rPr lang="en-US" sz="1300" dirty="0">
                  <a:solidFill>
                    <a:schemeClr val="bg2"/>
                  </a:solidFill>
                  <a:latin typeface="Trebuchet MS" pitchFamily="34" charset="0"/>
                </a:rPr>
                <a:t>Boot Manager</a:t>
              </a:r>
            </a:p>
          </p:txBody>
        </p:sp>
        <p:sp>
          <p:nvSpPr>
            <p:cNvPr id="129" name="Rounded Rectangle 128"/>
            <p:cNvSpPr/>
            <p:nvPr/>
          </p:nvSpPr>
          <p:spPr bwMode="auto">
            <a:xfrm>
              <a:off x="500113" y="6242832"/>
              <a:ext cx="86840" cy="7708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87267" fontAlgn="base">
                <a:spcBef>
                  <a:spcPct val="0"/>
                </a:spcBef>
                <a:spcAft>
                  <a:spcPct val="0"/>
                </a:spcAft>
              </a:pPr>
              <a:endParaRPr lang="en-US" sz="1300" dirty="0">
                <a:solidFill>
                  <a:schemeClr val="tx1"/>
                </a:solidFill>
                <a:effectLst>
                  <a:outerShdw blurRad="38100" dist="38100" dir="2700000" algn="tl">
                    <a:srgbClr val="000000">
                      <a:alpha val="43137"/>
                    </a:srgbClr>
                  </a:outerShdw>
                </a:effectLst>
                <a:latin typeface="Trebuchet MS" pitchFamily="34" charset="0"/>
              </a:endParaRPr>
            </a:p>
          </p:txBody>
        </p:sp>
        <p:sp>
          <p:nvSpPr>
            <p:cNvPr id="130" name="Rounded Rectangle 129"/>
            <p:cNvSpPr/>
            <p:nvPr/>
          </p:nvSpPr>
          <p:spPr bwMode="auto">
            <a:xfrm>
              <a:off x="509762" y="5900227"/>
              <a:ext cx="86840" cy="7708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endParaRPr lang="en-US" sz="1300" dirty="0">
                <a:solidFill>
                  <a:schemeClr val="bg2"/>
                </a:solidFill>
                <a:effectLst>
                  <a:outerShdw blurRad="38100" dist="38100" dir="2700000" algn="tl">
                    <a:srgbClr val="000000">
                      <a:alpha val="43137"/>
                    </a:srgbClr>
                  </a:outerShdw>
                </a:effectLst>
                <a:latin typeface="Trebuchet MS" pitchFamily="34" charset="0"/>
              </a:endParaRPr>
            </a:p>
          </p:txBody>
        </p:sp>
        <p:sp>
          <p:nvSpPr>
            <p:cNvPr id="131" name="Rounded Rectangle 130"/>
            <p:cNvSpPr/>
            <p:nvPr/>
          </p:nvSpPr>
          <p:spPr bwMode="auto">
            <a:xfrm>
              <a:off x="500113" y="6071530"/>
              <a:ext cx="86840" cy="7708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87267" fontAlgn="base">
                <a:spcBef>
                  <a:spcPct val="0"/>
                </a:spcBef>
                <a:spcAft>
                  <a:spcPct val="0"/>
                </a:spcAft>
              </a:pPr>
              <a:endParaRPr lang="en-US" sz="1300" dirty="0">
                <a:solidFill>
                  <a:schemeClr val="bg2"/>
                </a:solidFill>
                <a:effectLst>
                  <a:outerShdw blurRad="38100" dist="38100" dir="2700000" algn="tl">
                    <a:srgbClr val="000000">
                      <a:alpha val="43137"/>
                    </a:srgbClr>
                  </a:outerShdw>
                </a:effectLst>
                <a:latin typeface="Trebuchet MS" pitchFamily="34" charset="0"/>
              </a:endParaRPr>
            </a:p>
          </p:txBody>
        </p:sp>
        <p:sp>
          <p:nvSpPr>
            <p:cNvPr id="132" name="TextBox 131"/>
            <p:cNvSpPr txBox="1"/>
            <p:nvPr/>
          </p:nvSpPr>
          <p:spPr>
            <a:xfrm>
              <a:off x="693091" y="6204559"/>
              <a:ext cx="452403" cy="170987"/>
            </a:xfrm>
            <a:prstGeom prst="rect">
              <a:avLst/>
            </a:prstGeom>
            <a:noFill/>
          </p:spPr>
          <p:txBody>
            <a:bodyPr wrap="none" lIns="0" tIns="0" rIns="0" bIns="0" rtlCol="0">
              <a:spAutoFit/>
            </a:bodyPr>
            <a:lstStyle/>
            <a:p>
              <a:r>
                <a:rPr lang="en-US" sz="1000" dirty="0">
                  <a:solidFill>
                    <a:schemeClr val="bg1"/>
                  </a:solidFill>
                  <a:latin typeface="Trebuchet MS" pitchFamily="34" charset="0"/>
                </a:rPr>
                <a:t>Vendor</a:t>
              </a:r>
            </a:p>
          </p:txBody>
        </p:sp>
        <p:sp>
          <p:nvSpPr>
            <p:cNvPr id="133" name="TextBox 132"/>
            <p:cNvSpPr txBox="1"/>
            <p:nvPr/>
          </p:nvSpPr>
          <p:spPr>
            <a:xfrm>
              <a:off x="693091" y="6034594"/>
              <a:ext cx="1193347" cy="170987"/>
            </a:xfrm>
            <a:prstGeom prst="rect">
              <a:avLst/>
            </a:prstGeom>
            <a:noFill/>
          </p:spPr>
          <p:txBody>
            <a:bodyPr wrap="none" lIns="0" tIns="0" rIns="0" bIns="0" rtlCol="0">
              <a:spAutoFit/>
            </a:bodyPr>
            <a:lstStyle/>
            <a:p>
              <a:r>
                <a:rPr lang="en-US" sz="1000" dirty="0">
                  <a:solidFill>
                    <a:schemeClr val="bg1"/>
                  </a:solidFill>
                  <a:latin typeface="Trebuchet MS" pitchFamily="34" charset="0"/>
                </a:rPr>
                <a:t>Microsoft</a:t>
              </a:r>
              <a:r>
                <a:rPr lang="en-US" sz="1000" dirty="0">
                  <a:solidFill>
                    <a:schemeClr val="bg1"/>
                  </a:solidFill>
                  <a:effectLst>
                    <a:outerShdw blurRad="38100" dist="38100" dir="2700000" algn="tl">
                      <a:srgbClr val="000000">
                        <a:alpha val="43137"/>
                      </a:srgbClr>
                    </a:outerShdw>
                  </a:effectLst>
                  <a:latin typeface="Trebuchet MS" pitchFamily="34" charset="0"/>
                </a:rPr>
                <a:t> </a:t>
              </a:r>
              <a:r>
                <a:rPr lang="en-US" sz="1000" dirty="0">
                  <a:solidFill>
                    <a:schemeClr val="bg1"/>
                  </a:solidFill>
                  <a:latin typeface="Trebuchet MS" pitchFamily="34" charset="0"/>
                </a:rPr>
                <a:t>Windows</a:t>
              </a:r>
            </a:p>
          </p:txBody>
        </p:sp>
        <p:sp>
          <p:nvSpPr>
            <p:cNvPr id="134" name="TextBox 133"/>
            <p:cNvSpPr txBox="1"/>
            <p:nvPr/>
          </p:nvSpPr>
          <p:spPr>
            <a:xfrm>
              <a:off x="693091" y="5859276"/>
              <a:ext cx="933304" cy="170987"/>
            </a:xfrm>
            <a:prstGeom prst="rect">
              <a:avLst/>
            </a:prstGeom>
            <a:noFill/>
          </p:spPr>
          <p:txBody>
            <a:bodyPr wrap="none" lIns="0" tIns="0" rIns="0" bIns="0" rtlCol="0">
              <a:spAutoFit/>
            </a:bodyPr>
            <a:lstStyle/>
            <a:p>
              <a:r>
                <a:rPr lang="en-US" sz="1000" dirty="0">
                  <a:solidFill>
                    <a:schemeClr val="bg1"/>
                  </a:solidFill>
                  <a:latin typeface="Trebuchet MS" pitchFamily="34" charset="0"/>
                </a:rPr>
                <a:t>Microsoft</a:t>
              </a:r>
              <a:r>
                <a:rPr lang="en-US" sz="1000" dirty="0">
                  <a:latin typeface="Trebuchet MS" pitchFamily="34" charset="0"/>
                </a:rPr>
                <a:t> </a:t>
              </a:r>
              <a:r>
                <a:rPr lang="en-US" sz="1000" dirty="0" err="1">
                  <a:latin typeface="Trebuchet MS" pitchFamily="34" charset="0"/>
                </a:rPr>
                <a:t>i</a:t>
              </a:r>
              <a:r>
                <a:rPr lang="en-US" sz="1000" dirty="0" err="1">
                  <a:solidFill>
                    <a:schemeClr val="bg1"/>
                  </a:solidFill>
                  <a:latin typeface="Trebuchet MS" pitchFamily="34" charset="0"/>
                </a:rPr>
                <a:t>SCSI</a:t>
              </a:r>
              <a:endParaRPr lang="en-US" sz="1000" dirty="0">
                <a:solidFill>
                  <a:schemeClr val="bg1"/>
                </a:solidFill>
                <a:latin typeface="Trebuchet MS" pitchFamily="34" charset="0"/>
              </a:endParaRPr>
            </a:p>
          </p:txBody>
        </p:sp>
      </p:grpSp>
      <p:sp>
        <p:nvSpPr>
          <p:cNvPr id="135" name="Title 134"/>
          <p:cNvSpPr>
            <a:spLocks noGrp="1"/>
          </p:cNvSpPr>
          <p:nvPr>
            <p:ph type="title"/>
          </p:nvPr>
        </p:nvSpPr>
        <p:spPr>
          <a:xfrm>
            <a:off x="382588" y="228600"/>
            <a:ext cx="8380412" cy="1052596"/>
          </a:xfrm>
        </p:spPr>
        <p:txBody>
          <a:bodyPr/>
          <a:lstStyle/>
          <a:p>
            <a:pPr lvl="0"/>
            <a:r>
              <a:rPr lang="en-US" sz="4400" smtClean="0"/>
              <a:t>Support for &gt;2 Paths at Boottime</a:t>
            </a:r>
            <a:br>
              <a:rPr lang="en-US" sz="4400" smtClean="0"/>
            </a:br>
            <a:r>
              <a:rPr sz="3200" smtClean="0">
                <a:gradFill>
                  <a:gsLst>
                    <a:gs pos="28000">
                      <a:schemeClr val="accent6">
                        <a:lumMod val="40000"/>
                        <a:lumOff val="60000"/>
                      </a:schemeClr>
                    </a:gs>
                    <a:gs pos="48000">
                      <a:schemeClr val="accent6">
                        <a:lumMod val="40000"/>
                        <a:lumOff val="60000"/>
                      </a:schemeClr>
                    </a:gs>
                  </a:gsLst>
                  <a:lin ang="5400000" scaled="1"/>
                </a:gradFill>
              </a:rPr>
              <a:t>iSCSI Boot Enhancement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fill="hold"/>
                                        <p:tgtEl>
                                          <p:spTgt spid="94"/>
                                        </p:tgtEl>
                                        <p:attrNameLst>
                                          <p:attrName>ppt_x</p:attrName>
                                        </p:attrNameLst>
                                      </p:cBhvr>
                                      <p:tavLst>
                                        <p:tav tm="0">
                                          <p:val>
                                            <p:strVal val="#ppt_x"/>
                                          </p:val>
                                        </p:tav>
                                        <p:tav tm="100000">
                                          <p:val>
                                            <p:strVal val="#ppt_x"/>
                                          </p:val>
                                        </p:tav>
                                      </p:tavLst>
                                    </p:anim>
                                    <p:anim calcmode="lin" valueType="num">
                                      <p:cBhvr additive="base">
                                        <p:cTn id="44" dur="500" fill="hold"/>
                                        <p:tgtEl>
                                          <p:spTgt spid="9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additive="base">
                                        <p:cTn id="47" dur="500" fill="hold"/>
                                        <p:tgtEl>
                                          <p:spTgt spid="95"/>
                                        </p:tgtEl>
                                        <p:attrNameLst>
                                          <p:attrName>ppt_x</p:attrName>
                                        </p:attrNameLst>
                                      </p:cBhvr>
                                      <p:tavLst>
                                        <p:tav tm="0">
                                          <p:val>
                                            <p:strVal val="#ppt_x"/>
                                          </p:val>
                                        </p:tav>
                                        <p:tav tm="100000">
                                          <p:val>
                                            <p:strVal val="#ppt_x"/>
                                          </p:val>
                                        </p:tav>
                                      </p:tavLst>
                                    </p:anim>
                                    <p:anim calcmode="lin" valueType="num">
                                      <p:cBhvr additive="base">
                                        <p:cTn id="48" dur="500" fill="hold"/>
                                        <p:tgtEl>
                                          <p:spTgt spid="9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ppt_x"/>
                                          </p:val>
                                        </p:tav>
                                        <p:tav tm="100000">
                                          <p:val>
                                            <p:strVal val="#ppt_x"/>
                                          </p:val>
                                        </p:tav>
                                      </p:tavLst>
                                    </p:anim>
                                    <p:anim calcmode="lin" valueType="num">
                                      <p:cBhvr additive="base">
                                        <p:cTn id="52" dur="500" fill="hold"/>
                                        <p:tgtEl>
                                          <p:spTgt spid="9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ppt_x"/>
                                          </p:val>
                                        </p:tav>
                                        <p:tav tm="100000">
                                          <p:val>
                                            <p:strVal val="#ppt_x"/>
                                          </p:val>
                                        </p:tav>
                                      </p:tavLst>
                                    </p:anim>
                                    <p:anim calcmode="lin" valueType="num">
                                      <p:cBhvr additive="base">
                                        <p:cTn id="56" dur="500" fill="hold"/>
                                        <p:tgtEl>
                                          <p:spTgt spid="9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500" fill="hold"/>
                                        <p:tgtEl>
                                          <p:spTgt spid="98"/>
                                        </p:tgtEl>
                                        <p:attrNameLst>
                                          <p:attrName>ppt_x</p:attrName>
                                        </p:attrNameLst>
                                      </p:cBhvr>
                                      <p:tavLst>
                                        <p:tav tm="0">
                                          <p:val>
                                            <p:strVal val="#ppt_x"/>
                                          </p:val>
                                        </p:tav>
                                        <p:tav tm="100000">
                                          <p:val>
                                            <p:strVal val="#ppt_x"/>
                                          </p:val>
                                        </p:tav>
                                      </p:tavLst>
                                    </p:anim>
                                    <p:anim calcmode="lin" valueType="num">
                                      <p:cBhvr additive="base">
                                        <p:cTn id="60" dur="500" fill="hold"/>
                                        <p:tgtEl>
                                          <p:spTgt spid="9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fill="hold"/>
                                        <p:tgtEl>
                                          <p:spTgt spid="108"/>
                                        </p:tgtEl>
                                        <p:attrNameLst>
                                          <p:attrName>ppt_x</p:attrName>
                                        </p:attrNameLst>
                                      </p:cBhvr>
                                      <p:tavLst>
                                        <p:tav tm="0">
                                          <p:val>
                                            <p:strVal val="#ppt_x"/>
                                          </p:val>
                                        </p:tav>
                                        <p:tav tm="100000">
                                          <p:val>
                                            <p:strVal val="#ppt_x"/>
                                          </p:val>
                                        </p:tav>
                                      </p:tavLst>
                                    </p:anim>
                                    <p:anim calcmode="lin" valueType="num">
                                      <p:cBhvr additive="base">
                                        <p:cTn id="68" dur="500" fill="hold"/>
                                        <p:tgtEl>
                                          <p:spTgt spid="10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fill="hold"/>
                                        <p:tgtEl>
                                          <p:spTgt spid="59"/>
                                        </p:tgtEl>
                                        <p:attrNameLst>
                                          <p:attrName>ppt_x</p:attrName>
                                        </p:attrNameLst>
                                      </p:cBhvr>
                                      <p:tavLst>
                                        <p:tav tm="0">
                                          <p:val>
                                            <p:strVal val="#ppt_x"/>
                                          </p:val>
                                        </p:tav>
                                        <p:tav tm="100000">
                                          <p:val>
                                            <p:strVal val="#ppt_x"/>
                                          </p:val>
                                        </p:tav>
                                      </p:tavLst>
                                    </p:anim>
                                    <p:anim calcmode="lin" valueType="num">
                                      <p:cBhvr additive="base">
                                        <p:cTn id="72" dur="500" fill="hold"/>
                                        <p:tgtEl>
                                          <p:spTgt spid="5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9"/>
                                        </p:tgtEl>
                                        <p:attrNameLst>
                                          <p:attrName>style.visibility</p:attrName>
                                        </p:attrNameLst>
                                      </p:cBhvr>
                                      <p:to>
                                        <p:strVal val="visible"/>
                                      </p:to>
                                    </p:set>
                                    <p:anim calcmode="lin" valueType="num">
                                      <p:cBhvr additive="base">
                                        <p:cTn id="75" dur="500" fill="hold"/>
                                        <p:tgtEl>
                                          <p:spTgt spid="109"/>
                                        </p:tgtEl>
                                        <p:attrNameLst>
                                          <p:attrName>ppt_x</p:attrName>
                                        </p:attrNameLst>
                                      </p:cBhvr>
                                      <p:tavLst>
                                        <p:tav tm="0">
                                          <p:val>
                                            <p:strVal val="#ppt_x"/>
                                          </p:val>
                                        </p:tav>
                                        <p:tav tm="100000">
                                          <p:val>
                                            <p:strVal val="#ppt_x"/>
                                          </p:val>
                                        </p:tav>
                                      </p:tavLst>
                                    </p:anim>
                                    <p:anim calcmode="lin" valueType="num">
                                      <p:cBhvr additive="base">
                                        <p:cTn id="76" dur="500" fill="hold"/>
                                        <p:tgtEl>
                                          <p:spTgt spid="10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500" fill="hold"/>
                                        <p:tgtEl>
                                          <p:spTgt spid="60"/>
                                        </p:tgtEl>
                                        <p:attrNameLst>
                                          <p:attrName>ppt_x</p:attrName>
                                        </p:attrNameLst>
                                      </p:cBhvr>
                                      <p:tavLst>
                                        <p:tav tm="0">
                                          <p:val>
                                            <p:strVal val="#ppt_x"/>
                                          </p:val>
                                        </p:tav>
                                        <p:tav tm="100000">
                                          <p:val>
                                            <p:strVal val="#ppt_x"/>
                                          </p:val>
                                        </p:tav>
                                      </p:tavLst>
                                    </p:anim>
                                    <p:anim calcmode="lin" valueType="num">
                                      <p:cBhvr additive="base">
                                        <p:cTn id="80" dur="500" fill="hold"/>
                                        <p:tgtEl>
                                          <p:spTgt spid="60"/>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ppt_x"/>
                                          </p:val>
                                        </p:tav>
                                        <p:tav tm="100000">
                                          <p:val>
                                            <p:strVal val="#ppt_x"/>
                                          </p:val>
                                        </p:tav>
                                      </p:tavLst>
                                    </p:anim>
                                    <p:anim calcmode="lin" valueType="num">
                                      <p:cBhvr additive="base">
                                        <p:cTn id="84" dur="500" fill="hold"/>
                                        <p:tgtEl>
                                          <p:spTgt spid="11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ppt_x"/>
                                          </p:val>
                                        </p:tav>
                                        <p:tav tm="100000">
                                          <p:val>
                                            <p:strVal val="#ppt_x"/>
                                          </p:val>
                                        </p:tav>
                                      </p:tavLst>
                                    </p:anim>
                                    <p:anim calcmode="lin" valueType="num">
                                      <p:cBhvr additive="base">
                                        <p:cTn id="8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500" fill="hold"/>
                                        <p:tgtEl>
                                          <p:spTgt spid="100"/>
                                        </p:tgtEl>
                                        <p:attrNameLst>
                                          <p:attrName>ppt_x</p:attrName>
                                        </p:attrNameLst>
                                      </p:cBhvr>
                                      <p:tavLst>
                                        <p:tav tm="0">
                                          <p:val>
                                            <p:strVal val="#ppt_x"/>
                                          </p:val>
                                        </p:tav>
                                        <p:tav tm="100000">
                                          <p:val>
                                            <p:strVal val="#ppt_x"/>
                                          </p:val>
                                        </p:tav>
                                      </p:tavLst>
                                    </p:anim>
                                    <p:anim calcmode="lin" valueType="num">
                                      <p:cBhvr additive="base">
                                        <p:cTn id="94" dur="500" fill="hold"/>
                                        <p:tgtEl>
                                          <p:spTgt spid="10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4"/>
                                        </p:tgtEl>
                                        <p:attrNameLst>
                                          <p:attrName>style.visibility</p:attrName>
                                        </p:attrNameLst>
                                      </p:cBhvr>
                                      <p:to>
                                        <p:strVal val="visible"/>
                                      </p:to>
                                    </p:set>
                                    <p:anim calcmode="lin" valueType="num">
                                      <p:cBhvr additive="base">
                                        <p:cTn id="97" dur="500" fill="hold"/>
                                        <p:tgtEl>
                                          <p:spTgt spid="104"/>
                                        </p:tgtEl>
                                        <p:attrNameLst>
                                          <p:attrName>ppt_x</p:attrName>
                                        </p:attrNameLst>
                                      </p:cBhvr>
                                      <p:tavLst>
                                        <p:tav tm="0">
                                          <p:val>
                                            <p:strVal val="#ppt_x"/>
                                          </p:val>
                                        </p:tav>
                                        <p:tav tm="100000">
                                          <p:val>
                                            <p:strVal val="#ppt_x"/>
                                          </p:val>
                                        </p:tav>
                                      </p:tavLst>
                                    </p:anim>
                                    <p:anim calcmode="lin" valueType="num">
                                      <p:cBhvr additive="base">
                                        <p:cTn id="98" dur="500" fill="hold"/>
                                        <p:tgtEl>
                                          <p:spTgt spid="10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2"/>
                                        </p:tgtEl>
                                        <p:attrNameLst>
                                          <p:attrName>style.visibility</p:attrName>
                                        </p:attrNameLst>
                                      </p:cBhvr>
                                      <p:to>
                                        <p:strVal val="visible"/>
                                      </p:to>
                                    </p:set>
                                    <p:anim calcmode="lin" valueType="num">
                                      <p:cBhvr additive="base">
                                        <p:cTn id="101" dur="500" fill="hold"/>
                                        <p:tgtEl>
                                          <p:spTgt spid="102"/>
                                        </p:tgtEl>
                                        <p:attrNameLst>
                                          <p:attrName>ppt_x</p:attrName>
                                        </p:attrNameLst>
                                      </p:cBhvr>
                                      <p:tavLst>
                                        <p:tav tm="0">
                                          <p:val>
                                            <p:strVal val="#ppt_x"/>
                                          </p:val>
                                        </p:tav>
                                        <p:tav tm="100000">
                                          <p:val>
                                            <p:strVal val="#ppt_x"/>
                                          </p:val>
                                        </p:tav>
                                      </p:tavLst>
                                    </p:anim>
                                    <p:anim calcmode="lin" valueType="num">
                                      <p:cBhvr additive="base">
                                        <p:cTn id="102" dur="500" fill="hold"/>
                                        <p:tgtEl>
                                          <p:spTgt spid="10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 calcmode="lin" valueType="num">
                                      <p:cBhvr additive="base">
                                        <p:cTn id="105" dur="500" fill="hold"/>
                                        <p:tgtEl>
                                          <p:spTgt spid="103"/>
                                        </p:tgtEl>
                                        <p:attrNameLst>
                                          <p:attrName>ppt_x</p:attrName>
                                        </p:attrNameLst>
                                      </p:cBhvr>
                                      <p:tavLst>
                                        <p:tav tm="0">
                                          <p:val>
                                            <p:strVal val="#ppt_x"/>
                                          </p:val>
                                        </p:tav>
                                        <p:tav tm="100000">
                                          <p:val>
                                            <p:strVal val="#ppt_x"/>
                                          </p:val>
                                        </p:tav>
                                      </p:tavLst>
                                    </p:anim>
                                    <p:anim calcmode="lin" valueType="num">
                                      <p:cBhvr additive="base">
                                        <p:cTn id="106" dur="500" fill="hold"/>
                                        <p:tgtEl>
                                          <p:spTgt spid="10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07"/>
                                        </p:tgtEl>
                                        <p:attrNameLst>
                                          <p:attrName>style.visibility</p:attrName>
                                        </p:attrNameLst>
                                      </p:cBhvr>
                                      <p:to>
                                        <p:strVal val="visible"/>
                                      </p:to>
                                    </p:set>
                                    <p:anim calcmode="lin" valueType="num">
                                      <p:cBhvr additive="base">
                                        <p:cTn id="109" dur="500" fill="hold"/>
                                        <p:tgtEl>
                                          <p:spTgt spid="107"/>
                                        </p:tgtEl>
                                        <p:attrNameLst>
                                          <p:attrName>ppt_x</p:attrName>
                                        </p:attrNameLst>
                                      </p:cBhvr>
                                      <p:tavLst>
                                        <p:tav tm="0">
                                          <p:val>
                                            <p:strVal val="#ppt_x"/>
                                          </p:val>
                                        </p:tav>
                                        <p:tav tm="100000">
                                          <p:val>
                                            <p:strVal val="#ppt_x"/>
                                          </p:val>
                                        </p:tav>
                                      </p:tavLst>
                                    </p:anim>
                                    <p:anim calcmode="lin" valueType="num">
                                      <p:cBhvr additive="base">
                                        <p:cTn id="110" dur="500" fill="hold"/>
                                        <p:tgtEl>
                                          <p:spTgt spid="107"/>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 calcmode="lin" valueType="num">
                                      <p:cBhvr additive="base">
                                        <p:cTn id="113" dur="500" fill="hold"/>
                                        <p:tgtEl>
                                          <p:spTgt spid="105"/>
                                        </p:tgtEl>
                                        <p:attrNameLst>
                                          <p:attrName>ppt_x</p:attrName>
                                        </p:attrNameLst>
                                      </p:cBhvr>
                                      <p:tavLst>
                                        <p:tav tm="0">
                                          <p:val>
                                            <p:strVal val="#ppt_x"/>
                                          </p:val>
                                        </p:tav>
                                        <p:tav tm="100000">
                                          <p:val>
                                            <p:strVal val="#ppt_x"/>
                                          </p:val>
                                        </p:tav>
                                      </p:tavLst>
                                    </p:anim>
                                    <p:anim calcmode="lin" valueType="num">
                                      <p:cBhvr additive="base">
                                        <p:cTn id="114" dur="500" fill="hold"/>
                                        <p:tgtEl>
                                          <p:spTgt spid="10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06"/>
                                        </p:tgtEl>
                                        <p:attrNameLst>
                                          <p:attrName>style.visibility</p:attrName>
                                        </p:attrNameLst>
                                      </p:cBhvr>
                                      <p:to>
                                        <p:strVal val="visible"/>
                                      </p:to>
                                    </p:set>
                                    <p:anim calcmode="lin" valueType="num">
                                      <p:cBhvr additive="base">
                                        <p:cTn id="117" dur="500" fill="hold"/>
                                        <p:tgtEl>
                                          <p:spTgt spid="106"/>
                                        </p:tgtEl>
                                        <p:attrNameLst>
                                          <p:attrName>ppt_x</p:attrName>
                                        </p:attrNameLst>
                                      </p:cBhvr>
                                      <p:tavLst>
                                        <p:tav tm="0">
                                          <p:val>
                                            <p:strVal val="#ppt_x"/>
                                          </p:val>
                                        </p:tav>
                                        <p:tav tm="100000">
                                          <p:val>
                                            <p:strVal val="#ppt_x"/>
                                          </p:val>
                                        </p:tav>
                                      </p:tavLst>
                                    </p:anim>
                                    <p:anim calcmode="lin" valueType="num">
                                      <p:cBhvr additive="base">
                                        <p:cTn id="118" dur="500" fill="hold"/>
                                        <p:tgtEl>
                                          <p:spTgt spid="10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99"/>
                                        </p:tgtEl>
                                        <p:attrNameLst>
                                          <p:attrName>style.visibility</p:attrName>
                                        </p:attrNameLst>
                                      </p:cBhvr>
                                      <p:to>
                                        <p:strVal val="visible"/>
                                      </p:to>
                                    </p:set>
                                    <p:anim calcmode="lin" valueType="num">
                                      <p:cBhvr additive="base">
                                        <p:cTn id="121" dur="500" fill="hold"/>
                                        <p:tgtEl>
                                          <p:spTgt spid="99"/>
                                        </p:tgtEl>
                                        <p:attrNameLst>
                                          <p:attrName>ppt_x</p:attrName>
                                        </p:attrNameLst>
                                      </p:cBhvr>
                                      <p:tavLst>
                                        <p:tav tm="0">
                                          <p:val>
                                            <p:strVal val="#ppt_x"/>
                                          </p:val>
                                        </p:tav>
                                        <p:tav tm="100000">
                                          <p:val>
                                            <p:strVal val="#ppt_x"/>
                                          </p:val>
                                        </p:tav>
                                      </p:tavLst>
                                    </p:anim>
                                    <p:anim calcmode="lin" valueType="num">
                                      <p:cBhvr additive="base">
                                        <p:cTn id="1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blinds(horizontal)">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8" grpId="0" animBg="1"/>
      <p:bldP spid="69" grpId="0" animBg="1"/>
      <p:bldP spid="70" grpId="0" animBg="1"/>
      <p:bldP spid="96" grpId="0"/>
      <p:bldP spid="97" grpId="0" animBg="1"/>
      <p:bldP spid="98" grpId="0"/>
      <p:bldP spid="99" grpId="0" animBg="1"/>
      <p:bldP spid="100" grpId="0"/>
      <p:bldP spid="101" grpId="0"/>
      <p:bldP spid="102" grpId="0" animBg="1"/>
      <p:bldP spid="103" grpId="0" animBg="1"/>
      <p:bldP spid="104" grpId="0" animBg="1"/>
      <p:bldP spid="105" grpId="0" animBg="1"/>
      <p:bldP spid="106" grpId="0" animBg="1"/>
      <p:bldP spid="107" grpId="0"/>
      <p:bldP spid="109" grpId="0" animBg="1"/>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Server 2008 Multipath Scalability</a:t>
            </a:r>
            <a:endParaRPr lang="en-US" dirty="0"/>
          </a:p>
        </p:txBody>
      </p:sp>
      <p:sp>
        <p:nvSpPr>
          <p:cNvPr id="3" name="Content Placeholder 2"/>
          <p:cNvSpPr>
            <a:spLocks noGrp="1"/>
          </p:cNvSpPr>
          <p:nvPr>
            <p:ph idx="1"/>
          </p:nvPr>
        </p:nvSpPr>
        <p:spPr>
          <a:xfrm>
            <a:off x="382588" y="1901825"/>
            <a:ext cx="8380412" cy="1400383"/>
          </a:xfrm>
        </p:spPr>
        <p:txBody>
          <a:bodyPr/>
          <a:lstStyle/>
          <a:p>
            <a:pPr marL="230188" indent="-230188">
              <a:spcBef>
                <a:spcPts val="600"/>
              </a:spcBef>
            </a:pPr>
            <a:r>
              <a:rPr lang="en-US" sz="1800" smtClean="0"/>
              <a:t>Load balancing and fail over between Server and Storage array</a:t>
            </a:r>
          </a:p>
          <a:p>
            <a:pPr marL="230188" indent="-230188">
              <a:spcBef>
                <a:spcPts val="600"/>
              </a:spcBef>
            </a:pPr>
            <a:r>
              <a:rPr lang="en-US" sz="1800" smtClean="0"/>
              <a:t>IO performance scales out with the number of NICs/HBAs </a:t>
            </a:r>
            <a:br>
              <a:rPr lang="en-US" sz="1800" smtClean="0"/>
            </a:br>
            <a:r>
              <a:rPr lang="en-US" sz="1800" smtClean="0"/>
              <a:t>using iSCSI or HBAs using Fibre Channel or SAS</a:t>
            </a:r>
          </a:p>
          <a:p>
            <a:pPr marL="230188" indent="-230188">
              <a:spcBef>
                <a:spcPts val="600"/>
              </a:spcBef>
            </a:pPr>
            <a:r>
              <a:rPr lang="en-US" sz="1800" smtClean="0"/>
              <a:t>Multipathing provides redundancy and optimize performance </a:t>
            </a:r>
            <a:br>
              <a:rPr lang="en-US" sz="1800" smtClean="0"/>
            </a:br>
            <a:r>
              <a:rPr lang="en-US" sz="1800" smtClean="0"/>
              <a:t>for SAN environments </a:t>
            </a:r>
          </a:p>
        </p:txBody>
      </p:sp>
      <p:pic>
        <p:nvPicPr>
          <p:cNvPr id="108546" name="Picture 2"/>
          <p:cNvPicPr>
            <a:picLocks noChangeAspect="1" noChangeArrowheads="1"/>
          </p:cNvPicPr>
          <p:nvPr/>
        </p:nvPicPr>
        <p:blipFill>
          <a:blip r:embed="rId3"/>
          <a:srcRect/>
          <a:stretch>
            <a:fillRect/>
          </a:stretch>
        </p:blipFill>
        <p:spPr bwMode="auto">
          <a:xfrm>
            <a:off x="2476500" y="3429000"/>
            <a:ext cx="4191000" cy="1718781"/>
          </a:xfrm>
          <a:prstGeom prst="rect">
            <a:avLst/>
          </a:prstGeom>
          <a:noFill/>
          <a:ln w="9525">
            <a:noFill/>
            <a:miter lim="800000"/>
            <a:headEnd/>
            <a:tailEnd/>
          </a:ln>
          <a:effectLst/>
        </p:spPr>
      </p:pic>
      <p:sp>
        <p:nvSpPr>
          <p:cNvPr id="5" name="Content Placeholder 2"/>
          <p:cNvSpPr txBox="1">
            <a:spLocks/>
          </p:cNvSpPr>
          <p:nvPr/>
        </p:nvSpPr>
        <p:spPr>
          <a:xfrm>
            <a:off x="381000" y="5249387"/>
            <a:ext cx="8382000" cy="1144929"/>
          </a:xfrm>
          <a:prstGeom prst="rect">
            <a:avLst/>
          </a:prstGeom>
        </p:spPr>
        <p:txBody>
          <a:bodyPr vert="horz" wrap="square" lIns="0" tIns="0" rIns="0" bIns="0" rtlCol="0">
            <a:spAutoFit/>
          </a:bodyPr>
          <a:lstStyle/>
          <a:p>
            <a:pPr marL="230188" marR="0" lvl="0" indent="-230188" defTabSz="912777" fontAlgn="base" latinLnBrk="0">
              <a:lnSpc>
                <a:spcPct val="90000"/>
              </a:lnSpc>
              <a:spcBef>
                <a:spcPts val="600"/>
              </a:spcBef>
              <a:spcAft>
                <a:spcPct val="0"/>
              </a:spcAft>
              <a:buClr>
                <a:schemeClr val="tx2"/>
              </a:buClr>
              <a:buSzPct val="95000"/>
              <a:buBlip>
                <a:blip r:embed="rId4"/>
              </a:buBlip>
              <a:tabLst/>
              <a:defRPr/>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MPCLAIM Command line utility extended in W</a:t>
            </a:r>
          </a:p>
          <a:p>
            <a:pPr marL="461963" lvl="1" indent="-231775" defTabSz="912777" fontAlgn="base">
              <a:lnSpc>
                <a:spcPct val="90000"/>
              </a:lnSpc>
              <a:spcBef>
                <a:spcPts val="600"/>
              </a:spcBef>
              <a:spcAft>
                <a:spcPct val="0"/>
              </a:spcAft>
              <a:buClr>
                <a:schemeClr val="tx2"/>
              </a:buClr>
              <a:buSzPct val="80000"/>
              <a:buBlip>
                <a:blip r:embed="rId5"/>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Added option to set load balance policy</a:t>
            </a:r>
          </a:p>
          <a:p>
            <a:pPr marL="461963" lvl="1" indent="-231775" defTabSz="912777" fontAlgn="base">
              <a:lnSpc>
                <a:spcPct val="90000"/>
              </a:lnSpc>
              <a:spcBef>
                <a:spcPts val="600"/>
              </a:spcBef>
              <a:spcAft>
                <a:spcPct val="0"/>
              </a:spcAft>
              <a:buClr>
                <a:schemeClr val="tx2"/>
              </a:buClr>
              <a:buSzPct val="80000"/>
              <a:buBlip>
                <a:blip r:embed="rId5"/>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Added configuration snapshot</a:t>
            </a:r>
          </a:p>
          <a:p>
            <a:pPr marL="684213" lvl="1" indent="-222250" defTabSz="912777" fontAlgn="base">
              <a:lnSpc>
                <a:spcPct val="90000"/>
              </a:lnSpc>
              <a:spcBef>
                <a:spcPts val="600"/>
              </a:spcBef>
              <a:spcAft>
                <a:spcPct val="0"/>
              </a:spcAft>
              <a:buClr>
                <a:schemeClr val="tx2"/>
              </a:buClr>
              <a:buSzPct val="80000"/>
              <a:buBlip>
                <a:blip r:embed="rId5"/>
              </a:buBlip>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Also available in MPIO Configuration UI</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smtClean="0"/>
              <a:t>MPIO Performance Optimizations</a:t>
            </a:r>
            <a:endParaRPr lang="en-US" sz="4400" dirty="0"/>
          </a:p>
        </p:txBody>
      </p:sp>
      <p:sp>
        <p:nvSpPr>
          <p:cNvPr id="12" name="Content Placeholder 2"/>
          <p:cNvSpPr txBox="1">
            <a:spLocks/>
          </p:cNvSpPr>
          <p:nvPr/>
        </p:nvSpPr>
        <p:spPr>
          <a:xfrm>
            <a:off x="731837" y="1417638"/>
            <a:ext cx="7680325" cy="387798"/>
          </a:xfrm>
          <a:prstGeom prst="rect">
            <a:avLst/>
          </a:prstGeom>
        </p:spPr>
        <p:txBody>
          <a:bodyPr vert="horz" wrap="square" lIns="0" tIns="0" rIns="0" bIns="0" rtlCol="0">
            <a:spAutoFit/>
          </a:bodyPr>
          <a:lstStyle/>
          <a:p>
            <a:pPr marR="0" lvl="0" algn="ctr" defTabSz="914363" rtl="0" eaLnBrk="1" fontAlgn="auto" latinLnBrk="0" hangingPunct="1">
              <a:lnSpc>
                <a:spcPct val="90000"/>
              </a:lnSpc>
              <a:spcBef>
                <a:spcPct val="20000"/>
              </a:spcBef>
              <a:spcAft>
                <a:spcPts val="0"/>
              </a:spcAft>
              <a:buClrTx/>
              <a:buSzTx/>
              <a:tabLst/>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Least Blocks Load Balance Policy</a:t>
            </a:r>
          </a:p>
        </p:txBody>
      </p:sp>
      <p:sp>
        <p:nvSpPr>
          <p:cNvPr id="27" name="Content Placeholder 2"/>
          <p:cNvSpPr txBox="1">
            <a:spLocks/>
          </p:cNvSpPr>
          <p:nvPr/>
        </p:nvSpPr>
        <p:spPr>
          <a:xfrm>
            <a:off x="381001" y="3588043"/>
            <a:ext cx="4190999" cy="2123658"/>
          </a:xfrm>
          <a:prstGeom prst="rect">
            <a:avLst/>
          </a:prstGeom>
        </p:spPr>
        <p:txBody>
          <a:bodyPr wrap="square">
            <a:spAutoFit/>
          </a:bodyPr>
          <a:lstStyle/>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Core MPIO Stack and </a:t>
            </a:r>
            <a:b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DSM Improvements</a:t>
            </a:r>
          </a:p>
          <a:p>
            <a:pPr marL="230188" lvl="1" indent="-230188" defTabSz="912777" fontAlgn="base">
              <a:lnSpc>
                <a:spcPct val="90000"/>
              </a:lnSpc>
              <a:spcBef>
                <a:spcPts val="600"/>
              </a:spcBef>
              <a:spcAft>
                <a:spcPct val="0"/>
              </a:spcAft>
              <a:buClr>
                <a:schemeClr val="tx2"/>
              </a:buClr>
              <a:buSzPct val="95000"/>
              <a:buBlip>
                <a:blip r:embed="rId4"/>
              </a:buBlip>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Reduce spinlocks</a:t>
            </a:r>
          </a:p>
          <a:p>
            <a:pPr marL="230188" lvl="1" indent="-230188" defTabSz="912777" fontAlgn="base">
              <a:lnSpc>
                <a:spcPct val="90000"/>
              </a:lnSpc>
              <a:spcBef>
                <a:spcPts val="600"/>
              </a:spcBef>
              <a:spcAft>
                <a:spcPct val="0"/>
              </a:spcAft>
              <a:buClr>
                <a:schemeClr val="tx2"/>
              </a:buClr>
              <a:buSzPct val="95000"/>
              <a:buBlip>
                <a:blip r:embed="rId4"/>
              </a:buBlip>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Eliminate unnecessary use of processor-intensive operations</a:t>
            </a:r>
          </a:p>
          <a:p>
            <a:pPr marL="230188" lvl="1" indent="-230188" defTabSz="912777" fontAlgn="base">
              <a:lnSpc>
                <a:spcPct val="90000"/>
              </a:lnSpc>
              <a:spcBef>
                <a:spcPts val="600"/>
              </a:spcBef>
              <a:spcAft>
                <a:spcPct val="0"/>
              </a:spcAft>
              <a:buClr>
                <a:schemeClr val="tx2"/>
              </a:buClr>
              <a:buSzPct val="95000"/>
              <a:buBlip>
                <a:blip r:embed="rId4"/>
              </a:buBlip>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Minimizing unnecessary memory write operations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28" name="Picture 3"/>
          <p:cNvPicPr>
            <a:picLocks noChangeAspect="1" noChangeArrowheads="1"/>
          </p:cNvPicPr>
          <p:nvPr/>
        </p:nvPicPr>
        <p:blipFill>
          <a:blip r:embed="rId5"/>
          <a:srcRect/>
          <a:stretch>
            <a:fillRect/>
          </a:stretch>
        </p:blipFill>
        <p:spPr bwMode="auto">
          <a:xfrm>
            <a:off x="6045912" y="2065242"/>
            <a:ext cx="2366251" cy="2735246"/>
          </a:xfrm>
          <a:prstGeom prst="rect">
            <a:avLst/>
          </a:prstGeom>
          <a:noFill/>
          <a:ln w="9525">
            <a:noFill/>
            <a:miter lim="800000"/>
            <a:headEnd/>
            <a:tailEnd/>
          </a:ln>
          <a:effectLst/>
        </p:spPr>
      </p:pic>
      <p:sp>
        <p:nvSpPr>
          <p:cNvPr id="29" name="Oval 28"/>
          <p:cNvSpPr/>
          <p:nvPr/>
        </p:nvSpPr>
        <p:spPr>
          <a:xfrm>
            <a:off x="6050478" y="2390670"/>
            <a:ext cx="933507" cy="411480"/>
          </a:xfrm>
          <a:prstGeom prst="ellipse">
            <a:avLst/>
          </a:prstGeom>
          <a:noFill/>
          <a:ln w="254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31" name="TextBox 30"/>
          <p:cNvSpPr txBox="1"/>
          <p:nvPr/>
        </p:nvSpPr>
        <p:spPr>
          <a:xfrm>
            <a:off x="5017393" y="5081375"/>
            <a:ext cx="2806880" cy="637097"/>
          </a:xfrm>
          <a:prstGeom prst="rect">
            <a:avLst/>
          </a:prstGeom>
          <a:noFill/>
        </p:spPr>
        <p:txBody>
          <a:bodyPr wrap="square" lIns="82296" tIns="41148" rIns="82296" bIns="41148"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15% Total Improvement in MPIO Performance</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32" name="Oval 31"/>
          <p:cNvSpPr/>
          <p:nvPr/>
        </p:nvSpPr>
        <p:spPr>
          <a:xfrm>
            <a:off x="4742120" y="4960300"/>
            <a:ext cx="3096848" cy="774487"/>
          </a:xfrm>
          <a:prstGeom prst="ellipse">
            <a:avLst/>
          </a:prstGeom>
          <a:noFill/>
          <a:ln w="4762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graphicFrame>
        <p:nvGraphicFramePr>
          <p:cNvPr id="33" name="Object 5"/>
          <p:cNvGraphicFramePr>
            <a:graphicFrameLocks noChangeAspect="1"/>
          </p:cNvGraphicFramePr>
          <p:nvPr/>
        </p:nvGraphicFramePr>
        <p:xfrm>
          <a:off x="1920882" y="2623679"/>
          <a:ext cx="821531" cy="500471"/>
        </p:xfrm>
        <a:graphic>
          <a:graphicData uri="http://schemas.openxmlformats.org/presentationml/2006/ole">
            <p:oleObj spid="_x0000_s4100" name="Visio" r:id="rId6" imgW="726643" imgH="498043" progId="">
              <p:embed/>
            </p:oleObj>
          </a:graphicData>
        </a:graphic>
      </p:graphicFrame>
      <p:graphicFrame>
        <p:nvGraphicFramePr>
          <p:cNvPr id="34" name="Object 4"/>
          <p:cNvGraphicFramePr>
            <a:graphicFrameLocks noChangeAspect="1"/>
          </p:cNvGraphicFramePr>
          <p:nvPr/>
        </p:nvGraphicFramePr>
        <p:xfrm>
          <a:off x="1901900" y="2155868"/>
          <a:ext cx="821532" cy="448628"/>
        </p:xfrm>
        <a:graphic>
          <a:graphicData uri="http://schemas.openxmlformats.org/presentationml/2006/ole">
            <p:oleObj spid="_x0000_s4101" name="Visio" r:id="rId7" imgW="726643" imgH="498043" progId="">
              <p:embed/>
            </p:oleObj>
          </a:graphicData>
        </a:graphic>
      </p:graphicFrame>
      <p:sp>
        <p:nvSpPr>
          <p:cNvPr id="35" name="AutoShape 22"/>
          <p:cNvSpPr>
            <a:spLocks noChangeArrowheads="1"/>
          </p:cNvSpPr>
          <p:nvPr/>
        </p:nvSpPr>
        <p:spPr bwMode="auto">
          <a:xfrm rot="5400000">
            <a:off x="2951419" y="1703973"/>
            <a:ext cx="849290" cy="1724909"/>
          </a:xfrm>
          <a:prstGeom prst="can">
            <a:avLst>
              <a:gd name="adj" fmla="val 79841"/>
            </a:avLst>
          </a:prstGeom>
          <a:solidFill>
            <a:schemeClr val="accent3">
              <a:alpha val="29000"/>
            </a:schemeClr>
          </a:solidFill>
          <a:ln w="15875">
            <a:solidFill>
              <a:schemeClr val="tx1"/>
            </a:solidFill>
            <a:round/>
            <a:headEnd/>
            <a:tailEnd/>
          </a:ln>
          <a:effectLst/>
        </p:spPr>
        <p:txBody>
          <a:bodyPr wrap="none" lIns="82296" tIns="41148" rIns="82296" bIns="41148" anchor="ctr"/>
          <a:lstStyle/>
          <a:p>
            <a:pPr algn="ctr"/>
            <a:endParaRPr lang="en-US">
              <a:solidFill>
                <a:schemeClr val="tx1"/>
              </a:solidFill>
              <a:latin typeface="Trebuchet MS" pitchFamily="34" charset="0"/>
              <a:cs typeface="Arial" charset="0"/>
            </a:endParaRPr>
          </a:p>
        </p:txBody>
      </p:sp>
      <p:sp>
        <p:nvSpPr>
          <p:cNvPr id="36" name="Line 8"/>
          <p:cNvSpPr>
            <a:spLocks noChangeShapeType="1"/>
          </p:cNvSpPr>
          <p:nvPr/>
        </p:nvSpPr>
        <p:spPr bwMode="auto">
          <a:xfrm>
            <a:off x="2683426" y="2231794"/>
            <a:ext cx="1394460" cy="7144"/>
          </a:xfrm>
          <a:prstGeom prst="line">
            <a:avLst/>
          </a:prstGeom>
          <a:noFill/>
          <a:ln w="50800">
            <a:solidFill>
              <a:srgbClr val="FFC000"/>
            </a:solidFill>
            <a:round/>
            <a:headEnd/>
            <a:tailEnd/>
          </a:ln>
          <a:effectLst/>
        </p:spPr>
        <p:txBody>
          <a:bodyPr wrap="none" lIns="82296" tIns="41148" rIns="82296" bIns="41148" anchor="ctr"/>
          <a:lstStyle/>
          <a:p>
            <a:endParaRPr lang="en-US">
              <a:latin typeface="Trebuchet MS" pitchFamily="34" charset="0"/>
            </a:endParaRPr>
          </a:p>
        </p:txBody>
      </p:sp>
      <p:pic>
        <p:nvPicPr>
          <p:cNvPr id="37" name="Picture 2" descr="C:\Users\shonsh\Desktop\images\host.png"/>
          <p:cNvPicPr>
            <a:picLocks noChangeAspect="1" noChangeArrowheads="1"/>
          </p:cNvPicPr>
          <p:nvPr/>
        </p:nvPicPr>
        <p:blipFill>
          <a:blip r:embed="rId8"/>
          <a:srcRect/>
          <a:stretch>
            <a:fillRect/>
          </a:stretch>
        </p:blipFill>
        <p:spPr bwMode="auto">
          <a:xfrm>
            <a:off x="1012660" y="1901825"/>
            <a:ext cx="1007920" cy="1632989"/>
          </a:xfrm>
          <a:prstGeom prst="rect">
            <a:avLst/>
          </a:prstGeom>
          <a:noFill/>
        </p:spPr>
      </p:pic>
      <p:sp>
        <p:nvSpPr>
          <p:cNvPr id="38" name="Line 8"/>
          <p:cNvSpPr>
            <a:spLocks noChangeShapeType="1"/>
          </p:cNvSpPr>
          <p:nvPr/>
        </p:nvSpPr>
        <p:spPr bwMode="auto">
          <a:xfrm>
            <a:off x="2688325" y="2471824"/>
            <a:ext cx="1394460" cy="7144"/>
          </a:xfrm>
          <a:prstGeom prst="line">
            <a:avLst/>
          </a:prstGeom>
          <a:noFill/>
          <a:ln w="50800">
            <a:solidFill>
              <a:srgbClr val="FFC000"/>
            </a:solidFill>
            <a:round/>
            <a:headEnd/>
            <a:tailEnd/>
          </a:ln>
          <a:effectLst/>
        </p:spPr>
        <p:txBody>
          <a:bodyPr wrap="none" lIns="82296" tIns="41148" rIns="82296" bIns="41148" anchor="ctr"/>
          <a:lstStyle/>
          <a:p>
            <a:endParaRPr lang="en-US">
              <a:latin typeface="Trebuchet MS" pitchFamily="34" charset="0"/>
            </a:endParaRPr>
          </a:p>
        </p:txBody>
      </p:sp>
      <p:sp>
        <p:nvSpPr>
          <p:cNvPr id="39" name="Line 8"/>
          <p:cNvSpPr>
            <a:spLocks noChangeShapeType="1"/>
          </p:cNvSpPr>
          <p:nvPr/>
        </p:nvSpPr>
        <p:spPr bwMode="auto">
          <a:xfrm>
            <a:off x="2722615" y="2682463"/>
            <a:ext cx="1394460" cy="7144"/>
          </a:xfrm>
          <a:prstGeom prst="line">
            <a:avLst/>
          </a:prstGeom>
          <a:noFill/>
          <a:ln w="50800">
            <a:solidFill>
              <a:srgbClr val="FFC000"/>
            </a:solidFill>
            <a:round/>
            <a:headEnd/>
            <a:tailEnd/>
          </a:ln>
          <a:effectLst/>
        </p:spPr>
        <p:txBody>
          <a:bodyPr wrap="none" lIns="82296" tIns="41148" rIns="82296" bIns="41148" anchor="ctr"/>
          <a:lstStyle/>
          <a:p>
            <a:endParaRPr lang="en-US">
              <a:latin typeface="Trebuchet MS" pitchFamily="34" charset="0"/>
            </a:endParaRPr>
          </a:p>
        </p:txBody>
      </p:sp>
      <p:sp>
        <p:nvSpPr>
          <p:cNvPr id="40" name="Line 8"/>
          <p:cNvSpPr>
            <a:spLocks noChangeShapeType="1"/>
          </p:cNvSpPr>
          <p:nvPr/>
        </p:nvSpPr>
        <p:spPr bwMode="auto">
          <a:xfrm>
            <a:off x="2717716" y="2883304"/>
            <a:ext cx="1394460" cy="7144"/>
          </a:xfrm>
          <a:prstGeom prst="line">
            <a:avLst/>
          </a:prstGeom>
          <a:noFill/>
          <a:ln w="50800">
            <a:solidFill>
              <a:srgbClr val="FFC000"/>
            </a:solidFill>
            <a:round/>
            <a:headEnd/>
            <a:tailEnd/>
          </a:ln>
          <a:effectLst/>
        </p:spPr>
        <p:txBody>
          <a:bodyPr wrap="none" lIns="82296" tIns="41148" rIns="82296" bIns="41148" anchor="ctr"/>
          <a:lstStyle/>
          <a:p>
            <a:endParaRPr lang="en-US">
              <a:latin typeface="Trebuchet MS" pitchFamily="34" charset="0"/>
            </a:endParaRPr>
          </a:p>
        </p:txBody>
      </p:sp>
      <p:grpSp>
        <p:nvGrpSpPr>
          <p:cNvPr id="41" name="Group 24"/>
          <p:cNvGrpSpPr/>
          <p:nvPr/>
        </p:nvGrpSpPr>
        <p:grpSpPr>
          <a:xfrm>
            <a:off x="4353172" y="2079938"/>
            <a:ext cx="1454573" cy="1557950"/>
            <a:chOff x="4111565" y="1600200"/>
            <a:chExt cx="1616192" cy="1731055"/>
          </a:xfrm>
        </p:grpSpPr>
        <p:sp>
          <p:nvSpPr>
            <p:cNvPr id="42" name="AutoShape 62"/>
            <p:cNvSpPr>
              <a:spLocks noChangeArrowheads="1"/>
            </p:cNvSpPr>
            <p:nvPr/>
          </p:nvSpPr>
          <p:spPr bwMode="auto">
            <a:xfrm>
              <a:off x="4111565" y="2383970"/>
              <a:ext cx="493092" cy="522515"/>
            </a:xfrm>
            <a:prstGeom prst="can">
              <a:avLst>
                <a:gd name="adj" fmla="val 37500"/>
              </a:avLst>
            </a:prstGeom>
            <a:solidFill>
              <a:srgbClr val="993366"/>
            </a:solidFill>
            <a:ln w="9525">
              <a:solidFill>
                <a:srgbClr val="000000"/>
              </a:solidFill>
              <a:round/>
              <a:headEnd/>
              <a:tailEnd/>
            </a:ln>
          </p:spPr>
          <p:txBody>
            <a:bodyPr anchor="ctr"/>
            <a:lstStyle/>
            <a:p>
              <a:endParaRPr lang="en-US">
                <a:latin typeface="Trebuchet MS" pitchFamily="34" charset="0"/>
              </a:endParaRPr>
            </a:p>
          </p:txBody>
        </p:sp>
        <p:pic>
          <p:nvPicPr>
            <p:cNvPr id="43" name="Picture 14" descr="application server"/>
            <p:cNvPicPr>
              <a:picLocks noChangeAspect="1" noChangeArrowheads="1"/>
            </p:cNvPicPr>
            <p:nvPr/>
          </p:nvPicPr>
          <p:blipFill>
            <a:blip r:embed="rId9"/>
            <a:srcRect/>
            <a:stretch>
              <a:fillRect/>
            </a:stretch>
          </p:blipFill>
          <p:spPr bwMode="auto">
            <a:xfrm>
              <a:off x="4444321" y="1600200"/>
              <a:ext cx="1283436" cy="1731055"/>
            </a:xfrm>
            <a:prstGeom prst="rect">
              <a:avLst/>
            </a:prstGeom>
            <a:noFill/>
            <a:ln w="9525">
              <a:noFill/>
              <a:miter lim="800000"/>
              <a:headEnd/>
              <a:tailEnd/>
            </a:ln>
          </p:spPr>
        </p:pic>
        <p:sp>
          <p:nvSpPr>
            <p:cNvPr id="44" name="AutoShape 62"/>
            <p:cNvSpPr>
              <a:spLocks noChangeArrowheads="1"/>
            </p:cNvSpPr>
            <p:nvPr/>
          </p:nvSpPr>
          <p:spPr bwMode="auto">
            <a:xfrm>
              <a:off x="4263965" y="2536370"/>
              <a:ext cx="493092" cy="522515"/>
            </a:xfrm>
            <a:prstGeom prst="can">
              <a:avLst>
                <a:gd name="adj" fmla="val 37500"/>
              </a:avLst>
            </a:prstGeom>
            <a:solidFill>
              <a:srgbClr val="993366"/>
            </a:solidFill>
            <a:ln w="9525">
              <a:solidFill>
                <a:srgbClr val="000000"/>
              </a:solidFill>
              <a:round/>
              <a:headEnd/>
              <a:tailEnd/>
            </a:ln>
          </p:spPr>
          <p:txBody>
            <a:bodyPr anchor="ctr"/>
            <a:lstStyle/>
            <a:p>
              <a:endParaRPr lang="en-US">
                <a:latin typeface="Trebuchet MS" pitchFamily="34" charset="0"/>
              </a:endParaRPr>
            </a:p>
          </p:txBody>
        </p:sp>
        <p:sp>
          <p:nvSpPr>
            <p:cNvPr id="45" name="AutoShape 62"/>
            <p:cNvSpPr>
              <a:spLocks noChangeArrowheads="1"/>
            </p:cNvSpPr>
            <p:nvPr/>
          </p:nvSpPr>
          <p:spPr bwMode="auto">
            <a:xfrm>
              <a:off x="4416365" y="2688770"/>
              <a:ext cx="493092" cy="522515"/>
            </a:xfrm>
            <a:prstGeom prst="can">
              <a:avLst>
                <a:gd name="adj" fmla="val 37500"/>
              </a:avLst>
            </a:prstGeom>
            <a:solidFill>
              <a:srgbClr val="993366"/>
            </a:solidFill>
            <a:ln w="9525">
              <a:solidFill>
                <a:srgbClr val="000000"/>
              </a:solidFill>
              <a:round/>
              <a:headEnd/>
              <a:tailEnd/>
            </a:ln>
          </p:spPr>
          <p:txBody>
            <a:bodyPr anchor="ctr"/>
            <a:lstStyle/>
            <a:p>
              <a:endParaRPr lang="en-US">
                <a:latin typeface="Trebuchet MS" pitchFamily="34" charset="0"/>
              </a:endParaRPr>
            </a:p>
          </p:txBody>
        </p:sp>
      </p:grpSp>
      <p:sp>
        <p:nvSpPr>
          <p:cNvPr id="46" name="Text Placeholder 2"/>
          <p:cNvSpPr txBox="1">
            <a:spLocks/>
          </p:cNvSpPr>
          <p:nvPr/>
        </p:nvSpPr>
        <p:spPr>
          <a:xfrm>
            <a:off x="319159" y="5930297"/>
            <a:ext cx="8443841" cy="461665"/>
          </a:xfrm>
          <a:prstGeom prst="rect">
            <a:avLst/>
          </a:prstGeom>
        </p:spPr>
        <p:txBody>
          <a:bodyPr>
            <a:spAutoFit/>
          </a:bodyPr>
          <a:lstStyle/>
          <a:p>
            <a:pPr marL="858838" indent="-858838" fontAlgn="base">
              <a:spcBef>
                <a:spcPct val="0"/>
              </a:spcBef>
              <a:spcAft>
                <a:spcPct val="30000"/>
              </a:spcAft>
            </a:pP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Disclaimer:	Preliminary </a:t>
            </a:r>
            <a:r>
              <a:rPr lang="en-US" sz="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results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indicate 15% improvement, however </a:t>
            </a:r>
            <a:r>
              <a:rPr lang="en-US" sz="1200" i="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pre-Beta and Beta builds may or </a:t>
            </a:r>
            <a:br>
              <a:rPr lang="en-US" sz="1200" i="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200" i="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may not represent expected performance for RTM. Results for sequential workloads.</a:t>
            </a:r>
            <a:endParaRPr lang="en-US" sz="1200"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blinds(horizontal)">
                                      <p:cBhvr>
                                        <p:cTn id="18" dur="500"/>
                                        <p:tgtEl>
                                          <p:spTgt spid="27">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blinds(horizontal)">
                                      <p:cBhvr>
                                        <p:cTn id="21" dur="500"/>
                                        <p:tgtEl>
                                          <p:spTgt spid="27">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blinds(horizontal)">
                                      <p:cBhvr>
                                        <p:cTn id="24" dur="500"/>
                                        <p:tgtEl>
                                          <p:spTgt spid="27">
                                            <p:txEl>
                                              <p:pRg st="2" end="2"/>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blinds(horizontal)">
                                      <p:cBhvr>
                                        <p:cTn id="27" dur="500"/>
                                        <p:tgtEl>
                                          <p:spTgt spid="27">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par>
                                <p:cTn id="31" presetID="3"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linds(horizontal)">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build="p"/>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025844"/>
            <a:ext cx="8380412" cy="5343001"/>
          </a:xfrm>
        </p:spPr>
        <p:txBody>
          <a:bodyPr/>
          <a:lstStyle/>
          <a:p>
            <a:r>
              <a:rPr lang="en-US" sz="2800" dirty="0" smtClean="0"/>
              <a:t>Trends influencing feature set in Windows 7/Windows Server 2008 R2</a:t>
            </a:r>
          </a:p>
          <a:p>
            <a:r>
              <a:rPr lang="en-US" sz="2800" dirty="0" err="1" smtClean="0"/>
              <a:t>Storport</a:t>
            </a:r>
            <a:r>
              <a:rPr lang="en-US" sz="2800" dirty="0" smtClean="0"/>
              <a:t> Enhancements</a:t>
            </a:r>
          </a:p>
          <a:p>
            <a:r>
              <a:rPr lang="en-US" sz="2800" dirty="0" smtClean="0"/>
              <a:t>Storage Driver Compatibility</a:t>
            </a:r>
          </a:p>
          <a:p>
            <a:r>
              <a:rPr lang="en-US" sz="2800" dirty="0" smtClean="0"/>
              <a:t>Performance for </a:t>
            </a:r>
            <a:r>
              <a:rPr lang="en-US" sz="2800" dirty="0" err="1" smtClean="0"/>
              <a:t>Fibre</a:t>
            </a:r>
            <a:r>
              <a:rPr lang="en-US" sz="2800" dirty="0" smtClean="0"/>
              <a:t> Channel and </a:t>
            </a:r>
            <a:br>
              <a:rPr lang="en-US" sz="2800" dirty="0" smtClean="0"/>
            </a:br>
            <a:r>
              <a:rPr lang="en-US" sz="2800" dirty="0" err="1" smtClean="0"/>
              <a:t>iSCSI</a:t>
            </a:r>
            <a:r>
              <a:rPr lang="en-US" sz="2800" dirty="0" smtClean="0"/>
              <a:t> on Windows Server 2008</a:t>
            </a:r>
          </a:p>
          <a:p>
            <a:r>
              <a:rPr lang="en-US" sz="2800" dirty="0" err="1" smtClean="0"/>
              <a:t>iSCSI</a:t>
            </a:r>
            <a:r>
              <a:rPr lang="en-US" sz="2800" dirty="0" smtClean="0"/>
              <a:t> Performance Enhancements</a:t>
            </a:r>
          </a:p>
          <a:p>
            <a:r>
              <a:rPr lang="en-US" sz="2800" dirty="0" err="1" smtClean="0"/>
              <a:t>iSCSI</a:t>
            </a:r>
            <a:r>
              <a:rPr lang="en-US" sz="2800" dirty="0" smtClean="0"/>
              <a:t> Initiator in Hyper-V</a:t>
            </a:r>
          </a:p>
          <a:p>
            <a:r>
              <a:rPr lang="en-US" sz="2800" dirty="0" smtClean="0"/>
              <a:t>MPIO enhancements</a:t>
            </a:r>
          </a:p>
          <a:p>
            <a:r>
              <a:rPr lang="en-US" sz="2800" dirty="0" smtClean="0"/>
              <a:t>The “Real World” – </a:t>
            </a:r>
            <a:br>
              <a:rPr lang="en-US" sz="2800" dirty="0" smtClean="0"/>
            </a:br>
            <a:r>
              <a:rPr lang="en-US" sz="2800" dirty="0" smtClean="0"/>
              <a:t>Windows 2008 SAN deployments</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MPIO Health Reporting</a:t>
            </a:r>
            <a:endParaRPr lang="en-US" dirty="0"/>
          </a:p>
        </p:txBody>
      </p:sp>
      <p:sp>
        <p:nvSpPr>
          <p:cNvPr id="3" name="Content Placeholder 2"/>
          <p:cNvSpPr>
            <a:spLocks noGrp="1"/>
          </p:cNvSpPr>
          <p:nvPr>
            <p:ph idx="1"/>
          </p:nvPr>
        </p:nvSpPr>
        <p:spPr>
          <a:xfrm>
            <a:off x="382588" y="1414464"/>
            <a:ext cx="6230648" cy="4213974"/>
          </a:xfrm>
        </p:spPr>
        <p:txBody>
          <a:bodyPr/>
          <a:lstStyle/>
          <a:p>
            <a:pPr marL="285750" indent="-285750"/>
            <a:r>
              <a:rPr lang="en-US" sz="2400" smtClean="0"/>
              <a:t>Gathers MPIO statistics for diagnosability</a:t>
            </a:r>
          </a:p>
          <a:p>
            <a:pPr marL="285750" indent="-285750"/>
            <a:r>
              <a:rPr lang="en-US" sz="2400" smtClean="0"/>
              <a:t>Surfaced through WMI</a:t>
            </a:r>
          </a:p>
          <a:p>
            <a:pPr marL="285750" indent="-285750"/>
            <a:r>
              <a:rPr lang="en-US" sz="2400" smtClean="0"/>
              <a:t>Enables path monitoring by Multipath/SAN Management Applications</a:t>
            </a:r>
          </a:p>
          <a:p>
            <a:pPr marL="285750" indent="-285750"/>
            <a:r>
              <a:rPr lang="en-US" sz="2400" smtClean="0"/>
              <a:t>Includes</a:t>
            </a:r>
          </a:p>
          <a:p>
            <a:pPr marL="517525" lvl="1" indent="-231775"/>
            <a:r>
              <a:rPr lang="en-US" sz="2000" smtClean="0"/>
              <a:t>Number of reads/writes </a:t>
            </a:r>
          </a:p>
          <a:p>
            <a:pPr marL="517525" lvl="1" indent="-231775"/>
            <a:r>
              <a:rPr lang="en-US" sz="2000" smtClean="0"/>
              <a:t>Characters read/written</a:t>
            </a:r>
          </a:p>
          <a:p>
            <a:pPr marL="517525" lvl="1" indent="-231775"/>
            <a:r>
              <a:rPr lang="en-US" sz="2000" smtClean="0"/>
              <a:t>Retries</a:t>
            </a:r>
          </a:p>
          <a:p>
            <a:pPr marL="517525" lvl="1" indent="-231775"/>
            <a:r>
              <a:rPr lang="en-US" sz="2000" smtClean="0"/>
              <a:t>Path failures</a:t>
            </a:r>
          </a:p>
          <a:p>
            <a:pPr marL="517525" lvl="1" indent="-231775"/>
            <a:r>
              <a:rPr lang="en-US" sz="2000" smtClean="0"/>
              <a:t>IO errors</a:t>
            </a:r>
            <a:endParaRPr lang="en-US" sz="2400" dirty="0"/>
          </a:p>
        </p:txBody>
      </p:sp>
      <p:sp>
        <p:nvSpPr>
          <p:cNvPr id="8" name="Rounded Rectangle 7"/>
          <p:cNvSpPr/>
          <p:nvPr/>
        </p:nvSpPr>
        <p:spPr>
          <a:xfrm>
            <a:off x="7091376" y="1290198"/>
            <a:ext cx="1671624" cy="1481872"/>
          </a:xfrm>
          <a:prstGeom prst="roundRect">
            <a:avLst>
              <a:gd name="adj" fmla="val 10000"/>
            </a:avLst>
          </a:prstGeom>
          <a:blipFill rotWithShape="0">
            <a:blip r:embed="rId3"/>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5" name="Content Placeholder 2"/>
          <p:cNvSpPr txBox="1">
            <a:spLocks/>
          </p:cNvSpPr>
          <p:nvPr/>
        </p:nvSpPr>
        <p:spPr>
          <a:xfrm>
            <a:off x="5228229" y="3912052"/>
            <a:ext cx="3534771" cy="997196"/>
          </a:xfrm>
          <a:prstGeom prst="rect">
            <a:avLst/>
          </a:prstGeom>
        </p:spPr>
        <p:txBody>
          <a:bodyPr vert="horz" wrap="square" lIns="0" tIns="0" rIns="0" bIns="0" rtlCol="0">
            <a:spAutoFit/>
          </a:bodyPr>
          <a:lstStyle/>
          <a:p>
            <a:pPr algn="ctr">
              <a:lnSpc>
                <a:spcPct val="90000"/>
              </a:lnSpc>
              <a:spcBef>
                <a:spcPct val="20000"/>
              </a:spcBef>
            </a:pPr>
            <a:r>
              <a:rPr lang="en-US" sz="2400"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Statistics are persistent through removal and arrival of paths</a:t>
            </a:r>
            <a:endParaRPr lang="en-US" sz="2400" dirty="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MPIO:  Datacenter Automation</a:t>
            </a:r>
            <a:endParaRPr lang="en-US" dirty="0"/>
          </a:p>
        </p:txBody>
      </p:sp>
      <p:grpSp>
        <p:nvGrpSpPr>
          <p:cNvPr id="84" name="Group 57"/>
          <p:cNvGrpSpPr/>
          <p:nvPr/>
        </p:nvGrpSpPr>
        <p:grpSpPr>
          <a:xfrm>
            <a:off x="1712503" y="4959141"/>
            <a:ext cx="2112737" cy="329593"/>
            <a:chOff x="1291917" y="1477181"/>
            <a:chExt cx="1497675" cy="293427"/>
          </a:xfrm>
        </p:grpSpPr>
        <p:sp>
          <p:nvSpPr>
            <p:cNvPr id="85"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86"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87"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88"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89" name="Group 27"/>
          <p:cNvGrpSpPr/>
          <p:nvPr/>
        </p:nvGrpSpPr>
        <p:grpSpPr>
          <a:xfrm>
            <a:off x="1796436" y="2050975"/>
            <a:ext cx="1746295" cy="351258"/>
            <a:chOff x="1291917" y="1477181"/>
            <a:chExt cx="1497675" cy="293427"/>
          </a:xfrm>
        </p:grpSpPr>
        <p:sp>
          <p:nvSpPr>
            <p:cNvPr id="90"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1"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2"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3"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94" name="Group 26"/>
          <p:cNvGrpSpPr/>
          <p:nvPr/>
        </p:nvGrpSpPr>
        <p:grpSpPr>
          <a:xfrm>
            <a:off x="1683843" y="1508475"/>
            <a:ext cx="2251945" cy="365589"/>
            <a:chOff x="1291917" y="1477181"/>
            <a:chExt cx="1497675" cy="293427"/>
          </a:xfrm>
        </p:grpSpPr>
        <p:sp>
          <p:nvSpPr>
            <p:cNvPr id="95"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6"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7"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98"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99" name="Group 69"/>
          <p:cNvGrpSpPr/>
          <p:nvPr/>
        </p:nvGrpSpPr>
        <p:grpSpPr>
          <a:xfrm rot="10800000">
            <a:off x="4232624" y="2618037"/>
            <a:ext cx="1480910" cy="326694"/>
            <a:chOff x="1291917" y="1477181"/>
            <a:chExt cx="1497675" cy="293427"/>
          </a:xfrm>
        </p:grpSpPr>
        <p:sp>
          <p:nvSpPr>
            <p:cNvPr id="100"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1"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2"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3"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04" name="Group 62"/>
          <p:cNvGrpSpPr/>
          <p:nvPr/>
        </p:nvGrpSpPr>
        <p:grpSpPr>
          <a:xfrm rot="10800000">
            <a:off x="4095464" y="1608785"/>
            <a:ext cx="1480910" cy="326694"/>
            <a:chOff x="1291917" y="1477181"/>
            <a:chExt cx="1497675" cy="293427"/>
          </a:xfrm>
        </p:grpSpPr>
        <p:sp>
          <p:nvSpPr>
            <p:cNvPr id="105"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6"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7"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08"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09" name="Group 52"/>
          <p:cNvGrpSpPr/>
          <p:nvPr/>
        </p:nvGrpSpPr>
        <p:grpSpPr>
          <a:xfrm>
            <a:off x="1749352" y="4504671"/>
            <a:ext cx="1721729" cy="281315"/>
            <a:chOff x="1291917" y="1477181"/>
            <a:chExt cx="1497675" cy="293427"/>
          </a:xfrm>
        </p:grpSpPr>
        <p:sp>
          <p:nvSpPr>
            <p:cNvPr id="110"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1"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2"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3"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14" name="Group 47"/>
          <p:cNvGrpSpPr/>
          <p:nvPr/>
        </p:nvGrpSpPr>
        <p:grpSpPr>
          <a:xfrm>
            <a:off x="1675654" y="4025635"/>
            <a:ext cx="1721729" cy="281315"/>
            <a:chOff x="1291917" y="1477181"/>
            <a:chExt cx="1497675" cy="293427"/>
          </a:xfrm>
        </p:grpSpPr>
        <p:sp>
          <p:nvSpPr>
            <p:cNvPr id="115"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6"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7"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18"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19" name="Group 42"/>
          <p:cNvGrpSpPr/>
          <p:nvPr/>
        </p:nvGrpSpPr>
        <p:grpSpPr>
          <a:xfrm>
            <a:off x="1761635" y="3558881"/>
            <a:ext cx="1721729" cy="281315"/>
            <a:chOff x="1291917" y="1477181"/>
            <a:chExt cx="1497675" cy="293427"/>
          </a:xfrm>
        </p:grpSpPr>
        <p:sp>
          <p:nvSpPr>
            <p:cNvPr id="120"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1"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2"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3"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24" name="Group 37"/>
          <p:cNvGrpSpPr/>
          <p:nvPr/>
        </p:nvGrpSpPr>
        <p:grpSpPr>
          <a:xfrm>
            <a:off x="1737069" y="3067562"/>
            <a:ext cx="1721729" cy="281315"/>
            <a:chOff x="1291917" y="1477181"/>
            <a:chExt cx="1497675" cy="293427"/>
          </a:xfrm>
        </p:grpSpPr>
        <p:sp>
          <p:nvSpPr>
            <p:cNvPr id="125"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6"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7"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28"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grpSp>
        <p:nvGrpSpPr>
          <p:cNvPr id="129" name="Group 32"/>
          <p:cNvGrpSpPr/>
          <p:nvPr/>
        </p:nvGrpSpPr>
        <p:grpSpPr>
          <a:xfrm>
            <a:off x="1698173" y="2598761"/>
            <a:ext cx="1721729" cy="281315"/>
            <a:chOff x="1291917" y="1477181"/>
            <a:chExt cx="1497675" cy="293427"/>
          </a:xfrm>
        </p:grpSpPr>
        <p:sp>
          <p:nvSpPr>
            <p:cNvPr id="130" name="Line 7"/>
            <p:cNvSpPr>
              <a:spLocks noChangeShapeType="1"/>
            </p:cNvSpPr>
            <p:nvPr/>
          </p:nvSpPr>
          <p:spPr bwMode="auto">
            <a:xfrm flipV="1">
              <a:off x="1489810" y="1770608"/>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31" name="Line 7"/>
            <p:cNvSpPr>
              <a:spLocks noChangeShapeType="1"/>
            </p:cNvSpPr>
            <p:nvPr/>
          </p:nvSpPr>
          <p:spPr bwMode="auto">
            <a:xfrm flipV="1">
              <a:off x="1514830" y="1672799"/>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32" name="Line 7"/>
            <p:cNvSpPr>
              <a:spLocks noChangeShapeType="1"/>
            </p:cNvSpPr>
            <p:nvPr/>
          </p:nvSpPr>
          <p:spPr bwMode="auto">
            <a:xfrm flipV="1">
              <a:off x="1430670" y="1574990"/>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sp>
          <p:nvSpPr>
            <p:cNvPr id="133" name="Line 7"/>
            <p:cNvSpPr>
              <a:spLocks noChangeShapeType="1"/>
            </p:cNvSpPr>
            <p:nvPr/>
          </p:nvSpPr>
          <p:spPr bwMode="auto">
            <a:xfrm flipV="1">
              <a:off x="1291917" y="1477181"/>
              <a:ext cx="1274762" cy="0"/>
            </a:xfrm>
            <a:prstGeom prst="line">
              <a:avLst/>
            </a:prstGeom>
            <a:noFill/>
            <a:ln w="50800">
              <a:solidFill>
                <a:schemeClr val="accent2"/>
              </a:solidFill>
              <a:round/>
              <a:headEnd/>
              <a:tailEnd/>
            </a:ln>
            <a:effectLst/>
          </p:spPr>
          <p:txBody>
            <a:bodyPr wrap="none" anchor="ctr"/>
            <a:lstStyle/>
            <a:p>
              <a:endParaRPr lang="en-US">
                <a:latin typeface="Trebuchet MS" pitchFamily="34" charset="0"/>
              </a:endParaRPr>
            </a:p>
          </p:txBody>
        </p:sp>
      </p:grpSp>
      <p:sp>
        <p:nvSpPr>
          <p:cNvPr id="134" name="Oval 33"/>
          <p:cNvSpPr>
            <a:spLocks noChangeArrowheads="1"/>
          </p:cNvSpPr>
          <p:nvPr/>
        </p:nvSpPr>
        <p:spPr bwMode="auto">
          <a:xfrm>
            <a:off x="3138012" y="1395028"/>
            <a:ext cx="1375076" cy="3948575"/>
          </a:xfrm>
          <a:prstGeom prst="ellipse">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lIns="82296" tIns="41148" rIns="82296" bIns="41148" anchor="ctr"/>
          <a:lstStyle/>
          <a:p>
            <a:pPr algn="ctr" defTabSz="912777" fontAlgn="base">
              <a:lnSpc>
                <a:spcPct val="90000"/>
              </a:lnSpc>
              <a:spcBef>
                <a:spcPts val="600"/>
              </a:spcBef>
              <a:spcAft>
                <a:spcPct val="0"/>
              </a:spcAft>
              <a:buClr>
                <a:schemeClr val="tx2"/>
              </a:buClr>
              <a:buSzPct val="95000"/>
            </a:pPr>
            <a:r>
              <a:rPr lang="en-US" altLang="ja-JP" sz="2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FC-SAN</a:t>
            </a:r>
          </a:p>
        </p:txBody>
      </p:sp>
      <p:pic>
        <p:nvPicPr>
          <p:cNvPr id="135"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698602" y="4714385"/>
            <a:ext cx="1567052" cy="1159925"/>
          </a:xfrm>
          <a:prstGeom prst="rect">
            <a:avLst/>
          </a:prstGeom>
          <a:noFill/>
        </p:spPr>
      </p:pic>
      <p:sp>
        <p:nvSpPr>
          <p:cNvPr id="136" name="Content Placeholder 2"/>
          <p:cNvSpPr txBox="1">
            <a:spLocks/>
          </p:cNvSpPr>
          <p:nvPr/>
        </p:nvSpPr>
        <p:spPr>
          <a:xfrm>
            <a:off x="4714876" y="3979715"/>
            <a:ext cx="3238500" cy="2492990"/>
          </a:xfrm>
          <a:prstGeom prst="rect">
            <a:avLst/>
          </a:prstGeom>
        </p:spPr>
        <p:txBody>
          <a:bodyPr wrap="square">
            <a:spAutoFit/>
          </a:bodyPr>
          <a:lstStyle/>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4"/>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Pre-configuration of MPIO settings in absence of storage including</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5"/>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MPIO DSM install</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5"/>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Timer Settings</a:t>
            </a:r>
          </a:p>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4"/>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Enabled by DSM</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5"/>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New interface for 3</a:t>
            </a:r>
            <a:r>
              <a:rPr kumimoji="0" lang="en-US" sz="1400" b="0" i="0" u="none" strike="noStrike" kern="0" cap="none" spc="0" normalizeH="0" baseline="3000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rd</a:t>
            </a: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party </a:t>
            </a:r>
            <a:b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MPIO DSMs</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5"/>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Implemented in inbox DSM</a:t>
            </a:r>
          </a:p>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4"/>
              </a:buBlip>
              <a:tabLst/>
              <a:defRPr/>
            </a:pPr>
            <a:r>
              <a:rPr kumimoji="0" lang="en-US" sz="1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Automate through scripting ex:  unattend.xml</a:t>
            </a:r>
            <a:endParaRPr kumimoji="0" lang="en-US" sz="14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pic>
        <p:nvPicPr>
          <p:cNvPr id="137"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716493" y="4264276"/>
            <a:ext cx="1567052" cy="1159925"/>
          </a:xfrm>
          <a:prstGeom prst="rect">
            <a:avLst/>
          </a:prstGeom>
          <a:noFill/>
        </p:spPr>
      </p:pic>
      <p:pic>
        <p:nvPicPr>
          <p:cNvPr id="138"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692282" y="3769753"/>
            <a:ext cx="1567052" cy="1159925"/>
          </a:xfrm>
          <a:prstGeom prst="rect">
            <a:avLst/>
          </a:prstGeom>
          <a:noFill/>
        </p:spPr>
      </p:pic>
      <p:pic>
        <p:nvPicPr>
          <p:cNvPr id="139"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721744" y="3305581"/>
            <a:ext cx="1567052" cy="1159925"/>
          </a:xfrm>
          <a:prstGeom prst="rect">
            <a:avLst/>
          </a:prstGeom>
          <a:noFill/>
        </p:spPr>
      </p:pic>
      <p:pic>
        <p:nvPicPr>
          <p:cNvPr id="140"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745953" y="2848798"/>
            <a:ext cx="1567052" cy="1159925"/>
          </a:xfrm>
          <a:prstGeom prst="rect">
            <a:avLst/>
          </a:prstGeom>
          <a:noFill/>
        </p:spPr>
      </p:pic>
      <p:pic>
        <p:nvPicPr>
          <p:cNvPr id="141"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696467" y="2344127"/>
            <a:ext cx="1567052" cy="1159925"/>
          </a:xfrm>
          <a:prstGeom prst="rect">
            <a:avLst/>
          </a:prstGeom>
          <a:noFill/>
        </p:spPr>
      </p:pic>
      <p:pic>
        <p:nvPicPr>
          <p:cNvPr id="142"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720318" y="1804566"/>
            <a:ext cx="1567052" cy="1159925"/>
          </a:xfrm>
          <a:prstGeom prst="rect">
            <a:avLst/>
          </a:prstGeom>
          <a:noFill/>
        </p:spPr>
      </p:pic>
      <p:pic>
        <p:nvPicPr>
          <p:cNvPr id="143"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705362" y="1301495"/>
            <a:ext cx="1567052" cy="1159925"/>
          </a:xfrm>
          <a:prstGeom prst="rect">
            <a:avLst/>
          </a:prstGeom>
          <a:noFill/>
        </p:spPr>
      </p:pic>
      <p:sp>
        <p:nvSpPr>
          <p:cNvPr id="144" name="AutoShape 62"/>
          <p:cNvSpPr>
            <a:spLocks noChangeArrowheads="1"/>
          </p:cNvSpPr>
          <p:nvPr/>
        </p:nvSpPr>
        <p:spPr bwMode="auto">
          <a:xfrm>
            <a:off x="6570427" y="1358446"/>
            <a:ext cx="280035" cy="420053"/>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45" name="Content Placeholder 2"/>
          <p:cNvSpPr txBox="1">
            <a:spLocks/>
          </p:cNvSpPr>
          <p:nvPr/>
        </p:nvSpPr>
        <p:spPr>
          <a:xfrm>
            <a:off x="3272506" y="2217988"/>
            <a:ext cx="1142318" cy="1068620"/>
          </a:xfrm>
          <a:prstGeom prst="rect">
            <a:avLst/>
          </a:prstGeom>
        </p:spPr>
        <p:txBody>
          <a:bodyPr vert="horz" wrap="square" lIns="0" tIns="0" rIns="0" bIns="0" rtlCol="0">
            <a:noAutofit/>
          </a:bodyPr>
          <a:lstStyle/>
          <a:p>
            <a:pPr marL="357188" indent="-357188" defTabSz="822927">
              <a:lnSpc>
                <a:spcPct val="90000"/>
              </a:lnSpc>
              <a:defRPr/>
            </a:pPr>
            <a:r>
              <a:rPr lang="en-US" b="1" i="1" dirty="0">
                <a:solidFill>
                  <a:srgbClr val="002060"/>
                </a:solidFill>
                <a:latin typeface="Trebuchet MS" pitchFamily="34" charset="0"/>
              </a:rPr>
              <a:t>Storage </a:t>
            </a:r>
          </a:p>
          <a:p>
            <a:pPr marL="357188" indent="-357188" defTabSz="822927">
              <a:lnSpc>
                <a:spcPct val="90000"/>
              </a:lnSpc>
              <a:defRPr/>
            </a:pPr>
            <a:r>
              <a:rPr lang="en-US" b="1" i="1" dirty="0">
                <a:solidFill>
                  <a:srgbClr val="002060"/>
                </a:solidFill>
                <a:latin typeface="Trebuchet MS" pitchFamily="34" charset="0"/>
              </a:rPr>
              <a:t>Area </a:t>
            </a:r>
          </a:p>
          <a:p>
            <a:pPr marL="357188" indent="-357188" defTabSz="822927">
              <a:lnSpc>
                <a:spcPct val="90000"/>
              </a:lnSpc>
              <a:defRPr/>
            </a:pPr>
            <a:r>
              <a:rPr lang="en-US" b="1" i="1" dirty="0">
                <a:solidFill>
                  <a:srgbClr val="002060"/>
                </a:solidFill>
                <a:latin typeface="Trebuchet MS" pitchFamily="34" charset="0"/>
              </a:rPr>
              <a:t>Network</a:t>
            </a:r>
            <a:endParaRPr lang="en-US" sz="2200" b="1" i="1" dirty="0">
              <a:solidFill>
                <a:srgbClr val="002060"/>
              </a:solidFill>
              <a:latin typeface="Trebuchet MS" pitchFamily="34" charset="0"/>
            </a:endParaRPr>
          </a:p>
        </p:txBody>
      </p:sp>
      <p:pic>
        <p:nvPicPr>
          <p:cNvPr id="146" name="Picture 3" descr="tape_subsystem"/>
          <p:cNvPicPr>
            <a:picLocks noChangeAspect="1" noChangeArrowheads="1"/>
          </p:cNvPicPr>
          <p:nvPr/>
        </p:nvPicPr>
        <p:blipFill>
          <a:blip r:embed="rId6"/>
          <a:srcRect/>
          <a:stretch>
            <a:fillRect/>
          </a:stretch>
        </p:blipFill>
        <p:spPr bwMode="invGray">
          <a:xfrm>
            <a:off x="5321717" y="1246609"/>
            <a:ext cx="1248728" cy="1170147"/>
          </a:xfrm>
          <a:prstGeom prst="rect">
            <a:avLst/>
          </a:prstGeom>
          <a:noFill/>
        </p:spPr>
      </p:pic>
      <p:pic>
        <p:nvPicPr>
          <p:cNvPr id="147" name="Picture 3" descr="tape_subsystem"/>
          <p:cNvPicPr>
            <a:picLocks noChangeAspect="1" noChangeArrowheads="1"/>
          </p:cNvPicPr>
          <p:nvPr/>
        </p:nvPicPr>
        <p:blipFill>
          <a:blip r:embed="rId6"/>
          <a:srcRect/>
          <a:stretch>
            <a:fillRect/>
          </a:stretch>
        </p:blipFill>
        <p:spPr bwMode="invGray">
          <a:xfrm>
            <a:off x="5422028" y="2341841"/>
            <a:ext cx="1248728" cy="1170147"/>
          </a:xfrm>
          <a:prstGeom prst="rect">
            <a:avLst/>
          </a:prstGeom>
          <a:noFill/>
        </p:spPr>
      </p:pic>
      <p:sp>
        <p:nvSpPr>
          <p:cNvPr id="148" name="TextBox 147"/>
          <p:cNvSpPr txBox="1"/>
          <p:nvPr/>
        </p:nvSpPr>
        <p:spPr>
          <a:xfrm>
            <a:off x="6972301" y="1333612"/>
            <a:ext cx="1790700" cy="1283428"/>
          </a:xfrm>
          <a:prstGeom prst="rect">
            <a:avLst/>
          </a:prstGeom>
          <a:noFill/>
        </p:spPr>
        <p:txBody>
          <a:bodyPr wrap="square" lIns="82296" tIns="41148" rIns="82296" bIns="41148" rtlCol="0">
            <a:spAutoFit/>
          </a:bodyPr>
          <a:lstStyle/>
          <a:p>
            <a:pPr defTabSz="912777" fontAlgn="base">
              <a:lnSpc>
                <a:spcPct val="90000"/>
              </a:lnSpc>
              <a:spcBef>
                <a:spcPts val="600"/>
              </a:spcBef>
              <a:spcAft>
                <a:spcPct val="0"/>
              </a:spcAft>
              <a:buClr>
                <a:schemeClr val="tx2"/>
              </a:buClr>
              <a:buSzPct val="95000"/>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 Storage Arrays</a:t>
            </a:r>
          </a:p>
          <a:p>
            <a:pPr defTabSz="912777" fontAlgn="base">
              <a:lnSpc>
                <a:spcPct val="90000"/>
              </a:lnSpc>
              <a:spcBef>
                <a:spcPts val="600"/>
              </a:spcBef>
              <a:spcAft>
                <a:spcPct val="0"/>
              </a:spcAft>
              <a:buClr>
                <a:schemeClr val="tx2"/>
              </a:buClr>
              <a:buSzPct val="95000"/>
            </a:pPr>
            <a:endPar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defTabSz="912777" fontAlgn="base">
              <a:lnSpc>
                <a:spcPct val="90000"/>
              </a:lnSpc>
              <a:spcBef>
                <a:spcPts val="600"/>
              </a:spcBef>
              <a:spcAft>
                <a:spcPct val="0"/>
              </a:spcAft>
              <a:buClr>
                <a:schemeClr val="tx2"/>
              </a:buClr>
              <a:buSzPct val="95000"/>
            </a:pPr>
            <a:endParaRPr lang="en-US" sz="14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defTabSz="912777" fontAlgn="base">
              <a:lnSpc>
                <a:spcPct val="90000"/>
              </a:lnSpc>
              <a:spcBef>
                <a:spcPts val="600"/>
              </a:spcBef>
              <a:spcAft>
                <a:spcPct val="0"/>
              </a:spcAft>
              <a:buClr>
                <a:schemeClr val="tx2"/>
              </a:buClr>
              <a:buSzPct val="95000"/>
            </a:pPr>
            <a:r>
              <a:rPr lang="en-US" sz="14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Fibre </a:t>
            </a: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Channel Storage Arrays</a:t>
            </a:r>
            <a:endParaRPr lang="en-US" sz="1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49" name="TextBox 148"/>
          <p:cNvSpPr txBox="1"/>
          <p:nvPr/>
        </p:nvSpPr>
        <p:spPr>
          <a:xfrm>
            <a:off x="7192826" y="2821902"/>
            <a:ext cx="1219338" cy="1080296"/>
          </a:xfrm>
          <a:prstGeom prst="rect">
            <a:avLst/>
          </a:prstGeom>
          <a:noFill/>
        </p:spPr>
        <p:txBody>
          <a:bodyPr wrap="square" lIns="82296" tIns="41148" rIns="82296" bIns="41148" rtlCol="0">
            <a:spAutoFit/>
          </a:bodyPr>
          <a:lstStyle/>
          <a:p>
            <a:pPr>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Step 2:  Connect </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Storage</a:t>
            </a:r>
          </a:p>
          <a:p>
            <a:pPr>
              <a:lnSpc>
                <a:spcPct val="90000"/>
              </a:lnSpc>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Later</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0" name="TextBox 149"/>
          <p:cNvSpPr txBox="1"/>
          <p:nvPr/>
        </p:nvSpPr>
        <p:spPr>
          <a:xfrm>
            <a:off x="803625" y="5595809"/>
            <a:ext cx="2472975" cy="581698"/>
          </a:xfrm>
          <a:prstGeom prst="rect">
            <a:avLst/>
          </a:prstGeom>
          <a:noFill/>
        </p:spPr>
        <p:txBody>
          <a:bodyPr wrap="square" lIns="82296" tIns="41148" rIns="82296" bIns="41148" rtlCol="0">
            <a:spAutoFit/>
          </a:bodyPr>
          <a:lstStyle/>
          <a:p>
            <a:pPr>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Step 1:  Deploy and </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Configure Servers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51" name="Line 36"/>
          <p:cNvSpPr>
            <a:spLocks noChangeShapeType="1"/>
          </p:cNvSpPr>
          <p:nvPr/>
        </p:nvSpPr>
        <p:spPr bwMode="auto">
          <a:xfrm>
            <a:off x="799327" y="1652970"/>
            <a:ext cx="41147" cy="3832292"/>
          </a:xfrm>
          <a:prstGeom prst="line">
            <a:avLst/>
          </a:prstGeom>
          <a:noFill/>
          <a:ln w="76200">
            <a:solidFill>
              <a:srgbClr val="00B050"/>
            </a:solidFill>
            <a:round/>
            <a:headEnd type="triangle" w="med" len="med"/>
            <a:tailEnd type="triangle" w="med" len="med"/>
          </a:ln>
          <a:effectLst/>
        </p:spPr>
        <p:txBody>
          <a:bodyPr lIns="82296" tIns="41148" rIns="82296" bIns="41148"/>
          <a:lstStyle/>
          <a:p>
            <a:endParaRPr lang="en-US">
              <a:solidFill>
                <a:schemeClr val="bg1"/>
              </a:solidFill>
              <a:latin typeface="Trebuchet MS" pitchFamily="34" charset="0"/>
            </a:endParaRPr>
          </a:p>
        </p:txBody>
      </p:sp>
      <p:sp>
        <p:nvSpPr>
          <p:cNvPr id="152" name="Line 36"/>
          <p:cNvSpPr>
            <a:spLocks noChangeShapeType="1"/>
          </p:cNvSpPr>
          <p:nvPr/>
        </p:nvSpPr>
        <p:spPr bwMode="auto">
          <a:xfrm flipV="1">
            <a:off x="4734181" y="3573412"/>
            <a:ext cx="2223221" cy="41147"/>
          </a:xfrm>
          <a:prstGeom prst="line">
            <a:avLst/>
          </a:prstGeom>
          <a:noFill/>
          <a:ln w="76200">
            <a:solidFill>
              <a:srgbClr val="00B050"/>
            </a:solidFill>
            <a:round/>
            <a:headEnd type="triangle" w="med" len="med"/>
            <a:tailEnd type="triangle" w="med" len="med"/>
          </a:ln>
          <a:effectLst/>
        </p:spPr>
        <p:txBody>
          <a:bodyPr lIns="82296" tIns="41148" rIns="82296" bIns="41148"/>
          <a:lstStyle/>
          <a:p>
            <a:endParaRPr lang="en-US">
              <a:solidFill>
                <a:schemeClr val="bg1"/>
              </a:solidFill>
              <a:latin typeface="Trebuchet MS" pitchFamily="34" charset="0"/>
            </a:endParaRPr>
          </a:p>
        </p:txBody>
      </p:sp>
      <p:sp>
        <p:nvSpPr>
          <p:cNvPr id="153" name="Oval 152"/>
          <p:cNvSpPr/>
          <p:nvPr/>
        </p:nvSpPr>
        <p:spPr>
          <a:xfrm>
            <a:off x="6981968" y="2783005"/>
            <a:ext cx="1314279" cy="1130036"/>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
        <p:nvSpPr>
          <p:cNvPr id="154" name="Oval 153"/>
          <p:cNvSpPr/>
          <p:nvPr/>
        </p:nvSpPr>
        <p:spPr>
          <a:xfrm>
            <a:off x="705361" y="5485260"/>
            <a:ext cx="2256913" cy="810679"/>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linds(horizontal)">
                                      <p:cBhvr>
                                        <p:cTn id="7" dur="500"/>
                                        <p:tgtEl>
                                          <p:spTgt spid="143"/>
                                        </p:tgtEl>
                                      </p:cBhvr>
                                    </p:animEffect>
                                  </p:childTnLst>
                                </p:cTn>
                              </p:par>
                              <p:par>
                                <p:cTn id="8" presetID="3" presetClass="entr" presetSubtype="1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blinds(horizontal)">
                                      <p:cBhvr>
                                        <p:cTn id="10" dur="500"/>
                                        <p:tgtEl>
                                          <p:spTgt spid="142"/>
                                        </p:tgtEl>
                                      </p:cBhvr>
                                    </p:animEffect>
                                  </p:childTnLst>
                                </p:cTn>
                              </p:par>
                              <p:par>
                                <p:cTn id="11" presetID="3" presetClass="entr" presetSubtype="1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blinds(horizontal)">
                                      <p:cBhvr>
                                        <p:cTn id="13" dur="500"/>
                                        <p:tgtEl>
                                          <p:spTgt spid="141"/>
                                        </p:tgtEl>
                                      </p:cBhvr>
                                    </p:animEffect>
                                  </p:childTnLst>
                                </p:cTn>
                              </p:par>
                              <p:par>
                                <p:cTn id="14" presetID="3" presetClass="entr" presetSubtype="10"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blinds(horizontal)">
                                      <p:cBhvr>
                                        <p:cTn id="16" dur="500"/>
                                        <p:tgtEl>
                                          <p:spTgt spid="140"/>
                                        </p:tgtEl>
                                      </p:cBhvr>
                                    </p:animEffect>
                                  </p:childTnLst>
                                </p:cTn>
                              </p:par>
                              <p:par>
                                <p:cTn id="17" presetID="3" presetClass="entr" presetSubtype="10"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blinds(horizontal)">
                                      <p:cBhvr>
                                        <p:cTn id="19" dur="500"/>
                                        <p:tgtEl>
                                          <p:spTgt spid="139"/>
                                        </p:tgtEl>
                                      </p:cBhvr>
                                    </p:animEffect>
                                  </p:childTnLst>
                                </p:cTn>
                              </p:par>
                              <p:par>
                                <p:cTn id="20" presetID="3" presetClass="entr" presetSubtype="1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linds(horizontal)">
                                      <p:cBhvr>
                                        <p:cTn id="22" dur="500"/>
                                        <p:tgtEl>
                                          <p:spTgt spid="138"/>
                                        </p:tgtEl>
                                      </p:cBhvr>
                                    </p:animEffect>
                                  </p:childTnLst>
                                </p:cTn>
                              </p:par>
                              <p:par>
                                <p:cTn id="23" presetID="3" presetClass="entr" presetSubtype="1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blinds(horizontal)">
                                      <p:cBhvr>
                                        <p:cTn id="25" dur="500"/>
                                        <p:tgtEl>
                                          <p:spTgt spid="13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blinds(horizontal)">
                                      <p:cBhvr>
                                        <p:cTn id="28" dur="500"/>
                                        <p:tgtEl>
                                          <p:spTgt spid="15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blinds(horizontal)">
                                      <p:cBhvr>
                                        <p:cTn id="31" dur="500"/>
                                        <p:tgtEl>
                                          <p:spTgt spid="15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6">
                                            <p:txEl>
                                              <p:pRg st="0" end="0"/>
                                            </p:txEl>
                                          </p:spTgt>
                                        </p:tgtEl>
                                        <p:attrNameLst>
                                          <p:attrName>style.visibility</p:attrName>
                                        </p:attrNameLst>
                                      </p:cBhvr>
                                      <p:to>
                                        <p:strVal val="visible"/>
                                      </p:to>
                                    </p:set>
                                    <p:animEffect transition="in" filter="blinds(horizontal)">
                                      <p:cBhvr>
                                        <p:cTn id="36" dur="500"/>
                                        <p:tgtEl>
                                          <p:spTgt spid="136">
                                            <p:txEl>
                                              <p:pRg st="0" end="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6">
                                            <p:txEl>
                                              <p:pRg st="1" end="1"/>
                                            </p:txEl>
                                          </p:spTgt>
                                        </p:tgtEl>
                                        <p:attrNameLst>
                                          <p:attrName>style.visibility</p:attrName>
                                        </p:attrNameLst>
                                      </p:cBhvr>
                                      <p:to>
                                        <p:strVal val="visible"/>
                                      </p:to>
                                    </p:set>
                                    <p:animEffect transition="in" filter="blinds(horizontal)">
                                      <p:cBhvr>
                                        <p:cTn id="39" dur="500"/>
                                        <p:tgtEl>
                                          <p:spTgt spid="136">
                                            <p:txEl>
                                              <p:pRg st="1" end="1"/>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6">
                                            <p:txEl>
                                              <p:pRg st="2" end="2"/>
                                            </p:txEl>
                                          </p:spTgt>
                                        </p:tgtEl>
                                        <p:attrNameLst>
                                          <p:attrName>style.visibility</p:attrName>
                                        </p:attrNameLst>
                                      </p:cBhvr>
                                      <p:to>
                                        <p:strVal val="visible"/>
                                      </p:to>
                                    </p:set>
                                    <p:animEffect transition="in" filter="blinds(horizontal)">
                                      <p:cBhvr>
                                        <p:cTn id="42" dur="500"/>
                                        <p:tgtEl>
                                          <p:spTgt spid="13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6">
                                            <p:txEl>
                                              <p:pRg st="3" end="3"/>
                                            </p:txEl>
                                          </p:spTgt>
                                        </p:tgtEl>
                                        <p:attrNameLst>
                                          <p:attrName>style.visibility</p:attrName>
                                        </p:attrNameLst>
                                      </p:cBhvr>
                                      <p:to>
                                        <p:strVal val="visible"/>
                                      </p:to>
                                    </p:set>
                                    <p:animEffect transition="in" filter="blinds(horizontal)">
                                      <p:cBhvr>
                                        <p:cTn id="47" dur="500"/>
                                        <p:tgtEl>
                                          <p:spTgt spid="136">
                                            <p:txEl>
                                              <p:pRg st="3" end="3"/>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6">
                                            <p:txEl>
                                              <p:pRg st="4" end="4"/>
                                            </p:txEl>
                                          </p:spTgt>
                                        </p:tgtEl>
                                        <p:attrNameLst>
                                          <p:attrName>style.visibility</p:attrName>
                                        </p:attrNameLst>
                                      </p:cBhvr>
                                      <p:to>
                                        <p:strVal val="visible"/>
                                      </p:to>
                                    </p:set>
                                    <p:animEffect transition="in" filter="blinds(horizontal)">
                                      <p:cBhvr>
                                        <p:cTn id="50" dur="500"/>
                                        <p:tgtEl>
                                          <p:spTgt spid="136">
                                            <p:txEl>
                                              <p:pRg st="4" end="4"/>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36">
                                            <p:txEl>
                                              <p:pRg st="5" end="5"/>
                                            </p:txEl>
                                          </p:spTgt>
                                        </p:tgtEl>
                                        <p:attrNameLst>
                                          <p:attrName>style.visibility</p:attrName>
                                        </p:attrNameLst>
                                      </p:cBhvr>
                                      <p:to>
                                        <p:strVal val="visible"/>
                                      </p:to>
                                    </p:set>
                                    <p:animEffect transition="in" filter="blinds(horizontal)">
                                      <p:cBhvr>
                                        <p:cTn id="53" dur="500"/>
                                        <p:tgtEl>
                                          <p:spTgt spid="136">
                                            <p:txEl>
                                              <p:pRg st="5" end="5"/>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36">
                                            <p:txEl>
                                              <p:pRg st="6" end="6"/>
                                            </p:txEl>
                                          </p:spTgt>
                                        </p:tgtEl>
                                        <p:attrNameLst>
                                          <p:attrName>style.visibility</p:attrName>
                                        </p:attrNameLst>
                                      </p:cBhvr>
                                      <p:to>
                                        <p:strVal val="visible"/>
                                      </p:to>
                                    </p:set>
                                    <p:animEffect transition="in" filter="blinds(horizontal)">
                                      <p:cBhvr>
                                        <p:cTn id="56" dur="500"/>
                                        <p:tgtEl>
                                          <p:spTgt spid="13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blinds(horizontal)">
                                      <p:cBhvr>
                                        <p:cTn id="61" dur="500"/>
                                        <p:tgtEl>
                                          <p:spTgt spid="94"/>
                                        </p:tgtEl>
                                      </p:cBhvr>
                                    </p:animEffect>
                                  </p:childTnLst>
                                </p:cTn>
                              </p:par>
                              <p:par>
                                <p:cTn id="62" presetID="3" presetClass="entr" presetSubtype="10"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blinds(horizontal)">
                                      <p:cBhvr>
                                        <p:cTn id="64" dur="500"/>
                                        <p:tgtEl>
                                          <p:spTgt spid="89"/>
                                        </p:tgtEl>
                                      </p:cBhvr>
                                    </p:animEffect>
                                  </p:childTnLst>
                                </p:cTn>
                              </p:par>
                              <p:par>
                                <p:cTn id="65" presetID="3" presetClass="entr" presetSubtype="10"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blinds(horizontal)">
                                      <p:cBhvr>
                                        <p:cTn id="67" dur="500"/>
                                        <p:tgtEl>
                                          <p:spTgt spid="129"/>
                                        </p:tgtEl>
                                      </p:cBhvr>
                                    </p:animEffect>
                                  </p:childTnLst>
                                </p:cTn>
                              </p:par>
                              <p:par>
                                <p:cTn id="68" presetID="3" presetClass="entr" presetSubtype="10" fill="hold" nodeType="withEffect">
                                  <p:stCondLst>
                                    <p:cond delay="0"/>
                                  </p:stCondLst>
                                  <p:childTnLst>
                                    <p:set>
                                      <p:cBhvr>
                                        <p:cTn id="69" dur="1" fill="hold">
                                          <p:stCondLst>
                                            <p:cond delay="0"/>
                                          </p:stCondLst>
                                        </p:cTn>
                                        <p:tgtEl>
                                          <p:spTgt spid="124"/>
                                        </p:tgtEl>
                                        <p:attrNameLst>
                                          <p:attrName>style.visibility</p:attrName>
                                        </p:attrNameLst>
                                      </p:cBhvr>
                                      <p:to>
                                        <p:strVal val="visible"/>
                                      </p:to>
                                    </p:set>
                                    <p:animEffect transition="in" filter="blinds(horizontal)">
                                      <p:cBhvr>
                                        <p:cTn id="70" dur="500"/>
                                        <p:tgtEl>
                                          <p:spTgt spid="124"/>
                                        </p:tgtEl>
                                      </p:cBhvr>
                                    </p:animEffect>
                                  </p:childTnLst>
                                </p:cTn>
                              </p:par>
                              <p:par>
                                <p:cTn id="71" presetID="3" presetClass="entr" presetSubtype="10"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blinds(horizontal)">
                                      <p:cBhvr>
                                        <p:cTn id="73" dur="500"/>
                                        <p:tgtEl>
                                          <p:spTgt spid="119"/>
                                        </p:tgtEl>
                                      </p:cBhvr>
                                    </p:animEffect>
                                  </p:childTnLst>
                                </p:cTn>
                              </p:par>
                              <p:par>
                                <p:cTn id="74" presetID="3" presetClass="entr" presetSubtype="10" fill="hold" nodeType="with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blinds(horizontal)">
                                      <p:cBhvr>
                                        <p:cTn id="76" dur="500"/>
                                        <p:tgtEl>
                                          <p:spTgt spid="114"/>
                                        </p:tgtEl>
                                      </p:cBhvr>
                                    </p:animEffect>
                                  </p:childTnLst>
                                </p:cTn>
                              </p:par>
                              <p:par>
                                <p:cTn id="77" presetID="3" presetClass="entr" presetSubtype="10" fill="hold" nodeType="with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blinds(horizontal)">
                                      <p:cBhvr>
                                        <p:cTn id="79" dur="500"/>
                                        <p:tgtEl>
                                          <p:spTgt spid="109"/>
                                        </p:tgtEl>
                                      </p:cBhvr>
                                    </p:animEffect>
                                  </p:childTnLst>
                                </p:cTn>
                              </p:par>
                              <p:par>
                                <p:cTn id="80" presetID="3" presetClass="entr" presetSubtype="10"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blinds(horizontal)">
                                      <p:cBhvr>
                                        <p:cTn id="82" dur="500"/>
                                        <p:tgtEl>
                                          <p:spTgt spid="84"/>
                                        </p:tgtEl>
                                      </p:cBhvr>
                                    </p:animEffect>
                                  </p:childTnLst>
                                </p:cTn>
                              </p:par>
                              <p:par>
                                <p:cTn id="83" presetID="3" presetClass="entr" presetSubtype="10"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blinds(horizontal)">
                                      <p:cBhvr>
                                        <p:cTn id="85" dur="500"/>
                                        <p:tgtEl>
                                          <p:spTgt spid="99"/>
                                        </p:tgtEl>
                                      </p:cBhvr>
                                    </p:animEffect>
                                  </p:childTnLst>
                                </p:cTn>
                              </p:par>
                              <p:par>
                                <p:cTn id="86" presetID="3" presetClass="entr" presetSubtype="10" fill="hold"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blinds(horizontal)">
                                      <p:cBhvr>
                                        <p:cTn id="88" dur="500"/>
                                        <p:tgtEl>
                                          <p:spTgt spid="104"/>
                                        </p:tgtEl>
                                      </p:cBhvr>
                                    </p:animEffect>
                                  </p:childTnLst>
                                </p:cTn>
                              </p:par>
                              <p:par>
                                <p:cTn id="89" presetID="3" presetClass="entr" presetSubtype="10" fill="hold" nodeType="with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blinds(horizontal)">
                                      <p:cBhvr>
                                        <p:cTn id="91" dur="500"/>
                                        <p:tgtEl>
                                          <p:spTgt spid="146"/>
                                        </p:tgtEl>
                                      </p:cBhvr>
                                    </p:animEffect>
                                  </p:childTnLst>
                                </p:cTn>
                              </p:par>
                              <p:par>
                                <p:cTn id="92" presetID="3" presetClass="entr" presetSubtype="10" fill="hold"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blinds(horizontal)">
                                      <p:cBhvr>
                                        <p:cTn id="94" dur="500"/>
                                        <p:tgtEl>
                                          <p:spTgt spid="147"/>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4"/>
                                        </p:tgtEl>
                                        <p:attrNameLst>
                                          <p:attrName>style.visibility</p:attrName>
                                        </p:attrNameLst>
                                      </p:cBhvr>
                                      <p:to>
                                        <p:strVal val="visible"/>
                                      </p:to>
                                    </p:set>
                                    <p:animEffect transition="in" filter="blinds(horizontal)">
                                      <p:cBhvr>
                                        <p:cTn id="97" dur="500"/>
                                        <p:tgtEl>
                                          <p:spTgt spid="14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8"/>
                                        </p:tgtEl>
                                        <p:attrNameLst>
                                          <p:attrName>style.visibility</p:attrName>
                                        </p:attrNameLst>
                                      </p:cBhvr>
                                      <p:to>
                                        <p:strVal val="visible"/>
                                      </p:to>
                                    </p:set>
                                    <p:animEffect transition="in" filter="blinds(horizontal)">
                                      <p:cBhvr>
                                        <p:cTn id="100" dur="500"/>
                                        <p:tgtEl>
                                          <p:spTgt spid="14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53"/>
                                        </p:tgtEl>
                                        <p:attrNameLst>
                                          <p:attrName>style.visibility</p:attrName>
                                        </p:attrNameLst>
                                      </p:cBhvr>
                                      <p:to>
                                        <p:strVal val="visible"/>
                                      </p:to>
                                    </p:set>
                                    <p:animEffect transition="in" filter="blinds(horizontal)">
                                      <p:cBhvr>
                                        <p:cTn id="103" dur="500"/>
                                        <p:tgtEl>
                                          <p:spTgt spid="153"/>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9"/>
                                        </p:tgtEl>
                                        <p:attrNameLst>
                                          <p:attrName>style.visibility</p:attrName>
                                        </p:attrNameLst>
                                      </p:cBhvr>
                                      <p:to>
                                        <p:strVal val="visible"/>
                                      </p:to>
                                    </p:set>
                                    <p:animEffect transition="in" filter="blinds(horizontal)">
                                      <p:cBhvr>
                                        <p:cTn id="106" dur="500"/>
                                        <p:tgtEl>
                                          <p:spTgt spid="14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52"/>
                                        </p:tgtEl>
                                        <p:attrNameLst>
                                          <p:attrName>style.visibility</p:attrName>
                                        </p:attrNameLst>
                                      </p:cBhvr>
                                      <p:to>
                                        <p:strVal val="visible"/>
                                      </p:to>
                                    </p:set>
                                    <p:animEffect transition="in" filter="blinds(horizontal)">
                                      <p:cBhvr>
                                        <p:cTn id="10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uiExpand="1" build="p"/>
      <p:bldP spid="144" grpId="0" animBg="1"/>
      <p:bldP spid="148" grpId="0"/>
      <p:bldP spid="149" grpId="0"/>
      <p:bldP spid="150" grpId="0"/>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85910" y="1961297"/>
            <a:ext cx="7142634" cy="747897"/>
          </a:xfrm>
        </p:spPr>
        <p:txBody>
          <a:bodyPr/>
          <a:lstStyle/>
          <a:p>
            <a:r>
              <a:rPr lang="en-US" dirty="0" smtClean="0"/>
              <a:t>Customer Case Studies</a:t>
            </a:r>
            <a:endParaRPr lang="en-US" dirty="0"/>
          </a:p>
        </p:txBody>
      </p:sp>
      <p:sp>
        <p:nvSpPr>
          <p:cNvPr id="4" name="Subtitle 3"/>
          <p:cNvSpPr>
            <a:spLocks noGrp="1"/>
          </p:cNvSpPr>
          <p:nvPr>
            <p:ph type="subTitle" idx="1"/>
          </p:nvPr>
        </p:nvSpPr>
        <p:spPr>
          <a:xfrm>
            <a:off x="1559859" y="2922494"/>
            <a:ext cx="6309929" cy="2424851"/>
          </a:xfrm>
        </p:spPr>
        <p:txBody>
          <a:bodyPr/>
          <a:lstStyle/>
          <a:p>
            <a:r>
              <a:rPr lang="en-US" sz="3600" dirty="0" smtClean="0"/>
              <a:t/>
            </a:r>
            <a:br>
              <a:rPr lang="en-US" sz="3600" dirty="0" smtClean="0"/>
            </a:br>
            <a:r>
              <a:rPr lang="en-US" sz="3600" dirty="0" smtClean="0"/>
              <a:t>The Real World: Windows Server 2008 SAN deployments</a:t>
            </a:r>
            <a:endParaRPr lang="en-US" sz="36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2588" y="228600"/>
            <a:ext cx="8380412" cy="1163395"/>
          </a:xfrm>
        </p:spPr>
        <p:txBody>
          <a:bodyPr/>
          <a:lstStyle/>
          <a:p>
            <a:r>
              <a:rPr lang="en-US" dirty="0" smtClean="0"/>
              <a:t>Hilton Grand Vacations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Fibre Channel SAN</a:t>
            </a:r>
          </a:p>
        </p:txBody>
      </p:sp>
      <p:sp>
        <p:nvSpPr>
          <p:cNvPr id="41" name="Rectangle 3"/>
          <p:cNvSpPr txBox="1">
            <a:spLocks noChangeArrowheads="1"/>
          </p:cNvSpPr>
          <p:nvPr/>
        </p:nvSpPr>
        <p:spPr>
          <a:xfrm>
            <a:off x="381000" y="1901825"/>
            <a:ext cx="4029688" cy="4490460"/>
          </a:xfrm>
          <a:prstGeom prst="rect">
            <a:avLst/>
          </a:prstGeom>
        </p:spPr>
        <p:txBody>
          <a:bodyPr lIns="0" tIns="0" rIns="0" bIns="0">
            <a:spAutoFit/>
          </a:bodyPr>
          <a:lstStyle/>
          <a:p>
            <a:pPr marL="169863" marR="0" lvl="0" indent="-169863" algn="l" defTabSz="912777" rtl="0" eaLnBrk="1" fontAlgn="base" latinLnBrk="0" hangingPunct="1">
              <a:lnSpc>
                <a:spcPct val="90000"/>
              </a:lnSpc>
              <a:spcBef>
                <a:spcPts val="600"/>
              </a:spcBef>
              <a:spcAft>
                <a:spcPct val="0"/>
              </a:spcAft>
              <a:buClr>
                <a:schemeClr val="tx2"/>
              </a:buClr>
              <a:buSzPct val="95000"/>
              <a:buFontTx/>
              <a:buBlip>
                <a:blip r:embed="rId3"/>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Pain Points </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Low Storage Utilization</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Storage challenges scaling performance and capacity </a:t>
            </a:r>
          </a:p>
          <a:p>
            <a:pPr marL="169863" marR="0" lvl="0" indent="-169863" algn="l" defTabSz="912777" rtl="0" eaLnBrk="1" fontAlgn="base" latinLnBrk="0" hangingPunct="1">
              <a:lnSpc>
                <a:spcPct val="90000"/>
              </a:lnSpc>
              <a:spcBef>
                <a:spcPts val="600"/>
              </a:spcBef>
              <a:spcAft>
                <a:spcPct val="0"/>
              </a:spcAft>
              <a:buClr>
                <a:schemeClr val="tx2"/>
              </a:buClr>
              <a:buSzPct val="95000"/>
              <a:buFontTx/>
              <a:buBlip>
                <a:blip r:embed="rId3"/>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Solution</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Windows Server 2008 iSCSI hosts</a:t>
            </a:r>
          </a:p>
          <a:p>
            <a:pPr marL="519113" marR="0" lvl="2" indent="-179388"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3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Microsoft MPIO</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5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3PAR MPIO DSM</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SQL Server</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Exchange Server</a:t>
            </a:r>
          </a:p>
          <a:p>
            <a:pPr marL="339725" marR="0" lvl="1" indent="-169863" algn="l" defTabSz="912777" rtl="0" eaLnBrk="1" fontAlgn="base" latinLnBrk="0" hangingPunct="1">
              <a:lnSpc>
                <a:spcPct val="90000"/>
              </a:lnSpc>
              <a:spcBef>
                <a:spcPts val="600"/>
              </a:spcBef>
              <a:spcAft>
                <a:spcPct val="0"/>
              </a:spcAft>
              <a:buClr>
                <a:schemeClr val="tx2"/>
              </a:buClr>
              <a:buSzPct val="80000"/>
              <a:buFontTx/>
              <a:buBlip>
                <a:blip r:embed="rId4"/>
              </a:buBlip>
              <a:tabLst/>
              <a:defRPr/>
            </a:pPr>
            <a:r>
              <a:rPr kumimoji="0" lang="en-US" sz="16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Fibre Channel SAN consolidation</a:t>
            </a:r>
          </a:p>
          <a:p>
            <a:pPr marL="169863" indent="-169863" defTabSz="912777" fontAlgn="base">
              <a:lnSpc>
                <a:spcPct val="90000"/>
              </a:lnSpc>
              <a:spcBef>
                <a:spcPts val="600"/>
              </a:spcBef>
              <a:spcAft>
                <a:spcPct val="0"/>
              </a:spcAft>
              <a:buClr>
                <a:schemeClr val="tx2"/>
              </a:buClr>
              <a:buSzPct val="95000"/>
              <a:buBlip>
                <a:blip r:embed="rId3"/>
              </a:buBlip>
            </a:pPr>
            <a:r>
              <a:rPr lang="en-US" sz="16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39725" lvl="1" indent="-169863" defTabSz="912777" fontAlgn="base">
              <a:lnSpc>
                <a:spcPct val="90000"/>
              </a:lnSpc>
              <a:spcBef>
                <a:spcPts val="600"/>
              </a:spcBef>
              <a:spcAft>
                <a:spcPct val="0"/>
              </a:spcAft>
              <a:buClr>
                <a:schemeClr val="tx2"/>
              </a:buClr>
              <a:buSzPct val="80000"/>
              <a:buBlip>
                <a:blip r:embed="rId4"/>
              </a:buBlip>
            </a:pPr>
            <a:r>
              <a:rPr lang="en-US" sz="16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Huge gains in business agility</a:t>
            </a:r>
          </a:p>
          <a:p>
            <a:pPr marL="339725" lvl="1" indent="-169863" defTabSz="912777" fontAlgn="base">
              <a:lnSpc>
                <a:spcPct val="90000"/>
              </a:lnSpc>
              <a:spcBef>
                <a:spcPts val="600"/>
              </a:spcBef>
              <a:spcAft>
                <a:spcPct val="0"/>
              </a:spcAft>
              <a:buClr>
                <a:schemeClr val="tx2"/>
              </a:buClr>
              <a:buSzPct val="80000"/>
              <a:buBlip>
                <a:blip r:embed="rId4"/>
              </a:buBlip>
            </a:pPr>
            <a:r>
              <a:rPr lang="en-US" sz="16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Cost reduction</a:t>
            </a:r>
          </a:p>
          <a:p>
            <a:pPr marL="339725" lvl="1" indent="-169863" defTabSz="912777" fontAlgn="base">
              <a:lnSpc>
                <a:spcPct val="90000"/>
              </a:lnSpc>
              <a:spcBef>
                <a:spcPts val="600"/>
              </a:spcBef>
              <a:spcAft>
                <a:spcPct val="0"/>
              </a:spcAft>
              <a:buClr>
                <a:schemeClr val="tx2"/>
              </a:buClr>
              <a:buSzPct val="80000"/>
              <a:buBlip>
                <a:blip r:embed="rId4"/>
              </a:buBlip>
            </a:pPr>
            <a:r>
              <a:rPr lang="en-US" sz="16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3x performance improvement using load balancing with MPIO</a:t>
            </a:r>
          </a:p>
        </p:txBody>
      </p:sp>
      <p:sp>
        <p:nvSpPr>
          <p:cNvPr id="42" name="AutoShape 4"/>
          <p:cNvSpPr>
            <a:spLocks noChangeArrowheads="1"/>
          </p:cNvSpPr>
          <p:nvPr/>
        </p:nvSpPr>
        <p:spPr bwMode="auto">
          <a:xfrm>
            <a:off x="5891055" y="2440933"/>
            <a:ext cx="2175987" cy="2153126"/>
          </a:xfrm>
          <a:prstGeom prst="cloudCallout">
            <a:avLst>
              <a:gd name="adj1" fmla="val 5616"/>
              <a:gd name="adj2" fmla="val 6269"/>
            </a:avLst>
          </a:prstGeom>
          <a:ln>
            <a:headEnd/>
            <a:tailEnd/>
          </a:ln>
        </p:spPr>
        <p:style>
          <a:lnRef idx="1">
            <a:schemeClr val="accent5"/>
          </a:lnRef>
          <a:fillRef idx="3">
            <a:schemeClr val="accent5"/>
          </a:fillRef>
          <a:effectRef idx="2">
            <a:schemeClr val="accent5"/>
          </a:effectRef>
          <a:fontRef idx="minor">
            <a:schemeClr val="lt1"/>
          </a:fontRef>
        </p:style>
        <p:txBody>
          <a:bodyPr lIns="82296" tIns="41148" rIns="82296" bIns="41148"/>
          <a:lstStyle/>
          <a:p>
            <a:pPr algn="ctr"/>
            <a:endParaRPr lang="en-GB" sz="2200">
              <a:latin typeface="Trebuchet MS" pitchFamily="34" charset="0"/>
            </a:endParaRPr>
          </a:p>
        </p:txBody>
      </p:sp>
      <p:sp>
        <p:nvSpPr>
          <p:cNvPr id="43" name="Line 5"/>
          <p:cNvSpPr>
            <a:spLocks noChangeShapeType="1"/>
          </p:cNvSpPr>
          <p:nvPr/>
        </p:nvSpPr>
        <p:spPr bwMode="auto">
          <a:xfrm>
            <a:off x="6801169" y="3132448"/>
            <a:ext cx="102870" cy="438626"/>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44" name="Text Box 6"/>
          <p:cNvSpPr txBox="1">
            <a:spLocks noChangeArrowheads="1"/>
          </p:cNvSpPr>
          <p:nvPr/>
        </p:nvSpPr>
        <p:spPr bwMode="auto">
          <a:xfrm>
            <a:off x="4572000" y="4225866"/>
            <a:ext cx="1081278" cy="664797"/>
          </a:xfrm>
          <a:prstGeom prst="rect">
            <a:avLst/>
          </a:prstGeom>
          <a:noFill/>
          <a:ln w="38100">
            <a:noFill/>
            <a:miter lim="800000"/>
            <a:headEnd type="none" w="sm" len="sm"/>
            <a:tailEnd/>
          </a:ln>
        </p:spPr>
        <p:txBody>
          <a:bodyPr wrap="square" lIns="82296" tIns="41148" rIns="82296" bIns="41148">
            <a:spAutoFit/>
          </a:bodyPr>
          <a:lstStyle/>
          <a:p>
            <a:pPr algn="ctr">
              <a:lnSpc>
                <a:spcPct val="90000"/>
              </a:lnSpc>
            </a:pPr>
            <a:r>
              <a:rPr lang="en-US" sz="1400" b="1" dirty="0">
                <a:latin typeface="Trebuchet MS" pitchFamily="34" charset="0"/>
              </a:rPr>
              <a:t>Fibre Channel Disk Arrays</a:t>
            </a:r>
          </a:p>
        </p:txBody>
      </p:sp>
      <p:sp>
        <p:nvSpPr>
          <p:cNvPr id="45" name="Text Box 7"/>
          <p:cNvSpPr txBox="1">
            <a:spLocks noChangeArrowheads="1"/>
          </p:cNvSpPr>
          <p:nvPr/>
        </p:nvSpPr>
        <p:spPr bwMode="auto">
          <a:xfrm>
            <a:off x="5738179" y="1952300"/>
            <a:ext cx="2125980" cy="443198"/>
          </a:xfrm>
          <a:prstGeom prst="rect">
            <a:avLst/>
          </a:prstGeom>
          <a:noFill/>
          <a:ln w="38100">
            <a:noFill/>
            <a:miter lim="800000"/>
            <a:headEnd type="none" w="sm" len="sm"/>
            <a:tailEnd/>
          </a:ln>
        </p:spPr>
        <p:txBody>
          <a:bodyPr lIns="82296" tIns="41148" rIns="82296" bIns="41148">
            <a:spAutoFit/>
          </a:bodyPr>
          <a:lstStyle/>
          <a:p>
            <a:pPr algn="ctr">
              <a:lnSpc>
                <a:spcPct val="90000"/>
              </a:lnSpc>
            </a:pPr>
            <a:r>
              <a:rPr lang="en-US" sz="1300" b="1" dirty="0">
                <a:latin typeface="Trebuchet MS" pitchFamily="34" charset="0"/>
              </a:rPr>
              <a:t>Departmental </a:t>
            </a:r>
            <a:r>
              <a:rPr lang="en-US" sz="1300" b="1">
                <a:latin typeface="Trebuchet MS" pitchFamily="34" charset="0"/>
              </a:rPr>
              <a:t>IT </a:t>
            </a:r>
            <a:r>
              <a:rPr lang="en-US" sz="1300" b="1" smtClean="0">
                <a:latin typeface="Trebuchet MS" pitchFamily="34" charset="0"/>
              </a:rPr>
              <a:t>and </a:t>
            </a:r>
            <a:endParaRPr lang="en-US" sz="1300" b="1" dirty="0">
              <a:latin typeface="Trebuchet MS" pitchFamily="34" charset="0"/>
            </a:endParaRPr>
          </a:p>
          <a:p>
            <a:pPr algn="ctr">
              <a:lnSpc>
                <a:spcPct val="90000"/>
              </a:lnSpc>
            </a:pPr>
            <a:r>
              <a:rPr lang="en-US" sz="1300" b="1" dirty="0">
                <a:latin typeface="Trebuchet MS" pitchFamily="34" charset="0"/>
              </a:rPr>
              <a:t>New Database Project</a:t>
            </a:r>
          </a:p>
        </p:txBody>
      </p:sp>
      <p:sp>
        <p:nvSpPr>
          <p:cNvPr id="46" name="Text Box 11"/>
          <p:cNvSpPr txBox="1">
            <a:spLocks noChangeArrowheads="1"/>
          </p:cNvSpPr>
          <p:nvPr/>
        </p:nvSpPr>
        <p:spPr bwMode="auto">
          <a:xfrm>
            <a:off x="4897960" y="2480880"/>
            <a:ext cx="812958" cy="443198"/>
          </a:xfrm>
          <a:prstGeom prst="rect">
            <a:avLst/>
          </a:prstGeom>
          <a:noFill/>
          <a:ln w="38100">
            <a:noFill/>
            <a:miter lim="800000"/>
            <a:headEnd type="none" w="sm" len="sm"/>
            <a:tailEnd/>
          </a:ln>
        </p:spPr>
        <p:txBody>
          <a:bodyPr lIns="82296" tIns="41148" rIns="82296" bIns="41148">
            <a:spAutoFit/>
          </a:bodyPr>
          <a:lstStyle/>
          <a:p>
            <a:pPr algn="ctr">
              <a:lnSpc>
                <a:spcPct val="90000"/>
              </a:lnSpc>
            </a:pPr>
            <a:r>
              <a:rPr lang="en-US" sz="1300" b="1" dirty="0">
                <a:latin typeface="Trebuchet MS" pitchFamily="34" charset="0"/>
              </a:rPr>
              <a:t>SQL Server</a:t>
            </a:r>
          </a:p>
        </p:txBody>
      </p:sp>
      <p:sp>
        <p:nvSpPr>
          <p:cNvPr id="47" name="Text Box 12"/>
          <p:cNvSpPr txBox="1">
            <a:spLocks noChangeArrowheads="1"/>
          </p:cNvSpPr>
          <p:nvPr/>
        </p:nvSpPr>
        <p:spPr bwMode="auto">
          <a:xfrm>
            <a:off x="7702311" y="2125407"/>
            <a:ext cx="812958" cy="540148"/>
          </a:xfrm>
          <a:prstGeom prst="rect">
            <a:avLst/>
          </a:prstGeom>
          <a:noFill/>
          <a:ln w="38100">
            <a:noFill/>
            <a:miter lim="800000"/>
            <a:headEnd type="none" w="sm" len="sm"/>
            <a:tailEnd/>
          </a:ln>
        </p:spPr>
        <p:txBody>
          <a:bodyPr lIns="82296" tIns="41148" rIns="82296" bIns="41148">
            <a:spAutoFit/>
          </a:bodyPr>
          <a:lstStyle/>
          <a:p>
            <a:pPr algn="ctr">
              <a:lnSpc>
                <a:spcPct val="90000"/>
              </a:lnSpc>
            </a:pPr>
            <a:r>
              <a:rPr lang="en-US" sz="1100" b="1" dirty="0">
                <a:latin typeface="Trebuchet MS" pitchFamily="34" charset="0"/>
              </a:rPr>
              <a:t>Exchange</a:t>
            </a:r>
            <a:br>
              <a:rPr lang="en-US" sz="1100" b="1" dirty="0">
                <a:latin typeface="Trebuchet MS" pitchFamily="34" charset="0"/>
              </a:rPr>
            </a:br>
            <a:r>
              <a:rPr lang="en-US" sz="1100" b="1" dirty="0">
                <a:latin typeface="Trebuchet MS" pitchFamily="34" charset="0"/>
              </a:rPr>
              <a:t>Mail Servers</a:t>
            </a:r>
          </a:p>
        </p:txBody>
      </p:sp>
      <p:sp>
        <p:nvSpPr>
          <p:cNvPr id="48" name="Text Box 14"/>
          <p:cNvSpPr txBox="1">
            <a:spLocks noChangeArrowheads="1"/>
          </p:cNvSpPr>
          <p:nvPr/>
        </p:nvSpPr>
        <p:spPr bwMode="auto">
          <a:xfrm>
            <a:off x="6073993" y="2361323"/>
            <a:ext cx="1065716" cy="252377"/>
          </a:xfrm>
          <a:prstGeom prst="rect">
            <a:avLst/>
          </a:prstGeom>
          <a:noFill/>
          <a:ln w="38100">
            <a:noFill/>
            <a:miter lim="800000"/>
            <a:headEnd type="none" w="sm" len="sm"/>
            <a:tailEnd/>
          </a:ln>
        </p:spPr>
        <p:txBody>
          <a:bodyPr wrap="square" lIns="82296" tIns="41148" rIns="82296" bIns="41148">
            <a:spAutoFit/>
          </a:bodyPr>
          <a:lstStyle/>
          <a:p>
            <a:pPr algn="ctr"/>
            <a:r>
              <a:rPr lang="en-US" sz="1100" b="1" dirty="0">
                <a:latin typeface="Trebuchet MS" pitchFamily="34" charset="0"/>
              </a:rPr>
              <a:t>File Shares</a:t>
            </a:r>
          </a:p>
        </p:txBody>
      </p:sp>
      <p:sp>
        <p:nvSpPr>
          <p:cNvPr id="49" name="Line 15"/>
          <p:cNvSpPr>
            <a:spLocks noChangeShapeType="1"/>
          </p:cNvSpPr>
          <p:nvPr/>
        </p:nvSpPr>
        <p:spPr bwMode="auto">
          <a:xfrm flipV="1">
            <a:off x="6515018" y="3692117"/>
            <a:ext cx="362102" cy="559613"/>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50" name="Line 16"/>
          <p:cNvSpPr>
            <a:spLocks noChangeShapeType="1"/>
          </p:cNvSpPr>
          <p:nvPr/>
        </p:nvSpPr>
        <p:spPr bwMode="auto">
          <a:xfrm flipV="1">
            <a:off x="7041199" y="3228174"/>
            <a:ext cx="685800" cy="27432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51" name="Line 17"/>
          <p:cNvSpPr>
            <a:spLocks noChangeShapeType="1"/>
          </p:cNvSpPr>
          <p:nvPr/>
        </p:nvSpPr>
        <p:spPr bwMode="auto">
          <a:xfrm flipV="1">
            <a:off x="7109779" y="3228174"/>
            <a:ext cx="891540"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52" name="Text Box 21"/>
          <p:cNvSpPr txBox="1">
            <a:spLocks noChangeArrowheads="1"/>
          </p:cNvSpPr>
          <p:nvPr/>
        </p:nvSpPr>
        <p:spPr bwMode="auto">
          <a:xfrm>
            <a:off x="4277752" y="3551586"/>
            <a:ext cx="1091966" cy="387798"/>
          </a:xfrm>
          <a:prstGeom prst="rect">
            <a:avLst/>
          </a:prstGeom>
          <a:noFill/>
          <a:ln w="38100">
            <a:noFill/>
            <a:miter lim="800000"/>
            <a:headEnd type="none" w="sm" len="sm"/>
            <a:tailEnd/>
          </a:ln>
        </p:spPr>
        <p:txBody>
          <a:bodyPr wrap="square" lIns="82296" tIns="41148" rIns="82296" bIns="41148">
            <a:spAutoFit/>
          </a:bodyPr>
          <a:lstStyle/>
          <a:p>
            <a:pPr algn="ctr">
              <a:lnSpc>
                <a:spcPct val="90000"/>
              </a:lnSpc>
            </a:pPr>
            <a:r>
              <a:rPr lang="en-US" sz="1100" b="1" dirty="0">
                <a:latin typeface="Trebuchet MS" pitchFamily="34" charset="0"/>
              </a:rPr>
              <a:t>Development</a:t>
            </a:r>
            <a:br>
              <a:rPr lang="en-US" sz="1100" b="1" dirty="0">
                <a:latin typeface="Trebuchet MS" pitchFamily="34" charset="0"/>
              </a:rPr>
            </a:br>
            <a:r>
              <a:rPr lang="en-US" sz="1100" b="1" dirty="0">
                <a:latin typeface="Trebuchet MS" pitchFamily="34" charset="0"/>
              </a:rPr>
              <a:t>Database</a:t>
            </a:r>
          </a:p>
        </p:txBody>
      </p:sp>
      <p:sp>
        <p:nvSpPr>
          <p:cNvPr id="53" name="Line 22"/>
          <p:cNvSpPr>
            <a:spLocks noChangeShapeType="1"/>
          </p:cNvSpPr>
          <p:nvPr/>
        </p:nvSpPr>
        <p:spPr bwMode="auto">
          <a:xfrm>
            <a:off x="5774354" y="3214801"/>
            <a:ext cx="1129685" cy="424853"/>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pic>
        <p:nvPicPr>
          <p:cNvPr id="54" name="Picture 23"/>
          <p:cNvPicPr>
            <a:picLocks noChangeArrowheads="1"/>
          </p:cNvPicPr>
          <p:nvPr/>
        </p:nvPicPr>
        <p:blipFill>
          <a:blip r:embed="rId5"/>
          <a:srcRect/>
          <a:stretch>
            <a:fillRect/>
          </a:stretch>
        </p:blipFill>
        <p:spPr bwMode="auto">
          <a:xfrm>
            <a:off x="6766879" y="3502494"/>
            <a:ext cx="367188" cy="211455"/>
          </a:xfrm>
          <a:prstGeom prst="rect">
            <a:avLst/>
          </a:prstGeom>
          <a:noFill/>
          <a:ln w="9525">
            <a:noFill/>
            <a:miter lim="800000"/>
            <a:headEnd/>
            <a:tailEnd/>
          </a:ln>
        </p:spPr>
      </p:pic>
      <p:sp>
        <p:nvSpPr>
          <p:cNvPr id="55" name="Text Box 30"/>
          <p:cNvSpPr txBox="1">
            <a:spLocks noChangeArrowheads="1"/>
          </p:cNvSpPr>
          <p:nvPr/>
        </p:nvSpPr>
        <p:spPr bwMode="auto">
          <a:xfrm>
            <a:off x="7041713" y="3636796"/>
            <a:ext cx="1101052" cy="387798"/>
          </a:xfrm>
          <a:prstGeom prst="rect">
            <a:avLst/>
          </a:prstGeom>
          <a:noFill/>
          <a:ln w="38100">
            <a:noFill/>
            <a:miter lim="800000"/>
            <a:headEnd type="none" w="sm" len="sm"/>
            <a:tailEnd/>
          </a:ln>
        </p:spPr>
        <p:txBody>
          <a:bodyPr wrap="square" lIns="82296" tIns="41148" rIns="82296" bIns="41148">
            <a:spAutoFit/>
          </a:bodyPr>
          <a:lstStyle/>
          <a:p>
            <a:pPr algn="ctr">
              <a:lnSpc>
                <a:spcPct val="90000"/>
              </a:lnSpc>
            </a:pPr>
            <a:r>
              <a:rPr lang="en-US" sz="1100" b="1" dirty="0">
                <a:latin typeface="Trebuchet MS" pitchFamily="34" charset="0"/>
              </a:rPr>
              <a:t>Fibre Channel SAN </a:t>
            </a:r>
          </a:p>
        </p:txBody>
      </p:sp>
      <p:grpSp>
        <p:nvGrpSpPr>
          <p:cNvPr id="56" name="Group 36"/>
          <p:cNvGrpSpPr>
            <a:grpSpLocks/>
          </p:cNvGrpSpPr>
          <p:nvPr/>
        </p:nvGrpSpPr>
        <p:grpSpPr bwMode="auto">
          <a:xfrm>
            <a:off x="6826887" y="4888381"/>
            <a:ext cx="1830228" cy="640080"/>
            <a:chOff x="1770" y="3178"/>
            <a:chExt cx="1281" cy="448"/>
          </a:xfrm>
        </p:grpSpPr>
        <p:sp>
          <p:nvSpPr>
            <p:cNvPr id="57" name="Rectangle 34"/>
            <p:cNvSpPr>
              <a:spLocks noChangeArrowheads="1"/>
            </p:cNvSpPr>
            <p:nvPr/>
          </p:nvSpPr>
          <p:spPr bwMode="auto">
            <a:xfrm>
              <a:off x="1770" y="3178"/>
              <a:ext cx="1281" cy="448"/>
            </a:xfrm>
            <a:prstGeom prst="rect">
              <a:avLst/>
            </a:prstGeom>
            <a:solidFill>
              <a:srgbClr val="FFFFFF"/>
            </a:solidFill>
            <a:ln w="12700" algn="ctr">
              <a:noFill/>
              <a:miter lim="800000"/>
              <a:headEnd/>
              <a:tailEnd/>
            </a:ln>
            <a:effectLst/>
          </p:spPr>
          <p:txBody>
            <a:bodyPr wrap="none" anchor="ctr"/>
            <a:lstStyle/>
            <a:p>
              <a:endParaRPr lang="en-US">
                <a:latin typeface="Trebuchet MS" pitchFamily="34" charset="0"/>
              </a:endParaRPr>
            </a:p>
          </p:txBody>
        </p:sp>
        <p:pic>
          <p:nvPicPr>
            <p:cNvPr id="58" name="Picture 30"/>
            <p:cNvPicPr>
              <a:picLocks noChangeAspect="1" noChangeArrowheads="1"/>
            </p:cNvPicPr>
            <p:nvPr/>
          </p:nvPicPr>
          <p:blipFill>
            <a:blip r:embed="rId6"/>
            <a:srcRect/>
            <a:stretch>
              <a:fillRect/>
            </a:stretch>
          </p:blipFill>
          <p:spPr bwMode="auto">
            <a:xfrm>
              <a:off x="1817" y="3216"/>
              <a:ext cx="1200" cy="384"/>
            </a:xfrm>
            <a:prstGeom prst="rect">
              <a:avLst/>
            </a:prstGeom>
            <a:noFill/>
            <a:ln w="12700" algn="ctr">
              <a:noFill/>
              <a:miter lim="800000"/>
              <a:headEnd/>
              <a:tailEnd/>
            </a:ln>
            <a:effectLst/>
          </p:spPr>
        </p:pic>
      </p:grpSp>
      <p:grpSp>
        <p:nvGrpSpPr>
          <p:cNvPr id="59" name="Group 35"/>
          <p:cNvGrpSpPr>
            <a:grpSpLocks/>
          </p:cNvGrpSpPr>
          <p:nvPr/>
        </p:nvGrpSpPr>
        <p:grpSpPr bwMode="auto">
          <a:xfrm>
            <a:off x="5638983" y="1432847"/>
            <a:ext cx="1694498" cy="531495"/>
            <a:chOff x="54" y="924"/>
            <a:chExt cx="1186" cy="372"/>
          </a:xfrm>
        </p:grpSpPr>
        <p:sp>
          <p:nvSpPr>
            <p:cNvPr id="60" name="Rectangle 33"/>
            <p:cNvSpPr>
              <a:spLocks noChangeArrowheads="1"/>
            </p:cNvSpPr>
            <p:nvPr/>
          </p:nvSpPr>
          <p:spPr bwMode="auto">
            <a:xfrm>
              <a:off x="54" y="924"/>
              <a:ext cx="1186" cy="372"/>
            </a:xfrm>
            <a:prstGeom prst="rect">
              <a:avLst/>
            </a:prstGeom>
            <a:solidFill>
              <a:srgbClr val="FFFFFF"/>
            </a:solidFill>
            <a:ln w="12700" algn="ctr">
              <a:noFill/>
              <a:miter lim="800000"/>
              <a:headEnd/>
              <a:tailEnd/>
            </a:ln>
            <a:effectLst/>
          </p:spPr>
          <p:txBody>
            <a:bodyPr wrap="none" anchor="ctr"/>
            <a:lstStyle/>
            <a:p>
              <a:endParaRPr lang="en-US">
                <a:latin typeface="Trebuchet MS" pitchFamily="34" charset="0"/>
              </a:endParaRPr>
            </a:p>
          </p:txBody>
        </p:sp>
        <p:pic>
          <p:nvPicPr>
            <p:cNvPr id="61" name="Picture 32" descr="logo_cust_sm_hilton.gif">
              <a:hlinkClick r:id="rId7"/>
            </p:cNvPr>
            <p:cNvPicPr>
              <a:picLocks noChangeAspect="1" noChangeArrowheads="1"/>
            </p:cNvPicPr>
            <p:nvPr/>
          </p:nvPicPr>
          <p:blipFill>
            <a:blip r:embed="rId8"/>
            <a:srcRect/>
            <a:stretch>
              <a:fillRect/>
            </a:stretch>
          </p:blipFill>
          <p:spPr bwMode="auto">
            <a:xfrm>
              <a:off x="86" y="951"/>
              <a:ext cx="1126" cy="318"/>
            </a:xfrm>
            <a:prstGeom prst="rect">
              <a:avLst/>
            </a:prstGeom>
            <a:noFill/>
          </p:spPr>
        </p:pic>
      </p:grpSp>
      <p:pic>
        <p:nvPicPr>
          <p:cNvPr id="62" name="Picture 37"/>
          <p:cNvPicPr>
            <a:picLocks noChangeAspect="1" noChangeArrowheads="1"/>
          </p:cNvPicPr>
          <p:nvPr/>
        </p:nvPicPr>
        <p:blipFill>
          <a:blip r:embed="rId9" cstate="print"/>
          <a:srcRect/>
          <a:stretch>
            <a:fillRect/>
          </a:stretch>
        </p:blipFill>
        <p:spPr bwMode="auto">
          <a:xfrm>
            <a:off x="5657965" y="4248702"/>
            <a:ext cx="958381" cy="1108331"/>
          </a:xfrm>
          <a:prstGeom prst="rect">
            <a:avLst/>
          </a:prstGeom>
          <a:noFill/>
          <a:ln w="12700" algn="ctr">
            <a:noFill/>
            <a:miter lim="800000"/>
            <a:headEnd/>
            <a:tailEnd/>
          </a:ln>
          <a:effectLst/>
        </p:spPr>
      </p:pic>
      <p:pic>
        <p:nvPicPr>
          <p:cNvPr id="63" name="Picture 9"/>
          <p:cNvPicPr>
            <a:picLocks noChangeAspect="1" noChangeArrowheads="1"/>
          </p:cNvPicPr>
          <p:nvPr/>
        </p:nvPicPr>
        <p:blipFill>
          <a:blip r:embed="rId10" cstate="print"/>
          <a:srcRect/>
          <a:stretch>
            <a:fillRect/>
          </a:stretch>
        </p:blipFill>
        <p:spPr bwMode="auto">
          <a:xfrm>
            <a:off x="6597215" y="2660074"/>
            <a:ext cx="321497" cy="503825"/>
          </a:xfrm>
          <a:prstGeom prst="rect">
            <a:avLst/>
          </a:prstGeom>
          <a:noFill/>
          <a:ln w="9525">
            <a:noFill/>
            <a:miter lim="800000"/>
            <a:headEnd/>
            <a:tailEnd/>
          </a:ln>
        </p:spPr>
      </p:pic>
      <p:pic>
        <p:nvPicPr>
          <p:cNvPr id="64" name="Picture 9"/>
          <p:cNvPicPr>
            <a:picLocks noChangeAspect="1" noChangeArrowheads="1"/>
          </p:cNvPicPr>
          <p:nvPr/>
        </p:nvPicPr>
        <p:blipFill>
          <a:blip r:embed="rId10" cstate="print"/>
          <a:srcRect/>
          <a:stretch>
            <a:fillRect/>
          </a:stretch>
        </p:blipFill>
        <p:spPr bwMode="auto">
          <a:xfrm>
            <a:off x="5543826" y="2791748"/>
            <a:ext cx="321497" cy="503825"/>
          </a:xfrm>
          <a:prstGeom prst="rect">
            <a:avLst/>
          </a:prstGeom>
          <a:noFill/>
          <a:ln w="9525">
            <a:noFill/>
            <a:miter lim="800000"/>
            <a:headEnd/>
            <a:tailEnd/>
          </a:ln>
        </p:spPr>
      </p:pic>
      <p:pic>
        <p:nvPicPr>
          <p:cNvPr id="65" name="Picture 9"/>
          <p:cNvPicPr>
            <a:picLocks noChangeAspect="1" noChangeArrowheads="1"/>
          </p:cNvPicPr>
          <p:nvPr/>
        </p:nvPicPr>
        <p:blipFill>
          <a:blip r:embed="rId10" cstate="print"/>
          <a:srcRect/>
          <a:stretch>
            <a:fillRect/>
          </a:stretch>
        </p:blipFill>
        <p:spPr bwMode="auto">
          <a:xfrm>
            <a:off x="7634144" y="2742370"/>
            <a:ext cx="321497" cy="503825"/>
          </a:xfrm>
          <a:prstGeom prst="rect">
            <a:avLst/>
          </a:prstGeom>
          <a:noFill/>
          <a:ln w="9525">
            <a:noFill/>
            <a:miter lim="800000"/>
            <a:headEnd/>
            <a:tailEnd/>
          </a:ln>
        </p:spPr>
      </p:pic>
      <p:pic>
        <p:nvPicPr>
          <p:cNvPr id="66" name="Picture 9"/>
          <p:cNvPicPr>
            <a:picLocks noChangeAspect="1" noChangeArrowheads="1"/>
          </p:cNvPicPr>
          <p:nvPr/>
        </p:nvPicPr>
        <p:blipFill>
          <a:blip r:embed="rId10" cstate="print"/>
          <a:srcRect/>
          <a:stretch>
            <a:fillRect/>
          </a:stretch>
        </p:blipFill>
        <p:spPr bwMode="auto">
          <a:xfrm>
            <a:off x="7815196" y="2775288"/>
            <a:ext cx="321497" cy="503825"/>
          </a:xfrm>
          <a:prstGeom prst="rect">
            <a:avLst/>
          </a:prstGeom>
          <a:noFill/>
          <a:ln w="9525">
            <a:noFill/>
            <a:miter lim="800000"/>
            <a:headEnd/>
            <a:tailEnd/>
          </a:ln>
        </p:spPr>
      </p:pic>
      <p:pic>
        <p:nvPicPr>
          <p:cNvPr id="67" name="Picture 9"/>
          <p:cNvPicPr>
            <a:picLocks noChangeAspect="1" noChangeArrowheads="1"/>
          </p:cNvPicPr>
          <p:nvPr/>
        </p:nvPicPr>
        <p:blipFill>
          <a:blip r:embed="rId10" cstate="print"/>
          <a:srcRect/>
          <a:stretch>
            <a:fillRect/>
          </a:stretch>
        </p:blipFill>
        <p:spPr bwMode="auto">
          <a:xfrm>
            <a:off x="5302424" y="3455602"/>
            <a:ext cx="321497" cy="503825"/>
          </a:xfrm>
          <a:prstGeom prst="rect">
            <a:avLst/>
          </a:prstGeom>
          <a:noFill/>
          <a:ln w="9525">
            <a:noFill/>
            <a:miter lim="800000"/>
            <a:headEnd/>
            <a:tailEnd/>
          </a:ln>
        </p:spPr>
      </p:pic>
      <p:sp>
        <p:nvSpPr>
          <p:cNvPr id="68" name="Line 22"/>
          <p:cNvSpPr>
            <a:spLocks noChangeShapeType="1"/>
          </p:cNvSpPr>
          <p:nvPr/>
        </p:nvSpPr>
        <p:spPr bwMode="auto">
          <a:xfrm flipV="1">
            <a:off x="5626222" y="3708577"/>
            <a:ext cx="1135685" cy="109384"/>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0" name="Text Box 25"/>
          <p:cNvSpPr txBox="1">
            <a:spLocks noChangeArrowheads="1"/>
          </p:cNvSpPr>
          <p:nvPr/>
        </p:nvSpPr>
        <p:spPr bwMode="auto">
          <a:xfrm>
            <a:off x="381000" y="5105400"/>
            <a:ext cx="8382000" cy="1019174"/>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1125" indent="-111125" eaLnBrk="0" hangingPunct="0"/>
            <a:r>
              <a:rPr lang="en-US" sz="1600" dirty="0" smtClean="0">
                <a:solidFill>
                  <a:srgbClr val="000000"/>
                </a:solidFill>
                <a:effectLst/>
                <a:latin typeface="Trebuchet MS" pitchFamily="34" charset="0"/>
                <a:cs typeface="Arial" pitchFamily="34" charset="0"/>
              </a:rPr>
              <a:t>“With 3PAR, we have achieved remarkable gains in business agility as well as a cost reduction for a broad range </a:t>
            </a:r>
            <a:r>
              <a:rPr lang="en-US" sz="1600" smtClean="0">
                <a:solidFill>
                  <a:srgbClr val="000000"/>
                </a:solidFill>
                <a:effectLst/>
                <a:latin typeface="Trebuchet MS" pitchFamily="34" charset="0"/>
                <a:cs typeface="Arial" pitchFamily="34" charset="0"/>
              </a:rPr>
              <a:t>of applications.” </a:t>
            </a:r>
            <a:endParaRPr lang="en-US" sz="1600">
              <a:solidFill>
                <a:srgbClr val="000000"/>
              </a:solidFill>
              <a:latin typeface="Trebuchet MS" pitchFamily="34" charset="0"/>
              <a:cs typeface="Arial" pitchFamily="34" charset="0"/>
            </a:endParaRPr>
          </a:p>
          <a:p>
            <a:pPr algn="r" eaLnBrk="0" hangingPunct="0"/>
            <a:r>
              <a:rPr lang="en-US" sz="1600" i="1" smtClean="0">
                <a:solidFill>
                  <a:srgbClr val="000000"/>
                </a:solidFill>
                <a:effectLst/>
                <a:latin typeface="Trebuchet MS" pitchFamily="34" charset="0"/>
                <a:cs typeface="Arial" pitchFamily="34" charset="0"/>
              </a:rPr>
              <a:t>— </a:t>
            </a:r>
            <a:r>
              <a:rPr lang="en-US" sz="1600" i="1" dirty="0">
                <a:solidFill>
                  <a:srgbClr val="000000"/>
                </a:solidFill>
                <a:effectLst/>
                <a:latin typeface="Trebuchet MS" pitchFamily="34" charset="0"/>
                <a:cs typeface="Arial" pitchFamily="34" charset="0"/>
              </a:rPr>
              <a:t>Rich Jackson, VP of Operations</a:t>
            </a:r>
          </a:p>
        </p:txBody>
      </p:sp>
      <p:pic>
        <p:nvPicPr>
          <p:cNvPr id="74" name="Picture 4" descr="C:\Program Files\Microsoft Resource DVD Artwork\DVD_ART34\Logos\Windows Server 2008\_Windows Server 2008 brand\Windows Server 2008 logo v r.png"/>
          <p:cNvPicPr>
            <a:picLocks noChangeAspect="1" noChangeArrowheads="1"/>
          </p:cNvPicPr>
          <p:nvPr/>
        </p:nvPicPr>
        <p:blipFill>
          <a:blip r:embed="rId11" cstate="print"/>
          <a:srcRect/>
          <a:stretch>
            <a:fillRect/>
          </a:stretch>
        </p:blipFill>
        <p:spPr bwMode="auto">
          <a:xfrm>
            <a:off x="3914264" y="2831605"/>
            <a:ext cx="1629496" cy="55402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2588" y="228600"/>
            <a:ext cx="8380412" cy="664797"/>
          </a:xfrm>
        </p:spPr>
        <p:txBody>
          <a:bodyPr/>
          <a:lstStyle/>
          <a:p>
            <a:r>
              <a:rPr lang="en-US" dirty="0" smtClean="0"/>
              <a:t>CareerBuilder		</a:t>
            </a:r>
            <a:r>
              <a:rPr smtClean="0">
                <a:gradFill>
                  <a:gsLst>
                    <a:gs pos="28000">
                      <a:schemeClr val="accent6">
                        <a:lumMod val="40000"/>
                        <a:lumOff val="60000"/>
                      </a:schemeClr>
                    </a:gs>
                    <a:gs pos="48000">
                      <a:schemeClr val="accent6">
                        <a:lumMod val="40000"/>
                        <a:lumOff val="60000"/>
                      </a:schemeClr>
                    </a:gs>
                  </a:gsLst>
                  <a:lin ang="5400000" scaled="1"/>
                </a:gradFill>
              </a:rPr>
              <a:t> 	</a:t>
            </a:r>
            <a:r>
              <a:rPr sz="1800" smtClean="0">
                <a:gradFill>
                  <a:gsLst>
                    <a:gs pos="28000">
                      <a:schemeClr val="accent6">
                        <a:lumMod val="40000"/>
                        <a:lumOff val="60000"/>
                      </a:schemeClr>
                    </a:gs>
                    <a:gs pos="48000">
                      <a:schemeClr val="accent6">
                        <a:lumMod val="40000"/>
                        <a:lumOff val="60000"/>
                      </a:schemeClr>
                    </a:gs>
                  </a:gsLst>
                  <a:lin ang="5400000" scaled="1"/>
                </a:gradFill>
              </a:rPr>
              <a:t>Fibre Channel SAN</a:t>
            </a:r>
            <a:endParaRPr lang="en-US" sz="2800" dirty="0" smtClean="0"/>
          </a:p>
        </p:txBody>
      </p:sp>
      <p:sp>
        <p:nvSpPr>
          <p:cNvPr id="27651" name="Rectangle 3"/>
          <p:cNvSpPr>
            <a:spLocks noGrp="1" noChangeArrowheads="1"/>
          </p:cNvSpPr>
          <p:nvPr>
            <p:ph idx="1"/>
          </p:nvPr>
        </p:nvSpPr>
        <p:spPr>
          <a:xfrm>
            <a:off x="4945697" y="1437324"/>
            <a:ext cx="3840163" cy="4927503"/>
          </a:xfrm>
        </p:spPr>
        <p:txBody>
          <a:bodyPr wrap="square">
            <a:spAutoFit/>
          </a:bodyPr>
          <a:lstStyle/>
          <a:p>
            <a:pPr marL="230188" indent="-230188">
              <a:lnSpc>
                <a:spcPct val="85000"/>
              </a:lnSpc>
              <a:spcBef>
                <a:spcPts val="900"/>
              </a:spcBef>
            </a:pPr>
            <a:r>
              <a:rPr lang="en-US" sz="1800" dirty="0" smtClean="0"/>
              <a:t>Applications and platforms used</a:t>
            </a:r>
          </a:p>
          <a:p>
            <a:pPr marL="396875" lvl="1" indent="-166688">
              <a:lnSpc>
                <a:spcPct val="85000"/>
              </a:lnSpc>
              <a:spcBef>
                <a:spcPts val="900"/>
              </a:spcBef>
            </a:pPr>
            <a:r>
              <a:rPr lang="en-US" sz="1600" dirty="0" smtClean="0"/>
              <a:t>Windows Server 2008</a:t>
            </a:r>
          </a:p>
          <a:p>
            <a:pPr marL="573088" lvl="2" indent="-176213">
              <a:lnSpc>
                <a:spcPct val="85000"/>
              </a:lnSpc>
              <a:spcBef>
                <a:spcPts val="900"/>
              </a:spcBef>
            </a:pPr>
            <a:r>
              <a:rPr lang="en-US" sz="1400" dirty="0" smtClean="0"/>
              <a:t>Microsoft MPIO</a:t>
            </a:r>
          </a:p>
          <a:p>
            <a:pPr marL="396875" lvl="1" indent="-166688">
              <a:lnSpc>
                <a:spcPct val="85000"/>
              </a:lnSpc>
              <a:spcBef>
                <a:spcPts val="900"/>
              </a:spcBef>
            </a:pPr>
            <a:r>
              <a:rPr lang="en-US" sz="1600" dirty="0" smtClean="0"/>
              <a:t>Microsoft SQL Server</a:t>
            </a:r>
          </a:p>
          <a:p>
            <a:pPr marL="230188" indent="-230188">
              <a:lnSpc>
                <a:spcPct val="85000"/>
              </a:lnSpc>
              <a:spcBef>
                <a:spcPts val="900"/>
              </a:spcBef>
            </a:pPr>
            <a:r>
              <a:rPr lang="en-US" sz="1800" dirty="0" smtClean="0"/>
              <a:t>Pain Points </a:t>
            </a:r>
          </a:p>
          <a:p>
            <a:pPr marL="396875" lvl="1" indent="-166688">
              <a:lnSpc>
                <a:spcPct val="85000"/>
              </a:lnSpc>
              <a:spcBef>
                <a:spcPts val="900"/>
              </a:spcBef>
            </a:pPr>
            <a:r>
              <a:rPr lang="en-US" sz="1600" dirty="0" smtClean="0"/>
              <a:t>Scaling performance</a:t>
            </a:r>
          </a:p>
          <a:p>
            <a:pPr marL="396875" lvl="1" indent="-166688">
              <a:lnSpc>
                <a:spcPct val="85000"/>
              </a:lnSpc>
              <a:spcBef>
                <a:spcPts val="900"/>
              </a:spcBef>
            </a:pPr>
            <a:r>
              <a:rPr lang="en-US" sz="1600" dirty="0" smtClean="0"/>
              <a:t>Growing capacity on demand</a:t>
            </a:r>
          </a:p>
          <a:p>
            <a:pPr marL="230188" indent="-230188">
              <a:lnSpc>
                <a:spcPct val="85000"/>
              </a:lnSpc>
              <a:spcBef>
                <a:spcPts val="900"/>
              </a:spcBef>
            </a:pPr>
            <a:r>
              <a:rPr lang="en-US" sz="1800" dirty="0" smtClean="0"/>
              <a:t>Solution</a:t>
            </a:r>
          </a:p>
          <a:p>
            <a:pPr marL="396875" lvl="1" indent="-166688">
              <a:lnSpc>
                <a:spcPct val="85000"/>
              </a:lnSpc>
              <a:spcBef>
                <a:spcPts val="900"/>
              </a:spcBef>
            </a:pPr>
            <a:r>
              <a:rPr lang="en-US" sz="1600" dirty="0" smtClean="0"/>
              <a:t>3PAR SAN Storage (</a:t>
            </a:r>
            <a:r>
              <a:rPr lang="en-US" sz="1600" dirty="0" err="1" smtClean="0"/>
              <a:t>Fibre</a:t>
            </a:r>
            <a:r>
              <a:rPr lang="en-US" sz="1600" dirty="0" smtClean="0"/>
              <a:t> Channel)</a:t>
            </a:r>
          </a:p>
          <a:p>
            <a:pPr marL="396875" lvl="1" indent="-166688">
              <a:lnSpc>
                <a:spcPct val="85000"/>
              </a:lnSpc>
              <a:spcBef>
                <a:spcPts val="900"/>
              </a:spcBef>
            </a:pPr>
            <a:r>
              <a:rPr lang="en-US" sz="1600" dirty="0" smtClean="0"/>
              <a:t>10GB Ethernet with </a:t>
            </a:r>
            <a:br>
              <a:rPr lang="en-US" sz="1600" dirty="0" smtClean="0"/>
            </a:br>
            <a:r>
              <a:rPr lang="en-US" sz="1600" dirty="0" smtClean="0"/>
              <a:t>Windows Server 2008</a:t>
            </a:r>
          </a:p>
          <a:p>
            <a:pPr marL="230188" indent="-230188">
              <a:lnSpc>
                <a:spcPct val="85000"/>
              </a:lnSpc>
              <a:spcBef>
                <a:spcPts val="900"/>
              </a:spcBef>
            </a:pPr>
            <a:r>
              <a:rPr lang="en-US" sz="1800" dirty="0" smtClean="0"/>
              <a:t>Benefits</a:t>
            </a:r>
          </a:p>
          <a:p>
            <a:pPr marL="396875" lvl="1" indent="-166688">
              <a:lnSpc>
                <a:spcPct val="85000"/>
              </a:lnSpc>
              <a:spcBef>
                <a:spcPts val="900"/>
              </a:spcBef>
            </a:pPr>
            <a:r>
              <a:rPr lang="en-US" sz="1600" dirty="0" smtClean="0"/>
              <a:t>High, predictable performance </a:t>
            </a:r>
          </a:p>
          <a:p>
            <a:pPr marL="396875" lvl="1" indent="-166688">
              <a:lnSpc>
                <a:spcPct val="85000"/>
              </a:lnSpc>
              <a:spcBef>
                <a:spcPts val="900"/>
              </a:spcBef>
            </a:pPr>
            <a:r>
              <a:rPr lang="en-US" sz="1600" dirty="0" smtClean="0"/>
              <a:t>Simplicity and ease of use</a:t>
            </a:r>
          </a:p>
          <a:p>
            <a:pPr marL="396875" lvl="1" indent="-166688">
              <a:lnSpc>
                <a:spcPct val="85000"/>
              </a:lnSpc>
              <a:spcBef>
                <a:spcPts val="900"/>
              </a:spcBef>
            </a:pPr>
            <a:r>
              <a:rPr lang="en-US" sz="1600" dirty="0" smtClean="0"/>
              <a:t>High performance TCP/IP stack in Windows Server 2008</a:t>
            </a:r>
          </a:p>
        </p:txBody>
      </p:sp>
      <p:grpSp>
        <p:nvGrpSpPr>
          <p:cNvPr id="41" name="Group 23"/>
          <p:cNvGrpSpPr>
            <a:grpSpLocks/>
          </p:cNvGrpSpPr>
          <p:nvPr/>
        </p:nvGrpSpPr>
        <p:grpSpPr bwMode="auto">
          <a:xfrm>
            <a:off x="410527" y="4308475"/>
            <a:ext cx="1569720" cy="609125"/>
            <a:chOff x="1770" y="3178"/>
            <a:chExt cx="1281" cy="448"/>
          </a:xfrm>
        </p:grpSpPr>
        <p:sp>
          <p:nvSpPr>
            <p:cNvPr id="43" name="Rectangle 24"/>
            <p:cNvSpPr>
              <a:spLocks noChangeArrowheads="1"/>
            </p:cNvSpPr>
            <p:nvPr/>
          </p:nvSpPr>
          <p:spPr bwMode="auto">
            <a:xfrm>
              <a:off x="1770" y="3178"/>
              <a:ext cx="1281" cy="448"/>
            </a:xfrm>
            <a:prstGeom prst="rect">
              <a:avLst/>
            </a:prstGeom>
            <a:solidFill>
              <a:srgbClr val="FFFFFF"/>
            </a:solidFill>
            <a:ln w="12700" algn="ctr">
              <a:noFill/>
              <a:miter lim="800000"/>
              <a:headEnd/>
              <a:tailEnd/>
            </a:ln>
            <a:effectLst/>
          </p:spPr>
          <p:txBody>
            <a:bodyPr wrap="none" anchor="ctr"/>
            <a:lstStyle/>
            <a:p>
              <a:endParaRPr lang="en-US">
                <a:latin typeface="Trebuchet MS" pitchFamily="34" charset="0"/>
              </a:endParaRPr>
            </a:p>
          </p:txBody>
        </p:sp>
        <p:pic>
          <p:nvPicPr>
            <p:cNvPr id="44" name="Picture 25"/>
            <p:cNvPicPr>
              <a:picLocks noChangeAspect="1" noChangeArrowheads="1"/>
            </p:cNvPicPr>
            <p:nvPr/>
          </p:nvPicPr>
          <p:blipFill>
            <a:blip r:embed="rId3"/>
            <a:srcRect/>
            <a:stretch>
              <a:fillRect/>
            </a:stretch>
          </p:blipFill>
          <p:spPr bwMode="auto">
            <a:xfrm>
              <a:off x="1817" y="3216"/>
              <a:ext cx="1200" cy="384"/>
            </a:xfrm>
            <a:prstGeom prst="rect">
              <a:avLst/>
            </a:prstGeom>
            <a:noFill/>
            <a:ln w="12700" algn="ctr">
              <a:noFill/>
              <a:miter lim="800000"/>
              <a:headEnd/>
              <a:tailEnd/>
            </a:ln>
            <a:effectLst/>
          </p:spPr>
        </p:pic>
      </p:grpSp>
      <p:grpSp>
        <p:nvGrpSpPr>
          <p:cNvPr id="45" name="Group 27"/>
          <p:cNvGrpSpPr>
            <a:grpSpLocks/>
          </p:cNvGrpSpPr>
          <p:nvPr/>
        </p:nvGrpSpPr>
        <p:grpSpPr bwMode="auto">
          <a:xfrm>
            <a:off x="381000" y="1417638"/>
            <a:ext cx="1927384" cy="727234"/>
            <a:chOff x="2717" y="813"/>
            <a:chExt cx="1127" cy="324"/>
          </a:xfrm>
        </p:grpSpPr>
        <p:sp>
          <p:nvSpPr>
            <p:cNvPr id="46" name="Rectangle 28"/>
            <p:cNvSpPr>
              <a:spLocks noChangeArrowheads="1"/>
            </p:cNvSpPr>
            <p:nvPr/>
          </p:nvSpPr>
          <p:spPr bwMode="auto">
            <a:xfrm>
              <a:off x="2717" y="824"/>
              <a:ext cx="1127" cy="306"/>
            </a:xfrm>
            <a:prstGeom prst="rect">
              <a:avLst/>
            </a:prstGeom>
            <a:solidFill>
              <a:srgbClr val="FFFFFF"/>
            </a:solidFill>
            <a:ln w="12700" algn="ctr">
              <a:noFill/>
              <a:miter lim="800000"/>
              <a:headEnd/>
              <a:tailEnd/>
            </a:ln>
            <a:effectLst/>
          </p:spPr>
          <p:txBody>
            <a:bodyPr wrap="none" anchor="ctr"/>
            <a:lstStyle/>
            <a:p>
              <a:endParaRPr lang="en-US">
                <a:latin typeface="Trebuchet MS" pitchFamily="34" charset="0"/>
              </a:endParaRPr>
            </a:p>
          </p:txBody>
        </p:sp>
        <p:pic>
          <p:nvPicPr>
            <p:cNvPr id="47" name="Picture 29" descr="careerbldr"/>
            <p:cNvPicPr>
              <a:picLocks noChangeAspect="1" noChangeArrowheads="1"/>
            </p:cNvPicPr>
            <p:nvPr/>
          </p:nvPicPr>
          <p:blipFill>
            <a:blip r:embed="rId4"/>
            <a:srcRect/>
            <a:stretch>
              <a:fillRect/>
            </a:stretch>
          </p:blipFill>
          <p:spPr bwMode="auto">
            <a:xfrm>
              <a:off x="2764" y="813"/>
              <a:ext cx="1032" cy="324"/>
            </a:xfrm>
            <a:prstGeom prst="rect">
              <a:avLst/>
            </a:prstGeom>
            <a:noFill/>
          </p:spPr>
        </p:pic>
      </p:grpSp>
      <p:grpSp>
        <p:nvGrpSpPr>
          <p:cNvPr id="48" name="Group 61"/>
          <p:cNvGrpSpPr>
            <a:grpSpLocks/>
          </p:cNvGrpSpPr>
          <p:nvPr/>
        </p:nvGrpSpPr>
        <p:grpSpPr bwMode="auto">
          <a:xfrm>
            <a:off x="944880" y="2045812"/>
            <a:ext cx="2891790" cy="3836196"/>
            <a:chOff x="520" y="1175"/>
            <a:chExt cx="2024" cy="2685"/>
          </a:xfrm>
        </p:grpSpPr>
        <p:grpSp>
          <p:nvGrpSpPr>
            <p:cNvPr id="49" name="Group 56"/>
            <p:cNvGrpSpPr>
              <a:grpSpLocks/>
            </p:cNvGrpSpPr>
            <p:nvPr/>
          </p:nvGrpSpPr>
          <p:grpSpPr bwMode="auto">
            <a:xfrm rot="10800000">
              <a:off x="1070" y="2162"/>
              <a:ext cx="794" cy="893"/>
              <a:chOff x="4074" y="961"/>
              <a:chExt cx="969" cy="1487"/>
            </a:xfrm>
          </p:grpSpPr>
          <p:cxnSp>
            <p:nvCxnSpPr>
              <p:cNvPr id="71" name="AutoShape 57"/>
              <p:cNvCxnSpPr>
                <a:cxnSpLocks noChangeShapeType="1"/>
              </p:cNvCxnSpPr>
              <p:nvPr/>
            </p:nvCxnSpPr>
            <p:spPr bwMode="black">
              <a:xfrm>
                <a:off x="4074" y="1230"/>
                <a:ext cx="969" cy="1218"/>
              </a:xfrm>
              <a:prstGeom prst="straightConnector1">
                <a:avLst/>
              </a:prstGeom>
              <a:noFill/>
              <a:ln w="9525">
                <a:solidFill>
                  <a:schemeClr val="tx2"/>
                </a:solidFill>
                <a:round/>
                <a:headEnd/>
                <a:tailEnd/>
              </a:ln>
              <a:effectLst/>
            </p:spPr>
          </p:cxnSp>
          <p:cxnSp>
            <p:nvCxnSpPr>
              <p:cNvPr id="72" name="AutoShape 58"/>
              <p:cNvCxnSpPr>
                <a:cxnSpLocks noChangeShapeType="1"/>
              </p:cNvCxnSpPr>
              <p:nvPr/>
            </p:nvCxnSpPr>
            <p:spPr bwMode="black">
              <a:xfrm rot="5400000" flipV="1">
                <a:off x="4044" y="1448"/>
                <a:ext cx="1288" cy="709"/>
              </a:xfrm>
              <a:prstGeom prst="straightConnector1">
                <a:avLst/>
              </a:prstGeom>
              <a:noFill/>
              <a:ln w="9525">
                <a:solidFill>
                  <a:schemeClr val="tx2"/>
                </a:solidFill>
                <a:round/>
                <a:headEnd/>
                <a:tailEnd/>
              </a:ln>
              <a:effectLst/>
            </p:spPr>
          </p:cxnSp>
          <p:cxnSp>
            <p:nvCxnSpPr>
              <p:cNvPr id="73" name="AutoShape 59"/>
              <p:cNvCxnSpPr>
                <a:cxnSpLocks noChangeShapeType="1"/>
              </p:cNvCxnSpPr>
              <p:nvPr/>
            </p:nvCxnSpPr>
            <p:spPr bwMode="black">
              <a:xfrm rot="5400000" flipV="1">
                <a:off x="4129" y="1531"/>
                <a:ext cx="1287" cy="540"/>
              </a:xfrm>
              <a:prstGeom prst="straightConnector1">
                <a:avLst/>
              </a:prstGeom>
              <a:noFill/>
              <a:ln w="9525">
                <a:solidFill>
                  <a:schemeClr val="tx2"/>
                </a:solidFill>
                <a:round/>
                <a:headEnd/>
                <a:tailEnd/>
              </a:ln>
              <a:effectLst/>
            </p:spPr>
          </p:cxnSp>
          <p:cxnSp>
            <p:nvCxnSpPr>
              <p:cNvPr id="74" name="AutoShape 60"/>
              <p:cNvCxnSpPr>
                <a:cxnSpLocks noChangeShapeType="1"/>
              </p:cNvCxnSpPr>
              <p:nvPr/>
            </p:nvCxnSpPr>
            <p:spPr bwMode="black">
              <a:xfrm rot="5400000" flipV="1">
                <a:off x="4057" y="1459"/>
                <a:ext cx="1483" cy="488"/>
              </a:xfrm>
              <a:prstGeom prst="straightConnector1">
                <a:avLst/>
              </a:prstGeom>
              <a:noFill/>
              <a:ln w="9525">
                <a:solidFill>
                  <a:schemeClr val="tx2"/>
                </a:solidFill>
                <a:round/>
                <a:headEnd/>
                <a:tailEnd/>
              </a:ln>
              <a:effectLst/>
            </p:spPr>
          </p:cxnSp>
        </p:grpSp>
        <p:sp>
          <p:nvSpPr>
            <p:cNvPr id="50" name="Text Box 6"/>
            <p:cNvSpPr txBox="1">
              <a:spLocks noChangeArrowheads="1"/>
            </p:cNvSpPr>
            <p:nvPr/>
          </p:nvSpPr>
          <p:spPr bwMode="auto">
            <a:xfrm>
              <a:off x="759" y="3235"/>
              <a:ext cx="569" cy="625"/>
            </a:xfrm>
            <a:prstGeom prst="rect">
              <a:avLst/>
            </a:prstGeom>
            <a:noFill/>
            <a:ln w="38100">
              <a:noFill/>
              <a:miter lim="800000"/>
              <a:headEnd type="none" w="sm" len="sm"/>
              <a:tailEnd/>
            </a:ln>
          </p:spPr>
          <p:txBody>
            <a:bodyPr>
              <a:spAutoFit/>
            </a:bodyPr>
            <a:lstStyle/>
            <a:p>
              <a:r>
                <a:rPr lang="en-US" sz="1300" b="1" dirty="0">
                  <a:latin typeface="Trebuchet MS" pitchFamily="34" charset="0"/>
                </a:rPr>
                <a:t>Fibre Channel Disk Arrays</a:t>
              </a:r>
            </a:p>
          </p:txBody>
        </p:sp>
        <p:pic>
          <p:nvPicPr>
            <p:cNvPr id="51" name="Picture 26"/>
            <p:cNvPicPr>
              <a:picLocks noChangeAspect="1" noChangeArrowheads="1"/>
            </p:cNvPicPr>
            <p:nvPr/>
          </p:nvPicPr>
          <p:blipFill>
            <a:blip r:embed="rId5" cstate="print"/>
            <a:srcRect/>
            <a:stretch>
              <a:fillRect/>
            </a:stretch>
          </p:blipFill>
          <p:spPr bwMode="auto">
            <a:xfrm>
              <a:off x="1455" y="2898"/>
              <a:ext cx="586" cy="678"/>
            </a:xfrm>
            <a:prstGeom prst="rect">
              <a:avLst/>
            </a:prstGeom>
            <a:noFill/>
            <a:ln w="12700" algn="ctr">
              <a:noFill/>
              <a:miter lim="800000"/>
              <a:headEnd/>
              <a:tailEnd/>
            </a:ln>
            <a:effectLst/>
          </p:spPr>
        </p:pic>
        <p:grpSp>
          <p:nvGrpSpPr>
            <p:cNvPr id="52" name="Group 30"/>
            <p:cNvGrpSpPr>
              <a:grpSpLocks/>
            </p:cNvGrpSpPr>
            <p:nvPr/>
          </p:nvGrpSpPr>
          <p:grpSpPr bwMode="auto">
            <a:xfrm>
              <a:off x="734" y="1792"/>
              <a:ext cx="721" cy="685"/>
              <a:chOff x="4690" y="1306"/>
              <a:chExt cx="721" cy="1142"/>
            </a:xfrm>
          </p:grpSpPr>
          <p:cxnSp>
            <p:nvCxnSpPr>
              <p:cNvPr id="67" name="AutoShape 31"/>
              <p:cNvCxnSpPr>
                <a:cxnSpLocks noChangeShapeType="1"/>
              </p:cNvCxnSpPr>
              <p:nvPr/>
            </p:nvCxnSpPr>
            <p:spPr bwMode="black">
              <a:xfrm>
                <a:off x="4690" y="1306"/>
                <a:ext cx="353" cy="1142"/>
              </a:xfrm>
              <a:prstGeom prst="straightConnector1">
                <a:avLst/>
              </a:prstGeom>
              <a:noFill/>
              <a:ln w="9525">
                <a:solidFill>
                  <a:schemeClr val="tx2"/>
                </a:solidFill>
                <a:round/>
                <a:headEnd/>
                <a:tailEnd/>
              </a:ln>
              <a:effectLst/>
            </p:spPr>
          </p:cxnSp>
          <p:cxnSp>
            <p:nvCxnSpPr>
              <p:cNvPr id="68" name="AutoShape 32"/>
              <p:cNvCxnSpPr>
                <a:cxnSpLocks noChangeShapeType="1"/>
              </p:cNvCxnSpPr>
              <p:nvPr/>
            </p:nvCxnSpPr>
            <p:spPr bwMode="black">
              <a:xfrm>
                <a:off x="4929" y="1306"/>
                <a:ext cx="114" cy="1142"/>
              </a:xfrm>
              <a:prstGeom prst="straightConnector1">
                <a:avLst/>
              </a:prstGeom>
              <a:noFill/>
              <a:ln w="9525">
                <a:solidFill>
                  <a:schemeClr val="tx2"/>
                </a:solidFill>
                <a:round/>
                <a:headEnd/>
                <a:tailEnd/>
              </a:ln>
              <a:effectLst/>
            </p:spPr>
          </p:cxnSp>
          <p:cxnSp>
            <p:nvCxnSpPr>
              <p:cNvPr id="69" name="AutoShape 33"/>
              <p:cNvCxnSpPr>
                <a:cxnSpLocks noChangeShapeType="1"/>
              </p:cNvCxnSpPr>
              <p:nvPr/>
            </p:nvCxnSpPr>
            <p:spPr bwMode="black">
              <a:xfrm flipH="1">
                <a:off x="5043" y="1306"/>
                <a:ext cx="145" cy="1142"/>
              </a:xfrm>
              <a:prstGeom prst="straightConnector1">
                <a:avLst/>
              </a:prstGeom>
              <a:noFill/>
              <a:ln w="9525">
                <a:solidFill>
                  <a:schemeClr val="tx2"/>
                </a:solidFill>
                <a:round/>
                <a:headEnd/>
                <a:tailEnd/>
              </a:ln>
              <a:effectLst/>
            </p:spPr>
          </p:cxnSp>
          <p:cxnSp>
            <p:nvCxnSpPr>
              <p:cNvPr id="70" name="AutoShape 34"/>
              <p:cNvCxnSpPr>
                <a:cxnSpLocks noChangeShapeType="1"/>
              </p:cNvCxnSpPr>
              <p:nvPr/>
            </p:nvCxnSpPr>
            <p:spPr bwMode="black">
              <a:xfrm flipH="1">
                <a:off x="5043" y="1306"/>
                <a:ext cx="368" cy="1142"/>
              </a:xfrm>
              <a:prstGeom prst="straightConnector1">
                <a:avLst/>
              </a:prstGeom>
              <a:noFill/>
              <a:ln w="9525">
                <a:solidFill>
                  <a:schemeClr val="tx2"/>
                </a:solidFill>
                <a:round/>
                <a:headEnd/>
                <a:tailEnd/>
              </a:ln>
              <a:effectLst/>
            </p:spPr>
          </p:cxnSp>
        </p:grpSp>
        <p:grpSp>
          <p:nvGrpSpPr>
            <p:cNvPr id="53" name="Group 39"/>
            <p:cNvGrpSpPr>
              <a:grpSpLocks/>
            </p:cNvGrpSpPr>
            <p:nvPr/>
          </p:nvGrpSpPr>
          <p:grpSpPr bwMode="auto">
            <a:xfrm>
              <a:off x="652" y="1302"/>
              <a:ext cx="925" cy="490"/>
              <a:chOff x="4608" y="816"/>
              <a:chExt cx="925" cy="490"/>
            </a:xfrm>
          </p:grpSpPr>
          <p:pic>
            <p:nvPicPr>
              <p:cNvPr id="59" name="Picture 40" descr="generic_server"/>
              <p:cNvPicPr>
                <a:picLocks noChangeAspect="1" noChangeArrowheads="1"/>
              </p:cNvPicPr>
              <p:nvPr/>
            </p:nvPicPr>
            <p:blipFill>
              <a:blip r:embed="rId6"/>
              <a:srcRect/>
              <a:stretch>
                <a:fillRect/>
              </a:stretch>
            </p:blipFill>
            <p:spPr bwMode="auto">
              <a:xfrm>
                <a:off x="4649" y="816"/>
                <a:ext cx="163" cy="394"/>
              </a:xfrm>
              <a:prstGeom prst="rect">
                <a:avLst/>
              </a:prstGeom>
              <a:noFill/>
            </p:spPr>
          </p:pic>
          <p:pic>
            <p:nvPicPr>
              <p:cNvPr id="60" name="Picture 41" descr="generic_server"/>
              <p:cNvPicPr>
                <a:picLocks noChangeAspect="1" noChangeArrowheads="1"/>
              </p:cNvPicPr>
              <p:nvPr/>
            </p:nvPicPr>
            <p:blipFill>
              <a:blip r:embed="rId6"/>
              <a:srcRect/>
              <a:stretch>
                <a:fillRect/>
              </a:stretch>
            </p:blipFill>
            <p:spPr bwMode="auto">
              <a:xfrm>
                <a:off x="4888" y="816"/>
                <a:ext cx="163" cy="394"/>
              </a:xfrm>
              <a:prstGeom prst="rect">
                <a:avLst/>
              </a:prstGeom>
              <a:noFill/>
            </p:spPr>
          </p:pic>
          <p:pic>
            <p:nvPicPr>
              <p:cNvPr id="61" name="Picture 42" descr="generic_server"/>
              <p:cNvPicPr>
                <a:picLocks noChangeAspect="1" noChangeArrowheads="1"/>
              </p:cNvPicPr>
              <p:nvPr/>
            </p:nvPicPr>
            <p:blipFill>
              <a:blip r:embed="rId6"/>
              <a:srcRect/>
              <a:stretch>
                <a:fillRect/>
              </a:stretch>
            </p:blipFill>
            <p:spPr bwMode="auto">
              <a:xfrm>
                <a:off x="5147" y="816"/>
                <a:ext cx="163" cy="394"/>
              </a:xfrm>
              <a:prstGeom prst="rect">
                <a:avLst/>
              </a:prstGeom>
              <a:noFill/>
            </p:spPr>
          </p:pic>
          <p:pic>
            <p:nvPicPr>
              <p:cNvPr id="62" name="Picture 43" descr="generic_server"/>
              <p:cNvPicPr>
                <a:picLocks noChangeAspect="1" noChangeArrowheads="1"/>
              </p:cNvPicPr>
              <p:nvPr/>
            </p:nvPicPr>
            <p:blipFill>
              <a:blip r:embed="rId6"/>
              <a:srcRect/>
              <a:stretch>
                <a:fillRect/>
              </a:stretch>
            </p:blipFill>
            <p:spPr bwMode="auto">
              <a:xfrm>
                <a:off x="5370" y="816"/>
                <a:ext cx="163" cy="394"/>
              </a:xfrm>
              <a:prstGeom prst="rect">
                <a:avLst/>
              </a:prstGeom>
              <a:noFill/>
            </p:spPr>
          </p:pic>
          <p:pic>
            <p:nvPicPr>
              <p:cNvPr id="63" name="Picture 44" descr="generic_server"/>
              <p:cNvPicPr>
                <a:picLocks noChangeAspect="1" noChangeArrowheads="1"/>
              </p:cNvPicPr>
              <p:nvPr/>
            </p:nvPicPr>
            <p:blipFill>
              <a:blip r:embed="rId6"/>
              <a:srcRect/>
              <a:stretch>
                <a:fillRect/>
              </a:stretch>
            </p:blipFill>
            <p:spPr bwMode="auto">
              <a:xfrm>
                <a:off x="4608" y="912"/>
                <a:ext cx="163" cy="394"/>
              </a:xfrm>
              <a:prstGeom prst="rect">
                <a:avLst/>
              </a:prstGeom>
              <a:noFill/>
            </p:spPr>
          </p:pic>
          <p:pic>
            <p:nvPicPr>
              <p:cNvPr id="64" name="Picture 45" descr="generic_server"/>
              <p:cNvPicPr>
                <a:picLocks noChangeAspect="1" noChangeArrowheads="1"/>
              </p:cNvPicPr>
              <p:nvPr/>
            </p:nvPicPr>
            <p:blipFill>
              <a:blip r:embed="rId6"/>
              <a:srcRect/>
              <a:stretch>
                <a:fillRect/>
              </a:stretch>
            </p:blipFill>
            <p:spPr bwMode="auto">
              <a:xfrm>
                <a:off x="4847" y="912"/>
                <a:ext cx="163" cy="394"/>
              </a:xfrm>
              <a:prstGeom prst="rect">
                <a:avLst/>
              </a:prstGeom>
              <a:noFill/>
            </p:spPr>
          </p:pic>
          <p:pic>
            <p:nvPicPr>
              <p:cNvPr id="65" name="Picture 46" descr="generic_server"/>
              <p:cNvPicPr>
                <a:picLocks noChangeAspect="1" noChangeArrowheads="1"/>
              </p:cNvPicPr>
              <p:nvPr/>
            </p:nvPicPr>
            <p:blipFill>
              <a:blip r:embed="rId6"/>
              <a:srcRect/>
              <a:stretch>
                <a:fillRect/>
              </a:stretch>
            </p:blipFill>
            <p:spPr bwMode="auto">
              <a:xfrm>
                <a:off x="5106" y="912"/>
                <a:ext cx="163" cy="394"/>
              </a:xfrm>
              <a:prstGeom prst="rect">
                <a:avLst/>
              </a:prstGeom>
              <a:noFill/>
            </p:spPr>
          </p:pic>
          <p:pic>
            <p:nvPicPr>
              <p:cNvPr id="66" name="Picture 47" descr="generic_server"/>
              <p:cNvPicPr>
                <a:picLocks noChangeAspect="1" noChangeArrowheads="1"/>
              </p:cNvPicPr>
              <p:nvPr/>
            </p:nvPicPr>
            <p:blipFill>
              <a:blip r:embed="rId6"/>
              <a:srcRect/>
              <a:stretch>
                <a:fillRect/>
              </a:stretch>
            </p:blipFill>
            <p:spPr bwMode="auto">
              <a:xfrm>
                <a:off x="5329" y="912"/>
                <a:ext cx="163" cy="394"/>
              </a:xfrm>
              <a:prstGeom prst="rect">
                <a:avLst/>
              </a:prstGeom>
              <a:noFill/>
            </p:spPr>
          </p:pic>
        </p:grpSp>
        <p:sp>
          <p:nvSpPr>
            <p:cNvPr id="54" name="Text Box 6"/>
            <p:cNvSpPr txBox="1">
              <a:spLocks noChangeArrowheads="1"/>
            </p:cNvSpPr>
            <p:nvPr/>
          </p:nvSpPr>
          <p:spPr bwMode="auto">
            <a:xfrm>
              <a:off x="1705" y="1175"/>
              <a:ext cx="718" cy="345"/>
            </a:xfrm>
            <a:prstGeom prst="rect">
              <a:avLst/>
            </a:prstGeom>
            <a:noFill/>
            <a:ln w="38100">
              <a:noFill/>
              <a:miter lim="800000"/>
              <a:headEnd type="none" w="sm" len="sm"/>
              <a:tailEnd/>
            </a:ln>
          </p:spPr>
          <p:txBody>
            <a:bodyPr>
              <a:spAutoFit/>
            </a:bodyPr>
            <a:lstStyle/>
            <a:p>
              <a:r>
                <a:rPr lang="en-US" sz="1300" b="1" dirty="0">
                  <a:latin typeface="Trebuchet MS" pitchFamily="34" charset="0"/>
                </a:rPr>
                <a:t>Microsoft </a:t>
              </a:r>
              <a:r>
                <a:rPr lang="en-US" sz="1300" b="1" dirty="0" smtClean="0">
                  <a:latin typeface="Trebuchet MS" pitchFamily="34" charset="0"/>
                </a:rPr>
                <a:t>SQL Server</a:t>
              </a:r>
              <a:endParaRPr lang="en-US" sz="1300" b="1" dirty="0">
                <a:latin typeface="Trebuchet MS" pitchFamily="34" charset="0"/>
              </a:endParaRPr>
            </a:p>
          </p:txBody>
        </p:sp>
        <p:sp>
          <p:nvSpPr>
            <p:cNvPr id="55" name="Text Box 6"/>
            <p:cNvSpPr txBox="1">
              <a:spLocks noChangeArrowheads="1"/>
            </p:cNvSpPr>
            <p:nvPr/>
          </p:nvSpPr>
          <p:spPr bwMode="auto">
            <a:xfrm>
              <a:off x="1705" y="1513"/>
              <a:ext cx="839" cy="345"/>
            </a:xfrm>
            <a:prstGeom prst="rect">
              <a:avLst/>
            </a:prstGeom>
            <a:noFill/>
            <a:ln w="38100">
              <a:noFill/>
              <a:miter lim="800000"/>
              <a:headEnd type="none" w="sm" len="sm"/>
              <a:tailEnd/>
            </a:ln>
          </p:spPr>
          <p:txBody>
            <a:bodyPr>
              <a:spAutoFit/>
            </a:bodyPr>
            <a:lstStyle/>
            <a:p>
              <a:r>
                <a:rPr lang="en-US" sz="1300" b="1">
                  <a:latin typeface="Trebuchet MS" pitchFamily="34" charset="0"/>
                </a:rPr>
                <a:t>Windows Server 2008</a:t>
              </a:r>
            </a:p>
          </p:txBody>
        </p:sp>
        <p:sp>
          <p:nvSpPr>
            <p:cNvPr id="56" name="Text Box 6"/>
            <p:cNvSpPr txBox="1">
              <a:spLocks noChangeArrowheads="1"/>
            </p:cNvSpPr>
            <p:nvPr/>
          </p:nvSpPr>
          <p:spPr bwMode="auto">
            <a:xfrm>
              <a:off x="1705" y="1867"/>
              <a:ext cx="839" cy="345"/>
            </a:xfrm>
            <a:prstGeom prst="rect">
              <a:avLst/>
            </a:prstGeom>
            <a:noFill/>
            <a:ln w="38100">
              <a:noFill/>
              <a:miter lim="800000"/>
              <a:headEnd type="none" w="sm" len="sm"/>
              <a:tailEnd/>
            </a:ln>
          </p:spPr>
          <p:txBody>
            <a:bodyPr>
              <a:spAutoFit/>
            </a:bodyPr>
            <a:lstStyle/>
            <a:p>
              <a:r>
                <a:rPr lang="en-US" sz="1300" b="1" dirty="0">
                  <a:latin typeface="Trebuchet MS" pitchFamily="34" charset="0"/>
                </a:rPr>
                <a:t>Microsoft MPIO</a:t>
              </a:r>
            </a:p>
          </p:txBody>
        </p:sp>
        <p:sp>
          <p:nvSpPr>
            <p:cNvPr id="57" name="Cloud"/>
            <p:cNvSpPr>
              <a:spLocks noChangeAspect="1" noEditPoints="1" noChangeArrowheads="1"/>
            </p:cNvSpPr>
            <p:nvPr/>
          </p:nvSpPr>
          <p:spPr bwMode="auto">
            <a:xfrm>
              <a:off x="520" y="1992"/>
              <a:ext cx="1059" cy="5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endParaRPr lang="en-US">
                <a:latin typeface="Trebuchet MS" pitchFamily="34" charset="0"/>
              </a:endParaRPr>
            </a:p>
          </p:txBody>
        </p:sp>
        <p:sp>
          <p:nvSpPr>
            <p:cNvPr id="58" name="Text Box 6"/>
            <p:cNvSpPr txBox="1">
              <a:spLocks noChangeArrowheads="1"/>
            </p:cNvSpPr>
            <p:nvPr/>
          </p:nvSpPr>
          <p:spPr bwMode="auto">
            <a:xfrm>
              <a:off x="660" y="2191"/>
              <a:ext cx="839" cy="205"/>
            </a:xfrm>
            <a:prstGeom prst="rect">
              <a:avLst/>
            </a:prstGeom>
            <a:noFill/>
            <a:ln w="38100">
              <a:noFill/>
              <a:miter lim="800000"/>
              <a:headEnd type="none" w="sm" len="sm"/>
              <a:tailEnd/>
            </a:ln>
          </p:spPr>
          <p:txBody>
            <a:bodyPr>
              <a:spAutoFit/>
            </a:bodyPr>
            <a:lstStyle/>
            <a:p>
              <a:pPr algn="ctr"/>
              <a:r>
                <a:rPr lang="en-US" sz="1300" b="1">
                  <a:solidFill>
                    <a:schemeClr val="bg2"/>
                  </a:solidFill>
                  <a:latin typeface="Trebuchet MS" pitchFamily="34" charset="0"/>
                </a:rPr>
                <a:t>SAN</a:t>
              </a:r>
            </a:p>
          </p:txBody>
        </p:sp>
      </p:grpSp>
      <p:pic>
        <p:nvPicPr>
          <p:cNvPr id="77" name="Picture 4" descr="C:\Program Files\Microsoft Resource DVD Artwork\DVD_ART34\Logos\Windows Server 2008\_Windows Server 2008 brand\Windows Server 2008 logo v r.png"/>
          <p:cNvPicPr>
            <a:picLocks noChangeAspect="1" noChangeArrowheads="1"/>
          </p:cNvPicPr>
          <p:nvPr/>
        </p:nvPicPr>
        <p:blipFill>
          <a:blip r:embed="rId7" cstate="print"/>
          <a:srcRect/>
          <a:stretch>
            <a:fillRect/>
          </a:stretch>
        </p:blipFill>
        <p:spPr bwMode="auto">
          <a:xfrm>
            <a:off x="3049184" y="3475990"/>
            <a:ext cx="1629496" cy="554029"/>
          </a:xfrm>
          <a:prstGeom prst="rect">
            <a:avLst/>
          </a:prstGeom>
          <a:noFill/>
        </p:spPr>
      </p:pic>
      <p:sp>
        <p:nvSpPr>
          <p:cNvPr id="78" name="Text Box 25"/>
          <p:cNvSpPr txBox="1">
            <a:spLocks noChangeArrowheads="1"/>
          </p:cNvSpPr>
          <p:nvPr/>
        </p:nvSpPr>
        <p:spPr bwMode="auto">
          <a:xfrm>
            <a:off x="381000" y="5133974"/>
            <a:ext cx="8382000" cy="9810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91440" tIns="41148" rIns="91440" bIns="41148" anchor="ctr" anchorCtr="0">
            <a:noAutofit/>
          </a:bodyPr>
          <a:lstStyle/>
          <a:p>
            <a:pPr marL="111125" indent="-111125" eaLnBrk="0" hangingPunct="0"/>
            <a:r>
              <a:rPr lang="en-US" sz="1400" smtClean="0">
                <a:solidFill>
                  <a:srgbClr val="000000"/>
                </a:solidFill>
                <a:effectLst/>
                <a:latin typeface="Trebuchet MS" pitchFamily="34" charset="0"/>
                <a:cs typeface="Arial" pitchFamily="34" charset="0"/>
              </a:rPr>
              <a:t>“</a:t>
            </a:r>
            <a:r>
              <a:rPr lang="en-US" sz="1400" smtClean="0">
                <a:solidFill>
                  <a:schemeClr val="bg2"/>
                </a:solidFill>
                <a:latin typeface="Trebuchet MS" pitchFamily="34" charset="0"/>
                <a:cs typeface="Arial" pitchFamily="34" charset="0"/>
              </a:rPr>
              <a:t>With more than 1.6 million jobs and 23 million unique visitors to our site each month, performance </a:t>
            </a:r>
            <a:br>
              <a:rPr lang="en-US" sz="1400" smtClean="0">
                <a:solidFill>
                  <a:schemeClr val="bg2"/>
                </a:solidFill>
                <a:latin typeface="Trebuchet MS" pitchFamily="34" charset="0"/>
                <a:cs typeface="Arial" pitchFamily="34" charset="0"/>
              </a:rPr>
            </a:br>
            <a:r>
              <a:rPr lang="en-US" sz="1400" smtClean="0">
                <a:solidFill>
                  <a:schemeClr val="bg2"/>
                </a:solidFill>
                <a:latin typeface="Trebuchet MS" pitchFamily="34" charset="0"/>
                <a:cs typeface="Arial" pitchFamily="34" charset="0"/>
              </a:rPr>
              <a:t>is critical to our business, but so is simplicity and ease of use</a:t>
            </a:r>
            <a:r>
              <a:rPr lang="en-US" sz="1400" smtClean="0">
                <a:solidFill>
                  <a:srgbClr val="000000"/>
                </a:solidFill>
                <a:effectLst/>
                <a:latin typeface="Trebuchet MS" pitchFamily="34" charset="0"/>
                <a:cs typeface="Arial" pitchFamily="34" charset="0"/>
              </a:rPr>
              <a:t>.” </a:t>
            </a:r>
            <a:endParaRPr lang="en-US" sz="1400">
              <a:solidFill>
                <a:srgbClr val="000000"/>
              </a:solidFill>
              <a:latin typeface="Trebuchet MS" pitchFamily="34" charset="0"/>
              <a:cs typeface="Arial" pitchFamily="34" charset="0"/>
            </a:endParaRPr>
          </a:p>
          <a:p>
            <a:pPr algn="r" eaLnBrk="0" hangingPunct="0"/>
            <a:r>
              <a:rPr lang="en-US" sz="1400" i="1" smtClean="0">
                <a:solidFill>
                  <a:srgbClr val="000000"/>
                </a:solidFill>
                <a:latin typeface="Trebuchet MS" pitchFamily="34" charset="0"/>
                <a:cs typeface="Arial" pitchFamily="34" charset="0"/>
              </a:rPr>
              <a:t>— Ali Shahzad, Storage Architect at CareerBuilder.com</a:t>
            </a:r>
            <a:endParaRPr lang="en-US" sz="1400" i="1" dirty="0">
              <a:solidFill>
                <a:srgbClr val="000000"/>
              </a:solidFill>
              <a:effectLst/>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382588" y="228600"/>
            <a:ext cx="8380412" cy="1495794"/>
          </a:xfrm>
        </p:spPr>
        <p:txBody>
          <a:bodyPr/>
          <a:lstStyle/>
          <a:p>
            <a:r>
              <a:rPr lang="en-US" sz="4000" smtClean="0"/>
              <a:t>Construction Services:  </a:t>
            </a:r>
            <a:br>
              <a:rPr lang="en-US" sz="4000" smtClean="0"/>
            </a:br>
            <a:r>
              <a:rPr lang="en-US" sz="4000" smtClean="0"/>
              <a:t>Stanley Elevator</a:t>
            </a:r>
            <a:br>
              <a:rPr lang="en-US" sz="4000" smtClean="0"/>
            </a:br>
            <a:r>
              <a:rPr sz="2800" smtClean="0">
                <a:gradFill>
                  <a:gsLst>
                    <a:gs pos="28000">
                      <a:schemeClr val="accent6">
                        <a:lumMod val="40000"/>
                        <a:lumOff val="60000"/>
                      </a:schemeClr>
                    </a:gs>
                    <a:gs pos="48000">
                      <a:schemeClr val="accent6">
                        <a:lumMod val="40000"/>
                        <a:lumOff val="60000"/>
                      </a:schemeClr>
                    </a:gs>
                  </a:gsLst>
                  <a:lin ang="5400000" scaled="1"/>
                </a:gradFill>
              </a:rPr>
              <a:t>iSCSI SAN</a:t>
            </a:r>
          </a:p>
        </p:txBody>
      </p:sp>
      <p:sp>
        <p:nvSpPr>
          <p:cNvPr id="39" name="Oval 2"/>
          <p:cNvSpPr>
            <a:spLocks noChangeArrowheads="1"/>
          </p:cNvSpPr>
          <p:nvPr/>
        </p:nvSpPr>
        <p:spPr bwMode="auto">
          <a:xfrm>
            <a:off x="745489" y="4817200"/>
            <a:ext cx="3819525" cy="519351"/>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anchor="ctr">
            <a:spAutoFit/>
          </a:bodyPr>
          <a:lstStyle/>
          <a:p>
            <a:pPr>
              <a:defRPr/>
            </a:pPr>
            <a:endParaRPr lang="en-US">
              <a:latin typeface="Trebuchet MS" pitchFamily="34" charset="0"/>
            </a:endParaRPr>
          </a:p>
        </p:txBody>
      </p:sp>
      <p:sp>
        <p:nvSpPr>
          <p:cNvPr id="41" name="Line 5"/>
          <p:cNvSpPr>
            <a:spLocks noChangeShapeType="1"/>
          </p:cNvSpPr>
          <p:nvPr/>
        </p:nvSpPr>
        <p:spPr bwMode="auto">
          <a:xfrm flipH="1">
            <a:off x="1920874" y="4667975"/>
            <a:ext cx="7938" cy="758825"/>
          </a:xfrm>
          <a:prstGeom prst="line">
            <a:avLst/>
          </a:prstGeom>
          <a:noFill/>
          <a:ln w="25400">
            <a:solidFill>
              <a:schemeClr val="tx1"/>
            </a:solidFill>
            <a:round/>
            <a:headEnd/>
            <a:tailEnd/>
          </a:ln>
          <a:effectLst/>
        </p:spPr>
        <p:txBody>
          <a:bodyPr>
            <a:spAutoFit/>
          </a:bodyPr>
          <a:lstStyle/>
          <a:p>
            <a:pPr>
              <a:defRPr/>
            </a:pPr>
            <a:endParaRPr lang="en-US">
              <a:latin typeface="Trebuchet MS" pitchFamily="34" charset="0"/>
            </a:endParaRPr>
          </a:p>
        </p:txBody>
      </p:sp>
      <p:sp>
        <p:nvSpPr>
          <p:cNvPr id="42" name="Rectangle 8"/>
          <p:cNvSpPr>
            <a:spLocks noChangeArrowheads="1"/>
          </p:cNvSpPr>
          <p:nvPr/>
        </p:nvSpPr>
        <p:spPr bwMode="auto">
          <a:xfrm>
            <a:off x="903287" y="4937850"/>
            <a:ext cx="184731" cy="369332"/>
          </a:xfrm>
          <a:prstGeom prst="rect">
            <a:avLst/>
          </a:prstGeom>
          <a:noFill/>
          <a:ln w="9525">
            <a:noFill/>
            <a:miter lim="800000"/>
            <a:headEnd/>
            <a:tailEnd/>
          </a:ln>
          <a:effectLst/>
        </p:spPr>
        <p:txBody>
          <a:bodyPr wrap="none" anchor="ctr">
            <a:spAutoFit/>
          </a:bodyPr>
          <a:lstStyle/>
          <a:p>
            <a:pPr>
              <a:defRPr/>
            </a:pPr>
            <a:endParaRPr lang="en-US">
              <a:latin typeface="Trebuchet MS" pitchFamily="34" charset="0"/>
            </a:endParaRPr>
          </a:p>
        </p:txBody>
      </p:sp>
      <p:sp>
        <p:nvSpPr>
          <p:cNvPr id="43" name="Line 14"/>
          <p:cNvSpPr>
            <a:spLocks noChangeShapeType="1"/>
          </p:cNvSpPr>
          <p:nvPr/>
        </p:nvSpPr>
        <p:spPr bwMode="auto">
          <a:xfrm>
            <a:off x="1864042" y="3719920"/>
            <a:ext cx="45719" cy="816293"/>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44" name="Text Box 15"/>
          <p:cNvSpPr txBox="1">
            <a:spLocks noChangeArrowheads="1"/>
          </p:cNvSpPr>
          <p:nvPr/>
        </p:nvSpPr>
        <p:spPr bwMode="auto">
          <a:xfrm>
            <a:off x="0" y="3317013"/>
            <a:ext cx="1326776" cy="369332"/>
          </a:xfrm>
          <a:prstGeom prst="rect">
            <a:avLst/>
          </a:prstGeom>
          <a:noFill/>
          <a:ln w="38100">
            <a:noFill/>
            <a:miter lim="800000"/>
            <a:headEnd type="none" w="sm" len="sm"/>
            <a:tailEnd/>
          </a:ln>
        </p:spPr>
        <p:txBody>
          <a:bodyPr wrap="square">
            <a:spAutoFit/>
          </a:bodyPr>
          <a:lstStyle/>
          <a:p>
            <a:pPr algn="ctr"/>
            <a:r>
              <a:rPr lang="en-US" sz="900" dirty="0" smtClean="0">
                <a:effectLst/>
                <a:latin typeface="Trebuchet MS" pitchFamily="34" charset="0"/>
              </a:rPr>
              <a:t>SQL Server on </a:t>
            </a:r>
            <a:br>
              <a:rPr lang="en-US" sz="900" dirty="0" smtClean="0">
                <a:effectLst/>
                <a:latin typeface="Trebuchet MS" pitchFamily="34" charset="0"/>
              </a:rPr>
            </a:br>
            <a:r>
              <a:rPr lang="en-US" sz="900" dirty="0" smtClean="0">
                <a:effectLst/>
                <a:latin typeface="Trebuchet MS" pitchFamily="34" charset="0"/>
              </a:rPr>
              <a:t>Windows Server 2008</a:t>
            </a:r>
            <a:endParaRPr lang="en-US" sz="900" dirty="0">
              <a:effectLst/>
              <a:latin typeface="Trebuchet MS" pitchFamily="34" charset="0"/>
            </a:endParaRPr>
          </a:p>
        </p:txBody>
      </p:sp>
      <p:sp>
        <p:nvSpPr>
          <p:cNvPr id="45" name="Text Box 16"/>
          <p:cNvSpPr txBox="1">
            <a:spLocks noChangeArrowheads="1"/>
          </p:cNvSpPr>
          <p:nvPr/>
        </p:nvSpPr>
        <p:spPr bwMode="auto">
          <a:xfrm>
            <a:off x="2595562" y="2943633"/>
            <a:ext cx="1519237" cy="369332"/>
          </a:xfrm>
          <a:prstGeom prst="rect">
            <a:avLst/>
          </a:prstGeom>
          <a:noFill/>
          <a:ln w="38100">
            <a:noFill/>
            <a:miter lim="800000"/>
            <a:headEnd type="none" w="sm" len="sm"/>
            <a:tailEnd/>
          </a:ln>
        </p:spPr>
        <p:txBody>
          <a:bodyPr wrap="square">
            <a:spAutoFit/>
          </a:bodyPr>
          <a:lstStyle/>
          <a:p>
            <a:pPr algn="ctr"/>
            <a:r>
              <a:rPr lang="en-US" sz="900" dirty="0" smtClean="0">
                <a:effectLst/>
                <a:latin typeface="Trebuchet MS" pitchFamily="34" charset="0"/>
              </a:rPr>
              <a:t>Essential Business Servers on Windows Server 2008 </a:t>
            </a:r>
            <a:endParaRPr lang="en-US" sz="900" dirty="0">
              <a:effectLst/>
              <a:latin typeface="Trebuchet MS" pitchFamily="34" charset="0"/>
            </a:endParaRPr>
          </a:p>
        </p:txBody>
      </p:sp>
      <p:sp>
        <p:nvSpPr>
          <p:cNvPr id="51" name="Text Box 18"/>
          <p:cNvSpPr txBox="1">
            <a:spLocks noChangeArrowheads="1"/>
          </p:cNvSpPr>
          <p:nvPr/>
        </p:nvSpPr>
        <p:spPr bwMode="auto">
          <a:xfrm>
            <a:off x="1177288" y="3046857"/>
            <a:ext cx="1619699" cy="369332"/>
          </a:xfrm>
          <a:prstGeom prst="rect">
            <a:avLst/>
          </a:prstGeom>
          <a:noFill/>
          <a:ln w="38100">
            <a:noFill/>
            <a:miter lim="800000"/>
            <a:headEnd type="none" w="sm" len="sm"/>
            <a:tailEnd/>
          </a:ln>
        </p:spPr>
        <p:txBody>
          <a:bodyPr wrap="square">
            <a:spAutoFit/>
          </a:bodyPr>
          <a:lstStyle/>
          <a:p>
            <a:pPr algn="ctr"/>
            <a:r>
              <a:rPr lang="en-US" sz="900" dirty="0" smtClean="0">
                <a:effectLst/>
                <a:latin typeface="Trebuchet MS" pitchFamily="34" charset="0"/>
              </a:rPr>
              <a:t>SharePoint Server on Windows Server  2008</a:t>
            </a:r>
            <a:endParaRPr lang="en-US" sz="900" dirty="0">
              <a:effectLst/>
              <a:latin typeface="Trebuchet MS" pitchFamily="34" charset="0"/>
            </a:endParaRPr>
          </a:p>
        </p:txBody>
      </p:sp>
      <p:sp>
        <p:nvSpPr>
          <p:cNvPr id="54" name="Line 19"/>
          <p:cNvSpPr>
            <a:spLocks noChangeShapeType="1"/>
          </p:cNvSpPr>
          <p:nvPr/>
        </p:nvSpPr>
        <p:spPr bwMode="auto">
          <a:xfrm>
            <a:off x="765809" y="4371429"/>
            <a:ext cx="1067753" cy="164783"/>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55" name="Line 20"/>
          <p:cNvSpPr>
            <a:spLocks noChangeShapeType="1"/>
          </p:cNvSpPr>
          <p:nvPr/>
        </p:nvSpPr>
        <p:spPr bwMode="auto">
          <a:xfrm flipV="1">
            <a:off x="2062162" y="4155213"/>
            <a:ext cx="762000" cy="304800"/>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56" name="Line 21"/>
          <p:cNvSpPr>
            <a:spLocks noChangeShapeType="1"/>
          </p:cNvSpPr>
          <p:nvPr/>
        </p:nvSpPr>
        <p:spPr bwMode="auto">
          <a:xfrm flipV="1">
            <a:off x="2138362" y="4155213"/>
            <a:ext cx="990600" cy="381000"/>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57" name="Text Box 26"/>
          <p:cNvSpPr txBox="1">
            <a:spLocks noChangeArrowheads="1"/>
          </p:cNvSpPr>
          <p:nvPr/>
        </p:nvSpPr>
        <p:spPr bwMode="auto">
          <a:xfrm>
            <a:off x="221297" y="4546373"/>
            <a:ext cx="1511952" cy="507831"/>
          </a:xfrm>
          <a:prstGeom prst="rect">
            <a:avLst/>
          </a:prstGeom>
          <a:noFill/>
          <a:ln w="38100">
            <a:noFill/>
            <a:miter lim="800000"/>
            <a:headEnd type="none" w="sm" len="sm"/>
            <a:tailEnd/>
          </a:ln>
        </p:spPr>
        <p:txBody>
          <a:bodyPr wrap="square">
            <a:spAutoFit/>
          </a:bodyPr>
          <a:lstStyle/>
          <a:p>
            <a:pPr algn="ctr"/>
            <a:r>
              <a:rPr lang="en-US" sz="900" dirty="0">
                <a:effectLst/>
                <a:latin typeface="Trebuchet MS" pitchFamily="34" charset="0"/>
              </a:rPr>
              <a:t>Dell </a:t>
            </a:r>
            <a:r>
              <a:rPr lang="en-US" sz="900" dirty="0" err="1">
                <a:effectLst/>
                <a:latin typeface="Trebuchet MS" pitchFamily="34" charset="0"/>
              </a:rPr>
              <a:t>PowerConnect</a:t>
            </a:r>
            <a:r>
              <a:rPr lang="en-US" sz="900" dirty="0">
                <a:effectLst/>
                <a:latin typeface="Trebuchet MS" pitchFamily="34" charset="0"/>
              </a:rPr>
              <a:t> 5424</a:t>
            </a:r>
            <a:br>
              <a:rPr lang="en-US" sz="900" dirty="0">
                <a:effectLst/>
                <a:latin typeface="Trebuchet MS" pitchFamily="34" charset="0"/>
              </a:rPr>
            </a:br>
            <a:r>
              <a:rPr lang="en-US" sz="900" dirty="0">
                <a:effectLst/>
                <a:latin typeface="Trebuchet MS" pitchFamily="34" charset="0"/>
              </a:rPr>
              <a:t>Gigabit Ethernet Switches</a:t>
            </a:r>
          </a:p>
        </p:txBody>
      </p:sp>
      <p:pic>
        <p:nvPicPr>
          <p:cNvPr id="58" name="Picture 51" descr="PS3K__SATA_array_RT_060506"/>
          <p:cNvPicPr>
            <a:picLocks noChangeAspect="1" noChangeArrowheads="1"/>
          </p:cNvPicPr>
          <p:nvPr/>
        </p:nvPicPr>
        <p:blipFill>
          <a:blip r:embed="rId3"/>
          <a:srcRect/>
          <a:stretch>
            <a:fillRect/>
          </a:stretch>
        </p:blipFill>
        <p:spPr bwMode="auto">
          <a:xfrm>
            <a:off x="677088" y="4707434"/>
            <a:ext cx="2376354" cy="1584235"/>
          </a:xfrm>
          <a:prstGeom prst="rect">
            <a:avLst/>
          </a:prstGeom>
          <a:noFill/>
          <a:ln w="9525">
            <a:noFill/>
            <a:miter lim="800000"/>
            <a:headEnd/>
            <a:tailEnd/>
          </a:ln>
        </p:spPr>
      </p:pic>
      <p:sp>
        <p:nvSpPr>
          <p:cNvPr id="59" name="Text Box 50"/>
          <p:cNvSpPr txBox="1">
            <a:spLocks noChangeArrowheads="1"/>
          </p:cNvSpPr>
          <p:nvPr/>
        </p:nvSpPr>
        <p:spPr bwMode="auto">
          <a:xfrm>
            <a:off x="2811780" y="5053057"/>
            <a:ext cx="1858191" cy="846138"/>
          </a:xfrm>
          <a:prstGeom prst="rect">
            <a:avLst/>
          </a:prstGeom>
          <a:noFill/>
          <a:ln w="12700" algn="ctr">
            <a:noFill/>
            <a:miter lim="800000"/>
            <a:headEnd/>
            <a:tailEnd/>
          </a:ln>
        </p:spPr>
        <p:txBody>
          <a:bodyPr/>
          <a:lstStyle/>
          <a:p>
            <a:pPr algn="ctr">
              <a:lnSpc>
                <a:spcPct val="90000"/>
              </a:lnSpc>
              <a:spcBef>
                <a:spcPct val="50000"/>
              </a:spcBef>
              <a:defRPr/>
            </a:pPr>
            <a:r>
              <a:rPr lang="en-US" sz="12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PS5000E</a:t>
            </a:r>
            <a:endParaRPr lang="en-US" sz="12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algn="ctr">
              <a:lnSpc>
                <a:spcPct val="90000"/>
              </a:lnSpc>
              <a:spcBef>
                <a:spcPts val="300"/>
              </a:spcBef>
              <a:defRPr/>
            </a:pPr>
            <a:r>
              <a:rPr lang="en-US" sz="12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12 TB</a:t>
            </a:r>
            <a:endParaRPr lang="en-US" sz="12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algn="ctr">
              <a:lnSpc>
                <a:spcPct val="90000"/>
              </a:lnSpc>
              <a:spcBef>
                <a:spcPts val="300"/>
              </a:spcBef>
              <a:defRPr/>
            </a:pPr>
            <a:r>
              <a:rPr lang="en-US" sz="12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7,200 RPM SATA</a:t>
            </a:r>
          </a:p>
        </p:txBody>
      </p:sp>
      <p:pic>
        <p:nvPicPr>
          <p:cNvPr id="60" name="Picture 21" descr="icon8"/>
          <p:cNvPicPr>
            <a:picLocks noChangeAspect="1" noChangeArrowheads="1"/>
          </p:cNvPicPr>
          <p:nvPr/>
        </p:nvPicPr>
        <p:blipFill>
          <a:blip r:embed="rId4" cstate="print"/>
          <a:srcRect/>
          <a:stretch>
            <a:fillRect/>
          </a:stretch>
        </p:blipFill>
        <p:spPr bwMode="auto">
          <a:xfrm>
            <a:off x="2547302" y="3411310"/>
            <a:ext cx="392287" cy="807720"/>
          </a:xfrm>
          <a:prstGeom prst="rect">
            <a:avLst/>
          </a:prstGeom>
          <a:noFill/>
          <a:ln w="9525">
            <a:noFill/>
            <a:miter lim="800000"/>
            <a:headEnd/>
            <a:tailEnd/>
          </a:ln>
        </p:spPr>
      </p:pic>
      <p:pic>
        <p:nvPicPr>
          <p:cNvPr id="61" name="Picture 25"/>
          <p:cNvPicPr>
            <a:picLocks noChangeArrowheads="1"/>
          </p:cNvPicPr>
          <p:nvPr/>
        </p:nvPicPr>
        <p:blipFill>
          <a:blip r:embed="rId5"/>
          <a:srcRect/>
          <a:stretch>
            <a:fillRect/>
          </a:stretch>
        </p:blipFill>
        <p:spPr bwMode="auto">
          <a:xfrm>
            <a:off x="2032634" y="4405720"/>
            <a:ext cx="407988" cy="234950"/>
          </a:xfrm>
          <a:prstGeom prst="rect">
            <a:avLst/>
          </a:prstGeom>
          <a:noFill/>
          <a:ln w="9525">
            <a:noFill/>
            <a:miter lim="800000"/>
            <a:headEnd/>
            <a:tailEnd/>
          </a:ln>
        </p:spPr>
      </p:pic>
      <p:pic>
        <p:nvPicPr>
          <p:cNvPr id="62" name="Picture 25"/>
          <p:cNvPicPr>
            <a:picLocks noChangeArrowheads="1"/>
          </p:cNvPicPr>
          <p:nvPr/>
        </p:nvPicPr>
        <p:blipFill>
          <a:blip r:embed="rId5"/>
          <a:srcRect/>
          <a:stretch>
            <a:fillRect/>
          </a:stretch>
        </p:blipFill>
        <p:spPr bwMode="auto">
          <a:xfrm>
            <a:off x="1685924" y="4401910"/>
            <a:ext cx="407988" cy="234950"/>
          </a:xfrm>
          <a:prstGeom prst="rect">
            <a:avLst/>
          </a:prstGeom>
          <a:noFill/>
          <a:ln w="9525">
            <a:noFill/>
            <a:miter lim="800000"/>
            <a:headEnd/>
            <a:tailEnd/>
          </a:ln>
        </p:spPr>
      </p:pic>
      <p:pic>
        <p:nvPicPr>
          <p:cNvPr id="63" name="Picture 21" descr="icon8"/>
          <p:cNvPicPr>
            <a:picLocks noChangeAspect="1" noChangeArrowheads="1"/>
          </p:cNvPicPr>
          <p:nvPr/>
        </p:nvPicPr>
        <p:blipFill>
          <a:blip r:embed="rId4" cstate="print"/>
          <a:srcRect/>
          <a:stretch>
            <a:fillRect/>
          </a:stretch>
        </p:blipFill>
        <p:spPr bwMode="auto">
          <a:xfrm>
            <a:off x="409892" y="3708490"/>
            <a:ext cx="392287" cy="807720"/>
          </a:xfrm>
          <a:prstGeom prst="rect">
            <a:avLst/>
          </a:prstGeom>
          <a:noFill/>
          <a:ln w="9525">
            <a:noFill/>
            <a:miter lim="800000"/>
            <a:headEnd/>
            <a:tailEnd/>
          </a:ln>
        </p:spPr>
      </p:pic>
      <p:pic>
        <p:nvPicPr>
          <p:cNvPr id="64" name="Picture 21" descr="icon8"/>
          <p:cNvPicPr>
            <a:picLocks noChangeAspect="1" noChangeArrowheads="1"/>
          </p:cNvPicPr>
          <p:nvPr/>
        </p:nvPicPr>
        <p:blipFill>
          <a:blip r:embed="rId4" cstate="print"/>
          <a:srcRect/>
          <a:stretch>
            <a:fillRect/>
          </a:stretch>
        </p:blipFill>
        <p:spPr bwMode="auto">
          <a:xfrm>
            <a:off x="1766252" y="3453220"/>
            <a:ext cx="392287" cy="807720"/>
          </a:xfrm>
          <a:prstGeom prst="rect">
            <a:avLst/>
          </a:prstGeom>
          <a:noFill/>
          <a:ln w="9525">
            <a:noFill/>
            <a:miter lim="800000"/>
            <a:headEnd/>
            <a:tailEnd/>
          </a:ln>
        </p:spPr>
      </p:pic>
      <p:sp>
        <p:nvSpPr>
          <p:cNvPr id="65" name="Line 21"/>
          <p:cNvSpPr>
            <a:spLocks noChangeShapeType="1"/>
          </p:cNvSpPr>
          <p:nvPr/>
        </p:nvSpPr>
        <p:spPr bwMode="auto">
          <a:xfrm flipV="1">
            <a:off x="2393632" y="4266927"/>
            <a:ext cx="1152000" cy="318814"/>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pic>
        <p:nvPicPr>
          <p:cNvPr id="66" name="Picture 21" descr="icon8"/>
          <p:cNvPicPr>
            <a:picLocks noChangeAspect="1" noChangeArrowheads="1"/>
          </p:cNvPicPr>
          <p:nvPr/>
        </p:nvPicPr>
        <p:blipFill>
          <a:blip r:embed="rId4" cstate="print"/>
          <a:srcRect/>
          <a:stretch>
            <a:fillRect/>
          </a:stretch>
        </p:blipFill>
        <p:spPr bwMode="auto">
          <a:xfrm>
            <a:off x="2960260" y="3414420"/>
            <a:ext cx="392287" cy="807720"/>
          </a:xfrm>
          <a:prstGeom prst="rect">
            <a:avLst/>
          </a:prstGeom>
          <a:noFill/>
          <a:ln w="9525">
            <a:noFill/>
            <a:miter lim="800000"/>
            <a:headEnd/>
            <a:tailEnd/>
          </a:ln>
        </p:spPr>
      </p:pic>
      <p:pic>
        <p:nvPicPr>
          <p:cNvPr id="67" name="Picture 21" descr="icon8"/>
          <p:cNvPicPr>
            <a:picLocks noChangeAspect="1" noChangeArrowheads="1"/>
          </p:cNvPicPr>
          <p:nvPr/>
        </p:nvPicPr>
        <p:blipFill>
          <a:blip r:embed="rId4" cstate="print"/>
          <a:srcRect/>
          <a:stretch>
            <a:fillRect/>
          </a:stretch>
        </p:blipFill>
        <p:spPr bwMode="auto">
          <a:xfrm>
            <a:off x="3442497" y="3457886"/>
            <a:ext cx="392287" cy="807720"/>
          </a:xfrm>
          <a:prstGeom prst="rect">
            <a:avLst/>
          </a:prstGeom>
          <a:noFill/>
          <a:ln w="9525">
            <a:noFill/>
            <a:miter lim="800000"/>
            <a:headEnd/>
            <a:tailEnd/>
          </a:ln>
        </p:spPr>
      </p:pic>
      <p:pic>
        <p:nvPicPr>
          <p:cNvPr id="68" name="Picture 2" descr="C:\Users\RayPeeples\Pictures\Stanley_Logo in PMS427 Grey PMS2945 Blue.jpg"/>
          <p:cNvPicPr>
            <a:picLocks noChangeAspect="1" noChangeArrowheads="1"/>
          </p:cNvPicPr>
          <p:nvPr/>
        </p:nvPicPr>
        <p:blipFill>
          <a:blip r:embed="rId6" cstate="print"/>
          <a:srcRect/>
          <a:stretch>
            <a:fillRect/>
          </a:stretch>
        </p:blipFill>
        <p:spPr bwMode="auto">
          <a:xfrm>
            <a:off x="305131" y="2377069"/>
            <a:ext cx="895018" cy="716015"/>
          </a:xfrm>
          <a:prstGeom prst="rect">
            <a:avLst/>
          </a:prstGeom>
          <a:noFill/>
        </p:spPr>
      </p:pic>
      <p:pic>
        <p:nvPicPr>
          <p:cNvPr id="69" name="Picture 6" descr="FINAL DELL EQUAL LOGIC LOGO.png"/>
          <p:cNvPicPr>
            <a:picLocks noChangeAspect="1"/>
          </p:cNvPicPr>
          <p:nvPr/>
        </p:nvPicPr>
        <p:blipFill>
          <a:blip r:embed="rId7" cstate="print"/>
          <a:srcRect/>
          <a:stretch>
            <a:fillRect/>
          </a:stretch>
        </p:blipFill>
        <p:spPr bwMode="auto">
          <a:xfrm>
            <a:off x="1956298" y="5945889"/>
            <a:ext cx="1397906" cy="445069"/>
          </a:xfrm>
          <a:prstGeom prst="rect">
            <a:avLst/>
          </a:prstGeom>
          <a:solidFill>
            <a:srgbClr val="FFFFFF"/>
          </a:solidFill>
          <a:ln w="9525">
            <a:noFill/>
            <a:miter lim="800000"/>
            <a:headEnd/>
            <a:tailEnd/>
          </a:ln>
        </p:spPr>
      </p:pic>
      <p:pic>
        <p:nvPicPr>
          <p:cNvPr id="70" name="Picture 4" descr="C:\Program Files\Microsoft Resource DVD Artwork\DVD_ART34\Logos\Windows Server 2008\_Windows Server 2008 brand\Windows Server 2008 logo v r.png"/>
          <p:cNvPicPr>
            <a:picLocks noChangeAspect="1" noChangeArrowheads="1"/>
          </p:cNvPicPr>
          <p:nvPr/>
        </p:nvPicPr>
        <p:blipFill>
          <a:blip r:embed="rId8" cstate="print"/>
          <a:srcRect/>
          <a:stretch>
            <a:fillRect/>
          </a:stretch>
        </p:blipFill>
        <p:spPr bwMode="auto">
          <a:xfrm>
            <a:off x="1725245" y="2377069"/>
            <a:ext cx="1629496" cy="554029"/>
          </a:xfrm>
          <a:prstGeom prst="rect">
            <a:avLst/>
          </a:prstGeom>
          <a:noFill/>
        </p:spPr>
      </p:pic>
      <p:sp>
        <p:nvSpPr>
          <p:cNvPr id="77" name="Rectangle 76"/>
          <p:cNvSpPr/>
          <p:nvPr/>
        </p:nvSpPr>
        <p:spPr>
          <a:xfrm>
            <a:off x="1805709" y="-414556"/>
            <a:ext cx="4572000" cy="646331"/>
          </a:xfrm>
          <a:prstGeom prst="rect">
            <a:avLst/>
          </a:prstGeom>
        </p:spPr>
        <p:txBody>
          <a:bodyPr>
            <a:spAutoFit/>
          </a:bodyPr>
          <a:lstStyle/>
          <a:p>
            <a:r>
              <a:rPr lang="en-US" smtClean="0"/>
              <a:t/>
            </a:r>
            <a:br>
              <a:rPr lang="en-US" smtClean="0"/>
            </a:br>
            <a:endParaRPr lang="en-US"/>
          </a:p>
        </p:txBody>
      </p:sp>
      <p:sp>
        <p:nvSpPr>
          <p:cNvPr id="88" name="Content Placeholder 75"/>
          <p:cNvSpPr txBox="1">
            <a:spLocks/>
          </p:cNvSpPr>
          <p:nvPr/>
        </p:nvSpPr>
        <p:spPr>
          <a:xfrm>
            <a:off x="382323" y="1901825"/>
            <a:ext cx="4126177" cy="318549"/>
          </a:xfrm>
          <a:prstGeom prst="rect">
            <a:avLst/>
          </a:prstGeom>
        </p:spPr>
        <p:txBody>
          <a:bodyPr/>
          <a:lstStyle/>
          <a:p>
            <a:pPr marL="0" marR="0" lvl="0" indent="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hlinkClick r:id="rId9"/>
              </a:rPr>
              <a:t>www.stanleyelevator.com</a:t>
            </a: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a:t>
            </a:r>
            <a:endParaRPr kumimoji="0" lang="en-US" sz="2000" b="0" i="0" u="none" strike="noStrike" kern="0" cap="none" spc="0" normalizeH="0" baseline="0" noProof="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89" name="Content Placeholder 37"/>
          <p:cNvSpPr txBox="1">
            <a:spLocks/>
          </p:cNvSpPr>
          <p:nvPr/>
        </p:nvSpPr>
        <p:spPr>
          <a:xfrm>
            <a:off x="4343400" y="850265"/>
            <a:ext cx="4511040" cy="4171911"/>
          </a:xfrm>
          <a:prstGeom prst="rect">
            <a:avLst/>
          </a:prstGeom>
        </p:spPr>
        <p:txBody>
          <a:bodyPr/>
          <a:lstStyle/>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10"/>
              </a:buBlip>
              <a:tabLst/>
              <a:defRPr/>
            </a:pPr>
            <a:r>
              <a:rPr kumimoji="0" lang="en-US" sz="1300" b="1"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Applications</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Current:  SQL Server, SharePoint Server, Essential Business Server BETA, </a:t>
            </a:r>
            <a:r>
              <a:rPr kumimoji="0" lang="en-US" sz="13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WennSoft</a:t>
            </a: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Project Managers Portal</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Planned:  Exchange Server 2007, Microsoft Dynamics</a:t>
            </a:r>
          </a:p>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10"/>
              </a:buBlip>
              <a:tabLst/>
              <a:defRPr/>
            </a:pPr>
            <a:r>
              <a:rPr kumimoji="0" lang="en-US" sz="1300" b="1"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Pain Points</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DAS storage difficult to scale and manage </a:t>
            </a:r>
            <a:b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with growing need to keep more data online </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Insufficient backup window and </a:t>
            </a:r>
            <a:b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restores from tape takes too long</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FC SAN too complex and costly</a:t>
            </a:r>
          </a:p>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10"/>
              </a:buBlip>
              <a:tabLst/>
              <a:defRPr/>
            </a:pPr>
            <a:r>
              <a:rPr kumimoji="0" lang="en-US" sz="1300" b="1"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Solution</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Windows Server 2008 hosts</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Updated to Dell server infrastructure </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Consolidated storage onto a 12-TB Dell </a:t>
            </a:r>
            <a:r>
              <a:rPr kumimoji="0" lang="en-US" sz="13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EqualLogic</a:t>
            </a: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r>
              <a:rPr kumimoji="0" lang="en-US" sz="1300" b="0" i="0" u="none" strike="noStrike" kern="0" cap="none" spc="0" normalizeH="0" baseline="0" noProof="0" dirty="0" err="1"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iSCSI</a:t>
            </a: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SAN with Auto-Snapshot Manager/Microsoft Edition</a:t>
            </a:r>
          </a:p>
          <a:p>
            <a:pPr marL="171450" marR="0" lvl="0" indent="-171450" algn="l" defTabSz="912777" rtl="0" eaLnBrk="1" fontAlgn="base" latinLnBrk="0" hangingPunct="1">
              <a:lnSpc>
                <a:spcPct val="90000"/>
              </a:lnSpc>
              <a:spcBef>
                <a:spcPts val="600"/>
              </a:spcBef>
              <a:spcAft>
                <a:spcPct val="0"/>
              </a:spcAft>
              <a:buClr>
                <a:schemeClr val="tx2"/>
              </a:buClr>
              <a:buSzPct val="95000"/>
              <a:buFontTx/>
              <a:buBlip>
                <a:blip r:embed="rId10"/>
              </a:buBlip>
              <a:tabLst/>
              <a:defRPr/>
            </a:pPr>
            <a:r>
              <a:rPr kumimoji="0" lang="en-US" sz="1300" b="1"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Benefits</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Simplified server and storage management with </a:t>
            </a:r>
            <a:b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b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boot from SAN and transparent SAN expansion</a:t>
            </a:r>
          </a:p>
          <a:p>
            <a:pPr marL="342900" marR="0" lvl="1" indent="-171450" algn="l" defTabSz="912777" rtl="0" eaLnBrk="1" fontAlgn="base" latinLnBrk="0" hangingPunct="1">
              <a:lnSpc>
                <a:spcPct val="90000"/>
              </a:lnSpc>
              <a:spcBef>
                <a:spcPts val="600"/>
              </a:spcBef>
              <a:spcAft>
                <a:spcPct val="0"/>
              </a:spcAft>
              <a:buClr>
                <a:schemeClr val="tx2"/>
              </a:buClr>
              <a:buSzPct val="80000"/>
              <a:buFontTx/>
              <a:buBlip>
                <a:blip r:embed="rId11"/>
              </a:buBlip>
              <a:tabLst/>
              <a:defRPr/>
            </a:pPr>
            <a:r>
              <a:rPr kumimoji="0" lang="en-US" sz="1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Fast backup and restore using SAN-based snapshots</a:t>
            </a:r>
            <a:endParaRPr kumimoji="0" lang="en-US" sz="13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smtClean="0"/>
              <a:t>Avanade</a:t>
            </a:r>
          </a:p>
        </p:txBody>
      </p:sp>
      <p:sp>
        <p:nvSpPr>
          <p:cNvPr id="73" name="Rectangle 3"/>
          <p:cNvSpPr txBox="1">
            <a:spLocks noChangeArrowheads="1"/>
          </p:cNvSpPr>
          <p:nvPr/>
        </p:nvSpPr>
        <p:spPr bwMode="auto">
          <a:xfrm>
            <a:off x="4657725" y="1260476"/>
            <a:ext cx="4268787" cy="51675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71450" indent="-171450" defTabSz="912777" fontAlgn="base">
              <a:lnSpc>
                <a:spcPct val="90000"/>
              </a:lnSpc>
              <a:spcBef>
                <a:spcPts val="600"/>
              </a:spcBef>
              <a:spcAft>
                <a:spcPct val="0"/>
              </a:spcAft>
              <a:buClr>
                <a:schemeClr val="tx2"/>
              </a:buClr>
              <a:buSzPct val="95000"/>
              <a:buBlip>
                <a:blip r:embed="rId3"/>
              </a:buBlip>
            </a:pPr>
            <a:r>
              <a:rPr lang="en-US" sz="12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Platform</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Hyper-V™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a:t>
            </a:r>
            <a:r>
              <a:rPr lang="en-US" sz="11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a:t>
            </a: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Software Initiator</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Failover Cluster</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 Virtualized</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Team Foundation Server</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System Center Operations Manager 2007</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Terminal Services</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Impetus for Change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Flexibility for Disaster Recovery</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Time savings – needed ability to add servers </a:t>
            </a:r>
            <a:b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quickly, rather than over weeks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Space is expensive – needed scalable solution </a:t>
            </a:r>
            <a:b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without using as much space</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Going green – computing power per watt</a:t>
            </a:r>
          </a:p>
          <a:p>
            <a:pPr marL="514350" lvl="2"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Much more efficient use of physical resources</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51% space savings with de-duplication</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250GB capacity saved without code update</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Auto-provisioning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Highly available virtual machines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Great performance with Hyper-V and </a:t>
            </a:r>
            <a:r>
              <a:rPr lang="en-US" sz="11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NetApp</a:t>
            </a:r>
            <a:r>
              <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p>
        </p:txBody>
      </p:sp>
      <p:pic>
        <p:nvPicPr>
          <p:cNvPr id="87" name="Picture 2" descr="C:\Program Files\Microsoft Resource DVD Artwork\DVD_ART34\Logos\Windows Server 2008\Windows Server 2008 Hyper-V\Windows Server 2008 Hyper-V logo h r.png"/>
          <p:cNvPicPr>
            <a:picLocks noChangeAspect="1" noChangeArrowheads="1"/>
          </p:cNvPicPr>
          <p:nvPr/>
        </p:nvPicPr>
        <p:blipFill>
          <a:blip r:embed="rId5" cstate="print"/>
          <a:srcRect/>
          <a:stretch>
            <a:fillRect/>
          </a:stretch>
        </p:blipFill>
        <p:spPr bwMode="auto">
          <a:xfrm>
            <a:off x="5991225" y="498475"/>
            <a:ext cx="2213552" cy="510347"/>
          </a:xfrm>
          <a:prstGeom prst="rect">
            <a:avLst/>
          </a:prstGeom>
          <a:noFill/>
        </p:spPr>
      </p:pic>
      <p:grpSp>
        <p:nvGrpSpPr>
          <p:cNvPr id="88" name="Group 94"/>
          <p:cNvGrpSpPr/>
          <p:nvPr/>
        </p:nvGrpSpPr>
        <p:grpSpPr>
          <a:xfrm>
            <a:off x="2918459" y="2193289"/>
            <a:ext cx="855117" cy="960120"/>
            <a:chOff x="2971800" y="2667000"/>
            <a:chExt cx="950130" cy="1066800"/>
          </a:xfrm>
        </p:grpSpPr>
        <p:pic>
          <p:nvPicPr>
            <p:cNvPr id="95" name="Picture 3" descr="C:\Users\shonsh\Desktop\images\VM.png"/>
            <p:cNvPicPr>
              <a:picLocks noChangeAspect="1" noChangeArrowheads="1"/>
            </p:cNvPicPr>
            <p:nvPr/>
          </p:nvPicPr>
          <p:blipFill>
            <a:blip r:embed="rId6" cstate="print"/>
            <a:srcRect/>
            <a:stretch>
              <a:fillRect/>
            </a:stretch>
          </p:blipFill>
          <p:spPr bwMode="auto">
            <a:xfrm>
              <a:off x="2971800" y="2667000"/>
              <a:ext cx="188130" cy="304800"/>
            </a:xfrm>
            <a:prstGeom prst="rect">
              <a:avLst/>
            </a:prstGeom>
            <a:noFill/>
          </p:spPr>
        </p:pic>
        <p:pic>
          <p:nvPicPr>
            <p:cNvPr id="96" name="Picture 3" descr="C:\Users\shonsh\Desktop\images\VM.png"/>
            <p:cNvPicPr>
              <a:picLocks noChangeAspect="1" noChangeArrowheads="1"/>
            </p:cNvPicPr>
            <p:nvPr/>
          </p:nvPicPr>
          <p:blipFill>
            <a:blip r:embed="rId6" cstate="print"/>
            <a:srcRect/>
            <a:stretch>
              <a:fillRect/>
            </a:stretch>
          </p:blipFill>
          <p:spPr bwMode="auto">
            <a:xfrm>
              <a:off x="3124200" y="2819400"/>
              <a:ext cx="188130" cy="304800"/>
            </a:xfrm>
            <a:prstGeom prst="rect">
              <a:avLst/>
            </a:prstGeom>
            <a:noFill/>
          </p:spPr>
        </p:pic>
        <p:pic>
          <p:nvPicPr>
            <p:cNvPr id="97" name="Picture 3" descr="C:\Users\shonsh\Desktop\images\VM.png"/>
            <p:cNvPicPr>
              <a:picLocks noChangeAspect="1" noChangeArrowheads="1"/>
            </p:cNvPicPr>
            <p:nvPr/>
          </p:nvPicPr>
          <p:blipFill>
            <a:blip r:embed="rId6" cstate="print"/>
            <a:srcRect/>
            <a:stretch>
              <a:fillRect/>
            </a:stretch>
          </p:blipFill>
          <p:spPr bwMode="auto">
            <a:xfrm>
              <a:off x="3276600" y="2971800"/>
              <a:ext cx="188130" cy="304800"/>
            </a:xfrm>
            <a:prstGeom prst="rect">
              <a:avLst/>
            </a:prstGeom>
            <a:noFill/>
          </p:spPr>
        </p:pic>
        <p:pic>
          <p:nvPicPr>
            <p:cNvPr id="98" name="Picture 3" descr="C:\Users\shonsh\Desktop\images\VM.png"/>
            <p:cNvPicPr>
              <a:picLocks noChangeAspect="1" noChangeArrowheads="1"/>
            </p:cNvPicPr>
            <p:nvPr/>
          </p:nvPicPr>
          <p:blipFill>
            <a:blip r:embed="rId6" cstate="print"/>
            <a:srcRect/>
            <a:stretch>
              <a:fillRect/>
            </a:stretch>
          </p:blipFill>
          <p:spPr bwMode="auto">
            <a:xfrm>
              <a:off x="3429000" y="3124200"/>
              <a:ext cx="188130" cy="304800"/>
            </a:xfrm>
            <a:prstGeom prst="rect">
              <a:avLst/>
            </a:prstGeom>
            <a:noFill/>
          </p:spPr>
        </p:pic>
        <p:pic>
          <p:nvPicPr>
            <p:cNvPr id="99" name="Picture 3" descr="C:\Users\shonsh\Desktop\images\VM.png"/>
            <p:cNvPicPr>
              <a:picLocks noChangeAspect="1" noChangeArrowheads="1"/>
            </p:cNvPicPr>
            <p:nvPr/>
          </p:nvPicPr>
          <p:blipFill>
            <a:blip r:embed="rId6" cstate="print"/>
            <a:srcRect/>
            <a:stretch>
              <a:fillRect/>
            </a:stretch>
          </p:blipFill>
          <p:spPr bwMode="auto">
            <a:xfrm>
              <a:off x="3581400" y="3276600"/>
              <a:ext cx="188130" cy="304800"/>
            </a:xfrm>
            <a:prstGeom prst="rect">
              <a:avLst/>
            </a:prstGeom>
            <a:noFill/>
          </p:spPr>
        </p:pic>
        <p:pic>
          <p:nvPicPr>
            <p:cNvPr id="100" name="Picture 3" descr="C:\Users\shonsh\Desktop\images\VM.png"/>
            <p:cNvPicPr>
              <a:picLocks noChangeAspect="1" noChangeArrowheads="1"/>
            </p:cNvPicPr>
            <p:nvPr/>
          </p:nvPicPr>
          <p:blipFill>
            <a:blip r:embed="rId6" cstate="print"/>
            <a:srcRect/>
            <a:stretch>
              <a:fillRect/>
            </a:stretch>
          </p:blipFill>
          <p:spPr bwMode="auto">
            <a:xfrm>
              <a:off x="3733800" y="3429000"/>
              <a:ext cx="188130" cy="304800"/>
            </a:xfrm>
            <a:prstGeom prst="rect">
              <a:avLst/>
            </a:prstGeom>
            <a:noFill/>
          </p:spPr>
        </p:pic>
      </p:grpSp>
      <p:sp>
        <p:nvSpPr>
          <p:cNvPr id="103" name="Line 149"/>
          <p:cNvSpPr>
            <a:spLocks noChangeShapeType="1"/>
          </p:cNvSpPr>
          <p:nvPr/>
        </p:nvSpPr>
        <p:spPr bwMode="auto">
          <a:xfrm flipH="1">
            <a:off x="1889760" y="3084829"/>
            <a:ext cx="1428"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04" name="Line 146"/>
          <p:cNvSpPr>
            <a:spLocks noChangeShapeType="1"/>
          </p:cNvSpPr>
          <p:nvPr/>
        </p:nvSpPr>
        <p:spPr bwMode="auto">
          <a:xfrm flipH="1">
            <a:off x="1952624" y="3444874"/>
            <a:ext cx="1429"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05" name="Text Box 31"/>
          <p:cNvSpPr txBox="1">
            <a:spLocks noChangeArrowheads="1"/>
          </p:cNvSpPr>
          <p:nvPr/>
        </p:nvSpPr>
        <p:spPr bwMode="auto">
          <a:xfrm>
            <a:off x="899636" y="4766468"/>
            <a:ext cx="2272545" cy="437043"/>
          </a:xfrm>
          <a:prstGeom prst="rect">
            <a:avLst/>
          </a:prstGeom>
          <a:noFill/>
          <a:ln w="9525">
            <a:noFill/>
            <a:miter lim="800000"/>
            <a:headEnd/>
            <a:tailEnd/>
          </a:ln>
        </p:spPr>
        <p:txBody>
          <a:bodyPr wrap="none" lIns="82296" tIns="41148" rIns="82296" bIns="41148">
            <a:spAutoFit/>
          </a:bodyPr>
          <a:lstStyle/>
          <a:p>
            <a:pPr algn="ctr"/>
            <a:r>
              <a:rPr lang="en-US" sz="1100">
                <a:latin typeface="Trebuchet MS" pitchFamily="34" charset="0"/>
              </a:rPr>
              <a:t>NetApp</a:t>
            </a:r>
            <a:r>
              <a:rPr lang="en-US" sz="1100" b="1" baseline="30000">
                <a:latin typeface="Trebuchet MS" pitchFamily="34" charset="0"/>
              </a:rPr>
              <a:t>®</a:t>
            </a:r>
            <a:r>
              <a:rPr lang="en-US" sz="1100">
                <a:latin typeface="Trebuchet MS" pitchFamily="34" charset="0"/>
              </a:rPr>
              <a:t> Fabric-Attached Storage</a:t>
            </a:r>
          </a:p>
          <a:p>
            <a:pPr algn="ctr"/>
            <a:r>
              <a:rPr lang="en-US" sz="1100">
                <a:latin typeface="Trebuchet MS" pitchFamily="34" charset="0"/>
              </a:rPr>
              <a:t> (FAS) System</a:t>
            </a:r>
          </a:p>
        </p:txBody>
      </p:sp>
      <p:sp>
        <p:nvSpPr>
          <p:cNvPr id="106" name="Text Box 29"/>
          <p:cNvSpPr txBox="1">
            <a:spLocks noChangeArrowheads="1"/>
          </p:cNvSpPr>
          <p:nvPr/>
        </p:nvSpPr>
        <p:spPr bwMode="auto">
          <a:xfrm>
            <a:off x="381000" y="2330449"/>
            <a:ext cx="978693" cy="590931"/>
          </a:xfrm>
          <a:prstGeom prst="rect">
            <a:avLst/>
          </a:prstGeom>
          <a:noFill/>
          <a:ln w="12700" algn="ctr">
            <a:noFill/>
            <a:miter lim="800000"/>
            <a:headEnd/>
            <a:tailEnd/>
          </a:ln>
        </p:spPr>
        <p:txBody>
          <a:bodyPr lIns="82296" tIns="41148" rIns="82296" bIns="41148">
            <a:spAutoFit/>
          </a:bodyPr>
          <a:lstStyle/>
          <a:p>
            <a:pPr algn="ctr"/>
            <a:r>
              <a:rPr lang="en-US" sz="1100">
                <a:latin typeface="Trebuchet MS" pitchFamily="34" charset="0"/>
              </a:rPr>
              <a:t>4-Node Hyper-V </a:t>
            </a:r>
            <a:r>
              <a:rPr lang="en-US" sz="1100" dirty="0">
                <a:latin typeface="Trebuchet MS" pitchFamily="34" charset="0"/>
              </a:rPr>
              <a:t>Cluster</a:t>
            </a:r>
          </a:p>
        </p:txBody>
      </p:sp>
      <p:grpSp>
        <p:nvGrpSpPr>
          <p:cNvPr id="107" name="Group 93"/>
          <p:cNvGrpSpPr>
            <a:grpSpLocks/>
          </p:cNvGrpSpPr>
          <p:nvPr/>
        </p:nvGrpSpPr>
        <p:grpSpPr bwMode="auto">
          <a:xfrm>
            <a:off x="1671161" y="3702049"/>
            <a:ext cx="594360" cy="1050132"/>
            <a:chOff x="623" y="2135"/>
            <a:chExt cx="416" cy="735"/>
          </a:xfrm>
        </p:grpSpPr>
        <p:pic>
          <p:nvPicPr>
            <p:cNvPr id="108" name="Picture 83" descr="FAS900_cab"/>
            <p:cNvPicPr>
              <a:picLocks noChangeAspect="1" noChangeArrowheads="1"/>
            </p:cNvPicPr>
            <p:nvPr/>
          </p:nvPicPr>
          <p:blipFill>
            <a:blip r:embed="rId7" cstate="print"/>
            <a:srcRect/>
            <a:stretch>
              <a:fillRect/>
            </a:stretch>
          </p:blipFill>
          <p:spPr bwMode="auto">
            <a:xfrm>
              <a:off x="833" y="2135"/>
              <a:ext cx="206" cy="735"/>
            </a:xfrm>
            <a:prstGeom prst="rect">
              <a:avLst/>
            </a:prstGeom>
            <a:noFill/>
          </p:spPr>
        </p:pic>
        <p:pic>
          <p:nvPicPr>
            <p:cNvPr id="109" name="Picture 84" descr="FAS900_cab"/>
            <p:cNvPicPr>
              <a:picLocks noChangeAspect="1" noChangeArrowheads="1"/>
            </p:cNvPicPr>
            <p:nvPr/>
          </p:nvPicPr>
          <p:blipFill>
            <a:blip r:embed="rId7" cstate="print"/>
            <a:srcRect/>
            <a:stretch>
              <a:fillRect/>
            </a:stretch>
          </p:blipFill>
          <p:spPr bwMode="auto">
            <a:xfrm>
              <a:off x="623" y="2135"/>
              <a:ext cx="206" cy="735"/>
            </a:xfrm>
            <a:prstGeom prst="rect">
              <a:avLst/>
            </a:prstGeom>
            <a:noFill/>
          </p:spPr>
        </p:pic>
      </p:grpSp>
      <p:pic>
        <p:nvPicPr>
          <p:cNvPr id="110" name="Picture 115"/>
          <p:cNvPicPr>
            <a:picLocks noChangeAspect="1" noChangeArrowheads="1"/>
          </p:cNvPicPr>
          <p:nvPr/>
        </p:nvPicPr>
        <p:blipFill>
          <a:blip r:embed="rId8"/>
          <a:srcRect/>
          <a:stretch>
            <a:fillRect/>
          </a:stretch>
        </p:blipFill>
        <p:spPr bwMode="auto">
          <a:xfrm>
            <a:off x="681037" y="1717516"/>
            <a:ext cx="1183005" cy="368618"/>
          </a:xfrm>
          <a:prstGeom prst="rect">
            <a:avLst/>
          </a:prstGeom>
          <a:noFill/>
        </p:spPr>
      </p:pic>
      <p:sp>
        <p:nvSpPr>
          <p:cNvPr id="111" name="Text Box 29"/>
          <p:cNvSpPr txBox="1">
            <a:spLocks noChangeArrowheads="1"/>
          </p:cNvSpPr>
          <p:nvPr/>
        </p:nvSpPr>
        <p:spPr bwMode="auto">
          <a:xfrm>
            <a:off x="3398519" y="2124709"/>
            <a:ext cx="978694" cy="437043"/>
          </a:xfrm>
          <a:prstGeom prst="rect">
            <a:avLst/>
          </a:prstGeom>
          <a:noFill/>
          <a:ln w="12700" algn="ctr">
            <a:noFill/>
            <a:miter lim="800000"/>
            <a:headEnd/>
            <a:tailEnd/>
          </a:ln>
        </p:spPr>
        <p:txBody>
          <a:bodyPr lIns="82296" tIns="41148" rIns="82296" bIns="41148">
            <a:spAutoFit/>
          </a:bodyPr>
          <a:lstStyle/>
          <a:p>
            <a:pPr algn="ctr"/>
            <a:r>
              <a:rPr lang="en-US" sz="1100" dirty="0">
                <a:latin typeface="Trebuchet MS" pitchFamily="34" charset="0"/>
              </a:rPr>
              <a:t>Production VMs</a:t>
            </a:r>
          </a:p>
        </p:txBody>
      </p:sp>
      <p:sp>
        <p:nvSpPr>
          <p:cNvPr id="112" name="Text Box 148"/>
          <p:cNvSpPr txBox="1">
            <a:spLocks noChangeArrowheads="1"/>
          </p:cNvSpPr>
          <p:nvPr/>
        </p:nvSpPr>
        <p:spPr bwMode="auto">
          <a:xfrm>
            <a:off x="3591605" y="1543209"/>
            <a:ext cx="826637" cy="221599"/>
          </a:xfrm>
          <a:prstGeom prst="rect">
            <a:avLst/>
          </a:prstGeom>
          <a:noFill/>
          <a:ln w="12700" algn="ctr">
            <a:noFill/>
            <a:miter lim="800000"/>
            <a:headEnd/>
            <a:tailEnd/>
          </a:ln>
          <a:effectLst/>
        </p:spPr>
        <p:txBody>
          <a:bodyPr wrap="none" lIns="82296" tIns="41148" rIns="82296" bIns="41148">
            <a:spAutoFit/>
          </a:bodyPr>
          <a:lstStyle/>
          <a:p>
            <a:pPr algn="ctr"/>
            <a:r>
              <a:rPr lang="en-US" sz="900" dirty="0">
                <a:latin typeface="Trebuchet MS" pitchFamily="34" charset="0"/>
              </a:rPr>
              <a:t>1 </a:t>
            </a:r>
            <a:r>
              <a:rPr lang="en-US" sz="900" dirty="0" err="1">
                <a:latin typeface="Trebuchet MS" pitchFamily="34" charset="0"/>
              </a:rPr>
              <a:t>Gbit</a:t>
            </a:r>
            <a:r>
              <a:rPr lang="en-US" sz="900" dirty="0">
                <a:latin typeface="Trebuchet MS" pitchFamily="34" charset="0"/>
              </a:rPr>
              <a:t>/s LAN</a:t>
            </a:r>
          </a:p>
        </p:txBody>
      </p:sp>
      <p:sp>
        <p:nvSpPr>
          <p:cNvPr id="113" name="Text Box 150"/>
          <p:cNvSpPr txBox="1">
            <a:spLocks noChangeArrowheads="1"/>
          </p:cNvSpPr>
          <p:nvPr/>
        </p:nvSpPr>
        <p:spPr bwMode="auto">
          <a:xfrm>
            <a:off x="2575967" y="3496106"/>
            <a:ext cx="515779" cy="421654"/>
          </a:xfrm>
          <a:prstGeom prst="rect">
            <a:avLst/>
          </a:prstGeom>
          <a:noFill/>
          <a:ln w="12700" algn="ctr">
            <a:noFill/>
            <a:miter lim="800000"/>
            <a:headEnd/>
            <a:tailEnd/>
          </a:ln>
          <a:effectLst/>
        </p:spPr>
        <p:txBody>
          <a:bodyPr wrap="square" lIns="82296" tIns="41148" rIns="82296" bIns="41148">
            <a:spAutoFit/>
          </a:bodyPr>
          <a:lstStyle/>
          <a:p>
            <a:pPr algn="ctr"/>
            <a:r>
              <a:rPr lang="en-US" sz="1100" dirty="0">
                <a:latin typeface="Trebuchet MS" pitchFamily="34" charset="0"/>
              </a:rPr>
              <a:t>iSCSI SAN </a:t>
            </a:r>
          </a:p>
        </p:txBody>
      </p:sp>
      <p:sp>
        <p:nvSpPr>
          <p:cNvPr id="114" name="Line 178"/>
          <p:cNvSpPr>
            <a:spLocks noChangeShapeType="1"/>
          </p:cNvSpPr>
          <p:nvPr/>
        </p:nvSpPr>
        <p:spPr bwMode="auto">
          <a:xfrm flipH="1">
            <a:off x="2741294" y="1480343"/>
            <a:ext cx="1429"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15" name="Line 179"/>
          <p:cNvSpPr>
            <a:spLocks noChangeShapeType="1"/>
          </p:cNvSpPr>
          <p:nvPr/>
        </p:nvSpPr>
        <p:spPr bwMode="auto">
          <a:xfrm flipH="1">
            <a:off x="3012757" y="1474628"/>
            <a:ext cx="1429"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16" name="Line 180"/>
          <p:cNvSpPr>
            <a:spLocks noChangeShapeType="1"/>
          </p:cNvSpPr>
          <p:nvPr/>
        </p:nvSpPr>
        <p:spPr bwMode="auto">
          <a:xfrm flipH="1">
            <a:off x="3278504" y="1474628"/>
            <a:ext cx="1429"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17" name="Oval 15"/>
          <p:cNvSpPr>
            <a:spLocks noChangeArrowheads="1"/>
          </p:cNvSpPr>
          <p:nvPr/>
        </p:nvSpPr>
        <p:spPr bwMode="auto">
          <a:xfrm>
            <a:off x="3238499" y="1370330"/>
            <a:ext cx="87154" cy="104298"/>
          </a:xfrm>
          <a:prstGeom prst="ellipse">
            <a:avLst/>
          </a:prstGeom>
          <a:solidFill>
            <a:srgbClr val="B2B2B2"/>
          </a:solidFill>
          <a:ln w="9525">
            <a:solidFill>
              <a:srgbClr val="5781D5"/>
            </a:solidFill>
            <a:round/>
            <a:headEnd/>
            <a:tailEnd/>
          </a:ln>
        </p:spPr>
        <p:txBody>
          <a:bodyPr wrap="none" lIns="82296" tIns="41148" rIns="82296" bIns="41148" anchor="ctr"/>
          <a:lstStyle/>
          <a:p>
            <a:endParaRPr lang="en-US" sz="1100">
              <a:latin typeface="Trebuchet MS" pitchFamily="34" charset="0"/>
            </a:endParaRPr>
          </a:p>
        </p:txBody>
      </p:sp>
      <p:sp>
        <p:nvSpPr>
          <p:cNvPr id="118" name="Oval 16"/>
          <p:cNvSpPr>
            <a:spLocks noChangeArrowheads="1"/>
          </p:cNvSpPr>
          <p:nvPr/>
        </p:nvSpPr>
        <p:spPr bwMode="auto">
          <a:xfrm>
            <a:off x="3208496" y="1487487"/>
            <a:ext cx="148590" cy="104298"/>
          </a:xfrm>
          <a:prstGeom prst="ellipse">
            <a:avLst/>
          </a:prstGeom>
          <a:solidFill>
            <a:srgbClr val="B2B2B2"/>
          </a:solidFill>
          <a:ln w="9525">
            <a:solidFill>
              <a:srgbClr val="5781D5"/>
            </a:solidFill>
            <a:round/>
            <a:headEnd/>
            <a:tailEnd/>
          </a:ln>
        </p:spPr>
        <p:txBody>
          <a:bodyPr wrap="none" lIns="82296" tIns="41148" rIns="82296" bIns="41148" anchor="ctr"/>
          <a:lstStyle/>
          <a:p>
            <a:endParaRPr lang="en-US" sz="1100">
              <a:latin typeface="Trebuchet MS" pitchFamily="34" charset="0"/>
            </a:endParaRPr>
          </a:p>
        </p:txBody>
      </p:sp>
      <p:sp>
        <p:nvSpPr>
          <p:cNvPr id="119" name="Rectangle 17"/>
          <p:cNvSpPr>
            <a:spLocks noChangeArrowheads="1"/>
          </p:cNvSpPr>
          <p:nvPr/>
        </p:nvSpPr>
        <p:spPr bwMode="auto">
          <a:xfrm>
            <a:off x="3207067" y="1540350"/>
            <a:ext cx="150019" cy="85725"/>
          </a:xfrm>
          <a:prstGeom prst="rect">
            <a:avLst/>
          </a:prstGeom>
          <a:solidFill>
            <a:srgbClr val="B2B2B2"/>
          </a:solidFill>
          <a:ln w="9525">
            <a:solidFill>
              <a:srgbClr val="5781D5"/>
            </a:solidFill>
            <a:miter lim="800000"/>
            <a:headEnd/>
            <a:tailEnd/>
          </a:ln>
        </p:spPr>
        <p:txBody>
          <a:bodyPr wrap="none" lIns="82296" tIns="41148" rIns="82296" bIns="41148" anchor="ctr"/>
          <a:lstStyle/>
          <a:p>
            <a:endParaRPr lang="en-US" sz="1100">
              <a:latin typeface="Trebuchet MS" pitchFamily="34" charset="0"/>
            </a:endParaRPr>
          </a:p>
        </p:txBody>
      </p:sp>
      <p:sp>
        <p:nvSpPr>
          <p:cNvPr id="120" name="Rectangle 18"/>
          <p:cNvSpPr>
            <a:spLocks noChangeArrowheads="1"/>
          </p:cNvSpPr>
          <p:nvPr/>
        </p:nvSpPr>
        <p:spPr bwMode="auto">
          <a:xfrm>
            <a:off x="3179921" y="1560353"/>
            <a:ext cx="204311" cy="65723"/>
          </a:xfrm>
          <a:prstGeom prst="rect">
            <a:avLst/>
          </a:prstGeom>
          <a:solidFill>
            <a:srgbClr val="777777"/>
          </a:solidFill>
          <a:ln w="9525">
            <a:solidFill>
              <a:srgbClr val="5781D5"/>
            </a:solidFill>
            <a:miter lim="800000"/>
            <a:headEnd/>
            <a:tailEnd/>
          </a:ln>
        </p:spPr>
        <p:txBody>
          <a:bodyPr wrap="none" lIns="82296" tIns="41148" rIns="82296" bIns="41148" anchor="ctr"/>
          <a:lstStyle/>
          <a:p>
            <a:endParaRPr lang="en-US" sz="1100">
              <a:latin typeface="Trebuchet MS" pitchFamily="34" charset="0"/>
            </a:endParaRPr>
          </a:p>
        </p:txBody>
      </p:sp>
      <p:sp>
        <p:nvSpPr>
          <p:cNvPr id="124" name="Oval 19"/>
          <p:cNvSpPr>
            <a:spLocks noChangeArrowheads="1"/>
          </p:cNvSpPr>
          <p:nvPr/>
        </p:nvSpPr>
        <p:spPr bwMode="auto">
          <a:xfrm>
            <a:off x="2974181" y="1370330"/>
            <a:ext cx="87153" cy="104298"/>
          </a:xfrm>
          <a:prstGeom prst="ellipse">
            <a:avLst/>
          </a:prstGeom>
          <a:solidFill>
            <a:srgbClr val="B2B2B2"/>
          </a:solidFill>
          <a:ln w="9525">
            <a:solidFill>
              <a:srgbClr val="5781D5"/>
            </a:solidFill>
            <a:round/>
            <a:headEnd/>
            <a:tailEnd/>
          </a:ln>
        </p:spPr>
        <p:txBody>
          <a:bodyPr wrap="none" lIns="82296" tIns="41148" rIns="82296" bIns="41148" anchor="ctr"/>
          <a:lstStyle/>
          <a:p>
            <a:endParaRPr lang="en-US" sz="1100">
              <a:latin typeface="Trebuchet MS" pitchFamily="34" charset="0"/>
            </a:endParaRPr>
          </a:p>
        </p:txBody>
      </p:sp>
      <p:sp>
        <p:nvSpPr>
          <p:cNvPr id="126" name="Oval 20"/>
          <p:cNvSpPr>
            <a:spLocks noChangeArrowheads="1"/>
          </p:cNvSpPr>
          <p:nvPr/>
        </p:nvSpPr>
        <p:spPr bwMode="auto">
          <a:xfrm>
            <a:off x="2942749" y="1487487"/>
            <a:ext cx="150018" cy="104298"/>
          </a:xfrm>
          <a:prstGeom prst="ellipse">
            <a:avLst/>
          </a:prstGeom>
          <a:solidFill>
            <a:srgbClr val="B2B2B2"/>
          </a:solidFill>
          <a:ln w="9525">
            <a:solidFill>
              <a:srgbClr val="5781D5"/>
            </a:solidFill>
            <a:round/>
            <a:headEnd/>
            <a:tailEnd/>
          </a:ln>
        </p:spPr>
        <p:txBody>
          <a:bodyPr wrap="none" lIns="82296" tIns="41148" rIns="82296" bIns="41148" anchor="ctr"/>
          <a:lstStyle/>
          <a:p>
            <a:endParaRPr lang="en-US" sz="1100">
              <a:latin typeface="Trebuchet MS" pitchFamily="34" charset="0"/>
            </a:endParaRPr>
          </a:p>
        </p:txBody>
      </p:sp>
      <p:sp>
        <p:nvSpPr>
          <p:cNvPr id="127" name="Rectangle 21"/>
          <p:cNvSpPr>
            <a:spLocks noChangeArrowheads="1"/>
          </p:cNvSpPr>
          <p:nvPr/>
        </p:nvSpPr>
        <p:spPr bwMode="auto">
          <a:xfrm>
            <a:off x="2942749" y="1540350"/>
            <a:ext cx="150018" cy="85725"/>
          </a:xfrm>
          <a:prstGeom prst="rect">
            <a:avLst/>
          </a:prstGeom>
          <a:solidFill>
            <a:srgbClr val="B2B2B2"/>
          </a:solidFill>
          <a:ln w="9525">
            <a:solidFill>
              <a:srgbClr val="5781D5"/>
            </a:solidFill>
            <a:miter lim="800000"/>
            <a:headEnd/>
            <a:tailEnd/>
          </a:ln>
        </p:spPr>
        <p:txBody>
          <a:bodyPr wrap="none" lIns="82296" tIns="41148" rIns="82296" bIns="41148" anchor="ctr"/>
          <a:lstStyle/>
          <a:p>
            <a:endParaRPr lang="en-US" sz="1100">
              <a:latin typeface="Trebuchet MS" pitchFamily="34" charset="0"/>
            </a:endParaRPr>
          </a:p>
        </p:txBody>
      </p:sp>
      <p:sp>
        <p:nvSpPr>
          <p:cNvPr id="128" name="Rectangle 22"/>
          <p:cNvSpPr>
            <a:spLocks noChangeArrowheads="1"/>
          </p:cNvSpPr>
          <p:nvPr/>
        </p:nvSpPr>
        <p:spPr bwMode="auto">
          <a:xfrm>
            <a:off x="2915602" y="1560353"/>
            <a:ext cx="204312" cy="65723"/>
          </a:xfrm>
          <a:prstGeom prst="rect">
            <a:avLst/>
          </a:prstGeom>
          <a:solidFill>
            <a:srgbClr val="777777"/>
          </a:solidFill>
          <a:ln w="9525">
            <a:solidFill>
              <a:srgbClr val="5781D5"/>
            </a:solidFill>
            <a:miter lim="800000"/>
            <a:headEnd/>
            <a:tailEnd/>
          </a:ln>
        </p:spPr>
        <p:txBody>
          <a:bodyPr wrap="none" lIns="82296" tIns="41148" rIns="82296" bIns="41148" anchor="ctr"/>
          <a:lstStyle/>
          <a:p>
            <a:endParaRPr lang="en-US" sz="1100">
              <a:latin typeface="Trebuchet MS" pitchFamily="34" charset="0"/>
            </a:endParaRPr>
          </a:p>
        </p:txBody>
      </p:sp>
      <p:grpSp>
        <p:nvGrpSpPr>
          <p:cNvPr id="129" name="Group 23"/>
          <p:cNvGrpSpPr>
            <a:grpSpLocks/>
          </p:cNvGrpSpPr>
          <p:nvPr/>
        </p:nvGrpSpPr>
        <p:grpSpPr bwMode="auto">
          <a:xfrm>
            <a:off x="2649854" y="1370329"/>
            <a:ext cx="204312" cy="255746"/>
            <a:chOff x="520" y="813"/>
            <a:chExt cx="189" cy="236"/>
          </a:xfrm>
        </p:grpSpPr>
        <p:sp>
          <p:nvSpPr>
            <p:cNvPr id="130" name="Oval 24"/>
            <p:cNvSpPr>
              <a:spLocks noChangeArrowheads="1"/>
            </p:cNvSpPr>
            <p:nvPr/>
          </p:nvSpPr>
          <p:spPr bwMode="auto">
            <a:xfrm>
              <a:off x="574" y="813"/>
              <a:ext cx="81" cy="96"/>
            </a:xfrm>
            <a:prstGeom prst="ellipse">
              <a:avLst/>
            </a:prstGeom>
            <a:solidFill>
              <a:srgbClr val="B2B2B2"/>
            </a:solidFill>
            <a:ln w="9525">
              <a:solidFill>
                <a:srgbClr val="5781D5"/>
              </a:solidFill>
              <a:round/>
              <a:headEnd/>
              <a:tailEnd/>
            </a:ln>
          </p:spPr>
          <p:txBody>
            <a:bodyPr wrap="none" anchor="ctr"/>
            <a:lstStyle/>
            <a:p>
              <a:endParaRPr lang="en-US" sz="1100">
                <a:latin typeface="Trebuchet MS" pitchFamily="34" charset="0"/>
              </a:endParaRPr>
            </a:p>
          </p:txBody>
        </p:sp>
        <p:sp>
          <p:nvSpPr>
            <p:cNvPr id="131" name="Oval 25"/>
            <p:cNvSpPr>
              <a:spLocks noChangeArrowheads="1"/>
            </p:cNvSpPr>
            <p:nvPr/>
          </p:nvSpPr>
          <p:spPr bwMode="auto">
            <a:xfrm>
              <a:off x="546" y="921"/>
              <a:ext cx="138" cy="96"/>
            </a:xfrm>
            <a:prstGeom prst="ellipse">
              <a:avLst/>
            </a:prstGeom>
            <a:solidFill>
              <a:srgbClr val="B2B2B2"/>
            </a:solidFill>
            <a:ln w="9525">
              <a:solidFill>
                <a:srgbClr val="5781D5"/>
              </a:solidFill>
              <a:round/>
              <a:headEnd/>
              <a:tailEnd/>
            </a:ln>
          </p:spPr>
          <p:txBody>
            <a:bodyPr wrap="none" anchor="ctr"/>
            <a:lstStyle/>
            <a:p>
              <a:endParaRPr lang="en-US" sz="1100">
                <a:latin typeface="Trebuchet MS" pitchFamily="34" charset="0"/>
              </a:endParaRPr>
            </a:p>
          </p:txBody>
        </p:sp>
        <p:sp>
          <p:nvSpPr>
            <p:cNvPr id="132" name="Rectangle 26"/>
            <p:cNvSpPr>
              <a:spLocks noChangeArrowheads="1"/>
            </p:cNvSpPr>
            <p:nvPr/>
          </p:nvSpPr>
          <p:spPr bwMode="auto">
            <a:xfrm>
              <a:off x="545" y="970"/>
              <a:ext cx="139" cy="79"/>
            </a:xfrm>
            <a:prstGeom prst="rect">
              <a:avLst/>
            </a:prstGeom>
            <a:solidFill>
              <a:srgbClr val="B2B2B2"/>
            </a:solidFill>
            <a:ln w="9525">
              <a:solidFill>
                <a:srgbClr val="5781D5"/>
              </a:solidFill>
              <a:miter lim="800000"/>
              <a:headEnd/>
              <a:tailEnd/>
            </a:ln>
          </p:spPr>
          <p:txBody>
            <a:bodyPr wrap="none" anchor="ctr"/>
            <a:lstStyle/>
            <a:p>
              <a:endParaRPr lang="en-US" sz="1100">
                <a:latin typeface="Trebuchet MS" pitchFamily="34" charset="0"/>
              </a:endParaRPr>
            </a:p>
          </p:txBody>
        </p:sp>
        <p:sp>
          <p:nvSpPr>
            <p:cNvPr id="133" name="Rectangle 27"/>
            <p:cNvSpPr>
              <a:spLocks noChangeArrowheads="1"/>
            </p:cNvSpPr>
            <p:nvPr/>
          </p:nvSpPr>
          <p:spPr bwMode="auto">
            <a:xfrm>
              <a:off x="520" y="988"/>
              <a:ext cx="189" cy="61"/>
            </a:xfrm>
            <a:prstGeom prst="rect">
              <a:avLst/>
            </a:prstGeom>
            <a:solidFill>
              <a:srgbClr val="777777"/>
            </a:solidFill>
            <a:ln w="9525">
              <a:solidFill>
                <a:srgbClr val="5781D5"/>
              </a:solidFill>
              <a:miter lim="800000"/>
              <a:headEnd/>
              <a:tailEnd/>
            </a:ln>
          </p:spPr>
          <p:txBody>
            <a:bodyPr wrap="none" anchor="ctr"/>
            <a:lstStyle/>
            <a:p>
              <a:endParaRPr lang="en-US" sz="1100">
                <a:latin typeface="Trebuchet MS" pitchFamily="34" charset="0"/>
              </a:endParaRPr>
            </a:p>
          </p:txBody>
        </p:sp>
      </p:grpSp>
      <p:sp>
        <p:nvSpPr>
          <p:cNvPr id="134" name="Line 177"/>
          <p:cNvSpPr>
            <a:spLocks noChangeShapeType="1"/>
          </p:cNvSpPr>
          <p:nvPr/>
        </p:nvSpPr>
        <p:spPr bwMode="auto">
          <a:xfrm flipH="1">
            <a:off x="2301239" y="1850389"/>
            <a:ext cx="1157288" cy="0"/>
          </a:xfrm>
          <a:prstGeom prst="line">
            <a:avLst/>
          </a:prstGeom>
          <a:noFill/>
          <a:ln w="25400">
            <a:solidFill>
              <a:schemeClr val="tx1"/>
            </a:solidFill>
            <a:round/>
            <a:headEnd/>
            <a:tailEnd/>
          </a:ln>
          <a:effectLst/>
        </p:spPr>
        <p:txBody>
          <a:bodyPr wrap="none" lIns="82296" tIns="41148" rIns="82296" bIns="41148" anchor="ctr"/>
          <a:lstStyle/>
          <a:p>
            <a:endParaRPr lang="en-US">
              <a:latin typeface="Trebuchet MS" pitchFamily="34" charset="0"/>
            </a:endParaRPr>
          </a:p>
        </p:txBody>
      </p:sp>
      <p:sp>
        <p:nvSpPr>
          <p:cNvPr id="135" name="Line 149"/>
          <p:cNvSpPr>
            <a:spLocks noChangeShapeType="1"/>
          </p:cNvSpPr>
          <p:nvPr/>
        </p:nvSpPr>
        <p:spPr bwMode="auto">
          <a:xfrm flipH="1">
            <a:off x="1478280" y="3084829"/>
            <a:ext cx="1428"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grpSp>
        <p:nvGrpSpPr>
          <p:cNvPr id="136" name="Group 73"/>
          <p:cNvGrpSpPr/>
          <p:nvPr/>
        </p:nvGrpSpPr>
        <p:grpSpPr>
          <a:xfrm>
            <a:off x="1341119" y="2193289"/>
            <a:ext cx="941004" cy="1110826"/>
            <a:chOff x="1981200" y="1981200"/>
            <a:chExt cx="1045560" cy="1234251"/>
          </a:xfrm>
        </p:grpSpPr>
        <p:pic>
          <p:nvPicPr>
            <p:cNvPr id="137" name="Picture 4" descr="C:\Users\Administrator\Desktop\Specs to Update\PNGs\Server.png"/>
            <p:cNvPicPr>
              <a:picLocks noChangeAspect="1" noChangeArrowheads="1"/>
            </p:cNvPicPr>
            <p:nvPr/>
          </p:nvPicPr>
          <p:blipFill>
            <a:blip r:embed="rId9" cstate="print"/>
            <a:srcRect/>
            <a:stretch>
              <a:fillRect/>
            </a:stretch>
          </p:blipFill>
          <p:spPr bwMode="auto">
            <a:xfrm>
              <a:off x="1981200" y="2286000"/>
              <a:ext cx="512160" cy="700851"/>
            </a:xfrm>
            <a:prstGeom prst="rect">
              <a:avLst/>
            </a:prstGeom>
            <a:noFill/>
            <a:effectLst>
              <a:outerShdw blurRad="50800" dist="38100" dir="8100000" algn="tr" rotWithShape="0">
                <a:prstClr val="black">
                  <a:alpha val="40000"/>
                </a:prstClr>
              </a:outerShdw>
            </a:effectLst>
          </p:spPr>
        </p:pic>
        <p:pic>
          <p:nvPicPr>
            <p:cNvPr id="138" name="Picture 4" descr="C:\Users\Administrator\Desktop\Specs to Update\PNGs\Server.png"/>
            <p:cNvPicPr>
              <a:picLocks noChangeAspect="1" noChangeArrowheads="1"/>
            </p:cNvPicPr>
            <p:nvPr/>
          </p:nvPicPr>
          <p:blipFill>
            <a:blip r:embed="rId9" cstate="print"/>
            <a:srcRect/>
            <a:stretch>
              <a:fillRect/>
            </a:stretch>
          </p:blipFill>
          <p:spPr bwMode="auto">
            <a:xfrm>
              <a:off x="2209800" y="1981200"/>
              <a:ext cx="512160" cy="700851"/>
            </a:xfrm>
            <a:prstGeom prst="rect">
              <a:avLst/>
            </a:prstGeom>
            <a:noFill/>
            <a:effectLst>
              <a:outerShdw blurRad="50800" dist="38100" dir="8100000" algn="tr" rotWithShape="0">
                <a:prstClr val="black">
                  <a:alpha val="40000"/>
                </a:prstClr>
              </a:outerShdw>
            </a:effectLst>
          </p:spPr>
        </p:pic>
        <p:pic>
          <p:nvPicPr>
            <p:cNvPr id="139" name="Picture 4" descr="C:\Users\Administrator\Desktop\Specs to Update\PNGs\Server.png"/>
            <p:cNvPicPr>
              <a:picLocks noChangeAspect="1" noChangeArrowheads="1"/>
            </p:cNvPicPr>
            <p:nvPr/>
          </p:nvPicPr>
          <p:blipFill>
            <a:blip r:embed="rId9" cstate="print"/>
            <a:srcRect/>
            <a:stretch>
              <a:fillRect/>
            </a:stretch>
          </p:blipFill>
          <p:spPr bwMode="auto">
            <a:xfrm>
              <a:off x="2133600" y="2514600"/>
              <a:ext cx="512160" cy="700851"/>
            </a:xfrm>
            <a:prstGeom prst="rect">
              <a:avLst/>
            </a:prstGeom>
            <a:noFill/>
            <a:effectLst>
              <a:outerShdw blurRad="50800" dist="38100" dir="8100000" algn="tr" rotWithShape="0">
                <a:prstClr val="black">
                  <a:alpha val="40000"/>
                </a:prstClr>
              </a:outerShdw>
            </a:effectLst>
          </p:spPr>
        </p:pic>
        <p:pic>
          <p:nvPicPr>
            <p:cNvPr id="140" name="Picture 4" descr="C:\Users\Administrator\Desktop\Specs to Update\PNGs\Server.png"/>
            <p:cNvPicPr>
              <a:picLocks noChangeAspect="1" noChangeArrowheads="1"/>
            </p:cNvPicPr>
            <p:nvPr/>
          </p:nvPicPr>
          <p:blipFill>
            <a:blip r:embed="rId9" cstate="print"/>
            <a:srcRect/>
            <a:stretch>
              <a:fillRect/>
            </a:stretch>
          </p:blipFill>
          <p:spPr bwMode="auto">
            <a:xfrm>
              <a:off x="2514600" y="2286000"/>
              <a:ext cx="512160" cy="700851"/>
            </a:xfrm>
            <a:prstGeom prst="rect">
              <a:avLst/>
            </a:prstGeom>
            <a:noFill/>
            <a:effectLst>
              <a:outerShdw blurRad="50800" dist="38100" dir="8100000" algn="tr" rotWithShape="0">
                <a:prstClr val="black">
                  <a:alpha val="40000"/>
                </a:prstClr>
              </a:outerShdw>
            </a:effectLst>
          </p:spPr>
        </p:pic>
      </p:grpSp>
      <p:grpSp>
        <p:nvGrpSpPr>
          <p:cNvPr id="141" name="Group 95"/>
          <p:cNvGrpSpPr/>
          <p:nvPr/>
        </p:nvGrpSpPr>
        <p:grpSpPr>
          <a:xfrm>
            <a:off x="2712719" y="2330449"/>
            <a:ext cx="992277" cy="1097280"/>
            <a:chOff x="2819400" y="2743200"/>
            <a:chExt cx="1102530" cy="1219200"/>
          </a:xfrm>
        </p:grpSpPr>
        <p:pic>
          <p:nvPicPr>
            <p:cNvPr id="142" name="Picture 3" descr="C:\Users\shonsh\Desktop\images\VM.png"/>
            <p:cNvPicPr>
              <a:picLocks noChangeAspect="1" noChangeArrowheads="1"/>
            </p:cNvPicPr>
            <p:nvPr/>
          </p:nvPicPr>
          <p:blipFill>
            <a:blip r:embed="rId6" cstate="print"/>
            <a:srcRect/>
            <a:stretch>
              <a:fillRect/>
            </a:stretch>
          </p:blipFill>
          <p:spPr bwMode="auto">
            <a:xfrm>
              <a:off x="2819400" y="2743200"/>
              <a:ext cx="188130" cy="304800"/>
            </a:xfrm>
            <a:prstGeom prst="rect">
              <a:avLst/>
            </a:prstGeom>
            <a:noFill/>
          </p:spPr>
        </p:pic>
        <p:pic>
          <p:nvPicPr>
            <p:cNvPr id="143" name="Picture 3" descr="C:\Users\shonsh\Desktop\images\VM.png"/>
            <p:cNvPicPr>
              <a:picLocks noChangeAspect="1" noChangeArrowheads="1"/>
            </p:cNvPicPr>
            <p:nvPr/>
          </p:nvPicPr>
          <p:blipFill>
            <a:blip r:embed="rId6" cstate="print"/>
            <a:srcRect/>
            <a:stretch>
              <a:fillRect/>
            </a:stretch>
          </p:blipFill>
          <p:spPr bwMode="auto">
            <a:xfrm>
              <a:off x="2971800" y="2895600"/>
              <a:ext cx="188130" cy="304800"/>
            </a:xfrm>
            <a:prstGeom prst="rect">
              <a:avLst/>
            </a:prstGeom>
            <a:noFill/>
          </p:spPr>
        </p:pic>
        <p:pic>
          <p:nvPicPr>
            <p:cNvPr id="144" name="Picture 3" descr="C:\Users\shonsh\Desktop\images\VM.png"/>
            <p:cNvPicPr>
              <a:picLocks noChangeAspect="1" noChangeArrowheads="1"/>
            </p:cNvPicPr>
            <p:nvPr/>
          </p:nvPicPr>
          <p:blipFill>
            <a:blip r:embed="rId6" cstate="print"/>
            <a:srcRect/>
            <a:stretch>
              <a:fillRect/>
            </a:stretch>
          </p:blipFill>
          <p:spPr bwMode="auto">
            <a:xfrm>
              <a:off x="3124200" y="3048000"/>
              <a:ext cx="188130" cy="304800"/>
            </a:xfrm>
            <a:prstGeom prst="rect">
              <a:avLst/>
            </a:prstGeom>
            <a:noFill/>
          </p:spPr>
        </p:pic>
        <p:pic>
          <p:nvPicPr>
            <p:cNvPr id="145" name="Picture 3" descr="C:\Users\shonsh\Desktop\images\VM.png"/>
            <p:cNvPicPr>
              <a:picLocks noChangeAspect="1" noChangeArrowheads="1"/>
            </p:cNvPicPr>
            <p:nvPr/>
          </p:nvPicPr>
          <p:blipFill>
            <a:blip r:embed="rId6" cstate="print"/>
            <a:srcRect/>
            <a:stretch>
              <a:fillRect/>
            </a:stretch>
          </p:blipFill>
          <p:spPr bwMode="auto">
            <a:xfrm>
              <a:off x="3276600" y="3200400"/>
              <a:ext cx="188130" cy="304800"/>
            </a:xfrm>
            <a:prstGeom prst="rect">
              <a:avLst/>
            </a:prstGeom>
            <a:noFill/>
          </p:spPr>
        </p:pic>
        <p:pic>
          <p:nvPicPr>
            <p:cNvPr id="146" name="Picture 3" descr="C:\Users\shonsh\Desktop\images\VM.png"/>
            <p:cNvPicPr>
              <a:picLocks noChangeAspect="1" noChangeArrowheads="1"/>
            </p:cNvPicPr>
            <p:nvPr/>
          </p:nvPicPr>
          <p:blipFill>
            <a:blip r:embed="rId6" cstate="print"/>
            <a:srcRect/>
            <a:stretch>
              <a:fillRect/>
            </a:stretch>
          </p:blipFill>
          <p:spPr bwMode="auto">
            <a:xfrm>
              <a:off x="3429000" y="3352800"/>
              <a:ext cx="188130" cy="304800"/>
            </a:xfrm>
            <a:prstGeom prst="rect">
              <a:avLst/>
            </a:prstGeom>
            <a:noFill/>
          </p:spPr>
        </p:pic>
        <p:pic>
          <p:nvPicPr>
            <p:cNvPr id="147" name="Picture 3" descr="C:\Users\shonsh\Desktop\images\VM.png"/>
            <p:cNvPicPr>
              <a:picLocks noChangeAspect="1" noChangeArrowheads="1"/>
            </p:cNvPicPr>
            <p:nvPr/>
          </p:nvPicPr>
          <p:blipFill>
            <a:blip r:embed="rId6" cstate="print"/>
            <a:srcRect/>
            <a:stretch>
              <a:fillRect/>
            </a:stretch>
          </p:blipFill>
          <p:spPr bwMode="auto">
            <a:xfrm>
              <a:off x="3581400" y="3505200"/>
              <a:ext cx="188130" cy="304800"/>
            </a:xfrm>
            <a:prstGeom prst="rect">
              <a:avLst/>
            </a:prstGeom>
            <a:noFill/>
          </p:spPr>
        </p:pic>
        <p:pic>
          <p:nvPicPr>
            <p:cNvPr id="148" name="Picture 3" descr="C:\Users\shonsh\Desktop\images\VM.png"/>
            <p:cNvPicPr>
              <a:picLocks noChangeAspect="1" noChangeArrowheads="1"/>
            </p:cNvPicPr>
            <p:nvPr/>
          </p:nvPicPr>
          <p:blipFill>
            <a:blip r:embed="rId6" cstate="print"/>
            <a:srcRect/>
            <a:stretch>
              <a:fillRect/>
            </a:stretch>
          </p:blipFill>
          <p:spPr bwMode="auto">
            <a:xfrm>
              <a:off x="3733800" y="3657600"/>
              <a:ext cx="188130" cy="304800"/>
            </a:xfrm>
            <a:prstGeom prst="rect">
              <a:avLst/>
            </a:prstGeom>
            <a:noFill/>
          </p:spPr>
        </p:pic>
      </p:grpSp>
      <p:sp>
        <p:nvSpPr>
          <p:cNvPr id="149" name="Line 182"/>
          <p:cNvSpPr>
            <a:spLocks noChangeShapeType="1"/>
          </p:cNvSpPr>
          <p:nvPr/>
        </p:nvSpPr>
        <p:spPr bwMode="auto">
          <a:xfrm flipH="1" flipV="1">
            <a:off x="2026918" y="2261869"/>
            <a:ext cx="480061" cy="137160"/>
          </a:xfrm>
          <a:prstGeom prst="line">
            <a:avLst/>
          </a:prstGeom>
          <a:noFill/>
          <a:ln w="6350">
            <a:solidFill>
              <a:schemeClr val="tx1"/>
            </a:solidFill>
            <a:prstDash val="dash"/>
            <a:round/>
            <a:headEnd/>
            <a:tailEnd/>
          </a:ln>
          <a:effectLst/>
        </p:spPr>
        <p:txBody>
          <a:bodyPr wrap="none" lIns="82296" tIns="41148" rIns="82296" bIns="41148" anchor="ctr"/>
          <a:lstStyle/>
          <a:p>
            <a:pPr>
              <a:defRPr/>
            </a:pPr>
            <a:endParaRPr lang="en-US">
              <a:latin typeface="Trebuchet MS" pitchFamily="34" charset="0"/>
            </a:endParaRPr>
          </a:p>
        </p:txBody>
      </p:sp>
      <p:sp>
        <p:nvSpPr>
          <p:cNvPr id="150" name="Line 183"/>
          <p:cNvSpPr>
            <a:spLocks noChangeShapeType="1"/>
          </p:cNvSpPr>
          <p:nvPr/>
        </p:nvSpPr>
        <p:spPr bwMode="auto">
          <a:xfrm flipH="1">
            <a:off x="1958338" y="3221989"/>
            <a:ext cx="548641" cy="137159"/>
          </a:xfrm>
          <a:prstGeom prst="line">
            <a:avLst/>
          </a:prstGeom>
          <a:noFill/>
          <a:ln w="6350">
            <a:solidFill>
              <a:schemeClr val="tx1"/>
            </a:solidFill>
            <a:prstDash val="dash"/>
            <a:round/>
            <a:headEnd/>
            <a:tailEnd/>
          </a:ln>
          <a:effectLst/>
        </p:spPr>
        <p:txBody>
          <a:bodyPr wrap="none" lIns="82296" tIns="41148" rIns="82296" bIns="41148" anchor="ctr"/>
          <a:lstStyle/>
          <a:p>
            <a:pPr>
              <a:defRPr/>
            </a:pPr>
            <a:endParaRPr lang="en-US">
              <a:latin typeface="Trebuchet MS" pitchFamily="34" charset="0"/>
            </a:endParaRPr>
          </a:p>
        </p:txBody>
      </p:sp>
      <p:sp>
        <p:nvSpPr>
          <p:cNvPr id="151" name="Rectangle 143"/>
          <p:cNvSpPr>
            <a:spLocks noChangeArrowheads="1"/>
          </p:cNvSpPr>
          <p:nvPr/>
        </p:nvSpPr>
        <p:spPr bwMode="auto">
          <a:xfrm>
            <a:off x="2506979" y="2056129"/>
            <a:ext cx="1851660" cy="1440180"/>
          </a:xfrm>
          <a:prstGeom prst="rect">
            <a:avLst/>
          </a:prstGeom>
          <a:solidFill>
            <a:schemeClr val="tx1">
              <a:lumMod val="95000"/>
              <a:alpha val="47000"/>
            </a:schemeClr>
          </a:solidFill>
          <a:ln w="6350" algn="ctr">
            <a:solidFill>
              <a:schemeClr val="tx1"/>
            </a:solidFill>
            <a:prstDash val="dash"/>
            <a:miter lim="800000"/>
            <a:headEnd/>
            <a:tailEnd/>
          </a:ln>
          <a:effectLst/>
        </p:spPr>
        <p:txBody>
          <a:bodyPr wrap="none" lIns="82296" tIns="41148" rIns="82296" bIns="41148" anchor="ctr"/>
          <a:lstStyle/>
          <a:p>
            <a:pPr>
              <a:defRPr/>
            </a:pPr>
            <a:endParaRPr lang="en-US">
              <a:latin typeface="Trebuchet MS" pitchFamily="34" charset="0"/>
            </a:endParaRPr>
          </a:p>
        </p:txBody>
      </p:sp>
      <p:sp>
        <p:nvSpPr>
          <p:cNvPr id="152" name="Line 147"/>
          <p:cNvSpPr>
            <a:spLocks noChangeShapeType="1"/>
          </p:cNvSpPr>
          <p:nvPr/>
        </p:nvSpPr>
        <p:spPr bwMode="auto">
          <a:xfrm flipH="1" flipV="1">
            <a:off x="892492" y="3447732"/>
            <a:ext cx="1968818" cy="0"/>
          </a:xfrm>
          <a:prstGeom prst="line">
            <a:avLst/>
          </a:prstGeom>
          <a:noFill/>
          <a:ln w="25400">
            <a:solidFill>
              <a:schemeClr val="tx1"/>
            </a:solidFill>
            <a:round/>
            <a:headEnd/>
            <a:tailEnd/>
          </a:ln>
          <a:effectLst/>
        </p:spPr>
        <p:txBody>
          <a:bodyPr wrap="none" lIns="82296" tIns="41148" rIns="82296" bIns="41148" anchor="ctr"/>
          <a:lstStyle/>
          <a:p>
            <a:pPr>
              <a:defRPr/>
            </a:pPr>
            <a:endParaRPr lang="en-US">
              <a:latin typeface="Trebuchet MS" pitchFamily="34" charset="0"/>
            </a:endParaRPr>
          </a:p>
        </p:txBody>
      </p:sp>
      <p:sp>
        <p:nvSpPr>
          <p:cNvPr id="153" name="Line 147"/>
          <p:cNvSpPr>
            <a:spLocks noChangeShapeType="1"/>
          </p:cNvSpPr>
          <p:nvPr/>
        </p:nvSpPr>
        <p:spPr bwMode="auto">
          <a:xfrm flipH="1" flipV="1">
            <a:off x="2232659" y="1850389"/>
            <a:ext cx="1968818" cy="0"/>
          </a:xfrm>
          <a:prstGeom prst="line">
            <a:avLst/>
          </a:prstGeom>
          <a:noFill/>
          <a:ln w="25400">
            <a:solidFill>
              <a:schemeClr val="tx1"/>
            </a:solidFill>
            <a:round/>
            <a:headEnd/>
            <a:tailEnd/>
          </a:ln>
          <a:effectLst/>
        </p:spPr>
        <p:txBody>
          <a:bodyPr wrap="none" lIns="82296" tIns="41148" rIns="82296" bIns="41148" anchor="ctr"/>
          <a:lstStyle/>
          <a:p>
            <a:pPr>
              <a:defRPr/>
            </a:pPr>
            <a:endParaRPr lang="en-US">
              <a:latin typeface="Trebuchet MS" pitchFamily="34" charset="0"/>
            </a:endParaRPr>
          </a:p>
        </p:txBody>
      </p:sp>
      <p:sp>
        <p:nvSpPr>
          <p:cNvPr id="154" name="Line 149"/>
          <p:cNvSpPr>
            <a:spLocks noChangeShapeType="1"/>
          </p:cNvSpPr>
          <p:nvPr/>
        </p:nvSpPr>
        <p:spPr bwMode="auto">
          <a:xfrm flipH="1">
            <a:off x="3467100" y="1850389"/>
            <a:ext cx="1428" cy="374333"/>
          </a:xfrm>
          <a:prstGeom prst="line">
            <a:avLst/>
          </a:prstGeom>
          <a:noFill/>
          <a:ln w="12700">
            <a:solidFill>
              <a:schemeClr val="tx1"/>
            </a:solidFill>
            <a:round/>
            <a:headEnd/>
            <a:tailEnd/>
          </a:ln>
          <a:effectLst/>
        </p:spPr>
        <p:txBody>
          <a:bodyPr wrap="none" lIns="82296" tIns="41148" rIns="82296" bIns="41148" anchor="ctr"/>
          <a:lstStyle/>
          <a:p>
            <a:endParaRPr lang="en-US">
              <a:latin typeface="Trebuchet MS" pitchFamily="34" charset="0"/>
            </a:endParaRPr>
          </a:p>
        </p:txBody>
      </p:sp>
      <p:pic>
        <p:nvPicPr>
          <p:cNvPr id="155" name="Picture 154"/>
          <p:cNvPicPr/>
          <p:nvPr/>
        </p:nvPicPr>
        <p:blipFill>
          <a:blip r:embed="rId10"/>
          <a:srcRect/>
          <a:stretch>
            <a:fillRect/>
          </a:stretch>
        </p:blipFill>
        <p:spPr bwMode="auto">
          <a:xfrm>
            <a:off x="3478121" y="3956775"/>
            <a:ext cx="851127" cy="1063391"/>
          </a:xfrm>
          <a:prstGeom prst="rect">
            <a:avLst/>
          </a:prstGeom>
          <a:noFill/>
          <a:ln w="9525">
            <a:noFill/>
            <a:miter lim="800000"/>
            <a:headEnd/>
            <a:tailEnd/>
          </a:ln>
        </p:spPr>
      </p:pic>
      <p:sp>
        <p:nvSpPr>
          <p:cNvPr id="157" name="Text Box 25"/>
          <p:cNvSpPr txBox="1">
            <a:spLocks noChangeArrowheads="1"/>
          </p:cNvSpPr>
          <p:nvPr/>
        </p:nvSpPr>
        <p:spPr bwMode="auto">
          <a:xfrm>
            <a:off x="381001" y="4933949"/>
            <a:ext cx="8382000" cy="115532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4300" indent="-114300" eaLnBrk="0" hangingPunct="0"/>
            <a:r>
              <a:rPr lang="en-US" sz="1600" dirty="0" smtClean="0">
                <a:solidFill>
                  <a:srgbClr val="000000"/>
                </a:solidFill>
                <a:latin typeface="Trebuchet MS" pitchFamily="34" charset="0"/>
                <a:cs typeface="Arial" pitchFamily="34" charset="0"/>
              </a:rPr>
              <a:t>“Hyper-V allows us to provision new servers quickly and more efficiently utilize hardware resources. </a:t>
            </a:r>
            <a:r>
              <a:rPr lang="en-US" sz="1600" smtClean="0">
                <a:solidFill>
                  <a:srgbClr val="000000"/>
                </a:solidFill>
                <a:latin typeface="Trebuchet MS" pitchFamily="34" charset="0"/>
                <a:cs typeface="Arial" pitchFamily="34" charset="0"/>
              </a:rPr>
              <a:t>Using Hyper-V with </a:t>
            </a:r>
            <a:r>
              <a:rPr lang="en-US" sz="1600" dirty="0" smtClean="0">
                <a:solidFill>
                  <a:srgbClr val="000000"/>
                </a:solidFill>
                <a:latin typeface="Trebuchet MS" pitchFamily="34" charset="0"/>
                <a:cs typeface="Arial" pitchFamily="34" charset="0"/>
              </a:rPr>
              <a:t>our existing </a:t>
            </a:r>
            <a:r>
              <a:rPr lang="en-US" sz="1600" smtClean="0">
                <a:solidFill>
                  <a:srgbClr val="000000"/>
                </a:solidFill>
                <a:latin typeface="Trebuchet MS" pitchFamily="34" charset="0"/>
                <a:cs typeface="Arial" pitchFamily="34" charset="0"/>
              </a:rPr>
              <a:t>NetApp infrastructure provided </a:t>
            </a:r>
            <a:r>
              <a:rPr lang="en-US" sz="1600" dirty="0" smtClean="0">
                <a:solidFill>
                  <a:srgbClr val="000000"/>
                </a:solidFill>
                <a:latin typeface="Trebuchet MS" pitchFamily="34" charset="0"/>
                <a:cs typeface="Arial" pitchFamily="34" charset="0"/>
              </a:rPr>
              <a:t>a cost-effective and flexible solution without sacrificing performance.”</a:t>
            </a:r>
          </a:p>
          <a:p>
            <a:pPr algn="r" eaLnBrk="0" hangingPunct="0"/>
            <a:r>
              <a:rPr lang="en-US" sz="1600" i="1" smtClean="0">
                <a:solidFill>
                  <a:srgbClr val="000000"/>
                </a:solidFill>
                <a:latin typeface="Trebuchet MS" pitchFamily="34" charset="0"/>
                <a:cs typeface="Arial" pitchFamily="34" charset="0"/>
              </a:rPr>
              <a:t>— </a:t>
            </a:r>
            <a:r>
              <a:rPr lang="en-US" sz="1600" i="1" dirty="0" smtClean="0">
                <a:solidFill>
                  <a:srgbClr val="000000"/>
                </a:solidFill>
                <a:latin typeface="Trebuchet MS" pitchFamily="34" charset="0"/>
                <a:cs typeface="Arial" pitchFamily="34" charset="0"/>
              </a:rPr>
              <a:t>Andy Schneider, infrastructure architect, Avanade</a:t>
            </a:r>
            <a:endParaRPr lang="en-US" sz="1600" i="1" dirty="0">
              <a:solidFill>
                <a:srgbClr val="000000"/>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ppt_x"/>
                                          </p:val>
                                        </p:tav>
                                        <p:tav tm="100000">
                                          <p:val>
                                            <p:strVal val="#ppt_x"/>
                                          </p:val>
                                        </p:tav>
                                      </p:tavLst>
                                    </p:anim>
                                    <p:anim calcmode="lin" valueType="num">
                                      <p:cBhvr additive="base">
                                        <p:cTn id="8"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2588" y="228600"/>
            <a:ext cx="8380412" cy="1163395"/>
          </a:xfrm>
        </p:spPr>
        <p:txBody>
          <a:bodyPr/>
          <a:lstStyle/>
          <a:p>
            <a:r>
              <a:rPr lang="fr-FR" smtClean="0"/>
              <a:t>Lionbridge Technologies</a:t>
            </a:r>
            <a:br>
              <a:rPr lang="fr-FR" smtClean="0"/>
            </a:br>
            <a:r>
              <a:rPr lang="fr-FR" sz="3600" smtClean="0">
                <a:gradFill>
                  <a:gsLst>
                    <a:gs pos="28000">
                      <a:schemeClr val="accent6">
                        <a:lumMod val="40000"/>
                        <a:lumOff val="60000"/>
                      </a:schemeClr>
                    </a:gs>
                    <a:gs pos="48000">
                      <a:schemeClr val="accent6">
                        <a:lumMod val="40000"/>
                        <a:lumOff val="60000"/>
                      </a:schemeClr>
                    </a:gs>
                  </a:gsLst>
                  <a:lin ang="5400000" scaled="1"/>
                </a:gradFill>
              </a:rPr>
              <a:t>iSCSI Fibre Channel</a:t>
            </a:r>
          </a:p>
        </p:txBody>
      </p:sp>
      <p:sp>
        <p:nvSpPr>
          <p:cNvPr id="62" name="Rectangle 3"/>
          <p:cNvSpPr txBox="1">
            <a:spLocks noChangeArrowheads="1"/>
          </p:cNvSpPr>
          <p:nvPr/>
        </p:nvSpPr>
        <p:spPr>
          <a:xfrm>
            <a:off x="5029200" y="1901825"/>
            <a:ext cx="3733800" cy="4668970"/>
          </a:xfrm>
          <a:prstGeom prst="rect">
            <a:avLst/>
          </a:prstGeom>
        </p:spPr>
        <p:txBody>
          <a:bodyPr wrap="square" lIns="0" tIns="0" rIns="0" bIns="0">
            <a:spAutoFit/>
          </a:bodyPr>
          <a:lstStyle/>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 Used</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SQL Server/ Microsoft Exchange Server</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File Shares</a:t>
            </a:r>
            <a:endPar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Components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iSCSI Software Initiator</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Failover Clustering</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Hyper-V</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FalconStor MPIO DSM</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Pain Points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Single Protocol / Single SAN Vendor Lock-In</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Lack of Mirroring, Snapshot, Replication </a:t>
            </a:r>
            <a:b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across any SAN regardless of protocol</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Solution</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Windows 2008 iSCSI hosts with Hyper-V with Failover Clustering and Microsoft MPIO</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SAN Gateway with Snapshot, Mirroring and </a:t>
            </a:r>
            <a:b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Sub-block Replication</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Ability to deploy Multi-Site Clustering</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Multiple SAN Vendors</a:t>
            </a:r>
            <a:endPar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65" name="Picture 4" descr="C:\Program Files\Microsoft Resource DVD Artwork\DVD_ART34\Logos\Windows Server 2008\_Windows Server 2008 brand\Windows Server 2008 logo v r.png"/>
          <p:cNvPicPr>
            <a:picLocks noChangeAspect="1" noChangeArrowheads="1"/>
          </p:cNvPicPr>
          <p:nvPr/>
        </p:nvPicPr>
        <p:blipFill>
          <a:blip r:embed="rId5" cstate="print"/>
          <a:srcRect/>
          <a:stretch>
            <a:fillRect/>
          </a:stretch>
        </p:blipFill>
        <p:spPr bwMode="auto">
          <a:xfrm>
            <a:off x="7133504" y="3151985"/>
            <a:ext cx="1629496" cy="554029"/>
          </a:xfrm>
          <a:prstGeom prst="rect">
            <a:avLst/>
          </a:prstGeom>
          <a:noFill/>
        </p:spPr>
      </p:pic>
      <p:pic>
        <p:nvPicPr>
          <p:cNvPr id="66" name="Picture 2" descr="C:\Program Files\Microsoft Resource DVD Artwork\DVD_ART34\Logos\Windows Server 2008\Windows Server 2008 Hyper-V\Windows Server 2008 Hyper-V logo h r.png"/>
          <p:cNvPicPr>
            <a:picLocks noChangeAspect="1" noChangeArrowheads="1"/>
          </p:cNvPicPr>
          <p:nvPr/>
        </p:nvPicPr>
        <p:blipFill>
          <a:blip r:embed="rId6" cstate="print"/>
          <a:srcRect/>
          <a:stretch>
            <a:fillRect/>
          </a:stretch>
        </p:blipFill>
        <p:spPr bwMode="auto">
          <a:xfrm>
            <a:off x="162741" y="2024799"/>
            <a:ext cx="2066110" cy="476353"/>
          </a:xfrm>
          <a:prstGeom prst="rect">
            <a:avLst/>
          </a:prstGeom>
          <a:noFill/>
        </p:spPr>
      </p:pic>
      <p:sp>
        <p:nvSpPr>
          <p:cNvPr id="67" name="AutoShape 4"/>
          <p:cNvSpPr>
            <a:spLocks noChangeArrowheads="1"/>
          </p:cNvSpPr>
          <p:nvPr/>
        </p:nvSpPr>
        <p:spPr bwMode="auto">
          <a:xfrm>
            <a:off x="381000" y="2937238"/>
            <a:ext cx="4303675" cy="3332313"/>
          </a:xfrm>
          <a:prstGeom prst="cloudCallout">
            <a:avLst>
              <a:gd name="adj1" fmla="val -16978"/>
              <a:gd name="adj2" fmla="val 39818"/>
            </a:avLst>
          </a:prstGeom>
          <a:ln>
            <a:headEnd/>
            <a:tailEnd/>
          </a:ln>
        </p:spPr>
        <p:style>
          <a:lnRef idx="1">
            <a:schemeClr val="accent5"/>
          </a:lnRef>
          <a:fillRef idx="3">
            <a:schemeClr val="accent5"/>
          </a:fillRef>
          <a:effectRef idx="2">
            <a:schemeClr val="accent5"/>
          </a:effectRef>
          <a:fontRef idx="minor">
            <a:schemeClr val="lt1"/>
          </a:fontRef>
        </p:style>
        <p:txBody>
          <a:bodyPr lIns="82296" tIns="41148" rIns="82296" bIns="41148"/>
          <a:lstStyle/>
          <a:p>
            <a:pPr algn="ctr"/>
            <a:endParaRPr lang="en-GB" sz="2200">
              <a:latin typeface="Trebuchet MS" pitchFamily="34" charset="0"/>
            </a:endParaRPr>
          </a:p>
        </p:txBody>
      </p:sp>
      <p:sp>
        <p:nvSpPr>
          <p:cNvPr id="68" name="Text Box 7"/>
          <p:cNvSpPr txBox="1">
            <a:spLocks noChangeArrowheads="1"/>
          </p:cNvSpPr>
          <p:nvPr/>
        </p:nvSpPr>
        <p:spPr bwMode="auto">
          <a:xfrm>
            <a:off x="836567" y="2559490"/>
            <a:ext cx="3566160" cy="513987"/>
          </a:xfrm>
          <a:prstGeom prst="rect">
            <a:avLst/>
          </a:prstGeom>
          <a:noFill/>
          <a:ln w="38100">
            <a:noFill/>
            <a:miter lim="800000"/>
            <a:headEnd type="none" w="sm" len="sm"/>
            <a:tailEnd/>
          </a:ln>
        </p:spPr>
        <p:txBody>
          <a:bodyPr wrap="square" lIns="82296" tIns="41148" rIns="82296" bIns="41148">
            <a:spAutoFit/>
          </a:bodyPr>
          <a:lstStyle/>
          <a:p>
            <a:pPr algn="ctr"/>
            <a:r>
              <a:rPr lang="en-US" sz="1400" b="1" dirty="0">
                <a:latin typeface="Trebuchet MS" pitchFamily="34" charset="0"/>
              </a:rPr>
              <a:t>Global IT – Windows Server </a:t>
            </a:r>
            <a:r>
              <a:rPr lang="en-US" sz="1400" b="1">
                <a:latin typeface="Trebuchet MS" pitchFamily="34" charset="0"/>
              </a:rPr>
              <a:t>2008 </a:t>
            </a:r>
            <a:r>
              <a:rPr lang="en-US" sz="1400" b="1" smtClean="0">
                <a:latin typeface="Trebuchet MS" pitchFamily="34" charset="0"/>
              </a:rPr>
              <a:t>Hyper-V ISCSI </a:t>
            </a:r>
            <a:r>
              <a:rPr lang="en-US" sz="1400" b="1" dirty="0">
                <a:latin typeface="Trebuchet MS" pitchFamily="34" charset="0"/>
              </a:rPr>
              <a:t>SAN </a:t>
            </a:r>
          </a:p>
        </p:txBody>
      </p:sp>
      <p:pic>
        <p:nvPicPr>
          <p:cNvPr id="69" name="Picture 2" descr="http://www.lionbridge.com/images/logo_lionbridge.gif"/>
          <p:cNvPicPr>
            <a:picLocks noChangeAspect="1" noChangeArrowheads="1"/>
          </p:cNvPicPr>
          <p:nvPr/>
        </p:nvPicPr>
        <p:blipFill>
          <a:blip r:embed="rId7"/>
          <a:srcRect/>
          <a:stretch>
            <a:fillRect/>
          </a:stretch>
        </p:blipFill>
        <p:spPr bwMode="auto">
          <a:xfrm>
            <a:off x="2352838" y="1513755"/>
            <a:ext cx="2534971" cy="522282"/>
          </a:xfrm>
          <a:prstGeom prst="rect">
            <a:avLst/>
          </a:prstGeom>
          <a:noFill/>
        </p:spPr>
      </p:pic>
      <p:grpSp>
        <p:nvGrpSpPr>
          <p:cNvPr id="70" name="Group 39"/>
          <p:cNvGrpSpPr/>
          <p:nvPr/>
        </p:nvGrpSpPr>
        <p:grpSpPr>
          <a:xfrm>
            <a:off x="381000" y="3099131"/>
            <a:ext cx="4263203" cy="2684738"/>
            <a:chOff x="119922" y="2113613"/>
            <a:chExt cx="4736892" cy="2983042"/>
          </a:xfrm>
        </p:grpSpPr>
        <p:sp>
          <p:nvSpPr>
            <p:cNvPr id="71" name="Line 5"/>
            <p:cNvSpPr>
              <a:spLocks noChangeShapeType="1"/>
            </p:cNvSpPr>
            <p:nvPr/>
          </p:nvSpPr>
          <p:spPr bwMode="auto">
            <a:xfrm flipH="1">
              <a:off x="2895599" y="3087974"/>
              <a:ext cx="45719" cy="508416"/>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72" name="Line 8"/>
            <p:cNvSpPr>
              <a:spLocks noChangeShapeType="1"/>
            </p:cNvSpPr>
            <p:nvPr/>
          </p:nvSpPr>
          <p:spPr bwMode="auto">
            <a:xfrm flipV="1">
              <a:off x="2578307" y="3762530"/>
              <a:ext cx="194873" cy="359763"/>
            </a:xfrm>
            <a:prstGeom prst="line">
              <a:avLst/>
            </a:prstGeom>
            <a:ln>
              <a:headEnd type="none" w="sm" len="sm"/>
              <a:tailEnd/>
            </a:ln>
          </p:spPr>
          <p:style>
            <a:lnRef idx="3">
              <a:schemeClr val="accent4"/>
            </a:lnRef>
            <a:fillRef idx="0">
              <a:schemeClr val="accent4"/>
            </a:fillRef>
            <a:effectRef idx="2">
              <a:schemeClr val="accent4"/>
            </a:effectRef>
            <a:fontRef idx="minor">
              <a:schemeClr val="tx1"/>
            </a:fontRef>
          </p:style>
          <p:txBody>
            <a:bodyPr wrap="none" anchor="ctr"/>
            <a:lstStyle/>
            <a:p>
              <a:pPr>
                <a:defRPr/>
              </a:pPr>
              <a:endParaRPr lang="en-US">
                <a:latin typeface="Trebuchet MS" pitchFamily="34" charset="0"/>
              </a:endParaRPr>
            </a:p>
          </p:txBody>
        </p:sp>
        <p:sp>
          <p:nvSpPr>
            <p:cNvPr id="73" name="Text Box 11"/>
            <p:cNvSpPr txBox="1">
              <a:spLocks noChangeArrowheads="1"/>
            </p:cNvSpPr>
            <p:nvPr/>
          </p:nvSpPr>
          <p:spPr bwMode="auto">
            <a:xfrm>
              <a:off x="689548" y="2309235"/>
              <a:ext cx="1678898" cy="577081"/>
            </a:xfrm>
            <a:prstGeom prst="rect">
              <a:avLst/>
            </a:prstGeom>
            <a:noFill/>
            <a:ln w="38100">
              <a:noFill/>
              <a:miter lim="800000"/>
              <a:headEnd type="none" w="sm" len="sm"/>
              <a:tailEnd/>
            </a:ln>
          </p:spPr>
          <p:txBody>
            <a:bodyPr wrap="square">
              <a:spAutoFit/>
            </a:bodyPr>
            <a:lstStyle/>
            <a:p>
              <a:pPr algn="ctr"/>
              <a:r>
                <a:rPr lang="en-US" sz="900" b="1" dirty="0">
                  <a:latin typeface="Trebuchet MS" pitchFamily="34" charset="0"/>
                </a:rPr>
                <a:t>SQL Server </a:t>
              </a:r>
              <a:r>
                <a:rPr lang="en-US" sz="900" b="1">
                  <a:latin typeface="Trebuchet MS" pitchFamily="34" charset="0"/>
                </a:rPr>
                <a:t>Windows </a:t>
              </a:r>
              <a:r>
                <a:rPr lang="en-US" sz="900" b="1" smtClean="0">
                  <a:latin typeface="Trebuchet MS" pitchFamily="34" charset="0"/>
                </a:rPr>
                <a:t>Server 2008 </a:t>
              </a:r>
              <a:r>
                <a:rPr lang="en-US" sz="900" b="1" dirty="0">
                  <a:latin typeface="Trebuchet MS" pitchFamily="34" charset="0"/>
                </a:rPr>
                <a:t>Failover Cluster</a:t>
              </a:r>
            </a:p>
          </p:txBody>
        </p:sp>
        <p:sp>
          <p:nvSpPr>
            <p:cNvPr id="74" name="Text Box 12"/>
            <p:cNvSpPr txBox="1">
              <a:spLocks noChangeArrowheads="1"/>
            </p:cNvSpPr>
            <p:nvPr/>
          </p:nvSpPr>
          <p:spPr bwMode="auto">
            <a:xfrm>
              <a:off x="3028014" y="2158584"/>
              <a:ext cx="1828800" cy="410369"/>
            </a:xfrm>
            <a:prstGeom prst="rect">
              <a:avLst/>
            </a:prstGeom>
            <a:noFill/>
            <a:ln w="38100">
              <a:noFill/>
              <a:miter lim="800000"/>
              <a:headEnd type="none" w="sm" len="sm"/>
              <a:tailEnd/>
            </a:ln>
          </p:spPr>
          <p:txBody>
            <a:bodyPr wrap="square">
              <a:spAutoFit/>
            </a:bodyPr>
            <a:lstStyle/>
            <a:p>
              <a:pPr algn="ctr"/>
              <a:r>
                <a:rPr lang="en-US" sz="900" b="1" dirty="0">
                  <a:latin typeface="Trebuchet MS" pitchFamily="34" charset="0"/>
                </a:rPr>
                <a:t>MS Exchange 2007</a:t>
              </a:r>
              <a:br>
                <a:rPr lang="en-US" sz="900" b="1" dirty="0">
                  <a:latin typeface="Trebuchet MS" pitchFamily="34" charset="0"/>
                </a:rPr>
              </a:br>
              <a:r>
                <a:rPr lang="en-US" sz="900" b="1" dirty="0">
                  <a:latin typeface="Trebuchet MS" pitchFamily="34" charset="0"/>
                </a:rPr>
                <a:t>on Windows Server </a:t>
              </a:r>
            </a:p>
          </p:txBody>
        </p:sp>
        <p:sp>
          <p:nvSpPr>
            <p:cNvPr id="75" name="Text Box 14"/>
            <p:cNvSpPr txBox="1">
              <a:spLocks noChangeArrowheads="1"/>
            </p:cNvSpPr>
            <p:nvPr/>
          </p:nvSpPr>
          <p:spPr bwMode="auto">
            <a:xfrm>
              <a:off x="2428407" y="2113613"/>
              <a:ext cx="733920" cy="415498"/>
            </a:xfrm>
            <a:prstGeom prst="rect">
              <a:avLst/>
            </a:prstGeom>
            <a:noFill/>
            <a:ln w="38100">
              <a:noFill/>
              <a:miter lim="800000"/>
              <a:headEnd type="none" w="sm" len="sm"/>
              <a:tailEnd/>
            </a:ln>
          </p:spPr>
          <p:txBody>
            <a:bodyPr wrap="square">
              <a:spAutoFit/>
            </a:bodyPr>
            <a:lstStyle/>
            <a:p>
              <a:pPr algn="ctr"/>
              <a:r>
                <a:rPr lang="en-US" sz="900" b="1" dirty="0">
                  <a:latin typeface="Trebuchet MS" pitchFamily="34" charset="0"/>
                </a:rPr>
                <a:t>File Shares</a:t>
              </a:r>
            </a:p>
          </p:txBody>
        </p:sp>
        <p:sp>
          <p:nvSpPr>
            <p:cNvPr id="76" name="Line 15"/>
            <p:cNvSpPr>
              <a:spLocks noChangeShapeType="1"/>
            </p:cNvSpPr>
            <p:nvPr/>
          </p:nvSpPr>
          <p:spPr bwMode="auto">
            <a:xfrm>
              <a:off x="1409075" y="3177915"/>
              <a:ext cx="1410325" cy="418475"/>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77" name="Line 16"/>
            <p:cNvSpPr>
              <a:spLocks noChangeShapeType="1"/>
            </p:cNvSpPr>
            <p:nvPr/>
          </p:nvSpPr>
          <p:spPr bwMode="auto">
            <a:xfrm flipV="1">
              <a:off x="2908092" y="3215389"/>
              <a:ext cx="901908" cy="337279"/>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78" name="Line 17"/>
            <p:cNvSpPr>
              <a:spLocks noChangeShapeType="1"/>
            </p:cNvSpPr>
            <p:nvPr/>
          </p:nvSpPr>
          <p:spPr bwMode="auto">
            <a:xfrm flipV="1">
              <a:off x="3028013" y="3215390"/>
              <a:ext cx="1086787" cy="427220"/>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79" name="Text Box 21"/>
            <p:cNvSpPr txBox="1">
              <a:spLocks noChangeArrowheads="1"/>
            </p:cNvSpPr>
            <p:nvPr/>
          </p:nvSpPr>
          <p:spPr bwMode="auto">
            <a:xfrm>
              <a:off x="119922" y="3339058"/>
              <a:ext cx="1064302" cy="718146"/>
            </a:xfrm>
            <a:prstGeom prst="rect">
              <a:avLst/>
            </a:prstGeom>
            <a:noFill/>
            <a:ln w="38100">
              <a:noFill/>
              <a:miter lim="800000"/>
              <a:headEnd type="none" w="sm" len="sm"/>
              <a:tailEnd/>
            </a:ln>
          </p:spPr>
          <p:txBody>
            <a:bodyPr wrap="square">
              <a:spAutoFit/>
            </a:bodyPr>
            <a:lstStyle/>
            <a:p>
              <a:pPr algn="ctr"/>
              <a:r>
                <a:rPr lang="en-US" sz="900" b="1" dirty="0">
                  <a:latin typeface="Trebuchet MS" pitchFamily="34" charset="0"/>
                </a:rPr>
                <a:t>300+</a:t>
              </a:r>
            </a:p>
            <a:p>
              <a:pPr algn="ctr"/>
              <a:r>
                <a:rPr lang="en-US" sz="900" b="1">
                  <a:latin typeface="Trebuchet MS" pitchFamily="34" charset="0"/>
                </a:rPr>
                <a:t>Hyper-V </a:t>
              </a:r>
              <a:r>
                <a:rPr lang="en-US" sz="900" b="1" dirty="0">
                  <a:latin typeface="Trebuchet MS" pitchFamily="34" charset="0"/>
                </a:rPr>
                <a:t>Virtual Machines</a:t>
              </a:r>
            </a:p>
          </p:txBody>
        </p:sp>
        <p:sp>
          <p:nvSpPr>
            <p:cNvPr id="80" name="Line 22"/>
            <p:cNvSpPr>
              <a:spLocks noChangeShapeType="1"/>
            </p:cNvSpPr>
            <p:nvPr/>
          </p:nvSpPr>
          <p:spPr bwMode="auto">
            <a:xfrm flipV="1">
              <a:off x="1600200" y="3672590"/>
              <a:ext cx="1295400" cy="228600"/>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81" name="Line 15"/>
            <p:cNvSpPr>
              <a:spLocks noChangeShapeType="1"/>
            </p:cNvSpPr>
            <p:nvPr/>
          </p:nvSpPr>
          <p:spPr bwMode="auto">
            <a:xfrm>
              <a:off x="1304144" y="3237874"/>
              <a:ext cx="1334126" cy="404735"/>
            </a:xfrm>
            <a:prstGeom prst="line">
              <a:avLst/>
            </a:prstGeom>
            <a:noFill/>
            <a:ln w="38100">
              <a:solidFill>
                <a:srgbClr val="008000"/>
              </a:solidFill>
              <a:round/>
              <a:headEnd type="none" w="sm" len="sm"/>
              <a:tailEnd/>
            </a:ln>
            <a:effectLst/>
          </p:spPr>
          <p:txBody>
            <a:bodyPr wrap="none" anchor="ctr"/>
            <a:lstStyle/>
            <a:p>
              <a:pPr>
                <a:defRPr/>
              </a:pPr>
              <a:endParaRPr lang="en-US">
                <a:latin typeface="Trebuchet MS" pitchFamily="34" charset="0"/>
              </a:endParaRPr>
            </a:p>
          </p:txBody>
        </p:sp>
        <p:sp>
          <p:nvSpPr>
            <p:cNvPr id="82" name="Line 8"/>
            <p:cNvSpPr>
              <a:spLocks noChangeShapeType="1"/>
            </p:cNvSpPr>
            <p:nvPr/>
          </p:nvSpPr>
          <p:spPr bwMode="auto">
            <a:xfrm flipV="1">
              <a:off x="2758190" y="3627619"/>
              <a:ext cx="209862" cy="434715"/>
            </a:xfrm>
            <a:prstGeom prst="line">
              <a:avLst/>
            </a:prstGeom>
            <a:ln>
              <a:headEnd type="none" w="sm" len="sm"/>
              <a:tailEnd/>
            </a:ln>
          </p:spPr>
          <p:style>
            <a:lnRef idx="3">
              <a:schemeClr val="accent4"/>
            </a:lnRef>
            <a:fillRef idx="0">
              <a:schemeClr val="accent4"/>
            </a:fillRef>
            <a:effectRef idx="2">
              <a:schemeClr val="accent4"/>
            </a:effectRef>
            <a:fontRef idx="minor">
              <a:schemeClr val="tx1"/>
            </a:fontRef>
          </p:style>
          <p:txBody>
            <a:bodyPr wrap="none" anchor="ctr"/>
            <a:lstStyle/>
            <a:p>
              <a:pPr>
                <a:defRPr/>
              </a:pPr>
              <a:endParaRPr lang="en-US">
                <a:latin typeface="Trebuchet MS" pitchFamily="34" charset="0"/>
              </a:endParaRPr>
            </a:p>
          </p:txBody>
        </p:sp>
        <p:sp>
          <p:nvSpPr>
            <p:cNvPr id="83" name="Text Box 30"/>
            <p:cNvSpPr txBox="1">
              <a:spLocks noChangeArrowheads="1"/>
            </p:cNvSpPr>
            <p:nvPr/>
          </p:nvSpPr>
          <p:spPr bwMode="auto">
            <a:xfrm>
              <a:off x="3358603" y="3462052"/>
              <a:ext cx="645120" cy="341974"/>
            </a:xfrm>
            <a:prstGeom prst="rect">
              <a:avLst/>
            </a:prstGeom>
            <a:noFill/>
            <a:ln w="38100">
              <a:noFill/>
              <a:miter lim="800000"/>
              <a:headEnd type="none" w="sm" len="sm"/>
              <a:tailEnd/>
            </a:ln>
          </p:spPr>
          <p:txBody>
            <a:bodyPr wrap="none">
              <a:spAutoFit/>
            </a:bodyPr>
            <a:lstStyle/>
            <a:p>
              <a:pPr algn="ctr"/>
              <a:r>
                <a:rPr lang="en-US" sz="1400" b="1" dirty="0">
                  <a:latin typeface="Trebuchet MS" pitchFamily="34" charset="0"/>
                </a:rPr>
                <a:t>iSCSI</a:t>
              </a:r>
            </a:p>
          </p:txBody>
        </p:sp>
        <p:pic>
          <p:nvPicPr>
            <p:cNvPr id="84" name="Picture 23"/>
            <p:cNvPicPr>
              <a:picLocks noChangeArrowheads="1"/>
            </p:cNvPicPr>
            <p:nvPr/>
          </p:nvPicPr>
          <p:blipFill>
            <a:blip r:embed="rId8"/>
            <a:srcRect/>
            <a:stretch>
              <a:fillRect/>
            </a:stretch>
          </p:blipFill>
          <p:spPr bwMode="auto">
            <a:xfrm>
              <a:off x="2593298" y="3460229"/>
              <a:ext cx="554635" cy="332282"/>
            </a:xfrm>
            <a:prstGeom prst="rect">
              <a:avLst/>
            </a:prstGeom>
            <a:noFill/>
            <a:ln w="9525">
              <a:noFill/>
              <a:miter lim="800000"/>
              <a:headEnd/>
              <a:tailEnd/>
            </a:ln>
          </p:spPr>
        </p:pic>
        <p:sp>
          <p:nvSpPr>
            <p:cNvPr id="85" name="Line 8"/>
            <p:cNvSpPr>
              <a:spLocks noChangeShapeType="1"/>
            </p:cNvSpPr>
            <p:nvPr/>
          </p:nvSpPr>
          <p:spPr bwMode="auto">
            <a:xfrm flipV="1">
              <a:off x="2971297" y="4437087"/>
              <a:ext cx="45719" cy="314792"/>
            </a:xfrm>
            <a:prstGeom prst="line">
              <a:avLst/>
            </a:prstGeom>
            <a:ln>
              <a:solidFill>
                <a:schemeClr val="tx2"/>
              </a:solidFill>
              <a:headEnd type="none" w="sm" len="sm"/>
              <a:tailEnd/>
            </a:ln>
          </p:spPr>
          <p:style>
            <a:lnRef idx="3">
              <a:schemeClr val="accent4"/>
            </a:lnRef>
            <a:fillRef idx="0">
              <a:schemeClr val="accent4"/>
            </a:fillRef>
            <a:effectRef idx="2">
              <a:schemeClr val="accent4"/>
            </a:effectRef>
            <a:fontRef idx="minor">
              <a:schemeClr val="tx1"/>
            </a:fontRef>
          </p:style>
          <p:txBody>
            <a:bodyPr wrap="none" anchor="ctr"/>
            <a:lstStyle/>
            <a:p>
              <a:pPr>
                <a:defRPr/>
              </a:pPr>
              <a:endParaRPr lang="en-US">
                <a:latin typeface="Trebuchet MS" pitchFamily="34" charset="0"/>
              </a:endParaRPr>
            </a:p>
          </p:txBody>
        </p:sp>
        <p:sp>
          <p:nvSpPr>
            <p:cNvPr id="86" name="Line 8"/>
            <p:cNvSpPr>
              <a:spLocks noChangeShapeType="1"/>
            </p:cNvSpPr>
            <p:nvPr/>
          </p:nvSpPr>
          <p:spPr bwMode="auto">
            <a:xfrm flipV="1">
              <a:off x="2853874" y="4409605"/>
              <a:ext cx="45719" cy="314792"/>
            </a:xfrm>
            <a:prstGeom prst="line">
              <a:avLst/>
            </a:prstGeom>
            <a:ln>
              <a:solidFill>
                <a:schemeClr val="tx2"/>
              </a:solidFill>
              <a:headEnd type="none" w="sm" len="sm"/>
              <a:tailEnd/>
            </a:ln>
          </p:spPr>
          <p:style>
            <a:lnRef idx="3">
              <a:schemeClr val="accent4"/>
            </a:lnRef>
            <a:fillRef idx="0">
              <a:schemeClr val="accent4"/>
            </a:fillRef>
            <a:effectRef idx="2">
              <a:schemeClr val="accent4"/>
            </a:effectRef>
            <a:fontRef idx="minor">
              <a:schemeClr val="tx1"/>
            </a:fontRef>
          </p:style>
          <p:txBody>
            <a:bodyPr wrap="none" anchor="ctr"/>
            <a:lstStyle/>
            <a:p>
              <a:pPr>
                <a:defRPr/>
              </a:pPr>
              <a:endParaRPr lang="en-US">
                <a:latin typeface="Trebuchet MS" pitchFamily="34" charset="0"/>
              </a:endParaRPr>
            </a:p>
          </p:txBody>
        </p:sp>
        <p:sp>
          <p:nvSpPr>
            <p:cNvPr id="87" name="Rectangle 13"/>
            <p:cNvSpPr>
              <a:spLocks noChangeArrowheads="1"/>
            </p:cNvSpPr>
            <p:nvPr/>
          </p:nvSpPr>
          <p:spPr bwMode="auto">
            <a:xfrm>
              <a:off x="1951219" y="4691920"/>
              <a:ext cx="1661411" cy="404735"/>
            </a:xfrm>
            <a:prstGeom prst="rect">
              <a:avLst/>
            </a:prstGeom>
            <a:solidFill>
              <a:schemeClr val="tx1">
                <a:lumMod val="65000"/>
              </a:schemeClr>
            </a:solidFill>
            <a:ln w="9525">
              <a:miter lim="800000"/>
              <a:headEnd/>
              <a:tailEnd/>
            </a:ln>
            <a:effectLst/>
            <a:scene3d>
              <a:camera prst="legacyPerspectiveTop">
                <a:rot lat="0" lon="300000" rev="0"/>
              </a:camera>
              <a:lightRig rig="legacyFlat3" dir="b"/>
            </a:scene3d>
            <a:sp3d extrusionH="887400" prstMaterial="legacyMatte">
              <a:bevelT w="13500" h="13500" prst="angle"/>
              <a:bevelB w="13500" h="13500" prst="angle"/>
              <a:extrusionClr>
                <a:schemeClr val="tx1">
                  <a:lumMod val="50000"/>
                </a:schemeClr>
              </a:extrusionClr>
            </a:sp3d>
          </p:spPr>
          <p:txBody>
            <a:bodyPr wrap="none" anchor="ctr">
              <a:flatTx/>
            </a:bodyPr>
            <a:lstStyle/>
            <a:p>
              <a:pPr algn="ctr">
                <a:defRPr/>
              </a:pPr>
              <a:r>
                <a:rPr lang="en-US" sz="1300">
                  <a:latin typeface="Trebuchet MS" pitchFamily="34" charset="0"/>
                </a:rPr>
                <a:t>Fibre Channel </a:t>
              </a:r>
              <a:r>
                <a:rPr lang="en-US" sz="1300" dirty="0">
                  <a:latin typeface="Trebuchet MS" pitchFamily="34" charset="0"/>
                </a:rPr>
                <a:t>SAN</a:t>
              </a:r>
            </a:p>
          </p:txBody>
        </p:sp>
        <p:sp>
          <p:nvSpPr>
            <p:cNvPr id="88" name="Rectangle 13"/>
            <p:cNvSpPr>
              <a:spLocks noChangeArrowheads="1"/>
            </p:cNvSpPr>
            <p:nvPr/>
          </p:nvSpPr>
          <p:spPr bwMode="auto">
            <a:xfrm>
              <a:off x="1978702" y="4122295"/>
              <a:ext cx="1633928" cy="329786"/>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miter lim="800000"/>
              <a:headEnd/>
              <a:tailEnd/>
            </a:ln>
            <a:effectLst/>
            <a:scene3d>
              <a:camera prst="legacyPerspectiveTop">
                <a:rot lat="0" lon="300000" rev="0"/>
              </a:camera>
              <a:lightRig rig="legacyFlat3" dir="b"/>
            </a:scene3d>
            <a:sp3d extrusionH="887400" prstMaterial="legacyMatte">
              <a:bevelT w="13500" h="13500" prst="angle"/>
              <a:bevelB w="13500" h="13500" prst="angle"/>
              <a:extrusionClr>
                <a:schemeClr val="bg1">
                  <a:lumMod val="60000"/>
                  <a:lumOff val="40000"/>
                </a:schemeClr>
              </a:extrusionClr>
            </a:sp3d>
          </p:spPr>
          <p:txBody>
            <a:bodyPr wrap="none" anchor="ctr">
              <a:flatTx/>
            </a:bodyPr>
            <a:lstStyle/>
            <a:p>
              <a:pPr>
                <a:defRPr/>
              </a:pPr>
              <a:r>
                <a:rPr lang="en-US" dirty="0" smtClean="0">
                  <a:latin typeface="Trebuchet MS" pitchFamily="34" charset="0"/>
                </a:rPr>
                <a:t>SAN Gateway</a:t>
              </a:r>
              <a:endParaRPr lang="en-US" dirty="0">
                <a:latin typeface="Trebuchet MS" pitchFamily="34" charset="0"/>
              </a:endParaRPr>
            </a:p>
          </p:txBody>
        </p:sp>
        <p:sp>
          <p:nvSpPr>
            <p:cNvPr id="89" name="Text Box 30"/>
            <p:cNvSpPr txBox="1">
              <a:spLocks noChangeArrowheads="1"/>
            </p:cNvSpPr>
            <p:nvPr/>
          </p:nvSpPr>
          <p:spPr bwMode="auto">
            <a:xfrm>
              <a:off x="1652223" y="3494531"/>
              <a:ext cx="645120" cy="341974"/>
            </a:xfrm>
            <a:prstGeom prst="rect">
              <a:avLst/>
            </a:prstGeom>
            <a:noFill/>
            <a:ln w="38100">
              <a:noFill/>
              <a:miter lim="800000"/>
              <a:headEnd type="none" w="sm" len="sm"/>
              <a:tailEnd/>
            </a:ln>
          </p:spPr>
          <p:txBody>
            <a:bodyPr wrap="none">
              <a:spAutoFit/>
            </a:bodyPr>
            <a:lstStyle/>
            <a:p>
              <a:pPr algn="ctr"/>
              <a:r>
                <a:rPr lang="en-US" sz="1400" b="1" dirty="0">
                  <a:latin typeface="Trebuchet MS" pitchFamily="34" charset="0"/>
                </a:rPr>
                <a:t>iSCSI</a:t>
              </a:r>
            </a:p>
          </p:txBody>
        </p:sp>
      </p:grpSp>
      <p:pic>
        <p:nvPicPr>
          <p:cNvPr id="90" name="Picture 4" descr="http://myfalc/SiteCollectionImages/small_logo_falc.jpg"/>
          <p:cNvPicPr>
            <a:picLocks noChangeAspect="1" noChangeArrowheads="1"/>
          </p:cNvPicPr>
          <p:nvPr/>
        </p:nvPicPr>
        <p:blipFill>
          <a:blip r:embed="rId9"/>
          <a:srcRect/>
          <a:stretch>
            <a:fillRect/>
          </a:stretch>
        </p:blipFill>
        <p:spPr bwMode="auto">
          <a:xfrm>
            <a:off x="608552" y="5269930"/>
            <a:ext cx="1322132" cy="423325"/>
          </a:xfrm>
          <a:prstGeom prst="rect">
            <a:avLst/>
          </a:prstGeom>
          <a:noFill/>
        </p:spPr>
      </p:pic>
      <p:pic>
        <p:nvPicPr>
          <p:cNvPr id="91" name="Picture 9"/>
          <p:cNvPicPr>
            <a:picLocks noChangeAspect="1" noChangeArrowheads="1"/>
          </p:cNvPicPr>
          <p:nvPr/>
        </p:nvPicPr>
        <p:blipFill>
          <a:blip r:embed="rId10" cstate="print"/>
          <a:srcRect/>
          <a:stretch>
            <a:fillRect/>
          </a:stretch>
        </p:blipFill>
        <p:spPr bwMode="auto">
          <a:xfrm>
            <a:off x="1286157" y="3793056"/>
            <a:ext cx="321497" cy="503825"/>
          </a:xfrm>
          <a:prstGeom prst="rect">
            <a:avLst/>
          </a:prstGeom>
          <a:noFill/>
          <a:ln w="9525">
            <a:noFill/>
            <a:miter lim="800000"/>
            <a:headEnd/>
            <a:tailEnd/>
          </a:ln>
        </p:spPr>
      </p:pic>
      <p:pic>
        <p:nvPicPr>
          <p:cNvPr id="92" name="Picture 9"/>
          <p:cNvPicPr>
            <a:picLocks noChangeAspect="1" noChangeArrowheads="1"/>
          </p:cNvPicPr>
          <p:nvPr/>
        </p:nvPicPr>
        <p:blipFill>
          <a:blip r:embed="rId10" cstate="print"/>
          <a:srcRect/>
          <a:stretch>
            <a:fillRect/>
          </a:stretch>
        </p:blipFill>
        <p:spPr bwMode="auto">
          <a:xfrm>
            <a:off x="1505613" y="3793056"/>
            <a:ext cx="321497" cy="503825"/>
          </a:xfrm>
          <a:prstGeom prst="rect">
            <a:avLst/>
          </a:prstGeom>
          <a:noFill/>
          <a:ln w="9525">
            <a:noFill/>
            <a:miter lim="800000"/>
            <a:headEnd/>
            <a:tailEnd/>
          </a:ln>
        </p:spPr>
      </p:pic>
      <p:pic>
        <p:nvPicPr>
          <p:cNvPr id="93" name="Picture 9"/>
          <p:cNvPicPr>
            <a:picLocks noChangeAspect="1" noChangeArrowheads="1"/>
          </p:cNvPicPr>
          <p:nvPr/>
        </p:nvPicPr>
        <p:blipFill>
          <a:blip r:embed="rId10" cstate="print"/>
          <a:srcRect/>
          <a:stretch>
            <a:fillRect/>
          </a:stretch>
        </p:blipFill>
        <p:spPr bwMode="auto">
          <a:xfrm>
            <a:off x="2767485" y="3518736"/>
            <a:ext cx="321497" cy="503825"/>
          </a:xfrm>
          <a:prstGeom prst="rect">
            <a:avLst/>
          </a:prstGeom>
          <a:noFill/>
          <a:ln w="9525">
            <a:noFill/>
            <a:miter lim="800000"/>
            <a:headEnd/>
            <a:tailEnd/>
          </a:ln>
        </p:spPr>
      </p:pic>
      <p:pic>
        <p:nvPicPr>
          <p:cNvPr id="94" name="Picture 9"/>
          <p:cNvPicPr>
            <a:picLocks noChangeAspect="1" noChangeArrowheads="1"/>
          </p:cNvPicPr>
          <p:nvPr/>
        </p:nvPicPr>
        <p:blipFill>
          <a:blip r:embed="rId10" cstate="print"/>
          <a:srcRect/>
          <a:stretch>
            <a:fillRect/>
          </a:stretch>
        </p:blipFill>
        <p:spPr bwMode="auto">
          <a:xfrm>
            <a:off x="3617877" y="3601032"/>
            <a:ext cx="321497" cy="503825"/>
          </a:xfrm>
          <a:prstGeom prst="rect">
            <a:avLst/>
          </a:prstGeom>
          <a:noFill/>
          <a:ln w="9525">
            <a:noFill/>
            <a:miter lim="800000"/>
            <a:headEnd/>
            <a:tailEnd/>
          </a:ln>
        </p:spPr>
      </p:pic>
      <p:pic>
        <p:nvPicPr>
          <p:cNvPr id="95" name="Picture 9"/>
          <p:cNvPicPr>
            <a:picLocks noChangeAspect="1" noChangeArrowheads="1"/>
          </p:cNvPicPr>
          <p:nvPr/>
        </p:nvPicPr>
        <p:blipFill>
          <a:blip r:embed="rId10" cstate="print"/>
          <a:srcRect/>
          <a:stretch>
            <a:fillRect/>
          </a:stretch>
        </p:blipFill>
        <p:spPr bwMode="auto">
          <a:xfrm>
            <a:off x="3892197" y="3669612"/>
            <a:ext cx="321497" cy="503825"/>
          </a:xfrm>
          <a:prstGeom prst="rect">
            <a:avLst/>
          </a:prstGeom>
          <a:noFill/>
          <a:ln w="9525">
            <a:noFill/>
            <a:miter lim="800000"/>
            <a:headEnd/>
            <a:tailEnd/>
          </a:ln>
        </p:spPr>
      </p:pic>
      <p:pic>
        <p:nvPicPr>
          <p:cNvPr id="96" name="Picture 4" descr="C:\Users\Administrator\Desktop\Specs to Update\PNGs\Server.png"/>
          <p:cNvPicPr>
            <a:picLocks noChangeAspect="1" noChangeArrowheads="1"/>
          </p:cNvPicPr>
          <p:nvPr/>
        </p:nvPicPr>
        <p:blipFill>
          <a:blip r:embed="rId11" cstate="print"/>
          <a:srcRect/>
          <a:stretch>
            <a:fillRect/>
          </a:stretch>
        </p:blipFill>
        <p:spPr bwMode="auto">
          <a:xfrm>
            <a:off x="1334719" y="4372470"/>
            <a:ext cx="460944" cy="630766"/>
          </a:xfrm>
          <a:prstGeom prst="rect">
            <a:avLst/>
          </a:prstGeom>
          <a:noFill/>
          <a:effectLst>
            <a:outerShdw blurRad="50800" dist="38100" dir="8100000" algn="tr" rotWithShape="0">
              <a:prstClr val="black">
                <a:alpha val="40000"/>
              </a:prstClr>
            </a:outerShdw>
          </a:effectLst>
        </p:spPr>
      </p:pic>
      <p:pic>
        <p:nvPicPr>
          <p:cNvPr id="97" name="Picture 4" descr="C:\Users\Administrator\Desktop\Specs to Update\PNGs\Server.png"/>
          <p:cNvPicPr>
            <a:picLocks noChangeAspect="1" noChangeArrowheads="1"/>
          </p:cNvPicPr>
          <p:nvPr/>
        </p:nvPicPr>
        <p:blipFill>
          <a:blip r:embed="rId11" cstate="print"/>
          <a:srcRect/>
          <a:stretch>
            <a:fillRect/>
          </a:stretch>
        </p:blipFill>
        <p:spPr bwMode="auto">
          <a:xfrm>
            <a:off x="1471879" y="4509631"/>
            <a:ext cx="460944" cy="630766"/>
          </a:xfrm>
          <a:prstGeom prst="rect">
            <a:avLst/>
          </a:prstGeom>
          <a:noFill/>
          <a:effectLst>
            <a:outerShdw blurRad="50800" dist="38100" dir="8100000" algn="tr" rotWithShape="0">
              <a:prstClr val="black">
                <a:alpha val="40000"/>
              </a:prstClr>
            </a:outerShdw>
          </a:effectLst>
        </p:spPr>
      </p:pic>
      <p:pic>
        <p:nvPicPr>
          <p:cNvPr id="98" name="Picture 4" descr="C:\Users\Administrator\Desktop\Specs to Update\PNGs\Server.png"/>
          <p:cNvPicPr>
            <a:picLocks noChangeAspect="1" noChangeArrowheads="1"/>
          </p:cNvPicPr>
          <p:nvPr/>
        </p:nvPicPr>
        <p:blipFill>
          <a:blip r:embed="rId11" cstate="print"/>
          <a:srcRect/>
          <a:stretch>
            <a:fillRect/>
          </a:stretch>
        </p:blipFill>
        <p:spPr bwMode="auto">
          <a:xfrm>
            <a:off x="1609039" y="4646791"/>
            <a:ext cx="460944" cy="630766"/>
          </a:xfrm>
          <a:prstGeom prst="rect">
            <a:avLst/>
          </a:prstGeom>
          <a:noFill/>
          <a:effectLst>
            <a:outerShdw blurRad="50800" dist="38100" dir="8100000" algn="tr" rotWithShape="0">
              <a:prstClr val="black">
                <a:alpha val="40000"/>
              </a:prstClr>
            </a:outerShdw>
          </a:effectLst>
        </p:spPr>
      </p:pic>
      <p:sp>
        <p:nvSpPr>
          <p:cNvPr id="99" name="AutoShape 62"/>
          <p:cNvSpPr>
            <a:spLocks noChangeArrowheads="1"/>
          </p:cNvSpPr>
          <p:nvPr/>
        </p:nvSpPr>
        <p:spPr bwMode="auto">
          <a:xfrm>
            <a:off x="2195458" y="5742109"/>
            <a:ext cx="443783" cy="470264"/>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00" name="AutoShape 62"/>
          <p:cNvSpPr>
            <a:spLocks noChangeArrowheads="1"/>
          </p:cNvSpPr>
          <p:nvPr/>
        </p:nvSpPr>
        <p:spPr bwMode="auto">
          <a:xfrm>
            <a:off x="2440387" y="5810689"/>
            <a:ext cx="443783" cy="470264"/>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01" name="AutoShape 62"/>
          <p:cNvSpPr>
            <a:spLocks noChangeArrowheads="1"/>
          </p:cNvSpPr>
          <p:nvPr/>
        </p:nvSpPr>
        <p:spPr bwMode="auto">
          <a:xfrm>
            <a:off x="3341724" y="5786198"/>
            <a:ext cx="443783" cy="470264"/>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02" name="AutoShape 62"/>
          <p:cNvSpPr>
            <a:spLocks noChangeArrowheads="1"/>
          </p:cNvSpPr>
          <p:nvPr/>
        </p:nvSpPr>
        <p:spPr bwMode="auto">
          <a:xfrm>
            <a:off x="2979230" y="5835183"/>
            <a:ext cx="443783" cy="470264"/>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03" name="AutoShape 62"/>
          <p:cNvSpPr>
            <a:spLocks noChangeArrowheads="1"/>
          </p:cNvSpPr>
          <p:nvPr/>
        </p:nvSpPr>
        <p:spPr bwMode="auto">
          <a:xfrm>
            <a:off x="2685316" y="5820487"/>
            <a:ext cx="443783" cy="470264"/>
          </a:xfrm>
          <a:prstGeom prst="can">
            <a:avLst>
              <a:gd name="adj" fmla="val 37500"/>
            </a:avLst>
          </a:prstGeom>
          <a:solidFill>
            <a:srgbClr val="993366"/>
          </a:solidFill>
          <a:ln w="9525">
            <a:solidFill>
              <a:srgbClr val="000000"/>
            </a:solidFill>
            <a:round/>
            <a:headEnd/>
            <a:tailEnd/>
          </a:ln>
        </p:spPr>
        <p:txBody>
          <a:bodyPr lIns="82296" tIns="41148" rIns="82296" bIns="41148" anchor="ctr"/>
          <a:lstStyle/>
          <a:p>
            <a:endParaRPr lang="en-US">
              <a:latin typeface="Trebuchet MS" pitchFamily="34" charset="0"/>
            </a:endParaRPr>
          </a:p>
        </p:txBody>
      </p:sp>
      <p:sp>
        <p:nvSpPr>
          <p:cNvPr id="104" name="Text Box 25"/>
          <p:cNvSpPr txBox="1">
            <a:spLocks noChangeArrowheads="1"/>
          </p:cNvSpPr>
          <p:nvPr/>
        </p:nvSpPr>
        <p:spPr bwMode="auto">
          <a:xfrm>
            <a:off x="731838" y="4448176"/>
            <a:ext cx="7680325" cy="166520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4300" indent="-114300" eaLnBrk="0" hangingPunct="0"/>
            <a:r>
              <a:rPr lang="en-US" sz="1600" dirty="0" smtClean="0">
                <a:solidFill>
                  <a:srgbClr val="000000"/>
                </a:solidFill>
                <a:latin typeface="Trebuchet MS" pitchFamily="34" charset="0"/>
                <a:cs typeface="Arial" pitchFamily="34" charset="0"/>
              </a:rPr>
              <a:t>“Hyper-V has allowed us to consolidate 300+ servers </a:t>
            </a:r>
            <a:r>
              <a:rPr lang="en-US" sz="1600" smtClean="0">
                <a:solidFill>
                  <a:srgbClr val="000000"/>
                </a:solidFill>
                <a:latin typeface="Trebuchet MS" pitchFamily="34" charset="0"/>
                <a:cs typeface="Arial" pitchFamily="34" charset="0"/>
              </a:rPr>
              <a:t>to virtual machines. This configuration </a:t>
            </a:r>
            <a:r>
              <a:rPr lang="en-US" sz="1600" dirty="0" smtClean="0">
                <a:solidFill>
                  <a:srgbClr val="000000"/>
                </a:solidFill>
                <a:latin typeface="Trebuchet MS" pitchFamily="34" charset="0"/>
                <a:cs typeface="Arial" pitchFamily="34" charset="0"/>
              </a:rPr>
              <a:t>when combined with Microsoft’s iSCSI, Fibre Channel and </a:t>
            </a:r>
            <a:r>
              <a:rPr lang="en-US" sz="1600" dirty="0" err="1" smtClean="0">
                <a:solidFill>
                  <a:srgbClr val="000000"/>
                </a:solidFill>
                <a:latin typeface="Trebuchet MS" pitchFamily="34" charset="0"/>
                <a:cs typeface="Arial" pitchFamily="34" charset="0"/>
              </a:rPr>
              <a:t>multipathing</a:t>
            </a:r>
            <a:r>
              <a:rPr lang="en-US" sz="1600" dirty="0" smtClean="0">
                <a:solidFill>
                  <a:srgbClr val="000000"/>
                </a:solidFill>
                <a:latin typeface="Trebuchet MS" pitchFamily="34" charset="0"/>
                <a:cs typeface="Arial" pitchFamily="34" charset="0"/>
              </a:rPr>
              <a:t> support provides great flexibility in storage </a:t>
            </a:r>
            <a:r>
              <a:rPr lang="en-US" sz="1600" smtClean="0">
                <a:solidFill>
                  <a:srgbClr val="000000"/>
                </a:solidFill>
                <a:latin typeface="Trebuchet MS" pitchFamily="34" charset="0"/>
                <a:cs typeface="Arial" pitchFamily="34" charset="0"/>
              </a:rPr>
              <a:t>options. We </a:t>
            </a:r>
            <a:r>
              <a:rPr lang="en-US" sz="1600" dirty="0" smtClean="0">
                <a:solidFill>
                  <a:srgbClr val="000000"/>
                </a:solidFill>
                <a:latin typeface="Trebuchet MS" pitchFamily="34" charset="0"/>
                <a:cs typeface="Arial" pitchFamily="34" charset="0"/>
              </a:rPr>
              <a:t>chose </a:t>
            </a:r>
            <a:r>
              <a:rPr lang="en-US" sz="1600" dirty="0" err="1" smtClean="0">
                <a:solidFill>
                  <a:srgbClr val="000000"/>
                </a:solidFill>
                <a:latin typeface="Trebuchet MS" pitchFamily="34" charset="0"/>
                <a:cs typeface="Arial" pitchFamily="34" charset="0"/>
              </a:rPr>
              <a:t>FalconStor’s</a:t>
            </a:r>
            <a:r>
              <a:rPr lang="en-US" sz="1600" dirty="0" smtClean="0">
                <a:solidFill>
                  <a:srgbClr val="000000"/>
                </a:solidFill>
                <a:latin typeface="Trebuchet MS" pitchFamily="34" charset="0"/>
                <a:cs typeface="Arial" pitchFamily="34" charset="0"/>
              </a:rPr>
              <a:t> SAN Gateway which enables advanced storage features to be used with any SAN storage and our iSCSI based virtual machines</a:t>
            </a:r>
            <a:r>
              <a:rPr lang="en-US" sz="1600" smtClean="0">
                <a:solidFill>
                  <a:srgbClr val="000000"/>
                </a:solidFill>
                <a:latin typeface="Trebuchet MS" pitchFamily="34" charset="0"/>
                <a:cs typeface="Arial" pitchFamily="34" charset="0"/>
              </a:rPr>
              <a:t>” </a:t>
            </a:r>
          </a:p>
          <a:p>
            <a:pPr algn="r" eaLnBrk="0" hangingPunct="0"/>
            <a:r>
              <a:rPr lang="en-US" sz="1600" i="1" smtClean="0">
                <a:solidFill>
                  <a:srgbClr val="000000"/>
                </a:solidFill>
                <a:latin typeface="Trebuchet MS" pitchFamily="34" charset="0"/>
                <a:cs typeface="Arial" pitchFamily="34" charset="0"/>
              </a:rPr>
              <a:t>— </a:t>
            </a:r>
            <a:r>
              <a:rPr lang="en-US" sz="1600" i="1" dirty="0" smtClean="0">
                <a:solidFill>
                  <a:srgbClr val="000000"/>
                </a:solidFill>
                <a:latin typeface="Trebuchet MS" pitchFamily="34" charset="0"/>
                <a:cs typeface="Arial" pitchFamily="34" charset="0"/>
              </a:rPr>
              <a:t>Frank Smith, Sr. Systems Engineer</a:t>
            </a:r>
            <a:endParaRPr lang="en-US" sz="1600" i="1" dirty="0">
              <a:solidFill>
                <a:srgbClr val="000000"/>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382588" y="228600"/>
            <a:ext cx="8380412" cy="1551194"/>
          </a:xfrm>
        </p:spPr>
        <p:txBody>
          <a:bodyPr/>
          <a:lstStyle/>
          <a:p>
            <a:r>
              <a:rPr lang="en-US" sz="4400" dirty="0" smtClean="0"/>
              <a:t>Indiana University: 			</a:t>
            </a:r>
            <a:r>
              <a:rPr sz="2000" smtClean="0">
                <a:gradFill>
                  <a:gsLst>
                    <a:gs pos="28000">
                      <a:schemeClr val="accent6">
                        <a:lumMod val="40000"/>
                        <a:lumOff val="60000"/>
                      </a:schemeClr>
                    </a:gs>
                    <a:gs pos="48000">
                      <a:schemeClr val="accent6">
                        <a:lumMod val="40000"/>
                        <a:lumOff val="60000"/>
                      </a:schemeClr>
                    </a:gs>
                  </a:gsLst>
                  <a:lin ang="5400000" scaled="1"/>
                </a:gradFill>
              </a:rPr>
              <a:t>Fibre Channel SAN</a:t>
            </a:r>
            <a:r>
              <a:rPr lang="en-US" sz="2000" dirty="0" smtClean="0"/>
              <a:t> </a:t>
            </a:r>
            <a:r>
              <a:rPr lang="en-US" sz="4400" dirty="0" smtClean="0"/>
              <a:t/>
            </a:r>
            <a:br>
              <a:rPr lang="en-US" sz="4400" dirty="0" smtClean="0"/>
            </a:br>
            <a:r>
              <a:rPr lang="en-US" sz="3600" dirty="0" smtClean="0"/>
              <a:t>Auxiliary Information Technology</a:t>
            </a:r>
            <a:r>
              <a:rPr lang="en-US" sz="4400" dirty="0" smtClean="0"/>
              <a:t/>
            </a:r>
            <a:br>
              <a:rPr lang="en-US" sz="4400" dirty="0" smtClean="0"/>
            </a:br>
            <a:endParaRPr sz="3200" smtClean="0">
              <a:gradFill>
                <a:gsLst>
                  <a:gs pos="28000">
                    <a:schemeClr val="accent6">
                      <a:lumMod val="40000"/>
                      <a:lumOff val="60000"/>
                    </a:schemeClr>
                  </a:gs>
                  <a:gs pos="48000">
                    <a:schemeClr val="accent6">
                      <a:lumMod val="40000"/>
                      <a:lumOff val="60000"/>
                    </a:schemeClr>
                  </a:gs>
                </a:gsLst>
                <a:lin ang="5400000" scaled="1"/>
              </a:gradFill>
            </a:endParaRPr>
          </a:p>
        </p:txBody>
      </p:sp>
      <p:sp>
        <p:nvSpPr>
          <p:cNvPr id="40" name="Rectangle 4"/>
          <p:cNvSpPr txBox="1">
            <a:spLocks noChangeArrowheads="1"/>
          </p:cNvSpPr>
          <p:nvPr/>
        </p:nvSpPr>
        <p:spPr bwMode="auto">
          <a:xfrm>
            <a:off x="5000624" y="1901825"/>
            <a:ext cx="3762375" cy="45358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71450" indent="-171450" defTabSz="912777" fontAlgn="base">
              <a:lnSpc>
                <a:spcPct val="85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Internet Information Server 6.0/7.0 (IIS) </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SQL Server 2005/2008</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File and Print Services</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Team Foundation Server</a:t>
            </a:r>
          </a:p>
          <a:p>
            <a:pPr marL="171450" indent="-171450" defTabSz="912777" fontAlgn="base">
              <a:lnSpc>
                <a:spcPct val="85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Pain Points</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Cost of managing DAS storage</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Time to provision new servers</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Insufficient restore times with</a:t>
            </a:r>
            <a:b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bare metal recovery</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Server Utilization and Legacy Hardware</a:t>
            </a:r>
          </a:p>
          <a:p>
            <a:pPr marL="171450" indent="-171450" defTabSz="912777" fontAlgn="base">
              <a:lnSpc>
                <a:spcPct val="85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Solution</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90% virtualized DC with Hyper-V </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Failover Clustering </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Consolidated on Compellent Storage Center</a:t>
            </a:r>
          </a:p>
          <a:p>
            <a:pPr marL="171450" indent="-171450" defTabSz="912777" fontAlgn="base">
              <a:lnSpc>
                <a:spcPct val="85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Fully virtualized Server and Storage </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Ease and speed of deployment</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Energy savings with server and storage</a:t>
            </a:r>
          </a:p>
          <a:p>
            <a:pPr marL="342900" lvl="1" indent="-171450" defTabSz="912777" fontAlgn="base">
              <a:lnSpc>
                <a:spcPct val="85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Shared Storage and reduced footprint</a:t>
            </a:r>
            <a:endParaRPr lang="en-US" sz="11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48" name="Picture 4" descr="C:\Program Files\Microsoft Resource DVD Artwork\DVD_ART34\Logos\Windows Server 2008\_Windows Server 2008 brand\Windows Server 2008 logo v r.png"/>
          <p:cNvPicPr>
            <a:picLocks noChangeAspect="1" noChangeArrowheads="1"/>
          </p:cNvPicPr>
          <p:nvPr/>
        </p:nvPicPr>
        <p:blipFill>
          <a:blip r:embed="rId5" cstate="print"/>
          <a:srcRect/>
          <a:stretch>
            <a:fillRect/>
          </a:stretch>
        </p:blipFill>
        <p:spPr bwMode="auto">
          <a:xfrm>
            <a:off x="1713779" y="2184095"/>
            <a:ext cx="1431964" cy="486868"/>
          </a:xfrm>
          <a:prstGeom prst="rect">
            <a:avLst/>
          </a:prstGeom>
          <a:noFill/>
        </p:spPr>
      </p:pic>
      <p:pic>
        <p:nvPicPr>
          <p:cNvPr id="49" name="Picture 2" descr="C:\Program Files\Microsoft Resource DVD Artwork\DVD_ART34\Logos\Windows Server 2008\Windows Server 2008 Hyper-V\Windows Server 2008 Hyper-V logo h r.png"/>
          <p:cNvPicPr>
            <a:picLocks noChangeAspect="1" noChangeArrowheads="1"/>
          </p:cNvPicPr>
          <p:nvPr/>
        </p:nvPicPr>
        <p:blipFill>
          <a:blip r:embed="rId6" cstate="print"/>
          <a:srcRect/>
          <a:stretch>
            <a:fillRect/>
          </a:stretch>
        </p:blipFill>
        <p:spPr bwMode="auto">
          <a:xfrm>
            <a:off x="2760131" y="2050244"/>
            <a:ext cx="1945219" cy="448481"/>
          </a:xfrm>
          <a:prstGeom prst="rect">
            <a:avLst/>
          </a:prstGeom>
          <a:noFill/>
        </p:spPr>
      </p:pic>
      <p:sp>
        <p:nvSpPr>
          <p:cNvPr id="50" name="Oval 2"/>
          <p:cNvSpPr>
            <a:spLocks noChangeArrowheads="1"/>
          </p:cNvSpPr>
          <p:nvPr/>
        </p:nvSpPr>
        <p:spPr bwMode="auto">
          <a:xfrm>
            <a:off x="1134427" y="4284530"/>
            <a:ext cx="3437573" cy="467416"/>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lIns="82296" tIns="41148" rIns="82296" bIns="41148" anchor="ctr">
            <a:spAutoFit/>
          </a:bodyPr>
          <a:lstStyle/>
          <a:p>
            <a:pPr>
              <a:defRPr/>
            </a:pPr>
            <a:endParaRPr lang="en-US">
              <a:latin typeface="Trebuchet MS" pitchFamily="34" charset="0"/>
            </a:endParaRPr>
          </a:p>
        </p:txBody>
      </p:sp>
      <p:sp>
        <p:nvSpPr>
          <p:cNvPr id="51" name="Line 5"/>
          <p:cNvSpPr>
            <a:spLocks noChangeShapeType="1"/>
          </p:cNvSpPr>
          <p:nvPr/>
        </p:nvSpPr>
        <p:spPr bwMode="auto">
          <a:xfrm flipH="1">
            <a:off x="2192274" y="4150228"/>
            <a:ext cx="7144" cy="682943"/>
          </a:xfrm>
          <a:prstGeom prst="line">
            <a:avLst/>
          </a:prstGeom>
          <a:noFill/>
          <a:ln w="25400">
            <a:solidFill>
              <a:schemeClr val="tx1"/>
            </a:solidFill>
            <a:round/>
            <a:headEnd/>
            <a:tailEnd/>
          </a:ln>
          <a:effectLst/>
        </p:spPr>
        <p:txBody>
          <a:bodyPr lIns="82296" tIns="41148" rIns="82296" bIns="41148">
            <a:spAutoFit/>
          </a:bodyPr>
          <a:lstStyle/>
          <a:p>
            <a:pPr>
              <a:defRPr/>
            </a:pPr>
            <a:endParaRPr lang="en-US">
              <a:latin typeface="Trebuchet MS" pitchFamily="34" charset="0"/>
            </a:endParaRPr>
          </a:p>
        </p:txBody>
      </p:sp>
      <p:sp>
        <p:nvSpPr>
          <p:cNvPr id="52" name="Rectangle 8"/>
          <p:cNvSpPr>
            <a:spLocks noChangeArrowheads="1"/>
          </p:cNvSpPr>
          <p:nvPr/>
        </p:nvSpPr>
        <p:spPr bwMode="auto">
          <a:xfrm>
            <a:off x="1276446" y="4393115"/>
            <a:ext cx="166258" cy="332399"/>
          </a:xfrm>
          <a:prstGeom prst="rect">
            <a:avLst/>
          </a:prstGeom>
          <a:noFill/>
          <a:ln w="9525">
            <a:noFill/>
            <a:miter lim="800000"/>
            <a:headEnd/>
            <a:tailEnd/>
          </a:ln>
          <a:effectLst/>
        </p:spPr>
        <p:txBody>
          <a:bodyPr wrap="none" lIns="82296" tIns="41148" rIns="82296" bIns="41148" anchor="ctr">
            <a:spAutoFit/>
          </a:bodyPr>
          <a:lstStyle/>
          <a:p>
            <a:pPr>
              <a:defRPr/>
            </a:pPr>
            <a:endParaRPr lang="en-US">
              <a:latin typeface="Trebuchet MS" pitchFamily="34" charset="0"/>
            </a:endParaRPr>
          </a:p>
        </p:txBody>
      </p:sp>
      <p:sp>
        <p:nvSpPr>
          <p:cNvPr id="54" name="Line 14"/>
          <p:cNvSpPr>
            <a:spLocks noChangeShapeType="1"/>
          </p:cNvSpPr>
          <p:nvPr/>
        </p:nvSpPr>
        <p:spPr bwMode="auto">
          <a:xfrm>
            <a:off x="2141125" y="3296978"/>
            <a:ext cx="41147" cy="734664"/>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55" name="Text Box 15"/>
          <p:cNvSpPr txBox="1">
            <a:spLocks noChangeArrowheads="1"/>
          </p:cNvSpPr>
          <p:nvPr/>
        </p:nvSpPr>
        <p:spPr bwMode="auto">
          <a:xfrm>
            <a:off x="463487" y="2934362"/>
            <a:ext cx="1022985" cy="452432"/>
          </a:xfrm>
          <a:prstGeom prst="rect">
            <a:avLst/>
          </a:prstGeom>
          <a:noFill/>
          <a:ln w="38100">
            <a:noFill/>
            <a:miter lim="800000"/>
            <a:headEnd type="none" w="sm" len="sm"/>
            <a:tailEnd/>
          </a:ln>
        </p:spPr>
        <p:txBody>
          <a:bodyPr wrap="square" lIns="82296" tIns="41148" rIns="82296" bIns="41148">
            <a:spAutoFit/>
          </a:bodyPr>
          <a:lstStyle/>
          <a:p>
            <a:pPr algn="ctr"/>
            <a:r>
              <a:rPr lang="en-US" sz="800" dirty="0">
                <a:latin typeface="Trebuchet MS" pitchFamily="34" charset="0"/>
              </a:rPr>
              <a:t>SQL Server on </a:t>
            </a:r>
            <a:br>
              <a:rPr lang="en-US" sz="800" dirty="0">
                <a:latin typeface="Trebuchet MS" pitchFamily="34" charset="0"/>
              </a:rPr>
            </a:br>
            <a:r>
              <a:rPr lang="en-US" sz="800" dirty="0">
                <a:latin typeface="Trebuchet MS" pitchFamily="34" charset="0"/>
              </a:rPr>
              <a:t>Windows </a:t>
            </a:r>
            <a:r>
              <a:rPr lang="en-US" sz="800" dirty="0" smtClean="0">
                <a:latin typeface="Trebuchet MS" pitchFamily="34" charset="0"/>
              </a:rPr>
              <a:t>Server 2008</a:t>
            </a:r>
            <a:endParaRPr lang="en-US" sz="800" dirty="0">
              <a:latin typeface="Trebuchet MS" pitchFamily="34" charset="0"/>
            </a:endParaRPr>
          </a:p>
        </p:txBody>
      </p:sp>
      <p:sp>
        <p:nvSpPr>
          <p:cNvPr id="56" name="Text Box 16"/>
          <p:cNvSpPr txBox="1">
            <a:spLocks noChangeArrowheads="1"/>
          </p:cNvSpPr>
          <p:nvPr/>
        </p:nvSpPr>
        <p:spPr bwMode="auto">
          <a:xfrm>
            <a:off x="3255061" y="2774668"/>
            <a:ext cx="1367313" cy="332399"/>
          </a:xfrm>
          <a:prstGeom prst="rect">
            <a:avLst/>
          </a:prstGeom>
          <a:noFill/>
          <a:ln w="38100">
            <a:noFill/>
            <a:miter lim="800000"/>
            <a:headEnd type="none" w="sm" len="sm"/>
            <a:tailEnd/>
          </a:ln>
        </p:spPr>
        <p:txBody>
          <a:bodyPr wrap="square" lIns="82296" tIns="41148" rIns="82296" bIns="41148">
            <a:spAutoFit/>
          </a:bodyPr>
          <a:lstStyle/>
          <a:p>
            <a:pPr algn="ctr"/>
            <a:r>
              <a:rPr lang="en-US" sz="800" dirty="0">
                <a:latin typeface="Trebuchet MS" pitchFamily="34" charset="0"/>
              </a:rPr>
              <a:t>Windows 2008 File Servers </a:t>
            </a:r>
          </a:p>
        </p:txBody>
      </p:sp>
      <p:sp>
        <p:nvSpPr>
          <p:cNvPr id="57" name="Text Box 18"/>
          <p:cNvSpPr txBox="1">
            <a:spLocks noChangeArrowheads="1"/>
          </p:cNvSpPr>
          <p:nvPr/>
        </p:nvSpPr>
        <p:spPr bwMode="auto">
          <a:xfrm>
            <a:off x="1523047" y="2755767"/>
            <a:ext cx="1141857" cy="206210"/>
          </a:xfrm>
          <a:prstGeom prst="rect">
            <a:avLst/>
          </a:prstGeom>
          <a:noFill/>
          <a:ln w="38100">
            <a:noFill/>
            <a:miter lim="800000"/>
            <a:headEnd type="none" w="sm" len="sm"/>
            <a:tailEnd/>
          </a:ln>
        </p:spPr>
        <p:txBody>
          <a:bodyPr wrap="square" lIns="82296" tIns="41148" rIns="82296" bIns="41148">
            <a:spAutoFit/>
          </a:bodyPr>
          <a:lstStyle/>
          <a:p>
            <a:pPr algn="ctr"/>
            <a:r>
              <a:rPr lang="en-US" sz="800">
                <a:latin typeface="Trebuchet MS" pitchFamily="34" charset="0"/>
              </a:rPr>
              <a:t> Hyper-V </a:t>
            </a:r>
            <a:r>
              <a:rPr lang="en-US" sz="800" dirty="0">
                <a:latin typeface="Trebuchet MS" pitchFamily="34" charset="0"/>
              </a:rPr>
              <a:t>Hosts</a:t>
            </a:r>
          </a:p>
        </p:txBody>
      </p:sp>
      <p:sp>
        <p:nvSpPr>
          <p:cNvPr id="58" name="Line 19"/>
          <p:cNvSpPr>
            <a:spLocks noChangeShapeType="1"/>
          </p:cNvSpPr>
          <p:nvPr/>
        </p:nvSpPr>
        <p:spPr bwMode="auto">
          <a:xfrm>
            <a:off x="1152715" y="3883336"/>
            <a:ext cx="960978" cy="148305"/>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59" name="Line 20"/>
          <p:cNvSpPr>
            <a:spLocks noChangeShapeType="1"/>
          </p:cNvSpPr>
          <p:nvPr/>
        </p:nvSpPr>
        <p:spPr bwMode="auto">
          <a:xfrm flipV="1">
            <a:off x="2319433" y="3688742"/>
            <a:ext cx="685800" cy="27432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60" name="Line 21"/>
          <p:cNvSpPr>
            <a:spLocks noChangeShapeType="1"/>
          </p:cNvSpPr>
          <p:nvPr/>
        </p:nvSpPr>
        <p:spPr bwMode="auto">
          <a:xfrm flipV="1">
            <a:off x="2388013" y="3688742"/>
            <a:ext cx="891540"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61" name="Text Box 26"/>
          <p:cNvSpPr txBox="1">
            <a:spLocks noChangeArrowheads="1"/>
          </p:cNvSpPr>
          <p:nvPr/>
        </p:nvSpPr>
        <p:spPr bwMode="auto">
          <a:xfrm>
            <a:off x="575106" y="4119580"/>
            <a:ext cx="1508036" cy="329321"/>
          </a:xfrm>
          <a:prstGeom prst="rect">
            <a:avLst/>
          </a:prstGeom>
          <a:noFill/>
          <a:ln w="38100">
            <a:noFill/>
            <a:miter lim="800000"/>
            <a:headEnd type="none" w="sm" len="sm"/>
            <a:tailEnd/>
          </a:ln>
        </p:spPr>
        <p:txBody>
          <a:bodyPr wrap="square" lIns="82296" tIns="41148" rIns="82296" bIns="41148">
            <a:spAutoFit/>
          </a:bodyPr>
          <a:lstStyle/>
          <a:p>
            <a:pPr algn="ctr"/>
            <a:r>
              <a:rPr lang="en-US" sz="800" dirty="0" err="1">
                <a:latin typeface="Trebuchet MS" pitchFamily="34" charset="0"/>
              </a:rPr>
              <a:t>Fibre</a:t>
            </a:r>
            <a:r>
              <a:rPr lang="en-US" sz="800" dirty="0">
                <a:latin typeface="Trebuchet MS" pitchFamily="34" charset="0"/>
              </a:rPr>
              <a:t> Channel Switch</a:t>
            </a:r>
          </a:p>
          <a:p>
            <a:pPr algn="ctr"/>
            <a:r>
              <a:rPr lang="en-US" sz="800" dirty="0">
                <a:latin typeface="Trebuchet MS" pitchFamily="34" charset="0"/>
              </a:rPr>
              <a:t>With 4GB Dual Path HBAs</a:t>
            </a:r>
          </a:p>
        </p:txBody>
      </p:sp>
      <p:pic>
        <p:nvPicPr>
          <p:cNvPr id="62" name="Picture 25"/>
          <p:cNvPicPr>
            <a:picLocks noChangeArrowheads="1"/>
          </p:cNvPicPr>
          <p:nvPr/>
        </p:nvPicPr>
        <p:blipFill>
          <a:blip r:embed="rId7"/>
          <a:srcRect/>
          <a:stretch>
            <a:fillRect/>
          </a:stretch>
        </p:blipFill>
        <p:spPr bwMode="auto">
          <a:xfrm>
            <a:off x="2292858" y="3914198"/>
            <a:ext cx="367189" cy="211455"/>
          </a:xfrm>
          <a:prstGeom prst="rect">
            <a:avLst/>
          </a:prstGeom>
          <a:noFill/>
          <a:ln w="9525">
            <a:noFill/>
            <a:miter lim="800000"/>
            <a:headEnd/>
            <a:tailEnd/>
          </a:ln>
        </p:spPr>
      </p:pic>
      <p:pic>
        <p:nvPicPr>
          <p:cNvPr id="63" name="Picture 25"/>
          <p:cNvPicPr>
            <a:picLocks noChangeArrowheads="1"/>
          </p:cNvPicPr>
          <p:nvPr/>
        </p:nvPicPr>
        <p:blipFill>
          <a:blip r:embed="rId7"/>
          <a:srcRect/>
          <a:stretch>
            <a:fillRect/>
          </a:stretch>
        </p:blipFill>
        <p:spPr bwMode="auto">
          <a:xfrm>
            <a:off x="1980819" y="3910769"/>
            <a:ext cx="367189" cy="211455"/>
          </a:xfrm>
          <a:prstGeom prst="rect">
            <a:avLst/>
          </a:prstGeom>
          <a:noFill/>
          <a:ln w="9525">
            <a:noFill/>
            <a:miter lim="800000"/>
            <a:headEnd/>
            <a:tailEnd/>
          </a:ln>
        </p:spPr>
      </p:pic>
      <p:sp>
        <p:nvSpPr>
          <p:cNvPr id="64" name="Line 21"/>
          <p:cNvSpPr>
            <a:spLocks noChangeShapeType="1"/>
          </p:cNvSpPr>
          <p:nvPr/>
        </p:nvSpPr>
        <p:spPr bwMode="auto">
          <a:xfrm flipV="1">
            <a:off x="2617756" y="3789284"/>
            <a:ext cx="1036800" cy="286933"/>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pic>
        <p:nvPicPr>
          <p:cNvPr id="66" name="Picture 9"/>
          <p:cNvPicPr>
            <a:picLocks noChangeAspect="1" noChangeArrowheads="1"/>
          </p:cNvPicPr>
          <p:nvPr/>
        </p:nvPicPr>
        <p:blipFill>
          <a:blip r:embed="rId8"/>
          <a:srcRect/>
          <a:stretch>
            <a:fillRect/>
          </a:stretch>
        </p:blipFill>
        <p:spPr bwMode="auto">
          <a:xfrm>
            <a:off x="1818919" y="3026885"/>
            <a:ext cx="452140" cy="708559"/>
          </a:xfrm>
          <a:prstGeom prst="rect">
            <a:avLst/>
          </a:prstGeom>
          <a:noFill/>
          <a:ln w="9525">
            <a:noFill/>
            <a:miter lim="800000"/>
            <a:headEnd/>
            <a:tailEnd/>
          </a:ln>
        </p:spPr>
      </p:pic>
      <p:pic>
        <p:nvPicPr>
          <p:cNvPr id="67" name="Picture 9"/>
          <p:cNvPicPr>
            <a:picLocks noChangeAspect="1" noChangeArrowheads="1"/>
          </p:cNvPicPr>
          <p:nvPr/>
        </p:nvPicPr>
        <p:blipFill>
          <a:blip r:embed="rId8"/>
          <a:srcRect/>
          <a:stretch>
            <a:fillRect/>
          </a:stretch>
        </p:blipFill>
        <p:spPr bwMode="auto">
          <a:xfrm>
            <a:off x="780422" y="3295650"/>
            <a:ext cx="461937" cy="723911"/>
          </a:xfrm>
          <a:prstGeom prst="rect">
            <a:avLst/>
          </a:prstGeom>
          <a:noFill/>
          <a:ln w="9525">
            <a:noFill/>
            <a:miter lim="800000"/>
            <a:headEnd/>
            <a:tailEnd/>
          </a:ln>
        </p:spPr>
      </p:pic>
      <p:pic>
        <p:nvPicPr>
          <p:cNvPr id="68" name="Picture 9"/>
          <p:cNvPicPr>
            <a:picLocks noChangeAspect="1" noChangeArrowheads="1"/>
          </p:cNvPicPr>
          <p:nvPr/>
        </p:nvPicPr>
        <p:blipFill>
          <a:blip r:embed="rId8"/>
          <a:srcRect/>
          <a:stretch>
            <a:fillRect/>
          </a:stretch>
        </p:blipFill>
        <p:spPr bwMode="auto">
          <a:xfrm>
            <a:off x="2793735" y="2973000"/>
            <a:ext cx="452140" cy="708559"/>
          </a:xfrm>
          <a:prstGeom prst="rect">
            <a:avLst/>
          </a:prstGeom>
          <a:noFill/>
          <a:ln w="9525">
            <a:noFill/>
            <a:miter lim="800000"/>
            <a:headEnd/>
            <a:tailEnd/>
          </a:ln>
        </p:spPr>
      </p:pic>
      <p:pic>
        <p:nvPicPr>
          <p:cNvPr id="69" name="Picture 9"/>
          <p:cNvPicPr>
            <a:picLocks noChangeAspect="1" noChangeArrowheads="1"/>
          </p:cNvPicPr>
          <p:nvPr/>
        </p:nvPicPr>
        <p:blipFill>
          <a:blip r:embed="rId8"/>
          <a:srcRect/>
          <a:stretch>
            <a:fillRect/>
          </a:stretch>
        </p:blipFill>
        <p:spPr bwMode="auto">
          <a:xfrm>
            <a:off x="3166026" y="3007290"/>
            <a:ext cx="452140" cy="708559"/>
          </a:xfrm>
          <a:prstGeom prst="rect">
            <a:avLst/>
          </a:prstGeom>
          <a:noFill/>
          <a:ln w="9525">
            <a:noFill/>
            <a:miter lim="800000"/>
            <a:headEnd/>
            <a:tailEnd/>
          </a:ln>
        </p:spPr>
      </p:pic>
      <p:pic>
        <p:nvPicPr>
          <p:cNvPr id="70" name="Picture 9"/>
          <p:cNvPicPr>
            <a:picLocks noChangeAspect="1" noChangeArrowheads="1"/>
          </p:cNvPicPr>
          <p:nvPr/>
        </p:nvPicPr>
        <p:blipFill>
          <a:blip r:embed="rId8"/>
          <a:srcRect/>
          <a:stretch>
            <a:fillRect/>
          </a:stretch>
        </p:blipFill>
        <p:spPr bwMode="auto">
          <a:xfrm>
            <a:off x="3562810" y="3168943"/>
            <a:ext cx="452140" cy="708559"/>
          </a:xfrm>
          <a:prstGeom prst="rect">
            <a:avLst/>
          </a:prstGeom>
          <a:noFill/>
          <a:ln w="9525">
            <a:noFill/>
            <a:miter lim="800000"/>
            <a:headEnd/>
            <a:tailEnd/>
          </a:ln>
        </p:spPr>
      </p:pic>
      <p:pic>
        <p:nvPicPr>
          <p:cNvPr id="71" name="Picture 4" descr="http://www.compellent.com/~/media/com/Images/Products/COMP_1tower_199x360.ashx"/>
          <p:cNvPicPr>
            <a:picLocks noChangeAspect="1" noChangeArrowheads="1"/>
          </p:cNvPicPr>
          <p:nvPr/>
        </p:nvPicPr>
        <p:blipFill>
          <a:blip r:embed="rId9" cstate="print"/>
          <a:srcRect/>
          <a:stretch>
            <a:fillRect/>
          </a:stretch>
        </p:blipFill>
        <p:spPr bwMode="auto">
          <a:xfrm>
            <a:off x="1581150" y="4906160"/>
            <a:ext cx="820658" cy="1484608"/>
          </a:xfrm>
          <a:prstGeom prst="rect">
            <a:avLst/>
          </a:prstGeom>
          <a:noFill/>
        </p:spPr>
      </p:pic>
      <p:pic>
        <p:nvPicPr>
          <p:cNvPr id="72" name="Picture 2" descr="http://www.bosch.us/content/language1/html/4852.htm">
            <a:hlinkClick r:id="rId10"/>
          </p:cNvPr>
          <p:cNvPicPr>
            <a:picLocks noChangeAspect="1" noChangeArrowheads="1"/>
          </p:cNvPicPr>
          <p:nvPr/>
        </p:nvPicPr>
        <p:blipFill>
          <a:blip r:embed="rId11"/>
          <a:srcRect/>
          <a:stretch>
            <a:fillRect/>
          </a:stretch>
        </p:blipFill>
        <p:spPr bwMode="auto">
          <a:xfrm>
            <a:off x="901169" y="2025650"/>
            <a:ext cx="586639" cy="770334"/>
          </a:xfrm>
          <a:prstGeom prst="rect">
            <a:avLst/>
          </a:prstGeom>
          <a:noFill/>
        </p:spPr>
      </p:pic>
      <p:pic>
        <p:nvPicPr>
          <p:cNvPr id="73" name="Picture 72" descr="COMP_V_3C_150_JPG.jpg"/>
          <p:cNvPicPr>
            <a:picLocks noChangeAspect="1"/>
          </p:cNvPicPr>
          <p:nvPr/>
        </p:nvPicPr>
        <p:blipFill>
          <a:blip r:embed="rId12"/>
          <a:stretch>
            <a:fillRect/>
          </a:stretch>
        </p:blipFill>
        <p:spPr>
          <a:xfrm>
            <a:off x="2481206" y="5531367"/>
            <a:ext cx="1471669" cy="598479"/>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2588" y="228600"/>
            <a:ext cx="8380412" cy="1163395"/>
          </a:xfrm>
        </p:spPr>
        <p:txBody>
          <a:bodyPr/>
          <a:lstStyle/>
          <a:p>
            <a:r>
              <a:rPr lang="en-US" smtClean="0"/>
              <a:t>Jackson Energy Authority</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iSCSI SAN</a:t>
            </a:r>
          </a:p>
        </p:txBody>
      </p:sp>
      <p:sp>
        <p:nvSpPr>
          <p:cNvPr id="2051" name="Rectangle 3"/>
          <p:cNvSpPr>
            <a:spLocks noGrp="1" noChangeArrowheads="1"/>
          </p:cNvSpPr>
          <p:nvPr>
            <p:ph type="body" sz="half" idx="4294967295"/>
          </p:nvPr>
        </p:nvSpPr>
        <p:spPr>
          <a:xfrm>
            <a:off x="5476874" y="1417638"/>
            <a:ext cx="3286125" cy="5113708"/>
          </a:xfrm>
        </p:spPr>
        <p:txBody>
          <a:bodyPr/>
          <a:lstStyle/>
          <a:p>
            <a:pPr marL="171450" indent="-171450">
              <a:lnSpc>
                <a:spcPct val="85000"/>
              </a:lnSpc>
              <a:spcBef>
                <a:spcPts val="600"/>
              </a:spcBef>
            </a:pPr>
            <a:r>
              <a:rPr lang="en-US" sz="1200" b="1" smtClean="0"/>
              <a:t>Applications Used</a:t>
            </a:r>
          </a:p>
          <a:p>
            <a:pPr marL="342900" lvl="1" indent="-171450">
              <a:lnSpc>
                <a:spcPct val="85000"/>
              </a:lnSpc>
              <a:spcBef>
                <a:spcPts val="600"/>
              </a:spcBef>
            </a:pPr>
            <a:r>
              <a:rPr lang="en-US" sz="1100" smtClean="0">
                <a:ea typeface="+mn-ea"/>
                <a:cs typeface="+mn-cs"/>
              </a:rPr>
              <a:t>Exchange, SharePoint, Dynamics</a:t>
            </a:r>
          </a:p>
          <a:p>
            <a:pPr marL="342900" lvl="1" indent="-171450">
              <a:lnSpc>
                <a:spcPct val="85000"/>
              </a:lnSpc>
              <a:spcBef>
                <a:spcPts val="600"/>
              </a:spcBef>
            </a:pPr>
            <a:r>
              <a:rPr lang="en-US" sz="1100" smtClean="0">
                <a:ea typeface="+mn-ea"/>
                <a:cs typeface="+mn-cs"/>
              </a:rPr>
              <a:t>Windows Server 2003 / 2008 / Hyper-V</a:t>
            </a:r>
          </a:p>
          <a:p>
            <a:pPr marL="342900" lvl="1" indent="-171450">
              <a:lnSpc>
                <a:spcPct val="85000"/>
              </a:lnSpc>
              <a:spcBef>
                <a:spcPts val="600"/>
              </a:spcBef>
            </a:pPr>
            <a:r>
              <a:rPr lang="en-US" sz="1100" smtClean="0">
                <a:ea typeface="+mn-ea"/>
                <a:cs typeface="+mn-cs"/>
              </a:rPr>
              <a:t>Terminal Services</a:t>
            </a:r>
          </a:p>
          <a:p>
            <a:pPr>
              <a:lnSpc>
                <a:spcPct val="85000"/>
              </a:lnSpc>
            </a:pPr>
            <a:r>
              <a:rPr lang="en-US" sz="1200" b="1" smtClean="0"/>
              <a:t>Windows Server 2008 components</a:t>
            </a:r>
          </a:p>
          <a:p>
            <a:pPr marL="342900" lvl="1" indent="-171450">
              <a:lnSpc>
                <a:spcPct val="85000"/>
              </a:lnSpc>
              <a:spcBef>
                <a:spcPts val="600"/>
              </a:spcBef>
            </a:pPr>
            <a:r>
              <a:rPr lang="en-US" sz="1100" smtClean="0">
                <a:ea typeface="+mn-ea"/>
                <a:cs typeface="+mn-cs"/>
              </a:rPr>
              <a:t>Microsoft iSCSI Software Initiator</a:t>
            </a:r>
          </a:p>
          <a:p>
            <a:pPr marL="342900" lvl="1" indent="-171450">
              <a:lnSpc>
                <a:spcPct val="85000"/>
              </a:lnSpc>
              <a:spcBef>
                <a:spcPts val="600"/>
              </a:spcBef>
            </a:pPr>
            <a:r>
              <a:rPr lang="en-US" sz="1100" smtClean="0">
                <a:ea typeface="+mn-ea"/>
                <a:cs typeface="+mn-cs"/>
              </a:rPr>
              <a:t>Microsoft MPIO</a:t>
            </a:r>
          </a:p>
          <a:p>
            <a:pPr marL="171450" indent="-171450">
              <a:lnSpc>
                <a:spcPct val="85000"/>
              </a:lnSpc>
              <a:spcBef>
                <a:spcPts val="600"/>
              </a:spcBef>
            </a:pPr>
            <a:r>
              <a:rPr lang="en-US" sz="1200" b="1" smtClean="0"/>
              <a:t>Pain Points</a:t>
            </a:r>
          </a:p>
          <a:p>
            <a:pPr marL="342900" lvl="1" indent="-171450">
              <a:lnSpc>
                <a:spcPct val="85000"/>
              </a:lnSpc>
              <a:spcBef>
                <a:spcPts val="600"/>
              </a:spcBef>
            </a:pPr>
            <a:r>
              <a:rPr lang="en-US" sz="1100" smtClean="0">
                <a:ea typeface="+mn-ea"/>
                <a:cs typeface="+mn-cs"/>
              </a:rPr>
              <a:t>High growth and change</a:t>
            </a:r>
          </a:p>
          <a:p>
            <a:pPr marL="342900" lvl="1" indent="-171450">
              <a:lnSpc>
                <a:spcPct val="85000"/>
              </a:lnSpc>
              <a:spcBef>
                <a:spcPts val="600"/>
              </a:spcBef>
            </a:pPr>
            <a:r>
              <a:rPr lang="en-US" sz="1100" smtClean="0">
                <a:ea typeface="+mn-ea"/>
                <a:cs typeface="+mn-cs"/>
              </a:rPr>
              <a:t>No disaster protection</a:t>
            </a:r>
          </a:p>
          <a:p>
            <a:pPr marL="342900" lvl="1" indent="-171450">
              <a:lnSpc>
                <a:spcPct val="85000"/>
              </a:lnSpc>
              <a:spcBef>
                <a:spcPts val="600"/>
              </a:spcBef>
            </a:pPr>
            <a:r>
              <a:rPr lang="en-US" sz="1100" smtClean="0">
                <a:ea typeface="+mn-ea"/>
                <a:cs typeface="+mn-cs"/>
              </a:rPr>
              <a:t>Poor storage utilization</a:t>
            </a:r>
          </a:p>
          <a:p>
            <a:pPr marL="342900" lvl="1" indent="-171450">
              <a:lnSpc>
                <a:spcPct val="85000"/>
              </a:lnSpc>
              <a:spcBef>
                <a:spcPts val="600"/>
              </a:spcBef>
            </a:pPr>
            <a:r>
              <a:rPr lang="en-US" sz="1100" smtClean="0">
                <a:ea typeface="+mn-ea"/>
                <a:cs typeface="+mn-cs"/>
              </a:rPr>
              <a:t>Complex storage management</a:t>
            </a:r>
          </a:p>
          <a:p>
            <a:pPr marL="171450" indent="-171450">
              <a:lnSpc>
                <a:spcPct val="85000"/>
              </a:lnSpc>
              <a:spcBef>
                <a:spcPts val="600"/>
              </a:spcBef>
            </a:pPr>
            <a:r>
              <a:rPr lang="en-US" sz="1200" b="1" smtClean="0"/>
              <a:t>Solution</a:t>
            </a:r>
          </a:p>
          <a:p>
            <a:pPr marL="342900" lvl="1" indent="-171450">
              <a:lnSpc>
                <a:spcPct val="85000"/>
              </a:lnSpc>
              <a:spcBef>
                <a:spcPts val="600"/>
              </a:spcBef>
            </a:pPr>
            <a:r>
              <a:rPr lang="en-US" sz="1100" smtClean="0">
                <a:ea typeface="+mn-ea"/>
                <a:cs typeface="+mn-cs"/>
              </a:rPr>
              <a:t>Windows Server 2008 iSCSI hosts</a:t>
            </a:r>
          </a:p>
          <a:p>
            <a:pPr marL="342900" lvl="1" indent="-171450">
              <a:lnSpc>
                <a:spcPct val="85000"/>
              </a:lnSpc>
              <a:spcBef>
                <a:spcPts val="600"/>
              </a:spcBef>
            </a:pPr>
            <a:r>
              <a:rPr lang="en-US" sz="1100" smtClean="0">
                <a:ea typeface="+mn-ea"/>
                <a:cs typeface="+mn-cs"/>
              </a:rPr>
              <a:t>30TB iSCSI SAN with MPIO load balancing</a:t>
            </a:r>
          </a:p>
          <a:p>
            <a:pPr marL="342900" lvl="1" indent="-171450">
              <a:lnSpc>
                <a:spcPct val="85000"/>
              </a:lnSpc>
              <a:spcBef>
                <a:spcPts val="600"/>
              </a:spcBef>
            </a:pPr>
            <a:r>
              <a:rPr lang="en-US" sz="1100" smtClean="0">
                <a:ea typeface="+mn-ea"/>
                <a:cs typeface="+mn-cs"/>
              </a:rPr>
              <a:t>Lefthand MPIO DSM</a:t>
            </a:r>
          </a:p>
          <a:p>
            <a:pPr marL="342900" lvl="1" indent="-171450">
              <a:lnSpc>
                <a:spcPct val="85000"/>
              </a:lnSpc>
              <a:spcBef>
                <a:spcPts val="600"/>
              </a:spcBef>
            </a:pPr>
            <a:r>
              <a:rPr lang="en-US" sz="1100" smtClean="0">
                <a:ea typeface="+mn-ea"/>
                <a:cs typeface="+mn-cs"/>
              </a:rPr>
              <a:t>Two storage pools:  SAS and SATA</a:t>
            </a:r>
          </a:p>
          <a:p>
            <a:pPr marL="342900" lvl="1" indent="-171450">
              <a:lnSpc>
                <a:spcPct val="85000"/>
              </a:lnSpc>
              <a:spcBef>
                <a:spcPts val="600"/>
              </a:spcBef>
            </a:pPr>
            <a:r>
              <a:rPr lang="en-US" sz="1100" smtClean="0">
                <a:ea typeface="+mn-ea"/>
                <a:cs typeface="+mn-cs"/>
              </a:rPr>
              <a:t>Multi-site SAN between two sites</a:t>
            </a:r>
          </a:p>
          <a:p>
            <a:pPr marL="171450" indent="-171450">
              <a:lnSpc>
                <a:spcPct val="85000"/>
              </a:lnSpc>
              <a:spcBef>
                <a:spcPts val="600"/>
              </a:spcBef>
            </a:pPr>
            <a:r>
              <a:rPr lang="en-US" sz="1200" b="1" smtClean="0"/>
              <a:t>Benefits</a:t>
            </a:r>
          </a:p>
          <a:p>
            <a:pPr marL="342900" lvl="1" indent="-171450">
              <a:lnSpc>
                <a:spcPct val="85000"/>
              </a:lnSpc>
              <a:spcBef>
                <a:spcPts val="600"/>
              </a:spcBef>
            </a:pPr>
            <a:r>
              <a:rPr lang="en-US" sz="1100" smtClean="0">
                <a:ea typeface="+mn-ea"/>
                <a:cs typeface="+mn-cs"/>
              </a:rPr>
              <a:t>High availability across sites</a:t>
            </a:r>
          </a:p>
          <a:p>
            <a:pPr marL="342900" lvl="1" indent="-171450">
              <a:lnSpc>
                <a:spcPct val="85000"/>
              </a:lnSpc>
              <a:spcBef>
                <a:spcPts val="600"/>
              </a:spcBef>
            </a:pPr>
            <a:r>
              <a:rPr lang="en-US" sz="1100" smtClean="0">
                <a:ea typeface="+mn-ea"/>
                <a:cs typeface="+mn-cs"/>
              </a:rPr>
              <a:t>Reduced storage management costs</a:t>
            </a:r>
          </a:p>
          <a:p>
            <a:pPr marL="342900" lvl="1" indent="-171450">
              <a:lnSpc>
                <a:spcPct val="85000"/>
              </a:lnSpc>
              <a:spcBef>
                <a:spcPts val="600"/>
              </a:spcBef>
            </a:pPr>
            <a:r>
              <a:rPr lang="en-US" sz="1100" smtClean="0">
                <a:ea typeface="+mn-ea"/>
                <a:cs typeface="+mn-cs"/>
              </a:rPr>
              <a:t>Increased flexibility in dealing </a:t>
            </a:r>
            <a:br>
              <a:rPr lang="en-US" sz="1100" smtClean="0">
                <a:ea typeface="+mn-ea"/>
                <a:cs typeface="+mn-cs"/>
              </a:rPr>
            </a:br>
            <a:r>
              <a:rPr lang="en-US" sz="1100" smtClean="0">
                <a:ea typeface="+mn-ea"/>
                <a:cs typeface="+mn-cs"/>
              </a:rPr>
              <a:t>with change and growth</a:t>
            </a:r>
            <a:endParaRPr lang="en-US" sz="1100" dirty="0" smtClean="0">
              <a:ea typeface="+mn-ea"/>
              <a:cs typeface="+mn-cs"/>
            </a:endParaRPr>
          </a:p>
        </p:txBody>
      </p:sp>
      <p:pic>
        <p:nvPicPr>
          <p:cNvPr id="8194" name="Picture 2" descr="LeftHand Networks">
            <a:hlinkClick r:id="rId3"/>
          </p:cNvPr>
          <p:cNvPicPr>
            <a:picLocks noChangeAspect="1" noChangeArrowheads="1"/>
          </p:cNvPicPr>
          <p:nvPr/>
        </p:nvPicPr>
        <p:blipFill>
          <a:blip r:embed="rId4"/>
          <a:srcRect/>
          <a:stretch>
            <a:fillRect/>
          </a:stretch>
        </p:blipFill>
        <p:spPr bwMode="auto">
          <a:xfrm>
            <a:off x="155575" y="-296863"/>
            <a:ext cx="2381250" cy="628651"/>
          </a:xfrm>
          <a:prstGeom prst="rect">
            <a:avLst/>
          </a:prstGeom>
          <a:noFill/>
        </p:spPr>
      </p:pic>
      <p:pic>
        <p:nvPicPr>
          <p:cNvPr id="65" name="Picture 4" descr="C:\Program Files\Microsoft Resource DVD Artwork\DVD_ART34\Logos\Windows Server 2008\_Windows Server 2008 brand\Windows Server 2008 logo v r.png"/>
          <p:cNvPicPr>
            <a:picLocks noChangeAspect="1" noChangeArrowheads="1"/>
          </p:cNvPicPr>
          <p:nvPr/>
        </p:nvPicPr>
        <p:blipFill>
          <a:blip r:embed="rId5" cstate="print"/>
          <a:srcRect/>
          <a:stretch>
            <a:fillRect/>
          </a:stretch>
        </p:blipFill>
        <p:spPr bwMode="auto">
          <a:xfrm>
            <a:off x="7505700" y="2860676"/>
            <a:ext cx="1257300" cy="427482"/>
          </a:xfrm>
          <a:prstGeom prst="rect">
            <a:avLst/>
          </a:prstGeom>
          <a:noFill/>
        </p:spPr>
      </p:pic>
      <p:pic>
        <p:nvPicPr>
          <p:cNvPr id="67" name="Picture 2" descr="C:\Program Files\Microsoft Resource DVD Artwork\DVD_ART34\Logos\Windows Server 2008\Windows Server 2008 Hyper-V\Windows Server 2008 Hyper-V logo h r.png"/>
          <p:cNvPicPr>
            <a:picLocks noChangeAspect="1" noChangeArrowheads="1"/>
          </p:cNvPicPr>
          <p:nvPr/>
        </p:nvPicPr>
        <p:blipFill>
          <a:blip r:embed="rId6" cstate="print"/>
          <a:srcRect/>
          <a:stretch>
            <a:fillRect/>
          </a:stretch>
        </p:blipFill>
        <p:spPr bwMode="auto">
          <a:xfrm>
            <a:off x="2971800" y="1733470"/>
            <a:ext cx="1914525" cy="441405"/>
          </a:xfrm>
          <a:prstGeom prst="rect">
            <a:avLst/>
          </a:prstGeom>
          <a:noFill/>
        </p:spPr>
      </p:pic>
      <p:sp>
        <p:nvSpPr>
          <p:cNvPr id="68" name="Rectangle 67"/>
          <p:cNvSpPr/>
          <p:nvPr/>
        </p:nvSpPr>
        <p:spPr bwMode="auto">
          <a:xfrm>
            <a:off x="1889760" y="5050647"/>
            <a:ext cx="2460812" cy="79068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82296" tIns="41148" rIns="82296" bIns="41148" numCol="1" rtlCol="0" anchor="ctr" anchorCtr="0" compatLnSpc="1">
            <a:prstTxWarp prst="textNoShape">
              <a:avLst/>
            </a:prstTxWarp>
          </a:bodyPr>
          <a:lstStyle/>
          <a:p>
            <a:pPr fontAlgn="base">
              <a:spcBef>
                <a:spcPct val="0"/>
              </a:spcBef>
              <a:spcAft>
                <a:spcPct val="0"/>
              </a:spcAft>
            </a:pPr>
            <a:endParaRPr lang="en-US">
              <a:effectLst>
                <a:outerShdw blurRad="38100" dist="38100" dir="2700000" algn="tl">
                  <a:srgbClr val="000000">
                    <a:alpha val="43137"/>
                  </a:srgbClr>
                </a:outerShdw>
              </a:effectLst>
              <a:latin typeface="Trebuchet MS" pitchFamily="34" charset="0"/>
            </a:endParaRPr>
          </a:p>
        </p:txBody>
      </p:sp>
      <p:sp>
        <p:nvSpPr>
          <p:cNvPr id="69" name="AutoShape 4"/>
          <p:cNvSpPr>
            <a:spLocks noChangeArrowheads="1"/>
          </p:cNvSpPr>
          <p:nvPr/>
        </p:nvSpPr>
        <p:spPr bwMode="auto">
          <a:xfrm>
            <a:off x="1974057" y="2964421"/>
            <a:ext cx="2175986" cy="2153126"/>
          </a:xfrm>
          <a:prstGeom prst="cloudCallout">
            <a:avLst>
              <a:gd name="adj1" fmla="val 5616"/>
              <a:gd name="adj2" fmla="val 6269"/>
            </a:avLst>
          </a:prstGeom>
          <a:solidFill>
            <a:srgbClr val="99CCFF">
              <a:alpha val="43921"/>
            </a:srgbClr>
          </a:solidFill>
          <a:ln w="9525">
            <a:noFill/>
            <a:round/>
            <a:headEnd/>
            <a:tailEnd/>
          </a:ln>
        </p:spPr>
        <p:txBody>
          <a:bodyPr lIns="82296" tIns="41148" rIns="82296" bIns="41148"/>
          <a:lstStyle/>
          <a:p>
            <a:pPr algn="ctr"/>
            <a:endParaRPr lang="en-GB" sz="2200">
              <a:latin typeface="Trebuchet MS" pitchFamily="34" charset="0"/>
            </a:endParaRPr>
          </a:p>
        </p:txBody>
      </p:sp>
      <p:sp>
        <p:nvSpPr>
          <p:cNvPr id="70" name="Line 5"/>
          <p:cNvSpPr>
            <a:spLocks noChangeShapeType="1"/>
          </p:cNvSpPr>
          <p:nvPr/>
        </p:nvSpPr>
        <p:spPr bwMode="auto">
          <a:xfrm>
            <a:off x="2139875" y="3420864"/>
            <a:ext cx="847165" cy="633356"/>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1" name="Text Box 6"/>
          <p:cNvSpPr txBox="1">
            <a:spLocks noChangeArrowheads="1"/>
          </p:cNvSpPr>
          <p:nvPr/>
        </p:nvSpPr>
        <p:spPr bwMode="auto">
          <a:xfrm>
            <a:off x="2720790" y="4752121"/>
            <a:ext cx="812959" cy="332399"/>
          </a:xfrm>
          <a:prstGeom prst="rect">
            <a:avLst/>
          </a:prstGeom>
          <a:noFill/>
          <a:ln w="38100">
            <a:noFill/>
            <a:miter lim="800000"/>
            <a:headEnd type="none" w="sm" len="sm"/>
            <a:tailEnd/>
          </a:ln>
        </p:spPr>
        <p:txBody>
          <a:bodyPr lIns="82296" tIns="41148" rIns="82296" bIns="41148">
            <a:spAutoFit/>
          </a:bodyPr>
          <a:lstStyle/>
          <a:p>
            <a:pPr algn="ctr"/>
            <a:r>
              <a:rPr lang="en-US" sz="800" b="1" dirty="0">
                <a:latin typeface="Trebuchet MS" pitchFamily="34" charset="0"/>
              </a:rPr>
              <a:t>Multi-Site iSCSI SAN</a:t>
            </a:r>
          </a:p>
        </p:txBody>
      </p:sp>
      <p:sp>
        <p:nvSpPr>
          <p:cNvPr id="72" name="Text Box 7"/>
          <p:cNvSpPr txBox="1">
            <a:spLocks noChangeArrowheads="1"/>
          </p:cNvSpPr>
          <p:nvPr/>
        </p:nvSpPr>
        <p:spPr bwMode="auto">
          <a:xfrm>
            <a:off x="2030954" y="2363926"/>
            <a:ext cx="2125980" cy="387798"/>
          </a:xfrm>
          <a:prstGeom prst="rect">
            <a:avLst/>
          </a:prstGeom>
          <a:noFill/>
          <a:ln w="38100">
            <a:noFill/>
            <a:miter lim="800000"/>
            <a:headEnd type="none" w="sm" len="sm"/>
            <a:tailEnd/>
          </a:ln>
        </p:spPr>
        <p:txBody>
          <a:bodyPr lIns="82296" tIns="41148" rIns="82296" bIns="41148">
            <a:spAutoFit/>
          </a:bodyPr>
          <a:lstStyle/>
          <a:p>
            <a:pPr algn="ctr"/>
            <a:r>
              <a:rPr lang="en-US" sz="1000" b="1" dirty="0">
                <a:latin typeface="Trebuchet MS" pitchFamily="34" charset="0"/>
              </a:rPr>
              <a:t>Highly Available Terminal Server Infrastructure</a:t>
            </a:r>
          </a:p>
        </p:txBody>
      </p:sp>
      <p:sp>
        <p:nvSpPr>
          <p:cNvPr id="73" name="Line 8"/>
          <p:cNvSpPr>
            <a:spLocks noChangeShapeType="1"/>
          </p:cNvSpPr>
          <p:nvPr/>
        </p:nvSpPr>
        <p:spPr bwMode="auto">
          <a:xfrm flipV="1">
            <a:off x="2430332" y="4106664"/>
            <a:ext cx="572845" cy="1274781"/>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4" name="Text Box 11"/>
          <p:cNvSpPr txBox="1">
            <a:spLocks noChangeArrowheads="1"/>
          </p:cNvSpPr>
          <p:nvPr/>
        </p:nvSpPr>
        <p:spPr bwMode="auto">
          <a:xfrm>
            <a:off x="485883" y="2519447"/>
            <a:ext cx="1115367" cy="373948"/>
          </a:xfrm>
          <a:prstGeom prst="rect">
            <a:avLst/>
          </a:prstGeom>
          <a:noFill/>
          <a:ln w="38100">
            <a:noFill/>
            <a:miter lim="800000"/>
            <a:headEnd type="none" w="sm" len="sm"/>
            <a:tailEnd/>
          </a:ln>
        </p:spPr>
        <p:txBody>
          <a:bodyPr wrap="square" lIns="82296" tIns="41148" rIns="82296" bIns="41148">
            <a:spAutoFit/>
          </a:bodyPr>
          <a:lstStyle/>
          <a:p>
            <a:pPr algn="ctr"/>
            <a:r>
              <a:rPr lang="en-US" sz="900" b="1" dirty="0">
                <a:latin typeface="Trebuchet MS" pitchFamily="34" charset="0"/>
              </a:rPr>
              <a:t>SharePoint Server Farm</a:t>
            </a:r>
          </a:p>
        </p:txBody>
      </p:sp>
      <p:sp>
        <p:nvSpPr>
          <p:cNvPr id="75" name="Text Box 12"/>
          <p:cNvSpPr txBox="1">
            <a:spLocks noChangeArrowheads="1"/>
          </p:cNvSpPr>
          <p:nvPr/>
        </p:nvSpPr>
        <p:spPr bwMode="auto">
          <a:xfrm>
            <a:off x="594809" y="3888821"/>
            <a:ext cx="812959" cy="360099"/>
          </a:xfrm>
          <a:prstGeom prst="rect">
            <a:avLst/>
          </a:prstGeom>
          <a:noFill/>
          <a:ln w="38100">
            <a:noFill/>
            <a:miter lim="800000"/>
            <a:headEnd type="none" w="sm" len="sm"/>
            <a:tailEnd/>
          </a:ln>
        </p:spPr>
        <p:txBody>
          <a:bodyPr lIns="82296" tIns="41148" rIns="82296" bIns="41148">
            <a:spAutoFit/>
          </a:bodyPr>
          <a:lstStyle/>
          <a:p>
            <a:pPr algn="ctr"/>
            <a:r>
              <a:rPr lang="en-US" sz="900" b="1" dirty="0">
                <a:latin typeface="Trebuchet MS" pitchFamily="34" charset="0"/>
              </a:rPr>
              <a:t>Exchange</a:t>
            </a:r>
            <a:br>
              <a:rPr lang="en-US" sz="900" b="1" dirty="0">
                <a:latin typeface="Trebuchet MS" pitchFamily="34" charset="0"/>
              </a:rPr>
            </a:br>
            <a:r>
              <a:rPr lang="en-US" sz="900" b="1" dirty="0">
                <a:latin typeface="Trebuchet MS" pitchFamily="34" charset="0"/>
              </a:rPr>
              <a:t>Mail Servers</a:t>
            </a:r>
          </a:p>
        </p:txBody>
      </p:sp>
      <p:sp>
        <p:nvSpPr>
          <p:cNvPr id="76" name="Line 15"/>
          <p:cNvSpPr>
            <a:spLocks noChangeShapeType="1"/>
          </p:cNvSpPr>
          <p:nvPr/>
        </p:nvSpPr>
        <p:spPr bwMode="auto">
          <a:xfrm flipV="1">
            <a:off x="1107142" y="4082457"/>
            <a:ext cx="1920240" cy="435685"/>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7" name="Line 17"/>
          <p:cNvSpPr>
            <a:spLocks noChangeShapeType="1"/>
          </p:cNvSpPr>
          <p:nvPr/>
        </p:nvSpPr>
        <p:spPr bwMode="auto">
          <a:xfrm flipV="1">
            <a:off x="3192779" y="3485409"/>
            <a:ext cx="1020632" cy="568811"/>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8" name="Text Box 21"/>
          <p:cNvSpPr txBox="1">
            <a:spLocks noChangeArrowheads="1"/>
          </p:cNvSpPr>
          <p:nvPr/>
        </p:nvSpPr>
        <p:spPr bwMode="auto">
          <a:xfrm>
            <a:off x="1131346" y="4272071"/>
            <a:ext cx="994495" cy="228524"/>
          </a:xfrm>
          <a:prstGeom prst="rect">
            <a:avLst/>
          </a:prstGeom>
          <a:noFill/>
          <a:ln w="38100">
            <a:noFill/>
            <a:miter lim="800000"/>
            <a:headEnd type="none" w="sm" len="sm"/>
            <a:tailEnd/>
          </a:ln>
        </p:spPr>
        <p:txBody>
          <a:bodyPr wrap="square" lIns="82296" tIns="41148" rIns="82296" bIns="41148">
            <a:spAutoFit/>
          </a:bodyPr>
          <a:lstStyle/>
          <a:p>
            <a:pPr algn="ctr"/>
            <a:r>
              <a:rPr lang="en-US" sz="900" b="1" dirty="0">
                <a:latin typeface="Trebuchet MS" pitchFamily="34" charset="0"/>
              </a:rPr>
              <a:t>Dynamics</a:t>
            </a:r>
          </a:p>
        </p:txBody>
      </p:sp>
      <p:sp>
        <p:nvSpPr>
          <p:cNvPr id="79" name="Line 22"/>
          <p:cNvSpPr>
            <a:spLocks noChangeShapeType="1"/>
          </p:cNvSpPr>
          <p:nvPr/>
        </p:nvSpPr>
        <p:spPr bwMode="auto">
          <a:xfrm>
            <a:off x="824754" y="3533819"/>
            <a:ext cx="2162287" cy="588982"/>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80" name="Text Box 30"/>
          <p:cNvSpPr txBox="1">
            <a:spLocks noChangeArrowheads="1"/>
          </p:cNvSpPr>
          <p:nvPr/>
        </p:nvSpPr>
        <p:spPr bwMode="auto">
          <a:xfrm>
            <a:off x="3185637" y="3980911"/>
            <a:ext cx="1267596" cy="498598"/>
          </a:xfrm>
          <a:prstGeom prst="rect">
            <a:avLst/>
          </a:prstGeom>
          <a:noFill/>
          <a:ln w="38100">
            <a:noFill/>
            <a:miter lim="800000"/>
            <a:headEnd type="none" w="sm" len="sm"/>
            <a:tailEnd/>
          </a:ln>
        </p:spPr>
        <p:txBody>
          <a:bodyPr wrap="square" lIns="82296" tIns="41148" rIns="82296" bIns="41148">
            <a:spAutoFit/>
          </a:bodyPr>
          <a:lstStyle/>
          <a:p>
            <a:pPr algn="ctr"/>
            <a:r>
              <a:rPr lang="en-US" sz="900" b="1" dirty="0">
                <a:latin typeface="Trebuchet MS" pitchFamily="34" charset="0"/>
              </a:rPr>
              <a:t>iSCSI SAN</a:t>
            </a:r>
            <a:br>
              <a:rPr lang="en-US" sz="900" b="1" dirty="0">
                <a:latin typeface="Trebuchet MS" pitchFamily="34" charset="0"/>
              </a:rPr>
            </a:br>
            <a:r>
              <a:rPr lang="en-US" sz="900" b="1" dirty="0">
                <a:latin typeface="Trebuchet MS" pitchFamily="34" charset="0"/>
              </a:rPr>
              <a:t>Switched </a:t>
            </a:r>
            <a:r>
              <a:rPr lang="en-US" sz="900" b="1" dirty="0" err="1">
                <a:latin typeface="Trebuchet MS" pitchFamily="34" charset="0"/>
              </a:rPr>
              <a:t>Gb</a:t>
            </a:r>
            <a:r>
              <a:rPr lang="en-US" sz="900" b="1" dirty="0">
                <a:latin typeface="Trebuchet MS" pitchFamily="34" charset="0"/>
              </a:rPr>
              <a:t>-Ethernet</a:t>
            </a:r>
          </a:p>
        </p:txBody>
      </p:sp>
      <p:pic>
        <p:nvPicPr>
          <p:cNvPr id="81" name="Picture 29" descr="JEAonething_RGB_blue+black"/>
          <p:cNvPicPr>
            <a:picLocks noChangeAspect="1" noChangeArrowheads="1"/>
          </p:cNvPicPr>
          <p:nvPr/>
        </p:nvPicPr>
        <p:blipFill>
          <a:blip r:embed="rId7"/>
          <a:srcRect/>
          <a:stretch>
            <a:fillRect/>
          </a:stretch>
        </p:blipFill>
        <p:spPr bwMode="auto">
          <a:xfrm>
            <a:off x="381000" y="1835456"/>
            <a:ext cx="2260956" cy="520394"/>
          </a:xfrm>
          <a:prstGeom prst="rect">
            <a:avLst/>
          </a:prstGeom>
          <a:noFill/>
          <a:ln w="9525">
            <a:noFill/>
            <a:miter lim="800000"/>
            <a:headEnd/>
            <a:tailEnd/>
          </a:ln>
        </p:spPr>
      </p:pic>
      <p:sp>
        <p:nvSpPr>
          <p:cNvPr id="82" name="Rectangle 81"/>
          <p:cNvSpPr/>
          <p:nvPr/>
        </p:nvSpPr>
        <p:spPr bwMode="auto">
          <a:xfrm>
            <a:off x="1881692" y="3073930"/>
            <a:ext cx="2460812" cy="790687"/>
          </a:xfrm>
          <a:prstGeom prst="rect">
            <a:avLst/>
          </a:prstGeom>
          <a:solidFill>
            <a:schemeClr val="accent1">
              <a:alpha val="67000"/>
            </a:schemeClr>
          </a:solidFill>
          <a:ln w="12700" cap="flat" cmpd="sng" algn="ctr">
            <a:solidFill>
              <a:schemeClr val="tx1"/>
            </a:solidFill>
            <a:prstDash val="solid"/>
            <a:round/>
            <a:headEnd type="none" w="med" len="med"/>
            <a:tailEnd type="none" w="med" len="med"/>
          </a:ln>
          <a:effectLst/>
        </p:spPr>
        <p:txBody>
          <a:bodyPr vert="horz" wrap="none" lIns="82296" tIns="41148" rIns="82296" bIns="41148" numCol="1" rtlCol="0" anchor="ctr" anchorCtr="0" compatLnSpc="1">
            <a:prstTxWarp prst="textNoShape">
              <a:avLst/>
            </a:prstTxWarp>
          </a:bodyPr>
          <a:lstStyle/>
          <a:p>
            <a:pPr fontAlgn="base">
              <a:spcBef>
                <a:spcPct val="0"/>
              </a:spcBef>
              <a:spcAft>
                <a:spcPct val="0"/>
              </a:spcAft>
            </a:pPr>
            <a:endParaRPr lang="en-US">
              <a:effectLst>
                <a:outerShdw blurRad="38100" dist="38100" dir="2700000" algn="tl">
                  <a:srgbClr val="000000">
                    <a:alpha val="43137"/>
                  </a:srgbClr>
                </a:outerShdw>
              </a:effectLst>
              <a:latin typeface="Trebuchet MS" pitchFamily="34" charset="0"/>
            </a:endParaRPr>
          </a:p>
        </p:txBody>
      </p:sp>
      <p:sp>
        <p:nvSpPr>
          <p:cNvPr id="83" name="Rectangle 24"/>
          <p:cNvSpPr>
            <a:spLocks noChangeArrowheads="1"/>
          </p:cNvSpPr>
          <p:nvPr/>
        </p:nvSpPr>
        <p:spPr bwMode="auto">
          <a:xfrm>
            <a:off x="3866473" y="3291774"/>
            <a:ext cx="302895" cy="411480"/>
          </a:xfrm>
          <a:prstGeom prst="rect">
            <a:avLst/>
          </a:prstGeom>
          <a:solidFill>
            <a:srgbClr val="FFC000"/>
          </a:solidFill>
          <a:ln w="9525">
            <a:miter lim="800000"/>
            <a:headEnd/>
            <a:tailEnd/>
          </a:ln>
          <a:effectLst/>
          <a:scene3d>
            <a:camera prst="legacyPerspectiveTop">
              <a:rot lat="0" lon="300000" rev="0"/>
            </a:camera>
            <a:lightRig rig="legacyFlat3" dir="b"/>
          </a:scene3d>
          <a:sp3d extrusionH="887400" prstMaterial="legacyMatte">
            <a:bevelT w="13500" h="13500" prst="angle"/>
            <a:bevelB w="13500" h="13500" prst="angle"/>
            <a:extrusionClr>
              <a:srgbClr val="FFC000"/>
            </a:extrusionClr>
          </a:sp3d>
        </p:spPr>
        <p:txBody>
          <a:bodyPr wrap="none" lIns="82296" tIns="41148" rIns="82296" bIns="41148" anchor="ctr">
            <a:flatTx/>
          </a:bodyPr>
          <a:lstStyle/>
          <a:p>
            <a:pPr>
              <a:defRPr/>
            </a:pPr>
            <a:endParaRPr lang="en-US">
              <a:latin typeface="Trebuchet MS" pitchFamily="34" charset="0"/>
            </a:endParaRPr>
          </a:p>
        </p:txBody>
      </p:sp>
      <p:sp>
        <p:nvSpPr>
          <p:cNvPr id="84" name="Rectangle 24"/>
          <p:cNvSpPr>
            <a:spLocks noChangeArrowheads="1"/>
          </p:cNvSpPr>
          <p:nvPr/>
        </p:nvSpPr>
        <p:spPr bwMode="auto">
          <a:xfrm>
            <a:off x="2051126" y="3291774"/>
            <a:ext cx="302895" cy="411480"/>
          </a:xfrm>
          <a:prstGeom prst="rect">
            <a:avLst/>
          </a:prstGeom>
          <a:solidFill>
            <a:srgbClr val="FFC000"/>
          </a:solidFill>
          <a:ln w="9525">
            <a:miter lim="800000"/>
            <a:headEnd/>
            <a:tailEnd/>
          </a:ln>
          <a:effectLst/>
          <a:scene3d>
            <a:camera prst="legacyPerspectiveTop">
              <a:rot lat="0" lon="300000" rev="0"/>
            </a:camera>
            <a:lightRig rig="legacyFlat3" dir="b"/>
          </a:scene3d>
          <a:sp3d extrusionH="887400" prstMaterial="legacyMatte">
            <a:bevelT w="13500" h="13500" prst="angle"/>
            <a:bevelB w="13500" h="13500" prst="angle"/>
            <a:extrusionClr>
              <a:srgbClr val="FFC000"/>
            </a:extrusionClr>
          </a:sp3d>
        </p:spPr>
        <p:txBody>
          <a:bodyPr wrap="none" lIns="82296" tIns="41148" rIns="82296" bIns="41148" anchor="ctr">
            <a:flatTx/>
          </a:bodyPr>
          <a:lstStyle/>
          <a:p>
            <a:pPr>
              <a:defRPr/>
            </a:pPr>
            <a:endParaRPr lang="en-US">
              <a:latin typeface="Trebuchet MS" pitchFamily="34" charset="0"/>
            </a:endParaRPr>
          </a:p>
        </p:txBody>
      </p:sp>
      <p:pic>
        <p:nvPicPr>
          <p:cNvPr id="85" name="Picture 13" descr="storageserver"/>
          <p:cNvPicPr>
            <a:picLocks noChangeAspect="1" noChangeArrowheads="1"/>
          </p:cNvPicPr>
          <p:nvPr/>
        </p:nvPicPr>
        <p:blipFill>
          <a:blip r:embed="rId8" cstate="print"/>
          <a:srcRect/>
          <a:stretch>
            <a:fillRect/>
          </a:stretch>
        </p:blipFill>
        <p:spPr bwMode="auto">
          <a:xfrm>
            <a:off x="2033409" y="5131329"/>
            <a:ext cx="868159" cy="199269"/>
          </a:xfrm>
          <a:prstGeom prst="rect">
            <a:avLst/>
          </a:prstGeom>
          <a:noFill/>
          <a:ln w="9525">
            <a:noFill/>
            <a:miter lim="800000"/>
            <a:headEnd/>
            <a:tailEnd/>
          </a:ln>
        </p:spPr>
      </p:pic>
      <p:pic>
        <p:nvPicPr>
          <p:cNvPr id="86" name="Picture 13" descr="storageserver"/>
          <p:cNvPicPr>
            <a:picLocks noChangeAspect="1" noChangeArrowheads="1"/>
          </p:cNvPicPr>
          <p:nvPr/>
        </p:nvPicPr>
        <p:blipFill>
          <a:blip r:embed="rId8" cstate="print"/>
          <a:srcRect/>
          <a:stretch>
            <a:fillRect/>
          </a:stretch>
        </p:blipFill>
        <p:spPr bwMode="auto">
          <a:xfrm>
            <a:off x="2033409" y="5353206"/>
            <a:ext cx="868159" cy="199269"/>
          </a:xfrm>
          <a:prstGeom prst="rect">
            <a:avLst/>
          </a:prstGeom>
          <a:noFill/>
          <a:ln w="9525">
            <a:noFill/>
            <a:miter lim="800000"/>
            <a:headEnd/>
            <a:tailEnd/>
          </a:ln>
        </p:spPr>
      </p:pic>
      <p:pic>
        <p:nvPicPr>
          <p:cNvPr id="87" name="Picture 13" descr="storageserver"/>
          <p:cNvPicPr>
            <a:picLocks noChangeAspect="1" noChangeArrowheads="1"/>
          </p:cNvPicPr>
          <p:nvPr/>
        </p:nvPicPr>
        <p:blipFill>
          <a:blip r:embed="rId8" cstate="print"/>
          <a:srcRect/>
          <a:stretch>
            <a:fillRect/>
          </a:stretch>
        </p:blipFill>
        <p:spPr bwMode="auto">
          <a:xfrm>
            <a:off x="2033409" y="5575083"/>
            <a:ext cx="868159" cy="199269"/>
          </a:xfrm>
          <a:prstGeom prst="rect">
            <a:avLst/>
          </a:prstGeom>
          <a:noFill/>
          <a:ln w="9525">
            <a:noFill/>
            <a:miter lim="800000"/>
            <a:headEnd/>
            <a:tailEnd/>
          </a:ln>
        </p:spPr>
      </p:pic>
      <p:pic>
        <p:nvPicPr>
          <p:cNvPr id="88" name="Picture 13" descr="storageserver"/>
          <p:cNvPicPr>
            <a:picLocks noChangeAspect="1" noChangeArrowheads="1"/>
          </p:cNvPicPr>
          <p:nvPr/>
        </p:nvPicPr>
        <p:blipFill>
          <a:blip r:embed="rId8" cstate="print"/>
          <a:srcRect/>
          <a:stretch>
            <a:fillRect/>
          </a:stretch>
        </p:blipFill>
        <p:spPr bwMode="auto">
          <a:xfrm>
            <a:off x="3332395" y="5567015"/>
            <a:ext cx="868159" cy="199269"/>
          </a:xfrm>
          <a:prstGeom prst="rect">
            <a:avLst/>
          </a:prstGeom>
          <a:noFill/>
          <a:ln w="9525">
            <a:noFill/>
            <a:miter lim="800000"/>
            <a:headEnd/>
            <a:tailEnd/>
          </a:ln>
        </p:spPr>
      </p:pic>
      <p:sp>
        <p:nvSpPr>
          <p:cNvPr id="89" name="Line 8"/>
          <p:cNvSpPr>
            <a:spLocks noChangeShapeType="1"/>
          </p:cNvSpPr>
          <p:nvPr/>
        </p:nvSpPr>
        <p:spPr bwMode="auto">
          <a:xfrm flipH="1" flipV="1">
            <a:off x="3043518" y="4074391"/>
            <a:ext cx="766482" cy="1395805"/>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pic>
        <p:nvPicPr>
          <p:cNvPr id="90" name="Picture 13" descr="storageserver"/>
          <p:cNvPicPr>
            <a:picLocks noChangeAspect="1" noChangeArrowheads="1"/>
          </p:cNvPicPr>
          <p:nvPr/>
        </p:nvPicPr>
        <p:blipFill>
          <a:blip r:embed="rId8" cstate="print"/>
          <a:srcRect/>
          <a:stretch>
            <a:fillRect/>
          </a:stretch>
        </p:blipFill>
        <p:spPr bwMode="auto">
          <a:xfrm>
            <a:off x="3332395" y="5123261"/>
            <a:ext cx="868159" cy="199269"/>
          </a:xfrm>
          <a:prstGeom prst="rect">
            <a:avLst/>
          </a:prstGeom>
          <a:noFill/>
          <a:ln w="9525">
            <a:noFill/>
            <a:miter lim="800000"/>
            <a:headEnd/>
            <a:tailEnd/>
          </a:ln>
        </p:spPr>
      </p:pic>
      <p:pic>
        <p:nvPicPr>
          <p:cNvPr id="91" name="Picture 13" descr="storageserver"/>
          <p:cNvPicPr>
            <a:picLocks noChangeAspect="1" noChangeArrowheads="1"/>
          </p:cNvPicPr>
          <p:nvPr/>
        </p:nvPicPr>
        <p:blipFill>
          <a:blip r:embed="rId8" cstate="print"/>
          <a:srcRect/>
          <a:stretch>
            <a:fillRect/>
          </a:stretch>
        </p:blipFill>
        <p:spPr bwMode="auto">
          <a:xfrm>
            <a:off x="3332395" y="5345138"/>
            <a:ext cx="868159" cy="199269"/>
          </a:xfrm>
          <a:prstGeom prst="rect">
            <a:avLst/>
          </a:prstGeom>
          <a:noFill/>
          <a:ln w="9525">
            <a:noFill/>
            <a:miter lim="800000"/>
            <a:headEnd/>
            <a:tailEnd/>
          </a:ln>
        </p:spPr>
      </p:pic>
      <p:sp>
        <p:nvSpPr>
          <p:cNvPr id="92" name="Text Box 11"/>
          <p:cNvSpPr txBox="1">
            <a:spLocks noChangeArrowheads="1"/>
          </p:cNvSpPr>
          <p:nvPr/>
        </p:nvSpPr>
        <p:spPr bwMode="auto">
          <a:xfrm>
            <a:off x="1833282" y="2642268"/>
            <a:ext cx="812959" cy="457048"/>
          </a:xfrm>
          <a:prstGeom prst="rect">
            <a:avLst/>
          </a:prstGeom>
          <a:noFill/>
          <a:ln w="38100">
            <a:noFill/>
            <a:miter lim="800000"/>
            <a:headEnd type="none" w="sm" len="sm"/>
            <a:tailEnd/>
          </a:ln>
        </p:spPr>
        <p:txBody>
          <a:bodyPr lIns="82296" tIns="41148" rIns="82296" bIns="41148">
            <a:spAutoFit/>
          </a:bodyPr>
          <a:lstStyle/>
          <a:p>
            <a:pPr algn="ctr"/>
            <a:r>
              <a:rPr lang="en-US" sz="800" b="1" dirty="0">
                <a:latin typeface="Trebuchet MS" pitchFamily="34" charset="0"/>
              </a:rPr>
              <a:t>Terminal Server – SITE A</a:t>
            </a:r>
          </a:p>
        </p:txBody>
      </p:sp>
      <p:sp>
        <p:nvSpPr>
          <p:cNvPr id="93" name="Text Box 11"/>
          <p:cNvSpPr txBox="1">
            <a:spLocks noChangeArrowheads="1"/>
          </p:cNvSpPr>
          <p:nvPr/>
        </p:nvSpPr>
        <p:spPr bwMode="auto">
          <a:xfrm>
            <a:off x="3656701" y="2650337"/>
            <a:ext cx="812959" cy="457048"/>
          </a:xfrm>
          <a:prstGeom prst="rect">
            <a:avLst/>
          </a:prstGeom>
          <a:noFill/>
          <a:ln w="38100">
            <a:noFill/>
            <a:miter lim="800000"/>
            <a:headEnd type="none" w="sm" len="sm"/>
            <a:tailEnd/>
          </a:ln>
        </p:spPr>
        <p:txBody>
          <a:bodyPr lIns="82296" tIns="41148" rIns="82296" bIns="41148">
            <a:spAutoFit/>
          </a:bodyPr>
          <a:lstStyle/>
          <a:p>
            <a:pPr algn="ctr"/>
            <a:r>
              <a:rPr lang="en-US" sz="800" b="1" dirty="0">
                <a:latin typeface="Trebuchet MS" pitchFamily="34" charset="0"/>
              </a:rPr>
              <a:t>Terminal Server – SITE B</a:t>
            </a:r>
          </a:p>
        </p:txBody>
      </p:sp>
      <p:sp>
        <p:nvSpPr>
          <p:cNvPr id="94" name="Text Box 11"/>
          <p:cNvSpPr txBox="1">
            <a:spLocks noChangeArrowheads="1"/>
          </p:cNvSpPr>
          <p:nvPr/>
        </p:nvSpPr>
        <p:spPr bwMode="auto">
          <a:xfrm>
            <a:off x="2075326" y="5869569"/>
            <a:ext cx="812959" cy="207749"/>
          </a:xfrm>
          <a:prstGeom prst="rect">
            <a:avLst/>
          </a:prstGeom>
          <a:noFill/>
          <a:ln w="38100">
            <a:noFill/>
            <a:miter lim="800000"/>
            <a:headEnd type="none" w="sm" len="sm"/>
            <a:tailEnd/>
          </a:ln>
        </p:spPr>
        <p:txBody>
          <a:bodyPr lIns="82296" tIns="41148" rIns="82296" bIns="41148">
            <a:spAutoFit/>
          </a:bodyPr>
          <a:lstStyle/>
          <a:p>
            <a:pPr algn="ctr"/>
            <a:r>
              <a:rPr lang="en-US" sz="800" b="1" dirty="0">
                <a:latin typeface="Trebuchet MS" pitchFamily="34" charset="0"/>
              </a:rPr>
              <a:t>SITE A</a:t>
            </a:r>
          </a:p>
        </p:txBody>
      </p:sp>
      <p:sp>
        <p:nvSpPr>
          <p:cNvPr id="95" name="Text Box 11"/>
          <p:cNvSpPr txBox="1">
            <a:spLocks noChangeArrowheads="1"/>
          </p:cNvSpPr>
          <p:nvPr/>
        </p:nvSpPr>
        <p:spPr bwMode="auto">
          <a:xfrm>
            <a:off x="3350107" y="5869569"/>
            <a:ext cx="812959" cy="207749"/>
          </a:xfrm>
          <a:prstGeom prst="rect">
            <a:avLst/>
          </a:prstGeom>
          <a:noFill/>
          <a:ln w="38100">
            <a:noFill/>
            <a:miter lim="800000"/>
            <a:headEnd type="none" w="sm" len="sm"/>
            <a:tailEnd/>
          </a:ln>
        </p:spPr>
        <p:txBody>
          <a:bodyPr lIns="82296" tIns="41148" rIns="82296" bIns="41148">
            <a:spAutoFit/>
          </a:bodyPr>
          <a:lstStyle/>
          <a:p>
            <a:pPr algn="ctr"/>
            <a:r>
              <a:rPr lang="en-US" sz="800" b="1" dirty="0">
                <a:latin typeface="Trebuchet MS" pitchFamily="34" charset="0"/>
              </a:rPr>
              <a:t>SITE B</a:t>
            </a:r>
          </a:p>
        </p:txBody>
      </p:sp>
      <p:sp>
        <p:nvSpPr>
          <p:cNvPr id="96" name="Line 15"/>
          <p:cNvSpPr>
            <a:spLocks noChangeShapeType="1"/>
          </p:cNvSpPr>
          <p:nvPr/>
        </p:nvSpPr>
        <p:spPr bwMode="auto">
          <a:xfrm flipV="1">
            <a:off x="1631576" y="4114731"/>
            <a:ext cx="1428079" cy="653526"/>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pic>
        <p:nvPicPr>
          <p:cNvPr id="97" name="Picture 23"/>
          <p:cNvPicPr>
            <a:picLocks noChangeArrowheads="1"/>
          </p:cNvPicPr>
          <p:nvPr/>
        </p:nvPicPr>
        <p:blipFill>
          <a:blip r:embed="rId9"/>
          <a:srcRect/>
          <a:stretch>
            <a:fillRect/>
          </a:stretch>
        </p:blipFill>
        <p:spPr bwMode="auto">
          <a:xfrm>
            <a:off x="2849880" y="3985640"/>
            <a:ext cx="367189" cy="211455"/>
          </a:xfrm>
          <a:prstGeom prst="rect">
            <a:avLst/>
          </a:prstGeom>
          <a:noFill/>
          <a:ln w="9525">
            <a:noFill/>
            <a:miter lim="800000"/>
            <a:headEnd/>
            <a:tailEnd/>
          </a:ln>
        </p:spPr>
      </p:pic>
      <p:pic>
        <p:nvPicPr>
          <p:cNvPr id="98" name="Picture 9"/>
          <p:cNvPicPr>
            <a:picLocks noChangeAspect="1" noChangeArrowheads="1"/>
          </p:cNvPicPr>
          <p:nvPr/>
        </p:nvPicPr>
        <p:blipFill>
          <a:blip r:embed="rId10" cstate="print"/>
          <a:srcRect/>
          <a:stretch>
            <a:fillRect/>
          </a:stretch>
        </p:blipFill>
        <p:spPr bwMode="auto">
          <a:xfrm>
            <a:off x="614073" y="2967313"/>
            <a:ext cx="321497" cy="503825"/>
          </a:xfrm>
          <a:prstGeom prst="rect">
            <a:avLst/>
          </a:prstGeom>
          <a:noFill/>
          <a:ln w="9525">
            <a:noFill/>
            <a:miter lim="800000"/>
            <a:headEnd/>
            <a:tailEnd/>
          </a:ln>
        </p:spPr>
      </p:pic>
      <p:pic>
        <p:nvPicPr>
          <p:cNvPr id="99" name="Picture 9"/>
          <p:cNvPicPr>
            <a:picLocks noChangeAspect="1" noChangeArrowheads="1"/>
          </p:cNvPicPr>
          <p:nvPr/>
        </p:nvPicPr>
        <p:blipFill>
          <a:blip r:embed="rId10" cstate="print"/>
          <a:srcRect/>
          <a:stretch>
            <a:fillRect/>
          </a:stretch>
        </p:blipFill>
        <p:spPr bwMode="auto">
          <a:xfrm>
            <a:off x="751233" y="3104473"/>
            <a:ext cx="321497" cy="503825"/>
          </a:xfrm>
          <a:prstGeom prst="rect">
            <a:avLst/>
          </a:prstGeom>
          <a:noFill/>
          <a:ln w="9525">
            <a:noFill/>
            <a:miter lim="800000"/>
            <a:headEnd/>
            <a:tailEnd/>
          </a:ln>
        </p:spPr>
      </p:pic>
      <p:pic>
        <p:nvPicPr>
          <p:cNvPr id="100" name="Picture 9"/>
          <p:cNvPicPr>
            <a:picLocks noChangeAspect="1" noChangeArrowheads="1"/>
          </p:cNvPicPr>
          <p:nvPr/>
        </p:nvPicPr>
        <p:blipFill>
          <a:blip r:embed="rId10" cstate="print"/>
          <a:srcRect/>
          <a:stretch>
            <a:fillRect/>
          </a:stretch>
        </p:blipFill>
        <p:spPr bwMode="auto">
          <a:xfrm>
            <a:off x="888393" y="3241633"/>
            <a:ext cx="321497" cy="503825"/>
          </a:xfrm>
          <a:prstGeom prst="rect">
            <a:avLst/>
          </a:prstGeom>
          <a:noFill/>
          <a:ln w="9525">
            <a:noFill/>
            <a:miter lim="800000"/>
            <a:headEnd/>
            <a:tailEnd/>
          </a:ln>
        </p:spPr>
      </p:pic>
      <p:pic>
        <p:nvPicPr>
          <p:cNvPr id="101" name="Picture 9"/>
          <p:cNvPicPr>
            <a:picLocks noChangeAspect="1" noChangeArrowheads="1"/>
          </p:cNvPicPr>
          <p:nvPr/>
        </p:nvPicPr>
        <p:blipFill>
          <a:blip r:embed="rId10" cstate="print"/>
          <a:srcRect/>
          <a:stretch>
            <a:fillRect/>
          </a:stretch>
        </p:blipFill>
        <p:spPr bwMode="auto">
          <a:xfrm>
            <a:off x="901399" y="4429367"/>
            <a:ext cx="321497" cy="503825"/>
          </a:xfrm>
          <a:prstGeom prst="rect">
            <a:avLst/>
          </a:prstGeom>
          <a:noFill/>
          <a:ln w="9525">
            <a:noFill/>
            <a:miter lim="800000"/>
            <a:headEnd/>
            <a:tailEnd/>
          </a:ln>
        </p:spPr>
      </p:pic>
      <p:pic>
        <p:nvPicPr>
          <p:cNvPr id="102" name="Picture 9"/>
          <p:cNvPicPr>
            <a:picLocks noChangeAspect="1" noChangeArrowheads="1"/>
          </p:cNvPicPr>
          <p:nvPr/>
        </p:nvPicPr>
        <p:blipFill>
          <a:blip r:embed="rId10" cstate="print"/>
          <a:srcRect/>
          <a:stretch>
            <a:fillRect/>
          </a:stretch>
        </p:blipFill>
        <p:spPr bwMode="auto">
          <a:xfrm>
            <a:off x="1124284" y="4504451"/>
            <a:ext cx="321497" cy="503825"/>
          </a:xfrm>
          <a:prstGeom prst="rect">
            <a:avLst/>
          </a:prstGeom>
          <a:noFill/>
          <a:ln w="9525">
            <a:noFill/>
            <a:miter lim="800000"/>
            <a:headEnd/>
            <a:tailEnd/>
          </a:ln>
        </p:spPr>
      </p:pic>
      <p:pic>
        <p:nvPicPr>
          <p:cNvPr id="103" name="Picture 9"/>
          <p:cNvPicPr>
            <a:picLocks noChangeAspect="1" noChangeArrowheads="1"/>
          </p:cNvPicPr>
          <p:nvPr/>
        </p:nvPicPr>
        <p:blipFill>
          <a:blip r:embed="rId10" cstate="print"/>
          <a:srcRect/>
          <a:stretch>
            <a:fillRect/>
          </a:stretch>
        </p:blipFill>
        <p:spPr bwMode="auto">
          <a:xfrm>
            <a:off x="1317018" y="4561798"/>
            <a:ext cx="321497" cy="503825"/>
          </a:xfrm>
          <a:prstGeom prst="rect">
            <a:avLst/>
          </a:prstGeom>
          <a:noFill/>
          <a:ln w="9525">
            <a:noFill/>
            <a:miter lim="800000"/>
            <a:headEnd/>
            <a:tailEnd/>
          </a:ln>
        </p:spPr>
      </p:pic>
      <p:sp>
        <p:nvSpPr>
          <p:cNvPr id="104" name="Text Box 25"/>
          <p:cNvSpPr txBox="1">
            <a:spLocks noChangeArrowheads="1"/>
          </p:cNvSpPr>
          <p:nvPr/>
        </p:nvSpPr>
        <p:spPr bwMode="auto">
          <a:xfrm>
            <a:off x="381000" y="5089525"/>
            <a:ext cx="8382000" cy="9810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4300" indent="-114300" eaLnBrk="0" hangingPunct="0"/>
            <a:r>
              <a:rPr lang="en-US" sz="1600" dirty="0" smtClean="0">
                <a:solidFill>
                  <a:srgbClr val="000000"/>
                </a:solidFill>
                <a:latin typeface="Trebuchet MS" pitchFamily="34" charset="0"/>
                <a:cs typeface="Arial" pitchFamily="34" charset="0"/>
              </a:rPr>
              <a:t>“When combining Hyper-V, and native Server 2008 technologies such as Microsoft MPIO and the Microsoft iSCSI software initiator, our administration was greatly </a:t>
            </a:r>
            <a:r>
              <a:rPr lang="en-US" sz="1600" smtClean="0">
                <a:solidFill>
                  <a:srgbClr val="000000"/>
                </a:solidFill>
                <a:latin typeface="Trebuchet MS" pitchFamily="34" charset="0"/>
                <a:cs typeface="Arial" pitchFamily="34" charset="0"/>
              </a:rPr>
              <a:t>simplified.”</a:t>
            </a:r>
          </a:p>
          <a:p>
            <a:pPr marL="114300" indent="-114300" algn="r" eaLnBrk="0" hangingPunct="0"/>
            <a:r>
              <a:rPr lang="en-US" sz="1600" i="1" smtClean="0">
                <a:solidFill>
                  <a:srgbClr val="000000"/>
                </a:solidFill>
                <a:latin typeface="Trebuchet MS" pitchFamily="34" charset="0"/>
                <a:cs typeface="Arial" pitchFamily="34" charset="0"/>
              </a:rPr>
              <a:t>— </a:t>
            </a:r>
            <a:r>
              <a:rPr lang="en-US" sz="1600" i="1" dirty="0" smtClean="0">
                <a:solidFill>
                  <a:srgbClr val="000000"/>
                </a:solidFill>
                <a:latin typeface="Trebuchet MS" pitchFamily="34" charset="0"/>
                <a:cs typeface="Arial" pitchFamily="34" charset="0"/>
              </a:rPr>
              <a:t>Michael Johnston, VP of Information Technology</a:t>
            </a:r>
            <a:endParaRPr lang="en-US" sz="1600" i="1" dirty="0">
              <a:solidFill>
                <a:srgbClr val="000000"/>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Trends Influencing Feature </a:t>
            </a:r>
            <a:br>
              <a:rPr lang="en-US" smtClean="0"/>
            </a:br>
            <a:r>
              <a:rPr lang="en-US" smtClean="0"/>
              <a:t>Set for Platform Storage </a:t>
            </a:r>
            <a:endParaRPr lang="en-US" dirty="0"/>
          </a:p>
        </p:txBody>
      </p:sp>
      <p:sp>
        <p:nvSpPr>
          <p:cNvPr id="3" name="Content Placeholder 2"/>
          <p:cNvSpPr>
            <a:spLocks noGrp="1"/>
          </p:cNvSpPr>
          <p:nvPr>
            <p:ph idx="1"/>
          </p:nvPr>
        </p:nvSpPr>
        <p:spPr>
          <a:xfrm>
            <a:off x="382588" y="1901825"/>
            <a:ext cx="8380412" cy="4315027"/>
          </a:xfrm>
        </p:spPr>
        <p:txBody>
          <a:bodyPr/>
          <a:lstStyle/>
          <a:p>
            <a:r>
              <a:rPr lang="en-US" sz="3200" smtClean="0"/>
              <a:t>Green IT</a:t>
            </a:r>
          </a:p>
          <a:p>
            <a:r>
              <a:rPr lang="en-US" sz="3200" smtClean="0"/>
              <a:t>Increasing Hyper-V adoption </a:t>
            </a:r>
            <a:br>
              <a:rPr lang="en-US" sz="3200" smtClean="0"/>
            </a:br>
            <a:r>
              <a:rPr lang="en-US" sz="3200" smtClean="0"/>
              <a:t>with SANs (FC and iSCSI)</a:t>
            </a:r>
          </a:p>
          <a:p>
            <a:r>
              <a:rPr lang="en-US" sz="3200" smtClean="0"/>
              <a:t>10GB adoption</a:t>
            </a:r>
          </a:p>
          <a:p>
            <a:r>
              <a:rPr lang="en-US" sz="3200" smtClean="0"/>
              <a:t>Multicore proliferation/scale out</a:t>
            </a:r>
          </a:p>
          <a:p>
            <a:r>
              <a:rPr lang="en-US" sz="3200" smtClean="0"/>
              <a:t>Use of Server Core installation </a:t>
            </a:r>
            <a:br>
              <a:rPr lang="en-US" sz="3200" smtClean="0"/>
            </a:br>
            <a:r>
              <a:rPr lang="en-US" sz="3200" smtClean="0"/>
              <a:t>with SAN attached storage</a:t>
            </a:r>
          </a:p>
          <a:p>
            <a:r>
              <a:rPr lang="en-US" sz="3200" smtClean="0"/>
              <a:t>Prosumer iSCSI</a:t>
            </a:r>
            <a:endParaRPr lang="en-US" sz="3200" dirty="0"/>
          </a:p>
        </p:txBody>
      </p:sp>
      <p:pic>
        <p:nvPicPr>
          <p:cNvPr id="4" name="Picture 2"/>
          <p:cNvPicPr>
            <a:picLocks noChangeAspect="1" noChangeArrowheads="1"/>
          </p:cNvPicPr>
          <p:nvPr/>
        </p:nvPicPr>
        <p:blipFill>
          <a:blip r:embed="rId3" cstate="print"/>
          <a:srcRect/>
          <a:stretch>
            <a:fillRect/>
          </a:stretch>
        </p:blipFill>
        <p:spPr bwMode="auto">
          <a:xfrm>
            <a:off x="8122055" y="4855192"/>
            <a:ext cx="457200" cy="820103"/>
          </a:xfrm>
          <a:prstGeom prst="rect">
            <a:avLst/>
          </a:prstGeom>
          <a:noFill/>
          <a:ln w="9525">
            <a:noFill/>
            <a:miter lim="800000"/>
            <a:headEnd/>
            <a:tailEnd/>
          </a:ln>
          <a:effectLst/>
        </p:spPr>
      </p:pic>
      <p:pic>
        <p:nvPicPr>
          <p:cNvPr id="5" name="Picture 6" descr="windows media center PC"/>
          <p:cNvPicPr>
            <a:picLocks noChangeAspect="1" noChangeArrowheads="1"/>
          </p:cNvPicPr>
          <p:nvPr/>
        </p:nvPicPr>
        <p:blipFill>
          <a:blip r:embed="rId4"/>
          <a:srcRect/>
          <a:stretch>
            <a:fillRect/>
          </a:stretch>
        </p:blipFill>
        <p:spPr bwMode="auto">
          <a:xfrm>
            <a:off x="5977569" y="4757219"/>
            <a:ext cx="2133600" cy="1563688"/>
          </a:xfrm>
          <a:prstGeom prst="rect">
            <a:avLst/>
          </a:prstGeom>
          <a:noFill/>
        </p:spPr>
      </p:pic>
      <p:grpSp>
        <p:nvGrpSpPr>
          <p:cNvPr id="6" name="Group 42"/>
          <p:cNvGrpSpPr/>
          <p:nvPr/>
        </p:nvGrpSpPr>
        <p:grpSpPr>
          <a:xfrm>
            <a:off x="7976222" y="1692559"/>
            <a:ext cx="918020" cy="2231394"/>
            <a:chOff x="6127571" y="1280222"/>
            <a:chExt cx="918020" cy="2231394"/>
          </a:xfrm>
        </p:grpSpPr>
        <p:pic>
          <p:nvPicPr>
            <p:cNvPr id="9"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5" cstate="print"/>
            <a:srcRect/>
            <a:stretch>
              <a:fillRect/>
            </a:stretch>
          </p:blipFill>
          <p:spPr bwMode="auto">
            <a:xfrm>
              <a:off x="6127571" y="1280222"/>
              <a:ext cx="898970" cy="788956"/>
            </a:xfrm>
            <a:prstGeom prst="rect">
              <a:avLst/>
            </a:prstGeom>
            <a:noFill/>
          </p:spPr>
        </p:pic>
        <p:pic>
          <p:nvPicPr>
            <p:cNvPr id="1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5" cstate="print"/>
            <a:srcRect/>
            <a:stretch>
              <a:fillRect/>
            </a:stretch>
          </p:blipFill>
          <p:spPr bwMode="auto">
            <a:xfrm>
              <a:off x="6127571" y="1640831"/>
              <a:ext cx="898970" cy="788956"/>
            </a:xfrm>
            <a:prstGeom prst="rect">
              <a:avLst/>
            </a:prstGeom>
            <a:noFill/>
          </p:spPr>
        </p:pic>
        <p:pic>
          <p:nvPicPr>
            <p:cNvPr id="11"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5" cstate="print"/>
            <a:srcRect/>
            <a:stretch>
              <a:fillRect/>
            </a:stretch>
          </p:blipFill>
          <p:spPr bwMode="auto">
            <a:xfrm>
              <a:off x="6146621" y="2001440"/>
              <a:ext cx="898970" cy="788956"/>
            </a:xfrm>
            <a:prstGeom prst="rect">
              <a:avLst/>
            </a:prstGeom>
            <a:noFill/>
          </p:spPr>
        </p:pic>
        <p:pic>
          <p:nvPicPr>
            <p:cNvPr id="12"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5" cstate="print"/>
            <a:srcRect/>
            <a:stretch>
              <a:fillRect/>
            </a:stretch>
          </p:blipFill>
          <p:spPr bwMode="auto">
            <a:xfrm>
              <a:off x="6127571" y="2362049"/>
              <a:ext cx="898970" cy="788956"/>
            </a:xfrm>
            <a:prstGeom prst="rect">
              <a:avLst/>
            </a:prstGeom>
            <a:noFill/>
          </p:spPr>
        </p:pic>
        <p:pic>
          <p:nvPicPr>
            <p:cNvPr id="13"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5" cstate="print"/>
            <a:srcRect/>
            <a:stretch>
              <a:fillRect/>
            </a:stretch>
          </p:blipFill>
          <p:spPr bwMode="auto">
            <a:xfrm>
              <a:off x="6127571" y="2722660"/>
              <a:ext cx="898970" cy="788956"/>
            </a:xfrm>
            <a:prstGeom prst="rect">
              <a:avLst/>
            </a:prstGeom>
            <a:noFill/>
          </p:spPr>
        </p:pic>
      </p:grpSp>
      <p:pic>
        <p:nvPicPr>
          <p:cNvPr id="14" name="Picture 13" descr="iStock_000002636437XSmall.jpg"/>
          <p:cNvPicPr>
            <a:picLocks noChangeAspect="1"/>
          </p:cNvPicPr>
          <p:nvPr/>
        </p:nvPicPr>
        <p:blipFill>
          <a:blip r:embed="rId6" cstate="print"/>
          <a:stretch>
            <a:fillRect/>
          </a:stretch>
        </p:blipFill>
        <p:spPr>
          <a:xfrm>
            <a:off x="6541656" y="3141353"/>
            <a:ext cx="1295400" cy="859536"/>
          </a:xfrm>
          <a:prstGeom prst="rect">
            <a:avLst/>
          </a:prstGeom>
          <a:ln>
            <a:solidFill>
              <a:schemeClr val="bg1">
                <a:lumMod val="50000"/>
              </a:schemeClr>
            </a:solidFill>
          </a:ln>
          <a:effectLst>
            <a:outerShdw blurRad="50800" dist="38100" dir="2700000" algn="tl" rotWithShape="0">
              <a:prstClr val="black">
                <a:alpha val="40000"/>
              </a:prstClr>
            </a:outerShdw>
            <a:softEdge rad="6350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vip logo.png"/>
          <p:cNvPicPr>
            <a:picLocks noChangeAspect="1"/>
          </p:cNvPicPr>
          <p:nvPr/>
        </p:nvPicPr>
        <p:blipFill>
          <a:blip r:embed="rId3" cstate="print"/>
          <a:stretch>
            <a:fillRect/>
          </a:stretch>
        </p:blipFill>
        <p:spPr>
          <a:xfrm>
            <a:off x="7743825" y="155575"/>
            <a:ext cx="1239142" cy="428316"/>
          </a:xfrm>
          <a:prstGeom prst="rect">
            <a:avLst/>
          </a:prstGeom>
        </p:spPr>
      </p:pic>
      <p:sp>
        <p:nvSpPr>
          <p:cNvPr id="54" name="Rectangle 53"/>
          <p:cNvSpPr/>
          <p:nvPr/>
        </p:nvSpPr>
        <p:spPr>
          <a:xfrm>
            <a:off x="381000" y="1507378"/>
            <a:ext cx="4191000" cy="243785"/>
          </a:xfrm>
          <a:prstGeom prst="rect">
            <a:avLst/>
          </a:prstGeom>
        </p:spPr>
        <p:txBody>
          <a:bodyPr wrap="square" lIns="0" tIns="0" rIns="0" bIns="0">
            <a:spAutoFit/>
          </a:bodyPr>
          <a:lstStyle/>
          <a:p>
            <a:pPr lvl="0" indent="-171450" defTabSz="912777" fontAlgn="base">
              <a:lnSpc>
                <a:spcPct val="88000"/>
              </a:lnSpc>
              <a:spcBef>
                <a:spcPts val="600"/>
              </a:spcBef>
              <a:spcAft>
                <a:spcPct val="0"/>
              </a:spcAft>
              <a:buClr>
                <a:schemeClr val="tx2"/>
              </a:buClr>
            </a:pPr>
            <a:r>
              <a:rPr lang="en-US"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4"/>
              </a:rPr>
              <a:t>www.virtualizationperformance.com</a:t>
            </a:r>
            <a:endParaRPr lang="en-US"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4" name="Title 63"/>
          <p:cNvSpPr>
            <a:spLocks noGrp="1"/>
          </p:cNvSpPr>
          <p:nvPr>
            <p:ph type="title"/>
          </p:nvPr>
        </p:nvSpPr>
        <p:spPr>
          <a:xfrm>
            <a:off x="382588" y="228600"/>
            <a:ext cx="8380412" cy="997196"/>
          </a:xfrm>
        </p:spPr>
        <p:txBody>
          <a:bodyPr/>
          <a:lstStyle/>
          <a:p>
            <a:pPr lvl="0"/>
            <a:r>
              <a:rPr lang="en-US" dirty="0" smtClean="0"/>
              <a:t>Virtualization Performance</a:t>
            </a:r>
            <a:br>
              <a:rPr lang="en-US" dirty="0" smtClean="0"/>
            </a:br>
            <a:r>
              <a:rPr sz="2400" smtClean="0">
                <a:gradFill>
                  <a:gsLst>
                    <a:gs pos="28000">
                      <a:schemeClr val="accent6">
                        <a:lumMod val="40000"/>
                        <a:lumOff val="60000"/>
                      </a:schemeClr>
                    </a:gs>
                    <a:gs pos="48000">
                      <a:schemeClr val="accent6">
                        <a:lumMod val="40000"/>
                        <a:lumOff val="60000"/>
                      </a:schemeClr>
                    </a:gs>
                  </a:gsLst>
                  <a:lin ang="5400000" scaled="1"/>
                </a:gradFill>
              </a:rPr>
              <a:t>iSCSI SAN</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5" name="Text Placeholder 32"/>
          <p:cNvSpPr txBox="1">
            <a:spLocks/>
          </p:cNvSpPr>
          <p:nvPr/>
        </p:nvSpPr>
        <p:spPr>
          <a:xfrm>
            <a:off x="5343524" y="1901825"/>
            <a:ext cx="3419475" cy="4339650"/>
          </a:xfrm>
          <a:prstGeom prst="rect">
            <a:avLst/>
          </a:prstGeom>
        </p:spPr>
        <p:txBody>
          <a:bodyPr wrap="square" lIns="0" tIns="0" rIns="0" bIns="0">
            <a:spAutoFit/>
          </a:bodyPr>
          <a:lstStyle/>
          <a:p>
            <a:pPr marL="171450" indent="-171450" defTabSz="912777" fontAlgn="base">
              <a:lnSpc>
                <a:spcPct val="88000"/>
              </a:lnSpc>
              <a:spcBef>
                <a:spcPts val="600"/>
              </a:spcBef>
              <a:spcAft>
                <a:spcPct val="0"/>
              </a:spcAft>
              <a:buClr>
                <a:schemeClr val="tx2"/>
              </a:buClr>
              <a:buSzPct val="95000"/>
              <a:buBlip>
                <a:blip r:embed="rId5"/>
              </a:buBlip>
            </a:pPr>
            <a:r>
              <a:rPr lang="en-US" sz="16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Pain Points </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Capital Expenditures</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Rising Datacenter Costs </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Power, Cooling, and floor space</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Backup and Disaster Recovery</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Disk Utilization </a:t>
            </a:r>
          </a:p>
          <a:p>
            <a:pPr marL="171450" indent="-171450" defTabSz="912777" fontAlgn="base">
              <a:lnSpc>
                <a:spcPct val="88000"/>
              </a:lnSpc>
              <a:spcBef>
                <a:spcPts val="600"/>
              </a:spcBef>
              <a:spcAft>
                <a:spcPct val="0"/>
              </a:spcAft>
              <a:buClr>
                <a:schemeClr val="tx2"/>
              </a:buClr>
              <a:buSzPct val="95000"/>
              <a:buBlip>
                <a:blip r:embed="rId5"/>
              </a:buBlip>
            </a:pPr>
            <a:r>
              <a:rPr lang="en-US" sz="16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Solution</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a:t>
            </a: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SAN consolidation</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a:t>
            </a:r>
            <a:r>
              <a:rPr lang="en-US" sz="14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iSCSI</a:t>
            </a: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Software Initiator</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Hyper-V</a:t>
            </a:r>
          </a:p>
          <a:p>
            <a:pPr marL="171450" indent="-171450" defTabSz="912777" fontAlgn="base">
              <a:lnSpc>
                <a:spcPct val="88000"/>
              </a:lnSpc>
              <a:spcBef>
                <a:spcPts val="600"/>
              </a:spcBef>
              <a:spcAft>
                <a:spcPct val="0"/>
              </a:spcAft>
              <a:buClr>
                <a:schemeClr val="tx2"/>
              </a:buClr>
              <a:buSzPct val="95000"/>
              <a:buBlip>
                <a:blip r:embed="rId5"/>
              </a:buBlip>
            </a:pPr>
            <a:r>
              <a:rPr lang="en-US" sz="1600"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Reduced Capital Expenditures</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Controlled Datacenter costs</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Increased Storage capacity to 15TB</a:t>
            </a:r>
          </a:p>
          <a:p>
            <a:pPr marL="342900" lvl="1" indent="-171450" defTabSz="912777" fontAlgn="base">
              <a:lnSpc>
                <a:spcPct val="88000"/>
              </a:lnSpc>
              <a:spcBef>
                <a:spcPts val="600"/>
              </a:spcBef>
              <a:spcAft>
                <a:spcPct val="0"/>
              </a:spcAft>
              <a:buClr>
                <a:schemeClr val="tx2"/>
              </a:buClr>
              <a:buSzPct val="80000"/>
              <a:buBlip>
                <a:blip r:embed="rId6"/>
              </a:buBlip>
            </a:pP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Can failover to DR site quickly</a:t>
            </a:r>
            <a:endParaRPr lang="en-US" sz="1400" kern="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69" name="Picture 4" descr="C:\Program Files\Microsoft Resource DVD Artwork\DVD_ART34\Logos\Windows Server 2008\_Windows Server 2008 brand\Windows Server 2008 logo v r.png"/>
          <p:cNvPicPr>
            <a:picLocks noChangeAspect="1" noChangeArrowheads="1"/>
          </p:cNvPicPr>
          <p:nvPr/>
        </p:nvPicPr>
        <p:blipFill>
          <a:blip r:embed="rId7" cstate="print"/>
          <a:srcRect/>
          <a:stretch>
            <a:fillRect/>
          </a:stretch>
        </p:blipFill>
        <p:spPr bwMode="auto">
          <a:xfrm>
            <a:off x="3138639" y="2200275"/>
            <a:ext cx="1433361" cy="487343"/>
          </a:xfrm>
          <a:prstGeom prst="rect">
            <a:avLst/>
          </a:prstGeom>
          <a:noFill/>
        </p:spPr>
      </p:pic>
      <p:pic>
        <p:nvPicPr>
          <p:cNvPr id="70" name="Picture 2" descr="C:\Program Files\Microsoft Resource DVD Artwork\DVD_ART34\Logos\Windows Server 2008\Windows Server 2008 Hyper-V\Windows Server 2008 Hyper-V logo h r.png"/>
          <p:cNvPicPr>
            <a:picLocks noChangeAspect="1" noChangeArrowheads="1"/>
          </p:cNvPicPr>
          <p:nvPr/>
        </p:nvPicPr>
        <p:blipFill>
          <a:blip r:embed="rId8" cstate="print"/>
          <a:srcRect/>
          <a:stretch>
            <a:fillRect/>
          </a:stretch>
        </p:blipFill>
        <p:spPr bwMode="auto">
          <a:xfrm>
            <a:off x="731838" y="2267112"/>
            <a:ext cx="1947117" cy="448919"/>
          </a:xfrm>
          <a:prstGeom prst="rect">
            <a:avLst/>
          </a:prstGeom>
          <a:noFill/>
        </p:spPr>
      </p:pic>
      <p:sp>
        <p:nvSpPr>
          <p:cNvPr id="71" name="Rectangle 70"/>
          <p:cNvSpPr/>
          <p:nvPr/>
        </p:nvSpPr>
        <p:spPr bwMode="auto">
          <a:xfrm>
            <a:off x="990600" y="2784475"/>
            <a:ext cx="3497580" cy="3429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8755" tIns="49378" rIns="98755" bIns="49378" numCol="1" rtlCol="0" anchor="ctr" anchorCtr="0" compatLnSpc="1">
            <a:prstTxWarp prst="textNoShape">
              <a:avLst/>
            </a:prstTxWarp>
          </a:bodyPr>
          <a:lstStyle/>
          <a:p>
            <a:pPr algn="ctr" defTabSz="987267" fontAlgn="base">
              <a:spcBef>
                <a:spcPct val="0"/>
              </a:spcBef>
              <a:spcAft>
                <a:spcPct val="0"/>
              </a:spcAft>
            </a:pPr>
            <a:endParaRPr lang="en-US" sz="2500" dirty="0">
              <a:solidFill>
                <a:schemeClr val="tx2"/>
              </a:solidFill>
              <a:effectLst>
                <a:outerShdw blurRad="38100" dist="38100" dir="2700000" algn="tl">
                  <a:srgbClr val="000000">
                    <a:alpha val="43137"/>
                  </a:srgbClr>
                </a:outerShdw>
              </a:effectLst>
              <a:latin typeface="Trebuchet MS" pitchFamily="34" charset="0"/>
            </a:endParaRPr>
          </a:p>
        </p:txBody>
      </p:sp>
      <p:sp>
        <p:nvSpPr>
          <p:cNvPr id="72" name="AutoShape 4"/>
          <p:cNvSpPr>
            <a:spLocks noChangeArrowheads="1"/>
          </p:cNvSpPr>
          <p:nvPr/>
        </p:nvSpPr>
        <p:spPr bwMode="auto">
          <a:xfrm>
            <a:off x="1897857" y="3168809"/>
            <a:ext cx="2175986" cy="2153126"/>
          </a:xfrm>
          <a:prstGeom prst="cloudCallout">
            <a:avLst>
              <a:gd name="adj1" fmla="val 5616"/>
              <a:gd name="adj2" fmla="val 6269"/>
            </a:avLst>
          </a:prstGeom>
          <a:solidFill>
            <a:srgbClr val="99CCFF">
              <a:alpha val="43921"/>
            </a:srgbClr>
          </a:solidFill>
          <a:ln w="9525">
            <a:noFill/>
            <a:round/>
            <a:headEnd/>
            <a:tailEnd/>
          </a:ln>
        </p:spPr>
        <p:txBody>
          <a:bodyPr lIns="82296" tIns="41148" rIns="82296" bIns="41148"/>
          <a:lstStyle/>
          <a:p>
            <a:pPr algn="ctr"/>
            <a:endParaRPr lang="en-GB" sz="2200">
              <a:latin typeface="Trebuchet MS" pitchFamily="34" charset="0"/>
            </a:endParaRPr>
          </a:p>
        </p:txBody>
      </p:sp>
      <p:sp>
        <p:nvSpPr>
          <p:cNvPr id="73" name="Line 5"/>
          <p:cNvSpPr>
            <a:spLocks noChangeShapeType="1"/>
          </p:cNvSpPr>
          <p:nvPr/>
        </p:nvSpPr>
        <p:spPr bwMode="auto">
          <a:xfrm>
            <a:off x="2636520" y="3881755"/>
            <a:ext cx="130303"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4" name="Text Box 6"/>
          <p:cNvSpPr txBox="1">
            <a:spLocks noChangeArrowheads="1"/>
          </p:cNvSpPr>
          <p:nvPr/>
        </p:nvSpPr>
        <p:spPr bwMode="auto">
          <a:xfrm>
            <a:off x="441960" y="4910455"/>
            <a:ext cx="812959" cy="360099"/>
          </a:xfrm>
          <a:prstGeom prst="rect">
            <a:avLst/>
          </a:prstGeom>
          <a:noFill/>
          <a:ln w="38100">
            <a:noFill/>
            <a:miter lim="800000"/>
            <a:headEnd type="none" w="sm" len="sm"/>
            <a:tailEnd/>
          </a:ln>
        </p:spPr>
        <p:txBody>
          <a:bodyPr lIns="82296" tIns="41148" rIns="82296" bIns="41148">
            <a:spAutoFit/>
          </a:bodyPr>
          <a:lstStyle/>
          <a:p>
            <a:pPr algn="ctr"/>
            <a:r>
              <a:rPr lang="en-US" sz="900" b="1" dirty="0">
                <a:latin typeface="Trebuchet MS" pitchFamily="34" charset="0"/>
              </a:rPr>
              <a:t>iStor iSCSI Disk Arrays</a:t>
            </a:r>
          </a:p>
        </p:txBody>
      </p:sp>
      <p:sp>
        <p:nvSpPr>
          <p:cNvPr id="75" name="Line 8"/>
          <p:cNvSpPr>
            <a:spLocks noChangeShapeType="1"/>
          </p:cNvSpPr>
          <p:nvPr/>
        </p:nvSpPr>
        <p:spPr bwMode="auto">
          <a:xfrm flipV="1">
            <a:off x="2019300" y="4361815"/>
            <a:ext cx="662940" cy="88011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6" name="Text Box 12"/>
          <p:cNvSpPr txBox="1">
            <a:spLocks noChangeArrowheads="1"/>
          </p:cNvSpPr>
          <p:nvPr/>
        </p:nvSpPr>
        <p:spPr bwMode="auto">
          <a:xfrm>
            <a:off x="3390900" y="2816225"/>
            <a:ext cx="960120" cy="329321"/>
          </a:xfrm>
          <a:prstGeom prst="rect">
            <a:avLst/>
          </a:prstGeom>
          <a:noFill/>
          <a:ln w="38100">
            <a:noFill/>
            <a:miter lim="800000"/>
            <a:headEnd type="none" w="sm" len="sm"/>
            <a:tailEnd/>
          </a:ln>
        </p:spPr>
        <p:txBody>
          <a:bodyPr wrap="square" lIns="82296" tIns="41148" rIns="82296" bIns="41148">
            <a:spAutoFit/>
          </a:bodyPr>
          <a:lstStyle/>
          <a:p>
            <a:pPr algn="ctr"/>
            <a:r>
              <a:rPr lang="en-US" sz="800" b="1" dirty="0">
                <a:solidFill>
                  <a:srgbClr val="080808"/>
                </a:solidFill>
                <a:latin typeface="Trebuchet MS" pitchFamily="34" charset="0"/>
              </a:rPr>
              <a:t>Exchange</a:t>
            </a:r>
            <a:br>
              <a:rPr lang="en-US" sz="800" b="1" dirty="0">
                <a:solidFill>
                  <a:srgbClr val="080808"/>
                </a:solidFill>
                <a:latin typeface="Trebuchet MS" pitchFamily="34" charset="0"/>
              </a:rPr>
            </a:br>
            <a:r>
              <a:rPr lang="en-US" sz="800" b="1" dirty="0">
                <a:solidFill>
                  <a:srgbClr val="080808"/>
                </a:solidFill>
                <a:latin typeface="Trebuchet MS" pitchFamily="34" charset="0"/>
              </a:rPr>
              <a:t>Mail Server VM</a:t>
            </a:r>
          </a:p>
        </p:txBody>
      </p:sp>
      <p:sp>
        <p:nvSpPr>
          <p:cNvPr id="77" name="Text Box 14"/>
          <p:cNvSpPr txBox="1">
            <a:spLocks noChangeArrowheads="1"/>
          </p:cNvSpPr>
          <p:nvPr/>
        </p:nvSpPr>
        <p:spPr bwMode="auto">
          <a:xfrm>
            <a:off x="2293620" y="2885895"/>
            <a:ext cx="891540" cy="206210"/>
          </a:xfrm>
          <a:prstGeom prst="rect">
            <a:avLst/>
          </a:prstGeom>
          <a:noFill/>
          <a:ln w="38100">
            <a:noFill/>
            <a:miter lim="800000"/>
            <a:headEnd type="none" w="sm" len="sm"/>
            <a:tailEnd/>
          </a:ln>
        </p:spPr>
        <p:txBody>
          <a:bodyPr wrap="square" lIns="82296" tIns="41148" rIns="82296" bIns="41148">
            <a:spAutoFit/>
          </a:bodyPr>
          <a:lstStyle/>
          <a:p>
            <a:pPr algn="ctr"/>
            <a:r>
              <a:rPr lang="en-US" sz="800" b="1" dirty="0">
                <a:solidFill>
                  <a:srgbClr val="080808"/>
                </a:solidFill>
                <a:latin typeface="Trebuchet MS" pitchFamily="34" charset="0"/>
              </a:rPr>
              <a:t>File Server VM</a:t>
            </a:r>
          </a:p>
        </p:txBody>
      </p:sp>
      <p:sp>
        <p:nvSpPr>
          <p:cNvPr id="78" name="Line 15"/>
          <p:cNvSpPr>
            <a:spLocks noChangeShapeType="1"/>
          </p:cNvSpPr>
          <p:nvPr/>
        </p:nvSpPr>
        <p:spPr bwMode="auto">
          <a:xfrm>
            <a:off x="2293620" y="3881755"/>
            <a:ext cx="342900"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79" name="Line 16"/>
          <p:cNvSpPr>
            <a:spLocks noChangeShapeType="1"/>
          </p:cNvSpPr>
          <p:nvPr/>
        </p:nvSpPr>
        <p:spPr bwMode="auto">
          <a:xfrm flipV="1">
            <a:off x="3006853" y="3881755"/>
            <a:ext cx="41147"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80" name="Line 17"/>
          <p:cNvSpPr>
            <a:spLocks noChangeShapeType="1"/>
          </p:cNvSpPr>
          <p:nvPr/>
        </p:nvSpPr>
        <p:spPr bwMode="auto">
          <a:xfrm flipV="1">
            <a:off x="3185160" y="3881755"/>
            <a:ext cx="274320" cy="41148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81" name="Text Box 21"/>
          <p:cNvSpPr txBox="1">
            <a:spLocks noChangeArrowheads="1"/>
          </p:cNvSpPr>
          <p:nvPr/>
        </p:nvSpPr>
        <p:spPr bwMode="auto">
          <a:xfrm>
            <a:off x="1127760" y="2818282"/>
            <a:ext cx="812959" cy="329321"/>
          </a:xfrm>
          <a:prstGeom prst="rect">
            <a:avLst/>
          </a:prstGeom>
          <a:noFill/>
          <a:ln w="38100">
            <a:noFill/>
            <a:miter lim="800000"/>
            <a:headEnd type="none" w="sm" len="sm"/>
            <a:tailEnd/>
          </a:ln>
        </p:spPr>
        <p:txBody>
          <a:bodyPr lIns="82296" tIns="41148" rIns="82296" bIns="41148">
            <a:spAutoFit/>
          </a:bodyPr>
          <a:lstStyle/>
          <a:p>
            <a:pPr algn="ctr"/>
            <a:r>
              <a:rPr lang="en-US" sz="800" b="1" dirty="0">
                <a:solidFill>
                  <a:srgbClr val="080808"/>
                </a:solidFill>
                <a:latin typeface="Trebuchet MS" pitchFamily="34" charset="0"/>
              </a:rPr>
              <a:t>Sales SQL</a:t>
            </a:r>
            <a:br>
              <a:rPr lang="en-US" sz="800" b="1" dirty="0">
                <a:solidFill>
                  <a:srgbClr val="080808"/>
                </a:solidFill>
                <a:latin typeface="Trebuchet MS" pitchFamily="34" charset="0"/>
              </a:rPr>
            </a:br>
            <a:r>
              <a:rPr lang="en-US" sz="800" b="1" dirty="0">
                <a:solidFill>
                  <a:srgbClr val="080808"/>
                </a:solidFill>
                <a:latin typeface="Trebuchet MS" pitchFamily="34" charset="0"/>
              </a:rPr>
              <a:t>Database VM</a:t>
            </a:r>
          </a:p>
        </p:txBody>
      </p:sp>
      <p:sp>
        <p:nvSpPr>
          <p:cNvPr id="82" name="Line 22"/>
          <p:cNvSpPr>
            <a:spLocks noChangeShapeType="1"/>
          </p:cNvSpPr>
          <p:nvPr/>
        </p:nvSpPr>
        <p:spPr bwMode="auto">
          <a:xfrm flipV="1">
            <a:off x="2567940" y="4293235"/>
            <a:ext cx="342900" cy="6858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pic>
        <p:nvPicPr>
          <p:cNvPr id="83" name="Picture 23"/>
          <p:cNvPicPr>
            <a:picLocks noChangeArrowheads="1"/>
          </p:cNvPicPr>
          <p:nvPr/>
        </p:nvPicPr>
        <p:blipFill>
          <a:blip r:embed="rId9"/>
          <a:srcRect/>
          <a:stretch>
            <a:fillRect/>
          </a:stretch>
        </p:blipFill>
        <p:spPr bwMode="auto">
          <a:xfrm>
            <a:off x="2499360" y="4224655"/>
            <a:ext cx="367189" cy="211455"/>
          </a:xfrm>
          <a:prstGeom prst="rect">
            <a:avLst/>
          </a:prstGeom>
          <a:noFill/>
          <a:ln w="9525">
            <a:noFill/>
            <a:miter lim="800000"/>
            <a:headEnd/>
            <a:tailEnd/>
          </a:ln>
        </p:spPr>
      </p:pic>
      <p:sp>
        <p:nvSpPr>
          <p:cNvPr id="84" name="Text Box 30"/>
          <p:cNvSpPr txBox="1">
            <a:spLocks noChangeArrowheads="1"/>
          </p:cNvSpPr>
          <p:nvPr/>
        </p:nvSpPr>
        <p:spPr bwMode="auto">
          <a:xfrm>
            <a:off x="3353173" y="4165873"/>
            <a:ext cx="1620122" cy="421654"/>
          </a:xfrm>
          <a:prstGeom prst="rect">
            <a:avLst/>
          </a:prstGeom>
          <a:noFill/>
          <a:ln w="38100">
            <a:noFill/>
            <a:miter lim="800000"/>
            <a:headEnd type="none" w="sm" len="sm"/>
            <a:tailEnd/>
          </a:ln>
        </p:spPr>
        <p:txBody>
          <a:bodyPr wrap="none" lIns="82296" tIns="41148" rIns="82296" bIns="41148">
            <a:spAutoFit/>
          </a:bodyPr>
          <a:lstStyle/>
          <a:p>
            <a:pPr algn="ctr"/>
            <a:r>
              <a:rPr lang="en-US" sz="1100" b="1" dirty="0">
                <a:latin typeface="Trebuchet MS" pitchFamily="34" charset="0"/>
              </a:rPr>
              <a:t>iSCSI SAN</a:t>
            </a:r>
            <a:br>
              <a:rPr lang="en-US" sz="1100" b="1" dirty="0">
                <a:latin typeface="Trebuchet MS" pitchFamily="34" charset="0"/>
              </a:rPr>
            </a:br>
            <a:r>
              <a:rPr lang="en-US" sz="1100" b="1" dirty="0">
                <a:latin typeface="Trebuchet MS" pitchFamily="34" charset="0"/>
              </a:rPr>
              <a:t>Switched </a:t>
            </a:r>
            <a:r>
              <a:rPr lang="en-US" sz="1100" b="1" dirty="0" err="1">
                <a:latin typeface="Trebuchet MS" pitchFamily="34" charset="0"/>
              </a:rPr>
              <a:t>Gb</a:t>
            </a:r>
            <a:r>
              <a:rPr lang="en-US" sz="1100" b="1" dirty="0">
                <a:latin typeface="Trebuchet MS" pitchFamily="34" charset="0"/>
              </a:rPr>
              <a:t>-Ethernet</a:t>
            </a:r>
          </a:p>
        </p:txBody>
      </p:sp>
      <p:pic>
        <p:nvPicPr>
          <p:cNvPr id="85" name="Picture 84" descr="iS512 clear background.gif"/>
          <p:cNvPicPr>
            <a:picLocks noChangeAspect="1"/>
          </p:cNvPicPr>
          <p:nvPr/>
        </p:nvPicPr>
        <p:blipFill>
          <a:blip r:embed="rId10"/>
          <a:stretch>
            <a:fillRect/>
          </a:stretch>
        </p:blipFill>
        <p:spPr>
          <a:xfrm>
            <a:off x="922021" y="5174226"/>
            <a:ext cx="1830156" cy="558233"/>
          </a:xfrm>
          <a:prstGeom prst="rect">
            <a:avLst/>
          </a:prstGeom>
        </p:spPr>
      </p:pic>
      <p:pic>
        <p:nvPicPr>
          <p:cNvPr id="86" name="Picture 23"/>
          <p:cNvPicPr>
            <a:picLocks noChangeArrowheads="1"/>
          </p:cNvPicPr>
          <p:nvPr/>
        </p:nvPicPr>
        <p:blipFill>
          <a:blip r:embed="rId9"/>
          <a:srcRect/>
          <a:stretch>
            <a:fillRect/>
          </a:stretch>
        </p:blipFill>
        <p:spPr bwMode="auto">
          <a:xfrm>
            <a:off x="2910840" y="4224655"/>
            <a:ext cx="367189" cy="211455"/>
          </a:xfrm>
          <a:prstGeom prst="rect">
            <a:avLst/>
          </a:prstGeom>
          <a:noFill/>
          <a:ln w="9525">
            <a:noFill/>
            <a:miter lim="800000"/>
            <a:headEnd/>
            <a:tailEnd/>
          </a:ln>
        </p:spPr>
      </p:pic>
      <p:sp>
        <p:nvSpPr>
          <p:cNvPr id="87" name="Line 8"/>
          <p:cNvSpPr>
            <a:spLocks noChangeShapeType="1"/>
          </p:cNvSpPr>
          <p:nvPr/>
        </p:nvSpPr>
        <p:spPr bwMode="auto">
          <a:xfrm flipH="1" flipV="1">
            <a:off x="3116580" y="4430395"/>
            <a:ext cx="685800" cy="75438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88" name="Text Box 14"/>
          <p:cNvSpPr txBox="1">
            <a:spLocks noChangeArrowheads="1"/>
          </p:cNvSpPr>
          <p:nvPr/>
        </p:nvSpPr>
        <p:spPr bwMode="auto">
          <a:xfrm>
            <a:off x="304801" y="3946140"/>
            <a:ext cx="1886786" cy="763951"/>
          </a:xfrm>
          <a:prstGeom prst="rect">
            <a:avLst/>
          </a:prstGeom>
          <a:noFill/>
          <a:ln w="38100">
            <a:noFill/>
            <a:miter lim="800000"/>
            <a:headEnd type="none" w="sm" len="sm"/>
            <a:tailEnd/>
          </a:ln>
        </p:spPr>
        <p:txBody>
          <a:bodyPr wrap="square" lIns="82296" tIns="41148" rIns="82296" bIns="41148">
            <a:noAutofit/>
          </a:bodyPr>
          <a:lstStyle/>
          <a:p>
            <a:pPr algn="ctr"/>
            <a:r>
              <a:rPr lang="en-US" sz="1300" b="1" dirty="0">
                <a:latin typeface="Trebuchet MS" pitchFamily="34" charset="0"/>
              </a:rPr>
              <a:t>Windows Server 2008 </a:t>
            </a:r>
          </a:p>
          <a:p>
            <a:pPr algn="ctr"/>
            <a:r>
              <a:rPr lang="en-US" sz="1300" b="1">
                <a:latin typeface="Trebuchet MS" pitchFamily="34" charset="0"/>
              </a:rPr>
              <a:t>+ Hyper-V</a:t>
            </a:r>
            <a:endParaRPr lang="en-US" sz="1300" b="1" dirty="0">
              <a:latin typeface="Trebuchet MS" pitchFamily="34" charset="0"/>
            </a:endParaRPr>
          </a:p>
        </p:txBody>
      </p:sp>
      <p:pic>
        <p:nvPicPr>
          <p:cNvPr id="89" name="Picture 3" descr="C:\Program Files\Microsoft Resource DVD Artwork\DVD_ART\Artwork_Imagery\HARDWARE_IMAGERY\Illustration - Misc Hardware\XML Icons\Server SQL database.png"/>
          <p:cNvPicPr>
            <a:picLocks noChangeAspect="1" noChangeArrowheads="1"/>
          </p:cNvPicPr>
          <p:nvPr/>
        </p:nvPicPr>
        <p:blipFill>
          <a:blip r:embed="rId11" cstate="print"/>
          <a:srcRect/>
          <a:stretch>
            <a:fillRect/>
          </a:stretch>
        </p:blipFill>
        <p:spPr bwMode="auto">
          <a:xfrm>
            <a:off x="2910840" y="3333115"/>
            <a:ext cx="405883" cy="600761"/>
          </a:xfrm>
          <a:prstGeom prst="rect">
            <a:avLst/>
          </a:prstGeom>
          <a:noFill/>
        </p:spPr>
      </p:pic>
      <p:pic>
        <p:nvPicPr>
          <p:cNvPr id="90" name="Picture 3" descr="C:\Program Files\Microsoft Resource DVD Artwork\DVD_ART\Artwork_Imagery\HARDWARE_IMAGERY\Illustration - Misc Hardware\XML Icons\Server SQL database.png"/>
          <p:cNvPicPr>
            <a:picLocks noChangeAspect="1" noChangeArrowheads="1"/>
          </p:cNvPicPr>
          <p:nvPr/>
        </p:nvPicPr>
        <p:blipFill>
          <a:blip r:embed="rId11" cstate="print"/>
          <a:srcRect/>
          <a:stretch>
            <a:fillRect/>
          </a:stretch>
        </p:blipFill>
        <p:spPr bwMode="auto">
          <a:xfrm>
            <a:off x="3390900" y="3333115"/>
            <a:ext cx="405883" cy="600761"/>
          </a:xfrm>
          <a:prstGeom prst="rect">
            <a:avLst/>
          </a:prstGeom>
          <a:noFill/>
        </p:spPr>
      </p:pic>
      <p:pic>
        <p:nvPicPr>
          <p:cNvPr id="91" name="Picture 3" descr="C:\Program Files\Microsoft Resource DVD Artwork\DVD_ART\Artwork_Imagery\HARDWARE_IMAGERY\Illustration - Misc Hardware\XML Icons\Server SQL database.png"/>
          <p:cNvPicPr>
            <a:picLocks noChangeAspect="1" noChangeArrowheads="1"/>
          </p:cNvPicPr>
          <p:nvPr/>
        </p:nvPicPr>
        <p:blipFill>
          <a:blip r:embed="rId11" cstate="print"/>
          <a:srcRect/>
          <a:stretch>
            <a:fillRect/>
          </a:stretch>
        </p:blipFill>
        <p:spPr bwMode="auto">
          <a:xfrm>
            <a:off x="1950720" y="3333115"/>
            <a:ext cx="405883" cy="600761"/>
          </a:xfrm>
          <a:prstGeom prst="rect">
            <a:avLst/>
          </a:prstGeom>
          <a:noFill/>
        </p:spPr>
      </p:pic>
      <p:pic>
        <p:nvPicPr>
          <p:cNvPr id="92" name="Picture 3" descr="C:\Program Files\Microsoft Resource DVD Artwork\DVD_ART\Artwork_Imagery\HARDWARE_IMAGERY\Illustration - Misc Hardware\XML Icons\Server SQL database.png"/>
          <p:cNvPicPr>
            <a:picLocks noChangeAspect="1" noChangeArrowheads="1"/>
          </p:cNvPicPr>
          <p:nvPr/>
        </p:nvPicPr>
        <p:blipFill>
          <a:blip r:embed="rId11" cstate="print"/>
          <a:srcRect/>
          <a:stretch>
            <a:fillRect/>
          </a:stretch>
        </p:blipFill>
        <p:spPr bwMode="auto">
          <a:xfrm>
            <a:off x="2430780" y="3333115"/>
            <a:ext cx="405883" cy="600761"/>
          </a:xfrm>
          <a:prstGeom prst="rect">
            <a:avLst/>
          </a:prstGeom>
          <a:noFill/>
        </p:spPr>
      </p:pic>
      <p:pic>
        <p:nvPicPr>
          <p:cNvPr id="93" name="Picture 92" descr="istor_logo_1030.jpg"/>
          <p:cNvPicPr>
            <a:picLocks noChangeAspect="1"/>
          </p:cNvPicPr>
          <p:nvPr/>
        </p:nvPicPr>
        <p:blipFill>
          <a:blip r:embed="rId12" cstate="print"/>
          <a:stretch>
            <a:fillRect/>
          </a:stretch>
        </p:blipFill>
        <p:spPr>
          <a:xfrm>
            <a:off x="1076325" y="5836285"/>
            <a:ext cx="1038225" cy="548857"/>
          </a:xfrm>
          <a:prstGeom prst="rect">
            <a:avLst/>
          </a:prstGeom>
        </p:spPr>
      </p:pic>
      <p:pic>
        <p:nvPicPr>
          <p:cNvPr id="95" name="Picture 94" descr="iS512 clear background.gif"/>
          <p:cNvPicPr>
            <a:picLocks noChangeAspect="1"/>
          </p:cNvPicPr>
          <p:nvPr/>
        </p:nvPicPr>
        <p:blipFill>
          <a:blip r:embed="rId10"/>
          <a:stretch>
            <a:fillRect/>
          </a:stretch>
        </p:blipFill>
        <p:spPr>
          <a:xfrm>
            <a:off x="2863362" y="5174226"/>
            <a:ext cx="1830156" cy="558233"/>
          </a:xfrm>
          <a:prstGeom prst="rect">
            <a:avLst/>
          </a:prstGeom>
        </p:spPr>
      </p:pic>
      <p:sp>
        <p:nvSpPr>
          <p:cNvPr id="96" name="Line 8"/>
          <p:cNvSpPr>
            <a:spLocks noChangeShapeType="1"/>
          </p:cNvSpPr>
          <p:nvPr/>
        </p:nvSpPr>
        <p:spPr bwMode="auto">
          <a:xfrm flipV="1">
            <a:off x="2116317" y="4473884"/>
            <a:ext cx="597147" cy="764695"/>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97" name="Line 8"/>
          <p:cNvSpPr>
            <a:spLocks noChangeShapeType="1"/>
          </p:cNvSpPr>
          <p:nvPr/>
        </p:nvSpPr>
        <p:spPr bwMode="auto">
          <a:xfrm flipH="1" flipV="1">
            <a:off x="3014546" y="4473884"/>
            <a:ext cx="682456" cy="762744"/>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latin typeface="Trebuchet MS" pitchFamily="34" charset="0"/>
            </a:endParaRPr>
          </a:p>
        </p:txBody>
      </p:sp>
      <p:sp>
        <p:nvSpPr>
          <p:cNvPr id="94" name="Text Box 25"/>
          <p:cNvSpPr txBox="1">
            <a:spLocks noChangeArrowheads="1"/>
          </p:cNvSpPr>
          <p:nvPr/>
        </p:nvSpPr>
        <p:spPr bwMode="auto">
          <a:xfrm>
            <a:off x="381000" y="5362576"/>
            <a:ext cx="8382000" cy="73866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4300" indent="-114300" eaLnBrk="0" hangingPunct="0"/>
            <a:r>
              <a:rPr lang="en-US" sz="1600" dirty="0" smtClean="0">
                <a:solidFill>
                  <a:srgbClr val="000000"/>
                </a:solidFill>
                <a:latin typeface="Trebuchet MS" pitchFamily="34" charset="0"/>
                <a:cs typeface="Arial" pitchFamily="34" charset="0"/>
              </a:rPr>
              <a:t>“An iSCSI SAN allowed us to control costs and deliver better services to our </a:t>
            </a:r>
            <a:r>
              <a:rPr lang="en-US" sz="1600" smtClean="0">
                <a:solidFill>
                  <a:srgbClr val="000000"/>
                </a:solidFill>
                <a:latin typeface="Trebuchet MS" pitchFamily="34" charset="0"/>
                <a:cs typeface="Arial" pitchFamily="34" charset="0"/>
              </a:rPr>
              <a:t>clients.”</a:t>
            </a:r>
          </a:p>
          <a:p>
            <a:pPr marL="114300" indent="-114300" algn="r" eaLnBrk="0" hangingPunct="0"/>
            <a:r>
              <a:rPr lang="en-US" sz="1600" i="1" smtClean="0">
                <a:solidFill>
                  <a:srgbClr val="000000"/>
                </a:solidFill>
                <a:latin typeface="Trebuchet MS" pitchFamily="34" charset="0"/>
                <a:cs typeface="Arial" pitchFamily="34" charset="0"/>
              </a:rPr>
              <a:t>— </a:t>
            </a:r>
            <a:r>
              <a:rPr lang="en-US" sz="1600" i="1" dirty="0" smtClean="0">
                <a:solidFill>
                  <a:srgbClr val="000000"/>
                </a:solidFill>
                <a:latin typeface="Trebuchet MS" pitchFamily="34" charset="0"/>
                <a:cs typeface="Arial" pitchFamily="34" charset="0"/>
              </a:rPr>
              <a:t>Stephen Ames, Virtualization Performance</a:t>
            </a:r>
            <a:endParaRPr lang="en-US" sz="1600" i="1" dirty="0">
              <a:solidFill>
                <a:srgbClr val="000000"/>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par>
                                <p:cTn id="15" presetID="53"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500" fill="hold"/>
                                        <p:tgtEl>
                                          <p:spTgt spid="91"/>
                                        </p:tgtEl>
                                        <p:attrNameLst>
                                          <p:attrName>ppt_w</p:attrName>
                                        </p:attrNameLst>
                                      </p:cBhvr>
                                      <p:tavLst>
                                        <p:tav tm="0">
                                          <p:val>
                                            <p:fltVal val="0"/>
                                          </p:val>
                                        </p:tav>
                                        <p:tav tm="100000">
                                          <p:val>
                                            <p:strVal val="#ppt_w"/>
                                          </p:val>
                                        </p:tav>
                                      </p:tavLst>
                                    </p:anim>
                                    <p:anim calcmode="lin" valueType="num">
                                      <p:cBhvr>
                                        <p:cTn id="18" dur="500" fill="hold"/>
                                        <p:tgtEl>
                                          <p:spTgt spid="91"/>
                                        </p:tgtEl>
                                        <p:attrNameLst>
                                          <p:attrName>ppt_h</p:attrName>
                                        </p:attrNameLst>
                                      </p:cBhvr>
                                      <p:tavLst>
                                        <p:tav tm="0">
                                          <p:val>
                                            <p:fltVal val="0"/>
                                          </p:val>
                                        </p:tav>
                                        <p:tav tm="100000">
                                          <p:val>
                                            <p:strVal val="#ppt_h"/>
                                          </p:val>
                                        </p:tav>
                                      </p:tavLst>
                                    </p:anim>
                                    <p:animEffect transition="in" filter="fade">
                                      <p:cBhvr>
                                        <p:cTn id="19" dur="500"/>
                                        <p:tgtEl>
                                          <p:spTgt spid="91"/>
                                        </p:tgtEl>
                                      </p:cBhvr>
                                    </p:animEffect>
                                  </p:childTnLst>
                                </p:cTn>
                              </p:par>
                              <p:par>
                                <p:cTn id="20" presetID="53" presetClass="entr" presetSubtype="0" fill="hold"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p:cTn id="22" dur="500" fill="hold"/>
                                        <p:tgtEl>
                                          <p:spTgt spid="92"/>
                                        </p:tgtEl>
                                        <p:attrNameLst>
                                          <p:attrName>ppt_w</p:attrName>
                                        </p:attrNameLst>
                                      </p:cBhvr>
                                      <p:tavLst>
                                        <p:tav tm="0">
                                          <p:val>
                                            <p:fltVal val="0"/>
                                          </p:val>
                                        </p:tav>
                                        <p:tav tm="100000">
                                          <p:val>
                                            <p:strVal val="#ppt_w"/>
                                          </p:val>
                                        </p:tav>
                                      </p:tavLst>
                                    </p:anim>
                                    <p:anim calcmode="lin" valueType="num">
                                      <p:cBhvr>
                                        <p:cTn id="23" dur="500" fill="hold"/>
                                        <p:tgtEl>
                                          <p:spTgt spid="92"/>
                                        </p:tgtEl>
                                        <p:attrNameLst>
                                          <p:attrName>ppt_h</p:attrName>
                                        </p:attrNameLst>
                                      </p:cBhvr>
                                      <p:tavLst>
                                        <p:tav tm="0">
                                          <p:val>
                                            <p:fltVal val="0"/>
                                          </p:val>
                                        </p:tav>
                                        <p:tav tm="100000">
                                          <p:val>
                                            <p:strVal val="#ppt_h"/>
                                          </p:val>
                                        </p:tav>
                                      </p:tavLst>
                                    </p:anim>
                                    <p:animEffect transition="in" filter="fade">
                                      <p:cBhvr>
                                        <p:cTn id="24" dur="500"/>
                                        <p:tgtEl>
                                          <p:spTgt spid="9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ppt_x"/>
                                          </p:val>
                                        </p:tav>
                                        <p:tav tm="100000">
                                          <p:val>
                                            <p:strVal val="#ppt_x"/>
                                          </p:val>
                                        </p:tav>
                                      </p:tavLst>
                                    </p:anim>
                                    <p:anim calcmode="lin" valueType="num">
                                      <p:cBhvr additive="base">
                                        <p:cTn id="3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382588" y="228600"/>
            <a:ext cx="8380412" cy="941796"/>
          </a:xfrm>
        </p:spPr>
        <p:txBody>
          <a:bodyPr/>
          <a:lstStyle/>
          <a:p>
            <a:r>
              <a:rPr lang="en-US" dirty="0" err="1" smtClean="0"/>
              <a:t>Munder</a:t>
            </a:r>
            <a:r>
              <a:rPr lang="en-US" dirty="0" smtClean="0"/>
              <a:t/>
            </a:r>
            <a:br>
              <a:rPr lang="en-US" dirty="0" smtClean="0"/>
            </a:br>
            <a:r>
              <a:rPr sz="2000" smtClean="0">
                <a:gradFill>
                  <a:gsLst>
                    <a:gs pos="28000">
                      <a:schemeClr val="accent6">
                        <a:lumMod val="40000"/>
                        <a:lumOff val="60000"/>
                      </a:schemeClr>
                    </a:gs>
                    <a:gs pos="48000">
                      <a:schemeClr val="accent6">
                        <a:lumMod val="40000"/>
                        <a:lumOff val="60000"/>
                      </a:schemeClr>
                    </a:gs>
                  </a:gsLst>
                  <a:lin ang="5400000" scaled="1"/>
                </a:gradFill>
              </a:rPr>
              <a:t>Fibre Channel SAN, iSCSI Boot From SAN</a:t>
            </a:r>
            <a:endParaRPr sz="2000">
              <a:gradFill>
                <a:gsLst>
                  <a:gs pos="28000">
                    <a:schemeClr val="accent6">
                      <a:lumMod val="40000"/>
                      <a:lumOff val="60000"/>
                    </a:schemeClr>
                  </a:gs>
                  <a:gs pos="48000">
                    <a:schemeClr val="accent6">
                      <a:lumMod val="40000"/>
                      <a:lumOff val="60000"/>
                    </a:schemeClr>
                  </a:gs>
                </a:gsLst>
                <a:lin ang="5400000" scaled="1"/>
              </a:gradFill>
            </a:endParaRPr>
          </a:p>
        </p:txBody>
      </p:sp>
      <p:sp>
        <p:nvSpPr>
          <p:cNvPr id="39" name="Content Placeholder 37"/>
          <p:cNvSpPr txBox="1">
            <a:spLocks/>
          </p:cNvSpPr>
          <p:nvPr/>
        </p:nvSpPr>
        <p:spPr bwMode="auto">
          <a:xfrm>
            <a:off x="5435600" y="1901825"/>
            <a:ext cx="3327400" cy="453252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Applications: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Exchange Server (FC)</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Sybase AsaServer (iSCSI)</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PostgreSQL (iSCSI)</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Web Services (iSCSI)</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Pain Points: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Cost of managing DAS storage</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Insufficient backup window and </a:t>
            </a:r>
            <a:b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restores from tape takes too long</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Solution:</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hosts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MPIO</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iSCSI Software Initiator</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Fibre Channel SAN</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Compellent Fibre Channel iSCSI SAN storage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Cluster Server </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Consolidated storage Compellent Storage</a:t>
            </a:r>
          </a:p>
          <a:p>
            <a:pPr marL="171450" indent="-171450" defTabSz="912777" fontAlgn="base">
              <a:lnSpc>
                <a:spcPct val="90000"/>
              </a:lnSpc>
              <a:spcBef>
                <a:spcPts val="600"/>
              </a:spcBef>
              <a:spcAft>
                <a:spcPct val="0"/>
              </a:spcAft>
              <a:buClr>
                <a:schemeClr val="tx2"/>
              </a:buClr>
              <a:buSzPct val="95000"/>
              <a:buBlip>
                <a:blip r:embed="rId3"/>
              </a:buBlip>
            </a:pPr>
            <a:r>
              <a:rPr lang="en-US" sz="1200" b="1"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Benefits:</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Remote Boot</a:t>
            </a:r>
          </a:p>
          <a:p>
            <a:pPr marL="342900" lvl="1" indent="-171450" defTabSz="912777" fontAlgn="base">
              <a:lnSpc>
                <a:spcPct val="90000"/>
              </a:lnSpc>
              <a:spcBef>
                <a:spcPts val="600"/>
              </a:spcBef>
              <a:spcAft>
                <a:spcPct val="0"/>
              </a:spcAft>
              <a:buClr>
                <a:schemeClr val="tx2"/>
              </a:buClr>
              <a:buSzPct val="80000"/>
              <a:buBlip>
                <a:blip r:embed="rId4"/>
              </a:buBlip>
            </a:pPr>
            <a:r>
              <a:rPr lang="en-US" sz="11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Ease of deployment</a:t>
            </a:r>
          </a:p>
        </p:txBody>
      </p:sp>
      <p:pic>
        <p:nvPicPr>
          <p:cNvPr id="42" name="Picture 4" descr="C:\Program Files\Microsoft Resource DVD Artwork\DVD_ART34\Logos\Windows Server 2008\_Windows Server 2008 brand\Windows Server 2008 logo v r.png"/>
          <p:cNvPicPr>
            <a:picLocks noChangeAspect="1" noChangeArrowheads="1"/>
          </p:cNvPicPr>
          <p:nvPr/>
        </p:nvPicPr>
        <p:blipFill>
          <a:blip r:embed="rId5" cstate="print"/>
          <a:srcRect/>
          <a:stretch>
            <a:fillRect/>
          </a:stretch>
        </p:blipFill>
        <p:spPr bwMode="auto">
          <a:xfrm>
            <a:off x="2942504" y="1901825"/>
            <a:ext cx="1629496" cy="554029"/>
          </a:xfrm>
          <a:prstGeom prst="rect">
            <a:avLst/>
          </a:prstGeom>
          <a:noFill/>
        </p:spPr>
      </p:pic>
      <p:sp>
        <p:nvSpPr>
          <p:cNvPr id="44" name="Oval 2"/>
          <p:cNvSpPr>
            <a:spLocks noChangeArrowheads="1"/>
          </p:cNvSpPr>
          <p:nvPr/>
        </p:nvSpPr>
        <p:spPr bwMode="auto">
          <a:xfrm>
            <a:off x="1000125" y="4160990"/>
            <a:ext cx="3437573" cy="467416"/>
          </a:xfrm>
          <a:prstGeom prst="ellipse">
            <a:avLst/>
          </a:prstGeom>
          <a:solidFill>
            <a:schemeClr val="bg2">
              <a:lumMod val="20000"/>
              <a:lumOff val="80000"/>
            </a:schemeClr>
          </a:solidFill>
          <a:ln w="9525">
            <a:noFill/>
            <a:round/>
            <a:headEnd/>
            <a:tailEnd/>
          </a:ln>
          <a:effectLst/>
        </p:spPr>
        <p:txBody>
          <a:bodyPr lIns="82296" tIns="41148" rIns="82296" bIns="41148" anchor="ctr">
            <a:spAutoFit/>
          </a:bodyP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45" name="Line 5"/>
          <p:cNvSpPr>
            <a:spLocks noChangeShapeType="1"/>
          </p:cNvSpPr>
          <p:nvPr/>
        </p:nvSpPr>
        <p:spPr bwMode="auto">
          <a:xfrm flipH="1">
            <a:off x="2057400" y="4026687"/>
            <a:ext cx="7144" cy="682943"/>
          </a:xfrm>
          <a:prstGeom prst="line">
            <a:avLst/>
          </a:prstGeom>
          <a:noFill/>
          <a:ln w="25400">
            <a:solidFill>
              <a:schemeClr val="tx1"/>
            </a:solidFill>
            <a:round/>
            <a:headEnd/>
            <a:tailEnd/>
          </a:ln>
          <a:effectLst/>
        </p:spPr>
        <p:txBody>
          <a:bodyPr lIns="82296" tIns="41148" rIns="82296" bIns="41148">
            <a:spAutoFit/>
          </a:bodyP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46" name="Rectangle 8"/>
          <p:cNvSpPr>
            <a:spLocks noChangeArrowheads="1"/>
          </p:cNvSpPr>
          <p:nvPr/>
        </p:nvSpPr>
        <p:spPr bwMode="auto">
          <a:xfrm>
            <a:off x="1141572" y="4269575"/>
            <a:ext cx="166258" cy="332399"/>
          </a:xfrm>
          <a:prstGeom prst="rect">
            <a:avLst/>
          </a:prstGeom>
          <a:noFill/>
          <a:ln w="9525">
            <a:noFill/>
            <a:miter lim="800000"/>
            <a:headEnd/>
            <a:tailEnd/>
          </a:ln>
          <a:effectLst/>
        </p:spPr>
        <p:txBody>
          <a:bodyPr wrap="none" lIns="82296" tIns="41148" rIns="82296" bIns="41148" anchor="ctr">
            <a:spAutoFit/>
          </a:bodyP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47" name="Line 14"/>
          <p:cNvSpPr>
            <a:spLocks noChangeShapeType="1"/>
          </p:cNvSpPr>
          <p:nvPr/>
        </p:nvSpPr>
        <p:spPr bwMode="auto">
          <a:xfrm>
            <a:off x="2005965" y="3173723"/>
            <a:ext cx="41434" cy="734378"/>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48" name="Text Box 15"/>
          <p:cNvSpPr txBox="1">
            <a:spLocks noChangeArrowheads="1"/>
          </p:cNvSpPr>
          <p:nvPr/>
        </p:nvSpPr>
        <p:spPr bwMode="auto">
          <a:xfrm>
            <a:off x="328612" y="2682233"/>
            <a:ext cx="1022985" cy="590931"/>
          </a:xfrm>
          <a:prstGeom prst="rect">
            <a:avLst/>
          </a:prstGeom>
          <a:noFill/>
          <a:ln w="38100">
            <a:noFill/>
            <a:miter lim="800000"/>
            <a:headEnd type="none" w="sm" len="sm"/>
            <a:tailEnd/>
          </a:ln>
        </p:spPr>
        <p:txBody>
          <a:bodyPr lIns="82296" tIns="41148" rIns="82296" bIns="41148">
            <a:spAutoFit/>
          </a:bodyPr>
          <a:lstStyle/>
          <a:p>
            <a:pPr algn="ctr"/>
            <a:r>
              <a:rPr lang="en-US" sz="800">
                <a:latin typeface="Trebuchet MS" pitchFamily="34" charset="0"/>
              </a:rPr>
              <a:t>Exchange Server on Windows Server 2008 Hyper-V</a:t>
            </a:r>
          </a:p>
        </p:txBody>
      </p:sp>
      <p:sp>
        <p:nvSpPr>
          <p:cNvPr id="49" name="Text Box 16"/>
          <p:cNvSpPr txBox="1">
            <a:spLocks noChangeArrowheads="1"/>
          </p:cNvSpPr>
          <p:nvPr/>
        </p:nvSpPr>
        <p:spPr bwMode="auto">
          <a:xfrm>
            <a:off x="3120390" y="2650800"/>
            <a:ext cx="1367314" cy="332399"/>
          </a:xfrm>
          <a:prstGeom prst="rect">
            <a:avLst/>
          </a:prstGeom>
          <a:noFill/>
          <a:ln w="38100">
            <a:noFill/>
            <a:miter lim="800000"/>
            <a:headEnd type="none" w="sm" len="sm"/>
            <a:tailEnd/>
          </a:ln>
        </p:spPr>
        <p:txBody>
          <a:bodyPr lIns="82296" tIns="41148" rIns="82296" bIns="41148">
            <a:spAutoFit/>
          </a:bodyPr>
          <a:lstStyle/>
          <a:p>
            <a:pPr algn="ctr"/>
            <a:r>
              <a:rPr lang="en-US" sz="800">
                <a:latin typeface="Trebuchet MS" pitchFamily="34" charset="0"/>
              </a:rPr>
              <a:t>Windows 2008 File Servers </a:t>
            </a:r>
          </a:p>
        </p:txBody>
      </p:sp>
      <p:sp>
        <p:nvSpPr>
          <p:cNvPr id="50" name="Text Box 18"/>
          <p:cNvSpPr txBox="1">
            <a:spLocks noChangeArrowheads="1"/>
          </p:cNvSpPr>
          <p:nvPr/>
        </p:nvSpPr>
        <p:spPr bwMode="auto">
          <a:xfrm>
            <a:off x="1388745" y="2632228"/>
            <a:ext cx="1141572" cy="332898"/>
          </a:xfrm>
          <a:prstGeom prst="rect">
            <a:avLst/>
          </a:prstGeom>
          <a:noFill/>
          <a:ln w="38100">
            <a:noFill/>
            <a:miter lim="800000"/>
            <a:headEnd type="none" w="sm" len="sm"/>
            <a:tailEnd/>
          </a:ln>
        </p:spPr>
        <p:txBody>
          <a:bodyPr lIns="82296" tIns="41148" rIns="82296" bIns="41148">
            <a:spAutoFit/>
          </a:bodyPr>
          <a:lstStyle/>
          <a:p>
            <a:pPr algn="ctr"/>
            <a:r>
              <a:rPr lang="en-US" sz="800">
                <a:latin typeface="Trebuchet MS" pitchFamily="34" charset="0"/>
              </a:rPr>
              <a:t> Windows </a:t>
            </a:r>
            <a:r>
              <a:rPr lang="en-US" sz="800" smtClean="0">
                <a:latin typeface="Trebuchet MS" pitchFamily="34" charset="0"/>
              </a:rPr>
              <a:t>Server 2008</a:t>
            </a:r>
            <a:endParaRPr lang="en-US" sz="800">
              <a:latin typeface="Trebuchet MS" pitchFamily="34" charset="0"/>
            </a:endParaRPr>
          </a:p>
        </p:txBody>
      </p:sp>
      <p:sp>
        <p:nvSpPr>
          <p:cNvPr id="51" name="Line 19"/>
          <p:cNvSpPr>
            <a:spLocks noChangeShapeType="1"/>
          </p:cNvSpPr>
          <p:nvPr/>
        </p:nvSpPr>
        <p:spPr bwMode="auto">
          <a:xfrm>
            <a:off x="990124" y="3842378"/>
            <a:ext cx="551498" cy="915829"/>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52" name="Line 20"/>
          <p:cNvSpPr>
            <a:spLocks noChangeShapeType="1"/>
          </p:cNvSpPr>
          <p:nvPr/>
        </p:nvSpPr>
        <p:spPr bwMode="auto">
          <a:xfrm flipV="1">
            <a:off x="2184559" y="3565201"/>
            <a:ext cx="685800" cy="27432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54" name="Line 21"/>
          <p:cNvSpPr>
            <a:spLocks noChangeShapeType="1"/>
          </p:cNvSpPr>
          <p:nvPr/>
        </p:nvSpPr>
        <p:spPr bwMode="auto">
          <a:xfrm flipV="1">
            <a:off x="2253139" y="3565201"/>
            <a:ext cx="891540" cy="34290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effectLst>
                <a:outerShdw blurRad="38100" dist="38100" dir="2700000" algn="tl">
                  <a:srgbClr val="000000">
                    <a:alpha val="43137"/>
                  </a:srgbClr>
                </a:outerShdw>
              </a:effectLst>
              <a:latin typeface="Trebuchet MS" pitchFamily="34" charset="0"/>
            </a:endParaRPr>
          </a:p>
        </p:txBody>
      </p:sp>
      <p:sp>
        <p:nvSpPr>
          <p:cNvPr id="55" name="Text Box 26"/>
          <p:cNvSpPr txBox="1">
            <a:spLocks noChangeArrowheads="1"/>
          </p:cNvSpPr>
          <p:nvPr/>
        </p:nvSpPr>
        <p:spPr bwMode="auto">
          <a:xfrm>
            <a:off x="2336007" y="3972395"/>
            <a:ext cx="1361598" cy="207168"/>
          </a:xfrm>
          <a:prstGeom prst="rect">
            <a:avLst/>
          </a:prstGeom>
          <a:noFill/>
          <a:ln w="38100">
            <a:noFill/>
            <a:miter lim="800000"/>
            <a:headEnd type="none" w="sm" len="sm"/>
            <a:tailEnd/>
          </a:ln>
        </p:spPr>
        <p:txBody>
          <a:bodyPr lIns="82296" tIns="41148" rIns="82296" bIns="41148">
            <a:spAutoFit/>
          </a:bodyPr>
          <a:lstStyle/>
          <a:p>
            <a:pPr algn="ctr"/>
            <a:r>
              <a:rPr lang="en-US" sz="800">
                <a:latin typeface="Trebuchet MS" pitchFamily="34" charset="0"/>
              </a:rPr>
              <a:t>Ethernet Switches</a:t>
            </a:r>
          </a:p>
        </p:txBody>
      </p:sp>
      <p:pic>
        <p:nvPicPr>
          <p:cNvPr id="56" name="Picture 25"/>
          <p:cNvPicPr>
            <a:picLocks noChangeArrowheads="1"/>
          </p:cNvPicPr>
          <p:nvPr/>
        </p:nvPicPr>
        <p:blipFill>
          <a:blip r:embed="rId6"/>
          <a:srcRect/>
          <a:stretch>
            <a:fillRect/>
          </a:stretch>
        </p:blipFill>
        <p:spPr bwMode="auto">
          <a:xfrm>
            <a:off x="2157412" y="3790943"/>
            <a:ext cx="367189" cy="211455"/>
          </a:xfrm>
          <a:prstGeom prst="rect">
            <a:avLst/>
          </a:prstGeom>
          <a:noFill/>
          <a:ln w="9525">
            <a:noFill/>
            <a:miter lim="800000"/>
            <a:headEnd/>
            <a:tailEnd/>
          </a:ln>
        </p:spPr>
      </p:pic>
      <p:pic>
        <p:nvPicPr>
          <p:cNvPr id="57" name="Picture 25"/>
          <p:cNvPicPr>
            <a:picLocks noChangeArrowheads="1"/>
          </p:cNvPicPr>
          <p:nvPr/>
        </p:nvPicPr>
        <p:blipFill>
          <a:blip r:embed="rId6"/>
          <a:srcRect/>
          <a:stretch>
            <a:fillRect/>
          </a:stretch>
        </p:blipFill>
        <p:spPr bwMode="auto">
          <a:xfrm>
            <a:off x="1845945" y="3788086"/>
            <a:ext cx="367189" cy="211455"/>
          </a:xfrm>
          <a:prstGeom prst="rect">
            <a:avLst/>
          </a:prstGeom>
          <a:noFill/>
          <a:ln w="9525">
            <a:noFill/>
            <a:miter lim="800000"/>
            <a:headEnd/>
            <a:tailEnd/>
          </a:ln>
        </p:spPr>
      </p:pic>
      <p:sp>
        <p:nvSpPr>
          <p:cNvPr id="58" name="Line 21"/>
          <p:cNvSpPr>
            <a:spLocks noChangeShapeType="1"/>
          </p:cNvSpPr>
          <p:nvPr/>
        </p:nvSpPr>
        <p:spPr bwMode="auto">
          <a:xfrm flipV="1">
            <a:off x="2483167" y="3666642"/>
            <a:ext cx="1035844" cy="285750"/>
          </a:xfrm>
          <a:prstGeom prst="line">
            <a:avLst/>
          </a:prstGeom>
          <a:noFill/>
          <a:ln w="38100">
            <a:solidFill>
              <a:srgbClr val="008000"/>
            </a:solidFill>
            <a:round/>
            <a:headEnd type="none" w="sm" len="sm"/>
            <a:tailEnd/>
          </a:ln>
          <a:effectLst/>
        </p:spPr>
        <p:txBody>
          <a:bodyPr wrap="none" lIns="82296" tIns="41148" rIns="82296" bIns="41148" anchor="ctr"/>
          <a:lstStyle/>
          <a:p>
            <a:pPr>
              <a:defRPr/>
            </a:pPr>
            <a:endParaRPr lang="en-US">
              <a:effectLst>
                <a:outerShdw blurRad="38100" dist="38100" dir="2700000" algn="tl">
                  <a:srgbClr val="000000">
                    <a:alpha val="43137"/>
                  </a:srgbClr>
                </a:outerShdw>
              </a:effectLst>
              <a:latin typeface="Trebuchet MS" pitchFamily="34" charset="0"/>
            </a:endParaRPr>
          </a:p>
        </p:txBody>
      </p:sp>
      <p:pic>
        <p:nvPicPr>
          <p:cNvPr id="60" name="Picture 9"/>
          <p:cNvPicPr>
            <a:picLocks noChangeAspect="1" noChangeArrowheads="1"/>
          </p:cNvPicPr>
          <p:nvPr/>
        </p:nvPicPr>
        <p:blipFill>
          <a:blip r:embed="rId7"/>
          <a:srcRect/>
          <a:stretch>
            <a:fillRect/>
          </a:stretch>
        </p:blipFill>
        <p:spPr bwMode="auto">
          <a:xfrm>
            <a:off x="1684496" y="2903690"/>
            <a:ext cx="451485" cy="708660"/>
          </a:xfrm>
          <a:prstGeom prst="rect">
            <a:avLst/>
          </a:prstGeom>
          <a:noFill/>
          <a:ln w="9525">
            <a:noFill/>
            <a:miter lim="800000"/>
            <a:headEnd/>
            <a:tailEnd/>
          </a:ln>
        </p:spPr>
      </p:pic>
      <p:pic>
        <p:nvPicPr>
          <p:cNvPr id="61" name="Picture 9"/>
          <p:cNvPicPr>
            <a:picLocks noChangeAspect="1" noChangeArrowheads="1"/>
          </p:cNvPicPr>
          <p:nvPr/>
        </p:nvPicPr>
        <p:blipFill>
          <a:blip r:embed="rId7"/>
          <a:srcRect/>
          <a:stretch>
            <a:fillRect/>
          </a:stretch>
        </p:blipFill>
        <p:spPr bwMode="auto">
          <a:xfrm>
            <a:off x="645795" y="3172295"/>
            <a:ext cx="461487" cy="724376"/>
          </a:xfrm>
          <a:prstGeom prst="rect">
            <a:avLst/>
          </a:prstGeom>
          <a:noFill/>
          <a:ln w="9525">
            <a:noFill/>
            <a:miter lim="800000"/>
            <a:headEnd/>
            <a:tailEnd/>
          </a:ln>
        </p:spPr>
      </p:pic>
      <p:pic>
        <p:nvPicPr>
          <p:cNvPr id="62" name="Picture 9"/>
          <p:cNvPicPr>
            <a:picLocks noChangeAspect="1" noChangeArrowheads="1"/>
          </p:cNvPicPr>
          <p:nvPr/>
        </p:nvPicPr>
        <p:blipFill>
          <a:blip r:embed="rId7"/>
          <a:srcRect/>
          <a:stretch>
            <a:fillRect/>
          </a:stretch>
        </p:blipFill>
        <p:spPr bwMode="auto">
          <a:xfrm>
            <a:off x="2658904" y="2849397"/>
            <a:ext cx="451485" cy="708660"/>
          </a:xfrm>
          <a:prstGeom prst="rect">
            <a:avLst/>
          </a:prstGeom>
          <a:noFill/>
          <a:ln w="9525">
            <a:noFill/>
            <a:miter lim="800000"/>
            <a:headEnd/>
            <a:tailEnd/>
          </a:ln>
        </p:spPr>
      </p:pic>
      <p:pic>
        <p:nvPicPr>
          <p:cNvPr id="63" name="Picture 9"/>
          <p:cNvPicPr>
            <a:picLocks noChangeAspect="1" noChangeArrowheads="1"/>
          </p:cNvPicPr>
          <p:nvPr/>
        </p:nvPicPr>
        <p:blipFill>
          <a:blip r:embed="rId7"/>
          <a:srcRect/>
          <a:stretch>
            <a:fillRect/>
          </a:stretch>
        </p:blipFill>
        <p:spPr bwMode="auto">
          <a:xfrm>
            <a:off x="3031807" y="2883687"/>
            <a:ext cx="451485" cy="708660"/>
          </a:xfrm>
          <a:prstGeom prst="rect">
            <a:avLst/>
          </a:prstGeom>
          <a:noFill/>
          <a:ln w="9525">
            <a:noFill/>
            <a:miter lim="800000"/>
            <a:headEnd/>
            <a:tailEnd/>
          </a:ln>
        </p:spPr>
      </p:pic>
      <p:pic>
        <p:nvPicPr>
          <p:cNvPr id="64" name="Picture 9"/>
          <p:cNvPicPr>
            <a:picLocks noChangeAspect="1" noChangeArrowheads="1"/>
          </p:cNvPicPr>
          <p:nvPr/>
        </p:nvPicPr>
        <p:blipFill>
          <a:blip r:embed="rId7"/>
          <a:srcRect/>
          <a:stretch>
            <a:fillRect/>
          </a:stretch>
        </p:blipFill>
        <p:spPr bwMode="auto">
          <a:xfrm>
            <a:off x="3427572" y="3045136"/>
            <a:ext cx="452913" cy="708660"/>
          </a:xfrm>
          <a:prstGeom prst="rect">
            <a:avLst/>
          </a:prstGeom>
          <a:noFill/>
          <a:ln w="9525">
            <a:noFill/>
            <a:miter lim="800000"/>
            <a:headEnd/>
            <a:tailEnd/>
          </a:ln>
        </p:spPr>
      </p:pic>
      <p:pic>
        <p:nvPicPr>
          <p:cNvPr id="65" name="Picture 4" descr="http://www.compellent.com/~/media/com/Images/Products/COMP_1tower_199x360.ashx"/>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347311" y="4782496"/>
            <a:ext cx="920115" cy="1663065"/>
          </a:xfrm>
          <a:prstGeom prst="rect">
            <a:avLst/>
          </a:prstGeom>
          <a:noFill/>
          <a:ln w="9525">
            <a:noFill/>
            <a:miter lim="800000"/>
            <a:headEnd/>
            <a:tailEnd/>
          </a:ln>
        </p:spPr>
      </p:pic>
      <p:pic>
        <p:nvPicPr>
          <p:cNvPr id="66" name="Picture 29"/>
          <p:cNvPicPr>
            <a:picLocks noChangeAspect="1" noChangeArrowheads="1"/>
          </p:cNvPicPr>
          <p:nvPr/>
        </p:nvPicPr>
        <p:blipFill>
          <a:blip r:embed="rId9" cstate="print"/>
          <a:srcRect/>
          <a:stretch>
            <a:fillRect/>
          </a:stretch>
        </p:blipFill>
        <p:spPr bwMode="auto">
          <a:xfrm>
            <a:off x="731838" y="1901825"/>
            <a:ext cx="2013313" cy="725752"/>
          </a:xfrm>
          <a:prstGeom prst="rect">
            <a:avLst/>
          </a:prstGeom>
          <a:solidFill>
            <a:schemeClr val="tx1"/>
          </a:solidFill>
        </p:spPr>
      </p:pic>
      <p:pic>
        <p:nvPicPr>
          <p:cNvPr id="67" name="Picture 31"/>
          <p:cNvPicPr>
            <a:picLocks noChangeAspect="1" noChangeArrowheads="1"/>
          </p:cNvPicPr>
          <p:nvPr/>
        </p:nvPicPr>
        <p:blipFill>
          <a:blip r:embed="rId10"/>
          <a:srcRect/>
          <a:stretch>
            <a:fillRect/>
          </a:stretch>
        </p:blipFill>
        <p:spPr bwMode="auto">
          <a:xfrm>
            <a:off x="2390910" y="5442375"/>
            <a:ext cx="1285875" cy="540068"/>
          </a:xfrm>
          <a:prstGeom prst="rect">
            <a:avLst/>
          </a:prstGeom>
          <a:noFill/>
          <a:ln w="9525">
            <a:noFill/>
            <a:miter lim="800000"/>
            <a:headEnd/>
            <a:tailEnd/>
          </a:ln>
          <a:effectLst/>
        </p:spPr>
      </p:pic>
      <p:pic>
        <p:nvPicPr>
          <p:cNvPr id="68" name="Picture 32"/>
          <p:cNvPicPr>
            <a:picLocks noChangeAspect="1" noChangeArrowheads="1"/>
          </p:cNvPicPr>
          <p:nvPr/>
        </p:nvPicPr>
        <p:blipFill>
          <a:blip r:embed="rId11"/>
          <a:srcRect/>
          <a:stretch>
            <a:fillRect/>
          </a:stretch>
        </p:blipFill>
        <p:spPr bwMode="auto">
          <a:xfrm>
            <a:off x="2889750" y="4677789"/>
            <a:ext cx="1627347" cy="438626"/>
          </a:xfrm>
          <a:prstGeom prst="rect">
            <a:avLst/>
          </a:prstGeom>
          <a:noFill/>
          <a:ln w="9525">
            <a:noFill/>
            <a:miter lim="800000"/>
            <a:headEnd/>
            <a:tailEnd/>
          </a:ln>
          <a:effectLst/>
        </p:spPr>
      </p:pic>
      <p:sp>
        <p:nvSpPr>
          <p:cNvPr id="69" name="Text Box 13"/>
          <p:cNvSpPr txBox="1">
            <a:spLocks noChangeArrowheads="1"/>
          </p:cNvSpPr>
          <p:nvPr/>
        </p:nvSpPr>
        <p:spPr bwMode="auto">
          <a:xfrm>
            <a:off x="381000" y="4829175"/>
            <a:ext cx="8382000" cy="129540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lIns="182880" tIns="41148" rIns="182880" bIns="41148" anchor="ctr" anchorCtr="0">
            <a:noAutofit/>
          </a:bodyPr>
          <a:lstStyle/>
          <a:p>
            <a:pPr marL="114300" indent="-114300" eaLnBrk="0" hangingPunct="0">
              <a:spcBef>
                <a:spcPct val="50000"/>
              </a:spcBef>
            </a:pPr>
            <a:r>
              <a:rPr lang="en-US" sz="1600" dirty="0" smtClean="0">
                <a:solidFill>
                  <a:srgbClr val="000000"/>
                </a:solidFill>
                <a:latin typeface="Trebuchet MS" pitchFamily="34" charset="0"/>
                <a:cs typeface="Arial" pitchFamily="34" charset="0"/>
              </a:rPr>
              <a:t>“The native remote -boot capabilities in Server 2008, combined with Double-Take Software's </a:t>
            </a:r>
            <a:r>
              <a:rPr lang="en-US" sz="1600" dirty="0" err="1" smtClean="0">
                <a:solidFill>
                  <a:srgbClr val="000000"/>
                </a:solidFill>
                <a:latin typeface="Trebuchet MS" pitchFamily="34" charset="0"/>
                <a:cs typeface="Arial" pitchFamily="34" charset="0"/>
              </a:rPr>
              <a:t>winBoot</a:t>
            </a:r>
            <a:r>
              <a:rPr lang="en-US" sz="1600" dirty="0" smtClean="0">
                <a:solidFill>
                  <a:srgbClr val="000000"/>
                </a:solidFill>
                <a:latin typeface="Trebuchet MS" pitchFamily="34" charset="0"/>
                <a:cs typeface="Arial" pitchFamily="34" charset="0"/>
              </a:rPr>
              <a:t>/I enables seamless moves between physical hardware and Windows Server </a:t>
            </a:r>
            <a:r>
              <a:rPr lang="en-US" sz="1600" smtClean="0">
                <a:solidFill>
                  <a:srgbClr val="000000"/>
                </a:solidFill>
                <a:latin typeface="Trebuchet MS" pitchFamily="34" charset="0"/>
                <a:cs typeface="Arial" pitchFamily="34" charset="0"/>
              </a:rPr>
              <a:t>2008 Hyper-V virtual machines”</a:t>
            </a:r>
          </a:p>
          <a:p>
            <a:pPr marL="114300" indent="-114300" algn="r" eaLnBrk="0" hangingPunct="0">
              <a:spcBef>
                <a:spcPct val="50000"/>
              </a:spcBef>
            </a:pPr>
            <a:r>
              <a:rPr lang="en-US" sz="1600" i="1" smtClean="0">
                <a:solidFill>
                  <a:srgbClr val="000000"/>
                </a:solidFill>
                <a:latin typeface="Trebuchet MS" pitchFamily="34" charset="0"/>
                <a:cs typeface="Arial" pitchFamily="34" charset="0"/>
              </a:rPr>
              <a:t>— Wolfgang </a:t>
            </a:r>
            <a:r>
              <a:rPr lang="en-US" sz="1600" i="1" dirty="0" err="1" smtClean="0">
                <a:solidFill>
                  <a:srgbClr val="000000"/>
                </a:solidFill>
                <a:latin typeface="Trebuchet MS" pitchFamily="34" charset="0"/>
                <a:cs typeface="Arial" pitchFamily="34" charset="0"/>
              </a:rPr>
              <a:t>Goerlich</a:t>
            </a:r>
            <a:r>
              <a:rPr lang="en-US" sz="1600" i="1" dirty="0" smtClean="0">
                <a:solidFill>
                  <a:srgbClr val="000000"/>
                </a:solidFill>
                <a:latin typeface="Trebuchet MS" pitchFamily="34" charset="0"/>
                <a:cs typeface="Arial" pitchFamily="34" charset="0"/>
              </a:rPr>
              <a:t>, </a:t>
            </a:r>
            <a:r>
              <a:rPr lang="en-US" sz="1600" i="1" dirty="0" err="1" smtClean="0">
                <a:solidFill>
                  <a:srgbClr val="000000"/>
                </a:solidFill>
                <a:latin typeface="Trebuchet MS" pitchFamily="34" charset="0"/>
                <a:cs typeface="Arial" pitchFamily="34" charset="0"/>
              </a:rPr>
              <a:t>Munder</a:t>
            </a:r>
            <a:r>
              <a:rPr lang="en-US" sz="1600" i="1" dirty="0" smtClean="0">
                <a:solidFill>
                  <a:srgbClr val="000000"/>
                </a:solidFill>
                <a:latin typeface="Trebuchet MS" pitchFamily="34" charset="0"/>
                <a:cs typeface="Arial" pitchFamily="34" charset="0"/>
              </a:rPr>
              <a:t> Network Operations and Security</a:t>
            </a:r>
            <a:r>
              <a:rPr lang="en-US" sz="1600" i="1" smtClean="0">
                <a:solidFill>
                  <a:srgbClr val="000000"/>
                </a:solidFill>
                <a:latin typeface="Trebuchet MS" pitchFamily="34" charset="0"/>
                <a:cs typeface="Arial" pitchFamily="34" charset="0"/>
              </a:rPr>
              <a:t> Manager </a:t>
            </a:r>
            <a:endParaRPr lang="en-US" sz="1600" i="1" dirty="0">
              <a:solidFill>
                <a:srgbClr val="000000"/>
              </a:solidFill>
              <a:latin typeface="Trebuchet MS"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iSCSI Quick Connect</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idx="1"/>
          </p:nvPr>
        </p:nvSpPr>
        <p:spPr>
          <a:xfrm>
            <a:off x="382588" y="1414464"/>
            <a:ext cx="8380412" cy="2834622"/>
          </a:xfrm>
        </p:spPr>
        <p:txBody>
          <a:bodyPr/>
          <a:lstStyle/>
          <a:p>
            <a:pPr marL="230188" indent="-230188"/>
            <a:r>
              <a:rPr lang="en-US" sz="2000" dirty="0" smtClean="0"/>
              <a:t>ENT-T587: Microsoft Hyper-V</a:t>
            </a:r>
          </a:p>
          <a:p>
            <a:pPr marL="230188" indent="-230188"/>
            <a:r>
              <a:rPr lang="en-US" sz="2000" dirty="0" smtClean="0"/>
              <a:t>ENT-T588: Windows Virtualization And Cluster Shared Volumes</a:t>
            </a:r>
          </a:p>
          <a:p>
            <a:pPr marL="230188" indent="-230188"/>
            <a:r>
              <a:rPr lang="en-US" sz="2000" dirty="0" smtClean="0"/>
              <a:t>ENT-T590: Directions In Virtualized I/O</a:t>
            </a:r>
          </a:p>
          <a:p>
            <a:pPr marL="230188" indent="-230188"/>
            <a:r>
              <a:rPr lang="en-US" sz="2000" dirty="0" smtClean="0"/>
              <a:t>COR-T521: New Developments in the Storage Platform</a:t>
            </a:r>
          </a:p>
          <a:p>
            <a:pPr marL="230188" indent="-230188"/>
            <a:r>
              <a:rPr lang="en-US" sz="2000" dirty="0" smtClean="0"/>
              <a:t>ENT-T554:  Windows Support For Greater Than 64 Logical Processors</a:t>
            </a:r>
          </a:p>
          <a:p>
            <a:pPr marL="230188" indent="-230188"/>
            <a:r>
              <a:rPr lang="en-US" sz="2000" dirty="0" smtClean="0"/>
              <a:t>COR-T559:  System Integrated Flash Storage</a:t>
            </a:r>
          </a:p>
          <a:p>
            <a:pPr marL="230188" indent="-230188"/>
            <a:endParaRPr lang="en-US" sz="1800" dirty="0"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Content Placeholder 2"/>
          <p:cNvSpPr>
            <a:spLocks noGrp="1"/>
          </p:cNvSpPr>
          <p:nvPr>
            <p:ph idx="1"/>
          </p:nvPr>
        </p:nvSpPr>
        <p:spPr>
          <a:xfrm>
            <a:off x="382588" y="1414464"/>
            <a:ext cx="8380412" cy="4868512"/>
          </a:xfrm>
        </p:spPr>
        <p:txBody>
          <a:bodyPr/>
          <a:lstStyle/>
          <a:p>
            <a:pPr marL="230188" indent="-230188"/>
            <a:r>
              <a:rPr lang="en-US" sz="2000" dirty="0" smtClean="0"/>
              <a:t>Windows 7/Server 2008 R2 Beta Participants</a:t>
            </a:r>
          </a:p>
          <a:p>
            <a:pPr marL="461963" lvl="1" indent="-231775"/>
            <a:r>
              <a:rPr lang="en-US" sz="1800" dirty="0" smtClean="0"/>
              <a:t>Try out the new </a:t>
            </a:r>
            <a:r>
              <a:rPr lang="en-US" sz="1800" dirty="0" err="1" smtClean="0"/>
              <a:t>iSCSI</a:t>
            </a:r>
            <a:r>
              <a:rPr lang="en-US" sz="1800" dirty="0" smtClean="0"/>
              <a:t> Initiator UI and give us feedback</a:t>
            </a:r>
          </a:p>
          <a:p>
            <a:pPr marL="461963" lvl="1" indent="-231775"/>
            <a:r>
              <a:rPr lang="en-US" sz="1800" dirty="0" smtClean="0"/>
              <a:t>Test SAN Management applications and utilities with Windows 7/Server 2008 R2</a:t>
            </a:r>
          </a:p>
          <a:p>
            <a:pPr marL="230188" indent="-230188"/>
            <a:r>
              <a:rPr lang="en-US" sz="2000" dirty="0" smtClean="0"/>
              <a:t>Storage mini-port developers</a:t>
            </a:r>
          </a:p>
          <a:p>
            <a:pPr marL="461963" lvl="1" indent="-231775"/>
            <a:r>
              <a:rPr lang="en-US" sz="1800" dirty="0" smtClean="0"/>
              <a:t>Update </a:t>
            </a:r>
            <a:r>
              <a:rPr lang="en-US" sz="1800" dirty="0" err="1" smtClean="0"/>
              <a:t>miniports</a:t>
            </a:r>
            <a:r>
              <a:rPr lang="en-US" sz="1800" dirty="0" smtClean="0"/>
              <a:t> to take advantage of MSI-X and </a:t>
            </a:r>
            <a:r>
              <a:rPr lang="en-US" sz="1800" dirty="0" err="1" smtClean="0"/>
              <a:t>Numa</a:t>
            </a:r>
            <a:r>
              <a:rPr lang="en-US" sz="1800" dirty="0" smtClean="0"/>
              <a:t> IO </a:t>
            </a:r>
            <a:br>
              <a:rPr lang="en-US" sz="1800" dirty="0" smtClean="0"/>
            </a:br>
            <a:r>
              <a:rPr lang="en-US" sz="1800" dirty="0" smtClean="0"/>
              <a:t>enabled in </a:t>
            </a:r>
            <a:r>
              <a:rPr lang="en-US" sz="1800" dirty="0" err="1" smtClean="0"/>
              <a:t>Storport</a:t>
            </a:r>
            <a:r>
              <a:rPr lang="en-US" sz="1800" dirty="0" smtClean="0"/>
              <a:t> in Windows Server 2008</a:t>
            </a:r>
          </a:p>
          <a:p>
            <a:pPr marL="461963" lvl="1" indent="-231775"/>
            <a:r>
              <a:rPr lang="en-US" sz="1800" dirty="0" smtClean="0"/>
              <a:t>Update </a:t>
            </a:r>
            <a:r>
              <a:rPr lang="en-US" sz="1800" dirty="0" err="1" smtClean="0"/>
              <a:t>miniports</a:t>
            </a:r>
            <a:r>
              <a:rPr lang="en-US" sz="1800" dirty="0" smtClean="0"/>
              <a:t> to take advantage of new error log </a:t>
            </a:r>
            <a:br>
              <a:rPr lang="en-US" sz="1800" dirty="0" smtClean="0"/>
            </a:br>
            <a:r>
              <a:rPr lang="en-US" sz="1800" dirty="0" smtClean="0"/>
              <a:t>extensions in Windows 7/Server 2008 R2</a:t>
            </a:r>
          </a:p>
          <a:p>
            <a:pPr marL="461963" lvl="1" indent="-231775"/>
            <a:r>
              <a:rPr lang="en-US" sz="1800" dirty="0" smtClean="0"/>
              <a:t>Test your utilities include RAID configuration</a:t>
            </a:r>
          </a:p>
          <a:p>
            <a:pPr marL="461963" lvl="1" indent="-231775"/>
            <a:r>
              <a:rPr lang="en-US" sz="1800" dirty="0" smtClean="0"/>
              <a:t>Evaluate new </a:t>
            </a:r>
            <a:r>
              <a:rPr lang="en-US" sz="1800" dirty="0" err="1" smtClean="0"/>
              <a:t>Storport</a:t>
            </a:r>
            <a:r>
              <a:rPr lang="en-US" sz="1800" dirty="0" smtClean="0"/>
              <a:t> interfaces in Windows 7/Server 2008 R2 to improve </a:t>
            </a:r>
            <a:br>
              <a:rPr lang="en-US" sz="1800" dirty="0" smtClean="0"/>
            </a:br>
            <a:r>
              <a:rPr lang="en-US" sz="1800" dirty="0" smtClean="0"/>
              <a:t>performance of your drivers in &gt;64 core environments</a:t>
            </a:r>
          </a:p>
          <a:p>
            <a:pPr marL="230188" indent="-230188"/>
            <a:r>
              <a:rPr lang="en-US" sz="2000" dirty="0" smtClean="0"/>
              <a:t>MPIO developers</a:t>
            </a:r>
          </a:p>
          <a:p>
            <a:pPr marL="461963" lvl="1" indent="-231775"/>
            <a:r>
              <a:rPr lang="en-US" sz="1800" dirty="0" smtClean="0"/>
              <a:t>Implement new DSM interface for MPIO datacenter automation</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a:xfrm>
            <a:off x="382588" y="1414464"/>
            <a:ext cx="8380412" cy="5174750"/>
          </a:xfrm>
        </p:spPr>
        <p:txBody>
          <a:bodyPr/>
          <a:lstStyle/>
          <a:p>
            <a:pPr marL="230188" indent="-230188">
              <a:lnSpc>
                <a:spcPct val="85000"/>
              </a:lnSpc>
            </a:pPr>
            <a:r>
              <a:rPr lang="en-US" sz="2000" smtClean="0"/>
              <a:t>Microsoft MPIO:  </a:t>
            </a:r>
            <a:r>
              <a:rPr lang="en-US" sz="2000" smtClean="0">
                <a:hlinkClick r:id="rId3"/>
              </a:rPr>
              <a:t>http://www.microsoft.com/mpio</a:t>
            </a:r>
            <a:r>
              <a:rPr lang="en-US" sz="2000" smtClean="0"/>
              <a:t> </a:t>
            </a:r>
          </a:p>
          <a:p>
            <a:pPr marL="396875" lvl="1" indent="-166688">
              <a:lnSpc>
                <a:spcPct val="85000"/>
              </a:lnSpc>
              <a:spcBef>
                <a:spcPts val="900"/>
              </a:spcBef>
            </a:pPr>
            <a:r>
              <a:rPr lang="en-US" sz="1800" smtClean="0">
                <a:hlinkClick r:id="rId4"/>
              </a:rPr>
              <a:t>mpiopm@microsoft.com</a:t>
            </a:r>
            <a:endParaRPr lang="en-US" sz="1800" smtClean="0"/>
          </a:p>
          <a:p>
            <a:pPr marL="396875" lvl="1" indent="-166688">
              <a:lnSpc>
                <a:spcPct val="85000"/>
              </a:lnSpc>
              <a:spcBef>
                <a:spcPts val="900"/>
              </a:spcBef>
            </a:pPr>
            <a:r>
              <a:rPr lang="en-US" sz="1800" smtClean="0"/>
              <a:t>MPIO DDK</a:t>
            </a:r>
          </a:p>
          <a:p>
            <a:pPr marL="396875" lvl="1" indent="-166688">
              <a:lnSpc>
                <a:spcPct val="85000"/>
              </a:lnSpc>
              <a:spcBef>
                <a:spcPts val="900"/>
              </a:spcBef>
            </a:pPr>
            <a:r>
              <a:rPr lang="en-US" sz="1800" smtClean="0"/>
              <a:t>MPIO DSM sample, interfaces and libraries </a:t>
            </a:r>
            <a:br>
              <a:rPr lang="en-US" sz="1800" smtClean="0"/>
            </a:br>
            <a:r>
              <a:rPr lang="en-US" sz="1800" smtClean="0"/>
              <a:t>will be included in Windows 7 DDK/SDK</a:t>
            </a:r>
          </a:p>
          <a:p>
            <a:pPr marL="230188" indent="-230188">
              <a:lnSpc>
                <a:spcPct val="85000"/>
              </a:lnSpc>
            </a:pPr>
            <a:r>
              <a:rPr lang="en-US" sz="2000" smtClean="0"/>
              <a:t>Microsoft iSCSI:  </a:t>
            </a:r>
            <a:r>
              <a:rPr lang="en-US" sz="2000" smtClean="0">
                <a:hlinkClick r:id="rId5"/>
              </a:rPr>
              <a:t>http://www.microsoft.com/iSCSI</a:t>
            </a:r>
            <a:endParaRPr lang="en-US" sz="2000" smtClean="0"/>
          </a:p>
          <a:p>
            <a:pPr marL="396875" lvl="1" indent="-166688">
              <a:lnSpc>
                <a:spcPct val="85000"/>
              </a:lnSpc>
              <a:spcBef>
                <a:spcPts val="900"/>
              </a:spcBef>
            </a:pPr>
            <a:r>
              <a:rPr lang="en-US" sz="1800" smtClean="0">
                <a:hlinkClick r:id="rId6"/>
              </a:rPr>
              <a:t>SCSI@microsoft.com</a:t>
            </a:r>
            <a:endParaRPr lang="en-US" sz="1800" smtClean="0"/>
          </a:p>
          <a:p>
            <a:pPr marL="396875" lvl="1" indent="-166688">
              <a:lnSpc>
                <a:spcPct val="85000"/>
              </a:lnSpc>
              <a:spcBef>
                <a:spcPts val="900"/>
              </a:spcBef>
            </a:pPr>
            <a:r>
              <a:rPr lang="en-US" sz="1800" smtClean="0"/>
              <a:t>iSCSI WMI Interfaces:  </a:t>
            </a:r>
            <a:r>
              <a:rPr lang="en-US" sz="1800" smtClean="0">
                <a:hlinkClick r:id="rId7"/>
              </a:rPr>
              <a:t>http://msdn.microsoft.com/en-us/library/ms807120.aspx</a:t>
            </a:r>
            <a:endParaRPr lang="en-US" sz="1800" smtClean="0"/>
          </a:p>
          <a:p>
            <a:pPr marL="230188" indent="-230188">
              <a:lnSpc>
                <a:spcPct val="85000"/>
              </a:lnSpc>
            </a:pPr>
            <a:r>
              <a:rPr lang="en-US" sz="2000" smtClean="0"/>
              <a:t>Storport Website:  </a:t>
            </a:r>
            <a:r>
              <a:rPr lang="en-US" sz="2000" smtClean="0">
                <a:hlinkClick r:id="rId8"/>
              </a:rPr>
              <a:t>http://www.microsoft.com/Storport</a:t>
            </a:r>
            <a:r>
              <a:rPr lang="en-US" sz="2000" smtClean="0"/>
              <a:t> </a:t>
            </a:r>
          </a:p>
          <a:p>
            <a:pPr marL="396875" lvl="1" indent="-166688">
              <a:lnSpc>
                <a:spcPct val="85000"/>
              </a:lnSpc>
              <a:spcBef>
                <a:spcPts val="900"/>
              </a:spcBef>
            </a:pPr>
            <a:r>
              <a:rPr lang="en-US" sz="1800" smtClean="0"/>
              <a:t>Storport Documentation</a:t>
            </a:r>
          </a:p>
          <a:p>
            <a:pPr marL="573088" lvl="2" indent="-176213">
              <a:lnSpc>
                <a:spcPct val="85000"/>
              </a:lnSpc>
            </a:pPr>
            <a:r>
              <a:rPr lang="en-US" sz="1600" smtClean="0"/>
              <a:t>Windows Driver Kit</a:t>
            </a:r>
          </a:p>
          <a:p>
            <a:pPr marL="573088" lvl="2" indent="-176213">
              <a:lnSpc>
                <a:spcPct val="85000"/>
              </a:lnSpc>
            </a:pPr>
            <a:r>
              <a:rPr lang="en-US" sz="1600" smtClean="0"/>
              <a:t>MSDN:  </a:t>
            </a:r>
            <a:r>
              <a:rPr lang="en-US" sz="1600" smtClean="0">
                <a:hlinkClick r:id="rId9"/>
              </a:rPr>
              <a:t>http://msdn.microsoft.com/en-us/library/bb870491.aspx</a:t>
            </a:r>
            <a:endParaRPr lang="en-US" sz="1600" smtClean="0"/>
          </a:p>
          <a:p>
            <a:pPr marL="230188" indent="-230188">
              <a:lnSpc>
                <a:spcPct val="85000"/>
              </a:lnSpc>
            </a:pPr>
            <a:r>
              <a:rPr lang="en-US" sz="2000" smtClean="0"/>
              <a:t>Microsoft Virtualization:  </a:t>
            </a:r>
            <a:r>
              <a:rPr lang="en-US" sz="2000" smtClean="0">
                <a:hlinkClick r:id="rId10"/>
              </a:rPr>
              <a:t>http://www.microsoft.com/virtualization/default.mspx</a:t>
            </a:r>
            <a:endParaRPr lang="en-US" sz="2000"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dirty="0" smtClean="0"/>
              <a:t>Additional Resources </a:t>
            </a:r>
            <a:br>
              <a:rPr lang="en-US" dirty="0" smtClean="0"/>
            </a:br>
            <a:r>
              <a:rPr lang="en-US" sz="2000" dirty="0" smtClean="0"/>
              <a:t>Case Study </a:t>
            </a:r>
            <a:r>
              <a:rPr sz="2000" smtClean="0"/>
              <a:t> partners</a:t>
            </a:r>
            <a:r>
              <a:rPr lang="en-US" sz="2000" dirty="0" smtClean="0"/>
              <a:t> and Performance Data  References</a:t>
            </a:r>
            <a:endParaRPr lang="en-US" dirty="0"/>
          </a:p>
        </p:txBody>
      </p:sp>
      <p:sp>
        <p:nvSpPr>
          <p:cNvPr id="3" name="Content Placeholder 2"/>
          <p:cNvSpPr>
            <a:spLocks noGrp="1"/>
          </p:cNvSpPr>
          <p:nvPr>
            <p:ph idx="1"/>
          </p:nvPr>
        </p:nvSpPr>
        <p:spPr>
          <a:xfrm>
            <a:off x="368301" y="1257301"/>
            <a:ext cx="8380412" cy="4416594"/>
          </a:xfrm>
        </p:spPr>
        <p:txBody>
          <a:bodyPr/>
          <a:lstStyle/>
          <a:p>
            <a:pPr marL="285750" indent="-285750">
              <a:lnSpc>
                <a:spcPct val="85000"/>
              </a:lnSpc>
            </a:pPr>
            <a:r>
              <a:rPr lang="en-US" sz="2000" dirty="0" smtClean="0"/>
              <a:t>Intel:  </a:t>
            </a:r>
            <a:r>
              <a:rPr lang="en-US" sz="2000" dirty="0" smtClean="0">
                <a:hlinkClick r:id="rId3"/>
              </a:rPr>
              <a:t>http://www.intel.com</a:t>
            </a:r>
            <a:r>
              <a:rPr lang="en-US" sz="2000" dirty="0" smtClean="0"/>
              <a:t> </a:t>
            </a:r>
          </a:p>
          <a:p>
            <a:pPr marL="285750" indent="-285750">
              <a:lnSpc>
                <a:spcPct val="85000"/>
              </a:lnSpc>
            </a:pPr>
            <a:r>
              <a:rPr lang="en-US" sz="2000" dirty="0" smtClean="0"/>
              <a:t>Emulex:  </a:t>
            </a:r>
            <a:r>
              <a:rPr lang="en-US" sz="2000" dirty="0" smtClean="0">
                <a:hlinkClick r:id="rId4"/>
              </a:rPr>
              <a:t>http://www.emulex.com</a:t>
            </a:r>
            <a:endParaRPr lang="en-US" sz="2000" dirty="0" smtClean="0"/>
          </a:p>
          <a:p>
            <a:pPr marL="285750" indent="-285750">
              <a:lnSpc>
                <a:spcPct val="85000"/>
              </a:lnSpc>
            </a:pPr>
            <a:r>
              <a:rPr lang="en-US" sz="2000" dirty="0" err="1" smtClean="0"/>
              <a:t>Alacritech</a:t>
            </a:r>
            <a:r>
              <a:rPr lang="en-US" sz="2000" dirty="0" smtClean="0"/>
              <a:t>:  </a:t>
            </a:r>
            <a:r>
              <a:rPr lang="en-US" sz="2000" dirty="0" smtClean="0">
                <a:hlinkClick r:id="rId5"/>
              </a:rPr>
              <a:t>http://www.alacritech.com</a:t>
            </a:r>
            <a:endParaRPr lang="en-US" sz="2000" dirty="0" smtClean="0"/>
          </a:p>
          <a:p>
            <a:pPr marL="285750" indent="-285750">
              <a:lnSpc>
                <a:spcPct val="85000"/>
              </a:lnSpc>
            </a:pPr>
            <a:r>
              <a:rPr lang="en-US" sz="2000" dirty="0" err="1" smtClean="0"/>
              <a:t>NetApp</a:t>
            </a:r>
            <a:r>
              <a:rPr lang="en-US" sz="2000" dirty="0" smtClean="0"/>
              <a:t>:  </a:t>
            </a:r>
            <a:r>
              <a:rPr lang="en-US" sz="2000" dirty="0" smtClean="0">
                <a:hlinkClick r:id="rId6"/>
              </a:rPr>
              <a:t>http://www.netapp.com</a:t>
            </a:r>
            <a:endParaRPr lang="en-US" sz="2000" dirty="0" smtClean="0"/>
          </a:p>
          <a:p>
            <a:pPr marL="285750" indent="-285750">
              <a:lnSpc>
                <a:spcPct val="85000"/>
              </a:lnSpc>
            </a:pPr>
            <a:r>
              <a:rPr lang="en-US" sz="2000" dirty="0" smtClean="0"/>
              <a:t>3Par:  </a:t>
            </a:r>
            <a:r>
              <a:rPr lang="en-US" sz="2000" dirty="0" smtClean="0">
                <a:hlinkClick r:id="rId7"/>
              </a:rPr>
              <a:t>http://3par.com</a:t>
            </a:r>
            <a:endParaRPr lang="en-US" sz="2000" dirty="0" smtClean="0"/>
          </a:p>
          <a:p>
            <a:pPr marL="285750" indent="-285750">
              <a:lnSpc>
                <a:spcPct val="85000"/>
              </a:lnSpc>
            </a:pPr>
            <a:r>
              <a:rPr lang="en-US" sz="2000" dirty="0" err="1" smtClean="0"/>
              <a:t>iStor</a:t>
            </a:r>
            <a:r>
              <a:rPr lang="en-US" sz="2000" dirty="0" smtClean="0"/>
              <a:t>: </a:t>
            </a:r>
            <a:r>
              <a:rPr lang="en-US" sz="2000" dirty="0" smtClean="0">
                <a:hlinkClick r:id="rId8"/>
              </a:rPr>
              <a:t>http://istor.com</a:t>
            </a:r>
            <a:r>
              <a:rPr lang="en-US" sz="2000" dirty="0" smtClean="0"/>
              <a:t> </a:t>
            </a:r>
          </a:p>
          <a:p>
            <a:pPr marL="285750" indent="-285750">
              <a:lnSpc>
                <a:spcPct val="85000"/>
              </a:lnSpc>
            </a:pPr>
            <a:r>
              <a:rPr lang="en-US" sz="2000" dirty="0" err="1" smtClean="0"/>
              <a:t>Lefthand</a:t>
            </a:r>
            <a:r>
              <a:rPr lang="en-US" sz="2000" dirty="0" smtClean="0"/>
              <a:t> Networks </a:t>
            </a:r>
            <a:r>
              <a:rPr lang="en-US" sz="2000" dirty="0" smtClean="0">
                <a:hlinkClick r:id="rId9"/>
              </a:rPr>
              <a:t>http://www.lefthandnetworks.com</a:t>
            </a:r>
            <a:endParaRPr lang="en-US" sz="2000" dirty="0" smtClean="0"/>
          </a:p>
          <a:p>
            <a:pPr marL="285750" indent="-285750">
              <a:lnSpc>
                <a:spcPct val="85000"/>
              </a:lnSpc>
            </a:pPr>
            <a:r>
              <a:rPr lang="en-US" sz="2000" dirty="0" err="1" smtClean="0"/>
              <a:t>Doubletake</a:t>
            </a:r>
            <a:r>
              <a:rPr lang="en-US" sz="2000" dirty="0" smtClean="0"/>
              <a:t>:  </a:t>
            </a:r>
            <a:r>
              <a:rPr lang="en-US" sz="2000" dirty="0" smtClean="0">
                <a:hlinkClick r:id="rId10"/>
              </a:rPr>
              <a:t>http://www.doubletake.com</a:t>
            </a:r>
            <a:endParaRPr lang="en-US" sz="2000" dirty="0" smtClean="0"/>
          </a:p>
          <a:p>
            <a:pPr marL="285750" indent="-285750">
              <a:lnSpc>
                <a:spcPct val="85000"/>
              </a:lnSpc>
            </a:pPr>
            <a:r>
              <a:rPr lang="en-US" sz="2000" dirty="0" err="1" smtClean="0"/>
              <a:t>Compellent</a:t>
            </a:r>
            <a:r>
              <a:rPr lang="en-US" sz="2000" dirty="0" smtClean="0"/>
              <a:t>:  </a:t>
            </a:r>
            <a:r>
              <a:rPr lang="en-US" sz="2000" dirty="0" smtClean="0">
                <a:hlinkClick r:id="rId11"/>
              </a:rPr>
              <a:t>http://www.compellent.com</a:t>
            </a:r>
            <a:endParaRPr lang="en-US" sz="2000" dirty="0" smtClean="0"/>
          </a:p>
          <a:p>
            <a:pPr marL="285750" indent="-285750">
              <a:lnSpc>
                <a:spcPct val="85000"/>
              </a:lnSpc>
            </a:pPr>
            <a:r>
              <a:rPr lang="en-US" sz="2000" dirty="0" smtClean="0"/>
              <a:t>Dell/</a:t>
            </a:r>
            <a:r>
              <a:rPr lang="en-US" sz="2000" dirty="0" err="1" smtClean="0"/>
              <a:t>Equallogic</a:t>
            </a:r>
            <a:r>
              <a:rPr lang="en-US" sz="2000" dirty="0" smtClean="0"/>
              <a:t>:  </a:t>
            </a:r>
            <a:r>
              <a:rPr lang="en-US" sz="2000" dirty="0" smtClean="0">
                <a:hlinkClick r:id="rId12"/>
              </a:rPr>
              <a:t>http://www.dell.com</a:t>
            </a:r>
            <a:r>
              <a:rPr lang="en-US" sz="2000" dirty="0" smtClean="0"/>
              <a:t> </a:t>
            </a:r>
          </a:p>
          <a:p>
            <a:pPr marL="285750" indent="-285750">
              <a:lnSpc>
                <a:spcPct val="85000"/>
              </a:lnSpc>
            </a:pPr>
            <a:r>
              <a:rPr lang="en-US" sz="2000" dirty="0" err="1" smtClean="0"/>
              <a:t>Falconstor</a:t>
            </a:r>
            <a:r>
              <a:rPr lang="en-US" sz="2000" dirty="0" smtClean="0"/>
              <a:t>:  </a:t>
            </a:r>
            <a:r>
              <a:rPr lang="en-US" sz="2000" dirty="0" smtClean="0">
                <a:hlinkClick r:id="rId13"/>
              </a:rPr>
              <a:t>http://www.falconstor.com</a:t>
            </a:r>
            <a:r>
              <a:rPr lang="en-US" sz="2000" dirty="0" smtClean="0"/>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Appendix</a:t>
            </a:r>
            <a:endParaRPr lang="en-US" sz="4000" dirty="0"/>
          </a:p>
        </p:txBody>
      </p:sp>
      <p:sp>
        <p:nvSpPr>
          <p:cNvPr id="4" name="Content Placeholder 3"/>
          <p:cNvSpPr>
            <a:spLocks noGrp="1"/>
          </p:cNvSpPr>
          <p:nvPr>
            <p:ph idx="1"/>
          </p:nvPr>
        </p:nvSpPr>
        <p:spPr>
          <a:xfrm>
            <a:off x="381000" y="1412875"/>
            <a:ext cx="8382000" cy="2289858"/>
          </a:xfrm>
        </p:spPr>
        <p:txBody>
          <a:bodyPr/>
          <a:lstStyle/>
          <a:p>
            <a:r>
              <a:rPr lang="en-US" dirty="0" smtClean="0"/>
              <a:t>Additional Performance Data</a:t>
            </a:r>
          </a:p>
          <a:p>
            <a:r>
              <a:rPr lang="en-US" dirty="0" smtClean="0"/>
              <a:t>MPIO Health Reporting examples</a:t>
            </a:r>
          </a:p>
          <a:p>
            <a:r>
              <a:rPr lang="en-US" dirty="0" err="1" smtClean="0"/>
              <a:t>Storport</a:t>
            </a:r>
            <a:r>
              <a:rPr lang="en-US" dirty="0" smtClean="0"/>
              <a:t> New Interfaces</a:t>
            </a:r>
          </a:p>
          <a:p>
            <a:r>
              <a:rPr lang="en-US" dirty="0" smtClean="0"/>
              <a:t>MPIO New Interfaces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Storport Enhancements</a:t>
            </a:r>
            <a:endParaRPr lang="en-US" dirty="0"/>
          </a:p>
        </p:txBody>
      </p:sp>
      <p:grpSp>
        <p:nvGrpSpPr>
          <p:cNvPr id="4" name="Group 12"/>
          <p:cNvGrpSpPr>
            <a:grpSpLocks noChangeAspect="1"/>
          </p:cNvGrpSpPr>
          <p:nvPr/>
        </p:nvGrpSpPr>
        <p:grpSpPr bwMode="auto">
          <a:xfrm>
            <a:off x="317974" y="4782346"/>
            <a:ext cx="1371600" cy="1571467"/>
            <a:chOff x="168926" y="2914880"/>
            <a:chExt cx="2475121" cy="2835006"/>
          </a:xfrm>
        </p:grpSpPr>
        <p:pic>
          <p:nvPicPr>
            <p:cNvPr id="7" name="Picture 33" descr="16.png"/>
            <p:cNvPicPr>
              <a:picLocks noChangeAspect="1"/>
            </p:cNvPicPr>
            <p:nvPr/>
          </p:nvPicPr>
          <p:blipFill>
            <a:blip r:embed="rId3"/>
            <a:srcRect/>
            <a:stretch>
              <a:fillRect/>
            </a:stretch>
          </p:blipFill>
          <p:spPr bwMode="auto">
            <a:xfrm>
              <a:off x="168926" y="2914880"/>
              <a:ext cx="2438400" cy="2438400"/>
            </a:xfrm>
            <a:prstGeom prst="rect">
              <a:avLst/>
            </a:prstGeom>
            <a:noFill/>
            <a:ln w="9525">
              <a:noFill/>
              <a:miter lim="800000"/>
              <a:headEnd/>
              <a:tailEnd/>
            </a:ln>
          </p:spPr>
        </p:pic>
        <p:pic>
          <p:nvPicPr>
            <p:cNvPr id="8" name="Picture 34" descr="17.png"/>
            <p:cNvPicPr>
              <a:picLocks noChangeAspect="1"/>
            </p:cNvPicPr>
            <p:nvPr/>
          </p:nvPicPr>
          <p:blipFill>
            <a:blip r:embed="rId4"/>
            <a:srcRect/>
            <a:stretch>
              <a:fillRect/>
            </a:stretch>
          </p:blipFill>
          <p:spPr bwMode="auto">
            <a:xfrm>
              <a:off x="367228" y="3473067"/>
              <a:ext cx="2276819" cy="2276819"/>
            </a:xfrm>
            <a:prstGeom prst="rect">
              <a:avLst/>
            </a:prstGeom>
            <a:noFill/>
            <a:ln w="9525">
              <a:noFill/>
              <a:miter lim="800000"/>
              <a:headEnd/>
              <a:tailEnd/>
            </a:ln>
          </p:spPr>
        </p:pic>
        <p:pic>
          <p:nvPicPr>
            <p:cNvPr id="9" name="Picture 35" descr="129.png"/>
            <p:cNvPicPr>
              <a:picLocks noChangeAspect="1"/>
            </p:cNvPicPr>
            <p:nvPr/>
          </p:nvPicPr>
          <p:blipFill>
            <a:blip r:embed="rId5"/>
            <a:srcRect/>
            <a:stretch>
              <a:fillRect/>
            </a:stretch>
          </p:blipFill>
          <p:spPr bwMode="auto">
            <a:xfrm>
              <a:off x="609601" y="4450815"/>
              <a:ext cx="1045684" cy="1045684"/>
            </a:xfrm>
            <a:prstGeom prst="rect">
              <a:avLst/>
            </a:prstGeom>
            <a:noFill/>
            <a:ln w="9525">
              <a:noFill/>
              <a:miter lim="800000"/>
              <a:headEnd/>
              <a:tailEnd/>
            </a:ln>
          </p:spPr>
        </p:pic>
      </p:grpSp>
      <p:pic>
        <p:nvPicPr>
          <p:cNvPr id="10" name="Picture 2" descr="C:\Users\shonsh\Desktop\images\host.png"/>
          <p:cNvPicPr>
            <a:picLocks noChangeAspect="1" noChangeArrowheads="1"/>
          </p:cNvPicPr>
          <p:nvPr/>
        </p:nvPicPr>
        <p:blipFill>
          <a:blip r:embed="rId6"/>
          <a:srcRect/>
          <a:stretch>
            <a:fillRect/>
          </a:stretch>
        </p:blipFill>
        <p:spPr bwMode="auto">
          <a:xfrm>
            <a:off x="642136" y="1418625"/>
            <a:ext cx="723277" cy="1171822"/>
          </a:xfrm>
          <a:prstGeom prst="rect">
            <a:avLst/>
          </a:prstGeom>
          <a:noFill/>
        </p:spPr>
      </p:pic>
      <p:sp>
        <p:nvSpPr>
          <p:cNvPr id="14" name="Content Placeholder 2"/>
          <p:cNvSpPr txBox="1">
            <a:spLocks/>
          </p:cNvSpPr>
          <p:nvPr/>
        </p:nvSpPr>
        <p:spPr>
          <a:xfrm>
            <a:off x="1653309" y="5054036"/>
            <a:ext cx="7109691" cy="901785"/>
          </a:xfrm>
          <a:prstGeom prst="rect">
            <a:avLst/>
          </a:prstGeom>
        </p:spPr>
        <p:txBody>
          <a:bodyPr vert="horz" wrap="square" lIns="0" tIns="0" rIns="0" bIns="0" rtlCol="0">
            <a:spAutoFit/>
          </a:bodyPr>
          <a:lstStyle/>
          <a:p>
            <a:pPr defTabSz="912777" fontAlgn="base">
              <a:lnSpc>
                <a:spcPct val="90000"/>
              </a:lnSpc>
              <a:spcBef>
                <a:spcPts val="1167"/>
              </a:spcBef>
              <a:spcAft>
                <a:spcPct val="0"/>
              </a:spcAft>
              <a:buClr>
                <a:schemeClr val="tx2"/>
              </a:buClr>
              <a:buSzPct val="95000"/>
            </a:pPr>
            <a:r>
              <a:rPr lang="en-US"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Enhanced event logging for </a:t>
            </a:r>
            <a:r>
              <a:rPr lang="en-US" b="1"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Storport</a:t>
            </a:r>
            <a:r>
              <a:rPr lang="en-US"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b="1"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miniports</a:t>
            </a:r>
            <a:endParaRPr lang="en-US" b="1"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230188" indent="-230188" defTabSz="912777" fontAlgn="base">
              <a:lnSpc>
                <a:spcPct val="90000"/>
              </a:lnSpc>
              <a:spcBef>
                <a:spcPts val="600"/>
              </a:spcBef>
              <a:spcAft>
                <a:spcPct val="0"/>
              </a:spcAft>
              <a:buClr>
                <a:schemeClr val="tx2"/>
              </a:buClr>
              <a:buSzPct val="95000"/>
              <a:buBlip>
                <a:blip r:embed="rId7"/>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New interface enabling miniport to extend error log details</a:t>
            </a:r>
          </a:p>
          <a:p>
            <a:pPr marL="230188" indent="-230188" defTabSz="912777" fontAlgn="base">
              <a:lnSpc>
                <a:spcPct val="90000"/>
              </a:lnSpc>
              <a:spcBef>
                <a:spcPts val="600"/>
              </a:spcBef>
              <a:spcAft>
                <a:spcPct val="0"/>
              </a:spcAft>
              <a:buClr>
                <a:schemeClr val="tx2"/>
              </a:buClr>
              <a:buSzPct val="95000"/>
              <a:buBlip>
                <a:blip r:embed="rId7"/>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Greater log detail </a:t>
            </a: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improves diagnosability and </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root cause analysis</a:t>
            </a:r>
          </a:p>
        </p:txBody>
      </p:sp>
      <p:sp>
        <p:nvSpPr>
          <p:cNvPr id="15" name="Rectangle 14"/>
          <p:cNvSpPr/>
          <p:nvPr/>
        </p:nvSpPr>
        <p:spPr>
          <a:xfrm>
            <a:off x="1905080" y="6226459"/>
            <a:ext cx="6857920" cy="286232"/>
          </a:xfrm>
          <a:prstGeom prst="rect">
            <a:avLst/>
          </a:prstGeom>
        </p:spPr>
        <p:txBody>
          <a:bodyPr wrap="square">
            <a:spAutoFit/>
          </a:bodyPr>
          <a:lstStyle/>
          <a:p>
            <a:pPr marL="396875" lvl="0" indent="-396875">
              <a:lnSpc>
                <a:spcPct val="90000"/>
              </a:lnSpc>
              <a:spcBef>
                <a:spcPct val="20000"/>
              </a:spcBef>
              <a:defRPr/>
            </a:pPr>
            <a:r>
              <a:rPr lang="en-US" sz="14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Note:  Please </a:t>
            </a:r>
            <a:r>
              <a:rPr lang="en-US" sz="1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see appendix for interface details</a:t>
            </a:r>
          </a:p>
        </p:txBody>
      </p:sp>
      <p:sp>
        <p:nvSpPr>
          <p:cNvPr id="16" name="Content Placeholder 2"/>
          <p:cNvSpPr txBox="1">
            <a:spLocks/>
          </p:cNvSpPr>
          <p:nvPr/>
        </p:nvSpPr>
        <p:spPr>
          <a:xfrm>
            <a:off x="381000" y="3071128"/>
            <a:ext cx="8381999" cy="1477328"/>
          </a:xfrm>
          <a:prstGeom prst="rect">
            <a:avLst/>
          </a:prstGeom>
        </p:spPr>
        <p:txBody>
          <a:bodyPr vert="horz" wrap="square" lIns="0" tIns="0" rIns="0" bIns="0" rtlCol="0">
            <a:spAutoFit/>
          </a:bodyPr>
          <a:lstStyle/>
          <a:p>
            <a:pPr indent="-396875" defTabSz="912777" fontAlgn="base">
              <a:lnSpc>
                <a:spcPct val="90000"/>
              </a:lnSpc>
              <a:spcBef>
                <a:spcPts val="1167"/>
              </a:spcBef>
              <a:spcAft>
                <a:spcPct val="0"/>
              </a:spcAft>
              <a:buClr>
                <a:schemeClr val="tx2"/>
              </a:buClr>
              <a:buSzPct val="95000"/>
              <a:buFontTx/>
              <a:buNone/>
            </a:pPr>
            <a:r>
              <a:rPr lang="en-US" b="1" i="1" kern="0"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Improving Scalability and Performance</a:t>
            </a:r>
          </a:p>
          <a:p>
            <a:pPr marL="230188" indent="-230188" defTabSz="912777" fontAlgn="base">
              <a:lnSpc>
                <a:spcPct val="90000"/>
              </a:lnSpc>
              <a:spcBef>
                <a:spcPts val="600"/>
              </a:spcBef>
              <a:spcAft>
                <a:spcPct val="0"/>
              </a:spcAft>
              <a:buClr>
                <a:schemeClr val="tx2"/>
              </a:buClr>
              <a:buSzPct val="95000"/>
              <a:buBlip>
                <a:blip r:embed="rId7"/>
              </a:buBlip>
            </a:pPr>
            <a:r>
              <a:rPr lang="en-US" b="1" kern="0"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&gt;64 processor </a:t>
            </a:r>
            <a:r>
              <a:rPr lang="en-US" b="1" kern="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core support!</a:t>
            </a:r>
            <a:endParaRPr lang="en-US" b="1" kern="0" dirty="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endParaRPr>
          </a:p>
          <a:p>
            <a:pPr marL="230188" indent="-230188" defTabSz="912777" fontAlgn="base">
              <a:lnSpc>
                <a:spcPct val="90000"/>
              </a:lnSpc>
              <a:spcBef>
                <a:spcPts val="600"/>
              </a:spcBef>
              <a:spcAft>
                <a:spcPct val="0"/>
              </a:spcAft>
              <a:buClr>
                <a:schemeClr val="tx2"/>
              </a:buClr>
              <a:buSzPct val="95000"/>
              <a:buBlip>
                <a:blip r:embed="rId7"/>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New Interfaces to dynamically </a:t>
            </a: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allocate </a:t>
            </a:r>
            <a:b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and </a:t>
            </a: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free contiguous memory blocks</a:t>
            </a:r>
          </a:p>
          <a:p>
            <a:pPr marL="230188" indent="-230188" defTabSz="912777" fontAlgn="base">
              <a:lnSpc>
                <a:spcPct val="90000"/>
              </a:lnSpc>
              <a:spcBef>
                <a:spcPts val="600"/>
              </a:spcBef>
              <a:spcAft>
                <a:spcPct val="0"/>
              </a:spcAft>
              <a:buClr>
                <a:schemeClr val="tx2"/>
              </a:buClr>
              <a:buSzPct val="95000"/>
              <a:buBlip>
                <a:blip r:embed="rId7"/>
              </a:buBlip>
            </a:pPr>
            <a:r>
              <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Interfaces to optimize </a:t>
            </a: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memory allocation</a:t>
            </a:r>
            <a:endParaRPr kumimoji="0" lang="en-US" sz="2800" b="0" i="0" u="none" strike="noStrike" kern="1200" cap="none" spc="0" normalizeH="0" baseline="0" noProof="0" dirty="0" smtClean="0">
              <a:ln>
                <a:noFill/>
              </a:ln>
              <a:solidFill>
                <a:schemeClr val="tx1"/>
              </a:solidFill>
              <a:effectLst/>
              <a:uLnTx/>
              <a:uFillTx/>
              <a:latin typeface="Trebuchet MS" pitchFamily="34" charset="0"/>
              <a:ea typeface="+mn-ea"/>
              <a:cs typeface="+mn-cs"/>
            </a:endParaRPr>
          </a:p>
        </p:txBody>
      </p:sp>
      <p:pic>
        <p:nvPicPr>
          <p:cNvPr id="17" name="Picture 16" descr="tachometer.jpg"/>
          <p:cNvPicPr>
            <a:picLocks noChangeAspect="1"/>
          </p:cNvPicPr>
          <p:nvPr/>
        </p:nvPicPr>
        <p:blipFill>
          <a:blip r:embed="rId8" cstate="print"/>
          <a:stretch>
            <a:fillRect/>
          </a:stretch>
        </p:blipFill>
        <p:spPr>
          <a:xfrm>
            <a:off x="5565568" y="2775857"/>
            <a:ext cx="1126672" cy="1126672"/>
          </a:xfrm>
          <a:prstGeom prst="rect">
            <a:avLst/>
          </a:prstGeom>
          <a:effectLst>
            <a:outerShdw blurRad="50800" dist="38100" dir="2700000" algn="tl" rotWithShape="0">
              <a:prstClr val="black">
                <a:alpha val="40000"/>
              </a:prstClr>
            </a:outerShdw>
            <a:softEdge rad="63500"/>
          </a:effectLst>
        </p:spPr>
      </p:pic>
      <p:pic>
        <p:nvPicPr>
          <p:cNvPr id="13" name="Picture 10" descr="C:\Program Files\Microsoft Resource DVD Artwork\DVD_ART\Artwork_Imagery\HARDWARE_IMAGERY\Illustration - Misc Hardware\Windows Server Icons\Hardware\RAM Memory.png"/>
          <p:cNvPicPr>
            <a:picLocks noChangeAspect="1" noChangeArrowheads="1"/>
          </p:cNvPicPr>
          <p:nvPr/>
        </p:nvPicPr>
        <p:blipFill>
          <a:blip r:embed="rId9" cstate="print"/>
          <a:srcRect/>
          <a:stretch>
            <a:fillRect/>
          </a:stretch>
        </p:blipFill>
        <p:spPr bwMode="auto">
          <a:xfrm>
            <a:off x="5227753" y="4114799"/>
            <a:ext cx="795747" cy="516939"/>
          </a:xfrm>
          <a:prstGeom prst="rect">
            <a:avLst/>
          </a:prstGeom>
          <a:noFill/>
        </p:spPr>
      </p:pic>
      <p:sp>
        <p:nvSpPr>
          <p:cNvPr id="23" name="Content Placeholder 2"/>
          <p:cNvSpPr txBox="1">
            <a:spLocks/>
          </p:cNvSpPr>
          <p:nvPr/>
        </p:nvSpPr>
        <p:spPr>
          <a:xfrm>
            <a:off x="1653309" y="1414464"/>
            <a:ext cx="7109691" cy="1151084"/>
          </a:xfrm>
          <a:prstGeom prst="rect">
            <a:avLst/>
          </a:prstGeom>
        </p:spPr>
        <p:txBody>
          <a:bodyPr wrap="square" lIns="0" tIns="0" rIns="0" bIns="0">
            <a:spAutoFit/>
          </a:bodyPr>
          <a:lstStyle/>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b="1"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New bus types to support virtual miniports and Hyper-V VHD</a:t>
            </a:r>
          </a:p>
          <a:p>
            <a:pPr marL="230188" marR="0" lvl="0" indent="-230188" defTabSz="912777" fontAlgn="base">
              <a:lnSpc>
                <a:spcPct val="90000"/>
              </a:lnSpc>
              <a:spcBef>
                <a:spcPts val="600"/>
              </a:spcBef>
              <a:spcAft>
                <a:spcPct val="0"/>
              </a:spcAft>
              <a:buClr>
                <a:schemeClr val="tx2"/>
              </a:buClr>
              <a:buSzPct val="95000"/>
              <a:buBlip>
                <a:blip r:embed="rId7"/>
              </a:buBlip>
              <a:tabLst/>
              <a:defRPr/>
            </a:pP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BusTypeVirtual – used for volatile drivers i.e., ramdisks</a:t>
            </a:r>
          </a:p>
          <a:p>
            <a:pPr marL="230188" marR="0" lvl="0" indent="-230188" defTabSz="912777" fontAlgn="base">
              <a:lnSpc>
                <a:spcPct val="90000"/>
              </a:lnSpc>
              <a:spcBef>
                <a:spcPts val="600"/>
              </a:spcBef>
              <a:spcAft>
                <a:spcPct val="0"/>
              </a:spcAft>
              <a:buClr>
                <a:schemeClr val="tx2"/>
              </a:buClr>
              <a:buSzPct val="95000"/>
              <a:buBlip>
                <a:blip r:embed="rId7"/>
              </a:buBlip>
              <a:tabLst/>
              <a:defRPr/>
            </a:pP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BusTypeFileBackedVirtual – for virtual devices </a:t>
            </a:r>
            <a:b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which persist its “contents” to a data file</a:t>
            </a:r>
            <a:endPar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mtClean="0"/>
              <a:t>Intel 10 GB Iometer iSCSI Read/Write Test</a:t>
            </a:r>
            <a:endParaRPr lang="en-US"/>
          </a:p>
        </p:txBody>
      </p:sp>
      <p:sp>
        <p:nvSpPr>
          <p:cNvPr id="341003" name="Text Box 11"/>
          <p:cNvSpPr txBox="1">
            <a:spLocks noChangeArrowheads="1"/>
          </p:cNvSpPr>
          <p:nvPr/>
        </p:nvSpPr>
        <p:spPr bwMode="auto">
          <a:xfrm>
            <a:off x="380999" y="6094105"/>
            <a:ext cx="6287656" cy="332399"/>
          </a:xfrm>
          <a:prstGeom prst="rect">
            <a:avLst/>
          </a:prstGeom>
          <a:noFill/>
          <a:ln w="50800" algn="ctr">
            <a:noFill/>
            <a:miter lim="800000"/>
            <a:headEnd/>
            <a:tailEnd/>
          </a:ln>
          <a:effectLst/>
        </p:spPr>
        <p:txBody>
          <a:bodyPr wrap="square" lIns="0" tIns="0" rIns="0" bIns="0">
            <a:spAutoFit/>
          </a:bodyPr>
          <a:lstStyle/>
          <a:p>
            <a:pPr>
              <a:lnSpc>
                <a:spcPct val="90000"/>
              </a:lnSpc>
            </a:pP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Source:  Intel labs:  This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 reference data only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to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illustrate the potential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performance using </a:t>
            </a:r>
            <a:r>
              <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combination of product and pre-released </a:t>
            </a:r>
            <a:r>
              <a:rPr lang="en-US" sz="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equipment – May, 2008</a:t>
            </a:r>
            <a:endParaRPr lang="en-US" sz="12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4" name="Picture 10"/>
          <p:cNvPicPr>
            <a:picLocks noChangeAspect="1" noChangeArrowheads="1"/>
          </p:cNvPicPr>
          <p:nvPr/>
        </p:nvPicPr>
        <p:blipFill>
          <a:blip r:embed="rId3"/>
          <a:srcRect/>
          <a:stretch>
            <a:fillRect/>
          </a:stretch>
        </p:blipFill>
        <p:spPr>
          <a:xfrm>
            <a:off x="325584" y="2300435"/>
            <a:ext cx="5086925" cy="3702228"/>
          </a:xfrm>
          <a:prstGeom prst="rect">
            <a:avLst/>
          </a:prstGeom>
          <a:noFill/>
          <a:ln/>
        </p:spPr>
      </p:pic>
      <p:sp>
        <p:nvSpPr>
          <p:cNvPr id="6" name="Rectangle 5"/>
          <p:cNvSpPr/>
          <p:nvPr/>
        </p:nvSpPr>
        <p:spPr>
          <a:xfrm>
            <a:off x="381000" y="1901825"/>
            <a:ext cx="8382000" cy="387798"/>
          </a:xfrm>
          <a:prstGeom prst="rect">
            <a:avLst/>
          </a:prstGeom>
        </p:spPr>
        <p:txBody>
          <a:bodyPr wrap="square" lIns="0" tIns="0" rIns="0" bIns="0">
            <a:spAutoFit/>
          </a:bodyPr>
          <a:lstStyle/>
          <a:p>
            <a:pPr>
              <a:lnSpc>
                <a:spcPct val="90000"/>
              </a:lnSpc>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Server 2008 – Tuned for Throughput</a:t>
            </a:r>
            <a:endParaRPr lang="en-US" sz="28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Text Box 6"/>
          <p:cNvSpPr txBox="1">
            <a:spLocks noChangeArrowheads="1"/>
          </p:cNvSpPr>
          <p:nvPr/>
        </p:nvSpPr>
        <p:spPr bwMode="auto">
          <a:xfrm>
            <a:off x="5911273" y="2355850"/>
            <a:ext cx="2851727" cy="3503010"/>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85000"/>
              </a:lnSpc>
              <a:spcBef>
                <a:spcPts val="400"/>
              </a:spcBef>
            </a:pPr>
            <a:r>
              <a:rPr lang="en-US" sz="1100" b="1" dirty="0">
                <a:gradFill>
                  <a:gsLst>
                    <a:gs pos="28000">
                      <a:schemeClr val="bg2"/>
                    </a:gs>
                    <a:gs pos="48000">
                      <a:schemeClr val="bg2"/>
                    </a:gs>
                  </a:gsLst>
                  <a:lin ang="5400000" scaled="1"/>
                </a:gradFill>
                <a:latin typeface="Trebuchet MS" pitchFamily="34" charset="0"/>
              </a:rPr>
              <a:t>Test</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err="1" smtClean="0">
                <a:gradFill>
                  <a:gsLst>
                    <a:gs pos="28000">
                      <a:schemeClr val="bg2"/>
                    </a:gs>
                    <a:gs pos="48000">
                      <a:schemeClr val="bg2"/>
                    </a:gs>
                  </a:gsLst>
                  <a:lin ang="5400000" scaled="1"/>
                </a:gradFill>
                <a:latin typeface="Trebuchet MS" pitchFamily="34" charset="0"/>
              </a:rPr>
              <a:t>Iometer</a:t>
            </a:r>
            <a:r>
              <a:rPr lang="en-US" sz="1100" dirty="0" smtClean="0">
                <a:gradFill>
                  <a:gsLst>
                    <a:gs pos="28000">
                      <a:schemeClr val="bg2"/>
                    </a:gs>
                    <a:gs pos="48000">
                      <a:schemeClr val="bg2"/>
                    </a:gs>
                  </a:gsLst>
                  <a:lin ang="5400000" scaled="1"/>
                </a:gradFill>
                <a:latin typeface="Trebuchet MS" pitchFamily="34" charset="0"/>
              </a:rPr>
              <a:t> 2004.07.30</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Test </a:t>
            </a:r>
            <a:r>
              <a:rPr lang="en-US" sz="1100" dirty="0">
                <a:gradFill>
                  <a:gsLst>
                    <a:gs pos="28000">
                      <a:schemeClr val="bg2"/>
                    </a:gs>
                    <a:gs pos="48000">
                      <a:schemeClr val="bg2"/>
                    </a:gs>
                  </a:gsLst>
                  <a:lin ang="5400000" scaled="1"/>
                </a:gradFill>
                <a:latin typeface="Trebuchet MS" pitchFamily="34" charset="0"/>
              </a:rPr>
              <a:t>Duration=1 minute</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12 Targets</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Variable Buffer Size (512B – 64KB)</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Tuned Configuration – 110 Outstanding I/O Per Target</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8 HW Queues enabled on NIC</a:t>
            </a:r>
          </a:p>
          <a:p>
            <a:pPr lvl="0">
              <a:lnSpc>
                <a:spcPct val="85000"/>
              </a:lnSpc>
              <a:spcBef>
                <a:spcPts val="600"/>
              </a:spcBef>
            </a:pPr>
            <a:r>
              <a:rPr lang="en-US" sz="1100" b="1" dirty="0" smtClean="0">
                <a:gradFill>
                  <a:gsLst>
                    <a:gs pos="28000">
                      <a:srgbClr val="000000"/>
                    </a:gs>
                    <a:gs pos="48000">
                      <a:srgbClr val="000000"/>
                    </a:gs>
                  </a:gsLst>
                  <a:lin ang="5400000" scaled="1"/>
                </a:gradFill>
                <a:latin typeface="Trebuchet MS" pitchFamily="34" charset="0"/>
              </a:rPr>
              <a:t>Servers</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Green City CRB (</a:t>
            </a:r>
            <a:r>
              <a:rPr lang="en-US" sz="1100" dirty="0" err="1" smtClean="0">
                <a:gradFill>
                  <a:gsLst>
                    <a:gs pos="28000">
                      <a:schemeClr val="bg2"/>
                    </a:gs>
                    <a:gs pos="48000">
                      <a:schemeClr val="bg2"/>
                    </a:gs>
                  </a:gsLst>
                  <a:lin ang="5400000" scaled="1"/>
                </a:gradFill>
                <a:latin typeface="Trebuchet MS" pitchFamily="34" charset="0"/>
              </a:rPr>
              <a:t>Tylersburg</a:t>
            </a:r>
            <a:r>
              <a:rPr lang="en-US" sz="1100" dirty="0" smtClean="0">
                <a:gradFill>
                  <a:gsLst>
                    <a:gs pos="28000">
                      <a:schemeClr val="bg2"/>
                    </a:gs>
                    <a:gs pos="48000">
                      <a:schemeClr val="bg2"/>
                    </a:gs>
                  </a:gsLst>
                  <a:lin ang="5400000" scaled="1"/>
                </a:gradFill>
                <a:latin typeface="Trebuchet MS" pitchFamily="34" charset="0"/>
              </a:rPr>
              <a:t>)</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2X 3.00GHz Quad-Core Intel Xeon processors (Nehalem)</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8GB 1066MHz RAM</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Windows Server 2008</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Processor</a:t>
            </a:r>
          </a:p>
          <a:p>
            <a:pPr>
              <a:lnSpc>
                <a:spcPct val="85000"/>
              </a:lnSpc>
              <a:spcBef>
                <a:spcPts val="600"/>
              </a:spcBef>
            </a:pPr>
            <a:r>
              <a:rPr lang="en-US" sz="1100" b="1" dirty="0" smtClean="0">
                <a:gradFill>
                  <a:gsLst>
                    <a:gs pos="28000">
                      <a:schemeClr val="bg2"/>
                    </a:gs>
                    <a:gs pos="48000">
                      <a:schemeClr val="bg2"/>
                    </a:gs>
                  </a:gsLst>
                  <a:lin ang="5400000" scaled="1"/>
                </a:gradFill>
                <a:latin typeface="Trebuchet MS" pitchFamily="34" charset="0"/>
              </a:rPr>
              <a:t>Network </a:t>
            </a:r>
            <a:r>
              <a:rPr lang="en-US" sz="1100" b="1" dirty="0">
                <a:gradFill>
                  <a:gsLst>
                    <a:gs pos="28000">
                      <a:schemeClr val="bg2"/>
                    </a:gs>
                    <a:gs pos="48000">
                      <a:schemeClr val="bg2"/>
                    </a:gs>
                  </a:gsLst>
                  <a:lin ang="5400000" scaled="1"/>
                </a:gradFill>
                <a:latin typeface="Trebuchet MS" pitchFamily="34" charset="0"/>
              </a:rPr>
              <a:t>Configuration</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Cisco Catalyst 6509 Connected to</a:t>
            </a:r>
          </a:p>
          <a:p>
            <a:pPr marL="111125" lvl="1" indent="-111125" defTabSz="912777" fontAlgn="base">
              <a:lnSpc>
                <a:spcPct val="85000"/>
              </a:lnSpc>
              <a:spcBef>
                <a:spcPts val="400"/>
              </a:spcBef>
              <a:spcAft>
                <a:spcPct val="0"/>
              </a:spcAft>
              <a:buClr>
                <a:schemeClr val="tx2"/>
              </a:buClr>
              <a:buSzPct val="95000"/>
              <a:buBlip>
                <a:blip r:embed="rId4"/>
              </a:buBlip>
            </a:pPr>
            <a:r>
              <a:rPr lang="en-US" sz="1100" dirty="0" smtClean="0">
                <a:gradFill>
                  <a:gsLst>
                    <a:gs pos="28000">
                      <a:schemeClr val="bg2"/>
                    </a:gs>
                    <a:gs pos="48000">
                      <a:schemeClr val="bg2"/>
                    </a:gs>
                  </a:gsLst>
                  <a:lin ang="5400000" scaled="1"/>
                </a:gradFill>
                <a:latin typeface="Trebuchet MS" pitchFamily="34" charset="0"/>
              </a:rPr>
              <a:t>Clients Connected @ 1000 </a:t>
            </a:r>
            <a:r>
              <a:rPr lang="en-US" sz="1100" dirty="0" err="1" smtClean="0">
                <a:gradFill>
                  <a:gsLst>
                    <a:gs pos="28000">
                      <a:schemeClr val="bg2"/>
                    </a:gs>
                    <a:gs pos="48000">
                      <a:schemeClr val="bg2"/>
                    </a:gs>
                  </a:gsLst>
                  <a:lin ang="5400000" scaled="1"/>
                </a:gradFill>
                <a:latin typeface="Trebuchet MS" pitchFamily="34" charset="0"/>
              </a:rPr>
              <a:t>Mbs</a:t>
            </a:r>
            <a:endParaRPr lang="en-US" sz="1100" dirty="0" smtClean="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7315200" cy="492443"/>
          </a:xfrm>
          <a:prstGeom prst="rect">
            <a:avLst/>
          </a:prstGeom>
          <a:noFill/>
          <a:effectLst/>
        </p:spPr>
        <p:txBody>
          <a:bodyPr wrap="square" rtlCol="0">
            <a:spAutoFit/>
          </a:bodyPr>
          <a:lstStyle/>
          <a:p>
            <a:r>
              <a:rPr lang="en-US" sz="2600" b="1" kern="0" dirty="0" smtClean="0">
                <a:latin typeface="Segoe UI" pitchFamily="34" charset="0"/>
                <a:cs typeface="Segoe UI" pitchFamily="34" charset="0"/>
              </a:rPr>
              <a:t>MPIO Health Reporting – Example 1</a:t>
            </a:r>
            <a:endParaRPr lang="en-US" sz="2600" dirty="0">
              <a:latin typeface="Segoe UI" pitchFamily="34" charset="0"/>
              <a:cs typeface="Segoe UI" pitchFamily="34" charset="0"/>
            </a:endParaRPr>
          </a:p>
        </p:txBody>
      </p:sp>
      <p:sp>
        <p:nvSpPr>
          <p:cNvPr id="4" name="TextBox 3"/>
          <p:cNvSpPr txBox="1"/>
          <p:nvPr/>
        </p:nvSpPr>
        <p:spPr>
          <a:xfrm>
            <a:off x="332510" y="5802868"/>
            <a:ext cx="8153400" cy="369332"/>
          </a:xfrm>
          <a:prstGeom prst="rect">
            <a:avLst/>
          </a:prstGeom>
          <a:noFill/>
        </p:spPr>
        <p:txBody>
          <a:bodyPr wrap="square" rtlCol="0">
            <a:spAutoFit/>
          </a:bodyPr>
          <a:lstStyle/>
          <a:p>
            <a:r>
              <a:rPr lang="en-US" sz="1800" i="1" dirty="0" smtClean="0">
                <a:solidFill>
                  <a:srgbClr val="FF0000"/>
                </a:solidFill>
              </a:rPr>
              <a:t>Path Health, Disk (pseudo-LUN) Health and </a:t>
            </a:r>
            <a:r>
              <a:rPr lang="en-US" sz="1800" i="1" dirty="0" err="1" smtClean="0">
                <a:solidFill>
                  <a:srgbClr val="FF0000"/>
                </a:solidFill>
              </a:rPr>
              <a:t>DeviceInstance</a:t>
            </a:r>
            <a:r>
              <a:rPr lang="en-US" sz="1800" i="1" dirty="0" smtClean="0">
                <a:solidFill>
                  <a:srgbClr val="FF0000"/>
                </a:solidFill>
              </a:rPr>
              <a:t> Health Statistics. </a:t>
            </a:r>
          </a:p>
        </p:txBody>
      </p:sp>
      <p:pic>
        <p:nvPicPr>
          <p:cNvPr id="5" name="Picture 2"/>
          <p:cNvPicPr>
            <a:picLocks noChangeAspect="1" noChangeArrowheads="1"/>
          </p:cNvPicPr>
          <p:nvPr/>
        </p:nvPicPr>
        <p:blipFill>
          <a:blip r:embed="rId3"/>
          <a:srcRect/>
          <a:stretch>
            <a:fillRect/>
          </a:stretch>
        </p:blipFill>
        <p:spPr bwMode="auto">
          <a:xfrm>
            <a:off x="0" y="1177636"/>
            <a:ext cx="9144000" cy="4613564"/>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7315200" cy="492443"/>
          </a:xfrm>
          <a:prstGeom prst="rect">
            <a:avLst/>
          </a:prstGeom>
          <a:noFill/>
          <a:effectLst/>
        </p:spPr>
        <p:txBody>
          <a:bodyPr wrap="square" rtlCol="0">
            <a:spAutoFit/>
          </a:bodyPr>
          <a:lstStyle/>
          <a:p>
            <a:r>
              <a:rPr lang="en-US" sz="2600" b="1" kern="0" dirty="0" smtClean="0">
                <a:latin typeface="Segoe UI" pitchFamily="34" charset="0"/>
                <a:cs typeface="Segoe UI" pitchFamily="34" charset="0"/>
              </a:rPr>
              <a:t>MPIO Health Reporting – Example 2</a:t>
            </a:r>
            <a:endParaRPr lang="en-US" sz="2600" dirty="0">
              <a:latin typeface="Segoe UI" pitchFamily="34" charset="0"/>
              <a:cs typeface="Segoe UI" pitchFamily="34" charset="0"/>
            </a:endParaRPr>
          </a:p>
        </p:txBody>
      </p:sp>
      <p:pic>
        <p:nvPicPr>
          <p:cNvPr id="5" name="Picture 2"/>
          <p:cNvPicPr>
            <a:picLocks noChangeAspect="1" noChangeArrowheads="1"/>
          </p:cNvPicPr>
          <p:nvPr/>
        </p:nvPicPr>
        <p:blipFill>
          <a:blip r:embed="rId3"/>
          <a:srcRect/>
          <a:stretch>
            <a:fillRect/>
          </a:stretch>
        </p:blipFill>
        <p:spPr bwMode="auto">
          <a:xfrm>
            <a:off x="21149" y="1143000"/>
            <a:ext cx="9122851" cy="4953000"/>
          </a:xfrm>
          <a:prstGeom prst="rect">
            <a:avLst/>
          </a:prstGeom>
          <a:noFill/>
          <a:ln w="9525">
            <a:noFill/>
            <a:miter lim="800000"/>
            <a:headEnd/>
            <a:tailEnd/>
          </a:ln>
          <a:effectLst/>
        </p:spPr>
      </p:pic>
      <p:sp>
        <p:nvSpPr>
          <p:cNvPr id="7" name="TextBox 6"/>
          <p:cNvSpPr txBox="1"/>
          <p:nvPr/>
        </p:nvSpPr>
        <p:spPr>
          <a:xfrm>
            <a:off x="914400" y="4648200"/>
            <a:ext cx="6248400" cy="923330"/>
          </a:xfrm>
          <a:prstGeom prst="rect">
            <a:avLst/>
          </a:prstGeom>
          <a:noFill/>
        </p:spPr>
        <p:txBody>
          <a:bodyPr wrap="square" rtlCol="0">
            <a:spAutoFit/>
          </a:bodyPr>
          <a:lstStyle/>
          <a:p>
            <a:r>
              <a:rPr lang="en-US" sz="1800" i="1" dirty="0" smtClean="0">
                <a:solidFill>
                  <a:srgbClr val="FF0000"/>
                </a:solidFill>
              </a:rPr>
              <a:t>Health Statistics output after the user-specified “Health Flush” period has expired and the “orphan” Health packets </a:t>
            </a:r>
            <a:r>
              <a:rPr lang="en-US" i="1" dirty="0" smtClean="0">
                <a:solidFill>
                  <a:srgbClr val="FF0000"/>
                </a:solidFill>
              </a:rPr>
              <a:t>(associated with failed path 000000077030001 </a:t>
            </a:r>
            <a:r>
              <a:rPr lang="en-US" sz="1800" i="1" dirty="0" smtClean="0">
                <a:solidFill>
                  <a:srgbClr val="FF0000"/>
                </a:solidFill>
              </a:rPr>
              <a:t>have been discarded.</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7315200" cy="492443"/>
          </a:xfrm>
          <a:prstGeom prst="rect">
            <a:avLst/>
          </a:prstGeom>
          <a:noFill/>
          <a:effectLst/>
        </p:spPr>
        <p:txBody>
          <a:bodyPr wrap="square" rtlCol="0">
            <a:spAutoFit/>
          </a:bodyPr>
          <a:lstStyle/>
          <a:p>
            <a:r>
              <a:rPr kumimoji="0" lang="en-US" sz="2600" b="1" i="0" u="none" strike="noStrike" kern="0" cap="none" spc="0" normalizeH="0" baseline="0" noProof="0" dirty="0" smtClean="0">
                <a:ln>
                  <a:noFill/>
                </a:ln>
                <a:effectLst/>
                <a:uLnTx/>
                <a:uFillTx/>
                <a:latin typeface="Segoe UI" pitchFamily="34" charset="0"/>
                <a:ea typeface="+mj-ea"/>
                <a:cs typeface="Segoe UI" pitchFamily="34" charset="0"/>
              </a:rPr>
              <a:t>MPIO Health Monitoring WMI Class For LUN</a:t>
            </a:r>
            <a:endParaRPr lang="en-US" sz="2600" dirty="0">
              <a:latin typeface="Segoe UI" pitchFamily="34" charset="0"/>
              <a:cs typeface="Segoe UI" pitchFamily="34" charset="0"/>
            </a:endParaRPr>
          </a:p>
        </p:txBody>
      </p:sp>
      <p:sp>
        <p:nvSpPr>
          <p:cNvPr id="3" name="TextBox 2"/>
          <p:cNvSpPr txBox="1"/>
          <p:nvPr/>
        </p:nvSpPr>
        <p:spPr>
          <a:xfrm>
            <a:off x="457200" y="1342644"/>
            <a:ext cx="8077200" cy="4524315"/>
          </a:xfrm>
          <a:prstGeom prst="rect">
            <a:avLst/>
          </a:prstGeom>
          <a:noFill/>
        </p:spPr>
        <p:txBody>
          <a:bodyPr wrap="square" rtlCol="0">
            <a:spAutoFit/>
          </a:bodyPr>
          <a:lstStyle/>
          <a:p>
            <a:pPr marL="284163" lvl="0" indent="-284163" fontAlgn="base"/>
            <a:r>
              <a:rPr lang="en-US" sz="1200" kern="0" dirty="0" smtClean="0">
                <a:latin typeface="Segoe UI" pitchFamily="34" charset="0"/>
                <a:cs typeface="Segoe UI" pitchFamily="34" charset="0"/>
              </a:rPr>
              <a:t>// Embedded Disk Health Class</a:t>
            </a:r>
          </a:p>
          <a:p>
            <a:pPr marL="284163" lvl="0" indent="-284163" fontAlgn="base"/>
            <a:r>
              <a:rPr lang="en-US" sz="1200" kern="0" dirty="0" smtClean="0">
                <a:latin typeface="Segoe UI" pitchFamily="34" charset="0"/>
                <a:cs typeface="Segoe UI" pitchFamily="34" charset="0"/>
              </a:rPr>
              <a:t>[WMI,  </a:t>
            </a:r>
            <a:r>
              <a:rPr lang="en-US" sz="1200" kern="0" dirty="0" err="1" smtClean="0">
                <a:latin typeface="Segoe UI" pitchFamily="34" charset="0"/>
                <a:cs typeface="Segoe UI" pitchFamily="34" charset="0"/>
              </a:rPr>
              <a:t>guid</a:t>
            </a:r>
            <a:r>
              <a:rPr lang="en-US" sz="1200" kern="0" dirty="0" smtClean="0">
                <a:latin typeface="Segoe UI" pitchFamily="34" charset="0"/>
                <a:cs typeface="Segoe UI" pitchFamily="34" charset="0"/>
              </a:rPr>
              <a:t>("{6453c476-0499-42ab-9825-5133282b0b56}")]</a:t>
            </a:r>
          </a:p>
          <a:p>
            <a:pPr marL="284163" lvl="0" indent="-284163" fontAlgn="base"/>
            <a:r>
              <a:rPr lang="en-US" sz="1200" kern="0" dirty="0" smtClean="0">
                <a:latin typeface="Segoe UI" pitchFamily="34" charset="0"/>
                <a:cs typeface="Segoe UI" pitchFamily="34" charset="0"/>
              </a:rPr>
              <a:t>class MPIO_DISK_HEALTH_CLASS</a:t>
            </a:r>
          </a:p>
          <a:p>
            <a:pPr marL="284163" lvl="0" indent="-284163" fontAlgn="base"/>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 read, Description("Number of read requests sent to this device.") : amended] uint64 </a:t>
            </a:r>
            <a:r>
              <a:rPr lang="en-US" sz="1200" kern="0" dirty="0" err="1" smtClean="0">
                <a:latin typeface="Segoe UI" pitchFamily="34" charset="0"/>
                <a:cs typeface="Segoe UI" pitchFamily="34" charset="0"/>
              </a:rPr>
              <a:t>NumberReads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(2), read, Description("Number of write requests sent to this device.") : amended] uint64 </a:t>
            </a:r>
            <a:r>
              <a:rPr lang="en-US" sz="1200" kern="0" dirty="0" err="1" smtClean="0">
                <a:latin typeface="Segoe UI" pitchFamily="34" charset="0"/>
                <a:cs typeface="Segoe UI" pitchFamily="34" charset="0"/>
              </a:rPr>
              <a:t>NumberWrites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(3), read, Description("Cumulative number of bytes read by requests sent to this device.") : amended] uint64 </a:t>
            </a:r>
            <a:r>
              <a:rPr lang="en-US" sz="1200" kern="0" dirty="0" err="1" smtClean="0">
                <a:latin typeface="Segoe UI" pitchFamily="34" charset="0"/>
                <a:cs typeface="Segoe UI" pitchFamily="34" charset="0"/>
              </a:rPr>
              <a:t>NumberCharsRead</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(4), read, Description("Cumulative number of bytes written by requests sent to this device.") : amended] uint64 </a:t>
            </a:r>
            <a:r>
              <a:rPr lang="en-US" sz="1200" kern="0" dirty="0" err="1" smtClean="0">
                <a:latin typeface="Segoe UI" pitchFamily="34" charset="0"/>
                <a:cs typeface="Segoe UI" pitchFamily="34" charset="0"/>
              </a:rPr>
              <a:t>NumberCharsWritten</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(5), read, Description("Number of requests sent to this device that were retried.") : amended] uint64 </a:t>
            </a:r>
            <a:r>
              <a:rPr lang="en-US" sz="1200" kern="0" dirty="0" err="1" smtClean="0">
                <a:latin typeface="Segoe UI" pitchFamily="34" charset="0"/>
                <a:cs typeface="Segoe UI" pitchFamily="34" charset="0"/>
              </a:rPr>
              <a:t>NumberRetries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(6), read, Description("Number of requests sent to this device that failed.") : amended] uint64 </a:t>
            </a:r>
            <a:r>
              <a:rPr lang="en-US" sz="1200" kern="0" dirty="0" err="1" smtClean="0">
                <a:latin typeface="Segoe UI" pitchFamily="34" charset="0"/>
                <a:cs typeface="Segoe UI" pitchFamily="34" charset="0"/>
              </a:rPr>
              <a:t>NumberIoErrors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(7), read, Description("System time at which this health packet was created for this device.") : amended] uint64 </a:t>
            </a:r>
            <a:r>
              <a:rPr lang="en-US" sz="1200" kern="0" dirty="0" err="1" smtClean="0">
                <a:latin typeface="Segoe UI" pitchFamily="34" charset="0"/>
                <a:cs typeface="Segoe UI" pitchFamily="34" charset="0"/>
              </a:rPr>
              <a:t>CreateTime</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(8), read, Description("Number of path failures experienced by this device.") : amended] uint64 </a:t>
            </a:r>
            <a:r>
              <a:rPr lang="en-US" sz="1200" kern="0" dirty="0" err="1" smtClean="0">
                <a:latin typeface="Segoe UI" pitchFamily="34" charset="0"/>
                <a:cs typeface="Segoe UI" pitchFamily="34" charset="0"/>
              </a:rPr>
              <a:t>PathFailures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(9), read, Description("System time at which this device went offline/failed.") : amended] uint64 </a:t>
            </a:r>
            <a:r>
              <a:rPr lang="en-US" sz="1200" kern="0" dirty="0" err="1" smtClean="0">
                <a:latin typeface="Segoe UI" pitchFamily="34" charset="0"/>
                <a:cs typeface="Segoe UI" pitchFamily="34" charset="0"/>
              </a:rPr>
              <a:t>FailTime</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(10), read, Description("Flag that indicates if the device is offline/failed.") : amended] </a:t>
            </a:r>
            <a:r>
              <a:rPr lang="en-US" sz="1200" kern="0" dirty="0" err="1" smtClean="0">
                <a:latin typeface="Segoe UI" pitchFamily="34" charset="0"/>
                <a:cs typeface="Segoe UI" pitchFamily="34" charset="0"/>
              </a:rPr>
              <a:t>boolean</a:t>
            </a:r>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DeviceDisabled</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(11), read, Description("Count of the number of times that the </a:t>
            </a:r>
            <a:r>
              <a:rPr lang="en-US" sz="1200" kern="0" dirty="0" err="1" smtClean="0">
                <a:latin typeface="Segoe UI" pitchFamily="34" charset="0"/>
                <a:cs typeface="Segoe UI" pitchFamily="34" charset="0"/>
              </a:rPr>
              <a:t>NumberReads</a:t>
            </a:r>
            <a:r>
              <a:rPr lang="en-US" sz="1200" kern="0" dirty="0" smtClean="0">
                <a:latin typeface="Segoe UI" pitchFamily="34" charset="0"/>
                <a:cs typeface="Segoe UI" pitchFamily="34" charset="0"/>
              </a:rPr>
              <a:t> field wrapped.") : amended] uint8 </a:t>
            </a:r>
            <a:r>
              <a:rPr lang="en-US" sz="1200" kern="0" dirty="0" err="1" smtClean="0">
                <a:latin typeface="Segoe UI" pitchFamily="34" charset="0"/>
                <a:cs typeface="Segoe UI" pitchFamily="34" charset="0"/>
              </a:rPr>
              <a:t>NumberReadsWrap</a:t>
            </a:r>
            <a:r>
              <a:rPr lang="en-US" sz="1200" kern="0" dirty="0" smtClean="0">
                <a:latin typeface="Segoe UI" pitchFamily="34" charset="0"/>
                <a:cs typeface="Segoe UI" pitchFamily="34" charset="0"/>
              </a:rPr>
              <a:t>;</a:t>
            </a:r>
          </a:p>
        </p:txBody>
      </p:sp>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7543800" cy="892552"/>
          </a:xfrm>
          <a:prstGeom prst="rect">
            <a:avLst/>
          </a:prstGeom>
          <a:noFill/>
          <a:effectLst/>
        </p:spPr>
        <p:txBody>
          <a:bodyPr wrap="square" rtlCol="0">
            <a:spAutoFit/>
          </a:bodyPr>
          <a:lstStyle/>
          <a:p>
            <a:r>
              <a:rPr kumimoji="0" lang="en-US" sz="2600" b="1" i="0" u="none" strike="noStrike" kern="0" cap="none" spc="0" normalizeH="0" baseline="0" noProof="0" dirty="0" smtClean="0">
                <a:ln>
                  <a:noFill/>
                </a:ln>
                <a:effectLst/>
                <a:uLnTx/>
                <a:uFillTx/>
                <a:latin typeface="Segoe UI" pitchFamily="34" charset="0"/>
                <a:ea typeface="+mj-ea"/>
                <a:cs typeface="Segoe UI" pitchFamily="34" charset="0"/>
              </a:rPr>
              <a:t>MPIO Health Monitoring WMI Class</a:t>
            </a:r>
            <a:r>
              <a:rPr kumimoji="0" lang="en-US" sz="2600" b="1" i="0" u="none" strike="noStrike" kern="0" cap="none" spc="0" normalizeH="0" noProof="0" dirty="0" smtClean="0">
                <a:ln>
                  <a:noFill/>
                </a:ln>
                <a:effectLst/>
                <a:uLnTx/>
                <a:uFillTx/>
                <a:latin typeface="Segoe UI" pitchFamily="34" charset="0"/>
                <a:ea typeface="+mj-ea"/>
                <a:cs typeface="Segoe UI" pitchFamily="34" charset="0"/>
              </a:rPr>
              <a:t> For LUN</a:t>
            </a:r>
            <a:r>
              <a:rPr kumimoji="0" lang="en-US" sz="2600" b="1" i="0" u="none" strike="noStrike" kern="0" cap="none" spc="0" normalizeH="0" baseline="0" noProof="0" dirty="0" smtClean="0">
                <a:ln>
                  <a:noFill/>
                </a:ln>
                <a:effectLst/>
                <a:uLnTx/>
                <a:uFillTx/>
                <a:latin typeface="Segoe UI" pitchFamily="34" charset="0"/>
                <a:ea typeface="+mj-ea"/>
                <a:cs typeface="Segoe UI" pitchFamily="34" charset="0"/>
              </a:rPr>
              <a:t> – Contd.</a:t>
            </a:r>
            <a:endParaRPr lang="en-US" sz="2600" dirty="0">
              <a:latin typeface="Segoe UI" pitchFamily="34" charset="0"/>
              <a:cs typeface="Segoe UI" pitchFamily="34" charset="0"/>
            </a:endParaRPr>
          </a:p>
        </p:txBody>
      </p:sp>
      <p:sp>
        <p:nvSpPr>
          <p:cNvPr id="3" name="TextBox 2"/>
          <p:cNvSpPr txBox="1"/>
          <p:nvPr/>
        </p:nvSpPr>
        <p:spPr>
          <a:xfrm>
            <a:off x="457200" y="1342644"/>
            <a:ext cx="8077200" cy="4524315"/>
          </a:xfrm>
          <a:prstGeom prst="rect">
            <a:avLst/>
          </a:prstGeom>
          <a:noFill/>
        </p:spPr>
        <p:txBody>
          <a:bodyPr wrap="square" rtlCol="0">
            <a:spAutoFit/>
          </a:bodyPr>
          <a:lstStyle/>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(12), read, Description("Count of the number of times that the </a:t>
            </a:r>
            <a:r>
              <a:rPr lang="en-US" sz="1200" kern="0" dirty="0" err="1" smtClean="0">
                <a:latin typeface="Segoe UI" pitchFamily="34" charset="0"/>
                <a:cs typeface="Segoe UI" pitchFamily="34" charset="0"/>
              </a:rPr>
              <a:t>NumberWrites</a:t>
            </a:r>
            <a:r>
              <a:rPr lang="en-US" sz="1200" kern="0" dirty="0" smtClean="0">
                <a:latin typeface="Segoe UI" pitchFamily="34" charset="0"/>
                <a:cs typeface="Segoe UI" pitchFamily="34" charset="0"/>
              </a:rPr>
              <a:t> field wrapped.") : amended] uint8 </a:t>
            </a:r>
            <a:r>
              <a:rPr lang="en-US" sz="1200" kern="0" dirty="0" err="1" smtClean="0">
                <a:latin typeface="Segoe UI" pitchFamily="34" charset="0"/>
                <a:cs typeface="Segoe UI" pitchFamily="34" charset="0"/>
              </a:rPr>
              <a:t>NumberWritesWrap</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(13), read, Description("Count of the number of times that the </a:t>
            </a:r>
            <a:r>
              <a:rPr lang="en-US" sz="1200" kern="0" dirty="0" err="1" smtClean="0">
                <a:latin typeface="Segoe UI" pitchFamily="34" charset="0"/>
                <a:cs typeface="Segoe UI" pitchFamily="34" charset="0"/>
              </a:rPr>
              <a:t>NumberCharsRead</a:t>
            </a:r>
            <a:r>
              <a:rPr lang="en-US" sz="1200" kern="0" dirty="0" smtClean="0">
                <a:latin typeface="Segoe UI" pitchFamily="34" charset="0"/>
                <a:cs typeface="Segoe UI" pitchFamily="34" charset="0"/>
              </a:rPr>
              <a:t> field wrapped.") : amended] uint8 </a:t>
            </a:r>
            <a:r>
              <a:rPr lang="en-US" sz="1200" kern="0" dirty="0" err="1" smtClean="0">
                <a:latin typeface="Segoe UI" pitchFamily="34" charset="0"/>
                <a:cs typeface="Segoe UI" pitchFamily="34" charset="0"/>
              </a:rPr>
              <a:t>NumberCharsReadWrap</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(14), read, Description("Count of the number of times that the </a:t>
            </a:r>
            <a:r>
              <a:rPr lang="en-US" sz="1200" kern="0" dirty="0" err="1" smtClean="0">
                <a:latin typeface="Segoe UI" pitchFamily="34" charset="0"/>
                <a:cs typeface="Segoe UI" pitchFamily="34" charset="0"/>
              </a:rPr>
              <a:t>NumberCharsWritten</a:t>
            </a:r>
            <a:r>
              <a:rPr lang="en-US" sz="1200" kern="0" dirty="0" smtClean="0">
                <a:latin typeface="Segoe UI" pitchFamily="34" charset="0"/>
                <a:cs typeface="Segoe UI" pitchFamily="34" charset="0"/>
              </a:rPr>
              <a:t> field wrapped.") : amended] uint8 </a:t>
            </a:r>
            <a:r>
              <a:rPr lang="en-US" sz="1200" kern="0" dirty="0" err="1" smtClean="0">
                <a:latin typeface="Segoe UI" pitchFamily="34" charset="0"/>
                <a:cs typeface="Segoe UI" pitchFamily="34" charset="0"/>
              </a:rPr>
              <a:t>NumberCharsWrittenWrap</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(15), read] uint8 Pad1[3];</a:t>
            </a:r>
          </a:p>
          <a:p>
            <a:pPr marL="284163" lvl="0" indent="-284163" fontAlgn="base"/>
            <a:r>
              <a:rPr lang="en-US" sz="1200" kern="0" dirty="0" smtClean="0">
                <a:latin typeface="Segoe UI" pitchFamily="34" charset="0"/>
                <a:cs typeface="Segoe UI" pitchFamily="34" charset="0"/>
              </a:rPr>
              <a:t>};</a:t>
            </a:r>
          </a:p>
          <a:p>
            <a:pPr marL="284163" lvl="0" indent="-284163" fontAlgn="base"/>
            <a:endParaRPr lang="en-US" sz="1200" kern="0" dirty="0" smtClean="0">
              <a:latin typeface="Segoe UI" pitchFamily="34" charset="0"/>
              <a:cs typeface="Segoe UI" pitchFamily="34" charset="0"/>
            </a:endParaRPr>
          </a:p>
          <a:p>
            <a:pPr marL="284163" lvl="0" indent="-284163" fontAlgn="base"/>
            <a:r>
              <a:rPr lang="en-US" sz="1200" kern="0" dirty="0" smtClean="0">
                <a:latin typeface="Segoe UI" pitchFamily="34" charset="0"/>
                <a:cs typeface="Segoe UI" pitchFamily="34" charset="0"/>
              </a:rPr>
              <a:t>// Provider Health Information Class</a:t>
            </a:r>
          </a:p>
          <a:p>
            <a:pPr marL="284163" lvl="0" indent="-284163" fontAlgn="base"/>
            <a:r>
              <a:rPr lang="en-US" sz="1200" kern="0" dirty="0" smtClean="0">
                <a:latin typeface="Segoe UI" pitchFamily="34" charset="0"/>
                <a:cs typeface="Segoe UI" pitchFamily="34" charset="0"/>
              </a:rPr>
              <a:t>[WMI, Dynamic, Provider("</a:t>
            </a:r>
            <a:r>
              <a:rPr lang="en-US" sz="1200" kern="0" dirty="0" err="1" smtClean="0">
                <a:latin typeface="Segoe UI" pitchFamily="34" charset="0"/>
                <a:cs typeface="Segoe UI" pitchFamily="34" charset="0"/>
              </a:rPr>
              <a:t>WmiProv</a:t>
            </a:r>
            <a:r>
              <a:rPr lang="en-US" sz="1200" kern="0" dirty="0" smtClean="0">
                <a:latin typeface="Segoe UI" pitchFamily="34" charset="0"/>
                <a:cs typeface="Segoe UI" pitchFamily="34" charset="0"/>
              </a:rPr>
              <a:t>"), Description("MPIO </a:t>
            </a:r>
            <a:r>
              <a:rPr lang="en-US" sz="1200" kern="0" dirty="0" err="1" smtClean="0">
                <a:latin typeface="Segoe UI" pitchFamily="34" charset="0"/>
                <a:cs typeface="Segoe UI" pitchFamily="34" charset="0"/>
              </a:rPr>
              <a:t>Psuedo</a:t>
            </a:r>
            <a:r>
              <a:rPr lang="en-US" sz="1200" kern="0" dirty="0" smtClean="0">
                <a:latin typeface="Segoe UI" pitchFamily="34" charset="0"/>
                <a:cs typeface="Segoe UI" pitchFamily="34" charset="0"/>
              </a:rPr>
              <a:t>-LUN Health Information.") : amended,</a:t>
            </a:r>
          </a:p>
          <a:p>
            <a:pPr marL="284163" lvl="0" indent="-284163" fontAlgn="base"/>
            <a:r>
              <a:rPr lang="en-US" sz="1200" kern="0" dirty="0" smtClean="0">
                <a:latin typeface="Segoe UI" pitchFamily="34" charset="0"/>
                <a:cs typeface="Segoe UI" pitchFamily="34" charset="0"/>
              </a:rPr>
              <a:t> Locale("MS\\0x409"), </a:t>
            </a:r>
            <a:r>
              <a:rPr lang="en-US" sz="1200" kern="0" dirty="0" err="1" smtClean="0">
                <a:latin typeface="Segoe UI" pitchFamily="34" charset="0"/>
                <a:cs typeface="Segoe UI" pitchFamily="34" charset="0"/>
              </a:rPr>
              <a:t>guid</a:t>
            </a:r>
            <a:r>
              <a:rPr lang="en-US" sz="1200" kern="0" dirty="0" smtClean="0">
                <a:latin typeface="Segoe UI" pitchFamily="34" charset="0"/>
                <a:cs typeface="Segoe UI" pitchFamily="34" charset="0"/>
              </a:rPr>
              <a:t>("{ef04568a-782b-443c-a3db-966ab43775f9}")]</a:t>
            </a:r>
          </a:p>
          <a:p>
            <a:pPr marL="284163" lvl="0" indent="-284163" fontAlgn="base"/>
            <a:r>
              <a:rPr lang="en-US" sz="1200" kern="0" dirty="0" smtClean="0">
                <a:latin typeface="Segoe UI" pitchFamily="34" charset="0"/>
                <a:cs typeface="Segoe UI" pitchFamily="34" charset="0"/>
              </a:rPr>
              <a:t>class MPIO_DISK_HEALTH_INFO</a:t>
            </a:r>
          </a:p>
          <a:p>
            <a:pPr marL="284163" lvl="0" indent="-284163" fontAlgn="base"/>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[key, read] string </a:t>
            </a:r>
            <a:r>
              <a:rPr lang="en-US" sz="1200" kern="0" dirty="0" err="1" smtClean="0">
                <a:latin typeface="Segoe UI" pitchFamily="34" charset="0"/>
                <a:cs typeface="Segoe UI" pitchFamily="34" charset="0"/>
              </a:rPr>
              <a:t>InstanceName</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    [read] </a:t>
            </a:r>
            <a:r>
              <a:rPr lang="en-US" sz="1200" kern="0" dirty="0" err="1" smtClean="0">
                <a:latin typeface="Segoe UI" pitchFamily="34" charset="0"/>
                <a:cs typeface="Segoe UI" pitchFamily="34" charset="0"/>
              </a:rPr>
              <a:t>boolean</a:t>
            </a:r>
            <a:r>
              <a:rPr lang="en-US" sz="1200" kern="0" dirty="0" smtClean="0">
                <a:latin typeface="Segoe UI" pitchFamily="34" charset="0"/>
                <a:cs typeface="Segoe UI" pitchFamily="34" charset="0"/>
              </a:rPr>
              <a:t> Active;</a:t>
            </a:r>
          </a:p>
          <a:p>
            <a:pPr marL="284163" lvl="0" indent="-284163" fontAlgn="base"/>
            <a:endParaRPr lang="en-US" sz="1200" kern="0" dirty="0" smtClean="0">
              <a:latin typeface="Segoe UI" pitchFamily="34" charset="0"/>
              <a:cs typeface="Segoe UI" pitchFamily="34" charset="0"/>
            </a:endParaRP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(1), read, Description("Number of </a:t>
            </a:r>
            <a:r>
              <a:rPr lang="en-US" sz="1200" kern="0" dirty="0" err="1" smtClean="0">
                <a:latin typeface="Segoe UI" pitchFamily="34" charset="0"/>
                <a:cs typeface="Segoe UI" pitchFamily="34" charset="0"/>
              </a:rPr>
              <a:t>Psuedo</a:t>
            </a:r>
            <a:r>
              <a:rPr lang="en-US" sz="1200" kern="0" dirty="0" smtClean="0">
                <a:latin typeface="Segoe UI" pitchFamily="34" charset="0"/>
                <a:cs typeface="Segoe UI" pitchFamily="34" charset="0"/>
              </a:rPr>
              <a:t>-LUN Health Packets.") : amended] uint32 </a:t>
            </a:r>
            <a:r>
              <a:rPr lang="en-US" sz="1200" kern="0" dirty="0" err="1" smtClean="0">
                <a:latin typeface="Segoe UI" pitchFamily="34" charset="0"/>
                <a:cs typeface="Segoe UI" pitchFamily="34" charset="0"/>
              </a:rPr>
              <a:t>NumberPlPackets</a:t>
            </a:r>
            <a:r>
              <a:rPr lang="en-US" sz="1200" kern="0" dirty="0" smtClean="0">
                <a:latin typeface="Segoe UI" pitchFamily="34" charset="0"/>
                <a:cs typeface="Segoe UI" pitchFamily="34" charset="0"/>
              </a:rPr>
              <a:t>;</a:t>
            </a:r>
          </a:p>
          <a:p>
            <a:pPr marL="284163" lvl="0" indent="-284163" fontAlgn="base"/>
            <a:endParaRPr lang="en-US" sz="1200" kern="0" dirty="0" smtClean="0">
              <a:latin typeface="Segoe UI" pitchFamily="34" charset="0"/>
              <a:cs typeface="Segoe UI" pitchFamily="34" charset="0"/>
            </a:endParaRP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(2), read, Description("Reserved for future use.") : amended] uint32 Reserved;</a:t>
            </a:r>
          </a:p>
          <a:p>
            <a:pPr marL="284163" lvl="0" indent="-284163" fontAlgn="base"/>
            <a:endParaRPr lang="en-US" sz="1200" kern="0" dirty="0" smtClean="0">
              <a:latin typeface="Segoe UI" pitchFamily="34" charset="0"/>
              <a:cs typeface="Segoe UI" pitchFamily="34" charset="0"/>
            </a:endParaRP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WmiDataId</a:t>
            </a:r>
            <a:r>
              <a:rPr lang="en-US" sz="1200" kern="0" dirty="0" smtClean="0">
                <a:latin typeface="Segoe UI" pitchFamily="34" charset="0"/>
                <a:cs typeface="Segoe UI" pitchFamily="34" charset="0"/>
              </a:rPr>
              <a:t>(3), read, Description("MPIO Pseudo-LUN Health Info Array.") : amended,</a:t>
            </a:r>
          </a:p>
          <a:p>
            <a:pPr marL="284163" lvl="0" indent="-284163" fontAlgn="base"/>
            <a:r>
              <a:rPr lang="en-US" sz="1200" kern="0" dirty="0" smtClean="0">
                <a:latin typeface="Segoe UI" pitchFamily="34" charset="0"/>
                <a:cs typeface="Segoe UI" pitchFamily="34" charset="0"/>
              </a:rPr>
              <a:t>     </a:t>
            </a:r>
            <a:r>
              <a:rPr lang="en-US" sz="1200" kern="0" dirty="0" err="1" smtClean="0">
                <a:latin typeface="Segoe UI" pitchFamily="34" charset="0"/>
                <a:cs typeface="Segoe UI" pitchFamily="34" charset="0"/>
              </a:rPr>
              <a:t>WmiSizeIs</a:t>
            </a:r>
            <a:r>
              <a:rPr lang="en-US" sz="1200" kern="0" dirty="0" smtClean="0">
                <a:latin typeface="Segoe UI" pitchFamily="34" charset="0"/>
                <a:cs typeface="Segoe UI" pitchFamily="34" charset="0"/>
              </a:rPr>
              <a:t>("</a:t>
            </a:r>
            <a:r>
              <a:rPr lang="en-US" sz="1200" kern="0" dirty="0" err="1" smtClean="0">
                <a:latin typeface="Segoe UI" pitchFamily="34" charset="0"/>
                <a:cs typeface="Segoe UI" pitchFamily="34" charset="0"/>
              </a:rPr>
              <a:t>NumberPlPackets</a:t>
            </a:r>
            <a:r>
              <a:rPr lang="en-US" sz="1200" kern="0" dirty="0" smtClean="0">
                <a:latin typeface="Segoe UI" pitchFamily="34" charset="0"/>
                <a:cs typeface="Segoe UI" pitchFamily="34" charset="0"/>
              </a:rPr>
              <a:t>“)] MPIO_DISK_HEALTH_CLASS </a:t>
            </a:r>
            <a:r>
              <a:rPr lang="en-US" sz="1200" kern="0" dirty="0" err="1" smtClean="0">
                <a:latin typeface="Segoe UI" pitchFamily="34" charset="0"/>
                <a:cs typeface="Segoe UI" pitchFamily="34" charset="0"/>
              </a:rPr>
              <a:t>PlHealthPackets</a:t>
            </a:r>
            <a:r>
              <a:rPr lang="en-US" sz="1200" kern="0" dirty="0" smtClean="0">
                <a:latin typeface="Segoe UI" pitchFamily="34" charset="0"/>
                <a:cs typeface="Segoe UI" pitchFamily="34" charset="0"/>
              </a:rPr>
              <a:t>[];</a:t>
            </a:r>
          </a:p>
          <a:p>
            <a:pPr marL="284163" lvl="0" indent="-284163" fontAlgn="base"/>
            <a:r>
              <a:rPr lang="en-US" sz="1200" kern="0" dirty="0" smtClean="0">
                <a:latin typeface="Segoe UI" pitchFamily="34" charset="0"/>
                <a:cs typeface="Segoe UI" pitchFamily="34" charset="0"/>
              </a:rPr>
              <a:t>};</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0" y="609600"/>
            <a:ext cx="9144000" cy="892552"/>
          </a:xfrm>
          <a:prstGeom prst="rect">
            <a:avLst/>
          </a:prstGeom>
          <a:noFill/>
          <a:effectLst/>
        </p:spPr>
        <p:txBody>
          <a:bodyPr wrap="square" rtlCol="0">
            <a:spAutoFit/>
          </a:bodyPr>
          <a:lstStyle/>
          <a:p>
            <a:r>
              <a:rPr lang="en-US" sz="2600" b="1" kern="0" dirty="0" smtClean="0">
                <a:latin typeface="Segoe UI" pitchFamily="34" charset="0"/>
                <a:cs typeface="Segoe UI" pitchFamily="34" charset="0"/>
              </a:rPr>
              <a:t>MPIO Health Monitoring WMI Classes – Path &amp; Device Instance</a:t>
            </a:r>
            <a:endParaRPr lang="en-US" sz="2600" dirty="0">
              <a:latin typeface="Segoe UI" pitchFamily="34" charset="0"/>
              <a:cs typeface="Segoe UI" pitchFamily="34" charset="0"/>
            </a:endParaRPr>
          </a:p>
        </p:txBody>
      </p:sp>
      <p:sp>
        <p:nvSpPr>
          <p:cNvPr id="5" name="TextBox 4"/>
          <p:cNvSpPr txBox="1"/>
          <p:nvPr/>
        </p:nvSpPr>
        <p:spPr>
          <a:xfrm>
            <a:off x="457200" y="1342644"/>
            <a:ext cx="8077200" cy="4767459"/>
          </a:xfrm>
          <a:prstGeom prst="rect">
            <a:avLst/>
          </a:prstGeom>
          <a:noFill/>
        </p:spPr>
        <p:txBody>
          <a:bodyPr wrap="square" rtlCol="0">
            <a:spAutoFit/>
          </a:bodyPr>
          <a:lstStyle/>
          <a:p>
            <a:pPr marL="284163" lvl="0" indent="-284163" fontAlgn="base">
              <a:spcBef>
                <a:spcPct val="30000"/>
              </a:spcBef>
              <a:spcAft>
                <a:spcPct val="30000"/>
              </a:spcAft>
              <a:buFont typeface="Arial" pitchFamily="34" charset="0"/>
              <a:buChar char="•"/>
            </a:pPr>
            <a:r>
              <a:rPr lang="en-US" sz="2000" kern="0" dirty="0" smtClean="0">
                <a:latin typeface="Segoe UI" pitchFamily="34" charset="0"/>
                <a:cs typeface="Segoe UI" pitchFamily="34" charset="0"/>
              </a:rPr>
              <a:t>Path Health Information</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Embedded class: MPIO_PATH_HEALTH_CLASS</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Provider class: MPIO_PATH_HEALTH_INFO</a:t>
            </a:r>
          </a:p>
          <a:p>
            <a:pPr marL="284163" lvl="0" indent="-284163" fontAlgn="base">
              <a:spcBef>
                <a:spcPct val="30000"/>
              </a:spcBef>
              <a:spcAft>
                <a:spcPct val="30000"/>
              </a:spcAft>
              <a:buFont typeface="Arial" pitchFamily="34" charset="0"/>
              <a:buChar char="•"/>
            </a:pPr>
            <a:r>
              <a:rPr lang="en-US" sz="2000" kern="0" dirty="0" smtClean="0">
                <a:latin typeface="Segoe UI" pitchFamily="34" charset="0"/>
                <a:cs typeface="Segoe UI" pitchFamily="34" charset="0"/>
              </a:rPr>
              <a:t>Device Instance Health Information</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Embedded class: MPIO_DEVINSTANCE_HEALTH_CLASS</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Provider class: MPIO_DEVINSTANCE_HEALTH_INFO</a:t>
            </a:r>
          </a:p>
          <a:p>
            <a:pPr marL="284163" lvl="0" indent="-284163" fontAlgn="base">
              <a:spcBef>
                <a:spcPct val="30000"/>
              </a:spcBef>
              <a:spcAft>
                <a:spcPct val="30000"/>
              </a:spcAft>
              <a:buFont typeface="Arial" pitchFamily="34" charset="0"/>
              <a:buChar char="•"/>
            </a:pPr>
            <a:r>
              <a:rPr lang="en-US" sz="2000" kern="0" dirty="0" smtClean="0">
                <a:latin typeface="Segoe UI" pitchFamily="34" charset="0"/>
                <a:cs typeface="Segoe UI" pitchFamily="34" charset="0"/>
              </a:rPr>
              <a:t>Health Packet cleanup</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Registry value: </a:t>
            </a:r>
            <a:r>
              <a:rPr lang="en-US" kern="0" dirty="0" err="1" smtClean="0">
                <a:latin typeface="Segoe UI" pitchFamily="34" charset="0"/>
                <a:cs typeface="Segoe UI" pitchFamily="34" charset="0"/>
              </a:rPr>
              <a:t>FlushHealthInterval</a:t>
            </a:r>
            <a:endParaRPr lang="en-US" kern="0" dirty="0" smtClean="0">
              <a:latin typeface="Segoe UI" pitchFamily="34" charset="0"/>
              <a:cs typeface="Segoe UI" pitchFamily="34" charset="0"/>
            </a:endParaRPr>
          </a:p>
          <a:p>
            <a:pPr marL="1031875" lvl="2"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Default: 24 hours</a:t>
            </a:r>
          </a:p>
          <a:p>
            <a:pPr marL="284163" lvl="0" indent="-284163" fontAlgn="base">
              <a:spcBef>
                <a:spcPct val="30000"/>
              </a:spcBef>
              <a:spcAft>
                <a:spcPct val="30000"/>
              </a:spcAft>
              <a:buFont typeface="Arial" pitchFamily="34" charset="0"/>
              <a:buChar char="•"/>
            </a:pPr>
            <a:r>
              <a:rPr lang="en-US" sz="2000" kern="0" dirty="0" smtClean="0">
                <a:latin typeface="Segoe UI" pitchFamily="34" charset="0"/>
                <a:cs typeface="Segoe UI" pitchFamily="34" charset="0"/>
              </a:rPr>
              <a:t>Turning OFF health monitoring</a:t>
            </a:r>
          </a:p>
          <a:p>
            <a:pPr marL="574675" lvl="1"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Registry value: </a:t>
            </a:r>
            <a:r>
              <a:rPr lang="en-US" kern="0" dirty="0" err="1" smtClean="0">
                <a:latin typeface="Segoe UI" pitchFamily="34" charset="0"/>
                <a:cs typeface="Segoe UI" pitchFamily="34" charset="0"/>
              </a:rPr>
              <a:t>GatherHealthStats</a:t>
            </a:r>
            <a:endParaRPr lang="en-US" kern="0" dirty="0" smtClean="0">
              <a:latin typeface="Segoe UI" pitchFamily="34" charset="0"/>
              <a:cs typeface="Segoe UI" pitchFamily="34" charset="0"/>
            </a:endParaRPr>
          </a:p>
          <a:p>
            <a:pPr marL="1031875" lvl="2" indent="-176213" fontAlgn="base">
              <a:spcBef>
                <a:spcPct val="0"/>
              </a:spcBef>
              <a:spcAft>
                <a:spcPct val="30000"/>
              </a:spcAft>
              <a:buFont typeface="Arial" pitchFamily="34" charset="0"/>
              <a:buChar char="•"/>
            </a:pPr>
            <a:r>
              <a:rPr lang="en-US" kern="0" dirty="0" smtClean="0">
                <a:latin typeface="Segoe UI" pitchFamily="34" charset="0"/>
                <a:cs typeface="Segoe UI" pitchFamily="34" charset="0"/>
              </a:rPr>
              <a:t>Default: TRUE (i.e. ON)</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523220"/>
          </a:xfrm>
          <a:prstGeom prst="rect">
            <a:avLst/>
          </a:prstGeom>
          <a:noFill/>
          <a:effectLst/>
        </p:spPr>
        <p:txBody>
          <a:bodyPr wrap="square" rtlCol="0">
            <a:spAutoFit/>
          </a:bodyPr>
          <a:lstStyle/>
          <a:p>
            <a:r>
              <a:rPr lang="en-US" sz="2800" b="1" kern="0" dirty="0" smtClean="0">
                <a:latin typeface="Arial"/>
                <a:ea typeface="+mj-ea"/>
                <a:cs typeface="+mj-cs"/>
              </a:rPr>
              <a:t>Summary of </a:t>
            </a:r>
            <a:r>
              <a:rPr lang="en-US" sz="2800" b="1" kern="0" dirty="0" err="1" smtClean="0">
                <a:latin typeface="Arial"/>
                <a:ea typeface="+mj-ea"/>
                <a:cs typeface="+mj-cs"/>
              </a:rPr>
              <a:t>Storport</a:t>
            </a:r>
            <a:r>
              <a:rPr lang="en-US" sz="2800" b="1" kern="0" dirty="0" smtClean="0">
                <a:latin typeface="Arial"/>
                <a:ea typeface="+mj-ea"/>
                <a:cs typeface="+mj-cs"/>
              </a:rPr>
              <a:t> New Interfaces</a:t>
            </a:r>
            <a:endParaRPr lang="en-US" dirty="0"/>
          </a:p>
        </p:txBody>
      </p:sp>
      <p:sp>
        <p:nvSpPr>
          <p:cNvPr id="5" name="TextBox 4"/>
          <p:cNvSpPr txBox="1"/>
          <p:nvPr/>
        </p:nvSpPr>
        <p:spPr>
          <a:xfrm>
            <a:off x="228600" y="1447800"/>
            <a:ext cx="4267200" cy="14478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r>
              <a:rPr lang="en-US" sz="1600" b="1" dirty="0" smtClean="0">
                <a:solidFill>
                  <a:schemeClr val="tx1"/>
                </a:solidFill>
                <a:latin typeface="Segoe UI" pitchFamily="34" charset="0"/>
                <a:cs typeface="Segoe UI" pitchFamily="34" charset="0"/>
              </a:rPr>
              <a:t>New Multiprocessor Interfaces</a:t>
            </a:r>
          </a:p>
          <a:p>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StorPortGetCurrentProcessorNumber</a:t>
            </a:r>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StorPortGetGroupAffinity</a:t>
            </a:r>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StorPortGetActiveGroupCount</a:t>
            </a:r>
            <a:endParaRPr lang="en-US" sz="1400" dirty="0" smtClean="0">
              <a:solidFill>
                <a:schemeClr val="tx1"/>
              </a:solidFill>
              <a:latin typeface="Segoe UI" pitchFamily="34" charset="0"/>
              <a:cs typeface="Segoe UI" pitchFamily="34" charset="0"/>
            </a:endParaRPr>
          </a:p>
        </p:txBody>
      </p:sp>
      <p:sp>
        <p:nvSpPr>
          <p:cNvPr id="6" name="TextBox 5"/>
          <p:cNvSpPr txBox="1"/>
          <p:nvPr/>
        </p:nvSpPr>
        <p:spPr>
          <a:xfrm>
            <a:off x="4648200" y="1447800"/>
            <a:ext cx="4267199" cy="14478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none" rtlCol="0">
            <a:noAutofit/>
          </a:bodyPr>
          <a:lstStyle/>
          <a:p>
            <a:r>
              <a:rPr lang="en-US" sz="1600" b="1" dirty="0" smtClean="0">
                <a:solidFill>
                  <a:schemeClr val="tx1"/>
                </a:solidFill>
                <a:latin typeface="Segoe UI" pitchFamily="34" charset="0"/>
                <a:cs typeface="Segoe UI" pitchFamily="34" charset="0"/>
              </a:rPr>
              <a:t>New NUMA Interfaces</a:t>
            </a:r>
          </a:p>
          <a:p>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StorPortGetNodeAffinity</a:t>
            </a:r>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StorPortGetActiveNodeCount</a:t>
            </a:r>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StorPortGetHighestNodeNumber</a:t>
            </a:r>
            <a:endParaRPr lang="en-US" sz="1400" dirty="0" smtClean="0">
              <a:solidFill>
                <a:schemeClr val="tx1"/>
              </a:solidFill>
              <a:latin typeface="Segoe UI" pitchFamily="34" charset="0"/>
              <a:cs typeface="Segoe UI" pitchFamily="34" charset="0"/>
            </a:endParaRPr>
          </a:p>
          <a:p>
            <a:r>
              <a:rPr lang="en-US" sz="1400" dirty="0" err="1" smtClean="0">
                <a:solidFill>
                  <a:schemeClr val="tx1"/>
                </a:solidFill>
                <a:latin typeface="Segoe UI" pitchFamily="34" charset="0"/>
                <a:cs typeface="Segoe UI" pitchFamily="34" charset="0"/>
              </a:rPr>
              <a:t>StorPortGetLogicalProcessorRelationship</a:t>
            </a:r>
            <a:endParaRPr lang="en-US" sz="1400" dirty="0" smtClean="0">
              <a:solidFill>
                <a:schemeClr val="tx1"/>
              </a:solidFill>
              <a:latin typeface="Segoe UI" pitchFamily="34" charset="0"/>
              <a:cs typeface="Segoe UI" pitchFamily="34" charset="0"/>
            </a:endParaRPr>
          </a:p>
        </p:txBody>
      </p:sp>
      <p:sp>
        <p:nvSpPr>
          <p:cNvPr id="8" name="TextBox 7"/>
          <p:cNvSpPr txBox="1"/>
          <p:nvPr/>
        </p:nvSpPr>
        <p:spPr>
          <a:xfrm>
            <a:off x="228600" y="3124200"/>
            <a:ext cx="8686800" cy="1021597"/>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r>
              <a:rPr lang="en-US" sz="1600" b="1" dirty="0" smtClean="0">
                <a:solidFill>
                  <a:schemeClr val="tx1"/>
                </a:solidFill>
                <a:latin typeface="Segoe UI" pitchFamily="34" charset="0"/>
                <a:cs typeface="Segoe UI" pitchFamily="34" charset="0"/>
              </a:rPr>
              <a:t>Related Interfaces for Memory Allocation</a:t>
            </a:r>
          </a:p>
          <a:p>
            <a:endParaRPr lang="en-US" sz="1400" dirty="0" smtClean="0">
              <a:solidFill>
                <a:schemeClr val="tx1"/>
              </a:solidFill>
              <a:latin typeface="Segoe UI" pitchFamily="34" charset="0"/>
              <a:cs typeface="Segoe UI" pitchFamily="34" charset="0"/>
            </a:endParaRPr>
          </a:p>
          <a:p>
            <a:pPr lvl="1" indent="-457200"/>
            <a:r>
              <a:rPr lang="en-US" sz="1400" dirty="0" smtClean="0">
                <a:solidFill>
                  <a:schemeClr val="tx1"/>
                </a:solidFill>
                <a:latin typeface="Segoe UI" pitchFamily="34" charset="0"/>
                <a:cs typeface="Segoe UI" pitchFamily="34" charset="0"/>
              </a:rPr>
              <a:t>StorPortAllocateContiguousMemorySpecifyCacheNode</a:t>
            </a:r>
          </a:p>
          <a:p>
            <a:pPr lvl="1" indent="-457200"/>
            <a:r>
              <a:rPr lang="en-US" sz="1400" dirty="0" smtClean="0">
                <a:solidFill>
                  <a:schemeClr val="tx1"/>
                </a:solidFill>
                <a:latin typeface="Segoe UI" pitchFamily="34" charset="0"/>
                <a:cs typeface="Segoe UI" pitchFamily="34" charset="0"/>
              </a:rPr>
              <a:t>StorPortFreeContiguousMemorySpecifyCache</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1"/>
            <a:ext cx="8534400" cy="762000"/>
          </a:xfrm>
        </p:spPr>
        <p:txBody>
          <a:bodyPr>
            <a:normAutofit fontScale="70000" lnSpcReduction="20000"/>
          </a:bodyPr>
          <a:lstStyle/>
          <a:p>
            <a:pPr marL="0" indent="0">
              <a:buNone/>
            </a:pPr>
            <a:r>
              <a:rPr lang="en-US" dirty="0" smtClean="0">
                <a:cs typeface="Segoe UI" pitchFamily="34" charset="0"/>
              </a:rPr>
              <a:t>Use these functions if your miniport can optimize its performance based on knowledge of the underlying processor topology.</a:t>
            </a:r>
          </a:p>
        </p:txBody>
      </p:sp>
      <p:sp>
        <p:nvSpPr>
          <p:cNvPr id="4" name="TextBox 3"/>
          <p:cNvSpPr txBox="1"/>
          <p:nvPr/>
        </p:nvSpPr>
        <p:spPr>
          <a:xfrm>
            <a:off x="0" y="685800"/>
            <a:ext cx="9144000" cy="523220"/>
          </a:xfrm>
          <a:prstGeom prst="rect">
            <a:avLst/>
          </a:prstGeom>
          <a:noFill/>
          <a:effectLst/>
        </p:spPr>
        <p:txBody>
          <a:bodyPr wrap="square" rtlCol="0">
            <a:spAutoFit/>
          </a:bodyPr>
          <a:lstStyle/>
          <a:p>
            <a:r>
              <a:rPr kumimoji="0" lang="en-US" sz="2800" b="1" i="0" u="none" strike="noStrike" kern="0" cap="none" spc="0" normalizeH="0" baseline="0" noProof="0" dirty="0" smtClean="0">
                <a:ln>
                  <a:noFill/>
                </a:ln>
                <a:effectLst/>
                <a:uLnTx/>
                <a:uFillTx/>
                <a:latin typeface="Arial"/>
                <a:ea typeface="+mj-ea"/>
                <a:cs typeface="+mj-cs"/>
              </a:rPr>
              <a:t>New </a:t>
            </a:r>
            <a:r>
              <a:rPr kumimoji="0" lang="en-US" sz="2800" b="1" i="0" u="none" strike="noStrike" kern="0" cap="none" spc="0" normalizeH="0" baseline="0" noProof="0" dirty="0" err="1" smtClean="0">
                <a:ln>
                  <a:noFill/>
                </a:ln>
                <a:effectLst/>
                <a:uLnTx/>
                <a:uFillTx/>
                <a:latin typeface="Arial"/>
                <a:ea typeface="+mj-ea"/>
                <a:cs typeface="+mj-cs"/>
              </a:rPr>
              <a:t>Storport</a:t>
            </a:r>
            <a:r>
              <a:rPr kumimoji="0" lang="en-US" sz="2800" b="1" i="0" u="none" strike="noStrike" kern="0" cap="none" spc="0" normalizeH="0" baseline="0" noProof="0" dirty="0" smtClean="0">
                <a:ln>
                  <a:noFill/>
                </a:ln>
                <a:effectLst/>
                <a:uLnTx/>
                <a:uFillTx/>
                <a:latin typeface="Arial"/>
                <a:ea typeface="+mj-ea"/>
                <a:cs typeface="+mj-cs"/>
              </a:rPr>
              <a:t> Multiprocessor Interfaces</a:t>
            </a:r>
            <a:endParaRPr lang="en-US" dirty="0"/>
          </a:p>
        </p:txBody>
      </p:sp>
      <p:sp>
        <p:nvSpPr>
          <p:cNvPr id="5" name="TextBox 4"/>
          <p:cNvSpPr txBox="1"/>
          <p:nvPr/>
        </p:nvSpPr>
        <p:spPr>
          <a:xfrm>
            <a:off x="304800" y="2286000"/>
            <a:ext cx="8534400" cy="838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3657600" indent="-3657600">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StorPortGetCurrentProcessorNumber</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3657600" indent="-3657600">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PPROCESSOR_NUMBER </a:t>
            </a:r>
            <a:r>
              <a:rPr lang="en-US" sz="1100" i="1" dirty="0" err="1" smtClean="0">
                <a:solidFill>
                  <a:schemeClr val="tx1"/>
                </a:solidFill>
                <a:latin typeface="Courier New" pitchFamily="49" charset="0"/>
                <a:cs typeface="Courier New" pitchFamily="49" charset="0"/>
              </a:rPr>
              <a:t>ProcNumber</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Returns the system-assigned number of the current processor on which the caller is running.</a:t>
            </a:r>
          </a:p>
        </p:txBody>
      </p:sp>
      <p:sp>
        <p:nvSpPr>
          <p:cNvPr id="6" name="TextBox 5"/>
          <p:cNvSpPr txBox="1"/>
          <p:nvPr/>
        </p:nvSpPr>
        <p:spPr>
          <a:xfrm>
            <a:off x="304800" y="3276600"/>
            <a:ext cx="8534400" cy="9906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2859088" indent="-2859088">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StorPortGetGroupAffinity</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2859088" indent="-2859088">
              <a:buNone/>
            </a:pPr>
            <a:r>
              <a:rPr lang="en-US" sz="1100" dirty="0" smtClean="0">
                <a:solidFill>
                  <a:schemeClr val="tx1"/>
                </a:solidFill>
                <a:latin typeface="Courier New" pitchFamily="49" charset="0"/>
                <a:cs typeface="Courier New" pitchFamily="49" charset="0"/>
              </a:rPr>
              <a:t>	USHORT </a:t>
            </a:r>
            <a:r>
              <a:rPr lang="en-US" sz="1100" i="1" dirty="0" err="1" smtClean="0">
                <a:solidFill>
                  <a:schemeClr val="tx1"/>
                </a:solidFill>
                <a:latin typeface="Courier New" pitchFamily="49" charset="0"/>
                <a:cs typeface="Courier New" pitchFamily="49" charset="0"/>
              </a:rPr>
              <a:t>GroupNumber</a:t>
            </a:r>
            <a:r>
              <a:rPr lang="en-US" sz="1100" i="1" dirty="0" smtClean="0">
                <a:solidFill>
                  <a:schemeClr val="tx1"/>
                </a:solidFill>
                <a:latin typeface="Courier New" pitchFamily="49" charset="0"/>
                <a:cs typeface="Courier New" pitchFamily="49" charset="0"/>
              </a:rPr>
              <a:t>,</a:t>
            </a:r>
            <a:endParaRPr lang="en-US" sz="1100" dirty="0" smtClean="0">
              <a:solidFill>
                <a:schemeClr val="tx1"/>
              </a:solidFill>
              <a:latin typeface="Courier New" pitchFamily="49" charset="0"/>
              <a:cs typeface="Courier New" pitchFamily="49" charset="0"/>
            </a:endParaRPr>
          </a:p>
          <a:p>
            <a:pPr marL="2859088" indent="-2859088">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PKAFFINITY </a:t>
            </a:r>
            <a:r>
              <a:rPr lang="en-US" sz="1100" i="1" dirty="0" err="1" smtClean="0">
                <a:solidFill>
                  <a:schemeClr val="tx1"/>
                </a:solidFill>
                <a:latin typeface="Courier New" pitchFamily="49" charset="0"/>
                <a:cs typeface="Courier New" pitchFamily="49" charset="0"/>
              </a:rPr>
              <a:t>GroupAffinityMask</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Constructs a mask of the active processors in the requested group.</a:t>
            </a:r>
          </a:p>
        </p:txBody>
      </p:sp>
      <p:sp>
        <p:nvSpPr>
          <p:cNvPr id="7" name="TextBox 6"/>
          <p:cNvSpPr txBox="1"/>
          <p:nvPr/>
        </p:nvSpPr>
        <p:spPr>
          <a:xfrm>
            <a:off x="304800" y="4419600"/>
            <a:ext cx="8534400" cy="838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3146425" indent="-3146425">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StorPortGetActiveGroupCount</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3146425" indent="-3146425">
              <a:buNone/>
            </a:pPr>
            <a:r>
              <a:rPr lang="en-US" sz="1100" dirty="0" smtClean="0">
                <a:solidFill>
                  <a:schemeClr val="tx1"/>
                </a:solidFill>
                <a:latin typeface="Courier New" pitchFamily="49" charset="0"/>
                <a:cs typeface="Courier New" pitchFamily="49" charset="0"/>
              </a:rPr>
              <a:t>	PUSHORT </a:t>
            </a:r>
            <a:r>
              <a:rPr lang="en-US" sz="1100" i="1" dirty="0" err="1" smtClean="0">
                <a:solidFill>
                  <a:schemeClr val="tx1"/>
                </a:solidFill>
                <a:latin typeface="Courier New" pitchFamily="49" charset="0"/>
                <a:cs typeface="Courier New" pitchFamily="49" charset="0"/>
              </a:rPr>
              <a:t>NumberOfGroups</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Returns the number of groups present in the system.</a:t>
            </a:r>
          </a:p>
        </p:txBody>
      </p:sp>
      <p:sp>
        <p:nvSpPr>
          <p:cNvPr id="8" name="TextBox 7"/>
          <p:cNvSpPr txBox="1"/>
          <p:nvPr/>
        </p:nvSpPr>
        <p:spPr>
          <a:xfrm>
            <a:off x="7543800" y="5715000"/>
            <a:ext cx="1333507" cy="369332"/>
          </a:xfrm>
          <a:prstGeom prst="rect">
            <a:avLst/>
          </a:prstGeom>
          <a:noFill/>
        </p:spPr>
        <p:txBody>
          <a:bodyPr wrap="none" rtlCol="0">
            <a:spAutoFit/>
          </a:bodyPr>
          <a:lstStyle/>
          <a:p>
            <a:pPr algn="r"/>
            <a:r>
              <a:rPr lang="en-US" dirty="0" smtClean="0"/>
              <a:t>Continued…</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1"/>
            <a:ext cx="8534400" cy="380999"/>
          </a:xfrm>
        </p:spPr>
        <p:txBody>
          <a:bodyPr>
            <a:normAutofit/>
          </a:bodyPr>
          <a:lstStyle/>
          <a:p>
            <a:pPr marL="0" indent="0">
              <a:buNone/>
            </a:pPr>
            <a:r>
              <a:rPr lang="en-US" sz="1800" dirty="0" smtClean="0">
                <a:cs typeface="Segoe UI" pitchFamily="34" charset="0"/>
              </a:rPr>
              <a:t>…continued</a:t>
            </a:r>
          </a:p>
        </p:txBody>
      </p:sp>
      <p:sp>
        <p:nvSpPr>
          <p:cNvPr id="4" name="TextBox 3"/>
          <p:cNvSpPr txBox="1"/>
          <p:nvPr/>
        </p:nvSpPr>
        <p:spPr>
          <a:xfrm>
            <a:off x="0" y="685800"/>
            <a:ext cx="9144000" cy="523220"/>
          </a:xfrm>
          <a:prstGeom prst="rect">
            <a:avLst/>
          </a:prstGeom>
          <a:noFill/>
          <a:effectLst/>
        </p:spPr>
        <p:txBody>
          <a:bodyPr wrap="square" rtlCol="0">
            <a:spAutoFit/>
          </a:bodyPr>
          <a:lstStyle/>
          <a:p>
            <a:r>
              <a:rPr kumimoji="0" lang="en-US" sz="2800" b="1" i="0" u="none" strike="noStrike" kern="0" cap="none" spc="0" normalizeH="0" baseline="0" noProof="0" dirty="0" smtClean="0">
                <a:ln>
                  <a:noFill/>
                </a:ln>
                <a:effectLst/>
                <a:uLnTx/>
                <a:uFillTx/>
                <a:latin typeface="Arial"/>
                <a:ea typeface="+mj-ea"/>
                <a:cs typeface="+mj-cs"/>
              </a:rPr>
              <a:t>New </a:t>
            </a:r>
            <a:r>
              <a:rPr kumimoji="0" lang="en-US" sz="2800" b="1" i="0" u="none" strike="noStrike" kern="0" cap="none" spc="0" normalizeH="0" baseline="0" noProof="0" dirty="0" err="1" smtClean="0">
                <a:ln>
                  <a:noFill/>
                </a:ln>
                <a:effectLst/>
                <a:uLnTx/>
                <a:uFillTx/>
                <a:latin typeface="Arial"/>
                <a:ea typeface="+mj-ea"/>
                <a:cs typeface="+mj-cs"/>
              </a:rPr>
              <a:t>Storport</a:t>
            </a:r>
            <a:r>
              <a:rPr kumimoji="0" lang="en-US" sz="2800" b="1" i="0" u="none" strike="noStrike" kern="0" cap="none" spc="0" normalizeH="0" baseline="0" noProof="0" dirty="0" smtClean="0">
                <a:ln>
                  <a:noFill/>
                </a:ln>
                <a:effectLst/>
                <a:uLnTx/>
                <a:uFillTx/>
                <a:latin typeface="Arial"/>
                <a:ea typeface="+mj-ea"/>
                <a:cs typeface="+mj-cs"/>
              </a:rPr>
              <a:t> Multiprocessor Interfaces</a:t>
            </a:r>
            <a:endParaRPr lang="en-US" dirty="0"/>
          </a:p>
        </p:txBody>
      </p:sp>
      <p:sp>
        <p:nvSpPr>
          <p:cNvPr id="5" name="TextBox 4"/>
          <p:cNvSpPr txBox="1"/>
          <p:nvPr/>
        </p:nvSpPr>
        <p:spPr>
          <a:xfrm>
            <a:off x="304800" y="1981200"/>
            <a:ext cx="8534400" cy="13716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4230688" indent="-4230688">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StorPortGetLogicalProcessorRelationship</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4230688" indent="-4230688">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PPROCESSOR_NUMBER </a:t>
            </a:r>
            <a:r>
              <a:rPr lang="en-US" sz="1100" i="1" dirty="0" err="1" smtClean="0">
                <a:solidFill>
                  <a:schemeClr val="tx1"/>
                </a:solidFill>
                <a:latin typeface="Courier New" pitchFamily="49" charset="0"/>
                <a:cs typeface="Courier New" pitchFamily="49" charset="0"/>
              </a:rPr>
              <a:t>ProcessorNumber</a:t>
            </a:r>
            <a:r>
              <a:rPr lang="en-US" sz="1100" i="1" dirty="0" smtClean="0">
                <a:solidFill>
                  <a:schemeClr val="tx1"/>
                </a:solidFill>
                <a:latin typeface="Courier New" pitchFamily="49" charset="0"/>
                <a:cs typeface="Courier New" pitchFamily="49" charset="0"/>
              </a:rPr>
              <a:t>,</a:t>
            </a:r>
          </a:p>
          <a:p>
            <a:pPr marL="4230688" indent="-4230688">
              <a:buNone/>
            </a:pPr>
            <a:r>
              <a:rPr lang="en-US" sz="1100" dirty="0" smtClean="0">
                <a:solidFill>
                  <a:schemeClr val="tx1"/>
                </a:solidFill>
                <a:latin typeface="Courier New" pitchFamily="49" charset="0"/>
                <a:cs typeface="Courier New" pitchFamily="49" charset="0"/>
              </a:rPr>
              <a:t>	LOGICAL_PROCESSOR_RELATIONSHIP_TYPE </a:t>
            </a:r>
            <a:r>
              <a:rPr lang="en-US" sz="1100" i="1" dirty="0" err="1" smtClean="0">
                <a:solidFill>
                  <a:schemeClr val="tx1"/>
                </a:solidFill>
                <a:latin typeface="Courier New" pitchFamily="49" charset="0"/>
                <a:cs typeface="Courier New" pitchFamily="49" charset="0"/>
              </a:rPr>
              <a:t>RelType</a:t>
            </a:r>
            <a:r>
              <a:rPr lang="en-US" sz="1100" dirty="0" smtClean="0">
                <a:solidFill>
                  <a:schemeClr val="tx1"/>
                </a:solidFill>
                <a:latin typeface="Courier New" pitchFamily="49" charset="0"/>
                <a:cs typeface="Courier New" pitchFamily="49" charset="0"/>
              </a:rPr>
              <a:t>,</a:t>
            </a:r>
          </a:p>
          <a:p>
            <a:pPr marL="4230688" indent="-4230688">
              <a:buNone/>
            </a:pPr>
            <a:r>
              <a:rPr lang="en-US" sz="1100" dirty="0" smtClean="0">
                <a:solidFill>
                  <a:schemeClr val="tx1"/>
                </a:solidFill>
                <a:latin typeface="Courier New" pitchFamily="49" charset="0"/>
                <a:cs typeface="Courier New" pitchFamily="49" charset="0"/>
              </a:rPr>
              <a:t>	PSYSTEM_LOGICAL_PROCESSOR_INFORMATION_EX</a:t>
            </a:r>
            <a:r>
              <a:rPr lang="en-US" sz="1100" i="1" dirty="0" smtClean="0">
                <a:solidFill>
                  <a:schemeClr val="tx1"/>
                </a:solidFill>
                <a:latin typeface="Courier New" pitchFamily="49" charset="0"/>
                <a:cs typeface="Courier New" pitchFamily="49" charset="0"/>
              </a:rPr>
              <a:t> Info</a:t>
            </a:r>
            <a:r>
              <a:rPr lang="en-US" sz="1100" dirty="0" smtClean="0">
                <a:solidFill>
                  <a:schemeClr val="tx1"/>
                </a:solidFill>
                <a:latin typeface="Courier New" pitchFamily="49" charset="0"/>
                <a:cs typeface="Courier New" pitchFamily="49" charset="0"/>
              </a:rPr>
              <a:t>,</a:t>
            </a:r>
          </a:p>
          <a:p>
            <a:pPr marL="4230688" indent="-4230688">
              <a:buNone/>
            </a:pPr>
            <a:r>
              <a:rPr lang="en-US" sz="1100" dirty="0" smtClean="0">
                <a:solidFill>
                  <a:schemeClr val="tx1"/>
                </a:solidFill>
                <a:latin typeface="Courier New" pitchFamily="49" charset="0"/>
                <a:cs typeface="Courier New" pitchFamily="49" charset="0"/>
              </a:rPr>
              <a:t>	PULONG </a:t>
            </a:r>
            <a:r>
              <a:rPr lang="en-US" sz="1100" i="1" dirty="0" smtClean="0">
                <a:solidFill>
                  <a:schemeClr val="tx1"/>
                </a:solidFill>
                <a:latin typeface="Courier New" pitchFamily="49" charset="0"/>
                <a:cs typeface="Courier New" pitchFamily="49" charset="0"/>
              </a:rPr>
              <a:t>Length</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Returns a specified type of relationship information about groups, physical processors, and nodes in the host system.</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1"/>
            <a:ext cx="8534400" cy="762000"/>
          </a:xfrm>
        </p:spPr>
        <p:txBody>
          <a:bodyPr>
            <a:normAutofit fontScale="70000" lnSpcReduction="20000"/>
          </a:bodyPr>
          <a:lstStyle/>
          <a:p>
            <a:pPr marL="0" indent="0">
              <a:buNone/>
            </a:pPr>
            <a:r>
              <a:rPr lang="en-US" dirty="0" smtClean="0">
                <a:cs typeface="Segoe UI" pitchFamily="34" charset="0"/>
              </a:rPr>
              <a:t>Use these functions if your miniport can optimize its performance based on knowledge of the underlying NUMA/memory topology.</a:t>
            </a:r>
          </a:p>
        </p:txBody>
      </p:sp>
      <p:sp>
        <p:nvSpPr>
          <p:cNvPr id="4" name="TextBox 3"/>
          <p:cNvSpPr txBox="1"/>
          <p:nvPr/>
        </p:nvSpPr>
        <p:spPr>
          <a:xfrm>
            <a:off x="0" y="685800"/>
            <a:ext cx="9144000" cy="523220"/>
          </a:xfrm>
          <a:prstGeom prst="rect">
            <a:avLst/>
          </a:prstGeom>
          <a:noFill/>
          <a:effectLst/>
        </p:spPr>
        <p:txBody>
          <a:bodyPr wrap="square" rtlCol="0">
            <a:spAutoFit/>
          </a:bodyPr>
          <a:lstStyle/>
          <a:p>
            <a:r>
              <a:rPr kumimoji="0" lang="en-US" sz="2800" b="1" i="0" u="none" strike="noStrike" kern="0" cap="none" spc="0" normalizeH="0" baseline="0" noProof="0" dirty="0" smtClean="0">
                <a:ln>
                  <a:noFill/>
                </a:ln>
                <a:effectLst/>
                <a:uLnTx/>
                <a:uFillTx/>
                <a:latin typeface="Arial"/>
                <a:ea typeface="+mj-ea"/>
                <a:cs typeface="+mj-cs"/>
              </a:rPr>
              <a:t>New </a:t>
            </a:r>
            <a:r>
              <a:rPr kumimoji="0" lang="en-US" sz="2800" b="1" i="0" u="none" strike="noStrike" kern="0" cap="none" spc="0" normalizeH="0" baseline="0" noProof="0" dirty="0" err="1" smtClean="0">
                <a:ln>
                  <a:noFill/>
                </a:ln>
                <a:effectLst/>
                <a:uLnTx/>
                <a:uFillTx/>
                <a:latin typeface="Arial"/>
                <a:ea typeface="+mj-ea"/>
                <a:cs typeface="+mj-cs"/>
              </a:rPr>
              <a:t>Storport</a:t>
            </a:r>
            <a:r>
              <a:rPr kumimoji="0" lang="en-US" sz="2800" b="1" i="0" u="none" strike="noStrike" kern="0" cap="none" spc="0" normalizeH="0" baseline="0" noProof="0" dirty="0" smtClean="0">
                <a:ln>
                  <a:noFill/>
                </a:ln>
                <a:effectLst/>
                <a:uLnTx/>
                <a:uFillTx/>
                <a:latin typeface="Arial"/>
                <a:ea typeface="+mj-ea"/>
                <a:cs typeface="+mj-cs"/>
              </a:rPr>
              <a:t> </a:t>
            </a:r>
            <a:r>
              <a:rPr kumimoji="0" lang="en-US" sz="2800" b="1" i="0" u="none" strike="noStrike" kern="0" cap="none" spc="0" normalizeH="0" baseline="0" noProof="0" dirty="0" err="1" smtClean="0">
                <a:ln>
                  <a:noFill/>
                </a:ln>
                <a:effectLst/>
                <a:uLnTx/>
                <a:uFillTx/>
                <a:latin typeface="Arial"/>
                <a:ea typeface="+mj-ea"/>
                <a:cs typeface="+mj-cs"/>
              </a:rPr>
              <a:t>NUMA</a:t>
            </a:r>
            <a:r>
              <a:rPr kumimoji="0" lang="en-US" sz="2800" b="1" i="0" u="none" strike="noStrike" kern="0" cap="none" spc="0" normalizeH="0" baseline="0" noProof="0" dirty="0" smtClean="0">
                <a:ln>
                  <a:noFill/>
                </a:ln>
                <a:effectLst/>
                <a:uLnTx/>
                <a:uFillTx/>
                <a:latin typeface="Arial"/>
                <a:ea typeface="+mj-ea"/>
                <a:cs typeface="+mj-cs"/>
              </a:rPr>
              <a:t> Interfaces</a:t>
            </a:r>
            <a:endParaRPr lang="en-US" dirty="0"/>
          </a:p>
        </p:txBody>
      </p:sp>
      <p:sp>
        <p:nvSpPr>
          <p:cNvPr id="5" name="TextBox 4"/>
          <p:cNvSpPr txBox="1"/>
          <p:nvPr/>
        </p:nvSpPr>
        <p:spPr>
          <a:xfrm>
            <a:off x="304800" y="2286000"/>
            <a:ext cx="8534400" cy="9906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2743200" indent="-2743200">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StorPortGetNodeAffinity</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2743200" indent="-2743200">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ULONG </a:t>
            </a:r>
            <a:r>
              <a:rPr lang="en-US" sz="1100" i="1" dirty="0" err="1" smtClean="0">
                <a:solidFill>
                  <a:schemeClr val="tx1"/>
                </a:solidFill>
                <a:latin typeface="Courier New" pitchFamily="49" charset="0"/>
                <a:cs typeface="Courier New" pitchFamily="49" charset="0"/>
              </a:rPr>
              <a:t>NodeNumber</a:t>
            </a:r>
            <a:r>
              <a:rPr lang="en-US" sz="1100" i="1" dirty="0" smtClean="0">
                <a:solidFill>
                  <a:schemeClr val="tx1"/>
                </a:solidFill>
                <a:latin typeface="Courier New" pitchFamily="49" charset="0"/>
                <a:cs typeface="Courier New" pitchFamily="49" charset="0"/>
              </a:rPr>
              <a:t>,</a:t>
            </a:r>
          </a:p>
          <a:p>
            <a:pPr marL="2743200" indent="-2743200">
              <a:buNone/>
            </a:pPr>
            <a:r>
              <a:rPr lang="en-US" sz="1100" dirty="0" smtClean="0">
                <a:solidFill>
                  <a:schemeClr val="tx1"/>
                </a:solidFill>
                <a:latin typeface="Courier New" pitchFamily="49" charset="0"/>
                <a:cs typeface="Courier New" pitchFamily="49" charset="0"/>
              </a:rPr>
              <a:t>	PGROUP_AFFINTY </a:t>
            </a:r>
            <a:r>
              <a:rPr lang="en-US" sz="1100" i="1" dirty="0" err="1" smtClean="0">
                <a:solidFill>
                  <a:schemeClr val="tx1"/>
                </a:solidFill>
                <a:latin typeface="Courier New" pitchFamily="49" charset="0"/>
                <a:cs typeface="Courier New" pitchFamily="49" charset="0"/>
              </a:rPr>
              <a:t>NodeAffinityMask</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Constructs a mask of the active processors in the requested NUMA node.</a:t>
            </a:r>
          </a:p>
        </p:txBody>
      </p:sp>
      <p:sp>
        <p:nvSpPr>
          <p:cNvPr id="6" name="TextBox 5"/>
          <p:cNvSpPr txBox="1"/>
          <p:nvPr/>
        </p:nvSpPr>
        <p:spPr>
          <a:xfrm>
            <a:off x="304800" y="3429000"/>
            <a:ext cx="8534400" cy="838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3030538" indent="-3030538">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StorPortGetActiveNodeCount</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3030538" indent="-3030538">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PULONG </a:t>
            </a:r>
            <a:r>
              <a:rPr lang="en-US" sz="1100" i="1" dirty="0" err="1" smtClean="0">
                <a:solidFill>
                  <a:schemeClr val="tx1"/>
                </a:solidFill>
                <a:latin typeface="Courier New" pitchFamily="49" charset="0"/>
                <a:cs typeface="Courier New" pitchFamily="49" charset="0"/>
              </a:rPr>
              <a:t>NumberOfNodes</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Returns the number of nodes present in the system.</a:t>
            </a:r>
          </a:p>
        </p:txBody>
      </p:sp>
      <p:sp>
        <p:nvSpPr>
          <p:cNvPr id="7" name="TextBox 6"/>
          <p:cNvSpPr txBox="1"/>
          <p:nvPr/>
        </p:nvSpPr>
        <p:spPr>
          <a:xfrm>
            <a:off x="304800" y="4419600"/>
            <a:ext cx="8534400" cy="838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3200400" indent="-3200400">
              <a:buNone/>
            </a:pPr>
            <a:r>
              <a:rPr lang="en-US" sz="1100" dirty="0" smtClean="0">
                <a:solidFill>
                  <a:schemeClr val="tx1"/>
                </a:solidFill>
                <a:latin typeface="Courier New" pitchFamily="49" charset="0"/>
                <a:cs typeface="Courier New" pitchFamily="49" charset="0"/>
              </a:rPr>
              <a:t>ULONG </a:t>
            </a:r>
            <a:r>
              <a:rPr lang="en-US" sz="1200" b="1" dirty="0" err="1" smtClean="0">
                <a:solidFill>
                  <a:schemeClr val="tx1"/>
                </a:solidFill>
                <a:latin typeface="Courier New" pitchFamily="49" charset="0"/>
                <a:cs typeface="Courier New" pitchFamily="49" charset="0"/>
              </a:rPr>
              <a:t>StorPortGetHighestNodeNumber</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3200400" indent="-3200400">
              <a:buNone/>
            </a:pPr>
            <a:r>
              <a:rPr lang="en-US" sz="1100" dirty="0" smtClean="0">
                <a:solidFill>
                  <a:schemeClr val="tx1"/>
                </a:solidFill>
                <a:latin typeface="Courier New" pitchFamily="49" charset="0"/>
                <a:cs typeface="Courier New" pitchFamily="49" charset="0"/>
              </a:rPr>
              <a:t>	PULONG </a:t>
            </a:r>
            <a:r>
              <a:rPr lang="en-US" sz="1100" i="1" dirty="0" err="1" smtClean="0">
                <a:solidFill>
                  <a:schemeClr val="tx1"/>
                </a:solidFill>
                <a:latin typeface="Courier New" pitchFamily="49" charset="0"/>
                <a:cs typeface="Courier New" pitchFamily="49" charset="0"/>
              </a:rPr>
              <a:t>HighestNode</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Returns the largest possible node number on the system.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smtClean="0"/>
              <a:t>Storage Platform Driver Compatability for Windows Server 2008 R2</a:t>
            </a:r>
            <a:endParaRPr lang="en-US" sz="4000" dirty="0"/>
          </a:p>
        </p:txBody>
      </p:sp>
      <p:sp>
        <p:nvSpPr>
          <p:cNvPr id="3" name="Content Placeholder 2"/>
          <p:cNvSpPr>
            <a:spLocks noGrp="1"/>
          </p:cNvSpPr>
          <p:nvPr>
            <p:ph idx="1"/>
          </p:nvPr>
        </p:nvSpPr>
        <p:spPr>
          <a:xfrm>
            <a:off x="381000" y="1901825"/>
            <a:ext cx="8380412" cy="4175502"/>
          </a:xfrm>
        </p:spPr>
        <p:txBody>
          <a:bodyPr/>
          <a:lstStyle/>
          <a:p>
            <a:pPr marL="230188" indent="-230188"/>
            <a:r>
              <a:rPr lang="en-US" sz="2000" smtClean="0"/>
              <a:t>No interface changes required for Server 2008 miniports or MPIO DSMs to work on Windows Server 2008 R2</a:t>
            </a:r>
          </a:p>
          <a:p>
            <a:pPr marL="461963" lvl="1" indent="-231775"/>
            <a:r>
              <a:rPr lang="en-US" sz="1800" smtClean="0"/>
              <a:t>Assumes that existing drivers are not hardcoded to # of processors</a:t>
            </a:r>
          </a:p>
          <a:p>
            <a:pPr marL="461963" lvl="1" indent="-231775"/>
            <a:r>
              <a:rPr lang="en-US" sz="1800" smtClean="0"/>
              <a:t>MPIO and Storport new interfaces are optional to implement</a:t>
            </a:r>
          </a:p>
          <a:p>
            <a:pPr marL="230188" indent="-230188"/>
            <a:r>
              <a:rPr lang="en-US" sz="2000" smtClean="0"/>
              <a:t>Legacy SCSIport miniports are removed from Windows 7</a:t>
            </a:r>
          </a:p>
          <a:p>
            <a:pPr marL="461963" lvl="1" indent="-231775"/>
            <a:r>
              <a:rPr lang="en-US" sz="1800" smtClean="0"/>
              <a:t>SCSIport (port driver) still inbox but will be removed in next Windows full release (release after Win7)</a:t>
            </a:r>
          </a:p>
          <a:p>
            <a:pPr marL="461963" lvl="1" indent="-231775"/>
            <a:r>
              <a:rPr lang="en-US" sz="1800" smtClean="0"/>
              <a:t>SCSIport miniports can be F6’d in for boot support (add driver)</a:t>
            </a:r>
          </a:p>
          <a:p>
            <a:pPr marL="461963" lvl="2" indent="-231775"/>
            <a:r>
              <a:rPr lang="en-US" sz="1600" smtClean="0"/>
              <a:t>Scripted through standard methods including unattend.xml</a:t>
            </a:r>
          </a:p>
          <a:p>
            <a:pPr marL="461963" lvl="1" indent="-231775"/>
            <a:r>
              <a:rPr lang="en-US" sz="1800" smtClean="0"/>
              <a:t>SCSIport miniports can be F6’d in for boot support (add driver)</a:t>
            </a:r>
          </a:p>
          <a:p>
            <a:pPr marL="461963" lvl="1" indent="-231775"/>
            <a:r>
              <a:rPr lang="en-US" sz="1800" smtClean="0"/>
              <a:t>For Logo, Storport miniports required for SAS, iSCSI, Fibre Channel. </a:t>
            </a:r>
            <a:br>
              <a:rPr lang="en-US" sz="1800" smtClean="0"/>
            </a:br>
            <a:r>
              <a:rPr lang="en-US" sz="1800" smtClean="0"/>
              <a:t>SCSIport miniports can be used to Logo with legacy SCSI or SATA devices</a:t>
            </a:r>
            <a:endParaRPr lang="en-US" sz="2000" dirty="0"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1"/>
            <a:ext cx="8534400" cy="762000"/>
          </a:xfrm>
        </p:spPr>
        <p:txBody>
          <a:bodyPr>
            <a:normAutofit fontScale="70000" lnSpcReduction="20000"/>
          </a:bodyPr>
          <a:lstStyle/>
          <a:p>
            <a:pPr marL="0" indent="0">
              <a:buNone/>
            </a:pPr>
            <a:r>
              <a:rPr lang="en-US" dirty="0" smtClean="0">
                <a:cs typeface="Segoe UI" pitchFamily="34" charset="0"/>
              </a:rPr>
              <a:t>Use these function to dynamically allocate and free contiguous memory blocks. A </a:t>
            </a:r>
            <a:r>
              <a:rPr lang="en-US" i="1" dirty="0" smtClean="0">
                <a:cs typeface="Segoe UI" pitchFamily="34" charset="0"/>
              </a:rPr>
              <a:t>preferred</a:t>
            </a:r>
            <a:r>
              <a:rPr lang="en-US" dirty="0" smtClean="0">
                <a:cs typeface="Segoe UI" pitchFamily="34" charset="0"/>
              </a:rPr>
              <a:t> NUMA node can be specified.</a:t>
            </a:r>
          </a:p>
        </p:txBody>
      </p:sp>
      <p:sp>
        <p:nvSpPr>
          <p:cNvPr id="4" name="TextBox 3"/>
          <p:cNvSpPr txBox="1"/>
          <p:nvPr/>
        </p:nvSpPr>
        <p:spPr>
          <a:xfrm>
            <a:off x="0" y="685800"/>
            <a:ext cx="9144000" cy="523220"/>
          </a:xfrm>
          <a:prstGeom prst="rect">
            <a:avLst/>
          </a:prstGeom>
          <a:noFill/>
          <a:effectLst/>
        </p:spPr>
        <p:txBody>
          <a:bodyPr wrap="square" rtlCol="0">
            <a:spAutoFit/>
          </a:bodyPr>
          <a:lstStyle/>
          <a:p>
            <a:r>
              <a:rPr kumimoji="0" lang="en-US" sz="2800" b="1" i="0" u="none" strike="noStrike" kern="0" cap="none" spc="0" normalizeH="0" baseline="0" noProof="0" dirty="0" smtClean="0">
                <a:ln>
                  <a:noFill/>
                </a:ln>
                <a:effectLst/>
                <a:uLnTx/>
                <a:uFillTx/>
                <a:latin typeface="Arial"/>
                <a:ea typeface="+mj-ea"/>
                <a:cs typeface="+mj-cs"/>
              </a:rPr>
              <a:t>New </a:t>
            </a:r>
            <a:r>
              <a:rPr kumimoji="0" lang="en-US" sz="2800" b="1" i="0" u="none" strike="noStrike" kern="0" cap="none" spc="0" normalizeH="0" baseline="0" noProof="0" dirty="0" err="1" smtClean="0">
                <a:ln>
                  <a:noFill/>
                </a:ln>
                <a:effectLst/>
                <a:uLnTx/>
                <a:uFillTx/>
                <a:latin typeface="Arial"/>
                <a:ea typeface="+mj-ea"/>
                <a:cs typeface="+mj-cs"/>
              </a:rPr>
              <a:t>Storport</a:t>
            </a:r>
            <a:r>
              <a:rPr kumimoji="0" lang="en-US" sz="2800" b="1" i="0" u="none" strike="noStrike" kern="0" cap="none" spc="0" normalizeH="0" baseline="0" noProof="0" dirty="0" smtClean="0">
                <a:ln>
                  <a:noFill/>
                </a:ln>
                <a:effectLst/>
                <a:uLnTx/>
                <a:uFillTx/>
                <a:latin typeface="Arial"/>
                <a:ea typeface="+mj-ea"/>
                <a:cs typeface="+mj-cs"/>
              </a:rPr>
              <a:t> Memory Interfaces</a:t>
            </a:r>
            <a:endParaRPr lang="en-US" dirty="0"/>
          </a:p>
        </p:txBody>
      </p:sp>
      <p:sp>
        <p:nvSpPr>
          <p:cNvPr id="5" name="TextBox 4"/>
          <p:cNvSpPr txBox="1"/>
          <p:nvPr/>
        </p:nvSpPr>
        <p:spPr>
          <a:xfrm>
            <a:off x="304800" y="2286000"/>
            <a:ext cx="8534400" cy="1981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914400" indent="-914400">
              <a:buNone/>
            </a:pPr>
            <a:r>
              <a:rPr lang="en-US" sz="1100" dirty="0" smtClean="0">
                <a:solidFill>
                  <a:schemeClr val="tx1"/>
                </a:solidFill>
                <a:latin typeface="Courier New" pitchFamily="49" charset="0"/>
                <a:cs typeface="Courier New" pitchFamily="49" charset="0"/>
              </a:rPr>
              <a:t>ULONG </a:t>
            </a:r>
            <a:r>
              <a:rPr lang="en-US" sz="1200" b="1" dirty="0" smtClean="0">
                <a:solidFill>
                  <a:schemeClr val="tx1"/>
                </a:solidFill>
                <a:latin typeface="Courier New" pitchFamily="49" charset="0"/>
                <a:cs typeface="Courier New" pitchFamily="49" charset="0"/>
              </a:rPr>
              <a:t>StorPortAllocateContiguousMemorySpecifyCacheNode</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914400" indent="-914400">
              <a:buNone/>
            </a:pPr>
            <a:r>
              <a:rPr lang="en-US" sz="1100" i="1" dirty="0" smtClean="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SIZE_T </a:t>
            </a:r>
            <a:r>
              <a:rPr lang="en-US" sz="1100" i="1" dirty="0" err="1" smtClean="0">
                <a:solidFill>
                  <a:schemeClr val="tx1"/>
                </a:solidFill>
                <a:latin typeface="Courier New" pitchFamily="49" charset="0"/>
                <a:cs typeface="Courier New" pitchFamily="49" charset="0"/>
              </a:rPr>
              <a:t>NumberOfBytes</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PHYSICAL_ADDRESS </a:t>
            </a:r>
            <a:r>
              <a:rPr lang="en-US" sz="1100" i="1" dirty="0" err="1" smtClean="0">
                <a:solidFill>
                  <a:schemeClr val="tx1"/>
                </a:solidFill>
                <a:latin typeface="Courier New" pitchFamily="49" charset="0"/>
                <a:cs typeface="Courier New" pitchFamily="49" charset="0"/>
              </a:rPr>
              <a:t>LowestAcceptableAddress</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PHYSICAL_ADDRESS </a:t>
            </a:r>
            <a:r>
              <a:rPr lang="en-US" sz="1100" i="1" dirty="0" err="1" smtClean="0">
                <a:solidFill>
                  <a:schemeClr val="tx1"/>
                </a:solidFill>
                <a:latin typeface="Courier New" pitchFamily="49" charset="0"/>
                <a:cs typeface="Courier New" pitchFamily="49" charset="0"/>
              </a:rPr>
              <a:t>HighestAcceptableAddress</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PHYSICAL_ADDRESS </a:t>
            </a:r>
            <a:r>
              <a:rPr lang="en-US" sz="1100" i="1" dirty="0" err="1" smtClean="0">
                <a:solidFill>
                  <a:schemeClr val="tx1"/>
                </a:solidFill>
                <a:latin typeface="Courier New" pitchFamily="49" charset="0"/>
                <a:cs typeface="Courier New" pitchFamily="49" charset="0"/>
              </a:rPr>
              <a:t>BoundaryAddressMultiple</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MEMORY_CACHING_TYPE </a:t>
            </a:r>
            <a:r>
              <a:rPr lang="en-US" sz="1100" i="1" dirty="0" err="1" smtClean="0">
                <a:solidFill>
                  <a:schemeClr val="tx1"/>
                </a:solidFill>
                <a:latin typeface="Courier New" pitchFamily="49" charset="0"/>
                <a:cs typeface="Courier New" pitchFamily="49" charset="0"/>
              </a:rPr>
              <a:t>CacheType</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NODE_REQUIREMENT </a:t>
            </a:r>
            <a:r>
              <a:rPr lang="en-US" sz="1100" i="1" dirty="0" err="1" smtClean="0">
                <a:solidFill>
                  <a:schemeClr val="tx1"/>
                </a:solidFill>
                <a:latin typeface="Courier New" pitchFamily="49" charset="0"/>
                <a:cs typeface="Courier New" pitchFamily="49" charset="0"/>
              </a:rPr>
              <a:t>PreferredNode</a:t>
            </a:r>
            <a:r>
              <a:rPr lang="en-US" sz="1100" dirty="0" smtClean="0">
                <a:solidFill>
                  <a:schemeClr val="tx1"/>
                </a:solidFill>
                <a:latin typeface="Courier New" pitchFamily="49" charset="0"/>
                <a:cs typeface="Courier New" pitchFamily="49" charset="0"/>
              </a:rPr>
              <a:t>,</a:t>
            </a:r>
          </a:p>
          <a:p>
            <a:pPr marL="914400" indent="-914400">
              <a:buNone/>
            </a:pPr>
            <a:r>
              <a:rPr lang="en-US" sz="1100" dirty="0" smtClean="0">
                <a:solidFill>
                  <a:schemeClr val="tx1"/>
                </a:solidFill>
                <a:latin typeface="Courier New" pitchFamily="49" charset="0"/>
                <a:cs typeface="Courier New" pitchFamily="49" charset="0"/>
              </a:rPr>
              <a:t>	PVOID * </a:t>
            </a:r>
            <a:r>
              <a:rPr lang="en-US" sz="1100" i="1" dirty="0" err="1" smtClean="0">
                <a:solidFill>
                  <a:schemeClr val="tx1"/>
                </a:solidFill>
                <a:latin typeface="Courier New" pitchFamily="49" charset="0"/>
                <a:cs typeface="Courier New" pitchFamily="49" charset="0"/>
              </a:rPr>
              <a:t>BufferPointer</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Allocates a range of physically contiguous, cache-aligned memory.</a:t>
            </a:r>
          </a:p>
        </p:txBody>
      </p:sp>
      <p:sp>
        <p:nvSpPr>
          <p:cNvPr id="7" name="TextBox 6"/>
          <p:cNvSpPr txBox="1"/>
          <p:nvPr/>
        </p:nvSpPr>
        <p:spPr>
          <a:xfrm>
            <a:off x="304800" y="4419600"/>
            <a:ext cx="8534400" cy="1219200"/>
          </a:xfrm>
          <a:prstGeom prst="rect">
            <a:avLst/>
          </a:prstGeom>
          <a:solidFill>
            <a:srgbClr val="4F81BD">
              <a:alpha val="25098"/>
            </a:srgbClr>
          </a:solidFill>
          <a:effectLst>
            <a:softEdge rad="63500"/>
          </a:effectLst>
        </p:spPr>
        <p:style>
          <a:lnRef idx="3">
            <a:schemeClr val="lt1"/>
          </a:lnRef>
          <a:fillRef idx="1">
            <a:schemeClr val="accent1"/>
          </a:fillRef>
          <a:effectRef idx="1">
            <a:schemeClr val="accent1"/>
          </a:effectRef>
          <a:fontRef idx="minor">
            <a:schemeClr val="lt1"/>
          </a:fontRef>
        </p:style>
        <p:txBody>
          <a:bodyPr wrap="square" rtlCol="0">
            <a:noAutofit/>
          </a:bodyPr>
          <a:lstStyle/>
          <a:p>
            <a:pPr marL="4346575" indent="-4346575">
              <a:buNone/>
            </a:pPr>
            <a:r>
              <a:rPr lang="en-US" sz="1100" dirty="0" smtClean="0">
                <a:solidFill>
                  <a:schemeClr val="tx1"/>
                </a:solidFill>
                <a:latin typeface="Courier New" pitchFamily="49" charset="0"/>
                <a:cs typeface="Courier New" pitchFamily="49" charset="0"/>
              </a:rPr>
              <a:t>ULONG </a:t>
            </a:r>
            <a:r>
              <a:rPr lang="en-US" sz="1200" b="1" dirty="0" smtClean="0">
                <a:solidFill>
                  <a:schemeClr val="tx1"/>
                </a:solidFill>
                <a:latin typeface="Courier New" pitchFamily="49" charset="0"/>
                <a:cs typeface="Courier New" pitchFamily="49" charset="0"/>
              </a:rPr>
              <a:t>StorPortFreeContiguousMemorySpecifyCache</a:t>
            </a: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HardwareExtension</a:t>
            </a:r>
            <a:r>
              <a:rPr lang="en-US" sz="1100" dirty="0" smtClean="0">
                <a:solidFill>
                  <a:schemeClr val="tx1"/>
                </a:solidFill>
                <a:latin typeface="Courier New" pitchFamily="49" charset="0"/>
                <a:cs typeface="Courier New" pitchFamily="49" charset="0"/>
              </a:rPr>
              <a:t>,</a:t>
            </a:r>
          </a:p>
          <a:p>
            <a:pPr marL="4346575" indent="-4346575">
              <a:buNone/>
            </a:pPr>
            <a:r>
              <a:rPr lang="en-US" sz="1100" dirty="0" smtClean="0">
                <a:solidFill>
                  <a:schemeClr val="tx1"/>
                </a:solidFill>
                <a:latin typeface="Courier New" pitchFamily="49" charset="0"/>
                <a:cs typeface="Courier New" pitchFamily="49" charset="0"/>
              </a:rPr>
              <a:t>	PVOID </a:t>
            </a:r>
            <a:r>
              <a:rPr lang="en-US" sz="1100" i="1" dirty="0" err="1" smtClean="0">
                <a:solidFill>
                  <a:schemeClr val="tx1"/>
                </a:solidFill>
                <a:latin typeface="Courier New" pitchFamily="49" charset="0"/>
                <a:cs typeface="Courier New" pitchFamily="49" charset="0"/>
              </a:rPr>
              <a:t>BaseAddress</a:t>
            </a:r>
            <a:r>
              <a:rPr lang="en-US" sz="1100" dirty="0" smtClean="0">
                <a:solidFill>
                  <a:schemeClr val="tx1"/>
                </a:solidFill>
                <a:latin typeface="Courier New" pitchFamily="49" charset="0"/>
                <a:cs typeface="Courier New" pitchFamily="49" charset="0"/>
              </a:rPr>
              <a:t>,</a:t>
            </a:r>
          </a:p>
          <a:p>
            <a:pPr marL="4346575" indent="-4346575">
              <a:buNone/>
            </a:pPr>
            <a:r>
              <a:rPr lang="en-US" sz="1100" dirty="0" smtClean="0">
                <a:solidFill>
                  <a:schemeClr val="tx1"/>
                </a:solidFill>
                <a:latin typeface="Courier New" pitchFamily="49" charset="0"/>
                <a:cs typeface="Courier New" pitchFamily="49" charset="0"/>
              </a:rPr>
              <a:t>	SIZE_T </a:t>
            </a:r>
            <a:r>
              <a:rPr lang="en-US" sz="1100" i="1" dirty="0" err="1" smtClean="0">
                <a:solidFill>
                  <a:schemeClr val="tx1"/>
                </a:solidFill>
                <a:latin typeface="Courier New" pitchFamily="49" charset="0"/>
                <a:cs typeface="Courier New" pitchFamily="49" charset="0"/>
              </a:rPr>
              <a:t>NumberOfBytes</a:t>
            </a:r>
            <a:r>
              <a:rPr lang="en-US" sz="1100" dirty="0" smtClean="0">
                <a:solidFill>
                  <a:schemeClr val="tx1"/>
                </a:solidFill>
                <a:latin typeface="Courier New" pitchFamily="49" charset="0"/>
                <a:cs typeface="Courier New" pitchFamily="49" charset="0"/>
              </a:rPr>
              <a:t>,</a:t>
            </a:r>
          </a:p>
          <a:p>
            <a:pPr marL="4346575" indent="-4346575">
              <a:buNone/>
            </a:pPr>
            <a:r>
              <a:rPr lang="en-US" sz="1100" dirty="0" smtClean="0">
                <a:solidFill>
                  <a:schemeClr val="tx1"/>
                </a:solidFill>
                <a:latin typeface="Courier New" pitchFamily="49" charset="0"/>
                <a:cs typeface="Courier New" pitchFamily="49" charset="0"/>
              </a:rPr>
              <a:t>	MEMORY_CACHING_TYPE </a:t>
            </a:r>
            <a:r>
              <a:rPr lang="en-US" sz="1100" i="1" dirty="0" err="1" smtClean="0">
                <a:solidFill>
                  <a:schemeClr val="tx1"/>
                </a:solidFill>
                <a:latin typeface="Courier New" pitchFamily="49" charset="0"/>
                <a:cs typeface="Courier New" pitchFamily="49" charset="0"/>
              </a:rPr>
              <a:t>CacheType</a:t>
            </a:r>
            <a:r>
              <a:rPr lang="en-US" sz="1100" dirty="0" smtClean="0">
                <a:solidFill>
                  <a:schemeClr val="tx1"/>
                </a:solidFill>
                <a:latin typeface="Courier New" pitchFamily="49" charset="0"/>
                <a:cs typeface="Courier New" pitchFamily="49" charset="0"/>
              </a:rPr>
              <a:t> )</a:t>
            </a:r>
          </a:p>
          <a:p>
            <a:pPr marL="3030538" indent="-3030538">
              <a:buNone/>
            </a:pPr>
            <a:r>
              <a:rPr lang="en-US" sz="1200" b="1" dirty="0" smtClean="0">
                <a:solidFill>
                  <a:schemeClr val="tx1"/>
                </a:solidFill>
                <a:cs typeface="Segoe UI" pitchFamily="34" charset="0"/>
              </a:rPr>
              <a:t>Description</a:t>
            </a:r>
          </a:p>
          <a:p>
            <a:pPr marL="3030538" indent="-2798763">
              <a:buNone/>
            </a:pPr>
            <a:r>
              <a:rPr lang="en-US" sz="1100" dirty="0" smtClean="0">
                <a:solidFill>
                  <a:schemeClr val="tx1"/>
                </a:solidFill>
                <a:cs typeface="Segoe UI" pitchFamily="34" charset="0"/>
              </a:rPr>
              <a:t>Frees a buffer allocated by StorPortAllocateContiguousMemorySpecifyCacheNode.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000" smtClean="0"/>
              <a:t>Storage Platform Driver Compatability for Windows Server 2008 R2</a:t>
            </a:r>
            <a:endParaRPr lang="en-US" sz="4000" dirty="0"/>
          </a:p>
        </p:txBody>
      </p:sp>
      <p:sp>
        <p:nvSpPr>
          <p:cNvPr id="3" name="Content Placeholder 2"/>
          <p:cNvSpPr>
            <a:spLocks noGrp="1"/>
          </p:cNvSpPr>
          <p:nvPr>
            <p:ph idx="1"/>
          </p:nvPr>
        </p:nvSpPr>
        <p:spPr>
          <a:xfrm>
            <a:off x="382588" y="1901825"/>
            <a:ext cx="8380412" cy="3053656"/>
          </a:xfrm>
        </p:spPr>
        <p:txBody>
          <a:bodyPr/>
          <a:lstStyle/>
          <a:p>
            <a:r>
              <a:rPr lang="en-US" smtClean="0"/>
              <a:t>RSM (Removable Storage Manager) removed from Windows 7</a:t>
            </a:r>
          </a:p>
          <a:p>
            <a:r>
              <a:rPr lang="en-US" smtClean="0"/>
              <a:t>Driver migration</a:t>
            </a:r>
          </a:p>
          <a:p>
            <a:pPr lvl="1"/>
            <a:r>
              <a:rPr lang="en-US" smtClean="0"/>
              <a:t>Storage settings are migrated on in place upgrade including registry settings under </a:t>
            </a:r>
          </a:p>
          <a:p>
            <a:pPr lvl="1"/>
            <a:r>
              <a:rPr lang="en-US" smtClean="0"/>
              <a:t>MPIO, miniport, iSCSI</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044" name="Rectangle 140"/>
          <p:cNvSpPr>
            <a:spLocks noGrp="1" noChangeArrowheads="1"/>
          </p:cNvSpPr>
          <p:nvPr>
            <p:ph type="title"/>
          </p:nvPr>
        </p:nvSpPr>
        <p:spPr>
          <a:xfrm>
            <a:off x="382588" y="228600"/>
            <a:ext cx="8380412" cy="1329595"/>
          </a:xfrm>
        </p:spPr>
        <p:txBody>
          <a:bodyPr/>
          <a:lstStyle/>
          <a:p>
            <a:r>
              <a:rPr lang="en-US" smtClean="0"/>
              <a:t>Fibre Channel Multipathing SAN Support</a:t>
            </a:r>
            <a:endParaRPr lang="en-US" dirty="0"/>
          </a:p>
        </p:txBody>
      </p:sp>
      <p:cxnSp>
        <p:nvCxnSpPr>
          <p:cNvPr id="203" name="AutoShape 103"/>
          <p:cNvCxnSpPr>
            <a:cxnSpLocks noChangeShapeType="1"/>
            <a:stCxn id="205" idx="3"/>
          </p:cNvCxnSpPr>
          <p:nvPr/>
        </p:nvCxnSpPr>
        <p:spPr bwMode="auto">
          <a:xfrm rot="10800000" flipH="1" flipV="1">
            <a:off x="2122270" y="3451948"/>
            <a:ext cx="520568" cy="1310210"/>
          </a:xfrm>
          <a:prstGeom prst="straightConnector1">
            <a:avLst/>
          </a:prstGeom>
          <a:noFill/>
          <a:ln w="12700">
            <a:solidFill>
              <a:schemeClr val="accent2"/>
            </a:solidFill>
            <a:round/>
            <a:headEnd type="none" w="sm" len="sm"/>
            <a:tailEnd type="none" w="sm" len="sm"/>
          </a:ln>
          <a:effectLst/>
        </p:spPr>
      </p:cxnSp>
      <p:sp>
        <p:nvSpPr>
          <p:cNvPr id="204" name="Oval 3"/>
          <p:cNvSpPr>
            <a:spLocks noChangeArrowheads="1"/>
          </p:cNvSpPr>
          <p:nvPr/>
        </p:nvSpPr>
        <p:spPr bwMode="auto">
          <a:xfrm>
            <a:off x="1427870" y="3312430"/>
            <a:ext cx="4492627" cy="259361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lIns="43920" tIns="21960" rIns="43920" bIns="21960" anchor="ctr"/>
          <a:lstStyle/>
          <a:p>
            <a:pPr eaLnBrk="0" hangingPunct="0"/>
            <a:r>
              <a:rPr lang="en-US" sz="1400" dirty="0" err="1">
                <a:gradFill>
                  <a:gsLst>
                    <a:gs pos="28000">
                      <a:schemeClr val="bg2"/>
                    </a:gs>
                    <a:gs pos="48000">
                      <a:schemeClr val="bg2"/>
                    </a:gs>
                  </a:gsLst>
                  <a:lin ang="5400000" scaled="1"/>
                </a:gradFill>
                <a:latin typeface="Trebuchet MS" pitchFamily="34" charset="0"/>
              </a:rPr>
              <a:t>Fabric/Fibre Channel Network</a:t>
            </a:r>
          </a:p>
        </p:txBody>
      </p:sp>
      <p:sp>
        <p:nvSpPr>
          <p:cNvPr id="205" name="AutoShape 79"/>
          <p:cNvSpPr>
            <a:spLocks noChangeArrowheads="1"/>
          </p:cNvSpPr>
          <p:nvPr/>
        </p:nvSpPr>
        <p:spPr bwMode="auto">
          <a:xfrm rot="5400000">
            <a:off x="2197699" y="3252238"/>
            <a:ext cx="198849" cy="399419"/>
          </a:xfrm>
          <a:prstGeom prst="bevel">
            <a:avLst>
              <a:gd name="adj" fmla="val 12500"/>
            </a:avLst>
          </a:prstGeom>
          <a:gradFill rotWithShape="0">
            <a:gsLst>
              <a:gs pos="0">
                <a:schemeClr val="accent2">
                  <a:gamma/>
                  <a:shade val="46275"/>
                  <a:invGamma/>
                </a:schemeClr>
              </a:gs>
              <a:gs pos="100000">
                <a:schemeClr val="accent2"/>
              </a:gs>
            </a:gsLst>
            <a:lin ang="5400000" scaled="1"/>
          </a:gradFill>
          <a:ln w="12700">
            <a:solidFill>
              <a:schemeClr val="accent2"/>
            </a:solidFill>
            <a:miter lim="800000"/>
            <a:headEnd type="none" w="sm" len="sm"/>
            <a:tailEnd type="none" w="sm" len="sm"/>
          </a:ln>
          <a:effectLst/>
        </p:spPr>
        <p:txBody>
          <a:bodyPr wrap="none" lIns="74066" tIns="37033" rIns="74066" bIns="37033" anchor="ctr">
            <a:spAutoFit/>
          </a:bodyPr>
          <a:lstStyle/>
          <a:p>
            <a:endParaRPr lang="en-US">
              <a:latin typeface="Trebuchet MS" pitchFamily="34" charset="0"/>
            </a:endParaRPr>
          </a:p>
        </p:txBody>
      </p:sp>
      <p:pic>
        <p:nvPicPr>
          <p:cNvPr id="206" name="Picture 80" descr="SANBox2-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9854" y="3947652"/>
            <a:ext cx="1234440" cy="375476"/>
          </a:xfrm>
          <a:prstGeom prst="rect">
            <a:avLst/>
          </a:prstGeom>
          <a:noFill/>
        </p:spPr>
      </p:pic>
      <p:pic>
        <p:nvPicPr>
          <p:cNvPr id="207" name="Picture 81" descr="SANBox2-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74430" y="4089832"/>
            <a:ext cx="1234440" cy="375476"/>
          </a:xfrm>
          <a:prstGeom prst="rect">
            <a:avLst/>
          </a:prstGeom>
          <a:noFill/>
        </p:spPr>
      </p:pic>
      <p:pic>
        <p:nvPicPr>
          <p:cNvPr id="208" name="Picture 82" descr="SANBox2-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2657" y="4829762"/>
            <a:ext cx="1234440" cy="375476"/>
          </a:xfrm>
          <a:prstGeom prst="rect">
            <a:avLst/>
          </a:prstGeom>
          <a:noFill/>
        </p:spPr>
      </p:pic>
      <p:pic>
        <p:nvPicPr>
          <p:cNvPr id="209" name="Picture 83" descr="SANBox2-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72225" y="4688132"/>
            <a:ext cx="1234440" cy="375476"/>
          </a:xfrm>
          <a:prstGeom prst="rect">
            <a:avLst/>
          </a:prstGeom>
          <a:noFill/>
        </p:spPr>
      </p:pic>
      <p:cxnSp>
        <p:nvCxnSpPr>
          <p:cNvPr id="210" name="AutoShape 84"/>
          <p:cNvCxnSpPr>
            <a:cxnSpLocks noChangeShapeType="1"/>
          </p:cNvCxnSpPr>
          <p:nvPr/>
        </p:nvCxnSpPr>
        <p:spPr bwMode="auto">
          <a:xfrm>
            <a:off x="1957651" y="2362169"/>
            <a:ext cx="295752" cy="345900"/>
          </a:xfrm>
          <a:prstGeom prst="straightConnector1">
            <a:avLst/>
          </a:prstGeom>
          <a:noFill/>
          <a:ln w="12700">
            <a:solidFill>
              <a:schemeClr val="accent2"/>
            </a:solidFill>
            <a:round/>
            <a:headEnd type="none" w="sm" len="sm"/>
            <a:tailEnd type="none" w="sm" len="sm"/>
          </a:ln>
          <a:effectLst/>
        </p:spPr>
      </p:cxnSp>
      <p:cxnSp>
        <p:nvCxnSpPr>
          <p:cNvPr id="211" name="AutoShape 85"/>
          <p:cNvCxnSpPr>
            <a:cxnSpLocks noChangeShapeType="1"/>
          </p:cNvCxnSpPr>
          <p:nvPr/>
        </p:nvCxnSpPr>
        <p:spPr bwMode="auto">
          <a:xfrm flipH="1">
            <a:off x="2253402" y="2367312"/>
            <a:ext cx="180023" cy="340756"/>
          </a:xfrm>
          <a:prstGeom prst="straightConnector1">
            <a:avLst/>
          </a:prstGeom>
          <a:noFill/>
          <a:ln w="12700">
            <a:solidFill>
              <a:schemeClr val="accent2"/>
            </a:solidFill>
            <a:round/>
            <a:headEnd type="none" w="sm" len="sm"/>
            <a:tailEnd type="none" w="sm" len="sm"/>
          </a:ln>
          <a:effectLst/>
        </p:spPr>
      </p:cxnSp>
      <p:cxnSp>
        <p:nvCxnSpPr>
          <p:cNvPr id="212" name="AutoShape 86"/>
          <p:cNvCxnSpPr>
            <a:cxnSpLocks noChangeShapeType="1"/>
          </p:cNvCxnSpPr>
          <p:nvPr/>
        </p:nvCxnSpPr>
        <p:spPr bwMode="auto">
          <a:xfrm flipH="1">
            <a:off x="2253403" y="2367312"/>
            <a:ext cx="662226" cy="340756"/>
          </a:xfrm>
          <a:prstGeom prst="straightConnector1">
            <a:avLst/>
          </a:prstGeom>
          <a:noFill/>
          <a:ln w="12700">
            <a:solidFill>
              <a:schemeClr val="accent2"/>
            </a:solidFill>
            <a:round/>
            <a:headEnd type="none" w="sm" len="sm"/>
            <a:tailEnd type="none" w="sm" len="sm"/>
          </a:ln>
          <a:effectLst/>
        </p:spPr>
      </p:cxnSp>
      <p:cxnSp>
        <p:nvCxnSpPr>
          <p:cNvPr id="213" name="AutoShape 87"/>
          <p:cNvCxnSpPr>
            <a:cxnSpLocks noChangeShapeType="1"/>
          </p:cNvCxnSpPr>
          <p:nvPr/>
        </p:nvCxnSpPr>
        <p:spPr bwMode="auto">
          <a:xfrm>
            <a:off x="2915629" y="2367312"/>
            <a:ext cx="564499" cy="340756"/>
          </a:xfrm>
          <a:prstGeom prst="straightConnector1">
            <a:avLst/>
          </a:prstGeom>
          <a:noFill/>
          <a:ln w="12700">
            <a:solidFill>
              <a:schemeClr val="accent2"/>
            </a:solidFill>
            <a:round/>
            <a:headEnd type="none" w="sm" len="sm"/>
            <a:tailEnd type="none" w="sm" len="sm"/>
          </a:ln>
          <a:effectLst/>
        </p:spPr>
      </p:cxnSp>
      <p:cxnSp>
        <p:nvCxnSpPr>
          <p:cNvPr id="214" name="AutoShape 88"/>
          <p:cNvCxnSpPr>
            <a:cxnSpLocks noChangeShapeType="1"/>
          </p:cNvCxnSpPr>
          <p:nvPr/>
        </p:nvCxnSpPr>
        <p:spPr bwMode="auto">
          <a:xfrm>
            <a:off x="3463412" y="2349310"/>
            <a:ext cx="16716" cy="358759"/>
          </a:xfrm>
          <a:prstGeom prst="straightConnector1">
            <a:avLst/>
          </a:prstGeom>
          <a:noFill/>
          <a:ln w="12700">
            <a:solidFill>
              <a:schemeClr val="accent2"/>
            </a:solidFill>
            <a:round/>
            <a:headEnd type="none" w="sm" len="sm"/>
            <a:tailEnd type="none" w="sm" len="sm"/>
          </a:ln>
          <a:effectLst/>
        </p:spPr>
      </p:cxnSp>
      <p:cxnSp>
        <p:nvCxnSpPr>
          <p:cNvPr id="215" name="AutoShape 89"/>
          <p:cNvCxnSpPr>
            <a:cxnSpLocks noChangeShapeType="1"/>
          </p:cNvCxnSpPr>
          <p:nvPr/>
        </p:nvCxnSpPr>
        <p:spPr bwMode="auto">
          <a:xfrm flipH="1">
            <a:off x="3480127" y="2362169"/>
            <a:ext cx="523352" cy="345900"/>
          </a:xfrm>
          <a:prstGeom prst="straightConnector1">
            <a:avLst/>
          </a:prstGeom>
          <a:noFill/>
          <a:ln w="12700">
            <a:solidFill>
              <a:schemeClr val="accent2"/>
            </a:solidFill>
            <a:round/>
            <a:headEnd type="none" w="sm" len="sm"/>
            <a:tailEnd type="none" w="sm" len="sm"/>
          </a:ln>
          <a:effectLst/>
        </p:spPr>
      </p:cxnSp>
      <p:cxnSp>
        <p:nvCxnSpPr>
          <p:cNvPr id="216" name="AutoShape 90"/>
          <p:cNvCxnSpPr>
            <a:cxnSpLocks noChangeShapeType="1"/>
          </p:cNvCxnSpPr>
          <p:nvPr/>
        </p:nvCxnSpPr>
        <p:spPr bwMode="auto">
          <a:xfrm>
            <a:off x="2433425" y="2367312"/>
            <a:ext cx="2198847" cy="340756"/>
          </a:xfrm>
          <a:prstGeom prst="straightConnector1">
            <a:avLst/>
          </a:prstGeom>
          <a:noFill/>
          <a:ln w="12700">
            <a:solidFill>
              <a:schemeClr val="accent2"/>
            </a:solidFill>
            <a:round/>
            <a:headEnd type="none" w="sm" len="sm"/>
            <a:tailEnd type="none" w="sm" len="sm"/>
          </a:ln>
          <a:effectLst/>
        </p:spPr>
      </p:cxnSp>
      <p:cxnSp>
        <p:nvCxnSpPr>
          <p:cNvPr id="217" name="AutoShape 91"/>
          <p:cNvCxnSpPr>
            <a:cxnSpLocks noChangeShapeType="1"/>
          </p:cNvCxnSpPr>
          <p:nvPr/>
        </p:nvCxnSpPr>
        <p:spPr bwMode="auto">
          <a:xfrm>
            <a:off x="4003479" y="2362169"/>
            <a:ext cx="628792" cy="345900"/>
          </a:xfrm>
          <a:prstGeom prst="straightConnector1">
            <a:avLst/>
          </a:prstGeom>
          <a:noFill/>
          <a:ln w="12700">
            <a:solidFill>
              <a:schemeClr val="accent2"/>
            </a:solidFill>
            <a:round/>
            <a:headEnd type="none" w="sm" len="sm"/>
            <a:tailEnd type="none" w="sm" len="sm"/>
          </a:ln>
          <a:effectLst/>
        </p:spPr>
      </p:cxnSp>
      <p:cxnSp>
        <p:nvCxnSpPr>
          <p:cNvPr id="218" name="AutoShape 92"/>
          <p:cNvCxnSpPr>
            <a:cxnSpLocks noChangeShapeType="1"/>
          </p:cNvCxnSpPr>
          <p:nvPr/>
        </p:nvCxnSpPr>
        <p:spPr bwMode="auto">
          <a:xfrm flipH="1">
            <a:off x="4632271" y="2367312"/>
            <a:ext cx="482204" cy="340756"/>
          </a:xfrm>
          <a:prstGeom prst="straightConnector1">
            <a:avLst/>
          </a:prstGeom>
          <a:noFill/>
          <a:ln w="12700">
            <a:solidFill>
              <a:schemeClr val="accent2"/>
            </a:solidFill>
            <a:round/>
            <a:headEnd type="none" w="sm" len="sm"/>
            <a:tailEnd type="none" w="sm" len="sm"/>
          </a:ln>
          <a:effectLst/>
        </p:spPr>
      </p:cxnSp>
      <p:cxnSp>
        <p:nvCxnSpPr>
          <p:cNvPr id="219" name="AutoShape 93"/>
          <p:cNvCxnSpPr>
            <a:cxnSpLocks noChangeShapeType="1"/>
          </p:cNvCxnSpPr>
          <p:nvPr/>
        </p:nvCxnSpPr>
        <p:spPr bwMode="auto">
          <a:xfrm flipH="1">
            <a:off x="3480127" y="2375027"/>
            <a:ext cx="1064705" cy="333041"/>
          </a:xfrm>
          <a:prstGeom prst="straightConnector1">
            <a:avLst/>
          </a:prstGeom>
          <a:noFill/>
          <a:ln w="12700">
            <a:solidFill>
              <a:schemeClr val="accent2"/>
            </a:solidFill>
            <a:round/>
            <a:headEnd type="none" w="sm" len="sm"/>
            <a:tailEnd type="none" w="sm" len="sm"/>
          </a:ln>
          <a:effectLst/>
        </p:spPr>
      </p:cxnSp>
      <p:cxnSp>
        <p:nvCxnSpPr>
          <p:cNvPr id="220" name="AutoShape 94"/>
          <p:cNvCxnSpPr>
            <a:cxnSpLocks noChangeShapeType="1"/>
          </p:cNvCxnSpPr>
          <p:nvPr/>
        </p:nvCxnSpPr>
        <p:spPr bwMode="auto">
          <a:xfrm>
            <a:off x="4544832" y="2375027"/>
            <a:ext cx="87440" cy="333041"/>
          </a:xfrm>
          <a:prstGeom prst="straightConnector1">
            <a:avLst/>
          </a:prstGeom>
          <a:noFill/>
          <a:ln w="12700">
            <a:solidFill>
              <a:schemeClr val="accent2"/>
            </a:solidFill>
            <a:round/>
            <a:headEnd type="none" w="sm" len="sm"/>
            <a:tailEnd type="none" w="sm" len="sm"/>
          </a:ln>
          <a:effectLst/>
        </p:spPr>
      </p:cxnSp>
      <p:cxnSp>
        <p:nvCxnSpPr>
          <p:cNvPr id="221" name="AutoShape 95"/>
          <p:cNvCxnSpPr>
            <a:cxnSpLocks noChangeShapeType="1"/>
          </p:cNvCxnSpPr>
          <p:nvPr/>
        </p:nvCxnSpPr>
        <p:spPr bwMode="auto">
          <a:xfrm flipH="1">
            <a:off x="3480127" y="2367312"/>
            <a:ext cx="1634348" cy="340756"/>
          </a:xfrm>
          <a:prstGeom prst="straightConnector1">
            <a:avLst/>
          </a:prstGeom>
          <a:noFill/>
          <a:ln w="12700">
            <a:solidFill>
              <a:schemeClr val="accent2"/>
            </a:solidFill>
            <a:round/>
            <a:headEnd type="none" w="sm" len="sm"/>
            <a:tailEnd type="none" w="sm" len="sm"/>
          </a:ln>
          <a:effectLst/>
        </p:spPr>
      </p:cxnSp>
      <p:cxnSp>
        <p:nvCxnSpPr>
          <p:cNvPr id="222" name="AutoShape 96"/>
          <p:cNvCxnSpPr>
            <a:cxnSpLocks noChangeShapeType="1"/>
          </p:cNvCxnSpPr>
          <p:nvPr/>
        </p:nvCxnSpPr>
        <p:spPr bwMode="auto">
          <a:xfrm>
            <a:off x="1957651" y="2362169"/>
            <a:ext cx="1522476" cy="345900"/>
          </a:xfrm>
          <a:prstGeom prst="straightConnector1">
            <a:avLst/>
          </a:prstGeom>
          <a:noFill/>
          <a:ln w="12700">
            <a:solidFill>
              <a:schemeClr val="accent2"/>
            </a:solidFill>
            <a:round/>
            <a:headEnd type="none" w="sm" len="sm"/>
            <a:tailEnd type="none" w="sm" len="sm"/>
          </a:ln>
          <a:effectLst/>
        </p:spPr>
      </p:cxnSp>
      <p:cxnSp>
        <p:nvCxnSpPr>
          <p:cNvPr id="223" name="AutoShape 97"/>
          <p:cNvCxnSpPr>
            <a:cxnSpLocks noChangeShapeType="1"/>
            <a:stCxn id="205" idx="7"/>
          </p:cNvCxnSpPr>
          <p:nvPr/>
        </p:nvCxnSpPr>
        <p:spPr bwMode="auto">
          <a:xfrm>
            <a:off x="2471977" y="3451948"/>
            <a:ext cx="444937" cy="781168"/>
          </a:xfrm>
          <a:prstGeom prst="straightConnector1">
            <a:avLst/>
          </a:prstGeom>
          <a:noFill/>
          <a:ln w="12700">
            <a:solidFill>
              <a:schemeClr val="accent2"/>
            </a:solidFill>
            <a:round/>
            <a:headEnd type="none" w="sm" len="sm"/>
            <a:tailEnd type="none" w="sm" len="sm"/>
          </a:ln>
          <a:effectLst/>
        </p:spPr>
      </p:cxnSp>
      <p:cxnSp>
        <p:nvCxnSpPr>
          <p:cNvPr id="224" name="AutoShape 98"/>
          <p:cNvCxnSpPr>
            <a:cxnSpLocks noChangeShapeType="1"/>
            <a:stCxn id="260" idx="3"/>
          </p:cNvCxnSpPr>
          <p:nvPr/>
        </p:nvCxnSpPr>
        <p:spPr bwMode="auto">
          <a:xfrm rot="10800000" flipH="1" flipV="1">
            <a:off x="3325849" y="3498239"/>
            <a:ext cx="29732" cy="684910"/>
          </a:xfrm>
          <a:prstGeom prst="straightConnector1">
            <a:avLst/>
          </a:prstGeom>
          <a:noFill/>
          <a:ln w="12700">
            <a:solidFill>
              <a:schemeClr val="accent2"/>
            </a:solidFill>
            <a:round/>
            <a:headEnd type="none" w="sm" len="sm"/>
            <a:tailEnd type="none" w="sm" len="sm"/>
          </a:ln>
          <a:effectLst/>
        </p:spPr>
      </p:cxnSp>
      <p:cxnSp>
        <p:nvCxnSpPr>
          <p:cNvPr id="225" name="AutoShape 99"/>
          <p:cNvCxnSpPr>
            <a:cxnSpLocks noChangeShapeType="1"/>
          </p:cNvCxnSpPr>
          <p:nvPr/>
        </p:nvCxnSpPr>
        <p:spPr bwMode="auto">
          <a:xfrm flipV="1">
            <a:off x="3437876" y="4136124"/>
            <a:ext cx="1269711" cy="11759"/>
          </a:xfrm>
          <a:prstGeom prst="straightConnector1">
            <a:avLst/>
          </a:prstGeom>
          <a:noFill/>
          <a:ln w="12700">
            <a:solidFill>
              <a:schemeClr val="accent2"/>
            </a:solidFill>
            <a:round/>
            <a:headEnd type="none" w="sm" len="sm"/>
            <a:tailEnd type="none" w="sm" len="sm"/>
          </a:ln>
          <a:effectLst/>
        </p:spPr>
      </p:cxnSp>
      <p:cxnSp>
        <p:nvCxnSpPr>
          <p:cNvPr id="226" name="AutoShape 100"/>
          <p:cNvCxnSpPr>
            <a:cxnSpLocks noChangeShapeType="1"/>
          </p:cNvCxnSpPr>
          <p:nvPr/>
        </p:nvCxnSpPr>
        <p:spPr bwMode="auto">
          <a:xfrm rot="16200000" flipH="1">
            <a:off x="4317875" y="3782418"/>
            <a:ext cx="794673" cy="291894"/>
          </a:xfrm>
          <a:prstGeom prst="straightConnector1">
            <a:avLst/>
          </a:prstGeom>
          <a:noFill/>
          <a:ln w="12700">
            <a:solidFill>
              <a:schemeClr val="accent2"/>
            </a:solidFill>
            <a:round/>
            <a:headEnd type="none" w="sm" len="sm"/>
            <a:tailEnd type="none" w="sm" len="sm"/>
          </a:ln>
          <a:effectLst/>
        </p:spPr>
      </p:cxnSp>
      <p:cxnSp>
        <p:nvCxnSpPr>
          <p:cNvPr id="227" name="AutoShape 101"/>
          <p:cNvCxnSpPr>
            <a:cxnSpLocks noChangeShapeType="1"/>
            <a:stCxn id="260" idx="7"/>
          </p:cNvCxnSpPr>
          <p:nvPr/>
        </p:nvCxnSpPr>
        <p:spPr bwMode="auto">
          <a:xfrm>
            <a:off x="3675556" y="3498239"/>
            <a:ext cx="1325944" cy="1425576"/>
          </a:xfrm>
          <a:prstGeom prst="straightConnector1">
            <a:avLst/>
          </a:prstGeom>
          <a:noFill/>
          <a:ln w="12700">
            <a:solidFill>
              <a:schemeClr val="accent2"/>
            </a:solidFill>
            <a:round/>
            <a:headEnd type="none" w="sm" len="sm"/>
            <a:tailEnd type="none" w="sm" len="sm"/>
          </a:ln>
          <a:effectLst/>
        </p:spPr>
      </p:cxnSp>
      <p:cxnSp>
        <p:nvCxnSpPr>
          <p:cNvPr id="228" name="AutoShape 102"/>
          <p:cNvCxnSpPr>
            <a:cxnSpLocks noChangeShapeType="1"/>
          </p:cNvCxnSpPr>
          <p:nvPr/>
        </p:nvCxnSpPr>
        <p:spPr bwMode="auto">
          <a:xfrm rot="16200000" flipH="1">
            <a:off x="2520864" y="4477065"/>
            <a:ext cx="811204" cy="293914"/>
          </a:xfrm>
          <a:prstGeom prst="straightConnector1">
            <a:avLst/>
          </a:prstGeom>
          <a:noFill/>
          <a:ln w="12700">
            <a:solidFill>
              <a:schemeClr val="accent2"/>
            </a:solidFill>
            <a:round/>
            <a:headEnd type="none" w="sm" len="sm"/>
            <a:tailEnd type="none" w="sm" len="sm"/>
          </a:ln>
          <a:effectLst/>
        </p:spPr>
      </p:cxnSp>
      <p:cxnSp>
        <p:nvCxnSpPr>
          <p:cNvPr id="229" name="AutoShape 104"/>
          <p:cNvCxnSpPr>
            <a:cxnSpLocks noChangeShapeType="1"/>
          </p:cNvCxnSpPr>
          <p:nvPr/>
        </p:nvCxnSpPr>
        <p:spPr bwMode="auto">
          <a:xfrm rot="16200000" flipH="1">
            <a:off x="5095551" y="4582875"/>
            <a:ext cx="493780" cy="23513"/>
          </a:xfrm>
          <a:prstGeom prst="straightConnector1">
            <a:avLst/>
          </a:prstGeom>
          <a:noFill/>
          <a:ln w="12700">
            <a:solidFill>
              <a:schemeClr val="accent2"/>
            </a:solidFill>
            <a:round/>
            <a:headEnd type="none" w="sm" len="sm"/>
            <a:tailEnd type="none" w="sm" len="sm"/>
          </a:ln>
          <a:effectLst/>
        </p:spPr>
      </p:cxnSp>
      <p:cxnSp>
        <p:nvCxnSpPr>
          <p:cNvPr id="230" name="AutoShape 105"/>
          <p:cNvCxnSpPr>
            <a:cxnSpLocks noChangeShapeType="1"/>
          </p:cNvCxnSpPr>
          <p:nvPr/>
        </p:nvCxnSpPr>
        <p:spPr bwMode="auto">
          <a:xfrm flipV="1">
            <a:off x="3237097" y="4994354"/>
            <a:ext cx="1294142" cy="23146"/>
          </a:xfrm>
          <a:prstGeom prst="straightConnector1">
            <a:avLst/>
          </a:prstGeom>
          <a:noFill/>
          <a:ln w="12700">
            <a:solidFill>
              <a:schemeClr val="accent2"/>
            </a:solidFill>
            <a:round/>
            <a:headEnd type="none" w="sm" len="sm"/>
            <a:tailEnd type="none" w="sm" len="sm"/>
          </a:ln>
          <a:effectLst/>
        </p:spPr>
      </p:cxnSp>
      <p:cxnSp>
        <p:nvCxnSpPr>
          <p:cNvPr id="231" name="AutoShape 107"/>
          <p:cNvCxnSpPr>
            <a:cxnSpLocks noChangeShapeType="1"/>
          </p:cNvCxnSpPr>
          <p:nvPr/>
        </p:nvCxnSpPr>
        <p:spPr bwMode="auto">
          <a:xfrm rot="5400000" flipV="1">
            <a:off x="3548922" y="812047"/>
            <a:ext cx="5144" cy="3156824"/>
          </a:xfrm>
          <a:prstGeom prst="bentConnector3">
            <a:avLst>
              <a:gd name="adj1" fmla="val -3600000"/>
            </a:avLst>
          </a:prstGeom>
          <a:noFill/>
          <a:ln w="12700">
            <a:solidFill>
              <a:schemeClr val="accent2"/>
            </a:solidFill>
            <a:miter lim="800000"/>
            <a:headEnd type="none" w="sm" len="sm"/>
            <a:tailEnd type="none" w="sm" len="sm"/>
          </a:ln>
          <a:effectLst/>
        </p:spPr>
      </p:cxnSp>
      <p:cxnSp>
        <p:nvCxnSpPr>
          <p:cNvPr id="232" name="AutoShape 108"/>
          <p:cNvCxnSpPr>
            <a:cxnSpLocks noChangeShapeType="1"/>
          </p:cNvCxnSpPr>
          <p:nvPr/>
        </p:nvCxnSpPr>
        <p:spPr bwMode="auto">
          <a:xfrm rot="5400000" flipV="1">
            <a:off x="3485271" y="1048004"/>
            <a:ext cx="7716" cy="2111407"/>
          </a:xfrm>
          <a:prstGeom prst="bentConnector3">
            <a:avLst>
              <a:gd name="adj1" fmla="val -2400000"/>
            </a:avLst>
          </a:prstGeom>
          <a:noFill/>
          <a:ln w="12700">
            <a:solidFill>
              <a:schemeClr val="accent2"/>
            </a:solidFill>
            <a:miter lim="800000"/>
            <a:headEnd type="none" w="sm" len="sm"/>
            <a:tailEnd type="none" w="sm" len="sm"/>
          </a:ln>
          <a:effectLst/>
        </p:spPr>
      </p:cxnSp>
      <p:cxnSp>
        <p:nvCxnSpPr>
          <p:cNvPr id="233" name="AutoShape 109"/>
          <p:cNvCxnSpPr>
            <a:cxnSpLocks noChangeShapeType="1"/>
          </p:cNvCxnSpPr>
          <p:nvPr/>
        </p:nvCxnSpPr>
        <p:spPr bwMode="auto">
          <a:xfrm rot="16200000">
            <a:off x="3456982" y="1553352"/>
            <a:ext cx="5144" cy="1087851"/>
          </a:xfrm>
          <a:prstGeom prst="bentConnector3">
            <a:avLst>
              <a:gd name="adj1" fmla="val 3700000"/>
            </a:avLst>
          </a:prstGeom>
          <a:noFill/>
          <a:ln w="12700">
            <a:solidFill>
              <a:schemeClr val="accent2"/>
            </a:solidFill>
            <a:miter lim="800000"/>
            <a:headEnd type="none" w="sm" len="sm"/>
            <a:tailEnd type="none" w="sm" len="sm"/>
          </a:ln>
          <a:effectLst/>
        </p:spPr>
      </p:cxnSp>
      <p:cxnSp>
        <p:nvCxnSpPr>
          <p:cNvPr id="234" name="AutoShape 110"/>
          <p:cNvCxnSpPr>
            <a:cxnSpLocks noChangeShapeType="1"/>
          </p:cNvCxnSpPr>
          <p:nvPr/>
        </p:nvCxnSpPr>
        <p:spPr bwMode="auto">
          <a:xfrm flipV="1">
            <a:off x="3463411" y="1901825"/>
            <a:ext cx="10287" cy="180023"/>
          </a:xfrm>
          <a:prstGeom prst="straightConnector1">
            <a:avLst/>
          </a:prstGeom>
          <a:noFill/>
          <a:ln w="12700">
            <a:solidFill>
              <a:schemeClr val="accent2"/>
            </a:solidFill>
            <a:round/>
            <a:headEnd type="none" w="sm" len="sm"/>
            <a:tailEnd type="none" w="sm" len="sm"/>
          </a:ln>
          <a:effectLst/>
        </p:spPr>
      </p:cxnSp>
      <p:sp>
        <p:nvSpPr>
          <p:cNvPr id="235" name="AutoShape 128"/>
          <p:cNvSpPr>
            <a:spLocks/>
          </p:cNvSpPr>
          <p:nvPr/>
        </p:nvSpPr>
        <p:spPr bwMode="invGray">
          <a:xfrm>
            <a:off x="727987" y="3365151"/>
            <a:ext cx="888540" cy="656483"/>
          </a:xfrm>
          <a:prstGeom prst="borderCallout2">
            <a:avLst>
              <a:gd name="adj1" fmla="val 21556"/>
              <a:gd name="adj2" fmla="val 109375"/>
              <a:gd name="adj3" fmla="val 21556"/>
              <a:gd name="adj4" fmla="val 126759"/>
              <a:gd name="adj5" fmla="val -48379"/>
              <a:gd name="adj6" fmla="val 167444"/>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square" lIns="74065" tIns="37031" rIns="74065" bIns="37031">
            <a:spAutoFit/>
          </a:bodyPr>
          <a:lstStyle/>
          <a:p>
            <a:pPr eaLnBrk="0" hangingPunct="0">
              <a:lnSpc>
                <a:spcPct val="90000"/>
              </a:lnSpc>
            </a:pPr>
            <a:r>
              <a:rPr lang="en-US" sz="1400" smtClean="0">
                <a:gradFill>
                  <a:gsLst>
                    <a:gs pos="28000">
                      <a:schemeClr val="bg2"/>
                    </a:gs>
                    <a:gs pos="48000">
                      <a:schemeClr val="bg2"/>
                    </a:gs>
                  </a:gsLst>
                  <a:lin ang="5400000" scaled="1"/>
                </a:gradFill>
                <a:latin typeface="Trebuchet MS" pitchFamily="34" charset="0"/>
              </a:rPr>
              <a:t>Windows </a:t>
            </a:r>
            <a:endParaRPr lang="en-US" sz="1400" dirty="0" err="1">
              <a:gradFill>
                <a:gsLst>
                  <a:gs pos="28000">
                    <a:schemeClr val="bg2"/>
                  </a:gs>
                  <a:gs pos="48000">
                    <a:schemeClr val="bg2"/>
                  </a:gs>
                </a:gsLst>
                <a:lin ang="5400000" scaled="1"/>
              </a:gradFill>
              <a:latin typeface="Trebuchet MS" pitchFamily="34" charset="0"/>
            </a:endParaRPr>
          </a:p>
          <a:p>
            <a:pPr eaLnBrk="0" hangingPunct="0">
              <a:lnSpc>
                <a:spcPct val="90000"/>
              </a:lnSpc>
            </a:pPr>
            <a:r>
              <a:rPr lang="en-US" sz="1400" dirty="0" err="1">
                <a:gradFill>
                  <a:gsLst>
                    <a:gs pos="28000">
                      <a:schemeClr val="bg2"/>
                    </a:gs>
                    <a:gs pos="48000">
                      <a:schemeClr val="bg2"/>
                    </a:gs>
                  </a:gsLst>
                  <a:lin ang="5400000" scaled="1"/>
                </a:gradFill>
                <a:latin typeface="Trebuchet MS" pitchFamily="34" charset="0"/>
              </a:rPr>
              <a:t>Server Hosts </a:t>
            </a:r>
          </a:p>
        </p:txBody>
      </p:sp>
      <p:sp>
        <p:nvSpPr>
          <p:cNvPr id="236" name="AutoShape 130"/>
          <p:cNvSpPr>
            <a:spLocks/>
          </p:cNvSpPr>
          <p:nvPr/>
        </p:nvSpPr>
        <p:spPr bwMode="invGray">
          <a:xfrm>
            <a:off x="510988" y="4362989"/>
            <a:ext cx="914310" cy="268684"/>
          </a:xfrm>
          <a:prstGeom prst="borderCallout2">
            <a:avLst>
              <a:gd name="adj1" fmla="val 36000"/>
              <a:gd name="adj2" fmla="val 109375"/>
              <a:gd name="adj3" fmla="val 36000"/>
              <a:gd name="adj4" fmla="val 179884"/>
              <a:gd name="adj5" fmla="val 196000"/>
              <a:gd name="adj6" fmla="val 254102"/>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square" lIns="74065" tIns="37031" rIns="74065" bIns="37031">
            <a:spAutoFit/>
          </a:bodyPr>
          <a:lstStyle/>
          <a:p>
            <a:pPr eaLnBrk="0" hangingPunct="0">
              <a:lnSpc>
                <a:spcPct val="90000"/>
              </a:lnSpc>
            </a:pPr>
            <a:r>
              <a:rPr lang="en-US" sz="1400" dirty="0" smtClean="0">
                <a:gradFill>
                  <a:gsLst>
                    <a:gs pos="28000">
                      <a:schemeClr val="bg2"/>
                    </a:gs>
                    <a:gs pos="48000">
                      <a:schemeClr val="bg2"/>
                    </a:gs>
                  </a:gsLst>
                  <a:lin ang="5400000" scaled="1"/>
                </a:gradFill>
                <a:latin typeface="Trebuchet MS" pitchFamily="34" charset="0"/>
              </a:rPr>
              <a:t>Switches</a:t>
            </a:r>
            <a:endParaRPr lang="en-US" sz="1400" dirty="0">
              <a:gradFill>
                <a:gsLst>
                  <a:gs pos="28000">
                    <a:schemeClr val="bg2"/>
                  </a:gs>
                  <a:gs pos="48000">
                    <a:schemeClr val="bg2"/>
                  </a:gs>
                </a:gsLst>
                <a:lin ang="5400000" scaled="1"/>
              </a:gradFill>
              <a:latin typeface="Trebuchet MS" pitchFamily="34" charset="0"/>
            </a:endParaRPr>
          </a:p>
        </p:txBody>
      </p:sp>
      <p:sp>
        <p:nvSpPr>
          <p:cNvPr id="237" name="AutoShape 131"/>
          <p:cNvSpPr>
            <a:spLocks/>
          </p:cNvSpPr>
          <p:nvPr/>
        </p:nvSpPr>
        <p:spPr bwMode="invGray">
          <a:xfrm>
            <a:off x="6064002" y="5715631"/>
            <a:ext cx="834533" cy="268684"/>
          </a:xfrm>
          <a:prstGeom prst="borderCallout2">
            <a:avLst>
              <a:gd name="adj1" fmla="val 15384"/>
              <a:gd name="adj2" fmla="val 107398"/>
              <a:gd name="adj3" fmla="val -18844"/>
              <a:gd name="adj4" fmla="val 116753"/>
              <a:gd name="adj5" fmla="val -8628"/>
              <a:gd name="adj6" fmla="val 123555"/>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lIns="74065" tIns="37031" rIns="74065" bIns="37031">
            <a:spAutoFit/>
          </a:bodyPr>
          <a:lstStyle/>
          <a:p>
            <a:pPr eaLnBrk="0" hangingPunct="0">
              <a:lnSpc>
                <a:spcPct val="90000"/>
              </a:lnSpc>
            </a:pPr>
            <a:r>
              <a:rPr lang="en-US" sz="1400" dirty="0" err="1">
                <a:gradFill>
                  <a:gsLst>
                    <a:gs pos="28000">
                      <a:schemeClr val="bg2"/>
                    </a:gs>
                    <a:gs pos="48000">
                      <a:schemeClr val="bg2"/>
                    </a:gs>
                  </a:gsLst>
                  <a:lin ang="5400000" scaled="1"/>
                </a:gradFill>
                <a:latin typeface="Trebuchet MS" pitchFamily="34" charset="0"/>
              </a:rPr>
              <a:t>VHDs</a:t>
            </a:r>
          </a:p>
        </p:txBody>
      </p:sp>
      <p:cxnSp>
        <p:nvCxnSpPr>
          <p:cNvPr id="238" name="AutoShape 132"/>
          <p:cNvCxnSpPr>
            <a:cxnSpLocks noChangeShapeType="1"/>
          </p:cNvCxnSpPr>
          <p:nvPr/>
        </p:nvCxnSpPr>
        <p:spPr bwMode="auto">
          <a:xfrm rot="5400000">
            <a:off x="2375469" y="5199084"/>
            <a:ext cx="397152" cy="175797"/>
          </a:xfrm>
          <a:prstGeom prst="straightConnector1">
            <a:avLst/>
          </a:prstGeom>
          <a:noFill/>
          <a:ln w="12700">
            <a:solidFill>
              <a:schemeClr val="accent2"/>
            </a:solidFill>
            <a:round/>
            <a:headEnd type="none" w="sm" len="sm"/>
            <a:tailEnd type="none" w="sm" len="sm"/>
          </a:ln>
          <a:effectLst/>
        </p:spPr>
      </p:cxnSp>
      <p:cxnSp>
        <p:nvCxnSpPr>
          <p:cNvPr id="239" name="AutoShape 133"/>
          <p:cNvCxnSpPr>
            <a:cxnSpLocks noChangeShapeType="1"/>
          </p:cNvCxnSpPr>
          <p:nvPr/>
        </p:nvCxnSpPr>
        <p:spPr bwMode="auto">
          <a:xfrm rot="16200000" flipH="1">
            <a:off x="2769315" y="4451990"/>
            <a:ext cx="1233338" cy="813225"/>
          </a:xfrm>
          <a:prstGeom prst="straightConnector1">
            <a:avLst/>
          </a:prstGeom>
          <a:noFill/>
          <a:ln w="12700">
            <a:solidFill>
              <a:schemeClr val="accent2"/>
            </a:solidFill>
            <a:round/>
            <a:headEnd type="none" w="sm" len="sm"/>
            <a:tailEnd type="none" w="sm" len="sm"/>
          </a:ln>
          <a:effectLst/>
        </p:spPr>
      </p:cxnSp>
      <p:cxnSp>
        <p:nvCxnSpPr>
          <p:cNvPr id="240" name="AutoShape 134"/>
          <p:cNvCxnSpPr>
            <a:cxnSpLocks noChangeShapeType="1"/>
          </p:cNvCxnSpPr>
          <p:nvPr/>
        </p:nvCxnSpPr>
        <p:spPr bwMode="auto">
          <a:xfrm rot="16200000" flipH="1">
            <a:off x="4783270" y="5093550"/>
            <a:ext cx="449691" cy="174882"/>
          </a:xfrm>
          <a:prstGeom prst="straightConnector1">
            <a:avLst/>
          </a:prstGeom>
          <a:noFill/>
          <a:ln w="12700">
            <a:solidFill>
              <a:schemeClr val="accent2"/>
            </a:solidFill>
            <a:round/>
            <a:headEnd type="none" w="sm" len="sm"/>
            <a:tailEnd type="none" w="sm" len="sm"/>
          </a:ln>
          <a:effectLst/>
        </p:spPr>
      </p:cxnSp>
      <p:cxnSp>
        <p:nvCxnSpPr>
          <p:cNvPr id="241" name="AutoShape 135"/>
          <p:cNvCxnSpPr>
            <a:cxnSpLocks noChangeShapeType="1"/>
          </p:cNvCxnSpPr>
          <p:nvPr/>
        </p:nvCxnSpPr>
        <p:spPr bwMode="auto">
          <a:xfrm rot="10800000" flipV="1">
            <a:off x="3792597" y="4994353"/>
            <a:ext cx="856208" cy="489919"/>
          </a:xfrm>
          <a:prstGeom prst="straightConnector1">
            <a:avLst/>
          </a:prstGeom>
          <a:noFill/>
          <a:ln w="12700">
            <a:solidFill>
              <a:schemeClr val="accent2"/>
            </a:solidFill>
            <a:round/>
            <a:headEnd type="none" w="sm" len="sm"/>
            <a:tailEnd type="none" w="sm" len="sm"/>
          </a:ln>
          <a:effectLst/>
        </p:spPr>
      </p:cxnSp>
      <p:cxnSp>
        <p:nvCxnSpPr>
          <p:cNvPr id="242" name="AutoShape 136"/>
          <p:cNvCxnSpPr>
            <a:cxnSpLocks noChangeShapeType="1"/>
          </p:cNvCxnSpPr>
          <p:nvPr/>
        </p:nvCxnSpPr>
        <p:spPr bwMode="auto">
          <a:xfrm rot="10800000" flipV="1">
            <a:off x="2486147" y="4959084"/>
            <a:ext cx="2515354" cy="517473"/>
          </a:xfrm>
          <a:prstGeom prst="straightConnector1">
            <a:avLst/>
          </a:prstGeom>
          <a:noFill/>
          <a:ln w="12700">
            <a:solidFill>
              <a:schemeClr val="accent2"/>
            </a:solidFill>
            <a:round/>
            <a:headEnd type="none" w="sm" len="sm"/>
            <a:tailEnd type="none" w="sm" len="sm"/>
          </a:ln>
          <a:effectLst/>
        </p:spPr>
      </p:cxnSp>
      <p:pic>
        <p:nvPicPr>
          <p:cNvPr id="245" name="Picture 2" descr="C:\Users\shonsh\Desktop\images\host.png"/>
          <p:cNvPicPr>
            <a:picLocks noChangeAspect="1" noChangeArrowheads="1"/>
          </p:cNvPicPr>
          <p:nvPr/>
        </p:nvPicPr>
        <p:blipFill>
          <a:blip r:embed="rId5" cstate="print"/>
          <a:srcRect/>
          <a:stretch>
            <a:fillRect/>
          </a:stretch>
        </p:blipFill>
        <p:spPr bwMode="auto">
          <a:xfrm>
            <a:off x="2094322" y="2679662"/>
            <a:ext cx="473102" cy="766499"/>
          </a:xfrm>
          <a:prstGeom prst="rect">
            <a:avLst/>
          </a:prstGeom>
          <a:noFill/>
        </p:spPr>
      </p:pic>
      <p:sp>
        <p:nvSpPr>
          <p:cNvPr id="246" name="AutoShape 128"/>
          <p:cNvSpPr>
            <a:spLocks/>
          </p:cNvSpPr>
          <p:nvPr/>
        </p:nvSpPr>
        <p:spPr bwMode="invGray">
          <a:xfrm>
            <a:off x="688309" y="2390825"/>
            <a:ext cx="826818" cy="268684"/>
          </a:xfrm>
          <a:prstGeom prst="borderCallout2">
            <a:avLst>
              <a:gd name="adj1" fmla="val 21556"/>
              <a:gd name="adj2" fmla="val 109375"/>
              <a:gd name="adj3" fmla="val 21556"/>
              <a:gd name="adj4" fmla="val 126759"/>
              <a:gd name="adj5" fmla="val -43965"/>
              <a:gd name="adj6" fmla="val 161113"/>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square" lIns="74065" tIns="37031" rIns="74065" bIns="37031">
            <a:spAutoFit/>
          </a:bodyPr>
          <a:lstStyle/>
          <a:p>
            <a:pPr eaLnBrk="0" hangingPunct="0">
              <a:lnSpc>
                <a:spcPct val="90000"/>
              </a:lnSpc>
            </a:pPr>
            <a:r>
              <a:rPr lang="en-US" sz="1400" smtClean="0">
                <a:gradFill>
                  <a:gsLst>
                    <a:gs pos="28000">
                      <a:schemeClr val="bg2"/>
                    </a:gs>
                    <a:gs pos="48000">
                      <a:schemeClr val="bg2"/>
                    </a:gs>
                  </a:gsLst>
                  <a:lin ang="5400000" scaled="1"/>
                </a:gradFill>
                <a:latin typeface="Trebuchet MS" pitchFamily="34" charset="0"/>
              </a:rPr>
              <a:t>Clients</a:t>
            </a:r>
            <a:endParaRPr lang="en-US" sz="1400" dirty="0">
              <a:gradFill>
                <a:gsLst>
                  <a:gs pos="28000">
                    <a:schemeClr val="bg2"/>
                  </a:gs>
                  <a:gs pos="48000">
                    <a:schemeClr val="bg2"/>
                  </a:gs>
                </a:gsLst>
                <a:lin ang="5400000" scaled="1"/>
              </a:gradFill>
              <a:latin typeface="Trebuchet MS" pitchFamily="34" charset="0"/>
            </a:endParaRPr>
          </a:p>
        </p:txBody>
      </p:sp>
      <p:pic>
        <p:nvPicPr>
          <p:cNvPr id="247" name="Picture 20" descr="PC sm"/>
          <p:cNvPicPr>
            <a:picLocks noChangeAspect="1" noChangeArrowheads="1"/>
          </p:cNvPicPr>
          <p:nvPr/>
        </p:nvPicPr>
        <p:blipFill>
          <a:blip r:embed="rId6" cstate="print"/>
          <a:srcRect/>
          <a:stretch>
            <a:fillRect/>
          </a:stretch>
        </p:blipFill>
        <p:spPr bwMode="auto">
          <a:xfrm>
            <a:off x="1713703" y="2073524"/>
            <a:ext cx="430952" cy="422193"/>
          </a:xfrm>
          <a:prstGeom prst="rect">
            <a:avLst/>
          </a:prstGeom>
          <a:noFill/>
        </p:spPr>
      </p:pic>
      <p:pic>
        <p:nvPicPr>
          <p:cNvPr id="248" name="Picture 20" descr="PC sm"/>
          <p:cNvPicPr>
            <a:picLocks noChangeAspect="1" noChangeArrowheads="1"/>
          </p:cNvPicPr>
          <p:nvPr/>
        </p:nvPicPr>
        <p:blipFill>
          <a:blip r:embed="rId6" cstate="print"/>
          <a:srcRect/>
          <a:stretch>
            <a:fillRect/>
          </a:stretch>
        </p:blipFill>
        <p:spPr bwMode="auto">
          <a:xfrm>
            <a:off x="2154574" y="2079402"/>
            <a:ext cx="430952" cy="422193"/>
          </a:xfrm>
          <a:prstGeom prst="rect">
            <a:avLst/>
          </a:prstGeom>
          <a:noFill/>
        </p:spPr>
      </p:pic>
      <p:pic>
        <p:nvPicPr>
          <p:cNvPr id="249" name="Picture 20" descr="PC sm"/>
          <p:cNvPicPr>
            <a:picLocks noChangeAspect="1" noChangeArrowheads="1"/>
          </p:cNvPicPr>
          <p:nvPr/>
        </p:nvPicPr>
        <p:blipFill>
          <a:blip r:embed="rId6" cstate="print"/>
          <a:srcRect/>
          <a:stretch>
            <a:fillRect/>
          </a:stretch>
        </p:blipFill>
        <p:spPr bwMode="auto">
          <a:xfrm>
            <a:off x="2671863" y="2102914"/>
            <a:ext cx="430952" cy="422193"/>
          </a:xfrm>
          <a:prstGeom prst="rect">
            <a:avLst/>
          </a:prstGeom>
          <a:noFill/>
        </p:spPr>
      </p:pic>
      <p:cxnSp>
        <p:nvCxnSpPr>
          <p:cNvPr id="250" name="AutoShape 103"/>
          <p:cNvCxnSpPr>
            <a:cxnSpLocks noChangeShapeType="1"/>
            <a:stCxn id="262" idx="7"/>
          </p:cNvCxnSpPr>
          <p:nvPr/>
        </p:nvCxnSpPr>
        <p:spPr bwMode="auto">
          <a:xfrm>
            <a:off x="4848274" y="3513670"/>
            <a:ext cx="341333" cy="1374873"/>
          </a:xfrm>
          <a:prstGeom prst="straightConnector1">
            <a:avLst/>
          </a:prstGeom>
          <a:noFill/>
          <a:ln w="12700">
            <a:solidFill>
              <a:schemeClr val="accent2"/>
            </a:solidFill>
            <a:round/>
            <a:headEnd type="none" w="sm" len="sm"/>
            <a:tailEnd type="none" w="sm" len="sm"/>
          </a:ln>
          <a:effectLst/>
        </p:spPr>
      </p:cxnSp>
      <p:cxnSp>
        <p:nvCxnSpPr>
          <p:cNvPr id="251" name="AutoShape 133"/>
          <p:cNvCxnSpPr>
            <a:cxnSpLocks noChangeShapeType="1"/>
          </p:cNvCxnSpPr>
          <p:nvPr/>
        </p:nvCxnSpPr>
        <p:spPr bwMode="auto">
          <a:xfrm rot="16200000" flipH="1">
            <a:off x="3007476" y="4490291"/>
            <a:ext cx="1152144" cy="735521"/>
          </a:xfrm>
          <a:prstGeom prst="straightConnector1">
            <a:avLst/>
          </a:prstGeom>
          <a:noFill/>
          <a:ln w="12700">
            <a:solidFill>
              <a:schemeClr val="accent2"/>
            </a:solidFill>
            <a:round/>
            <a:headEnd type="none" w="sm" len="sm"/>
            <a:tailEnd type="none" w="sm" len="sm"/>
          </a:ln>
          <a:effectLst/>
        </p:spPr>
      </p:cxnSp>
      <p:cxnSp>
        <p:nvCxnSpPr>
          <p:cNvPr id="252" name="AutoShape 132"/>
          <p:cNvCxnSpPr>
            <a:cxnSpLocks noChangeShapeType="1"/>
          </p:cNvCxnSpPr>
          <p:nvPr/>
        </p:nvCxnSpPr>
        <p:spPr bwMode="auto">
          <a:xfrm rot="5400000">
            <a:off x="2257903" y="5134424"/>
            <a:ext cx="356003" cy="287484"/>
          </a:xfrm>
          <a:prstGeom prst="straightConnector1">
            <a:avLst/>
          </a:prstGeom>
          <a:noFill/>
          <a:ln w="12700">
            <a:solidFill>
              <a:schemeClr val="accent2"/>
            </a:solidFill>
            <a:round/>
            <a:headEnd type="none" w="sm" len="sm"/>
            <a:tailEnd type="none" w="sm" len="sm"/>
          </a:ln>
          <a:effectLst/>
        </p:spPr>
      </p:cxnSp>
      <p:cxnSp>
        <p:nvCxnSpPr>
          <p:cNvPr id="253" name="AutoShape 135"/>
          <p:cNvCxnSpPr>
            <a:cxnSpLocks noChangeShapeType="1"/>
          </p:cNvCxnSpPr>
          <p:nvPr/>
        </p:nvCxnSpPr>
        <p:spPr bwMode="auto">
          <a:xfrm rot="10800000" flipV="1">
            <a:off x="3986580" y="5011989"/>
            <a:ext cx="856208" cy="489919"/>
          </a:xfrm>
          <a:prstGeom prst="straightConnector1">
            <a:avLst/>
          </a:prstGeom>
          <a:noFill/>
          <a:ln w="12700">
            <a:solidFill>
              <a:schemeClr val="accent2"/>
            </a:solidFill>
            <a:round/>
            <a:headEnd type="none" w="sm" len="sm"/>
            <a:tailEnd type="none" w="sm" len="sm"/>
          </a:ln>
          <a:effectLst/>
        </p:spPr>
      </p:cxnSp>
      <p:cxnSp>
        <p:nvCxnSpPr>
          <p:cNvPr id="254" name="AutoShape 134"/>
          <p:cNvCxnSpPr>
            <a:cxnSpLocks noChangeShapeType="1"/>
          </p:cNvCxnSpPr>
          <p:nvPr/>
        </p:nvCxnSpPr>
        <p:spPr bwMode="auto">
          <a:xfrm rot="16200000" flipH="1">
            <a:off x="5009584" y="5096306"/>
            <a:ext cx="454098" cy="282893"/>
          </a:xfrm>
          <a:prstGeom prst="straightConnector1">
            <a:avLst/>
          </a:prstGeom>
          <a:noFill/>
          <a:ln w="12700">
            <a:solidFill>
              <a:schemeClr val="accent2"/>
            </a:solidFill>
            <a:round/>
            <a:headEnd type="none" w="sm" len="sm"/>
            <a:tailEnd type="none" w="sm" len="sm"/>
          </a:ln>
          <a:effectLst/>
        </p:spPr>
      </p:cxnSp>
      <p:pic>
        <p:nvPicPr>
          <p:cNvPr id="255" name="Picture 20" descr="PC sm"/>
          <p:cNvPicPr>
            <a:picLocks noChangeAspect="1" noChangeArrowheads="1"/>
          </p:cNvPicPr>
          <p:nvPr/>
        </p:nvPicPr>
        <p:blipFill>
          <a:blip r:embed="rId6" cstate="print"/>
          <a:srcRect/>
          <a:stretch>
            <a:fillRect/>
          </a:stretch>
        </p:blipFill>
        <p:spPr bwMode="auto">
          <a:xfrm>
            <a:off x="3206787" y="2085278"/>
            <a:ext cx="430952" cy="422193"/>
          </a:xfrm>
          <a:prstGeom prst="rect">
            <a:avLst/>
          </a:prstGeom>
          <a:noFill/>
        </p:spPr>
      </p:pic>
      <p:pic>
        <p:nvPicPr>
          <p:cNvPr id="256" name="Picture 20" descr="PC sm"/>
          <p:cNvPicPr>
            <a:picLocks noChangeAspect="1" noChangeArrowheads="1"/>
          </p:cNvPicPr>
          <p:nvPr/>
        </p:nvPicPr>
        <p:blipFill>
          <a:blip r:embed="rId6" cstate="print"/>
          <a:srcRect/>
          <a:stretch>
            <a:fillRect/>
          </a:stretch>
        </p:blipFill>
        <p:spPr bwMode="auto">
          <a:xfrm>
            <a:off x="3735833" y="2085278"/>
            <a:ext cx="430952" cy="422193"/>
          </a:xfrm>
          <a:prstGeom prst="rect">
            <a:avLst/>
          </a:prstGeom>
          <a:noFill/>
        </p:spPr>
      </p:pic>
      <p:pic>
        <p:nvPicPr>
          <p:cNvPr id="257" name="Picture 20" descr="PC sm"/>
          <p:cNvPicPr>
            <a:picLocks noChangeAspect="1" noChangeArrowheads="1"/>
          </p:cNvPicPr>
          <p:nvPr/>
        </p:nvPicPr>
        <p:blipFill>
          <a:blip r:embed="rId6" cstate="print"/>
          <a:srcRect/>
          <a:stretch>
            <a:fillRect/>
          </a:stretch>
        </p:blipFill>
        <p:spPr bwMode="auto">
          <a:xfrm>
            <a:off x="4288392" y="2097036"/>
            <a:ext cx="430952" cy="422193"/>
          </a:xfrm>
          <a:prstGeom prst="rect">
            <a:avLst/>
          </a:prstGeom>
          <a:noFill/>
        </p:spPr>
      </p:pic>
      <p:pic>
        <p:nvPicPr>
          <p:cNvPr id="258" name="Picture 20" descr="PC sm"/>
          <p:cNvPicPr>
            <a:picLocks noChangeAspect="1" noChangeArrowheads="1"/>
          </p:cNvPicPr>
          <p:nvPr/>
        </p:nvPicPr>
        <p:blipFill>
          <a:blip r:embed="rId6" cstate="print"/>
          <a:srcRect/>
          <a:stretch>
            <a:fillRect/>
          </a:stretch>
        </p:blipFill>
        <p:spPr bwMode="auto">
          <a:xfrm>
            <a:off x="4852707" y="2097036"/>
            <a:ext cx="430952" cy="422193"/>
          </a:xfrm>
          <a:prstGeom prst="rect">
            <a:avLst/>
          </a:prstGeom>
          <a:noFill/>
        </p:spPr>
      </p:pic>
      <p:pic>
        <p:nvPicPr>
          <p:cNvPr id="259" name="Picture 2" descr="C:\Users\shonsh\Desktop\images\host.png"/>
          <p:cNvPicPr>
            <a:picLocks noChangeAspect="1" noChangeArrowheads="1"/>
          </p:cNvPicPr>
          <p:nvPr/>
        </p:nvPicPr>
        <p:blipFill>
          <a:blip r:embed="rId5" cstate="print"/>
          <a:srcRect/>
          <a:stretch>
            <a:fillRect/>
          </a:stretch>
        </p:blipFill>
        <p:spPr bwMode="auto">
          <a:xfrm>
            <a:off x="3159027" y="2756814"/>
            <a:ext cx="473102" cy="766499"/>
          </a:xfrm>
          <a:prstGeom prst="rect">
            <a:avLst/>
          </a:prstGeom>
          <a:noFill/>
        </p:spPr>
      </p:pic>
      <p:sp>
        <p:nvSpPr>
          <p:cNvPr id="260" name="AutoShape 79"/>
          <p:cNvSpPr>
            <a:spLocks noChangeArrowheads="1"/>
          </p:cNvSpPr>
          <p:nvPr/>
        </p:nvSpPr>
        <p:spPr bwMode="auto">
          <a:xfrm rot="5400000">
            <a:off x="3401278" y="3298529"/>
            <a:ext cx="198849" cy="399419"/>
          </a:xfrm>
          <a:prstGeom prst="bevel">
            <a:avLst>
              <a:gd name="adj" fmla="val 12500"/>
            </a:avLst>
          </a:prstGeom>
          <a:gradFill rotWithShape="0">
            <a:gsLst>
              <a:gs pos="0">
                <a:schemeClr val="accent2">
                  <a:gamma/>
                  <a:shade val="46275"/>
                  <a:invGamma/>
                </a:schemeClr>
              </a:gs>
              <a:gs pos="100000">
                <a:schemeClr val="accent2"/>
              </a:gs>
            </a:gsLst>
            <a:lin ang="5400000" scaled="1"/>
          </a:gradFill>
          <a:ln w="12700">
            <a:solidFill>
              <a:schemeClr val="accent2"/>
            </a:solidFill>
            <a:miter lim="800000"/>
            <a:headEnd type="none" w="sm" len="sm"/>
            <a:tailEnd type="none" w="sm" len="sm"/>
          </a:ln>
          <a:effectLst/>
        </p:spPr>
        <p:txBody>
          <a:bodyPr wrap="none" lIns="74066" tIns="37033" rIns="74066" bIns="37033" anchor="ctr">
            <a:spAutoFit/>
          </a:bodyPr>
          <a:lstStyle/>
          <a:p>
            <a:endParaRPr lang="en-US">
              <a:latin typeface="Trebuchet MS" pitchFamily="34" charset="0"/>
            </a:endParaRPr>
          </a:p>
        </p:txBody>
      </p:sp>
      <p:pic>
        <p:nvPicPr>
          <p:cNvPr id="261" name="Picture 2" descr="C:\Users\shonsh\Desktop\images\host.png"/>
          <p:cNvPicPr>
            <a:picLocks noChangeAspect="1" noChangeArrowheads="1"/>
          </p:cNvPicPr>
          <p:nvPr/>
        </p:nvPicPr>
        <p:blipFill>
          <a:blip r:embed="rId5" cstate="print"/>
          <a:srcRect/>
          <a:stretch>
            <a:fillRect/>
          </a:stretch>
        </p:blipFill>
        <p:spPr bwMode="auto">
          <a:xfrm>
            <a:off x="4378036" y="2756814"/>
            <a:ext cx="473102" cy="766499"/>
          </a:xfrm>
          <a:prstGeom prst="rect">
            <a:avLst/>
          </a:prstGeom>
          <a:noFill/>
        </p:spPr>
      </p:pic>
      <p:sp>
        <p:nvSpPr>
          <p:cNvPr id="262" name="AutoShape 79"/>
          <p:cNvSpPr>
            <a:spLocks noChangeArrowheads="1"/>
          </p:cNvSpPr>
          <p:nvPr/>
        </p:nvSpPr>
        <p:spPr bwMode="auto">
          <a:xfrm rot="5400000">
            <a:off x="4573996" y="3313960"/>
            <a:ext cx="198849" cy="399419"/>
          </a:xfrm>
          <a:prstGeom prst="bevel">
            <a:avLst>
              <a:gd name="adj" fmla="val 12500"/>
            </a:avLst>
          </a:prstGeom>
          <a:gradFill rotWithShape="0">
            <a:gsLst>
              <a:gs pos="0">
                <a:schemeClr val="accent2">
                  <a:gamma/>
                  <a:shade val="46275"/>
                  <a:invGamma/>
                </a:schemeClr>
              </a:gs>
              <a:gs pos="100000">
                <a:schemeClr val="accent2"/>
              </a:gs>
            </a:gsLst>
            <a:lin ang="5400000" scaled="1"/>
          </a:gradFill>
          <a:ln w="12700">
            <a:solidFill>
              <a:schemeClr val="accent2"/>
            </a:solidFill>
            <a:miter lim="800000"/>
            <a:headEnd type="none" w="sm" len="sm"/>
            <a:tailEnd type="none" w="sm" len="sm"/>
          </a:ln>
          <a:effectLst/>
        </p:spPr>
        <p:txBody>
          <a:bodyPr wrap="none" lIns="74066" tIns="37033" rIns="74066" bIns="37033" anchor="ctr">
            <a:spAutoFit/>
          </a:bodyPr>
          <a:lstStyle/>
          <a:p>
            <a:endParaRPr lang="en-US">
              <a:latin typeface="Trebuchet MS" pitchFamily="34" charset="0"/>
            </a:endParaRPr>
          </a:p>
        </p:txBody>
      </p:sp>
      <p:cxnSp>
        <p:nvCxnSpPr>
          <p:cNvPr id="263" name="AutoShape 107"/>
          <p:cNvCxnSpPr>
            <a:cxnSpLocks noChangeShapeType="1"/>
          </p:cNvCxnSpPr>
          <p:nvPr/>
        </p:nvCxnSpPr>
        <p:spPr bwMode="auto">
          <a:xfrm rot="5400000" flipV="1">
            <a:off x="3489771" y="518873"/>
            <a:ext cx="5144" cy="3156824"/>
          </a:xfrm>
          <a:prstGeom prst="bentConnector3">
            <a:avLst>
              <a:gd name="adj1" fmla="val -3600000"/>
            </a:avLst>
          </a:prstGeom>
          <a:noFill/>
          <a:ln w="12700">
            <a:solidFill>
              <a:schemeClr val="accent2"/>
            </a:solidFill>
            <a:miter lim="800000"/>
            <a:headEnd type="none" w="sm" len="sm"/>
            <a:tailEnd type="none" w="sm" len="sm"/>
          </a:ln>
          <a:effectLst/>
        </p:spPr>
      </p:cxnSp>
      <p:grpSp>
        <p:nvGrpSpPr>
          <p:cNvPr id="264" name="Group 113"/>
          <p:cNvGrpSpPr/>
          <p:nvPr/>
        </p:nvGrpSpPr>
        <p:grpSpPr>
          <a:xfrm>
            <a:off x="2169454" y="5441104"/>
            <a:ext cx="1381761" cy="826267"/>
            <a:chOff x="1665289" y="5529943"/>
            <a:chExt cx="1705878" cy="1020082"/>
          </a:xfrm>
        </p:grpSpPr>
        <p:sp>
          <p:nvSpPr>
            <p:cNvPr id="265" name="Rectangle 59"/>
            <p:cNvSpPr>
              <a:spLocks noChangeArrowheads="1"/>
            </p:cNvSpPr>
            <p:nvPr/>
          </p:nvSpPr>
          <p:spPr bwMode="auto">
            <a:xfrm>
              <a:off x="1665289" y="5529943"/>
              <a:ext cx="1705878" cy="1020082"/>
            </a:xfrm>
            <a:prstGeom prst="rect">
              <a:avLst/>
            </a:prstGeom>
            <a:solidFill>
              <a:srgbClr val="99CC00">
                <a:alpha val="37000"/>
              </a:srgbClr>
            </a:solidFill>
            <a:ln w="9525">
              <a:solidFill>
                <a:schemeClr val="hlink"/>
              </a:solidFill>
              <a:miter lim="800000"/>
              <a:headEnd/>
              <a:tailEnd/>
            </a:ln>
          </p:spPr>
          <p:txBody>
            <a:bodyPr wrap="none" anchor="ctr"/>
            <a:lstStyle/>
            <a:p>
              <a:endParaRPr lang="en-US">
                <a:latin typeface="Trebuchet MS" pitchFamily="34" charset="0"/>
              </a:endParaRPr>
            </a:p>
          </p:txBody>
        </p:sp>
        <p:pic>
          <p:nvPicPr>
            <p:cNvPr id="266" name="Picture 36" descr="disc lt blue"/>
            <p:cNvPicPr>
              <a:picLocks noChangeAspect="1" noChangeArrowheads="1"/>
            </p:cNvPicPr>
            <p:nvPr/>
          </p:nvPicPr>
          <p:blipFill>
            <a:blip r:embed="rId7" cstate="print">
              <a:lum bright="6000"/>
            </a:blip>
            <a:srcRect/>
            <a:stretch>
              <a:fillRect/>
            </a:stretch>
          </p:blipFill>
          <p:spPr bwMode="gray">
            <a:xfrm>
              <a:off x="1695451" y="5976938"/>
              <a:ext cx="403225" cy="461963"/>
            </a:xfrm>
            <a:prstGeom prst="rect">
              <a:avLst/>
            </a:prstGeom>
            <a:noFill/>
          </p:spPr>
        </p:pic>
        <p:pic>
          <p:nvPicPr>
            <p:cNvPr id="267" name="Picture 36" descr="disc lt blue"/>
            <p:cNvPicPr>
              <a:picLocks noChangeAspect="1" noChangeArrowheads="1"/>
            </p:cNvPicPr>
            <p:nvPr/>
          </p:nvPicPr>
          <p:blipFill>
            <a:blip r:embed="rId7" cstate="print">
              <a:lum bright="6000"/>
            </a:blip>
            <a:srcRect/>
            <a:stretch>
              <a:fillRect/>
            </a:stretch>
          </p:blipFill>
          <p:spPr bwMode="gray">
            <a:xfrm>
              <a:off x="2109108" y="5835424"/>
              <a:ext cx="403225" cy="461963"/>
            </a:xfrm>
            <a:prstGeom prst="rect">
              <a:avLst/>
            </a:prstGeom>
            <a:noFill/>
          </p:spPr>
        </p:pic>
        <p:pic>
          <p:nvPicPr>
            <p:cNvPr id="268" name="Picture 36" descr="disc lt blue"/>
            <p:cNvPicPr>
              <a:picLocks noChangeAspect="1" noChangeArrowheads="1"/>
            </p:cNvPicPr>
            <p:nvPr/>
          </p:nvPicPr>
          <p:blipFill>
            <a:blip r:embed="rId7" cstate="print">
              <a:lum bright="6000"/>
            </a:blip>
            <a:srcRect/>
            <a:stretch>
              <a:fillRect/>
            </a:stretch>
          </p:blipFill>
          <p:spPr bwMode="gray">
            <a:xfrm>
              <a:off x="2539095" y="5677581"/>
              <a:ext cx="403225" cy="461963"/>
            </a:xfrm>
            <a:prstGeom prst="rect">
              <a:avLst/>
            </a:prstGeom>
            <a:noFill/>
          </p:spPr>
        </p:pic>
        <p:pic>
          <p:nvPicPr>
            <p:cNvPr id="269" name="Picture 36" descr="disc lt blue"/>
            <p:cNvPicPr>
              <a:picLocks noChangeAspect="1" noChangeArrowheads="1"/>
            </p:cNvPicPr>
            <p:nvPr/>
          </p:nvPicPr>
          <p:blipFill>
            <a:blip r:embed="rId7" cstate="print">
              <a:lum bright="6000"/>
            </a:blip>
            <a:srcRect/>
            <a:stretch>
              <a:fillRect/>
            </a:stretch>
          </p:blipFill>
          <p:spPr bwMode="gray">
            <a:xfrm>
              <a:off x="2952751" y="5585052"/>
              <a:ext cx="403225" cy="461963"/>
            </a:xfrm>
            <a:prstGeom prst="rect">
              <a:avLst/>
            </a:prstGeom>
            <a:noFill/>
          </p:spPr>
        </p:pic>
      </p:grpSp>
      <p:pic>
        <p:nvPicPr>
          <p:cNvPr id="270" name="Picture 26" descr="NSX_SO_96dpi"/>
          <p:cNvPicPr>
            <a:picLocks noChangeAspect="1" noChangeArrowheads="1"/>
          </p:cNvPicPr>
          <p:nvPr/>
        </p:nvPicPr>
        <p:blipFill>
          <a:blip r:embed="rId8" cstate="print"/>
          <a:srcRect/>
          <a:stretch>
            <a:fillRect/>
          </a:stretch>
        </p:blipFill>
        <p:spPr bwMode="gray">
          <a:xfrm>
            <a:off x="1841188" y="5260345"/>
            <a:ext cx="368424" cy="1069481"/>
          </a:xfrm>
          <a:prstGeom prst="rect">
            <a:avLst/>
          </a:prstGeom>
          <a:noFill/>
        </p:spPr>
      </p:pic>
      <p:grpSp>
        <p:nvGrpSpPr>
          <p:cNvPr id="271" name="Group 123"/>
          <p:cNvGrpSpPr/>
          <p:nvPr/>
        </p:nvGrpSpPr>
        <p:grpSpPr>
          <a:xfrm>
            <a:off x="4118107" y="5445512"/>
            <a:ext cx="1381761" cy="826267"/>
            <a:chOff x="3140303" y="5339443"/>
            <a:chExt cx="1705878" cy="1020082"/>
          </a:xfrm>
        </p:grpSpPr>
        <p:sp>
          <p:nvSpPr>
            <p:cNvPr id="272" name="Rectangle 59"/>
            <p:cNvSpPr>
              <a:spLocks noChangeArrowheads="1"/>
            </p:cNvSpPr>
            <p:nvPr/>
          </p:nvSpPr>
          <p:spPr bwMode="auto">
            <a:xfrm>
              <a:off x="3140303" y="5339443"/>
              <a:ext cx="1705878" cy="1020082"/>
            </a:xfrm>
            <a:prstGeom prst="rect">
              <a:avLst/>
            </a:prstGeom>
            <a:solidFill>
              <a:srgbClr val="99CC00">
                <a:alpha val="37000"/>
              </a:srgbClr>
            </a:solidFill>
            <a:ln w="9525">
              <a:solidFill>
                <a:schemeClr val="hlink"/>
              </a:solidFill>
              <a:miter lim="800000"/>
              <a:headEnd/>
              <a:tailEnd/>
            </a:ln>
          </p:spPr>
          <p:txBody>
            <a:bodyPr wrap="none" anchor="ctr"/>
            <a:lstStyle/>
            <a:p>
              <a:endParaRPr lang="en-US">
                <a:latin typeface="Trebuchet MS" pitchFamily="34" charset="0"/>
              </a:endParaRPr>
            </a:p>
          </p:txBody>
        </p:sp>
        <p:pic>
          <p:nvPicPr>
            <p:cNvPr id="273" name="Picture 36" descr="disc lt blue"/>
            <p:cNvPicPr>
              <a:picLocks noChangeAspect="1" noChangeArrowheads="1"/>
            </p:cNvPicPr>
            <p:nvPr/>
          </p:nvPicPr>
          <p:blipFill>
            <a:blip r:embed="rId7" cstate="print">
              <a:lum bright="6000"/>
            </a:blip>
            <a:srcRect/>
            <a:stretch>
              <a:fillRect/>
            </a:stretch>
          </p:blipFill>
          <p:spPr bwMode="gray">
            <a:xfrm>
              <a:off x="3170465" y="5786438"/>
              <a:ext cx="403225" cy="461963"/>
            </a:xfrm>
            <a:prstGeom prst="rect">
              <a:avLst/>
            </a:prstGeom>
            <a:noFill/>
          </p:spPr>
        </p:pic>
        <p:pic>
          <p:nvPicPr>
            <p:cNvPr id="274" name="Picture 36" descr="disc lt blue"/>
            <p:cNvPicPr>
              <a:picLocks noChangeAspect="1" noChangeArrowheads="1"/>
            </p:cNvPicPr>
            <p:nvPr/>
          </p:nvPicPr>
          <p:blipFill>
            <a:blip r:embed="rId7" cstate="print">
              <a:lum bright="6000"/>
            </a:blip>
            <a:srcRect/>
            <a:stretch>
              <a:fillRect/>
            </a:stretch>
          </p:blipFill>
          <p:spPr bwMode="gray">
            <a:xfrm>
              <a:off x="3584122" y="5644924"/>
              <a:ext cx="403225" cy="461963"/>
            </a:xfrm>
            <a:prstGeom prst="rect">
              <a:avLst/>
            </a:prstGeom>
            <a:noFill/>
          </p:spPr>
        </p:pic>
        <p:pic>
          <p:nvPicPr>
            <p:cNvPr id="275" name="Picture 36" descr="disc lt blue"/>
            <p:cNvPicPr>
              <a:picLocks noChangeAspect="1" noChangeArrowheads="1"/>
            </p:cNvPicPr>
            <p:nvPr/>
          </p:nvPicPr>
          <p:blipFill>
            <a:blip r:embed="rId7" cstate="print">
              <a:lum bright="6000"/>
            </a:blip>
            <a:srcRect/>
            <a:stretch>
              <a:fillRect/>
            </a:stretch>
          </p:blipFill>
          <p:spPr bwMode="gray">
            <a:xfrm>
              <a:off x="4014109" y="5487081"/>
              <a:ext cx="403225" cy="461963"/>
            </a:xfrm>
            <a:prstGeom prst="rect">
              <a:avLst/>
            </a:prstGeom>
            <a:noFill/>
          </p:spPr>
        </p:pic>
        <p:pic>
          <p:nvPicPr>
            <p:cNvPr id="276" name="Picture 36" descr="disc lt blue"/>
            <p:cNvPicPr>
              <a:picLocks noChangeAspect="1" noChangeArrowheads="1"/>
            </p:cNvPicPr>
            <p:nvPr/>
          </p:nvPicPr>
          <p:blipFill>
            <a:blip r:embed="rId7" cstate="print">
              <a:lum bright="6000"/>
            </a:blip>
            <a:srcRect/>
            <a:stretch>
              <a:fillRect/>
            </a:stretch>
          </p:blipFill>
          <p:spPr bwMode="gray">
            <a:xfrm>
              <a:off x="4427765" y="5394552"/>
              <a:ext cx="403225" cy="461963"/>
            </a:xfrm>
            <a:prstGeom prst="rect">
              <a:avLst/>
            </a:prstGeom>
            <a:noFill/>
          </p:spPr>
        </p:pic>
      </p:grpSp>
      <p:sp>
        <p:nvSpPr>
          <p:cNvPr id="277" name="AutoShape 66"/>
          <p:cNvSpPr>
            <a:spLocks noChangeArrowheads="1"/>
          </p:cNvSpPr>
          <p:nvPr/>
        </p:nvSpPr>
        <p:spPr bwMode="auto">
          <a:xfrm>
            <a:off x="4346041" y="5905696"/>
            <a:ext cx="109188" cy="191075"/>
          </a:xfrm>
          <a:prstGeom prst="can">
            <a:avLst>
              <a:gd name="adj" fmla="val 25000"/>
            </a:avLst>
          </a:prstGeom>
          <a:ln>
            <a:headEnd/>
            <a:tailEnd/>
          </a:ln>
          <a:effectLst/>
        </p:spPr>
        <p:style>
          <a:lnRef idx="0">
            <a:schemeClr val="accent3"/>
          </a:lnRef>
          <a:fillRef idx="3">
            <a:schemeClr val="accent3"/>
          </a:fillRef>
          <a:effectRef idx="3">
            <a:schemeClr val="accent3"/>
          </a:effectRef>
          <a:fontRef idx="minor">
            <a:schemeClr val="lt1"/>
          </a:fontRef>
        </p:style>
        <p:txBody>
          <a:bodyPr lIns="74066" tIns="37033" rIns="74066" bIns="37033" anchor="ctr"/>
          <a:lstStyle/>
          <a:p>
            <a:endParaRPr lang="en-US">
              <a:latin typeface="Trebuchet MS" pitchFamily="34" charset="0"/>
            </a:endParaRPr>
          </a:p>
        </p:txBody>
      </p:sp>
      <p:sp>
        <p:nvSpPr>
          <p:cNvPr id="278" name="AutoShape 66"/>
          <p:cNvSpPr>
            <a:spLocks noChangeArrowheads="1"/>
          </p:cNvSpPr>
          <p:nvPr/>
        </p:nvSpPr>
        <p:spPr bwMode="auto">
          <a:xfrm>
            <a:off x="4174102" y="5932149"/>
            <a:ext cx="109188" cy="191075"/>
          </a:xfrm>
          <a:prstGeom prst="can">
            <a:avLst>
              <a:gd name="adj" fmla="val 25000"/>
            </a:avLst>
          </a:prstGeom>
          <a:ln>
            <a:headEnd/>
            <a:tailEnd/>
          </a:ln>
          <a:effectLst/>
        </p:spPr>
        <p:style>
          <a:lnRef idx="0">
            <a:schemeClr val="accent3"/>
          </a:lnRef>
          <a:fillRef idx="3">
            <a:schemeClr val="accent3"/>
          </a:fillRef>
          <a:effectRef idx="3">
            <a:schemeClr val="accent3"/>
          </a:effectRef>
          <a:fontRef idx="minor">
            <a:schemeClr val="lt1"/>
          </a:fontRef>
        </p:style>
        <p:txBody>
          <a:bodyPr lIns="74066" tIns="37033" rIns="74066" bIns="37033" anchor="ctr"/>
          <a:lstStyle/>
          <a:p>
            <a:endParaRPr lang="en-US">
              <a:latin typeface="Trebuchet MS" pitchFamily="34" charset="0"/>
            </a:endParaRPr>
          </a:p>
        </p:txBody>
      </p:sp>
      <p:sp>
        <p:nvSpPr>
          <p:cNvPr id="279" name="AutoShape 66"/>
          <p:cNvSpPr>
            <a:spLocks noChangeArrowheads="1"/>
          </p:cNvSpPr>
          <p:nvPr/>
        </p:nvSpPr>
        <p:spPr bwMode="auto">
          <a:xfrm>
            <a:off x="4504755" y="5760209"/>
            <a:ext cx="109188" cy="191075"/>
          </a:xfrm>
          <a:prstGeom prst="can">
            <a:avLst>
              <a:gd name="adj" fmla="val 25000"/>
            </a:avLst>
          </a:prstGeom>
          <a:ln>
            <a:headEnd/>
            <a:tailEnd/>
          </a:ln>
          <a:effectLst/>
        </p:spPr>
        <p:style>
          <a:lnRef idx="0">
            <a:schemeClr val="accent3"/>
          </a:lnRef>
          <a:fillRef idx="3">
            <a:schemeClr val="accent3"/>
          </a:fillRef>
          <a:effectRef idx="3">
            <a:schemeClr val="accent3"/>
          </a:effectRef>
          <a:fontRef idx="minor">
            <a:schemeClr val="lt1"/>
          </a:fontRef>
        </p:style>
        <p:txBody>
          <a:bodyPr lIns="74066" tIns="37033" rIns="74066" bIns="37033" anchor="ctr"/>
          <a:lstStyle/>
          <a:p>
            <a:endParaRPr lang="en-US">
              <a:latin typeface="Trebuchet MS" pitchFamily="34" charset="0"/>
            </a:endParaRPr>
          </a:p>
        </p:txBody>
      </p:sp>
      <p:sp>
        <p:nvSpPr>
          <p:cNvPr id="280" name="AutoShape 66"/>
          <p:cNvSpPr>
            <a:spLocks noChangeArrowheads="1"/>
          </p:cNvSpPr>
          <p:nvPr/>
        </p:nvSpPr>
        <p:spPr bwMode="auto">
          <a:xfrm>
            <a:off x="4650243" y="5826340"/>
            <a:ext cx="109188" cy="191075"/>
          </a:xfrm>
          <a:prstGeom prst="can">
            <a:avLst>
              <a:gd name="adj" fmla="val 25000"/>
            </a:avLst>
          </a:prstGeom>
          <a:ln>
            <a:headEnd/>
            <a:tailEnd/>
          </a:ln>
          <a:effectLst/>
        </p:spPr>
        <p:style>
          <a:lnRef idx="0">
            <a:schemeClr val="accent3"/>
          </a:lnRef>
          <a:fillRef idx="3">
            <a:schemeClr val="accent3"/>
          </a:fillRef>
          <a:effectRef idx="3">
            <a:schemeClr val="accent3"/>
          </a:effectRef>
          <a:fontRef idx="minor">
            <a:schemeClr val="lt1"/>
          </a:fontRef>
        </p:style>
        <p:txBody>
          <a:bodyPr lIns="74066" tIns="37033" rIns="74066" bIns="37033" anchor="ctr"/>
          <a:lstStyle/>
          <a:p>
            <a:endParaRPr lang="en-US">
              <a:latin typeface="Trebuchet MS" pitchFamily="34" charset="0"/>
            </a:endParaRPr>
          </a:p>
        </p:txBody>
      </p:sp>
      <p:pic>
        <p:nvPicPr>
          <p:cNvPr id="281" name="Picture 12" descr="Filer_1cab_1head"/>
          <p:cNvPicPr preferRelativeResize="0">
            <a:picLocks noChangeAspect="1" noChangeArrowheads="1"/>
          </p:cNvPicPr>
          <p:nvPr/>
        </p:nvPicPr>
        <p:blipFill>
          <a:blip r:embed="rId9" cstate="print">
            <a:clrChange>
              <a:clrFrom>
                <a:srgbClr val="FFFFFF"/>
              </a:clrFrom>
              <a:clrTo>
                <a:srgbClr val="FFFFFF">
                  <a:alpha val="0"/>
                </a:srgbClr>
              </a:clrTo>
            </a:clrChange>
            <a:lum bright="6000"/>
          </a:blip>
          <a:srcRect/>
          <a:stretch>
            <a:fillRect/>
          </a:stretch>
        </p:blipFill>
        <p:spPr bwMode="auto">
          <a:xfrm>
            <a:off x="3747957" y="5180990"/>
            <a:ext cx="398107" cy="1137448"/>
          </a:xfrm>
          <a:prstGeom prst="rect">
            <a:avLst/>
          </a:prstGeom>
          <a:noFill/>
          <a:ln w="9525">
            <a:noFill/>
            <a:miter lim="800000"/>
            <a:headEnd/>
            <a:tailEnd/>
          </a:ln>
        </p:spPr>
      </p:pic>
      <p:sp>
        <p:nvSpPr>
          <p:cNvPr id="282" name="AutoShape 131"/>
          <p:cNvSpPr>
            <a:spLocks/>
          </p:cNvSpPr>
          <p:nvPr/>
        </p:nvSpPr>
        <p:spPr bwMode="invGray">
          <a:xfrm>
            <a:off x="5856791" y="6037467"/>
            <a:ext cx="834533" cy="268684"/>
          </a:xfrm>
          <a:prstGeom prst="borderCallout2">
            <a:avLst>
              <a:gd name="adj1" fmla="val 15384"/>
              <a:gd name="adj2" fmla="val 107398"/>
              <a:gd name="adj3" fmla="val 15384"/>
              <a:gd name="adj4" fmla="val 118338"/>
              <a:gd name="adj5" fmla="val 59829"/>
              <a:gd name="adj6" fmla="val 129894"/>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lIns="74065" tIns="37031" rIns="74065" bIns="37031">
            <a:spAutoFit/>
          </a:bodyPr>
          <a:lstStyle/>
          <a:p>
            <a:pPr eaLnBrk="0" hangingPunct="0">
              <a:lnSpc>
                <a:spcPct val="90000"/>
              </a:lnSpc>
            </a:pPr>
            <a:r>
              <a:rPr lang="en-US" sz="1400" dirty="0" err="1">
                <a:gradFill>
                  <a:gsLst>
                    <a:gs pos="28000">
                      <a:schemeClr val="bg2"/>
                    </a:gs>
                    <a:gs pos="48000">
                      <a:schemeClr val="bg2"/>
                    </a:gs>
                  </a:gsLst>
                  <a:lin ang="5400000" scaled="1"/>
                </a:gradFill>
                <a:latin typeface="Trebuchet MS" pitchFamily="34" charset="0"/>
              </a:rPr>
              <a:t>LUNs</a:t>
            </a:r>
          </a:p>
        </p:txBody>
      </p:sp>
      <p:sp>
        <p:nvSpPr>
          <p:cNvPr id="283" name="Content Placeholder 2"/>
          <p:cNvSpPr txBox="1">
            <a:spLocks/>
          </p:cNvSpPr>
          <p:nvPr/>
        </p:nvSpPr>
        <p:spPr>
          <a:xfrm>
            <a:off x="5853534" y="3103425"/>
            <a:ext cx="2909466" cy="2552391"/>
          </a:xfrm>
          <a:prstGeom prst="rect">
            <a:avLst/>
          </a:prstGeom>
        </p:spPr>
        <p:txBody>
          <a:bodyPr wrap="square" lIns="74066" tIns="37033" rIns="74066" bIns="37033">
            <a:spAutoFit/>
          </a:bodyPr>
          <a:lstStyle/>
          <a:p>
            <a:pPr marL="111125" indent="-111125" defTabSz="739349" fontAlgn="base">
              <a:lnSpc>
                <a:spcPct val="90000"/>
              </a:lnSpc>
              <a:spcBef>
                <a:spcPts val="600"/>
              </a:spcBef>
              <a:spcAft>
                <a:spcPct val="0"/>
              </a:spcAft>
              <a:buClr>
                <a:schemeClr val="tx2"/>
              </a:buClr>
              <a:buSzPct val="95000"/>
              <a:buBlip>
                <a:blip r:embed="rId10"/>
              </a:buBlip>
              <a:defRPr/>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 Hyper-V Fibre Channel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LUNs Supported as</a:t>
            </a:r>
          </a:p>
          <a:p>
            <a:pPr marL="234950" lvl="1" indent="-123825" defTabSz="739349" fontAlgn="base">
              <a:lnSpc>
                <a:spcPct val="90000"/>
              </a:lnSpc>
              <a:spcBef>
                <a:spcPts val="600"/>
              </a:spcBef>
              <a:spcAft>
                <a:spcPct val="0"/>
              </a:spcAft>
              <a:buClr>
                <a:schemeClr val="tx2"/>
              </a:buClr>
              <a:buSzPct val="95000"/>
              <a:buBlip>
                <a:blip r:embed="rId10"/>
              </a:buBlip>
            </a:pPr>
            <a:r>
              <a:rPr lang="en-US" sz="1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Passthrough</a:t>
            </a: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Raw Disk</a:t>
            </a:r>
          </a:p>
          <a:p>
            <a:pPr marL="341313" lvl="2" indent="-111125" defTabSz="739349" fontAlgn="base">
              <a:lnSpc>
                <a:spcPct val="90000"/>
              </a:lnSpc>
              <a:spcBef>
                <a:spcPts val="600"/>
              </a:spcBef>
              <a:spcAft>
                <a:spcPct val="0"/>
              </a:spcAft>
              <a:buClr>
                <a:schemeClr val="tx2"/>
              </a:buClr>
              <a:buSzPct val="95000"/>
              <a:buBlip>
                <a:blip r:embed="rId10"/>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Connect from parent, </a:t>
            </a:r>
            <a:b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map to VM </a:t>
            </a:r>
          </a:p>
          <a:p>
            <a:pPr marL="341313" lvl="2" indent="-111125" defTabSz="739349" fontAlgn="base">
              <a:lnSpc>
                <a:spcPct val="90000"/>
              </a:lnSpc>
              <a:spcBef>
                <a:spcPts val="600"/>
              </a:spcBef>
              <a:spcAft>
                <a:spcPct val="0"/>
              </a:spcAft>
              <a:buClr>
                <a:schemeClr val="tx2"/>
              </a:buClr>
              <a:buSzPct val="95000"/>
              <a:buBlip>
                <a:blip r:embed="rId10"/>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VM formats with </a:t>
            </a:r>
            <a:r>
              <a:rPr lang="en-US" sz="1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NTFS</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230188" lvl="1" indent="-119063" defTabSz="739349" fontAlgn="base">
              <a:lnSpc>
                <a:spcPct val="90000"/>
              </a:lnSpc>
              <a:spcBef>
                <a:spcPts val="600"/>
              </a:spcBef>
              <a:spcAft>
                <a:spcPct val="0"/>
              </a:spcAft>
              <a:buClr>
                <a:schemeClr val="tx2"/>
              </a:buClr>
              <a:buSzPct val="95000"/>
              <a:buBlip>
                <a:blip r:embed="rId10"/>
              </a:buBlip>
            </a:pPr>
            <a:r>
              <a:rPr lang="en-US" sz="1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VHD</a:t>
            </a:r>
            <a:endPar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41313" lvl="2" indent="-111125" defTabSz="739349" fontAlgn="base">
              <a:lnSpc>
                <a:spcPct val="90000"/>
              </a:lnSpc>
              <a:spcBef>
                <a:spcPts val="600"/>
              </a:spcBef>
              <a:spcAft>
                <a:spcPct val="0"/>
              </a:spcAft>
              <a:buClr>
                <a:schemeClr val="tx2"/>
              </a:buClr>
              <a:buSzPct val="95000"/>
              <a:buBlip>
                <a:blip r:embed="rId10"/>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Connect from Hyper-V host</a:t>
            </a:r>
          </a:p>
          <a:p>
            <a:pPr marL="341313" lvl="2" indent="-111125" defTabSz="739349" fontAlgn="base">
              <a:lnSpc>
                <a:spcPct val="90000"/>
              </a:lnSpc>
              <a:spcBef>
                <a:spcPts val="600"/>
              </a:spcBef>
              <a:spcAft>
                <a:spcPct val="0"/>
              </a:spcAft>
              <a:buClr>
                <a:schemeClr val="tx2"/>
              </a:buClr>
              <a:buSzPct val="95000"/>
              <a:buBlip>
                <a:blip r:embed="rId10"/>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Format from host</a:t>
            </a:r>
          </a:p>
          <a:p>
            <a:pPr marL="341313" lvl="2" indent="-111125" defTabSz="739349" fontAlgn="base">
              <a:lnSpc>
                <a:spcPct val="90000"/>
              </a:lnSpc>
              <a:spcBef>
                <a:spcPts val="600"/>
              </a:spcBef>
              <a:spcAft>
                <a:spcPct val="0"/>
              </a:spcAft>
              <a:buClr>
                <a:schemeClr val="tx2"/>
              </a:buClr>
              <a:buSzPct val="95000"/>
              <a:buBlip>
                <a:blip r:embed="rId10"/>
              </a:buBlip>
            </a:pPr>
            <a:r>
              <a:rPr lang="en-US" sz="1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Create VHDs for each guest</a:t>
            </a:r>
            <a:endPar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5122" name="Picture 2" descr="C:\Program Files\Microsoft Resource DVD Artwork\DVD_ART34\Logos\Windows Server 2008\Windows Server 2008 Hyper-V\Windows Server 2008 Hyper-V logo h r.png"/>
          <p:cNvPicPr>
            <a:picLocks noChangeAspect="1" noChangeArrowheads="1"/>
          </p:cNvPicPr>
          <p:nvPr/>
        </p:nvPicPr>
        <p:blipFill>
          <a:blip r:embed="rId11"/>
          <a:srcRect/>
          <a:stretch>
            <a:fillRect/>
          </a:stretch>
        </p:blipFill>
        <p:spPr bwMode="auto">
          <a:xfrm>
            <a:off x="5037234" y="2520895"/>
            <a:ext cx="2482278" cy="572303"/>
          </a:xfrm>
          <a:prstGeom prst="rect">
            <a:avLst/>
          </a:prstGeom>
          <a:noFill/>
        </p:spPr>
      </p:pic>
      <p:pic>
        <p:nvPicPr>
          <p:cNvPr id="5124" name="Picture 4" descr="C:\Program Files\Microsoft Resource DVD Artwork\DVD_ART34\Logos\Windows Server 2008\_Windows Server 2008 brand\Windows Server 2008 logo v r.png"/>
          <p:cNvPicPr>
            <a:picLocks noChangeAspect="1" noChangeArrowheads="1"/>
          </p:cNvPicPr>
          <p:nvPr/>
        </p:nvPicPr>
        <p:blipFill>
          <a:blip r:embed="rId12" cstate="print"/>
          <a:srcRect/>
          <a:stretch>
            <a:fillRect/>
          </a:stretch>
        </p:blipFill>
        <p:spPr bwMode="auto">
          <a:xfrm>
            <a:off x="369449" y="2748481"/>
            <a:ext cx="1629496" cy="55402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p:cTn id="7" dur="500" fill="hold"/>
                                        <p:tgtEl>
                                          <p:spTgt spid="204"/>
                                        </p:tgtEl>
                                        <p:attrNameLst>
                                          <p:attrName>ppt_w</p:attrName>
                                        </p:attrNameLst>
                                      </p:cBhvr>
                                      <p:tavLst>
                                        <p:tav tm="0">
                                          <p:val>
                                            <p:fltVal val="0"/>
                                          </p:val>
                                        </p:tav>
                                        <p:tav tm="100000">
                                          <p:val>
                                            <p:strVal val="#ppt_w"/>
                                          </p:val>
                                        </p:tav>
                                      </p:tavLst>
                                    </p:anim>
                                    <p:anim calcmode="lin" valueType="num">
                                      <p:cBhvr>
                                        <p:cTn id="8" dur="500" fill="hold"/>
                                        <p:tgtEl>
                                          <p:spTgt spid="204"/>
                                        </p:tgtEl>
                                        <p:attrNameLst>
                                          <p:attrName>ppt_h</p:attrName>
                                        </p:attrNameLst>
                                      </p:cBhvr>
                                      <p:tavLst>
                                        <p:tav tm="0">
                                          <p:val>
                                            <p:fltVal val="0"/>
                                          </p:val>
                                        </p:tav>
                                        <p:tav tm="100000">
                                          <p:val>
                                            <p:strVal val="#ppt_h"/>
                                          </p:val>
                                        </p:tav>
                                      </p:tavLst>
                                    </p:anim>
                                    <p:animEffect transition="in" filter="fade">
                                      <p:cBhvr>
                                        <p:cTn id="9" dur="500"/>
                                        <p:tgtEl>
                                          <p:spTgt spid="2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par>
                                <p:cTn id="13" presetID="10" presetClass="entr" presetSubtype="0" fill="hold" nodeType="with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1000"/>
                                        <p:tgtEl>
                                          <p:spTgt spid="206"/>
                                        </p:tgtEl>
                                      </p:cBhvr>
                                    </p:animEffect>
                                  </p:childTnLst>
                                </p:cTn>
                              </p:par>
                              <p:par>
                                <p:cTn id="16" presetID="10" presetClass="entr" presetSubtype="0" fill="hold" nodeType="withEffect">
                                  <p:stCondLst>
                                    <p:cond delay="0"/>
                                  </p:stCondLst>
                                  <p:childTnLst>
                                    <p:set>
                                      <p:cBhvr>
                                        <p:cTn id="17" dur="1" fill="hold">
                                          <p:stCondLst>
                                            <p:cond delay="0"/>
                                          </p:stCondLst>
                                        </p:cTn>
                                        <p:tgtEl>
                                          <p:spTgt spid="207"/>
                                        </p:tgtEl>
                                        <p:attrNameLst>
                                          <p:attrName>style.visibility</p:attrName>
                                        </p:attrNameLst>
                                      </p:cBhvr>
                                      <p:to>
                                        <p:strVal val="visible"/>
                                      </p:to>
                                    </p:set>
                                    <p:animEffect transition="in" filter="fade">
                                      <p:cBhvr>
                                        <p:cTn id="18" dur="1000"/>
                                        <p:tgtEl>
                                          <p:spTgt spid="207"/>
                                        </p:tgtEl>
                                      </p:cBhvr>
                                    </p:animEffect>
                                  </p:childTnLst>
                                </p:cTn>
                              </p:par>
                              <p:par>
                                <p:cTn id="19" presetID="10" presetClass="entr" presetSubtype="0" fill="hold" nodeType="withEffect">
                                  <p:stCondLst>
                                    <p:cond delay="0"/>
                                  </p:stCondLst>
                                  <p:childTnLst>
                                    <p:set>
                                      <p:cBhvr>
                                        <p:cTn id="20" dur="1" fill="hold">
                                          <p:stCondLst>
                                            <p:cond delay="0"/>
                                          </p:stCondLst>
                                        </p:cTn>
                                        <p:tgtEl>
                                          <p:spTgt spid="208"/>
                                        </p:tgtEl>
                                        <p:attrNameLst>
                                          <p:attrName>style.visibility</p:attrName>
                                        </p:attrNameLst>
                                      </p:cBhvr>
                                      <p:to>
                                        <p:strVal val="visible"/>
                                      </p:to>
                                    </p:set>
                                    <p:animEffect transition="in" filter="fade">
                                      <p:cBhvr>
                                        <p:cTn id="21" dur="1000"/>
                                        <p:tgtEl>
                                          <p:spTgt spid="208"/>
                                        </p:tgtEl>
                                      </p:cBhvr>
                                    </p:animEffect>
                                  </p:childTnLst>
                                </p:cTn>
                              </p:par>
                              <p:par>
                                <p:cTn id="22" presetID="10" presetClass="entr" presetSubtype="0" fill="hold"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1000"/>
                                        <p:tgtEl>
                                          <p:spTgt spid="209"/>
                                        </p:tgtEl>
                                      </p:cBhvr>
                                    </p:animEffect>
                                  </p:childTnLst>
                                </p:cTn>
                              </p:par>
                              <p:par>
                                <p:cTn id="25" presetID="10" presetClass="entr" presetSubtype="0" fill="hold" nodeType="with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fade">
                                      <p:cBhvr>
                                        <p:cTn id="27" dur="1000"/>
                                        <p:tgtEl>
                                          <p:spTgt spid="210"/>
                                        </p:tgtEl>
                                      </p:cBhvr>
                                    </p:animEffect>
                                  </p:childTnLst>
                                </p:cTn>
                              </p:par>
                              <p:par>
                                <p:cTn id="28" presetID="10" presetClass="entr" presetSubtype="0" fill="hold"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fade">
                                      <p:cBhvr>
                                        <p:cTn id="30" dur="1000"/>
                                        <p:tgtEl>
                                          <p:spTgt spid="211"/>
                                        </p:tgtEl>
                                      </p:cBhvr>
                                    </p:animEffect>
                                  </p:childTnLst>
                                </p:cTn>
                              </p:par>
                              <p:par>
                                <p:cTn id="31" presetID="10" presetClass="entr" presetSubtype="0" fill="hold" nodeType="withEffect">
                                  <p:stCondLst>
                                    <p:cond delay="0"/>
                                  </p:stCondLst>
                                  <p:childTnLst>
                                    <p:set>
                                      <p:cBhvr>
                                        <p:cTn id="32" dur="1" fill="hold">
                                          <p:stCondLst>
                                            <p:cond delay="0"/>
                                          </p:stCondLst>
                                        </p:cTn>
                                        <p:tgtEl>
                                          <p:spTgt spid="212"/>
                                        </p:tgtEl>
                                        <p:attrNameLst>
                                          <p:attrName>style.visibility</p:attrName>
                                        </p:attrNameLst>
                                      </p:cBhvr>
                                      <p:to>
                                        <p:strVal val="visible"/>
                                      </p:to>
                                    </p:set>
                                    <p:animEffect transition="in" filter="fade">
                                      <p:cBhvr>
                                        <p:cTn id="33" dur="1000"/>
                                        <p:tgtEl>
                                          <p:spTgt spid="212"/>
                                        </p:tgtEl>
                                      </p:cBhvr>
                                    </p:animEffect>
                                  </p:childTnLst>
                                </p:cTn>
                              </p:par>
                              <p:par>
                                <p:cTn id="34" presetID="10" presetClass="entr" presetSubtype="0" fill="hold" nodeType="withEffect">
                                  <p:stCondLst>
                                    <p:cond delay="0"/>
                                  </p:stCondLst>
                                  <p:childTnLst>
                                    <p:set>
                                      <p:cBhvr>
                                        <p:cTn id="35" dur="1" fill="hold">
                                          <p:stCondLst>
                                            <p:cond delay="0"/>
                                          </p:stCondLst>
                                        </p:cTn>
                                        <p:tgtEl>
                                          <p:spTgt spid="213"/>
                                        </p:tgtEl>
                                        <p:attrNameLst>
                                          <p:attrName>style.visibility</p:attrName>
                                        </p:attrNameLst>
                                      </p:cBhvr>
                                      <p:to>
                                        <p:strVal val="visible"/>
                                      </p:to>
                                    </p:set>
                                    <p:animEffect transition="in" filter="fade">
                                      <p:cBhvr>
                                        <p:cTn id="36" dur="1000"/>
                                        <p:tgtEl>
                                          <p:spTgt spid="213"/>
                                        </p:tgtEl>
                                      </p:cBhvr>
                                    </p:animEffect>
                                  </p:childTnLst>
                                </p:cTn>
                              </p:par>
                              <p:par>
                                <p:cTn id="37" presetID="10" presetClass="entr" presetSubtype="0" fill="hold" nodeType="withEffect">
                                  <p:stCondLst>
                                    <p:cond delay="0"/>
                                  </p:stCondLst>
                                  <p:childTnLst>
                                    <p:set>
                                      <p:cBhvr>
                                        <p:cTn id="38" dur="1" fill="hold">
                                          <p:stCondLst>
                                            <p:cond delay="0"/>
                                          </p:stCondLst>
                                        </p:cTn>
                                        <p:tgtEl>
                                          <p:spTgt spid="214"/>
                                        </p:tgtEl>
                                        <p:attrNameLst>
                                          <p:attrName>style.visibility</p:attrName>
                                        </p:attrNameLst>
                                      </p:cBhvr>
                                      <p:to>
                                        <p:strVal val="visible"/>
                                      </p:to>
                                    </p:set>
                                    <p:animEffect transition="in" filter="fade">
                                      <p:cBhvr>
                                        <p:cTn id="39" dur="1000"/>
                                        <p:tgtEl>
                                          <p:spTgt spid="214"/>
                                        </p:tgtEl>
                                      </p:cBhvr>
                                    </p:animEffect>
                                  </p:childTnLst>
                                </p:cTn>
                              </p:par>
                              <p:par>
                                <p:cTn id="40" presetID="10" presetClass="entr" presetSubtype="0" fill="hold" nodeType="with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fade">
                                      <p:cBhvr>
                                        <p:cTn id="42" dur="1000"/>
                                        <p:tgtEl>
                                          <p:spTgt spid="215"/>
                                        </p:tgtEl>
                                      </p:cBhvr>
                                    </p:animEffect>
                                  </p:childTnLst>
                                </p:cTn>
                              </p:par>
                              <p:par>
                                <p:cTn id="43" presetID="10" presetClass="entr" presetSubtype="0" fill="hold" nodeType="withEffect">
                                  <p:stCondLst>
                                    <p:cond delay="0"/>
                                  </p:stCondLst>
                                  <p:childTnLst>
                                    <p:set>
                                      <p:cBhvr>
                                        <p:cTn id="44" dur="1" fill="hold">
                                          <p:stCondLst>
                                            <p:cond delay="0"/>
                                          </p:stCondLst>
                                        </p:cTn>
                                        <p:tgtEl>
                                          <p:spTgt spid="216"/>
                                        </p:tgtEl>
                                        <p:attrNameLst>
                                          <p:attrName>style.visibility</p:attrName>
                                        </p:attrNameLst>
                                      </p:cBhvr>
                                      <p:to>
                                        <p:strVal val="visible"/>
                                      </p:to>
                                    </p:set>
                                    <p:animEffect transition="in" filter="fade">
                                      <p:cBhvr>
                                        <p:cTn id="45" dur="1000"/>
                                        <p:tgtEl>
                                          <p:spTgt spid="216"/>
                                        </p:tgtEl>
                                      </p:cBhvr>
                                    </p:animEffect>
                                  </p:childTnLst>
                                </p:cTn>
                              </p:par>
                              <p:par>
                                <p:cTn id="46" presetID="10" presetClass="entr" presetSubtype="0" fill="hold" nodeType="withEffect">
                                  <p:stCondLst>
                                    <p:cond delay="0"/>
                                  </p:stCondLst>
                                  <p:childTnLst>
                                    <p:set>
                                      <p:cBhvr>
                                        <p:cTn id="47" dur="1" fill="hold">
                                          <p:stCondLst>
                                            <p:cond delay="0"/>
                                          </p:stCondLst>
                                        </p:cTn>
                                        <p:tgtEl>
                                          <p:spTgt spid="217"/>
                                        </p:tgtEl>
                                        <p:attrNameLst>
                                          <p:attrName>style.visibility</p:attrName>
                                        </p:attrNameLst>
                                      </p:cBhvr>
                                      <p:to>
                                        <p:strVal val="visible"/>
                                      </p:to>
                                    </p:set>
                                    <p:animEffect transition="in" filter="fade">
                                      <p:cBhvr>
                                        <p:cTn id="48" dur="1000"/>
                                        <p:tgtEl>
                                          <p:spTgt spid="217"/>
                                        </p:tgtEl>
                                      </p:cBhvr>
                                    </p:animEffect>
                                  </p:childTnLst>
                                </p:cTn>
                              </p:par>
                              <p:par>
                                <p:cTn id="49" presetID="10" presetClass="entr" presetSubtype="0" fill="hold" nodeType="withEffect">
                                  <p:stCondLst>
                                    <p:cond delay="0"/>
                                  </p:stCondLst>
                                  <p:childTnLst>
                                    <p:set>
                                      <p:cBhvr>
                                        <p:cTn id="50" dur="1" fill="hold">
                                          <p:stCondLst>
                                            <p:cond delay="0"/>
                                          </p:stCondLst>
                                        </p:cTn>
                                        <p:tgtEl>
                                          <p:spTgt spid="218"/>
                                        </p:tgtEl>
                                        <p:attrNameLst>
                                          <p:attrName>style.visibility</p:attrName>
                                        </p:attrNameLst>
                                      </p:cBhvr>
                                      <p:to>
                                        <p:strVal val="visible"/>
                                      </p:to>
                                    </p:set>
                                    <p:animEffect transition="in" filter="fade">
                                      <p:cBhvr>
                                        <p:cTn id="51" dur="1000"/>
                                        <p:tgtEl>
                                          <p:spTgt spid="218"/>
                                        </p:tgtEl>
                                      </p:cBhvr>
                                    </p:animEffect>
                                  </p:childTnLst>
                                </p:cTn>
                              </p:par>
                              <p:par>
                                <p:cTn id="52" presetID="10" presetClass="entr" presetSubtype="0" fill="hold" nodeType="withEffect">
                                  <p:stCondLst>
                                    <p:cond delay="0"/>
                                  </p:stCondLst>
                                  <p:childTnLst>
                                    <p:set>
                                      <p:cBhvr>
                                        <p:cTn id="53" dur="1" fill="hold">
                                          <p:stCondLst>
                                            <p:cond delay="0"/>
                                          </p:stCondLst>
                                        </p:cTn>
                                        <p:tgtEl>
                                          <p:spTgt spid="219"/>
                                        </p:tgtEl>
                                        <p:attrNameLst>
                                          <p:attrName>style.visibility</p:attrName>
                                        </p:attrNameLst>
                                      </p:cBhvr>
                                      <p:to>
                                        <p:strVal val="visible"/>
                                      </p:to>
                                    </p:set>
                                    <p:animEffect transition="in" filter="fade">
                                      <p:cBhvr>
                                        <p:cTn id="54" dur="1000"/>
                                        <p:tgtEl>
                                          <p:spTgt spid="219"/>
                                        </p:tgtEl>
                                      </p:cBhvr>
                                    </p:animEffect>
                                  </p:childTnLst>
                                </p:cTn>
                              </p:par>
                              <p:par>
                                <p:cTn id="55" presetID="10" presetClass="entr" presetSubtype="0" fill="hold" nodeType="withEffect">
                                  <p:stCondLst>
                                    <p:cond delay="0"/>
                                  </p:stCondLst>
                                  <p:childTnLst>
                                    <p:set>
                                      <p:cBhvr>
                                        <p:cTn id="56" dur="1" fill="hold">
                                          <p:stCondLst>
                                            <p:cond delay="0"/>
                                          </p:stCondLst>
                                        </p:cTn>
                                        <p:tgtEl>
                                          <p:spTgt spid="220"/>
                                        </p:tgtEl>
                                        <p:attrNameLst>
                                          <p:attrName>style.visibility</p:attrName>
                                        </p:attrNameLst>
                                      </p:cBhvr>
                                      <p:to>
                                        <p:strVal val="visible"/>
                                      </p:to>
                                    </p:set>
                                    <p:animEffect transition="in" filter="fade">
                                      <p:cBhvr>
                                        <p:cTn id="57" dur="1000"/>
                                        <p:tgtEl>
                                          <p:spTgt spid="220"/>
                                        </p:tgtEl>
                                      </p:cBhvr>
                                    </p:animEffect>
                                  </p:childTnLst>
                                </p:cTn>
                              </p:par>
                              <p:par>
                                <p:cTn id="58" presetID="10" presetClass="entr" presetSubtype="0" fill="hold" nodeType="withEffect">
                                  <p:stCondLst>
                                    <p:cond delay="0"/>
                                  </p:stCondLst>
                                  <p:childTnLst>
                                    <p:set>
                                      <p:cBhvr>
                                        <p:cTn id="59" dur="1" fill="hold">
                                          <p:stCondLst>
                                            <p:cond delay="0"/>
                                          </p:stCondLst>
                                        </p:cTn>
                                        <p:tgtEl>
                                          <p:spTgt spid="221"/>
                                        </p:tgtEl>
                                        <p:attrNameLst>
                                          <p:attrName>style.visibility</p:attrName>
                                        </p:attrNameLst>
                                      </p:cBhvr>
                                      <p:to>
                                        <p:strVal val="visible"/>
                                      </p:to>
                                    </p:set>
                                    <p:animEffect transition="in" filter="fade">
                                      <p:cBhvr>
                                        <p:cTn id="60" dur="1000"/>
                                        <p:tgtEl>
                                          <p:spTgt spid="221"/>
                                        </p:tgtEl>
                                      </p:cBhvr>
                                    </p:animEffect>
                                  </p:childTnLst>
                                </p:cTn>
                              </p:par>
                              <p:par>
                                <p:cTn id="61" presetID="10" presetClass="entr" presetSubtype="0" fill="hold" nodeType="withEffect">
                                  <p:stCondLst>
                                    <p:cond delay="0"/>
                                  </p:stCondLst>
                                  <p:childTnLst>
                                    <p:set>
                                      <p:cBhvr>
                                        <p:cTn id="62" dur="1" fill="hold">
                                          <p:stCondLst>
                                            <p:cond delay="0"/>
                                          </p:stCondLst>
                                        </p:cTn>
                                        <p:tgtEl>
                                          <p:spTgt spid="222"/>
                                        </p:tgtEl>
                                        <p:attrNameLst>
                                          <p:attrName>style.visibility</p:attrName>
                                        </p:attrNameLst>
                                      </p:cBhvr>
                                      <p:to>
                                        <p:strVal val="visible"/>
                                      </p:to>
                                    </p:set>
                                    <p:animEffect transition="in" filter="fade">
                                      <p:cBhvr>
                                        <p:cTn id="63" dur="1000"/>
                                        <p:tgtEl>
                                          <p:spTgt spid="222"/>
                                        </p:tgtEl>
                                      </p:cBhvr>
                                    </p:animEffect>
                                  </p:childTnLst>
                                </p:cTn>
                              </p:par>
                              <p:par>
                                <p:cTn id="64" presetID="10" presetClass="entr" presetSubtype="0" fill="hold" nodeType="withEffect">
                                  <p:stCondLst>
                                    <p:cond delay="0"/>
                                  </p:stCondLst>
                                  <p:childTnLst>
                                    <p:set>
                                      <p:cBhvr>
                                        <p:cTn id="65" dur="1" fill="hold">
                                          <p:stCondLst>
                                            <p:cond delay="0"/>
                                          </p:stCondLst>
                                        </p:cTn>
                                        <p:tgtEl>
                                          <p:spTgt spid="223"/>
                                        </p:tgtEl>
                                        <p:attrNameLst>
                                          <p:attrName>style.visibility</p:attrName>
                                        </p:attrNameLst>
                                      </p:cBhvr>
                                      <p:to>
                                        <p:strVal val="visible"/>
                                      </p:to>
                                    </p:set>
                                    <p:animEffect transition="in" filter="fade">
                                      <p:cBhvr>
                                        <p:cTn id="66" dur="1000"/>
                                        <p:tgtEl>
                                          <p:spTgt spid="223"/>
                                        </p:tgtEl>
                                      </p:cBhvr>
                                    </p:animEffect>
                                  </p:childTnLst>
                                </p:cTn>
                              </p:par>
                              <p:par>
                                <p:cTn id="67" presetID="10" presetClass="entr" presetSubtype="0" fill="hold" nodeType="withEffect">
                                  <p:stCondLst>
                                    <p:cond delay="0"/>
                                  </p:stCondLst>
                                  <p:childTnLst>
                                    <p:set>
                                      <p:cBhvr>
                                        <p:cTn id="68" dur="1" fill="hold">
                                          <p:stCondLst>
                                            <p:cond delay="0"/>
                                          </p:stCondLst>
                                        </p:cTn>
                                        <p:tgtEl>
                                          <p:spTgt spid="224"/>
                                        </p:tgtEl>
                                        <p:attrNameLst>
                                          <p:attrName>style.visibility</p:attrName>
                                        </p:attrNameLst>
                                      </p:cBhvr>
                                      <p:to>
                                        <p:strVal val="visible"/>
                                      </p:to>
                                    </p:set>
                                    <p:animEffect transition="in" filter="fade">
                                      <p:cBhvr>
                                        <p:cTn id="69" dur="1000"/>
                                        <p:tgtEl>
                                          <p:spTgt spid="224"/>
                                        </p:tgtEl>
                                      </p:cBhvr>
                                    </p:animEffect>
                                  </p:childTnLst>
                                </p:cTn>
                              </p:par>
                              <p:par>
                                <p:cTn id="70" presetID="10" presetClass="entr" presetSubtype="0" fill="hold" nodeType="withEffect">
                                  <p:stCondLst>
                                    <p:cond delay="0"/>
                                  </p:stCondLst>
                                  <p:childTnLst>
                                    <p:set>
                                      <p:cBhvr>
                                        <p:cTn id="71" dur="1" fill="hold">
                                          <p:stCondLst>
                                            <p:cond delay="0"/>
                                          </p:stCondLst>
                                        </p:cTn>
                                        <p:tgtEl>
                                          <p:spTgt spid="225"/>
                                        </p:tgtEl>
                                        <p:attrNameLst>
                                          <p:attrName>style.visibility</p:attrName>
                                        </p:attrNameLst>
                                      </p:cBhvr>
                                      <p:to>
                                        <p:strVal val="visible"/>
                                      </p:to>
                                    </p:set>
                                    <p:animEffect transition="in" filter="fade">
                                      <p:cBhvr>
                                        <p:cTn id="72" dur="1000"/>
                                        <p:tgtEl>
                                          <p:spTgt spid="225"/>
                                        </p:tgtEl>
                                      </p:cBhvr>
                                    </p:animEffect>
                                  </p:childTnLst>
                                </p:cTn>
                              </p:par>
                              <p:par>
                                <p:cTn id="73" presetID="10" presetClass="entr" presetSubtype="0" fill="hold" nodeType="withEffect">
                                  <p:stCondLst>
                                    <p:cond delay="0"/>
                                  </p:stCondLst>
                                  <p:childTnLst>
                                    <p:set>
                                      <p:cBhvr>
                                        <p:cTn id="74" dur="1" fill="hold">
                                          <p:stCondLst>
                                            <p:cond delay="0"/>
                                          </p:stCondLst>
                                        </p:cTn>
                                        <p:tgtEl>
                                          <p:spTgt spid="226"/>
                                        </p:tgtEl>
                                        <p:attrNameLst>
                                          <p:attrName>style.visibility</p:attrName>
                                        </p:attrNameLst>
                                      </p:cBhvr>
                                      <p:to>
                                        <p:strVal val="visible"/>
                                      </p:to>
                                    </p:set>
                                    <p:animEffect transition="in" filter="fade">
                                      <p:cBhvr>
                                        <p:cTn id="75" dur="1000"/>
                                        <p:tgtEl>
                                          <p:spTgt spid="226"/>
                                        </p:tgtEl>
                                      </p:cBhvr>
                                    </p:animEffect>
                                  </p:childTnLst>
                                </p:cTn>
                              </p:par>
                              <p:par>
                                <p:cTn id="76" presetID="10" presetClass="entr" presetSubtype="0" fill="hold" nodeType="withEffect">
                                  <p:stCondLst>
                                    <p:cond delay="0"/>
                                  </p:stCondLst>
                                  <p:childTnLst>
                                    <p:set>
                                      <p:cBhvr>
                                        <p:cTn id="77" dur="1" fill="hold">
                                          <p:stCondLst>
                                            <p:cond delay="0"/>
                                          </p:stCondLst>
                                        </p:cTn>
                                        <p:tgtEl>
                                          <p:spTgt spid="227"/>
                                        </p:tgtEl>
                                        <p:attrNameLst>
                                          <p:attrName>style.visibility</p:attrName>
                                        </p:attrNameLst>
                                      </p:cBhvr>
                                      <p:to>
                                        <p:strVal val="visible"/>
                                      </p:to>
                                    </p:set>
                                    <p:animEffect transition="in" filter="fade">
                                      <p:cBhvr>
                                        <p:cTn id="78" dur="1000"/>
                                        <p:tgtEl>
                                          <p:spTgt spid="227"/>
                                        </p:tgtEl>
                                      </p:cBhvr>
                                    </p:animEffect>
                                  </p:childTnLst>
                                </p:cTn>
                              </p:par>
                              <p:par>
                                <p:cTn id="79" presetID="10" presetClass="entr" presetSubtype="0" fill="hold" nodeType="withEffect">
                                  <p:stCondLst>
                                    <p:cond delay="0"/>
                                  </p:stCondLst>
                                  <p:childTnLst>
                                    <p:set>
                                      <p:cBhvr>
                                        <p:cTn id="80" dur="1" fill="hold">
                                          <p:stCondLst>
                                            <p:cond delay="0"/>
                                          </p:stCondLst>
                                        </p:cTn>
                                        <p:tgtEl>
                                          <p:spTgt spid="228"/>
                                        </p:tgtEl>
                                        <p:attrNameLst>
                                          <p:attrName>style.visibility</p:attrName>
                                        </p:attrNameLst>
                                      </p:cBhvr>
                                      <p:to>
                                        <p:strVal val="visible"/>
                                      </p:to>
                                    </p:set>
                                    <p:animEffect transition="in" filter="fade">
                                      <p:cBhvr>
                                        <p:cTn id="81" dur="1000"/>
                                        <p:tgtEl>
                                          <p:spTgt spid="228"/>
                                        </p:tgtEl>
                                      </p:cBhvr>
                                    </p:animEffect>
                                  </p:childTnLst>
                                </p:cTn>
                              </p:par>
                              <p:par>
                                <p:cTn id="82" presetID="10" presetClass="entr" presetSubtype="0" fill="hold" nodeType="withEffect">
                                  <p:stCondLst>
                                    <p:cond delay="0"/>
                                  </p:stCondLst>
                                  <p:childTnLst>
                                    <p:set>
                                      <p:cBhvr>
                                        <p:cTn id="83" dur="1" fill="hold">
                                          <p:stCondLst>
                                            <p:cond delay="0"/>
                                          </p:stCondLst>
                                        </p:cTn>
                                        <p:tgtEl>
                                          <p:spTgt spid="203"/>
                                        </p:tgtEl>
                                        <p:attrNameLst>
                                          <p:attrName>style.visibility</p:attrName>
                                        </p:attrNameLst>
                                      </p:cBhvr>
                                      <p:to>
                                        <p:strVal val="visible"/>
                                      </p:to>
                                    </p:set>
                                    <p:animEffect transition="in" filter="fade">
                                      <p:cBhvr>
                                        <p:cTn id="84" dur="1000"/>
                                        <p:tgtEl>
                                          <p:spTgt spid="203"/>
                                        </p:tgtEl>
                                      </p:cBhvr>
                                    </p:animEffect>
                                  </p:childTnLst>
                                </p:cTn>
                              </p:par>
                              <p:par>
                                <p:cTn id="85" presetID="10" presetClass="entr" presetSubtype="0" fill="hold" nodeType="withEffect">
                                  <p:stCondLst>
                                    <p:cond delay="0"/>
                                  </p:stCondLst>
                                  <p:childTnLst>
                                    <p:set>
                                      <p:cBhvr>
                                        <p:cTn id="86" dur="1" fill="hold">
                                          <p:stCondLst>
                                            <p:cond delay="0"/>
                                          </p:stCondLst>
                                        </p:cTn>
                                        <p:tgtEl>
                                          <p:spTgt spid="229"/>
                                        </p:tgtEl>
                                        <p:attrNameLst>
                                          <p:attrName>style.visibility</p:attrName>
                                        </p:attrNameLst>
                                      </p:cBhvr>
                                      <p:to>
                                        <p:strVal val="visible"/>
                                      </p:to>
                                    </p:set>
                                    <p:animEffect transition="in" filter="fade">
                                      <p:cBhvr>
                                        <p:cTn id="87" dur="1000"/>
                                        <p:tgtEl>
                                          <p:spTgt spid="229"/>
                                        </p:tgtEl>
                                      </p:cBhvr>
                                    </p:animEffect>
                                  </p:childTnLst>
                                </p:cTn>
                              </p:par>
                              <p:par>
                                <p:cTn id="88" presetID="10" presetClass="entr" presetSubtype="0" fill="hold" nodeType="withEffect">
                                  <p:stCondLst>
                                    <p:cond delay="0"/>
                                  </p:stCondLst>
                                  <p:childTnLst>
                                    <p:set>
                                      <p:cBhvr>
                                        <p:cTn id="89" dur="1" fill="hold">
                                          <p:stCondLst>
                                            <p:cond delay="0"/>
                                          </p:stCondLst>
                                        </p:cTn>
                                        <p:tgtEl>
                                          <p:spTgt spid="230"/>
                                        </p:tgtEl>
                                        <p:attrNameLst>
                                          <p:attrName>style.visibility</p:attrName>
                                        </p:attrNameLst>
                                      </p:cBhvr>
                                      <p:to>
                                        <p:strVal val="visible"/>
                                      </p:to>
                                    </p:set>
                                    <p:animEffect transition="in" filter="fade">
                                      <p:cBhvr>
                                        <p:cTn id="90" dur="1000"/>
                                        <p:tgtEl>
                                          <p:spTgt spid="230"/>
                                        </p:tgtEl>
                                      </p:cBhvr>
                                    </p:animEffect>
                                  </p:childTnLst>
                                </p:cTn>
                              </p:par>
                              <p:par>
                                <p:cTn id="91" presetID="10" presetClass="entr" presetSubtype="0" fill="hold" nodeType="withEffect">
                                  <p:stCondLst>
                                    <p:cond delay="0"/>
                                  </p:stCondLst>
                                  <p:childTnLst>
                                    <p:set>
                                      <p:cBhvr>
                                        <p:cTn id="92" dur="1" fill="hold">
                                          <p:stCondLst>
                                            <p:cond delay="0"/>
                                          </p:stCondLst>
                                        </p:cTn>
                                        <p:tgtEl>
                                          <p:spTgt spid="231"/>
                                        </p:tgtEl>
                                        <p:attrNameLst>
                                          <p:attrName>style.visibility</p:attrName>
                                        </p:attrNameLst>
                                      </p:cBhvr>
                                      <p:to>
                                        <p:strVal val="visible"/>
                                      </p:to>
                                    </p:set>
                                    <p:animEffect transition="in" filter="fade">
                                      <p:cBhvr>
                                        <p:cTn id="93" dur="1000"/>
                                        <p:tgtEl>
                                          <p:spTgt spid="231"/>
                                        </p:tgtEl>
                                      </p:cBhvr>
                                    </p:animEffect>
                                  </p:childTnLst>
                                </p:cTn>
                              </p:par>
                              <p:par>
                                <p:cTn id="94" presetID="10" presetClass="entr" presetSubtype="0" fill="hold" nodeType="withEffect">
                                  <p:stCondLst>
                                    <p:cond delay="0"/>
                                  </p:stCondLst>
                                  <p:childTnLst>
                                    <p:set>
                                      <p:cBhvr>
                                        <p:cTn id="95" dur="1" fill="hold">
                                          <p:stCondLst>
                                            <p:cond delay="0"/>
                                          </p:stCondLst>
                                        </p:cTn>
                                        <p:tgtEl>
                                          <p:spTgt spid="232"/>
                                        </p:tgtEl>
                                        <p:attrNameLst>
                                          <p:attrName>style.visibility</p:attrName>
                                        </p:attrNameLst>
                                      </p:cBhvr>
                                      <p:to>
                                        <p:strVal val="visible"/>
                                      </p:to>
                                    </p:set>
                                    <p:animEffect transition="in" filter="fade">
                                      <p:cBhvr>
                                        <p:cTn id="96" dur="1000"/>
                                        <p:tgtEl>
                                          <p:spTgt spid="232"/>
                                        </p:tgtEl>
                                      </p:cBhvr>
                                    </p:animEffect>
                                  </p:childTnLst>
                                </p:cTn>
                              </p:par>
                              <p:par>
                                <p:cTn id="97" presetID="10" presetClass="entr" presetSubtype="0" fill="hold" nodeType="withEffect">
                                  <p:stCondLst>
                                    <p:cond delay="0"/>
                                  </p:stCondLst>
                                  <p:childTnLst>
                                    <p:set>
                                      <p:cBhvr>
                                        <p:cTn id="98" dur="1" fill="hold">
                                          <p:stCondLst>
                                            <p:cond delay="0"/>
                                          </p:stCondLst>
                                        </p:cTn>
                                        <p:tgtEl>
                                          <p:spTgt spid="233"/>
                                        </p:tgtEl>
                                        <p:attrNameLst>
                                          <p:attrName>style.visibility</p:attrName>
                                        </p:attrNameLst>
                                      </p:cBhvr>
                                      <p:to>
                                        <p:strVal val="visible"/>
                                      </p:to>
                                    </p:set>
                                    <p:animEffect transition="in" filter="fade">
                                      <p:cBhvr>
                                        <p:cTn id="99" dur="1000"/>
                                        <p:tgtEl>
                                          <p:spTgt spid="233"/>
                                        </p:tgtEl>
                                      </p:cBhvr>
                                    </p:animEffect>
                                  </p:childTnLst>
                                </p:cTn>
                              </p:par>
                              <p:par>
                                <p:cTn id="100" presetID="10" presetClass="entr" presetSubtype="0" fill="hold" nodeType="withEffect">
                                  <p:stCondLst>
                                    <p:cond delay="0"/>
                                  </p:stCondLst>
                                  <p:childTnLst>
                                    <p:set>
                                      <p:cBhvr>
                                        <p:cTn id="101" dur="1" fill="hold">
                                          <p:stCondLst>
                                            <p:cond delay="0"/>
                                          </p:stCondLst>
                                        </p:cTn>
                                        <p:tgtEl>
                                          <p:spTgt spid="234"/>
                                        </p:tgtEl>
                                        <p:attrNameLst>
                                          <p:attrName>style.visibility</p:attrName>
                                        </p:attrNameLst>
                                      </p:cBhvr>
                                      <p:to>
                                        <p:strVal val="visible"/>
                                      </p:to>
                                    </p:set>
                                    <p:animEffect transition="in" filter="fade">
                                      <p:cBhvr>
                                        <p:cTn id="102" dur="1000"/>
                                        <p:tgtEl>
                                          <p:spTgt spid="23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5"/>
                                        </p:tgtEl>
                                        <p:attrNameLst>
                                          <p:attrName>style.visibility</p:attrName>
                                        </p:attrNameLst>
                                      </p:cBhvr>
                                      <p:to>
                                        <p:strVal val="visible"/>
                                      </p:to>
                                    </p:set>
                                    <p:animEffect transition="in" filter="fade">
                                      <p:cBhvr>
                                        <p:cTn id="105" dur="1000"/>
                                        <p:tgtEl>
                                          <p:spTgt spid="2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36"/>
                                        </p:tgtEl>
                                        <p:attrNameLst>
                                          <p:attrName>style.visibility</p:attrName>
                                        </p:attrNameLst>
                                      </p:cBhvr>
                                      <p:to>
                                        <p:strVal val="visible"/>
                                      </p:to>
                                    </p:set>
                                    <p:animEffect transition="in" filter="fade">
                                      <p:cBhvr>
                                        <p:cTn id="108" dur="1000"/>
                                        <p:tgtEl>
                                          <p:spTgt spid="2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37"/>
                                        </p:tgtEl>
                                        <p:attrNameLst>
                                          <p:attrName>style.visibility</p:attrName>
                                        </p:attrNameLst>
                                      </p:cBhvr>
                                      <p:to>
                                        <p:strVal val="visible"/>
                                      </p:to>
                                    </p:set>
                                    <p:animEffect transition="in" filter="fade">
                                      <p:cBhvr>
                                        <p:cTn id="111" dur="1000"/>
                                        <p:tgtEl>
                                          <p:spTgt spid="237"/>
                                        </p:tgtEl>
                                      </p:cBhvr>
                                    </p:animEffect>
                                  </p:childTnLst>
                                </p:cTn>
                              </p:par>
                              <p:par>
                                <p:cTn id="112" presetID="10" presetClass="entr" presetSubtype="0" fill="hold" nodeType="withEffect">
                                  <p:stCondLst>
                                    <p:cond delay="0"/>
                                  </p:stCondLst>
                                  <p:childTnLst>
                                    <p:set>
                                      <p:cBhvr>
                                        <p:cTn id="113" dur="1" fill="hold">
                                          <p:stCondLst>
                                            <p:cond delay="0"/>
                                          </p:stCondLst>
                                        </p:cTn>
                                        <p:tgtEl>
                                          <p:spTgt spid="238"/>
                                        </p:tgtEl>
                                        <p:attrNameLst>
                                          <p:attrName>style.visibility</p:attrName>
                                        </p:attrNameLst>
                                      </p:cBhvr>
                                      <p:to>
                                        <p:strVal val="visible"/>
                                      </p:to>
                                    </p:set>
                                    <p:animEffect transition="in" filter="fade">
                                      <p:cBhvr>
                                        <p:cTn id="114" dur="1000"/>
                                        <p:tgtEl>
                                          <p:spTgt spid="238"/>
                                        </p:tgtEl>
                                      </p:cBhvr>
                                    </p:animEffect>
                                  </p:childTnLst>
                                </p:cTn>
                              </p:par>
                              <p:par>
                                <p:cTn id="115" presetID="10" presetClass="entr" presetSubtype="0" fill="hold" nodeType="withEffect">
                                  <p:stCondLst>
                                    <p:cond delay="0"/>
                                  </p:stCondLst>
                                  <p:childTnLst>
                                    <p:set>
                                      <p:cBhvr>
                                        <p:cTn id="116" dur="1" fill="hold">
                                          <p:stCondLst>
                                            <p:cond delay="0"/>
                                          </p:stCondLst>
                                        </p:cTn>
                                        <p:tgtEl>
                                          <p:spTgt spid="239"/>
                                        </p:tgtEl>
                                        <p:attrNameLst>
                                          <p:attrName>style.visibility</p:attrName>
                                        </p:attrNameLst>
                                      </p:cBhvr>
                                      <p:to>
                                        <p:strVal val="visible"/>
                                      </p:to>
                                    </p:set>
                                    <p:animEffect transition="in" filter="fade">
                                      <p:cBhvr>
                                        <p:cTn id="117" dur="1000"/>
                                        <p:tgtEl>
                                          <p:spTgt spid="239"/>
                                        </p:tgtEl>
                                      </p:cBhvr>
                                    </p:animEffect>
                                  </p:childTnLst>
                                </p:cTn>
                              </p:par>
                              <p:par>
                                <p:cTn id="118" presetID="10" presetClass="entr" presetSubtype="0" fill="hold" nodeType="withEffect">
                                  <p:stCondLst>
                                    <p:cond delay="0"/>
                                  </p:stCondLst>
                                  <p:childTnLst>
                                    <p:set>
                                      <p:cBhvr>
                                        <p:cTn id="119" dur="1" fill="hold">
                                          <p:stCondLst>
                                            <p:cond delay="0"/>
                                          </p:stCondLst>
                                        </p:cTn>
                                        <p:tgtEl>
                                          <p:spTgt spid="240"/>
                                        </p:tgtEl>
                                        <p:attrNameLst>
                                          <p:attrName>style.visibility</p:attrName>
                                        </p:attrNameLst>
                                      </p:cBhvr>
                                      <p:to>
                                        <p:strVal val="visible"/>
                                      </p:to>
                                    </p:set>
                                    <p:animEffect transition="in" filter="fade">
                                      <p:cBhvr>
                                        <p:cTn id="120" dur="1000"/>
                                        <p:tgtEl>
                                          <p:spTgt spid="240"/>
                                        </p:tgtEl>
                                      </p:cBhvr>
                                    </p:animEffect>
                                  </p:childTnLst>
                                </p:cTn>
                              </p:par>
                              <p:par>
                                <p:cTn id="121" presetID="10" presetClass="entr" presetSubtype="0" fill="hold" nodeType="withEffect">
                                  <p:stCondLst>
                                    <p:cond delay="0"/>
                                  </p:stCondLst>
                                  <p:childTnLst>
                                    <p:set>
                                      <p:cBhvr>
                                        <p:cTn id="122" dur="1" fill="hold">
                                          <p:stCondLst>
                                            <p:cond delay="0"/>
                                          </p:stCondLst>
                                        </p:cTn>
                                        <p:tgtEl>
                                          <p:spTgt spid="241"/>
                                        </p:tgtEl>
                                        <p:attrNameLst>
                                          <p:attrName>style.visibility</p:attrName>
                                        </p:attrNameLst>
                                      </p:cBhvr>
                                      <p:to>
                                        <p:strVal val="visible"/>
                                      </p:to>
                                    </p:set>
                                    <p:animEffect transition="in" filter="fade">
                                      <p:cBhvr>
                                        <p:cTn id="123" dur="1000"/>
                                        <p:tgtEl>
                                          <p:spTgt spid="241"/>
                                        </p:tgtEl>
                                      </p:cBhvr>
                                    </p:animEffect>
                                  </p:childTnLst>
                                </p:cTn>
                              </p:par>
                              <p:par>
                                <p:cTn id="124" presetID="10" presetClass="entr" presetSubtype="0" fill="hold" nodeType="withEffect">
                                  <p:stCondLst>
                                    <p:cond delay="0"/>
                                  </p:stCondLst>
                                  <p:childTnLst>
                                    <p:set>
                                      <p:cBhvr>
                                        <p:cTn id="125" dur="1" fill="hold">
                                          <p:stCondLst>
                                            <p:cond delay="0"/>
                                          </p:stCondLst>
                                        </p:cTn>
                                        <p:tgtEl>
                                          <p:spTgt spid="242"/>
                                        </p:tgtEl>
                                        <p:attrNameLst>
                                          <p:attrName>style.visibility</p:attrName>
                                        </p:attrNameLst>
                                      </p:cBhvr>
                                      <p:to>
                                        <p:strVal val="visible"/>
                                      </p:to>
                                    </p:set>
                                    <p:animEffect transition="in" filter="fade">
                                      <p:cBhvr>
                                        <p:cTn id="126" dur="1000"/>
                                        <p:tgtEl>
                                          <p:spTgt spid="24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46"/>
                                        </p:tgtEl>
                                        <p:attrNameLst>
                                          <p:attrName>style.visibility</p:attrName>
                                        </p:attrNameLst>
                                      </p:cBhvr>
                                      <p:to>
                                        <p:strVal val="visible"/>
                                      </p:to>
                                    </p:set>
                                    <p:animEffect transition="in" filter="fade">
                                      <p:cBhvr>
                                        <p:cTn id="129" dur="1000"/>
                                        <p:tgtEl>
                                          <p:spTgt spid="246"/>
                                        </p:tgtEl>
                                      </p:cBhvr>
                                    </p:animEffect>
                                  </p:childTnLst>
                                </p:cTn>
                              </p:par>
                              <p:par>
                                <p:cTn id="130" presetID="10" presetClass="entr" presetSubtype="0" fill="hold" nodeType="withEffect">
                                  <p:stCondLst>
                                    <p:cond delay="0"/>
                                  </p:stCondLst>
                                  <p:childTnLst>
                                    <p:set>
                                      <p:cBhvr>
                                        <p:cTn id="131" dur="1" fill="hold">
                                          <p:stCondLst>
                                            <p:cond delay="0"/>
                                          </p:stCondLst>
                                        </p:cTn>
                                        <p:tgtEl>
                                          <p:spTgt spid="250"/>
                                        </p:tgtEl>
                                        <p:attrNameLst>
                                          <p:attrName>style.visibility</p:attrName>
                                        </p:attrNameLst>
                                      </p:cBhvr>
                                      <p:to>
                                        <p:strVal val="visible"/>
                                      </p:to>
                                    </p:set>
                                    <p:animEffect transition="in" filter="fade">
                                      <p:cBhvr>
                                        <p:cTn id="132" dur="1000"/>
                                        <p:tgtEl>
                                          <p:spTgt spid="250"/>
                                        </p:tgtEl>
                                      </p:cBhvr>
                                    </p:animEffect>
                                  </p:childTnLst>
                                </p:cTn>
                              </p:par>
                              <p:par>
                                <p:cTn id="133" presetID="10" presetClass="entr" presetSubtype="0" fill="hold" nodeType="withEffect">
                                  <p:stCondLst>
                                    <p:cond delay="0"/>
                                  </p:stCondLst>
                                  <p:childTnLst>
                                    <p:set>
                                      <p:cBhvr>
                                        <p:cTn id="134" dur="1" fill="hold">
                                          <p:stCondLst>
                                            <p:cond delay="0"/>
                                          </p:stCondLst>
                                        </p:cTn>
                                        <p:tgtEl>
                                          <p:spTgt spid="251"/>
                                        </p:tgtEl>
                                        <p:attrNameLst>
                                          <p:attrName>style.visibility</p:attrName>
                                        </p:attrNameLst>
                                      </p:cBhvr>
                                      <p:to>
                                        <p:strVal val="visible"/>
                                      </p:to>
                                    </p:set>
                                    <p:animEffect transition="in" filter="fade">
                                      <p:cBhvr>
                                        <p:cTn id="135" dur="1000"/>
                                        <p:tgtEl>
                                          <p:spTgt spid="251"/>
                                        </p:tgtEl>
                                      </p:cBhvr>
                                    </p:animEffect>
                                  </p:childTnLst>
                                </p:cTn>
                              </p:par>
                              <p:par>
                                <p:cTn id="136" presetID="10" presetClass="entr" presetSubtype="0" fill="hold" nodeType="withEffect">
                                  <p:stCondLst>
                                    <p:cond delay="0"/>
                                  </p:stCondLst>
                                  <p:childTnLst>
                                    <p:set>
                                      <p:cBhvr>
                                        <p:cTn id="137" dur="1" fill="hold">
                                          <p:stCondLst>
                                            <p:cond delay="0"/>
                                          </p:stCondLst>
                                        </p:cTn>
                                        <p:tgtEl>
                                          <p:spTgt spid="252"/>
                                        </p:tgtEl>
                                        <p:attrNameLst>
                                          <p:attrName>style.visibility</p:attrName>
                                        </p:attrNameLst>
                                      </p:cBhvr>
                                      <p:to>
                                        <p:strVal val="visible"/>
                                      </p:to>
                                    </p:set>
                                    <p:animEffect transition="in" filter="fade">
                                      <p:cBhvr>
                                        <p:cTn id="138" dur="1000"/>
                                        <p:tgtEl>
                                          <p:spTgt spid="252"/>
                                        </p:tgtEl>
                                      </p:cBhvr>
                                    </p:animEffect>
                                  </p:childTnLst>
                                </p:cTn>
                              </p:par>
                              <p:par>
                                <p:cTn id="139" presetID="10" presetClass="entr" presetSubtype="0" fill="hold" nodeType="withEffect">
                                  <p:stCondLst>
                                    <p:cond delay="0"/>
                                  </p:stCondLst>
                                  <p:childTnLst>
                                    <p:set>
                                      <p:cBhvr>
                                        <p:cTn id="140" dur="1" fill="hold">
                                          <p:stCondLst>
                                            <p:cond delay="0"/>
                                          </p:stCondLst>
                                        </p:cTn>
                                        <p:tgtEl>
                                          <p:spTgt spid="253"/>
                                        </p:tgtEl>
                                        <p:attrNameLst>
                                          <p:attrName>style.visibility</p:attrName>
                                        </p:attrNameLst>
                                      </p:cBhvr>
                                      <p:to>
                                        <p:strVal val="visible"/>
                                      </p:to>
                                    </p:set>
                                    <p:animEffect transition="in" filter="fade">
                                      <p:cBhvr>
                                        <p:cTn id="141" dur="1000"/>
                                        <p:tgtEl>
                                          <p:spTgt spid="253"/>
                                        </p:tgtEl>
                                      </p:cBhvr>
                                    </p:animEffect>
                                  </p:childTnLst>
                                </p:cTn>
                              </p:par>
                              <p:par>
                                <p:cTn id="142" presetID="10" presetClass="entr" presetSubtype="0" fill="hold" nodeType="withEffect">
                                  <p:stCondLst>
                                    <p:cond delay="0"/>
                                  </p:stCondLst>
                                  <p:childTnLst>
                                    <p:set>
                                      <p:cBhvr>
                                        <p:cTn id="143" dur="1" fill="hold">
                                          <p:stCondLst>
                                            <p:cond delay="0"/>
                                          </p:stCondLst>
                                        </p:cTn>
                                        <p:tgtEl>
                                          <p:spTgt spid="254"/>
                                        </p:tgtEl>
                                        <p:attrNameLst>
                                          <p:attrName>style.visibility</p:attrName>
                                        </p:attrNameLst>
                                      </p:cBhvr>
                                      <p:to>
                                        <p:strVal val="visible"/>
                                      </p:to>
                                    </p:set>
                                    <p:animEffect transition="in" filter="fade">
                                      <p:cBhvr>
                                        <p:cTn id="144" dur="1000"/>
                                        <p:tgtEl>
                                          <p:spTgt spid="25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60"/>
                                        </p:tgtEl>
                                        <p:attrNameLst>
                                          <p:attrName>style.visibility</p:attrName>
                                        </p:attrNameLst>
                                      </p:cBhvr>
                                      <p:to>
                                        <p:strVal val="visible"/>
                                      </p:to>
                                    </p:set>
                                    <p:animEffect transition="in" filter="fade">
                                      <p:cBhvr>
                                        <p:cTn id="147" dur="1000"/>
                                        <p:tgtEl>
                                          <p:spTgt spid="26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2"/>
                                        </p:tgtEl>
                                        <p:attrNameLst>
                                          <p:attrName>style.visibility</p:attrName>
                                        </p:attrNameLst>
                                      </p:cBhvr>
                                      <p:to>
                                        <p:strVal val="visible"/>
                                      </p:to>
                                    </p:set>
                                    <p:animEffect transition="in" filter="fade">
                                      <p:cBhvr>
                                        <p:cTn id="150" dur="1000"/>
                                        <p:tgtEl>
                                          <p:spTgt spid="262"/>
                                        </p:tgtEl>
                                      </p:cBhvr>
                                    </p:animEffect>
                                  </p:childTnLst>
                                </p:cTn>
                              </p:par>
                              <p:par>
                                <p:cTn id="151" presetID="10" presetClass="entr" presetSubtype="0" fill="hold" nodeType="withEffect">
                                  <p:stCondLst>
                                    <p:cond delay="0"/>
                                  </p:stCondLst>
                                  <p:childTnLst>
                                    <p:set>
                                      <p:cBhvr>
                                        <p:cTn id="152" dur="1" fill="hold">
                                          <p:stCondLst>
                                            <p:cond delay="0"/>
                                          </p:stCondLst>
                                        </p:cTn>
                                        <p:tgtEl>
                                          <p:spTgt spid="263"/>
                                        </p:tgtEl>
                                        <p:attrNameLst>
                                          <p:attrName>style.visibility</p:attrName>
                                        </p:attrNameLst>
                                      </p:cBhvr>
                                      <p:to>
                                        <p:strVal val="visible"/>
                                      </p:to>
                                    </p:set>
                                    <p:animEffect transition="in" filter="fade">
                                      <p:cBhvr>
                                        <p:cTn id="153" dur="1000"/>
                                        <p:tgtEl>
                                          <p:spTgt spid="26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2"/>
                                        </p:tgtEl>
                                        <p:attrNameLst>
                                          <p:attrName>style.visibility</p:attrName>
                                        </p:attrNameLst>
                                      </p:cBhvr>
                                      <p:to>
                                        <p:strVal val="visible"/>
                                      </p:to>
                                    </p:set>
                                    <p:animEffect transition="in" filter="fade">
                                      <p:cBhvr>
                                        <p:cTn id="156" dur="1000"/>
                                        <p:tgtEl>
                                          <p:spTgt spid="282"/>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83"/>
                                        </p:tgtEl>
                                        <p:attrNameLst>
                                          <p:attrName>style.visibility</p:attrName>
                                        </p:attrNameLst>
                                      </p:cBhvr>
                                      <p:to>
                                        <p:strVal val="visible"/>
                                      </p:to>
                                    </p:set>
                                    <p:anim calcmode="lin" valueType="num">
                                      <p:cBhvr additive="base">
                                        <p:cTn id="161" dur="500" fill="hold"/>
                                        <p:tgtEl>
                                          <p:spTgt spid="283"/>
                                        </p:tgtEl>
                                        <p:attrNameLst>
                                          <p:attrName>ppt_x</p:attrName>
                                        </p:attrNameLst>
                                      </p:cBhvr>
                                      <p:tavLst>
                                        <p:tav tm="0">
                                          <p:val>
                                            <p:strVal val="#ppt_x"/>
                                          </p:val>
                                        </p:tav>
                                        <p:tav tm="100000">
                                          <p:val>
                                            <p:strVal val="#ppt_x"/>
                                          </p:val>
                                        </p:tav>
                                      </p:tavLst>
                                    </p:anim>
                                    <p:anim calcmode="lin" valueType="num">
                                      <p:cBhvr additive="base">
                                        <p:cTn id="162"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35" grpId="0" animBg="1"/>
      <p:bldP spid="236" grpId="0" animBg="1"/>
      <p:bldP spid="237" grpId="0" animBg="1"/>
      <p:bldP spid="246" grpId="0" animBg="1"/>
      <p:bldP spid="260" grpId="0" animBg="1"/>
      <p:bldP spid="262" grpId="0" animBg="1"/>
      <p:bldP spid="282" grpId="0" animBg="1"/>
      <p:bldP spid="2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227"/>
          <p:cNvSpPr>
            <a:spLocks noChangeArrowheads="1"/>
          </p:cNvSpPr>
          <p:nvPr/>
        </p:nvSpPr>
        <p:spPr bwMode="auto">
          <a:xfrm>
            <a:off x="5425568" y="4144069"/>
            <a:ext cx="2055479" cy="1953046"/>
          </a:xfrm>
          <a:prstGeom prst="rect">
            <a:avLst/>
          </a:prstGeom>
          <a:solidFill>
            <a:srgbClr val="FF99CC">
              <a:alpha val="82000"/>
            </a:srgb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8" name="Rectangle 227"/>
          <p:cNvSpPr>
            <a:spLocks noChangeArrowheads="1"/>
          </p:cNvSpPr>
          <p:nvPr/>
        </p:nvSpPr>
        <p:spPr bwMode="auto">
          <a:xfrm>
            <a:off x="3014062" y="4139586"/>
            <a:ext cx="2055479" cy="1953046"/>
          </a:xfrm>
          <a:prstGeom prst="rect">
            <a:avLst/>
          </a:prstGeom>
          <a:solidFill>
            <a:srgbClr val="FF99CC">
              <a:alpha val="82000"/>
            </a:srgb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9" name="Text Box 33"/>
          <p:cNvSpPr txBox="1">
            <a:spLocks noChangeArrowheads="1"/>
          </p:cNvSpPr>
          <p:nvPr/>
        </p:nvSpPr>
        <p:spPr bwMode="auto">
          <a:xfrm>
            <a:off x="3094079" y="5282604"/>
            <a:ext cx="867682" cy="400110"/>
          </a:xfrm>
          <a:prstGeom prst="rect">
            <a:avLst/>
          </a:prstGeom>
          <a:noFill/>
          <a:ln w="9525" algn="ctr">
            <a:noFill/>
            <a:miter lim="800000"/>
            <a:headEnd/>
            <a:tailEnd/>
          </a:ln>
          <a:effectLst/>
        </p:spPr>
        <p:txBody>
          <a:bodyPr wrap="square">
            <a:spAutoFit/>
          </a:bodyPr>
          <a:lstStyle/>
          <a:p>
            <a:r>
              <a:rPr lang="en-US" altLang="ja-JP" sz="2000" i="0" dirty="0" smtClean="0">
                <a:solidFill>
                  <a:schemeClr val="tx1"/>
                </a:solidFill>
                <a:effectLst/>
                <a:latin typeface="Trebuchet MS" pitchFamily="34" charset="0"/>
              </a:rPr>
              <a:t>RSS</a:t>
            </a:r>
            <a:endParaRPr lang="en-US" altLang="ja-JP" sz="2000" i="0" dirty="0">
              <a:solidFill>
                <a:schemeClr val="tx1"/>
              </a:solidFill>
              <a:effectLst/>
              <a:latin typeface="Trebuchet MS" pitchFamily="34" charset="0"/>
            </a:endParaRPr>
          </a:p>
        </p:txBody>
      </p:sp>
      <p:sp>
        <p:nvSpPr>
          <p:cNvPr id="70" name="Text Box 33"/>
          <p:cNvSpPr txBox="1">
            <a:spLocks noChangeArrowheads="1"/>
          </p:cNvSpPr>
          <p:nvPr/>
        </p:nvSpPr>
        <p:spPr bwMode="auto">
          <a:xfrm>
            <a:off x="4237719" y="5054644"/>
            <a:ext cx="867682" cy="707886"/>
          </a:xfrm>
          <a:prstGeom prst="rect">
            <a:avLst/>
          </a:prstGeom>
          <a:noFill/>
          <a:ln w="9525" algn="ctr">
            <a:noFill/>
            <a:miter lim="800000"/>
            <a:headEnd/>
            <a:tailEnd/>
          </a:ln>
          <a:effectLst/>
        </p:spPr>
        <p:txBody>
          <a:bodyPr wrap="square">
            <a:spAutoFit/>
          </a:bodyPr>
          <a:lstStyle/>
          <a:p>
            <a:r>
              <a:rPr lang="en-US" altLang="ja-JP" sz="2000" i="0" dirty="0" smtClean="0">
                <a:solidFill>
                  <a:schemeClr val="tx1"/>
                </a:solidFill>
                <a:effectLst/>
                <a:latin typeface="Trebuchet MS" pitchFamily="34" charset="0"/>
              </a:rPr>
              <a:t>LRO</a:t>
            </a:r>
          </a:p>
          <a:p>
            <a:r>
              <a:rPr lang="en-US" altLang="ja-JP" sz="2000" dirty="0" smtClean="0">
                <a:latin typeface="Trebuchet MS" pitchFamily="34" charset="0"/>
              </a:rPr>
              <a:t>LSO</a:t>
            </a:r>
            <a:endParaRPr lang="en-US" altLang="ja-JP" sz="2000" i="0" dirty="0">
              <a:solidFill>
                <a:schemeClr val="tx1"/>
              </a:solidFill>
              <a:effectLst/>
              <a:latin typeface="Trebuchet MS" pitchFamily="34" charset="0"/>
            </a:endParaRPr>
          </a:p>
        </p:txBody>
      </p:sp>
      <p:sp>
        <p:nvSpPr>
          <p:cNvPr id="66" name="Rectangle 227"/>
          <p:cNvSpPr>
            <a:spLocks noChangeArrowheads="1"/>
          </p:cNvSpPr>
          <p:nvPr/>
        </p:nvSpPr>
        <p:spPr bwMode="auto">
          <a:xfrm>
            <a:off x="684839" y="4126459"/>
            <a:ext cx="1991126" cy="1958488"/>
          </a:xfrm>
          <a:prstGeom prst="rect">
            <a:avLst/>
          </a:prstGeom>
          <a:solidFill>
            <a:srgbClr val="FF99CC">
              <a:alpha val="82000"/>
            </a:srgb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pPr lvl="0"/>
            <a:r>
              <a:rPr lang="en-US" smtClean="0"/>
              <a:t>Boosting iSCSI Performance</a:t>
            </a:r>
            <a:endParaRPr lang="en-US" dirty="0"/>
          </a:p>
        </p:txBody>
      </p:sp>
      <p:sp>
        <p:nvSpPr>
          <p:cNvPr id="19" name="Line 12"/>
          <p:cNvSpPr>
            <a:spLocks noChangeShapeType="1"/>
          </p:cNvSpPr>
          <p:nvPr/>
        </p:nvSpPr>
        <p:spPr bwMode="auto">
          <a:xfrm>
            <a:off x="1149350" y="5139477"/>
            <a:ext cx="0" cy="757237"/>
          </a:xfrm>
          <a:prstGeom prst="line">
            <a:avLst/>
          </a:prstGeom>
          <a:noFill/>
          <a:ln w="38100" cmpd="dbl">
            <a:solidFill>
              <a:schemeClr val="tx1"/>
            </a:solidFill>
            <a:round/>
            <a:headEnd/>
            <a:tailEnd/>
          </a:ln>
          <a:effectLst/>
        </p:spPr>
        <p:txBody>
          <a:bodyPr>
            <a:spAutoFit/>
          </a:bodyPr>
          <a:lstStyle/>
          <a:p>
            <a:endParaRPr lang="en-US">
              <a:latin typeface="Trebuchet MS" pitchFamily="34" charset="0"/>
            </a:endParaRPr>
          </a:p>
        </p:txBody>
      </p:sp>
      <p:sp>
        <p:nvSpPr>
          <p:cNvPr id="20" name="Line 13"/>
          <p:cNvSpPr>
            <a:spLocks noChangeShapeType="1"/>
          </p:cNvSpPr>
          <p:nvPr/>
        </p:nvSpPr>
        <p:spPr bwMode="auto">
          <a:xfrm>
            <a:off x="4086452" y="5057834"/>
            <a:ext cx="0" cy="757237"/>
          </a:xfrm>
          <a:prstGeom prst="line">
            <a:avLst/>
          </a:prstGeom>
          <a:noFill/>
          <a:ln w="38100" cmpd="dbl">
            <a:solidFill>
              <a:schemeClr val="tx1"/>
            </a:solidFill>
            <a:round/>
            <a:headEnd/>
            <a:tailEnd/>
          </a:ln>
          <a:effectLst/>
        </p:spPr>
        <p:txBody>
          <a:bodyPr>
            <a:spAutoFit/>
          </a:bodyPr>
          <a:lstStyle/>
          <a:p>
            <a:endParaRPr lang="en-US">
              <a:latin typeface="Trebuchet MS" pitchFamily="34" charset="0"/>
            </a:endParaRPr>
          </a:p>
        </p:txBody>
      </p:sp>
      <p:sp>
        <p:nvSpPr>
          <p:cNvPr id="24" name="Text Box 17"/>
          <p:cNvSpPr txBox="1">
            <a:spLocks noChangeArrowheads="1"/>
          </p:cNvSpPr>
          <p:nvPr/>
        </p:nvSpPr>
        <p:spPr bwMode="auto">
          <a:xfrm>
            <a:off x="0" y="3899185"/>
            <a:ext cx="421910" cy="338554"/>
          </a:xfrm>
          <a:prstGeom prst="rect">
            <a:avLst/>
          </a:prstGeom>
          <a:noFill/>
          <a:ln w="38100" cmpd="dbl">
            <a:noFill/>
            <a:miter lim="800000"/>
            <a:headEnd/>
            <a:tailEnd/>
          </a:ln>
          <a:effectLst/>
        </p:spPr>
        <p:txBody>
          <a:bodyPr wrap="none">
            <a:spAutoFit/>
          </a:bodyPr>
          <a:lstStyle/>
          <a:p>
            <a:pPr algn="ctr"/>
            <a:r>
              <a:rPr lang="en-US" altLang="ja-JP" sz="1600" i="0" dirty="0">
                <a:effectLst/>
                <a:latin typeface="Trebuchet MS" pitchFamily="34" charset="0"/>
              </a:rPr>
              <a:t>OS</a:t>
            </a:r>
          </a:p>
        </p:txBody>
      </p:sp>
      <p:sp>
        <p:nvSpPr>
          <p:cNvPr id="25" name="Text Box 18"/>
          <p:cNvSpPr txBox="1">
            <a:spLocks noChangeArrowheads="1"/>
          </p:cNvSpPr>
          <p:nvPr/>
        </p:nvSpPr>
        <p:spPr bwMode="auto">
          <a:xfrm>
            <a:off x="0" y="4667309"/>
            <a:ext cx="494046" cy="338554"/>
          </a:xfrm>
          <a:prstGeom prst="rect">
            <a:avLst/>
          </a:prstGeom>
          <a:noFill/>
          <a:ln w="38100" cmpd="dbl">
            <a:noFill/>
            <a:miter lim="800000"/>
            <a:headEnd/>
            <a:tailEnd/>
          </a:ln>
          <a:effectLst/>
        </p:spPr>
        <p:txBody>
          <a:bodyPr wrap="none">
            <a:spAutoFit/>
          </a:bodyPr>
          <a:lstStyle/>
          <a:p>
            <a:pPr algn="ctr"/>
            <a:r>
              <a:rPr lang="en-US" altLang="ja-JP" sz="1600" i="0" dirty="0">
                <a:effectLst/>
                <a:latin typeface="Trebuchet MS" pitchFamily="34" charset="0"/>
              </a:rPr>
              <a:t>HW</a:t>
            </a:r>
          </a:p>
        </p:txBody>
      </p:sp>
      <p:sp>
        <p:nvSpPr>
          <p:cNvPr id="30" name="Line 23"/>
          <p:cNvSpPr>
            <a:spLocks noChangeShapeType="1"/>
          </p:cNvSpPr>
          <p:nvPr/>
        </p:nvSpPr>
        <p:spPr bwMode="auto">
          <a:xfrm flipV="1">
            <a:off x="416377" y="6215439"/>
            <a:ext cx="6359979" cy="45719"/>
          </a:xfrm>
          <a:prstGeom prst="line">
            <a:avLst/>
          </a:prstGeom>
          <a:noFill/>
          <a:ln w="9525">
            <a:solidFill>
              <a:schemeClr val="tx1"/>
            </a:solidFill>
            <a:round/>
            <a:headEnd/>
            <a:tailEnd/>
          </a:ln>
          <a:effectLst/>
        </p:spPr>
        <p:txBody>
          <a:bodyPr/>
          <a:lstStyle/>
          <a:p>
            <a:endParaRPr lang="en-US">
              <a:latin typeface="Trebuchet MS" pitchFamily="34" charset="0"/>
            </a:endParaRPr>
          </a:p>
        </p:txBody>
      </p:sp>
      <p:sp>
        <p:nvSpPr>
          <p:cNvPr id="32" name="Line 25"/>
          <p:cNvSpPr>
            <a:spLocks noChangeShapeType="1"/>
          </p:cNvSpPr>
          <p:nvPr/>
        </p:nvSpPr>
        <p:spPr bwMode="auto">
          <a:xfrm>
            <a:off x="2230438" y="2562284"/>
            <a:ext cx="3384550" cy="0"/>
          </a:xfrm>
          <a:prstGeom prst="line">
            <a:avLst/>
          </a:prstGeom>
          <a:noFill/>
          <a:ln w="9525">
            <a:noFill/>
            <a:round/>
            <a:headEnd/>
            <a:tailEnd/>
          </a:ln>
          <a:effectLst/>
        </p:spPr>
        <p:txBody>
          <a:bodyPr wrap="none">
            <a:spAutoFit/>
          </a:bodyPr>
          <a:lstStyle/>
          <a:p>
            <a:endParaRPr lang="en-US">
              <a:latin typeface="Trebuchet MS" pitchFamily="34" charset="0"/>
            </a:endParaRPr>
          </a:p>
        </p:txBody>
      </p:sp>
      <p:sp>
        <p:nvSpPr>
          <p:cNvPr id="33" name="Line 26"/>
          <p:cNvSpPr>
            <a:spLocks noChangeShapeType="1"/>
          </p:cNvSpPr>
          <p:nvPr/>
        </p:nvSpPr>
        <p:spPr bwMode="auto">
          <a:xfrm>
            <a:off x="2230438" y="2562284"/>
            <a:ext cx="3384550" cy="0"/>
          </a:xfrm>
          <a:prstGeom prst="line">
            <a:avLst/>
          </a:prstGeom>
          <a:noFill/>
          <a:ln w="9525">
            <a:noFill/>
            <a:round/>
            <a:headEnd/>
            <a:tailEnd/>
          </a:ln>
          <a:effectLst/>
        </p:spPr>
        <p:txBody>
          <a:bodyPr wrap="none">
            <a:spAutoFit/>
          </a:bodyPr>
          <a:lstStyle/>
          <a:p>
            <a:endParaRPr lang="en-US">
              <a:latin typeface="Trebuchet MS" pitchFamily="34" charset="0"/>
            </a:endParaRPr>
          </a:p>
        </p:txBody>
      </p:sp>
      <p:sp>
        <p:nvSpPr>
          <p:cNvPr id="35" name="Text Box 28"/>
          <p:cNvSpPr txBox="1">
            <a:spLocks noChangeArrowheads="1"/>
          </p:cNvSpPr>
          <p:nvPr/>
        </p:nvSpPr>
        <p:spPr bwMode="auto">
          <a:xfrm>
            <a:off x="8019596" y="4092860"/>
            <a:ext cx="522288" cy="338554"/>
          </a:xfrm>
          <a:prstGeom prst="rect">
            <a:avLst/>
          </a:prstGeom>
          <a:noFill/>
          <a:ln w="38100" cmpd="dbl">
            <a:noFill/>
            <a:miter lim="800000"/>
            <a:headEnd/>
            <a:tailEnd/>
          </a:ln>
          <a:effectLst/>
        </p:spPr>
        <p:txBody>
          <a:bodyPr wrap="square">
            <a:spAutoFit/>
          </a:bodyPr>
          <a:lstStyle/>
          <a:p>
            <a:pPr algn="ctr"/>
            <a:r>
              <a:rPr lang="en-US" altLang="ja-JP" sz="1600" i="0" dirty="0">
                <a:effectLst/>
                <a:latin typeface="Trebuchet MS" pitchFamily="34" charset="0"/>
              </a:rPr>
              <a:t>HW</a:t>
            </a:r>
          </a:p>
        </p:txBody>
      </p:sp>
      <p:sp>
        <p:nvSpPr>
          <p:cNvPr id="36" name="AutoShape 29"/>
          <p:cNvSpPr>
            <a:spLocks/>
          </p:cNvSpPr>
          <p:nvPr/>
        </p:nvSpPr>
        <p:spPr bwMode="auto">
          <a:xfrm>
            <a:off x="423183" y="3675575"/>
            <a:ext cx="518818" cy="430054"/>
          </a:xfrm>
          <a:prstGeom prst="leftBrace">
            <a:avLst>
              <a:gd name="adj1" fmla="val 100740"/>
              <a:gd name="adj2" fmla="val 50000"/>
            </a:avLst>
          </a:prstGeom>
          <a:noFill/>
          <a:ln w="9525">
            <a:solidFill>
              <a:schemeClr val="tx1"/>
            </a:solidFill>
            <a:round/>
            <a:headEnd/>
            <a:tailEnd/>
          </a:ln>
          <a:effectLst/>
        </p:spPr>
        <p:txBody>
          <a:bodyPr wrap="none" anchor="ctr">
            <a:spAutoFit/>
          </a:bodyPr>
          <a:lstStyle/>
          <a:p>
            <a:endParaRPr lang="en-US">
              <a:latin typeface="Trebuchet MS" pitchFamily="34" charset="0"/>
            </a:endParaRPr>
          </a:p>
        </p:txBody>
      </p:sp>
      <p:sp>
        <p:nvSpPr>
          <p:cNvPr id="37" name="AutoShape 30"/>
          <p:cNvSpPr>
            <a:spLocks/>
          </p:cNvSpPr>
          <p:nvPr/>
        </p:nvSpPr>
        <p:spPr bwMode="auto">
          <a:xfrm>
            <a:off x="472168" y="4579542"/>
            <a:ext cx="71438" cy="390763"/>
          </a:xfrm>
          <a:prstGeom prst="leftBrace">
            <a:avLst>
              <a:gd name="adj1" fmla="val 58703"/>
              <a:gd name="adj2" fmla="val 50000"/>
            </a:avLst>
          </a:prstGeom>
          <a:noFill/>
          <a:ln w="9525">
            <a:solidFill>
              <a:schemeClr val="tx1"/>
            </a:solidFill>
            <a:round/>
            <a:headEnd/>
            <a:tailEnd/>
          </a:ln>
          <a:effectLst/>
        </p:spPr>
        <p:txBody>
          <a:bodyPr anchor="ctr">
            <a:spAutoFit/>
          </a:bodyPr>
          <a:lstStyle/>
          <a:p>
            <a:endParaRPr lang="en-US">
              <a:latin typeface="Trebuchet MS" pitchFamily="34" charset="0"/>
            </a:endParaRPr>
          </a:p>
        </p:txBody>
      </p:sp>
      <p:sp>
        <p:nvSpPr>
          <p:cNvPr id="38" name="AutoShape 31"/>
          <p:cNvSpPr>
            <a:spLocks/>
          </p:cNvSpPr>
          <p:nvPr/>
        </p:nvSpPr>
        <p:spPr bwMode="auto">
          <a:xfrm>
            <a:off x="5948364" y="2810161"/>
            <a:ext cx="71437" cy="430054"/>
          </a:xfrm>
          <a:prstGeom prst="rightBrace">
            <a:avLst>
              <a:gd name="adj1" fmla="val 176483"/>
              <a:gd name="adj2" fmla="val 50000"/>
            </a:avLst>
          </a:prstGeom>
          <a:noFill/>
          <a:ln w="9525">
            <a:solidFill>
              <a:schemeClr val="tx1"/>
            </a:solidFill>
            <a:round/>
            <a:headEnd/>
            <a:tailEnd/>
          </a:ln>
          <a:effectLst/>
        </p:spPr>
        <p:txBody>
          <a:bodyPr wrap="square" anchor="ctr">
            <a:spAutoFit/>
          </a:bodyPr>
          <a:lstStyle/>
          <a:p>
            <a:endParaRPr lang="en-US">
              <a:latin typeface="Trebuchet MS" pitchFamily="34" charset="0"/>
            </a:endParaRPr>
          </a:p>
        </p:txBody>
      </p:sp>
      <p:sp>
        <p:nvSpPr>
          <p:cNvPr id="40" name="Text Box 33"/>
          <p:cNvSpPr txBox="1">
            <a:spLocks noChangeArrowheads="1"/>
          </p:cNvSpPr>
          <p:nvPr/>
        </p:nvSpPr>
        <p:spPr bwMode="auto">
          <a:xfrm>
            <a:off x="604158" y="5301174"/>
            <a:ext cx="898072" cy="369332"/>
          </a:xfrm>
          <a:prstGeom prst="rect">
            <a:avLst/>
          </a:prstGeom>
          <a:noFill/>
          <a:ln w="9525" algn="ctr">
            <a:noFill/>
            <a:miter lim="800000"/>
            <a:headEnd/>
            <a:tailEnd/>
          </a:ln>
          <a:effectLst/>
        </p:spPr>
        <p:txBody>
          <a:bodyPr wrap="square">
            <a:spAutoFit/>
          </a:bodyPr>
          <a:lstStyle/>
          <a:p>
            <a:r>
              <a:rPr lang="en-US" altLang="ja-JP" i="0" dirty="0" smtClean="0">
                <a:solidFill>
                  <a:schemeClr val="tx1"/>
                </a:solidFill>
                <a:effectLst/>
                <a:latin typeface="Trebuchet MS" pitchFamily="34" charset="0"/>
              </a:rPr>
              <a:t>RSS</a:t>
            </a:r>
          </a:p>
        </p:txBody>
      </p:sp>
      <p:graphicFrame>
        <p:nvGraphicFramePr>
          <p:cNvPr id="337921" name="Object 1"/>
          <p:cNvGraphicFramePr>
            <a:graphicFrameLocks noChangeAspect="1"/>
          </p:cNvGraphicFramePr>
          <p:nvPr/>
        </p:nvGraphicFramePr>
        <p:xfrm>
          <a:off x="865415" y="5731159"/>
          <a:ext cx="1146340" cy="709266"/>
        </p:xfrm>
        <a:graphic>
          <a:graphicData uri="http://schemas.openxmlformats.org/presentationml/2006/ole">
            <p:oleObj spid="_x0000_s1026" name="Visio" r:id="rId4" imgW="726643" imgH="498043" progId="">
              <p:embed/>
            </p:oleObj>
          </a:graphicData>
        </a:graphic>
      </p:graphicFrame>
      <p:graphicFrame>
        <p:nvGraphicFramePr>
          <p:cNvPr id="337922" name="Object 2"/>
          <p:cNvGraphicFramePr>
            <a:graphicFrameLocks noChangeAspect="1"/>
          </p:cNvGraphicFramePr>
          <p:nvPr/>
        </p:nvGraphicFramePr>
        <p:xfrm>
          <a:off x="4027715" y="5753309"/>
          <a:ext cx="1066799" cy="660052"/>
        </p:xfrm>
        <a:graphic>
          <a:graphicData uri="http://schemas.openxmlformats.org/presentationml/2006/ole">
            <p:oleObj spid="_x0000_s1027" name="Visio" r:id="rId5" imgW="726643" imgH="498043" progId="">
              <p:embed/>
            </p:oleObj>
          </a:graphicData>
        </a:graphic>
      </p:graphicFrame>
      <p:sp>
        <p:nvSpPr>
          <p:cNvPr id="39" name="Rectangle 227"/>
          <p:cNvSpPr>
            <a:spLocks noChangeArrowheads="1"/>
          </p:cNvSpPr>
          <p:nvPr/>
        </p:nvSpPr>
        <p:spPr bwMode="auto">
          <a:xfrm>
            <a:off x="484094" y="1165545"/>
            <a:ext cx="6911788" cy="5433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Filesystem</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2" name="Rectangle 227"/>
          <p:cNvSpPr>
            <a:spLocks noChangeArrowheads="1"/>
          </p:cNvSpPr>
          <p:nvPr/>
        </p:nvSpPr>
        <p:spPr bwMode="auto">
          <a:xfrm>
            <a:off x="473529" y="1709830"/>
            <a:ext cx="6935800" cy="5433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Volume Manager</a:t>
            </a:r>
          </a:p>
        </p:txBody>
      </p:sp>
      <p:sp>
        <p:nvSpPr>
          <p:cNvPr id="43" name="Rectangle 227"/>
          <p:cNvSpPr>
            <a:spLocks noChangeArrowheads="1"/>
          </p:cNvSpPr>
          <p:nvPr/>
        </p:nvSpPr>
        <p:spPr bwMode="auto">
          <a:xfrm>
            <a:off x="478332" y="2297660"/>
            <a:ext cx="6930997" cy="5433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Class/Disk</a:t>
            </a:r>
          </a:p>
        </p:txBody>
      </p:sp>
      <p:sp>
        <p:nvSpPr>
          <p:cNvPr id="44" name="Rectangle 215"/>
          <p:cNvSpPr>
            <a:spLocks noChangeArrowheads="1"/>
          </p:cNvSpPr>
          <p:nvPr/>
        </p:nvSpPr>
        <p:spPr bwMode="grayWhite">
          <a:xfrm>
            <a:off x="840922" y="3603003"/>
            <a:ext cx="1616527" cy="457200"/>
          </a:xfrm>
          <a:prstGeom prst="rect">
            <a:avLst/>
          </a:prstGeom>
          <a:solidFill>
            <a:schemeClr val="accent4"/>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MSISCSI.SYS </a:t>
            </a:r>
          </a:p>
        </p:txBody>
      </p:sp>
      <p:sp>
        <p:nvSpPr>
          <p:cNvPr id="45" name="Rectangle 227"/>
          <p:cNvSpPr>
            <a:spLocks noChangeArrowheads="1"/>
          </p:cNvSpPr>
          <p:nvPr/>
        </p:nvSpPr>
        <p:spPr bwMode="auto">
          <a:xfrm>
            <a:off x="483777" y="2880365"/>
            <a:ext cx="6912105" cy="54334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Port Driver (Storport)</a:t>
            </a:r>
          </a:p>
        </p:txBody>
      </p:sp>
      <p:sp>
        <p:nvSpPr>
          <p:cNvPr id="47" name="Rectangle 215"/>
          <p:cNvSpPr>
            <a:spLocks noChangeArrowheads="1"/>
          </p:cNvSpPr>
          <p:nvPr/>
        </p:nvSpPr>
        <p:spPr bwMode="grayWhite">
          <a:xfrm>
            <a:off x="846365" y="4145348"/>
            <a:ext cx="1611085" cy="421040"/>
          </a:xfrm>
          <a:prstGeom prst="rect">
            <a:avLst/>
          </a:prstGeom>
          <a:solidFill>
            <a:schemeClr val="accent4"/>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TCPIP.SYS</a:t>
            </a:r>
          </a:p>
        </p:txBody>
      </p:sp>
      <p:sp>
        <p:nvSpPr>
          <p:cNvPr id="48" name="Rectangle 215"/>
          <p:cNvSpPr>
            <a:spLocks noChangeArrowheads="1"/>
          </p:cNvSpPr>
          <p:nvPr/>
        </p:nvSpPr>
        <p:spPr bwMode="grayWhite">
          <a:xfrm>
            <a:off x="851807" y="4624319"/>
            <a:ext cx="1605643" cy="44825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 MINIPORT</a:t>
            </a:r>
          </a:p>
        </p:txBody>
      </p:sp>
      <p:sp>
        <p:nvSpPr>
          <p:cNvPr id="49" name="Rectangle 215"/>
          <p:cNvSpPr>
            <a:spLocks noChangeArrowheads="1"/>
          </p:cNvSpPr>
          <p:nvPr/>
        </p:nvSpPr>
        <p:spPr bwMode="grayWhite">
          <a:xfrm>
            <a:off x="5554276" y="3581552"/>
            <a:ext cx="1616527" cy="138248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iSCSI HBA miniport</a:t>
            </a:r>
          </a:p>
        </p:txBody>
      </p:sp>
      <p:sp>
        <p:nvSpPr>
          <p:cNvPr id="52" name="Rectangle 215"/>
          <p:cNvSpPr>
            <a:spLocks noChangeArrowheads="1"/>
          </p:cNvSpPr>
          <p:nvPr/>
        </p:nvSpPr>
        <p:spPr bwMode="grayWhite">
          <a:xfrm>
            <a:off x="3506160" y="4101806"/>
            <a:ext cx="1611085" cy="4210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TCP Chimney</a:t>
            </a:r>
          </a:p>
        </p:txBody>
      </p:sp>
      <p:sp>
        <p:nvSpPr>
          <p:cNvPr id="53" name="Rectangle 215"/>
          <p:cNvSpPr>
            <a:spLocks noChangeArrowheads="1"/>
          </p:cNvSpPr>
          <p:nvPr/>
        </p:nvSpPr>
        <p:spPr bwMode="grayWhite">
          <a:xfrm>
            <a:off x="3508720" y="4580777"/>
            <a:ext cx="1605643" cy="44825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NDIS MINIPORT</a:t>
            </a:r>
          </a:p>
        </p:txBody>
      </p:sp>
      <p:sp>
        <p:nvSpPr>
          <p:cNvPr id="59" name="AutoShape 29"/>
          <p:cNvSpPr>
            <a:spLocks/>
          </p:cNvSpPr>
          <p:nvPr/>
        </p:nvSpPr>
        <p:spPr bwMode="auto">
          <a:xfrm flipH="1" flipV="1">
            <a:off x="7716690" y="3665755"/>
            <a:ext cx="65315" cy="1328058"/>
          </a:xfrm>
          <a:prstGeom prst="leftBrace">
            <a:avLst>
              <a:gd name="adj1" fmla="val 100740"/>
              <a:gd name="adj2" fmla="val 50000"/>
            </a:avLst>
          </a:prstGeom>
          <a:noFill/>
          <a:ln w="9525">
            <a:solidFill>
              <a:schemeClr val="tx1"/>
            </a:solidFill>
            <a:round/>
            <a:headEnd/>
            <a:tailEnd/>
          </a:ln>
          <a:effectLst/>
        </p:spPr>
        <p:txBody>
          <a:bodyPr wrap="square" anchor="ctr">
            <a:noAutofit/>
          </a:bodyPr>
          <a:lstStyle/>
          <a:p>
            <a:endParaRPr lang="en-US">
              <a:latin typeface="Trebuchet MS" pitchFamily="34" charset="0"/>
            </a:endParaRPr>
          </a:p>
        </p:txBody>
      </p:sp>
      <p:sp>
        <p:nvSpPr>
          <p:cNvPr id="60" name="Text Box 17"/>
          <p:cNvSpPr txBox="1">
            <a:spLocks noChangeArrowheads="1"/>
          </p:cNvSpPr>
          <p:nvPr/>
        </p:nvSpPr>
        <p:spPr bwMode="auto">
          <a:xfrm>
            <a:off x="2895600" y="3676028"/>
            <a:ext cx="421910" cy="338554"/>
          </a:xfrm>
          <a:prstGeom prst="rect">
            <a:avLst/>
          </a:prstGeom>
          <a:noFill/>
          <a:ln w="38100" cmpd="dbl">
            <a:noFill/>
            <a:miter lim="800000"/>
            <a:headEnd/>
            <a:tailEnd/>
          </a:ln>
          <a:effectLst/>
        </p:spPr>
        <p:txBody>
          <a:bodyPr wrap="none">
            <a:spAutoFit/>
          </a:bodyPr>
          <a:lstStyle/>
          <a:p>
            <a:pPr algn="ctr"/>
            <a:r>
              <a:rPr lang="en-US" altLang="ja-JP" sz="1600" i="0" dirty="0">
                <a:effectLst/>
                <a:latin typeface="Trebuchet MS" pitchFamily="34" charset="0"/>
              </a:rPr>
              <a:t>OS</a:t>
            </a:r>
          </a:p>
        </p:txBody>
      </p:sp>
      <p:sp>
        <p:nvSpPr>
          <p:cNvPr id="61" name="AutoShape 29"/>
          <p:cNvSpPr>
            <a:spLocks/>
          </p:cNvSpPr>
          <p:nvPr/>
        </p:nvSpPr>
        <p:spPr bwMode="auto">
          <a:xfrm>
            <a:off x="3314700" y="3570346"/>
            <a:ext cx="66131" cy="405051"/>
          </a:xfrm>
          <a:prstGeom prst="leftBrace">
            <a:avLst>
              <a:gd name="adj1" fmla="val 100740"/>
              <a:gd name="adj2" fmla="val 50000"/>
            </a:avLst>
          </a:prstGeom>
          <a:noFill/>
          <a:ln w="9525">
            <a:solidFill>
              <a:schemeClr val="tx1"/>
            </a:solidFill>
            <a:round/>
            <a:headEnd/>
            <a:tailEnd/>
          </a:ln>
          <a:effectLst/>
        </p:spPr>
        <p:txBody>
          <a:bodyPr wrap="square" anchor="ctr">
            <a:spAutoFit/>
          </a:bodyPr>
          <a:lstStyle/>
          <a:p>
            <a:endParaRPr lang="en-US">
              <a:latin typeface="Trebuchet MS" pitchFamily="34" charset="0"/>
            </a:endParaRPr>
          </a:p>
        </p:txBody>
      </p:sp>
      <p:sp>
        <p:nvSpPr>
          <p:cNvPr id="62" name="AutoShape 29"/>
          <p:cNvSpPr>
            <a:spLocks/>
          </p:cNvSpPr>
          <p:nvPr/>
        </p:nvSpPr>
        <p:spPr bwMode="auto">
          <a:xfrm>
            <a:off x="2747282" y="4121889"/>
            <a:ext cx="518818" cy="430054"/>
          </a:xfrm>
          <a:prstGeom prst="leftBrace">
            <a:avLst>
              <a:gd name="adj1" fmla="val 100740"/>
              <a:gd name="adj2" fmla="val 50000"/>
            </a:avLst>
          </a:prstGeom>
          <a:noFill/>
          <a:ln w="9525">
            <a:solidFill>
              <a:schemeClr val="tx1"/>
            </a:solidFill>
            <a:round/>
            <a:headEnd/>
            <a:tailEnd/>
          </a:ln>
          <a:effectLst/>
        </p:spPr>
        <p:txBody>
          <a:bodyPr wrap="square" anchor="ctr">
            <a:spAutoFit/>
          </a:bodyPr>
          <a:lstStyle/>
          <a:p>
            <a:endParaRPr lang="en-US">
              <a:latin typeface="Trebuchet MS" pitchFamily="34" charset="0"/>
            </a:endParaRPr>
          </a:p>
        </p:txBody>
      </p:sp>
      <p:sp>
        <p:nvSpPr>
          <p:cNvPr id="63" name="Text Box 18"/>
          <p:cNvSpPr txBox="1">
            <a:spLocks noChangeArrowheads="1"/>
          </p:cNvSpPr>
          <p:nvPr/>
        </p:nvSpPr>
        <p:spPr bwMode="auto">
          <a:xfrm>
            <a:off x="2977243" y="4672752"/>
            <a:ext cx="494046" cy="338554"/>
          </a:xfrm>
          <a:prstGeom prst="rect">
            <a:avLst/>
          </a:prstGeom>
          <a:noFill/>
          <a:ln w="38100" cmpd="dbl">
            <a:noFill/>
            <a:miter lim="800000"/>
            <a:headEnd/>
            <a:tailEnd/>
          </a:ln>
          <a:effectLst/>
        </p:spPr>
        <p:txBody>
          <a:bodyPr wrap="none">
            <a:spAutoFit/>
          </a:bodyPr>
          <a:lstStyle/>
          <a:p>
            <a:pPr algn="ctr"/>
            <a:r>
              <a:rPr lang="en-US" altLang="ja-JP" sz="1600" i="0" dirty="0">
                <a:effectLst/>
                <a:latin typeface="Trebuchet MS" pitchFamily="34" charset="0"/>
              </a:rPr>
              <a:t>HW</a:t>
            </a:r>
          </a:p>
        </p:txBody>
      </p:sp>
      <p:sp>
        <p:nvSpPr>
          <p:cNvPr id="64" name="Line 13"/>
          <p:cNvSpPr>
            <a:spLocks noChangeShapeType="1"/>
          </p:cNvSpPr>
          <p:nvPr/>
        </p:nvSpPr>
        <p:spPr bwMode="auto">
          <a:xfrm>
            <a:off x="6263595" y="5046948"/>
            <a:ext cx="0" cy="757237"/>
          </a:xfrm>
          <a:prstGeom prst="line">
            <a:avLst/>
          </a:prstGeom>
          <a:noFill/>
          <a:ln w="38100" cmpd="dbl">
            <a:solidFill>
              <a:schemeClr val="tx1"/>
            </a:solidFill>
            <a:round/>
            <a:headEnd/>
            <a:tailEnd/>
          </a:ln>
          <a:effectLst/>
        </p:spPr>
        <p:txBody>
          <a:bodyPr>
            <a:spAutoFit/>
          </a:bodyPr>
          <a:lstStyle/>
          <a:p>
            <a:endParaRPr lang="en-US">
              <a:latin typeface="Trebuchet MS" pitchFamily="34" charset="0"/>
            </a:endParaRPr>
          </a:p>
        </p:txBody>
      </p:sp>
      <p:graphicFrame>
        <p:nvGraphicFramePr>
          <p:cNvPr id="112644" name="Object 4"/>
          <p:cNvGraphicFramePr>
            <a:graphicFrameLocks noChangeAspect="1"/>
          </p:cNvGraphicFramePr>
          <p:nvPr/>
        </p:nvGraphicFramePr>
        <p:xfrm>
          <a:off x="5927043" y="5578081"/>
          <a:ext cx="1304925" cy="808037"/>
        </p:xfrm>
        <a:graphic>
          <a:graphicData uri="http://schemas.openxmlformats.org/presentationml/2006/ole">
            <p:oleObj spid="_x0000_s1028" name="Visio" r:id="rId6" imgW="726643" imgH="498043" progId="">
              <p:embed/>
            </p:oleObj>
          </a:graphicData>
        </a:graphic>
      </p:graphicFrame>
      <p:sp>
        <p:nvSpPr>
          <p:cNvPr id="65" name="Text Box 34"/>
          <p:cNvSpPr txBox="1">
            <a:spLocks noChangeArrowheads="1"/>
          </p:cNvSpPr>
          <p:nvPr/>
        </p:nvSpPr>
        <p:spPr bwMode="auto">
          <a:xfrm>
            <a:off x="6456136" y="5167599"/>
            <a:ext cx="1263650" cy="338554"/>
          </a:xfrm>
          <a:prstGeom prst="rect">
            <a:avLst/>
          </a:prstGeom>
          <a:noFill/>
          <a:ln w="9525" algn="ctr">
            <a:noFill/>
            <a:miter lim="800000"/>
            <a:headEnd/>
            <a:tailEnd/>
          </a:ln>
          <a:effectLst/>
        </p:spPr>
        <p:txBody>
          <a:bodyPr>
            <a:spAutoFit/>
          </a:bodyPr>
          <a:lstStyle/>
          <a:p>
            <a:r>
              <a:rPr lang="en-US" altLang="ja-JP" sz="1600" i="0" dirty="0" err="1" smtClean="0">
                <a:solidFill>
                  <a:schemeClr val="tx1"/>
                </a:solidFill>
                <a:effectLst/>
                <a:latin typeface="Trebuchet MS" pitchFamily="34" charset="0"/>
              </a:rPr>
              <a:t>iSCSI</a:t>
            </a:r>
            <a:r>
              <a:rPr lang="en-US" altLang="ja-JP" sz="1600" i="0" dirty="0" smtClean="0">
                <a:solidFill>
                  <a:schemeClr val="tx1"/>
                </a:solidFill>
                <a:effectLst/>
                <a:latin typeface="Trebuchet MS" pitchFamily="34" charset="0"/>
              </a:rPr>
              <a:t> HBA </a:t>
            </a:r>
            <a:endParaRPr lang="en-US" altLang="ja-JP" sz="1600" i="0" dirty="0">
              <a:solidFill>
                <a:schemeClr val="tx1"/>
              </a:solidFill>
              <a:effectLst/>
              <a:latin typeface="Trebuchet MS" pitchFamily="34" charset="0"/>
            </a:endParaRPr>
          </a:p>
        </p:txBody>
      </p:sp>
      <p:sp>
        <p:nvSpPr>
          <p:cNvPr id="67" name="Text Box 33"/>
          <p:cNvSpPr txBox="1">
            <a:spLocks noChangeArrowheads="1"/>
          </p:cNvSpPr>
          <p:nvPr/>
        </p:nvSpPr>
        <p:spPr bwMode="auto">
          <a:xfrm>
            <a:off x="1831976" y="5175989"/>
            <a:ext cx="867682" cy="707886"/>
          </a:xfrm>
          <a:prstGeom prst="rect">
            <a:avLst/>
          </a:prstGeom>
          <a:noFill/>
          <a:ln w="9525" algn="ctr">
            <a:noFill/>
            <a:miter lim="800000"/>
            <a:headEnd/>
            <a:tailEnd/>
          </a:ln>
          <a:effectLst/>
        </p:spPr>
        <p:txBody>
          <a:bodyPr wrap="square">
            <a:spAutoFit/>
          </a:bodyPr>
          <a:lstStyle/>
          <a:p>
            <a:r>
              <a:rPr lang="en-US" altLang="ja-JP" sz="2000" i="0" dirty="0" smtClean="0">
                <a:solidFill>
                  <a:schemeClr val="tx1"/>
                </a:solidFill>
                <a:effectLst/>
                <a:latin typeface="Trebuchet MS" pitchFamily="34" charset="0"/>
              </a:rPr>
              <a:t>LRO</a:t>
            </a:r>
          </a:p>
          <a:p>
            <a:r>
              <a:rPr lang="en-US" altLang="ja-JP" sz="2000" dirty="0" smtClean="0">
                <a:latin typeface="Trebuchet MS" pitchFamily="34" charset="0"/>
              </a:rPr>
              <a:t>LSO</a:t>
            </a:r>
            <a:endParaRPr lang="en-US" altLang="ja-JP" sz="2000" i="0" dirty="0">
              <a:solidFill>
                <a:schemeClr val="tx1"/>
              </a:solidFill>
              <a:effectLst/>
              <a:latin typeface="Trebuchet MS" pitchFamily="34" charset="0"/>
            </a:endParaRPr>
          </a:p>
        </p:txBody>
      </p:sp>
      <p:sp>
        <p:nvSpPr>
          <p:cNvPr id="46" name="AutoShape 212"/>
          <p:cNvSpPr>
            <a:spLocks noChangeArrowheads="1"/>
          </p:cNvSpPr>
          <p:nvPr/>
        </p:nvSpPr>
        <p:spPr bwMode="auto">
          <a:xfrm>
            <a:off x="7543800" y="1266827"/>
            <a:ext cx="1295400" cy="237172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50" name="Rectangle 213"/>
          <p:cNvSpPr>
            <a:spLocks noChangeArrowheads="1"/>
          </p:cNvSpPr>
          <p:nvPr/>
        </p:nvSpPr>
        <p:spPr bwMode="blackWhite">
          <a:xfrm>
            <a:off x="7629527" y="2431489"/>
            <a:ext cx="276225" cy="268288"/>
          </a:xfrm>
          <a:prstGeom prst="rect">
            <a:avLst/>
          </a:prstGeom>
          <a:solidFill>
            <a:srgbClr val="FB5FFB"/>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55" name="Rectangle 215"/>
          <p:cNvSpPr>
            <a:spLocks noChangeArrowheads="1"/>
          </p:cNvSpPr>
          <p:nvPr/>
        </p:nvSpPr>
        <p:spPr bwMode="grayWhite">
          <a:xfrm>
            <a:off x="7629527" y="3001870"/>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6" name="Rectangle 216"/>
          <p:cNvSpPr>
            <a:spLocks noChangeArrowheads="1"/>
          </p:cNvSpPr>
          <p:nvPr/>
        </p:nvSpPr>
        <p:spPr bwMode="auto">
          <a:xfrm>
            <a:off x="7504113" y="1331915"/>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57" name="Rectangle 217"/>
          <p:cNvSpPr>
            <a:spLocks noChangeArrowheads="1"/>
          </p:cNvSpPr>
          <p:nvPr/>
        </p:nvSpPr>
        <p:spPr bwMode="auto">
          <a:xfrm>
            <a:off x="7891464" y="1787525"/>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58" name="Rectangle 235"/>
          <p:cNvSpPr>
            <a:spLocks noChangeArrowheads="1"/>
          </p:cNvSpPr>
          <p:nvPr/>
        </p:nvSpPr>
        <p:spPr bwMode="auto">
          <a:xfrm>
            <a:off x="7629527" y="1808163"/>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1" name="Rectangle 218"/>
          <p:cNvSpPr>
            <a:spLocks noChangeArrowheads="1"/>
          </p:cNvSpPr>
          <p:nvPr/>
        </p:nvSpPr>
        <p:spPr bwMode="auto">
          <a:xfrm>
            <a:off x="7891464" y="2203637"/>
            <a:ext cx="979419" cy="693131"/>
          </a:xfrm>
          <a:prstGeom prst="rect">
            <a:avLst/>
          </a:prstGeom>
          <a:noFill/>
          <a:ln w="3175">
            <a:noFill/>
            <a:miter lim="800000"/>
            <a:headEnd/>
            <a:tailEnd/>
          </a:ln>
          <a:effectLst/>
        </p:spPr>
        <p:txBody>
          <a:bodyPr wrap="squar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Firmware/</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Driver</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Hardware</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72" name="Rectangle 220"/>
          <p:cNvSpPr>
            <a:spLocks noChangeArrowheads="1"/>
          </p:cNvSpPr>
          <p:nvPr/>
        </p:nvSpPr>
        <p:spPr bwMode="auto">
          <a:xfrm>
            <a:off x="8079722" y="3006538"/>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74" name="Rectangle 215"/>
          <p:cNvSpPr>
            <a:spLocks noChangeArrowheads="1"/>
          </p:cNvSpPr>
          <p:nvPr/>
        </p:nvSpPr>
        <p:spPr bwMode="grayWhite">
          <a:xfrm>
            <a:off x="3507922" y="3553697"/>
            <a:ext cx="1616527" cy="457200"/>
          </a:xfrm>
          <a:prstGeom prst="rect">
            <a:avLst/>
          </a:prstGeom>
          <a:solidFill>
            <a:schemeClr val="accent4"/>
          </a:solidFill>
          <a:ln>
            <a:solidFill>
              <a:schemeClr val="accent4"/>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MSISCSI.SYS </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5.4|26.7|99.3"/>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3829</Words>
  <Application>Microsoft Office PowerPoint</Application>
  <PresentationFormat>On-screen Show (4:3)</PresentationFormat>
  <Paragraphs>915</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WinHEC 2008 Template_NEW_9.22.08</vt:lpstr>
      <vt:lpstr>Visio</vt:lpstr>
      <vt:lpstr>ｸﾘｯﾌﾟ</vt:lpstr>
      <vt:lpstr>Slide 1</vt:lpstr>
      <vt:lpstr>Storage Networking Platform Features in Windows 7/Server 2008 R2</vt:lpstr>
      <vt:lpstr>Agenda</vt:lpstr>
      <vt:lpstr>Trends Influencing Feature  Set for Platform Storage </vt:lpstr>
      <vt:lpstr>Storport Enhancements</vt:lpstr>
      <vt:lpstr>Storage Platform Driver Compatability for Windows Server 2008 R2</vt:lpstr>
      <vt:lpstr>Storage Platform Driver Compatability for Windows Server 2008 R2</vt:lpstr>
      <vt:lpstr>Fibre Channel Multipathing SAN Support</vt:lpstr>
      <vt:lpstr>Boosting iSCSI Performance</vt:lpstr>
      <vt:lpstr>10GB iSCSI Performance</vt:lpstr>
      <vt:lpstr>iSCSI Direct Performance from Hyper-V Child</vt:lpstr>
      <vt:lpstr>Emulex Fibre Channel HBAs Surpasses 1 million I/O’s per second from a single server platform</vt:lpstr>
      <vt:lpstr>Intel 10 GB Iometer iSCSI Read/Write Test</vt:lpstr>
      <vt:lpstr>Alacritech 10GB 64K Read and Write Windows Server 2008 Performance Numbers</vt:lpstr>
      <vt:lpstr>Alacritech 10GB Efficiency Numbers  Windows Server 2008 Performance Numbers</vt:lpstr>
      <vt:lpstr>iSCSI Digest Offload</vt:lpstr>
      <vt:lpstr>iSCSI Additional  Performance Improvements</vt:lpstr>
      <vt:lpstr>Hyper-V Performance Improvements  For virtual network interface and iSCSI in Windows 7</vt:lpstr>
      <vt:lpstr>iSCSI Initiator Support with Hyper-V</vt:lpstr>
      <vt:lpstr>iSCSI Management Overview</vt:lpstr>
      <vt:lpstr>iSCSI Quick Connect New in Windows 7/Windows Server 2008 R2</vt:lpstr>
      <vt:lpstr>iSCSI UI Enhancements</vt:lpstr>
      <vt:lpstr>Device Mapping</vt:lpstr>
      <vt:lpstr>iSCSI UI Extensibility </vt:lpstr>
      <vt:lpstr>iSCSI CPL on Server Core</vt:lpstr>
      <vt:lpstr>Managing iSCSI Remotely</vt:lpstr>
      <vt:lpstr>Support for &gt;2 Paths at Boottime iSCSI Boot Enhancement</vt:lpstr>
      <vt:lpstr>Building on Server 2008 Multipath Scalability</vt:lpstr>
      <vt:lpstr>MPIO Performance Optimizations</vt:lpstr>
      <vt:lpstr>MPIO Health Reporting</vt:lpstr>
      <vt:lpstr>MPIO:  Datacenter Automation</vt:lpstr>
      <vt:lpstr>Customer Case Studies</vt:lpstr>
      <vt:lpstr>Hilton Grand Vacations Fibre Channel SAN</vt:lpstr>
      <vt:lpstr>CareerBuilder    Fibre Channel SAN</vt:lpstr>
      <vt:lpstr>Construction Services:   Stanley Elevator iSCSI SAN</vt:lpstr>
      <vt:lpstr>Avanade</vt:lpstr>
      <vt:lpstr>Lionbridge Technologies iSCSI Fibre Channel</vt:lpstr>
      <vt:lpstr>Indiana University:    Fibre Channel SAN  Auxiliary Information Technology </vt:lpstr>
      <vt:lpstr>Jackson Energy Authority iSCSI SAN</vt:lpstr>
      <vt:lpstr>Virtualization Performance iSCSI SAN</vt:lpstr>
      <vt:lpstr>Munder Fibre Channel SAN, iSCSI Boot From SAN</vt:lpstr>
      <vt:lpstr>iSCSI Quick Connect</vt:lpstr>
      <vt:lpstr>Related Sessions</vt:lpstr>
      <vt:lpstr>Call to Action</vt:lpstr>
      <vt:lpstr>Additional Resources</vt:lpstr>
      <vt:lpstr>Additional Resources  Case Study  partners and Performance Data  References</vt:lpstr>
      <vt:lpstr>Please Complete A Session Evaluation Form Your input is important!</vt:lpstr>
      <vt:lpstr>Slide 48</vt:lpstr>
      <vt:lpstr>Appendix</vt:lpstr>
      <vt:lpstr>Intel 10 GB Iometer iSCSI Read/Write Test</vt:lpstr>
      <vt:lpstr>Slide 51</vt:lpstr>
      <vt:lpstr>Slide 52</vt:lpstr>
      <vt:lpstr>Slide 53</vt:lpstr>
      <vt:lpstr>Slide 54</vt:lpstr>
      <vt:lpstr>Slide 55</vt:lpstr>
      <vt:lpstr>Slide 56</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2008-11-12T06:05:12Z</dcterms:created>
  <dcterms:modified xsi:type="dcterms:W3CDTF">2008-11-12T06:05:20Z</dcterms:modified>
</cp:coreProperties>
</file>