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4"/>
  </p:notesMasterIdLst>
  <p:handoutMasterIdLst>
    <p:handoutMasterId r:id="rId35"/>
  </p:handout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302" r:id="rId21"/>
    <p:sldId id="293" r:id="rId22"/>
    <p:sldId id="294" r:id="rId23"/>
    <p:sldId id="295" r:id="rId24"/>
    <p:sldId id="296" r:id="rId25"/>
    <p:sldId id="297" r:id="rId26"/>
    <p:sldId id="298" r:id="rId27"/>
    <p:sldId id="299" r:id="rId28"/>
    <p:sldId id="300" r:id="rId29"/>
    <p:sldId id="301" r:id="rId30"/>
    <p:sldId id="303" r:id="rId31"/>
    <p:sldId id="272" r:id="rId32"/>
    <p:sldId id="304" r:id="rId33"/>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9" d="100"/>
          <a:sy n="99" d="100"/>
        </p:scale>
        <p:origin x="-456" y="-90"/>
      </p:cViewPr>
      <p:guideLst>
        <p:guide orient="horz" pos="2160"/>
        <p:guide orient="horz" pos="146"/>
        <p:guide orient="horz" pos="4178"/>
        <p:guide orient="horz" pos="893"/>
        <p:guide orient="horz" pos="1198"/>
        <p:guide orient="horz" pos="1484"/>
        <p:guide pos="240"/>
        <p:guide pos="5520"/>
        <p:guide pos="2880"/>
        <p:guide pos="461"/>
        <p:guide pos="530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82" d="100"/>
          <a:sy n="82" d="100"/>
        </p:scale>
        <p:origin x="-313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Trebuchet MS" pitchFamily="34" charset="0"/>
              </a:rPr>
              <a:t>WinHEC</a:t>
            </a:r>
            <a:r>
              <a:rPr lang="en-US" dirty="0" smtClean="0">
                <a:latin typeface="Trebuchet MS" pitchFamily="34" charset="0"/>
              </a:rPr>
              <a:t>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Because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must respond to changing market conditions, it should not be interpreted to be a commitment on the part of Microsoft, and Microsoft cannot guarantee the accuracy of any information provided after the date of this </a:t>
            </a:r>
            <a:r>
              <a:rPr kumimoji="0" lang="en-US" sz="500" b="0" i="0" u="none" strike="noStrike" kern="1200" cap="none" spc="0" normalizeH="0" baseline="0" noProof="0" smtClean="0">
                <a:ln>
                  <a:noFill/>
                </a:ln>
                <a:solidFill>
                  <a:srgbClr val="000000"/>
                </a:solidFill>
                <a:effectLst/>
                <a:uLnTx/>
                <a:uFillTx/>
                <a:latin typeface="Trebuchet MS" pitchFamily="34" charset="0"/>
                <a:ea typeface="+mn-ea"/>
                <a:cs typeface="+mn-cs"/>
              </a:rPr>
              <a:t>presentation. </a:t>
            </a: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10:04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5580" y="8686488"/>
            <a:ext cx="2970869" cy="455951"/>
          </a:xfrm>
          <a:prstGeom prst="rect">
            <a:avLst/>
          </a:prstGeom>
          <a:noFill/>
          <a:ln w="9525">
            <a:noFill/>
            <a:miter lim="800000"/>
            <a:headEnd/>
            <a:tailEnd/>
          </a:ln>
        </p:spPr>
        <p:txBody>
          <a:bodyPr lIns="89831" tIns="44918" rIns="89831" bIns="44918" anchor="b"/>
          <a:lstStyle/>
          <a:p>
            <a:pPr algn="r" eaLnBrk="1" hangingPunct="1"/>
            <a:fld id="{A4D86612-2A02-4B67-9E37-277354369575}" type="slidenum">
              <a:rPr lang="en-US" sz="1200">
                <a:latin typeface="Times New Roman" pitchFamily="18" charset="0"/>
              </a:rPr>
              <a:pPr algn="r" eaLnBrk="1" hangingPunct="1"/>
              <a:t>20</a:t>
            </a:fld>
            <a:endParaRPr lang="en-US" sz="1200" dirty="0">
              <a:latin typeface="Times New Roman" pitchFamily="18" charset="0"/>
            </a:endParaRPr>
          </a:p>
        </p:txBody>
      </p:sp>
      <p:sp>
        <p:nvSpPr>
          <p:cNvPr id="72707" name="Rectangle 2"/>
          <p:cNvSpPr>
            <a:spLocks noGrp="1" noRot="1" noChangeAspect="1" noChangeArrowheads="1" noTextEdit="1"/>
          </p:cNvSpPr>
          <p:nvPr>
            <p:ph type="sldImg"/>
          </p:nvPr>
        </p:nvSpPr>
        <p:spPr>
          <a:xfrm>
            <a:off x="1177925" y="669925"/>
            <a:ext cx="4570413" cy="3429000"/>
          </a:xfrm>
          <a:ln/>
        </p:spPr>
      </p:sp>
      <p:sp>
        <p:nvSpPr>
          <p:cNvPr id="72708" name="Rectangle 3"/>
          <p:cNvSpPr>
            <a:spLocks noGrp="1" noChangeArrowheads="1"/>
          </p:cNvSpPr>
          <p:nvPr>
            <p:ph type="body" idx="1"/>
          </p:nvPr>
        </p:nvSpPr>
        <p:spPr>
          <a:xfrm>
            <a:off x="686421" y="4197247"/>
            <a:ext cx="5485158" cy="4259705"/>
          </a:xfrm>
          <a:noFill/>
          <a:ln/>
        </p:spPr>
        <p:txBody>
          <a:bodyPr/>
          <a:lstStyle/>
          <a:p>
            <a:pPr eaLnBrk="1" hangingPunct="1">
              <a:lnSpc>
                <a:spcPct val="90000"/>
              </a:lnSpc>
            </a:pP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smtClean="0">
              <a:latin typeface="Times New Roman" pitchFamily="18" charset="0"/>
            </a:endParaRPr>
          </a:p>
        </p:txBody>
      </p:sp>
      <p:sp>
        <p:nvSpPr>
          <p:cNvPr id="73732" name="Slide Number Placeholder 3"/>
          <p:cNvSpPr>
            <a:spLocks noGrp="1"/>
          </p:cNvSpPr>
          <p:nvPr>
            <p:ph type="sldNum" sz="quarter" idx="5"/>
          </p:nvPr>
        </p:nvSpPr>
        <p:spPr>
          <a:noFill/>
        </p:spPr>
        <p:txBody>
          <a:bodyPr/>
          <a:lstStyle/>
          <a:p>
            <a:fld id="{3D228F16-F2E1-4CB8-AACE-B44A213B79AB}"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24DE60-EA2B-4B3F-8912-D80FCAF6C0E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p:txBody>
          <a:bodyPr/>
          <a:lstStyle/>
          <a:p>
            <a:pPr eaLnBrk="1" hangingPunct="1"/>
            <a:endParaRPr lang="en-US" dirty="0" smtClean="0"/>
          </a:p>
        </p:txBody>
      </p:sp>
      <p:sp>
        <p:nvSpPr>
          <p:cNvPr id="4" name="Slide Number Placeholder 3"/>
          <p:cNvSpPr txBox="1">
            <a:spLocks noGrp="1"/>
          </p:cNvSpPr>
          <p:nvPr/>
        </p:nvSpPr>
        <p:spPr bwMode="auto">
          <a:xfrm>
            <a:off x="3884028" y="8684926"/>
            <a:ext cx="2972421" cy="457513"/>
          </a:xfrm>
          <a:prstGeom prst="rect">
            <a:avLst/>
          </a:prstGeom>
          <a:noFill/>
          <a:ln w="9525">
            <a:noFill/>
            <a:miter lim="800000"/>
            <a:headEnd/>
            <a:tailEnd/>
          </a:ln>
        </p:spPr>
        <p:txBody>
          <a:bodyPr lIns="91430" tIns="45716" rIns="91430" bIns="45716" anchor="b"/>
          <a:lstStyle/>
          <a:p>
            <a:pPr algn="r" defTabSz="914386"/>
            <a:fld id="{0AB654BD-5E93-41DF-B6E9-42997A9161BB}" type="slidenum">
              <a:rPr lang="en-US" sz="1200">
                <a:latin typeface="Calibri" pitchFamily="34" charset="0"/>
              </a:rPr>
              <a:pPr algn="r" defTabSz="914386"/>
              <a:t>26</a:t>
            </a:fld>
            <a:endParaRPr lang="en-US" sz="1200"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5DA76B-B332-4CC0-826D-14B487A8A99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blogs.msdn.com/wdkdocs"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hyperlink" Target="http://www.microsoft.com/whdc/DevTools/WDK/WDKdocs.mspx" TargetMode="External"/><Relationship Id="rId3" Type="http://schemas.openxmlformats.org/officeDocument/2006/relationships/hyperlink" Target="mailto:WDKPMFT@microsoft.com" TargetMode="External"/><Relationship Id="rId7" Type="http://schemas.openxmlformats.org/officeDocument/2006/relationships/hyperlink" Target="http://blogs.msdn.com/wdkdocs/default.asp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www.microsoft.com/wdk" TargetMode="External"/><Relationship Id="rId5" Type="http://schemas.openxmlformats.org/officeDocument/2006/relationships/hyperlink" Target="mailto:DDKSurv1@microsoft.com" TargetMode="External"/><Relationship Id="rId4" Type="http://schemas.openxmlformats.org/officeDocument/2006/relationships/hyperlink" Target="mailto:WDKQA@microsoft.com" TargetMode="External"/><Relationship Id="rId9" Type="http://schemas.openxmlformats.org/officeDocument/2006/relationships/hyperlink" Target="http://msdn.microsoft.com/newsgroups/default.aspx?dg=microsoft.public.development.device.drivers&amp;lang=en&amp;cr=U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Windows 7</a:t>
            </a:r>
            <a:br>
              <a:rPr lang="en-US" smtClean="0"/>
            </a:br>
            <a:r>
              <a:rPr lang="en-US" smtClean="0"/>
              <a:t>Windows Driver Kit</a:t>
            </a:r>
            <a:endParaRPr lang="en-US" dirty="0"/>
          </a:p>
        </p:txBody>
      </p:sp>
      <p:sp>
        <p:nvSpPr>
          <p:cNvPr id="3" name="Subtitle 2"/>
          <p:cNvSpPr>
            <a:spLocks noGrp="1"/>
          </p:cNvSpPr>
          <p:nvPr>
            <p:ph type="subTitle" idx="1"/>
          </p:nvPr>
        </p:nvSpPr>
        <p:spPr>
          <a:xfrm>
            <a:off x="2734826" y="3650133"/>
            <a:ext cx="3609413" cy="1938992"/>
          </a:xfrm>
        </p:spPr>
        <p:txBody>
          <a:bodyPr/>
          <a:lstStyle/>
          <a:p>
            <a:r>
              <a:rPr lang="en-US" sz="2000" smtClean="0"/>
              <a:t>Jennifer Stepler</a:t>
            </a:r>
          </a:p>
          <a:p>
            <a:r>
              <a:rPr lang="en-US" sz="2000" smtClean="0"/>
              <a:t>Program Manager, WDK</a:t>
            </a:r>
          </a:p>
          <a:p>
            <a:r>
              <a:rPr lang="en-US" sz="2000" smtClean="0"/>
              <a:t>Microsoft Corporation</a:t>
            </a:r>
          </a:p>
          <a:p>
            <a:endParaRPr lang="en-US" sz="2000" smtClean="0"/>
          </a:p>
          <a:p>
            <a:pPr lvl="0"/>
            <a:r>
              <a:rPr lang="en-US" sz="2000" smtClean="0"/>
              <a:t>Keith Boyd</a:t>
            </a:r>
          </a:p>
          <a:p>
            <a:pPr lvl="0"/>
            <a:r>
              <a:rPr lang="en-US" sz="2000" smtClean="0"/>
              <a:t>WDK Documentation Manager </a:t>
            </a:r>
          </a:p>
          <a:p>
            <a:pPr lvl="0"/>
            <a:r>
              <a:rPr lang="en-US" sz="2000" smtClean="0"/>
              <a:t>Microsoft Corporation</a:t>
            </a:r>
          </a:p>
        </p:txBody>
      </p:sp>
      <p:sp>
        <p:nvSpPr>
          <p:cNvPr id="17" name="Subtitle 2"/>
          <p:cNvSpPr txBox="1">
            <a:spLocks/>
          </p:cNvSpPr>
          <p:nvPr/>
        </p:nvSpPr>
        <p:spPr bwMode="auto">
          <a:xfrm>
            <a:off x="5957455" y="3650133"/>
            <a:ext cx="2805544" cy="8309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Craig Ziegler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Test Lead, WDK</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000" b="0" i="0" u="none" strike="noStrike" kern="0" cap="none" spc="0" normalizeH="0" baseline="0" noProof="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Microsoft Corporation</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Capabilities to Binplace Files</a:t>
            </a:r>
            <a:endParaRPr lang="en-US" dirty="0"/>
          </a:p>
        </p:txBody>
      </p:sp>
      <p:sp>
        <p:nvSpPr>
          <p:cNvPr id="3" name="Content Placeholder 2"/>
          <p:cNvSpPr>
            <a:spLocks noGrp="1"/>
          </p:cNvSpPr>
          <p:nvPr>
            <p:ph idx="1"/>
          </p:nvPr>
        </p:nvSpPr>
        <p:spPr>
          <a:xfrm>
            <a:off x="382588" y="1414464"/>
            <a:ext cx="8380412" cy="5170646"/>
          </a:xfrm>
        </p:spPr>
        <p:txBody>
          <a:bodyPr/>
          <a:lstStyle/>
          <a:p>
            <a:pPr marL="0" indent="0">
              <a:lnSpc>
                <a:spcPct val="88000"/>
              </a:lnSpc>
              <a:buNone/>
            </a:pPr>
            <a:r>
              <a:rPr lang="en-US" sz="2400" smtClean="0"/>
              <a:t>Binplace conveniently places all these in one directory:  </a:t>
            </a:r>
            <a:br>
              <a:rPr lang="en-US" sz="2400" smtClean="0"/>
            </a:br>
            <a:r>
              <a:rPr lang="en-US" sz="2400" smtClean="0"/>
              <a:t>The driver file, inf, co-installer, cat file.</a:t>
            </a:r>
          </a:p>
          <a:p>
            <a:pPr marL="230188" indent="-230188">
              <a:lnSpc>
                <a:spcPct val="88000"/>
              </a:lnSpc>
            </a:pPr>
            <a:r>
              <a:rPr lang="en-US" sz="2000" smtClean="0"/>
              <a:t>The benefits</a:t>
            </a:r>
          </a:p>
          <a:p>
            <a:pPr marL="461963" lvl="1" indent="-231775">
              <a:lnSpc>
                <a:spcPct val="88000"/>
              </a:lnSpc>
            </a:pPr>
            <a:r>
              <a:rPr lang="en-US" sz="1800" smtClean="0"/>
              <a:t>Binplace creates a binplace.log and with </a:t>
            </a:r>
            <a:br>
              <a:rPr lang="en-US" sz="1800" smtClean="0"/>
            </a:br>
            <a:r>
              <a:rPr lang="en-US" sz="1800" smtClean="0"/>
              <a:t>the source and destination of the file</a:t>
            </a:r>
          </a:p>
          <a:p>
            <a:pPr marL="461963" lvl="1" indent="-231775">
              <a:lnSpc>
                <a:spcPct val="88000"/>
              </a:lnSpc>
            </a:pPr>
            <a:r>
              <a:rPr lang="en-US" sz="1800" smtClean="0"/>
              <a:t>Binplace can be used to organize a great number of files </a:t>
            </a:r>
            <a:br>
              <a:rPr lang="en-US" sz="1800" smtClean="0"/>
            </a:br>
            <a:r>
              <a:rPr lang="en-US" sz="1800" smtClean="0"/>
              <a:t>into the proper project directories or packages</a:t>
            </a:r>
          </a:p>
          <a:p>
            <a:pPr marL="461963" lvl="1" indent="-231775">
              <a:lnSpc>
                <a:spcPct val="88000"/>
              </a:lnSpc>
            </a:pPr>
            <a:r>
              <a:rPr lang="en-US" sz="1800" smtClean="0"/>
              <a:t>Binplace can be executed automatically by using macros in a sources file</a:t>
            </a:r>
          </a:p>
          <a:p>
            <a:pPr marL="461963" lvl="1" indent="-231775">
              <a:lnSpc>
                <a:spcPct val="88000"/>
              </a:lnSpc>
            </a:pPr>
            <a:r>
              <a:rPr lang="en-US" sz="1800" smtClean="0"/>
              <a:t>No need to execute a binplace from the command line </a:t>
            </a:r>
            <a:br>
              <a:rPr lang="en-US" sz="1800" smtClean="0"/>
            </a:br>
            <a:r>
              <a:rPr lang="en-US" sz="1800" smtClean="0"/>
              <a:t>each time you build your project</a:t>
            </a:r>
          </a:p>
          <a:p>
            <a:pPr marL="230188" indent="-230188">
              <a:lnSpc>
                <a:spcPct val="88000"/>
              </a:lnSpc>
            </a:pPr>
            <a:r>
              <a:rPr lang="en-US" sz="2000" smtClean="0"/>
              <a:t>How it works? </a:t>
            </a:r>
          </a:p>
          <a:p>
            <a:pPr marL="461963" lvl="1" indent="-231775">
              <a:lnSpc>
                <a:spcPct val="88000"/>
              </a:lnSpc>
              <a:buFont typeface="+mj-lt"/>
              <a:buAutoNum type="arabicPeriod"/>
            </a:pPr>
            <a:r>
              <a:rPr lang="en-US" sz="1800" smtClean="0"/>
              <a:t>The binplace.exe utility is run on Pass2 of the build </a:t>
            </a:r>
            <a:br>
              <a:rPr lang="en-US" sz="1800" smtClean="0"/>
            </a:br>
            <a:r>
              <a:rPr lang="en-US" sz="1800" smtClean="0"/>
              <a:t>after all of the targets are built. </a:t>
            </a:r>
          </a:p>
          <a:p>
            <a:pPr marL="461963" lvl="1" indent="-231775">
              <a:lnSpc>
                <a:spcPct val="88000"/>
              </a:lnSpc>
              <a:buFont typeface="+mj-lt"/>
              <a:buAutoNum type="arabicPeriod"/>
            </a:pPr>
            <a:r>
              <a:rPr lang="en-US" sz="1800" smtClean="0"/>
              <a:t>Files can be binplaced by using TARGET_DESTINATION and </a:t>
            </a:r>
            <a:br>
              <a:rPr lang="en-US" sz="1800" smtClean="0"/>
            </a:br>
            <a:r>
              <a:rPr lang="en-US" sz="1800" smtClean="0"/>
              <a:t>PASS2_BINPLACE macros in the sources file.</a:t>
            </a:r>
            <a:endParaRPr lang="en-US" sz="1800" dirty="0" smtClean="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Introducing OACR</a:t>
            </a:r>
            <a:endParaRPr lang="en-US" dirty="0"/>
          </a:p>
        </p:txBody>
      </p:sp>
      <p:sp>
        <p:nvSpPr>
          <p:cNvPr id="9" name="Subtitle 8"/>
          <p:cNvSpPr>
            <a:spLocks noGrp="1"/>
          </p:cNvSpPr>
          <p:nvPr>
            <p:ph type="subTitle" idx="1"/>
          </p:nvPr>
        </p:nvSpPr>
        <p:spPr/>
        <p:txBody>
          <a:bodyPr/>
          <a:lstStyle/>
          <a:p>
            <a:endParaRPr lang="en-US"/>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r>
              <a:rPr lang="en-US" sz="10000" b="1" spc="-300" dirty="0" smtClean="0">
                <a:effectLst>
                  <a:outerShdw blurRad="38100" dist="38100" dir="2700000" algn="tl">
                    <a:srgbClr val="000000">
                      <a:alpha val="43137"/>
                    </a:srgbClr>
                  </a:outerShdw>
                </a:effectLst>
                <a:latin typeface="Trebuchet MS" pitchFamily="34" charset="0"/>
              </a:rPr>
              <a:t>demo</a:t>
            </a:r>
            <a:endParaRPr lang="en-US" sz="10000" b="1" spc="-300" dirty="0">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New Tools in the WDK</a:t>
            </a:r>
            <a:endParaRPr lang="en-US" dirty="0"/>
          </a:p>
        </p:txBody>
      </p:sp>
      <p:sp>
        <p:nvSpPr>
          <p:cNvPr id="3" name="Content Placeholder 2"/>
          <p:cNvSpPr>
            <a:spLocks noGrp="1"/>
          </p:cNvSpPr>
          <p:nvPr>
            <p:ph idx="1"/>
          </p:nvPr>
        </p:nvSpPr>
        <p:spPr>
          <a:xfrm>
            <a:off x="382588" y="1414464"/>
            <a:ext cx="8380412" cy="3357842"/>
          </a:xfrm>
        </p:spPr>
        <p:txBody>
          <a:bodyPr/>
          <a:lstStyle/>
          <a:p>
            <a:r>
              <a:rPr lang="en-US" smtClean="0"/>
              <a:t>ComputerModelID (added)</a:t>
            </a:r>
          </a:p>
          <a:p>
            <a:r>
              <a:rPr lang="en-US" smtClean="0"/>
              <a:t>OACR (added)</a:t>
            </a:r>
          </a:p>
          <a:p>
            <a:r>
              <a:rPr lang="en-US" smtClean="0"/>
              <a:t>IRP Concurrency Coverage (proposed)</a:t>
            </a:r>
          </a:p>
          <a:p>
            <a:r>
              <a:rPr lang="en-US" smtClean="0"/>
              <a:t>Service Discovery Profile (SDP) </a:t>
            </a:r>
            <a:br>
              <a:rPr lang="en-US" smtClean="0"/>
            </a:br>
            <a:r>
              <a:rPr lang="en-US" smtClean="0"/>
              <a:t>Verifier (proposed)</a:t>
            </a:r>
          </a:p>
          <a:p>
            <a:r>
              <a:rPr lang="en-US" smtClean="0"/>
              <a:t>CTRPP (proposed)</a:t>
            </a:r>
            <a:endParaRPr lang="en-US"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Sample Changes in the WDK</a:t>
            </a:r>
            <a:endParaRPr lang="en-US" dirty="0"/>
          </a:p>
        </p:txBody>
      </p:sp>
      <p:graphicFrame>
        <p:nvGraphicFramePr>
          <p:cNvPr id="4" name="Table 3"/>
          <p:cNvGraphicFramePr>
            <a:graphicFrameLocks noGrp="1"/>
          </p:cNvGraphicFramePr>
          <p:nvPr/>
        </p:nvGraphicFramePr>
        <p:xfrm>
          <a:off x="731838" y="1417637"/>
          <a:ext cx="7683500" cy="4502871"/>
        </p:xfrm>
        <a:graphic>
          <a:graphicData uri="http://schemas.openxmlformats.org/drawingml/2006/table">
            <a:tbl>
              <a:tblPr firstRow="1" bandRow="1">
                <a:tableStyleId>{327F97BB-C833-4FB7-BDE5-3F7075034690}</a:tableStyleId>
              </a:tblPr>
              <a:tblGrid>
                <a:gridCol w="5705907"/>
                <a:gridCol w="1977593"/>
              </a:tblGrid>
              <a:tr h="439304">
                <a:tc>
                  <a:txBody>
                    <a:bodyPr/>
                    <a:lstStyle/>
                    <a:p>
                      <a:pPr algn="l">
                        <a:lnSpc>
                          <a:spcPct val="90000"/>
                        </a:lnSpc>
                      </a:pPr>
                      <a:r>
                        <a:rPr lang="en-US" sz="20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New Samples</a:t>
                      </a:r>
                      <a:endPar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c>
                  <a:txBody>
                    <a:bodyPr/>
                    <a:lstStyle/>
                    <a:p>
                      <a:pPr algn="ctr">
                        <a:lnSpc>
                          <a:spcPct val="90000"/>
                        </a:lnSpc>
                      </a:pPr>
                      <a:r>
                        <a:rPr lang="en-US" sz="2000" b="1" kern="1200" dirty="0" smtClean="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rPr>
                        <a:t>Technology</a:t>
                      </a:r>
                      <a:endParaRPr lang="en-US" sz="2000" b="1" kern="1200" dirty="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solidFill>
                      <a:schemeClr val="bg2">
                        <a:alpha val="30000"/>
                      </a:schemeClr>
                    </a:solidFill>
                  </a:tcPr>
                </a:tc>
              </a:tr>
              <a:tr h="768783">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WiFi</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WLAN </a:t>
                      </a: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WiFi</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a:t>
                      </a:r>
                      <a:b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b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Neterion</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10G NDIS Miniport</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Networking</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905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1427740">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miniSpy</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a:t>
                      </a:r>
                      <a:r>
                        <a:rPr lang="en-US" sz="2000" b="0" kern="1200" err="1" smtClean="0">
                          <a:gradFill>
                            <a:gsLst>
                              <a:gs pos="28000">
                                <a:schemeClr val="bg2"/>
                              </a:gs>
                              <a:gs pos="48000">
                                <a:schemeClr val="bg2"/>
                              </a:gs>
                            </a:gsLst>
                            <a:lin ang="5400000" scaled="1"/>
                          </a:gradFill>
                          <a:effectLst/>
                          <a:latin typeface="Trebuchet MS" pitchFamily="34" charset="0"/>
                          <a:ea typeface="+mn-ea"/>
                          <a:cs typeface="+mn-cs"/>
                        </a:rPr>
                        <a:t>nullFilter</a:t>
                      </a:r>
                      <a:r>
                        <a:rPr lang="en-US" sz="2000" b="0" kern="1200" smtClean="0">
                          <a:gradFill>
                            <a:gsLst>
                              <a:gs pos="28000">
                                <a:schemeClr val="bg2"/>
                              </a:gs>
                              <a:gs pos="48000">
                                <a:schemeClr val="bg2"/>
                              </a:gs>
                            </a:gsLst>
                            <a:lin ang="5400000" scaled="1"/>
                          </a:gradFill>
                          <a:effectLst/>
                          <a:latin typeface="Trebuchet MS" pitchFamily="34" charset="0"/>
                          <a:ea typeface="+mn-ea"/>
                          <a:cs typeface="+mn-cs"/>
                        </a:rPr>
                        <a:t>, passThrough, </a:t>
                      </a:r>
                      <a:br>
                        <a:rPr lang="en-US" sz="2000" b="0" kern="1200" smtClean="0">
                          <a:gradFill>
                            <a:gsLst>
                              <a:gs pos="28000">
                                <a:schemeClr val="bg2"/>
                              </a:gs>
                              <a:gs pos="48000">
                                <a:schemeClr val="bg2"/>
                              </a:gs>
                            </a:gsLst>
                            <a:lin ang="5400000" scaled="1"/>
                          </a:gradFill>
                          <a:effectLst/>
                          <a:latin typeface="Trebuchet MS" pitchFamily="34" charset="0"/>
                          <a:ea typeface="+mn-ea"/>
                          <a:cs typeface="+mn-cs"/>
                        </a:rPr>
                      </a:br>
                      <a:r>
                        <a:rPr lang="en-US" sz="2000" b="0" kern="1200" smtClean="0">
                          <a:gradFill>
                            <a:gsLst>
                              <a:gs pos="28000">
                                <a:schemeClr val="bg2"/>
                              </a:gs>
                              <a:gs pos="48000">
                                <a:schemeClr val="bg2"/>
                              </a:gs>
                            </a:gsLst>
                            <a:lin ang="5400000" scaled="1"/>
                          </a:gradFill>
                          <a:effectLst/>
                          <a:latin typeface="Trebuchet MS" pitchFamily="34" charset="0"/>
                          <a:ea typeface="+mn-ea"/>
                          <a:cs typeface="+mn-cs"/>
                        </a:rPr>
                        <a:t>scanner, Metadata </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Manager, </a:t>
                      </a: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ctx</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a:t>
                      </a: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cdo</a:t>
                      </a:r>
                      <a:r>
                        <a:rPr lang="en-US" sz="2000" b="0" kern="1200" smtClean="0">
                          <a:gradFill>
                            <a:gsLst>
                              <a:gs pos="28000">
                                <a:schemeClr val="bg2"/>
                              </a:gs>
                              <a:gs pos="48000">
                                <a:schemeClr val="bg2"/>
                              </a:gs>
                            </a:gsLst>
                            <a:lin ang="5400000" scaled="1"/>
                          </a:gradFill>
                          <a:effectLst/>
                          <a:latin typeface="Trebuchet MS" pitchFamily="34" charset="0"/>
                          <a:ea typeface="+mn-ea"/>
                          <a:cs typeface="+mn-cs"/>
                        </a:rPr>
                        <a:t>, </a:t>
                      </a:r>
                      <a:br>
                        <a:rPr lang="en-US" sz="2000" b="0" kern="1200" smtClean="0">
                          <a:gradFill>
                            <a:gsLst>
                              <a:gs pos="28000">
                                <a:schemeClr val="bg2"/>
                              </a:gs>
                              <a:gs pos="48000">
                                <a:schemeClr val="bg2"/>
                              </a:gs>
                            </a:gsLst>
                            <a:lin ang="5400000" scaled="1"/>
                          </a:gradFill>
                          <a:effectLst/>
                          <a:latin typeface="Trebuchet MS" pitchFamily="34" charset="0"/>
                          <a:ea typeface="+mn-ea"/>
                          <a:cs typeface="+mn-cs"/>
                        </a:rPr>
                      </a:br>
                      <a:r>
                        <a:rPr lang="en-US" sz="2000" b="0" kern="1200" smtClean="0">
                          <a:gradFill>
                            <a:gsLst>
                              <a:gs pos="28000">
                                <a:schemeClr val="bg2"/>
                              </a:gs>
                              <a:gs pos="48000">
                                <a:schemeClr val="bg2"/>
                              </a:gs>
                            </a:gsLst>
                            <a:lin ang="5400000" scaled="1"/>
                          </a:gradFill>
                          <a:effectLst/>
                          <a:latin typeface="Trebuchet MS" pitchFamily="34" charset="0"/>
                          <a:ea typeface="+mn-ea"/>
                          <a:cs typeface="+mn-cs"/>
                        </a:rPr>
                        <a:t>Encryption, Name </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Provider, Reparse Points</a:t>
                      </a:r>
                      <a:r>
                        <a:rPr lang="en-US" sz="2000" b="0" kern="1200" smtClean="0">
                          <a:gradFill>
                            <a:gsLst>
                              <a:gs pos="28000">
                                <a:schemeClr val="bg2"/>
                              </a:gs>
                              <a:gs pos="48000">
                                <a:schemeClr val="bg2"/>
                              </a:gs>
                            </a:gsLst>
                            <a:lin ang="5400000" scaled="1"/>
                          </a:gradFill>
                          <a:effectLst/>
                          <a:latin typeface="Trebuchet MS" pitchFamily="34" charset="0"/>
                          <a:ea typeface="+mn-ea"/>
                          <a:cs typeface="+mn-cs"/>
                        </a:rPr>
                        <a:t>, </a:t>
                      </a:r>
                      <a:br>
                        <a:rPr lang="en-US" sz="2000" b="0" kern="1200" smtClean="0">
                          <a:gradFill>
                            <a:gsLst>
                              <a:gs pos="28000">
                                <a:schemeClr val="bg2"/>
                              </a:gs>
                              <a:gs pos="48000">
                                <a:schemeClr val="bg2"/>
                              </a:gs>
                            </a:gsLst>
                            <a:lin ang="5400000" scaled="1"/>
                          </a:gradFill>
                          <a:effectLst/>
                          <a:latin typeface="Trebuchet MS" pitchFamily="34" charset="0"/>
                          <a:ea typeface="+mn-ea"/>
                          <a:cs typeface="+mn-cs"/>
                        </a:rPr>
                      </a:br>
                      <a:r>
                        <a:rPr lang="en-US" sz="2000" b="0" kern="1200" smtClean="0">
                          <a:gradFill>
                            <a:gsLst>
                              <a:gs pos="28000">
                                <a:schemeClr val="bg2"/>
                              </a:gs>
                              <a:gs pos="48000">
                                <a:schemeClr val="bg2"/>
                              </a:gs>
                            </a:gsLst>
                            <a:lin ang="5400000" scaled="1"/>
                          </a:gradFill>
                          <a:effectLst/>
                          <a:latin typeface="Trebuchet MS" pitchFamily="34" charset="0"/>
                          <a:ea typeface="+mn-ea"/>
                          <a:cs typeface="+mn-cs"/>
                        </a:rPr>
                        <a:t>CancelSafe</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a:t>
                      </a: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swapBuffers</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FileSystems</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1098261">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WpdBasicHardwareDriver</a:t>
                      </a:r>
                      <a:r>
                        <a:rPr lang="en-US" sz="2000" b="0" kern="1200" smtClean="0">
                          <a:gradFill>
                            <a:gsLst>
                              <a:gs pos="28000">
                                <a:schemeClr val="bg2"/>
                              </a:gs>
                              <a:gs pos="48000">
                                <a:schemeClr val="bg2"/>
                              </a:gs>
                            </a:gsLst>
                            <a:lin ang="5400000" scaled="1"/>
                          </a:gradFill>
                          <a:effectLst/>
                          <a:latin typeface="Trebuchet MS" pitchFamily="34" charset="0"/>
                          <a:ea typeface="+mn-ea"/>
                          <a:cs typeface="+mn-cs"/>
                        </a:rPr>
                        <a:t>, </a:t>
                      </a:r>
                      <a:br>
                        <a:rPr lang="en-US" sz="2000" b="0" kern="1200" smtClean="0">
                          <a:gradFill>
                            <a:gsLst>
                              <a:gs pos="28000">
                                <a:schemeClr val="bg2"/>
                              </a:gs>
                              <a:gs pos="48000">
                                <a:schemeClr val="bg2"/>
                              </a:gs>
                            </a:gsLst>
                            <a:lin ang="5400000" scaled="1"/>
                          </a:gradFill>
                          <a:effectLst/>
                          <a:latin typeface="Trebuchet MS" pitchFamily="34" charset="0"/>
                          <a:ea typeface="+mn-ea"/>
                          <a:cs typeface="+mn-cs"/>
                        </a:rPr>
                      </a:br>
                      <a:r>
                        <a:rPr lang="en-US" sz="2000" b="0" kern="1200" smtClean="0">
                          <a:gradFill>
                            <a:gsLst>
                              <a:gs pos="28000">
                                <a:schemeClr val="bg2"/>
                              </a:gs>
                              <a:gs pos="48000">
                                <a:schemeClr val="bg2"/>
                              </a:gs>
                            </a:gsLst>
                            <a:lin ang="5400000" scaled="1"/>
                          </a:gradFill>
                          <a:effectLst/>
                          <a:latin typeface="Trebuchet MS" pitchFamily="34" charset="0"/>
                          <a:ea typeface="+mn-ea"/>
                          <a:cs typeface="+mn-cs"/>
                        </a:rPr>
                        <a:t>WpdServiceSampleDriver, </a:t>
                      </a:r>
                      <a:br>
                        <a:rPr lang="en-US" sz="2000" b="0" kern="1200" smtClean="0">
                          <a:gradFill>
                            <a:gsLst>
                              <a:gs pos="28000">
                                <a:schemeClr val="bg2"/>
                              </a:gs>
                              <a:gs pos="48000">
                                <a:schemeClr val="bg2"/>
                              </a:gs>
                            </a:gsLst>
                            <a:lin ang="5400000" scaled="1"/>
                          </a:gradFill>
                          <a:effectLst/>
                          <a:latin typeface="Trebuchet MS" pitchFamily="34" charset="0"/>
                          <a:ea typeface="+mn-ea"/>
                          <a:cs typeface="+mn-cs"/>
                        </a:rPr>
                      </a:br>
                      <a:r>
                        <a:rPr lang="en-US" sz="2000" b="0" kern="1200" smtClean="0">
                          <a:gradFill>
                            <a:gsLst>
                              <a:gs pos="28000">
                                <a:schemeClr val="bg2"/>
                              </a:gs>
                              <a:gs pos="48000">
                                <a:schemeClr val="bg2"/>
                              </a:gs>
                            </a:gsLst>
                            <a:lin ang="5400000" scaled="1"/>
                          </a:gradFill>
                          <a:effectLst/>
                          <a:latin typeface="Trebuchet MS" pitchFamily="34" charset="0"/>
                          <a:ea typeface="+mn-ea"/>
                          <a:cs typeface="+mn-cs"/>
                        </a:rPr>
                        <a:t>WpdMultiTransportDriver </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(UMDF)</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WPD</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2700" cap="flat" cmpd="sng" algn="ctr">
                      <a:solidFill>
                        <a:srgbClr val="FFFFFF">
                          <a:alpha val="49804"/>
                        </a:srgbClr>
                      </a:solidFill>
                      <a:prstDash val="solid"/>
                      <a:round/>
                      <a:headEnd type="none" w="med" len="med"/>
                      <a:tailEnd type="none" w="med" len="med"/>
                    </a:lnB>
                  </a:tcPr>
                </a:tc>
              </a:tr>
              <a:tr h="768783">
                <a:tc>
                  <a:txBody>
                    <a:bodyPr/>
                    <a:lstStyle/>
                    <a:p>
                      <a:pPr marL="0" marR="0" lvl="1" indent="0" algn="l" defTabSz="914400" rtl="0" eaLnBrk="1" fontAlgn="auto" latinLnBrk="0" hangingPunct="1">
                        <a:lnSpc>
                          <a:spcPct val="90000"/>
                        </a:lnSpc>
                        <a:spcBef>
                          <a:spcPts val="0"/>
                        </a:spcBef>
                        <a:spcAft>
                          <a:spcPts val="0"/>
                        </a:spcAft>
                        <a:buClrTx/>
                        <a:buSzTx/>
                        <a:buFontTx/>
                        <a:buNone/>
                        <a:tabLst/>
                        <a:defRPr/>
                      </a:pP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Consumer IR Receiver Sample Driver (</a:t>
                      </a:r>
                      <a:r>
                        <a:rPr lang="en-US" sz="2000" b="0" kern="1200" dirty="0" err="1" smtClean="0">
                          <a:gradFill>
                            <a:gsLst>
                              <a:gs pos="28000">
                                <a:schemeClr val="bg2"/>
                              </a:gs>
                              <a:gs pos="48000">
                                <a:schemeClr val="bg2"/>
                              </a:gs>
                            </a:gsLst>
                            <a:lin ang="5400000" scaled="1"/>
                          </a:gradFill>
                          <a:effectLst/>
                          <a:latin typeface="Trebuchet MS" pitchFamily="34" charset="0"/>
                          <a:ea typeface="+mn-ea"/>
                          <a:cs typeface="+mn-cs"/>
                        </a:rPr>
                        <a:t>smscir</a:t>
                      </a: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 (</a:t>
                      </a:r>
                      <a:r>
                        <a:rPr lang="en-US" sz="2000" b="0" kern="1200" smtClean="0">
                          <a:gradFill>
                            <a:gsLst>
                              <a:gs pos="28000">
                                <a:schemeClr val="bg2"/>
                              </a:gs>
                              <a:gs pos="48000">
                                <a:schemeClr val="bg2"/>
                              </a:gs>
                            </a:gsLst>
                            <a:lin ang="5400000" scaled="1"/>
                          </a:gradFill>
                          <a:effectLst/>
                          <a:latin typeface="Trebuchet MS" pitchFamily="34" charset="0"/>
                          <a:ea typeface="+mn-ea"/>
                          <a:cs typeface="+mn-cs"/>
                        </a:rPr>
                        <a:t>KMDF)</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marL="182880" anchor="ctr">
                    <a:lnL w="19050" cap="flat" cmpd="sng" algn="ctr">
                      <a:solidFill>
                        <a:srgbClr val="FFFFFF">
                          <a:alpha val="49804"/>
                        </a:srgbClr>
                      </a:solidFill>
                      <a:prstDash val="solid"/>
                      <a:round/>
                      <a:headEnd type="none" w="med" len="med"/>
                      <a:tailEnd type="none" w="med" len="med"/>
                    </a:lnL>
                    <a:lnR w="1270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c>
                  <a:txBody>
                    <a:bodyPr/>
                    <a:lstStyle/>
                    <a:p>
                      <a:pPr marL="0" marR="0" lvl="1" indent="0" algn="ctr" defTabSz="914400" rtl="0" eaLnBrk="1" fontAlgn="auto" latinLnBrk="0" hangingPunct="1">
                        <a:lnSpc>
                          <a:spcPct val="90000"/>
                        </a:lnSpc>
                        <a:spcBef>
                          <a:spcPts val="0"/>
                        </a:spcBef>
                        <a:spcAft>
                          <a:spcPts val="0"/>
                        </a:spcAft>
                        <a:buClrTx/>
                        <a:buSzTx/>
                        <a:buFontTx/>
                        <a:buNone/>
                        <a:tabLst/>
                        <a:defRPr/>
                      </a:pPr>
                      <a:r>
                        <a:rPr lang="en-US" sz="2000" b="0" kern="1200" dirty="0" smtClean="0">
                          <a:gradFill>
                            <a:gsLst>
                              <a:gs pos="28000">
                                <a:schemeClr val="bg2"/>
                              </a:gs>
                              <a:gs pos="48000">
                                <a:schemeClr val="bg2"/>
                              </a:gs>
                            </a:gsLst>
                            <a:lin ang="5400000" scaled="1"/>
                          </a:gradFill>
                          <a:effectLst/>
                          <a:latin typeface="Trebuchet MS" pitchFamily="34" charset="0"/>
                          <a:ea typeface="+mn-ea"/>
                          <a:cs typeface="+mn-cs"/>
                        </a:rPr>
                        <a:t>IR</a:t>
                      </a:r>
                      <a:endParaRPr lang="en-US" sz="2000" b="0" kern="1200" dirty="0">
                        <a:gradFill>
                          <a:gsLst>
                            <a:gs pos="28000">
                              <a:schemeClr val="bg2"/>
                            </a:gs>
                            <a:gs pos="48000">
                              <a:schemeClr val="bg2"/>
                            </a:gs>
                          </a:gsLst>
                          <a:lin ang="5400000" scaled="1"/>
                        </a:gradFill>
                        <a:effectLst/>
                        <a:latin typeface="Trebuchet MS" pitchFamily="34" charset="0"/>
                        <a:ea typeface="+mn-ea"/>
                        <a:cs typeface="+mn-cs"/>
                      </a:endParaRPr>
                    </a:p>
                  </a:txBody>
                  <a:tcPr anchor="ctr">
                    <a:lnL w="12700" cap="flat" cmpd="sng" algn="ctr">
                      <a:solidFill>
                        <a:srgbClr val="FFFFFF">
                          <a:alpha val="49804"/>
                        </a:srgbClr>
                      </a:solidFill>
                      <a:prstDash val="solid"/>
                      <a:round/>
                      <a:headEnd type="none" w="med" len="med"/>
                      <a:tailEnd type="none" w="med" len="med"/>
                    </a:lnL>
                    <a:lnR w="19050" cap="flat" cmpd="sng" algn="ctr">
                      <a:solidFill>
                        <a:srgbClr val="FFFFFF">
                          <a:alpha val="49804"/>
                        </a:srgbClr>
                      </a:solidFill>
                      <a:prstDash val="solid"/>
                      <a:round/>
                      <a:headEnd type="none" w="med" len="med"/>
                      <a:tailEnd type="none" w="med" len="med"/>
                    </a:lnR>
                    <a:lnT w="12700" cap="flat" cmpd="sng" algn="ctr">
                      <a:solidFill>
                        <a:srgbClr val="FFFFFF">
                          <a:alpha val="49804"/>
                        </a:srgbClr>
                      </a:solidFill>
                      <a:prstDash val="solid"/>
                      <a:round/>
                      <a:headEnd type="none" w="med" len="med"/>
                      <a:tailEnd type="none" w="med" len="med"/>
                    </a:lnT>
                    <a:lnB w="19050" cap="flat" cmpd="sng" algn="ctr">
                      <a:solidFill>
                        <a:srgbClr val="FFFFFF">
                          <a:alpha val="49804"/>
                        </a:srgbClr>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smtClean="0"/>
              <a:t>The Windows 7</a:t>
            </a:r>
            <a:br>
              <a:rPr lang="en-US" sz="4800" smtClean="0"/>
            </a:br>
            <a:r>
              <a:rPr lang="en-US" sz="4800" smtClean="0"/>
              <a:t>Windows Driver Kit Quality</a:t>
            </a:r>
            <a:endParaRPr lang="en-US" sz="4800" dirty="0"/>
          </a:p>
        </p:txBody>
      </p:sp>
      <p:sp>
        <p:nvSpPr>
          <p:cNvPr id="3" name="Subtitle 2"/>
          <p:cNvSpPr>
            <a:spLocks noGrp="1"/>
          </p:cNvSpPr>
          <p:nvPr>
            <p:ph type="subTitle" idx="1"/>
          </p:nvPr>
        </p:nvSpPr>
        <p:spPr>
          <a:xfrm>
            <a:off x="2734826" y="3650133"/>
            <a:ext cx="5866482" cy="1828193"/>
          </a:xfrm>
        </p:spPr>
        <p:txBody>
          <a:bodyPr/>
          <a:lstStyle/>
          <a:p>
            <a:r>
              <a:rPr lang="en-US" smtClean="0"/>
              <a:t/>
            </a:r>
            <a:br>
              <a:rPr lang="en-US" smtClean="0"/>
            </a:br>
            <a:r>
              <a:rPr lang="en-US" smtClean="0"/>
              <a:t>Craig Ziegler</a:t>
            </a:r>
          </a:p>
          <a:p>
            <a:r>
              <a:rPr lang="en-US" smtClean="0"/>
              <a:t>Test Lead, WDK</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WDK Content Quality Efforts</a:t>
            </a:r>
            <a:endParaRPr lang="en-US" dirty="0"/>
          </a:p>
        </p:txBody>
      </p:sp>
      <p:sp>
        <p:nvSpPr>
          <p:cNvPr id="3" name="Content Placeholder 2"/>
          <p:cNvSpPr>
            <a:spLocks noGrp="1"/>
          </p:cNvSpPr>
          <p:nvPr>
            <p:ph idx="1"/>
          </p:nvPr>
        </p:nvSpPr>
        <p:spPr>
          <a:xfrm>
            <a:off x="382588" y="1414464"/>
            <a:ext cx="8380412" cy="5076261"/>
          </a:xfrm>
        </p:spPr>
        <p:txBody>
          <a:bodyPr/>
          <a:lstStyle/>
          <a:p>
            <a:pPr marL="341313" indent="-341313">
              <a:lnSpc>
                <a:spcPct val="85000"/>
              </a:lnSpc>
            </a:pPr>
            <a:r>
              <a:rPr lang="en-US" sz="2800" smtClean="0"/>
              <a:t>QA efforts to improve the overall quality </a:t>
            </a:r>
            <a:br>
              <a:rPr lang="en-US" sz="2800" smtClean="0"/>
            </a:br>
            <a:r>
              <a:rPr lang="en-US" sz="2800" smtClean="0"/>
              <a:t>of the samples and tools in the WDK</a:t>
            </a:r>
          </a:p>
          <a:p>
            <a:pPr marL="628650" lvl="1" indent="-287338">
              <a:lnSpc>
                <a:spcPct val="85000"/>
              </a:lnSpc>
            </a:pPr>
            <a:r>
              <a:rPr lang="en-US" sz="2400" smtClean="0"/>
              <a:t>Add header annotations to many WDK headers</a:t>
            </a:r>
          </a:p>
          <a:p>
            <a:pPr marL="628650" lvl="1" indent="-287338">
              <a:lnSpc>
                <a:spcPct val="85000"/>
              </a:lnSpc>
            </a:pPr>
            <a:r>
              <a:rPr lang="en-US" sz="2400" smtClean="0"/>
              <a:t>Run PRE</a:t>
            </a:r>
            <a:r>
              <a:rPr lang="en-US" sz="2400" i="1" smtClean="0"/>
              <a:t>f</a:t>
            </a:r>
            <a:r>
              <a:rPr lang="en-US" sz="2400" smtClean="0"/>
              <a:t>ast for Drivers (PFD) against sample sources</a:t>
            </a:r>
          </a:p>
          <a:p>
            <a:pPr marL="628650" lvl="1" indent="-287338">
              <a:lnSpc>
                <a:spcPct val="85000"/>
              </a:lnSpc>
            </a:pPr>
            <a:r>
              <a:rPr lang="en-US" sz="2400" smtClean="0"/>
              <a:t>Run Static Driver Verifier (SDV) against sample sources</a:t>
            </a:r>
          </a:p>
          <a:p>
            <a:pPr marL="628650" lvl="1" indent="-287338">
              <a:lnSpc>
                <a:spcPct val="85000"/>
              </a:lnSpc>
            </a:pPr>
            <a:r>
              <a:rPr lang="en-US" sz="2400" smtClean="0"/>
              <a:t>Check for /W4 warnings </a:t>
            </a:r>
          </a:p>
          <a:p>
            <a:pPr marL="858838" lvl="2" indent="-230188">
              <a:lnSpc>
                <a:spcPct val="85000"/>
              </a:lnSpc>
            </a:pPr>
            <a:r>
              <a:rPr lang="en-US" sz="2000" smtClean="0"/>
              <a:t>Compile with MSC_WARNING_LEVEL=/W4 /WX in sources</a:t>
            </a:r>
          </a:p>
          <a:p>
            <a:pPr marL="628650" lvl="1" indent="-287338">
              <a:lnSpc>
                <a:spcPct val="85000"/>
              </a:lnSpc>
            </a:pPr>
            <a:r>
              <a:rPr lang="en-US" sz="2400" smtClean="0"/>
              <a:t>Run Application Verifier against UMDF samples and driver tools</a:t>
            </a:r>
          </a:p>
          <a:p>
            <a:pPr marL="628650" lvl="1" indent="-287338">
              <a:lnSpc>
                <a:spcPct val="85000"/>
              </a:lnSpc>
            </a:pPr>
            <a:r>
              <a:rPr lang="en-US" sz="2400" smtClean="0"/>
              <a:t>Run Driver Verifier against samples</a:t>
            </a:r>
          </a:p>
          <a:p>
            <a:pPr marL="628650" lvl="1" indent="-287338">
              <a:lnSpc>
                <a:spcPct val="85000"/>
              </a:lnSpc>
            </a:pPr>
            <a:r>
              <a:rPr lang="en-US" sz="2400" smtClean="0"/>
              <a:t>Conduct code reviews of samples</a:t>
            </a:r>
          </a:p>
          <a:p>
            <a:pPr marL="628650" lvl="1" indent="-287338">
              <a:lnSpc>
                <a:spcPct val="85000"/>
              </a:lnSpc>
            </a:pPr>
            <a:r>
              <a:rPr lang="en-US" sz="2400" smtClean="0"/>
              <a:t>Remove obsolete and poor samples</a:t>
            </a:r>
            <a:endParaRPr lang="en-US" sz="24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Static Analysis Tools </a:t>
            </a:r>
            <a:br>
              <a:rPr lang="en-US" smtClean="0"/>
            </a:br>
            <a:r>
              <a:rPr lang="en-US" smtClean="0"/>
              <a:t>Run Against WDK Samples</a:t>
            </a:r>
            <a:endParaRPr lang="en-US" dirty="0"/>
          </a:p>
        </p:txBody>
      </p:sp>
      <p:sp>
        <p:nvSpPr>
          <p:cNvPr id="3" name="Content Placeholder 2"/>
          <p:cNvSpPr>
            <a:spLocks noGrp="1"/>
          </p:cNvSpPr>
          <p:nvPr>
            <p:ph idx="1"/>
          </p:nvPr>
        </p:nvSpPr>
        <p:spPr>
          <a:xfrm>
            <a:off x="382588" y="1901825"/>
            <a:ext cx="8380412" cy="4266296"/>
          </a:xfrm>
        </p:spPr>
        <p:txBody>
          <a:bodyPr/>
          <a:lstStyle/>
          <a:p>
            <a:r>
              <a:rPr lang="en-US" smtClean="0"/>
              <a:t>PRE</a:t>
            </a:r>
            <a:r>
              <a:rPr lang="en-US" i="1" smtClean="0"/>
              <a:t>f</a:t>
            </a:r>
            <a:r>
              <a:rPr lang="en-US" smtClean="0"/>
              <a:t>ast for Drivers</a:t>
            </a:r>
          </a:p>
          <a:p>
            <a:pPr lvl="1"/>
            <a:r>
              <a:rPr lang="en-US" smtClean="0"/>
              <a:t>112 bug fixes </a:t>
            </a:r>
          </a:p>
          <a:p>
            <a:pPr lvl="1"/>
            <a:r>
              <a:rPr lang="en-US" smtClean="0"/>
              <a:t>3110 PFD defects removed from samples</a:t>
            </a:r>
          </a:p>
          <a:p>
            <a:pPr lvl="1"/>
            <a:r>
              <a:rPr lang="en-US" smtClean="0"/>
              <a:t>Header annotations added to </a:t>
            </a:r>
            <a:br>
              <a:rPr lang="en-US" smtClean="0"/>
            </a:br>
            <a:r>
              <a:rPr lang="en-US" smtClean="0"/>
              <a:t>reduce false positives</a:t>
            </a:r>
          </a:p>
          <a:p>
            <a:r>
              <a:rPr lang="en-US" smtClean="0"/>
              <a:t>Static Driver Verifier</a:t>
            </a:r>
          </a:p>
          <a:p>
            <a:pPr lvl="1"/>
            <a:r>
              <a:rPr lang="en-US" smtClean="0"/>
              <a:t>14 bug fixes</a:t>
            </a:r>
          </a:p>
          <a:p>
            <a:pPr lvl="1"/>
            <a:r>
              <a:rPr lang="en-US" smtClean="0"/>
              <a:t>Role type annotations added to samples</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W4 Compiler Warnings</a:t>
            </a:r>
            <a:endParaRPr lang="en-US" dirty="0"/>
          </a:p>
        </p:txBody>
      </p:sp>
      <p:sp>
        <p:nvSpPr>
          <p:cNvPr id="3" name="Content Placeholder 2"/>
          <p:cNvSpPr>
            <a:spLocks noGrp="1"/>
          </p:cNvSpPr>
          <p:nvPr>
            <p:ph idx="1"/>
          </p:nvPr>
        </p:nvSpPr>
        <p:spPr>
          <a:xfrm>
            <a:off x="382588" y="1414464"/>
            <a:ext cx="8380412" cy="4647426"/>
          </a:xfrm>
        </p:spPr>
        <p:txBody>
          <a:bodyPr/>
          <a:lstStyle/>
          <a:p>
            <a:r>
              <a:rPr lang="en-US" sz="2800" smtClean="0"/>
              <a:t>Found by setting MSC_WARNING_LEVEL=/W4 /WX in sources files</a:t>
            </a:r>
          </a:p>
          <a:p>
            <a:r>
              <a:rPr lang="en-US" sz="2800" smtClean="0"/>
              <a:t>159 bug fixes</a:t>
            </a:r>
          </a:p>
          <a:p>
            <a:r>
              <a:rPr lang="en-US" sz="2800" smtClean="0"/>
              <a:t>3934 warnings removed from samples</a:t>
            </a:r>
          </a:p>
          <a:p>
            <a:r>
              <a:rPr lang="en-US" sz="2800" smtClean="0"/>
              <a:t>Typical errors include uninitialized variables, unreferenced parameters</a:t>
            </a:r>
          </a:p>
          <a:p>
            <a:r>
              <a:rPr lang="en-US" sz="2800" smtClean="0"/>
              <a:t>MS08-014 – Security vulnerability could </a:t>
            </a:r>
            <a:br>
              <a:rPr lang="en-US" sz="2800" smtClean="0"/>
            </a:br>
            <a:r>
              <a:rPr lang="en-US" sz="2800" smtClean="0"/>
              <a:t>have been prevented by /W4 compilation</a:t>
            </a:r>
          </a:p>
          <a:p>
            <a:r>
              <a:rPr lang="en-US" sz="2800" smtClean="0"/>
              <a:t>Many Windows 7 samples will default </a:t>
            </a:r>
            <a:br>
              <a:rPr lang="en-US" sz="2800" smtClean="0"/>
            </a:br>
            <a:r>
              <a:rPr lang="en-US" sz="2800" smtClean="0"/>
              <a:t>to /W4 in the sample sources file</a:t>
            </a:r>
            <a:endParaRPr lang="en-US" sz="2800" dirty="0" smtClean="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Build Environment </a:t>
            </a:r>
            <a:br>
              <a:rPr lang="en-US" smtClean="0"/>
            </a:br>
            <a:r>
              <a:rPr lang="en-US" smtClean="0"/>
              <a:t>Validation Testing</a:t>
            </a:r>
            <a:endParaRPr lang="en-US" dirty="0"/>
          </a:p>
        </p:txBody>
      </p:sp>
      <p:sp>
        <p:nvSpPr>
          <p:cNvPr id="3" name="Content Placeholder 2"/>
          <p:cNvSpPr>
            <a:spLocks noGrp="1"/>
          </p:cNvSpPr>
          <p:nvPr>
            <p:ph idx="1"/>
          </p:nvPr>
        </p:nvSpPr>
        <p:spPr>
          <a:xfrm>
            <a:off x="382588" y="1901825"/>
            <a:ext cx="8380412" cy="4728987"/>
          </a:xfrm>
        </p:spPr>
        <p:txBody>
          <a:bodyPr/>
          <a:lstStyle/>
          <a:p>
            <a:r>
              <a:rPr lang="en-US" smtClean="0"/>
              <a:t>Internal testing tool developed to </a:t>
            </a:r>
            <a:br>
              <a:rPr lang="en-US" smtClean="0"/>
            </a:br>
            <a:r>
              <a:rPr lang="en-US" smtClean="0"/>
              <a:t>validate the WDK build environment</a:t>
            </a:r>
          </a:p>
          <a:p>
            <a:r>
              <a:rPr lang="en-US" smtClean="0"/>
              <a:t>Extracts API/Struct/Union/Enum information from headers</a:t>
            </a:r>
          </a:p>
          <a:p>
            <a:r>
              <a:rPr lang="en-US" smtClean="0"/>
              <a:t>Validates that headers are </a:t>
            </a:r>
            <a:br>
              <a:rPr lang="en-US" smtClean="0"/>
            </a:br>
            <a:r>
              <a:rPr lang="en-US" smtClean="0"/>
              <a:t>versioned properly</a:t>
            </a:r>
          </a:p>
          <a:p>
            <a:r>
              <a:rPr lang="en-US" smtClean="0"/>
              <a:t>Finds discrepancies between headers </a:t>
            </a:r>
            <a:br>
              <a:rPr lang="en-US" smtClean="0"/>
            </a:br>
            <a:r>
              <a:rPr lang="en-US" smtClean="0"/>
              <a:t>in WDK and documentation on MSDN</a:t>
            </a:r>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994392"/>
          </a:xfrm>
        </p:spPr>
        <p:txBody>
          <a:bodyPr/>
          <a:lstStyle/>
          <a:p>
            <a:r>
              <a:rPr lang="en-US" sz="4800" smtClean="0"/>
              <a:t>The Windows 7 </a:t>
            </a:r>
            <a:br>
              <a:rPr lang="en-US" sz="4800" smtClean="0"/>
            </a:br>
            <a:r>
              <a:rPr lang="en-US" sz="4800" smtClean="0"/>
              <a:t>Windows Driver Kit Documentation</a:t>
            </a:r>
            <a:endParaRPr lang="en-US" sz="4800" dirty="0"/>
          </a:p>
        </p:txBody>
      </p:sp>
      <p:sp>
        <p:nvSpPr>
          <p:cNvPr id="3" name="Subtitle 2"/>
          <p:cNvSpPr>
            <a:spLocks noGrp="1"/>
          </p:cNvSpPr>
          <p:nvPr>
            <p:ph type="subTitle" idx="1"/>
          </p:nvPr>
        </p:nvSpPr>
        <p:spPr>
          <a:xfrm>
            <a:off x="2734826" y="3650133"/>
            <a:ext cx="5866482" cy="1828193"/>
          </a:xfrm>
        </p:spPr>
        <p:txBody>
          <a:bodyPr/>
          <a:lstStyle/>
          <a:p>
            <a:r>
              <a:rPr lang="en-US" smtClean="0"/>
              <a:t/>
            </a:r>
            <a:br>
              <a:rPr lang="en-US" smtClean="0"/>
            </a:br>
            <a:r>
              <a:rPr lang="en-US" smtClean="0"/>
              <a:t>Keith Boyd</a:t>
            </a:r>
          </a:p>
          <a:p>
            <a:r>
              <a:rPr lang="en-US" smtClean="0"/>
              <a:t>Documentation Manager, WDK</a:t>
            </a:r>
          </a:p>
          <a:p>
            <a:r>
              <a:rPr lang="en-US" smtClean="0"/>
              <a:t>Microsoft Corporation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994392"/>
          </a:xfrm>
        </p:spPr>
        <p:txBody>
          <a:bodyPr/>
          <a:lstStyle/>
          <a:p>
            <a:r>
              <a:rPr lang="en-US" sz="4800" smtClean="0"/>
              <a:t>The Windows 7</a:t>
            </a:r>
            <a:br>
              <a:rPr lang="en-US" sz="4800" smtClean="0"/>
            </a:br>
            <a:r>
              <a:rPr lang="en-US" sz="4800" smtClean="0"/>
              <a:t>Windows Driver Kit Updates</a:t>
            </a:r>
            <a:endParaRPr lang="en-US" sz="4800" dirty="0"/>
          </a:p>
        </p:txBody>
      </p:sp>
      <p:sp>
        <p:nvSpPr>
          <p:cNvPr id="3" name="Subtitle 2"/>
          <p:cNvSpPr>
            <a:spLocks noGrp="1"/>
          </p:cNvSpPr>
          <p:nvPr>
            <p:ph type="subTitle" idx="1"/>
          </p:nvPr>
        </p:nvSpPr>
        <p:spPr>
          <a:xfrm>
            <a:off x="2734826" y="3650133"/>
            <a:ext cx="5866482" cy="1828193"/>
          </a:xfrm>
        </p:spPr>
        <p:txBody>
          <a:bodyPr/>
          <a:lstStyle/>
          <a:p>
            <a:r>
              <a:rPr lang="en-US" smtClean="0"/>
              <a:t/>
            </a:r>
            <a:br>
              <a:rPr lang="en-US" smtClean="0"/>
            </a:br>
            <a:r>
              <a:rPr lang="en-US" smtClean="0"/>
              <a:t>Jennifer Stepler</a:t>
            </a:r>
          </a:p>
          <a:p>
            <a:r>
              <a:rPr lang="en-US" smtClean="0"/>
              <a:t>Program Manager, WDK</a:t>
            </a:r>
          </a:p>
          <a:p>
            <a:r>
              <a:rPr lang="en-US"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txBox="1">
            <a:spLocks noGrp="1" noChangeArrowheads="1"/>
          </p:cNvSpPr>
          <p:nvPr/>
        </p:nvSpPr>
        <p:spPr bwMode="auto">
          <a:xfrm>
            <a:off x="6553200" y="6248977"/>
            <a:ext cx="2133600" cy="456386"/>
          </a:xfrm>
          <a:prstGeom prst="rect">
            <a:avLst/>
          </a:prstGeom>
          <a:noFill/>
          <a:ln w="9525">
            <a:noFill/>
            <a:miter lim="800000"/>
            <a:headEnd/>
            <a:tailEnd/>
          </a:ln>
        </p:spPr>
        <p:txBody>
          <a:bodyPr anchor="b"/>
          <a:lstStyle/>
          <a:p>
            <a:pPr algn="r" eaLnBrk="1" hangingPunct="1"/>
            <a:endParaRPr lang="en-US" sz="1200" dirty="0"/>
          </a:p>
        </p:txBody>
      </p:sp>
      <p:sp>
        <p:nvSpPr>
          <p:cNvPr id="14339" name="Rectangle 9"/>
          <p:cNvSpPr>
            <a:spLocks noGrp="1" noChangeArrowheads="1"/>
          </p:cNvSpPr>
          <p:nvPr>
            <p:ph type="title"/>
          </p:nvPr>
        </p:nvSpPr>
        <p:spPr/>
        <p:txBody>
          <a:bodyPr/>
          <a:lstStyle/>
          <a:p>
            <a:r>
              <a:rPr lang="en-US" smtClean="0"/>
              <a:t>WDK Documentation</a:t>
            </a:r>
            <a:endParaRPr lang="en-US" dirty="0" smtClean="0"/>
          </a:p>
        </p:txBody>
      </p:sp>
      <p:sp>
        <p:nvSpPr>
          <p:cNvPr id="14340" name="Rectangle 10"/>
          <p:cNvSpPr>
            <a:spLocks noGrp="1" noChangeArrowheads="1"/>
          </p:cNvSpPr>
          <p:nvPr>
            <p:ph sz="half" idx="1"/>
          </p:nvPr>
        </p:nvSpPr>
        <p:spPr>
          <a:xfrm>
            <a:off x="382323" y="1414199"/>
            <a:ext cx="4126177" cy="4524828"/>
          </a:xfrm>
        </p:spPr>
        <p:txBody>
          <a:bodyPr/>
          <a:lstStyle/>
          <a:p>
            <a:pPr marL="230188" indent="-230188"/>
            <a:r>
              <a:rPr lang="en-US" sz="2000" smtClean="0"/>
              <a:t>Windows 7 docs coming at Beta</a:t>
            </a:r>
          </a:p>
          <a:p>
            <a:pPr marL="461963" lvl="1" indent="-231775"/>
            <a:r>
              <a:rPr lang="en-US" sz="1800" smtClean="0"/>
              <a:t>Over two thousand new topics</a:t>
            </a:r>
          </a:p>
          <a:p>
            <a:pPr marL="461963" lvl="1" indent="-231775"/>
            <a:r>
              <a:rPr lang="en-US" sz="1800" smtClean="0"/>
              <a:t>Biometrics, XPS, Hypervisor, WDDM, WaveRT, WWAN, WDF</a:t>
            </a:r>
          </a:p>
          <a:p>
            <a:pPr marL="461963" lvl="1" indent="-231775"/>
            <a:r>
              <a:rPr lang="en-US" sz="1800" smtClean="0"/>
              <a:t>Complete technical review of all 802 topics in the Kernel-Mode Driver Architecture Reference </a:t>
            </a:r>
          </a:p>
          <a:p>
            <a:pPr marL="461963" lvl="1" indent="-231775"/>
            <a:r>
              <a:rPr lang="en-US" sz="1800" smtClean="0"/>
              <a:t>Expanded requirements block </a:t>
            </a:r>
            <a:br>
              <a:rPr lang="en-US" sz="1800" smtClean="0"/>
            </a:br>
            <a:r>
              <a:rPr lang="en-US" sz="1800" smtClean="0"/>
              <a:t>for new DDIs</a:t>
            </a:r>
          </a:p>
          <a:p>
            <a:pPr marL="628650" lvl="2" indent="-166688"/>
            <a:r>
              <a:rPr lang="en-US" sz="1600" smtClean="0"/>
              <a:t>OS version</a:t>
            </a:r>
          </a:p>
          <a:p>
            <a:pPr marL="628650" lvl="2" indent="-166688"/>
            <a:r>
              <a:rPr lang="en-US" sz="1600" smtClean="0"/>
              <a:t>IRQL requirements</a:t>
            </a:r>
          </a:p>
          <a:p>
            <a:pPr marL="628650" lvl="2" indent="-166688"/>
            <a:r>
              <a:rPr lang="en-US" sz="1600" smtClean="0"/>
              <a:t>Header/lib</a:t>
            </a:r>
          </a:p>
          <a:p>
            <a:pPr marL="461963" lvl="1" indent="-231775"/>
            <a:r>
              <a:rPr lang="en-US" sz="1800" smtClean="0"/>
              <a:t>“Roadmaps” with basic steps to create drivers</a:t>
            </a:r>
          </a:p>
        </p:txBody>
      </p:sp>
      <p:sp>
        <p:nvSpPr>
          <p:cNvPr id="5" name="Content Placeholder 4"/>
          <p:cNvSpPr>
            <a:spLocks noGrp="1"/>
          </p:cNvSpPr>
          <p:nvPr>
            <p:ph sz="half" idx="2"/>
          </p:nvPr>
        </p:nvSpPr>
        <p:spPr>
          <a:xfrm>
            <a:off x="4635500" y="1414199"/>
            <a:ext cx="4127500" cy="3040319"/>
          </a:xfrm>
        </p:spPr>
        <p:txBody>
          <a:bodyPr/>
          <a:lstStyle/>
          <a:p>
            <a:pPr marL="230188" indent="-230188"/>
            <a:r>
              <a:rPr lang="en-US" sz="2000" smtClean="0"/>
              <a:t>WDK documentation monthly update on MSDN and WHDC</a:t>
            </a:r>
          </a:p>
          <a:p>
            <a:pPr marL="230188" indent="-230188"/>
            <a:r>
              <a:rPr lang="en-US" sz="2000" smtClean="0"/>
              <a:t>~1,000,000 million page views </a:t>
            </a:r>
            <a:br>
              <a:rPr lang="en-US" sz="2000" smtClean="0"/>
            </a:br>
            <a:r>
              <a:rPr lang="en-US" sz="2000" smtClean="0"/>
              <a:t>per month on MSDN</a:t>
            </a:r>
          </a:p>
          <a:p>
            <a:pPr marL="230188" indent="-230188"/>
            <a:r>
              <a:rPr lang="en-US" sz="2000" smtClean="0"/>
              <a:t>~10,000 downloads </a:t>
            </a:r>
            <a:br>
              <a:rPr lang="en-US" sz="2000" smtClean="0"/>
            </a:br>
            <a:r>
              <a:rPr lang="en-US" sz="2000" smtClean="0"/>
              <a:t>per month on WHDC</a:t>
            </a:r>
          </a:p>
          <a:p>
            <a:pPr marL="230188" indent="-230188"/>
            <a:r>
              <a:rPr lang="en-US" sz="2000" smtClean="0"/>
              <a:t>Increased visibility</a:t>
            </a:r>
          </a:p>
          <a:p>
            <a:pPr marL="461963" lvl="1" indent="-231775"/>
            <a:r>
              <a:rPr lang="en-US" sz="1800" smtClean="0"/>
              <a:t>WDK Doc Blog</a:t>
            </a:r>
            <a:br>
              <a:rPr lang="en-US" sz="1800" smtClean="0"/>
            </a:br>
            <a:r>
              <a:rPr lang="en-US" sz="1800" smtClean="0"/>
              <a:t>(</a:t>
            </a:r>
            <a:r>
              <a:rPr lang="en-US" sz="1800" smtClean="0">
                <a:hlinkClick r:id="rId3"/>
              </a:rPr>
              <a:t>http://blogs.msdn.com/wdkdocs</a:t>
            </a:r>
            <a:r>
              <a:rPr lang="en-US" sz="1800" smtClean="0"/>
              <a: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329595"/>
          </a:xfrm>
        </p:spPr>
        <p:txBody>
          <a:bodyPr/>
          <a:lstStyle/>
          <a:p>
            <a:r>
              <a:rPr lang="en-US" smtClean="0"/>
              <a:t>We Take Your </a:t>
            </a:r>
            <a:br>
              <a:rPr lang="en-US" smtClean="0"/>
            </a:br>
            <a:r>
              <a:rPr lang="en-US" smtClean="0"/>
              <a:t>Feedback Seriously!</a:t>
            </a:r>
            <a:endParaRPr lang="en-US" dirty="0"/>
          </a:p>
        </p:txBody>
      </p:sp>
      <p:sp>
        <p:nvSpPr>
          <p:cNvPr id="3" name="Content Placeholder 2"/>
          <p:cNvSpPr>
            <a:spLocks noGrp="1"/>
          </p:cNvSpPr>
          <p:nvPr>
            <p:ph idx="1"/>
          </p:nvPr>
        </p:nvSpPr>
        <p:spPr>
          <a:xfrm>
            <a:off x="382588" y="1901825"/>
            <a:ext cx="8380412" cy="4271939"/>
          </a:xfrm>
        </p:spPr>
        <p:txBody>
          <a:bodyPr/>
          <a:lstStyle/>
          <a:p>
            <a:pPr marL="285750" indent="-285750"/>
            <a:r>
              <a:rPr lang="en-US" sz="2400" smtClean="0"/>
              <a:t>Online and offline doc feedback triaged weekly</a:t>
            </a:r>
          </a:p>
          <a:p>
            <a:pPr marL="285750" indent="-285750"/>
            <a:r>
              <a:rPr lang="en-US" sz="2400" smtClean="0"/>
              <a:t>All Community Content (“MSDN Wiki”) is </a:t>
            </a:r>
            <a:br>
              <a:rPr lang="en-US" sz="2400" smtClean="0"/>
            </a:br>
            <a:r>
              <a:rPr lang="en-US" sz="2400" smtClean="0"/>
              <a:t>reviewed and turned into a doc bug if merited, </a:t>
            </a:r>
            <a:br>
              <a:rPr lang="en-US" sz="2400" smtClean="0"/>
            </a:br>
            <a:r>
              <a:rPr lang="en-US" sz="2400" smtClean="0"/>
              <a:t>removed if deemed unhelpful or inaccurate</a:t>
            </a:r>
          </a:p>
          <a:p>
            <a:pPr marL="285750" indent="-285750"/>
            <a:r>
              <a:rPr lang="en-US" sz="2400" smtClean="0"/>
              <a:t>We review metric data based on page views </a:t>
            </a:r>
            <a:br>
              <a:rPr lang="en-US" sz="2400" smtClean="0"/>
            </a:br>
            <a:r>
              <a:rPr lang="en-US" sz="2400" smtClean="0"/>
              <a:t>and user ratings to identify areas for reinvestment </a:t>
            </a:r>
            <a:br>
              <a:rPr lang="en-US" sz="2400" smtClean="0"/>
            </a:br>
            <a:r>
              <a:rPr lang="en-US" sz="2400" smtClean="0"/>
              <a:t>and improvement</a:t>
            </a:r>
          </a:p>
          <a:p>
            <a:pPr marL="285750" indent="-285750"/>
            <a:r>
              <a:rPr lang="en-US" sz="2400" smtClean="0"/>
              <a:t>All verbatim feedback is triaged and </a:t>
            </a:r>
            <a:br>
              <a:rPr lang="en-US" sz="2400" smtClean="0"/>
            </a:br>
            <a:r>
              <a:rPr lang="en-US" sz="2400" smtClean="0"/>
              <a:t>fixed at appropriate intervals</a:t>
            </a:r>
          </a:p>
          <a:p>
            <a:pPr marL="285750" indent="-285750"/>
            <a:r>
              <a:rPr lang="en-US" sz="2400" smtClean="0"/>
              <a:t>We survey the community annually and </a:t>
            </a:r>
            <a:br>
              <a:rPr lang="en-US" sz="2400" smtClean="0"/>
            </a:br>
            <a:r>
              <a:rPr lang="en-US" sz="2400" smtClean="0"/>
              <a:t>drive responses back into the documentation</a:t>
            </a:r>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2007 Feedback Initiatives</a:t>
            </a:r>
            <a:endParaRPr lang="en-US" dirty="0" smtClean="0"/>
          </a:p>
        </p:txBody>
      </p:sp>
      <p:sp>
        <p:nvSpPr>
          <p:cNvPr id="15363" name="Content Placeholder 2"/>
          <p:cNvSpPr>
            <a:spLocks noGrp="1"/>
          </p:cNvSpPr>
          <p:nvPr>
            <p:ph idx="1"/>
          </p:nvPr>
        </p:nvSpPr>
        <p:spPr>
          <a:xfrm>
            <a:off x="382588" y="1414464"/>
            <a:ext cx="8380412" cy="5111656"/>
          </a:xfrm>
        </p:spPr>
        <p:txBody>
          <a:bodyPr/>
          <a:lstStyle/>
          <a:p>
            <a:pPr marL="0" indent="0">
              <a:buNone/>
            </a:pPr>
            <a:r>
              <a:rPr lang="en-US" sz="2800" smtClean="0"/>
              <a:t>Results based on your feedback in annual surveys</a:t>
            </a:r>
          </a:p>
          <a:p>
            <a:pPr marL="285750" indent="-285750"/>
            <a:r>
              <a:rPr lang="en-US" sz="2400" smtClean="0"/>
              <a:t>Roadmaps </a:t>
            </a:r>
          </a:p>
          <a:p>
            <a:pPr marL="517525" lvl="1" indent="-231775"/>
            <a:r>
              <a:rPr lang="en-US" sz="2000" smtClean="0"/>
              <a:t>Audio and WFP in WinHEC release, target completion by Dec. 2008</a:t>
            </a:r>
          </a:p>
          <a:p>
            <a:pPr marL="285750" indent="-285750"/>
            <a:r>
              <a:rPr lang="en-US" sz="2400" smtClean="0"/>
              <a:t>New doc viewer being built based on your feedback</a:t>
            </a:r>
          </a:p>
          <a:p>
            <a:pPr marL="285750" indent="-285750"/>
            <a:r>
              <a:rPr lang="en-US" sz="2400" smtClean="0"/>
              <a:t>Standalone CHM version of WDK content for Beta.</a:t>
            </a:r>
          </a:p>
          <a:p>
            <a:pPr marL="285750" indent="-285750"/>
            <a:r>
              <a:rPr lang="en-US" sz="2400" smtClean="0"/>
              <a:t>Requirements block implemented for new topics</a:t>
            </a:r>
          </a:p>
          <a:p>
            <a:pPr marL="285750" indent="-285750"/>
            <a:r>
              <a:rPr lang="en-US" sz="2400" smtClean="0"/>
              <a:t>Monthly refresh of WDK docs on WHDC</a:t>
            </a:r>
          </a:p>
          <a:p>
            <a:pPr marL="285750" indent="-285750"/>
            <a:r>
              <a:rPr lang="en-US" sz="2400" smtClean="0"/>
              <a:t>Better quality driver test descriptions in WLK docs</a:t>
            </a:r>
          </a:p>
          <a:p>
            <a:pPr marL="285750" indent="-285750"/>
            <a:r>
              <a:rPr lang="en-US" sz="2400" smtClean="0"/>
              <a:t>Better quality sample readmes in WDK docs</a:t>
            </a:r>
          </a:p>
          <a:p>
            <a:pPr marL="285750" indent="-285750"/>
            <a:r>
              <a:rPr lang="en-US" sz="2400" smtClean="0"/>
              <a:t>Side-by-side </a:t>
            </a:r>
            <a:r>
              <a:rPr lang="en-US" sz="2700" smtClean="0"/>
              <a:t>machine translation pilot </a:t>
            </a:r>
            <a:br>
              <a:rPr lang="en-US" sz="2700" smtClean="0"/>
            </a:br>
            <a:r>
              <a:rPr lang="en-US" sz="2700" smtClean="0"/>
              <a:t>for WDK on MSDN</a:t>
            </a:r>
            <a:endParaRPr lang="en-US" sz="2700" dirty="0" smtClean="0"/>
          </a:p>
        </p:txBody>
      </p:sp>
      <p:sp>
        <p:nvSpPr>
          <p:cNvPr id="15364" name="Slide Number Placeholder 3"/>
          <p:cNvSpPr txBox="1">
            <a:spLocks noGrp="1"/>
          </p:cNvSpPr>
          <p:nvPr/>
        </p:nvSpPr>
        <p:spPr bwMode="auto">
          <a:xfrm>
            <a:off x="6553200" y="6248977"/>
            <a:ext cx="2133600" cy="456386"/>
          </a:xfrm>
          <a:prstGeom prst="rect">
            <a:avLst/>
          </a:prstGeom>
          <a:noFill/>
          <a:ln w="9525">
            <a:noFill/>
            <a:miter lim="800000"/>
            <a:headEnd/>
            <a:tailEnd/>
          </a:ln>
        </p:spPr>
        <p:txBody>
          <a:bodyPr anchor="b"/>
          <a:lstStyle/>
          <a:p>
            <a:pPr algn="r" eaLnBrk="1" hangingPunct="1"/>
            <a:endParaRPr lang="en-US" sz="12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2008 WDK Doc Survey Results</a:t>
            </a:r>
            <a:endParaRPr lang="en-US" dirty="0"/>
          </a:p>
        </p:txBody>
      </p:sp>
      <p:sp>
        <p:nvSpPr>
          <p:cNvPr id="3" name="Content Placeholder 2"/>
          <p:cNvSpPr>
            <a:spLocks noGrp="1"/>
          </p:cNvSpPr>
          <p:nvPr>
            <p:ph idx="1"/>
          </p:nvPr>
        </p:nvSpPr>
        <p:spPr>
          <a:xfrm>
            <a:off x="382588" y="1414464"/>
            <a:ext cx="8380412" cy="5047536"/>
          </a:xfrm>
        </p:spPr>
        <p:txBody>
          <a:bodyPr/>
          <a:lstStyle/>
          <a:p>
            <a:r>
              <a:rPr lang="en-US" sz="3200" smtClean="0"/>
              <a:t>357 responses! Thank you</a:t>
            </a:r>
          </a:p>
          <a:p>
            <a:r>
              <a:rPr lang="en-US" sz="3200" smtClean="0"/>
              <a:t>50.6% indicated docs are getting better, 17.7% said worse</a:t>
            </a:r>
          </a:p>
          <a:p>
            <a:r>
              <a:rPr lang="en-US" sz="3200" smtClean="0"/>
              <a:t>Kernel Mode Architecture </a:t>
            </a:r>
            <a:br>
              <a:rPr lang="en-US" sz="3200" smtClean="0"/>
            </a:br>
            <a:r>
              <a:rPr lang="en-US" sz="3200" smtClean="0"/>
              <a:t>documentation and improved </a:t>
            </a:r>
            <a:br>
              <a:rPr lang="en-US" sz="3200" smtClean="0"/>
            </a:br>
            <a:r>
              <a:rPr lang="en-US" sz="3200" smtClean="0"/>
              <a:t>index were top user priorities</a:t>
            </a:r>
          </a:p>
          <a:p>
            <a:r>
              <a:rPr lang="en-US" sz="3200" smtClean="0"/>
              <a:t>Multifunction devices, imaging, </a:t>
            </a:r>
            <a:br>
              <a:rPr lang="en-US" sz="3200" smtClean="0"/>
            </a:br>
            <a:r>
              <a:rPr lang="en-US" sz="3200" smtClean="0"/>
              <a:t>display, infrared, modem and storage </a:t>
            </a:r>
            <a:br>
              <a:rPr lang="en-US" sz="3200" smtClean="0"/>
            </a:br>
            <a:r>
              <a:rPr lang="en-US" sz="3200" smtClean="0"/>
              <a:t>all identified as areas for reinvestment</a:t>
            </a:r>
          </a:p>
          <a:p>
            <a:r>
              <a:rPr lang="en-US" sz="3200" smtClean="0"/>
              <a:t>More production quality samples!</a:t>
            </a:r>
            <a:endParaRPr lang="en-US" sz="32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title"/>
          </p:nvPr>
        </p:nvSpPr>
        <p:spPr>
          <a:xfrm>
            <a:off x="382588" y="228600"/>
            <a:ext cx="8380412" cy="1329595"/>
          </a:xfrm>
        </p:spPr>
        <p:txBody>
          <a:bodyPr/>
          <a:lstStyle/>
          <a:p>
            <a:r>
              <a:rPr lang="en-US" smtClean="0"/>
              <a:t>How Do You Like </a:t>
            </a:r>
            <a:br>
              <a:rPr lang="en-US" smtClean="0"/>
            </a:br>
            <a:r>
              <a:rPr lang="en-US" smtClean="0"/>
              <a:t>Your Translation?</a:t>
            </a:r>
            <a:endParaRPr lang="en-US" dirty="0" smtClean="0"/>
          </a:p>
        </p:txBody>
      </p:sp>
      <p:pic>
        <p:nvPicPr>
          <p:cNvPr id="105474" name="Picture 6" descr="cid:image007.png@01C86A46.0A228AB0"/>
          <p:cNvPicPr>
            <a:picLocks noChangeAspect="1" noChangeArrowheads="1"/>
          </p:cNvPicPr>
          <p:nvPr/>
        </p:nvPicPr>
        <p:blipFill>
          <a:blip r:embed="rId3"/>
          <a:srcRect/>
          <a:stretch>
            <a:fillRect/>
          </a:stretch>
        </p:blipFill>
        <p:spPr bwMode="auto">
          <a:xfrm>
            <a:off x="1194325" y="1901825"/>
            <a:ext cx="6755350" cy="4241558"/>
          </a:xfrm>
          <a:prstGeom prst="rect">
            <a:avLst/>
          </a:prstGeom>
          <a:noFill/>
          <a:ln w="9525">
            <a:noFill/>
            <a:miter lim="800000"/>
            <a:headEnd/>
            <a:tailEnd/>
          </a:ln>
          <a:effectLst>
            <a:outerShdw blurRad="127000" algn="ctr" rotWithShape="0">
              <a:prstClr val="black">
                <a:alpha val="50000"/>
              </a:prst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Side-by-Side Translation</a:t>
            </a:r>
            <a:endParaRPr lang="en-US" dirty="0" smtClean="0"/>
          </a:p>
        </p:txBody>
      </p:sp>
      <p:sp>
        <p:nvSpPr>
          <p:cNvPr id="102402" name="Content Placeholder 2"/>
          <p:cNvSpPr>
            <a:spLocks noGrp="1"/>
          </p:cNvSpPr>
          <p:nvPr>
            <p:ph idx="4294967295"/>
          </p:nvPr>
        </p:nvSpPr>
        <p:spPr>
          <a:xfrm>
            <a:off x="382588" y="1417638"/>
            <a:ext cx="8380412" cy="276225"/>
          </a:xfrm>
        </p:spPr>
        <p:txBody>
          <a:bodyPr/>
          <a:lstStyle/>
          <a:p>
            <a:pPr lvl="2">
              <a:buNone/>
            </a:pPr>
            <a:r>
              <a:rPr lang="en-US" sz="2000" dirty="0" smtClean="0"/>
              <a:t>English to Simplified Chinese on http://translator.live.com</a:t>
            </a:r>
          </a:p>
        </p:txBody>
      </p:sp>
      <p:pic>
        <p:nvPicPr>
          <p:cNvPr id="6" name="Picture 5" descr="screen_cap_live.png"/>
          <p:cNvPicPr>
            <a:picLocks noChangeAspect="1"/>
          </p:cNvPicPr>
          <p:nvPr/>
        </p:nvPicPr>
        <p:blipFill>
          <a:blip r:embed="rId3"/>
          <a:stretch>
            <a:fillRect/>
          </a:stretch>
        </p:blipFill>
        <p:spPr>
          <a:xfrm>
            <a:off x="744682" y="1735574"/>
            <a:ext cx="7654636" cy="4443744"/>
          </a:xfrm>
          <a:prstGeom prst="rect">
            <a:avLst/>
          </a:prstGeom>
          <a:noFill/>
          <a:ln w="9525">
            <a:noFill/>
            <a:miter lim="800000"/>
            <a:headEnd/>
            <a:tailEnd/>
          </a:ln>
          <a:effectLst>
            <a:outerShdw blurRad="127000" algn="ctr" rotWithShape="0">
              <a:prstClr val="black">
                <a:alpha val="50000"/>
              </a:prstClr>
            </a:outerShdw>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p:cNvSpPr>
          <p:nvPr>
            <p:ph type="title"/>
          </p:nvPr>
        </p:nvSpPr>
        <p:spPr/>
        <p:txBody>
          <a:bodyPr/>
          <a:lstStyle/>
          <a:p>
            <a:r>
              <a:rPr lang="en-US" smtClean="0"/>
              <a:t>Translation Results and Plans</a:t>
            </a:r>
            <a:endParaRPr lang="en-US" dirty="0" smtClean="0"/>
          </a:p>
        </p:txBody>
      </p:sp>
      <p:sp>
        <p:nvSpPr>
          <p:cNvPr id="103426" name="Rectangle 3"/>
          <p:cNvSpPr>
            <a:spLocks noGrp="1"/>
          </p:cNvSpPr>
          <p:nvPr>
            <p:ph idx="1"/>
          </p:nvPr>
        </p:nvSpPr>
        <p:spPr>
          <a:xfrm>
            <a:off x="382588" y="1414464"/>
            <a:ext cx="8380412" cy="5135765"/>
          </a:xfrm>
        </p:spPr>
        <p:txBody>
          <a:bodyPr/>
          <a:lstStyle/>
          <a:p>
            <a:pPr marL="285750" indent="-285750">
              <a:lnSpc>
                <a:spcPct val="85000"/>
              </a:lnSpc>
              <a:spcBef>
                <a:spcPts val="1000"/>
              </a:spcBef>
            </a:pPr>
            <a:r>
              <a:rPr lang="en-US" sz="2800" smtClean="0"/>
              <a:t>Machine Translation Beta participation </a:t>
            </a:r>
            <a:br>
              <a:rPr lang="en-US" sz="2800" smtClean="0"/>
            </a:br>
            <a:r>
              <a:rPr lang="en-US" sz="2800" smtClean="0"/>
              <a:t>totaled 502,730 visits</a:t>
            </a:r>
          </a:p>
          <a:p>
            <a:pPr marL="517525" lvl="1" indent="-231775">
              <a:lnSpc>
                <a:spcPct val="85000"/>
              </a:lnSpc>
              <a:spcBef>
                <a:spcPts val="900"/>
              </a:spcBef>
            </a:pPr>
            <a:r>
              <a:rPr lang="en-US" sz="2400" smtClean="0"/>
              <a:t>Pilot ran Oct. 1</a:t>
            </a:r>
            <a:r>
              <a:rPr lang="en-US" sz="2400" baseline="30000" smtClean="0"/>
              <a:t>st</a:t>
            </a:r>
            <a:r>
              <a:rPr lang="en-US" sz="2400" smtClean="0"/>
              <a:t>, 2007 through Feb. 28</a:t>
            </a:r>
            <a:r>
              <a:rPr lang="en-US" sz="2400" baseline="30000" smtClean="0"/>
              <a:t>th</a:t>
            </a:r>
            <a:r>
              <a:rPr lang="en-US" sz="2400" smtClean="0"/>
              <a:t>, 2008</a:t>
            </a:r>
          </a:p>
          <a:p>
            <a:pPr marL="285750" indent="-285750">
              <a:lnSpc>
                <a:spcPct val="85000"/>
              </a:lnSpc>
              <a:spcBef>
                <a:spcPts val="1000"/>
              </a:spcBef>
            </a:pPr>
            <a:r>
              <a:rPr lang="en-US" sz="2800" smtClean="0"/>
              <a:t>Windows Driver Kit 3</a:t>
            </a:r>
            <a:r>
              <a:rPr lang="en-US" sz="2800" baseline="30000" smtClean="0"/>
              <a:t>rd</a:t>
            </a:r>
            <a:r>
              <a:rPr lang="en-US" sz="2800" smtClean="0"/>
              <a:t> most viewed of 10 in pilot</a:t>
            </a:r>
          </a:p>
          <a:p>
            <a:pPr marL="285750" indent="-285750">
              <a:lnSpc>
                <a:spcPct val="85000"/>
              </a:lnSpc>
              <a:spcBef>
                <a:spcPts val="1000"/>
              </a:spcBef>
            </a:pPr>
            <a:r>
              <a:rPr lang="en-US" sz="2800" smtClean="0"/>
              <a:t>Majority of our customers </a:t>
            </a:r>
            <a:br>
              <a:rPr lang="en-US" sz="2800" smtClean="0"/>
            </a:br>
            <a:r>
              <a:rPr lang="en-US" sz="2800" smtClean="0"/>
              <a:t>non-native English speakers</a:t>
            </a:r>
          </a:p>
          <a:p>
            <a:pPr marL="285750" indent="-285750">
              <a:lnSpc>
                <a:spcPct val="85000"/>
              </a:lnSpc>
              <a:spcBef>
                <a:spcPts val="1000"/>
              </a:spcBef>
            </a:pPr>
            <a:r>
              <a:rPr lang="en-US" sz="2800" smtClean="0"/>
              <a:t>Used survey data to prioritize target </a:t>
            </a:r>
            <a:br>
              <a:rPr lang="en-US" sz="2800" smtClean="0"/>
            </a:br>
            <a:r>
              <a:rPr lang="en-US" sz="2800" smtClean="0"/>
              <a:t>languages for side-by-side translation</a:t>
            </a:r>
          </a:p>
          <a:p>
            <a:pPr marL="285750" indent="-285750">
              <a:lnSpc>
                <a:spcPct val="85000"/>
              </a:lnSpc>
              <a:spcBef>
                <a:spcPts val="1000"/>
              </a:spcBef>
            </a:pPr>
            <a:r>
              <a:rPr lang="en-US" sz="2800" smtClean="0"/>
              <a:t>Content in some top languages </a:t>
            </a:r>
            <a:br>
              <a:rPr lang="en-US" sz="2800" smtClean="0"/>
            </a:br>
            <a:r>
              <a:rPr lang="en-US" sz="2800" smtClean="0"/>
              <a:t>targeted by end of FY09</a:t>
            </a:r>
          </a:p>
          <a:p>
            <a:pPr marL="517525" lvl="1" indent="-231775">
              <a:lnSpc>
                <a:spcPct val="85000"/>
              </a:lnSpc>
              <a:spcBef>
                <a:spcPts val="900"/>
              </a:spcBef>
            </a:pPr>
            <a:r>
              <a:rPr lang="en-US" sz="2400" smtClean="0"/>
              <a:t>Japanese, Chinese (Simplified), Chinese (Traditional), </a:t>
            </a:r>
            <a:br>
              <a:rPr lang="en-US" sz="2400" smtClean="0"/>
            </a:br>
            <a:r>
              <a:rPr lang="en-US" sz="2400" smtClean="0"/>
              <a:t>Russian, Korean, Portuguese, French, Spanish</a:t>
            </a:r>
            <a:endParaRPr lang="en-US" sz="2800" dirty="0"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dirty="0"/>
          </a:p>
        </p:txBody>
      </p:sp>
      <p:sp>
        <p:nvSpPr>
          <p:cNvPr id="243715" name="Rectangle 3"/>
          <p:cNvSpPr>
            <a:spLocks noGrp="1" noChangeArrowheads="1"/>
          </p:cNvSpPr>
          <p:nvPr>
            <p:ph type="body" idx="1"/>
          </p:nvPr>
        </p:nvSpPr>
        <p:spPr>
          <a:xfrm>
            <a:off x="382588" y="1414464"/>
            <a:ext cx="8380412" cy="2593018"/>
          </a:xfrm>
        </p:spPr>
        <p:txBody>
          <a:bodyPr/>
          <a:lstStyle/>
          <a:p>
            <a:r>
              <a:rPr lang="en-US" smtClean="0"/>
              <a:t>Send </a:t>
            </a:r>
            <a:r>
              <a:rPr lang="en-US" b="1" smtClean="0">
                <a:gradFill>
                  <a:gsLst>
                    <a:gs pos="28000">
                      <a:schemeClr val="accent1"/>
                    </a:gs>
                    <a:gs pos="48000">
                      <a:schemeClr val="accent1"/>
                    </a:gs>
                  </a:gsLst>
                  <a:lin ang="5400000" scaled="1"/>
                </a:gradFill>
              </a:rPr>
              <a:t>feedback</a:t>
            </a:r>
            <a:r>
              <a:rPr lang="en-US" smtClean="0">
                <a:gradFill>
                  <a:gsLst>
                    <a:gs pos="28000">
                      <a:schemeClr val="accent1"/>
                    </a:gs>
                    <a:gs pos="48000">
                      <a:schemeClr val="accent1"/>
                    </a:gs>
                  </a:gsLst>
                  <a:lin ang="5400000" scaled="1"/>
                </a:gradFill>
              </a:rPr>
              <a:t> </a:t>
            </a:r>
            <a:r>
              <a:rPr lang="en-US" smtClean="0"/>
              <a:t>on Servicing Plan, Docs, Build Environment, etc.</a:t>
            </a:r>
          </a:p>
          <a:p>
            <a:r>
              <a:rPr lang="en-US" smtClean="0"/>
              <a:t>Try Microsoft Automated Code Review – tell us what you think</a:t>
            </a:r>
          </a:p>
          <a:p>
            <a:r>
              <a:rPr lang="en-US" smtClean="0"/>
              <a:t>Try the new Macros</a:t>
            </a:r>
            <a:endParaRPr lang="en-US" dirty="0" smtClean="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163" y="974915"/>
            <a:ext cx="8229600" cy="5680954"/>
          </a:xfrm>
        </p:spPr>
        <p:txBody>
          <a:bodyPr>
            <a:normAutofit fontScale="62500" lnSpcReduction="20000"/>
          </a:bodyPr>
          <a:lstStyle/>
          <a:p>
            <a:pPr marL="284163" lvl="1" indent="-284163" fontAlgn="base">
              <a:lnSpc>
                <a:spcPct val="110000"/>
              </a:lnSpc>
              <a:spcBef>
                <a:spcPct val="30000"/>
              </a:spcBef>
              <a:spcAft>
                <a:spcPct val="30000"/>
              </a:spcAft>
            </a:pPr>
            <a:r>
              <a:rPr lang="en-US" sz="4200" kern="0" dirty="0" smtClean="0"/>
              <a:t>Contact the WDK Team:</a:t>
            </a:r>
          </a:p>
          <a:p>
            <a:pPr marL="574675" lvl="1" indent="-176213">
              <a:lnSpc>
                <a:spcPct val="110000"/>
              </a:lnSpc>
              <a:spcBef>
                <a:spcPct val="0"/>
              </a:spcBef>
              <a:spcAft>
                <a:spcPct val="30000"/>
              </a:spcAft>
            </a:pPr>
            <a:r>
              <a:rPr lang="en-US" sz="3400" dirty="0" smtClean="0">
                <a:solidFill>
                  <a:schemeClr val="accent1"/>
                </a:solidFill>
                <a:hlinkClick r:id="rId3"/>
              </a:rPr>
              <a:t>WDKPMFT@microsoft.com</a:t>
            </a:r>
            <a:r>
              <a:rPr lang="en-US" sz="3400" dirty="0" smtClean="0">
                <a:solidFill>
                  <a:schemeClr val="accent1"/>
                </a:solidFill>
              </a:rPr>
              <a:t> (WDK PM team)</a:t>
            </a:r>
          </a:p>
          <a:p>
            <a:pPr marL="574675" lvl="1" indent="-176213" fontAlgn="base">
              <a:lnSpc>
                <a:spcPct val="110000"/>
              </a:lnSpc>
              <a:spcBef>
                <a:spcPct val="0"/>
              </a:spcBef>
              <a:spcAft>
                <a:spcPct val="30000"/>
              </a:spcAft>
            </a:pPr>
            <a:r>
              <a:rPr lang="en-US" sz="3400" kern="0" dirty="0" smtClean="0">
                <a:solidFill>
                  <a:schemeClr val="accent1"/>
                </a:solidFill>
                <a:hlinkClick r:id="rId4"/>
              </a:rPr>
              <a:t>WDKQA@microsoft.com</a:t>
            </a:r>
            <a:r>
              <a:rPr lang="en-US" sz="3400" kern="0" dirty="0" smtClean="0">
                <a:solidFill>
                  <a:schemeClr val="accent1"/>
                </a:solidFill>
              </a:rPr>
              <a:t> (WDK Test team)</a:t>
            </a:r>
          </a:p>
          <a:p>
            <a:pPr marL="574675" lvl="1" indent="-176213">
              <a:lnSpc>
                <a:spcPct val="110000"/>
              </a:lnSpc>
              <a:spcBef>
                <a:spcPct val="0"/>
              </a:spcBef>
              <a:spcAft>
                <a:spcPct val="30000"/>
              </a:spcAft>
            </a:pPr>
            <a:r>
              <a:rPr lang="en-US" sz="3400" dirty="0" smtClean="0">
                <a:solidFill>
                  <a:schemeClr val="accent1"/>
                </a:solidFill>
                <a:hlinkClick r:id="rId5"/>
              </a:rPr>
              <a:t>DDKSurv1@microsoft.com</a:t>
            </a:r>
            <a:r>
              <a:rPr lang="en-US" sz="3400" dirty="0" smtClean="0">
                <a:solidFill>
                  <a:schemeClr val="accent1"/>
                </a:solidFill>
              </a:rPr>
              <a:t> (WDK Docs team)</a:t>
            </a:r>
            <a:endParaRPr lang="en-US" sz="3400" kern="0" dirty="0" smtClean="0">
              <a:solidFill>
                <a:schemeClr val="accent1"/>
              </a:solidFill>
            </a:endParaRPr>
          </a:p>
          <a:p>
            <a:pPr marL="284163" lvl="1" indent="-284163" fontAlgn="base">
              <a:lnSpc>
                <a:spcPct val="120000"/>
              </a:lnSpc>
              <a:spcBef>
                <a:spcPct val="30000"/>
              </a:spcBef>
              <a:spcAft>
                <a:spcPct val="30000"/>
              </a:spcAft>
            </a:pPr>
            <a:r>
              <a:rPr lang="en-US" sz="4200" kern="0" dirty="0" smtClean="0"/>
              <a:t>Available online:</a:t>
            </a:r>
          </a:p>
          <a:p>
            <a:pPr marL="568315" lvl="2" indent="-284163">
              <a:lnSpc>
                <a:spcPct val="120000"/>
              </a:lnSpc>
              <a:spcBef>
                <a:spcPct val="30000"/>
              </a:spcBef>
              <a:spcAft>
                <a:spcPct val="30000"/>
              </a:spcAft>
            </a:pPr>
            <a:r>
              <a:rPr lang="en-US" sz="3200" smtClean="0"/>
              <a:t>WHDC website:  </a:t>
            </a:r>
            <a:r>
              <a:rPr lang="en-US" sz="3200" smtClean="0">
                <a:hlinkClick r:id="rId6"/>
              </a:rPr>
              <a:t>http</a:t>
            </a:r>
            <a:r>
              <a:rPr lang="en-US" sz="3200" dirty="0" smtClean="0">
                <a:hlinkClick r:id="rId6"/>
              </a:rPr>
              <a:t>://www.microsoft.com/wdk</a:t>
            </a:r>
            <a:endParaRPr lang="en-US" sz="3200" dirty="0" smtClean="0"/>
          </a:p>
          <a:p>
            <a:pPr marL="568315" lvl="2" indent="-284163">
              <a:lnSpc>
                <a:spcPct val="120000"/>
              </a:lnSpc>
              <a:spcBef>
                <a:spcPct val="30000"/>
              </a:spcBef>
              <a:spcAft>
                <a:spcPct val="30000"/>
              </a:spcAft>
            </a:pPr>
            <a:r>
              <a:rPr lang="en-US" sz="3200" dirty="0" smtClean="0"/>
              <a:t>Read the WDK Doc blog at </a:t>
            </a:r>
            <a:r>
              <a:rPr lang="en-US" sz="3200" dirty="0" smtClean="0">
                <a:hlinkClick r:id="rId7"/>
              </a:rPr>
              <a:t>http://blogs.msdn.com/wdkdocs/default.aspx</a:t>
            </a:r>
            <a:endParaRPr lang="en-US" sz="3200" dirty="0" smtClean="0"/>
          </a:p>
          <a:p>
            <a:pPr marL="568315" lvl="2" indent="-284163">
              <a:lnSpc>
                <a:spcPct val="120000"/>
              </a:lnSpc>
              <a:spcBef>
                <a:spcPct val="30000"/>
              </a:spcBef>
              <a:spcAft>
                <a:spcPct val="30000"/>
              </a:spcAft>
            </a:pPr>
            <a:r>
              <a:rPr lang="en-US" sz="3200" dirty="0" smtClean="0"/>
              <a:t>Download monthly WDK doc refresh from </a:t>
            </a:r>
            <a:r>
              <a:rPr lang="en-US" sz="3200" dirty="0" smtClean="0">
                <a:hlinkClick r:id="rId8"/>
              </a:rPr>
              <a:t>http://www.microsoft.com/whdc/DevTools/WDK/WDKdocs.mspx</a:t>
            </a:r>
            <a:endParaRPr lang="en-US" sz="3200" dirty="0" smtClean="0"/>
          </a:p>
          <a:p>
            <a:pPr marL="568315" lvl="2" indent="-284163">
              <a:lnSpc>
                <a:spcPct val="120000"/>
              </a:lnSpc>
              <a:spcBef>
                <a:spcPct val="30000"/>
              </a:spcBef>
              <a:spcAft>
                <a:spcPct val="30000"/>
              </a:spcAft>
            </a:pPr>
            <a:r>
              <a:rPr lang="en-US" sz="3200" dirty="0" smtClean="0"/>
              <a:t>Driver </a:t>
            </a:r>
            <a:r>
              <a:rPr lang="en-US" sz="3200" smtClean="0"/>
              <a:t>Development Newsgroup:  </a:t>
            </a:r>
            <a:r>
              <a:rPr lang="en-US" sz="3200" smtClean="0">
                <a:hlinkClick r:id="rId9"/>
              </a:rPr>
              <a:t>http</a:t>
            </a:r>
            <a:r>
              <a:rPr lang="en-US" sz="3200" dirty="0" smtClean="0">
                <a:hlinkClick r:id="rId9"/>
              </a:rPr>
              <a:t>://msdn.microsoft.com/newsgroups/default.aspx?dg=microsoft.public.development.device.drivers&amp;lang=en&amp;cr=US</a:t>
            </a:r>
            <a:endParaRPr lang="en-US" sz="3200" dirty="0" smtClean="0"/>
          </a:p>
          <a:p>
            <a:pPr marL="568315" lvl="2" indent="-284163">
              <a:lnSpc>
                <a:spcPct val="120000"/>
              </a:lnSpc>
              <a:spcBef>
                <a:spcPct val="30000"/>
              </a:spcBef>
              <a:spcAft>
                <a:spcPct val="30000"/>
              </a:spcAft>
            </a:pPr>
            <a:endParaRPr lang="en-US" sz="3200" dirty="0" smtClean="0"/>
          </a:p>
        </p:txBody>
      </p:sp>
      <p:sp>
        <p:nvSpPr>
          <p:cNvPr id="4" name="Title 3"/>
          <p:cNvSpPr>
            <a:spLocks noGrp="1"/>
          </p:cNvSpPr>
          <p:nvPr>
            <p:ph type="title"/>
          </p:nvPr>
        </p:nvSpPr>
        <p:spPr/>
        <p:txBody>
          <a:bodyPr/>
          <a:lstStyle/>
          <a:p>
            <a:r>
              <a:rPr smtClean="0"/>
              <a:t>Additional Resources</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Questions?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pPr lvl="0"/>
            <a:r>
              <a:rPr lang="en-US" smtClean="0"/>
              <a:t>Installation</a:t>
            </a:r>
          </a:p>
          <a:p>
            <a:r>
              <a:rPr lang="en-US" smtClean="0"/>
              <a:t>Introducing Kit Servicing</a:t>
            </a:r>
          </a:p>
          <a:p>
            <a:pPr lvl="0"/>
            <a:r>
              <a:rPr lang="en-US" smtClean="0"/>
              <a:t>Build Environment</a:t>
            </a:r>
          </a:p>
          <a:p>
            <a:r>
              <a:rPr lang="en-US" smtClean="0"/>
              <a:t>Tools and Samples</a:t>
            </a:r>
          </a:p>
          <a:p>
            <a:r>
              <a:rPr lang="en-US" smtClean="0"/>
              <a:t>Quality Improvements</a:t>
            </a:r>
          </a:p>
          <a:p>
            <a:r>
              <a:rPr lang="en-US" smtClean="0"/>
              <a:t>Documentation</a:t>
            </a:r>
          </a:p>
          <a:p>
            <a:r>
              <a:rPr lang="en-US" smtClean="0"/>
              <a:t>Q&amp;A</a:t>
            </a:r>
            <a:endParaRPr 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Because </a:t>
            </a:r>
            <a:r>
              <a:rPr lang="en-US" sz="700" dirty="0">
                <a:solidFill>
                  <a:schemeClr val="tx2"/>
                </a:solidFill>
                <a:latin typeface="Trebuchet MS" pitchFamily="34" charset="0"/>
                <a:cs typeface="Arial" charset="0"/>
              </a:rPr>
              <a:t>Microsoft must respond to changing market conditions, it should not be interpreted to be a commitment on the part of Microsoft, and Microsoft cannot guarantee the accuracy of any information provided after the date of this </a:t>
            </a:r>
            <a:r>
              <a:rPr lang="en-US" sz="700">
                <a:solidFill>
                  <a:schemeClr val="tx2"/>
                </a:solidFill>
                <a:latin typeface="Trebuchet MS" pitchFamily="34" charset="0"/>
                <a:cs typeface="Arial" charset="0"/>
              </a:rPr>
              <a:t>presentation</a:t>
            </a:r>
            <a:r>
              <a:rPr lang="en-US" sz="700" smtClean="0">
                <a:solidFill>
                  <a:schemeClr val="tx2"/>
                </a:solidFill>
                <a:latin typeface="Trebuchet MS" pitchFamily="34" charset="0"/>
                <a:cs typeface="Arial" charset="0"/>
              </a:rPr>
              <a:t>. </a:t>
            </a:r>
            <a:r>
              <a:rPr lang="en-US" sz="700" dirty="0">
                <a:solidFill>
                  <a:schemeClr val="tx2"/>
                </a:solidFill>
                <a:latin typeface="Trebuchet MS" pitchFamily="34" charset="0"/>
                <a:cs typeface="Arial" charset="0"/>
              </a:rPr>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WDK Installation Using Kitsetup</a:t>
            </a:r>
            <a:endParaRPr lang="en-US" dirty="0"/>
          </a:p>
        </p:txBody>
      </p:sp>
      <p:sp>
        <p:nvSpPr>
          <p:cNvPr id="3" name="Content Placeholder 2"/>
          <p:cNvSpPr>
            <a:spLocks noGrp="1"/>
          </p:cNvSpPr>
          <p:nvPr>
            <p:ph idx="1"/>
          </p:nvPr>
        </p:nvSpPr>
        <p:spPr>
          <a:xfrm>
            <a:off x="382588" y="1414464"/>
            <a:ext cx="8380412" cy="2746906"/>
          </a:xfrm>
        </p:spPr>
        <p:txBody>
          <a:bodyPr/>
          <a:lstStyle/>
          <a:p>
            <a:r>
              <a:rPr lang="en-US" smtClean="0"/>
              <a:t>Supports servicing</a:t>
            </a:r>
          </a:p>
          <a:p>
            <a:r>
              <a:rPr lang="en-US" smtClean="0"/>
              <a:t>Single UI for all kit components</a:t>
            </a:r>
          </a:p>
          <a:p>
            <a:r>
              <a:rPr lang="en-US" smtClean="0"/>
              <a:t>Single EULA for all kit components</a:t>
            </a:r>
          </a:p>
          <a:p>
            <a:r>
              <a:rPr lang="en-US" smtClean="0"/>
              <a:t>Documentation installation is part of complete kit installation</a:t>
            </a:r>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normAutofit/>
          </a:bodyPr>
          <a:lstStyle/>
          <a:p>
            <a:r>
              <a:rPr lang="en-US" kern="0" dirty="0" err="1" smtClean="0"/>
              <a:t>KitSetup</a:t>
            </a:r>
            <a:endParaRPr lang="en-US" kern="0" dirty="0"/>
          </a:p>
        </p:txBody>
      </p:sp>
      <p:pic>
        <p:nvPicPr>
          <p:cNvPr id="1026" name="Picture 2"/>
          <p:cNvPicPr>
            <a:picLocks noGrp="1" noChangeAspect="1" noChangeArrowheads="1"/>
          </p:cNvPicPr>
          <p:nvPr>
            <p:ph idx="1"/>
          </p:nvPr>
        </p:nvPicPr>
        <p:blipFill>
          <a:blip r:embed="rId3"/>
          <a:srcRect/>
          <a:stretch>
            <a:fillRect/>
          </a:stretch>
        </p:blipFill>
        <p:spPr bwMode="auto">
          <a:xfrm>
            <a:off x="1219200" y="1524000"/>
            <a:ext cx="6435472" cy="484842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WDK Servicing</a:t>
            </a:r>
            <a:endParaRPr lang="en-US" dirty="0"/>
          </a:p>
        </p:txBody>
      </p:sp>
      <p:sp>
        <p:nvSpPr>
          <p:cNvPr id="3" name="Content Placeholder 2"/>
          <p:cNvSpPr>
            <a:spLocks noGrp="1"/>
          </p:cNvSpPr>
          <p:nvPr>
            <p:ph idx="1"/>
          </p:nvPr>
        </p:nvSpPr>
        <p:spPr>
          <a:xfrm>
            <a:off x="382588" y="1414464"/>
            <a:ext cx="8380412" cy="4540730"/>
          </a:xfrm>
        </p:spPr>
        <p:txBody>
          <a:bodyPr/>
          <a:lstStyle/>
          <a:p>
            <a:r>
              <a:rPr lang="en-US" dirty="0" smtClean="0"/>
              <a:t>For Windows 7</a:t>
            </a:r>
          </a:p>
          <a:p>
            <a:pPr lvl="1"/>
            <a:r>
              <a:rPr lang="en-US" dirty="0" smtClean="0"/>
              <a:t>Individual “Hot Fixes” available </a:t>
            </a:r>
            <a:r>
              <a:rPr lang="en-US" smtClean="0"/>
              <a:t>on </a:t>
            </a:r>
            <a:br>
              <a:rPr lang="en-US" smtClean="0"/>
            </a:br>
            <a:r>
              <a:rPr lang="en-US" smtClean="0"/>
              <a:t>Microsoft </a:t>
            </a:r>
            <a:r>
              <a:rPr lang="en-US" dirty="0" smtClean="0"/>
              <a:t>Connect, as needed</a:t>
            </a:r>
          </a:p>
          <a:p>
            <a:pPr lvl="1"/>
            <a:r>
              <a:rPr lang="en-US" dirty="0" smtClean="0"/>
              <a:t>Scheduled Service Pack releases </a:t>
            </a:r>
            <a:r>
              <a:rPr lang="en-US" smtClean="0"/>
              <a:t>– feedback?</a:t>
            </a:r>
          </a:p>
          <a:p>
            <a:r>
              <a:rPr lang="en-US" smtClean="0"/>
              <a:t>Beyond </a:t>
            </a:r>
            <a:r>
              <a:rPr lang="en-US" dirty="0" smtClean="0"/>
              <a:t>Windows </a:t>
            </a:r>
            <a:r>
              <a:rPr lang="en-US" smtClean="0"/>
              <a:t>7 (feedback</a:t>
            </a:r>
            <a:r>
              <a:rPr lang="en-US" dirty="0" smtClean="0"/>
              <a:t>?)</a:t>
            </a:r>
          </a:p>
          <a:p>
            <a:pPr lvl="1"/>
            <a:r>
              <a:rPr lang="en-US" dirty="0" smtClean="0"/>
              <a:t>Combine Windows Software Development Kit with WDK</a:t>
            </a:r>
          </a:p>
          <a:p>
            <a:pPr lvl="1"/>
            <a:r>
              <a:rPr lang="en-US" dirty="0" smtClean="0"/>
              <a:t>Kit “in the clouds</a:t>
            </a:r>
            <a:r>
              <a:rPr lang="en-US" smtClean="0"/>
              <a:t>” – download/install/servicing</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Device Technologies</a:t>
            </a:r>
            <a:endParaRPr lang="en-US" dirty="0"/>
          </a:p>
        </p:txBody>
      </p:sp>
      <p:sp>
        <p:nvSpPr>
          <p:cNvPr id="3" name="Content Placeholder 2"/>
          <p:cNvSpPr>
            <a:spLocks noGrp="1"/>
          </p:cNvSpPr>
          <p:nvPr>
            <p:ph idx="1"/>
          </p:nvPr>
        </p:nvSpPr>
        <p:spPr>
          <a:xfrm>
            <a:off x="382588" y="1414464"/>
            <a:ext cx="8380412" cy="5109091"/>
          </a:xfrm>
        </p:spPr>
        <p:txBody>
          <a:bodyPr/>
          <a:lstStyle/>
          <a:p>
            <a:pPr marL="341313" lvl="0" indent="-341313"/>
            <a:r>
              <a:rPr lang="en-US" sz="2800" smtClean="0"/>
              <a:t>Biometrics</a:t>
            </a:r>
          </a:p>
          <a:p>
            <a:pPr marL="341313" lvl="0" indent="-341313"/>
            <a:r>
              <a:rPr lang="en-US" sz="2800" smtClean="0"/>
              <a:t>XPS Print</a:t>
            </a:r>
          </a:p>
          <a:p>
            <a:pPr marL="341313" lvl="0" indent="-341313"/>
            <a:r>
              <a:rPr lang="en-US" sz="2800" smtClean="0"/>
              <a:t>Hypervisor</a:t>
            </a:r>
          </a:p>
          <a:p>
            <a:pPr marL="341313" lvl="0" indent="-341313"/>
            <a:r>
              <a:rPr lang="en-US" sz="2800" smtClean="0"/>
              <a:t>Sensor/PC3</a:t>
            </a:r>
          </a:p>
          <a:p>
            <a:pPr marL="341313" lvl="0" indent="-341313"/>
            <a:r>
              <a:rPr lang="en-US" sz="2800" smtClean="0"/>
              <a:t>Windows Vista Display Driver </a:t>
            </a:r>
            <a:br>
              <a:rPr lang="en-US" sz="2800" smtClean="0"/>
            </a:br>
            <a:r>
              <a:rPr lang="en-US" sz="2800" smtClean="0"/>
              <a:t>Model (WDDM) updates</a:t>
            </a:r>
          </a:p>
          <a:p>
            <a:pPr marL="341313" lvl="0" indent="-341313"/>
            <a:r>
              <a:rPr lang="en-US" sz="2800" smtClean="0"/>
              <a:t>Wave Real-Time (WaveRT)</a:t>
            </a:r>
          </a:p>
          <a:p>
            <a:pPr marL="341313" lvl="0" indent="-341313"/>
            <a:r>
              <a:rPr lang="en-US" sz="2800" smtClean="0"/>
              <a:t>Wireless Wide Area Network (WWAN) updates</a:t>
            </a:r>
          </a:p>
          <a:p>
            <a:pPr marL="341313" indent="-341313"/>
            <a:r>
              <a:rPr lang="en-US" sz="2800" smtClean="0"/>
              <a:t>Windows Driver Foundation (WDF) 1.9</a:t>
            </a:r>
          </a:p>
          <a:p>
            <a:pPr marL="341313" indent="-341313"/>
            <a:r>
              <a:rPr lang="en-US" sz="2800" smtClean="0"/>
              <a:t>And more…</a:t>
            </a:r>
            <a:endParaRPr lang="en-US" sz="28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 Environment Changes</a:t>
            </a:r>
            <a:endParaRPr lang="en-US" dirty="0"/>
          </a:p>
        </p:txBody>
      </p:sp>
      <p:sp>
        <p:nvSpPr>
          <p:cNvPr id="3" name="Content Placeholder 2"/>
          <p:cNvSpPr>
            <a:spLocks noGrp="1"/>
          </p:cNvSpPr>
          <p:nvPr>
            <p:ph idx="1"/>
          </p:nvPr>
        </p:nvSpPr>
        <p:spPr>
          <a:xfrm>
            <a:off x="382588" y="1414464"/>
            <a:ext cx="8380412" cy="4320670"/>
          </a:xfrm>
        </p:spPr>
        <p:txBody>
          <a:bodyPr/>
          <a:lstStyle/>
          <a:p>
            <a:r>
              <a:rPr lang="en-US" smtClean="0"/>
              <a:t>No Windows 2000 build environment </a:t>
            </a:r>
          </a:p>
          <a:p>
            <a:r>
              <a:rPr lang="en-US" smtClean="0"/>
              <a:t>New build macros</a:t>
            </a:r>
          </a:p>
          <a:p>
            <a:pPr lvl="1"/>
            <a:r>
              <a:rPr lang="en-US" smtClean="0"/>
              <a:t>Use Binplace to target obj/bin directories</a:t>
            </a:r>
          </a:p>
          <a:p>
            <a:r>
              <a:rPr lang="en-US" smtClean="0"/>
              <a:t>Microsoft Automatic Code Review (OACR)</a:t>
            </a:r>
          </a:p>
          <a:p>
            <a:pPr lvl="1"/>
            <a:r>
              <a:rPr lang="en-US" smtClean="0"/>
              <a:t>Runs by default in the WDK BE</a:t>
            </a:r>
          </a:p>
          <a:p>
            <a:pPr lvl="1"/>
            <a:r>
              <a:rPr lang="en-US" smtClean="0"/>
              <a:t>Runs PRE</a:t>
            </a:r>
            <a:r>
              <a:rPr lang="en-US" i="1" smtClean="0"/>
              <a:t>f</a:t>
            </a:r>
            <a:r>
              <a:rPr lang="en-US" smtClean="0"/>
              <a:t>ast for Drivers (PFD) </a:t>
            </a:r>
            <a:br>
              <a:rPr lang="en-US" smtClean="0"/>
            </a:br>
            <a:r>
              <a:rPr lang="en-US" smtClean="0"/>
              <a:t>in the background automatically</a:t>
            </a:r>
          </a:p>
          <a:p>
            <a:pPr lvl="1"/>
            <a:r>
              <a:rPr lang="en-US" smtClean="0"/>
              <a:t>Provides a Taskbar monitor</a:t>
            </a:r>
            <a:endParaRPr lang="en-US"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Build Environment Macros</a:t>
            </a:r>
            <a:endParaRPr lang="en-US" dirty="0"/>
          </a:p>
        </p:txBody>
      </p:sp>
      <p:sp>
        <p:nvSpPr>
          <p:cNvPr id="3" name="Content Placeholder 2"/>
          <p:cNvSpPr>
            <a:spLocks noGrp="1"/>
          </p:cNvSpPr>
          <p:nvPr>
            <p:ph idx="1"/>
          </p:nvPr>
        </p:nvSpPr>
        <p:spPr>
          <a:xfrm>
            <a:off x="382588" y="1414464"/>
            <a:ext cx="8380412" cy="4473019"/>
          </a:xfrm>
        </p:spPr>
        <p:txBody>
          <a:bodyPr/>
          <a:lstStyle/>
          <a:p>
            <a:pPr marL="0" indent="0">
              <a:buNone/>
            </a:pPr>
            <a:r>
              <a:rPr lang="en-US" sz="2400" smtClean="0"/>
              <a:t>ISSUE:  During build, objects and binaries go under source.</a:t>
            </a:r>
          </a:p>
          <a:p>
            <a:pPr marL="285750" indent="-285750"/>
            <a:r>
              <a:rPr lang="en-US" sz="2400" smtClean="0"/>
              <a:t>Binplace used with TARGET_DESTINATION and PASS2_BINPLACE macros in the sources file allows objects and binaries to be redirected.</a:t>
            </a:r>
          </a:p>
          <a:p>
            <a:pPr marL="285750" indent="-285750"/>
            <a:r>
              <a:rPr lang="en-US" sz="2400" smtClean="0"/>
              <a:t>Benefits </a:t>
            </a:r>
          </a:p>
          <a:p>
            <a:pPr marL="517525" lvl="1" indent="-231775"/>
            <a:r>
              <a:rPr lang="en-US" sz="2000" smtClean="0"/>
              <a:t>All objects and binaries that are built are stored separately </a:t>
            </a:r>
          </a:p>
          <a:p>
            <a:pPr marL="517525" lvl="1" indent="-231775"/>
            <a:r>
              <a:rPr lang="en-US" sz="2000" smtClean="0"/>
              <a:t>Source code could be in read only location </a:t>
            </a:r>
            <a:br>
              <a:rPr lang="en-US" sz="2000" smtClean="0"/>
            </a:br>
            <a:r>
              <a:rPr lang="en-US" sz="2000" smtClean="0"/>
              <a:t>(stored on an external disk)</a:t>
            </a:r>
          </a:p>
          <a:p>
            <a:pPr marL="517525" lvl="1" indent="-231775"/>
            <a:r>
              <a:rPr lang="en-US" sz="2000" smtClean="0"/>
              <a:t>Easy to cleanup the results of the build on </a:t>
            </a:r>
            <a:br>
              <a:rPr lang="en-US" sz="2000" smtClean="0"/>
            </a:br>
            <a:r>
              <a:rPr lang="en-US" sz="2000" smtClean="0"/>
              <a:t>object and binaries folders and start fresh</a:t>
            </a:r>
          </a:p>
          <a:p>
            <a:pPr marL="517525" lvl="1" indent="-231775"/>
            <a:r>
              <a:rPr lang="en-US" sz="2000" smtClean="0"/>
              <a:t>Binaries folder designate a uniform target destination </a:t>
            </a:r>
            <a:br>
              <a:rPr lang="en-US" sz="2000" smtClean="0"/>
            </a:br>
            <a:r>
              <a:rPr lang="en-US" sz="2000" smtClean="0"/>
              <a:t>to binplace binaries in a common folder</a:t>
            </a:r>
            <a:endParaRPr lang="en-US" sz="2400" dirty="0"/>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891</Words>
  <Application>Microsoft Office PowerPoint</Application>
  <PresentationFormat>On-screen Show (4:3)</PresentationFormat>
  <Paragraphs>245</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WinHEC 2008 Template_NEW_9.22.08</vt:lpstr>
      <vt:lpstr>The Windows 7 Windows Driver Kit</vt:lpstr>
      <vt:lpstr>The Windows 7 Windows Driver Kit Updates</vt:lpstr>
      <vt:lpstr>Agenda</vt:lpstr>
      <vt:lpstr>WDK Installation Using Kitsetup</vt:lpstr>
      <vt:lpstr>KitSetup</vt:lpstr>
      <vt:lpstr>Introducing WDK Servicing</vt:lpstr>
      <vt:lpstr>New Device Technologies</vt:lpstr>
      <vt:lpstr>Build Environment Changes</vt:lpstr>
      <vt:lpstr>Build Environment Macros</vt:lpstr>
      <vt:lpstr>Capabilities to Binplace Files</vt:lpstr>
      <vt:lpstr>Introducing OACR</vt:lpstr>
      <vt:lpstr>New Tools in the WDK</vt:lpstr>
      <vt:lpstr>Sample Changes in the WDK</vt:lpstr>
      <vt:lpstr>The Windows 7 Windows Driver Kit Quality</vt:lpstr>
      <vt:lpstr>WDK Content Quality Efforts</vt:lpstr>
      <vt:lpstr>Static Analysis Tools  Run Against WDK Samples</vt:lpstr>
      <vt:lpstr>W4 Compiler Warnings</vt:lpstr>
      <vt:lpstr>Build Environment  Validation Testing</vt:lpstr>
      <vt:lpstr>The Windows 7  Windows Driver Kit Documentation</vt:lpstr>
      <vt:lpstr>WDK Documentation</vt:lpstr>
      <vt:lpstr>We Take Your  Feedback Seriously!</vt:lpstr>
      <vt:lpstr>2007 Feedback Initiatives</vt:lpstr>
      <vt:lpstr>2008 WDK Doc Survey Results</vt:lpstr>
      <vt:lpstr>How Do You Like  Your Translation?</vt:lpstr>
      <vt:lpstr>Side-by-Side Translation</vt:lpstr>
      <vt:lpstr>Translation Results and Plans</vt:lpstr>
      <vt:lpstr>Call To Action</vt:lpstr>
      <vt:lpstr>Additional Resources</vt:lpstr>
      <vt:lpstr>Questions?</vt:lpstr>
      <vt:lpstr>Please Complete A Session Evaluation Form Your input is important!</vt:lpstr>
      <vt:lpstr>Slide 31</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2008-11-12T06:04:30Z</dcterms:created>
  <dcterms:modified xsi:type="dcterms:W3CDTF">2008-11-12T06:04:37Z</dcterms:modified>
</cp:coreProperties>
</file>