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handoutMasterIdLst>
    <p:handoutMasterId r:id="rId38"/>
  </p:handoutMasterIdLst>
  <p:sldIdLst>
    <p:sldId id="273" r:id="rId2"/>
    <p:sldId id="274" r:id="rId3"/>
    <p:sldId id="275" r:id="rId4"/>
    <p:sldId id="276" r:id="rId5"/>
    <p:sldId id="277" r:id="rId6"/>
    <p:sldId id="278" r:id="rId7"/>
    <p:sldId id="279" r:id="rId8"/>
    <p:sldId id="280" r:id="rId9"/>
    <p:sldId id="306" r:id="rId10"/>
    <p:sldId id="282" r:id="rId11"/>
    <p:sldId id="283" r:id="rId12"/>
    <p:sldId id="284" r:id="rId13"/>
    <p:sldId id="301" r:id="rId14"/>
    <p:sldId id="302" r:id="rId15"/>
    <p:sldId id="303" r:id="rId16"/>
    <p:sldId id="285" r:id="rId17"/>
    <p:sldId id="286" r:id="rId18"/>
    <p:sldId id="287" r:id="rId19"/>
    <p:sldId id="311" r:id="rId20"/>
    <p:sldId id="312" r:id="rId21"/>
    <p:sldId id="290" r:id="rId22"/>
    <p:sldId id="313" r:id="rId23"/>
    <p:sldId id="292" r:id="rId24"/>
    <p:sldId id="293" r:id="rId25"/>
    <p:sldId id="294" r:id="rId26"/>
    <p:sldId id="295" r:id="rId27"/>
    <p:sldId id="296" r:id="rId28"/>
    <p:sldId id="297" r:id="rId29"/>
    <p:sldId id="298" r:id="rId30"/>
    <p:sldId id="299" r:id="rId31"/>
    <p:sldId id="304" r:id="rId32"/>
    <p:sldId id="305" r:id="rId33"/>
    <p:sldId id="314" r:id="rId34"/>
    <p:sldId id="272" r:id="rId35"/>
    <p:sldId id="315"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5A230A"/>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56" autoAdjust="0"/>
    <p:restoredTop sz="94660"/>
  </p:normalViewPr>
  <p:slideViewPr>
    <p:cSldViewPr snapToGrid="0" showGuides="1">
      <p:cViewPr varScale="1">
        <p:scale>
          <a:sx n="99" d="100"/>
          <a:sy n="99" d="100"/>
        </p:scale>
        <p:origin x="-480" y="-90"/>
      </p:cViewPr>
      <p:guideLst>
        <p:guide orient="horz" pos="2160"/>
        <p:guide orient="horz" pos="146"/>
        <p:guide orient="horz" pos="4178"/>
        <p:guide orient="horz" pos="893"/>
        <p:guide orient="horz" pos="1197"/>
        <p:guide orient="horz" pos="1484"/>
        <p:guide pos="240"/>
        <p:guide pos="5520"/>
        <p:guide pos="2880"/>
        <p:guide pos="461"/>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01" d="100"/>
          <a:sy n="101" d="100"/>
        </p:scale>
        <p:origin x="-34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598223299010876E-2"/>
          <c:y val="6.288257446080138E-2"/>
          <c:w val="0.92178881485968855"/>
          <c:h val="0.85072820064160104"/>
        </c:manualLayout>
      </c:layout>
      <c:lineChart>
        <c:grouping val="percentStacked"/>
        <c:ser>
          <c:idx val="0"/>
          <c:order val="0"/>
          <c:tx>
            <c:strRef>
              <c:f>Sheet1!$B$1</c:f>
              <c:strCache>
                <c:ptCount val="1"/>
                <c:pt idx="0">
                  <c:v>Cost</c:v>
                </c:pt>
              </c:strCache>
            </c:strRef>
          </c:tx>
          <c:marker>
            <c:symbol val="none"/>
          </c:marker>
          <c:cat>
            <c:numRef>
              <c:f>Sheet1!$A$2:$A$5</c:f>
              <c:numCache>
                <c:formatCode>General</c:formatCode>
                <c:ptCount val="4"/>
                <c:pt idx="0">
                  <c:v>100</c:v>
                </c:pt>
                <c:pt idx="1">
                  <c:v>1000</c:v>
                </c:pt>
                <c:pt idx="2">
                  <c:v>10000</c:v>
                </c:pt>
                <c:pt idx="3">
                  <c:v>100000</c:v>
                </c:pt>
              </c:numCache>
            </c:numRef>
          </c:cat>
          <c:val>
            <c:numRef>
              <c:f>Sheet1!$B$2:$B$5</c:f>
              <c:numCache>
                <c:formatCode>General</c:formatCode>
                <c:ptCount val="4"/>
                <c:pt idx="0">
                  <c:v>0.30000000000000032</c:v>
                </c:pt>
                <c:pt idx="1">
                  <c:v>2.5</c:v>
                </c:pt>
                <c:pt idx="2">
                  <c:v>3.5</c:v>
                </c:pt>
                <c:pt idx="3">
                  <c:v>4.5</c:v>
                </c:pt>
              </c:numCache>
            </c:numRef>
          </c:val>
        </c:ser>
        <c:marker val="1"/>
        <c:axId val="84583168"/>
        <c:axId val="84615552"/>
      </c:lineChart>
      <c:catAx>
        <c:axId val="84583168"/>
        <c:scaling>
          <c:orientation val="minMax"/>
        </c:scaling>
        <c:axPos val="b"/>
        <c:numFmt formatCode="General" sourceLinked="1"/>
        <c:tickLblPos val="nextTo"/>
        <c:txPr>
          <a:bodyPr/>
          <a:lstStyle/>
          <a:p>
            <a:pPr>
              <a:defRPr sz="1050" baseline="0">
                <a:latin typeface="Trebuchet MS" pitchFamily="34" charset="0"/>
              </a:defRPr>
            </a:pPr>
            <a:endParaRPr lang="en-US"/>
          </a:p>
        </c:txPr>
        <c:crossAx val="84615552"/>
        <c:crosses val="autoZero"/>
        <c:auto val="1"/>
        <c:lblAlgn val="ctr"/>
        <c:lblOffset val="100"/>
      </c:catAx>
      <c:valAx>
        <c:axId val="84615552"/>
        <c:scaling>
          <c:orientation val="minMax"/>
          <c:max val="100"/>
          <c:min val="0"/>
        </c:scaling>
        <c:axPos val="l"/>
        <c:majorGridlines/>
        <c:numFmt formatCode="General" sourceLinked="0"/>
        <c:majorTickMark val="none"/>
        <c:tickLblPos val="nextTo"/>
        <c:txPr>
          <a:bodyPr/>
          <a:lstStyle/>
          <a:p>
            <a:pPr>
              <a:defRPr sz="1000" baseline="0">
                <a:latin typeface="Trebuchet MS" pitchFamily="34" charset="0"/>
              </a:defRPr>
            </a:pPr>
            <a:endParaRPr lang="en-US"/>
          </a:p>
        </c:txPr>
        <c:crossAx val="84583168"/>
        <c:crosses val="autoZero"/>
        <c:crossBetween val="between"/>
        <c:majorUnit val="10"/>
        <c:minorUnit val="1"/>
      </c:valAx>
      <c:spPr>
        <a:gradFill>
          <a:gsLst>
            <a:gs pos="0">
              <a:srgbClr val="000000">
                <a:alpha val="30000"/>
              </a:srgbClr>
            </a:gs>
            <a:gs pos="100000">
              <a:srgbClr val="000000">
                <a:alpha val="0"/>
              </a:srgbClr>
            </a:gs>
          </a:gsLst>
          <a:lin ang="19800000" scaled="0"/>
        </a:gradFill>
        <a:ln w="25400">
          <a:noFill/>
        </a:ln>
      </c:spPr>
    </c:plotArea>
    <c:plotVisOnly val="1"/>
  </c:chart>
  <c:spPr>
    <a:ln w="19050">
      <a:noFill/>
    </a:ln>
    <a:effectLst/>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D989202D-E911-42F7-836B-FB6CFF3F60F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0C8DF-BEAD-4E06-AAF7-42D452F57DC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endParaRPr lang="en-US" dirty="0"/>
          </a:p>
        </p:txBody>
      </p:sp>
      <p:sp>
        <p:nvSpPr>
          <p:cNvPr id="31748" name="Slide Number Placeholder 3"/>
          <p:cNvSpPr>
            <a:spLocks noGrp="1"/>
          </p:cNvSpPr>
          <p:nvPr>
            <p:ph type="sldNum" sz="quarter" idx="5"/>
          </p:nvPr>
        </p:nvSpPr>
        <p:spPr>
          <a:noFill/>
        </p:spPr>
        <p:txBody>
          <a:bodyPr/>
          <a:lstStyle/>
          <a:p>
            <a:fld id="{E8679935-D8BF-4127-950E-35736CE3ED2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endParaRPr lang="en-US" dirty="0"/>
          </a:p>
        </p:txBody>
      </p:sp>
      <p:sp>
        <p:nvSpPr>
          <p:cNvPr id="31748" name="Slide Number Placeholder 3"/>
          <p:cNvSpPr>
            <a:spLocks noGrp="1"/>
          </p:cNvSpPr>
          <p:nvPr>
            <p:ph type="sldNum" sz="quarter" idx="5"/>
          </p:nvPr>
        </p:nvSpPr>
        <p:spPr>
          <a:noFill/>
        </p:spPr>
        <p:txBody>
          <a:bodyPr/>
          <a:lstStyle/>
          <a:p>
            <a:fld id="{E8679935-D8BF-4127-950E-35736CE3ED2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endParaRPr lang="en-US" dirty="0"/>
          </a:p>
        </p:txBody>
      </p:sp>
      <p:sp>
        <p:nvSpPr>
          <p:cNvPr id="31748" name="Slide Number Placeholder 3"/>
          <p:cNvSpPr>
            <a:spLocks noGrp="1"/>
          </p:cNvSpPr>
          <p:nvPr>
            <p:ph type="sldNum" sz="quarter" idx="5"/>
          </p:nvPr>
        </p:nvSpPr>
        <p:spPr>
          <a:noFill/>
        </p:spPr>
        <p:txBody>
          <a:bodyPr/>
          <a:lstStyle/>
          <a:p>
            <a:fld id="{E8679935-D8BF-4127-950E-35736CE3ED2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endParaRPr lang="en-US" dirty="0"/>
          </a:p>
        </p:txBody>
      </p:sp>
      <p:sp>
        <p:nvSpPr>
          <p:cNvPr id="31748" name="Slide Number Placeholder 3"/>
          <p:cNvSpPr>
            <a:spLocks noGrp="1"/>
          </p:cNvSpPr>
          <p:nvPr>
            <p:ph type="sldNum" sz="quarter" idx="5"/>
          </p:nvPr>
        </p:nvSpPr>
        <p:spPr>
          <a:noFill/>
        </p:spPr>
        <p:txBody>
          <a:bodyPr/>
          <a:lstStyle/>
          <a:p>
            <a:fld id="{E8679935-D8BF-4127-950E-35736CE3ED2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
        <p:nvSpPr>
          <p:cNvPr id="6" name="Text Placeholder 5"/>
          <p:cNvSpPr>
            <a:spLocks noGrp="1"/>
          </p:cNvSpPr>
          <p:nvPr>
            <p:ph type="body" sz="quarter" idx="10" hasCustomPrompt="1"/>
          </p:nvPr>
        </p:nvSpPr>
        <p:spPr>
          <a:xfrm>
            <a:off x="1470421" y="1558317"/>
            <a:ext cx="7082736" cy="1384995"/>
          </a:xfrm>
        </p:spPr>
        <p:txBody>
          <a:bodyPr wrap="none" anchor="ctr" anchorCtr="0">
            <a:normAutofit/>
          </a:bodyPr>
          <a:lstStyle>
            <a:lvl1pPr marL="0" indent="0">
              <a:buFont typeface="Arial" pitchFamily="34" charset="0"/>
              <a:buNone/>
              <a:defRPr lang="en-US" sz="10000" b="1" kern="1200" cap="none" spc="-300" dirty="0" smtClean="0">
                <a:ln w="3175">
                  <a:noFill/>
                </a:ln>
                <a:solidFill>
                  <a:schemeClr val="tx1"/>
                </a:solidFill>
                <a:effectLst>
                  <a:outerShdw blurRad="38100" dist="38100" dir="2700000" algn="tl">
                    <a:srgbClr val="000000">
                      <a:alpha val="43137"/>
                    </a:srgbClr>
                  </a:outerShdw>
                </a:effectLst>
                <a:latin typeface="Trebuchet MS" pitchFamily="34" charset="0"/>
                <a:ea typeface="+mn-ea"/>
                <a:cs typeface="+mn-cs"/>
              </a:defRPr>
            </a:lvl1pPr>
          </a:lstStyle>
          <a:p>
            <a:pPr lvl="0"/>
            <a:r>
              <a:rPr lang="en-US" dirty="0" smtClean="0"/>
              <a:t>click to…</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gif"/><Relationship Id="rId5" Type="http://schemas.openxmlformats.org/officeDocument/2006/relationships/chart" Target="../charts/char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intel.com/standards/nvmhci/index.ht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msdn2.microsoft.com/en-us/library/aa907462.aspx" TargetMode="External"/><Relationship Id="rId7" Type="http://schemas.openxmlformats.org/officeDocument/2006/relationships/hyperlink" Target="http://www.intel.com/standards/nvmhci/index.ht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www.t13.org/Documents/UploadedDocuments/docs2007/e07154r3-Data_Set_Management_Proposal_for_ATA-ACS2.pdf" TargetMode="External"/><Relationship Id="rId5" Type="http://schemas.openxmlformats.org/officeDocument/2006/relationships/hyperlink" Target="http://download.microsoft.com/download/2/0/a/20ac945c-34d0-4a60-8245-f80e80fe954f/GuidelinesForDesigningULCPCForWindowsXP-MSFT%20.pdf" TargetMode="External"/><Relationship Id="rId4" Type="http://schemas.openxmlformats.org/officeDocument/2006/relationships/hyperlink" Target="http://research.microsoft.com/users/vijayanp/papers/ssd-usenix08.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mage:Sushiusb.jp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Integrated Flash Storage</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Walp</a:t>
            </a:r>
            <a:endParaRPr lang="en-US" dirty="0" smtClean="0"/>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Groundwork for New Paradigms </a:t>
            </a:r>
            <a:endParaRPr lang="en-US" dirty="0"/>
          </a:p>
        </p:txBody>
      </p:sp>
      <p:sp>
        <p:nvSpPr>
          <p:cNvPr id="11" name="Text Placeholder 10"/>
          <p:cNvSpPr>
            <a:spLocks noGrp="1"/>
          </p:cNvSpPr>
          <p:nvPr>
            <p:ph type="body" sz="quarter" idx="10"/>
          </p:nvPr>
        </p:nvSpPr>
        <p:spPr/>
        <p:txBody>
          <a:bodyPr/>
          <a:lstStyle/>
          <a:p>
            <a:r>
              <a:rPr lang="en-US" smtClean="0"/>
              <a:t>tomorrow</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Different Roles for Different Technology</a:t>
            </a:r>
            <a:endParaRPr lang="en-US" dirty="0"/>
          </a:p>
        </p:txBody>
      </p:sp>
      <p:sp>
        <p:nvSpPr>
          <p:cNvPr id="3" name="Text Placeholder 2"/>
          <p:cNvSpPr>
            <a:spLocks noGrp="1"/>
          </p:cNvSpPr>
          <p:nvPr>
            <p:ph type="body" idx="1"/>
          </p:nvPr>
        </p:nvSpPr>
        <p:spPr>
          <a:xfrm>
            <a:off x="382588" y="1901825"/>
            <a:ext cx="8380412" cy="3479927"/>
          </a:xfrm>
        </p:spPr>
        <p:txBody>
          <a:bodyPr/>
          <a:lstStyle/>
          <a:p>
            <a:pPr marL="284163" indent="-284163">
              <a:spcBef>
                <a:spcPts val="800"/>
              </a:spcBef>
            </a:pPr>
            <a:r>
              <a:rPr lang="en-US" sz="2400" dirty="0" smtClean="0"/>
              <a:t>Hard disk drive</a:t>
            </a:r>
          </a:p>
          <a:p>
            <a:pPr marL="517525" lvl="1" indent="-233363">
              <a:spcBef>
                <a:spcPts val="800"/>
              </a:spcBef>
            </a:pPr>
            <a:r>
              <a:rPr lang="en-US" sz="2000" dirty="0" smtClean="0"/>
              <a:t>Lower price per GB</a:t>
            </a:r>
          </a:p>
          <a:p>
            <a:pPr marL="517525" lvl="1" indent="-233363">
              <a:spcBef>
                <a:spcPts val="800"/>
              </a:spcBef>
            </a:pPr>
            <a:r>
              <a:rPr lang="en-US" sz="2000" dirty="0" smtClean="0"/>
              <a:t>Higher performance (usage dependent)</a:t>
            </a:r>
          </a:p>
          <a:p>
            <a:pPr marL="284163" indent="-284163">
              <a:spcBef>
                <a:spcPts val="800"/>
              </a:spcBef>
            </a:pPr>
            <a:r>
              <a:rPr lang="en-US" sz="2400" dirty="0" smtClean="0"/>
              <a:t>Solid state storage</a:t>
            </a:r>
          </a:p>
          <a:p>
            <a:pPr marL="517525" lvl="1" indent="-233363">
              <a:spcBef>
                <a:spcPts val="800"/>
              </a:spcBef>
            </a:pPr>
            <a:r>
              <a:rPr lang="en-US" sz="2000" dirty="0" smtClean="0"/>
              <a:t>Higher performance (usage dependent)</a:t>
            </a:r>
          </a:p>
          <a:p>
            <a:pPr marL="517525" lvl="1" indent="-233363">
              <a:spcBef>
                <a:spcPts val="800"/>
              </a:spcBef>
            </a:pPr>
            <a:r>
              <a:rPr lang="en-US" sz="2000" dirty="0" smtClean="0"/>
              <a:t>Lower power</a:t>
            </a:r>
          </a:p>
          <a:p>
            <a:pPr marL="517525" lvl="1" indent="-233363">
              <a:spcBef>
                <a:spcPts val="800"/>
              </a:spcBef>
            </a:pPr>
            <a:r>
              <a:rPr lang="en-US" sz="2000" dirty="0" smtClean="0"/>
              <a:t>Lower floor price</a:t>
            </a:r>
          </a:p>
          <a:p>
            <a:pPr marL="517525" lvl="1" indent="-233363">
              <a:spcBef>
                <a:spcPts val="800"/>
              </a:spcBef>
            </a:pPr>
            <a:r>
              <a:rPr lang="en-US" sz="2000" dirty="0" smtClean="0"/>
              <a:t>Broader acceptable environment range</a:t>
            </a:r>
          </a:p>
          <a:p>
            <a:pPr marL="284163" indent="-284163">
              <a:spcBef>
                <a:spcPts val="800"/>
              </a:spcBef>
            </a:pPr>
            <a:r>
              <a:rPr lang="en-US" sz="2400" dirty="0" smtClean="0"/>
              <a:t>Combination solutions</a:t>
            </a:r>
          </a:p>
        </p:txBody>
      </p:sp>
      <p:pic>
        <p:nvPicPr>
          <p:cNvPr id="4" name="Picture 3" descr="Hard Drive2"/>
          <p:cNvPicPr>
            <a:picLocks noChangeAspect="1" noChangeArrowheads="1"/>
          </p:cNvPicPr>
          <p:nvPr/>
        </p:nvPicPr>
        <p:blipFill>
          <a:blip r:embed="rId3"/>
          <a:srcRect/>
          <a:stretch>
            <a:fillRect/>
          </a:stretch>
        </p:blipFill>
        <p:spPr bwMode="auto">
          <a:xfrm>
            <a:off x="5517920" y="1787511"/>
            <a:ext cx="3290050" cy="2625975"/>
          </a:xfrm>
          <a:prstGeom prst="rect">
            <a:avLst/>
          </a:prstGeom>
          <a:noFill/>
        </p:spPr>
      </p:pic>
      <p:grpSp>
        <p:nvGrpSpPr>
          <p:cNvPr id="9" name="Group 8"/>
          <p:cNvGrpSpPr/>
          <p:nvPr/>
        </p:nvGrpSpPr>
        <p:grpSpPr>
          <a:xfrm>
            <a:off x="381000" y="5501390"/>
            <a:ext cx="8382000" cy="599607"/>
            <a:chOff x="381000" y="4946754"/>
            <a:chExt cx="8382000" cy="599607"/>
          </a:xfrm>
        </p:grpSpPr>
        <p:sp>
          <p:nvSpPr>
            <p:cNvPr id="10" name="Rectangle 9"/>
            <p:cNvSpPr/>
            <p:nvPr/>
          </p:nvSpPr>
          <p:spPr bwMode="auto">
            <a:xfrm>
              <a:off x="381000" y="4946754"/>
              <a:ext cx="8382000" cy="599607"/>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468710" y="5089113"/>
              <a:ext cx="8206581"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Both hard disk drives and flash have complementary roles!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Beyond Consumer - Enterprise</a:t>
            </a:r>
            <a:endParaRPr lang="en-US" dirty="0"/>
          </a:p>
        </p:txBody>
      </p:sp>
      <p:sp>
        <p:nvSpPr>
          <p:cNvPr id="3" name="Text Placeholder 2"/>
          <p:cNvSpPr>
            <a:spLocks noGrp="1"/>
          </p:cNvSpPr>
          <p:nvPr>
            <p:ph type="body" idx="1"/>
          </p:nvPr>
        </p:nvSpPr>
        <p:spPr>
          <a:xfrm>
            <a:off x="382588" y="1359046"/>
            <a:ext cx="8380412" cy="2831544"/>
          </a:xfrm>
        </p:spPr>
        <p:txBody>
          <a:bodyPr/>
          <a:lstStyle/>
          <a:p>
            <a:r>
              <a:rPr lang="en-US" sz="3200" dirty="0" smtClean="0"/>
              <a:t>Diskless blades – remote boot cache</a:t>
            </a:r>
          </a:p>
          <a:p>
            <a:r>
              <a:rPr lang="en-US" sz="3200" dirty="0" smtClean="0"/>
              <a:t>Hypervisor</a:t>
            </a:r>
          </a:p>
          <a:p>
            <a:r>
              <a:rPr lang="en-US" sz="3200" dirty="0" smtClean="0"/>
              <a:t>Storing dumps and diagnostics</a:t>
            </a:r>
          </a:p>
          <a:p>
            <a:r>
              <a:rPr lang="en-US" sz="3200" dirty="0" smtClean="0"/>
              <a:t>Caching in the SAN</a:t>
            </a:r>
          </a:p>
          <a:p>
            <a:r>
              <a:rPr lang="en-US" sz="3200" dirty="0" smtClean="0"/>
              <a:t>Application specific usage</a:t>
            </a:r>
          </a:p>
        </p:txBody>
      </p:sp>
      <p:grpSp>
        <p:nvGrpSpPr>
          <p:cNvPr id="4" name="Group 3"/>
          <p:cNvGrpSpPr/>
          <p:nvPr/>
        </p:nvGrpSpPr>
        <p:grpSpPr>
          <a:xfrm>
            <a:off x="381000" y="4474564"/>
            <a:ext cx="8382000" cy="1566471"/>
            <a:chOff x="381000" y="4946754"/>
            <a:chExt cx="8382000" cy="1566471"/>
          </a:xfrm>
        </p:grpSpPr>
        <p:sp>
          <p:nvSpPr>
            <p:cNvPr id="5" name="Rectangle 4"/>
            <p:cNvSpPr/>
            <p:nvPr/>
          </p:nvSpPr>
          <p:spPr bwMode="auto">
            <a:xfrm>
              <a:off x="381000" y="4946754"/>
              <a:ext cx="8382000" cy="156647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556418" y="5089113"/>
              <a:ext cx="8031163" cy="13172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ENT-C628 Solid State Storage in the </a:t>
              </a:r>
              <a:b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Server and Data Center Environments</a:t>
              </a:r>
            </a:p>
            <a:p>
              <a:pPr marL="344488" indent="-344488"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CON-S530 MLC NAND in PC Environment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Growing Gap</a:t>
            </a:r>
            <a:endParaRPr lang="en-US" dirty="0"/>
          </a:p>
        </p:txBody>
      </p:sp>
      <p:pic>
        <p:nvPicPr>
          <p:cNvPr id="194562" name="Picture 2" descr="CPU and IOPS Performance"/>
          <p:cNvPicPr>
            <a:picLocks noChangeAspect="1" noChangeArrowheads="1"/>
          </p:cNvPicPr>
          <p:nvPr/>
        </p:nvPicPr>
        <p:blipFill>
          <a:blip r:embed="rId3"/>
          <a:srcRect/>
          <a:stretch>
            <a:fillRect/>
          </a:stretch>
        </p:blipFill>
        <p:spPr bwMode="auto">
          <a:xfrm>
            <a:off x="381000" y="1417638"/>
            <a:ext cx="4426209" cy="3017520"/>
          </a:xfrm>
          <a:prstGeom prst="rect">
            <a:avLst/>
          </a:prstGeom>
          <a:noFill/>
          <a:effectLst>
            <a:outerShdw blurRad="127000" algn="ctr" rotWithShape="0">
              <a:prstClr val="black">
                <a:alpha val="40000"/>
              </a:prstClr>
            </a:outerShdw>
          </a:effectLst>
        </p:spPr>
      </p:pic>
      <p:pic>
        <p:nvPicPr>
          <p:cNvPr id="5" name="Picture 2" descr="http://www.enterprisestorageforum.com/img/121505one.jpg"/>
          <p:cNvPicPr>
            <a:picLocks noChangeAspect="1" noChangeArrowheads="1"/>
          </p:cNvPicPr>
          <p:nvPr/>
        </p:nvPicPr>
        <p:blipFill>
          <a:blip r:embed="rId4" cstate="email"/>
          <a:srcRect/>
          <a:stretch>
            <a:fillRect/>
          </a:stretch>
        </p:blipFill>
        <p:spPr bwMode="auto">
          <a:xfrm>
            <a:off x="5021275" y="1417638"/>
            <a:ext cx="3741725" cy="3017520"/>
          </a:xfrm>
          <a:prstGeom prst="rect">
            <a:avLst/>
          </a:prstGeom>
          <a:noFill/>
          <a:ln>
            <a:noFill/>
          </a:ln>
          <a:effectLst>
            <a:outerShdw blurRad="127000" algn="ctr" rotWithShape="0">
              <a:prstClr val="black">
                <a:alpha val="40000"/>
              </a:prstClr>
            </a:outerShdw>
          </a:effectLst>
        </p:spPr>
      </p:pic>
      <p:grpSp>
        <p:nvGrpSpPr>
          <p:cNvPr id="8" name="Group 7"/>
          <p:cNvGrpSpPr/>
          <p:nvPr/>
        </p:nvGrpSpPr>
        <p:grpSpPr>
          <a:xfrm>
            <a:off x="381000" y="4751887"/>
            <a:ext cx="8382000" cy="1146747"/>
            <a:chOff x="381000" y="5082670"/>
            <a:chExt cx="6222167" cy="611599"/>
          </a:xfrm>
        </p:grpSpPr>
        <p:sp>
          <p:nvSpPr>
            <p:cNvPr id="9" name="Rectangle 8"/>
            <p:cNvSpPr/>
            <p:nvPr/>
          </p:nvSpPr>
          <p:spPr bwMode="auto">
            <a:xfrm>
              <a:off x="381000" y="5082670"/>
              <a:ext cx="6222167" cy="61159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a:xfrm>
              <a:off x="446109" y="5149227"/>
              <a:ext cx="6091949" cy="4727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defTabSz="912777" fontAlgn="base">
                <a:lnSpc>
                  <a:spcPct val="90000"/>
                </a:lnSpc>
                <a:spcBef>
                  <a:spcPts val="1167"/>
                </a:spcBef>
                <a:spcAft>
                  <a:spcPct val="0"/>
                </a:spcAft>
                <a:buClr>
                  <a:schemeClr val="tx2"/>
                </a:buClr>
                <a:buSzPct val="95000"/>
                <a:defRPr/>
              </a:pP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Power consumption and communication technologies trends are similar</a:t>
              </a:r>
              <a:endParaRPr lang="en-US" sz="32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Technologies</a:t>
            </a:r>
            <a:endParaRPr lang="en-US" dirty="0"/>
          </a:p>
        </p:txBody>
      </p:sp>
      <p:sp>
        <p:nvSpPr>
          <p:cNvPr id="19" name="TextBox 18"/>
          <p:cNvSpPr txBox="1"/>
          <p:nvPr/>
        </p:nvSpPr>
        <p:spPr>
          <a:xfrm>
            <a:off x="5778708" y="1417638"/>
            <a:ext cx="2984292" cy="31362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Growing gap between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HDD and DRAM</a:t>
            </a:r>
          </a:p>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FLASH is here today –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“solid state storage”</a:t>
            </a:r>
          </a:p>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mechanics like HDD</a:t>
            </a:r>
          </a:p>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Persistent unlike DRAM</a:t>
            </a:r>
          </a:p>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Flash performance is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complementary to HDD and DRAM</a:t>
            </a:r>
          </a:p>
          <a:p>
            <a:pPr marL="173038" indent="-173038" defTabSz="912777" fontAlgn="base">
              <a:lnSpc>
                <a:spcPct val="90000"/>
              </a:lnSpc>
              <a:spcBef>
                <a:spcPts val="600"/>
              </a:spcBef>
              <a:spcAft>
                <a:spcPct val="0"/>
              </a:spcAft>
              <a:buClr>
                <a:schemeClr val="tx2"/>
              </a:buClr>
              <a:buSzPct val="95000"/>
              <a:buFontTx/>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PCM is potentially a new layer</a:t>
            </a:r>
          </a:p>
          <a:p>
            <a:pPr marL="344488" lvl="1" indent="-171450" defTabSz="912777" fontAlgn="base">
              <a:lnSpc>
                <a:spcPct val="90000"/>
              </a:lnSpc>
              <a:spcBef>
                <a:spcPts val="600"/>
              </a:spcBef>
              <a:spcAft>
                <a:spcPct val="0"/>
              </a:spcAft>
              <a:buClr>
                <a:schemeClr val="tx2"/>
              </a:buClr>
              <a:buSzPct val="80000"/>
              <a:buFontTx/>
              <a:buBlip>
                <a:blip r:embed="rId4"/>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30x faster than today’s FLASH</a:t>
            </a:r>
          </a:p>
          <a:p>
            <a:pPr marL="344488" lvl="1" indent="-171450" defTabSz="912777" fontAlgn="base">
              <a:lnSpc>
                <a:spcPct val="90000"/>
              </a:lnSpc>
              <a:spcBef>
                <a:spcPts val="600"/>
              </a:spcBef>
              <a:spcAft>
                <a:spcPct val="0"/>
              </a:spcAft>
              <a:buClr>
                <a:schemeClr val="tx2"/>
              </a:buClr>
              <a:buSzPct val="80000"/>
              <a:buFontTx/>
              <a:buBlip>
                <a:blip r:embed="rId4"/>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write limit </a:t>
            </a:r>
          </a:p>
          <a:p>
            <a:pPr marL="344488" lvl="1" indent="-171450" defTabSz="912777" fontAlgn="base">
              <a:lnSpc>
                <a:spcPct val="90000"/>
              </a:lnSpc>
              <a:spcBef>
                <a:spcPts val="600"/>
              </a:spcBef>
              <a:spcAft>
                <a:spcPct val="0"/>
              </a:spcAft>
              <a:buClr>
                <a:schemeClr val="tx2"/>
              </a:buClr>
              <a:buSzPct val="80000"/>
              <a:buFontTx/>
              <a:buBlip>
                <a:blip r:embed="rId4"/>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Being developed –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future is not yet clear</a:t>
            </a:r>
          </a:p>
        </p:txBody>
      </p:sp>
      <p:graphicFrame>
        <p:nvGraphicFramePr>
          <p:cNvPr id="28" name="Content Placeholder 3"/>
          <p:cNvGraphicFramePr>
            <a:graphicFrameLocks/>
          </p:cNvGraphicFramePr>
          <p:nvPr/>
        </p:nvGraphicFramePr>
        <p:xfrm>
          <a:off x="313545" y="1260243"/>
          <a:ext cx="49530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4866495" y="4489218"/>
            <a:ext cx="415498" cy="230832"/>
          </a:xfrm>
          <a:prstGeom prst="rect">
            <a:avLst/>
          </a:prstGeom>
          <a:noFill/>
        </p:spPr>
        <p:txBody>
          <a:bodyPr wrap="none" rtlCol="0">
            <a:spAutoFit/>
          </a:bodyPr>
          <a:lstStyle/>
          <a:p>
            <a:r>
              <a:rPr lang="en-US" sz="9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IOPS</a:t>
            </a:r>
            <a:endParaRPr lang="en-US" sz="9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TextBox 29"/>
          <p:cNvSpPr txBox="1"/>
          <p:nvPr/>
        </p:nvSpPr>
        <p:spPr>
          <a:xfrm>
            <a:off x="354594" y="4508268"/>
            <a:ext cx="463775" cy="230832"/>
          </a:xfrm>
          <a:prstGeom prst="rect">
            <a:avLst/>
          </a:prstGeom>
          <a:noFill/>
        </p:spPr>
        <p:txBody>
          <a:bodyPr wrap="square" rtlCol="0">
            <a:spAutoFit/>
          </a:bodyPr>
          <a:lstStyle/>
          <a:p>
            <a:r>
              <a:rPr lang="en-US" sz="9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$/GB</a:t>
            </a:r>
            <a:endParaRPr lang="en-US" sz="9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32" name="Group 14"/>
          <p:cNvGrpSpPr/>
          <p:nvPr/>
        </p:nvGrpSpPr>
        <p:grpSpPr>
          <a:xfrm>
            <a:off x="3579635" y="1480960"/>
            <a:ext cx="591696" cy="1403131"/>
            <a:chOff x="268014" y="4761186"/>
            <a:chExt cx="591696" cy="1403131"/>
          </a:xfrm>
        </p:grpSpPr>
        <p:sp>
          <p:nvSpPr>
            <p:cNvPr id="33" name="Oval 32"/>
            <p:cNvSpPr/>
            <p:nvPr/>
          </p:nvSpPr>
          <p:spPr bwMode="auto">
            <a:xfrm>
              <a:off x="268014" y="4761186"/>
              <a:ext cx="331076" cy="1403131"/>
            </a:xfrm>
            <a:prstGeom prst="ellipse">
              <a:avLst/>
            </a:prstGeom>
            <a:gradFill>
              <a:gsLst>
                <a:gs pos="0">
                  <a:schemeClr val="accent1">
                    <a:tint val="73000"/>
                    <a:satMod val="150000"/>
                    <a:alpha val="50000"/>
                  </a:schemeClr>
                </a:gs>
                <a:gs pos="25000">
                  <a:schemeClr val="accent1">
                    <a:tint val="96000"/>
                    <a:shade val="80000"/>
                    <a:satMod val="105000"/>
                    <a:alpha val="50000"/>
                  </a:schemeClr>
                </a:gs>
                <a:gs pos="38000">
                  <a:schemeClr val="accent1">
                    <a:tint val="96000"/>
                    <a:shade val="59000"/>
                    <a:satMod val="120000"/>
                    <a:alpha val="50000"/>
                  </a:schemeClr>
                </a:gs>
                <a:gs pos="55000">
                  <a:schemeClr val="accent1">
                    <a:shade val="57000"/>
                    <a:satMod val="120000"/>
                    <a:alpha val="50000"/>
                  </a:schemeClr>
                </a:gs>
                <a:gs pos="80000">
                  <a:schemeClr val="accent1">
                    <a:shade val="56000"/>
                    <a:satMod val="145000"/>
                    <a:alpha val="50000"/>
                  </a:schemeClr>
                </a:gs>
                <a:gs pos="88000">
                  <a:schemeClr val="accent1">
                    <a:shade val="63000"/>
                    <a:satMod val="160000"/>
                    <a:alpha val="50000"/>
                  </a:schemeClr>
                </a:gs>
                <a:gs pos="100000">
                  <a:schemeClr val="accent1">
                    <a:tint val="99555"/>
                    <a:satMod val="155000"/>
                    <a:alpha val="50000"/>
                  </a:schemeClr>
                </a:gs>
              </a:gsLst>
            </a:gradFill>
            <a:ln>
              <a:solidFill>
                <a:schemeClr val="accent1">
                  <a:shade val="60000"/>
                  <a:satMod val="300000"/>
                  <a:alpha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wordArtVert" wrap="square" lIns="91432" tIns="45717" rIns="91432" bIns="45717" numCol="1" rtlCol="0" anchor="ctr" anchorCtr="0" compatLnSpc="1">
              <a:prstTxWarp prst="textNoShape">
                <a:avLst/>
              </a:prstTxWarp>
            </a:bodyPr>
            <a:lstStyle/>
            <a:p>
              <a:pPr algn="ctr" defTabSz="914063"/>
              <a:r>
                <a:rPr lang="en-US" sz="1400" b="1" dirty="0" smtClean="0">
                  <a:solidFill>
                    <a:schemeClr val="bg2"/>
                  </a:solidFill>
                  <a:latin typeface="Trebuchet MS" pitchFamily="34" charset="0"/>
                </a:rPr>
                <a:t>PCM</a:t>
              </a:r>
            </a:p>
          </p:txBody>
        </p:sp>
        <p:sp>
          <p:nvSpPr>
            <p:cNvPr id="35" name="TextBox 34"/>
            <p:cNvSpPr txBox="1"/>
            <p:nvPr/>
          </p:nvSpPr>
          <p:spPr>
            <a:xfrm>
              <a:off x="574054" y="5123793"/>
              <a:ext cx="285656" cy="369332"/>
            </a:xfrm>
            <a:prstGeom prst="rect">
              <a:avLst/>
            </a:prstGeom>
            <a:noFill/>
          </p:spPr>
          <p:txBody>
            <a:bodyPr wrap="none" rtlCol="0">
              <a:spAutoFit/>
            </a:bodyPr>
            <a:lstStyle/>
            <a:p>
              <a:r>
                <a:rPr lang="en-US" b="1" dirty="0" smtClean="0">
                  <a:gradFill>
                    <a:gsLst>
                      <a:gs pos="28000">
                        <a:schemeClr val="accent6">
                          <a:lumMod val="60000"/>
                          <a:lumOff val="40000"/>
                        </a:schemeClr>
                      </a:gs>
                      <a:gs pos="48000">
                        <a:schemeClr val="accent6">
                          <a:lumMod val="60000"/>
                          <a:lumOff val="40000"/>
                        </a:schemeClr>
                      </a:gs>
                    </a:gsLst>
                    <a:lin ang="5400000" scaled="1"/>
                  </a:gradFill>
                  <a:effectLst>
                    <a:outerShdw blurRad="38100" dist="38100" dir="2700000" algn="tl">
                      <a:srgbClr val="000000">
                        <a:alpha val="43137"/>
                      </a:srgbClr>
                    </a:outerShdw>
                  </a:effectLst>
                  <a:latin typeface="Trebuchet MS" pitchFamily="34" charset="0"/>
                </a:rPr>
                <a:t>?</a:t>
              </a:r>
              <a:endParaRPr lang="en-US" b="1" dirty="0">
                <a:gradFill>
                  <a:gsLst>
                    <a:gs pos="28000">
                      <a:schemeClr val="accent6">
                        <a:lumMod val="60000"/>
                        <a:lumOff val="40000"/>
                      </a:schemeClr>
                    </a:gs>
                    <a:gs pos="48000">
                      <a:schemeClr val="accent6">
                        <a:lumMod val="60000"/>
                        <a:lumOff val="40000"/>
                      </a:schemeClr>
                    </a:gs>
                  </a:gsLst>
                  <a:lin ang="5400000" scaled="1"/>
                </a:gradFill>
                <a:effectLst>
                  <a:outerShdw blurRad="38100" dist="38100" dir="2700000" algn="tl">
                    <a:srgbClr val="000000">
                      <a:alpha val="43137"/>
                    </a:srgbClr>
                  </a:outerShdw>
                </a:effectLst>
                <a:latin typeface="Trebuchet MS" pitchFamily="34" charset="0"/>
              </a:endParaRPr>
            </a:p>
          </p:txBody>
        </p:sp>
      </p:grpSp>
      <p:grpSp>
        <p:nvGrpSpPr>
          <p:cNvPr id="36" name="Group 20"/>
          <p:cNvGrpSpPr/>
          <p:nvPr/>
        </p:nvGrpSpPr>
        <p:grpSpPr>
          <a:xfrm>
            <a:off x="4000048" y="2122091"/>
            <a:ext cx="552800" cy="1403131"/>
            <a:chOff x="373117" y="4882055"/>
            <a:chExt cx="552800" cy="1403131"/>
          </a:xfrm>
        </p:grpSpPr>
        <p:sp>
          <p:nvSpPr>
            <p:cNvPr id="37" name="Oval 36"/>
            <p:cNvSpPr/>
            <p:nvPr/>
          </p:nvSpPr>
          <p:spPr bwMode="auto">
            <a:xfrm>
              <a:off x="373117" y="4882055"/>
              <a:ext cx="331076" cy="1403131"/>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wordArtVert" wrap="square" lIns="91432" tIns="45717" rIns="91432" bIns="45717" numCol="1" rtlCol="0" anchor="ctr" anchorCtr="0" compatLnSpc="1">
              <a:prstTxWarp prst="textNoShape">
                <a:avLst/>
              </a:prstTxWarp>
            </a:bodyPr>
            <a:lstStyle/>
            <a:p>
              <a:pPr algn="ctr" defTabSz="914063"/>
              <a:r>
                <a:rPr lang="en-US" sz="1300" b="1" dirty="0" smtClean="0">
                  <a:solidFill>
                    <a:schemeClr val="bg2"/>
                  </a:solidFill>
                  <a:latin typeface="Trebuchet MS" pitchFamily="34" charset="0"/>
                </a:rPr>
                <a:t>DRAM</a:t>
              </a:r>
            </a:p>
          </p:txBody>
        </p:sp>
        <p:pic>
          <p:nvPicPr>
            <p:cNvPr id="38" name="Picture 1" descr="C:\Program Files\Microsoft Office\MEDIA\OFFICE12\Bullets\BD21298_.gif"/>
            <p:cNvPicPr>
              <a:picLocks noChangeAspect="1" noChangeArrowheads="1"/>
            </p:cNvPicPr>
            <p:nvPr/>
          </p:nvPicPr>
          <p:blipFill>
            <a:blip r:embed="rId6"/>
            <a:srcRect/>
            <a:stretch>
              <a:fillRect/>
            </a:stretch>
          </p:blipFill>
          <p:spPr bwMode="auto">
            <a:xfrm rot="19718440">
              <a:off x="609162" y="5468042"/>
              <a:ext cx="316755" cy="228600"/>
            </a:xfrm>
            <a:prstGeom prst="rect">
              <a:avLst/>
            </a:prstGeom>
            <a:noFill/>
          </p:spPr>
        </p:pic>
      </p:grpSp>
      <p:grpSp>
        <p:nvGrpSpPr>
          <p:cNvPr id="39" name="Group 24"/>
          <p:cNvGrpSpPr/>
          <p:nvPr/>
        </p:nvGrpSpPr>
        <p:grpSpPr>
          <a:xfrm>
            <a:off x="1949956" y="3893084"/>
            <a:ext cx="1450428" cy="356416"/>
            <a:chOff x="-5830" y="5912069"/>
            <a:chExt cx="1450428" cy="356416"/>
          </a:xfrm>
        </p:grpSpPr>
        <p:sp>
          <p:nvSpPr>
            <p:cNvPr id="40" name="Oval 39"/>
            <p:cNvSpPr/>
            <p:nvPr/>
          </p:nvSpPr>
          <p:spPr bwMode="auto">
            <a:xfrm rot="20274039">
              <a:off x="-5830" y="5912069"/>
              <a:ext cx="1450428" cy="25224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b="1" dirty="0" smtClean="0">
                  <a:solidFill>
                    <a:schemeClr val="bg2"/>
                  </a:solidFill>
                  <a:latin typeface="Trebuchet MS" pitchFamily="34" charset="0"/>
                </a:rPr>
                <a:t>Flash</a:t>
              </a:r>
            </a:p>
          </p:txBody>
        </p:sp>
        <p:pic>
          <p:nvPicPr>
            <p:cNvPr id="41" name="Picture 40" descr="C:\Program Files\Microsoft Office\MEDIA\OFFICE12\Bullets\BD21298_.gif"/>
            <p:cNvPicPr>
              <a:picLocks noChangeAspect="1" noChangeArrowheads="1"/>
            </p:cNvPicPr>
            <p:nvPr/>
          </p:nvPicPr>
          <p:blipFill>
            <a:blip r:embed="rId6"/>
            <a:srcRect/>
            <a:stretch>
              <a:fillRect/>
            </a:stretch>
          </p:blipFill>
          <p:spPr bwMode="auto">
            <a:xfrm rot="5400000">
              <a:off x="944238" y="6021272"/>
              <a:ext cx="350225" cy="144201"/>
            </a:xfrm>
            <a:prstGeom prst="rect">
              <a:avLst/>
            </a:prstGeom>
            <a:noFill/>
          </p:spPr>
        </p:pic>
      </p:grpSp>
      <p:grpSp>
        <p:nvGrpSpPr>
          <p:cNvPr id="42" name="Group 27"/>
          <p:cNvGrpSpPr/>
          <p:nvPr/>
        </p:nvGrpSpPr>
        <p:grpSpPr>
          <a:xfrm>
            <a:off x="971636" y="4225115"/>
            <a:ext cx="942110" cy="375521"/>
            <a:chOff x="1219200" y="4599709"/>
            <a:chExt cx="942110" cy="375521"/>
          </a:xfrm>
        </p:grpSpPr>
        <p:pic>
          <p:nvPicPr>
            <p:cNvPr id="43" name="Picture 2" descr="C:\Program Files\Microsoft Office\MEDIA\OFFICE12\Bullets\BD21298_.gif"/>
            <p:cNvPicPr>
              <a:picLocks noChangeAspect="1" noChangeArrowheads="1"/>
            </p:cNvPicPr>
            <p:nvPr/>
          </p:nvPicPr>
          <p:blipFill>
            <a:blip r:embed="rId6"/>
            <a:srcRect/>
            <a:stretch>
              <a:fillRect/>
            </a:stretch>
          </p:blipFill>
          <p:spPr bwMode="auto">
            <a:xfrm rot="5552148">
              <a:off x="1240142" y="4698244"/>
              <a:ext cx="330857" cy="223115"/>
            </a:xfrm>
            <a:prstGeom prst="rect">
              <a:avLst/>
            </a:prstGeom>
            <a:noFill/>
          </p:spPr>
        </p:pic>
        <p:sp>
          <p:nvSpPr>
            <p:cNvPr id="44" name="Oval 43"/>
            <p:cNvSpPr/>
            <p:nvPr/>
          </p:nvSpPr>
          <p:spPr bwMode="auto">
            <a:xfrm>
              <a:off x="1219200" y="4599709"/>
              <a:ext cx="942110" cy="13854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b="1" dirty="0" smtClean="0">
                  <a:solidFill>
                    <a:schemeClr val="bg2"/>
                  </a:solidFill>
                  <a:latin typeface="Trebuchet MS" pitchFamily="34" charset="0"/>
                </a:rPr>
                <a:t>HDD</a:t>
              </a:r>
            </a:p>
          </p:txBody>
        </p:sp>
      </p:grpSp>
      <p:grpSp>
        <p:nvGrpSpPr>
          <p:cNvPr id="99" name="Group 98"/>
          <p:cNvGrpSpPr/>
          <p:nvPr/>
        </p:nvGrpSpPr>
        <p:grpSpPr>
          <a:xfrm>
            <a:off x="1257300" y="5161822"/>
            <a:ext cx="6629400" cy="1346200"/>
            <a:chOff x="1257300" y="5161822"/>
            <a:chExt cx="6629400" cy="1346200"/>
          </a:xfrm>
        </p:grpSpPr>
        <p:sp>
          <p:nvSpPr>
            <p:cNvPr id="95" name="Rectangle 94"/>
            <p:cNvSpPr/>
            <p:nvPr/>
          </p:nvSpPr>
          <p:spPr>
            <a:xfrm>
              <a:off x="1258938" y="5161822"/>
              <a:ext cx="954109"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lvl="0" algn="ctr" defTabSz="355600">
                <a:lnSpc>
                  <a:spcPct val="90000"/>
                </a:lnSpc>
                <a:spcBef>
                  <a:spcPct val="0"/>
                </a:spcBef>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70s EEPROM</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($10K/GB)</a:t>
              </a:r>
              <a:endParaRPr lang="en-US" sz="105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1" name="Rectangle 90"/>
            <p:cNvSpPr/>
            <p:nvPr/>
          </p:nvSpPr>
          <p:spPr>
            <a:xfrm>
              <a:off x="3057993" y="5161822"/>
              <a:ext cx="1379095"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algn="ctr" defTabSz="355600">
                <a:lnSpc>
                  <a:spcPct val="90000"/>
                </a:lnSpc>
                <a:spcBef>
                  <a:spcPct val="0"/>
                </a:spcBef>
                <a:spcAft>
                  <a:spcPct val="35000"/>
                </a:spcAft>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1997 Digital photo – killer application </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($1K/GB)</a:t>
              </a:r>
            </a:p>
          </p:txBody>
        </p:sp>
        <p:sp>
          <p:nvSpPr>
            <p:cNvPr id="87" name="Rectangle 86"/>
            <p:cNvSpPr/>
            <p:nvPr/>
          </p:nvSpPr>
          <p:spPr>
            <a:xfrm>
              <a:off x="5266197" y="5161822"/>
              <a:ext cx="954109"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algn="ctr" defTabSz="355600">
                <a:lnSpc>
                  <a:spcPct val="90000"/>
                </a:lnSpc>
                <a:spcBef>
                  <a:spcPct val="0"/>
                </a:spcBef>
                <a:spcAft>
                  <a:spcPct val="35000"/>
                </a:spcAft>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2005 Mobile applications</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($20/GB) </a:t>
              </a:r>
              <a:endParaRPr lang="en-US" sz="105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3" name="Rectangle 92"/>
            <p:cNvSpPr/>
            <p:nvPr/>
          </p:nvSpPr>
          <p:spPr>
            <a:xfrm>
              <a:off x="2260753" y="5969542"/>
              <a:ext cx="954109"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algn="ctr" defTabSz="355600">
                <a:lnSpc>
                  <a:spcPct val="90000"/>
                </a:lnSpc>
                <a:spcBef>
                  <a:spcPct val="0"/>
                </a:spcBef>
                <a:spcAft>
                  <a:spcPct val="35000"/>
                </a:spcAft>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1987 FLASH invented</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($5K/GB)</a:t>
              </a:r>
              <a:endParaRPr lang="en-US" sz="105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9" name="Rectangle 88"/>
            <p:cNvSpPr/>
            <p:nvPr/>
          </p:nvSpPr>
          <p:spPr>
            <a:xfrm>
              <a:off x="4264382" y="5969542"/>
              <a:ext cx="954109"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algn="ctr" defTabSz="355600">
                <a:lnSpc>
                  <a:spcPct val="90000"/>
                </a:lnSpc>
                <a:spcBef>
                  <a:spcPct val="0"/>
                </a:spcBef>
                <a:spcAft>
                  <a:spcPct val="35000"/>
                </a:spcAft>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2003 Digital music </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($100/GB)</a:t>
              </a:r>
              <a:endParaRPr lang="en-US" sz="105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5" name="Rectangle 84"/>
            <p:cNvSpPr/>
            <p:nvPr/>
          </p:nvSpPr>
          <p:spPr>
            <a:xfrm>
              <a:off x="6130977" y="5969542"/>
              <a:ext cx="1251677" cy="538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algn="ctr" defTabSz="355600">
                <a:lnSpc>
                  <a:spcPct val="90000"/>
                </a:lnSpc>
                <a:spcBef>
                  <a:spcPct val="0"/>
                </a:spcBef>
                <a:spcAft>
                  <a:spcPct val="35000"/>
                </a:spcAft>
              </a:pP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2006 Computing UFDs</a:t>
              </a:r>
              <a:b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05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($5/GB)</a:t>
              </a:r>
              <a:endParaRPr lang="en-US" sz="105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98" name="Group 97"/>
            <p:cNvGrpSpPr/>
            <p:nvPr/>
          </p:nvGrpSpPr>
          <p:grpSpPr>
            <a:xfrm>
              <a:off x="1257300" y="5565682"/>
              <a:ext cx="6629400" cy="538480"/>
              <a:chOff x="1257300" y="5565682"/>
              <a:chExt cx="6629400" cy="538480"/>
            </a:xfrm>
          </p:grpSpPr>
          <p:sp>
            <p:nvSpPr>
              <p:cNvPr id="71" name="Notched Right Arrow 70"/>
              <p:cNvSpPr/>
              <p:nvPr/>
            </p:nvSpPr>
            <p:spPr>
              <a:xfrm>
                <a:off x="1257300" y="5565682"/>
                <a:ext cx="6629400" cy="538480"/>
              </a:xfrm>
              <a:prstGeom prst="notchedRightArrow">
                <a:avLst/>
              </a:prstGeom>
            </p:spPr>
            <p:style>
              <a:lnRef idx="1">
                <a:schemeClr val="accent2"/>
              </a:lnRef>
              <a:fillRef idx="3">
                <a:schemeClr val="accent2"/>
              </a:fillRef>
              <a:effectRef idx="2">
                <a:schemeClr val="accent2"/>
              </a:effectRef>
              <a:fontRef idx="minor">
                <a:schemeClr val="lt1"/>
              </a:fontRef>
            </p:style>
          </p:sp>
          <p:sp>
            <p:nvSpPr>
              <p:cNvPr id="73" name="Oval 72"/>
              <p:cNvSpPr/>
              <p:nvPr/>
            </p:nvSpPr>
            <p:spPr>
              <a:xfrm>
                <a:off x="1668683"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sp>
            <p:nvSpPr>
              <p:cNvPr id="75" name="Oval 74"/>
              <p:cNvSpPr/>
              <p:nvPr/>
            </p:nvSpPr>
            <p:spPr>
              <a:xfrm>
                <a:off x="2670498"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sp>
            <p:nvSpPr>
              <p:cNvPr id="77" name="Oval 76"/>
              <p:cNvSpPr/>
              <p:nvPr/>
            </p:nvSpPr>
            <p:spPr>
              <a:xfrm>
                <a:off x="3672312"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sp>
            <p:nvSpPr>
              <p:cNvPr id="79" name="Oval 78"/>
              <p:cNvSpPr/>
              <p:nvPr/>
            </p:nvSpPr>
            <p:spPr>
              <a:xfrm>
                <a:off x="4674127"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sp>
            <p:nvSpPr>
              <p:cNvPr id="81" name="Oval 80"/>
              <p:cNvSpPr/>
              <p:nvPr/>
            </p:nvSpPr>
            <p:spPr>
              <a:xfrm>
                <a:off x="5675941"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sp>
            <p:nvSpPr>
              <p:cNvPr id="83" name="Oval 82"/>
              <p:cNvSpPr/>
              <p:nvPr/>
            </p:nvSpPr>
            <p:spPr>
              <a:xfrm>
                <a:off x="6677756" y="5767612"/>
                <a:ext cx="134620" cy="134620"/>
              </a:xfrm>
              <a:prstGeom prst="ellipse">
                <a:avLst/>
              </a:prstGeom>
            </p:spPr>
            <p:style>
              <a:lnRef idx="0">
                <a:schemeClr val="accent1"/>
              </a:lnRef>
              <a:fillRef idx="3">
                <a:schemeClr val="accent1"/>
              </a:fillRef>
              <a:effectRef idx="3">
                <a:schemeClr val="accent1"/>
              </a:effectRef>
              <a:fontRef idx="minor">
                <a:schemeClr val="lt1"/>
              </a:fontRef>
            </p:style>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2000"/>
                                        <p:tgtEl>
                                          <p:spTgt spid="9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0"/>
                                        <p:tgtEl>
                                          <p:spTgt spid="39"/>
                                        </p:tgtEl>
                                      </p:cBhvr>
                                    </p:animEffect>
                                  </p:childTnLst>
                                </p:cTn>
                              </p:par>
                              <p:par>
                                <p:cTn id="17" presetID="10" presetClass="entr" presetSubtype="0" fill="hold" nodeType="withEffect">
                                  <p:stCondLst>
                                    <p:cond delay="50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2000"/>
                                        <p:tgtEl>
                                          <p:spTgt spid="19">
                                            <p:txEl>
                                              <p:pRg st="1" end="1"/>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2000"/>
                                        <p:tgtEl>
                                          <p:spTgt spid="19">
                                            <p:txEl>
                                              <p:pRg st="2" end="2"/>
                                            </p:txEl>
                                          </p:spTgt>
                                        </p:tgtEl>
                                      </p:cBhvr>
                                    </p:animEffect>
                                  </p:childTnLst>
                                </p:cTn>
                              </p:par>
                              <p:par>
                                <p:cTn id="23" presetID="10" presetClass="entr" presetSubtype="0" fill="hold" nodeType="withEffect">
                                  <p:stCondLst>
                                    <p:cond delay="150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fade">
                                      <p:cBhvr>
                                        <p:cTn id="25" dur="2000"/>
                                        <p:tgtEl>
                                          <p:spTgt spid="19">
                                            <p:txEl>
                                              <p:pRg st="3" end="3"/>
                                            </p:txEl>
                                          </p:spTgt>
                                        </p:tgtEl>
                                      </p:cBhvr>
                                    </p:animEffect>
                                  </p:childTnLst>
                                </p:cTn>
                              </p:par>
                              <p:par>
                                <p:cTn id="26" presetID="10" presetClass="entr" presetSubtype="0" fill="hold" nodeType="withEffect">
                                  <p:stCondLst>
                                    <p:cond delay="2000"/>
                                  </p:stCondLst>
                                  <p:childTnLst>
                                    <p:set>
                                      <p:cBhvr>
                                        <p:cTn id="27" dur="1" fill="hold">
                                          <p:stCondLst>
                                            <p:cond delay="0"/>
                                          </p:stCondLst>
                                        </p:cTn>
                                        <p:tgtEl>
                                          <p:spTgt spid="19">
                                            <p:txEl>
                                              <p:pRg st="4" end="4"/>
                                            </p:txEl>
                                          </p:spTgt>
                                        </p:tgtEl>
                                        <p:attrNameLst>
                                          <p:attrName>style.visibility</p:attrName>
                                        </p:attrNameLst>
                                      </p:cBhvr>
                                      <p:to>
                                        <p:strVal val="visible"/>
                                      </p:to>
                                    </p:set>
                                    <p:animEffect transition="in" filter="fade">
                                      <p:cBhvr>
                                        <p:cTn id="28" dur="2000"/>
                                        <p:tgtEl>
                                          <p:spTgt spid="1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2000"/>
                                        <p:tgtEl>
                                          <p:spTgt spid="19">
                                            <p:txEl>
                                              <p:pRg st="5" end="5"/>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fade">
                                      <p:cBhvr>
                                        <p:cTn id="39" dur="2000"/>
                                        <p:tgtEl>
                                          <p:spTgt spid="19">
                                            <p:txEl>
                                              <p:pRg st="6" end="6"/>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19">
                                            <p:txEl>
                                              <p:pRg st="7" end="7"/>
                                            </p:txEl>
                                          </p:spTgt>
                                        </p:tgtEl>
                                        <p:attrNameLst>
                                          <p:attrName>style.visibility</p:attrName>
                                        </p:attrNameLst>
                                      </p:cBhvr>
                                      <p:to>
                                        <p:strVal val="visible"/>
                                      </p:to>
                                    </p:set>
                                    <p:animEffect transition="in" filter="fade">
                                      <p:cBhvr>
                                        <p:cTn id="42" dur="2000"/>
                                        <p:tgtEl>
                                          <p:spTgt spid="19">
                                            <p:txEl>
                                              <p:pRg st="7" end="7"/>
                                            </p:txEl>
                                          </p:spTgt>
                                        </p:tgtEl>
                                      </p:cBhvr>
                                    </p:animEffect>
                                  </p:childTnLst>
                                </p:cTn>
                              </p:par>
                              <p:par>
                                <p:cTn id="43" presetID="10" presetClass="entr" presetSubtype="0" fill="hold" nodeType="withEffect">
                                  <p:stCondLst>
                                    <p:cond delay="1500"/>
                                  </p:stCondLst>
                                  <p:childTnLst>
                                    <p:set>
                                      <p:cBhvr>
                                        <p:cTn id="44" dur="1" fill="hold">
                                          <p:stCondLst>
                                            <p:cond delay="0"/>
                                          </p:stCondLst>
                                        </p:cTn>
                                        <p:tgtEl>
                                          <p:spTgt spid="19">
                                            <p:txEl>
                                              <p:pRg st="8" end="8"/>
                                            </p:txEl>
                                          </p:spTgt>
                                        </p:tgtEl>
                                        <p:attrNameLst>
                                          <p:attrName>style.visibility</p:attrName>
                                        </p:attrNameLst>
                                      </p:cBhvr>
                                      <p:to>
                                        <p:strVal val="visible"/>
                                      </p:to>
                                    </p:set>
                                    <p:animEffect transition="in" filter="fade">
                                      <p:cBhvr>
                                        <p:cTn id="45" dur="20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Good is Your Crystal Ball?</a:t>
            </a:r>
            <a:endParaRPr lang="en-US" dirty="0"/>
          </a:p>
        </p:txBody>
      </p:sp>
      <p:sp>
        <p:nvSpPr>
          <p:cNvPr id="3" name="Text Placeholder 2"/>
          <p:cNvSpPr>
            <a:spLocks noGrp="1"/>
          </p:cNvSpPr>
          <p:nvPr>
            <p:ph type="body" idx="1"/>
          </p:nvPr>
        </p:nvSpPr>
        <p:spPr/>
        <p:txBody>
          <a:bodyPr/>
          <a:lstStyle/>
          <a:p>
            <a:r>
              <a:rPr lang="en-US" smtClean="0"/>
              <a:t>Filling the gap between DRAM </a:t>
            </a:r>
            <a:br>
              <a:rPr lang="en-US" smtClean="0"/>
            </a:br>
            <a:r>
              <a:rPr lang="en-US" smtClean="0"/>
              <a:t>and Storage in new ways</a:t>
            </a:r>
            <a:endParaRPr lang="en-US" dirty="0" smtClean="0"/>
          </a:p>
        </p:txBody>
      </p:sp>
      <p:pic>
        <p:nvPicPr>
          <p:cNvPr id="1026" name="Picture 2" descr="C:\Users\dwalp\AppData\Local\Microsoft\Windows\Temporary Internet Files\Content.IE5\QOJPAXB0\MCHH00926_0000[1].wmf"/>
          <p:cNvPicPr>
            <a:picLocks noChangeAspect="1" noChangeArrowheads="1"/>
          </p:cNvPicPr>
          <p:nvPr/>
        </p:nvPicPr>
        <p:blipFill>
          <a:blip r:embed="rId3"/>
          <a:srcRect/>
          <a:stretch>
            <a:fillRect/>
          </a:stretch>
        </p:blipFill>
        <p:spPr bwMode="auto">
          <a:xfrm>
            <a:off x="6924675" y="1598613"/>
            <a:ext cx="1635125" cy="1765300"/>
          </a:xfrm>
          <a:prstGeom prst="rect">
            <a:avLst/>
          </a:prstGeom>
          <a:noFill/>
        </p:spPr>
      </p:pic>
      <p:grpSp>
        <p:nvGrpSpPr>
          <p:cNvPr id="11" name="Group 10"/>
          <p:cNvGrpSpPr/>
          <p:nvPr/>
        </p:nvGrpSpPr>
        <p:grpSpPr>
          <a:xfrm>
            <a:off x="381000" y="3702570"/>
            <a:ext cx="8382000" cy="1948721"/>
            <a:chOff x="381000" y="4946754"/>
            <a:chExt cx="8382000" cy="1948721"/>
          </a:xfrm>
        </p:grpSpPr>
        <p:sp>
          <p:nvSpPr>
            <p:cNvPr id="12" name="Rectangle 11"/>
            <p:cNvSpPr/>
            <p:nvPr/>
          </p:nvSpPr>
          <p:spPr bwMode="auto">
            <a:xfrm>
              <a:off x="381000" y="4946754"/>
              <a:ext cx="8382000" cy="194872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Rectangle 12"/>
            <p:cNvSpPr/>
            <p:nvPr/>
          </p:nvSpPr>
          <p:spPr>
            <a:xfrm>
              <a:off x="556418" y="5089113"/>
              <a:ext cx="8031163" cy="17050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ENT-T539 – Design Tradeoffs for Solid-State Disk Performance</a:t>
              </a:r>
            </a:p>
            <a:p>
              <a:pPr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COR-P777 – How Windows and SSDs Can Provide the Best User Experience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Flash Interface for the Future </a:t>
            </a:r>
            <a:endParaRPr lang="en-US" dirty="0"/>
          </a:p>
        </p:txBody>
      </p:sp>
      <p:sp>
        <p:nvSpPr>
          <p:cNvPr id="3" name="Text Placeholder 2"/>
          <p:cNvSpPr>
            <a:spLocks noGrp="1"/>
          </p:cNvSpPr>
          <p:nvPr>
            <p:ph type="body" idx="1"/>
          </p:nvPr>
        </p:nvSpPr>
        <p:spPr>
          <a:xfrm>
            <a:off x="382588" y="1414464"/>
            <a:ext cx="8380412" cy="3273717"/>
          </a:xfrm>
        </p:spPr>
        <p:txBody>
          <a:bodyPr/>
          <a:lstStyle/>
          <a:p>
            <a:pPr lvl="0"/>
            <a:r>
              <a:rPr lang="en-US" dirty="0" smtClean="0"/>
              <a:t>Enable technology innovation </a:t>
            </a:r>
            <a:br>
              <a:rPr lang="en-US" dirty="0" smtClean="0"/>
            </a:br>
            <a:r>
              <a:rPr lang="en-US" dirty="0" smtClean="0"/>
              <a:t>without interface design overhead</a:t>
            </a:r>
          </a:p>
          <a:p>
            <a:pPr lvl="1"/>
            <a:r>
              <a:rPr lang="en-US" dirty="0" smtClean="0"/>
              <a:t>Evolving technology requires an </a:t>
            </a:r>
            <a:br>
              <a:rPr lang="en-US" dirty="0" smtClean="0"/>
            </a:br>
            <a:r>
              <a:rPr lang="en-US" dirty="0" smtClean="0"/>
              <a:t>abstraction free of assumptions of </a:t>
            </a:r>
            <a:br>
              <a:rPr lang="en-US" dirty="0" smtClean="0"/>
            </a:br>
            <a:r>
              <a:rPr lang="en-US" dirty="0" smtClean="0"/>
              <a:t>current underlying technologies</a:t>
            </a:r>
          </a:p>
          <a:p>
            <a:pPr lvl="1"/>
            <a:r>
              <a:rPr lang="en-US" dirty="0" smtClean="0"/>
              <a:t>Define cache access methods </a:t>
            </a:r>
            <a:br>
              <a:rPr lang="en-US" dirty="0" smtClean="0"/>
            </a:br>
            <a:r>
              <a:rPr lang="en-US" dirty="0" smtClean="0"/>
              <a:t>but avoid specifying algorithms</a:t>
            </a:r>
          </a:p>
        </p:txBody>
      </p:sp>
      <p:grpSp>
        <p:nvGrpSpPr>
          <p:cNvPr id="19" name="Group 18"/>
          <p:cNvGrpSpPr/>
          <p:nvPr/>
        </p:nvGrpSpPr>
        <p:grpSpPr>
          <a:xfrm>
            <a:off x="0" y="4916773"/>
            <a:ext cx="9144000" cy="1051810"/>
            <a:chOff x="0" y="4864308"/>
            <a:chExt cx="9144000" cy="1051810"/>
          </a:xfrm>
        </p:grpSpPr>
        <p:grpSp>
          <p:nvGrpSpPr>
            <p:cNvPr id="16" name="Group 15"/>
            <p:cNvGrpSpPr/>
            <p:nvPr/>
          </p:nvGrpSpPr>
          <p:grpSpPr>
            <a:xfrm>
              <a:off x="0" y="4864308"/>
              <a:ext cx="9144000" cy="1051810"/>
              <a:chOff x="0" y="4781863"/>
              <a:chExt cx="9144000" cy="1051810"/>
            </a:xfrm>
          </p:grpSpPr>
          <p:sp>
            <p:nvSpPr>
              <p:cNvPr id="13" name="Rectangle 12"/>
              <p:cNvSpPr/>
              <p:nvPr/>
            </p:nvSpPr>
            <p:spPr bwMode="auto">
              <a:xfrm>
                <a:off x="0" y="4813767"/>
                <a:ext cx="9144000" cy="988001"/>
              </a:xfrm>
              <a:prstGeom prst="rect">
                <a:avLst/>
              </a:prstGeom>
              <a:gradFill flip="none" rotWithShape="1">
                <a:gsLst>
                  <a:gs pos="0">
                    <a:schemeClr val="bg2">
                      <a:alpha val="0"/>
                    </a:schemeClr>
                  </a:gs>
                  <a:gs pos="50000">
                    <a:schemeClr val="bg2">
                      <a:alpha val="30000"/>
                    </a:schemeClr>
                  </a:gs>
                  <a:gs pos="100000">
                    <a:schemeClr val="bg2">
                      <a:alpha val="0"/>
                    </a:scheme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ectangle 13"/>
              <p:cNvSpPr/>
              <p:nvPr/>
            </p:nvSpPr>
            <p:spPr bwMode="auto">
              <a:xfrm>
                <a:off x="0" y="4781863"/>
                <a:ext cx="9144000" cy="3307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ectangle 14"/>
              <p:cNvSpPr/>
              <p:nvPr/>
            </p:nvSpPr>
            <p:spPr bwMode="auto">
              <a:xfrm>
                <a:off x="0" y="5800602"/>
                <a:ext cx="9144000" cy="3307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1" name="Rectangle 10"/>
            <p:cNvSpPr/>
            <p:nvPr/>
          </p:nvSpPr>
          <p:spPr>
            <a:xfrm>
              <a:off x="731837" y="5011648"/>
              <a:ext cx="7680325" cy="757130"/>
            </a:xfrm>
            <a:prstGeom prst="rect">
              <a:avLst/>
            </a:prstGeom>
          </p:spPr>
          <p:txBody>
            <a:bodyPr wrap="square">
              <a:spAutoFit/>
            </a:bodyPr>
            <a:lstStyle/>
            <a:p>
              <a:pPr marL="382573" lvl="0" indent="-382573" algn="ctr" defTabSz="912777" fontAlgn="base">
                <a:lnSpc>
                  <a:spcPct val="90000"/>
                </a:lnSpc>
                <a:spcBef>
                  <a:spcPct val="0"/>
                </a:spcBef>
                <a:spcAft>
                  <a:spcPct val="0"/>
                </a:spcAft>
                <a:buClr>
                  <a:srgbClr val="FFFFFF"/>
                </a:buClr>
                <a:buSzPct val="95000"/>
              </a:pPr>
              <a:r>
                <a:rPr lang="en-US" sz="4800" kern="0" spc="-125" dirty="0" smtClean="0">
                  <a:ln w="3175">
                    <a:noFill/>
                  </a:ln>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effectLst>
                    <a:outerShdw blurRad="88900" dist="12700" dir="2700000" algn="tl" rotWithShape="0">
                      <a:prstClr val="black"/>
                    </a:outerShdw>
                  </a:effectLst>
                  <a:latin typeface="Trebuchet MS" pitchFamily="34" charset="0"/>
                  <a:cs typeface="Arial" charset="0"/>
                </a:rPr>
                <a:t>NVMHCI!</a:t>
              </a:r>
              <a:endParaRPr lang="en-US" sz="4800" kern="0" spc="-125" dirty="0">
                <a:ln w="3175">
                  <a:noFill/>
                </a:ln>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effectLst>
                  <a:outerShdw blurRad="88900" dist="12700" dir="2700000" algn="tl" rotWithShape="0">
                    <a:prstClr val="black"/>
                  </a:outerShdw>
                </a:effectLst>
                <a:latin typeface="Trebuchet MS" pitchFamily="34" charset="0"/>
                <a:cs typeface="Arial" charset="0"/>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NVMHCI Overview</a:t>
            </a:r>
            <a:endParaRPr lang="en-US" dirty="0" smtClean="0"/>
          </a:p>
        </p:txBody>
      </p:sp>
      <p:sp>
        <p:nvSpPr>
          <p:cNvPr id="14339" name="Content Placeholder 2"/>
          <p:cNvSpPr>
            <a:spLocks noGrp="1"/>
          </p:cNvSpPr>
          <p:nvPr>
            <p:ph idx="1"/>
          </p:nvPr>
        </p:nvSpPr>
        <p:spPr>
          <a:xfrm>
            <a:off x="382588" y="1414464"/>
            <a:ext cx="8380412" cy="4425827"/>
          </a:xfrm>
        </p:spPr>
        <p:txBody>
          <a:bodyPr/>
          <a:lstStyle/>
          <a:p>
            <a:pPr marL="0" indent="0">
              <a:buNone/>
            </a:pPr>
            <a:r>
              <a:rPr lang="en-US" sz="3200" b="1" dirty="0" smtClean="0"/>
              <a:t>New Development</a:t>
            </a:r>
          </a:p>
          <a:p>
            <a:r>
              <a:rPr lang="en-US" sz="2800" dirty="0" smtClean="0"/>
              <a:t>Flash has become cost effective </a:t>
            </a:r>
            <a:br>
              <a:rPr lang="en-US" sz="2800" dirty="0" smtClean="0"/>
            </a:br>
            <a:r>
              <a:rPr lang="en-US" sz="2800" dirty="0" smtClean="0"/>
              <a:t>in PC relevant sizes</a:t>
            </a:r>
          </a:p>
          <a:p>
            <a:pPr marL="0" indent="0">
              <a:buNone/>
            </a:pPr>
            <a:r>
              <a:rPr lang="en-US" sz="3200" b="1" dirty="0" smtClean="0"/>
              <a:t>Opportunity</a:t>
            </a:r>
          </a:p>
          <a:p>
            <a:r>
              <a:rPr lang="en-US" sz="2800" dirty="0" smtClean="0"/>
              <a:t>Mainstream Flash into PC architecture in a standardized form with acceptable performance</a:t>
            </a:r>
          </a:p>
          <a:p>
            <a:pPr marL="0" indent="0">
              <a:buNone/>
            </a:pPr>
            <a:r>
              <a:rPr lang="en-US" sz="3200" b="1" dirty="0" smtClean="0"/>
              <a:t>Solution</a:t>
            </a:r>
          </a:p>
          <a:p>
            <a:r>
              <a:rPr lang="en-US" sz="2800" dirty="0" smtClean="0"/>
              <a:t>Standardize a flash interface to promote adoption and enable innovation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2588" y="228600"/>
            <a:ext cx="8380412" cy="1329595"/>
          </a:xfrm>
        </p:spPr>
        <p:txBody>
          <a:bodyPr/>
          <a:lstStyle/>
          <a:p>
            <a:r>
              <a:rPr lang="en-US" dirty="0" smtClean="0"/>
              <a:t>NVMHCI Committee and Standard</a:t>
            </a:r>
          </a:p>
        </p:txBody>
      </p:sp>
      <p:sp>
        <p:nvSpPr>
          <p:cNvPr id="16388" name="Rectangle 3"/>
          <p:cNvSpPr>
            <a:spLocks noGrp="1" noChangeArrowheads="1"/>
          </p:cNvSpPr>
          <p:nvPr>
            <p:ph type="body" idx="1"/>
          </p:nvPr>
        </p:nvSpPr>
        <p:spPr>
          <a:xfrm>
            <a:off x="382588" y="1901825"/>
            <a:ext cx="8380412" cy="3203954"/>
          </a:xfrm>
        </p:spPr>
        <p:txBody>
          <a:bodyPr/>
          <a:lstStyle/>
          <a:p>
            <a:r>
              <a:rPr lang="en-US" dirty="0" smtClean="0"/>
              <a:t>Formed May 2007</a:t>
            </a:r>
          </a:p>
          <a:p>
            <a:r>
              <a:rPr lang="en-US" dirty="0" smtClean="0"/>
              <a:t>NVMHCI 1.0 was published </a:t>
            </a:r>
            <a:br>
              <a:rPr lang="en-US" dirty="0" smtClean="0"/>
            </a:br>
            <a:r>
              <a:rPr lang="en-US" dirty="0" smtClean="0"/>
              <a:t>on April 14, 2008</a:t>
            </a:r>
          </a:p>
          <a:p>
            <a:r>
              <a:rPr lang="en-US" dirty="0" smtClean="0"/>
              <a:t>Leveraged AHCI semantics, </a:t>
            </a:r>
            <a:br>
              <a:rPr lang="en-US" dirty="0" smtClean="0"/>
            </a:br>
            <a:r>
              <a:rPr lang="en-US" dirty="0" smtClean="0"/>
              <a:t>concepts, and experience</a:t>
            </a:r>
          </a:p>
          <a:p>
            <a:r>
              <a:rPr lang="en-US" dirty="0" smtClean="0"/>
              <a:t>Currently consists of 35+ members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731838" y="1900238"/>
            <a:ext cx="3393954" cy="1473200"/>
            <a:chOff x="1295400" y="1739900"/>
            <a:chExt cx="3393954" cy="1473200"/>
          </a:xfrm>
        </p:grpSpPr>
        <p:grpSp>
          <p:nvGrpSpPr>
            <p:cNvPr id="3" name="Group 153"/>
            <p:cNvGrpSpPr>
              <a:grpSpLocks/>
            </p:cNvGrpSpPr>
            <p:nvPr/>
          </p:nvGrpSpPr>
          <p:grpSpPr bwMode="auto">
            <a:xfrm>
              <a:off x="1295400" y="1739900"/>
              <a:ext cx="3393954" cy="1473200"/>
              <a:chOff x="914400" y="1803400"/>
              <a:chExt cx="2311400" cy="1003300"/>
            </a:xfrm>
          </p:grpSpPr>
          <p:sp>
            <p:nvSpPr>
              <p:cNvPr id="17" name="L-Shape 16"/>
              <p:cNvSpPr/>
              <p:nvPr/>
            </p:nvSpPr>
            <p:spPr>
              <a:xfrm rot="10800000">
                <a:off x="914400" y="1803400"/>
                <a:ext cx="2311400" cy="1003300"/>
              </a:xfrm>
              <a:prstGeom prst="corner">
                <a:avLst>
                  <a:gd name="adj1" fmla="val 83899"/>
                  <a:gd name="adj2" fmla="val 87975"/>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latin typeface="Trebuchet MS" pitchFamily="34" charset="0"/>
                </a:endParaRPr>
              </a:p>
            </p:txBody>
          </p:sp>
          <p:sp>
            <p:nvSpPr>
              <p:cNvPr id="18" name="Rectangle 17"/>
              <p:cNvSpPr/>
              <p:nvPr/>
            </p:nvSpPr>
            <p:spPr>
              <a:xfrm>
                <a:off x="2336800" y="2705100"/>
                <a:ext cx="889000" cy="88900"/>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rebuchet MS" pitchFamily="34" charset="0"/>
                </a:endParaRPr>
              </a:p>
            </p:txBody>
          </p:sp>
          <p:sp>
            <p:nvSpPr>
              <p:cNvPr id="21" name="Flowchart: Off-page Connector 20"/>
              <p:cNvSpPr/>
              <p:nvPr/>
            </p:nvSpPr>
            <p:spPr>
              <a:xfrm rot="10800000">
                <a:off x="15748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dk1"/>
                  </a:solidFill>
                  <a:latin typeface="Trebuchet MS" pitchFamily="34" charset="0"/>
                </a:endParaRPr>
              </a:p>
            </p:txBody>
          </p:sp>
          <p:sp>
            <p:nvSpPr>
              <p:cNvPr id="22" name="Flowchart: Off-page Connector 21"/>
              <p:cNvSpPr/>
              <p:nvPr/>
            </p:nvSpPr>
            <p:spPr>
              <a:xfrm rot="10800000">
                <a:off x="12827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Trebuchet MS" pitchFamily="34" charset="0"/>
                </a:endParaRPr>
              </a:p>
            </p:txBody>
          </p:sp>
          <p:cxnSp>
            <p:nvCxnSpPr>
              <p:cNvPr id="116" name="Elbow Connector 115"/>
              <p:cNvCxnSpPr>
                <a:stCxn id="0" idx="2"/>
                <a:endCxn id="0" idx="2"/>
              </p:cNvCxnSpPr>
              <p:nvPr/>
            </p:nvCxnSpPr>
            <p:spPr>
              <a:xfrm rot="5400000">
                <a:off x="2133600" y="1962150"/>
                <a:ext cx="76200" cy="952500"/>
              </a:xfrm>
              <a:prstGeom prst="bentConnector3">
                <a:avLst>
                  <a:gd name="adj1" fmla="val 70096"/>
                </a:avLst>
              </a:prstGeom>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0" idx="2"/>
                <a:endCxn id="0" idx="2"/>
              </p:cNvCxnSpPr>
              <p:nvPr/>
            </p:nvCxnSpPr>
            <p:spPr>
              <a:xfrm rot="5400000">
                <a:off x="1987550" y="1816100"/>
                <a:ext cx="76200" cy="1244600"/>
              </a:xfrm>
              <a:prstGeom prst="bentConnector3">
                <a:avLst>
                  <a:gd name="adj1" fmla="val 33333"/>
                </a:avLst>
              </a:prstGeom>
            </p:spPr>
            <p:style>
              <a:lnRef idx="1">
                <a:schemeClr val="accent1"/>
              </a:lnRef>
              <a:fillRef idx="0">
                <a:schemeClr val="accent1"/>
              </a:fillRef>
              <a:effectRef idx="0">
                <a:schemeClr val="accent1"/>
              </a:effectRef>
              <a:fontRef idx="minor">
                <a:schemeClr val="tx1"/>
              </a:fontRef>
            </p:style>
          </p:cxnSp>
        </p:grpSp>
        <p:grpSp>
          <p:nvGrpSpPr>
            <p:cNvPr id="4" name="Group 162"/>
            <p:cNvGrpSpPr>
              <a:grpSpLocks/>
            </p:cNvGrpSpPr>
            <p:nvPr/>
          </p:nvGrpSpPr>
          <p:grpSpPr bwMode="auto">
            <a:xfrm>
              <a:off x="3544887" y="1981200"/>
              <a:ext cx="646113" cy="646113"/>
              <a:chOff x="6946900" y="4749800"/>
              <a:chExt cx="1727200" cy="1727200"/>
            </a:xfrm>
          </p:grpSpPr>
          <p:sp>
            <p:nvSpPr>
              <p:cNvPr id="87" name="Rectangle 86"/>
              <p:cNvSpPr/>
              <p:nvPr/>
            </p:nvSpPr>
            <p:spPr>
              <a:xfrm>
                <a:off x="6946900" y="4749800"/>
                <a:ext cx="1727200" cy="1727200"/>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latin typeface="Trebuchet MS" pitchFamily="34" charset="0"/>
                </a:endParaRPr>
              </a:p>
            </p:txBody>
          </p:sp>
          <p:sp>
            <p:nvSpPr>
              <p:cNvPr id="88" name="Rectangle 87"/>
              <p:cNvSpPr/>
              <p:nvPr/>
            </p:nvSpPr>
            <p:spPr>
              <a:xfrm>
                <a:off x="7098614" y="4773141"/>
                <a:ext cx="1447114" cy="291757"/>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89" name="Rectangle 88"/>
              <p:cNvSpPr/>
              <p:nvPr/>
            </p:nvSpPr>
            <p:spPr>
              <a:xfrm>
                <a:off x="7466229"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90" name="Rectangle 89"/>
              <p:cNvSpPr/>
              <p:nvPr/>
            </p:nvSpPr>
            <p:spPr>
              <a:xfrm>
                <a:off x="7851348"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sp>
        <p:nvSpPr>
          <p:cNvPr id="71" name="Wave 70"/>
          <p:cNvSpPr/>
          <p:nvPr/>
        </p:nvSpPr>
        <p:spPr>
          <a:xfrm rot="3564725">
            <a:off x="1375253" y="3532125"/>
            <a:ext cx="1775375" cy="350325"/>
          </a:xfrm>
          <a:prstGeom prst="wave">
            <a:avLst>
              <a:gd name="adj1" fmla="val 12500"/>
              <a:gd name="adj2" fmla="val -4670"/>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Trebuchet MS" pitchFamily="34" charset="0"/>
            </a:endParaRPr>
          </a:p>
        </p:txBody>
      </p:sp>
      <p:sp>
        <p:nvSpPr>
          <p:cNvPr id="18435" name="Title 4"/>
          <p:cNvSpPr>
            <a:spLocks noGrp="1"/>
          </p:cNvSpPr>
          <p:nvPr>
            <p:ph type="title"/>
          </p:nvPr>
        </p:nvSpPr>
        <p:spPr/>
        <p:txBody>
          <a:bodyPr/>
          <a:lstStyle/>
          <a:p>
            <a:r>
              <a:rPr smtClean="0"/>
              <a:t>Storage Bus Architecture</a:t>
            </a:r>
            <a:endParaRPr lang="en-US" dirty="0" smtClean="0"/>
          </a:p>
        </p:txBody>
      </p:sp>
      <p:grpSp>
        <p:nvGrpSpPr>
          <p:cNvPr id="12" name="Group 236"/>
          <p:cNvGrpSpPr/>
          <p:nvPr/>
        </p:nvGrpSpPr>
        <p:grpSpPr>
          <a:xfrm>
            <a:off x="2934491" y="1298708"/>
            <a:ext cx="4485640" cy="2310997"/>
            <a:chOff x="5420360" y="1346603"/>
            <a:chExt cx="4485640" cy="2310997"/>
          </a:xfrm>
        </p:grpSpPr>
        <p:sp>
          <p:nvSpPr>
            <p:cNvPr id="202" name="Trapezoid 201"/>
            <p:cNvSpPr/>
            <p:nvPr/>
          </p:nvSpPr>
          <p:spPr>
            <a:xfrm rot="16200000">
              <a:off x="6913404" y="639370"/>
              <a:ext cx="2200275" cy="3719513"/>
            </a:xfrm>
            <a:prstGeom prst="trapezoid">
              <a:avLst>
                <a:gd name="adj" fmla="val 32892"/>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3" name="Trapezoid 202"/>
            <p:cNvSpPr/>
            <p:nvPr/>
          </p:nvSpPr>
          <p:spPr>
            <a:xfrm rot="16200000">
              <a:off x="5315585" y="1451379"/>
              <a:ext cx="2305050" cy="2095500"/>
            </a:xfrm>
            <a:prstGeom prst="trapezoid">
              <a:avLst>
                <a:gd name="adj" fmla="val 38333"/>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4" name="Rectangle 203"/>
            <p:cNvSpPr/>
            <p:nvPr/>
          </p:nvSpPr>
          <p:spPr bwMode="auto">
            <a:xfrm>
              <a:off x="7515860" y="1350102"/>
              <a:ext cx="2374900" cy="23074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cxnSp>
          <p:nvCxnSpPr>
            <p:cNvPr id="210" name="Straight Connector 209"/>
            <p:cNvCxnSpPr/>
            <p:nvPr/>
          </p:nvCxnSpPr>
          <p:spPr>
            <a:xfrm>
              <a:off x="5439220" y="2144987"/>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36803" y="2856161"/>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grpSp>
          <p:nvGrpSpPr>
            <p:cNvPr id="13" name="Group 233"/>
            <p:cNvGrpSpPr/>
            <p:nvPr/>
          </p:nvGrpSpPr>
          <p:grpSpPr>
            <a:xfrm>
              <a:off x="7528560" y="1346603"/>
              <a:ext cx="2377440" cy="2304287"/>
              <a:chOff x="6553200" y="3886200"/>
              <a:chExt cx="2377440" cy="2304287"/>
            </a:xfrm>
          </p:grpSpPr>
          <p:sp>
            <p:nvSpPr>
              <p:cNvPr id="144" name="TextBox 164"/>
              <p:cNvSpPr txBox="1">
                <a:spLocks noChangeArrowheads="1"/>
              </p:cNvSpPr>
              <p:nvPr/>
            </p:nvSpPr>
            <p:spPr bwMode="auto">
              <a:xfrm>
                <a:off x="7039535" y="4129368"/>
                <a:ext cx="1597959" cy="307777"/>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sp>
            <p:nvSpPr>
              <p:cNvPr id="145" name="Rectangle 144"/>
              <p:cNvSpPr/>
              <p:nvPr/>
            </p:nvSpPr>
            <p:spPr bwMode="auto">
              <a:xfrm>
                <a:off x="6553200" y="3886200"/>
                <a:ext cx="2377440" cy="2304287"/>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46" name="Rectangle 145"/>
              <p:cNvSpPr/>
              <p:nvPr/>
            </p:nvSpPr>
            <p:spPr bwMode="auto">
              <a:xfrm>
                <a:off x="6744260" y="3886200"/>
                <a:ext cx="1980080" cy="62528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r>
                  <a:rPr lang="en-US" sz="1400" dirty="0" smtClean="0">
                    <a:gradFill>
                      <a:gsLst>
                        <a:gs pos="0">
                          <a:schemeClr val="bg2"/>
                        </a:gs>
                        <a:gs pos="100000">
                          <a:schemeClr val="bg2"/>
                        </a:gs>
                      </a:gsLst>
                      <a:lin ang="5400000" scaled="0"/>
                    </a:gradFill>
                    <a:latin typeface="Trebuchet MS" pitchFamily="34" charset="0"/>
                  </a:rPr>
                  <a:t>Processor</a:t>
                </a:r>
              </a:p>
            </p:txBody>
          </p:sp>
          <p:grpSp>
            <p:nvGrpSpPr>
              <p:cNvPr id="14" name="Group 163"/>
              <p:cNvGrpSpPr>
                <a:grpSpLocks/>
              </p:cNvGrpSpPr>
              <p:nvPr/>
            </p:nvGrpSpPr>
            <p:grpSpPr bwMode="auto">
              <a:xfrm>
                <a:off x="7091643" y="3886205"/>
                <a:ext cx="1302684" cy="307777"/>
                <a:chOff x="6819900" y="3441700"/>
                <a:chExt cx="952500" cy="225041"/>
              </a:xfrm>
            </p:grpSpPr>
            <p:sp>
              <p:nvSpPr>
                <p:cNvPr id="161" name="Rectangle 160"/>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2" name="TextBox 68"/>
                <p:cNvSpPr txBox="1">
                  <a:spLocks noChangeArrowheads="1"/>
                </p:cNvSpPr>
                <p:nvPr/>
              </p:nvSpPr>
              <p:spPr bwMode="auto">
                <a:xfrm>
                  <a:off x="6819900" y="3441700"/>
                  <a:ext cx="952500" cy="225041"/>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HCI</a:t>
                  </a:r>
                </a:p>
              </p:txBody>
            </p:sp>
          </p:grpSp>
          <p:sp>
            <p:nvSpPr>
              <p:cNvPr id="228" name="Rectangle 227"/>
              <p:cNvSpPr/>
              <p:nvPr/>
            </p:nvSpPr>
            <p:spPr bwMode="auto">
              <a:xfrm>
                <a:off x="72793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29" name="TextBox 72"/>
              <p:cNvSpPr txBox="1">
                <a:spLocks noChangeArrowheads="1"/>
              </p:cNvSpPr>
              <p:nvPr/>
            </p:nvSpPr>
            <p:spPr bwMode="auto">
              <a:xfrm rot="5400000">
                <a:off x="7135657" y="5600279"/>
                <a:ext cx="697043"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sp>
            <p:nvSpPr>
              <p:cNvPr id="230" name="Rectangle 229"/>
              <p:cNvSpPr/>
              <p:nvPr/>
            </p:nvSpPr>
            <p:spPr bwMode="auto">
              <a:xfrm>
                <a:off x="78127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31" name="TextBox 72"/>
              <p:cNvSpPr txBox="1">
                <a:spLocks noChangeArrowheads="1"/>
              </p:cNvSpPr>
              <p:nvPr/>
            </p:nvSpPr>
            <p:spPr bwMode="auto">
              <a:xfrm rot="5400000">
                <a:off x="76690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sp>
            <p:nvSpPr>
              <p:cNvPr id="233" name="TextBox 72"/>
              <p:cNvSpPr txBox="1">
                <a:spLocks noChangeArrowheads="1"/>
              </p:cNvSpPr>
              <p:nvPr/>
            </p:nvSpPr>
            <p:spPr bwMode="auto">
              <a:xfrm rot="5400000">
                <a:off x="82024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p>
            </p:txBody>
          </p:sp>
        </p:grpSp>
      </p:grpSp>
      <p:grpSp>
        <p:nvGrpSpPr>
          <p:cNvPr id="136" name="Group 135"/>
          <p:cNvGrpSpPr/>
          <p:nvPr/>
        </p:nvGrpSpPr>
        <p:grpSpPr>
          <a:xfrm>
            <a:off x="2204309" y="4396324"/>
            <a:ext cx="1866900" cy="1962265"/>
            <a:chOff x="2204309" y="4396324"/>
            <a:chExt cx="1866900" cy="1962265"/>
          </a:xfrm>
        </p:grpSpPr>
        <p:sp>
          <p:nvSpPr>
            <p:cNvPr id="160" name="Rounded Rectangle 159"/>
            <p:cNvSpPr/>
            <p:nvPr/>
          </p:nvSpPr>
          <p:spPr>
            <a:xfrm>
              <a:off x="2204309" y="4396324"/>
              <a:ext cx="1866900" cy="1962265"/>
            </a:xfrm>
            <a:prstGeom prst="roundRect">
              <a:avLst>
                <a:gd name="adj" fmla="val 19388"/>
              </a:avLst>
            </a:prstGeom>
            <a:ln>
              <a:solidFill>
                <a:schemeClr val="accent3">
                  <a:lumMod val="75000"/>
                </a:schemeClr>
              </a:solidFill>
            </a:ln>
            <a:effectLst>
              <a:innerShdw blurRad="1270000">
                <a:prstClr val="black">
                  <a:alpha val="7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dirty="0">
                <a:latin typeface="Trebuchet MS" pitchFamily="34" charset="0"/>
              </a:endParaRPr>
            </a:p>
          </p:txBody>
        </p:sp>
        <p:grpSp>
          <p:nvGrpSpPr>
            <p:cNvPr id="135" name="Group 134"/>
            <p:cNvGrpSpPr/>
            <p:nvPr/>
          </p:nvGrpSpPr>
          <p:grpSpPr>
            <a:xfrm>
              <a:off x="2479896" y="4511039"/>
              <a:ext cx="1395288" cy="1738391"/>
              <a:chOff x="-594376" y="4151391"/>
              <a:chExt cx="1549400" cy="1930400"/>
            </a:xfrm>
          </p:grpSpPr>
          <p:grpSp>
            <p:nvGrpSpPr>
              <p:cNvPr id="125" name="Group 11"/>
              <p:cNvGrpSpPr/>
              <p:nvPr/>
            </p:nvGrpSpPr>
            <p:grpSpPr>
              <a:xfrm>
                <a:off x="-429276" y="4849891"/>
                <a:ext cx="1231900" cy="1231900"/>
                <a:chOff x="1333500" y="4673600"/>
                <a:chExt cx="1231900" cy="1231900"/>
              </a:xfrm>
              <a:effectLst>
                <a:outerShdw blurRad="50800" dist="127000" dir="2700000" algn="tl" rotWithShape="0">
                  <a:prstClr val="black">
                    <a:alpha val="40000"/>
                  </a:prstClr>
                </a:outerShdw>
              </a:effectLst>
            </p:grpSpPr>
            <p:sp>
              <p:nvSpPr>
                <p:cNvPr id="133" name="Oval 132"/>
                <p:cNvSpPr/>
                <p:nvPr/>
              </p:nvSpPr>
              <p:spPr>
                <a:xfrm>
                  <a:off x="1333500" y="4673600"/>
                  <a:ext cx="1231900" cy="1231900"/>
                </a:xfrm>
                <a:prstGeom prst="ellips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4" name="Oval 133"/>
                <p:cNvSpPr/>
                <p:nvPr/>
              </p:nvSpPr>
              <p:spPr>
                <a:xfrm>
                  <a:off x="1841500" y="5194300"/>
                  <a:ext cx="228600" cy="228600"/>
                </a:xfrm>
                <a:prstGeom prst="ellipse">
                  <a:avLst/>
                </a:prstGeom>
                <a:solidFill>
                  <a:srgbClr val="96A45F"/>
                </a:solidFill>
                <a:ln>
                  <a:solidFill>
                    <a:srgbClr val="96A45F"/>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grpSp>
          <p:sp>
            <p:nvSpPr>
              <p:cNvPr id="126" name="Diagonal Stripe 125"/>
              <p:cNvSpPr/>
              <p:nvPr/>
            </p:nvSpPr>
            <p:spPr>
              <a:xfrm rot="5400000">
                <a:off x="421624" y="4570491"/>
                <a:ext cx="546100" cy="520700"/>
              </a:xfrm>
              <a:prstGeom prst="diagStrip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27" name="Isosceles Triangle 126"/>
              <p:cNvSpPr/>
              <p:nvPr/>
            </p:nvSpPr>
            <p:spPr>
              <a:xfrm rot="12061457">
                <a:off x="577199" y="4762579"/>
                <a:ext cx="171450" cy="728662"/>
              </a:xfrm>
              <a:prstGeom prst="triangl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28" name="Rectangle 127"/>
              <p:cNvSpPr/>
              <p:nvPr/>
            </p:nvSpPr>
            <p:spPr bwMode="auto">
              <a:xfrm>
                <a:off x="-594376" y="4151391"/>
                <a:ext cx="1028700" cy="647700"/>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29" name="Rectangle 128"/>
              <p:cNvSpPr/>
              <p:nvPr/>
            </p:nvSpPr>
            <p:spPr>
              <a:xfrm>
                <a:off x="-518176" y="4214891"/>
                <a:ext cx="876300" cy="495301"/>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0" name="TextBox 149"/>
              <p:cNvSpPr txBox="1">
                <a:spLocks noChangeArrowheads="1"/>
              </p:cNvSpPr>
              <p:nvPr/>
            </p:nvSpPr>
            <p:spPr bwMode="auto">
              <a:xfrm>
                <a:off x="-403876" y="4413823"/>
                <a:ext cx="647700" cy="307777"/>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DC</a:t>
                </a:r>
              </a:p>
            </p:txBody>
          </p:sp>
          <p:sp>
            <p:nvSpPr>
              <p:cNvPr id="131" name="Rectangle 130"/>
              <p:cNvSpPr/>
              <p:nvPr/>
            </p:nvSpPr>
            <p:spPr>
              <a:xfrm>
                <a:off x="-416576" y="4219130"/>
                <a:ext cx="673100" cy="21995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2" name="TextBox 149"/>
              <p:cNvSpPr txBox="1">
                <a:spLocks noChangeArrowheads="1"/>
              </p:cNvSpPr>
              <p:nvPr/>
            </p:nvSpPr>
            <p:spPr bwMode="auto">
              <a:xfrm>
                <a:off x="-353076" y="4151391"/>
                <a:ext cx="546100" cy="307975"/>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CI</a:t>
                </a:r>
              </a:p>
            </p:txBody>
          </p:sp>
        </p:grpSp>
      </p:grpSp>
      <p:sp>
        <p:nvSpPr>
          <p:cNvPr id="137" name="Rounded Rectangle 136"/>
          <p:cNvSpPr/>
          <p:nvPr/>
        </p:nvSpPr>
        <p:spPr>
          <a:xfrm>
            <a:off x="6591300" y="4701540"/>
            <a:ext cx="2171700" cy="1383191"/>
          </a:xfrm>
          <a:prstGeom prst="roundRect">
            <a:avLst>
              <a:gd name="adj" fmla="val 7175"/>
            </a:avLst>
          </a:prstGeom>
        </p:spPr>
        <p:style>
          <a:lnRef idx="0">
            <a:schemeClr val="accent1"/>
          </a:lnRef>
          <a:fillRef idx="3">
            <a:schemeClr val="accent1"/>
          </a:fillRef>
          <a:effectRef idx="3">
            <a:schemeClr val="accent1"/>
          </a:effectRef>
          <a:fontRef idx="minor">
            <a:schemeClr val="lt1"/>
          </a:fontRef>
        </p:style>
        <p:txBody>
          <a:bodyPr rIns="18288" anchor="ctr" anchorCtr="0"/>
          <a:lstStyle/>
          <a:p>
            <a:pPr>
              <a:lnSpc>
                <a:spcPct val="90000"/>
              </a:lnSpc>
              <a:spcBef>
                <a:spcPct val="0"/>
              </a:spcBef>
              <a:spcAft>
                <a:spcPct val="35000"/>
              </a:spcAft>
              <a:defRPr/>
            </a:pPr>
            <a:r>
              <a:rPr lang="it-IT" sz="1400" b="1" dirty="0" smtClean="0">
                <a:gradFill>
                  <a:gsLst>
                    <a:gs pos="0">
                      <a:schemeClr val="bg2"/>
                    </a:gs>
                    <a:gs pos="100000">
                      <a:schemeClr val="bg2"/>
                    </a:gs>
                  </a:gsLst>
                  <a:lin ang="5400000" scaled="0"/>
                </a:gradFill>
                <a:latin typeface="Trebuchet MS" pitchFamily="34" charset="0"/>
              </a:rPr>
              <a:t>Legend</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CI = Command Interface</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DC = Disk Controller</a:t>
            </a:r>
          </a:p>
          <a:p>
            <a:pPr marL="457200" indent="-457200">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HCI = Host Controller Interface</a:t>
            </a:r>
            <a:endParaRPr lang="it-IT" sz="1400" dirty="0">
              <a:gradFill>
                <a:gsLst>
                  <a:gs pos="0">
                    <a:schemeClr val="bg2"/>
                  </a:gs>
                  <a:gs pos="100000">
                    <a:schemeClr val="bg2"/>
                  </a:gs>
                </a:gsLst>
                <a:lin ang="5400000" scaled="0"/>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Windows Storage Device Investments</a:t>
            </a:r>
            <a:endParaRPr lang="en-US" dirty="0"/>
          </a:p>
        </p:txBody>
      </p:sp>
      <p:pic>
        <p:nvPicPr>
          <p:cNvPr id="30"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971678" y="4159913"/>
            <a:ext cx="2819667" cy="2228980"/>
          </a:xfrm>
          <a:prstGeom prst="rect">
            <a:avLst/>
          </a:prstGeom>
          <a:noFill/>
        </p:spPr>
      </p:pic>
      <p:sp>
        <p:nvSpPr>
          <p:cNvPr id="31" name="TextBox 30"/>
          <p:cNvSpPr txBox="1"/>
          <p:nvPr/>
        </p:nvSpPr>
        <p:spPr>
          <a:xfrm>
            <a:off x="1066131" y="4713981"/>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Optical Platform</a:t>
            </a:r>
          </a:p>
        </p:txBody>
      </p:sp>
      <p:pic>
        <p:nvPicPr>
          <p:cNvPr id="32"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741249" y="4159913"/>
            <a:ext cx="2819667" cy="2228980"/>
          </a:xfrm>
          <a:prstGeom prst="rect">
            <a:avLst/>
          </a:prstGeom>
          <a:noFill/>
        </p:spPr>
      </p:pic>
      <p:sp>
        <p:nvSpPr>
          <p:cNvPr id="33" name="TextBox 32"/>
          <p:cNvSpPr txBox="1"/>
          <p:nvPr/>
        </p:nvSpPr>
        <p:spPr>
          <a:xfrm>
            <a:off x="2849193" y="4743213"/>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Personal Storage</a:t>
            </a:r>
          </a:p>
        </p:txBody>
      </p:sp>
      <p:pic>
        <p:nvPicPr>
          <p:cNvPr id="34"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456856" y="4159913"/>
            <a:ext cx="2819667" cy="2228980"/>
          </a:xfrm>
          <a:prstGeom prst="rect">
            <a:avLst/>
          </a:prstGeom>
          <a:noFill/>
        </p:spPr>
      </p:pic>
      <p:sp>
        <p:nvSpPr>
          <p:cNvPr id="35" name="TextBox 34"/>
          <p:cNvSpPr txBox="1"/>
          <p:nvPr/>
        </p:nvSpPr>
        <p:spPr>
          <a:xfrm>
            <a:off x="4551309" y="4758954"/>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Core Storage</a:t>
            </a:r>
          </a:p>
        </p:txBody>
      </p:sp>
      <p:pic>
        <p:nvPicPr>
          <p:cNvPr id="36"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185954" y="4159913"/>
            <a:ext cx="2819667" cy="2228980"/>
          </a:xfrm>
          <a:prstGeom prst="rect">
            <a:avLst/>
          </a:prstGeom>
          <a:noFill/>
        </p:spPr>
      </p:pic>
      <p:sp>
        <p:nvSpPr>
          <p:cNvPr id="37" name="TextBox 36"/>
          <p:cNvSpPr txBox="1"/>
          <p:nvPr/>
        </p:nvSpPr>
        <p:spPr>
          <a:xfrm>
            <a:off x="6185969" y="4774695"/>
            <a:ext cx="1571774"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Storage Networking</a:t>
            </a:r>
          </a:p>
        </p:txBody>
      </p:sp>
      <p:sp>
        <p:nvSpPr>
          <p:cNvPr id="38" name="Rounded Rectangle 37"/>
          <p:cNvSpPr/>
          <p:nvPr/>
        </p:nvSpPr>
        <p:spPr bwMode="auto">
          <a:xfrm>
            <a:off x="1025659" y="2206861"/>
            <a:ext cx="6651136" cy="37431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Security</a:t>
            </a:r>
          </a:p>
        </p:txBody>
      </p:sp>
      <p:sp>
        <p:nvSpPr>
          <p:cNvPr id="39" name="Rounded Rectangle 38"/>
          <p:cNvSpPr/>
          <p:nvPr/>
        </p:nvSpPr>
        <p:spPr bwMode="auto">
          <a:xfrm>
            <a:off x="1025659" y="1707828"/>
            <a:ext cx="6651136" cy="38799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Non-Volatile Memory (NVM)</a:t>
            </a:r>
          </a:p>
        </p:txBody>
      </p:sp>
      <p:sp>
        <p:nvSpPr>
          <p:cNvPr id="40" name="Rounded Rectangle 39"/>
          <p:cNvSpPr/>
          <p:nvPr/>
        </p:nvSpPr>
        <p:spPr bwMode="auto">
          <a:xfrm>
            <a:off x="1025659" y="2698728"/>
            <a:ext cx="6651136" cy="36622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Smart Storage Devices</a:t>
            </a:r>
          </a:p>
        </p:txBody>
      </p:sp>
      <p:sp>
        <p:nvSpPr>
          <p:cNvPr id="41" name="Rounded Rectangle 40"/>
          <p:cNvSpPr/>
          <p:nvPr/>
        </p:nvSpPr>
        <p:spPr bwMode="auto">
          <a:xfrm>
            <a:off x="1028452" y="3202589"/>
            <a:ext cx="6651136" cy="36903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Green Technologies</a:t>
            </a:r>
          </a:p>
        </p:txBody>
      </p:sp>
      <p:sp>
        <p:nvSpPr>
          <p:cNvPr id="42" name="Rounded Rectangle 41"/>
          <p:cNvSpPr/>
          <p:nvPr/>
        </p:nvSpPr>
        <p:spPr bwMode="auto">
          <a:xfrm>
            <a:off x="1031246" y="3692461"/>
            <a:ext cx="6651136" cy="36903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Virtualization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8"/>
                                        </p:tgtEl>
                                      </p:cBhvr>
                                    </p:animEffect>
                                    <p:set>
                                      <p:cBhvr>
                                        <p:cTn id="7" dur="1" fill="hold">
                                          <p:stCondLst>
                                            <p:cond delay="1999"/>
                                          </p:stCondLst>
                                        </p:cTn>
                                        <p:tgtEl>
                                          <p:spTgt spid="38"/>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2000"/>
                                        <p:tgtEl>
                                          <p:spTgt spid="41"/>
                                        </p:tgtEl>
                                      </p:cBhvr>
                                    </p:animEffect>
                                    <p:set>
                                      <p:cBhvr>
                                        <p:cTn id="13" dur="1" fill="hold">
                                          <p:stCondLst>
                                            <p:cond delay="1999"/>
                                          </p:stCondLst>
                                        </p:cTn>
                                        <p:tgtEl>
                                          <p:spTgt spid="41"/>
                                        </p:tgtEl>
                                        <p:attrNameLst>
                                          <p:attrName>style.visibility</p:attrName>
                                        </p:attrNameLst>
                                      </p:cBhvr>
                                      <p:to>
                                        <p:strVal val="hidden"/>
                                      </p:to>
                                    </p:set>
                                  </p:childTnLst>
                                </p:cTn>
                              </p:par>
                              <p:par>
                                <p:cTn id="14" presetID="10" presetClass="exit" presetSubtype="0" fill="hold" grpId="0" nodeType="withEffect">
                                  <p:stCondLst>
                                    <p:cond delay="1500"/>
                                  </p:stCondLst>
                                  <p:childTnLst>
                                    <p:animEffect transition="out" filter="fade">
                                      <p:cBhvr>
                                        <p:cTn id="15" dur="2000"/>
                                        <p:tgtEl>
                                          <p:spTgt spid="42"/>
                                        </p:tgtEl>
                                      </p:cBhvr>
                                    </p:animEffect>
                                    <p:set>
                                      <p:cBhvr>
                                        <p:cTn id="16" dur="1" fill="hold">
                                          <p:stCondLst>
                                            <p:cond delay="1999"/>
                                          </p:stCondLst>
                                        </p:cTn>
                                        <p:tgtEl>
                                          <p:spTgt spid="42"/>
                                        </p:tgtEl>
                                        <p:attrNameLst>
                                          <p:attrName>style.visibility</p:attrName>
                                        </p:attrNameLst>
                                      </p:cBhvr>
                                      <p:to>
                                        <p:strVal val="hidden"/>
                                      </p:to>
                                    </p:set>
                                  </p:childTnLst>
                                </p:cTn>
                              </p:par>
                              <p:par>
                                <p:cTn id="17" presetID="10" presetClass="exit" presetSubtype="0" fill="hold" nodeType="withEffect">
                                  <p:stCondLst>
                                    <p:cond delay="2000"/>
                                  </p:stCondLst>
                                  <p:childTnLst>
                                    <p:animEffect transition="out" filter="fade">
                                      <p:cBhvr>
                                        <p:cTn id="18" dur="2000"/>
                                        <p:tgtEl>
                                          <p:spTgt spid="30"/>
                                        </p:tgtEl>
                                      </p:cBhvr>
                                    </p:animEffect>
                                    <p:set>
                                      <p:cBhvr>
                                        <p:cTn id="19" dur="1" fill="hold">
                                          <p:stCondLst>
                                            <p:cond delay="1999"/>
                                          </p:stCondLst>
                                        </p:cTn>
                                        <p:tgtEl>
                                          <p:spTgt spid="30"/>
                                        </p:tgtEl>
                                        <p:attrNameLst>
                                          <p:attrName>style.visibility</p:attrName>
                                        </p:attrNameLst>
                                      </p:cBhvr>
                                      <p:to>
                                        <p:strVal val="hidden"/>
                                      </p:to>
                                    </p:set>
                                  </p:childTnLst>
                                </p:cTn>
                              </p:par>
                              <p:par>
                                <p:cTn id="20" presetID="10" presetClass="exit" presetSubtype="0" fill="hold" nodeType="withEffect">
                                  <p:stCondLst>
                                    <p:cond delay="2000"/>
                                  </p:stCondLst>
                                  <p:childTnLst>
                                    <p:animEffect transition="out" filter="fade">
                                      <p:cBhvr>
                                        <p:cTn id="21" dur="2000"/>
                                        <p:tgtEl>
                                          <p:spTgt spid="31">
                                            <p:txEl>
                                              <p:pRg st="0" end="0"/>
                                            </p:txEl>
                                          </p:spTgt>
                                        </p:tgtEl>
                                      </p:cBhvr>
                                    </p:animEffect>
                                    <p:set>
                                      <p:cBhvr>
                                        <p:cTn id="22" dur="1" fill="hold">
                                          <p:stCondLst>
                                            <p:cond delay="1999"/>
                                          </p:stCondLst>
                                        </p:cTn>
                                        <p:tgtEl>
                                          <p:spTgt spid="3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731838" y="1900238"/>
            <a:ext cx="3393954" cy="1473200"/>
            <a:chOff x="1295400" y="1739900"/>
            <a:chExt cx="3393954" cy="1473200"/>
          </a:xfrm>
        </p:grpSpPr>
        <p:grpSp>
          <p:nvGrpSpPr>
            <p:cNvPr id="3" name="Group 153"/>
            <p:cNvGrpSpPr>
              <a:grpSpLocks/>
            </p:cNvGrpSpPr>
            <p:nvPr/>
          </p:nvGrpSpPr>
          <p:grpSpPr bwMode="auto">
            <a:xfrm>
              <a:off x="1295400" y="1739900"/>
              <a:ext cx="3393954" cy="1473200"/>
              <a:chOff x="914400" y="1803400"/>
              <a:chExt cx="2311400" cy="1003300"/>
            </a:xfrm>
          </p:grpSpPr>
          <p:sp>
            <p:nvSpPr>
              <p:cNvPr id="17" name="L-Shape 16"/>
              <p:cNvSpPr/>
              <p:nvPr/>
            </p:nvSpPr>
            <p:spPr>
              <a:xfrm rot="10800000">
                <a:off x="914400" y="1803400"/>
                <a:ext cx="2311400" cy="1003300"/>
              </a:xfrm>
              <a:prstGeom prst="corner">
                <a:avLst>
                  <a:gd name="adj1" fmla="val 83899"/>
                  <a:gd name="adj2" fmla="val 87975"/>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latin typeface="Trebuchet MS" pitchFamily="34" charset="0"/>
                </a:endParaRPr>
              </a:p>
            </p:txBody>
          </p:sp>
          <p:sp>
            <p:nvSpPr>
              <p:cNvPr id="18" name="Rectangle 17"/>
              <p:cNvSpPr/>
              <p:nvPr/>
            </p:nvSpPr>
            <p:spPr>
              <a:xfrm>
                <a:off x="2336800" y="2705100"/>
                <a:ext cx="889000" cy="88900"/>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rebuchet MS" pitchFamily="34" charset="0"/>
                </a:endParaRPr>
              </a:p>
            </p:txBody>
          </p:sp>
          <p:sp>
            <p:nvSpPr>
              <p:cNvPr id="21" name="Flowchart: Off-page Connector 20"/>
              <p:cNvSpPr/>
              <p:nvPr/>
            </p:nvSpPr>
            <p:spPr>
              <a:xfrm rot="10800000">
                <a:off x="15748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dk1"/>
                  </a:solidFill>
                  <a:latin typeface="Trebuchet MS" pitchFamily="34" charset="0"/>
                </a:endParaRPr>
              </a:p>
            </p:txBody>
          </p:sp>
          <p:sp>
            <p:nvSpPr>
              <p:cNvPr id="22" name="Flowchart: Off-page Connector 21"/>
              <p:cNvSpPr/>
              <p:nvPr/>
            </p:nvSpPr>
            <p:spPr>
              <a:xfrm rot="10800000">
                <a:off x="12827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Trebuchet MS" pitchFamily="34" charset="0"/>
                </a:endParaRPr>
              </a:p>
            </p:txBody>
          </p:sp>
          <p:cxnSp>
            <p:nvCxnSpPr>
              <p:cNvPr id="116" name="Elbow Connector 115"/>
              <p:cNvCxnSpPr>
                <a:stCxn id="0" idx="2"/>
                <a:endCxn id="0" idx="2"/>
              </p:cNvCxnSpPr>
              <p:nvPr/>
            </p:nvCxnSpPr>
            <p:spPr>
              <a:xfrm rot="5400000">
                <a:off x="2133600" y="1962150"/>
                <a:ext cx="76200" cy="952500"/>
              </a:xfrm>
              <a:prstGeom prst="bentConnector3">
                <a:avLst>
                  <a:gd name="adj1" fmla="val 70096"/>
                </a:avLst>
              </a:prstGeom>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0" idx="2"/>
                <a:endCxn id="0" idx="2"/>
              </p:cNvCxnSpPr>
              <p:nvPr/>
            </p:nvCxnSpPr>
            <p:spPr>
              <a:xfrm rot="5400000">
                <a:off x="1987550" y="1816100"/>
                <a:ext cx="76200" cy="1244600"/>
              </a:xfrm>
              <a:prstGeom prst="bentConnector3">
                <a:avLst>
                  <a:gd name="adj1" fmla="val 33333"/>
                </a:avLst>
              </a:prstGeom>
            </p:spPr>
            <p:style>
              <a:lnRef idx="1">
                <a:schemeClr val="accent1"/>
              </a:lnRef>
              <a:fillRef idx="0">
                <a:schemeClr val="accent1"/>
              </a:fillRef>
              <a:effectRef idx="0">
                <a:schemeClr val="accent1"/>
              </a:effectRef>
              <a:fontRef idx="minor">
                <a:schemeClr val="tx1"/>
              </a:fontRef>
            </p:style>
          </p:cxnSp>
        </p:grpSp>
        <p:grpSp>
          <p:nvGrpSpPr>
            <p:cNvPr id="4" name="Group 162"/>
            <p:cNvGrpSpPr>
              <a:grpSpLocks/>
            </p:cNvGrpSpPr>
            <p:nvPr/>
          </p:nvGrpSpPr>
          <p:grpSpPr bwMode="auto">
            <a:xfrm>
              <a:off x="3544887" y="1981200"/>
              <a:ext cx="646113" cy="646113"/>
              <a:chOff x="6946900" y="4749800"/>
              <a:chExt cx="1727200" cy="1727200"/>
            </a:xfrm>
          </p:grpSpPr>
          <p:sp>
            <p:nvSpPr>
              <p:cNvPr id="87" name="Rectangle 86"/>
              <p:cNvSpPr/>
              <p:nvPr/>
            </p:nvSpPr>
            <p:spPr>
              <a:xfrm>
                <a:off x="6946900" y="4749800"/>
                <a:ext cx="1727200" cy="1727200"/>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latin typeface="Trebuchet MS" pitchFamily="34" charset="0"/>
                </a:endParaRPr>
              </a:p>
            </p:txBody>
          </p:sp>
          <p:sp>
            <p:nvSpPr>
              <p:cNvPr id="88" name="Rectangle 87"/>
              <p:cNvSpPr/>
              <p:nvPr/>
            </p:nvSpPr>
            <p:spPr>
              <a:xfrm>
                <a:off x="7098614" y="4773141"/>
                <a:ext cx="1447114" cy="291757"/>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89" name="Rectangle 88"/>
              <p:cNvSpPr/>
              <p:nvPr/>
            </p:nvSpPr>
            <p:spPr>
              <a:xfrm>
                <a:off x="7466229"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90" name="Rectangle 89"/>
              <p:cNvSpPr/>
              <p:nvPr/>
            </p:nvSpPr>
            <p:spPr>
              <a:xfrm>
                <a:off x="7851348"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sp>
        <p:nvSpPr>
          <p:cNvPr id="71" name="Wave 70"/>
          <p:cNvSpPr/>
          <p:nvPr/>
        </p:nvSpPr>
        <p:spPr>
          <a:xfrm rot="3564725">
            <a:off x="1375253" y="3532125"/>
            <a:ext cx="1775375" cy="350325"/>
          </a:xfrm>
          <a:prstGeom prst="wave">
            <a:avLst>
              <a:gd name="adj1" fmla="val 12500"/>
              <a:gd name="adj2" fmla="val -4670"/>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Trebuchet MS" pitchFamily="34" charset="0"/>
            </a:endParaRPr>
          </a:p>
        </p:txBody>
      </p:sp>
      <p:grpSp>
        <p:nvGrpSpPr>
          <p:cNvPr id="123" name="Group 122"/>
          <p:cNvGrpSpPr/>
          <p:nvPr/>
        </p:nvGrpSpPr>
        <p:grpSpPr>
          <a:xfrm>
            <a:off x="2204309" y="4396324"/>
            <a:ext cx="1866900" cy="1962265"/>
            <a:chOff x="2204309" y="4396324"/>
            <a:chExt cx="1866900" cy="1962265"/>
          </a:xfrm>
        </p:grpSpPr>
        <p:sp>
          <p:nvSpPr>
            <p:cNvPr id="124" name="Rounded Rectangle 123"/>
            <p:cNvSpPr/>
            <p:nvPr/>
          </p:nvSpPr>
          <p:spPr>
            <a:xfrm>
              <a:off x="2204309" y="4396324"/>
              <a:ext cx="1866900" cy="1962265"/>
            </a:xfrm>
            <a:prstGeom prst="roundRect">
              <a:avLst>
                <a:gd name="adj" fmla="val 19388"/>
              </a:avLst>
            </a:prstGeom>
            <a:ln>
              <a:solidFill>
                <a:schemeClr val="accent3">
                  <a:lumMod val="75000"/>
                </a:schemeClr>
              </a:solidFill>
            </a:ln>
            <a:effectLst>
              <a:innerShdw blurRad="1270000">
                <a:prstClr val="black">
                  <a:alpha val="7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dirty="0">
                <a:latin typeface="Trebuchet MS" pitchFamily="34" charset="0"/>
              </a:endParaRPr>
            </a:p>
          </p:txBody>
        </p:sp>
        <p:grpSp>
          <p:nvGrpSpPr>
            <p:cNvPr id="125" name="Group 134"/>
            <p:cNvGrpSpPr/>
            <p:nvPr/>
          </p:nvGrpSpPr>
          <p:grpSpPr>
            <a:xfrm>
              <a:off x="2479896" y="4511039"/>
              <a:ext cx="1395287" cy="1738391"/>
              <a:chOff x="-594376" y="4151391"/>
              <a:chExt cx="1549400" cy="1930400"/>
            </a:xfrm>
          </p:grpSpPr>
          <p:grpSp>
            <p:nvGrpSpPr>
              <p:cNvPr id="126" name="Group 11"/>
              <p:cNvGrpSpPr/>
              <p:nvPr/>
            </p:nvGrpSpPr>
            <p:grpSpPr>
              <a:xfrm>
                <a:off x="-429276" y="4849891"/>
                <a:ext cx="1231900" cy="1231900"/>
                <a:chOff x="1333500" y="4673600"/>
                <a:chExt cx="1231900" cy="1231900"/>
              </a:xfrm>
              <a:effectLst>
                <a:outerShdw blurRad="50800" dist="127000" dir="2700000" algn="tl" rotWithShape="0">
                  <a:prstClr val="black">
                    <a:alpha val="40000"/>
                  </a:prstClr>
                </a:outerShdw>
              </a:effectLst>
            </p:grpSpPr>
            <p:sp>
              <p:nvSpPr>
                <p:cNvPr id="134" name="Oval 133"/>
                <p:cNvSpPr/>
                <p:nvPr/>
              </p:nvSpPr>
              <p:spPr>
                <a:xfrm>
                  <a:off x="1333500" y="4673600"/>
                  <a:ext cx="1231900" cy="1231900"/>
                </a:xfrm>
                <a:prstGeom prst="ellips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5" name="Oval 134"/>
                <p:cNvSpPr/>
                <p:nvPr/>
              </p:nvSpPr>
              <p:spPr>
                <a:xfrm>
                  <a:off x="1841500" y="5194300"/>
                  <a:ext cx="228600" cy="228600"/>
                </a:xfrm>
                <a:prstGeom prst="ellipse">
                  <a:avLst/>
                </a:prstGeom>
                <a:solidFill>
                  <a:srgbClr val="96A45F"/>
                </a:solidFill>
                <a:ln>
                  <a:solidFill>
                    <a:srgbClr val="96A45F"/>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grpSp>
          <p:sp>
            <p:nvSpPr>
              <p:cNvPr id="127" name="Diagonal Stripe 126"/>
              <p:cNvSpPr/>
              <p:nvPr/>
            </p:nvSpPr>
            <p:spPr>
              <a:xfrm rot="5400000">
                <a:off x="421624" y="4570491"/>
                <a:ext cx="546100" cy="520700"/>
              </a:xfrm>
              <a:prstGeom prst="diagStrip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28" name="Isosceles Triangle 127"/>
              <p:cNvSpPr/>
              <p:nvPr/>
            </p:nvSpPr>
            <p:spPr>
              <a:xfrm rot="12061457">
                <a:off x="577199" y="4762579"/>
                <a:ext cx="171450" cy="728662"/>
              </a:xfrm>
              <a:prstGeom prst="triangl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29" name="Rectangle 128"/>
              <p:cNvSpPr/>
              <p:nvPr/>
            </p:nvSpPr>
            <p:spPr bwMode="auto">
              <a:xfrm>
                <a:off x="-594376" y="4151391"/>
                <a:ext cx="1028700" cy="647700"/>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30" name="Rectangle 129"/>
              <p:cNvSpPr/>
              <p:nvPr/>
            </p:nvSpPr>
            <p:spPr>
              <a:xfrm>
                <a:off x="-518176" y="4214891"/>
                <a:ext cx="876300" cy="495301"/>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1" name="TextBox 149"/>
              <p:cNvSpPr txBox="1">
                <a:spLocks noChangeArrowheads="1"/>
              </p:cNvSpPr>
              <p:nvPr/>
            </p:nvSpPr>
            <p:spPr bwMode="auto">
              <a:xfrm>
                <a:off x="-403876" y="4413823"/>
                <a:ext cx="647700" cy="307777"/>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DC</a:t>
                </a:r>
              </a:p>
            </p:txBody>
          </p:sp>
          <p:sp>
            <p:nvSpPr>
              <p:cNvPr id="132" name="Rectangle 131"/>
              <p:cNvSpPr/>
              <p:nvPr/>
            </p:nvSpPr>
            <p:spPr>
              <a:xfrm>
                <a:off x="-416576" y="4219130"/>
                <a:ext cx="673100" cy="21995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3" name="TextBox 149"/>
              <p:cNvSpPr txBox="1">
                <a:spLocks noChangeArrowheads="1"/>
              </p:cNvSpPr>
              <p:nvPr/>
            </p:nvSpPr>
            <p:spPr bwMode="auto">
              <a:xfrm>
                <a:off x="-353076" y="4151391"/>
                <a:ext cx="546100" cy="307975"/>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CI</a:t>
                </a:r>
              </a:p>
            </p:txBody>
          </p:sp>
        </p:grpSp>
      </p:grpSp>
      <p:grpSp>
        <p:nvGrpSpPr>
          <p:cNvPr id="5" name="Group 212"/>
          <p:cNvGrpSpPr/>
          <p:nvPr/>
        </p:nvGrpSpPr>
        <p:grpSpPr>
          <a:xfrm>
            <a:off x="2204309" y="4396324"/>
            <a:ext cx="1866900" cy="1962265"/>
            <a:chOff x="-1866900" y="3429000"/>
            <a:chExt cx="1866900" cy="1962265"/>
          </a:xfrm>
        </p:grpSpPr>
        <p:sp>
          <p:nvSpPr>
            <p:cNvPr id="160" name="Rounded Rectangle 159"/>
            <p:cNvSpPr/>
            <p:nvPr/>
          </p:nvSpPr>
          <p:spPr>
            <a:xfrm>
              <a:off x="-1866900" y="3429000"/>
              <a:ext cx="1866900" cy="1962265"/>
            </a:xfrm>
            <a:prstGeom prst="roundRect">
              <a:avLst>
                <a:gd name="adj" fmla="val 19388"/>
              </a:avLst>
            </a:prstGeom>
            <a:ln>
              <a:solidFill>
                <a:schemeClr val="accent3">
                  <a:lumMod val="75000"/>
                </a:schemeClr>
              </a:solidFill>
            </a:ln>
            <a:effectLst>
              <a:innerShdw blurRad="1270000">
                <a:prstClr val="black">
                  <a:alpha val="7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dirty="0">
                <a:latin typeface="Trebuchet MS" pitchFamily="34" charset="0"/>
              </a:endParaRPr>
            </a:p>
          </p:txBody>
        </p:sp>
        <p:grpSp>
          <p:nvGrpSpPr>
            <p:cNvPr id="6" name="Group 64"/>
            <p:cNvGrpSpPr/>
            <p:nvPr/>
          </p:nvGrpSpPr>
          <p:grpSpPr>
            <a:xfrm>
              <a:off x="-1371600" y="3619500"/>
              <a:ext cx="838200" cy="1524000"/>
              <a:chOff x="1993900" y="3873500"/>
              <a:chExt cx="838200" cy="1524000"/>
            </a:xfrm>
          </p:grpSpPr>
          <p:sp>
            <p:nvSpPr>
              <p:cNvPr id="172" name="Rectangle 171"/>
              <p:cNvSpPr/>
              <p:nvPr/>
            </p:nvSpPr>
            <p:spPr bwMode="auto">
              <a:xfrm>
                <a:off x="2540000" y="51689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75" name="Rectangle 174"/>
              <p:cNvSpPr/>
              <p:nvPr/>
            </p:nvSpPr>
            <p:spPr bwMode="auto">
              <a:xfrm>
                <a:off x="1993900" y="51689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cxnSp>
            <p:nvCxnSpPr>
              <p:cNvPr id="184" name="Shape 183"/>
              <p:cNvCxnSpPr/>
              <p:nvPr/>
            </p:nvCxnSpPr>
            <p:spPr bwMode="auto">
              <a:xfrm rot="5400000">
                <a:off x="1895475" y="4759325"/>
                <a:ext cx="927100" cy="1206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5" name="Shape 121"/>
              <p:cNvCxnSpPr/>
              <p:nvPr/>
            </p:nvCxnSpPr>
            <p:spPr bwMode="auto">
              <a:xfrm>
                <a:off x="2298700" y="5283200"/>
                <a:ext cx="2413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bwMode="auto">
              <a:xfrm>
                <a:off x="1993900" y="48387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87" name="Rectangle 186"/>
              <p:cNvSpPr/>
              <p:nvPr/>
            </p:nvSpPr>
            <p:spPr bwMode="auto">
              <a:xfrm>
                <a:off x="2540000" y="48387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cxnSp>
            <p:nvCxnSpPr>
              <p:cNvPr id="188" name="Shape 125"/>
              <p:cNvCxnSpPr/>
              <p:nvPr/>
            </p:nvCxnSpPr>
            <p:spPr bwMode="auto">
              <a:xfrm rot="10800000">
                <a:off x="2311400" y="4953000"/>
                <a:ext cx="2286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bwMode="auto">
              <a:xfrm>
                <a:off x="2171700" y="3873500"/>
                <a:ext cx="469900" cy="4699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grpSp>
            <p:nvGrpSpPr>
              <p:cNvPr id="7" name="Group 188"/>
              <p:cNvGrpSpPr>
                <a:grpSpLocks/>
              </p:cNvGrpSpPr>
              <p:nvPr/>
            </p:nvGrpSpPr>
            <p:grpSpPr bwMode="auto">
              <a:xfrm>
                <a:off x="2209800" y="3911600"/>
                <a:ext cx="406400" cy="406400"/>
                <a:chOff x="7213600" y="4495800"/>
                <a:chExt cx="1727200" cy="1727200"/>
              </a:xfrm>
            </p:grpSpPr>
            <p:sp>
              <p:nvSpPr>
                <p:cNvPr id="192" name="Rectangle 191"/>
                <p:cNvSpPr/>
                <p:nvPr/>
              </p:nvSpPr>
              <p:spPr>
                <a:xfrm>
                  <a:off x="7213600" y="4495800"/>
                  <a:ext cx="1727200" cy="1727200"/>
                </a:xfrm>
                <a:prstGeom prst="rect">
                  <a:avLst/>
                </a:prstGeom>
                <a:solidFill>
                  <a:schemeClr val="bg2"/>
                </a:solidFill>
                <a:ln>
                  <a:noFill/>
                </a:ln>
                <a:effectLst>
                  <a:outerShdw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3" name="Rectangle 192"/>
                <p:cNvSpPr/>
                <p:nvPr/>
              </p:nvSpPr>
              <p:spPr>
                <a:xfrm>
                  <a:off x="7341793" y="4495800"/>
                  <a:ext cx="1443831" cy="29011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4" name="Rectangle 193"/>
                <p:cNvSpPr/>
                <p:nvPr/>
              </p:nvSpPr>
              <p:spPr>
                <a:xfrm>
                  <a:off x="7341793" y="5028805"/>
                  <a:ext cx="674688"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5" name="Rectangle 194"/>
                <p:cNvSpPr/>
                <p:nvPr/>
              </p:nvSpPr>
              <p:spPr>
                <a:xfrm>
                  <a:off x="8117681" y="5028805"/>
                  <a:ext cx="667943"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6" name="Rectangle 195"/>
                <p:cNvSpPr/>
                <p:nvPr/>
              </p:nvSpPr>
              <p:spPr>
                <a:xfrm>
                  <a:off x="7341793"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7" name="Rectangle 196"/>
                <p:cNvSpPr/>
                <p:nvPr/>
              </p:nvSpPr>
              <p:spPr>
                <a:xfrm>
                  <a:off x="7719618"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8" name="Rectangle 197"/>
                <p:cNvSpPr/>
                <p:nvPr/>
              </p:nvSpPr>
              <p:spPr>
                <a:xfrm>
                  <a:off x="8117681"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9" name="Rectangle 198"/>
                <p:cNvSpPr/>
                <p:nvPr/>
              </p:nvSpPr>
              <p:spPr>
                <a:xfrm>
                  <a:off x="8495506"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grpSp>
      <p:sp>
        <p:nvSpPr>
          <p:cNvPr id="18435" name="Title 4"/>
          <p:cNvSpPr>
            <a:spLocks noGrp="1"/>
          </p:cNvSpPr>
          <p:nvPr>
            <p:ph type="title"/>
          </p:nvPr>
        </p:nvSpPr>
        <p:spPr/>
        <p:txBody>
          <a:bodyPr/>
          <a:lstStyle/>
          <a:p>
            <a:r>
              <a:rPr smtClean="0"/>
              <a:t>SSD Storage Bus Architecture</a:t>
            </a:r>
            <a:endParaRPr lang="en-US" dirty="0" smtClean="0"/>
          </a:p>
        </p:txBody>
      </p:sp>
      <p:grpSp>
        <p:nvGrpSpPr>
          <p:cNvPr id="11" name="Group 188"/>
          <p:cNvGrpSpPr>
            <a:grpSpLocks/>
          </p:cNvGrpSpPr>
          <p:nvPr/>
        </p:nvGrpSpPr>
        <p:grpSpPr bwMode="auto">
          <a:xfrm>
            <a:off x="2973238" y="2130675"/>
            <a:ext cx="649224" cy="649224"/>
            <a:chOff x="7213600" y="4495800"/>
            <a:chExt cx="1727200" cy="1727200"/>
          </a:xfrm>
        </p:grpSpPr>
        <p:sp>
          <p:nvSpPr>
            <p:cNvPr id="164" name="Rectangle 163"/>
            <p:cNvSpPr/>
            <p:nvPr/>
          </p:nvSpPr>
          <p:spPr>
            <a:xfrm>
              <a:off x="7213600" y="4495800"/>
              <a:ext cx="1727200" cy="1727200"/>
            </a:xfrm>
            <a:prstGeom prst="rect">
              <a:avLst/>
            </a:prstGeom>
            <a:ln/>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65" name="Rectangle 164"/>
            <p:cNvSpPr/>
            <p:nvPr/>
          </p:nvSpPr>
          <p:spPr>
            <a:xfrm>
              <a:off x="7341793" y="4495800"/>
              <a:ext cx="1443831" cy="29011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6" name="Rectangle 165"/>
            <p:cNvSpPr/>
            <p:nvPr/>
          </p:nvSpPr>
          <p:spPr>
            <a:xfrm>
              <a:off x="7341793" y="5028805"/>
              <a:ext cx="674688"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7" name="Rectangle 166"/>
            <p:cNvSpPr/>
            <p:nvPr/>
          </p:nvSpPr>
          <p:spPr>
            <a:xfrm>
              <a:off x="8117681" y="5028805"/>
              <a:ext cx="667943"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8" name="Rectangle 167"/>
            <p:cNvSpPr/>
            <p:nvPr/>
          </p:nvSpPr>
          <p:spPr>
            <a:xfrm>
              <a:off x="7341793"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9" name="Rectangle 168"/>
            <p:cNvSpPr/>
            <p:nvPr/>
          </p:nvSpPr>
          <p:spPr>
            <a:xfrm>
              <a:off x="7719618"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70" name="Rectangle 169"/>
            <p:cNvSpPr/>
            <p:nvPr/>
          </p:nvSpPr>
          <p:spPr>
            <a:xfrm>
              <a:off x="8117681"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71" name="Rectangle 170"/>
            <p:cNvSpPr/>
            <p:nvPr/>
          </p:nvSpPr>
          <p:spPr>
            <a:xfrm>
              <a:off x="8495506"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nvGrpSpPr>
          <p:cNvPr id="136" name="Group 135"/>
          <p:cNvGrpSpPr/>
          <p:nvPr/>
        </p:nvGrpSpPr>
        <p:grpSpPr>
          <a:xfrm>
            <a:off x="2870435" y="3922000"/>
            <a:ext cx="3231213" cy="1805065"/>
            <a:chOff x="2870435" y="3922000"/>
            <a:chExt cx="3231213" cy="1805065"/>
          </a:xfrm>
        </p:grpSpPr>
        <p:grpSp>
          <p:nvGrpSpPr>
            <p:cNvPr id="8" name="Group 91"/>
            <p:cNvGrpSpPr/>
            <p:nvPr/>
          </p:nvGrpSpPr>
          <p:grpSpPr>
            <a:xfrm>
              <a:off x="2870435" y="3974461"/>
              <a:ext cx="3218513" cy="1752604"/>
              <a:chOff x="3067987" y="3428996"/>
              <a:chExt cx="3218513" cy="1752604"/>
            </a:xfrm>
          </p:grpSpPr>
          <p:sp>
            <p:nvSpPr>
              <p:cNvPr id="95" name="Trapezoid 94"/>
              <p:cNvSpPr/>
              <p:nvPr/>
            </p:nvSpPr>
            <p:spPr>
              <a:xfrm rot="16200000">
                <a:off x="3820160" y="3569203"/>
                <a:ext cx="914400" cy="1417320"/>
              </a:xfrm>
              <a:prstGeom prst="trapezoid">
                <a:avLst>
                  <a:gd name="adj" fmla="val 2416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96" name="Trapezoid 95"/>
              <p:cNvSpPr/>
              <p:nvPr/>
            </p:nvSpPr>
            <p:spPr>
              <a:xfrm rot="16200000">
                <a:off x="2991787" y="3505196"/>
                <a:ext cx="1676400" cy="1524000"/>
              </a:xfrm>
              <a:prstGeom prst="trapezoid">
                <a:avLst>
                  <a:gd name="adj" fmla="val 38333"/>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97" name="Rectangle 96"/>
              <p:cNvSpPr/>
              <p:nvPr/>
            </p:nvSpPr>
            <p:spPr bwMode="auto">
              <a:xfrm>
                <a:off x="4559300" y="3431546"/>
                <a:ext cx="1727200" cy="167818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98" name="Rectangle 97"/>
              <p:cNvSpPr/>
              <p:nvPr/>
            </p:nvSpPr>
            <p:spPr bwMode="auto">
              <a:xfrm>
                <a:off x="4686300" y="34290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99" name="Rectangle 98"/>
              <p:cNvSpPr/>
              <p:nvPr/>
            </p:nvSpPr>
            <p:spPr bwMode="auto">
              <a:xfrm>
                <a:off x="4724400" y="4000500"/>
                <a:ext cx="6731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0" name="Rectangle 99"/>
              <p:cNvSpPr/>
              <p:nvPr/>
            </p:nvSpPr>
            <p:spPr bwMode="auto">
              <a:xfrm>
                <a:off x="5499100" y="4000500"/>
                <a:ext cx="6731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1" name="Rectangle 100"/>
              <p:cNvSpPr/>
              <p:nvPr/>
            </p:nvSpPr>
            <p:spPr bwMode="auto">
              <a:xfrm>
                <a:off x="4724400" y="4495800"/>
                <a:ext cx="2921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2" name="TextBox 69"/>
              <p:cNvSpPr txBox="1">
                <a:spLocks noChangeArrowheads="1"/>
              </p:cNvSpPr>
              <p:nvPr/>
            </p:nvSpPr>
            <p:spPr bwMode="auto">
              <a:xfrm>
                <a:off x="4724400" y="3975100"/>
                <a:ext cx="660400" cy="368300"/>
              </a:xfrm>
              <a:prstGeom prst="rect">
                <a:avLst/>
              </a:prstGeom>
              <a:noFill/>
              <a:ln w="9525">
                <a:noFill/>
                <a:miter lim="800000"/>
                <a:headEnd/>
                <a:tailEnd/>
              </a:ln>
            </p:spPr>
            <p:txBody>
              <a:bodyPr>
                <a:spAutoFit/>
              </a:bodyPr>
              <a:lstStyle/>
              <a:p>
                <a:pPr algn="ctr"/>
                <a:r>
                  <a:rPr lang="en-US" b="1" dirty="0">
                    <a:latin typeface="Trebuchet MS" pitchFamily="34" charset="0"/>
                  </a:rPr>
                  <a:t>NC</a:t>
                </a:r>
              </a:p>
            </p:txBody>
          </p:sp>
          <p:sp>
            <p:nvSpPr>
              <p:cNvPr id="103" name="TextBox 70"/>
              <p:cNvSpPr txBox="1">
                <a:spLocks noChangeArrowheads="1"/>
              </p:cNvSpPr>
              <p:nvPr/>
            </p:nvSpPr>
            <p:spPr bwMode="auto">
              <a:xfrm>
                <a:off x="5499100" y="3975100"/>
                <a:ext cx="660400" cy="368300"/>
              </a:xfrm>
              <a:prstGeom prst="rect">
                <a:avLst/>
              </a:prstGeom>
              <a:noFill/>
              <a:ln w="9525">
                <a:noFill/>
                <a:miter lim="800000"/>
                <a:headEnd/>
                <a:tailEnd/>
              </a:ln>
            </p:spPr>
            <p:txBody>
              <a:bodyPr>
                <a:spAutoFit/>
              </a:bodyPr>
              <a:lstStyle/>
              <a:p>
                <a:pPr algn="ctr"/>
                <a:r>
                  <a:rPr lang="en-US" b="1" dirty="0">
                    <a:latin typeface="Trebuchet MS" pitchFamily="34" charset="0"/>
                  </a:rPr>
                  <a:t>NC</a:t>
                </a:r>
              </a:p>
            </p:txBody>
          </p:sp>
          <p:sp>
            <p:nvSpPr>
              <p:cNvPr id="104" name="Rectangle 103"/>
              <p:cNvSpPr/>
              <p:nvPr/>
            </p:nvSpPr>
            <p:spPr bwMode="auto">
              <a:xfrm>
                <a:off x="5105400" y="4495800"/>
                <a:ext cx="2921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5" name="Rectangle 104"/>
              <p:cNvSpPr/>
              <p:nvPr/>
            </p:nvSpPr>
            <p:spPr bwMode="auto">
              <a:xfrm>
                <a:off x="5499100" y="4495800"/>
                <a:ext cx="27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6" name="Rectangle 105"/>
              <p:cNvSpPr/>
              <p:nvPr/>
            </p:nvSpPr>
            <p:spPr bwMode="auto">
              <a:xfrm>
                <a:off x="5880100" y="4495800"/>
                <a:ext cx="27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7" name="TextBox 88"/>
              <p:cNvSpPr txBox="1">
                <a:spLocks noChangeArrowheads="1"/>
              </p:cNvSpPr>
              <p:nvPr/>
            </p:nvSpPr>
            <p:spPr bwMode="auto">
              <a:xfrm rot="5400000">
                <a:off x="5689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grpSp>
            <p:nvGrpSpPr>
              <p:cNvPr id="9" name="Group 163"/>
              <p:cNvGrpSpPr>
                <a:grpSpLocks/>
              </p:cNvGrpSpPr>
              <p:nvPr/>
            </p:nvGrpSpPr>
            <p:grpSpPr bwMode="auto">
              <a:xfrm>
                <a:off x="4940300" y="3429000"/>
                <a:ext cx="952500" cy="215900"/>
                <a:chOff x="6819900" y="3441700"/>
                <a:chExt cx="952500" cy="215900"/>
              </a:xfrm>
            </p:grpSpPr>
            <p:sp>
              <p:nvSpPr>
                <p:cNvPr id="117" name="Rectangle 116"/>
                <p:cNvSpPr/>
                <p:nvPr/>
              </p:nvSpPr>
              <p:spPr>
                <a:xfrm>
                  <a:off x="6832600" y="3441700"/>
                  <a:ext cx="9398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19" name="TextBox 68"/>
                <p:cNvSpPr txBox="1">
                  <a:spLocks noChangeArrowheads="1"/>
                </p:cNvSpPr>
                <p:nvPr/>
              </p:nvSpPr>
              <p:spPr bwMode="auto">
                <a:xfrm>
                  <a:off x="6819900" y="3441700"/>
                  <a:ext cx="952500" cy="215444"/>
                </a:xfrm>
                <a:prstGeom prst="rect">
                  <a:avLst/>
                </a:prstGeom>
                <a:noFill/>
                <a:ln w="9525">
                  <a:noFill/>
                  <a:miter lim="800000"/>
                  <a:headEnd/>
                  <a:tailEnd/>
                </a:ln>
              </p:spPr>
              <p:txBody>
                <a:bodyPr tIns="0" bIns="0">
                  <a:spAutoFit/>
                </a:bodyPr>
                <a:lstStyle/>
                <a:p>
                  <a:pPr algn="ctr"/>
                  <a:r>
                    <a:rPr lang="en-US" sz="1400" b="1" dirty="0">
                      <a:latin typeface="Trebuchet MS" pitchFamily="34" charset="0"/>
                    </a:rPr>
                    <a:t>CI</a:t>
                  </a:r>
                </a:p>
              </p:txBody>
            </p:sp>
          </p:grpSp>
          <p:sp>
            <p:nvSpPr>
              <p:cNvPr id="109" name="TextBox 88"/>
              <p:cNvSpPr txBox="1">
                <a:spLocks noChangeArrowheads="1"/>
              </p:cNvSpPr>
              <p:nvPr/>
            </p:nvSpPr>
            <p:spPr bwMode="auto">
              <a:xfrm rot="5400000">
                <a:off x="5308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1" name="TextBox 88"/>
              <p:cNvSpPr txBox="1">
                <a:spLocks noChangeArrowheads="1"/>
              </p:cNvSpPr>
              <p:nvPr/>
            </p:nvSpPr>
            <p:spPr bwMode="auto">
              <a:xfrm rot="5400000">
                <a:off x="4927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3" name="TextBox 88"/>
              <p:cNvSpPr txBox="1">
                <a:spLocks noChangeArrowheads="1"/>
              </p:cNvSpPr>
              <p:nvPr/>
            </p:nvSpPr>
            <p:spPr bwMode="auto">
              <a:xfrm rot="5400000">
                <a:off x="4546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5" name="TextBox 164"/>
              <p:cNvSpPr txBox="1">
                <a:spLocks noChangeArrowheads="1"/>
              </p:cNvSpPr>
              <p:nvPr/>
            </p:nvSpPr>
            <p:spPr bwMode="auto">
              <a:xfrm>
                <a:off x="4902200" y="3606800"/>
                <a:ext cx="1168400" cy="307975"/>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grpSp>
        <p:grpSp>
          <p:nvGrpSpPr>
            <p:cNvPr id="15" name="Group 238"/>
            <p:cNvGrpSpPr/>
            <p:nvPr/>
          </p:nvGrpSpPr>
          <p:grpSpPr>
            <a:xfrm>
              <a:off x="4374448" y="3922000"/>
              <a:ext cx="1727200" cy="1733195"/>
              <a:chOff x="5207000" y="3376535"/>
              <a:chExt cx="1727200" cy="1733195"/>
            </a:xfrm>
          </p:grpSpPr>
          <p:sp>
            <p:nvSpPr>
              <p:cNvPr id="240" name="Rectangle 239"/>
              <p:cNvSpPr/>
              <p:nvPr/>
            </p:nvSpPr>
            <p:spPr bwMode="auto">
              <a:xfrm>
                <a:off x="5207000" y="3431546"/>
                <a:ext cx="1727200" cy="1678184"/>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241" name="Rectangle 240"/>
              <p:cNvSpPr/>
              <p:nvPr/>
            </p:nvSpPr>
            <p:spPr bwMode="auto">
              <a:xfrm>
                <a:off x="5334000" y="3429000"/>
                <a:ext cx="1447800" cy="4572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2" name="Rectangle 241"/>
              <p:cNvSpPr/>
              <p:nvPr/>
            </p:nvSpPr>
            <p:spPr bwMode="auto">
              <a:xfrm>
                <a:off x="5372100" y="4000500"/>
                <a:ext cx="673100" cy="342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3" name="Rectangle 242"/>
              <p:cNvSpPr/>
              <p:nvPr/>
            </p:nvSpPr>
            <p:spPr bwMode="auto">
              <a:xfrm>
                <a:off x="6146800" y="4000500"/>
                <a:ext cx="673100" cy="342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4" name="Rectangle 243"/>
              <p:cNvSpPr/>
              <p:nvPr/>
            </p:nvSpPr>
            <p:spPr bwMode="auto">
              <a:xfrm>
                <a:off x="5372100" y="4495800"/>
                <a:ext cx="2921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5" name="TextBox 69"/>
              <p:cNvSpPr txBox="1">
                <a:spLocks noChangeArrowheads="1"/>
              </p:cNvSpPr>
              <p:nvPr/>
            </p:nvSpPr>
            <p:spPr bwMode="auto">
              <a:xfrm>
                <a:off x="5372100" y="4020070"/>
                <a:ext cx="6604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NC</a:t>
                </a:r>
              </a:p>
            </p:txBody>
          </p:sp>
          <p:sp>
            <p:nvSpPr>
              <p:cNvPr id="246" name="TextBox 70"/>
              <p:cNvSpPr txBox="1">
                <a:spLocks noChangeArrowheads="1"/>
              </p:cNvSpPr>
              <p:nvPr/>
            </p:nvSpPr>
            <p:spPr bwMode="auto">
              <a:xfrm>
                <a:off x="6146800" y="4020070"/>
                <a:ext cx="6604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NC</a:t>
                </a:r>
              </a:p>
            </p:txBody>
          </p:sp>
          <p:sp>
            <p:nvSpPr>
              <p:cNvPr id="247" name="Rectangle 246"/>
              <p:cNvSpPr/>
              <p:nvPr/>
            </p:nvSpPr>
            <p:spPr bwMode="auto">
              <a:xfrm>
                <a:off x="5753100" y="4495800"/>
                <a:ext cx="2921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8" name="Rectangle 247"/>
              <p:cNvSpPr/>
              <p:nvPr/>
            </p:nvSpPr>
            <p:spPr bwMode="auto">
              <a:xfrm>
                <a:off x="6146800" y="4495800"/>
                <a:ext cx="2794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9" name="Rectangle 248"/>
              <p:cNvSpPr/>
              <p:nvPr/>
            </p:nvSpPr>
            <p:spPr bwMode="auto">
              <a:xfrm>
                <a:off x="6527800" y="4495800"/>
                <a:ext cx="2794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50" name="TextBox 88"/>
              <p:cNvSpPr txBox="1">
                <a:spLocks noChangeArrowheads="1"/>
              </p:cNvSpPr>
              <p:nvPr/>
            </p:nvSpPr>
            <p:spPr bwMode="auto">
              <a:xfrm rot="5400000">
                <a:off x="6362706" y="4676228"/>
                <a:ext cx="585438"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grpSp>
            <p:nvGrpSpPr>
              <p:cNvPr id="16" name="Group 163"/>
              <p:cNvGrpSpPr>
                <a:grpSpLocks/>
              </p:cNvGrpSpPr>
              <p:nvPr/>
            </p:nvGrpSpPr>
            <p:grpSpPr bwMode="auto">
              <a:xfrm>
                <a:off x="5588000" y="3376535"/>
                <a:ext cx="952500" cy="307777"/>
                <a:chOff x="6819900" y="3389235"/>
                <a:chExt cx="952500" cy="307777"/>
              </a:xfrm>
            </p:grpSpPr>
            <p:sp>
              <p:nvSpPr>
                <p:cNvPr id="256" name="Rectangle 255"/>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57" name="TextBox 68"/>
                <p:cNvSpPr txBox="1">
                  <a:spLocks noChangeArrowheads="1"/>
                </p:cNvSpPr>
                <p:nvPr/>
              </p:nvSpPr>
              <p:spPr bwMode="auto">
                <a:xfrm>
                  <a:off x="6819900" y="3389235"/>
                  <a:ext cx="9525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CI</a:t>
                  </a:r>
                </a:p>
              </p:txBody>
            </p:sp>
          </p:grpSp>
          <p:sp>
            <p:nvSpPr>
              <p:cNvPr id="252" name="TextBox 88"/>
              <p:cNvSpPr txBox="1">
                <a:spLocks noChangeArrowheads="1"/>
              </p:cNvSpPr>
              <p:nvPr/>
            </p:nvSpPr>
            <p:spPr bwMode="auto">
              <a:xfrm rot="5400000">
                <a:off x="5981706" y="4676228"/>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3" name="TextBox 88"/>
              <p:cNvSpPr txBox="1">
                <a:spLocks noChangeArrowheads="1"/>
              </p:cNvSpPr>
              <p:nvPr/>
            </p:nvSpPr>
            <p:spPr bwMode="auto">
              <a:xfrm rot="5400000">
                <a:off x="5600706" y="4676228"/>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4" name="TextBox 88"/>
              <p:cNvSpPr txBox="1">
                <a:spLocks noChangeArrowheads="1"/>
              </p:cNvSpPr>
              <p:nvPr/>
            </p:nvSpPr>
            <p:spPr bwMode="auto">
              <a:xfrm rot="5400000">
                <a:off x="5219706" y="4676229"/>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5" name="TextBox 164"/>
              <p:cNvSpPr txBox="1">
                <a:spLocks noChangeArrowheads="1"/>
              </p:cNvSpPr>
              <p:nvPr/>
            </p:nvSpPr>
            <p:spPr bwMode="auto">
              <a:xfrm>
                <a:off x="5404552" y="3606800"/>
                <a:ext cx="1313748" cy="307975"/>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Processor</a:t>
                </a:r>
              </a:p>
            </p:txBody>
          </p:sp>
        </p:grpSp>
      </p:grpSp>
      <p:sp>
        <p:nvSpPr>
          <p:cNvPr id="157" name="Rounded Rectangle 156"/>
          <p:cNvSpPr/>
          <p:nvPr/>
        </p:nvSpPr>
        <p:spPr>
          <a:xfrm>
            <a:off x="6591300" y="5151120"/>
            <a:ext cx="2171700" cy="933611"/>
          </a:xfrm>
          <a:prstGeom prst="roundRect">
            <a:avLst>
              <a:gd name="adj" fmla="val 9884"/>
            </a:avLst>
          </a:prstGeom>
        </p:spPr>
        <p:style>
          <a:lnRef idx="0">
            <a:schemeClr val="accent1"/>
          </a:lnRef>
          <a:fillRef idx="3">
            <a:schemeClr val="accent1"/>
          </a:fillRef>
          <a:effectRef idx="3">
            <a:schemeClr val="accent1"/>
          </a:effectRef>
          <a:fontRef idx="minor">
            <a:schemeClr val="lt1"/>
          </a:fontRef>
        </p:style>
        <p:txBody>
          <a:bodyPr rIns="18288" anchor="ctr" anchorCtr="0"/>
          <a:lstStyle/>
          <a:p>
            <a:pPr>
              <a:lnSpc>
                <a:spcPct val="90000"/>
              </a:lnSpc>
              <a:spcBef>
                <a:spcPct val="0"/>
              </a:spcBef>
              <a:spcAft>
                <a:spcPct val="35000"/>
              </a:spcAft>
              <a:defRPr/>
            </a:pPr>
            <a:r>
              <a:rPr lang="it-IT" sz="1400" b="1" dirty="0" smtClean="0">
                <a:gradFill>
                  <a:gsLst>
                    <a:gs pos="0">
                      <a:schemeClr val="bg2"/>
                    </a:gs>
                    <a:gs pos="100000">
                      <a:schemeClr val="bg2"/>
                    </a:gs>
                  </a:gsLst>
                  <a:lin ang="5400000" scaled="0"/>
                </a:gradFill>
                <a:latin typeface="Trebuchet MS" pitchFamily="34" charset="0"/>
              </a:rPr>
              <a:t>Legend</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NC = NVM Controller</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NVMC = NVM Channel</a:t>
            </a:r>
            <a:endParaRPr lang="it-IT" sz="1400" dirty="0">
              <a:gradFill>
                <a:gsLst>
                  <a:gs pos="0">
                    <a:schemeClr val="bg2"/>
                  </a:gs>
                  <a:gs pos="100000">
                    <a:schemeClr val="bg2"/>
                  </a:gs>
                </a:gsLst>
                <a:lin ang="5400000" scaled="0"/>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300"/>
                                  </p:stCondLst>
                                  <p:childTnLst>
                                    <p:animEffect transition="out" filter="fade">
                                      <p:cBhvr>
                                        <p:cTn id="9" dur="500"/>
                                        <p:tgtEl>
                                          <p:spTgt spid="123"/>
                                        </p:tgtEl>
                                      </p:cBhvr>
                                    </p:animEffect>
                                    <p:set>
                                      <p:cBhvr>
                                        <p:cTn id="10" dur="1" fill="hold">
                                          <p:stCondLst>
                                            <p:cond delay="499"/>
                                          </p:stCondLst>
                                        </p:cTn>
                                        <p:tgtEl>
                                          <p:spTgt spid="1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3"/>
          <p:cNvGrpSpPr/>
          <p:nvPr/>
        </p:nvGrpSpPr>
        <p:grpSpPr>
          <a:xfrm>
            <a:off x="731838" y="1900238"/>
            <a:ext cx="3393954" cy="1473200"/>
            <a:chOff x="1295400" y="1739900"/>
            <a:chExt cx="3393954" cy="1473200"/>
          </a:xfrm>
        </p:grpSpPr>
        <p:grpSp>
          <p:nvGrpSpPr>
            <p:cNvPr id="4" name="Group 153"/>
            <p:cNvGrpSpPr>
              <a:grpSpLocks/>
            </p:cNvGrpSpPr>
            <p:nvPr/>
          </p:nvGrpSpPr>
          <p:grpSpPr bwMode="auto">
            <a:xfrm>
              <a:off x="1295400" y="1739900"/>
              <a:ext cx="3393954" cy="1473200"/>
              <a:chOff x="914400" y="1803400"/>
              <a:chExt cx="2311400" cy="1003300"/>
            </a:xfrm>
          </p:grpSpPr>
          <p:sp>
            <p:nvSpPr>
              <p:cNvPr id="17" name="L-Shape 16"/>
              <p:cNvSpPr/>
              <p:nvPr/>
            </p:nvSpPr>
            <p:spPr>
              <a:xfrm rot="10800000">
                <a:off x="914400" y="1803400"/>
                <a:ext cx="2311400" cy="1003300"/>
              </a:xfrm>
              <a:prstGeom prst="corner">
                <a:avLst>
                  <a:gd name="adj1" fmla="val 83899"/>
                  <a:gd name="adj2" fmla="val 87975"/>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latin typeface="Trebuchet MS" pitchFamily="34" charset="0"/>
                </a:endParaRPr>
              </a:p>
            </p:txBody>
          </p:sp>
          <p:sp>
            <p:nvSpPr>
              <p:cNvPr id="18" name="Rectangle 17"/>
              <p:cNvSpPr/>
              <p:nvPr/>
            </p:nvSpPr>
            <p:spPr>
              <a:xfrm>
                <a:off x="2336800" y="2705100"/>
                <a:ext cx="889000" cy="88900"/>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rebuchet MS" pitchFamily="34" charset="0"/>
                </a:endParaRPr>
              </a:p>
            </p:txBody>
          </p:sp>
          <p:sp>
            <p:nvSpPr>
              <p:cNvPr id="21" name="Flowchart: Off-page Connector 20"/>
              <p:cNvSpPr/>
              <p:nvPr/>
            </p:nvSpPr>
            <p:spPr>
              <a:xfrm rot="10800000">
                <a:off x="15748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dk1"/>
                  </a:solidFill>
                  <a:latin typeface="Trebuchet MS" pitchFamily="34" charset="0"/>
                </a:endParaRPr>
              </a:p>
            </p:txBody>
          </p:sp>
          <p:sp>
            <p:nvSpPr>
              <p:cNvPr id="22" name="Flowchart: Off-page Connector 21"/>
              <p:cNvSpPr/>
              <p:nvPr/>
            </p:nvSpPr>
            <p:spPr>
              <a:xfrm rot="10800000">
                <a:off x="12827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Trebuchet MS" pitchFamily="34" charset="0"/>
                </a:endParaRPr>
              </a:p>
            </p:txBody>
          </p:sp>
          <p:cxnSp>
            <p:nvCxnSpPr>
              <p:cNvPr id="116" name="Elbow Connector 115"/>
              <p:cNvCxnSpPr>
                <a:stCxn id="0" idx="2"/>
                <a:endCxn id="0" idx="2"/>
              </p:cNvCxnSpPr>
              <p:nvPr/>
            </p:nvCxnSpPr>
            <p:spPr>
              <a:xfrm rot="5400000">
                <a:off x="2133600" y="1962150"/>
                <a:ext cx="76200" cy="952500"/>
              </a:xfrm>
              <a:prstGeom prst="bentConnector3">
                <a:avLst>
                  <a:gd name="adj1" fmla="val 70096"/>
                </a:avLst>
              </a:prstGeom>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0" idx="2"/>
                <a:endCxn id="0" idx="2"/>
              </p:cNvCxnSpPr>
              <p:nvPr/>
            </p:nvCxnSpPr>
            <p:spPr>
              <a:xfrm rot="5400000">
                <a:off x="1987550" y="1816100"/>
                <a:ext cx="76200" cy="1244600"/>
              </a:xfrm>
              <a:prstGeom prst="bentConnector3">
                <a:avLst>
                  <a:gd name="adj1" fmla="val 33333"/>
                </a:avLst>
              </a:prstGeom>
            </p:spPr>
            <p:style>
              <a:lnRef idx="1">
                <a:schemeClr val="accent1"/>
              </a:lnRef>
              <a:fillRef idx="0">
                <a:schemeClr val="accent1"/>
              </a:fillRef>
              <a:effectRef idx="0">
                <a:schemeClr val="accent1"/>
              </a:effectRef>
              <a:fontRef idx="minor">
                <a:schemeClr val="tx1"/>
              </a:fontRef>
            </p:style>
          </p:cxnSp>
        </p:grpSp>
        <p:grpSp>
          <p:nvGrpSpPr>
            <p:cNvPr id="5" name="Group 162"/>
            <p:cNvGrpSpPr>
              <a:grpSpLocks/>
            </p:cNvGrpSpPr>
            <p:nvPr/>
          </p:nvGrpSpPr>
          <p:grpSpPr bwMode="auto">
            <a:xfrm>
              <a:off x="3544887" y="1981200"/>
              <a:ext cx="646113" cy="646113"/>
              <a:chOff x="6946900" y="4749800"/>
              <a:chExt cx="1727200" cy="1727200"/>
            </a:xfrm>
          </p:grpSpPr>
          <p:sp>
            <p:nvSpPr>
              <p:cNvPr id="87" name="Rectangle 86"/>
              <p:cNvSpPr/>
              <p:nvPr/>
            </p:nvSpPr>
            <p:spPr>
              <a:xfrm>
                <a:off x="6946900" y="4749800"/>
                <a:ext cx="1727200" cy="1727200"/>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latin typeface="Trebuchet MS" pitchFamily="34" charset="0"/>
                </a:endParaRPr>
              </a:p>
            </p:txBody>
          </p:sp>
          <p:sp>
            <p:nvSpPr>
              <p:cNvPr id="88" name="Rectangle 87"/>
              <p:cNvSpPr/>
              <p:nvPr/>
            </p:nvSpPr>
            <p:spPr>
              <a:xfrm>
                <a:off x="7098614" y="4773141"/>
                <a:ext cx="1447114" cy="291757"/>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89" name="Rectangle 88"/>
              <p:cNvSpPr/>
              <p:nvPr/>
            </p:nvSpPr>
            <p:spPr>
              <a:xfrm>
                <a:off x="7466229"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90" name="Rectangle 89"/>
              <p:cNvSpPr/>
              <p:nvPr/>
            </p:nvSpPr>
            <p:spPr>
              <a:xfrm>
                <a:off x="7851348"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sp>
        <p:nvSpPr>
          <p:cNvPr id="71" name="Wave 70"/>
          <p:cNvSpPr/>
          <p:nvPr/>
        </p:nvSpPr>
        <p:spPr>
          <a:xfrm rot="3564725">
            <a:off x="1375253" y="3532125"/>
            <a:ext cx="1775375" cy="350325"/>
          </a:xfrm>
          <a:prstGeom prst="wave">
            <a:avLst>
              <a:gd name="adj1" fmla="val 12500"/>
              <a:gd name="adj2" fmla="val -4670"/>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Trebuchet MS" pitchFamily="34" charset="0"/>
            </a:endParaRPr>
          </a:p>
        </p:txBody>
      </p:sp>
      <p:grpSp>
        <p:nvGrpSpPr>
          <p:cNvPr id="213" name="Group 212"/>
          <p:cNvGrpSpPr/>
          <p:nvPr/>
        </p:nvGrpSpPr>
        <p:grpSpPr>
          <a:xfrm>
            <a:off x="2204309" y="4396324"/>
            <a:ext cx="1866900" cy="1962265"/>
            <a:chOff x="-1866900" y="3429000"/>
            <a:chExt cx="1866900" cy="1962265"/>
          </a:xfrm>
        </p:grpSpPr>
        <p:sp>
          <p:nvSpPr>
            <p:cNvPr id="160" name="Rounded Rectangle 159"/>
            <p:cNvSpPr/>
            <p:nvPr/>
          </p:nvSpPr>
          <p:spPr>
            <a:xfrm>
              <a:off x="-1866900" y="3429000"/>
              <a:ext cx="1866900" cy="1962265"/>
            </a:xfrm>
            <a:prstGeom prst="roundRect">
              <a:avLst>
                <a:gd name="adj" fmla="val 19388"/>
              </a:avLst>
            </a:prstGeom>
            <a:ln>
              <a:solidFill>
                <a:schemeClr val="accent3">
                  <a:lumMod val="75000"/>
                </a:schemeClr>
              </a:solidFill>
            </a:ln>
            <a:effectLst>
              <a:innerShdw blurRad="1270000">
                <a:prstClr val="black">
                  <a:alpha val="7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dirty="0">
                <a:latin typeface="Trebuchet MS" pitchFamily="34" charset="0"/>
              </a:endParaRPr>
            </a:p>
          </p:txBody>
        </p:sp>
        <p:grpSp>
          <p:nvGrpSpPr>
            <p:cNvPr id="163" name="Group 64"/>
            <p:cNvGrpSpPr/>
            <p:nvPr/>
          </p:nvGrpSpPr>
          <p:grpSpPr>
            <a:xfrm>
              <a:off x="-1371600" y="3619500"/>
              <a:ext cx="838200" cy="1524000"/>
              <a:chOff x="1993900" y="3873500"/>
              <a:chExt cx="838200" cy="1524000"/>
            </a:xfrm>
          </p:grpSpPr>
          <p:sp>
            <p:nvSpPr>
              <p:cNvPr id="172" name="Rectangle 171"/>
              <p:cNvSpPr/>
              <p:nvPr/>
            </p:nvSpPr>
            <p:spPr bwMode="auto">
              <a:xfrm>
                <a:off x="2540000" y="51689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75" name="Rectangle 174"/>
              <p:cNvSpPr/>
              <p:nvPr/>
            </p:nvSpPr>
            <p:spPr bwMode="auto">
              <a:xfrm>
                <a:off x="1993900" y="51689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cxnSp>
            <p:nvCxnSpPr>
              <p:cNvPr id="184" name="Shape 183"/>
              <p:cNvCxnSpPr/>
              <p:nvPr/>
            </p:nvCxnSpPr>
            <p:spPr bwMode="auto">
              <a:xfrm rot="5400000">
                <a:off x="1895475" y="4759325"/>
                <a:ext cx="927100" cy="1206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5" name="Shape 121"/>
              <p:cNvCxnSpPr/>
              <p:nvPr/>
            </p:nvCxnSpPr>
            <p:spPr bwMode="auto">
              <a:xfrm>
                <a:off x="2298700" y="5283200"/>
                <a:ext cx="2413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bwMode="auto">
              <a:xfrm>
                <a:off x="1993900" y="48387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87" name="Rectangle 186"/>
              <p:cNvSpPr/>
              <p:nvPr/>
            </p:nvSpPr>
            <p:spPr bwMode="auto">
              <a:xfrm>
                <a:off x="2540000" y="4838700"/>
                <a:ext cx="292100" cy="228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cxnSp>
            <p:nvCxnSpPr>
              <p:cNvPr id="188" name="Shape 125"/>
              <p:cNvCxnSpPr/>
              <p:nvPr/>
            </p:nvCxnSpPr>
            <p:spPr bwMode="auto">
              <a:xfrm rot="10800000">
                <a:off x="2311400" y="4953000"/>
                <a:ext cx="2286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bwMode="auto">
              <a:xfrm>
                <a:off x="2171700" y="3873500"/>
                <a:ext cx="469900" cy="4699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grpSp>
            <p:nvGrpSpPr>
              <p:cNvPr id="190" name="Group 188"/>
              <p:cNvGrpSpPr>
                <a:grpSpLocks/>
              </p:cNvGrpSpPr>
              <p:nvPr/>
            </p:nvGrpSpPr>
            <p:grpSpPr bwMode="auto">
              <a:xfrm>
                <a:off x="2209800" y="3911600"/>
                <a:ext cx="406400" cy="406400"/>
                <a:chOff x="7213600" y="4495800"/>
                <a:chExt cx="1727200" cy="1727200"/>
              </a:xfrm>
            </p:grpSpPr>
            <p:sp>
              <p:nvSpPr>
                <p:cNvPr id="192" name="Rectangle 191"/>
                <p:cNvSpPr/>
                <p:nvPr/>
              </p:nvSpPr>
              <p:spPr>
                <a:xfrm>
                  <a:off x="7213600" y="4495800"/>
                  <a:ext cx="1727200" cy="1727200"/>
                </a:xfrm>
                <a:prstGeom prst="rect">
                  <a:avLst/>
                </a:prstGeom>
                <a:solidFill>
                  <a:schemeClr val="bg2"/>
                </a:solidFill>
                <a:ln>
                  <a:noFill/>
                </a:ln>
                <a:effectLst>
                  <a:outerShdw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3" name="Rectangle 192"/>
                <p:cNvSpPr/>
                <p:nvPr/>
              </p:nvSpPr>
              <p:spPr>
                <a:xfrm>
                  <a:off x="7341793" y="4495800"/>
                  <a:ext cx="1443831" cy="29011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4" name="Rectangle 193"/>
                <p:cNvSpPr/>
                <p:nvPr/>
              </p:nvSpPr>
              <p:spPr>
                <a:xfrm>
                  <a:off x="7341793" y="5028805"/>
                  <a:ext cx="674688"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5" name="Rectangle 194"/>
                <p:cNvSpPr/>
                <p:nvPr/>
              </p:nvSpPr>
              <p:spPr>
                <a:xfrm>
                  <a:off x="8117681" y="5028805"/>
                  <a:ext cx="667943"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6" name="Rectangle 195"/>
                <p:cNvSpPr/>
                <p:nvPr/>
              </p:nvSpPr>
              <p:spPr>
                <a:xfrm>
                  <a:off x="7341793"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7" name="Rectangle 196"/>
                <p:cNvSpPr/>
                <p:nvPr/>
              </p:nvSpPr>
              <p:spPr>
                <a:xfrm>
                  <a:off x="7719618"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8" name="Rectangle 197"/>
                <p:cNvSpPr/>
                <p:nvPr/>
              </p:nvSpPr>
              <p:spPr>
                <a:xfrm>
                  <a:off x="8117681"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99" name="Rectangle 198"/>
                <p:cNvSpPr/>
                <p:nvPr/>
              </p:nvSpPr>
              <p:spPr>
                <a:xfrm>
                  <a:off x="8495506"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grpSp>
      <p:sp>
        <p:nvSpPr>
          <p:cNvPr id="18435" name="Title 4"/>
          <p:cNvSpPr>
            <a:spLocks noGrp="1"/>
          </p:cNvSpPr>
          <p:nvPr>
            <p:ph type="title"/>
          </p:nvPr>
        </p:nvSpPr>
        <p:spPr/>
        <p:txBody>
          <a:bodyPr/>
          <a:lstStyle/>
          <a:p>
            <a:r>
              <a:rPr lang="en-US" smtClean="0"/>
              <a:t>NVMHCI Architecture</a:t>
            </a:r>
            <a:endParaRPr lang="en-US" dirty="0" smtClean="0"/>
          </a:p>
        </p:txBody>
      </p:sp>
      <p:grpSp>
        <p:nvGrpSpPr>
          <p:cNvPr id="16" name="Group 91"/>
          <p:cNvGrpSpPr/>
          <p:nvPr/>
        </p:nvGrpSpPr>
        <p:grpSpPr>
          <a:xfrm>
            <a:off x="2870435" y="3974461"/>
            <a:ext cx="3218513" cy="1752604"/>
            <a:chOff x="3067987" y="3428996"/>
            <a:chExt cx="3218513" cy="1752604"/>
          </a:xfrm>
        </p:grpSpPr>
        <p:sp>
          <p:nvSpPr>
            <p:cNvPr id="95" name="Trapezoid 94"/>
            <p:cNvSpPr/>
            <p:nvPr/>
          </p:nvSpPr>
          <p:spPr>
            <a:xfrm rot="16200000">
              <a:off x="3820160" y="3569203"/>
              <a:ext cx="914400" cy="1417320"/>
            </a:xfrm>
            <a:prstGeom prst="trapezoid">
              <a:avLst>
                <a:gd name="adj" fmla="val 2416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96" name="Trapezoid 95"/>
            <p:cNvSpPr/>
            <p:nvPr/>
          </p:nvSpPr>
          <p:spPr>
            <a:xfrm rot="16200000">
              <a:off x="2991787" y="3505196"/>
              <a:ext cx="1676400" cy="1524000"/>
            </a:xfrm>
            <a:prstGeom prst="trapezoid">
              <a:avLst>
                <a:gd name="adj" fmla="val 38333"/>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97" name="Rectangle 96"/>
            <p:cNvSpPr/>
            <p:nvPr/>
          </p:nvSpPr>
          <p:spPr bwMode="auto">
            <a:xfrm>
              <a:off x="4559300" y="3431546"/>
              <a:ext cx="1727200" cy="167818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98" name="Rectangle 97"/>
            <p:cNvSpPr/>
            <p:nvPr/>
          </p:nvSpPr>
          <p:spPr bwMode="auto">
            <a:xfrm>
              <a:off x="4686300" y="34290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99" name="Rectangle 98"/>
            <p:cNvSpPr/>
            <p:nvPr/>
          </p:nvSpPr>
          <p:spPr bwMode="auto">
            <a:xfrm>
              <a:off x="4724400" y="4000500"/>
              <a:ext cx="6731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0" name="Rectangle 99"/>
            <p:cNvSpPr/>
            <p:nvPr/>
          </p:nvSpPr>
          <p:spPr bwMode="auto">
            <a:xfrm>
              <a:off x="5499100" y="4000500"/>
              <a:ext cx="6731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1" name="Rectangle 100"/>
            <p:cNvSpPr/>
            <p:nvPr/>
          </p:nvSpPr>
          <p:spPr bwMode="auto">
            <a:xfrm>
              <a:off x="4724400" y="4495800"/>
              <a:ext cx="2921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2" name="TextBox 69"/>
            <p:cNvSpPr txBox="1">
              <a:spLocks noChangeArrowheads="1"/>
            </p:cNvSpPr>
            <p:nvPr/>
          </p:nvSpPr>
          <p:spPr bwMode="auto">
            <a:xfrm>
              <a:off x="4724400" y="3975100"/>
              <a:ext cx="660400" cy="368300"/>
            </a:xfrm>
            <a:prstGeom prst="rect">
              <a:avLst/>
            </a:prstGeom>
            <a:noFill/>
            <a:ln w="9525">
              <a:noFill/>
              <a:miter lim="800000"/>
              <a:headEnd/>
              <a:tailEnd/>
            </a:ln>
          </p:spPr>
          <p:txBody>
            <a:bodyPr>
              <a:spAutoFit/>
            </a:bodyPr>
            <a:lstStyle/>
            <a:p>
              <a:pPr algn="ctr"/>
              <a:r>
                <a:rPr lang="en-US" b="1" dirty="0">
                  <a:latin typeface="Trebuchet MS" pitchFamily="34" charset="0"/>
                </a:rPr>
                <a:t>NC</a:t>
              </a:r>
            </a:p>
          </p:txBody>
        </p:sp>
        <p:sp>
          <p:nvSpPr>
            <p:cNvPr id="103" name="TextBox 70"/>
            <p:cNvSpPr txBox="1">
              <a:spLocks noChangeArrowheads="1"/>
            </p:cNvSpPr>
            <p:nvPr/>
          </p:nvSpPr>
          <p:spPr bwMode="auto">
            <a:xfrm>
              <a:off x="5499100" y="3975100"/>
              <a:ext cx="660400" cy="368300"/>
            </a:xfrm>
            <a:prstGeom prst="rect">
              <a:avLst/>
            </a:prstGeom>
            <a:noFill/>
            <a:ln w="9525">
              <a:noFill/>
              <a:miter lim="800000"/>
              <a:headEnd/>
              <a:tailEnd/>
            </a:ln>
          </p:spPr>
          <p:txBody>
            <a:bodyPr>
              <a:spAutoFit/>
            </a:bodyPr>
            <a:lstStyle/>
            <a:p>
              <a:pPr algn="ctr"/>
              <a:r>
                <a:rPr lang="en-US" b="1" dirty="0">
                  <a:latin typeface="Trebuchet MS" pitchFamily="34" charset="0"/>
                </a:rPr>
                <a:t>NC</a:t>
              </a:r>
            </a:p>
          </p:txBody>
        </p:sp>
        <p:sp>
          <p:nvSpPr>
            <p:cNvPr id="104" name="Rectangle 103"/>
            <p:cNvSpPr/>
            <p:nvPr/>
          </p:nvSpPr>
          <p:spPr bwMode="auto">
            <a:xfrm>
              <a:off x="5105400" y="4495800"/>
              <a:ext cx="2921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5" name="Rectangle 104"/>
            <p:cNvSpPr/>
            <p:nvPr/>
          </p:nvSpPr>
          <p:spPr bwMode="auto">
            <a:xfrm>
              <a:off x="5499100" y="4495800"/>
              <a:ext cx="27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6" name="Rectangle 105"/>
            <p:cNvSpPr/>
            <p:nvPr/>
          </p:nvSpPr>
          <p:spPr bwMode="auto">
            <a:xfrm>
              <a:off x="5880100" y="4495800"/>
              <a:ext cx="27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07" name="TextBox 88"/>
            <p:cNvSpPr txBox="1">
              <a:spLocks noChangeArrowheads="1"/>
            </p:cNvSpPr>
            <p:nvPr/>
          </p:nvSpPr>
          <p:spPr bwMode="auto">
            <a:xfrm rot="5400000">
              <a:off x="5689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grpSp>
          <p:nvGrpSpPr>
            <p:cNvPr id="20" name="Group 163"/>
            <p:cNvGrpSpPr>
              <a:grpSpLocks/>
            </p:cNvGrpSpPr>
            <p:nvPr/>
          </p:nvGrpSpPr>
          <p:grpSpPr bwMode="auto">
            <a:xfrm>
              <a:off x="4940300" y="3429000"/>
              <a:ext cx="952500" cy="215900"/>
              <a:chOff x="6819900" y="3441700"/>
              <a:chExt cx="952500" cy="215900"/>
            </a:xfrm>
          </p:grpSpPr>
          <p:sp>
            <p:nvSpPr>
              <p:cNvPr id="117" name="Rectangle 116"/>
              <p:cNvSpPr/>
              <p:nvPr/>
            </p:nvSpPr>
            <p:spPr>
              <a:xfrm>
                <a:off x="6832600" y="3441700"/>
                <a:ext cx="9398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119" name="TextBox 68"/>
              <p:cNvSpPr txBox="1">
                <a:spLocks noChangeArrowheads="1"/>
              </p:cNvSpPr>
              <p:nvPr/>
            </p:nvSpPr>
            <p:spPr bwMode="auto">
              <a:xfrm>
                <a:off x="6819900" y="3441700"/>
                <a:ext cx="952500" cy="215444"/>
              </a:xfrm>
              <a:prstGeom prst="rect">
                <a:avLst/>
              </a:prstGeom>
              <a:noFill/>
              <a:ln w="9525">
                <a:noFill/>
                <a:miter lim="800000"/>
                <a:headEnd/>
                <a:tailEnd/>
              </a:ln>
            </p:spPr>
            <p:txBody>
              <a:bodyPr tIns="0" bIns="0">
                <a:spAutoFit/>
              </a:bodyPr>
              <a:lstStyle/>
              <a:p>
                <a:pPr algn="ctr"/>
                <a:r>
                  <a:rPr lang="en-US" sz="1400" b="1" dirty="0">
                    <a:latin typeface="Trebuchet MS" pitchFamily="34" charset="0"/>
                  </a:rPr>
                  <a:t>CI</a:t>
                </a:r>
              </a:p>
            </p:txBody>
          </p:sp>
        </p:grpSp>
        <p:sp>
          <p:nvSpPr>
            <p:cNvPr id="109" name="TextBox 88"/>
            <p:cNvSpPr txBox="1">
              <a:spLocks noChangeArrowheads="1"/>
            </p:cNvSpPr>
            <p:nvPr/>
          </p:nvSpPr>
          <p:spPr bwMode="auto">
            <a:xfrm rot="5400000">
              <a:off x="5308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1" name="TextBox 88"/>
            <p:cNvSpPr txBox="1">
              <a:spLocks noChangeArrowheads="1"/>
            </p:cNvSpPr>
            <p:nvPr/>
          </p:nvSpPr>
          <p:spPr bwMode="auto">
            <a:xfrm rot="5400000">
              <a:off x="4927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3" name="TextBox 88"/>
            <p:cNvSpPr txBox="1">
              <a:spLocks noChangeArrowheads="1"/>
            </p:cNvSpPr>
            <p:nvPr/>
          </p:nvSpPr>
          <p:spPr bwMode="auto">
            <a:xfrm rot="5400000">
              <a:off x="4546600" y="4635500"/>
              <a:ext cx="711200" cy="381000"/>
            </a:xfrm>
            <a:prstGeom prst="rect">
              <a:avLst/>
            </a:prstGeom>
            <a:noFill/>
            <a:ln w="9525">
              <a:noFill/>
              <a:miter lim="800000"/>
              <a:headEnd/>
              <a:tailEnd/>
            </a:ln>
          </p:spPr>
          <p:txBody>
            <a:bodyPr wrap="square">
              <a:spAutoFit/>
            </a:bodyPr>
            <a:lstStyle/>
            <a:p>
              <a:r>
                <a:rPr lang="en-US" dirty="0">
                  <a:latin typeface="Trebuchet MS" pitchFamily="34" charset="0"/>
                </a:rPr>
                <a:t>NVM</a:t>
              </a:r>
            </a:p>
          </p:txBody>
        </p:sp>
        <p:sp>
          <p:nvSpPr>
            <p:cNvPr id="115" name="TextBox 164"/>
            <p:cNvSpPr txBox="1">
              <a:spLocks noChangeArrowheads="1"/>
            </p:cNvSpPr>
            <p:nvPr/>
          </p:nvSpPr>
          <p:spPr bwMode="auto">
            <a:xfrm>
              <a:off x="4902200" y="3606800"/>
              <a:ext cx="1168400" cy="307975"/>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grpSp>
      <p:grpSp>
        <p:nvGrpSpPr>
          <p:cNvPr id="23" name="Group 257"/>
          <p:cNvGrpSpPr/>
          <p:nvPr/>
        </p:nvGrpSpPr>
        <p:grpSpPr>
          <a:xfrm>
            <a:off x="731838" y="1901254"/>
            <a:ext cx="3392658" cy="1472184"/>
            <a:chOff x="1295400" y="1737360"/>
            <a:chExt cx="3392658" cy="1472184"/>
          </a:xfrm>
        </p:grpSpPr>
        <p:sp>
          <p:nvSpPr>
            <p:cNvPr id="173" name="L-Shape 172"/>
            <p:cNvSpPr/>
            <p:nvPr/>
          </p:nvSpPr>
          <p:spPr bwMode="auto">
            <a:xfrm rot="10800000">
              <a:off x="1295400" y="1737360"/>
              <a:ext cx="3392424" cy="1472184"/>
            </a:xfrm>
            <a:prstGeom prst="corner">
              <a:avLst>
                <a:gd name="adj1" fmla="val 83899"/>
                <a:gd name="adj2" fmla="val 87975"/>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latin typeface="Trebuchet MS" pitchFamily="34" charset="0"/>
              </a:endParaRPr>
            </a:p>
          </p:txBody>
        </p:sp>
        <p:cxnSp>
          <p:nvCxnSpPr>
            <p:cNvPr id="180" name="Shape 179"/>
            <p:cNvCxnSpPr/>
            <p:nvPr/>
          </p:nvCxnSpPr>
          <p:spPr bwMode="auto">
            <a:xfrm rot="5400000" flipH="1">
              <a:off x="3518081" y="2246372"/>
              <a:ext cx="130447" cy="605790"/>
            </a:xfrm>
            <a:prstGeom prst="bentConnector4">
              <a:avLst>
                <a:gd name="adj1" fmla="val -42857"/>
                <a:gd name="adj2" fmla="val 78462"/>
              </a:avLst>
            </a:prstGeom>
          </p:spPr>
          <p:style>
            <a:lnRef idx="1">
              <a:schemeClr val="accent1"/>
            </a:lnRef>
            <a:fillRef idx="0">
              <a:schemeClr val="accent1"/>
            </a:fillRef>
            <a:effectRef idx="0">
              <a:schemeClr val="accent1"/>
            </a:effectRef>
            <a:fontRef idx="minor">
              <a:schemeClr val="tx1"/>
            </a:fontRef>
          </p:style>
        </p:cxnSp>
        <p:cxnSp>
          <p:nvCxnSpPr>
            <p:cNvPr id="181" name="Shape 180"/>
            <p:cNvCxnSpPr/>
            <p:nvPr/>
          </p:nvCxnSpPr>
          <p:spPr bwMode="auto">
            <a:xfrm rot="5400000" flipH="1">
              <a:off x="3313095" y="2041386"/>
              <a:ext cx="559057" cy="587150"/>
            </a:xfrm>
            <a:prstGeom prst="bentConnector4">
              <a:avLst>
                <a:gd name="adj1" fmla="val -13333"/>
                <a:gd name="adj2" fmla="val 79365"/>
              </a:avLst>
            </a:prstGeom>
          </p:spPr>
          <p:style>
            <a:lnRef idx="1">
              <a:schemeClr val="accent1"/>
            </a:lnRef>
            <a:fillRef idx="0">
              <a:schemeClr val="accent1"/>
            </a:fillRef>
            <a:effectRef idx="0">
              <a:schemeClr val="accent1"/>
            </a:effectRef>
            <a:fontRef idx="minor">
              <a:schemeClr val="tx1"/>
            </a:fontRef>
          </p:style>
        </p:cxnSp>
        <p:cxnSp>
          <p:nvCxnSpPr>
            <p:cNvPr id="182" name="Shape 181"/>
            <p:cNvCxnSpPr/>
            <p:nvPr/>
          </p:nvCxnSpPr>
          <p:spPr bwMode="auto">
            <a:xfrm rot="5400000" flipH="1">
              <a:off x="3217032" y="1997158"/>
              <a:ext cx="130447" cy="1183620"/>
            </a:xfrm>
            <a:prstGeom prst="bentConnector4">
              <a:avLst>
                <a:gd name="adj1" fmla="val -71429"/>
                <a:gd name="adj2" fmla="val 94488"/>
              </a:avLst>
            </a:prstGeom>
          </p:spPr>
          <p:style>
            <a:lnRef idx="1">
              <a:schemeClr val="accent1"/>
            </a:lnRef>
            <a:fillRef idx="0">
              <a:schemeClr val="accent1"/>
            </a:fillRef>
            <a:effectRef idx="0">
              <a:schemeClr val="accent1"/>
            </a:effectRef>
            <a:fontRef idx="minor">
              <a:schemeClr val="tx1"/>
            </a:fontRef>
          </p:style>
        </p:cxnSp>
        <p:cxnSp>
          <p:nvCxnSpPr>
            <p:cNvPr id="183" name="Shape 182"/>
            <p:cNvCxnSpPr/>
            <p:nvPr/>
          </p:nvCxnSpPr>
          <p:spPr bwMode="auto">
            <a:xfrm rot="5400000" flipH="1">
              <a:off x="3024180" y="1752471"/>
              <a:ext cx="559057" cy="1164981"/>
            </a:xfrm>
            <a:prstGeom prst="bentConnector4">
              <a:avLst>
                <a:gd name="adj1" fmla="val -20000"/>
                <a:gd name="adj2" fmla="val 95200"/>
              </a:avLst>
            </a:prstGeom>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bwMode="auto">
            <a:xfrm>
              <a:off x="3383280" y="3063240"/>
              <a:ext cx="1304778" cy="130447"/>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rebuchet MS" pitchFamily="34" charset="0"/>
              </a:endParaRPr>
            </a:p>
          </p:txBody>
        </p:sp>
        <p:sp>
          <p:nvSpPr>
            <p:cNvPr id="177" name="Rectangle 176"/>
            <p:cNvSpPr/>
            <p:nvPr/>
          </p:nvSpPr>
          <p:spPr bwMode="auto">
            <a:xfrm>
              <a:off x="2273866" y="1887716"/>
              <a:ext cx="428713" cy="335434"/>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78" name="Rectangle 177"/>
            <p:cNvSpPr/>
            <p:nvPr/>
          </p:nvSpPr>
          <p:spPr bwMode="auto">
            <a:xfrm>
              <a:off x="2273866" y="2316326"/>
              <a:ext cx="428713" cy="335434"/>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76" name="Rectangle 175"/>
            <p:cNvSpPr/>
            <p:nvPr/>
          </p:nvSpPr>
          <p:spPr bwMode="auto">
            <a:xfrm>
              <a:off x="2870336" y="2316326"/>
              <a:ext cx="428713" cy="335434"/>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79" name="Rectangle 178"/>
            <p:cNvSpPr/>
            <p:nvPr/>
          </p:nvSpPr>
          <p:spPr bwMode="auto">
            <a:xfrm>
              <a:off x="2870336" y="1887716"/>
              <a:ext cx="428713" cy="335434"/>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grpSp>
      <p:grpSp>
        <p:nvGrpSpPr>
          <p:cNvPr id="24" name="Group 188"/>
          <p:cNvGrpSpPr>
            <a:grpSpLocks/>
          </p:cNvGrpSpPr>
          <p:nvPr/>
        </p:nvGrpSpPr>
        <p:grpSpPr bwMode="auto">
          <a:xfrm>
            <a:off x="2973238" y="2130675"/>
            <a:ext cx="649224" cy="649224"/>
            <a:chOff x="7213600" y="4495800"/>
            <a:chExt cx="1727200" cy="1727200"/>
          </a:xfrm>
        </p:grpSpPr>
        <p:sp>
          <p:nvSpPr>
            <p:cNvPr id="164" name="Rectangle 163"/>
            <p:cNvSpPr/>
            <p:nvPr/>
          </p:nvSpPr>
          <p:spPr>
            <a:xfrm>
              <a:off x="7213600" y="4495800"/>
              <a:ext cx="1727200" cy="1727200"/>
            </a:xfrm>
            <a:prstGeom prst="rect">
              <a:avLst/>
            </a:prstGeom>
            <a:ln/>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65" name="Rectangle 164"/>
            <p:cNvSpPr/>
            <p:nvPr/>
          </p:nvSpPr>
          <p:spPr>
            <a:xfrm>
              <a:off x="7341793" y="4495800"/>
              <a:ext cx="1443831" cy="29011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6" name="Rectangle 165"/>
            <p:cNvSpPr/>
            <p:nvPr/>
          </p:nvSpPr>
          <p:spPr>
            <a:xfrm>
              <a:off x="7341793" y="5028805"/>
              <a:ext cx="674688"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7" name="Rectangle 166"/>
            <p:cNvSpPr/>
            <p:nvPr/>
          </p:nvSpPr>
          <p:spPr>
            <a:xfrm>
              <a:off x="8117681" y="5028805"/>
              <a:ext cx="667943"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8" name="Rectangle 167"/>
            <p:cNvSpPr/>
            <p:nvPr/>
          </p:nvSpPr>
          <p:spPr>
            <a:xfrm>
              <a:off x="7341793"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9" name="Rectangle 168"/>
            <p:cNvSpPr/>
            <p:nvPr/>
          </p:nvSpPr>
          <p:spPr>
            <a:xfrm>
              <a:off x="7719618"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70" name="Rectangle 169"/>
            <p:cNvSpPr/>
            <p:nvPr/>
          </p:nvSpPr>
          <p:spPr>
            <a:xfrm>
              <a:off x="8117681"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71" name="Rectangle 170"/>
            <p:cNvSpPr/>
            <p:nvPr/>
          </p:nvSpPr>
          <p:spPr>
            <a:xfrm>
              <a:off x="8495506" y="5561806"/>
              <a:ext cx="303612"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nvGrpSpPr>
          <p:cNvPr id="25" name="Group 236"/>
          <p:cNvGrpSpPr/>
          <p:nvPr/>
        </p:nvGrpSpPr>
        <p:grpSpPr>
          <a:xfrm>
            <a:off x="2934491" y="1298708"/>
            <a:ext cx="4485640" cy="2310997"/>
            <a:chOff x="5420360" y="1346603"/>
            <a:chExt cx="4485640" cy="2310997"/>
          </a:xfrm>
        </p:grpSpPr>
        <p:sp>
          <p:nvSpPr>
            <p:cNvPr id="202" name="Trapezoid 201"/>
            <p:cNvSpPr/>
            <p:nvPr/>
          </p:nvSpPr>
          <p:spPr>
            <a:xfrm rot="16200000">
              <a:off x="6913404" y="639370"/>
              <a:ext cx="2200275" cy="3719513"/>
            </a:xfrm>
            <a:prstGeom prst="trapezoid">
              <a:avLst>
                <a:gd name="adj" fmla="val 32892"/>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3" name="Trapezoid 202"/>
            <p:cNvSpPr/>
            <p:nvPr/>
          </p:nvSpPr>
          <p:spPr>
            <a:xfrm rot="16200000">
              <a:off x="5315585" y="1451379"/>
              <a:ext cx="2305050" cy="2095500"/>
            </a:xfrm>
            <a:prstGeom prst="trapezoid">
              <a:avLst>
                <a:gd name="adj" fmla="val 38333"/>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4" name="Rectangle 203"/>
            <p:cNvSpPr/>
            <p:nvPr/>
          </p:nvSpPr>
          <p:spPr bwMode="auto">
            <a:xfrm>
              <a:off x="7515860" y="1350102"/>
              <a:ext cx="2374900" cy="23074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cxnSp>
          <p:nvCxnSpPr>
            <p:cNvPr id="210" name="Straight Connector 209"/>
            <p:cNvCxnSpPr/>
            <p:nvPr/>
          </p:nvCxnSpPr>
          <p:spPr>
            <a:xfrm>
              <a:off x="5439220" y="2144987"/>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36803" y="2856161"/>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grpSp>
          <p:nvGrpSpPr>
            <p:cNvPr id="26" name="Group 233"/>
            <p:cNvGrpSpPr/>
            <p:nvPr/>
          </p:nvGrpSpPr>
          <p:grpSpPr>
            <a:xfrm>
              <a:off x="7528560" y="1346603"/>
              <a:ext cx="2377440" cy="2304287"/>
              <a:chOff x="6553200" y="3886200"/>
              <a:chExt cx="2377440" cy="2304287"/>
            </a:xfrm>
          </p:grpSpPr>
          <p:sp>
            <p:nvSpPr>
              <p:cNvPr id="144" name="TextBox 164"/>
              <p:cNvSpPr txBox="1">
                <a:spLocks noChangeArrowheads="1"/>
              </p:cNvSpPr>
              <p:nvPr/>
            </p:nvSpPr>
            <p:spPr bwMode="auto">
              <a:xfrm>
                <a:off x="7039535" y="4129368"/>
                <a:ext cx="1597959" cy="307777"/>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sp>
            <p:nvSpPr>
              <p:cNvPr id="145" name="Rectangle 144"/>
              <p:cNvSpPr/>
              <p:nvPr/>
            </p:nvSpPr>
            <p:spPr bwMode="auto">
              <a:xfrm>
                <a:off x="6553200" y="3886200"/>
                <a:ext cx="2377440" cy="2304287"/>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46" name="Rectangle 145"/>
              <p:cNvSpPr/>
              <p:nvPr/>
            </p:nvSpPr>
            <p:spPr bwMode="auto">
              <a:xfrm>
                <a:off x="6744260" y="3886200"/>
                <a:ext cx="1980080" cy="62528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r>
                  <a:rPr lang="en-US" sz="1400" dirty="0" smtClean="0">
                    <a:gradFill>
                      <a:gsLst>
                        <a:gs pos="0">
                          <a:schemeClr val="bg2"/>
                        </a:gs>
                        <a:gs pos="100000">
                          <a:schemeClr val="bg2"/>
                        </a:gs>
                      </a:gsLst>
                      <a:lin ang="5400000" scaled="0"/>
                    </a:gradFill>
                    <a:latin typeface="Trebuchet MS" pitchFamily="34" charset="0"/>
                  </a:rPr>
                  <a:t>Processor</a:t>
                </a:r>
              </a:p>
            </p:txBody>
          </p:sp>
          <p:sp>
            <p:nvSpPr>
              <p:cNvPr id="147" name="Rectangle 146"/>
              <p:cNvSpPr/>
              <p:nvPr/>
            </p:nvSpPr>
            <p:spPr bwMode="auto">
              <a:xfrm>
                <a:off x="6744260"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48" name="Rectangle 147"/>
              <p:cNvSpPr/>
              <p:nvPr/>
            </p:nvSpPr>
            <p:spPr bwMode="auto">
              <a:xfrm>
                <a:off x="7803777"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50" name="Rectangle 149"/>
              <p:cNvSpPr/>
              <p:nvPr/>
            </p:nvSpPr>
            <p:spPr bwMode="auto">
              <a:xfrm>
                <a:off x="6761627"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51" name="TextBox 69"/>
              <p:cNvSpPr txBox="1">
                <a:spLocks noChangeArrowheads="1"/>
              </p:cNvSpPr>
              <p:nvPr/>
            </p:nvSpPr>
            <p:spPr bwMode="auto">
              <a:xfrm>
                <a:off x="6744260"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152" name="TextBox 70"/>
              <p:cNvSpPr txBox="1">
                <a:spLocks noChangeArrowheads="1"/>
              </p:cNvSpPr>
              <p:nvPr/>
            </p:nvSpPr>
            <p:spPr bwMode="auto">
              <a:xfrm>
                <a:off x="7803777"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153" name="TextBox 72"/>
              <p:cNvSpPr txBox="1">
                <a:spLocks noChangeArrowheads="1"/>
              </p:cNvSpPr>
              <p:nvPr/>
            </p:nvSpPr>
            <p:spPr bwMode="auto">
              <a:xfrm rot="5400000">
                <a:off x="6622656" y="5593906"/>
                <a:ext cx="687617"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grpSp>
            <p:nvGrpSpPr>
              <p:cNvPr id="27" name="Group 163"/>
              <p:cNvGrpSpPr>
                <a:grpSpLocks/>
              </p:cNvGrpSpPr>
              <p:nvPr/>
            </p:nvGrpSpPr>
            <p:grpSpPr bwMode="auto">
              <a:xfrm>
                <a:off x="7091643" y="3886205"/>
                <a:ext cx="1302684" cy="307777"/>
                <a:chOff x="6819900" y="3441700"/>
                <a:chExt cx="952500" cy="225041"/>
              </a:xfrm>
            </p:grpSpPr>
            <p:sp>
              <p:nvSpPr>
                <p:cNvPr id="161" name="Rectangle 160"/>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2" name="TextBox 68"/>
                <p:cNvSpPr txBox="1">
                  <a:spLocks noChangeArrowheads="1"/>
                </p:cNvSpPr>
                <p:nvPr/>
              </p:nvSpPr>
              <p:spPr bwMode="auto">
                <a:xfrm>
                  <a:off x="6819900" y="3441700"/>
                  <a:ext cx="952500" cy="225041"/>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NVMHCI</a:t>
                  </a:r>
                </a:p>
              </p:txBody>
            </p:sp>
          </p:grpSp>
          <p:sp>
            <p:nvSpPr>
              <p:cNvPr id="228" name="Rectangle 227"/>
              <p:cNvSpPr/>
              <p:nvPr/>
            </p:nvSpPr>
            <p:spPr bwMode="auto">
              <a:xfrm>
                <a:off x="72793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29" name="TextBox 72"/>
              <p:cNvSpPr txBox="1">
                <a:spLocks noChangeArrowheads="1"/>
              </p:cNvSpPr>
              <p:nvPr/>
            </p:nvSpPr>
            <p:spPr bwMode="auto">
              <a:xfrm rot="5400000">
                <a:off x="7135657" y="5600279"/>
                <a:ext cx="697043"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30" name="Rectangle 229"/>
              <p:cNvSpPr/>
              <p:nvPr/>
            </p:nvSpPr>
            <p:spPr bwMode="auto">
              <a:xfrm>
                <a:off x="78127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31" name="TextBox 72"/>
              <p:cNvSpPr txBox="1">
                <a:spLocks noChangeArrowheads="1"/>
              </p:cNvSpPr>
              <p:nvPr/>
            </p:nvSpPr>
            <p:spPr bwMode="auto">
              <a:xfrm rot="5400000">
                <a:off x="76690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p>
            </p:txBody>
          </p:sp>
          <p:sp>
            <p:nvSpPr>
              <p:cNvPr id="232" name="Rectangle 231"/>
              <p:cNvSpPr/>
              <p:nvPr/>
            </p:nvSpPr>
            <p:spPr bwMode="auto">
              <a:xfrm>
                <a:off x="83461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33" name="TextBox 72"/>
              <p:cNvSpPr txBox="1">
                <a:spLocks noChangeArrowheads="1"/>
              </p:cNvSpPr>
              <p:nvPr/>
            </p:nvSpPr>
            <p:spPr bwMode="auto">
              <a:xfrm rot="5400000">
                <a:off x="82024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p>
            </p:txBody>
          </p:sp>
        </p:grpSp>
      </p:grpSp>
      <p:grpSp>
        <p:nvGrpSpPr>
          <p:cNvPr id="28" name="Group 238"/>
          <p:cNvGrpSpPr/>
          <p:nvPr/>
        </p:nvGrpSpPr>
        <p:grpSpPr>
          <a:xfrm>
            <a:off x="4374448" y="3922000"/>
            <a:ext cx="1727200" cy="1733195"/>
            <a:chOff x="5207000" y="3376535"/>
            <a:chExt cx="1727200" cy="1733195"/>
          </a:xfrm>
        </p:grpSpPr>
        <p:sp>
          <p:nvSpPr>
            <p:cNvPr id="240" name="Rectangle 239"/>
            <p:cNvSpPr/>
            <p:nvPr/>
          </p:nvSpPr>
          <p:spPr bwMode="auto">
            <a:xfrm>
              <a:off x="5207000" y="3431546"/>
              <a:ext cx="1727200" cy="1678184"/>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241" name="Rectangle 240"/>
            <p:cNvSpPr/>
            <p:nvPr/>
          </p:nvSpPr>
          <p:spPr bwMode="auto">
            <a:xfrm>
              <a:off x="5334000" y="3429000"/>
              <a:ext cx="1447800" cy="4572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2" name="Rectangle 241"/>
            <p:cNvSpPr/>
            <p:nvPr/>
          </p:nvSpPr>
          <p:spPr bwMode="auto">
            <a:xfrm>
              <a:off x="5372100" y="4000500"/>
              <a:ext cx="673100" cy="342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3" name="Rectangle 242"/>
            <p:cNvSpPr/>
            <p:nvPr/>
          </p:nvSpPr>
          <p:spPr bwMode="auto">
            <a:xfrm>
              <a:off x="6146800" y="4000500"/>
              <a:ext cx="673100" cy="342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4" name="Rectangle 243"/>
            <p:cNvSpPr/>
            <p:nvPr/>
          </p:nvSpPr>
          <p:spPr bwMode="auto">
            <a:xfrm>
              <a:off x="5372100" y="4495800"/>
              <a:ext cx="2921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5" name="TextBox 69"/>
            <p:cNvSpPr txBox="1">
              <a:spLocks noChangeArrowheads="1"/>
            </p:cNvSpPr>
            <p:nvPr/>
          </p:nvSpPr>
          <p:spPr bwMode="auto">
            <a:xfrm>
              <a:off x="5372100" y="4020070"/>
              <a:ext cx="6604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NC</a:t>
              </a:r>
            </a:p>
          </p:txBody>
        </p:sp>
        <p:sp>
          <p:nvSpPr>
            <p:cNvPr id="246" name="TextBox 70"/>
            <p:cNvSpPr txBox="1">
              <a:spLocks noChangeArrowheads="1"/>
            </p:cNvSpPr>
            <p:nvPr/>
          </p:nvSpPr>
          <p:spPr bwMode="auto">
            <a:xfrm>
              <a:off x="6146800" y="4020070"/>
              <a:ext cx="6604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NC</a:t>
              </a:r>
            </a:p>
          </p:txBody>
        </p:sp>
        <p:sp>
          <p:nvSpPr>
            <p:cNvPr id="247" name="Rectangle 246"/>
            <p:cNvSpPr/>
            <p:nvPr/>
          </p:nvSpPr>
          <p:spPr bwMode="auto">
            <a:xfrm>
              <a:off x="5753100" y="4495800"/>
              <a:ext cx="2921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8" name="Rectangle 247"/>
            <p:cNvSpPr/>
            <p:nvPr/>
          </p:nvSpPr>
          <p:spPr bwMode="auto">
            <a:xfrm>
              <a:off x="6146800" y="4495800"/>
              <a:ext cx="2794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49" name="Rectangle 248"/>
            <p:cNvSpPr/>
            <p:nvPr/>
          </p:nvSpPr>
          <p:spPr bwMode="auto">
            <a:xfrm>
              <a:off x="6527800" y="4495800"/>
              <a:ext cx="279400" cy="6096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50" name="TextBox 88"/>
            <p:cNvSpPr txBox="1">
              <a:spLocks noChangeArrowheads="1"/>
            </p:cNvSpPr>
            <p:nvPr/>
          </p:nvSpPr>
          <p:spPr bwMode="auto">
            <a:xfrm rot="5400000">
              <a:off x="6362706" y="4676228"/>
              <a:ext cx="585438"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grpSp>
          <p:nvGrpSpPr>
            <p:cNvPr id="29" name="Group 163"/>
            <p:cNvGrpSpPr>
              <a:grpSpLocks/>
            </p:cNvGrpSpPr>
            <p:nvPr/>
          </p:nvGrpSpPr>
          <p:grpSpPr bwMode="auto">
            <a:xfrm>
              <a:off x="5588000" y="3376535"/>
              <a:ext cx="952500" cy="307777"/>
              <a:chOff x="6819900" y="3389235"/>
              <a:chExt cx="952500" cy="307777"/>
            </a:xfrm>
          </p:grpSpPr>
          <p:sp>
            <p:nvSpPr>
              <p:cNvPr id="256" name="Rectangle 255"/>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57" name="TextBox 68"/>
              <p:cNvSpPr txBox="1">
                <a:spLocks noChangeArrowheads="1"/>
              </p:cNvSpPr>
              <p:nvPr/>
            </p:nvSpPr>
            <p:spPr bwMode="auto">
              <a:xfrm>
                <a:off x="6819900" y="3389235"/>
                <a:ext cx="952500" cy="307777"/>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CI</a:t>
                </a:r>
              </a:p>
            </p:txBody>
          </p:sp>
        </p:grpSp>
        <p:sp>
          <p:nvSpPr>
            <p:cNvPr id="252" name="TextBox 88"/>
            <p:cNvSpPr txBox="1">
              <a:spLocks noChangeArrowheads="1"/>
            </p:cNvSpPr>
            <p:nvPr/>
          </p:nvSpPr>
          <p:spPr bwMode="auto">
            <a:xfrm rot="5400000">
              <a:off x="5981706" y="4676228"/>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3" name="TextBox 88"/>
            <p:cNvSpPr txBox="1">
              <a:spLocks noChangeArrowheads="1"/>
            </p:cNvSpPr>
            <p:nvPr/>
          </p:nvSpPr>
          <p:spPr bwMode="auto">
            <a:xfrm rot="5400000">
              <a:off x="5600706" y="4676228"/>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4" name="TextBox 88"/>
            <p:cNvSpPr txBox="1">
              <a:spLocks noChangeArrowheads="1"/>
            </p:cNvSpPr>
            <p:nvPr/>
          </p:nvSpPr>
          <p:spPr bwMode="auto">
            <a:xfrm rot="5400000">
              <a:off x="5219706" y="4676229"/>
              <a:ext cx="585437" cy="215444"/>
            </a:xfrm>
            <a:prstGeom prst="rect">
              <a:avLst/>
            </a:prstGeom>
            <a:noFill/>
            <a:ln w="9525">
              <a:noFill/>
              <a:miter lim="800000"/>
              <a:headEnd/>
              <a:tailEnd/>
            </a:ln>
          </p:spPr>
          <p:txBody>
            <a:bodyPr wrap="square" lIns="0" tIns="0" rIns="0" bIns="0">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endParaRPr lang="en-US" sz="1400" dirty="0">
                <a:gradFill>
                  <a:gsLst>
                    <a:gs pos="0">
                      <a:schemeClr val="bg2"/>
                    </a:gs>
                    <a:gs pos="100000">
                      <a:schemeClr val="bg2"/>
                    </a:gs>
                  </a:gsLst>
                  <a:lin ang="5400000" scaled="0"/>
                </a:gradFill>
                <a:latin typeface="Trebuchet MS" pitchFamily="34" charset="0"/>
              </a:endParaRPr>
            </a:p>
          </p:txBody>
        </p:sp>
        <p:sp>
          <p:nvSpPr>
            <p:cNvPr id="255" name="TextBox 164"/>
            <p:cNvSpPr txBox="1">
              <a:spLocks noChangeArrowheads="1"/>
            </p:cNvSpPr>
            <p:nvPr/>
          </p:nvSpPr>
          <p:spPr bwMode="auto">
            <a:xfrm>
              <a:off x="5404552" y="3606800"/>
              <a:ext cx="1313748" cy="307975"/>
            </a:xfrm>
            <a:prstGeom prst="rect">
              <a:avLst/>
            </a:prstGeom>
            <a:noFill/>
            <a:ln w="9525">
              <a:noFill/>
              <a:miter lim="800000"/>
              <a:headEnd/>
              <a:tailEnd/>
            </a:ln>
          </p:spPr>
          <p:txBody>
            <a:bodyPr wrap="square">
              <a:spAutoFit/>
            </a:bodyPr>
            <a:lstStyle/>
            <a:p>
              <a:pPr algn="ctr"/>
              <a:r>
                <a:rPr lang="en-US" sz="1400" dirty="0">
                  <a:gradFill>
                    <a:gsLst>
                      <a:gs pos="0">
                        <a:schemeClr val="bg2"/>
                      </a:gs>
                      <a:gs pos="100000">
                        <a:schemeClr val="bg2"/>
                      </a:gs>
                    </a:gsLst>
                    <a:lin ang="5400000" scaled="0"/>
                  </a:gradFill>
                  <a:latin typeface="Trebuchet MS" pitchFamily="34" charset="0"/>
                </a:rPr>
                <a:t>Processor</a:t>
              </a:r>
            </a:p>
          </p:txBody>
        </p:sp>
      </p:grpSp>
      <p:sp>
        <p:nvSpPr>
          <p:cNvPr id="157" name="Rounded Rectangle 156"/>
          <p:cNvSpPr/>
          <p:nvPr/>
        </p:nvSpPr>
        <p:spPr>
          <a:xfrm>
            <a:off x="6591300" y="5151120"/>
            <a:ext cx="2171700" cy="933611"/>
          </a:xfrm>
          <a:prstGeom prst="roundRect">
            <a:avLst>
              <a:gd name="adj" fmla="val 9884"/>
            </a:avLst>
          </a:prstGeom>
        </p:spPr>
        <p:style>
          <a:lnRef idx="0">
            <a:schemeClr val="accent1"/>
          </a:lnRef>
          <a:fillRef idx="3">
            <a:schemeClr val="accent1"/>
          </a:fillRef>
          <a:effectRef idx="3">
            <a:schemeClr val="accent1"/>
          </a:effectRef>
          <a:fontRef idx="minor">
            <a:schemeClr val="lt1"/>
          </a:fontRef>
        </p:style>
        <p:txBody>
          <a:bodyPr rIns="18288" anchor="ctr" anchorCtr="0"/>
          <a:lstStyle/>
          <a:p>
            <a:pPr>
              <a:lnSpc>
                <a:spcPct val="90000"/>
              </a:lnSpc>
              <a:spcBef>
                <a:spcPct val="0"/>
              </a:spcBef>
              <a:spcAft>
                <a:spcPct val="35000"/>
              </a:spcAft>
              <a:defRPr/>
            </a:pPr>
            <a:r>
              <a:rPr lang="it-IT" sz="1400" b="1" dirty="0" smtClean="0">
                <a:gradFill>
                  <a:gsLst>
                    <a:gs pos="0">
                      <a:schemeClr val="bg2"/>
                    </a:gs>
                    <a:gs pos="100000">
                      <a:schemeClr val="bg2"/>
                    </a:gs>
                  </a:gsLst>
                  <a:lin ang="5400000" scaled="0"/>
                </a:gradFill>
                <a:latin typeface="Trebuchet MS" pitchFamily="34" charset="0"/>
              </a:rPr>
              <a:t>Legend</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NC = NVM Controller</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NVMC = NVM Channel</a:t>
            </a:r>
            <a:endParaRPr lang="it-IT" sz="1400" dirty="0">
              <a:gradFill>
                <a:gsLst>
                  <a:gs pos="0">
                    <a:schemeClr val="bg2"/>
                  </a:gs>
                  <a:gs pos="100000">
                    <a:schemeClr val="bg2"/>
                  </a:gs>
                </a:gsLst>
                <a:lin ang="5400000" scaled="0"/>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13"/>
                                        </p:tgtEl>
                                        <p:attrNameLst>
                                          <p:attrName>ppt_x</p:attrName>
                                        </p:attrNameLst>
                                      </p:cBhvr>
                                      <p:tavLst>
                                        <p:tav tm="0">
                                          <p:val>
                                            <p:strVal val="ppt_x"/>
                                          </p:val>
                                        </p:tav>
                                        <p:tav tm="100000">
                                          <p:val>
                                            <p:strVal val="ppt_x"/>
                                          </p:val>
                                        </p:tav>
                                      </p:tavLst>
                                    </p:anim>
                                    <p:anim calcmode="lin" valueType="num">
                                      <p:cBhvr additive="base">
                                        <p:cTn id="12" dur="500"/>
                                        <p:tgtEl>
                                          <p:spTgt spid="213"/>
                                        </p:tgtEl>
                                        <p:attrNameLst>
                                          <p:attrName>ppt_y</p:attrName>
                                        </p:attrNameLst>
                                      </p:cBhvr>
                                      <p:tavLst>
                                        <p:tav tm="0">
                                          <p:val>
                                            <p:strVal val="ppt_y"/>
                                          </p:val>
                                        </p:tav>
                                        <p:tav tm="100000">
                                          <p:val>
                                            <p:strVal val="1+ppt_h/2"/>
                                          </p:val>
                                        </p:tav>
                                      </p:tavLst>
                                    </p:anim>
                                    <p:set>
                                      <p:cBhvr>
                                        <p:cTn id="13" dur="1" fill="hold">
                                          <p:stCondLst>
                                            <p:cond delay="499"/>
                                          </p:stCondLst>
                                        </p:cTn>
                                        <p:tgtEl>
                                          <p:spTgt spid="2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3.33333E-6 1.85185E-6 L -0.20486 -0.31042 " pathEditMode="relative" rAng="0" ptsTypes="AA">
                                      <p:cBhvr>
                                        <p:cTn id="20" dur="2000" fill="hold"/>
                                        <p:tgtEl>
                                          <p:spTgt spid="28"/>
                                        </p:tgtEl>
                                        <p:attrNameLst>
                                          <p:attrName>ppt_x</p:attrName>
                                          <p:attrName>ppt_y</p:attrName>
                                        </p:attrNameLst>
                                      </p:cBhvr>
                                      <p:rCtr x="-102" y="-155"/>
                                    </p:animMotion>
                                  </p:childTnLst>
                                </p:cTn>
                              </p:par>
                              <p:par>
                                <p:cTn id="21" presetID="10" presetClass="exit" presetSubtype="0" fill="hold" nodeType="withEffect">
                                  <p:stCondLst>
                                    <p:cond delay="1000"/>
                                  </p:stCondLst>
                                  <p:childTnLst>
                                    <p:animEffect transition="out" filter="fade">
                                      <p:cBhvr>
                                        <p:cTn id="22" dur="2000"/>
                                        <p:tgtEl>
                                          <p:spTgt spid="28"/>
                                        </p:tgtEl>
                                      </p:cBhvr>
                                    </p:animEffect>
                                    <p:set>
                                      <p:cBhvr>
                                        <p:cTn id="23" dur="1" fill="hold">
                                          <p:stCondLst>
                                            <p:cond delay="1999"/>
                                          </p:stCondLst>
                                        </p:cTn>
                                        <p:tgtEl>
                                          <p:spTgt spid="28"/>
                                        </p:tgtEl>
                                        <p:attrNameLst>
                                          <p:attrName>style.visibility</p:attrName>
                                        </p:attrNameLst>
                                      </p:cBhvr>
                                      <p:to>
                                        <p:strVal val="hidden"/>
                                      </p:to>
                                    </p:se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731838" y="1900238"/>
            <a:ext cx="3393954" cy="1473200"/>
            <a:chOff x="1295400" y="1739900"/>
            <a:chExt cx="3393954" cy="1473200"/>
          </a:xfrm>
        </p:grpSpPr>
        <p:grpSp>
          <p:nvGrpSpPr>
            <p:cNvPr id="3" name="Group 153"/>
            <p:cNvGrpSpPr>
              <a:grpSpLocks/>
            </p:cNvGrpSpPr>
            <p:nvPr/>
          </p:nvGrpSpPr>
          <p:grpSpPr bwMode="auto">
            <a:xfrm>
              <a:off x="1295400" y="1739900"/>
              <a:ext cx="3393954" cy="1473200"/>
              <a:chOff x="914400" y="1803400"/>
              <a:chExt cx="2311400" cy="1003300"/>
            </a:xfrm>
          </p:grpSpPr>
          <p:sp>
            <p:nvSpPr>
              <p:cNvPr id="17" name="L-Shape 16"/>
              <p:cNvSpPr/>
              <p:nvPr/>
            </p:nvSpPr>
            <p:spPr>
              <a:xfrm rot="10800000">
                <a:off x="914400" y="1803400"/>
                <a:ext cx="2311400" cy="1003300"/>
              </a:xfrm>
              <a:prstGeom prst="corner">
                <a:avLst>
                  <a:gd name="adj1" fmla="val 83899"/>
                  <a:gd name="adj2" fmla="val 87975"/>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latin typeface="Trebuchet MS" pitchFamily="34" charset="0"/>
                </a:endParaRPr>
              </a:p>
            </p:txBody>
          </p:sp>
          <p:sp>
            <p:nvSpPr>
              <p:cNvPr id="18" name="Rectangle 17"/>
              <p:cNvSpPr/>
              <p:nvPr/>
            </p:nvSpPr>
            <p:spPr>
              <a:xfrm>
                <a:off x="2336800" y="2705100"/>
                <a:ext cx="889000" cy="88900"/>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rebuchet MS" pitchFamily="34" charset="0"/>
                </a:endParaRPr>
              </a:p>
            </p:txBody>
          </p:sp>
          <p:sp>
            <p:nvSpPr>
              <p:cNvPr id="21" name="Flowchart: Off-page Connector 20"/>
              <p:cNvSpPr/>
              <p:nvPr/>
            </p:nvSpPr>
            <p:spPr>
              <a:xfrm rot="10800000">
                <a:off x="15748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dk1"/>
                  </a:solidFill>
                  <a:latin typeface="Trebuchet MS" pitchFamily="34" charset="0"/>
                </a:endParaRPr>
              </a:p>
            </p:txBody>
          </p:sp>
          <p:sp>
            <p:nvSpPr>
              <p:cNvPr id="22" name="Flowchart: Off-page Connector 21"/>
              <p:cNvSpPr/>
              <p:nvPr/>
            </p:nvSpPr>
            <p:spPr>
              <a:xfrm rot="10800000">
                <a:off x="1282700" y="2476500"/>
                <a:ext cx="241300" cy="114300"/>
              </a:xfrm>
              <a:prstGeom prst="flowChartOffpageConnector">
                <a:avLst/>
              </a:prstGeom>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Trebuchet MS" pitchFamily="34" charset="0"/>
                </a:endParaRPr>
              </a:p>
            </p:txBody>
          </p:sp>
          <p:cxnSp>
            <p:nvCxnSpPr>
              <p:cNvPr id="116" name="Elbow Connector 115"/>
              <p:cNvCxnSpPr>
                <a:stCxn id="0" idx="2"/>
                <a:endCxn id="0" idx="2"/>
              </p:cNvCxnSpPr>
              <p:nvPr/>
            </p:nvCxnSpPr>
            <p:spPr>
              <a:xfrm rot="5400000">
                <a:off x="2133600" y="1962150"/>
                <a:ext cx="76200" cy="952500"/>
              </a:xfrm>
              <a:prstGeom prst="bentConnector3">
                <a:avLst>
                  <a:gd name="adj1" fmla="val 70096"/>
                </a:avLst>
              </a:prstGeom>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0" idx="2"/>
                <a:endCxn id="0" idx="2"/>
              </p:cNvCxnSpPr>
              <p:nvPr/>
            </p:nvCxnSpPr>
            <p:spPr>
              <a:xfrm rot="5400000">
                <a:off x="1987550" y="1816100"/>
                <a:ext cx="76200" cy="1244600"/>
              </a:xfrm>
              <a:prstGeom prst="bentConnector3">
                <a:avLst>
                  <a:gd name="adj1" fmla="val 33333"/>
                </a:avLst>
              </a:prstGeom>
            </p:spPr>
            <p:style>
              <a:lnRef idx="1">
                <a:schemeClr val="accent1"/>
              </a:lnRef>
              <a:fillRef idx="0">
                <a:schemeClr val="accent1"/>
              </a:fillRef>
              <a:effectRef idx="0">
                <a:schemeClr val="accent1"/>
              </a:effectRef>
              <a:fontRef idx="minor">
                <a:schemeClr val="tx1"/>
              </a:fontRef>
            </p:style>
          </p:cxnSp>
        </p:grpSp>
        <p:grpSp>
          <p:nvGrpSpPr>
            <p:cNvPr id="4" name="Group 162"/>
            <p:cNvGrpSpPr>
              <a:grpSpLocks/>
            </p:cNvGrpSpPr>
            <p:nvPr/>
          </p:nvGrpSpPr>
          <p:grpSpPr bwMode="auto">
            <a:xfrm>
              <a:off x="3544887" y="1981200"/>
              <a:ext cx="646113" cy="646113"/>
              <a:chOff x="6946900" y="4749800"/>
              <a:chExt cx="1727200" cy="1727200"/>
            </a:xfrm>
          </p:grpSpPr>
          <p:sp>
            <p:nvSpPr>
              <p:cNvPr id="87" name="Rectangle 86"/>
              <p:cNvSpPr/>
              <p:nvPr/>
            </p:nvSpPr>
            <p:spPr>
              <a:xfrm>
                <a:off x="6946900" y="4749800"/>
                <a:ext cx="1727200" cy="1727200"/>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latin typeface="Trebuchet MS" pitchFamily="34" charset="0"/>
                </a:endParaRPr>
              </a:p>
            </p:txBody>
          </p:sp>
          <p:sp>
            <p:nvSpPr>
              <p:cNvPr id="88" name="Rectangle 87"/>
              <p:cNvSpPr/>
              <p:nvPr/>
            </p:nvSpPr>
            <p:spPr>
              <a:xfrm>
                <a:off x="7098614" y="4773141"/>
                <a:ext cx="1447114" cy="291757"/>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89" name="Rectangle 88"/>
              <p:cNvSpPr/>
              <p:nvPr/>
            </p:nvSpPr>
            <p:spPr>
              <a:xfrm>
                <a:off x="7466229"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90" name="Rectangle 89"/>
              <p:cNvSpPr/>
              <p:nvPr/>
            </p:nvSpPr>
            <p:spPr>
              <a:xfrm>
                <a:off x="7851348" y="5817632"/>
                <a:ext cx="303427" cy="63602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grpSp>
      <p:sp>
        <p:nvSpPr>
          <p:cNvPr id="71" name="Wave 70"/>
          <p:cNvSpPr/>
          <p:nvPr/>
        </p:nvSpPr>
        <p:spPr>
          <a:xfrm rot="3564725">
            <a:off x="1375253" y="3532125"/>
            <a:ext cx="1775375" cy="350325"/>
          </a:xfrm>
          <a:prstGeom prst="wave">
            <a:avLst>
              <a:gd name="adj1" fmla="val 12500"/>
              <a:gd name="adj2" fmla="val -4670"/>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Trebuchet MS" pitchFamily="34" charset="0"/>
            </a:endParaRPr>
          </a:p>
        </p:txBody>
      </p:sp>
      <p:sp>
        <p:nvSpPr>
          <p:cNvPr id="18435" name="Title 4"/>
          <p:cNvSpPr>
            <a:spLocks noGrp="1"/>
          </p:cNvSpPr>
          <p:nvPr>
            <p:ph type="title"/>
          </p:nvPr>
        </p:nvSpPr>
        <p:spPr/>
        <p:txBody>
          <a:bodyPr/>
          <a:lstStyle/>
          <a:p>
            <a:r>
              <a:rPr smtClean="0"/>
              <a:t>AHCI with NVMHCI</a:t>
            </a:r>
            <a:endParaRPr lang="en-US" dirty="0" smtClean="0"/>
          </a:p>
        </p:txBody>
      </p:sp>
      <p:grpSp>
        <p:nvGrpSpPr>
          <p:cNvPr id="10" name="Group 257"/>
          <p:cNvGrpSpPr/>
          <p:nvPr/>
        </p:nvGrpSpPr>
        <p:grpSpPr>
          <a:xfrm>
            <a:off x="2306774" y="2051610"/>
            <a:ext cx="1015863" cy="726773"/>
            <a:chOff x="2870336" y="1887716"/>
            <a:chExt cx="1015863" cy="726773"/>
          </a:xfrm>
        </p:grpSpPr>
        <p:cxnSp>
          <p:nvCxnSpPr>
            <p:cNvPr id="181" name="Shape 180"/>
            <p:cNvCxnSpPr/>
            <p:nvPr/>
          </p:nvCxnSpPr>
          <p:spPr bwMode="auto">
            <a:xfrm rot="5400000" flipH="1">
              <a:off x="3313095" y="2041386"/>
              <a:ext cx="559057" cy="587150"/>
            </a:xfrm>
            <a:prstGeom prst="bentConnector4">
              <a:avLst>
                <a:gd name="adj1" fmla="val -13333"/>
                <a:gd name="adj2" fmla="val 79365"/>
              </a:avLst>
            </a:prstGeom>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bwMode="auto">
            <a:xfrm>
              <a:off x="2870336" y="1887716"/>
              <a:ext cx="428713" cy="335434"/>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grpSp>
      <p:grpSp>
        <p:nvGrpSpPr>
          <p:cNvPr id="11" name="Group 188"/>
          <p:cNvGrpSpPr>
            <a:grpSpLocks/>
          </p:cNvGrpSpPr>
          <p:nvPr/>
        </p:nvGrpSpPr>
        <p:grpSpPr bwMode="auto">
          <a:xfrm>
            <a:off x="2973238" y="2130675"/>
            <a:ext cx="649224" cy="649224"/>
            <a:chOff x="7213600" y="4495800"/>
            <a:chExt cx="1727200" cy="1727200"/>
          </a:xfrm>
        </p:grpSpPr>
        <p:sp>
          <p:nvSpPr>
            <p:cNvPr id="164" name="Rectangle 163"/>
            <p:cNvSpPr/>
            <p:nvPr/>
          </p:nvSpPr>
          <p:spPr>
            <a:xfrm>
              <a:off x="7213600" y="4495800"/>
              <a:ext cx="1727200" cy="1727200"/>
            </a:xfrm>
            <a:prstGeom prst="rect">
              <a:avLst/>
            </a:prstGeom>
            <a:ln/>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65" name="Rectangle 164"/>
            <p:cNvSpPr/>
            <p:nvPr/>
          </p:nvSpPr>
          <p:spPr>
            <a:xfrm>
              <a:off x="7341793" y="4495800"/>
              <a:ext cx="1443831" cy="290118"/>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7" name="Rectangle 166"/>
            <p:cNvSpPr/>
            <p:nvPr/>
          </p:nvSpPr>
          <p:spPr>
            <a:xfrm>
              <a:off x="8117681" y="5028805"/>
              <a:ext cx="667943" cy="344089"/>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8" name="Rectangle 167"/>
            <p:cNvSpPr/>
            <p:nvPr/>
          </p:nvSpPr>
          <p:spPr>
            <a:xfrm>
              <a:off x="7341793"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9" name="Rectangle 168"/>
            <p:cNvSpPr/>
            <p:nvPr/>
          </p:nvSpPr>
          <p:spPr>
            <a:xfrm>
              <a:off x="7719618" y="5561806"/>
              <a:ext cx="303607"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71" name="Rectangle 170"/>
            <p:cNvSpPr/>
            <p:nvPr/>
          </p:nvSpPr>
          <p:spPr>
            <a:xfrm>
              <a:off x="8299847" y="5561806"/>
              <a:ext cx="303611" cy="63420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grpSp>
      <p:sp>
        <p:nvSpPr>
          <p:cNvPr id="123" name="Rounded Rectangle 122"/>
          <p:cNvSpPr/>
          <p:nvPr/>
        </p:nvSpPr>
        <p:spPr>
          <a:xfrm>
            <a:off x="6591300" y="4701540"/>
            <a:ext cx="2171700" cy="1383191"/>
          </a:xfrm>
          <a:prstGeom prst="roundRect">
            <a:avLst>
              <a:gd name="adj" fmla="val 7175"/>
            </a:avLst>
          </a:prstGeom>
        </p:spPr>
        <p:style>
          <a:lnRef idx="0">
            <a:schemeClr val="accent1"/>
          </a:lnRef>
          <a:fillRef idx="3">
            <a:schemeClr val="accent1"/>
          </a:fillRef>
          <a:effectRef idx="3">
            <a:schemeClr val="accent1"/>
          </a:effectRef>
          <a:fontRef idx="minor">
            <a:schemeClr val="lt1"/>
          </a:fontRef>
        </p:style>
        <p:txBody>
          <a:bodyPr rIns="18288" anchor="ctr" anchorCtr="0"/>
          <a:lstStyle/>
          <a:p>
            <a:pPr>
              <a:lnSpc>
                <a:spcPct val="90000"/>
              </a:lnSpc>
              <a:spcBef>
                <a:spcPct val="0"/>
              </a:spcBef>
              <a:spcAft>
                <a:spcPct val="35000"/>
              </a:spcAft>
              <a:defRPr/>
            </a:pPr>
            <a:r>
              <a:rPr lang="it-IT" sz="1400" b="1" dirty="0" smtClean="0">
                <a:gradFill>
                  <a:gsLst>
                    <a:gs pos="0">
                      <a:schemeClr val="bg2"/>
                    </a:gs>
                    <a:gs pos="100000">
                      <a:schemeClr val="bg2"/>
                    </a:gs>
                  </a:gsLst>
                  <a:lin ang="5400000" scaled="0"/>
                </a:gradFill>
                <a:latin typeface="Trebuchet MS" pitchFamily="34" charset="0"/>
              </a:rPr>
              <a:t>Legend</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CI = Command Interface</a:t>
            </a:r>
          </a:p>
          <a:p>
            <a:pPr>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DC = Disk Controller</a:t>
            </a:r>
          </a:p>
          <a:p>
            <a:pPr marL="457200" indent="-457200">
              <a:lnSpc>
                <a:spcPct val="90000"/>
              </a:lnSpc>
              <a:spcBef>
                <a:spcPct val="0"/>
              </a:spcBef>
              <a:spcAft>
                <a:spcPct val="35000"/>
              </a:spcAft>
              <a:defRPr/>
            </a:pPr>
            <a:r>
              <a:rPr lang="it-IT" sz="1400" dirty="0" smtClean="0">
                <a:gradFill>
                  <a:gsLst>
                    <a:gs pos="0">
                      <a:schemeClr val="bg2"/>
                    </a:gs>
                    <a:gs pos="100000">
                      <a:schemeClr val="bg2"/>
                    </a:gs>
                  </a:gsLst>
                  <a:lin ang="5400000" scaled="0"/>
                </a:gradFill>
                <a:latin typeface="Trebuchet MS" pitchFamily="34" charset="0"/>
              </a:rPr>
              <a:t>HCI = Host Controller Interface</a:t>
            </a:r>
            <a:endParaRPr lang="it-IT" sz="1400" dirty="0">
              <a:gradFill>
                <a:gsLst>
                  <a:gs pos="0">
                    <a:schemeClr val="bg2"/>
                  </a:gs>
                  <a:gs pos="100000">
                    <a:schemeClr val="bg2"/>
                  </a:gs>
                </a:gsLst>
                <a:lin ang="5400000" scaled="0"/>
              </a:gradFill>
              <a:latin typeface="Trebuchet MS" pitchFamily="34" charset="0"/>
            </a:endParaRPr>
          </a:p>
        </p:txBody>
      </p:sp>
      <p:grpSp>
        <p:nvGrpSpPr>
          <p:cNvPr id="124" name="Group 123"/>
          <p:cNvGrpSpPr/>
          <p:nvPr/>
        </p:nvGrpSpPr>
        <p:grpSpPr>
          <a:xfrm>
            <a:off x="2204309" y="4396324"/>
            <a:ext cx="1866900" cy="1962265"/>
            <a:chOff x="2204309" y="4396324"/>
            <a:chExt cx="1866900" cy="1962265"/>
          </a:xfrm>
        </p:grpSpPr>
        <p:sp>
          <p:nvSpPr>
            <p:cNvPr id="125" name="Rounded Rectangle 124"/>
            <p:cNvSpPr/>
            <p:nvPr/>
          </p:nvSpPr>
          <p:spPr>
            <a:xfrm>
              <a:off x="2204309" y="4396324"/>
              <a:ext cx="1866900" cy="1962265"/>
            </a:xfrm>
            <a:prstGeom prst="roundRect">
              <a:avLst>
                <a:gd name="adj" fmla="val 19388"/>
              </a:avLst>
            </a:prstGeom>
            <a:ln>
              <a:solidFill>
                <a:schemeClr val="accent3">
                  <a:lumMod val="75000"/>
                </a:schemeClr>
              </a:solidFill>
            </a:ln>
            <a:effectLst>
              <a:innerShdw blurRad="1270000">
                <a:prstClr val="black">
                  <a:alpha val="7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dirty="0">
                <a:latin typeface="Trebuchet MS" pitchFamily="34" charset="0"/>
              </a:endParaRPr>
            </a:p>
          </p:txBody>
        </p:sp>
        <p:grpSp>
          <p:nvGrpSpPr>
            <p:cNvPr id="126" name="Group 134"/>
            <p:cNvGrpSpPr/>
            <p:nvPr/>
          </p:nvGrpSpPr>
          <p:grpSpPr>
            <a:xfrm>
              <a:off x="2479896" y="4511039"/>
              <a:ext cx="1395287" cy="1738391"/>
              <a:chOff x="-594376" y="4151391"/>
              <a:chExt cx="1549400" cy="1930400"/>
            </a:xfrm>
          </p:grpSpPr>
          <p:grpSp>
            <p:nvGrpSpPr>
              <p:cNvPr id="127" name="Group 11"/>
              <p:cNvGrpSpPr/>
              <p:nvPr/>
            </p:nvGrpSpPr>
            <p:grpSpPr>
              <a:xfrm>
                <a:off x="-429276" y="4849891"/>
                <a:ext cx="1231900" cy="1231900"/>
                <a:chOff x="1333500" y="4673600"/>
                <a:chExt cx="1231900" cy="1231900"/>
              </a:xfrm>
              <a:effectLst>
                <a:outerShdw blurRad="50800" dist="127000" dir="2700000" algn="tl" rotWithShape="0">
                  <a:prstClr val="black">
                    <a:alpha val="40000"/>
                  </a:prstClr>
                </a:outerShdw>
              </a:effectLst>
            </p:grpSpPr>
            <p:sp>
              <p:nvSpPr>
                <p:cNvPr id="135" name="Oval 134"/>
                <p:cNvSpPr/>
                <p:nvPr/>
              </p:nvSpPr>
              <p:spPr>
                <a:xfrm>
                  <a:off x="1333500" y="4673600"/>
                  <a:ext cx="1231900" cy="1231900"/>
                </a:xfrm>
                <a:prstGeom prst="ellips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6" name="Oval 135"/>
                <p:cNvSpPr/>
                <p:nvPr/>
              </p:nvSpPr>
              <p:spPr>
                <a:xfrm>
                  <a:off x="1841500" y="5194300"/>
                  <a:ext cx="228600" cy="228600"/>
                </a:xfrm>
                <a:prstGeom prst="ellipse">
                  <a:avLst/>
                </a:prstGeom>
                <a:solidFill>
                  <a:srgbClr val="96A45F"/>
                </a:solidFill>
                <a:ln>
                  <a:solidFill>
                    <a:srgbClr val="96A45F"/>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grpSp>
          <p:sp>
            <p:nvSpPr>
              <p:cNvPr id="128" name="Diagonal Stripe 127"/>
              <p:cNvSpPr/>
              <p:nvPr/>
            </p:nvSpPr>
            <p:spPr>
              <a:xfrm rot="5400000">
                <a:off x="421624" y="4570491"/>
                <a:ext cx="546100" cy="520700"/>
              </a:xfrm>
              <a:prstGeom prst="diagStrip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29" name="Isosceles Triangle 128"/>
              <p:cNvSpPr/>
              <p:nvPr/>
            </p:nvSpPr>
            <p:spPr>
              <a:xfrm rot="12061457">
                <a:off x="577199" y="4762579"/>
                <a:ext cx="171450" cy="728662"/>
              </a:xfrm>
              <a:prstGeom prst="triangle">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0" name="Rectangle 129"/>
              <p:cNvSpPr/>
              <p:nvPr/>
            </p:nvSpPr>
            <p:spPr bwMode="auto">
              <a:xfrm>
                <a:off x="-594376" y="4151391"/>
                <a:ext cx="1028700" cy="647700"/>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31" name="Rectangle 130"/>
              <p:cNvSpPr/>
              <p:nvPr/>
            </p:nvSpPr>
            <p:spPr>
              <a:xfrm>
                <a:off x="-518176" y="4214891"/>
                <a:ext cx="876300" cy="495301"/>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2" name="TextBox 149"/>
              <p:cNvSpPr txBox="1">
                <a:spLocks noChangeArrowheads="1"/>
              </p:cNvSpPr>
              <p:nvPr/>
            </p:nvSpPr>
            <p:spPr bwMode="auto">
              <a:xfrm>
                <a:off x="-403876" y="4413823"/>
                <a:ext cx="647700" cy="307777"/>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DC</a:t>
                </a:r>
              </a:p>
            </p:txBody>
          </p:sp>
          <p:sp>
            <p:nvSpPr>
              <p:cNvPr id="133" name="Rectangle 132"/>
              <p:cNvSpPr/>
              <p:nvPr/>
            </p:nvSpPr>
            <p:spPr>
              <a:xfrm>
                <a:off x="-416576" y="4219130"/>
                <a:ext cx="673100" cy="21995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endParaRPr lang="en-US" sz="1400" dirty="0">
                  <a:gradFill>
                    <a:gsLst>
                      <a:gs pos="0">
                        <a:schemeClr val="bg2"/>
                      </a:gs>
                      <a:gs pos="100000">
                        <a:schemeClr val="bg2"/>
                      </a:gs>
                    </a:gsLst>
                    <a:lin ang="5400000" scaled="0"/>
                  </a:gradFill>
                  <a:latin typeface="Trebuchet MS" pitchFamily="34" charset="0"/>
                </a:endParaRPr>
              </a:p>
            </p:txBody>
          </p:sp>
          <p:sp>
            <p:nvSpPr>
              <p:cNvPr id="134" name="TextBox 149"/>
              <p:cNvSpPr txBox="1">
                <a:spLocks noChangeArrowheads="1"/>
              </p:cNvSpPr>
              <p:nvPr/>
            </p:nvSpPr>
            <p:spPr bwMode="auto">
              <a:xfrm>
                <a:off x="-353076" y="4151391"/>
                <a:ext cx="546100" cy="307975"/>
              </a:xfrm>
              <a:prstGeom prst="rect">
                <a:avLst/>
              </a:prstGeom>
              <a:noFill/>
              <a:ln w="9525">
                <a:noFill/>
                <a:miter lim="800000"/>
                <a:headEnd/>
                <a:tailEnd/>
              </a:ln>
            </p:spPr>
            <p:txBody>
              <a:bodyPr>
                <a:spAutoFit/>
              </a:bodyPr>
              <a:lstStyle/>
              <a:p>
                <a:pPr algn="ctr"/>
                <a:r>
                  <a:rPr lang="en-US" sz="1400" dirty="0">
                    <a:gradFill>
                      <a:gsLst>
                        <a:gs pos="0">
                          <a:schemeClr val="bg2"/>
                        </a:gs>
                        <a:gs pos="100000">
                          <a:schemeClr val="bg2"/>
                        </a:gs>
                      </a:gsLst>
                      <a:lin ang="5400000" scaled="0"/>
                    </a:gradFill>
                    <a:latin typeface="Trebuchet MS" pitchFamily="34" charset="0"/>
                  </a:rPr>
                  <a:t>CI</a:t>
                </a:r>
              </a:p>
            </p:txBody>
          </p:sp>
        </p:grpSp>
      </p:grpSp>
      <p:grpSp>
        <p:nvGrpSpPr>
          <p:cNvPr id="12" name="Group 236"/>
          <p:cNvGrpSpPr/>
          <p:nvPr/>
        </p:nvGrpSpPr>
        <p:grpSpPr>
          <a:xfrm>
            <a:off x="2934491" y="1298708"/>
            <a:ext cx="4485640" cy="2310997"/>
            <a:chOff x="5420360" y="1346603"/>
            <a:chExt cx="4485640" cy="2310997"/>
          </a:xfrm>
        </p:grpSpPr>
        <p:sp>
          <p:nvSpPr>
            <p:cNvPr id="202" name="Trapezoid 201"/>
            <p:cNvSpPr/>
            <p:nvPr/>
          </p:nvSpPr>
          <p:spPr>
            <a:xfrm rot="16200000">
              <a:off x="6913404" y="639370"/>
              <a:ext cx="2200275" cy="3719513"/>
            </a:xfrm>
            <a:prstGeom prst="trapezoid">
              <a:avLst>
                <a:gd name="adj" fmla="val 32892"/>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3" name="Trapezoid 202"/>
            <p:cNvSpPr/>
            <p:nvPr/>
          </p:nvSpPr>
          <p:spPr>
            <a:xfrm rot="16200000">
              <a:off x="5315585" y="1451379"/>
              <a:ext cx="2305050" cy="2095500"/>
            </a:xfrm>
            <a:prstGeom prst="trapezoid">
              <a:avLst>
                <a:gd name="adj" fmla="val 38333"/>
              </a:avLst>
            </a:prstGeom>
            <a:solidFill>
              <a:schemeClr val="accent1">
                <a:alpha val="50000"/>
              </a:schemeClr>
            </a:solidFill>
            <a:ln>
              <a:solidFill>
                <a:srgbClr val="7F6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4" name="Rectangle 203"/>
            <p:cNvSpPr/>
            <p:nvPr/>
          </p:nvSpPr>
          <p:spPr bwMode="auto">
            <a:xfrm>
              <a:off x="7515860" y="1350102"/>
              <a:ext cx="2374900" cy="23074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cxnSp>
          <p:nvCxnSpPr>
            <p:cNvPr id="210" name="Straight Connector 209"/>
            <p:cNvCxnSpPr/>
            <p:nvPr/>
          </p:nvCxnSpPr>
          <p:spPr>
            <a:xfrm>
              <a:off x="5439220" y="2144987"/>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36803" y="2856161"/>
              <a:ext cx="733425" cy="2184"/>
            </a:xfrm>
            <a:prstGeom prst="line">
              <a:avLst/>
            </a:prstGeom>
            <a:ln w="25400">
              <a:solidFill>
                <a:srgbClr val="7F6000">
                  <a:alpha val="30196"/>
                </a:srgbClr>
              </a:solidFill>
            </a:ln>
          </p:spPr>
          <p:style>
            <a:lnRef idx="1">
              <a:schemeClr val="accent1"/>
            </a:lnRef>
            <a:fillRef idx="0">
              <a:schemeClr val="accent1"/>
            </a:fillRef>
            <a:effectRef idx="0">
              <a:schemeClr val="accent1"/>
            </a:effectRef>
            <a:fontRef idx="minor">
              <a:schemeClr val="tx1"/>
            </a:fontRef>
          </p:style>
        </p:cxnSp>
        <p:grpSp>
          <p:nvGrpSpPr>
            <p:cNvPr id="13" name="Group 233"/>
            <p:cNvGrpSpPr/>
            <p:nvPr/>
          </p:nvGrpSpPr>
          <p:grpSpPr>
            <a:xfrm>
              <a:off x="7528560" y="1346603"/>
              <a:ext cx="2377440" cy="2304287"/>
              <a:chOff x="6553200" y="3886200"/>
              <a:chExt cx="2377440" cy="2304287"/>
            </a:xfrm>
          </p:grpSpPr>
          <p:sp>
            <p:nvSpPr>
              <p:cNvPr id="144" name="TextBox 164"/>
              <p:cNvSpPr txBox="1">
                <a:spLocks noChangeArrowheads="1"/>
              </p:cNvSpPr>
              <p:nvPr/>
            </p:nvSpPr>
            <p:spPr bwMode="auto">
              <a:xfrm>
                <a:off x="7039535" y="4129368"/>
                <a:ext cx="1597959" cy="307777"/>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sp>
            <p:nvSpPr>
              <p:cNvPr id="145" name="Rectangle 144"/>
              <p:cNvSpPr/>
              <p:nvPr/>
            </p:nvSpPr>
            <p:spPr bwMode="auto">
              <a:xfrm>
                <a:off x="6553200" y="3886200"/>
                <a:ext cx="2377440" cy="2304287"/>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146" name="Rectangle 145"/>
              <p:cNvSpPr/>
              <p:nvPr/>
            </p:nvSpPr>
            <p:spPr bwMode="auto">
              <a:xfrm>
                <a:off x="6744260" y="3886200"/>
                <a:ext cx="1980080" cy="62528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r>
                  <a:rPr lang="en-US" sz="1400" dirty="0" smtClean="0">
                    <a:gradFill>
                      <a:gsLst>
                        <a:gs pos="0">
                          <a:schemeClr val="bg2"/>
                        </a:gs>
                        <a:gs pos="100000">
                          <a:schemeClr val="bg2"/>
                        </a:gs>
                      </a:gsLst>
                      <a:lin ang="5400000" scaled="0"/>
                    </a:gradFill>
                    <a:latin typeface="Trebuchet MS" pitchFamily="34" charset="0"/>
                  </a:rPr>
                  <a:t>Processor</a:t>
                </a:r>
              </a:p>
            </p:txBody>
          </p:sp>
          <p:sp>
            <p:nvSpPr>
              <p:cNvPr id="148" name="Rectangle 147"/>
              <p:cNvSpPr/>
              <p:nvPr/>
            </p:nvSpPr>
            <p:spPr bwMode="auto">
              <a:xfrm>
                <a:off x="7803777"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50" name="Rectangle 149"/>
              <p:cNvSpPr/>
              <p:nvPr/>
            </p:nvSpPr>
            <p:spPr bwMode="auto">
              <a:xfrm>
                <a:off x="6761627"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52" name="TextBox 70"/>
              <p:cNvSpPr txBox="1">
                <a:spLocks noChangeArrowheads="1"/>
              </p:cNvSpPr>
              <p:nvPr/>
            </p:nvSpPr>
            <p:spPr bwMode="auto">
              <a:xfrm>
                <a:off x="7803777"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153" name="TextBox 72"/>
              <p:cNvSpPr txBox="1">
                <a:spLocks noChangeArrowheads="1"/>
              </p:cNvSpPr>
              <p:nvPr/>
            </p:nvSpPr>
            <p:spPr bwMode="auto">
              <a:xfrm rot="5400000">
                <a:off x="6622656" y="5593906"/>
                <a:ext cx="687617"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grpSp>
            <p:nvGrpSpPr>
              <p:cNvPr id="14" name="Group 163"/>
              <p:cNvGrpSpPr>
                <a:grpSpLocks/>
              </p:cNvGrpSpPr>
              <p:nvPr/>
            </p:nvGrpSpPr>
            <p:grpSpPr bwMode="auto">
              <a:xfrm>
                <a:off x="7091643" y="3886202"/>
                <a:ext cx="1302684" cy="307777"/>
                <a:chOff x="6819900" y="3441698"/>
                <a:chExt cx="952500" cy="225041"/>
              </a:xfrm>
            </p:grpSpPr>
            <p:sp>
              <p:nvSpPr>
                <p:cNvPr id="161" name="Rectangle 160"/>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162" name="TextBox 68"/>
                <p:cNvSpPr txBox="1">
                  <a:spLocks noChangeArrowheads="1"/>
                </p:cNvSpPr>
                <p:nvPr/>
              </p:nvSpPr>
              <p:spPr bwMode="auto">
                <a:xfrm>
                  <a:off x="6819900" y="3441698"/>
                  <a:ext cx="952500" cy="225041"/>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AHCI/NVMHCI</a:t>
                  </a:r>
                </a:p>
              </p:txBody>
            </p:sp>
          </p:grpSp>
          <p:sp>
            <p:nvSpPr>
              <p:cNvPr id="228" name="Rectangle 227"/>
              <p:cNvSpPr/>
              <p:nvPr/>
            </p:nvSpPr>
            <p:spPr bwMode="auto">
              <a:xfrm>
                <a:off x="72793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29" name="TextBox 72"/>
              <p:cNvSpPr txBox="1">
                <a:spLocks noChangeArrowheads="1"/>
              </p:cNvSpPr>
              <p:nvPr/>
            </p:nvSpPr>
            <p:spPr bwMode="auto">
              <a:xfrm rot="5400000">
                <a:off x="7135657" y="5600279"/>
                <a:ext cx="697043"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sp>
            <p:nvSpPr>
              <p:cNvPr id="232" name="Rectangle 231"/>
              <p:cNvSpPr/>
              <p:nvPr/>
            </p:nvSpPr>
            <p:spPr bwMode="auto">
              <a:xfrm>
                <a:off x="8055629"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233" name="TextBox 72"/>
              <p:cNvSpPr txBox="1">
                <a:spLocks noChangeArrowheads="1"/>
              </p:cNvSpPr>
              <p:nvPr/>
            </p:nvSpPr>
            <p:spPr bwMode="auto">
              <a:xfrm rot="5400000">
                <a:off x="7915538"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p:txBody>
          <a:bodyPr/>
          <a:lstStyle/>
          <a:p>
            <a:r>
              <a:rPr lang="en-US" smtClean="0"/>
              <a:t>NVMHCI Key Benefits</a:t>
            </a:r>
            <a:endParaRPr lang="en-US" dirty="0" smtClean="0"/>
          </a:p>
        </p:txBody>
      </p:sp>
      <p:sp>
        <p:nvSpPr>
          <p:cNvPr id="21507" name="Content Placeholder 6"/>
          <p:cNvSpPr>
            <a:spLocks noGrp="1"/>
          </p:cNvSpPr>
          <p:nvPr>
            <p:ph idx="1"/>
          </p:nvPr>
        </p:nvSpPr>
        <p:spPr>
          <a:xfrm>
            <a:off x="382588" y="1414464"/>
            <a:ext cx="8380412" cy="3814890"/>
          </a:xfrm>
        </p:spPr>
        <p:txBody>
          <a:bodyPr/>
          <a:lstStyle/>
          <a:p>
            <a:pPr marL="0" indent="0">
              <a:buNone/>
            </a:pPr>
            <a:r>
              <a:rPr lang="en-US" dirty="0" smtClean="0"/>
              <a:t>NVMHCI standardizes a flash host </a:t>
            </a:r>
            <a:br>
              <a:rPr lang="en-US" dirty="0" smtClean="0"/>
            </a:br>
            <a:r>
              <a:rPr lang="en-US" dirty="0" smtClean="0"/>
              <a:t>controller interface that…</a:t>
            </a:r>
          </a:p>
          <a:p>
            <a:r>
              <a:rPr lang="en-US" dirty="0" smtClean="0"/>
              <a:t>Moves beyond today’s buses and devices </a:t>
            </a:r>
          </a:p>
          <a:p>
            <a:r>
              <a:rPr lang="en-US" dirty="0" smtClean="0"/>
              <a:t>Minimizes controller complexity</a:t>
            </a:r>
          </a:p>
          <a:p>
            <a:r>
              <a:rPr lang="en-US" dirty="0" smtClean="0"/>
              <a:t>Enables features only available </a:t>
            </a:r>
            <a:br>
              <a:rPr lang="en-US" dirty="0" smtClean="0"/>
            </a:br>
            <a:r>
              <a:rPr lang="en-US" dirty="0" smtClean="0"/>
              <a:t>on flash controllers</a:t>
            </a:r>
          </a:p>
          <a:p>
            <a:r>
              <a:rPr lang="en-US" dirty="0" smtClean="0"/>
              <a:t>Enables caching solutions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2588" y="228600"/>
            <a:ext cx="8380412" cy="1329595"/>
          </a:xfrm>
        </p:spPr>
        <p:txBody>
          <a:bodyPr/>
          <a:lstStyle/>
          <a:p>
            <a:r>
              <a:rPr lang="en-US" dirty="0" smtClean="0"/>
              <a:t>…Moves Beyond Today’s </a:t>
            </a:r>
            <a:br>
              <a:rPr lang="en-US" dirty="0" smtClean="0"/>
            </a:br>
            <a:r>
              <a:rPr lang="en-US" dirty="0" smtClean="0"/>
              <a:t>Buses and Devices</a:t>
            </a:r>
          </a:p>
        </p:txBody>
      </p:sp>
      <p:sp>
        <p:nvSpPr>
          <p:cNvPr id="23555" name="Content Placeholder 2"/>
          <p:cNvSpPr>
            <a:spLocks noGrp="1"/>
          </p:cNvSpPr>
          <p:nvPr>
            <p:ph idx="1"/>
          </p:nvPr>
        </p:nvSpPr>
        <p:spPr>
          <a:xfrm>
            <a:off x="382588" y="1901825"/>
            <a:ext cx="8380412" cy="3488134"/>
          </a:xfrm>
        </p:spPr>
        <p:txBody>
          <a:bodyPr/>
          <a:lstStyle/>
          <a:p>
            <a:pPr marL="344488" indent="-344488"/>
            <a:r>
              <a:rPr lang="en-US" sz="2800" dirty="0" smtClean="0"/>
              <a:t>Asynchronous notification to the host</a:t>
            </a:r>
          </a:p>
          <a:p>
            <a:pPr marL="630238" lvl="1" indent="-285750"/>
            <a:r>
              <a:rPr lang="en-US" sz="2400" dirty="0" smtClean="0"/>
              <a:t>Enables a controller to request an action by the host</a:t>
            </a:r>
          </a:p>
          <a:p>
            <a:pPr marL="630238" lvl="1" indent="-285750"/>
            <a:r>
              <a:rPr lang="en-US" sz="2400" dirty="0" smtClean="0"/>
              <a:t>Multiple simultaneous commands</a:t>
            </a:r>
          </a:p>
          <a:p>
            <a:pPr marL="630238" lvl="1" indent="-285750"/>
            <a:r>
              <a:rPr lang="en-US" sz="2400" dirty="0" smtClean="0"/>
              <a:t>Leverages parallelism of </a:t>
            </a:r>
            <a:br>
              <a:rPr lang="en-US" sz="2400" dirty="0" smtClean="0"/>
            </a:br>
            <a:r>
              <a:rPr lang="en-US" sz="2400" dirty="0" smtClean="0"/>
              <a:t>flash controller designs</a:t>
            </a:r>
          </a:p>
          <a:p>
            <a:pPr marL="344488" indent="-344488"/>
            <a:r>
              <a:rPr lang="en-US" sz="2800" dirty="0" smtClean="0"/>
              <a:t>Out of order data transfers</a:t>
            </a:r>
          </a:p>
          <a:p>
            <a:pPr marL="630238" lvl="1" indent="-285750"/>
            <a:r>
              <a:rPr lang="en-US" sz="2400" dirty="0" smtClean="0"/>
              <a:t>Improves throughput efficiency </a:t>
            </a:r>
            <a:br>
              <a:rPr lang="en-US" sz="2400" dirty="0" smtClean="0"/>
            </a:br>
            <a:r>
              <a:rPr lang="en-US" sz="2400" dirty="0" smtClean="0"/>
              <a:t>by using data when is ready </a:t>
            </a:r>
          </a:p>
        </p:txBody>
      </p:sp>
      <p:grpSp>
        <p:nvGrpSpPr>
          <p:cNvPr id="40" name="Group 233"/>
          <p:cNvGrpSpPr/>
          <p:nvPr/>
        </p:nvGrpSpPr>
        <p:grpSpPr>
          <a:xfrm>
            <a:off x="6034723" y="3736295"/>
            <a:ext cx="2377440" cy="2304287"/>
            <a:chOff x="6553200" y="3886200"/>
            <a:chExt cx="2377440" cy="2304287"/>
          </a:xfrm>
          <a:effectLst>
            <a:outerShdw blurRad="63500" sx="102000" sy="102000" algn="ctr" rotWithShape="0">
              <a:prstClr val="black">
                <a:alpha val="40000"/>
              </a:prstClr>
            </a:outerShdw>
          </a:effectLst>
        </p:grpSpPr>
        <p:sp>
          <p:nvSpPr>
            <p:cNvPr id="41" name="TextBox 164"/>
            <p:cNvSpPr txBox="1">
              <a:spLocks noChangeArrowheads="1"/>
            </p:cNvSpPr>
            <p:nvPr/>
          </p:nvSpPr>
          <p:spPr bwMode="auto">
            <a:xfrm>
              <a:off x="7039535" y="4129368"/>
              <a:ext cx="1597959" cy="307777"/>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sp>
          <p:nvSpPr>
            <p:cNvPr id="42" name="Rectangle 41"/>
            <p:cNvSpPr/>
            <p:nvPr/>
          </p:nvSpPr>
          <p:spPr bwMode="auto">
            <a:xfrm>
              <a:off x="6553200" y="3886200"/>
              <a:ext cx="2377440" cy="2304287"/>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43" name="Rectangle 42"/>
            <p:cNvSpPr/>
            <p:nvPr/>
          </p:nvSpPr>
          <p:spPr bwMode="auto">
            <a:xfrm>
              <a:off x="6744260" y="3886200"/>
              <a:ext cx="1980080" cy="62528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r>
                <a:rPr lang="en-US" sz="1400" dirty="0" smtClean="0">
                  <a:gradFill>
                    <a:gsLst>
                      <a:gs pos="0">
                        <a:schemeClr val="bg2"/>
                      </a:gs>
                      <a:gs pos="100000">
                        <a:schemeClr val="bg2"/>
                      </a:gs>
                    </a:gsLst>
                    <a:lin ang="5400000" scaled="0"/>
                  </a:gradFill>
                  <a:latin typeface="Trebuchet MS" pitchFamily="34" charset="0"/>
                </a:rPr>
                <a:t>Processor</a:t>
              </a:r>
            </a:p>
          </p:txBody>
        </p:sp>
        <p:sp>
          <p:nvSpPr>
            <p:cNvPr id="44" name="Rectangle 43"/>
            <p:cNvSpPr/>
            <p:nvPr/>
          </p:nvSpPr>
          <p:spPr bwMode="auto">
            <a:xfrm>
              <a:off x="6744260"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5" name="Rectangle 44"/>
            <p:cNvSpPr/>
            <p:nvPr/>
          </p:nvSpPr>
          <p:spPr bwMode="auto">
            <a:xfrm>
              <a:off x="7803777"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6" name="Rectangle 45"/>
            <p:cNvSpPr/>
            <p:nvPr/>
          </p:nvSpPr>
          <p:spPr bwMode="auto">
            <a:xfrm>
              <a:off x="6761627"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7" name="TextBox 69"/>
            <p:cNvSpPr txBox="1">
              <a:spLocks noChangeArrowheads="1"/>
            </p:cNvSpPr>
            <p:nvPr/>
          </p:nvSpPr>
          <p:spPr bwMode="auto">
            <a:xfrm>
              <a:off x="6744260"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48" name="TextBox 70"/>
            <p:cNvSpPr txBox="1">
              <a:spLocks noChangeArrowheads="1"/>
            </p:cNvSpPr>
            <p:nvPr/>
          </p:nvSpPr>
          <p:spPr bwMode="auto">
            <a:xfrm>
              <a:off x="7803777"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49" name="TextBox 72"/>
            <p:cNvSpPr txBox="1">
              <a:spLocks noChangeArrowheads="1"/>
            </p:cNvSpPr>
            <p:nvPr/>
          </p:nvSpPr>
          <p:spPr bwMode="auto">
            <a:xfrm rot="5400000">
              <a:off x="6622656" y="5593906"/>
              <a:ext cx="687617"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endParaRPr lang="en-US" sz="1400" dirty="0">
                <a:gradFill>
                  <a:gsLst>
                    <a:gs pos="0">
                      <a:schemeClr val="bg2"/>
                    </a:gs>
                    <a:gs pos="100000">
                      <a:schemeClr val="bg2"/>
                    </a:gs>
                  </a:gsLst>
                  <a:lin ang="5400000" scaled="0"/>
                </a:gradFill>
                <a:latin typeface="Trebuchet MS" pitchFamily="34" charset="0"/>
              </a:endParaRPr>
            </a:p>
          </p:txBody>
        </p:sp>
        <p:grpSp>
          <p:nvGrpSpPr>
            <p:cNvPr id="50" name="Group 163"/>
            <p:cNvGrpSpPr>
              <a:grpSpLocks/>
            </p:cNvGrpSpPr>
            <p:nvPr/>
          </p:nvGrpSpPr>
          <p:grpSpPr bwMode="auto">
            <a:xfrm>
              <a:off x="7091643" y="3886205"/>
              <a:ext cx="1302684" cy="307777"/>
              <a:chOff x="6819900" y="3441700"/>
              <a:chExt cx="952500" cy="225041"/>
            </a:xfrm>
          </p:grpSpPr>
          <p:sp>
            <p:nvSpPr>
              <p:cNvPr id="57" name="Rectangle 56"/>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8" name="TextBox 68"/>
              <p:cNvSpPr txBox="1">
                <a:spLocks noChangeArrowheads="1"/>
              </p:cNvSpPr>
              <p:nvPr/>
            </p:nvSpPr>
            <p:spPr bwMode="auto">
              <a:xfrm>
                <a:off x="6819900" y="3441700"/>
                <a:ext cx="952500" cy="225041"/>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NVMHCI</a:t>
                </a:r>
              </a:p>
            </p:txBody>
          </p:sp>
        </p:grpSp>
        <p:sp>
          <p:nvSpPr>
            <p:cNvPr id="51" name="Rectangle 50"/>
            <p:cNvSpPr/>
            <p:nvPr/>
          </p:nvSpPr>
          <p:spPr bwMode="auto">
            <a:xfrm>
              <a:off x="72793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2" name="TextBox 72"/>
            <p:cNvSpPr txBox="1">
              <a:spLocks noChangeArrowheads="1"/>
            </p:cNvSpPr>
            <p:nvPr/>
          </p:nvSpPr>
          <p:spPr bwMode="auto">
            <a:xfrm rot="5400000">
              <a:off x="7135657" y="5600279"/>
              <a:ext cx="697043"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endParaRPr lang="en-US" sz="1400" dirty="0">
                <a:gradFill>
                  <a:gsLst>
                    <a:gs pos="0">
                      <a:schemeClr val="bg2"/>
                    </a:gs>
                    <a:gs pos="100000">
                      <a:schemeClr val="bg2"/>
                    </a:gs>
                  </a:gsLst>
                  <a:lin ang="5400000" scaled="0"/>
                </a:gradFill>
                <a:latin typeface="Trebuchet MS" pitchFamily="34" charset="0"/>
              </a:endParaRPr>
            </a:p>
          </p:txBody>
        </p:sp>
        <p:sp>
          <p:nvSpPr>
            <p:cNvPr id="53" name="Rectangle 52"/>
            <p:cNvSpPr/>
            <p:nvPr/>
          </p:nvSpPr>
          <p:spPr bwMode="auto">
            <a:xfrm>
              <a:off x="78127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4" name="TextBox 72"/>
            <p:cNvSpPr txBox="1">
              <a:spLocks noChangeArrowheads="1"/>
            </p:cNvSpPr>
            <p:nvPr/>
          </p:nvSpPr>
          <p:spPr bwMode="auto">
            <a:xfrm rot="5400000">
              <a:off x="76690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p>
          </p:txBody>
        </p:sp>
        <p:sp>
          <p:nvSpPr>
            <p:cNvPr id="55" name="Rectangle 54"/>
            <p:cNvSpPr/>
            <p:nvPr/>
          </p:nvSpPr>
          <p:spPr bwMode="auto">
            <a:xfrm>
              <a:off x="83461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6" name="TextBox 72"/>
            <p:cNvSpPr txBox="1">
              <a:spLocks noChangeArrowheads="1"/>
            </p:cNvSpPr>
            <p:nvPr/>
          </p:nvSpPr>
          <p:spPr bwMode="auto">
            <a:xfrm rot="5400000">
              <a:off x="82024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2588" y="228600"/>
            <a:ext cx="8380412" cy="609398"/>
          </a:xfrm>
        </p:spPr>
        <p:txBody>
          <a:bodyPr/>
          <a:lstStyle/>
          <a:p>
            <a:r>
              <a:rPr lang="en-US" sz="4400" dirty="0" smtClean="0"/>
              <a:t>…Minimizes Controller Complexity</a:t>
            </a:r>
          </a:p>
        </p:txBody>
      </p:sp>
      <p:sp>
        <p:nvSpPr>
          <p:cNvPr id="24579" name="Content Placeholder 2"/>
          <p:cNvSpPr>
            <a:spLocks noGrp="1"/>
          </p:cNvSpPr>
          <p:nvPr>
            <p:ph idx="1"/>
          </p:nvPr>
        </p:nvSpPr>
        <p:spPr>
          <a:xfrm>
            <a:off x="382588" y="1414464"/>
            <a:ext cx="8380412" cy="2787943"/>
          </a:xfrm>
        </p:spPr>
        <p:txBody>
          <a:bodyPr/>
          <a:lstStyle/>
          <a:p>
            <a:r>
              <a:rPr lang="en-US" sz="3200" dirty="0" smtClean="0"/>
              <a:t>Host controller and flash </a:t>
            </a:r>
            <a:br>
              <a:rPr lang="en-US" sz="3200" dirty="0" smtClean="0"/>
            </a:br>
            <a:r>
              <a:rPr lang="en-US" sz="3200" dirty="0" smtClean="0"/>
              <a:t>controller are one</a:t>
            </a:r>
          </a:p>
          <a:p>
            <a:pPr lvl="1"/>
            <a:r>
              <a:rPr lang="en-US" sz="2800" dirty="0" smtClean="0"/>
              <a:t>Controller can manage storage </a:t>
            </a:r>
            <a:br>
              <a:rPr lang="en-US" sz="2800" dirty="0" smtClean="0"/>
            </a:br>
            <a:r>
              <a:rPr lang="en-US" sz="2800" dirty="0" smtClean="0"/>
              <a:t>in a consistent manner over the </a:t>
            </a:r>
            <a:br>
              <a:rPr lang="en-US" sz="2800" dirty="0" smtClean="0"/>
            </a:br>
            <a:r>
              <a:rPr lang="en-US" sz="2800" dirty="0" smtClean="0"/>
              <a:t>entire life of the media</a:t>
            </a:r>
          </a:p>
          <a:p>
            <a:r>
              <a:rPr lang="en-US" sz="3200" dirty="0" smtClean="0"/>
              <a:t>Focused operation set…</a:t>
            </a:r>
          </a:p>
        </p:txBody>
      </p:sp>
      <p:sp>
        <p:nvSpPr>
          <p:cNvPr id="10" name="Rectangle 9"/>
          <p:cNvSpPr/>
          <p:nvPr/>
        </p:nvSpPr>
        <p:spPr bwMode="auto">
          <a:xfrm>
            <a:off x="1678898" y="4294679"/>
            <a:ext cx="5786204" cy="19842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1" name="Table 10"/>
          <p:cNvGraphicFramePr>
            <a:graphicFrameLocks noGrp="1"/>
          </p:cNvGraphicFramePr>
          <p:nvPr/>
        </p:nvGraphicFramePr>
        <p:xfrm>
          <a:off x="1751641" y="4357715"/>
          <a:ext cx="5640719" cy="1863200"/>
        </p:xfrm>
        <a:graphic>
          <a:graphicData uri="http://schemas.openxmlformats.org/drawingml/2006/table">
            <a:tbl>
              <a:tblPr bandRow="1">
                <a:tableStyleId>{5C22544A-7EE6-4342-B048-85BDC9FD1C3A}</a:tableStyleId>
              </a:tblPr>
              <a:tblGrid>
                <a:gridCol w="2350378"/>
                <a:gridCol w="3290341"/>
              </a:tblGrid>
              <a:tr h="372640">
                <a:tc>
                  <a:txBody>
                    <a:bodyPr/>
                    <a:lstStyle/>
                    <a:p>
                      <a:pPr marL="0" marR="0" algn="r" defTabSz="761940" rtl="0" eaLnBrk="1" latinLnBrk="0" hangingPunct="1">
                        <a:lnSpc>
                          <a:spcPct val="115000"/>
                        </a:lnSpc>
                        <a:spcBef>
                          <a:spcPts val="0"/>
                        </a:spcBef>
                        <a:spcAft>
                          <a:spcPts val="0"/>
                        </a:spcAft>
                      </a:pPr>
                      <a:r>
                        <a:rPr lang="en-US" sz="2000" b="1" kern="1200" dirty="0" smtClean="0">
                          <a:gradFill>
                            <a:gsLst>
                              <a:gs pos="0">
                                <a:schemeClr val="bg2"/>
                              </a:gs>
                              <a:gs pos="100000">
                                <a:schemeClr val="bg2"/>
                              </a:gs>
                            </a:gsLst>
                            <a:lin ang="5400000" scaled="0"/>
                          </a:gradFill>
                          <a:latin typeface="Trebuchet MS" pitchFamily="34" charset="0"/>
                          <a:ea typeface="+mn-ea"/>
                          <a:cs typeface="+mn-cs"/>
                        </a:rPr>
                        <a:t>Enumeration</a:t>
                      </a:r>
                      <a:endParaRPr lang="en-US" sz="2000" b="1"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marL="0" marR="0" algn="l" defTabSz="761940" rtl="0" eaLnBrk="1" latinLnBrk="0" hangingPunct="1">
                        <a:lnSpc>
                          <a:spcPct val="115000"/>
                        </a:lnSpc>
                        <a:spcBef>
                          <a:spcPts val="0"/>
                        </a:spcBef>
                        <a:spcAft>
                          <a:spcPts val="0"/>
                        </a:spcAft>
                      </a:pPr>
                      <a:r>
                        <a:rPr lang="en-US" sz="2000" kern="1200" dirty="0" smtClean="0">
                          <a:gradFill>
                            <a:gsLst>
                              <a:gs pos="0">
                                <a:schemeClr val="bg2"/>
                              </a:gs>
                              <a:gs pos="100000">
                                <a:schemeClr val="bg2"/>
                              </a:gs>
                            </a:gsLst>
                            <a:lin ang="5400000" scaled="0"/>
                          </a:gradFill>
                          <a:latin typeface="Trebuchet MS" pitchFamily="34" charset="0"/>
                          <a:ea typeface="+mn-ea"/>
                          <a:cs typeface="+mn-cs"/>
                        </a:rPr>
                        <a:t>Identify</a:t>
                      </a:r>
                      <a:endParaRPr lang="en-US" sz="200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2640">
                <a:tc>
                  <a:txBody>
                    <a:bodyPr/>
                    <a:lstStyle/>
                    <a:p>
                      <a:pPr marL="0" marR="0" algn="r" defTabSz="761940" rtl="0" eaLnBrk="1" latinLnBrk="0" hangingPunct="1">
                        <a:lnSpc>
                          <a:spcPct val="115000"/>
                        </a:lnSpc>
                        <a:spcBef>
                          <a:spcPts val="0"/>
                        </a:spcBef>
                        <a:spcAft>
                          <a:spcPts val="0"/>
                        </a:spcAft>
                      </a:pPr>
                      <a:r>
                        <a:rPr lang="en-US" sz="2000" b="1" kern="1200" dirty="0" smtClean="0">
                          <a:gradFill>
                            <a:gsLst>
                              <a:gs pos="0">
                                <a:schemeClr val="bg2"/>
                              </a:gs>
                              <a:gs pos="100000">
                                <a:schemeClr val="bg2"/>
                              </a:gs>
                            </a:gsLst>
                            <a:lin ang="5400000" scaled="0"/>
                          </a:gradFill>
                          <a:latin typeface="Trebuchet MS" pitchFamily="34" charset="0"/>
                          <a:ea typeface="+mn-ea"/>
                          <a:cs typeface="+mn-cs"/>
                        </a:rPr>
                        <a:t>Configuration</a:t>
                      </a:r>
                      <a:endParaRPr lang="en-US" sz="2000" b="1"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marR="0" algn="l" defTabSz="761940" rtl="0" eaLnBrk="1" latinLnBrk="0" hangingPunct="1">
                        <a:lnSpc>
                          <a:spcPct val="115000"/>
                        </a:lnSpc>
                        <a:spcBef>
                          <a:spcPts val="0"/>
                        </a:spcBef>
                        <a:spcAft>
                          <a:spcPts val="0"/>
                        </a:spcAft>
                      </a:pPr>
                      <a:r>
                        <a:rPr lang="en-US" sz="2000" kern="1200" dirty="0" smtClean="0">
                          <a:gradFill>
                            <a:gsLst>
                              <a:gs pos="0">
                                <a:schemeClr val="bg2"/>
                              </a:gs>
                              <a:gs pos="100000">
                                <a:schemeClr val="bg2"/>
                              </a:gs>
                            </a:gsLst>
                            <a:lin ang="5400000" scaled="0"/>
                          </a:gradFill>
                          <a:latin typeface="Trebuchet MS" pitchFamily="34" charset="0"/>
                          <a:ea typeface="+mn-ea"/>
                          <a:cs typeface="+mn-cs"/>
                        </a:rPr>
                        <a:t>Get Features, Set Features</a:t>
                      </a:r>
                      <a:endParaRPr lang="en-US" sz="200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2640">
                <a:tc>
                  <a:txBody>
                    <a:bodyPr/>
                    <a:lstStyle/>
                    <a:p>
                      <a:pPr marL="0" marR="0" algn="r" defTabSz="761940" rtl="0" eaLnBrk="1" latinLnBrk="0" hangingPunct="1">
                        <a:lnSpc>
                          <a:spcPct val="115000"/>
                        </a:lnSpc>
                        <a:spcBef>
                          <a:spcPts val="0"/>
                        </a:spcBef>
                        <a:spcAft>
                          <a:spcPts val="0"/>
                        </a:spcAft>
                      </a:pPr>
                      <a:r>
                        <a:rPr lang="en-US" sz="2000" b="1" kern="1200" dirty="0" smtClean="0">
                          <a:gradFill>
                            <a:gsLst>
                              <a:gs pos="0">
                                <a:schemeClr val="bg2"/>
                              </a:gs>
                              <a:gs pos="100000">
                                <a:schemeClr val="bg2"/>
                              </a:gs>
                            </a:gsLst>
                            <a:lin ang="5400000" scaled="0"/>
                          </a:gradFill>
                          <a:latin typeface="Trebuchet MS" pitchFamily="34" charset="0"/>
                          <a:ea typeface="+mn-ea"/>
                          <a:cs typeface="+mn-cs"/>
                        </a:rPr>
                        <a:t>Health Monitoring</a:t>
                      </a:r>
                      <a:endParaRPr lang="en-US" sz="2000" b="1"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marL="0" marR="0" algn="l" defTabSz="761940" rtl="0" eaLnBrk="1" latinLnBrk="0" hangingPunct="1">
                        <a:lnSpc>
                          <a:spcPct val="115000"/>
                        </a:lnSpc>
                        <a:spcBef>
                          <a:spcPts val="0"/>
                        </a:spcBef>
                        <a:spcAft>
                          <a:spcPts val="0"/>
                        </a:spcAft>
                      </a:pPr>
                      <a:r>
                        <a:rPr lang="en-US" sz="2000" kern="1200" dirty="0" smtClean="0">
                          <a:gradFill>
                            <a:gsLst>
                              <a:gs pos="0">
                                <a:schemeClr val="bg2"/>
                              </a:gs>
                              <a:gs pos="100000">
                                <a:schemeClr val="bg2"/>
                              </a:gs>
                            </a:gsLst>
                            <a:lin ang="5400000" scaled="0"/>
                          </a:gradFill>
                          <a:latin typeface="Trebuchet MS" pitchFamily="34" charset="0"/>
                          <a:ea typeface="+mn-ea"/>
                          <a:cs typeface="+mn-cs"/>
                        </a:rPr>
                        <a:t>Get Status</a:t>
                      </a:r>
                      <a:endParaRPr lang="en-US" sz="200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2640">
                <a:tc>
                  <a:txBody>
                    <a:bodyPr/>
                    <a:lstStyle/>
                    <a:p>
                      <a:pPr marL="0" marR="0" algn="r" defTabSz="761940" rtl="0" eaLnBrk="1" latinLnBrk="0" hangingPunct="1">
                        <a:lnSpc>
                          <a:spcPct val="115000"/>
                        </a:lnSpc>
                        <a:spcBef>
                          <a:spcPts val="0"/>
                        </a:spcBef>
                        <a:spcAft>
                          <a:spcPts val="0"/>
                        </a:spcAft>
                      </a:pPr>
                      <a:r>
                        <a:rPr lang="en-US" sz="2000" b="1" kern="1200" dirty="0" smtClean="0">
                          <a:gradFill>
                            <a:gsLst>
                              <a:gs pos="0">
                                <a:schemeClr val="bg2"/>
                              </a:gs>
                              <a:gs pos="100000">
                                <a:schemeClr val="bg2"/>
                              </a:gs>
                            </a:gsLst>
                            <a:lin ang="5400000" scaled="0"/>
                          </a:gradFill>
                          <a:latin typeface="Trebuchet MS" pitchFamily="34" charset="0"/>
                          <a:ea typeface="+mn-ea"/>
                          <a:cs typeface="+mn-cs"/>
                        </a:rPr>
                        <a:t>IO</a:t>
                      </a:r>
                      <a:endParaRPr lang="en-US" sz="2000" b="1"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marR="0" algn="l" defTabSz="761940" rtl="0" eaLnBrk="1" latinLnBrk="0" hangingPunct="1">
                        <a:lnSpc>
                          <a:spcPct val="115000"/>
                        </a:lnSpc>
                        <a:spcBef>
                          <a:spcPts val="0"/>
                        </a:spcBef>
                        <a:spcAft>
                          <a:spcPts val="0"/>
                        </a:spcAft>
                      </a:pPr>
                      <a:r>
                        <a:rPr lang="en-US" sz="2000" kern="1200" dirty="0" smtClean="0">
                          <a:gradFill>
                            <a:gsLst>
                              <a:gs pos="0">
                                <a:schemeClr val="bg2"/>
                              </a:gs>
                              <a:gs pos="100000">
                                <a:schemeClr val="bg2"/>
                              </a:gs>
                            </a:gsLst>
                            <a:lin ang="5400000" scaled="0"/>
                          </a:gradFill>
                          <a:latin typeface="Trebuchet MS" pitchFamily="34" charset="0"/>
                          <a:ea typeface="+mn-ea"/>
                          <a:cs typeface="+mn-cs"/>
                        </a:rPr>
                        <a:t>Read, Write, Flush</a:t>
                      </a:r>
                      <a:endParaRPr lang="en-US" sz="200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2640">
                <a:tc>
                  <a:txBody>
                    <a:bodyPr/>
                    <a:lstStyle/>
                    <a:p>
                      <a:pPr marL="0" marR="0" algn="r" defTabSz="761940" rtl="0" eaLnBrk="1" latinLnBrk="0" hangingPunct="1">
                        <a:lnSpc>
                          <a:spcPct val="115000"/>
                        </a:lnSpc>
                        <a:spcBef>
                          <a:spcPts val="0"/>
                        </a:spcBef>
                        <a:spcAft>
                          <a:spcPts val="0"/>
                        </a:spcAft>
                      </a:pPr>
                      <a:r>
                        <a:rPr lang="en-US" sz="2000" b="1" kern="1200" dirty="0" smtClean="0">
                          <a:gradFill>
                            <a:gsLst>
                              <a:gs pos="0">
                                <a:schemeClr val="bg2"/>
                              </a:gs>
                              <a:gs pos="100000">
                                <a:schemeClr val="bg2"/>
                              </a:gs>
                            </a:gsLst>
                            <a:lin ang="5400000" scaled="0"/>
                          </a:gradFill>
                          <a:latin typeface="Trebuchet MS" pitchFamily="34" charset="0"/>
                          <a:ea typeface="+mn-ea"/>
                          <a:cs typeface="+mn-cs"/>
                        </a:rPr>
                        <a:t>Management</a:t>
                      </a:r>
                      <a:endParaRPr lang="en-US" sz="2000" b="1"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marL="0" marR="0" algn="l" defTabSz="761940" rtl="0" eaLnBrk="1" latinLnBrk="0" hangingPunct="1">
                        <a:lnSpc>
                          <a:spcPct val="115000"/>
                        </a:lnSpc>
                        <a:spcBef>
                          <a:spcPts val="0"/>
                        </a:spcBef>
                        <a:spcAft>
                          <a:spcPts val="0"/>
                        </a:spcAft>
                      </a:pPr>
                      <a:r>
                        <a:rPr lang="en-US" sz="2000" kern="1200" dirty="0" smtClean="0">
                          <a:gradFill>
                            <a:gsLst>
                              <a:gs pos="0">
                                <a:schemeClr val="bg2"/>
                              </a:gs>
                              <a:gs pos="100000">
                                <a:schemeClr val="bg2"/>
                              </a:gs>
                            </a:gsLst>
                            <a:lin ang="5400000" scaled="0"/>
                          </a:gradFill>
                          <a:latin typeface="Trebuchet MS" pitchFamily="34" charset="0"/>
                          <a:ea typeface="+mn-ea"/>
                          <a:cs typeface="+mn-cs"/>
                        </a:rPr>
                        <a:t>Data Set Management</a:t>
                      </a:r>
                      <a:endParaRPr lang="en-US" sz="200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445770" y="1900236"/>
            <a:ext cx="2317230" cy="25893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602" name="Title 1"/>
          <p:cNvSpPr>
            <a:spLocks noGrp="1"/>
          </p:cNvSpPr>
          <p:nvPr>
            <p:ph type="title"/>
          </p:nvPr>
        </p:nvSpPr>
        <p:spPr/>
        <p:txBody>
          <a:bodyPr/>
          <a:lstStyle/>
          <a:p>
            <a:r>
              <a:rPr lang="en-US" smtClean="0"/>
              <a:t>…Enables Features Only Available on Flash Controllers</a:t>
            </a:r>
            <a:endParaRPr lang="en-US" dirty="0" smtClean="0"/>
          </a:p>
        </p:txBody>
      </p:sp>
      <p:sp>
        <p:nvSpPr>
          <p:cNvPr id="3" name="Content Placeholder 2"/>
          <p:cNvSpPr>
            <a:spLocks noGrp="1"/>
          </p:cNvSpPr>
          <p:nvPr>
            <p:ph idx="1"/>
          </p:nvPr>
        </p:nvSpPr>
        <p:spPr>
          <a:xfrm>
            <a:off x="382588" y="1901825"/>
            <a:ext cx="8380412" cy="4167295"/>
          </a:xfrm>
        </p:spPr>
        <p:txBody>
          <a:bodyPr/>
          <a:lstStyle/>
          <a:p>
            <a:pPr marL="344488" indent="-344488"/>
            <a:r>
              <a:rPr lang="en-US" sz="2800" dirty="0" smtClean="0"/>
              <a:t>Operations defined in a large, </a:t>
            </a:r>
            <a:br>
              <a:rPr lang="en-US" sz="2800" dirty="0" smtClean="0"/>
            </a:br>
            <a:r>
              <a:rPr lang="en-US" sz="2800" dirty="0" smtClean="0"/>
              <a:t>extensible, segmented structure</a:t>
            </a:r>
          </a:p>
          <a:p>
            <a:pPr marL="630238" lvl="1" indent="-285750"/>
            <a:r>
              <a:rPr lang="en-US" sz="2500" dirty="0" smtClean="0"/>
              <a:t>Timeout</a:t>
            </a:r>
          </a:p>
          <a:p>
            <a:pPr marL="630238" lvl="1" indent="-285750"/>
            <a:r>
              <a:rPr lang="en-US" sz="2500" dirty="0" smtClean="0"/>
              <a:t>Workload Management</a:t>
            </a:r>
          </a:p>
          <a:p>
            <a:pPr marL="630238" lvl="1" indent="-285750"/>
            <a:r>
              <a:rPr lang="en-US" sz="2500" dirty="0" smtClean="0"/>
              <a:t>Prioritization</a:t>
            </a:r>
          </a:p>
          <a:p>
            <a:pPr marL="344488" indent="-344488"/>
            <a:r>
              <a:rPr lang="en-US" sz="2800" dirty="0" smtClean="0"/>
              <a:t>Metadata transfers</a:t>
            </a:r>
          </a:p>
          <a:p>
            <a:pPr marL="630238" lvl="1" indent="-285750"/>
            <a:r>
              <a:rPr lang="en-US" sz="2400" dirty="0" smtClean="0"/>
              <a:t>Provides metadata read/write access to the host</a:t>
            </a:r>
          </a:p>
          <a:p>
            <a:pPr marL="630238" lvl="1" indent="-285750"/>
            <a:r>
              <a:rPr lang="en-US" sz="2400" dirty="0" smtClean="0"/>
              <a:t>Metadata access can even </a:t>
            </a:r>
            <a:br>
              <a:rPr lang="en-US" sz="2400" dirty="0" smtClean="0"/>
            </a:br>
            <a:r>
              <a:rPr lang="en-US" sz="2400" dirty="0" smtClean="0"/>
              <a:t>be done during IO operations </a:t>
            </a:r>
          </a:p>
        </p:txBody>
      </p:sp>
      <p:graphicFrame>
        <p:nvGraphicFramePr>
          <p:cNvPr id="10" name="Table 9"/>
          <p:cNvGraphicFramePr>
            <a:graphicFrameLocks noGrp="1"/>
          </p:cNvGraphicFramePr>
          <p:nvPr/>
        </p:nvGraphicFramePr>
        <p:xfrm>
          <a:off x="6520721" y="1971438"/>
          <a:ext cx="2167328" cy="2446912"/>
        </p:xfrm>
        <a:graphic>
          <a:graphicData uri="http://schemas.openxmlformats.org/drawingml/2006/table">
            <a:tbl>
              <a:tblPr firstRow="1" bandRow="1">
                <a:tableStyleId>{5C22544A-7EE6-4342-B048-85BDC9FD1C3A}</a:tableStyleId>
              </a:tblPr>
              <a:tblGrid>
                <a:gridCol w="2167328"/>
              </a:tblGrid>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Command</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Address Low</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10000"/>
                      </a:schemeClr>
                    </a:solid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Address High</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Transfer Count</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10000"/>
                      </a:schemeClr>
                    </a:solid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Parameters</a:t>
                      </a: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Attributes</a:t>
                      </a: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10000"/>
                      </a:schemeClr>
                    </a:solid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Reserved</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05864">
                <a:tc>
                  <a:txBody>
                    <a:bodyPr/>
                    <a:lstStyle/>
                    <a:p>
                      <a:pPr algn="ctr">
                        <a:lnSpc>
                          <a:spcPct val="90000"/>
                        </a:lnSpc>
                      </a:pPr>
                      <a:r>
                        <a:rPr lang="en-US" sz="1800" b="0" kern="1200" dirty="0" smtClean="0">
                          <a:gradFill>
                            <a:gsLst>
                              <a:gs pos="0">
                                <a:schemeClr val="bg2"/>
                              </a:gs>
                              <a:gs pos="100000">
                                <a:schemeClr val="bg2"/>
                              </a:gs>
                            </a:gsLst>
                            <a:lin ang="5400000" scaled="0"/>
                          </a:gradFill>
                          <a:latin typeface="Trebuchet MS" pitchFamily="34" charset="0"/>
                          <a:ea typeface="+mn-ea"/>
                          <a:cs typeface="+mn-cs"/>
                        </a:rPr>
                        <a:t>Reserved</a:t>
                      </a:r>
                      <a:endParaRPr lang="en-US" sz="1800" b="0" kern="1200" dirty="0">
                        <a:gradFill>
                          <a:gsLst>
                            <a:gs pos="0">
                              <a:schemeClr val="bg2"/>
                            </a:gs>
                            <a:gs pos="100000">
                              <a:schemeClr val="bg2"/>
                            </a:gs>
                          </a:gsLst>
                          <a:lin ang="5400000" scaled="0"/>
                        </a:gradFill>
                        <a:latin typeface="Trebuchet MS" pitchFamily="34" charset="0"/>
                        <a:ea typeface="+mn-ea"/>
                        <a:cs typeface="+mn-cs"/>
                      </a:endParaRPr>
                    </a:p>
                  </a:txBody>
                  <a:tcPr marT="0" marB="0"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tx1">
                        <a:alpha val="1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…Enables Caching Solutions</a:t>
            </a:r>
          </a:p>
        </p:txBody>
      </p:sp>
      <p:sp>
        <p:nvSpPr>
          <p:cNvPr id="26627" name="Content Placeholder 2"/>
          <p:cNvSpPr>
            <a:spLocks noGrp="1"/>
          </p:cNvSpPr>
          <p:nvPr>
            <p:ph idx="1"/>
          </p:nvPr>
        </p:nvSpPr>
        <p:spPr>
          <a:xfrm>
            <a:off x="382588" y="1414464"/>
            <a:ext cx="8380412" cy="4891083"/>
          </a:xfrm>
        </p:spPr>
        <p:txBody>
          <a:bodyPr/>
          <a:lstStyle/>
          <a:p>
            <a:pPr marL="344488" indent="-344488"/>
            <a:r>
              <a:rPr lang="en-US" sz="2800" dirty="0" smtClean="0"/>
              <a:t>BIOS support</a:t>
            </a:r>
          </a:p>
          <a:p>
            <a:pPr marL="630238" lvl="1" indent="-285750"/>
            <a:r>
              <a:rPr lang="en-US" sz="2400" dirty="0" smtClean="0"/>
              <a:t>Leverages an NVMHCI boot cache</a:t>
            </a:r>
          </a:p>
          <a:p>
            <a:pPr marL="630238" lvl="1" indent="-285750"/>
            <a:r>
              <a:rPr lang="en-US" sz="2400" dirty="0" smtClean="0"/>
              <a:t>Prevents boot failures using safe mode </a:t>
            </a:r>
          </a:p>
          <a:p>
            <a:pPr marL="630238" lvl="1" indent="-285750"/>
            <a:r>
              <a:rPr lang="en-US" sz="2400" dirty="0" smtClean="0"/>
              <a:t>Cache usage control for OEMs</a:t>
            </a:r>
          </a:p>
          <a:p>
            <a:pPr marL="344488" indent="-344488"/>
            <a:r>
              <a:rPr lang="en-US" sz="2800" dirty="0" smtClean="0"/>
              <a:t>Device Layout Types</a:t>
            </a:r>
          </a:p>
          <a:p>
            <a:pPr marL="630238" lvl="1" indent="-285750"/>
            <a:r>
              <a:rPr lang="en-US" sz="2400" dirty="0" smtClean="0"/>
              <a:t>Prevents cache segments from </a:t>
            </a:r>
            <a:br>
              <a:rPr lang="en-US" sz="2400" dirty="0" smtClean="0"/>
            </a:br>
            <a:r>
              <a:rPr lang="en-US" sz="2400" dirty="0" smtClean="0"/>
              <a:t>being used as permanent storage </a:t>
            </a:r>
            <a:br>
              <a:rPr lang="en-US" sz="2400" dirty="0" smtClean="0"/>
            </a:br>
            <a:r>
              <a:rPr lang="en-US" sz="2400" dirty="0" smtClean="0"/>
              <a:t>and vice versa </a:t>
            </a:r>
          </a:p>
          <a:p>
            <a:pPr marL="344488" indent="-344488"/>
            <a:r>
              <a:rPr lang="en-US" sz="2800" dirty="0" smtClean="0"/>
              <a:t>NVMHCI ports under an </a:t>
            </a:r>
            <a:br>
              <a:rPr lang="en-US" sz="2800" dirty="0" smtClean="0"/>
            </a:br>
            <a:r>
              <a:rPr lang="en-US" sz="2800" dirty="0" smtClean="0"/>
              <a:t>AHCI controller</a:t>
            </a:r>
          </a:p>
          <a:p>
            <a:pPr marL="630238" lvl="1" indent="-285750"/>
            <a:r>
              <a:rPr lang="en-US" sz="2400" dirty="0" smtClean="0"/>
              <a:t>Used as cache for a SATA HDD</a:t>
            </a:r>
          </a:p>
        </p:txBody>
      </p:sp>
      <p:grpSp>
        <p:nvGrpSpPr>
          <p:cNvPr id="35" name="Group 233"/>
          <p:cNvGrpSpPr/>
          <p:nvPr/>
        </p:nvGrpSpPr>
        <p:grpSpPr>
          <a:xfrm>
            <a:off x="6034723" y="3736295"/>
            <a:ext cx="2377440" cy="2304287"/>
            <a:chOff x="6553200" y="3886200"/>
            <a:chExt cx="2377440" cy="2304287"/>
          </a:xfrm>
          <a:effectLst>
            <a:outerShdw blurRad="63500" sx="102000" sy="102000" algn="ctr" rotWithShape="0">
              <a:prstClr val="black">
                <a:alpha val="40000"/>
              </a:prstClr>
            </a:outerShdw>
          </a:effectLst>
        </p:grpSpPr>
        <p:sp>
          <p:nvSpPr>
            <p:cNvPr id="36" name="TextBox 164"/>
            <p:cNvSpPr txBox="1">
              <a:spLocks noChangeArrowheads="1"/>
            </p:cNvSpPr>
            <p:nvPr/>
          </p:nvSpPr>
          <p:spPr bwMode="auto">
            <a:xfrm>
              <a:off x="7039535" y="4129368"/>
              <a:ext cx="1597959" cy="307777"/>
            </a:xfrm>
            <a:prstGeom prst="rect">
              <a:avLst/>
            </a:prstGeom>
            <a:noFill/>
            <a:ln w="9525">
              <a:noFill/>
              <a:miter lim="800000"/>
              <a:headEnd/>
              <a:tailEnd/>
            </a:ln>
          </p:spPr>
          <p:txBody>
            <a:bodyPr>
              <a:spAutoFit/>
            </a:bodyPr>
            <a:lstStyle/>
            <a:p>
              <a:r>
                <a:rPr lang="en-US" sz="1400" b="1" dirty="0">
                  <a:latin typeface="Trebuchet MS" pitchFamily="34" charset="0"/>
                </a:rPr>
                <a:t>Processor</a:t>
              </a:r>
            </a:p>
          </p:txBody>
        </p:sp>
        <p:sp>
          <p:nvSpPr>
            <p:cNvPr id="37" name="Rectangle 36"/>
            <p:cNvSpPr/>
            <p:nvPr/>
          </p:nvSpPr>
          <p:spPr bwMode="auto">
            <a:xfrm>
              <a:off x="6553200" y="3886200"/>
              <a:ext cx="2377440" cy="2304287"/>
            </a:xfrm>
            <a:prstGeom prst="rect">
              <a:avLst/>
            </a:prstGeom>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latin typeface="Trebuchet MS" pitchFamily="34" charset="0"/>
              </a:endParaRPr>
            </a:p>
          </p:txBody>
        </p:sp>
        <p:sp>
          <p:nvSpPr>
            <p:cNvPr id="38" name="Rectangle 37"/>
            <p:cNvSpPr/>
            <p:nvPr/>
          </p:nvSpPr>
          <p:spPr bwMode="auto">
            <a:xfrm>
              <a:off x="6744260" y="3886200"/>
              <a:ext cx="1980080" cy="625288"/>
            </a:xfrm>
            <a:prstGeom prst="rect">
              <a:avLst/>
            </a:prstGeom>
            <a:effectLst/>
          </p:spPr>
          <p:style>
            <a:lnRef idx="0">
              <a:schemeClr val="accent1"/>
            </a:lnRef>
            <a:fillRef idx="3">
              <a:schemeClr val="accent1"/>
            </a:fillRef>
            <a:effectRef idx="3">
              <a:schemeClr val="accent1"/>
            </a:effectRef>
            <a:fontRef idx="minor">
              <a:schemeClr val="lt1"/>
            </a:fontRef>
          </p:style>
          <p:txBody>
            <a:bodyPr anchor="b" anchorCtr="0"/>
            <a:lstStyle/>
            <a:p>
              <a:pPr algn="ctr">
                <a:defRPr/>
              </a:pPr>
              <a:r>
                <a:rPr lang="en-US" sz="1400" dirty="0" smtClean="0">
                  <a:gradFill>
                    <a:gsLst>
                      <a:gs pos="0">
                        <a:schemeClr val="bg2"/>
                      </a:gs>
                      <a:gs pos="100000">
                        <a:schemeClr val="bg2"/>
                      </a:gs>
                    </a:gsLst>
                    <a:lin ang="5400000" scaled="0"/>
                  </a:gradFill>
                  <a:latin typeface="Trebuchet MS" pitchFamily="34" charset="0"/>
                </a:rPr>
                <a:t>Processor</a:t>
              </a:r>
            </a:p>
          </p:txBody>
        </p:sp>
        <p:sp>
          <p:nvSpPr>
            <p:cNvPr id="40" name="Rectangle 39"/>
            <p:cNvSpPr/>
            <p:nvPr/>
          </p:nvSpPr>
          <p:spPr bwMode="auto">
            <a:xfrm>
              <a:off x="7803777" y="4667810"/>
              <a:ext cx="920563" cy="46896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1" name="Rectangle 40"/>
            <p:cNvSpPr/>
            <p:nvPr/>
          </p:nvSpPr>
          <p:spPr bwMode="auto">
            <a:xfrm>
              <a:off x="6761627"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3" name="TextBox 70"/>
            <p:cNvSpPr txBox="1">
              <a:spLocks noChangeArrowheads="1"/>
            </p:cNvSpPr>
            <p:nvPr/>
          </p:nvSpPr>
          <p:spPr bwMode="auto">
            <a:xfrm>
              <a:off x="7803777" y="4738002"/>
              <a:ext cx="903194"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NC</a:t>
              </a:r>
            </a:p>
          </p:txBody>
        </p:sp>
        <p:sp>
          <p:nvSpPr>
            <p:cNvPr id="44" name="TextBox 72"/>
            <p:cNvSpPr txBox="1">
              <a:spLocks noChangeArrowheads="1"/>
            </p:cNvSpPr>
            <p:nvPr/>
          </p:nvSpPr>
          <p:spPr bwMode="auto">
            <a:xfrm rot="5400000">
              <a:off x="6622656" y="5593906"/>
              <a:ext cx="687617"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grpSp>
          <p:nvGrpSpPr>
            <p:cNvPr id="45" name="Group 163"/>
            <p:cNvGrpSpPr>
              <a:grpSpLocks/>
            </p:cNvGrpSpPr>
            <p:nvPr/>
          </p:nvGrpSpPr>
          <p:grpSpPr bwMode="auto">
            <a:xfrm>
              <a:off x="7091643" y="3886202"/>
              <a:ext cx="1302684" cy="307777"/>
              <a:chOff x="6819900" y="3441698"/>
              <a:chExt cx="952500" cy="225041"/>
            </a:xfrm>
          </p:grpSpPr>
          <p:sp>
            <p:nvSpPr>
              <p:cNvPr id="52" name="Rectangle 51"/>
              <p:cNvSpPr/>
              <p:nvPr/>
            </p:nvSpPr>
            <p:spPr>
              <a:xfrm>
                <a:off x="6832600" y="3441700"/>
                <a:ext cx="939800" cy="215900"/>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3" name="TextBox 68"/>
              <p:cNvSpPr txBox="1">
                <a:spLocks noChangeArrowheads="1"/>
              </p:cNvSpPr>
              <p:nvPr/>
            </p:nvSpPr>
            <p:spPr bwMode="auto">
              <a:xfrm>
                <a:off x="6819900" y="3441698"/>
                <a:ext cx="952500" cy="225041"/>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AHCI/NVMHCI</a:t>
                </a:r>
              </a:p>
            </p:txBody>
          </p:sp>
        </p:grpSp>
        <p:sp>
          <p:nvSpPr>
            <p:cNvPr id="46" name="Rectangle 45"/>
            <p:cNvSpPr/>
            <p:nvPr/>
          </p:nvSpPr>
          <p:spPr bwMode="auto">
            <a:xfrm>
              <a:off x="7279341"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47" name="TextBox 72"/>
            <p:cNvSpPr txBox="1">
              <a:spLocks noChangeArrowheads="1"/>
            </p:cNvSpPr>
            <p:nvPr/>
          </p:nvSpPr>
          <p:spPr bwMode="auto">
            <a:xfrm rot="5400000">
              <a:off x="7135657" y="5600279"/>
              <a:ext cx="697043"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Port</a:t>
              </a:r>
              <a:endParaRPr lang="en-US" sz="1400" dirty="0">
                <a:gradFill>
                  <a:gsLst>
                    <a:gs pos="0">
                      <a:schemeClr val="bg2"/>
                    </a:gs>
                    <a:gs pos="100000">
                      <a:schemeClr val="bg2"/>
                    </a:gs>
                  </a:gsLst>
                  <a:lin ang="5400000" scaled="0"/>
                </a:gradFill>
                <a:latin typeface="Trebuchet MS" pitchFamily="34" charset="0"/>
              </a:endParaRPr>
            </a:p>
          </p:txBody>
        </p:sp>
        <p:sp>
          <p:nvSpPr>
            <p:cNvPr id="49" name="TextBox 72"/>
            <p:cNvSpPr txBox="1">
              <a:spLocks noChangeArrowheads="1"/>
            </p:cNvSpPr>
            <p:nvPr/>
          </p:nvSpPr>
          <p:spPr bwMode="auto">
            <a:xfrm rot="5400000">
              <a:off x="766905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a:t>
              </a:r>
            </a:p>
          </p:txBody>
        </p:sp>
        <p:sp>
          <p:nvSpPr>
            <p:cNvPr id="50" name="Rectangle 49"/>
            <p:cNvSpPr/>
            <p:nvPr/>
          </p:nvSpPr>
          <p:spPr bwMode="auto">
            <a:xfrm>
              <a:off x="8055629" y="5321808"/>
              <a:ext cx="416859" cy="868456"/>
            </a:xfrm>
            <a:prstGeom prst="rect">
              <a:avLst/>
            </a:prstGeom>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Trebuchet MS" pitchFamily="34" charset="0"/>
              </a:endParaRPr>
            </a:p>
          </p:txBody>
        </p:sp>
        <p:sp>
          <p:nvSpPr>
            <p:cNvPr id="51" name="TextBox 72"/>
            <p:cNvSpPr txBox="1">
              <a:spLocks noChangeArrowheads="1"/>
            </p:cNvSpPr>
            <p:nvPr/>
          </p:nvSpPr>
          <p:spPr bwMode="auto">
            <a:xfrm rot="5400000">
              <a:off x="7915537" y="5600278"/>
              <a:ext cx="697041" cy="307777"/>
            </a:xfrm>
            <a:prstGeom prst="rect">
              <a:avLst/>
            </a:prstGeom>
            <a:noFill/>
            <a:ln w="9525">
              <a:noFill/>
              <a:miter lim="800000"/>
              <a:headEnd/>
              <a:tailEnd/>
            </a:ln>
          </p:spPr>
          <p:txBody>
            <a:bodyPr wrap="square">
              <a:spAutoFit/>
            </a:bodyPr>
            <a:lstStyle/>
            <a:p>
              <a:pPr algn="ctr"/>
              <a:r>
                <a:rPr lang="en-US" sz="1400" dirty="0" smtClean="0">
                  <a:gradFill>
                    <a:gsLst>
                      <a:gs pos="0">
                        <a:schemeClr val="bg2"/>
                      </a:gs>
                      <a:gs pos="100000">
                        <a:schemeClr val="bg2"/>
                      </a:gs>
                    </a:gsLst>
                    <a:lin ang="5400000" scaled="0"/>
                  </a:gradFill>
                  <a:latin typeface="Trebuchet MS" pitchFamily="34" charset="0"/>
                </a:rPr>
                <a:t>NVMC</a:t>
              </a: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smtClean="0"/>
              <a:t>And More!</a:t>
            </a:r>
            <a:endParaRPr lang="en-US" dirty="0" smtClean="0"/>
          </a:p>
        </p:txBody>
      </p:sp>
      <p:sp>
        <p:nvSpPr>
          <p:cNvPr id="28675" name="Content Placeholder 6"/>
          <p:cNvSpPr>
            <a:spLocks noGrp="1"/>
          </p:cNvSpPr>
          <p:nvPr>
            <p:ph sz="half" idx="1"/>
          </p:nvPr>
        </p:nvSpPr>
        <p:spPr>
          <a:xfrm>
            <a:off x="382323" y="1414199"/>
            <a:ext cx="4126177" cy="3871829"/>
          </a:xfrm>
        </p:spPr>
        <p:txBody>
          <a:bodyPr/>
          <a:lstStyle/>
          <a:p>
            <a:pPr marL="344488" indent="-344488"/>
            <a:r>
              <a:rPr lang="en-US" sz="2800" dirty="0" smtClean="0"/>
              <a:t>Multiple ports</a:t>
            </a:r>
          </a:p>
          <a:p>
            <a:pPr marL="344488" indent="-344488"/>
            <a:r>
              <a:rPr lang="en-US" sz="2800" dirty="0" smtClean="0"/>
              <a:t>Enumeration efficiency</a:t>
            </a:r>
          </a:p>
          <a:p>
            <a:pPr marL="344488" indent="-344488"/>
            <a:r>
              <a:rPr lang="en-US" sz="2800" dirty="0" smtClean="0"/>
              <a:t>Index data/pair</a:t>
            </a:r>
          </a:p>
          <a:p>
            <a:pPr marL="344488" indent="-344488"/>
            <a:r>
              <a:rPr lang="en-US" sz="2800" dirty="0" smtClean="0"/>
              <a:t>Data set management</a:t>
            </a:r>
          </a:p>
          <a:p>
            <a:pPr marL="344488" indent="-344488"/>
            <a:r>
              <a:rPr lang="en-US" sz="2800" dirty="0" smtClean="0"/>
              <a:t>Logical, physical, page alignment</a:t>
            </a:r>
          </a:p>
          <a:p>
            <a:pPr marL="344488" indent="-344488"/>
            <a:r>
              <a:rPr lang="en-US" sz="2800" dirty="0" smtClean="0"/>
              <a:t>Configuration persistence</a:t>
            </a:r>
          </a:p>
        </p:txBody>
      </p:sp>
      <p:sp>
        <p:nvSpPr>
          <p:cNvPr id="28676" name="Content Placeholder 7"/>
          <p:cNvSpPr>
            <a:spLocks noGrp="1"/>
          </p:cNvSpPr>
          <p:nvPr>
            <p:ph sz="half" idx="2"/>
          </p:nvPr>
        </p:nvSpPr>
        <p:spPr>
          <a:xfrm>
            <a:off x="4969238" y="1414199"/>
            <a:ext cx="3793761" cy="3717941"/>
          </a:xfrm>
        </p:spPr>
        <p:txBody>
          <a:bodyPr/>
          <a:lstStyle/>
          <a:p>
            <a:pPr marL="344488" indent="-344488"/>
            <a:r>
              <a:rPr lang="en-US" sz="2800" dirty="0" smtClean="0"/>
              <a:t>Metadata size</a:t>
            </a:r>
          </a:p>
          <a:p>
            <a:pPr marL="344488" indent="-344488"/>
            <a:r>
              <a:rPr lang="en-US" sz="2800" dirty="0" smtClean="0"/>
              <a:t>Linear processing</a:t>
            </a:r>
          </a:p>
          <a:p>
            <a:pPr marL="344488" indent="-344488"/>
            <a:r>
              <a:rPr lang="en-US" sz="2800" dirty="0" smtClean="0"/>
              <a:t>Power management</a:t>
            </a:r>
          </a:p>
          <a:p>
            <a:pPr marL="344488" indent="-344488"/>
            <a:r>
              <a:rPr lang="en-US" sz="2800" dirty="0" smtClean="0"/>
              <a:t>Cache map table formats</a:t>
            </a:r>
          </a:p>
          <a:p>
            <a:pPr marL="344488" indent="-344488"/>
            <a:r>
              <a:rPr lang="en-US" sz="2800" dirty="0" smtClean="0"/>
              <a:t>Allocation and optimum transfer size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109272"/>
            <a:ext cx="9144000" cy="4102309"/>
            <a:chOff x="0" y="1109272"/>
            <a:chExt cx="9144000" cy="4102309"/>
          </a:xfrm>
        </p:grpSpPr>
        <p:sp>
          <p:nvSpPr>
            <p:cNvPr id="12" name="Rectangle 11"/>
            <p:cNvSpPr/>
            <p:nvPr/>
          </p:nvSpPr>
          <p:spPr bwMode="auto">
            <a:xfrm>
              <a:off x="0" y="1162988"/>
              <a:ext cx="9144000" cy="3994878"/>
            </a:xfrm>
            <a:prstGeom prst="rect">
              <a:avLst/>
            </a:prstGeom>
            <a:gradFill flip="none" rotWithShape="1">
              <a:gsLst>
                <a:gs pos="0">
                  <a:schemeClr val="bg2">
                    <a:alpha val="0"/>
                  </a:schemeClr>
                </a:gs>
                <a:gs pos="50000">
                  <a:schemeClr val="bg2">
                    <a:alpha val="30000"/>
                  </a:schemeClr>
                </a:gs>
                <a:gs pos="100000">
                  <a:schemeClr val="bg2">
                    <a:alpha val="0"/>
                  </a:scheme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Rectangle 12"/>
            <p:cNvSpPr/>
            <p:nvPr/>
          </p:nvSpPr>
          <p:spPr bwMode="auto">
            <a:xfrm>
              <a:off x="0" y="1109272"/>
              <a:ext cx="9144000" cy="6745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ectangle 13"/>
            <p:cNvSpPr/>
            <p:nvPr/>
          </p:nvSpPr>
          <p:spPr bwMode="auto">
            <a:xfrm>
              <a:off x="0" y="5144125"/>
              <a:ext cx="9144000" cy="6745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5" name="Rectangle 4"/>
          <p:cNvSpPr/>
          <p:nvPr/>
        </p:nvSpPr>
        <p:spPr>
          <a:xfrm>
            <a:off x="1572627" y="1417638"/>
            <a:ext cx="5998746" cy="3363998"/>
          </a:xfrm>
          <a:prstGeom prst="rect">
            <a:avLst/>
          </a:prstGeom>
        </p:spPr>
        <p:txBody>
          <a:bodyPr wrap="square">
            <a:spAutoFit/>
          </a:bodyPr>
          <a:lstStyle/>
          <a:p>
            <a:pPr algn="ctr" defTabSz="912777" fontAlgn="base">
              <a:lnSpc>
                <a:spcPct val="90000"/>
              </a:lnSpc>
              <a:spcBef>
                <a:spcPct val="0"/>
              </a:spcBef>
              <a:spcAft>
                <a:spcPct val="0"/>
              </a:spcAft>
              <a:buNone/>
              <a:defRPr/>
            </a:pPr>
            <a:r>
              <a:rPr lang="en-US" sz="5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NVMHCI</a:t>
            </a:r>
          </a:p>
          <a:p>
            <a:pPr algn="ctr">
              <a:buNone/>
              <a:defRPr/>
            </a:pPr>
            <a:endParaRPr lang="en-US" sz="4400" dirty="0" smtClean="0">
              <a:latin typeface="Trebuchet MS" pitchFamily="34" charset="0"/>
            </a:endParaRPr>
          </a:p>
          <a:p>
            <a:pPr algn="ctr">
              <a:buNone/>
              <a:defRPr/>
            </a:pPr>
            <a:r>
              <a:rPr lang="en-US" sz="4000" dirty="0" smtClean="0">
                <a:effectLst>
                  <a:outerShdw blurRad="38100" dist="38100" dir="2700000" algn="tl">
                    <a:srgbClr val="000000">
                      <a:alpha val="43137"/>
                    </a:srgbClr>
                  </a:outerShdw>
                </a:effectLst>
                <a:latin typeface="Trebuchet MS" pitchFamily="34" charset="0"/>
              </a:rPr>
              <a:t>Providing a Solid Standardized Foundation for Future Work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Photographic Film and Floppy Replacements</a:t>
            </a:r>
            <a:endParaRPr lang="en-US" dirty="0"/>
          </a:p>
        </p:txBody>
      </p:sp>
      <p:sp>
        <p:nvSpPr>
          <p:cNvPr id="17" name="Subtitle 16"/>
          <p:cNvSpPr>
            <a:spLocks noGrp="1"/>
          </p:cNvSpPr>
          <p:nvPr>
            <p:ph type="subTitle" idx="1"/>
          </p:nvPr>
        </p:nvSpPr>
        <p:spPr/>
        <p:txBody>
          <a:bodyPr/>
          <a:lstStyle/>
          <a:p>
            <a:endParaRPr lang="en-US"/>
          </a:p>
        </p:txBody>
      </p:sp>
      <p:sp>
        <p:nvSpPr>
          <p:cNvPr id="11" name="Text Placeholder 10"/>
          <p:cNvSpPr>
            <a:spLocks noGrp="1"/>
          </p:cNvSpPr>
          <p:nvPr>
            <p:ph type="body" sz="quarter" idx="10"/>
          </p:nvPr>
        </p:nvSpPr>
        <p:spPr/>
        <p:txBody>
          <a:bodyPr/>
          <a:lstStyle/>
          <a:p>
            <a:r>
              <a:rPr lang="en-US" smtClean="0"/>
              <a:t>yesterday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and NVMHCI </a:t>
            </a:r>
            <a:endParaRPr lang="en-US" dirty="0"/>
          </a:p>
        </p:txBody>
      </p:sp>
      <p:sp>
        <p:nvSpPr>
          <p:cNvPr id="3" name="Text Placeholder 2"/>
          <p:cNvSpPr>
            <a:spLocks noGrp="1"/>
          </p:cNvSpPr>
          <p:nvPr>
            <p:ph type="body" idx="1"/>
          </p:nvPr>
        </p:nvSpPr>
        <p:spPr>
          <a:xfrm>
            <a:off x="382588" y="1414464"/>
            <a:ext cx="8380412" cy="4786951"/>
          </a:xfrm>
        </p:spPr>
        <p:txBody>
          <a:bodyPr/>
          <a:lstStyle/>
          <a:p>
            <a:r>
              <a:rPr lang="en-US" dirty="0" smtClean="0"/>
              <a:t>Active committee member</a:t>
            </a:r>
          </a:p>
          <a:p>
            <a:pPr lvl="0"/>
            <a:r>
              <a:rPr lang="en-US" dirty="0" smtClean="0"/>
              <a:t>We are closely monitoring hardware availability</a:t>
            </a:r>
          </a:p>
          <a:p>
            <a:pPr lvl="0"/>
            <a:r>
              <a:rPr lang="en-US" dirty="0" smtClean="0"/>
              <a:t>The technology readiness did not align with Win 7 development milestones</a:t>
            </a:r>
          </a:p>
          <a:p>
            <a:pPr lvl="1"/>
            <a:r>
              <a:rPr lang="en-US" dirty="0" smtClean="0"/>
              <a:t>Ongoing investigation of </a:t>
            </a:r>
            <a:br>
              <a:rPr lang="en-US" dirty="0" smtClean="0"/>
            </a:br>
            <a:r>
              <a:rPr lang="en-US" dirty="0" smtClean="0"/>
              <a:t>potential ship vehicle</a:t>
            </a:r>
          </a:p>
          <a:p>
            <a:r>
              <a:rPr lang="en-US" dirty="0" smtClean="0"/>
              <a:t>Related logo requirements in review</a:t>
            </a:r>
          </a:p>
          <a:p>
            <a:r>
              <a:rPr lang="en-US" dirty="0" smtClean="0"/>
              <a:t>Hardware validation tests available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4065215"/>
          </a:xfrm>
        </p:spPr>
        <p:txBody>
          <a:bodyPr/>
          <a:lstStyle/>
          <a:p>
            <a:r>
              <a:rPr lang="en-US" sz="3200" dirty="0" smtClean="0"/>
              <a:t>Take advantage of the emerging features</a:t>
            </a:r>
          </a:p>
          <a:p>
            <a:r>
              <a:rPr lang="en-US" sz="3200" dirty="0" smtClean="0"/>
              <a:t>Participate with the industry committees and standard organizations</a:t>
            </a:r>
          </a:p>
          <a:p>
            <a:r>
              <a:rPr lang="en-US" sz="3200" dirty="0" smtClean="0"/>
              <a:t>Get the NVMHCI specification and </a:t>
            </a:r>
            <a:br>
              <a:rPr lang="en-US" sz="3200" dirty="0" smtClean="0"/>
            </a:br>
            <a:r>
              <a:rPr lang="en-US" sz="3200" dirty="0" smtClean="0"/>
              <a:t>see what it can do for you</a:t>
            </a:r>
          </a:p>
          <a:p>
            <a:pPr lvl="1"/>
            <a:r>
              <a:rPr lang="en-US" sz="2400" dirty="0" smtClean="0">
                <a:hlinkClick r:id="rId3"/>
              </a:rPr>
              <a:t>http://www.intel.com/standards/nvmhci/index.htm</a:t>
            </a:r>
            <a:endParaRPr lang="en-US" sz="2400" dirty="0" smtClean="0"/>
          </a:p>
          <a:p>
            <a:r>
              <a:rPr lang="en-US" sz="3200" dirty="0" smtClean="0"/>
              <a:t>Review the other </a:t>
            </a:r>
            <a:r>
              <a:rPr lang="en-US" sz="3200" dirty="0" err="1" smtClean="0"/>
              <a:t>WinHEC</a:t>
            </a:r>
            <a:r>
              <a:rPr lang="en-US" sz="3200" dirty="0" smtClean="0"/>
              <a:t> flash presentations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5047536"/>
          </a:xfrm>
        </p:spPr>
        <p:txBody>
          <a:bodyPr/>
          <a:lstStyle/>
          <a:p>
            <a:pPr marL="284163" indent="-284163"/>
            <a:r>
              <a:rPr lang="en-US" sz="2000" dirty="0" smtClean="0"/>
              <a:t>Windows Driver Kit – NV Cache Manager Structures</a:t>
            </a:r>
            <a:br>
              <a:rPr lang="en-US" sz="2000" dirty="0" smtClean="0"/>
            </a:br>
            <a:r>
              <a:rPr lang="en-US" sz="2000" dirty="0" smtClean="0">
                <a:hlinkClick r:id="rId3"/>
              </a:rPr>
              <a:t>http://msdn2.microsoft.com/en-us/library/aa907462.aspx</a:t>
            </a:r>
            <a:endParaRPr lang="en-US" sz="2000" dirty="0" smtClean="0"/>
          </a:p>
          <a:p>
            <a:pPr marL="284163" indent="-284163"/>
            <a:r>
              <a:rPr lang="en-US" sz="2000" dirty="0" smtClean="0"/>
              <a:t>Microsoft Research Papers - Design Trade-offs for SSD Performance</a:t>
            </a:r>
            <a:br>
              <a:rPr lang="en-US" sz="2000" dirty="0" smtClean="0"/>
            </a:br>
            <a:r>
              <a:rPr lang="en-US" sz="2000" dirty="0" smtClean="0">
                <a:hlinkClick r:id="rId4"/>
              </a:rPr>
              <a:t>http://research.microsoft.com/users/vijayanp/papers/ssd-usenix08.pdf</a:t>
            </a:r>
            <a:endParaRPr lang="en-US" sz="2000" dirty="0" smtClean="0"/>
          </a:p>
          <a:p>
            <a:pPr marL="284163" indent="-284163"/>
            <a:r>
              <a:rPr lang="en-US" sz="2000" dirty="0" smtClean="0"/>
              <a:t>Design Guidelines – Guidelines for Designing Flash-based </a:t>
            </a:r>
            <a:br>
              <a:rPr lang="en-US" sz="2000" dirty="0" smtClean="0"/>
            </a:br>
            <a:r>
              <a:rPr lang="en-US" sz="2000" dirty="0" smtClean="0"/>
              <a:t>Ultra Low Cost PCs for Windows XP </a:t>
            </a:r>
            <a:br>
              <a:rPr lang="en-US" sz="2000" dirty="0" smtClean="0"/>
            </a:br>
            <a:r>
              <a:rPr lang="en-US" sz="2000" dirty="0" smtClean="0">
                <a:hlinkClick r:id="rId5"/>
              </a:rPr>
              <a:t>http://download.microsoft.com/download/2/0/a/20ac945c-34d0-4a60-8245-f80e80fe954f/GuidelinesForDesigningULCPCForWindowsXP-MSFT%20.pdf</a:t>
            </a:r>
            <a:endParaRPr lang="en-US" sz="2000" dirty="0" smtClean="0"/>
          </a:p>
          <a:p>
            <a:pPr marL="284163" indent="-284163"/>
            <a:r>
              <a:rPr lang="en-US" sz="2000" dirty="0" smtClean="0"/>
              <a:t>Specifications – Data Set Management Commands Proposal </a:t>
            </a:r>
            <a:br>
              <a:rPr lang="en-US" sz="2000" dirty="0" smtClean="0"/>
            </a:br>
            <a:r>
              <a:rPr lang="en-US" sz="2000" dirty="0" smtClean="0"/>
              <a:t>for ATA8-ACS2, Rev. 3</a:t>
            </a:r>
            <a:br>
              <a:rPr lang="en-US" sz="2000" dirty="0" smtClean="0"/>
            </a:br>
            <a:r>
              <a:rPr lang="en-US" sz="2000" dirty="0" smtClean="0">
                <a:hlinkClick r:id="rId6"/>
              </a:rPr>
              <a:t>http://www.t13.org/Documents/UploadedDocuments/docs2007/e07154r3-Data_Set_Management_Proposal_for_ATA-ACS2.pdf</a:t>
            </a:r>
            <a:endParaRPr lang="en-US" sz="2000" dirty="0" smtClean="0"/>
          </a:p>
          <a:p>
            <a:pPr marL="284163" indent="-284163"/>
            <a:r>
              <a:rPr lang="en-US" sz="2000" dirty="0" smtClean="0"/>
              <a:t>NVMHCI </a:t>
            </a:r>
            <a:br>
              <a:rPr lang="en-US" sz="2000" dirty="0" smtClean="0"/>
            </a:br>
            <a:r>
              <a:rPr lang="en-US" sz="2000" dirty="0" smtClean="0">
                <a:hlinkClick r:id="rId7"/>
              </a:rPr>
              <a:t>http://www.intel.com/standards/nvmhci/index.htm</a:t>
            </a:r>
            <a:endParaRPr lang="en-U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a:t>
            </a:r>
            <a:r>
              <a:rPr lang="en-US" sz="700" dirty="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Consumer Ecosystem</a:t>
            </a:r>
            <a:endParaRPr lang="en-US" dirty="0"/>
          </a:p>
        </p:txBody>
      </p:sp>
      <p:sp>
        <p:nvSpPr>
          <p:cNvPr id="3" name="Text Placeholder 2"/>
          <p:cNvSpPr>
            <a:spLocks noGrp="1"/>
          </p:cNvSpPr>
          <p:nvPr>
            <p:ph type="body" idx="1"/>
          </p:nvPr>
        </p:nvSpPr>
        <p:spPr>
          <a:xfrm>
            <a:off x="382588" y="1414464"/>
            <a:ext cx="8380412" cy="5018297"/>
          </a:xfrm>
        </p:spPr>
        <p:txBody>
          <a:bodyPr/>
          <a:lstStyle/>
          <a:p>
            <a:r>
              <a:rPr lang="en-US" dirty="0" smtClean="0"/>
              <a:t>Ubiquitous flash card</a:t>
            </a:r>
          </a:p>
          <a:p>
            <a:pPr lvl="1"/>
            <a:r>
              <a:rPr lang="en-US" dirty="0" smtClean="0"/>
              <a:t>Camera</a:t>
            </a:r>
          </a:p>
          <a:p>
            <a:pPr lvl="1"/>
            <a:r>
              <a:rPr lang="en-US" dirty="0" smtClean="0"/>
              <a:t>Mobile devices</a:t>
            </a:r>
          </a:p>
          <a:p>
            <a:r>
              <a:rPr lang="en-US" dirty="0" smtClean="0"/>
              <a:t>Convenient personal storage</a:t>
            </a:r>
          </a:p>
          <a:p>
            <a:pPr lvl="1"/>
            <a:r>
              <a:rPr lang="en-US" dirty="0" smtClean="0"/>
              <a:t>USB flash drive</a:t>
            </a:r>
          </a:p>
          <a:p>
            <a:pPr lvl="1"/>
            <a:r>
              <a:rPr lang="en-US" dirty="0" smtClean="0"/>
              <a:t>Fashion statement</a:t>
            </a:r>
          </a:p>
          <a:p>
            <a:pPr lvl="1"/>
            <a:endParaRPr lang="en-US" dirty="0" smtClean="0"/>
          </a:p>
          <a:p>
            <a:pPr lvl="1"/>
            <a:endParaRPr lang="en-US" dirty="0" smtClean="0"/>
          </a:p>
          <a:p>
            <a:endParaRPr lang="en-US" dirty="0"/>
          </a:p>
        </p:txBody>
      </p:sp>
      <p:pic>
        <p:nvPicPr>
          <p:cNvPr id="34818" name="Picture 2" descr="Flash drives come in various, sometimes bulky or novelty, shapes and sizes, in this case ikura sushi">
            <a:hlinkClick r:id="rId3" tooltip="Flash drives come in various, sometimes bulky or novelty, shapes and sizes, in this case ikura sushi"/>
          </p:cNvPr>
          <p:cNvPicPr>
            <a:picLocks noChangeAspect="1" noChangeArrowheads="1"/>
          </p:cNvPicPr>
          <p:nvPr/>
        </p:nvPicPr>
        <p:blipFill>
          <a:blip r:embed="rId4"/>
          <a:srcRect/>
          <a:stretch>
            <a:fillRect/>
          </a:stretch>
        </p:blipFill>
        <p:spPr bwMode="auto">
          <a:xfrm>
            <a:off x="5870575" y="4414837"/>
            <a:ext cx="1714500" cy="1438275"/>
          </a:xfrm>
          <a:prstGeom prst="roundRect">
            <a:avLst>
              <a:gd name="adj" fmla="val 25526"/>
            </a:avLst>
          </a:prstGeom>
          <a:noFill/>
          <a:effectLst>
            <a:softEdge rad="127000"/>
          </a:effectLst>
        </p:spPr>
      </p:pic>
      <p:pic>
        <p:nvPicPr>
          <p:cNvPr id="34820" name="Picture 4" descr="C:\Users\dwalp\AppData\Local\Microsoft\Windows\Temporary Internet Files\Content.IE5\YJ7ERDPS\MCj03984730000[1].wmf"/>
          <p:cNvPicPr>
            <a:picLocks noChangeAspect="1" noChangeArrowheads="1"/>
          </p:cNvPicPr>
          <p:nvPr/>
        </p:nvPicPr>
        <p:blipFill>
          <a:blip r:embed="rId5"/>
          <a:srcRect/>
          <a:stretch>
            <a:fillRect/>
          </a:stretch>
        </p:blipFill>
        <p:spPr bwMode="auto">
          <a:xfrm>
            <a:off x="6225410" y="1612158"/>
            <a:ext cx="1827886" cy="120700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Non-Volatile Memory as PC Storage</a:t>
            </a:r>
            <a:endParaRPr lang="en-US"/>
          </a:p>
        </p:txBody>
      </p:sp>
      <p:sp>
        <p:nvSpPr>
          <p:cNvPr id="14" name="Subtitle 13"/>
          <p:cNvSpPr>
            <a:spLocks noGrp="1"/>
          </p:cNvSpPr>
          <p:nvPr>
            <p:ph type="subTitle" idx="1"/>
          </p:nvPr>
        </p:nvSpPr>
        <p:spPr/>
        <p:txBody>
          <a:bodyPr/>
          <a:lstStyle/>
          <a:p>
            <a:endParaRPr lang="en-US"/>
          </a:p>
        </p:txBody>
      </p:sp>
      <p:sp>
        <p:nvSpPr>
          <p:cNvPr id="11" name="Text Placeholder 10"/>
          <p:cNvSpPr>
            <a:spLocks noGrp="1"/>
          </p:cNvSpPr>
          <p:nvPr>
            <p:ph type="body" sz="quarter" idx="10"/>
          </p:nvPr>
        </p:nvSpPr>
        <p:spPr/>
        <p:txBody>
          <a:bodyPr/>
          <a:lstStyle/>
          <a:p>
            <a:r>
              <a:rPr lang="en-US" smtClean="0"/>
              <a:t>today</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Usage</a:t>
            </a:r>
            <a:endParaRPr lang="en-US" dirty="0"/>
          </a:p>
        </p:txBody>
      </p:sp>
      <p:sp>
        <p:nvSpPr>
          <p:cNvPr id="3" name="Text Placeholder 2"/>
          <p:cNvSpPr>
            <a:spLocks noGrp="1"/>
          </p:cNvSpPr>
          <p:nvPr>
            <p:ph type="body" idx="1"/>
          </p:nvPr>
        </p:nvSpPr>
        <p:spPr>
          <a:xfrm>
            <a:off x="382588" y="1414464"/>
            <a:ext cx="8380412" cy="4909549"/>
          </a:xfrm>
        </p:spPr>
        <p:txBody>
          <a:bodyPr/>
          <a:lstStyle/>
          <a:p>
            <a:r>
              <a:rPr lang="en-US" dirty="0" smtClean="0"/>
              <a:t>Transient storage</a:t>
            </a:r>
          </a:p>
          <a:p>
            <a:r>
              <a:rPr lang="en-US" dirty="0" smtClean="0"/>
              <a:t>Primary storage</a:t>
            </a:r>
          </a:p>
          <a:p>
            <a:pPr lvl="1"/>
            <a:r>
              <a:rPr lang="en-US" dirty="0" smtClean="0"/>
              <a:t>Bootable LBA device</a:t>
            </a:r>
          </a:p>
          <a:p>
            <a:r>
              <a:rPr lang="en-US" dirty="0" smtClean="0"/>
              <a:t>Caching</a:t>
            </a:r>
          </a:p>
          <a:p>
            <a:pPr lvl="1"/>
            <a:r>
              <a:rPr lang="en-US" dirty="0" smtClean="0"/>
              <a:t>Layered on existing storage</a:t>
            </a:r>
          </a:p>
          <a:p>
            <a:pPr lvl="2"/>
            <a:r>
              <a:rPr lang="en-US" dirty="0" smtClean="0"/>
              <a:t>e.g. </a:t>
            </a:r>
            <a:r>
              <a:rPr lang="en-US" dirty="0" err="1" smtClean="0"/>
              <a:t>ReadyBoost</a:t>
            </a:r>
            <a:endParaRPr lang="en-US" dirty="0" smtClean="0"/>
          </a:p>
          <a:p>
            <a:pPr lvl="1"/>
            <a:r>
              <a:rPr lang="en-US" dirty="0" smtClean="0"/>
              <a:t>Integrated device </a:t>
            </a:r>
          </a:p>
          <a:p>
            <a:pPr lvl="2"/>
            <a:r>
              <a:rPr lang="en-US" dirty="0" smtClean="0"/>
              <a:t>e.g. </a:t>
            </a:r>
            <a:r>
              <a:rPr lang="en-US" dirty="0" err="1" smtClean="0"/>
              <a:t>ReadyDrive</a:t>
            </a:r>
            <a:r>
              <a:rPr lang="en-US" dirty="0" smtClean="0"/>
              <a:t> </a:t>
            </a:r>
          </a:p>
          <a:p>
            <a:pPr lvl="1"/>
            <a:r>
              <a:rPr lang="en-US" dirty="0" smtClean="0"/>
              <a:t>Separated device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New Form Factors and Use Cases</a:t>
            </a:r>
            <a:endParaRPr lang="en-US" sz="4400" dirty="0"/>
          </a:p>
        </p:txBody>
      </p:sp>
      <p:sp>
        <p:nvSpPr>
          <p:cNvPr id="3" name="Text Placeholder 2"/>
          <p:cNvSpPr>
            <a:spLocks noGrp="1"/>
          </p:cNvSpPr>
          <p:nvPr>
            <p:ph type="body" idx="1"/>
          </p:nvPr>
        </p:nvSpPr>
        <p:spPr>
          <a:xfrm>
            <a:off x="382588" y="1414464"/>
            <a:ext cx="8380412" cy="3717941"/>
          </a:xfrm>
        </p:spPr>
        <p:txBody>
          <a:bodyPr/>
          <a:lstStyle/>
          <a:p>
            <a:pPr marL="344488" indent="-344488">
              <a:spcBef>
                <a:spcPts val="600"/>
              </a:spcBef>
            </a:pPr>
            <a:r>
              <a:rPr lang="en-US" sz="2800" dirty="0" smtClean="0"/>
              <a:t>Non-volatile memory is different</a:t>
            </a:r>
          </a:p>
          <a:p>
            <a:pPr marL="630238" lvl="1" indent="-293688">
              <a:spcBef>
                <a:spcPts val="600"/>
              </a:spcBef>
            </a:pPr>
            <a:r>
              <a:rPr lang="en-US" sz="2400" dirty="0" smtClean="0"/>
              <a:t>Small form factor </a:t>
            </a:r>
          </a:p>
          <a:p>
            <a:pPr marL="630238" lvl="1" indent="-293688">
              <a:spcBef>
                <a:spcPts val="600"/>
              </a:spcBef>
            </a:pPr>
            <a:r>
              <a:rPr lang="en-US" sz="2400" dirty="0" smtClean="0"/>
              <a:t>Lower power consumption</a:t>
            </a:r>
          </a:p>
          <a:p>
            <a:pPr marL="630238" lvl="1" indent="-293688">
              <a:spcBef>
                <a:spcPts val="600"/>
              </a:spcBef>
            </a:pPr>
            <a:r>
              <a:rPr lang="en-US" sz="2400" dirty="0" smtClean="0"/>
              <a:t>Lower cost for low-end devices </a:t>
            </a:r>
          </a:p>
          <a:p>
            <a:pPr marL="630238" lvl="1" indent="-293688">
              <a:spcBef>
                <a:spcPts val="600"/>
              </a:spcBef>
            </a:pPr>
            <a:r>
              <a:rPr lang="en-US" sz="2400" dirty="0" smtClean="0"/>
              <a:t>Shock resiliency</a:t>
            </a:r>
          </a:p>
          <a:p>
            <a:pPr marL="630238" lvl="1" indent="-293688">
              <a:spcBef>
                <a:spcPts val="600"/>
              </a:spcBef>
            </a:pPr>
            <a:r>
              <a:rPr lang="en-US" sz="2400" dirty="0" smtClean="0"/>
              <a:t>Dust</a:t>
            </a:r>
          </a:p>
          <a:p>
            <a:pPr marL="630238" lvl="1" indent="-293688">
              <a:spcBef>
                <a:spcPts val="600"/>
              </a:spcBef>
            </a:pPr>
            <a:r>
              <a:rPr lang="en-US" sz="2400" dirty="0" smtClean="0"/>
              <a:t>Temperature</a:t>
            </a:r>
          </a:p>
          <a:p>
            <a:pPr marL="630238" lvl="1" indent="-293688">
              <a:spcBef>
                <a:spcPts val="600"/>
              </a:spcBef>
            </a:pPr>
            <a:r>
              <a:rPr lang="en-US" sz="2400" dirty="0" smtClean="0"/>
              <a:t>Humidity</a:t>
            </a:r>
          </a:p>
          <a:p>
            <a:pPr marL="344488" indent="-344488">
              <a:spcBef>
                <a:spcPts val="600"/>
              </a:spcBef>
            </a:pPr>
            <a:r>
              <a:rPr lang="en-US" sz="2800" dirty="0" smtClean="0"/>
              <a:t>E.g.:  </a:t>
            </a:r>
            <a:r>
              <a:rPr lang="en-US" sz="2800" dirty="0" err="1" smtClean="0"/>
              <a:t>Netbook</a:t>
            </a:r>
            <a:r>
              <a:rPr lang="en-US" sz="2800" dirty="0" smtClean="0"/>
              <a:t>; harsh, rugged environments</a:t>
            </a:r>
          </a:p>
        </p:txBody>
      </p:sp>
      <p:pic>
        <p:nvPicPr>
          <p:cNvPr id="4" name="Picture 3" descr="CapturePC2.png"/>
          <p:cNvPicPr>
            <a:picLocks noChangeAspect="1"/>
          </p:cNvPicPr>
          <p:nvPr/>
        </p:nvPicPr>
        <p:blipFill>
          <a:blip r:embed="rId3"/>
          <a:stretch>
            <a:fillRect/>
          </a:stretch>
        </p:blipFill>
        <p:spPr>
          <a:xfrm>
            <a:off x="6276979" y="1455113"/>
            <a:ext cx="2359795" cy="2700888"/>
          </a:xfrm>
          <a:prstGeom prst="rect">
            <a:avLst/>
          </a:prstGeom>
        </p:spPr>
      </p:pic>
      <p:grpSp>
        <p:nvGrpSpPr>
          <p:cNvPr id="9" name="Group 8"/>
          <p:cNvGrpSpPr/>
          <p:nvPr/>
        </p:nvGrpSpPr>
        <p:grpSpPr>
          <a:xfrm>
            <a:off x="381000" y="5351490"/>
            <a:ext cx="8382000" cy="704538"/>
            <a:chOff x="381000" y="4946755"/>
            <a:chExt cx="8382000" cy="704538"/>
          </a:xfrm>
        </p:grpSpPr>
        <p:sp>
          <p:nvSpPr>
            <p:cNvPr id="10" name="Rectangle 9"/>
            <p:cNvSpPr/>
            <p:nvPr/>
          </p:nvSpPr>
          <p:spPr bwMode="auto">
            <a:xfrm>
              <a:off x="381000" y="4946755"/>
              <a:ext cx="8382000" cy="70453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556418" y="5089113"/>
              <a:ext cx="8031163"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4488" indent="-344488"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MBL-T549 Designing Flash-based </a:t>
              </a:r>
              <a:r>
                <a:rPr lang="en-US" sz="28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Netbooks</a:t>
              </a:r>
              <a:endPar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Flash as a Catalyst</a:t>
            </a:r>
          </a:p>
        </p:txBody>
      </p:sp>
      <p:sp>
        <p:nvSpPr>
          <p:cNvPr id="3" name="Text Placeholder 2"/>
          <p:cNvSpPr>
            <a:spLocks noGrp="1"/>
          </p:cNvSpPr>
          <p:nvPr>
            <p:ph idx="1"/>
          </p:nvPr>
        </p:nvSpPr>
        <p:spPr>
          <a:xfrm>
            <a:off x="382588" y="1414464"/>
            <a:ext cx="8380412" cy="2846420"/>
          </a:xfrm>
        </p:spPr>
        <p:txBody>
          <a:bodyPr/>
          <a:lstStyle/>
          <a:p>
            <a:r>
              <a:rPr lang="en-US" dirty="0" smtClean="0"/>
              <a:t>Recognition</a:t>
            </a:r>
          </a:p>
          <a:p>
            <a:r>
              <a:rPr lang="en-US" dirty="0" smtClean="0"/>
              <a:t>Data Set management</a:t>
            </a:r>
          </a:p>
          <a:p>
            <a:pPr lvl="1"/>
            <a:r>
              <a:rPr lang="en-US" dirty="0" smtClean="0"/>
              <a:t>Trim</a:t>
            </a:r>
          </a:p>
          <a:p>
            <a:r>
              <a:rPr lang="en-US" dirty="0" smtClean="0"/>
              <a:t>Power management</a:t>
            </a:r>
          </a:p>
          <a:p>
            <a:r>
              <a:rPr lang="en-US" dirty="0" smtClean="0"/>
              <a:t>Cache integration </a:t>
            </a:r>
          </a:p>
        </p:txBody>
      </p:sp>
      <p:pic>
        <p:nvPicPr>
          <p:cNvPr id="1028" name="Picture 4" descr="C:\Users\dwalp\AppData\Local\Microsoft\Windows\Temporary Internet Files\Content.IE5\OSAL6NGH\MPj04387740000[1].jpg"/>
          <p:cNvPicPr>
            <a:picLocks noChangeAspect="1" noChangeArrowheads="1"/>
          </p:cNvPicPr>
          <p:nvPr/>
        </p:nvPicPr>
        <p:blipFill>
          <a:blip r:embed="rId3" cstate="print"/>
          <a:srcRect/>
          <a:stretch>
            <a:fillRect/>
          </a:stretch>
        </p:blipFill>
        <p:spPr bwMode="auto">
          <a:xfrm>
            <a:off x="5876144" y="1072864"/>
            <a:ext cx="2422161" cy="3633242"/>
          </a:xfrm>
          <a:prstGeom prst="roundRect">
            <a:avLst>
              <a:gd name="adj" fmla="val 20887"/>
            </a:avLst>
          </a:prstGeom>
          <a:noFill/>
          <a:effectLst>
            <a:softEdge rad="317500"/>
          </a:effectLst>
        </p:spPr>
      </p:pic>
      <p:grpSp>
        <p:nvGrpSpPr>
          <p:cNvPr id="11" name="Group 10"/>
          <p:cNvGrpSpPr/>
          <p:nvPr/>
        </p:nvGrpSpPr>
        <p:grpSpPr>
          <a:xfrm>
            <a:off x="381000" y="4946754"/>
            <a:ext cx="8382000" cy="1184223"/>
            <a:chOff x="381000" y="4946754"/>
            <a:chExt cx="8382000" cy="1184223"/>
          </a:xfrm>
        </p:grpSpPr>
        <p:sp>
          <p:nvSpPr>
            <p:cNvPr id="10" name="Rectangle 9"/>
            <p:cNvSpPr/>
            <p:nvPr/>
          </p:nvSpPr>
          <p:spPr bwMode="auto">
            <a:xfrm>
              <a:off x="381000" y="4946754"/>
              <a:ext cx="8382000" cy="118422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a:xfrm>
              <a:off x="556418" y="5089113"/>
              <a:ext cx="8031163" cy="9294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4488" indent="-344488"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COR-T558 Windows 7 Enhancements for SSDs</a:t>
              </a:r>
            </a:p>
            <a:p>
              <a:pPr marL="344488" indent="-344488" defTabSz="912777" fontAlgn="base">
                <a:lnSpc>
                  <a:spcPct val="90000"/>
                </a:lnSpc>
                <a:spcBef>
                  <a:spcPts val="1167"/>
                </a:spcBef>
                <a:spcAft>
                  <a:spcPct val="0"/>
                </a:spcAft>
                <a:buClr>
                  <a:schemeClr val="tx2"/>
                </a:buClr>
                <a:buSzPct val="95000"/>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CON-S535 Is your Disk Drive Going Away?</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bwMode="auto">
          <a:xfrm>
            <a:off x="576452" y="1326629"/>
            <a:ext cx="7991097" cy="4699417"/>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79" name="Title 1"/>
          <p:cNvSpPr>
            <a:spLocks noGrp="1"/>
          </p:cNvSpPr>
          <p:nvPr>
            <p:ph type="title"/>
          </p:nvPr>
        </p:nvSpPr>
        <p:spPr/>
        <p:txBody>
          <a:bodyPr/>
          <a:lstStyle/>
          <a:p>
            <a:r>
              <a:rPr lang="en-US" smtClean="0"/>
              <a:t>Standards Related Work Survey</a:t>
            </a:r>
            <a:endParaRPr lang="en-US" dirty="0" smtClean="0"/>
          </a:p>
        </p:txBody>
      </p:sp>
      <p:sp>
        <p:nvSpPr>
          <p:cNvPr id="43" name="Rectangle 42"/>
          <p:cNvSpPr/>
          <p:nvPr/>
        </p:nvSpPr>
        <p:spPr>
          <a:xfrm>
            <a:off x="731838" y="2162521"/>
            <a:ext cx="7680895" cy="700088"/>
          </a:xfrm>
          <a:prstGeom prst="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a:solidFill>
                  <a:schemeClr val="bg2"/>
                </a:solidFill>
                <a:latin typeface="Trebuchet MS" pitchFamily="34" charset="0"/>
              </a:rPr>
              <a:t>Formats</a:t>
            </a:r>
          </a:p>
        </p:txBody>
      </p:sp>
      <p:sp>
        <p:nvSpPr>
          <p:cNvPr id="44" name="Rectangle 43"/>
          <p:cNvSpPr/>
          <p:nvPr/>
        </p:nvSpPr>
        <p:spPr>
          <a:xfrm>
            <a:off x="731838" y="2862609"/>
            <a:ext cx="7680895" cy="751523"/>
          </a:xfrm>
          <a:prstGeom prst="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a:solidFill>
                  <a:schemeClr val="bg2"/>
                </a:solidFill>
                <a:latin typeface="Trebuchet MS" pitchFamily="34" charset="0"/>
              </a:rPr>
              <a:t>Transport-Independent Abstractions</a:t>
            </a:r>
          </a:p>
        </p:txBody>
      </p:sp>
      <p:sp>
        <p:nvSpPr>
          <p:cNvPr id="47" name="Rectangle 46"/>
          <p:cNvSpPr/>
          <p:nvPr/>
        </p:nvSpPr>
        <p:spPr>
          <a:xfrm>
            <a:off x="731838" y="5115748"/>
            <a:ext cx="7680895" cy="750093"/>
          </a:xfrm>
          <a:prstGeom prst="rect">
            <a:avLst/>
          </a:prstGeom>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a:solidFill>
                  <a:schemeClr val="bg2"/>
                </a:solidFill>
                <a:latin typeface="Trebuchet MS" pitchFamily="34" charset="0"/>
              </a:rPr>
              <a:t>Hardware Design</a:t>
            </a:r>
          </a:p>
        </p:txBody>
      </p:sp>
      <p:sp>
        <p:nvSpPr>
          <p:cNvPr id="48" name="Rectangle 47"/>
          <p:cNvSpPr/>
          <p:nvPr/>
        </p:nvSpPr>
        <p:spPr>
          <a:xfrm>
            <a:off x="731838" y="3614131"/>
            <a:ext cx="7680895" cy="750094"/>
          </a:xfrm>
          <a:prstGeom prst="rect">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a:solidFill>
                  <a:schemeClr val="bg2"/>
                </a:solidFill>
                <a:latin typeface="Trebuchet MS" pitchFamily="34" charset="0"/>
              </a:rPr>
              <a:t>Transports</a:t>
            </a:r>
          </a:p>
        </p:txBody>
      </p:sp>
      <p:sp>
        <p:nvSpPr>
          <p:cNvPr id="49" name="Rectangle 48"/>
          <p:cNvSpPr/>
          <p:nvPr/>
        </p:nvSpPr>
        <p:spPr>
          <a:xfrm>
            <a:off x="731838" y="4364226"/>
            <a:ext cx="7680895" cy="751523"/>
          </a:xfrm>
          <a:prstGeom prst="rect">
            <a:avLst/>
          </a:prstGeom>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a:solidFill>
                  <a:schemeClr val="bg2"/>
                </a:solidFill>
                <a:latin typeface="Trebuchet MS" pitchFamily="34" charset="0"/>
              </a:rPr>
              <a:t>Hardware Interface</a:t>
            </a:r>
          </a:p>
        </p:txBody>
      </p:sp>
      <p:grpSp>
        <p:nvGrpSpPr>
          <p:cNvPr id="50" name="Group 40"/>
          <p:cNvGrpSpPr/>
          <p:nvPr/>
        </p:nvGrpSpPr>
        <p:grpSpPr>
          <a:xfrm>
            <a:off x="6028811" y="5324345"/>
            <a:ext cx="2052535" cy="310818"/>
            <a:chOff x="6257925" y="5598246"/>
            <a:chExt cx="2138074" cy="345353"/>
          </a:xfrm>
        </p:grpSpPr>
        <p:sp>
          <p:nvSpPr>
            <p:cNvPr id="51" name="Rectangle 50"/>
            <p:cNvSpPr/>
            <p:nvPr/>
          </p:nvSpPr>
          <p:spPr>
            <a:xfrm>
              <a:off x="7283161" y="5602374"/>
              <a:ext cx="1112838" cy="320675"/>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JEDEC</a:t>
              </a:r>
            </a:p>
          </p:txBody>
        </p:sp>
        <p:sp>
          <p:nvSpPr>
            <p:cNvPr id="53" name="Rectangle 52"/>
            <p:cNvSpPr/>
            <p:nvPr/>
          </p:nvSpPr>
          <p:spPr>
            <a:xfrm>
              <a:off x="6257925" y="5598246"/>
              <a:ext cx="815686" cy="345353"/>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ONFI</a:t>
              </a:r>
            </a:p>
          </p:txBody>
        </p:sp>
      </p:grpSp>
      <p:grpSp>
        <p:nvGrpSpPr>
          <p:cNvPr id="55" name="Group 47"/>
          <p:cNvGrpSpPr/>
          <p:nvPr/>
        </p:nvGrpSpPr>
        <p:grpSpPr>
          <a:xfrm>
            <a:off x="3121052" y="2273963"/>
            <a:ext cx="5120597" cy="523702"/>
            <a:chOff x="3133724" y="2208933"/>
            <a:chExt cx="5334000" cy="581891"/>
          </a:xfrm>
        </p:grpSpPr>
        <p:sp>
          <p:nvSpPr>
            <p:cNvPr id="56" name="Rectangle 55"/>
            <p:cNvSpPr/>
            <p:nvPr/>
          </p:nvSpPr>
          <p:spPr>
            <a:xfrm>
              <a:off x="5048250" y="2208933"/>
              <a:ext cx="3419474" cy="581891"/>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smtClean="0">
                  <a:solidFill>
                    <a:schemeClr val="bg2"/>
                  </a:solidFill>
                  <a:latin typeface="Trebuchet MS" pitchFamily="34" charset="0"/>
                </a:rPr>
                <a:t>Multimedia file formats:  </a:t>
              </a:r>
            </a:p>
            <a:p>
              <a:pPr algn="ctr">
                <a:lnSpc>
                  <a:spcPct val="90000"/>
                </a:lnSpc>
                <a:defRPr/>
              </a:pPr>
              <a:r>
                <a:rPr lang="en-US" dirty="0" smtClean="0">
                  <a:solidFill>
                    <a:schemeClr val="bg2"/>
                  </a:solidFill>
                  <a:latin typeface="Trebuchet MS" pitchFamily="34" charset="0"/>
                </a:rPr>
                <a:t>CIPA </a:t>
              </a:r>
              <a:r>
                <a:rPr lang="en-US" dirty="0">
                  <a:solidFill>
                    <a:schemeClr val="bg2"/>
                  </a:solidFill>
                  <a:latin typeface="Trebuchet MS" pitchFamily="34" charset="0"/>
                </a:rPr>
                <a:t>(JPG,DCF), </a:t>
              </a:r>
              <a:r>
                <a:rPr lang="en-US" dirty="0" smtClean="0">
                  <a:solidFill>
                    <a:schemeClr val="bg2"/>
                  </a:solidFill>
                  <a:latin typeface="Trebuchet MS" pitchFamily="34" charset="0"/>
                </a:rPr>
                <a:t>MP3, </a:t>
              </a:r>
              <a:r>
                <a:rPr lang="en-US" dirty="0">
                  <a:solidFill>
                    <a:schemeClr val="bg2"/>
                  </a:solidFill>
                  <a:latin typeface="Trebuchet MS" pitchFamily="34" charset="0"/>
                </a:rPr>
                <a:t>VC1</a:t>
              </a:r>
            </a:p>
          </p:txBody>
        </p:sp>
        <p:sp>
          <p:nvSpPr>
            <p:cNvPr id="57" name="Rectangle 56"/>
            <p:cNvSpPr/>
            <p:nvPr/>
          </p:nvSpPr>
          <p:spPr>
            <a:xfrm>
              <a:off x="3133724" y="2218459"/>
              <a:ext cx="1712625" cy="429491"/>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OSTA (MPV)</a:t>
              </a:r>
            </a:p>
          </p:txBody>
        </p:sp>
      </p:grpSp>
      <p:sp>
        <p:nvSpPr>
          <p:cNvPr id="58" name="Rectangle 57"/>
          <p:cNvSpPr/>
          <p:nvPr/>
        </p:nvSpPr>
        <p:spPr>
          <a:xfrm>
            <a:off x="731267" y="1477598"/>
            <a:ext cx="7680895" cy="700088"/>
          </a:xfrm>
          <a:prstGeom prst="rect">
            <a:avLst/>
          </a:prstGeom>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82289" tIns="41145" rIns="82289" bIns="41145" numCol="1" rtlCol="0" anchor="b" anchorCtr="0" compatLnSpc="1">
            <a:prstTxWarp prst="textNoShape">
              <a:avLst/>
            </a:prstTxWarp>
          </a:bodyPr>
          <a:lstStyle/>
          <a:p>
            <a:pPr defTabSz="822657">
              <a:lnSpc>
                <a:spcPct val="90000"/>
              </a:lnSpc>
              <a:defRPr/>
            </a:pPr>
            <a:r>
              <a:rPr lang="en-US" dirty="0" smtClean="0">
                <a:solidFill>
                  <a:schemeClr val="bg2"/>
                </a:solidFill>
                <a:latin typeface="Trebuchet MS" pitchFamily="34" charset="0"/>
              </a:rPr>
              <a:t>Industry</a:t>
            </a:r>
            <a:endParaRPr lang="en-US" dirty="0">
              <a:solidFill>
                <a:schemeClr val="bg2"/>
              </a:solidFill>
              <a:latin typeface="Trebuchet MS" pitchFamily="34" charset="0"/>
            </a:endParaRPr>
          </a:p>
        </p:txBody>
      </p:sp>
      <p:grpSp>
        <p:nvGrpSpPr>
          <p:cNvPr id="61" name="Group 46"/>
          <p:cNvGrpSpPr/>
          <p:nvPr/>
        </p:nvGrpSpPr>
        <p:grpSpPr>
          <a:xfrm>
            <a:off x="1969606" y="3637771"/>
            <a:ext cx="4659931" cy="649441"/>
            <a:chOff x="1838326" y="3724275"/>
            <a:chExt cx="4854136" cy="721601"/>
          </a:xfrm>
        </p:grpSpPr>
        <p:sp>
          <p:nvSpPr>
            <p:cNvPr id="62" name="Rectangle 61"/>
            <p:cNvSpPr/>
            <p:nvPr/>
          </p:nvSpPr>
          <p:spPr>
            <a:xfrm>
              <a:off x="2609850" y="3743326"/>
              <a:ext cx="671224" cy="438150"/>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smtClean="0">
                  <a:solidFill>
                    <a:schemeClr val="bg2"/>
                  </a:solidFill>
                  <a:latin typeface="Trebuchet MS" pitchFamily="34" charset="0"/>
                </a:rPr>
                <a:t>T13</a:t>
              </a:r>
              <a:endParaRPr lang="en-US" dirty="0">
                <a:solidFill>
                  <a:schemeClr val="bg2"/>
                </a:solidFill>
                <a:latin typeface="Trebuchet MS" pitchFamily="34" charset="0"/>
              </a:endParaRPr>
            </a:p>
          </p:txBody>
        </p:sp>
        <p:sp>
          <p:nvSpPr>
            <p:cNvPr id="63" name="Rectangle 62"/>
            <p:cNvSpPr/>
            <p:nvPr/>
          </p:nvSpPr>
          <p:spPr>
            <a:xfrm>
              <a:off x="1838326" y="3752851"/>
              <a:ext cx="628650" cy="447674"/>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smtClean="0">
                  <a:solidFill>
                    <a:schemeClr val="bg2"/>
                  </a:solidFill>
                  <a:latin typeface="Trebuchet MS" pitchFamily="34" charset="0"/>
                </a:rPr>
                <a:t>T11</a:t>
              </a:r>
              <a:endParaRPr lang="en-US" dirty="0">
                <a:solidFill>
                  <a:schemeClr val="bg2"/>
                </a:solidFill>
                <a:latin typeface="Trebuchet MS" pitchFamily="34" charset="0"/>
              </a:endParaRPr>
            </a:p>
          </p:txBody>
        </p:sp>
        <p:sp>
          <p:nvSpPr>
            <p:cNvPr id="64" name="Rectangle 63"/>
            <p:cNvSpPr/>
            <p:nvPr/>
          </p:nvSpPr>
          <p:spPr>
            <a:xfrm>
              <a:off x="3381375" y="3724275"/>
              <a:ext cx="838199" cy="518247"/>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T10</a:t>
              </a:r>
            </a:p>
            <a:p>
              <a:pPr algn="ctr">
                <a:lnSpc>
                  <a:spcPct val="90000"/>
                </a:lnSpc>
                <a:defRPr/>
              </a:pPr>
              <a:r>
                <a:rPr lang="en-US" dirty="0">
                  <a:solidFill>
                    <a:schemeClr val="bg2"/>
                  </a:solidFill>
                  <a:latin typeface="Trebuchet MS" pitchFamily="34" charset="0"/>
                </a:rPr>
                <a:t>CAP</a:t>
              </a:r>
            </a:p>
          </p:txBody>
        </p:sp>
        <p:sp>
          <p:nvSpPr>
            <p:cNvPr id="65" name="Rectangle 64"/>
            <p:cNvSpPr/>
            <p:nvPr/>
          </p:nvSpPr>
          <p:spPr>
            <a:xfrm>
              <a:off x="4295775" y="3831021"/>
              <a:ext cx="1285218" cy="61485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dirty="0">
                  <a:solidFill>
                    <a:schemeClr val="bg2"/>
                  </a:solidFill>
                  <a:latin typeface="Trebuchet MS" pitchFamily="34" charset="0"/>
                </a:rPr>
                <a:t>USB-IF</a:t>
              </a:r>
            </a:p>
            <a:p>
              <a:pPr algn="ctr">
                <a:lnSpc>
                  <a:spcPct val="90000"/>
                </a:lnSpc>
                <a:defRPr/>
              </a:pPr>
              <a:r>
                <a:rPr lang="en-US" dirty="0">
                  <a:solidFill>
                    <a:schemeClr val="bg2"/>
                  </a:solidFill>
                  <a:latin typeface="Trebuchet MS" pitchFamily="34" charset="0"/>
                </a:rPr>
                <a:t>CCID/ICCD</a:t>
              </a:r>
            </a:p>
          </p:txBody>
        </p:sp>
        <p:sp>
          <p:nvSpPr>
            <p:cNvPr id="66" name="Rectangle 65"/>
            <p:cNvSpPr/>
            <p:nvPr/>
          </p:nvSpPr>
          <p:spPr>
            <a:xfrm>
              <a:off x="5711387" y="3867150"/>
              <a:ext cx="981075" cy="56197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USB-IF</a:t>
              </a:r>
            </a:p>
            <a:p>
              <a:pPr algn="ctr">
                <a:lnSpc>
                  <a:spcPct val="90000"/>
                </a:lnSpc>
                <a:defRPr/>
              </a:pPr>
              <a:r>
                <a:rPr lang="en-US" dirty="0">
                  <a:solidFill>
                    <a:schemeClr val="bg2"/>
                  </a:solidFill>
                  <a:latin typeface="Trebuchet MS" pitchFamily="34" charset="0"/>
                </a:rPr>
                <a:t>DWG</a:t>
              </a:r>
            </a:p>
          </p:txBody>
        </p:sp>
      </p:grpSp>
      <p:grpSp>
        <p:nvGrpSpPr>
          <p:cNvPr id="67" name="Group 42"/>
          <p:cNvGrpSpPr/>
          <p:nvPr/>
        </p:nvGrpSpPr>
        <p:grpSpPr>
          <a:xfrm>
            <a:off x="1405382" y="3931704"/>
            <a:ext cx="6802248" cy="1129100"/>
            <a:chOff x="1285875" y="4050868"/>
            <a:chExt cx="7085735" cy="1254556"/>
          </a:xfrm>
        </p:grpSpPr>
        <p:cxnSp>
          <p:nvCxnSpPr>
            <p:cNvPr id="68" name="Straight Arrow Connector 67"/>
            <p:cNvCxnSpPr>
              <a:stCxn id="69" idx="0"/>
              <a:endCxn id="64" idx="2"/>
            </p:cNvCxnSpPr>
            <p:nvPr/>
          </p:nvCxnSpPr>
          <p:spPr>
            <a:xfrm rot="5400000" flipH="1" flipV="1">
              <a:off x="3760111" y="4322446"/>
              <a:ext cx="147246" cy="4056"/>
            </a:xfrm>
            <a:prstGeom prst="straightConnector1">
              <a:avLst/>
            </a:prstGeom>
            <a:ln w="19050">
              <a:solidFill>
                <a:schemeClr val="bg2"/>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403079" y="4398096"/>
              <a:ext cx="857250" cy="593004"/>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T10</a:t>
              </a:r>
            </a:p>
            <a:p>
              <a:pPr algn="ctr">
                <a:lnSpc>
                  <a:spcPct val="90000"/>
                </a:lnSpc>
                <a:defRPr/>
              </a:pPr>
              <a:r>
                <a:rPr lang="en-US" dirty="0">
                  <a:solidFill>
                    <a:schemeClr val="bg2"/>
                  </a:solidFill>
                  <a:latin typeface="Trebuchet MS" pitchFamily="34" charset="0"/>
                </a:rPr>
                <a:t>SAS</a:t>
              </a:r>
            </a:p>
          </p:txBody>
        </p:sp>
        <p:sp>
          <p:nvSpPr>
            <p:cNvPr id="70" name="Rectangle 69"/>
            <p:cNvSpPr/>
            <p:nvPr/>
          </p:nvSpPr>
          <p:spPr>
            <a:xfrm>
              <a:off x="5524500" y="4581525"/>
              <a:ext cx="1087150" cy="723899"/>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NVMHCI WG</a:t>
              </a:r>
            </a:p>
          </p:txBody>
        </p:sp>
        <p:sp>
          <p:nvSpPr>
            <p:cNvPr id="71" name="Rectangle 70"/>
            <p:cNvSpPr/>
            <p:nvPr/>
          </p:nvSpPr>
          <p:spPr>
            <a:xfrm>
              <a:off x="4552949" y="4572000"/>
              <a:ext cx="771525" cy="71437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AHCI WG</a:t>
              </a:r>
            </a:p>
          </p:txBody>
        </p:sp>
        <p:sp>
          <p:nvSpPr>
            <p:cNvPr id="73" name="Rectangle 72"/>
            <p:cNvSpPr/>
            <p:nvPr/>
          </p:nvSpPr>
          <p:spPr>
            <a:xfrm>
              <a:off x="7648576" y="4050868"/>
              <a:ext cx="723034" cy="963612"/>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CFA</a:t>
              </a:r>
            </a:p>
          </p:txBody>
        </p:sp>
        <p:sp>
          <p:nvSpPr>
            <p:cNvPr id="77" name="Rectangle 76"/>
            <p:cNvSpPr/>
            <p:nvPr/>
          </p:nvSpPr>
          <p:spPr>
            <a:xfrm>
              <a:off x="1285875" y="4652529"/>
              <a:ext cx="1866900" cy="281421"/>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SATA-IO</a:t>
              </a:r>
            </a:p>
          </p:txBody>
        </p:sp>
        <p:sp>
          <p:nvSpPr>
            <p:cNvPr id="79" name="Rectangle 78"/>
            <p:cNvSpPr/>
            <p:nvPr/>
          </p:nvSpPr>
          <p:spPr>
            <a:xfrm>
              <a:off x="6781800" y="4055197"/>
              <a:ext cx="682336" cy="963612"/>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SDA</a:t>
              </a:r>
            </a:p>
          </p:txBody>
        </p:sp>
      </p:grpSp>
      <p:grpSp>
        <p:nvGrpSpPr>
          <p:cNvPr id="80" name="Group 37"/>
          <p:cNvGrpSpPr/>
          <p:nvPr/>
        </p:nvGrpSpPr>
        <p:grpSpPr>
          <a:xfrm>
            <a:off x="870818" y="2959764"/>
            <a:ext cx="7440105" cy="343679"/>
            <a:chOff x="714086" y="2970934"/>
            <a:chExt cx="7750175" cy="381866"/>
          </a:xfrm>
        </p:grpSpPr>
        <p:sp>
          <p:nvSpPr>
            <p:cNvPr id="81" name="Rectangle 80"/>
            <p:cNvSpPr/>
            <p:nvPr/>
          </p:nvSpPr>
          <p:spPr>
            <a:xfrm>
              <a:off x="2134899" y="2989984"/>
              <a:ext cx="1313151" cy="343766"/>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err="1">
                  <a:solidFill>
                    <a:schemeClr val="bg2"/>
                  </a:solidFill>
                  <a:latin typeface="Trebuchet MS" pitchFamily="34" charset="0"/>
                </a:rPr>
                <a:t>IEEE 1667</a:t>
              </a:r>
            </a:p>
          </p:txBody>
        </p:sp>
        <p:sp>
          <p:nvSpPr>
            <p:cNvPr id="82" name="Rectangle 81"/>
            <p:cNvSpPr/>
            <p:nvPr/>
          </p:nvSpPr>
          <p:spPr>
            <a:xfrm>
              <a:off x="714086" y="2999509"/>
              <a:ext cx="1324263" cy="334241"/>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err="1">
                  <a:solidFill>
                    <a:schemeClr val="bg2"/>
                  </a:solidFill>
                  <a:latin typeface="Trebuchet MS" pitchFamily="34" charset="0"/>
                </a:rPr>
                <a:t>TCG SWG </a:t>
              </a:r>
            </a:p>
          </p:txBody>
        </p:sp>
        <p:sp>
          <p:nvSpPr>
            <p:cNvPr id="83" name="Rectangle 82"/>
            <p:cNvSpPr/>
            <p:nvPr/>
          </p:nvSpPr>
          <p:spPr>
            <a:xfrm>
              <a:off x="6677025" y="2989983"/>
              <a:ext cx="1787236" cy="362817"/>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ISO </a:t>
              </a:r>
              <a:r>
                <a:rPr lang="en-US" dirty="0" smtClean="0">
                  <a:solidFill>
                    <a:schemeClr val="bg2"/>
                  </a:solidFill>
                  <a:latin typeface="Trebuchet MS" pitchFamily="34" charset="0"/>
                </a:rPr>
                <a:t>7816.X </a:t>
              </a:r>
              <a:endParaRPr lang="en-US" dirty="0">
                <a:solidFill>
                  <a:schemeClr val="bg2"/>
                </a:solidFill>
                <a:latin typeface="Trebuchet MS" pitchFamily="34" charset="0"/>
              </a:endParaRPr>
            </a:p>
          </p:txBody>
        </p:sp>
        <p:sp>
          <p:nvSpPr>
            <p:cNvPr id="84" name="Rectangle 83"/>
            <p:cNvSpPr/>
            <p:nvPr/>
          </p:nvSpPr>
          <p:spPr>
            <a:xfrm>
              <a:off x="3568410" y="2981326"/>
              <a:ext cx="1975139" cy="361950"/>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IEEE </a:t>
              </a:r>
              <a:r>
                <a:rPr lang="en-US" dirty="0" smtClean="0">
                  <a:solidFill>
                    <a:schemeClr val="bg2"/>
                  </a:solidFill>
                  <a:latin typeface="Trebuchet MS" pitchFamily="34" charset="0"/>
                </a:rPr>
                <a:t>1619</a:t>
              </a:r>
              <a:r>
                <a:rPr lang="en-US" dirty="0">
                  <a:solidFill>
                    <a:schemeClr val="bg2"/>
                  </a:solidFill>
                  <a:latin typeface="Trebuchet MS" pitchFamily="34" charset="0"/>
                </a:rPr>
                <a:t> </a:t>
              </a:r>
              <a:r>
                <a:rPr lang="en-US" dirty="0" smtClean="0">
                  <a:solidFill>
                    <a:schemeClr val="bg2"/>
                  </a:solidFill>
                  <a:latin typeface="Trebuchet MS" pitchFamily="34" charset="0"/>
                </a:rPr>
                <a:t>.1/.3</a:t>
              </a:r>
              <a:endParaRPr lang="en-US" dirty="0">
                <a:solidFill>
                  <a:schemeClr val="bg2"/>
                </a:solidFill>
                <a:latin typeface="Trebuchet MS" pitchFamily="34" charset="0"/>
              </a:endParaRPr>
            </a:p>
          </p:txBody>
        </p:sp>
        <p:sp>
          <p:nvSpPr>
            <p:cNvPr id="85" name="Rectangle 84"/>
            <p:cNvSpPr/>
            <p:nvPr/>
          </p:nvSpPr>
          <p:spPr>
            <a:xfrm>
              <a:off x="5819775" y="2970934"/>
              <a:ext cx="676274" cy="362816"/>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smtClean="0">
                  <a:solidFill>
                    <a:schemeClr val="bg2"/>
                  </a:solidFill>
                  <a:latin typeface="Trebuchet MS" pitchFamily="34" charset="0"/>
                </a:rPr>
                <a:t>GSM</a:t>
              </a:r>
              <a:endParaRPr lang="en-US" dirty="0">
                <a:solidFill>
                  <a:schemeClr val="bg2"/>
                </a:solidFill>
                <a:latin typeface="Trebuchet MS" pitchFamily="34" charset="0"/>
              </a:endParaRPr>
            </a:p>
          </p:txBody>
        </p:sp>
      </p:grpSp>
      <p:grpSp>
        <p:nvGrpSpPr>
          <p:cNvPr id="86" name="Group 43"/>
          <p:cNvGrpSpPr/>
          <p:nvPr/>
        </p:nvGrpSpPr>
        <p:grpSpPr>
          <a:xfrm>
            <a:off x="2610829" y="1687033"/>
            <a:ext cx="5429312" cy="249746"/>
            <a:chOff x="2796771" y="1556789"/>
            <a:chExt cx="5436350" cy="277495"/>
          </a:xfrm>
        </p:grpSpPr>
        <p:sp>
          <p:nvSpPr>
            <p:cNvPr id="87" name="Rectangle 86"/>
            <p:cNvSpPr/>
            <p:nvPr/>
          </p:nvSpPr>
          <p:spPr>
            <a:xfrm>
              <a:off x="7416800" y="1577109"/>
              <a:ext cx="816321" cy="257175"/>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UFDA</a:t>
              </a:r>
            </a:p>
          </p:txBody>
        </p:sp>
        <p:sp>
          <p:nvSpPr>
            <p:cNvPr id="88" name="Rectangle 87"/>
            <p:cNvSpPr/>
            <p:nvPr/>
          </p:nvSpPr>
          <p:spPr>
            <a:xfrm>
              <a:off x="6562436" y="1566949"/>
              <a:ext cx="695325" cy="257175"/>
            </a:xfrm>
            <a:prstGeom prst="rect">
              <a:avLst/>
            </a:prstGeom>
            <a:noFill/>
            <a:ln w="19050">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HSA</a:t>
              </a:r>
            </a:p>
          </p:txBody>
        </p:sp>
        <p:sp>
          <p:nvSpPr>
            <p:cNvPr id="89" name="Rectangle 88"/>
            <p:cNvSpPr/>
            <p:nvPr/>
          </p:nvSpPr>
          <p:spPr>
            <a:xfrm>
              <a:off x="5557520" y="1556789"/>
              <a:ext cx="811241" cy="25717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smtClean="0">
                  <a:solidFill>
                    <a:schemeClr val="bg2"/>
                  </a:solidFill>
                  <a:latin typeface="Trebuchet MS" pitchFamily="34" charset="0"/>
                </a:rPr>
                <a:t>SNIA</a:t>
              </a:r>
              <a:endParaRPr lang="en-US" dirty="0">
                <a:solidFill>
                  <a:schemeClr val="bg2"/>
                </a:solidFill>
                <a:latin typeface="Trebuchet MS" pitchFamily="34" charset="0"/>
              </a:endParaRPr>
            </a:p>
          </p:txBody>
        </p:sp>
        <p:sp>
          <p:nvSpPr>
            <p:cNvPr id="90" name="Rectangle 89"/>
            <p:cNvSpPr/>
            <p:nvPr/>
          </p:nvSpPr>
          <p:spPr>
            <a:xfrm>
              <a:off x="4800601" y="1563255"/>
              <a:ext cx="584199" cy="25717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STA</a:t>
              </a:r>
            </a:p>
          </p:txBody>
        </p:sp>
        <p:sp>
          <p:nvSpPr>
            <p:cNvPr id="91" name="Rectangle 90"/>
            <p:cNvSpPr/>
            <p:nvPr/>
          </p:nvSpPr>
          <p:spPr>
            <a:xfrm>
              <a:off x="3890356" y="1573414"/>
              <a:ext cx="742604" cy="257175"/>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FCIA </a:t>
              </a:r>
            </a:p>
          </p:txBody>
        </p:sp>
        <p:sp>
          <p:nvSpPr>
            <p:cNvPr id="92" name="Rectangle 91"/>
            <p:cNvSpPr/>
            <p:nvPr/>
          </p:nvSpPr>
          <p:spPr>
            <a:xfrm>
              <a:off x="2796771" y="1580341"/>
              <a:ext cx="901469" cy="250249"/>
            </a:xfrm>
            <a:prstGeom prst="rect">
              <a:avLst/>
            </a:prstGeom>
            <a:noFill/>
            <a:ln w="190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2"/>
                  </a:solidFill>
                  <a:latin typeface="Trebuchet MS" pitchFamily="34" charset="0"/>
                </a:rPr>
                <a:t>IDEMA</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2000"/>
                                        <p:tgtEl>
                                          <p:spTgt spid="48"/>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2000"/>
                                        <p:tgtEl>
                                          <p:spTgt spid="49"/>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0"/>
                                        <p:tgtEl>
                                          <p:spTgt spid="47"/>
                                        </p:tgtEl>
                                      </p:cBhvr>
                                    </p:animEffect>
                                  </p:childTnLst>
                                </p:cTn>
                              </p:par>
                              <p:par>
                                <p:cTn id="23" presetID="10" presetClass="entr" presetSubtype="0" fill="hold" nodeType="withEffect">
                                  <p:stCondLst>
                                    <p:cond delay="25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000"/>
                                        <p:tgtEl>
                                          <p:spTgt spid="86"/>
                                        </p:tgtEl>
                                      </p:cBhvr>
                                    </p:animEffect>
                                  </p:childTnLst>
                                </p:cTn>
                              </p:par>
                              <p:par>
                                <p:cTn id="26" presetID="10" presetClass="entr" presetSubtype="0" fill="hold" nodeType="withEffect">
                                  <p:stCondLst>
                                    <p:cond delay="30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2000"/>
                                        <p:tgtEl>
                                          <p:spTgt spid="55"/>
                                        </p:tgtEl>
                                      </p:cBhvr>
                                    </p:animEffect>
                                  </p:childTnLst>
                                </p:cTn>
                              </p:par>
                              <p:par>
                                <p:cTn id="29" presetID="10" presetClass="entr" presetSubtype="0" fill="hold" nodeType="withEffect">
                                  <p:stCondLst>
                                    <p:cond delay="350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0"/>
                                        <p:tgtEl>
                                          <p:spTgt spid="80"/>
                                        </p:tgtEl>
                                      </p:cBhvr>
                                    </p:animEffect>
                                  </p:childTnLst>
                                </p:cTn>
                              </p:par>
                              <p:par>
                                <p:cTn id="32" presetID="10" presetClass="entr" presetSubtype="0" fill="hold" nodeType="withEffect">
                                  <p:stCondLst>
                                    <p:cond delay="40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2000"/>
                                        <p:tgtEl>
                                          <p:spTgt spid="61"/>
                                        </p:tgtEl>
                                      </p:cBhvr>
                                    </p:animEffect>
                                  </p:childTnLst>
                                </p:cTn>
                              </p:par>
                              <p:par>
                                <p:cTn id="35" presetID="10" presetClass="entr" presetSubtype="0" fill="hold" nodeType="withEffect">
                                  <p:stCondLst>
                                    <p:cond delay="4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2000"/>
                                        <p:tgtEl>
                                          <p:spTgt spid="67"/>
                                        </p:tgtEl>
                                      </p:cBhvr>
                                    </p:animEffect>
                                  </p:childTnLst>
                                </p:cTn>
                              </p:par>
                              <p:par>
                                <p:cTn id="38" presetID="10" presetClass="entr" presetSubtype="0" fill="hold" nodeType="withEffect">
                                  <p:stCondLst>
                                    <p:cond delay="50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000"/>
                                        <p:tgtEl>
                                          <p:spTgt spid="50"/>
                                        </p:tgtEl>
                                      </p:cBhvr>
                                    </p:animEffect>
                                  </p:childTnLst>
                                </p:cTn>
                              </p:par>
                              <p:par>
                                <p:cTn id="41" presetID="10" presetClass="entr" presetSubtype="0" fill="hold" grpId="0" nodeType="withEffect">
                                  <p:stCondLst>
                                    <p:cond delay="550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43" grpId="0" animBg="1"/>
      <p:bldP spid="44" grpId="0" animBg="1"/>
      <p:bldP spid="47" grpId="0" animBg="1"/>
      <p:bldP spid="48" grpId="0" animBg="1"/>
      <p:bldP spid="49" grpId="0" animBg="1"/>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_rr">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Template_NEW_9.22.08_rr</Template>
  <TotalTime>0</TotalTime>
  <Words>1077</Words>
  <Application>Microsoft Office PowerPoint</Application>
  <PresentationFormat>On-screen Show (4:3)</PresentationFormat>
  <Paragraphs>393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WinHEC 2008 Template_NEW_9.22.08_rr</vt:lpstr>
      <vt:lpstr>System Integrated Flash Storage</vt:lpstr>
      <vt:lpstr>Windows Storage Device Investments</vt:lpstr>
      <vt:lpstr>Photographic Film and Floppy Replacements</vt:lpstr>
      <vt:lpstr>Consumer Ecosystem</vt:lpstr>
      <vt:lpstr>Non-Volatile Memory as PC Storage</vt:lpstr>
      <vt:lpstr>Today’s Usage</vt:lpstr>
      <vt:lpstr>New Form Factors and Use Cases</vt:lpstr>
      <vt:lpstr>Flash as a Catalyst</vt:lpstr>
      <vt:lpstr>Standards Related Work Survey</vt:lpstr>
      <vt:lpstr>Groundwork for New Paradigms </vt:lpstr>
      <vt:lpstr>Different Roles for Different Technology</vt:lpstr>
      <vt:lpstr>Beyond Consumer - Enterprise</vt:lpstr>
      <vt:lpstr>Growing Gap</vt:lpstr>
      <vt:lpstr>Storage Technologies</vt:lpstr>
      <vt:lpstr>How Good is Your Crystal Ball?</vt:lpstr>
      <vt:lpstr>Flash Interface for the Future </vt:lpstr>
      <vt:lpstr>NVMHCI Overview</vt:lpstr>
      <vt:lpstr>NVMHCI Committee and Standard</vt:lpstr>
      <vt:lpstr>Storage Bus Architecture</vt:lpstr>
      <vt:lpstr>SSD Storage Bus Architecture</vt:lpstr>
      <vt:lpstr>NVMHCI Architecture</vt:lpstr>
      <vt:lpstr>AHCI with NVMHCI</vt:lpstr>
      <vt:lpstr>NVMHCI Key Benefits</vt:lpstr>
      <vt:lpstr>…Moves Beyond Today’s  Buses and Devices</vt:lpstr>
      <vt:lpstr>…Minimizes Controller Complexity</vt:lpstr>
      <vt:lpstr>…Enables Features Only Available on Flash Controllers</vt:lpstr>
      <vt:lpstr>…Enables Caching Solutions</vt:lpstr>
      <vt:lpstr>And More!</vt:lpstr>
      <vt:lpstr>Slide 29</vt:lpstr>
      <vt:lpstr>Microsoft and NVMHCI </vt:lpstr>
      <vt:lpstr>Call To Action</vt:lpstr>
      <vt:lpstr>Additional Resources</vt:lpstr>
      <vt:lpstr>Please Complete A Session Evaluation Form Your input is important!</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2008-11-12T05:58:05Z</dcterms:created>
  <dcterms:modified xsi:type="dcterms:W3CDTF">2008-11-12T05:59:00Z</dcterms:modified>
</cp:coreProperties>
</file>