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handoutMasterIdLst>
    <p:handoutMasterId r:id="rId24"/>
  </p:handoutMasterIdLst>
  <p:sldIdLst>
    <p:sldId id="278" r:id="rId2"/>
    <p:sldId id="279" r:id="rId3"/>
    <p:sldId id="280" r:id="rId4"/>
    <p:sldId id="281" r:id="rId5"/>
    <p:sldId id="282" r:id="rId6"/>
    <p:sldId id="283" r:id="rId7"/>
    <p:sldId id="294" r:id="rId8"/>
    <p:sldId id="284" r:id="rId9"/>
    <p:sldId id="285" r:id="rId10"/>
    <p:sldId id="286" r:id="rId11"/>
    <p:sldId id="296" r:id="rId12"/>
    <p:sldId id="287" r:id="rId13"/>
    <p:sldId id="288" r:id="rId14"/>
    <p:sldId id="289" r:id="rId15"/>
    <p:sldId id="290" r:id="rId16"/>
    <p:sldId id="291" r:id="rId17"/>
    <p:sldId id="292" r:id="rId18"/>
    <p:sldId id="293" r:id="rId19"/>
    <p:sldId id="297" r:id="rId20"/>
    <p:sldId id="272" r:id="rId21"/>
    <p:sldId id="298"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6" autoAdjust="0"/>
    <p:restoredTop sz="94675" autoAdjust="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lignmentPart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ata-io.org/testing.as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t13.org/Documents/UploadedDocuments/docs2008/e07154r6-Data_Set_Management_Proposal_for_ATA-ACS2.doc" TargetMode="External"/><Relationship Id="rId7" Type="http://schemas.openxmlformats.org/officeDocument/2006/relationships/hyperlink" Target="http://forums.microsoft.com/MSDN/ShowForum.aspx?ForumID=1837&amp;SiteID=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download.microsoft.com/download/2/0/a/20ac945c-34d0-4a60-8245-f80e80fe954f/GuidelinesForDesigningULCPCForWindowsXP-MSFT%20.pdf" TargetMode="External"/><Relationship Id="rId5" Type="http://schemas.openxmlformats.org/officeDocument/2006/relationships/hyperlink" Target="http://research.microsoft.com/users/vijayanp/papers/ssd-usenix08.pdf" TargetMode="External"/><Relationship Id="rId4" Type="http://schemas.openxmlformats.org/officeDocument/2006/relationships/hyperlink" Target="http://t13.org/Standards/Default.aspx?DocumentType=3&amp;DocumentStage=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896" y="1734587"/>
            <a:ext cx="7142634" cy="1218795"/>
          </a:xfrm>
        </p:spPr>
        <p:txBody>
          <a:bodyPr/>
          <a:lstStyle/>
          <a:p>
            <a:r>
              <a:rPr lang="en-US" sz="4400" dirty="0" smtClean="0"/>
              <a:t>Windows 7 Enhancements for Solid-State Drives</a:t>
            </a:r>
            <a:endParaRPr lang="en-US" sz="4400" dirty="0"/>
          </a:p>
        </p:txBody>
      </p:sp>
      <p:sp>
        <p:nvSpPr>
          <p:cNvPr id="3" name="Subtitle 2"/>
          <p:cNvSpPr>
            <a:spLocks noGrp="1"/>
          </p:cNvSpPr>
          <p:nvPr>
            <p:ph type="subTitle" idx="1"/>
          </p:nvPr>
        </p:nvSpPr>
        <p:spPr>
          <a:xfrm>
            <a:off x="1918667" y="3242054"/>
            <a:ext cx="5866482" cy="1121846"/>
          </a:xfrm>
        </p:spPr>
        <p:txBody>
          <a:bodyPr/>
          <a:lstStyle/>
          <a:p>
            <a:r>
              <a:rPr lang="en-US" sz="3200" b="1" dirty="0" smtClean="0"/>
              <a:t>Frank Shu</a:t>
            </a:r>
          </a:p>
          <a:p>
            <a:r>
              <a:rPr lang="en-US" sz="2400" dirty="0" smtClean="0"/>
              <a:t>Sr. Program Manager</a:t>
            </a:r>
          </a:p>
          <a:p>
            <a:r>
              <a:rPr lang="en-US" sz="2400" dirty="0" smtClean="0"/>
              <a:t>Microsoft Corporation</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NTFS Partition Alignment is Important for SSD Performance</a:t>
            </a:r>
            <a:endParaRPr lang="en-US" sz="4400" dirty="0"/>
          </a:p>
        </p:txBody>
      </p:sp>
      <p:sp>
        <p:nvSpPr>
          <p:cNvPr id="3" name="Content Placeholder 2"/>
          <p:cNvSpPr>
            <a:spLocks noGrp="1"/>
          </p:cNvSpPr>
          <p:nvPr>
            <p:ph idx="1"/>
          </p:nvPr>
        </p:nvSpPr>
        <p:spPr>
          <a:xfrm>
            <a:off x="349738" y="1557949"/>
            <a:ext cx="8380412" cy="4801314"/>
          </a:xfrm>
          <a:ln>
            <a:noFill/>
          </a:ln>
        </p:spPr>
        <p:txBody>
          <a:bodyPr/>
          <a:lstStyle/>
          <a:p>
            <a:pPr marL="341313" indent="-341313">
              <a:spcBef>
                <a:spcPts val="1800"/>
              </a:spcBef>
            </a:pPr>
            <a:r>
              <a:rPr lang="en-US" sz="2800" dirty="0" smtClean="0">
                <a:solidFill>
                  <a:schemeClr val="accent5"/>
                </a:solidFill>
              </a:rPr>
              <a:t>The alignment of NTFS partition to SSD geometry is important for SSD performance in case of Windows XP and Windows XP upgrade to Windows Vista and Windows 7</a:t>
            </a:r>
          </a:p>
          <a:p>
            <a:pPr marL="628650" lvl="1" indent="-287338">
              <a:spcBef>
                <a:spcPts val="1800"/>
              </a:spcBef>
            </a:pPr>
            <a:r>
              <a:rPr lang="en-US" sz="2400" dirty="0" smtClean="0"/>
              <a:t>The first Windows XP partition starts at sector #63; the middle of a SSD page</a:t>
            </a:r>
          </a:p>
          <a:p>
            <a:pPr marL="628650" lvl="1" indent="-287338">
              <a:spcBef>
                <a:spcPts val="1800"/>
              </a:spcBef>
            </a:pPr>
            <a:r>
              <a:rPr lang="en-US" sz="2400" dirty="0" smtClean="0"/>
              <a:t>Misaligned partition can degrade device’s performance down to 50% caused by read-modify-write</a:t>
            </a:r>
          </a:p>
          <a:p>
            <a:pPr marL="628650" lvl="1" indent="-287338">
              <a:spcBef>
                <a:spcPts val="1800"/>
              </a:spcBef>
            </a:pPr>
            <a:r>
              <a:rPr lang="en-US" sz="2400" dirty="0" smtClean="0">
                <a:ln>
                  <a:solidFill>
                    <a:schemeClr val="tx1"/>
                  </a:solidFill>
                </a:ln>
                <a:solidFill>
                  <a:schemeClr val="tx1"/>
                </a:solidFill>
                <a:hlinkClick r:id="rId3" action="ppaction://hlinkfile"/>
              </a:rPr>
              <a:t>The example with 4k page size</a:t>
            </a:r>
            <a:endParaRPr lang="en-US" sz="2400" dirty="0" smtClean="0">
              <a:ln>
                <a:solidFill>
                  <a:schemeClr val="tx1"/>
                </a:solidFill>
              </a:ln>
              <a:solidFill>
                <a:schemeClr val="tx1"/>
              </a:solidFill>
            </a:endParaRPr>
          </a:p>
          <a:p>
            <a:pPr marL="628650" lvl="1" indent="-287338">
              <a:spcBef>
                <a:spcPts val="1800"/>
              </a:spcBef>
            </a:pPr>
            <a:r>
              <a:rPr lang="en-US" sz="2400" dirty="0" smtClean="0"/>
              <a:t>Implementing correct alignment according to the latest ATA and SCSI spec.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062" y="3228059"/>
            <a:ext cx="5476713" cy="1828193"/>
          </a:xfrm>
        </p:spPr>
        <p:txBody>
          <a:bodyPr/>
          <a:lstStyle/>
          <a:p>
            <a:r>
              <a:rPr sz="4400" smtClean="0"/>
              <a:t>Proposed Windows 7 Logo Requirements For SSD</a:t>
            </a:r>
            <a:endParaRPr lang="en-US" sz="4400" dirty="0"/>
          </a:p>
        </p:txBody>
      </p:sp>
      <p:pic>
        <p:nvPicPr>
          <p:cNvPr id="1028" name="Picture 4" descr="C:\Users\frankshu\AppData\Local\Microsoft\Windows\Temporary Internet Files\Content.IE5\BS9Q3T3I\MPj04092680000[1].jpg"/>
          <p:cNvPicPr>
            <a:picLocks noChangeAspect="1" noChangeArrowheads="1"/>
          </p:cNvPicPr>
          <p:nvPr/>
        </p:nvPicPr>
        <p:blipFill>
          <a:blip r:embed="rId3" cstate="print"/>
          <a:srcRect/>
          <a:stretch>
            <a:fillRect/>
          </a:stretch>
        </p:blipFill>
        <p:spPr bwMode="auto">
          <a:xfrm>
            <a:off x="2996513" y="428367"/>
            <a:ext cx="3445476" cy="2580503"/>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400" dirty="0" smtClean="0"/>
              <a:t>Windows 7 Storage Logo Proposal </a:t>
            </a:r>
            <a:br>
              <a:rPr lang="en-US" sz="4400"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(1-3)</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717409"/>
            <a:ext cx="8380412" cy="3385542"/>
          </a:xfrm>
        </p:spPr>
        <p:txBody>
          <a:bodyPr/>
          <a:lstStyle/>
          <a:p>
            <a:pPr>
              <a:spcBef>
                <a:spcPts val="2400"/>
              </a:spcBef>
            </a:pPr>
            <a:r>
              <a:rPr lang="en-US" sz="2800" dirty="0" smtClean="0">
                <a:solidFill>
                  <a:schemeClr val="accent5"/>
                </a:solidFill>
              </a:rPr>
              <a:t>Proposed Windows 7 logo requirements related to SSD </a:t>
            </a:r>
          </a:p>
          <a:p>
            <a:pPr lvl="1">
              <a:spcBef>
                <a:spcPts val="2400"/>
              </a:spcBef>
            </a:pPr>
            <a:r>
              <a:rPr lang="en-US" sz="2400" dirty="0" smtClean="0"/>
              <a:t>Storage devices complying with ATA8-ACS specification shall report their rotation speeds according to ATA8-ACS Identify Word 217:  Nominal Media Rotation Rate</a:t>
            </a:r>
          </a:p>
          <a:p>
            <a:pPr lvl="1">
              <a:spcBef>
                <a:spcPts val="2400"/>
              </a:spcBef>
            </a:pPr>
            <a:r>
              <a:rPr lang="en-US" sz="2400" dirty="0" smtClean="0"/>
              <a:t>The performance of the storage device shall not degrade with any amount of data stored to the maximum capacity of the device</a:t>
            </a:r>
            <a:endParaRPr lang="en-US"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400" dirty="0" smtClean="0"/>
              <a:t>Windows 7 Storage Logo Proposal </a:t>
            </a:r>
            <a:br>
              <a:rPr lang="en-US" sz="4400"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(2-3)</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796027"/>
            <a:ext cx="8380412" cy="3921073"/>
          </a:xfrm>
        </p:spPr>
        <p:txBody>
          <a:bodyPr/>
          <a:lstStyle/>
          <a:p>
            <a:pPr>
              <a:spcBef>
                <a:spcPts val="1800"/>
              </a:spcBef>
            </a:pPr>
            <a:r>
              <a:rPr lang="en-US" sz="2400" dirty="0" smtClean="0"/>
              <a:t>If “Trim” algorithm is applied, the “Trim” implementation must comply with ATA8-ACS2 proposal e07154r6 (Data Set Management Commands Proposal for ATA8-ACS2) section 5.3 and section 6.2. The completion time of Trim command should be less or equal to 20ms</a:t>
            </a:r>
            <a:br>
              <a:rPr lang="en-US" sz="2400" dirty="0" smtClean="0"/>
            </a:br>
            <a:endParaRPr lang="en-US" sz="2400" dirty="0" smtClean="0"/>
          </a:p>
          <a:p>
            <a:pPr>
              <a:spcBef>
                <a:spcPts val="1800"/>
              </a:spcBef>
            </a:pPr>
            <a:r>
              <a:rPr lang="en-US" sz="2400" dirty="0" smtClean="0"/>
              <a:t>SATA-IO certification is required for Solid State Drive (SSD) connected through SATA interface. More information on SATA-IO testing will be available on the SATA-IO Web site at: </a:t>
            </a:r>
            <a:br>
              <a:rPr lang="en-US" sz="2400" dirty="0" smtClean="0"/>
            </a:br>
            <a:r>
              <a:rPr lang="en-US" sz="2800" dirty="0" smtClean="0">
                <a:hlinkClick r:id="rId3"/>
              </a:rPr>
              <a:t>http://www.sata-io.org/testing.asp</a:t>
            </a:r>
            <a:endParaRPr lang="en-US"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89143" y="2834162"/>
            <a:ext cx="2686565" cy="1148389"/>
          </a:xfrm>
          <a:prstGeom prst="round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lvl="0" algn="ctr" defTabSz="914063">
              <a:lnSpc>
                <a:spcPct val="90000"/>
              </a:lnSpc>
              <a:spcBef>
                <a:spcPct val="0"/>
              </a:spcBef>
              <a:spcAft>
                <a:spcPct val="35000"/>
              </a:spcAft>
            </a:pPr>
            <a:r>
              <a:rPr lang="en-US" sz="1600" dirty="0" smtClean="0">
                <a:gradFill>
                  <a:gsLst>
                    <a:gs pos="28000">
                      <a:schemeClr val="bg2"/>
                    </a:gs>
                    <a:gs pos="48000">
                      <a:schemeClr val="bg2"/>
                    </a:gs>
                  </a:gsLst>
                  <a:lin ang="5400000" scaled="1"/>
                </a:gradFill>
                <a:latin typeface="Trebuchet MS" pitchFamily="34" charset="0"/>
              </a:rPr>
              <a:t>Giving read a priority can be important when there is a long queue of writes </a:t>
            </a:r>
            <a:endParaRPr lang="en-US" sz="1600" dirty="0">
              <a:gradFill>
                <a:gsLst>
                  <a:gs pos="28000">
                    <a:schemeClr val="bg2"/>
                  </a:gs>
                  <a:gs pos="48000">
                    <a:schemeClr val="bg2"/>
                  </a:gs>
                </a:gsLst>
                <a:lin ang="5400000" scaled="1"/>
              </a:gradFill>
              <a:latin typeface="Trebuchet MS" pitchFamily="34" charset="0"/>
            </a:endParaRPr>
          </a:p>
        </p:txBody>
      </p:sp>
      <p:sp>
        <p:nvSpPr>
          <p:cNvPr id="14" name="Rounded Rectangle 13"/>
          <p:cNvSpPr/>
          <p:nvPr/>
        </p:nvSpPr>
        <p:spPr bwMode="auto">
          <a:xfrm>
            <a:off x="389144" y="4586274"/>
            <a:ext cx="2690130" cy="1146150"/>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lvl="0" algn="ctr" defTabSz="914063">
              <a:lnSpc>
                <a:spcPct val="90000"/>
              </a:lnSpc>
              <a:spcBef>
                <a:spcPct val="0"/>
              </a:spcBef>
              <a:spcAft>
                <a:spcPct val="35000"/>
              </a:spcAft>
            </a:pPr>
            <a:r>
              <a:rPr lang="en-US" sz="1600" dirty="0" smtClean="0">
                <a:gradFill>
                  <a:gsLst>
                    <a:gs pos="28000">
                      <a:schemeClr val="bg2"/>
                    </a:gs>
                    <a:gs pos="48000">
                      <a:schemeClr val="bg2"/>
                    </a:gs>
                  </a:gsLst>
                  <a:lin ang="5400000" scaled="1"/>
                </a:gradFill>
                <a:latin typeface="Trebuchet MS" pitchFamily="34" charset="0"/>
              </a:rPr>
              <a:t>The result is better user experience of system responsiveness</a:t>
            </a:r>
            <a:endParaRPr lang="en-US" sz="1600" dirty="0">
              <a:gradFill>
                <a:gsLst>
                  <a:gs pos="28000">
                    <a:schemeClr val="bg2"/>
                  </a:gs>
                  <a:gs pos="48000">
                    <a:schemeClr val="bg2"/>
                  </a:gs>
                </a:gsLst>
                <a:lin ang="5400000" scaled="1"/>
              </a:gradFill>
              <a:latin typeface="Trebuchet MS" pitchFamily="34" charset="0"/>
            </a:endParaRPr>
          </a:p>
        </p:txBody>
      </p:sp>
      <p:sp>
        <p:nvSpPr>
          <p:cNvPr id="2" name="Title 1"/>
          <p:cNvSpPr>
            <a:spLocks noGrp="1"/>
          </p:cNvSpPr>
          <p:nvPr>
            <p:ph type="title"/>
          </p:nvPr>
        </p:nvSpPr>
        <p:spPr>
          <a:xfrm>
            <a:off x="382588" y="228600"/>
            <a:ext cx="8380412" cy="1107996"/>
          </a:xfrm>
        </p:spPr>
        <p:txBody>
          <a:bodyPr/>
          <a:lstStyle/>
          <a:p>
            <a:r>
              <a:rPr lang="en-US" sz="4400" dirty="0" smtClean="0"/>
              <a:t>Windows 7 Storage Logo Proposal </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(3-3)</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5124" name="Picture 4"/>
          <p:cNvPicPr>
            <a:picLocks noChangeAspect="1" noChangeArrowheads="1"/>
          </p:cNvPicPr>
          <p:nvPr/>
        </p:nvPicPr>
        <p:blipFill>
          <a:blip r:embed="rId3"/>
          <a:srcRect/>
          <a:stretch>
            <a:fillRect/>
          </a:stretch>
        </p:blipFill>
        <p:spPr bwMode="auto">
          <a:xfrm>
            <a:off x="3371850" y="2772500"/>
            <a:ext cx="5391150" cy="302895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Right Arrow 16"/>
          <p:cNvSpPr/>
          <p:nvPr/>
        </p:nvSpPr>
        <p:spPr>
          <a:xfrm rot="5400000">
            <a:off x="1438669" y="3951482"/>
            <a:ext cx="570132" cy="611177"/>
          </a:xfrm>
          <a:prstGeom prst="rightArrow">
            <a:avLst>
              <a:gd name="adj1" fmla="val 60000"/>
              <a:gd name="adj2" fmla="val 50000"/>
            </a:avLst>
          </a:prstGeom>
          <a:effectLst/>
        </p:spPr>
        <p:style>
          <a:lnRef idx="1">
            <a:schemeClr val="accent1"/>
          </a:lnRef>
          <a:fillRef idx="3">
            <a:schemeClr val="accent1"/>
          </a:fillRef>
          <a:effectRef idx="2">
            <a:schemeClr val="accent1"/>
          </a:effectRef>
          <a:fontRef idx="minor">
            <a:schemeClr val="lt1"/>
          </a:fontRef>
        </p:style>
      </p:sp>
      <p:sp>
        <p:nvSpPr>
          <p:cNvPr id="25" name="Content Placeholder 2"/>
          <p:cNvSpPr txBox="1">
            <a:spLocks/>
          </p:cNvSpPr>
          <p:nvPr/>
        </p:nvSpPr>
        <p:spPr>
          <a:xfrm>
            <a:off x="731838" y="1707566"/>
            <a:ext cx="7680325" cy="664797"/>
          </a:xfrm>
          <a:prstGeom prst="rect">
            <a:avLst/>
          </a:prstGeom>
        </p:spPr>
        <p:txBody>
          <a:bodyPr lIns="0" tIns="0" rIns="0" bIns="0"/>
          <a:lstStyle/>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The read response time of storage device shall be less than or equal to the maximum response time required.</a:t>
            </a:r>
            <a:endParaRPr kumimoji="0" lang="en-US" sz="24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Challenges Ahead</a:t>
            </a:r>
            <a:endParaRPr lang="en-US" sz="4400" dirty="0"/>
          </a:p>
        </p:txBody>
      </p:sp>
      <p:sp>
        <p:nvSpPr>
          <p:cNvPr id="3" name="Content Placeholder 2"/>
          <p:cNvSpPr>
            <a:spLocks noGrp="1"/>
          </p:cNvSpPr>
          <p:nvPr>
            <p:ph idx="1"/>
          </p:nvPr>
        </p:nvSpPr>
        <p:spPr>
          <a:xfrm>
            <a:off x="382588" y="1293552"/>
            <a:ext cx="8380412" cy="4708981"/>
          </a:xfrm>
        </p:spPr>
        <p:txBody>
          <a:bodyPr/>
          <a:lstStyle/>
          <a:p>
            <a:pPr>
              <a:spcBef>
                <a:spcPts val="1800"/>
              </a:spcBef>
            </a:pPr>
            <a:r>
              <a:rPr lang="en-US" sz="2800" dirty="0" smtClean="0">
                <a:solidFill>
                  <a:schemeClr val="accent5"/>
                </a:solidFill>
              </a:rPr>
              <a:t>SSD performance and quality are scattered widely with product on the market</a:t>
            </a:r>
          </a:p>
          <a:p>
            <a:pPr marL="684213" lvl="1" indent="-296863">
              <a:spcBef>
                <a:spcPts val="1800"/>
              </a:spcBef>
            </a:pPr>
            <a:r>
              <a:rPr lang="en-US" sz="2400" dirty="0" smtClean="0"/>
              <a:t>Maintaining a consistent good user experience </a:t>
            </a:r>
          </a:p>
          <a:p>
            <a:pPr>
              <a:spcBef>
                <a:spcPts val="1800"/>
              </a:spcBef>
            </a:pPr>
            <a:r>
              <a:rPr lang="en-US" sz="2800" dirty="0" smtClean="0">
                <a:solidFill>
                  <a:schemeClr val="accent5"/>
                </a:solidFill>
              </a:rPr>
              <a:t>SSD endurance is equal to the safety of user’s data</a:t>
            </a:r>
          </a:p>
          <a:p>
            <a:pPr>
              <a:spcBef>
                <a:spcPts val="1800"/>
              </a:spcBef>
            </a:pPr>
            <a:r>
              <a:rPr lang="en-US" sz="2800" dirty="0" smtClean="0">
                <a:solidFill>
                  <a:schemeClr val="accent5"/>
                </a:solidFill>
              </a:rPr>
              <a:t>Data retention becomes more important </a:t>
            </a:r>
          </a:p>
          <a:p>
            <a:pPr>
              <a:spcBef>
                <a:spcPts val="1800"/>
              </a:spcBef>
            </a:pPr>
            <a:r>
              <a:rPr lang="en-US" sz="2800" dirty="0" smtClean="0">
                <a:solidFill>
                  <a:schemeClr val="accent5"/>
                </a:solidFill>
              </a:rPr>
              <a:t>The answer to questions</a:t>
            </a:r>
          </a:p>
          <a:p>
            <a:pPr marL="684213" lvl="1" indent="-296863">
              <a:spcBef>
                <a:spcPts val="1800"/>
              </a:spcBef>
            </a:pPr>
            <a:r>
              <a:rPr lang="en-US" sz="2400" dirty="0" smtClean="0"/>
              <a:t>Does SSD has its own defrag issue?</a:t>
            </a:r>
          </a:p>
          <a:p>
            <a:pPr marL="684213" lvl="1" indent="-296863">
              <a:spcBef>
                <a:spcPts val="1800"/>
              </a:spcBef>
            </a:pPr>
            <a:r>
              <a:rPr lang="en-US" sz="2400" dirty="0" smtClean="0"/>
              <a:t>How useful is Optimum Write Size?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The Effort and Progress</a:t>
            </a:r>
            <a:br>
              <a:rPr lang="en-US" sz="4400" dirty="0" smtClean="0"/>
            </a:br>
            <a:r>
              <a:rPr lang="en-US" sz="4400" dirty="0" smtClean="0"/>
              <a:t>are Ongoing</a:t>
            </a:r>
            <a:endParaRPr lang="en-US" sz="4400" dirty="0"/>
          </a:p>
        </p:txBody>
      </p:sp>
      <p:sp>
        <p:nvSpPr>
          <p:cNvPr id="3" name="Content Placeholder 2"/>
          <p:cNvSpPr>
            <a:spLocks noGrp="1"/>
          </p:cNvSpPr>
          <p:nvPr>
            <p:ph idx="1"/>
          </p:nvPr>
        </p:nvSpPr>
        <p:spPr>
          <a:xfrm>
            <a:off x="382588" y="1901825"/>
            <a:ext cx="8380412" cy="2865400"/>
          </a:xfrm>
        </p:spPr>
        <p:txBody>
          <a:bodyPr/>
          <a:lstStyle/>
          <a:p>
            <a:pPr>
              <a:spcBef>
                <a:spcPts val="1800"/>
              </a:spcBef>
            </a:pPr>
            <a:r>
              <a:rPr lang="en-US" sz="2800" dirty="0" smtClean="0">
                <a:solidFill>
                  <a:schemeClr val="accent5"/>
                </a:solidFill>
              </a:rPr>
              <a:t>Continue enabling SSD technology in Windows platform; Boot, Index, …</a:t>
            </a:r>
          </a:p>
          <a:p>
            <a:pPr>
              <a:spcBef>
                <a:spcPts val="2400"/>
              </a:spcBef>
            </a:pPr>
            <a:r>
              <a:rPr lang="en-US" sz="2800" dirty="0" smtClean="0">
                <a:solidFill>
                  <a:schemeClr val="accent5"/>
                </a:solidFill>
              </a:rPr>
              <a:t>Working with IHVs and OEMs to enrich Windows hardware logo program for better quality</a:t>
            </a:r>
          </a:p>
          <a:p>
            <a:pPr>
              <a:spcBef>
                <a:spcPts val="1800"/>
              </a:spcBef>
            </a:pPr>
            <a:r>
              <a:rPr lang="en-US" sz="2800" dirty="0" smtClean="0">
                <a:solidFill>
                  <a:schemeClr val="accent5"/>
                </a:solidFill>
              </a:rPr>
              <a:t>Define SSD endurance specification together with industry</a:t>
            </a:r>
            <a:endParaRPr lang="en-US" sz="28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82588" y="228600"/>
            <a:ext cx="8380412" cy="609398"/>
          </a:xfrm>
        </p:spPr>
        <p:txBody>
          <a:bodyPr/>
          <a:lstStyle/>
          <a:p>
            <a:r>
              <a:rPr lang="en-US" sz="4400" dirty="0" smtClean="0"/>
              <a:t>Call To Action</a:t>
            </a:r>
            <a:endParaRPr lang="en-US" sz="4400" dirty="0"/>
          </a:p>
        </p:txBody>
      </p:sp>
      <p:sp>
        <p:nvSpPr>
          <p:cNvPr id="243715" name="Rectangle 3"/>
          <p:cNvSpPr>
            <a:spLocks noGrp="1" noChangeArrowheads="1"/>
          </p:cNvSpPr>
          <p:nvPr>
            <p:ph type="body" idx="1"/>
          </p:nvPr>
        </p:nvSpPr>
        <p:spPr>
          <a:xfrm>
            <a:off x="382588" y="1414464"/>
            <a:ext cx="8380412" cy="4413516"/>
          </a:xfrm>
        </p:spPr>
        <p:txBody>
          <a:bodyPr/>
          <a:lstStyle/>
          <a:p>
            <a:pPr marL="341313" indent="-341313">
              <a:spcBef>
                <a:spcPts val="2400"/>
              </a:spcBef>
            </a:pPr>
            <a:r>
              <a:rPr lang="en-US" sz="2800" dirty="0" smtClean="0">
                <a:solidFill>
                  <a:schemeClr val="accent5"/>
                </a:solidFill>
              </a:rPr>
              <a:t>Test your SSD with Windows 7 beta and optimize your device with new Windows 7 features</a:t>
            </a:r>
          </a:p>
          <a:p>
            <a:pPr marL="341313" indent="-341313">
              <a:spcBef>
                <a:spcPts val="2400"/>
              </a:spcBef>
            </a:pPr>
            <a:r>
              <a:rPr lang="en-US" sz="2800" dirty="0" smtClean="0">
                <a:solidFill>
                  <a:schemeClr val="accent5"/>
                </a:solidFill>
              </a:rPr>
              <a:t>Run Windows 7 logo evaluation kit (available soon) to ensure your device compliance</a:t>
            </a:r>
          </a:p>
          <a:p>
            <a:pPr marL="341313" indent="-341313">
              <a:spcBef>
                <a:spcPts val="2400"/>
              </a:spcBef>
            </a:pPr>
            <a:r>
              <a:rPr lang="en-US" sz="2800" dirty="0" smtClean="0">
                <a:solidFill>
                  <a:schemeClr val="accent5"/>
                </a:solidFill>
              </a:rPr>
              <a:t>Provide us with your feedback on future device optimization need</a:t>
            </a:r>
          </a:p>
          <a:p>
            <a:pPr marL="341313" indent="-341313">
              <a:spcBef>
                <a:spcPts val="2400"/>
              </a:spcBef>
            </a:pPr>
            <a:r>
              <a:rPr lang="en-US" sz="2800" dirty="0" smtClean="0">
                <a:solidFill>
                  <a:schemeClr val="accent5"/>
                </a:solidFill>
              </a:rPr>
              <a:t>Participate in industry standard work (T13, T10, JEDEC, SSDA, …) and support SSD endurance, data retention, and device statistic standardizations</a:t>
            </a:r>
            <a:endParaRPr lang="en-US" sz="28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609398"/>
          </a:xfrm>
        </p:spPr>
        <p:txBody>
          <a:bodyPr/>
          <a:lstStyle/>
          <a:p>
            <a:r>
              <a:rPr lang="en-US" sz="4400" dirty="0" smtClean="0"/>
              <a:t>Additional Resources</a:t>
            </a:r>
            <a:endParaRPr lang="en-US" sz="4400" dirty="0"/>
          </a:p>
        </p:txBody>
      </p:sp>
      <p:sp>
        <p:nvSpPr>
          <p:cNvPr id="242691" name="Rectangle 3"/>
          <p:cNvSpPr>
            <a:spLocks noGrp="1" noChangeArrowheads="1"/>
          </p:cNvSpPr>
          <p:nvPr>
            <p:ph type="body" idx="1"/>
          </p:nvPr>
        </p:nvSpPr>
        <p:spPr>
          <a:xfrm>
            <a:off x="382588" y="1119741"/>
            <a:ext cx="8380412" cy="5164491"/>
          </a:xfrm>
        </p:spPr>
        <p:txBody>
          <a:bodyPr/>
          <a:lstStyle/>
          <a:p>
            <a:pPr marL="176213" indent="-176213">
              <a:spcBef>
                <a:spcPts val="800"/>
              </a:spcBef>
            </a:pPr>
            <a:r>
              <a:rPr lang="en-US" sz="2000" b="1" dirty="0" smtClean="0">
                <a:solidFill>
                  <a:schemeClr val="accent5"/>
                </a:solidFill>
              </a:rPr>
              <a:t>Web Resources</a:t>
            </a:r>
          </a:p>
          <a:p>
            <a:pPr marL="341313" lvl="1" indent="-165100">
              <a:spcBef>
                <a:spcPts val="800"/>
              </a:spcBef>
            </a:pPr>
            <a:r>
              <a:rPr lang="en-US" sz="1400" dirty="0" smtClean="0"/>
              <a:t>Trim command specifications:  </a:t>
            </a:r>
            <a:r>
              <a:rPr lang="en-US" sz="1400" dirty="0" smtClean="0">
                <a:hlinkClick r:id="rId3"/>
              </a:rPr>
              <a:t>http://t13.org/Documents/UploadedDocuments/docs2008/e07154r6-Data_Set_Management_Proposal_for_ATA-ACS2.doc</a:t>
            </a:r>
            <a:endParaRPr lang="en-US" sz="1400" dirty="0" smtClean="0"/>
          </a:p>
          <a:p>
            <a:pPr marL="341313" lvl="1" indent="-165100">
              <a:spcBef>
                <a:spcPts val="800"/>
              </a:spcBef>
            </a:pPr>
            <a:r>
              <a:rPr lang="en-US" sz="1400" dirty="0" smtClean="0"/>
              <a:t>ATA8-ACS:  </a:t>
            </a:r>
            <a:r>
              <a:rPr lang="en-US" sz="1400" dirty="0" smtClean="0">
                <a:hlinkClick r:id="rId4"/>
              </a:rPr>
              <a:t>http://t13.org/Standards/Default.aspx?DocumentType= 3&amp;DocumentStage=2</a:t>
            </a:r>
            <a:endParaRPr lang="en-US" sz="1400" dirty="0" smtClean="0"/>
          </a:p>
          <a:p>
            <a:pPr marL="341313" lvl="1" indent="-165100">
              <a:spcBef>
                <a:spcPts val="800"/>
              </a:spcBef>
            </a:pPr>
            <a:r>
              <a:rPr lang="en-US" sz="1400" dirty="0" smtClean="0"/>
              <a:t>Microsoft Research Papers:  Design Trade-offs for SSD Performance </a:t>
            </a:r>
            <a:r>
              <a:rPr lang="en-US" sz="1400" dirty="0" smtClean="0">
                <a:hlinkClick r:id="rId5"/>
              </a:rPr>
              <a:t>http://research.microsoft.com/users/vijayanp/papers/ssd-usenix08.pdf</a:t>
            </a:r>
            <a:endParaRPr lang="en-US" sz="1400" dirty="0" smtClean="0"/>
          </a:p>
          <a:p>
            <a:pPr marL="341313" lvl="1" indent="-165100">
              <a:spcBef>
                <a:spcPts val="800"/>
              </a:spcBef>
            </a:pPr>
            <a:r>
              <a:rPr lang="en-US" sz="1400" dirty="0" smtClean="0"/>
              <a:t>Guidelines for Designing Flash-Based Ultra Low Cost PCs for Windows XP:  </a:t>
            </a:r>
            <a:r>
              <a:rPr lang="en-US" sz="1400" dirty="0" smtClean="0">
                <a:hlinkClick r:id="rId6"/>
              </a:rPr>
              <a:t>http://download.microsoft.com/download/2/0/a/20ac945c-34d0-4a60-8245-f80e80fe954f/GuidelinesForDesigningULCPCForWindowsXP-MSFT%20.pdf</a:t>
            </a:r>
            <a:endParaRPr lang="en-US" sz="1400" dirty="0" smtClean="0"/>
          </a:p>
          <a:p>
            <a:pPr marL="176213" indent="-176213">
              <a:spcBef>
                <a:spcPts val="800"/>
              </a:spcBef>
            </a:pPr>
            <a:r>
              <a:rPr lang="en-US" sz="2000" dirty="0" smtClean="0">
                <a:solidFill>
                  <a:schemeClr val="accent5"/>
                </a:solidFill>
              </a:rPr>
              <a:t> </a:t>
            </a:r>
            <a:r>
              <a:rPr lang="en-US" sz="2000" b="1" dirty="0" smtClean="0">
                <a:solidFill>
                  <a:schemeClr val="accent5"/>
                </a:solidFill>
              </a:rPr>
              <a:t>Related Sessions</a:t>
            </a:r>
          </a:p>
          <a:p>
            <a:pPr marL="341313" lvl="1" indent="-165100">
              <a:spcBef>
                <a:spcPts val="800"/>
              </a:spcBef>
            </a:pPr>
            <a:r>
              <a:rPr lang="en-US" sz="1400" dirty="0" smtClean="0"/>
              <a:t>“New Developments in the Storage Platform” – COR-T521</a:t>
            </a:r>
          </a:p>
          <a:p>
            <a:pPr marL="341313" lvl="1" indent="-165100">
              <a:spcBef>
                <a:spcPts val="800"/>
              </a:spcBef>
            </a:pPr>
            <a:r>
              <a:rPr lang="en-US" sz="1400" dirty="0" smtClean="0"/>
              <a:t>“System Integrated Flash Storage” – COR-T559 </a:t>
            </a:r>
          </a:p>
          <a:p>
            <a:pPr marL="341313" lvl="1" indent="-165100">
              <a:spcBef>
                <a:spcPts val="800"/>
              </a:spcBef>
            </a:pPr>
            <a:r>
              <a:rPr lang="en-US" sz="1400" dirty="0" smtClean="0"/>
              <a:t>“Solid State Storage in the Server and Data Center Environments” – ENT-C628 </a:t>
            </a:r>
          </a:p>
          <a:p>
            <a:pPr marL="341313" lvl="1" indent="-165100">
              <a:spcBef>
                <a:spcPts val="800"/>
              </a:spcBef>
            </a:pPr>
            <a:r>
              <a:rPr lang="en-US" sz="1400" dirty="0" smtClean="0"/>
              <a:t>“Designing Flash-based </a:t>
            </a:r>
            <a:r>
              <a:rPr lang="en-US" sz="1400" dirty="0" err="1" smtClean="0"/>
              <a:t>Netbooks</a:t>
            </a:r>
            <a:r>
              <a:rPr lang="en-US" sz="1400" dirty="0" smtClean="0"/>
              <a:t> for Windows” – MBL-T549</a:t>
            </a:r>
          </a:p>
          <a:p>
            <a:pPr marL="176213" indent="-176213">
              <a:spcBef>
                <a:spcPts val="800"/>
              </a:spcBef>
            </a:pPr>
            <a:r>
              <a:rPr lang="en-US" sz="2000" b="1" dirty="0" smtClean="0">
                <a:solidFill>
                  <a:schemeClr val="accent5"/>
                </a:solidFill>
              </a:rPr>
              <a:t>Contact info</a:t>
            </a:r>
          </a:p>
          <a:p>
            <a:pPr marL="341313" lvl="1" indent="-165100">
              <a:spcBef>
                <a:spcPts val="800"/>
              </a:spcBef>
            </a:pPr>
            <a:r>
              <a:rPr lang="en-US" sz="1400" dirty="0" smtClean="0"/>
              <a:t>Forum:  Storage Platform –ATA </a:t>
            </a:r>
            <a:r>
              <a:rPr lang="en-US" sz="1400" dirty="0" smtClean="0">
                <a:hlinkClick r:id="rId7"/>
              </a:rPr>
              <a:t>http://forums.microsoft.com/MSDN/ShowForum.aspx?ForumID=1837&amp;SiteID=1</a:t>
            </a:r>
            <a:endParaRPr lang="en-US" sz="1400" dirty="0" smtClean="0"/>
          </a:p>
          <a:p>
            <a:pPr marL="341313" lvl="1" indent="-165100">
              <a:spcBef>
                <a:spcPts val="800"/>
              </a:spcBef>
            </a:pPr>
            <a:r>
              <a:rPr lang="en-US" sz="1400" dirty="0" smtClean="0"/>
              <a:t>Email:  ssddiscu@microsoft.com</a:t>
            </a:r>
            <a:endParaRPr lang="en-US" sz="1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The Agenda</a:t>
            </a:r>
            <a:endParaRPr lang="en-US" sz="4400" dirty="0"/>
          </a:p>
        </p:txBody>
      </p:sp>
      <p:sp>
        <p:nvSpPr>
          <p:cNvPr id="3" name="Content Placeholder 2"/>
          <p:cNvSpPr>
            <a:spLocks noGrp="1"/>
          </p:cNvSpPr>
          <p:nvPr>
            <p:ph idx="1"/>
          </p:nvPr>
        </p:nvSpPr>
        <p:spPr>
          <a:xfrm>
            <a:off x="405259" y="1172640"/>
            <a:ext cx="8380412" cy="4136517"/>
          </a:xfrm>
        </p:spPr>
        <p:txBody>
          <a:bodyPr/>
          <a:lstStyle/>
          <a:p>
            <a:pPr>
              <a:spcBef>
                <a:spcPts val="1200"/>
              </a:spcBef>
            </a:pPr>
            <a:r>
              <a:rPr lang="en-US" sz="2800" dirty="0" smtClean="0">
                <a:solidFill>
                  <a:schemeClr val="accent5"/>
                </a:solidFill>
              </a:rPr>
              <a:t>Review of SSD technology trends</a:t>
            </a:r>
          </a:p>
          <a:p>
            <a:pPr>
              <a:spcBef>
                <a:spcPts val="1200"/>
              </a:spcBef>
            </a:pPr>
            <a:r>
              <a:rPr lang="en-US" sz="2800" dirty="0" smtClean="0">
                <a:solidFill>
                  <a:schemeClr val="accent5"/>
                </a:solidFill>
              </a:rPr>
              <a:t>Windows 7 SSD enabling technology</a:t>
            </a:r>
          </a:p>
          <a:p>
            <a:pPr marL="684213" lvl="1" indent="-296863">
              <a:spcBef>
                <a:spcPts val="1200"/>
              </a:spcBef>
            </a:pPr>
            <a:r>
              <a:rPr lang="en-US" sz="2400" dirty="0" smtClean="0"/>
              <a:t>Learning the new features of Windows 7 </a:t>
            </a:r>
            <a:br>
              <a:rPr lang="en-US" sz="2400" dirty="0" smtClean="0"/>
            </a:br>
            <a:r>
              <a:rPr lang="en-US" sz="2400" dirty="0" smtClean="0"/>
              <a:t>for SSD identify and Trim</a:t>
            </a:r>
          </a:p>
          <a:p>
            <a:pPr marL="684213" lvl="1" indent="-296863">
              <a:spcBef>
                <a:spcPts val="1200"/>
              </a:spcBef>
            </a:pPr>
            <a:r>
              <a:rPr lang="en-US" sz="2400" dirty="0" smtClean="0"/>
              <a:t>The importance of NTFS partition alignment to SSD geometry, and the implementation  </a:t>
            </a:r>
          </a:p>
          <a:p>
            <a:pPr marL="684213" lvl="1" indent="-296863">
              <a:spcBef>
                <a:spcPts val="1200"/>
              </a:spcBef>
            </a:pPr>
            <a:r>
              <a:rPr lang="en-US" sz="2400" dirty="0" smtClean="0"/>
              <a:t>Proposed Windows 7 logo requirements related to SSD</a:t>
            </a:r>
          </a:p>
          <a:p>
            <a:pPr>
              <a:spcBef>
                <a:spcPts val="1200"/>
              </a:spcBef>
            </a:pPr>
            <a:r>
              <a:rPr lang="en-US" sz="2800" dirty="0" smtClean="0">
                <a:solidFill>
                  <a:schemeClr val="accent5"/>
                </a:solidFill>
              </a:rPr>
              <a:t>Remaining challenges </a:t>
            </a:r>
          </a:p>
          <a:p>
            <a:pPr>
              <a:spcBef>
                <a:spcPts val="1200"/>
              </a:spcBef>
            </a:pPr>
            <a:r>
              <a:rPr lang="en-US" sz="2800" dirty="0" smtClean="0">
                <a:solidFill>
                  <a:schemeClr val="accent5"/>
                </a:solidFill>
              </a:rPr>
              <a:t>Ongoing effort and progress</a:t>
            </a:r>
            <a:endParaRPr lang="en-US" sz="28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srcRect/>
          <a:stretch>
            <a:fillRect/>
          </a:stretch>
        </p:blipFill>
        <p:spPr bwMode="auto">
          <a:xfrm>
            <a:off x="2315944" y="1528413"/>
            <a:ext cx="6273800" cy="4591050"/>
          </a:xfrm>
          <a:prstGeom prst="rect">
            <a:avLst/>
          </a:prstGeom>
          <a:noFill/>
          <a:ln w="9525">
            <a:noFill/>
            <a:miter lim="800000"/>
            <a:headEnd/>
            <a:tailEnd/>
          </a:ln>
          <a:effectLst/>
        </p:spPr>
      </p:pic>
      <p:sp>
        <p:nvSpPr>
          <p:cNvPr id="2" name="Title 1"/>
          <p:cNvSpPr>
            <a:spLocks noGrp="1"/>
          </p:cNvSpPr>
          <p:nvPr>
            <p:ph type="title"/>
          </p:nvPr>
        </p:nvSpPr>
        <p:spPr>
          <a:xfrm>
            <a:off x="382588" y="228600"/>
            <a:ext cx="8380412" cy="1107996"/>
          </a:xfrm>
        </p:spPr>
        <p:txBody>
          <a:bodyPr/>
          <a:lstStyle/>
          <a:p>
            <a:r>
              <a:rPr lang="en-US" sz="4400" dirty="0" smtClean="0"/>
              <a:t>SSD Performance Trends</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(Sequential write)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11" name="Rounded Rectangle 10"/>
          <p:cNvSpPr/>
          <p:nvPr/>
        </p:nvSpPr>
        <p:spPr bwMode="auto">
          <a:xfrm>
            <a:off x="389144" y="1987776"/>
            <a:ext cx="1783080" cy="1051560"/>
          </a:xfrm>
          <a:prstGeom prst="round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Sequential performance</a:t>
            </a:r>
          </a:p>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continues to improve </a:t>
            </a:r>
          </a:p>
        </p:txBody>
      </p:sp>
      <p:sp>
        <p:nvSpPr>
          <p:cNvPr id="12" name="Rounded Rectangle 11"/>
          <p:cNvSpPr/>
          <p:nvPr/>
        </p:nvSpPr>
        <p:spPr bwMode="auto">
          <a:xfrm>
            <a:off x="389144" y="3381488"/>
            <a:ext cx="1783080" cy="1051560"/>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MLC drive’s Performance  is increasing</a:t>
            </a:r>
          </a:p>
        </p:txBody>
      </p:sp>
      <p:sp>
        <p:nvSpPr>
          <p:cNvPr id="13" name="Rounded Rectangle 12"/>
          <p:cNvSpPr/>
          <p:nvPr/>
        </p:nvSpPr>
        <p:spPr bwMode="auto">
          <a:xfrm>
            <a:off x="389144" y="4775200"/>
            <a:ext cx="1783080" cy="1051560"/>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 Sequential performance</a:t>
            </a:r>
          </a:p>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advantage is big and real </a:t>
            </a:r>
          </a:p>
        </p:txBody>
      </p:sp>
      <p:sp>
        <p:nvSpPr>
          <p:cNvPr id="16" name="Left-Right Arrow 15"/>
          <p:cNvSpPr/>
          <p:nvPr/>
        </p:nvSpPr>
        <p:spPr bwMode="auto">
          <a:xfrm rot="5400000">
            <a:off x="5798544" y="3788642"/>
            <a:ext cx="2207887" cy="140676"/>
          </a:xfrm>
          <a:prstGeom prst="leftRightArrow">
            <a:avLst>
              <a:gd name="adj1" fmla="val 48395"/>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0" name="Straight Connector 19"/>
          <p:cNvCxnSpPr/>
          <p:nvPr/>
        </p:nvCxnSpPr>
        <p:spPr bwMode="auto">
          <a:xfrm flipV="1">
            <a:off x="5729107" y="2715380"/>
            <a:ext cx="1652631" cy="3355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rgbClr val="FFC000"/>
            </a:solidFill>
            <a:prstDash val="solid"/>
            <a:round/>
            <a:headEnd type="none" w="med" len="med"/>
            <a:tailEnd type="none" w="med" len="med"/>
          </a:ln>
          <a:effectLst/>
        </p:spPr>
      </p:cxnSp>
      <p:cxnSp>
        <p:nvCxnSpPr>
          <p:cNvPr id="24" name="Straight Arrow Connector 23"/>
          <p:cNvCxnSpPr/>
          <p:nvPr/>
        </p:nvCxnSpPr>
        <p:spPr bwMode="auto">
          <a:xfrm rot="5400000" flipH="1" flipV="1">
            <a:off x="6596185" y="4923693"/>
            <a:ext cx="1070708" cy="781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rgbClr val="FF0000"/>
            </a:solidFill>
            <a:prstDash val="solid"/>
            <a:round/>
            <a:headEnd type="none" w="med" len="med"/>
            <a:tailEnd type="arrow"/>
          </a:ln>
          <a:effectLst>
            <a:outerShdw blurRad="50800" dist="50800" dir="2880000" algn="ctr" rotWithShape="0">
              <a:schemeClr val="tx1">
                <a:lumMod val="95000"/>
              </a:schemeClr>
            </a:outerShdw>
          </a:effectLst>
          <a:scene3d>
            <a:camera prst="orthographicFront"/>
            <a:lightRig rig="threePt" dir="t"/>
          </a:scene3d>
          <a:sp3d/>
        </p:spPr>
      </p:cxnSp>
      <p:sp>
        <p:nvSpPr>
          <p:cNvPr id="27" name="TextBox 26"/>
          <p:cNvSpPr txBox="1"/>
          <p:nvPr/>
        </p:nvSpPr>
        <p:spPr>
          <a:xfrm>
            <a:off x="2352431" y="6127262"/>
            <a:ext cx="4493846" cy="261610"/>
          </a:xfrm>
          <a:prstGeom prst="rect">
            <a:avLst/>
          </a:prstGeom>
          <a:noFill/>
        </p:spPr>
        <p:txBody>
          <a:bodyPr wrap="square" rtlCol="0">
            <a:spAutoFit/>
          </a:bodyPr>
          <a:lstStyle/>
          <a:p>
            <a:r>
              <a:rPr lang="en-US" sz="1100" dirty="0" smtClean="0">
                <a:effectLst>
                  <a:outerShdw blurRad="38100" dist="38100" dir="2700000" algn="tl">
                    <a:srgbClr val="000000">
                      <a:alpha val="43137"/>
                    </a:srgbClr>
                  </a:outerShdw>
                </a:effectLst>
                <a:latin typeface="Trebuchet MS" pitchFamily="34" charset="0"/>
              </a:rPr>
              <a:t>Source: a subset of sample data from internal lab</a:t>
            </a:r>
            <a:endParaRPr lang="en-US" sz="11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4" presetClass="entr" presetSubtype="16"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 presetClass="entr" presetSubtype="16" repeatCount="indefinite" nodeType="afterEffect">
                                  <p:stCondLst>
                                    <p:cond delay="0"/>
                                  </p:stCondLst>
                                  <p:endCondLst>
                                    <p:cond evt="onNext" delay="0">
                                      <p:tgtEl>
                                        <p:sldTgt/>
                                      </p:tgtEl>
                                    </p:cond>
                                  </p:end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2350397" y="1538093"/>
            <a:ext cx="6578600" cy="4614863"/>
          </a:xfrm>
          <a:prstGeom prst="rect">
            <a:avLst/>
          </a:prstGeom>
          <a:noFill/>
          <a:ln w="9525">
            <a:noFill/>
            <a:miter lim="800000"/>
            <a:headEnd/>
            <a:tailEnd/>
          </a:ln>
          <a:effectLst/>
        </p:spPr>
      </p:pic>
      <p:sp>
        <p:nvSpPr>
          <p:cNvPr id="2" name="Title 1"/>
          <p:cNvSpPr>
            <a:spLocks noGrp="1"/>
          </p:cNvSpPr>
          <p:nvPr>
            <p:ph type="title"/>
          </p:nvPr>
        </p:nvSpPr>
        <p:spPr>
          <a:xfrm>
            <a:off x="382588" y="228600"/>
            <a:ext cx="8380412" cy="1107996"/>
          </a:xfrm>
        </p:spPr>
        <p:txBody>
          <a:bodyPr/>
          <a:lstStyle/>
          <a:p>
            <a:r>
              <a:rPr lang="en-US" sz="4400" dirty="0" smtClean="0"/>
              <a:t>SSD Performance Trends</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(Random write)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10" name="Rounded Rectangle 9"/>
          <p:cNvSpPr/>
          <p:nvPr/>
        </p:nvSpPr>
        <p:spPr bwMode="auto">
          <a:xfrm>
            <a:off x="389144" y="1987776"/>
            <a:ext cx="1783080" cy="1051560"/>
          </a:xfrm>
          <a:prstGeom prst="round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Random write speed is increasing</a:t>
            </a:r>
          </a:p>
        </p:txBody>
      </p:sp>
      <p:sp>
        <p:nvSpPr>
          <p:cNvPr id="11" name="Rounded Rectangle 10"/>
          <p:cNvSpPr/>
          <p:nvPr/>
        </p:nvSpPr>
        <p:spPr bwMode="auto">
          <a:xfrm>
            <a:off x="389144" y="3381488"/>
            <a:ext cx="1783080" cy="1051560"/>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MLC drive’s random write is also improving</a:t>
            </a:r>
          </a:p>
        </p:txBody>
      </p:sp>
      <p:sp>
        <p:nvSpPr>
          <p:cNvPr id="12" name="Rounded Rectangle 11"/>
          <p:cNvSpPr/>
          <p:nvPr/>
        </p:nvSpPr>
        <p:spPr bwMode="auto">
          <a:xfrm>
            <a:off x="389144" y="4775200"/>
            <a:ext cx="1785446" cy="1049510"/>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Random performance issues are being solved</a:t>
            </a:r>
          </a:p>
        </p:txBody>
      </p:sp>
      <p:sp>
        <p:nvSpPr>
          <p:cNvPr id="9" name="Up-Down Arrow 8"/>
          <p:cNvSpPr/>
          <p:nvPr/>
        </p:nvSpPr>
        <p:spPr bwMode="auto">
          <a:xfrm>
            <a:off x="7146272" y="3064491"/>
            <a:ext cx="167780" cy="2281805"/>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4" name="Straight Connector 13"/>
          <p:cNvCxnSpPr/>
          <p:nvPr/>
        </p:nvCxnSpPr>
        <p:spPr bwMode="auto">
          <a:xfrm flipV="1">
            <a:off x="6555029" y="4304915"/>
            <a:ext cx="1191237" cy="3355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2225" cap="flat" cmpd="sng" algn="ctr">
            <a:solidFill>
              <a:srgbClr val="00B0F0"/>
            </a:solidFill>
            <a:prstDash val="solid"/>
            <a:round/>
            <a:headEnd type="none" w="med" len="med"/>
            <a:tailEnd type="none" w="med" len="med"/>
          </a:ln>
          <a:effectLst/>
        </p:spPr>
      </p:cxnSp>
      <p:sp>
        <p:nvSpPr>
          <p:cNvPr id="13" name="TextBox 12"/>
          <p:cNvSpPr txBox="1"/>
          <p:nvPr/>
        </p:nvSpPr>
        <p:spPr>
          <a:xfrm>
            <a:off x="2352431" y="6127262"/>
            <a:ext cx="4493846" cy="261610"/>
          </a:xfrm>
          <a:prstGeom prst="rect">
            <a:avLst/>
          </a:prstGeom>
          <a:noFill/>
        </p:spPr>
        <p:txBody>
          <a:bodyPr wrap="square" rtlCol="0">
            <a:spAutoFit/>
          </a:bodyPr>
          <a:lstStyle/>
          <a:p>
            <a:r>
              <a:rPr lang="en-US" sz="1100" dirty="0" smtClean="0">
                <a:effectLst>
                  <a:outerShdw blurRad="38100" dist="38100" dir="2700000" algn="tl">
                    <a:srgbClr val="000000">
                      <a:alpha val="43137"/>
                    </a:srgbClr>
                  </a:outerShdw>
                </a:effectLst>
                <a:latin typeface="Trebuchet MS" pitchFamily="34" charset="0"/>
              </a:rPr>
              <a:t>Source: a subset of sample data from internal lab</a:t>
            </a:r>
            <a:endParaRPr lang="en-US" sz="11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8"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571923" y="1333851"/>
            <a:ext cx="6429464" cy="4252400"/>
          </a:xfrm>
          <a:prstGeom prst="rect">
            <a:avLst/>
          </a:prstGeom>
          <a:noFill/>
          <a:ln w="9525">
            <a:noFill/>
            <a:miter lim="800000"/>
            <a:headEnd/>
            <a:tailEnd/>
          </a:ln>
          <a:effectLst/>
        </p:spPr>
      </p:pic>
      <p:sp>
        <p:nvSpPr>
          <p:cNvPr id="2" name="Title 1"/>
          <p:cNvSpPr>
            <a:spLocks noGrp="1"/>
          </p:cNvSpPr>
          <p:nvPr>
            <p:ph type="title"/>
          </p:nvPr>
        </p:nvSpPr>
        <p:spPr>
          <a:xfrm>
            <a:off x="382588" y="228600"/>
            <a:ext cx="8380412" cy="609398"/>
          </a:xfrm>
        </p:spPr>
        <p:txBody>
          <a:bodyPr/>
          <a:lstStyle/>
          <a:p>
            <a:r>
              <a:rPr lang="en-US" sz="4400" dirty="0" smtClean="0"/>
              <a:t>SSD Cost Trends </a:t>
            </a:r>
            <a:endParaRPr lang="en-US" sz="4400" dirty="0"/>
          </a:p>
        </p:txBody>
      </p:sp>
      <p:sp>
        <p:nvSpPr>
          <p:cNvPr id="7" name="TextBox 6"/>
          <p:cNvSpPr txBox="1"/>
          <p:nvPr/>
        </p:nvSpPr>
        <p:spPr>
          <a:xfrm>
            <a:off x="2907567" y="1478912"/>
            <a:ext cx="372218" cy="261610"/>
          </a:xfrm>
          <a:prstGeom prst="rect">
            <a:avLst/>
          </a:prstGeom>
          <a:noFill/>
        </p:spPr>
        <p:txBody>
          <a:bodyPr wrap="square" rtlCol="0">
            <a:spAutoFit/>
          </a:bodyPr>
          <a:lstStyle/>
          <a:p>
            <a:r>
              <a:rPr lang="en-US" sz="1100" dirty="0" smtClean="0">
                <a:gradFill>
                  <a:gsLst>
                    <a:gs pos="28000">
                      <a:schemeClr val="bg2"/>
                    </a:gs>
                    <a:gs pos="48000">
                      <a:schemeClr val="bg2"/>
                    </a:gs>
                  </a:gsLst>
                  <a:lin ang="5400000" scaled="1"/>
                </a:gradFill>
                <a:latin typeface="Trebuchet MS" pitchFamily="34" charset="0"/>
              </a:rPr>
              <a:t>$</a:t>
            </a:r>
          </a:p>
        </p:txBody>
      </p:sp>
      <p:sp>
        <p:nvSpPr>
          <p:cNvPr id="8" name="Rounded Rectangle 7"/>
          <p:cNvSpPr/>
          <p:nvPr/>
        </p:nvSpPr>
        <p:spPr bwMode="auto">
          <a:xfrm>
            <a:off x="5897613" y="1992259"/>
            <a:ext cx="152459" cy="3210442"/>
          </a:xfrm>
          <a:prstGeom prst="round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2764796" y="5507659"/>
            <a:ext cx="5939481" cy="738664"/>
          </a:xfrm>
          <a:prstGeom prst="rect">
            <a:avLst/>
          </a:prstGeom>
          <a:noFill/>
        </p:spPr>
        <p:txBody>
          <a:bodyPr wrap="square" rtlCol="0">
            <a:spAutoFit/>
          </a:bodyPr>
          <a:lstStyle/>
          <a:p>
            <a:r>
              <a:rPr lang="en-US" sz="1400" b="1" dirty="0" smtClean="0">
                <a:solidFill>
                  <a:schemeClr val="accent5"/>
                </a:solidFill>
                <a:effectLst>
                  <a:outerShdw blurRad="38100" dist="38100" dir="2700000" algn="tl">
                    <a:srgbClr val="000000">
                      <a:alpha val="43137"/>
                    </a:srgbClr>
                  </a:outerShdw>
                </a:effectLst>
                <a:latin typeface="Trebuchet MS" pitchFamily="34" charset="0"/>
              </a:rPr>
              <a:t>Source: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GB" sz="1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Semiconductor Forecast Worldwide--Forecast Database </a:t>
            </a:r>
            <a:br>
              <a:rPr lang="en-GB" sz="1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GB" sz="1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[SEQS-WW-DB-DATA]</a:t>
            </a:r>
            <a:r>
              <a:rPr lang="en-GB"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Gartner August 2008, by Joe </a:t>
            </a:r>
            <a:r>
              <a:rPr lang="en-GB" sz="1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Unsworth</a:t>
            </a:r>
            <a:r>
              <a:rPr lang="en-GB"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et al.</a:t>
            </a: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Oval 9"/>
          <p:cNvSpPr/>
          <p:nvPr/>
        </p:nvSpPr>
        <p:spPr bwMode="auto">
          <a:xfrm>
            <a:off x="353645" y="1361426"/>
            <a:ext cx="2117970" cy="1055077"/>
          </a:xfrm>
          <a:prstGeom prst="ellipse">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The mark shows where the cost is today</a:t>
            </a:r>
          </a:p>
        </p:txBody>
      </p:sp>
      <p:sp>
        <p:nvSpPr>
          <p:cNvPr id="11" name="Oval 10"/>
          <p:cNvSpPr/>
          <p:nvPr/>
        </p:nvSpPr>
        <p:spPr bwMode="auto">
          <a:xfrm>
            <a:off x="353645" y="2548061"/>
            <a:ext cx="2117970" cy="1066801"/>
          </a:xfrm>
          <a:prstGeom prst="ellipse">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63"/>
            <a:r>
              <a:rPr lang="en-US" sz="1600" dirty="0" smtClean="0">
                <a:gradFill>
                  <a:gsLst>
                    <a:gs pos="28000">
                      <a:schemeClr val="bg2"/>
                    </a:gs>
                    <a:gs pos="48000">
                      <a:schemeClr val="bg2"/>
                    </a:gs>
                  </a:gsLst>
                  <a:lin ang="5400000" scaled="1"/>
                </a:gradFill>
                <a:latin typeface="Trebuchet MS" pitchFamily="34" charset="0"/>
              </a:rPr>
              <a:t>And </a:t>
            </a:r>
            <a:r>
              <a:rPr lang="en-US" sz="1600" smtClean="0">
                <a:gradFill>
                  <a:gsLst>
                    <a:gs pos="28000">
                      <a:schemeClr val="bg2"/>
                    </a:gs>
                    <a:gs pos="48000">
                      <a:schemeClr val="bg2"/>
                    </a:gs>
                  </a:gsLst>
                  <a:lin ang="5400000" scaled="1"/>
                </a:gradFill>
                <a:latin typeface="Trebuchet MS" pitchFamily="34" charset="0"/>
              </a:rPr>
              <a:t>it </a:t>
            </a:r>
            <a:br>
              <a:rPr lang="en-US" sz="1600" smtClean="0">
                <a:gradFill>
                  <a:gsLst>
                    <a:gs pos="28000">
                      <a:schemeClr val="bg2"/>
                    </a:gs>
                    <a:gs pos="48000">
                      <a:schemeClr val="bg2"/>
                    </a:gs>
                  </a:gsLst>
                  <a:lin ang="5400000" scaled="1"/>
                </a:gradFill>
                <a:latin typeface="Trebuchet MS" pitchFamily="34" charset="0"/>
              </a:rPr>
            </a:br>
            <a:r>
              <a:rPr lang="en-US" sz="1600" smtClean="0">
                <a:gradFill>
                  <a:gsLst>
                    <a:gs pos="28000">
                      <a:schemeClr val="bg2"/>
                    </a:gs>
                    <a:gs pos="48000">
                      <a:schemeClr val="bg2"/>
                    </a:gs>
                  </a:gsLst>
                  <a:lin ang="5400000" scaled="1"/>
                </a:gradFill>
                <a:latin typeface="Trebuchet MS" pitchFamily="34" charset="0"/>
              </a:rPr>
              <a:t>continues </a:t>
            </a:r>
            <a:r>
              <a:rPr lang="en-US" sz="1600" dirty="0" smtClean="0">
                <a:gradFill>
                  <a:gsLst>
                    <a:gs pos="28000">
                      <a:schemeClr val="bg2"/>
                    </a:gs>
                    <a:gs pos="48000">
                      <a:schemeClr val="bg2"/>
                    </a:gs>
                  </a:gsLst>
                  <a:lin ang="5400000" scaled="1"/>
                </a:gradFill>
                <a:latin typeface="Trebuchet MS" pitchFamily="34" charset="0"/>
              </a:rPr>
              <a:t>down</a:t>
            </a:r>
          </a:p>
        </p:txBody>
      </p:sp>
      <p:sp>
        <p:nvSpPr>
          <p:cNvPr id="12" name="Oval 11"/>
          <p:cNvSpPr/>
          <p:nvPr/>
        </p:nvSpPr>
        <p:spPr bwMode="auto">
          <a:xfrm>
            <a:off x="353645" y="3746420"/>
            <a:ext cx="2117970" cy="1066801"/>
          </a:xfrm>
          <a:prstGeom prst="ellipse">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a:lnSpc>
                <a:spcPct val="90000"/>
              </a:lnSpc>
            </a:pPr>
            <a:r>
              <a:rPr lang="en-US" sz="1600" dirty="0" smtClean="0">
                <a:gradFill>
                  <a:gsLst>
                    <a:gs pos="28000">
                      <a:schemeClr val="bg2"/>
                    </a:gs>
                    <a:gs pos="48000">
                      <a:schemeClr val="bg2"/>
                    </a:gs>
                  </a:gsLst>
                  <a:lin ang="5400000" scaled="1"/>
                </a:gradFill>
                <a:latin typeface="Trebuchet MS" pitchFamily="34" charset="0"/>
              </a:rPr>
              <a:t>The  </a:t>
            </a:r>
            <a:br>
              <a:rPr lang="en-US" sz="1600" dirty="0" smtClean="0">
                <a:gradFill>
                  <a:gsLst>
                    <a:gs pos="28000">
                      <a:schemeClr val="bg2"/>
                    </a:gs>
                    <a:gs pos="48000">
                      <a:schemeClr val="bg2"/>
                    </a:gs>
                  </a:gsLst>
                  <a:lin ang="5400000" scaled="1"/>
                </a:gradFill>
                <a:latin typeface="Trebuchet MS" pitchFamily="34" charset="0"/>
              </a:rPr>
            </a:br>
            <a:r>
              <a:rPr lang="en-US" sz="1600" dirty="0" smtClean="0">
                <a:gradFill>
                  <a:gsLst>
                    <a:gs pos="28000">
                      <a:schemeClr val="bg2"/>
                    </a:gs>
                    <a:gs pos="48000">
                      <a:schemeClr val="bg2"/>
                    </a:gs>
                  </a:gsLst>
                  <a:lin ang="5400000" scaled="1"/>
                </a:gradFill>
                <a:latin typeface="Trebuchet MS" pitchFamily="34" charset="0"/>
              </a:rPr>
              <a:t> device cost will be in affordable range by 2010</a:t>
            </a:r>
          </a:p>
        </p:txBody>
      </p:sp>
      <p:sp>
        <p:nvSpPr>
          <p:cNvPr id="13" name="Oval 12"/>
          <p:cNvSpPr/>
          <p:nvPr/>
        </p:nvSpPr>
        <p:spPr bwMode="auto">
          <a:xfrm>
            <a:off x="353645" y="4944779"/>
            <a:ext cx="2117970" cy="1066801"/>
          </a:xfrm>
          <a:prstGeom prst="ellipse">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a:r>
              <a:rPr lang="en-US" sz="1600" dirty="0" smtClean="0">
                <a:gradFill>
                  <a:gsLst>
                    <a:gs pos="28000">
                      <a:schemeClr val="bg2"/>
                    </a:gs>
                    <a:gs pos="48000">
                      <a:schemeClr val="bg2"/>
                    </a:gs>
                  </a:gsLst>
                  <a:lin ang="5400000" scaled="1"/>
                </a:gradFill>
                <a:latin typeface="Trebuchet MS" pitchFamily="34" charset="0"/>
              </a:rPr>
              <a:t>1TB SSD is on the radar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frankshu\AppData\Local\Microsoft\Windows\Temporary Internet Files\Content.IE5\H2YWWIBK\MPj04001590000[1].jpg"/>
          <p:cNvPicPr>
            <a:picLocks noChangeAspect="1" noChangeArrowheads="1"/>
          </p:cNvPicPr>
          <p:nvPr/>
        </p:nvPicPr>
        <p:blipFill>
          <a:blip r:embed="rId3">
            <a:lum bright="-18000"/>
          </a:blip>
          <a:srcRect/>
          <a:stretch>
            <a:fillRect/>
          </a:stretch>
        </p:blipFill>
        <p:spPr bwMode="auto">
          <a:xfrm>
            <a:off x="0" y="807835"/>
            <a:ext cx="9144000" cy="5349949"/>
          </a:xfrm>
          <a:prstGeom prst="rect">
            <a:avLst/>
          </a:prstGeom>
          <a:noFill/>
        </p:spPr>
      </p:pic>
      <p:sp>
        <p:nvSpPr>
          <p:cNvPr id="2" name="Title 1"/>
          <p:cNvSpPr>
            <a:spLocks noGrp="1"/>
          </p:cNvSpPr>
          <p:nvPr>
            <p:ph type="title"/>
          </p:nvPr>
        </p:nvSpPr>
        <p:spPr>
          <a:xfrm>
            <a:off x="731838" y="2543783"/>
            <a:ext cx="8031162" cy="1329595"/>
          </a:xfrm>
        </p:spPr>
        <p:txBody>
          <a:bodyPr/>
          <a:lstStyle/>
          <a:p>
            <a:r>
              <a:rPr lang="en-US" dirty="0" smtClean="0">
                <a:effectLst>
                  <a:outerShdw blurRad="38100" dist="38100" dir="2700000" algn="tl">
                    <a:srgbClr val="000000">
                      <a:alpha val="43137"/>
                    </a:srgbClr>
                  </a:outerShdw>
                </a:effectLst>
              </a:rPr>
              <a:t>SSD Is On The Path To Its Full Potential </a:t>
            </a:r>
            <a:endParaRPr lang="en-US"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062" y="3228059"/>
            <a:ext cx="5476713" cy="1218795"/>
          </a:xfrm>
        </p:spPr>
        <p:txBody>
          <a:bodyPr/>
          <a:lstStyle/>
          <a:p>
            <a:r>
              <a:rPr lang="en-US" sz="4400" dirty="0" smtClean="0"/>
              <a:t>Windows  7 SSD Enabling Technology </a:t>
            </a:r>
            <a:endParaRPr lang="en-US" sz="4400" dirty="0"/>
          </a:p>
        </p:txBody>
      </p:sp>
      <p:pic>
        <p:nvPicPr>
          <p:cNvPr id="4108" name="Picture 12" descr="C:\Users\frankshu\AppData\Local\Microsoft\Windows\Temporary Internet Files\Content.IE5\H2YWWIBK\MPj04394160000[1].jpg"/>
          <p:cNvPicPr>
            <a:picLocks noChangeAspect="1" noChangeArrowheads="1"/>
          </p:cNvPicPr>
          <p:nvPr/>
        </p:nvPicPr>
        <p:blipFill>
          <a:blip r:embed="rId3" cstate="print"/>
          <a:srcRect/>
          <a:stretch>
            <a:fillRect/>
          </a:stretch>
        </p:blipFill>
        <p:spPr bwMode="auto">
          <a:xfrm>
            <a:off x="2281881" y="409833"/>
            <a:ext cx="4176583" cy="2662881"/>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Windows 7 Enables Improved Endurance for SSD Technology </a:t>
            </a:r>
            <a:endParaRPr lang="en-US" sz="4400" dirty="0"/>
          </a:p>
        </p:txBody>
      </p:sp>
      <p:sp>
        <p:nvSpPr>
          <p:cNvPr id="3" name="Content Placeholder 2"/>
          <p:cNvSpPr>
            <a:spLocks noGrp="1"/>
          </p:cNvSpPr>
          <p:nvPr>
            <p:ph idx="1"/>
          </p:nvPr>
        </p:nvSpPr>
        <p:spPr>
          <a:xfrm>
            <a:off x="381000" y="1841369"/>
            <a:ext cx="8380412" cy="4664354"/>
          </a:xfrm>
        </p:spPr>
        <p:txBody>
          <a:bodyPr/>
          <a:lstStyle/>
          <a:p>
            <a:pPr marL="341313" indent="-341313"/>
            <a:r>
              <a:rPr lang="en-US" sz="2800" dirty="0" smtClean="0">
                <a:solidFill>
                  <a:schemeClr val="accent5"/>
                </a:solidFill>
              </a:rPr>
              <a:t>SSD can identify itself differently from HDD in ATA as defined by ATA8-ACS Identify Word 217:  Nominal media rotation rate</a:t>
            </a:r>
          </a:p>
          <a:p>
            <a:endParaRPr lang="en-US" sz="2800" dirty="0" smtClean="0"/>
          </a:p>
          <a:p>
            <a:endParaRPr lang="en-US" sz="2800" dirty="0" smtClean="0"/>
          </a:p>
          <a:p>
            <a:pPr lvl="1"/>
            <a:endParaRPr lang="en-US" sz="2400" dirty="0" smtClean="0"/>
          </a:p>
          <a:p>
            <a:pPr lvl="1"/>
            <a:endParaRPr lang="en-US" sz="2400" dirty="0" smtClean="0"/>
          </a:p>
          <a:p>
            <a:pPr marL="628650" lvl="1" indent="-287338"/>
            <a:r>
              <a:rPr lang="en-US" sz="2400" dirty="0" smtClean="0"/>
              <a:t>Reporting non-rotating media will allow Windows 7</a:t>
            </a:r>
            <a:br>
              <a:rPr lang="en-US" sz="2400" dirty="0" smtClean="0"/>
            </a:br>
            <a:r>
              <a:rPr lang="en-US" sz="2400" dirty="0" smtClean="0"/>
              <a:t>to set Defrag off as default; improving device endurance by reducing writes </a:t>
            </a:r>
            <a:br>
              <a:rPr lang="en-US" sz="2400" dirty="0" smtClean="0"/>
            </a:br>
            <a:r>
              <a:rPr lang="en-US" sz="2400" dirty="0" smtClean="0"/>
              <a:t> </a:t>
            </a:r>
            <a:endParaRPr lang="en-US" sz="2400" dirty="0"/>
          </a:p>
        </p:txBody>
      </p:sp>
      <p:pic>
        <p:nvPicPr>
          <p:cNvPr id="5" name="Picture 2"/>
          <p:cNvPicPr>
            <a:picLocks noChangeAspect="1" noChangeArrowheads="1"/>
          </p:cNvPicPr>
          <p:nvPr/>
        </p:nvPicPr>
        <p:blipFill>
          <a:blip r:embed="rId3"/>
          <a:srcRect/>
          <a:stretch>
            <a:fillRect/>
          </a:stretch>
        </p:blipFill>
        <p:spPr bwMode="auto">
          <a:xfrm>
            <a:off x="1681163" y="3166123"/>
            <a:ext cx="5781675" cy="18383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Windows 7 Enables Optimization for SSD Technology</a:t>
            </a:r>
            <a:endParaRPr lang="en-US" sz="4400" dirty="0"/>
          </a:p>
        </p:txBody>
      </p:sp>
      <p:sp>
        <p:nvSpPr>
          <p:cNvPr id="3" name="Content Placeholder 2"/>
          <p:cNvSpPr>
            <a:spLocks noGrp="1"/>
          </p:cNvSpPr>
          <p:nvPr>
            <p:ph idx="1"/>
          </p:nvPr>
        </p:nvSpPr>
        <p:spPr>
          <a:xfrm>
            <a:off x="382588" y="1429738"/>
            <a:ext cx="8380412" cy="6093976"/>
          </a:xfrm>
        </p:spPr>
        <p:txBody>
          <a:bodyPr/>
          <a:lstStyle/>
          <a:p>
            <a:pPr marL="341313" indent="-341313">
              <a:spcBef>
                <a:spcPts val="1200"/>
              </a:spcBef>
            </a:pPr>
            <a:r>
              <a:rPr lang="en-US" sz="2800" dirty="0" smtClean="0">
                <a:solidFill>
                  <a:schemeClr val="accent5"/>
                </a:solidFill>
              </a:rPr>
              <a:t>Microsoft implementation of “Trim” feature is supported in Windows 7 </a:t>
            </a:r>
          </a:p>
          <a:p>
            <a:pPr marL="628650" lvl="1" indent="-287338">
              <a:spcBef>
                <a:spcPts val="1200"/>
              </a:spcBef>
            </a:pPr>
            <a:r>
              <a:rPr lang="en-US" sz="2400" dirty="0" smtClean="0"/>
              <a:t>NTFS will send down delete notification to the device supporting “trim”</a:t>
            </a:r>
          </a:p>
          <a:p>
            <a:pPr marL="858838" lvl="2" indent="-230188">
              <a:spcBef>
                <a:spcPts val="1200"/>
              </a:spcBef>
            </a:pPr>
            <a:r>
              <a:rPr lang="en-US" sz="2000" dirty="0" smtClean="0"/>
              <a:t>File system operations:  Format, Delete, Truncate, Compression</a:t>
            </a:r>
          </a:p>
          <a:p>
            <a:pPr marL="858838" lvl="2" indent="-230188">
              <a:spcBef>
                <a:spcPts val="1200"/>
              </a:spcBef>
            </a:pPr>
            <a:r>
              <a:rPr lang="en-US" sz="2000" dirty="0" smtClean="0"/>
              <a:t>OS internal processes:  e.g., Snapshot, Volume Manager </a:t>
            </a:r>
          </a:p>
          <a:p>
            <a:pPr marL="341313" indent="-341313">
              <a:spcBef>
                <a:spcPts val="1200"/>
              </a:spcBef>
            </a:pPr>
            <a:r>
              <a:rPr lang="en-US" sz="2800" dirty="0" smtClean="0">
                <a:solidFill>
                  <a:schemeClr val="accent5"/>
                </a:solidFill>
              </a:rPr>
              <a:t>Three optimization opportunities for the device </a:t>
            </a:r>
          </a:p>
          <a:p>
            <a:pPr marL="628650" lvl="1" indent="-287338">
              <a:spcBef>
                <a:spcPts val="1200"/>
              </a:spcBef>
            </a:pPr>
            <a:r>
              <a:rPr lang="en-US" sz="2400" dirty="0" smtClean="0"/>
              <a:t>Enhancing device wear leveling by eliminating merge operation for all deleted data blocks</a:t>
            </a:r>
          </a:p>
          <a:p>
            <a:pPr marL="628650" lvl="1" indent="-287338">
              <a:spcBef>
                <a:spcPts val="1200"/>
              </a:spcBef>
            </a:pPr>
            <a:r>
              <a:rPr lang="en-US" sz="2400" dirty="0" smtClean="0"/>
              <a:t>Making early garbage collection possible for fast write </a:t>
            </a:r>
          </a:p>
          <a:p>
            <a:pPr marL="628650" lvl="1" indent="-287338">
              <a:spcBef>
                <a:spcPts val="1200"/>
              </a:spcBef>
            </a:pPr>
            <a:r>
              <a:rPr lang="en-US" sz="2400" dirty="0" smtClean="0"/>
              <a:t>Keeping device’s unused storage area as much as possible; more room for device wear leveling. </a:t>
            </a:r>
          </a:p>
          <a:p>
            <a:pPr marL="628650" lvl="1" indent="-287338">
              <a:spcBef>
                <a:spcPts val="1200"/>
              </a:spcBef>
              <a:buNone/>
            </a:pPr>
            <a:r>
              <a:rPr lang="en-US" sz="2400" dirty="0" smtClean="0"/>
              <a:t> </a:t>
            </a:r>
          </a:p>
          <a:p>
            <a:pPr marL="628650" lvl="1" indent="-287338">
              <a:spcBef>
                <a:spcPts val="1200"/>
              </a:spcBef>
            </a:pPr>
            <a:endParaRPr lang="en-US" sz="24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977</Words>
  <Application>Microsoft Office PowerPoint</Application>
  <PresentationFormat>On-screen Show (4:3)</PresentationFormat>
  <Paragraphs>135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WinHEC 2008 Template_NEW_9.22.08</vt:lpstr>
      <vt:lpstr>Windows 7 Enhancements for Solid-State Drives</vt:lpstr>
      <vt:lpstr>The Agenda</vt:lpstr>
      <vt:lpstr>SSD Performance Trends (Sequential write)</vt:lpstr>
      <vt:lpstr>SSD Performance Trends (Random write)</vt:lpstr>
      <vt:lpstr>SSD Cost Trends </vt:lpstr>
      <vt:lpstr>SSD Is On The Path To Its Full Potential </vt:lpstr>
      <vt:lpstr>Windows  7 SSD Enabling Technology </vt:lpstr>
      <vt:lpstr>Windows 7 Enables Improved Endurance for SSD Technology </vt:lpstr>
      <vt:lpstr>Windows 7 Enables Optimization for SSD Technology</vt:lpstr>
      <vt:lpstr>NTFS Partition Alignment is Important for SSD Performance</vt:lpstr>
      <vt:lpstr>Proposed Windows 7 Logo Requirements For SSD</vt:lpstr>
      <vt:lpstr>Windows 7 Storage Logo Proposal  (1-3)</vt:lpstr>
      <vt:lpstr>Windows 7 Storage Logo Proposal  (2-3)</vt:lpstr>
      <vt:lpstr>Windows 7 Storage Logo Proposal  (3-3)</vt:lpstr>
      <vt:lpstr>Challenges Ahead</vt:lpstr>
      <vt:lpstr>The Effort and Progress are Ongoing</vt:lpstr>
      <vt:lpstr>Call To Action</vt:lpstr>
      <vt:lpstr>Additional Resources</vt:lpstr>
      <vt:lpstr>Please Complete A Session Evaluation Form Your input is important!</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2008-11-12T05:57:30Z</dcterms:created>
  <dcterms:modified xsi:type="dcterms:W3CDTF">2008-11-12T05:57:37Z</dcterms:modified>
</cp:coreProperties>
</file>