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0"/>
  </p:notesMasterIdLst>
  <p:handoutMasterIdLst>
    <p:handoutMasterId r:id="rId41"/>
  </p:handout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272" r:id="rId32"/>
    <p:sldId id="308" r:id="rId33"/>
    <p:sldId id="309" r:id="rId34"/>
    <p:sldId id="310" r:id="rId35"/>
    <p:sldId id="311" r:id="rId36"/>
    <p:sldId id="312" r:id="rId37"/>
    <p:sldId id="313" r:id="rId38"/>
    <p:sldId id="314" r:id="rId39"/>
  </p:sldIdLst>
  <p:sldSz cx="9144000" cy="6858000" type="screen4x3"/>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06" autoAdjust="0"/>
    <p:restoredTop sz="94675" autoAdjust="0"/>
  </p:normalViewPr>
  <p:slideViewPr>
    <p:cSldViewPr snapToGrid="0" showGuides="1">
      <p:cViewPr varScale="1">
        <p:scale>
          <a:sx n="101" d="100"/>
          <a:sy n="101" d="100"/>
        </p:scale>
        <p:origin x="-360" y="-90"/>
      </p:cViewPr>
      <p:guideLst>
        <p:guide orient="horz" pos="2160"/>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234"/>
    </p:cViewPr>
  </p:sorterViewPr>
  <p:notesViewPr>
    <p:cSldViewPr snapToGrid="0" showGuides="1">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9:55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575D0D-6C2C-43F9-8D20-D12C216B9B2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575D0D-6C2C-43F9-8D20-D12C216B9B21}"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575D0D-6C2C-43F9-8D20-D12C216B9B2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4AC6CA-089F-4F47-B8E8-1F8ADEDEB0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wdfinfo@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go.microsoft.com/fwlink/?LinkID=79335"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microsoft.com/MSPress/books/10512.aspx" TargetMode="External"/><Relationship Id="rId5" Type="http://schemas.openxmlformats.org/officeDocument/2006/relationships/hyperlink" Target="http://www.otherresourceexample.com/" TargetMode="External"/><Relationship Id="rId4" Type="http://schemas.openxmlformats.org/officeDocument/2006/relationships/hyperlink" Target="https://mail.silverfoxprod.com/exchweb/bin/redir.asp?URL=http://www.microsoft.com/whdc/driver/wdf/KMDFBusDrv.mspx"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What’s New In Windows Driver Framework 1.9</a:t>
            </a:r>
            <a:endParaRPr lang="en-US" dirty="0"/>
          </a:p>
        </p:txBody>
      </p:sp>
      <p:sp>
        <p:nvSpPr>
          <p:cNvPr id="3" name="Subtitle 2"/>
          <p:cNvSpPr>
            <a:spLocks noGrp="1"/>
          </p:cNvSpPr>
          <p:nvPr>
            <p:ph type="subTitle" idx="1"/>
          </p:nvPr>
        </p:nvSpPr>
        <p:spPr>
          <a:xfrm>
            <a:off x="2734826" y="3650133"/>
            <a:ext cx="5866482" cy="1938992"/>
          </a:xfrm>
        </p:spPr>
        <p:txBody>
          <a:bodyPr/>
          <a:lstStyle/>
          <a:p>
            <a:r>
              <a:rPr lang="en-US" sz="2000" smtClean="0"/>
              <a:t>Peter Wieland</a:t>
            </a:r>
          </a:p>
          <a:p>
            <a:r>
              <a:rPr lang="en-US" sz="2000" smtClean="0"/>
              <a:t>Principal SDE</a:t>
            </a:r>
          </a:p>
          <a:p>
            <a:r>
              <a:rPr lang="en-US" sz="2000" smtClean="0"/>
              <a:t>Device and Storage Technologies</a:t>
            </a:r>
          </a:p>
          <a:p>
            <a:endParaRPr lang="en-US" sz="2000" smtClean="0"/>
          </a:p>
          <a:p>
            <a:r>
              <a:rPr lang="en-US" sz="2000" smtClean="0"/>
              <a:t>Eliyas Yakub</a:t>
            </a:r>
          </a:p>
          <a:p>
            <a:r>
              <a:rPr lang="en-US" sz="2000" smtClean="0"/>
              <a:t>Principal SDE Lead</a:t>
            </a:r>
          </a:p>
          <a:p>
            <a:r>
              <a:rPr lang="en-US" sz="2000" smtClean="0"/>
              <a:t>Device and Storage Technologies</a:t>
            </a:r>
            <a:endParaRPr lang="en-US" sz="2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Expanded Registry Access </a:t>
            </a:r>
            <a:br>
              <a:rPr lang="en-US" smtClean="0"/>
            </a:br>
            <a:r>
              <a:rPr lang="en-US" smtClean="0"/>
              <a:t>and Write Permission</a:t>
            </a:r>
            <a:endParaRPr lang="en-US" dirty="0" smtClean="0"/>
          </a:p>
        </p:txBody>
      </p:sp>
      <p:sp>
        <p:nvSpPr>
          <p:cNvPr id="3" name="Content Placeholder 2"/>
          <p:cNvSpPr>
            <a:spLocks noGrp="1"/>
          </p:cNvSpPr>
          <p:nvPr>
            <p:ph idx="1"/>
          </p:nvPr>
        </p:nvSpPr>
        <p:spPr>
          <a:xfrm>
            <a:off x="382588" y="1901825"/>
            <a:ext cx="8380412" cy="4447884"/>
          </a:xfrm>
        </p:spPr>
        <p:txBody>
          <a:bodyPr/>
          <a:lstStyle/>
          <a:p>
            <a:pPr marL="285750" indent="-285750"/>
            <a:r>
              <a:rPr lang="en-US" sz="2000" b="1" smtClean="0"/>
              <a:t>Problem:</a:t>
            </a:r>
            <a:r>
              <a:rPr lang="en-US" sz="2000" smtClean="0"/>
              <a:t> </a:t>
            </a:r>
            <a:br>
              <a:rPr lang="en-US" sz="2000" smtClean="0"/>
            </a:br>
            <a:r>
              <a:rPr lang="en-US" sz="2000" smtClean="0"/>
              <a:t>UMDF driver runs as Local Service and cannot write </a:t>
            </a:r>
            <a:br>
              <a:rPr lang="en-US" sz="2000" smtClean="0"/>
            </a:br>
            <a:r>
              <a:rPr lang="en-US" sz="2000" smtClean="0"/>
              <a:t>to many portions of system hive  </a:t>
            </a:r>
          </a:p>
          <a:p>
            <a:pPr marL="517525" lvl="1" indent="-231775"/>
            <a:r>
              <a:rPr lang="en-US" sz="1800" smtClean="0"/>
              <a:t>Property store interface allows write access to device’s hardware key only</a:t>
            </a:r>
          </a:p>
          <a:p>
            <a:pPr marL="285750" indent="-285750"/>
            <a:r>
              <a:rPr lang="en-US" sz="2000" b="1" smtClean="0"/>
              <a:t>Scenarios </a:t>
            </a:r>
          </a:p>
          <a:p>
            <a:pPr marL="517525" lvl="1" indent="-231775"/>
            <a:r>
              <a:rPr lang="en-US" sz="1800" smtClean="0"/>
              <a:t>Drivers that read/set values in their software or device interface keys</a:t>
            </a:r>
          </a:p>
          <a:p>
            <a:pPr marL="517525" lvl="1" indent="-231775"/>
            <a:r>
              <a:rPr lang="en-US" sz="1800" smtClean="0"/>
              <a:t>Drivers like serial that need to set values in the legacy hardware map key (</a:t>
            </a:r>
            <a:r>
              <a:rPr lang="en-US" sz="1800" smtClean="0">
                <a:latin typeface="Lucida Console" pitchFamily="49" charset="0"/>
              </a:rPr>
              <a:t>HKLM\HARDWARE\DEVICEMAP</a:t>
            </a:r>
            <a:r>
              <a:rPr lang="en-US" sz="1800" smtClean="0"/>
              <a:t>)</a:t>
            </a:r>
          </a:p>
          <a:p>
            <a:pPr marL="285750" indent="-285750"/>
            <a:r>
              <a:rPr lang="en-US" sz="2000" b="1" smtClean="0"/>
              <a:t>Solution: </a:t>
            </a:r>
            <a:r>
              <a:rPr lang="en-US" sz="2000" smtClean="0"/>
              <a:t/>
            </a:r>
            <a:br>
              <a:rPr lang="en-US" sz="2000" smtClean="0"/>
            </a:br>
            <a:r>
              <a:rPr lang="en-US" sz="2000" smtClean="0">
                <a:latin typeface="Lucida Console" pitchFamily="49" charset="0"/>
              </a:rPr>
              <a:t>IWDFPropertyStoreFactory</a:t>
            </a:r>
            <a:r>
              <a:rPr lang="en-US" sz="2000" smtClean="0"/>
              <a:t> interface allows driver </a:t>
            </a:r>
            <a:br>
              <a:rPr lang="en-US" sz="2000" smtClean="0"/>
            </a:br>
            <a:r>
              <a:rPr lang="en-US" sz="2000" smtClean="0"/>
              <a:t>to create a property store interface to access…</a:t>
            </a:r>
          </a:p>
          <a:p>
            <a:pPr marL="517525" lvl="1" indent="-231775"/>
            <a:r>
              <a:rPr lang="en-US" sz="1800" smtClean="0"/>
              <a:t>Hardware, software or device interface keys</a:t>
            </a:r>
          </a:p>
          <a:p>
            <a:pPr marL="517525" lvl="1" indent="-231775"/>
            <a:r>
              <a:rPr lang="en-US" sz="1800" smtClean="0"/>
              <a:t>Legacy hardware map subkeys</a:t>
            </a:r>
            <a:endParaRPr lang="en-US" sz="20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 I/O</a:t>
            </a:r>
            <a:endParaRPr lang="en-US" dirty="0"/>
          </a:p>
        </p:txBody>
      </p:sp>
      <p:sp>
        <p:nvSpPr>
          <p:cNvPr id="3" name="Content Placeholder 2"/>
          <p:cNvSpPr>
            <a:spLocks noGrp="1"/>
          </p:cNvSpPr>
          <p:nvPr>
            <p:ph idx="1"/>
          </p:nvPr>
        </p:nvSpPr>
        <p:spPr>
          <a:xfrm>
            <a:off x="382588" y="1414464"/>
            <a:ext cx="8380412" cy="4743350"/>
          </a:xfrm>
        </p:spPr>
        <p:txBody>
          <a:bodyPr/>
          <a:lstStyle/>
          <a:p>
            <a:pPr marL="230188" indent="-230188"/>
            <a:r>
              <a:rPr lang="en-US" sz="1800" b="1" smtClean="0"/>
              <a:t>Problem:</a:t>
            </a:r>
            <a:r>
              <a:rPr lang="en-US" sz="1800" smtClean="0"/>
              <a:t> UMDF driver’s throughput is CPU-limited due to buffer copies</a:t>
            </a:r>
          </a:p>
          <a:p>
            <a:pPr marL="230188" indent="-230188"/>
            <a:r>
              <a:rPr lang="en-US" sz="1800" b="1" smtClean="0"/>
              <a:t>Scenario:</a:t>
            </a:r>
            <a:r>
              <a:rPr lang="en-US" sz="1800" smtClean="0"/>
              <a:t> Drivers that perform large data transfers</a:t>
            </a:r>
          </a:p>
          <a:p>
            <a:pPr marL="230188" indent="-230188"/>
            <a:r>
              <a:rPr lang="en-US" sz="1800" b="1" smtClean="0"/>
              <a:t>Solution:</a:t>
            </a:r>
            <a:r>
              <a:rPr lang="en-US" sz="1800" smtClean="0"/>
              <a:t> Support Direct I/O</a:t>
            </a:r>
          </a:p>
          <a:p>
            <a:pPr marL="230188" indent="-230188"/>
            <a:r>
              <a:rPr lang="en-US" sz="1800" smtClean="0"/>
              <a:t>Enable through </a:t>
            </a:r>
            <a:r>
              <a:rPr lang="en-US" sz="1800" smtClean="0">
                <a:latin typeface="Lucida Console" pitchFamily="49" charset="0"/>
              </a:rPr>
              <a:t>IWDFDeviceInitialize2::SetIoTypePreference()</a:t>
            </a:r>
          </a:p>
          <a:p>
            <a:pPr marL="461963" lvl="1" indent="-231775"/>
            <a:r>
              <a:rPr lang="en-US" sz="1600" smtClean="0"/>
              <a:t>Can enable separately for read/write and IOCTLs</a:t>
            </a:r>
          </a:p>
          <a:p>
            <a:pPr marL="461963" lvl="1" indent="-231775"/>
            <a:r>
              <a:rPr lang="en-US" sz="1600" smtClean="0"/>
              <a:t>All drivers in a stack must agree or we fall back to buffered mode (since direct transfers add a security risk)</a:t>
            </a:r>
          </a:p>
          <a:p>
            <a:pPr marL="230188" indent="-230188"/>
            <a:r>
              <a:rPr lang="en-US" sz="1800" smtClean="0"/>
              <a:t>Buffered requests are always buffered</a:t>
            </a:r>
          </a:p>
          <a:p>
            <a:pPr marL="230188" indent="-230188"/>
            <a:r>
              <a:rPr lang="en-US" sz="1800" smtClean="0"/>
              <a:t>Driver is specifying a preference, not an absolute switch</a:t>
            </a:r>
          </a:p>
          <a:p>
            <a:pPr marL="461963" lvl="1" indent="-231775"/>
            <a:r>
              <a:rPr lang="en-US" sz="1600" smtClean="0"/>
              <a:t>UMDF will determine for each request whether to copy or directly </a:t>
            </a:r>
            <a:br>
              <a:rPr lang="en-US" sz="1600" smtClean="0"/>
            </a:br>
            <a:r>
              <a:rPr lang="en-US" sz="1600" smtClean="0"/>
              <a:t>map the buffers based on transfer size and buffer alignment</a:t>
            </a:r>
          </a:p>
          <a:p>
            <a:pPr marL="461963" lvl="1" indent="-231775"/>
            <a:r>
              <a:rPr lang="en-US" sz="1600" smtClean="0"/>
              <a:t>DirectTransferThreshold registry value can override the default (per device)</a:t>
            </a:r>
          </a:p>
          <a:p>
            <a:pPr marL="461963" lvl="1" indent="-231775"/>
            <a:r>
              <a:rPr lang="en-US" sz="1600" smtClean="0"/>
              <a:t>Only whole pages are mapped—partial pages at the start or end </a:t>
            </a:r>
            <a:br>
              <a:rPr lang="en-US" sz="1600" smtClean="0"/>
            </a:br>
            <a:r>
              <a:rPr lang="en-US" sz="1600" smtClean="0"/>
              <a:t>of a buffer will still be copied</a:t>
            </a:r>
            <a:endParaRPr lang="en-US" sz="1600"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Supporting Kernel-Mode Clients</a:t>
            </a:r>
            <a:endParaRPr lang="en-US" dirty="0"/>
          </a:p>
        </p:txBody>
      </p:sp>
      <p:sp>
        <p:nvSpPr>
          <p:cNvPr id="3" name="Content Placeholder 2"/>
          <p:cNvSpPr>
            <a:spLocks noGrp="1"/>
          </p:cNvSpPr>
          <p:nvPr>
            <p:ph idx="1"/>
          </p:nvPr>
        </p:nvSpPr>
        <p:spPr>
          <a:xfrm>
            <a:off x="382588" y="1414464"/>
            <a:ext cx="8380412" cy="6718249"/>
          </a:xfrm>
        </p:spPr>
        <p:txBody>
          <a:bodyPr/>
          <a:lstStyle/>
          <a:p>
            <a:pPr marL="230188" indent="-230188"/>
            <a:r>
              <a:rPr lang="en-US" sz="1800" b="1" smtClean="0"/>
              <a:t>Problem:</a:t>
            </a:r>
            <a:r>
              <a:rPr lang="en-US" sz="1800" smtClean="0"/>
              <a:t> UMDF driver cannot be layered below a kernel-mode driver or receive I/O from a kernel-mode client</a:t>
            </a:r>
          </a:p>
          <a:p>
            <a:pPr marL="230188" indent="-230188"/>
            <a:r>
              <a:rPr lang="en-US" sz="1800" b="1" smtClean="0"/>
              <a:t>Solution:</a:t>
            </a:r>
            <a:r>
              <a:rPr lang="en-US" sz="1800" smtClean="0"/>
              <a:t> Driver package can use </a:t>
            </a:r>
            <a:r>
              <a:rPr lang="en-US" sz="1800" smtClean="0">
                <a:latin typeface="Lucida Console" pitchFamily="49" charset="0"/>
              </a:rPr>
              <a:t>UmdfKernelModeClientPolicy</a:t>
            </a:r>
            <a:r>
              <a:rPr lang="en-US" sz="1800" smtClean="0"/>
              <a:t> </a:t>
            </a:r>
            <a:br>
              <a:rPr lang="en-US" sz="1800" smtClean="0"/>
            </a:br>
            <a:r>
              <a:rPr lang="en-US" sz="1800" smtClean="0"/>
              <a:t>directive in the INF to allow a kernel-mode client</a:t>
            </a:r>
          </a:p>
          <a:p>
            <a:pPr marL="230188" indent="-230188"/>
            <a:r>
              <a:rPr lang="en-US" sz="1800" b="1" smtClean="0"/>
              <a:t>Supports</a:t>
            </a:r>
          </a:p>
          <a:p>
            <a:pPr marL="461963" lvl="1" indent="-231775"/>
            <a:r>
              <a:rPr lang="en-US" sz="1600" smtClean="0"/>
              <a:t>Driver above the user-mode drivers (driver loaded above WUDFRd)</a:t>
            </a:r>
          </a:p>
          <a:p>
            <a:pPr marL="461963" lvl="1" indent="-231775"/>
            <a:r>
              <a:rPr lang="en-US" sz="1600" smtClean="0"/>
              <a:t>Kernel component opening the device and sending I/O</a:t>
            </a:r>
          </a:p>
          <a:p>
            <a:pPr marL="230188" indent="-230188"/>
            <a:r>
              <a:rPr lang="en-US" sz="1800" smtClean="0"/>
              <a:t>Handles well-formed read/write/IOCTL IRPs</a:t>
            </a:r>
          </a:p>
          <a:p>
            <a:pPr marL="461963" lvl="1" indent="-231775"/>
            <a:r>
              <a:rPr lang="en-US" sz="1600" smtClean="0"/>
              <a:t>Buffers must mimic where I/O manager would put them—a buffered IOCTL with an MDL won’t work</a:t>
            </a:r>
          </a:p>
          <a:p>
            <a:pPr marL="461963" lvl="1" indent="-231775"/>
            <a:r>
              <a:rPr lang="en-US" sz="1600" smtClean="0"/>
              <a:t>Does not support internal IOCTLs</a:t>
            </a:r>
          </a:p>
          <a:p>
            <a:pPr marL="461963" lvl="1" indent="-231775"/>
            <a:r>
              <a:rPr lang="en-US" sz="1600" smtClean="0"/>
              <a:t>Requires a file-object in each request</a:t>
            </a:r>
          </a:p>
          <a:p>
            <a:pPr marL="230188" indent="-230188"/>
            <a:r>
              <a:rPr lang="en-US" sz="1800" smtClean="0"/>
              <a:t>This requires that the kernel-mode driver expects a UM driver below it</a:t>
            </a:r>
          </a:p>
          <a:p>
            <a:pPr marL="461963" lvl="1" indent="-231775"/>
            <a:r>
              <a:rPr lang="en-US" sz="1600" smtClean="0"/>
              <a:t>Or that a experienced developer has looked at the </a:t>
            </a:r>
            <a:br>
              <a:rPr lang="en-US" sz="1600" smtClean="0"/>
            </a:br>
            <a:r>
              <a:rPr lang="en-US" sz="1600" smtClean="0"/>
              <a:t>driver’s behavior and thoroughly tested the combination</a:t>
            </a:r>
            <a:endParaRPr lang="en-US" sz="18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UMDF Samples</a:t>
            </a:r>
            <a:endParaRPr lang="en-US" dirty="0"/>
          </a:p>
        </p:txBody>
      </p:sp>
      <p:graphicFrame>
        <p:nvGraphicFramePr>
          <p:cNvPr id="7" name="Table 6"/>
          <p:cNvGraphicFramePr>
            <a:graphicFrameLocks noGrp="1"/>
          </p:cNvGraphicFramePr>
          <p:nvPr/>
        </p:nvGraphicFramePr>
        <p:xfrm>
          <a:off x="381000" y="1417638"/>
          <a:ext cx="8382000" cy="4297680"/>
        </p:xfrm>
        <a:graphic>
          <a:graphicData uri="http://schemas.openxmlformats.org/drawingml/2006/table">
            <a:tbl>
              <a:tblPr bandRow="1">
                <a:tableStyleId>{073A0DAA-6AF3-43AB-8588-CEC1D06C72B9}</a:tableStyleId>
              </a:tblPr>
              <a:tblGrid>
                <a:gridCol w="3840018"/>
                <a:gridCol w="454198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Virtual serial sample</a:t>
                      </a: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\general\ VirtualSerial</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905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r>
              <a:tr h="370840">
                <a:tc>
                  <a:txBody>
                    <a:bodyPr/>
                    <a:lstStyle/>
                    <a:p>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WpdBasicHardwareDriver</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r>
              <a:tr h="370840">
                <a:tc>
                  <a:txBody>
                    <a:bodyPr/>
                    <a:lstStyle/>
                    <a:p>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WpdServiceSampleDriver</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a:t>
                      </a:r>
                      <a:endPar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r>
              <a:tr h="370840">
                <a:tc>
                  <a:txBody>
                    <a:bodyPr/>
                    <a:lstStyle/>
                    <a:p>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WpdMultiTransportDriver</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wpd</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r>
              <a:tr h="370840">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USBFx2  </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IdleWake</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as PPO</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usb</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\umdfusbfx2\</a:t>
                      </a:r>
                      <a:b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fx2_driver\</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IdleWake</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20000"/>
                      </a:schemeClr>
                    </a:solidFill>
                  </a:tcPr>
                </a:tc>
              </a:tr>
              <a:tr h="370840">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USBFx2 </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IdleWake</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 through </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WinUSB</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usb</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\umdfusbfx2\</a:t>
                      </a:r>
                      <a:b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b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fx2_driver\</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IdleWake</a:t>
                      </a:r>
                      <a:endPar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2700" cap="flat" cmpd="sng" algn="ctr">
                      <a:solidFill>
                        <a:srgbClr val="FFFFFF">
                          <a:alpha val="50196"/>
                        </a:srgbClr>
                      </a:solidFill>
                      <a:prstDash val="solid"/>
                      <a:round/>
                      <a:headEnd type="none" w="med" len="med"/>
                      <a:tailEnd type="none" w="med" len="med"/>
                    </a:lnB>
                    <a:solidFill>
                      <a:schemeClr val="tx2">
                        <a:alpha val="10000"/>
                      </a:schemeClr>
                    </a:solidFill>
                  </a:tcPr>
                </a:tc>
              </a:tr>
              <a:tr h="370840">
                <a:tc>
                  <a:txBody>
                    <a:bodyPr/>
                    <a:lstStyle/>
                    <a:p>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LocationAndSensors</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9050" cap="flat" cmpd="sng" algn="ctr">
                      <a:solidFill>
                        <a:srgbClr val="FFFFFF">
                          <a:alpha val="50196"/>
                        </a:srgbClr>
                      </a:solidFill>
                      <a:prstDash val="solid"/>
                      <a:round/>
                      <a:headEnd type="none" w="med" len="med"/>
                      <a:tailEnd type="none" w="med" len="med"/>
                    </a:lnL>
                    <a:lnR w="1270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tx2">
                        <a:alpha val="20000"/>
                      </a:schemeClr>
                    </a:solidFill>
                  </a:tcPr>
                </a:tc>
                <a:tc>
                  <a:txBody>
                    <a:bodyPr/>
                    <a:lstStyle/>
                    <a:p>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winddk</a:t>
                      </a:r>
                      <a:r>
                        <a:rPr lang="en-US" sz="24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a:t>
                      </a:r>
                      <a:r>
                        <a:rPr lang="en-US" sz="24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src</a:t>
                      </a:r>
                      <a:endParaRPr lang="en-US" sz="24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lnL w="12700" cap="flat" cmpd="sng" algn="ctr">
                      <a:solidFill>
                        <a:srgbClr val="FFFFFF">
                          <a:alpha val="50196"/>
                        </a:srgbClr>
                      </a:solidFill>
                      <a:prstDash val="solid"/>
                      <a:round/>
                      <a:headEnd type="none" w="med" len="med"/>
                      <a:tailEnd type="none" w="med" len="med"/>
                    </a:lnL>
                    <a:lnR w="19050" cap="flat" cmpd="sng" algn="ctr">
                      <a:solidFill>
                        <a:srgbClr val="FFFFFF">
                          <a:alpha val="50196"/>
                        </a:srgbClr>
                      </a:solidFill>
                      <a:prstDash val="solid"/>
                      <a:round/>
                      <a:headEnd type="none" w="med" len="med"/>
                      <a:tailEnd type="none" w="med" len="med"/>
                    </a:lnR>
                    <a:lnT w="12700" cap="flat" cmpd="sng" algn="ctr">
                      <a:solidFill>
                        <a:srgbClr val="FFFFFF">
                          <a:alpha val="50196"/>
                        </a:srgbClr>
                      </a:solidFill>
                      <a:prstDash val="solid"/>
                      <a:round/>
                      <a:headEnd type="none" w="med" len="med"/>
                      <a:tailEnd type="none" w="med" len="med"/>
                    </a:lnT>
                    <a:lnB w="19050" cap="flat" cmpd="sng" algn="ctr">
                      <a:solidFill>
                        <a:srgbClr val="FFFFFF">
                          <a:alpha val="50196"/>
                        </a:srgbClr>
                      </a:solidFill>
                      <a:prstDash val="solid"/>
                      <a:round/>
                      <a:headEnd type="none" w="med" len="med"/>
                      <a:tailEnd type="none" w="med" len="med"/>
                    </a:lnB>
                    <a:solidFill>
                      <a:schemeClr val="tx2">
                        <a:alpha val="20000"/>
                      </a:schemeClr>
                    </a:solid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Changes for KMDF 1.9</a:t>
            </a:r>
            <a:endParaRPr lang="en-US"/>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Guaranteed Forward Progress</a:t>
            </a:r>
            <a:endParaRPr lang="en-US" dirty="0"/>
          </a:p>
        </p:txBody>
      </p:sp>
      <p:sp>
        <p:nvSpPr>
          <p:cNvPr id="3" name="Content Placeholder 2"/>
          <p:cNvSpPr>
            <a:spLocks noGrp="1"/>
          </p:cNvSpPr>
          <p:nvPr>
            <p:ph idx="1"/>
          </p:nvPr>
        </p:nvSpPr>
        <p:spPr>
          <a:xfrm>
            <a:off x="382588" y="1414464"/>
            <a:ext cx="8380412" cy="4176015"/>
          </a:xfrm>
        </p:spPr>
        <p:txBody>
          <a:bodyPr/>
          <a:lstStyle/>
          <a:p>
            <a:pPr marL="285750" indent="-285750"/>
            <a:r>
              <a:rPr lang="en-US" sz="2400" b="1" smtClean="0"/>
              <a:t>Problem: </a:t>
            </a:r>
            <a:r>
              <a:rPr lang="en-US" sz="2400" smtClean="0"/>
              <a:t/>
            </a:r>
            <a:br>
              <a:rPr lang="en-US" sz="2400" smtClean="0"/>
            </a:br>
            <a:r>
              <a:rPr lang="en-US" sz="2400" smtClean="0"/>
              <a:t>Cannot use KMDF in critical I/O path because of runtime allocation of </a:t>
            </a:r>
            <a:r>
              <a:rPr lang="en-US" sz="2400" smtClean="0">
                <a:latin typeface="Lucida Console" pitchFamily="49" charset="0"/>
              </a:rPr>
              <a:t>WDFREQUEST</a:t>
            </a:r>
            <a:r>
              <a:rPr lang="en-US" sz="2400" smtClean="0"/>
              <a:t> for every I/O</a:t>
            </a:r>
          </a:p>
          <a:p>
            <a:pPr marL="285750" indent="-285750"/>
            <a:r>
              <a:rPr lang="en-US" sz="2400" b="1" smtClean="0"/>
              <a:t>Scenario: </a:t>
            </a:r>
            <a:r>
              <a:rPr lang="en-US" sz="2400" smtClean="0"/>
              <a:t/>
            </a:r>
            <a:br>
              <a:rPr lang="en-US" sz="2400" smtClean="0"/>
            </a:br>
            <a:r>
              <a:rPr lang="en-US" sz="2400" smtClean="0"/>
              <a:t>Drivers for storage devices</a:t>
            </a:r>
          </a:p>
          <a:p>
            <a:pPr marL="285750" indent="-285750"/>
            <a:r>
              <a:rPr lang="en-US" sz="2400" b="1" smtClean="0"/>
              <a:t>Solution: </a:t>
            </a:r>
            <a:r>
              <a:rPr lang="en-US" sz="2400" smtClean="0"/>
              <a:t/>
            </a:r>
            <a:br>
              <a:rPr lang="en-US" sz="2400" smtClean="0"/>
            </a:br>
            <a:r>
              <a:rPr lang="en-US" sz="2400" smtClean="0"/>
              <a:t>Provide ability to pre-allocate and initialize WDFREQUESTs and other per I/O resources</a:t>
            </a:r>
          </a:p>
          <a:p>
            <a:pPr marL="517525" lvl="1" indent="-231775"/>
            <a:r>
              <a:rPr lang="en-US" sz="1800" smtClean="0">
                <a:latin typeface="Lucida Console" pitchFamily="49" charset="0"/>
              </a:rPr>
              <a:t>WdfIoQueueAssignForwardProgressPolicy(Queue, Policy)</a:t>
            </a:r>
          </a:p>
          <a:p>
            <a:pPr marL="285750" indent="-285750"/>
            <a:r>
              <a:rPr lang="en-US" sz="2400" smtClean="0"/>
              <a:t>Can be done only on top-level queues – queues that receive I/O directly from the framework</a:t>
            </a:r>
            <a:endParaRPr lang="en-US" sz="2400" dirty="0"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Counted Queue</a:t>
            </a:r>
            <a:endParaRPr lang="en-US" dirty="0"/>
          </a:p>
        </p:txBody>
      </p:sp>
      <p:sp>
        <p:nvSpPr>
          <p:cNvPr id="3" name="Content Placeholder 2"/>
          <p:cNvSpPr>
            <a:spLocks noGrp="1"/>
          </p:cNvSpPr>
          <p:nvPr>
            <p:ph idx="1"/>
          </p:nvPr>
        </p:nvSpPr>
        <p:spPr>
          <a:xfrm>
            <a:off x="382588" y="1414464"/>
            <a:ext cx="8380412" cy="2966966"/>
          </a:xfrm>
        </p:spPr>
        <p:txBody>
          <a:bodyPr/>
          <a:lstStyle/>
          <a:p>
            <a:pPr marL="285750" indent="-285750"/>
            <a:r>
              <a:rPr lang="en-US" sz="2400" b="1" smtClean="0"/>
              <a:t>Problem:</a:t>
            </a:r>
            <a:r>
              <a:rPr lang="en-US" sz="2400" smtClean="0"/>
              <a:t> </a:t>
            </a:r>
            <a:br>
              <a:rPr lang="en-US" sz="2400" smtClean="0"/>
            </a:br>
            <a:r>
              <a:rPr lang="en-US" sz="2400" smtClean="0"/>
              <a:t>No ability to limit the number of requests </a:t>
            </a:r>
            <a:br>
              <a:rPr lang="en-US" sz="2400" smtClean="0"/>
            </a:br>
            <a:r>
              <a:rPr lang="en-US" sz="2400" smtClean="0"/>
              <a:t>dispatched from a parallel queue</a:t>
            </a:r>
          </a:p>
          <a:p>
            <a:pPr marL="285750" indent="-285750"/>
            <a:r>
              <a:rPr lang="en-US" sz="2400" b="1" smtClean="0"/>
              <a:t>Scenario: </a:t>
            </a:r>
            <a:br>
              <a:rPr lang="en-US" sz="2400" b="1" smtClean="0"/>
            </a:br>
            <a:r>
              <a:rPr lang="en-US" sz="2400" smtClean="0"/>
              <a:t>Devices which can only process N requests concurrently</a:t>
            </a:r>
          </a:p>
          <a:p>
            <a:pPr marL="285750" indent="-285750"/>
            <a:r>
              <a:rPr lang="en-US" sz="2400" b="1" smtClean="0"/>
              <a:t>Solution: </a:t>
            </a:r>
            <a:r>
              <a:rPr lang="en-US" sz="2400" smtClean="0"/>
              <a:t/>
            </a:r>
            <a:br>
              <a:rPr lang="en-US" sz="2400" smtClean="0"/>
            </a:br>
            <a:r>
              <a:rPr lang="en-US" sz="2400" smtClean="0"/>
              <a:t>New option to specify number of requests </a:t>
            </a:r>
            <a:br>
              <a:rPr lang="en-US" sz="2400" smtClean="0"/>
            </a:br>
            <a:r>
              <a:rPr lang="en-US" sz="2400" smtClean="0"/>
              <a:t>to be presented from a parallel queue</a:t>
            </a:r>
          </a:p>
        </p:txBody>
      </p:sp>
      <p:sp>
        <p:nvSpPr>
          <p:cNvPr id="4" name="Rectangle 4"/>
          <p:cNvSpPr>
            <a:spLocks noChangeArrowheads="1"/>
          </p:cNvSpPr>
          <p:nvPr/>
        </p:nvSpPr>
        <p:spPr bwMode="auto">
          <a:xfrm>
            <a:off x="1012465" y="4543428"/>
            <a:ext cx="7119071" cy="1478682"/>
          </a:xfrm>
          <a:prstGeom prst="rect">
            <a:avLst/>
          </a:prstGeom>
          <a:gradFill flip="none" rotWithShape="1">
            <a:gsLst>
              <a:gs pos="0">
                <a:schemeClr val="bg2">
                  <a:lumMod val="85000"/>
                  <a:lumOff val="15000"/>
                </a:schemeClr>
              </a:gs>
              <a:gs pos="100000">
                <a:schemeClr val="bg2">
                  <a:lumMod val="75000"/>
                  <a:lumOff val="25000"/>
                </a:scheme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37160" tIns="45717" rIns="91432" bIns="45717" anchor="ctr"/>
          <a:lstStyle/>
          <a:p>
            <a:pPr marL="74574" indent="-282564" defTabSz="912777" fontAlgn="base">
              <a:lnSpc>
                <a:spcPct val="90000"/>
              </a:lnSpc>
              <a:spcBef>
                <a:spcPts val="1000"/>
              </a:spcBef>
              <a:spcAft>
                <a:spcPct val="0"/>
              </a:spcAft>
              <a:buClr>
                <a:srgbClr val="FFFFFF"/>
              </a:buClr>
              <a:buSzPct val="80000"/>
            </a:pPr>
            <a:r>
              <a:rPr lang="en-US" sz="2400" kern="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Lucida Console" pitchFamily="49" charset="0"/>
              </a:rPr>
              <a:t>typedef struct _WDF_IO_QUEUE_CONFIG {</a:t>
            </a:r>
          </a:p>
          <a:p>
            <a:pPr marL="74574" indent="-282564" defTabSz="912777" fontAlgn="base">
              <a:lnSpc>
                <a:spcPct val="90000"/>
              </a:lnSpc>
              <a:spcBef>
                <a:spcPts val="1000"/>
              </a:spcBef>
              <a:spcAft>
                <a:spcPct val="0"/>
              </a:spcAft>
              <a:buClr>
                <a:srgbClr val="FFFFFF"/>
              </a:buClr>
              <a:buSzPct val="80000"/>
            </a:pPr>
            <a:r>
              <a:rPr lang="en-US" sz="2400" kern="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Lucida Console" pitchFamily="49" charset="0"/>
              </a:rPr>
              <a:t>    ULONG NumberOfPresentedRequests;</a:t>
            </a:r>
          </a:p>
          <a:p>
            <a:pPr marL="74574" indent="-282564" defTabSz="912777" fontAlgn="base">
              <a:lnSpc>
                <a:spcPct val="90000"/>
              </a:lnSpc>
              <a:spcBef>
                <a:spcPts val="1000"/>
              </a:spcBef>
              <a:spcAft>
                <a:spcPct val="0"/>
              </a:spcAft>
              <a:buClr>
                <a:srgbClr val="FFFFFF"/>
              </a:buClr>
              <a:buSzPct val="80000"/>
            </a:pPr>
            <a:r>
              <a:rPr lang="en-US" sz="2400" kern="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Lucida Console" pitchFamily="49" charset="0"/>
              </a:rPr>
              <a:t>} WDF_IO_QUEUE_CONFIG</a:t>
            </a:r>
            <a:endParaRPr lang="en-US" sz="2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Synchronization on Queues</a:t>
            </a:r>
            <a:endParaRPr lang="en-US" dirty="0"/>
          </a:p>
        </p:txBody>
      </p:sp>
      <p:sp>
        <p:nvSpPr>
          <p:cNvPr id="3" name="Content Placeholder 2"/>
          <p:cNvSpPr>
            <a:spLocks noGrp="1"/>
          </p:cNvSpPr>
          <p:nvPr>
            <p:ph idx="1"/>
          </p:nvPr>
        </p:nvSpPr>
        <p:spPr>
          <a:xfrm>
            <a:off x="382588" y="1405228"/>
            <a:ext cx="8380412" cy="4185761"/>
          </a:xfrm>
        </p:spPr>
        <p:txBody>
          <a:bodyPr/>
          <a:lstStyle/>
          <a:p>
            <a:pPr marL="341313" indent="-341313"/>
            <a:r>
              <a:rPr lang="en-US" sz="2800" b="1" smtClean="0"/>
              <a:t>Problem: </a:t>
            </a:r>
            <a:r>
              <a:rPr lang="en-US" sz="2800" smtClean="0"/>
              <a:t/>
            </a:r>
            <a:br>
              <a:rPr lang="en-US" sz="2800" smtClean="0"/>
            </a:br>
            <a:r>
              <a:rPr lang="en-US" sz="2800" smtClean="0"/>
              <a:t>Queues inherit synchronization scope and execution level from device object, which means all queues have same constraints whether they need it or not</a:t>
            </a:r>
          </a:p>
          <a:p>
            <a:pPr marL="341313" indent="-341313"/>
            <a:r>
              <a:rPr lang="en-US" sz="2800" b="1" smtClean="0"/>
              <a:t>Solution: </a:t>
            </a:r>
            <a:r>
              <a:rPr lang="en-US" sz="2800" smtClean="0"/>
              <a:t/>
            </a:r>
            <a:br>
              <a:rPr lang="en-US" sz="2800" smtClean="0"/>
            </a:br>
            <a:r>
              <a:rPr lang="en-US" sz="2800" smtClean="0"/>
              <a:t>Allow each queue to have its own constraints and associate itself with a specific timer, DPC, or work item</a:t>
            </a:r>
          </a:p>
          <a:p>
            <a:pPr marL="341313" indent="-341313"/>
            <a:r>
              <a:rPr lang="en-US" sz="2800" smtClean="0"/>
              <a:t>File object can be parent of queue</a:t>
            </a:r>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Request Cancelation</a:t>
            </a:r>
            <a:endParaRPr lang="en-US" dirty="0"/>
          </a:p>
        </p:txBody>
      </p:sp>
      <p:sp>
        <p:nvSpPr>
          <p:cNvPr id="3" name="Content Placeholder 2"/>
          <p:cNvSpPr>
            <a:spLocks noGrp="1"/>
          </p:cNvSpPr>
          <p:nvPr>
            <p:ph idx="1"/>
          </p:nvPr>
        </p:nvSpPr>
        <p:spPr>
          <a:xfrm>
            <a:off x="382588" y="1414464"/>
            <a:ext cx="8380412" cy="4480201"/>
          </a:xfrm>
        </p:spPr>
        <p:txBody>
          <a:bodyPr/>
          <a:lstStyle/>
          <a:p>
            <a:pPr marL="341313" indent="-341313"/>
            <a:r>
              <a:rPr lang="en-US" sz="2800" b="1" smtClean="0"/>
              <a:t>Problem: </a:t>
            </a:r>
            <a:r>
              <a:rPr lang="en-US" sz="2800" smtClean="0">
                <a:latin typeface="Lucida Console" pitchFamily="49" charset="0"/>
              </a:rPr>
              <a:t>WdfRequestMarkCancelable</a:t>
            </a:r>
            <a:r>
              <a:rPr lang="en-US" sz="2800" smtClean="0"/>
              <a:t> </a:t>
            </a:r>
            <a:br>
              <a:rPr lang="en-US" sz="2800" smtClean="0"/>
            </a:br>
            <a:r>
              <a:rPr lang="en-US" sz="2800" smtClean="0"/>
              <a:t>calls into the cancel routine directly if the </a:t>
            </a:r>
            <a:br>
              <a:rPr lang="en-US" sz="2800" smtClean="0"/>
            </a:br>
            <a:r>
              <a:rPr lang="en-US" sz="2800" smtClean="0"/>
              <a:t>IRP is already cancelled</a:t>
            </a:r>
          </a:p>
          <a:p>
            <a:pPr marL="628650" lvl="1" indent="-287338"/>
            <a:r>
              <a:rPr lang="en-US" sz="2400" smtClean="0"/>
              <a:t>This can lead to deadlock if this call is made with a lock held and the cancel routine also tries to acquire the same lock</a:t>
            </a:r>
          </a:p>
          <a:p>
            <a:pPr marL="341313" indent="-341313"/>
            <a:r>
              <a:rPr lang="en-US" sz="2800" b="1" smtClean="0"/>
              <a:t>Solution:</a:t>
            </a:r>
            <a:r>
              <a:rPr lang="en-US" sz="2800" smtClean="0"/>
              <a:t> New DDI that returns </a:t>
            </a:r>
            <a:r>
              <a:rPr lang="en-US" sz="2800" smtClean="0">
                <a:latin typeface="Lucida Console" pitchFamily="49" charset="0"/>
              </a:rPr>
              <a:t>STATUS_CANCELED</a:t>
            </a:r>
            <a:r>
              <a:rPr lang="en-US" sz="2800" smtClean="0"/>
              <a:t> if the IRP is already canceled (Irp-&gt;Cancel flag is set) instead of calling the cancel routine</a:t>
            </a:r>
          </a:p>
          <a:p>
            <a:pPr marL="628650" lvl="1" indent="-287338"/>
            <a:r>
              <a:rPr lang="en-US" sz="2400" smtClean="0">
                <a:latin typeface="Lucida Console" pitchFamily="49" charset="0"/>
              </a:rPr>
              <a:t>WdfRequestMarkCancelableEx</a:t>
            </a:r>
            <a:endParaRPr lang="en-US" sz="24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Forwarding I/O to Child Device</a:t>
            </a:r>
            <a:endParaRPr lang="en-US" dirty="0"/>
          </a:p>
        </p:txBody>
      </p:sp>
      <p:sp>
        <p:nvSpPr>
          <p:cNvPr id="3" name="Content Placeholder 2"/>
          <p:cNvSpPr>
            <a:spLocks noGrp="1"/>
          </p:cNvSpPr>
          <p:nvPr>
            <p:ph idx="1"/>
          </p:nvPr>
        </p:nvSpPr>
        <p:spPr>
          <a:xfrm>
            <a:off x="382588" y="1414464"/>
            <a:ext cx="8380412" cy="5125506"/>
          </a:xfrm>
        </p:spPr>
        <p:txBody>
          <a:bodyPr/>
          <a:lstStyle/>
          <a:p>
            <a:pPr marL="285750" indent="-285750"/>
            <a:r>
              <a:rPr lang="en-US" sz="2400" b="1" smtClean="0"/>
              <a:t>Problem:</a:t>
            </a:r>
            <a:r>
              <a:rPr lang="en-US" sz="2400" smtClean="0"/>
              <a:t> Not able to forward request from PDO queue to parent FDO queue</a:t>
            </a:r>
          </a:p>
          <a:p>
            <a:pPr marL="517525" lvl="1" indent="-231775"/>
            <a:r>
              <a:rPr lang="en-US" sz="2000" smtClean="0"/>
              <a:t>Currently you have to use I/O target to forward request within a driver</a:t>
            </a:r>
          </a:p>
          <a:p>
            <a:pPr marL="285750" indent="-285750"/>
            <a:r>
              <a:rPr lang="en-US" sz="2400" b="1" smtClean="0"/>
              <a:t>Scenario:</a:t>
            </a:r>
            <a:r>
              <a:rPr lang="en-US" sz="2400" smtClean="0"/>
              <a:t> Bus drivers for protocol-based devices forward I/Os sent on the child stack to the parent stack to get to the hardware</a:t>
            </a:r>
          </a:p>
          <a:p>
            <a:pPr marL="517525" lvl="1" indent="-231775"/>
            <a:r>
              <a:rPr lang="en-US" sz="2000" smtClean="0"/>
              <a:t>USB, 1394, Bluetooth</a:t>
            </a:r>
          </a:p>
          <a:p>
            <a:pPr marL="285750" indent="-285750"/>
            <a:r>
              <a:rPr lang="en-US" sz="2400" b="1" smtClean="0"/>
              <a:t>Solution:</a:t>
            </a:r>
            <a:r>
              <a:rPr lang="en-US" sz="2400" smtClean="0"/>
              <a:t> New DDI to allow forwarding I/O from child device queue to parent device queue</a:t>
            </a:r>
          </a:p>
          <a:p>
            <a:pPr marL="517525" lvl="1" indent="-231775"/>
            <a:r>
              <a:rPr lang="en-US" sz="2000" smtClean="0">
                <a:latin typeface="Lucida Console" pitchFamily="49" charset="0"/>
              </a:rPr>
              <a:t>WdfRequestForwardToParentDeviceIoQueue</a:t>
            </a:r>
          </a:p>
          <a:p>
            <a:pPr marL="285750" indent="-285750"/>
            <a:r>
              <a:rPr lang="en-US" sz="2400" smtClean="0"/>
              <a:t>Child device must inform framework when creating PDO </a:t>
            </a:r>
          </a:p>
          <a:p>
            <a:pPr marL="517525" lvl="1" indent="-231775"/>
            <a:r>
              <a:rPr lang="en-US" sz="2000" smtClean="0">
                <a:latin typeface="Lucida Console" pitchFamily="49" charset="0"/>
              </a:rPr>
              <a:t>WdfPdoInitAllowForwardingRequestToParent</a:t>
            </a:r>
            <a:endParaRPr lang="en-US" sz="20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6" name="Rectangle 3"/>
          <p:cNvSpPr>
            <a:spLocks noGrp="1" noChangeArrowheads="1"/>
          </p:cNvSpPr>
          <p:nvPr>
            <p:ph idx="1"/>
          </p:nvPr>
        </p:nvSpPr>
        <p:spPr/>
        <p:txBody>
          <a:bodyPr/>
          <a:lstStyle/>
          <a:p>
            <a:r>
              <a:rPr lang="en-US" smtClean="0"/>
              <a:t>Supported Platforms for WDF 1.9</a:t>
            </a:r>
          </a:p>
          <a:p>
            <a:pPr lvl="0"/>
            <a:r>
              <a:rPr lang="en-US" smtClean="0"/>
              <a:t>User-Mode Driver Framework</a:t>
            </a:r>
          </a:p>
          <a:p>
            <a:pPr lvl="1"/>
            <a:r>
              <a:rPr lang="en-US" smtClean="0"/>
              <a:t>What’s new in UMDF 1.9</a:t>
            </a:r>
          </a:p>
          <a:p>
            <a:pPr lvl="1"/>
            <a:r>
              <a:rPr lang="en-US" smtClean="0"/>
              <a:t>New samples</a:t>
            </a:r>
          </a:p>
          <a:p>
            <a:r>
              <a:rPr lang="en-US" smtClean="0"/>
              <a:t>Kernel-Mode Driver Framework</a:t>
            </a:r>
          </a:p>
          <a:p>
            <a:pPr lvl="1"/>
            <a:r>
              <a:rPr lang="en-US" smtClean="0"/>
              <a:t>What’s new in KMDF 1.9</a:t>
            </a:r>
          </a:p>
          <a:p>
            <a:pPr lvl="1"/>
            <a:r>
              <a:rPr lang="en-US" smtClean="0"/>
              <a:t>New samples</a:t>
            </a:r>
          </a:p>
          <a:p>
            <a:pPr lvl="0"/>
            <a:r>
              <a:rPr lang="en-US" smtClean="0"/>
              <a:t>Where is WDF?</a:t>
            </a:r>
          </a:p>
          <a:p>
            <a:pPr lvl="0"/>
            <a:r>
              <a:rPr lang="en-US" smtClean="0"/>
              <a:t>Resources and Call to Action</a:t>
            </a:r>
            <a:endParaRPr lang="en-US"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Timer Features</a:t>
            </a:r>
            <a:endParaRPr lang="en-US"/>
          </a:p>
        </p:txBody>
      </p:sp>
      <p:sp>
        <p:nvSpPr>
          <p:cNvPr id="3" name="Content Placeholder 2"/>
          <p:cNvSpPr>
            <a:spLocks noGrp="1"/>
          </p:cNvSpPr>
          <p:nvPr>
            <p:ph idx="1"/>
          </p:nvPr>
        </p:nvSpPr>
        <p:spPr>
          <a:xfrm>
            <a:off x="382588" y="1414464"/>
            <a:ext cx="8380412" cy="5082930"/>
          </a:xfrm>
        </p:spPr>
        <p:txBody>
          <a:bodyPr/>
          <a:lstStyle/>
          <a:p>
            <a:pPr marL="230188" indent="-230188"/>
            <a:r>
              <a:rPr lang="en-US" sz="2000" b="1" smtClean="0"/>
              <a:t>Problem:</a:t>
            </a:r>
            <a:r>
              <a:rPr lang="en-US" sz="2000" smtClean="0"/>
              <a:t> </a:t>
            </a:r>
            <a:br>
              <a:rPr lang="en-US" sz="2000" smtClean="0"/>
            </a:br>
            <a:r>
              <a:rPr lang="en-US" sz="2000" smtClean="0"/>
              <a:t>Timer callbacks are always made at </a:t>
            </a:r>
            <a:r>
              <a:rPr lang="en-US" sz="2000" smtClean="0">
                <a:latin typeface="Lucida Console" pitchFamily="49" charset="0"/>
              </a:rPr>
              <a:t>DISPATCH_LEVEL</a:t>
            </a:r>
            <a:r>
              <a:rPr lang="en-US" sz="2000" smtClean="0"/>
              <a:t>. Drivers have to queue a work item to get to </a:t>
            </a:r>
            <a:r>
              <a:rPr lang="en-US" sz="2000" smtClean="0">
                <a:latin typeface="Lucida Console" pitchFamily="49" charset="0"/>
              </a:rPr>
              <a:t>PASSIVE_LEVEL</a:t>
            </a:r>
            <a:r>
              <a:rPr lang="en-US" sz="2000" smtClean="0"/>
              <a:t>. </a:t>
            </a:r>
          </a:p>
          <a:p>
            <a:pPr marL="230188" indent="-230188"/>
            <a:r>
              <a:rPr lang="en-US" sz="2000" b="1" smtClean="0"/>
              <a:t>Scenario:</a:t>
            </a:r>
            <a:r>
              <a:rPr lang="en-US" sz="2000" smtClean="0"/>
              <a:t> </a:t>
            </a:r>
            <a:br>
              <a:rPr lang="en-US" sz="2000" smtClean="0"/>
            </a:br>
            <a:r>
              <a:rPr lang="en-US" sz="2000" smtClean="0"/>
              <a:t>Drivers with timer routines that need to access pageable code or data</a:t>
            </a:r>
          </a:p>
          <a:p>
            <a:pPr marL="230188" indent="-230188"/>
            <a:r>
              <a:rPr lang="en-US" sz="2000" b="1" smtClean="0"/>
              <a:t>Solution:</a:t>
            </a:r>
            <a:r>
              <a:rPr lang="en-US" sz="2000" smtClean="0"/>
              <a:t> </a:t>
            </a:r>
            <a:br>
              <a:rPr lang="en-US" sz="2000" smtClean="0"/>
            </a:br>
            <a:r>
              <a:rPr lang="en-US" sz="2000" smtClean="0"/>
              <a:t>Specify </a:t>
            </a:r>
            <a:r>
              <a:rPr lang="en-US" sz="2000" smtClean="0">
                <a:latin typeface="Lucida Console" pitchFamily="49" charset="0"/>
              </a:rPr>
              <a:t>WdfExecutionLevelPassive</a:t>
            </a:r>
            <a:r>
              <a:rPr lang="en-US" sz="2000" smtClean="0"/>
              <a:t> in the call to WdfTimerCreate to get the callback at </a:t>
            </a:r>
            <a:r>
              <a:rPr lang="en-US" sz="2000" smtClean="0">
                <a:latin typeface="Lucida Console" pitchFamily="49" charset="0"/>
              </a:rPr>
              <a:t>PASSIVE_LEVEL</a:t>
            </a:r>
          </a:p>
          <a:p>
            <a:pPr marL="230188" indent="-230188"/>
            <a:r>
              <a:rPr lang="en-US" sz="2000" b="1" smtClean="0"/>
              <a:t>Limitation:</a:t>
            </a:r>
            <a:r>
              <a:rPr lang="en-US" sz="2000" smtClean="0"/>
              <a:t> </a:t>
            </a:r>
            <a:br>
              <a:rPr lang="en-US" sz="2000" smtClean="0"/>
            </a:br>
            <a:r>
              <a:rPr lang="en-US" sz="2000" smtClean="0"/>
              <a:t>Only allowed for one-shot timers. Cannot be used on periodic timers</a:t>
            </a:r>
          </a:p>
          <a:p>
            <a:pPr marL="230188" indent="-230188"/>
            <a:r>
              <a:rPr lang="en-US" sz="2000" smtClean="0"/>
              <a:t>Coalescable Timers – New feature</a:t>
            </a:r>
          </a:p>
          <a:p>
            <a:pPr marL="461963" lvl="1" indent="-231775"/>
            <a:r>
              <a:rPr lang="en-US" sz="1800" smtClean="0"/>
              <a:t>Ability to specify TolerableDelay to delay timer’s due time so that OS can coalesce the expiration of multiple timers</a:t>
            </a:r>
          </a:p>
          <a:p>
            <a:pPr marL="461963" lvl="1" indent="-231775"/>
            <a:r>
              <a:rPr lang="en-US" sz="1800" smtClean="0"/>
              <a:t>Allows dynamic deep power down and increases idle energy efficiency</a:t>
            </a:r>
          </a:p>
          <a:p>
            <a:pPr marL="461963" lvl="1" indent="-231775"/>
            <a:r>
              <a:rPr lang="en-US" sz="1800" smtClean="0"/>
              <a:t>Supported on Windows 7</a:t>
            </a:r>
            <a:endParaRPr lang="en-US" sz="2000"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PnP ContainerID</a:t>
            </a:r>
            <a:endParaRPr lang="en-US" dirty="0"/>
          </a:p>
        </p:txBody>
      </p:sp>
      <p:sp>
        <p:nvSpPr>
          <p:cNvPr id="3" name="Content Placeholder 2"/>
          <p:cNvSpPr>
            <a:spLocks noGrp="1"/>
          </p:cNvSpPr>
          <p:nvPr>
            <p:ph idx="1"/>
          </p:nvPr>
        </p:nvSpPr>
        <p:spPr>
          <a:xfrm>
            <a:off x="382588" y="1414464"/>
            <a:ext cx="8380412" cy="4792594"/>
          </a:xfrm>
        </p:spPr>
        <p:txBody>
          <a:bodyPr/>
          <a:lstStyle/>
          <a:p>
            <a:pPr marL="233363" indent="-233363"/>
            <a:r>
              <a:rPr lang="en-US" sz="2000" b="1" smtClean="0"/>
              <a:t>Problem: </a:t>
            </a:r>
            <a:r>
              <a:rPr lang="en-US" sz="2000" smtClean="0"/>
              <a:t/>
            </a:r>
            <a:br>
              <a:rPr lang="en-US" sz="2000" smtClean="0"/>
            </a:br>
            <a:r>
              <a:rPr lang="en-US" sz="2000" smtClean="0"/>
              <a:t>A device that has multiple functions will have one or more devnodes for each function.  However, no mechanism exists today to bind all of these functions together</a:t>
            </a:r>
          </a:p>
          <a:p>
            <a:pPr marL="233363" indent="-233363"/>
            <a:r>
              <a:rPr lang="en-US" sz="2000" b="1" smtClean="0"/>
              <a:t>Scenario: </a:t>
            </a:r>
            <a:r>
              <a:rPr lang="en-US" sz="2000" smtClean="0"/>
              <a:t/>
            </a:r>
            <a:br>
              <a:rPr lang="en-US" sz="2000" smtClean="0"/>
            </a:br>
            <a:r>
              <a:rPr lang="en-US" sz="2000" smtClean="0"/>
              <a:t>Multifunction devices</a:t>
            </a:r>
          </a:p>
          <a:p>
            <a:pPr marL="233363" indent="-233363"/>
            <a:r>
              <a:rPr lang="en-US" sz="2000" b="1" smtClean="0"/>
              <a:t>Solution: </a:t>
            </a:r>
            <a:r>
              <a:rPr lang="en-US" sz="2000" smtClean="0"/>
              <a:t/>
            </a:r>
            <a:br>
              <a:rPr lang="en-US" sz="2000" smtClean="0"/>
            </a:br>
            <a:r>
              <a:rPr lang="en-US" sz="2000" smtClean="0"/>
              <a:t>Grouping of devnodes per physical device using </a:t>
            </a:r>
            <a:r>
              <a:rPr lang="en-US" sz="2000" smtClean="0">
                <a:latin typeface="Lucida Console" pitchFamily="49" charset="0"/>
              </a:rPr>
              <a:t>ContainerID</a:t>
            </a:r>
          </a:p>
          <a:p>
            <a:pPr marL="457200" lvl="1" indent="-223838"/>
            <a:r>
              <a:rPr lang="en-US" sz="1800" smtClean="0">
                <a:latin typeface="Lucida Console" pitchFamily="49" charset="0"/>
              </a:rPr>
              <a:t>IContainerID</a:t>
            </a:r>
            <a:r>
              <a:rPr lang="en-US" sz="1800" smtClean="0"/>
              <a:t> is unique to a single instance of a physical device and is reported identically for all devnodes that belong to the same physical device </a:t>
            </a:r>
          </a:p>
          <a:p>
            <a:pPr marL="457200" lvl="1" indent="-223838"/>
            <a:r>
              <a:rPr lang="en-US" sz="1800" smtClean="0"/>
              <a:t>Bus drivers that are multifunction-aware can assign </a:t>
            </a:r>
            <a:r>
              <a:rPr lang="en-US" sz="1800" smtClean="0">
                <a:latin typeface="Lucida Console" pitchFamily="49" charset="0"/>
              </a:rPr>
              <a:t>ContainerID</a:t>
            </a:r>
            <a:r>
              <a:rPr lang="en-US" sz="1800" smtClean="0"/>
              <a:t>s to child devnodes when they are enumerated</a:t>
            </a:r>
          </a:p>
          <a:p>
            <a:pPr marL="625475" lvl="2" indent="-168275"/>
            <a:r>
              <a:rPr lang="en-US" sz="1600" smtClean="0">
                <a:latin typeface="Lucida Console" pitchFamily="49" charset="0"/>
              </a:rPr>
              <a:t>WdfPdoInitAssignContainerID</a:t>
            </a:r>
          </a:p>
          <a:p>
            <a:pPr marL="457200" lvl="1" indent="-223838"/>
            <a:r>
              <a:rPr lang="en-US" sz="1800" smtClean="0">
                <a:latin typeface="Lucida Console" pitchFamily="49" charset="0"/>
              </a:rPr>
              <a:t>ContainerID</a:t>
            </a:r>
            <a:r>
              <a:rPr lang="en-US" sz="1800" smtClean="0"/>
              <a:t>s will typically be read from the hardware via some </a:t>
            </a:r>
            <a:br>
              <a:rPr lang="en-US" sz="1800" smtClean="0"/>
            </a:br>
            <a:r>
              <a:rPr lang="en-US" sz="1800" smtClean="0"/>
              <a:t>bus-specific mechanism such as Microsoft OS descriptor</a:t>
            </a:r>
            <a:endParaRPr lang="en-US" sz="18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Supporting 64+ Processors</a:t>
            </a:r>
            <a:endParaRPr lang="en-US" dirty="0"/>
          </a:p>
        </p:txBody>
      </p:sp>
      <p:sp>
        <p:nvSpPr>
          <p:cNvPr id="3" name="Content Placeholder 2"/>
          <p:cNvSpPr>
            <a:spLocks noGrp="1"/>
          </p:cNvSpPr>
          <p:nvPr>
            <p:ph idx="1"/>
          </p:nvPr>
        </p:nvSpPr>
        <p:spPr>
          <a:xfrm>
            <a:off x="382588" y="1414464"/>
            <a:ext cx="8380412" cy="2480679"/>
          </a:xfrm>
        </p:spPr>
        <p:txBody>
          <a:bodyPr/>
          <a:lstStyle/>
          <a:p>
            <a:r>
              <a:rPr lang="en-US" sz="2800" smtClean="0"/>
              <a:t>64-bit versions of Windows 7 can support more than 64 logical processors</a:t>
            </a:r>
          </a:p>
          <a:p>
            <a:r>
              <a:rPr lang="en-US" sz="2800" smtClean="0"/>
              <a:t>To allow drivers to fully utilize processors beyond the first 64, a new DDI to specify the interrupt priority, processor affinity, affinity policy, and processor group for a specified interrupt</a:t>
            </a:r>
            <a:endParaRPr lang="en-US" sz="2800" dirty="0" smtClean="0"/>
          </a:p>
        </p:txBody>
      </p:sp>
      <p:sp>
        <p:nvSpPr>
          <p:cNvPr id="4" name="TextBox 3"/>
          <p:cNvSpPr txBox="1"/>
          <p:nvPr/>
        </p:nvSpPr>
        <p:spPr>
          <a:xfrm>
            <a:off x="731838" y="4108619"/>
            <a:ext cx="7391400" cy="2308324"/>
          </a:xfrm>
          <a:prstGeom prst="rect">
            <a:avLst/>
          </a:prstGeom>
          <a:noFill/>
        </p:spPr>
        <p:txBody>
          <a:bodyPr wrap="square" rtlCol="0">
            <a:spAutoFit/>
          </a:bodyPr>
          <a:lstStyle/>
          <a:p>
            <a:pPr>
              <a:buNone/>
            </a:pPr>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WdfInterruptSetExtendedPolicy</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lvl="1">
              <a:buNone/>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WDFINTERRUPT  Interrupt,</a:t>
            </a:r>
          </a:p>
          <a:p>
            <a:pPr lvl="1">
              <a:buNone/>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PWDF_INTERRUPT_EXTENDED_POLICY  </a:t>
            </a:r>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PolicyAndGroup</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p>
          <a:p>
            <a:pPr lvl="1">
              <a:buNone/>
            </a:pPr>
            <a:endPar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endParaRPr>
          </a:p>
          <a:p>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typedef</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struct</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_WDF_INTERRUPT_EXTENDED_POLICY {</a:t>
            </a:r>
          </a:p>
          <a:p>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WDF_INTERRUPT_POLICY    Policy;</a:t>
            </a:r>
          </a:p>
          <a:p>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WDF_INTERRUPT_PRIORITY  Priority;</a:t>
            </a:r>
          </a:p>
          <a:p>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GROUP_AFFINITY          </a:t>
            </a:r>
            <a:r>
              <a:rPr lang="en-US" sz="1600" dirty="0" err="1"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TargetProcessorSetAndGroup</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    </a:t>
            </a:r>
          </a:p>
          <a:p>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rPr>
              <a:t>}</a:t>
            </a:r>
            <a:endParaRPr lang="en-US" sz="16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Miscellaneous  Improvements</a:t>
            </a:r>
            <a:endParaRPr lang="en-US" dirty="0"/>
          </a:p>
        </p:txBody>
      </p:sp>
      <p:sp>
        <p:nvSpPr>
          <p:cNvPr id="3" name="Content Placeholder 2"/>
          <p:cNvSpPr>
            <a:spLocks noGrp="1"/>
          </p:cNvSpPr>
          <p:nvPr>
            <p:ph idx="1"/>
          </p:nvPr>
        </p:nvSpPr>
        <p:spPr>
          <a:xfrm>
            <a:off x="382588" y="1414464"/>
            <a:ext cx="8380412" cy="4933658"/>
          </a:xfrm>
        </p:spPr>
        <p:txBody>
          <a:bodyPr/>
          <a:lstStyle/>
          <a:p>
            <a:pPr marL="341313" indent="-341313"/>
            <a:r>
              <a:rPr lang="en-US" sz="2800" b="1" smtClean="0"/>
              <a:t>Security</a:t>
            </a:r>
          </a:p>
          <a:p>
            <a:pPr marL="628650" lvl="1" indent="-287338"/>
            <a:r>
              <a:rPr lang="en-US" sz="2400" smtClean="0"/>
              <a:t>I/O dispatch routines of queue are called under critical region to avoid denial-of-service (DOS) attack due to thread suspension</a:t>
            </a:r>
          </a:p>
          <a:p>
            <a:pPr marL="341313" indent="-341313"/>
            <a:r>
              <a:rPr lang="en-US" sz="2800" b="1" smtClean="0"/>
              <a:t>Performance</a:t>
            </a:r>
          </a:p>
          <a:p>
            <a:pPr marL="628650" lvl="1" indent="-287338"/>
            <a:r>
              <a:rPr lang="en-US" sz="2400" smtClean="0"/>
              <a:t>I/O path has been optimized to reduce the CPU overhead</a:t>
            </a:r>
          </a:p>
          <a:p>
            <a:pPr marL="341313" indent="-341313"/>
            <a:r>
              <a:rPr lang="en-US" sz="2800" b="1" smtClean="0"/>
              <a:t>WDF Verifier</a:t>
            </a:r>
          </a:p>
          <a:p>
            <a:pPr marL="628650" lvl="1" indent="-287338"/>
            <a:r>
              <a:rPr lang="en-US" sz="2400" smtClean="0"/>
              <a:t>Driver Verifier &amp; framework verifier integration</a:t>
            </a:r>
          </a:p>
          <a:p>
            <a:pPr marL="628650" lvl="1" indent="-287338"/>
            <a:r>
              <a:rPr lang="en-US" sz="2400" smtClean="0"/>
              <a:t>New verifier feature to catch IRQL leaks</a:t>
            </a:r>
          </a:p>
          <a:p>
            <a:pPr marL="858838" lvl="2" indent="-230188"/>
            <a:r>
              <a:rPr lang="en-US" sz="2000" smtClean="0"/>
              <a:t>Additional verifier checks for 1.9 clients only</a:t>
            </a:r>
            <a:endParaRPr lang="en-US" sz="2000" dirty="0"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Miscellaneous  Improvements</a:t>
            </a:r>
            <a:endParaRPr lang="en-US" dirty="0"/>
          </a:p>
        </p:txBody>
      </p:sp>
      <p:sp>
        <p:nvSpPr>
          <p:cNvPr id="3" name="Content Placeholder 2"/>
          <p:cNvSpPr>
            <a:spLocks noGrp="1"/>
          </p:cNvSpPr>
          <p:nvPr>
            <p:ph idx="1"/>
          </p:nvPr>
        </p:nvSpPr>
        <p:spPr>
          <a:xfrm>
            <a:off x="382588" y="1414464"/>
            <a:ext cx="8380412" cy="3610219"/>
          </a:xfrm>
        </p:spPr>
        <p:txBody>
          <a:bodyPr/>
          <a:lstStyle/>
          <a:p>
            <a:pPr marL="341313" indent="-341313"/>
            <a:r>
              <a:rPr lang="en-US" smtClean="0"/>
              <a:t>Numerous bug fixes to handle edge conditions</a:t>
            </a:r>
          </a:p>
          <a:p>
            <a:pPr marL="684213" lvl="1" indent="-342900"/>
            <a:r>
              <a:rPr lang="en-US" smtClean="0"/>
              <a:t>Pnp/Power, Queue, I/O target, UsbTarget (continuous reader)</a:t>
            </a:r>
          </a:p>
          <a:p>
            <a:pPr marL="341313" indent="-341313"/>
            <a:r>
              <a:rPr lang="en-US" smtClean="0"/>
              <a:t>Co-installer Improvements</a:t>
            </a:r>
          </a:p>
          <a:p>
            <a:pPr marL="684213" lvl="1" indent="-342900"/>
            <a:r>
              <a:rPr lang="en-US" smtClean="0"/>
              <a:t>Improved diagnosis and error recovery</a:t>
            </a:r>
          </a:p>
          <a:p>
            <a:pPr marL="684213" lvl="1" indent="-342900"/>
            <a:r>
              <a:rPr lang="en-US" smtClean="0"/>
              <a:t>Reduced size</a:t>
            </a:r>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Miscellaneous Improvements</a:t>
            </a:r>
            <a:endParaRPr lang="en-US" dirty="0"/>
          </a:p>
        </p:txBody>
      </p:sp>
      <p:sp>
        <p:nvSpPr>
          <p:cNvPr id="3" name="Content Placeholder 2"/>
          <p:cNvSpPr>
            <a:spLocks noGrp="1"/>
          </p:cNvSpPr>
          <p:nvPr>
            <p:ph type="body" idx="1"/>
          </p:nvPr>
        </p:nvSpPr>
        <p:spPr>
          <a:xfrm>
            <a:off x="382588" y="1414464"/>
            <a:ext cx="8380412" cy="4307846"/>
          </a:xfrm>
        </p:spPr>
        <p:txBody>
          <a:bodyPr/>
          <a:lstStyle/>
          <a:p>
            <a:pPr marL="341313" indent="-341313"/>
            <a:r>
              <a:rPr lang="en-US" smtClean="0"/>
              <a:t>Debugging and Diagnosis</a:t>
            </a:r>
          </a:p>
          <a:p>
            <a:pPr marL="684213" lvl="1" indent="-342900"/>
            <a:r>
              <a:rPr lang="en-US" smtClean="0"/>
              <a:t>Improved diagnosis due to better tracing</a:t>
            </a:r>
          </a:p>
          <a:p>
            <a:pPr marL="684213" lvl="1" indent="-342900"/>
            <a:r>
              <a:rPr lang="en-US" smtClean="0"/>
              <a:t>New and updated debugger extensions</a:t>
            </a:r>
          </a:p>
          <a:p>
            <a:pPr marL="684213" lvl="1" indent="-342900"/>
            <a:r>
              <a:rPr lang="en-US" smtClean="0"/>
              <a:t>Logdumps in minidumps</a:t>
            </a:r>
          </a:p>
          <a:p>
            <a:pPr marL="341313" indent="-341313"/>
            <a:r>
              <a:rPr lang="en-US" smtClean="0"/>
              <a:t>Improvements for PRE</a:t>
            </a:r>
            <a:r>
              <a:rPr lang="en-US" i="1" smtClean="0"/>
              <a:t>f</a:t>
            </a:r>
            <a:r>
              <a:rPr lang="en-US" smtClean="0"/>
              <a:t>ast and Static Driver Verifier</a:t>
            </a:r>
          </a:p>
          <a:p>
            <a:pPr marL="684213" lvl="1" indent="-342900"/>
            <a:r>
              <a:rPr lang="en-US" smtClean="0"/>
              <a:t>Extensive SAL and PFD annotations on DDIs</a:t>
            </a:r>
          </a:p>
          <a:p>
            <a:pPr marL="684213" lvl="1" indent="-342900"/>
            <a:r>
              <a:rPr lang="en-US" smtClean="0"/>
              <a:t>New SDV rules</a:t>
            </a:r>
            <a:endParaRPr lang="en-US"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KMDF Samples</a:t>
            </a:r>
            <a:endParaRPr lang="en-US" dirty="0"/>
          </a:p>
        </p:txBody>
      </p:sp>
      <p:sp>
        <p:nvSpPr>
          <p:cNvPr id="3" name="Content Placeholder 2"/>
          <p:cNvSpPr>
            <a:spLocks noGrp="1"/>
          </p:cNvSpPr>
          <p:nvPr>
            <p:ph idx="1"/>
          </p:nvPr>
        </p:nvSpPr>
        <p:spPr>
          <a:xfrm>
            <a:off x="382588" y="1414464"/>
            <a:ext cx="8380412" cy="4780796"/>
          </a:xfrm>
        </p:spPr>
        <p:txBody>
          <a:bodyPr/>
          <a:lstStyle/>
          <a:p>
            <a:pPr marL="341313" indent="-341313"/>
            <a:r>
              <a:rPr lang="en-US" sz="2800" smtClean="0"/>
              <a:t>Bluetooth sample (Windows Server 2008)</a:t>
            </a:r>
          </a:p>
          <a:p>
            <a:pPr marL="341313" indent="-341313"/>
            <a:r>
              <a:rPr lang="en-US" sz="2800" smtClean="0"/>
              <a:t>CDROM</a:t>
            </a:r>
          </a:p>
          <a:p>
            <a:pPr marL="341313" indent="-341313"/>
            <a:r>
              <a:rPr lang="en-US" sz="2800" smtClean="0"/>
              <a:t>Consumer IR receiver sample driver (smscir)</a:t>
            </a:r>
          </a:p>
          <a:p>
            <a:pPr marL="341313" indent="-341313"/>
            <a:r>
              <a:rPr lang="en-US" sz="2800" smtClean="0"/>
              <a:t>WDM samples ported to KMDF</a:t>
            </a:r>
          </a:p>
          <a:p>
            <a:pPr marL="628650" lvl="1" indent="-287338"/>
            <a:r>
              <a:rPr lang="en-US" sz="2400" smtClean="0"/>
              <a:t>PortIo</a:t>
            </a:r>
          </a:p>
          <a:p>
            <a:pPr marL="628650" lvl="1" indent="-287338"/>
            <a:r>
              <a:rPr lang="en-US" sz="2400" smtClean="0"/>
              <a:t>MouFiltr</a:t>
            </a:r>
          </a:p>
          <a:p>
            <a:pPr marL="341313" indent="-341313"/>
            <a:r>
              <a:rPr lang="en-US" sz="2800" smtClean="0"/>
              <a:t>Before RTM</a:t>
            </a:r>
          </a:p>
          <a:p>
            <a:pPr marL="628650" lvl="1" indent="-287338"/>
            <a:r>
              <a:rPr lang="en-US" sz="2400" smtClean="0"/>
              <a:t>Existing samples will be updated to demonstrate new features </a:t>
            </a:r>
          </a:p>
          <a:p>
            <a:pPr marL="628650" lvl="1" indent="-287338"/>
            <a:r>
              <a:rPr lang="en-US" sz="2400" smtClean="0"/>
              <a:t>Couple of samples will be added</a:t>
            </a:r>
            <a:endParaRPr lang="en-US" sz="24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is WDF in WDK?</a:t>
            </a:r>
            <a:endParaRPr lang="en-US" dirty="0"/>
          </a:p>
        </p:txBody>
      </p:sp>
      <p:sp>
        <p:nvSpPr>
          <p:cNvPr id="3" name="Content Placeholder 2"/>
          <p:cNvSpPr>
            <a:spLocks noGrp="1"/>
          </p:cNvSpPr>
          <p:nvPr>
            <p:ph idx="1"/>
          </p:nvPr>
        </p:nvSpPr>
        <p:spPr>
          <a:xfrm>
            <a:off x="382588" y="1414464"/>
            <a:ext cx="8380412" cy="5123454"/>
          </a:xfrm>
        </p:spPr>
        <p:txBody>
          <a:bodyPr/>
          <a:lstStyle/>
          <a:p>
            <a:pPr marL="230188" indent="-230188">
              <a:lnSpc>
                <a:spcPct val="88000"/>
              </a:lnSpc>
            </a:pPr>
            <a:r>
              <a:rPr lang="en-US" sz="2000" smtClean="0"/>
              <a:t>Samples</a:t>
            </a:r>
          </a:p>
          <a:p>
            <a:pPr marL="461963" lvl="1" indent="-231775">
              <a:lnSpc>
                <a:spcPct val="88000"/>
              </a:lnSpc>
            </a:pPr>
            <a:r>
              <a:rPr lang="en-US" sz="1800" smtClean="0"/>
              <a:t>No common directory for WDF</a:t>
            </a:r>
          </a:p>
          <a:p>
            <a:pPr marL="461963" lvl="1" indent="-231775">
              <a:lnSpc>
                <a:spcPct val="88000"/>
              </a:lnSpc>
            </a:pPr>
            <a:r>
              <a:rPr lang="en-US" sz="1800" smtClean="0"/>
              <a:t>Samples have moved to respective technology directory</a:t>
            </a:r>
          </a:p>
          <a:p>
            <a:pPr marL="230188" indent="-230188">
              <a:lnSpc>
                <a:spcPct val="88000"/>
              </a:lnSpc>
            </a:pPr>
            <a:r>
              <a:rPr lang="en-US" sz="2000" smtClean="0"/>
              <a:t>Redistributable co-installers: %wdkroot%\redist\</a:t>
            </a:r>
          </a:p>
          <a:p>
            <a:pPr marL="230188" indent="-230188">
              <a:lnSpc>
                <a:spcPct val="88000"/>
              </a:lnSpc>
            </a:pPr>
            <a:r>
              <a:rPr lang="en-US" sz="2000" smtClean="0"/>
              <a:t>TMF files</a:t>
            </a:r>
          </a:p>
          <a:p>
            <a:pPr marL="461963" lvl="1" indent="-231775">
              <a:lnSpc>
                <a:spcPct val="88000"/>
              </a:lnSpc>
            </a:pPr>
            <a:r>
              <a:rPr lang="en-US" sz="1800" smtClean="0"/>
              <a:t>%wdkroot%\tools\tracing\&lt;arch&gt;\wdf01009.tmf</a:t>
            </a:r>
          </a:p>
          <a:p>
            <a:pPr marL="461963" lvl="1" indent="-231775">
              <a:lnSpc>
                <a:spcPct val="88000"/>
              </a:lnSpc>
            </a:pPr>
            <a:r>
              <a:rPr lang="en-US" sz="1800" smtClean="0"/>
              <a:t>%wdkroot%\tools\tracing\&lt;arch&gt;\Wudf01009.tmf</a:t>
            </a:r>
          </a:p>
          <a:p>
            <a:pPr>
              <a:lnSpc>
                <a:spcPct val="88000"/>
              </a:lnSpc>
            </a:pPr>
            <a:r>
              <a:rPr lang="en-US" sz="2000" smtClean="0"/>
              <a:t>Debugger Extensions</a:t>
            </a:r>
          </a:p>
          <a:p>
            <a:pPr marL="461963" lvl="1" indent="-231775">
              <a:lnSpc>
                <a:spcPct val="88000"/>
              </a:lnSpc>
            </a:pPr>
            <a:r>
              <a:rPr lang="en-US" sz="1800" smtClean="0"/>
              <a:t>%wdkroot%\bin\&lt;arch&gt;\Wdfkd.dll</a:t>
            </a:r>
          </a:p>
          <a:p>
            <a:pPr marL="461963" lvl="1" indent="-231775">
              <a:lnSpc>
                <a:spcPct val="88000"/>
              </a:lnSpc>
            </a:pPr>
            <a:r>
              <a:rPr lang="en-US" sz="1800" smtClean="0"/>
              <a:t>%wdkroot%\bin\&lt;arch&gt;\WudfExt.dll</a:t>
            </a:r>
          </a:p>
          <a:p>
            <a:pPr marL="230188" indent="-230188">
              <a:lnSpc>
                <a:spcPct val="88000"/>
              </a:lnSpc>
            </a:pPr>
            <a:r>
              <a:rPr lang="en-US" sz="2000" smtClean="0"/>
              <a:t>Tools </a:t>
            </a:r>
          </a:p>
          <a:p>
            <a:pPr marL="461963" lvl="1" indent="-231775">
              <a:lnSpc>
                <a:spcPct val="88000"/>
              </a:lnSpc>
            </a:pPr>
            <a:r>
              <a:rPr lang="en-US" sz="1800" smtClean="0"/>
              <a:t>%wdkroot%\ tools\WDF\&lt;arch&gt;\Wdfverifier.exe</a:t>
            </a:r>
          </a:p>
          <a:p>
            <a:pPr marL="461963" lvl="1" indent="-231775">
              <a:lnSpc>
                <a:spcPct val="88000"/>
              </a:lnSpc>
            </a:pPr>
            <a:r>
              <a:rPr lang="en-US" sz="1800" smtClean="0"/>
              <a:t>%wdkroot%\ WDFTester\&lt;arch&gt;\Wdftester.exe</a:t>
            </a:r>
            <a:endParaRPr lang="en-US" sz="18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End of Windows 2000 Support</a:t>
            </a:r>
            <a:endParaRPr lang="en-US" dirty="0"/>
          </a:p>
        </p:txBody>
      </p:sp>
      <p:sp>
        <p:nvSpPr>
          <p:cNvPr id="3" name="Content Placeholder 2"/>
          <p:cNvSpPr>
            <a:spLocks noGrp="1"/>
          </p:cNvSpPr>
          <p:nvPr>
            <p:ph idx="1"/>
          </p:nvPr>
        </p:nvSpPr>
        <p:spPr>
          <a:xfrm>
            <a:off x="382588" y="1414464"/>
            <a:ext cx="8380412" cy="914096"/>
          </a:xfrm>
        </p:spPr>
        <p:txBody>
          <a:bodyPr/>
          <a:lstStyle/>
          <a:p>
            <a:r>
              <a:rPr lang="en-US" smtClean="0"/>
              <a:t>KMDF 1.9 will be the last release to support Windows 2000</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Call to Action</a:t>
            </a:r>
            <a:endParaRPr lang="en-US" dirty="0"/>
          </a:p>
        </p:txBody>
      </p:sp>
      <p:sp>
        <p:nvSpPr>
          <p:cNvPr id="5" name="Text Placeholder 4"/>
          <p:cNvSpPr>
            <a:spLocks noGrp="1"/>
          </p:cNvSpPr>
          <p:nvPr>
            <p:ph idx="1"/>
          </p:nvPr>
        </p:nvSpPr>
        <p:spPr>
          <a:xfrm>
            <a:off x="382588" y="1414464"/>
            <a:ext cx="8380412" cy="4785926"/>
          </a:xfrm>
        </p:spPr>
        <p:txBody>
          <a:bodyPr/>
          <a:lstStyle/>
          <a:p>
            <a:pPr marL="285750" indent="-285750"/>
            <a:r>
              <a:rPr lang="en-US" sz="2400" smtClean="0"/>
              <a:t>Read the WDF Book</a:t>
            </a:r>
          </a:p>
          <a:p>
            <a:pPr marL="285750" indent="-285750"/>
            <a:r>
              <a:rPr lang="en-US" sz="2400" smtClean="0"/>
              <a:t>Test your UMDF and KMDF drivers with 1.9 immediately</a:t>
            </a:r>
          </a:p>
          <a:p>
            <a:pPr marL="517525" lvl="1" indent="-231775"/>
            <a:r>
              <a:rPr lang="en-US" sz="2000" smtClean="0"/>
              <a:t>Don’t ship the redistributable with your driver until it gets released</a:t>
            </a:r>
          </a:p>
          <a:p>
            <a:pPr marL="517525" lvl="1" indent="-231775"/>
            <a:r>
              <a:rPr lang="en-US" sz="2000" smtClean="0"/>
              <a:t>Report any compatibility issues immediately</a:t>
            </a:r>
          </a:p>
          <a:p>
            <a:pPr marL="285750" indent="-285750"/>
            <a:r>
              <a:rPr lang="en-US" sz="2400" smtClean="0"/>
              <a:t>Start using the new samples and debugging tools</a:t>
            </a:r>
          </a:p>
          <a:p>
            <a:pPr marL="285750" indent="-285750"/>
            <a:r>
              <a:rPr lang="en-US" sz="2400" smtClean="0"/>
              <a:t>Write your next driver with UMDF or KMDF</a:t>
            </a:r>
          </a:p>
          <a:p>
            <a:pPr marL="517525" lvl="1" indent="-231775"/>
            <a:r>
              <a:rPr lang="en-US" sz="2000" smtClean="0"/>
              <a:t>Keep telling us what stops you from doing that</a:t>
            </a:r>
          </a:p>
          <a:p>
            <a:pPr marL="517525" lvl="1" indent="-231775"/>
            <a:r>
              <a:rPr lang="en-US" sz="2000" smtClean="0"/>
              <a:t>Your input does affect our future plans</a:t>
            </a:r>
          </a:p>
          <a:p>
            <a:pPr marL="285750" indent="-285750"/>
            <a:r>
              <a:rPr lang="en-US" sz="2400" smtClean="0"/>
              <a:t>Send us your feedback</a:t>
            </a:r>
          </a:p>
          <a:p>
            <a:pPr marL="517525" lvl="1" indent="-231775"/>
            <a:r>
              <a:rPr lang="en-US" sz="2000" smtClean="0">
                <a:hlinkClick r:id="rId3"/>
              </a:rPr>
              <a:t>wdfinfo@microsoft.com</a:t>
            </a:r>
            <a:endParaRPr lang="en-US" sz="2000" dirty="0" smtClean="0"/>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Prior WDF Releases</a:t>
            </a:r>
            <a:endParaRPr lang="en-US" dirty="0"/>
          </a:p>
        </p:txBody>
      </p:sp>
      <p:grpSp>
        <p:nvGrpSpPr>
          <p:cNvPr id="100" name="Group 99"/>
          <p:cNvGrpSpPr/>
          <p:nvPr/>
        </p:nvGrpSpPr>
        <p:grpSpPr>
          <a:xfrm>
            <a:off x="380999" y="1413156"/>
            <a:ext cx="3967778" cy="4932227"/>
            <a:chOff x="380999" y="1413156"/>
            <a:chExt cx="4051486" cy="4932227"/>
          </a:xfrm>
        </p:grpSpPr>
        <p:sp>
          <p:nvSpPr>
            <p:cNvPr id="13" name="TextBox 12"/>
            <p:cNvSpPr txBox="1"/>
            <p:nvPr/>
          </p:nvSpPr>
          <p:spPr>
            <a:xfrm>
              <a:off x="523857" y="1413156"/>
              <a:ext cx="3830495" cy="307777"/>
            </a:xfrm>
            <a:prstGeom prst="rect">
              <a:avLst/>
            </a:prstGeom>
            <a:noFill/>
          </p:spPr>
          <p:txBody>
            <a:bodyPr wrap="square" lIns="0" tIns="0" rIns="0" bIns="0" rtlCol="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KMDF</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93" name="Group 92"/>
            <p:cNvGrpSpPr/>
            <p:nvPr/>
          </p:nvGrpSpPr>
          <p:grpSpPr>
            <a:xfrm>
              <a:off x="380999" y="1754911"/>
              <a:ext cx="4051486" cy="1026176"/>
              <a:chOff x="233223" y="1754911"/>
              <a:chExt cx="4191001" cy="1026176"/>
            </a:xfrm>
          </p:grpSpPr>
          <p:grpSp>
            <p:nvGrpSpPr>
              <p:cNvPr id="78" name="Group 77"/>
              <p:cNvGrpSpPr/>
              <p:nvPr/>
            </p:nvGrpSpPr>
            <p:grpSpPr>
              <a:xfrm>
                <a:off x="233223" y="1754911"/>
                <a:ext cx="672947" cy="1026176"/>
                <a:chOff x="233223" y="1754911"/>
                <a:chExt cx="672947" cy="1026176"/>
              </a:xfrm>
            </p:grpSpPr>
            <p:sp>
              <p:nvSpPr>
                <p:cNvPr id="44" name="Chevron 43"/>
                <p:cNvSpPr/>
                <p:nvPr/>
              </p:nvSpPr>
              <p:spPr>
                <a:xfrm rot="5400000">
                  <a:off x="56608" y="1931526"/>
                  <a:ext cx="1026176" cy="672946"/>
                </a:xfrm>
                <a:prstGeom prst="chevron">
                  <a:avLst/>
                </a:prstGeom>
                <a:ln/>
                <a:effectLst/>
              </p:spPr>
              <p:style>
                <a:lnRef idx="1">
                  <a:schemeClr val="accent5"/>
                </a:lnRef>
                <a:fillRef idx="3">
                  <a:schemeClr val="accent5"/>
                </a:fillRef>
                <a:effectRef idx="2">
                  <a:schemeClr val="accent5"/>
                </a:effectRef>
                <a:fontRef idx="minor">
                  <a:schemeClr val="lt1"/>
                </a:fontRef>
              </p:style>
            </p:sp>
            <p:sp>
              <p:nvSpPr>
                <p:cNvPr id="45" name="Chevron 4"/>
                <p:cNvSpPr/>
                <p:nvPr/>
              </p:nvSpPr>
              <p:spPr>
                <a:xfrm>
                  <a:off x="233224" y="2114071"/>
                  <a:ext cx="672946"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1.9</a:t>
                  </a:r>
                  <a:endParaRPr lang="en-US" sz="1600" kern="1200" dirty="0"/>
                </a:p>
              </p:txBody>
            </p:sp>
          </p:grpSp>
          <p:grpSp>
            <p:nvGrpSpPr>
              <p:cNvPr id="17" name="Group 16"/>
              <p:cNvGrpSpPr/>
              <p:nvPr/>
            </p:nvGrpSpPr>
            <p:grpSpPr>
              <a:xfrm>
                <a:off x="906169" y="1754911"/>
                <a:ext cx="3518055" cy="667015"/>
                <a:chOff x="636240" y="1422"/>
                <a:chExt cx="3326159" cy="590795"/>
              </a:xfrm>
            </p:grpSpPr>
            <p:sp>
              <p:nvSpPr>
                <p:cNvPr id="42" name="Round Same Side Corner Rectangle 41"/>
                <p:cNvSpPr/>
                <p:nvPr/>
              </p:nvSpPr>
              <p:spPr>
                <a:xfrm rot="5400000">
                  <a:off x="2003922" y="-1366260"/>
                  <a:ext cx="590795" cy="3326159"/>
                </a:xfrm>
                <a:prstGeom prst="round2SameRect">
                  <a:avLst/>
                </a:prstGeom>
              </p:spPr>
              <p:style>
                <a:lnRef idx="1">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3" name="Round Same Side Corner Rectangle 6"/>
                <p:cNvSpPr/>
                <p:nvPr/>
              </p:nvSpPr>
              <p:spPr>
                <a:xfrm>
                  <a:off x="636240" y="30263"/>
                  <a:ext cx="3297319" cy="5331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smtClean="0">
                      <a:gradFill>
                        <a:gsLst>
                          <a:gs pos="28000">
                            <a:schemeClr val="bg2"/>
                          </a:gs>
                          <a:gs pos="48000">
                            <a:schemeClr val="bg2"/>
                          </a:gs>
                        </a:gsLst>
                        <a:lin ang="5400000" scaled="1"/>
                      </a:gradFill>
                      <a:latin typeface="Trebuchet MS" pitchFamily="34" charset="0"/>
                    </a:rPr>
                    <a:t>In-box Windows 7</a:t>
                  </a:r>
                  <a:endParaRPr lang="en-US" sz="1200" dirty="0">
                    <a:gradFill>
                      <a:gsLst>
                        <a:gs pos="28000">
                          <a:schemeClr val="bg2"/>
                        </a:gs>
                        <a:gs pos="48000">
                          <a:schemeClr val="bg2"/>
                        </a:gs>
                      </a:gsLst>
                      <a:lin ang="5400000" scaled="1"/>
                    </a:gradFill>
                    <a:latin typeface="Trebuchet MS" pitchFamily="34" charset="0"/>
                  </a:endParaRP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2000, XP, Server </a:t>
                  </a:r>
                  <a:r>
                    <a:rPr lang="en-US" sz="1200" dirty="0" smtClean="0">
                      <a:gradFill>
                        <a:gsLst>
                          <a:gs pos="28000">
                            <a:schemeClr val="bg2"/>
                          </a:gs>
                          <a:gs pos="48000">
                            <a:schemeClr val="bg2"/>
                          </a:gs>
                        </a:gsLst>
                        <a:lin ang="5400000" scaled="1"/>
                      </a:gradFill>
                      <a:latin typeface="Trebuchet MS" pitchFamily="34" charset="0"/>
                    </a:rPr>
                    <a:t>2003, Vista, Server 2008</a:t>
                  </a:r>
                  <a:endParaRPr lang="en-US" sz="1200" dirty="0">
                    <a:gradFill>
                      <a:gsLst>
                        <a:gs pos="28000">
                          <a:schemeClr val="bg2"/>
                        </a:gs>
                        <a:gs pos="48000">
                          <a:schemeClr val="bg2"/>
                        </a:gs>
                      </a:gsLst>
                      <a:lin ang="5400000" scaled="1"/>
                    </a:gradFill>
                    <a:latin typeface="Trebuchet MS" pitchFamily="34" charset="0"/>
                  </a:endParaRPr>
                </a:p>
              </p:txBody>
            </p:sp>
          </p:grpSp>
        </p:grpSp>
        <p:grpSp>
          <p:nvGrpSpPr>
            <p:cNvPr id="94" name="Group 93"/>
            <p:cNvGrpSpPr/>
            <p:nvPr/>
          </p:nvGrpSpPr>
          <p:grpSpPr>
            <a:xfrm>
              <a:off x="380999" y="2645984"/>
              <a:ext cx="4051486" cy="1026177"/>
              <a:chOff x="233223" y="2645984"/>
              <a:chExt cx="4191001" cy="1026177"/>
            </a:xfrm>
          </p:grpSpPr>
          <p:grpSp>
            <p:nvGrpSpPr>
              <p:cNvPr id="79" name="Group 78"/>
              <p:cNvGrpSpPr/>
              <p:nvPr/>
            </p:nvGrpSpPr>
            <p:grpSpPr>
              <a:xfrm>
                <a:off x="233223" y="2645985"/>
                <a:ext cx="672947" cy="1026176"/>
                <a:chOff x="233223" y="2645985"/>
                <a:chExt cx="672947" cy="1026176"/>
              </a:xfrm>
            </p:grpSpPr>
            <p:sp>
              <p:nvSpPr>
                <p:cNvPr id="40" name="Chevron 39"/>
                <p:cNvSpPr/>
                <p:nvPr/>
              </p:nvSpPr>
              <p:spPr>
                <a:xfrm rot="5400000">
                  <a:off x="56608" y="2822600"/>
                  <a:ext cx="1026176" cy="672946"/>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41" name="Chevron 8"/>
                <p:cNvSpPr/>
                <p:nvPr/>
              </p:nvSpPr>
              <p:spPr>
                <a:xfrm>
                  <a:off x="233224" y="3005145"/>
                  <a:ext cx="672946"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1.7</a:t>
                  </a:r>
                  <a:endParaRPr lang="en-US" sz="1600" kern="1200" dirty="0"/>
                </a:p>
              </p:txBody>
            </p:sp>
          </p:grpSp>
          <p:grpSp>
            <p:nvGrpSpPr>
              <p:cNvPr id="19" name="Group 18"/>
              <p:cNvGrpSpPr/>
              <p:nvPr/>
            </p:nvGrpSpPr>
            <p:grpSpPr>
              <a:xfrm>
                <a:off x="906169" y="2645984"/>
                <a:ext cx="3518055" cy="667015"/>
                <a:chOff x="636240" y="790673"/>
                <a:chExt cx="3326159" cy="590795"/>
              </a:xfrm>
            </p:grpSpPr>
            <p:sp>
              <p:nvSpPr>
                <p:cNvPr id="38" name="Round Same Side Corner Rectangle 37"/>
                <p:cNvSpPr/>
                <p:nvPr/>
              </p:nvSpPr>
              <p:spPr>
                <a:xfrm rot="5400000">
                  <a:off x="2003922" y="-577009"/>
                  <a:ext cx="590795" cy="3326159"/>
                </a:xfrm>
                <a:prstGeom prst="round2SameRect">
                  <a:avLst/>
                </a:prstGeom>
              </p:spPr>
              <p:style>
                <a:lnRef idx="1">
                  <a:schemeClr val="accent2">
                    <a:alpha val="90000"/>
                    <a:hueOff val="0"/>
                    <a:satOff val="0"/>
                    <a:lumOff val="0"/>
                    <a:alphaOff val="-1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9" name="Round Same Side Corner Rectangle 10"/>
                <p:cNvSpPr/>
                <p:nvPr/>
              </p:nvSpPr>
              <p:spPr>
                <a:xfrm>
                  <a:off x="636240" y="819514"/>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smtClean="0">
                      <a:gradFill>
                        <a:gsLst>
                          <a:gs pos="28000">
                            <a:schemeClr val="bg2"/>
                          </a:gs>
                          <a:gs pos="48000">
                            <a:schemeClr val="bg2"/>
                          </a:gs>
                        </a:gsLst>
                        <a:lin ang="5400000" scaled="1"/>
                      </a:gradFill>
                      <a:latin typeface="Trebuchet MS" pitchFamily="34" charset="0"/>
                    </a:rPr>
                    <a:t>In-box Windows Vista SP1/Server </a:t>
                  </a:r>
                  <a:r>
                    <a:rPr lang="en-US" sz="1200" dirty="0" smtClean="0">
                      <a:gradFill>
                        <a:gsLst>
                          <a:gs pos="28000">
                            <a:schemeClr val="bg2"/>
                          </a:gs>
                          <a:gs pos="48000">
                            <a:schemeClr val="bg2"/>
                          </a:gs>
                        </a:gsLst>
                        <a:lin ang="5400000" scaled="1"/>
                      </a:gradFill>
                      <a:latin typeface="Trebuchet MS" pitchFamily="34" charset="0"/>
                    </a:rPr>
                    <a:t>2008</a:t>
                  </a: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2000, XP, Server 2003 &amp; </a:t>
                  </a:r>
                  <a:r>
                    <a:rPr lang="en-US" sz="1200" dirty="0" smtClean="0">
                      <a:gradFill>
                        <a:gsLst>
                          <a:gs pos="28000">
                            <a:schemeClr val="bg2"/>
                          </a:gs>
                          <a:gs pos="48000">
                            <a:schemeClr val="bg2"/>
                          </a:gs>
                        </a:gsLst>
                        <a:lin ang="5400000" scaled="1"/>
                      </a:gradFill>
                      <a:latin typeface="Trebuchet MS" pitchFamily="34" charset="0"/>
                    </a:rPr>
                    <a:t>Vista Client RTM</a:t>
                  </a:r>
                </a:p>
              </p:txBody>
            </p:sp>
          </p:grpSp>
        </p:grpSp>
        <p:grpSp>
          <p:nvGrpSpPr>
            <p:cNvPr id="95" name="Group 94"/>
            <p:cNvGrpSpPr/>
            <p:nvPr/>
          </p:nvGrpSpPr>
          <p:grpSpPr>
            <a:xfrm>
              <a:off x="380999" y="3537057"/>
              <a:ext cx="4051486" cy="1026178"/>
              <a:chOff x="233223" y="3537057"/>
              <a:chExt cx="4191001" cy="1026178"/>
            </a:xfrm>
          </p:grpSpPr>
          <p:grpSp>
            <p:nvGrpSpPr>
              <p:cNvPr id="80" name="Group 79"/>
              <p:cNvGrpSpPr/>
              <p:nvPr/>
            </p:nvGrpSpPr>
            <p:grpSpPr>
              <a:xfrm>
                <a:off x="233223" y="3537059"/>
                <a:ext cx="672947" cy="1026176"/>
                <a:chOff x="233223" y="3537059"/>
                <a:chExt cx="672947" cy="1026176"/>
              </a:xfrm>
            </p:grpSpPr>
            <p:sp>
              <p:nvSpPr>
                <p:cNvPr id="36" name="Chevron 35"/>
                <p:cNvSpPr/>
                <p:nvPr/>
              </p:nvSpPr>
              <p:spPr>
                <a:xfrm rot="5400000">
                  <a:off x="56608" y="3713674"/>
                  <a:ext cx="1026176" cy="672946"/>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37" name="Chevron 12"/>
                <p:cNvSpPr/>
                <p:nvPr/>
              </p:nvSpPr>
              <p:spPr>
                <a:xfrm>
                  <a:off x="233224" y="3896219"/>
                  <a:ext cx="672946"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1.5</a:t>
                  </a:r>
                  <a:endParaRPr lang="en-US" sz="1600" kern="1200" dirty="0"/>
                </a:p>
              </p:txBody>
            </p:sp>
          </p:grpSp>
          <p:grpSp>
            <p:nvGrpSpPr>
              <p:cNvPr id="21" name="Group 20"/>
              <p:cNvGrpSpPr/>
              <p:nvPr/>
            </p:nvGrpSpPr>
            <p:grpSpPr>
              <a:xfrm>
                <a:off x="906169" y="3537057"/>
                <a:ext cx="3518055" cy="667015"/>
                <a:chOff x="636240" y="1579922"/>
                <a:chExt cx="3326159" cy="590795"/>
              </a:xfrm>
            </p:grpSpPr>
            <p:sp>
              <p:nvSpPr>
                <p:cNvPr id="34" name="Round Same Side Corner Rectangle 33"/>
                <p:cNvSpPr/>
                <p:nvPr/>
              </p:nvSpPr>
              <p:spPr>
                <a:xfrm rot="5400000">
                  <a:off x="2003922" y="212240"/>
                  <a:ext cx="590795" cy="3326159"/>
                </a:xfrm>
                <a:prstGeom prst="round2SameRect">
                  <a:avLst/>
                </a:prstGeom>
              </p:spPr>
              <p:style>
                <a:lnRef idx="1">
                  <a:schemeClr val="accent2">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636240" y="1608763"/>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smtClean="0">
                      <a:gradFill>
                        <a:gsLst>
                          <a:gs pos="28000">
                            <a:schemeClr val="bg2"/>
                          </a:gs>
                          <a:gs pos="48000">
                            <a:schemeClr val="bg2"/>
                          </a:gs>
                        </a:gsLst>
                        <a:lin ang="5400000" scaled="1"/>
                      </a:gradFill>
                      <a:latin typeface="Trebuchet MS" pitchFamily="34" charset="0"/>
                    </a:rPr>
                    <a:t>In-box Windows Vista</a:t>
                  </a:r>
                  <a:endParaRPr lang="en-US" sz="1200" dirty="0" smtClean="0">
                    <a:gradFill>
                      <a:gsLst>
                        <a:gs pos="28000">
                          <a:schemeClr val="bg2"/>
                        </a:gs>
                        <a:gs pos="48000">
                          <a:schemeClr val="bg2"/>
                        </a:gs>
                      </a:gsLst>
                      <a:lin ang="5400000" scaled="1"/>
                    </a:gradFill>
                    <a:latin typeface="Trebuchet MS" pitchFamily="34" charset="0"/>
                  </a:endParaRP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2000, XP, Server </a:t>
                  </a:r>
                  <a:r>
                    <a:rPr lang="en-US" sz="1200" dirty="0" smtClean="0">
                      <a:gradFill>
                        <a:gsLst>
                          <a:gs pos="28000">
                            <a:schemeClr val="bg2"/>
                          </a:gs>
                          <a:gs pos="48000">
                            <a:schemeClr val="bg2"/>
                          </a:gs>
                        </a:gsLst>
                        <a:lin ang="5400000" scaled="1"/>
                      </a:gradFill>
                      <a:latin typeface="Trebuchet MS" pitchFamily="34" charset="0"/>
                    </a:rPr>
                    <a:t>2003</a:t>
                  </a:r>
                </a:p>
              </p:txBody>
            </p:sp>
          </p:grpSp>
        </p:grpSp>
        <p:grpSp>
          <p:nvGrpSpPr>
            <p:cNvPr id="96" name="Group 95"/>
            <p:cNvGrpSpPr/>
            <p:nvPr/>
          </p:nvGrpSpPr>
          <p:grpSpPr>
            <a:xfrm>
              <a:off x="380999" y="4428131"/>
              <a:ext cx="4051486" cy="1026177"/>
              <a:chOff x="233223" y="4428131"/>
              <a:chExt cx="4191001" cy="1026177"/>
            </a:xfrm>
          </p:grpSpPr>
          <p:grpSp>
            <p:nvGrpSpPr>
              <p:cNvPr id="81" name="Group 80"/>
              <p:cNvGrpSpPr/>
              <p:nvPr/>
            </p:nvGrpSpPr>
            <p:grpSpPr>
              <a:xfrm>
                <a:off x="233223" y="4428132"/>
                <a:ext cx="672947" cy="1026176"/>
                <a:chOff x="233223" y="4428132"/>
                <a:chExt cx="672947" cy="1026176"/>
              </a:xfrm>
            </p:grpSpPr>
            <p:sp>
              <p:nvSpPr>
                <p:cNvPr id="32" name="Chevron 31"/>
                <p:cNvSpPr/>
                <p:nvPr/>
              </p:nvSpPr>
              <p:spPr>
                <a:xfrm rot="5400000">
                  <a:off x="56608" y="4604747"/>
                  <a:ext cx="1026176" cy="672946"/>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33" name="Chevron 16"/>
                <p:cNvSpPr/>
                <p:nvPr/>
              </p:nvSpPr>
              <p:spPr>
                <a:xfrm>
                  <a:off x="233224" y="4787292"/>
                  <a:ext cx="672946"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smtClean="0"/>
                    <a:t>V 1.1</a:t>
                  </a:r>
                  <a:endParaRPr lang="en-US" sz="1600" kern="1200" dirty="0"/>
                </a:p>
              </p:txBody>
            </p:sp>
          </p:grpSp>
          <p:grpSp>
            <p:nvGrpSpPr>
              <p:cNvPr id="23" name="Group 22"/>
              <p:cNvGrpSpPr/>
              <p:nvPr/>
            </p:nvGrpSpPr>
            <p:grpSpPr>
              <a:xfrm>
                <a:off x="906169" y="4428131"/>
                <a:ext cx="3518055" cy="667015"/>
                <a:chOff x="636240" y="2369172"/>
                <a:chExt cx="3326159" cy="590795"/>
              </a:xfrm>
            </p:grpSpPr>
            <p:sp>
              <p:nvSpPr>
                <p:cNvPr id="30" name="Round Same Side Corner Rectangle 29"/>
                <p:cNvSpPr/>
                <p:nvPr/>
              </p:nvSpPr>
              <p:spPr>
                <a:xfrm rot="5400000">
                  <a:off x="2003922" y="1001490"/>
                  <a:ext cx="590795" cy="3326159"/>
                </a:xfrm>
                <a:prstGeom prst="round2SameRect">
                  <a:avLst/>
                </a:prstGeom>
              </p:spPr>
              <p:style>
                <a:lnRef idx="1">
                  <a:schemeClr val="accent2">
                    <a:alpha val="90000"/>
                    <a:hueOff val="0"/>
                    <a:satOff val="0"/>
                    <a:lumOff val="0"/>
                    <a:alphaOff val="-3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ound Same Side Corner Rectangle 18"/>
                <p:cNvSpPr/>
                <p:nvPr/>
              </p:nvSpPr>
              <p:spPr>
                <a:xfrm>
                  <a:off x="636240" y="2398014"/>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Supported on Windows 2000, XP, Server 2003</a:t>
                  </a:r>
                </a:p>
              </p:txBody>
            </p:sp>
          </p:grpSp>
        </p:grpSp>
        <p:grpSp>
          <p:nvGrpSpPr>
            <p:cNvPr id="97" name="Group 96"/>
            <p:cNvGrpSpPr/>
            <p:nvPr/>
          </p:nvGrpSpPr>
          <p:grpSpPr>
            <a:xfrm>
              <a:off x="380999" y="5319204"/>
              <a:ext cx="4051486" cy="1026179"/>
              <a:chOff x="233223" y="5319204"/>
              <a:chExt cx="4191001" cy="1026179"/>
            </a:xfrm>
          </p:grpSpPr>
          <p:grpSp>
            <p:nvGrpSpPr>
              <p:cNvPr id="82" name="Group 81"/>
              <p:cNvGrpSpPr/>
              <p:nvPr/>
            </p:nvGrpSpPr>
            <p:grpSpPr>
              <a:xfrm>
                <a:off x="233223" y="5319207"/>
                <a:ext cx="672947" cy="1026176"/>
                <a:chOff x="233223" y="5319207"/>
                <a:chExt cx="672947" cy="1026176"/>
              </a:xfrm>
            </p:grpSpPr>
            <p:sp>
              <p:nvSpPr>
                <p:cNvPr id="28" name="Chevron 27"/>
                <p:cNvSpPr/>
                <p:nvPr/>
              </p:nvSpPr>
              <p:spPr>
                <a:xfrm rot="5400000">
                  <a:off x="56608" y="5495822"/>
                  <a:ext cx="1026176" cy="672946"/>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29" name="Chevron 20"/>
                <p:cNvSpPr/>
                <p:nvPr/>
              </p:nvSpPr>
              <p:spPr>
                <a:xfrm>
                  <a:off x="233224" y="5678367"/>
                  <a:ext cx="672946"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1.0</a:t>
                  </a:r>
                  <a:endParaRPr lang="en-US" sz="1600" kern="1200" dirty="0"/>
                </a:p>
              </p:txBody>
            </p:sp>
          </p:grpSp>
          <p:grpSp>
            <p:nvGrpSpPr>
              <p:cNvPr id="25" name="Group 24"/>
              <p:cNvGrpSpPr/>
              <p:nvPr/>
            </p:nvGrpSpPr>
            <p:grpSpPr>
              <a:xfrm>
                <a:off x="906169" y="5319204"/>
                <a:ext cx="3518055" cy="667015"/>
                <a:chOff x="636240" y="3158423"/>
                <a:chExt cx="3326159" cy="590795"/>
              </a:xfrm>
            </p:grpSpPr>
            <p:sp>
              <p:nvSpPr>
                <p:cNvPr id="26" name="Round Same Side Corner Rectangle 25"/>
                <p:cNvSpPr/>
                <p:nvPr/>
              </p:nvSpPr>
              <p:spPr>
                <a:xfrm rot="5400000">
                  <a:off x="2003922" y="1790741"/>
                  <a:ext cx="590795" cy="3326159"/>
                </a:xfrm>
                <a:prstGeom prst="round2SameRect">
                  <a:avLst/>
                </a:prstGeom>
              </p:spPr>
              <p:style>
                <a:lnRef idx="1">
                  <a:schemeClr val="accent2">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ound Same Side Corner Rectangle 22"/>
                <p:cNvSpPr/>
                <p:nvPr/>
              </p:nvSpPr>
              <p:spPr>
                <a:xfrm>
                  <a:off x="636240" y="3187265"/>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Supported </a:t>
                  </a:r>
                  <a:r>
                    <a:rPr lang="en-US" sz="1200" smtClean="0">
                      <a:gradFill>
                        <a:gsLst>
                          <a:gs pos="28000">
                            <a:schemeClr val="bg2"/>
                          </a:gs>
                          <a:gs pos="48000">
                            <a:schemeClr val="bg2"/>
                          </a:gs>
                        </a:gsLst>
                        <a:lin ang="5400000" scaled="1"/>
                      </a:gradFill>
                      <a:latin typeface="Trebuchet MS" pitchFamily="34" charset="0"/>
                    </a:rPr>
                    <a:t>on Windows XP</a:t>
                  </a:r>
                  <a:r>
                    <a:rPr lang="en-US" sz="1200" dirty="0" smtClean="0">
                      <a:gradFill>
                        <a:gsLst>
                          <a:gs pos="28000">
                            <a:schemeClr val="bg2"/>
                          </a:gs>
                          <a:gs pos="48000">
                            <a:schemeClr val="bg2"/>
                          </a:gs>
                        </a:gsLst>
                        <a:lin ang="5400000" scaled="1"/>
                      </a:gradFill>
                      <a:latin typeface="Trebuchet MS" pitchFamily="34" charset="0"/>
                    </a:rPr>
                    <a:t>, Server 2003</a:t>
                  </a:r>
                </a:p>
              </p:txBody>
            </p:sp>
          </p:grpSp>
        </p:grpSp>
      </p:grpSp>
      <p:grpSp>
        <p:nvGrpSpPr>
          <p:cNvPr id="99" name="Group 98"/>
          <p:cNvGrpSpPr/>
          <p:nvPr/>
        </p:nvGrpSpPr>
        <p:grpSpPr>
          <a:xfrm>
            <a:off x="4650940" y="1413156"/>
            <a:ext cx="4112060" cy="4932227"/>
            <a:chOff x="4564188" y="1413156"/>
            <a:chExt cx="4198812" cy="4932227"/>
          </a:xfrm>
        </p:grpSpPr>
        <p:sp>
          <p:nvSpPr>
            <p:cNvPr id="14" name="TextBox 13"/>
            <p:cNvSpPr txBox="1"/>
            <p:nvPr/>
          </p:nvSpPr>
          <p:spPr>
            <a:xfrm>
              <a:off x="4796331" y="1413156"/>
              <a:ext cx="3830495" cy="307777"/>
            </a:xfrm>
            <a:prstGeom prst="rect">
              <a:avLst/>
            </a:prstGeom>
            <a:noFill/>
          </p:spPr>
          <p:txBody>
            <a:bodyPr wrap="square" lIns="0" tIns="0" rIns="0" bIns="0" rtlCol="0">
              <a:spAutoFit/>
            </a:bodyPr>
            <a:lstStyle/>
            <a:p>
              <a:pPr algn="ctr"/>
              <a:r>
                <a:rPr lang="en-US" sz="20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rPr>
                <a:t>UMDF</a:t>
              </a:r>
              <a:endParaRPr lang="en-US" sz="20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92" name="Group 91"/>
            <p:cNvGrpSpPr/>
            <p:nvPr/>
          </p:nvGrpSpPr>
          <p:grpSpPr>
            <a:xfrm>
              <a:off x="4564188" y="1754911"/>
              <a:ext cx="4198812" cy="4590472"/>
              <a:chOff x="4560463" y="1754911"/>
              <a:chExt cx="4343400" cy="4590472"/>
            </a:xfrm>
          </p:grpSpPr>
          <p:grpSp>
            <p:nvGrpSpPr>
              <p:cNvPr id="91" name="Group 90"/>
              <p:cNvGrpSpPr/>
              <p:nvPr/>
            </p:nvGrpSpPr>
            <p:grpSpPr>
              <a:xfrm>
                <a:off x="4560463" y="1754911"/>
                <a:ext cx="4343400" cy="1026176"/>
                <a:chOff x="4560463" y="1754911"/>
                <a:chExt cx="4343400" cy="1026176"/>
              </a:xfrm>
            </p:grpSpPr>
            <p:grpSp>
              <p:nvGrpSpPr>
                <p:cNvPr id="83" name="Group 82"/>
                <p:cNvGrpSpPr/>
                <p:nvPr/>
              </p:nvGrpSpPr>
              <p:grpSpPr>
                <a:xfrm>
                  <a:off x="4560463" y="1754911"/>
                  <a:ext cx="697418" cy="1026176"/>
                  <a:chOff x="4560463" y="1754911"/>
                  <a:chExt cx="697418" cy="1026176"/>
                </a:xfrm>
              </p:grpSpPr>
              <p:sp>
                <p:nvSpPr>
                  <p:cNvPr id="75" name="Chevron 74"/>
                  <p:cNvSpPr/>
                  <p:nvPr/>
                </p:nvSpPr>
                <p:spPr>
                  <a:xfrm rot="5400000">
                    <a:off x="4396084" y="1919290"/>
                    <a:ext cx="1026176" cy="697417"/>
                  </a:xfrm>
                  <a:prstGeom prst="chevron">
                    <a:avLst/>
                  </a:prstGeom>
                  <a:ln/>
                  <a:effectLst/>
                </p:spPr>
                <p:style>
                  <a:lnRef idx="1">
                    <a:schemeClr val="accent5"/>
                  </a:lnRef>
                  <a:fillRef idx="3">
                    <a:schemeClr val="accent5"/>
                  </a:fillRef>
                  <a:effectRef idx="2">
                    <a:schemeClr val="accent5"/>
                  </a:effectRef>
                  <a:fontRef idx="minor">
                    <a:schemeClr val="lt1"/>
                  </a:fontRef>
                </p:style>
              </p:sp>
              <p:sp>
                <p:nvSpPr>
                  <p:cNvPr id="76" name="Chevron 4"/>
                  <p:cNvSpPr/>
                  <p:nvPr/>
                </p:nvSpPr>
                <p:spPr>
                  <a:xfrm>
                    <a:off x="4560464" y="2114071"/>
                    <a:ext cx="697417"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1.9</a:t>
                    </a:r>
                    <a:endParaRPr lang="en-US" sz="1600" kern="1200" dirty="0"/>
                  </a:p>
                </p:txBody>
              </p:sp>
            </p:grpSp>
            <p:grpSp>
              <p:nvGrpSpPr>
                <p:cNvPr id="48" name="Group 47"/>
                <p:cNvGrpSpPr/>
                <p:nvPr/>
              </p:nvGrpSpPr>
              <p:grpSpPr>
                <a:xfrm>
                  <a:off x="5257880" y="1754912"/>
                  <a:ext cx="3645983" cy="667015"/>
                  <a:chOff x="636240" y="1423"/>
                  <a:chExt cx="3326159" cy="590795"/>
                </a:xfrm>
              </p:grpSpPr>
              <p:sp>
                <p:nvSpPr>
                  <p:cNvPr id="73" name="Round Same Side Corner Rectangle 72"/>
                  <p:cNvSpPr/>
                  <p:nvPr/>
                </p:nvSpPr>
                <p:spPr>
                  <a:xfrm rot="5400000">
                    <a:off x="2003922" y="-1366259"/>
                    <a:ext cx="590795" cy="3326159"/>
                  </a:xfrm>
                  <a:prstGeom prst="round2SameRect">
                    <a:avLst/>
                  </a:prstGeom>
                </p:spPr>
                <p:style>
                  <a:lnRef idx="1">
                    <a:schemeClr val="accent2">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4" name="Round Same Side Corner Rectangle 6"/>
                  <p:cNvSpPr/>
                  <p:nvPr/>
                </p:nvSpPr>
                <p:spPr>
                  <a:xfrm>
                    <a:off x="636240" y="30263"/>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In-box Win7</a:t>
                    </a: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XP, Server </a:t>
                    </a:r>
                    <a:r>
                      <a:rPr lang="en-US" sz="1200" dirty="0" smtClean="0">
                        <a:gradFill>
                          <a:gsLst>
                            <a:gs pos="28000">
                              <a:schemeClr val="bg2"/>
                            </a:gs>
                            <a:gs pos="48000">
                              <a:schemeClr val="bg2"/>
                            </a:gs>
                          </a:gsLst>
                          <a:lin ang="5400000" scaled="1"/>
                        </a:gradFill>
                        <a:latin typeface="Trebuchet MS" pitchFamily="34" charset="0"/>
                      </a:rPr>
                      <a:t>2003, Vista</a:t>
                    </a:r>
                    <a:r>
                      <a:rPr lang="en-US" sz="1200" smtClean="0">
                        <a:gradFill>
                          <a:gsLst>
                            <a:gs pos="28000">
                              <a:schemeClr val="bg2"/>
                            </a:gs>
                            <a:gs pos="48000">
                              <a:schemeClr val="bg2"/>
                            </a:gs>
                          </a:gsLst>
                          <a:lin ang="5400000" scaled="1"/>
                        </a:gradFill>
                        <a:latin typeface="Trebuchet MS" pitchFamily="34" charset="0"/>
                      </a:rPr>
                      <a:t>, Server </a:t>
                    </a:r>
                    <a:r>
                      <a:rPr lang="en-US" sz="1200" dirty="0" smtClean="0">
                        <a:gradFill>
                          <a:gsLst>
                            <a:gs pos="28000">
                              <a:schemeClr val="bg2"/>
                            </a:gs>
                            <a:gs pos="48000">
                              <a:schemeClr val="bg2"/>
                            </a:gs>
                          </a:gsLst>
                          <a:lin ang="5400000" scaled="1"/>
                        </a:gradFill>
                        <a:latin typeface="Trebuchet MS" pitchFamily="34" charset="0"/>
                      </a:rPr>
                      <a:t>2008</a:t>
                    </a:r>
                  </a:p>
                </p:txBody>
              </p:sp>
            </p:grpSp>
          </p:grpSp>
          <p:grpSp>
            <p:nvGrpSpPr>
              <p:cNvPr id="90" name="Group 89"/>
              <p:cNvGrpSpPr/>
              <p:nvPr/>
            </p:nvGrpSpPr>
            <p:grpSpPr>
              <a:xfrm>
                <a:off x="4560463" y="2645985"/>
                <a:ext cx="4343400" cy="1026176"/>
                <a:chOff x="4560463" y="2645985"/>
                <a:chExt cx="4343400" cy="1026176"/>
              </a:xfrm>
            </p:grpSpPr>
            <p:grpSp>
              <p:nvGrpSpPr>
                <p:cNvPr id="84" name="Group 83"/>
                <p:cNvGrpSpPr/>
                <p:nvPr/>
              </p:nvGrpSpPr>
              <p:grpSpPr>
                <a:xfrm>
                  <a:off x="4560463" y="2645985"/>
                  <a:ext cx="697418" cy="1026176"/>
                  <a:chOff x="4560463" y="2645985"/>
                  <a:chExt cx="697418" cy="1026176"/>
                </a:xfrm>
              </p:grpSpPr>
              <p:sp>
                <p:nvSpPr>
                  <p:cNvPr id="71" name="Chevron 70"/>
                  <p:cNvSpPr/>
                  <p:nvPr/>
                </p:nvSpPr>
                <p:spPr>
                  <a:xfrm rot="5400000">
                    <a:off x="4396084" y="2810364"/>
                    <a:ext cx="1026176" cy="697417"/>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72" name="Chevron 8"/>
                  <p:cNvSpPr/>
                  <p:nvPr/>
                </p:nvSpPr>
                <p:spPr>
                  <a:xfrm>
                    <a:off x="4560464" y="3005145"/>
                    <a:ext cx="697417"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 1.7</a:t>
                    </a:r>
                    <a:endParaRPr lang="en-US" sz="1600" kern="1200" dirty="0"/>
                  </a:p>
                </p:txBody>
              </p:sp>
            </p:grpSp>
            <p:grpSp>
              <p:nvGrpSpPr>
                <p:cNvPr id="50" name="Group 49"/>
                <p:cNvGrpSpPr/>
                <p:nvPr/>
              </p:nvGrpSpPr>
              <p:grpSpPr>
                <a:xfrm>
                  <a:off x="5257880" y="2645986"/>
                  <a:ext cx="3645983" cy="667015"/>
                  <a:chOff x="636240" y="790674"/>
                  <a:chExt cx="3326159" cy="590795"/>
                </a:xfrm>
              </p:grpSpPr>
              <p:sp>
                <p:nvSpPr>
                  <p:cNvPr id="69" name="Round Same Side Corner Rectangle 68"/>
                  <p:cNvSpPr/>
                  <p:nvPr/>
                </p:nvSpPr>
                <p:spPr>
                  <a:xfrm rot="5400000">
                    <a:off x="2003922" y="-577008"/>
                    <a:ext cx="590795" cy="3326159"/>
                  </a:xfrm>
                  <a:prstGeom prst="round2SameRect">
                    <a:avLst/>
                  </a:prstGeom>
                </p:spPr>
                <p:style>
                  <a:lnRef idx="1">
                    <a:schemeClr val="accent2">
                      <a:alpha val="90000"/>
                      <a:hueOff val="0"/>
                      <a:satOff val="0"/>
                      <a:lumOff val="0"/>
                      <a:alphaOff val="-1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0" name="Round Same Side Corner Rectangle 10"/>
                  <p:cNvSpPr/>
                  <p:nvPr/>
                </p:nvSpPr>
                <p:spPr>
                  <a:xfrm>
                    <a:off x="636240" y="819514"/>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smtClean="0">
                        <a:gradFill>
                          <a:gsLst>
                            <a:gs pos="28000">
                              <a:schemeClr val="bg2"/>
                            </a:gs>
                            <a:gs pos="48000">
                              <a:schemeClr val="bg2"/>
                            </a:gs>
                          </a:gsLst>
                          <a:lin ang="5400000" scaled="1"/>
                        </a:gradFill>
                        <a:latin typeface="Trebuchet MS" pitchFamily="34" charset="0"/>
                      </a:rPr>
                      <a:t>In-box Windows Vista SP1/Server </a:t>
                    </a:r>
                    <a:r>
                      <a:rPr lang="en-US" sz="1200" dirty="0" smtClean="0">
                        <a:gradFill>
                          <a:gsLst>
                            <a:gs pos="28000">
                              <a:schemeClr val="bg2"/>
                            </a:gs>
                            <a:gs pos="48000">
                              <a:schemeClr val="bg2"/>
                            </a:gs>
                          </a:gsLst>
                          <a:lin ang="5400000" scaled="1"/>
                        </a:gradFill>
                        <a:latin typeface="Trebuchet MS" pitchFamily="34" charset="0"/>
                      </a:rPr>
                      <a:t>2008</a:t>
                    </a: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XP, Server 2003, and Vista </a:t>
                    </a:r>
                    <a:r>
                      <a:rPr lang="en-US" sz="1200" dirty="0" smtClean="0">
                        <a:gradFill>
                          <a:gsLst>
                            <a:gs pos="28000">
                              <a:schemeClr val="bg2"/>
                            </a:gs>
                            <a:gs pos="48000">
                              <a:schemeClr val="bg2"/>
                            </a:gs>
                          </a:gsLst>
                          <a:lin ang="5400000" scaled="1"/>
                        </a:gradFill>
                        <a:latin typeface="Trebuchet MS" pitchFamily="34" charset="0"/>
                      </a:rPr>
                      <a:t>Client RTM</a:t>
                    </a:r>
                  </a:p>
                </p:txBody>
              </p:sp>
            </p:grpSp>
          </p:grpSp>
          <p:grpSp>
            <p:nvGrpSpPr>
              <p:cNvPr id="89" name="Group 88"/>
              <p:cNvGrpSpPr/>
              <p:nvPr/>
            </p:nvGrpSpPr>
            <p:grpSpPr>
              <a:xfrm>
                <a:off x="4560463" y="3537057"/>
                <a:ext cx="4343400" cy="1026178"/>
                <a:chOff x="4560463" y="3537057"/>
                <a:chExt cx="4343400" cy="1026178"/>
              </a:xfrm>
            </p:grpSpPr>
            <p:grpSp>
              <p:nvGrpSpPr>
                <p:cNvPr id="85" name="Group 84"/>
                <p:cNvGrpSpPr/>
                <p:nvPr/>
              </p:nvGrpSpPr>
              <p:grpSpPr>
                <a:xfrm>
                  <a:off x="4560463" y="3537059"/>
                  <a:ext cx="697418" cy="1026176"/>
                  <a:chOff x="4560463" y="3537059"/>
                  <a:chExt cx="697418" cy="1026176"/>
                </a:xfrm>
              </p:grpSpPr>
              <p:sp>
                <p:nvSpPr>
                  <p:cNvPr id="67" name="Chevron 66"/>
                  <p:cNvSpPr/>
                  <p:nvPr/>
                </p:nvSpPr>
                <p:spPr>
                  <a:xfrm rot="5400000">
                    <a:off x="4396084" y="3701438"/>
                    <a:ext cx="1026176" cy="697417"/>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68" name="Chevron 12"/>
                  <p:cNvSpPr/>
                  <p:nvPr/>
                </p:nvSpPr>
                <p:spPr>
                  <a:xfrm>
                    <a:off x="4560464" y="3896219"/>
                    <a:ext cx="697417"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v 1.5</a:t>
                    </a:r>
                    <a:endParaRPr lang="en-US" sz="1600" kern="1200" dirty="0"/>
                  </a:p>
                </p:txBody>
              </p:sp>
            </p:grpSp>
            <p:grpSp>
              <p:nvGrpSpPr>
                <p:cNvPr id="52" name="Group 51"/>
                <p:cNvGrpSpPr/>
                <p:nvPr/>
              </p:nvGrpSpPr>
              <p:grpSpPr>
                <a:xfrm>
                  <a:off x="5257880" y="3537057"/>
                  <a:ext cx="3645983" cy="667015"/>
                  <a:chOff x="636240" y="1579922"/>
                  <a:chExt cx="3326159" cy="590795"/>
                </a:xfrm>
              </p:grpSpPr>
              <p:sp>
                <p:nvSpPr>
                  <p:cNvPr id="65" name="Round Same Side Corner Rectangle 64"/>
                  <p:cNvSpPr/>
                  <p:nvPr/>
                </p:nvSpPr>
                <p:spPr>
                  <a:xfrm rot="5400000">
                    <a:off x="2003922" y="212240"/>
                    <a:ext cx="590795" cy="3326159"/>
                  </a:xfrm>
                  <a:prstGeom prst="round2SameRect">
                    <a:avLst/>
                  </a:prstGeom>
                </p:spPr>
                <p:style>
                  <a:lnRef idx="1">
                    <a:schemeClr val="accent2">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6" name="Round Same Side Corner Rectangle 14"/>
                  <p:cNvSpPr/>
                  <p:nvPr/>
                </p:nvSpPr>
                <p:spPr>
                  <a:xfrm>
                    <a:off x="636240" y="1608763"/>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smtClean="0">
                        <a:gradFill>
                          <a:gsLst>
                            <a:gs pos="28000">
                              <a:schemeClr val="bg2"/>
                            </a:gs>
                            <a:gs pos="48000">
                              <a:schemeClr val="bg2"/>
                            </a:gs>
                          </a:gsLst>
                          <a:lin ang="5400000" scaled="1"/>
                        </a:gradFill>
                        <a:latin typeface="Trebuchet MS" pitchFamily="34" charset="0"/>
                      </a:rPr>
                      <a:t>In-box Windows Vista</a:t>
                    </a:r>
                    <a:endParaRPr lang="en-US" sz="1200" dirty="0" smtClean="0">
                      <a:gradFill>
                        <a:gsLst>
                          <a:gs pos="28000">
                            <a:schemeClr val="bg2"/>
                          </a:gs>
                          <a:gs pos="48000">
                            <a:schemeClr val="bg2"/>
                          </a:gs>
                        </a:gsLst>
                        <a:lin ang="5400000" scaled="1"/>
                      </a:gradFill>
                      <a:latin typeface="Trebuchet MS" pitchFamily="34" charset="0"/>
                    </a:endParaRPr>
                  </a:p>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Down-level support </a:t>
                    </a:r>
                    <a:r>
                      <a:rPr lang="en-US" sz="1200" smtClean="0">
                        <a:gradFill>
                          <a:gsLst>
                            <a:gs pos="28000">
                              <a:schemeClr val="bg2"/>
                            </a:gs>
                            <a:gs pos="48000">
                              <a:schemeClr val="bg2"/>
                            </a:gs>
                          </a:gsLst>
                          <a:lin ang="5400000" scaled="1"/>
                        </a:gradFill>
                        <a:latin typeface="Trebuchet MS" pitchFamily="34" charset="0"/>
                      </a:rPr>
                      <a:t>for Windows XP</a:t>
                    </a:r>
                    <a:endParaRPr lang="en-US" sz="1200" dirty="0" smtClean="0">
                      <a:gradFill>
                        <a:gsLst>
                          <a:gs pos="28000">
                            <a:schemeClr val="bg2"/>
                          </a:gs>
                          <a:gs pos="48000">
                            <a:schemeClr val="bg2"/>
                          </a:gs>
                        </a:gsLst>
                        <a:lin ang="5400000" scaled="1"/>
                      </a:gradFill>
                      <a:latin typeface="Trebuchet MS" pitchFamily="34" charset="0"/>
                    </a:endParaRPr>
                  </a:p>
                </p:txBody>
              </p:sp>
            </p:grpSp>
          </p:grpSp>
          <p:grpSp>
            <p:nvGrpSpPr>
              <p:cNvPr id="88" name="Group 87"/>
              <p:cNvGrpSpPr/>
              <p:nvPr/>
            </p:nvGrpSpPr>
            <p:grpSpPr>
              <a:xfrm>
                <a:off x="4560463" y="5319204"/>
                <a:ext cx="4343400" cy="1026179"/>
                <a:chOff x="4560463" y="5319204"/>
                <a:chExt cx="4343400" cy="1026179"/>
              </a:xfrm>
            </p:grpSpPr>
            <p:grpSp>
              <p:nvGrpSpPr>
                <p:cNvPr id="87" name="Group 86"/>
                <p:cNvGrpSpPr/>
                <p:nvPr/>
              </p:nvGrpSpPr>
              <p:grpSpPr>
                <a:xfrm>
                  <a:off x="4560463" y="5319207"/>
                  <a:ext cx="697418" cy="1026176"/>
                  <a:chOff x="4560463" y="5319207"/>
                  <a:chExt cx="697418" cy="1026176"/>
                </a:xfrm>
              </p:grpSpPr>
              <p:sp>
                <p:nvSpPr>
                  <p:cNvPr id="59" name="Chevron 58"/>
                  <p:cNvSpPr/>
                  <p:nvPr/>
                </p:nvSpPr>
                <p:spPr>
                  <a:xfrm rot="5400000">
                    <a:off x="4396084" y="5483586"/>
                    <a:ext cx="1026176" cy="697417"/>
                  </a:xfrm>
                  <a:prstGeom prst="chevron">
                    <a:avLst/>
                  </a:prstGeom>
                  <a:effectLst/>
                </p:spPr>
                <p:style>
                  <a:lnRef idx="1">
                    <a:schemeClr val="accent2"/>
                  </a:lnRef>
                  <a:fillRef idx="3">
                    <a:schemeClr val="accent2"/>
                  </a:fillRef>
                  <a:effectRef idx="2">
                    <a:schemeClr val="accent2"/>
                  </a:effectRef>
                  <a:fontRef idx="minor">
                    <a:schemeClr val="lt1"/>
                  </a:fontRef>
                </p:style>
              </p:sp>
              <p:sp>
                <p:nvSpPr>
                  <p:cNvPr id="60" name="Chevron 20"/>
                  <p:cNvSpPr/>
                  <p:nvPr/>
                </p:nvSpPr>
                <p:spPr>
                  <a:xfrm>
                    <a:off x="4560464" y="5678367"/>
                    <a:ext cx="697417" cy="307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en-US" sz="1600" kern="1200" dirty="0" smtClean="0"/>
                      <a:t>v 1.0</a:t>
                    </a:r>
                    <a:endParaRPr lang="en-US" sz="1600" kern="1200" dirty="0"/>
                  </a:p>
                </p:txBody>
              </p:sp>
            </p:grpSp>
            <p:grpSp>
              <p:nvGrpSpPr>
                <p:cNvPr id="56" name="Group 55"/>
                <p:cNvGrpSpPr/>
                <p:nvPr/>
              </p:nvGrpSpPr>
              <p:grpSpPr>
                <a:xfrm>
                  <a:off x="5257880" y="5319204"/>
                  <a:ext cx="3645983" cy="667015"/>
                  <a:chOff x="636240" y="3158423"/>
                  <a:chExt cx="3326159" cy="590795"/>
                </a:xfrm>
              </p:grpSpPr>
              <p:sp>
                <p:nvSpPr>
                  <p:cNvPr id="57" name="Round Same Side Corner Rectangle 56"/>
                  <p:cNvSpPr/>
                  <p:nvPr/>
                </p:nvSpPr>
                <p:spPr>
                  <a:xfrm rot="5400000">
                    <a:off x="2003922" y="1790741"/>
                    <a:ext cx="590795" cy="3326159"/>
                  </a:xfrm>
                  <a:prstGeom prst="round2SameRect">
                    <a:avLst/>
                  </a:prstGeom>
                </p:spPr>
                <p:style>
                  <a:lnRef idx="1">
                    <a:schemeClr val="accent2">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Round Same Side Corner Rectangle 22"/>
                  <p:cNvSpPr/>
                  <p:nvPr/>
                </p:nvSpPr>
                <p:spPr>
                  <a:xfrm>
                    <a:off x="636240" y="3187265"/>
                    <a:ext cx="3297319" cy="533115"/>
                  </a:xfrm>
                  <a:prstGeom prst="rect">
                    <a:avLst/>
                  </a:prstGeom>
                  <a:noFill/>
                  <a:ln w="9525">
                    <a:noFill/>
                    <a:miter lim="800000"/>
                    <a:headEnd/>
                    <a:tailEnd/>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6350" rIns="6350" bIns="6350" numCol="1" spcCol="1270" anchor="ctr" anchorCtr="0">
                    <a:noAutofit/>
                  </a:bodyPr>
                  <a:lstStyle/>
                  <a:p>
                    <a:pPr marL="111125" lvl="1" indent="-111125" defTabSz="912777" fontAlgn="base">
                      <a:lnSpc>
                        <a:spcPct val="90000"/>
                      </a:lnSpc>
                      <a:spcBef>
                        <a:spcPts val="600"/>
                      </a:spcBef>
                      <a:spcAft>
                        <a:spcPct val="0"/>
                      </a:spcAft>
                      <a:buClr>
                        <a:schemeClr val="tx2"/>
                      </a:buClr>
                      <a:buSzPct val="95000"/>
                      <a:buBlip>
                        <a:blip r:embed="rId3"/>
                      </a:buBlip>
                    </a:pPr>
                    <a:r>
                      <a:rPr lang="en-US" sz="1200" dirty="0" smtClean="0">
                        <a:gradFill>
                          <a:gsLst>
                            <a:gs pos="28000">
                              <a:schemeClr val="bg2"/>
                            </a:gs>
                            <a:gs pos="48000">
                              <a:schemeClr val="bg2"/>
                            </a:gs>
                          </a:gsLst>
                          <a:lin ang="5400000" scaled="1"/>
                        </a:gradFill>
                        <a:latin typeface="Trebuchet MS" pitchFamily="34" charset="0"/>
                      </a:rPr>
                      <a:t>Release for Windows Media Player 11</a:t>
                    </a:r>
                  </a:p>
                </p:txBody>
              </p:sp>
            </p:grpSp>
          </p:grpSp>
        </p:gr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a:xfrm>
            <a:off x="382588" y="1414464"/>
            <a:ext cx="8380412" cy="5272213"/>
          </a:xfrm>
        </p:spPr>
        <p:txBody>
          <a:bodyPr/>
          <a:lstStyle/>
          <a:p>
            <a:pPr marL="230188" indent="-230188">
              <a:lnSpc>
                <a:spcPct val="85000"/>
              </a:lnSpc>
            </a:pPr>
            <a:r>
              <a:rPr lang="en-US" sz="2000" smtClean="0"/>
              <a:t>Web resources</a:t>
            </a:r>
          </a:p>
          <a:p>
            <a:pPr marL="461963" lvl="1" indent="-231775">
              <a:lnSpc>
                <a:spcPct val="85000"/>
              </a:lnSpc>
            </a:pPr>
            <a:r>
              <a:rPr lang="en-US" sz="1800" smtClean="0"/>
              <a:t>WDF white papers on the WHDC Web site: </a:t>
            </a:r>
            <a:r>
              <a:rPr lang="en-US" sz="1800" smtClean="0">
                <a:hlinkClick r:id="rId3"/>
              </a:rPr>
              <a:t>http://go.microsoft.com/fwlink/?LinkID=79335</a:t>
            </a:r>
            <a:endParaRPr lang="en-US" sz="1800" smtClean="0"/>
          </a:p>
          <a:p>
            <a:pPr marL="461963" lvl="1" indent="-231775">
              <a:lnSpc>
                <a:spcPct val="85000"/>
              </a:lnSpc>
            </a:pPr>
            <a:r>
              <a:rPr lang="en-US" sz="1900" smtClean="0"/>
              <a:t>Check out the new paper on how to write bus drivers:</a:t>
            </a:r>
            <a:br>
              <a:rPr lang="en-US" sz="1900" smtClean="0"/>
            </a:br>
            <a:r>
              <a:rPr lang="en-US" sz="1900" u="sng" smtClean="0">
                <a:hlinkClick r:id="rId4" action="ppaction://hlinkfile"/>
              </a:rPr>
              <a:t>http://www.microsoft.com/whdc/driver/wdf/KMDFBusDrv.mspx</a:t>
            </a:r>
            <a:endParaRPr lang="en-US" sz="1900" smtClean="0"/>
          </a:p>
          <a:p>
            <a:pPr marL="461963" lvl="1" indent="-231775">
              <a:lnSpc>
                <a:spcPct val="85000"/>
              </a:lnSpc>
            </a:pPr>
            <a:r>
              <a:rPr lang="en-US" sz="1800" smtClean="0"/>
              <a:t>Blogs</a:t>
            </a:r>
          </a:p>
          <a:p>
            <a:pPr marL="628650" lvl="2" indent="-166688">
              <a:lnSpc>
                <a:spcPct val="85000"/>
              </a:lnSpc>
            </a:pPr>
            <a:r>
              <a:rPr lang="en-US" sz="1600" smtClean="0">
                <a:hlinkClick r:id="rId5"/>
              </a:rPr>
              <a:t>http://blogs.msdn.com/doronh/default.aspx  (A Hole In My Head)</a:t>
            </a:r>
          </a:p>
          <a:p>
            <a:pPr marL="628650" lvl="2" indent="-166688">
              <a:lnSpc>
                <a:spcPct val="85000"/>
              </a:lnSpc>
            </a:pPr>
            <a:r>
              <a:rPr lang="en-US" sz="1600" smtClean="0">
                <a:hlinkClick r:id="rId5"/>
              </a:rPr>
              <a:t>http://blogs.msdn.com/peterwie/default.aspx (Pointless Blathering)</a:t>
            </a:r>
          </a:p>
          <a:p>
            <a:pPr marL="628650" lvl="2" indent="-166688">
              <a:lnSpc>
                <a:spcPct val="85000"/>
              </a:lnSpc>
            </a:pPr>
            <a:r>
              <a:rPr lang="en-US" sz="1600" smtClean="0">
                <a:hlinkClick r:id="rId5"/>
              </a:rPr>
              <a:t>http://blogs.msdn.com/iliast/default.aspx  (driver writing != bus driving)</a:t>
            </a:r>
          </a:p>
          <a:p>
            <a:pPr marL="461963" lvl="1" indent="-231775">
              <a:lnSpc>
                <a:spcPct val="85000"/>
              </a:lnSpc>
            </a:pPr>
            <a:r>
              <a:rPr lang="en-US" sz="1800" smtClean="0"/>
              <a:t>Newsgroups and lists </a:t>
            </a:r>
          </a:p>
          <a:p>
            <a:pPr marL="628650" lvl="2" indent="-166688">
              <a:lnSpc>
                <a:spcPct val="85000"/>
              </a:lnSpc>
            </a:pPr>
            <a:r>
              <a:rPr lang="en-US" sz="1600" smtClean="0"/>
              <a:t>Microsoft.public.device.development.drivers</a:t>
            </a:r>
          </a:p>
          <a:p>
            <a:pPr marL="628650" lvl="2" indent="-166688">
              <a:lnSpc>
                <a:spcPct val="85000"/>
              </a:lnSpc>
            </a:pPr>
            <a:r>
              <a:rPr lang="en-US" sz="1600" smtClean="0"/>
              <a:t>OSR NTDev Mailing List</a:t>
            </a:r>
          </a:p>
          <a:p>
            <a:pPr marL="230188" indent="-230188">
              <a:lnSpc>
                <a:spcPct val="85000"/>
              </a:lnSpc>
            </a:pPr>
            <a:r>
              <a:rPr lang="en-US" sz="2000" smtClean="0"/>
              <a:t>WDF book</a:t>
            </a:r>
          </a:p>
          <a:p>
            <a:pPr marL="461963" lvl="1" indent="-231775">
              <a:lnSpc>
                <a:spcPct val="85000"/>
              </a:lnSpc>
            </a:pPr>
            <a:r>
              <a:rPr lang="en-US" sz="1800" smtClean="0"/>
              <a:t>Developing Drivers with the Windows Driver Foundation </a:t>
            </a:r>
          </a:p>
          <a:p>
            <a:pPr marL="628650" lvl="2" indent="-166688">
              <a:lnSpc>
                <a:spcPct val="85000"/>
              </a:lnSpc>
            </a:pPr>
            <a:r>
              <a:rPr lang="en-US" sz="1600" smtClean="0">
                <a:hlinkClick r:id="rId6"/>
              </a:rPr>
              <a:t>http://www.microsoft.com/MSPress/books/10512.aspx</a:t>
            </a:r>
            <a:endParaRPr lang="en-US" sz="1600" dirty="0" smtClean="0"/>
          </a:p>
        </p:txBody>
      </p:sp>
    </p:spTree>
  </p:cSld>
  <p:clrMapOvr>
    <a:masterClrMapping/>
  </p:clrMapOvr>
  <p:transition advClick="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Backup Slides</a:t>
            </a:r>
            <a:endParaRPr lang="en-US"/>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Remote I/O Targets</a:t>
            </a:r>
            <a:endParaRPr lang="en-US" dirty="0"/>
          </a:p>
        </p:txBody>
      </p:sp>
      <p:sp>
        <p:nvSpPr>
          <p:cNvPr id="3" name="Content Placeholder 2"/>
          <p:cNvSpPr>
            <a:spLocks noGrp="1"/>
          </p:cNvSpPr>
          <p:nvPr>
            <p:ph idx="1"/>
          </p:nvPr>
        </p:nvSpPr>
        <p:spPr>
          <a:xfrm>
            <a:off x="382588" y="1414464"/>
            <a:ext cx="8380412" cy="5161413"/>
          </a:xfrm>
        </p:spPr>
        <p:txBody>
          <a:bodyPr/>
          <a:lstStyle/>
          <a:p>
            <a:pPr marL="230188" lvl="0" indent="-230188"/>
            <a:r>
              <a:rPr lang="en-US" sz="1800" b="1" smtClean="0"/>
              <a:t>Problem: </a:t>
            </a:r>
            <a:r>
              <a:rPr lang="en-US" sz="1800" smtClean="0"/>
              <a:t>UMDF needs to communicate with devices outside its device stack</a:t>
            </a:r>
          </a:p>
          <a:p>
            <a:pPr marL="230188" lvl="0" indent="-230188"/>
            <a:r>
              <a:rPr lang="en-US" sz="1800" b="1" smtClean="0"/>
              <a:t>Solution</a:t>
            </a:r>
          </a:p>
          <a:p>
            <a:pPr marL="396875" lvl="1" indent="-166688"/>
            <a:r>
              <a:rPr lang="en-US" sz="1600" smtClean="0"/>
              <a:t>Provide wrapper around PNP device arrival/removal notifications</a:t>
            </a:r>
          </a:p>
          <a:p>
            <a:pPr marL="396875" lvl="1" indent="-166688"/>
            <a:r>
              <a:rPr lang="en-US" sz="1600" smtClean="0"/>
              <a:t>Support WDF remote I/O targets</a:t>
            </a:r>
          </a:p>
          <a:p>
            <a:pPr marL="230188" indent="-230188"/>
            <a:r>
              <a:rPr lang="en-US" sz="1800" smtClean="0"/>
              <a:t>Register for device notifications  using </a:t>
            </a:r>
            <a:r>
              <a:rPr lang="en-US" sz="1800" smtClean="0">
                <a:latin typeface="Lucida Console" pitchFamily="49" charset="0"/>
              </a:rPr>
              <a:t>IWDFDevice2::RegisterRemoteInterfaceNotification()</a:t>
            </a:r>
          </a:p>
          <a:p>
            <a:pPr marL="396875" lvl="1" indent="-166688"/>
            <a:r>
              <a:rPr lang="en-US" sz="1600" smtClean="0"/>
              <a:t>Invoke device’s IPnpCallbackRemoteInterfaceNotification callback interfaces</a:t>
            </a:r>
          </a:p>
          <a:p>
            <a:pPr marL="230188" indent="-230188"/>
            <a:r>
              <a:rPr lang="en-US" sz="1800" smtClean="0"/>
              <a:t>Open a remote I/O target on arrival</a:t>
            </a:r>
          </a:p>
          <a:p>
            <a:pPr marL="396875" lvl="1" indent="-166688"/>
            <a:r>
              <a:rPr lang="en-US" sz="1600" smtClean="0"/>
              <a:t>Create a remote I/O target through </a:t>
            </a:r>
            <a:r>
              <a:rPr lang="en-US" sz="1600" smtClean="0">
                <a:latin typeface="Lucida Console" pitchFamily="49" charset="0"/>
              </a:rPr>
              <a:t>IWDFDevice2::CreateRemoteTarget()</a:t>
            </a:r>
          </a:p>
          <a:p>
            <a:pPr marL="396875" lvl="1" indent="-166688"/>
            <a:r>
              <a:rPr lang="en-US" sz="1600" smtClean="0"/>
              <a:t>Call </a:t>
            </a:r>
            <a:r>
              <a:rPr lang="en-US" sz="1600" smtClean="0">
                <a:latin typeface="Lucida Console" pitchFamily="49" charset="0"/>
              </a:rPr>
              <a:t>IWDFRemoteTarget::OpenRemoteInterface() </a:t>
            </a:r>
            <a:r>
              <a:rPr lang="en-US" sz="1600" smtClean="0"/>
              <a:t>or </a:t>
            </a:r>
            <a:r>
              <a:rPr lang="en-US" sz="1600" smtClean="0">
                <a:latin typeface="Lucida Console" pitchFamily="49" charset="0"/>
              </a:rPr>
              <a:t>OpenFileByName()</a:t>
            </a:r>
          </a:p>
          <a:p>
            <a:pPr marL="230188" lvl="0" indent="-230188"/>
            <a:r>
              <a:rPr lang="en-US" sz="1800" smtClean="0"/>
              <a:t>Remote target helps coordinate with devices other than </a:t>
            </a:r>
            <a:br>
              <a:rPr lang="en-US" sz="1800" smtClean="0"/>
            </a:br>
            <a:r>
              <a:rPr lang="en-US" sz="1800" smtClean="0"/>
              <a:t>the next device in the stack</a:t>
            </a:r>
          </a:p>
          <a:p>
            <a:pPr marL="396875" lvl="1" indent="-166688"/>
            <a:r>
              <a:rPr lang="en-US" sz="1600" smtClean="0"/>
              <a:t>Handle (or let UMDF handle) </a:t>
            </a:r>
            <a:r>
              <a:rPr lang="en-US" sz="1600" smtClean="0">
                <a:latin typeface="Lucida Console" pitchFamily="49" charset="0"/>
              </a:rPr>
              <a:t>QueryRemove/RemoveCanceled/RemoveComplete</a:t>
            </a:r>
            <a:r>
              <a:rPr lang="en-US" sz="1600" smtClean="0"/>
              <a:t> events from devices</a:t>
            </a:r>
            <a:endParaRPr lang="en-US" sz="18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WDF Installer Improvements</a:t>
            </a:r>
            <a:endParaRPr lang="en-US" dirty="0"/>
          </a:p>
        </p:txBody>
      </p:sp>
      <p:sp>
        <p:nvSpPr>
          <p:cNvPr id="5" name="Content Placeholder 4"/>
          <p:cNvSpPr>
            <a:spLocks noGrp="1"/>
          </p:cNvSpPr>
          <p:nvPr>
            <p:ph idx="1"/>
          </p:nvPr>
        </p:nvSpPr>
        <p:spPr>
          <a:xfrm>
            <a:off x="382588" y="1414464"/>
            <a:ext cx="8380412" cy="4579202"/>
          </a:xfrm>
        </p:spPr>
        <p:txBody>
          <a:bodyPr/>
          <a:lstStyle/>
          <a:p>
            <a:pPr marL="341313" indent="-341313"/>
            <a:r>
              <a:rPr lang="en-US" sz="2800" smtClean="0"/>
              <a:t>If something is broken </a:t>
            </a:r>
            <a:br>
              <a:rPr lang="en-US" sz="2800" smtClean="0"/>
            </a:br>
            <a:r>
              <a:rPr lang="en-US" sz="2800" smtClean="0"/>
              <a:t>(e.g., missing registry entries) then </a:t>
            </a:r>
            <a:br>
              <a:rPr lang="en-US" sz="2800" smtClean="0"/>
            </a:br>
            <a:r>
              <a:rPr lang="en-US" sz="2800" smtClean="0"/>
              <a:t>reinstall instead of failing the installation</a:t>
            </a:r>
          </a:p>
          <a:p>
            <a:pPr marL="341313" indent="-341313"/>
            <a:r>
              <a:rPr lang="en-US" sz="2800" smtClean="0"/>
              <a:t>Prompt for reboot if necessary than </a:t>
            </a:r>
            <a:br>
              <a:rPr lang="en-US" sz="2800" smtClean="0"/>
            </a:br>
            <a:r>
              <a:rPr lang="en-US" sz="2800" smtClean="0"/>
              <a:t>silently failing the install</a:t>
            </a:r>
          </a:p>
          <a:p>
            <a:pPr marL="341313" indent="-341313"/>
            <a:r>
              <a:rPr lang="en-US" sz="2800" smtClean="0"/>
              <a:t>Reduced the size of KMDF redistributable DLL (~50%)</a:t>
            </a:r>
          </a:p>
          <a:p>
            <a:pPr marL="341313" indent="-341313"/>
            <a:r>
              <a:rPr lang="en-US" sz="2800" smtClean="0"/>
              <a:t>Much more extensive and descriptive logging </a:t>
            </a:r>
          </a:p>
          <a:p>
            <a:pPr marL="628650" lvl="1" indent="-287338"/>
            <a:r>
              <a:rPr lang="en-US" sz="2400" smtClean="0"/>
              <a:t>Check %windir%\setupact.log</a:t>
            </a:r>
          </a:p>
          <a:p>
            <a:pPr marL="341313" indent="-341313"/>
            <a:r>
              <a:rPr lang="en-US" sz="2800" smtClean="0"/>
              <a:t>Overall much more robust co-installer </a:t>
            </a:r>
            <a:endParaRPr lang="en-US" sz="2800"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KMDF Idle and Wake Support</a:t>
            </a:r>
            <a:endParaRPr lang="en-US" dirty="0"/>
          </a:p>
        </p:txBody>
      </p:sp>
      <p:sp>
        <p:nvSpPr>
          <p:cNvPr id="3" name="Content Placeholder 2"/>
          <p:cNvSpPr>
            <a:spLocks noGrp="1"/>
          </p:cNvSpPr>
          <p:nvPr>
            <p:ph idx="1"/>
          </p:nvPr>
        </p:nvSpPr>
        <p:spPr>
          <a:xfrm>
            <a:off x="382588" y="1414464"/>
            <a:ext cx="8380412" cy="4424801"/>
          </a:xfrm>
        </p:spPr>
        <p:txBody>
          <a:bodyPr/>
          <a:lstStyle/>
          <a:p>
            <a:r>
              <a:rPr lang="en-US" sz="3200" b="1" smtClean="0"/>
              <a:t>Problem:  </a:t>
            </a:r>
            <a:r>
              <a:rPr lang="en-US" sz="3200" smtClean="0"/>
              <a:t/>
            </a:r>
            <a:br>
              <a:rPr lang="en-US" sz="3200" smtClean="0"/>
            </a:br>
            <a:r>
              <a:rPr lang="en-US" sz="3200" smtClean="0"/>
              <a:t>Cannot provide default values through INF while enabling S0Idle and SxWake </a:t>
            </a:r>
          </a:p>
          <a:p>
            <a:r>
              <a:rPr lang="en-US" sz="3200" b="1" smtClean="0"/>
              <a:t>Solution:</a:t>
            </a:r>
            <a:r>
              <a:rPr lang="en-US" sz="3200" smtClean="0"/>
              <a:t> </a:t>
            </a:r>
            <a:br>
              <a:rPr lang="en-US" sz="3200" smtClean="0"/>
            </a:br>
            <a:r>
              <a:rPr lang="en-US" sz="3200" smtClean="0"/>
              <a:t>Registry settings to specify default idle and wake state that can be set using INF</a:t>
            </a:r>
          </a:p>
          <a:p>
            <a:pPr lvl="1"/>
            <a:r>
              <a:rPr lang="en-US" sz="2400" smtClean="0">
                <a:latin typeface="Lucida Console" pitchFamily="49" charset="0"/>
              </a:rPr>
              <a:t>#define WDF_S0_IDLE_DEFAULT_VALUE_NAME L"WdfDefaultIdleInWorkingState"</a:t>
            </a:r>
          </a:p>
          <a:p>
            <a:pPr lvl="1"/>
            <a:r>
              <a:rPr lang="en-US" sz="2400" smtClean="0">
                <a:latin typeface="Lucida Console" pitchFamily="49" charset="0"/>
              </a:rPr>
              <a:t>#define WDF_SX_WAKE_DEFAULT_VALUE_NAME </a:t>
            </a:r>
            <a:br>
              <a:rPr lang="en-US" sz="2400" smtClean="0">
                <a:latin typeface="Lucida Console" pitchFamily="49" charset="0"/>
              </a:rPr>
            </a:br>
            <a:r>
              <a:rPr lang="en-US" sz="2400" smtClean="0">
                <a:latin typeface="Lucida Console" pitchFamily="49" charset="0"/>
              </a:rPr>
              <a:t>L"WdfDefaultWakeFromSleepState"</a:t>
            </a:r>
            <a:endParaRPr lang="en-US" sz="28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GetSystemPowerAction</a:t>
            </a:r>
            <a:endParaRPr lang="en-US" dirty="0"/>
          </a:p>
        </p:txBody>
      </p:sp>
      <p:sp>
        <p:nvSpPr>
          <p:cNvPr id="3" name="Content Placeholder 2"/>
          <p:cNvSpPr>
            <a:spLocks noGrp="1"/>
          </p:cNvSpPr>
          <p:nvPr>
            <p:ph idx="1"/>
          </p:nvPr>
        </p:nvSpPr>
        <p:spPr>
          <a:xfrm>
            <a:off x="382588" y="1414464"/>
            <a:ext cx="8380411" cy="4591000"/>
          </a:xfrm>
        </p:spPr>
        <p:txBody>
          <a:bodyPr>
            <a:spAutoFit/>
          </a:bodyPr>
          <a:lstStyle/>
          <a:p>
            <a:pPr marL="341313" lvl="0" indent="-341313"/>
            <a:r>
              <a:rPr lang="en-US" sz="2400" b="1" smtClean="0">
                <a:latin typeface="+mn-lt"/>
                <a:cs typeface="Segoe UI" pitchFamily="34" charset="0"/>
              </a:rPr>
              <a:t>Problem: </a:t>
            </a:r>
            <a:r>
              <a:rPr lang="en-US" sz="2400" smtClean="0">
                <a:latin typeface="+mn-lt"/>
                <a:cs typeface="Segoe UI" pitchFamily="34" charset="0"/>
              </a:rPr>
              <a:t/>
            </a:r>
            <a:br>
              <a:rPr lang="en-US" sz="2400" smtClean="0">
                <a:latin typeface="+mn-lt"/>
                <a:cs typeface="Segoe UI" pitchFamily="34" charset="0"/>
              </a:rPr>
            </a:br>
            <a:r>
              <a:rPr lang="en-US" sz="2400" smtClean="0">
                <a:latin typeface="+mn-lt"/>
                <a:cs typeface="Segoe UI" pitchFamily="34" charset="0"/>
              </a:rPr>
              <a:t>Cannot find out whether </a:t>
            </a:r>
            <a:br>
              <a:rPr lang="en-US" sz="2400" smtClean="0">
                <a:latin typeface="+mn-lt"/>
                <a:cs typeface="Segoe UI" pitchFamily="34" charset="0"/>
              </a:rPr>
            </a:br>
            <a:r>
              <a:rPr lang="en-US" sz="2400" smtClean="0">
                <a:latin typeface="+mn-lt"/>
                <a:cs typeface="Segoe UI" pitchFamily="34" charset="0"/>
              </a:rPr>
              <a:t>the power transition is </a:t>
            </a:r>
            <a:br>
              <a:rPr lang="en-US" sz="2400" smtClean="0">
                <a:latin typeface="+mn-lt"/>
                <a:cs typeface="Segoe UI" pitchFamily="34" charset="0"/>
              </a:rPr>
            </a:br>
            <a:r>
              <a:rPr lang="en-US" sz="2400" smtClean="0">
                <a:latin typeface="+mn-lt"/>
                <a:cs typeface="Segoe UI" pitchFamily="34" charset="0"/>
              </a:rPr>
              <a:t>because the device is idle </a:t>
            </a:r>
            <a:br>
              <a:rPr lang="en-US" sz="2400" smtClean="0">
                <a:latin typeface="+mn-lt"/>
                <a:cs typeface="Segoe UI" pitchFamily="34" charset="0"/>
              </a:rPr>
            </a:br>
            <a:r>
              <a:rPr lang="en-US" sz="2400" smtClean="0">
                <a:latin typeface="+mn-lt"/>
                <a:cs typeface="Segoe UI" pitchFamily="34" charset="0"/>
              </a:rPr>
              <a:t>(or waking up), or because </a:t>
            </a:r>
            <a:br>
              <a:rPr lang="en-US" sz="2400" smtClean="0">
                <a:latin typeface="+mn-lt"/>
                <a:cs typeface="Segoe UI" pitchFamily="34" charset="0"/>
              </a:rPr>
            </a:br>
            <a:r>
              <a:rPr lang="en-US" sz="2400" smtClean="0">
                <a:latin typeface="+mn-lt"/>
                <a:cs typeface="Segoe UI" pitchFamily="34" charset="0"/>
              </a:rPr>
              <a:t>the entire computer is </a:t>
            </a:r>
            <a:br>
              <a:rPr lang="en-US" sz="2400" smtClean="0">
                <a:latin typeface="+mn-lt"/>
                <a:cs typeface="Segoe UI" pitchFamily="34" charset="0"/>
              </a:rPr>
            </a:br>
            <a:r>
              <a:rPr lang="en-US" sz="2400" smtClean="0">
                <a:latin typeface="+mn-lt"/>
                <a:cs typeface="Segoe UI" pitchFamily="34" charset="0"/>
              </a:rPr>
              <a:t>entering (or leaving) </a:t>
            </a:r>
            <a:br>
              <a:rPr lang="en-US" sz="2400" smtClean="0">
                <a:latin typeface="+mn-lt"/>
                <a:cs typeface="Segoe UI" pitchFamily="34" charset="0"/>
              </a:rPr>
            </a:br>
            <a:r>
              <a:rPr lang="en-US" sz="2400" smtClean="0">
                <a:latin typeface="+mn-lt"/>
                <a:cs typeface="Segoe UI" pitchFamily="34" charset="0"/>
              </a:rPr>
              <a:t>a low-power state</a:t>
            </a:r>
          </a:p>
          <a:p>
            <a:pPr marL="341313" indent="-341313"/>
            <a:r>
              <a:rPr lang="en-US" sz="2400" b="1" smtClean="0"/>
              <a:t>Solution: </a:t>
            </a:r>
            <a:r>
              <a:rPr lang="en-US" sz="2400" smtClean="0"/>
              <a:t/>
            </a:r>
            <a:br>
              <a:rPr lang="en-US" sz="2400" smtClean="0"/>
            </a:br>
            <a:r>
              <a:rPr lang="en-US" sz="2400" smtClean="0"/>
              <a:t>New DDI that can be called </a:t>
            </a:r>
            <a:br>
              <a:rPr lang="en-US" sz="2400" smtClean="0"/>
            </a:br>
            <a:r>
              <a:rPr lang="en-US" sz="2400" smtClean="0"/>
              <a:t>from D0 Entry/D0 Exit callback</a:t>
            </a:r>
          </a:p>
          <a:p>
            <a:pPr marL="628650" lvl="1" indent="-287338"/>
            <a:r>
              <a:rPr lang="en-US" sz="1800" smtClean="0">
                <a:latin typeface="Lucida Console" pitchFamily="49" charset="0"/>
              </a:rPr>
              <a:t>WdfDeviceGetSystemPowerAction</a:t>
            </a:r>
          </a:p>
          <a:p>
            <a:pPr marL="628650" lvl="1" indent="-287338"/>
            <a:r>
              <a:rPr lang="en-US" sz="1800" smtClean="0">
                <a:latin typeface="Lucida Console" pitchFamily="49" charset="0"/>
              </a:rPr>
              <a:t>IWDFDevice2::GetSystemPowerAction</a:t>
            </a:r>
            <a:endParaRPr lang="en-US" sz="2000" dirty="0">
              <a:latin typeface="Lucida Console" pitchFamily="49" charset="0"/>
            </a:endParaRPr>
          </a:p>
        </p:txBody>
      </p:sp>
      <p:sp>
        <p:nvSpPr>
          <p:cNvPr id="4" name="TextBox 3"/>
          <p:cNvSpPr txBox="1"/>
          <p:nvPr/>
        </p:nvSpPr>
        <p:spPr>
          <a:xfrm>
            <a:off x="5034455" y="1417638"/>
            <a:ext cx="3728545" cy="2616101"/>
          </a:xfrm>
          <a:prstGeom prst="rect">
            <a:avLst/>
          </a:prstGeom>
        </p:spPr>
        <p:style>
          <a:lnRef idx="1">
            <a:schemeClr val="accent6"/>
          </a:lnRef>
          <a:fillRef idx="3">
            <a:schemeClr val="accent6"/>
          </a:fillRef>
          <a:effectRef idx="2">
            <a:schemeClr val="accent6"/>
          </a:effectRef>
          <a:fontRef idx="minor">
            <a:schemeClr val="lt1"/>
          </a:fontRef>
        </p:style>
        <p:txBody>
          <a:bodyPr wrap="square" rIns="45720" rtlCol="0">
            <a:spAutoFit/>
          </a:bodyPr>
          <a:lstStyle/>
          <a:p>
            <a:r>
              <a:rPr lang="en-US" sz="1600" dirty="0" err="1" smtClean="0">
                <a:solidFill>
                  <a:schemeClr val="bg2"/>
                </a:solidFill>
                <a:latin typeface="Lucida Console" pitchFamily="49" charset="0"/>
                <a:cs typeface="Segoe UI" pitchFamily="34" charset="0"/>
              </a:rPr>
              <a:t>typedef</a:t>
            </a:r>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enum</a:t>
            </a:r>
            <a:r>
              <a:rPr lang="en-US" sz="1600" dirty="0" smtClean="0">
                <a:solidFill>
                  <a:schemeClr val="bg2"/>
                </a:solidFill>
                <a:latin typeface="Lucida Console" pitchFamily="49" charset="0"/>
                <a:cs typeface="Segoe UI" pitchFamily="34" charset="0"/>
              </a:rPr>
              <a:t> {</a:t>
            </a:r>
          </a:p>
          <a:p>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PowerActionNone</a:t>
            </a:r>
            <a:r>
              <a:rPr lang="en-US" sz="1600" dirty="0" smtClean="0">
                <a:solidFill>
                  <a:schemeClr val="bg2"/>
                </a:solidFill>
                <a:latin typeface="Lucida Console" pitchFamily="49" charset="0"/>
                <a:cs typeface="Segoe UI" pitchFamily="34" charset="0"/>
              </a:rPr>
              <a:t> = 0,</a:t>
            </a:r>
          </a:p>
          <a:p>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PowerActionReserved</a:t>
            </a:r>
            <a:r>
              <a:rPr lang="en-US" sz="1600" dirty="0" smtClean="0">
                <a:solidFill>
                  <a:schemeClr val="bg2"/>
                </a:solidFill>
                <a:latin typeface="Lucida Console" pitchFamily="49" charset="0"/>
                <a:cs typeface="Segoe UI" pitchFamily="34" charset="0"/>
              </a:rPr>
              <a:t>,</a:t>
            </a:r>
          </a:p>
          <a:p>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PowerActionSleep</a:t>
            </a:r>
            <a:r>
              <a:rPr lang="en-US" sz="1600" dirty="0" smtClean="0">
                <a:solidFill>
                  <a:schemeClr val="bg2"/>
                </a:solidFill>
                <a:latin typeface="Lucida Console" pitchFamily="49" charset="0"/>
                <a:cs typeface="Segoe UI" pitchFamily="34" charset="0"/>
              </a:rPr>
              <a:t>,</a:t>
            </a:r>
          </a:p>
          <a:p>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PowerActionHibernate</a:t>
            </a:r>
            <a:r>
              <a:rPr lang="en-US" sz="1600" dirty="0" smtClean="0">
                <a:solidFill>
                  <a:schemeClr val="bg2"/>
                </a:solidFill>
                <a:latin typeface="Lucida Console" pitchFamily="49" charset="0"/>
                <a:cs typeface="Segoe UI" pitchFamily="34" charset="0"/>
              </a:rPr>
              <a:t>,</a:t>
            </a:r>
          </a:p>
          <a:p>
            <a:r>
              <a:rPr lang="en-US" sz="1600" dirty="0" smtClean="0">
                <a:solidFill>
                  <a:schemeClr val="bg2"/>
                </a:solidFill>
                <a:latin typeface="Lucida Console" pitchFamily="49" charset="0"/>
                <a:cs typeface="Segoe UI" pitchFamily="34" charset="0"/>
              </a:rPr>
              <a:t>    </a:t>
            </a:r>
            <a:r>
              <a:rPr lang="en-US" sz="1600" err="1" smtClean="0">
                <a:solidFill>
                  <a:schemeClr val="bg2"/>
                </a:solidFill>
                <a:latin typeface="Lucida Console" pitchFamily="49" charset="0"/>
                <a:cs typeface="Segoe UI" pitchFamily="34" charset="0"/>
              </a:rPr>
              <a:t>PowerActionShutdown</a:t>
            </a:r>
            <a:r>
              <a:rPr lang="en-US" sz="1600" smtClean="0">
                <a:solidFill>
                  <a:schemeClr val="bg2"/>
                </a:solidFill>
                <a:latin typeface="Lucida Console" pitchFamily="49" charset="0"/>
                <a:cs typeface="Segoe UI" pitchFamily="34" charset="0"/>
              </a:rPr>
              <a:t>,</a:t>
            </a:r>
          </a:p>
          <a:p>
            <a:r>
              <a:rPr lang="en-US" sz="1600" smtClean="0">
                <a:solidFill>
                  <a:schemeClr val="bg2"/>
                </a:solidFill>
                <a:latin typeface="Lucida Console" pitchFamily="49" charset="0"/>
                <a:cs typeface="Segoe UI" pitchFamily="34" charset="0"/>
              </a:rPr>
              <a:t>    PowerActionShutdownReset,</a:t>
            </a:r>
          </a:p>
          <a:p>
            <a:r>
              <a:rPr lang="en-US" sz="1600" smtClean="0">
                <a:solidFill>
                  <a:schemeClr val="bg2"/>
                </a:solidFill>
                <a:latin typeface="Lucida Console" pitchFamily="49" charset="0"/>
                <a:cs typeface="Segoe UI" pitchFamily="34" charset="0"/>
              </a:rPr>
              <a:t>    PowerActionShutdownOff</a:t>
            </a:r>
            <a:r>
              <a:rPr lang="en-US" sz="1600" dirty="0" smtClean="0">
                <a:solidFill>
                  <a:schemeClr val="bg2"/>
                </a:solidFill>
                <a:latin typeface="Lucida Console" pitchFamily="49" charset="0"/>
                <a:cs typeface="Segoe UI" pitchFamily="34" charset="0"/>
              </a:rPr>
              <a:t>,</a:t>
            </a:r>
          </a:p>
          <a:p>
            <a:r>
              <a:rPr lang="en-US" sz="1600" dirty="0" smtClean="0">
                <a:solidFill>
                  <a:schemeClr val="bg2"/>
                </a:solidFill>
                <a:latin typeface="Lucida Console" pitchFamily="49" charset="0"/>
                <a:cs typeface="Segoe UI" pitchFamily="34" charset="0"/>
              </a:rPr>
              <a:t>    </a:t>
            </a:r>
            <a:r>
              <a:rPr lang="en-US" sz="1600" dirty="0" err="1" smtClean="0">
                <a:solidFill>
                  <a:schemeClr val="bg2"/>
                </a:solidFill>
                <a:latin typeface="Lucida Console" pitchFamily="49" charset="0"/>
                <a:cs typeface="Segoe UI" pitchFamily="34" charset="0"/>
              </a:rPr>
              <a:t>PowerActionWarmEject</a:t>
            </a:r>
            <a:endParaRPr lang="en-US" sz="1600" dirty="0" smtClean="0">
              <a:solidFill>
                <a:schemeClr val="bg2"/>
              </a:solidFill>
              <a:latin typeface="Lucida Console" pitchFamily="49" charset="0"/>
              <a:cs typeface="Segoe UI" pitchFamily="34" charset="0"/>
            </a:endParaRPr>
          </a:p>
          <a:p>
            <a:r>
              <a:rPr lang="en-US" sz="1600" dirty="0" smtClean="0">
                <a:solidFill>
                  <a:schemeClr val="bg2"/>
                </a:solidFill>
                <a:latin typeface="Lucida Console" pitchFamily="49" charset="0"/>
                <a:cs typeface="Segoe UI" pitchFamily="34" charset="0"/>
              </a:rPr>
              <a:t>} POWER_ACTION</a:t>
            </a:r>
            <a:endParaRPr lang="en-US" sz="1600" dirty="0">
              <a:solidFill>
                <a:schemeClr val="bg2"/>
              </a:solidFill>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Performance Improvements</a:t>
            </a:r>
            <a:endParaRPr lang="en-US" dirty="0" smtClean="0"/>
          </a:p>
        </p:txBody>
      </p:sp>
      <p:sp>
        <p:nvSpPr>
          <p:cNvPr id="3" name="Content Placeholder 2"/>
          <p:cNvSpPr>
            <a:spLocks noGrp="1"/>
          </p:cNvSpPr>
          <p:nvPr>
            <p:ph idx="1"/>
          </p:nvPr>
        </p:nvSpPr>
        <p:spPr>
          <a:xfrm>
            <a:off x="382588" y="1414464"/>
            <a:ext cx="8380412" cy="4579715"/>
          </a:xfrm>
        </p:spPr>
        <p:txBody>
          <a:bodyPr/>
          <a:lstStyle/>
          <a:p>
            <a:pPr marL="285750" indent="-285750"/>
            <a:r>
              <a:rPr lang="en-US" sz="2400" smtClean="0"/>
              <a:t>Removed redundant references taken on </a:t>
            </a:r>
            <a:br>
              <a:rPr lang="en-US" sz="2400" smtClean="0"/>
            </a:br>
            <a:r>
              <a:rPr lang="en-US" sz="2400" smtClean="0"/>
              <a:t>objects in the I/O path</a:t>
            </a:r>
          </a:p>
          <a:p>
            <a:pPr marL="285750" indent="-285750"/>
            <a:r>
              <a:rPr lang="en-US" sz="2400" smtClean="0"/>
              <a:t>Optimized I/O dispatcher code </a:t>
            </a:r>
          </a:p>
          <a:p>
            <a:pPr marL="285750" indent="-285750"/>
            <a:r>
              <a:rPr lang="en-US" sz="2400" smtClean="0"/>
              <a:t>Don’t parent queue-presented requests to device</a:t>
            </a:r>
          </a:p>
          <a:p>
            <a:pPr marL="285750" indent="-285750"/>
            <a:r>
              <a:rPr lang="en-US" sz="2400" smtClean="0"/>
              <a:t>Using optimized version of Lookaside list on </a:t>
            </a:r>
            <a:br>
              <a:rPr lang="en-US" sz="2400" smtClean="0"/>
            </a:br>
            <a:r>
              <a:rPr lang="en-US" sz="2400" smtClean="0"/>
              <a:t>Windows XP and above</a:t>
            </a:r>
          </a:p>
          <a:p>
            <a:pPr marL="285750" indent="-285750"/>
            <a:r>
              <a:rPr lang="en-US" sz="2400" smtClean="0"/>
              <a:t>Optimized core </a:t>
            </a:r>
            <a:r>
              <a:rPr lang="en-US" sz="2400" smtClean="0">
                <a:latin typeface="Lucida Console" pitchFamily="49" charset="0"/>
              </a:rPr>
              <a:t>FxObject</a:t>
            </a:r>
            <a:r>
              <a:rPr lang="en-US" sz="2400" smtClean="0"/>
              <a:t> by eliminating interlocked operations, force-inlining functions, reducing virtual methods, etc.</a:t>
            </a:r>
          </a:p>
          <a:p>
            <a:pPr marL="285750" indent="-285750"/>
            <a:r>
              <a:rPr lang="en-US" sz="2400" smtClean="0"/>
              <a:t>Removed redundant trace messages in the I/O path</a:t>
            </a:r>
          </a:p>
          <a:p>
            <a:pPr marL="285750" indent="-285750"/>
            <a:r>
              <a:rPr lang="en-US" sz="2400" smtClean="0"/>
              <a:t>Reduced overall memory footprint of framework</a:t>
            </a:r>
            <a:endParaRPr lang="en-US" sz="2000" dirty="0"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KMDF Adoption</a:t>
            </a:r>
            <a:endParaRPr lang="en-US" dirty="0"/>
          </a:p>
        </p:txBody>
      </p:sp>
      <p:sp>
        <p:nvSpPr>
          <p:cNvPr id="11" name="Content Placeholder 10"/>
          <p:cNvSpPr>
            <a:spLocks noGrp="1"/>
          </p:cNvSpPr>
          <p:nvPr>
            <p:ph idx="1"/>
          </p:nvPr>
        </p:nvSpPr>
        <p:spPr>
          <a:xfrm>
            <a:off x="5680364" y="1414464"/>
            <a:ext cx="3082636" cy="2369879"/>
          </a:xfrm>
        </p:spPr>
        <p:txBody>
          <a:bodyPr/>
          <a:lstStyle/>
          <a:p>
            <a:r>
              <a:rPr lang="en-US" smtClean="0"/>
              <a:t>Adoption is very good</a:t>
            </a:r>
          </a:p>
          <a:p>
            <a:r>
              <a:rPr lang="en-US" smtClean="0"/>
              <a:t>Microsoft-provided drivers: ~50</a:t>
            </a:r>
          </a:p>
          <a:p>
            <a:r>
              <a:rPr lang="en-US" smtClean="0"/>
              <a:t>Third-party drivers: ~300</a:t>
            </a:r>
            <a:endParaRPr lang="en-US"/>
          </a:p>
        </p:txBody>
      </p:sp>
      <p:grpSp>
        <p:nvGrpSpPr>
          <p:cNvPr id="54" name="Group 53"/>
          <p:cNvGrpSpPr/>
          <p:nvPr/>
        </p:nvGrpSpPr>
        <p:grpSpPr>
          <a:xfrm>
            <a:off x="381000" y="1417638"/>
            <a:ext cx="2426525" cy="4733780"/>
            <a:chOff x="381000" y="1417638"/>
            <a:chExt cx="2426525" cy="4733780"/>
          </a:xfrm>
        </p:grpSpPr>
        <p:sp>
          <p:nvSpPr>
            <p:cNvPr id="51" name="Rounded Rectangle 50"/>
            <p:cNvSpPr/>
            <p:nvPr/>
          </p:nvSpPr>
          <p:spPr>
            <a:xfrm>
              <a:off x="381000" y="1417638"/>
              <a:ext cx="2426525" cy="4733780"/>
            </a:xfrm>
            <a:prstGeom prst="roundRect">
              <a:avLst>
                <a:gd name="adj" fmla="val 10000"/>
              </a:avLst>
            </a:prstGeom>
          </p:spPr>
          <p:style>
            <a:lnRef idx="1">
              <a:schemeClr val="accent4"/>
            </a:lnRef>
            <a:fillRef idx="3">
              <a:schemeClr val="accent4"/>
            </a:fillRef>
            <a:effectRef idx="2">
              <a:schemeClr val="accent4"/>
            </a:effectRef>
            <a:fontRef idx="minor">
              <a:schemeClr val="lt1"/>
            </a:fontRef>
          </p:style>
        </p:sp>
        <p:sp>
          <p:nvSpPr>
            <p:cNvPr id="52" name="Rounded Rectangle 4"/>
            <p:cNvSpPr/>
            <p:nvPr/>
          </p:nvSpPr>
          <p:spPr>
            <a:xfrm>
              <a:off x="381000" y="1417638"/>
              <a:ext cx="2426525" cy="131206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2800" kern="1200" smtClean="0"/>
                <a:t>v1.5 and v1.7</a:t>
              </a:r>
              <a:endParaRPr lang="en-US" sz="2800" kern="1200" dirty="0"/>
            </a:p>
          </p:txBody>
        </p:sp>
        <p:sp>
          <p:nvSpPr>
            <p:cNvPr id="49" name="Rounded Rectangle 48"/>
            <p:cNvSpPr/>
            <p:nvPr/>
          </p:nvSpPr>
          <p:spPr>
            <a:xfrm>
              <a:off x="623653" y="2356163"/>
              <a:ext cx="1941220" cy="592320"/>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50" name="Rounded Rectangle 6"/>
            <p:cNvSpPr/>
            <p:nvPr/>
          </p:nvSpPr>
          <p:spPr>
            <a:xfrm>
              <a:off x="637415" y="2373511"/>
              <a:ext cx="1722063" cy="557623"/>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pPr>
              <a:r>
                <a:rPr lang="en-US" sz="1400" dirty="0" smtClean="0">
                  <a:gradFill>
                    <a:gsLst>
                      <a:gs pos="28000">
                        <a:schemeClr val="bg2"/>
                      </a:gs>
                      <a:gs pos="48000">
                        <a:schemeClr val="bg2"/>
                      </a:gs>
                    </a:gsLst>
                    <a:lin ang="5400000" scaled="1"/>
                  </a:gradFill>
                  <a:latin typeface="Trebuchet MS" pitchFamily="34" charset="0"/>
                </a:rPr>
                <a:t>Bus Drivers:</a:t>
              </a:r>
            </a:p>
            <a:p>
              <a:pPr algn="ctr" defTabSz="533400">
                <a:lnSpc>
                  <a:spcPct val="90000"/>
                </a:lnSpc>
                <a:spcBef>
                  <a:spcPct val="0"/>
                </a:spcBef>
              </a:pPr>
              <a:r>
                <a:rPr lang="en-US" sz="1400" dirty="0" smtClean="0">
                  <a:gradFill>
                    <a:gsLst>
                      <a:gs pos="28000">
                        <a:schemeClr val="bg2"/>
                      </a:gs>
                      <a:gs pos="48000">
                        <a:schemeClr val="bg2"/>
                      </a:gs>
                    </a:gsLst>
                    <a:lin ang="5400000" scaled="1"/>
                  </a:gradFill>
                  <a:latin typeface="Trebuchet MS" pitchFamily="34" charset="0"/>
                </a:rPr>
                <a:t>HD Audio, UMBUS, VMBUS</a:t>
              </a:r>
            </a:p>
          </p:txBody>
        </p:sp>
        <p:sp>
          <p:nvSpPr>
            <p:cNvPr id="47" name="Rounded Rectangle 46"/>
            <p:cNvSpPr/>
            <p:nvPr/>
          </p:nvSpPr>
          <p:spPr>
            <a:xfrm>
              <a:off x="623653" y="3039609"/>
              <a:ext cx="1941220" cy="1532167"/>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48" name="Rounded Rectangle 8"/>
            <p:cNvSpPr/>
            <p:nvPr/>
          </p:nvSpPr>
          <p:spPr>
            <a:xfrm>
              <a:off x="659251" y="3084484"/>
              <a:ext cx="1682764" cy="1442417"/>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Function Drivers:  Processor, SD storage, </a:t>
              </a:r>
              <a:r>
                <a:rPr lang="en-US" sz="1400" dirty="0" err="1" smtClean="0">
                  <a:gradFill>
                    <a:gsLst>
                      <a:gs pos="28000">
                        <a:schemeClr val="bg2"/>
                      </a:gs>
                      <a:gs pos="48000">
                        <a:schemeClr val="bg2"/>
                      </a:gs>
                    </a:gsLst>
                    <a:lin ang="5400000" scaled="1"/>
                  </a:gradFill>
                  <a:latin typeface="Trebuchet MS" pitchFamily="34" charset="0"/>
                </a:rPr>
                <a:t>WinUSB</a:t>
              </a:r>
              <a:r>
                <a:rPr lang="en-US" sz="1400" dirty="0" smtClean="0">
                  <a:gradFill>
                    <a:gsLst>
                      <a:gs pos="28000">
                        <a:schemeClr val="bg2"/>
                      </a:gs>
                      <a:gs pos="48000">
                        <a:schemeClr val="bg2"/>
                      </a:gs>
                    </a:gsLst>
                    <a:lin ang="5400000" scaled="1"/>
                  </a:gradFill>
                  <a:latin typeface="Trebuchet MS" pitchFamily="34" charset="0"/>
                </a:rPr>
                <a:t>, Media Center IR Remote, Tablet PC Digitizer, Xbox controller</a:t>
              </a:r>
            </a:p>
          </p:txBody>
        </p:sp>
        <p:sp>
          <p:nvSpPr>
            <p:cNvPr id="45" name="Rounded Rectangle 44"/>
            <p:cNvSpPr/>
            <p:nvPr/>
          </p:nvSpPr>
          <p:spPr>
            <a:xfrm>
              <a:off x="623653" y="4662903"/>
              <a:ext cx="1941220" cy="592320"/>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46" name="Rounded Rectangle 10"/>
            <p:cNvSpPr/>
            <p:nvPr/>
          </p:nvSpPr>
          <p:spPr>
            <a:xfrm>
              <a:off x="637415" y="4680252"/>
              <a:ext cx="1897286" cy="557623"/>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Filter Drivers:  Monitor, </a:t>
              </a:r>
              <a:r>
                <a:rPr lang="en-US" sz="1400" dirty="0" err="1" smtClean="0">
                  <a:gradFill>
                    <a:gsLst>
                      <a:gs pos="28000">
                        <a:schemeClr val="bg2"/>
                      </a:gs>
                      <a:gs pos="48000">
                        <a:schemeClr val="bg2"/>
                      </a:gs>
                    </a:gsLst>
                    <a:lin ang="5400000" scaled="1"/>
                  </a:gradFill>
                  <a:latin typeface="Trebuchet MS" pitchFamily="34" charset="0"/>
                </a:rPr>
                <a:t>UMPass</a:t>
              </a:r>
              <a:r>
                <a:rPr lang="en-US" sz="1400" dirty="0" smtClean="0">
                  <a:gradFill>
                    <a:gsLst>
                      <a:gs pos="28000">
                        <a:schemeClr val="bg2"/>
                      </a:gs>
                      <a:gs pos="48000">
                        <a:schemeClr val="bg2"/>
                      </a:gs>
                    </a:gsLst>
                    <a:lin ang="5400000" scaled="1"/>
                  </a:gradFill>
                  <a:latin typeface="Trebuchet MS" pitchFamily="34" charset="0"/>
                </a:rPr>
                <a:t>, MS Keyboard</a:t>
              </a:r>
            </a:p>
          </p:txBody>
        </p:sp>
        <p:sp>
          <p:nvSpPr>
            <p:cNvPr id="43" name="Rounded Rectangle 42"/>
            <p:cNvSpPr/>
            <p:nvPr/>
          </p:nvSpPr>
          <p:spPr>
            <a:xfrm>
              <a:off x="623653" y="5346350"/>
              <a:ext cx="1941220" cy="592320"/>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44" name="Rounded Rectangle 12"/>
            <p:cNvSpPr/>
            <p:nvPr/>
          </p:nvSpPr>
          <p:spPr>
            <a:xfrm>
              <a:off x="637415" y="5363698"/>
              <a:ext cx="1897286" cy="557623"/>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Non PnP Drivers:  </a:t>
              </a:r>
              <a:r>
                <a:rPr lang="en-US" sz="1400" dirty="0" err="1" smtClean="0">
                  <a:gradFill>
                    <a:gsLst>
                      <a:gs pos="28000">
                        <a:schemeClr val="bg2"/>
                      </a:gs>
                      <a:gs pos="48000">
                        <a:schemeClr val="bg2"/>
                      </a:gs>
                    </a:gsLst>
                    <a:lin ang="5400000" scaled="1"/>
                  </a:gradFill>
                  <a:latin typeface="Trebuchet MS" pitchFamily="34" charset="0"/>
                </a:rPr>
                <a:t>PEAuth</a:t>
              </a:r>
              <a:endParaRPr lang="en-US" sz="1400" dirty="0" smtClean="0">
                <a:gradFill>
                  <a:gsLst>
                    <a:gs pos="28000">
                      <a:schemeClr val="bg2"/>
                    </a:gs>
                    <a:gs pos="48000">
                      <a:schemeClr val="bg2"/>
                    </a:gs>
                  </a:gsLst>
                  <a:lin ang="5400000" scaled="1"/>
                </a:gradFill>
                <a:latin typeface="Trebuchet MS" pitchFamily="34" charset="0"/>
              </a:endParaRPr>
            </a:p>
          </p:txBody>
        </p:sp>
      </p:grpSp>
      <p:grpSp>
        <p:nvGrpSpPr>
          <p:cNvPr id="55" name="Group 54"/>
          <p:cNvGrpSpPr/>
          <p:nvPr/>
        </p:nvGrpSpPr>
        <p:grpSpPr>
          <a:xfrm>
            <a:off x="2989515" y="1417638"/>
            <a:ext cx="2426525" cy="4733780"/>
            <a:chOff x="2989515" y="1417638"/>
            <a:chExt cx="2426525" cy="4733780"/>
          </a:xfrm>
        </p:grpSpPr>
        <p:sp>
          <p:nvSpPr>
            <p:cNvPr id="41" name="Rounded Rectangle 40"/>
            <p:cNvSpPr/>
            <p:nvPr/>
          </p:nvSpPr>
          <p:spPr>
            <a:xfrm>
              <a:off x="2989515" y="1417638"/>
              <a:ext cx="2426525" cy="4733780"/>
            </a:xfrm>
            <a:prstGeom prst="roundRect">
              <a:avLst>
                <a:gd name="adj" fmla="val 10000"/>
              </a:avLst>
            </a:prstGeom>
          </p:spPr>
          <p:style>
            <a:lnRef idx="1">
              <a:schemeClr val="accent3"/>
            </a:lnRef>
            <a:fillRef idx="3">
              <a:schemeClr val="accent3"/>
            </a:fillRef>
            <a:effectRef idx="2">
              <a:schemeClr val="accent3"/>
            </a:effectRef>
            <a:fontRef idx="minor">
              <a:schemeClr val="lt1"/>
            </a:fontRef>
          </p:style>
        </p:sp>
        <p:sp>
          <p:nvSpPr>
            <p:cNvPr id="42" name="Rounded Rectangle 14"/>
            <p:cNvSpPr/>
            <p:nvPr/>
          </p:nvSpPr>
          <p:spPr>
            <a:xfrm>
              <a:off x="2989515" y="1417638"/>
              <a:ext cx="2426525" cy="1312068"/>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2800" kern="1200" dirty="0" smtClean="0"/>
                <a:t>v1.9</a:t>
              </a:r>
              <a:br>
                <a:rPr lang="en-US" sz="2800" kern="1200" dirty="0" smtClean="0"/>
              </a:br>
              <a:r>
                <a:rPr lang="en-US" sz="2800" kern="1200" dirty="0" smtClean="0"/>
                <a:t>(Win7)</a:t>
              </a:r>
              <a:endParaRPr lang="en-US" sz="2800" kern="1200" dirty="0"/>
            </a:p>
          </p:txBody>
        </p:sp>
        <p:sp>
          <p:nvSpPr>
            <p:cNvPr id="39" name="Rounded Rectangle 38"/>
            <p:cNvSpPr/>
            <p:nvPr/>
          </p:nvSpPr>
          <p:spPr>
            <a:xfrm>
              <a:off x="3232168" y="2355850"/>
              <a:ext cx="1941220" cy="529326"/>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40" name="Rounded Rectangle 16"/>
            <p:cNvSpPr/>
            <p:nvPr/>
          </p:nvSpPr>
          <p:spPr>
            <a:xfrm>
              <a:off x="3244465" y="2371353"/>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CDROM</a:t>
              </a:r>
            </a:p>
          </p:txBody>
        </p:sp>
        <p:sp>
          <p:nvSpPr>
            <p:cNvPr id="37" name="Rounded Rectangle 36"/>
            <p:cNvSpPr/>
            <p:nvPr/>
          </p:nvSpPr>
          <p:spPr>
            <a:xfrm>
              <a:off x="3232168" y="2966611"/>
              <a:ext cx="1941220" cy="529326"/>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38" name="Rounded Rectangle 18"/>
            <p:cNvSpPr/>
            <p:nvPr/>
          </p:nvSpPr>
          <p:spPr>
            <a:xfrm>
              <a:off x="3244465" y="2982114"/>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Bluetooth</a:t>
              </a:r>
            </a:p>
          </p:txBody>
        </p:sp>
        <p:sp>
          <p:nvSpPr>
            <p:cNvPr id="35" name="Rounded Rectangle 34"/>
            <p:cNvSpPr/>
            <p:nvPr/>
          </p:nvSpPr>
          <p:spPr>
            <a:xfrm>
              <a:off x="3232168" y="3577372"/>
              <a:ext cx="1941220" cy="529326"/>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36" name="Rounded Rectangle 20"/>
            <p:cNvSpPr/>
            <p:nvPr/>
          </p:nvSpPr>
          <p:spPr>
            <a:xfrm>
              <a:off x="3244465" y="3592875"/>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1394</a:t>
              </a:r>
            </a:p>
          </p:txBody>
        </p:sp>
        <p:sp>
          <p:nvSpPr>
            <p:cNvPr id="33" name="Rounded Rectangle 32"/>
            <p:cNvSpPr/>
            <p:nvPr/>
          </p:nvSpPr>
          <p:spPr>
            <a:xfrm>
              <a:off x="3232168" y="4188134"/>
              <a:ext cx="1941220" cy="529326"/>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34" name="Rounded Rectangle 22"/>
            <p:cNvSpPr/>
            <p:nvPr/>
          </p:nvSpPr>
          <p:spPr>
            <a:xfrm>
              <a:off x="3244465" y="4203637"/>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err="1" smtClean="0">
                  <a:gradFill>
                    <a:gsLst>
                      <a:gs pos="28000">
                        <a:schemeClr val="bg2"/>
                      </a:gs>
                      <a:gs pos="48000">
                        <a:schemeClr val="bg2"/>
                      </a:gs>
                    </a:gsLst>
                    <a:lin ang="5400000" scaled="1"/>
                  </a:gradFill>
                  <a:latin typeface="Trebuchet MS" pitchFamily="34" charset="0"/>
                </a:rPr>
                <a:t>UltraWide</a:t>
              </a:r>
              <a:r>
                <a:rPr lang="en-US" sz="1400" dirty="0" smtClean="0">
                  <a:gradFill>
                    <a:gsLst>
                      <a:gs pos="28000">
                        <a:schemeClr val="bg2"/>
                      </a:gs>
                      <a:gs pos="48000">
                        <a:schemeClr val="bg2"/>
                      </a:gs>
                    </a:gsLst>
                    <a:lin ang="5400000" scaled="1"/>
                  </a:gradFill>
                  <a:latin typeface="Trebuchet MS" pitchFamily="34" charset="0"/>
                </a:rPr>
                <a:t> USB</a:t>
              </a:r>
            </a:p>
          </p:txBody>
        </p:sp>
        <p:sp>
          <p:nvSpPr>
            <p:cNvPr id="31" name="Rounded Rectangle 30"/>
            <p:cNvSpPr/>
            <p:nvPr/>
          </p:nvSpPr>
          <p:spPr>
            <a:xfrm>
              <a:off x="3232168" y="4798895"/>
              <a:ext cx="1941220" cy="529326"/>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32" name="Rounded Rectangle 24"/>
            <p:cNvSpPr/>
            <p:nvPr/>
          </p:nvSpPr>
          <p:spPr>
            <a:xfrm>
              <a:off x="3244465" y="4814398"/>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NDIS-WDF </a:t>
              </a:r>
              <a:r>
                <a:rPr lang="en-US" sz="1400" dirty="0" err="1" smtClean="0">
                  <a:gradFill>
                    <a:gsLst>
                      <a:gs pos="28000">
                        <a:schemeClr val="bg2"/>
                      </a:gs>
                      <a:gs pos="48000">
                        <a:schemeClr val="bg2"/>
                      </a:gs>
                    </a:gsLst>
                    <a:lin ang="5400000" scaled="1"/>
                  </a:gradFill>
                  <a:latin typeface="Trebuchet MS" pitchFamily="34" charset="0"/>
                </a:rPr>
                <a:t>miniports</a:t>
              </a:r>
              <a:endParaRPr lang="en-US" sz="1400" dirty="0" smtClean="0">
                <a:gradFill>
                  <a:gsLst>
                    <a:gs pos="28000">
                      <a:schemeClr val="bg2"/>
                    </a:gs>
                    <a:gs pos="48000">
                      <a:schemeClr val="bg2"/>
                    </a:gs>
                  </a:gsLst>
                  <a:lin ang="5400000" scaled="1"/>
                </a:gradFill>
                <a:latin typeface="Trebuchet MS" pitchFamily="34" charset="0"/>
              </a:endParaRPr>
            </a:p>
          </p:txBody>
        </p:sp>
        <p:sp>
          <p:nvSpPr>
            <p:cNvPr id="29" name="Rounded Rectangle 28"/>
            <p:cNvSpPr/>
            <p:nvPr/>
          </p:nvSpPr>
          <p:spPr>
            <a:xfrm>
              <a:off x="3232168" y="5409656"/>
              <a:ext cx="1941220" cy="529326"/>
            </a:xfrm>
            <a:prstGeom prst="roundRect">
              <a:avLst>
                <a:gd name="adj" fmla="val 10000"/>
              </a:avLst>
            </a:prstGeom>
          </p:spPr>
          <p:style>
            <a:lnRef idx="0">
              <a:schemeClr val="accent6"/>
            </a:lnRef>
            <a:fillRef idx="3">
              <a:schemeClr val="accent6"/>
            </a:fillRef>
            <a:effectRef idx="3">
              <a:schemeClr val="accent6"/>
            </a:effectRef>
            <a:fontRef idx="minor">
              <a:schemeClr val="lt1"/>
            </a:fontRef>
          </p:style>
        </p:sp>
        <p:sp>
          <p:nvSpPr>
            <p:cNvPr id="30" name="Rounded Rectangle 26"/>
            <p:cNvSpPr/>
            <p:nvPr/>
          </p:nvSpPr>
          <p:spPr>
            <a:xfrm>
              <a:off x="3244465" y="5425159"/>
              <a:ext cx="1900189" cy="498320"/>
            </a:xfrm>
            <a:prstGeom prst="rect">
              <a:avLst/>
            </a:prstGeom>
            <a:noFill/>
            <a:ln w="9525">
              <a:noFill/>
              <a:miter lim="800000"/>
              <a:headEnd/>
              <a:tailEnd/>
            </a:ln>
          </p:spPr>
          <p:style>
            <a:lnRef idx="0">
              <a:scrgbClr r="0" g="0" b="0"/>
            </a:lnRef>
            <a:fillRef idx="0">
              <a:scrgbClr r="0" g="0" b="0"/>
            </a:fillRef>
            <a:effectRef idx="0">
              <a:scrgbClr r="0" g="0" b="0"/>
            </a:effectRef>
            <a:fontRef idx="minor">
              <a:schemeClr val="lt1"/>
            </a:fontRef>
          </p:style>
          <p:txBody>
            <a:bodyPr spcFirstLastPara="0" vert="horz" wrap="square" lIns="30480" tIns="22860" rIns="30480" bIns="22860" numCol="1" spcCol="1270" anchor="ctr" anchorCtr="0">
              <a:noAutofit/>
            </a:bodyPr>
            <a:lstStyle/>
            <a:p>
              <a:pPr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Virtual storage bus drivers </a:t>
              </a:r>
            </a:p>
          </p:txBody>
        </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UMDF Adoption</a:t>
            </a:r>
            <a:endParaRPr lang="en-US" dirty="0"/>
          </a:p>
        </p:txBody>
      </p:sp>
      <p:sp>
        <p:nvSpPr>
          <p:cNvPr id="5" name="Content Placeholder 4"/>
          <p:cNvSpPr>
            <a:spLocks noGrp="1"/>
          </p:cNvSpPr>
          <p:nvPr>
            <p:ph idx="1"/>
          </p:nvPr>
        </p:nvSpPr>
        <p:spPr>
          <a:xfrm>
            <a:off x="5255491" y="1417638"/>
            <a:ext cx="3507508" cy="2369879"/>
          </a:xfrm>
        </p:spPr>
        <p:txBody>
          <a:bodyPr/>
          <a:lstStyle/>
          <a:p>
            <a:r>
              <a:rPr lang="en-US" smtClean="0"/>
              <a:t>Adoption is growing</a:t>
            </a:r>
          </a:p>
          <a:p>
            <a:r>
              <a:rPr lang="en-US" smtClean="0"/>
              <a:t>Trend is in the right direction</a:t>
            </a:r>
          </a:p>
          <a:p>
            <a:pPr lvl="1"/>
            <a:r>
              <a:rPr lang="en-US" smtClean="0"/>
              <a:t>More complex stacks</a:t>
            </a:r>
          </a:p>
          <a:p>
            <a:pPr lvl="1"/>
            <a:r>
              <a:rPr lang="en-US" smtClean="0"/>
              <a:t>More core scenarios</a:t>
            </a:r>
            <a:endParaRPr lang="en-US" dirty="0" smtClean="0"/>
          </a:p>
        </p:txBody>
      </p:sp>
      <p:grpSp>
        <p:nvGrpSpPr>
          <p:cNvPr id="59" name="Group 58"/>
          <p:cNvGrpSpPr/>
          <p:nvPr/>
        </p:nvGrpSpPr>
        <p:grpSpPr>
          <a:xfrm>
            <a:off x="381000" y="1417638"/>
            <a:ext cx="4667361" cy="4834052"/>
            <a:chOff x="381000" y="1417638"/>
            <a:chExt cx="4667361" cy="4834052"/>
          </a:xfrm>
        </p:grpSpPr>
        <p:sp>
          <p:nvSpPr>
            <p:cNvPr id="56" name="Rounded Rectangle 55"/>
            <p:cNvSpPr/>
            <p:nvPr/>
          </p:nvSpPr>
          <p:spPr>
            <a:xfrm>
              <a:off x="381000" y="1417638"/>
              <a:ext cx="1333531" cy="666765"/>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sp>
        <p:sp>
          <p:nvSpPr>
            <p:cNvPr id="14" name="Straight Connector 5"/>
            <p:cNvSpPr/>
            <p:nvPr/>
          </p:nvSpPr>
          <p:spPr>
            <a:xfrm>
              <a:off x="514353" y="2084404"/>
              <a:ext cx="133353" cy="500074"/>
            </a:xfrm>
            <a:custGeom>
              <a:avLst/>
              <a:gdLst/>
              <a:ahLst/>
              <a:cxnLst/>
              <a:rect l="0" t="0" r="0" b="0"/>
              <a:pathLst>
                <a:path>
                  <a:moveTo>
                    <a:pt x="0" y="0"/>
                  </a:moveTo>
                  <a:lnTo>
                    <a:pt x="0" y="500074"/>
                  </a:lnTo>
                  <a:lnTo>
                    <a:pt x="133353" y="500074"/>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4" name="Rounded Rectangle 53"/>
            <p:cNvSpPr/>
            <p:nvPr/>
          </p:nvSpPr>
          <p:spPr>
            <a:xfrm>
              <a:off x="647706" y="2251095"/>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Rounded Rectangle 51"/>
            <p:cNvSpPr/>
            <p:nvPr/>
          </p:nvSpPr>
          <p:spPr>
            <a:xfrm>
              <a:off x="2047915" y="1417638"/>
              <a:ext cx="1333531" cy="666765"/>
            </a:xfrm>
            <a:prstGeom prst="roundRect">
              <a:avLst>
                <a:gd name="adj" fmla="val 10000"/>
              </a:avLst>
            </a:prstGeom>
          </p:spPr>
          <p:style>
            <a:lnRef idx="0">
              <a:schemeClr val="accent4"/>
            </a:lnRef>
            <a:fillRef idx="3">
              <a:schemeClr val="accent4"/>
            </a:fillRef>
            <a:effectRef idx="3">
              <a:schemeClr val="accent4"/>
            </a:effectRef>
            <a:fontRef idx="minor">
              <a:schemeClr val="lt1"/>
            </a:fontRef>
          </p:style>
        </p:sp>
        <p:sp>
          <p:nvSpPr>
            <p:cNvPr id="17" name="Straight Connector 10"/>
            <p:cNvSpPr/>
            <p:nvPr/>
          </p:nvSpPr>
          <p:spPr>
            <a:xfrm>
              <a:off x="2181268" y="2084404"/>
              <a:ext cx="133353" cy="500074"/>
            </a:xfrm>
            <a:custGeom>
              <a:avLst/>
              <a:gdLst/>
              <a:ahLst/>
              <a:cxnLst/>
              <a:rect l="0" t="0" r="0" b="0"/>
              <a:pathLst>
                <a:path>
                  <a:moveTo>
                    <a:pt x="0" y="0"/>
                  </a:moveTo>
                  <a:lnTo>
                    <a:pt x="0" y="500074"/>
                  </a:lnTo>
                  <a:lnTo>
                    <a:pt x="133353" y="500074"/>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50" name="Rounded Rectangle 49"/>
            <p:cNvSpPr/>
            <p:nvPr/>
          </p:nvSpPr>
          <p:spPr>
            <a:xfrm>
              <a:off x="2314621" y="2251095"/>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Straight Connector 13"/>
            <p:cNvSpPr/>
            <p:nvPr/>
          </p:nvSpPr>
          <p:spPr>
            <a:xfrm>
              <a:off x="2181268" y="2084404"/>
              <a:ext cx="133353" cy="1333531"/>
            </a:xfrm>
            <a:custGeom>
              <a:avLst/>
              <a:gdLst/>
              <a:ahLst/>
              <a:cxnLst/>
              <a:rect l="0" t="0" r="0" b="0"/>
              <a:pathLst>
                <a:path>
                  <a:moveTo>
                    <a:pt x="0" y="0"/>
                  </a:moveTo>
                  <a:lnTo>
                    <a:pt x="0" y="1333531"/>
                  </a:lnTo>
                  <a:lnTo>
                    <a:pt x="133353" y="1333531"/>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8" name="Rounded Rectangle 47"/>
            <p:cNvSpPr/>
            <p:nvPr/>
          </p:nvSpPr>
          <p:spPr>
            <a:xfrm>
              <a:off x="2314621" y="3084553"/>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Straight Connector 16"/>
            <p:cNvSpPr/>
            <p:nvPr/>
          </p:nvSpPr>
          <p:spPr>
            <a:xfrm>
              <a:off x="2181268" y="2084404"/>
              <a:ext cx="133353" cy="2166989"/>
            </a:xfrm>
            <a:custGeom>
              <a:avLst/>
              <a:gdLst/>
              <a:ahLst/>
              <a:cxnLst/>
              <a:rect l="0" t="0" r="0" b="0"/>
              <a:pathLst>
                <a:path>
                  <a:moveTo>
                    <a:pt x="0" y="0"/>
                  </a:moveTo>
                  <a:lnTo>
                    <a:pt x="0" y="2166989"/>
                  </a:lnTo>
                  <a:lnTo>
                    <a:pt x="133353" y="2166989"/>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6" name="Rounded Rectangle 45"/>
            <p:cNvSpPr/>
            <p:nvPr/>
          </p:nvSpPr>
          <p:spPr>
            <a:xfrm>
              <a:off x="2314621" y="3918010"/>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ounded Rectangle 43"/>
            <p:cNvSpPr/>
            <p:nvPr/>
          </p:nvSpPr>
          <p:spPr>
            <a:xfrm>
              <a:off x="3714830" y="1417638"/>
              <a:ext cx="1333531" cy="666765"/>
            </a:xfrm>
            <a:prstGeom prst="roundRect">
              <a:avLst>
                <a:gd name="adj" fmla="val 10000"/>
              </a:avLst>
            </a:prstGeom>
          </p:spPr>
          <p:style>
            <a:lnRef idx="0">
              <a:schemeClr val="accent3"/>
            </a:lnRef>
            <a:fillRef idx="3">
              <a:schemeClr val="accent3"/>
            </a:fillRef>
            <a:effectRef idx="3">
              <a:schemeClr val="accent3"/>
            </a:effectRef>
            <a:fontRef idx="minor">
              <a:schemeClr val="lt1"/>
            </a:fontRef>
          </p:style>
        </p:sp>
        <p:sp>
          <p:nvSpPr>
            <p:cNvPr id="24" name="Straight Connector 21"/>
            <p:cNvSpPr/>
            <p:nvPr/>
          </p:nvSpPr>
          <p:spPr>
            <a:xfrm>
              <a:off x="3848183" y="2084404"/>
              <a:ext cx="133353" cy="500074"/>
            </a:xfrm>
            <a:custGeom>
              <a:avLst/>
              <a:gdLst/>
              <a:ahLst/>
              <a:cxnLst/>
              <a:rect l="0" t="0" r="0" b="0"/>
              <a:pathLst>
                <a:path>
                  <a:moveTo>
                    <a:pt x="0" y="0"/>
                  </a:moveTo>
                  <a:lnTo>
                    <a:pt x="0" y="500074"/>
                  </a:lnTo>
                  <a:lnTo>
                    <a:pt x="133353" y="500074"/>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2" name="Rounded Rectangle 41"/>
            <p:cNvSpPr/>
            <p:nvPr/>
          </p:nvSpPr>
          <p:spPr>
            <a:xfrm>
              <a:off x="3981536" y="2251095"/>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Straight Connector 24"/>
            <p:cNvSpPr/>
            <p:nvPr/>
          </p:nvSpPr>
          <p:spPr>
            <a:xfrm>
              <a:off x="3848183" y="2084404"/>
              <a:ext cx="133353" cy="1333531"/>
            </a:xfrm>
            <a:custGeom>
              <a:avLst/>
              <a:gdLst/>
              <a:ahLst/>
              <a:cxnLst/>
              <a:rect l="0" t="0" r="0" b="0"/>
              <a:pathLst>
                <a:path>
                  <a:moveTo>
                    <a:pt x="0" y="0"/>
                  </a:moveTo>
                  <a:lnTo>
                    <a:pt x="0" y="1333531"/>
                  </a:lnTo>
                  <a:lnTo>
                    <a:pt x="133353" y="1333531"/>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40" name="Rounded Rectangle 39"/>
            <p:cNvSpPr/>
            <p:nvPr/>
          </p:nvSpPr>
          <p:spPr>
            <a:xfrm>
              <a:off x="3981536" y="3084553"/>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Straight Connector 27"/>
            <p:cNvSpPr/>
            <p:nvPr/>
          </p:nvSpPr>
          <p:spPr>
            <a:xfrm>
              <a:off x="3848183" y="2084404"/>
              <a:ext cx="133353" cy="2166989"/>
            </a:xfrm>
            <a:custGeom>
              <a:avLst/>
              <a:gdLst/>
              <a:ahLst/>
              <a:cxnLst/>
              <a:rect l="0" t="0" r="0" b="0"/>
              <a:pathLst>
                <a:path>
                  <a:moveTo>
                    <a:pt x="0" y="0"/>
                  </a:moveTo>
                  <a:lnTo>
                    <a:pt x="0" y="2166989"/>
                  </a:lnTo>
                  <a:lnTo>
                    <a:pt x="133353" y="2166989"/>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8" name="Rounded Rectangle 37"/>
            <p:cNvSpPr/>
            <p:nvPr/>
          </p:nvSpPr>
          <p:spPr>
            <a:xfrm>
              <a:off x="3981536" y="3918010"/>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Straight Connector 30"/>
            <p:cNvSpPr/>
            <p:nvPr/>
          </p:nvSpPr>
          <p:spPr>
            <a:xfrm>
              <a:off x="3848183" y="2084404"/>
              <a:ext cx="133353" cy="3000446"/>
            </a:xfrm>
            <a:custGeom>
              <a:avLst/>
              <a:gdLst/>
              <a:ahLst/>
              <a:cxnLst/>
              <a:rect l="0" t="0" r="0" b="0"/>
              <a:pathLst>
                <a:path>
                  <a:moveTo>
                    <a:pt x="0" y="0"/>
                  </a:moveTo>
                  <a:lnTo>
                    <a:pt x="0" y="3000446"/>
                  </a:lnTo>
                  <a:lnTo>
                    <a:pt x="133353" y="3000446"/>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6" name="Rounded Rectangle 35"/>
            <p:cNvSpPr/>
            <p:nvPr/>
          </p:nvSpPr>
          <p:spPr>
            <a:xfrm>
              <a:off x="3981536" y="4751468"/>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Straight Connector 33"/>
            <p:cNvSpPr/>
            <p:nvPr/>
          </p:nvSpPr>
          <p:spPr>
            <a:xfrm>
              <a:off x="3848183" y="2084404"/>
              <a:ext cx="133353" cy="3833904"/>
            </a:xfrm>
            <a:custGeom>
              <a:avLst/>
              <a:gdLst/>
              <a:ahLst/>
              <a:cxnLst/>
              <a:rect l="0" t="0" r="0" b="0"/>
              <a:pathLst>
                <a:path>
                  <a:moveTo>
                    <a:pt x="0" y="0"/>
                  </a:moveTo>
                  <a:lnTo>
                    <a:pt x="0" y="3833904"/>
                  </a:lnTo>
                  <a:lnTo>
                    <a:pt x="133353" y="3833904"/>
                  </a:lnTo>
                </a:path>
              </a:pathLst>
            </a:custGeom>
            <a:noFill/>
            <a:sp3d z="-40000" prstMaterial="matte"/>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34" name="Rounded Rectangle 33"/>
            <p:cNvSpPr/>
            <p:nvPr/>
          </p:nvSpPr>
          <p:spPr>
            <a:xfrm>
              <a:off x="3981536" y="5584925"/>
              <a:ext cx="1066825" cy="666765"/>
            </a:xfrm>
            <a:prstGeom prst="roundRect">
              <a:avLst>
                <a:gd name="adj" fmla="val 10000"/>
              </a:avLst>
            </a:prstGeom>
            <a:scene3d>
              <a:camera prst="orthographicFront"/>
              <a:lightRig rig="chilly" dir="t"/>
            </a:scene3d>
            <a:sp3d z="-12700" extrusionH="1700" prstMaterial="dkEdge">
              <a:bevelT w="25400" h="6350" prst="softRound"/>
              <a:bevelB w="0" h="0" prst="convex"/>
            </a:sp3d>
          </p:spPr>
          <p:style>
            <a:lnRef idx="1">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7" name="Rounded Rectangle 4"/>
            <p:cNvSpPr/>
            <p:nvPr/>
          </p:nvSpPr>
          <p:spPr>
            <a:xfrm>
              <a:off x="504502" y="1437167"/>
              <a:ext cx="1086526" cy="627707"/>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1.0</a:t>
              </a:r>
              <a:br>
                <a:rPr lang="en-US" sz="1400" dirty="0" smtClean="0">
                  <a:gradFill>
                    <a:gsLst>
                      <a:gs pos="28000">
                        <a:schemeClr val="bg2"/>
                      </a:gs>
                      <a:gs pos="48000">
                        <a:schemeClr val="bg2"/>
                      </a:gs>
                    </a:gsLst>
                    <a:lin ang="5400000" scaled="1"/>
                  </a:gradFill>
                  <a:latin typeface="Trebuchet MS" pitchFamily="34" charset="0"/>
                </a:rPr>
              </a:br>
              <a:r>
                <a:rPr lang="en-US" sz="1400" dirty="0" smtClean="0">
                  <a:gradFill>
                    <a:gsLst>
                      <a:gs pos="28000">
                        <a:schemeClr val="bg2"/>
                      </a:gs>
                      <a:gs pos="48000">
                        <a:schemeClr val="bg2"/>
                      </a:gs>
                    </a:gsLst>
                    <a:lin ang="5400000" scaled="1"/>
                  </a:gradFill>
                  <a:latin typeface="Trebuchet MS" pitchFamily="34" charset="0"/>
                </a:rPr>
                <a:t>WMP 11</a:t>
              </a:r>
              <a:endParaRPr lang="en-US" sz="1400" dirty="0">
                <a:gradFill>
                  <a:gsLst>
                    <a:gs pos="28000">
                      <a:schemeClr val="bg2"/>
                    </a:gs>
                    <a:gs pos="48000">
                      <a:schemeClr val="bg2"/>
                    </a:gs>
                  </a:gsLst>
                  <a:lin ang="5400000" scaled="1"/>
                </a:gradFill>
                <a:latin typeface="Trebuchet MS" pitchFamily="34" charset="0"/>
              </a:endParaRPr>
            </a:p>
          </p:txBody>
        </p:sp>
        <p:sp>
          <p:nvSpPr>
            <p:cNvPr id="55" name="Rounded Rectangle 7"/>
            <p:cNvSpPr/>
            <p:nvPr/>
          </p:nvSpPr>
          <p:spPr>
            <a:xfrm>
              <a:off x="739498" y="2270624"/>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Media Players</a:t>
              </a:r>
              <a:endParaRPr lang="en-US" sz="1200" kern="1200" dirty="0"/>
            </a:p>
          </p:txBody>
        </p:sp>
        <p:sp>
          <p:nvSpPr>
            <p:cNvPr id="53" name="Rounded Rectangle 9"/>
            <p:cNvSpPr/>
            <p:nvPr/>
          </p:nvSpPr>
          <p:spPr>
            <a:xfrm>
              <a:off x="2158460" y="1437167"/>
              <a:ext cx="1112441" cy="627707"/>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400" smtClean="0">
                  <a:gradFill>
                    <a:gsLst>
                      <a:gs pos="28000">
                        <a:schemeClr val="bg2"/>
                      </a:gs>
                      <a:gs pos="48000">
                        <a:schemeClr val="bg2"/>
                      </a:gs>
                    </a:gsLst>
                    <a:lin ang="5400000" scaled="1"/>
                  </a:gradFill>
                  <a:latin typeface="Trebuchet MS" pitchFamily="34" charset="0"/>
                </a:rPr>
                <a:t>1.5 and 1.7</a:t>
              </a:r>
              <a:r>
                <a:rPr lang="en-US" sz="1400" dirty="0" smtClean="0">
                  <a:gradFill>
                    <a:gsLst>
                      <a:gs pos="28000">
                        <a:schemeClr val="bg2"/>
                      </a:gs>
                      <a:gs pos="48000">
                        <a:schemeClr val="bg2"/>
                      </a:gs>
                    </a:gsLst>
                    <a:lin ang="5400000" scaled="1"/>
                  </a:gradFill>
                  <a:latin typeface="Trebuchet MS" pitchFamily="34" charset="0"/>
                </a:rPr>
                <a:t/>
              </a:r>
              <a:br>
                <a:rPr lang="en-US" sz="1400" dirty="0" smtClean="0">
                  <a:gradFill>
                    <a:gsLst>
                      <a:gs pos="28000">
                        <a:schemeClr val="bg2"/>
                      </a:gs>
                      <a:gs pos="48000">
                        <a:schemeClr val="bg2"/>
                      </a:gs>
                    </a:gsLst>
                    <a:lin ang="5400000" scaled="1"/>
                  </a:gradFill>
                  <a:latin typeface="Trebuchet MS" pitchFamily="34" charset="0"/>
                </a:rPr>
              </a:br>
              <a:r>
                <a:rPr lang="en-US" sz="1400" dirty="0" smtClean="0">
                  <a:gradFill>
                    <a:gsLst>
                      <a:gs pos="28000">
                        <a:schemeClr val="bg2"/>
                      </a:gs>
                      <a:gs pos="48000">
                        <a:schemeClr val="bg2"/>
                      </a:gs>
                    </a:gsLst>
                    <a:lin ang="5400000" scaled="1"/>
                  </a:gradFill>
                  <a:latin typeface="Trebuchet MS" pitchFamily="34" charset="0"/>
                </a:rPr>
                <a:t>Vista/Server 2008</a:t>
              </a:r>
              <a:endParaRPr lang="en-US" sz="1400" dirty="0">
                <a:gradFill>
                  <a:gsLst>
                    <a:gs pos="28000">
                      <a:schemeClr val="bg2"/>
                    </a:gs>
                    <a:gs pos="48000">
                      <a:schemeClr val="bg2"/>
                    </a:gs>
                  </a:gsLst>
                  <a:lin ang="5400000" scaled="1"/>
                </a:gradFill>
                <a:latin typeface="Trebuchet MS" pitchFamily="34" charset="0"/>
              </a:endParaRPr>
            </a:p>
          </p:txBody>
        </p:sp>
        <p:sp>
          <p:nvSpPr>
            <p:cNvPr id="51" name="Rounded Rectangle 12"/>
            <p:cNvSpPr/>
            <p:nvPr/>
          </p:nvSpPr>
          <p:spPr>
            <a:xfrm>
              <a:off x="2406413" y="2270624"/>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Smart-phones (WinCE &amp; Nokia)</a:t>
              </a:r>
              <a:endParaRPr lang="en-US" sz="1200" kern="1200" dirty="0"/>
            </a:p>
          </p:txBody>
        </p:sp>
        <p:sp>
          <p:nvSpPr>
            <p:cNvPr id="49" name="Rounded Rectangle 15"/>
            <p:cNvSpPr/>
            <p:nvPr/>
          </p:nvSpPr>
          <p:spPr>
            <a:xfrm>
              <a:off x="2406413" y="3104082"/>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Sideshow devices</a:t>
              </a:r>
              <a:endParaRPr lang="en-US" sz="1200" kern="1200" dirty="0"/>
            </a:p>
          </p:txBody>
        </p:sp>
        <p:sp>
          <p:nvSpPr>
            <p:cNvPr id="47" name="Rounded Rectangle 18"/>
            <p:cNvSpPr/>
            <p:nvPr/>
          </p:nvSpPr>
          <p:spPr>
            <a:xfrm>
              <a:off x="2406413" y="3937539"/>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TS (device redirection)</a:t>
              </a:r>
              <a:endParaRPr lang="en-US" sz="1200" kern="1200" dirty="0"/>
            </a:p>
          </p:txBody>
        </p:sp>
        <p:sp>
          <p:nvSpPr>
            <p:cNvPr id="45" name="Rounded Rectangle 20"/>
            <p:cNvSpPr/>
            <p:nvPr/>
          </p:nvSpPr>
          <p:spPr>
            <a:xfrm>
              <a:off x="3825375" y="1437167"/>
              <a:ext cx="1112441" cy="627707"/>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400" dirty="0" smtClean="0">
                  <a:gradFill>
                    <a:gsLst>
                      <a:gs pos="28000">
                        <a:schemeClr val="bg2"/>
                      </a:gs>
                      <a:gs pos="48000">
                        <a:schemeClr val="bg2"/>
                      </a:gs>
                    </a:gsLst>
                    <a:lin ang="5400000" scaled="1"/>
                  </a:gradFill>
                  <a:latin typeface="Trebuchet MS" pitchFamily="34" charset="0"/>
                </a:rPr>
                <a:t>1.9</a:t>
              </a:r>
              <a:br>
                <a:rPr lang="en-US" sz="1400" dirty="0" smtClean="0">
                  <a:gradFill>
                    <a:gsLst>
                      <a:gs pos="28000">
                        <a:schemeClr val="bg2"/>
                      </a:gs>
                      <a:gs pos="48000">
                        <a:schemeClr val="bg2"/>
                      </a:gs>
                    </a:gsLst>
                    <a:lin ang="5400000" scaled="1"/>
                  </a:gradFill>
                  <a:latin typeface="Trebuchet MS" pitchFamily="34" charset="0"/>
                </a:rPr>
              </a:br>
              <a:r>
                <a:rPr lang="en-US" sz="1400" dirty="0" smtClean="0">
                  <a:gradFill>
                    <a:gsLst>
                      <a:gs pos="28000">
                        <a:schemeClr val="bg2"/>
                      </a:gs>
                      <a:gs pos="48000">
                        <a:schemeClr val="bg2"/>
                      </a:gs>
                    </a:gsLst>
                    <a:lin ang="5400000" scaled="1"/>
                  </a:gradFill>
                  <a:latin typeface="Trebuchet MS" pitchFamily="34" charset="0"/>
                </a:rPr>
                <a:t>Win7</a:t>
              </a:r>
              <a:endParaRPr lang="en-US" sz="1400" dirty="0">
                <a:gradFill>
                  <a:gsLst>
                    <a:gs pos="28000">
                      <a:schemeClr val="bg2"/>
                    </a:gs>
                    <a:gs pos="48000">
                      <a:schemeClr val="bg2"/>
                    </a:gs>
                  </a:gsLst>
                  <a:lin ang="5400000" scaled="1"/>
                </a:gradFill>
                <a:latin typeface="Trebuchet MS" pitchFamily="34" charset="0"/>
              </a:endParaRPr>
            </a:p>
          </p:txBody>
        </p:sp>
        <p:sp>
          <p:nvSpPr>
            <p:cNvPr id="43" name="Rounded Rectangle 23"/>
            <p:cNvSpPr/>
            <p:nvPr/>
          </p:nvSpPr>
          <p:spPr>
            <a:xfrm>
              <a:off x="4073328" y="2270624"/>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Smartcard Readers</a:t>
              </a:r>
              <a:endParaRPr lang="en-US" sz="1200" kern="1200" dirty="0"/>
            </a:p>
          </p:txBody>
        </p:sp>
        <p:sp>
          <p:nvSpPr>
            <p:cNvPr id="41" name="Rounded Rectangle 26"/>
            <p:cNvSpPr/>
            <p:nvPr/>
          </p:nvSpPr>
          <p:spPr>
            <a:xfrm>
              <a:off x="4073328" y="3104082"/>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Personal Storage</a:t>
              </a:r>
              <a:endParaRPr lang="en-US" sz="1200" kern="1200" dirty="0"/>
            </a:p>
          </p:txBody>
        </p:sp>
        <p:sp>
          <p:nvSpPr>
            <p:cNvPr id="39" name="Rounded Rectangle 29"/>
            <p:cNvSpPr/>
            <p:nvPr/>
          </p:nvSpPr>
          <p:spPr>
            <a:xfrm>
              <a:off x="4073328" y="3937539"/>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Sensor Platform</a:t>
              </a:r>
              <a:endParaRPr lang="en-US" sz="1200" kern="1200" dirty="0"/>
            </a:p>
          </p:txBody>
        </p:sp>
        <p:sp>
          <p:nvSpPr>
            <p:cNvPr id="37" name="Rounded Rectangle 32"/>
            <p:cNvSpPr/>
            <p:nvPr/>
          </p:nvSpPr>
          <p:spPr>
            <a:xfrm>
              <a:off x="4073328" y="4770997"/>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Biometrics</a:t>
              </a:r>
              <a:endParaRPr lang="en-US" sz="1200" kern="1200" dirty="0"/>
            </a:p>
          </p:txBody>
        </p:sp>
        <p:sp>
          <p:nvSpPr>
            <p:cNvPr id="35" name="Rounded Rectangle 35"/>
            <p:cNvSpPr/>
            <p:nvPr/>
          </p:nvSpPr>
          <p:spPr>
            <a:xfrm>
              <a:off x="4073328" y="5604454"/>
              <a:ext cx="883240" cy="627707"/>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lgn="ctr" defTabSz="533400" rtl="0">
                <a:lnSpc>
                  <a:spcPct val="90000"/>
                </a:lnSpc>
                <a:spcBef>
                  <a:spcPct val="0"/>
                </a:spcBef>
                <a:spcAft>
                  <a:spcPct val="35000"/>
                </a:spcAft>
              </a:pPr>
              <a:r>
                <a:rPr lang="en-US" sz="1200" kern="1200" dirty="0" smtClean="0"/>
                <a:t>Multi-Touch Input</a:t>
              </a:r>
              <a:endParaRPr lang="en-US" sz="1200" kern="1200" dirty="0"/>
            </a:p>
          </p:txBody>
        </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Changes for UMDF 1.9</a:t>
            </a:r>
            <a:endParaRPr lang="en-US"/>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smtClean="0"/>
              <a:t>Power Management Improvements</a:t>
            </a:r>
            <a:endParaRPr lang="en-US" sz="4400" dirty="0"/>
          </a:p>
        </p:txBody>
      </p:sp>
      <p:sp>
        <p:nvSpPr>
          <p:cNvPr id="3" name="Content Placeholder 2"/>
          <p:cNvSpPr>
            <a:spLocks noGrp="1"/>
          </p:cNvSpPr>
          <p:nvPr>
            <p:ph idx="1"/>
          </p:nvPr>
        </p:nvSpPr>
        <p:spPr>
          <a:xfrm>
            <a:off x="382588" y="1414464"/>
            <a:ext cx="8380412" cy="5039841"/>
          </a:xfrm>
        </p:spPr>
        <p:txBody>
          <a:bodyPr/>
          <a:lstStyle/>
          <a:p>
            <a:pPr marL="285750" indent="-285750"/>
            <a:r>
              <a:rPr lang="en-US" sz="2400" b="1" smtClean="0"/>
              <a:t>Problem: </a:t>
            </a:r>
            <a:br>
              <a:rPr lang="en-US" sz="2400" b="1" smtClean="0"/>
            </a:br>
            <a:r>
              <a:rPr lang="en-US" sz="2400" smtClean="0"/>
              <a:t>UMDF drivers cannot automatically power down </a:t>
            </a:r>
            <a:br>
              <a:rPr lang="en-US" sz="2400" smtClean="0"/>
            </a:br>
            <a:r>
              <a:rPr lang="en-US" sz="2400" smtClean="0"/>
              <a:t>when idle, wake up on use, or wake the system</a:t>
            </a:r>
          </a:p>
          <a:p>
            <a:pPr marL="285750" indent="-285750"/>
            <a:r>
              <a:rPr lang="en-US" sz="2400" b="1" smtClean="0"/>
              <a:t>Scenario:</a:t>
            </a:r>
            <a:r>
              <a:rPr lang="en-US" sz="2400" smtClean="0"/>
              <a:t> </a:t>
            </a:r>
            <a:br>
              <a:rPr lang="en-US" sz="2400" smtClean="0"/>
            </a:br>
            <a:r>
              <a:rPr lang="en-US" sz="2400" smtClean="0"/>
              <a:t>Drivers for non-USB buses, USB drivers that have more complex idle or wake logic than WinUSB provides</a:t>
            </a:r>
          </a:p>
          <a:p>
            <a:pPr marL="285750" indent="-285750"/>
            <a:r>
              <a:rPr lang="en-US" sz="2400" b="1" smtClean="0"/>
              <a:t>Solution:</a:t>
            </a:r>
            <a:r>
              <a:rPr lang="en-US" sz="2400" smtClean="0"/>
              <a:t> </a:t>
            </a:r>
            <a:br>
              <a:rPr lang="en-US" sz="2400" smtClean="0"/>
            </a:br>
            <a:r>
              <a:rPr lang="en-US" sz="2400" smtClean="0"/>
              <a:t>UMDF 1.9 supports idle detection, wake from Sx, </a:t>
            </a:r>
            <a:br>
              <a:rPr lang="en-US" sz="2400" smtClean="0"/>
            </a:br>
            <a:r>
              <a:rPr lang="en-US" sz="2400" smtClean="0"/>
              <a:t>and wake from S0</a:t>
            </a:r>
          </a:p>
          <a:p>
            <a:pPr marL="517525" lvl="1" indent="-231775"/>
            <a:r>
              <a:rPr lang="en-US" sz="2000" smtClean="0">
                <a:latin typeface="Lucida Console" pitchFamily="49" charset="0"/>
              </a:rPr>
              <a:t>IWDFDevice2::AssignS0IdleSettings()</a:t>
            </a:r>
          </a:p>
          <a:p>
            <a:pPr marL="517525" lvl="1" indent="-231775"/>
            <a:r>
              <a:rPr lang="en-US" sz="2000" smtClean="0">
                <a:latin typeface="Lucida Console" pitchFamily="49" charset="0"/>
              </a:rPr>
              <a:t>IWDFDevice2::AssignSxWakeSettings()</a:t>
            </a:r>
          </a:p>
          <a:p>
            <a:pPr marL="517525" lvl="1" indent="-231775"/>
            <a:r>
              <a:rPr lang="en-US" sz="2000" smtClean="0">
                <a:latin typeface="Lucida Console" pitchFamily="49" charset="0"/>
              </a:rPr>
              <a:t>IWDFDevice2::StopIdle() </a:t>
            </a:r>
            <a:r>
              <a:rPr lang="en-US" sz="2000" smtClean="0">
                <a:latin typeface="+mn-lt"/>
              </a:rPr>
              <a:t>and</a:t>
            </a:r>
            <a:r>
              <a:rPr lang="en-US" sz="2000" smtClean="0">
                <a:latin typeface="Lucida Console" pitchFamily="49" charset="0"/>
              </a:rPr>
              <a:t> ResumeIdle()</a:t>
            </a:r>
          </a:p>
          <a:p>
            <a:pPr marL="285750" indent="-285750"/>
            <a:r>
              <a:rPr lang="en-US" sz="2400" smtClean="0"/>
              <a:t>Works with WinUSB to support selective suspend</a:t>
            </a:r>
            <a:endParaRPr lang="en-US" sz="24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USB Continuous Reader</a:t>
            </a:r>
            <a:endParaRPr lang="en-US" dirty="0"/>
          </a:p>
        </p:txBody>
      </p:sp>
      <p:sp>
        <p:nvSpPr>
          <p:cNvPr id="6" name="Content Placeholder 5"/>
          <p:cNvSpPr>
            <a:spLocks noGrp="1"/>
          </p:cNvSpPr>
          <p:nvPr>
            <p:ph idx="1"/>
          </p:nvPr>
        </p:nvSpPr>
        <p:spPr>
          <a:xfrm>
            <a:off x="382588" y="1414464"/>
            <a:ext cx="8380412" cy="4667432"/>
          </a:xfrm>
        </p:spPr>
        <p:txBody>
          <a:bodyPr/>
          <a:lstStyle/>
          <a:p>
            <a:pPr marL="285750" indent="-285750"/>
            <a:r>
              <a:rPr lang="en-US" sz="2000" b="1" smtClean="0"/>
              <a:t>Problem: </a:t>
            </a:r>
            <a:br>
              <a:rPr lang="en-US" sz="2000" b="1" smtClean="0"/>
            </a:br>
            <a:r>
              <a:rPr lang="en-US" sz="2000" smtClean="0"/>
              <a:t>Manually reading multiple packets from a USB pipe is difficult</a:t>
            </a:r>
          </a:p>
          <a:p>
            <a:pPr marL="285750" indent="-285750"/>
            <a:r>
              <a:rPr lang="en-US" sz="2000" b="1" smtClean="0"/>
              <a:t>Scenario: </a:t>
            </a:r>
            <a:br>
              <a:rPr lang="en-US" sz="2000" b="1" smtClean="0"/>
            </a:br>
            <a:r>
              <a:rPr lang="en-US" sz="2000" smtClean="0"/>
              <a:t>USB drivers reading a stream from a bulk pipe or </a:t>
            </a:r>
            <a:br>
              <a:rPr lang="en-US" sz="2000" smtClean="0"/>
            </a:br>
            <a:r>
              <a:rPr lang="en-US" sz="2000" smtClean="0"/>
              <a:t>reading an interrupt pipe</a:t>
            </a:r>
          </a:p>
          <a:p>
            <a:pPr marL="285750" indent="-285750"/>
            <a:r>
              <a:rPr lang="en-US" sz="2000" b="1" smtClean="0"/>
              <a:t>Solution:</a:t>
            </a:r>
            <a:r>
              <a:rPr lang="en-US" sz="2000" smtClean="0"/>
              <a:t> </a:t>
            </a:r>
            <a:br>
              <a:rPr lang="en-US" sz="2000" smtClean="0"/>
            </a:br>
            <a:r>
              <a:rPr lang="en-US" sz="2000" smtClean="0"/>
              <a:t>Added USB continuous reader support to UMDF</a:t>
            </a:r>
          </a:p>
          <a:p>
            <a:pPr marL="461963" lvl="1" indent="-176213"/>
            <a:r>
              <a:rPr lang="en-US" sz="1600" smtClean="0">
                <a:latin typeface="Lucida Console" pitchFamily="49" charset="0"/>
              </a:rPr>
              <a:t>IWDFUsbTargetPipe2::ConfigureContinuousReader() to configure</a:t>
            </a:r>
          </a:p>
          <a:p>
            <a:pPr marL="461963" lvl="1" indent="-176213"/>
            <a:r>
              <a:rPr lang="en-US" sz="1600" smtClean="0">
                <a:latin typeface="+mn-lt"/>
              </a:rPr>
              <a:t>Callback interfaces are </a:t>
            </a:r>
            <a:r>
              <a:rPr lang="en-US" sz="1600" smtClean="0">
                <a:latin typeface="Lucida Console" pitchFamily="49" charset="0"/>
              </a:rPr>
              <a:t>IUsbTargetPipeContinuousReaderCallbackReadComplete </a:t>
            </a:r>
            <a:r>
              <a:rPr lang="en-US" sz="1600" smtClean="0">
                <a:latin typeface="+mn-lt"/>
              </a:rPr>
              <a:t>and</a:t>
            </a:r>
            <a:r>
              <a:rPr lang="en-US" sz="1600" smtClean="0">
                <a:latin typeface="Lucida Console" pitchFamily="49" charset="0"/>
              </a:rPr>
              <a:t> IUsbTargetPipeContinuousReaderCallbackReadersFailed</a:t>
            </a:r>
          </a:p>
          <a:p>
            <a:pPr marL="285750" indent="-285750"/>
            <a:r>
              <a:rPr lang="en-US" sz="2000" smtClean="0"/>
              <a:t>Error handling behavior is slightly different</a:t>
            </a:r>
          </a:p>
          <a:p>
            <a:pPr marL="461963" lvl="1" indent="-176213"/>
            <a:r>
              <a:rPr lang="en-US" sz="1800" smtClean="0"/>
              <a:t>UMDF only does a pipe reset on error, not a device reset (WinUSB limitation)</a:t>
            </a:r>
          </a:p>
          <a:p>
            <a:pPr marL="285750" indent="-285750"/>
            <a:r>
              <a:rPr lang="en-US" sz="2000" smtClean="0"/>
              <a:t>See Fx2 driver for an example</a:t>
            </a:r>
            <a:endParaRPr lang="en-US" sz="20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Virtual Serial Port Support</a:t>
            </a:r>
            <a:endParaRPr lang="en-US" dirty="0"/>
          </a:p>
        </p:txBody>
      </p:sp>
      <p:sp>
        <p:nvSpPr>
          <p:cNvPr id="3" name="Content Placeholder 2"/>
          <p:cNvSpPr>
            <a:spLocks noGrp="1"/>
          </p:cNvSpPr>
          <p:nvPr>
            <p:ph idx="1"/>
          </p:nvPr>
        </p:nvSpPr>
        <p:spPr>
          <a:xfrm>
            <a:off x="382588" y="1414464"/>
            <a:ext cx="8380412" cy="4963923"/>
          </a:xfrm>
        </p:spPr>
        <p:txBody>
          <a:bodyPr/>
          <a:lstStyle/>
          <a:p>
            <a:pPr marL="285750" indent="-285750">
              <a:lnSpc>
                <a:spcPct val="88000"/>
              </a:lnSpc>
            </a:pPr>
            <a:r>
              <a:rPr lang="en-US" sz="2000" b="1" smtClean="0"/>
              <a:t>Problem: </a:t>
            </a:r>
            <a:br>
              <a:rPr lang="en-US" sz="2000" b="1" smtClean="0"/>
            </a:br>
            <a:r>
              <a:rPr lang="en-US" sz="2000" smtClean="0"/>
              <a:t>Can’t write a UMDF driver that looks like a serial port</a:t>
            </a:r>
          </a:p>
          <a:p>
            <a:pPr marL="285750" indent="-285750">
              <a:lnSpc>
                <a:spcPct val="88000"/>
              </a:lnSpc>
            </a:pPr>
            <a:r>
              <a:rPr lang="en-US" sz="2000" b="1" smtClean="0"/>
              <a:t>Scenario:</a:t>
            </a:r>
            <a:r>
              <a:rPr lang="en-US" sz="2000" smtClean="0"/>
              <a:t> </a:t>
            </a:r>
            <a:br>
              <a:rPr lang="en-US" sz="2000" smtClean="0"/>
            </a:br>
            <a:r>
              <a:rPr lang="en-US" sz="2000" smtClean="0"/>
              <a:t>Mapping a new device to clients that expect a serial-port interface</a:t>
            </a:r>
          </a:p>
          <a:p>
            <a:pPr marL="285750" indent="-285750">
              <a:lnSpc>
                <a:spcPct val="88000"/>
              </a:lnSpc>
            </a:pPr>
            <a:r>
              <a:rPr lang="en-US" sz="2000" b="1" smtClean="0"/>
              <a:t>Solution:</a:t>
            </a:r>
            <a:r>
              <a:rPr lang="en-US" sz="2000" smtClean="0"/>
              <a:t> </a:t>
            </a:r>
            <a:br>
              <a:rPr lang="en-US" sz="2000" smtClean="0"/>
            </a:br>
            <a:r>
              <a:rPr lang="en-US" sz="2000" smtClean="0"/>
              <a:t>Write a VSP sample and fix any blocking problems we find</a:t>
            </a:r>
          </a:p>
          <a:p>
            <a:pPr marL="285750" indent="-285750">
              <a:lnSpc>
                <a:spcPct val="88000"/>
              </a:lnSpc>
            </a:pPr>
            <a:r>
              <a:rPr lang="en-US" sz="2000" smtClean="0"/>
              <a:t>New UMDF support for</a:t>
            </a:r>
          </a:p>
          <a:p>
            <a:pPr marL="517525" lvl="1" indent="-231775">
              <a:lnSpc>
                <a:spcPct val="88000"/>
              </a:lnSpc>
            </a:pPr>
            <a:r>
              <a:rPr lang="en-US" sz="1800" smtClean="0">
                <a:latin typeface="Lucida Console" pitchFamily="49" charset="0"/>
              </a:rPr>
              <a:t>IWDFDevice2::CreateSymbolicLinkWithReferenceString() </a:t>
            </a:r>
          </a:p>
          <a:p>
            <a:pPr marL="738188" lvl="2" indent="-217488">
              <a:lnSpc>
                <a:spcPct val="88000"/>
              </a:lnSpc>
            </a:pPr>
            <a:r>
              <a:rPr lang="en-US" sz="1600" smtClean="0"/>
              <a:t>Allows a driver to enumerate multiple ports and disambiguate between \\.\COM1 and \\.\COM2 links</a:t>
            </a:r>
          </a:p>
          <a:p>
            <a:pPr marL="517525" lvl="1" indent="-231775">
              <a:lnSpc>
                <a:spcPct val="88000"/>
              </a:lnSpc>
            </a:pPr>
            <a:r>
              <a:rPr lang="en-US" sz="1800" smtClean="0"/>
              <a:t>Support for IRP_MJ_QUERY_INFORMATION, SET_INFORMATION and FLUSH_BUFFERS</a:t>
            </a:r>
          </a:p>
          <a:p>
            <a:pPr marL="738188" lvl="2" indent="-217488">
              <a:lnSpc>
                <a:spcPct val="88000"/>
              </a:lnSpc>
            </a:pPr>
            <a:r>
              <a:rPr lang="en-US" sz="1600" smtClean="0"/>
              <a:t>New WDF_REQUEST_TYPEs can be configured for delivery on queues and received through the default I/O handler</a:t>
            </a:r>
          </a:p>
          <a:p>
            <a:pPr marL="517525" lvl="1" indent="-231775">
              <a:lnSpc>
                <a:spcPct val="88000"/>
              </a:lnSpc>
            </a:pPr>
            <a:r>
              <a:rPr lang="en-US" sz="1800" smtClean="0"/>
              <a:t>Expanded registry access for setting up legacy hardware map entries</a:t>
            </a:r>
            <a:endParaRPr lang="en-US" sz="18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1347</Words>
  <Application>Microsoft Office PowerPoint</Application>
  <PresentationFormat>On-screen Show (4:3)</PresentationFormat>
  <Paragraphs>381</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WinHEC 2008 Template_NEW_9.22.08</vt:lpstr>
      <vt:lpstr>What’s New In Windows Driver Framework 1.9</vt:lpstr>
      <vt:lpstr>Agenda</vt:lpstr>
      <vt:lpstr>Prior WDF Releases</vt:lpstr>
      <vt:lpstr>KMDF Adoption</vt:lpstr>
      <vt:lpstr>UMDF Adoption</vt:lpstr>
      <vt:lpstr>Changes for UMDF 1.9</vt:lpstr>
      <vt:lpstr>Power Management Improvements</vt:lpstr>
      <vt:lpstr>USB Continuous Reader</vt:lpstr>
      <vt:lpstr>Virtual Serial Port Support</vt:lpstr>
      <vt:lpstr>Expanded Registry Access  and Write Permission</vt:lpstr>
      <vt:lpstr>Direct I/O</vt:lpstr>
      <vt:lpstr>Supporting Kernel-Mode Clients</vt:lpstr>
      <vt:lpstr>New UMDF Samples</vt:lpstr>
      <vt:lpstr>Changes for KMDF 1.9</vt:lpstr>
      <vt:lpstr>Guaranteed Forward Progress</vt:lpstr>
      <vt:lpstr>Counted Queue</vt:lpstr>
      <vt:lpstr>Synchronization on Queues</vt:lpstr>
      <vt:lpstr>Request Cancelation</vt:lpstr>
      <vt:lpstr>Forwarding I/O to Child Device</vt:lpstr>
      <vt:lpstr>Timer Features</vt:lpstr>
      <vt:lpstr>PnP ContainerID</vt:lpstr>
      <vt:lpstr>Supporting 64+ Processors</vt:lpstr>
      <vt:lpstr>Miscellaneous  Improvements</vt:lpstr>
      <vt:lpstr>Miscellaneous  Improvements</vt:lpstr>
      <vt:lpstr>Miscellaneous Improvements</vt:lpstr>
      <vt:lpstr>KMDF Samples</vt:lpstr>
      <vt:lpstr>Where is WDF in WDK?</vt:lpstr>
      <vt:lpstr>End of Windows 2000 Support</vt:lpstr>
      <vt:lpstr>Call to Action</vt:lpstr>
      <vt:lpstr>Additional Resources</vt:lpstr>
      <vt:lpstr>Slide 31</vt:lpstr>
      <vt:lpstr>Backup Slides</vt:lpstr>
      <vt:lpstr>UMDF Remote I/O Targets</vt:lpstr>
      <vt:lpstr>WDF Installer Improvements</vt:lpstr>
      <vt:lpstr>KMDF Idle and Wake Support</vt:lpstr>
      <vt:lpstr>GetSystemPowerAction</vt:lpstr>
      <vt:lpstr>Performance Improvements</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2008-11-12T05:56:07Z</dcterms:created>
  <dcterms:modified xsi:type="dcterms:W3CDTF">2008-11-12T05:56:13Z</dcterms:modified>
</cp:coreProperties>
</file>