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22"/>
  </p:notesMasterIdLst>
  <p:handoutMasterIdLst>
    <p:handoutMasterId r:id="rId23"/>
  </p:handoutMasterIdLst>
  <p:sldIdLst>
    <p:sldId id="257" r:id="rId2"/>
    <p:sldId id="258" r:id="rId3"/>
    <p:sldId id="278" r:id="rId4"/>
    <p:sldId id="279" r:id="rId5"/>
    <p:sldId id="280" r:id="rId6"/>
    <p:sldId id="285" r:id="rId7"/>
    <p:sldId id="290" r:id="rId8"/>
    <p:sldId id="291" r:id="rId9"/>
    <p:sldId id="292" r:id="rId10"/>
    <p:sldId id="295" r:id="rId11"/>
    <p:sldId id="296" r:id="rId12"/>
    <p:sldId id="281" r:id="rId13"/>
    <p:sldId id="294" r:id="rId14"/>
    <p:sldId id="297" r:id="rId15"/>
    <p:sldId id="289" r:id="rId16"/>
    <p:sldId id="298" r:id="rId17"/>
    <p:sldId id="284" r:id="rId18"/>
    <p:sldId id="271" r:id="rId19"/>
    <p:sldId id="299" r:id="rId20"/>
    <p:sldId id="272" r:id="rId21"/>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2D"/>
    <a:srgbClr val="FFE181"/>
    <a:srgbClr val="FCD35E"/>
    <a:srgbClr val="FBC837"/>
    <a:srgbClr val="659A2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101" d="100"/>
          <a:sy n="101" d="100"/>
        </p:scale>
        <p:origin x="-360" y="-90"/>
      </p:cViewPr>
      <p:guideLst>
        <p:guide orient="horz" pos="2212"/>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987104-08DC-4581-912F-4AFD3C417AAD}" type="doc">
      <dgm:prSet loTypeId="urn:microsoft.com/office/officeart/2005/8/layout/venn1" loCatId="relationship" qsTypeId="urn:microsoft.com/office/officeart/2005/8/quickstyle/simple1" qsCatId="simple" csTypeId="urn:microsoft.com/office/officeart/2005/8/colors/accent1_2" csCatId="accent1" phldr="1"/>
      <dgm:spPr/>
    </dgm:pt>
    <dgm:pt modelId="{EBF90F13-849C-4DC7-ADA7-D07085A7780C}">
      <dgm:prSet phldrT="[Text]"/>
      <dgm:spPr/>
      <dgm:t>
        <a:bodyPr anchor="t" anchorCtr="0"/>
        <a:lstStyle/>
        <a:p>
          <a:r>
            <a:rPr lang="en-US" dirty="0" smtClean="0">
              <a:effectLst>
                <a:outerShdw blurRad="38100" dist="38100" dir="2700000" algn="tl">
                  <a:srgbClr val="000000">
                    <a:alpha val="43137"/>
                  </a:srgbClr>
                </a:outerShdw>
              </a:effectLst>
            </a:rPr>
            <a:t>Windows Features</a:t>
          </a:r>
          <a:endParaRPr lang="en-US" dirty="0">
            <a:effectLst>
              <a:outerShdw blurRad="38100" dist="38100" dir="2700000" algn="tl">
                <a:srgbClr val="000000">
                  <a:alpha val="43137"/>
                </a:srgbClr>
              </a:outerShdw>
            </a:effectLst>
          </a:endParaRPr>
        </a:p>
      </dgm:t>
    </dgm:pt>
    <dgm:pt modelId="{6099A7DF-2A5E-41DA-A6C9-C6441E422E35}" type="parTrans" cxnId="{BA4C785C-6271-4D80-9672-1D9123903107}">
      <dgm:prSet/>
      <dgm:spPr/>
      <dgm:t>
        <a:bodyPr/>
        <a:lstStyle/>
        <a:p>
          <a:endParaRPr lang="en-US"/>
        </a:p>
      </dgm:t>
    </dgm:pt>
    <dgm:pt modelId="{5F22CFEC-5F94-4AE9-9EF1-8E4021419413}" type="sibTrans" cxnId="{BA4C785C-6271-4D80-9672-1D9123903107}">
      <dgm:prSet/>
      <dgm:spPr/>
      <dgm:t>
        <a:bodyPr/>
        <a:lstStyle/>
        <a:p>
          <a:endParaRPr lang="en-US"/>
        </a:p>
      </dgm:t>
    </dgm:pt>
    <dgm:pt modelId="{4E0B81CA-B069-4D27-A030-9BF10F472A3E}">
      <dgm:prSet phldrT="[Text]"/>
      <dgm:spPr/>
      <dgm:t>
        <a:bodyPr anchor="t" anchorCtr="0"/>
        <a:lstStyle/>
        <a:p>
          <a:endParaRPr lang="en-US" dirty="0" smtClean="0"/>
        </a:p>
        <a:p>
          <a:r>
            <a:rPr lang="en-US" dirty="0" smtClean="0">
              <a:effectLst>
                <a:outerShdw blurRad="38100" dist="38100" dir="2700000" algn="tl">
                  <a:srgbClr val="000000">
                    <a:alpha val="43137"/>
                  </a:srgbClr>
                </a:outerShdw>
              </a:effectLst>
            </a:rPr>
            <a:t>Windows Platform</a:t>
          </a:r>
          <a:endParaRPr lang="en-US" dirty="0">
            <a:effectLst>
              <a:outerShdw blurRad="38100" dist="38100" dir="2700000" algn="tl">
                <a:srgbClr val="000000">
                  <a:alpha val="43137"/>
                </a:srgbClr>
              </a:outerShdw>
            </a:effectLst>
          </a:endParaRPr>
        </a:p>
      </dgm:t>
    </dgm:pt>
    <dgm:pt modelId="{3EE076D1-C9DD-4378-B069-E05256C9F58C}" type="parTrans" cxnId="{4DE68CC5-7C48-4E2C-BF96-1D83BD10A322}">
      <dgm:prSet/>
      <dgm:spPr/>
      <dgm:t>
        <a:bodyPr/>
        <a:lstStyle/>
        <a:p>
          <a:endParaRPr lang="en-US"/>
        </a:p>
      </dgm:t>
    </dgm:pt>
    <dgm:pt modelId="{AA6CE94A-58DE-4BB3-92DE-818ABA7B6C5C}" type="sibTrans" cxnId="{4DE68CC5-7C48-4E2C-BF96-1D83BD10A322}">
      <dgm:prSet/>
      <dgm:spPr/>
      <dgm:t>
        <a:bodyPr/>
        <a:lstStyle/>
        <a:p>
          <a:endParaRPr lang="en-US"/>
        </a:p>
      </dgm:t>
    </dgm:pt>
    <dgm:pt modelId="{DB9DB2C6-E82B-4D5B-B3A5-4C6B92CED5B5}">
      <dgm:prSet phldrT="[Text]"/>
      <dgm:spPr/>
      <dgm:t>
        <a:bodyPr anchor="t" anchorCtr="0"/>
        <a:lstStyle/>
        <a:p>
          <a:r>
            <a:rPr lang="en-US" dirty="0" smtClean="0">
              <a:effectLst>
                <a:outerShdw blurRad="38100" dist="38100" dir="2700000" algn="tl">
                  <a:srgbClr val="000000">
                    <a:alpha val="43137"/>
                  </a:srgbClr>
                </a:outerShdw>
              </a:effectLst>
            </a:rPr>
            <a:t>Partner Innovation</a:t>
          </a:r>
          <a:endParaRPr lang="en-US" dirty="0">
            <a:effectLst>
              <a:outerShdw blurRad="38100" dist="38100" dir="2700000" algn="tl">
                <a:srgbClr val="000000">
                  <a:alpha val="43137"/>
                </a:srgbClr>
              </a:outerShdw>
            </a:effectLst>
          </a:endParaRPr>
        </a:p>
      </dgm:t>
    </dgm:pt>
    <dgm:pt modelId="{DD215992-2A04-43C3-9386-032CA59D9DBF}" type="parTrans" cxnId="{133B216F-6E7F-4D85-A0B5-C9337DA1ABE0}">
      <dgm:prSet/>
      <dgm:spPr/>
      <dgm:t>
        <a:bodyPr/>
        <a:lstStyle/>
        <a:p>
          <a:endParaRPr lang="en-US"/>
        </a:p>
      </dgm:t>
    </dgm:pt>
    <dgm:pt modelId="{9538604F-AFE3-49FA-B558-8E25D4E04AE2}" type="sibTrans" cxnId="{133B216F-6E7F-4D85-A0B5-C9337DA1ABE0}">
      <dgm:prSet/>
      <dgm:spPr/>
      <dgm:t>
        <a:bodyPr/>
        <a:lstStyle/>
        <a:p>
          <a:endParaRPr lang="en-US"/>
        </a:p>
      </dgm:t>
    </dgm:pt>
    <dgm:pt modelId="{B3A04691-9F88-45D9-A945-906ABED09335}" type="pres">
      <dgm:prSet presAssocID="{C5987104-08DC-4581-912F-4AFD3C417AAD}" presName="compositeShape" presStyleCnt="0">
        <dgm:presLayoutVars>
          <dgm:chMax val="7"/>
          <dgm:dir/>
          <dgm:resizeHandles val="exact"/>
        </dgm:presLayoutVars>
      </dgm:prSet>
      <dgm:spPr/>
    </dgm:pt>
    <dgm:pt modelId="{D813E6B2-4D4F-43B4-A619-6BF0C8EE7EC4}" type="pres">
      <dgm:prSet presAssocID="{4E0B81CA-B069-4D27-A030-9BF10F472A3E}" presName="circ1" presStyleLbl="vennNode1" presStyleIdx="0" presStyleCnt="3" custLinFactNeighborX="7059" custLinFactNeighborY="66600"/>
      <dgm:spPr/>
      <dgm:t>
        <a:bodyPr/>
        <a:lstStyle/>
        <a:p>
          <a:endParaRPr lang="en-US"/>
        </a:p>
      </dgm:t>
    </dgm:pt>
    <dgm:pt modelId="{B4FCB905-FDCF-4844-80FE-FA8B238722F9}" type="pres">
      <dgm:prSet presAssocID="{4E0B81CA-B069-4D27-A030-9BF10F472A3E}" presName="circ1Tx" presStyleLbl="revTx" presStyleIdx="0" presStyleCnt="0">
        <dgm:presLayoutVars>
          <dgm:chMax val="0"/>
          <dgm:chPref val="0"/>
          <dgm:bulletEnabled val="1"/>
        </dgm:presLayoutVars>
      </dgm:prSet>
      <dgm:spPr/>
      <dgm:t>
        <a:bodyPr/>
        <a:lstStyle/>
        <a:p>
          <a:endParaRPr lang="en-US"/>
        </a:p>
      </dgm:t>
    </dgm:pt>
    <dgm:pt modelId="{35E1B80B-0657-4387-B765-CA0A8121B662}" type="pres">
      <dgm:prSet presAssocID="{EBF90F13-849C-4DC7-ADA7-D07085A7780C}" presName="circ2" presStyleLbl="vennNode1" presStyleIdx="1" presStyleCnt="3" custLinFactNeighborX="13110" custLinFactNeighborY="-64079"/>
      <dgm:spPr/>
      <dgm:t>
        <a:bodyPr/>
        <a:lstStyle/>
        <a:p>
          <a:endParaRPr lang="en-US"/>
        </a:p>
      </dgm:t>
    </dgm:pt>
    <dgm:pt modelId="{CE9F93D0-C4D5-4F34-BEF3-F973FC2C0059}" type="pres">
      <dgm:prSet presAssocID="{EBF90F13-849C-4DC7-ADA7-D07085A7780C}" presName="circ2Tx" presStyleLbl="revTx" presStyleIdx="0" presStyleCnt="0">
        <dgm:presLayoutVars>
          <dgm:chMax val="0"/>
          <dgm:chPref val="0"/>
          <dgm:bulletEnabled val="1"/>
        </dgm:presLayoutVars>
      </dgm:prSet>
      <dgm:spPr/>
      <dgm:t>
        <a:bodyPr/>
        <a:lstStyle/>
        <a:p>
          <a:endParaRPr lang="en-US"/>
        </a:p>
      </dgm:t>
    </dgm:pt>
    <dgm:pt modelId="{D5FB0954-E0AA-49A4-A252-BDD437736248}" type="pres">
      <dgm:prSet presAssocID="{DB9DB2C6-E82B-4D5B-B3A5-4C6B92CED5B5}" presName="circ3" presStyleLbl="vennNode1" presStyleIdx="2" presStyleCnt="3" custLinFactNeighborX="-5042" custLinFactNeighborY="-65047"/>
      <dgm:spPr/>
      <dgm:t>
        <a:bodyPr/>
        <a:lstStyle/>
        <a:p>
          <a:endParaRPr lang="en-US"/>
        </a:p>
      </dgm:t>
    </dgm:pt>
    <dgm:pt modelId="{7179A2BB-97F8-47E7-882D-7C96B424687D}" type="pres">
      <dgm:prSet presAssocID="{DB9DB2C6-E82B-4D5B-B3A5-4C6B92CED5B5}" presName="circ3Tx" presStyleLbl="revTx" presStyleIdx="0" presStyleCnt="0">
        <dgm:presLayoutVars>
          <dgm:chMax val="0"/>
          <dgm:chPref val="0"/>
          <dgm:bulletEnabled val="1"/>
        </dgm:presLayoutVars>
      </dgm:prSet>
      <dgm:spPr/>
      <dgm:t>
        <a:bodyPr/>
        <a:lstStyle/>
        <a:p>
          <a:endParaRPr lang="en-US"/>
        </a:p>
      </dgm:t>
    </dgm:pt>
  </dgm:ptLst>
  <dgm:cxnLst>
    <dgm:cxn modelId="{19978BDB-0130-45D8-97E7-B53A3B8569E2}" type="presOf" srcId="{4E0B81CA-B069-4D27-A030-9BF10F472A3E}" destId="{B4FCB905-FDCF-4844-80FE-FA8B238722F9}" srcOrd="1" destOrd="0" presId="urn:microsoft.com/office/officeart/2005/8/layout/venn1"/>
    <dgm:cxn modelId="{4DE68CC5-7C48-4E2C-BF96-1D83BD10A322}" srcId="{C5987104-08DC-4581-912F-4AFD3C417AAD}" destId="{4E0B81CA-B069-4D27-A030-9BF10F472A3E}" srcOrd="0" destOrd="0" parTransId="{3EE076D1-C9DD-4378-B069-E05256C9F58C}" sibTransId="{AA6CE94A-58DE-4BB3-92DE-818ABA7B6C5C}"/>
    <dgm:cxn modelId="{DA79576B-A4B3-4A55-95D4-D13ECC3C51FF}" type="presOf" srcId="{EBF90F13-849C-4DC7-ADA7-D07085A7780C}" destId="{CE9F93D0-C4D5-4F34-BEF3-F973FC2C0059}" srcOrd="1" destOrd="0" presId="urn:microsoft.com/office/officeart/2005/8/layout/venn1"/>
    <dgm:cxn modelId="{54158743-C9EB-46A1-A20D-7408C394C6E8}" type="presOf" srcId="{C5987104-08DC-4581-912F-4AFD3C417AAD}" destId="{B3A04691-9F88-45D9-A945-906ABED09335}" srcOrd="0" destOrd="0" presId="urn:microsoft.com/office/officeart/2005/8/layout/venn1"/>
    <dgm:cxn modelId="{133B216F-6E7F-4D85-A0B5-C9337DA1ABE0}" srcId="{C5987104-08DC-4581-912F-4AFD3C417AAD}" destId="{DB9DB2C6-E82B-4D5B-B3A5-4C6B92CED5B5}" srcOrd="2" destOrd="0" parTransId="{DD215992-2A04-43C3-9386-032CA59D9DBF}" sibTransId="{9538604F-AFE3-49FA-B558-8E25D4E04AE2}"/>
    <dgm:cxn modelId="{1C248CA9-5D91-4921-93CC-2AEF93D9B96F}" type="presOf" srcId="{DB9DB2C6-E82B-4D5B-B3A5-4C6B92CED5B5}" destId="{D5FB0954-E0AA-49A4-A252-BDD437736248}" srcOrd="0" destOrd="0" presId="urn:microsoft.com/office/officeart/2005/8/layout/venn1"/>
    <dgm:cxn modelId="{BA4C785C-6271-4D80-9672-1D9123903107}" srcId="{C5987104-08DC-4581-912F-4AFD3C417AAD}" destId="{EBF90F13-849C-4DC7-ADA7-D07085A7780C}" srcOrd="1" destOrd="0" parTransId="{6099A7DF-2A5E-41DA-A6C9-C6441E422E35}" sibTransId="{5F22CFEC-5F94-4AE9-9EF1-8E4021419413}"/>
    <dgm:cxn modelId="{0CC794C3-328C-423C-BF9E-E40DAF6B072B}" type="presOf" srcId="{4E0B81CA-B069-4D27-A030-9BF10F472A3E}" destId="{D813E6B2-4D4F-43B4-A619-6BF0C8EE7EC4}" srcOrd="0" destOrd="0" presId="urn:microsoft.com/office/officeart/2005/8/layout/venn1"/>
    <dgm:cxn modelId="{2A4FD9A6-EEE0-40CF-AFB9-B7E5B7FEC500}" type="presOf" srcId="{DB9DB2C6-E82B-4D5B-B3A5-4C6B92CED5B5}" destId="{7179A2BB-97F8-47E7-882D-7C96B424687D}" srcOrd="1" destOrd="0" presId="urn:microsoft.com/office/officeart/2005/8/layout/venn1"/>
    <dgm:cxn modelId="{EBD6001F-62A6-43F7-A1E5-8A760CCFE544}" type="presOf" srcId="{EBF90F13-849C-4DC7-ADA7-D07085A7780C}" destId="{35E1B80B-0657-4387-B765-CA0A8121B662}" srcOrd="0" destOrd="0" presId="urn:microsoft.com/office/officeart/2005/8/layout/venn1"/>
    <dgm:cxn modelId="{8F037357-8748-48E4-BC8E-4744644C41A1}" type="presParOf" srcId="{B3A04691-9F88-45D9-A945-906ABED09335}" destId="{D813E6B2-4D4F-43B4-A619-6BF0C8EE7EC4}" srcOrd="0" destOrd="0" presId="urn:microsoft.com/office/officeart/2005/8/layout/venn1"/>
    <dgm:cxn modelId="{FCD8A285-7DF0-4188-AA91-ED233D420061}" type="presParOf" srcId="{B3A04691-9F88-45D9-A945-906ABED09335}" destId="{B4FCB905-FDCF-4844-80FE-FA8B238722F9}" srcOrd="1" destOrd="0" presId="urn:microsoft.com/office/officeart/2005/8/layout/venn1"/>
    <dgm:cxn modelId="{700F0906-B582-4B77-AE0E-E8E6D8312AC2}" type="presParOf" srcId="{B3A04691-9F88-45D9-A945-906ABED09335}" destId="{35E1B80B-0657-4387-B765-CA0A8121B662}" srcOrd="2" destOrd="0" presId="urn:microsoft.com/office/officeart/2005/8/layout/venn1"/>
    <dgm:cxn modelId="{A1E3E281-0602-4D60-9DB1-EE46EFF96438}" type="presParOf" srcId="{B3A04691-9F88-45D9-A945-906ABED09335}" destId="{CE9F93D0-C4D5-4F34-BEF3-F973FC2C0059}" srcOrd="3" destOrd="0" presId="urn:microsoft.com/office/officeart/2005/8/layout/venn1"/>
    <dgm:cxn modelId="{8EE29486-18B3-44EC-B67A-5BC647409D3E}" type="presParOf" srcId="{B3A04691-9F88-45D9-A945-906ABED09335}" destId="{D5FB0954-E0AA-49A4-A252-BDD437736248}" srcOrd="4" destOrd="0" presId="urn:microsoft.com/office/officeart/2005/8/layout/venn1"/>
    <dgm:cxn modelId="{AEC3A677-F5F1-4BB6-9A63-A7223345F05F}" type="presParOf" srcId="{B3A04691-9F88-45D9-A945-906ABED09335}" destId="{7179A2BB-97F8-47E7-882D-7C96B424687D}" srcOrd="5" destOrd="0" presId="urn:microsoft.com/office/officeart/2005/8/layout/venn1"/>
  </dgm:cxnLst>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8CC220C-E606-4D27-88C9-A8B9ECB14EA0}" type="datetime8">
              <a:rPr lang="en-US" smtClean="0"/>
              <a:pPr fontAlgn="base">
                <a:spcBef>
                  <a:spcPct val="0"/>
                </a:spcBef>
                <a:spcAft>
                  <a:spcPct val="0"/>
                </a:spcAft>
                <a:defRPr/>
              </a:pPr>
              <a:t>11/11/2008 9:50 PM</a:t>
            </a:fld>
            <a:endParaRPr lang="en-US" smtClean="0"/>
          </a:p>
        </p:txBody>
      </p:sp>
      <p:sp>
        <p:nvSpPr>
          <p:cNvPr id="4506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662057-B402-4F1A-B73E-2625C30606A2}" type="slidenum">
              <a:rPr lang="en-US" smtClean="0"/>
              <a:pPr fontAlgn="base">
                <a:spcBef>
                  <a:spcPct val="0"/>
                </a:spcBef>
                <a:spcAft>
                  <a:spcPct val="0"/>
                </a:spcAft>
                <a:defRPr/>
              </a:pPr>
              <a:t>12</a:t>
            </a:fld>
            <a:endParaRPr lang="en-US" smtClean="0"/>
          </a:p>
        </p:txBody>
      </p:sp>
      <p:sp>
        <p:nvSpPr>
          <p:cNvPr id="47109"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47110"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 name="Footer Placeholder 6"/>
          <p:cNvSpPr>
            <a:spLocks noGrp="1"/>
          </p:cNvSpPr>
          <p:nvPr>
            <p:ph type="ftr" sz="quarter" idx="10"/>
          </p:nvPr>
        </p:nvSpPr>
        <p:spPr>
          <a:xfrm>
            <a:off x="0" y="8685213"/>
            <a:ext cx="2971800" cy="457200"/>
          </a:xfrm>
          <a:prstGeom prst="rect">
            <a:avLst/>
          </a:prstGeom>
        </p:spPr>
        <p:txBody>
          <a:bodyPr/>
          <a:lstStyle/>
          <a:p>
            <a:pPr>
              <a:defRPr/>
            </a:pPr>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8CC220C-E606-4D27-88C9-A8B9ECB14EA0}" type="datetime8">
              <a:rPr lang="en-US" smtClean="0"/>
              <a:pPr fontAlgn="base">
                <a:spcBef>
                  <a:spcPct val="0"/>
                </a:spcBef>
                <a:spcAft>
                  <a:spcPct val="0"/>
                </a:spcAft>
                <a:defRPr/>
              </a:pPr>
              <a:t>11/11/2008 9:50 PM</a:t>
            </a:fld>
            <a:endParaRPr lang="en-US" smtClean="0"/>
          </a:p>
        </p:txBody>
      </p:sp>
      <p:sp>
        <p:nvSpPr>
          <p:cNvPr id="4506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662057-B402-4F1A-B73E-2625C30606A2}" type="slidenum">
              <a:rPr lang="en-US" smtClean="0"/>
              <a:pPr fontAlgn="base">
                <a:spcBef>
                  <a:spcPct val="0"/>
                </a:spcBef>
                <a:spcAft>
                  <a:spcPct val="0"/>
                </a:spcAft>
                <a:defRPr/>
              </a:pPr>
              <a:t>13</a:t>
            </a:fld>
            <a:endParaRPr lang="en-US" smtClean="0"/>
          </a:p>
        </p:txBody>
      </p:sp>
      <p:sp>
        <p:nvSpPr>
          <p:cNvPr id="47109"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47110"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 name="Footer Placeholder 6"/>
          <p:cNvSpPr>
            <a:spLocks noGrp="1"/>
          </p:cNvSpPr>
          <p:nvPr>
            <p:ph type="ftr" sz="quarter" idx="10"/>
          </p:nvPr>
        </p:nvSpPr>
        <p:spPr>
          <a:xfrm>
            <a:off x="0" y="8685213"/>
            <a:ext cx="2971800" cy="457200"/>
          </a:xfrm>
          <a:prstGeom prst="rect">
            <a:avLst/>
          </a:prstGeom>
        </p:spPr>
        <p:txBody>
          <a:bodyPr/>
          <a:lstStyle/>
          <a:p>
            <a:pPr>
              <a:defRPr/>
            </a:pPr>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8CC220C-E606-4D27-88C9-A8B9ECB14EA0}" type="datetime8">
              <a:rPr lang="en-US" smtClean="0"/>
              <a:pPr fontAlgn="base">
                <a:spcBef>
                  <a:spcPct val="0"/>
                </a:spcBef>
                <a:spcAft>
                  <a:spcPct val="0"/>
                </a:spcAft>
                <a:defRPr/>
              </a:pPr>
              <a:t>11/11/2008 9:50 PM</a:t>
            </a:fld>
            <a:endParaRPr lang="en-US" smtClean="0"/>
          </a:p>
        </p:txBody>
      </p:sp>
      <p:sp>
        <p:nvSpPr>
          <p:cNvPr id="4506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662057-B402-4F1A-B73E-2625C30606A2}" type="slidenum">
              <a:rPr lang="en-US" smtClean="0"/>
              <a:pPr fontAlgn="base">
                <a:spcBef>
                  <a:spcPct val="0"/>
                </a:spcBef>
                <a:spcAft>
                  <a:spcPct val="0"/>
                </a:spcAft>
                <a:defRPr/>
              </a:pPr>
              <a:t>14</a:t>
            </a:fld>
            <a:endParaRPr lang="en-US" smtClean="0"/>
          </a:p>
        </p:txBody>
      </p:sp>
      <p:sp>
        <p:nvSpPr>
          <p:cNvPr id="47109"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47110"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 name="Footer Placeholder 6"/>
          <p:cNvSpPr>
            <a:spLocks noGrp="1"/>
          </p:cNvSpPr>
          <p:nvPr>
            <p:ph type="ftr" sz="quarter" idx="10"/>
          </p:nvPr>
        </p:nvSpPr>
        <p:spPr>
          <a:xfrm>
            <a:off x="0" y="8685213"/>
            <a:ext cx="2971800" cy="457200"/>
          </a:xfrm>
          <a:prstGeom prst="rect">
            <a:avLst/>
          </a:prstGeom>
        </p:spPr>
        <p:txBody>
          <a:bodyPr/>
          <a:lstStyle/>
          <a:p>
            <a:pPr>
              <a:defRPr/>
            </a:pPr>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8CC220C-E606-4D27-88C9-A8B9ECB14EA0}" type="datetime8">
              <a:rPr lang="en-US" smtClean="0"/>
              <a:pPr fontAlgn="base">
                <a:spcBef>
                  <a:spcPct val="0"/>
                </a:spcBef>
                <a:spcAft>
                  <a:spcPct val="0"/>
                </a:spcAft>
                <a:defRPr/>
              </a:pPr>
              <a:t>11/11/2008 9:50 PM</a:t>
            </a:fld>
            <a:endParaRPr lang="en-US" smtClean="0"/>
          </a:p>
        </p:txBody>
      </p:sp>
      <p:sp>
        <p:nvSpPr>
          <p:cNvPr id="4506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662057-B402-4F1A-B73E-2625C30606A2}" type="slidenum">
              <a:rPr lang="en-US" smtClean="0"/>
              <a:pPr fontAlgn="base">
                <a:spcBef>
                  <a:spcPct val="0"/>
                </a:spcBef>
                <a:spcAft>
                  <a:spcPct val="0"/>
                </a:spcAft>
                <a:defRPr/>
              </a:pPr>
              <a:t>15</a:t>
            </a:fld>
            <a:endParaRPr lang="en-US" smtClean="0"/>
          </a:p>
        </p:txBody>
      </p:sp>
      <p:sp>
        <p:nvSpPr>
          <p:cNvPr id="47109"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47110"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 name="Footer Placeholder 6"/>
          <p:cNvSpPr>
            <a:spLocks noGrp="1"/>
          </p:cNvSpPr>
          <p:nvPr>
            <p:ph type="ftr" sz="quarter" idx="10"/>
          </p:nvPr>
        </p:nvSpPr>
        <p:spPr>
          <a:xfrm>
            <a:off x="0" y="8685213"/>
            <a:ext cx="2971800" cy="457200"/>
          </a:xfrm>
          <a:prstGeom prst="rect">
            <a:avLst/>
          </a:prstGeom>
        </p:spPr>
        <p:txBody>
          <a:bodyPr/>
          <a:lstStyle/>
          <a:p>
            <a:pPr>
              <a:defRPr/>
            </a:pPr>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9:50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a:xfrm>
            <a:off x="0" y="8685213"/>
            <a:ext cx="2971800" cy="457200"/>
          </a:xfrm>
          <a:prstGeom prst="rect">
            <a:avLst/>
          </a:prstGeom>
        </p:spPr>
        <p:txBody>
          <a:bodyPr/>
          <a:lstStyle/>
          <a:p>
            <a:pPr>
              <a:defRPr/>
            </a:pPr>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pPr>
              <a:defRPr/>
            </a:pPr>
            <a:fld id="{FDC102B6-2C6A-4DF1-95A4-FB36E9CBC925}"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a:xfrm>
            <a:off x="0" y="8685213"/>
            <a:ext cx="2971800" cy="457200"/>
          </a:xfrm>
          <a:prstGeom prst="rect">
            <a:avLst/>
          </a:prstGeom>
        </p:spPr>
        <p:txBody>
          <a:bodyPr/>
          <a:lstStyle/>
          <a:p>
            <a:pPr>
              <a:defRPr/>
            </a:pPr>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pPr>
              <a:defRPr/>
            </a:pPr>
            <a:fld id="{FDC102B6-2C6A-4DF1-95A4-FB36E9CBC925}"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553998"/>
          </a:xfrm>
        </p:spPr>
        <p:txBody>
          <a:bodyPr/>
          <a:lstStyle/>
          <a:p>
            <a:r>
              <a:rPr lang="en-US" sz="4000" dirty="0" smtClean="0"/>
              <a:t>Windows Storage Device Investments</a:t>
            </a:r>
            <a:endParaRPr lang="en-US" sz="4000" dirty="0"/>
          </a:p>
        </p:txBody>
      </p:sp>
      <p:pic>
        <p:nvPicPr>
          <p:cNvPr id="5" name="Picture 7" descr="D:\Clip_Installer\DVD_ART\Artwork_Imagery\Shapes and Graphics\Pillars\yellow column pillar..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294348" y="4702628"/>
            <a:ext cx="3132963" cy="1552913"/>
          </a:xfrm>
          <a:prstGeom prst="rect">
            <a:avLst/>
          </a:prstGeom>
          <a:noFill/>
        </p:spPr>
      </p:pic>
      <p:sp>
        <p:nvSpPr>
          <p:cNvPr id="6" name="TextBox 5"/>
          <p:cNvSpPr txBox="1"/>
          <p:nvPr/>
        </p:nvSpPr>
        <p:spPr>
          <a:xfrm>
            <a:off x="384548" y="5011172"/>
            <a:ext cx="1543987" cy="707886"/>
          </a:xfrm>
          <a:prstGeom prst="rect">
            <a:avLst/>
          </a:prstGeom>
          <a:noFill/>
        </p:spPr>
        <p:txBody>
          <a:bodyPr wrap="square" rtlCol="0">
            <a:spAutoFit/>
          </a:bodyPr>
          <a:lstStyle/>
          <a:p>
            <a:pPr algn="ctr"/>
            <a:r>
              <a:rPr lang="en-US" sz="2000" dirty="0" smtClean="0">
                <a:solidFill>
                  <a:schemeClr val="tx1"/>
                </a:solidFill>
                <a:latin typeface="Segoe" pitchFamily="34" charset="0"/>
              </a:rPr>
              <a:t>Optical Platform</a:t>
            </a:r>
          </a:p>
        </p:txBody>
      </p:sp>
      <p:pic>
        <p:nvPicPr>
          <p:cNvPr id="7" name="Picture 7" descr="D:\Clip_Installer\DVD_ART\Artwork_Imagery\Shapes and Graphics\Pillars\yellow column pillar..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629238" y="4702628"/>
            <a:ext cx="3132963" cy="1552913"/>
          </a:xfrm>
          <a:prstGeom prst="rect">
            <a:avLst/>
          </a:prstGeom>
          <a:noFill/>
        </p:spPr>
      </p:pic>
      <p:sp>
        <p:nvSpPr>
          <p:cNvPr id="8" name="TextBox 7"/>
          <p:cNvSpPr txBox="1"/>
          <p:nvPr/>
        </p:nvSpPr>
        <p:spPr>
          <a:xfrm>
            <a:off x="2749176" y="5043652"/>
            <a:ext cx="1543987" cy="707886"/>
          </a:xfrm>
          <a:prstGeom prst="rect">
            <a:avLst/>
          </a:prstGeom>
          <a:noFill/>
        </p:spPr>
        <p:txBody>
          <a:bodyPr wrap="square" rtlCol="0">
            <a:spAutoFit/>
          </a:bodyPr>
          <a:lstStyle/>
          <a:p>
            <a:pPr algn="ctr"/>
            <a:r>
              <a:rPr lang="en-US" sz="2000" dirty="0" smtClean="0">
                <a:solidFill>
                  <a:schemeClr val="tx1"/>
                </a:solidFill>
                <a:latin typeface="Segoe" pitchFamily="34" charset="0"/>
              </a:rPr>
              <a:t>Personal Storage</a:t>
            </a:r>
          </a:p>
        </p:txBody>
      </p:sp>
      <p:pic>
        <p:nvPicPr>
          <p:cNvPr id="9" name="Picture 7" descr="D:\Clip_Installer\DVD_ART\Artwork_Imagery\Shapes and Graphics\Pillars\yellow column pillar..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4918916" y="4702628"/>
            <a:ext cx="3132963" cy="1552913"/>
          </a:xfrm>
          <a:prstGeom prst="rect">
            <a:avLst/>
          </a:prstGeom>
          <a:noFill/>
        </p:spPr>
      </p:pic>
      <p:sp>
        <p:nvSpPr>
          <p:cNvPr id="10" name="TextBox 9"/>
          <p:cNvSpPr txBox="1"/>
          <p:nvPr/>
        </p:nvSpPr>
        <p:spPr>
          <a:xfrm>
            <a:off x="5023864" y="5061142"/>
            <a:ext cx="1543987" cy="707886"/>
          </a:xfrm>
          <a:prstGeom prst="rect">
            <a:avLst/>
          </a:prstGeom>
          <a:noFill/>
        </p:spPr>
        <p:txBody>
          <a:bodyPr wrap="square" rtlCol="0">
            <a:spAutoFit/>
          </a:bodyPr>
          <a:lstStyle/>
          <a:p>
            <a:pPr algn="ctr"/>
            <a:r>
              <a:rPr lang="en-US" sz="2000" dirty="0" smtClean="0">
                <a:solidFill>
                  <a:schemeClr val="tx1"/>
                </a:solidFill>
                <a:latin typeface="Segoe" pitchFamily="34" charset="0"/>
              </a:rPr>
              <a:t>Core Storage</a:t>
            </a:r>
          </a:p>
        </p:txBody>
      </p:sp>
      <p:pic>
        <p:nvPicPr>
          <p:cNvPr id="11" name="Picture 7" descr="D:\Clip_Installer\DVD_ART\Artwork_Imagery\Shapes and Graphics\Pillars\yellow column pillar..pn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7179340" y="4702628"/>
            <a:ext cx="3132963" cy="1552913"/>
          </a:xfrm>
          <a:prstGeom prst="rect">
            <a:avLst/>
          </a:prstGeom>
          <a:noFill/>
        </p:spPr>
      </p:pic>
      <p:sp>
        <p:nvSpPr>
          <p:cNvPr id="12" name="TextBox 11"/>
          <p:cNvSpPr txBox="1"/>
          <p:nvPr/>
        </p:nvSpPr>
        <p:spPr>
          <a:xfrm>
            <a:off x="7179357" y="5078632"/>
            <a:ext cx="1746415" cy="707886"/>
          </a:xfrm>
          <a:prstGeom prst="rect">
            <a:avLst/>
          </a:prstGeom>
          <a:noFill/>
        </p:spPr>
        <p:txBody>
          <a:bodyPr wrap="square" rtlCol="0">
            <a:spAutoFit/>
          </a:bodyPr>
          <a:lstStyle/>
          <a:p>
            <a:pPr algn="ctr"/>
            <a:r>
              <a:rPr lang="en-US" sz="2000" dirty="0" smtClean="0">
                <a:solidFill>
                  <a:schemeClr val="tx1"/>
                </a:solidFill>
                <a:latin typeface="Segoe" pitchFamily="34" charset="0"/>
              </a:rPr>
              <a:t>Storage Networking</a:t>
            </a:r>
          </a:p>
        </p:txBody>
      </p:sp>
      <p:sp>
        <p:nvSpPr>
          <p:cNvPr id="14" name="Rounded Rectangle 13"/>
          <p:cNvSpPr/>
          <p:nvPr/>
        </p:nvSpPr>
        <p:spPr bwMode="auto">
          <a:xfrm>
            <a:off x="915477" y="965871"/>
            <a:ext cx="7390151" cy="431104"/>
          </a:xfrm>
          <a:prstGeom prst="roundRect">
            <a:avLst/>
          </a:prstGeom>
          <a:solidFill>
            <a:srgbClr val="7030A0"/>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Virtualization</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ectangle 13"/>
          <p:cNvSpPr txBox="1">
            <a:spLocks noChangeArrowheads="1"/>
          </p:cNvSpPr>
          <p:nvPr/>
        </p:nvSpPr>
        <p:spPr>
          <a:xfrm>
            <a:off x="380999" y="1669415"/>
            <a:ext cx="8382001" cy="1536700"/>
          </a:xfrm>
          <a:prstGeom prst="rect">
            <a:avLst/>
          </a:prstGeom>
          <a:solidFill>
            <a:schemeClr val="accent1">
              <a:alpha val="60000"/>
            </a:schemeClr>
          </a:solidFill>
          <a:effectLst>
            <a:innerShdw blurRad="114300">
              <a:prstClr val="black"/>
            </a:innerShdw>
          </a:effectLst>
        </p:spPr>
        <p:txBody>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Benefits: Consolidation, provisioning</a:t>
            </a:r>
          </a:p>
          <a:p>
            <a:pPr marL="382573" lvl="0" indent="-382573" defTabSz="912777" fontAlgn="base">
              <a:lnSpc>
                <a:spcPct val="90000"/>
              </a:lnSpc>
              <a:spcBef>
                <a:spcPts val="1167"/>
              </a:spcBef>
              <a:spcAft>
                <a:spcPct val="0"/>
              </a:spcAft>
              <a:buClr>
                <a:schemeClr val="tx2"/>
              </a:buClr>
              <a:buSzPct val="95000"/>
              <a:buBlip>
                <a:blip r:embed="rId4"/>
              </a:buBlip>
              <a:defRPr/>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Challenges: Compatibility, agility</a:t>
            </a: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Innovation: System topologies, devices</a:t>
            </a:r>
          </a:p>
        </p:txBody>
      </p:sp>
      <p:sp>
        <p:nvSpPr>
          <p:cNvPr id="13" name="Rectangle 13"/>
          <p:cNvSpPr txBox="1">
            <a:spLocks noChangeArrowheads="1"/>
          </p:cNvSpPr>
          <p:nvPr/>
        </p:nvSpPr>
        <p:spPr>
          <a:xfrm>
            <a:off x="0" y="3508373"/>
            <a:ext cx="2330245" cy="1320242"/>
          </a:xfrm>
          <a:prstGeom prst="rect">
            <a:avLst/>
          </a:prstGeom>
        </p:spPr>
        <p:txBody>
          <a:bodyPr/>
          <a:lstStyle/>
          <a:p>
            <a:pPr marR="0" lvl="0" algn="ctr" defTabSz="912777" rtl="0" eaLnBrk="1" fontAlgn="base" latinLnBrk="0" hangingPunct="1">
              <a:lnSpc>
                <a:spcPct val="90000"/>
              </a:lnSpc>
              <a:spcBef>
                <a:spcPts val="1167"/>
              </a:spcBef>
              <a:spcAft>
                <a:spcPct val="0"/>
              </a:spcAft>
              <a:buClr>
                <a:schemeClr val="tx2"/>
              </a:buClr>
              <a:buSzPct val="95000"/>
              <a:tabLst/>
              <a:defRPr/>
            </a:pP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Virtual </a:t>
            </a:r>
            <a:b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devices</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15" name="Rectangle 13"/>
          <p:cNvSpPr txBox="1">
            <a:spLocks noChangeArrowheads="1"/>
          </p:cNvSpPr>
          <p:nvPr/>
        </p:nvSpPr>
        <p:spPr>
          <a:xfrm>
            <a:off x="2212258" y="3508373"/>
            <a:ext cx="2595717" cy="1571958"/>
          </a:xfrm>
          <a:prstGeom prst="rect">
            <a:avLst/>
          </a:prstGeom>
        </p:spPr>
        <p:txBody>
          <a:bodyPr/>
          <a:lstStyle/>
          <a:p>
            <a:pPr marR="0" lvl="0" algn="ctr" defTabSz="912777" rtl="0" eaLnBrk="1" fontAlgn="base" latinLnBrk="0" hangingPunct="1">
              <a:lnSpc>
                <a:spcPct val="90000"/>
              </a:lnSpc>
              <a:spcBef>
                <a:spcPts val="1167"/>
              </a:spcBef>
              <a:spcAft>
                <a:spcPct val="0"/>
              </a:spcAft>
              <a:buClr>
                <a:schemeClr val="tx2"/>
              </a:buClr>
              <a:buSzPct val="95000"/>
              <a:tabLst/>
              <a:defRPr/>
            </a:pP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Application </a:t>
            </a:r>
            <a:b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and OS environments</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16" name="Rectangle 13"/>
          <p:cNvSpPr txBox="1">
            <a:spLocks noChangeArrowheads="1"/>
          </p:cNvSpPr>
          <p:nvPr/>
        </p:nvSpPr>
        <p:spPr>
          <a:xfrm>
            <a:off x="4572000" y="3508373"/>
            <a:ext cx="2300750" cy="1571958"/>
          </a:xfrm>
          <a:prstGeom prst="rect">
            <a:avLst/>
          </a:prstGeom>
        </p:spPr>
        <p:txBody>
          <a:bodyPr/>
          <a:lstStyle/>
          <a:p>
            <a:pPr marR="0" lvl="0" algn="ctr" defTabSz="912777" rtl="0" eaLnBrk="1" fontAlgn="base" latinLnBrk="0" hangingPunct="1">
              <a:lnSpc>
                <a:spcPct val="90000"/>
              </a:lnSpc>
              <a:spcBef>
                <a:spcPts val="1167"/>
              </a:spcBef>
              <a:spcAft>
                <a:spcPct val="0"/>
              </a:spcAft>
              <a:buClr>
                <a:schemeClr val="tx2"/>
              </a:buClr>
              <a:buSzPct val="95000"/>
              <a:tabLst/>
              <a:defRPr/>
            </a:pPr>
            <a:r>
              <a:rPr lang="en-US" sz="2400" kern="0" noProof="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Transparent device access</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18" name="Rectangle 13"/>
          <p:cNvSpPr txBox="1">
            <a:spLocks noChangeArrowheads="1"/>
          </p:cNvSpPr>
          <p:nvPr/>
        </p:nvSpPr>
        <p:spPr>
          <a:xfrm>
            <a:off x="6676157" y="3508373"/>
            <a:ext cx="2467843" cy="1571958"/>
          </a:xfrm>
          <a:prstGeom prst="rect">
            <a:avLst/>
          </a:prstGeom>
        </p:spPr>
        <p:txBody>
          <a:bodyPr/>
          <a:lstStyle/>
          <a:p>
            <a:pPr marR="0" lvl="0" algn="ctr" defTabSz="912777" rtl="0" eaLnBrk="1" fontAlgn="base" latinLnBrk="0" hangingPunct="1">
              <a:lnSpc>
                <a:spcPct val="90000"/>
              </a:lnSpc>
              <a:spcBef>
                <a:spcPts val="1167"/>
              </a:spcBef>
              <a:spcAft>
                <a:spcPct val="0"/>
              </a:spcAft>
              <a:buClr>
                <a:schemeClr val="tx2"/>
              </a:buClr>
              <a:buSzPct val="95000"/>
              <a:tabLst/>
              <a:defRPr/>
            </a:pP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SAN virtualization, management</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2000"/>
                                        <p:tgtEl>
                                          <p:spTgt spid="16"/>
                                        </p:tgtEl>
                                      </p:cBhvr>
                                    </p:animEffect>
                                  </p:childTnLst>
                                </p:cTn>
                              </p:par>
                            </p:childTnLst>
                          </p:cTn>
                        </p:par>
                        <p:par>
                          <p:cTn id="21" fill="hold">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15"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553998"/>
          </a:xfrm>
        </p:spPr>
        <p:txBody>
          <a:bodyPr/>
          <a:lstStyle/>
          <a:p>
            <a:r>
              <a:rPr lang="en-US" sz="4000" dirty="0" smtClean="0"/>
              <a:t>Windows Storage Device Investments</a:t>
            </a:r>
            <a:endParaRPr lang="en-US" sz="4000" dirty="0"/>
          </a:p>
        </p:txBody>
      </p:sp>
      <p:pic>
        <p:nvPicPr>
          <p:cNvPr id="5" name="Picture 7" descr="D:\Clip_Installer\DVD_ART\Artwork_Imagery\Shapes and Graphics\Pillars\yellow column pillar..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810528" y="3778898"/>
            <a:ext cx="3132963" cy="2476644"/>
          </a:xfrm>
          <a:prstGeom prst="rect">
            <a:avLst/>
          </a:prstGeom>
          <a:noFill/>
        </p:spPr>
      </p:pic>
      <p:sp>
        <p:nvSpPr>
          <p:cNvPr id="6" name="TextBox 5"/>
          <p:cNvSpPr txBox="1"/>
          <p:nvPr/>
        </p:nvSpPr>
        <p:spPr>
          <a:xfrm>
            <a:off x="915476" y="4394528"/>
            <a:ext cx="1543987" cy="707886"/>
          </a:xfrm>
          <a:prstGeom prst="rect">
            <a:avLst/>
          </a:prstGeom>
          <a:noFill/>
        </p:spPr>
        <p:txBody>
          <a:bodyPr wrap="square" rtlCol="0">
            <a:spAutoFit/>
          </a:bodyPr>
          <a:lstStyle/>
          <a:p>
            <a:pPr algn="ctr"/>
            <a:r>
              <a:rPr lang="en-US" sz="2000" dirty="0" smtClean="0">
                <a:solidFill>
                  <a:schemeClr val="tx1"/>
                </a:solidFill>
                <a:latin typeface="Segoe" pitchFamily="34" charset="0"/>
              </a:rPr>
              <a:t>Optical Platform</a:t>
            </a:r>
          </a:p>
        </p:txBody>
      </p:sp>
      <p:pic>
        <p:nvPicPr>
          <p:cNvPr id="7" name="Picture 7" descr="D:\Clip_Installer\DVD_ART\Artwork_Imagery\Shapes and Graphics\Pillars\yellow column pillar..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776718" y="3778898"/>
            <a:ext cx="3132963" cy="2476644"/>
          </a:xfrm>
          <a:prstGeom prst="rect">
            <a:avLst/>
          </a:prstGeom>
          <a:noFill/>
        </p:spPr>
      </p:pic>
      <p:sp>
        <p:nvSpPr>
          <p:cNvPr id="8" name="TextBox 7"/>
          <p:cNvSpPr txBox="1"/>
          <p:nvPr/>
        </p:nvSpPr>
        <p:spPr>
          <a:xfrm>
            <a:off x="2896656" y="4427008"/>
            <a:ext cx="1543987" cy="707886"/>
          </a:xfrm>
          <a:prstGeom prst="rect">
            <a:avLst/>
          </a:prstGeom>
          <a:noFill/>
        </p:spPr>
        <p:txBody>
          <a:bodyPr wrap="square" rtlCol="0">
            <a:spAutoFit/>
          </a:bodyPr>
          <a:lstStyle/>
          <a:p>
            <a:pPr algn="ctr"/>
            <a:r>
              <a:rPr lang="en-US" sz="2000" dirty="0" smtClean="0">
                <a:solidFill>
                  <a:schemeClr val="tx1"/>
                </a:solidFill>
                <a:latin typeface="Segoe" pitchFamily="34" charset="0"/>
              </a:rPr>
              <a:t>Personal Storage</a:t>
            </a:r>
          </a:p>
        </p:txBody>
      </p:sp>
      <p:pic>
        <p:nvPicPr>
          <p:cNvPr id="9" name="Picture 7" descr="D:\Clip_Installer\DVD_ART\Artwork_Imagery\Shapes and Graphics\Pillars\yellow column pillar..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4682948" y="3778898"/>
            <a:ext cx="3132963" cy="2476644"/>
          </a:xfrm>
          <a:prstGeom prst="rect">
            <a:avLst/>
          </a:prstGeom>
          <a:noFill/>
        </p:spPr>
      </p:pic>
      <p:sp>
        <p:nvSpPr>
          <p:cNvPr id="10" name="TextBox 9"/>
          <p:cNvSpPr txBox="1"/>
          <p:nvPr/>
        </p:nvSpPr>
        <p:spPr>
          <a:xfrm>
            <a:off x="4787896" y="4444498"/>
            <a:ext cx="1543987" cy="707886"/>
          </a:xfrm>
          <a:prstGeom prst="rect">
            <a:avLst/>
          </a:prstGeom>
          <a:noFill/>
        </p:spPr>
        <p:txBody>
          <a:bodyPr wrap="square" rtlCol="0">
            <a:spAutoFit/>
          </a:bodyPr>
          <a:lstStyle/>
          <a:p>
            <a:pPr algn="ctr"/>
            <a:r>
              <a:rPr lang="en-US" sz="2000" dirty="0" smtClean="0">
                <a:solidFill>
                  <a:schemeClr val="tx1"/>
                </a:solidFill>
                <a:latin typeface="Segoe" pitchFamily="34" charset="0"/>
              </a:rPr>
              <a:t>Core Storage</a:t>
            </a:r>
          </a:p>
        </p:txBody>
      </p:sp>
      <p:pic>
        <p:nvPicPr>
          <p:cNvPr id="11" name="Picture 7" descr="D:\Clip_Installer\DVD_ART\Artwork_Imagery\Shapes and Graphics\Pillars\yellow column pillar..pn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6604168" y="3778898"/>
            <a:ext cx="3132963" cy="2476644"/>
          </a:xfrm>
          <a:prstGeom prst="rect">
            <a:avLst/>
          </a:prstGeom>
          <a:noFill/>
        </p:spPr>
      </p:pic>
      <p:sp>
        <p:nvSpPr>
          <p:cNvPr id="12" name="TextBox 11"/>
          <p:cNvSpPr txBox="1"/>
          <p:nvPr/>
        </p:nvSpPr>
        <p:spPr>
          <a:xfrm>
            <a:off x="6604185" y="4461988"/>
            <a:ext cx="1746415" cy="707886"/>
          </a:xfrm>
          <a:prstGeom prst="rect">
            <a:avLst/>
          </a:prstGeom>
          <a:noFill/>
        </p:spPr>
        <p:txBody>
          <a:bodyPr wrap="square" rtlCol="0">
            <a:spAutoFit/>
          </a:bodyPr>
          <a:lstStyle/>
          <a:p>
            <a:pPr algn="ctr"/>
            <a:r>
              <a:rPr lang="en-US" sz="2000" dirty="0" smtClean="0">
                <a:solidFill>
                  <a:schemeClr val="tx1"/>
                </a:solidFill>
                <a:latin typeface="Segoe" pitchFamily="34" charset="0"/>
              </a:rPr>
              <a:t>Storage Networking</a:t>
            </a:r>
          </a:p>
        </p:txBody>
      </p:sp>
      <p:sp>
        <p:nvSpPr>
          <p:cNvPr id="13" name="Rounded Rectangle 12"/>
          <p:cNvSpPr/>
          <p:nvPr/>
        </p:nvSpPr>
        <p:spPr bwMode="auto">
          <a:xfrm>
            <a:off x="915477" y="1608840"/>
            <a:ext cx="7390151" cy="415900"/>
          </a:xfrm>
          <a:prstGeom prst="roundRect">
            <a:avLst/>
          </a:prstGeom>
          <a:solidFill>
            <a:srgbClr val="C00000"/>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Security</a:t>
            </a:r>
          </a:p>
        </p:txBody>
      </p:sp>
      <p:sp>
        <p:nvSpPr>
          <p:cNvPr id="14" name="Rounded Rectangle 13"/>
          <p:cNvSpPr/>
          <p:nvPr/>
        </p:nvSpPr>
        <p:spPr bwMode="auto">
          <a:xfrm>
            <a:off x="915477" y="1054359"/>
            <a:ext cx="7390151" cy="431104"/>
          </a:xfrm>
          <a:prstGeom prst="roundRect">
            <a:avLst/>
          </a:prstGeom>
          <a:solidFill>
            <a:schemeClr val="accent1">
              <a:lumMod val="50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Non-Volatile Memory (NVM)</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Rounded Rectangle 14"/>
          <p:cNvSpPr/>
          <p:nvPr/>
        </p:nvSpPr>
        <p:spPr bwMode="auto">
          <a:xfrm>
            <a:off x="915477" y="2155358"/>
            <a:ext cx="7390151" cy="406921"/>
          </a:xfrm>
          <a:prstGeom prst="roundRect">
            <a:avLst/>
          </a:prstGeom>
          <a:solidFill>
            <a:srgbClr val="00B0F0"/>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Smart Storage Devices</a:t>
            </a:r>
          </a:p>
        </p:txBody>
      </p:sp>
      <p:sp>
        <p:nvSpPr>
          <p:cNvPr id="16" name="Rounded Rectangle 15"/>
          <p:cNvSpPr/>
          <p:nvPr/>
        </p:nvSpPr>
        <p:spPr bwMode="auto">
          <a:xfrm>
            <a:off x="918581" y="2715204"/>
            <a:ext cx="7390151" cy="410039"/>
          </a:xfrm>
          <a:prstGeom prst="roundRect">
            <a:avLst/>
          </a:prstGeom>
          <a:solidFill>
            <a:srgbClr val="659A2A"/>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Green Technologies</a:t>
            </a:r>
          </a:p>
        </p:txBody>
      </p:sp>
      <p:sp>
        <p:nvSpPr>
          <p:cNvPr id="17" name="Rounded Rectangle 16"/>
          <p:cNvSpPr/>
          <p:nvPr/>
        </p:nvSpPr>
        <p:spPr bwMode="auto">
          <a:xfrm>
            <a:off x="921685" y="3259506"/>
            <a:ext cx="7390151" cy="410039"/>
          </a:xfrm>
          <a:prstGeom prst="roundRect">
            <a:avLst/>
          </a:prstGeom>
          <a:solidFill>
            <a:srgbClr val="7030A0"/>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Virtualization</a:t>
            </a:r>
          </a:p>
        </p:txBody>
      </p:sp>
      <p:pic>
        <p:nvPicPr>
          <p:cNvPr id="18" name="Picture 2" descr="D:\Microsoft Presentation DVD June 2007\Clip_Installer\DVD_ART\Artwork_Imagery\Shapes and Graphics\Arrows - arrow\Gold Gradient Collection\arrow 0 gold  arrow double headed 1-6.png"/>
          <p:cNvPicPr>
            <a:picLocks noChangeAspect="1" noChangeArrowheads="1"/>
          </p:cNvPicPr>
          <p:nvPr/>
        </p:nvPicPr>
        <p:blipFill>
          <a:blip r:embed="rId4"/>
          <a:srcRect/>
          <a:stretch>
            <a:fillRect/>
          </a:stretch>
        </p:blipFill>
        <p:spPr bwMode="auto">
          <a:xfrm rot="5400000">
            <a:off x="-833920" y="1376077"/>
            <a:ext cx="3563314" cy="1895475"/>
          </a:xfrm>
          <a:prstGeom prst="rect">
            <a:avLst/>
          </a:prstGeom>
          <a:noFill/>
        </p:spPr>
      </p:pic>
      <p:sp>
        <p:nvSpPr>
          <p:cNvPr id="19" name="Oval 18"/>
          <p:cNvSpPr/>
          <p:nvPr/>
        </p:nvSpPr>
        <p:spPr bwMode="auto">
          <a:xfrm>
            <a:off x="1497419" y="1306286"/>
            <a:ext cx="6651522" cy="2099387"/>
          </a:xfrm>
          <a:prstGeom prst="ellipse">
            <a:avLst/>
          </a:prstGeom>
          <a:solidFill>
            <a:srgbClr val="FFCD2D">
              <a:alpha val="80000"/>
            </a:srgbClr>
          </a:solidFill>
          <a:ln w="38100">
            <a:headEnd type="none" w="med" len="med"/>
            <a:tailEnd type="none" w="med" len="med"/>
          </a:ln>
          <a:effectLst>
            <a:glow rad="70000">
              <a:schemeClr val="accent2">
                <a:tint val="30000"/>
                <a:shade val="95000"/>
                <a:satMod val="300000"/>
                <a:alpha val="50000"/>
              </a:schemeClr>
            </a:glow>
            <a:innerShdw blurRad="114300">
              <a:prstClr val="black"/>
            </a:inn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4400" dirty="0" smtClean="0">
                <a:solidFill>
                  <a:schemeClr val="tx1"/>
                </a:solidFill>
                <a:effectLst>
                  <a:outerShdw blurRad="38100" dist="38100" dir="2700000" algn="tl">
                    <a:srgbClr val="000000">
                      <a:alpha val="43137"/>
                    </a:srgbClr>
                  </a:outerShdw>
                </a:effectLst>
                <a:latin typeface="Trebuchet MS" pitchFamily="34" charset="0"/>
              </a:rPr>
              <a:t>Technologies &amp; Opportunities</a:t>
            </a:r>
          </a:p>
        </p:txBody>
      </p:sp>
      <p:pic>
        <p:nvPicPr>
          <p:cNvPr id="20" name="Picture 2" descr="D:\Microsoft Presentation DVD June 2007\Clip_Installer\DVD_ART\Artwork_Imagery\Shapes and Graphics\Arrows - arrow\Gold Gradient Collection\arrow 0 gold  arrow double headed 1-6.png"/>
          <p:cNvPicPr>
            <a:picLocks noChangeAspect="1" noChangeArrowheads="1"/>
          </p:cNvPicPr>
          <p:nvPr/>
        </p:nvPicPr>
        <p:blipFill>
          <a:blip r:embed="rId4"/>
          <a:srcRect/>
          <a:stretch>
            <a:fillRect/>
          </a:stretch>
        </p:blipFill>
        <p:spPr bwMode="auto">
          <a:xfrm>
            <a:off x="0" y="3665137"/>
            <a:ext cx="9335729" cy="1181945"/>
          </a:xfrm>
          <a:prstGeom prst="rect">
            <a:avLst/>
          </a:prstGeom>
          <a:noFill/>
        </p:spPr>
      </p:pic>
      <p:sp>
        <p:nvSpPr>
          <p:cNvPr id="21" name="Oval 20"/>
          <p:cNvSpPr/>
          <p:nvPr/>
        </p:nvSpPr>
        <p:spPr bwMode="auto">
          <a:xfrm>
            <a:off x="1312605" y="4708649"/>
            <a:ext cx="6742334" cy="1570853"/>
          </a:xfrm>
          <a:prstGeom prst="ellipse">
            <a:avLst/>
          </a:prstGeom>
          <a:solidFill>
            <a:schemeClr val="accent6">
              <a:alpha val="80000"/>
            </a:schemeClr>
          </a:solidFill>
          <a:ln w="38100">
            <a:headEnd type="none" w="med" len="med"/>
            <a:tailEnd type="none" w="med" len="med"/>
          </a:ln>
          <a:effectLst>
            <a:glow rad="70000">
              <a:schemeClr val="accent2">
                <a:tint val="30000"/>
                <a:shade val="95000"/>
                <a:satMod val="300000"/>
                <a:alpha val="50000"/>
              </a:schemeClr>
            </a:glow>
            <a:innerShdw blurRad="114300">
              <a:prstClr val="black"/>
            </a:inn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4400" dirty="0" smtClean="0">
                <a:solidFill>
                  <a:schemeClr val="tx1"/>
                </a:solidFill>
                <a:effectLst>
                  <a:outerShdw blurRad="38100" dist="38100" dir="2700000" algn="tl">
                    <a:srgbClr val="000000">
                      <a:alpha val="43137"/>
                    </a:srgbClr>
                  </a:outerShdw>
                </a:effectLst>
                <a:latin typeface="Trebuchet MS" pitchFamily="34" charset="0"/>
              </a:rPr>
              <a:t>New Architectures &amp; Features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2000"/>
                                        <p:tgtEl>
                                          <p:spTgt spid="20"/>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329595"/>
          </a:xfrm>
        </p:spPr>
        <p:txBody>
          <a:bodyPr/>
          <a:lstStyle/>
          <a:p>
            <a:r>
              <a:rPr lang="en-US" dirty="0" smtClean="0"/>
              <a:t>Extending The Architecture</a:t>
            </a:r>
            <a:br>
              <a:rPr lang="en-US" dirty="0" smtClean="0"/>
            </a:br>
            <a:endParaRPr lang="en-US" dirty="0"/>
          </a:p>
        </p:txBody>
      </p:sp>
      <p:sp>
        <p:nvSpPr>
          <p:cNvPr id="9229" name="Rectangle 13"/>
          <p:cNvSpPr>
            <a:spLocks noGrp="1" noChangeArrowheads="1"/>
          </p:cNvSpPr>
          <p:nvPr>
            <p:ph idx="1"/>
          </p:nvPr>
        </p:nvSpPr>
        <p:spPr>
          <a:xfrm>
            <a:off x="382588" y="1414464"/>
            <a:ext cx="8380412" cy="4294509"/>
          </a:xfrm>
        </p:spPr>
        <p:txBody>
          <a:bodyPr/>
          <a:lstStyle/>
          <a:p>
            <a:r>
              <a:rPr lang="en-US" sz="2800" dirty="0" smtClean="0"/>
              <a:t>Responding to the requirements of </a:t>
            </a:r>
            <a:br>
              <a:rPr lang="en-US" sz="2800" dirty="0" smtClean="0"/>
            </a:br>
            <a:r>
              <a:rPr lang="en-US" sz="2800" dirty="0" smtClean="0"/>
              <a:t>the changing landscape</a:t>
            </a:r>
          </a:p>
          <a:p>
            <a:r>
              <a:rPr lang="en-US" sz="2800" dirty="0" smtClean="0"/>
              <a:t>Enables innovation</a:t>
            </a:r>
          </a:p>
          <a:p>
            <a:pPr lvl="1"/>
            <a:r>
              <a:rPr lang="en-US" sz="2400" dirty="0" smtClean="0"/>
              <a:t>For Windows + Partners</a:t>
            </a:r>
          </a:p>
          <a:p>
            <a:r>
              <a:rPr lang="en-US" sz="2800" dirty="0" smtClean="0"/>
              <a:t>Foundation for current release</a:t>
            </a:r>
          </a:p>
          <a:p>
            <a:pPr lvl="1"/>
            <a:r>
              <a:rPr lang="en-US" sz="2400" dirty="0" smtClean="0"/>
              <a:t>Windows features and partner innovation</a:t>
            </a:r>
          </a:p>
          <a:p>
            <a:r>
              <a:rPr lang="en-US" sz="2800" dirty="0" smtClean="0"/>
              <a:t>Extensible for future releases</a:t>
            </a:r>
          </a:p>
          <a:p>
            <a:pPr lvl="1"/>
            <a:r>
              <a:rPr lang="en-US" sz="2400" dirty="0" smtClean="0"/>
              <a:t>Smooth upgrades</a:t>
            </a:r>
          </a:p>
          <a:p>
            <a:pPr lvl="1"/>
            <a:r>
              <a:rPr lang="en-US" sz="2400" dirty="0" smtClean="0"/>
              <a:t>Preserved hardware and software investments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329595"/>
          </a:xfrm>
        </p:spPr>
        <p:txBody>
          <a:bodyPr/>
          <a:lstStyle/>
          <a:p>
            <a:r>
              <a:rPr lang="en-US" dirty="0" smtClean="0"/>
              <a:t>Extending The Architecture</a:t>
            </a:r>
            <a:br>
              <a:rPr lang="en-US" dirty="0" smtClean="0"/>
            </a:br>
            <a:endParaRPr lang="en-US" dirty="0"/>
          </a:p>
        </p:txBody>
      </p:sp>
      <p:sp>
        <p:nvSpPr>
          <p:cNvPr id="4" name="Text Placeholder 3"/>
          <p:cNvSpPr>
            <a:spLocks noGrp="1"/>
          </p:cNvSpPr>
          <p:nvPr>
            <p:ph idx="1"/>
          </p:nvPr>
        </p:nvSpPr>
        <p:spPr>
          <a:xfrm>
            <a:off x="382588" y="1414464"/>
            <a:ext cx="8380412" cy="5586145"/>
          </a:xfrm>
        </p:spPr>
        <p:txBody>
          <a:bodyPr/>
          <a:lstStyle/>
          <a:p>
            <a:r>
              <a:rPr lang="en-US" sz="3200" dirty="0" smtClean="0"/>
              <a:t>Enhanced Storage</a:t>
            </a:r>
          </a:p>
          <a:p>
            <a:pPr lvl="1"/>
            <a:endParaRPr lang="en-US" sz="2800" dirty="0" smtClean="0"/>
          </a:p>
          <a:p>
            <a:pPr lvl="1"/>
            <a:endParaRPr lang="en-US" sz="2800" dirty="0" smtClean="0"/>
          </a:p>
          <a:p>
            <a:pPr lvl="1"/>
            <a:r>
              <a:rPr lang="en-US" sz="2800" dirty="0" smtClean="0"/>
              <a:t>Related session:  Enhanced </a:t>
            </a:r>
            <a:br>
              <a:rPr lang="en-US" sz="2800" dirty="0" smtClean="0"/>
            </a:br>
            <a:r>
              <a:rPr lang="en-US" sz="2800" dirty="0" smtClean="0"/>
              <a:t>Storage Support in Windows 7</a:t>
            </a:r>
          </a:p>
          <a:p>
            <a:r>
              <a:rPr lang="en-US" sz="3200" dirty="0" smtClean="0"/>
              <a:t>System Flash &amp; NVMHCI</a:t>
            </a:r>
          </a:p>
          <a:p>
            <a:pPr lvl="1"/>
            <a:endParaRPr lang="en-US" sz="2800" dirty="0" smtClean="0"/>
          </a:p>
          <a:p>
            <a:pPr lvl="1"/>
            <a:r>
              <a:rPr lang="en-US" sz="2800" dirty="0" smtClean="0"/>
              <a:t>Related session:  System </a:t>
            </a:r>
            <a:br>
              <a:rPr lang="en-US" sz="2800" dirty="0" smtClean="0"/>
            </a:br>
            <a:r>
              <a:rPr lang="en-US" sz="2800" dirty="0" smtClean="0"/>
              <a:t>Integrated Flash Storage</a:t>
            </a:r>
          </a:p>
          <a:p>
            <a:endParaRPr lang="en-US" sz="3200" dirty="0" smtClean="0"/>
          </a:p>
          <a:p>
            <a:pPr lvl="1"/>
            <a:endParaRPr lang="en-US" sz="2800" dirty="0" smtClean="0"/>
          </a:p>
        </p:txBody>
      </p:sp>
      <p:sp>
        <p:nvSpPr>
          <p:cNvPr id="5" name="Rounded Rectangle 4"/>
          <p:cNvSpPr/>
          <p:nvPr/>
        </p:nvSpPr>
        <p:spPr bwMode="auto">
          <a:xfrm>
            <a:off x="766188" y="1922843"/>
            <a:ext cx="4888164" cy="415900"/>
          </a:xfrm>
          <a:prstGeom prst="roundRect">
            <a:avLst/>
          </a:prstGeom>
          <a:solidFill>
            <a:srgbClr val="C00000"/>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Security</a:t>
            </a:r>
          </a:p>
        </p:txBody>
      </p:sp>
      <p:sp>
        <p:nvSpPr>
          <p:cNvPr id="6" name="Rounded Rectangle 5"/>
          <p:cNvSpPr/>
          <p:nvPr/>
        </p:nvSpPr>
        <p:spPr bwMode="auto">
          <a:xfrm>
            <a:off x="766188" y="2469361"/>
            <a:ext cx="4906825" cy="406921"/>
          </a:xfrm>
          <a:prstGeom prst="roundRect">
            <a:avLst/>
          </a:prstGeom>
          <a:solidFill>
            <a:srgbClr val="00B0F0"/>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Smart Storage Devices</a:t>
            </a:r>
          </a:p>
        </p:txBody>
      </p:sp>
      <p:sp>
        <p:nvSpPr>
          <p:cNvPr id="7" name="Rounded Rectangle 6"/>
          <p:cNvSpPr/>
          <p:nvPr/>
        </p:nvSpPr>
        <p:spPr bwMode="auto">
          <a:xfrm>
            <a:off x="766188" y="4536105"/>
            <a:ext cx="4953478" cy="431104"/>
          </a:xfrm>
          <a:prstGeom prst="roundRect">
            <a:avLst/>
          </a:prstGeom>
          <a:solidFill>
            <a:schemeClr val="accent1">
              <a:lumMod val="50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Non-Volatile Memory (NVM)</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07996"/>
          </a:xfrm>
        </p:spPr>
        <p:txBody>
          <a:bodyPr/>
          <a:lstStyle/>
          <a:p>
            <a:r>
              <a:rPr lang="en-US" sz="4000" dirty="0" smtClean="0"/>
              <a:t>Extending The Platform In Windows 7</a:t>
            </a:r>
            <a:br>
              <a:rPr lang="en-US" sz="4000" dirty="0" smtClean="0"/>
            </a:br>
            <a:endParaRPr lang="en-US" sz="4000" dirty="0"/>
          </a:p>
        </p:txBody>
      </p:sp>
      <p:sp>
        <p:nvSpPr>
          <p:cNvPr id="9229" name="Rectangle 13"/>
          <p:cNvSpPr>
            <a:spLocks noGrp="1" noChangeArrowheads="1"/>
          </p:cNvSpPr>
          <p:nvPr>
            <p:ph idx="1"/>
          </p:nvPr>
        </p:nvSpPr>
        <p:spPr>
          <a:xfrm>
            <a:off x="382588" y="1414464"/>
            <a:ext cx="8380412" cy="1862561"/>
          </a:xfrm>
        </p:spPr>
        <p:txBody>
          <a:bodyPr/>
          <a:lstStyle/>
          <a:p>
            <a:r>
              <a:rPr lang="en-US" sz="2700" dirty="0" smtClean="0"/>
              <a:t>Popular Devices + Popular Scenarios</a:t>
            </a:r>
          </a:p>
          <a:p>
            <a:pPr lvl="1"/>
            <a:r>
              <a:rPr lang="en-US" sz="2400" dirty="0" smtClean="0"/>
              <a:t>Sets Priority for Current Release</a:t>
            </a:r>
          </a:p>
          <a:p>
            <a:r>
              <a:rPr lang="en-US" sz="2800" dirty="0" smtClean="0"/>
              <a:t>Platform + Features + Partner innovation</a:t>
            </a:r>
          </a:p>
          <a:p>
            <a:pPr lvl="1"/>
            <a:r>
              <a:rPr lang="en-US" sz="2400" dirty="0" smtClean="0"/>
              <a:t>Defines the Release Scenarios </a:t>
            </a:r>
          </a:p>
        </p:txBody>
      </p:sp>
      <p:grpSp>
        <p:nvGrpSpPr>
          <p:cNvPr id="21" name="Group 20"/>
          <p:cNvGrpSpPr/>
          <p:nvPr/>
        </p:nvGrpSpPr>
        <p:grpSpPr>
          <a:xfrm>
            <a:off x="2425148" y="3408686"/>
            <a:ext cx="3603103" cy="3011631"/>
            <a:chOff x="2425148" y="3349052"/>
            <a:chExt cx="3603103" cy="3011631"/>
          </a:xfrm>
        </p:grpSpPr>
        <p:grpSp>
          <p:nvGrpSpPr>
            <p:cNvPr id="20" name="Group 19"/>
            <p:cNvGrpSpPr/>
            <p:nvPr/>
          </p:nvGrpSpPr>
          <p:grpSpPr>
            <a:xfrm>
              <a:off x="3257207" y="4531449"/>
              <a:ext cx="2063425" cy="1829234"/>
              <a:chOff x="3257207" y="4531449"/>
              <a:chExt cx="2063425" cy="1829234"/>
            </a:xfrm>
          </p:grpSpPr>
          <p:sp>
            <p:nvSpPr>
              <p:cNvPr id="16" name="Oval 15"/>
              <p:cNvSpPr/>
              <p:nvPr/>
            </p:nvSpPr>
            <p:spPr>
              <a:xfrm>
                <a:off x="3257207" y="4531449"/>
                <a:ext cx="2063425" cy="1829234"/>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7" name="Oval 4"/>
              <p:cNvSpPr/>
              <p:nvPr/>
            </p:nvSpPr>
            <p:spPr>
              <a:xfrm>
                <a:off x="3534738" y="5374328"/>
                <a:ext cx="1508362" cy="5990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US" sz="1700" kern="1200" dirty="0" smtClean="0"/>
                  <a:t>Windows </a:t>
                </a:r>
                <a:br>
                  <a:rPr lang="en-US" sz="1700" kern="1200" dirty="0" smtClean="0"/>
                </a:br>
                <a:r>
                  <a:rPr lang="en-US" sz="1700" kern="1200" dirty="0" smtClean="0"/>
                  <a:t>Platform</a:t>
                </a:r>
                <a:endParaRPr lang="en-US" sz="1700" kern="1200" dirty="0"/>
              </a:p>
            </p:txBody>
          </p:sp>
        </p:grpSp>
        <p:grpSp>
          <p:nvGrpSpPr>
            <p:cNvPr id="19" name="Group 18"/>
            <p:cNvGrpSpPr/>
            <p:nvPr/>
          </p:nvGrpSpPr>
          <p:grpSpPr>
            <a:xfrm>
              <a:off x="3964826" y="3359425"/>
              <a:ext cx="2063425" cy="1829234"/>
              <a:chOff x="3964826" y="3359425"/>
              <a:chExt cx="2063425" cy="1829234"/>
            </a:xfrm>
          </p:grpSpPr>
          <p:sp>
            <p:nvSpPr>
              <p:cNvPr id="14" name="Oval 13"/>
              <p:cNvSpPr/>
              <p:nvPr/>
            </p:nvSpPr>
            <p:spPr>
              <a:xfrm>
                <a:off x="3964826" y="3359425"/>
                <a:ext cx="2063425" cy="1829234"/>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5" name="Oval 6"/>
              <p:cNvSpPr/>
              <p:nvPr/>
            </p:nvSpPr>
            <p:spPr>
              <a:xfrm>
                <a:off x="4723803" y="3826624"/>
                <a:ext cx="1234114" cy="75531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US" sz="1700" kern="1200" dirty="0" smtClean="0"/>
                  <a:t>Windows Features</a:t>
                </a:r>
                <a:endParaRPr lang="en-US" sz="1700" kern="1200" dirty="0"/>
              </a:p>
            </p:txBody>
          </p:sp>
        </p:grpSp>
        <p:grpSp>
          <p:nvGrpSpPr>
            <p:cNvPr id="18" name="Group 17"/>
            <p:cNvGrpSpPr/>
            <p:nvPr/>
          </p:nvGrpSpPr>
          <p:grpSpPr>
            <a:xfrm>
              <a:off x="2425148" y="3349052"/>
              <a:ext cx="2063425" cy="1829234"/>
              <a:chOff x="2425148" y="3349052"/>
              <a:chExt cx="2063425" cy="1829234"/>
            </a:xfrm>
          </p:grpSpPr>
          <p:sp>
            <p:nvSpPr>
              <p:cNvPr id="12" name="Oval 11"/>
              <p:cNvSpPr/>
              <p:nvPr/>
            </p:nvSpPr>
            <p:spPr>
              <a:xfrm>
                <a:off x="2425148" y="3349052"/>
                <a:ext cx="2063425" cy="1829234"/>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3" name="Oval 8"/>
              <p:cNvSpPr/>
              <p:nvPr/>
            </p:nvSpPr>
            <p:spPr>
              <a:xfrm>
                <a:off x="2510221" y="3826624"/>
                <a:ext cx="1234114" cy="75531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US" sz="1700" kern="1200" dirty="0" smtClean="0"/>
                  <a:t>Partner Innovation</a:t>
                </a:r>
              </a:p>
            </p:txBody>
          </p:sp>
        </p:grpSp>
      </p:grpSp>
      <p:sp>
        <p:nvSpPr>
          <p:cNvPr id="7" name="Oval 6"/>
          <p:cNvSpPr/>
          <p:nvPr/>
        </p:nvSpPr>
        <p:spPr bwMode="auto">
          <a:xfrm>
            <a:off x="3552074" y="4066084"/>
            <a:ext cx="1473691" cy="1306287"/>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latin typeface="Trebuchet MS" pitchFamily="34" charset="0"/>
              </a:rPr>
              <a:t>Release Scenarios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29">
                                            <p:txEl>
                                              <p:pRg st="0" end="0"/>
                                            </p:txEl>
                                          </p:spTgt>
                                        </p:tgtEl>
                                        <p:attrNameLst>
                                          <p:attrName>style.visibility</p:attrName>
                                        </p:attrNameLst>
                                      </p:cBhvr>
                                      <p:to>
                                        <p:strVal val="visible"/>
                                      </p:to>
                                    </p:set>
                                    <p:animEffect transition="in" filter="fade">
                                      <p:cBhvr>
                                        <p:cTn id="7" dur="2000"/>
                                        <p:tgtEl>
                                          <p:spTgt spid="922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29">
                                            <p:txEl>
                                              <p:pRg st="1" end="1"/>
                                            </p:txEl>
                                          </p:spTgt>
                                        </p:tgtEl>
                                        <p:attrNameLst>
                                          <p:attrName>style.visibility</p:attrName>
                                        </p:attrNameLst>
                                      </p:cBhvr>
                                      <p:to>
                                        <p:strVal val="visible"/>
                                      </p:to>
                                    </p:set>
                                    <p:animEffect transition="in" filter="fade">
                                      <p:cBhvr>
                                        <p:cTn id="10" dur="2000"/>
                                        <p:tgtEl>
                                          <p:spTgt spid="922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229">
                                            <p:txEl>
                                              <p:pRg st="2" end="2"/>
                                            </p:txEl>
                                          </p:spTgt>
                                        </p:tgtEl>
                                        <p:attrNameLst>
                                          <p:attrName>style.visibility</p:attrName>
                                        </p:attrNameLst>
                                      </p:cBhvr>
                                      <p:to>
                                        <p:strVal val="visible"/>
                                      </p:to>
                                    </p:set>
                                    <p:animEffect transition="in" filter="fade">
                                      <p:cBhvr>
                                        <p:cTn id="15" dur="2000"/>
                                        <p:tgtEl>
                                          <p:spTgt spid="922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229">
                                            <p:txEl>
                                              <p:pRg st="3" end="3"/>
                                            </p:txEl>
                                          </p:spTgt>
                                        </p:tgtEl>
                                        <p:attrNameLst>
                                          <p:attrName>style.visibility</p:attrName>
                                        </p:attrNameLst>
                                      </p:cBhvr>
                                      <p:to>
                                        <p:strVal val="visible"/>
                                      </p:to>
                                    </p:set>
                                    <p:animEffect transition="in" filter="fade">
                                      <p:cBhvr>
                                        <p:cTn id="18" dur="2000"/>
                                        <p:tgtEl>
                                          <p:spTgt spid="9229">
                                            <p:txEl>
                                              <p:pRg st="3" end="3"/>
                                            </p:txEl>
                                          </p:spTgt>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uiExpand="1" build="p"/>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941796"/>
          </a:xfrm>
        </p:spPr>
        <p:txBody>
          <a:bodyPr/>
          <a:lstStyle/>
          <a:p>
            <a:r>
              <a:rPr lang="en-US" sz="4000" dirty="0" smtClean="0"/>
              <a:t>Extending The Platform In Windows 7</a:t>
            </a:r>
            <a:br>
              <a:rPr lang="en-US" sz="4000" dirty="0" smtClean="0"/>
            </a:br>
            <a:r>
              <a:rPr lang="en-US" sz="2800" dirty="0" smtClean="0">
                <a:solidFill>
                  <a:schemeClr val="accent1"/>
                </a:solidFill>
              </a:rPr>
              <a:t>Windows 7 scenarios</a:t>
            </a:r>
            <a:endParaRPr lang="en-US" sz="4000" dirty="0"/>
          </a:p>
        </p:txBody>
      </p:sp>
      <p:sp>
        <p:nvSpPr>
          <p:cNvPr id="9229" name="Rectangle 13"/>
          <p:cNvSpPr>
            <a:spLocks noGrp="1" noChangeArrowheads="1"/>
          </p:cNvSpPr>
          <p:nvPr>
            <p:ph idx="1"/>
          </p:nvPr>
        </p:nvSpPr>
        <p:spPr>
          <a:xfrm>
            <a:off x="382588" y="1901825"/>
            <a:ext cx="8380412" cy="4435573"/>
          </a:xfrm>
        </p:spPr>
        <p:txBody>
          <a:bodyPr/>
          <a:lstStyle/>
          <a:p>
            <a:r>
              <a:rPr lang="en-US" sz="2400" dirty="0" smtClean="0"/>
              <a:t>USB Device Passwords</a:t>
            </a:r>
          </a:p>
          <a:p>
            <a:pPr lvl="1"/>
            <a:r>
              <a:rPr lang="en-US" sz="2000" dirty="0" smtClean="0"/>
              <a:t>Related session:  Enhanced Storage Support in Windows 7</a:t>
            </a:r>
          </a:p>
          <a:p>
            <a:r>
              <a:rPr lang="en-US" sz="2400" dirty="0" smtClean="0"/>
              <a:t>SSD ID and Trim</a:t>
            </a:r>
          </a:p>
          <a:p>
            <a:pPr lvl="1"/>
            <a:r>
              <a:rPr lang="en-US" sz="2000" dirty="0" smtClean="0"/>
              <a:t>Related session:  Windows 7 Enhancements for Solid State Drives</a:t>
            </a:r>
          </a:p>
          <a:p>
            <a:pPr lvl="1"/>
            <a:r>
              <a:rPr lang="en-US" sz="2000" dirty="0" smtClean="0"/>
              <a:t>Related session:  Panel:  How Windows and SSDs Can Provide the Best User Experience</a:t>
            </a:r>
          </a:p>
          <a:p>
            <a:r>
              <a:rPr lang="en-US" sz="2400" dirty="0" smtClean="0"/>
              <a:t>Optical Blue</a:t>
            </a:r>
          </a:p>
          <a:p>
            <a:pPr lvl="1"/>
            <a:r>
              <a:rPr lang="en-US" sz="2000" dirty="0" smtClean="0"/>
              <a:t>Partner opportunities for next gen burning applications</a:t>
            </a:r>
          </a:p>
          <a:p>
            <a:r>
              <a:rPr lang="en-US" sz="2400" dirty="0" smtClean="0"/>
              <a:t>Storage Networking Optimizations for Hyper-V</a:t>
            </a:r>
          </a:p>
          <a:p>
            <a:pPr lvl="1"/>
            <a:r>
              <a:rPr lang="en-US" sz="2000" dirty="0" smtClean="0"/>
              <a:t>Related session:  Storage Networking Platform Enhancements </a:t>
            </a:r>
            <a:br>
              <a:rPr lang="en-US" sz="2000" dirty="0" smtClean="0"/>
            </a:br>
            <a:r>
              <a:rPr lang="en-US" sz="2000" dirty="0" smtClean="0"/>
              <a:t>in Windows 7</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052596"/>
          </a:xfrm>
        </p:spPr>
        <p:txBody>
          <a:bodyPr/>
          <a:lstStyle/>
          <a:p>
            <a:r>
              <a:rPr lang="en-US" sz="4400" dirty="0" smtClean="0"/>
              <a:t>Summing Up</a:t>
            </a:r>
            <a:br>
              <a:rPr lang="en-US" sz="4400" dirty="0" smtClean="0"/>
            </a:br>
            <a:r>
              <a:rPr lang="en-US" sz="3200" dirty="0" smtClean="0">
                <a:solidFill>
                  <a:schemeClr val="accent1"/>
                </a:solidFill>
              </a:rPr>
              <a:t>Landscape, architecture, platform, scenarios</a:t>
            </a:r>
            <a:endParaRPr lang="en-US" sz="3200" dirty="0">
              <a:solidFill>
                <a:schemeClr val="accent1"/>
              </a:solidFill>
            </a:endParaRPr>
          </a:p>
        </p:txBody>
      </p:sp>
      <p:grpSp>
        <p:nvGrpSpPr>
          <p:cNvPr id="17" name="Group 16"/>
          <p:cNvGrpSpPr/>
          <p:nvPr/>
        </p:nvGrpSpPr>
        <p:grpSpPr>
          <a:xfrm>
            <a:off x="1614791" y="1712068"/>
            <a:ext cx="7091059" cy="4222461"/>
            <a:chOff x="810528" y="1054359"/>
            <a:chExt cx="8926603" cy="5201183"/>
          </a:xfrm>
        </p:grpSpPr>
        <p:pic>
          <p:nvPicPr>
            <p:cNvPr id="4" name="Picture 7" descr="D:\Clip_Installer\DVD_ART\Artwork_Imagery\Shapes and Graphics\Pillars\yellow column pillar..png"/>
            <p:cNvPicPr>
              <a:picLocks noChangeAspect="1" noChangeArrowheads="1"/>
            </p:cNvPicPr>
            <p:nvPr/>
          </p:nvPicPr>
          <p:blipFill>
            <a:blip r:embed="rId3" cstate="print">
              <a:duotone>
                <a:prstClr val="black"/>
                <a:schemeClr val="accent4">
                  <a:tint val="45000"/>
                  <a:satMod val="400000"/>
                </a:schemeClr>
              </a:duotone>
              <a:lum bright="-7000" contrast="-36000"/>
            </a:blip>
            <a:srcRect/>
            <a:stretch>
              <a:fillRect/>
            </a:stretch>
          </p:blipFill>
          <p:spPr bwMode="auto">
            <a:xfrm>
              <a:off x="810528" y="3778898"/>
              <a:ext cx="3132963" cy="2476644"/>
            </a:xfrm>
            <a:prstGeom prst="rect">
              <a:avLst/>
            </a:prstGeom>
            <a:noFill/>
          </p:spPr>
        </p:pic>
        <p:sp>
          <p:nvSpPr>
            <p:cNvPr id="5" name="TextBox 4"/>
            <p:cNvSpPr txBox="1"/>
            <p:nvPr/>
          </p:nvSpPr>
          <p:spPr>
            <a:xfrm>
              <a:off x="915476" y="4394529"/>
              <a:ext cx="1543986" cy="796144"/>
            </a:xfrm>
            <a:prstGeom prst="rect">
              <a:avLst/>
            </a:prstGeom>
            <a:noFill/>
          </p:spPr>
          <p:txBody>
            <a:bodyPr wrap="square" rtlCol="0">
              <a:spAutoFit/>
            </a:bodyPr>
            <a:lstStyle/>
            <a:p>
              <a:pPr algn="ctr"/>
              <a:r>
                <a:rPr lang="en-US" dirty="0" smtClean="0">
                  <a:solidFill>
                    <a:schemeClr val="tx1"/>
                  </a:solidFill>
                  <a:latin typeface="Segoe" pitchFamily="34" charset="0"/>
                </a:rPr>
                <a:t>Optical Platform</a:t>
              </a:r>
            </a:p>
          </p:txBody>
        </p:sp>
        <p:pic>
          <p:nvPicPr>
            <p:cNvPr id="6" name="Picture 7" descr="D:\Clip_Installer\DVD_ART\Artwork_Imagery\Shapes and Graphics\Pillars\yellow column pillar..png"/>
            <p:cNvPicPr>
              <a:picLocks noChangeAspect="1" noChangeArrowheads="1"/>
            </p:cNvPicPr>
            <p:nvPr/>
          </p:nvPicPr>
          <p:blipFill>
            <a:blip r:embed="rId3" cstate="print">
              <a:duotone>
                <a:prstClr val="black"/>
                <a:schemeClr val="accent1">
                  <a:tint val="45000"/>
                  <a:satMod val="400000"/>
                </a:schemeClr>
              </a:duotone>
              <a:lum bright="-7000" contrast="-36000"/>
            </a:blip>
            <a:srcRect/>
            <a:stretch>
              <a:fillRect/>
            </a:stretch>
          </p:blipFill>
          <p:spPr bwMode="auto">
            <a:xfrm>
              <a:off x="2776718" y="3778898"/>
              <a:ext cx="3132963" cy="2476644"/>
            </a:xfrm>
            <a:prstGeom prst="rect">
              <a:avLst/>
            </a:prstGeom>
            <a:noFill/>
          </p:spPr>
        </p:pic>
        <p:sp>
          <p:nvSpPr>
            <p:cNvPr id="7" name="TextBox 6"/>
            <p:cNvSpPr txBox="1"/>
            <p:nvPr/>
          </p:nvSpPr>
          <p:spPr>
            <a:xfrm>
              <a:off x="2896656" y="4427008"/>
              <a:ext cx="1543986" cy="796144"/>
            </a:xfrm>
            <a:prstGeom prst="rect">
              <a:avLst/>
            </a:prstGeom>
            <a:noFill/>
          </p:spPr>
          <p:txBody>
            <a:bodyPr wrap="square" rtlCol="0">
              <a:spAutoFit/>
            </a:bodyPr>
            <a:lstStyle/>
            <a:p>
              <a:pPr algn="ctr"/>
              <a:r>
                <a:rPr lang="en-US" dirty="0" smtClean="0">
                  <a:solidFill>
                    <a:schemeClr val="tx1"/>
                  </a:solidFill>
                  <a:latin typeface="Segoe" pitchFamily="34" charset="0"/>
                </a:rPr>
                <a:t>Personal Storage</a:t>
              </a:r>
            </a:p>
          </p:txBody>
        </p:sp>
        <p:pic>
          <p:nvPicPr>
            <p:cNvPr id="8" name="Picture 7" descr="D:\Clip_Installer\DVD_ART\Artwork_Imagery\Shapes and Graphics\Pillars\yellow column pillar..png"/>
            <p:cNvPicPr>
              <a:picLocks noChangeAspect="1" noChangeArrowheads="1"/>
            </p:cNvPicPr>
            <p:nvPr/>
          </p:nvPicPr>
          <p:blipFill>
            <a:blip r:embed="rId3" cstate="print">
              <a:duotone>
                <a:prstClr val="black"/>
                <a:schemeClr val="accent3">
                  <a:tint val="45000"/>
                  <a:satMod val="400000"/>
                </a:schemeClr>
              </a:duotone>
              <a:lum bright="-7000" contrast="-36000"/>
            </a:blip>
            <a:srcRect/>
            <a:stretch>
              <a:fillRect/>
            </a:stretch>
          </p:blipFill>
          <p:spPr bwMode="auto">
            <a:xfrm>
              <a:off x="4682948" y="3778898"/>
              <a:ext cx="3132963" cy="2476644"/>
            </a:xfrm>
            <a:prstGeom prst="rect">
              <a:avLst/>
            </a:prstGeom>
            <a:noFill/>
          </p:spPr>
        </p:pic>
        <p:sp>
          <p:nvSpPr>
            <p:cNvPr id="9" name="TextBox 8"/>
            <p:cNvSpPr txBox="1"/>
            <p:nvPr/>
          </p:nvSpPr>
          <p:spPr>
            <a:xfrm>
              <a:off x="4787896" y="4444499"/>
              <a:ext cx="1543986" cy="796144"/>
            </a:xfrm>
            <a:prstGeom prst="rect">
              <a:avLst/>
            </a:prstGeom>
            <a:noFill/>
          </p:spPr>
          <p:txBody>
            <a:bodyPr wrap="square" rtlCol="0">
              <a:spAutoFit/>
            </a:bodyPr>
            <a:lstStyle/>
            <a:p>
              <a:pPr algn="ctr"/>
              <a:r>
                <a:rPr lang="en-US" dirty="0" smtClean="0">
                  <a:solidFill>
                    <a:schemeClr val="tx1"/>
                  </a:solidFill>
                  <a:latin typeface="Segoe" pitchFamily="34" charset="0"/>
                </a:rPr>
                <a:t>Core Storage</a:t>
              </a:r>
            </a:p>
          </p:txBody>
        </p:sp>
        <p:pic>
          <p:nvPicPr>
            <p:cNvPr id="10" name="Picture 7" descr="D:\Clip_Installer\DVD_ART\Artwork_Imagery\Shapes and Graphics\Pillars\yellow column pillar..png"/>
            <p:cNvPicPr>
              <a:picLocks noChangeAspect="1" noChangeArrowheads="1"/>
            </p:cNvPicPr>
            <p:nvPr/>
          </p:nvPicPr>
          <p:blipFill>
            <a:blip r:embed="rId3" cstate="print">
              <a:duotone>
                <a:prstClr val="black"/>
                <a:schemeClr val="accent2">
                  <a:tint val="45000"/>
                  <a:satMod val="400000"/>
                </a:schemeClr>
              </a:duotone>
              <a:lum bright="-7000" contrast="-36000"/>
            </a:blip>
            <a:srcRect/>
            <a:stretch>
              <a:fillRect/>
            </a:stretch>
          </p:blipFill>
          <p:spPr bwMode="auto">
            <a:xfrm>
              <a:off x="6604168" y="3778898"/>
              <a:ext cx="3132963" cy="2476644"/>
            </a:xfrm>
            <a:prstGeom prst="rect">
              <a:avLst/>
            </a:prstGeom>
            <a:noFill/>
          </p:spPr>
        </p:pic>
        <p:sp>
          <p:nvSpPr>
            <p:cNvPr id="11" name="TextBox 10"/>
            <p:cNvSpPr txBox="1"/>
            <p:nvPr/>
          </p:nvSpPr>
          <p:spPr>
            <a:xfrm>
              <a:off x="6591940" y="4461988"/>
              <a:ext cx="1847497" cy="796144"/>
            </a:xfrm>
            <a:prstGeom prst="rect">
              <a:avLst/>
            </a:prstGeom>
            <a:noFill/>
          </p:spPr>
          <p:txBody>
            <a:bodyPr wrap="square" rtlCol="0">
              <a:spAutoFit/>
            </a:bodyPr>
            <a:lstStyle/>
            <a:p>
              <a:pPr algn="ctr"/>
              <a:r>
                <a:rPr lang="en-US" dirty="0" smtClean="0">
                  <a:solidFill>
                    <a:schemeClr val="tx1"/>
                  </a:solidFill>
                  <a:latin typeface="Segoe" pitchFamily="34" charset="0"/>
                </a:rPr>
                <a:t>Storage Networking</a:t>
              </a:r>
            </a:p>
          </p:txBody>
        </p:sp>
        <p:sp>
          <p:nvSpPr>
            <p:cNvPr id="12" name="Rounded Rectangle 11"/>
            <p:cNvSpPr/>
            <p:nvPr/>
          </p:nvSpPr>
          <p:spPr bwMode="auto">
            <a:xfrm>
              <a:off x="915477" y="1608840"/>
              <a:ext cx="7390151" cy="415900"/>
            </a:xfrm>
            <a:prstGeom prst="roundRect">
              <a:avLst/>
            </a:prstGeom>
            <a:solidFill>
              <a:srgbClr val="C00000"/>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Security</a:t>
              </a:r>
            </a:p>
          </p:txBody>
        </p:sp>
        <p:sp>
          <p:nvSpPr>
            <p:cNvPr id="13" name="Rounded Rectangle 12"/>
            <p:cNvSpPr/>
            <p:nvPr/>
          </p:nvSpPr>
          <p:spPr bwMode="auto">
            <a:xfrm>
              <a:off x="915476" y="1054359"/>
              <a:ext cx="7390151" cy="431104"/>
            </a:xfrm>
            <a:prstGeom prst="roundRect">
              <a:avLst/>
            </a:prstGeom>
            <a:solidFill>
              <a:schemeClr val="accent1">
                <a:lumMod val="50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Non-Volatile Memory (NVM)</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915477" y="2155358"/>
              <a:ext cx="7390151" cy="406921"/>
            </a:xfrm>
            <a:prstGeom prst="roundRect">
              <a:avLst/>
            </a:prstGeom>
            <a:solidFill>
              <a:srgbClr val="00B0F0"/>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Smart Storage Devices</a:t>
              </a:r>
            </a:p>
          </p:txBody>
        </p:sp>
        <p:sp>
          <p:nvSpPr>
            <p:cNvPr id="15" name="Rounded Rectangle 14"/>
            <p:cNvSpPr/>
            <p:nvPr/>
          </p:nvSpPr>
          <p:spPr bwMode="auto">
            <a:xfrm>
              <a:off x="918581" y="2715204"/>
              <a:ext cx="7390151" cy="410039"/>
            </a:xfrm>
            <a:prstGeom prst="roundRect">
              <a:avLst/>
            </a:prstGeom>
            <a:solidFill>
              <a:srgbClr val="659A2A"/>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Green Technologies</a:t>
              </a:r>
            </a:p>
          </p:txBody>
        </p:sp>
        <p:sp>
          <p:nvSpPr>
            <p:cNvPr id="16" name="Rounded Rectangle 15"/>
            <p:cNvSpPr/>
            <p:nvPr/>
          </p:nvSpPr>
          <p:spPr bwMode="auto">
            <a:xfrm>
              <a:off x="921685" y="3259506"/>
              <a:ext cx="7390151" cy="410039"/>
            </a:xfrm>
            <a:prstGeom prst="roundRect">
              <a:avLst/>
            </a:prstGeom>
            <a:solidFill>
              <a:srgbClr val="7030A0"/>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Virtualization</a:t>
              </a:r>
            </a:p>
          </p:txBody>
        </p:sp>
      </p:grpSp>
      <p:sp>
        <p:nvSpPr>
          <p:cNvPr id="18" name="Oval 17"/>
          <p:cNvSpPr/>
          <p:nvPr/>
        </p:nvSpPr>
        <p:spPr bwMode="auto">
          <a:xfrm>
            <a:off x="1905000" y="1457325"/>
            <a:ext cx="5229225" cy="4791075"/>
          </a:xfrm>
          <a:prstGeom prst="ellipse">
            <a:avLst/>
          </a:prstGeom>
          <a:gradFill>
            <a:gsLst>
              <a:gs pos="0">
                <a:schemeClr val="accent2">
                  <a:tint val="73000"/>
                  <a:satMod val="150000"/>
                  <a:alpha val="81000"/>
                </a:schemeClr>
              </a:gs>
              <a:gs pos="25000">
                <a:schemeClr val="accent2">
                  <a:tint val="96000"/>
                  <a:shade val="80000"/>
                  <a:satMod val="105000"/>
                  <a:alpha val="78000"/>
                </a:schemeClr>
              </a:gs>
              <a:gs pos="38000">
                <a:schemeClr val="accent2">
                  <a:tint val="96000"/>
                  <a:shade val="59000"/>
                  <a:satMod val="120000"/>
                  <a:alpha val="81000"/>
                </a:schemeClr>
              </a:gs>
              <a:gs pos="55000">
                <a:schemeClr val="accent2">
                  <a:shade val="57000"/>
                  <a:satMod val="120000"/>
                  <a:alpha val="73000"/>
                </a:schemeClr>
              </a:gs>
              <a:gs pos="80000">
                <a:schemeClr val="accent2">
                  <a:shade val="56000"/>
                  <a:satMod val="145000"/>
                  <a:alpha val="41000"/>
                </a:schemeClr>
              </a:gs>
              <a:gs pos="88000">
                <a:schemeClr val="accent2">
                  <a:shade val="63000"/>
                  <a:satMod val="160000"/>
                  <a:alpha val="69000"/>
                </a:schemeClr>
              </a:gs>
              <a:gs pos="100000">
                <a:schemeClr val="accent2">
                  <a:tint val="99555"/>
                  <a:satMod val="15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r>
              <a:rPr lang="en-US" sz="3200" dirty="0" smtClean="0">
                <a:solidFill>
                  <a:schemeClr val="tx1"/>
                </a:solidFill>
                <a:effectLst>
                  <a:outerShdw blurRad="38100" dist="38100" dir="2700000" algn="tl">
                    <a:srgbClr val="000000"/>
                  </a:outerShdw>
                </a:effectLst>
                <a:latin typeface="Trebuchet MS" pitchFamily="34" charset="0"/>
              </a:rPr>
              <a:t>Architecture</a:t>
            </a:r>
          </a:p>
        </p:txBody>
      </p:sp>
      <p:graphicFrame>
        <p:nvGraphicFramePr>
          <p:cNvPr id="20" name="Diagram 19"/>
          <p:cNvGraphicFramePr/>
          <p:nvPr/>
        </p:nvGraphicFramePr>
        <p:xfrm>
          <a:off x="1814496" y="2716471"/>
          <a:ext cx="5309783" cy="3428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Oval 22"/>
          <p:cNvSpPr/>
          <p:nvPr/>
        </p:nvSpPr>
        <p:spPr bwMode="auto">
          <a:xfrm>
            <a:off x="3874858" y="3435800"/>
            <a:ext cx="1472184" cy="1344168"/>
          </a:xfrm>
          <a:prstGeom prst="ellipse">
            <a:avLst/>
          </a:prstGeom>
          <a:gradFill>
            <a:gsLst>
              <a:gs pos="0">
                <a:srgbClr val="8488C4"/>
              </a:gs>
              <a:gs pos="53000">
                <a:srgbClr val="D4DEFF"/>
              </a:gs>
              <a:gs pos="83000">
                <a:srgbClr val="D4DEFF"/>
              </a:gs>
              <a:gs pos="100000">
                <a:srgbClr val="96AB94"/>
              </a:gs>
            </a:gsLst>
            <a:lin ang="54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bg2"/>
                </a:solidFill>
                <a:effectLst>
                  <a:outerShdw blurRad="38100" dist="38100" dir="2700000" algn="tl">
                    <a:srgbClr val="000000">
                      <a:alpha val="43137"/>
                    </a:srgbClr>
                  </a:outerShdw>
                </a:effectLst>
                <a:latin typeface="Trebuchet MS" pitchFamily="34" charset="0"/>
              </a:rPr>
              <a:t>Windows 7 Release Scenarios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Graphic spid="20" grpId="0">
        <p:bldAsOne/>
      </p:bldGraphic>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Calls To Action</a:t>
            </a:r>
            <a:endParaRPr lang="en-US"/>
          </a:p>
        </p:txBody>
      </p:sp>
      <p:sp>
        <p:nvSpPr>
          <p:cNvPr id="3" name="Text Placeholder 2"/>
          <p:cNvSpPr>
            <a:spLocks noGrp="1"/>
          </p:cNvSpPr>
          <p:nvPr>
            <p:ph idx="1"/>
          </p:nvPr>
        </p:nvSpPr>
        <p:spPr>
          <a:xfrm>
            <a:off x="382588" y="1414464"/>
            <a:ext cx="8380412" cy="2995692"/>
          </a:xfrm>
        </p:spPr>
        <p:txBody>
          <a:bodyPr/>
          <a:lstStyle/>
          <a:p>
            <a:r>
              <a:rPr lang="en-US" dirty="0" smtClean="0"/>
              <a:t>Contact Microsoft if you have requirements related to futures for the storage stack or emerging technologies</a:t>
            </a:r>
          </a:p>
          <a:p>
            <a:pPr lvl="1"/>
            <a:r>
              <a:rPr lang="en-US" dirty="0" smtClean="0"/>
              <a:t> </a:t>
            </a:r>
          </a:p>
          <a:p>
            <a:r>
              <a:rPr lang="en-US" dirty="0" smtClean="0"/>
              <a:t>Prepare to install and evaluate </a:t>
            </a:r>
            <a:br>
              <a:rPr lang="en-US" dirty="0" smtClean="0"/>
            </a:br>
            <a:r>
              <a:rPr lang="en-US" dirty="0" smtClean="0"/>
              <a:t>new storage features in Windows 7</a:t>
            </a:r>
          </a:p>
        </p:txBody>
      </p:sp>
      <p:sp>
        <p:nvSpPr>
          <p:cNvPr id="4" name="Text Placeholder 2"/>
          <p:cNvSpPr txBox="1">
            <a:spLocks/>
          </p:cNvSpPr>
          <p:nvPr/>
        </p:nvSpPr>
        <p:spPr bwMode="auto">
          <a:xfrm>
            <a:off x="1014763" y="2950221"/>
            <a:ext cx="3802566" cy="346249"/>
          </a:xfrm>
          <a:prstGeom prst="rect">
            <a:avLst/>
          </a:prstGeom>
          <a:solidFill>
            <a:schemeClr val="bg2"/>
          </a:solidFill>
          <a:ln w="9525">
            <a:noFill/>
            <a:miter lim="800000"/>
            <a:headEnd/>
            <a:tailEnd/>
          </a:ln>
          <a:effectLst>
            <a:glow rad="63500">
              <a:schemeClr val="accent6">
                <a:satMod val="175000"/>
                <a:alpha val="40000"/>
              </a:schemeClr>
            </a:glow>
          </a:effectLst>
        </p:spPr>
        <p:txBody>
          <a:bodyPr vert="horz" wrap="square" lIns="0" tIns="0" rIns="0" bIns="0" numCol="1" anchor="t" anchorCtr="0" compatLnSpc="1">
            <a:prstTxWarp prst="textNoShape">
              <a:avLst/>
            </a:prstTxWarp>
            <a:spAutoFit/>
          </a:bodyPr>
          <a:lstStyle/>
          <a:p>
            <a:pPr marL="0" marR="0" lvl="1" algn="ctr" defTabSz="912777" rtl="0" eaLnBrk="1" fontAlgn="base" latinLnBrk="0" hangingPunct="1">
              <a:lnSpc>
                <a:spcPct val="90000"/>
              </a:lnSpc>
              <a:spcBef>
                <a:spcPts val="1083"/>
              </a:spcBef>
              <a:spcAft>
                <a:spcPct val="0"/>
              </a:spcAft>
              <a:buClr>
                <a:schemeClr val="tx2"/>
              </a:buClr>
              <a:buSzPct val="80000"/>
              <a:buFontTx/>
              <a:buNone/>
              <a:tabLst/>
              <a:defRPr/>
            </a:pPr>
            <a:r>
              <a:rPr kumimoji="0" lang="en-US" sz="25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rPr>
              <a:t>hec8stor @ microsoft.com</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idx="1"/>
          </p:nvPr>
        </p:nvSpPr>
        <p:spPr>
          <a:xfrm>
            <a:off x="382588" y="1414464"/>
            <a:ext cx="8380412" cy="4435060"/>
          </a:xfrm>
        </p:spPr>
        <p:txBody>
          <a:bodyPr/>
          <a:lstStyle/>
          <a:p>
            <a:r>
              <a:rPr lang="en-US" sz="2800" dirty="0" smtClean="0"/>
              <a:t>Web Resources</a:t>
            </a:r>
          </a:p>
          <a:p>
            <a:pPr lvl="1"/>
            <a:r>
              <a:rPr lang="en-US" sz="2400" dirty="0" smtClean="0"/>
              <a:t>Whitepaper:  </a:t>
            </a:r>
            <a:r>
              <a:rPr lang="en-US" sz="2400" dirty="0" smtClean="0">
                <a:solidFill>
                  <a:schemeClr val="accent1"/>
                </a:solidFill>
              </a:rPr>
              <a:t>http://www.microsoft.com/whdc</a:t>
            </a:r>
          </a:p>
          <a:p>
            <a:r>
              <a:rPr lang="en-US" sz="2800" dirty="0" smtClean="0"/>
              <a:t>Related Sessions</a:t>
            </a:r>
          </a:p>
          <a:p>
            <a:pPr lvl="1"/>
            <a:r>
              <a:rPr lang="en-US" sz="2400" dirty="0" smtClean="0"/>
              <a:t>Enhanced Storage Support in Windows 7 </a:t>
            </a:r>
          </a:p>
          <a:p>
            <a:pPr lvl="1"/>
            <a:r>
              <a:rPr lang="en-US" sz="2400" dirty="0" smtClean="0"/>
              <a:t>Windows 7 Enhancements for Solid State Drives</a:t>
            </a:r>
          </a:p>
          <a:p>
            <a:pPr lvl="1"/>
            <a:r>
              <a:rPr lang="en-US" sz="2400" dirty="0" smtClean="0"/>
              <a:t>System Integrated Flash Storage</a:t>
            </a:r>
          </a:p>
          <a:p>
            <a:pPr lvl="1"/>
            <a:r>
              <a:rPr lang="en-US" sz="2400" dirty="0" smtClean="0"/>
              <a:t>Storage Networking Platform Enhancements </a:t>
            </a:r>
            <a:br>
              <a:rPr lang="en-US" sz="2400" dirty="0" smtClean="0"/>
            </a:br>
            <a:r>
              <a:rPr lang="en-US" sz="2400" dirty="0" smtClean="0"/>
              <a:t>in Windows 7</a:t>
            </a:r>
          </a:p>
          <a:p>
            <a:pPr lvl="1"/>
            <a:r>
              <a:rPr lang="en-US" sz="2400" dirty="0" smtClean="0"/>
              <a:t>Panel:  How Windows and SSDs Can Provide </a:t>
            </a:r>
            <a:br>
              <a:rPr lang="en-US" sz="2400" dirty="0" smtClean="0"/>
            </a:br>
            <a:r>
              <a:rPr lang="en-US" sz="2400" dirty="0" smtClean="0"/>
              <a:t>the Best User Experience </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329595"/>
          </a:xfrm>
        </p:spPr>
        <p:txBody>
          <a:bodyPr/>
          <a:lstStyle/>
          <a:p>
            <a:r>
              <a:rPr lang="en-US" sz="4800" dirty="0" smtClean="0"/>
              <a:t>New Developments in </a:t>
            </a:r>
            <a:br>
              <a:rPr lang="en-US" sz="4800" dirty="0" smtClean="0"/>
            </a:br>
            <a:r>
              <a:rPr lang="en-US" sz="4800" dirty="0" smtClean="0"/>
              <a:t>the Storage Platform</a:t>
            </a:r>
            <a:endParaRPr lang="en-US" sz="4800" dirty="0"/>
          </a:p>
        </p:txBody>
      </p:sp>
      <p:sp>
        <p:nvSpPr>
          <p:cNvPr id="3" name="Subtitle 2"/>
          <p:cNvSpPr>
            <a:spLocks noGrp="1"/>
          </p:cNvSpPr>
          <p:nvPr>
            <p:ph type="subTitle" idx="1"/>
          </p:nvPr>
        </p:nvSpPr>
        <p:spPr>
          <a:xfrm>
            <a:off x="2734826" y="3650133"/>
            <a:ext cx="5866482" cy="1551194"/>
          </a:xfrm>
        </p:spPr>
        <p:txBody>
          <a:bodyPr/>
          <a:lstStyle/>
          <a:p>
            <a:r>
              <a:rPr lang="en-US" sz="2800" dirty="0" smtClean="0"/>
              <a:t>John </a:t>
            </a:r>
            <a:r>
              <a:rPr lang="en-US" sz="2800" dirty="0" err="1" smtClean="0"/>
              <a:t>Loveall</a:t>
            </a:r>
            <a:endParaRPr lang="en-US" sz="2800" dirty="0" smtClean="0"/>
          </a:p>
          <a:p>
            <a:r>
              <a:rPr lang="en-US" sz="2800" dirty="0" smtClean="0"/>
              <a:t>Director, Program Management</a:t>
            </a:r>
          </a:p>
          <a:p>
            <a:r>
              <a:rPr lang="en-US" sz="2800" dirty="0" smtClean="0"/>
              <a:t>Microsoft Corporation</a:t>
            </a:r>
          </a:p>
          <a:p>
            <a:endParaRPr lang="en-US" sz="28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Key Takeaways</a:t>
            </a:r>
            <a:endParaRPr lang="en-US" dirty="0"/>
          </a:p>
        </p:txBody>
      </p:sp>
      <p:sp>
        <p:nvSpPr>
          <p:cNvPr id="5" name="Text Placeholder 4"/>
          <p:cNvSpPr>
            <a:spLocks noGrp="1"/>
          </p:cNvSpPr>
          <p:nvPr>
            <p:ph idx="1"/>
          </p:nvPr>
        </p:nvSpPr>
        <p:spPr>
          <a:xfrm>
            <a:off x="382588" y="1414464"/>
            <a:ext cx="7727742" cy="4185761"/>
          </a:xfrm>
        </p:spPr>
        <p:txBody>
          <a:bodyPr/>
          <a:lstStyle/>
          <a:p>
            <a:r>
              <a:rPr lang="en-US" sz="2800" dirty="0" smtClean="0"/>
              <a:t>The </a:t>
            </a:r>
            <a:r>
              <a:rPr lang="en-US" sz="2800" dirty="0" smtClean="0">
                <a:solidFill>
                  <a:schemeClr val="accent6"/>
                </a:solidFill>
              </a:rPr>
              <a:t>Windows architecture </a:t>
            </a:r>
            <a:r>
              <a:rPr lang="en-US" sz="2800" dirty="0" smtClean="0"/>
              <a:t>for supporting storage devices is improving in response to significant trends</a:t>
            </a:r>
          </a:p>
          <a:p>
            <a:r>
              <a:rPr lang="en-US" sz="2800" dirty="0" smtClean="0"/>
              <a:t>The </a:t>
            </a:r>
            <a:r>
              <a:rPr lang="en-US" sz="2800" dirty="0" smtClean="0">
                <a:solidFill>
                  <a:schemeClr val="accent6"/>
                </a:solidFill>
              </a:rPr>
              <a:t>Windows 7 storage platform </a:t>
            </a:r>
            <a:r>
              <a:rPr lang="en-US" sz="2800" dirty="0" smtClean="0"/>
              <a:t>builds </a:t>
            </a:r>
            <a:br>
              <a:rPr lang="en-US" sz="2800" dirty="0" smtClean="0"/>
            </a:br>
            <a:r>
              <a:rPr lang="en-US" sz="2800" dirty="0" smtClean="0"/>
              <a:t>on this improved architecture to deliver </a:t>
            </a:r>
            <a:br>
              <a:rPr lang="en-US" sz="2800" dirty="0" smtClean="0"/>
            </a:br>
            <a:r>
              <a:rPr lang="en-US" sz="2800" dirty="0" smtClean="0"/>
              <a:t>new features</a:t>
            </a:r>
          </a:p>
          <a:p>
            <a:r>
              <a:rPr lang="en-US" sz="2800" dirty="0" smtClean="0"/>
              <a:t>Understanding these trends and the Windows strategy will </a:t>
            </a:r>
            <a:r>
              <a:rPr lang="en-US" sz="2800" dirty="0" smtClean="0">
                <a:solidFill>
                  <a:schemeClr val="accent6"/>
                </a:solidFill>
              </a:rPr>
              <a:t>enable you to develop new storage devices </a:t>
            </a:r>
            <a:r>
              <a:rPr lang="en-US" sz="2800" dirty="0" smtClean="0"/>
              <a:t>that deliver compelling Windows experiences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Agenda</a:t>
            </a:r>
            <a:endParaRPr lang="en-US"/>
          </a:p>
        </p:txBody>
      </p:sp>
      <p:sp>
        <p:nvSpPr>
          <p:cNvPr id="5" name="Text Placeholder 4"/>
          <p:cNvSpPr>
            <a:spLocks noGrp="1"/>
          </p:cNvSpPr>
          <p:nvPr>
            <p:ph idx="1"/>
          </p:nvPr>
        </p:nvSpPr>
        <p:spPr>
          <a:xfrm>
            <a:off x="382588" y="1414464"/>
            <a:ext cx="8380412" cy="2080570"/>
          </a:xfrm>
        </p:spPr>
        <p:txBody>
          <a:bodyPr/>
          <a:lstStyle/>
          <a:p>
            <a:r>
              <a:rPr lang="en-US" sz="3200" dirty="0" smtClean="0"/>
              <a:t>Windows Storage Device Investments: Rebalancing the Portfolio</a:t>
            </a:r>
          </a:p>
          <a:p>
            <a:r>
              <a:rPr lang="en-US" sz="3200" dirty="0" smtClean="0"/>
              <a:t>Extending the Architecture</a:t>
            </a:r>
          </a:p>
          <a:p>
            <a:r>
              <a:rPr lang="en-US" sz="3200" dirty="0" smtClean="0"/>
              <a:t>Extending the Platform For Windows 7</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553998"/>
          </a:xfrm>
        </p:spPr>
        <p:txBody>
          <a:bodyPr/>
          <a:lstStyle/>
          <a:p>
            <a:r>
              <a:rPr lang="en-US" sz="4000" dirty="0" smtClean="0"/>
              <a:t>Windows Storage Device Investments</a:t>
            </a:r>
            <a:endParaRPr lang="en-US" sz="4000" dirty="0"/>
          </a:p>
        </p:txBody>
      </p:sp>
      <p:sp>
        <p:nvSpPr>
          <p:cNvPr id="13" name="Rounded Rectangle 12"/>
          <p:cNvSpPr/>
          <p:nvPr/>
        </p:nvSpPr>
        <p:spPr bwMode="auto">
          <a:xfrm>
            <a:off x="915477" y="1886238"/>
            <a:ext cx="7390151" cy="415900"/>
          </a:xfrm>
          <a:prstGeom prst="roundRect">
            <a:avLst/>
          </a:prstGeom>
          <a:solidFill>
            <a:srgbClr val="C00000"/>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Trebuchet MS" pitchFamily="34" charset="0"/>
              </a:rPr>
              <a:t>Security</a:t>
            </a:r>
          </a:p>
        </p:txBody>
      </p:sp>
      <p:sp>
        <p:nvSpPr>
          <p:cNvPr id="14" name="Rounded Rectangle 13"/>
          <p:cNvSpPr/>
          <p:nvPr/>
        </p:nvSpPr>
        <p:spPr bwMode="auto">
          <a:xfrm>
            <a:off x="915477" y="1280387"/>
            <a:ext cx="7390151" cy="431104"/>
          </a:xfrm>
          <a:prstGeom prst="roundRect">
            <a:avLst/>
          </a:prstGeom>
          <a:solidFill>
            <a:schemeClr val="accent1">
              <a:lumMod val="50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Trebuchet MS" pitchFamily="34" charset="0"/>
              </a:rPr>
              <a:t>Non-Volatile Memory (NVM)</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 name="Rounded Rectangle 14"/>
          <p:cNvSpPr/>
          <p:nvPr/>
        </p:nvSpPr>
        <p:spPr bwMode="auto">
          <a:xfrm>
            <a:off x="915477" y="2484126"/>
            <a:ext cx="7390151" cy="406921"/>
          </a:xfrm>
          <a:prstGeom prst="roundRect">
            <a:avLst/>
          </a:prstGeom>
          <a:solidFill>
            <a:srgbClr val="00B0F0"/>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Trebuchet MS" pitchFamily="34" charset="0"/>
              </a:rPr>
              <a:t>Smart Storage Devices</a:t>
            </a:r>
          </a:p>
        </p:txBody>
      </p:sp>
      <p:sp>
        <p:nvSpPr>
          <p:cNvPr id="16" name="Rounded Rectangle 15"/>
          <p:cNvSpPr/>
          <p:nvPr/>
        </p:nvSpPr>
        <p:spPr bwMode="auto">
          <a:xfrm>
            <a:off x="918581" y="3095342"/>
            <a:ext cx="7390151" cy="410039"/>
          </a:xfrm>
          <a:prstGeom prst="roundRect">
            <a:avLst/>
          </a:prstGeom>
          <a:solidFill>
            <a:srgbClr val="659A2A"/>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Trebuchet MS" pitchFamily="34" charset="0"/>
              </a:rPr>
              <a:t>Green Technologies</a:t>
            </a:r>
          </a:p>
        </p:txBody>
      </p:sp>
      <p:sp>
        <p:nvSpPr>
          <p:cNvPr id="17" name="Rounded Rectangle 16"/>
          <p:cNvSpPr/>
          <p:nvPr/>
        </p:nvSpPr>
        <p:spPr bwMode="auto">
          <a:xfrm>
            <a:off x="921685" y="3691014"/>
            <a:ext cx="7390151" cy="410039"/>
          </a:xfrm>
          <a:prstGeom prst="roundRect">
            <a:avLst/>
          </a:prstGeom>
          <a:solidFill>
            <a:srgbClr val="7030A0"/>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Trebuchet MS" pitchFamily="34" charset="0"/>
              </a:rPr>
              <a:t>Virtualization</a:t>
            </a:r>
          </a:p>
        </p:txBody>
      </p:sp>
      <p:pic>
        <p:nvPicPr>
          <p:cNvPr id="27" name="Picture 7" descr="D:\Clip_Installer\DVD_ART\Artwork_Imagery\Shapes and Graphics\Pillars\yellow column pillar..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294348" y="4702628"/>
            <a:ext cx="3132963" cy="1552913"/>
          </a:xfrm>
          <a:prstGeom prst="rect">
            <a:avLst/>
          </a:prstGeom>
          <a:noFill/>
        </p:spPr>
      </p:pic>
      <p:sp>
        <p:nvSpPr>
          <p:cNvPr id="28" name="TextBox 27"/>
          <p:cNvSpPr txBox="1"/>
          <p:nvPr/>
        </p:nvSpPr>
        <p:spPr>
          <a:xfrm>
            <a:off x="384548" y="5011172"/>
            <a:ext cx="1543987" cy="707886"/>
          </a:xfrm>
          <a:prstGeom prst="rect">
            <a:avLst/>
          </a:prstGeom>
          <a:noFill/>
        </p:spPr>
        <p:txBody>
          <a:bodyPr wrap="square" rtlCol="0">
            <a:spAutoFit/>
          </a:bodyPr>
          <a:lstStyle/>
          <a:p>
            <a:pPr algn="ctr"/>
            <a:r>
              <a:rPr lang="en-US" sz="2000" dirty="0" smtClean="0">
                <a:solidFill>
                  <a:schemeClr val="tx1"/>
                </a:solidFill>
                <a:latin typeface="Segoe" pitchFamily="34" charset="0"/>
              </a:rPr>
              <a:t>Optical Platform</a:t>
            </a:r>
          </a:p>
        </p:txBody>
      </p:sp>
      <p:pic>
        <p:nvPicPr>
          <p:cNvPr id="29" name="Picture 7" descr="D:\Clip_Installer\DVD_ART\Artwork_Imagery\Shapes and Graphics\Pillars\yellow column pillar..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629238" y="4702628"/>
            <a:ext cx="3132963" cy="1552913"/>
          </a:xfrm>
          <a:prstGeom prst="rect">
            <a:avLst/>
          </a:prstGeom>
          <a:noFill/>
        </p:spPr>
      </p:pic>
      <p:sp>
        <p:nvSpPr>
          <p:cNvPr id="30" name="TextBox 29"/>
          <p:cNvSpPr txBox="1"/>
          <p:nvPr/>
        </p:nvSpPr>
        <p:spPr>
          <a:xfrm>
            <a:off x="2749176" y="5043652"/>
            <a:ext cx="1543987" cy="707886"/>
          </a:xfrm>
          <a:prstGeom prst="rect">
            <a:avLst/>
          </a:prstGeom>
          <a:noFill/>
        </p:spPr>
        <p:txBody>
          <a:bodyPr wrap="square" rtlCol="0">
            <a:spAutoFit/>
          </a:bodyPr>
          <a:lstStyle/>
          <a:p>
            <a:pPr algn="ctr"/>
            <a:r>
              <a:rPr lang="en-US" sz="2000" dirty="0" smtClean="0">
                <a:solidFill>
                  <a:schemeClr val="tx1"/>
                </a:solidFill>
                <a:latin typeface="Segoe" pitchFamily="34" charset="0"/>
              </a:rPr>
              <a:t>Personal Storage</a:t>
            </a:r>
          </a:p>
        </p:txBody>
      </p:sp>
      <p:pic>
        <p:nvPicPr>
          <p:cNvPr id="31" name="Picture 7" descr="D:\Clip_Installer\DVD_ART\Artwork_Imagery\Shapes and Graphics\Pillars\yellow column pillar..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4918916" y="4702628"/>
            <a:ext cx="3132963" cy="1552913"/>
          </a:xfrm>
          <a:prstGeom prst="rect">
            <a:avLst/>
          </a:prstGeom>
          <a:noFill/>
        </p:spPr>
      </p:pic>
      <p:sp>
        <p:nvSpPr>
          <p:cNvPr id="32" name="TextBox 31"/>
          <p:cNvSpPr txBox="1"/>
          <p:nvPr/>
        </p:nvSpPr>
        <p:spPr>
          <a:xfrm>
            <a:off x="5023864" y="5061142"/>
            <a:ext cx="1543987" cy="707886"/>
          </a:xfrm>
          <a:prstGeom prst="rect">
            <a:avLst/>
          </a:prstGeom>
          <a:noFill/>
        </p:spPr>
        <p:txBody>
          <a:bodyPr wrap="square" rtlCol="0">
            <a:spAutoFit/>
          </a:bodyPr>
          <a:lstStyle/>
          <a:p>
            <a:pPr algn="ctr"/>
            <a:r>
              <a:rPr lang="en-US" sz="2000" dirty="0" smtClean="0">
                <a:solidFill>
                  <a:schemeClr val="tx1"/>
                </a:solidFill>
                <a:latin typeface="Segoe" pitchFamily="34" charset="0"/>
              </a:rPr>
              <a:t>Core Storage</a:t>
            </a:r>
          </a:p>
        </p:txBody>
      </p:sp>
      <p:pic>
        <p:nvPicPr>
          <p:cNvPr id="33" name="Picture 7" descr="D:\Clip_Installer\DVD_ART\Artwork_Imagery\Shapes and Graphics\Pillars\yellow column pillar..pn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7182944" y="4702628"/>
            <a:ext cx="3132963" cy="1552913"/>
          </a:xfrm>
          <a:prstGeom prst="rect">
            <a:avLst/>
          </a:prstGeom>
          <a:noFill/>
        </p:spPr>
      </p:pic>
      <p:sp>
        <p:nvSpPr>
          <p:cNvPr id="34" name="TextBox 33"/>
          <p:cNvSpPr txBox="1"/>
          <p:nvPr/>
        </p:nvSpPr>
        <p:spPr>
          <a:xfrm>
            <a:off x="7182961" y="5078632"/>
            <a:ext cx="1746415" cy="707886"/>
          </a:xfrm>
          <a:prstGeom prst="rect">
            <a:avLst/>
          </a:prstGeom>
          <a:noFill/>
        </p:spPr>
        <p:txBody>
          <a:bodyPr wrap="square" rtlCol="0">
            <a:spAutoFit/>
          </a:bodyPr>
          <a:lstStyle/>
          <a:p>
            <a:pPr algn="ctr"/>
            <a:r>
              <a:rPr lang="en-US" sz="2000" dirty="0" smtClean="0">
                <a:solidFill>
                  <a:schemeClr val="tx1"/>
                </a:solidFill>
                <a:latin typeface="Segoe" pitchFamily="34" charset="0"/>
              </a:rPr>
              <a:t>Storage Networking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2000"/>
                                        <p:tgtEl>
                                          <p:spTgt spid="1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20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bg/>
                                          </p:spTgt>
                                        </p:tgtEl>
                                        <p:attrNameLst>
                                          <p:attrName>style.visibility</p:attrName>
                                        </p:attrNameLst>
                                      </p:cBhvr>
                                      <p:to>
                                        <p:strVal val="visible"/>
                                      </p:to>
                                    </p:set>
                                    <p:animEffect transition="in" filter="fade">
                                      <p:cBhvr>
                                        <p:cTn id="15" dur="2000"/>
                                        <p:tgtEl>
                                          <p:spTgt spid="13">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fade">
                                      <p:cBhvr>
                                        <p:cTn id="18" dur="20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bg/>
                                          </p:spTgt>
                                        </p:tgtEl>
                                        <p:attrNameLst>
                                          <p:attrName>style.visibility</p:attrName>
                                        </p:attrNameLst>
                                      </p:cBhvr>
                                      <p:to>
                                        <p:strVal val="visible"/>
                                      </p:to>
                                    </p:set>
                                    <p:animEffect transition="in" filter="fade">
                                      <p:cBhvr>
                                        <p:cTn id="23" dur="2000"/>
                                        <p:tgtEl>
                                          <p:spTgt spid="15">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2000"/>
                                        <p:tgtEl>
                                          <p:spTgt spid="1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bg/>
                                          </p:spTgt>
                                        </p:tgtEl>
                                        <p:attrNameLst>
                                          <p:attrName>style.visibility</p:attrName>
                                        </p:attrNameLst>
                                      </p:cBhvr>
                                      <p:to>
                                        <p:strVal val="visible"/>
                                      </p:to>
                                    </p:set>
                                    <p:animEffect transition="in" filter="fade">
                                      <p:cBhvr>
                                        <p:cTn id="31" dur="2000"/>
                                        <p:tgtEl>
                                          <p:spTgt spid="16">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fade">
                                      <p:cBhvr>
                                        <p:cTn id="34" dur="2000"/>
                                        <p:tgtEl>
                                          <p:spTgt spid="1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bg/>
                                          </p:spTgt>
                                        </p:tgtEl>
                                        <p:attrNameLst>
                                          <p:attrName>style.visibility</p:attrName>
                                        </p:attrNameLst>
                                      </p:cBhvr>
                                      <p:to>
                                        <p:strVal val="visible"/>
                                      </p:to>
                                    </p:set>
                                    <p:animEffect transition="in" filter="fade">
                                      <p:cBhvr>
                                        <p:cTn id="39" dur="2000"/>
                                        <p:tgtEl>
                                          <p:spTgt spid="17">
                                            <p:bg/>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fade">
                                      <p:cBhvr>
                                        <p:cTn id="42"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14" grpId="0" build="allAtOnce" animBg="1"/>
      <p:bldP spid="15" grpId="0" build="allAtOnce" animBg="1"/>
      <p:bldP spid="16" grpId="0" build="allAtOnce" animBg="1"/>
      <p:bldP spid="17"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553998"/>
          </a:xfrm>
        </p:spPr>
        <p:txBody>
          <a:bodyPr/>
          <a:lstStyle/>
          <a:p>
            <a:r>
              <a:rPr lang="en-US" sz="4000" dirty="0" smtClean="0"/>
              <a:t>Windows Storage Device Investments</a:t>
            </a:r>
            <a:endParaRPr lang="en-US" sz="4000" dirty="0"/>
          </a:p>
        </p:txBody>
      </p:sp>
      <p:pic>
        <p:nvPicPr>
          <p:cNvPr id="5" name="Picture 7" descr="D:\Clip_Installer\DVD_ART\Artwork_Imagery\Shapes and Graphics\Pillars\yellow column pillar..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294348" y="4702628"/>
            <a:ext cx="3132963" cy="1552913"/>
          </a:xfrm>
          <a:prstGeom prst="rect">
            <a:avLst/>
          </a:prstGeom>
          <a:noFill/>
        </p:spPr>
      </p:pic>
      <p:sp>
        <p:nvSpPr>
          <p:cNvPr id="6" name="TextBox 5"/>
          <p:cNvSpPr txBox="1"/>
          <p:nvPr/>
        </p:nvSpPr>
        <p:spPr>
          <a:xfrm>
            <a:off x="384548" y="5011172"/>
            <a:ext cx="1543987" cy="707886"/>
          </a:xfrm>
          <a:prstGeom prst="rect">
            <a:avLst/>
          </a:prstGeom>
          <a:noFill/>
        </p:spPr>
        <p:txBody>
          <a:bodyPr wrap="square" rtlCol="0">
            <a:spAutoFit/>
          </a:bodyPr>
          <a:lstStyle/>
          <a:p>
            <a:pPr algn="ctr"/>
            <a:r>
              <a:rPr lang="en-US" sz="2000" dirty="0" smtClean="0">
                <a:solidFill>
                  <a:schemeClr val="tx1"/>
                </a:solidFill>
                <a:latin typeface="Segoe" pitchFamily="34" charset="0"/>
              </a:rPr>
              <a:t>Optical Platform</a:t>
            </a:r>
          </a:p>
        </p:txBody>
      </p:sp>
      <p:pic>
        <p:nvPicPr>
          <p:cNvPr id="7" name="Picture 7" descr="D:\Clip_Installer\DVD_ART\Artwork_Imagery\Shapes and Graphics\Pillars\yellow column pillar..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629238" y="4702628"/>
            <a:ext cx="3132963" cy="1552913"/>
          </a:xfrm>
          <a:prstGeom prst="rect">
            <a:avLst/>
          </a:prstGeom>
          <a:noFill/>
        </p:spPr>
      </p:pic>
      <p:sp>
        <p:nvSpPr>
          <p:cNvPr id="8" name="TextBox 7"/>
          <p:cNvSpPr txBox="1"/>
          <p:nvPr/>
        </p:nvSpPr>
        <p:spPr>
          <a:xfrm>
            <a:off x="2749176" y="5043652"/>
            <a:ext cx="1543987" cy="707886"/>
          </a:xfrm>
          <a:prstGeom prst="rect">
            <a:avLst/>
          </a:prstGeom>
          <a:noFill/>
        </p:spPr>
        <p:txBody>
          <a:bodyPr wrap="square" rtlCol="0">
            <a:spAutoFit/>
          </a:bodyPr>
          <a:lstStyle/>
          <a:p>
            <a:pPr algn="ctr"/>
            <a:r>
              <a:rPr lang="en-US" sz="2000" dirty="0" smtClean="0">
                <a:solidFill>
                  <a:schemeClr val="tx1"/>
                </a:solidFill>
                <a:latin typeface="Segoe" pitchFamily="34" charset="0"/>
              </a:rPr>
              <a:t>Personal Storage</a:t>
            </a:r>
          </a:p>
        </p:txBody>
      </p:sp>
      <p:pic>
        <p:nvPicPr>
          <p:cNvPr id="9" name="Picture 7" descr="D:\Clip_Installer\DVD_ART\Artwork_Imagery\Shapes and Graphics\Pillars\yellow column pillar..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4918916" y="4702628"/>
            <a:ext cx="3132963" cy="1552913"/>
          </a:xfrm>
          <a:prstGeom prst="rect">
            <a:avLst/>
          </a:prstGeom>
          <a:noFill/>
        </p:spPr>
      </p:pic>
      <p:sp>
        <p:nvSpPr>
          <p:cNvPr id="10" name="TextBox 9"/>
          <p:cNvSpPr txBox="1"/>
          <p:nvPr/>
        </p:nvSpPr>
        <p:spPr>
          <a:xfrm>
            <a:off x="5023864" y="5061142"/>
            <a:ext cx="1543987" cy="707886"/>
          </a:xfrm>
          <a:prstGeom prst="rect">
            <a:avLst/>
          </a:prstGeom>
          <a:noFill/>
        </p:spPr>
        <p:txBody>
          <a:bodyPr wrap="square" rtlCol="0">
            <a:spAutoFit/>
          </a:bodyPr>
          <a:lstStyle/>
          <a:p>
            <a:pPr algn="ctr"/>
            <a:r>
              <a:rPr lang="en-US" sz="2000" dirty="0" smtClean="0">
                <a:solidFill>
                  <a:schemeClr val="tx1"/>
                </a:solidFill>
                <a:latin typeface="Segoe" pitchFamily="34" charset="0"/>
              </a:rPr>
              <a:t>Core Storage</a:t>
            </a:r>
          </a:p>
        </p:txBody>
      </p:sp>
      <p:pic>
        <p:nvPicPr>
          <p:cNvPr id="11" name="Picture 7" descr="D:\Clip_Installer\DVD_ART\Artwork_Imagery\Shapes and Graphics\Pillars\yellow column pillar..pn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7182944" y="4702628"/>
            <a:ext cx="3132963" cy="1552913"/>
          </a:xfrm>
          <a:prstGeom prst="rect">
            <a:avLst/>
          </a:prstGeom>
          <a:noFill/>
        </p:spPr>
      </p:pic>
      <p:sp>
        <p:nvSpPr>
          <p:cNvPr id="12" name="TextBox 11"/>
          <p:cNvSpPr txBox="1"/>
          <p:nvPr/>
        </p:nvSpPr>
        <p:spPr>
          <a:xfrm>
            <a:off x="7182961" y="5078632"/>
            <a:ext cx="1746415" cy="707886"/>
          </a:xfrm>
          <a:prstGeom prst="rect">
            <a:avLst/>
          </a:prstGeom>
          <a:noFill/>
        </p:spPr>
        <p:txBody>
          <a:bodyPr wrap="square" rtlCol="0">
            <a:spAutoFit/>
          </a:bodyPr>
          <a:lstStyle/>
          <a:p>
            <a:pPr algn="ctr"/>
            <a:r>
              <a:rPr lang="en-US" sz="2000" dirty="0" smtClean="0">
                <a:solidFill>
                  <a:schemeClr val="tx1"/>
                </a:solidFill>
                <a:latin typeface="Segoe" pitchFamily="34" charset="0"/>
              </a:rPr>
              <a:t>Storage Networking</a:t>
            </a:r>
          </a:p>
        </p:txBody>
      </p:sp>
      <p:sp>
        <p:nvSpPr>
          <p:cNvPr id="14" name="Rounded Rectangle 13"/>
          <p:cNvSpPr/>
          <p:nvPr/>
        </p:nvSpPr>
        <p:spPr bwMode="auto">
          <a:xfrm>
            <a:off x="915477" y="965871"/>
            <a:ext cx="7390151" cy="431104"/>
          </a:xfrm>
          <a:prstGeom prst="roundRect">
            <a:avLst/>
          </a:prstGeom>
          <a:solidFill>
            <a:schemeClr val="accent1">
              <a:lumMod val="50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Non-Volatile Memory (NVM)</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ectangle 13"/>
          <p:cNvSpPr txBox="1">
            <a:spLocks noChangeArrowheads="1"/>
          </p:cNvSpPr>
          <p:nvPr/>
        </p:nvSpPr>
        <p:spPr>
          <a:xfrm>
            <a:off x="381000" y="1661478"/>
            <a:ext cx="8382000" cy="1554798"/>
          </a:xfrm>
          <a:prstGeom prst="rect">
            <a:avLst/>
          </a:prstGeom>
          <a:solidFill>
            <a:schemeClr val="accent1">
              <a:alpha val="60000"/>
            </a:schemeClr>
          </a:solidFill>
          <a:effectLst>
            <a:innerShdw blurRad="114300">
              <a:prstClr val="black"/>
            </a:innerShdw>
          </a:effectLst>
        </p:spPr>
        <p:txBody>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Benefits:  Performance, form factors</a:t>
            </a:r>
          </a:p>
          <a:p>
            <a:pPr marL="382573" lvl="0" indent="-382573" defTabSz="912777" fontAlgn="base">
              <a:lnSpc>
                <a:spcPct val="90000"/>
              </a:lnSpc>
              <a:spcBef>
                <a:spcPts val="1167"/>
              </a:spcBef>
              <a:spcAft>
                <a:spcPct val="0"/>
              </a:spcAft>
              <a:buClr>
                <a:schemeClr val="tx2"/>
              </a:buClr>
              <a:buSzPct val="95000"/>
              <a:buBlip>
                <a:blip r:embed="rId4"/>
              </a:buBlip>
              <a:defRPr/>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Challenges:  Controllers, reliability, standards</a:t>
            </a:r>
          </a:p>
          <a:p>
            <a:pPr marL="382573" lvl="0" indent="-382573" defTabSz="912777" fontAlgn="base">
              <a:lnSpc>
                <a:spcPct val="90000"/>
              </a:lnSpc>
              <a:spcBef>
                <a:spcPts val="1167"/>
              </a:spcBef>
              <a:spcAft>
                <a:spcPct val="0"/>
              </a:spcAft>
              <a:buClr>
                <a:schemeClr val="tx2"/>
              </a:buClr>
              <a:buSzPct val="95000"/>
              <a:buBlip>
                <a:blip r:embed="rId4"/>
              </a:buBlip>
              <a:defRPr/>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Innovation:  Tuning, architecture, …</a:t>
            </a: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endParaRPr lang="en-US" sz="33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3" name="Rectangle 13"/>
          <p:cNvSpPr txBox="1">
            <a:spLocks noChangeArrowheads="1"/>
          </p:cNvSpPr>
          <p:nvPr/>
        </p:nvSpPr>
        <p:spPr>
          <a:xfrm>
            <a:off x="-162223" y="3513613"/>
            <a:ext cx="2684193" cy="1571958"/>
          </a:xfrm>
          <a:prstGeom prst="rect">
            <a:avLst/>
          </a:prstGeom>
        </p:spPr>
        <p:txBody>
          <a:bodyPr/>
          <a:lstStyle/>
          <a:p>
            <a:pPr marR="0" lvl="0" algn="ctr" defTabSz="912777" rtl="0" eaLnBrk="1" fontAlgn="base" latinLnBrk="0" hangingPunct="1">
              <a:lnSpc>
                <a:spcPct val="90000"/>
              </a:lnSpc>
              <a:spcBef>
                <a:spcPts val="1167"/>
              </a:spcBef>
              <a:spcAft>
                <a:spcPct val="0"/>
              </a:spcAft>
              <a:buClr>
                <a:schemeClr val="tx2"/>
              </a:buClr>
              <a:buSzPct val="95000"/>
              <a:tabLst/>
              <a:defRPr/>
            </a:pPr>
            <a:r>
              <a:rPr lang="en-US" sz="2400" kern="0" noProof="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a:t>
            </a:r>
            <a:r>
              <a:rPr lang="en-US" sz="2400" kern="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edia</a:t>
            </a: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-independent storage</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15" name="Rectangle 13"/>
          <p:cNvSpPr txBox="1">
            <a:spLocks noChangeArrowheads="1"/>
          </p:cNvSpPr>
          <p:nvPr/>
        </p:nvSpPr>
        <p:spPr>
          <a:xfrm>
            <a:off x="2241754" y="3508373"/>
            <a:ext cx="2595717" cy="1571958"/>
          </a:xfrm>
          <a:prstGeom prst="rect">
            <a:avLst/>
          </a:prstGeom>
        </p:spPr>
        <p:txBody>
          <a:bodyPr/>
          <a:lstStyle/>
          <a:p>
            <a:pPr marR="0" lvl="0" algn="ctr" defTabSz="912777" rtl="0" eaLnBrk="1" fontAlgn="base" latinLnBrk="0" hangingPunct="1">
              <a:lnSpc>
                <a:spcPct val="90000"/>
              </a:lnSpc>
              <a:spcBef>
                <a:spcPts val="1167"/>
              </a:spcBef>
              <a:spcAft>
                <a:spcPct val="0"/>
              </a:spcAft>
              <a:buClr>
                <a:schemeClr val="tx2"/>
              </a:buClr>
              <a:buSzPct val="95000"/>
              <a:tabLst/>
              <a:defRPr/>
            </a:pPr>
            <a:r>
              <a:rPr lang="en-US" sz="2400" kern="0" noProof="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Large capacity, fast, portable</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16" name="Rectangle 13"/>
          <p:cNvSpPr txBox="1">
            <a:spLocks noChangeArrowheads="1"/>
          </p:cNvSpPr>
          <p:nvPr/>
        </p:nvSpPr>
        <p:spPr>
          <a:xfrm>
            <a:off x="4660488" y="3507721"/>
            <a:ext cx="2197514" cy="1571958"/>
          </a:xfrm>
          <a:prstGeom prst="rect">
            <a:avLst/>
          </a:prstGeom>
        </p:spPr>
        <p:txBody>
          <a:bodyPr/>
          <a:lstStyle/>
          <a:p>
            <a:pPr marR="0" lvl="0" algn="ctr" defTabSz="912777" rtl="0" eaLnBrk="1" fontAlgn="base" latinLnBrk="0" hangingPunct="1">
              <a:lnSpc>
                <a:spcPct val="90000"/>
              </a:lnSpc>
              <a:spcBef>
                <a:spcPts val="1167"/>
              </a:spcBef>
              <a:spcAft>
                <a:spcPct val="0"/>
              </a:spcAft>
              <a:buClr>
                <a:schemeClr val="tx2"/>
              </a:buClr>
              <a:buSzPct val="95000"/>
              <a:tabLst/>
              <a:defRPr/>
            </a:pPr>
            <a:r>
              <a:rPr lang="en-US" sz="2400" kern="0" noProof="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Solid State Disk, Caching</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18" name="Rectangle 13"/>
          <p:cNvSpPr txBox="1">
            <a:spLocks noChangeArrowheads="1"/>
          </p:cNvSpPr>
          <p:nvPr/>
        </p:nvSpPr>
        <p:spPr>
          <a:xfrm>
            <a:off x="7030118" y="3507721"/>
            <a:ext cx="2113882" cy="908100"/>
          </a:xfrm>
          <a:prstGeom prst="rect">
            <a:avLst/>
          </a:prstGeom>
        </p:spPr>
        <p:txBody>
          <a:bodyPr anchor="t" anchorCtr="0"/>
          <a:lstStyle/>
          <a:p>
            <a:pPr marR="0" lvl="0" algn="ctr" defTabSz="912777" rtl="0" eaLnBrk="1" fontAlgn="base" latinLnBrk="0" hangingPunct="1">
              <a:lnSpc>
                <a:spcPct val="90000"/>
              </a:lnSpc>
              <a:spcBef>
                <a:spcPts val="1167"/>
              </a:spcBef>
              <a:spcAft>
                <a:spcPct val="0"/>
              </a:spcAft>
              <a:buClr>
                <a:schemeClr val="tx2"/>
              </a:buClr>
              <a:buSzPct val="95000"/>
              <a:tabLst/>
              <a:defRPr/>
            </a:pP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Blades, </a:t>
            </a:r>
            <a:b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IOPS</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2000"/>
                                        <p:tgtEl>
                                          <p:spTgt spid="16"/>
                                        </p:tgtEl>
                                      </p:cBhvr>
                                    </p:animEffect>
                                  </p:childTnLst>
                                </p:cTn>
                              </p:par>
                            </p:childTnLst>
                          </p:cTn>
                        </p:par>
                        <p:par>
                          <p:cTn id="21" fill="hold">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15"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553998"/>
          </a:xfrm>
        </p:spPr>
        <p:txBody>
          <a:bodyPr/>
          <a:lstStyle/>
          <a:p>
            <a:r>
              <a:rPr lang="en-US" sz="4000" dirty="0" smtClean="0"/>
              <a:t>Windows Storage Device Investments</a:t>
            </a:r>
            <a:endParaRPr lang="en-US" sz="4000" dirty="0"/>
          </a:p>
        </p:txBody>
      </p:sp>
      <p:pic>
        <p:nvPicPr>
          <p:cNvPr id="5" name="Picture 7" descr="D:\Clip_Installer\DVD_ART\Artwork_Imagery\Shapes and Graphics\Pillars\yellow column pillar..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294348" y="4702628"/>
            <a:ext cx="3132963" cy="1552913"/>
          </a:xfrm>
          <a:prstGeom prst="rect">
            <a:avLst/>
          </a:prstGeom>
          <a:noFill/>
        </p:spPr>
      </p:pic>
      <p:sp>
        <p:nvSpPr>
          <p:cNvPr id="6" name="TextBox 5"/>
          <p:cNvSpPr txBox="1"/>
          <p:nvPr/>
        </p:nvSpPr>
        <p:spPr>
          <a:xfrm>
            <a:off x="384548" y="5011172"/>
            <a:ext cx="1543987" cy="707886"/>
          </a:xfrm>
          <a:prstGeom prst="rect">
            <a:avLst/>
          </a:prstGeom>
          <a:noFill/>
        </p:spPr>
        <p:txBody>
          <a:bodyPr wrap="square" rtlCol="0">
            <a:spAutoFit/>
          </a:bodyPr>
          <a:lstStyle/>
          <a:p>
            <a:pPr algn="ctr"/>
            <a:r>
              <a:rPr lang="en-US" sz="2000" dirty="0" smtClean="0">
                <a:solidFill>
                  <a:schemeClr val="tx1"/>
                </a:solidFill>
                <a:latin typeface="Segoe" pitchFamily="34" charset="0"/>
              </a:rPr>
              <a:t>Optical Platform</a:t>
            </a:r>
          </a:p>
        </p:txBody>
      </p:sp>
      <p:pic>
        <p:nvPicPr>
          <p:cNvPr id="7" name="Picture 7" descr="D:\Clip_Installer\DVD_ART\Artwork_Imagery\Shapes and Graphics\Pillars\yellow column pillar..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629238" y="4702628"/>
            <a:ext cx="3132963" cy="1552913"/>
          </a:xfrm>
          <a:prstGeom prst="rect">
            <a:avLst/>
          </a:prstGeom>
          <a:noFill/>
        </p:spPr>
      </p:pic>
      <p:sp>
        <p:nvSpPr>
          <p:cNvPr id="8" name="TextBox 7"/>
          <p:cNvSpPr txBox="1"/>
          <p:nvPr/>
        </p:nvSpPr>
        <p:spPr>
          <a:xfrm>
            <a:off x="2749176" y="5043652"/>
            <a:ext cx="1543987" cy="707886"/>
          </a:xfrm>
          <a:prstGeom prst="rect">
            <a:avLst/>
          </a:prstGeom>
          <a:noFill/>
        </p:spPr>
        <p:txBody>
          <a:bodyPr wrap="square" rtlCol="0">
            <a:spAutoFit/>
          </a:bodyPr>
          <a:lstStyle/>
          <a:p>
            <a:pPr algn="ctr"/>
            <a:r>
              <a:rPr lang="en-US" sz="2000" dirty="0" smtClean="0">
                <a:solidFill>
                  <a:schemeClr val="tx1"/>
                </a:solidFill>
                <a:latin typeface="Segoe" pitchFamily="34" charset="0"/>
              </a:rPr>
              <a:t>Personal Storage</a:t>
            </a:r>
          </a:p>
        </p:txBody>
      </p:sp>
      <p:pic>
        <p:nvPicPr>
          <p:cNvPr id="9" name="Picture 7" descr="D:\Clip_Installer\DVD_ART\Artwork_Imagery\Shapes and Graphics\Pillars\yellow column pillar..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4918916" y="4702628"/>
            <a:ext cx="3132963" cy="1552913"/>
          </a:xfrm>
          <a:prstGeom prst="rect">
            <a:avLst/>
          </a:prstGeom>
          <a:noFill/>
        </p:spPr>
      </p:pic>
      <p:sp>
        <p:nvSpPr>
          <p:cNvPr id="10" name="TextBox 9"/>
          <p:cNvSpPr txBox="1"/>
          <p:nvPr/>
        </p:nvSpPr>
        <p:spPr>
          <a:xfrm>
            <a:off x="5023864" y="5061142"/>
            <a:ext cx="1543987" cy="707886"/>
          </a:xfrm>
          <a:prstGeom prst="rect">
            <a:avLst/>
          </a:prstGeom>
          <a:noFill/>
        </p:spPr>
        <p:txBody>
          <a:bodyPr wrap="square" rtlCol="0">
            <a:spAutoFit/>
          </a:bodyPr>
          <a:lstStyle/>
          <a:p>
            <a:pPr algn="ctr"/>
            <a:r>
              <a:rPr lang="en-US" sz="2000" dirty="0" smtClean="0">
                <a:solidFill>
                  <a:schemeClr val="tx1"/>
                </a:solidFill>
                <a:latin typeface="Segoe" pitchFamily="34" charset="0"/>
              </a:rPr>
              <a:t>Core Storage</a:t>
            </a:r>
          </a:p>
        </p:txBody>
      </p:sp>
      <p:pic>
        <p:nvPicPr>
          <p:cNvPr id="11" name="Picture 7" descr="D:\Clip_Installer\DVD_ART\Artwork_Imagery\Shapes and Graphics\Pillars\yellow column pillar..pn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7179340" y="4702628"/>
            <a:ext cx="3132963" cy="1552913"/>
          </a:xfrm>
          <a:prstGeom prst="rect">
            <a:avLst/>
          </a:prstGeom>
          <a:noFill/>
        </p:spPr>
      </p:pic>
      <p:sp>
        <p:nvSpPr>
          <p:cNvPr id="12" name="TextBox 11"/>
          <p:cNvSpPr txBox="1"/>
          <p:nvPr/>
        </p:nvSpPr>
        <p:spPr>
          <a:xfrm>
            <a:off x="7179357" y="5078632"/>
            <a:ext cx="1746415" cy="707886"/>
          </a:xfrm>
          <a:prstGeom prst="rect">
            <a:avLst/>
          </a:prstGeom>
          <a:noFill/>
        </p:spPr>
        <p:txBody>
          <a:bodyPr wrap="square" rtlCol="0">
            <a:spAutoFit/>
          </a:bodyPr>
          <a:lstStyle/>
          <a:p>
            <a:pPr algn="ctr"/>
            <a:r>
              <a:rPr lang="en-US" sz="2000" dirty="0" smtClean="0">
                <a:solidFill>
                  <a:schemeClr val="tx1"/>
                </a:solidFill>
                <a:latin typeface="Segoe" pitchFamily="34" charset="0"/>
              </a:rPr>
              <a:t>Storage Networking</a:t>
            </a:r>
          </a:p>
        </p:txBody>
      </p:sp>
      <p:sp>
        <p:nvSpPr>
          <p:cNvPr id="14" name="Rounded Rectangle 13"/>
          <p:cNvSpPr/>
          <p:nvPr/>
        </p:nvSpPr>
        <p:spPr bwMode="auto">
          <a:xfrm>
            <a:off x="915477" y="965871"/>
            <a:ext cx="7390151" cy="431104"/>
          </a:xfrm>
          <a:prstGeom prst="roundRect">
            <a:avLst/>
          </a:prstGeom>
          <a:solidFill>
            <a:srgbClr val="C00000"/>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Security</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ectangle 13"/>
          <p:cNvSpPr txBox="1">
            <a:spLocks noChangeArrowheads="1"/>
          </p:cNvSpPr>
          <p:nvPr/>
        </p:nvSpPr>
        <p:spPr>
          <a:xfrm>
            <a:off x="381000" y="1661478"/>
            <a:ext cx="8382000" cy="1554798"/>
          </a:xfrm>
          <a:prstGeom prst="rect">
            <a:avLst/>
          </a:prstGeom>
          <a:solidFill>
            <a:schemeClr val="accent1">
              <a:alpha val="60000"/>
            </a:schemeClr>
          </a:solidFill>
          <a:effectLst>
            <a:innerShdw blurRad="114300">
              <a:prstClr val="black"/>
            </a:innerShdw>
          </a:effectLst>
        </p:spPr>
        <p:txBody>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Benefits:  Compliance, privacy</a:t>
            </a:r>
          </a:p>
          <a:p>
            <a:pPr marL="382573" lvl="0" indent="-382573" defTabSz="912777" fontAlgn="base">
              <a:lnSpc>
                <a:spcPct val="90000"/>
              </a:lnSpc>
              <a:spcBef>
                <a:spcPts val="1167"/>
              </a:spcBef>
              <a:spcAft>
                <a:spcPct val="0"/>
              </a:spcAft>
              <a:buClr>
                <a:schemeClr val="tx2"/>
              </a:buClr>
              <a:buSzPct val="95000"/>
              <a:buBlip>
                <a:blip r:embed="rId4"/>
              </a:buBlip>
              <a:defRPr/>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Challenges:  Standards, TCO, performance</a:t>
            </a: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Innovation:  Hardware, system integration</a:t>
            </a:r>
          </a:p>
        </p:txBody>
      </p:sp>
      <p:sp>
        <p:nvSpPr>
          <p:cNvPr id="13" name="Rectangle 13"/>
          <p:cNvSpPr txBox="1">
            <a:spLocks noChangeArrowheads="1"/>
          </p:cNvSpPr>
          <p:nvPr/>
        </p:nvSpPr>
        <p:spPr>
          <a:xfrm>
            <a:off x="-58987" y="3513613"/>
            <a:ext cx="2684193" cy="1571958"/>
          </a:xfrm>
          <a:prstGeom prst="rect">
            <a:avLst/>
          </a:prstGeom>
        </p:spPr>
        <p:txBody>
          <a:bodyPr/>
          <a:lstStyle/>
          <a:p>
            <a:pPr marR="0" lvl="0" algn="ctr" defTabSz="912777" rtl="0" eaLnBrk="1" fontAlgn="base" latinLnBrk="0" hangingPunct="1">
              <a:lnSpc>
                <a:spcPct val="90000"/>
              </a:lnSpc>
              <a:spcBef>
                <a:spcPts val="1167"/>
              </a:spcBef>
              <a:spcAft>
                <a:spcPct val="0"/>
              </a:spcAft>
              <a:buClr>
                <a:schemeClr val="tx2"/>
              </a:buClr>
              <a:buSzPct val="95000"/>
              <a:tabLst/>
              <a:defRPr/>
            </a:pPr>
            <a:r>
              <a:rPr lang="en-US" sz="2400" kern="0" noProof="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Licensed </a:t>
            </a:r>
            <a:br>
              <a:rPr lang="en-US" sz="2400" kern="0" noProof="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400" kern="0" noProof="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burn, archive compliance</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15" name="Rectangle 13"/>
          <p:cNvSpPr txBox="1">
            <a:spLocks noChangeArrowheads="1"/>
          </p:cNvSpPr>
          <p:nvPr/>
        </p:nvSpPr>
        <p:spPr>
          <a:xfrm>
            <a:off x="2568539" y="3508373"/>
            <a:ext cx="1859623" cy="1571958"/>
          </a:xfrm>
          <a:prstGeom prst="rect">
            <a:avLst/>
          </a:prstGeom>
        </p:spPr>
        <p:txBody>
          <a:bodyPr/>
          <a:lstStyle/>
          <a:p>
            <a:pPr marR="0" lvl="0" algn="ctr" defTabSz="912777" rtl="0" eaLnBrk="1" fontAlgn="base" latinLnBrk="0" hangingPunct="1">
              <a:lnSpc>
                <a:spcPct val="90000"/>
              </a:lnSpc>
              <a:spcBef>
                <a:spcPts val="1167"/>
              </a:spcBef>
              <a:spcAft>
                <a:spcPct val="0"/>
              </a:spcAft>
              <a:buClr>
                <a:schemeClr val="tx2"/>
              </a:buClr>
              <a:buSzPct val="95000"/>
              <a:tabLst/>
              <a:defRPr/>
            </a:pPr>
            <a:r>
              <a:rPr lang="en-US" sz="2400" kern="0" noProof="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Lost device protection</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16" name="Rectangle 13"/>
          <p:cNvSpPr txBox="1">
            <a:spLocks noChangeArrowheads="1"/>
          </p:cNvSpPr>
          <p:nvPr/>
        </p:nvSpPr>
        <p:spPr>
          <a:xfrm>
            <a:off x="4660488" y="3507721"/>
            <a:ext cx="2197514" cy="1571958"/>
          </a:xfrm>
          <a:prstGeom prst="rect">
            <a:avLst/>
          </a:prstGeom>
        </p:spPr>
        <p:txBody>
          <a:bodyPr/>
          <a:lstStyle/>
          <a:p>
            <a:pPr marR="0" lvl="0" algn="ctr" defTabSz="912777" rtl="0" eaLnBrk="1" fontAlgn="base" latinLnBrk="0" hangingPunct="1">
              <a:lnSpc>
                <a:spcPct val="90000"/>
              </a:lnSpc>
              <a:spcBef>
                <a:spcPts val="1167"/>
              </a:spcBef>
              <a:spcAft>
                <a:spcPct val="0"/>
              </a:spcAft>
              <a:buClr>
                <a:schemeClr val="tx2"/>
              </a:buClr>
              <a:buSzPct val="95000"/>
              <a:tabLst/>
              <a:defRPr/>
            </a:pP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Boot, </a:t>
            </a:r>
            <a:b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cross-device support</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18" name="Rectangle 13"/>
          <p:cNvSpPr txBox="1">
            <a:spLocks noChangeArrowheads="1"/>
          </p:cNvSpPr>
          <p:nvPr/>
        </p:nvSpPr>
        <p:spPr>
          <a:xfrm>
            <a:off x="6725265" y="3512641"/>
            <a:ext cx="2467843" cy="1571958"/>
          </a:xfrm>
          <a:prstGeom prst="rect">
            <a:avLst/>
          </a:prstGeom>
        </p:spPr>
        <p:txBody>
          <a:bodyPr/>
          <a:lstStyle/>
          <a:p>
            <a:pPr marR="0" lvl="0" algn="ctr" defTabSz="912777" rtl="0" eaLnBrk="1" fontAlgn="base" latinLnBrk="0" hangingPunct="1">
              <a:lnSpc>
                <a:spcPct val="90000"/>
              </a:lnSpc>
              <a:spcBef>
                <a:spcPts val="1167"/>
              </a:spcBef>
              <a:spcAft>
                <a:spcPct val="0"/>
              </a:spcAft>
              <a:buClr>
                <a:schemeClr val="tx2"/>
              </a:buClr>
              <a:buSzPct val="95000"/>
              <a:tabLst/>
              <a:defRPr/>
            </a:pP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Boot, deployment, performance</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2000"/>
                                        <p:tgtEl>
                                          <p:spTgt spid="16"/>
                                        </p:tgtEl>
                                      </p:cBhvr>
                                    </p:animEffect>
                                  </p:childTnLst>
                                </p:cTn>
                              </p:par>
                            </p:childTnLst>
                          </p:cTn>
                        </p:par>
                        <p:par>
                          <p:cTn id="21" fill="hold">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15"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553998"/>
          </a:xfrm>
        </p:spPr>
        <p:txBody>
          <a:bodyPr/>
          <a:lstStyle/>
          <a:p>
            <a:r>
              <a:rPr lang="en-US" sz="4000" dirty="0" smtClean="0"/>
              <a:t>Windows Storage Device Investments</a:t>
            </a:r>
            <a:endParaRPr lang="en-US" sz="4000" dirty="0"/>
          </a:p>
        </p:txBody>
      </p:sp>
      <p:pic>
        <p:nvPicPr>
          <p:cNvPr id="5" name="Picture 7" descr="D:\Clip_Installer\DVD_ART\Artwork_Imagery\Shapes and Graphics\Pillars\yellow column pillar..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294348" y="4702628"/>
            <a:ext cx="3132963" cy="1552913"/>
          </a:xfrm>
          <a:prstGeom prst="rect">
            <a:avLst/>
          </a:prstGeom>
          <a:noFill/>
        </p:spPr>
      </p:pic>
      <p:sp>
        <p:nvSpPr>
          <p:cNvPr id="6" name="TextBox 5"/>
          <p:cNvSpPr txBox="1"/>
          <p:nvPr/>
        </p:nvSpPr>
        <p:spPr>
          <a:xfrm>
            <a:off x="384548" y="5011172"/>
            <a:ext cx="1543987" cy="707886"/>
          </a:xfrm>
          <a:prstGeom prst="rect">
            <a:avLst/>
          </a:prstGeom>
          <a:noFill/>
        </p:spPr>
        <p:txBody>
          <a:bodyPr wrap="square" rtlCol="0">
            <a:spAutoFit/>
          </a:bodyPr>
          <a:lstStyle/>
          <a:p>
            <a:pPr algn="ctr"/>
            <a:r>
              <a:rPr lang="en-US" sz="2000" dirty="0" smtClean="0">
                <a:solidFill>
                  <a:schemeClr val="tx1"/>
                </a:solidFill>
                <a:latin typeface="Segoe" pitchFamily="34" charset="0"/>
              </a:rPr>
              <a:t>Optical Platform</a:t>
            </a:r>
          </a:p>
        </p:txBody>
      </p:sp>
      <p:pic>
        <p:nvPicPr>
          <p:cNvPr id="7" name="Picture 7" descr="D:\Clip_Installer\DVD_ART\Artwork_Imagery\Shapes and Graphics\Pillars\yellow column pillar..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629238" y="4702628"/>
            <a:ext cx="3132963" cy="1552913"/>
          </a:xfrm>
          <a:prstGeom prst="rect">
            <a:avLst/>
          </a:prstGeom>
          <a:noFill/>
        </p:spPr>
      </p:pic>
      <p:sp>
        <p:nvSpPr>
          <p:cNvPr id="8" name="TextBox 7"/>
          <p:cNvSpPr txBox="1"/>
          <p:nvPr/>
        </p:nvSpPr>
        <p:spPr>
          <a:xfrm>
            <a:off x="2749176" y="5043652"/>
            <a:ext cx="1543987" cy="707886"/>
          </a:xfrm>
          <a:prstGeom prst="rect">
            <a:avLst/>
          </a:prstGeom>
          <a:noFill/>
        </p:spPr>
        <p:txBody>
          <a:bodyPr wrap="square" rtlCol="0">
            <a:spAutoFit/>
          </a:bodyPr>
          <a:lstStyle/>
          <a:p>
            <a:pPr algn="ctr"/>
            <a:r>
              <a:rPr lang="en-US" sz="2000" dirty="0" smtClean="0">
                <a:solidFill>
                  <a:schemeClr val="tx1"/>
                </a:solidFill>
                <a:latin typeface="Segoe" pitchFamily="34" charset="0"/>
              </a:rPr>
              <a:t>Personal Storage</a:t>
            </a:r>
          </a:p>
        </p:txBody>
      </p:sp>
      <p:pic>
        <p:nvPicPr>
          <p:cNvPr id="9" name="Picture 7" descr="D:\Clip_Installer\DVD_ART\Artwork_Imagery\Shapes and Graphics\Pillars\yellow column pillar..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4918916" y="4702628"/>
            <a:ext cx="3132963" cy="1552913"/>
          </a:xfrm>
          <a:prstGeom prst="rect">
            <a:avLst/>
          </a:prstGeom>
          <a:noFill/>
        </p:spPr>
      </p:pic>
      <p:sp>
        <p:nvSpPr>
          <p:cNvPr id="10" name="TextBox 9"/>
          <p:cNvSpPr txBox="1"/>
          <p:nvPr/>
        </p:nvSpPr>
        <p:spPr>
          <a:xfrm>
            <a:off x="5023864" y="5061142"/>
            <a:ext cx="1543987" cy="707886"/>
          </a:xfrm>
          <a:prstGeom prst="rect">
            <a:avLst/>
          </a:prstGeom>
          <a:noFill/>
        </p:spPr>
        <p:txBody>
          <a:bodyPr wrap="square" rtlCol="0">
            <a:spAutoFit/>
          </a:bodyPr>
          <a:lstStyle/>
          <a:p>
            <a:pPr algn="ctr"/>
            <a:r>
              <a:rPr lang="en-US" sz="2000" dirty="0" smtClean="0">
                <a:solidFill>
                  <a:schemeClr val="tx1"/>
                </a:solidFill>
                <a:latin typeface="Segoe" pitchFamily="34" charset="0"/>
              </a:rPr>
              <a:t>Core Storage</a:t>
            </a:r>
          </a:p>
        </p:txBody>
      </p:sp>
      <p:pic>
        <p:nvPicPr>
          <p:cNvPr id="11" name="Picture 7" descr="D:\Clip_Installer\DVD_ART\Artwork_Imagery\Shapes and Graphics\Pillars\yellow column pillar..pn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7179340" y="4702628"/>
            <a:ext cx="3132963" cy="1552913"/>
          </a:xfrm>
          <a:prstGeom prst="rect">
            <a:avLst/>
          </a:prstGeom>
          <a:noFill/>
        </p:spPr>
      </p:pic>
      <p:sp>
        <p:nvSpPr>
          <p:cNvPr id="12" name="TextBox 11"/>
          <p:cNvSpPr txBox="1"/>
          <p:nvPr/>
        </p:nvSpPr>
        <p:spPr>
          <a:xfrm>
            <a:off x="7179357" y="5078632"/>
            <a:ext cx="1746415" cy="707886"/>
          </a:xfrm>
          <a:prstGeom prst="rect">
            <a:avLst/>
          </a:prstGeom>
          <a:noFill/>
        </p:spPr>
        <p:txBody>
          <a:bodyPr wrap="square" rtlCol="0">
            <a:spAutoFit/>
          </a:bodyPr>
          <a:lstStyle/>
          <a:p>
            <a:pPr algn="ctr"/>
            <a:r>
              <a:rPr lang="en-US" sz="2000" dirty="0" smtClean="0">
                <a:solidFill>
                  <a:schemeClr val="tx1"/>
                </a:solidFill>
                <a:latin typeface="Segoe" pitchFamily="34" charset="0"/>
              </a:rPr>
              <a:t>Storage Networking</a:t>
            </a:r>
          </a:p>
        </p:txBody>
      </p:sp>
      <p:sp>
        <p:nvSpPr>
          <p:cNvPr id="14" name="Rounded Rectangle 13"/>
          <p:cNvSpPr/>
          <p:nvPr/>
        </p:nvSpPr>
        <p:spPr bwMode="auto">
          <a:xfrm>
            <a:off x="915477" y="965871"/>
            <a:ext cx="7390151" cy="431104"/>
          </a:xfrm>
          <a:prstGeom prst="roundRect">
            <a:avLst/>
          </a:prstGeom>
          <a:solidFill>
            <a:srgbClr val="00B0F0"/>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Smart Storage Devices</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ectangle 13"/>
          <p:cNvSpPr txBox="1">
            <a:spLocks noChangeArrowheads="1"/>
          </p:cNvSpPr>
          <p:nvPr/>
        </p:nvSpPr>
        <p:spPr>
          <a:xfrm>
            <a:off x="380999" y="1661478"/>
            <a:ext cx="8382001" cy="1554798"/>
          </a:xfrm>
          <a:prstGeom prst="rect">
            <a:avLst/>
          </a:prstGeom>
          <a:solidFill>
            <a:schemeClr val="accent1">
              <a:alpha val="60000"/>
            </a:schemeClr>
          </a:solidFill>
          <a:effectLst>
            <a:innerShdw blurRad="114300">
              <a:prstClr val="black"/>
            </a:innerShdw>
          </a:effectLst>
        </p:spPr>
        <p:txBody>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Benefits:  Availability/cost, efficiency</a:t>
            </a:r>
          </a:p>
          <a:p>
            <a:pPr marL="382573" lvl="0" indent="-382573" defTabSz="912777" fontAlgn="base">
              <a:lnSpc>
                <a:spcPct val="90000"/>
              </a:lnSpc>
              <a:spcBef>
                <a:spcPts val="1167"/>
              </a:spcBef>
              <a:spcAft>
                <a:spcPct val="0"/>
              </a:spcAft>
              <a:buClr>
                <a:schemeClr val="tx2"/>
              </a:buClr>
              <a:buSzPct val="95000"/>
              <a:buBlip>
                <a:blip r:embed="rId4"/>
              </a:buBlip>
              <a:defRPr/>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Challenges:  Compatibility, implementations</a:t>
            </a: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Innovation:  Discovery, new devices &amp; scenarios</a:t>
            </a:r>
          </a:p>
        </p:txBody>
      </p:sp>
      <p:sp>
        <p:nvSpPr>
          <p:cNvPr id="13" name="Rectangle 13"/>
          <p:cNvSpPr txBox="1">
            <a:spLocks noChangeArrowheads="1"/>
          </p:cNvSpPr>
          <p:nvPr/>
        </p:nvSpPr>
        <p:spPr>
          <a:xfrm>
            <a:off x="-58986" y="3513613"/>
            <a:ext cx="2452866" cy="1571958"/>
          </a:xfrm>
          <a:prstGeom prst="rect">
            <a:avLst/>
          </a:prstGeom>
        </p:spPr>
        <p:txBody>
          <a:bodyPr/>
          <a:lstStyle/>
          <a:p>
            <a:pPr marR="0" lvl="0" algn="ctr" defTabSz="912777" rtl="0" eaLnBrk="1" fontAlgn="base" latinLnBrk="0" hangingPunct="1">
              <a:lnSpc>
                <a:spcPct val="90000"/>
              </a:lnSpc>
              <a:spcBef>
                <a:spcPts val="1167"/>
              </a:spcBef>
              <a:spcAft>
                <a:spcPct val="0"/>
              </a:spcAft>
              <a:buClr>
                <a:schemeClr val="tx2"/>
              </a:buClr>
              <a:buSzPct val="95000"/>
              <a:tabLst/>
              <a:defRPr/>
            </a:pP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Next-gen controller Integration</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15" name="Rectangle 13"/>
          <p:cNvSpPr txBox="1">
            <a:spLocks noChangeArrowheads="1"/>
          </p:cNvSpPr>
          <p:nvPr/>
        </p:nvSpPr>
        <p:spPr>
          <a:xfrm>
            <a:off x="2241754" y="3508373"/>
            <a:ext cx="2595717" cy="1571958"/>
          </a:xfrm>
          <a:prstGeom prst="rect">
            <a:avLst/>
          </a:prstGeom>
        </p:spPr>
        <p:txBody>
          <a:bodyPr/>
          <a:lstStyle/>
          <a:p>
            <a:pPr marR="0" lvl="0" algn="ctr" defTabSz="912777" rtl="0" eaLnBrk="1" fontAlgn="base" latinLnBrk="0" hangingPunct="1">
              <a:lnSpc>
                <a:spcPct val="90000"/>
              </a:lnSpc>
              <a:spcBef>
                <a:spcPts val="1167"/>
              </a:spcBef>
              <a:spcAft>
                <a:spcPct val="0"/>
              </a:spcAft>
              <a:buClr>
                <a:schemeClr val="tx2"/>
              </a:buClr>
              <a:buSzPct val="95000"/>
              <a:tabLst/>
              <a:defRPr/>
            </a:pP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Portable experiences </a:t>
            </a:r>
            <a:b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and data</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16" name="Rectangle 13"/>
          <p:cNvSpPr txBox="1">
            <a:spLocks noChangeArrowheads="1"/>
          </p:cNvSpPr>
          <p:nvPr/>
        </p:nvSpPr>
        <p:spPr>
          <a:xfrm>
            <a:off x="4660488" y="3507721"/>
            <a:ext cx="2197514" cy="1571958"/>
          </a:xfrm>
          <a:prstGeom prst="rect">
            <a:avLst/>
          </a:prstGeom>
        </p:spPr>
        <p:txBody>
          <a:bodyPr/>
          <a:lstStyle/>
          <a:p>
            <a:pPr marR="0" lvl="0" algn="ctr" defTabSz="912777" rtl="0" eaLnBrk="1" fontAlgn="base" latinLnBrk="0" hangingPunct="1">
              <a:lnSpc>
                <a:spcPct val="90000"/>
              </a:lnSpc>
              <a:spcBef>
                <a:spcPts val="1167"/>
              </a:spcBef>
              <a:spcAft>
                <a:spcPct val="0"/>
              </a:spcAft>
              <a:buClr>
                <a:schemeClr val="tx2"/>
              </a:buClr>
              <a:buSzPct val="95000"/>
              <a:tabLst/>
              <a:defRPr/>
            </a:pPr>
            <a:r>
              <a:rPr lang="en-US" sz="2400" kern="0" noProof="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Discovery, rich metadata</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18" name="Rectangle 13"/>
          <p:cNvSpPr txBox="1">
            <a:spLocks noChangeArrowheads="1"/>
          </p:cNvSpPr>
          <p:nvPr/>
        </p:nvSpPr>
        <p:spPr>
          <a:xfrm>
            <a:off x="6883685" y="3512641"/>
            <a:ext cx="2309423" cy="1571958"/>
          </a:xfrm>
          <a:prstGeom prst="rect">
            <a:avLst/>
          </a:prstGeom>
        </p:spPr>
        <p:txBody>
          <a:bodyPr/>
          <a:lstStyle/>
          <a:p>
            <a:pPr marR="0" lvl="0" algn="ctr" defTabSz="912777" rtl="0" eaLnBrk="1" fontAlgn="base" latinLnBrk="0" hangingPunct="1">
              <a:lnSpc>
                <a:spcPct val="90000"/>
              </a:lnSpc>
              <a:spcBef>
                <a:spcPts val="1167"/>
              </a:spcBef>
              <a:spcAft>
                <a:spcPct val="0"/>
              </a:spcAft>
              <a:buClr>
                <a:schemeClr val="tx2"/>
              </a:buClr>
              <a:buSzPct val="95000"/>
              <a:tabLst/>
              <a:defRPr/>
            </a:pP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Devices as appliances</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2000"/>
                                        <p:tgtEl>
                                          <p:spTgt spid="16"/>
                                        </p:tgtEl>
                                      </p:cBhvr>
                                    </p:animEffect>
                                  </p:childTnLst>
                                </p:cTn>
                              </p:par>
                            </p:childTnLst>
                          </p:cTn>
                        </p:par>
                        <p:par>
                          <p:cTn id="21" fill="hold">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15"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553998"/>
          </a:xfrm>
        </p:spPr>
        <p:txBody>
          <a:bodyPr/>
          <a:lstStyle/>
          <a:p>
            <a:r>
              <a:rPr lang="en-US" sz="4000" dirty="0" smtClean="0"/>
              <a:t>Windows Storage Device Investments</a:t>
            </a:r>
            <a:endParaRPr lang="en-US" sz="4000" dirty="0"/>
          </a:p>
        </p:txBody>
      </p:sp>
      <p:pic>
        <p:nvPicPr>
          <p:cNvPr id="5" name="Picture 7" descr="D:\Clip_Installer\DVD_ART\Artwork_Imagery\Shapes and Graphics\Pillars\yellow column pillar..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294348" y="4702628"/>
            <a:ext cx="3132963" cy="1552913"/>
          </a:xfrm>
          <a:prstGeom prst="rect">
            <a:avLst/>
          </a:prstGeom>
          <a:noFill/>
        </p:spPr>
      </p:pic>
      <p:sp>
        <p:nvSpPr>
          <p:cNvPr id="6" name="TextBox 5"/>
          <p:cNvSpPr txBox="1"/>
          <p:nvPr/>
        </p:nvSpPr>
        <p:spPr>
          <a:xfrm>
            <a:off x="384548" y="5011172"/>
            <a:ext cx="1543987" cy="707886"/>
          </a:xfrm>
          <a:prstGeom prst="rect">
            <a:avLst/>
          </a:prstGeom>
          <a:noFill/>
        </p:spPr>
        <p:txBody>
          <a:bodyPr wrap="square" rtlCol="0">
            <a:spAutoFit/>
          </a:bodyPr>
          <a:lstStyle/>
          <a:p>
            <a:pPr algn="ctr"/>
            <a:r>
              <a:rPr lang="en-US" sz="2000" dirty="0" smtClean="0">
                <a:solidFill>
                  <a:schemeClr val="tx1"/>
                </a:solidFill>
                <a:latin typeface="Segoe" pitchFamily="34" charset="0"/>
              </a:rPr>
              <a:t>Optical Platform</a:t>
            </a:r>
          </a:p>
        </p:txBody>
      </p:sp>
      <p:pic>
        <p:nvPicPr>
          <p:cNvPr id="7" name="Picture 7" descr="D:\Clip_Installer\DVD_ART\Artwork_Imagery\Shapes and Graphics\Pillars\yellow column pillar..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629238" y="4702628"/>
            <a:ext cx="3132963" cy="1552913"/>
          </a:xfrm>
          <a:prstGeom prst="rect">
            <a:avLst/>
          </a:prstGeom>
          <a:noFill/>
        </p:spPr>
      </p:pic>
      <p:sp>
        <p:nvSpPr>
          <p:cNvPr id="8" name="TextBox 7"/>
          <p:cNvSpPr txBox="1"/>
          <p:nvPr/>
        </p:nvSpPr>
        <p:spPr>
          <a:xfrm>
            <a:off x="2749176" y="5043652"/>
            <a:ext cx="1543987" cy="707886"/>
          </a:xfrm>
          <a:prstGeom prst="rect">
            <a:avLst/>
          </a:prstGeom>
          <a:noFill/>
        </p:spPr>
        <p:txBody>
          <a:bodyPr wrap="square" rtlCol="0">
            <a:spAutoFit/>
          </a:bodyPr>
          <a:lstStyle/>
          <a:p>
            <a:pPr algn="ctr"/>
            <a:r>
              <a:rPr lang="en-US" sz="2000" dirty="0" smtClean="0">
                <a:solidFill>
                  <a:schemeClr val="tx1"/>
                </a:solidFill>
                <a:latin typeface="Segoe" pitchFamily="34" charset="0"/>
              </a:rPr>
              <a:t>Personal Storage</a:t>
            </a:r>
          </a:p>
        </p:txBody>
      </p:sp>
      <p:pic>
        <p:nvPicPr>
          <p:cNvPr id="9" name="Picture 7" descr="D:\Clip_Installer\DVD_ART\Artwork_Imagery\Shapes and Graphics\Pillars\yellow column pillar..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4918916" y="4702628"/>
            <a:ext cx="3132963" cy="1552913"/>
          </a:xfrm>
          <a:prstGeom prst="rect">
            <a:avLst/>
          </a:prstGeom>
          <a:noFill/>
        </p:spPr>
      </p:pic>
      <p:sp>
        <p:nvSpPr>
          <p:cNvPr id="10" name="TextBox 9"/>
          <p:cNvSpPr txBox="1"/>
          <p:nvPr/>
        </p:nvSpPr>
        <p:spPr>
          <a:xfrm>
            <a:off x="5023864" y="5061142"/>
            <a:ext cx="1543987" cy="707886"/>
          </a:xfrm>
          <a:prstGeom prst="rect">
            <a:avLst/>
          </a:prstGeom>
          <a:noFill/>
        </p:spPr>
        <p:txBody>
          <a:bodyPr wrap="square" rtlCol="0">
            <a:spAutoFit/>
          </a:bodyPr>
          <a:lstStyle/>
          <a:p>
            <a:pPr algn="ctr"/>
            <a:r>
              <a:rPr lang="en-US" sz="2000" dirty="0" smtClean="0">
                <a:solidFill>
                  <a:schemeClr val="tx1"/>
                </a:solidFill>
                <a:latin typeface="Segoe" pitchFamily="34" charset="0"/>
              </a:rPr>
              <a:t>Core Storage</a:t>
            </a:r>
          </a:p>
        </p:txBody>
      </p:sp>
      <p:pic>
        <p:nvPicPr>
          <p:cNvPr id="11" name="Picture 7" descr="D:\Clip_Installer\DVD_ART\Artwork_Imagery\Shapes and Graphics\Pillars\yellow column pillar..pn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7179340" y="4702628"/>
            <a:ext cx="3132963" cy="1552913"/>
          </a:xfrm>
          <a:prstGeom prst="rect">
            <a:avLst/>
          </a:prstGeom>
          <a:noFill/>
        </p:spPr>
      </p:pic>
      <p:sp>
        <p:nvSpPr>
          <p:cNvPr id="12" name="TextBox 11"/>
          <p:cNvSpPr txBox="1"/>
          <p:nvPr/>
        </p:nvSpPr>
        <p:spPr>
          <a:xfrm>
            <a:off x="7179357" y="5078632"/>
            <a:ext cx="1746415" cy="707886"/>
          </a:xfrm>
          <a:prstGeom prst="rect">
            <a:avLst/>
          </a:prstGeom>
          <a:noFill/>
        </p:spPr>
        <p:txBody>
          <a:bodyPr wrap="square" rtlCol="0">
            <a:spAutoFit/>
          </a:bodyPr>
          <a:lstStyle/>
          <a:p>
            <a:pPr algn="ctr"/>
            <a:r>
              <a:rPr lang="en-US" sz="2000" dirty="0" smtClean="0">
                <a:solidFill>
                  <a:schemeClr val="tx1"/>
                </a:solidFill>
                <a:latin typeface="Segoe" pitchFamily="34" charset="0"/>
              </a:rPr>
              <a:t>Storage Networking</a:t>
            </a:r>
          </a:p>
        </p:txBody>
      </p:sp>
      <p:sp>
        <p:nvSpPr>
          <p:cNvPr id="14" name="Rounded Rectangle 13"/>
          <p:cNvSpPr/>
          <p:nvPr/>
        </p:nvSpPr>
        <p:spPr bwMode="auto">
          <a:xfrm>
            <a:off x="915477" y="965871"/>
            <a:ext cx="7390151" cy="431104"/>
          </a:xfrm>
          <a:prstGeom prst="roundRect">
            <a:avLst/>
          </a:prstGeom>
          <a:solidFill>
            <a:srgbClr val="659A2A"/>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Green Technologies</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ectangle 13"/>
          <p:cNvSpPr txBox="1">
            <a:spLocks noChangeArrowheads="1"/>
          </p:cNvSpPr>
          <p:nvPr/>
        </p:nvSpPr>
        <p:spPr>
          <a:xfrm>
            <a:off x="381000" y="1669415"/>
            <a:ext cx="8382000" cy="1536700"/>
          </a:xfrm>
          <a:prstGeom prst="rect">
            <a:avLst/>
          </a:prstGeom>
          <a:solidFill>
            <a:schemeClr val="accent1">
              <a:alpha val="60000"/>
            </a:schemeClr>
          </a:solidFill>
          <a:effectLst>
            <a:innerShdw blurRad="114300">
              <a:prstClr val="black"/>
            </a:innerShdw>
          </a:effectLst>
        </p:spPr>
        <p:txBody>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Benefits:  Power cost, eco-impact, battery life</a:t>
            </a:r>
          </a:p>
          <a:p>
            <a:pPr marL="382573" lvl="0" indent="-382573" defTabSz="912777" fontAlgn="base">
              <a:lnSpc>
                <a:spcPct val="90000"/>
              </a:lnSpc>
              <a:spcBef>
                <a:spcPts val="1167"/>
              </a:spcBef>
              <a:spcAft>
                <a:spcPct val="0"/>
              </a:spcAft>
              <a:buClr>
                <a:schemeClr val="tx2"/>
              </a:buClr>
              <a:buSzPct val="95000"/>
              <a:buBlip>
                <a:blip r:embed="rId4"/>
              </a:buBlip>
              <a:defRPr/>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Challenges:  System integration, standards</a:t>
            </a: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Innovation:  Operating system, devices</a:t>
            </a:r>
          </a:p>
        </p:txBody>
      </p:sp>
      <p:sp>
        <p:nvSpPr>
          <p:cNvPr id="13" name="Rectangle 13"/>
          <p:cNvSpPr txBox="1">
            <a:spLocks noChangeArrowheads="1"/>
          </p:cNvSpPr>
          <p:nvPr/>
        </p:nvSpPr>
        <p:spPr>
          <a:xfrm>
            <a:off x="0" y="3508373"/>
            <a:ext cx="2330245" cy="1083937"/>
          </a:xfrm>
          <a:prstGeom prst="rect">
            <a:avLst/>
          </a:prstGeom>
        </p:spPr>
        <p:txBody>
          <a:bodyPr/>
          <a:lstStyle/>
          <a:p>
            <a:pPr marR="0" lvl="0" algn="ctr" defTabSz="912777" rtl="0" eaLnBrk="1" fontAlgn="base" latinLnBrk="0" hangingPunct="1">
              <a:lnSpc>
                <a:spcPct val="90000"/>
              </a:lnSpc>
              <a:spcBef>
                <a:spcPts val="1167"/>
              </a:spcBef>
              <a:spcAft>
                <a:spcPct val="0"/>
              </a:spcAft>
              <a:buClr>
                <a:schemeClr val="tx2"/>
              </a:buClr>
              <a:buSzPct val="95000"/>
              <a:tabLst/>
              <a:defRPr/>
            </a:pPr>
            <a:r>
              <a:rPr lang="en-US" sz="2400" kern="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Async</a:t>
            </a: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notification </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15" name="Rectangle 13"/>
          <p:cNvSpPr txBox="1">
            <a:spLocks noChangeArrowheads="1"/>
          </p:cNvSpPr>
          <p:nvPr/>
        </p:nvSpPr>
        <p:spPr>
          <a:xfrm>
            <a:off x="2212258" y="3508373"/>
            <a:ext cx="2595717" cy="1571958"/>
          </a:xfrm>
          <a:prstGeom prst="rect">
            <a:avLst/>
          </a:prstGeom>
        </p:spPr>
        <p:txBody>
          <a:bodyPr/>
          <a:lstStyle/>
          <a:p>
            <a:pPr marR="0" lvl="0" algn="ctr" defTabSz="912777" rtl="0" eaLnBrk="1" fontAlgn="base" latinLnBrk="0" hangingPunct="1">
              <a:lnSpc>
                <a:spcPct val="90000"/>
              </a:lnSpc>
              <a:spcBef>
                <a:spcPts val="1167"/>
              </a:spcBef>
              <a:spcAft>
                <a:spcPct val="0"/>
              </a:spcAft>
              <a:buClr>
                <a:schemeClr val="tx2"/>
              </a:buClr>
              <a:buSzPct val="95000"/>
              <a:tabLst/>
              <a:defRPr/>
            </a:pP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Low-power devices &amp; interfaces</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16" name="Rectangle 13"/>
          <p:cNvSpPr txBox="1">
            <a:spLocks noChangeArrowheads="1"/>
          </p:cNvSpPr>
          <p:nvPr/>
        </p:nvSpPr>
        <p:spPr>
          <a:xfrm>
            <a:off x="4572000" y="3508373"/>
            <a:ext cx="2300750" cy="1571958"/>
          </a:xfrm>
          <a:prstGeom prst="rect">
            <a:avLst/>
          </a:prstGeom>
        </p:spPr>
        <p:txBody>
          <a:bodyPr/>
          <a:lstStyle/>
          <a:p>
            <a:pPr marR="0" lvl="0" algn="ctr" defTabSz="912777" rtl="0" eaLnBrk="1" fontAlgn="base" latinLnBrk="0" hangingPunct="1">
              <a:lnSpc>
                <a:spcPct val="90000"/>
              </a:lnSpc>
              <a:spcBef>
                <a:spcPts val="1167"/>
              </a:spcBef>
              <a:spcAft>
                <a:spcPct val="0"/>
              </a:spcAft>
              <a:buClr>
                <a:schemeClr val="tx2"/>
              </a:buClr>
              <a:buSzPct val="95000"/>
              <a:tabLst/>
              <a:defRPr/>
            </a:pPr>
            <a:r>
              <a:rPr lang="en-US" sz="2400" kern="0" noProof="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Integrated power management</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18" name="Rectangle 13"/>
          <p:cNvSpPr txBox="1">
            <a:spLocks noChangeArrowheads="1"/>
          </p:cNvSpPr>
          <p:nvPr/>
        </p:nvSpPr>
        <p:spPr>
          <a:xfrm>
            <a:off x="6725265" y="3508373"/>
            <a:ext cx="2467843" cy="1571958"/>
          </a:xfrm>
          <a:prstGeom prst="rect">
            <a:avLst/>
          </a:prstGeom>
        </p:spPr>
        <p:txBody>
          <a:bodyPr/>
          <a:lstStyle/>
          <a:p>
            <a:pPr marR="0" lvl="0" algn="ctr" defTabSz="912777" rtl="0" eaLnBrk="1" fontAlgn="base" latinLnBrk="0" hangingPunct="1">
              <a:lnSpc>
                <a:spcPct val="90000"/>
              </a:lnSpc>
              <a:spcBef>
                <a:spcPts val="1167"/>
              </a:spcBef>
              <a:spcAft>
                <a:spcPct val="0"/>
              </a:spcAft>
              <a:buClr>
                <a:schemeClr val="tx2"/>
              </a:buClr>
              <a:buSzPct val="95000"/>
              <a:tabLst/>
              <a:defRPr/>
            </a:pP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Datacenter power optimization</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2000"/>
                                        <p:tgtEl>
                                          <p:spTgt spid="16"/>
                                        </p:tgtEl>
                                      </p:cBhvr>
                                    </p:animEffect>
                                  </p:childTnLst>
                                </p:cTn>
                              </p:par>
                            </p:childTnLst>
                          </p:cTn>
                        </p:par>
                        <p:par>
                          <p:cTn id="21" fill="hold">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15" grpId="0"/>
      <p:bldP spid="16"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1_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1615</Words>
  <Application>Microsoft Office PowerPoint</Application>
  <PresentationFormat>On-screen Show (4:3)</PresentationFormat>
  <Paragraphs>215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1_WinHEC 2008 Template_NEW_9.22.08</vt:lpstr>
      <vt:lpstr>Slide 1</vt:lpstr>
      <vt:lpstr>New Developments in  the Storage Platform</vt:lpstr>
      <vt:lpstr>Key Takeaways</vt:lpstr>
      <vt:lpstr>Agenda</vt:lpstr>
      <vt:lpstr>Windows Storage Device Investments</vt:lpstr>
      <vt:lpstr>Windows Storage Device Investments</vt:lpstr>
      <vt:lpstr>Windows Storage Device Investments</vt:lpstr>
      <vt:lpstr>Windows Storage Device Investments</vt:lpstr>
      <vt:lpstr>Windows Storage Device Investments</vt:lpstr>
      <vt:lpstr>Windows Storage Device Investments</vt:lpstr>
      <vt:lpstr>Windows Storage Device Investments</vt:lpstr>
      <vt:lpstr>Extending The Architecture </vt:lpstr>
      <vt:lpstr>Extending The Architecture </vt:lpstr>
      <vt:lpstr>Extending The Platform In Windows 7 </vt:lpstr>
      <vt:lpstr>Extending The Platform In Windows 7 Windows 7 scenarios</vt:lpstr>
      <vt:lpstr>Summing Up Landscape, architecture, platform, scenarios</vt:lpstr>
      <vt:lpstr>Calls To Action</vt:lpstr>
      <vt:lpstr>Additional Resources</vt:lpstr>
      <vt:lpstr>Please Complete A Session Evaluation Form Your input is important!</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2008-11-12T05:50:47Z</dcterms:created>
  <dcterms:modified xsi:type="dcterms:W3CDTF">2008-11-12T05:50:55Z</dcterms:modified>
</cp:coreProperties>
</file>