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8"/>
  </p:notesMasterIdLst>
  <p:handoutMasterIdLst>
    <p:handoutMasterId r:id="rId39"/>
  </p:handoutMasterIdLst>
  <p:sldIdLst>
    <p:sldId id="267" r:id="rId2"/>
    <p:sldId id="268" r:id="rId3"/>
    <p:sldId id="302" r:id="rId4"/>
    <p:sldId id="327" r:id="rId5"/>
    <p:sldId id="347" r:id="rId6"/>
    <p:sldId id="350" r:id="rId7"/>
    <p:sldId id="300" r:id="rId8"/>
    <p:sldId id="301" r:id="rId9"/>
    <p:sldId id="303" r:id="rId10"/>
    <p:sldId id="304" r:id="rId11"/>
    <p:sldId id="306" r:id="rId12"/>
    <p:sldId id="307" r:id="rId13"/>
    <p:sldId id="311" r:id="rId14"/>
    <p:sldId id="292" r:id="rId15"/>
    <p:sldId id="326" r:id="rId16"/>
    <p:sldId id="349" r:id="rId17"/>
    <p:sldId id="295" r:id="rId18"/>
    <p:sldId id="294" r:id="rId19"/>
    <p:sldId id="345" r:id="rId20"/>
    <p:sldId id="318" r:id="rId21"/>
    <p:sldId id="310" r:id="rId22"/>
    <p:sldId id="340" r:id="rId23"/>
    <p:sldId id="305" r:id="rId24"/>
    <p:sldId id="329" r:id="rId25"/>
    <p:sldId id="330" r:id="rId26"/>
    <p:sldId id="341" r:id="rId27"/>
    <p:sldId id="342" r:id="rId28"/>
    <p:sldId id="339" r:id="rId29"/>
    <p:sldId id="343" r:id="rId30"/>
    <p:sldId id="315" r:id="rId31"/>
    <p:sldId id="336" r:id="rId32"/>
    <p:sldId id="312" r:id="rId33"/>
    <p:sldId id="313" r:id="rId34"/>
    <p:sldId id="352" r:id="rId35"/>
    <p:sldId id="351" r:id="rId36"/>
    <p:sldId id="353" r:id="rId37"/>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D050"/>
    <a:srgbClr val="E0AE2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3600" autoAdjust="0"/>
  </p:normalViewPr>
  <p:slideViewPr>
    <p:cSldViewPr snapToGrid="0" showGuides="1">
      <p:cViewPr varScale="1">
        <p:scale>
          <a:sx n="106" d="100"/>
          <a:sy n="106" d="100"/>
        </p:scale>
        <p:origin x="-192" y="-96"/>
      </p:cViewPr>
      <p:guideLst>
        <p:guide orient="horz" pos="2924"/>
        <p:guide orient="horz" pos="146"/>
        <p:guide orient="horz" pos="4178"/>
        <p:guide orient="horz" pos="893"/>
        <p:guide orient="horz" pos="1198"/>
        <p:guide orient="horz" pos="1484"/>
        <p:guide pos="240"/>
        <p:guide pos="5520"/>
        <p:guide pos="2880"/>
        <p:guide pos="461"/>
      </p:guideLst>
    </p:cSldViewPr>
  </p:slideViewPr>
  <p:outlineViewPr>
    <p:cViewPr>
      <p:scale>
        <a:sx n="33" d="100"/>
        <a:sy n="33" d="100"/>
      </p:scale>
      <p:origin x="0" y="1140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57" d="100"/>
          <a:sy n="57" d="100"/>
        </p:scale>
        <p:origin x="-252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BDB69E-0958-48B4-837B-4F26F91C47D8}" type="doc">
      <dgm:prSet loTypeId="urn:microsoft.com/office/officeart/2005/8/layout/pyramid1" loCatId="pyramid" qsTypeId="urn:microsoft.com/office/officeart/2005/8/quickstyle/3d2" qsCatId="3D" csTypeId="urn:microsoft.com/office/officeart/2005/8/colors/accent1_2" csCatId="accent1" phldr="1"/>
      <dgm:spPr/>
    </dgm:pt>
    <dgm:pt modelId="{AECFD878-84EF-4F05-B2DB-B9C776EE36BD}">
      <dgm:prSet phldrT="[Text]"/>
      <dgm:spPr>
        <a:noFill/>
      </dgm:spPr>
      <dgm:t>
        <a:bodyPr/>
        <a:lstStyle/>
        <a:p>
          <a:endParaRPr lang="en-US" dirty="0"/>
        </a:p>
      </dgm:t>
    </dgm:pt>
    <dgm:pt modelId="{CEB4CE47-B149-42FC-8302-8F19E413E5E0}" type="parTrans" cxnId="{B047F3A2-7349-4F30-9ACC-4229E073EDDE}">
      <dgm:prSet/>
      <dgm:spPr/>
      <dgm:t>
        <a:bodyPr/>
        <a:lstStyle/>
        <a:p>
          <a:endParaRPr lang="en-US"/>
        </a:p>
      </dgm:t>
    </dgm:pt>
    <dgm:pt modelId="{A20EF01F-9412-4A76-B68D-683D37A81F06}" type="sibTrans" cxnId="{B047F3A2-7349-4F30-9ACC-4229E073EDDE}">
      <dgm:prSet/>
      <dgm:spPr/>
      <dgm:t>
        <a:bodyPr/>
        <a:lstStyle/>
        <a:p>
          <a:endParaRPr lang="en-US"/>
        </a:p>
      </dgm:t>
    </dgm:pt>
    <dgm:pt modelId="{C81391D9-5D2F-4349-8FBE-56DCE5F68B0B}">
      <dgm:prSet phldrT="[Text]"/>
      <dgm:spPr>
        <a:solidFill>
          <a:schemeClr val="accent5"/>
        </a:solidFill>
      </dgm:spPr>
      <dgm:t>
        <a:bodyPr/>
        <a:lstStyle/>
        <a:p>
          <a:endParaRPr lang="en-US" dirty="0"/>
        </a:p>
      </dgm:t>
    </dgm:pt>
    <dgm:pt modelId="{7E8FE7F8-00E8-4DD8-8646-C08F590F8E43}" type="parTrans" cxnId="{A183B005-FF73-499B-A41A-226751EE4BEF}">
      <dgm:prSet/>
      <dgm:spPr/>
      <dgm:t>
        <a:bodyPr/>
        <a:lstStyle/>
        <a:p>
          <a:endParaRPr lang="en-US"/>
        </a:p>
      </dgm:t>
    </dgm:pt>
    <dgm:pt modelId="{D706A62C-E832-4759-B544-44D860609536}" type="sibTrans" cxnId="{A183B005-FF73-499B-A41A-226751EE4BEF}">
      <dgm:prSet/>
      <dgm:spPr/>
      <dgm:t>
        <a:bodyPr/>
        <a:lstStyle/>
        <a:p>
          <a:endParaRPr lang="en-US"/>
        </a:p>
      </dgm:t>
    </dgm:pt>
    <dgm:pt modelId="{170E4525-C07E-43CE-A44F-89275B062397}">
      <dgm:prSet phldrT="[Text]"/>
      <dgm:spPr>
        <a:solidFill>
          <a:schemeClr val="accent5"/>
        </a:solidFill>
      </dgm:spPr>
      <dgm:t>
        <a:bodyPr/>
        <a:lstStyle/>
        <a:p>
          <a:endParaRPr lang="en-US" dirty="0" smtClean="0"/>
        </a:p>
      </dgm:t>
    </dgm:pt>
    <dgm:pt modelId="{432B9DD3-6401-44A8-B6F1-0FF4B4F63F33}" type="parTrans" cxnId="{FBD57215-3945-4B4E-95CC-C9AB1B5C56CF}">
      <dgm:prSet/>
      <dgm:spPr/>
      <dgm:t>
        <a:bodyPr/>
        <a:lstStyle/>
        <a:p>
          <a:endParaRPr lang="en-US"/>
        </a:p>
      </dgm:t>
    </dgm:pt>
    <dgm:pt modelId="{98A994D1-3CC3-4A2A-BA55-71F50B5C26B3}" type="sibTrans" cxnId="{FBD57215-3945-4B4E-95CC-C9AB1B5C56CF}">
      <dgm:prSet/>
      <dgm:spPr/>
      <dgm:t>
        <a:bodyPr/>
        <a:lstStyle/>
        <a:p>
          <a:endParaRPr lang="en-US"/>
        </a:p>
      </dgm:t>
    </dgm:pt>
    <dgm:pt modelId="{08A68F5F-B585-4943-9001-DF4A42AD7414}">
      <dgm:prSet/>
      <dgm:spPr>
        <a:solidFill>
          <a:schemeClr val="accent5"/>
        </a:solidFill>
      </dgm:spPr>
      <dgm:t>
        <a:bodyPr/>
        <a:lstStyle/>
        <a:p>
          <a:endParaRPr lang="en-US" dirty="0"/>
        </a:p>
      </dgm:t>
    </dgm:pt>
    <dgm:pt modelId="{DABA18D3-AB12-4C6F-8ECC-1295B2976E9B}" type="parTrans" cxnId="{749E76DB-8018-43D5-AE6B-81019388730A}">
      <dgm:prSet/>
      <dgm:spPr/>
      <dgm:t>
        <a:bodyPr/>
        <a:lstStyle/>
        <a:p>
          <a:endParaRPr lang="en-US"/>
        </a:p>
      </dgm:t>
    </dgm:pt>
    <dgm:pt modelId="{9A13F827-E423-4FFF-A4B8-8A4BF1F9C465}" type="sibTrans" cxnId="{749E76DB-8018-43D5-AE6B-81019388730A}">
      <dgm:prSet/>
      <dgm:spPr/>
      <dgm:t>
        <a:bodyPr/>
        <a:lstStyle/>
        <a:p>
          <a:endParaRPr lang="en-US"/>
        </a:p>
      </dgm:t>
    </dgm:pt>
    <dgm:pt modelId="{24FC3B11-0DD1-41C7-8D80-10A59CB3F4A3}">
      <dgm:prSet/>
      <dgm:spPr>
        <a:solidFill>
          <a:schemeClr val="accent5"/>
        </a:solidFill>
      </dgm:spPr>
      <dgm:t>
        <a:bodyPr/>
        <a:lstStyle/>
        <a:p>
          <a:endParaRPr lang="en-US" dirty="0"/>
        </a:p>
      </dgm:t>
    </dgm:pt>
    <dgm:pt modelId="{3BA69481-11C1-43C7-9301-80DBBE1C9F8B}" type="parTrans" cxnId="{DA2066AC-9AE3-4E78-BB1C-09A563BF19FE}">
      <dgm:prSet/>
      <dgm:spPr/>
      <dgm:t>
        <a:bodyPr/>
        <a:lstStyle/>
        <a:p>
          <a:endParaRPr lang="en-US"/>
        </a:p>
      </dgm:t>
    </dgm:pt>
    <dgm:pt modelId="{24DF0495-F18B-4FA8-AFDE-39BE71CA1740}" type="sibTrans" cxnId="{DA2066AC-9AE3-4E78-BB1C-09A563BF19FE}">
      <dgm:prSet/>
      <dgm:spPr/>
      <dgm:t>
        <a:bodyPr/>
        <a:lstStyle/>
        <a:p>
          <a:endParaRPr lang="en-US"/>
        </a:p>
      </dgm:t>
    </dgm:pt>
    <dgm:pt modelId="{2151548C-CE11-4DAE-8587-6C8D54E98107}">
      <dgm:prSet/>
      <dgm:spPr>
        <a:solidFill>
          <a:schemeClr val="accent5"/>
        </a:solidFill>
      </dgm:spPr>
      <dgm:t>
        <a:bodyPr/>
        <a:lstStyle/>
        <a:p>
          <a:endParaRPr lang="en-US" dirty="0"/>
        </a:p>
      </dgm:t>
    </dgm:pt>
    <dgm:pt modelId="{EBD05264-AFB0-4AA6-82DA-FFD078B2C008}" type="parTrans" cxnId="{CB8F2BA6-8DF4-4B71-AB3D-1EC79D8BCF49}">
      <dgm:prSet/>
      <dgm:spPr/>
      <dgm:t>
        <a:bodyPr/>
        <a:lstStyle/>
        <a:p>
          <a:endParaRPr lang="en-US"/>
        </a:p>
      </dgm:t>
    </dgm:pt>
    <dgm:pt modelId="{9C8043F7-2651-4322-B7F7-260B28B505B8}" type="sibTrans" cxnId="{CB8F2BA6-8DF4-4B71-AB3D-1EC79D8BCF49}">
      <dgm:prSet/>
      <dgm:spPr/>
      <dgm:t>
        <a:bodyPr/>
        <a:lstStyle/>
        <a:p>
          <a:endParaRPr lang="en-US"/>
        </a:p>
      </dgm:t>
    </dgm:pt>
    <dgm:pt modelId="{02D33588-986C-46CB-BB18-9849934026EC}">
      <dgm:prSet/>
      <dgm:spPr>
        <a:noFill/>
      </dgm:spPr>
      <dgm:t>
        <a:bodyPr/>
        <a:lstStyle/>
        <a:p>
          <a:endParaRPr lang="en-US" dirty="0"/>
        </a:p>
      </dgm:t>
    </dgm:pt>
    <dgm:pt modelId="{36D814A4-B151-4789-827E-F05E464522EC}" type="parTrans" cxnId="{DEC50808-9805-4475-892A-878F7977567B}">
      <dgm:prSet/>
      <dgm:spPr/>
      <dgm:t>
        <a:bodyPr/>
        <a:lstStyle/>
        <a:p>
          <a:endParaRPr lang="en-US"/>
        </a:p>
      </dgm:t>
    </dgm:pt>
    <dgm:pt modelId="{6B6B2E80-F72F-4269-87D2-8C73DDFAB12A}" type="sibTrans" cxnId="{DEC50808-9805-4475-892A-878F7977567B}">
      <dgm:prSet/>
      <dgm:spPr/>
      <dgm:t>
        <a:bodyPr/>
        <a:lstStyle/>
        <a:p>
          <a:endParaRPr lang="en-US"/>
        </a:p>
      </dgm:t>
    </dgm:pt>
    <dgm:pt modelId="{2E25DEF3-90F8-4FA9-A96B-DC0E2A13E735}">
      <dgm:prSet/>
      <dgm:spPr>
        <a:solidFill>
          <a:schemeClr val="accent5"/>
        </a:solidFill>
      </dgm:spPr>
      <dgm:t>
        <a:bodyPr/>
        <a:lstStyle/>
        <a:p>
          <a:endParaRPr lang="en-US" dirty="0"/>
        </a:p>
      </dgm:t>
    </dgm:pt>
    <dgm:pt modelId="{1AB5A393-14CD-4872-8EE6-E03C336875F9}" type="parTrans" cxnId="{7DB4CEC3-87A9-440A-BAC4-8E08397AF020}">
      <dgm:prSet/>
      <dgm:spPr/>
      <dgm:t>
        <a:bodyPr/>
        <a:lstStyle/>
        <a:p>
          <a:endParaRPr lang="en-US"/>
        </a:p>
      </dgm:t>
    </dgm:pt>
    <dgm:pt modelId="{321F219D-C634-495F-B964-917FADDDEF24}" type="sibTrans" cxnId="{7DB4CEC3-87A9-440A-BAC4-8E08397AF020}">
      <dgm:prSet/>
      <dgm:spPr/>
      <dgm:t>
        <a:bodyPr/>
        <a:lstStyle/>
        <a:p>
          <a:endParaRPr lang="en-US"/>
        </a:p>
      </dgm:t>
    </dgm:pt>
    <dgm:pt modelId="{1FE90A51-AF88-411A-B24A-C1E106173CE2}">
      <dgm:prSet/>
      <dgm:spPr>
        <a:solidFill>
          <a:schemeClr val="accent5"/>
        </a:solidFill>
      </dgm:spPr>
      <dgm:t>
        <a:bodyPr/>
        <a:lstStyle/>
        <a:p>
          <a:endParaRPr lang="en-US" dirty="0"/>
        </a:p>
      </dgm:t>
    </dgm:pt>
    <dgm:pt modelId="{861268CA-F967-4252-A2B9-A7BB508EC0D0}" type="parTrans" cxnId="{DC2C288D-9F63-4396-A885-0D077EDDF793}">
      <dgm:prSet/>
      <dgm:spPr/>
      <dgm:t>
        <a:bodyPr/>
        <a:lstStyle/>
        <a:p>
          <a:endParaRPr lang="en-US"/>
        </a:p>
      </dgm:t>
    </dgm:pt>
    <dgm:pt modelId="{AE0AEFC6-C880-4C8A-BBB0-91F09ACEE8A5}" type="sibTrans" cxnId="{DC2C288D-9F63-4396-A885-0D077EDDF793}">
      <dgm:prSet/>
      <dgm:spPr/>
      <dgm:t>
        <a:bodyPr/>
        <a:lstStyle/>
        <a:p>
          <a:endParaRPr lang="en-US"/>
        </a:p>
      </dgm:t>
    </dgm:pt>
    <dgm:pt modelId="{C34077CB-947C-401A-BBD3-33F58F68C2AD}">
      <dgm:prSet/>
      <dgm:spPr>
        <a:solidFill>
          <a:schemeClr val="accent5"/>
        </a:solidFill>
      </dgm:spPr>
      <dgm:t>
        <a:bodyPr/>
        <a:lstStyle/>
        <a:p>
          <a:endParaRPr lang="en-US" dirty="0"/>
        </a:p>
      </dgm:t>
    </dgm:pt>
    <dgm:pt modelId="{6BBAE634-5EB6-4B40-8993-44A1A91A250B}" type="parTrans" cxnId="{A1C107F5-B697-4B11-B7EF-76619EB8C418}">
      <dgm:prSet/>
      <dgm:spPr/>
      <dgm:t>
        <a:bodyPr/>
        <a:lstStyle/>
        <a:p>
          <a:endParaRPr lang="en-US"/>
        </a:p>
      </dgm:t>
    </dgm:pt>
    <dgm:pt modelId="{1E0E6598-E85E-4A10-8524-5CE2FDDB2242}" type="sibTrans" cxnId="{A1C107F5-B697-4B11-B7EF-76619EB8C418}">
      <dgm:prSet/>
      <dgm:spPr/>
      <dgm:t>
        <a:bodyPr/>
        <a:lstStyle/>
        <a:p>
          <a:endParaRPr lang="en-US"/>
        </a:p>
      </dgm:t>
    </dgm:pt>
    <dgm:pt modelId="{6D0A8ADB-3927-4C9A-B27D-2447BA65C7D1}">
      <dgm:prSet/>
      <dgm:spPr>
        <a:solidFill>
          <a:schemeClr val="accent5"/>
        </a:solidFill>
      </dgm:spPr>
      <dgm:t>
        <a:bodyPr/>
        <a:lstStyle/>
        <a:p>
          <a:endParaRPr lang="en-US" dirty="0"/>
        </a:p>
      </dgm:t>
    </dgm:pt>
    <dgm:pt modelId="{D70D681D-E7D8-439A-8C1E-805D05B2049A}" type="parTrans" cxnId="{7CE9BAC4-B8DD-43FF-9E97-ECCE5D744062}">
      <dgm:prSet/>
      <dgm:spPr/>
      <dgm:t>
        <a:bodyPr/>
        <a:lstStyle/>
        <a:p>
          <a:endParaRPr lang="en-US"/>
        </a:p>
      </dgm:t>
    </dgm:pt>
    <dgm:pt modelId="{C760A44D-FB81-463A-BA99-5C1C6C5F2FBF}" type="sibTrans" cxnId="{7CE9BAC4-B8DD-43FF-9E97-ECCE5D744062}">
      <dgm:prSet/>
      <dgm:spPr/>
      <dgm:t>
        <a:bodyPr/>
        <a:lstStyle/>
        <a:p>
          <a:endParaRPr lang="en-US"/>
        </a:p>
      </dgm:t>
    </dgm:pt>
    <dgm:pt modelId="{3196B7F5-CDDD-49F6-A968-B5D7908F3A2B}">
      <dgm:prSet/>
      <dgm:spPr>
        <a:solidFill>
          <a:schemeClr val="accent5"/>
        </a:solidFill>
      </dgm:spPr>
      <dgm:t>
        <a:bodyPr/>
        <a:lstStyle/>
        <a:p>
          <a:endParaRPr lang="en-US" dirty="0" smtClean="0"/>
        </a:p>
      </dgm:t>
    </dgm:pt>
    <dgm:pt modelId="{DCDADEBF-B292-412D-88ED-3F8ADAD243FB}" type="parTrans" cxnId="{4B17531E-E4AD-4EDB-81BE-BD1FDA16A189}">
      <dgm:prSet/>
      <dgm:spPr/>
      <dgm:t>
        <a:bodyPr/>
        <a:lstStyle/>
        <a:p>
          <a:endParaRPr lang="en-US"/>
        </a:p>
      </dgm:t>
    </dgm:pt>
    <dgm:pt modelId="{A41B698B-4405-412C-86DF-6F8CF8A4F4FD}" type="sibTrans" cxnId="{4B17531E-E4AD-4EDB-81BE-BD1FDA16A189}">
      <dgm:prSet/>
      <dgm:spPr/>
      <dgm:t>
        <a:bodyPr/>
        <a:lstStyle/>
        <a:p>
          <a:endParaRPr lang="en-US"/>
        </a:p>
      </dgm:t>
    </dgm:pt>
    <dgm:pt modelId="{DF220126-0771-4807-84AB-570240D0A446}">
      <dgm:prSet phldrT="[Text]"/>
      <dgm:spPr>
        <a:noFill/>
      </dgm:spPr>
      <dgm:t>
        <a:bodyPr/>
        <a:lstStyle/>
        <a:p>
          <a:endParaRPr lang="en-US" dirty="0"/>
        </a:p>
      </dgm:t>
    </dgm:pt>
    <dgm:pt modelId="{D5DB3BED-99ED-4CA8-B4D5-4B8C6F1C13A2}" type="parTrans" cxnId="{44091E17-AFD1-47C6-B881-F0740C60E76A}">
      <dgm:prSet/>
      <dgm:spPr/>
      <dgm:t>
        <a:bodyPr/>
        <a:lstStyle/>
        <a:p>
          <a:endParaRPr lang="en-US"/>
        </a:p>
      </dgm:t>
    </dgm:pt>
    <dgm:pt modelId="{A754CE5C-B8CA-44C6-9C7A-622657020A4D}" type="sibTrans" cxnId="{44091E17-AFD1-47C6-B881-F0740C60E76A}">
      <dgm:prSet/>
      <dgm:spPr/>
      <dgm:t>
        <a:bodyPr/>
        <a:lstStyle/>
        <a:p>
          <a:endParaRPr lang="en-US"/>
        </a:p>
      </dgm:t>
    </dgm:pt>
    <dgm:pt modelId="{A8FF5A9A-D7EB-4CFF-9BFD-677703AE9BE1}">
      <dgm:prSet phldrT="[Text]"/>
      <dgm:spPr>
        <a:noFill/>
      </dgm:spPr>
      <dgm:t>
        <a:bodyPr/>
        <a:lstStyle/>
        <a:p>
          <a:endParaRPr lang="en-US" dirty="0"/>
        </a:p>
      </dgm:t>
    </dgm:pt>
    <dgm:pt modelId="{807614BE-1B13-4A8E-A26A-4C9442C441BF}" type="parTrans" cxnId="{6AE53283-59B7-47F6-97EA-E4D310429549}">
      <dgm:prSet/>
      <dgm:spPr/>
      <dgm:t>
        <a:bodyPr/>
        <a:lstStyle/>
        <a:p>
          <a:endParaRPr lang="en-US"/>
        </a:p>
      </dgm:t>
    </dgm:pt>
    <dgm:pt modelId="{272280F1-F3E5-417C-A013-D9203FF1B2F1}" type="sibTrans" cxnId="{6AE53283-59B7-47F6-97EA-E4D310429549}">
      <dgm:prSet/>
      <dgm:spPr/>
      <dgm:t>
        <a:bodyPr/>
        <a:lstStyle/>
        <a:p>
          <a:endParaRPr lang="en-US"/>
        </a:p>
      </dgm:t>
    </dgm:pt>
    <dgm:pt modelId="{731C3329-C3D8-40C3-8D96-8C3E4D97CB62}">
      <dgm:prSet phldrT="[Text]"/>
      <dgm:spPr>
        <a:noFill/>
      </dgm:spPr>
      <dgm:t>
        <a:bodyPr/>
        <a:lstStyle/>
        <a:p>
          <a:endParaRPr lang="en-US" dirty="0"/>
        </a:p>
      </dgm:t>
    </dgm:pt>
    <dgm:pt modelId="{C30F0E71-BBA0-4282-B581-01217DC8E2B8}" type="parTrans" cxnId="{4B4ECF73-F08E-4014-B057-619B31F122A2}">
      <dgm:prSet/>
      <dgm:spPr/>
      <dgm:t>
        <a:bodyPr/>
        <a:lstStyle/>
        <a:p>
          <a:endParaRPr lang="en-US"/>
        </a:p>
      </dgm:t>
    </dgm:pt>
    <dgm:pt modelId="{8F00446C-DAF0-4418-ABBB-1982EF9AFF4D}" type="sibTrans" cxnId="{4B4ECF73-F08E-4014-B057-619B31F122A2}">
      <dgm:prSet/>
      <dgm:spPr/>
      <dgm:t>
        <a:bodyPr/>
        <a:lstStyle/>
        <a:p>
          <a:endParaRPr lang="en-US"/>
        </a:p>
      </dgm:t>
    </dgm:pt>
    <dgm:pt modelId="{6DF898DE-EE37-4C35-8C91-46F929E62799}">
      <dgm:prSet/>
      <dgm:spPr>
        <a:noFill/>
      </dgm:spPr>
      <dgm:t>
        <a:bodyPr/>
        <a:lstStyle/>
        <a:p>
          <a:endParaRPr lang="en-US" dirty="0"/>
        </a:p>
      </dgm:t>
    </dgm:pt>
    <dgm:pt modelId="{F6179A29-8F81-4CBC-BB25-0E7EED20F91A}" type="sibTrans" cxnId="{1F1F9EF8-E765-4367-997E-AD5A773017DE}">
      <dgm:prSet/>
      <dgm:spPr/>
      <dgm:t>
        <a:bodyPr/>
        <a:lstStyle/>
        <a:p>
          <a:endParaRPr lang="en-US"/>
        </a:p>
      </dgm:t>
    </dgm:pt>
    <dgm:pt modelId="{B1090D6F-0B2A-436B-AB58-2B861C03BA68}" type="parTrans" cxnId="{1F1F9EF8-E765-4367-997E-AD5A773017DE}">
      <dgm:prSet/>
      <dgm:spPr/>
      <dgm:t>
        <a:bodyPr/>
        <a:lstStyle/>
        <a:p>
          <a:endParaRPr lang="en-US"/>
        </a:p>
      </dgm:t>
    </dgm:pt>
    <dgm:pt modelId="{19DF9CAA-6ACC-45DF-90C9-97A6ACAC8C6F}" type="pres">
      <dgm:prSet presAssocID="{E9BDB69E-0958-48B4-837B-4F26F91C47D8}" presName="Name0" presStyleCnt="0">
        <dgm:presLayoutVars>
          <dgm:dir/>
          <dgm:animLvl val="lvl"/>
          <dgm:resizeHandles val="exact"/>
        </dgm:presLayoutVars>
      </dgm:prSet>
      <dgm:spPr/>
    </dgm:pt>
    <dgm:pt modelId="{4495608A-4E84-4981-ABA4-EC59C586719E}" type="pres">
      <dgm:prSet presAssocID="{731C3329-C3D8-40C3-8D96-8C3E4D97CB62}" presName="Name8" presStyleCnt="0"/>
      <dgm:spPr/>
    </dgm:pt>
    <dgm:pt modelId="{2D88F518-763C-411E-BDD6-59F1F96C42EE}" type="pres">
      <dgm:prSet presAssocID="{731C3329-C3D8-40C3-8D96-8C3E4D97CB62}" presName="level" presStyleLbl="node1" presStyleIdx="0" presStyleCnt="16">
        <dgm:presLayoutVars>
          <dgm:chMax val="1"/>
          <dgm:bulletEnabled val="1"/>
        </dgm:presLayoutVars>
      </dgm:prSet>
      <dgm:spPr/>
      <dgm:t>
        <a:bodyPr/>
        <a:lstStyle/>
        <a:p>
          <a:endParaRPr lang="en-US"/>
        </a:p>
      </dgm:t>
    </dgm:pt>
    <dgm:pt modelId="{8C4436EC-CD26-412D-815D-C9D698F2CD85}" type="pres">
      <dgm:prSet presAssocID="{731C3329-C3D8-40C3-8D96-8C3E4D97CB62}" presName="levelTx" presStyleLbl="revTx" presStyleIdx="0" presStyleCnt="0">
        <dgm:presLayoutVars>
          <dgm:chMax val="1"/>
          <dgm:bulletEnabled val="1"/>
        </dgm:presLayoutVars>
      </dgm:prSet>
      <dgm:spPr/>
      <dgm:t>
        <a:bodyPr/>
        <a:lstStyle/>
        <a:p>
          <a:endParaRPr lang="en-US"/>
        </a:p>
      </dgm:t>
    </dgm:pt>
    <dgm:pt modelId="{3780AD8D-7976-4C1E-9D9F-DFA1177B0C2A}" type="pres">
      <dgm:prSet presAssocID="{A8FF5A9A-D7EB-4CFF-9BFD-677703AE9BE1}" presName="Name8" presStyleCnt="0"/>
      <dgm:spPr/>
    </dgm:pt>
    <dgm:pt modelId="{F69AA0BF-A833-4ADC-984B-4DCD5730ABAC}" type="pres">
      <dgm:prSet presAssocID="{A8FF5A9A-D7EB-4CFF-9BFD-677703AE9BE1}" presName="level" presStyleLbl="node1" presStyleIdx="1" presStyleCnt="16">
        <dgm:presLayoutVars>
          <dgm:chMax val="1"/>
          <dgm:bulletEnabled val="1"/>
        </dgm:presLayoutVars>
      </dgm:prSet>
      <dgm:spPr/>
      <dgm:t>
        <a:bodyPr/>
        <a:lstStyle/>
        <a:p>
          <a:endParaRPr lang="en-US"/>
        </a:p>
      </dgm:t>
    </dgm:pt>
    <dgm:pt modelId="{0C68C396-BF21-4170-A0CD-09269B92A06D}" type="pres">
      <dgm:prSet presAssocID="{A8FF5A9A-D7EB-4CFF-9BFD-677703AE9BE1}" presName="levelTx" presStyleLbl="revTx" presStyleIdx="0" presStyleCnt="0">
        <dgm:presLayoutVars>
          <dgm:chMax val="1"/>
          <dgm:bulletEnabled val="1"/>
        </dgm:presLayoutVars>
      </dgm:prSet>
      <dgm:spPr/>
      <dgm:t>
        <a:bodyPr/>
        <a:lstStyle/>
        <a:p>
          <a:endParaRPr lang="en-US"/>
        </a:p>
      </dgm:t>
    </dgm:pt>
    <dgm:pt modelId="{6918486D-028F-4EFB-9406-A178505A1149}" type="pres">
      <dgm:prSet presAssocID="{DF220126-0771-4807-84AB-570240D0A446}" presName="Name8" presStyleCnt="0"/>
      <dgm:spPr/>
    </dgm:pt>
    <dgm:pt modelId="{93A23405-B4DE-4D4D-9383-5721270957DF}" type="pres">
      <dgm:prSet presAssocID="{DF220126-0771-4807-84AB-570240D0A446}" presName="level" presStyleLbl="node1" presStyleIdx="2" presStyleCnt="16">
        <dgm:presLayoutVars>
          <dgm:chMax val="1"/>
          <dgm:bulletEnabled val="1"/>
        </dgm:presLayoutVars>
      </dgm:prSet>
      <dgm:spPr/>
      <dgm:t>
        <a:bodyPr/>
        <a:lstStyle/>
        <a:p>
          <a:endParaRPr lang="en-US"/>
        </a:p>
      </dgm:t>
    </dgm:pt>
    <dgm:pt modelId="{238972F8-EB2D-492F-A3FC-7C542242A6DC}" type="pres">
      <dgm:prSet presAssocID="{DF220126-0771-4807-84AB-570240D0A446}" presName="levelTx" presStyleLbl="revTx" presStyleIdx="0" presStyleCnt="0">
        <dgm:presLayoutVars>
          <dgm:chMax val="1"/>
          <dgm:bulletEnabled val="1"/>
        </dgm:presLayoutVars>
      </dgm:prSet>
      <dgm:spPr/>
      <dgm:t>
        <a:bodyPr/>
        <a:lstStyle/>
        <a:p>
          <a:endParaRPr lang="en-US"/>
        </a:p>
      </dgm:t>
    </dgm:pt>
    <dgm:pt modelId="{56F8BD19-138A-44F0-B9DA-6849EC9E8138}" type="pres">
      <dgm:prSet presAssocID="{AECFD878-84EF-4F05-B2DB-B9C776EE36BD}" presName="Name8" presStyleCnt="0"/>
      <dgm:spPr/>
    </dgm:pt>
    <dgm:pt modelId="{2DAB0CAD-1E60-44E8-A7A3-C5ED6CEBB826}" type="pres">
      <dgm:prSet presAssocID="{AECFD878-84EF-4F05-B2DB-B9C776EE36BD}" presName="level" presStyleLbl="node1" presStyleIdx="3" presStyleCnt="16">
        <dgm:presLayoutVars>
          <dgm:chMax val="1"/>
          <dgm:bulletEnabled val="1"/>
        </dgm:presLayoutVars>
      </dgm:prSet>
      <dgm:spPr/>
      <dgm:t>
        <a:bodyPr/>
        <a:lstStyle/>
        <a:p>
          <a:endParaRPr lang="en-US"/>
        </a:p>
      </dgm:t>
    </dgm:pt>
    <dgm:pt modelId="{11FB30B3-8F46-4A41-9628-07DAB45E3900}" type="pres">
      <dgm:prSet presAssocID="{AECFD878-84EF-4F05-B2DB-B9C776EE36BD}" presName="levelTx" presStyleLbl="revTx" presStyleIdx="0" presStyleCnt="0">
        <dgm:presLayoutVars>
          <dgm:chMax val="1"/>
          <dgm:bulletEnabled val="1"/>
        </dgm:presLayoutVars>
      </dgm:prSet>
      <dgm:spPr/>
      <dgm:t>
        <a:bodyPr/>
        <a:lstStyle/>
        <a:p>
          <a:endParaRPr lang="en-US"/>
        </a:p>
      </dgm:t>
    </dgm:pt>
    <dgm:pt modelId="{D9C6517B-0A9C-42E5-8A9D-22C90E4E0E16}" type="pres">
      <dgm:prSet presAssocID="{08A68F5F-B585-4943-9001-DF4A42AD7414}" presName="Name8" presStyleCnt="0"/>
      <dgm:spPr/>
    </dgm:pt>
    <dgm:pt modelId="{1DBE3D95-07F8-44F7-912A-1815336AAB7D}" type="pres">
      <dgm:prSet presAssocID="{08A68F5F-B585-4943-9001-DF4A42AD7414}" presName="level" presStyleLbl="node1" presStyleIdx="4" presStyleCnt="16">
        <dgm:presLayoutVars>
          <dgm:chMax val="1"/>
          <dgm:bulletEnabled val="1"/>
        </dgm:presLayoutVars>
      </dgm:prSet>
      <dgm:spPr/>
      <dgm:t>
        <a:bodyPr/>
        <a:lstStyle/>
        <a:p>
          <a:endParaRPr lang="en-US"/>
        </a:p>
      </dgm:t>
    </dgm:pt>
    <dgm:pt modelId="{207E0A7F-B232-4FE2-8A9C-B882E69706FC}" type="pres">
      <dgm:prSet presAssocID="{08A68F5F-B585-4943-9001-DF4A42AD7414}" presName="levelTx" presStyleLbl="revTx" presStyleIdx="0" presStyleCnt="0">
        <dgm:presLayoutVars>
          <dgm:chMax val="1"/>
          <dgm:bulletEnabled val="1"/>
        </dgm:presLayoutVars>
      </dgm:prSet>
      <dgm:spPr/>
      <dgm:t>
        <a:bodyPr/>
        <a:lstStyle/>
        <a:p>
          <a:endParaRPr lang="en-US"/>
        </a:p>
      </dgm:t>
    </dgm:pt>
    <dgm:pt modelId="{8F968EDF-826B-46B5-AC53-5B53C7B61BA2}" type="pres">
      <dgm:prSet presAssocID="{24FC3B11-0DD1-41C7-8D80-10A59CB3F4A3}" presName="Name8" presStyleCnt="0"/>
      <dgm:spPr/>
    </dgm:pt>
    <dgm:pt modelId="{62EB86F0-F945-4077-8A04-06D599520A9B}" type="pres">
      <dgm:prSet presAssocID="{24FC3B11-0DD1-41C7-8D80-10A59CB3F4A3}" presName="level" presStyleLbl="node1" presStyleIdx="5" presStyleCnt="16">
        <dgm:presLayoutVars>
          <dgm:chMax val="1"/>
          <dgm:bulletEnabled val="1"/>
        </dgm:presLayoutVars>
      </dgm:prSet>
      <dgm:spPr/>
      <dgm:t>
        <a:bodyPr/>
        <a:lstStyle/>
        <a:p>
          <a:endParaRPr lang="en-US"/>
        </a:p>
      </dgm:t>
    </dgm:pt>
    <dgm:pt modelId="{C7633582-8A12-423F-BF1F-9D5830A01496}" type="pres">
      <dgm:prSet presAssocID="{24FC3B11-0DD1-41C7-8D80-10A59CB3F4A3}" presName="levelTx" presStyleLbl="revTx" presStyleIdx="0" presStyleCnt="0">
        <dgm:presLayoutVars>
          <dgm:chMax val="1"/>
          <dgm:bulletEnabled val="1"/>
        </dgm:presLayoutVars>
      </dgm:prSet>
      <dgm:spPr/>
      <dgm:t>
        <a:bodyPr/>
        <a:lstStyle/>
        <a:p>
          <a:endParaRPr lang="en-US"/>
        </a:p>
      </dgm:t>
    </dgm:pt>
    <dgm:pt modelId="{8393D31D-6431-4AF4-87BB-F3F1C7704D47}" type="pres">
      <dgm:prSet presAssocID="{2151548C-CE11-4DAE-8587-6C8D54E98107}" presName="Name8" presStyleCnt="0"/>
      <dgm:spPr/>
    </dgm:pt>
    <dgm:pt modelId="{8D6E3A82-E176-4E3E-A27C-CFF0256AB663}" type="pres">
      <dgm:prSet presAssocID="{2151548C-CE11-4DAE-8587-6C8D54E98107}" presName="level" presStyleLbl="node1" presStyleIdx="6" presStyleCnt="16">
        <dgm:presLayoutVars>
          <dgm:chMax val="1"/>
          <dgm:bulletEnabled val="1"/>
        </dgm:presLayoutVars>
      </dgm:prSet>
      <dgm:spPr/>
      <dgm:t>
        <a:bodyPr/>
        <a:lstStyle/>
        <a:p>
          <a:endParaRPr lang="en-US"/>
        </a:p>
      </dgm:t>
    </dgm:pt>
    <dgm:pt modelId="{615435EA-BA75-4413-A3D3-23BDD395BABD}" type="pres">
      <dgm:prSet presAssocID="{2151548C-CE11-4DAE-8587-6C8D54E98107}" presName="levelTx" presStyleLbl="revTx" presStyleIdx="0" presStyleCnt="0">
        <dgm:presLayoutVars>
          <dgm:chMax val="1"/>
          <dgm:bulletEnabled val="1"/>
        </dgm:presLayoutVars>
      </dgm:prSet>
      <dgm:spPr/>
      <dgm:t>
        <a:bodyPr/>
        <a:lstStyle/>
        <a:p>
          <a:endParaRPr lang="en-US"/>
        </a:p>
      </dgm:t>
    </dgm:pt>
    <dgm:pt modelId="{3507E1D2-69EC-40FD-85FE-564863F3898C}" type="pres">
      <dgm:prSet presAssocID="{C34077CB-947C-401A-BBD3-33F58F68C2AD}" presName="Name8" presStyleCnt="0"/>
      <dgm:spPr/>
    </dgm:pt>
    <dgm:pt modelId="{882DCECD-0816-4A69-B81B-00DE61682405}" type="pres">
      <dgm:prSet presAssocID="{C34077CB-947C-401A-BBD3-33F58F68C2AD}" presName="level" presStyleLbl="node1" presStyleIdx="7" presStyleCnt="16">
        <dgm:presLayoutVars>
          <dgm:chMax val="1"/>
          <dgm:bulletEnabled val="1"/>
        </dgm:presLayoutVars>
      </dgm:prSet>
      <dgm:spPr/>
      <dgm:t>
        <a:bodyPr/>
        <a:lstStyle/>
        <a:p>
          <a:endParaRPr lang="en-US"/>
        </a:p>
      </dgm:t>
    </dgm:pt>
    <dgm:pt modelId="{81164936-B0F8-4A70-BB35-949AB9125AFA}" type="pres">
      <dgm:prSet presAssocID="{C34077CB-947C-401A-BBD3-33F58F68C2AD}" presName="levelTx" presStyleLbl="revTx" presStyleIdx="0" presStyleCnt="0">
        <dgm:presLayoutVars>
          <dgm:chMax val="1"/>
          <dgm:bulletEnabled val="1"/>
        </dgm:presLayoutVars>
      </dgm:prSet>
      <dgm:spPr/>
      <dgm:t>
        <a:bodyPr/>
        <a:lstStyle/>
        <a:p>
          <a:endParaRPr lang="en-US"/>
        </a:p>
      </dgm:t>
    </dgm:pt>
    <dgm:pt modelId="{AEAE115A-1429-4A7D-9AF1-FFE7C6B87222}" type="pres">
      <dgm:prSet presAssocID="{6DF898DE-EE37-4C35-8C91-46F929E62799}" presName="Name8" presStyleCnt="0"/>
      <dgm:spPr/>
    </dgm:pt>
    <dgm:pt modelId="{ECD2B758-08D5-4DAA-8236-E66373EB780F}" type="pres">
      <dgm:prSet presAssocID="{6DF898DE-EE37-4C35-8C91-46F929E62799}" presName="level" presStyleLbl="node1" presStyleIdx="8" presStyleCnt="16">
        <dgm:presLayoutVars>
          <dgm:chMax val="1"/>
          <dgm:bulletEnabled val="1"/>
        </dgm:presLayoutVars>
      </dgm:prSet>
      <dgm:spPr/>
      <dgm:t>
        <a:bodyPr/>
        <a:lstStyle/>
        <a:p>
          <a:endParaRPr lang="en-US"/>
        </a:p>
      </dgm:t>
    </dgm:pt>
    <dgm:pt modelId="{16F81298-54A4-43B6-AE03-1CF6DDDC64BC}" type="pres">
      <dgm:prSet presAssocID="{6DF898DE-EE37-4C35-8C91-46F929E62799}" presName="levelTx" presStyleLbl="revTx" presStyleIdx="0" presStyleCnt="0">
        <dgm:presLayoutVars>
          <dgm:chMax val="1"/>
          <dgm:bulletEnabled val="1"/>
        </dgm:presLayoutVars>
      </dgm:prSet>
      <dgm:spPr/>
      <dgm:t>
        <a:bodyPr/>
        <a:lstStyle/>
        <a:p>
          <a:endParaRPr lang="en-US"/>
        </a:p>
      </dgm:t>
    </dgm:pt>
    <dgm:pt modelId="{AE6B2C4F-CE2F-49B8-8C40-769626C8CCA0}" type="pres">
      <dgm:prSet presAssocID="{2E25DEF3-90F8-4FA9-A96B-DC0E2A13E735}" presName="Name8" presStyleCnt="0"/>
      <dgm:spPr/>
    </dgm:pt>
    <dgm:pt modelId="{CB82191B-3047-48A3-B55D-A080932F48C6}" type="pres">
      <dgm:prSet presAssocID="{2E25DEF3-90F8-4FA9-A96B-DC0E2A13E735}" presName="level" presStyleLbl="node1" presStyleIdx="9" presStyleCnt="16">
        <dgm:presLayoutVars>
          <dgm:chMax val="1"/>
          <dgm:bulletEnabled val="1"/>
        </dgm:presLayoutVars>
      </dgm:prSet>
      <dgm:spPr/>
      <dgm:t>
        <a:bodyPr/>
        <a:lstStyle/>
        <a:p>
          <a:endParaRPr lang="en-US"/>
        </a:p>
      </dgm:t>
    </dgm:pt>
    <dgm:pt modelId="{A502E7F9-63D3-49BF-A80E-0CB75B63EEB1}" type="pres">
      <dgm:prSet presAssocID="{2E25DEF3-90F8-4FA9-A96B-DC0E2A13E735}" presName="levelTx" presStyleLbl="revTx" presStyleIdx="0" presStyleCnt="0">
        <dgm:presLayoutVars>
          <dgm:chMax val="1"/>
          <dgm:bulletEnabled val="1"/>
        </dgm:presLayoutVars>
      </dgm:prSet>
      <dgm:spPr/>
      <dgm:t>
        <a:bodyPr/>
        <a:lstStyle/>
        <a:p>
          <a:endParaRPr lang="en-US"/>
        </a:p>
      </dgm:t>
    </dgm:pt>
    <dgm:pt modelId="{69DAC737-96B5-489A-880C-08784A9580EB}" type="pres">
      <dgm:prSet presAssocID="{6D0A8ADB-3927-4C9A-B27D-2447BA65C7D1}" presName="Name8" presStyleCnt="0"/>
      <dgm:spPr/>
    </dgm:pt>
    <dgm:pt modelId="{BE117B1E-74E5-4BAA-8BDD-711314045453}" type="pres">
      <dgm:prSet presAssocID="{6D0A8ADB-3927-4C9A-B27D-2447BA65C7D1}" presName="level" presStyleLbl="node1" presStyleIdx="10" presStyleCnt="16">
        <dgm:presLayoutVars>
          <dgm:chMax val="1"/>
          <dgm:bulletEnabled val="1"/>
        </dgm:presLayoutVars>
      </dgm:prSet>
      <dgm:spPr/>
      <dgm:t>
        <a:bodyPr/>
        <a:lstStyle/>
        <a:p>
          <a:endParaRPr lang="en-US"/>
        </a:p>
      </dgm:t>
    </dgm:pt>
    <dgm:pt modelId="{B0011C66-734E-4EB3-9EE3-BE93BC159768}" type="pres">
      <dgm:prSet presAssocID="{6D0A8ADB-3927-4C9A-B27D-2447BA65C7D1}" presName="levelTx" presStyleLbl="revTx" presStyleIdx="0" presStyleCnt="0">
        <dgm:presLayoutVars>
          <dgm:chMax val="1"/>
          <dgm:bulletEnabled val="1"/>
        </dgm:presLayoutVars>
      </dgm:prSet>
      <dgm:spPr/>
      <dgm:t>
        <a:bodyPr/>
        <a:lstStyle/>
        <a:p>
          <a:endParaRPr lang="en-US"/>
        </a:p>
      </dgm:t>
    </dgm:pt>
    <dgm:pt modelId="{D050AC56-611A-4959-B79B-EB4B07BAAF87}" type="pres">
      <dgm:prSet presAssocID="{1FE90A51-AF88-411A-B24A-C1E106173CE2}" presName="Name8" presStyleCnt="0"/>
      <dgm:spPr/>
    </dgm:pt>
    <dgm:pt modelId="{22EFD44E-A2D0-48AB-9D78-488EB09A2987}" type="pres">
      <dgm:prSet presAssocID="{1FE90A51-AF88-411A-B24A-C1E106173CE2}" presName="level" presStyleLbl="node1" presStyleIdx="11" presStyleCnt="16">
        <dgm:presLayoutVars>
          <dgm:chMax val="1"/>
          <dgm:bulletEnabled val="1"/>
        </dgm:presLayoutVars>
      </dgm:prSet>
      <dgm:spPr/>
      <dgm:t>
        <a:bodyPr/>
        <a:lstStyle/>
        <a:p>
          <a:endParaRPr lang="en-US"/>
        </a:p>
      </dgm:t>
    </dgm:pt>
    <dgm:pt modelId="{33C23EB0-61F5-4800-B9B3-B4B57894A765}" type="pres">
      <dgm:prSet presAssocID="{1FE90A51-AF88-411A-B24A-C1E106173CE2}" presName="levelTx" presStyleLbl="revTx" presStyleIdx="0" presStyleCnt="0">
        <dgm:presLayoutVars>
          <dgm:chMax val="1"/>
          <dgm:bulletEnabled val="1"/>
        </dgm:presLayoutVars>
      </dgm:prSet>
      <dgm:spPr/>
      <dgm:t>
        <a:bodyPr/>
        <a:lstStyle/>
        <a:p>
          <a:endParaRPr lang="en-US"/>
        </a:p>
      </dgm:t>
    </dgm:pt>
    <dgm:pt modelId="{147E06C2-D83D-4D93-8B53-EF0820EE81F5}" type="pres">
      <dgm:prSet presAssocID="{C81391D9-5D2F-4349-8FBE-56DCE5F68B0B}" presName="Name8" presStyleCnt="0"/>
      <dgm:spPr/>
    </dgm:pt>
    <dgm:pt modelId="{DF99DADA-509C-422B-B6E0-0E20B59080D8}" type="pres">
      <dgm:prSet presAssocID="{C81391D9-5D2F-4349-8FBE-56DCE5F68B0B}" presName="level" presStyleLbl="node1" presStyleIdx="12" presStyleCnt="16">
        <dgm:presLayoutVars>
          <dgm:chMax val="1"/>
          <dgm:bulletEnabled val="1"/>
        </dgm:presLayoutVars>
      </dgm:prSet>
      <dgm:spPr/>
      <dgm:t>
        <a:bodyPr/>
        <a:lstStyle/>
        <a:p>
          <a:endParaRPr lang="en-US"/>
        </a:p>
      </dgm:t>
    </dgm:pt>
    <dgm:pt modelId="{59BE4343-1B24-4707-BAED-2FDF4F9E6805}" type="pres">
      <dgm:prSet presAssocID="{C81391D9-5D2F-4349-8FBE-56DCE5F68B0B}" presName="levelTx" presStyleLbl="revTx" presStyleIdx="0" presStyleCnt="0">
        <dgm:presLayoutVars>
          <dgm:chMax val="1"/>
          <dgm:bulletEnabled val="1"/>
        </dgm:presLayoutVars>
      </dgm:prSet>
      <dgm:spPr/>
      <dgm:t>
        <a:bodyPr/>
        <a:lstStyle/>
        <a:p>
          <a:endParaRPr lang="en-US"/>
        </a:p>
      </dgm:t>
    </dgm:pt>
    <dgm:pt modelId="{A33F9F19-0019-4009-AFB0-84814A35545D}" type="pres">
      <dgm:prSet presAssocID="{02D33588-986C-46CB-BB18-9849934026EC}" presName="Name8" presStyleCnt="0"/>
      <dgm:spPr/>
    </dgm:pt>
    <dgm:pt modelId="{9BD3C108-A68F-4DDD-BF32-D54467092D68}" type="pres">
      <dgm:prSet presAssocID="{02D33588-986C-46CB-BB18-9849934026EC}" presName="level" presStyleLbl="node1" presStyleIdx="13" presStyleCnt="16">
        <dgm:presLayoutVars>
          <dgm:chMax val="1"/>
          <dgm:bulletEnabled val="1"/>
        </dgm:presLayoutVars>
      </dgm:prSet>
      <dgm:spPr/>
      <dgm:t>
        <a:bodyPr/>
        <a:lstStyle/>
        <a:p>
          <a:endParaRPr lang="en-US"/>
        </a:p>
      </dgm:t>
    </dgm:pt>
    <dgm:pt modelId="{C298D2FA-20A4-4CA2-8B5A-B2F9F5C4AD3A}" type="pres">
      <dgm:prSet presAssocID="{02D33588-986C-46CB-BB18-9849934026EC}" presName="levelTx" presStyleLbl="revTx" presStyleIdx="0" presStyleCnt="0">
        <dgm:presLayoutVars>
          <dgm:chMax val="1"/>
          <dgm:bulletEnabled val="1"/>
        </dgm:presLayoutVars>
      </dgm:prSet>
      <dgm:spPr/>
      <dgm:t>
        <a:bodyPr/>
        <a:lstStyle/>
        <a:p>
          <a:endParaRPr lang="en-US"/>
        </a:p>
      </dgm:t>
    </dgm:pt>
    <dgm:pt modelId="{E7C303ED-1652-42F1-8EA8-93A564BA87AC}" type="pres">
      <dgm:prSet presAssocID="{170E4525-C07E-43CE-A44F-89275B062397}" presName="Name8" presStyleCnt="0"/>
      <dgm:spPr/>
    </dgm:pt>
    <dgm:pt modelId="{47D2D131-53E9-4B73-AE1F-59460C8601EF}" type="pres">
      <dgm:prSet presAssocID="{170E4525-C07E-43CE-A44F-89275B062397}" presName="level" presStyleLbl="node1" presStyleIdx="14" presStyleCnt="16">
        <dgm:presLayoutVars>
          <dgm:chMax val="1"/>
          <dgm:bulletEnabled val="1"/>
        </dgm:presLayoutVars>
      </dgm:prSet>
      <dgm:spPr/>
      <dgm:t>
        <a:bodyPr/>
        <a:lstStyle/>
        <a:p>
          <a:endParaRPr lang="en-US"/>
        </a:p>
      </dgm:t>
    </dgm:pt>
    <dgm:pt modelId="{99E5A004-3925-42AE-9C55-35C48425386A}" type="pres">
      <dgm:prSet presAssocID="{170E4525-C07E-43CE-A44F-89275B062397}" presName="levelTx" presStyleLbl="revTx" presStyleIdx="0" presStyleCnt="0">
        <dgm:presLayoutVars>
          <dgm:chMax val="1"/>
          <dgm:bulletEnabled val="1"/>
        </dgm:presLayoutVars>
      </dgm:prSet>
      <dgm:spPr/>
      <dgm:t>
        <a:bodyPr/>
        <a:lstStyle/>
        <a:p>
          <a:endParaRPr lang="en-US"/>
        </a:p>
      </dgm:t>
    </dgm:pt>
    <dgm:pt modelId="{8A53987B-8347-416D-A168-5B037BFF663A}" type="pres">
      <dgm:prSet presAssocID="{3196B7F5-CDDD-49F6-A968-B5D7908F3A2B}" presName="Name8" presStyleCnt="0"/>
      <dgm:spPr/>
    </dgm:pt>
    <dgm:pt modelId="{50347F6F-9F11-41F5-853C-F275EA7DB24D}" type="pres">
      <dgm:prSet presAssocID="{3196B7F5-CDDD-49F6-A968-B5D7908F3A2B}" presName="level" presStyleLbl="node1" presStyleIdx="15" presStyleCnt="16" custLinFactNeighborX="-584">
        <dgm:presLayoutVars>
          <dgm:chMax val="1"/>
          <dgm:bulletEnabled val="1"/>
        </dgm:presLayoutVars>
      </dgm:prSet>
      <dgm:spPr/>
      <dgm:t>
        <a:bodyPr/>
        <a:lstStyle/>
        <a:p>
          <a:endParaRPr lang="en-US"/>
        </a:p>
      </dgm:t>
    </dgm:pt>
    <dgm:pt modelId="{6A4E162B-112F-4887-8F46-D3869A67FA77}" type="pres">
      <dgm:prSet presAssocID="{3196B7F5-CDDD-49F6-A968-B5D7908F3A2B}" presName="levelTx" presStyleLbl="revTx" presStyleIdx="0" presStyleCnt="0">
        <dgm:presLayoutVars>
          <dgm:chMax val="1"/>
          <dgm:bulletEnabled val="1"/>
        </dgm:presLayoutVars>
      </dgm:prSet>
      <dgm:spPr/>
      <dgm:t>
        <a:bodyPr/>
        <a:lstStyle/>
        <a:p>
          <a:endParaRPr lang="en-US"/>
        </a:p>
      </dgm:t>
    </dgm:pt>
  </dgm:ptLst>
  <dgm:cxnLst>
    <dgm:cxn modelId="{CB8F2BA6-8DF4-4B71-AB3D-1EC79D8BCF49}" srcId="{E9BDB69E-0958-48B4-837B-4F26F91C47D8}" destId="{2151548C-CE11-4DAE-8587-6C8D54E98107}" srcOrd="6" destOrd="0" parTransId="{EBD05264-AFB0-4AA6-82DA-FFD078B2C008}" sibTransId="{9C8043F7-2651-4322-B7F7-260B28B505B8}"/>
    <dgm:cxn modelId="{4B17531E-E4AD-4EDB-81BE-BD1FDA16A189}" srcId="{E9BDB69E-0958-48B4-837B-4F26F91C47D8}" destId="{3196B7F5-CDDD-49F6-A968-B5D7908F3A2B}" srcOrd="15" destOrd="0" parTransId="{DCDADEBF-B292-412D-88ED-3F8ADAD243FB}" sibTransId="{A41B698B-4405-412C-86DF-6F8CF8A4F4FD}"/>
    <dgm:cxn modelId="{3EE5A26E-A983-4C8A-950B-83D5BBDDF401}" type="presOf" srcId="{6D0A8ADB-3927-4C9A-B27D-2447BA65C7D1}" destId="{B0011C66-734E-4EB3-9EE3-BE93BC159768}" srcOrd="1" destOrd="0" presId="urn:microsoft.com/office/officeart/2005/8/layout/pyramid1"/>
    <dgm:cxn modelId="{1035A408-6AF6-4CA2-9603-63C1F3730096}" type="presOf" srcId="{6DF898DE-EE37-4C35-8C91-46F929E62799}" destId="{16F81298-54A4-43B6-AE03-1CF6DDDC64BC}" srcOrd="1" destOrd="0" presId="urn:microsoft.com/office/officeart/2005/8/layout/pyramid1"/>
    <dgm:cxn modelId="{192100FC-A808-437F-B0CC-136378C11F03}" type="presOf" srcId="{02D33588-986C-46CB-BB18-9849934026EC}" destId="{C298D2FA-20A4-4CA2-8B5A-B2F9F5C4AD3A}" srcOrd="1" destOrd="0" presId="urn:microsoft.com/office/officeart/2005/8/layout/pyramid1"/>
    <dgm:cxn modelId="{C772D277-68C1-4C43-8ED0-A236C575FE25}" type="presOf" srcId="{3196B7F5-CDDD-49F6-A968-B5D7908F3A2B}" destId="{50347F6F-9F11-41F5-853C-F275EA7DB24D}" srcOrd="0" destOrd="0" presId="urn:microsoft.com/office/officeart/2005/8/layout/pyramid1"/>
    <dgm:cxn modelId="{715426D0-BB01-4ED2-913B-35F0AB585F72}" type="presOf" srcId="{2E25DEF3-90F8-4FA9-A96B-DC0E2A13E735}" destId="{CB82191B-3047-48A3-B55D-A080932F48C6}" srcOrd="0" destOrd="0" presId="urn:microsoft.com/office/officeart/2005/8/layout/pyramid1"/>
    <dgm:cxn modelId="{525B7806-6FB0-4983-8F7A-FCE5C74F50E1}" type="presOf" srcId="{2151548C-CE11-4DAE-8587-6C8D54E98107}" destId="{615435EA-BA75-4413-A3D3-23BDD395BABD}" srcOrd="1" destOrd="0" presId="urn:microsoft.com/office/officeart/2005/8/layout/pyramid1"/>
    <dgm:cxn modelId="{B1F4A3E3-2938-4433-B732-79B59D5F9FFE}" type="presOf" srcId="{08A68F5F-B585-4943-9001-DF4A42AD7414}" destId="{1DBE3D95-07F8-44F7-912A-1815336AAB7D}" srcOrd="0" destOrd="0" presId="urn:microsoft.com/office/officeart/2005/8/layout/pyramid1"/>
    <dgm:cxn modelId="{3F0670ED-5E54-4A92-8CFF-90B612004A9C}" type="presOf" srcId="{E9BDB69E-0958-48B4-837B-4F26F91C47D8}" destId="{19DF9CAA-6ACC-45DF-90C9-97A6ACAC8C6F}" srcOrd="0" destOrd="0" presId="urn:microsoft.com/office/officeart/2005/8/layout/pyramid1"/>
    <dgm:cxn modelId="{7CE9BAC4-B8DD-43FF-9E97-ECCE5D744062}" srcId="{E9BDB69E-0958-48B4-837B-4F26F91C47D8}" destId="{6D0A8ADB-3927-4C9A-B27D-2447BA65C7D1}" srcOrd="10" destOrd="0" parTransId="{D70D681D-E7D8-439A-8C1E-805D05B2049A}" sibTransId="{C760A44D-FB81-463A-BA99-5C1C6C5F2FBF}"/>
    <dgm:cxn modelId="{1F8939BA-7760-487A-BB38-0E2626D3734C}" type="presOf" srcId="{170E4525-C07E-43CE-A44F-89275B062397}" destId="{47D2D131-53E9-4B73-AE1F-59460C8601EF}" srcOrd="0" destOrd="0" presId="urn:microsoft.com/office/officeart/2005/8/layout/pyramid1"/>
    <dgm:cxn modelId="{1F42EDF6-F317-4EB1-9A90-EFDEE941E810}" type="presOf" srcId="{6D0A8ADB-3927-4C9A-B27D-2447BA65C7D1}" destId="{BE117B1E-74E5-4BAA-8BDD-711314045453}" srcOrd="0" destOrd="0" presId="urn:microsoft.com/office/officeart/2005/8/layout/pyramid1"/>
    <dgm:cxn modelId="{6AE53283-59B7-47F6-97EA-E4D310429549}" srcId="{E9BDB69E-0958-48B4-837B-4F26F91C47D8}" destId="{A8FF5A9A-D7EB-4CFF-9BFD-677703AE9BE1}" srcOrd="1" destOrd="0" parTransId="{807614BE-1B13-4A8E-A26A-4C9442C441BF}" sibTransId="{272280F1-F3E5-417C-A013-D9203FF1B2F1}"/>
    <dgm:cxn modelId="{85D690C1-960D-488F-B284-77E26022FD87}" type="presOf" srcId="{C81391D9-5D2F-4349-8FBE-56DCE5F68B0B}" destId="{DF99DADA-509C-422B-B6E0-0E20B59080D8}" srcOrd="0" destOrd="0" presId="urn:microsoft.com/office/officeart/2005/8/layout/pyramid1"/>
    <dgm:cxn modelId="{A183B005-FF73-499B-A41A-226751EE4BEF}" srcId="{E9BDB69E-0958-48B4-837B-4F26F91C47D8}" destId="{C81391D9-5D2F-4349-8FBE-56DCE5F68B0B}" srcOrd="12" destOrd="0" parTransId="{7E8FE7F8-00E8-4DD8-8646-C08F590F8E43}" sibTransId="{D706A62C-E832-4759-B544-44D860609536}"/>
    <dgm:cxn modelId="{41A3D6A0-5124-4009-8482-B6DC97CB31AE}" type="presOf" srcId="{08A68F5F-B585-4943-9001-DF4A42AD7414}" destId="{207E0A7F-B232-4FE2-8A9C-B882E69706FC}" srcOrd="1" destOrd="0" presId="urn:microsoft.com/office/officeart/2005/8/layout/pyramid1"/>
    <dgm:cxn modelId="{697286C5-2CE8-4B30-9A51-FF5268258BC9}" type="presOf" srcId="{DF220126-0771-4807-84AB-570240D0A446}" destId="{238972F8-EB2D-492F-A3FC-7C542242A6DC}" srcOrd="1" destOrd="0" presId="urn:microsoft.com/office/officeart/2005/8/layout/pyramid1"/>
    <dgm:cxn modelId="{360D1152-011E-4516-A1BF-B619394DE0F0}" type="presOf" srcId="{2E25DEF3-90F8-4FA9-A96B-DC0E2A13E735}" destId="{A502E7F9-63D3-49BF-A80E-0CB75B63EEB1}" srcOrd="1" destOrd="0" presId="urn:microsoft.com/office/officeart/2005/8/layout/pyramid1"/>
    <dgm:cxn modelId="{12412D56-8D44-4922-AA86-59D4AC14DEA8}" type="presOf" srcId="{AECFD878-84EF-4F05-B2DB-B9C776EE36BD}" destId="{2DAB0CAD-1E60-44E8-A7A3-C5ED6CEBB826}" srcOrd="0" destOrd="0" presId="urn:microsoft.com/office/officeart/2005/8/layout/pyramid1"/>
    <dgm:cxn modelId="{B63F06AE-9E6E-4CF3-9A66-6006B721D7E1}" type="presOf" srcId="{6DF898DE-EE37-4C35-8C91-46F929E62799}" destId="{ECD2B758-08D5-4DAA-8236-E66373EB780F}" srcOrd="0" destOrd="0" presId="urn:microsoft.com/office/officeart/2005/8/layout/pyramid1"/>
    <dgm:cxn modelId="{6E0BB12C-6E6C-48E4-B4A0-8433D987FC5C}" type="presOf" srcId="{02D33588-986C-46CB-BB18-9849934026EC}" destId="{9BD3C108-A68F-4DDD-BF32-D54467092D68}" srcOrd="0" destOrd="0" presId="urn:microsoft.com/office/officeart/2005/8/layout/pyramid1"/>
    <dgm:cxn modelId="{44091E17-AFD1-47C6-B881-F0740C60E76A}" srcId="{E9BDB69E-0958-48B4-837B-4F26F91C47D8}" destId="{DF220126-0771-4807-84AB-570240D0A446}" srcOrd="2" destOrd="0" parTransId="{D5DB3BED-99ED-4CA8-B4D5-4B8C6F1C13A2}" sibTransId="{A754CE5C-B8CA-44C6-9C7A-622657020A4D}"/>
    <dgm:cxn modelId="{B52EA3D1-90CF-4225-8B3A-1915981C817F}" type="presOf" srcId="{1FE90A51-AF88-411A-B24A-C1E106173CE2}" destId="{22EFD44E-A2D0-48AB-9D78-488EB09A2987}" srcOrd="0" destOrd="0" presId="urn:microsoft.com/office/officeart/2005/8/layout/pyramid1"/>
    <dgm:cxn modelId="{DC2C288D-9F63-4396-A885-0D077EDDF793}" srcId="{E9BDB69E-0958-48B4-837B-4F26F91C47D8}" destId="{1FE90A51-AF88-411A-B24A-C1E106173CE2}" srcOrd="11" destOrd="0" parTransId="{861268CA-F967-4252-A2B9-A7BB508EC0D0}" sibTransId="{AE0AEFC6-C880-4C8A-BBB0-91F09ACEE8A5}"/>
    <dgm:cxn modelId="{FBD57215-3945-4B4E-95CC-C9AB1B5C56CF}" srcId="{E9BDB69E-0958-48B4-837B-4F26F91C47D8}" destId="{170E4525-C07E-43CE-A44F-89275B062397}" srcOrd="14" destOrd="0" parTransId="{432B9DD3-6401-44A8-B6F1-0FF4B4F63F33}" sibTransId="{98A994D1-3CC3-4A2A-BA55-71F50B5C26B3}"/>
    <dgm:cxn modelId="{2C7F7DD2-5FD2-4387-96EA-38467F265153}" type="presOf" srcId="{C34077CB-947C-401A-BBD3-33F58F68C2AD}" destId="{882DCECD-0816-4A69-B81B-00DE61682405}" srcOrd="0" destOrd="0" presId="urn:microsoft.com/office/officeart/2005/8/layout/pyramid1"/>
    <dgm:cxn modelId="{798C68DD-7B88-4B06-9738-DDF64474B6A4}" type="presOf" srcId="{AECFD878-84EF-4F05-B2DB-B9C776EE36BD}" destId="{11FB30B3-8F46-4A41-9628-07DAB45E3900}" srcOrd="1" destOrd="0" presId="urn:microsoft.com/office/officeart/2005/8/layout/pyramid1"/>
    <dgm:cxn modelId="{DD1D4E48-5561-4139-B5DE-0886A3CDF039}" type="presOf" srcId="{24FC3B11-0DD1-41C7-8D80-10A59CB3F4A3}" destId="{C7633582-8A12-423F-BF1F-9D5830A01496}" srcOrd="1" destOrd="0" presId="urn:microsoft.com/office/officeart/2005/8/layout/pyramid1"/>
    <dgm:cxn modelId="{84646E47-26F4-4D78-B8A6-5F88F9AAA794}" type="presOf" srcId="{731C3329-C3D8-40C3-8D96-8C3E4D97CB62}" destId="{8C4436EC-CD26-412D-815D-C9D698F2CD85}" srcOrd="1" destOrd="0" presId="urn:microsoft.com/office/officeart/2005/8/layout/pyramid1"/>
    <dgm:cxn modelId="{F7091078-B66F-4E39-BF20-59ACC2F47B86}" type="presOf" srcId="{170E4525-C07E-43CE-A44F-89275B062397}" destId="{99E5A004-3925-42AE-9C55-35C48425386A}" srcOrd="1" destOrd="0" presId="urn:microsoft.com/office/officeart/2005/8/layout/pyramid1"/>
    <dgm:cxn modelId="{7DB4CEC3-87A9-440A-BAC4-8E08397AF020}" srcId="{E9BDB69E-0958-48B4-837B-4F26F91C47D8}" destId="{2E25DEF3-90F8-4FA9-A96B-DC0E2A13E735}" srcOrd="9" destOrd="0" parTransId="{1AB5A393-14CD-4872-8EE6-E03C336875F9}" sibTransId="{321F219D-C634-495F-B964-917FADDDEF24}"/>
    <dgm:cxn modelId="{21CA3DBD-D196-48FA-A3A5-4B942EDFC7CD}" type="presOf" srcId="{C34077CB-947C-401A-BBD3-33F58F68C2AD}" destId="{81164936-B0F8-4A70-BB35-949AB9125AFA}" srcOrd="1" destOrd="0" presId="urn:microsoft.com/office/officeart/2005/8/layout/pyramid1"/>
    <dgm:cxn modelId="{FE718DCA-60AA-4301-A665-FB81F5FAE6B9}" type="presOf" srcId="{C81391D9-5D2F-4349-8FBE-56DCE5F68B0B}" destId="{59BE4343-1B24-4707-BAED-2FDF4F9E6805}" srcOrd="1" destOrd="0" presId="urn:microsoft.com/office/officeart/2005/8/layout/pyramid1"/>
    <dgm:cxn modelId="{DE8C214F-2C69-45B7-AC90-10E9D72D25D3}" type="presOf" srcId="{1FE90A51-AF88-411A-B24A-C1E106173CE2}" destId="{33C23EB0-61F5-4800-B9B3-B4B57894A765}" srcOrd="1" destOrd="0" presId="urn:microsoft.com/office/officeart/2005/8/layout/pyramid1"/>
    <dgm:cxn modelId="{A1C107F5-B697-4B11-B7EF-76619EB8C418}" srcId="{E9BDB69E-0958-48B4-837B-4F26F91C47D8}" destId="{C34077CB-947C-401A-BBD3-33F58F68C2AD}" srcOrd="7" destOrd="0" parTransId="{6BBAE634-5EB6-4B40-8993-44A1A91A250B}" sibTransId="{1E0E6598-E85E-4A10-8524-5CE2FDDB2242}"/>
    <dgm:cxn modelId="{1F1F9EF8-E765-4367-997E-AD5A773017DE}" srcId="{E9BDB69E-0958-48B4-837B-4F26F91C47D8}" destId="{6DF898DE-EE37-4C35-8C91-46F929E62799}" srcOrd="8" destOrd="0" parTransId="{B1090D6F-0B2A-436B-AB58-2B861C03BA68}" sibTransId="{F6179A29-8F81-4CBC-BB25-0E7EED20F91A}"/>
    <dgm:cxn modelId="{B09D8247-14E7-42AD-A24B-0410028D748B}" type="presOf" srcId="{2151548C-CE11-4DAE-8587-6C8D54E98107}" destId="{8D6E3A82-E176-4E3E-A27C-CFF0256AB663}" srcOrd="0" destOrd="0" presId="urn:microsoft.com/office/officeart/2005/8/layout/pyramid1"/>
    <dgm:cxn modelId="{4B4ECF73-F08E-4014-B057-619B31F122A2}" srcId="{E9BDB69E-0958-48B4-837B-4F26F91C47D8}" destId="{731C3329-C3D8-40C3-8D96-8C3E4D97CB62}" srcOrd="0" destOrd="0" parTransId="{C30F0E71-BBA0-4282-B581-01217DC8E2B8}" sibTransId="{8F00446C-DAF0-4418-ABBB-1982EF9AFF4D}"/>
    <dgm:cxn modelId="{0FCD338B-88C1-4828-840D-B328390D3BE6}" type="presOf" srcId="{731C3329-C3D8-40C3-8D96-8C3E4D97CB62}" destId="{2D88F518-763C-411E-BDD6-59F1F96C42EE}" srcOrd="0" destOrd="0" presId="urn:microsoft.com/office/officeart/2005/8/layout/pyramid1"/>
    <dgm:cxn modelId="{DEC50808-9805-4475-892A-878F7977567B}" srcId="{E9BDB69E-0958-48B4-837B-4F26F91C47D8}" destId="{02D33588-986C-46CB-BB18-9849934026EC}" srcOrd="13" destOrd="0" parTransId="{36D814A4-B151-4789-827E-F05E464522EC}" sibTransId="{6B6B2E80-F72F-4269-87D2-8C73DDFAB12A}"/>
    <dgm:cxn modelId="{881A4F24-C118-4BC6-B61E-013D9BA1C153}" type="presOf" srcId="{DF220126-0771-4807-84AB-570240D0A446}" destId="{93A23405-B4DE-4D4D-9383-5721270957DF}" srcOrd="0" destOrd="0" presId="urn:microsoft.com/office/officeart/2005/8/layout/pyramid1"/>
    <dgm:cxn modelId="{B047F3A2-7349-4F30-9ACC-4229E073EDDE}" srcId="{E9BDB69E-0958-48B4-837B-4F26F91C47D8}" destId="{AECFD878-84EF-4F05-B2DB-B9C776EE36BD}" srcOrd="3" destOrd="0" parTransId="{CEB4CE47-B149-42FC-8302-8F19E413E5E0}" sibTransId="{A20EF01F-9412-4A76-B68D-683D37A81F06}"/>
    <dgm:cxn modelId="{DA2066AC-9AE3-4E78-BB1C-09A563BF19FE}" srcId="{E9BDB69E-0958-48B4-837B-4F26F91C47D8}" destId="{24FC3B11-0DD1-41C7-8D80-10A59CB3F4A3}" srcOrd="5" destOrd="0" parTransId="{3BA69481-11C1-43C7-9301-80DBBE1C9F8B}" sibTransId="{24DF0495-F18B-4FA8-AFDE-39BE71CA1740}"/>
    <dgm:cxn modelId="{749E76DB-8018-43D5-AE6B-81019388730A}" srcId="{E9BDB69E-0958-48B4-837B-4F26F91C47D8}" destId="{08A68F5F-B585-4943-9001-DF4A42AD7414}" srcOrd="4" destOrd="0" parTransId="{DABA18D3-AB12-4C6F-8ECC-1295B2976E9B}" sibTransId="{9A13F827-E423-4FFF-A4B8-8A4BF1F9C465}"/>
    <dgm:cxn modelId="{ABD7F980-C62A-4217-B934-37763171F257}" type="presOf" srcId="{A8FF5A9A-D7EB-4CFF-9BFD-677703AE9BE1}" destId="{F69AA0BF-A833-4ADC-984B-4DCD5730ABAC}" srcOrd="0" destOrd="0" presId="urn:microsoft.com/office/officeart/2005/8/layout/pyramid1"/>
    <dgm:cxn modelId="{E8BC4F3A-E282-4196-9BF0-E2FF95CEAD56}" type="presOf" srcId="{24FC3B11-0DD1-41C7-8D80-10A59CB3F4A3}" destId="{62EB86F0-F945-4077-8A04-06D599520A9B}" srcOrd="0" destOrd="0" presId="urn:microsoft.com/office/officeart/2005/8/layout/pyramid1"/>
    <dgm:cxn modelId="{DBF2C07E-C685-45C4-98AF-CE03E20AF7C2}" type="presOf" srcId="{A8FF5A9A-D7EB-4CFF-9BFD-677703AE9BE1}" destId="{0C68C396-BF21-4170-A0CD-09269B92A06D}" srcOrd="1" destOrd="0" presId="urn:microsoft.com/office/officeart/2005/8/layout/pyramid1"/>
    <dgm:cxn modelId="{C7E508B7-A6A8-415E-B587-3201BFF2269E}" type="presOf" srcId="{3196B7F5-CDDD-49F6-A968-B5D7908F3A2B}" destId="{6A4E162B-112F-4887-8F46-D3869A67FA77}" srcOrd="1" destOrd="0" presId="urn:microsoft.com/office/officeart/2005/8/layout/pyramid1"/>
    <dgm:cxn modelId="{1AB2638B-F39C-4C92-A77D-75DFF9DCBDE4}" type="presParOf" srcId="{19DF9CAA-6ACC-45DF-90C9-97A6ACAC8C6F}" destId="{4495608A-4E84-4981-ABA4-EC59C586719E}" srcOrd="0" destOrd="0" presId="urn:microsoft.com/office/officeart/2005/8/layout/pyramid1"/>
    <dgm:cxn modelId="{DB58683C-9A6C-4AE2-AD57-BE36199E1995}" type="presParOf" srcId="{4495608A-4E84-4981-ABA4-EC59C586719E}" destId="{2D88F518-763C-411E-BDD6-59F1F96C42EE}" srcOrd="0" destOrd="0" presId="urn:microsoft.com/office/officeart/2005/8/layout/pyramid1"/>
    <dgm:cxn modelId="{537CFDBD-9223-487B-8775-F803DC41019C}" type="presParOf" srcId="{4495608A-4E84-4981-ABA4-EC59C586719E}" destId="{8C4436EC-CD26-412D-815D-C9D698F2CD85}" srcOrd="1" destOrd="0" presId="urn:microsoft.com/office/officeart/2005/8/layout/pyramid1"/>
    <dgm:cxn modelId="{E8AF8A2A-1785-4660-BB6A-B545F0A1036B}" type="presParOf" srcId="{19DF9CAA-6ACC-45DF-90C9-97A6ACAC8C6F}" destId="{3780AD8D-7976-4C1E-9D9F-DFA1177B0C2A}" srcOrd="1" destOrd="0" presId="urn:microsoft.com/office/officeart/2005/8/layout/pyramid1"/>
    <dgm:cxn modelId="{E14B9509-CCC9-48FF-A755-907459CF72AD}" type="presParOf" srcId="{3780AD8D-7976-4C1E-9D9F-DFA1177B0C2A}" destId="{F69AA0BF-A833-4ADC-984B-4DCD5730ABAC}" srcOrd="0" destOrd="0" presId="urn:microsoft.com/office/officeart/2005/8/layout/pyramid1"/>
    <dgm:cxn modelId="{E72CB70D-8D54-4FBD-9B22-59C2E6DA832D}" type="presParOf" srcId="{3780AD8D-7976-4C1E-9D9F-DFA1177B0C2A}" destId="{0C68C396-BF21-4170-A0CD-09269B92A06D}" srcOrd="1" destOrd="0" presId="urn:microsoft.com/office/officeart/2005/8/layout/pyramid1"/>
    <dgm:cxn modelId="{087B01D6-1444-4C65-A81E-3BADA10117C7}" type="presParOf" srcId="{19DF9CAA-6ACC-45DF-90C9-97A6ACAC8C6F}" destId="{6918486D-028F-4EFB-9406-A178505A1149}" srcOrd="2" destOrd="0" presId="urn:microsoft.com/office/officeart/2005/8/layout/pyramid1"/>
    <dgm:cxn modelId="{F106AEFF-FAC5-41A9-B370-260F0C360147}" type="presParOf" srcId="{6918486D-028F-4EFB-9406-A178505A1149}" destId="{93A23405-B4DE-4D4D-9383-5721270957DF}" srcOrd="0" destOrd="0" presId="urn:microsoft.com/office/officeart/2005/8/layout/pyramid1"/>
    <dgm:cxn modelId="{958B902A-6145-4B00-ABC8-21BEB16E72C1}" type="presParOf" srcId="{6918486D-028F-4EFB-9406-A178505A1149}" destId="{238972F8-EB2D-492F-A3FC-7C542242A6DC}" srcOrd="1" destOrd="0" presId="urn:microsoft.com/office/officeart/2005/8/layout/pyramid1"/>
    <dgm:cxn modelId="{AFA6C616-2A7C-4CD5-85D6-C26F9E20CDC9}" type="presParOf" srcId="{19DF9CAA-6ACC-45DF-90C9-97A6ACAC8C6F}" destId="{56F8BD19-138A-44F0-B9DA-6849EC9E8138}" srcOrd="3" destOrd="0" presId="urn:microsoft.com/office/officeart/2005/8/layout/pyramid1"/>
    <dgm:cxn modelId="{3B657F29-2190-4F86-AC72-44CB459B1CA1}" type="presParOf" srcId="{56F8BD19-138A-44F0-B9DA-6849EC9E8138}" destId="{2DAB0CAD-1E60-44E8-A7A3-C5ED6CEBB826}" srcOrd="0" destOrd="0" presId="urn:microsoft.com/office/officeart/2005/8/layout/pyramid1"/>
    <dgm:cxn modelId="{1040D7B6-AEE0-449E-9D8B-0921F80FFAEB}" type="presParOf" srcId="{56F8BD19-138A-44F0-B9DA-6849EC9E8138}" destId="{11FB30B3-8F46-4A41-9628-07DAB45E3900}" srcOrd="1" destOrd="0" presId="urn:microsoft.com/office/officeart/2005/8/layout/pyramid1"/>
    <dgm:cxn modelId="{D3D357E7-218B-421C-8979-8BCA2D3DA0AD}" type="presParOf" srcId="{19DF9CAA-6ACC-45DF-90C9-97A6ACAC8C6F}" destId="{D9C6517B-0A9C-42E5-8A9D-22C90E4E0E16}" srcOrd="4" destOrd="0" presId="urn:microsoft.com/office/officeart/2005/8/layout/pyramid1"/>
    <dgm:cxn modelId="{8A7A6CF3-EB5B-425A-A5A4-790574F3B24D}" type="presParOf" srcId="{D9C6517B-0A9C-42E5-8A9D-22C90E4E0E16}" destId="{1DBE3D95-07F8-44F7-912A-1815336AAB7D}" srcOrd="0" destOrd="0" presId="urn:microsoft.com/office/officeart/2005/8/layout/pyramid1"/>
    <dgm:cxn modelId="{EE642507-30ED-4C91-A79E-E669E1A99DC8}" type="presParOf" srcId="{D9C6517B-0A9C-42E5-8A9D-22C90E4E0E16}" destId="{207E0A7F-B232-4FE2-8A9C-B882E69706FC}" srcOrd="1" destOrd="0" presId="urn:microsoft.com/office/officeart/2005/8/layout/pyramid1"/>
    <dgm:cxn modelId="{C1B79125-96E0-4EEC-8566-BFE98C37B767}" type="presParOf" srcId="{19DF9CAA-6ACC-45DF-90C9-97A6ACAC8C6F}" destId="{8F968EDF-826B-46B5-AC53-5B53C7B61BA2}" srcOrd="5" destOrd="0" presId="urn:microsoft.com/office/officeart/2005/8/layout/pyramid1"/>
    <dgm:cxn modelId="{4D934C1E-5A7F-4408-830E-A15AAE19A6C2}" type="presParOf" srcId="{8F968EDF-826B-46B5-AC53-5B53C7B61BA2}" destId="{62EB86F0-F945-4077-8A04-06D599520A9B}" srcOrd="0" destOrd="0" presId="urn:microsoft.com/office/officeart/2005/8/layout/pyramid1"/>
    <dgm:cxn modelId="{D98F2F8D-846A-441E-8667-5C271D62C473}" type="presParOf" srcId="{8F968EDF-826B-46B5-AC53-5B53C7B61BA2}" destId="{C7633582-8A12-423F-BF1F-9D5830A01496}" srcOrd="1" destOrd="0" presId="urn:microsoft.com/office/officeart/2005/8/layout/pyramid1"/>
    <dgm:cxn modelId="{7FF8FD5E-1732-4598-A071-81AFDE6109B9}" type="presParOf" srcId="{19DF9CAA-6ACC-45DF-90C9-97A6ACAC8C6F}" destId="{8393D31D-6431-4AF4-87BB-F3F1C7704D47}" srcOrd="6" destOrd="0" presId="urn:microsoft.com/office/officeart/2005/8/layout/pyramid1"/>
    <dgm:cxn modelId="{1DBA06A5-BBF3-4647-8923-AF84CD507160}" type="presParOf" srcId="{8393D31D-6431-4AF4-87BB-F3F1C7704D47}" destId="{8D6E3A82-E176-4E3E-A27C-CFF0256AB663}" srcOrd="0" destOrd="0" presId="urn:microsoft.com/office/officeart/2005/8/layout/pyramid1"/>
    <dgm:cxn modelId="{082B3CF1-15C9-4933-910A-E7DEDDA2E720}" type="presParOf" srcId="{8393D31D-6431-4AF4-87BB-F3F1C7704D47}" destId="{615435EA-BA75-4413-A3D3-23BDD395BABD}" srcOrd="1" destOrd="0" presId="urn:microsoft.com/office/officeart/2005/8/layout/pyramid1"/>
    <dgm:cxn modelId="{9D74769C-CEE7-4517-92B5-99588191CAC6}" type="presParOf" srcId="{19DF9CAA-6ACC-45DF-90C9-97A6ACAC8C6F}" destId="{3507E1D2-69EC-40FD-85FE-564863F3898C}" srcOrd="7" destOrd="0" presId="urn:microsoft.com/office/officeart/2005/8/layout/pyramid1"/>
    <dgm:cxn modelId="{39968B5B-2E55-44D7-8D5D-88C933BB2B0E}" type="presParOf" srcId="{3507E1D2-69EC-40FD-85FE-564863F3898C}" destId="{882DCECD-0816-4A69-B81B-00DE61682405}" srcOrd="0" destOrd="0" presId="urn:microsoft.com/office/officeart/2005/8/layout/pyramid1"/>
    <dgm:cxn modelId="{F16444C2-596D-4404-A6A5-86BE34A22AB4}" type="presParOf" srcId="{3507E1D2-69EC-40FD-85FE-564863F3898C}" destId="{81164936-B0F8-4A70-BB35-949AB9125AFA}" srcOrd="1" destOrd="0" presId="urn:microsoft.com/office/officeart/2005/8/layout/pyramid1"/>
    <dgm:cxn modelId="{A3312143-6E00-4B4B-8AF2-37B58F34086D}" type="presParOf" srcId="{19DF9CAA-6ACC-45DF-90C9-97A6ACAC8C6F}" destId="{AEAE115A-1429-4A7D-9AF1-FFE7C6B87222}" srcOrd="8" destOrd="0" presId="urn:microsoft.com/office/officeart/2005/8/layout/pyramid1"/>
    <dgm:cxn modelId="{4ED7ABAC-7193-455F-91B7-8BA7415901E8}" type="presParOf" srcId="{AEAE115A-1429-4A7D-9AF1-FFE7C6B87222}" destId="{ECD2B758-08D5-4DAA-8236-E66373EB780F}" srcOrd="0" destOrd="0" presId="urn:microsoft.com/office/officeart/2005/8/layout/pyramid1"/>
    <dgm:cxn modelId="{42B92F6F-8CAD-4712-87C2-B82F3A13FF02}" type="presParOf" srcId="{AEAE115A-1429-4A7D-9AF1-FFE7C6B87222}" destId="{16F81298-54A4-43B6-AE03-1CF6DDDC64BC}" srcOrd="1" destOrd="0" presId="urn:microsoft.com/office/officeart/2005/8/layout/pyramid1"/>
    <dgm:cxn modelId="{71338175-7EBF-4C54-8A9E-C25344B0EA7B}" type="presParOf" srcId="{19DF9CAA-6ACC-45DF-90C9-97A6ACAC8C6F}" destId="{AE6B2C4F-CE2F-49B8-8C40-769626C8CCA0}" srcOrd="9" destOrd="0" presId="urn:microsoft.com/office/officeart/2005/8/layout/pyramid1"/>
    <dgm:cxn modelId="{21AB14AB-069F-41D7-BCB5-05D8509F5C5B}" type="presParOf" srcId="{AE6B2C4F-CE2F-49B8-8C40-769626C8CCA0}" destId="{CB82191B-3047-48A3-B55D-A080932F48C6}" srcOrd="0" destOrd="0" presId="urn:microsoft.com/office/officeart/2005/8/layout/pyramid1"/>
    <dgm:cxn modelId="{4054DE58-F044-4D5E-8CE7-240256236155}" type="presParOf" srcId="{AE6B2C4F-CE2F-49B8-8C40-769626C8CCA0}" destId="{A502E7F9-63D3-49BF-A80E-0CB75B63EEB1}" srcOrd="1" destOrd="0" presId="urn:microsoft.com/office/officeart/2005/8/layout/pyramid1"/>
    <dgm:cxn modelId="{622C8138-9B9A-4ED7-A10C-1B7231584A5D}" type="presParOf" srcId="{19DF9CAA-6ACC-45DF-90C9-97A6ACAC8C6F}" destId="{69DAC737-96B5-489A-880C-08784A9580EB}" srcOrd="10" destOrd="0" presId="urn:microsoft.com/office/officeart/2005/8/layout/pyramid1"/>
    <dgm:cxn modelId="{B24D18C1-AA8C-4D35-8311-294D11CECBEE}" type="presParOf" srcId="{69DAC737-96B5-489A-880C-08784A9580EB}" destId="{BE117B1E-74E5-4BAA-8BDD-711314045453}" srcOrd="0" destOrd="0" presId="urn:microsoft.com/office/officeart/2005/8/layout/pyramid1"/>
    <dgm:cxn modelId="{C1CC65D6-4EF7-43EE-BDF0-4C3973320CC5}" type="presParOf" srcId="{69DAC737-96B5-489A-880C-08784A9580EB}" destId="{B0011C66-734E-4EB3-9EE3-BE93BC159768}" srcOrd="1" destOrd="0" presId="urn:microsoft.com/office/officeart/2005/8/layout/pyramid1"/>
    <dgm:cxn modelId="{53DD8640-77CA-4243-A177-CBF689ED198A}" type="presParOf" srcId="{19DF9CAA-6ACC-45DF-90C9-97A6ACAC8C6F}" destId="{D050AC56-611A-4959-B79B-EB4B07BAAF87}" srcOrd="11" destOrd="0" presId="urn:microsoft.com/office/officeart/2005/8/layout/pyramid1"/>
    <dgm:cxn modelId="{CA88E4DF-C346-4D3E-9298-BB2057899A59}" type="presParOf" srcId="{D050AC56-611A-4959-B79B-EB4B07BAAF87}" destId="{22EFD44E-A2D0-48AB-9D78-488EB09A2987}" srcOrd="0" destOrd="0" presId="urn:microsoft.com/office/officeart/2005/8/layout/pyramid1"/>
    <dgm:cxn modelId="{B4966213-0745-40C1-90B5-8EA5D8DDA5D2}" type="presParOf" srcId="{D050AC56-611A-4959-B79B-EB4B07BAAF87}" destId="{33C23EB0-61F5-4800-B9B3-B4B57894A765}" srcOrd="1" destOrd="0" presId="urn:microsoft.com/office/officeart/2005/8/layout/pyramid1"/>
    <dgm:cxn modelId="{4C070999-8FA1-489E-B34C-2E8D67103958}" type="presParOf" srcId="{19DF9CAA-6ACC-45DF-90C9-97A6ACAC8C6F}" destId="{147E06C2-D83D-4D93-8B53-EF0820EE81F5}" srcOrd="12" destOrd="0" presId="urn:microsoft.com/office/officeart/2005/8/layout/pyramid1"/>
    <dgm:cxn modelId="{17E74BBB-D471-4E68-80F0-655C6950F77F}" type="presParOf" srcId="{147E06C2-D83D-4D93-8B53-EF0820EE81F5}" destId="{DF99DADA-509C-422B-B6E0-0E20B59080D8}" srcOrd="0" destOrd="0" presId="urn:microsoft.com/office/officeart/2005/8/layout/pyramid1"/>
    <dgm:cxn modelId="{DF82CFED-3EBB-48CA-8326-CE2D526CBC99}" type="presParOf" srcId="{147E06C2-D83D-4D93-8B53-EF0820EE81F5}" destId="{59BE4343-1B24-4707-BAED-2FDF4F9E6805}" srcOrd="1" destOrd="0" presId="urn:microsoft.com/office/officeart/2005/8/layout/pyramid1"/>
    <dgm:cxn modelId="{26C6E0C5-9751-4B20-8D19-9513BCF6B967}" type="presParOf" srcId="{19DF9CAA-6ACC-45DF-90C9-97A6ACAC8C6F}" destId="{A33F9F19-0019-4009-AFB0-84814A35545D}" srcOrd="13" destOrd="0" presId="urn:microsoft.com/office/officeart/2005/8/layout/pyramid1"/>
    <dgm:cxn modelId="{09D2EB4E-9EE3-4BF3-837B-0F1F4D586188}" type="presParOf" srcId="{A33F9F19-0019-4009-AFB0-84814A35545D}" destId="{9BD3C108-A68F-4DDD-BF32-D54467092D68}" srcOrd="0" destOrd="0" presId="urn:microsoft.com/office/officeart/2005/8/layout/pyramid1"/>
    <dgm:cxn modelId="{862077C9-8BB5-4138-8855-A48ADA308222}" type="presParOf" srcId="{A33F9F19-0019-4009-AFB0-84814A35545D}" destId="{C298D2FA-20A4-4CA2-8B5A-B2F9F5C4AD3A}" srcOrd="1" destOrd="0" presId="urn:microsoft.com/office/officeart/2005/8/layout/pyramid1"/>
    <dgm:cxn modelId="{0D68C04C-8117-4108-AFA1-48ACA1BA629D}" type="presParOf" srcId="{19DF9CAA-6ACC-45DF-90C9-97A6ACAC8C6F}" destId="{E7C303ED-1652-42F1-8EA8-93A564BA87AC}" srcOrd="14" destOrd="0" presId="urn:microsoft.com/office/officeart/2005/8/layout/pyramid1"/>
    <dgm:cxn modelId="{4EEFF1EE-1D02-49EA-AAE4-D9AF9219BA71}" type="presParOf" srcId="{E7C303ED-1652-42F1-8EA8-93A564BA87AC}" destId="{47D2D131-53E9-4B73-AE1F-59460C8601EF}" srcOrd="0" destOrd="0" presId="urn:microsoft.com/office/officeart/2005/8/layout/pyramid1"/>
    <dgm:cxn modelId="{D7242FFA-9AE4-4F40-8FB6-09B95FA3F502}" type="presParOf" srcId="{E7C303ED-1652-42F1-8EA8-93A564BA87AC}" destId="{99E5A004-3925-42AE-9C55-35C48425386A}" srcOrd="1" destOrd="0" presId="urn:microsoft.com/office/officeart/2005/8/layout/pyramid1"/>
    <dgm:cxn modelId="{982C728C-3888-4C9E-8DD3-0930476B0DCA}" type="presParOf" srcId="{19DF9CAA-6ACC-45DF-90C9-97A6ACAC8C6F}" destId="{8A53987B-8347-416D-A168-5B037BFF663A}" srcOrd="15" destOrd="0" presId="urn:microsoft.com/office/officeart/2005/8/layout/pyramid1"/>
    <dgm:cxn modelId="{21B53A20-37F2-446D-9C07-1CFA99FD2382}" type="presParOf" srcId="{8A53987B-8347-416D-A168-5B037BFF663A}" destId="{50347F6F-9F11-41F5-853C-F275EA7DB24D}" srcOrd="0" destOrd="0" presId="urn:microsoft.com/office/officeart/2005/8/layout/pyramid1"/>
    <dgm:cxn modelId="{DF123763-0450-409A-B2F7-5D8F53D71FF2}" type="presParOf" srcId="{8A53987B-8347-416D-A168-5B037BFF663A}" destId="{6A4E162B-112F-4887-8F46-D3869A67FA77}"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Trebuchet MS" pitchFamily="34" charset="0"/>
              </a:rPr>
              <a:t>WinHEC 2008</a:t>
            </a:r>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latin typeface="Trebuchet MS" pitchFamily="34" charset="0"/>
              </a:rPr>
              <a:pPr/>
              <a:t>11/11/2008</a:t>
            </a:fld>
            <a:endParaRPr lang="en-US" dirty="0">
              <a:latin typeface="Trebuchet MS"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latin typeface="Trebuchet MS" pitchFamily="34" charset="0"/>
              </a:rPr>
              <a:pPr/>
              <a:t>‹#›</a:t>
            </a:fld>
            <a:endParaRPr lang="en-US" dirty="0">
              <a:latin typeface="Trebuchet MS" pitchFamily="34" charset="0"/>
            </a:endParaRPr>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r>
              <a:rPr lang="en-US" dirty="0" smtClean="0"/>
              <a:t>WinHEC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950C5189-D84B-43B0-9B5F-E4CA03B1F31C}"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itchFamily="34" charset="0"/>
              </a:defRPr>
            </a:lvl1pPr>
          </a:lstStyle>
          <a:p>
            <a:fld id="{358640C4-3360-49AE-98EE-C1CFB5AC3557}" type="slidenum">
              <a:rPr lang="en-US" smtClean="0"/>
              <a:pPr/>
              <a:t>‹#›</a:t>
            </a:fld>
            <a:endParaRPr lang="en-US" dirty="0"/>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Trebuchet MS"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itchFamily="34" charset="0"/>
        <a:ea typeface="+mn-ea"/>
        <a:cs typeface="+mn-cs"/>
      </a:defRPr>
    </a:lvl1pPr>
    <a:lvl2pPr marL="457200" algn="l" defTabSz="914400" rtl="0" eaLnBrk="1" latinLnBrk="0" hangingPunct="1">
      <a:defRPr sz="1200" kern="1200">
        <a:solidFill>
          <a:schemeClr val="tx1"/>
        </a:solidFill>
        <a:latin typeface="Trebuchet MS" pitchFamily="34" charset="0"/>
        <a:ea typeface="+mn-ea"/>
        <a:cs typeface="+mn-cs"/>
      </a:defRPr>
    </a:lvl2pPr>
    <a:lvl3pPr marL="914400" algn="l" defTabSz="914400" rtl="0" eaLnBrk="1" latinLnBrk="0" hangingPunct="1">
      <a:defRPr sz="1200" kern="1200">
        <a:solidFill>
          <a:schemeClr val="tx1"/>
        </a:solidFill>
        <a:latin typeface="Trebuchet MS" pitchFamily="34" charset="0"/>
        <a:ea typeface="+mn-ea"/>
        <a:cs typeface="+mn-cs"/>
      </a:defRPr>
    </a:lvl3pPr>
    <a:lvl4pPr marL="1371600" algn="l" defTabSz="914400" rtl="0" eaLnBrk="1" latinLnBrk="0" hangingPunct="1">
      <a:defRPr sz="1200" kern="1200">
        <a:solidFill>
          <a:schemeClr val="tx1"/>
        </a:solidFill>
        <a:latin typeface="Trebuchet MS" pitchFamily="34" charset="0"/>
        <a:ea typeface="+mn-ea"/>
        <a:cs typeface="+mn-cs"/>
      </a:defRPr>
    </a:lvl4pPr>
    <a:lvl5pPr marL="1828800" algn="l" defTabSz="914400" rtl="0" eaLnBrk="1" latinLnBrk="0" hangingPunct="1">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9:39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14</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9:39 PM</a:t>
            </a:fld>
            <a:endParaRPr lang="en-US" dirty="0"/>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20</a:t>
            </a:fld>
            <a:endParaRPr lang="en-US" dirty="0"/>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FC2D57-9273-43A6-A78E-41A897994C96}"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a:buFontTx/>
              <a:buChar char="•"/>
            </a:pPr>
            <a:endParaRPr lang="en-US" dirty="0" smtClean="0">
              <a:latin typeface="Arial" pitchFamily="34" charset="0"/>
            </a:endParaRPr>
          </a:p>
        </p:txBody>
      </p:sp>
      <p:sp>
        <p:nvSpPr>
          <p:cNvPr id="66564" name="Slide Number Placeholder 3"/>
          <p:cNvSpPr>
            <a:spLocks noGrp="1"/>
          </p:cNvSpPr>
          <p:nvPr>
            <p:ph type="sldNum" sz="quarter" idx="5"/>
          </p:nvPr>
        </p:nvSpPr>
        <p:spPr>
          <a:noFill/>
        </p:spPr>
        <p:txBody>
          <a:bodyPr/>
          <a:lstStyle/>
          <a:p>
            <a:pPr defTabSz="917575"/>
            <a:fld id="{F9433F7D-5368-46CC-858D-1DA70C2722B2}" type="slidenum">
              <a:rPr lang="en-US" smtClean="0"/>
              <a:pPr defTabSz="917575"/>
              <a:t>28</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17575"/>
            <a:fld id="{E6AE6B67-B438-4752-870F-4BC2E65581A1}" type="slidenum">
              <a:rPr lang="en-US" smtClean="0"/>
              <a:pPr defTabSz="917575"/>
              <a:t>6</a:t>
            </a:fld>
            <a:endParaRPr lang="en-US" dirty="0" smtClean="0"/>
          </a:p>
        </p:txBody>
      </p:sp>
      <p:sp>
        <p:nvSpPr>
          <p:cNvPr id="58371" name="Rectangle 6"/>
          <p:cNvSpPr txBox="1">
            <a:spLocks noGrp="1" noChangeArrowheads="1"/>
          </p:cNvSpPr>
          <p:nvPr/>
        </p:nvSpPr>
        <p:spPr bwMode="auto">
          <a:xfrm>
            <a:off x="0" y="8687983"/>
            <a:ext cx="2971800" cy="456017"/>
          </a:xfrm>
          <a:prstGeom prst="rect">
            <a:avLst/>
          </a:prstGeom>
          <a:noFill/>
          <a:ln w="9525">
            <a:noFill/>
            <a:miter lim="800000"/>
            <a:headEnd/>
            <a:tailEnd/>
          </a:ln>
        </p:spPr>
        <p:txBody>
          <a:bodyPr lIns="91738" tIns="45868" rIns="91738" bIns="45868" anchor="b"/>
          <a:lstStyle/>
          <a:p>
            <a:pPr algn="ctr"/>
            <a:r>
              <a:rPr lang="en-US" sz="1200" b="1" dirty="0"/>
              <a:t>Seagate Confidential</a:t>
            </a:r>
          </a:p>
        </p:txBody>
      </p:sp>
      <p:sp>
        <p:nvSpPr>
          <p:cNvPr id="58372" name="Rectangle 7"/>
          <p:cNvSpPr txBox="1">
            <a:spLocks noGrp="1" noChangeArrowheads="1"/>
          </p:cNvSpPr>
          <p:nvPr/>
        </p:nvSpPr>
        <p:spPr bwMode="auto">
          <a:xfrm>
            <a:off x="3886200" y="8687983"/>
            <a:ext cx="2971800" cy="456017"/>
          </a:xfrm>
          <a:prstGeom prst="rect">
            <a:avLst/>
          </a:prstGeom>
          <a:noFill/>
          <a:ln w="9525">
            <a:noFill/>
            <a:miter lim="800000"/>
            <a:headEnd/>
            <a:tailEnd/>
          </a:ln>
        </p:spPr>
        <p:txBody>
          <a:bodyPr lIns="91738" tIns="45868" rIns="91738" bIns="45868" anchor="b"/>
          <a:lstStyle/>
          <a:p>
            <a:pPr algn="r"/>
            <a:fld id="{1E19A7A5-FEED-4F51-B7FC-5757D96C8829}" type="slidenum">
              <a:rPr lang="en-US" sz="1200" b="1"/>
              <a:pPr algn="r"/>
              <a:t>6</a:t>
            </a:fld>
            <a:endParaRPr lang="en-US" sz="1200" b="1" dirty="0"/>
          </a:p>
        </p:txBody>
      </p:sp>
      <p:sp>
        <p:nvSpPr>
          <p:cNvPr id="58373" name="Rectangle 2"/>
          <p:cNvSpPr>
            <a:spLocks noGrp="1" noRot="1" noChangeAspect="1" noChangeArrowheads="1" noTextEdit="1"/>
          </p:cNvSpPr>
          <p:nvPr>
            <p:ph type="sldImg"/>
          </p:nvPr>
        </p:nvSpPr>
        <p:spPr>
          <a:ln/>
        </p:spPr>
      </p:sp>
      <p:sp>
        <p:nvSpPr>
          <p:cNvPr id="58374" name="Rectangle 3"/>
          <p:cNvSpPr>
            <a:spLocks noGrp="1" noChangeArrowheads="1"/>
          </p:cNvSpPr>
          <p:nvPr>
            <p:ph type="body" idx="1"/>
          </p:nvPr>
        </p:nvSpPr>
        <p:spPr>
          <a:xfrm>
            <a:off x="307975" y="3567660"/>
            <a:ext cx="6326188" cy="5046162"/>
          </a:xfrm>
          <a:noFill/>
          <a:ln/>
        </p:spPr>
        <p:txBody>
          <a:bodyPr lIns="91738" tIns="45868" rIns="91738" bIns="45868"/>
          <a:lstStyle/>
          <a:p>
            <a:pPr eaLnBrk="1" hangingPunct="1">
              <a:lnSpc>
                <a:spcPct val="90000"/>
              </a:lnSpc>
              <a:spcBef>
                <a:spcPct val="50000"/>
              </a:spcBef>
              <a:buClr>
                <a:schemeClr val="tx2"/>
              </a:buClr>
              <a:buFontTx/>
              <a:buChar char="•"/>
            </a:pP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jedec.org/Home/press/press_release/JC-6487-17-08.pdf" TargetMode="External"/><Relationship Id="rId3" Type="http://schemas.openxmlformats.org/officeDocument/2006/relationships/hyperlink" Target="http://www.seagate.com/security" TargetMode="External"/><Relationship Id="rId7" Type="http://schemas.openxmlformats.org/officeDocument/2006/relationships/hyperlink" Target="http://www.t13.org/"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hyperlink" Target="http://www.t10.org/" TargetMode="External"/><Relationship Id="rId5" Type="http://schemas.openxmlformats.org/officeDocument/2006/relationships/hyperlink" Target="https://www.trustedcomputinggroup.org/" TargetMode="External"/><Relationship Id="rId4" Type="http://schemas.openxmlformats.org/officeDocument/2006/relationships/hyperlink" Target="http://www.ieee1667.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619665"/>
            <a:ext cx="7142634" cy="1495794"/>
          </a:xfrm>
        </p:spPr>
        <p:txBody>
          <a:bodyPr/>
          <a:lstStyle/>
          <a:p>
            <a:r>
              <a:rPr lang="en-US" dirty="0" smtClean="0"/>
              <a:t>Is Your Disk Drive </a:t>
            </a:r>
            <a:br>
              <a:rPr lang="en-US" dirty="0" smtClean="0"/>
            </a:br>
            <a:r>
              <a:rPr lang="en-US" dirty="0" smtClean="0"/>
              <a:t>Going Away?</a:t>
            </a:r>
            <a:endParaRPr lang="en-US" dirty="0"/>
          </a:p>
        </p:txBody>
      </p:sp>
      <p:sp>
        <p:nvSpPr>
          <p:cNvPr id="3" name="Subtitle 2"/>
          <p:cNvSpPr>
            <a:spLocks noGrp="1"/>
          </p:cNvSpPr>
          <p:nvPr>
            <p:ph type="subTitle" idx="1"/>
          </p:nvPr>
        </p:nvSpPr>
        <p:spPr>
          <a:xfrm>
            <a:off x="1637415" y="3363054"/>
            <a:ext cx="6932428" cy="1565044"/>
          </a:xfrm>
        </p:spPr>
        <p:txBody>
          <a:bodyPr/>
          <a:lstStyle/>
          <a:p>
            <a:r>
              <a:rPr lang="en-US" dirty="0" smtClean="0"/>
              <a:t>Mike </a:t>
            </a:r>
            <a:r>
              <a:rPr lang="en-US" dirty="0" err="1" smtClean="0"/>
              <a:t>Alexenko</a:t>
            </a:r>
            <a:r>
              <a:rPr lang="en-US" dirty="0" smtClean="0"/>
              <a:t>		Steffen </a:t>
            </a:r>
            <a:r>
              <a:rPr lang="en-US" dirty="0" err="1" smtClean="0"/>
              <a:t>Hellmold</a:t>
            </a:r>
            <a:endParaRPr lang="en-US" dirty="0" smtClean="0"/>
          </a:p>
          <a:p>
            <a:r>
              <a:rPr lang="en-US" sz="2000" dirty="0" smtClean="0"/>
              <a:t>Executive Director,		Vice President, </a:t>
            </a:r>
          </a:p>
          <a:p>
            <a:r>
              <a:rPr lang="en-US" sz="2000" dirty="0" smtClean="0"/>
              <a:t>Strategic Marketing,	   	Marketing &amp; Business Dev.</a:t>
            </a:r>
          </a:p>
          <a:p>
            <a:r>
              <a:rPr lang="en-US" sz="2000" dirty="0" smtClean="0"/>
              <a:t>Core Products,			Memory Products Group</a:t>
            </a:r>
          </a:p>
          <a:p>
            <a:r>
              <a:rPr lang="en-US" sz="2000" dirty="0" smtClean="0"/>
              <a:t>Seagate Technology		Seagate Technology</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mtClean="0"/>
              <a:t>Embedding Security</a:t>
            </a:r>
            <a:endParaRPr lang="en-US" dirty="0"/>
          </a:p>
        </p:txBody>
      </p:sp>
      <p:sp>
        <p:nvSpPr>
          <p:cNvPr id="3" name="Subtitle 2"/>
          <p:cNvSpPr>
            <a:spLocks noGrp="1"/>
          </p:cNvSpPr>
          <p:nvPr>
            <p:ph type="subTitle" idx="1"/>
          </p:nvPr>
        </p:nvSpPr>
        <p:spPr/>
        <p:txBody>
          <a:bodyPr/>
          <a:lstStyle/>
          <a:p>
            <a:r>
              <a:rPr lang="en-US" dirty="0" smtClean="0"/>
              <a:t>Mike Alexenko</a:t>
            </a:r>
            <a:endParaRPr lang="en-US"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Why Security?</a:t>
            </a:r>
            <a:endParaRPr lang="en-US" dirty="0"/>
          </a:p>
        </p:txBody>
      </p:sp>
      <p:sp>
        <p:nvSpPr>
          <p:cNvPr id="5" name="Text Placeholder 4"/>
          <p:cNvSpPr>
            <a:spLocks noGrp="1"/>
          </p:cNvSpPr>
          <p:nvPr>
            <p:ph idx="1"/>
          </p:nvPr>
        </p:nvSpPr>
        <p:spPr>
          <a:xfrm>
            <a:off x="382588" y="1414464"/>
            <a:ext cx="8380412" cy="3661002"/>
          </a:xfrm>
        </p:spPr>
        <p:txBody>
          <a:bodyPr/>
          <a:lstStyle/>
          <a:p>
            <a:pPr marL="461963" indent="-461963"/>
            <a:r>
              <a:rPr lang="en-US" dirty="0" smtClean="0"/>
              <a:t>Number of lost &amp; stolen laptops &amp; disk drives continue to rise world-wide</a:t>
            </a:r>
          </a:p>
          <a:p>
            <a:pPr marL="461963" indent="-461963"/>
            <a:r>
              <a:rPr lang="en-US" dirty="0" smtClean="0"/>
              <a:t>Legislation:  Safe harbor laws for loss of systems with personal records</a:t>
            </a:r>
          </a:p>
          <a:p>
            <a:pPr marL="461963" indent="-461963"/>
            <a:r>
              <a:rPr lang="en-US" dirty="0" smtClean="0"/>
              <a:t>Risk mitigation:  Cost of disclosures for corporations</a:t>
            </a:r>
          </a:p>
          <a:p>
            <a:pPr marL="461963" indent="-461963"/>
            <a:r>
              <a:rPr lang="en-US" dirty="0" smtClean="0"/>
              <a:t>Privacy concerns</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Why Security In The Disk Drive?</a:t>
            </a:r>
            <a:endParaRPr lang="en-US" dirty="0"/>
          </a:p>
        </p:txBody>
      </p:sp>
      <p:sp>
        <p:nvSpPr>
          <p:cNvPr id="5" name="Content Placeholder 4"/>
          <p:cNvSpPr>
            <a:spLocks noGrp="1"/>
          </p:cNvSpPr>
          <p:nvPr>
            <p:ph idx="4294967295"/>
          </p:nvPr>
        </p:nvSpPr>
        <p:spPr>
          <a:xfrm>
            <a:off x="3362959" y="1414463"/>
            <a:ext cx="5610225" cy="4757737"/>
          </a:xfrm>
        </p:spPr>
        <p:txBody>
          <a:bodyPr/>
          <a:lstStyle/>
          <a:p>
            <a:pPr>
              <a:spcBef>
                <a:spcPts val="1000"/>
              </a:spcBef>
              <a:spcAft>
                <a:spcPts val="0"/>
              </a:spcAft>
            </a:pPr>
            <a:r>
              <a:rPr lang="en-US" sz="2800" dirty="0" smtClean="0"/>
              <a:t>Zero performance impact</a:t>
            </a:r>
          </a:p>
          <a:p>
            <a:pPr lvl="0">
              <a:spcBef>
                <a:spcPts val="1000"/>
              </a:spcBef>
              <a:spcAft>
                <a:spcPts val="0"/>
              </a:spcAft>
              <a:defRPr/>
            </a:pPr>
            <a:r>
              <a:rPr lang="en-US" sz="2800" dirty="0" smtClean="0"/>
              <a:t>Not susceptible to exploits— Can’t be turned off</a:t>
            </a:r>
          </a:p>
          <a:p>
            <a:pPr lvl="0">
              <a:spcBef>
                <a:spcPts val="1000"/>
              </a:spcBef>
              <a:spcAft>
                <a:spcPts val="0"/>
              </a:spcAft>
              <a:defRPr/>
            </a:pPr>
            <a:r>
              <a:rPr lang="en-US" sz="2800" dirty="0" smtClean="0"/>
              <a:t>Encryption keys never leave </a:t>
            </a:r>
            <a:br>
              <a:rPr lang="en-US" sz="2800" dirty="0" smtClean="0"/>
            </a:br>
            <a:r>
              <a:rPr lang="en-US" sz="2800" dirty="0" smtClean="0"/>
              <a:t>the drive hardware</a:t>
            </a:r>
            <a:endParaRPr lang="en-US" sz="2400" dirty="0" smtClean="0"/>
          </a:p>
          <a:p>
            <a:pPr lvl="1">
              <a:spcBef>
                <a:spcPts val="1000"/>
              </a:spcBef>
              <a:spcAft>
                <a:spcPts val="0"/>
              </a:spcAft>
              <a:defRPr/>
            </a:pPr>
            <a:r>
              <a:rPr lang="en-US" sz="2400" dirty="0" smtClean="0"/>
              <a:t>Self-generated, hidden from </a:t>
            </a:r>
            <a:br>
              <a:rPr lang="en-US" sz="2400" dirty="0" smtClean="0"/>
            </a:br>
            <a:r>
              <a:rPr lang="en-US" sz="2400" dirty="0" smtClean="0"/>
              <a:t>user space\access</a:t>
            </a:r>
          </a:p>
          <a:p>
            <a:pPr lvl="1">
              <a:spcBef>
                <a:spcPts val="1000"/>
              </a:spcBef>
              <a:spcAft>
                <a:spcPts val="0"/>
              </a:spcAft>
              <a:defRPr/>
            </a:pPr>
            <a:r>
              <a:rPr lang="en-US" sz="2400" dirty="0" smtClean="0"/>
              <a:t>Key escrow supported for </a:t>
            </a:r>
            <a:br>
              <a:rPr lang="en-US" sz="2400" dirty="0" smtClean="0"/>
            </a:br>
            <a:r>
              <a:rPr lang="en-US" sz="2400" dirty="0" smtClean="0"/>
              <a:t>security applications</a:t>
            </a:r>
          </a:p>
          <a:p>
            <a:pPr lvl="0">
              <a:spcBef>
                <a:spcPts val="1000"/>
              </a:spcBef>
              <a:spcAft>
                <a:spcPts val="0"/>
              </a:spcAft>
              <a:defRPr/>
            </a:pPr>
            <a:r>
              <a:rPr lang="en-US" sz="2800" dirty="0" smtClean="0"/>
              <a:t>Low total cost of ownership</a:t>
            </a:r>
            <a:endParaRPr lang="en-US" sz="2400" dirty="0" smtClean="0"/>
          </a:p>
          <a:p>
            <a:pPr lvl="1">
              <a:spcBef>
                <a:spcPts val="1000"/>
              </a:spcBef>
              <a:spcAft>
                <a:spcPts val="0"/>
              </a:spcAft>
              <a:defRPr/>
            </a:pPr>
            <a:r>
              <a:rPr lang="en-US" sz="2400" dirty="0" smtClean="0"/>
              <a:t>Secure erase &amp; ease of use</a:t>
            </a:r>
          </a:p>
        </p:txBody>
      </p:sp>
      <p:pic>
        <p:nvPicPr>
          <p:cNvPr id="7" name="Picture 6" descr="BlackArmor.png"/>
          <p:cNvPicPr>
            <a:picLocks noChangeAspect="1"/>
          </p:cNvPicPr>
          <p:nvPr/>
        </p:nvPicPr>
        <p:blipFill>
          <a:blip r:embed="rId3"/>
          <a:stretch>
            <a:fillRect/>
          </a:stretch>
        </p:blipFill>
        <p:spPr>
          <a:xfrm>
            <a:off x="1059384" y="3906671"/>
            <a:ext cx="1739051" cy="1306773"/>
          </a:xfrm>
          <a:prstGeom prst="rect">
            <a:avLst/>
          </a:prstGeom>
          <a:ln>
            <a:noFill/>
          </a:ln>
          <a:effectLst>
            <a:outerShdw blurRad="292100" dist="139700" dir="2700000" algn="tl" rotWithShape="0">
              <a:srgbClr val="333333">
                <a:alpha val="65000"/>
              </a:srgbClr>
            </a:outerShdw>
          </a:effectLst>
        </p:spPr>
      </p:pic>
      <p:pic>
        <p:nvPicPr>
          <p:cNvPr id="8" name="Picture 7" descr="DiskDrive.jpg"/>
          <p:cNvPicPr>
            <a:picLocks noChangeAspect="1"/>
          </p:cNvPicPr>
          <p:nvPr/>
        </p:nvPicPr>
        <p:blipFill>
          <a:blip r:embed="rId4"/>
          <a:stretch>
            <a:fillRect/>
          </a:stretch>
        </p:blipFill>
        <p:spPr>
          <a:xfrm>
            <a:off x="731838" y="2355850"/>
            <a:ext cx="1042416" cy="1481328"/>
          </a:xfrm>
          <a:prstGeom prst="rect">
            <a:avLst/>
          </a:prstGeom>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Secure Drive Components</a:t>
            </a:r>
            <a:endParaRPr lang="en-US" dirty="0"/>
          </a:p>
        </p:txBody>
      </p:sp>
      <p:grpSp>
        <p:nvGrpSpPr>
          <p:cNvPr id="14" name="Group 13"/>
          <p:cNvGrpSpPr/>
          <p:nvPr/>
        </p:nvGrpSpPr>
        <p:grpSpPr>
          <a:xfrm>
            <a:off x="1282888" y="2396794"/>
            <a:ext cx="6553201" cy="677602"/>
            <a:chOff x="1282888" y="2355850"/>
            <a:chExt cx="6553201" cy="677602"/>
          </a:xfrm>
        </p:grpSpPr>
        <p:sp>
          <p:nvSpPr>
            <p:cNvPr id="3" name="Rounded Rectangle 2"/>
            <p:cNvSpPr/>
            <p:nvPr/>
          </p:nvSpPr>
          <p:spPr bwMode="auto">
            <a:xfrm>
              <a:off x="1282888" y="2355850"/>
              <a:ext cx="2702257" cy="67760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Access Control </a:t>
              </a: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(Lock \ Unlock) </a:t>
              </a:r>
            </a:p>
          </p:txBody>
        </p:sp>
        <p:sp>
          <p:nvSpPr>
            <p:cNvPr id="4" name="Rounded Rectangle 3"/>
            <p:cNvSpPr/>
            <p:nvPr/>
          </p:nvSpPr>
          <p:spPr bwMode="auto">
            <a:xfrm>
              <a:off x="5133832" y="2355850"/>
              <a:ext cx="2702257" cy="677602"/>
            </a:xfrm>
            <a:prstGeom prst="round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Data Encryption</a:t>
              </a:r>
            </a:p>
          </p:txBody>
        </p:sp>
      </p:grpSp>
      <p:sp>
        <p:nvSpPr>
          <p:cNvPr id="7" name="Rounded Rectangle 6"/>
          <p:cNvSpPr/>
          <p:nvPr/>
        </p:nvSpPr>
        <p:spPr bwMode="auto">
          <a:xfrm>
            <a:off x="2374711" y="1417638"/>
            <a:ext cx="4394578" cy="484187"/>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Authentication</a:t>
            </a:r>
          </a:p>
        </p:txBody>
      </p:sp>
      <p:grpSp>
        <p:nvGrpSpPr>
          <p:cNvPr id="13" name="Group 12"/>
          <p:cNvGrpSpPr/>
          <p:nvPr/>
        </p:nvGrpSpPr>
        <p:grpSpPr>
          <a:xfrm>
            <a:off x="2374711" y="3783848"/>
            <a:ext cx="4394578" cy="2486164"/>
            <a:chOff x="2374711" y="3510888"/>
            <a:chExt cx="4394578" cy="2486164"/>
          </a:xfrm>
        </p:grpSpPr>
        <p:sp>
          <p:nvSpPr>
            <p:cNvPr id="8" name="Rounded Rectangle 7"/>
            <p:cNvSpPr/>
            <p:nvPr/>
          </p:nvSpPr>
          <p:spPr bwMode="auto">
            <a:xfrm>
              <a:off x="2374711" y="4047984"/>
              <a:ext cx="4394578" cy="33778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Secure Messaging</a:t>
              </a:r>
            </a:p>
          </p:txBody>
        </p:sp>
        <p:sp>
          <p:nvSpPr>
            <p:cNvPr id="9" name="Rounded Rectangle 8"/>
            <p:cNvSpPr/>
            <p:nvPr/>
          </p:nvSpPr>
          <p:spPr bwMode="auto">
            <a:xfrm>
              <a:off x="2374711" y="4585080"/>
              <a:ext cx="4394578" cy="33778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Key, Password Management</a:t>
              </a:r>
            </a:p>
          </p:txBody>
        </p:sp>
        <p:sp>
          <p:nvSpPr>
            <p:cNvPr id="10" name="Rounded Rectangle 9"/>
            <p:cNvSpPr/>
            <p:nvPr/>
          </p:nvSpPr>
          <p:spPr bwMode="auto">
            <a:xfrm>
              <a:off x="2374711" y="5122176"/>
              <a:ext cx="4394578" cy="33778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Secure Erase (Key Erase)</a:t>
              </a:r>
            </a:p>
          </p:txBody>
        </p:sp>
        <p:sp>
          <p:nvSpPr>
            <p:cNvPr id="11" name="Rounded Rectangle 10"/>
            <p:cNvSpPr/>
            <p:nvPr/>
          </p:nvSpPr>
          <p:spPr bwMode="auto">
            <a:xfrm>
              <a:off x="2374711" y="3510888"/>
              <a:ext cx="4394578" cy="33778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Secure Password Validation</a:t>
              </a:r>
            </a:p>
          </p:txBody>
        </p:sp>
        <p:sp>
          <p:nvSpPr>
            <p:cNvPr id="12" name="Rounded Rectangle 11"/>
            <p:cNvSpPr/>
            <p:nvPr/>
          </p:nvSpPr>
          <p:spPr bwMode="auto">
            <a:xfrm>
              <a:off x="2374711" y="5659270"/>
              <a:ext cx="4394578" cy="33778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Host \ User Interaction</a:t>
              </a:r>
            </a:p>
          </p:txBody>
        </p:sp>
      </p:grpSp>
      <p:sp>
        <p:nvSpPr>
          <p:cNvPr id="15" name="Oval 14"/>
          <p:cNvSpPr/>
          <p:nvPr/>
        </p:nvSpPr>
        <p:spPr bwMode="auto">
          <a:xfrm>
            <a:off x="3439236" y="2811439"/>
            <a:ext cx="2238233" cy="617561"/>
          </a:xfrm>
          <a:prstGeom prst="ellips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It’s </a:t>
            </a:r>
            <a:r>
              <a:rPr lang="en-US" b="1" u="sng" dirty="0" smtClean="0">
                <a:solidFill>
                  <a:schemeClr val="tx1"/>
                </a:solidFill>
                <a:effectLst>
                  <a:outerShdw blurRad="38100" dist="38100" dir="2700000" algn="tl">
                    <a:srgbClr val="000000">
                      <a:alpha val="43137"/>
                    </a:srgbClr>
                  </a:outerShdw>
                </a:effectLst>
                <a:latin typeface="Trebuchet MS" pitchFamily="34" charset="0"/>
              </a:rPr>
              <a:t>not</a:t>
            </a:r>
            <a:r>
              <a:rPr lang="en-US" dirty="0" smtClean="0">
                <a:solidFill>
                  <a:schemeClr val="tx1"/>
                </a:solidFill>
                <a:effectLst>
                  <a:outerShdw blurRad="38100" dist="38100" dir="2700000" algn="tl">
                    <a:srgbClr val="000000">
                      <a:alpha val="43137"/>
                    </a:srgbClr>
                  </a:outerShdw>
                </a:effectLst>
                <a:latin typeface="Trebuchet MS" pitchFamily="34" charset="0"/>
              </a:rPr>
              <a:t> either-or</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Current Model</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Pass-thru architecture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1000" y="1905001"/>
            <a:ext cx="8388350" cy="3738972"/>
          </a:xfrm>
        </p:spPr>
        <p:txBody>
          <a:bodyPr/>
          <a:lstStyle/>
          <a:p>
            <a:pPr marL="396875" indent="-396875"/>
            <a:r>
              <a:rPr lang="en-US" sz="3200" dirty="0" smtClean="0"/>
              <a:t>Security Commands (under review)</a:t>
            </a:r>
          </a:p>
          <a:p>
            <a:pPr marL="719124" lvl="1" indent="-396875"/>
            <a:r>
              <a:rPr lang="en-US" sz="2900" dirty="0" smtClean="0"/>
              <a:t>ATA8-ACS:  Trusted Send/Receive</a:t>
            </a:r>
          </a:p>
          <a:p>
            <a:pPr marL="719124" lvl="1" indent="-396875"/>
            <a:r>
              <a:rPr lang="en-US" sz="2900" dirty="0" smtClean="0"/>
              <a:t>SCSI </a:t>
            </a:r>
            <a:r>
              <a:rPr lang="en-US" sz="2800" b="1" dirty="0" smtClean="0"/>
              <a:t>SPC-4</a:t>
            </a:r>
            <a:r>
              <a:rPr lang="en-US" sz="2900" dirty="0" smtClean="0"/>
              <a:t>:  Security Protocol In/Out</a:t>
            </a:r>
          </a:p>
          <a:p>
            <a:pPr marL="719124" lvl="1" indent="-396875"/>
            <a:r>
              <a:rPr lang="en-US" sz="2900" dirty="0" smtClean="0"/>
              <a:t>Not officially available yet</a:t>
            </a:r>
          </a:p>
          <a:p>
            <a:pPr marL="396875" indent="-396875"/>
            <a:r>
              <a:rPr lang="en-US" sz="3000" dirty="0" smtClean="0"/>
              <a:t>Transport requires “tunneling” via pass-thru</a:t>
            </a:r>
          </a:p>
          <a:p>
            <a:pPr marL="719124" lvl="1" indent="-396875"/>
            <a:r>
              <a:rPr lang="en-US" sz="2900" dirty="0" smtClean="0"/>
              <a:t>Pass-thru has inherent limitations</a:t>
            </a:r>
          </a:p>
          <a:p>
            <a:pPr marL="719124" lvl="1" indent="-396875"/>
            <a:r>
              <a:rPr lang="en-US" sz="2900" dirty="0" smtClean="0"/>
              <a:t>Future transport can be IEEE-1667</a:t>
            </a:r>
            <a:endParaRPr lang="en-US" sz="2900" dirty="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32"/>
          <p:cNvSpPr>
            <a:spLocks noChangeArrowheads="1"/>
          </p:cNvSpPr>
          <p:nvPr/>
        </p:nvSpPr>
        <p:spPr bwMode="auto">
          <a:xfrm>
            <a:off x="1143000" y="3292769"/>
            <a:ext cx="6842760" cy="53343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Standard Storage</a:t>
            </a:r>
          </a:p>
          <a:p>
            <a:pP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Stack</a:t>
            </a:r>
          </a:p>
        </p:txBody>
      </p:sp>
      <p:sp>
        <p:nvSpPr>
          <p:cNvPr id="2" name="Title 1"/>
          <p:cNvSpPr>
            <a:spLocks noGrp="1"/>
          </p:cNvSpPr>
          <p:nvPr>
            <p:ph type="title"/>
          </p:nvPr>
        </p:nvSpPr>
        <p:spPr/>
        <p:txBody>
          <a:bodyPr/>
          <a:lstStyle/>
          <a:p>
            <a:r>
              <a:rPr smtClean="0"/>
              <a:t>Pass-Thru</a:t>
            </a:r>
            <a:endParaRPr lang="en-US" dirty="0"/>
          </a:p>
        </p:txBody>
      </p:sp>
      <p:sp>
        <p:nvSpPr>
          <p:cNvPr id="24" name="Rectangle 228"/>
          <p:cNvSpPr>
            <a:spLocks noChangeArrowheads="1"/>
          </p:cNvSpPr>
          <p:nvPr/>
        </p:nvSpPr>
        <p:spPr bwMode="grayWhite">
          <a:xfrm>
            <a:off x="1127761" y="1825625"/>
            <a:ext cx="6865620" cy="609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 &amp; 3</a:t>
            </a:r>
            <a:r>
              <a:rPr lang="en-US" sz="1600"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rd</a:t>
            </a: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Party Libraries</a:t>
            </a:r>
            <a:endPar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Rectangle 232"/>
          <p:cNvSpPr>
            <a:spLocks noChangeArrowheads="1"/>
          </p:cNvSpPr>
          <p:nvPr/>
        </p:nvSpPr>
        <p:spPr bwMode="auto">
          <a:xfrm>
            <a:off x="1143000" y="4035568"/>
            <a:ext cx="6842760" cy="133970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0"/>
              </a:spcBef>
              <a:spcAft>
                <a:spcPct val="0"/>
              </a:spcAft>
              <a:defRPr/>
            </a:pPr>
            <a:endParaRPr lang="en-US" sz="14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Rectangle 232"/>
          <p:cNvSpPr>
            <a:spLocks noChangeArrowheads="1"/>
          </p:cNvSpPr>
          <p:nvPr/>
        </p:nvSpPr>
        <p:spPr bwMode="auto">
          <a:xfrm>
            <a:off x="1143000" y="4035568"/>
            <a:ext cx="1223783" cy="133970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 Device</a:t>
            </a:r>
          </a:p>
        </p:txBody>
      </p:sp>
      <p:sp>
        <p:nvSpPr>
          <p:cNvPr id="46" name="Rectangle 228"/>
          <p:cNvSpPr>
            <a:spLocks noChangeArrowheads="1"/>
          </p:cNvSpPr>
          <p:nvPr/>
        </p:nvSpPr>
        <p:spPr bwMode="grayWhite">
          <a:xfrm>
            <a:off x="2484121" y="4416425"/>
            <a:ext cx="5387339" cy="80999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Security, SMART, Vendor Unique,….</a:t>
            </a:r>
          </a:p>
        </p:txBody>
      </p:sp>
      <p:sp>
        <p:nvSpPr>
          <p:cNvPr id="34" name="Rectangle 228"/>
          <p:cNvSpPr>
            <a:spLocks noChangeArrowheads="1"/>
          </p:cNvSpPr>
          <p:nvPr/>
        </p:nvSpPr>
        <p:spPr bwMode="grayWhite">
          <a:xfrm>
            <a:off x="3232203" y="3373589"/>
            <a:ext cx="821637" cy="99267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Standard ATA &amp; SCSI Commands</a:t>
            </a:r>
          </a:p>
        </p:txBody>
      </p:sp>
      <p:sp>
        <p:nvSpPr>
          <p:cNvPr id="35" name="Rectangle 228"/>
          <p:cNvSpPr>
            <a:spLocks noChangeArrowheads="1"/>
          </p:cNvSpPr>
          <p:nvPr/>
        </p:nvSpPr>
        <p:spPr bwMode="grayWhite">
          <a:xfrm>
            <a:off x="7227660" y="2232660"/>
            <a:ext cx="337274" cy="231648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Pass-Thru Commands</a:t>
            </a:r>
          </a:p>
        </p:txBody>
      </p:sp>
      <p:sp>
        <p:nvSpPr>
          <p:cNvPr id="36" name="Rectangle 11"/>
          <p:cNvSpPr txBox="1">
            <a:spLocks noChangeArrowheads="1"/>
          </p:cNvSpPr>
          <p:nvPr/>
        </p:nvSpPr>
        <p:spPr bwMode="auto">
          <a:xfrm>
            <a:off x="1508167" y="922338"/>
            <a:ext cx="6127666" cy="784848"/>
          </a:xfrm>
          <a:prstGeom prst="round2DiagRect">
            <a:avLst>
              <a:gd name="adj1" fmla="val 24775"/>
              <a:gd name="adj2" fmla="val 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2777" rtl="0" eaLnBrk="1" fontAlgn="base" latinLnBrk="0" hangingPunct="1">
              <a:lnSpc>
                <a:spcPct val="90000"/>
              </a:lnSpc>
              <a:spcBef>
                <a:spcPct val="0"/>
              </a:spcBef>
              <a:spcAft>
                <a:spcPct val="0"/>
              </a:spcAft>
              <a:buClr>
                <a:schemeClr val="tx2"/>
              </a:buClr>
              <a:buSzPct val="95000"/>
              <a:buFontTx/>
              <a:buNone/>
              <a:tabLst>
                <a:tab pos="8170863" algn="r"/>
              </a:tabLst>
              <a:defRPr/>
            </a:pPr>
            <a:r>
              <a:rPr kumimoji="0" lang="en-US" sz="1400" b="0" i="1" u="none" strike="noStrike" kern="0" cap="none" spc="0" normalizeH="0" noProof="0" dirty="0" smtClean="0">
                <a:ln>
                  <a:noFill/>
                </a:ln>
                <a:solidFill>
                  <a:schemeClr val="bg2"/>
                </a:solidFill>
                <a:effectLst>
                  <a:outerShdw blurRad="38100" dist="38100" dir="2700000" algn="tl">
                    <a:srgbClr val="000000">
                      <a:alpha val="43137"/>
                    </a:srgbClr>
                  </a:outerShdw>
                </a:effectLst>
                <a:uLnTx/>
                <a:uFillTx/>
                <a:latin typeface="Trebuchet MS" pitchFamily="34" charset="0"/>
                <a:ea typeface="+mn-ea"/>
                <a:cs typeface="+mn-cs"/>
              </a:rPr>
              <a:t>Pass-Thru supports</a:t>
            </a:r>
            <a:r>
              <a:rPr lang="en-US" sz="1400" i="1" kern="0" dirty="0" smtClean="0">
                <a:solidFill>
                  <a:schemeClr val="bg2"/>
                </a:solidFill>
                <a:effectLst>
                  <a:outerShdw blurRad="38100" dist="38100" dir="2700000" algn="tl">
                    <a:srgbClr val="000000">
                      <a:alpha val="43137"/>
                    </a:srgbClr>
                  </a:outerShdw>
                </a:effectLst>
                <a:latin typeface="Trebuchet MS" pitchFamily="34" charset="0"/>
              </a:rPr>
              <a:t> any “non-standard” command.  With it comes compatibility issues &amp; restrictions: Admin rights required, transfer length limits, …  </a:t>
            </a:r>
            <a:endParaRPr kumimoji="0" lang="en-US" sz="1400" b="0" i="1" u="none" strike="noStrike" kern="0" cap="none" spc="0" normalizeH="0" noProof="0" dirty="0" smtClean="0">
              <a:ln>
                <a:noFill/>
              </a:ln>
              <a:solidFill>
                <a:schemeClr val="bg2"/>
              </a:soli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37" name="Rectangle 11"/>
          <p:cNvSpPr txBox="1">
            <a:spLocks noChangeArrowheads="1"/>
          </p:cNvSpPr>
          <p:nvPr/>
        </p:nvSpPr>
        <p:spPr bwMode="auto">
          <a:xfrm>
            <a:off x="1508167" y="5586252"/>
            <a:ext cx="6127666" cy="559070"/>
          </a:xfrm>
          <a:prstGeom prst="round2DiagRect">
            <a:avLst>
              <a:gd name="adj1" fmla="val 24775"/>
              <a:gd name="adj2" fmla="val 0"/>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2777" rtl="0" eaLnBrk="1" fontAlgn="base" latinLnBrk="0" hangingPunct="1">
              <a:lnSpc>
                <a:spcPct val="90000"/>
              </a:lnSpc>
              <a:spcBef>
                <a:spcPct val="0"/>
              </a:spcBef>
              <a:spcAft>
                <a:spcPct val="0"/>
              </a:spcAft>
              <a:buClr>
                <a:schemeClr val="tx2"/>
              </a:buClr>
              <a:buSzPct val="95000"/>
              <a:buFontTx/>
              <a:buNone/>
              <a:tabLst>
                <a:tab pos="8170863" algn="r"/>
              </a:tabLst>
              <a:defRPr/>
            </a:pPr>
            <a:r>
              <a:rPr lang="en-US" sz="1400" i="1" kern="0" dirty="0" smtClean="0">
                <a:solidFill>
                  <a:schemeClr val="bg2"/>
                </a:solidFill>
                <a:effectLst>
                  <a:outerShdw blurRad="38100" dist="38100" dir="2700000" algn="tl">
                    <a:srgbClr val="000000">
                      <a:alpha val="43137"/>
                    </a:srgbClr>
                  </a:outerShdw>
                </a:effectLst>
                <a:latin typeface="Trebuchet MS" pitchFamily="34" charset="0"/>
              </a:rPr>
              <a:t>Microsoft Enhanced Storage implementation of IEEE1667 provides a transport mechanism specific to security commands </a:t>
            </a:r>
            <a:endParaRPr kumimoji="0" lang="en-US" sz="1400" b="0" i="1" u="none" strike="noStrike" kern="0" cap="none" spc="0" normalizeH="0" noProof="0" dirty="0" smtClean="0">
              <a:ln>
                <a:noFill/>
              </a:ln>
              <a:solidFill>
                <a:schemeClr val="bg2"/>
              </a:solidFill>
              <a:effectLst>
                <a:outerShdw blurRad="38100" dist="38100" dir="2700000" algn="tl">
                  <a:srgbClr val="000000">
                    <a:alpha val="43137"/>
                  </a:srgbClr>
                </a:outerShdw>
              </a:effectLst>
              <a:uLnTx/>
              <a:uFillTx/>
              <a:latin typeface="Trebuchet MS"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32"/>
          <p:cNvSpPr>
            <a:spLocks noChangeArrowheads="1"/>
          </p:cNvSpPr>
          <p:nvPr/>
        </p:nvSpPr>
        <p:spPr bwMode="auto">
          <a:xfrm>
            <a:off x="1143000" y="2606969"/>
            <a:ext cx="6842760" cy="53343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Enhanced</a:t>
            </a:r>
          </a:p>
          <a:p>
            <a:pP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Storage</a:t>
            </a:r>
          </a:p>
        </p:txBody>
      </p:sp>
      <p:sp>
        <p:nvSpPr>
          <p:cNvPr id="21" name="Rectangle 232"/>
          <p:cNvSpPr>
            <a:spLocks noChangeArrowheads="1"/>
          </p:cNvSpPr>
          <p:nvPr/>
        </p:nvSpPr>
        <p:spPr bwMode="auto">
          <a:xfrm>
            <a:off x="1143000" y="3292769"/>
            <a:ext cx="6842760" cy="53343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Standard Storage</a:t>
            </a:r>
          </a:p>
          <a:p>
            <a:pP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Stack</a:t>
            </a:r>
          </a:p>
        </p:txBody>
      </p:sp>
      <p:sp>
        <p:nvSpPr>
          <p:cNvPr id="2" name="Title 1"/>
          <p:cNvSpPr>
            <a:spLocks noGrp="1"/>
          </p:cNvSpPr>
          <p:nvPr>
            <p:ph type="title"/>
          </p:nvPr>
        </p:nvSpPr>
        <p:spPr/>
        <p:txBody>
          <a:bodyPr/>
          <a:lstStyle/>
          <a:p>
            <a:r>
              <a:rPr smtClean="0"/>
              <a:t>IEEE-1667 Implementation</a:t>
            </a:r>
            <a:endParaRPr lang="en-US" dirty="0"/>
          </a:p>
        </p:txBody>
      </p:sp>
      <p:sp>
        <p:nvSpPr>
          <p:cNvPr id="33" name="Text Placeholder 32"/>
          <p:cNvSpPr>
            <a:spLocks noGrp="1"/>
          </p:cNvSpPr>
          <p:nvPr>
            <p:ph type="body" idx="1"/>
          </p:nvPr>
        </p:nvSpPr>
        <p:spPr>
          <a:xfrm>
            <a:off x="382588" y="5532120"/>
            <a:ext cx="8380412" cy="664797"/>
          </a:xfrm>
        </p:spPr>
        <p:txBody>
          <a:bodyPr/>
          <a:lstStyle/>
          <a:p>
            <a:r>
              <a:rPr lang="en-US" sz="2400" dirty="0" smtClean="0"/>
              <a:t>Host will implement all Silos, Devices must implement probe silo, all others are optional</a:t>
            </a:r>
            <a:endParaRPr lang="en-US" sz="2400" dirty="0"/>
          </a:p>
        </p:txBody>
      </p:sp>
      <p:sp>
        <p:nvSpPr>
          <p:cNvPr id="19" name="Rectangle 228"/>
          <p:cNvSpPr>
            <a:spLocks noChangeArrowheads="1"/>
          </p:cNvSpPr>
          <p:nvPr/>
        </p:nvSpPr>
        <p:spPr bwMode="grayWhite">
          <a:xfrm>
            <a:off x="1143000" y="1825625"/>
            <a:ext cx="3134773" cy="60960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Microsoft </a:t>
            </a:r>
            <a:r>
              <a:rPr lang="en-US" sz="1600"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TM </a:t>
            </a: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endPar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a:p>
            <a:pPr algn="ctr" defTabSz="914063" fontAlgn="base">
              <a:spcBef>
                <a:spcPct val="0"/>
              </a:spcBef>
              <a:spcAft>
                <a:spcPct val="0"/>
              </a:spcAft>
              <a:defRPr/>
            </a:pPr>
            <a:r>
              <a:rPr lang="en-US" sz="14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(e.g. BitLocker</a:t>
            </a:r>
            <a:r>
              <a:rPr lang="en-US" sz="1400" i="1"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TM</a:t>
            </a:r>
            <a:r>
              <a:rPr lang="en-US" sz="14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t>
            </a:r>
          </a:p>
        </p:txBody>
      </p:sp>
      <p:sp>
        <p:nvSpPr>
          <p:cNvPr id="24" name="Rectangle 228"/>
          <p:cNvSpPr>
            <a:spLocks noChangeArrowheads="1"/>
          </p:cNvSpPr>
          <p:nvPr/>
        </p:nvSpPr>
        <p:spPr bwMode="grayWhite">
          <a:xfrm>
            <a:off x="4858607" y="1825625"/>
            <a:ext cx="3134773" cy="609600"/>
          </a:xfrm>
          <a:prstGeom prst="rect">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3</a:t>
            </a:r>
            <a:r>
              <a:rPr lang="en-US" sz="1600"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rd</a:t>
            </a: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Party</a:t>
            </a:r>
            <a:r>
              <a:rPr lang="en-US" sz="1600"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a:t>
            </a: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Applications</a:t>
            </a:r>
            <a:endParaRPr lang="en-US" sz="14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4" name="Rectangle 232"/>
          <p:cNvSpPr>
            <a:spLocks noChangeArrowheads="1"/>
          </p:cNvSpPr>
          <p:nvPr/>
        </p:nvSpPr>
        <p:spPr bwMode="auto">
          <a:xfrm>
            <a:off x="1143000" y="4035568"/>
            <a:ext cx="6842760" cy="133970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b" anchorCtr="0" compatLnSpc="1">
            <a:prstTxWarp prst="textNoShape">
              <a:avLst/>
            </a:prstTxWarp>
          </a:bodyPr>
          <a:lstStyle/>
          <a:p>
            <a:pPr algn="ctr" defTabSz="914063" fontAlgn="base">
              <a:spcBef>
                <a:spcPct val="0"/>
              </a:spcBef>
              <a:spcAft>
                <a:spcPct val="0"/>
              </a:spcAft>
              <a:defRPr/>
            </a:pPr>
            <a:endParaRPr lang="en-US" sz="14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sp>
        <p:nvSpPr>
          <p:cNvPr id="45" name="Rectangle 232"/>
          <p:cNvSpPr>
            <a:spLocks noChangeArrowheads="1"/>
          </p:cNvSpPr>
          <p:nvPr/>
        </p:nvSpPr>
        <p:spPr bwMode="auto">
          <a:xfrm>
            <a:off x="1143000" y="4035568"/>
            <a:ext cx="1223783" cy="133970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IEEE-1667 Compliant Storage Device</a:t>
            </a:r>
          </a:p>
        </p:txBody>
      </p:sp>
      <p:sp>
        <p:nvSpPr>
          <p:cNvPr id="46" name="Rectangle 228"/>
          <p:cNvSpPr>
            <a:spLocks noChangeArrowheads="1"/>
          </p:cNvSpPr>
          <p:nvPr/>
        </p:nvSpPr>
        <p:spPr bwMode="grayWhite">
          <a:xfrm>
            <a:off x="2484121" y="4416425"/>
            <a:ext cx="2621279" cy="809998"/>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Security Protocols</a:t>
            </a:r>
          </a:p>
          <a:p>
            <a:pPr algn="ctr" defTabSz="914063" fontAlgn="base">
              <a:spcBef>
                <a:spcPct val="0"/>
              </a:spcBef>
              <a:spcAft>
                <a:spcPct val="0"/>
              </a:spcAft>
              <a:defRPr/>
            </a:pPr>
            <a:r>
              <a:rPr lang="en-US" sz="12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(e.g. TCG, Seagate Secure</a:t>
            </a:r>
            <a:r>
              <a:rPr lang="en-US" sz="1200" i="1" baseline="300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TM</a:t>
            </a:r>
            <a:r>
              <a:rPr lang="en-US" sz="12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other security standards)</a:t>
            </a:r>
          </a:p>
        </p:txBody>
      </p:sp>
      <p:sp>
        <p:nvSpPr>
          <p:cNvPr id="25" name="Rectangle 228"/>
          <p:cNvSpPr>
            <a:spLocks noChangeArrowheads="1"/>
          </p:cNvSpPr>
          <p:nvPr/>
        </p:nvSpPr>
        <p:spPr bwMode="grayWhite">
          <a:xfrm>
            <a:off x="3639429" y="2693035"/>
            <a:ext cx="596974" cy="14554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solidFill>
                  <a:schemeClr val="tx1"/>
                </a:solidFill>
                <a:effectLst>
                  <a:outerShdw blurRad="38100" dist="38100" dir="2700000" algn="tl">
                    <a:srgbClr val="000000">
                      <a:alpha val="43137"/>
                    </a:srgbClr>
                  </a:outerShdw>
                </a:effectLst>
                <a:latin typeface="Trebuchet MS" pitchFamily="34" charset="0"/>
              </a:rPr>
              <a:t>Probe Silo</a:t>
            </a:r>
          </a:p>
        </p:txBody>
      </p:sp>
      <p:grpSp>
        <p:nvGrpSpPr>
          <p:cNvPr id="23" name="Group 22"/>
          <p:cNvGrpSpPr/>
          <p:nvPr/>
        </p:nvGrpSpPr>
        <p:grpSpPr>
          <a:xfrm>
            <a:off x="4230791" y="2693035"/>
            <a:ext cx="1195956" cy="1455420"/>
            <a:chOff x="4230791" y="2693035"/>
            <a:chExt cx="1195956" cy="1455420"/>
          </a:xfrm>
        </p:grpSpPr>
        <p:sp>
          <p:nvSpPr>
            <p:cNvPr id="22" name="Rectangle 228"/>
            <p:cNvSpPr>
              <a:spLocks noChangeArrowheads="1"/>
            </p:cNvSpPr>
            <p:nvPr/>
          </p:nvSpPr>
          <p:spPr bwMode="grayWhite">
            <a:xfrm>
              <a:off x="4230791" y="2693035"/>
              <a:ext cx="596974" cy="14554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solidFill>
                    <a:schemeClr val="tx1"/>
                  </a:solidFill>
                  <a:effectLst>
                    <a:outerShdw blurRad="38100" dist="38100" dir="2700000" algn="tl">
                      <a:srgbClr val="000000">
                        <a:alpha val="43137"/>
                      </a:srgbClr>
                    </a:outerShdw>
                  </a:effectLst>
                  <a:latin typeface="Trebuchet MS" pitchFamily="34" charset="0"/>
                </a:rPr>
                <a:t>Certificate Silo</a:t>
              </a:r>
            </a:p>
          </p:txBody>
        </p:sp>
        <p:sp>
          <p:nvSpPr>
            <p:cNvPr id="26" name="Rectangle 228"/>
            <p:cNvSpPr>
              <a:spLocks noChangeArrowheads="1"/>
            </p:cNvSpPr>
            <p:nvPr/>
          </p:nvSpPr>
          <p:spPr bwMode="grayWhite">
            <a:xfrm>
              <a:off x="4829773" y="2693035"/>
              <a:ext cx="596974" cy="145542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dirty="0" smtClean="0">
                  <a:solidFill>
                    <a:schemeClr val="tx1"/>
                  </a:solidFill>
                  <a:effectLst>
                    <a:outerShdw blurRad="38100" dist="38100" dir="2700000" algn="tl">
                      <a:srgbClr val="000000">
                        <a:alpha val="43137"/>
                      </a:srgbClr>
                    </a:outerShdw>
                  </a:effectLst>
                  <a:latin typeface="Trebuchet MS" pitchFamily="34" charset="0"/>
                </a:rPr>
                <a:t>Password Silo</a:t>
              </a:r>
            </a:p>
          </p:txBody>
        </p:sp>
      </p:grpSp>
      <p:grpSp>
        <p:nvGrpSpPr>
          <p:cNvPr id="28" name="Group 27"/>
          <p:cNvGrpSpPr/>
          <p:nvPr/>
        </p:nvGrpSpPr>
        <p:grpSpPr>
          <a:xfrm>
            <a:off x="5219701" y="2668606"/>
            <a:ext cx="2621279" cy="2557817"/>
            <a:chOff x="5219701" y="2668606"/>
            <a:chExt cx="2621279" cy="2557817"/>
          </a:xfrm>
        </p:grpSpPr>
        <p:sp>
          <p:nvSpPr>
            <p:cNvPr id="20" name="Rectangle 228"/>
            <p:cNvSpPr>
              <a:spLocks noChangeArrowheads="1"/>
            </p:cNvSpPr>
            <p:nvPr/>
          </p:nvSpPr>
          <p:spPr bwMode="grayWhite">
            <a:xfrm>
              <a:off x="5219701" y="4416425"/>
              <a:ext cx="2621279" cy="80999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Other (Future) Storage Features</a:t>
              </a:r>
              <a:endParaRPr lang="en-US" sz="1400" i="1"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4" name="Group 27"/>
            <p:cNvGrpSpPr/>
            <p:nvPr/>
          </p:nvGrpSpPr>
          <p:grpSpPr>
            <a:xfrm>
              <a:off x="5857517" y="2668606"/>
              <a:ext cx="1792964" cy="1479849"/>
              <a:chOff x="5857517" y="2668606"/>
              <a:chExt cx="1792964" cy="1479849"/>
            </a:xfrm>
          </p:grpSpPr>
          <p:sp>
            <p:nvSpPr>
              <p:cNvPr id="27" name="Rectangle 228"/>
              <p:cNvSpPr>
                <a:spLocks noChangeArrowheads="1"/>
              </p:cNvSpPr>
              <p:nvPr/>
            </p:nvSpPr>
            <p:spPr bwMode="grayWhite">
              <a:xfrm>
                <a:off x="6456615" y="2693035"/>
                <a:ext cx="596974" cy="14554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i="1" dirty="0" smtClean="0">
                    <a:solidFill>
                      <a:schemeClr val="tx1"/>
                    </a:solidFill>
                    <a:effectLst>
                      <a:outerShdw blurRad="38100" dist="38100" dir="2700000" algn="tl">
                        <a:srgbClr val="000000">
                          <a:alpha val="43137"/>
                        </a:srgbClr>
                      </a:outerShdw>
                    </a:effectLst>
                    <a:latin typeface="Trebuchet MS" pitchFamily="34" charset="0"/>
                  </a:rPr>
                  <a:t>3</a:t>
                </a:r>
                <a:r>
                  <a:rPr lang="en-US" sz="1400" i="1" baseline="30000" dirty="0" smtClean="0">
                    <a:solidFill>
                      <a:schemeClr val="tx1"/>
                    </a:solidFill>
                    <a:effectLst>
                      <a:outerShdw blurRad="38100" dist="38100" dir="2700000" algn="tl">
                        <a:srgbClr val="000000">
                          <a:alpha val="43137"/>
                        </a:srgbClr>
                      </a:outerShdw>
                    </a:effectLst>
                    <a:latin typeface="Trebuchet MS" pitchFamily="34" charset="0"/>
                  </a:rPr>
                  <a:t>rd</a:t>
                </a:r>
                <a:r>
                  <a:rPr lang="en-US" sz="1400" i="1" dirty="0" smtClean="0">
                    <a:solidFill>
                      <a:schemeClr val="tx1"/>
                    </a:solidFill>
                    <a:effectLst>
                      <a:outerShdw blurRad="38100" dist="38100" dir="2700000" algn="tl">
                        <a:srgbClr val="000000">
                          <a:alpha val="43137"/>
                        </a:srgbClr>
                      </a:outerShdw>
                    </a:effectLst>
                    <a:latin typeface="Trebuchet MS" pitchFamily="34" charset="0"/>
                  </a:rPr>
                  <a:t> Party Silo</a:t>
                </a:r>
              </a:p>
            </p:txBody>
          </p:sp>
          <p:sp>
            <p:nvSpPr>
              <p:cNvPr id="29" name="Rectangle 228"/>
              <p:cNvSpPr>
                <a:spLocks noChangeArrowheads="1"/>
              </p:cNvSpPr>
              <p:nvPr/>
            </p:nvSpPr>
            <p:spPr bwMode="grayWhite">
              <a:xfrm>
                <a:off x="5860268" y="2693035"/>
                <a:ext cx="596974" cy="14554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i="1" dirty="0" smtClean="0">
                    <a:solidFill>
                      <a:schemeClr val="tx1"/>
                    </a:solidFill>
                    <a:effectLst>
                      <a:outerShdw blurRad="38100" dist="38100" dir="2700000" algn="tl">
                        <a:srgbClr val="000000">
                          <a:alpha val="43137"/>
                        </a:srgbClr>
                      </a:outerShdw>
                    </a:effectLst>
                    <a:latin typeface="Trebuchet MS" pitchFamily="34" charset="0"/>
                  </a:rPr>
                  <a:t>TCG Silo</a:t>
                </a:r>
              </a:p>
            </p:txBody>
          </p:sp>
          <p:sp>
            <p:nvSpPr>
              <p:cNvPr id="30" name="Rectangle 228"/>
              <p:cNvSpPr>
                <a:spLocks noChangeArrowheads="1"/>
              </p:cNvSpPr>
              <p:nvPr/>
            </p:nvSpPr>
            <p:spPr bwMode="grayWhite">
              <a:xfrm>
                <a:off x="7050575" y="2693035"/>
                <a:ext cx="596974" cy="145542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400" i="1" dirty="0" smtClean="0">
                    <a:solidFill>
                      <a:schemeClr val="tx1"/>
                    </a:solidFill>
                    <a:effectLst>
                      <a:outerShdw blurRad="38100" dist="38100" dir="2700000" algn="tl">
                        <a:srgbClr val="000000">
                          <a:alpha val="43137"/>
                        </a:srgbClr>
                      </a:outerShdw>
                    </a:effectLst>
                    <a:latin typeface="Trebuchet MS" pitchFamily="34" charset="0"/>
                  </a:rPr>
                  <a:t>Other Silos</a:t>
                </a:r>
              </a:p>
            </p:txBody>
          </p:sp>
          <p:sp>
            <p:nvSpPr>
              <p:cNvPr id="31" name="Rectangle 228"/>
              <p:cNvSpPr>
                <a:spLocks noChangeArrowheads="1"/>
              </p:cNvSpPr>
              <p:nvPr/>
            </p:nvSpPr>
            <p:spPr bwMode="grayWhite">
              <a:xfrm>
                <a:off x="5857517" y="2668606"/>
                <a:ext cx="1792964" cy="233970"/>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sz="1200" i="1" dirty="0" smtClean="0">
                    <a:solidFill>
                      <a:schemeClr val="tx1"/>
                    </a:solidFill>
                    <a:effectLst>
                      <a:outerShdw blurRad="38100" dist="38100" dir="2700000" algn="tl">
                        <a:srgbClr val="000000">
                          <a:alpha val="43137"/>
                        </a:srgbClr>
                      </a:outerShdw>
                    </a:effectLst>
                    <a:latin typeface="Trebuchet MS" pitchFamily="34" charset="0"/>
                  </a:rPr>
                  <a:t>Future Silos</a:t>
                </a:r>
              </a:p>
            </p:txBody>
          </p:sp>
        </p:gr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500"/>
                                        <p:tgtEl>
                                          <p:spTgt spid="46"/>
                                        </p:tgtEl>
                                      </p:cBhvr>
                                    </p:animEffect>
                                  </p:childTnLst>
                                </p:cTn>
                              </p:par>
                              <p:par>
                                <p:cTn id="21" presetID="10"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fade">
                                      <p:cBhvr>
                                        <p:cTn id="26"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build="p"/>
      <p:bldP spid="46"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sz="4400" smtClean="0"/>
              <a:t>IEEE-1667 And Transient Storage</a:t>
            </a:r>
            <a:endParaRPr lang="en-US" sz="4400" dirty="0"/>
          </a:p>
        </p:txBody>
      </p:sp>
      <p:sp>
        <p:nvSpPr>
          <p:cNvPr id="22" name="Text Placeholder 21"/>
          <p:cNvSpPr>
            <a:spLocks noGrp="1"/>
          </p:cNvSpPr>
          <p:nvPr>
            <p:ph type="body" idx="1"/>
          </p:nvPr>
        </p:nvSpPr>
        <p:spPr>
          <a:xfrm>
            <a:off x="3259456" y="1417638"/>
            <a:ext cx="5514833" cy="4757200"/>
          </a:xfrm>
        </p:spPr>
        <p:txBody>
          <a:bodyPr/>
          <a:lstStyle/>
          <a:p>
            <a:r>
              <a:rPr lang="en-US" sz="2800" dirty="0" smtClean="0"/>
              <a:t>IEEE-1667 is both a security protocol and a transport mechanism</a:t>
            </a:r>
            <a:endParaRPr lang="en-US" sz="2400" dirty="0" smtClean="0"/>
          </a:p>
          <a:p>
            <a:pPr lvl="1"/>
            <a:r>
              <a:rPr lang="en-US" sz="2400" dirty="0" smtClean="0"/>
              <a:t>As a security protocol, it can authorize and authenticate users</a:t>
            </a:r>
          </a:p>
          <a:p>
            <a:pPr lvl="1"/>
            <a:r>
              <a:rPr lang="en-US" sz="2400" dirty="0" smtClean="0"/>
              <a:t>As a transport mechanism, </a:t>
            </a:r>
            <a:br>
              <a:rPr lang="en-US" sz="2400" dirty="0" smtClean="0"/>
            </a:br>
            <a:r>
              <a:rPr lang="en-US" sz="2400" dirty="0" smtClean="0"/>
              <a:t>it enables additional security protocols via Windows </a:t>
            </a:r>
            <a:br>
              <a:rPr lang="en-US" sz="2400" dirty="0" smtClean="0"/>
            </a:br>
            <a:r>
              <a:rPr lang="en-US" sz="2400" dirty="0" smtClean="0"/>
              <a:t>Enhanced Storage™</a:t>
            </a:r>
            <a:endParaRPr lang="en-US" sz="2800" baseline="30000" dirty="0" smtClean="0"/>
          </a:p>
          <a:p>
            <a:r>
              <a:rPr lang="en-US" sz="2800" dirty="0" smtClean="0"/>
              <a:t>Better user experience— Enables “Plug and Play” </a:t>
            </a:r>
            <a:br>
              <a:rPr lang="en-US" sz="2800" dirty="0" smtClean="0"/>
            </a:br>
            <a:r>
              <a:rPr lang="en-US" sz="2800" dirty="0" smtClean="0"/>
              <a:t>data security</a:t>
            </a:r>
          </a:p>
        </p:txBody>
      </p:sp>
      <p:sp>
        <p:nvSpPr>
          <p:cNvPr id="77" name="Right Arrow 76"/>
          <p:cNvSpPr/>
          <p:nvPr/>
        </p:nvSpPr>
        <p:spPr bwMode="auto">
          <a:xfrm rot="5400000">
            <a:off x="889497" y="3247323"/>
            <a:ext cx="1570613" cy="1376980"/>
          </a:xfrm>
          <a:prstGeom prst="rightArrow">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endParaRPr lang="en-US" sz="2400" dirty="0"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png"/>
          <p:cNvPicPr>
            <a:picLocks noChangeAspect="1"/>
          </p:cNvPicPr>
          <p:nvPr/>
        </p:nvPicPr>
        <p:blipFill>
          <a:blip r:embed="rId3"/>
          <a:stretch>
            <a:fillRect/>
          </a:stretch>
        </p:blipFill>
        <p:spPr>
          <a:xfrm>
            <a:off x="731838" y="4915747"/>
            <a:ext cx="1885931" cy="1417143"/>
          </a:xfrm>
          <a:prstGeom prst="rect">
            <a:avLst/>
          </a:prstGeom>
          <a:ln>
            <a:noFill/>
          </a:ln>
          <a:effectLst>
            <a:outerShdw blurRad="292100" dist="139700" dir="2700000" algn="tl" rotWithShape="0">
              <a:srgbClr val="333333">
                <a:alpha val="65000"/>
              </a:srgbClr>
            </a:outerShdw>
          </a:effectLst>
        </p:spPr>
      </p:pic>
      <p:pic>
        <p:nvPicPr>
          <p:cNvPr id="7" name="Picture 6" descr="Laptop.png"/>
          <p:cNvPicPr>
            <a:picLocks noChangeAspect="1"/>
          </p:cNvPicPr>
          <p:nvPr/>
        </p:nvPicPr>
        <p:blipFill>
          <a:blip r:embed="rId4"/>
          <a:stretch>
            <a:fillRect/>
          </a:stretch>
        </p:blipFill>
        <p:spPr>
          <a:xfrm>
            <a:off x="961032" y="1363849"/>
            <a:ext cx="1591651" cy="1538240"/>
          </a:xfrm>
          <a:prstGeom prst="rect">
            <a:avLst/>
          </a:prstGeom>
          <a:effectLst>
            <a:softEdge rad="31750"/>
          </a:effectLst>
        </p:spPr>
      </p:pic>
      <p:sp>
        <p:nvSpPr>
          <p:cNvPr id="8" name="Rectangle 7"/>
          <p:cNvSpPr/>
          <p:nvPr/>
        </p:nvSpPr>
        <p:spPr bwMode="auto">
          <a:xfrm>
            <a:off x="881124" y="3058081"/>
            <a:ext cx="1570613" cy="1376980"/>
          </a:xfrm>
          <a:prstGeom prst="rect">
            <a:avLst/>
          </a:prstGeom>
          <a:noFill/>
          <a:ln>
            <a:noFill/>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90000"/>
              </a:lnSpc>
            </a:pPr>
            <a:r>
              <a:rPr lang="en-US" sz="2400" dirty="0" smtClean="0">
                <a:solidFill>
                  <a:schemeClr val="tx1"/>
                </a:solidFill>
                <a:effectLst>
                  <a:outerShdw blurRad="38100" dist="38100" dir="2700000" algn="tl">
                    <a:srgbClr val="000000">
                      <a:alpha val="43137"/>
                    </a:srgbClr>
                  </a:outerShdw>
                </a:effectLst>
                <a:latin typeface="Trebuchet MS" pitchFamily="34" charset="0"/>
              </a:rPr>
              <a:t>IEEE </a:t>
            </a:r>
            <a:br>
              <a:rPr lang="en-US" sz="2400" dirty="0" smtClean="0">
                <a:solidFill>
                  <a:schemeClr val="tx1"/>
                </a:solidFill>
                <a:effectLst>
                  <a:outerShdw blurRad="38100" dist="38100" dir="2700000" algn="tl">
                    <a:srgbClr val="000000">
                      <a:alpha val="43137"/>
                    </a:srgbClr>
                  </a:outerShdw>
                </a:effectLst>
                <a:latin typeface="Trebuchet MS" pitchFamily="34" charset="0"/>
              </a:rPr>
            </a:br>
            <a:r>
              <a:rPr lang="en-US" sz="2400" dirty="0" smtClean="0">
                <a:solidFill>
                  <a:schemeClr val="tx1"/>
                </a:solidFill>
                <a:effectLst>
                  <a:outerShdw blurRad="38100" dist="38100" dir="2700000" algn="tl">
                    <a:srgbClr val="000000">
                      <a:alpha val="43137"/>
                    </a:srgbClr>
                  </a:outerShdw>
                </a:effectLst>
                <a:latin typeface="Trebuchet MS" pitchFamily="34" charset="0"/>
              </a:rPr>
              <a:t>1667</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smtClean="0"/>
              <a:t>Unlock Sequence</a:t>
            </a:r>
            <a:br>
              <a:rPr smtClean="0"/>
            </a:br>
            <a:r>
              <a:rPr sz="3600" smtClean="0">
                <a:gradFill>
                  <a:gsLst>
                    <a:gs pos="28000">
                      <a:srgbClr val="FFC000">
                        <a:lumMod val="40000"/>
                        <a:lumOff val="60000"/>
                      </a:srgbClr>
                    </a:gs>
                    <a:gs pos="48000">
                      <a:srgbClr val="FFC000">
                        <a:lumMod val="40000"/>
                        <a:lumOff val="60000"/>
                      </a:srgbClr>
                    </a:gs>
                  </a:gsLst>
                  <a:lin ang="5400000" scaled="1"/>
                </a:gradFill>
              </a:rPr>
              <a:t>IEEE-1667 Password Silo</a:t>
            </a:r>
            <a:endParaRPr lang="en-US" sz="3600" dirty="0"/>
          </a:p>
        </p:txBody>
      </p:sp>
      <p:grpSp>
        <p:nvGrpSpPr>
          <p:cNvPr id="3" name="Group 32"/>
          <p:cNvGrpSpPr/>
          <p:nvPr/>
        </p:nvGrpSpPr>
        <p:grpSpPr>
          <a:xfrm>
            <a:off x="961032" y="1363849"/>
            <a:ext cx="7178905" cy="1538240"/>
            <a:chOff x="745895" y="1497199"/>
            <a:chExt cx="7178905" cy="1538240"/>
          </a:xfrm>
        </p:grpSpPr>
        <p:pic>
          <p:nvPicPr>
            <p:cNvPr id="11" name="Picture 10" descr="BlackArmor.png"/>
            <p:cNvPicPr>
              <a:picLocks noChangeAspect="1"/>
            </p:cNvPicPr>
            <p:nvPr/>
          </p:nvPicPr>
          <p:blipFill>
            <a:blip r:embed="rId3"/>
            <a:stretch>
              <a:fillRect/>
            </a:stretch>
          </p:blipFill>
          <p:spPr>
            <a:xfrm>
              <a:off x="6038869" y="1618296"/>
              <a:ext cx="1885931" cy="1417143"/>
            </a:xfrm>
            <a:prstGeom prst="rect">
              <a:avLst/>
            </a:prstGeom>
            <a:ln>
              <a:noFill/>
            </a:ln>
            <a:effectLst>
              <a:outerShdw blurRad="292100" dist="139700" dir="2700000" algn="tl" rotWithShape="0">
                <a:srgbClr val="333333">
                  <a:alpha val="65000"/>
                </a:srgbClr>
              </a:outerShdw>
            </a:effectLst>
          </p:spPr>
        </p:pic>
        <p:pic>
          <p:nvPicPr>
            <p:cNvPr id="16" name="Picture 15" descr="Laptop.png"/>
            <p:cNvPicPr>
              <a:picLocks noChangeAspect="1"/>
            </p:cNvPicPr>
            <p:nvPr/>
          </p:nvPicPr>
          <p:blipFill>
            <a:blip r:embed="rId4"/>
            <a:stretch>
              <a:fillRect/>
            </a:stretch>
          </p:blipFill>
          <p:spPr>
            <a:xfrm>
              <a:off x="745895" y="1497199"/>
              <a:ext cx="1591651" cy="1538240"/>
            </a:xfrm>
            <a:prstGeom prst="rect">
              <a:avLst/>
            </a:prstGeom>
            <a:effectLst>
              <a:softEdge rad="31750"/>
            </a:effectLst>
          </p:spPr>
        </p:pic>
      </p:grpSp>
      <p:cxnSp>
        <p:nvCxnSpPr>
          <p:cNvPr id="48" name="Straight Connector 47"/>
          <p:cNvCxnSpPr/>
          <p:nvPr/>
        </p:nvCxnSpPr>
        <p:spPr bwMode="auto">
          <a:xfrm rot="5400000">
            <a:off x="5495973" y="4595026"/>
            <a:ext cx="3393936" cy="8063"/>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16200000" flipH="1">
            <a:off x="80342" y="4578605"/>
            <a:ext cx="3355836" cy="2804"/>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p:spPr>
      </p:cxnSp>
      <p:grpSp>
        <p:nvGrpSpPr>
          <p:cNvPr id="4" name="Group 56"/>
          <p:cNvGrpSpPr/>
          <p:nvPr/>
        </p:nvGrpSpPr>
        <p:grpSpPr>
          <a:xfrm>
            <a:off x="1750134" y="2800350"/>
            <a:ext cx="5438775" cy="401638"/>
            <a:chOff x="1781175" y="2933700"/>
            <a:chExt cx="5438775" cy="401638"/>
          </a:xfrm>
        </p:grpSpPr>
        <p:sp>
          <p:nvSpPr>
            <p:cNvPr id="32" name="TextBox 31"/>
            <p:cNvSpPr txBox="1"/>
            <p:nvPr/>
          </p:nvSpPr>
          <p:spPr>
            <a:xfrm>
              <a:off x="3548739" y="2933700"/>
              <a:ext cx="2046522"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Probe Command</a:t>
              </a:r>
            </a:p>
          </p:txBody>
        </p:sp>
        <p:cxnSp>
          <p:nvCxnSpPr>
            <p:cNvPr id="52" name="Elbow Connector 51"/>
            <p:cNvCxnSpPr/>
            <p:nvPr/>
          </p:nvCxnSpPr>
          <p:spPr bwMode="auto">
            <a:xfrm>
              <a:off x="1781175" y="3333750"/>
              <a:ext cx="5438775" cy="158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grpSp>
      <p:grpSp>
        <p:nvGrpSpPr>
          <p:cNvPr id="5" name="Group 57"/>
          <p:cNvGrpSpPr/>
          <p:nvPr/>
        </p:nvGrpSpPr>
        <p:grpSpPr>
          <a:xfrm>
            <a:off x="1750134" y="3476625"/>
            <a:ext cx="5438775" cy="401638"/>
            <a:chOff x="1771650" y="3552825"/>
            <a:chExt cx="5438775" cy="401638"/>
          </a:xfrm>
        </p:grpSpPr>
        <p:sp>
          <p:nvSpPr>
            <p:cNvPr id="55" name="TextBox 54"/>
            <p:cNvSpPr txBox="1"/>
            <p:nvPr/>
          </p:nvSpPr>
          <p:spPr>
            <a:xfrm>
              <a:off x="2801740" y="3552825"/>
              <a:ext cx="3540521"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Query Password Silo Function</a:t>
              </a:r>
            </a:p>
          </p:txBody>
        </p:sp>
        <p:cxnSp>
          <p:nvCxnSpPr>
            <p:cNvPr id="56" name="Elbow Connector 55"/>
            <p:cNvCxnSpPr/>
            <p:nvPr/>
          </p:nvCxnSpPr>
          <p:spPr bwMode="auto">
            <a:xfrm>
              <a:off x="1771650" y="3952875"/>
              <a:ext cx="5438775" cy="158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grpSp>
      <p:grpSp>
        <p:nvGrpSpPr>
          <p:cNvPr id="6" name="Group 60"/>
          <p:cNvGrpSpPr/>
          <p:nvPr/>
        </p:nvGrpSpPr>
        <p:grpSpPr>
          <a:xfrm>
            <a:off x="1750134" y="4152900"/>
            <a:ext cx="5438775" cy="401638"/>
            <a:chOff x="1781175" y="4143375"/>
            <a:chExt cx="5438775" cy="401638"/>
          </a:xfrm>
        </p:grpSpPr>
        <p:sp>
          <p:nvSpPr>
            <p:cNvPr id="59" name="TextBox 58"/>
            <p:cNvSpPr txBox="1"/>
            <p:nvPr/>
          </p:nvSpPr>
          <p:spPr>
            <a:xfrm>
              <a:off x="2466680" y="4143375"/>
              <a:ext cx="4210640"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Request Mutual Challenge Function</a:t>
              </a:r>
            </a:p>
          </p:txBody>
        </p:sp>
        <p:cxnSp>
          <p:nvCxnSpPr>
            <p:cNvPr id="60" name="Elbow Connector 59"/>
            <p:cNvCxnSpPr/>
            <p:nvPr/>
          </p:nvCxnSpPr>
          <p:spPr bwMode="auto">
            <a:xfrm>
              <a:off x="1781175" y="4543425"/>
              <a:ext cx="5438775" cy="158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grpSp>
      <p:grpSp>
        <p:nvGrpSpPr>
          <p:cNvPr id="7" name="Group 61"/>
          <p:cNvGrpSpPr/>
          <p:nvPr/>
        </p:nvGrpSpPr>
        <p:grpSpPr>
          <a:xfrm>
            <a:off x="1750134" y="4829175"/>
            <a:ext cx="5438775" cy="401638"/>
            <a:chOff x="1781175" y="4143375"/>
            <a:chExt cx="5438775" cy="401638"/>
          </a:xfrm>
        </p:grpSpPr>
        <p:sp>
          <p:nvSpPr>
            <p:cNvPr id="63" name="TextBox 62"/>
            <p:cNvSpPr txBox="1"/>
            <p:nvPr/>
          </p:nvSpPr>
          <p:spPr>
            <a:xfrm>
              <a:off x="2774838" y="4143375"/>
              <a:ext cx="3575274"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Mutual Authenticate Function</a:t>
              </a:r>
            </a:p>
          </p:txBody>
        </p:sp>
        <p:cxnSp>
          <p:nvCxnSpPr>
            <p:cNvPr id="64" name="Elbow Connector 63"/>
            <p:cNvCxnSpPr/>
            <p:nvPr/>
          </p:nvCxnSpPr>
          <p:spPr bwMode="auto">
            <a:xfrm>
              <a:off x="1781175" y="4543425"/>
              <a:ext cx="5438775" cy="158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grpSp>
      <p:grpSp>
        <p:nvGrpSpPr>
          <p:cNvPr id="8" name="Group 64"/>
          <p:cNvGrpSpPr/>
          <p:nvPr/>
        </p:nvGrpSpPr>
        <p:grpSpPr>
          <a:xfrm>
            <a:off x="1750134" y="5505450"/>
            <a:ext cx="5438775" cy="401638"/>
            <a:chOff x="1781175" y="4143375"/>
            <a:chExt cx="5438775" cy="401638"/>
          </a:xfrm>
        </p:grpSpPr>
        <p:sp>
          <p:nvSpPr>
            <p:cNvPr id="66" name="TextBox 65"/>
            <p:cNvSpPr txBox="1"/>
            <p:nvPr/>
          </p:nvSpPr>
          <p:spPr>
            <a:xfrm>
              <a:off x="2324971" y="4143375"/>
              <a:ext cx="4475008"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Authenticate for ACT Access Function</a:t>
              </a:r>
            </a:p>
          </p:txBody>
        </p:sp>
        <p:cxnSp>
          <p:nvCxnSpPr>
            <p:cNvPr id="67" name="Elbow Connector 66"/>
            <p:cNvCxnSpPr/>
            <p:nvPr/>
          </p:nvCxnSpPr>
          <p:spPr bwMode="auto">
            <a:xfrm>
              <a:off x="1781175" y="4543425"/>
              <a:ext cx="5438775" cy="1588"/>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arrow"/>
              <a:tailEnd type="arrow"/>
            </a:ln>
            <a:effectLst/>
          </p:spPr>
        </p:cxnSp>
      </p:grpSp>
      <p:sp>
        <p:nvSpPr>
          <p:cNvPr id="72" name="Rounded Rectangle 71"/>
          <p:cNvSpPr/>
          <p:nvPr/>
        </p:nvSpPr>
        <p:spPr bwMode="auto">
          <a:xfrm>
            <a:off x="7379746" y="5573357"/>
            <a:ext cx="1656677" cy="57049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Disc Encryption Key Loaded</a:t>
            </a:r>
          </a:p>
        </p:txBody>
      </p:sp>
      <p:sp>
        <p:nvSpPr>
          <p:cNvPr id="73" name="Rounded Rectangle 72"/>
          <p:cNvSpPr/>
          <p:nvPr/>
        </p:nvSpPr>
        <p:spPr bwMode="auto">
          <a:xfrm>
            <a:off x="129092" y="5573357"/>
            <a:ext cx="1454076" cy="570496"/>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1600"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Media Accessible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blinds(horizontal)">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blinds(horizontal)">
                                      <p:cBhvr>
                                        <p:cTn id="4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Benefits Of IEEE-1667</a:t>
            </a:r>
            <a:endParaRPr lang="en-US" dirty="0"/>
          </a:p>
        </p:txBody>
      </p:sp>
      <p:sp>
        <p:nvSpPr>
          <p:cNvPr id="4" name="Content Placeholder 3"/>
          <p:cNvSpPr>
            <a:spLocks noGrp="1"/>
          </p:cNvSpPr>
          <p:nvPr>
            <p:ph sz="half" idx="2"/>
          </p:nvPr>
        </p:nvSpPr>
        <p:spPr>
          <a:xfrm>
            <a:off x="4170067" y="1659378"/>
            <a:ext cx="4127500" cy="4079578"/>
          </a:xfrm>
        </p:spPr>
        <p:txBody>
          <a:bodyPr/>
          <a:lstStyle/>
          <a:p>
            <a:r>
              <a:rPr lang="en-US" sz="2400" dirty="0" smtClean="0"/>
              <a:t>Partnering with Microsoft &amp; Enhanced Storage simplifies security</a:t>
            </a:r>
          </a:p>
          <a:p>
            <a:pPr lvl="1"/>
            <a:r>
              <a:rPr lang="en-US" sz="2400" dirty="0" smtClean="0"/>
              <a:t>Less driver work &amp; support for IHVs, ISVs</a:t>
            </a:r>
          </a:p>
          <a:p>
            <a:pPr lvl="1"/>
            <a:r>
              <a:rPr lang="en-US" sz="2400" dirty="0" smtClean="0"/>
              <a:t>Standardizes security transport for Microsoft Windows</a:t>
            </a:r>
          </a:p>
          <a:p>
            <a:pPr lvl="1"/>
            <a:r>
              <a:rPr lang="en-US" sz="2400" dirty="0" smtClean="0"/>
              <a:t>Provides extensibility for future features and value-add</a:t>
            </a:r>
          </a:p>
        </p:txBody>
      </p:sp>
      <p:pic>
        <p:nvPicPr>
          <p:cNvPr id="1028" name="Picture 4" descr="C:\Documents and Settings\356722\My Documents\My Pictures\Microsoft Clip Organizer\j0155054.wmf"/>
          <p:cNvPicPr>
            <a:picLocks noChangeAspect="1" noChangeArrowheads="1"/>
          </p:cNvPicPr>
          <p:nvPr/>
        </p:nvPicPr>
        <p:blipFill>
          <a:blip r:embed="rId3"/>
          <a:srcRect/>
          <a:stretch>
            <a:fillRect/>
          </a:stretch>
        </p:blipFill>
        <p:spPr bwMode="auto">
          <a:xfrm>
            <a:off x="1110297" y="2009942"/>
            <a:ext cx="2394098" cy="2631908"/>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skDrive.jpg"/>
          <p:cNvPicPr>
            <a:picLocks noChangeAspect="1"/>
          </p:cNvPicPr>
          <p:nvPr/>
        </p:nvPicPr>
        <p:blipFill>
          <a:blip r:embed="rId3"/>
          <a:stretch>
            <a:fillRect/>
          </a:stretch>
        </p:blipFill>
        <p:spPr>
          <a:xfrm>
            <a:off x="731838" y="1901825"/>
            <a:ext cx="1851561" cy="2631166"/>
          </a:xfrm>
          <a:prstGeom prst="rect">
            <a:avLst/>
          </a:prstGeom>
        </p:spPr>
      </p:pic>
      <p:sp>
        <p:nvSpPr>
          <p:cNvPr id="9" name="Rounded Rectangular Callout 8"/>
          <p:cNvSpPr/>
          <p:nvPr/>
        </p:nvSpPr>
        <p:spPr bwMode="auto">
          <a:xfrm>
            <a:off x="3916907" y="1417638"/>
            <a:ext cx="4846093" cy="1460500"/>
          </a:xfrm>
          <a:prstGeom prst="wedgeRoundRectCallout">
            <a:avLst>
              <a:gd name="adj1" fmla="val -86564"/>
              <a:gd name="adj2" fmla="val 72662"/>
              <a:gd name="adj3" fmla="val 16667"/>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400" dirty="0" smtClean="0">
                <a:solidFill>
                  <a:schemeClr val="tx1"/>
                </a:solidFill>
                <a:effectLst>
                  <a:outerShdw blurRad="38100" dist="38100" dir="2700000" algn="tl">
                    <a:srgbClr val="000000">
                      <a:alpha val="43137"/>
                    </a:srgbClr>
                  </a:outerShdw>
                </a:effectLst>
                <a:latin typeface="Trebuchet MS" pitchFamily="34" charset="0"/>
              </a:rPr>
              <a:t>“…The reports of my death have been greatly exaggerated…”</a:t>
            </a:r>
          </a:p>
        </p:txBody>
      </p:sp>
      <p:sp>
        <p:nvSpPr>
          <p:cNvPr id="10" name="Rectangle 9"/>
          <p:cNvSpPr/>
          <p:nvPr/>
        </p:nvSpPr>
        <p:spPr>
          <a:xfrm>
            <a:off x="731838" y="6152634"/>
            <a:ext cx="846707" cy="246221"/>
          </a:xfrm>
          <a:prstGeom prst="rect">
            <a:avLst/>
          </a:prstGeom>
        </p:spPr>
        <p:txBody>
          <a:bodyPr wrap="none">
            <a:spAutoFit/>
          </a:bodyPr>
          <a:lstStyle/>
          <a:p>
            <a:r>
              <a:rPr lang="en-US" sz="1000" i="1" dirty="0" smtClean="0"/>
              <a:t>Mark Twain</a:t>
            </a:r>
            <a:endParaRPr lang="en-US" sz="1000" i="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1000" y="228601"/>
            <a:ext cx="8393113" cy="1163395"/>
          </a:xfrm>
        </p:spPr>
        <p:txBody>
          <a:bodyPr/>
          <a:lstStyle/>
          <a:p>
            <a:r>
              <a:rPr smtClean="0"/>
              <a:t>Today's 1667 Password Demo</a:t>
            </a:r>
            <a:r>
              <a:rPr lang="en-US" dirty="0" smtClean="0"/>
              <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Sequence</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9229" name="Rectangle 13"/>
          <p:cNvSpPr>
            <a:spLocks noGrp="1" noChangeArrowheads="1"/>
          </p:cNvSpPr>
          <p:nvPr>
            <p:ph type="body" idx="1"/>
          </p:nvPr>
        </p:nvSpPr>
        <p:spPr>
          <a:xfrm>
            <a:off x="381000" y="1905001"/>
            <a:ext cx="8388350" cy="4210383"/>
          </a:xfrm>
        </p:spPr>
        <p:txBody>
          <a:bodyPr/>
          <a:lstStyle/>
          <a:p>
            <a:pPr marL="396875" indent="-396875"/>
            <a:r>
              <a:rPr lang="en-US" sz="2800" dirty="0" smtClean="0"/>
              <a:t>Take Ownership/Set Password</a:t>
            </a:r>
          </a:p>
          <a:p>
            <a:pPr marL="719124" lvl="1" indent="-396875"/>
            <a:r>
              <a:rPr lang="en-US" sz="2800" dirty="0" smtClean="0"/>
              <a:t>Not Provisioned </a:t>
            </a:r>
            <a:r>
              <a:rPr lang="en-US" sz="2800" dirty="0" smtClean="0">
                <a:sym typeface="Wingdings" pitchFamily="2" charset="2"/>
              </a:rPr>
              <a:t> Not Authorized</a:t>
            </a:r>
            <a:endParaRPr lang="en-US" sz="2800" dirty="0" smtClean="0"/>
          </a:p>
          <a:p>
            <a:pPr marL="396875" indent="-396875"/>
            <a:r>
              <a:rPr lang="en-US" sz="2800" dirty="0" smtClean="0"/>
              <a:t>Authorize for ACT Access</a:t>
            </a:r>
          </a:p>
          <a:p>
            <a:pPr marL="719124" lvl="1" indent="-396875"/>
            <a:r>
              <a:rPr lang="en-US" sz="2800" dirty="0" smtClean="0"/>
              <a:t>Not Authorized </a:t>
            </a:r>
            <a:r>
              <a:rPr lang="en-US" sz="2800" dirty="0" smtClean="0">
                <a:sym typeface="Wingdings" pitchFamily="2" charset="2"/>
              </a:rPr>
              <a:t> Authorized</a:t>
            </a:r>
            <a:endParaRPr lang="en-US" sz="2800" dirty="0" smtClean="0"/>
          </a:p>
          <a:p>
            <a:pPr marL="396875" indent="-396875"/>
            <a:r>
              <a:rPr lang="en-US" sz="2800" dirty="0" smtClean="0"/>
              <a:t>View contents</a:t>
            </a:r>
          </a:p>
          <a:p>
            <a:pPr marL="396875" indent="-396875"/>
            <a:r>
              <a:rPr lang="en-US" sz="2800" dirty="0" smtClean="0"/>
              <a:t>Perform Initialize to Manufacturer State</a:t>
            </a:r>
          </a:p>
          <a:p>
            <a:pPr marL="719124" lvl="1" indent="-396875"/>
            <a:r>
              <a:rPr lang="en-US" sz="2800" dirty="0" smtClean="0"/>
              <a:t>Authorized </a:t>
            </a:r>
            <a:r>
              <a:rPr lang="en-US" sz="2800" dirty="0" smtClean="0">
                <a:sym typeface="Wingdings" pitchFamily="2" charset="2"/>
              </a:rPr>
              <a:t> Not Provisioned</a:t>
            </a:r>
            <a:endParaRPr lang="en-US" sz="2800" dirty="0" smtClean="0"/>
          </a:p>
          <a:p>
            <a:pPr marL="396875" indent="-396875"/>
            <a:r>
              <a:rPr lang="en-US" sz="2800" dirty="0" smtClean="0"/>
              <a:t>Show empty contents</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smtClean="0"/>
              <a:t>DEMO</a:t>
            </a:r>
            <a:endParaRPr lang="en-US" dirty="0"/>
          </a:p>
        </p:txBody>
      </p:sp>
      <p:sp>
        <p:nvSpPr>
          <p:cNvPr id="5" name="Subtitle 4"/>
          <p:cNvSpPr>
            <a:spLocks noGrp="1"/>
          </p:cNvSpPr>
          <p:nvPr>
            <p:ph type="subTitle" idx="1"/>
          </p:nvPr>
        </p:nvSpPr>
        <p:spPr>
          <a:xfrm>
            <a:off x="2556405" y="4214106"/>
            <a:ext cx="5970561" cy="1329595"/>
          </a:xfrm>
        </p:spPr>
        <p:txBody>
          <a:bodyPr/>
          <a:lstStyle/>
          <a:p>
            <a:r>
              <a:rPr lang="en-US" dirty="0" smtClean="0"/>
              <a:t>Seagate USB External Storage, IEEE 1667 &amp; Microsoft Enhanced </a:t>
            </a:r>
            <a:r>
              <a:rPr lang="en-US" dirty="0" err="1" smtClean="0"/>
              <a:t>Storage</a:t>
            </a:r>
            <a:r>
              <a:rPr lang="en-US" baseline="30000" dirty="0" err="1" smtClean="0"/>
              <a:t>TM</a:t>
            </a:r>
            <a:endParaRPr lang="en-US" baseline="3000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Security Summary</a:t>
            </a:r>
            <a:endParaRPr lang="en-US" dirty="0"/>
          </a:p>
        </p:txBody>
      </p:sp>
      <p:sp>
        <p:nvSpPr>
          <p:cNvPr id="5" name="Content Placeholder 4"/>
          <p:cNvSpPr>
            <a:spLocks noGrp="1"/>
          </p:cNvSpPr>
          <p:nvPr>
            <p:ph idx="1"/>
          </p:nvPr>
        </p:nvSpPr>
        <p:spPr>
          <a:xfrm>
            <a:off x="382588" y="1414464"/>
            <a:ext cx="8068076" cy="4080604"/>
          </a:xfrm>
        </p:spPr>
        <p:txBody>
          <a:bodyPr/>
          <a:lstStyle/>
          <a:p>
            <a:r>
              <a:rPr lang="en-US" sz="2400" dirty="0" smtClean="0"/>
              <a:t>Data Security has become an imperative due to regulation and  cost of a breach </a:t>
            </a:r>
          </a:p>
          <a:p>
            <a:r>
              <a:rPr lang="en-US" sz="2400" dirty="0" smtClean="0"/>
              <a:t>Disk-based security provides security at the data source</a:t>
            </a:r>
          </a:p>
          <a:p>
            <a:r>
              <a:rPr lang="en-US" sz="2400" dirty="0" smtClean="0"/>
              <a:t>Enhanced Storage &amp; IEEE-1667 provides a transport mechanism specific to security commands </a:t>
            </a:r>
          </a:p>
          <a:p>
            <a:r>
              <a:rPr lang="en-US" sz="2400" dirty="0" smtClean="0"/>
              <a:t>Together, Enhanced Storage, IEEE-1667 &amp; Self-Encrypting disk drives will enable a larger market for security and provide value-add to IHVs &amp; ISVs</a:t>
            </a:r>
          </a:p>
          <a:p>
            <a:endParaRPr lang="en-US" sz="2400" dirty="0"/>
          </a:p>
          <a:p>
            <a:pPr lvl="1"/>
            <a:endParaRPr lang="en-US" sz="2400" dirty="0"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0006" y="1935287"/>
            <a:ext cx="6256519" cy="1329595"/>
          </a:xfrm>
        </p:spPr>
        <p:txBody>
          <a:bodyPr/>
          <a:lstStyle/>
          <a:p>
            <a:r>
              <a:rPr smtClean="0"/>
              <a:t>Flash and the Disk Drive</a:t>
            </a:r>
            <a:endParaRPr lang="en-US" dirty="0"/>
          </a:p>
        </p:txBody>
      </p:sp>
      <p:sp>
        <p:nvSpPr>
          <p:cNvPr id="3" name="Subtitle 2"/>
          <p:cNvSpPr>
            <a:spLocks noGrp="1"/>
          </p:cNvSpPr>
          <p:nvPr>
            <p:ph type="subTitle" idx="1"/>
          </p:nvPr>
        </p:nvSpPr>
        <p:spPr>
          <a:xfrm>
            <a:off x="2509109" y="3112595"/>
            <a:ext cx="5970561" cy="443198"/>
          </a:xfrm>
        </p:spPr>
        <p:txBody>
          <a:bodyPr/>
          <a:lstStyle/>
          <a:p>
            <a:r>
              <a:rPr lang="en-US" dirty="0" smtClean="0"/>
              <a:t>Steffen Hellmold</a:t>
            </a:r>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1"/>
          <p:cNvSpPr>
            <a:spLocks noGrp="1"/>
          </p:cNvSpPr>
          <p:nvPr>
            <p:ph type="title"/>
          </p:nvPr>
        </p:nvSpPr>
        <p:spPr>
          <a:xfrm>
            <a:off x="382588" y="228600"/>
            <a:ext cx="8380412" cy="553998"/>
          </a:xfrm>
        </p:spPr>
        <p:txBody>
          <a:bodyPr/>
          <a:lstStyle/>
          <a:p>
            <a:r>
              <a:rPr lang="en-US" sz="4000" dirty="0" smtClean="0"/>
              <a:t>A New Storage Growth Opportunity</a:t>
            </a:r>
          </a:p>
        </p:txBody>
      </p:sp>
      <p:sp>
        <p:nvSpPr>
          <p:cNvPr id="6146" name="Content Placeholder 2"/>
          <p:cNvSpPr>
            <a:spLocks noGrp="1"/>
          </p:cNvSpPr>
          <p:nvPr>
            <p:ph idx="1"/>
          </p:nvPr>
        </p:nvSpPr>
        <p:spPr>
          <a:xfrm>
            <a:off x="382588" y="1417638"/>
            <a:ext cx="8380412" cy="4329390"/>
          </a:xfrm>
        </p:spPr>
        <p:txBody>
          <a:bodyPr/>
          <a:lstStyle/>
          <a:p>
            <a:pPr marL="341313" indent="-341313"/>
            <a:r>
              <a:rPr lang="en-US" sz="2000" dirty="0" smtClean="0"/>
              <a:t>Market Demands</a:t>
            </a:r>
          </a:p>
          <a:p>
            <a:pPr marL="633413" lvl="1" indent="-292100"/>
            <a:r>
              <a:rPr lang="en-US" sz="1800" dirty="0" smtClean="0"/>
              <a:t>More performance</a:t>
            </a:r>
          </a:p>
          <a:p>
            <a:pPr marL="633413" lvl="1" indent="-292100"/>
            <a:r>
              <a:rPr lang="en-US" sz="1800" dirty="0" smtClean="0"/>
              <a:t>Lower price points</a:t>
            </a:r>
          </a:p>
          <a:p>
            <a:pPr marL="341313" indent="-341313"/>
            <a:r>
              <a:rPr lang="en-US" sz="2000" dirty="0" smtClean="0"/>
              <a:t>Key Trends</a:t>
            </a:r>
          </a:p>
          <a:p>
            <a:pPr marL="633413" lvl="1" indent="-292100"/>
            <a:r>
              <a:rPr lang="en-US" sz="1800" dirty="0" smtClean="0"/>
              <a:t>Rotating magnetic storage offers best $/GB</a:t>
            </a:r>
          </a:p>
          <a:p>
            <a:pPr marL="633413" lvl="1" indent="-292100"/>
            <a:r>
              <a:rPr lang="en-US" sz="1800" dirty="0" smtClean="0"/>
              <a:t>Solid State Storage offers best performance as in $/IOPS</a:t>
            </a:r>
          </a:p>
          <a:p>
            <a:pPr marL="633413" lvl="1" indent="-292100"/>
            <a:r>
              <a:rPr lang="en-US" sz="1800" dirty="0" smtClean="0"/>
              <a:t>Solid State Storage value proposition involves $/IOPS/W/m3 as well as $/Drive in Client and Enterprise compute apps </a:t>
            </a:r>
          </a:p>
          <a:p>
            <a:pPr marL="633413" lvl="1" indent="-292100"/>
            <a:r>
              <a:rPr lang="en-US" sz="1800" dirty="0" smtClean="0"/>
              <a:t>Both will co-exist due to their respective value propositions  </a:t>
            </a:r>
          </a:p>
          <a:p>
            <a:pPr marL="633413" lvl="1" indent="-292100"/>
            <a:r>
              <a:rPr lang="en-US" sz="1800" dirty="0" smtClean="0"/>
              <a:t>Hybrid architectures involving solid state and rotating magnetic storage are evolving in enterprise and client</a:t>
            </a:r>
          </a:p>
          <a:p>
            <a:pPr marL="633413" lvl="1" indent="-292100"/>
            <a:r>
              <a:rPr lang="en-US" sz="1800" dirty="0" smtClean="0"/>
              <a:t>SSD enables new tier in enterprise &amp; new segment in client</a:t>
            </a:r>
          </a:p>
        </p:txBody>
      </p:sp>
      <p:sp>
        <p:nvSpPr>
          <p:cNvPr id="4" name="TextBox 3"/>
          <p:cNvSpPr txBox="1"/>
          <p:nvPr/>
        </p:nvSpPr>
        <p:spPr>
          <a:xfrm>
            <a:off x="1324782" y="5793933"/>
            <a:ext cx="6455391"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scene3d>
            <a:camera prst="orthographicFront"/>
            <a:lightRig rig="threePt" dir="t"/>
          </a:scene3d>
          <a:sp3d>
            <a:bevelT w="101600" h="101600" prst="relaxedInset"/>
          </a:sp3d>
        </p:spPr>
        <p:txBody>
          <a:bodyPr wrap="square">
            <a:spAutoFit/>
          </a:bodyPr>
          <a:lstStyle/>
          <a:p>
            <a:pPr algn="ctr"/>
            <a:r>
              <a:rPr lang="en-US" dirty="0" smtClean="0">
                <a:solidFill>
                  <a:schemeClr val="bg2"/>
                </a:solidFill>
                <a:latin typeface="Trebuchet MS" pitchFamily="34" charset="0"/>
              </a:rPr>
              <a:t>New Form Factors, interfaces and protocols will emerge to fully exploit the benefits of Solid State Storage</a:t>
            </a: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Choosing Storage For The PC</a:t>
            </a:r>
            <a:endParaRPr lang="en-US" dirty="0"/>
          </a:p>
        </p:txBody>
      </p:sp>
      <p:grpSp>
        <p:nvGrpSpPr>
          <p:cNvPr id="2" name="Group 35"/>
          <p:cNvGrpSpPr/>
          <p:nvPr/>
        </p:nvGrpSpPr>
        <p:grpSpPr>
          <a:xfrm>
            <a:off x="318051" y="-254830"/>
            <a:ext cx="5539722" cy="6494745"/>
            <a:chOff x="318051" y="0"/>
            <a:chExt cx="5539722" cy="6494745"/>
          </a:xfrm>
        </p:grpSpPr>
        <p:graphicFrame>
          <p:nvGraphicFramePr>
            <p:cNvPr id="24" name="Diagram 23"/>
            <p:cNvGraphicFramePr/>
            <p:nvPr/>
          </p:nvGraphicFramePr>
          <p:xfrm>
            <a:off x="318051" y="0"/>
            <a:ext cx="5327375" cy="602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491146" y="6063858"/>
              <a:ext cx="3366627" cy="430887"/>
            </a:xfrm>
            <a:prstGeom prst="rect">
              <a:avLst/>
            </a:prstGeom>
            <a:noFill/>
          </p:spPr>
          <p:txBody>
            <a:bodyPr wrap="none" rtlCol="0">
              <a:spAutoFit/>
            </a:bodyPr>
            <a:lstStyle/>
            <a:p>
              <a:pPr>
                <a:spcBef>
                  <a:spcPts val="0"/>
                </a:spcBef>
              </a:pPr>
              <a:r>
                <a:rPr lang="en-US" sz="1100" b="1" dirty="0" smtClean="0">
                  <a:latin typeface="Trebuchet MS" pitchFamily="34" charset="0"/>
                </a:rPr>
                <a:t>Storage Attribute Model: </a:t>
              </a:r>
            </a:p>
            <a:p>
              <a:pPr>
                <a:spcBef>
                  <a:spcPts val="0"/>
                </a:spcBef>
              </a:pPr>
              <a:r>
                <a:rPr lang="en-US" sz="1100" dirty="0" smtClean="0">
                  <a:latin typeface="Trebuchet MS" pitchFamily="34" charset="0"/>
                </a:rPr>
                <a:t>John Squires, Founder, Conner Peripherals, c1989</a:t>
              </a:r>
              <a:endParaRPr lang="en-US" sz="1100" dirty="0">
                <a:latin typeface="Trebuchet MS" pitchFamily="34" charset="0"/>
              </a:endParaRPr>
            </a:p>
          </p:txBody>
        </p:sp>
        <p:sp>
          <p:nvSpPr>
            <p:cNvPr id="25" name="Rectangle 24"/>
            <p:cNvSpPr/>
            <p:nvPr/>
          </p:nvSpPr>
          <p:spPr>
            <a:xfrm>
              <a:off x="2023591" y="5623578"/>
              <a:ext cx="1755994"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2">
                    <a:shade val="75000"/>
                  </a:schemeClr>
                </a:contourClr>
              </a:sp3d>
            </a:bodyPr>
            <a:lstStyle/>
            <a:p>
              <a:pPr algn="ctr"/>
              <a:r>
                <a:rPr lang="en-US" sz="2000" b="1" dirty="0" smtClean="0">
                  <a:ln w="11430"/>
                  <a:gradFill>
                    <a:gsLst>
                      <a:gs pos="0">
                        <a:schemeClr val="tx2">
                          <a:lumMod val="50000"/>
                        </a:schemeClr>
                      </a:gs>
                      <a:gs pos="75000">
                        <a:schemeClr val="tx2">
                          <a:lumMod val="60000"/>
                          <a:lumOff val="40000"/>
                        </a:schemeClr>
                      </a:gs>
                      <a:gs pos="100000">
                        <a:schemeClr val="tx2">
                          <a:lumMod val="75000"/>
                        </a:schemeClr>
                      </a:gs>
                    </a:gsLst>
                    <a:lin ang="5400000"/>
                  </a:gradFill>
                  <a:effectLst>
                    <a:outerShdw blurRad="50800" dist="39000" dir="5460000" algn="tl">
                      <a:srgbClr val="000000">
                        <a:alpha val="38000"/>
                      </a:srgbClr>
                    </a:outerShdw>
                  </a:effectLst>
                  <a:latin typeface="Trebuchet MS" pitchFamily="34" charset="0"/>
                </a:rPr>
                <a:t>AVAILABILITY</a:t>
              </a:r>
              <a:endParaRPr lang="en-US" sz="2000" b="1" dirty="0">
                <a:ln w="11430"/>
                <a:gradFill>
                  <a:gsLst>
                    <a:gs pos="0">
                      <a:schemeClr val="tx2">
                        <a:lumMod val="50000"/>
                      </a:schemeClr>
                    </a:gs>
                    <a:gs pos="75000">
                      <a:schemeClr val="tx2">
                        <a:lumMod val="60000"/>
                        <a:lumOff val="40000"/>
                      </a:schemeClr>
                    </a:gs>
                    <a:gs pos="100000">
                      <a:schemeClr val="tx2">
                        <a:lumMod val="75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26" name="Rectangle 25"/>
            <p:cNvSpPr/>
            <p:nvPr/>
          </p:nvSpPr>
          <p:spPr>
            <a:xfrm>
              <a:off x="2097521" y="5246535"/>
              <a:ext cx="1614545"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2">
                    <a:shade val="75000"/>
                  </a:schemeClr>
                </a:contourClr>
              </a:sp3d>
            </a:bodyPr>
            <a:lstStyle/>
            <a:p>
              <a:pPr algn="ctr"/>
              <a:r>
                <a:rPr lang="en-US" sz="2000" b="1" dirty="0" smtClean="0">
                  <a:ln w="11430"/>
                  <a:gradFill>
                    <a:gsLst>
                      <a:gs pos="0">
                        <a:schemeClr val="tx2">
                          <a:lumMod val="50000"/>
                        </a:schemeClr>
                      </a:gs>
                      <a:gs pos="75000">
                        <a:schemeClr val="tx2">
                          <a:lumMod val="60000"/>
                          <a:lumOff val="40000"/>
                        </a:schemeClr>
                      </a:gs>
                      <a:gs pos="100000">
                        <a:schemeClr val="tx2">
                          <a:lumMod val="75000"/>
                        </a:schemeClr>
                      </a:gs>
                    </a:gsLst>
                    <a:lin ang="5400000"/>
                  </a:gradFill>
                  <a:effectLst>
                    <a:outerShdw blurRad="50800" dist="39000" dir="5460000" algn="tl">
                      <a:srgbClr val="000000">
                        <a:alpha val="38000"/>
                      </a:srgbClr>
                    </a:outerShdw>
                  </a:effectLst>
                  <a:latin typeface="Trebuchet MS" pitchFamily="34" charset="0"/>
                </a:rPr>
                <a:t>RELIABILITY</a:t>
              </a:r>
              <a:endParaRPr lang="en-US" sz="2000" b="1" dirty="0">
                <a:ln w="11430"/>
                <a:gradFill>
                  <a:gsLst>
                    <a:gs pos="0">
                      <a:schemeClr val="tx2">
                        <a:lumMod val="50000"/>
                      </a:schemeClr>
                    </a:gs>
                    <a:gs pos="75000">
                      <a:schemeClr val="tx2">
                        <a:lumMod val="60000"/>
                        <a:lumOff val="40000"/>
                      </a:schemeClr>
                    </a:gs>
                    <a:gs pos="100000">
                      <a:schemeClr val="tx2">
                        <a:lumMod val="75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27" name="Rectangle 26"/>
            <p:cNvSpPr/>
            <p:nvPr/>
          </p:nvSpPr>
          <p:spPr>
            <a:xfrm>
              <a:off x="2241696" y="4492449"/>
              <a:ext cx="1340623"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6"/>
                </a:contourClr>
              </a:sp3d>
            </a:bodyPr>
            <a:lstStyle/>
            <a:p>
              <a:pPr algn="ctr"/>
              <a:r>
                <a:rPr lang="en-US" sz="2000" b="1" dirty="0" smtClean="0">
                  <a:ln w="11430"/>
                  <a:solidFill>
                    <a:schemeClr val="accent2"/>
                  </a:solidFill>
                  <a:effectLst>
                    <a:outerShdw blurRad="50800" dist="39000" dir="5460000" algn="tl">
                      <a:srgbClr val="000000">
                        <a:alpha val="38000"/>
                      </a:srgbClr>
                    </a:outerShdw>
                  </a:effectLst>
                  <a:latin typeface="Trebuchet MS" pitchFamily="34" charset="0"/>
                </a:rPr>
                <a:t>CAPACITY</a:t>
              </a:r>
              <a:endParaRPr lang="en-US" sz="2000" b="1" dirty="0">
                <a:ln w="11430"/>
                <a:solidFill>
                  <a:schemeClr val="accent2"/>
                </a:solidFill>
                <a:effectLst>
                  <a:outerShdw blurRad="50800" dist="39000" dir="5460000" algn="tl">
                    <a:srgbClr val="000000">
                      <a:alpha val="38000"/>
                    </a:srgbClr>
                  </a:outerShdw>
                </a:effectLst>
                <a:latin typeface="Trebuchet MS" pitchFamily="34" charset="0"/>
              </a:endParaRPr>
            </a:p>
          </p:txBody>
        </p:sp>
        <p:sp>
          <p:nvSpPr>
            <p:cNvPr id="28" name="Rectangle 27"/>
            <p:cNvSpPr/>
            <p:nvPr/>
          </p:nvSpPr>
          <p:spPr>
            <a:xfrm>
              <a:off x="2496670" y="4115406"/>
              <a:ext cx="867545"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6"/>
                </a:contourClr>
              </a:sp3d>
            </a:bodyPr>
            <a:lstStyle/>
            <a:p>
              <a:pPr algn="ctr"/>
              <a:r>
                <a:rPr lang="en-US" sz="2000" b="1" dirty="0" smtClean="0">
                  <a:ln w="11430"/>
                  <a:solidFill>
                    <a:schemeClr val="accent2"/>
                  </a:solidFill>
                  <a:effectLst>
                    <a:outerShdw blurRad="50800" dist="39000" dir="5460000" algn="tl">
                      <a:srgbClr val="000000">
                        <a:alpha val="38000"/>
                      </a:srgbClr>
                    </a:outerShdw>
                  </a:effectLst>
                  <a:latin typeface="Trebuchet MS" pitchFamily="34" charset="0"/>
                </a:rPr>
                <a:t>PRICE</a:t>
              </a:r>
              <a:endParaRPr lang="en-US" sz="2000" b="1" dirty="0">
                <a:ln w="11430"/>
                <a:solidFill>
                  <a:schemeClr val="accent2"/>
                </a:solidFill>
                <a:effectLst>
                  <a:outerShdw blurRad="50800" dist="39000" dir="5460000" algn="tl">
                    <a:srgbClr val="000000">
                      <a:alpha val="38000"/>
                    </a:srgbClr>
                  </a:outerShdw>
                </a:effectLst>
                <a:latin typeface="Trebuchet MS" pitchFamily="34" charset="0"/>
              </a:endParaRPr>
            </a:p>
          </p:txBody>
        </p:sp>
        <p:sp>
          <p:nvSpPr>
            <p:cNvPr id="29" name="Rectangle 28"/>
            <p:cNvSpPr/>
            <p:nvPr/>
          </p:nvSpPr>
          <p:spPr>
            <a:xfrm>
              <a:off x="1882719" y="3738363"/>
              <a:ext cx="1952778"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6"/>
                </a:contourClr>
              </a:sp3d>
            </a:bodyPr>
            <a:lstStyle/>
            <a:p>
              <a:pPr algn="ctr"/>
              <a:r>
                <a:rPr lang="en-US" sz="2000" b="1" dirty="0" smtClean="0">
                  <a:ln w="11430"/>
                  <a:solidFill>
                    <a:schemeClr val="accent2"/>
                  </a:solidFill>
                  <a:effectLst>
                    <a:outerShdw blurRad="50800" dist="39000" dir="5460000" algn="tl">
                      <a:srgbClr val="000000">
                        <a:alpha val="38000"/>
                      </a:srgbClr>
                    </a:outerShdw>
                  </a:effectLst>
                  <a:latin typeface="Trebuchet MS" pitchFamily="34" charset="0"/>
                </a:rPr>
                <a:t>PERFORMANCE</a:t>
              </a:r>
              <a:endParaRPr lang="en-US" sz="2000" b="1" dirty="0">
                <a:ln w="11430"/>
                <a:solidFill>
                  <a:schemeClr val="accent2"/>
                </a:solidFill>
                <a:effectLst>
                  <a:outerShdw blurRad="50800" dist="39000" dir="5460000" algn="tl">
                    <a:srgbClr val="000000">
                      <a:alpha val="38000"/>
                    </a:srgbClr>
                  </a:outerShdw>
                </a:effectLst>
                <a:latin typeface="Trebuchet MS" pitchFamily="34" charset="0"/>
              </a:endParaRPr>
            </a:p>
          </p:txBody>
        </p:sp>
        <p:sp>
          <p:nvSpPr>
            <p:cNvPr id="30" name="Rectangle 29"/>
            <p:cNvSpPr/>
            <p:nvPr/>
          </p:nvSpPr>
          <p:spPr>
            <a:xfrm>
              <a:off x="1921095" y="3361320"/>
              <a:ext cx="1891992"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6"/>
                </a:contourClr>
              </a:sp3d>
            </a:bodyPr>
            <a:lstStyle/>
            <a:p>
              <a:pPr algn="ctr"/>
              <a:r>
                <a:rPr lang="en-US" sz="2000" b="1" dirty="0" smtClean="0">
                  <a:ln w="11430"/>
                  <a:solidFill>
                    <a:schemeClr val="accent2"/>
                  </a:solidFill>
                  <a:effectLst>
                    <a:outerShdw blurRad="50800" dist="39000" dir="5460000" algn="tl">
                      <a:srgbClr val="000000">
                        <a:alpha val="38000"/>
                      </a:srgbClr>
                    </a:outerShdw>
                  </a:effectLst>
                  <a:latin typeface="Trebuchet MS" pitchFamily="34" charset="0"/>
                </a:rPr>
                <a:t>PHYSICAL SIZE</a:t>
              </a:r>
              <a:endParaRPr lang="en-US" sz="2000" b="1" dirty="0">
                <a:ln w="11430"/>
                <a:solidFill>
                  <a:schemeClr val="accent2"/>
                </a:solidFill>
                <a:effectLst>
                  <a:outerShdw blurRad="50800" dist="39000" dir="5460000" algn="tl">
                    <a:srgbClr val="000000">
                      <a:alpha val="38000"/>
                    </a:srgbClr>
                  </a:outerShdw>
                </a:effectLst>
                <a:latin typeface="Trebuchet MS" pitchFamily="34" charset="0"/>
              </a:endParaRPr>
            </a:p>
          </p:txBody>
        </p:sp>
        <p:sp>
          <p:nvSpPr>
            <p:cNvPr id="31" name="Rectangle 30"/>
            <p:cNvSpPr/>
            <p:nvPr/>
          </p:nvSpPr>
          <p:spPr>
            <a:xfrm>
              <a:off x="2404497" y="2607234"/>
              <a:ext cx="1045478"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2">
                    <a:shade val="75000"/>
                  </a:schemeClr>
                </a:contourClr>
              </a:sp3d>
            </a:bodyPr>
            <a:lstStyle/>
            <a:p>
              <a:pPr algn="ctr"/>
              <a:r>
                <a:rPr lang="en-US" sz="2000" b="1" dirty="0" smtClean="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rPr>
                <a:t>POWER</a:t>
              </a:r>
              <a:endParaRPr lang="en-US" sz="2000" b="1" dirty="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33" name="Rectangle 32"/>
            <p:cNvSpPr/>
            <p:nvPr/>
          </p:nvSpPr>
          <p:spPr>
            <a:xfrm>
              <a:off x="2346789" y="2230191"/>
              <a:ext cx="1136850"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2">
                    <a:shade val="75000"/>
                  </a:schemeClr>
                </a:contourClr>
              </a:sp3d>
            </a:bodyPr>
            <a:lstStyle/>
            <a:p>
              <a:pPr algn="ctr"/>
              <a:r>
                <a:rPr lang="en-US" sz="2000" b="1" dirty="0" smtClean="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rPr>
                <a:t>ROBUST</a:t>
              </a:r>
              <a:endParaRPr lang="en-US" sz="2000" b="1" dirty="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34" name="Rectangle 33"/>
            <p:cNvSpPr/>
            <p:nvPr/>
          </p:nvSpPr>
          <p:spPr>
            <a:xfrm>
              <a:off x="2490258" y="1853148"/>
              <a:ext cx="886781"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2">
                    <a:shade val="75000"/>
                  </a:schemeClr>
                </a:contourClr>
              </a:sp3d>
            </a:bodyPr>
            <a:lstStyle/>
            <a:p>
              <a:pPr algn="ctr"/>
              <a:r>
                <a:rPr lang="en-US" sz="2000" b="1" dirty="0" smtClean="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rPr>
                <a:t>NOISE</a:t>
              </a:r>
              <a:endParaRPr lang="en-US" sz="2000" b="1" dirty="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35" name="Rectangle 34"/>
            <p:cNvSpPr/>
            <p:nvPr/>
          </p:nvSpPr>
          <p:spPr>
            <a:xfrm>
              <a:off x="2376444" y="1476105"/>
              <a:ext cx="1132041" cy="400110"/>
            </a:xfrm>
            <a:prstGeom prst="rect">
              <a:avLst/>
            </a:prstGeom>
            <a:noFill/>
          </p:spPr>
          <p:txBody>
            <a:bodyPr wrap="none" lIns="91440" tIns="45720" rIns="91440" bIns="45720">
              <a:spAutoFit/>
              <a:scene3d>
                <a:camera prst="orthographicFront"/>
                <a:lightRig rig="flat" dir="tl">
                  <a:rot lat="0" lon="0" rev="6600000"/>
                </a:lightRig>
              </a:scene3d>
              <a:sp3d extrusionH="25400">
                <a:bevelT w="38100" h="31750"/>
                <a:contourClr>
                  <a:schemeClr val="accent2">
                    <a:shade val="75000"/>
                  </a:schemeClr>
                </a:contourClr>
              </a:sp3d>
            </a:bodyPr>
            <a:lstStyle/>
            <a:p>
              <a:pPr algn="ctr"/>
              <a:r>
                <a:rPr lang="en-US" sz="2000" b="1" dirty="0" smtClean="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rPr>
                <a:t>WEIGHT</a:t>
              </a:r>
              <a:endParaRPr lang="en-US" sz="2000" b="1" dirty="0">
                <a:ln w="11430"/>
                <a:gradFill>
                  <a:gsLst>
                    <a:gs pos="0">
                      <a:schemeClr val="accent4"/>
                    </a:gs>
                    <a:gs pos="75000">
                      <a:schemeClr val="accent4">
                        <a:lumMod val="75000"/>
                      </a:schemeClr>
                    </a:gs>
                    <a:gs pos="100000">
                      <a:schemeClr val="accent4">
                        <a:lumMod val="50000"/>
                      </a:schemeClr>
                    </a:gs>
                  </a:gsLst>
                  <a:lin ang="5400000"/>
                </a:gradFill>
                <a:effectLst>
                  <a:outerShdw blurRad="50800" dist="39000" dir="5460000" algn="tl">
                    <a:srgbClr val="000000">
                      <a:alpha val="38000"/>
                    </a:srgbClr>
                  </a:outerShdw>
                </a:effectLst>
                <a:latin typeface="Trebuchet MS" pitchFamily="34" charset="0"/>
              </a:endParaRPr>
            </a:p>
          </p:txBody>
        </p:sp>
        <p:sp>
          <p:nvSpPr>
            <p:cNvPr id="37" name="Rectangle 36"/>
            <p:cNvSpPr/>
            <p:nvPr/>
          </p:nvSpPr>
          <p:spPr>
            <a:xfrm rot="17611918">
              <a:off x="-773076" y="3326779"/>
              <a:ext cx="3493264" cy="646331"/>
            </a:xfrm>
            <a:prstGeom prst="rect">
              <a:avLst/>
            </a:prstGeom>
            <a:noFill/>
          </p:spPr>
          <p:txBody>
            <a:bodyPr wrap="none" lIns="91440" tIns="45720" rIns="91440" bIns="45720">
              <a:spAutoFit/>
            </a:bodyPr>
            <a:lstStyle/>
            <a:p>
              <a:pPr algn="ctr"/>
              <a:r>
                <a:rPr lang="en-US" sz="3600" b="1" cap="none" spc="0" dirty="0" smtClean="0">
                  <a:ln w="1905"/>
                  <a:gradFill>
                    <a:gsLst>
                      <a:gs pos="0">
                        <a:schemeClr val="accent5"/>
                      </a:gs>
                      <a:gs pos="100000">
                        <a:schemeClr val="accent5">
                          <a:lumMod val="75000"/>
                        </a:schemeClr>
                      </a:gs>
                    </a:gsLst>
                    <a:lin ang="5400000"/>
                  </a:gradFill>
                  <a:effectLst>
                    <a:innerShdw blurRad="69850" dist="43180" dir="5400000">
                      <a:srgbClr val="000000">
                        <a:alpha val="65000"/>
                      </a:srgbClr>
                    </a:innerShdw>
                  </a:effectLst>
                  <a:latin typeface="Trebuchet MS" pitchFamily="34" charset="0"/>
                </a:rPr>
                <a:t>Buying Criteria</a:t>
              </a:r>
              <a:endParaRPr lang="en-US" sz="3600" b="1" cap="none" spc="0" dirty="0">
                <a:ln w="1905"/>
                <a:gradFill>
                  <a:gsLst>
                    <a:gs pos="0">
                      <a:schemeClr val="accent5"/>
                    </a:gs>
                    <a:gs pos="100000">
                      <a:schemeClr val="accent5">
                        <a:lumMod val="75000"/>
                      </a:schemeClr>
                    </a:gs>
                  </a:gsLst>
                  <a:lin ang="5400000"/>
                </a:gradFill>
                <a:effectLst>
                  <a:innerShdw blurRad="69850" dist="43180" dir="5400000">
                    <a:srgbClr val="000000">
                      <a:alpha val="65000"/>
                    </a:srgbClr>
                  </a:innerShdw>
                </a:effectLst>
                <a:latin typeface="Trebuchet MS" pitchFamily="34" charset="0"/>
              </a:endParaRPr>
            </a:p>
          </p:txBody>
        </p:sp>
      </p:grpSp>
      <p:sp>
        <p:nvSpPr>
          <p:cNvPr id="18" name="Rectangle 17"/>
          <p:cNvSpPr/>
          <p:nvPr/>
        </p:nvSpPr>
        <p:spPr>
          <a:xfrm>
            <a:off x="4566807" y="2127596"/>
            <a:ext cx="4084773" cy="461665"/>
          </a:xfrm>
          <a:prstGeom prst="rect">
            <a:avLst/>
          </a:prstGeom>
          <a:noFill/>
        </p:spPr>
        <p:txBody>
          <a:bodyPr wrap="none" lIns="91440" tIns="45720" rIns="91440" bIns="45720">
            <a:spAutoFit/>
          </a:bodyPr>
          <a:lstStyle/>
          <a:p>
            <a:pPr algn="ctr">
              <a:spcBef>
                <a:spcPts val="0"/>
              </a:spcBef>
            </a:pPr>
            <a:r>
              <a:rPr lang="en-US" sz="2400" b="1" dirty="0" smtClean="0">
                <a:ln w="12700">
                  <a:noFill/>
                  <a:prstDash val="solid"/>
                </a:ln>
                <a:solidFill>
                  <a:schemeClr val="accent4"/>
                </a:solidFill>
                <a:effectLst>
                  <a:outerShdw blurRad="50000" dist="50800" dir="7500000" algn="tl">
                    <a:srgbClr val="000000">
                      <a:shade val="5000"/>
                      <a:alpha val="35000"/>
                    </a:srgbClr>
                  </a:outerShdw>
                </a:effectLst>
                <a:latin typeface="Trebuchet MS" pitchFamily="34" charset="0"/>
              </a:rPr>
              <a:t>In-Category Differentiators</a:t>
            </a:r>
            <a:endParaRPr lang="en-US" sz="2400" b="1" dirty="0">
              <a:ln w="12700">
                <a:noFill/>
                <a:prstDash val="solid"/>
              </a:ln>
              <a:solidFill>
                <a:schemeClr val="accent4"/>
              </a:solidFill>
              <a:effectLst>
                <a:outerShdw blurRad="50000" dist="50800" dir="7500000" algn="tl">
                  <a:srgbClr val="000000">
                    <a:shade val="5000"/>
                    <a:alpha val="35000"/>
                  </a:srgbClr>
                </a:outerShdw>
              </a:effectLst>
              <a:latin typeface="Trebuchet MS" pitchFamily="34" charset="0"/>
            </a:endParaRPr>
          </a:p>
        </p:txBody>
      </p:sp>
      <p:sp>
        <p:nvSpPr>
          <p:cNvPr id="19" name="Rectangle 18"/>
          <p:cNvSpPr/>
          <p:nvPr/>
        </p:nvSpPr>
        <p:spPr>
          <a:xfrm>
            <a:off x="5297359" y="3991761"/>
            <a:ext cx="2258952" cy="461665"/>
          </a:xfrm>
          <a:prstGeom prst="rect">
            <a:avLst/>
          </a:prstGeom>
          <a:noFill/>
        </p:spPr>
        <p:txBody>
          <a:bodyPr wrap="none" lIns="91440" tIns="45720" rIns="91440" bIns="45720">
            <a:spAutoFit/>
          </a:bodyPr>
          <a:lstStyle/>
          <a:p>
            <a:pPr algn="ctr">
              <a:spcBef>
                <a:spcPts val="0"/>
              </a:spcBef>
            </a:pPr>
            <a:r>
              <a:rPr lang="en-US" sz="2400" b="1" dirty="0" smtClean="0">
                <a:ln w="12700">
                  <a:noFill/>
                  <a:prstDash val="solid"/>
                </a:ln>
                <a:solidFill>
                  <a:schemeClr val="accent4"/>
                </a:solidFill>
                <a:effectLst>
                  <a:outerShdw blurRad="50000" dist="50800" dir="7500000" algn="tl">
                    <a:srgbClr val="000000">
                      <a:shade val="5000"/>
                      <a:alpha val="35000"/>
                    </a:srgbClr>
                  </a:outerShdw>
                </a:effectLst>
                <a:latin typeface="Trebuchet MS" pitchFamily="34" charset="0"/>
              </a:rPr>
              <a:t>Category Class</a:t>
            </a:r>
            <a:endParaRPr lang="en-US" sz="2400" b="1" dirty="0">
              <a:ln w="12700">
                <a:noFill/>
                <a:prstDash val="solid"/>
              </a:ln>
              <a:solidFill>
                <a:schemeClr val="accent4"/>
              </a:solidFill>
              <a:effectLst>
                <a:outerShdw blurRad="50000" dist="50800" dir="7500000" algn="tl">
                  <a:srgbClr val="000000">
                    <a:shade val="5000"/>
                    <a:alpha val="35000"/>
                  </a:srgbClr>
                </a:outerShdw>
              </a:effectLst>
              <a:latin typeface="Trebuchet MS" pitchFamily="34" charset="0"/>
            </a:endParaRPr>
          </a:p>
        </p:txBody>
      </p:sp>
      <p:sp>
        <p:nvSpPr>
          <p:cNvPr id="20" name="Rectangle 19"/>
          <p:cNvSpPr/>
          <p:nvPr/>
        </p:nvSpPr>
        <p:spPr>
          <a:xfrm>
            <a:off x="5838649" y="5107342"/>
            <a:ext cx="2031325" cy="461665"/>
          </a:xfrm>
          <a:prstGeom prst="rect">
            <a:avLst/>
          </a:prstGeom>
          <a:noFill/>
        </p:spPr>
        <p:txBody>
          <a:bodyPr wrap="none" lIns="91440" tIns="45720" rIns="91440" bIns="45720">
            <a:spAutoFit/>
          </a:bodyPr>
          <a:lstStyle/>
          <a:p>
            <a:pPr algn="ctr">
              <a:spcBef>
                <a:spcPts val="0"/>
              </a:spcBef>
            </a:pPr>
            <a:r>
              <a:rPr lang="en-US" sz="2400" b="1" dirty="0" smtClean="0">
                <a:ln w="12700">
                  <a:noFill/>
                  <a:prstDash val="solid"/>
                </a:ln>
                <a:solidFill>
                  <a:schemeClr val="accent4"/>
                </a:solidFill>
                <a:effectLst>
                  <a:outerShdw blurRad="50000" dist="50800" dir="7500000" algn="tl">
                    <a:srgbClr val="000000">
                      <a:shade val="5000"/>
                      <a:alpha val="35000"/>
                    </a:srgbClr>
                  </a:outerShdw>
                </a:effectLst>
                <a:latin typeface="Trebuchet MS" pitchFamily="34" charset="0"/>
              </a:rPr>
              <a:t>Entitlements</a:t>
            </a:r>
            <a:endParaRPr lang="en-US" sz="2400" b="1" dirty="0">
              <a:ln w="12700">
                <a:noFill/>
                <a:prstDash val="solid"/>
              </a:ln>
              <a:solidFill>
                <a:schemeClr val="accent4"/>
              </a:solidFill>
              <a:effectLst>
                <a:outerShdw blurRad="50000" dist="50800" dir="7500000" algn="tl">
                  <a:srgbClr val="000000">
                    <a:shade val="5000"/>
                    <a:alpha val="35000"/>
                  </a:srgbClr>
                </a:outerShdw>
              </a:effectLst>
              <a:latin typeface="Trebuchet MS" pitchFamily="34" charset="0"/>
            </a:endParaRPr>
          </a:p>
        </p:txBody>
      </p:sp>
      <p:sp>
        <p:nvSpPr>
          <p:cNvPr id="21" name="TextBox 20"/>
          <p:cNvSpPr txBox="1"/>
          <p:nvPr/>
        </p:nvSpPr>
        <p:spPr>
          <a:xfrm>
            <a:off x="5340423" y="1476626"/>
            <a:ext cx="2601994" cy="646331"/>
          </a:xfrm>
          <a:prstGeom prst="rect">
            <a:avLst/>
          </a:prstGeom>
          <a:noFill/>
        </p:spPr>
        <p:txBody>
          <a:bodyPr wrap="none" rtlCol="0">
            <a:spAutoFit/>
          </a:bodyPr>
          <a:lstStyle/>
          <a:p>
            <a:pPr algn="ctr"/>
            <a:r>
              <a:rPr lang="en-US" dirty="0" smtClean="0">
                <a:solidFill>
                  <a:schemeClr val="tx2"/>
                </a:solidFill>
                <a:latin typeface="Trebuchet MS" pitchFamily="34" charset="0"/>
              </a:rPr>
              <a:t>Suppliers Differentiate </a:t>
            </a:r>
            <a:br>
              <a:rPr lang="en-US" dirty="0" smtClean="0">
                <a:solidFill>
                  <a:schemeClr val="tx2"/>
                </a:solidFill>
                <a:latin typeface="Trebuchet MS" pitchFamily="34" charset="0"/>
              </a:rPr>
            </a:br>
            <a:r>
              <a:rPr lang="en-US" dirty="0" smtClean="0">
                <a:solidFill>
                  <a:schemeClr val="tx2"/>
                </a:solidFill>
                <a:latin typeface="Trebuchet MS" pitchFamily="34" charset="0"/>
              </a:rPr>
              <a:t>Around Attributes</a:t>
            </a:r>
            <a:endParaRPr lang="en-US" dirty="0">
              <a:solidFill>
                <a:schemeClr val="tx2"/>
              </a:solidFill>
              <a:latin typeface="Trebuchet MS" pitchFamily="34" charset="0"/>
            </a:endParaRPr>
          </a:p>
        </p:txBody>
      </p:sp>
      <p:sp>
        <p:nvSpPr>
          <p:cNvPr id="32" name="TextBox 31"/>
          <p:cNvSpPr txBox="1"/>
          <p:nvPr/>
        </p:nvSpPr>
        <p:spPr>
          <a:xfrm>
            <a:off x="5592898" y="3330498"/>
            <a:ext cx="2813591" cy="646331"/>
          </a:xfrm>
          <a:prstGeom prst="rect">
            <a:avLst/>
          </a:prstGeom>
          <a:noFill/>
        </p:spPr>
        <p:txBody>
          <a:bodyPr wrap="none" rtlCol="0">
            <a:spAutoFit/>
          </a:bodyPr>
          <a:lstStyle/>
          <a:p>
            <a:pPr algn="ctr"/>
            <a:r>
              <a:rPr lang="en-US" dirty="0" smtClean="0">
                <a:solidFill>
                  <a:schemeClr val="tx2"/>
                </a:solidFill>
                <a:latin typeface="Trebuchet MS" pitchFamily="34" charset="0"/>
              </a:rPr>
              <a:t>Class of Storage Defined </a:t>
            </a:r>
            <a:br>
              <a:rPr lang="en-US" dirty="0" smtClean="0">
                <a:solidFill>
                  <a:schemeClr val="tx2"/>
                </a:solidFill>
                <a:latin typeface="Trebuchet MS" pitchFamily="34" charset="0"/>
              </a:rPr>
            </a:br>
            <a:r>
              <a:rPr lang="en-US" dirty="0" smtClean="0">
                <a:solidFill>
                  <a:schemeClr val="tx2"/>
                </a:solidFill>
                <a:latin typeface="Trebuchet MS" pitchFamily="34" charset="0"/>
              </a:rPr>
              <a:t>by Pricing Categories</a:t>
            </a:r>
            <a:endParaRPr lang="en-US" dirty="0">
              <a:solidFill>
                <a:schemeClr val="tx2"/>
              </a:solidFill>
              <a:latin typeface="Trebuchet MS" pitchFamily="34" charset="0"/>
            </a:endParaRPr>
          </a:p>
        </p:txBody>
      </p:sp>
      <p:sp>
        <p:nvSpPr>
          <p:cNvPr id="23" name="TextBox 22"/>
          <p:cNvSpPr txBox="1"/>
          <p:nvPr/>
        </p:nvSpPr>
        <p:spPr>
          <a:xfrm>
            <a:off x="5969000" y="5578608"/>
            <a:ext cx="2882900"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scene3d>
            <a:camera prst="orthographicFront"/>
            <a:lightRig rig="threePt" dir="t"/>
          </a:scene3d>
          <a:sp3d>
            <a:bevelT w="101600" h="101600" prst="relaxedInset"/>
          </a:sp3d>
        </p:spPr>
        <p:txBody>
          <a:bodyPr wrap="square">
            <a:spAutoFit/>
          </a:bodyPr>
          <a:lstStyle/>
          <a:p>
            <a:pPr algn="ctr">
              <a:defRPr/>
            </a:pPr>
            <a:r>
              <a:rPr lang="en-US" sz="1200" dirty="0" smtClean="0">
                <a:solidFill>
                  <a:schemeClr val="bg2"/>
                </a:solidFill>
                <a:latin typeface="Trebuchet MS" pitchFamily="34" charset="0"/>
              </a:rPr>
              <a:t>“</a:t>
            </a:r>
            <a:r>
              <a:rPr lang="en-US" sz="1200" dirty="0">
                <a:solidFill>
                  <a:schemeClr val="bg2"/>
                </a:solidFill>
                <a:latin typeface="Trebuchet MS" pitchFamily="34" charset="0"/>
              </a:rPr>
              <a:t>If your SSD </a:t>
            </a:r>
            <a:r>
              <a:rPr lang="en-US" sz="1200" dirty="0" smtClean="0">
                <a:solidFill>
                  <a:schemeClr val="bg2"/>
                </a:solidFill>
                <a:latin typeface="Trebuchet MS" pitchFamily="34" charset="0"/>
              </a:rPr>
              <a:t>loses </a:t>
            </a:r>
            <a:r>
              <a:rPr lang="en-US" sz="1200" dirty="0">
                <a:solidFill>
                  <a:schemeClr val="bg2"/>
                </a:solidFill>
                <a:latin typeface="Trebuchet MS" pitchFamily="34" charset="0"/>
              </a:rPr>
              <a:t>my data we do not have to discuss the other features!”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500"/>
                                  </p:stCondLst>
                                  <p:childTnLst>
                                    <p:set>
                                      <p:cBhvr>
                                        <p:cTn id="13" dur="1" fill="hold">
                                          <p:stCondLst>
                                            <p:cond delay="0"/>
                                          </p:stCondLst>
                                        </p:cTn>
                                        <p:tgtEl>
                                          <p:spTgt spid="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50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SSD Needs Innovation</a:t>
            </a:r>
            <a:endParaRPr lang="en-US" dirty="0"/>
          </a:p>
        </p:txBody>
      </p:sp>
      <p:sp>
        <p:nvSpPr>
          <p:cNvPr id="3" name="Content Placeholder 2"/>
          <p:cNvSpPr>
            <a:spLocks noGrp="1"/>
          </p:cNvSpPr>
          <p:nvPr>
            <p:ph idx="1"/>
          </p:nvPr>
        </p:nvSpPr>
        <p:spPr>
          <a:xfrm>
            <a:off x="382588" y="1414464"/>
            <a:ext cx="7173772" cy="4272965"/>
          </a:xfrm>
        </p:spPr>
        <p:txBody>
          <a:bodyPr/>
          <a:lstStyle/>
          <a:p>
            <a:pPr marL="401638" indent="-401638"/>
            <a:r>
              <a:rPr lang="en-US" sz="2800" dirty="0" smtClean="0"/>
              <a:t>At the drive-level</a:t>
            </a:r>
          </a:p>
          <a:p>
            <a:pPr marL="1146175" lvl="2" indent="-342900"/>
            <a:r>
              <a:rPr lang="en-US" sz="2000" dirty="0" smtClean="0"/>
              <a:t>Endurance</a:t>
            </a:r>
          </a:p>
          <a:p>
            <a:pPr marL="1146175" lvl="2" indent="-342900"/>
            <a:r>
              <a:rPr lang="en-US" sz="2000" dirty="0" smtClean="0"/>
              <a:t>Reliability</a:t>
            </a:r>
          </a:p>
          <a:p>
            <a:pPr marL="803275" lvl="1" indent="-401638"/>
            <a:r>
              <a:rPr lang="en-US" sz="2400" dirty="0" smtClean="0"/>
              <a:t>Advancement in controller technology required in the face of degrading "media"</a:t>
            </a:r>
          </a:p>
          <a:p>
            <a:pPr marL="401638" indent="-401638"/>
            <a:r>
              <a:rPr lang="en-US" sz="2800" dirty="0" smtClean="0"/>
              <a:t>At the system level</a:t>
            </a:r>
          </a:p>
          <a:p>
            <a:pPr marL="1146175" lvl="2" indent="-342900"/>
            <a:r>
              <a:rPr lang="en-US" sz="2000" dirty="0" smtClean="0"/>
              <a:t>Performance</a:t>
            </a:r>
          </a:p>
          <a:p>
            <a:pPr marL="1146175" lvl="2" indent="-342900"/>
            <a:r>
              <a:rPr lang="en-US" sz="2000" dirty="0" smtClean="0"/>
              <a:t>Power</a:t>
            </a:r>
          </a:p>
          <a:p>
            <a:pPr marL="803275" lvl="1" indent="-401638"/>
            <a:r>
              <a:rPr lang="en-US" sz="2400" dirty="0" smtClean="0"/>
              <a:t>Systems must be optimized to maximize the promise of flash in the platform</a:t>
            </a:r>
          </a:p>
        </p:txBody>
      </p:sp>
      <p:sp>
        <p:nvSpPr>
          <p:cNvPr id="4" name="TextBox 3"/>
          <p:cNvSpPr txBox="1"/>
          <p:nvPr/>
        </p:nvSpPr>
        <p:spPr>
          <a:xfrm>
            <a:off x="1324782" y="6027277"/>
            <a:ext cx="6455391"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a:scene3d>
            <a:camera prst="orthographicFront"/>
            <a:lightRig rig="threePt" dir="t"/>
          </a:scene3d>
          <a:sp3d>
            <a:bevelT w="101600" h="101600" prst="relaxedInset"/>
          </a:sp3d>
        </p:spPr>
        <p:txBody>
          <a:bodyPr wrap="square">
            <a:spAutoFit/>
          </a:bodyPr>
          <a:lstStyle/>
          <a:p>
            <a:pPr algn="ctr"/>
            <a:r>
              <a:rPr lang="en-US" dirty="0" smtClean="0">
                <a:solidFill>
                  <a:schemeClr val="bg2"/>
                </a:solidFill>
                <a:latin typeface="Trebuchet MS" pitchFamily="34" charset="0"/>
              </a:rPr>
              <a:t>Industry standards required to foster market adoption</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Challenges With SSD</a:t>
            </a:r>
            <a:endParaRPr lang="en-US" dirty="0"/>
          </a:p>
        </p:txBody>
      </p:sp>
      <p:sp>
        <p:nvSpPr>
          <p:cNvPr id="3" name="Content Placeholder 2"/>
          <p:cNvSpPr>
            <a:spLocks noGrp="1"/>
          </p:cNvSpPr>
          <p:nvPr>
            <p:ph idx="1"/>
          </p:nvPr>
        </p:nvSpPr>
        <p:spPr>
          <a:xfrm>
            <a:off x="382588" y="1414464"/>
            <a:ext cx="7374739" cy="3913892"/>
          </a:xfrm>
        </p:spPr>
        <p:txBody>
          <a:bodyPr/>
          <a:lstStyle/>
          <a:p>
            <a:r>
              <a:rPr lang="en-US" sz="3200" dirty="0" smtClean="0"/>
              <a:t>What's keeping SSD from gaining traction in the market?</a:t>
            </a:r>
          </a:p>
          <a:p>
            <a:pPr lvl="1"/>
            <a:r>
              <a:rPr lang="en-US" sz="2800" dirty="0" smtClean="0"/>
              <a:t>Capacity at acceptable cost</a:t>
            </a:r>
            <a:endParaRPr lang="en-US" sz="3200" dirty="0" smtClean="0"/>
          </a:p>
          <a:p>
            <a:r>
              <a:rPr lang="en-US" sz="3200" dirty="0" smtClean="0"/>
              <a:t>What if there was a different way?</a:t>
            </a:r>
          </a:p>
          <a:p>
            <a:pPr lvl="1"/>
            <a:r>
              <a:rPr lang="en-US" sz="2800" dirty="0" smtClean="0"/>
              <a:t>Provide HDD's cost-effective </a:t>
            </a:r>
            <a:br>
              <a:rPr lang="en-US" sz="2800" dirty="0" smtClean="0"/>
            </a:br>
            <a:r>
              <a:rPr lang="en-US" sz="2800" dirty="0" smtClean="0"/>
              <a:t>capacity with SSD's speedy </a:t>
            </a:r>
            <a:br>
              <a:rPr lang="en-US" sz="2800" dirty="0" smtClean="0"/>
            </a:br>
            <a:r>
              <a:rPr lang="en-US" sz="2800" dirty="0" smtClean="0"/>
              <a:t>response and power efficiency</a:t>
            </a:r>
          </a:p>
          <a:p>
            <a:r>
              <a:rPr lang="en-US" sz="3200" dirty="0" smtClean="0"/>
              <a:t>ASD – Advanced Storage Drive</a:t>
            </a:r>
            <a:endParaRPr lang="en-US" sz="3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82588" y="228600"/>
            <a:ext cx="8380412" cy="941796"/>
          </a:xfrm>
        </p:spPr>
        <p:txBody>
          <a:bodyPr/>
          <a:lstStyle/>
          <a:p>
            <a:r>
              <a:rPr lang="en-US" sz="4000" dirty="0" smtClean="0"/>
              <a:t>ASD – Best Of Both Worlds</a:t>
            </a:r>
            <a:br>
              <a:rPr lang="en-US" sz="4000" dirty="0" smtClean="0"/>
            </a:br>
            <a:r>
              <a:rPr lang="en-US" sz="2800" dirty="0" smtClean="0">
                <a:solidFill>
                  <a:schemeClr val="accent1"/>
                </a:solidFill>
              </a:rPr>
              <a:t>Single drive tiered storage for the PC</a:t>
            </a:r>
          </a:p>
        </p:txBody>
      </p:sp>
      <p:sp>
        <p:nvSpPr>
          <p:cNvPr id="4" name="Donut 3"/>
          <p:cNvSpPr/>
          <p:nvPr/>
        </p:nvSpPr>
        <p:spPr bwMode="auto">
          <a:xfrm>
            <a:off x="817417" y="889258"/>
            <a:ext cx="7315200" cy="7315200"/>
          </a:xfrm>
          <a:prstGeom prst="donut">
            <a:avLst>
              <a:gd name="adj" fmla="val 38019"/>
            </a:avLst>
          </a:prstGeom>
          <a:solidFill>
            <a:schemeClr val="accent4"/>
          </a:solidFill>
          <a:ln w="34925" cap="flat" cmpd="sng" algn="ctr">
            <a:noFill/>
            <a:prstDash val="solid"/>
            <a:round/>
            <a:headEnd type="none" w="med" len="med"/>
            <a:tailEnd type="none" w="med" len="med"/>
          </a:ln>
          <a:effectLst>
            <a:outerShdw blurRad="736600" dist="2540000" dir="5400000" sx="81000" sy="81000" algn="t" rotWithShape="0">
              <a:prstClr val="black">
                <a:alpha val="32000"/>
              </a:prstClr>
            </a:outerShdw>
          </a:effectLst>
          <a:scene3d>
            <a:camera prst="perspectiveRelaxed" fov="2100000">
              <a:rot lat="17073600" lon="0" rev="0"/>
            </a:camera>
            <a:lightRig rig="threePt" dir="t"/>
          </a:scene3d>
          <a:sp3d>
            <a:bevelT w="50800" h="50800"/>
            <a:bevelB w="50800" h="50800"/>
            <a:contourClr>
              <a:schemeClr val="tx2"/>
            </a:contourClr>
          </a:sp3d>
        </p:spPr>
        <p:txBody>
          <a:bodyPr/>
          <a:lstStyle/>
          <a:p>
            <a:pPr>
              <a:defRPr/>
            </a:pPr>
            <a:endParaRPr lang="en-US" sz="2200" dirty="0"/>
          </a:p>
        </p:txBody>
      </p:sp>
      <p:sp>
        <p:nvSpPr>
          <p:cNvPr id="7" name="AutoShape 10"/>
          <p:cNvSpPr>
            <a:spLocks noChangeArrowheads="1"/>
          </p:cNvSpPr>
          <p:nvPr/>
        </p:nvSpPr>
        <p:spPr bwMode="auto">
          <a:xfrm>
            <a:off x="2956352" y="3403600"/>
            <a:ext cx="531812" cy="1612900"/>
          </a:xfrm>
          <a:prstGeom prst="upDownArrow">
            <a:avLst>
              <a:gd name="adj1" fmla="val 43880"/>
              <a:gd name="adj2" fmla="val 59706"/>
            </a:avLst>
          </a:prstGeom>
          <a:solidFill>
            <a:srgbClr val="F56600">
              <a:alpha val="69804"/>
            </a:srgbClr>
          </a:solidFill>
          <a:ln w="12700">
            <a:noFill/>
            <a:miter lim="800000"/>
            <a:headEnd/>
            <a:tailEnd/>
          </a:ln>
          <a:effectLst/>
          <a:scene3d>
            <a:camera prst="orthographicFront">
              <a:rot lat="2100000" lon="0" rev="0"/>
            </a:camera>
            <a:lightRig rig="threePt" dir="t"/>
          </a:scene3d>
          <a:sp3d>
            <a:bevelT w="50800" h="50800"/>
            <a:bevelB w="50800" h="50800"/>
          </a:sp3d>
        </p:spPr>
        <p:txBody>
          <a:bodyPr anchor="ctr"/>
          <a:lstStyle/>
          <a:p>
            <a:pPr>
              <a:defRPr/>
            </a:pPr>
            <a:endParaRPr lang="en-US" dirty="0">
              <a:latin typeface="Arial" charset="0"/>
            </a:endParaRPr>
          </a:p>
        </p:txBody>
      </p:sp>
      <p:sp>
        <p:nvSpPr>
          <p:cNvPr id="5" name="Rectangle 4"/>
          <p:cNvSpPr/>
          <p:nvPr/>
        </p:nvSpPr>
        <p:spPr bwMode="auto">
          <a:xfrm>
            <a:off x="2874817" y="2439429"/>
            <a:ext cx="3200400" cy="3200400"/>
          </a:xfrm>
          <a:prstGeom prst="rect">
            <a:avLst/>
          </a:prstGeom>
          <a:solidFill>
            <a:schemeClr val="accent4"/>
          </a:solidFill>
          <a:ln w="34925" cap="flat" cmpd="sng" algn="ctr">
            <a:noFill/>
            <a:prstDash val="solid"/>
            <a:round/>
            <a:headEnd type="none" w="med" len="med"/>
            <a:tailEnd type="none" w="med" len="med"/>
          </a:ln>
          <a:effectLst>
            <a:outerShdw blurRad="736600" dist="2540000" dir="5400000" sx="70000" sy="70000" algn="t" rotWithShape="0">
              <a:prstClr val="black">
                <a:alpha val="32000"/>
              </a:prstClr>
            </a:outerShdw>
          </a:effectLst>
          <a:scene3d>
            <a:camera prst="perspectiveRelaxed" fov="2100000">
              <a:rot lat="17073600" lon="0" rev="0"/>
            </a:camera>
            <a:lightRig rig="threePt" dir="t"/>
          </a:scene3d>
          <a:sp3d z="825500">
            <a:bevelT w="50800" h="50800"/>
            <a:bevelB w="50800" h="50800"/>
            <a:contourClr>
              <a:schemeClr val="tx2"/>
            </a:contourClr>
          </a:sp3d>
        </p:spPr>
        <p:txBody>
          <a:bodyPr/>
          <a:lstStyle/>
          <a:p>
            <a:pPr>
              <a:defRPr/>
            </a:pPr>
            <a:endParaRPr lang="en-US" sz="2200" dirty="0"/>
          </a:p>
        </p:txBody>
      </p:sp>
      <p:sp>
        <p:nvSpPr>
          <p:cNvPr id="19" name="Rectangle 18"/>
          <p:cNvSpPr/>
          <p:nvPr/>
        </p:nvSpPr>
        <p:spPr bwMode="auto">
          <a:xfrm>
            <a:off x="3560617" y="1798510"/>
            <a:ext cx="1828800" cy="1828800"/>
          </a:xfrm>
          <a:prstGeom prst="rect">
            <a:avLst/>
          </a:prstGeom>
          <a:solidFill>
            <a:schemeClr val="tx2"/>
          </a:solidFill>
          <a:ln w="34925" cap="flat" cmpd="sng" algn="ctr">
            <a:noFill/>
            <a:prstDash val="solid"/>
            <a:round/>
            <a:headEnd type="none" w="med" len="med"/>
            <a:tailEnd type="none" w="med" len="med"/>
          </a:ln>
          <a:effectLst>
            <a:outerShdw blurRad="736600" dist="2540000" dir="5400000" sx="70000" sy="70000" algn="t" rotWithShape="0">
              <a:prstClr val="black">
                <a:alpha val="32000"/>
              </a:prstClr>
            </a:outerShdw>
          </a:effectLst>
          <a:scene3d>
            <a:camera prst="perspectiveRelaxed" fov="2400000">
              <a:rot lat="17073600" lon="0" rev="0"/>
            </a:camera>
            <a:lightRig rig="threePt" dir="t"/>
          </a:scene3d>
          <a:sp3d z="317500" contourW="12700">
            <a:bevelT w="50800" h="50800"/>
            <a:bevelB w="50800" h="50800"/>
            <a:contourClr>
              <a:schemeClr val="tx2"/>
            </a:contourClr>
          </a:sp3d>
        </p:spPr>
        <p:txBody>
          <a:bodyPr/>
          <a:lstStyle/>
          <a:p>
            <a:pPr>
              <a:defRPr/>
            </a:pPr>
            <a:endParaRPr lang="en-US" sz="2200" dirty="0"/>
          </a:p>
        </p:txBody>
      </p:sp>
      <p:sp>
        <p:nvSpPr>
          <p:cNvPr id="8" name="AutoShape 15"/>
          <p:cNvSpPr>
            <a:spLocks noChangeArrowheads="1"/>
          </p:cNvSpPr>
          <p:nvPr/>
        </p:nvSpPr>
        <p:spPr bwMode="auto">
          <a:xfrm>
            <a:off x="3733800" y="2540000"/>
            <a:ext cx="440455" cy="1079500"/>
          </a:xfrm>
          <a:prstGeom prst="upDownArrow">
            <a:avLst>
              <a:gd name="adj1" fmla="val 43944"/>
              <a:gd name="adj2" fmla="val 53347"/>
            </a:avLst>
          </a:prstGeom>
          <a:solidFill>
            <a:srgbClr val="F56600">
              <a:alpha val="69804"/>
            </a:srgbClr>
          </a:solidFill>
          <a:ln w="12700">
            <a:noFill/>
            <a:miter lim="800000"/>
            <a:headEnd/>
            <a:tailEnd/>
          </a:ln>
          <a:effectLst/>
          <a:scene3d>
            <a:camera prst="orthographicFront">
              <a:rot lat="2100000" lon="0" rev="0"/>
            </a:camera>
            <a:lightRig rig="threePt" dir="t"/>
          </a:scene3d>
          <a:sp3d>
            <a:bevelT w="50800" h="50800"/>
            <a:bevelB w="50800" h="50800"/>
          </a:sp3d>
        </p:spPr>
        <p:txBody>
          <a:bodyPr anchor="ctr"/>
          <a:lstStyle/>
          <a:p>
            <a:pPr>
              <a:defRPr/>
            </a:pPr>
            <a:endParaRPr lang="en-US" dirty="0">
              <a:latin typeface="Arial" charset="0"/>
            </a:endParaRPr>
          </a:p>
        </p:txBody>
      </p:sp>
      <p:sp>
        <p:nvSpPr>
          <p:cNvPr id="6" name="Rectangle 5"/>
          <p:cNvSpPr/>
          <p:nvPr/>
        </p:nvSpPr>
        <p:spPr bwMode="auto">
          <a:xfrm>
            <a:off x="3560617" y="1798510"/>
            <a:ext cx="1828800" cy="1828800"/>
          </a:xfrm>
          <a:prstGeom prst="rect">
            <a:avLst/>
          </a:prstGeom>
          <a:solidFill>
            <a:schemeClr val="accent4"/>
          </a:solidFill>
          <a:ln w="34925" cap="flat" cmpd="sng" algn="ctr">
            <a:noFill/>
            <a:prstDash val="solid"/>
            <a:round/>
            <a:headEnd type="none" w="med" len="med"/>
            <a:tailEnd type="none" w="med" len="med"/>
          </a:ln>
          <a:effectLst>
            <a:outerShdw blurRad="736600" dist="2540000" dir="5400000" sx="70000" sy="70000" algn="t" rotWithShape="0">
              <a:prstClr val="black">
                <a:alpha val="0"/>
              </a:prstClr>
            </a:outerShdw>
          </a:effectLst>
          <a:scene3d>
            <a:camera prst="perspectiveRelaxed" fov="2400000">
              <a:rot lat="17073600" lon="0" rev="0"/>
            </a:camera>
            <a:lightRig rig="threePt" dir="t"/>
          </a:scene3d>
          <a:sp3d z="317500">
            <a:bevelT w="50800" h="50800"/>
            <a:bevelB w="50800" h="50800"/>
            <a:contourClr>
              <a:schemeClr val="tx2"/>
            </a:contourClr>
          </a:sp3d>
        </p:spPr>
        <p:txBody>
          <a:bodyPr/>
          <a:lstStyle/>
          <a:p>
            <a:pPr>
              <a:defRPr/>
            </a:pPr>
            <a:endParaRPr lang="en-US" sz="2200" dirty="0"/>
          </a:p>
        </p:txBody>
      </p:sp>
      <p:sp>
        <p:nvSpPr>
          <p:cNvPr id="9" name="AutoShape 17"/>
          <p:cNvSpPr>
            <a:spLocks noChangeArrowheads="1"/>
          </p:cNvSpPr>
          <p:nvPr/>
        </p:nvSpPr>
        <p:spPr bwMode="auto">
          <a:xfrm flipH="1">
            <a:off x="3359439" y="1498601"/>
            <a:ext cx="1303338" cy="1079500"/>
          </a:xfrm>
          <a:custGeom>
            <a:avLst/>
            <a:gdLst>
              <a:gd name="T0" fmla="*/ 55071999 w 21600"/>
              <a:gd name="T1" fmla="*/ 0 h 21600"/>
              <a:gd name="T2" fmla="*/ 55071999 w 21600"/>
              <a:gd name="T3" fmla="*/ 21940065 h 21600"/>
              <a:gd name="T4" fmla="*/ 11785554 w 21600"/>
              <a:gd name="T5" fmla="*/ 38978880 h 21600"/>
              <a:gd name="T6" fmla="*/ 78643055 w 21600"/>
              <a:gd name="T7" fmla="*/ 10970033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56600">
              <a:alpha val="69804"/>
            </a:srgbClr>
          </a:solidFill>
          <a:ln w="12700">
            <a:noFill/>
            <a:miter lim="800000"/>
            <a:headEnd/>
            <a:tailEnd/>
          </a:ln>
          <a:effectLst/>
          <a:scene3d>
            <a:camera prst="orthographicFront">
              <a:rot lat="2100000" lon="0" rev="0"/>
            </a:camera>
            <a:lightRig rig="threePt" dir="t"/>
          </a:scene3d>
          <a:sp3d>
            <a:bevelT w="50800" h="50800"/>
            <a:bevelB w="50800" h="50800"/>
          </a:sp3d>
        </p:spPr>
        <p:txBody>
          <a:bodyPr anchor="ctr"/>
          <a:lstStyle/>
          <a:p>
            <a:pPr>
              <a:defRPr/>
            </a:pPr>
            <a:endParaRPr lang="en-US" dirty="0">
              <a:latin typeface="Arial" charset="0"/>
            </a:endParaRPr>
          </a:p>
        </p:txBody>
      </p:sp>
      <p:sp>
        <p:nvSpPr>
          <p:cNvPr id="11" name="AutoShape 19"/>
          <p:cNvSpPr>
            <a:spLocks noChangeArrowheads="1"/>
          </p:cNvSpPr>
          <p:nvPr/>
        </p:nvSpPr>
        <p:spPr bwMode="auto">
          <a:xfrm>
            <a:off x="5259165" y="1173480"/>
            <a:ext cx="3482789" cy="1755374"/>
          </a:xfrm>
          <a:prstGeom prst="wedgeRoundRectCallout">
            <a:avLst>
              <a:gd name="adj1" fmla="val -45325"/>
              <a:gd name="adj2" fmla="val 78437"/>
              <a:gd name="adj3" fmla="val 16667"/>
            </a:avLst>
          </a:prstGeom>
          <a:solidFill>
            <a:schemeClr val="accent2"/>
          </a:solidFill>
          <a:ln w="12700">
            <a:solidFill>
              <a:schemeClr val="tx1"/>
            </a:solidFill>
            <a:miter lim="800000"/>
            <a:headEnd/>
            <a:tailEnd/>
          </a:ln>
          <a:scene3d>
            <a:camera prst="perspectiveContrastingLeftFacing" fov="2400000">
              <a:rot lat="120000" lon="1728008" rev="21527995"/>
            </a:camera>
            <a:lightRig rig="threePt" dir="t"/>
          </a:scene3d>
          <a:sp3d extrusionH="139700" prstMaterial="translucentPowder">
            <a:bevelT w="165100" prst="coolSlant"/>
            <a:contourClr>
              <a:schemeClr val="accent5"/>
            </a:contourClr>
          </a:sp3d>
        </p:spPr>
        <p:txBody>
          <a:bodyPr>
            <a:spAutoFit/>
          </a:bodyPr>
          <a:lstStyle/>
          <a:p>
            <a:pPr>
              <a:lnSpc>
                <a:spcPct val="85000"/>
              </a:lnSpc>
              <a:spcBef>
                <a:spcPct val="15000"/>
              </a:spcBef>
              <a:defRPr/>
            </a:pPr>
            <a:r>
              <a:rPr lang="en-US" sz="1600" dirty="0">
                <a:solidFill>
                  <a:schemeClr val="bg2"/>
                </a:solidFill>
                <a:latin typeface="Trebuchet MS" pitchFamily="34" charset="0"/>
              </a:rPr>
              <a:t>Small cache with different characteristics than Primary Store</a:t>
            </a:r>
          </a:p>
          <a:p>
            <a:pPr lvl="1" indent="-220663">
              <a:lnSpc>
                <a:spcPct val="85000"/>
              </a:lnSpc>
              <a:spcBef>
                <a:spcPct val="15000"/>
              </a:spcBef>
              <a:buFontTx/>
              <a:buChar char="•"/>
              <a:defRPr/>
            </a:pPr>
            <a:r>
              <a:rPr lang="en-US" sz="1400" dirty="0">
                <a:solidFill>
                  <a:schemeClr val="bg2"/>
                </a:solidFill>
                <a:latin typeface="Trebuchet MS" pitchFamily="34" charset="0"/>
              </a:rPr>
              <a:t>Flash has faster random performance than HDD</a:t>
            </a:r>
          </a:p>
          <a:p>
            <a:pPr>
              <a:lnSpc>
                <a:spcPct val="85000"/>
              </a:lnSpc>
              <a:spcBef>
                <a:spcPct val="15000"/>
              </a:spcBef>
              <a:defRPr/>
            </a:pPr>
            <a:r>
              <a:rPr lang="en-US" sz="1600" dirty="0">
                <a:solidFill>
                  <a:schemeClr val="bg2"/>
                </a:solidFill>
                <a:latin typeface="Trebuchet MS" pitchFamily="34" charset="0"/>
              </a:rPr>
              <a:t>Caching benefit determined by </a:t>
            </a:r>
          </a:p>
          <a:p>
            <a:pPr lvl="1" indent="-220663">
              <a:lnSpc>
                <a:spcPct val="85000"/>
              </a:lnSpc>
              <a:spcBef>
                <a:spcPct val="15000"/>
              </a:spcBef>
              <a:buFontTx/>
              <a:buChar char="•"/>
              <a:defRPr/>
            </a:pPr>
            <a:r>
              <a:rPr lang="en-US" sz="1400" dirty="0">
                <a:solidFill>
                  <a:schemeClr val="bg2"/>
                </a:solidFill>
                <a:latin typeface="Trebuchet MS" pitchFamily="34" charset="0"/>
              </a:rPr>
              <a:t>Type &amp; speed of cache</a:t>
            </a:r>
          </a:p>
          <a:p>
            <a:pPr lvl="1" indent="-220663">
              <a:lnSpc>
                <a:spcPct val="85000"/>
              </a:lnSpc>
              <a:spcBef>
                <a:spcPct val="15000"/>
              </a:spcBef>
              <a:buFontTx/>
              <a:buChar char="•"/>
              <a:defRPr/>
            </a:pPr>
            <a:r>
              <a:rPr lang="en-US" sz="1400" dirty="0">
                <a:solidFill>
                  <a:schemeClr val="bg2"/>
                </a:solidFill>
                <a:latin typeface="Trebuchet MS" pitchFamily="34" charset="0"/>
              </a:rPr>
              <a:t>Cache management method</a:t>
            </a:r>
            <a:endParaRPr lang="en-US" sz="1400" i="1" dirty="0">
              <a:solidFill>
                <a:schemeClr val="bg2"/>
              </a:solidFill>
              <a:latin typeface="Trebuchet MS" pitchFamily="34" charset="0"/>
            </a:endParaRPr>
          </a:p>
        </p:txBody>
      </p:sp>
      <p:sp>
        <p:nvSpPr>
          <p:cNvPr id="12" name="AutoShape 20"/>
          <p:cNvSpPr>
            <a:spLocks noChangeArrowheads="1"/>
          </p:cNvSpPr>
          <p:nvPr/>
        </p:nvSpPr>
        <p:spPr bwMode="auto">
          <a:xfrm>
            <a:off x="5632730" y="3202362"/>
            <a:ext cx="3194050" cy="2160591"/>
          </a:xfrm>
          <a:prstGeom prst="wedgeRoundRectCallout">
            <a:avLst>
              <a:gd name="adj1" fmla="val -48278"/>
              <a:gd name="adj2" fmla="val 71163"/>
              <a:gd name="adj3" fmla="val 16667"/>
            </a:avLst>
          </a:prstGeom>
          <a:solidFill>
            <a:schemeClr val="accent2"/>
          </a:solidFill>
          <a:ln w="12700">
            <a:solidFill>
              <a:schemeClr val="tx1"/>
            </a:solidFill>
            <a:miter lim="800000"/>
            <a:headEnd/>
            <a:tailEnd/>
          </a:ln>
          <a:scene3d>
            <a:camera prst="perspectiveContrastingLeftFacing">
              <a:rot lat="521209" lon="1728008" rev="21530761"/>
            </a:camera>
            <a:lightRig rig="threePt" dir="t"/>
          </a:scene3d>
          <a:sp3d extrusionH="139700" prstMaterial="translucentPowder">
            <a:bevelT w="165100" prst="coolSlant"/>
            <a:contourClr>
              <a:schemeClr val="accent5"/>
            </a:contourClr>
          </a:sp3d>
        </p:spPr>
        <p:txBody>
          <a:bodyPr>
            <a:spAutoFit/>
          </a:bodyPr>
          <a:lstStyle/>
          <a:p>
            <a:pPr>
              <a:lnSpc>
                <a:spcPct val="85000"/>
              </a:lnSpc>
              <a:spcBef>
                <a:spcPct val="15000"/>
              </a:spcBef>
              <a:defRPr/>
            </a:pPr>
            <a:r>
              <a:rPr lang="en-US" sz="1600" dirty="0">
                <a:solidFill>
                  <a:schemeClr val="bg2"/>
                </a:solidFill>
                <a:latin typeface="Trebuchet MS" pitchFamily="34" charset="0"/>
              </a:rPr>
              <a:t>Performance &amp; Power defined by Size &amp; RPM</a:t>
            </a:r>
          </a:p>
          <a:p>
            <a:pPr lvl="1" indent="-220663">
              <a:lnSpc>
                <a:spcPct val="85000"/>
              </a:lnSpc>
              <a:spcBef>
                <a:spcPct val="15000"/>
              </a:spcBef>
              <a:buFontTx/>
              <a:buChar char="•"/>
              <a:defRPr/>
            </a:pPr>
            <a:r>
              <a:rPr lang="en-US" sz="1400" dirty="0">
                <a:solidFill>
                  <a:schemeClr val="bg2"/>
                </a:solidFill>
                <a:latin typeface="Trebuchet MS" pitchFamily="34" charset="0"/>
              </a:rPr>
              <a:t>Incremental improvements gen-to-gen</a:t>
            </a:r>
          </a:p>
          <a:p>
            <a:pPr lvl="1" indent="-220663">
              <a:lnSpc>
                <a:spcPct val="85000"/>
              </a:lnSpc>
              <a:spcBef>
                <a:spcPct val="15000"/>
              </a:spcBef>
              <a:buFontTx/>
              <a:buChar char="•"/>
              <a:defRPr/>
            </a:pPr>
            <a:r>
              <a:rPr lang="en-US" sz="1400" dirty="0">
                <a:solidFill>
                  <a:schemeClr val="bg2"/>
                </a:solidFill>
                <a:latin typeface="Trebuchet MS" pitchFamily="34" charset="0"/>
              </a:rPr>
              <a:t>Fast sequential performance</a:t>
            </a:r>
          </a:p>
          <a:p>
            <a:pPr lvl="1" indent="-220663">
              <a:lnSpc>
                <a:spcPct val="85000"/>
              </a:lnSpc>
              <a:spcBef>
                <a:spcPct val="15000"/>
              </a:spcBef>
              <a:buFontTx/>
              <a:buChar char="•"/>
              <a:defRPr/>
            </a:pPr>
            <a:r>
              <a:rPr lang="en-US" sz="1400" dirty="0">
                <a:solidFill>
                  <a:schemeClr val="bg2"/>
                </a:solidFill>
                <a:latin typeface="Trebuchet MS" pitchFamily="34" charset="0"/>
              </a:rPr>
              <a:t>Random  performance limited by mechanical latency</a:t>
            </a:r>
          </a:p>
          <a:p>
            <a:pPr>
              <a:lnSpc>
                <a:spcPct val="85000"/>
              </a:lnSpc>
              <a:spcBef>
                <a:spcPct val="15000"/>
              </a:spcBef>
              <a:defRPr/>
            </a:pPr>
            <a:r>
              <a:rPr lang="en-US" sz="1600" dirty="0">
                <a:solidFill>
                  <a:schemeClr val="bg2"/>
                </a:solidFill>
                <a:latin typeface="Trebuchet MS" pitchFamily="34" charset="0"/>
              </a:rPr>
              <a:t>Delivers Affordable Capacity</a:t>
            </a:r>
          </a:p>
        </p:txBody>
      </p:sp>
      <p:sp>
        <p:nvSpPr>
          <p:cNvPr id="13" name="AutoShape 21"/>
          <p:cNvSpPr>
            <a:spLocks noChangeArrowheads="1"/>
          </p:cNvSpPr>
          <p:nvPr/>
        </p:nvSpPr>
        <p:spPr bwMode="auto">
          <a:xfrm>
            <a:off x="546100" y="5880100"/>
            <a:ext cx="8039100" cy="362652"/>
          </a:xfrm>
          <a:prstGeom prst="roundRect">
            <a:avLst/>
          </a:prstGeom>
          <a:solidFill>
            <a:schemeClr val="accent2"/>
          </a:solidFill>
          <a:ln w="12700">
            <a:solidFill>
              <a:schemeClr val="tx1"/>
            </a:solidFill>
            <a:miter lim="800000"/>
            <a:headEnd/>
            <a:tailEnd/>
          </a:ln>
          <a:scene3d>
            <a:camera prst="perspectiveBelow" fov="1200000">
              <a:rot lat="1200000" lon="0" rev="0"/>
            </a:camera>
            <a:lightRig rig="threePt" dir="t"/>
          </a:scene3d>
          <a:sp3d extrusionH="139700" prstMaterial="translucentPowder">
            <a:bevelT w="165100" prst="coolSlant"/>
            <a:contourClr>
              <a:schemeClr val="accent5"/>
            </a:contourClr>
          </a:sp3d>
        </p:spPr>
        <p:txBody>
          <a:bodyPr>
            <a:spAutoFit/>
          </a:bodyPr>
          <a:lstStyle/>
          <a:p>
            <a:pPr marL="223838" indent="-223838">
              <a:lnSpc>
                <a:spcPct val="85000"/>
              </a:lnSpc>
              <a:spcBef>
                <a:spcPct val="15000"/>
              </a:spcBef>
              <a:buFont typeface="Wingdings" pitchFamily="2" charset="2"/>
              <a:buChar char="Ø"/>
              <a:defRPr/>
            </a:pPr>
            <a:r>
              <a:rPr lang="en-US" dirty="0">
                <a:solidFill>
                  <a:schemeClr val="bg2"/>
                </a:solidFill>
                <a:latin typeface="Trebuchet MS" pitchFamily="34" charset="0"/>
              </a:rPr>
              <a:t>Reliability gains come with integrating the flash-cache into the drive</a:t>
            </a:r>
          </a:p>
        </p:txBody>
      </p:sp>
      <p:sp>
        <p:nvSpPr>
          <p:cNvPr id="15" name="AutoShape 21"/>
          <p:cNvSpPr>
            <a:spLocks noChangeArrowheads="1"/>
          </p:cNvSpPr>
          <p:nvPr/>
        </p:nvSpPr>
        <p:spPr bwMode="auto">
          <a:xfrm>
            <a:off x="292100" y="4818063"/>
            <a:ext cx="2108199" cy="368713"/>
          </a:xfrm>
          <a:prstGeom prst="roundRect">
            <a:avLst>
              <a:gd name="adj" fmla="val 32365"/>
            </a:avLst>
          </a:prstGeom>
          <a:solidFill>
            <a:srgbClr val="FFFFFF">
              <a:alpha val="75000"/>
            </a:srgbClr>
          </a:solidFill>
          <a:ln w="12700">
            <a:solidFill>
              <a:schemeClr val="tx1"/>
            </a:solidFill>
            <a:miter lim="800000"/>
            <a:headEnd/>
            <a:tailEnd/>
          </a:ln>
          <a:scene3d>
            <a:camera prst="isometricOffAxis1Right">
              <a:rot lat="975843" lon="7136" rev="0"/>
            </a:camera>
            <a:lightRig rig="threePt" dir="t"/>
          </a:scene3d>
          <a:sp3d prstMaterial="translucentPowder">
            <a:bevelT w="152400" h="50800" prst="softRound"/>
            <a:contourClr>
              <a:schemeClr val="accent5"/>
            </a:contourClr>
          </a:sp3d>
        </p:spPr>
        <p:txBody>
          <a:bodyPr>
            <a:spAutoFit/>
          </a:bodyPr>
          <a:lstStyle/>
          <a:p>
            <a:pPr algn="ctr">
              <a:lnSpc>
                <a:spcPct val="85000"/>
              </a:lnSpc>
              <a:spcBef>
                <a:spcPct val="15000"/>
              </a:spcBef>
              <a:defRPr/>
            </a:pPr>
            <a:r>
              <a:rPr lang="en-US" sz="1600" dirty="0">
                <a:solidFill>
                  <a:schemeClr val="bg2"/>
                </a:solidFill>
                <a:latin typeface="Trebuchet MS" pitchFamily="34" charset="0"/>
              </a:rPr>
              <a:t>Primary Store (disc)</a:t>
            </a:r>
          </a:p>
        </p:txBody>
      </p:sp>
      <p:sp>
        <p:nvSpPr>
          <p:cNvPr id="16" name="AutoShape 21"/>
          <p:cNvSpPr>
            <a:spLocks noChangeArrowheads="1"/>
          </p:cNvSpPr>
          <p:nvPr/>
        </p:nvSpPr>
        <p:spPr bwMode="auto">
          <a:xfrm>
            <a:off x="2117725" y="2201863"/>
            <a:ext cx="1628775" cy="368713"/>
          </a:xfrm>
          <a:prstGeom prst="roundRect">
            <a:avLst>
              <a:gd name="adj" fmla="val 32365"/>
            </a:avLst>
          </a:prstGeom>
          <a:solidFill>
            <a:srgbClr val="FFFFFF">
              <a:alpha val="75000"/>
            </a:srgbClr>
          </a:solidFill>
          <a:ln w="12700">
            <a:solidFill>
              <a:schemeClr val="tx1"/>
            </a:solidFill>
            <a:miter lim="800000"/>
            <a:headEnd/>
            <a:tailEnd/>
          </a:ln>
          <a:scene3d>
            <a:camera prst="isometricOffAxis1Right">
              <a:rot lat="975843" lon="7136" rev="0"/>
            </a:camera>
            <a:lightRig rig="threePt" dir="t"/>
          </a:scene3d>
          <a:sp3d prstMaterial="translucentPowder">
            <a:bevelT w="152400" h="50800" prst="softRound"/>
            <a:contourClr>
              <a:schemeClr val="accent5"/>
            </a:contourClr>
          </a:sp3d>
        </p:spPr>
        <p:txBody>
          <a:bodyPr>
            <a:spAutoFit/>
          </a:bodyPr>
          <a:lstStyle/>
          <a:p>
            <a:pPr algn="ctr">
              <a:lnSpc>
                <a:spcPct val="85000"/>
              </a:lnSpc>
              <a:spcBef>
                <a:spcPct val="15000"/>
              </a:spcBef>
              <a:defRPr/>
            </a:pPr>
            <a:r>
              <a:rPr lang="en-US" sz="1600" dirty="0">
                <a:solidFill>
                  <a:schemeClr val="bg2"/>
                </a:solidFill>
                <a:latin typeface="Trebuchet MS" pitchFamily="34" charset="0"/>
              </a:rPr>
              <a:t>Buffer (DRAM)</a:t>
            </a:r>
          </a:p>
        </p:txBody>
      </p:sp>
      <p:sp>
        <p:nvSpPr>
          <p:cNvPr id="17" name="AutoShape 21"/>
          <p:cNvSpPr>
            <a:spLocks noChangeArrowheads="1"/>
          </p:cNvSpPr>
          <p:nvPr/>
        </p:nvSpPr>
        <p:spPr bwMode="auto">
          <a:xfrm>
            <a:off x="1524000" y="3141663"/>
            <a:ext cx="1612900" cy="368713"/>
          </a:xfrm>
          <a:prstGeom prst="roundRect">
            <a:avLst>
              <a:gd name="adj" fmla="val 32365"/>
            </a:avLst>
          </a:prstGeom>
          <a:solidFill>
            <a:srgbClr val="FFFFFF">
              <a:alpha val="75000"/>
            </a:srgbClr>
          </a:solidFill>
          <a:ln w="12700">
            <a:solidFill>
              <a:schemeClr val="tx1"/>
            </a:solidFill>
            <a:miter lim="800000"/>
            <a:headEnd/>
            <a:tailEnd/>
          </a:ln>
          <a:scene3d>
            <a:camera prst="isometricOffAxis1Right">
              <a:rot lat="975843" lon="7136" rev="0"/>
            </a:camera>
            <a:lightRig rig="threePt" dir="t"/>
          </a:scene3d>
          <a:sp3d prstMaterial="translucentPowder">
            <a:bevelT w="152400" h="50800" prst="softRound"/>
            <a:contourClr>
              <a:schemeClr val="accent5"/>
            </a:contourClr>
          </a:sp3d>
        </p:spPr>
        <p:txBody>
          <a:bodyPr>
            <a:spAutoFit/>
          </a:bodyPr>
          <a:lstStyle/>
          <a:p>
            <a:pPr algn="ctr">
              <a:lnSpc>
                <a:spcPct val="85000"/>
              </a:lnSpc>
              <a:spcBef>
                <a:spcPct val="15000"/>
              </a:spcBef>
              <a:defRPr/>
            </a:pPr>
            <a:r>
              <a:rPr lang="en-US" sz="1600" dirty="0">
                <a:solidFill>
                  <a:schemeClr val="bg2"/>
                </a:solidFill>
                <a:latin typeface="Trebuchet MS" pitchFamily="34" charset="0"/>
              </a:rPr>
              <a:t>Cache (Flash)</a:t>
            </a:r>
          </a:p>
        </p:txBody>
      </p:sp>
      <p:sp>
        <p:nvSpPr>
          <p:cNvPr id="18" name="AutoShape 21"/>
          <p:cNvSpPr>
            <a:spLocks noChangeArrowheads="1"/>
          </p:cNvSpPr>
          <p:nvPr/>
        </p:nvSpPr>
        <p:spPr bwMode="auto">
          <a:xfrm>
            <a:off x="1917700" y="1630363"/>
            <a:ext cx="1389062" cy="368713"/>
          </a:xfrm>
          <a:prstGeom prst="roundRect">
            <a:avLst>
              <a:gd name="adj" fmla="val 32365"/>
            </a:avLst>
          </a:prstGeom>
          <a:solidFill>
            <a:srgbClr val="FFFFFF">
              <a:alpha val="75000"/>
            </a:srgbClr>
          </a:solidFill>
          <a:ln w="12700">
            <a:solidFill>
              <a:schemeClr val="tx1"/>
            </a:solidFill>
            <a:miter lim="800000"/>
            <a:headEnd/>
            <a:tailEnd/>
          </a:ln>
          <a:scene3d>
            <a:camera prst="isometricOffAxis1Right">
              <a:rot lat="975843" lon="7136" rev="0"/>
            </a:camera>
            <a:lightRig rig="threePt" dir="t"/>
          </a:scene3d>
          <a:sp3d prstMaterial="translucentPowder">
            <a:bevelT w="152400" h="50800" prst="softRound"/>
            <a:contourClr>
              <a:schemeClr val="accent5"/>
            </a:contourClr>
          </a:sp3d>
        </p:spPr>
        <p:txBody>
          <a:bodyPr>
            <a:spAutoFit/>
          </a:bodyPr>
          <a:lstStyle/>
          <a:p>
            <a:pPr algn="ctr">
              <a:lnSpc>
                <a:spcPct val="85000"/>
              </a:lnSpc>
              <a:spcBef>
                <a:spcPct val="15000"/>
              </a:spcBef>
              <a:defRPr/>
            </a:pPr>
            <a:r>
              <a:rPr lang="en-US" sz="1600" dirty="0">
                <a:solidFill>
                  <a:schemeClr val="bg2"/>
                </a:solidFill>
                <a:latin typeface="Trebuchet MS" pitchFamily="34" charset="0"/>
              </a:rPr>
              <a:t>I/F (SATA)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0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2000"/>
                                        <p:tgtEl>
                                          <p:spTgt spid="17"/>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ASD Addresses PC Market Needs</a:t>
            </a:r>
            <a:endParaRPr lang="en-US" dirty="0"/>
          </a:p>
        </p:txBody>
      </p:sp>
      <p:sp>
        <p:nvSpPr>
          <p:cNvPr id="3" name="Content Placeholder 2"/>
          <p:cNvSpPr>
            <a:spLocks noGrp="1"/>
          </p:cNvSpPr>
          <p:nvPr>
            <p:ph idx="1"/>
          </p:nvPr>
        </p:nvSpPr>
        <p:spPr>
          <a:xfrm>
            <a:off x="382588" y="1138017"/>
            <a:ext cx="8380412" cy="5057282"/>
          </a:xfrm>
        </p:spPr>
        <p:txBody>
          <a:bodyPr/>
          <a:lstStyle/>
          <a:p>
            <a:r>
              <a:rPr lang="en-US" sz="3200" dirty="0" smtClean="0"/>
              <a:t>Physical Size</a:t>
            </a:r>
          </a:p>
          <a:p>
            <a:pPr lvl="1"/>
            <a:r>
              <a:rPr lang="en-US" sz="2800" dirty="0" smtClean="0"/>
              <a:t>Standard 2.5in HDD for factor</a:t>
            </a:r>
          </a:p>
          <a:p>
            <a:pPr lvl="1"/>
            <a:r>
              <a:rPr lang="en-US" sz="2800" dirty="0" smtClean="0"/>
              <a:t>Fits in all NB chassis – no extra card needed</a:t>
            </a:r>
          </a:p>
          <a:p>
            <a:r>
              <a:rPr lang="en-US" sz="3200" dirty="0" smtClean="0"/>
              <a:t>Performance</a:t>
            </a:r>
          </a:p>
          <a:p>
            <a:pPr lvl="1"/>
            <a:r>
              <a:rPr lang="en-US" sz="2800" dirty="0" smtClean="0"/>
              <a:t>Delivers performance most end-users will notice in everyday use</a:t>
            </a:r>
          </a:p>
          <a:p>
            <a:r>
              <a:rPr lang="en-US" sz="3200" dirty="0" smtClean="0"/>
              <a:t>Price &amp; Capacity</a:t>
            </a:r>
          </a:p>
          <a:p>
            <a:pPr lvl="1"/>
            <a:r>
              <a:rPr lang="en-US" sz="2800" dirty="0" smtClean="0"/>
              <a:t>Small premium above standard HDD prices</a:t>
            </a:r>
          </a:p>
          <a:p>
            <a:pPr lvl="1"/>
            <a:r>
              <a:rPr lang="en-US" sz="2800" dirty="0" smtClean="0"/>
              <a:t>All the affordable capacity the HDD industry has been delivering for years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50+ Years And Counting</a:t>
            </a:r>
            <a:endParaRPr lang="en-US" dirty="0"/>
          </a:p>
        </p:txBody>
      </p:sp>
      <p:sp>
        <p:nvSpPr>
          <p:cNvPr id="3" name="Rounded Rectangle 2"/>
          <p:cNvSpPr/>
          <p:nvPr/>
        </p:nvSpPr>
        <p:spPr bwMode="auto">
          <a:xfrm>
            <a:off x="731838" y="1417638"/>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Bubble Memory</a:t>
            </a:r>
          </a:p>
        </p:txBody>
      </p:sp>
      <p:sp>
        <p:nvSpPr>
          <p:cNvPr id="4" name="Rounded Rectangle 3"/>
          <p:cNvSpPr/>
          <p:nvPr/>
        </p:nvSpPr>
        <p:spPr bwMode="auto">
          <a:xfrm>
            <a:off x="731838" y="2449513"/>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Optical Storage</a:t>
            </a:r>
          </a:p>
        </p:txBody>
      </p:sp>
      <p:sp>
        <p:nvSpPr>
          <p:cNvPr id="5" name="Rounded Rectangle 4"/>
          <p:cNvSpPr/>
          <p:nvPr/>
        </p:nvSpPr>
        <p:spPr bwMode="auto">
          <a:xfrm>
            <a:off x="2992438" y="3010731"/>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Super Paramagnetic </a:t>
            </a:r>
            <a:r>
              <a:rPr lang="en-US" strike="sngStrike"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Limit</a:t>
            </a: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 Effect</a:t>
            </a:r>
          </a:p>
        </p:txBody>
      </p:sp>
      <p:sp>
        <p:nvSpPr>
          <p:cNvPr id="6" name="Rounded Rectangle 5"/>
          <p:cNvSpPr/>
          <p:nvPr/>
        </p:nvSpPr>
        <p:spPr bwMode="auto">
          <a:xfrm>
            <a:off x="731838" y="4513263"/>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Nano\Probe Storage</a:t>
            </a:r>
          </a:p>
        </p:txBody>
      </p:sp>
      <p:sp>
        <p:nvSpPr>
          <p:cNvPr id="7" name="Rounded Rectangle 6"/>
          <p:cNvSpPr/>
          <p:nvPr/>
        </p:nvSpPr>
        <p:spPr bwMode="auto">
          <a:xfrm>
            <a:off x="731838" y="3481388"/>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Holographic Storage</a:t>
            </a:r>
          </a:p>
        </p:txBody>
      </p:sp>
      <p:sp>
        <p:nvSpPr>
          <p:cNvPr id="8" name="Rounded Rectangle 7"/>
          <p:cNvSpPr/>
          <p:nvPr/>
        </p:nvSpPr>
        <p:spPr bwMode="auto">
          <a:xfrm>
            <a:off x="2992438" y="1949450"/>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Lithography—Head Width Challenges</a:t>
            </a:r>
          </a:p>
        </p:txBody>
      </p:sp>
      <p:sp>
        <p:nvSpPr>
          <p:cNvPr id="9" name="Diamond 8"/>
          <p:cNvSpPr/>
          <p:nvPr/>
        </p:nvSpPr>
        <p:spPr bwMode="auto">
          <a:xfrm>
            <a:off x="5270500" y="1676400"/>
            <a:ext cx="3556000" cy="4406900"/>
          </a:xfrm>
          <a:prstGeom prst="diamond">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Challengers either co-exist or have gone away... </a:t>
            </a:r>
          </a:p>
          <a:p>
            <a:pPr algn="ctr" defTabSz="914063"/>
            <a:endParaRPr lang="en-US" dirty="0" smtClean="0">
              <a:solidFill>
                <a:schemeClr val="tx1"/>
              </a:solidFill>
              <a:effectLst>
                <a:outerShdw blurRad="38100" dist="38100" dir="2700000" algn="tl">
                  <a:srgbClr val="000000">
                    <a:alpha val="43137"/>
                  </a:srgbClr>
                </a:outerShdw>
              </a:effectLst>
              <a:latin typeface="Trebuchet MS" pitchFamily="34" charset="0"/>
            </a:endParaRPr>
          </a:p>
          <a:p>
            <a:pPr algn="ctr" defTabSz="914063"/>
            <a:r>
              <a:rPr lang="en-US" dirty="0" smtClean="0">
                <a:solidFill>
                  <a:schemeClr val="tx1"/>
                </a:solidFill>
                <a:effectLst>
                  <a:outerShdw blurRad="38100" dist="38100" dir="2700000" algn="tl">
                    <a:srgbClr val="000000">
                      <a:alpha val="43137"/>
                    </a:srgbClr>
                  </a:outerShdw>
                </a:effectLst>
                <a:latin typeface="Trebuchet MS" pitchFamily="34" charset="0"/>
              </a:rPr>
              <a:t>Technology barriers continuously removed</a:t>
            </a:r>
          </a:p>
        </p:txBody>
      </p:sp>
      <p:sp>
        <p:nvSpPr>
          <p:cNvPr id="10" name="Rounded Rectangle 9"/>
          <p:cNvSpPr/>
          <p:nvPr/>
        </p:nvSpPr>
        <p:spPr bwMode="auto">
          <a:xfrm>
            <a:off x="731838" y="5545138"/>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Optical Tape</a:t>
            </a:r>
          </a:p>
        </p:txBody>
      </p:sp>
      <p:sp>
        <p:nvSpPr>
          <p:cNvPr id="11" name="Rounded Rectangle 10"/>
          <p:cNvSpPr/>
          <p:nvPr/>
        </p:nvSpPr>
        <p:spPr bwMode="auto">
          <a:xfrm>
            <a:off x="2992438" y="4072012"/>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Flash Memory</a:t>
            </a:r>
          </a:p>
        </p:txBody>
      </p:sp>
      <p:sp>
        <p:nvSpPr>
          <p:cNvPr id="12" name="Rounded Rectangle 11"/>
          <p:cNvSpPr/>
          <p:nvPr/>
        </p:nvSpPr>
        <p:spPr bwMode="auto">
          <a:xfrm>
            <a:off x="2992438" y="5133292"/>
            <a:ext cx="1950680" cy="782416"/>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Head Clearance \ Control</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ASD Video Demo </a:t>
            </a:r>
            <a:endParaRPr lang="en-US"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z="4600" dirty="0" smtClean="0"/>
              <a:t>Flash Executive Summary</a:t>
            </a:r>
          </a:p>
        </p:txBody>
      </p:sp>
      <p:sp>
        <p:nvSpPr>
          <p:cNvPr id="9219" name="Content Placeholder 2"/>
          <p:cNvSpPr>
            <a:spLocks noGrp="1"/>
          </p:cNvSpPr>
          <p:nvPr>
            <p:ph idx="1"/>
          </p:nvPr>
        </p:nvSpPr>
        <p:spPr>
          <a:xfrm>
            <a:off x="4328160" y="1414464"/>
            <a:ext cx="4434840" cy="4833936"/>
          </a:xfrm>
        </p:spPr>
        <p:txBody>
          <a:bodyPr>
            <a:normAutofit/>
          </a:bodyPr>
          <a:lstStyle/>
          <a:p>
            <a:pPr marL="341313" indent="-341313">
              <a:tabLst>
                <a:tab pos="457200" algn="l"/>
              </a:tabLst>
            </a:pPr>
            <a:r>
              <a:rPr lang="en-US" sz="2000" dirty="0" smtClean="0"/>
              <a:t>SSDs offer a growth opportunity </a:t>
            </a:r>
            <a:br>
              <a:rPr lang="en-US" sz="2000" dirty="0" smtClean="0"/>
            </a:br>
            <a:r>
              <a:rPr lang="en-US" sz="2000" dirty="0" smtClean="0"/>
              <a:t>in storage, expanding the overall storage market by creating a new tier of performance in enterprise and low capacity client solutions</a:t>
            </a:r>
          </a:p>
          <a:p>
            <a:pPr marL="341313" indent="-341313">
              <a:tabLst>
                <a:tab pos="457200" algn="l"/>
              </a:tabLst>
            </a:pPr>
            <a:r>
              <a:rPr lang="en-US" sz="2000" dirty="0" smtClean="0"/>
              <a:t>Performance, reliability, </a:t>
            </a:r>
            <a:br>
              <a:rPr lang="en-US" sz="2000" dirty="0" smtClean="0"/>
            </a:br>
            <a:r>
              <a:rPr lang="en-US" sz="2000" dirty="0" smtClean="0"/>
              <a:t>endurance and power are </a:t>
            </a:r>
            <a:br>
              <a:rPr lang="en-US" sz="2000" dirty="0" smtClean="0"/>
            </a:br>
            <a:r>
              <a:rPr lang="en-US" sz="2000" dirty="0" smtClean="0"/>
              <a:t>essential for the success of Solid State Storage in Compute</a:t>
            </a:r>
          </a:p>
          <a:p>
            <a:pPr marL="341313" indent="-341313">
              <a:tabLst>
                <a:tab pos="457200" algn="l"/>
              </a:tabLst>
            </a:pPr>
            <a:r>
              <a:rPr lang="en-US" sz="2000" dirty="0" smtClean="0"/>
              <a:t>ASD offers a blend of </a:t>
            </a:r>
            <a:br>
              <a:rPr lang="en-US" sz="2000" dirty="0" smtClean="0"/>
            </a:br>
            <a:r>
              <a:rPr lang="en-US" sz="2000" dirty="0" smtClean="0"/>
              <a:t>performance and capacity to satisfy notebook market needs</a:t>
            </a:r>
          </a:p>
          <a:p>
            <a:pPr marL="341313" indent="-341313">
              <a:tabLst>
                <a:tab pos="457200" algn="l"/>
              </a:tabLst>
            </a:pPr>
            <a:r>
              <a:rPr lang="en-US" sz="2000" dirty="0" smtClean="0"/>
              <a:t>Seagate is leading standards activities for SSD and HDD</a:t>
            </a:r>
          </a:p>
        </p:txBody>
      </p:sp>
      <p:sp>
        <p:nvSpPr>
          <p:cNvPr id="4" name="Rectangle 31"/>
          <p:cNvSpPr>
            <a:spLocks noChangeArrowheads="1"/>
          </p:cNvSpPr>
          <p:nvPr/>
        </p:nvSpPr>
        <p:spPr bwMode="auto">
          <a:xfrm>
            <a:off x="802493" y="952500"/>
            <a:ext cx="3350407" cy="5384799"/>
          </a:xfrm>
          <a:prstGeom prst="round2DiagRect">
            <a:avLst>
              <a:gd name="adj1" fmla="val 5721"/>
              <a:gd name="adj2" fmla="val 0"/>
            </a:avLst>
          </a:prstGeom>
          <a:ln>
            <a:headEnd/>
            <a:tailEnd/>
          </a:ln>
        </p:spPr>
        <p:style>
          <a:lnRef idx="1">
            <a:schemeClr val="accent1"/>
          </a:lnRef>
          <a:fillRef idx="3">
            <a:schemeClr val="accent1"/>
          </a:fillRef>
          <a:effectRef idx="2">
            <a:schemeClr val="accent1"/>
          </a:effectRef>
          <a:fontRef idx="minor">
            <a:schemeClr val="lt1"/>
          </a:fontRef>
        </p:style>
        <p:txBody>
          <a:bodyPr wrap="none" anchor="t"/>
          <a:lstStyle/>
          <a:p>
            <a:pPr algn="ctr">
              <a:lnSpc>
                <a:spcPct val="90000"/>
              </a:lnSpc>
              <a:spcBef>
                <a:spcPts val="0"/>
              </a:spcBef>
              <a:defRPr/>
            </a:pPr>
            <a:endParaRPr lang="en-US" sz="1400" dirty="0">
              <a:solidFill>
                <a:schemeClr val="tx1"/>
              </a:solidFill>
            </a:endParaRPr>
          </a:p>
        </p:txBody>
      </p:sp>
      <p:sp>
        <p:nvSpPr>
          <p:cNvPr id="5" name="Rectangle 30"/>
          <p:cNvSpPr>
            <a:spLocks noChangeArrowheads="1"/>
          </p:cNvSpPr>
          <p:nvPr/>
        </p:nvSpPr>
        <p:spPr bwMode="auto">
          <a:xfrm>
            <a:off x="944443" y="1078262"/>
            <a:ext cx="3043514" cy="777240"/>
          </a:xfrm>
          <a:prstGeom prst="round2DiagRect">
            <a:avLst/>
          </a:prstGeom>
          <a:gradFill>
            <a:lin ang="3900000" scaled="0"/>
          </a:gra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spcBef>
                <a:spcPts val="0"/>
              </a:spcBef>
              <a:defRPr/>
            </a:pPr>
            <a:r>
              <a:rPr lang="en-US" sz="1800" b="1" dirty="0" smtClean="0">
                <a:solidFill>
                  <a:schemeClr val="bg2"/>
                </a:solidFill>
                <a:latin typeface="Trebuchet MS" pitchFamily="34" charset="0"/>
              </a:rPr>
              <a:t>Performance SSD</a:t>
            </a:r>
            <a:endParaRPr lang="en-US" sz="1800" b="1" dirty="0">
              <a:solidFill>
                <a:schemeClr val="bg2"/>
              </a:solidFill>
              <a:latin typeface="Trebuchet MS" pitchFamily="34" charset="0"/>
            </a:endParaRPr>
          </a:p>
          <a:p>
            <a:pPr algn="ctr">
              <a:lnSpc>
                <a:spcPct val="90000"/>
              </a:lnSpc>
              <a:spcBef>
                <a:spcPts val="0"/>
              </a:spcBef>
              <a:buFontTx/>
              <a:buChar char="•"/>
              <a:defRPr/>
            </a:pPr>
            <a:r>
              <a:rPr lang="en-US" sz="1400" dirty="0" smtClean="0">
                <a:solidFill>
                  <a:schemeClr val="bg2"/>
                </a:solidFill>
                <a:latin typeface="Trebuchet MS" pitchFamily="34" charset="0"/>
              </a:rPr>
              <a:t>Extreme premium </a:t>
            </a:r>
            <a:r>
              <a:rPr lang="en-US" sz="1400" dirty="0">
                <a:solidFill>
                  <a:schemeClr val="bg2"/>
                </a:solidFill>
                <a:latin typeface="Trebuchet MS" pitchFamily="34" charset="0"/>
              </a:rPr>
              <a:t>to get </a:t>
            </a:r>
            <a:r>
              <a:rPr lang="en-US" sz="1400" dirty="0" smtClean="0">
                <a:solidFill>
                  <a:schemeClr val="bg2"/>
                </a:solidFill>
                <a:latin typeface="Trebuchet MS" pitchFamily="34" charset="0"/>
              </a:rPr>
              <a:t>capacity</a:t>
            </a:r>
            <a:endParaRPr lang="en-US" sz="1400" dirty="0">
              <a:solidFill>
                <a:schemeClr val="tx1"/>
              </a:solidFill>
              <a:latin typeface="Trebuchet MS" pitchFamily="34" charset="0"/>
            </a:endParaRPr>
          </a:p>
        </p:txBody>
      </p:sp>
      <p:sp>
        <p:nvSpPr>
          <p:cNvPr id="6" name="Rectangle 31"/>
          <p:cNvSpPr>
            <a:spLocks noChangeArrowheads="1"/>
          </p:cNvSpPr>
          <p:nvPr/>
        </p:nvSpPr>
        <p:spPr bwMode="auto">
          <a:xfrm>
            <a:off x="944443" y="5435161"/>
            <a:ext cx="3043514" cy="777240"/>
          </a:xfrm>
          <a:prstGeom prst="round2DiagRect">
            <a:avLst/>
          </a:prstGeom>
          <a:gradFill>
            <a:lin ang="3900000" scaled="0"/>
          </a:gra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spcBef>
                <a:spcPts val="0"/>
              </a:spcBef>
              <a:defRPr/>
            </a:pPr>
            <a:r>
              <a:rPr lang="en-US" sz="1800" b="1" dirty="0">
                <a:solidFill>
                  <a:schemeClr val="bg2"/>
                </a:solidFill>
                <a:latin typeface="Trebuchet MS" pitchFamily="34" charset="0"/>
              </a:rPr>
              <a:t>Entry SSD</a:t>
            </a:r>
          </a:p>
          <a:p>
            <a:pPr algn="ctr">
              <a:lnSpc>
                <a:spcPct val="90000"/>
              </a:lnSpc>
              <a:spcBef>
                <a:spcPts val="0"/>
              </a:spcBef>
              <a:buFontTx/>
              <a:buChar char="•"/>
              <a:defRPr/>
            </a:pPr>
            <a:r>
              <a:rPr lang="en-US" sz="1400" dirty="0">
                <a:solidFill>
                  <a:schemeClr val="bg2"/>
                </a:solidFill>
                <a:latin typeface="Trebuchet MS" pitchFamily="34" charset="0"/>
              </a:rPr>
              <a:t>L</a:t>
            </a:r>
            <a:r>
              <a:rPr lang="en-US" sz="1400" dirty="0" smtClean="0">
                <a:solidFill>
                  <a:schemeClr val="bg2"/>
                </a:solidFill>
                <a:latin typeface="Trebuchet MS" pitchFamily="34" charset="0"/>
              </a:rPr>
              <a:t>ow </a:t>
            </a:r>
            <a:r>
              <a:rPr lang="en-US" sz="1400" dirty="0">
                <a:solidFill>
                  <a:schemeClr val="bg2"/>
                </a:solidFill>
                <a:latin typeface="Trebuchet MS" pitchFamily="34" charset="0"/>
              </a:rPr>
              <a:t>c</a:t>
            </a:r>
            <a:r>
              <a:rPr lang="en-US" sz="1400" dirty="0" smtClean="0">
                <a:solidFill>
                  <a:schemeClr val="bg2"/>
                </a:solidFill>
                <a:latin typeface="Trebuchet MS" pitchFamily="34" charset="0"/>
              </a:rPr>
              <a:t>apacity </a:t>
            </a:r>
            <a:r>
              <a:rPr lang="en-US" sz="1400" dirty="0">
                <a:solidFill>
                  <a:schemeClr val="bg2"/>
                </a:solidFill>
                <a:latin typeface="Trebuchet MS" pitchFamily="34" charset="0"/>
              </a:rPr>
              <a:t>for low Price</a:t>
            </a:r>
          </a:p>
        </p:txBody>
      </p:sp>
      <p:sp>
        <p:nvSpPr>
          <p:cNvPr id="7" name="Rectangle 32"/>
          <p:cNvSpPr>
            <a:spLocks noChangeArrowheads="1"/>
          </p:cNvSpPr>
          <p:nvPr/>
        </p:nvSpPr>
        <p:spPr bwMode="auto">
          <a:xfrm>
            <a:off x="944663" y="2821022"/>
            <a:ext cx="3043137" cy="777240"/>
          </a:xfrm>
          <a:prstGeom prst="round2DiagRect">
            <a:avLst/>
          </a:prstGeom>
          <a:gradFill>
            <a:lin ang="3900000" scaled="0"/>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90000"/>
              </a:lnSpc>
              <a:spcBef>
                <a:spcPts val="0"/>
              </a:spcBef>
              <a:defRPr/>
            </a:pPr>
            <a:r>
              <a:rPr lang="en-US" sz="1600" dirty="0" smtClean="0">
                <a:effectLst>
                  <a:outerShdw blurRad="38100" dist="38100" dir="2700000" algn="tl">
                    <a:srgbClr val="000000">
                      <a:alpha val="43137"/>
                    </a:srgbClr>
                  </a:outerShdw>
                </a:effectLst>
                <a:latin typeface="Trebuchet MS" pitchFamily="34" charset="0"/>
              </a:rPr>
              <a:t>High Cap or</a:t>
            </a:r>
            <a:br>
              <a:rPr lang="en-US" sz="1600" dirty="0" smtClean="0">
                <a:effectLst>
                  <a:outerShdw blurRad="38100" dist="38100" dir="2700000" algn="tl">
                    <a:srgbClr val="000000">
                      <a:alpha val="43137"/>
                    </a:srgbClr>
                  </a:outerShdw>
                </a:effectLst>
                <a:latin typeface="Trebuchet MS" pitchFamily="34" charset="0"/>
              </a:rPr>
            </a:br>
            <a:r>
              <a:rPr lang="en-US" sz="1600" dirty="0" smtClean="0">
                <a:effectLst>
                  <a:outerShdw blurRad="38100" dist="38100" dir="2700000" algn="tl">
                    <a:srgbClr val="000000">
                      <a:alpha val="43137"/>
                    </a:srgbClr>
                  </a:outerShdw>
                </a:effectLst>
                <a:latin typeface="Trebuchet MS" pitchFamily="34" charset="0"/>
              </a:rPr>
              <a:t>High Performance </a:t>
            </a:r>
          </a:p>
          <a:p>
            <a:pPr algn="ctr">
              <a:lnSpc>
                <a:spcPct val="90000"/>
              </a:lnSpc>
              <a:spcBef>
                <a:spcPts val="0"/>
              </a:spcBef>
              <a:defRPr/>
            </a:pPr>
            <a:r>
              <a:rPr lang="en-US" sz="1800" b="1" dirty="0" smtClean="0">
                <a:effectLst>
                  <a:outerShdw blurRad="38100" dist="38100" dir="2700000" algn="tl">
                    <a:srgbClr val="000000">
                      <a:alpha val="43137"/>
                    </a:srgbClr>
                  </a:outerShdw>
                </a:effectLst>
                <a:latin typeface="Trebuchet MS" pitchFamily="34" charset="0"/>
              </a:rPr>
              <a:t>HDD</a:t>
            </a:r>
            <a:endParaRPr lang="en-US" sz="1800" b="1" dirty="0">
              <a:effectLst>
                <a:outerShdw blurRad="38100" dist="38100" dir="2700000" algn="tl">
                  <a:srgbClr val="000000">
                    <a:alpha val="43137"/>
                  </a:srgbClr>
                </a:outerShdw>
              </a:effectLst>
              <a:latin typeface="Trebuchet MS" pitchFamily="34" charset="0"/>
            </a:endParaRPr>
          </a:p>
        </p:txBody>
      </p:sp>
      <p:sp>
        <p:nvSpPr>
          <p:cNvPr id="8" name="Rectangle 32"/>
          <p:cNvSpPr>
            <a:spLocks noChangeArrowheads="1"/>
          </p:cNvSpPr>
          <p:nvPr/>
        </p:nvSpPr>
        <p:spPr bwMode="auto">
          <a:xfrm>
            <a:off x="944663" y="3692402"/>
            <a:ext cx="3043137" cy="777240"/>
          </a:xfrm>
          <a:prstGeom prst="round2DiagRect">
            <a:avLst/>
          </a:prstGeom>
          <a:gradFill>
            <a:lin ang="3900000" scaled="0"/>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90000"/>
              </a:lnSpc>
              <a:spcBef>
                <a:spcPts val="0"/>
              </a:spcBef>
              <a:defRPr/>
            </a:pPr>
            <a:r>
              <a:rPr lang="en-US" sz="1600" dirty="0" smtClean="0">
                <a:effectLst>
                  <a:outerShdw blurRad="38100" dist="38100" dir="2700000" algn="tl">
                    <a:srgbClr val="000000">
                      <a:alpha val="43137"/>
                    </a:srgbClr>
                  </a:outerShdw>
                </a:effectLst>
                <a:latin typeface="Trebuchet MS" pitchFamily="34" charset="0"/>
              </a:rPr>
              <a:t>Mainstream</a:t>
            </a:r>
          </a:p>
          <a:p>
            <a:pPr algn="ctr">
              <a:lnSpc>
                <a:spcPct val="90000"/>
              </a:lnSpc>
              <a:spcBef>
                <a:spcPts val="0"/>
              </a:spcBef>
              <a:defRPr/>
            </a:pPr>
            <a:r>
              <a:rPr lang="en-US" sz="1800" b="1" dirty="0" smtClean="0">
                <a:effectLst>
                  <a:outerShdw blurRad="38100" dist="38100" dir="2700000" algn="tl">
                    <a:srgbClr val="000000">
                      <a:alpha val="43137"/>
                    </a:srgbClr>
                  </a:outerShdw>
                </a:effectLst>
                <a:latin typeface="Trebuchet MS" pitchFamily="34" charset="0"/>
              </a:rPr>
              <a:t>HDD</a:t>
            </a:r>
            <a:endParaRPr lang="en-US" sz="1800" b="1" dirty="0">
              <a:effectLst>
                <a:outerShdw blurRad="38100" dist="38100" dir="2700000" algn="tl">
                  <a:srgbClr val="000000">
                    <a:alpha val="43137"/>
                  </a:srgbClr>
                </a:outerShdw>
              </a:effectLst>
              <a:latin typeface="Trebuchet MS" pitchFamily="34" charset="0"/>
            </a:endParaRPr>
          </a:p>
        </p:txBody>
      </p:sp>
      <p:sp>
        <p:nvSpPr>
          <p:cNvPr id="9" name="Rectangle 32"/>
          <p:cNvSpPr>
            <a:spLocks noChangeArrowheads="1"/>
          </p:cNvSpPr>
          <p:nvPr/>
        </p:nvSpPr>
        <p:spPr bwMode="auto">
          <a:xfrm>
            <a:off x="944663" y="4563782"/>
            <a:ext cx="3043137" cy="777240"/>
          </a:xfrm>
          <a:prstGeom prst="round2DiagRect">
            <a:avLst/>
          </a:prstGeom>
          <a:gradFill>
            <a:lin ang="3900000" scaled="0"/>
          </a:gra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lnSpc>
                <a:spcPct val="90000"/>
              </a:lnSpc>
              <a:spcBef>
                <a:spcPts val="0"/>
              </a:spcBef>
              <a:defRPr/>
            </a:pPr>
            <a:r>
              <a:rPr lang="en-US" sz="1600" dirty="0" smtClean="0">
                <a:effectLst>
                  <a:outerShdw blurRad="38100" dist="38100" dir="2700000" algn="tl">
                    <a:srgbClr val="000000">
                      <a:alpha val="43137"/>
                    </a:srgbClr>
                  </a:outerShdw>
                </a:effectLst>
                <a:latin typeface="Trebuchet MS" pitchFamily="34" charset="0"/>
              </a:rPr>
              <a:t>Entry</a:t>
            </a:r>
          </a:p>
          <a:p>
            <a:pPr algn="ctr">
              <a:lnSpc>
                <a:spcPct val="90000"/>
              </a:lnSpc>
              <a:spcBef>
                <a:spcPts val="0"/>
              </a:spcBef>
              <a:defRPr/>
            </a:pPr>
            <a:r>
              <a:rPr lang="en-US" sz="1800" b="1" dirty="0" smtClean="0">
                <a:effectLst>
                  <a:outerShdw blurRad="38100" dist="38100" dir="2700000" algn="tl">
                    <a:srgbClr val="000000">
                      <a:alpha val="43137"/>
                    </a:srgbClr>
                  </a:outerShdw>
                </a:effectLst>
                <a:latin typeface="Trebuchet MS" pitchFamily="34" charset="0"/>
              </a:rPr>
              <a:t>HDD</a:t>
            </a:r>
            <a:endParaRPr lang="en-US" sz="1800" b="1" dirty="0">
              <a:effectLst>
                <a:outerShdw blurRad="38100" dist="38100" dir="2700000" algn="tl">
                  <a:srgbClr val="000000">
                    <a:alpha val="43137"/>
                  </a:srgbClr>
                </a:outerShdw>
              </a:effectLst>
              <a:latin typeface="Trebuchet MS" pitchFamily="34" charset="0"/>
            </a:endParaRPr>
          </a:p>
        </p:txBody>
      </p:sp>
      <p:sp>
        <p:nvSpPr>
          <p:cNvPr id="10" name="Rectangle 32"/>
          <p:cNvSpPr>
            <a:spLocks noChangeArrowheads="1"/>
          </p:cNvSpPr>
          <p:nvPr/>
        </p:nvSpPr>
        <p:spPr bwMode="auto">
          <a:xfrm>
            <a:off x="966579" y="1949642"/>
            <a:ext cx="3005832" cy="777240"/>
          </a:xfrm>
          <a:prstGeom prst="round2DiagRect">
            <a:avLst/>
          </a:prstGeom>
          <a:gradFill>
            <a:gsLst>
              <a:gs pos="0">
                <a:schemeClr val="accent3">
                  <a:lumMod val="20000"/>
                  <a:lumOff val="80000"/>
                </a:schemeClr>
              </a:gs>
              <a:gs pos="8000">
                <a:schemeClr val="accent3">
                  <a:lumMod val="40000"/>
                  <a:lumOff val="60000"/>
                </a:schemeClr>
              </a:gs>
              <a:gs pos="24000">
                <a:schemeClr val="accent3"/>
              </a:gs>
              <a:gs pos="45000">
                <a:schemeClr val="accent3">
                  <a:lumMod val="75000"/>
                </a:schemeClr>
              </a:gs>
              <a:gs pos="83000">
                <a:schemeClr val="accent4">
                  <a:shade val="56000"/>
                  <a:satMod val="145000"/>
                </a:schemeClr>
              </a:gs>
              <a:gs pos="90000">
                <a:schemeClr val="accent4">
                  <a:shade val="63000"/>
                  <a:satMod val="160000"/>
                </a:schemeClr>
              </a:gs>
              <a:gs pos="100000">
                <a:schemeClr val="accent4">
                  <a:tint val="99555"/>
                  <a:satMod val="155000"/>
                </a:schemeClr>
              </a:gs>
            </a:gsLst>
            <a:lin ang="3900000" scaled="0"/>
          </a:gradFill>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lnSpc>
                <a:spcPct val="90000"/>
              </a:lnSpc>
              <a:spcBef>
                <a:spcPts val="0"/>
              </a:spcBef>
              <a:defRPr/>
            </a:pPr>
            <a:r>
              <a:rPr lang="en-US" sz="1800" b="1" dirty="0" smtClean="0">
                <a:solidFill>
                  <a:schemeClr val="bg2"/>
                </a:solidFill>
                <a:latin typeface="Trebuchet MS" pitchFamily="34" charset="0"/>
              </a:rPr>
              <a:t>ASD </a:t>
            </a:r>
            <a:endParaRPr lang="en-US" sz="1800" b="1" dirty="0">
              <a:solidFill>
                <a:schemeClr val="bg2"/>
              </a:solidFill>
              <a:latin typeface="Trebuchet MS" pitchFamily="34" charset="0"/>
            </a:endParaRPr>
          </a:p>
        </p:txBody>
      </p:sp>
      <p:sp>
        <p:nvSpPr>
          <p:cNvPr id="11" name="Right Arrow 10"/>
          <p:cNvSpPr/>
          <p:nvPr/>
        </p:nvSpPr>
        <p:spPr bwMode="auto">
          <a:xfrm rot="16200000">
            <a:off x="-2194143" y="3479799"/>
            <a:ext cx="5295901" cy="317500"/>
          </a:xfrm>
          <a:prstGeom prst="rightArrow">
            <a:avLst/>
          </a:prstGeom>
          <a:gradFill>
            <a:gsLst>
              <a:gs pos="0">
                <a:schemeClr val="accent2">
                  <a:tint val="73000"/>
                  <a:satMod val="150000"/>
                </a:schemeClr>
              </a:gs>
              <a:gs pos="35000">
                <a:schemeClr val="accent2">
                  <a:tint val="96000"/>
                  <a:shade val="80000"/>
                  <a:satMod val="105000"/>
                </a:schemeClr>
              </a:gs>
              <a:gs pos="43000">
                <a:schemeClr val="accent2">
                  <a:tint val="96000"/>
                  <a:shade val="59000"/>
                  <a:satMod val="120000"/>
                </a:schemeClr>
              </a:gs>
              <a:gs pos="55000">
                <a:schemeClr val="accent2">
                  <a:shade val="57000"/>
                  <a:satMod val="120000"/>
                </a:schemeClr>
              </a:gs>
              <a:gs pos="65000">
                <a:schemeClr val="accent2">
                  <a:shade val="56000"/>
                  <a:satMod val="145000"/>
                </a:schemeClr>
              </a:gs>
              <a:gs pos="70000">
                <a:schemeClr val="accent2">
                  <a:shade val="63000"/>
                  <a:satMod val="160000"/>
                </a:schemeClr>
              </a:gs>
              <a:gs pos="100000">
                <a:schemeClr val="accent2">
                  <a:tint val="99555"/>
                  <a:satMod val="155000"/>
                </a:schemeClr>
              </a:gs>
            </a:gsLst>
          </a:gra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3000" b="0" i="0" u="none" strike="noStrike" cap="none" normalizeH="0" baseline="0" dirty="0" smtClean="0">
              <a:ln>
                <a:noFill/>
              </a:ln>
              <a:solidFill>
                <a:schemeClr val="tx1"/>
              </a:solidFill>
              <a:effectLst/>
              <a:latin typeface="Arial" charset="0"/>
            </a:endParaRPr>
          </a:p>
        </p:txBody>
      </p:sp>
      <p:sp>
        <p:nvSpPr>
          <p:cNvPr id="12" name="Text Box 18"/>
          <p:cNvSpPr txBox="1">
            <a:spLocks noChangeArrowheads="1"/>
          </p:cNvSpPr>
          <p:nvPr/>
        </p:nvSpPr>
        <p:spPr bwMode="auto">
          <a:xfrm rot="16200000">
            <a:off x="-1228549" y="3489085"/>
            <a:ext cx="3344617" cy="338554"/>
          </a:xfrm>
          <a:prstGeom prst="rect">
            <a:avLst/>
          </a:prstGeom>
          <a:noFill/>
          <a:effectLst>
            <a:glow rad="76200">
              <a:schemeClr val="accent2">
                <a:tint val="30000"/>
                <a:shade val="95000"/>
                <a:satMod val="300000"/>
                <a:alpha val="50000"/>
              </a:schemeClr>
            </a:glow>
          </a:effectLst>
          <a:scene3d>
            <a:camera prst="orthographicFront" fov="0">
              <a:rot lat="0" lon="0" rev="0"/>
            </a:camera>
            <a:lightRig rig="harsh" dir="t">
              <a:rot lat="6000000" lon="6000000" rev="0"/>
            </a:lightRig>
          </a:scene3d>
          <a:sp3d prstMaterial="metal">
            <a:contourClr>
              <a:schemeClr val="accent2">
                <a:shade val="30000"/>
                <a:satMod val="200000"/>
              </a:schemeClr>
            </a:contourClr>
          </a:sp3d>
        </p:spPr>
        <p:style>
          <a:lnRef idx="0">
            <a:schemeClr val="accent2"/>
          </a:lnRef>
          <a:fillRef idx="3">
            <a:schemeClr val="accent2"/>
          </a:fillRef>
          <a:effectRef idx="3">
            <a:schemeClr val="accent2"/>
          </a:effectRef>
          <a:fontRef idx="minor">
            <a:schemeClr val="lt1"/>
          </a:fontRef>
        </p:style>
        <p:txBody>
          <a:bodyPr wrap="square">
            <a:spAutoFit/>
          </a:bodyPr>
          <a:lstStyle/>
          <a:p>
            <a:r>
              <a:rPr lang="en-US" sz="1600" b="1" dirty="0">
                <a:effectLst>
                  <a:outerShdw blurRad="38100" dist="38100" dir="2700000" algn="tl">
                    <a:srgbClr val="000000">
                      <a:alpha val="43137"/>
                    </a:srgbClr>
                  </a:outerShdw>
                </a:effectLst>
                <a:latin typeface="Trebuchet MS" pitchFamily="34" charset="0"/>
              </a:rPr>
              <a:t>Increasing Price &amp; Performance</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Text Placeholder 2"/>
          <p:cNvSpPr>
            <a:spLocks noGrp="1"/>
          </p:cNvSpPr>
          <p:nvPr>
            <p:ph idx="1"/>
          </p:nvPr>
        </p:nvSpPr>
        <p:spPr>
          <a:xfrm>
            <a:off x="382588" y="1414464"/>
            <a:ext cx="8380412" cy="5322483"/>
          </a:xfrm>
        </p:spPr>
        <p:txBody>
          <a:bodyPr/>
          <a:lstStyle/>
          <a:p>
            <a:pPr marL="381000" indent="-381000"/>
            <a:r>
              <a:rPr lang="en-US" sz="2400" dirty="0" smtClean="0"/>
              <a:t>Industry stake holders are encouraged to join the effort!  Participate in these standards bodies:</a:t>
            </a:r>
          </a:p>
          <a:p>
            <a:pPr marL="742950" lvl="1" indent="-355600"/>
            <a:r>
              <a:rPr lang="en-US" sz="2000" dirty="0" smtClean="0"/>
              <a:t>IEEE-1667 &amp; TCG (security)</a:t>
            </a:r>
          </a:p>
          <a:p>
            <a:pPr marL="742950" lvl="1" indent="-355600"/>
            <a:r>
              <a:rPr lang="en-US" sz="2000" dirty="0" smtClean="0"/>
              <a:t>JEDEC JC64.8 (SSD)</a:t>
            </a:r>
          </a:p>
          <a:p>
            <a:pPr marL="381000" indent="-381000"/>
            <a:r>
              <a:rPr lang="en-US" sz="2400" dirty="0" smtClean="0"/>
              <a:t>Get ready for Enhanced Storage</a:t>
            </a:r>
          </a:p>
          <a:p>
            <a:pPr marL="742950" lvl="1" indent="-355600"/>
            <a:r>
              <a:rPr lang="en-US" sz="2000" dirty="0" smtClean="0"/>
              <a:t>Ensure your applications and devices support</a:t>
            </a:r>
            <a:br>
              <a:rPr lang="en-US" sz="2000" dirty="0" smtClean="0"/>
            </a:br>
            <a:r>
              <a:rPr lang="en-US" sz="2000" dirty="0" smtClean="0"/>
              <a:t>IEEE 1667</a:t>
            </a:r>
          </a:p>
          <a:p>
            <a:pPr marL="381000" lvl="0" indent="-381000"/>
            <a:r>
              <a:rPr lang="en-US" sz="2400" dirty="0" smtClean="0"/>
              <a:t>Work with industry stakeholders to enable SSD growth</a:t>
            </a:r>
          </a:p>
          <a:p>
            <a:pPr marL="742950" lvl="1" indent="-355600"/>
            <a:r>
              <a:rPr lang="en-US" sz="2000" dirty="0" smtClean="0"/>
              <a:t>Deliver Standards for Performance, Endurance, </a:t>
            </a:r>
            <a:br>
              <a:rPr lang="en-US" sz="2000" dirty="0" smtClean="0"/>
            </a:br>
            <a:r>
              <a:rPr lang="en-US" sz="2000" dirty="0" smtClean="0"/>
              <a:t>Reliability &amp; Power </a:t>
            </a:r>
          </a:p>
          <a:p>
            <a:pPr marL="381000" indent="-381000"/>
            <a:r>
              <a:rPr lang="en-US" sz="2400" dirty="0" smtClean="0"/>
              <a:t>Secure your data with Full Disk Encryption</a:t>
            </a:r>
          </a:p>
          <a:p>
            <a:endParaRPr lang="en-US" sz="2400" dirty="0" smtClean="0"/>
          </a:p>
          <a:p>
            <a:endParaRPr lang="en-US" sz="24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Additional Resources</a:t>
            </a:r>
            <a:endParaRPr lang="en-US" dirty="0"/>
          </a:p>
        </p:txBody>
      </p:sp>
      <p:sp>
        <p:nvSpPr>
          <p:cNvPr id="3" name="Text Placeholder 2"/>
          <p:cNvSpPr>
            <a:spLocks noGrp="1"/>
          </p:cNvSpPr>
          <p:nvPr>
            <p:ph type="body" idx="1"/>
          </p:nvPr>
        </p:nvSpPr>
        <p:spPr>
          <a:xfrm>
            <a:off x="382588" y="1414464"/>
            <a:ext cx="8380412" cy="4810548"/>
          </a:xfrm>
        </p:spPr>
        <p:txBody>
          <a:bodyPr>
            <a:normAutofit fontScale="55000" lnSpcReduction="20000"/>
          </a:bodyPr>
          <a:lstStyle/>
          <a:p>
            <a:r>
              <a:rPr lang="en-US" sz="3000" dirty="0" smtClean="0"/>
              <a:t>Related Sessions</a:t>
            </a:r>
            <a:endParaRPr lang="en-US" sz="2800" dirty="0" smtClean="0"/>
          </a:p>
          <a:p>
            <a:pPr lvl="1"/>
            <a:r>
              <a:rPr lang="en-US" sz="2800" dirty="0" smtClean="0"/>
              <a:t>Microsoft Enhanced Storage™ Workshop</a:t>
            </a:r>
          </a:p>
          <a:p>
            <a:r>
              <a:rPr lang="en-US" sz="3000" dirty="0" smtClean="0"/>
              <a:t>Booths with demos and more information:</a:t>
            </a:r>
            <a:endParaRPr lang="en-US" sz="2800" dirty="0" smtClean="0"/>
          </a:p>
          <a:p>
            <a:pPr lvl="1"/>
            <a:r>
              <a:rPr lang="en-US" sz="2800" dirty="0" smtClean="0"/>
              <a:t>Seagate</a:t>
            </a:r>
          </a:p>
          <a:p>
            <a:pPr lvl="1"/>
            <a:r>
              <a:rPr lang="en-US" sz="2800" dirty="0" smtClean="0"/>
              <a:t>Microsoft</a:t>
            </a:r>
          </a:p>
          <a:p>
            <a:r>
              <a:rPr lang="en-US" sz="3000" dirty="0" smtClean="0"/>
              <a:t>Web resources:</a:t>
            </a:r>
            <a:endParaRPr lang="en-US" sz="2800" dirty="0" smtClean="0"/>
          </a:p>
          <a:p>
            <a:pPr lvl="1"/>
            <a:r>
              <a:rPr lang="en-US" sz="2800" dirty="0" smtClean="0">
                <a:hlinkClick r:id="rId3"/>
              </a:rPr>
              <a:t>http://www.seagate.com/security</a:t>
            </a:r>
            <a:endParaRPr lang="en-US" sz="2800" dirty="0" smtClean="0"/>
          </a:p>
          <a:p>
            <a:pPr lvl="1"/>
            <a:r>
              <a:rPr lang="en-US" sz="2800" dirty="0" smtClean="0">
                <a:hlinkClick r:id="rId4"/>
              </a:rPr>
              <a:t>http://www.ieee1667.com</a:t>
            </a:r>
            <a:endParaRPr lang="en-US" sz="2800" dirty="0" smtClean="0"/>
          </a:p>
          <a:p>
            <a:pPr lvl="1"/>
            <a:r>
              <a:rPr lang="en-US" sz="2800" dirty="0" smtClean="0">
                <a:hlinkClick r:id="rId5"/>
              </a:rPr>
              <a:t>https://www.trustedcomputinggroup.org</a:t>
            </a:r>
            <a:endParaRPr lang="en-US" sz="2800" dirty="0" smtClean="0"/>
          </a:p>
          <a:p>
            <a:pPr lvl="1"/>
            <a:r>
              <a:rPr lang="en-US" sz="2800" dirty="0" smtClean="0">
                <a:hlinkClick r:id="rId6"/>
              </a:rPr>
              <a:t>http://www.t10.org</a:t>
            </a:r>
            <a:endParaRPr lang="en-US" sz="2800" dirty="0" smtClean="0"/>
          </a:p>
          <a:p>
            <a:pPr lvl="1"/>
            <a:r>
              <a:rPr lang="en-US" sz="2800" dirty="0" smtClean="0">
                <a:hlinkClick r:id="rId7"/>
              </a:rPr>
              <a:t>http://www.t13.org</a:t>
            </a:r>
            <a:endParaRPr lang="en-US" sz="2800" dirty="0" smtClean="0"/>
          </a:p>
          <a:p>
            <a:pPr lvl="1"/>
            <a:r>
              <a:rPr lang="en-US" sz="2800" dirty="0" smtClean="0">
                <a:hlinkClick r:id="rId8"/>
              </a:rPr>
              <a:t>http://jedec.org/Home/press/press_release/JC-6487-17-08.pdf</a:t>
            </a:r>
            <a:endParaRPr lang="en-US" sz="2000" dirty="0" smtClean="0"/>
          </a:p>
          <a:p>
            <a:r>
              <a:rPr lang="en-US" sz="3100" dirty="0" smtClean="0"/>
              <a:t>For more information, contact</a:t>
            </a:r>
          </a:p>
          <a:p>
            <a:pPr lvl="1"/>
            <a:r>
              <a:rPr lang="en-US" sz="2800" dirty="0" smtClean="0"/>
              <a:t>Mike.Alexenko@seagate.com</a:t>
            </a:r>
            <a:r>
              <a:rPr lang="en-US" sz="1600" dirty="0" smtClean="0"/>
              <a:t> </a:t>
            </a:r>
            <a:endParaRPr lang="en-US" sz="2800" dirty="0" smtClean="0"/>
          </a:p>
          <a:p>
            <a:pPr lvl="1"/>
            <a:r>
              <a:rPr lang="en-US" sz="2800" dirty="0" smtClean="0"/>
              <a:t>Steffen.Hellmold@seagate.com</a:t>
            </a:r>
            <a:endParaRPr lang="en-US" sz="280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Trebuchet MS" pitchFamily="34" charset="0"/>
                <a:cs typeface="Arial" charset="0"/>
              </a:rPr>
              <a:t>© </a:t>
            </a:r>
            <a:r>
              <a:rPr lang="en-US" sz="700" dirty="0" smtClean="0">
                <a:solidFill>
                  <a:schemeClr val="tx2"/>
                </a:solidFill>
                <a:latin typeface="Trebuchet MS" pitchFamily="34" charset="0"/>
                <a:cs typeface="Arial" charset="0"/>
              </a:rPr>
              <a:t>2008 </a:t>
            </a:r>
            <a:r>
              <a:rPr lang="en-US" sz="700" dirty="0">
                <a:solidFill>
                  <a:schemeClr val="tx2"/>
                </a:solidFill>
                <a:latin typeface="Trebuchet MS"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Trebuchet MS" pitchFamily="34" charset="0"/>
                <a:cs typeface="Arial" charset="0"/>
              </a:rPr>
            </a:br>
            <a:r>
              <a:rPr lang="en-US" sz="700" dirty="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Drives Disk Drives?</a:t>
            </a:r>
            <a:endParaRPr lang="en-US" dirty="0"/>
          </a:p>
        </p:txBody>
      </p:sp>
      <p:sp>
        <p:nvSpPr>
          <p:cNvPr id="3" name="Content Placeholder 2"/>
          <p:cNvSpPr>
            <a:spLocks noGrp="1"/>
          </p:cNvSpPr>
          <p:nvPr>
            <p:ph idx="1"/>
          </p:nvPr>
        </p:nvSpPr>
        <p:spPr>
          <a:xfrm>
            <a:off x="382588" y="1414464"/>
            <a:ext cx="8380412" cy="4614084"/>
          </a:xfrm>
        </p:spPr>
        <p:txBody>
          <a:bodyPr/>
          <a:lstStyle/>
          <a:p>
            <a:r>
              <a:rPr lang="en-US" sz="2800" dirty="0" smtClean="0"/>
              <a:t>Market Demands Storage Space</a:t>
            </a:r>
          </a:p>
          <a:p>
            <a:pPr lvl="1"/>
            <a:r>
              <a:rPr lang="en-US" sz="2400" dirty="0" smtClean="0"/>
              <a:t>Content coming from everywhere: internet, </a:t>
            </a:r>
            <a:br>
              <a:rPr lang="en-US" sz="2400" dirty="0" smtClean="0"/>
            </a:br>
            <a:r>
              <a:rPr lang="en-US" sz="2400" dirty="0" smtClean="0"/>
              <a:t>user generated, replicated, backed up</a:t>
            </a:r>
          </a:p>
          <a:p>
            <a:r>
              <a:rPr lang="en-US" sz="2800" dirty="0" smtClean="0"/>
              <a:t>Economics &amp; Scalability</a:t>
            </a:r>
          </a:p>
          <a:p>
            <a:pPr lvl="1"/>
            <a:r>
              <a:rPr lang="en-US" sz="2400" dirty="0" smtClean="0"/>
              <a:t>Continues to provide best $/GB value prop</a:t>
            </a:r>
          </a:p>
          <a:p>
            <a:pPr lvl="1"/>
            <a:r>
              <a:rPr lang="en-US" sz="2400" dirty="0" smtClean="0"/>
              <a:t>Manufacturing capability to fill demand</a:t>
            </a:r>
          </a:p>
          <a:p>
            <a:pPr lvl="1"/>
            <a:r>
              <a:rPr lang="en-US" sz="2400" dirty="0" smtClean="0"/>
              <a:t>Broad portfolio of devices &amp; features</a:t>
            </a:r>
          </a:p>
          <a:p>
            <a:r>
              <a:rPr lang="en-US" sz="2800" dirty="0" smtClean="0"/>
              <a:t>Extensible Platform</a:t>
            </a:r>
          </a:p>
          <a:p>
            <a:pPr lvl="1"/>
            <a:r>
              <a:rPr lang="en-US" sz="2400" dirty="0" smtClean="0"/>
              <a:t>Complete “system” with independent </a:t>
            </a:r>
            <a:br>
              <a:rPr lang="en-US" sz="2400" dirty="0" smtClean="0"/>
            </a:br>
            <a:r>
              <a:rPr lang="en-US" sz="2400" dirty="0" smtClean="0"/>
              <a:t>processing, memory, storage &amp; I/O</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Disk Drives And $/GB</a:t>
            </a:r>
            <a:endParaRPr lang="en-US" dirty="0"/>
          </a:p>
        </p:txBody>
      </p:sp>
      <p:pic>
        <p:nvPicPr>
          <p:cNvPr id="2050" name="Picture 2"/>
          <p:cNvPicPr>
            <a:picLocks noChangeAspect="1" noChangeArrowheads="1"/>
          </p:cNvPicPr>
          <p:nvPr/>
        </p:nvPicPr>
        <p:blipFill>
          <a:blip r:embed="rId3"/>
          <a:srcRect/>
          <a:stretch>
            <a:fillRect/>
          </a:stretch>
        </p:blipFill>
        <p:spPr bwMode="auto">
          <a:xfrm>
            <a:off x="1876425" y="1376045"/>
            <a:ext cx="5391150" cy="3228975"/>
          </a:xfrm>
          <a:prstGeom prst="rect">
            <a:avLst/>
          </a:prstGeom>
          <a:noFill/>
          <a:ln w="9525">
            <a:noFill/>
            <a:miter lim="800000"/>
            <a:headEnd/>
            <a:tailEnd/>
          </a:ln>
          <a:effectLst/>
        </p:spPr>
      </p:pic>
      <p:sp>
        <p:nvSpPr>
          <p:cNvPr id="5" name="Rectangle 4"/>
          <p:cNvSpPr/>
          <p:nvPr/>
        </p:nvSpPr>
        <p:spPr bwMode="auto">
          <a:xfrm>
            <a:off x="2554287" y="4499610"/>
            <a:ext cx="105156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Megabyte Era</a:t>
            </a:r>
          </a:p>
        </p:txBody>
      </p:sp>
      <p:sp>
        <p:nvSpPr>
          <p:cNvPr id="6" name="Rectangle 5"/>
          <p:cNvSpPr/>
          <p:nvPr/>
        </p:nvSpPr>
        <p:spPr bwMode="auto">
          <a:xfrm>
            <a:off x="3781107" y="4499610"/>
            <a:ext cx="161544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Gigabyte Era</a:t>
            </a:r>
          </a:p>
        </p:txBody>
      </p:sp>
      <p:sp>
        <p:nvSpPr>
          <p:cNvPr id="7" name="Rectangle 6"/>
          <p:cNvSpPr/>
          <p:nvPr/>
        </p:nvSpPr>
        <p:spPr bwMode="auto">
          <a:xfrm>
            <a:off x="5510847" y="4499610"/>
            <a:ext cx="1615440" cy="457200"/>
          </a:xfrm>
          <a:prstGeom prst="rec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r>
              <a:rPr lang="en-US" sz="1400" dirty="0" smtClean="0">
                <a:solidFill>
                  <a:schemeClr val="bg2"/>
                </a:solidFill>
                <a:effectLst>
                  <a:outerShdw blurRad="38100" dist="38100" dir="2700000" algn="tl">
                    <a:srgbClr val="000000">
                      <a:alpha val="43137"/>
                    </a:srgbClr>
                  </a:outerShdw>
                </a:effectLst>
                <a:latin typeface="Trebuchet MS" pitchFamily="34" charset="0"/>
              </a:rPr>
              <a:t>Terabyte Era</a:t>
            </a:r>
          </a:p>
        </p:txBody>
      </p:sp>
      <p:sp>
        <p:nvSpPr>
          <p:cNvPr id="8" name="TextBox 7"/>
          <p:cNvSpPr txBox="1"/>
          <p:nvPr/>
        </p:nvSpPr>
        <p:spPr>
          <a:xfrm>
            <a:off x="1685925" y="2575560"/>
            <a:ext cx="369332" cy="819199"/>
          </a:xfrm>
          <a:prstGeom prst="rect">
            <a:avLst/>
          </a:prstGeom>
          <a:noFill/>
        </p:spPr>
        <p:txBody>
          <a:bodyPr vert="vert270" wrap="none" rtlCol="0">
            <a:spAutoFit/>
          </a:bodyPr>
          <a:lstStyle/>
          <a:p>
            <a:r>
              <a:rPr lang="en-US" sz="1200" dirty="0" smtClean="0">
                <a:solidFill>
                  <a:schemeClr val="tx1"/>
                </a:solidFill>
                <a:effectLst>
                  <a:outerShdw blurRad="38100" dist="38100" dir="2700000" algn="tl">
                    <a:srgbClr val="000000">
                      <a:alpha val="43137"/>
                    </a:srgbClr>
                  </a:outerShdw>
                </a:effectLst>
                <a:latin typeface="Trebuchet MS" pitchFamily="34" charset="0"/>
              </a:rPr>
              <a:t> Avg. $/GB</a:t>
            </a:r>
          </a:p>
        </p:txBody>
      </p:sp>
      <p:sp>
        <p:nvSpPr>
          <p:cNvPr id="9" name="TextBox 8"/>
          <p:cNvSpPr txBox="1"/>
          <p:nvPr/>
        </p:nvSpPr>
        <p:spPr>
          <a:xfrm>
            <a:off x="381000" y="6210300"/>
            <a:ext cx="4297971" cy="400110"/>
          </a:xfrm>
          <a:prstGeom prst="rect">
            <a:avLst/>
          </a:prstGeom>
          <a:noFill/>
        </p:spPr>
        <p:txBody>
          <a:bodyPr wrap="none" rtlCol="0">
            <a:spAutoFit/>
          </a:bodyPr>
          <a:lstStyle/>
          <a:p>
            <a:r>
              <a:rPr lang="en-US" sz="1000" i="1" dirty="0" smtClean="0">
                <a:solidFill>
                  <a:schemeClr val="tx1"/>
                </a:solidFill>
                <a:effectLst>
                  <a:outerShdw blurRad="38100" dist="38100" dir="2700000" algn="tl">
                    <a:srgbClr val="000000">
                      <a:alpha val="43137"/>
                    </a:srgbClr>
                  </a:outerShdw>
                </a:effectLst>
                <a:latin typeface="Trebuchet MS" pitchFamily="34" charset="0"/>
              </a:rPr>
              <a:t>Source: Seagate Market &amp; Competitive Intelligence, DiskTrend Historic</a:t>
            </a:r>
            <a:endParaRPr lang="en-US" sz="1000" dirty="0" smtClean="0"/>
          </a:p>
          <a:p>
            <a:endParaRPr lang="en-US" sz="1000" i="1"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a:xfrm>
            <a:off x="2286000" y="5262295"/>
            <a:ext cx="4572000" cy="646331"/>
          </a:xfrm>
          <a:prstGeom prst="rect">
            <a:avLst/>
          </a:prstGeom>
        </p:spPr>
        <p:txBody>
          <a:bodyPr>
            <a:spAutoFit/>
          </a:bodyPr>
          <a:lstStyle/>
          <a:p>
            <a:pPr lvl="1"/>
            <a:r>
              <a:rPr lang="en-US" i="1" dirty="0" smtClean="0"/>
              <a:t>"Software is like a gas - it fills the space available" -  Nathan Myhrvold</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n-US" smtClean="0"/>
              <a:t>Solid State Price Reductions  </a:t>
            </a:r>
            <a:endParaRPr lang="en-US" dirty="0" smtClean="0"/>
          </a:p>
        </p:txBody>
      </p:sp>
      <p:sp>
        <p:nvSpPr>
          <p:cNvPr id="25603" name="Line 3"/>
          <p:cNvSpPr>
            <a:spLocks noChangeShapeType="1"/>
          </p:cNvSpPr>
          <p:nvPr/>
        </p:nvSpPr>
        <p:spPr bwMode="auto">
          <a:xfrm>
            <a:off x="630670" y="857250"/>
            <a:ext cx="3630613" cy="0"/>
          </a:xfrm>
          <a:prstGeom prst="line">
            <a:avLst/>
          </a:prstGeom>
          <a:noFill/>
          <a:ln w="12700">
            <a:noFill/>
            <a:round/>
            <a:headEnd type="none" w="sm" len="sm"/>
            <a:tailEnd type="none" w="sm" len="sm"/>
          </a:ln>
        </p:spPr>
        <p:txBody>
          <a:bodyPr/>
          <a:lstStyle/>
          <a:p>
            <a:endParaRPr lang="en-US" dirty="0"/>
          </a:p>
        </p:txBody>
      </p:sp>
      <p:sp>
        <p:nvSpPr>
          <p:cNvPr id="8" name="TextBox 7"/>
          <p:cNvSpPr txBox="1"/>
          <p:nvPr/>
        </p:nvSpPr>
        <p:spPr>
          <a:xfrm>
            <a:off x="805873" y="5850082"/>
            <a:ext cx="2159566" cy="400110"/>
          </a:xfrm>
          <a:prstGeom prst="rect">
            <a:avLst/>
          </a:prstGeom>
          <a:noFill/>
        </p:spPr>
        <p:txBody>
          <a:bodyPr wrap="none" rtlCol="0">
            <a:spAutoFit/>
          </a:bodyPr>
          <a:lstStyle/>
          <a:p>
            <a:r>
              <a:rPr lang="en-US" sz="1000" i="1" dirty="0" smtClean="0">
                <a:solidFill>
                  <a:schemeClr val="tx1"/>
                </a:solidFill>
                <a:effectLst>
                  <a:outerShdw blurRad="38100" dist="38100" dir="2700000" algn="tl">
                    <a:srgbClr val="000000">
                      <a:alpha val="43137"/>
                    </a:srgbClr>
                  </a:outerShdw>
                </a:effectLst>
                <a:latin typeface="Trebuchet MS" pitchFamily="34" charset="0"/>
              </a:rPr>
              <a:t>Source:  Gartner (December 2007)</a:t>
            </a:r>
            <a:endParaRPr lang="en-US" sz="1000" dirty="0" smtClean="0"/>
          </a:p>
          <a:p>
            <a:endParaRPr lang="en-US" sz="1000" i="1" dirty="0" smtClean="0">
              <a:solidFill>
                <a:schemeClr val="tx1"/>
              </a:solidFill>
              <a:effectLst>
                <a:outerShdw blurRad="38100" dist="38100" dir="2700000" algn="tl">
                  <a:srgbClr val="000000">
                    <a:alpha val="43137"/>
                  </a:srgbClr>
                </a:outerShdw>
              </a:effectLst>
              <a:latin typeface="Trebuchet MS" pitchFamily="34" charset="0"/>
            </a:endParaRPr>
          </a:p>
        </p:txBody>
      </p:sp>
      <p:grpSp>
        <p:nvGrpSpPr>
          <p:cNvPr id="1029" name="Group 5"/>
          <p:cNvGrpSpPr>
            <a:grpSpLocks noChangeAspect="1"/>
          </p:cNvGrpSpPr>
          <p:nvPr/>
        </p:nvGrpSpPr>
        <p:grpSpPr bwMode="auto">
          <a:xfrm>
            <a:off x="416790" y="1131599"/>
            <a:ext cx="7848600" cy="4619625"/>
            <a:chOff x="408" y="707"/>
            <a:chExt cx="4944" cy="2910"/>
          </a:xfrm>
        </p:grpSpPr>
        <p:sp>
          <p:nvSpPr>
            <p:cNvPr id="1028" name="AutoShape 4"/>
            <p:cNvSpPr>
              <a:spLocks noChangeAspect="1" noChangeArrowheads="1" noTextEdit="1"/>
            </p:cNvSpPr>
            <p:nvPr/>
          </p:nvSpPr>
          <p:spPr bwMode="auto">
            <a:xfrm>
              <a:off x="408" y="707"/>
              <a:ext cx="4944" cy="29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0" name="Freeform 6"/>
            <p:cNvSpPr>
              <a:spLocks noEditPoints="1"/>
            </p:cNvSpPr>
            <p:nvPr/>
          </p:nvSpPr>
          <p:spPr bwMode="auto">
            <a:xfrm>
              <a:off x="1008" y="1526"/>
              <a:ext cx="4248" cy="1008"/>
            </a:xfrm>
            <a:custGeom>
              <a:avLst/>
              <a:gdLst/>
              <a:ahLst/>
              <a:cxnLst>
                <a:cxn ang="0">
                  <a:pos x="0" y="1002"/>
                </a:cxn>
                <a:cxn ang="0">
                  <a:pos x="4248" y="1002"/>
                </a:cxn>
                <a:cxn ang="0">
                  <a:pos x="4248" y="1008"/>
                </a:cxn>
                <a:cxn ang="0">
                  <a:pos x="0" y="1008"/>
                </a:cxn>
                <a:cxn ang="0">
                  <a:pos x="0" y="1002"/>
                </a:cxn>
                <a:cxn ang="0">
                  <a:pos x="0" y="504"/>
                </a:cxn>
                <a:cxn ang="0">
                  <a:pos x="4248" y="504"/>
                </a:cxn>
                <a:cxn ang="0">
                  <a:pos x="4248" y="510"/>
                </a:cxn>
                <a:cxn ang="0">
                  <a:pos x="0" y="510"/>
                </a:cxn>
                <a:cxn ang="0">
                  <a:pos x="0" y="504"/>
                </a:cxn>
                <a:cxn ang="0">
                  <a:pos x="0" y="0"/>
                </a:cxn>
                <a:cxn ang="0">
                  <a:pos x="4248" y="0"/>
                </a:cxn>
                <a:cxn ang="0">
                  <a:pos x="4248" y="6"/>
                </a:cxn>
                <a:cxn ang="0">
                  <a:pos x="0" y="6"/>
                </a:cxn>
                <a:cxn ang="0">
                  <a:pos x="0" y="0"/>
                </a:cxn>
              </a:cxnLst>
              <a:rect l="0" t="0" r="r" b="b"/>
              <a:pathLst>
                <a:path w="4248" h="1008">
                  <a:moveTo>
                    <a:pt x="0" y="1002"/>
                  </a:moveTo>
                  <a:lnTo>
                    <a:pt x="4248" y="1002"/>
                  </a:lnTo>
                  <a:lnTo>
                    <a:pt x="4248" y="1008"/>
                  </a:lnTo>
                  <a:lnTo>
                    <a:pt x="0" y="1008"/>
                  </a:lnTo>
                  <a:lnTo>
                    <a:pt x="0" y="1002"/>
                  </a:lnTo>
                  <a:close/>
                  <a:moveTo>
                    <a:pt x="0" y="504"/>
                  </a:moveTo>
                  <a:lnTo>
                    <a:pt x="4248" y="504"/>
                  </a:lnTo>
                  <a:lnTo>
                    <a:pt x="4248" y="510"/>
                  </a:lnTo>
                  <a:lnTo>
                    <a:pt x="0" y="510"/>
                  </a:lnTo>
                  <a:lnTo>
                    <a:pt x="0" y="504"/>
                  </a:lnTo>
                  <a:close/>
                  <a:moveTo>
                    <a:pt x="0" y="0"/>
                  </a:moveTo>
                  <a:lnTo>
                    <a:pt x="4248" y="0"/>
                  </a:lnTo>
                  <a:lnTo>
                    <a:pt x="4248" y="6"/>
                  </a:lnTo>
                  <a:lnTo>
                    <a:pt x="0" y="6"/>
                  </a:lnTo>
                  <a:lnTo>
                    <a:pt x="0" y="0"/>
                  </a:lnTo>
                  <a:close/>
                </a:path>
              </a:pathLst>
            </a:custGeom>
            <a:solidFill>
              <a:srgbClr val="CBCBCB"/>
            </a:solidFill>
            <a:ln w="6" cap="flat">
              <a:solidFill>
                <a:srgbClr val="CBCBCB"/>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1" name="Rectangle 7"/>
            <p:cNvSpPr>
              <a:spLocks noChangeArrowheads="1"/>
            </p:cNvSpPr>
            <p:nvPr/>
          </p:nvSpPr>
          <p:spPr bwMode="auto">
            <a:xfrm>
              <a:off x="1005" y="1025"/>
              <a:ext cx="6" cy="2010"/>
            </a:xfrm>
            <a:prstGeom prst="rect">
              <a:avLst/>
            </a:prstGeom>
            <a:solidFill>
              <a:srgbClr val="CBCBCB"/>
            </a:solidFill>
            <a:ln w="6" cap="flat">
              <a:solidFill>
                <a:srgbClr val="CBCBCB"/>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2" name="Freeform 8"/>
            <p:cNvSpPr>
              <a:spLocks noEditPoints="1"/>
            </p:cNvSpPr>
            <p:nvPr/>
          </p:nvSpPr>
          <p:spPr bwMode="auto">
            <a:xfrm>
              <a:off x="972" y="1526"/>
              <a:ext cx="36" cy="1512"/>
            </a:xfrm>
            <a:custGeom>
              <a:avLst/>
              <a:gdLst/>
              <a:ahLst/>
              <a:cxnLst>
                <a:cxn ang="0">
                  <a:pos x="0" y="1506"/>
                </a:cxn>
                <a:cxn ang="0">
                  <a:pos x="36" y="1506"/>
                </a:cxn>
                <a:cxn ang="0">
                  <a:pos x="36" y="1512"/>
                </a:cxn>
                <a:cxn ang="0">
                  <a:pos x="0" y="1512"/>
                </a:cxn>
                <a:cxn ang="0">
                  <a:pos x="0" y="1506"/>
                </a:cxn>
                <a:cxn ang="0">
                  <a:pos x="0" y="1002"/>
                </a:cxn>
                <a:cxn ang="0">
                  <a:pos x="36" y="1002"/>
                </a:cxn>
                <a:cxn ang="0">
                  <a:pos x="36" y="1008"/>
                </a:cxn>
                <a:cxn ang="0">
                  <a:pos x="0" y="1008"/>
                </a:cxn>
                <a:cxn ang="0">
                  <a:pos x="0" y="1002"/>
                </a:cxn>
                <a:cxn ang="0">
                  <a:pos x="0" y="504"/>
                </a:cxn>
                <a:cxn ang="0">
                  <a:pos x="36" y="504"/>
                </a:cxn>
                <a:cxn ang="0">
                  <a:pos x="36" y="510"/>
                </a:cxn>
                <a:cxn ang="0">
                  <a:pos x="0" y="510"/>
                </a:cxn>
                <a:cxn ang="0">
                  <a:pos x="0" y="504"/>
                </a:cxn>
                <a:cxn ang="0">
                  <a:pos x="0" y="0"/>
                </a:cxn>
                <a:cxn ang="0">
                  <a:pos x="36" y="0"/>
                </a:cxn>
                <a:cxn ang="0">
                  <a:pos x="36" y="6"/>
                </a:cxn>
                <a:cxn ang="0">
                  <a:pos x="0" y="6"/>
                </a:cxn>
                <a:cxn ang="0">
                  <a:pos x="0" y="0"/>
                </a:cxn>
              </a:cxnLst>
              <a:rect l="0" t="0" r="r" b="b"/>
              <a:pathLst>
                <a:path w="36" h="1512">
                  <a:moveTo>
                    <a:pt x="0" y="1506"/>
                  </a:moveTo>
                  <a:lnTo>
                    <a:pt x="36" y="1506"/>
                  </a:lnTo>
                  <a:lnTo>
                    <a:pt x="36" y="1512"/>
                  </a:lnTo>
                  <a:lnTo>
                    <a:pt x="0" y="1512"/>
                  </a:lnTo>
                  <a:lnTo>
                    <a:pt x="0" y="1506"/>
                  </a:lnTo>
                  <a:close/>
                  <a:moveTo>
                    <a:pt x="0" y="1002"/>
                  </a:moveTo>
                  <a:lnTo>
                    <a:pt x="36" y="1002"/>
                  </a:lnTo>
                  <a:lnTo>
                    <a:pt x="36" y="1008"/>
                  </a:lnTo>
                  <a:lnTo>
                    <a:pt x="0" y="1008"/>
                  </a:lnTo>
                  <a:lnTo>
                    <a:pt x="0" y="1002"/>
                  </a:lnTo>
                  <a:close/>
                  <a:moveTo>
                    <a:pt x="0" y="504"/>
                  </a:moveTo>
                  <a:lnTo>
                    <a:pt x="36" y="504"/>
                  </a:lnTo>
                  <a:lnTo>
                    <a:pt x="36" y="510"/>
                  </a:lnTo>
                  <a:lnTo>
                    <a:pt x="0" y="510"/>
                  </a:lnTo>
                  <a:lnTo>
                    <a:pt x="0" y="504"/>
                  </a:lnTo>
                  <a:close/>
                  <a:moveTo>
                    <a:pt x="0" y="0"/>
                  </a:moveTo>
                  <a:lnTo>
                    <a:pt x="36" y="0"/>
                  </a:lnTo>
                  <a:lnTo>
                    <a:pt x="36" y="6"/>
                  </a:lnTo>
                  <a:lnTo>
                    <a:pt x="0" y="6"/>
                  </a:lnTo>
                  <a:lnTo>
                    <a:pt x="0" y="0"/>
                  </a:lnTo>
                  <a:close/>
                </a:path>
              </a:pathLst>
            </a:custGeom>
            <a:solidFill>
              <a:srgbClr val="CBCBCB"/>
            </a:solidFill>
            <a:ln w="6" cap="flat">
              <a:solidFill>
                <a:srgbClr val="CBCBCB"/>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3" name="Rectangle 9"/>
            <p:cNvSpPr>
              <a:spLocks noChangeArrowheads="1"/>
            </p:cNvSpPr>
            <p:nvPr/>
          </p:nvSpPr>
          <p:spPr bwMode="auto">
            <a:xfrm>
              <a:off x="1008" y="3032"/>
              <a:ext cx="4248" cy="6"/>
            </a:xfrm>
            <a:prstGeom prst="rect">
              <a:avLst/>
            </a:prstGeom>
            <a:solidFill>
              <a:srgbClr val="CBCBCB"/>
            </a:solidFill>
            <a:ln w="6" cap="flat">
              <a:solidFill>
                <a:srgbClr val="CBCBCB"/>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4" name="Freeform 10"/>
            <p:cNvSpPr>
              <a:spLocks noEditPoints="1"/>
            </p:cNvSpPr>
            <p:nvPr/>
          </p:nvSpPr>
          <p:spPr bwMode="auto">
            <a:xfrm>
              <a:off x="1005" y="3035"/>
              <a:ext cx="4254" cy="42"/>
            </a:xfrm>
            <a:custGeom>
              <a:avLst/>
              <a:gdLst/>
              <a:ahLst/>
              <a:cxnLst>
                <a:cxn ang="0">
                  <a:pos x="6" y="0"/>
                </a:cxn>
                <a:cxn ang="0">
                  <a:pos x="6" y="42"/>
                </a:cxn>
                <a:cxn ang="0">
                  <a:pos x="0" y="42"/>
                </a:cxn>
                <a:cxn ang="0">
                  <a:pos x="0" y="0"/>
                </a:cxn>
                <a:cxn ang="0">
                  <a:pos x="6" y="0"/>
                </a:cxn>
                <a:cxn ang="0">
                  <a:pos x="858" y="0"/>
                </a:cxn>
                <a:cxn ang="0">
                  <a:pos x="858" y="42"/>
                </a:cxn>
                <a:cxn ang="0">
                  <a:pos x="852" y="42"/>
                </a:cxn>
                <a:cxn ang="0">
                  <a:pos x="852" y="0"/>
                </a:cxn>
                <a:cxn ang="0">
                  <a:pos x="858" y="0"/>
                </a:cxn>
                <a:cxn ang="0">
                  <a:pos x="1704" y="0"/>
                </a:cxn>
                <a:cxn ang="0">
                  <a:pos x="1704" y="42"/>
                </a:cxn>
                <a:cxn ang="0">
                  <a:pos x="1698" y="42"/>
                </a:cxn>
                <a:cxn ang="0">
                  <a:pos x="1698" y="0"/>
                </a:cxn>
                <a:cxn ang="0">
                  <a:pos x="1704" y="0"/>
                </a:cxn>
                <a:cxn ang="0">
                  <a:pos x="2556" y="0"/>
                </a:cxn>
                <a:cxn ang="0">
                  <a:pos x="2556" y="42"/>
                </a:cxn>
                <a:cxn ang="0">
                  <a:pos x="2550" y="42"/>
                </a:cxn>
                <a:cxn ang="0">
                  <a:pos x="2550" y="0"/>
                </a:cxn>
                <a:cxn ang="0">
                  <a:pos x="2556" y="0"/>
                </a:cxn>
                <a:cxn ang="0">
                  <a:pos x="3402" y="0"/>
                </a:cxn>
                <a:cxn ang="0">
                  <a:pos x="3402" y="42"/>
                </a:cxn>
                <a:cxn ang="0">
                  <a:pos x="3396" y="42"/>
                </a:cxn>
                <a:cxn ang="0">
                  <a:pos x="3396" y="0"/>
                </a:cxn>
                <a:cxn ang="0">
                  <a:pos x="3402" y="0"/>
                </a:cxn>
                <a:cxn ang="0">
                  <a:pos x="4254" y="0"/>
                </a:cxn>
                <a:cxn ang="0">
                  <a:pos x="4254" y="42"/>
                </a:cxn>
                <a:cxn ang="0">
                  <a:pos x="4248" y="42"/>
                </a:cxn>
                <a:cxn ang="0">
                  <a:pos x="4248" y="0"/>
                </a:cxn>
                <a:cxn ang="0">
                  <a:pos x="4254" y="0"/>
                </a:cxn>
              </a:cxnLst>
              <a:rect l="0" t="0" r="r" b="b"/>
              <a:pathLst>
                <a:path w="4254" h="42">
                  <a:moveTo>
                    <a:pt x="6" y="0"/>
                  </a:moveTo>
                  <a:lnTo>
                    <a:pt x="6" y="42"/>
                  </a:lnTo>
                  <a:lnTo>
                    <a:pt x="0" y="42"/>
                  </a:lnTo>
                  <a:lnTo>
                    <a:pt x="0" y="0"/>
                  </a:lnTo>
                  <a:lnTo>
                    <a:pt x="6" y="0"/>
                  </a:lnTo>
                  <a:close/>
                  <a:moveTo>
                    <a:pt x="858" y="0"/>
                  </a:moveTo>
                  <a:lnTo>
                    <a:pt x="858" y="42"/>
                  </a:lnTo>
                  <a:lnTo>
                    <a:pt x="852" y="42"/>
                  </a:lnTo>
                  <a:lnTo>
                    <a:pt x="852" y="0"/>
                  </a:lnTo>
                  <a:lnTo>
                    <a:pt x="858" y="0"/>
                  </a:lnTo>
                  <a:close/>
                  <a:moveTo>
                    <a:pt x="1704" y="0"/>
                  </a:moveTo>
                  <a:lnTo>
                    <a:pt x="1704" y="42"/>
                  </a:lnTo>
                  <a:lnTo>
                    <a:pt x="1698" y="42"/>
                  </a:lnTo>
                  <a:lnTo>
                    <a:pt x="1698" y="0"/>
                  </a:lnTo>
                  <a:lnTo>
                    <a:pt x="1704" y="0"/>
                  </a:lnTo>
                  <a:close/>
                  <a:moveTo>
                    <a:pt x="2556" y="0"/>
                  </a:moveTo>
                  <a:lnTo>
                    <a:pt x="2556" y="42"/>
                  </a:lnTo>
                  <a:lnTo>
                    <a:pt x="2550" y="42"/>
                  </a:lnTo>
                  <a:lnTo>
                    <a:pt x="2550" y="0"/>
                  </a:lnTo>
                  <a:lnTo>
                    <a:pt x="2556" y="0"/>
                  </a:lnTo>
                  <a:close/>
                  <a:moveTo>
                    <a:pt x="3402" y="0"/>
                  </a:moveTo>
                  <a:lnTo>
                    <a:pt x="3402" y="42"/>
                  </a:lnTo>
                  <a:lnTo>
                    <a:pt x="3396" y="42"/>
                  </a:lnTo>
                  <a:lnTo>
                    <a:pt x="3396" y="0"/>
                  </a:lnTo>
                  <a:lnTo>
                    <a:pt x="3402" y="0"/>
                  </a:lnTo>
                  <a:close/>
                  <a:moveTo>
                    <a:pt x="4254" y="0"/>
                  </a:moveTo>
                  <a:lnTo>
                    <a:pt x="4254" y="42"/>
                  </a:lnTo>
                  <a:lnTo>
                    <a:pt x="4248" y="42"/>
                  </a:lnTo>
                  <a:lnTo>
                    <a:pt x="4248" y="0"/>
                  </a:lnTo>
                  <a:lnTo>
                    <a:pt x="4254" y="0"/>
                  </a:lnTo>
                  <a:close/>
                </a:path>
              </a:pathLst>
            </a:custGeom>
            <a:solidFill>
              <a:srgbClr val="CBCBCB"/>
            </a:solidFill>
            <a:ln w="6" cap="flat">
              <a:solidFill>
                <a:srgbClr val="CBCBCB"/>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5" name="Freeform 11"/>
            <p:cNvSpPr>
              <a:spLocks/>
            </p:cNvSpPr>
            <p:nvPr/>
          </p:nvSpPr>
          <p:spPr bwMode="auto">
            <a:xfrm>
              <a:off x="1425" y="2408"/>
              <a:ext cx="3415" cy="361"/>
            </a:xfrm>
            <a:custGeom>
              <a:avLst/>
              <a:gdLst/>
              <a:ahLst/>
              <a:cxnLst>
                <a:cxn ang="0">
                  <a:pos x="28" y="2"/>
                </a:cxn>
                <a:cxn ang="0">
                  <a:pos x="2284" y="210"/>
                </a:cxn>
                <a:cxn ang="0">
                  <a:pos x="4556" y="498"/>
                </a:cxn>
                <a:cxn ang="0">
                  <a:pos x="6828" y="706"/>
                </a:cxn>
                <a:cxn ang="0">
                  <a:pos x="9084" y="914"/>
                </a:cxn>
                <a:cxn ang="0">
                  <a:pos x="9105" y="940"/>
                </a:cxn>
                <a:cxn ang="0">
                  <a:pos x="9079" y="961"/>
                </a:cxn>
                <a:cxn ang="0">
                  <a:pos x="6823" y="753"/>
                </a:cxn>
                <a:cxn ang="0">
                  <a:pos x="4550" y="545"/>
                </a:cxn>
                <a:cxn ang="0">
                  <a:pos x="2279" y="257"/>
                </a:cxn>
                <a:cxn ang="0">
                  <a:pos x="23" y="49"/>
                </a:cxn>
                <a:cxn ang="0">
                  <a:pos x="2" y="23"/>
                </a:cxn>
                <a:cxn ang="0">
                  <a:pos x="28" y="2"/>
                </a:cxn>
              </a:cxnLst>
              <a:rect l="0" t="0" r="r" b="b"/>
              <a:pathLst>
                <a:path w="9107" h="963">
                  <a:moveTo>
                    <a:pt x="28" y="2"/>
                  </a:moveTo>
                  <a:lnTo>
                    <a:pt x="2284" y="210"/>
                  </a:lnTo>
                  <a:lnTo>
                    <a:pt x="4556" y="498"/>
                  </a:lnTo>
                  <a:lnTo>
                    <a:pt x="6828" y="706"/>
                  </a:lnTo>
                  <a:lnTo>
                    <a:pt x="9084" y="914"/>
                  </a:lnTo>
                  <a:cubicBezTo>
                    <a:pt x="9097" y="915"/>
                    <a:pt x="9107" y="926"/>
                    <a:pt x="9105" y="940"/>
                  </a:cubicBezTo>
                  <a:cubicBezTo>
                    <a:pt x="9104" y="953"/>
                    <a:pt x="9092" y="963"/>
                    <a:pt x="9079" y="961"/>
                  </a:cubicBezTo>
                  <a:lnTo>
                    <a:pt x="6823" y="753"/>
                  </a:lnTo>
                  <a:lnTo>
                    <a:pt x="4550" y="545"/>
                  </a:lnTo>
                  <a:lnTo>
                    <a:pt x="2279" y="257"/>
                  </a:lnTo>
                  <a:lnTo>
                    <a:pt x="23" y="49"/>
                  </a:lnTo>
                  <a:cubicBezTo>
                    <a:pt x="10" y="48"/>
                    <a:pt x="0" y="36"/>
                    <a:pt x="2" y="23"/>
                  </a:cubicBezTo>
                  <a:cubicBezTo>
                    <a:pt x="3" y="10"/>
                    <a:pt x="14" y="0"/>
                    <a:pt x="28" y="2"/>
                  </a:cubicBez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6" name="Freeform 12"/>
            <p:cNvSpPr>
              <a:spLocks/>
            </p:cNvSpPr>
            <p:nvPr/>
          </p:nvSpPr>
          <p:spPr bwMode="auto">
            <a:xfrm>
              <a:off x="1404" y="2387"/>
              <a:ext cx="56" cy="57"/>
            </a:xfrm>
            <a:custGeom>
              <a:avLst/>
              <a:gdLst/>
              <a:ahLst/>
              <a:cxnLst>
                <a:cxn ang="0">
                  <a:pos x="28" y="57"/>
                </a:cxn>
                <a:cxn ang="0">
                  <a:pos x="0" y="28"/>
                </a:cxn>
                <a:cxn ang="0">
                  <a:pos x="28" y="0"/>
                </a:cxn>
                <a:cxn ang="0">
                  <a:pos x="56" y="28"/>
                </a:cxn>
                <a:cxn ang="0">
                  <a:pos x="28" y="57"/>
                </a:cxn>
              </a:cxnLst>
              <a:rect l="0" t="0" r="r" b="b"/>
              <a:pathLst>
                <a:path w="56" h="57">
                  <a:moveTo>
                    <a:pt x="28" y="57"/>
                  </a:moveTo>
                  <a:lnTo>
                    <a:pt x="0" y="28"/>
                  </a:lnTo>
                  <a:lnTo>
                    <a:pt x="28" y="0"/>
                  </a:lnTo>
                  <a:lnTo>
                    <a:pt x="56" y="28"/>
                  </a:lnTo>
                  <a:lnTo>
                    <a:pt x="28" y="57"/>
                  </a:lnTo>
                  <a:close/>
                </a:path>
              </a:pathLst>
            </a:custGeom>
            <a:solidFill>
              <a:srgbClr val="FDE39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7" name="Freeform 13"/>
            <p:cNvSpPr>
              <a:spLocks noEditPoints="1"/>
            </p:cNvSpPr>
            <p:nvPr/>
          </p:nvSpPr>
          <p:spPr bwMode="auto">
            <a:xfrm>
              <a:off x="1401" y="2384"/>
              <a:ext cx="63" cy="63"/>
            </a:xfrm>
            <a:custGeom>
              <a:avLst/>
              <a:gdLst/>
              <a:ahLst/>
              <a:cxnLst>
                <a:cxn ang="0">
                  <a:pos x="89" y="164"/>
                </a:cxn>
                <a:cxn ang="0">
                  <a:pos x="83" y="167"/>
                </a:cxn>
                <a:cxn ang="0">
                  <a:pos x="78" y="164"/>
                </a:cxn>
                <a:cxn ang="0">
                  <a:pos x="3" y="89"/>
                </a:cxn>
                <a:cxn ang="0">
                  <a:pos x="3" y="78"/>
                </a:cxn>
                <a:cxn ang="0">
                  <a:pos x="78" y="3"/>
                </a:cxn>
                <a:cxn ang="0">
                  <a:pos x="83" y="0"/>
                </a:cxn>
                <a:cxn ang="0">
                  <a:pos x="89" y="3"/>
                </a:cxn>
                <a:cxn ang="0">
                  <a:pos x="164" y="78"/>
                </a:cxn>
                <a:cxn ang="0">
                  <a:pos x="164" y="89"/>
                </a:cxn>
                <a:cxn ang="0">
                  <a:pos x="89" y="164"/>
                </a:cxn>
                <a:cxn ang="0">
                  <a:pos x="152" y="78"/>
                </a:cxn>
                <a:cxn ang="0">
                  <a:pos x="152" y="89"/>
                </a:cxn>
                <a:cxn ang="0">
                  <a:pos x="78" y="14"/>
                </a:cxn>
                <a:cxn ang="0">
                  <a:pos x="89" y="14"/>
                </a:cxn>
                <a:cxn ang="0">
                  <a:pos x="14" y="89"/>
                </a:cxn>
                <a:cxn ang="0">
                  <a:pos x="14" y="78"/>
                </a:cxn>
                <a:cxn ang="0">
                  <a:pos x="89" y="153"/>
                </a:cxn>
                <a:cxn ang="0">
                  <a:pos x="78" y="153"/>
                </a:cxn>
                <a:cxn ang="0">
                  <a:pos x="152" y="78"/>
                </a:cxn>
              </a:cxnLst>
              <a:rect l="0" t="0" r="r" b="b"/>
              <a:pathLst>
                <a:path w="167" h="167">
                  <a:moveTo>
                    <a:pt x="89" y="164"/>
                  </a:moveTo>
                  <a:cubicBezTo>
                    <a:pt x="87" y="166"/>
                    <a:pt x="85" y="167"/>
                    <a:pt x="83" y="167"/>
                  </a:cubicBezTo>
                  <a:cubicBezTo>
                    <a:pt x="81" y="167"/>
                    <a:pt x="79" y="166"/>
                    <a:pt x="78" y="164"/>
                  </a:cubicBezTo>
                  <a:lnTo>
                    <a:pt x="3" y="89"/>
                  </a:lnTo>
                  <a:cubicBezTo>
                    <a:pt x="0" y="86"/>
                    <a:pt x="0" y="81"/>
                    <a:pt x="3" y="78"/>
                  </a:cubicBezTo>
                  <a:lnTo>
                    <a:pt x="78" y="3"/>
                  </a:lnTo>
                  <a:cubicBezTo>
                    <a:pt x="79" y="1"/>
                    <a:pt x="81" y="0"/>
                    <a:pt x="83" y="0"/>
                  </a:cubicBezTo>
                  <a:cubicBezTo>
                    <a:pt x="85" y="0"/>
                    <a:pt x="87" y="1"/>
                    <a:pt x="89" y="3"/>
                  </a:cubicBezTo>
                  <a:lnTo>
                    <a:pt x="164" y="78"/>
                  </a:lnTo>
                  <a:cubicBezTo>
                    <a:pt x="167" y="81"/>
                    <a:pt x="167" y="86"/>
                    <a:pt x="164" y="89"/>
                  </a:cubicBezTo>
                  <a:lnTo>
                    <a:pt x="89" y="164"/>
                  </a:lnTo>
                  <a:close/>
                  <a:moveTo>
                    <a:pt x="152" y="78"/>
                  </a:moveTo>
                  <a:lnTo>
                    <a:pt x="152" y="89"/>
                  </a:lnTo>
                  <a:lnTo>
                    <a:pt x="78" y="14"/>
                  </a:lnTo>
                  <a:lnTo>
                    <a:pt x="89" y="14"/>
                  </a:lnTo>
                  <a:lnTo>
                    <a:pt x="14" y="89"/>
                  </a:lnTo>
                  <a:lnTo>
                    <a:pt x="14" y="78"/>
                  </a:lnTo>
                  <a:lnTo>
                    <a:pt x="89" y="153"/>
                  </a:lnTo>
                  <a:lnTo>
                    <a:pt x="78" y="153"/>
                  </a:lnTo>
                  <a:lnTo>
                    <a:pt x="152" y="78"/>
                  </a:ln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8" name="Freeform 14"/>
            <p:cNvSpPr>
              <a:spLocks/>
            </p:cNvSpPr>
            <p:nvPr/>
          </p:nvSpPr>
          <p:spPr bwMode="auto">
            <a:xfrm>
              <a:off x="2254" y="2463"/>
              <a:ext cx="56" cy="57"/>
            </a:xfrm>
            <a:custGeom>
              <a:avLst/>
              <a:gdLst/>
              <a:ahLst/>
              <a:cxnLst>
                <a:cxn ang="0">
                  <a:pos x="28" y="57"/>
                </a:cxn>
                <a:cxn ang="0">
                  <a:pos x="0" y="29"/>
                </a:cxn>
                <a:cxn ang="0">
                  <a:pos x="28" y="0"/>
                </a:cxn>
                <a:cxn ang="0">
                  <a:pos x="56" y="29"/>
                </a:cxn>
                <a:cxn ang="0">
                  <a:pos x="28" y="57"/>
                </a:cxn>
              </a:cxnLst>
              <a:rect l="0" t="0" r="r" b="b"/>
              <a:pathLst>
                <a:path w="56" h="57">
                  <a:moveTo>
                    <a:pt x="28" y="57"/>
                  </a:moveTo>
                  <a:lnTo>
                    <a:pt x="0" y="29"/>
                  </a:lnTo>
                  <a:lnTo>
                    <a:pt x="28" y="0"/>
                  </a:lnTo>
                  <a:lnTo>
                    <a:pt x="56" y="29"/>
                  </a:lnTo>
                  <a:lnTo>
                    <a:pt x="28" y="57"/>
                  </a:lnTo>
                  <a:close/>
                </a:path>
              </a:pathLst>
            </a:custGeom>
            <a:solidFill>
              <a:srgbClr val="FDE39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39" name="Freeform 15"/>
            <p:cNvSpPr>
              <a:spLocks noEditPoints="1"/>
            </p:cNvSpPr>
            <p:nvPr/>
          </p:nvSpPr>
          <p:spPr bwMode="auto">
            <a:xfrm>
              <a:off x="2251" y="2460"/>
              <a:ext cx="62" cy="63"/>
            </a:xfrm>
            <a:custGeom>
              <a:avLst/>
              <a:gdLst/>
              <a:ahLst/>
              <a:cxnLst>
                <a:cxn ang="0">
                  <a:pos x="89" y="163"/>
                </a:cxn>
                <a:cxn ang="0">
                  <a:pos x="84" y="166"/>
                </a:cxn>
                <a:cxn ang="0">
                  <a:pos x="78" y="163"/>
                </a:cxn>
                <a:cxn ang="0">
                  <a:pos x="3" y="88"/>
                </a:cxn>
                <a:cxn ang="0">
                  <a:pos x="3" y="77"/>
                </a:cxn>
                <a:cxn ang="0">
                  <a:pos x="78" y="2"/>
                </a:cxn>
                <a:cxn ang="0">
                  <a:pos x="84" y="0"/>
                </a:cxn>
                <a:cxn ang="0">
                  <a:pos x="89" y="2"/>
                </a:cxn>
                <a:cxn ang="0">
                  <a:pos x="164" y="77"/>
                </a:cxn>
                <a:cxn ang="0">
                  <a:pos x="164" y="88"/>
                </a:cxn>
                <a:cxn ang="0">
                  <a:pos x="89" y="163"/>
                </a:cxn>
                <a:cxn ang="0">
                  <a:pos x="153" y="77"/>
                </a:cxn>
                <a:cxn ang="0">
                  <a:pos x="153" y="88"/>
                </a:cxn>
                <a:cxn ang="0">
                  <a:pos x="78" y="13"/>
                </a:cxn>
                <a:cxn ang="0">
                  <a:pos x="89" y="13"/>
                </a:cxn>
                <a:cxn ang="0">
                  <a:pos x="15" y="88"/>
                </a:cxn>
                <a:cxn ang="0">
                  <a:pos x="15" y="77"/>
                </a:cxn>
                <a:cxn ang="0">
                  <a:pos x="89" y="152"/>
                </a:cxn>
                <a:cxn ang="0">
                  <a:pos x="78" y="152"/>
                </a:cxn>
                <a:cxn ang="0">
                  <a:pos x="153" y="77"/>
                </a:cxn>
              </a:cxnLst>
              <a:rect l="0" t="0" r="r" b="b"/>
              <a:pathLst>
                <a:path w="167" h="166">
                  <a:moveTo>
                    <a:pt x="89" y="163"/>
                  </a:moveTo>
                  <a:cubicBezTo>
                    <a:pt x="88" y="165"/>
                    <a:pt x="86" y="166"/>
                    <a:pt x="84" y="166"/>
                  </a:cubicBezTo>
                  <a:cubicBezTo>
                    <a:pt x="82" y="166"/>
                    <a:pt x="80" y="165"/>
                    <a:pt x="78" y="163"/>
                  </a:cubicBezTo>
                  <a:lnTo>
                    <a:pt x="3" y="88"/>
                  </a:lnTo>
                  <a:cubicBezTo>
                    <a:pt x="0" y="85"/>
                    <a:pt x="0" y="80"/>
                    <a:pt x="3" y="77"/>
                  </a:cubicBezTo>
                  <a:lnTo>
                    <a:pt x="78" y="2"/>
                  </a:lnTo>
                  <a:cubicBezTo>
                    <a:pt x="80" y="1"/>
                    <a:pt x="82" y="0"/>
                    <a:pt x="84" y="0"/>
                  </a:cubicBezTo>
                  <a:cubicBezTo>
                    <a:pt x="86" y="0"/>
                    <a:pt x="88" y="1"/>
                    <a:pt x="89" y="2"/>
                  </a:cubicBezTo>
                  <a:lnTo>
                    <a:pt x="164" y="77"/>
                  </a:lnTo>
                  <a:cubicBezTo>
                    <a:pt x="167" y="80"/>
                    <a:pt x="167" y="85"/>
                    <a:pt x="164" y="88"/>
                  </a:cubicBezTo>
                  <a:lnTo>
                    <a:pt x="89" y="163"/>
                  </a:lnTo>
                  <a:close/>
                  <a:moveTo>
                    <a:pt x="153" y="77"/>
                  </a:moveTo>
                  <a:lnTo>
                    <a:pt x="153" y="88"/>
                  </a:lnTo>
                  <a:lnTo>
                    <a:pt x="78" y="13"/>
                  </a:lnTo>
                  <a:lnTo>
                    <a:pt x="89" y="13"/>
                  </a:lnTo>
                  <a:lnTo>
                    <a:pt x="15" y="88"/>
                  </a:lnTo>
                  <a:lnTo>
                    <a:pt x="15" y="77"/>
                  </a:lnTo>
                  <a:lnTo>
                    <a:pt x="89" y="152"/>
                  </a:lnTo>
                  <a:lnTo>
                    <a:pt x="78" y="152"/>
                  </a:lnTo>
                  <a:lnTo>
                    <a:pt x="153" y="77"/>
                  </a:ln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0" name="Freeform 16"/>
            <p:cNvSpPr>
              <a:spLocks/>
            </p:cNvSpPr>
            <p:nvPr/>
          </p:nvSpPr>
          <p:spPr bwMode="auto">
            <a:xfrm>
              <a:off x="3104" y="2575"/>
              <a:ext cx="56" cy="56"/>
            </a:xfrm>
            <a:custGeom>
              <a:avLst/>
              <a:gdLst/>
              <a:ahLst/>
              <a:cxnLst>
                <a:cxn ang="0">
                  <a:pos x="28" y="56"/>
                </a:cxn>
                <a:cxn ang="0">
                  <a:pos x="0" y="28"/>
                </a:cxn>
                <a:cxn ang="0">
                  <a:pos x="28" y="0"/>
                </a:cxn>
                <a:cxn ang="0">
                  <a:pos x="56" y="28"/>
                </a:cxn>
                <a:cxn ang="0">
                  <a:pos x="28" y="56"/>
                </a:cxn>
              </a:cxnLst>
              <a:rect l="0" t="0" r="r" b="b"/>
              <a:pathLst>
                <a:path w="56" h="56">
                  <a:moveTo>
                    <a:pt x="28" y="56"/>
                  </a:moveTo>
                  <a:lnTo>
                    <a:pt x="0" y="28"/>
                  </a:lnTo>
                  <a:lnTo>
                    <a:pt x="28" y="0"/>
                  </a:lnTo>
                  <a:lnTo>
                    <a:pt x="56" y="28"/>
                  </a:lnTo>
                  <a:lnTo>
                    <a:pt x="28" y="56"/>
                  </a:lnTo>
                  <a:close/>
                </a:path>
              </a:pathLst>
            </a:custGeom>
            <a:solidFill>
              <a:srgbClr val="FDE39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1" name="Freeform 17"/>
            <p:cNvSpPr>
              <a:spLocks noEditPoints="1"/>
            </p:cNvSpPr>
            <p:nvPr/>
          </p:nvSpPr>
          <p:spPr bwMode="auto">
            <a:xfrm>
              <a:off x="3101" y="2572"/>
              <a:ext cx="62" cy="62"/>
            </a:xfrm>
            <a:custGeom>
              <a:avLst/>
              <a:gdLst/>
              <a:ahLst/>
              <a:cxnLst>
                <a:cxn ang="0">
                  <a:pos x="89" y="163"/>
                </a:cxn>
                <a:cxn ang="0">
                  <a:pos x="83" y="166"/>
                </a:cxn>
                <a:cxn ang="0">
                  <a:pos x="78" y="163"/>
                </a:cxn>
                <a:cxn ang="0">
                  <a:pos x="3" y="88"/>
                </a:cxn>
                <a:cxn ang="0">
                  <a:pos x="3" y="77"/>
                </a:cxn>
                <a:cxn ang="0">
                  <a:pos x="78" y="2"/>
                </a:cxn>
                <a:cxn ang="0">
                  <a:pos x="83" y="0"/>
                </a:cxn>
                <a:cxn ang="0">
                  <a:pos x="89" y="2"/>
                </a:cxn>
                <a:cxn ang="0">
                  <a:pos x="164" y="77"/>
                </a:cxn>
                <a:cxn ang="0">
                  <a:pos x="164" y="88"/>
                </a:cxn>
                <a:cxn ang="0">
                  <a:pos x="89" y="163"/>
                </a:cxn>
                <a:cxn ang="0">
                  <a:pos x="153" y="77"/>
                </a:cxn>
                <a:cxn ang="0">
                  <a:pos x="153" y="88"/>
                </a:cxn>
                <a:cxn ang="0">
                  <a:pos x="78" y="13"/>
                </a:cxn>
                <a:cxn ang="0">
                  <a:pos x="89" y="13"/>
                </a:cxn>
                <a:cxn ang="0">
                  <a:pos x="14" y="88"/>
                </a:cxn>
                <a:cxn ang="0">
                  <a:pos x="14" y="77"/>
                </a:cxn>
                <a:cxn ang="0">
                  <a:pos x="89" y="152"/>
                </a:cxn>
                <a:cxn ang="0">
                  <a:pos x="78" y="152"/>
                </a:cxn>
                <a:cxn ang="0">
                  <a:pos x="153" y="77"/>
                </a:cxn>
              </a:cxnLst>
              <a:rect l="0" t="0" r="r" b="b"/>
              <a:pathLst>
                <a:path w="167" h="166">
                  <a:moveTo>
                    <a:pt x="89" y="163"/>
                  </a:moveTo>
                  <a:cubicBezTo>
                    <a:pt x="88" y="165"/>
                    <a:pt x="86" y="166"/>
                    <a:pt x="83" y="166"/>
                  </a:cubicBezTo>
                  <a:cubicBezTo>
                    <a:pt x="81" y="166"/>
                    <a:pt x="79" y="165"/>
                    <a:pt x="78" y="163"/>
                  </a:cubicBezTo>
                  <a:lnTo>
                    <a:pt x="3" y="88"/>
                  </a:lnTo>
                  <a:cubicBezTo>
                    <a:pt x="0" y="85"/>
                    <a:pt x="0" y="80"/>
                    <a:pt x="3" y="77"/>
                  </a:cubicBezTo>
                  <a:lnTo>
                    <a:pt x="78" y="2"/>
                  </a:lnTo>
                  <a:cubicBezTo>
                    <a:pt x="79" y="0"/>
                    <a:pt x="81" y="0"/>
                    <a:pt x="83" y="0"/>
                  </a:cubicBezTo>
                  <a:cubicBezTo>
                    <a:pt x="86" y="0"/>
                    <a:pt x="88" y="0"/>
                    <a:pt x="89" y="2"/>
                  </a:cubicBezTo>
                  <a:lnTo>
                    <a:pt x="164" y="77"/>
                  </a:lnTo>
                  <a:cubicBezTo>
                    <a:pt x="167" y="80"/>
                    <a:pt x="167" y="85"/>
                    <a:pt x="164" y="88"/>
                  </a:cubicBezTo>
                  <a:lnTo>
                    <a:pt x="89" y="163"/>
                  </a:lnTo>
                  <a:close/>
                  <a:moveTo>
                    <a:pt x="153" y="77"/>
                  </a:moveTo>
                  <a:lnTo>
                    <a:pt x="153" y="88"/>
                  </a:lnTo>
                  <a:lnTo>
                    <a:pt x="78" y="13"/>
                  </a:lnTo>
                  <a:lnTo>
                    <a:pt x="89" y="13"/>
                  </a:lnTo>
                  <a:lnTo>
                    <a:pt x="14" y="88"/>
                  </a:lnTo>
                  <a:lnTo>
                    <a:pt x="14" y="77"/>
                  </a:lnTo>
                  <a:lnTo>
                    <a:pt x="89" y="152"/>
                  </a:lnTo>
                  <a:lnTo>
                    <a:pt x="78" y="152"/>
                  </a:lnTo>
                  <a:lnTo>
                    <a:pt x="153" y="77"/>
                  </a:ln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2" name="Freeform 18"/>
            <p:cNvSpPr>
              <a:spLocks/>
            </p:cNvSpPr>
            <p:nvPr/>
          </p:nvSpPr>
          <p:spPr bwMode="auto">
            <a:xfrm>
              <a:off x="3954" y="2655"/>
              <a:ext cx="56" cy="56"/>
            </a:xfrm>
            <a:custGeom>
              <a:avLst/>
              <a:gdLst/>
              <a:ahLst/>
              <a:cxnLst>
                <a:cxn ang="0">
                  <a:pos x="28" y="56"/>
                </a:cxn>
                <a:cxn ang="0">
                  <a:pos x="0" y="28"/>
                </a:cxn>
                <a:cxn ang="0">
                  <a:pos x="28" y="0"/>
                </a:cxn>
                <a:cxn ang="0">
                  <a:pos x="56" y="28"/>
                </a:cxn>
                <a:cxn ang="0">
                  <a:pos x="28" y="56"/>
                </a:cxn>
              </a:cxnLst>
              <a:rect l="0" t="0" r="r" b="b"/>
              <a:pathLst>
                <a:path w="56" h="56">
                  <a:moveTo>
                    <a:pt x="28" y="56"/>
                  </a:moveTo>
                  <a:lnTo>
                    <a:pt x="0" y="28"/>
                  </a:lnTo>
                  <a:lnTo>
                    <a:pt x="28" y="0"/>
                  </a:lnTo>
                  <a:lnTo>
                    <a:pt x="56" y="28"/>
                  </a:lnTo>
                  <a:lnTo>
                    <a:pt x="28" y="56"/>
                  </a:lnTo>
                  <a:close/>
                </a:path>
              </a:pathLst>
            </a:custGeom>
            <a:solidFill>
              <a:srgbClr val="FDE39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3" name="Freeform 19"/>
            <p:cNvSpPr>
              <a:spLocks noEditPoints="1"/>
            </p:cNvSpPr>
            <p:nvPr/>
          </p:nvSpPr>
          <p:spPr bwMode="auto">
            <a:xfrm>
              <a:off x="3951" y="2652"/>
              <a:ext cx="63" cy="62"/>
            </a:xfrm>
            <a:custGeom>
              <a:avLst/>
              <a:gdLst/>
              <a:ahLst/>
              <a:cxnLst>
                <a:cxn ang="0">
                  <a:pos x="89" y="164"/>
                </a:cxn>
                <a:cxn ang="0">
                  <a:pos x="83" y="166"/>
                </a:cxn>
                <a:cxn ang="0">
                  <a:pos x="77" y="164"/>
                </a:cxn>
                <a:cxn ang="0">
                  <a:pos x="3" y="89"/>
                </a:cxn>
                <a:cxn ang="0">
                  <a:pos x="3" y="78"/>
                </a:cxn>
                <a:cxn ang="0">
                  <a:pos x="77" y="3"/>
                </a:cxn>
                <a:cxn ang="0">
                  <a:pos x="83" y="0"/>
                </a:cxn>
                <a:cxn ang="0">
                  <a:pos x="89" y="3"/>
                </a:cxn>
                <a:cxn ang="0">
                  <a:pos x="163" y="78"/>
                </a:cxn>
                <a:cxn ang="0">
                  <a:pos x="163" y="89"/>
                </a:cxn>
                <a:cxn ang="0">
                  <a:pos x="89" y="164"/>
                </a:cxn>
                <a:cxn ang="0">
                  <a:pos x="152" y="78"/>
                </a:cxn>
                <a:cxn ang="0">
                  <a:pos x="152" y="89"/>
                </a:cxn>
                <a:cxn ang="0">
                  <a:pos x="77" y="14"/>
                </a:cxn>
                <a:cxn ang="0">
                  <a:pos x="89" y="14"/>
                </a:cxn>
                <a:cxn ang="0">
                  <a:pos x="14" y="89"/>
                </a:cxn>
                <a:cxn ang="0">
                  <a:pos x="14" y="78"/>
                </a:cxn>
                <a:cxn ang="0">
                  <a:pos x="89" y="153"/>
                </a:cxn>
                <a:cxn ang="0">
                  <a:pos x="77" y="153"/>
                </a:cxn>
                <a:cxn ang="0">
                  <a:pos x="152" y="78"/>
                </a:cxn>
              </a:cxnLst>
              <a:rect l="0" t="0" r="r" b="b"/>
              <a:pathLst>
                <a:path w="167" h="166">
                  <a:moveTo>
                    <a:pt x="89" y="164"/>
                  </a:moveTo>
                  <a:cubicBezTo>
                    <a:pt x="87" y="166"/>
                    <a:pt x="85" y="166"/>
                    <a:pt x="83" y="166"/>
                  </a:cubicBezTo>
                  <a:cubicBezTo>
                    <a:pt x="81" y="166"/>
                    <a:pt x="79" y="166"/>
                    <a:pt x="77" y="164"/>
                  </a:cubicBezTo>
                  <a:lnTo>
                    <a:pt x="3" y="89"/>
                  </a:lnTo>
                  <a:cubicBezTo>
                    <a:pt x="0" y="86"/>
                    <a:pt x="0" y="81"/>
                    <a:pt x="3" y="78"/>
                  </a:cubicBezTo>
                  <a:lnTo>
                    <a:pt x="77" y="3"/>
                  </a:lnTo>
                  <a:cubicBezTo>
                    <a:pt x="79" y="1"/>
                    <a:pt x="81" y="0"/>
                    <a:pt x="83" y="0"/>
                  </a:cubicBezTo>
                  <a:cubicBezTo>
                    <a:pt x="85" y="0"/>
                    <a:pt x="87" y="1"/>
                    <a:pt x="89" y="3"/>
                  </a:cubicBezTo>
                  <a:lnTo>
                    <a:pt x="163" y="78"/>
                  </a:lnTo>
                  <a:cubicBezTo>
                    <a:pt x="167" y="81"/>
                    <a:pt x="167" y="86"/>
                    <a:pt x="163" y="89"/>
                  </a:cubicBezTo>
                  <a:lnTo>
                    <a:pt x="89" y="164"/>
                  </a:lnTo>
                  <a:close/>
                  <a:moveTo>
                    <a:pt x="152" y="78"/>
                  </a:moveTo>
                  <a:lnTo>
                    <a:pt x="152" y="89"/>
                  </a:lnTo>
                  <a:lnTo>
                    <a:pt x="77" y="14"/>
                  </a:lnTo>
                  <a:lnTo>
                    <a:pt x="89" y="14"/>
                  </a:lnTo>
                  <a:lnTo>
                    <a:pt x="14" y="89"/>
                  </a:lnTo>
                  <a:lnTo>
                    <a:pt x="14" y="78"/>
                  </a:lnTo>
                  <a:lnTo>
                    <a:pt x="89" y="153"/>
                  </a:lnTo>
                  <a:lnTo>
                    <a:pt x="77" y="153"/>
                  </a:lnTo>
                  <a:lnTo>
                    <a:pt x="152" y="78"/>
                  </a:ln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4" name="Freeform 20"/>
            <p:cNvSpPr>
              <a:spLocks/>
            </p:cNvSpPr>
            <p:nvPr/>
          </p:nvSpPr>
          <p:spPr bwMode="auto">
            <a:xfrm>
              <a:off x="4804" y="2733"/>
              <a:ext cx="56" cy="56"/>
            </a:xfrm>
            <a:custGeom>
              <a:avLst/>
              <a:gdLst/>
              <a:ahLst/>
              <a:cxnLst>
                <a:cxn ang="0">
                  <a:pos x="28" y="56"/>
                </a:cxn>
                <a:cxn ang="0">
                  <a:pos x="0" y="28"/>
                </a:cxn>
                <a:cxn ang="0">
                  <a:pos x="28" y="0"/>
                </a:cxn>
                <a:cxn ang="0">
                  <a:pos x="56" y="28"/>
                </a:cxn>
                <a:cxn ang="0">
                  <a:pos x="28" y="56"/>
                </a:cxn>
              </a:cxnLst>
              <a:rect l="0" t="0" r="r" b="b"/>
              <a:pathLst>
                <a:path w="56" h="56">
                  <a:moveTo>
                    <a:pt x="28" y="56"/>
                  </a:moveTo>
                  <a:lnTo>
                    <a:pt x="0" y="28"/>
                  </a:lnTo>
                  <a:lnTo>
                    <a:pt x="28" y="0"/>
                  </a:lnTo>
                  <a:lnTo>
                    <a:pt x="56" y="28"/>
                  </a:lnTo>
                  <a:lnTo>
                    <a:pt x="28" y="56"/>
                  </a:lnTo>
                  <a:close/>
                </a:path>
              </a:pathLst>
            </a:custGeom>
            <a:solidFill>
              <a:srgbClr val="FDE39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5" name="Freeform 21"/>
            <p:cNvSpPr>
              <a:spLocks noEditPoints="1"/>
            </p:cNvSpPr>
            <p:nvPr/>
          </p:nvSpPr>
          <p:spPr bwMode="auto">
            <a:xfrm>
              <a:off x="4801" y="2730"/>
              <a:ext cx="62" cy="62"/>
            </a:xfrm>
            <a:custGeom>
              <a:avLst/>
              <a:gdLst/>
              <a:ahLst/>
              <a:cxnLst>
                <a:cxn ang="0">
                  <a:pos x="89" y="164"/>
                </a:cxn>
                <a:cxn ang="0">
                  <a:pos x="84" y="166"/>
                </a:cxn>
                <a:cxn ang="0">
                  <a:pos x="78" y="164"/>
                </a:cxn>
                <a:cxn ang="0">
                  <a:pos x="3" y="89"/>
                </a:cxn>
                <a:cxn ang="0">
                  <a:pos x="3" y="78"/>
                </a:cxn>
                <a:cxn ang="0">
                  <a:pos x="78" y="3"/>
                </a:cxn>
                <a:cxn ang="0">
                  <a:pos x="84" y="0"/>
                </a:cxn>
                <a:cxn ang="0">
                  <a:pos x="89" y="3"/>
                </a:cxn>
                <a:cxn ang="0">
                  <a:pos x="164" y="78"/>
                </a:cxn>
                <a:cxn ang="0">
                  <a:pos x="164" y="89"/>
                </a:cxn>
                <a:cxn ang="0">
                  <a:pos x="89" y="164"/>
                </a:cxn>
                <a:cxn ang="0">
                  <a:pos x="153" y="78"/>
                </a:cxn>
                <a:cxn ang="0">
                  <a:pos x="153" y="89"/>
                </a:cxn>
                <a:cxn ang="0">
                  <a:pos x="78" y="14"/>
                </a:cxn>
                <a:cxn ang="0">
                  <a:pos x="89" y="14"/>
                </a:cxn>
                <a:cxn ang="0">
                  <a:pos x="15" y="89"/>
                </a:cxn>
                <a:cxn ang="0">
                  <a:pos x="15" y="78"/>
                </a:cxn>
                <a:cxn ang="0">
                  <a:pos x="89" y="153"/>
                </a:cxn>
                <a:cxn ang="0">
                  <a:pos x="78" y="153"/>
                </a:cxn>
                <a:cxn ang="0">
                  <a:pos x="153" y="78"/>
                </a:cxn>
              </a:cxnLst>
              <a:rect l="0" t="0" r="r" b="b"/>
              <a:pathLst>
                <a:path w="167" h="166">
                  <a:moveTo>
                    <a:pt x="89" y="164"/>
                  </a:moveTo>
                  <a:cubicBezTo>
                    <a:pt x="88" y="166"/>
                    <a:pt x="86" y="166"/>
                    <a:pt x="84" y="166"/>
                  </a:cubicBezTo>
                  <a:cubicBezTo>
                    <a:pt x="82" y="166"/>
                    <a:pt x="80" y="166"/>
                    <a:pt x="78" y="164"/>
                  </a:cubicBezTo>
                  <a:lnTo>
                    <a:pt x="3" y="89"/>
                  </a:lnTo>
                  <a:cubicBezTo>
                    <a:pt x="0" y="86"/>
                    <a:pt x="0" y="81"/>
                    <a:pt x="3" y="78"/>
                  </a:cubicBezTo>
                  <a:lnTo>
                    <a:pt x="78" y="3"/>
                  </a:lnTo>
                  <a:cubicBezTo>
                    <a:pt x="80" y="1"/>
                    <a:pt x="82" y="0"/>
                    <a:pt x="84" y="0"/>
                  </a:cubicBezTo>
                  <a:cubicBezTo>
                    <a:pt x="86" y="0"/>
                    <a:pt x="88" y="1"/>
                    <a:pt x="89" y="3"/>
                  </a:cubicBezTo>
                  <a:lnTo>
                    <a:pt x="164" y="78"/>
                  </a:lnTo>
                  <a:cubicBezTo>
                    <a:pt x="167" y="81"/>
                    <a:pt x="167" y="86"/>
                    <a:pt x="164" y="89"/>
                  </a:cubicBezTo>
                  <a:lnTo>
                    <a:pt x="89" y="164"/>
                  </a:lnTo>
                  <a:close/>
                  <a:moveTo>
                    <a:pt x="153" y="78"/>
                  </a:moveTo>
                  <a:lnTo>
                    <a:pt x="153" y="89"/>
                  </a:lnTo>
                  <a:lnTo>
                    <a:pt x="78" y="14"/>
                  </a:lnTo>
                  <a:lnTo>
                    <a:pt x="89" y="14"/>
                  </a:lnTo>
                  <a:lnTo>
                    <a:pt x="15" y="89"/>
                  </a:lnTo>
                  <a:lnTo>
                    <a:pt x="15" y="78"/>
                  </a:lnTo>
                  <a:lnTo>
                    <a:pt x="89" y="153"/>
                  </a:lnTo>
                  <a:lnTo>
                    <a:pt x="78" y="153"/>
                  </a:lnTo>
                  <a:lnTo>
                    <a:pt x="153" y="78"/>
                  </a:ln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6" name="Freeform 22"/>
            <p:cNvSpPr>
              <a:spLocks/>
            </p:cNvSpPr>
            <p:nvPr/>
          </p:nvSpPr>
          <p:spPr bwMode="auto">
            <a:xfrm>
              <a:off x="1425" y="2252"/>
              <a:ext cx="3415" cy="367"/>
            </a:xfrm>
            <a:custGeom>
              <a:avLst/>
              <a:gdLst/>
              <a:ahLst/>
              <a:cxnLst>
                <a:cxn ang="0">
                  <a:pos x="29" y="2"/>
                </a:cxn>
                <a:cxn ang="0">
                  <a:pos x="2285" y="322"/>
                </a:cxn>
                <a:cxn ang="0">
                  <a:pos x="4555" y="498"/>
                </a:cxn>
                <a:cxn ang="0">
                  <a:pos x="6828" y="722"/>
                </a:cxn>
                <a:cxn ang="0">
                  <a:pos x="9084" y="930"/>
                </a:cxn>
                <a:cxn ang="0">
                  <a:pos x="9105" y="956"/>
                </a:cxn>
                <a:cxn ang="0">
                  <a:pos x="9079" y="977"/>
                </a:cxn>
                <a:cxn ang="0">
                  <a:pos x="6823" y="769"/>
                </a:cxn>
                <a:cxn ang="0">
                  <a:pos x="4552" y="545"/>
                </a:cxn>
                <a:cxn ang="0">
                  <a:pos x="2278" y="369"/>
                </a:cxn>
                <a:cxn ang="0">
                  <a:pos x="22" y="49"/>
                </a:cxn>
                <a:cxn ang="0">
                  <a:pos x="2" y="22"/>
                </a:cxn>
                <a:cxn ang="0">
                  <a:pos x="29" y="2"/>
                </a:cxn>
              </a:cxnLst>
              <a:rect l="0" t="0" r="r" b="b"/>
              <a:pathLst>
                <a:path w="9107" h="979">
                  <a:moveTo>
                    <a:pt x="29" y="2"/>
                  </a:moveTo>
                  <a:lnTo>
                    <a:pt x="2285" y="322"/>
                  </a:lnTo>
                  <a:lnTo>
                    <a:pt x="4555" y="498"/>
                  </a:lnTo>
                  <a:lnTo>
                    <a:pt x="6828" y="722"/>
                  </a:lnTo>
                  <a:lnTo>
                    <a:pt x="9084" y="930"/>
                  </a:lnTo>
                  <a:cubicBezTo>
                    <a:pt x="9097" y="931"/>
                    <a:pt x="9107" y="942"/>
                    <a:pt x="9105" y="956"/>
                  </a:cubicBezTo>
                  <a:cubicBezTo>
                    <a:pt x="9104" y="969"/>
                    <a:pt x="9092" y="979"/>
                    <a:pt x="9079" y="977"/>
                  </a:cubicBezTo>
                  <a:lnTo>
                    <a:pt x="6823" y="769"/>
                  </a:lnTo>
                  <a:lnTo>
                    <a:pt x="4552" y="545"/>
                  </a:lnTo>
                  <a:lnTo>
                    <a:pt x="2278" y="369"/>
                  </a:lnTo>
                  <a:lnTo>
                    <a:pt x="22" y="49"/>
                  </a:lnTo>
                  <a:cubicBezTo>
                    <a:pt x="9" y="47"/>
                    <a:pt x="0" y="35"/>
                    <a:pt x="2" y="22"/>
                  </a:cubicBezTo>
                  <a:cubicBezTo>
                    <a:pt x="4" y="9"/>
                    <a:pt x="16" y="0"/>
                    <a:pt x="29" y="2"/>
                  </a:cubicBez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7" name="Rectangle 23"/>
            <p:cNvSpPr>
              <a:spLocks noChangeArrowheads="1"/>
            </p:cNvSpPr>
            <p:nvPr/>
          </p:nvSpPr>
          <p:spPr bwMode="auto">
            <a:xfrm>
              <a:off x="1404" y="2231"/>
              <a:ext cx="54" cy="5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8" name="Freeform 24"/>
            <p:cNvSpPr>
              <a:spLocks noEditPoints="1"/>
            </p:cNvSpPr>
            <p:nvPr/>
          </p:nvSpPr>
          <p:spPr bwMode="auto">
            <a:xfrm>
              <a:off x="1401" y="2228"/>
              <a:ext cx="60" cy="60"/>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49" name="Rectangle 25"/>
            <p:cNvSpPr>
              <a:spLocks noChangeArrowheads="1"/>
            </p:cNvSpPr>
            <p:nvPr/>
          </p:nvSpPr>
          <p:spPr bwMode="auto">
            <a:xfrm>
              <a:off x="2256" y="2351"/>
              <a:ext cx="54" cy="60"/>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0" name="Freeform 26"/>
            <p:cNvSpPr>
              <a:spLocks noEditPoints="1"/>
            </p:cNvSpPr>
            <p:nvPr/>
          </p:nvSpPr>
          <p:spPr bwMode="auto">
            <a:xfrm>
              <a:off x="2253" y="2348"/>
              <a:ext cx="60" cy="66"/>
            </a:xfrm>
            <a:custGeom>
              <a:avLst/>
              <a:gdLst/>
              <a:ahLst/>
              <a:cxnLst>
                <a:cxn ang="0">
                  <a:pos x="0" y="8"/>
                </a:cxn>
                <a:cxn ang="0">
                  <a:pos x="8" y="0"/>
                </a:cxn>
                <a:cxn ang="0">
                  <a:pos x="152" y="0"/>
                </a:cxn>
                <a:cxn ang="0">
                  <a:pos x="160" y="8"/>
                </a:cxn>
                <a:cxn ang="0">
                  <a:pos x="160" y="168"/>
                </a:cxn>
                <a:cxn ang="0">
                  <a:pos x="152" y="176"/>
                </a:cxn>
                <a:cxn ang="0">
                  <a:pos x="8" y="176"/>
                </a:cxn>
                <a:cxn ang="0">
                  <a:pos x="0" y="168"/>
                </a:cxn>
                <a:cxn ang="0">
                  <a:pos x="0" y="8"/>
                </a:cxn>
                <a:cxn ang="0">
                  <a:pos x="16" y="168"/>
                </a:cxn>
                <a:cxn ang="0">
                  <a:pos x="8" y="160"/>
                </a:cxn>
                <a:cxn ang="0">
                  <a:pos x="152" y="160"/>
                </a:cxn>
                <a:cxn ang="0">
                  <a:pos x="144" y="168"/>
                </a:cxn>
                <a:cxn ang="0">
                  <a:pos x="144" y="8"/>
                </a:cxn>
                <a:cxn ang="0">
                  <a:pos x="152" y="16"/>
                </a:cxn>
                <a:cxn ang="0">
                  <a:pos x="8" y="16"/>
                </a:cxn>
                <a:cxn ang="0">
                  <a:pos x="16" y="8"/>
                </a:cxn>
                <a:cxn ang="0">
                  <a:pos x="16" y="168"/>
                </a:cxn>
              </a:cxnLst>
              <a:rect l="0" t="0" r="r" b="b"/>
              <a:pathLst>
                <a:path w="160" h="176">
                  <a:moveTo>
                    <a:pt x="0" y="8"/>
                  </a:moveTo>
                  <a:cubicBezTo>
                    <a:pt x="0" y="4"/>
                    <a:pt x="4" y="0"/>
                    <a:pt x="8" y="0"/>
                  </a:cubicBezTo>
                  <a:lnTo>
                    <a:pt x="152" y="0"/>
                  </a:lnTo>
                  <a:cubicBezTo>
                    <a:pt x="157" y="0"/>
                    <a:pt x="160" y="4"/>
                    <a:pt x="160" y="8"/>
                  </a:cubicBezTo>
                  <a:lnTo>
                    <a:pt x="160" y="168"/>
                  </a:lnTo>
                  <a:cubicBezTo>
                    <a:pt x="160" y="173"/>
                    <a:pt x="157" y="176"/>
                    <a:pt x="152" y="176"/>
                  </a:cubicBezTo>
                  <a:lnTo>
                    <a:pt x="8" y="176"/>
                  </a:lnTo>
                  <a:cubicBezTo>
                    <a:pt x="4" y="176"/>
                    <a:pt x="0" y="173"/>
                    <a:pt x="0" y="168"/>
                  </a:cubicBezTo>
                  <a:lnTo>
                    <a:pt x="0" y="8"/>
                  </a:lnTo>
                  <a:close/>
                  <a:moveTo>
                    <a:pt x="16" y="168"/>
                  </a:moveTo>
                  <a:lnTo>
                    <a:pt x="8" y="160"/>
                  </a:lnTo>
                  <a:lnTo>
                    <a:pt x="152" y="160"/>
                  </a:lnTo>
                  <a:lnTo>
                    <a:pt x="144" y="168"/>
                  </a:lnTo>
                  <a:lnTo>
                    <a:pt x="144" y="8"/>
                  </a:lnTo>
                  <a:lnTo>
                    <a:pt x="152" y="16"/>
                  </a:lnTo>
                  <a:lnTo>
                    <a:pt x="8" y="16"/>
                  </a:lnTo>
                  <a:lnTo>
                    <a:pt x="16" y="8"/>
                  </a:lnTo>
                  <a:lnTo>
                    <a:pt x="16" y="168"/>
                  </a:ln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1" name="Rectangle 27"/>
            <p:cNvSpPr>
              <a:spLocks noChangeArrowheads="1"/>
            </p:cNvSpPr>
            <p:nvPr/>
          </p:nvSpPr>
          <p:spPr bwMode="auto">
            <a:xfrm>
              <a:off x="3102" y="2417"/>
              <a:ext cx="60" cy="5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2" name="Freeform 28"/>
            <p:cNvSpPr>
              <a:spLocks noEditPoints="1"/>
            </p:cNvSpPr>
            <p:nvPr/>
          </p:nvSpPr>
          <p:spPr bwMode="auto">
            <a:xfrm>
              <a:off x="3099" y="2414"/>
              <a:ext cx="66" cy="60"/>
            </a:xfrm>
            <a:custGeom>
              <a:avLst/>
              <a:gdLst/>
              <a:ahLst/>
              <a:cxnLst>
                <a:cxn ang="0">
                  <a:pos x="0" y="8"/>
                </a:cxn>
                <a:cxn ang="0">
                  <a:pos x="8" y="0"/>
                </a:cxn>
                <a:cxn ang="0">
                  <a:pos x="168" y="0"/>
                </a:cxn>
                <a:cxn ang="0">
                  <a:pos x="176" y="8"/>
                </a:cxn>
                <a:cxn ang="0">
                  <a:pos x="176" y="152"/>
                </a:cxn>
                <a:cxn ang="0">
                  <a:pos x="168" y="160"/>
                </a:cxn>
                <a:cxn ang="0">
                  <a:pos x="8" y="160"/>
                </a:cxn>
                <a:cxn ang="0">
                  <a:pos x="0" y="152"/>
                </a:cxn>
                <a:cxn ang="0">
                  <a:pos x="0" y="8"/>
                </a:cxn>
                <a:cxn ang="0">
                  <a:pos x="16" y="152"/>
                </a:cxn>
                <a:cxn ang="0">
                  <a:pos x="8" y="144"/>
                </a:cxn>
                <a:cxn ang="0">
                  <a:pos x="168" y="144"/>
                </a:cxn>
                <a:cxn ang="0">
                  <a:pos x="160" y="152"/>
                </a:cxn>
                <a:cxn ang="0">
                  <a:pos x="160" y="8"/>
                </a:cxn>
                <a:cxn ang="0">
                  <a:pos x="168" y="16"/>
                </a:cxn>
                <a:cxn ang="0">
                  <a:pos x="8" y="16"/>
                </a:cxn>
                <a:cxn ang="0">
                  <a:pos x="16" y="8"/>
                </a:cxn>
                <a:cxn ang="0">
                  <a:pos x="16" y="152"/>
                </a:cxn>
              </a:cxnLst>
              <a:rect l="0" t="0" r="r" b="b"/>
              <a:pathLst>
                <a:path w="176" h="160">
                  <a:moveTo>
                    <a:pt x="0" y="8"/>
                  </a:moveTo>
                  <a:cubicBezTo>
                    <a:pt x="0" y="4"/>
                    <a:pt x="4" y="0"/>
                    <a:pt x="8" y="0"/>
                  </a:cubicBezTo>
                  <a:lnTo>
                    <a:pt x="168" y="0"/>
                  </a:lnTo>
                  <a:cubicBezTo>
                    <a:pt x="173" y="0"/>
                    <a:pt x="176" y="4"/>
                    <a:pt x="176" y="8"/>
                  </a:cubicBezTo>
                  <a:lnTo>
                    <a:pt x="176" y="152"/>
                  </a:lnTo>
                  <a:cubicBezTo>
                    <a:pt x="176" y="157"/>
                    <a:pt x="173" y="160"/>
                    <a:pt x="168" y="160"/>
                  </a:cubicBezTo>
                  <a:lnTo>
                    <a:pt x="8" y="160"/>
                  </a:lnTo>
                  <a:cubicBezTo>
                    <a:pt x="4" y="160"/>
                    <a:pt x="0" y="157"/>
                    <a:pt x="0" y="152"/>
                  </a:cubicBezTo>
                  <a:lnTo>
                    <a:pt x="0" y="8"/>
                  </a:lnTo>
                  <a:close/>
                  <a:moveTo>
                    <a:pt x="16" y="152"/>
                  </a:moveTo>
                  <a:lnTo>
                    <a:pt x="8" y="144"/>
                  </a:lnTo>
                  <a:lnTo>
                    <a:pt x="168" y="144"/>
                  </a:lnTo>
                  <a:lnTo>
                    <a:pt x="160" y="152"/>
                  </a:lnTo>
                  <a:lnTo>
                    <a:pt x="160" y="8"/>
                  </a:lnTo>
                  <a:lnTo>
                    <a:pt x="168" y="16"/>
                  </a:lnTo>
                  <a:lnTo>
                    <a:pt x="8" y="16"/>
                  </a:lnTo>
                  <a:lnTo>
                    <a:pt x="16" y="8"/>
                  </a:lnTo>
                  <a:lnTo>
                    <a:pt x="16" y="152"/>
                  </a:ln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3" name="Rectangle 29"/>
            <p:cNvSpPr>
              <a:spLocks noChangeArrowheads="1"/>
            </p:cNvSpPr>
            <p:nvPr/>
          </p:nvSpPr>
          <p:spPr bwMode="auto">
            <a:xfrm>
              <a:off x="3954" y="2507"/>
              <a:ext cx="54" cy="5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4" name="Freeform 30"/>
            <p:cNvSpPr>
              <a:spLocks noEditPoints="1"/>
            </p:cNvSpPr>
            <p:nvPr/>
          </p:nvSpPr>
          <p:spPr bwMode="auto">
            <a:xfrm>
              <a:off x="3951" y="2504"/>
              <a:ext cx="60" cy="60"/>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5" name="Rectangle 31"/>
            <p:cNvSpPr>
              <a:spLocks noChangeArrowheads="1"/>
            </p:cNvSpPr>
            <p:nvPr/>
          </p:nvSpPr>
          <p:spPr bwMode="auto">
            <a:xfrm>
              <a:off x="4806" y="2585"/>
              <a:ext cx="54" cy="5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6" name="Freeform 32"/>
            <p:cNvSpPr>
              <a:spLocks noEditPoints="1"/>
            </p:cNvSpPr>
            <p:nvPr/>
          </p:nvSpPr>
          <p:spPr bwMode="auto">
            <a:xfrm>
              <a:off x="4803" y="2582"/>
              <a:ext cx="60" cy="60"/>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7" name="Freeform 33"/>
            <p:cNvSpPr>
              <a:spLocks/>
            </p:cNvSpPr>
            <p:nvPr/>
          </p:nvSpPr>
          <p:spPr bwMode="auto">
            <a:xfrm>
              <a:off x="1425" y="2084"/>
              <a:ext cx="3415" cy="415"/>
            </a:xfrm>
            <a:custGeom>
              <a:avLst/>
              <a:gdLst/>
              <a:ahLst/>
              <a:cxnLst>
                <a:cxn ang="0">
                  <a:pos x="28" y="2"/>
                </a:cxn>
                <a:cxn ang="0">
                  <a:pos x="2284" y="274"/>
                </a:cxn>
                <a:cxn ang="0">
                  <a:pos x="4557" y="642"/>
                </a:cxn>
                <a:cxn ang="0">
                  <a:pos x="6827" y="834"/>
                </a:cxn>
                <a:cxn ang="0">
                  <a:pos x="9084" y="1058"/>
                </a:cxn>
                <a:cxn ang="0">
                  <a:pos x="9105" y="1084"/>
                </a:cxn>
                <a:cxn ang="0">
                  <a:pos x="9079" y="1105"/>
                </a:cxn>
                <a:cxn ang="0">
                  <a:pos x="6823" y="881"/>
                </a:cxn>
                <a:cxn ang="0">
                  <a:pos x="4550" y="689"/>
                </a:cxn>
                <a:cxn ang="0">
                  <a:pos x="2279" y="321"/>
                </a:cxn>
                <a:cxn ang="0">
                  <a:pos x="23" y="49"/>
                </a:cxn>
                <a:cxn ang="0">
                  <a:pos x="2" y="23"/>
                </a:cxn>
                <a:cxn ang="0">
                  <a:pos x="28" y="2"/>
                </a:cxn>
              </a:cxnLst>
              <a:rect l="0" t="0" r="r" b="b"/>
              <a:pathLst>
                <a:path w="9107" h="1107">
                  <a:moveTo>
                    <a:pt x="28" y="2"/>
                  </a:moveTo>
                  <a:lnTo>
                    <a:pt x="2284" y="274"/>
                  </a:lnTo>
                  <a:lnTo>
                    <a:pt x="4557" y="642"/>
                  </a:lnTo>
                  <a:lnTo>
                    <a:pt x="6827" y="834"/>
                  </a:lnTo>
                  <a:lnTo>
                    <a:pt x="9084" y="1058"/>
                  </a:lnTo>
                  <a:cubicBezTo>
                    <a:pt x="9097" y="1059"/>
                    <a:pt x="9107" y="1071"/>
                    <a:pt x="9105" y="1084"/>
                  </a:cubicBezTo>
                  <a:cubicBezTo>
                    <a:pt x="9104" y="1097"/>
                    <a:pt x="9092" y="1107"/>
                    <a:pt x="9079" y="1105"/>
                  </a:cubicBezTo>
                  <a:lnTo>
                    <a:pt x="6823" y="881"/>
                  </a:lnTo>
                  <a:lnTo>
                    <a:pt x="4550" y="689"/>
                  </a:lnTo>
                  <a:lnTo>
                    <a:pt x="2279" y="321"/>
                  </a:lnTo>
                  <a:lnTo>
                    <a:pt x="23" y="49"/>
                  </a:lnTo>
                  <a:cubicBezTo>
                    <a:pt x="9" y="48"/>
                    <a:pt x="0" y="36"/>
                    <a:pt x="2" y="23"/>
                  </a:cubicBezTo>
                  <a:cubicBezTo>
                    <a:pt x="3" y="9"/>
                    <a:pt x="15" y="0"/>
                    <a:pt x="28" y="2"/>
                  </a:cubicBez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8" name="Freeform 34"/>
            <p:cNvSpPr>
              <a:spLocks/>
            </p:cNvSpPr>
            <p:nvPr/>
          </p:nvSpPr>
          <p:spPr bwMode="auto">
            <a:xfrm>
              <a:off x="1404" y="2063"/>
              <a:ext cx="56" cy="56"/>
            </a:xfrm>
            <a:custGeom>
              <a:avLst/>
              <a:gdLst/>
              <a:ahLst/>
              <a:cxnLst>
                <a:cxn ang="0">
                  <a:pos x="28" y="0"/>
                </a:cxn>
                <a:cxn ang="0">
                  <a:pos x="56" y="56"/>
                </a:cxn>
                <a:cxn ang="0">
                  <a:pos x="0" y="56"/>
                </a:cxn>
                <a:cxn ang="0">
                  <a:pos x="28" y="0"/>
                </a:cxn>
              </a:cxnLst>
              <a:rect l="0" t="0" r="r" b="b"/>
              <a:pathLst>
                <a:path w="56" h="56">
                  <a:moveTo>
                    <a:pt x="28" y="0"/>
                  </a:moveTo>
                  <a:lnTo>
                    <a:pt x="56" y="56"/>
                  </a:lnTo>
                  <a:lnTo>
                    <a:pt x="0" y="56"/>
                  </a:lnTo>
                  <a:lnTo>
                    <a:pt x="28" y="0"/>
                  </a:lnTo>
                  <a:close/>
                </a:path>
              </a:pathLst>
            </a:custGeom>
            <a:solidFill>
              <a:srgbClr val="E764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59" name="Freeform 35"/>
            <p:cNvSpPr>
              <a:spLocks noEditPoints="1"/>
            </p:cNvSpPr>
            <p:nvPr/>
          </p:nvSpPr>
          <p:spPr bwMode="auto">
            <a:xfrm>
              <a:off x="1401" y="2060"/>
              <a:ext cx="62" cy="62"/>
            </a:xfrm>
            <a:custGeom>
              <a:avLst/>
              <a:gdLst/>
              <a:ahLst/>
              <a:cxnLst>
                <a:cxn ang="0">
                  <a:pos x="76" y="5"/>
                </a:cxn>
                <a:cxn ang="0">
                  <a:pos x="83" y="0"/>
                </a:cxn>
                <a:cxn ang="0">
                  <a:pos x="90" y="5"/>
                </a:cxn>
                <a:cxn ang="0">
                  <a:pos x="165" y="154"/>
                </a:cxn>
                <a:cxn ang="0">
                  <a:pos x="165" y="162"/>
                </a:cxn>
                <a:cxn ang="0">
                  <a:pos x="158" y="166"/>
                </a:cxn>
                <a:cxn ang="0">
                  <a:pos x="8" y="166"/>
                </a:cxn>
                <a:cxn ang="0">
                  <a:pos x="2" y="162"/>
                </a:cxn>
                <a:cxn ang="0">
                  <a:pos x="1" y="154"/>
                </a:cxn>
                <a:cxn ang="0">
                  <a:pos x="76" y="5"/>
                </a:cxn>
                <a:cxn ang="0">
                  <a:pos x="16" y="162"/>
                </a:cxn>
                <a:cxn ang="0">
                  <a:pos x="8" y="150"/>
                </a:cxn>
                <a:cxn ang="0">
                  <a:pos x="158" y="150"/>
                </a:cxn>
                <a:cxn ang="0">
                  <a:pos x="151" y="162"/>
                </a:cxn>
                <a:cxn ang="0">
                  <a:pos x="76" y="12"/>
                </a:cxn>
                <a:cxn ang="0">
                  <a:pos x="90" y="12"/>
                </a:cxn>
                <a:cxn ang="0">
                  <a:pos x="16" y="162"/>
                </a:cxn>
              </a:cxnLst>
              <a:rect l="0" t="0" r="r" b="b"/>
              <a:pathLst>
                <a:path w="166" h="166">
                  <a:moveTo>
                    <a:pt x="76" y="5"/>
                  </a:moveTo>
                  <a:cubicBezTo>
                    <a:pt x="77" y="2"/>
                    <a:pt x="80" y="0"/>
                    <a:pt x="83" y="0"/>
                  </a:cubicBezTo>
                  <a:cubicBezTo>
                    <a:pt x="86" y="0"/>
                    <a:pt x="89" y="2"/>
                    <a:pt x="90" y="5"/>
                  </a:cubicBezTo>
                  <a:lnTo>
                    <a:pt x="165" y="154"/>
                  </a:lnTo>
                  <a:cubicBezTo>
                    <a:pt x="166" y="157"/>
                    <a:pt x="166" y="160"/>
                    <a:pt x="165" y="162"/>
                  </a:cubicBezTo>
                  <a:cubicBezTo>
                    <a:pt x="163" y="165"/>
                    <a:pt x="161" y="166"/>
                    <a:pt x="158" y="166"/>
                  </a:cubicBezTo>
                  <a:lnTo>
                    <a:pt x="8" y="166"/>
                  </a:lnTo>
                  <a:cubicBezTo>
                    <a:pt x="6" y="166"/>
                    <a:pt x="3" y="165"/>
                    <a:pt x="2" y="162"/>
                  </a:cubicBezTo>
                  <a:cubicBezTo>
                    <a:pt x="0" y="160"/>
                    <a:pt x="0" y="157"/>
                    <a:pt x="1" y="154"/>
                  </a:cubicBezTo>
                  <a:lnTo>
                    <a:pt x="76" y="5"/>
                  </a:lnTo>
                  <a:close/>
                  <a:moveTo>
                    <a:pt x="16" y="162"/>
                  </a:moveTo>
                  <a:lnTo>
                    <a:pt x="8" y="150"/>
                  </a:lnTo>
                  <a:lnTo>
                    <a:pt x="158" y="150"/>
                  </a:lnTo>
                  <a:lnTo>
                    <a:pt x="151" y="162"/>
                  </a:lnTo>
                  <a:lnTo>
                    <a:pt x="76" y="12"/>
                  </a:lnTo>
                  <a:lnTo>
                    <a:pt x="90" y="12"/>
                  </a:lnTo>
                  <a:lnTo>
                    <a:pt x="16" y="162"/>
                  </a:ln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0" name="Freeform 36"/>
            <p:cNvSpPr>
              <a:spLocks/>
            </p:cNvSpPr>
            <p:nvPr/>
          </p:nvSpPr>
          <p:spPr bwMode="auto">
            <a:xfrm>
              <a:off x="2254" y="2165"/>
              <a:ext cx="56" cy="56"/>
            </a:xfrm>
            <a:custGeom>
              <a:avLst/>
              <a:gdLst/>
              <a:ahLst/>
              <a:cxnLst>
                <a:cxn ang="0">
                  <a:pos x="28" y="0"/>
                </a:cxn>
                <a:cxn ang="0">
                  <a:pos x="56" y="56"/>
                </a:cxn>
                <a:cxn ang="0">
                  <a:pos x="0" y="56"/>
                </a:cxn>
                <a:cxn ang="0">
                  <a:pos x="28" y="0"/>
                </a:cxn>
              </a:cxnLst>
              <a:rect l="0" t="0" r="r" b="b"/>
              <a:pathLst>
                <a:path w="56" h="56">
                  <a:moveTo>
                    <a:pt x="28" y="0"/>
                  </a:moveTo>
                  <a:lnTo>
                    <a:pt x="56" y="56"/>
                  </a:lnTo>
                  <a:lnTo>
                    <a:pt x="0" y="56"/>
                  </a:lnTo>
                  <a:lnTo>
                    <a:pt x="28" y="0"/>
                  </a:lnTo>
                  <a:close/>
                </a:path>
              </a:pathLst>
            </a:custGeom>
            <a:solidFill>
              <a:srgbClr val="E764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1" name="Freeform 37"/>
            <p:cNvSpPr>
              <a:spLocks noEditPoints="1"/>
            </p:cNvSpPr>
            <p:nvPr/>
          </p:nvSpPr>
          <p:spPr bwMode="auto">
            <a:xfrm>
              <a:off x="2251" y="2162"/>
              <a:ext cx="62" cy="62"/>
            </a:xfrm>
            <a:custGeom>
              <a:avLst/>
              <a:gdLst/>
              <a:ahLst/>
              <a:cxnLst>
                <a:cxn ang="0">
                  <a:pos x="76" y="5"/>
                </a:cxn>
                <a:cxn ang="0">
                  <a:pos x="83" y="0"/>
                </a:cxn>
                <a:cxn ang="0">
                  <a:pos x="90" y="5"/>
                </a:cxn>
                <a:cxn ang="0">
                  <a:pos x="165" y="154"/>
                </a:cxn>
                <a:cxn ang="0">
                  <a:pos x="164" y="162"/>
                </a:cxn>
                <a:cxn ang="0">
                  <a:pos x="158" y="166"/>
                </a:cxn>
                <a:cxn ang="0">
                  <a:pos x="8" y="166"/>
                </a:cxn>
                <a:cxn ang="0">
                  <a:pos x="1" y="162"/>
                </a:cxn>
                <a:cxn ang="0">
                  <a:pos x="1" y="154"/>
                </a:cxn>
                <a:cxn ang="0">
                  <a:pos x="76" y="5"/>
                </a:cxn>
                <a:cxn ang="0">
                  <a:pos x="15" y="161"/>
                </a:cxn>
                <a:cxn ang="0">
                  <a:pos x="8" y="150"/>
                </a:cxn>
                <a:cxn ang="0">
                  <a:pos x="158" y="150"/>
                </a:cxn>
                <a:cxn ang="0">
                  <a:pos x="150" y="161"/>
                </a:cxn>
                <a:cxn ang="0">
                  <a:pos x="76" y="12"/>
                </a:cxn>
                <a:cxn ang="0">
                  <a:pos x="90" y="12"/>
                </a:cxn>
                <a:cxn ang="0">
                  <a:pos x="15" y="161"/>
                </a:cxn>
              </a:cxnLst>
              <a:rect l="0" t="0" r="r" b="b"/>
              <a:pathLst>
                <a:path w="166" h="166">
                  <a:moveTo>
                    <a:pt x="76" y="5"/>
                  </a:moveTo>
                  <a:cubicBezTo>
                    <a:pt x="77" y="2"/>
                    <a:pt x="80" y="0"/>
                    <a:pt x="83" y="0"/>
                  </a:cubicBezTo>
                  <a:cubicBezTo>
                    <a:pt x="86" y="0"/>
                    <a:pt x="89" y="2"/>
                    <a:pt x="90" y="5"/>
                  </a:cubicBezTo>
                  <a:lnTo>
                    <a:pt x="165" y="154"/>
                  </a:lnTo>
                  <a:cubicBezTo>
                    <a:pt x="166" y="157"/>
                    <a:pt x="166" y="160"/>
                    <a:pt x="164" y="162"/>
                  </a:cubicBezTo>
                  <a:cubicBezTo>
                    <a:pt x="163" y="164"/>
                    <a:pt x="160" y="166"/>
                    <a:pt x="158" y="166"/>
                  </a:cubicBezTo>
                  <a:lnTo>
                    <a:pt x="8" y="166"/>
                  </a:lnTo>
                  <a:cubicBezTo>
                    <a:pt x="5" y="166"/>
                    <a:pt x="3" y="164"/>
                    <a:pt x="1" y="162"/>
                  </a:cubicBezTo>
                  <a:cubicBezTo>
                    <a:pt x="0" y="160"/>
                    <a:pt x="0" y="157"/>
                    <a:pt x="1" y="154"/>
                  </a:cubicBezTo>
                  <a:lnTo>
                    <a:pt x="76" y="5"/>
                  </a:lnTo>
                  <a:close/>
                  <a:moveTo>
                    <a:pt x="15" y="161"/>
                  </a:moveTo>
                  <a:lnTo>
                    <a:pt x="8" y="150"/>
                  </a:lnTo>
                  <a:lnTo>
                    <a:pt x="158" y="150"/>
                  </a:lnTo>
                  <a:lnTo>
                    <a:pt x="150" y="161"/>
                  </a:lnTo>
                  <a:lnTo>
                    <a:pt x="76" y="12"/>
                  </a:lnTo>
                  <a:lnTo>
                    <a:pt x="90" y="12"/>
                  </a:lnTo>
                  <a:lnTo>
                    <a:pt x="15" y="161"/>
                  </a:ln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2" name="Freeform 38"/>
            <p:cNvSpPr>
              <a:spLocks/>
            </p:cNvSpPr>
            <p:nvPr/>
          </p:nvSpPr>
          <p:spPr bwMode="auto">
            <a:xfrm>
              <a:off x="3104" y="2303"/>
              <a:ext cx="56" cy="56"/>
            </a:xfrm>
            <a:custGeom>
              <a:avLst/>
              <a:gdLst/>
              <a:ahLst/>
              <a:cxnLst>
                <a:cxn ang="0">
                  <a:pos x="28" y="0"/>
                </a:cxn>
                <a:cxn ang="0">
                  <a:pos x="56" y="56"/>
                </a:cxn>
                <a:cxn ang="0">
                  <a:pos x="0" y="56"/>
                </a:cxn>
                <a:cxn ang="0">
                  <a:pos x="28" y="0"/>
                </a:cxn>
              </a:cxnLst>
              <a:rect l="0" t="0" r="r" b="b"/>
              <a:pathLst>
                <a:path w="56" h="56">
                  <a:moveTo>
                    <a:pt x="28" y="0"/>
                  </a:moveTo>
                  <a:lnTo>
                    <a:pt x="56" y="56"/>
                  </a:lnTo>
                  <a:lnTo>
                    <a:pt x="0" y="56"/>
                  </a:lnTo>
                  <a:lnTo>
                    <a:pt x="28" y="0"/>
                  </a:lnTo>
                  <a:close/>
                </a:path>
              </a:pathLst>
            </a:custGeom>
            <a:solidFill>
              <a:srgbClr val="E764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3" name="Freeform 39"/>
            <p:cNvSpPr>
              <a:spLocks noEditPoints="1"/>
            </p:cNvSpPr>
            <p:nvPr/>
          </p:nvSpPr>
          <p:spPr bwMode="auto">
            <a:xfrm>
              <a:off x="3101" y="2300"/>
              <a:ext cx="62" cy="62"/>
            </a:xfrm>
            <a:custGeom>
              <a:avLst/>
              <a:gdLst/>
              <a:ahLst/>
              <a:cxnLst>
                <a:cxn ang="0">
                  <a:pos x="76" y="5"/>
                </a:cxn>
                <a:cxn ang="0">
                  <a:pos x="83" y="0"/>
                </a:cxn>
                <a:cxn ang="0">
                  <a:pos x="91" y="5"/>
                </a:cxn>
                <a:cxn ang="0">
                  <a:pos x="165" y="154"/>
                </a:cxn>
                <a:cxn ang="0">
                  <a:pos x="165" y="162"/>
                </a:cxn>
                <a:cxn ang="0">
                  <a:pos x="158" y="166"/>
                </a:cxn>
                <a:cxn ang="0">
                  <a:pos x="9" y="166"/>
                </a:cxn>
                <a:cxn ang="0">
                  <a:pos x="2" y="162"/>
                </a:cxn>
                <a:cxn ang="0">
                  <a:pos x="2" y="154"/>
                </a:cxn>
                <a:cxn ang="0">
                  <a:pos x="76" y="5"/>
                </a:cxn>
                <a:cxn ang="0">
                  <a:pos x="16" y="161"/>
                </a:cxn>
                <a:cxn ang="0">
                  <a:pos x="9" y="150"/>
                </a:cxn>
                <a:cxn ang="0">
                  <a:pos x="158" y="150"/>
                </a:cxn>
                <a:cxn ang="0">
                  <a:pos x="151" y="161"/>
                </a:cxn>
                <a:cxn ang="0">
                  <a:pos x="76" y="12"/>
                </a:cxn>
                <a:cxn ang="0">
                  <a:pos x="91" y="12"/>
                </a:cxn>
                <a:cxn ang="0">
                  <a:pos x="16" y="161"/>
                </a:cxn>
              </a:cxnLst>
              <a:rect l="0" t="0" r="r" b="b"/>
              <a:pathLst>
                <a:path w="167" h="166">
                  <a:moveTo>
                    <a:pt x="76" y="5"/>
                  </a:moveTo>
                  <a:cubicBezTo>
                    <a:pt x="78" y="2"/>
                    <a:pt x="80" y="0"/>
                    <a:pt x="83" y="0"/>
                  </a:cubicBezTo>
                  <a:cubicBezTo>
                    <a:pt x="86" y="0"/>
                    <a:pt x="89" y="2"/>
                    <a:pt x="91" y="5"/>
                  </a:cubicBezTo>
                  <a:lnTo>
                    <a:pt x="165" y="154"/>
                  </a:lnTo>
                  <a:cubicBezTo>
                    <a:pt x="167" y="157"/>
                    <a:pt x="166" y="160"/>
                    <a:pt x="165" y="162"/>
                  </a:cubicBezTo>
                  <a:cubicBezTo>
                    <a:pt x="164" y="164"/>
                    <a:pt x="161" y="166"/>
                    <a:pt x="158" y="166"/>
                  </a:cubicBezTo>
                  <a:lnTo>
                    <a:pt x="9" y="166"/>
                  </a:lnTo>
                  <a:cubicBezTo>
                    <a:pt x="6" y="166"/>
                    <a:pt x="3" y="164"/>
                    <a:pt x="2" y="162"/>
                  </a:cubicBezTo>
                  <a:cubicBezTo>
                    <a:pt x="0" y="160"/>
                    <a:pt x="0" y="157"/>
                    <a:pt x="2" y="154"/>
                  </a:cubicBezTo>
                  <a:lnTo>
                    <a:pt x="76" y="5"/>
                  </a:lnTo>
                  <a:close/>
                  <a:moveTo>
                    <a:pt x="16" y="161"/>
                  </a:moveTo>
                  <a:lnTo>
                    <a:pt x="9" y="150"/>
                  </a:lnTo>
                  <a:lnTo>
                    <a:pt x="158" y="150"/>
                  </a:lnTo>
                  <a:lnTo>
                    <a:pt x="151" y="161"/>
                  </a:lnTo>
                  <a:lnTo>
                    <a:pt x="76" y="12"/>
                  </a:lnTo>
                  <a:lnTo>
                    <a:pt x="91" y="12"/>
                  </a:lnTo>
                  <a:lnTo>
                    <a:pt x="16" y="161"/>
                  </a:ln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4" name="Freeform 40"/>
            <p:cNvSpPr>
              <a:spLocks/>
            </p:cNvSpPr>
            <p:nvPr/>
          </p:nvSpPr>
          <p:spPr bwMode="auto">
            <a:xfrm>
              <a:off x="3954" y="2374"/>
              <a:ext cx="56" cy="56"/>
            </a:xfrm>
            <a:custGeom>
              <a:avLst/>
              <a:gdLst/>
              <a:ahLst/>
              <a:cxnLst>
                <a:cxn ang="0">
                  <a:pos x="28" y="0"/>
                </a:cxn>
                <a:cxn ang="0">
                  <a:pos x="56" y="56"/>
                </a:cxn>
                <a:cxn ang="0">
                  <a:pos x="0" y="56"/>
                </a:cxn>
                <a:cxn ang="0">
                  <a:pos x="28" y="0"/>
                </a:cxn>
              </a:cxnLst>
              <a:rect l="0" t="0" r="r" b="b"/>
              <a:pathLst>
                <a:path w="56" h="56">
                  <a:moveTo>
                    <a:pt x="28" y="0"/>
                  </a:moveTo>
                  <a:lnTo>
                    <a:pt x="56" y="56"/>
                  </a:lnTo>
                  <a:lnTo>
                    <a:pt x="0" y="56"/>
                  </a:lnTo>
                  <a:lnTo>
                    <a:pt x="28" y="0"/>
                  </a:lnTo>
                  <a:close/>
                </a:path>
              </a:pathLst>
            </a:custGeom>
            <a:solidFill>
              <a:srgbClr val="E764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5" name="Freeform 41"/>
            <p:cNvSpPr>
              <a:spLocks noEditPoints="1"/>
            </p:cNvSpPr>
            <p:nvPr/>
          </p:nvSpPr>
          <p:spPr bwMode="auto">
            <a:xfrm>
              <a:off x="3951" y="2371"/>
              <a:ext cx="62" cy="62"/>
            </a:xfrm>
            <a:custGeom>
              <a:avLst/>
              <a:gdLst/>
              <a:ahLst/>
              <a:cxnLst>
                <a:cxn ang="0">
                  <a:pos x="76" y="5"/>
                </a:cxn>
                <a:cxn ang="0">
                  <a:pos x="83" y="0"/>
                </a:cxn>
                <a:cxn ang="0">
                  <a:pos x="90" y="5"/>
                </a:cxn>
                <a:cxn ang="0">
                  <a:pos x="165" y="154"/>
                </a:cxn>
                <a:cxn ang="0">
                  <a:pos x="165" y="162"/>
                </a:cxn>
                <a:cxn ang="0">
                  <a:pos x="158" y="166"/>
                </a:cxn>
                <a:cxn ang="0">
                  <a:pos x="8" y="166"/>
                </a:cxn>
                <a:cxn ang="0">
                  <a:pos x="2" y="162"/>
                </a:cxn>
                <a:cxn ang="0">
                  <a:pos x="1" y="154"/>
                </a:cxn>
                <a:cxn ang="0">
                  <a:pos x="76" y="5"/>
                </a:cxn>
                <a:cxn ang="0">
                  <a:pos x="16" y="161"/>
                </a:cxn>
                <a:cxn ang="0">
                  <a:pos x="8" y="150"/>
                </a:cxn>
                <a:cxn ang="0">
                  <a:pos x="158" y="150"/>
                </a:cxn>
                <a:cxn ang="0">
                  <a:pos x="151" y="161"/>
                </a:cxn>
                <a:cxn ang="0">
                  <a:pos x="76" y="12"/>
                </a:cxn>
                <a:cxn ang="0">
                  <a:pos x="90" y="12"/>
                </a:cxn>
                <a:cxn ang="0">
                  <a:pos x="16" y="161"/>
                </a:cxn>
              </a:cxnLst>
              <a:rect l="0" t="0" r="r" b="b"/>
              <a:pathLst>
                <a:path w="166" h="166">
                  <a:moveTo>
                    <a:pt x="76" y="5"/>
                  </a:moveTo>
                  <a:cubicBezTo>
                    <a:pt x="77" y="2"/>
                    <a:pt x="80" y="0"/>
                    <a:pt x="83" y="0"/>
                  </a:cubicBezTo>
                  <a:cubicBezTo>
                    <a:pt x="86" y="0"/>
                    <a:pt x="89" y="2"/>
                    <a:pt x="90" y="5"/>
                  </a:cubicBezTo>
                  <a:lnTo>
                    <a:pt x="165" y="154"/>
                  </a:lnTo>
                  <a:cubicBezTo>
                    <a:pt x="166" y="157"/>
                    <a:pt x="166" y="160"/>
                    <a:pt x="165" y="162"/>
                  </a:cubicBezTo>
                  <a:cubicBezTo>
                    <a:pt x="163" y="164"/>
                    <a:pt x="161" y="166"/>
                    <a:pt x="158" y="166"/>
                  </a:cubicBezTo>
                  <a:lnTo>
                    <a:pt x="8" y="166"/>
                  </a:lnTo>
                  <a:cubicBezTo>
                    <a:pt x="6" y="166"/>
                    <a:pt x="3" y="164"/>
                    <a:pt x="2" y="162"/>
                  </a:cubicBezTo>
                  <a:cubicBezTo>
                    <a:pt x="0" y="160"/>
                    <a:pt x="0" y="157"/>
                    <a:pt x="1" y="154"/>
                  </a:cubicBezTo>
                  <a:lnTo>
                    <a:pt x="76" y="5"/>
                  </a:lnTo>
                  <a:close/>
                  <a:moveTo>
                    <a:pt x="16" y="161"/>
                  </a:moveTo>
                  <a:lnTo>
                    <a:pt x="8" y="150"/>
                  </a:lnTo>
                  <a:lnTo>
                    <a:pt x="158" y="150"/>
                  </a:lnTo>
                  <a:lnTo>
                    <a:pt x="151" y="161"/>
                  </a:lnTo>
                  <a:lnTo>
                    <a:pt x="76" y="12"/>
                  </a:lnTo>
                  <a:lnTo>
                    <a:pt x="90" y="12"/>
                  </a:lnTo>
                  <a:lnTo>
                    <a:pt x="16" y="161"/>
                  </a:ln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6" name="Freeform 42"/>
            <p:cNvSpPr>
              <a:spLocks/>
            </p:cNvSpPr>
            <p:nvPr/>
          </p:nvSpPr>
          <p:spPr bwMode="auto">
            <a:xfrm>
              <a:off x="4804" y="2457"/>
              <a:ext cx="56" cy="56"/>
            </a:xfrm>
            <a:custGeom>
              <a:avLst/>
              <a:gdLst/>
              <a:ahLst/>
              <a:cxnLst>
                <a:cxn ang="0">
                  <a:pos x="28" y="0"/>
                </a:cxn>
                <a:cxn ang="0">
                  <a:pos x="56" y="56"/>
                </a:cxn>
                <a:cxn ang="0">
                  <a:pos x="0" y="56"/>
                </a:cxn>
                <a:cxn ang="0">
                  <a:pos x="28" y="0"/>
                </a:cxn>
              </a:cxnLst>
              <a:rect l="0" t="0" r="r" b="b"/>
              <a:pathLst>
                <a:path w="56" h="56">
                  <a:moveTo>
                    <a:pt x="28" y="0"/>
                  </a:moveTo>
                  <a:lnTo>
                    <a:pt x="56" y="56"/>
                  </a:lnTo>
                  <a:lnTo>
                    <a:pt x="0" y="56"/>
                  </a:lnTo>
                  <a:lnTo>
                    <a:pt x="28" y="0"/>
                  </a:lnTo>
                  <a:close/>
                </a:path>
              </a:pathLst>
            </a:custGeom>
            <a:solidFill>
              <a:srgbClr val="E764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7" name="Freeform 43"/>
            <p:cNvSpPr>
              <a:spLocks noEditPoints="1"/>
            </p:cNvSpPr>
            <p:nvPr/>
          </p:nvSpPr>
          <p:spPr bwMode="auto">
            <a:xfrm>
              <a:off x="4801" y="2454"/>
              <a:ext cx="62" cy="62"/>
            </a:xfrm>
            <a:custGeom>
              <a:avLst/>
              <a:gdLst/>
              <a:ahLst/>
              <a:cxnLst>
                <a:cxn ang="0">
                  <a:pos x="76" y="4"/>
                </a:cxn>
                <a:cxn ang="0">
                  <a:pos x="83" y="0"/>
                </a:cxn>
                <a:cxn ang="0">
                  <a:pos x="90" y="4"/>
                </a:cxn>
                <a:cxn ang="0">
                  <a:pos x="165" y="154"/>
                </a:cxn>
                <a:cxn ang="0">
                  <a:pos x="164" y="162"/>
                </a:cxn>
                <a:cxn ang="0">
                  <a:pos x="157" y="165"/>
                </a:cxn>
                <a:cxn ang="0">
                  <a:pos x="8" y="165"/>
                </a:cxn>
                <a:cxn ang="0">
                  <a:pos x="1" y="162"/>
                </a:cxn>
                <a:cxn ang="0">
                  <a:pos x="1" y="154"/>
                </a:cxn>
                <a:cxn ang="0">
                  <a:pos x="76" y="4"/>
                </a:cxn>
                <a:cxn ang="0">
                  <a:pos x="15" y="161"/>
                </a:cxn>
                <a:cxn ang="0">
                  <a:pos x="8" y="149"/>
                </a:cxn>
                <a:cxn ang="0">
                  <a:pos x="157" y="149"/>
                </a:cxn>
                <a:cxn ang="0">
                  <a:pos x="150" y="161"/>
                </a:cxn>
                <a:cxn ang="0">
                  <a:pos x="76" y="12"/>
                </a:cxn>
                <a:cxn ang="0">
                  <a:pos x="90" y="12"/>
                </a:cxn>
                <a:cxn ang="0">
                  <a:pos x="15" y="161"/>
                </a:cxn>
              </a:cxnLst>
              <a:rect l="0" t="0" r="r" b="b"/>
              <a:pathLst>
                <a:path w="166" h="165">
                  <a:moveTo>
                    <a:pt x="76" y="4"/>
                  </a:moveTo>
                  <a:cubicBezTo>
                    <a:pt x="77" y="2"/>
                    <a:pt x="80" y="0"/>
                    <a:pt x="83" y="0"/>
                  </a:cubicBezTo>
                  <a:cubicBezTo>
                    <a:pt x="86" y="0"/>
                    <a:pt x="89" y="2"/>
                    <a:pt x="90" y="4"/>
                  </a:cubicBezTo>
                  <a:lnTo>
                    <a:pt x="165" y="154"/>
                  </a:lnTo>
                  <a:cubicBezTo>
                    <a:pt x="166" y="156"/>
                    <a:pt x="166" y="159"/>
                    <a:pt x="164" y="162"/>
                  </a:cubicBezTo>
                  <a:cubicBezTo>
                    <a:pt x="163" y="164"/>
                    <a:pt x="160" y="165"/>
                    <a:pt x="157" y="165"/>
                  </a:cubicBezTo>
                  <a:lnTo>
                    <a:pt x="8" y="165"/>
                  </a:lnTo>
                  <a:cubicBezTo>
                    <a:pt x="5" y="165"/>
                    <a:pt x="3" y="164"/>
                    <a:pt x="1" y="162"/>
                  </a:cubicBezTo>
                  <a:cubicBezTo>
                    <a:pt x="0" y="159"/>
                    <a:pt x="0" y="156"/>
                    <a:pt x="1" y="154"/>
                  </a:cubicBezTo>
                  <a:lnTo>
                    <a:pt x="76" y="4"/>
                  </a:lnTo>
                  <a:close/>
                  <a:moveTo>
                    <a:pt x="15" y="161"/>
                  </a:moveTo>
                  <a:lnTo>
                    <a:pt x="8" y="149"/>
                  </a:lnTo>
                  <a:lnTo>
                    <a:pt x="157" y="149"/>
                  </a:lnTo>
                  <a:lnTo>
                    <a:pt x="150" y="161"/>
                  </a:lnTo>
                  <a:lnTo>
                    <a:pt x="76" y="12"/>
                  </a:lnTo>
                  <a:lnTo>
                    <a:pt x="90" y="12"/>
                  </a:lnTo>
                  <a:lnTo>
                    <a:pt x="15" y="161"/>
                  </a:ln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8" name="Freeform 44"/>
            <p:cNvSpPr>
              <a:spLocks/>
            </p:cNvSpPr>
            <p:nvPr/>
          </p:nvSpPr>
          <p:spPr bwMode="auto">
            <a:xfrm>
              <a:off x="1425" y="1598"/>
              <a:ext cx="3415" cy="511"/>
            </a:xfrm>
            <a:custGeom>
              <a:avLst/>
              <a:gdLst/>
              <a:ahLst/>
              <a:cxnLst>
                <a:cxn ang="0">
                  <a:pos x="29" y="2"/>
                </a:cxn>
                <a:cxn ang="0">
                  <a:pos x="2285" y="322"/>
                </a:cxn>
                <a:cxn ang="0">
                  <a:pos x="4557" y="674"/>
                </a:cxn>
                <a:cxn ang="0">
                  <a:pos x="6829" y="978"/>
                </a:cxn>
                <a:cxn ang="0">
                  <a:pos x="9085" y="1314"/>
                </a:cxn>
                <a:cxn ang="0">
                  <a:pos x="9105" y="1341"/>
                </a:cxn>
                <a:cxn ang="0">
                  <a:pos x="9078" y="1361"/>
                </a:cxn>
                <a:cxn ang="0">
                  <a:pos x="6822" y="1025"/>
                </a:cxn>
                <a:cxn ang="0">
                  <a:pos x="4550" y="721"/>
                </a:cxn>
                <a:cxn ang="0">
                  <a:pos x="2278" y="369"/>
                </a:cxn>
                <a:cxn ang="0">
                  <a:pos x="22" y="49"/>
                </a:cxn>
                <a:cxn ang="0">
                  <a:pos x="2" y="22"/>
                </a:cxn>
                <a:cxn ang="0">
                  <a:pos x="29" y="2"/>
                </a:cxn>
              </a:cxnLst>
              <a:rect l="0" t="0" r="r" b="b"/>
              <a:pathLst>
                <a:path w="9107" h="1363">
                  <a:moveTo>
                    <a:pt x="29" y="2"/>
                  </a:moveTo>
                  <a:lnTo>
                    <a:pt x="2285" y="322"/>
                  </a:lnTo>
                  <a:lnTo>
                    <a:pt x="4557" y="674"/>
                  </a:lnTo>
                  <a:lnTo>
                    <a:pt x="6829" y="978"/>
                  </a:lnTo>
                  <a:lnTo>
                    <a:pt x="9085" y="1314"/>
                  </a:lnTo>
                  <a:cubicBezTo>
                    <a:pt x="9098" y="1316"/>
                    <a:pt x="9107" y="1328"/>
                    <a:pt x="9105" y="1341"/>
                  </a:cubicBezTo>
                  <a:cubicBezTo>
                    <a:pt x="9103" y="1354"/>
                    <a:pt x="9091" y="1363"/>
                    <a:pt x="9078" y="1361"/>
                  </a:cubicBezTo>
                  <a:lnTo>
                    <a:pt x="6822" y="1025"/>
                  </a:lnTo>
                  <a:lnTo>
                    <a:pt x="4550" y="721"/>
                  </a:lnTo>
                  <a:lnTo>
                    <a:pt x="2278" y="369"/>
                  </a:lnTo>
                  <a:lnTo>
                    <a:pt x="22" y="49"/>
                  </a:lnTo>
                  <a:cubicBezTo>
                    <a:pt x="9" y="47"/>
                    <a:pt x="0" y="35"/>
                    <a:pt x="2" y="22"/>
                  </a:cubicBezTo>
                  <a:cubicBezTo>
                    <a:pt x="4" y="9"/>
                    <a:pt x="16" y="0"/>
                    <a:pt x="29" y="2"/>
                  </a:cubicBezTo>
                  <a:close/>
                </a:path>
              </a:pathLst>
            </a:custGeom>
            <a:solidFill>
              <a:srgbClr val="00E4FF"/>
            </a:solidFill>
            <a:ln w="6" cap="flat">
              <a:solidFill>
                <a:srgbClr val="00E4FF"/>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69" name="Freeform 45"/>
            <p:cNvSpPr>
              <a:spLocks noEditPoints="1"/>
            </p:cNvSpPr>
            <p:nvPr/>
          </p:nvSpPr>
          <p:spPr bwMode="auto">
            <a:xfrm>
              <a:off x="1404" y="1577"/>
              <a:ext cx="3456" cy="552"/>
            </a:xfrm>
            <a:custGeom>
              <a:avLst/>
              <a:gdLst/>
              <a:ahLst/>
              <a:cxnLst>
                <a:cxn ang="0">
                  <a:pos x="54" y="54"/>
                </a:cxn>
                <a:cxn ang="0">
                  <a:pos x="0" y="0"/>
                </a:cxn>
                <a:cxn ang="0">
                  <a:pos x="54" y="54"/>
                </a:cxn>
                <a:cxn ang="0">
                  <a:pos x="0" y="54"/>
                </a:cxn>
                <a:cxn ang="0">
                  <a:pos x="54" y="0"/>
                </a:cxn>
                <a:cxn ang="0">
                  <a:pos x="0" y="54"/>
                </a:cxn>
                <a:cxn ang="0">
                  <a:pos x="906" y="180"/>
                </a:cxn>
                <a:cxn ang="0">
                  <a:pos x="852" y="120"/>
                </a:cxn>
                <a:cxn ang="0">
                  <a:pos x="906" y="180"/>
                </a:cxn>
                <a:cxn ang="0">
                  <a:pos x="852" y="180"/>
                </a:cxn>
                <a:cxn ang="0">
                  <a:pos x="906" y="120"/>
                </a:cxn>
                <a:cxn ang="0">
                  <a:pos x="852" y="180"/>
                </a:cxn>
                <a:cxn ang="0">
                  <a:pos x="1758" y="312"/>
                </a:cxn>
                <a:cxn ang="0">
                  <a:pos x="1698" y="252"/>
                </a:cxn>
                <a:cxn ang="0">
                  <a:pos x="1758" y="312"/>
                </a:cxn>
                <a:cxn ang="0">
                  <a:pos x="1698" y="312"/>
                </a:cxn>
                <a:cxn ang="0">
                  <a:pos x="1758" y="252"/>
                </a:cxn>
                <a:cxn ang="0">
                  <a:pos x="1698" y="312"/>
                </a:cxn>
                <a:cxn ang="0">
                  <a:pos x="2604" y="426"/>
                </a:cxn>
                <a:cxn ang="0">
                  <a:pos x="2550" y="372"/>
                </a:cxn>
                <a:cxn ang="0">
                  <a:pos x="2604" y="426"/>
                </a:cxn>
                <a:cxn ang="0">
                  <a:pos x="2550" y="426"/>
                </a:cxn>
                <a:cxn ang="0">
                  <a:pos x="2604" y="372"/>
                </a:cxn>
                <a:cxn ang="0">
                  <a:pos x="2550" y="426"/>
                </a:cxn>
                <a:cxn ang="0">
                  <a:pos x="3456" y="552"/>
                </a:cxn>
                <a:cxn ang="0">
                  <a:pos x="3402" y="498"/>
                </a:cxn>
                <a:cxn ang="0">
                  <a:pos x="3456" y="552"/>
                </a:cxn>
                <a:cxn ang="0">
                  <a:pos x="3402" y="552"/>
                </a:cxn>
                <a:cxn ang="0">
                  <a:pos x="3456" y="498"/>
                </a:cxn>
                <a:cxn ang="0">
                  <a:pos x="3402" y="552"/>
                </a:cxn>
              </a:cxnLst>
              <a:rect l="0" t="0" r="r" b="b"/>
              <a:pathLst>
                <a:path w="3456" h="552">
                  <a:moveTo>
                    <a:pt x="54" y="54"/>
                  </a:moveTo>
                  <a:lnTo>
                    <a:pt x="0" y="0"/>
                  </a:lnTo>
                  <a:lnTo>
                    <a:pt x="54" y="54"/>
                  </a:lnTo>
                  <a:close/>
                  <a:moveTo>
                    <a:pt x="0" y="54"/>
                  </a:moveTo>
                  <a:lnTo>
                    <a:pt x="54" y="0"/>
                  </a:lnTo>
                  <a:lnTo>
                    <a:pt x="0" y="54"/>
                  </a:lnTo>
                  <a:close/>
                  <a:moveTo>
                    <a:pt x="906" y="180"/>
                  </a:moveTo>
                  <a:lnTo>
                    <a:pt x="852" y="120"/>
                  </a:lnTo>
                  <a:lnTo>
                    <a:pt x="906" y="180"/>
                  </a:lnTo>
                  <a:close/>
                  <a:moveTo>
                    <a:pt x="852" y="180"/>
                  </a:moveTo>
                  <a:lnTo>
                    <a:pt x="906" y="120"/>
                  </a:lnTo>
                  <a:lnTo>
                    <a:pt x="852" y="180"/>
                  </a:lnTo>
                  <a:close/>
                  <a:moveTo>
                    <a:pt x="1758" y="312"/>
                  </a:moveTo>
                  <a:lnTo>
                    <a:pt x="1698" y="252"/>
                  </a:lnTo>
                  <a:lnTo>
                    <a:pt x="1758" y="312"/>
                  </a:lnTo>
                  <a:close/>
                  <a:moveTo>
                    <a:pt x="1698" y="312"/>
                  </a:moveTo>
                  <a:lnTo>
                    <a:pt x="1758" y="252"/>
                  </a:lnTo>
                  <a:lnTo>
                    <a:pt x="1698" y="312"/>
                  </a:lnTo>
                  <a:close/>
                  <a:moveTo>
                    <a:pt x="2604" y="426"/>
                  </a:moveTo>
                  <a:lnTo>
                    <a:pt x="2550" y="372"/>
                  </a:lnTo>
                  <a:lnTo>
                    <a:pt x="2604" y="426"/>
                  </a:lnTo>
                  <a:close/>
                  <a:moveTo>
                    <a:pt x="2550" y="426"/>
                  </a:moveTo>
                  <a:lnTo>
                    <a:pt x="2604" y="372"/>
                  </a:lnTo>
                  <a:lnTo>
                    <a:pt x="2550" y="426"/>
                  </a:lnTo>
                  <a:close/>
                  <a:moveTo>
                    <a:pt x="3456" y="552"/>
                  </a:moveTo>
                  <a:lnTo>
                    <a:pt x="3402" y="498"/>
                  </a:lnTo>
                  <a:lnTo>
                    <a:pt x="3456" y="552"/>
                  </a:lnTo>
                  <a:close/>
                  <a:moveTo>
                    <a:pt x="3402" y="552"/>
                  </a:moveTo>
                  <a:lnTo>
                    <a:pt x="3456" y="498"/>
                  </a:lnTo>
                  <a:lnTo>
                    <a:pt x="3402" y="552"/>
                  </a:lnTo>
                  <a:close/>
                </a:path>
              </a:pathLst>
            </a:custGeom>
            <a:solidFill>
              <a:srgbClr val="5DD3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70" name="Freeform 46"/>
            <p:cNvSpPr>
              <a:spLocks noEditPoints="1"/>
            </p:cNvSpPr>
            <p:nvPr/>
          </p:nvSpPr>
          <p:spPr bwMode="auto">
            <a:xfrm>
              <a:off x="1402" y="1575"/>
              <a:ext cx="3460" cy="556"/>
            </a:xfrm>
            <a:custGeom>
              <a:avLst/>
              <a:gdLst/>
              <a:ahLst/>
              <a:cxnLst>
                <a:cxn ang="0">
                  <a:pos x="54" y="58"/>
                </a:cxn>
                <a:cxn ang="0">
                  <a:pos x="0" y="4"/>
                </a:cxn>
                <a:cxn ang="0">
                  <a:pos x="4" y="0"/>
                </a:cxn>
                <a:cxn ang="0">
                  <a:pos x="58" y="54"/>
                </a:cxn>
                <a:cxn ang="0">
                  <a:pos x="54" y="58"/>
                </a:cxn>
                <a:cxn ang="0">
                  <a:pos x="0" y="54"/>
                </a:cxn>
                <a:cxn ang="0">
                  <a:pos x="54" y="0"/>
                </a:cxn>
                <a:cxn ang="0">
                  <a:pos x="58" y="4"/>
                </a:cxn>
                <a:cxn ang="0">
                  <a:pos x="4" y="58"/>
                </a:cxn>
                <a:cxn ang="0">
                  <a:pos x="0" y="54"/>
                </a:cxn>
                <a:cxn ang="0">
                  <a:pos x="906" y="184"/>
                </a:cxn>
                <a:cxn ang="0">
                  <a:pos x="852" y="124"/>
                </a:cxn>
                <a:cxn ang="0">
                  <a:pos x="856" y="120"/>
                </a:cxn>
                <a:cxn ang="0">
                  <a:pos x="910" y="180"/>
                </a:cxn>
                <a:cxn ang="0">
                  <a:pos x="906" y="184"/>
                </a:cxn>
                <a:cxn ang="0">
                  <a:pos x="852" y="180"/>
                </a:cxn>
                <a:cxn ang="0">
                  <a:pos x="906" y="120"/>
                </a:cxn>
                <a:cxn ang="0">
                  <a:pos x="910" y="124"/>
                </a:cxn>
                <a:cxn ang="0">
                  <a:pos x="856" y="184"/>
                </a:cxn>
                <a:cxn ang="0">
                  <a:pos x="852" y="180"/>
                </a:cxn>
                <a:cxn ang="0">
                  <a:pos x="1758" y="316"/>
                </a:cxn>
                <a:cxn ang="0">
                  <a:pos x="1698" y="256"/>
                </a:cxn>
                <a:cxn ang="0">
                  <a:pos x="1702" y="252"/>
                </a:cxn>
                <a:cxn ang="0">
                  <a:pos x="1762" y="312"/>
                </a:cxn>
                <a:cxn ang="0">
                  <a:pos x="1758" y="316"/>
                </a:cxn>
                <a:cxn ang="0">
                  <a:pos x="1698" y="312"/>
                </a:cxn>
                <a:cxn ang="0">
                  <a:pos x="1758" y="252"/>
                </a:cxn>
                <a:cxn ang="0">
                  <a:pos x="1762" y="256"/>
                </a:cxn>
                <a:cxn ang="0">
                  <a:pos x="1702" y="316"/>
                </a:cxn>
                <a:cxn ang="0">
                  <a:pos x="1698" y="312"/>
                </a:cxn>
                <a:cxn ang="0">
                  <a:pos x="2604" y="430"/>
                </a:cxn>
                <a:cxn ang="0">
                  <a:pos x="2550" y="376"/>
                </a:cxn>
                <a:cxn ang="0">
                  <a:pos x="2554" y="372"/>
                </a:cxn>
                <a:cxn ang="0">
                  <a:pos x="2608" y="426"/>
                </a:cxn>
                <a:cxn ang="0">
                  <a:pos x="2604" y="430"/>
                </a:cxn>
                <a:cxn ang="0">
                  <a:pos x="2550" y="426"/>
                </a:cxn>
                <a:cxn ang="0">
                  <a:pos x="2604" y="372"/>
                </a:cxn>
                <a:cxn ang="0">
                  <a:pos x="2608" y="376"/>
                </a:cxn>
                <a:cxn ang="0">
                  <a:pos x="2554" y="430"/>
                </a:cxn>
                <a:cxn ang="0">
                  <a:pos x="2550" y="426"/>
                </a:cxn>
                <a:cxn ang="0">
                  <a:pos x="3456" y="556"/>
                </a:cxn>
                <a:cxn ang="0">
                  <a:pos x="3402" y="502"/>
                </a:cxn>
                <a:cxn ang="0">
                  <a:pos x="3406" y="498"/>
                </a:cxn>
                <a:cxn ang="0">
                  <a:pos x="3460" y="552"/>
                </a:cxn>
                <a:cxn ang="0">
                  <a:pos x="3456" y="556"/>
                </a:cxn>
                <a:cxn ang="0">
                  <a:pos x="3402" y="552"/>
                </a:cxn>
                <a:cxn ang="0">
                  <a:pos x="3456" y="498"/>
                </a:cxn>
                <a:cxn ang="0">
                  <a:pos x="3460" y="502"/>
                </a:cxn>
                <a:cxn ang="0">
                  <a:pos x="3406" y="556"/>
                </a:cxn>
                <a:cxn ang="0">
                  <a:pos x="3402" y="552"/>
                </a:cxn>
              </a:cxnLst>
              <a:rect l="0" t="0" r="r" b="b"/>
              <a:pathLst>
                <a:path w="3460" h="556">
                  <a:moveTo>
                    <a:pt x="54" y="58"/>
                  </a:moveTo>
                  <a:lnTo>
                    <a:pt x="0" y="4"/>
                  </a:lnTo>
                  <a:lnTo>
                    <a:pt x="4" y="0"/>
                  </a:lnTo>
                  <a:lnTo>
                    <a:pt x="58" y="54"/>
                  </a:lnTo>
                  <a:lnTo>
                    <a:pt x="54" y="58"/>
                  </a:lnTo>
                  <a:close/>
                  <a:moveTo>
                    <a:pt x="0" y="54"/>
                  </a:moveTo>
                  <a:lnTo>
                    <a:pt x="54" y="0"/>
                  </a:lnTo>
                  <a:lnTo>
                    <a:pt x="58" y="4"/>
                  </a:lnTo>
                  <a:lnTo>
                    <a:pt x="4" y="58"/>
                  </a:lnTo>
                  <a:lnTo>
                    <a:pt x="0" y="54"/>
                  </a:lnTo>
                  <a:close/>
                  <a:moveTo>
                    <a:pt x="906" y="184"/>
                  </a:moveTo>
                  <a:lnTo>
                    <a:pt x="852" y="124"/>
                  </a:lnTo>
                  <a:lnTo>
                    <a:pt x="856" y="120"/>
                  </a:lnTo>
                  <a:lnTo>
                    <a:pt x="910" y="180"/>
                  </a:lnTo>
                  <a:lnTo>
                    <a:pt x="906" y="184"/>
                  </a:lnTo>
                  <a:close/>
                  <a:moveTo>
                    <a:pt x="852" y="180"/>
                  </a:moveTo>
                  <a:lnTo>
                    <a:pt x="906" y="120"/>
                  </a:lnTo>
                  <a:lnTo>
                    <a:pt x="910" y="124"/>
                  </a:lnTo>
                  <a:lnTo>
                    <a:pt x="856" y="184"/>
                  </a:lnTo>
                  <a:lnTo>
                    <a:pt x="852" y="180"/>
                  </a:lnTo>
                  <a:close/>
                  <a:moveTo>
                    <a:pt x="1758" y="316"/>
                  </a:moveTo>
                  <a:lnTo>
                    <a:pt x="1698" y="256"/>
                  </a:lnTo>
                  <a:lnTo>
                    <a:pt x="1702" y="252"/>
                  </a:lnTo>
                  <a:lnTo>
                    <a:pt x="1762" y="312"/>
                  </a:lnTo>
                  <a:lnTo>
                    <a:pt x="1758" y="316"/>
                  </a:lnTo>
                  <a:close/>
                  <a:moveTo>
                    <a:pt x="1698" y="312"/>
                  </a:moveTo>
                  <a:lnTo>
                    <a:pt x="1758" y="252"/>
                  </a:lnTo>
                  <a:lnTo>
                    <a:pt x="1762" y="256"/>
                  </a:lnTo>
                  <a:lnTo>
                    <a:pt x="1702" y="316"/>
                  </a:lnTo>
                  <a:lnTo>
                    <a:pt x="1698" y="312"/>
                  </a:lnTo>
                  <a:close/>
                  <a:moveTo>
                    <a:pt x="2604" y="430"/>
                  </a:moveTo>
                  <a:lnTo>
                    <a:pt x="2550" y="376"/>
                  </a:lnTo>
                  <a:lnTo>
                    <a:pt x="2554" y="372"/>
                  </a:lnTo>
                  <a:lnTo>
                    <a:pt x="2608" y="426"/>
                  </a:lnTo>
                  <a:lnTo>
                    <a:pt x="2604" y="430"/>
                  </a:lnTo>
                  <a:close/>
                  <a:moveTo>
                    <a:pt x="2550" y="426"/>
                  </a:moveTo>
                  <a:lnTo>
                    <a:pt x="2604" y="372"/>
                  </a:lnTo>
                  <a:lnTo>
                    <a:pt x="2608" y="376"/>
                  </a:lnTo>
                  <a:lnTo>
                    <a:pt x="2554" y="430"/>
                  </a:lnTo>
                  <a:lnTo>
                    <a:pt x="2550" y="426"/>
                  </a:lnTo>
                  <a:close/>
                  <a:moveTo>
                    <a:pt x="3456" y="556"/>
                  </a:moveTo>
                  <a:lnTo>
                    <a:pt x="3402" y="502"/>
                  </a:lnTo>
                  <a:lnTo>
                    <a:pt x="3406" y="498"/>
                  </a:lnTo>
                  <a:lnTo>
                    <a:pt x="3460" y="552"/>
                  </a:lnTo>
                  <a:lnTo>
                    <a:pt x="3456" y="556"/>
                  </a:lnTo>
                  <a:close/>
                  <a:moveTo>
                    <a:pt x="3402" y="552"/>
                  </a:moveTo>
                  <a:lnTo>
                    <a:pt x="3456" y="498"/>
                  </a:lnTo>
                  <a:lnTo>
                    <a:pt x="3460" y="502"/>
                  </a:lnTo>
                  <a:lnTo>
                    <a:pt x="3406" y="556"/>
                  </a:lnTo>
                  <a:lnTo>
                    <a:pt x="3402" y="552"/>
                  </a:lnTo>
                  <a:close/>
                </a:path>
              </a:pathLst>
            </a:custGeom>
            <a:solidFill>
              <a:srgbClr val="00E4FF"/>
            </a:solidFill>
            <a:ln w="6" cap="flat">
              <a:solidFill>
                <a:srgbClr val="00E4FF"/>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71" name="Freeform 47"/>
            <p:cNvSpPr>
              <a:spLocks/>
            </p:cNvSpPr>
            <p:nvPr/>
          </p:nvSpPr>
          <p:spPr bwMode="auto">
            <a:xfrm>
              <a:off x="1425" y="1514"/>
              <a:ext cx="3415" cy="463"/>
            </a:xfrm>
            <a:custGeom>
              <a:avLst/>
              <a:gdLst/>
              <a:ahLst/>
              <a:cxnLst>
                <a:cxn ang="0">
                  <a:pos x="29" y="2"/>
                </a:cxn>
                <a:cxn ang="0">
                  <a:pos x="2285" y="290"/>
                </a:cxn>
                <a:cxn ang="0">
                  <a:pos x="4556" y="578"/>
                </a:cxn>
                <a:cxn ang="0">
                  <a:pos x="6829" y="882"/>
                </a:cxn>
                <a:cxn ang="0">
                  <a:pos x="9085" y="1186"/>
                </a:cxn>
                <a:cxn ang="0">
                  <a:pos x="9105" y="1213"/>
                </a:cxn>
                <a:cxn ang="0">
                  <a:pos x="9078" y="1233"/>
                </a:cxn>
                <a:cxn ang="0">
                  <a:pos x="6822" y="929"/>
                </a:cxn>
                <a:cxn ang="0">
                  <a:pos x="4550" y="625"/>
                </a:cxn>
                <a:cxn ang="0">
                  <a:pos x="2278" y="337"/>
                </a:cxn>
                <a:cxn ang="0">
                  <a:pos x="22" y="49"/>
                </a:cxn>
                <a:cxn ang="0">
                  <a:pos x="2" y="22"/>
                </a:cxn>
                <a:cxn ang="0">
                  <a:pos x="29" y="2"/>
                </a:cxn>
              </a:cxnLst>
              <a:rect l="0" t="0" r="r" b="b"/>
              <a:pathLst>
                <a:path w="9107" h="1235">
                  <a:moveTo>
                    <a:pt x="29" y="2"/>
                  </a:moveTo>
                  <a:lnTo>
                    <a:pt x="2285" y="290"/>
                  </a:lnTo>
                  <a:lnTo>
                    <a:pt x="4556" y="578"/>
                  </a:lnTo>
                  <a:lnTo>
                    <a:pt x="6829" y="882"/>
                  </a:lnTo>
                  <a:lnTo>
                    <a:pt x="9085" y="1186"/>
                  </a:lnTo>
                  <a:cubicBezTo>
                    <a:pt x="9098" y="1187"/>
                    <a:pt x="9107" y="1200"/>
                    <a:pt x="9105" y="1213"/>
                  </a:cubicBezTo>
                  <a:cubicBezTo>
                    <a:pt x="9103" y="1226"/>
                    <a:pt x="9091" y="1235"/>
                    <a:pt x="9078" y="1233"/>
                  </a:cubicBezTo>
                  <a:lnTo>
                    <a:pt x="6822" y="929"/>
                  </a:lnTo>
                  <a:lnTo>
                    <a:pt x="4550" y="625"/>
                  </a:lnTo>
                  <a:lnTo>
                    <a:pt x="2278" y="337"/>
                  </a:lnTo>
                  <a:lnTo>
                    <a:pt x="22" y="49"/>
                  </a:lnTo>
                  <a:cubicBezTo>
                    <a:pt x="9" y="48"/>
                    <a:pt x="0" y="36"/>
                    <a:pt x="2" y="22"/>
                  </a:cubicBezTo>
                  <a:cubicBezTo>
                    <a:pt x="3" y="9"/>
                    <a:pt x="15" y="0"/>
                    <a:pt x="29" y="2"/>
                  </a:cubicBezTo>
                  <a:close/>
                </a:path>
              </a:pathLst>
            </a:custGeom>
            <a:solidFill>
              <a:srgbClr val="FF8100"/>
            </a:solidFill>
            <a:ln w="6" cap="flat">
              <a:solidFill>
                <a:srgbClr val="FF81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72" name="Freeform 48"/>
            <p:cNvSpPr>
              <a:spLocks noEditPoints="1"/>
            </p:cNvSpPr>
            <p:nvPr/>
          </p:nvSpPr>
          <p:spPr bwMode="auto">
            <a:xfrm>
              <a:off x="1404" y="1499"/>
              <a:ext cx="3456" cy="492"/>
            </a:xfrm>
            <a:custGeom>
              <a:avLst/>
              <a:gdLst/>
              <a:ahLst/>
              <a:cxnLst>
                <a:cxn ang="0">
                  <a:pos x="54" y="54"/>
                </a:cxn>
                <a:cxn ang="0">
                  <a:pos x="0" y="0"/>
                </a:cxn>
                <a:cxn ang="0">
                  <a:pos x="54" y="54"/>
                </a:cxn>
                <a:cxn ang="0">
                  <a:pos x="30" y="0"/>
                </a:cxn>
                <a:cxn ang="0">
                  <a:pos x="30" y="54"/>
                </a:cxn>
                <a:cxn ang="0">
                  <a:pos x="30" y="0"/>
                </a:cxn>
                <a:cxn ang="0">
                  <a:pos x="0" y="54"/>
                </a:cxn>
                <a:cxn ang="0">
                  <a:pos x="54" y="0"/>
                </a:cxn>
                <a:cxn ang="0">
                  <a:pos x="0" y="54"/>
                </a:cxn>
                <a:cxn ang="0">
                  <a:pos x="906" y="162"/>
                </a:cxn>
                <a:cxn ang="0">
                  <a:pos x="852" y="108"/>
                </a:cxn>
                <a:cxn ang="0">
                  <a:pos x="906" y="162"/>
                </a:cxn>
                <a:cxn ang="0">
                  <a:pos x="876" y="108"/>
                </a:cxn>
                <a:cxn ang="0">
                  <a:pos x="876" y="162"/>
                </a:cxn>
                <a:cxn ang="0">
                  <a:pos x="876" y="108"/>
                </a:cxn>
                <a:cxn ang="0">
                  <a:pos x="852" y="162"/>
                </a:cxn>
                <a:cxn ang="0">
                  <a:pos x="906" y="108"/>
                </a:cxn>
                <a:cxn ang="0">
                  <a:pos x="852" y="162"/>
                </a:cxn>
                <a:cxn ang="0">
                  <a:pos x="1758" y="270"/>
                </a:cxn>
                <a:cxn ang="0">
                  <a:pos x="1698" y="216"/>
                </a:cxn>
                <a:cxn ang="0">
                  <a:pos x="1758" y="270"/>
                </a:cxn>
                <a:cxn ang="0">
                  <a:pos x="1728" y="216"/>
                </a:cxn>
                <a:cxn ang="0">
                  <a:pos x="1728" y="270"/>
                </a:cxn>
                <a:cxn ang="0">
                  <a:pos x="1728" y="216"/>
                </a:cxn>
                <a:cxn ang="0">
                  <a:pos x="1698" y="270"/>
                </a:cxn>
                <a:cxn ang="0">
                  <a:pos x="1758" y="216"/>
                </a:cxn>
                <a:cxn ang="0">
                  <a:pos x="1698" y="270"/>
                </a:cxn>
                <a:cxn ang="0">
                  <a:pos x="2604" y="378"/>
                </a:cxn>
                <a:cxn ang="0">
                  <a:pos x="2550" y="324"/>
                </a:cxn>
                <a:cxn ang="0">
                  <a:pos x="2604" y="378"/>
                </a:cxn>
                <a:cxn ang="0">
                  <a:pos x="2580" y="324"/>
                </a:cxn>
                <a:cxn ang="0">
                  <a:pos x="2580" y="378"/>
                </a:cxn>
                <a:cxn ang="0">
                  <a:pos x="2580" y="324"/>
                </a:cxn>
                <a:cxn ang="0">
                  <a:pos x="2550" y="378"/>
                </a:cxn>
                <a:cxn ang="0">
                  <a:pos x="2604" y="324"/>
                </a:cxn>
                <a:cxn ang="0">
                  <a:pos x="2550" y="378"/>
                </a:cxn>
                <a:cxn ang="0">
                  <a:pos x="3456" y="492"/>
                </a:cxn>
                <a:cxn ang="0">
                  <a:pos x="3402" y="438"/>
                </a:cxn>
                <a:cxn ang="0">
                  <a:pos x="3456" y="492"/>
                </a:cxn>
                <a:cxn ang="0">
                  <a:pos x="3426" y="438"/>
                </a:cxn>
                <a:cxn ang="0">
                  <a:pos x="3426" y="492"/>
                </a:cxn>
                <a:cxn ang="0">
                  <a:pos x="3426" y="438"/>
                </a:cxn>
                <a:cxn ang="0">
                  <a:pos x="3402" y="492"/>
                </a:cxn>
                <a:cxn ang="0">
                  <a:pos x="3456" y="438"/>
                </a:cxn>
                <a:cxn ang="0">
                  <a:pos x="3402" y="492"/>
                </a:cxn>
              </a:cxnLst>
              <a:rect l="0" t="0" r="r" b="b"/>
              <a:pathLst>
                <a:path w="3456" h="492">
                  <a:moveTo>
                    <a:pt x="54" y="54"/>
                  </a:moveTo>
                  <a:lnTo>
                    <a:pt x="0" y="0"/>
                  </a:lnTo>
                  <a:lnTo>
                    <a:pt x="54" y="54"/>
                  </a:lnTo>
                  <a:close/>
                  <a:moveTo>
                    <a:pt x="30" y="0"/>
                  </a:moveTo>
                  <a:lnTo>
                    <a:pt x="30" y="54"/>
                  </a:lnTo>
                  <a:lnTo>
                    <a:pt x="30" y="0"/>
                  </a:lnTo>
                  <a:close/>
                  <a:moveTo>
                    <a:pt x="0" y="54"/>
                  </a:moveTo>
                  <a:lnTo>
                    <a:pt x="54" y="0"/>
                  </a:lnTo>
                  <a:lnTo>
                    <a:pt x="0" y="54"/>
                  </a:lnTo>
                  <a:close/>
                  <a:moveTo>
                    <a:pt x="906" y="162"/>
                  </a:moveTo>
                  <a:lnTo>
                    <a:pt x="852" y="108"/>
                  </a:lnTo>
                  <a:lnTo>
                    <a:pt x="906" y="162"/>
                  </a:lnTo>
                  <a:close/>
                  <a:moveTo>
                    <a:pt x="876" y="108"/>
                  </a:moveTo>
                  <a:lnTo>
                    <a:pt x="876" y="162"/>
                  </a:lnTo>
                  <a:lnTo>
                    <a:pt x="876" y="108"/>
                  </a:lnTo>
                  <a:close/>
                  <a:moveTo>
                    <a:pt x="852" y="162"/>
                  </a:moveTo>
                  <a:lnTo>
                    <a:pt x="906" y="108"/>
                  </a:lnTo>
                  <a:lnTo>
                    <a:pt x="852" y="162"/>
                  </a:lnTo>
                  <a:close/>
                  <a:moveTo>
                    <a:pt x="1758" y="270"/>
                  </a:moveTo>
                  <a:lnTo>
                    <a:pt x="1698" y="216"/>
                  </a:lnTo>
                  <a:lnTo>
                    <a:pt x="1758" y="270"/>
                  </a:lnTo>
                  <a:close/>
                  <a:moveTo>
                    <a:pt x="1728" y="216"/>
                  </a:moveTo>
                  <a:lnTo>
                    <a:pt x="1728" y="270"/>
                  </a:lnTo>
                  <a:lnTo>
                    <a:pt x="1728" y="216"/>
                  </a:lnTo>
                  <a:close/>
                  <a:moveTo>
                    <a:pt x="1698" y="270"/>
                  </a:moveTo>
                  <a:lnTo>
                    <a:pt x="1758" y="216"/>
                  </a:lnTo>
                  <a:lnTo>
                    <a:pt x="1698" y="270"/>
                  </a:lnTo>
                  <a:close/>
                  <a:moveTo>
                    <a:pt x="2604" y="378"/>
                  </a:moveTo>
                  <a:lnTo>
                    <a:pt x="2550" y="324"/>
                  </a:lnTo>
                  <a:lnTo>
                    <a:pt x="2604" y="378"/>
                  </a:lnTo>
                  <a:close/>
                  <a:moveTo>
                    <a:pt x="2580" y="324"/>
                  </a:moveTo>
                  <a:lnTo>
                    <a:pt x="2580" y="378"/>
                  </a:lnTo>
                  <a:lnTo>
                    <a:pt x="2580" y="324"/>
                  </a:lnTo>
                  <a:close/>
                  <a:moveTo>
                    <a:pt x="2550" y="378"/>
                  </a:moveTo>
                  <a:lnTo>
                    <a:pt x="2604" y="324"/>
                  </a:lnTo>
                  <a:lnTo>
                    <a:pt x="2550" y="378"/>
                  </a:lnTo>
                  <a:close/>
                  <a:moveTo>
                    <a:pt x="3456" y="492"/>
                  </a:moveTo>
                  <a:lnTo>
                    <a:pt x="3402" y="438"/>
                  </a:lnTo>
                  <a:lnTo>
                    <a:pt x="3456" y="492"/>
                  </a:lnTo>
                  <a:close/>
                  <a:moveTo>
                    <a:pt x="3426" y="438"/>
                  </a:moveTo>
                  <a:lnTo>
                    <a:pt x="3426" y="492"/>
                  </a:lnTo>
                  <a:lnTo>
                    <a:pt x="3426" y="438"/>
                  </a:lnTo>
                  <a:close/>
                  <a:moveTo>
                    <a:pt x="3402" y="492"/>
                  </a:moveTo>
                  <a:lnTo>
                    <a:pt x="3456" y="438"/>
                  </a:lnTo>
                  <a:lnTo>
                    <a:pt x="3402" y="492"/>
                  </a:lnTo>
                  <a:close/>
                </a:path>
              </a:pathLst>
            </a:custGeom>
            <a:solidFill>
              <a:srgbClr val="FF99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73" name="Freeform 49"/>
            <p:cNvSpPr>
              <a:spLocks noEditPoints="1"/>
            </p:cNvSpPr>
            <p:nvPr/>
          </p:nvSpPr>
          <p:spPr bwMode="auto">
            <a:xfrm>
              <a:off x="1402" y="1497"/>
              <a:ext cx="3460" cy="496"/>
            </a:xfrm>
            <a:custGeom>
              <a:avLst/>
              <a:gdLst/>
              <a:ahLst/>
              <a:cxnLst>
                <a:cxn ang="0">
                  <a:pos x="0" y="4"/>
                </a:cxn>
                <a:cxn ang="0">
                  <a:pos x="58" y="54"/>
                </a:cxn>
                <a:cxn ang="0">
                  <a:pos x="35" y="2"/>
                </a:cxn>
                <a:cxn ang="0">
                  <a:pos x="29" y="56"/>
                </a:cxn>
                <a:cxn ang="0">
                  <a:pos x="35" y="2"/>
                </a:cxn>
                <a:cxn ang="0">
                  <a:pos x="54" y="0"/>
                </a:cxn>
                <a:cxn ang="0">
                  <a:pos x="4" y="58"/>
                </a:cxn>
                <a:cxn ang="0">
                  <a:pos x="906" y="166"/>
                </a:cxn>
                <a:cxn ang="0">
                  <a:pos x="856" y="108"/>
                </a:cxn>
                <a:cxn ang="0">
                  <a:pos x="906" y="166"/>
                </a:cxn>
                <a:cxn ang="0">
                  <a:pos x="881" y="164"/>
                </a:cxn>
                <a:cxn ang="0">
                  <a:pos x="875" y="110"/>
                </a:cxn>
                <a:cxn ang="0">
                  <a:pos x="852" y="162"/>
                </a:cxn>
                <a:cxn ang="0">
                  <a:pos x="910" y="112"/>
                </a:cxn>
                <a:cxn ang="0">
                  <a:pos x="852" y="162"/>
                </a:cxn>
                <a:cxn ang="0">
                  <a:pos x="1698" y="220"/>
                </a:cxn>
                <a:cxn ang="0">
                  <a:pos x="1762" y="270"/>
                </a:cxn>
                <a:cxn ang="0">
                  <a:pos x="1733" y="218"/>
                </a:cxn>
                <a:cxn ang="0">
                  <a:pos x="1727" y="272"/>
                </a:cxn>
                <a:cxn ang="0">
                  <a:pos x="1733" y="218"/>
                </a:cxn>
                <a:cxn ang="0">
                  <a:pos x="1758" y="216"/>
                </a:cxn>
                <a:cxn ang="0">
                  <a:pos x="1702" y="274"/>
                </a:cxn>
                <a:cxn ang="0">
                  <a:pos x="2604" y="382"/>
                </a:cxn>
                <a:cxn ang="0">
                  <a:pos x="2554" y="324"/>
                </a:cxn>
                <a:cxn ang="0">
                  <a:pos x="2604" y="382"/>
                </a:cxn>
                <a:cxn ang="0">
                  <a:pos x="2585" y="380"/>
                </a:cxn>
                <a:cxn ang="0">
                  <a:pos x="2579" y="326"/>
                </a:cxn>
                <a:cxn ang="0">
                  <a:pos x="2550" y="378"/>
                </a:cxn>
                <a:cxn ang="0">
                  <a:pos x="2608" y="328"/>
                </a:cxn>
                <a:cxn ang="0">
                  <a:pos x="2550" y="378"/>
                </a:cxn>
                <a:cxn ang="0">
                  <a:pos x="3402" y="442"/>
                </a:cxn>
                <a:cxn ang="0">
                  <a:pos x="3460" y="492"/>
                </a:cxn>
                <a:cxn ang="0">
                  <a:pos x="3431" y="440"/>
                </a:cxn>
                <a:cxn ang="0">
                  <a:pos x="3425" y="494"/>
                </a:cxn>
                <a:cxn ang="0">
                  <a:pos x="3431" y="440"/>
                </a:cxn>
                <a:cxn ang="0">
                  <a:pos x="3456" y="438"/>
                </a:cxn>
                <a:cxn ang="0">
                  <a:pos x="3406" y="496"/>
                </a:cxn>
              </a:cxnLst>
              <a:rect l="0" t="0" r="r" b="b"/>
              <a:pathLst>
                <a:path w="3460" h="496">
                  <a:moveTo>
                    <a:pt x="54" y="58"/>
                  </a:moveTo>
                  <a:lnTo>
                    <a:pt x="0" y="4"/>
                  </a:lnTo>
                  <a:lnTo>
                    <a:pt x="4" y="0"/>
                  </a:lnTo>
                  <a:lnTo>
                    <a:pt x="58" y="54"/>
                  </a:lnTo>
                  <a:lnTo>
                    <a:pt x="54" y="58"/>
                  </a:lnTo>
                  <a:close/>
                  <a:moveTo>
                    <a:pt x="35" y="2"/>
                  </a:moveTo>
                  <a:lnTo>
                    <a:pt x="35" y="56"/>
                  </a:lnTo>
                  <a:lnTo>
                    <a:pt x="29" y="56"/>
                  </a:lnTo>
                  <a:lnTo>
                    <a:pt x="29" y="2"/>
                  </a:lnTo>
                  <a:lnTo>
                    <a:pt x="35" y="2"/>
                  </a:lnTo>
                  <a:close/>
                  <a:moveTo>
                    <a:pt x="0" y="54"/>
                  </a:moveTo>
                  <a:lnTo>
                    <a:pt x="54" y="0"/>
                  </a:lnTo>
                  <a:lnTo>
                    <a:pt x="58" y="4"/>
                  </a:lnTo>
                  <a:lnTo>
                    <a:pt x="4" y="58"/>
                  </a:lnTo>
                  <a:lnTo>
                    <a:pt x="0" y="54"/>
                  </a:lnTo>
                  <a:close/>
                  <a:moveTo>
                    <a:pt x="906" y="166"/>
                  </a:moveTo>
                  <a:lnTo>
                    <a:pt x="852" y="112"/>
                  </a:lnTo>
                  <a:lnTo>
                    <a:pt x="856" y="108"/>
                  </a:lnTo>
                  <a:lnTo>
                    <a:pt x="910" y="162"/>
                  </a:lnTo>
                  <a:lnTo>
                    <a:pt x="906" y="166"/>
                  </a:lnTo>
                  <a:close/>
                  <a:moveTo>
                    <a:pt x="881" y="110"/>
                  </a:moveTo>
                  <a:lnTo>
                    <a:pt x="881" y="164"/>
                  </a:lnTo>
                  <a:lnTo>
                    <a:pt x="875" y="164"/>
                  </a:lnTo>
                  <a:lnTo>
                    <a:pt x="875" y="110"/>
                  </a:lnTo>
                  <a:lnTo>
                    <a:pt x="881" y="110"/>
                  </a:lnTo>
                  <a:close/>
                  <a:moveTo>
                    <a:pt x="852" y="162"/>
                  </a:moveTo>
                  <a:lnTo>
                    <a:pt x="906" y="108"/>
                  </a:lnTo>
                  <a:lnTo>
                    <a:pt x="910" y="112"/>
                  </a:lnTo>
                  <a:lnTo>
                    <a:pt x="856" y="166"/>
                  </a:lnTo>
                  <a:lnTo>
                    <a:pt x="852" y="162"/>
                  </a:lnTo>
                  <a:close/>
                  <a:moveTo>
                    <a:pt x="1758" y="274"/>
                  </a:moveTo>
                  <a:lnTo>
                    <a:pt x="1698" y="220"/>
                  </a:lnTo>
                  <a:lnTo>
                    <a:pt x="1702" y="216"/>
                  </a:lnTo>
                  <a:lnTo>
                    <a:pt x="1762" y="270"/>
                  </a:lnTo>
                  <a:lnTo>
                    <a:pt x="1758" y="274"/>
                  </a:lnTo>
                  <a:close/>
                  <a:moveTo>
                    <a:pt x="1733" y="218"/>
                  </a:moveTo>
                  <a:lnTo>
                    <a:pt x="1733" y="272"/>
                  </a:lnTo>
                  <a:lnTo>
                    <a:pt x="1727" y="272"/>
                  </a:lnTo>
                  <a:lnTo>
                    <a:pt x="1727" y="218"/>
                  </a:lnTo>
                  <a:lnTo>
                    <a:pt x="1733" y="218"/>
                  </a:lnTo>
                  <a:close/>
                  <a:moveTo>
                    <a:pt x="1698" y="270"/>
                  </a:moveTo>
                  <a:lnTo>
                    <a:pt x="1758" y="216"/>
                  </a:lnTo>
                  <a:lnTo>
                    <a:pt x="1762" y="220"/>
                  </a:lnTo>
                  <a:lnTo>
                    <a:pt x="1702" y="274"/>
                  </a:lnTo>
                  <a:lnTo>
                    <a:pt x="1698" y="270"/>
                  </a:lnTo>
                  <a:close/>
                  <a:moveTo>
                    <a:pt x="2604" y="382"/>
                  </a:moveTo>
                  <a:lnTo>
                    <a:pt x="2550" y="328"/>
                  </a:lnTo>
                  <a:lnTo>
                    <a:pt x="2554" y="324"/>
                  </a:lnTo>
                  <a:lnTo>
                    <a:pt x="2608" y="378"/>
                  </a:lnTo>
                  <a:lnTo>
                    <a:pt x="2604" y="382"/>
                  </a:lnTo>
                  <a:close/>
                  <a:moveTo>
                    <a:pt x="2585" y="326"/>
                  </a:moveTo>
                  <a:lnTo>
                    <a:pt x="2585" y="380"/>
                  </a:lnTo>
                  <a:lnTo>
                    <a:pt x="2579" y="380"/>
                  </a:lnTo>
                  <a:lnTo>
                    <a:pt x="2579" y="326"/>
                  </a:lnTo>
                  <a:lnTo>
                    <a:pt x="2585" y="326"/>
                  </a:lnTo>
                  <a:close/>
                  <a:moveTo>
                    <a:pt x="2550" y="378"/>
                  </a:moveTo>
                  <a:lnTo>
                    <a:pt x="2604" y="324"/>
                  </a:lnTo>
                  <a:lnTo>
                    <a:pt x="2608" y="328"/>
                  </a:lnTo>
                  <a:lnTo>
                    <a:pt x="2554" y="382"/>
                  </a:lnTo>
                  <a:lnTo>
                    <a:pt x="2550" y="378"/>
                  </a:lnTo>
                  <a:close/>
                  <a:moveTo>
                    <a:pt x="3456" y="496"/>
                  </a:moveTo>
                  <a:lnTo>
                    <a:pt x="3402" y="442"/>
                  </a:lnTo>
                  <a:lnTo>
                    <a:pt x="3406" y="438"/>
                  </a:lnTo>
                  <a:lnTo>
                    <a:pt x="3460" y="492"/>
                  </a:lnTo>
                  <a:lnTo>
                    <a:pt x="3456" y="496"/>
                  </a:lnTo>
                  <a:close/>
                  <a:moveTo>
                    <a:pt x="3431" y="440"/>
                  </a:moveTo>
                  <a:lnTo>
                    <a:pt x="3431" y="494"/>
                  </a:lnTo>
                  <a:lnTo>
                    <a:pt x="3425" y="494"/>
                  </a:lnTo>
                  <a:lnTo>
                    <a:pt x="3425" y="440"/>
                  </a:lnTo>
                  <a:lnTo>
                    <a:pt x="3431" y="440"/>
                  </a:lnTo>
                  <a:close/>
                  <a:moveTo>
                    <a:pt x="3402" y="492"/>
                  </a:moveTo>
                  <a:lnTo>
                    <a:pt x="3456" y="438"/>
                  </a:lnTo>
                  <a:lnTo>
                    <a:pt x="3460" y="442"/>
                  </a:lnTo>
                  <a:lnTo>
                    <a:pt x="3406" y="496"/>
                  </a:lnTo>
                  <a:lnTo>
                    <a:pt x="3402" y="492"/>
                  </a:lnTo>
                  <a:close/>
                </a:path>
              </a:pathLst>
            </a:custGeom>
            <a:solidFill>
              <a:srgbClr val="FF8100"/>
            </a:solidFill>
            <a:ln w="6" cap="flat">
              <a:solidFill>
                <a:srgbClr val="FF81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74" name="Rectangle 50"/>
            <p:cNvSpPr>
              <a:spLocks noChangeArrowheads="1"/>
            </p:cNvSpPr>
            <p:nvPr/>
          </p:nvSpPr>
          <p:spPr bwMode="auto">
            <a:xfrm>
              <a:off x="648" y="2965"/>
              <a:ext cx="250"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Trebuchet MS" pitchFamily="34" charset="0"/>
                  <a:cs typeface="Arial" pitchFamily="34" charset="0"/>
                </a:rPr>
                <a:t>0.01</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75" name="Rectangle 51"/>
            <p:cNvSpPr>
              <a:spLocks noChangeArrowheads="1"/>
            </p:cNvSpPr>
            <p:nvPr/>
          </p:nvSpPr>
          <p:spPr bwMode="auto">
            <a:xfrm>
              <a:off x="720" y="2464"/>
              <a:ext cx="18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Trebuchet MS" pitchFamily="34" charset="0"/>
                  <a:cs typeface="Arial" pitchFamily="34" charset="0"/>
                </a:rPr>
                <a:t>0.1</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76" name="Rectangle 52"/>
            <p:cNvSpPr>
              <a:spLocks noChangeArrowheads="1"/>
            </p:cNvSpPr>
            <p:nvPr/>
          </p:nvSpPr>
          <p:spPr bwMode="auto">
            <a:xfrm>
              <a:off x="827" y="1962"/>
              <a:ext cx="68"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Trebuchet MS" pitchFamily="34" charset="0"/>
                  <a:cs typeface="Arial" pitchFamily="34" charset="0"/>
                </a:rPr>
                <a:t>1</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77" name="Rectangle 53"/>
            <p:cNvSpPr>
              <a:spLocks noChangeArrowheads="1"/>
            </p:cNvSpPr>
            <p:nvPr/>
          </p:nvSpPr>
          <p:spPr bwMode="auto">
            <a:xfrm>
              <a:off x="756" y="1461"/>
              <a:ext cx="13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FFFFFF"/>
                  </a:solidFill>
                  <a:effectLst/>
                  <a:latin typeface="Trebuchet MS" pitchFamily="34" charset="0"/>
                  <a:cs typeface="Arial" pitchFamily="34" charset="0"/>
                </a:rPr>
                <a:t>10</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78" name="Rectangle 54"/>
            <p:cNvSpPr>
              <a:spLocks noChangeArrowheads="1"/>
            </p:cNvSpPr>
            <p:nvPr/>
          </p:nvSpPr>
          <p:spPr bwMode="auto">
            <a:xfrm>
              <a:off x="1283" y="3166"/>
              <a:ext cx="30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Trebuchet MS" pitchFamily="34" charset="0"/>
                  <a:cs typeface="Arial" pitchFamily="34" charset="0"/>
                </a:rPr>
                <a:t>2007</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79" name="Rectangle 55"/>
            <p:cNvSpPr>
              <a:spLocks noChangeArrowheads="1"/>
            </p:cNvSpPr>
            <p:nvPr/>
          </p:nvSpPr>
          <p:spPr bwMode="auto">
            <a:xfrm>
              <a:off x="2132" y="3166"/>
              <a:ext cx="30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Trebuchet MS" pitchFamily="34" charset="0"/>
                  <a:cs typeface="Arial" pitchFamily="34" charset="0"/>
                </a:rPr>
                <a:t>2008</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80" name="Rectangle 56"/>
            <p:cNvSpPr>
              <a:spLocks noChangeArrowheads="1"/>
            </p:cNvSpPr>
            <p:nvPr/>
          </p:nvSpPr>
          <p:spPr bwMode="auto">
            <a:xfrm>
              <a:off x="2982" y="3166"/>
              <a:ext cx="30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Trebuchet MS" pitchFamily="34" charset="0"/>
                  <a:cs typeface="Arial" pitchFamily="34" charset="0"/>
                </a:rPr>
                <a:t>2009</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81" name="Rectangle 57"/>
            <p:cNvSpPr>
              <a:spLocks noChangeArrowheads="1"/>
            </p:cNvSpPr>
            <p:nvPr/>
          </p:nvSpPr>
          <p:spPr bwMode="auto">
            <a:xfrm>
              <a:off x="3831" y="3166"/>
              <a:ext cx="30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Trebuchet MS" pitchFamily="34" charset="0"/>
                  <a:cs typeface="Arial" pitchFamily="34" charset="0"/>
                </a:rPr>
                <a:t>2010</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82" name="Rectangle 58"/>
            <p:cNvSpPr>
              <a:spLocks noChangeArrowheads="1"/>
            </p:cNvSpPr>
            <p:nvPr/>
          </p:nvSpPr>
          <p:spPr bwMode="auto">
            <a:xfrm>
              <a:off x="4686" y="3166"/>
              <a:ext cx="307" cy="17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Trebuchet MS" pitchFamily="34" charset="0"/>
                  <a:cs typeface="Arial" pitchFamily="34" charset="0"/>
                </a:rPr>
                <a:t>2011</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83" name="Rectangle 59"/>
            <p:cNvSpPr>
              <a:spLocks noChangeArrowheads="1"/>
            </p:cNvSpPr>
            <p:nvPr/>
          </p:nvSpPr>
          <p:spPr bwMode="auto">
            <a:xfrm>
              <a:off x="624" y="1110"/>
              <a:ext cx="290"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rebuchet MS" pitchFamily="34" charset="0"/>
                  <a:cs typeface="Arial" pitchFamily="34" charset="0"/>
                </a:rPr>
                <a:t>$/GB</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84" name="Rectangle 60"/>
            <p:cNvSpPr>
              <a:spLocks noChangeArrowheads="1"/>
            </p:cNvSpPr>
            <p:nvPr/>
          </p:nvSpPr>
          <p:spPr bwMode="auto">
            <a:xfrm>
              <a:off x="967" y="780"/>
              <a:ext cx="255"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rebuchet MS" pitchFamily="34" charset="0"/>
                  <a:cs typeface="Arial" pitchFamily="34" charset="0"/>
                </a:rPr>
                <a:t>SLC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085" name="Rectangle 61"/>
            <p:cNvSpPr>
              <a:spLocks noChangeArrowheads="1"/>
            </p:cNvSpPr>
            <p:nvPr/>
          </p:nvSpPr>
          <p:spPr bwMode="auto">
            <a:xfrm>
              <a:off x="1255" y="780"/>
              <a:ext cx="12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Trebuchet MS" pitchFamily="34" charset="0"/>
                  <a:cs typeface="Arial" pitchFamily="34" charset="0"/>
                </a:rPr>
                <a:t>vs</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086" name="Rectangle 62"/>
            <p:cNvSpPr>
              <a:spLocks noChangeArrowheads="1"/>
            </p:cNvSpPr>
            <p:nvPr/>
          </p:nvSpPr>
          <p:spPr bwMode="auto">
            <a:xfrm>
              <a:off x="1429" y="780"/>
              <a:ext cx="286"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rebuchet MS" pitchFamily="34" charset="0"/>
                  <a:cs typeface="Arial" pitchFamily="34" charset="0"/>
                </a:rPr>
                <a:t>MLC </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87" name="Rectangle 63"/>
            <p:cNvSpPr>
              <a:spLocks noChangeArrowheads="1"/>
            </p:cNvSpPr>
            <p:nvPr/>
          </p:nvSpPr>
          <p:spPr bwMode="auto">
            <a:xfrm>
              <a:off x="1741" y="780"/>
              <a:ext cx="124"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rgbClr val="FFFFFF"/>
                  </a:solidFill>
                  <a:effectLst/>
                  <a:latin typeface="Trebuchet MS" pitchFamily="34" charset="0"/>
                  <a:cs typeface="Arial" pitchFamily="34" charset="0"/>
                </a:rPr>
                <a:t>vs</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088" name="Rectangle 64"/>
            <p:cNvSpPr>
              <a:spLocks noChangeArrowheads="1"/>
            </p:cNvSpPr>
            <p:nvPr/>
          </p:nvSpPr>
          <p:spPr bwMode="auto">
            <a:xfrm>
              <a:off x="1921" y="780"/>
              <a:ext cx="2469"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rebuchet MS" pitchFamily="34" charset="0"/>
                  <a:cs typeface="Arial" pitchFamily="34" charset="0"/>
                </a:rPr>
                <a:t>HDD Average Selling Price Erosion, 2007 </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089" name="Rectangle 65"/>
            <p:cNvSpPr>
              <a:spLocks noChangeArrowheads="1"/>
            </p:cNvSpPr>
            <p:nvPr/>
          </p:nvSpPr>
          <p:spPr bwMode="auto">
            <a:xfrm>
              <a:off x="4435" y="780"/>
              <a:ext cx="47"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rebuchet MS" pitchFamily="34" charset="0"/>
                  <a:cs typeface="Arial" pitchFamily="34" charset="0"/>
                </a:rPr>
                <a:t>-</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90" name="Rectangle 66"/>
            <p:cNvSpPr>
              <a:spLocks noChangeArrowheads="1"/>
            </p:cNvSpPr>
            <p:nvPr/>
          </p:nvSpPr>
          <p:spPr bwMode="auto">
            <a:xfrm>
              <a:off x="4513" y="780"/>
              <a:ext cx="303" cy="15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rebuchet MS" pitchFamily="34" charset="0"/>
                  <a:cs typeface="Arial" pitchFamily="34" charset="0"/>
                </a:rPr>
                <a:t>2011</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091" name="Freeform 67"/>
            <p:cNvSpPr>
              <a:spLocks/>
            </p:cNvSpPr>
            <p:nvPr/>
          </p:nvSpPr>
          <p:spPr bwMode="auto">
            <a:xfrm>
              <a:off x="1107" y="3476"/>
              <a:ext cx="174" cy="18"/>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92" name="Freeform 68"/>
            <p:cNvSpPr>
              <a:spLocks/>
            </p:cNvSpPr>
            <p:nvPr/>
          </p:nvSpPr>
          <p:spPr bwMode="auto">
            <a:xfrm>
              <a:off x="1164" y="3461"/>
              <a:ext cx="60" cy="54"/>
            </a:xfrm>
            <a:custGeom>
              <a:avLst/>
              <a:gdLst/>
              <a:ahLst/>
              <a:cxnLst>
                <a:cxn ang="0">
                  <a:pos x="30" y="54"/>
                </a:cxn>
                <a:cxn ang="0">
                  <a:pos x="0" y="27"/>
                </a:cxn>
                <a:cxn ang="0">
                  <a:pos x="30" y="0"/>
                </a:cxn>
                <a:cxn ang="0">
                  <a:pos x="60" y="27"/>
                </a:cxn>
                <a:cxn ang="0">
                  <a:pos x="30" y="54"/>
                </a:cxn>
              </a:cxnLst>
              <a:rect l="0" t="0" r="r" b="b"/>
              <a:pathLst>
                <a:path w="60" h="54">
                  <a:moveTo>
                    <a:pt x="30" y="54"/>
                  </a:moveTo>
                  <a:lnTo>
                    <a:pt x="0" y="27"/>
                  </a:lnTo>
                  <a:lnTo>
                    <a:pt x="30" y="0"/>
                  </a:lnTo>
                  <a:lnTo>
                    <a:pt x="60" y="27"/>
                  </a:lnTo>
                  <a:lnTo>
                    <a:pt x="30" y="54"/>
                  </a:lnTo>
                  <a:close/>
                </a:path>
              </a:pathLst>
            </a:custGeom>
            <a:solidFill>
              <a:srgbClr val="FDE39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93" name="Freeform 69"/>
            <p:cNvSpPr>
              <a:spLocks noEditPoints="1"/>
            </p:cNvSpPr>
            <p:nvPr/>
          </p:nvSpPr>
          <p:spPr bwMode="auto">
            <a:xfrm>
              <a:off x="1161" y="3458"/>
              <a:ext cx="66" cy="60"/>
            </a:xfrm>
            <a:custGeom>
              <a:avLst/>
              <a:gdLst/>
              <a:ahLst/>
              <a:cxnLst>
                <a:cxn ang="0">
                  <a:pos x="94" y="158"/>
                </a:cxn>
                <a:cxn ang="0">
                  <a:pos x="83" y="158"/>
                </a:cxn>
                <a:cxn ang="0">
                  <a:pos x="3" y="86"/>
                </a:cxn>
                <a:cxn ang="0">
                  <a:pos x="0" y="80"/>
                </a:cxn>
                <a:cxn ang="0">
                  <a:pos x="3" y="75"/>
                </a:cxn>
                <a:cxn ang="0">
                  <a:pos x="83" y="3"/>
                </a:cxn>
                <a:cxn ang="0">
                  <a:pos x="94" y="3"/>
                </a:cxn>
                <a:cxn ang="0">
                  <a:pos x="174" y="75"/>
                </a:cxn>
                <a:cxn ang="0">
                  <a:pos x="176" y="80"/>
                </a:cxn>
                <a:cxn ang="0">
                  <a:pos x="174" y="86"/>
                </a:cxn>
                <a:cxn ang="0">
                  <a:pos x="94" y="158"/>
                </a:cxn>
                <a:cxn ang="0">
                  <a:pos x="163" y="75"/>
                </a:cxn>
                <a:cxn ang="0">
                  <a:pos x="163" y="86"/>
                </a:cxn>
                <a:cxn ang="0">
                  <a:pos x="83" y="14"/>
                </a:cxn>
                <a:cxn ang="0">
                  <a:pos x="94" y="14"/>
                </a:cxn>
                <a:cxn ang="0">
                  <a:pos x="14" y="86"/>
                </a:cxn>
                <a:cxn ang="0">
                  <a:pos x="14" y="75"/>
                </a:cxn>
                <a:cxn ang="0">
                  <a:pos x="94" y="147"/>
                </a:cxn>
                <a:cxn ang="0">
                  <a:pos x="83" y="147"/>
                </a:cxn>
                <a:cxn ang="0">
                  <a:pos x="163" y="75"/>
                </a:cxn>
              </a:cxnLst>
              <a:rect l="0" t="0" r="r" b="b"/>
              <a:pathLst>
                <a:path w="176" h="161">
                  <a:moveTo>
                    <a:pt x="94" y="158"/>
                  </a:moveTo>
                  <a:cubicBezTo>
                    <a:pt x="91" y="161"/>
                    <a:pt x="86" y="161"/>
                    <a:pt x="83" y="158"/>
                  </a:cubicBezTo>
                  <a:lnTo>
                    <a:pt x="3" y="86"/>
                  </a:lnTo>
                  <a:cubicBezTo>
                    <a:pt x="1" y="85"/>
                    <a:pt x="0" y="83"/>
                    <a:pt x="0" y="80"/>
                  </a:cubicBezTo>
                  <a:cubicBezTo>
                    <a:pt x="0" y="78"/>
                    <a:pt x="1" y="76"/>
                    <a:pt x="3" y="75"/>
                  </a:cubicBezTo>
                  <a:lnTo>
                    <a:pt x="83" y="3"/>
                  </a:lnTo>
                  <a:cubicBezTo>
                    <a:pt x="86" y="0"/>
                    <a:pt x="91" y="0"/>
                    <a:pt x="94" y="3"/>
                  </a:cubicBezTo>
                  <a:lnTo>
                    <a:pt x="174" y="75"/>
                  </a:lnTo>
                  <a:cubicBezTo>
                    <a:pt x="176" y="76"/>
                    <a:pt x="176" y="78"/>
                    <a:pt x="176" y="80"/>
                  </a:cubicBezTo>
                  <a:cubicBezTo>
                    <a:pt x="176" y="83"/>
                    <a:pt x="176" y="85"/>
                    <a:pt x="174" y="86"/>
                  </a:cubicBezTo>
                  <a:lnTo>
                    <a:pt x="94" y="158"/>
                  </a:lnTo>
                  <a:close/>
                  <a:moveTo>
                    <a:pt x="163" y="75"/>
                  </a:moveTo>
                  <a:lnTo>
                    <a:pt x="163" y="86"/>
                  </a:lnTo>
                  <a:lnTo>
                    <a:pt x="83" y="14"/>
                  </a:lnTo>
                  <a:lnTo>
                    <a:pt x="94" y="14"/>
                  </a:lnTo>
                  <a:lnTo>
                    <a:pt x="14" y="86"/>
                  </a:lnTo>
                  <a:lnTo>
                    <a:pt x="14" y="75"/>
                  </a:lnTo>
                  <a:lnTo>
                    <a:pt x="94" y="147"/>
                  </a:lnTo>
                  <a:lnTo>
                    <a:pt x="83" y="147"/>
                  </a:lnTo>
                  <a:lnTo>
                    <a:pt x="163" y="75"/>
                  </a:lnTo>
                  <a:close/>
                </a:path>
              </a:pathLst>
            </a:custGeom>
            <a:solidFill>
              <a:srgbClr val="FFDC28"/>
            </a:solidFill>
            <a:ln w="6" cap="flat">
              <a:solidFill>
                <a:srgbClr val="FFDC28"/>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94" name="Rectangle 70"/>
            <p:cNvSpPr>
              <a:spLocks noChangeArrowheads="1"/>
            </p:cNvSpPr>
            <p:nvPr/>
          </p:nvSpPr>
          <p:spPr bwMode="auto">
            <a:xfrm>
              <a:off x="1291" y="3440"/>
              <a:ext cx="38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Trebuchet MS" pitchFamily="34" charset="0"/>
                  <a:cs typeface="Arial" pitchFamily="34" charset="0"/>
                </a:rPr>
                <a:t>3.5" HDD</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95" name="Freeform 71"/>
            <p:cNvSpPr>
              <a:spLocks/>
            </p:cNvSpPr>
            <p:nvPr/>
          </p:nvSpPr>
          <p:spPr bwMode="auto">
            <a:xfrm>
              <a:off x="1809" y="3476"/>
              <a:ext cx="168" cy="18"/>
            </a:xfrm>
            <a:custGeom>
              <a:avLst/>
              <a:gdLst/>
              <a:ahLst/>
              <a:cxnLst>
                <a:cxn ang="0">
                  <a:pos x="24" y="0"/>
                </a:cxn>
                <a:cxn ang="0">
                  <a:pos x="424" y="0"/>
                </a:cxn>
                <a:cxn ang="0">
                  <a:pos x="448" y="24"/>
                </a:cxn>
                <a:cxn ang="0">
                  <a:pos x="424" y="48"/>
                </a:cxn>
                <a:cxn ang="0">
                  <a:pos x="24" y="48"/>
                </a:cxn>
                <a:cxn ang="0">
                  <a:pos x="0" y="24"/>
                </a:cxn>
                <a:cxn ang="0">
                  <a:pos x="24" y="0"/>
                </a:cxn>
              </a:cxnLst>
              <a:rect l="0" t="0" r="r" b="b"/>
              <a:pathLst>
                <a:path w="448" h="48">
                  <a:moveTo>
                    <a:pt x="24" y="0"/>
                  </a:moveTo>
                  <a:lnTo>
                    <a:pt x="424" y="0"/>
                  </a:lnTo>
                  <a:cubicBezTo>
                    <a:pt x="438" y="0"/>
                    <a:pt x="448" y="11"/>
                    <a:pt x="448" y="24"/>
                  </a:cubicBezTo>
                  <a:cubicBezTo>
                    <a:pt x="448" y="38"/>
                    <a:pt x="438" y="48"/>
                    <a:pt x="424" y="48"/>
                  </a:cubicBezTo>
                  <a:lnTo>
                    <a:pt x="24" y="48"/>
                  </a:lnTo>
                  <a:cubicBezTo>
                    <a:pt x="11" y="48"/>
                    <a:pt x="0" y="38"/>
                    <a:pt x="0" y="24"/>
                  </a:cubicBezTo>
                  <a:cubicBezTo>
                    <a:pt x="0" y="11"/>
                    <a:pt x="11" y="0"/>
                    <a:pt x="24" y="0"/>
                  </a:cubicBez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96" name="Rectangle 72"/>
            <p:cNvSpPr>
              <a:spLocks noChangeArrowheads="1"/>
            </p:cNvSpPr>
            <p:nvPr/>
          </p:nvSpPr>
          <p:spPr bwMode="auto">
            <a:xfrm>
              <a:off x="1866" y="3461"/>
              <a:ext cx="54" cy="54"/>
            </a:xfrm>
            <a:prstGeom prst="rect">
              <a:avLst/>
            </a:prstGeom>
            <a:solidFill>
              <a:srgbClr val="92D05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97" name="Freeform 73"/>
            <p:cNvSpPr>
              <a:spLocks noEditPoints="1"/>
            </p:cNvSpPr>
            <p:nvPr/>
          </p:nvSpPr>
          <p:spPr bwMode="auto">
            <a:xfrm>
              <a:off x="1863" y="3458"/>
              <a:ext cx="60" cy="60"/>
            </a:xfrm>
            <a:custGeom>
              <a:avLst/>
              <a:gdLst/>
              <a:ahLst/>
              <a:cxnLst>
                <a:cxn ang="0">
                  <a:pos x="0" y="8"/>
                </a:cxn>
                <a:cxn ang="0">
                  <a:pos x="8" y="0"/>
                </a:cxn>
                <a:cxn ang="0">
                  <a:pos x="152" y="0"/>
                </a:cxn>
                <a:cxn ang="0">
                  <a:pos x="160" y="8"/>
                </a:cxn>
                <a:cxn ang="0">
                  <a:pos x="160" y="152"/>
                </a:cxn>
                <a:cxn ang="0">
                  <a:pos x="152" y="160"/>
                </a:cxn>
                <a:cxn ang="0">
                  <a:pos x="8" y="160"/>
                </a:cxn>
                <a:cxn ang="0">
                  <a:pos x="0" y="152"/>
                </a:cxn>
                <a:cxn ang="0">
                  <a:pos x="0" y="8"/>
                </a:cxn>
                <a:cxn ang="0">
                  <a:pos x="16" y="152"/>
                </a:cxn>
                <a:cxn ang="0">
                  <a:pos x="8" y="144"/>
                </a:cxn>
                <a:cxn ang="0">
                  <a:pos x="152" y="144"/>
                </a:cxn>
                <a:cxn ang="0">
                  <a:pos x="144" y="152"/>
                </a:cxn>
                <a:cxn ang="0">
                  <a:pos x="144" y="8"/>
                </a:cxn>
                <a:cxn ang="0">
                  <a:pos x="152" y="16"/>
                </a:cxn>
                <a:cxn ang="0">
                  <a:pos x="8" y="16"/>
                </a:cxn>
                <a:cxn ang="0">
                  <a:pos x="16" y="8"/>
                </a:cxn>
                <a:cxn ang="0">
                  <a:pos x="16" y="152"/>
                </a:cxn>
              </a:cxnLst>
              <a:rect l="0" t="0" r="r" b="b"/>
              <a:pathLst>
                <a:path w="160" h="160">
                  <a:moveTo>
                    <a:pt x="0" y="8"/>
                  </a:moveTo>
                  <a:cubicBezTo>
                    <a:pt x="0" y="4"/>
                    <a:pt x="4" y="0"/>
                    <a:pt x="8" y="0"/>
                  </a:cubicBezTo>
                  <a:lnTo>
                    <a:pt x="152" y="0"/>
                  </a:lnTo>
                  <a:cubicBezTo>
                    <a:pt x="157" y="0"/>
                    <a:pt x="160" y="4"/>
                    <a:pt x="160" y="8"/>
                  </a:cubicBezTo>
                  <a:lnTo>
                    <a:pt x="160" y="152"/>
                  </a:lnTo>
                  <a:cubicBezTo>
                    <a:pt x="160" y="157"/>
                    <a:pt x="157" y="160"/>
                    <a:pt x="152" y="160"/>
                  </a:cubicBezTo>
                  <a:lnTo>
                    <a:pt x="8" y="160"/>
                  </a:lnTo>
                  <a:cubicBezTo>
                    <a:pt x="4" y="160"/>
                    <a:pt x="0" y="157"/>
                    <a:pt x="0" y="152"/>
                  </a:cubicBezTo>
                  <a:lnTo>
                    <a:pt x="0" y="8"/>
                  </a:lnTo>
                  <a:close/>
                  <a:moveTo>
                    <a:pt x="16" y="152"/>
                  </a:moveTo>
                  <a:lnTo>
                    <a:pt x="8" y="144"/>
                  </a:lnTo>
                  <a:lnTo>
                    <a:pt x="152" y="144"/>
                  </a:lnTo>
                  <a:lnTo>
                    <a:pt x="144" y="152"/>
                  </a:lnTo>
                  <a:lnTo>
                    <a:pt x="144" y="8"/>
                  </a:lnTo>
                  <a:lnTo>
                    <a:pt x="152" y="16"/>
                  </a:lnTo>
                  <a:lnTo>
                    <a:pt x="8" y="16"/>
                  </a:lnTo>
                  <a:lnTo>
                    <a:pt x="16" y="8"/>
                  </a:lnTo>
                  <a:lnTo>
                    <a:pt x="16" y="152"/>
                  </a:lnTo>
                  <a:close/>
                </a:path>
              </a:pathLst>
            </a:custGeom>
            <a:solidFill>
              <a:srgbClr val="77FF00"/>
            </a:solidFill>
            <a:ln w="6" cap="flat">
              <a:solidFill>
                <a:srgbClr val="77FF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098" name="Rectangle 74"/>
            <p:cNvSpPr>
              <a:spLocks noChangeArrowheads="1"/>
            </p:cNvSpPr>
            <p:nvPr/>
          </p:nvSpPr>
          <p:spPr bwMode="auto">
            <a:xfrm>
              <a:off x="1990" y="3440"/>
              <a:ext cx="38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Trebuchet MS" pitchFamily="34" charset="0"/>
                  <a:cs typeface="Arial" pitchFamily="34" charset="0"/>
                </a:rPr>
                <a:t>2.5" HDD</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099" name="Freeform 75"/>
            <p:cNvSpPr>
              <a:spLocks/>
            </p:cNvSpPr>
            <p:nvPr/>
          </p:nvSpPr>
          <p:spPr bwMode="auto">
            <a:xfrm>
              <a:off x="2505" y="3476"/>
              <a:ext cx="174" cy="18"/>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0" name="Freeform 76"/>
            <p:cNvSpPr>
              <a:spLocks/>
            </p:cNvSpPr>
            <p:nvPr/>
          </p:nvSpPr>
          <p:spPr bwMode="auto">
            <a:xfrm>
              <a:off x="2568" y="3461"/>
              <a:ext cx="54" cy="54"/>
            </a:xfrm>
            <a:custGeom>
              <a:avLst/>
              <a:gdLst/>
              <a:ahLst/>
              <a:cxnLst>
                <a:cxn ang="0">
                  <a:pos x="27" y="0"/>
                </a:cxn>
                <a:cxn ang="0">
                  <a:pos x="54" y="54"/>
                </a:cxn>
                <a:cxn ang="0">
                  <a:pos x="0" y="54"/>
                </a:cxn>
                <a:cxn ang="0">
                  <a:pos x="27" y="0"/>
                </a:cxn>
              </a:cxnLst>
              <a:rect l="0" t="0" r="r" b="b"/>
              <a:pathLst>
                <a:path w="54" h="54">
                  <a:moveTo>
                    <a:pt x="27" y="0"/>
                  </a:moveTo>
                  <a:lnTo>
                    <a:pt x="54" y="54"/>
                  </a:lnTo>
                  <a:lnTo>
                    <a:pt x="0" y="54"/>
                  </a:lnTo>
                  <a:lnTo>
                    <a:pt x="27" y="0"/>
                  </a:lnTo>
                  <a:close/>
                </a:path>
              </a:pathLst>
            </a:custGeom>
            <a:solidFill>
              <a:srgbClr val="E764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1" name="Freeform 77"/>
            <p:cNvSpPr>
              <a:spLocks noEditPoints="1"/>
            </p:cNvSpPr>
            <p:nvPr/>
          </p:nvSpPr>
          <p:spPr bwMode="auto">
            <a:xfrm>
              <a:off x="2565" y="3458"/>
              <a:ext cx="60" cy="60"/>
            </a:xfrm>
            <a:custGeom>
              <a:avLst/>
              <a:gdLst/>
              <a:ahLst/>
              <a:cxnLst>
                <a:cxn ang="0">
                  <a:pos x="73" y="5"/>
                </a:cxn>
                <a:cxn ang="0">
                  <a:pos x="80" y="0"/>
                </a:cxn>
                <a:cxn ang="0">
                  <a:pos x="88" y="5"/>
                </a:cxn>
                <a:cxn ang="0">
                  <a:pos x="160" y="149"/>
                </a:cxn>
                <a:cxn ang="0">
                  <a:pos x="159" y="157"/>
                </a:cxn>
                <a:cxn ang="0">
                  <a:pos x="152" y="160"/>
                </a:cxn>
                <a:cxn ang="0">
                  <a:pos x="8" y="160"/>
                </a:cxn>
                <a:cxn ang="0">
                  <a:pos x="2" y="157"/>
                </a:cxn>
                <a:cxn ang="0">
                  <a:pos x="1" y="149"/>
                </a:cxn>
                <a:cxn ang="0">
                  <a:pos x="73" y="5"/>
                </a:cxn>
                <a:cxn ang="0">
                  <a:pos x="16" y="156"/>
                </a:cxn>
                <a:cxn ang="0">
                  <a:pos x="8" y="144"/>
                </a:cxn>
                <a:cxn ang="0">
                  <a:pos x="152" y="144"/>
                </a:cxn>
                <a:cxn ang="0">
                  <a:pos x="145" y="156"/>
                </a:cxn>
                <a:cxn ang="0">
                  <a:pos x="73" y="12"/>
                </a:cxn>
                <a:cxn ang="0">
                  <a:pos x="88" y="12"/>
                </a:cxn>
                <a:cxn ang="0">
                  <a:pos x="16" y="156"/>
                </a:cxn>
              </a:cxnLst>
              <a:rect l="0" t="0" r="r" b="b"/>
              <a:pathLst>
                <a:path w="161" h="160">
                  <a:moveTo>
                    <a:pt x="73" y="5"/>
                  </a:moveTo>
                  <a:cubicBezTo>
                    <a:pt x="75" y="2"/>
                    <a:pt x="77" y="0"/>
                    <a:pt x="80" y="0"/>
                  </a:cubicBezTo>
                  <a:cubicBezTo>
                    <a:pt x="83" y="0"/>
                    <a:pt x="86" y="2"/>
                    <a:pt x="88" y="5"/>
                  </a:cubicBezTo>
                  <a:lnTo>
                    <a:pt x="160" y="149"/>
                  </a:lnTo>
                  <a:cubicBezTo>
                    <a:pt x="161" y="151"/>
                    <a:pt x="161" y="154"/>
                    <a:pt x="159" y="157"/>
                  </a:cubicBezTo>
                  <a:cubicBezTo>
                    <a:pt x="158" y="159"/>
                    <a:pt x="155" y="160"/>
                    <a:pt x="152" y="160"/>
                  </a:cubicBezTo>
                  <a:lnTo>
                    <a:pt x="8" y="160"/>
                  </a:lnTo>
                  <a:cubicBezTo>
                    <a:pt x="6" y="160"/>
                    <a:pt x="3" y="159"/>
                    <a:pt x="2" y="157"/>
                  </a:cubicBezTo>
                  <a:cubicBezTo>
                    <a:pt x="0" y="154"/>
                    <a:pt x="0" y="151"/>
                    <a:pt x="1" y="149"/>
                  </a:cubicBezTo>
                  <a:lnTo>
                    <a:pt x="73" y="5"/>
                  </a:lnTo>
                  <a:close/>
                  <a:moveTo>
                    <a:pt x="16" y="156"/>
                  </a:moveTo>
                  <a:lnTo>
                    <a:pt x="8" y="144"/>
                  </a:lnTo>
                  <a:lnTo>
                    <a:pt x="152" y="144"/>
                  </a:lnTo>
                  <a:lnTo>
                    <a:pt x="145" y="156"/>
                  </a:lnTo>
                  <a:lnTo>
                    <a:pt x="73" y="12"/>
                  </a:lnTo>
                  <a:lnTo>
                    <a:pt x="88" y="12"/>
                  </a:lnTo>
                  <a:lnTo>
                    <a:pt x="16" y="156"/>
                  </a:lnTo>
                  <a:close/>
                </a:path>
              </a:pathLst>
            </a:custGeom>
            <a:solidFill>
              <a:srgbClr val="FF1400"/>
            </a:solidFill>
            <a:ln w="6" cap="flat">
              <a:solidFill>
                <a:srgbClr val="FF14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2" name="Rectangle 78"/>
            <p:cNvSpPr>
              <a:spLocks noChangeArrowheads="1"/>
            </p:cNvSpPr>
            <p:nvPr/>
          </p:nvSpPr>
          <p:spPr bwMode="auto">
            <a:xfrm>
              <a:off x="2689" y="3440"/>
              <a:ext cx="380"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FFFFFF"/>
                  </a:solidFill>
                  <a:effectLst/>
                  <a:latin typeface="Trebuchet MS" pitchFamily="34" charset="0"/>
                  <a:cs typeface="Arial" pitchFamily="34" charset="0"/>
                </a:rPr>
                <a:t>1.8" HDD</a:t>
              </a:r>
              <a:endParaRPr kumimoji="0" lang="en-US" sz="1800" b="0" i="0" u="none" strike="noStrike" cap="none" normalizeH="0" baseline="0" smtClean="0">
                <a:ln>
                  <a:noFill/>
                </a:ln>
                <a:solidFill>
                  <a:schemeClr val="tx1"/>
                </a:solidFill>
                <a:effectLst/>
                <a:latin typeface="Trebuchet MS" pitchFamily="34" charset="0"/>
                <a:cs typeface="Arial" pitchFamily="34" charset="0"/>
              </a:endParaRPr>
            </a:p>
          </p:txBody>
        </p:sp>
        <p:sp>
          <p:nvSpPr>
            <p:cNvPr id="1103" name="Freeform 79"/>
            <p:cNvSpPr>
              <a:spLocks/>
            </p:cNvSpPr>
            <p:nvPr/>
          </p:nvSpPr>
          <p:spPr bwMode="auto">
            <a:xfrm>
              <a:off x="3207" y="3476"/>
              <a:ext cx="174" cy="18"/>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00E4FF"/>
            </a:solidFill>
            <a:ln w="6" cap="flat">
              <a:solidFill>
                <a:srgbClr val="00E4FF"/>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4" name="Freeform 80"/>
            <p:cNvSpPr>
              <a:spLocks noEditPoints="1"/>
            </p:cNvSpPr>
            <p:nvPr/>
          </p:nvSpPr>
          <p:spPr bwMode="auto">
            <a:xfrm>
              <a:off x="3264" y="3461"/>
              <a:ext cx="54" cy="54"/>
            </a:xfrm>
            <a:custGeom>
              <a:avLst/>
              <a:gdLst/>
              <a:ahLst/>
              <a:cxnLst>
                <a:cxn ang="0">
                  <a:pos x="54" y="54"/>
                </a:cxn>
                <a:cxn ang="0">
                  <a:pos x="0" y="0"/>
                </a:cxn>
                <a:cxn ang="0">
                  <a:pos x="54" y="54"/>
                </a:cxn>
                <a:cxn ang="0">
                  <a:pos x="0" y="54"/>
                </a:cxn>
                <a:cxn ang="0">
                  <a:pos x="54" y="0"/>
                </a:cxn>
                <a:cxn ang="0">
                  <a:pos x="0" y="54"/>
                </a:cxn>
              </a:cxnLst>
              <a:rect l="0" t="0" r="r" b="b"/>
              <a:pathLst>
                <a:path w="54" h="54">
                  <a:moveTo>
                    <a:pt x="54" y="54"/>
                  </a:moveTo>
                  <a:lnTo>
                    <a:pt x="0" y="0"/>
                  </a:lnTo>
                  <a:lnTo>
                    <a:pt x="54" y="54"/>
                  </a:lnTo>
                  <a:close/>
                  <a:moveTo>
                    <a:pt x="0" y="54"/>
                  </a:moveTo>
                  <a:lnTo>
                    <a:pt x="54" y="0"/>
                  </a:lnTo>
                  <a:lnTo>
                    <a:pt x="0" y="54"/>
                  </a:lnTo>
                  <a:close/>
                </a:path>
              </a:pathLst>
            </a:custGeom>
            <a:solidFill>
              <a:srgbClr val="5DD3FF"/>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5" name="Freeform 81"/>
            <p:cNvSpPr>
              <a:spLocks noEditPoints="1"/>
            </p:cNvSpPr>
            <p:nvPr/>
          </p:nvSpPr>
          <p:spPr bwMode="auto">
            <a:xfrm>
              <a:off x="3262" y="3459"/>
              <a:ext cx="58" cy="58"/>
            </a:xfrm>
            <a:custGeom>
              <a:avLst/>
              <a:gdLst/>
              <a:ahLst/>
              <a:cxnLst>
                <a:cxn ang="0">
                  <a:pos x="54" y="58"/>
                </a:cxn>
                <a:cxn ang="0">
                  <a:pos x="0" y="4"/>
                </a:cxn>
                <a:cxn ang="0">
                  <a:pos x="4" y="0"/>
                </a:cxn>
                <a:cxn ang="0">
                  <a:pos x="58" y="54"/>
                </a:cxn>
                <a:cxn ang="0">
                  <a:pos x="54" y="58"/>
                </a:cxn>
                <a:cxn ang="0">
                  <a:pos x="0" y="54"/>
                </a:cxn>
                <a:cxn ang="0">
                  <a:pos x="54" y="0"/>
                </a:cxn>
                <a:cxn ang="0">
                  <a:pos x="58" y="4"/>
                </a:cxn>
                <a:cxn ang="0">
                  <a:pos x="4" y="58"/>
                </a:cxn>
                <a:cxn ang="0">
                  <a:pos x="0" y="54"/>
                </a:cxn>
              </a:cxnLst>
              <a:rect l="0" t="0" r="r" b="b"/>
              <a:pathLst>
                <a:path w="58" h="58">
                  <a:moveTo>
                    <a:pt x="54" y="58"/>
                  </a:moveTo>
                  <a:lnTo>
                    <a:pt x="0" y="4"/>
                  </a:lnTo>
                  <a:lnTo>
                    <a:pt x="4" y="0"/>
                  </a:lnTo>
                  <a:lnTo>
                    <a:pt x="58" y="54"/>
                  </a:lnTo>
                  <a:lnTo>
                    <a:pt x="54" y="58"/>
                  </a:lnTo>
                  <a:close/>
                  <a:moveTo>
                    <a:pt x="0" y="54"/>
                  </a:moveTo>
                  <a:lnTo>
                    <a:pt x="54" y="0"/>
                  </a:lnTo>
                  <a:lnTo>
                    <a:pt x="58" y="4"/>
                  </a:lnTo>
                  <a:lnTo>
                    <a:pt x="4" y="58"/>
                  </a:lnTo>
                  <a:lnTo>
                    <a:pt x="0" y="54"/>
                  </a:lnTo>
                  <a:close/>
                </a:path>
              </a:pathLst>
            </a:custGeom>
            <a:solidFill>
              <a:srgbClr val="00E4FF"/>
            </a:solidFill>
            <a:ln w="6" cap="flat">
              <a:solidFill>
                <a:srgbClr val="00E4FF"/>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6" name="Rectangle 82"/>
            <p:cNvSpPr>
              <a:spLocks noChangeArrowheads="1"/>
            </p:cNvSpPr>
            <p:nvPr/>
          </p:nvSpPr>
          <p:spPr bwMode="auto">
            <a:xfrm>
              <a:off x="3389" y="3440"/>
              <a:ext cx="445"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FFFFFF"/>
                  </a:solidFill>
                  <a:latin typeface="Trebuchet MS" pitchFamily="34" charset="0"/>
                  <a:cs typeface="Arial" pitchFamily="34" charset="0"/>
                </a:rPr>
                <a:t>M</a:t>
              </a:r>
              <a:r>
                <a:rPr kumimoji="0" lang="en-US" sz="1200" b="0" i="0" u="none" strike="noStrike" cap="none" normalizeH="0" baseline="0" dirty="0" smtClean="0">
                  <a:ln>
                    <a:noFill/>
                  </a:ln>
                  <a:solidFill>
                    <a:srgbClr val="FFFFFF"/>
                  </a:solidFill>
                  <a:effectLst/>
                  <a:latin typeface="Trebuchet MS" pitchFamily="34" charset="0"/>
                  <a:cs typeface="Arial" pitchFamily="34" charset="0"/>
                </a:rPr>
                <a:t>LC NAND</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sp>
          <p:nvSpPr>
            <p:cNvPr id="1107" name="Freeform 83"/>
            <p:cNvSpPr>
              <a:spLocks/>
            </p:cNvSpPr>
            <p:nvPr/>
          </p:nvSpPr>
          <p:spPr bwMode="auto">
            <a:xfrm>
              <a:off x="3987" y="3476"/>
              <a:ext cx="174" cy="18"/>
            </a:xfrm>
            <a:custGeom>
              <a:avLst/>
              <a:gdLst/>
              <a:ahLst/>
              <a:cxnLst>
                <a:cxn ang="0">
                  <a:pos x="24" y="0"/>
                </a:cxn>
                <a:cxn ang="0">
                  <a:pos x="440" y="0"/>
                </a:cxn>
                <a:cxn ang="0">
                  <a:pos x="464" y="24"/>
                </a:cxn>
                <a:cxn ang="0">
                  <a:pos x="440" y="48"/>
                </a:cxn>
                <a:cxn ang="0">
                  <a:pos x="24" y="48"/>
                </a:cxn>
                <a:cxn ang="0">
                  <a:pos x="0" y="24"/>
                </a:cxn>
                <a:cxn ang="0">
                  <a:pos x="24" y="0"/>
                </a:cxn>
              </a:cxnLst>
              <a:rect l="0" t="0" r="r" b="b"/>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FF8100"/>
            </a:solidFill>
            <a:ln w="6" cap="flat">
              <a:solidFill>
                <a:srgbClr val="FF81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8" name="Freeform 84"/>
            <p:cNvSpPr>
              <a:spLocks noEditPoints="1"/>
            </p:cNvSpPr>
            <p:nvPr/>
          </p:nvSpPr>
          <p:spPr bwMode="auto">
            <a:xfrm>
              <a:off x="4050" y="3461"/>
              <a:ext cx="54" cy="54"/>
            </a:xfrm>
            <a:custGeom>
              <a:avLst/>
              <a:gdLst/>
              <a:ahLst/>
              <a:cxnLst>
                <a:cxn ang="0">
                  <a:pos x="54" y="54"/>
                </a:cxn>
                <a:cxn ang="0">
                  <a:pos x="0" y="0"/>
                </a:cxn>
                <a:cxn ang="0">
                  <a:pos x="54" y="54"/>
                </a:cxn>
                <a:cxn ang="0">
                  <a:pos x="24" y="0"/>
                </a:cxn>
                <a:cxn ang="0">
                  <a:pos x="24" y="54"/>
                </a:cxn>
                <a:cxn ang="0">
                  <a:pos x="24" y="0"/>
                </a:cxn>
                <a:cxn ang="0">
                  <a:pos x="0" y="54"/>
                </a:cxn>
                <a:cxn ang="0">
                  <a:pos x="54" y="0"/>
                </a:cxn>
                <a:cxn ang="0">
                  <a:pos x="0" y="54"/>
                </a:cxn>
              </a:cxnLst>
              <a:rect l="0" t="0" r="r" b="b"/>
              <a:pathLst>
                <a:path w="54" h="54">
                  <a:moveTo>
                    <a:pt x="54" y="54"/>
                  </a:moveTo>
                  <a:lnTo>
                    <a:pt x="0" y="0"/>
                  </a:lnTo>
                  <a:lnTo>
                    <a:pt x="54" y="54"/>
                  </a:lnTo>
                  <a:close/>
                  <a:moveTo>
                    <a:pt x="24" y="0"/>
                  </a:moveTo>
                  <a:lnTo>
                    <a:pt x="24" y="54"/>
                  </a:lnTo>
                  <a:lnTo>
                    <a:pt x="24" y="0"/>
                  </a:lnTo>
                  <a:close/>
                  <a:moveTo>
                    <a:pt x="0" y="54"/>
                  </a:moveTo>
                  <a:lnTo>
                    <a:pt x="54" y="0"/>
                  </a:lnTo>
                  <a:lnTo>
                    <a:pt x="0" y="54"/>
                  </a:lnTo>
                  <a:close/>
                </a:path>
              </a:pathLst>
            </a:custGeom>
            <a:solidFill>
              <a:srgbClr val="FF9929"/>
            </a:solidFill>
            <a:ln w="9525">
              <a:noFill/>
              <a:round/>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09" name="Freeform 85"/>
            <p:cNvSpPr>
              <a:spLocks noEditPoints="1"/>
            </p:cNvSpPr>
            <p:nvPr/>
          </p:nvSpPr>
          <p:spPr bwMode="auto">
            <a:xfrm>
              <a:off x="4048" y="3459"/>
              <a:ext cx="58" cy="58"/>
            </a:xfrm>
            <a:custGeom>
              <a:avLst/>
              <a:gdLst/>
              <a:ahLst/>
              <a:cxnLst>
                <a:cxn ang="0">
                  <a:pos x="54" y="58"/>
                </a:cxn>
                <a:cxn ang="0">
                  <a:pos x="0" y="4"/>
                </a:cxn>
                <a:cxn ang="0">
                  <a:pos x="4" y="0"/>
                </a:cxn>
                <a:cxn ang="0">
                  <a:pos x="58" y="54"/>
                </a:cxn>
                <a:cxn ang="0">
                  <a:pos x="54" y="58"/>
                </a:cxn>
                <a:cxn ang="0">
                  <a:pos x="29" y="2"/>
                </a:cxn>
                <a:cxn ang="0">
                  <a:pos x="29" y="56"/>
                </a:cxn>
                <a:cxn ang="0">
                  <a:pos x="23" y="56"/>
                </a:cxn>
                <a:cxn ang="0">
                  <a:pos x="23" y="2"/>
                </a:cxn>
                <a:cxn ang="0">
                  <a:pos x="29" y="2"/>
                </a:cxn>
                <a:cxn ang="0">
                  <a:pos x="0" y="54"/>
                </a:cxn>
                <a:cxn ang="0">
                  <a:pos x="54" y="0"/>
                </a:cxn>
                <a:cxn ang="0">
                  <a:pos x="58" y="4"/>
                </a:cxn>
                <a:cxn ang="0">
                  <a:pos x="4" y="58"/>
                </a:cxn>
                <a:cxn ang="0">
                  <a:pos x="0" y="54"/>
                </a:cxn>
              </a:cxnLst>
              <a:rect l="0" t="0" r="r" b="b"/>
              <a:pathLst>
                <a:path w="58" h="58">
                  <a:moveTo>
                    <a:pt x="54" y="58"/>
                  </a:moveTo>
                  <a:lnTo>
                    <a:pt x="0" y="4"/>
                  </a:lnTo>
                  <a:lnTo>
                    <a:pt x="4" y="0"/>
                  </a:lnTo>
                  <a:lnTo>
                    <a:pt x="58" y="54"/>
                  </a:lnTo>
                  <a:lnTo>
                    <a:pt x="54" y="58"/>
                  </a:lnTo>
                  <a:close/>
                  <a:moveTo>
                    <a:pt x="29" y="2"/>
                  </a:moveTo>
                  <a:lnTo>
                    <a:pt x="29" y="56"/>
                  </a:lnTo>
                  <a:lnTo>
                    <a:pt x="23" y="56"/>
                  </a:lnTo>
                  <a:lnTo>
                    <a:pt x="23" y="2"/>
                  </a:lnTo>
                  <a:lnTo>
                    <a:pt x="29" y="2"/>
                  </a:lnTo>
                  <a:close/>
                  <a:moveTo>
                    <a:pt x="0" y="54"/>
                  </a:moveTo>
                  <a:lnTo>
                    <a:pt x="54" y="0"/>
                  </a:lnTo>
                  <a:lnTo>
                    <a:pt x="58" y="4"/>
                  </a:lnTo>
                  <a:lnTo>
                    <a:pt x="4" y="58"/>
                  </a:lnTo>
                  <a:lnTo>
                    <a:pt x="0" y="54"/>
                  </a:lnTo>
                  <a:close/>
                </a:path>
              </a:pathLst>
            </a:custGeom>
            <a:solidFill>
              <a:srgbClr val="FF8100"/>
            </a:solidFill>
            <a:ln w="6" cap="flat">
              <a:solidFill>
                <a:srgbClr val="FF8100"/>
              </a:solidFill>
              <a:prstDash val="solid"/>
              <a:bevel/>
              <a:headEnd/>
              <a:tailEnd/>
            </a:ln>
          </p:spPr>
          <p:txBody>
            <a:bodyPr vert="horz" wrap="square" lIns="91440" tIns="45720" rIns="91440" bIns="45720" numCol="1" anchor="t" anchorCtr="0" compatLnSpc="1">
              <a:prstTxWarp prst="textNoShape">
                <a:avLst/>
              </a:prstTxWarp>
            </a:bodyPr>
            <a:lstStyle/>
            <a:p>
              <a:endParaRPr lang="en-US">
                <a:latin typeface="Trebuchet MS" pitchFamily="34" charset="0"/>
              </a:endParaRPr>
            </a:p>
          </p:txBody>
        </p:sp>
        <p:sp>
          <p:nvSpPr>
            <p:cNvPr id="1110" name="Rectangle 86"/>
            <p:cNvSpPr>
              <a:spLocks noChangeArrowheads="1"/>
            </p:cNvSpPr>
            <p:nvPr/>
          </p:nvSpPr>
          <p:spPr bwMode="auto">
            <a:xfrm>
              <a:off x="4171" y="3440"/>
              <a:ext cx="423" cy="11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FFFFFF"/>
                  </a:solidFill>
                  <a:latin typeface="Trebuchet MS" pitchFamily="34" charset="0"/>
                  <a:cs typeface="Arial" pitchFamily="34" charset="0"/>
                </a:rPr>
                <a:t>S</a:t>
              </a:r>
              <a:r>
                <a:rPr kumimoji="0" lang="en-US" sz="1200" b="0" i="0" u="none" strike="noStrike" cap="none" normalizeH="0" baseline="0" dirty="0" smtClean="0">
                  <a:ln>
                    <a:noFill/>
                  </a:ln>
                  <a:solidFill>
                    <a:srgbClr val="FFFFFF"/>
                  </a:solidFill>
                  <a:effectLst/>
                  <a:latin typeface="Trebuchet MS" pitchFamily="34" charset="0"/>
                  <a:cs typeface="Arial" pitchFamily="34" charset="0"/>
                </a:rPr>
                <a:t>LC NAND</a:t>
              </a:r>
              <a:endParaRPr kumimoji="0" lang="en-US" sz="1800" b="0" i="0" u="none" strike="noStrike" cap="none" normalizeH="0" baseline="0" dirty="0" smtClean="0">
                <a:ln>
                  <a:noFill/>
                </a:ln>
                <a:solidFill>
                  <a:schemeClr val="tx1"/>
                </a:solidFill>
                <a:effectLst/>
                <a:latin typeface="Trebuchet MS" pitchFamily="34" charset="0"/>
                <a:cs typeface="Arial" pitchFamily="34" charset="0"/>
              </a:endParaRPr>
            </a:p>
          </p:txBody>
        </p:sp>
      </p:gr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Explosive Growth Of Data</a:t>
            </a:r>
            <a:endParaRPr lang="en-US" dirty="0"/>
          </a:p>
        </p:txBody>
      </p:sp>
      <p:sp>
        <p:nvSpPr>
          <p:cNvPr id="4" name="Text Placeholder 3"/>
          <p:cNvSpPr>
            <a:spLocks noGrp="1"/>
          </p:cNvSpPr>
          <p:nvPr>
            <p:ph sz="half" idx="1"/>
          </p:nvPr>
        </p:nvSpPr>
        <p:spPr>
          <a:xfrm>
            <a:off x="382323" y="1414199"/>
            <a:ext cx="4126177" cy="3833870"/>
          </a:xfrm>
        </p:spPr>
        <p:txBody>
          <a:bodyPr/>
          <a:lstStyle/>
          <a:p>
            <a:r>
              <a:rPr lang="en-US" sz="2400" dirty="0" smtClean="0"/>
              <a:t>2007 Snapshot</a:t>
            </a:r>
          </a:p>
          <a:p>
            <a:pPr marL="573088" lvl="1" indent="-292100"/>
            <a:r>
              <a:rPr lang="en-US" dirty="0" smtClean="0"/>
              <a:t>Resized digital universe: </a:t>
            </a:r>
            <a:br>
              <a:rPr lang="en-US" dirty="0" smtClean="0"/>
            </a:br>
            <a:r>
              <a:rPr lang="en-US" dirty="0" smtClean="0"/>
              <a:t>281 billion gigabytes</a:t>
            </a:r>
          </a:p>
          <a:p>
            <a:pPr marL="573088" lvl="1" indent="-292100"/>
            <a:r>
              <a:rPr lang="en-US" dirty="0" smtClean="0"/>
              <a:t>Faster than expected growth in cameras, digital TV sales </a:t>
            </a:r>
            <a:br>
              <a:rPr lang="en-US" dirty="0" smtClean="0"/>
            </a:br>
            <a:r>
              <a:rPr lang="en-US" dirty="0" smtClean="0"/>
              <a:t>and better understanding of replication</a:t>
            </a:r>
          </a:p>
          <a:p>
            <a:pPr marL="573088" lvl="2" indent="-292100"/>
            <a:r>
              <a:rPr lang="en-US" dirty="0" smtClean="0"/>
              <a:t>315 billion images from 1 billion digital cameras = 150 </a:t>
            </a:r>
            <a:r>
              <a:rPr lang="en-US" dirty="0" err="1" smtClean="0"/>
              <a:t>Exabytes</a:t>
            </a:r>
            <a:endParaRPr lang="en-US" dirty="0" smtClean="0"/>
          </a:p>
          <a:p>
            <a:pPr marL="573088" lvl="1" indent="-292100"/>
            <a:r>
              <a:rPr lang="en-US" dirty="0" smtClean="0"/>
              <a:t>Home\Consumer storage </a:t>
            </a:r>
            <a:br>
              <a:rPr lang="en-US" dirty="0" smtClean="0"/>
            </a:br>
            <a:r>
              <a:rPr lang="en-US" dirty="0" smtClean="0"/>
              <a:t>needs outpacing Professional segment</a:t>
            </a:r>
            <a:endParaRPr lang="en-US" dirty="0"/>
          </a:p>
        </p:txBody>
      </p:sp>
      <p:sp>
        <p:nvSpPr>
          <p:cNvPr id="8" name="Content Placeholder 7"/>
          <p:cNvSpPr>
            <a:spLocks noGrp="1"/>
          </p:cNvSpPr>
          <p:nvPr>
            <p:ph sz="half" idx="2"/>
          </p:nvPr>
        </p:nvSpPr>
        <p:spPr>
          <a:xfrm>
            <a:off x="4635500" y="1414199"/>
            <a:ext cx="4127500" cy="3943644"/>
          </a:xfrm>
        </p:spPr>
        <p:txBody>
          <a:bodyPr/>
          <a:lstStyle/>
          <a:p>
            <a:r>
              <a:rPr lang="en-US" sz="2400" dirty="0" smtClean="0"/>
              <a:t>2011 Forecast</a:t>
            </a:r>
          </a:p>
          <a:p>
            <a:pPr marL="573088" lvl="1" indent="-292100"/>
            <a:r>
              <a:rPr lang="en-US" dirty="0" smtClean="0"/>
              <a:t>Digital universe expected </a:t>
            </a:r>
            <a:br>
              <a:rPr lang="en-US" dirty="0" smtClean="0"/>
            </a:br>
            <a:r>
              <a:rPr lang="en-US" dirty="0" smtClean="0"/>
              <a:t>to be 10x 2006 size</a:t>
            </a:r>
          </a:p>
          <a:p>
            <a:pPr marL="573088" lvl="1" indent="-292100"/>
            <a:r>
              <a:rPr lang="en-US" dirty="0" smtClean="0"/>
              <a:t>Internet traffic will generate 342 </a:t>
            </a:r>
            <a:r>
              <a:rPr lang="en-US" dirty="0" err="1" smtClean="0"/>
              <a:t>Exabytes</a:t>
            </a:r>
            <a:r>
              <a:rPr lang="en-US" dirty="0" smtClean="0"/>
              <a:t> of storage</a:t>
            </a:r>
          </a:p>
          <a:p>
            <a:pPr marL="573088" lvl="1" indent="-292100"/>
            <a:r>
              <a:rPr lang="en-US" dirty="0" smtClean="0"/>
              <a:t>Personal data protection devices expected to consume more Terabytes than all other segments except desktop PC</a:t>
            </a:r>
          </a:p>
          <a:p>
            <a:pPr marL="573088" lvl="1" indent="-292100"/>
            <a:r>
              <a:rPr lang="en-US" dirty="0" smtClean="0"/>
              <a:t>Home\Consumer storage </a:t>
            </a:r>
            <a:br>
              <a:rPr lang="en-US" dirty="0" smtClean="0"/>
            </a:br>
            <a:r>
              <a:rPr lang="en-US" dirty="0" smtClean="0"/>
              <a:t>needs continue to outpace Professional segment</a:t>
            </a:r>
            <a:endParaRPr lang="en-US" dirty="0"/>
          </a:p>
        </p:txBody>
      </p:sp>
      <p:sp>
        <p:nvSpPr>
          <p:cNvPr id="13" name="TextBox 12"/>
          <p:cNvSpPr txBox="1"/>
          <p:nvPr/>
        </p:nvSpPr>
        <p:spPr>
          <a:xfrm>
            <a:off x="381000" y="6210300"/>
            <a:ext cx="1263487" cy="246221"/>
          </a:xfrm>
          <a:prstGeom prst="rect">
            <a:avLst/>
          </a:prstGeom>
          <a:noFill/>
        </p:spPr>
        <p:txBody>
          <a:bodyPr wrap="none" rtlCol="0">
            <a:spAutoFit/>
          </a:bodyPr>
          <a:lstStyle/>
          <a:p>
            <a:r>
              <a:rPr lang="en-US" sz="1000" i="1" dirty="0" smtClean="0">
                <a:solidFill>
                  <a:schemeClr val="tx1"/>
                </a:solidFill>
                <a:effectLst>
                  <a:outerShdw blurRad="38100" dist="38100" dir="2700000" algn="tl">
                    <a:srgbClr val="000000">
                      <a:alpha val="43137"/>
                    </a:srgbClr>
                  </a:outerShdw>
                </a:effectLst>
                <a:latin typeface="Trebuchet MS" pitchFamily="34" charset="0"/>
              </a:rPr>
              <a:t>Source:  IDC, Cisco</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40510" y="484069"/>
            <a:ext cx="7883454" cy="4988683"/>
          </a:xfrm>
          <a:prstGeom prst="rect">
            <a:avLst/>
          </a:prstGeom>
          <a:noFill/>
          <a:ln w="9525">
            <a:noFill/>
            <a:miter lim="800000"/>
            <a:headEnd/>
            <a:tailEnd/>
          </a:ln>
          <a:effectLst/>
        </p:spPr>
      </p:pic>
      <p:sp>
        <p:nvSpPr>
          <p:cNvPr id="5" name="Title 4"/>
          <p:cNvSpPr>
            <a:spLocks noGrp="1"/>
          </p:cNvSpPr>
          <p:nvPr>
            <p:ph type="title"/>
          </p:nvPr>
        </p:nvSpPr>
        <p:spPr>
          <a:xfrm>
            <a:off x="382588" y="228600"/>
            <a:ext cx="8380412" cy="1052596"/>
          </a:xfrm>
        </p:spPr>
        <p:txBody>
          <a:bodyPr/>
          <a:lstStyle/>
          <a:p>
            <a:r>
              <a:rPr lang="en-US" sz="4400" dirty="0" smtClean="0"/>
              <a:t>Fulfilling Demand</a:t>
            </a:r>
            <a:br>
              <a:rPr lang="en-US" sz="4400" dirty="0" smtClean="0"/>
            </a:br>
            <a:r>
              <a:rPr lang="en-US" sz="3200" dirty="0" smtClean="0">
                <a:solidFill>
                  <a:schemeClr val="accent1"/>
                </a:solidFill>
              </a:rPr>
              <a:t>Manufacturing scalability</a:t>
            </a:r>
            <a:endParaRPr lang="en-US" sz="3200" dirty="0">
              <a:solidFill>
                <a:schemeClr val="accent1"/>
              </a:solidFill>
            </a:endParaRPr>
          </a:p>
        </p:txBody>
      </p:sp>
      <p:sp>
        <p:nvSpPr>
          <p:cNvPr id="8" name="Rectangle 14"/>
          <p:cNvSpPr>
            <a:spLocks noChangeArrowheads="1"/>
          </p:cNvSpPr>
          <p:nvPr/>
        </p:nvSpPr>
        <p:spPr bwMode="auto">
          <a:xfrm>
            <a:off x="4932773" y="1702054"/>
            <a:ext cx="1426119" cy="653796"/>
          </a:xfrm>
          <a:prstGeom prst="wedgeRoundRectCallout">
            <a:avLst>
              <a:gd name="adj1" fmla="val 77404"/>
              <a:gd name="adj2" fmla="val 47342"/>
              <a:gd name="adj3" fmla="val 16667"/>
            </a:avLst>
          </a:prstGeom>
          <a:ln>
            <a:headEnd/>
            <a:tailEnd/>
          </a:ln>
        </p:spPr>
        <p:style>
          <a:lnRef idx="1">
            <a:schemeClr val="accent6"/>
          </a:lnRef>
          <a:fillRef idx="3">
            <a:schemeClr val="accent6"/>
          </a:fillRef>
          <a:effectRef idx="2">
            <a:schemeClr val="accent6"/>
          </a:effectRef>
          <a:fontRef idx="minor">
            <a:schemeClr val="lt1"/>
          </a:fontRef>
        </p:style>
        <p:txBody>
          <a:bodyPr wrap="none">
            <a:spAutoFit/>
          </a:bodyPr>
          <a:lstStyle/>
          <a:p>
            <a:pPr marL="173038" indent="-173038" algn="l" eaLnBrk="0" hangingPunct="0">
              <a:lnSpc>
                <a:spcPct val="90000"/>
              </a:lnSpc>
              <a:spcAft>
                <a:spcPct val="35000"/>
              </a:spcAft>
              <a:buClr>
                <a:schemeClr val="tx2"/>
              </a:buClr>
              <a:defRPr/>
            </a:pPr>
            <a:r>
              <a:rPr lang="en-US" sz="1800" dirty="0">
                <a:effectLst>
                  <a:outerShdw blurRad="38100" dist="38100" dir="2700000" algn="tl">
                    <a:srgbClr val="000000">
                      <a:alpha val="43137"/>
                    </a:srgbClr>
                  </a:outerShdw>
                </a:effectLst>
                <a:sym typeface="Arial" pitchFamily="34" charset="0"/>
              </a:rPr>
              <a:t>2011: HDD </a:t>
            </a:r>
            <a:br>
              <a:rPr lang="en-US" sz="1800" dirty="0">
                <a:effectLst>
                  <a:outerShdw blurRad="38100" dist="38100" dir="2700000" algn="tl">
                    <a:srgbClr val="000000">
                      <a:alpha val="43137"/>
                    </a:srgbClr>
                  </a:outerShdw>
                </a:effectLst>
                <a:sym typeface="Arial" pitchFamily="34" charset="0"/>
              </a:rPr>
            </a:br>
            <a:r>
              <a:rPr lang="en-US" sz="1800" dirty="0">
                <a:effectLst>
                  <a:outerShdw blurRad="38100" dist="38100" dir="2700000" algn="tl">
                    <a:srgbClr val="000000">
                      <a:alpha val="43137"/>
                    </a:srgbClr>
                  </a:outerShdw>
                </a:effectLst>
                <a:sym typeface="Arial" pitchFamily="34" charset="0"/>
              </a:rPr>
              <a:t>514M TB</a:t>
            </a:r>
          </a:p>
        </p:txBody>
      </p:sp>
      <p:sp>
        <p:nvSpPr>
          <p:cNvPr id="9" name="Rectangle 14"/>
          <p:cNvSpPr>
            <a:spLocks noChangeArrowheads="1"/>
          </p:cNvSpPr>
          <p:nvPr/>
        </p:nvSpPr>
        <p:spPr bwMode="auto">
          <a:xfrm>
            <a:off x="6742863" y="3102102"/>
            <a:ext cx="1417260" cy="653796"/>
          </a:xfrm>
          <a:prstGeom prst="wedgeRoundRectCallout">
            <a:avLst>
              <a:gd name="adj1" fmla="val -39074"/>
              <a:gd name="adj2" fmla="val 143533"/>
              <a:gd name="adj3" fmla="val 16667"/>
            </a:avLst>
          </a:prstGeom>
          <a:ln>
            <a:headEnd/>
            <a:tailEnd/>
          </a:ln>
        </p:spPr>
        <p:style>
          <a:lnRef idx="1">
            <a:schemeClr val="accent2"/>
          </a:lnRef>
          <a:fillRef idx="3">
            <a:schemeClr val="accent2"/>
          </a:fillRef>
          <a:effectRef idx="2">
            <a:schemeClr val="accent2"/>
          </a:effectRef>
          <a:fontRef idx="minor">
            <a:schemeClr val="lt1"/>
          </a:fontRef>
        </p:style>
        <p:txBody>
          <a:bodyPr wrap="none">
            <a:spAutoFit/>
          </a:bodyPr>
          <a:lstStyle/>
          <a:p>
            <a:pPr marL="173038" indent="-173038" algn="l" eaLnBrk="0" hangingPunct="0">
              <a:lnSpc>
                <a:spcPct val="90000"/>
              </a:lnSpc>
              <a:spcAft>
                <a:spcPct val="35000"/>
              </a:spcAft>
              <a:buClr>
                <a:schemeClr val="tx2"/>
              </a:buClr>
              <a:defRPr/>
            </a:pPr>
            <a:r>
              <a:rPr lang="en-US" sz="1800" dirty="0" smtClean="0">
                <a:effectLst>
                  <a:outerShdw blurRad="38100" dist="38100" dir="2700000" algn="tl">
                    <a:srgbClr val="000000">
                      <a:alpha val="43137"/>
                    </a:srgbClr>
                  </a:outerShdw>
                </a:effectLst>
                <a:sym typeface="Arial" pitchFamily="34" charset="0"/>
              </a:rPr>
              <a:t>2011: </a:t>
            </a:r>
            <a:r>
              <a:rPr lang="en-US" sz="1800" dirty="0">
                <a:effectLst>
                  <a:outerShdw blurRad="38100" dist="38100" dir="2700000" algn="tl">
                    <a:srgbClr val="000000">
                      <a:alpha val="43137"/>
                    </a:srgbClr>
                  </a:outerShdw>
                </a:effectLst>
                <a:sym typeface="Arial" pitchFamily="34" charset="0"/>
              </a:rPr>
              <a:t>Flash </a:t>
            </a:r>
            <a:br>
              <a:rPr lang="en-US" sz="1800" dirty="0">
                <a:effectLst>
                  <a:outerShdw blurRad="38100" dist="38100" dir="2700000" algn="tl">
                    <a:srgbClr val="000000">
                      <a:alpha val="43137"/>
                    </a:srgbClr>
                  </a:outerShdw>
                </a:effectLst>
                <a:sym typeface="Arial" pitchFamily="34" charset="0"/>
              </a:rPr>
            </a:br>
            <a:r>
              <a:rPr lang="en-US" sz="1800" dirty="0" smtClean="0">
                <a:effectLst>
                  <a:outerShdw blurRad="38100" dist="38100" dir="2700000" algn="tl">
                    <a:srgbClr val="000000">
                      <a:alpha val="43137"/>
                    </a:srgbClr>
                  </a:outerShdw>
                </a:effectLst>
                <a:sym typeface="Arial" pitchFamily="34" charset="0"/>
              </a:rPr>
              <a:t>50M </a:t>
            </a:r>
            <a:r>
              <a:rPr lang="en-US" sz="1800" dirty="0">
                <a:effectLst>
                  <a:outerShdw blurRad="38100" dist="38100" dir="2700000" algn="tl">
                    <a:srgbClr val="000000">
                      <a:alpha val="43137"/>
                    </a:srgbClr>
                  </a:outerShdw>
                </a:effectLst>
                <a:sym typeface="Arial" pitchFamily="34" charset="0"/>
              </a:rPr>
              <a:t>TB</a:t>
            </a:r>
          </a:p>
        </p:txBody>
      </p:sp>
      <p:sp>
        <p:nvSpPr>
          <p:cNvPr id="10" name="TextBox 9"/>
          <p:cNvSpPr txBox="1"/>
          <p:nvPr/>
        </p:nvSpPr>
        <p:spPr>
          <a:xfrm>
            <a:off x="984386" y="1825806"/>
            <a:ext cx="400110" cy="2465419"/>
          </a:xfrm>
          <a:prstGeom prst="rect">
            <a:avLst/>
          </a:prstGeom>
          <a:noFill/>
        </p:spPr>
        <p:txBody>
          <a:bodyPr vert="vert270" wrap="none" rtlCol="0">
            <a:spAutoFit/>
          </a:bodyPr>
          <a:lstStyle/>
          <a:p>
            <a:r>
              <a:rPr lang="en-US" sz="1400" i="1" dirty="0" smtClean="0">
                <a:solidFill>
                  <a:schemeClr val="tx1"/>
                </a:solidFill>
                <a:effectLst>
                  <a:outerShdw blurRad="38100" dist="38100" dir="2700000" algn="tl">
                    <a:srgbClr val="000000">
                      <a:alpha val="43137"/>
                    </a:srgbClr>
                  </a:outerShdw>
                </a:effectLst>
                <a:latin typeface="Trebuchet MS" pitchFamily="34" charset="0"/>
              </a:rPr>
              <a:t>Millions of Terabytes Shipped</a:t>
            </a:r>
          </a:p>
        </p:txBody>
      </p:sp>
      <p:sp>
        <p:nvSpPr>
          <p:cNvPr id="11" name="Rectangle 11"/>
          <p:cNvSpPr txBox="1">
            <a:spLocks noChangeArrowheads="1"/>
          </p:cNvSpPr>
          <p:nvPr/>
        </p:nvSpPr>
        <p:spPr bwMode="auto">
          <a:xfrm>
            <a:off x="1685233" y="5597738"/>
            <a:ext cx="5773534" cy="752594"/>
          </a:xfrm>
          <a:prstGeom prst="round2DiagRect">
            <a:avLst>
              <a:gd name="adj1" fmla="val 24775"/>
              <a:gd name="adj2" fmla="val 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none" lIns="91440" tIns="45720" rIns="91440" bIns="45720" numCol="1" anchor="ctr" anchorCtr="0" compatLnSpc="1">
            <a:prstTxWarp prst="textNoShape">
              <a:avLst/>
            </a:prstTxWarp>
            <a:spAutoFit/>
          </a:bodyPr>
          <a:lstStyle/>
          <a:p>
            <a:pPr marL="0" marR="0" lvl="0" indent="0" algn="ctr" defTabSz="912777" rtl="0" eaLnBrk="1" fontAlgn="base" latinLnBrk="0" hangingPunct="1">
              <a:lnSpc>
                <a:spcPct val="90000"/>
              </a:lnSpc>
              <a:spcBef>
                <a:spcPct val="0"/>
              </a:spcBef>
              <a:spcAft>
                <a:spcPct val="0"/>
              </a:spcAft>
              <a:buClr>
                <a:schemeClr val="tx2"/>
              </a:buClr>
              <a:buSzPct val="95000"/>
              <a:buFontTx/>
              <a:buNone/>
              <a:tabLst>
                <a:tab pos="8170863" algn="r"/>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sym typeface="Arial" pitchFamily="34" charset="0"/>
              </a:rPr>
              <a:t>Flash industry would have to spend $50B - $85B </a:t>
            </a:r>
            <a:b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sym typeface="Arial" pitchFamily="34" charset="0"/>
              </a:rPr>
            </a:b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sym typeface="Arial" pitchFamily="34" charset="0"/>
              </a:rPr>
              <a:t>to bring online 10% of the HDD capacity in 2011</a:t>
            </a:r>
            <a:endPar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rebuchet MS" pitchFamily="34" charset="0"/>
              <a:ea typeface="+mn-ea"/>
              <a:cs typeface="+mn-cs"/>
            </a:endParaRPr>
          </a:p>
        </p:txBody>
      </p:sp>
      <p:sp>
        <p:nvSpPr>
          <p:cNvPr id="13" name="TextBox 12"/>
          <p:cNvSpPr txBox="1"/>
          <p:nvPr/>
        </p:nvSpPr>
        <p:spPr>
          <a:xfrm>
            <a:off x="381000" y="6210300"/>
            <a:ext cx="1144865" cy="246221"/>
          </a:xfrm>
          <a:prstGeom prst="rect">
            <a:avLst/>
          </a:prstGeom>
          <a:noFill/>
        </p:spPr>
        <p:txBody>
          <a:bodyPr wrap="none" rtlCol="0">
            <a:spAutoFit/>
          </a:bodyPr>
          <a:lstStyle/>
          <a:p>
            <a:r>
              <a:rPr lang="en-US" sz="1000" i="1" dirty="0" smtClean="0">
                <a:solidFill>
                  <a:schemeClr val="tx1"/>
                </a:solidFill>
                <a:effectLst>
                  <a:outerShdw blurRad="38100" dist="38100" dir="2700000" algn="tl">
                    <a:srgbClr val="000000">
                      <a:alpha val="43137"/>
                    </a:srgbClr>
                  </a:outerShdw>
                </a:effectLst>
                <a:latin typeface="Trebuchet MS" pitchFamily="34" charset="0"/>
              </a:rPr>
              <a:t>Source:  </a:t>
            </a:r>
            <a:r>
              <a:rPr lang="en-US" sz="1000" i="1" dirty="0" smtClean="0">
                <a:effectLst>
                  <a:outerShdw blurRad="38100" dist="38100" dir="2700000" algn="tl">
                    <a:srgbClr val="000000">
                      <a:alpha val="43137"/>
                    </a:srgbClr>
                  </a:outerShdw>
                </a:effectLst>
                <a:latin typeface="Trebuchet MS" pitchFamily="34" charset="0"/>
              </a:rPr>
              <a:t>Gartner</a:t>
            </a:r>
            <a:endParaRPr lang="en-US" sz="1000" i="1"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380412" cy="941796"/>
          </a:xfrm>
        </p:spPr>
        <p:txBody>
          <a:bodyPr/>
          <a:lstStyle/>
          <a:p>
            <a:r>
              <a:rPr lang="en-US" sz="4000" dirty="0" smtClean="0"/>
              <a:t>Extensible Platform</a:t>
            </a:r>
            <a:br>
              <a:rPr lang="en-US" sz="4000" dirty="0" smtClean="0"/>
            </a:br>
            <a:r>
              <a:rPr lang="en-US" sz="2800" dirty="0" smtClean="0">
                <a:solidFill>
                  <a:schemeClr val="accent1"/>
                </a:solidFill>
              </a:rPr>
              <a:t>Continued evolution of disk drives and suppliers</a:t>
            </a:r>
            <a:endParaRPr lang="en-US" sz="2800" dirty="0">
              <a:solidFill>
                <a:schemeClr val="accent1"/>
              </a:solidFill>
            </a:endParaRPr>
          </a:p>
        </p:txBody>
      </p:sp>
      <p:sp>
        <p:nvSpPr>
          <p:cNvPr id="5" name="Text Placeholder 4"/>
          <p:cNvSpPr>
            <a:spLocks noGrp="1"/>
          </p:cNvSpPr>
          <p:nvPr>
            <p:ph idx="1"/>
          </p:nvPr>
        </p:nvSpPr>
        <p:spPr>
          <a:xfrm>
            <a:off x="4260501" y="1901825"/>
            <a:ext cx="4502499" cy="3125471"/>
          </a:xfrm>
        </p:spPr>
        <p:txBody>
          <a:bodyPr/>
          <a:lstStyle/>
          <a:p>
            <a:r>
              <a:rPr lang="en-US" sz="2800" dirty="0" smtClean="0"/>
              <a:t>New features &amp; capabilities always </a:t>
            </a:r>
            <a:br>
              <a:rPr lang="en-US" sz="2800" dirty="0" smtClean="0"/>
            </a:br>
            <a:r>
              <a:rPr lang="en-US" sz="2800" dirty="0" smtClean="0"/>
              <a:t>on being integrated</a:t>
            </a:r>
          </a:p>
          <a:p>
            <a:pPr lvl="1"/>
            <a:r>
              <a:rPr lang="en-US" sz="2400" dirty="0" smtClean="0"/>
              <a:t>Not just about capacity</a:t>
            </a:r>
          </a:p>
          <a:p>
            <a:r>
              <a:rPr lang="en-US" sz="2800" dirty="0" smtClean="0"/>
              <a:t>Two topics today:</a:t>
            </a:r>
          </a:p>
          <a:p>
            <a:pPr lvl="1"/>
            <a:r>
              <a:rPr lang="en-US" sz="2400" dirty="0" smtClean="0"/>
              <a:t>Embedded Security</a:t>
            </a:r>
          </a:p>
          <a:p>
            <a:pPr lvl="1"/>
            <a:r>
              <a:rPr lang="en-US" sz="2400" dirty="0" smtClean="0"/>
              <a:t>Incorporation of flash</a:t>
            </a:r>
          </a:p>
        </p:txBody>
      </p:sp>
      <p:pic>
        <p:nvPicPr>
          <p:cNvPr id="10" name="Picture 9" descr="DiskDrive.jpg"/>
          <p:cNvPicPr>
            <a:picLocks noChangeAspect="1"/>
          </p:cNvPicPr>
          <p:nvPr/>
        </p:nvPicPr>
        <p:blipFill>
          <a:blip r:embed="rId3"/>
          <a:stretch>
            <a:fillRect/>
          </a:stretch>
        </p:blipFill>
        <p:spPr>
          <a:xfrm>
            <a:off x="2233551" y="2965351"/>
            <a:ext cx="1042416" cy="1481328"/>
          </a:xfrm>
          <a:prstGeom prst="rect">
            <a:avLst/>
          </a:prstGeom>
        </p:spPr>
      </p:pic>
      <p:pic>
        <p:nvPicPr>
          <p:cNvPr id="8" name="Picture 7" descr="BlackArmor.png"/>
          <p:cNvPicPr>
            <a:picLocks noChangeAspect="1"/>
          </p:cNvPicPr>
          <p:nvPr/>
        </p:nvPicPr>
        <p:blipFill>
          <a:blip r:embed="rId4"/>
          <a:stretch>
            <a:fillRect/>
          </a:stretch>
        </p:blipFill>
        <p:spPr>
          <a:xfrm>
            <a:off x="731838" y="1537688"/>
            <a:ext cx="2177617" cy="1636324"/>
          </a:xfrm>
          <a:prstGeom prst="rect">
            <a:avLst/>
          </a:prstGeom>
          <a:ln>
            <a:noFill/>
          </a:ln>
          <a:effectLst>
            <a:outerShdw blurRad="292100" dist="139700" dir="2700000" algn="tl" rotWithShape="0">
              <a:srgbClr val="333333">
                <a:alpha val="65000"/>
              </a:srgbClr>
            </a:outerShdw>
          </a:effectLst>
        </p:spPr>
      </p:pic>
      <p:pic>
        <p:nvPicPr>
          <p:cNvPr id="7" name="Picture 26" descr="SSD_IMG_0957sm"/>
          <p:cNvPicPr>
            <a:picLocks noChangeAspect="1" noChangeArrowheads="1"/>
          </p:cNvPicPr>
          <p:nvPr/>
        </p:nvPicPr>
        <p:blipFill>
          <a:blip r:embed="rId5"/>
          <a:srcRect/>
          <a:stretch>
            <a:fillRect/>
          </a:stretch>
        </p:blipFill>
        <p:spPr bwMode="auto">
          <a:xfrm>
            <a:off x="751444" y="4511779"/>
            <a:ext cx="2601913" cy="18288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1661</Words>
  <Application>Microsoft Office PowerPoint</Application>
  <PresentationFormat>On-screen Show (4:3)</PresentationFormat>
  <Paragraphs>360</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WinHEC 2008 Template_NEW_9.22.08</vt:lpstr>
      <vt:lpstr>Is Your Disk Drive  Going Away?</vt:lpstr>
      <vt:lpstr>Slide 2</vt:lpstr>
      <vt:lpstr>50+ Years And Counting</vt:lpstr>
      <vt:lpstr>What Drives Disk Drives?</vt:lpstr>
      <vt:lpstr>Disk Drives And $/GB</vt:lpstr>
      <vt:lpstr>Solid State Price Reductions  </vt:lpstr>
      <vt:lpstr>Explosive Growth Of Data</vt:lpstr>
      <vt:lpstr>Fulfilling Demand Manufacturing scalability</vt:lpstr>
      <vt:lpstr>Extensible Platform Continued evolution of disk drives and suppliers</vt:lpstr>
      <vt:lpstr>Embedding Security</vt:lpstr>
      <vt:lpstr>Why Security?</vt:lpstr>
      <vt:lpstr>Why Security In The Disk Drive?</vt:lpstr>
      <vt:lpstr>Secure Drive Components</vt:lpstr>
      <vt:lpstr>Current Model Pass-thru architecture</vt:lpstr>
      <vt:lpstr>Pass-Thru</vt:lpstr>
      <vt:lpstr>IEEE-1667 Implementation</vt:lpstr>
      <vt:lpstr>IEEE-1667 And Transient Storage</vt:lpstr>
      <vt:lpstr>Unlock Sequence IEEE-1667 Password Silo</vt:lpstr>
      <vt:lpstr>Benefits Of IEEE-1667</vt:lpstr>
      <vt:lpstr>Today's 1667 Password Demo Sequence</vt:lpstr>
      <vt:lpstr>DEMO</vt:lpstr>
      <vt:lpstr>Security Summary</vt:lpstr>
      <vt:lpstr>Flash and the Disk Drive</vt:lpstr>
      <vt:lpstr>A New Storage Growth Opportunity</vt:lpstr>
      <vt:lpstr>Choosing Storage For The PC</vt:lpstr>
      <vt:lpstr>SSD Needs Innovation</vt:lpstr>
      <vt:lpstr>Challenges With SSD</vt:lpstr>
      <vt:lpstr>ASD – Best Of Both Worlds Single drive tiered storage for the PC</vt:lpstr>
      <vt:lpstr>ASD Addresses PC Market Needs</vt:lpstr>
      <vt:lpstr>ASD Video Demo </vt:lpstr>
      <vt:lpstr>Flash Executive Summary</vt:lpstr>
      <vt:lpstr>Call To Action</vt:lpstr>
      <vt:lpstr>Additional Resources</vt:lpstr>
      <vt:lpstr>Please Complete A Session Evaluation Form Your input is important!</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2008-11-12T05:43:20Z</dcterms:created>
  <dcterms:modified xsi:type="dcterms:W3CDTF">2008-11-12T05:43:27Z</dcterms:modified>
</cp:coreProperties>
</file>