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29"/>
  </p:notesMasterIdLst>
  <p:handoutMasterIdLst>
    <p:handoutMasterId r:id="rId30"/>
  </p:handoutMasterIdLst>
  <p:sldIdLst>
    <p:sldId id="258" r:id="rId2"/>
    <p:sldId id="303" r:id="rId3"/>
    <p:sldId id="263" r:id="rId4"/>
    <p:sldId id="278" r:id="rId5"/>
    <p:sldId id="279" r:id="rId6"/>
    <p:sldId id="280" r:id="rId7"/>
    <p:sldId id="281" r:id="rId8"/>
    <p:sldId id="300" r:id="rId9"/>
    <p:sldId id="298" r:id="rId10"/>
    <p:sldId id="285" r:id="rId11"/>
    <p:sldId id="284" r:id="rId12"/>
    <p:sldId id="297" r:id="rId13"/>
    <p:sldId id="286" r:id="rId14"/>
    <p:sldId id="288" r:id="rId15"/>
    <p:sldId id="304" r:id="rId16"/>
    <p:sldId id="302" r:id="rId17"/>
    <p:sldId id="289" r:id="rId18"/>
    <p:sldId id="290" r:id="rId19"/>
    <p:sldId id="301" r:id="rId20"/>
    <p:sldId id="291" r:id="rId21"/>
    <p:sldId id="295" r:id="rId22"/>
    <p:sldId id="292" r:id="rId23"/>
    <p:sldId id="293" r:id="rId24"/>
    <p:sldId id="294" r:id="rId25"/>
    <p:sldId id="305" r:id="rId26"/>
    <p:sldId id="272" r:id="rId27"/>
    <p:sldId id="306"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3300"/>
    <a:srgbClr val="FF6600"/>
    <a:srgbClr val="8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8355" autoAdjust="0"/>
  </p:normalViewPr>
  <p:slideViewPr>
    <p:cSldViewPr snapToGrid="0" showGuides="1">
      <p:cViewPr varScale="1">
        <p:scale>
          <a:sx n="96" d="100"/>
          <a:sy n="96" d="100"/>
        </p:scale>
        <p:origin x="-228" y="-102"/>
      </p:cViewPr>
      <p:guideLst>
        <p:guide orient="horz" pos="891"/>
        <p:guide orient="horz" pos="143"/>
        <p:guide orient="horz" pos="1197"/>
        <p:guide orient="horz" pos="1485"/>
        <p:guide orient="horz" pos="4175"/>
        <p:guide pos="243"/>
        <p:guide pos="5515"/>
      </p:guideLst>
    </p:cSldViewPr>
  </p:slideViewPr>
  <p:notesTextViewPr>
    <p:cViewPr>
      <p:scale>
        <a:sx n="80" d="100"/>
        <a:sy n="80" d="100"/>
      </p:scale>
      <p:origin x="0" y="0"/>
    </p:cViewPr>
  </p:notesTextViewPr>
  <p:sorterViewPr>
    <p:cViewPr>
      <p:scale>
        <a:sx n="66" d="100"/>
        <a:sy n="66" d="100"/>
      </p:scale>
      <p:origin x="0" y="0"/>
    </p:cViewPr>
  </p:sorterViewPr>
  <p:notesViewPr>
    <p:cSldViewPr snapToGrid="0" showGuides="1">
      <p:cViewPr varScale="1">
        <p:scale>
          <a:sx n="101" d="100"/>
          <a:sy n="101" d="100"/>
        </p:scale>
        <p:origin x="-261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msl-netapp\Tavi.Salomon\EMS\PC\PCIe\Flash\VRPM\tests%20(7).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msl-netapp\Tavi.Salomon\EMS\PC\PCIe\Flash\VRPM\tests%20(7).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6.1401098594808495E-2"/>
          <c:y val="0.10158664135666207"/>
          <c:w val="0.91971997749394463"/>
          <c:h val="0.61563777393515595"/>
        </c:manualLayout>
      </c:layout>
      <c:barChart>
        <c:barDir val="col"/>
        <c:grouping val="clustered"/>
        <c:ser>
          <c:idx val="0"/>
          <c:order val="0"/>
          <c:tx>
            <c:strRef>
              <c:f>Summary!$W$49</c:f>
              <c:strCache>
                <c:ptCount val="1"/>
                <c:pt idx="0">
                  <c:v>Excel</c:v>
                </c:pt>
              </c:strCache>
            </c:strRef>
          </c:tx>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Summary!$W$50:$W$55</c:f>
              <c:numCache>
                <c:formatCode>0%</c:formatCode>
                <c:ptCount val="6"/>
                <c:pt idx="0">
                  <c:v>0.16000000000000056</c:v>
                </c:pt>
                <c:pt idx="1">
                  <c:v>0.2</c:v>
                </c:pt>
                <c:pt idx="2">
                  <c:v>0.45</c:v>
                </c:pt>
                <c:pt idx="3">
                  <c:v>3.0000000000000169E-2</c:v>
                </c:pt>
                <c:pt idx="4">
                  <c:v>4.0000000000000112E-2</c:v>
                </c:pt>
                <c:pt idx="5">
                  <c:v>0.12000000000000002</c:v>
                </c:pt>
              </c:numCache>
            </c:numRef>
          </c:val>
        </c:ser>
        <c:ser>
          <c:idx val="1"/>
          <c:order val="1"/>
          <c:tx>
            <c:strRef>
              <c:f>Summary!$X$49</c:f>
              <c:strCache>
                <c:ptCount val="1"/>
                <c:pt idx="0">
                  <c:v>Word</c:v>
                </c:pt>
              </c:strCache>
            </c:strRef>
          </c:tx>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Summary!$X$50:$X$55</c:f>
              <c:numCache>
                <c:formatCode>0%</c:formatCode>
                <c:ptCount val="6"/>
                <c:pt idx="0">
                  <c:v>0.32000000000000212</c:v>
                </c:pt>
                <c:pt idx="1">
                  <c:v>0.35000000000000031</c:v>
                </c:pt>
                <c:pt idx="2">
                  <c:v>0.27</c:v>
                </c:pt>
                <c:pt idx="3">
                  <c:v>2.5000000000000151E-2</c:v>
                </c:pt>
                <c:pt idx="4">
                  <c:v>1.0000000000000063E-2</c:v>
                </c:pt>
                <c:pt idx="5">
                  <c:v>2.5000000000000151E-2</c:v>
                </c:pt>
              </c:numCache>
            </c:numRef>
          </c:val>
        </c:ser>
        <c:ser>
          <c:idx val="2"/>
          <c:order val="2"/>
          <c:tx>
            <c:strRef>
              <c:f>Summary!$Y$49</c:f>
              <c:strCache>
                <c:ptCount val="1"/>
                <c:pt idx="0">
                  <c:v>Outlook</c:v>
                </c:pt>
              </c:strCache>
            </c:strRef>
          </c:tx>
          <c:spPr>
            <a:solidFill>
              <a:srgbClr val="5AE739"/>
            </a:solidFill>
          </c:spPr>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Summary!$Y$50:$Y$55</c:f>
              <c:numCache>
                <c:formatCode>0%</c:formatCode>
                <c:ptCount val="6"/>
                <c:pt idx="0">
                  <c:v>0.12000000000000002</c:v>
                </c:pt>
                <c:pt idx="1">
                  <c:v>0.36000000000000032</c:v>
                </c:pt>
                <c:pt idx="2">
                  <c:v>0.43000000000000038</c:v>
                </c:pt>
                <c:pt idx="3">
                  <c:v>1.0000000000000063E-2</c:v>
                </c:pt>
                <c:pt idx="4">
                  <c:v>1.0000000000000063E-2</c:v>
                </c:pt>
                <c:pt idx="5">
                  <c:v>7.0000000000000034E-2</c:v>
                </c:pt>
              </c:numCache>
            </c:numRef>
          </c:val>
        </c:ser>
        <c:ser>
          <c:idx val="3"/>
          <c:order val="3"/>
          <c:tx>
            <c:strRef>
              <c:f>Summary!$Z$49</c:f>
              <c:strCache>
                <c:ptCount val="1"/>
                <c:pt idx="0">
                  <c:v>PoewrPoint</c:v>
                </c:pt>
              </c:strCache>
            </c:strRef>
          </c:tx>
          <c:spPr>
            <a:solidFill>
              <a:srgbClr val="9DCAE9"/>
            </a:solidFill>
          </c:spPr>
          <c:invertIfNegative val="1"/>
          <c:dPt>
            <c:idx val="2"/>
          </c:dPt>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Summary!$Z$50:$Z$55</c:f>
              <c:numCache>
                <c:formatCode>0%</c:formatCode>
                <c:ptCount val="6"/>
                <c:pt idx="0">
                  <c:v>0.12000000000000002</c:v>
                </c:pt>
                <c:pt idx="1">
                  <c:v>0.22000000000000056</c:v>
                </c:pt>
                <c:pt idx="2">
                  <c:v>0.5</c:v>
                </c:pt>
                <c:pt idx="3">
                  <c:v>3.0000000000000169E-2</c:v>
                </c:pt>
                <c:pt idx="4">
                  <c:v>0</c:v>
                </c:pt>
                <c:pt idx="5">
                  <c:v>0.12000000000000002</c:v>
                </c:pt>
              </c:numCache>
            </c:numRef>
          </c:val>
        </c:ser>
        <c:ser>
          <c:idx val="4"/>
          <c:order val="4"/>
          <c:tx>
            <c:strRef>
              <c:f>Summary!$AA$49</c:f>
              <c:strCache>
                <c:ptCount val="1"/>
                <c:pt idx="0">
                  <c:v>PhotoShop</c:v>
                </c:pt>
              </c:strCache>
            </c:strRef>
          </c:tx>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Summary!$AA$50:$AA$55</c:f>
              <c:numCache>
                <c:formatCode>0%</c:formatCode>
                <c:ptCount val="6"/>
                <c:pt idx="0">
                  <c:v>9.0000000000000066E-2</c:v>
                </c:pt>
                <c:pt idx="1">
                  <c:v>5.0000000000000114E-2</c:v>
                </c:pt>
                <c:pt idx="2">
                  <c:v>0.23</c:v>
                </c:pt>
                <c:pt idx="3">
                  <c:v>4.0000000000000112E-2</c:v>
                </c:pt>
                <c:pt idx="4">
                  <c:v>0.54</c:v>
                </c:pt>
                <c:pt idx="5">
                  <c:v>4.0000000000000112E-2</c:v>
                </c:pt>
              </c:numCache>
            </c:numRef>
          </c:val>
        </c:ser>
        <c:axId val="51061120"/>
        <c:axId val="51062656"/>
      </c:barChart>
      <c:catAx>
        <c:axId val="51061120"/>
        <c:scaling>
          <c:orientation val="minMax"/>
        </c:scaling>
        <c:delete val="1"/>
        <c:axPos val="b"/>
        <c:numFmt formatCode="General" sourceLinked="1"/>
        <c:tickLblPos val="nextTo"/>
        <c:crossAx val="51062656"/>
        <c:crosses val="autoZero"/>
        <c:auto val="1"/>
        <c:lblAlgn val="ctr"/>
        <c:lblOffset val="100"/>
      </c:catAx>
      <c:valAx>
        <c:axId val="51062656"/>
        <c:scaling>
          <c:orientation val="minMax"/>
        </c:scaling>
        <c:axPos val="l"/>
        <c:majorGridlines>
          <c:spPr>
            <a:ln>
              <a:solidFill>
                <a:schemeClr val="tx2">
                  <a:lumMod val="50000"/>
                </a:schemeClr>
              </a:solidFill>
            </a:ln>
          </c:spPr>
        </c:majorGridlines>
        <c:numFmt formatCode="0%" sourceLinked="1"/>
        <c:tickLblPos val="nextTo"/>
        <c:spPr>
          <a:ln>
            <a:solidFill>
              <a:srgbClr val="FFFFFF">
                <a:lumMod val="50000"/>
              </a:srgbClr>
            </a:solidFill>
          </a:ln>
        </c:spPr>
        <c:txPr>
          <a:bodyPr/>
          <a:lstStyle/>
          <a:p>
            <a:pPr>
              <a:defRPr sz="1200" b="1">
                <a:solidFill>
                  <a:schemeClr val="bg2"/>
                </a:solidFill>
                <a:effectLst>
                  <a:outerShdw blurRad="38100" dist="38100" dir="2700000" algn="tl">
                    <a:srgbClr val="000000">
                      <a:alpha val="43137"/>
                    </a:srgbClr>
                  </a:outerShdw>
                </a:effectLst>
              </a:defRPr>
            </a:pPr>
            <a:endParaRPr lang="en-US"/>
          </a:p>
        </c:txPr>
        <c:crossAx val="51061120"/>
        <c:crosses val="autoZero"/>
        <c:crossBetween val="between"/>
      </c:valAx>
    </c:plotArea>
    <c:plotVisOnly val="1"/>
    <c:dispBlanksAs val="gap"/>
  </c:chart>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a:noFill/>
    </a:ln>
    <a:effectLst>
      <a:glow rad="76200">
        <a:schemeClr val="accent1">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c:spPr>
  <c:txPr>
    <a:bodyPr/>
    <a:lstStyle/>
    <a:p>
      <a:pPr>
        <a:defRPr>
          <a:solidFill>
            <a:schemeClr val="lt1"/>
          </a:solidFill>
          <a:latin typeface="+mn-lt"/>
          <a:ea typeface="+mn-ea"/>
          <a:cs typeface="+mn-cs"/>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manualLayout>
          <c:layoutTarget val="inner"/>
          <c:xMode val="edge"/>
          <c:yMode val="edge"/>
          <c:x val="6.1401098594808495E-2"/>
          <c:y val="0.10158664135666211"/>
          <c:w val="0.91971997749394463"/>
          <c:h val="0.61563777393515595"/>
        </c:manualLayout>
      </c:layout>
      <c:barChart>
        <c:barDir val="col"/>
        <c:grouping val="clustered"/>
        <c:ser>
          <c:idx val="0"/>
          <c:order val="0"/>
          <c:tx>
            <c:strRef>
              <c:f>Summary!$W$49</c:f>
              <c:strCache>
                <c:ptCount val="1"/>
                <c:pt idx="0">
                  <c:v>Excel</c:v>
                </c:pt>
              </c:strCache>
            </c:strRef>
          </c:tx>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Summary!$W$50:$W$55</c:f>
              <c:numCache>
                <c:formatCode>0%</c:formatCode>
                <c:ptCount val="6"/>
                <c:pt idx="0">
                  <c:v>0.16000000000000009</c:v>
                </c:pt>
                <c:pt idx="1">
                  <c:v>0.2</c:v>
                </c:pt>
                <c:pt idx="2">
                  <c:v>0.45</c:v>
                </c:pt>
                <c:pt idx="3">
                  <c:v>3.0000000000000051E-2</c:v>
                </c:pt>
                <c:pt idx="4">
                  <c:v>4.0000000000000063E-2</c:v>
                </c:pt>
                <c:pt idx="5">
                  <c:v>0.12000000000000002</c:v>
                </c:pt>
              </c:numCache>
            </c:numRef>
          </c:val>
        </c:ser>
        <c:ser>
          <c:idx val="1"/>
          <c:order val="1"/>
          <c:tx>
            <c:strRef>
              <c:f>Summary!$X$49</c:f>
              <c:strCache>
                <c:ptCount val="1"/>
                <c:pt idx="0">
                  <c:v>Word</c:v>
                </c:pt>
              </c:strCache>
            </c:strRef>
          </c:tx>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Summary!$X$50:$X$55</c:f>
              <c:numCache>
                <c:formatCode>0%</c:formatCode>
                <c:ptCount val="6"/>
                <c:pt idx="0">
                  <c:v>0.32000000000000223</c:v>
                </c:pt>
                <c:pt idx="1">
                  <c:v>0.35000000000000031</c:v>
                </c:pt>
                <c:pt idx="2">
                  <c:v>0.27</c:v>
                </c:pt>
                <c:pt idx="3">
                  <c:v>2.5000000000000046E-2</c:v>
                </c:pt>
                <c:pt idx="4">
                  <c:v>1.0000000000000021E-2</c:v>
                </c:pt>
                <c:pt idx="5">
                  <c:v>2.5000000000000046E-2</c:v>
                </c:pt>
              </c:numCache>
            </c:numRef>
          </c:val>
        </c:ser>
        <c:ser>
          <c:idx val="2"/>
          <c:order val="2"/>
          <c:tx>
            <c:strRef>
              <c:f>Summary!$Y$49</c:f>
              <c:strCache>
                <c:ptCount val="1"/>
                <c:pt idx="0">
                  <c:v>Outlook</c:v>
                </c:pt>
              </c:strCache>
            </c:strRef>
          </c:tx>
          <c:spPr>
            <a:solidFill>
              <a:srgbClr val="5AE739"/>
            </a:solidFill>
          </c:spPr>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Summary!$Y$50:$Y$55</c:f>
              <c:numCache>
                <c:formatCode>0%</c:formatCode>
                <c:ptCount val="6"/>
                <c:pt idx="0">
                  <c:v>0.12000000000000002</c:v>
                </c:pt>
                <c:pt idx="1">
                  <c:v>0.36000000000000032</c:v>
                </c:pt>
                <c:pt idx="2">
                  <c:v>0.43000000000000038</c:v>
                </c:pt>
                <c:pt idx="3">
                  <c:v>1.0000000000000021E-2</c:v>
                </c:pt>
                <c:pt idx="4">
                  <c:v>1.0000000000000021E-2</c:v>
                </c:pt>
                <c:pt idx="5">
                  <c:v>7.0000000000000034E-2</c:v>
                </c:pt>
              </c:numCache>
            </c:numRef>
          </c:val>
        </c:ser>
        <c:ser>
          <c:idx val="3"/>
          <c:order val="3"/>
          <c:tx>
            <c:strRef>
              <c:f>Summary!$Z$49</c:f>
              <c:strCache>
                <c:ptCount val="1"/>
                <c:pt idx="0">
                  <c:v>PoewrPoint</c:v>
                </c:pt>
              </c:strCache>
            </c:strRef>
          </c:tx>
          <c:spPr>
            <a:solidFill>
              <a:srgbClr val="9DCAE9"/>
            </a:solidFill>
          </c:spPr>
          <c:invertIfNegative val="1"/>
          <c:dPt>
            <c:idx val="2"/>
          </c:dPt>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Summary!$Z$50:$Z$55</c:f>
              <c:numCache>
                <c:formatCode>0%</c:formatCode>
                <c:ptCount val="6"/>
                <c:pt idx="0">
                  <c:v>0.12000000000000002</c:v>
                </c:pt>
                <c:pt idx="1">
                  <c:v>0.22000000000000008</c:v>
                </c:pt>
                <c:pt idx="2">
                  <c:v>0.5</c:v>
                </c:pt>
                <c:pt idx="3">
                  <c:v>3.0000000000000051E-2</c:v>
                </c:pt>
                <c:pt idx="4">
                  <c:v>0</c:v>
                </c:pt>
                <c:pt idx="5">
                  <c:v>0.12000000000000002</c:v>
                </c:pt>
              </c:numCache>
            </c:numRef>
          </c:val>
        </c:ser>
        <c:ser>
          <c:idx val="4"/>
          <c:order val="4"/>
          <c:tx>
            <c:strRef>
              <c:f>Summary!$AA$49</c:f>
              <c:strCache>
                <c:ptCount val="1"/>
                <c:pt idx="0">
                  <c:v>PhotoShop</c:v>
                </c:pt>
              </c:strCache>
            </c:strRef>
          </c:tx>
          <c:cat>
            <c:strRef>
              <c:f>Summary!$V$50:$V$55</c:f>
              <c:strCache>
                <c:ptCount val="6"/>
                <c:pt idx="0">
                  <c:v>Rand Read &lt;32KB</c:v>
                </c:pt>
                <c:pt idx="1">
                  <c:v>Rand Read ≥32KB</c:v>
                </c:pt>
                <c:pt idx="2">
                  <c:v>Rand Write &lt;32KB</c:v>
                </c:pt>
                <c:pt idx="3">
                  <c:v>Rand Write ≥32KB</c:v>
                </c:pt>
                <c:pt idx="4">
                  <c:v>Seq Read</c:v>
                </c:pt>
                <c:pt idx="5">
                  <c:v>Seq Write</c:v>
                </c:pt>
              </c:strCache>
            </c:strRef>
          </c:cat>
          <c:val>
            <c:numRef>
              <c:f>Summary!$AA$50:$AA$55</c:f>
              <c:numCache>
                <c:formatCode>0%</c:formatCode>
                <c:ptCount val="6"/>
                <c:pt idx="0">
                  <c:v>9.0000000000000066E-2</c:v>
                </c:pt>
                <c:pt idx="1">
                  <c:v>5.0000000000000093E-2</c:v>
                </c:pt>
                <c:pt idx="2">
                  <c:v>0.23</c:v>
                </c:pt>
                <c:pt idx="3">
                  <c:v>4.0000000000000063E-2</c:v>
                </c:pt>
                <c:pt idx="4">
                  <c:v>0.54</c:v>
                </c:pt>
                <c:pt idx="5">
                  <c:v>4.0000000000000063E-2</c:v>
                </c:pt>
              </c:numCache>
            </c:numRef>
          </c:val>
        </c:ser>
        <c:axId val="54337920"/>
        <c:axId val="54339456"/>
      </c:barChart>
      <c:catAx>
        <c:axId val="54337920"/>
        <c:scaling>
          <c:orientation val="minMax"/>
        </c:scaling>
        <c:delete val="1"/>
        <c:axPos val="b"/>
        <c:numFmt formatCode="General" sourceLinked="1"/>
        <c:tickLblPos val="nextTo"/>
        <c:crossAx val="54339456"/>
        <c:crosses val="autoZero"/>
        <c:auto val="1"/>
        <c:lblAlgn val="ctr"/>
        <c:lblOffset val="100"/>
      </c:catAx>
      <c:valAx>
        <c:axId val="54339456"/>
        <c:scaling>
          <c:orientation val="minMax"/>
        </c:scaling>
        <c:axPos val="l"/>
        <c:majorGridlines/>
        <c:numFmt formatCode="0%" sourceLinked="1"/>
        <c:tickLblPos val="nextTo"/>
        <c:txPr>
          <a:bodyPr/>
          <a:lstStyle/>
          <a:p>
            <a:pPr>
              <a:defRPr sz="1200" b="1">
                <a:solidFill>
                  <a:schemeClr val="bg2"/>
                </a:solidFill>
                <a:effectLst>
                  <a:outerShdw blurRad="38100" dist="38100" dir="2700000" algn="tl">
                    <a:srgbClr val="000000">
                      <a:alpha val="43137"/>
                    </a:srgbClr>
                  </a:outerShdw>
                </a:effectLst>
              </a:defRPr>
            </a:pPr>
            <a:endParaRPr lang="en-US"/>
          </a:p>
        </c:txPr>
        <c:crossAx val="54337920"/>
        <c:crosses val="autoZero"/>
        <c:crossBetween val="between"/>
      </c:valAx>
    </c:plotArea>
    <c:plotVisOnly val="1"/>
    <c:dispBlanksAs val="gap"/>
  </c:chart>
  <c:spPr>
    <a:gradFill rotWithShape="1">
      <a:gsLst>
        <a:gs pos="0">
          <a:schemeClr val="accent1">
            <a:tint val="73000"/>
            <a:satMod val="150000"/>
          </a:schemeClr>
        </a:gs>
        <a:gs pos="25000">
          <a:schemeClr val="accent1">
            <a:tint val="96000"/>
            <a:shade val="80000"/>
            <a:satMod val="105000"/>
          </a:schemeClr>
        </a:gs>
        <a:gs pos="38000">
          <a:schemeClr val="accent1">
            <a:tint val="96000"/>
            <a:shade val="59000"/>
            <a:satMod val="120000"/>
          </a:schemeClr>
        </a:gs>
        <a:gs pos="55000">
          <a:schemeClr val="accent1">
            <a:shade val="57000"/>
            <a:satMod val="120000"/>
          </a:schemeClr>
        </a:gs>
        <a:gs pos="80000">
          <a:schemeClr val="accent1">
            <a:shade val="56000"/>
            <a:satMod val="145000"/>
          </a:schemeClr>
        </a:gs>
        <a:gs pos="88000">
          <a:schemeClr val="accent1">
            <a:shade val="63000"/>
            <a:satMod val="160000"/>
          </a:schemeClr>
        </a:gs>
        <a:gs pos="100000">
          <a:schemeClr val="accent1">
            <a:tint val="99555"/>
            <a:satMod val="155000"/>
          </a:schemeClr>
        </a:gs>
      </a:gsLst>
      <a:lin ang="5400000" scaled="1"/>
    </a:gradFill>
    <a:ln>
      <a:noFill/>
    </a:ln>
    <a:effectLst>
      <a:glow rad="76200">
        <a:schemeClr val="accent1">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accent1">
          <a:shade val="30000"/>
          <a:satMod val="200000"/>
        </a:schemeClr>
      </a:contourClr>
    </a:sp3d>
  </c:spPr>
  <c:txPr>
    <a:bodyPr/>
    <a:lstStyle/>
    <a:p>
      <a:pPr>
        <a:defRPr>
          <a:solidFill>
            <a:schemeClr val="lt1"/>
          </a:solidFill>
          <a:latin typeface="+mn-lt"/>
          <a:ea typeface="+mn-ea"/>
          <a:cs typeface="+mn-cs"/>
        </a:defRPr>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4:05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2.png"/><Relationship Id="rId7" Type="http://schemas.openxmlformats.org/officeDocument/2006/relationships/hyperlink" Target="http://images.google.com/imgres?imgurl=http://pan.fotovista.com/dev/4/5/00039554/l_00039554.jpg&amp;imgrefurl=http://www.flash-memory-card.co.uk/sony.php&amp;h=532&amp;w=600&amp;sz=45&amp;hl=en&amp;start=4&amp;usg=__9iPzwOUfcz6Y9IvkI5KLR2eoplI=&amp;tbnid=yAINwD9EHdTmUM:&amp;tbnh=120&amp;tbnw=135&amp;prev=/images?q=memory+stick+133x&amp;gbv=2&amp;hl=en"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hyperlink" Target="http://images.google.com/imgres?imgurl=http://www.cpic.com.au/images/cdrom.jpg&amp;imgrefurl=http://www.cpic.com.au/multimedia-canberra.htm&amp;h=996&amp;w=988&amp;sz=557&amp;hl=en&amp;start=4&amp;usg=__1EqjzImeo1Jc2fiiXDGFJuJrZp8=&amp;tbnid=3xp-kGGm9PE13M:&amp;tbnh=149&amp;tbnw=148&amp;prev=/images?q=cdrom&amp;gbv=2&amp;hl=en"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01895"/>
          </a:xfrm>
        </p:spPr>
        <p:txBody>
          <a:bodyPr/>
          <a:lstStyle/>
          <a:p>
            <a:r>
              <a:rPr lang="en-US" dirty="0" smtClean="0"/>
              <a:t>MLC NAND in the PC</a:t>
            </a:r>
            <a:br>
              <a:rPr lang="en-US" dirty="0" smtClean="0"/>
            </a:br>
            <a:r>
              <a:rPr lang="en-US" sz="4000" dirty="0" smtClean="0">
                <a:solidFill>
                  <a:schemeClr val="accent1"/>
                </a:solidFill>
              </a:rPr>
              <a:t>Planning for Success</a:t>
            </a:r>
            <a:endParaRPr lang="en-US" dirty="0">
              <a:solidFill>
                <a:schemeClr val="accent1"/>
              </a:solidFill>
            </a:endParaRPr>
          </a:p>
        </p:txBody>
      </p:sp>
      <p:sp>
        <p:nvSpPr>
          <p:cNvPr id="3" name="Subtitle 2"/>
          <p:cNvSpPr>
            <a:spLocks noGrp="1"/>
          </p:cNvSpPr>
          <p:nvPr>
            <p:ph type="subTitle" idx="1"/>
          </p:nvPr>
        </p:nvSpPr>
        <p:spPr/>
        <p:txBody>
          <a:bodyPr/>
          <a:lstStyle/>
          <a:p>
            <a:r>
              <a:rPr lang="en-US" dirty="0" smtClean="0"/>
              <a:t>Rich </a:t>
            </a:r>
            <a:r>
              <a:rPr lang="en-US" dirty="0" err="1" smtClean="0"/>
              <a:t>Heye</a:t>
            </a:r>
            <a:endParaRPr lang="en-US" dirty="0" smtClean="0"/>
          </a:p>
          <a:p>
            <a:r>
              <a:rPr lang="en-US" dirty="0" smtClean="0"/>
              <a:t>Sr. VP and GM, SSD</a:t>
            </a:r>
          </a:p>
          <a:p>
            <a:r>
              <a:rPr lang="en-US" dirty="0" smtClean="0"/>
              <a:t>SanDisk Corp.</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764257" y="4017946"/>
            <a:ext cx="1919538" cy="408790"/>
            <a:chOff x="1764257" y="4017946"/>
            <a:chExt cx="1919538" cy="408790"/>
          </a:xfrm>
        </p:grpSpPr>
        <p:sp>
          <p:nvSpPr>
            <p:cNvPr id="31" name="TextBox 30"/>
            <p:cNvSpPr txBox="1"/>
            <p:nvPr/>
          </p:nvSpPr>
          <p:spPr>
            <a:xfrm>
              <a:off x="1828800" y="4038600"/>
              <a:ext cx="1854995"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Trebuchet MS"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0" name="Up-Down Arrow 29"/>
            <p:cNvSpPr/>
            <p:nvPr/>
          </p:nvSpPr>
          <p:spPr bwMode="auto">
            <a:xfrm rot="16200000">
              <a:off x="2476483" y="3305720"/>
              <a:ext cx="408790" cy="1833241"/>
            </a:xfrm>
            <a:prstGeom prst="upDownArrow">
              <a:avLst/>
            </a:prstGeom>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28" name="TextBox 27"/>
          <p:cNvSpPr txBox="1"/>
          <p:nvPr/>
        </p:nvSpPr>
        <p:spPr>
          <a:xfrm>
            <a:off x="1828800" y="4038600"/>
            <a:ext cx="1854995"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Trebuchet MS"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Rectangle 4"/>
          <p:cNvSpPr>
            <a:spLocks noChangeArrowheads="1"/>
          </p:cNvSpPr>
          <p:nvPr/>
        </p:nvSpPr>
        <p:spPr bwMode="auto">
          <a:xfrm>
            <a:off x="3614569" y="2355850"/>
            <a:ext cx="4948518" cy="366843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Trebuchet MS" pitchFamily="34" charset="0"/>
            </a:endParaRPr>
          </a:p>
        </p:txBody>
      </p:sp>
      <p:sp>
        <p:nvSpPr>
          <p:cNvPr id="17" name="Rounded Rectangle 16"/>
          <p:cNvSpPr/>
          <p:nvPr/>
        </p:nvSpPr>
        <p:spPr bwMode="auto">
          <a:xfrm>
            <a:off x="4690334" y="2528048"/>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aphicFrame>
        <p:nvGraphicFramePr>
          <p:cNvPr id="20" name="Table 19"/>
          <p:cNvGraphicFramePr>
            <a:graphicFrameLocks noGrp="1"/>
          </p:cNvGraphicFramePr>
          <p:nvPr/>
        </p:nvGraphicFramePr>
        <p:xfrm>
          <a:off x="6693273" y="2670589"/>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16" name="Rounded Rectangle 15"/>
          <p:cNvSpPr/>
          <p:nvPr/>
        </p:nvSpPr>
        <p:spPr bwMode="auto">
          <a:xfrm rot="16200000">
            <a:off x="3169827" y="3796408"/>
            <a:ext cx="1950680" cy="78241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bg2"/>
                    </a:gs>
                    <a:gs pos="25000">
                      <a:schemeClr val="bg2"/>
                    </a:gs>
                  </a:gsLst>
                  <a:lin ang="5400000" scaled="1"/>
                </a:gradFill>
                <a:latin typeface="Trebuchet MS" pitchFamily="34" charset="0"/>
              </a:rPr>
              <a:t>Controller</a:t>
            </a:r>
          </a:p>
        </p:txBody>
      </p:sp>
      <p:grpSp>
        <p:nvGrpSpPr>
          <p:cNvPr id="25" name="Group 24"/>
          <p:cNvGrpSpPr/>
          <p:nvPr/>
        </p:nvGrpSpPr>
        <p:grpSpPr>
          <a:xfrm>
            <a:off x="4582759" y="3775933"/>
            <a:ext cx="2205316" cy="731520"/>
            <a:chOff x="4582759" y="3775933"/>
            <a:chExt cx="2205316" cy="731520"/>
          </a:xfrm>
        </p:grpSpPr>
        <p:sp>
          <p:nvSpPr>
            <p:cNvPr id="27" name="Rectangle 26"/>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sp>
          <p:nvSpPr>
            <p:cNvPr id="26" name="Left-Right-Up Arrow 25"/>
            <p:cNvSpPr/>
            <p:nvPr/>
          </p:nvSpPr>
          <p:spPr bwMode="auto">
            <a:xfrm rot="16200000">
              <a:off x="5319657" y="3039035"/>
              <a:ext cx="731520" cy="2205316"/>
            </a:xfrm>
            <a:prstGeom prst="leftRightUpArrow">
              <a:avLst/>
            </a:prstGeom>
            <a:solidFill>
              <a:schemeClr val="tx2">
                <a:lumMod val="75000"/>
              </a:schemeClr>
            </a:solidFill>
            <a:ln>
              <a:solidFill>
                <a:schemeClr val="bg2">
                  <a:lumMod val="85000"/>
                  <a:lumOff val="1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24" name="Rectangle 23"/>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graphicFrame>
        <p:nvGraphicFramePr>
          <p:cNvPr id="41" name="Table 40"/>
          <p:cNvGraphicFramePr>
            <a:graphicFrameLocks noGrp="1"/>
          </p:cNvGraphicFramePr>
          <p:nvPr/>
        </p:nvGraphicFramePr>
        <p:xfrm>
          <a:off x="4893048" y="2675351"/>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36" name="Table 35"/>
          <p:cNvGraphicFramePr>
            <a:graphicFrameLocks noGrp="1"/>
          </p:cNvGraphicFramePr>
          <p:nvPr/>
        </p:nvGraphicFramePr>
        <p:xfrm>
          <a:off x="4888958" y="2673558"/>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6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6">
                        <a:lumMod val="75000"/>
                      </a:schemeClr>
                    </a:solidFill>
                  </a:tcPr>
                </a:tc>
              </a:tr>
              <a:tr h="0">
                <a:tc>
                  <a:txBody>
                    <a:bodyPr/>
                    <a:lstStyle/>
                    <a:p>
                      <a:endParaRPr lang="en-US" sz="100" dirty="0"/>
                    </a:p>
                  </a:txBody>
                  <a:tcPr>
                    <a:solidFill>
                      <a:schemeClr val="accent6">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5">
                        <a:lumMod val="75000"/>
                      </a:schemeClr>
                    </a:solidFill>
                  </a:tcPr>
                </a:tc>
              </a:tr>
              <a:tr h="0">
                <a:tc>
                  <a:txBody>
                    <a:bodyPr/>
                    <a:lstStyle/>
                    <a:p>
                      <a:endParaRPr lang="en-US" sz="100" dirty="0"/>
                    </a:p>
                  </a:txBody>
                  <a:tcPr>
                    <a:solidFill>
                      <a:schemeClr val="bg1">
                        <a:lumMod val="60000"/>
                        <a:lumOff val="40000"/>
                      </a:schemeClr>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50000"/>
                      </a:schemeClr>
                    </a:solidFill>
                  </a:tcPr>
                </a:tc>
              </a:tr>
              <a:tr h="0">
                <a:tc>
                  <a:txBody>
                    <a:bodyPr/>
                    <a:lstStyle/>
                    <a:p>
                      <a:endParaRPr lang="en-US" sz="100" dirty="0"/>
                    </a:p>
                  </a:txBody>
                  <a:tcPr>
                    <a:solidFill>
                      <a:schemeClr val="accent4">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rgbClr val="00B0F0"/>
                    </a:solidFill>
                  </a:tcPr>
                </a:tc>
              </a:tr>
              <a:tr h="0">
                <a:tc>
                  <a:txBody>
                    <a:bodyPr/>
                    <a:lstStyle/>
                    <a:p>
                      <a:endParaRPr lang="en-US" sz="100" dirty="0"/>
                    </a:p>
                  </a:txBody>
                  <a:tcPr>
                    <a:solidFill>
                      <a:srgbClr val="0070C0"/>
                    </a:solidFill>
                  </a:tcPr>
                </a:tc>
                <a:tc>
                  <a:txBody>
                    <a:bodyPr/>
                    <a:lstStyle/>
                    <a:p>
                      <a:endParaRPr lang="en-US" sz="100" dirty="0"/>
                    </a:p>
                  </a:txBody>
                  <a:tcPr>
                    <a:solidFill>
                      <a:srgbClr val="FFC000"/>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rgbClr val="00B050"/>
                    </a:solidFill>
                  </a:tcPr>
                </a:tc>
              </a:tr>
              <a:tr h="0">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60000"/>
                        <a:lumOff val="40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bg1">
                        <a:lumMod val="75000"/>
                      </a:schemeClr>
                    </a:solidFill>
                  </a:tcPr>
                </a:tc>
              </a:tr>
              <a:tr h="0">
                <a:tc>
                  <a:txBody>
                    <a:bodyPr/>
                    <a:lstStyle/>
                    <a:p>
                      <a:endParaRPr lang="en-US" sz="100" dirty="0"/>
                    </a:p>
                  </a:txBody>
                  <a:tcPr>
                    <a:solidFill>
                      <a:schemeClr val="accent4">
                        <a:lumMod val="50000"/>
                      </a:schemeClr>
                    </a:solidFill>
                  </a:tcPr>
                </a:tc>
                <a:tc>
                  <a:txBody>
                    <a:bodyPr/>
                    <a:lstStyle/>
                    <a:p>
                      <a:endParaRPr lang="en-US" sz="100" dirty="0"/>
                    </a:p>
                  </a:txBody>
                  <a:tcPr>
                    <a:solidFill>
                      <a:schemeClr val="accent5">
                        <a:lumMod val="50000"/>
                      </a:schemeClr>
                    </a:solidFill>
                  </a:tcPr>
                </a:tc>
                <a:tc>
                  <a:txBody>
                    <a:bodyPr/>
                    <a:lstStyle/>
                    <a:p>
                      <a:endParaRPr lang="en-US" sz="100" dirty="0"/>
                    </a:p>
                  </a:txBody>
                  <a:tcPr>
                    <a:solidFill>
                      <a:schemeClr val="accent1">
                        <a:lumMod val="50000"/>
                      </a:schemeClr>
                    </a:solidFill>
                  </a:tcPr>
                </a:tc>
                <a:tc>
                  <a:txBody>
                    <a:bodyPr/>
                    <a:lstStyle/>
                    <a:p>
                      <a:endParaRPr lang="en-US" sz="100" dirty="0"/>
                    </a:p>
                  </a:txBody>
                  <a:tcPr>
                    <a:solidFill>
                      <a:srgbClr val="FF0000"/>
                    </a:solidFill>
                  </a:tcPr>
                </a:tc>
                <a:tc>
                  <a:txBody>
                    <a:bodyPr/>
                    <a:lstStyle/>
                    <a:p>
                      <a:endParaRPr lang="en-US" sz="100" dirty="0"/>
                    </a:p>
                  </a:txBody>
                  <a:tcPr>
                    <a:solidFill>
                      <a:srgbClr val="92D050"/>
                    </a:solidFill>
                  </a:tcPr>
                </a:tc>
                <a:tc>
                  <a:txBody>
                    <a:bodyPr/>
                    <a:lstStyle/>
                    <a:p>
                      <a:endParaRPr lang="en-US" sz="100" dirty="0"/>
                    </a:p>
                  </a:txBody>
                  <a:tcPr>
                    <a:solidFill>
                      <a:srgbClr val="C00000"/>
                    </a:solidFill>
                  </a:tcPr>
                </a:tc>
                <a:tc>
                  <a:txBody>
                    <a:bodyPr/>
                    <a:lstStyle/>
                    <a:p>
                      <a:endParaRPr lang="en-US" sz="100" dirty="0"/>
                    </a:p>
                  </a:txBody>
                  <a:tcPr>
                    <a:solidFill>
                      <a:srgbClr val="0070C0"/>
                    </a:solidFill>
                  </a:tcPr>
                </a:tc>
                <a:tc>
                  <a:txBody>
                    <a:bodyPr/>
                    <a:lstStyle/>
                    <a:p>
                      <a:endParaRPr lang="en-US" sz="100" dirty="0"/>
                    </a:p>
                  </a:txBody>
                  <a:tcPr>
                    <a:solidFill>
                      <a:srgbClr val="92D050"/>
                    </a:solidFill>
                  </a:tcPr>
                </a:tc>
              </a:tr>
              <a:tr h="0">
                <a:tc>
                  <a:txBody>
                    <a:bodyPr/>
                    <a:lstStyle/>
                    <a:p>
                      <a:endParaRPr lang="en-US" sz="100" dirty="0"/>
                    </a:p>
                  </a:txBody>
                  <a:tcPr>
                    <a:solidFill>
                      <a:srgbClr val="00B0F0"/>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rgbClr val="7030A0"/>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rgbClr val="00B0F0"/>
                    </a:solidFill>
                  </a:tcPr>
                </a:tc>
                <a:tc>
                  <a:txBody>
                    <a:bodyPr/>
                    <a:lstStyle/>
                    <a:p>
                      <a:endParaRPr lang="en-US" sz="100" dirty="0"/>
                    </a:p>
                  </a:txBody>
                  <a:tcPr>
                    <a:solidFill>
                      <a:srgbClr val="92D050"/>
                    </a:solidFill>
                  </a:tcPr>
                </a:tc>
                <a:tc>
                  <a:txBody>
                    <a:bodyPr/>
                    <a:lstStyle/>
                    <a:p>
                      <a:endParaRPr lang="en-US" sz="100" dirty="0"/>
                    </a:p>
                  </a:txBody>
                  <a:tcPr>
                    <a:solidFill>
                      <a:srgbClr val="FFC000"/>
                    </a:solidFill>
                  </a:tcPr>
                </a:tc>
              </a:tr>
            </a:tbl>
          </a:graphicData>
        </a:graphic>
      </p:graphicFrame>
      <p:graphicFrame>
        <p:nvGraphicFramePr>
          <p:cNvPr id="40" name="Table 39"/>
          <p:cNvGraphicFramePr>
            <a:graphicFrameLocks noGrp="1"/>
          </p:cNvGraphicFramePr>
          <p:nvPr/>
        </p:nvGraphicFramePr>
        <p:xfrm>
          <a:off x="4885341" y="2673214"/>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6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6">
                        <a:lumMod val="75000"/>
                      </a:schemeClr>
                    </a:solidFill>
                  </a:tcPr>
                </a:tc>
              </a:tr>
              <a:tr h="0">
                <a:tc>
                  <a:txBody>
                    <a:bodyPr/>
                    <a:lstStyle/>
                    <a:p>
                      <a:endParaRPr lang="en-US" sz="100" dirty="0"/>
                    </a:p>
                  </a:txBody>
                  <a:tcPr>
                    <a:solidFill>
                      <a:schemeClr val="accent6">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5">
                        <a:lumMod val="75000"/>
                      </a:schemeClr>
                    </a:solidFill>
                  </a:tcPr>
                </a:tc>
              </a:tr>
              <a:tr h="0">
                <a:tc>
                  <a:txBody>
                    <a:bodyPr/>
                    <a:lstStyle/>
                    <a:p>
                      <a:endParaRPr lang="en-US" sz="100" dirty="0"/>
                    </a:p>
                  </a:txBody>
                  <a:tcPr>
                    <a:solidFill>
                      <a:schemeClr val="bg1">
                        <a:lumMod val="60000"/>
                        <a:lumOff val="40000"/>
                      </a:schemeClr>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50000"/>
                      </a:schemeClr>
                    </a:solidFill>
                  </a:tcPr>
                </a:tc>
              </a:tr>
              <a:tr h="0">
                <a:tc>
                  <a:txBody>
                    <a:bodyPr/>
                    <a:lstStyle/>
                    <a:p>
                      <a:endParaRPr lang="en-US" sz="100" dirty="0"/>
                    </a:p>
                  </a:txBody>
                  <a:tcPr>
                    <a:solidFill>
                      <a:schemeClr val="accent4">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rgbClr val="00B0F0"/>
                    </a:solidFill>
                  </a:tcPr>
                </a:tc>
              </a:tr>
              <a:tr h="0">
                <a:tc>
                  <a:txBody>
                    <a:bodyPr/>
                    <a:lstStyle/>
                    <a:p>
                      <a:endParaRPr lang="en-US" sz="100" dirty="0"/>
                    </a:p>
                  </a:txBody>
                  <a:tcPr>
                    <a:solidFill>
                      <a:srgbClr val="0070C0"/>
                    </a:solidFill>
                  </a:tcPr>
                </a:tc>
                <a:tc>
                  <a:txBody>
                    <a:bodyPr/>
                    <a:lstStyle/>
                    <a:p>
                      <a:endParaRPr lang="en-US" sz="100" dirty="0"/>
                    </a:p>
                  </a:txBody>
                  <a:tcPr>
                    <a:solidFill>
                      <a:srgbClr val="FFC000"/>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rgbClr val="00B050"/>
                    </a:solidFill>
                  </a:tcPr>
                </a:tc>
              </a:tr>
              <a:tr h="0">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60000"/>
                        <a:lumOff val="40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bg1">
                        <a:lumMod val="75000"/>
                      </a:schemeClr>
                    </a:solidFill>
                  </a:tcPr>
                </a:tc>
              </a:tr>
              <a:tr h="0">
                <a:tc>
                  <a:txBody>
                    <a:bodyPr/>
                    <a:lstStyle/>
                    <a:p>
                      <a:endParaRPr lang="en-US" sz="100" dirty="0"/>
                    </a:p>
                  </a:txBody>
                  <a:tcPr>
                    <a:solidFill>
                      <a:schemeClr val="accent4">
                        <a:lumMod val="50000"/>
                      </a:schemeClr>
                    </a:solidFill>
                  </a:tcPr>
                </a:tc>
                <a:tc>
                  <a:txBody>
                    <a:bodyPr/>
                    <a:lstStyle/>
                    <a:p>
                      <a:endParaRPr lang="en-US" sz="100" dirty="0"/>
                    </a:p>
                  </a:txBody>
                  <a:tcPr>
                    <a:solidFill>
                      <a:schemeClr val="accent5">
                        <a:lumMod val="50000"/>
                      </a:schemeClr>
                    </a:solidFill>
                  </a:tcPr>
                </a:tc>
                <a:tc>
                  <a:txBody>
                    <a:bodyPr/>
                    <a:lstStyle/>
                    <a:p>
                      <a:endParaRPr lang="en-US" sz="100" dirty="0"/>
                    </a:p>
                  </a:txBody>
                  <a:tcPr>
                    <a:solidFill>
                      <a:schemeClr val="accent1">
                        <a:lumMod val="50000"/>
                      </a:schemeClr>
                    </a:solidFill>
                  </a:tcPr>
                </a:tc>
                <a:tc>
                  <a:txBody>
                    <a:bodyPr/>
                    <a:lstStyle/>
                    <a:p>
                      <a:endParaRPr lang="en-US" sz="100" dirty="0"/>
                    </a:p>
                  </a:txBody>
                  <a:tcPr>
                    <a:solidFill>
                      <a:srgbClr val="FF0000"/>
                    </a:solidFill>
                  </a:tcPr>
                </a:tc>
                <a:tc>
                  <a:txBody>
                    <a:bodyPr/>
                    <a:lstStyle/>
                    <a:p>
                      <a:endParaRPr lang="en-US" sz="100" dirty="0"/>
                    </a:p>
                  </a:txBody>
                  <a:tcPr>
                    <a:solidFill>
                      <a:srgbClr val="92D050"/>
                    </a:solidFill>
                  </a:tcPr>
                </a:tc>
                <a:tc>
                  <a:txBody>
                    <a:bodyPr/>
                    <a:lstStyle/>
                    <a:p>
                      <a:endParaRPr lang="en-US" sz="100" dirty="0"/>
                    </a:p>
                  </a:txBody>
                  <a:tcPr>
                    <a:solidFill>
                      <a:srgbClr val="C00000"/>
                    </a:solidFill>
                  </a:tcPr>
                </a:tc>
                <a:tc>
                  <a:txBody>
                    <a:bodyPr/>
                    <a:lstStyle/>
                    <a:p>
                      <a:endParaRPr lang="en-US" sz="100" dirty="0"/>
                    </a:p>
                  </a:txBody>
                  <a:tcPr>
                    <a:solidFill>
                      <a:srgbClr val="0070C0"/>
                    </a:solidFill>
                  </a:tcPr>
                </a:tc>
                <a:tc>
                  <a:txBody>
                    <a:bodyPr/>
                    <a:lstStyle/>
                    <a:p>
                      <a:endParaRPr lang="en-US" sz="100" dirty="0"/>
                    </a:p>
                  </a:txBody>
                  <a:tcPr>
                    <a:solidFill>
                      <a:srgbClr val="92D050"/>
                    </a:solidFill>
                  </a:tcPr>
                </a:tc>
              </a:tr>
              <a:tr h="0">
                <a:tc>
                  <a:txBody>
                    <a:bodyPr/>
                    <a:lstStyle/>
                    <a:p>
                      <a:endParaRPr lang="en-US" sz="100" dirty="0"/>
                    </a:p>
                  </a:txBody>
                  <a:tcPr>
                    <a:solidFill>
                      <a:srgbClr val="00B0F0"/>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rgbClr val="7030A0"/>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rgbClr val="00B0F0"/>
                    </a:solidFill>
                  </a:tcPr>
                </a:tc>
                <a:tc>
                  <a:txBody>
                    <a:bodyPr/>
                    <a:lstStyle/>
                    <a:p>
                      <a:endParaRPr lang="en-US" sz="100" dirty="0"/>
                    </a:p>
                  </a:txBody>
                  <a:tcPr>
                    <a:solidFill>
                      <a:srgbClr val="92D050"/>
                    </a:solidFill>
                  </a:tcPr>
                </a:tc>
                <a:tc>
                  <a:txBody>
                    <a:bodyPr/>
                    <a:lstStyle/>
                    <a:p>
                      <a:endParaRPr lang="en-US" sz="100" dirty="0"/>
                    </a:p>
                  </a:txBody>
                  <a:tcPr>
                    <a:solidFill>
                      <a:srgbClr val="FFC000"/>
                    </a:solidFill>
                  </a:tcPr>
                </a:tc>
              </a:tr>
            </a:tbl>
          </a:graphicData>
        </a:graphic>
      </p:graphicFrame>
      <p:sp>
        <p:nvSpPr>
          <p:cNvPr id="33" name="Rectangle 32"/>
          <p:cNvSpPr/>
          <p:nvPr/>
        </p:nvSpPr>
        <p:spPr bwMode="auto">
          <a:xfrm>
            <a:off x="2050628" y="3790950"/>
            <a:ext cx="216322" cy="118544"/>
          </a:xfrm>
          <a:prstGeom prst="rect">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bwMode="auto">
          <a:xfrm>
            <a:off x="2022053" y="3833813"/>
            <a:ext cx="216322" cy="118544"/>
          </a:xfrm>
          <a:prstGeom prst="rect">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9" name="Rectangle 12"/>
          <p:cNvSpPr>
            <a:spLocks noGrp="1" noChangeArrowheads="1"/>
          </p:cNvSpPr>
          <p:nvPr>
            <p:ph type="title"/>
          </p:nvPr>
        </p:nvSpPr>
        <p:spPr>
          <a:xfrm>
            <a:off x="382588" y="228600"/>
            <a:ext cx="8380412" cy="1052596"/>
          </a:xfrm>
        </p:spPr>
        <p:txBody>
          <a:bodyPr/>
          <a:lstStyle/>
          <a:p>
            <a:r>
              <a:rPr lang="en-US" sz="4400" dirty="0" smtClean="0"/>
              <a:t>In Computing Applications</a:t>
            </a:r>
            <a:br>
              <a:rPr lang="en-US" sz="4400" dirty="0" smtClean="0"/>
            </a:br>
            <a:r>
              <a:rPr lang="en-US" sz="3200" dirty="0" smtClean="0">
                <a:solidFill>
                  <a:schemeClr val="accent1"/>
                </a:solidFill>
              </a:rPr>
              <a:t>Block based mapping hurts random write</a:t>
            </a:r>
            <a:endParaRPr lang="en-US" sz="3200" dirty="0">
              <a:solidFill>
                <a:schemeClr val="accent1"/>
              </a:solidFill>
            </a:endParaRPr>
          </a:p>
        </p:txBody>
      </p:sp>
      <p:sp>
        <p:nvSpPr>
          <p:cNvPr id="21" name="Rounded Rectangle 20"/>
          <p:cNvSpPr/>
          <p:nvPr/>
        </p:nvSpPr>
        <p:spPr bwMode="auto">
          <a:xfrm>
            <a:off x="4659854" y="4541521"/>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aphicFrame>
        <p:nvGraphicFramePr>
          <p:cNvPr id="22" name="Table 21"/>
          <p:cNvGraphicFramePr>
            <a:graphicFrameLocks noGrp="1"/>
          </p:cNvGraphicFramePr>
          <p:nvPr/>
        </p:nvGraphicFramePr>
        <p:xfrm>
          <a:off x="4853716" y="4682268"/>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23" name="Table 22"/>
          <p:cNvGraphicFramePr>
            <a:graphicFrameLocks noGrp="1"/>
          </p:cNvGraphicFramePr>
          <p:nvPr/>
        </p:nvGraphicFramePr>
        <p:xfrm>
          <a:off x="6662793" y="4684062"/>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34" name="Rectangle 33"/>
          <p:cNvSpPr/>
          <p:nvPr/>
        </p:nvSpPr>
        <p:spPr bwMode="auto">
          <a:xfrm>
            <a:off x="381000" y="3603812"/>
            <a:ext cx="1355463" cy="1215614"/>
          </a:xfrm>
          <a:prstGeom prst="rect">
            <a:avLst/>
          </a:prstGeom>
          <a:solidFill>
            <a:schemeClr val="bg1">
              <a:lumMod val="60000"/>
              <a:lumOff val="40000"/>
            </a:schemeClr>
          </a:solidFill>
          <a:ln>
            <a:solidFill>
              <a:schemeClr val="bg1">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Host</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a:t>
            </a:r>
          </a:p>
        </p:txBody>
      </p:sp>
      <p:graphicFrame>
        <p:nvGraphicFramePr>
          <p:cNvPr id="38" name="Table 37"/>
          <p:cNvGraphicFramePr>
            <a:graphicFrameLocks noGrp="1"/>
          </p:cNvGraphicFramePr>
          <p:nvPr/>
        </p:nvGraphicFramePr>
        <p:xfrm>
          <a:off x="3345908" y="3649869"/>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6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rgbClr val="FF0000"/>
                    </a:solidFill>
                  </a:tcPr>
                </a:tc>
              </a:tr>
              <a:tr h="0">
                <a:tc>
                  <a:txBody>
                    <a:bodyPr/>
                    <a:lstStyle/>
                    <a:p>
                      <a:endParaRPr lang="en-US" sz="100" dirty="0"/>
                    </a:p>
                  </a:txBody>
                  <a:tcPr>
                    <a:solidFill>
                      <a:schemeClr val="accent6">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5">
                        <a:lumMod val="75000"/>
                      </a:schemeClr>
                    </a:solidFill>
                  </a:tcPr>
                </a:tc>
              </a:tr>
              <a:tr h="0">
                <a:tc>
                  <a:txBody>
                    <a:bodyPr/>
                    <a:lstStyle/>
                    <a:p>
                      <a:endParaRPr lang="en-US" sz="100" dirty="0"/>
                    </a:p>
                  </a:txBody>
                  <a:tcPr>
                    <a:solidFill>
                      <a:schemeClr val="bg1">
                        <a:lumMod val="60000"/>
                        <a:lumOff val="40000"/>
                      </a:schemeClr>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50000"/>
                      </a:schemeClr>
                    </a:solidFill>
                  </a:tcPr>
                </a:tc>
              </a:tr>
              <a:tr h="0">
                <a:tc>
                  <a:txBody>
                    <a:bodyPr/>
                    <a:lstStyle/>
                    <a:p>
                      <a:endParaRPr lang="en-US" sz="100" dirty="0"/>
                    </a:p>
                  </a:txBody>
                  <a:tcPr>
                    <a:solidFill>
                      <a:schemeClr val="accent4">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rgbClr val="00B0F0"/>
                    </a:solidFill>
                  </a:tcPr>
                </a:tc>
              </a:tr>
              <a:tr h="0">
                <a:tc>
                  <a:txBody>
                    <a:bodyPr/>
                    <a:lstStyle/>
                    <a:p>
                      <a:endParaRPr lang="en-US" sz="100" dirty="0"/>
                    </a:p>
                  </a:txBody>
                  <a:tcPr>
                    <a:solidFill>
                      <a:srgbClr val="0070C0"/>
                    </a:solidFill>
                  </a:tcPr>
                </a:tc>
                <a:tc>
                  <a:txBody>
                    <a:bodyPr/>
                    <a:lstStyle/>
                    <a:p>
                      <a:endParaRPr lang="en-US" sz="100" dirty="0"/>
                    </a:p>
                  </a:txBody>
                  <a:tcPr>
                    <a:solidFill>
                      <a:srgbClr val="FFC000"/>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rgbClr val="00B050"/>
                    </a:solidFill>
                  </a:tcPr>
                </a:tc>
              </a:tr>
              <a:tr h="0">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60000"/>
                        <a:lumOff val="40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bg1">
                        <a:lumMod val="75000"/>
                      </a:schemeClr>
                    </a:solidFill>
                  </a:tcPr>
                </a:tc>
              </a:tr>
              <a:tr h="0">
                <a:tc>
                  <a:txBody>
                    <a:bodyPr/>
                    <a:lstStyle/>
                    <a:p>
                      <a:endParaRPr lang="en-US" sz="100" dirty="0"/>
                    </a:p>
                  </a:txBody>
                  <a:tcPr>
                    <a:solidFill>
                      <a:schemeClr val="accent4">
                        <a:lumMod val="50000"/>
                      </a:schemeClr>
                    </a:solidFill>
                  </a:tcPr>
                </a:tc>
                <a:tc>
                  <a:txBody>
                    <a:bodyPr/>
                    <a:lstStyle/>
                    <a:p>
                      <a:endParaRPr lang="en-US" sz="100" dirty="0"/>
                    </a:p>
                  </a:txBody>
                  <a:tcPr>
                    <a:solidFill>
                      <a:schemeClr val="accent5">
                        <a:lumMod val="50000"/>
                      </a:schemeClr>
                    </a:solidFill>
                  </a:tcPr>
                </a:tc>
                <a:tc>
                  <a:txBody>
                    <a:bodyPr/>
                    <a:lstStyle/>
                    <a:p>
                      <a:endParaRPr lang="en-US" sz="100" dirty="0"/>
                    </a:p>
                  </a:txBody>
                  <a:tcPr>
                    <a:solidFill>
                      <a:schemeClr val="accent1">
                        <a:lumMod val="50000"/>
                      </a:schemeClr>
                    </a:solidFill>
                  </a:tcPr>
                </a:tc>
                <a:tc>
                  <a:txBody>
                    <a:bodyPr/>
                    <a:lstStyle/>
                    <a:p>
                      <a:endParaRPr lang="en-US" sz="100" dirty="0"/>
                    </a:p>
                  </a:txBody>
                  <a:tcPr>
                    <a:solidFill>
                      <a:srgbClr val="FF0000"/>
                    </a:solidFill>
                  </a:tcPr>
                </a:tc>
                <a:tc>
                  <a:txBody>
                    <a:bodyPr/>
                    <a:lstStyle/>
                    <a:p>
                      <a:endParaRPr lang="en-US" sz="100" dirty="0"/>
                    </a:p>
                  </a:txBody>
                  <a:tcPr>
                    <a:solidFill>
                      <a:srgbClr val="92D050"/>
                    </a:solidFill>
                  </a:tcPr>
                </a:tc>
                <a:tc>
                  <a:txBody>
                    <a:bodyPr/>
                    <a:lstStyle/>
                    <a:p>
                      <a:endParaRPr lang="en-US" sz="100" dirty="0"/>
                    </a:p>
                  </a:txBody>
                  <a:tcPr>
                    <a:solidFill>
                      <a:srgbClr val="C00000"/>
                    </a:solidFill>
                  </a:tcPr>
                </a:tc>
                <a:tc>
                  <a:txBody>
                    <a:bodyPr/>
                    <a:lstStyle/>
                    <a:p>
                      <a:endParaRPr lang="en-US" sz="100" dirty="0"/>
                    </a:p>
                  </a:txBody>
                  <a:tcPr>
                    <a:solidFill>
                      <a:srgbClr val="0070C0"/>
                    </a:solidFill>
                  </a:tcPr>
                </a:tc>
                <a:tc>
                  <a:txBody>
                    <a:bodyPr/>
                    <a:lstStyle/>
                    <a:p>
                      <a:endParaRPr lang="en-US" sz="100" dirty="0"/>
                    </a:p>
                  </a:txBody>
                  <a:tcPr>
                    <a:solidFill>
                      <a:srgbClr val="92D050"/>
                    </a:solidFill>
                  </a:tcPr>
                </a:tc>
              </a:tr>
              <a:tr h="0">
                <a:tc>
                  <a:txBody>
                    <a:bodyPr/>
                    <a:lstStyle/>
                    <a:p>
                      <a:endParaRPr lang="en-US" sz="100" dirty="0"/>
                    </a:p>
                  </a:txBody>
                  <a:tcPr>
                    <a:solidFill>
                      <a:srgbClr val="00B0F0"/>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rgbClr val="7030A0"/>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rgbClr val="00B0F0"/>
                    </a:solidFill>
                  </a:tcPr>
                </a:tc>
                <a:tc>
                  <a:txBody>
                    <a:bodyPr/>
                    <a:lstStyle/>
                    <a:p>
                      <a:endParaRPr lang="en-US" sz="100" dirty="0"/>
                    </a:p>
                  </a:txBody>
                  <a:tcPr>
                    <a:solidFill>
                      <a:srgbClr val="92D050"/>
                    </a:solidFill>
                  </a:tcPr>
                </a:tc>
                <a:tc>
                  <a:txBody>
                    <a:bodyPr/>
                    <a:lstStyle/>
                    <a:p>
                      <a:endParaRPr lang="en-US" sz="100" dirty="0"/>
                    </a:p>
                  </a:txBody>
                  <a:tcPr>
                    <a:solidFill>
                      <a:srgbClr val="FFC000"/>
                    </a:solidFill>
                  </a:tcPr>
                </a:tc>
              </a:tr>
            </a:tbl>
          </a:graphicData>
        </a:graphic>
      </p:graphicFrame>
      <p:sp>
        <p:nvSpPr>
          <p:cNvPr id="32" name="TextBox 31"/>
          <p:cNvSpPr txBox="1"/>
          <p:nvPr/>
        </p:nvSpPr>
        <p:spPr>
          <a:xfrm>
            <a:off x="4671152" y="1961002"/>
            <a:ext cx="2656689"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Read – Modify - Write</a:t>
            </a:r>
          </a:p>
        </p:txBody>
      </p:sp>
      <p:sp>
        <p:nvSpPr>
          <p:cNvPr id="35" name="TextBox 34"/>
          <p:cNvSpPr txBox="1"/>
          <p:nvPr/>
        </p:nvSpPr>
        <p:spPr>
          <a:xfrm>
            <a:off x="3093904" y="1943090"/>
            <a:ext cx="5841664"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NAND Flash does not support over-writing a page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grpId="1" nodeType="clickEffect">
                                  <p:stCondLst>
                                    <p:cond delay="0"/>
                                  </p:stCondLst>
                                  <p:childTnLst>
                                    <p:animMotion origin="layout" path="M -1.11111E-6 -0.00046 C 0.12222 0.00093 0.24497 0.00533 0.36719 0.00047 C 0.38004 -0.00185 0.39653 -2.59259E-6 0.40955 0.00255 C 0.42517 0.00232 0.4408 0.00278 0.45642 0.00185 C 0.45764 0.00185 0.45868 -2.59259E-6 0.45972 -0.00046 C 0.46059 -0.00092 0.46163 -0.00092 0.46267 -0.00115 C 0.46372 -0.00486 0.46424 -0.0081 0.46649 -0.01157 C 0.46771 -0.01713 0.46702 -0.01435 0.4691 -0.0199 C 0.46962 -0.02129 0.47049 -0.0243 0.47049 -0.02407 C 0.4757 -0.06435 0.47205 -0.12199 0.47136 -0.15717 C 0.47136 -0.16018 0.46823 -0.16157 0.46823 -0.16389 " pathEditMode="relative" rAng="0" ptsTypes="ffffffffffA">
                                      <p:cBhvr>
                                        <p:cTn id="11" dur="2000" fill="hold"/>
                                        <p:tgtEl>
                                          <p:spTgt spid="33"/>
                                        </p:tgtEl>
                                        <p:attrNameLst>
                                          <p:attrName>ppt_x</p:attrName>
                                          <p:attrName>ppt_y</p:attrName>
                                        </p:attrNameLst>
                                      </p:cBhvr>
                                      <p:rCtr x="238" y="-79"/>
                                    </p:animMotion>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2" nodeType="clickEffect">
                                  <p:stCondLst>
                                    <p:cond delay="0"/>
                                  </p:stCondLst>
                                  <p:childTnLst>
                                    <p:animEffect transition="out" filter="checkerboard(across)">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par>
                          <p:cTn id="20" fill="hold">
                            <p:stCondLst>
                              <p:cond delay="500"/>
                            </p:stCondLst>
                            <p:childTnLst>
                              <p:par>
                                <p:cTn id="21" presetID="1" presetClass="exit" presetSubtype="0" fill="hold" grpId="1" nodeType="afterEffect">
                                  <p:stCondLst>
                                    <p:cond delay="0"/>
                                  </p:stCondLst>
                                  <p:childTnLst>
                                    <p:set>
                                      <p:cBhvr>
                                        <p:cTn id="22" dur="1" fill="hold">
                                          <p:stCondLst>
                                            <p:cond delay="0"/>
                                          </p:stCondLst>
                                        </p:cTn>
                                        <p:tgtEl>
                                          <p:spTgt spid="35"/>
                                        </p:tgtEl>
                                        <p:attrNameLst>
                                          <p:attrName>style.visibility</p:attrName>
                                        </p:attrNameLst>
                                      </p:cBhvr>
                                      <p:to>
                                        <p:strVal val="hidden"/>
                                      </p:to>
                                    </p:set>
                                  </p:childTnLst>
                                </p:cTn>
                              </p:par>
                            </p:childTnLst>
                          </p:cTn>
                        </p:par>
                        <p:par>
                          <p:cTn id="23" fill="hold">
                            <p:stCondLst>
                              <p:cond delay="500"/>
                            </p:stCondLst>
                            <p:childTnLst>
                              <p:par>
                                <p:cTn id="24" presetID="5" presetClass="entr" presetSubtype="10" fill="hold" grpId="1"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checkerboard(across)">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017 -0.00232 C 0.00069 0.0037 0.00486 0.00763 0.00885 0.01018 C 0.01007 0.01273 0.01215 0.01412 0.01441 0.01504 C 0.02187 0.025 0.03819 0.02847 0.04809 0.03518 C 0.05399 0.03935 0.05816 0.0456 0.06285 0.05185 C 0.06441 0.05393 0.06528 0.05694 0.06684 0.05879 C 0.07431 0.06736 0.07951 0.07708 0.0849 0.08796 C 0.08524 0.08981 0.08594 0.09166 0.08594 0.09351 C 0.08559 0.10509 0.08559 0.11666 0.0849 0.12824 C 0.08472 0.13125 0.08125 0.13449 0.07969 0.13587 C 0.07587 0.13935 0.06632 0.14189 0.06181 0.14282 C 0.02014 0.14189 -0.0217 0.1412 -0.06354 0.14074 C -0.07083 0.13935 -0.07674 0.13842 -0.08455 0.13796 C -0.0941 0.13657 -0.10208 0.13564 -0.1125 0.13518 C -0.13299 0.13564 -0.14774 0.13657 -0.16701 0.13865 C -0.16771 0.13888 -0.16875 0.13865 -0.1691 0.13935 C -0.17014 0.14189 -0.16476 0.14282 -0.16806 0.14282 " pathEditMode="relative" rAng="0" ptsTypes="ffffffffffffffffA">
                                      <p:cBhvr>
                                        <p:cTn id="30" dur="2000" fill="hold"/>
                                        <p:tgtEl>
                                          <p:spTgt spid="40"/>
                                        </p:tgtEl>
                                        <p:attrNameLst>
                                          <p:attrName>ppt_x</p:attrName>
                                          <p:attrName>ppt_y</p:attrName>
                                        </p:attrNameLst>
                                      </p:cBhvr>
                                      <p:rCtr x="-42" y="72"/>
                                    </p:animMotion>
                                  </p:childTnLst>
                                </p:cTn>
                              </p:par>
                              <p:par>
                                <p:cTn id="31" presetID="5" presetClass="entr" presetSubtype="1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heckerboard(across)">
                                      <p:cBhvr>
                                        <p:cTn id="33" dur="500"/>
                                        <p:tgtEl>
                                          <p:spTgt spid="32"/>
                                        </p:tgtEl>
                                      </p:cBhvr>
                                    </p:animEffect>
                                  </p:childTnLst>
                                </p:cTn>
                              </p:par>
                            </p:childTnLst>
                          </p:cTn>
                        </p:par>
                        <p:par>
                          <p:cTn id="34" fill="hold">
                            <p:stCondLst>
                              <p:cond delay="2000"/>
                            </p:stCondLst>
                            <p:childTnLst>
                              <p:par>
                                <p:cTn id="35" presetID="0" presetClass="path" presetSubtype="0" accel="50000" decel="50000" fill="hold" grpId="0" nodeType="afterEffect">
                                  <p:stCondLst>
                                    <p:cond delay="0"/>
                                  </p:stCondLst>
                                  <p:childTnLst>
                                    <p:animMotion origin="layout" path="M 3.88889E-6 -2.59259E-6 C 0.07934 0.0007 0.15885 0.00185 0.23836 0.00347 C 0.2552 0.00278 0.2684 0.00278 0.2842 -0.00347 C 0.28923 -0.00879 0.28298 -0.00162 0.28628 -0.00787 C 0.28784 -0.01088 0.29132 -0.01435 0.29323 -0.01666 C 0.29444 -0.0199 0.29652 -0.02338 0.29861 -0.0243 C 0.30034 -0.02754 0.30104 -0.02778 0.30416 -0.02778 " pathEditMode="relative" rAng="0" ptsTypes="ffffffA">
                                      <p:cBhvr>
                                        <p:cTn id="36" dur="2000" fill="hold"/>
                                        <p:tgtEl>
                                          <p:spTgt spid="37"/>
                                        </p:tgtEl>
                                        <p:attrNameLst>
                                          <p:attrName>ppt_x</p:attrName>
                                          <p:attrName>ppt_y</p:attrName>
                                        </p:attrNameLst>
                                      </p:cBhvr>
                                      <p:rCtr x="152" y="-12"/>
                                    </p:animMotion>
                                  </p:childTnLst>
                                </p:cTn>
                              </p:par>
                            </p:childTnLst>
                          </p:cTn>
                        </p:par>
                        <p:par>
                          <p:cTn id="37" fill="hold">
                            <p:stCondLst>
                              <p:cond delay="4000"/>
                            </p:stCondLst>
                            <p:childTnLst>
                              <p:par>
                                <p:cTn id="38" presetID="1" presetClass="exit" presetSubtype="0" fill="hold" nodeType="afterEffect">
                                  <p:stCondLst>
                                    <p:cond delay="0"/>
                                  </p:stCondLst>
                                  <p:childTnLst>
                                    <p:set>
                                      <p:cBhvr>
                                        <p:cTn id="39" dur="1" fill="hold">
                                          <p:stCondLst>
                                            <p:cond delay="0"/>
                                          </p:stCondLst>
                                        </p:cTn>
                                        <p:tgtEl>
                                          <p:spTgt spid="40"/>
                                        </p:tgtEl>
                                        <p:attrNameLst>
                                          <p:attrName>style.visibility</p:attrName>
                                        </p:attrNameLst>
                                      </p:cBhvr>
                                      <p:to>
                                        <p:strVal val="hidden"/>
                                      </p:to>
                                    </p:set>
                                  </p:childTnLst>
                                </p:cTn>
                              </p:par>
                              <p:par>
                                <p:cTn id="40" presetID="1"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par>
                          <p:cTn id="42" fill="hold">
                            <p:stCondLst>
                              <p:cond delay="4000"/>
                            </p:stCondLst>
                            <p:childTnLst>
                              <p:par>
                                <p:cTn id="43" presetID="1" presetClass="exit" presetSubtype="0" fill="hold" grpId="2" nodeType="afterEffect">
                                  <p:stCondLst>
                                    <p:cond delay="0"/>
                                  </p:stCondLst>
                                  <p:childTnLst>
                                    <p:set>
                                      <p:cBhvr>
                                        <p:cTn id="44" dur="1" fill="hold">
                                          <p:stCondLst>
                                            <p:cond delay="0"/>
                                          </p:stCondLst>
                                        </p:cTn>
                                        <p:tgtEl>
                                          <p:spTgt spid="37"/>
                                        </p:tgtEl>
                                        <p:attrNameLst>
                                          <p:attrName>style.visibility</p:attrName>
                                        </p:attrNameLst>
                                      </p:cBhvr>
                                      <p:to>
                                        <p:strVal val="hidden"/>
                                      </p:to>
                                    </p:set>
                                  </p:childTnLst>
                                </p:cTn>
                              </p:par>
                            </p:childTnLst>
                          </p:cTn>
                        </p:par>
                        <p:par>
                          <p:cTn id="45" fill="hold">
                            <p:stCondLst>
                              <p:cond delay="4000"/>
                            </p:stCondLst>
                            <p:childTnLst>
                              <p:par>
                                <p:cTn id="46" presetID="0" presetClass="path" presetSubtype="0" accel="50000" decel="50000" fill="hold" nodeType="afterEffect">
                                  <p:stCondLst>
                                    <p:cond delay="0"/>
                                  </p:stCondLst>
                                  <p:childTnLst>
                                    <p:animMotion origin="layout" path="M 0.00035 0.00046 C 0.02796 0.00509 0.05834 0.00278 0.08577 0.00324 C 0.12848 0.00556 0.17344 0.00278 0.21546 0.00255 C 0.21823 0.00139 0.22136 0.00116 0.22431 0.00046 C 0.25209 0.00417 0.28681 0.01991 0.31042 -0.00162 C 0.31164 -0.00417 0.31337 -0.00579 0.31459 -0.0081 C 0.31737 -0.01389 0.31806 -0.01991 0.32344 -0.02222 C 0.32518 -0.02731 0.32813 -0.03032 0.33108 -0.03426 C 0.33351 -0.03773 0.33507 -0.04167 0.33785 -0.04421 C 0.33941 -0.04884 0.34428 -0.0581 0.34671 -0.06204 C 0.34809 -0.06435 0.34983 -0.0662 0.35087 -0.06921 C 0.35278 -0.07454 0.35521 -0.08055 0.3566 -0.08611 C 0.35747 -0.09004 0.35816 -0.09352 0.35973 -0.09676 C 0.36094 -0.10324 0.36389 -0.10764 0.36546 -0.11389 C 0.36632 -0.12546 0.3665 -0.12917 0.3665 -0.14352 " pathEditMode="relative" rAng="0" ptsTypes="ffffffffffffffA">
                                      <p:cBhvr>
                                        <p:cTn id="47" dur="2000" fill="hold"/>
                                        <p:tgtEl>
                                          <p:spTgt spid="38"/>
                                        </p:tgtEl>
                                        <p:attrNameLst>
                                          <p:attrName>ppt_x</p:attrName>
                                          <p:attrName>ppt_y</p:attrName>
                                        </p:attrNameLst>
                                      </p:cBhvr>
                                      <p:rCtr x="183" y="-62"/>
                                    </p:animMotion>
                                  </p:childTnLst>
                                </p:cTn>
                              </p:par>
                            </p:childTnLst>
                          </p:cTn>
                        </p:par>
                        <p:par>
                          <p:cTn id="48" fill="hold">
                            <p:stCondLst>
                              <p:cond delay="6000"/>
                            </p:stCondLst>
                            <p:childTnLst>
                              <p:par>
                                <p:cTn id="49" presetID="5" presetClass="exit" presetSubtype="10" fill="hold" grpId="1" nodeType="afterEffect">
                                  <p:stCondLst>
                                    <p:cond delay="0"/>
                                  </p:stCondLst>
                                  <p:childTnLst>
                                    <p:animEffect transition="out" filter="checkerboard(across)">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cTn>
                              </p:par>
                            </p:childTnLst>
                          </p:cTn>
                        </p:par>
                        <p:par>
                          <p:cTn id="52" fill="hold">
                            <p:stCondLst>
                              <p:cond delay="6500"/>
                            </p:stCondLst>
                            <p:childTnLst>
                              <p:par>
                                <p:cTn id="53" presetID="10" presetClass="exit" presetSubtype="0" fill="hold" nodeType="afterEffect">
                                  <p:stCondLst>
                                    <p:cond delay="0"/>
                                  </p:stCondLst>
                                  <p:childTnLst>
                                    <p:animEffect transition="out" filter="fade">
                                      <p:cBhvr>
                                        <p:cTn id="54" dur="2000"/>
                                        <p:tgtEl>
                                          <p:spTgt spid="36"/>
                                        </p:tgtEl>
                                      </p:cBhvr>
                                    </p:animEffect>
                                    <p:set>
                                      <p:cBhvr>
                                        <p:cTn id="55" dur="1" fill="hold">
                                          <p:stCondLst>
                                            <p:cond delay="19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3" grpId="2" animBg="1"/>
      <p:bldP spid="37" grpId="0" animBg="1"/>
      <p:bldP spid="37" grpId="1" animBg="1"/>
      <p:bldP spid="37" grpId="2" animBg="1"/>
      <p:bldP spid="32" grpId="0"/>
      <p:bldP spid="32" grpId="1"/>
      <p:bldP spid="35" grpId="0"/>
      <p:bldP spid="3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052596"/>
          </a:xfrm>
        </p:spPr>
        <p:txBody>
          <a:bodyPr/>
          <a:lstStyle/>
          <a:p>
            <a:r>
              <a:rPr lang="en-US" sz="4400" dirty="0" smtClean="0"/>
              <a:t>Introducing </a:t>
            </a:r>
            <a:r>
              <a:rPr lang="en-US" sz="4400" dirty="0" err="1" smtClean="0"/>
              <a:t>ExtremeFFS</a:t>
            </a:r>
            <a:r>
              <a:rPr lang="en-US" sz="4400" baseline="38000" dirty="0" err="1" smtClean="0"/>
              <a:t>TM</a:t>
            </a:r>
            <a:r>
              <a:rPr lang="en-US" sz="4400" dirty="0" smtClean="0"/>
              <a:t> </a:t>
            </a:r>
            <a:br>
              <a:rPr lang="en-US" sz="4400" dirty="0" smtClean="0"/>
            </a:br>
            <a:r>
              <a:rPr lang="en-US" sz="3200" dirty="0" smtClean="0">
                <a:solidFill>
                  <a:schemeClr val="accent1"/>
                </a:solidFill>
              </a:rPr>
              <a:t>The next generation SSD algorithm</a:t>
            </a:r>
            <a:endParaRPr lang="en-US" sz="3200" dirty="0">
              <a:solidFill>
                <a:schemeClr val="accent1"/>
              </a:solidFill>
            </a:endParaRPr>
          </a:p>
        </p:txBody>
      </p:sp>
      <p:cxnSp>
        <p:nvCxnSpPr>
          <p:cNvPr id="34" name="Straight Connector 33"/>
          <p:cNvCxnSpPr/>
          <p:nvPr/>
        </p:nvCxnSpPr>
        <p:spPr bwMode="auto">
          <a:xfrm rot="10800000">
            <a:off x="2151064" y="3709989"/>
            <a:ext cx="2435455" cy="116363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16200000" flipV="1">
            <a:off x="2788331" y="3089956"/>
            <a:ext cx="2406196" cy="116114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10800000">
            <a:off x="2795592" y="3146425"/>
            <a:ext cx="1771647" cy="17272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37" name="Pie 36"/>
          <p:cNvSpPr/>
          <p:nvPr/>
        </p:nvSpPr>
        <p:spPr bwMode="auto">
          <a:xfrm>
            <a:off x="2724789" y="3026424"/>
            <a:ext cx="3684897" cy="3694401"/>
          </a:xfrm>
          <a:prstGeom prst="pie">
            <a:avLst>
              <a:gd name="adj1" fmla="val 10837651"/>
              <a:gd name="adj2" fmla="val 16200000"/>
            </a:avLst>
          </a:prstGeom>
          <a:gradFill flip="none" rotWithShape="1">
            <a:gsLst>
              <a:gs pos="0">
                <a:srgbClr val="FFC000">
                  <a:alpha val="50000"/>
                </a:srgbClr>
              </a:gs>
              <a:gs pos="100000">
                <a:srgbClr val="FFC000">
                  <a:alpha val="0"/>
                </a:srgbClr>
              </a:gs>
            </a:gsLst>
            <a:path path="circle">
              <a:fillToRect l="100000" t="100000"/>
            </a:path>
            <a:tileRect r="-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38" name="Pie 37"/>
          <p:cNvSpPr/>
          <p:nvPr/>
        </p:nvSpPr>
        <p:spPr bwMode="auto">
          <a:xfrm>
            <a:off x="2724789" y="3026424"/>
            <a:ext cx="3684897" cy="3694401"/>
          </a:xfrm>
          <a:prstGeom prst="pie">
            <a:avLst>
              <a:gd name="adj1" fmla="val 16191995"/>
              <a:gd name="adj2" fmla="val 10465"/>
            </a:avLst>
          </a:prstGeom>
          <a:gradFill flip="none" rotWithShape="1">
            <a:gsLst>
              <a:gs pos="0">
                <a:srgbClr val="993300"/>
              </a:gs>
              <a:gs pos="100000">
                <a:srgbClr val="993300">
                  <a:alpha val="0"/>
                </a:srgbClr>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39" name="Straight Connector 38"/>
          <p:cNvCxnSpPr/>
          <p:nvPr/>
        </p:nvCxnSpPr>
        <p:spPr bwMode="auto">
          <a:xfrm rot="10800000">
            <a:off x="2643190" y="2994025"/>
            <a:ext cx="1928811" cy="18796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rot="10800000">
            <a:off x="1901373" y="4873625"/>
            <a:ext cx="2699656"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rot="5400000" flipH="1" flipV="1">
            <a:off x="3233511" y="3539897"/>
            <a:ext cx="2667453"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rot="5400000" flipH="1" flipV="1">
            <a:off x="3942218" y="3082699"/>
            <a:ext cx="2406197" cy="117566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46" name="Oval 45"/>
          <p:cNvSpPr/>
          <p:nvPr/>
        </p:nvSpPr>
        <p:spPr bwMode="auto">
          <a:xfrm>
            <a:off x="3845606" y="4099606"/>
            <a:ext cx="1455964" cy="1455964"/>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Flash</a:t>
            </a:r>
            <a:br>
              <a:rPr lang="en-US" dirty="0" smtClean="0">
                <a:solidFill>
                  <a:schemeClr val="bg2"/>
                </a:solidFill>
                <a:effectLst>
                  <a:outerShdw blurRad="38100" dist="38100" dir="2700000" algn="tl">
                    <a:srgbClr val="000000">
                      <a:alpha val="43137"/>
                    </a:srgbClr>
                  </a:outerShdw>
                </a:effectLst>
                <a:latin typeface="Trebuchet MS" pitchFamily="34" charset="0"/>
              </a:rPr>
            </a:br>
            <a:r>
              <a:rPr lang="en-US" dirty="0" smtClean="0">
                <a:solidFill>
                  <a:schemeClr val="bg2"/>
                </a:solidFill>
                <a:effectLst>
                  <a:outerShdw blurRad="38100" dist="38100" dir="2700000" algn="tl">
                    <a:srgbClr val="000000">
                      <a:alpha val="43137"/>
                    </a:srgbClr>
                  </a:outerShdw>
                </a:effectLst>
                <a:latin typeface="Trebuchet MS" pitchFamily="34" charset="0"/>
              </a:rPr>
              <a:t>Management</a:t>
            </a:r>
          </a:p>
        </p:txBody>
      </p:sp>
      <p:sp>
        <p:nvSpPr>
          <p:cNvPr id="47" name="Oval 46"/>
          <p:cNvSpPr/>
          <p:nvPr/>
        </p:nvSpPr>
        <p:spPr bwMode="auto">
          <a:xfrm>
            <a:off x="1216025" y="4183063"/>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Basic</a:t>
            </a:r>
            <a:br>
              <a:rPr lang="en-US" sz="1400" dirty="0" smtClean="0">
                <a:solidFill>
                  <a:schemeClr val="bg2"/>
                </a:solidFill>
                <a:effectLst>
                  <a:outerShdw blurRad="38100" dist="38100" dir="2700000" algn="tl">
                    <a:srgbClr val="000000">
                      <a:alpha val="43137"/>
                    </a:srgbClr>
                  </a:outerShdw>
                </a:effectLst>
                <a:latin typeface="Trebuchet MS" pitchFamily="34" charset="0"/>
              </a:rPr>
            </a:br>
            <a:r>
              <a:rPr lang="en-US" sz="1400" dirty="0" smtClean="0">
                <a:solidFill>
                  <a:schemeClr val="bg2"/>
                </a:solidFill>
                <a:effectLst>
                  <a:outerShdw blurRad="38100" dist="38100" dir="2700000" algn="tl">
                    <a:srgbClr val="000000">
                      <a:alpha val="43137"/>
                    </a:srgbClr>
                  </a:outerShdw>
                </a:effectLst>
                <a:latin typeface="Trebuchet MS" pitchFamily="34" charset="0"/>
              </a:rPr>
              <a:t>Endurance</a:t>
            </a:r>
          </a:p>
        </p:txBody>
      </p:sp>
      <p:sp>
        <p:nvSpPr>
          <p:cNvPr id="48" name="Oval 47"/>
          <p:cNvSpPr/>
          <p:nvPr/>
        </p:nvSpPr>
        <p:spPr bwMode="auto">
          <a:xfrm>
            <a:off x="3929063" y="1557338"/>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err="1" smtClean="0">
                <a:solidFill>
                  <a:schemeClr val="bg2"/>
                </a:solidFill>
                <a:effectLst>
                  <a:outerShdw blurRad="38100" dist="38100" dir="2700000" algn="tl">
                    <a:srgbClr val="000000">
                      <a:alpha val="43137"/>
                    </a:srgbClr>
                  </a:outerShdw>
                </a:effectLst>
                <a:latin typeface="Trebuchet MS" pitchFamily="34" charset="0"/>
              </a:rPr>
              <a:t>TrueFFS</a:t>
            </a:r>
            <a:r>
              <a:rPr lang="en-US" sz="1400" baseline="30000" dirty="0" err="1" smtClean="0">
                <a:solidFill>
                  <a:schemeClr val="bg2"/>
                </a:solidFill>
                <a:effectLst>
                  <a:outerShdw blurRad="38100" dist="38100" dir="2700000" algn="tl">
                    <a:srgbClr val="000000">
                      <a:alpha val="43137"/>
                    </a:srgbClr>
                  </a:outerShdw>
                </a:effectLst>
                <a:latin typeface="Trebuchet MS" pitchFamily="34" charset="0"/>
              </a:rPr>
              <a:t>TM</a:t>
            </a:r>
            <a:endParaRPr lang="en-US" sz="1400" baseline="3000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49" name="Oval 48"/>
          <p:cNvSpPr/>
          <p:nvPr/>
        </p:nvSpPr>
        <p:spPr bwMode="auto">
          <a:xfrm>
            <a:off x="1839686" y="339861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50" name="Oval 49"/>
          <p:cNvSpPr/>
          <p:nvPr/>
        </p:nvSpPr>
        <p:spPr bwMode="auto">
          <a:xfrm>
            <a:off x="2331811" y="2682648"/>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51" name="Oval 50"/>
          <p:cNvSpPr/>
          <p:nvPr/>
        </p:nvSpPr>
        <p:spPr bwMode="auto">
          <a:xfrm>
            <a:off x="3087461" y="214766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52" name="Oval 51"/>
          <p:cNvSpPr/>
          <p:nvPr/>
        </p:nvSpPr>
        <p:spPr bwMode="auto">
          <a:xfrm>
            <a:off x="5452837" y="2155371"/>
            <a:ext cx="622753" cy="622753"/>
          </a:xfrm>
          <a:prstGeom prst="ellipse">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56" name="TextBox 55"/>
          <p:cNvSpPr txBox="1"/>
          <p:nvPr/>
        </p:nvSpPr>
        <p:spPr>
          <a:xfrm>
            <a:off x="2908300" y="3149600"/>
            <a:ext cx="3852392" cy="3335880"/>
          </a:xfrm>
          <a:prstGeom prst="rect">
            <a:avLst/>
          </a:prstGeom>
          <a:noFill/>
        </p:spPr>
        <p:txBody>
          <a:bodyPr wrap="none" rtlCol="0">
            <a:prstTxWarp prst="textArchUp">
              <a:avLst>
                <a:gd name="adj" fmla="val 10832387"/>
              </a:avLst>
            </a:prstTxWarp>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ADVANCED FLASH MANAGEMENT</a:t>
            </a:r>
          </a:p>
        </p:txBody>
      </p:sp>
      <p:sp>
        <p:nvSpPr>
          <p:cNvPr id="57" name="TextBox 56"/>
          <p:cNvSpPr txBox="1"/>
          <p:nvPr/>
        </p:nvSpPr>
        <p:spPr>
          <a:xfrm rot="5842290">
            <a:off x="2641042" y="3432828"/>
            <a:ext cx="3852392" cy="3376110"/>
          </a:xfrm>
          <a:prstGeom prst="rect">
            <a:avLst/>
          </a:prstGeom>
          <a:noFill/>
        </p:spPr>
        <p:txBody>
          <a:bodyPr wrap="none" rtlCol="0">
            <a:prstTxWarp prst="textArchUp">
              <a:avLst>
                <a:gd name="adj" fmla="val 10541233"/>
              </a:avLst>
            </a:prstTxWarp>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PC CLASS FLASH MANAGEMENT</a:t>
            </a:r>
          </a:p>
        </p:txBody>
      </p:sp>
      <p:sp>
        <p:nvSpPr>
          <p:cNvPr id="61" name="TextBox 60"/>
          <p:cNvSpPr txBox="1"/>
          <p:nvPr/>
        </p:nvSpPr>
        <p:spPr>
          <a:xfrm>
            <a:off x="5733733" y="1790241"/>
            <a:ext cx="1689885" cy="584775"/>
          </a:xfrm>
          <a:prstGeom prst="rect">
            <a:avLst/>
          </a:prstGeom>
          <a:noFill/>
        </p:spPr>
        <p:txBody>
          <a:bodyPr wrap="none" rtlCol="0">
            <a:spAutoFit/>
          </a:bodyPr>
          <a:lstStyle/>
          <a:p>
            <a:pPr algn="r"/>
            <a:r>
              <a:rPr lang="en-US" sz="1600" dirty="0" smtClean="0">
                <a:solidFill>
                  <a:schemeClr val="tx1"/>
                </a:solidFill>
                <a:effectLst>
                  <a:outerShdw blurRad="38100" dist="38100" dir="2700000" algn="tl">
                    <a:srgbClr val="000000">
                      <a:alpha val="43137"/>
                    </a:srgbClr>
                  </a:outerShdw>
                </a:effectLst>
                <a:latin typeface="Trebuchet MS" pitchFamily="34" charset="0"/>
              </a:rPr>
              <a:t>Page based Data</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Allocation</a:t>
            </a:r>
          </a:p>
        </p:txBody>
      </p:sp>
      <p:sp>
        <p:nvSpPr>
          <p:cNvPr id="65" name="Arc 64"/>
          <p:cNvSpPr/>
          <p:nvPr/>
        </p:nvSpPr>
        <p:spPr bwMode="auto">
          <a:xfrm>
            <a:off x="2633031" y="3007969"/>
            <a:ext cx="3833870" cy="3800819"/>
          </a:xfrm>
          <a:prstGeom prst="arc">
            <a:avLst/>
          </a:prstGeom>
          <a:noFill/>
          <a:ln w="38100" cap="flat" cmpd="sng" algn="ctr">
            <a:solidFill>
              <a:schemeClr val="bg2"/>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66" name="Arc 65"/>
          <p:cNvSpPr/>
          <p:nvPr/>
        </p:nvSpPr>
        <p:spPr bwMode="auto">
          <a:xfrm rot="16200000">
            <a:off x="2760587" y="2950435"/>
            <a:ext cx="3707291" cy="3800819"/>
          </a:xfrm>
          <a:prstGeom prst="arc">
            <a:avLst>
              <a:gd name="adj1" fmla="val 16200000"/>
              <a:gd name="adj2" fmla="val 21427483"/>
            </a:avLst>
          </a:prstGeom>
          <a:noFill/>
          <a:ln w="38100" cap="flat" cmpd="sng" algn="ctr">
            <a:solidFill>
              <a:schemeClr val="bg2"/>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7" name="TextBox 26"/>
          <p:cNvSpPr txBox="1"/>
          <p:nvPr/>
        </p:nvSpPr>
        <p:spPr>
          <a:xfrm>
            <a:off x="1762698" y="1647825"/>
            <a:ext cx="1745991"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Static &amp; Dynamic</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Wear Leveling</a:t>
            </a:r>
          </a:p>
        </p:txBody>
      </p:sp>
      <p:sp>
        <p:nvSpPr>
          <p:cNvPr id="28" name="TextBox 27"/>
          <p:cNvSpPr txBox="1"/>
          <p:nvPr/>
        </p:nvSpPr>
        <p:spPr>
          <a:xfrm>
            <a:off x="791378" y="2363788"/>
            <a:ext cx="1960793"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Dynamic Bad Block</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Management</a:t>
            </a:r>
          </a:p>
        </p:txBody>
      </p:sp>
      <p:sp>
        <p:nvSpPr>
          <p:cNvPr id="29" name="TextBox 28"/>
          <p:cNvSpPr txBox="1"/>
          <p:nvPr/>
        </p:nvSpPr>
        <p:spPr>
          <a:xfrm>
            <a:off x="253560" y="3294044"/>
            <a:ext cx="1620444"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Write/Erase</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Virtual Mapping</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2"/>
          <p:cNvSpPr>
            <a:spLocks noGrp="1" noChangeArrowheads="1"/>
          </p:cNvSpPr>
          <p:nvPr>
            <p:ph type="title"/>
          </p:nvPr>
        </p:nvSpPr>
        <p:spPr>
          <a:xfrm>
            <a:off x="382588" y="228600"/>
            <a:ext cx="8380412" cy="1052596"/>
          </a:xfrm>
        </p:spPr>
        <p:txBody>
          <a:bodyPr/>
          <a:lstStyle/>
          <a:p>
            <a:r>
              <a:rPr lang="en-US" sz="4400" dirty="0" smtClean="0"/>
              <a:t>Introducing </a:t>
            </a:r>
            <a:r>
              <a:rPr lang="en-US" sz="4400" dirty="0" err="1" smtClean="0"/>
              <a:t>ExtremeFFS</a:t>
            </a:r>
            <a:r>
              <a:rPr lang="en-US" sz="4400" baseline="38000" dirty="0" err="1" smtClean="0"/>
              <a:t>TM</a:t>
            </a:r>
            <a:r>
              <a:rPr lang="en-US" sz="4400" dirty="0" smtClean="0"/>
              <a:t/>
            </a:r>
            <a:br>
              <a:rPr lang="en-US" sz="4400" dirty="0" smtClean="0"/>
            </a:br>
            <a:r>
              <a:rPr lang="en-US" sz="3200" dirty="0" smtClean="0">
                <a:solidFill>
                  <a:schemeClr val="accent1"/>
                </a:solidFill>
              </a:rPr>
              <a:t>The next generation SSD algorithm</a:t>
            </a:r>
            <a:endParaRPr lang="en-US" sz="3200" dirty="0">
              <a:solidFill>
                <a:schemeClr val="accent1"/>
              </a:solidFill>
            </a:endParaRPr>
          </a:p>
        </p:txBody>
      </p:sp>
      <p:sp>
        <p:nvSpPr>
          <p:cNvPr id="107" name="Rectangle 4"/>
          <p:cNvSpPr>
            <a:spLocks noChangeArrowheads="1"/>
          </p:cNvSpPr>
          <p:nvPr/>
        </p:nvSpPr>
        <p:spPr bwMode="auto">
          <a:xfrm>
            <a:off x="3614569" y="2355850"/>
            <a:ext cx="4948518" cy="366843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108" name="Rounded Rectangle 107"/>
          <p:cNvSpPr/>
          <p:nvPr/>
        </p:nvSpPr>
        <p:spPr bwMode="auto">
          <a:xfrm rot="16200000">
            <a:off x="3169827" y="3796408"/>
            <a:ext cx="1950680" cy="78241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bg2"/>
                    </a:gs>
                    <a:gs pos="25000">
                      <a:schemeClr val="bg2"/>
                    </a:gs>
                  </a:gsLst>
                  <a:lin ang="5400000" scaled="1"/>
                </a:gradFill>
                <a:latin typeface="Segoe" pitchFamily="34" charset="0"/>
              </a:rPr>
              <a:t>Controller</a:t>
            </a:r>
          </a:p>
        </p:txBody>
      </p:sp>
      <p:sp>
        <p:nvSpPr>
          <p:cNvPr id="109" name="Rounded Rectangle 108"/>
          <p:cNvSpPr/>
          <p:nvPr/>
        </p:nvSpPr>
        <p:spPr bwMode="auto">
          <a:xfrm>
            <a:off x="4690334" y="2528048"/>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110" name="Table 109"/>
          <p:cNvGraphicFramePr>
            <a:graphicFrameLocks noGrp="1"/>
          </p:cNvGraphicFramePr>
          <p:nvPr/>
        </p:nvGraphicFramePr>
        <p:xfrm>
          <a:off x="6693273" y="2670589"/>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111" name="Rounded Rectangle 110"/>
          <p:cNvSpPr/>
          <p:nvPr/>
        </p:nvSpPr>
        <p:spPr bwMode="auto">
          <a:xfrm>
            <a:off x="4659854" y="4541521"/>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112" name="Table 111"/>
          <p:cNvGraphicFramePr>
            <a:graphicFrameLocks noGrp="1"/>
          </p:cNvGraphicFramePr>
          <p:nvPr/>
        </p:nvGraphicFramePr>
        <p:xfrm>
          <a:off x="4853716" y="4682268"/>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113" name="Table 112"/>
          <p:cNvGraphicFramePr>
            <a:graphicFrameLocks noGrp="1"/>
          </p:cNvGraphicFramePr>
          <p:nvPr/>
        </p:nvGraphicFramePr>
        <p:xfrm>
          <a:off x="6662793" y="4684062"/>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114" name="Rectangle 113"/>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endParaRPr>
          </a:p>
        </p:txBody>
      </p:sp>
      <p:grpSp>
        <p:nvGrpSpPr>
          <p:cNvPr id="115" name="Group 15"/>
          <p:cNvGrpSpPr/>
          <p:nvPr/>
        </p:nvGrpSpPr>
        <p:grpSpPr>
          <a:xfrm>
            <a:off x="4582759" y="3775933"/>
            <a:ext cx="2205316" cy="731520"/>
            <a:chOff x="4582759" y="3775933"/>
            <a:chExt cx="2205316" cy="731520"/>
          </a:xfrm>
        </p:grpSpPr>
        <p:sp>
          <p:nvSpPr>
            <p:cNvPr id="116" name="Left-Right-Up Arrow 115"/>
            <p:cNvSpPr/>
            <p:nvPr/>
          </p:nvSpPr>
          <p:spPr bwMode="auto">
            <a:xfrm rot="16200000">
              <a:off x="5319657" y="3039035"/>
              <a:ext cx="731520" cy="2205316"/>
            </a:xfrm>
            <a:prstGeom prst="leftRightUpArrow">
              <a:avLst/>
            </a:prstGeom>
            <a:solidFill>
              <a:schemeClr val="tx2">
                <a:lumMod val="75000"/>
              </a:schemeClr>
            </a:solidFill>
            <a:ln>
              <a:solidFill>
                <a:schemeClr val="bg2">
                  <a:lumMod val="85000"/>
                  <a:lumOff val="1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17" name="Rectangle 116"/>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endParaRPr>
            </a:p>
          </p:txBody>
        </p:sp>
      </p:grpSp>
      <p:sp>
        <p:nvSpPr>
          <p:cNvPr id="118" name="TextBox 117"/>
          <p:cNvSpPr txBox="1"/>
          <p:nvPr/>
        </p:nvSpPr>
        <p:spPr>
          <a:xfrm>
            <a:off x="1828800" y="4038600"/>
            <a:ext cx="179408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Segoe"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119" name="Group 26"/>
          <p:cNvGrpSpPr/>
          <p:nvPr/>
        </p:nvGrpSpPr>
        <p:grpSpPr>
          <a:xfrm>
            <a:off x="1764257" y="4017946"/>
            <a:ext cx="1858624" cy="408790"/>
            <a:chOff x="1764257" y="4017946"/>
            <a:chExt cx="1858624" cy="408790"/>
          </a:xfrm>
        </p:grpSpPr>
        <p:sp>
          <p:nvSpPr>
            <p:cNvPr id="120" name="Up-Down Arrow 119"/>
            <p:cNvSpPr/>
            <p:nvPr/>
          </p:nvSpPr>
          <p:spPr bwMode="auto">
            <a:xfrm rot="16200000">
              <a:off x="2476483" y="3305720"/>
              <a:ext cx="408790" cy="1833241"/>
            </a:xfrm>
            <a:prstGeom prst="upDownArrow">
              <a:avLst/>
            </a:prstGeom>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1" name="TextBox 120"/>
            <p:cNvSpPr txBox="1"/>
            <p:nvPr/>
          </p:nvSpPr>
          <p:spPr>
            <a:xfrm>
              <a:off x="1828800" y="4038600"/>
              <a:ext cx="179408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Segoe"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122" name="Rectangle 121"/>
          <p:cNvSpPr/>
          <p:nvPr/>
        </p:nvSpPr>
        <p:spPr bwMode="auto">
          <a:xfrm>
            <a:off x="6910687" y="2678431"/>
            <a:ext cx="209250" cy="107631"/>
          </a:xfrm>
          <a:prstGeom prst="rect">
            <a:avLst/>
          </a:prstGeom>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23" name="Table 122"/>
          <p:cNvGraphicFramePr>
            <a:graphicFrameLocks noGrp="1"/>
          </p:cNvGraphicFramePr>
          <p:nvPr/>
        </p:nvGraphicFramePr>
        <p:xfrm>
          <a:off x="4885341" y="2673214"/>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6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6">
                        <a:lumMod val="75000"/>
                      </a:schemeClr>
                    </a:solidFill>
                  </a:tcPr>
                </a:tc>
              </a:tr>
              <a:tr h="0">
                <a:tc>
                  <a:txBody>
                    <a:bodyPr/>
                    <a:lstStyle/>
                    <a:p>
                      <a:endParaRPr lang="en-US" sz="100" dirty="0"/>
                    </a:p>
                  </a:txBody>
                  <a:tcPr>
                    <a:solidFill>
                      <a:schemeClr val="accent6">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bg2">
                        <a:lumMod val="85000"/>
                        <a:lumOff val="1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5">
                        <a:lumMod val="75000"/>
                      </a:schemeClr>
                    </a:solidFill>
                  </a:tcPr>
                </a:tc>
              </a:tr>
              <a:tr h="0">
                <a:tc>
                  <a:txBody>
                    <a:bodyPr/>
                    <a:lstStyle/>
                    <a:p>
                      <a:endParaRPr lang="en-US" sz="100" dirty="0"/>
                    </a:p>
                  </a:txBody>
                  <a:tcPr>
                    <a:solidFill>
                      <a:schemeClr val="bg1">
                        <a:lumMod val="60000"/>
                        <a:lumOff val="40000"/>
                      </a:schemeClr>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50000"/>
                      </a:schemeClr>
                    </a:solidFill>
                  </a:tcPr>
                </a:tc>
              </a:tr>
              <a:tr h="0">
                <a:tc>
                  <a:txBody>
                    <a:bodyPr/>
                    <a:lstStyle/>
                    <a:p>
                      <a:endParaRPr lang="en-US" sz="100" dirty="0"/>
                    </a:p>
                  </a:txBody>
                  <a:tcPr>
                    <a:solidFill>
                      <a:schemeClr val="accent4">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3">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rgbClr val="00B0F0"/>
                    </a:solidFill>
                  </a:tcPr>
                </a:tc>
              </a:tr>
              <a:tr h="0">
                <a:tc>
                  <a:txBody>
                    <a:bodyPr/>
                    <a:lstStyle/>
                    <a:p>
                      <a:endParaRPr lang="en-US" sz="100" dirty="0"/>
                    </a:p>
                  </a:txBody>
                  <a:tcPr>
                    <a:solidFill>
                      <a:srgbClr val="0070C0"/>
                    </a:solidFill>
                  </a:tcPr>
                </a:tc>
                <a:tc>
                  <a:txBody>
                    <a:bodyPr/>
                    <a:lstStyle/>
                    <a:p>
                      <a:endParaRPr lang="en-US" sz="100" dirty="0"/>
                    </a:p>
                  </a:txBody>
                  <a:tcPr>
                    <a:solidFill>
                      <a:srgbClr val="FFC000"/>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2">
                        <a:lumMod val="75000"/>
                      </a:schemeClr>
                    </a:solidFill>
                  </a:tcPr>
                </a:tc>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chemeClr val="accent4">
                        <a:lumMod val="75000"/>
                      </a:schemeClr>
                    </a:solidFill>
                  </a:tcPr>
                </a:tc>
                <a:tc>
                  <a:txBody>
                    <a:bodyPr/>
                    <a:lstStyle/>
                    <a:p>
                      <a:endParaRPr lang="en-US" sz="100" dirty="0"/>
                    </a:p>
                  </a:txBody>
                  <a:tcPr>
                    <a:solidFill>
                      <a:srgbClr val="00B050"/>
                    </a:solidFill>
                  </a:tcPr>
                </a:tc>
              </a:tr>
              <a:tr h="0">
                <a:tc>
                  <a:txBody>
                    <a:bodyPr/>
                    <a:lstStyle/>
                    <a:p>
                      <a:endParaRPr lang="en-US" sz="100" dirty="0"/>
                    </a:p>
                  </a:txBody>
                  <a:tcPr>
                    <a:solidFill>
                      <a:schemeClr val="accent5">
                        <a:lumMod val="75000"/>
                      </a:schemeClr>
                    </a:solidFill>
                  </a:tcPr>
                </a:tc>
                <a:tc>
                  <a:txBody>
                    <a:bodyPr/>
                    <a:lstStyle/>
                    <a:p>
                      <a:endParaRPr lang="en-US" sz="100" dirty="0"/>
                    </a:p>
                  </a:txBody>
                  <a:tcPr>
                    <a:solidFill>
                      <a:schemeClr val="accent1">
                        <a:lumMod val="75000"/>
                      </a:schemeClr>
                    </a:solidFill>
                  </a:tcPr>
                </a:tc>
                <a:tc>
                  <a:txBody>
                    <a:bodyPr/>
                    <a:lstStyle/>
                    <a:p>
                      <a:endParaRPr lang="en-US" sz="100" dirty="0"/>
                    </a:p>
                  </a:txBody>
                  <a:tcPr>
                    <a:solidFill>
                      <a:schemeClr val="accent5">
                        <a:lumMod val="60000"/>
                        <a:lumOff val="40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2">
                        <a:lumMod val="65000"/>
                      </a:schemeClr>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bg1">
                        <a:lumMod val="75000"/>
                      </a:schemeClr>
                    </a:solidFill>
                  </a:tcPr>
                </a:tc>
              </a:tr>
              <a:tr h="0">
                <a:tc>
                  <a:txBody>
                    <a:bodyPr/>
                    <a:lstStyle/>
                    <a:p>
                      <a:endParaRPr lang="en-US" sz="100" dirty="0"/>
                    </a:p>
                  </a:txBody>
                  <a:tcPr>
                    <a:solidFill>
                      <a:schemeClr val="accent4">
                        <a:lumMod val="50000"/>
                      </a:schemeClr>
                    </a:solidFill>
                  </a:tcPr>
                </a:tc>
                <a:tc>
                  <a:txBody>
                    <a:bodyPr/>
                    <a:lstStyle/>
                    <a:p>
                      <a:endParaRPr lang="en-US" sz="100" dirty="0"/>
                    </a:p>
                  </a:txBody>
                  <a:tcPr>
                    <a:solidFill>
                      <a:schemeClr val="accent5">
                        <a:lumMod val="50000"/>
                      </a:schemeClr>
                    </a:solidFill>
                  </a:tcPr>
                </a:tc>
                <a:tc>
                  <a:txBody>
                    <a:bodyPr/>
                    <a:lstStyle/>
                    <a:p>
                      <a:endParaRPr lang="en-US" sz="100" dirty="0"/>
                    </a:p>
                  </a:txBody>
                  <a:tcPr>
                    <a:solidFill>
                      <a:schemeClr val="accent1">
                        <a:lumMod val="50000"/>
                      </a:schemeClr>
                    </a:solidFill>
                  </a:tcPr>
                </a:tc>
                <a:tc>
                  <a:txBody>
                    <a:bodyPr/>
                    <a:lstStyle/>
                    <a:p>
                      <a:endParaRPr lang="en-US" sz="100" dirty="0"/>
                    </a:p>
                  </a:txBody>
                  <a:tcPr>
                    <a:solidFill>
                      <a:srgbClr val="FF0000"/>
                    </a:solidFill>
                  </a:tcPr>
                </a:tc>
                <a:tc>
                  <a:txBody>
                    <a:bodyPr/>
                    <a:lstStyle/>
                    <a:p>
                      <a:endParaRPr lang="en-US" sz="100" dirty="0"/>
                    </a:p>
                  </a:txBody>
                  <a:tcPr>
                    <a:solidFill>
                      <a:srgbClr val="92D050"/>
                    </a:solidFill>
                  </a:tcPr>
                </a:tc>
                <a:tc>
                  <a:txBody>
                    <a:bodyPr/>
                    <a:lstStyle/>
                    <a:p>
                      <a:endParaRPr lang="en-US" sz="100" dirty="0"/>
                    </a:p>
                  </a:txBody>
                  <a:tcPr>
                    <a:solidFill>
                      <a:srgbClr val="C00000"/>
                    </a:solidFill>
                  </a:tcPr>
                </a:tc>
                <a:tc>
                  <a:txBody>
                    <a:bodyPr/>
                    <a:lstStyle/>
                    <a:p>
                      <a:endParaRPr lang="en-US" sz="100" dirty="0"/>
                    </a:p>
                  </a:txBody>
                  <a:tcPr>
                    <a:solidFill>
                      <a:srgbClr val="0070C0"/>
                    </a:solidFill>
                  </a:tcPr>
                </a:tc>
                <a:tc>
                  <a:txBody>
                    <a:bodyPr/>
                    <a:lstStyle/>
                    <a:p>
                      <a:endParaRPr lang="en-US" sz="100" dirty="0"/>
                    </a:p>
                  </a:txBody>
                  <a:tcPr>
                    <a:solidFill>
                      <a:srgbClr val="92D050"/>
                    </a:solidFill>
                  </a:tcPr>
                </a:tc>
              </a:tr>
              <a:tr h="0">
                <a:tc>
                  <a:txBody>
                    <a:bodyPr/>
                    <a:lstStyle/>
                    <a:p>
                      <a:endParaRPr lang="en-US" sz="100" dirty="0"/>
                    </a:p>
                  </a:txBody>
                  <a:tcPr>
                    <a:solidFill>
                      <a:srgbClr val="00B0F0"/>
                    </a:solidFill>
                  </a:tcPr>
                </a:tc>
                <a:tc>
                  <a:txBody>
                    <a:bodyPr/>
                    <a:lstStyle/>
                    <a:p>
                      <a:endParaRPr lang="en-US" sz="100" dirty="0"/>
                    </a:p>
                  </a:txBody>
                  <a:tcPr>
                    <a:solidFill>
                      <a:srgbClr val="FF0000"/>
                    </a:solidFill>
                  </a:tcPr>
                </a:tc>
                <a:tc>
                  <a:txBody>
                    <a:bodyPr/>
                    <a:lstStyle/>
                    <a:p>
                      <a:endParaRPr lang="en-US" sz="100" dirty="0"/>
                    </a:p>
                  </a:txBody>
                  <a:tcPr>
                    <a:solidFill>
                      <a:srgbClr val="FFC000"/>
                    </a:solidFill>
                  </a:tcPr>
                </a:tc>
                <a:tc>
                  <a:txBody>
                    <a:bodyPr/>
                    <a:lstStyle/>
                    <a:p>
                      <a:endParaRPr lang="en-US" sz="100" dirty="0"/>
                    </a:p>
                  </a:txBody>
                  <a:tcPr>
                    <a:solidFill>
                      <a:srgbClr val="7030A0"/>
                    </a:solidFill>
                  </a:tcPr>
                </a:tc>
                <a:tc>
                  <a:txBody>
                    <a:bodyPr/>
                    <a:lstStyle/>
                    <a:p>
                      <a:endParaRPr lang="en-US" sz="100" dirty="0"/>
                    </a:p>
                  </a:txBody>
                  <a:tcPr>
                    <a:solidFill>
                      <a:schemeClr val="bg1">
                        <a:lumMod val="75000"/>
                      </a:schemeClr>
                    </a:solidFill>
                  </a:tcPr>
                </a:tc>
                <a:tc>
                  <a:txBody>
                    <a:bodyPr/>
                    <a:lstStyle/>
                    <a:p>
                      <a:endParaRPr lang="en-US" sz="100" dirty="0"/>
                    </a:p>
                  </a:txBody>
                  <a:tcPr>
                    <a:solidFill>
                      <a:srgbClr val="00B0F0"/>
                    </a:solidFill>
                  </a:tcPr>
                </a:tc>
                <a:tc>
                  <a:txBody>
                    <a:bodyPr/>
                    <a:lstStyle/>
                    <a:p>
                      <a:endParaRPr lang="en-US" sz="100" dirty="0"/>
                    </a:p>
                  </a:txBody>
                  <a:tcPr>
                    <a:solidFill>
                      <a:srgbClr val="92D050"/>
                    </a:solidFill>
                  </a:tcPr>
                </a:tc>
                <a:tc>
                  <a:txBody>
                    <a:bodyPr/>
                    <a:lstStyle/>
                    <a:p>
                      <a:endParaRPr lang="en-US" sz="100" dirty="0"/>
                    </a:p>
                  </a:txBody>
                  <a:tcPr>
                    <a:solidFill>
                      <a:srgbClr val="FFC000"/>
                    </a:solidFill>
                  </a:tcPr>
                </a:tc>
              </a:tr>
            </a:tbl>
          </a:graphicData>
        </a:graphic>
      </p:graphicFrame>
      <p:pic>
        <p:nvPicPr>
          <p:cNvPr id="124"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367807" y="2649742"/>
            <a:ext cx="165099" cy="165099"/>
          </a:xfrm>
          <a:prstGeom prst="rect">
            <a:avLst/>
          </a:prstGeom>
          <a:noFill/>
        </p:spPr>
      </p:pic>
      <p:pic>
        <p:nvPicPr>
          <p:cNvPr id="125"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4910769" y="3470901"/>
            <a:ext cx="165099" cy="165099"/>
          </a:xfrm>
          <a:prstGeom prst="rect">
            <a:avLst/>
          </a:prstGeom>
          <a:noFill/>
        </p:spPr>
      </p:pic>
      <p:sp>
        <p:nvSpPr>
          <p:cNvPr id="126" name="Rectangle 125"/>
          <p:cNvSpPr/>
          <p:nvPr/>
        </p:nvSpPr>
        <p:spPr bwMode="auto">
          <a:xfrm>
            <a:off x="2050628" y="3790950"/>
            <a:ext cx="216322" cy="118544"/>
          </a:xfrm>
          <a:prstGeom prst="rect">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7" name="Rectangle 126"/>
          <p:cNvSpPr/>
          <p:nvPr/>
        </p:nvSpPr>
        <p:spPr bwMode="auto">
          <a:xfrm>
            <a:off x="2059809" y="3800131"/>
            <a:ext cx="216322" cy="118544"/>
          </a:xfrm>
          <a:prstGeom prst="rect">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28"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118826" y="2884826"/>
            <a:ext cx="165099" cy="165099"/>
          </a:xfrm>
          <a:prstGeom prst="rect">
            <a:avLst/>
          </a:prstGeom>
          <a:noFill/>
        </p:spPr>
      </p:pic>
      <p:pic>
        <p:nvPicPr>
          <p:cNvPr id="129"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519165" y="3239890"/>
            <a:ext cx="165099" cy="165099"/>
          </a:xfrm>
          <a:prstGeom prst="rect">
            <a:avLst/>
          </a:prstGeom>
          <a:noFill/>
        </p:spPr>
      </p:pic>
      <p:pic>
        <p:nvPicPr>
          <p:cNvPr id="130"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942855" y="3001135"/>
            <a:ext cx="165099" cy="165099"/>
          </a:xfrm>
          <a:prstGeom prst="rect">
            <a:avLst/>
          </a:prstGeom>
          <a:noFill/>
        </p:spPr>
      </p:pic>
      <p:pic>
        <p:nvPicPr>
          <p:cNvPr id="131"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522436" y="2774888"/>
            <a:ext cx="165099" cy="165099"/>
          </a:xfrm>
          <a:prstGeom prst="rect">
            <a:avLst/>
          </a:prstGeom>
          <a:noFill/>
        </p:spPr>
      </p:pic>
      <p:sp>
        <p:nvSpPr>
          <p:cNvPr id="132" name="Rounded Rectangle 131"/>
          <p:cNvSpPr/>
          <p:nvPr/>
        </p:nvSpPr>
        <p:spPr bwMode="auto">
          <a:xfrm>
            <a:off x="385763" y="2330431"/>
            <a:ext cx="2963365" cy="86446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dirty="0" smtClean="0"/>
              <a:t>No longer any tie between sectors, pages and blocks</a:t>
            </a:r>
          </a:p>
        </p:txBody>
      </p:sp>
      <p:sp>
        <p:nvSpPr>
          <p:cNvPr id="133" name="Rounded Rectangle 132"/>
          <p:cNvSpPr/>
          <p:nvPr/>
        </p:nvSpPr>
        <p:spPr bwMode="auto">
          <a:xfrm>
            <a:off x="385763" y="4961627"/>
            <a:ext cx="2963365" cy="864460"/>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dirty="0" err="1" smtClean="0"/>
              <a:t>ExtremeFFS</a:t>
            </a:r>
            <a:r>
              <a:rPr lang="en-US" baseline="30000" dirty="0" err="1" smtClean="0"/>
              <a:t>TM</a:t>
            </a:r>
            <a:r>
              <a:rPr lang="en-US" dirty="0" smtClean="0"/>
              <a:t> simply writes data where it’s</a:t>
            </a:r>
            <a:br>
              <a:rPr lang="en-US" dirty="0" smtClean="0"/>
            </a:br>
            <a:r>
              <a:rPr lang="en-US" dirty="0" smtClean="0"/>
              <a:t>most convenient</a:t>
            </a:r>
          </a:p>
        </p:txBody>
      </p:sp>
      <p:pic>
        <p:nvPicPr>
          <p:cNvPr id="134"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4904803" y="3235128"/>
            <a:ext cx="165099" cy="165099"/>
          </a:xfrm>
          <a:prstGeom prst="rect">
            <a:avLst/>
          </a:prstGeom>
          <a:noFill/>
        </p:spPr>
      </p:pic>
      <p:pic>
        <p:nvPicPr>
          <p:cNvPr id="135"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957315" y="3235127"/>
            <a:ext cx="165099" cy="165099"/>
          </a:xfrm>
          <a:prstGeom prst="rect">
            <a:avLst/>
          </a:prstGeom>
          <a:noFill/>
        </p:spPr>
      </p:pic>
      <p:pic>
        <p:nvPicPr>
          <p:cNvPr id="136"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357365" y="3244653"/>
            <a:ext cx="165099" cy="165099"/>
          </a:xfrm>
          <a:prstGeom prst="rect">
            <a:avLst/>
          </a:prstGeom>
          <a:noFill/>
        </p:spPr>
      </p:pic>
      <p:pic>
        <p:nvPicPr>
          <p:cNvPr id="137"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533453" y="3468490"/>
            <a:ext cx="165099" cy="165099"/>
          </a:xfrm>
          <a:prstGeom prst="rect">
            <a:avLst/>
          </a:prstGeom>
          <a:noFill/>
        </p:spPr>
      </p:pic>
      <p:pic>
        <p:nvPicPr>
          <p:cNvPr id="138"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743003" y="3006528"/>
            <a:ext cx="165099" cy="165099"/>
          </a:xfrm>
          <a:prstGeom prst="rect">
            <a:avLst/>
          </a:prstGeom>
          <a:noFill/>
        </p:spPr>
      </p:pic>
      <p:pic>
        <p:nvPicPr>
          <p:cNvPr id="139"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533453" y="3006527"/>
            <a:ext cx="165099" cy="165099"/>
          </a:xfrm>
          <a:prstGeom prst="rect">
            <a:avLst/>
          </a:prstGeom>
          <a:noFill/>
        </p:spPr>
      </p:pic>
      <p:pic>
        <p:nvPicPr>
          <p:cNvPr id="140"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157340" y="3473253"/>
            <a:ext cx="165099" cy="165099"/>
          </a:xfrm>
          <a:prstGeom prst="rect">
            <a:avLst/>
          </a:prstGeom>
          <a:noFill/>
        </p:spPr>
      </p:pic>
      <p:pic>
        <p:nvPicPr>
          <p:cNvPr id="141"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4900040" y="2654102"/>
            <a:ext cx="165099" cy="165099"/>
          </a:xfrm>
          <a:prstGeom prst="rect">
            <a:avLst/>
          </a:prstGeom>
          <a:noFill/>
        </p:spPr>
      </p:pic>
      <p:pic>
        <p:nvPicPr>
          <p:cNvPr id="142"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362127" y="2997003"/>
            <a:ext cx="165099" cy="165099"/>
          </a:xfrm>
          <a:prstGeom prst="rect">
            <a:avLst/>
          </a:prstGeom>
          <a:noFill/>
        </p:spPr>
      </p:pic>
      <p:pic>
        <p:nvPicPr>
          <p:cNvPr id="143"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938265" y="2758877"/>
            <a:ext cx="165099" cy="165099"/>
          </a:xfrm>
          <a:prstGeom prst="rect">
            <a:avLst/>
          </a:prstGeom>
          <a:noFill/>
        </p:spPr>
      </p:pic>
      <p:pic>
        <p:nvPicPr>
          <p:cNvPr id="144"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300090" y="3349428"/>
            <a:ext cx="165099" cy="165099"/>
          </a:xfrm>
          <a:prstGeom prst="rect">
            <a:avLst/>
          </a:prstGeom>
          <a:noFill/>
        </p:spPr>
      </p:pic>
      <p:pic>
        <p:nvPicPr>
          <p:cNvPr id="145"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738240" y="2644578"/>
            <a:ext cx="165099" cy="165099"/>
          </a:xfrm>
          <a:prstGeom prst="rect">
            <a:avLst/>
          </a:prstGeom>
          <a:noFill/>
        </p:spPr>
      </p:pic>
      <p:sp>
        <p:nvSpPr>
          <p:cNvPr id="146" name="Rectangle 145"/>
          <p:cNvSpPr/>
          <p:nvPr/>
        </p:nvSpPr>
        <p:spPr bwMode="auto">
          <a:xfrm>
            <a:off x="7110713" y="2678432"/>
            <a:ext cx="209250" cy="107631"/>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7" name="Rectangle 146"/>
          <p:cNvSpPr/>
          <p:nvPr/>
        </p:nvSpPr>
        <p:spPr bwMode="auto">
          <a:xfrm>
            <a:off x="7325025" y="2678431"/>
            <a:ext cx="209250" cy="107631"/>
          </a:xfrm>
          <a:prstGeom prst="rect">
            <a:avLst/>
          </a:prstGeom>
          <a:solidFill>
            <a:srgbClr val="7030A0"/>
          </a:solidFill>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8" name="Rectangle 147"/>
          <p:cNvSpPr/>
          <p:nvPr/>
        </p:nvSpPr>
        <p:spPr bwMode="auto">
          <a:xfrm>
            <a:off x="7525051" y="2678432"/>
            <a:ext cx="209250" cy="10763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49" name="Rectangle 148"/>
          <p:cNvSpPr/>
          <p:nvPr/>
        </p:nvSpPr>
        <p:spPr bwMode="auto">
          <a:xfrm>
            <a:off x="7748887" y="2678431"/>
            <a:ext cx="209250" cy="107631"/>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0" name="Rectangle 149"/>
          <p:cNvSpPr/>
          <p:nvPr/>
        </p:nvSpPr>
        <p:spPr bwMode="auto">
          <a:xfrm>
            <a:off x="7948913" y="2678432"/>
            <a:ext cx="209250" cy="107631"/>
          </a:xfrm>
          <a:prstGeom prst="rect">
            <a:avLst/>
          </a:prstGeom>
          <a:solidFill>
            <a:srgbClr val="FF0000"/>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1" name="Rectangle 150"/>
          <p:cNvSpPr/>
          <p:nvPr/>
        </p:nvSpPr>
        <p:spPr bwMode="auto">
          <a:xfrm>
            <a:off x="8153699" y="2678431"/>
            <a:ext cx="209250" cy="107631"/>
          </a:xfrm>
          <a:prstGeom prst="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2" name="Rectangle 151"/>
          <p:cNvSpPr/>
          <p:nvPr/>
        </p:nvSpPr>
        <p:spPr bwMode="auto">
          <a:xfrm>
            <a:off x="6701138" y="2807019"/>
            <a:ext cx="209250" cy="10763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3" name="Rectangle 152"/>
          <p:cNvSpPr/>
          <p:nvPr/>
        </p:nvSpPr>
        <p:spPr bwMode="auto">
          <a:xfrm>
            <a:off x="6910687" y="2797493"/>
            <a:ext cx="209250" cy="107631"/>
          </a:xfrm>
          <a:prstGeom prst="rect">
            <a:avLst/>
          </a:prstGeom>
          <a:solidFill>
            <a:srgbClr val="FF000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4" name="Rectangle 153"/>
          <p:cNvSpPr/>
          <p:nvPr/>
        </p:nvSpPr>
        <p:spPr bwMode="auto">
          <a:xfrm>
            <a:off x="7110713" y="2797494"/>
            <a:ext cx="209250" cy="107631"/>
          </a:xfrm>
          <a:prstGeom prst="rect">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5" name="Rectangle 154"/>
          <p:cNvSpPr/>
          <p:nvPr/>
        </p:nvSpPr>
        <p:spPr bwMode="auto">
          <a:xfrm>
            <a:off x="7325025" y="2797493"/>
            <a:ext cx="209250" cy="107631"/>
          </a:xfrm>
          <a:prstGeom prst="rect">
            <a:avLst/>
          </a:prstGeom>
          <a:solidFill>
            <a:srgbClr val="7030A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6" name="Rectangle 155"/>
          <p:cNvSpPr/>
          <p:nvPr/>
        </p:nvSpPr>
        <p:spPr bwMode="auto">
          <a:xfrm>
            <a:off x="7525051" y="2797494"/>
            <a:ext cx="209250" cy="107631"/>
          </a:xfrm>
          <a:prstGeom prst="rect">
            <a:avLst/>
          </a:prstGeom>
          <a:solidFill>
            <a:srgbClr val="FF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7" name="Rectangle 156"/>
          <p:cNvSpPr/>
          <p:nvPr/>
        </p:nvSpPr>
        <p:spPr bwMode="auto">
          <a:xfrm>
            <a:off x="7748887" y="2797493"/>
            <a:ext cx="209250" cy="107631"/>
          </a:xfrm>
          <a:prstGeom prst="rect">
            <a:avLst/>
          </a:prstGeom>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8" name="Rectangle 157"/>
          <p:cNvSpPr/>
          <p:nvPr/>
        </p:nvSpPr>
        <p:spPr bwMode="auto">
          <a:xfrm>
            <a:off x="7948913" y="2797494"/>
            <a:ext cx="209250" cy="107631"/>
          </a:xfrm>
          <a:prstGeom prst="rect">
            <a:avLst/>
          </a:prstGeom>
          <a:solidFill>
            <a:srgbClr val="0070C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59" name="Rectangle 158"/>
          <p:cNvSpPr/>
          <p:nvPr/>
        </p:nvSpPr>
        <p:spPr bwMode="auto">
          <a:xfrm>
            <a:off x="8153699" y="2797493"/>
            <a:ext cx="209250" cy="107631"/>
          </a:xfrm>
          <a:prstGeom prst="rect">
            <a:avLst/>
          </a:prstGeom>
          <a:solidFill>
            <a:srgbClr val="7030A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0" name="Rectangle 159"/>
          <p:cNvSpPr/>
          <p:nvPr/>
        </p:nvSpPr>
        <p:spPr bwMode="auto">
          <a:xfrm>
            <a:off x="6701137" y="2916556"/>
            <a:ext cx="209250" cy="107631"/>
          </a:xfrm>
          <a:prstGeom prst="rect">
            <a:avLst/>
          </a:prstGeom>
          <a:solidFill>
            <a:srgbClr val="7030A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1" name="Rectangle 160"/>
          <p:cNvSpPr/>
          <p:nvPr/>
        </p:nvSpPr>
        <p:spPr bwMode="auto">
          <a:xfrm>
            <a:off x="6901163" y="2916557"/>
            <a:ext cx="209250" cy="107631"/>
          </a:xfrm>
          <a:prstGeom prst="rect">
            <a:avLst/>
          </a:prstGeom>
          <a:solidFill>
            <a:srgbClr val="99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2" name="Rectangle 161"/>
          <p:cNvSpPr/>
          <p:nvPr/>
        </p:nvSpPr>
        <p:spPr bwMode="auto">
          <a:xfrm>
            <a:off x="7115475" y="2916556"/>
            <a:ext cx="209250" cy="107631"/>
          </a:xfrm>
          <a:prstGeom prst="rect">
            <a:avLst/>
          </a:prstGeom>
          <a:solidFill>
            <a:srgbClr val="FF000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3" name="Rectangle 162"/>
          <p:cNvSpPr/>
          <p:nvPr/>
        </p:nvSpPr>
        <p:spPr bwMode="auto">
          <a:xfrm>
            <a:off x="7315501" y="2916557"/>
            <a:ext cx="209250" cy="10763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4" name="Rectangle 163"/>
          <p:cNvSpPr/>
          <p:nvPr/>
        </p:nvSpPr>
        <p:spPr bwMode="auto">
          <a:xfrm>
            <a:off x="7539337" y="2916556"/>
            <a:ext cx="209250" cy="107631"/>
          </a:xfrm>
          <a:prstGeom prst="rect">
            <a:avLst/>
          </a:prstGeom>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5" name="Rectangle 164"/>
          <p:cNvSpPr/>
          <p:nvPr/>
        </p:nvSpPr>
        <p:spPr bwMode="auto">
          <a:xfrm>
            <a:off x="7739363" y="2916557"/>
            <a:ext cx="209250" cy="107631"/>
          </a:xfrm>
          <a:prstGeom prst="rect">
            <a:avLst/>
          </a:prstGeom>
          <a:solidFill>
            <a:srgbClr val="7030A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66" name="Rectangle 165"/>
          <p:cNvSpPr/>
          <p:nvPr/>
        </p:nvSpPr>
        <p:spPr bwMode="auto">
          <a:xfrm>
            <a:off x="7944149" y="2916556"/>
            <a:ext cx="209250" cy="107631"/>
          </a:xfrm>
          <a:prstGeom prst="rect">
            <a:avLst/>
          </a:prstGeom>
          <a:solidFill>
            <a:srgbClr val="FF000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67"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123879" y="2654103"/>
            <a:ext cx="165099" cy="165099"/>
          </a:xfrm>
          <a:prstGeom prst="rect">
            <a:avLst/>
          </a:prstGeom>
          <a:noFill/>
        </p:spPr>
      </p:pic>
      <p:pic>
        <p:nvPicPr>
          <p:cNvPr id="168"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166866" y="2768402"/>
            <a:ext cx="165099" cy="165099"/>
          </a:xfrm>
          <a:prstGeom prst="rect">
            <a:avLst/>
          </a:prstGeom>
          <a:noFill/>
        </p:spPr>
      </p:pic>
      <p:pic>
        <p:nvPicPr>
          <p:cNvPr id="169"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7543228" y="2644578"/>
            <a:ext cx="165099" cy="165099"/>
          </a:xfrm>
          <a:prstGeom prst="rect">
            <a:avLst/>
          </a:prstGeom>
          <a:noFill/>
        </p:spPr>
      </p:pic>
      <p:pic>
        <p:nvPicPr>
          <p:cNvPr id="170"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705028" y="2649340"/>
            <a:ext cx="165099" cy="165099"/>
          </a:xfrm>
          <a:prstGeom prst="rect">
            <a:avLst/>
          </a:prstGeom>
          <a:noFill/>
        </p:spPr>
      </p:pic>
      <p:pic>
        <p:nvPicPr>
          <p:cNvPr id="171"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4910769" y="3004176"/>
            <a:ext cx="165099" cy="165099"/>
          </a:xfrm>
          <a:prstGeom prst="rect">
            <a:avLst/>
          </a:prstGeom>
          <a:noFill/>
        </p:spPr>
      </p:pic>
      <p:sp>
        <p:nvSpPr>
          <p:cNvPr id="172" name="Rectangle 171"/>
          <p:cNvSpPr/>
          <p:nvPr/>
        </p:nvSpPr>
        <p:spPr bwMode="auto">
          <a:xfrm>
            <a:off x="6915449" y="3030856"/>
            <a:ext cx="209250" cy="107631"/>
          </a:xfrm>
          <a:prstGeom prst="rect">
            <a:avLst/>
          </a:prstGeom>
          <a:solidFill>
            <a:srgbClr val="7030A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3" name="Rectangle 172"/>
          <p:cNvSpPr/>
          <p:nvPr/>
        </p:nvSpPr>
        <p:spPr bwMode="auto">
          <a:xfrm>
            <a:off x="7115475" y="3030857"/>
            <a:ext cx="209250" cy="107631"/>
          </a:xfrm>
          <a:prstGeom prst="rect">
            <a:avLst/>
          </a:prstGeom>
          <a:solidFill>
            <a:srgbClr val="99000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4" name="Rectangle 173"/>
          <p:cNvSpPr/>
          <p:nvPr/>
        </p:nvSpPr>
        <p:spPr bwMode="auto">
          <a:xfrm>
            <a:off x="7329787" y="3030856"/>
            <a:ext cx="209250" cy="107631"/>
          </a:xfrm>
          <a:prstGeom prst="rect">
            <a:avLst/>
          </a:prstGeom>
          <a:solidFill>
            <a:srgbClr val="FF000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5" name="Rectangle 174"/>
          <p:cNvSpPr/>
          <p:nvPr/>
        </p:nvSpPr>
        <p:spPr bwMode="auto">
          <a:xfrm>
            <a:off x="7529813" y="3030857"/>
            <a:ext cx="209250" cy="107631"/>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6" name="Rectangle 175"/>
          <p:cNvSpPr/>
          <p:nvPr/>
        </p:nvSpPr>
        <p:spPr bwMode="auto">
          <a:xfrm>
            <a:off x="7753649" y="3030856"/>
            <a:ext cx="209250" cy="107631"/>
          </a:xfrm>
          <a:prstGeom prst="rect">
            <a:avLst/>
          </a:prstGeom>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7" name="Rectangle 176"/>
          <p:cNvSpPr/>
          <p:nvPr/>
        </p:nvSpPr>
        <p:spPr bwMode="auto">
          <a:xfrm>
            <a:off x="7953675" y="3030857"/>
            <a:ext cx="209250" cy="107631"/>
          </a:xfrm>
          <a:prstGeom prst="rect">
            <a:avLst/>
          </a:prstGeom>
          <a:solidFill>
            <a:srgbClr val="7030A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8" name="Rectangle 177"/>
          <p:cNvSpPr/>
          <p:nvPr/>
        </p:nvSpPr>
        <p:spPr bwMode="auto">
          <a:xfrm>
            <a:off x="8158461" y="3030856"/>
            <a:ext cx="209250" cy="107631"/>
          </a:xfrm>
          <a:prstGeom prst="rect">
            <a:avLst/>
          </a:prstGeom>
          <a:solidFill>
            <a:srgbClr val="FF0000"/>
          </a:solidFill>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9" name="Rectangle 178"/>
          <p:cNvSpPr/>
          <p:nvPr/>
        </p:nvSpPr>
        <p:spPr bwMode="auto">
          <a:xfrm>
            <a:off x="8153700" y="2916557"/>
            <a:ext cx="209250" cy="107631"/>
          </a:xfrm>
          <a:prstGeom prst="rect">
            <a:avLst/>
          </a:prstGeom>
          <a:solidFill>
            <a:srgbClr val="7030A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80" name="Rectangle 179"/>
          <p:cNvSpPr/>
          <p:nvPr/>
        </p:nvSpPr>
        <p:spPr bwMode="auto">
          <a:xfrm>
            <a:off x="6696375" y="3035618"/>
            <a:ext cx="209250" cy="107631"/>
          </a:xfrm>
          <a:prstGeom prst="rect">
            <a:avLst/>
          </a:prstGeom>
          <a:ln>
            <a:noFill/>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181"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7767066" y="2777928"/>
            <a:ext cx="165099" cy="165099"/>
          </a:xfrm>
          <a:prstGeom prst="rect">
            <a:avLst/>
          </a:prstGeom>
          <a:noFill/>
        </p:spPr>
      </p:pic>
      <p:pic>
        <p:nvPicPr>
          <p:cNvPr id="182"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376416" y="3473253"/>
            <a:ext cx="165099" cy="165099"/>
          </a:xfrm>
          <a:prstGeom prst="rect">
            <a:avLst/>
          </a:prstGeom>
          <a:noFill/>
        </p:spPr>
      </p:pic>
      <p:pic>
        <p:nvPicPr>
          <p:cNvPr id="183"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319141" y="3116065"/>
            <a:ext cx="165099" cy="165099"/>
          </a:xfrm>
          <a:prstGeom prst="rect">
            <a:avLst/>
          </a:prstGeom>
          <a:noFill/>
        </p:spPr>
      </p:pic>
      <p:pic>
        <p:nvPicPr>
          <p:cNvPr id="184"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8167115" y="2877940"/>
            <a:ext cx="165099" cy="165099"/>
          </a:xfrm>
          <a:prstGeom prst="rect">
            <a:avLst/>
          </a:prstGeom>
          <a:noFill/>
        </p:spPr>
      </p:pic>
      <p:pic>
        <p:nvPicPr>
          <p:cNvPr id="185"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6166865" y="3106540"/>
            <a:ext cx="165099" cy="165099"/>
          </a:xfrm>
          <a:prstGeom prst="rect">
            <a:avLst/>
          </a:prstGeom>
          <a:noFill/>
        </p:spPr>
      </p:pic>
      <p:pic>
        <p:nvPicPr>
          <p:cNvPr id="186"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7114603" y="2639816"/>
            <a:ext cx="165099" cy="165099"/>
          </a:xfrm>
          <a:prstGeom prst="rect">
            <a:avLst/>
          </a:prstGeom>
          <a:noFill/>
        </p:spPr>
      </p:pic>
      <p:pic>
        <p:nvPicPr>
          <p:cNvPr id="187"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7119366" y="2877941"/>
            <a:ext cx="165099" cy="165099"/>
          </a:xfrm>
          <a:prstGeom prst="rect">
            <a:avLst/>
          </a:prstGeom>
          <a:noFill/>
        </p:spPr>
      </p:pic>
      <p:pic>
        <p:nvPicPr>
          <p:cNvPr id="188"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8181403" y="2644578"/>
            <a:ext cx="165099" cy="165099"/>
          </a:xfrm>
          <a:prstGeom prst="rect">
            <a:avLst/>
          </a:prstGeom>
          <a:noFill/>
        </p:spPr>
      </p:pic>
      <p:pic>
        <p:nvPicPr>
          <p:cNvPr id="189" name="Picture 2" descr="C:\Documents and Settings\dbarnetson\Local Settings\Temporary Internet Files\Content.IE5\VIG3F909\MCj04325370000[1].png"/>
          <p:cNvPicPr>
            <a:picLocks noChangeAspect="1" noChangeArrowheads="1"/>
          </p:cNvPicPr>
          <p:nvPr/>
        </p:nvPicPr>
        <p:blipFill>
          <a:blip r:embed="rId3" cstate="print"/>
          <a:srcRect/>
          <a:stretch>
            <a:fillRect/>
          </a:stretch>
        </p:blipFill>
        <p:spPr bwMode="auto">
          <a:xfrm>
            <a:off x="5757290" y="3478015"/>
            <a:ext cx="165099" cy="165099"/>
          </a:xfrm>
          <a:prstGeom prst="rect">
            <a:avLst/>
          </a:prstGeom>
          <a:noFill/>
        </p:spPr>
      </p:pic>
      <p:sp>
        <p:nvSpPr>
          <p:cNvPr id="190" name="TextBox 189"/>
          <p:cNvSpPr txBox="1"/>
          <p:nvPr/>
        </p:nvSpPr>
        <p:spPr>
          <a:xfrm>
            <a:off x="3093904" y="1943090"/>
            <a:ext cx="5841664"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Segoe" pitchFamily="34" charset="0"/>
              </a:rPr>
              <a:t>NAND Flash does not support over-writing a page</a:t>
            </a:r>
          </a:p>
        </p:txBody>
      </p:sp>
      <p:sp>
        <p:nvSpPr>
          <p:cNvPr id="191" name="TextBox 190"/>
          <p:cNvSpPr txBox="1"/>
          <p:nvPr/>
        </p:nvSpPr>
        <p:spPr>
          <a:xfrm>
            <a:off x="3520051" y="1647825"/>
            <a:ext cx="5113900"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Mark old page invalid and write new data to</a:t>
            </a:r>
          </a:p>
          <a:p>
            <a:pPr algn="ctr"/>
            <a:r>
              <a:rPr lang="en-US" sz="2000" dirty="0" smtClean="0">
                <a:effectLst>
                  <a:outerShdw blurRad="38100" dist="38100" dir="2700000" algn="tl">
                    <a:srgbClr val="000000">
                      <a:alpha val="43137"/>
                    </a:srgbClr>
                  </a:outerShdw>
                </a:effectLst>
                <a:latin typeface="Segoe" pitchFamily="34" charset="0"/>
              </a:rPr>
              <a:t>an available location</a:t>
            </a:r>
            <a:endParaRPr lang="en-US" sz="200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1.11111E-6 -0.00046 C 0.12222 0.00093 0.24497 0.00533 0.36719 0.00047 C 0.38004 -0.00185 0.39653 -2.59259E-6 0.40955 0.00255 C 0.42517 0.00232 0.4408 0.00278 0.45642 0.00185 C 0.45764 0.00185 0.45868 -2.59259E-6 0.45972 -0.00046 C 0.46059 -0.00092 0.46163 -0.00092 0.46267 -0.00115 C 0.46372 -0.00486 0.46424 -0.0081 0.46649 -0.01157 C 0.46771 -0.01713 0.46702 -0.01435 0.4691 -0.0199 C 0.46962 -0.02129 0.47049 -0.0243 0.47049 -0.02407 C 0.4757 -0.06435 0.47205 -0.12199 0.47136 -0.15717 C 0.47136 -0.16018 0.46823 -0.16157 0.46823 -0.16389 " pathEditMode="relative" rAng="0" ptsTypes="ffffffffffA">
                                      <p:cBhvr>
                                        <p:cTn id="6" dur="2000" fill="hold"/>
                                        <p:tgtEl>
                                          <p:spTgt spid="126"/>
                                        </p:tgtEl>
                                        <p:attrNameLst>
                                          <p:attrName>ppt_x</p:attrName>
                                          <p:attrName>ppt_y</p:attrName>
                                        </p:attrNameLst>
                                      </p:cBhvr>
                                      <p:rCtr x="238" y="-79"/>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9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5" presetClass="exit" presetSubtype="10" fill="hold" grpId="1" nodeType="clickEffect">
                                  <p:stCondLst>
                                    <p:cond delay="0"/>
                                  </p:stCondLst>
                                  <p:childTnLst>
                                    <p:animEffect transition="out" filter="checkerboard(across)">
                                      <p:cBhvr>
                                        <p:cTn id="13" dur="500"/>
                                        <p:tgtEl>
                                          <p:spTgt spid="126"/>
                                        </p:tgtEl>
                                      </p:cBhvr>
                                    </p:animEffect>
                                    <p:set>
                                      <p:cBhvr>
                                        <p:cTn id="14" dur="1" fill="hold">
                                          <p:stCondLst>
                                            <p:cond delay="499"/>
                                          </p:stCondLst>
                                        </p:cTn>
                                        <p:tgtEl>
                                          <p:spTgt spid="126"/>
                                        </p:tgtEl>
                                        <p:attrNameLst>
                                          <p:attrName>style.visibility</p:attrName>
                                        </p:attrNameLst>
                                      </p:cBhvr>
                                      <p:to>
                                        <p:strVal val="hidden"/>
                                      </p:to>
                                    </p:set>
                                  </p:childTnLst>
                                </p:cTn>
                              </p:par>
                            </p:childTnLst>
                          </p:cTn>
                        </p:par>
                        <p:par>
                          <p:cTn id="15" fill="hold">
                            <p:stCondLst>
                              <p:cond delay="500"/>
                            </p:stCondLst>
                            <p:childTnLst>
                              <p:par>
                                <p:cTn id="16" presetID="1" presetClass="exit" presetSubtype="0" fill="hold" grpId="1" nodeType="afterEffect">
                                  <p:stCondLst>
                                    <p:cond delay="0"/>
                                  </p:stCondLst>
                                  <p:childTnLst>
                                    <p:set>
                                      <p:cBhvr>
                                        <p:cTn id="17" dur="1" fill="hold">
                                          <p:stCondLst>
                                            <p:cond delay="0"/>
                                          </p:stCondLst>
                                        </p:cTn>
                                        <p:tgtEl>
                                          <p:spTgt spid="190"/>
                                        </p:tgtEl>
                                        <p:attrNameLst>
                                          <p:attrName>style.visibility</p:attrName>
                                        </p:attrNameLst>
                                      </p:cBhvr>
                                      <p:to>
                                        <p:strVal val="hidden"/>
                                      </p:to>
                                    </p:set>
                                  </p:childTnLst>
                                </p:cTn>
                              </p:par>
                            </p:childTnLst>
                          </p:cTn>
                        </p:par>
                        <p:par>
                          <p:cTn id="18" fill="hold">
                            <p:stCondLst>
                              <p:cond delay="500"/>
                            </p:stCondLst>
                            <p:childTnLst>
                              <p:par>
                                <p:cTn id="19" presetID="5" presetClass="entr" presetSubtype="10" fill="hold" grpId="1" nodeType="after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checkerboard(across)">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0" presetClass="path" presetSubtype="0" accel="50000" decel="50000" fill="hold" grpId="0" nodeType="clickEffect">
                                  <p:stCondLst>
                                    <p:cond delay="0"/>
                                  </p:stCondLst>
                                  <p:childTnLst>
                                    <p:animMotion origin="layout" path="M -2.77778E-6 -0.00023 C 0.13195 0.00116 0.26459 0.00579 0.3967 0.0007 C 0.41077 -0.00162 0.42813 0.00023 0.44236 0.00278 C 0.45938 0.00255 0.47639 0.00301 0.49323 0.00208 C 0.49427 0.00208 0.49549 0.00023 0.49653 -0.00023 C 0.49775 -0.00069 0.49861 -0.00069 0.49966 -0.00092 C 0.5007 -0.00486 0.50139 -0.0081 0.504 -0.01157 C 0.50504 -0.01713 0.50452 -0.01435 0.50677 -0.02014 C 0.50729 -0.02153 0.50834 -0.0243 0.50834 -0.02407 C 0.51424 -0.06504 0.51007 -0.12315 0.5092 -0.15903 C 0.5092 -0.16204 0.50573 -0.16342 0.50573 -0.16551 " pathEditMode="relative" rAng="0" ptsTypes="ffffffffffA">
                                      <p:cBhvr>
                                        <p:cTn id="25" dur="2000" fill="hold"/>
                                        <p:tgtEl>
                                          <p:spTgt spid="127"/>
                                        </p:tgtEl>
                                        <p:attrNameLst>
                                          <p:attrName>ppt_x</p:attrName>
                                          <p:attrName>ppt_y</p:attrName>
                                        </p:attrNameLst>
                                      </p:cBhvr>
                                      <p:rCtr x="257" y="-80"/>
                                    </p:animMotion>
                                  </p:childTnLst>
                                </p:cTn>
                              </p:par>
                            </p:childTnLst>
                          </p:cTn>
                        </p:par>
                        <p:par>
                          <p:cTn id="26" fill="hold">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191"/>
                                        </p:tgtEl>
                                        <p:attrNameLst>
                                          <p:attrName>style.visibility</p:attrName>
                                        </p:attrNameLst>
                                      </p:cBhvr>
                                      <p:to>
                                        <p:strVal val="visible"/>
                                      </p:to>
                                    </p:set>
                                  </p:childTnLst>
                                </p:cTn>
                              </p:par>
                            </p:childTnLst>
                          </p:cTn>
                        </p:par>
                        <p:par>
                          <p:cTn id="29" fill="hold">
                            <p:stCondLst>
                              <p:cond delay="2000"/>
                            </p:stCondLst>
                            <p:childTnLst>
                              <p:par>
                                <p:cTn id="30" presetID="5" presetClass="entr" presetSubtype="10" fill="hold" nodeType="afterEffect">
                                  <p:stCondLst>
                                    <p:cond delay="0"/>
                                  </p:stCondLst>
                                  <p:childTnLst>
                                    <p:set>
                                      <p:cBhvr>
                                        <p:cTn id="31" dur="1" fill="hold">
                                          <p:stCondLst>
                                            <p:cond delay="0"/>
                                          </p:stCondLst>
                                        </p:cTn>
                                        <p:tgtEl>
                                          <p:spTgt spid="124"/>
                                        </p:tgtEl>
                                        <p:attrNameLst>
                                          <p:attrName>style.visibility</p:attrName>
                                        </p:attrNameLst>
                                      </p:cBhvr>
                                      <p:to>
                                        <p:strVal val="visible"/>
                                      </p:to>
                                    </p:set>
                                    <p:animEffect transition="in" filter="checkerboard(across)">
                                      <p:cBhvr>
                                        <p:cTn id="32" dur="500"/>
                                        <p:tgtEl>
                                          <p:spTgt spid="12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2"/>
                                        </p:tgtEl>
                                        <p:attrNameLst>
                                          <p:attrName>style.visibility</p:attrName>
                                        </p:attrNameLst>
                                      </p:cBhvr>
                                      <p:to>
                                        <p:strVal val="visible"/>
                                      </p:to>
                                    </p:set>
                                    <p:animEffect transition="in" filter="checkerboard(across)">
                                      <p:cBhvr>
                                        <p:cTn id="37" dur="500"/>
                                        <p:tgtEl>
                                          <p:spTgt spid="122"/>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1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46"/>
                                        </p:tgtEl>
                                        <p:attrNameLst>
                                          <p:attrName>style.visibility</p:attrName>
                                        </p:attrNameLst>
                                      </p:cBhvr>
                                      <p:to>
                                        <p:strVal val="visible"/>
                                      </p:to>
                                    </p:set>
                                    <p:animEffect transition="in" filter="checkerboard(across)">
                                      <p:cBhvr>
                                        <p:cTn id="45" dur="500"/>
                                        <p:tgtEl>
                                          <p:spTgt spid="146"/>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checkerboard(across)">
                                      <p:cBhvr>
                                        <p:cTn id="53" dur="500"/>
                                        <p:tgtEl>
                                          <p:spTgt spid="147"/>
                                        </p:tgtEl>
                                      </p:cBhvr>
                                    </p:animEffect>
                                  </p:childTnLst>
                                </p:cTn>
                              </p:par>
                            </p:childTnLst>
                          </p:cTn>
                        </p:par>
                        <p:par>
                          <p:cTn id="54" fill="hold">
                            <p:stCondLst>
                              <p:cond delay="500"/>
                            </p:stCondLst>
                            <p:childTnLst>
                              <p:par>
                                <p:cTn id="55" presetID="1" presetClass="entr" presetSubtype="0" fill="hold" nodeType="afterEffect">
                                  <p:stCondLst>
                                    <p:cond delay="0"/>
                                  </p:stCondLst>
                                  <p:childTnLst>
                                    <p:set>
                                      <p:cBhvr>
                                        <p:cTn id="56" dur="1" fill="hold">
                                          <p:stCondLst>
                                            <p:cond delay="0"/>
                                          </p:stCondLst>
                                        </p:cTn>
                                        <p:tgtEl>
                                          <p:spTgt spid="1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48"/>
                                        </p:tgtEl>
                                        <p:attrNameLst>
                                          <p:attrName>style.visibility</p:attrName>
                                        </p:attrNameLst>
                                      </p:cBhvr>
                                      <p:to>
                                        <p:strVal val="visible"/>
                                      </p:to>
                                    </p:set>
                                    <p:animEffect transition="in" filter="checkerboard(across)">
                                      <p:cBhvr>
                                        <p:cTn id="61" dur="500"/>
                                        <p:tgtEl>
                                          <p:spTgt spid="148"/>
                                        </p:tgtEl>
                                      </p:cBhvr>
                                    </p:animEffect>
                                  </p:childTnLst>
                                </p:cTn>
                              </p:par>
                            </p:childTnLst>
                          </p:cTn>
                        </p:par>
                        <p:par>
                          <p:cTn id="62" fill="hold">
                            <p:stCondLst>
                              <p:cond delay="500"/>
                            </p:stCondLst>
                            <p:childTnLst>
                              <p:par>
                                <p:cTn id="63" presetID="1" presetClass="entr" presetSubtype="0" fill="hold" nodeType="afterEffect">
                                  <p:stCondLst>
                                    <p:cond delay="0"/>
                                  </p:stCondLst>
                                  <p:childTnLst>
                                    <p:set>
                                      <p:cBhvr>
                                        <p:cTn id="64" dur="1" fill="hold">
                                          <p:stCondLst>
                                            <p:cond delay="0"/>
                                          </p:stCondLst>
                                        </p:cTn>
                                        <p:tgtEl>
                                          <p:spTgt spid="1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5" presetClass="entr" presetSubtype="10" fill="hold" grpId="0" nodeType="clickEffect">
                                  <p:stCondLst>
                                    <p:cond delay="0"/>
                                  </p:stCondLst>
                                  <p:childTnLst>
                                    <p:set>
                                      <p:cBhvr>
                                        <p:cTn id="68" dur="1" fill="hold">
                                          <p:stCondLst>
                                            <p:cond delay="0"/>
                                          </p:stCondLst>
                                        </p:cTn>
                                        <p:tgtEl>
                                          <p:spTgt spid="149"/>
                                        </p:tgtEl>
                                        <p:attrNameLst>
                                          <p:attrName>style.visibility</p:attrName>
                                        </p:attrNameLst>
                                      </p:cBhvr>
                                      <p:to>
                                        <p:strVal val="visible"/>
                                      </p:to>
                                    </p:set>
                                    <p:animEffect transition="in" filter="checkerboard(across)">
                                      <p:cBhvr>
                                        <p:cTn id="69" dur="500"/>
                                        <p:tgtEl>
                                          <p:spTgt spid="149"/>
                                        </p:tgtEl>
                                      </p:cBhvr>
                                    </p:animEffect>
                                  </p:childTnLst>
                                </p:cTn>
                              </p:par>
                            </p:childTnLst>
                          </p:cTn>
                        </p:par>
                        <p:par>
                          <p:cTn id="70" fill="hold">
                            <p:stCondLst>
                              <p:cond delay="500"/>
                            </p:stCondLst>
                            <p:childTnLst>
                              <p:par>
                                <p:cTn id="71" presetID="1" presetClass="entr" presetSubtype="0" fill="hold" nodeType="afterEffect">
                                  <p:stCondLst>
                                    <p:cond delay="100"/>
                                  </p:stCondLst>
                                  <p:childTnLst>
                                    <p:set>
                                      <p:cBhvr>
                                        <p:cTn id="72" dur="1" fill="hold">
                                          <p:stCondLst>
                                            <p:cond delay="0"/>
                                          </p:stCondLst>
                                        </p:cTn>
                                        <p:tgtEl>
                                          <p:spTgt spid="141"/>
                                        </p:tgtEl>
                                        <p:attrNameLst>
                                          <p:attrName>style.visibility</p:attrName>
                                        </p:attrNameLst>
                                      </p:cBhvr>
                                      <p:to>
                                        <p:strVal val="visible"/>
                                      </p:to>
                                    </p:set>
                                  </p:childTnLst>
                                </p:cTn>
                              </p:par>
                            </p:childTnLst>
                          </p:cTn>
                        </p:par>
                        <p:par>
                          <p:cTn id="73" fill="hold">
                            <p:stCondLst>
                              <p:cond delay="600"/>
                            </p:stCondLst>
                            <p:childTnLst>
                              <p:par>
                                <p:cTn id="74" presetID="5" presetClass="entr" presetSubtype="10" fill="hold" grpId="0" nodeType="afterEffect">
                                  <p:stCondLst>
                                    <p:cond delay="100"/>
                                  </p:stCondLst>
                                  <p:childTnLst>
                                    <p:set>
                                      <p:cBhvr>
                                        <p:cTn id="75" dur="1" fill="hold">
                                          <p:stCondLst>
                                            <p:cond delay="0"/>
                                          </p:stCondLst>
                                        </p:cTn>
                                        <p:tgtEl>
                                          <p:spTgt spid="150"/>
                                        </p:tgtEl>
                                        <p:attrNameLst>
                                          <p:attrName>style.visibility</p:attrName>
                                        </p:attrNameLst>
                                      </p:cBhvr>
                                      <p:to>
                                        <p:strVal val="visible"/>
                                      </p:to>
                                    </p:set>
                                    <p:animEffect transition="in" filter="checkerboard(across)">
                                      <p:cBhvr>
                                        <p:cTn id="76" dur="500"/>
                                        <p:tgtEl>
                                          <p:spTgt spid="150"/>
                                        </p:tgtEl>
                                      </p:cBhvr>
                                    </p:animEffect>
                                  </p:childTnLst>
                                </p:cTn>
                              </p:par>
                            </p:childTnLst>
                          </p:cTn>
                        </p:par>
                        <p:par>
                          <p:cTn id="77" fill="hold">
                            <p:stCondLst>
                              <p:cond delay="1200"/>
                            </p:stCondLst>
                            <p:childTnLst>
                              <p:par>
                                <p:cTn id="78" presetID="1" presetClass="entr" presetSubtype="0" fill="hold" nodeType="afterEffect">
                                  <p:stCondLst>
                                    <p:cond delay="100"/>
                                  </p:stCondLst>
                                  <p:childTnLst>
                                    <p:set>
                                      <p:cBhvr>
                                        <p:cTn id="79" dur="1" fill="hold">
                                          <p:stCondLst>
                                            <p:cond delay="0"/>
                                          </p:stCondLst>
                                        </p:cTn>
                                        <p:tgtEl>
                                          <p:spTgt spid="128"/>
                                        </p:tgtEl>
                                        <p:attrNameLst>
                                          <p:attrName>style.visibility</p:attrName>
                                        </p:attrNameLst>
                                      </p:cBhvr>
                                      <p:to>
                                        <p:strVal val="visible"/>
                                      </p:to>
                                    </p:set>
                                  </p:childTnLst>
                                </p:cTn>
                              </p:par>
                            </p:childTnLst>
                          </p:cTn>
                        </p:par>
                        <p:par>
                          <p:cTn id="80" fill="hold">
                            <p:stCondLst>
                              <p:cond delay="1300"/>
                            </p:stCondLst>
                            <p:childTnLst>
                              <p:par>
                                <p:cTn id="81" presetID="5" presetClass="entr" presetSubtype="10" fill="hold" grpId="0" nodeType="afterEffect">
                                  <p:stCondLst>
                                    <p:cond delay="100"/>
                                  </p:stCondLst>
                                  <p:childTnLst>
                                    <p:set>
                                      <p:cBhvr>
                                        <p:cTn id="82" dur="1" fill="hold">
                                          <p:stCondLst>
                                            <p:cond delay="0"/>
                                          </p:stCondLst>
                                        </p:cTn>
                                        <p:tgtEl>
                                          <p:spTgt spid="151"/>
                                        </p:tgtEl>
                                        <p:attrNameLst>
                                          <p:attrName>style.visibility</p:attrName>
                                        </p:attrNameLst>
                                      </p:cBhvr>
                                      <p:to>
                                        <p:strVal val="visible"/>
                                      </p:to>
                                    </p:set>
                                    <p:animEffect transition="in" filter="checkerboard(across)">
                                      <p:cBhvr>
                                        <p:cTn id="83" dur="500"/>
                                        <p:tgtEl>
                                          <p:spTgt spid="151"/>
                                        </p:tgtEl>
                                      </p:cBhvr>
                                    </p:animEffect>
                                  </p:childTnLst>
                                </p:cTn>
                              </p:par>
                            </p:childTnLst>
                          </p:cTn>
                        </p:par>
                        <p:par>
                          <p:cTn id="84" fill="hold">
                            <p:stCondLst>
                              <p:cond delay="1900"/>
                            </p:stCondLst>
                            <p:childTnLst>
                              <p:par>
                                <p:cTn id="85" presetID="1" presetClass="entr" presetSubtype="0" fill="hold" nodeType="afterEffect">
                                  <p:stCondLst>
                                    <p:cond delay="100"/>
                                  </p:stCondLst>
                                  <p:childTnLst>
                                    <p:set>
                                      <p:cBhvr>
                                        <p:cTn id="86" dur="1" fill="hold">
                                          <p:stCondLst>
                                            <p:cond delay="0"/>
                                          </p:stCondLst>
                                        </p:cTn>
                                        <p:tgtEl>
                                          <p:spTgt spid="144"/>
                                        </p:tgtEl>
                                        <p:attrNameLst>
                                          <p:attrName>style.visibility</p:attrName>
                                        </p:attrNameLst>
                                      </p:cBhvr>
                                      <p:to>
                                        <p:strVal val="visible"/>
                                      </p:to>
                                    </p:set>
                                  </p:childTnLst>
                                </p:cTn>
                              </p:par>
                            </p:childTnLst>
                          </p:cTn>
                        </p:par>
                        <p:par>
                          <p:cTn id="87" fill="hold">
                            <p:stCondLst>
                              <p:cond delay="2000"/>
                            </p:stCondLst>
                            <p:childTnLst>
                              <p:par>
                                <p:cTn id="88" presetID="5" presetClass="entr" presetSubtype="10" fill="hold" grpId="0" nodeType="afterEffect">
                                  <p:stCondLst>
                                    <p:cond delay="100"/>
                                  </p:stCondLst>
                                  <p:childTnLst>
                                    <p:set>
                                      <p:cBhvr>
                                        <p:cTn id="89" dur="1" fill="hold">
                                          <p:stCondLst>
                                            <p:cond delay="0"/>
                                          </p:stCondLst>
                                        </p:cTn>
                                        <p:tgtEl>
                                          <p:spTgt spid="152"/>
                                        </p:tgtEl>
                                        <p:attrNameLst>
                                          <p:attrName>style.visibility</p:attrName>
                                        </p:attrNameLst>
                                      </p:cBhvr>
                                      <p:to>
                                        <p:strVal val="visible"/>
                                      </p:to>
                                    </p:set>
                                    <p:animEffect transition="in" filter="checkerboard(across)">
                                      <p:cBhvr>
                                        <p:cTn id="90" dur="500"/>
                                        <p:tgtEl>
                                          <p:spTgt spid="152"/>
                                        </p:tgtEl>
                                      </p:cBhvr>
                                    </p:animEffect>
                                  </p:childTnLst>
                                </p:cTn>
                              </p:par>
                            </p:childTnLst>
                          </p:cTn>
                        </p:par>
                        <p:par>
                          <p:cTn id="91" fill="hold">
                            <p:stCondLst>
                              <p:cond delay="2600"/>
                            </p:stCondLst>
                            <p:childTnLst>
                              <p:par>
                                <p:cTn id="92" presetID="1" presetClass="entr" presetSubtype="0" fill="hold" nodeType="afterEffect">
                                  <p:stCondLst>
                                    <p:cond delay="100"/>
                                  </p:stCondLst>
                                  <p:childTnLst>
                                    <p:set>
                                      <p:cBhvr>
                                        <p:cTn id="93" dur="1" fill="hold">
                                          <p:stCondLst>
                                            <p:cond delay="0"/>
                                          </p:stCondLst>
                                        </p:cTn>
                                        <p:tgtEl>
                                          <p:spTgt spid="130"/>
                                        </p:tgtEl>
                                        <p:attrNameLst>
                                          <p:attrName>style.visibility</p:attrName>
                                        </p:attrNameLst>
                                      </p:cBhvr>
                                      <p:to>
                                        <p:strVal val="visible"/>
                                      </p:to>
                                    </p:set>
                                  </p:childTnLst>
                                </p:cTn>
                              </p:par>
                            </p:childTnLst>
                          </p:cTn>
                        </p:par>
                        <p:par>
                          <p:cTn id="94" fill="hold">
                            <p:stCondLst>
                              <p:cond delay="2700"/>
                            </p:stCondLst>
                            <p:childTnLst>
                              <p:par>
                                <p:cTn id="95" presetID="5" presetClass="entr" presetSubtype="10" fill="hold" grpId="0" nodeType="afterEffect">
                                  <p:stCondLst>
                                    <p:cond delay="100"/>
                                  </p:stCondLst>
                                  <p:childTnLst>
                                    <p:set>
                                      <p:cBhvr>
                                        <p:cTn id="96" dur="1" fill="hold">
                                          <p:stCondLst>
                                            <p:cond delay="0"/>
                                          </p:stCondLst>
                                        </p:cTn>
                                        <p:tgtEl>
                                          <p:spTgt spid="153"/>
                                        </p:tgtEl>
                                        <p:attrNameLst>
                                          <p:attrName>style.visibility</p:attrName>
                                        </p:attrNameLst>
                                      </p:cBhvr>
                                      <p:to>
                                        <p:strVal val="visible"/>
                                      </p:to>
                                    </p:set>
                                    <p:animEffect transition="in" filter="checkerboard(across)">
                                      <p:cBhvr>
                                        <p:cTn id="97" dur="500"/>
                                        <p:tgtEl>
                                          <p:spTgt spid="153"/>
                                        </p:tgtEl>
                                      </p:cBhvr>
                                    </p:animEffect>
                                  </p:childTnLst>
                                </p:cTn>
                              </p:par>
                            </p:childTnLst>
                          </p:cTn>
                        </p:par>
                        <p:par>
                          <p:cTn id="98" fill="hold">
                            <p:stCondLst>
                              <p:cond delay="3300"/>
                            </p:stCondLst>
                            <p:childTnLst>
                              <p:par>
                                <p:cTn id="99" presetID="1" presetClass="entr" presetSubtype="0" fill="hold" nodeType="afterEffect">
                                  <p:stCondLst>
                                    <p:cond delay="100"/>
                                  </p:stCondLst>
                                  <p:childTnLst>
                                    <p:set>
                                      <p:cBhvr>
                                        <p:cTn id="100" dur="1" fill="hold">
                                          <p:stCondLst>
                                            <p:cond delay="0"/>
                                          </p:stCondLst>
                                        </p:cTn>
                                        <p:tgtEl>
                                          <p:spTgt spid="142"/>
                                        </p:tgtEl>
                                        <p:attrNameLst>
                                          <p:attrName>style.visibility</p:attrName>
                                        </p:attrNameLst>
                                      </p:cBhvr>
                                      <p:to>
                                        <p:strVal val="visible"/>
                                      </p:to>
                                    </p:set>
                                  </p:childTnLst>
                                </p:cTn>
                              </p:par>
                            </p:childTnLst>
                          </p:cTn>
                        </p:par>
                        <p:par>
                          <p:cTn id="101" fill="hold">
                            <p:stCondLst>
                              <p:cond delay="3400"/>
                            </p:stCondLst>
                            <p:childTnLst>
                              <p:par>
                                <p:cTn id="102" presetID="1" presetClass="entr" presetSubtype="0" fill="hold" grpId="0" nodeType="afterEffect">
                                  <p:stCondLst>
                                    <p:cond delay="200"/>
                                  </p:stCondLst>
                                  <p:childTnLst>
                                    <p:set>
                                      <p:cBhvr>
                                        <p:cTn id="103" dur="1" fill="hold">
                                          <p:stCondLst>
                                            <p:cond delay="0"/>
                                          </p:stCondLst>
                                        </p:cTn>
                                        <p:tgtEl>
                                          <p:spTgt spid="154"/>
                                        </p:tgtEl>
                                        <p:attrNameLst>
                                          <p:attrName>style.visibility</p:attrName>
                                        </p:attrNameLst>
                                      </p:cBhvr>
                                      <p:to>
                                        <p:strVal val="visible"/>
                                      </p:to>
                                    </p:set>
                                  </p:childTnLst>
                                </p:cTn>
                              </p:par>
                            </p:childTnLst>
                          </p:cTn>
                        </p:par>
                        <p:par>
                          <p:cTn id="104" fill="hold">
                            <p:stCondLst>
                              <p:cond delay="3600"/>
                            </p:stCondLst>
                            <p:childTnLst>
                              <p:par>
                                <p:cTn id="105" presetID="1" presetClass="entr" presetSubtype="0" fill="hold" nodeType="afterEffect">
                                  <p:stCondLst>
                                    <p:cond delay="200"/>
                                  </p:stCondLst>
                                  <p:childTnLst>
                                    <p:set>
                                      <p:cBhvr>
                                        <p:cTn id="106" dur="1" fill="hold">
                                          <p:stCondLst>
                                            <p:cond delay="0"/>
                                          </p:stCondLst>
                                        </p:cTn>
                                        <p:tgtEl>
                                          <p:spTgt spid="129"/>
                                        </p:tgtEl>
                                        <p:attrNameLst>
                                          <p:attrName>style.visibility</p:attrName>
                                        </p:attrNameLst>
                                      </p:cBhvr>
                                      <p:to>
                                        <p:strVal val="visible"/>
                                      </p:to>
                                    </p:set>
                                  </p:childTnLst>
                                </p:cTn>
                              </p:par>
                            </p:childTnLst>
                          </p:cTn>
                        </p:par>
                        <p:par>
                          <p:cTn id="107" fill="hold">
                            <p:stCondLst>
                              <p:cond delay="3800"/>
                            </p:stCondLst>
                            <p:childTnLst>
                              <p:par>
                                <p:cTn id="108" presetID="1" presetClass="entr" presetSubtype="0" fill="hold" grpId="0" nodeType="afterEffect">
                                  <p:stCondLst>
                                    <p:cond delay="200"/>
                                  </p:stCondLst>
                                  <p:childTnLst>
                                    <p:set>
                                      <p:cBhvr>
                                        <p:cTn id="109" dur="1" fill="hold">
                                          <p:stCondLst>
                                            <p:cond delay="0"/>
                                          </p:stCondLst>
                                        </p:cTn>
                                        <p:tgtEl>
                                          <p:spTgt spid="155"/>
                                        </p:tgtEl>
                                        <p:attrNameLst>
                                          <p:attrName>style.visibility</p:attrName>
                                        </p:attrNameLst>
                                      </p:cBhvr>
                                      <p:to>
                                        <p:strVal val="visible"/>
                                      </p:to>
                                    </p:set>
                                  </p:childTnLst>
                                </p:cTn>
                              </p:par>
                            </p:childTnLst>
                          </p:cTn>
                        </p:par>
                        <p:par>
                          <p:cTn id="110" fill="hold">
                            <p:stCondLst>
                              <p:cond delay="4000"/>
                            </p:stCondLst>
                            <p:childTnLst>
                              <p:par>
                                <p:cTn id="111" presetID="1" presetClass="entr" presetSubtype="0" fill="hold" nodeType="afterEffect">
                                  <p:stCondLst>
                                    <p:cond delay="200"/>
                                  </p:stCondLst>
                                  <p:childTnLst>
                                    <p:set>
                                      <p:cBhvr>
                                        <p:cTn id="112" dur="1" fill="hold">
                                          <p:stCondLst>
                                            <p:cond delay="0"/>
                                          </p:stCondLst>
                                        </p:cTn>
                                        <p:tgtEl>
                                          <p:spTgt spid="168"/>
                                        </p:tgtEl>
                                        <p:attrNameLst>
                                          <p:attrName>style.visibility</p:attrName>
                                        </p:attrNameLst>
                                      </p:cBhvr>
                                      <p:to>
                                        <p:strVal val="visible"/>
                                      </p:to>
                                    </p:set>
                                  </p:childTnLst>
                                </p:cTn>
                              </p:par>
                            </p:childTnLst>
                          </p:cTn>
                        </p:par>
                        <p:par>
                          <p:cTn id="113" fill="hold">
                            <p:stCondLst>
                              <p:cond delay="4200"/>
                            </p:stCondLst>
                            <p:childTnLst>
                              <p:par>
                                <p:cTn id="114" presetID="1" presetClass="entr" presetSubtype="0" fill="hold" grpId="0" nodeType="afterEffect">
                                  <p:stCondLst>
                                    <p:cond delay="200"/>
                                  </p:stCondLst>
                                  <p:childTnLst>
                                    <p:set>
                                      <p:cBhvr>
                                        <p:cTn id="115" dur="1" fill="hold">
                                          <p:stCondLst>
                                            <p:cond delay="0"/>
                                          </p:stCondLst>
                                        </p:cTn>
                                        <p:tgtEl>
                                          <p:spTgt spid="156"/>
                                        </p:tgtEl>
                                        <p:attrNameLst>
                                          <p:attrName>style.visibility</p:attrName>
                                        </p:attrNameLst>
                                      </p:cBhvr>
                                      <p:to>
                                        <p:strVal val="visible"/>
                                      </p:to>
                                    </p:set>
                                  </p:childTnLst>
                                </p:cTn>
                              </p:par>
                            </p:childTnLst>
                          </p:cTn>
                        </p:par>
                        <p:par>
                          <p:cTn id="116" fill="hold">
                            <p:stCondLst>
                              <p:cond delay="4400"/>
                            </p:stCondLst>
                            <p:childTnLst>
                              <p:par>
                                <p:cTn id="117" presetID="1" presetClass="entr" presetSubtype="0" fill="hold" nodeType="afterEffect">
                                  <p:stCondLst>
                                    <p:cond delay="200"/>
                                  </p:stCondLst>
                                  <p:childTnLst>
                                    <p:set>
                                      <p:cBhvr>
                                        <p:cTn id="118" dur="1" fill="hold">
                                          <p:stCondLst>
                                            <p:cond delay="0"/>
                                          </p:stCondLst>
                                        </p:cTn>
                                        <p:tgtEl>
                                          <p:spTgt spid="167"/>
                                        </p:tgtEl>
                                        <p:attrNameLst>
                                          <p:attrName>style.visibility</p:attrName>
                                        </p:attrNameLst>
                                      </p:cBhvr>
                                      <p:to>
                                        <p:strVal val="visible"/>
                                      </p:to>
                                    </p:set>
                                  </p:childTnLst>
                                </p:cTn>
                              </p:par>
                            </p:childTnLst>
                          </p:cTn>
                        </p:par>
                        <p:par>
                          <p:cTn id="119" fill="hold">
                            <p:stCondLst>
                              <p:cond delay="4600"/>
                            </p:stCondLst>
                            <p:childTnLst>
                              <p:par>
                                <p:cTn id="120" presetID="1" presetClass="entr" presetSubtype="0" fill="hold" grpId="0" nodeType="afterEffect">
                                  <p:stCondLst>
                                    <p:cond delay="100"/>
                                  </p:stCondLst>
                                  <p:childTnLst>
                                    <p:set>
                                      <p:cBhvr>
                                        <p:cTn id="121" dur="1" fill="hold">
                                          <p:stCondLst>
                                            <p:cond delay="0"/>
                                          </p:stCondLst>
                                        </p:cTn>
                                        <p:tgtEl>
                                          <p:spTgt spid="157"/>
                                        </p:tgtEl>
                                        <p:attrNameLst>
                                          <p:attrName>style.visibility</p:attrName>
                                        </p:attrNameLst>
                                      </p:cBhvr>
                                      <p:to>
                                        <p:strVal val="visible"/>
                                      </p:to>
                                    </p:set>
                                  </p:childTnLst>
                                </p:cTn>
                              </p:par>
                            </p:childTnLst>
                          </p:cTn>
                        </p:par>
                        <p:par>
                          <p:cTn id="122" fill="hold">
                            <p:stCondLst>
                              <p:cond delay="4700"/>
                            </p:stCondLst>
                            <p:childTnLst>
                              <p:par>
                                <p:cTn id="123" presetID="1" presetClass="entr" presetSubtype="0" fill="hold" nodeType="afterEffect">
                                  <p:stCondLst>
                                    <p:cond delay="100"/>
                                  </p:stCondLst>
                                  <p:childTnLst>
                                    <p:set>
                                      <p:cBhvr>
                                        <p:cTn id="124" dur="1" fill="hold">
                                          <p:stCondLst>
                                            <p:cond delay="0"/>
                                          </p:stCondLst>
                                        </p:cTn>
                                        <p:tgtEl>
                                          <p:spTgt spid="134"/>
                                        </p:tgtEl>
                                        <p:attrNameLst>
                                          <p:attrName>style.visibility</p:attrName>
                                        </p:attrNameLst>
                                      </p:cBhvr>
                                      <p:to>
                                        <p:strVal val="visible"/>
                                      </p:to>
                                    </p:set>
                                  </p:childTnLst>
                                </p:cTn>
                              </p:par>
                            </p:childTnLst>
                          </p:cTn>
                        </p:par>
                        <p:par>
                          <p:cTn id="125" fill="hold">
                            <p:stCondLst>
                              <p:cond delay="4800"/>
                            </p:stCondLst>
                            <p:childTnLst>
                              <p:par>
                                <p:cTn id="126" presetID="1" presetClass="entr" presetSubtype="0" fill="hold" grpId="0" nodeType="afterEffect">
                                  <p:stCondLst>
                                    <p:cond delay="100"/>
                                  </p:stCondLst>
                                  <p:childTnLst>
                                    <p:set>
                                      <p:cBhvr>
                                        <p:cTn id="127" dur="1" fill="hold">
                                          <p:stCondLst>
                                            <p:cond delay="0"/>
                                          </p:stCondLst>
                                        </p:cTn>
                                        <p:tgtEl>
                                          <p:spTgt spid="158"/>
                                        </p:tgtEl>
                                        <p:attrNameLst>
                                          <p:attrName>style.visibility</p:attrName>
                                        </p:attrNameLst>
                                      </p:cBhvr>
                                      <p:to>
                                        <p:strVal val="visible"/>
                                      </p:to>
                                    </p:set>
                                  </p:childTnLst>
                                </p:cTn>
                              </p:par>
                            </p:childTnLst>
                          </p:cTn>
                        </p:par>
                        <p:par>
                          <p:cTn id="128" fill="hold">
                            <p:stCondLst>
                              <p:cond delay="4900"/>
                            </p:stCondLst>
                            <p:childTnLst>
                              <p:par>
                                <p:cTn id="129" presetID="1" presetClass="entr" presetSubtype="0" fill="hold" nodeType="afterEffect">
                                  <p:stCondLst>
                                    <p:cond delay="100"/>
                                  </p:stCondLst>
                                  <p:childTnLst>
                                    <p:set>
                                      <p:cBhvr>
                                        <p:cTn id="130" dur="1" fill="hold">
                                          <p:stCondLst>
                                            <p:cond delay="0"/>
                                          </p:stCondLst>
                                        </p:cTn>
                                        <p:tgtEl>
                                          <p:spTgt spid="143"/>
                                        </p:tgtEl>
                                        <p:attrNameLst>
                                          <p:attrName>style.visibility</p:attrName>
                                        </p:attrNameLst>
                                      </p:cBhvr>
                                      <p:to>
                                        <p:strVal val="visible"/>
                                      </p:to>
                                    </p:set>
                                  </p:childTnLst>
                                </p:cTn>
                              </p:par>
                            </p:childTnLst>
                          </p:cTn>
                        </p:par>
                        <p:par>
                          <p:cTn id="131" fill="hold">
                            <p:stCondLst>
                              <p:cond delay="5000"/>
                            </p:stCondLst>
                            <p:childTnLst>
                              <p:par>
                                <p:cTn id="132" presetID="1" presetClass="entr" presetSubtype="0" fill="hold" grpId="0" nodeType="afterEffect">
                                  <p:stCondLst>
                                    <p:cond delay="100"/>
                                  </p:stCondLst>
                                  <p:childTnLst>
                                    <p:set>
                                      <p:cBhvr>
                                        <p:cTn id="133" dur="1" fill="hold">
                                          <p:stCondLst>
                                            <p:cond delay="0"/>
                                          </p:stCondLst>
                                        </p:cTn>
                                        <p:tgtEl>
                                          <p:spTgt spid="159"/>
                                        </p:tgtEl>
                                        <p:attrNameLst>
                                          <p:attrName>style.visibility</p:attrName>
                                        </p:attrNameLst>
                                      </p:cBhvr>
                                      <p:to>
                                        <p:strVal val="visible"/>
                                      </p:to>
                                    </p:set>
                                  </p:childTnLst>
                                </p:cTn>
                              </p:par>
                            </p:childTnLst>
                          </p:cTn>
                        </p:par>
                        <p:par>
                          <p:cTn id="134" fill="hold">
                            <p:stCondLst>
                              <p:cond delay="5100"/>
                            </p:stCondLst>
                            <p:childTnLst>
                              <p:par>
                                <p:cTn id="135" presetID="1" presetClass="entr" presetSubtype="0" fill="hold" nodeType="afterEffect">
                                  <p:stCondLst>
                                    <p:cond delay="100"/>
                                  </p:stCondLst>
                                  <p:childTnLst>
                                    <p:set>
                                      <p:cBhvr>
                                        <p:cTn id="136" dur="1" fill="hold">
                                          <p:stCondLst>
                                            <p:cond delay="0"/>
                                          </p:stCondLst>
                                        </p:cTn>
                                        <p:tgtEl>
                                          <p:spTgt spid="136"/>
                                        </p:tgtEl>
                                        <p:attrNameLst>
                                          <p:attrName>style.visibility</p:attrName>
                                        </p:attrNameLst>
                                      </p:cBhvr>
                                      <p:to>
                                        <p:strVal val="visible"/>
                                      </p:to>
                                    </p:set>
                                  </p:childTnLst>
                                </p:cTn>
                              </p:par>
                            </p:childTnLst>
                          </p:cTn>
                        </p:par>
                        <p:par>
                          <p:cTn id="137" fill="hold">
                            <p:stCondLst>
                              <p:cond delay="5200"/>
                            </p:stCondLst>
                            <p:childTnLst>
                              <p:par>
                                <p:cTn id="138" presetID="1" presetClass="entr" presetSubtype="0" fill="hold" grpId="0" nodeType="afterEffect">
                                  <p:stCondLst>
                                    <p:cond delay="100"/>
                                  </p:stCondLst>
                                  <p:childTnLst>
                                    <p:set>
                                      <p:cBhvr>
                                        <p:cTn id="139" dur="1" fill="hold">
                                          <p:stCondLst>
                                            <p:cond delay="0"/>
                                          </p:stCondLst>
                                        </p:cTn>
                                        <p:tgtEl>
                                          <p:spTgt spid="160"/>
                                        </p:tgtEl>
                                        <p:attrNameLst>
                                          <p:attrName>style.visibility</p:attrName>
                                        </p:attrNameLst>
                                      </p:cBhvr>
                                      <p:to>
                                        <p:strVal val="visible"/>
                                      </p:to>
                                    </p:set>
                                  </p:childTnLst>
                                </p:cTn>
                              </p:par>
                            </p:childTnLst>
                          </p:cTn>
                        </p:par>
                        <p:par>
                          <p:cTn id="140" fill="hold">
                            <p:stCondLst>
                              <p:cond delay="5300"/>
                            </p:stCondLst>
                            <p:childTnLst>
                              <p:par>
                                <p:cTn id="141" presetID="1" presetClass="entr" presetSubtype="0" fill="hold" nodeType="afterEffect">
                                  <p:stCondLst>
                                    <p:cond delay="100"/>
                                  </p:stCondLst>
                                  <p:childTnLst>
                                    <p:set>
                                      <p:cBhvr>
                                        <p:cTn id="142" dur="1" fill="hold">
                                          <p:stCondLst>
                                            <p:cond delay="0"/>
                                          </p:stCondLst>
                                        </p:cTn>
                                        <p:tgtEl>
                                          <p:spTgt spid="140"/>
                                        </p:tgtEl>
                                        <p:attrNameLst>
                                          <p:attrName>style.visibility</p:attrName>
                                        </p:attrNameLst>
                                      </p:cBhvr>
                                      <p:to>
                                        <p:strVal val="visible"/>
                                      </p:to>
                                    </p:set>
                                  </p:childTnLst>
                                </p:cTn>
                              </p:par>
                            </p:childTnLst>
                          </p:cTn>
                        </p:par>
                        <p:par>
                          <p:cTn id="143" fill="hold">
                            <p:stCondLst>
                              <p:cond delay="5400"/>
                            </p:stCondLst>
                            <p:childTnLst>
                              <p:par>
                                <p:cTn id="144" presetID="1" presetClass="entr" presetSubtype="0" fill="hold" grpId="0" nodeType="afterEffect">
                                  <p:stCondLst>
                                    <p:cond delay="100"/>
                                  </p:stCondLst>
                                  <p:childTnLst>
                                    <p:set>
                                      <p:cBhvr>
                                        <p:cTn id="145" dur="1" fill="hold">
                                          <p:stCondLst>
                                            <p:cond delay="0"/>
                                          </p:stCondLst>
                                        </p:cTn>
                                        <p:tgtEl>
                                          <p:spTgt spid="161"/>
                                        </p:tgtEl>
                                        <p:attrNameLst>
                                          <p:attrName>style.visibility</p:attrName>
                                        </p:attrNameLst>
                                      </p:cBhvr>
                                      <p:to>
                                        <p:strVal val="visible"/>
                                      </p:to>
                                    </p:set>
                                  </p:childTnLst>
                                </p:cTn>
                              </p:par>
                            </p:childTnLst>
                          </p:cTn>
                        </p:par>
                        <p:par>
                          <p:cTn id="146" fill="hold">
                            <p:stCondLst>
                              <p:cond delay="5500"/>
                            </p:stCondLst>
                            <p:childTnLst>
                              <p:par>
                                <p:cTn id="147" presetID="1" presetClass="entr" presetSubtype="0" fill="hold" nodeType="afterEffect">
                                  <p:stCondLst>
                                    <p:cond delay="100"/>
                                  </p:stCondLst>
                                  <p:childTnLst>
                                    <p:set>
                                      <p:cBhvr>
                                        <p:cTn id="148" dur="1" fill="hold">
                                          <p:stCondLst>
                                            <p:cond delay="0"/>
                                          </p:stCondLst>
                                        </p:cTn>
                                        <p:tgtEl>
                                          <p:spTgt spid="135"/>
                                        </p:tgtEl>
                                        <p:attrNameLst>
                                          <p:attrName>style.visibility</p:attrName>
                                        </p:attrNameLst>
                                      </p:cBhvr>
                                      <p:to>
                                        <p:strVal val="visible"/>
                                      </p:to>
                                    </p:set>
                                  </p:childTnLst>
                                </p:cTn>
                              </p:par>
                            </p:childTnLst>
                          </p:cTn>
                        </p:par>
                        <p:par>
                          <p:cTn id="149" fill="hold">
                            <p:stCondLst>
                              <p:cond delay="5600"/>
                            </p:stCondLst>
                            <p:childTnLst>
                              <p:par>
                                <p:cTn id="150" presetID="1" presetClass="entr" presetSubtype="0" fill="hold" grpId="0" nodeType="afterEffect">
                                  <p:stCondLst>
                                    <p:cond delay="100"/>
                                  </p:stCondLst>
                                  <p:childTnLst>
                                    <p:set>
                                      <p:cBhvr>
                                        <p:cTn id="151" dur="1" fill="hold">
                                          <p:stCondLst>
                                            <p:cond delay="0"/>
                                          </p:stCondLst>
                                        </p:cTn>
                                        <p:tgtEl>
                                          <p:spTgt spid="162"/>
                                        </p:tgtEl>
                                        <p:attrNameLst>
                                          <p:attrName>style.visibility</p:attrName>
                                        </p:attrNameLst>
                                      </p:cBhvr>
                                      <p:to>
                                        <p:strVal val="visible"/>
                                      </p:to>
                                    </p:set>
                                  </p:childTnLst>
                                </p:cTn>
                              </p:par>
                            </p:childTnLst>
                          </p:cTn>
                        </p:par>
                        <p:par>
                          <p:cTn id="152" fill="hold">
                            <p:stCondLst>
                              <p:cond delay="5700"/>
                            </p:stCondLst>
                            <p:childTnLst>
                              <p:par>
                                <p:cTn id="153" presetID="1" presetClass="entr" presetSubtype="0" fill="hold" nodeType="afterEffect">
                                  <p:stCondLst>
                                    <p:cond delay="100"/>
                                  </p:stCondLst>
                                  <p:childTnLst>
                                    <p:set>
                                      <p:cBhvr>
                                        <p:cTn id="154" dur="1" fill="hold">
                                          <p:stCondLst>
                                            <p:cond delay="0"/>
                                          </p:stCondLst>
                                        </p:cTn>
                                        <p:tgtEl>
                                          <p:spTgt spid="145"/>
                                        </p:tgtEl>
                                        <p:attrNameLst>
                                          <p:attrName>style.visibility</p:attrName>
                                        </p:attrNameLst>
                                      </p:cBhvr>
                                      <p:to>
                                        <p:strVal val="visible"/>
                                      </p:to>
                                    </p:set>
                                  </p:childTnLst>
                                </p:cTn>
                              </p:par>
                            </p:childTnLst>
                          </p:cTn>
                        </p:par>
                        <p:par>
                          <p:cTn id="155" fill="hold">
                            <p:stCondLst>
                              <p:cond delay="5800"/>
                            </p:stCondLst>
                            <p:childTnLst>
                              <p:par>
                                <p:cTn id="156" presetID="1" presetClass="entr" presetSubtype="0" fill="hold" grpId="0" nodeType="afterEffect">
                                  <p:stCondLst>
                                    <p:cond delay="100"/>
                                  </p:stCondLst>
                                  <p:childTnLst>
                                    <p:set>
                                      <p:cBhvr>
                                        <p:cTn id="157" dur="1" fill="hold">
                                          <p:stCondLst>
                                            <p:cond delay="0"/>
                                          </p:stCondLst>
                                        </p:cTn>
                                        <p:tgtEl>
                                          <p:spTgt spid="163"/>
                                        </p:tgtEl>
                                        <p:attrNameLst>
                                          <p:attrName>style.visibility</p:attrName>
                                        </p:attrNameLst>
                                      </p:cBhvr>
                                      <p:to>
                                        <p:strVal val="visible"/>
                                      </p:to>
                                    </p:set>
                                  </p:childTnLst>
                                </p:cTn>
                              </p:par>
                            </p:childTnLst>
                          </p:cTn>
                        </p:par>
                        <p:par>
                          <p:cTn id="158" fill="hold">
                            <p:stCondLst>
                              <p:cond delay="5900"/>
                            </p:stCondLst>
                            <p:childTnLst>
                              <p:par>
                                <p:cTn id="159" presetID="1" presetClass="entr" presetSubtype="0" fill="hold" nodeType="afterEffect">
                                  <p:stCondLst>
                                    <p:cond delay="100"/>
                                  </p:stCondLst>
                                  <p:childTnLst>
                                    <p:set>
                                      <p:cBhvr>
                                        <p:cTn id="160" dur="1" fill="hold">
                                          <p:stCondLst>
                                            <p:cond delay="0"/>
                                          </p:stCondLst>
                                        </p:cTn>
                                        <p:tgtEl>
                                          <p:spTgt spid="137"/>
                                        </p:tgtEl>
                                        <p:attrNameLst>
                                          <p:attrName>style.visibility</p:attrName>
                                        </p:attrNameLst>
                                      </p:cBhvr>
                                      <p:to>
                                        <p:strVal val="visible"/>
                                      </p:to>
                                    </p:set>
                                  </p:childTnLst>
                                </p:cTn>
                              </p:par>
                            </p:childTnLst>
                          </p:cTn>
                        </p:par>
                        <p:par>
                          <p:cTn id="161" fill="hold">
                            <p:stCondLst>
                              <p:cond delay="6000"/>
                            </p:stCondLst>
                            <p:childTnLst>
                              <p:par>
                                <p:cTn id="162" presetID="1" presetClass="entr" presetSubtype="0" fill="hold" grpId="0" nodeType="afterEffect">
                                  <p:stCondLst>
                                    <p:cond delay="100"/>
                                  </p:stCondLst>
                                  <p:childTnLst>
                                    <p:set>
                                      <p:cBhvr>
                                        <p:cTn id="163" dur="1" fill="hold">
                                          <p:stCondLst>
                                            <p:cond delay="0"/>
                                          </p:stCondLst>
                                        </p:cTn>
                                        <p:tgtEl>
                                          <p:spTgt spid="164"/>
                                        </p:tgtEl>
                                        <p:attrNameLst>
                                          <p:attrName>style.visibility</p:attrName>
                                        </p:attrNameLst>
                                      </p:cBhvr>
                                      <p:to>
                                        <p:strVal val="visible"/>
                                      </p:to>
                                    </p:set>
                                  </p:childTnLst>
                                </p:cTn>
                              </p:par>
                            </p:childTnLst>
                          </p:cTn>
                        </p:par>
                        <p:par>
                          <p:cTn id="164" fill="hold">
                            <p:stCondLst>
                              <p:cond delay="6100"/>
                            </p:stCondLst>
                            <p:childTnLst>
                              <p:par>
                                <p:cTn id="165" presetID="1" presetClass="entr" presetSubtype="0" fill="hold" nodeType="afterEffect">
                                  <p:stCondLst>
                                    <p:cond delay="100"/>
                                  </p:stCondLst>
                                  <p:childTnLst>
                                    <p:set>
                                      <p:cBhvr>
                                        <p:cTn id="166" dur="1" fill="hold">
                                          <p:stCondLst>
                                            <p:cond delay="0"/>
                                          </p:stCondLst>
                                        </p:cTn>
                                        <p:tgtEl>
                                          <p:spTgt spid="125"/>
                                        </p:tgtEl>
                                        <p:attrNameLst>
                                          <p:attrName>style.visibility</p:attrName>
                                        </p:attrNameLst>
                                      </p:cBhvr>
                                      <p:to>
                                        <p:strVal val="visible"/>
                                      </p:to>
                                    </p:set>
                                  </p:childTnLst>
                                </p:cTn>
                              </p:par>
                            </p:childTnLst>
                          </p:cTn>
                        </p:par>
                        <p:par>
                          <p:cTn id="167" fill="hold">
                            <p:stCondLst>
                              <p:cond delay="6200"/>
                            </p:stCondLst>
                            <p:childTnLst>
                              <p:par>
                                <p:cTn id="168" presetID="1" presetClass="entr" presetSubtype="0" fill="hold" grpId="0" nodeType="afterEffect">
                                  <p:stCondLst>
                                    <p:cond delay="100"/>
                                  </p:stCondLst>
                                  <p:childTnLst>
                                    <p:set>
                                      <p:cBhvr>
                                        <p:cTn id="169" dur="1" fill="hold">
                                          <p:stCondLst>
                                            <p:cond delay="0"/>
                                          </p:stCondLst>
                                        </p:cTn>
                                        <p:tgtEl>
                                          <p:spTgt spid="165"/>
                                        </p:tgtEl>
                                        <p:attrNameLst>
                                          <p:attrName>style.visibility</p:attrName>
                                        </p:attrNameLst>
                                      </p:cBhvr>
                                      <p:to>
                                        <p:strVal val="visible"/>
                                      </p:to>
                                    </p:set>
                                  </p:childTnLst>
                                </p:cTn>
                              </p:par>
                            </p:childTnLst>
                          </p:cTn>
                        </p:par>
                        <p:par>
                          <p:cTn id="170" fill="hold">
                            <p:stCondLst>
                              <p:cond delay="6300"/>
                            </p:stCondLst>
                            <p:childTnLst>
                              <p:par>
                                <p:cTn id="171" presetID="1" presetClass="entr" presetSubtype="0" fill="hold" nodeType="afterEffect">
                                  <p:stCondLst>
                                    <p:cond delay="100"/>
                                  </p:stCondLst>
                                  <p:childTnLst>
                                    <p:set>
                                      <p:cBhvr>
                                        <p:cTn id="172" dur="1" fill="hold">
                                          <p:stCondLst>
                                            <p:cond delay="0"/>
                                          </p:stCondLst>
                                        </p:cTn>
                                        <p:tgtEl>
                                          <p:spTgt spid="169"/>
                                        </p:tgtEl>
                                        <p:attrNameLst>
                                          <p:attrName>style.visibility</p:attrName>
                                        </p:attrNameLst>
                                      </p:cBhvr>
                                      <p:to>
                                        <p:strVal val="visible"/>
                                      </p:to>
                                    </p:set>
                                  </p:childTnLst>
                                </p:cTn>
                              </p:par>
                            </p:childTnLst>
                          </p:cTn>
                        </p:par>
                        <p:par>
                          <p:cTn id="173" fill="hold">
                            <p:stCondLst>
                              <p:cond delay="6400"/>
                            </p:stCondLst>
                            <p:childTnLst>
                              <p:par>
                                <p:cTn id="174" presetID="1" presetClass="entr" presetSubtype="0" fill="hold" grpId="0" nodeType="afterEffect">
                                  <p:stCondLst>
                                    <p:cond delay="100"/>
                                  </p:stCondLst>
                                  <p:childTnLst>
                                    <p:set>
                                      <p:cBhvr>
                                        <p:cTn id="175" dur="1" fill="hold">
                                          <p:stCondLst>
                                            <p:cond delay="0"/>
                                          </p:stCondLst>
                                        </p:cTn>
                                        <p:tgtEl>
                                          <p:spTgt spid="166"/>
                                        </p:tgtEl>
                                        <p:attrNameLst>
                                          <p:attrName>style.visibility</p:attrName>
                                        </p:attrNameLst>
                                      </p:cBhvr>
                                      <p:to>
                                        <p:strVal val="visible"/>
                                      </p:to>
                                    </p:set>
                                  </p:childTnLst>
                                </p:cTn>
                              </p:par>
                            </p:childTnLst>
                          </p:cTn>
                        </p:par>
                        <p:par>
                          <p:cTn id="176" fill="hold">
                            <p:stCondLst>
                              <p:cond delay="6500"/>
                            </p:stCondLst>
                            <p:childTnLst>
                              <p:par>
                                <p:cTn id="177" presetID="1" presetClass="entr" presetSubtype="0" fill="hold" nodeType="afterEffect">
                                  <p:stCondLst>
                                    <p:cond delay="100"/>
                                  </p:stCondLst>
                                  <p:childTnLst>
                                    <p:set>
                                      <p:cBhvr>
                                        <p:cTn id="178" dur="1" fill="hold">
                                          <p:stCondLst>
                                            <p:cond delay="0"/>
                                          </p:stCondLst>
                                        </p:cTn>
                                        <p:tgtEl>
                                          <p:spTgt spid="170"/>
                                        </p:tgtEl>
                                        <p:attrNameLst>
                                          <p:attrName>style.visibility</p:attrName>
                                        </p:attrNameLst>
                                      </p:cBhvr>
                                      <p:to>
                                        <p:strVal val="visible"/>
                                      </p:to>
                                    </p:set>
                                  </p:childTnLst>
                                </p:cTn>
                              </p:par>
                            </p:childTnLst>
                          </p:cTn>
                        </p:par>
                        <p:par>
                          <p:cTn id="179" fill="hold">
                            <p:stCondLst>
                              <p:cond delay="6600"/>
                            </p:stCondLst>
                            <p:childTnLst>
                              <p:par>
                                <p:cTn id="180" presetID="1" presetClass="entr" presetSubtype="0" fill="hold" grpId="0" nodeType="afterEffect">
                                  <p:stCondLst>
                                    <p:cond delay="100"/>
                                  </p:stCondLst>
                                  <p:childTnLst>
                                    <p:set>
                                      <p:cBhvr>
                                        <p:cTn id="181" dur="1" fill="hold">
                                          <p:stCondLst>
                                            <p:cond delay="0"/>
                                          </p:stCondLst>
                                        </p:cTn>
                                        <p:tgtEl>
                                          <p:spTgt spid="179"/>
                                        </p:tgtEl>
                                        <p:attrNameLst>
                                          <p:attrName>style.visibility</p:attrName>
                                        </p:attrNameLst>
                                      </p:cBhvr>
                                      <p:to>
                                        <p:strVal val="visible"/>
                                      </p:to>
                                    </p:set>
                                  </p:childTnLst>
                                </p:cTn>
                              </p:par>
                            </p:childTnLst>
                          </p:cTn>
                        </p:par>
                        <p:par>
                          <p:cTn id="182" fill="hold">
                            <p:stCondLst>
                              <p:cond delay="6700"/>
                            </p:stCondLst>
                            <p:childTnLst>
                              <p:par>
                                <p:cTn id="183" presetID="1" presetClass="entr" presetSubtype="0" fill="hold" nodeType="afterEffect">
                                  <p:stCondLst>
                                    <p:cond delay="100"/>
                                  </p:stCondLst>
                                  <p:childTnLst>
                                    <p:set>
                                      <p:cBhvr>
                                        <p:cTn id="184" dur="1" fill="hold">
                                          <p:stCondLst>
                                            <p:cond delay="0"/>
                                          </p:stCondLst>
                                        </p:cTn>
                                        <p:tgtEl>
                                          <p:spTgt spid="187"/>
                                        </p:tgtEl>
                                        <p:attrNameLst>
                                          <p:attrName>style.visibility</p:attrName>
                                        </p:attrNameLst>
                                      </p:cBhvr>
                                      <p:to>
                                        <p:strVal val="visible"/>
                                      </p:to>
                                    </p:set>
                                  </p:childTnLst>
                                </p:cTn>
                              </p:par>
                            </p:childTnLst>
                          </p:cTn>
                        </p:par>
                        <p:par>
                          <p:cTn id="185" fill="hold">
                            <p:stCondLst>
                              <p:cond delay="6800"/>
                            </p:stCondLst>
                            <p:childTnLst>
                              <p:par>
                                <p:cTn id="186" presetID="1" presetClass="entr" presetSubtype="0" fill="hold" grpId="0" nodeType="afterEffect">
                                  <p:stCondLst>
                                    <p:cond delay="100"/>
                                  </p:stCondLst>
                                  <p:childTnLst>
                                    <p:set>
                                      <p:cBhvr>
                                        <p:cTn id="187" dur="1" fill="hold">
                                          <p:stCondLst>
                                            <p:cond delay="0"/>
                                          </p:stCondLst>
                                        </p:cTn>
                                        <p:tgtEl>
                                          <p:spTgt spid="180"/>
                                        </p:tgtEl>
                                        <p:attrNameLst>
                                          <p:attrName>style.visibility</p:attrName>
                                        </p:attrNameLst>
                                      </p:cBhvr>
                                      <p:to>
                                        <p:strVal val="visible"/>
                                      </p:to>
                                    </p:set>
                                  </p:childTnLst>
                                </p:cTn>
                              </p:par>
                            </p:childTnLst>
                          </p:cTn>
                        </p:par>
                        <p:par>
                          <p:cTn id="188" fill="hold">
                            <p:stCondLst>
                              <p:cond delay="6900"/>
                            </p:stCondLst>
                            <p:childTnLst>
                              <p:par>
                                <p:cTn id="189" presetID="1" presetClass="entr" presetSubtype="0" fill="hold" nodeType="afterEffect">
                                  <p:stCondLst>
                                    <p:cond delay="100"/>
                                  </p:stCondLst>
                                  <p:childTnLst>
                                    <p:set>
                                      <p:cBhvr>
                                        <p:cTn id="190" dur="1" fill="hold">
                                          <p:stCondLst>
                                            <p:cond delay="0"/>
                                          </p:stCondLst>
                                        </p:cTn>
                                        <p:tgtEl>
                                          <p:spTgt spid="181"/>
                                        </p:tgtEl>
                                        <p:attrNameLst>
                                          <p:attrName>style.visibility</p:attrName>
                                        </p:attrNameLst>
                                      </p:cBhvr>
                                      <p:to>
                                        <p:strVal val="visible"/>
                                      </p:to>
                                    </p:set>
                                  </p:childTnLst>
                                </p:cTn>
                              </p:par>
                            </p:childTnLst>
                          </p:cTn>
                        </p:par>
                        <p:par>
                          <p:cTn id="191" fill="hold">
                            <p:stCondLst>
                              <p:cond delay="7000"/>
                            </p:stCondLst>
                            <p:childTnLst>
                              <p:par>
                                <p:cTn id="192" presetID="1" presetClass="entr" presetSubtype="0" fill="hold" grpId="0" nodeType="afterEffect">
                                  <p:stCondLst>
                                    <p:cond delay="100"/>
                                  </p:stCondLst>
                                  <p:childTnLst>
                                    <p:set>
                                      <p:cBhvr>
                                        <p:cTn id="193" dur="1" fill="hold">
                                          <p:stCondLst>
                                            <p:cond delay="0"/>
                                          </p:stCondLst>
                                        </p:cTn>
                                        <p:tgtEl>
                                          <p:spTgt spid="172"/>
                                        </p:tgtEl>
                                        <p:attrNameLst>
                                          <p:attrName>style.visibility</p:attrName>
                                        </p:attrNameLst>
                                      </p:cBhvr>
                                      <p:to>
                                        <p:strVal val="visible"/>
                                      </p:to>
                                    </p:set>
                                  </p:childTnLst>
                                </p:cTn>
                              </p:par>
                            </p:childTnLst>
                          </p:cTn>
                        </p:par>
                        <p:par>
                          <p:cTn id="194" fill="hold">
                            <p:stCondLst>
                              <p:cond delay="7100"/>
                            </p:stCondLst>
                            <p:childTnLst>
                              <p:par>
                                <p:cTn id="195" presetID="1" presetClass="entr" presetSubtype="0" fill="hold" nodeType="afterEffect">
                                  <p:stCondLst>
                                    <p:cond delay="100"/>
                                  </p:stCondLst>
                                  <p:childTnLst>
                                    <p:set>
                                      <p:cBhvr>
                                        <p:cTn id="196" dur="1" fill="hold">
                                          <p:stCondLst>
                                            <p:cond delay="0"/>
                                          </p:stCondLst>
                                        </p:cTn>
                                        <p:tgtEl>
                                          <p:spTgt spid="189"/>
                                        </p:tgtEl>
                                        <p:attrNameLst>
                                          <p:attrName>style.visibility</p:attrName>
                                        </p:attrNameLst>
                                      </p:cBhvr>
                                      <p:to>
                                        <p:strVal val="visible"/>
                                      </p:to>
                                    </p:set>
                                  </p:childTnLst>
                                </p:cTn>
                              </p:par>
                            </p:childTnLst>
                          </p:cTn>
                        </p:par>
                        <p:par>
                          <p:cTn id="197" fill="hold">
                            <p:stCondLst>
                              <p:cond delay="7200"/>
                            </p:stCondLst>
                            <p:childTnLst>
                              <p:par>
                                <p:cTn id="198" presetID="1" presetClass="entr" presetSubtype="0" fill="hold" grpId="0" nodeType="afterEffect">
                                  <p:stCondLst>
                                    <p:cond delay="100"/>
                                  </p:stCondLst>
                                  <p:childTnLst>
                                    <p:set>
                                      <p:cBhvr>
                                        <p:cTn id="199" dur="1" fill="hold">
                                          <p:stCondLst>
                                            <p:cond delay="0"/>
                                          </p:stCondLst>
                                        </p:cTn>
                                        <p:tgtEl>
                                          <p:spTgt spid="173"/>
                                        </p:tgtEl>
                                        <p:attrNameLst>
                                          <p:attrName>style.visibility</p:attrName>
                                        </p:attrNameLst>
                                      </p:cBhvr>
                                      <p:to>
                                        <p:strVal val="visible"/>
                                      </p:to>
                                    </p:set>
                                  </p:childTnLst>
                                </p:cTn>
                              </p:par>
                            </p:childTnLst>
                          </p:cTn>
                        </p:par>
                        <p:par>
                          <p:cTn id="200" fill="hold">
                            <p:stCondLst>
                              <p:cond delay="7300"/>
                            </p:stCondLst>
                            <p:childTnLst>
                              <p:par>
                                <p:cTn id="201" presetID="1" presetClass="entr" presetSubtype="0" fill="hold" nodeType="afterEffect">
                                  <p:stCondLst>
                                    <p:cond delay="100"/>
                                  </p:stCondLst>
                                  <p:childTnLst>
                                    <p:set>
                                      <p:cBhvr>
                                        <p:cTn id="202" dur="1" fill="hold">
                                          <p:stCondLst>
                                            <p:cond delay="0"/>
                                          </p:stCondLst>
                                        </p:cTn>
                                        <p:tgtEl>
                                          <p:spTgt spid="188"/>
                                        </p:tgtEl>
                                        <p:attrNameLst>
                                          <p:attrName>style.visibility</p:attrName>
                                        </p:attrNameLst>
                                      </p:cBhvr>
                                      <p:to>
                                        <p:strVal val="visible"/>
                                      </p:to>
                                    </p:set>
                                  </p:childTnLst>
                                </p:cTn>
                              </p:par>
                            </p:childTnLst>
                          </p:cTn>
                        </p:par>
                        <p:par>
                          <p:cTn id="203" fill="hold">
                            <p:stCondLst>
                              <p:cond delay="7400"/>
                            </p:stCondLst>
                            <p:childTnLst>
                              <p:par>
                                <p:cTn id="204" presetID="1" presetClass="entr" presetSubtype="0" fill="hold" grpId="0" nodeType="afterEffect">
                                  <p:stCondLst>
                                    <p:cond delay="100"/>
                                  </p:stCondLst>
                                  <p:childTnLst>
                                    <p:set>
                                      <p:cBhvr>
                                        <p:cTn id="205" dur="1" fill="hold">
                                          <p:stCondLst>
                                            <p:cond delay="0"/>
                                          </p:stCondLst>
                                        </p:cTn>
                                        <p:tgtEl>
                                          <p:spTgt spid="174"/>
                                        </p:tgtEl>
                                        <p:attrNameLst>
                                          <p:attrName>style.visibility</p:attrName>
                                        </p:attrNameLst>
                                      </p:cBhvr>
                                      <p:to>
                                        <p:strVal val="visible"/>
                                      </p:to>
                                    </p:set>
                                  </p:childTnLst>
                                </p:cTn>
                              </p:par>
                            </p:childTnLst>
                          </p:cTn>
                        </p:par>
                        <p:par>
                          <p:cTn id="206" fill="hold">
                            <p:stCondLst>
                              <p:cond delay="7500"/>
                            </p:stCondLst>
                            <p:childTnLst>
                              <p:par>
                                <p:cTn id="207" presetID="1" presetClass="entr" presetSubtype="0" fill="hold" nodeType="afterEffect">
                                  <p:stCondLst>
                                    <p:cond delay="100"/>
                                  </p:stCondLst>
                                  <p:childTnLst>
                                    <p:set>
                                      <p:cBhvr>
                                        <p:cTn id="208" dur="1" fill="hold">
                                          <p:stCondLst>
                                            <p:cond delay="0"/>
                                          </p:stCondLst>
                                        </p:cTn>
                                        <p:tgtEl>
                                          <p:spTgt spid="182"/>
                                        </p:tgtEl>
                                        <p:attrNameLst>
                                          <p:attrName>style.visibility</p:attrName>
                                        </p:attrNameLst>
                                      </p:cBhvr>
                                      <p:to>
                                        <p:strVal val="visible"/>
                                      </p:to>
                                    </p:set>
                                  </p:childTnLst>
                                </p:cTn>
                              </p:par>
                            </p:childTnLst>
                          </p:cTn>
                        </p:par>
                        <p:par>
                          <p:cTn id="209" fill="hold">
                            <p:stCondLst>
                              <p:cond delay="7600"/>
                            </p:stCondLst>
                            <p:childTnLst>
                              <p:par>
                                <p:cTn id="210" presetID="1" presetClass="entr" presetSubtype="0" fill="hold" grpId="0" nodeType="afterEffect">
                                  <p:stCondLst>
                                    <p:cond delay="100"/>
                                  </p:stCondLst>
                                  <p:childTnLst>
                                    <p:set>
                                      <p:cBhvr>
                                        <p:cTn id="211" dur="1" fill="hold">
                                          <p:stCondLst>
                                            <p:cond delay="0"/>
                                          </p:stCondLst>
                                        </p:cTn>
                                        <p:tgtEl>
                                          <p:spTgt spid="175"/>
                                        </p:tgtEl>
                                        <p:attrNameLst>
                                          <p:attrName>style.visibility</p:attrName>
                                        </p:attrNameLst>
                                      </p:cBhvr>
                                      <p:to>
                                        <p:strVal val="visible"/>
                                      </p:to>
                                    </p:set>
                                  </p:childTnLst>
                                </p:cTn>
                              </p:par>
                            </p:childTnLst>
                          </p:cTn>
                        </p:par>
                        <p:par>
                          <p:cTn id="212" fill="hold">
                            <p:stCondLst>
                              <p:cond delay="7700"/>
                            </p:stCondLst>
                            <p:childTnLst>
                              <p:par>
                                <p:cTn id="213" presetID="1" presetClass="entr" presetSubtype="0" fill="hold" nodeType="afterEffect">
                                  <p:stCondLst>
                                    <p:cond delay="100"/>
                                  </p:stCondLst>
                                  <p:childTnLst>
                                    <p:set>
                                      <p:cBhvr>
                                        <p:cTn id="214" dur="1" fill="hold">
                                          <p:stCondLst>
                                            <p:cond delay="0"/>
                                          </p:stCondLst>
                                        </p:cTn>
                                        <p:tgtEl>
                                          <p:spTgt spid="184"/>
                                        </p:tgtEl>
                                        <p:attrNameLst>
                                          <p:attrName>style.visibility</p:attrName>
                                        </p:attrNameLst>
                                      </p:cBhvr>
                                      <p:to>
                                        <p:strVal val="visible"/>
                                      </p:to>
                                    </p:set>
                                  </p:childTnLst>
                                </p:cTn>
                              </p:par>
                            </p:childTnLst>
                          </p:cTn>
                        </p:par>
                        <p:par>
                          <p:cTn id="215" fill="hold">
                            <p:stCondLst>
                              <p:cond delay="7800"/>
                            </p:stCondLst>
                            <p:childTnLst>
                              <p:par>
                                <p:cTn id="216" presetID="1" presetClass="entr" presetSubtype="0" fill="hold" grpId="0" nodeType="afterEffect">
                                  <p:stCondLst>
                                    <p:cond delay="100"/>
                                  </p:stCondLst>
                                  <p:childTnLst>
                                    <p:set>
                                      <p:cBhvr>
                                        <p:cTn id="217" dur="1" fill="hold">
                                          <p:stCondLst>
                                            <p:cond delay="0"/>
                                          </p:stCondLst>
                                        </p:cTn>
                                        <p:tgtEl>
                                          <p:spTgt spid="176"/>
                                        </p:tgtEl>
                                        <p:attrNameLst>
                                          <p:attrName>style.visibility</p:attrName>
                                        </p:attrNameLst>
                                      </p:cBhvr>
                                      <p:to>
                                        <p:strVal val="visible"/>
                                      </p:to>
                                    </p:set>
                                  </p:childTnLst>
                                </p:cTn>
                              </p:par>
                            </p:childTnLst>
                          </p:cTn>
                        </p:par>
                        <p:par>
                          <p:cTn id="218" fill="hold">
                            <p:stCondLst>
                              <p:cond delay="7900"/>
                            </p:stCondLst>
                            <p:childTnLst>
                              <p:par>
                                <p:cTn id="219" presetID="1" presetClass="entr" presetSubtype="0" fill="hold" nodeType="afterEffect">
                                  <p:stCondLst>
                                    <p:cond delay="100"/>
                                  </p:stCondLst>
                                  <p:childTnLst>
                                    <p:set>
                                      <p:cBhvr>
                                        <p:cTn id="220" dur="1" fill="hold">
                                          <p:stCondLst>
                                            <p:cond delay="0"/>
                                          </p:stCondLst>
                                        </p:cTn>
                                        <p:tgtEl>
                                          <p:spTgt spid="183"/>
                                        </p:tgtEl>
                                        <p:attrNameLst>
                                          <p:attrName>style.visibility</p:attrName>
                                        </p:attrNameLst>
                                      </p:cBhvr>
                                      <p:to>
                                        <p:strVal val="visible"/>
                                      </p:to>
                                    </p:set>
                                  </p:childTnLst>
                                </p:cTn>
                              </p:par>
                            </p:childTnLst>
                          </p:cTn>
                        </p:par>
                        <p:par>
                          <p:cTn id="221" fill="hold">
                            <p:stCondLst>
                              <p:cond delay="8000"/>
                            </p:stCondLst>
                            <p:childTnLst>
                              <p:par>
                                <p:cTn id="222" presetID="1" presetClass="entr" presetSubtype="0" fill="hold" grpId="0" nodeType="afterEffect">
                                  <p:stCondLst>
                                    <p:cond delay="100"/>
                                  </p:stCondLst>
                                  <p:childTnLst>
                                    <p:set>
                                      <p:cBhvr>
                                        <p:cTn id="223" dur="1" fill="hold">
                                          <p:stCondLst>
                                            <p:cond delay="0"/>
                                          </p:stCondLst>
                                        </p:cTn>
                                        <p:tgtEl>
                                          <p:spTgt spid="177"/>
                                        </p:tgtEl>
                                        <p:attrNameLst>
                                          <p:attrName>style.visibility</p:attrName>
                                        </p:attrNameLst>
                                      </p:cBhvr>
                                      <p:to>
                                        <p:strVal val="visible"/>
                                      </p:to>
                                    </p:set>
                                  </p:childTnLst>
                                </p:cTn>
                              </p:par>
                            </p:childTnLst>
                          </p:cTn>
                        </p:par>
                        <p:par>
                          <p:cTn id="224" fill="hold">
                            <p:stCondLst>
                              <p:cond delay="8100"/>
                            </p:stCondLst>
                            <p:childTnLst>
                              <p:par>
                                <p:cTn id="225" presetID="1" presetClass="entr" presetSubtype="0" fill="hold" nodeType="afterEffect">
                                  <p:stCondLst>
                                    <p:cond delay="100"/>
                                  </p:stCondLst>
                                  <p:childTnLst>
                                    <p:set>
                                      <p:cBhvr>
                                        <p:cTn id="226" dur="1" fill="hold">
                                          <p:stCondLst>
                                            <p:cond delay="0"/>
                                          </p:stCondLst>
                                        </p:cTn>
                                        <p:tgtEl>
                                          <p:spTgt spid="185"/>
                                        </p:tgtEl>
                                        <p:attrNameLst>
                                          <p:attrName>style.visibility</p:attrName>
                                        </p:attrNameLst>
                                      </p:cBhvr>
                                      <p:to>
                                        <p:strVal val="visible"/>
                                      </p:to>
                                    </p:set>
                                  </p:childTnLst>
                                </p:cTn>
                              </p:par>
                            </p:childTnLst>
                          </p:cTn>
                        </p:par>
                        <p:par>
                          <p:cTn id="227" fill="hold">
                            <p:stCondLst>
                              <p:cond delay="8200"/>
                            </p:stCondLst>
                            <p:childTnLst>
                              <p:par>
                                <p:cTn id="228" presetID="1" presetClass="entr" presetSubtype="0" fill="hold" grpId="0" nodeType="afterEffect">
                                  <p:stCondLst>
                                    <p:cond delay="100"/>
                                  </p:stCondLst>
                                  <p:childTnLst>
                                    <p:set>
                                      <p:cBhvr>
                                        <p:cTn id="229" dur="1" fill="hold">
                                          <p:stCondLst>
                                            <p:cond delay="0"/>
                                          </p:stCondLst>
                                        </p:cTn>
                                        <p:tgtEl>
                                          <p:spTgt spid="178"/>
                                        </p:tgtEl>
                                        <p:attrNameLst>
                                          <p:attrName>style.visibility</p:attrName>
                                        </p:attrNameLst>
                                      </p:cBhvr>
                                      <p:to>
                                        <p:strVal val="visible"/>
                                      </p:to>
                                    </p:set>
                                  </p:childTnLst>
                                </p:cTn>
                              </p:par>
                            </p:childTnLst>
                          </p:cTn>
                        </p:par>
                        <p:par>
                          <p:cTn id="230" fill="hold">
                            <p:stCondLst>
                              <p:cond delay="8300"/>
                            </p:stCondLst>
                            <p:childTnLst>
                              <p:par>
                                <p:cTn id="231" presetID="1" presetClass="entr" presetSubtype="0" fill="hold" nodeType="afterEffect">
                                  <p:stCondLst>
                                    <p:cond delay="100"/>
                                  </p:stCondLst>
                                  <p:childTnLst>
                                    <p:set>
                                      <p:cBhvr>
                                        <p:cTn id="232"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6" grpId="0" animBg="1"/>
      <p:bldP spid="126" grpId="1" animBg="1"/>
      <p:bldP spid="127" grpId="0" animBg="1"/>
      <p:bldP spid="127" grpId="1"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90" grpId="0"/>
      <p:bldP spid="190" grpId="1"/>
      <p:bldP spid="1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052596"/>
          </a:xfrm>
        </p:spPr>
        <p:txBody>
          <a:bodyPr/>
          <a:lstStyle/>
          <a:p>
            <a:r>
              <a:rPr lang="en-US" sz="4400" dirty="0" smtClean="0"/>
              <a:t>Introducing </a:t>
            </a:r>
            <a:r>
              <a:rPr lang="en-US" sz="4400" dirty="0" err="1" smtClean="0"/>
              <a:t>ExtremeFFS</a:t>
            </a:r>
            <a:r>
              <a:rPr lang="en-US" sz="4400" baseline="38000" dirty="0" err="1" smtClean="0"/>
              <a:t>TM</a:t>
            </a:r>
            <a:r>
              <a:rPr lang="en-US" sz="4400" dirty="0" smtClean="0"/>
              <a:t/>
            </a:r>
            <a:br>
              <a:rPr lang="en-US" sz="4400" dirty="0" smtClean="0"/>
            </a:br>
            <a:r>
              <a:rPr lang="en-US" sz="3200" dirty="0" smtClean="0">
                <a:solidFill>
                  <a:schemeClr val="accent1"/>
                </a:solidFill>
              </a:rPr>
              <a:t>The Next Generation SSD Algorithm</a:t>
            </a:r>
            <a:endParaRPr lang="en-US" sz="4400" dirty="0">
              <a:solidFill>
                <a:schemeClr val="accent1"/>
              </a:solidFill>
            </a:endParaRPr>
          </a:p>
        </p:txBody>
      </p:sp>
      <p:cxnSp>
        <p:nvCxnSpPr>
          <p:cNvPr id="11" name="Straight Connector 10"/>
          <p:cNvCxnSpPr/>
          <p:nvPr/>
        </p:nvCxnSpPr>
        <p:spPr bwMode="auto">
          <a:xfrm rot="10800000">
            <a:off x="2151064" y="3709989"/>
            <a:ext cx="2435455" cy="116363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16200000" flipV="1">
            <a:off x="2788331" y="3089956"/>
            <a:ext cx="2406196" cy="116114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0800000">
            <a:off x="2795592" y="3146425"/>
            <a:ext cx="1771647" cy="17272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14" name="Pie 13"/>
          <p:cNvSpPr/>
          <p:nvPr/>
        </p:nvSpPr>
        <p:spPr bwMode="auto">
          <a:xfrm>
            <a:off x="2724789" y="3026424"/>
            <a:ext cx="3684897" cy="3694401"/>
          </a:xfrm>
          <a:prstGeom prst="pie">
            <a:avLst>
              <a:gd name="adj1" fmla="val 10837651"/>
              <a:gd name="adj2" fmla="val 16200000"/>
            </a:avLst>
          </a:prstGeom>
          <a:gradFill flip="none" rotWithShape="1">
            <a:gsLst>
              <a:gs pos="0">
                <a:srgbClr val="FFC000">
                  <a:alpha val="50000"/>
                </a:srgbClr>
              </a:gs>
              <a:gs pos="100000">
                <a:srgbClr val="FFC000">
                  <a:alpha val="0"/>
                </a:srgbClr>
              </a:gs>
            </a:gsLst>
            <a:path path="circle">
              <a:fillToRect l="100000" t="100000"/>
            </a:path>
            <a:tileRect r="-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5" name="Pie 14"/>
          <p:cNvSpPr/>
          <p:nvPr/>
        </p:nvSpPr>
        <p:spPr bwMode="auto">
          <a:xfrm>
            <a:off x="2724789" y="3026424"/>
            <a:ext cx="3684897" cy="3694401"/>
          </a:xfrm>
          <a:prstGeom prst="pie">
            <a:avLst>
              <a:gd name="adj1" fmla="val 16191995"/>
              <a:gd name="adj2" fmla="val 10465"/>
            </a:avLst>
          </a:prstGeom>
          <a:gradFill flip="none" rotWithShape="1">
            <a:gsLst>
              <a:gs pos="0">
                <a:srgbClr val="993300"/>
              </a:gs>
              <a:gs pos="100000">
                <a:srgbClr val="993300">
                  <a:alpha val="0"/>
                </a:srgbClr>
              </a:gs>
            </a:gsLst>
            <a:path path="circle">
              <a:fillToRect t="100000" r="100000"/>
            </a:path>
            <a:tileRect l="-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6" name="Straight Connector 15"/>
          <p:cNvCxnSpPr/>
          <p:nvPr/>
        </p:nvCxnSpPr>
        <p:spPr bwMode="auto">
          <a:xfrm rot="10800000">
            <a:off x="2643190" y="2994025"/>
            <a:ext cx="1928811" cy="18796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rot="10800000">
            <a:off x="1901373" y="4873625"/>
            <a:ext cx="2699656"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rot="5400000" flipH="1" flipV="1">
            <a:off x="3233511" y="3539897"/>
            <a:ext cx="2667453"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19" name="Straight Connector 18"/>
          <p:cNvCxnSpPr/>
          <p:nvPr/>
        </p:nvCxnSpPr>
        <p:spPr bwMode="auto">
          <a:xfrm rot="5400000" flipH="1" flipV="1">
            <a:off x="3942218" y="3082699"/>
            <a:ext cx="2406197" cy="1175661"/>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flipV="1">
            <a:off x="4572000" y="2994025"/>
            <a:ext cx="1944688" cy="18796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flipV="1">
            <a:off x="4557486" y="3709988"/>
            <a:ext cx="2471964" cy="1163637"/>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4601029" y="4873625"/>
            <a:ext cx="2743200"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23" name="Oval 22"/>
          <p:cNvSpPr/>
          <p:nvPr/>
        </p:nvSpPr>
        <p:spPr bwMode="auto">
          <a:xfrm>
            <a:off x="3845606" y="4099606"/>
            <a:ext cx="1455964" cy="1455964"/>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Flash</a:t>
            </a:r>
            <a:br>
              <a:rPr lang="en-US" dirty="0" smtClean="0">
                <a:solidFill>
                  <a:schemeClr val="bg2"/>
                </a:solidFill>
                <a:effectLst>
                  <a:outerShdw blurRad="38100" dist="38100" dir="2700000" algn="tl">
                    <a:srgbClr val="000000">
                      <a:alpha val="43137"/>
                    </a:srgbClr>
                  </a:outerShdw>
                </a:effectLst>
                <a:latin typeface="Trebuchet MS" pitchFamily="34" charset="0"/>
              </a:rPr>
            </a:br>
            <a:r>
              <a:rPr lang="en-US" dirty="0" smtClean="0">
                <a:solidFill>
                  <a:schemeClr val="bg2"/>
                </a:solidFill>
                <a:effectLst>
                  <a:outerShdw blurRad="38100" dist="38100" dir="2700000" algn="tl">
                    <a:srgbClr val="000000">
                      <a:alpha val="43137"/>
                    </a:srgbClr>
                  </a:outerShdw>
                </a:effectLst>
                <a:latin typeface="Trebuchet MS" pitchFamily="34" charset="0"/>
              </a:rPr>
              <a:t>Management</a:t>
            </a:r>
          </a:p>
        </p:txBody>
      </p:sp>
      <p:sp>
        <p:nvSpPr>
          <p:cNvPr id="24" name="Oval 23"/>
          <p:cNvSpPr/>
          <p:nvPr/>
        </p:nvSpPr>
        <p:spPr bwMode="auto">
          <a:xfrm>
            <a:off x="1216025" y="4183063"/>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Basic</a:t>
            </a:r>
            <a:br>
              <a:rPr lang="en-US" sz="1400" dirty="0" smtClean="0">
                <a:solidFill>
                  <a:schemeClr val="bg2"/>
                </a:solidFill>
                <a:effectLst>
                  <a:outerShdw blurRad="38100" dist="38100" dir="2700000" algn="tl">
                    <a:srgbClr val="000000">
                      <a:alpha val="43137"/>
                    </a:srgbClr>
                  </a:outerShdw>
                </a:effectLst>
                <a:latin typeface="Trebuchet MS" pitchFamily="34" charset="0"/>
              </a:rPr>
            </a:br>
            <a:r>
              <a:rPr lang="en-US" sz="1400" dirty="0" smtClean="0">
                <a:solidFill>
                  <a:schemeClr val="bg2"/>
                </a:solidFill>
                <a:effectLst>
                  <a:outerShdw blurRad="38100" dist="38100" dir="2700000" algn="tl">
                    <a:srgbClr val="000000">
                      <a:alpha val="43137"/>
                    </a:srgbClr>
                  </a:outerShdw>
                </a:effectLst>
                <a:latin typeface="Trebuchet MS" pitchFamily="34" charset="0"/>
              </a:rPr>
              <a:t>Endurance</a:t>
            </a:r>
          </a:p>
        </p:txBody>
      </p:sp>
      <p:sp>
        <p:nvSpPr>
          <p:cNvPr id="25" name="Oval 24"/>
          <p:cNvSpPr/>
          <p:nvPr/>
        </p:nvSpPr>
        <p:spPr bwMode="auto">
          <a:xfrm>
            <a:off x="3929063" y="1557338"/>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err="1" smtClean="0">
                <a:solidFill>
                  <a:schemeClr val="bg2"/>
                </a:solidFill>
                <a:effectLst>
                  <a:outerShdw blurRad="38100" dist="38100" dir="2700000" algn="tl">
                    <a:srgbClr val="000000">
                      <a:alpha val="43137"/>
                    </a:srgbClr>
                  </a:outerShdw>
                </a:effectLst>
                <a:latin typeface="Trebuchet MS" pitchFamily="34" charset="0"/>
              </a:rPr>
              <a:t>TrueFFS</a:t>
            </a:r>
            <a:r>
              <a:rPr lang="en-US" sz="1400" baseline="30000" dirty="0" err="1" smtClean="0">
                <a:solidFill>
                  <a:schemeClr val="bg2"/>
                </a:solidFill>
                <a:effectLst>
                  <a:outerShdw blurRad="38100" dist="38100" dir="2700000" algn="tl">
                    <a:srgbClr val="000000">
                      <a:alpha val="43137"/>
                    </a:srgbClr>
                  </a:outerShdw>
                </a:effectLst>
                <a:latin typeface="Trebuchet MS" pitchFamily="34" charset="0"/>
              </a:rPr>
              <a:t>TM</a:t>
            </a:r>
            <a:endParaRPr lang="en-US" sz="1400" baseline="3000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26" name="Oval 25"/>
          <p:cNvSpPr/>
          <p:nvPr/>
        </p:nvSpPr>
        <p:spPr bwMode="auto">
          <a:xfrm>
            <a:off x="1839686" y="339861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27" name="Oval 26"/>
          <p:cNvSpPr/>
          <p:nvPr/>
        </p:nvSpPr>
        <p:spPr bwMode="auto">
          <a:xfrm>
            <a:off x="2331811" y="2682648"/>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28" name="Oval 27"/>
          <p:cNvSpPr/>
          <p:nvPr/>
        </p:nvSpPr>
        <p:spPr bwMode="auto">
          <a:xfrm>
            <a:off x="3087461" y="214766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29" name="Oval 28"/>
          <p:cNvSpPr/>
          <p:nvPr/>
        </p:nvSpPr>
        <p:spPr bwMode="auto">
          <a:xfrm>
            <a:off x="5452837" y="215537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30" name="Oval 29"/>
          <p:cNvSpPr/>
          <p:nvPr/>
        </p:nvSpPr>
        <p:spPr bwMode="auto">
          <a:xfrm>
            <a:off x="6713538" y="4183063"/>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err="1" smtClean="0">
                <a:solidFill>
                  <a:schemeClr val="bg2"/>
                </a:solidFill>
                <a:effectLst>
                  <a:outerShdw blurRad="38100" dist="38100" dir="2700000" algn="tl">
                    <a:srgbClr val="000000">
                      <a:alpha val="43137"/>
                    </a:srgbClr>
                  </a:outerShdw>
                </a:effectLst>
                <a:latin typeface="Trebuchet MS" pitchFamily="34" charset="0"/>
              </a:rPr>
              <a:t>ExtremeFFS</a:t>
            </a:r>
            <a:r>
              <a:rPr lang="en-US" sz="1400" baseline="30000" dirty="0" err="1" smtClean="0">
                <a:solidFill>
                  <a:schemeClr val="bg2"/>
                </a:solidFill>
                <a:effectLst>
                  <a:outerShdw blurRad="38100" dist="38100" dir="2700000" algn="tl">
                    <a:srgbClr val="000000">
                      <a:alpha val="43137"/>
                    </a:srgbClr>
                  </a:outerShdw>
                </a:effectLst>
                <a:latin typeface="Trebuchet MS" pitchFamily="34" charset="0"/>
              </a:rPr>
              <a:t>TM</a:t>
            </a:r>
            <a:endParaRPr lang="en-US" sz="1400" baseline="3000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31" name="Oval 30"/>
          <p:cNvSpPr/>
          <p:nvPr/>
        </p:nvSpPr>
        <p:spPr bwMode="auto">
          <a:xfrm>
            <a:off x="6718073" y="339861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32" name="Oval 31"/>
          <p:cNvSpPr/>
          <p:nvPr/>
        </p:nvSpPr>
        <p:spPr bwMode="auto">
          <a:xfrm>
            <a:off x="6205311" y="2682648"/>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33" name="TextBox 32"/>
          <p:cNvSpPr txBox="1"/>
          <p:nvPr/>
        </p:nvSpPr>
        <p:spPr>
          <a:xfrm>
            <a:off x="2908300" y="3149600"/>
            <a:ext cx="3852392" cy="3335880"/>
          </a:xfrm>
          <a:prstGeom prst="rect">
            <a:avLst/>
          </a:prstGeom>
          <a:noFill/>
        </p:spPr>
        <p:txBody>
          <a:bodyPr wrap="none" rtlCol="0">
            <a:prstTxWarp prst="textArchUp">
              <a:avLst>
                <a:gd name="adj" fmla="val 10832387"/>
              </a:avLst>
            </a:prstTxWarp>
            <a:spAutoFit/>
          </a:bodyPr>
          <a:lstStyle/>
          <a:p>
            <a:r>
              <a:rPr lang="en-US" sz="1200" dirty="0" smtClean="0">
                <a:solidFill>
                  <a:schemeClr val="bg2"/>
                </a:solidFill>
                <a:effectLst>
                  <a:outerShdw blurRad="38100" dist="38100" dir="2700000" algn="tl">
                    <a:srgbClr val="000000">
                      <a:alpha val="43137"/>
                    </a:srgbClr>
                  </a:outerShdw>
                </a:effectLst>
                <a:latin typeface="Segoe" pitchFamily="34" charset="0"/>
              </a:rPr>
              <a:t>ADVANCED FLASH MANAGEMENT</a:t>
            </a:r>
          </a:p>
        </p:txBody>
      </p:sp>
      <p:sp>
        <p:nvSpPr>
          <p:cNvPr id="34" name="TextBox 33"/>
          <p:cNvSpPr txBox="1"/>
          <p:nvPr/>
        </p:nvSpPr>
        <p:spPr>
          <a:xfrm rot="5842290">
            <a:off x="2641042" y="3432828"/>
            <a:ext cx="3852392" cy="3376110"/>
          </a:xfrm>
          <a:prstGeom prst="rect">
            <a:avLst/>
          </a:prstGeom>
          <a:noFill/>
        </p:spPr>
        <p:txBody>
          <a:bodyPr wrap="none" rtlCol="0">
            <a:prstTxWarp prst="textArchUp">
              <a:avLst>
                <a:gd name="adj" fmla="val 10541233"/>
              </a:avLst>
            </a:prstTxWarp>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PC CLASS FLASH MANAGEMENT</a:t>
            </a:r>
          </a:p>
        </p:txBody>
      </p:sp>
      <p:sp>
        <p:nvSpPr>
          <p:cNvPr id="35" name="TextBox 34"/>
          <p:cNvSpPr txBox="1"/>
          <p:nvPr/>
        </p:nvSpPr>
        <p:spPr>
          <a:xfrm>
            <a:off x="1762698" y="1647825"/>
            <a:ext cx="1745991"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Static &amp; Dynamic</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Wear Leveling</a:t>
            </a:r>
          </a:p>
        </p:txBody>
      </p:sp>
      <p:sp>
        <p:nvSpPr>
          <p:cNvPr id="36" name="TextBox 35"/>
          <p:cNvSpPr txBox="1"/>
          <p:nvPr/>
        </p:nvSpPr>
        <p:spPr>
          <a:xfrm>
            <a:off x="791378" y="2363788"/>
            <a:ext cx="1960793"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Dynamic Bad Block</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Management</a:t>
            </a:r>
          </a:p>
        </p:txBody>
      </p:sp>
      <p:sp>
        <p:nvSpPr>
          <p:cNvPr id="37" name="TextBox 36"/>
          <p:cNvSpPr txBox="1"/>
          <p:nvPr/>
        </p:nvSpPr>
        <p:spPr>
          <a:xfrm>
            <a:off x="253560" y="3294044"/>
            <a:ext cx="1620444"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Write/Erase</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Virtual Mapping</a:t>
            </a:r>
          </a:p>
        </p:txBody>
      </p:sp>
      <p:sp>
        <p:nvSpPr>
          <p:cNvPr id="38" name="TextBox 37"/>
          <p:cNvSpPr txBox="1"/>
          <p:nvPr/>
        </p:nvSpPr>
        <p:spPr>
          <a:xfrm>
            <a:off x="5733733" y="1790241"/>
            <a:ext cx="1689885" cy="584775"/>
          </a:xfrm>
          <a:prstGeom prst="rect">
            <a:avLst/>
          </a:prstGeom>
          <a:noFill/>
        </p:spPr>
        <p:txBody>
          <a:bodyPr wrap="none" rtlCol="0">
            <a:spAutoFit/>
          </a:bodyPr>
          <a:lstStyle/>
          <a:p>
            <a:pPr algn="r"/>
            <a:r>
              <a:rPr lang="en-US" sz="1600" dirty="0" smtClean="0">
                <a:solidFill>
                  <a:schemeClr val="tx1"/>
                </a:solidFill>
                <a:effectLst>
                  <a:outerShdw blurRad="38100" dist="38100" dir="2700000" algn="tl">
                    <a:srgbClr val="000000">
                      <a:alpha val="43137"/>
                    </a:srgbClr>
                  </a:outerShdw>
                </a:effectLst>
                <a:latin typeface="Trebuchet MS" pitchFamily="34" charset="0"/>
              </a:rPr>
              <a:t>Page based Data</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Allocation</a:t>
            </a:r>
          </a:p>
        </p:txBody>
      </p:sp>
      <p:sp>
        <p:nvSpPr>
          <p:cNvPr id="39" name="TextBox 38"/>
          <p:cNvSpPr txBox="1"/>
          <p:nvPr/>
        </p:nvSpPr>
        <p:spPr>
          <a:xfrm>
            <a:off x="6633841" y="2473956"/>
            <a:ext cx="1856598" cy="584775"/>
          </a:xfrm>
          <a:prstGeom prst="rect">
            <a:avLst/>
          </a:prstGeom>
          <a:noFill/>
        </p:spPr>
        <p:txBody>
          <a:bodyPr wrap="none" rtlCol="0">
            <a:spAutoFit/>
          </a:bodyPr>
          <a:lstStyle/>
          <a:p>
            <a:pPr algn="r"/>
            <a:r>
              <a:rPr lang="en-US" sz="1600" dirty="0" smtClean="0">
                <a:effectLst>
                  <a:outerShdw blurRad="38100" dist="38100" dir="2700000" algn="tl">
                    <a:srgbClr val="000000">
                      <a:alpha val="43137"/>
                    </a:srgbClr>
                  </a:outerShdw>
                </a:effectLst>
                <a:latin typeface="Trebuchet MS" pitchFamily="34" charset="0"/>
              </a:rPr>
              <a:t>Fully non-Blocking</a:t>
            </a:r>
          </a:p>
          <a:p>
            <a:pPr algn="r"/>
            <a:r>
              <a:rPr lang="en-US" sz="1600" dirty="0" smtClean="0">
                <a:solidFill>
                  <a:schemeClr val="tx1"/>
                </a:solidFill>
                <a:effectLst>
                  <a:outerShdw blurRad="38100" dist="38100" dir="2700000" algn="tl">
                    <a:srgbClr val="000000">
                      <a:alpha val="43137"/>
                    </a:srgbClr>
                  </a:outerShdw>
                </a:effectLst>
                <a:latin typeface="Trebuchet MS" pitchFamily="34" charset="0"/>
              </a:rPr>
              <a:t>Architecture</a:t>
            </a:r>
          </a:p>
        </p:txBody>
      </p:sp>
      <p:sp>
        <p:nvSpPr>
          <p:cNvPr id="40" name="TextBox 39"/>
          <p:cNvSpPr txBox="1"/>
          <p:nvPr/>
        </p:nvSpPr>
        <p:spPr>
          <a:xfrm>
            <a:off x="7268515" y="3200400"/>
            <a:ext cx="1317990" cy="830997"/>
          </a:xfrm>
          <a:prstGeom prst="rect">
            <a:avLst/>
          </a:prstGeom>
          <a:noFill/>
        </p:spPr>
        <p:txBody>
          <a:bodyPr wrap="none" rtlCol="0">
            <a:spAutoFit/>
          </a:bodyPr>
          <a:lstStyle/>
          <a:p>
            <a:pPr algn="ctr"/>
            <a:r>
              <a:rPr lang="en-US" sz="1600" dirty="0" smtClean="0">
                <a:solidFill>
                  <a:schemeClr val="tx1"/>
                </a:solidFill>
                <a:effectLst>
                  <a:outerShdw blurRad="38100" dist="38100" dir="2700000" algn="tl">
                    <a:srgbClr val="000000">
                      <a:alpha val="43137"/>
                    </a:srgbClr>
                  </a:outerShdw>
                </a:effectLst>
                <a:latin typeface="Trebuchet MS" pitchFamily="34" charset="0"/>
              </a:rPr>
              <a:t>Usage Based</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Content</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Localization</a:t>
            </a:r>
          </a:p>
        </p:txBody>
      </p:sp>
      <p:sp>
        <p:nvSpPr>
          <p:cNvPr id="9" name="Arc 8"/>
          <p:cNvSpPr/>
          <p:nvPr/>
        </p:nvSpPr>
        <p:spPr bwMode="auto">
          <a:xfrm>
            <a:off x="2633031" y="3007969"/>
            <a:ext cx="3833870" cy="3800819"/>
          </a:xfrm>
          <a:prstGeom prst="arc">
            <a:avLst/>
          </a:prstGeom>
          <a:noFill/>
          <a:ln w="38100" cap="flat" cmpd="sng" algn="ctr">
            <a:solidFill>
              <a:schemeClr val="bg2"/>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10" name="Arc 9"/>
          <p:cNvSpPr/>
          <p:nvPr/>
        </p:nvSpPr>
        <p:spPr bwMode="auto">
          <a:xfrm rot="16200000">
            <a:off x="2760587" y="2950435"/>
            <a:ext cx="3707291" cy="3800819"/>
          </a:xfrm>
          <a:prstGeom prst="arc">
            <a:avLst>
              <a:gd name="adj1" fmla="val 16200000"/>
              <a:gd name="adj2" fmla="val 21427483"/>
            </a:avLst>
          </a:prstGeom>
          <a:noFill/>
          <a:ln w="38100" cap="flat" cmpd="sng" algn="ctr">
            <a:solidFill>
              <a:schemeClr val="bg2"/>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052596"/>
          </a:xfrm>
        </p:spPr>
        <p:txBody>
          <a:bodyPr/>
          <a:lstStyle/>
          <a:p>
            <a:r>
              <a:rPr lang="en-US" sz="4400" dirty="0" smtClean="0"/>
              <a:t>Solid State Drives</a:t>
            </a:r>
            <a:br>
              <a:rPr lang="en-US" sz="4400" dirty="0" smtClean="0"/>
            </a:br>
            <a:r>
              <a:rPr lang="en-US" sz="3200" dirty="0" smtClean="0">
                <a:solidFill>
                  <a:schemeClr val="accent1"/>
                </a:solidFill>
              </a:rPr>
              <a:t>A new industry needs new benchmarks</a:t>
            </a:r>
            <a:endParaRPr lang="en-US" sz="4400" dirty="0">
              <a:solidFill>
                <a:schemeClr val="accent1"/>
              </a:solidFill>
            </a:endParaRPr>
          </a:p>
        </p:txBody>
      </p:sp>
      <p:sp>
        <p:nvSpPr>
          <p:cNvPr id="3" name="Text Placeholder 2"/>
          <p:cNvSpPr>
            <a:spLocks noGrp="1"/>
          </p:cNvSpPr>
          <p:nvPr>
            <p:ph type="body" idx="1"/>
          </p:nvPr>
        </p:nvSpPr>
        <p:spPr>
          <a:xfrm>
            <a:off x="385763" y="1900238"/>
            <a:ext cx="8380412" cy="4072397"/>
          </a:xfrm>
        </p:spPr>
        <p:txBody>
          <a:bodyPr/>
          <a:lstStyle/>
          <a:p>
            <a:r>
              <a:rPr lang="en-US" sz="3200" dirty="0" smtClean="0"/>
              <a:t>Reliability</a:t>
            </a:r>
          </a:p>
          <a:p>
            <a:pPr lvl="1"/>
            <a:r>
              <a:rPr lang="en-US" sz="2400" dirty="0" smtClean="0"/>
              <a:t>1-4% of HDDs fail annually in a corporate notebook environment; SSDs reduce this failure rate by 80%</a:t>
            </a:r>
          </a:p>
          <a:p>
            <a:pPr lvl="1"/>
            <a:r>
              <a:rPr lang="en-US" sz="2400" dirty="0" smtClean="0"/>
              <a:t>Most HDDs fail due to mishandling (dropping); SSDs are relatively immune to shock and vibration</a:t>
            </a:r>
          </a:p>
          <a:p>
            <a:pPr lvl="1"/>
            <a:r>
              <a:rPr lang="en-US" sz="2400" dirty="0" smtClean="0"/>
              <a:t>But NAND Flash has finite endurance…</a:t>
            </a:r>
          </a:p>
          <a:p>
            <a:r>
              <a:rPr lang="en-US" sz="3200" dirty="0" smtClean="0"/>
              <a:t>Performance</a:t>
            </a:r>
          </a:p>
          <a:p>
            <a:pPr lvl="1"/>
            <a:r>
              <a:rPr lang="en-US" sz="2400" dirty="0" smtClean="0"/>
              <a:t>HDD performance is measured in RPM</a:t>
            </a:r>
          </a:p>
          <a:p>
            <a:pPr lvl="1"/>
            <a:r>
              <a:rPr lang="en-US" sz="2400" dirty="0" smtClean="0"/>
              <a:t>SSDs need a simple performance measure</a:t>
            </a:r>
            <a:endParaRPr lang="en-US" sz="24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1000" y="228601"/>
            <a:ext cx="8393113" cy="1052596"/>
          </a:xfrm>
        </p:spPr>
        <p:txBody>
          <a:bodyPr/>
          <a:lstStyle/>
          <a:p>
            <a:r>
              <a:rPr lang="en-US" sz="4400" dirty="0" smtClean="0"/>
              <a:t>Reliability - Endurance</a:t>
            </a:r>
            <a:br>
              <a:rPr lang="en-US" sz="4400" dirty="0" smtClean="0"/>
            </a:br>
            <a:r>
              <a:rPr sz="3200" smtClean="0">
                <a:gradFill>
                  <a:gsLst>
                    <a:gs pos="28000">
                      <a:schemeClr val="accent6">
                        <a:lumMod val="40000"/>
                        <a:lumOff val="60000"/>
                      </a:schemeClr>
                    </a:gs>
                    <a:gs pos="48000">
                      <a:schemeClr val="accent6">
                        <a:lumMod val="40000"/>
                        <a:lumOff val="60000"/>
                      </a:schemeClr>
                    </a:gs>
                  </a:gsLst>
                  <a:lin ang="5400000" scaled="1"/>
                </a:gradFill>
              </a:rPr>
              <a:t>Longterm Data Endurance (LDE)</a:t>
            </a:r>
            <a:endParaRPr sz="32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Text Placeholder 2"/>
          <p:cNvSpPr>
            <a:spLocks noGrp="1"/>
          </p:cNvSpPr>
          <p:nvPr>
            <p:ph type="body" idx="1"/>
          </p:nvPr>
        </p:nvSpPr>
        <p:spPr>
          <a:xfrm>
            <a:off x="385763" y="1900238"/>
            <a:ext cx="8380412" cy="4323235"/>
          </a:xfrm>
        </p:spPr>
        <p:txBody>
          <a:bodyPr/>
          <a:lstStyle/>
          <a:p>
            <a:r>
              <a:rPr lang="en-US" sz="2800" dirty="0" smtClean="0"/>
              <a:t>Definition:  The total amount of writes allowed in an SSD’s lifespan = LDE</a:t>
            </a:r>
          </a:p>
          <a:p>
            <a:pPr lvl="1"/>
            <a:r>
              <a:rPr lang="en-US" sz="2400" dirty="0" smtClean="0"/>
              <a:t>Write Pattern – BAPCO – typical business user</a:t>
            </a:r>
          </a:p>
          <a:p>
            <a:pPr lvl="1"/>
            <a:r>
              <a:rPr lang="en-US" sz="2400" dirty="0" smtClean="0"/>
              <a:t>Retention – Data is retained for at least one year</a:t>
            </a:r>
            <a:br>
              <a:rPr lang="en-US" sz="2400" dirty="0" smtClean="0"/>
            </a:br>
            <a:r>
              <a:rPr lang="en-US" sz="2400" dirty="0" smtClean="0"/>
              <a:t>after LDE is consumed</a:t>
            </a:r>
          </a:p>
          <a:p>
            <a:pPr>
              <a:buNone/>
            </a:pPr>
            <a:endParaRPr lang="en-US" sz="600" dirty="0" smtClean="0"/>
          </a:p>
          <a:p>
            <a:r>
              <a:rPr lang="en-US" sz="2800" dirty="0" smtClean="0"/>
              <a:t>LDE can be used to estimate an SSD’s lifespan</a:t>
            </a:r>
          </a:p>
          <a:p>
            <a:pPr lvl="1"/>
            <a:r>
              <a:rPr lang="en-US" sz="2400" dirty="0" smtClean="0"/>
              <a:t>SSD with an LDE of 80 TBW (terabytes written)</a:t>
            </a:r>
          </a:p>
          <a:p>
            <a:pPr lvl="1"/>
            <a:r>
              <a:rPr lang="en-US" sz="2400" dirty="0" smtClean="0"/>
              <a:t>A system that writes 20GB/day</a:t>
            </a:r>
          </a:p>
          <a:p>
            <a:pPr lvl="1"/>
            <a:r>
              <a:rPr lang="en-US" sz="2400" dirty="0" smtClean="0"/>
              <a:t>Lifespan is 80,000 / 20 = 4,000 days = &gt;10 years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052596"/>
          </a:xfrm>
        </p:spPr>
        <p:txBody>
          <a:bodyPr/>
          <a:lstStyle/>
          <a:p>
            <a:r>
              <a:rPr lang="en-US" sz="4400" dirty="0" smtClean="0"/>
              <a:t>Reliability – Endurance</a:t>
            </a:r>
            <a:br>
              <a:rPr lang="en-US" sz="4400" dirty="0" smtClean="0"/>
            </a:br>
            <a:r>
              <a:rPr lang="en-US" sz="3200" dirty="0" err="1" smtClean="0">
                <a:solidFill>
                  <a:schemeClr val="accent1"/>
                </a:solidFill>
              </a:rPr>
              <a:t>Longterm</a:t>
            </a:r>
            <a:r>
              <a:rPr lang="en-US" sz="3200" dirty="0" smtClean="0">
                <a:solidFill>
                  <a:schemeClr val="accent1"/>
                </a:solidFill>
              </a:rPr>
              <a:t> data endurance (LDE) update</a:t>
            </a:r>
            <a:endParaRPr lang="en-US" sz="3200" dirty="0">
              <a:solidFill>
                <a:schemeClr val="accent1"/>
              </a:solidFill>
            </a:endParaRPr>
          </a:p>
        </p:txBody>
      </p:sp>
      <p:sp>
        <p:nvSpPr>
          <p:cNvPr id="3" name="Text Placeholder 2"/>
          <p:cNvSpPr>
            <a:spLocks noGrp="1"/>
          </p:cNvSpPr>
          <p:nvPr>
            <p:ph type="body" idx="1"/>
          </p:nvPr>
        </p:nvSpPr>
        <p:spPr>
          <a:xfrm>
            <a:off x="385763" y="3909527"/>
            <a:ext cx="8380412" cy="1600438"/>
          </a:xfrm>
        </p:spPr>
        <p:txBody>
          <a:bodyPr/>
          <a:lstStyle/>
          <a:p>
            <a:pPr>
              <a:lnSpc>
                <a:spcPct val="100000"/>
              </a:lnSpc>
              <a:spcBef>
                <a:spcPts val="1200"/>
              </a:spcBef>
            </a:pPr>
            <a:r>
              <a:rPr lang="en-US" sz="2800" dirty="0" smtClean="0"/>
              <a:t>Think of LDE like tire design life (e.g.,60k miles):</a:t>
            </a:r>
          </a:p>
          <a:p>
            <a:pPr lvl="1">
              <a:lnSpc>
                <a:spcPct val="100000"/>
              </a:lnSpc>
              <a:spcBef>
                <a:spcPts val="1200"/>
              </a:spcBef>
            </a:pPr>
            <a:r>
              <a:rPr lang="en-US" sz="2800" dirty="0" smtClean="0"/>
              <a:t>For a typical user, usable life will exceed LDE</a:t>
            </a:r>
          </a:p>
          <a:p>
            <a:pPr lvl="1">
              <a:lnSpc>
                <a:spcPct val="100000"/>
              </a:lnSpc>
              <a:spcBef>
                <a:spcPts val="1200"/>
              </a:spcBef>
            </a:pPr>
            <a:r>
              <a:rPr lang="en-US" sz="2800" dirty="0" err="1" smtClean="0"/>
              <a:t>Realtime</a:t>
            </a:r>
            <a:r>
              <a:rPr lang="en-US" sz="2800" dirty="0" smtClean="0"/>
              <a:t> endurance data is in discussion at T13</a:t>
            </a:r>
          </a:p>
        </p:txBody>
      </p:sp>
      <p:pic>
        <p:nvPicPr>
          <p:cNvPr id="125954" name="Picture 2" descr="tire1.jpg"/>
          <p:cNvPicPr>
            <a:picLocks noChangeAspect="1" noChangeArrowheads="1"/>
          </p:cNvPicPr>
          <p:nvPr/>
        </p:nvPicPr>
        <p:blipFill>
          <a:blip r:embed="rId3"/>
          <a:srcRect/>
          <a:stretch>
            <a:fillRect/>
          </a:stretch>
        </p:blipFill>
        <p:spPr bwMode="auto">
          <a:xfrm>
            <a:off x="3007605" y="1552951"/>
            <a:ext cx="3218150" cy="2135059"/>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052596"/>
          </a:xfrm>
        </p:spPr>
        <p:txBody>
          <a:bodyPr/>
          <a:lstStyle/>
          <a:p>
            <a:r>
              <a:rPr lang="en-US" sz="4400" dirty="0" smtClean="0"/>
              <a:t>Reliability – Endurance</a:t>
            </a:r>
            <a:br>
              <a:rPr lang="en-US" sz="4400" dirty="0" smtClean="0"/>
            </a:br>
            <a:r>
              <a:rPr lang="en-US" sz="3200" dirty="0" err="1" smtClean="0">
                <a:solidFill>
                  <a:schemeClr val="accent1"/>
                </a:solidFill>
              </a:rPr>
              <a:t>Longterm</a:t>
            </a:r>
            <a:r>
              <a:rPr lang="en-US" sz="3200" dirty="0" smtClean="0">
                <a:solidFill>
                  <a:schemeClr val="accent1"/>
                </a:solidFill>
              </a:rPr>
              <a:t> data endurance (LDE) update</a:t>
            </a:r>
            <a:endParaRPr lang="en-US" sz="3200" dirty="0">
              <a:solidFill>
                <a:schemeClr val="accent1"/>
              </a:solidFill>
            </a:endParaRPr>
          </a:p>
        </p:txBody>
      </p:sp>
      <p:sp>
        <p:nvSpPr>
          <p:cNvPr id="6" name="Text Placeholder 2"/>
          <p:cNvSpPr txBox="1">
            <a:spLocks/>
          </p:cNvSpPr>
          <p:nvPr/>
        </p:nvSpPr>
        <p:spPr bwMode="auto">
          <a:xfrm>
            <a:off x="385763" y="1900238"/>
            <a:ext cx="4421641" cy="38154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SanDisk proposed the first industry measure of SSD endurance (LDE) in July/08</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All major PC OEMs and competitors have reviewed and commented on initial proposal</a:t>
            </a:r>
          </a:p>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a typeface="+mn-ea"/>
                <a:cs typeface="+mn-cs"/>
              </a:rPr>
              <a:t>SanDisk submitted a whitepaper on to JEDEC in October</a:t>
            </a:r>
          </a:p>
          <a:p>
            <a:pPr marL="704822" marR="0" lvl="1" indent="-317487" algn="l" defTabSz="912777" rtl="0" eaLnBrk="1" fontAlgn="base" latinLnBrk="0" hangingPunct="1">
              <a:lnSpc>
                <a:spcPct val="90000"/>
              </a:lnSpc>
              <a:spcBef>
                <a:spcPts val="1083"/>
              </a:spcBef>
              <a:spcAft>
                <a:spcPct val="0"/>
              </a:spcAft>
              <a:buClr>
                <a:schemeClr val="tx2"/>
              </a:buClr>
              <a:buSzPct val="80000"/>
              <a:buFontTx/>
              <a:buBlip>
                <a:blip r:embed="rId4"/>
              </a:buBlip>
              <a:tabLst/>
              <a:defRPr/>
            </a:pPr>
            <a:r>
              <a:rPr kumimoji="0" lang="en-US" sz="20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rPr>
              <a:t>Working with partners to drive LDE as an industry standard </a:t>
            </a: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Trebuchet MS" pitchFamily="34" charset="0"/>
            </a:endParaRPr>
          </a:p>
        </p:txBody>
      </p:sp>
      <p:pic>
        <p:nvPicPr>
          <p:cNvPr id="7" name="Picture 2"/>
          <p:cNvPicPr>
            <a:picLocks noChangeAspect="1" noChangeArrowheads="1"/>
          </p:cNvPicPr>
          <p:nvPr/>
        </p:nvPicPr>
        <p:blipFill>
          <a:blip r:embed="rId5"/>
          <a:srcRect l="26905" t="17719" r="26548" b="6531"/>
          <a:stretch>
            <a:fillRect/>
          </a:stretch>
        </p:blipFill>
        <p:spPr bwMode="auto">
          <a:xfrm>
            <a:off x="5253366" y="1900238"/>
            <a:ext cx="3017961" cy="392906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2"/>
          <p:cNvSpPr>
            <a:spLocks noGrp="1" noChangeArrowheads="1"/>
          </p:cNvSpPr>
          <p:nvPr>
            <p:ph type="title"/>
          </p:nvPr>
        </p:nvSpPr>
        <p:spPr>
          <a:xfrm>
            <a:off x="382588" y="228600"/>
            <a:ext cx="8380412" cy="1052596"/>
          </a:xfrm>
        </p:spPr>
        <p:txBody>
          <a:bodyPr/>
          <a:lstStyle/>
          <a:p>
            <a:r>
              <a:rPr lang="en-US" sz="4400" dirty="0" smtClean="0"/>
              <a:t>Performance</a:t>
            </a:r>
            <a:br>
              <a:rPr lang="en-US" sz="4400" dirty="0" smtClean="0"/>
            </a:br>
            <a:r>
              <a:rPr lang="en-US" sz="3200" dirty="0" smtClean="0">
                <a:solidFill>
                  <a:schemeClr val="accent1"/>
                </a:solidFill>
              </a:rPr>
              <a:t>In the client PC usage model</a:t>
            </a:r>
            <a:endParaRPr lang="en-US" sz="3200" dirty="0">
              <a:solidFill>
                <a:schemeClr val="accent1"/>
              </a:solidFill>
            </a:endParaRPr>
          </a:p>
        </p:txBody>
      </p:sp>
      <p:sp>
        <p:nvSpPr>
          <p:cNvPr id="3" name="Text Placeholder 2"/>
          <p:cNvSpPr>
            <a:spLocks noGrp="1"/>
          </p:cNvSpPr>
          <p:nvPr>
            <p:ph type="body" idx="1"/>
          </p:nvPr>
        </p:nvSpPr>
        <p:spPr>
          <a:xfrm>
            <a:off x="385763" y="4139012"/>
            <a:ext cx="8380412" cy="1963217"/>
          </a:xfrm>
        </p:spPr>
        <p:txBody>
          <a:bodyPr/>
          <a:lstStyle/>
          <a:p>
            <a:r>
              <a:rPr lang="en-US" dirty="0" smtClean="0"/>
              <a:t>How do HDDs support this usage model?</a:t>
            </a:r>
          </a:p>
          <a:p>
            <a:pPr lvl="1"/>
            <a:r>
              <a:rPr lang="en-US" dirty="0" smtClean="0"/>
              <a:t>System Performance is dependently</a:t>
            </a:r>
            <a:br>
              <a:rPr lang="en-US" dirty="0" smtClean="0"/>
            </a:br>
            <a:r>
              <a:rPr lang="en-US" dirty="0" smtClean="0"/>
              <a:t>almost solely upon random performance</a:t>
            </a:r>
            <a:endParaRPr lang="en-US" dirty="0"/>
          </a:p>
        </p:txBody>
      </p:sp>
      <p:grpSp>
        <p:nvGrpSpPr>
          <p:cNvPr id="5" name="Group 4"/>
          <p:cNvGrpSpPr/>
          <p:nvPr/>
        </p:nvGrpSpPr>
        <p:grpSpPr>
          <a:xfrm>
            <a:off x="381000" y="1557338"/>
            <a:ext cx="8072494" cy="2331163"/>
            <a:chOff x="381000" y="1557338"/>
            <a:chExt cx="8072494" cy="2331163"/>
          </a:xfrm>
        </p:grpSpPr>
        <p:graphicFrame>
          <p:nvGraphicFramePr>
            <p:cNvPr id="6" name="Chart 5"/>
            <p:cNvGraphicFramePr>
              <a:graphicFrameLocks/>
            </p:cNvGraphicFramePr>
            <p:nvPr/>
          </p:nvGraphicFramePr>
          <p:xfrm>
            <a:off x="381000" y="1557338"/>
            <a:ext cx="8072494" cy="2331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1006150" y="2034619"/>
              <a:ext cx="548996"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Word</a:t>
              </a:r>
            </a:p>
          </p:txBody>
        </p:sp>
        <p:sp>
          <p:nvSpPr>
            <p:cNvPr id="8" name="TextBox 7"/>
            <p:cNvSpPr txBox="1"/>
            <p:nvPr/>
          </p:nvSpPr>
          <p:spPr>
            <a:xfrm rot="16200000">
              <a:off x="808779" y="2428388"/>
              <a:ext cx="559769"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Excel</a:t>
              </a:r>
            </a:p>
          </p:txBody>
        </p:sp>
        <p:sp>
          <p:nvSpPr>
            <p:cNvPr id="9" name="TextBox 8"/>
            <p:cNvSpPr txBox="1"/>
            <p:nvPr/>
          </p:nvSpPr>
          <p:spPr>
            <a:xfrm rot="16200000">
              <a:off x="1195104" y="2303320"/>
              <a:ext cx="950901" cy="276999"/>
            </a:xfrm>
            <a:prstGeom prst="rect">
              <a:avLst/>
            </a:prstGeom>
            <a:noFill/>
          </p:spPr>
          <p:txBody>
            <a:bodyPr wrap="none" rtlCol="0">
              <a:spAutoFit/>
            </a:bodyPr>
            <a:lstStyle/>
            <a:p>
              <a:r>
                <a:rPr lang="en-US" sz="1200" dirty="0" err="1"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Powerpoint</a:t>
              </a:r>
              <a:endPar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rot="16200000">
              <a:off x="1129609" y="2433887"/>
              <a:ext cx="721672"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Outlook</a:t>
              </a:r>
            </a:p>
          </p:txBody>
        </p:sp>
        <p:sp>
          <p:nvSpPr>
            <p:cNvPr id="11" name="TextBox 10"/>
            <p:cNvSpPr txBox="1"/>
            <p:nvPr/>
          </p:nvSpPr>
          <p:spPr>
            <a:xfrm rot="16200000">
              <a:off x="1421732" y="2372531"/>
              <a:ext cx="917239"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Photoshop</a:t>
              </a:r>
            </a:p>
          </p:txBody>
        </p:sp>
        <p:sp>
          <p:nvSpPr>
            <p:cNvPr id="12" name="TextBox 11"/>
            <p:cNvSpPr txBox="1"/>
            <p:nvPr/>
          </p:nvSpPr>
          <p:spPr>
            <a:xfrm>
              <a:off x="958719" y="3196593"/>
              <a:ext cx="967124"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Read ≤16kB</a:t>
              </a:r>
            </a:p>
          </p:txBody>
        </p:sp>
        <p:sp>
          <p:nvSpPr>
            <p:cNvPr id="13" name="TextBox 12"/>
            <p:cNvSpPr txBox="1"/>
            <p:nvPr/>
          </p:nvSpPr>
          <p:spPr>
            <a:xfrm>
              <a:off x="2191772" y="3196593"/>
              <a:ext cx="967124"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Read ≥32kB</a:t>
              </a:r>
            </a:p>
          </p:txBody>
        </p:sp>
        <p:sp>
          <p:nvSpPr>
            <p:cNvPr id="14" name="TextBox 13"/>
            <p:cNvSpPr txBox="1"/>
            <p:nvPr/>
          </p:nvSpPr>
          <p:spPr>
            <a:xfrm>
              <a:off x="3460495" y="3196593"/>
              <a:ext cx="1061958"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Write ≤ 16kB</a:t>
              </a:r>
            </a:p>
          </p:txBody>
        </p:sp>
        <p:sp>
          <p:nvSpPr>
            <p:cNvPr id="15" name="TextBox 14"/>
            <p:cNvSpPr txBox="1"/>
            <p:nvPr/>
          </p:nvSpPr>
          <p:spPr>
            <a:xfrm>
              <a:off x="4669635" y="3196593"/>
              <a:ext cx="1061957"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Write ≥ 32kB</a:t>
              </a:r>
            </a:p>
          </p:txBody>
        </p:sp>
        <p:sp>
          <p:nvSpPr>
            <p:cNvPr id="16" name="TextBox 15"/>
            <p:cNvSpPr txBox="1"/>
            <p:nvPr/>
          </p:nvSpPr>
          <p:spPr>
            <a:xfrm>
              <a:off x="5940296" y="3196593"/>
              <a:ext cx="907620"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Sequential</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Read</a:t>
              </a:r>
            </a:p>
          </p:txBody>
        </p:sp>
        <p:sp>
          <p:nvSpPr>
            <p:cNvPr id="17" name="TextBox 16"/>
            <p:cNvSpPr txBox="1"/>
            <p:nvPr/>
          </p:nvSpPr>
          <p:spPr>
            <a:xfrm>
              <a:off x="7197101" y="3196593"/>
              <a:ext cx="907620"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Sequential</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Write</a:t>
              </a:r>
            </a:p>
          </p:txBody>
        </p:sp>
      </p:gr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82588" y="228600"/>
            <a:ext cx="8380412" cy="1052596"/>
          </a:xfrm>
        </p:spPr>
        <p:txBody>
          <a:bodyPr/>
          <a:lstStyle/>
          <a:p>
            <a:r>
              <a:rPr lang="en-US" sz="4400" dirty="0" smtClean="0"/>
              <a:t>Spin The HDD Faster And Faster</a:t>
            </a:r>
            <a:br>
              <a:rPr lang="en-US" sz="4400" dirty="0" smtClean="0"/>
            </a:br>
            <a:r>
              <a:rPr lang="en-US" sz="3200" dirty="0" smtClean="0">
                <a:solidFill>
                  <a:schemeClr val="accent1"/>
                </a:solidFill>
              </a:rPr>
              <a:t>Random Performance α RPM</a:t>
            </a:r>
            <a:endParaRPr lang="en-US" sz="4400" dirty="0">
              <a:solidFill>
                <a:schemeClr val="accent1"/>
              </a:solidFill>
            </a:endParaRPr>
          </a:p>
        </p:txBody>
      </p:sp>
      <p:sp>
        <p:nvSpPr>
          <p:cNvPr id="7" name="Title 1"/>
          <p:cNvSpPr txBox="1">
            <a:spLocks/>
          </p:cNvSpPr>
          <p:nvPr/>
        </p:nvSpPr>
        <p:spPr bwMode="auto">
          <a:xfrm>
            <a:off x="444500" y="1789113"/>
            <a:ext cx="8229600" cy="803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4800" b="0" i="0" u="none" strike="noStrike" kern="0" cap="none" spc="-125" normalizeH="0" baseline="0" noProof="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Arial" charset="0"/>
                <a:ea typeface="+mn-ea"/>
                <a:cs typeface="Arial" charset="0"/>
              </a:rPr>
              <a:t> </a:t>
            </a:r>
            <a:endParaRPr kumimoji="0" lang="en-US" sz="4800" b="0" i="0" u="none" strike="noStrike" kern="0" cap="none" spc="-125" normalizeH="0" baseline="0" noProof="0"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uLnTx/>
              <a:uFillTx/>
              <a:latin typeface="Arial" charset="0"/>
              <a:ea typeface="+mn-ea"/>
              <a:cs typeface="Arial" charset="0"/>
            </a:endParaRPr>
          </a:p>
        </p:txBody>
      </p:sp>
      <p:sp>
        <p:nvSpPr>
          <p:cNvPr id="9" name="TextBox 8"/>
          <p:cNvSpPr txBox="1"/>
          <p:nvPr/>
        </p:nvSpPr>
        <p:spPr>
          <a:xfrm>
            <a:off x="385763" y="1900238"/>
            <a:ext cx="6215063" cy="1384995"/>
          </a:xfrm>
          <a:prstGeom prst="rect">
            <a:avLst/>
          </a:prstGeom>
          <a:noFill/>
        </p:spPr>
        <p:txBody>
          <a:bodyPr>
            <a:spAutoFit/>
          </a:bodyPr>
          <a:lstStyle/>
          <a:p>
            <a:pPr algn="l" rtl="0">
              <a:defRPr/>
            </a:pPr>
            <a:r>
              <a:rPr lang="en-US" sz="2000" dirty="0" smtClean="0">
                <a:latin typeface="Trebuchet MS" pitchFamily="34" charset="0"/>
              </a:rPr>
              <a:t>Completion time </a:t>
            </a:r>
            <a:r>
              <a:rPr lang="en-US" sz="2000" dirty="0">
                <a:latin typeface="Trebuchet MS" pitchFamily="34" charset="0"/>
              </a:rPr>
              <a:t>for </a:t>
            </a:r>
            <a:r>
              <a:rPr lang="en-US" sz="2000" dirty="0" smtClean="0">
                <a:latin typeface="Trebuchet MS" pitchFamily="34" charset="0"/>
              </a:rPr>
              <a:t>HDD </a:t>
            </a:r>
            <a:r>
              <a:rPr lang="en-US" sz="2000" dirty="0">
                <a:latin typeface="Trebuchet MS" pitchFamily="34" charset="0"/>
              </a:rPr>
              <a:t>random </a:t>
            </a:r>
            <a:r>
              <a:rPr lang="en-US" sz="2000" dirty="0" smtClean="0">
                <a:latin typeface="Trebuchet MS" pitchFamily="34" charset="0"/>
              </a:rPr>
              <a:t>access command</a:t>
            </a:r>
            <a:endParaRPr lang="en-US" sz="2000" dirty="0">
              <a:latin typeface="Trebuchet MS" pitchFamily="34" charset="0"/>
            </a:endParaRPr>
          </a:p>
          <a:p>
            <a:pPr marL="342900" indent="-342900" algn="l" rtl="0">
              <a:buFont typeface="+mj-lt"/>
              <a:buAutoNum type="arabicPeriod"/>
              <a:defRPr/>
            </a:pPr>
            <a:r>
              <a:rPr lang="en-US" sz="1600" dirty="0">
                <a:latin typeface="Trebuchet MS" pitchFamily="34" charset="0"/>
              </a:rPr>
              <a:t>Command </a:t>
            </a:r>
            <a:r>
              <a:rPr lang="en-US" sz="1600" dirty="0" smtClean="0">
                <a:latin typeface="Trebuchet MS" pitchFamily="34" charset="0"/>
              </a:rPr>
              <a:t>overhead</a:t>
            </a:r>
            <a:endParaRPr lang="en-US" sz="1600" dirty="0">
              <a:latin typeface="Trebuchet MS" pitchFamily="34" charset="0"/>
            </a:endParaRPr>
          </a:p>
          <a:p>
            <a:pPr marL="342900" indent="-342900" algn="l" rtl="0">
              <a:buFont typeface="+mj-lt"/>
              <a:buAutoNum type="arabicPeriod"/>
              <a:defRPr/>
            </a:pPr>
            <a:r>
              <a:rPr lang="en-US" sz="1600" dirty="0">
                <a:latin typeface="Trebuchet MS" pitchFamily="34" charset="0"/>
              </a:rPr>
              <a:t>Seek time</a:t>
            </a:r>
          </a:p>
          <a:p>
            <a:pPr marL="342900" indent="-342900" algn="l" rtl="0">
              <a:buFont typeface="+mj-lt"/>
              <a:buAutoNum type="arabicPeriod"/>
              <a:defRPr/>
            </a:pPr>
            <a:r>
              <a:rPr lang="en-US" sz="1600" dirty="0">
                <a:latin typeface="Trebuchet MS" pitchFamily="34" charset="0"/>
              </a:rPr>
              <a:t>Rotational latency</a:t>
            </a:r>
          </a:p>
          <a:p>
            <a:pPr marL="342900" indent="-342900" algn="l" rtl="0">
              <a:buFont typeface="+mj-lt"/>
              <a:buAutoNum type="arabicPeriod"/>
              <a:defRPr/>
            </a:pPr>
            <a:r>
              <a:rPr lang="en-US" sz="1600" dirty="0">
                <a:latin typeface="Trebuchet MS" pitchFamily="34" charset="0"/>
              </a:rPr>
              <a:t>Data transfer </a:t>
            </a:r>
            <a:r>
              <a:rPr lang="en-US" sz="1600" dirty="0" smtClean="0">
                <a:latin typeface="Trebuchet MS" pitchFamily="34" charset="0"/>
              </a:rPr>
              <a:t>time</a:t>
            </a:r>
            <a:endParaRPr lang="en-US" sz="1600" dirty="0">
              <a:latin typeface="Trebuchet MS" pitchFamily="34" charset="0"/>
            </a:endParaRPr>
          </a:p>
        </p:txBody>
      </p:sp>
      <p:pic>
        <p:nvPicPr>
          <p:cNvPr id="11" name="Picture 19" descr="Picture1"/>
          <p:cNvPicPr>
            <a:picLocks noChangeAspect="1" noChangeArrowheads="1"/>
          </p:cNvPicPr>
          <p:nvPr/>
        </p:nvPicPr>
        <p:blipFill>
          <a:blip r:embed="rId4"/>
          <a:srcRect/>
          <a:stretch>
            <a:fillRect/>
          </a:stretch>
        </p:blipFill>
        <p:spPr bwMode="auto">
          <a:xfrm>
            <a:off x="6931253" y="2932078"/>
            <a:ext cx="2014310" cy="1441485"/>
          </a:xfrm>
          <a:prstGeom prst="rect">
            <a:avLst/>
          </a:prstGeom>
          <a:noFill/>
          <a:ln w="9525">
            <a:noFill/>
            <a:miter lim="800000"/>
            <a:headEnd/>
            <a:tailEnd/>
          </a:ln>
        </p:spPr>
      </p:pic>
      <p:sp>
        <p:nvSpPr>
          <p:cNvPr id="13" name="Rectangle 12"/>
          <p:cNvSpPr/>
          <p:nvPr/>
        </p:nvSpPr>
        <p:spPr>
          <a:xfrm>
            <a:off x="6892925" y="2287588"/>
            <a:ext cx="2012950" cy="363537"/>
          </a:xfrm>
          <a:prstGeom prst="rec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r>
              <a:rPr lang="en-US" dirty="0">
                <a:latin typeface="Trebuchet MS" pitchFamily="34" charset="0"/>
              </a:rPr>
              <a:t>File System</a:t>
            </a:r>
          </a:p>
        </p:txBody>
      </p:sp>
      <p:sp>
        <p:nvSpPr>
          <p:cNvPr id="14" name="Rectangle 13"/>
          <p:cNvSpPr/>
          <p:nvPr/>
        </p:nvSpPr>
        <p:spPr>
          <a:xfrm>
            <a:off x="6892925" y="1801813"/>
            <a:ext cx="2012950" cy="363537"/>
          </a:xfrm>
          <a:prstGeom prst="rect">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r>
              <a:rPr lang="en-US" dirty="0">
                <a:latin typeface="Trebuchet MS" pitchFamily="34" charset="0"/>
              </a:rPr>
              <a:t>Application</a:t>
            </a:r>
          </a:p>
        </p:txBody>
      </p:sp>
      <p:sp>
        <p:nvSpPr>
          <p:cNvPr id="15" name="Down Arrow 14"/>
          <p:cNvSpPr/>
          <p:nvPr/>
        </p:nvSpPr>
        <p:spPr>
          <a:xfrm>
            <a:off x="7008813" y="1898650"/>
            <a:ext cx="287337" cy="1092200"/>
          </a:xfrm>
          <a:prstGeom prst="downArrow">
            <a:avLst/>
          </a:prstGeom>
          <a:solidFill>
            <a:schemeClr val="accent1"/>
          </a:solidFill>
          <a:ln w="76200">
            <a:no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r>
              <a:rPr lang="en-US" dirty="0">
                <a:solidFill>
                  <a:schemeClr val="bg2"/>
                </a:solidFill>
                <a:latin typeface="Trebuchet MS" pitchFamily="34" charset="0"/>
              </a:rPr>
              <a:t>1</a:t>
            </a:r>
          </a:p>
        </p:txBody>
      </p:sp>
      <p:grpSp>
        <p:nvGrpSpPr>
          <p:cNvPr id="2" name="Group 26"/>
          <p:cNvGrpSpPr>
            <a:grpSpLocks/>
          </p:cNvGrpSpPr>
          <p:nvPr/>
        </p:nvGrpSpPr>
        <p:grpSpPr bwMode="auto">
          <a:xfrm>
            <a:off x="8558219" y="1878013"/>
            <a:ext cx="312906" cy="1092200"/>
            <a:chOff x="7926245" y="1571612"/>
            <a:chExt cx="390455" cy="1285884"/>
          </a:xfrm>
        </p:grpSpPr>
        <p:sp>
          <p:nvSpPr>
            <p:cNvPr id="17" name="Down Arrow 16"/>
            <p:cNvSpPr/>
            <p:nvPr/>
          </p:nvSpPr>
          <p:spPr>
            <a:xfrm flipV="1">
              <a:off x="7930207" y="1571612"/>
              <a:ext cx="356569" cy="1285884"/>
            </a:xfrm>
            <a:prstGeom prst="downArrow">
              <a:avLst/>
            </a:prstGeom>
            <a:solidFill>
              <a:schemeClr val="accent1"/>
            </a:solidFill>
            <a:ln w="76200">
              <a:noFill/>
            </a:ln>
          </p:spPr>
          <p:style>
            <a:lnRef idx="1">
              <a:schemeClr val="accent1"/>
            </a:lnRef>
            <a:fillRef idx="0">
              <a:schemeClr val="accent1"/>
            </a:fillRef>
            <a:effectRef idx="0">
              <a:schemeClr val="accent1"/>
            </a:effectRef>
            <a:fontRef idx="minor">
              <a:schemeClr val="tx1"/>
            </a:fontRef>
          </p:style>
          <p:txBody>
            <a:bodyPr rtlCol="1" anchor="ctr"/>
            <a:lstStyle/>
            <a:p>
              <a:pPr algn="ctr">
                <a:defRPr/>
              </a:pPr>
              <a:endParaRPr lang="en-US" dirty="0">
                <a:latin typeface="Trebuchet MS" pitchFamily="34" charset="0"/>
              </a:endParaRPr>
            </a:p>
          </p:txBody>
        </p:sp>
        <p:sp>
          <p:nvSpPr>
            <p:cNvPr id="18" name="TextBox 23"/>
            <p:cNvSpPr txBox="1">
              <a:spLocks noChangeArrowheads="1"/>
            </p:cNvSpPr>
            <p:nvPr/>
          </p:nvSpPr>
          <p:spPr bwMode="auto">
            <a:xfrm>
              <a:off x="7926245" y="2000240"/>
              <a:ext cx="390455" cy="434827"/>
            </a:xfrm>
            <a:prstGeom prst="rect">
              <a:avLst/>
            </a:prstGeom>
            <a:noFill/>
            <a:ln w="9525">
              <a:noFill/>
              <a:miter lim="800000"/>
              <a:headEnd/>
              <a:tailEnd/>
            </a:ln>
          </p:spPr>
          <p:txBody>
            <a:bodyPr wrap="none">
              <a:spAutoFit/>
            </a:bodyPr>
            <a:lstStyle/>
            <a:p>
              <a:r>
                <a:rPr lang="en-US" dirty="0">
                  <a:solidFill>
                    <a:schemeClr val="bg2"/>
                  </a:solidFill>
                  <a:latin typeface="Trebuchet MS" pitchFamily="34" charset="0"/>
                </a:rPr>
                <a:t>4</a:t>
              </a:r>
            </a:p>
          </p:txBody>
        </p:sp>
      </p:grpSp>
      <p:sp>
        <p:nvSpPr>
          <p:cNvPr id="19" name="TextBox 18"/>
          <p:cNvSpPr txBox="1">
            <a:spLocks noChangeArrowheads="1"/>
          </p:cNvSpPr>
          <p:nvPr/>
        </p:nvSpPr>
        <p:spPr bwMode="auto">
          <a:xfrm>
            <a:off x="7561263" y="3789363"/>
            <a:ext cx="312737" cy="369887"/>
          </a:xfrm>
          <a:prstGeom prst="rect">
            <a:avLst/>
          </a:prstGeom>
          <a:noFill/>
          <a:ln w="9525">
            <a:noFill/>
            <a:miter lim="800000"/>
            <a:headEnd/>
            <a:tailEnd/>
          </a:ln>
        </p:spPr>
        <p:txBody>
          <a:bodyPr wrap="none">
            <a:spAutoFit/>
          </a:bodyPr>
          <a:lstStyle/>
          <a:p>
            <a:r>
              <a:rPr lang="en-US">
                <a:latin typeface="Trebuchet MS" pitchFamily="34" charset="0"/>
              </a:rPr>
              <a:t>2</a:t>
            </a:r>
          </a:p>
        </p:txBody>
      </p:sp>
      <p:sp>
        <p:nvSpPr>
          <p:cNvPr id="20" name="TextBox 19"/>
          <p:cNvSpPr txBox="1">
            <a:spLocks noChangeArrowheads="1"/>
          </p:cNvSpPr>
          <p:nvPr/>
        </p:nvSpPr>
        <p:spPr bwMode="auto">
          <a:xfrm>
            <a:off x="8223250" y="3016250"/>
            <a:ext cx="312738" cy="369888"/>
          </a:xfrm>
          <a:prstGeom prst="rect">
            <a:avLst/>
          </a:prstGeom>
          <a:noFill/>
          <a:ln w="9525">
            <a:noFill/>
            <a:miter lim="800000"/>
            <a:headEnd/>
            <a:tailEnd/>
          </a:ln>
        </p:spPr>
        <p:txBody>
          <a:bodyPr wrap="none">
            <a:spAutoFit/>
          </a:bodyPr>
          <a:lstStyle/>
          <a:p>
            <a:r>
              <a:rPr lang="en-US">
                <a:latin typeface="Trebuchet MS" pitchFamily="34" charset="0"/>
              </a:rPr>
              <a:t>3</a:t>
            </a:r>
          </a:p>
        </p:txBody>
      </p:sp>
      <p:grpSp>
        <p:nvGrpSpPr>
          <p:cNvPr id="25" name="Group 24"/>
          <p:cNvGrpSpPr/>
          <p:nvPr/>
        </p:nvGrpSpPr>
        <p:grpSpPr>
          <a:xfrm>
            <a:off x="253388" y="3402376"/>
            <a:ext cx="6466901" cy="1088571"/>
            <a:chOff x="253388" y="3402376"/>
            <a:chExt cx="6466901" cy="1088571"/>
          </a:xfrm>
        </p:grpSpPr>
        <p:sp>
          <p:nvSpPr>
            <p:cNvPr id="27" name="Rounded Rectangle 26"/>
            <p:cNvSpPr/>
            <p:nvPr/>
          </p:nvSpPr>
          <p:spPr bwMode="auto">
            <a:xfrm>
              <a:off x="253388" y="3402376"/>
              <a:ext cx="6466901" cy="108857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23" name="Object 6"/>
            <p:cNvGraphicFramePr>
              <a:graphicFrameLocks noChangeAspect="1"/>
            </p:cNvGraphicFramePr>
            <p:nvPr/>
          </p:nvGraphicFramePr>
          <p:xfrm>
            <a:off x="417513" y="3586163"/>
            <a:ext cx="6024562" cy="550862"/>
          </p:xfrm>
          <a:graphic>
            <a:graphicData uri="http://schemas.openxmlformats.org/presentationml/2006/ole">
              <p:oleObj spid="_x0000_s124930" name="Equation" r:id="rId5" imgW="4711680" imgH="431640" progId="Equation.3">
                <p:embed/>
              </p:oleObj>
            </a:graphicData>
          </a:graphic>
        </p:graphicFrame>
      </p:grpSp>
      <p:grpSp>
        <p:nvGrpSpPr>
          <p:cNvPr id="32" name="Group 31"/>
          <p:cNvGrpSpPr/>
          <p:nvPr/>
        </p:nvGrpSpPr>
        <p:grpSpPr>
          <a:xfrm>
            <a:off x="267815" y="4715220"/>
            <a:ext cx="7344229" cy="1088571"/>
            <a:chOff x="267815" y="4715220"/>
            <a:chExt cx="7344229" cy="1088571"/>
          </a:xfrm>
        </p:grpSpPr>
        <p:sp>
          <p:nvSpPr>
            <p:cNvPr id="28" name="Rounded Rectangle 27"/>
            <p:cNvSpPr/>
            <p:nvPr/>
          </p:nvSpPr>
          <p:spPr bwMode="auto">
            <a:xfrm>
              <a:off x="267815" y="4715220"/>
              <a:ext cx="7344229" cy="1088571"/>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124933" name="Object 5"/>
            <p:cNvGraphicFramePr>
              <a:graphicFrameLocks noChangeAspect="1"/>
            </p:cNvGraphicFramePr>
            <p:nvPr/>
          </p:nvGraphicFramePr>
          <p:xfrm>
            <a:off x="328613" y="4846638"/>
            <a:ext cx="6996112" cy="792162"/>
          </p:xfrm>
          <a:graphic>
            <a:graphicData uri="http://schemas.openxmlformats.org/presentationml/2006/ole">
              <p:oleObj spid="_x0000_s124933" name="Equation" r:id="rId6" imgW="5448240" imgH="583920" progId="Equation.3">
                <p:embed/>
              </p:oleObj>
            </a:graphicData>
          </a:graphic>
        </p:graphicFrame>
      </p:grpSp>
      <p:grpSp>
        <p:nvGrpSpPr>
          <p:cNvPr id="31" name="Group 30"/>
          <p:cNvGrpSpPr/>
          <p:nvPr/>
        </p:nvGrpSpPr>
        <p:grpSpPr>
          <a:xfrm>
            <a:off x="2932853" y="5081708"/>
            <a:ext cx="3347401" cy="555596"/>
            <a:chOff x="2932853" y="5081708"/>
            <a:chExt cx="3347401" cy="555596"/>
          </a:xfrm>
        </p:grpSpPr>
        <p:pic>
          <p:nvPicPr>
            <p:cNvPr id="29" name="Picture 2" descr="C:\Documents and Settings\dbarnetson\Local Settings\Temporary Internet Files\Content.IE5\VIG3F909\MCj04325370000[1].png"/>
            <p:cNvPicPr>
              <a:picLocks noChangeAspect="1" noChangeArrowheads="1"/>
            </p:cNvPicPr>
            <p:nvPr/>
          </p:nvPicPr>
          <p:blipFill>
            <a:blip r:embed="rId7" cstate="print"/>
            <a:srcRect/>
            <a:stretch>
              <a:fillRect/>
            </a:stretch>
          </p:blipFill>
          <p:spPr bwMode="auto">
            <a:xfrm>
              <a:off x="2932853" y="5093247"/>
              <a:ext cx="544057" cy="544057"/>
            </a:xfrm>
            <a:prstGeom prst="rect">
              <a:avLst/>
            </a:prstGeom>
            <a:noFill/>
          </p:spPr>
        </p:pic>
        <p:pic>
          <p:nvPicPr>
            <p:cNvPr id="30" name="Picture 2" descr="C:\Documents and Settings\dbarnetson\Local Settings\Temporary Internet Files\Content.IE5\VIG3F909\MCj04325370000[1].png"/>
            <p:cNvPicPr>
              <a:picLocks noChangeAspect="1" noChangeArrowheads="1"/>
            </p:cNvPicPr>
            <p:nvPr/>
          </p:nvPicPr>
          <p:blipFill>
            <a:blip r:embed="rId7" cstate="print"/>
            <a:srcRect/>
            <a:stretch>
              <a:fillRect/>
            </a:stretch>
          </p:blipFill>
          <p:spPr bwMode="auto">
            <a:xfrm>
              <a:off x="5736197" y="5081708"/>
              <a:ext cx="544057" cy="544057"/>
            </a:xfrm>
            <a:prstGeom prst="rect">
              <a:avLst/>
            </a:prstGeom>
            <a:noFill/>
          </p:spPr>
        </p:pic>
      </p:grpSp>
      <p:grpSp>
        <p:nvGrpSpPr>
          <p:cNvPr id="33" name="Group 32"/>
          <p:cNvGrpSpPr/>
          <p:nvPr/>
        </p:nvGrpSpPr>
        <p:grpSpPr>
          <a:xfrm>
            <a:off x="2809300" y="3335889"/>
            <a:ext cx="3418849" cy="1649242"/>
            <a:chOff x="1905918" y="3888954"/>
            <a:chExt cx="3418849" cy="1649242"/>
          </a:xfrm>
        </p:grpSpPr>
        <p:sp>
          <p:nvSpPr>
            <p:cNvPr id="34" name="Rounded Rectangle 33"/>
            <p:cNvSpPr/>
            <p:nvPr/>
          </p:nvSpPr>
          <p:spPr bwMode="auto">
            <a:xfrm>
              <a:off x="1905918" y="3888954"/>
              <a:ext cx="3418849" cy="164924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36" name="Object 9"/>
            <p:cNvGraphicFramePr>
              <a:graphicFrameLocks noChangeAspect="1"/>
            </p:cNvGraphicFramePr>
            <p:nvPr/>
          </p:nvGraphicFramePr>
          <p:xfrm>
            <a:off x="2014418" y="4120308"/>
            <a:ext cx="3200624" cy="1140245"/>
          </p:xfrm>
          <a:graphic>
            <a:graphicData uri="http://schemas.openxmlformats.org/presentationml/2006/ole">
              <p:oleObj spid="_x0000_s124934" name="Equation" r:id="rId8" imgW="1726920" imgH="583920" progId="Equation.3">
                <p:embed/>
              </p:oleObj>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checkerboard(across)">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Forward Looking Statements</a:t>
            </a:r>
            <a:endParaRPr lang="en-US" dirty="0"/>
          </a:p>
        </p:txBody>
      </p:sp>
      <p:sp>
        <p:nvSpPr>
          <p:cNvPr id="4" name="Text Placeholder 3"/>
          <p:cNvSpPr>
            <a:spLocks noGrp="1"/>
          </p:cNvSpPr>
          <p:nvPr>
            <p:ph idx="1"/>
          </p:nvPr>
        </p:nvSpPr>
        <p:spPr>
          <a:xfrm>
            <a:off x="382588" y="1414464"/>
            <a:ext cx="8380412" cy="4308872"/>
          </a:xfrm>
        </p:spPr>
        <p:txBody>
          <a:bodyPr/>
          <a:lstStyle/>
          <a:p>
            <a:pPr marL="0" indent="0">
              <a:buNone/>
            </a:pPr>
            <a:r>
              <a:rPr lang="en-US" altLang="ja-JP" sz="2000" dirty="0" smtClean="0"/>
              <a:t>During our meeting and presentation today we will be making forward-looking statements. Any statement that refers to expectations, projections or other characterizations of future events or circumstances is a forward-looking statement, including those relating to market share, market growth, industry trends, technology development, technology transitions and future products. Actual results may differ materially </a:t>
            </a:r>
            <a:br>
              <a:rPr lang="en-US" altLang="ja-JP" sz="2000" dirty="0" smtClean="0"/>
            </a:br>
            <a:r>
              <a:rPr lang="en-US" altLang="ja-JP" sz="2000" dirty="0" smtClean="0"/>
              <a:t>from those expressed in these forward-looking statements.  Risks that may cause these forward-looking statements to be inaccurate include the risks detailed under the caption “Risk Factors” and elsewhere in </a:t>
            </a:r>
            <a:br>
              <a:rPr lang="en-US" altLang="ja-JP" sz="2000" dirty="0" smtClean="0"/>
            </a:br>
            <a:r>
              <a:rPr lang="en-US" altLang="ja-JP" sz="2000" dirty="0" smtClean="0"/>
              <a:t>the reports we file from time-to-time with the SEC, including our annual report on Form 10-K and our quarterly reports on Form 10-Q. We undertake no obligation to update the forward-looking statements that we make today and note that such forward-looking statements speak only as of the date hereof. </a:t>
            </a:r>
            <a:endParaRPr lang="en-US" sz="2000" dirty="0" smtClean="0"/>
          </a:p>
          <a:p>
            <a:endParaRPr lang="en-US" sz="2000"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ounded Rectangle 58"/>
          <p:cNvSpPr/>
          <p:nvPr/>
        </p:nvSpPr>
        <p:spPr bwMode="auto">
          <a:xfrm>
            <a:off x="545035" y="3804143"/>
            <a:ext cx="5117635" cy="112825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aphicFrame>
        <p:nvGraphicFramePr>
          <p:cNvPr id="40961" name="Object 1"/>
          <p:cNvGraphicFramePr>
            <a:graphicFrameLocks noChangeAspect="1"/>
          </p:cNvGraphicFramePr>
          <p:nvPr/>
        </p:nvGraphicFramePr>
        <p:xfrm>
          <a:off x="606425" y="3959225"/>
          <a:ext cx="4886325" cy="798513"/>
        </p:xfrm>
        <a:graphic>
          <a:graphicData uri="http://schemas.openxmlformats.org/presentationml/2006/ole">
            <p:oleObj spid="_x0000_s40961" name="Equation" r:id="rId4" imgW="3720960" imgH="622080" progId="Equation.3">
              <p:embed/>
            </p:oleObj>
          </a:graphicData>
        </a:graphic>
      </p:graphicFrame>
      <p:graphicFrame>
        <p:nvGraphicFramePr>
          <p:cNvPr id="60" name="Table 59"/>
          <p:cNvGraphicFramePr>
            <a:graphicFrameLocks noGrp="1"/>
          </p:cNvGraphicFramePr>
          <p:nvPr/>
        </p:nvGraphicFramePr>
        <p:xfrm>
          <a:off x="4638165" y="4806218"/>
          <a:ext cx="4064000" cy="1600200"/>
        </p:xfrm>
        <a:graphic>
          <a:graphicData uri="http://schemas.openxmlformats.org/drawingml/2006/table">
            <a:tbl>
              <a:tblPr firstRow="1" bandRow="1">
                <a:effectLst>
                  <a:outerShdw blurRad="50800" dist="38100" dir="8100000" algn="tr" rotWithShape="0">
                    <a:prstClr val="black">
                      <a:alpha val="40000"/>
                    </a:prstClr>
                  </a:outerShdw>
                </a:effectLst>
                <a:tableStyleId>{FABFCF23-3B69-468F-B69F-88F6DE6A72F2}</a:tableStyleId>
              </a:tblPr>
              <a:tblGrid>
                <a:gridCol w="899035"/>
                <a:gridCol w="1028700"/>
                <a:gridCol w="1120265"/>
                <a:gridCol w="1016000"/>
              </a:tblGrid>
              <a:tr h="199427">
                <a:tc rowSpan="2">
                  <a:txBody>
                    <a:bodyPr/>
                    <a:lstStyle/>
                    <a:p>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gridSpan="3">
                  <a:txBody>
                    <a:bodyPr/>
                    <a:lstStyle/>
                    <a:p>
                      <a:pPr algn="ctr"/>
                      <a:r>
                        <a:rPr lang="en-US" dirty="0" smtClean="0">
                          <a:effectLst>
                            <a:outerShdw blurRad="38100" dist="38100" dir="2700000" algn="tl">
                              <a:srgbClr val="000000">
                                <a:alpha val="43137"/>
                              </a:srgbClr>
                            </a:outerShdw>
                          </a:effectLst>
                          <a:latin typeface="Trebuchet MS" pitchFamily="34" charset="0"/>
                        </a:rPr>
                        <a:t>Mobile SSD Performance*</a:t>
                      </a:r>
                      <a:endParaRPr lang="en-US" dirty="0">
                        <a:solidFill>
                          <a:schemeClr val="bg2">
                            <a:lumMod val="75000"/>
                            <a:lumOff val="25000"/>
                          </a:schemeClr>
                        </a:solidFill>
                        <a:effectLst>
                          <a:outerShdw blurRad="38100" dist="38100" dir="2700000" algn="tl">
                            <a:srgbClr val="000000">
                              <a:alpha val="43137"/>
                            </a:srgbClr>
                          </a:outerShdw>
                        </a:effectLst>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r>
              <a:tr h="199427">
                <a:tc vMerge="1">
                  <a:txBody>
                    <a:bodyPr/>
                    <a:lstStyle/>
                    <a:p>
                      <a:endParaRPr lang="en-US" dirty="0"/>
                    </a:p>
                  </a:txBody>
                  <a:tcPr/>
                </a:tc>
                <a:tc>
                  <a:txBody>
                    <a:bodyPr/>
                    <a:lstStyle/>
                    <a:p>
                      <a:pPr algn="ctr"/>
                      <a:r>
                        <a:rPr lang="en-US" dirty="0" smtClean="0">
                          <a:latin typeface="Trebuchet MS" pitchFamily="34" charset="0"/>
                        </a:rPr>
                        <a:t>IOPS_R</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IOPS_W</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PC_IOPS</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r>
              <a:tr h="199427">
                <a:tc>
                  <a:txBody>
                    <a:bodyPr/>
                    <a:lstStyle/>
                    <a:p>
                      <a:r>
                        <a:rPr lang="en-US" dirty="0" smtClean="0">
                          <a:latin typeface="Trebuchet MS" pitchFamily="34" charset="0"/>
                        </a:rPr>
                        <a:t>2006/7</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5,000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10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20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r>
              <a:tr h="199427">
                <a:tc>
                  <a:txBody>
                    <a:bodyPr/>
                    <a:lstStyle/>
                    <a:p>
                      <a:r>
                        <a:rPr lang="en-US" dirty="0" smtClean="0">
                          <a:latin typeface="Trebuchet MS" pitchFamily="34" charset="0"/>
                        </a:rPr>
                        <a:t>2008</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10,000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100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200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r>
              <a:tr h="199427">
                <a:tc>
                  <a:txBody>
                    <a:bodyPr/>
                    <a:lstStyle/>
                    <a:p>
                      <a:r>
                        <a:rPr lang="en-US" dirty="0" smtClean="0">
                          <a:latin typeface="Trebuchet MS" pitchFamily="34" charset="0"/>
                        </a:rPr>
                        <a:t>2009</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20,000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400</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dirty="0" smtClean="0">
                          <a:latin typeface="Trebuchet MS" pitchFamily="34" charset="0"/>
                        </a:rPr>
                        <a:t>785</a:t>
                      </a:r>
                      <a:endParaRPr lang="en-US" dirty="0">
                        <a:latin typeface="Trebuchet MS" pitchFamily="34" charset="0"/>
                      </a:endParaRPr>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r>
            </a:tbl>
          </a:graphicData>
        </a:graphic>
      </p:graphicFrame>
      <p:sp>
        <p:nvSpPr>
          <p:cNvPr id="9" name="Rectangle 12"/>
          <p:cNvSpPr>
            <a:spLocks noGrp="1" noChangeArrowheads="1"/>
          </p:cNvSpPr>
          <p:nvPr>
            <p:ph type="title"/>
          </p:nvPr>
        </p:nvSpPr>
        <p:spPr>
          <a:xfrm>
            <a:off x="382588" y="228600"/>
            <a:ext cx="8380412" cy="1052596"/>
          </a:xfrm>
        </p:spPr>
        <p:txBody>
          <a:bodyPr/>
          <a:lstStyle/>
          <a:p>
            <a:r>
              <a:rPr lang="en-US" sz="4400" dirty="0" smtClean="0"/>
              <a:t>Translating HDD Performance</a:t>
            </a:r>
            <a:br>
              <a:rPr lang="en-US" sz="4400" dirty="0" smtClean="0"/>
            </a:br>
            <a:r>
              <a:rPr lang="en-US" sz="3200" dirty="0" smtClean="0">
                <a:solidFill>
                  <a:schemeClr val="accent1"/>
                </a:solidFill>
              </a:rPr>
              <a:t>Matching read/write ratios</a:t>
            </a:r>
            <a:endParaRPr lang="en-US" sz="3200" dirty="0">
              <a:solidFill>
                <a:schemeClr val="accent1"/>
              </a:solidFill>
            </a:endParaRPr>
          </a:p>
        </p:txBody>
      </p:sp>
      <p:sp>
        <p:nvSpPr>
          <p:cNvPr id="10" name="Rectangle 13"/>
          <p:cNvSpPr>
            <a:spLocks noGrp="1" noChangeArrowheads="1"/>
          </p:cNvSpPr>
          <p:nvPr>
            <p:ph type="body" idx="1"/>
          </p:nvPr>
        </p:nvSpPr>
        <p:spPr>
          <a:xfrm>
            <a:off x="374651" y="1900238"/>
            <a:ext cx="8380412" cy="1722523"/>
          </a:xfrm>
        </p:spPr>
        <p:txBody>
          <a:bodyPr/>
          <a:lstStyle/>
          <a:p>
            <a:r>
              <a:rPr lang="en-US" sz="2400" dirty="0" smtClean="0"/>
              <a:t>SSDs read much faster than they write</a:t>
            </a:r>
          </a:p>
          <a:p>
            <a:pPr lvl="1"/>
            <a:r>
              <a:rPr lang="en-US" sz="2000" dirty="0" smtClean="0"/>
              <a:t>10-100x difference in random read &amp; write </a:t>
            </a:r>
            <a:br>
              <a:rPr lang="en-US" sz="2000" dirty="0" smtClean="0"/>
            </a:br>
            <a:r>
              <a:rPr lang="en-US" sz="2000" dirty="0" smtClean="0"/>
              <a:t>performance at NAND level</a:t>
            </a:r>
          </a:p>
          <a:p>
            <a:pPr lvl="1"/>
            <a:r>
              <a:rPr lang="en-US" sz="2000" dirty="0" smtClean="0"/>
              <a:t>Windows XP and Vista R:W ratio in typical </a:t>
            </a:r>
            <a:br>
              <a:rPr lang="en-US" sz="2000" dirty="0" smtClean="0"/>
            </a:br>
            <a:r>
              <a:rPr lang="en-US" sz="2000" dirty="0" smtClean="0"/>
              <a:t>environments is 50:50 +/- 10%</a:t>
            </a:r>
            <a:endParaRPr lang="en-US" sz="2000" dirty="0"/>
          </a:p>
        </p:txBody>
      </p:sp>
      <p:sp>
        <p:nvSpPr>
          <p:cNvPr id="12" name="TextBox 11"/>
          <p:cNvSpPr txBox="1"/>
          <p:nvPr/>
        </p:nvSpPr>
        <p:spPr>
          <a:xfrm>
            <a:off x="2589136" y="6596390"/>
            <a:ext cx="3922005" cy="261610"/>
          </a:xfrm>
          <a:prstGeom prst="rect">
            <a:avLst/>
          </a:prstGeom>
          <a:noFill/>
        </p:spPr>
        <p:txBody>
          <a:bodyPr wrap="square" rtlCol="0">
            <a:spAutoFit/>
          </a:bodyPr>
          <a:lstStyle/>
          <a:p>
            <a:r>
              <a:rPr lang="en-US" sz="1100" dirty="0" smtClean="0">
                <a:solidFill>
                  <a:schemeClr val="tx1"/>
                </a:solidFill>
                <a:effectLst>
                  <a:outerShdw blurRad="38100" dist="38100" dir="2700000" algn="tl">
                    <a:srgbClr val="000000">
                      <a:alpha val="43137"/>
                    </a:srgbClr>
                  </a:outerShdw>
                </a:effectLst>
                <a:latin typeface="Segoe" pitchFamily="34" charset="0"/>
              </a:rPr>
              <a:t>*Industry averages, not representative of a specific product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Digital Analogues</a:t>
            </a:r>
            <a:endParaRPr lang="en-US" dirty="0"/>
          </a:p>
        </p:txBody>
      </p:sp>
      <p:pic>
        <p:nvPicPr>
          <p:cNvPr id="1026" name="Picture 2"/>
          <p:cNvPicPr>
            <a:picLocks noChangeAspect="1" noChangeArrowheads="1"/>
          </p:cNvPicPr>
          <p:nvPr/>
        </p:nvPicPr>
        <p:blipFill>
          <a:blip r:embed="rId3"/>
          <a:srcRect/>
          <a:stretch>
            <a:fillRect/>
          </a:stretch>
        </p:blipFill>
        <p:spPr bwMode="auto">
          <a:xfrm>
            <a:off x="566290" y="1771650"/>
            <a:ext cx="1685925" cy="1428750"/>
          </a:xfrm>
          <a:prstGeom prst="rect">
            <a:avLst/>
          </a:prstGeom>
          <a:noFill/>
          <a:ln w="9525">
            <a:noFill/>
            <a:miter lim="800000"/>
            <a:headEnd/>
            <a:tailEnd/>
          </a:ln>
          <a:effectLst/>
        </p:spPr>
      </p:pic>
      <p:grpSp>
        <p:nvGrpSpPr>
          <p:cNvPr id="22" name="Group 21"/>
          <p:cNvGrpSpPr/>
          <p:nvPr/>
        </p:nvGrpSpPr>
        <p:grpSpPr>
          <a:xfrm>
            <a:off x="1702954" y="2280379"/>
            <a:ext cx="3073665" cy="2189018"/>
            <a:chOff x="1702954" y="2280379"/>
            <a:chExt cx="3073665" cy="2189018"/>
          </a:xfrm>
        </p:grpSpPr>
        <p:pic>
          <p:nvPicPr>
            <p:cNvPr id="1027" name="Picture 3"/>
            <p:cNvPicPr>
              <a:picLocks noChangeAspect="1" noChangeArrowheads="1"/>
            </p:cNvPicPr>
            <p:nvPr/>
          </p:nvPicPr>
          <p:blipFill>
            <a:blip r:embed="rId4"/>
            <a:srcRect l="4800" b="9600"/>
            <a:stretch>
              <a:fillRect/>
            </a:stretch>
          </p:blipFill>
          <p:spPr bwMode="auto">
            <a:xfrm>
              <a:off x="1702954" y="2280379"/>
              <a:ext cx="3073665" cy="2189018"/>
            </a:xfrm>
            <a:prstGeom prst="rect">
              <a:avLst/>
            </a:prstGeom>
            <a:noFill/>
            <a:ln w="9525">
              <a:noFill/>
              <a:miter lim="800000"/>
              <a:headEnd/>
              <a:tailEnd/>
            </a:ln>
            <a:effectLst/>
          </p:spPr>
        </p:pic>
        <p:sp>
          <p:nvSpPr>
            <p:cNvPr id="8" name="Oval 7"/>
            <p:cNvSpPr/>
            <p:nvPr/>
          </p:nvSpPr>
          <p:spPr bwMode="auto">
            <a:xfrm>
              <a:off x="2527524" y="3097903"/>
              <a:ext cx="634776" cy="634776"/>
            </a:xfrm>
            <a:prstGeom prst="ellipse">
              <a:avLst/>
            </a:prstGeom>
            <a:noFill/>
            <a:ln w="25400">
              <a:solidFill>
                <a:srgbClr val="FF0000"/>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grpSp>
        <p:nvGrpSpPr>
          <p:cNvPr id="17" name="Group 16"/>
          <p:cNvGrpSpPr/>
          <p:nvPr/>
        </p:nvGrpSpPr>
        <p:grpSpPr>
          <a:xfrm>
            <a:off x="5654563" y="2870050"/>
            <a:ext cx="2162287" cy="2423105"/>
            <a:chOff x="5079963" y="554635"/>
            <a:chExt cx="2162287" cy="2423105"/>
          </a:xfrm>
        </p:grpSpPr>
        <p:pic>
          <p:nvPicPr>
            <p:cNvPr id="1029" name="Picture 5" descr="http://tbn0.google.com/images?q=tbn:3xp-kGGm9PE13M:http://www.cpic.com.au/images/cdrom.jpg">
              <a:hlinkClick r:id="rId5"/>
            </p:cNvPr>
            <p:cNvPicPr>
              <a:picLocks noChangeAspect="1" noChangeArrowheads="1"/>
            </p:cNvPicPr>
            <p:nvPr/>
          </p:nvPicPr>
          <p:blipFill>
            <a:blip r:embed="rId6"/>
            <a:srcRect/>
            <a:stretch>
              <a:fillRect/>
            </a:stretch>
          </p:blipFill>
          <p:spPr bwMode="auto">
            <a:xfrm>
              <a:off x="5448338" y="1192212"/>
              <a:ext cx="1409700" cy="1419226"/>
            </a:xfrm>
            <a:prstGeom prst="rect">
              <a:avLst/>
            </a:prstGeom>
            <a:noFill/>
          </p:spPr>
        </p:pic>
        <p:sp>
          <p:nvSpPr>
            <p:cNvPr id="16" name="Donut 15"/>
            <p:cNvSpPr/>
            <p:nvPr/>
          </p:nvSpPr>
          <p:spPr bwMode="auto">
            <a:xfrm>
              <a:off x="5079963" y="804695"/>
              <a:ext cx="2162287" cy="2173045"/>
            </a:xfrm>
            <a:prstGeom prst="donut">
              <a:avLst>
                <a:gd name="adj" fmla="val 18944"/>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2" name="Circular Arrow 11"/>
            <p:cNvSpPr/>
            <p:nvPr/>
          </p:nvSpPr>
          <p:spPr bwMode="auto">
            <a:xfrm>
              <a:off x="5257801" y="823912"/>
              <a:ext cx="1797088" cy="1325563"/>
            </a:xfrm>
            <a:prstGeom prst="circular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3" name="TextBox 12"/>
            <p:cNvSpPr txBox="1"/>
            <p:nvPr/>
          </p:nvSpPr>
          <p:spPr>
            <a:xfrm>
              <a:off x="5512285" y="554635"/>
              <a:ext cx="1377300"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1x = 150kB/s</a:t>
              </a:r>
            </a:p>
          </p:txBody>
        </p:sp>
      </p:grpSp>
      <p:grpSp>
        <p:nvGrpSpPr>
          <p:cNvPr id="18" name="Group 17"/>
          <p:cNvGrpSpPr/>
          <p:nvPr/>
        </p:nvGrpSpPr>
        <p:grpSpPr>
          <a:xfrm>
            <a:off x="7031327" y="4454674"/>
            <a:ext cx="1327851" cy="1257710"/>
            <a:chOff x="6488999" y="2086200"/>
            <a:chExt cx="1327851" cy="1257710"/>
          </a:xfrm>
        </p:grpSpPr>
        <p:pic>
          <p:nvPicPr>
            <p:cNvPr id="1031" name="Picture 7" descr="http://tbn0.google.com/images?q=tbn:yAINwD9EHdTmUM:http://pan.fotovista.com/dev/4/5/00039554/l_00039554.jpg">
              <a:hlinkClick r:id="rId7"/>
            </p:cNvPr>
            <p:cNvPicPr>
              <a:picLocks noChangeAspect="1" noChangeArrowheads="1"/>
            </p:cNvPicPr>
            <p:nvPr/>
          </p:nvPicPr>
          <p:blipFill>
            <a:blip r:embed="rId8"/>
            <a:srcRect l="7111" t="8000" r="7111" b="8000"/>
            <a:stretch>
              <a:fillRect/>
            </a:stretch>
          </p:blipFill>
          <p:spPr bwMode="auto">
            <a:xfrm>
              <a:off x="6488999" y="2086200"/>
              <a:ext cx="1327851" cy="1155855"/>
            </a:xfrm>
            <a:prstGeom prst="rect">
              <a:avLst/>
            </a:prstGeom>
            <a:noFill/>
          </p:spPr>
        </p:pic>
        <p:sp>
          <p:nvSpPr>
            <p:cNvPr id="9" name="Oval 8"/>
            <p:cNvSpPr/>
            <p:nvPr/>
          </p:nvSpPr>
          <p:spPr bwMode="auto">
            <a:xfrm>
              <a:off x="6540649" y="2885738"/>
              <a:ext cx="458172" cy="458172"/>
            </a:xfrm>
            <a:prstGeom prst="ellipse">
              <a:avLst/>
            </a:prstGeom>
            <a:noFill/>
            <a:ln w="25400">
              <a:solidFill>
                <a:srgbClr val="FF0000"/>
              </a:solidFill>
              <a:prstDash val="dash"/>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20" name="TextBox 19"/>
          <p:cNvSpPr txBox="1"/>
          <p:nvPr/>
        </p:nvSpPr>
        <p:spPr>
          <a:xfrm>
            <a:off x="1066800" y="1219200"/>
            <a:ext cx="3724096"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In Digital Photography</a:t>
            </a:r>
          </a:p>
        </p:txBody>
      </p:sp>
      <p:sp>
        <p:nvSpPr>
          <p:cNvPr id="21" name="TextBox 20"/>
          <p:cNvSpPr txBox="1"/>
          <p:nvPr/>
        </p:nvSpPr>
        <p:spPr>
          <a:xfrm>
            <a:off x="5167256" y="2224415"/>
            <a:ext cx="3762568"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Even in Flash Memory</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Introducing virtualRPM (vRPM)</a:t>
            </a:r>
            <a:endParaRPr lang="en-US" dirty="0"/>
          </a:p>
        </p:txBody>
      </p:sp>
      <p:sp>
        <p:nvSpPr>
          <p:cNvPr id="59" name="Text Placeholder 2"/>
          <p:cNvSpPr>
            <a:spLocks noGrp="1"/>
          </p:cNvSpPr>
          <p:nvPr>
            <p:ph type="body" idx="1"/>
          </p:nvPr>
        </p:nvSpPr>
        <p:spPr>
          <a:xfrm>
            <a:off x="382588" y="1414464"/>
            <a:ext cx="8380412" cy="775597"/>
          </a:xfrm>
        </p:spPr>
        <p:txBody>
          <a:bodyPr/>
          <a:lstStyle/>
          <a:p>
            <a:r>
              <a:rPr lang="en-US" sz="2800" dirty="0" smtClean="0"/>
              <a:t>How fast would you have to spin an HDD to achieve the net performance of an SSD?</a:t>
            </a:r>
          </a:p>
        </p:txBody>
      </p:sp>
      <p:graphicFrame>
        <p:nvGraphicFramePr>
          <p:cNvPr id="55" name="Table 54"/>
          <p:cNvGraphicFramePr>
            <a:graphicFrameLocks noGrp="1"/>
          </p:cNvGraphicFramePr>
          <p:nvPr/>
        </p:nvGraphicFramePr>
        <p:xfrm>
          <a:off x="834602" y="2681121"/>
          <a:ext cx="7501624" cy="1854200"/>
        </p:xfrm>
        <a:graphic>
          <a:graphicData uri="http://schemas.openxmlformats.org/drawingml/2006/table">
            <a:tbl>
              <a:tblPr firstRow="1" bandRow="1">
                <a:tableStyleId>{FABFCF23-3B69-468F-B69F-88F6DE6A72F2}</a:tableStyleId>
              </a:tblPr>
              <a:tblGrid>
                <a:gridCol w="765598"/>
                <a:gridCol w="1003300"/>
                <a:gridCol w="939800"/>
                <a:gridCol w="838200"/>
                <a:gridCol w="1041400"/>
                <a:gridCol w="1003300"/>
                <a:gridCol w="1066800"/>
                <a:gridCol w="843226"/>
              </a:tblGrid>
              <a:tr h="370840">
                <a:tc rowSpan="2">
                  <a:txBody>
                    <a:bodyPr/>
                    <a:lstStyle/>
                    <a:p>
                      <a:endParaRPr lang="en-US" sz="1400" dirty="0"/>
                    </a:p>
                  </a:txBody>
                  <a:tcP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gridSpan="3">
                  <a:txBody>
                    <a:bodyPr/>
                    <a:lstStyle/>
                    <a:p>
                      <a:pPr algn="ctr"/>
                      <a:r>
                        <a:rPr lang="en-US" sz="1400" dirty="0" smtClean="0">
                          <a:effectLst>
                            <a:outerShdw blurRad="38100" dist="38100" dir="2700000" algn="tl">
                              <a:srgbClr val="000000">
                                <a:alpha val="43137"/>
                              </a:srgbClr>
                            </a:outerShdw>
                          </a:effectLst>
                        </a:rPr>
                        <a:t>2.5” HDD*</a:t>
                      </a:r>
                      <a:endParaRPr lang="en-US" sz="1400" dirty="0">
                        <a:solidFill>
                          <a:schemeClr val="bg2">
                            <a:lumMod val="75000"/>
                            <a:lumOff val="25000"/>
                          </a:schemeClr>
                        </a:solidFill>
                        <a:effectLst>
                          <a:outerShdw blurRad="38100" dist="38100" dir="2700000" algn="tl">
                            <a:srgbClr val="000000">
                              <a:alpha val="43137"/>
                            </a:srgbClr>
                          </a:outerShdw>
                        </a:effectLst>
                      </a:endParaRPr>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hMerge="1">
                  <a:txBody>
                    <a:bodyPr/>
                    <a:lstStyle/>
                    <a:p>
                      <a:endParaRPr lang="en-US" dirty="0"/>
                    </a:p>
                  </a:txBody>
                  <a:tcPr/>
                </a:tc>
                <a:tc hMerge="1">
                  <a:txBody>
                    <a:bodyPr/>
                    <a:lstStyle/>
                    <a:p>
                      <a:pPr algn="ctr"/>
                      <a:endParaRPr lang="en-US" dirty="0">
                        <a:solidFill>
                          <a:schemeClr val="bg2">
                            <a:lumMod val="75000"/>
                            <a:lumOff val="25000"/>
                          </a:schemeClr>
                        </a:solidFill>
                      </a:endParaRPr>
                    </a:p>
                  </a:txBody>
                  <a:tcPr/>
                </a:tc>
                <a:tc gridSpan="4">
                  <a:txBody>
                    <a:bodyPr/>
                    <a:lstStyle/>
                    <a:p>
                      <a:pPr algn="ctr"/>
                      <a:r>
                        <a:rPr lang="en-US" sz="1400" dirty="0" smtClean="0">
                          <a:effectLst>
                            <a:outerShdw blurRad="38100" dist="38100" dir="2700000" algn="tl">
                              <a:srgbClr val="000000">
                                <a:alpha val="43137"/>
                              </a:srgbClr>
                            </a:outerShdw>
                          </a:effectLst>
                        </a:rPr>
                        <a:t>Mobile SSD*</a:t>
                      </a:r>
                      <a:endParaRPr lang="en-US" sz="1400" dirty="0">
                        <a:solidFill>
                          <a:schemeClr val="bg2">
                            <a:lumMod val="75000"/>
                            <a:lumOff val="25000"/>
                          </a:schemeClr>
                        </a:solidFill>
                        <a:effectLst>
                          <a:outerShdw blurRad="38100" dist="38100" dir="2700000" algn="tl">
                            <a:srgbClr val="000000">
                              <a:alpha val="43137"/>
                            </a:srgbClr>
                          </a:outerShdw>
                        </a:effectLst>
                      </a:endParaRPr>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pPr algn="ctr"/>
                      <a:endParaRPr lang="en-US" dirty="0">
                        <a:solidFill>
                          <a:schemeClr val="bg2">
                            <a:lumMod val="75000"/>
                            <a:lumOff val="25000"/>
                          </a:schemeClr>
                        </a:solidFill>
                      </a:endParaRPr>
                    </a:p>
                  </a:txBody>
                  <a:tcPr/>
                </a:tc>
              </a:tr>
              <a:tr h="370840">
                <a:tc vMerge="1">
                  <a:txBody>
                    <a:bodyPr/>
                    <a:lstStyle/>
                    <a:p>
                      <a:endParaRPr lang="en-US" dirty="0"/>
                    </a:p>
                  </a:txBody>
                  <a:tcPr/>
                </a:tc>
                <a:tc>
                  <a:txBody>
                    <a:bodyPr/>
                    <a:lstStyle/>
                    <a:p>
                      <a:pPr algn="ctr"/>
                      <a:r>
                        <a:rPr lang="en-US" sz="1400" dirty="0" smtClean="0"/>
                        <a:t>IOPS_R</a:t>
                      </a:r>
                      <a:endParaRPr lang="en-US" sz="1400"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IOPS_W</a:t>
                      </a:r>
                      <a:endParaRPr lang="en-US" sz="1400"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RPM</a:t>
                      </a:r>
                      <a:endParaRPr lang="en-US" sz="1400"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IOPS_R</a:t>
                      </a:r>
                      <a:endParaRPr lang="en-US" sz="1400"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IOPS_W</a:t>
                      </a:r>
                      <a:endParaRPr lang="en-US" sz="1400"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PC_IOPS</a:t>
                      </a:r>
                      <a:endParaRPr lang="en-US" sz="1400"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b="1" dirty="0" smtClean="0"/>
                        <a:t>vRPM</a:t>
                      </a:r>
                      <a:endParaRPr lang="en-US" sz="1400" b="1" dirty="0"/>
                    </a:p>
                  </a:txBody>
                  <a:tcPr anchor="b">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solidFill>
                      <a:schemeClr val="accent6">
                        <a:lumMod val="60000"/>
                        <a:lumOff val="40000"/>
                      </a:schemeClr>
                    </a:solidFill>
                  </a:tcPr>
                </a:tc>
              </a:tr>
              <a:tr h="370840">
                <a:tc>
                  <a:txBody>
                    <a:bodyPr/>
                    <a:lstStyle/>
                    <a:p>
                      <a:r>
                        <a:rPr lang="en-US" sz="1400" dirty="0" smtClean="0"/>
                        <a:t>2006/7</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41</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42</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5,400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5,000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20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~1,000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solidFill>
                      <a:schemeClr val="accent6">
                        <a:lumMod val="60000"/>
                        <a:lumOff val="40000"/>
                      </a:schemeClr>
                    </a:solidFill>
                  </a:tcPr>
                </a:tc>
              </a:tr>
              <a:tr h="370840">
                <a:tc>
                  <a:txBody>
                    <a:bodyPr/>
                    <a:lstStyle/>
                    <a:p>
                      <a:r>
                        <a:rPr lang="en-US" sz="1400" dirty="0" smtClean="0"/>
                        <a:t>2008</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70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113</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7,200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10,000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200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~10,000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solidFill>
                      <a:schemeClr val="accent6">
                        <a:lumMod val="60000"/>
                        <a:lumOff val="40000"/>
                      </a:schemeClr>
                    </a:solidFill>
                  </a:tcPr>
                </a:tc>
              </a:tr>
              <a:tr h="370840">
                <a:tc>
                  <a:txBody>
                    <a:bodyPr/>
                    <a:lstStyle/>
                    <a:p>
                      <a:r>
                        <a:rPr lang="en-US" sz="1400" dirty="0" smtClean="0"/>
                        <a:t>2009</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75</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120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7,200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20,000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400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785</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tcPr>
                </a:tc>
                <a:tc>
                  <a:txBody>
                    <a:bodyPr/>
                    <a:lstStyle/>
                    <a:p>
                      <a:pPr algn="ctr"/>
                      <a:r>
                        <a:rPr lang="en-US" sz="1400" dirty="0" smtClean="0"/>
                        <a:t>~40,000</a:t>
                      </a:r>
                      <a:endParaRPr lang="en-US" sz="1400" dirty="0"/>
                    </a:p>
                  </a:txBody>
                  <a:tcPr anchor="ctr">
                    <a:lnL w="12700" cap="flat" cmpd="sng" algn="ctr">
                      <a:solidFill>
                        <a:schemeClr val="bg2">
                          <a:lumMod val="65000"/>
                          <a:lumOff val="35000"/>
                        </a:schemeClr>
                      </a:solidFill>
                      <a:prstDash val="solid"/>
                      <a:round/>
                      <a:headEnd type="none" w="med" len="med"/>
                      <a:tailEnd type="none" w="med" len="med"/>
                    </a:lnL>
                    <a:lnR w="12700" cap="flat" cmpd="sng" algn="ctr">
                      <a:solidFill>
                        <a:schemeClr val="bg2">
                          <a:lumMod val="65000"/>
                          <a:lumOff val="35000"/>
                        </a:schemeClr>
                      </a:solidFill>
                      <a:prstDash val="solid"/>
                      <a:round/>
                      <a:headEnd type="none" w="med" len="med"/>
                      <a:tailEnd type="none" w="med" len="med"/>
                    </a:lnR>
                    <a:lnT w="12700" cap="flat" cmpd="sng" algn="ctr">
                      <a:solidFill>
                        <a:schemeClr val="bg2">
                          <a:lumMod val="65000"/>
                          <a:lumOff val="35000"/>
                        </a:schemeClr>
                      </a:solidFill>
                      <a:prstDash val="solid"/>
                      <a:round/>
                      <a:headEnd type="none" w="med" len="med"/>
                      <a:tailEnd type="none" w="med" len="med"/>
                    </a:lnT>
                    <a:lnB w="12700" cap="flat" cmpd="sng" algn="ctr">
                      <a:solidFill>
                        <a:schemeClr val="bg2">
                          <a:lumMod val="65000"/>
                          <a:lumOff val="35000"/>
                        </a:schemeClr>
                      </a:solidFill>
                      <a:prstDash val="solid"/>
                      <a:round/>
                      <a:headEnd type="none" w="med" len="med"/>
                      <a:tailEnd type="none" w="med" len="med"/>
                    </a:lnB>
                    <a:solidFill>
                      <a:schemeClr val="accent6">
                        <a:lumMod val="60000"/>
                        <a:lumOff val="40000"/>
                      </a:schemeClr>
                    </a:solidFill>
                  </a:tcPr>
                </a:tc>
              </a:tr>
            </a:tbl>
          </a:graphicData>
        </a:graphic>
      </p:graphicFrame>
      <p:sp>
        <p:nvSpPr>
          <p:cNvPr id="56" name="TextBox 55"/>
          <p:cNvSpPr txBox="1"/>
          <p:nvPr/>
        </p:nvSpPr>
        <p:spPr>
          <a:xfrm>
            <a:off x="3256384" y="4924889"/>
            <a:ext cx="5498680" cy="523220"/>
          </a:xfrm>
          <a:prstGeom prst="rect">
            <a:avLst/>
          </a:prstGeom>
          <a:noFill/>
        </p:spPr>
        <p:txBody>
          <a:bodyPr wrap="squar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…and we’re just getting started</a:t>
            </a:r>
          </a:p>
        </p:txBody>
      </p:sp>
      <p:sp>
        <p:nvSpPr>
          <p:cNvPr id="6" name="TextBox 5"/>
          <p:cNvSpPr txBox="1"/>
          <p:nvPr/>
        </p:nvSpPr>
        <p:spPr>
          <a:xfrm>
            <a:off x="2589136" y="6596390"/>
            <a:ext cx="3922005" cy="261610"/>
          </a:xfrm>
          <a:prstGeom prst="rect">
            <a:avLst/>
          </a:prstGeom>
          <a:noFill/>
        </p:spPr>
        <p:txBody>
          <a:bodyPr wrap="square" rtlCol="0">
            <a:spAutoFit/>
          </a:bodyPr>
          <a:lstStyle/>
          <a:p>
            <a:r>
              <a:rPr lang="en-US" sz="1100" dirty="0" smtClean="0">
                <a:solidFill>
                  <a:schemeClr val="tx1"/>
                </a:solidFill>
                <a:effectLst>
                  <a:outerShdw blurRad="38100" dist="38100" dir="2700000" algn="tl">
                    <a:srgbClr val="000000">
                      <a:alpha val="43137"/>
                    </a:srgbClr>
                  </a:outerShdw>
                </a:effectLst>
                <a:latin typeface="Segoe" pitchFamily="34" charset="0"/>
              </a:rPr>
              <a:t>*Industry averages, not representative of a specific product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Conclusions</a:t>
            </a:r>
            <a:endParaRPr lang="en-US" dirty="0"/>
          </a:p>
        </p:txBody>
      </p:sp>
      <p:sp>
        <p:nvSpPr>
          <p:cNvPr id="4" name="Rectangle 3"/>
          <p:cNvSpPr>
            <a:spLocks noGrp="1" noChangeArrowheads="1"/>
          </p:cNvSpPr>
          <p:nvPr>
            <p:ph type="body" idx="1"/>
          </p:nvPr>
        </p:nvSpPr>
        <p:spPr>
          <a:xfrm>
            <a:off x="382588" y="1414464"/>
            <a:ext cx="8380412" cy="4737194"/>
          </a:xfrm>
        </p:spPr>
        <p:txBody>
          <a:bodyPr/>
          <a:lstStyle/>
          <a:p>
            <a:r>
              <a:rPr lang="en-US" sz="2800" dirty="0" smtClean="0"/>
              <a:t>Introduction of a fundamentally new flash management system </a:t>
            </a:r>
            <a:r>
              <a:rPr lang="en-US" sz="2800" dirty="0" err="1" smtClean="0"/>
              <a:t>ExtremeFFS</a:t>
            </a:r>
            <a:r>
              <a:rPr lang="en-US" sz="2800" baseline="30000" dirty="0" err="1" smtClean="0"/>
              <a:t>TM</a:t>
            </a:r>
            <a:endParaRPr lang="en-US" sz="2800" baseline="30000" dirty="0" smtClean="0"/>
          </a:p>
          <a:p>
            <a:pPr lvl="1"/>
            <a:r>
              <a:rPr lang="en-US" sz="2400" dirty="0" smtClean="0"/>
              <a:t>Dramatic improvement in performance and </a:t>
            </a:r>
            <a:br>
              <a:rPr lang="en-US" sz="2400" dirty="0" smtClean="0"/>
            </a:br>
            <a:r>
              <a:rPr lang="en-US" sz="2400" dirty="0" smtClean="0"/>
              <a:t>reliability for Compute Applications</a:t>
            </a:r>
          </a:p>
          <a:p>
            <a:pPr lvl="1"/>
            <a:r>
              <a:rPr lang="en-US" sz="2400" dirty="0" smtClean="0"/>
              <a:t>Will ship in SanDisk products in 2009</a:t>
            </a:r>
          </a:p>
          <a:p>
            <a:r>
              <a:rPr lang="en-US" sz="2800" dirty="0" smtClean="0"/>
              <a:t>SSD will revolutionize Client storage, but </a:t>
            </a:r>
            <a:br>
              <a:rPr lang="en-US" sz="2800" dirty="0" smtClean="0"/>
            </a:br>
            <a:r>
              <a:rPr lang="en-US" sz="2800" dirty="0" smtClean="0"/>
              <a:t>requires new ways of thinking</a:t>
            </a:r>
          </a:p>
          <a:p>
            <a:pPr lvl="1"/>
            <a:r>
              <a:rPr lang="en-US" sz="2400" dirty="0" err="1" smtClean="0"/>
              <a:t>vRPM</a:t>
            </a:r>
            <a:r>
              <a:rPr lang="en-US" sz="2400" dirty="0" smtClean="0"/>
              <a:t>:  Simple performance measure to compare</a:t>
            </a:r>
            <a:br>
              <a:rPr lang="en-US" sz="2400" dirty="0" smtClean="0"/>
            </a:br>
            <a:r>
              <a:rPr lang="en-US" sz="2400" dirty="0" smtClean="0"/>
              <a:t>SSD to HDD and SSDs to each other</a:t>
            </a:r>
          </a:p>
          <a:p>
            <a:pPr lvl="1"/>
            <a:r>
              <a:rPr lang="en-US" sz="2400" dirty="0" smtClean="0"/>
              <a:t>LDE:  Simple endurance measure for end users</a:t>
            </a:r>
          </a:p>
          <a:p>
            <a:pPr lvl="1"/>
            <a:r>
              <a:rPr lang="en-US" sz="2400" dirty="0" smtClean="0"/>
              <a:t>Eventually – treating SSDs differently than HDDs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4" name="Rectangle 3"/>
          <p:cNvSpPr>
            <a:spLocks noGrp="1" noChangeArrowheads="1"/>
          </p:cNvSpPr>
          <p:nvPr>
            <p:ph type="body" idx="1"/>
          </p:nvPr>
        </p:nvSpPr>
        <p:spPr>
          <a:xfrm>
            <a:off x="382588" y="1414464"/>
            <a:ext cx="8380412" cy="3667158"/>
          </a:xfrm>
        </p:spPr>
        <p:txBody>
          <a:bodyPr/>
          <a:lstStyle/>
          <a:p>
            <a:r>
              <a:rPr lang="en-US" sz="2800" dirty="0" smtClean="0"/>
              <a:t>SSD adoption is not going to happen on its </a:t>
            </a:r>
            <a:br>
              <a:rPr lang="en-US" sz="2800" dirty="0" smtClean="0"/>
            </a:br>
            <a:r>
              <a:rPr lang="en-US" sz="2800" dirty="0" smtClean="0"/>
              <a:t>own – to achieve it the industry needs</a:t>
            </a:r>
          </a:p>
          <a:p>
            <a:pPr lvl="1"/>
            <a:r>
              <a:rPr lang="en-US" sz="2400" dirty="0" smtClean="0"/>
              <a:t>Simple, useful and accurate metrics – </a:t>
            </a:r>
            <a:r>
              <a:rPr lang="en-US" sz="2400" dirty="0" err="1" smtClean="0"/>
              <a:t>vRPM</a:t>
            </a:r>
            <a:r>
              <a:rPr lang="en-US" sz="2400" dirty="0" smtClean="0"/>
              <a:t>, LDE</a:t>
            </a:r>
          </a:p>
          <a:p>
            <a:pPr lvl="1"/>
            <a:r>
              <a:rPr lang="en-US" sz="2400" dirty="0" smtClean="0"/>
              <a:t>Endurance as a marketing rather than QA feature</a:t>
            </a:r>
          </a:p>
          <a:p>
            <a:pPr lvl="1"/>
            <a:r>
              <a:rPr lang="en-US" sz="2400" dirty="0" smtClean="0"/>
              <a:t>SSD Price Points that make the choice easy</a:t>
            </a:r>
          </a:p>
          <a:p>
            <a:endParaRPr lang="en-US" sz="2800" dirty="0" smtClean="0"/>
          </a:p>
          <a:p>
            <a:r>
              <a:rPr lang="en-US" sz="2800" dirty="0" smtClean="0"/>
              <a:t>We encourage others to follow SanDisk’s lead </a:t>
            </a:r>
            <a:br>
              <a:rPr lang="en-US" sz="2800" dirty="0" smtClean="0"/>
            </a:br>
            <a:r>
              <a:rPr lang="en-US" sz="2800" dirty="0" smtClean="0"/>
              <a:t>to take SSDs to the mass market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idx="1"/>
          </p:nvPr>
        </p:nvSpPr>
        <p:spPr>
          <a:xfrm>
            <a:off x="382588" y="1414464"/>
            <a:ext cx="8380412" cy="4502258"/>
          </a:xfrm>
        </p:spPr>
        <p:txBody>
          <a:bodyPr/>
          <a:lstStyle/>
          <a:p>
            <a:r>
              <a:rPr lang="en-US" sz="3200" dirty="0" smtClean="0"/>
              <a:t>Background on MLC NAND</a:t>
            </a:r>
          </a:p>
          <a:p>
            <a:pPr lvl="1"/>
            <a:r>
              <a:rPr lang="en-US" sz="2800" dirty="0" smtClean="0"/>
              <a:t>Use models in PCs &amp; Digital Media</a:t>
            </a:r>
          </a:p>
          <a:p>
            <a:r>
              <a:rPr lang="en-US" sz="3200" dirty="0" smtClean="0"/>
              <a:t>Introducing </a:t>
            </a:r>
            <a:r>
              <a:rPr lang="en-US" sz="3200" dirty="0" err="1" smtClean="0"/>
              <a:t>ExtremeFFS</a:t>
            </a:r>
            <a:r>
              <a:rPr lang="en-US" sz="3200" baseline="30000" dirty="0" err="1" smtClean="0"/>
              <a:t>TM</a:t>
            </a:r>
            <a:endParaRPr lang="en-US" sz="3200" baseline="30000" dirty="0" smtClean="0"/>
          </a:p>
          <a:p>
            <a:pPr lvl="1"/>
            <a:r>
              <a:rPr lang="en-US" sz="2800" dirty="0" smtClean="0"/>
              <a:t>The next generation of file systems for SSDs</a:t>
            </a:r>
          </a:p>
          <a:p>
            <a:r>
              <a:rPr lang="en-US" sz="3200" dirty="0" smtClean="0"/>
              <a:t>Two new metrics of SSD Performance</a:t>
            </a:r>
          </a:p>
          <a:p>
            <a:pPr lvl="1"/>
            <a:r>
              <a:rPr lang="en-US" sz="2800" dirty="0" smtClean="0"/>
              <a:t>Endurance:  </a:t>
            </a:r>
            <a:r>
              <a:rPr lang="en-US" sz="2800" dirty="0" err="1" smtClean="0"/>
              <a:t>Longterm</a:t>
            </a:r>
            <a:r>
              <a:rPr lang="en-US" sz="2800" dirty="0" smtClean="0"/>
              <a:t> Data Endurance (LDE)</a:t>
            </a:r>
          </a:p>
          <a:p>
            <a:pPr lvl="1"/>
            <a:r>
              <a:rPr lang="en-US" sz="2800" dirty="0" smtClean="0"/>
              <a:t>Performance:  </a:t>
            </a:r>
            <a:r>
              <a:rPr lang="en-US" sz="2800" dirty="0" err="1" smtClean="0"/>
              <a:t>virtualRPM</a:t>
            </a:r>
            <a:r>
              <a:rPr lang="en-US" sz="2800" dirty="0" smtClean="0"/>
              <a:t> (</a:t>
            </a:r>
            <a:r>
              <a:rPr lang="en-US" sz="2800" dirty="0" err="1" smtClean="0"/>
              <a:t>vRPM</a:t>
            </a:r>
            <a:r>
              <a:rPr lang="en-US" sz="2800" dirty="0" smtClean="0"/>
              <a:t>)</a:t>
            </a:r>
          </a:p>
          <a:p>
            <a:r>
              <a:rPr lang="en-US" sz="3200" dirty="0" smtClean="0"/>
              <a:t>Conclusions and Call to Action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2"/>
          <p:cNvSpPr>
            <a:spLocks noGrp="1" noChangeArrowheads="1"/>
          </p:cNvSpPr>
          <p:nvPr>
            <p:ph type="title"/>
          </p:nvPr>
        </p:nvSpPr>
        <p:spPr>
          <a:xfrm>
            <a:off x="382588" y="228600"/>
            <a:ext cx="8380412" cy="1052596"/>
          </a:xfrm>
        </p:spPr>
        <p:txBody>
          <a:bodyPr/>
          <a:lstStyle/>
          <a:p>
            <a:r>
              <a:rPr lang="en-US" sz="4400" dirty="0" smtClean="0"/>
              <a:t>MLC NAND Flash</a:t>
            </a:r>
            <a:br>
              <a:rPr lang="en-US" sz="4400" dirty="0" smtClean="0"/>
            </a:br>
            <a:r>
              <a:rPr lang="en-US" sz="3200" dirty="0" smtClean="0">
                <a:solidFill>
                  <a:schemeClr val="accent1"/>
                </a:solidFill>
              </a:rPr>
              <a:t>Driving the cost curve</a:t>
            </a:r>
            <a:endParaRPr lang="en-US" sz="3200" dirty="0">
              <a:solidFill>
                <a:schemeClr val="accent1"/>
              </a:solidFill>
            </a:endParaRPr>
          </a:p>
        </p:txBody>
      </p:sp>
      <p:sp>
        <p:nvSpPr>
          <p:cNvPr id="3" name="Text Placeholder 2"/>
          <p:cNvSpPr>
            <a:spLocks noGrp="1"/>
          </p:cNvSpPr>
          <p:nvPr>
            <p:ph idx="1"/>
          </p:nvPr>
        </p:nvSpPr>
        <p:spPr>
          <a:xfrm>
            <a:off x="385763" y="1900238"/>
            <a:ext cx="8380412" cy="929485"/>
          </a:xfrm>
        </p:spPr>
        <p:txBody>
          <a:bodyPr/>
          <a:lstStyle/>
          <a:p>
            <a:r>
              <a:rPr lang="en-US" sz="2800" dirty="0" smtClean="0"/>
              <a:t>SanDisk Invented MLC flash</a:t>
            </a:r>
          </a:p>
          <a:p>
            <a:r>
              <a:rPr lang="en-US" sz="2800" dirty="0" smtClean="0"/>
              <a:t>MLC has been key to cost reductions</a:t>
            </a:r>
          </a:p>
        </p:txBody>
      </p:sp>
      <p:pic>
        <p:nvPicPr>
          <p:cNvPr id="7" name="Picture 4" descr="5095344Cover"/>
          <p:cNvPicPr>
            <a:picLocks noChangeAspect="1" noChangeArrowheads="1"/>
          </p:cNvPicPr>
          <p:nvPr/>
        </p:nvPicPr>
        <p:blipFill>
          <a:blip r:embed="rId3"/>
          <a:srcRect/>
          <a:stretch>
            <a:fillRect/>
          </a:stretch>
        </p:blipFill>
        <p:spPr bwMode="auto">
          <a:xfrm>
            <a:off x="5829301" y="2960498"/>
            <a:ext cx="2430851" cy="3207037"/>
          </a:xfrm>
          <a:prstGeom prst="rect">
            <a:avLst/>
          </a:prstGeom>
          <a:noFill/>
          <a:ln w="9525">
            <a:noFill/>
            <a:miter lim="800000"/>
            <a:headEnd/>
            <a:tailEnd/>
          </a:ln>
        </p:spPr>
      </p:pic>
      <p:grpSp>
        <p:nvGrpSpPr>
          <p:cNvPr id="49" name="Group 48"/>
          <p:cNvGrpSpPr/>
          <p:nvPr/>
        </p:nvGrpSpPr>
        <p:grpSpPr>
          <a:xfrm>
            <a:off x="724211" y="2998822"/>
            <a:ext cx="4339914" cy="2905125"/>
            <a:chOff x="533255" y="3143250"/>
            <a:chExt cx="4599132" cy="3009900"/>
          </a:xfrm>
        </p:grpSpPr>
        <p:grpSp>
          <p:nvGrpSpPr>
            <p:cNvPr id="48" name="Group 47"/>
            <p:cNvGrpSpPr/>
            <p:nvPr/>
          </p:nvGrpSpPr>
          <p:grpSpPr>
            <a:xfrm>
              <a:off x="533255" y="3143250"/>
              <a:ext cx="4599132" cy="3009900"/>
              <a:chOff x="487217" y="3095625"/>
              <a:chExt cx="4599132" cy="3009900"/>
            </a:xfrm>
          </p:grpSpPr>
          <p:sp>
            <p:nvSpPr>
              <p:cNvPr id="27" name="Rounded Rectangle 26"/>
              <p:cNvSpPr/>
              <p:nvPr/>
            </p:nvSpPr>
            <p:spPr bwMode="auto">
              <a:xfrm>
                <a:off x="495300" y="3095625"/>
                <a:ext cx="4591049" cy="3009900"/>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bg2"/>
                      </a:gs>
                      <a:gs pos="25000">
                        <a:schemeClr val="bg2"/>
                      </a:gs>
                    </a:gsLst>
                    <a:lin ang="5400000" scaled="1"/>
                  </a:gradFill>
                  <a:latin typeface="Trebuchet MS" pitchFamily="34" charset="0"/>
                </a:endParaRPr>
              </a:p>
            </p:txBody>
          </p:sp>
          <p:sp>
            <p:nvSpPr>
              <p:cNvPr id="46" name="TextBox 45"/>
              <p:cNvSpPr txBox="1"/>
              <p:nvPr/>
            </p:nvSpPr>
            <p:spPr>
              <a:xfrm rot="16200000">
                <a:off x="383730" y="3517786"/>
                <a:ext cx="696214" cy="489240"/>
              </a:xfrm>
              <a:prstGeom prst="rect">
                <a:avLst/>
              </a:prstGeom>
              <a:noFill/>
            </p:spPr>
            <p:txBody>
              <a:bodyPr wrap="none" rtlCol="0">
                <a:spAutoFit/>
              </a:bodyPr>
              <a:lstStyle/>
              <a:p>
                <a:r>
                  <a:rPr lang="en-US" sz="2400" dirty="0" smtClean="0">
                    <a:solidFill>
                      <a:schemeClr val="bg2"/>
                    </a:solidFill>
                    <a:effectLst>
                      <a:outerShdw blurRad="38100" dist="38100" dir="2700000" algn="tl">
                        <a:srgbClr val="000000">
                          <a:alpha val="43137"/>
                        </a:srgbClr>
                      </a:outerShdw>
                    </a:effectLst>
                    <a:latin typeface="Trebuchet MS" pitchFamily="34" charset="0"/>
                  </a:rPr>
                  <a:t>SLC</a:t>
                </a:r>
              </a:p>
            </p:txBody>
          </p:sp>
          <p:sp>
            <p:nvSpPr>
              <p:cNvPr id="47" name="TextBox 46"/>
              <p:cNvSpPr txBox="1"/>
              <p:nvPr/>
            </p:nvSpPr>
            <p:spPr>
              <a:xfrm rot="16200000">
                <a:off x="347192" y="5106861"/>
                <a:ext cx="769290" cy="489240"/>
              </a:xfrm>
              <a:prstGeom prst="rect">
                <a:avLst/>
              </a:prstGeom>
              <a:noFill/>
            </p:spPr>
            <p:txBody>
              <a:bodyPr wrap="none" rtlCol="0">
                <a:spAutoFit/>
              </a:bodyPr>
              <a:lstStyle/>
              <a:p>
                <a:r>
                  <a:rPr lang="en-US" sz="2400" dirty="0" smtClean="0">
                    <a:solidFill>
                      <a:schemeClr val="bg2"/>
                    </a:solidFill>
                    <a:effectLst>
                      <a:outerShdw blurRad="38100" dist="38100" dir="2700000" algn="tl">
                        <a:srgbClr val="000000">
                          <a:alpha val="43137"/>
                        </a:srgbClr>
                      </a:outerShdw>
                    </a:effectLst>
                    <a:latin typeface="Trebuchet MS" pitchFamily="34" charset="0"/>
                  </a:rPr>
                  <a:t>MLC</a:t>
                </a:r>
              </a:p>
            </p:txBody>
          </p:sp>
        </p:grpSp>
        <p:grpSp>
          <p:nvGrpSpPr>
            <p:cNvPr id="45" name="Group 44"/>
            <p:cNvGrpSpPr/>
            <p:nvPr/>
          </p:nvGrpSpPr>
          <p:grpSpPr>
            <a:xfrm>
              <a:off x="886159" y="3261561"/>
              <a:ext cx="4040549" cy="2842303"/>
              <a:chOff x="1007701" y="3204411"/>
              <a:chExt cx="4040549" cy="2842303"/>
            </a:xfrm>
          </p:grpSpPr>
          <p:sp>
            <p:nvSpPr>
              <p:cNvPr id="10" name="Rectangle 26"/>
              <p:cNvSpPr>
                <a:spLocks noChangeArrowheads="1"/>
              </p:cNvSpPr>
              <p:nvPr/>
            </p:nvSpPr>
            <p:spPr bwMode="auto">
              <a:xfrm>
                <a:off x="1790943" y="4105275"/>
                <a:ext cx="100227" cy="223214"/>
              </a:xfrm>
              <a:prstGeom prst="rect">
                <a:avLst/>
              </a:prstGeom>
              <a:noFill/>
              <a:ln w="9525">
                <a:noFill/>
                <a:miter lim="800000"/>
                <a:headEnd/>
                <a:tailEnd/>
              </a:ln>
            </p:spPr>
            <p:txBody>
              <a:bodyPr wrap="none" lIns="0" tIns="0" rIns="0" bIns="0">
                <a:spAutoFit/>
              </a:bodyPr>
              <a:lstStyle/>
              <a:p>
                <a:pPr algn="l"/>
                <a:r>
                  <a:rPr lang="en-US" sz="1400" dirty="0" smtClean="0">
                    <a:solidFill>
                      <a:schemeClr val="bg2"/>
                    </a:solidFill>
                    <a:latin typeface="Trebuchet MS" pitchFamily="34" charset="0"/>
                  </a:rPr>
                  <a:t>1</a:t>
                </a:r>
                <a:endParaRPr lang="en-US" sz="1400" dirty="0">
                  <a:solidFill>
                    <a:schemeClr val="bg2"/>
                  </a:solidFill>
                  <a:effectLst/>
                  <a:latin typeface="Trebuchet MS" pitchFamily="34" charset="0"/>
                </a:endParaRPr>
              </a:p>
            </p:txBody>
          </p:sp>
          <p:sp>
            <p:nvSpPr>
              <p:cNvPr id="11" name="Rectangle 27"/>
              <p:cNvSpPr>
                <a:spLocks noChangeArrowheads="1"/>
              </p:cNvSpPr>
              <p:nvPr/>
            </p:nvSpPr>
            <p:spPr bwMode="auto">
              <a:xfrm>
                <a:off x="4238868" y="4105275"/>
                <a:ext cx="100227" cy="223214"/>
              </a:xfrm>
              <a:prstGeom prst="rect">
                <a:avLst/>
              </a:prstGeom>
              <a:noFill/>
              <a:ln w="9525">
                <a:noFill/>
                <a:miter lim="800000"/>
                <a:headEnd/>
                <a:tailEnd/>
              </a:ln>
            </p:spPr>
            <p:txBody>
              <a:bodyPr wrap="none" lIns="0" tIns="0" rIns="0" bIns="0">
                <a:spAutoFit/>
              </a:bodyPr>
              <a:lstStyle/>
              <a:p>
                <a:pPr algn="l"/>
                <a:r>
                  <a:rPr lang="en-US" sz="1400" dirty="0" smtClean="0">
                    <a:solidFill>
                      <a:schemeClr val="bg2"/>
                    </a:solidFill>
                    <a:latin typeface="Trebuchet MS" pitchFamily="34" charset="0"/>
                  </a:rPr>
                  <a:t>0</a:t>
                </a:r>
                <a:endParaRPr lang="en-US" sz="1400" dirty="0">
                  <a:solidFill>
                    <a:schemeClr val="bg2"/>
                  </a:solidFill>
                  <a:effectLst/>
                  <a:latin typeface="Trebuchet MS" pitchFamily="34" charset="0"/>
                </a:endParaRPr>
              </a:p>
            </p:txBody>
          </p:sp>
          <p:sp>
            <p:nvSpPr>
              <p:cNvPr id="12" name="Freeform 28"/>
              <p:cNvSpPr>
                <a:spLocks/>
              </p:cNvSpPr>
              <p:nvPr/>
            </p:nvSpPr>
            <p:spPr bwMode="auto">
              <a:xfrm>
                <a:off x="1387797" y="3295650"/>
                <a:ext cx="850577" cy="806980"/>
              </a:xfrm>
              <a:custGeom>
                <a:avLst/>
                <a:gdLst>
                  <a:gd name="T0" fmla="*/ 2147483647 w 488"/>
                  <a:gd name="T1" fmla="*/ 2147483647 h 305"/>
                  <a:gd name="T2" fmla="*/ 2147483647 w 488"/>
                  <a:gd name="T3" fmla="*/ 2147483647 h 305"/>
                  <a:gd name="T4" fmla="*/ 2147483647 w 488"/>
                  <a:gd name="T5" fmla="*/ 2147483647 h 305"/>
                  <a:gd name="T6" fmla="*/ 2147483647 w 488"/>
                  <a:gd name="T7" fmla="*/ 2147483647 h 305"/>
                  <a:gd name="T8" fmla="*/ 2147483647 w 488"/>
                  <a:gd name="T9" fmla="*/ 2147483647 h 305"/>
                  <a:gd name="T10" fmla="*/ 2147483647 w 488"/>
                  <a:gd name="T11" fmla="*/ 2147483647 h 305"/>
                  <a:gd name="T12" fmla="*/ 2147483647 w 488"/>
                  <a:gd name="T13" fmla="*/ 0 h 305"/>
                  <a:gd name="T14" fmla="*/ 2147483647 w 488"/>
                  <a:gd name="T15" fmla="*/ 2147483647 h 305"/>
                  <a:gd name="T16" fmla="*/ 2147483647 w 488"/>
                  <a:gd name="T17" fmla="*/ 2147483647 h 305"/>
                  <a:gd name="T18" fmla="*/ 2147483647 w 488"/>
                  <a:gd name="T19" fmla="*/ 2147483647 h 305"/>
                  <a:gd name="T20" fmla="*/ 2147483647 w 488"/>
                  <a:gd name="T21" fmla="*/ 2147483647 h 305"/>
                  <a:gd name="T22" fmla="*/ 2147483647 w 488"/>
                  <a:gd name="T23" fmla="*/ 2147483647 h 305"/>
                  <a:gd name="T24" fmla="*/ 0 w 488"/>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8"/>
                  <a:gd name="T40" fmla="*/ 0 h 305"/>
                  <a:gd name="T41" fmla="*/ 488 w 488"/>
                  <a:gd name="T42" fmla="*/ 305 h 3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8" h="305">
                    <a:moveTo>
                      <a:pt x="488" y="301"/>
                    </a:moveTo>
                    <a:lnTo>
                      <a:pt x="448" y="208"/>
                    </a:lnTo>
                    <a:lnTo>
                      <a:pt x="407" y="133"/>
                    </a:lnTo>
                    <a:lnTo>
                      <a:pt x="366" y="75"/>
                    </a:lnTo>
                    <a:lnTo>
                      <a:pt x="325" y="33"/>
                    </a:lnTo>
                    <a:lnTo>
                      <a:pt x="285" y="8"/>
                    </a:lnTo>
                    <a:lnTo>
                      <a:pt x="244" y="0"/>
                    </a:lnTo>
                    <a:lnTo>
                      <a:pt x="203" y="9"/>
                    </a:lnTo>
                    <a:lnTo>
                      <a:pt x="163" y="34"/>
                    </a:lnTo>
                    <a:lnTo>
                      <a:pt x="122" y="77"/>
                    </a:lnTo>
                    <a:lnTo>
                      <a:pt x="81" y="136"/>
                    </a:lnTo>
                    <a:lnTo>
                      <a:pt x="41" y="212"/>
                    </a:lnTo>
                    <a:lnTo>
                      <a:pt x="0" y="305"/>
                    </a:lnTo>
                  </a:path>
                </a:pathLst>
              </a:custGeom>
              <a:gradFill rotWithShape="1">
                <a:gsLst>
                  <a:gs pos="0">
                    <a:srgbClr val="DDDDDD"/>
                  </a:gs>
                  <a:gs pos="100000">
                    <a:srgbClr val="EDEDED"/>
                  </a:gs>
                </a:gsLst>
                <a:lin ang="5400000" scaled="1"/>
              </a:gradFill>
              <a:ln w="8001" cap="rnd">
                <a:solidFill>
                  <a:srgbClr val="333333"/>
                </a:solidFill>
                <a:round/>
                <a:headEnd/>
                <a:tailEnd/>
              </a:ln>
            </p:spPr>
            <p:txBody>
              <a:bodyPr/>
              <a:lstStyle/>
              <a:p>
                <a:endParaRPr lang="he-IL" b="0">
                  <a:effectLst/>
                  <a:latin typeface="Trebuchet MS" pitchFamily="34" charset="0"/>
                </a:endParaRPr>
              </a:p>
            </p:txBody>
          </p:sp>
          <p:sp>
            <p:nvSpPr>
              <p:cNvPr id="13" name="Freeform 29"/>
              <p:cNvSpPr>
                <a:spLocks/>
              </p:cNvSpPr>
              <p:nvPr/>
            </p:nvSpPr>
            <p:spPr bwMode="auto">
              <a:xfrm>
                <a:off x="3829050" y="3295650"/>
                <a:ext cx="896607" cy="806980"/>
              </a:xfrm>
              <a:custGeom>
                <a:avLst/>
                <a:gdLst>
                  <a:gd name="T0" fmla="*/ 2147483647 w 488"/>
                  <a:gd name="T1" fmla="*/ 2147483647 h 305"/>
                  <a:gd name="T2" fmla="*/ 2147483647 w 488"/>
                  <a:gd name="T3" fmla="*/ 2147483647 h 305"/>
                  <a:gd name="T4" fmla="*/ 2147483647 w 488"/>
                  <a:gd name="T5" fmla="*/ 2147483647 h 305"/>
                  <a:gd name="T6" fmla="*/ 2147483647 w 488"/>
                  <a:gd name="T7" fmla="*/ 2147483647 h 305"/>
                  <a:gd name="T8" fmla="*/ 2147483647 w 488"/>
                  <a:gd name="T9" fmla="*/ 2147483647 h 305"/>
                  <a:gd name="T10" fmla="*/ 2147483647 w 488"/>
                  <a:gd name="T11" fmla="*/ 2147483647 h 305"/>
                  <a:gd name="T12" fmla="*/ 2147483647 w 488"/>
                  <a:gd name="T13" fmla="*/ 0 h 305"/>
                  <a:gd name="T14" fmla="*/ 2147483647 w 488"/>
                  <a:gd name="T15" fmla="*/ 2147483647 h 305"/>
                  <a:gd name="T16" fmla="*/ 2147483647 w 488"/>
                  <a:gd name="T17" fmla="*/ 2147483647 h 305"/>
                  <a:gd name="T18" fmla="*/ 2147483647 w 488"/>
                  <a:gd name="T19" fmla="*/ 2147483647 h 305"/>
                  <a:gd name="T20" fmla="*/ 2147483647 w 488"/>
                  <a:gd name="T21" fmla="*/ 2147483647 h 305"/>
                  <a:gd name="T22" fmla="*/ 2147483647 w 488"/>
                  <a:gd name="T23" fmla="*/ 2147483647 h 305"/>
                  <a:gd name="T24" fmla="*/ 0 w 488"/>
                  <a:gd name="T25" fmla="*/ 2147483647 h 3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88"/>
                  <a:gd name="T40" fmla="*/ 0 h 305"/>
                  <a:gd name="T41" fmla="*/ 488 w 488"/>
                  <a:gd name="T42" fmla="*/ 305 h 3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88" h="305">
                    <a:moveTo>
                      <a:pt x="488" y="301"/>
                    </a:moveTo>
                    <a:lnTo>
                      <a:pt x="448" y="208"/>
                    </a:lnTo>
                    <a:lnTo>
                      <a:pt x="407" y="133"/>
                    </a:lnTo>
                    <a:lnTo>
                      <a:pt x="366" y="75"/>
                    </a:lnTo>
                    <a:lnTo>
                      <a:pt x="325" y="33"/>
                    </a:lnTo>
                    <a:lnTo>
                      <a:pt x="285" y="8"/>
                    </a:lnTo>
                    <a:lnTo>
                      <a:pt x="244" y="0"/>
                    </a:lnTo>
                    <a:lnTo>
                      <a:pt x="203" y="9"/>
                    </a:lnTo>
                    <a:lnTo>
                      <a:pt x="163" y="34"/>
                    </a:lnTo>
                    <a:lnTo>
                      <a:pt x="122" y="77"/>
                    </a:lnTo>
                    <a:lnTo>
                      <a:pt x="81" y="136"/>
                    </a:lnTo>
                    <a:lnTo>
                      <a:pt x="41" y="212"/>
                    </a:lnTo>
                    <a:lnTo>
                      <a:pt x="0" y="305"/>
                    </a:lnTo>
                  </a:path>
                </a:pathLst>
              </a:custGeom>
              <a:gradFill rotWithShape="1">
                <a:gsLst>
                  <a:gs pos="0">
                    <a:srgbClr val="DDDDDD"/>
                  </a:gs>
                  <a:gs pos="100000">
                    <a:srgbClr val="EDEDED"/>
                  </a:gs>
                </a:gsLst>
                <a:lin ang="5400000" scaled="1"/>
              </a:gradFill>
              <a:ln w="8001" cap="rnd">
                <a:solidFill>
                  <a:srgbClr val="333333"/>
                </a:solidFill>
                <a:round/>
                <a:headEnd/>
                <a:tailEnd/>
              </a:ln>
            </p:spPr>
            <p:txBody>
              <a:bodyPr/>
              <a:lstStyle/>
              <a:p>
                <a:endParaRPr lang="he-IL" b="0">
                  <a:effectLst/>
                  <a:latin typeface="Trebuchet MS" pitchFamily="34" charset="0"/>
                </a:endParaRPr>
              </a:p>
            </p:txBody>
          </p:sp>
          <p:sp>
            <p:nvSpPr>
              <p:cNvPr id="14" name="Line 30"/>
              <p:cNvSpPr>
                <a:spLocks noChangeShapeType="1"/>
              </p:cNvSpPr>
              <p:nvPr/>
            </p:nvSpPr>
            <p:spPr bwMode="auto">
              <a:xfrm>
                <a:off x="1354004" y="4092047"/>
                <a:ext cx="3432309" cy="0"/>
              </a:xfrm>
              <a:prstGeom prst="line">
                <a:avLst/>
              </a:prstGeom>
              <a:noFill/>
              <a:ln w="25400">
                <a:solidFill>
                  <a:srgbClr val="808080"/>
                </a:solidFill>
                <a:round/>
                <a:headEnd/>
                <a:tailEnd type="triangle"/>
              </a:ln>
            </p:spPr>
            <p:txBody>
              <a:bodyPr/>
              <a:lstStyle/>
              <a:p>
                <a:endParaRPr lang="en-US">
                  <a:latin typeface="Trebuchet MS" pitchFamily="34" charset="0"/>
                </a:endParaRPr>
              </a:p>
            </p:txBody>
          </p:sp>
          <p:sp>
            <p:nvSpPr>
              <p:cNvPr id="17" name="Rectangle 33"/>
              <p:cNvSpPr>
                <a:spLocks noChangeArrowheads="1"/>
              </p:cNvSpPr>
              <p:nvPr/>
            </p:nvSpPr>
            <p:spPr bwMode="auto">
              <a:xfrm>
                <a:off x="1516031" y="5676900"/>
                <a:ext cx="341344" cy="223214"/>
              </a:xfrm>
              <a:prstGeom prst="rect">
                <a:avLst/>
              </a:prstGeom>
              <a:noFill/>
              <a:ln w="9525">
                <a:noFill/>
                <a:miter lim="800000"/>
                <a:headEnd/>
                <a:tailEnd/>
              </a:ln>
            </p:spPr>
            <p:txBody>
              <a:bodyPr wrap="square" lIns="0" tIns="0" rIns="0" bIns="0">
                <a:spAutoFit/>
              </a:bodyPr>
              <a:lstStyle/>
              <a:p>
                <a:pPr algn="ctr"/>
                <a:r>
                  <a:rPr lang="en-US" sz="1400" dirty="0" smtClean="0">
                    <a:solidFill>
                      <a:schemeClr val="bg2"/>
                    </a:solidFill>
                    <a:effectLst/>
                    <a:latin typeface="Trebuchet MS" pitchFamily="34" charset="0"/>
                  </a:rPr>
                  <a:t>11</a:t>
                </a:r>
                <a:endParaRPr lang="en-US" sz="1400" dirty="0">
                  <a:solidFill>
                    <a:schemeClr val="bg2"/>
                  </a:solidFill>
                  <a:effectLst/>
                  <a:latin typeface="Trebuchet MS" pitchFamily="34" charset="0"/>
                </a:endParaRPr>
              </a:p>
            </p:txBody>
          </p:sp>
          <p:sp>
            <p:nvSpPr>
              <p:cNvPr id="18" name="Rectangle 34"/>
              <p:cNvSpPr>
                <a:spLocks noChangeArrowheads="1"/>
              </p:cNvSpPr>
              <p:nvPr/>
            </p:nvSpPr>
            <p:spPr bwMode="auto">
              <a:xfrm>
                <a:off x="2485714" y="5676900"/>
                <a:ext cx="267011" cy="223214"/>
              </a:xfrm>
              <a:prstGeom prst="rect">
                <a:avLst/>
              </a:prstGeom>
              <a:noFill/>
              <a:ln w="9525">
                <a:noFill/>
                <a:miter lim="800000"/>
                <a:headEnd/>
                <a:tailEnd/>
              </a:ln>
            </p:spPr>
            <p:txBody>
              <a:bodyPr wrap="square" lIns="0" tIns="0" rIns="0" bIns="0">
                <a:spAutoFit/>
              </a:bodyPr>
              <a:lstStyle/>
              <a:p>
                <a:pPr algn="ctr"/>
                <a:r>
                  <a:rPr lang="en-US" sz="1400" b="0" dirty="0">
                    <a:solidFill>
                      <a:schemeClr val="bg2"/>
                    </a:solidFill>
                    <a:effectLst/>
                    <a:latin typeface="Trebuchet MS" pitchFamily="34" charset="0"/>
                  </a:rPr>
                  <a:t>01</a:t>
                </a:r>
                <a:endParaRPr lang="en-US" sz="1400" dirty="0">
                  <a:solidFill>
                    <a:schemeClr val="bg2"/>
                  </a:solidFill>
                  <a:effectLst/>
                  <a:latin typeface="Trebuchet MS" pitchFamily="34" charset="0"/>
                </a:endParaRPr>
              </a:p>
            </p:txBody>
          </p:sp>
          <p:sp>
            <p:nvSpPr>
              <p:cNvPr id="19" name="Rectangle 35"/>
              <p:cNvSpPr>
                <a:spLocks noChangeArrowheads="1"/>
              </p:cNvSpPr>
              <p:nvPr/>
            </p:nvSpPr>
            <p:spPr bwMode="auto">
              <a:xfrm>
                <a:off x="3539608" y="5676900"/>
                <a:ext cx="274084" cy="223214"/>
              </a:xfrm>
              <a:prstGeom prst="rect">
                <a:avLst/>
              </a:prstGeom>
              <a:noFill/>
              <a:ln w="9525">
                <a:noFill/>
                <a:miter lim="800000"/>
                <a:headEnd/>
                <a:tailEnd/>
              </a:ln>
            </p:spPr>
            <p:txBody>
              <a:bodyPr wrap="square" lIns="0" tIns="0" rIns="0" bIns="0">
                <a:spAutoFit/>
              </a:bodyPr>
              <a:lstStyle/>
              <a:p>
                <a:pPr algn="ctr"/>
                <a:r>
                  <a:rPr lang="en-US" sz="1400" b="0" dirty="0">
                    <a:solidFill>
                      <a:schemeClr val="bg2"/>
                    </a:solidFill>
                    <a:effectLst/>
                    <a:latin typeface="Trebuchet MS" pitchFamily="34" charset="0"/>
                  </a:rPr>
                  <a:t>10</a:t>
                </a:r>
              </a:p>
            </p:txBody>
          </p:sp>
          <p:sp>
            <p:nvSpPr>
              <p:cNvPr id="20" name="Rectangle 36"/>
              <p:cNvSpPr>
                <a:spLocks noChangeArrowheads="1"/>
              </p:cNvSpPr>
              <p:nvPr/>
            </p:nvSpPr>
            <p:spPr bwMode="auto">
              <a:xfrm>
                <a:off x="4440946" y="5676900"/>
                <a:ext cx="262107" cy="223214"/>
              </a:xfrm>
              <a:prstGeom prst="rect">
                <a:avLst/>
              </a:prstGeom>
              <a:noFill/>
              <a:ln w="9525">
                <a:noFill/>
                <a:miter lim="800000"/>
                <a:headEnd/>
                <a:tailEnd/>
              </a:ln>
            </p:spPr>
            <p:txBody>
              <a:bodyPr wrap="square" lIns="0" tIns="0" rIns="0" bIns="0">
                <a:spAutoFit/>
              </a:bodyPr>
              <a:lstStyle/>
              <a:p>
                <a:pPr algn="ctr"/>
                <a:r>
                  <a:rPr lang="en-US" sz="1400" dirty="0" smtClean="0">
                    <a:solidFill>
                      <a:schemeClr val="bg2"/>
                    </a:solidFill>
                    <a:latin typeface="Trebuchet MS" pitchFamily="34" charset="0"/>
                  </a:rPr>
                  <a:t>00</a:t>
                </a:r>
                <a:endParaRPr lang="en-US" sz="1400" dirty="0">
                  <a:solidFill>
                    <a:schemeClr val="bg2"/>
                  </a:solidFill>
                  <a:effectLst/>
                  <a:latin typeface="Trebuchet MS" pitchFamily="34" charset="0"/>
                </a:endParaRPr>
              </a:p>
            </p:txBody>
          </p:sp>
          <p:sp>
            <p:nvSpPr>
              <p:cNvPr id="23" name="Freeform 39"/>
              <p:cNvSpPr>
                <a:spLocks/>
              </p:cNvSpPr>
              <p:nvPr/>
            </p:nvSpPr>
            <p:spPr bwMode="auto">
              <a:xfrm>
                <a:off x="1387798" y="4888442"/>
                <a:ext cx="536252" cy="804333"/>
              </a:xfrm>
              <a:custGeom>
                <a:avLst/>
                <a:gdLst>
                  <a:gd name="T0" fmla="*/ 2147483647 w 348"/>
                  <a:gd name="T1" fmla="*/ 2147483647 h 304"/>
                  <a:gd name="T2" fmla="*/ 2147483647 w 348"/>
                  <a:gd name="T3" fmla="*/ 2147483647 h 304"/>
                  <a:gd name="T4" fmla="*/ 2147483647 w 348"/>
                  <a:gd name="T5" fmla="*/ 2147483647 h 304"/>
                  <a:gd name="T6" fmla="*/ 2147483647 w 348"/>
                  <a:gd name="T7" fmla="*/ 2147483647 h 304"/>
                  <a:gd name="T8" fmla="*/ 2147483647 w 348"/>
                  <a:gd name="T9" fmla="*/ 2147483647 h 304"/>
                  <a:gd name="T10" fmla="*/ 2147483647 w 348"/>
                  <a:gd name="T11" fmla="*/ 2147483647 h 304"/>
                  <a:gd name="T12" fmla="*/ 2147483647 w 348"/>
                  <a:gd name="T13" fmla="*/ 0 h 304"/>
                  <a:gd name="T14" fmla="*/ 2147483647 w 348"/>
                  <a:gd name="T15" fmla="*/ 2147483647 h 304"/>
                  <a:gd name="T16" fmla="*/ 2147483647 w 348"/>
                  <a:gd name="T17" fmla="*/ 2147483647 h 304"/>
                  <a:gd name="T18" fmla="*/ 2147483647 w 348"/>
                  <a:gd name="T19" fmla="*/ 2147483647 h 304"/>
                  <a:gd name="T20" fmla="*/ 2147483647 w 348"/>
                  <a:gd name="T21" fmla="*/ 2147483647 h 304"/>
                  <a:gd name="T22" fmla="*/ 2147483647 w 348"/>
                  <a:gd name="T23" fmla="*/ 2147483647 h 304"/>
                  <a:gd name="T24" fmla="*/ 0 w 348"/>
                  <a:gd name="T25" fmla="*/ 2147483647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04"/>
                  <a:gd name="T41" fmla="*/ 348 w 348"/>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04">
                    <a:moveTo>
                      <a:pt x="348" y="302"/>
                    </a:moveTo>
                    <a:lnTo>
                      <a:pt x="319" y="210"/>
                    </a:lnTo>
                    <a:lnTo>
                      <a:pt x="290" y="134"/>
                    </a:lnTo>
                    <a:lnTo>
                      <a:pt x="261" y="76"/>
                    </a:lnTo>
                    <a:lnTo>
                      <a:pt x="232" y="34"/>
                    </a:lnTo>
                    <a:lnTo>
                      <a:pt x="203" y="9"/>
                    </a:lnTo>
                    <a:lnTo>
                      <a:pt x="174" y="0"/>
                    </a:lnTo>
                    <a:lnTo>
                      <a:pt x="145" y="9"/>
                    </a:lnTo>
                    <a:lnTo>
                      <a:pt x="116" y="34"/>
                    </a:lnTo>
                    <a:lnTo>
                      <a:pt x="87" y="77"/>
                    </a:lnTo>
                    <a:lnTo>
                      <a:pt x="58" y="136"/>
                    </a:lnTo>
                    <a:lnTo>
                      <a:pt x="29" y="212"/>
                    </a:lnTo>
                    <a:lnTo>
                      <a:pt x="0" y="304"/>
                    </a:lnTo>
                  </a:path>
                </a:pathLst>
              </a:custGeom>
              <a:gradFill rotWithShape="1">
                <a:gsLst>
                  <a:gs pos="0">
                    <a:srgbClr val="DDDDDD"/>
                  </a:gs>
                  <a:gs pos="100000">
                    <a:srgbClr val="EDEDED"/>
                  </a:gs>
                </a:gsLst>
                <a:lin ang="5400000" scaled="1"/>
              </a:gradFill>
              <a:ln w="8001" cap="rnd">
                <a:solidFill>
                  <a:srgbClr val="333333"/>
                </a:solidFill>
                <a:round/>
                <a:headEnd/>
                <a:tailEnd/>
              </a:ln>
            </p:spPr>
            <p:txBody>
              <a:bodyPr/>
              <a:lstStyle/>
              <a:p>
                <a:endParaRPr lang="he-IL" b="0">
                  <a:effectLst/>
                  <a:latin typeface="Trebuchet MS" pitchFamily="34" charset="0"/>
                </a:endParaRPr>
              </a:p>
            </p:txBody>
          </p:sp>
          <p:sp>
            <p:nvSpPr>
              <p:cNvPr id="24" name="Line 40"/>
              <p:cNvSpPr>
                <a:spLocks noChangeShapeType="1"/>
              </p:cNvSpPr>
              <p:nvPr/>
            </p:nvSpPr>
            <p:spPr bwMode="auto">
              <a:xfrm flipV="1">
                <a:off x="2981324" y="5293255"/>
                <a:ext cx="400377" cy="2645"/>
              </a:xfrm>
              <a:prstGeom prst="line">
                <a:avLst/>
              </a:prstGeom>
              <a:noFill/>
              <a:ln w="38100" cap="sq">
                <a:solidFill>
                  <a:srgbClr val="1A6DBB"/>
                </a:solidFill>
                <a:round/>
                <a:headEnd type="triangle" w="med" len="med"/>
                <a:tailEnd type="triangle" w="med" len="med"/>
              </a:ln>
            </p:spPr>
            <p:txBody>
              <a:bodyPr wrap="square" anchor="ctr">
                <a:spAutoFit/>
              </a:bodyPr>
              <a:lstStyle/>
              <a:p>
                <a:endParaRPr lang="en-US">
                  <a:latin typeface="Trebuchet MS" pitchFamily="34" charset="0"/>
                </a:endParaRPr>
              </a:p>
            </p:txBody>
          </p:sp>
          <p:sp>
            <p:nvSpPr>
              <p:cNvPr id="28" name="Freeform 39"/>
              <p:cNvSpPr>
                <a:spLocks/>
              </p:cNvSpPr>
              <p:nvPr/>
            </p:nvSpPr>
            <p:spPr bwMode="auto">
              <a:xfrm>
                <a:off x="2349823" y="4872567"/>
                <a:ext cx="536252" cy="804333"/>
              </a:xfrm>
              <a:custGeom>
                <a:avLst/>
                <a:gdLst>
                  <a:gd name="T0" fmla="*/ 2147483647 w 348"/>
                  <a:gd name="T1" fmla="*/ 2147483647 h 304"/>
                  <a:gd name="T2" fmla="*/ 2147483647 w 348"/>
                  <a:gd name="T3" fmla="*/ 2147483647 h 304"/>
                  <a:gd name="T4" fmla="*/ 2147483647 w 348"/>
                  <a:gd name="T5" fmla="*/ 2147483647 h 304"/>
                  <a:gd name="T6" fmla="*/ 2147483647 w 348"/>
                  <a:gd name="T7" fmla="*/ 2147483647 h 304"/>
                  <a:gd name="T8" fmla="*/ 2147483647 w 348"/>
                  <a:gd name="T9" fmla="*/ 2147483647 h 304"/>
                  <a:gd name="T10" fmla="*/ 2147483647 w 348"/>
                  <a:gd name="T11" fmla="*/ 2147483647 h 304"/>
                  <a:gd name="T12" fmla="*/ 2147483647 w 348"/>
                  <a:gd name="T13" fmla="*/ 0 h 304"/>
                  <a:gd name="T14" fmla="*/ 2147483647 w 348"/>
                  <a:gd name="T15" fmla="*/ 2147483647 h 304"/>
                  <a:gd name="T16" fmla="*/ 2147483647 w 348"/>
                  <a:gd name="T17" fmla="*/ 2147483647 h 304"/>
                  <a:gd name="T18" fmla="*/ 2147483647 w 348"/>
                  <a:gd name="T19" fmla="*/ 2147483647 h 304"/>
                  <a:gd name="T20" fmla="*/ 2147483647 w 348"/>
                  <a:gd name="T21" fmla="*/ 2147483647 h 304"/>
                  <a:gd name="T22" fmla="*/ 2147483647 w 348"/>
                  <a:gd name="T23" fmla="*/ 2147483647 h 304"/>
                  <a:gd name="T24" fmla="*/ 0 w 348"/>
                  <a:gd name="T25" fmla="*/ 2147483647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04"/>
                  <a:gd name="T41" fmla="*/ 348 w 348"/>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04">
                    <a:moveTo>
                      <a:pt x="348" y="302"/>
                    </a:moveTo>
                    <a:lnTo>
                      <a:pt x="319" y="210"/>
                    </a:lnTo>
                    <a:lnTo>
                      <a:pt x="290" y="134"/>
                    </a:lnTo>
                    <a:lnTo>
                      <a:pt x="261" y="76"/>
                    </a:lnTo>
                    <a:lnTo>
                      <a:pt x="232" y="34"/>
                    </a:lnTo>
                    <a:lnTo>
                      <a:pt x="203" y="9"/>
                    </a:lnTo>
                    <a:lnTo>
                      <a:pt x="174" y="0"/>
                    </a:lnTo>
                    <a:lnTo>
                      <a:pt x="145" y="9"/>
                    </a:lnTo>
                    <a:lnTo>
                      <a:pt x="116" y="34"/>
                    </a:lnTo>
                    <a:lnTo>
                      <a:pt x="87" y="77"/>
                    </a:lnTo>
                    <a:lnTo>
                      <a:pt x="58" y="136"/>
                    </a:lnTo>
                    <a:lnTo>
                      <a:pt x="29" y="212"/>
                    </a:lnTo>
                    <a:lnTo>
                      <a:pt x="0" y="304"/>
                    </a:lnTo>
                  </a:path>
                </a:pathLst>
              </a:custGeom>
              <a:gradFill rotWithShape="1">
                <a:gsLst>
                  <a:gs pos="0">
                    <a:srgbClr val="DDDDDD"/>
                  </a:gs>
                  <a:gs pos="100000">
                    <a:srgbClr val="EDEDED"/>
                  </a:gs>
                </a:gsLst>
                <a:lin ang="5400000" scaled="1"/>
              </a:gradFill>
              <a:ln w="8001" cap="rnd">
                <a:solidFill>
                  <a:srgbClr val="333333"/>
                </a:solidFill>
                <a:round/>
                <a:headEnd/>
                <a:tailEnd/>
              </a:ln>
            </p:spPr>
            <p:txBody>
              <a:bodyPr/>
              <a:lstStyle/>
              <a:p>
                <a:endParaRPr lang="he-IL" b="0">
                  <a:effectLst/>
                  <a:latin typeface="Trebuchet MS" pitchFamily="34" charset="0"/>
                </a:endParaRPr>
              </a:p>
            </p:txBody>
          </p:sp>
          <p:sp>
            <p:nvSpPr>
              <p:cNvPr id="29" name="Freeform 39"/>
              <p:cNvSpPr>
                <a:spLocks/>
              </p:cNvSpPr>
              <p:nvPr/>
            </p:nvSpPr>
            <p:spPr bwMode="auto">
              <a:xfrm>
                <a:off x="3397573" y="4872567"/>
                <a:ext cx="536252" cy="804333"/>
              </a:xfrm>
              <a:custGeom>
                <a:avLst/>
                <a:gdLst>
                  <a:gd name="T0" fmla="*/ 2147483647 w 348"/>
                  <a:gd name="T1" fmla="*/ 2147483647 h 304"/>
                  <a:gd name="T2" fmla="*/ 2147483647 w 348"/>
                  <a:gd name="T3" fmla="*/ 2147483647 h 304"/>
                  <a:gd name="T4" fmla="*/ 2147483647 w 348"/>
                  <a:gd name="T5" fmla="*/ 2147483647 h 304"/>
                  <a:gd name="T6" fmla="*/ 2147483647 w 348"/>
                  <a:gd name="T7" fmla="*/ 2147483647 h 304"/>
                  <a:gd name="T8" fmla="*/ 2147483647 w 348"/>
                  <a:gd name="T9" fmla="*/ 2147483647 h 304"/>
                  <a:gd name="T10" fmla="*/ 2147483647 w 348"/>
                  <a:gd name="T11" fmla="*/ 2147483647 h 304"/>
                  <a:gd name="T12" fmla="*/ 2147483647 w 348"/>
                  <a:gd name="T13" fmla="*/ 0 h 304"/>
                  <a:gd name="T14" fmla="*/ 2147483647 w 348"/>
                  <a:gd name="T15" fmla="*/ 2147483647 h 304"/>
                  <a:gd name="T16" fmla="*/ 2147483647 w 348"/>
                  <a:gd name="T17" fmla="*/ 2147483647 h 304"/>
                  <a:gd name="T18" fmla="*/ 2147483647 w 348"/>
                  <a:gd name="T19" fmla="*/ 2147483647 h 304"/>
                  <a:gd name="T20" fmla="*/ 2147483647 w 348"/>
                  <a:gd name="T21" fmla="*/ 2147483647 h 304"/>
                  <a:gd name="T22" fmla="*/ 2147483647 w 348"/>
                  <a:gd name="T23" fmla="*/ 2147483647 h 304"/>
                  <a:gd name="T24" fmla="*/ 0 w 348"/>
                  <a:gd name="T25" fmla="*/ 2147483647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04"/>
                  <a:gd name="T41" fmla="*/ 348 w 348"/>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04">
                    <a:moveTo>
                      <a:pt x="348" y="302"/>
                    </a:moveTo>
                    <a:lnTo>
                      <a:pt x="319" y="210"/>
                    </a:lnTo>
                    <a:lnTo>
                      <a:pt x="290" y="134"/>
                    </a:lnTo>
                    <a:lnTo>
                      <a:pt x="261" y="76"/>
                    </a:lnTo>
                    <a:lnTo>
                      <a:pt x="232" y="34"/>
                    </a:lnTo>
                    <a:lnTo>
                      <a:pt x="203" y="9"/>
                    </a:lnTo>
                    <a:lnTo>
                      <a:pt x="174" y="0"/>
                    </a:lnTo>
                    <a:lnTo>
                      <a:pt x="145" y="9"/>
                    </a:lnTo>
                    <a:lnTo>
                      <a:pt x="116" y="34"/>
                    </a:lnTo>
                    <a:lnTo>
                      <a:pt x="87" y="77"/>
                    </a:lnTo>
                    <a:lnTo>
                      <a:pt x="58" y="136"/>
                    </a:lnTo>
                    <a:lnTo>
                      <a:pt x="29" y="212"/>
                    </a:lnTo>
                    <a:lnTo>
                      <a:pt x="0" y="304"/>
                    </a:lnTo>
                  </a:path>
                </a:pathLst>
              </a:custGeom>
              <a:gradFill rotWithShape="1">
                <a:gsLst>
                  <a:gs pos="0">
                    <a:srgbClr val="DDDDDD"/>
                  </a:gs>
                  <a:gs pos="100000">
                    <a:srgbClr val="EDEDED"/>
                  </a:gs>
                </a:gsLst>
                <a:lin ang="5400000" scaled="1"/>
              </a:gradFill>
              <a:ln w="8001" cap="rnd">
                <a:solidFill>
                  <a:srgbClr val="333333"/>
                </a:solidFill>
                <a:round/>
                <a:headEnd/>
                <a:tailEnd/>
              </a:ln>
            </p:spPr>
            <p:txBody>
              <a:bodyPr/>
              <a:lstStyle/>
              <a:p>
                <a:endParaRPr lang="he-IL" b="0">
                  <a:effectLst/>
                  <a:latin typeface="Trebuchet MS" pitchFamily="34" charset="0"/>
                </a:endParaRPr>
              </a:p>
            </p:txBody>
          </p:sp>
          <p:sp>
            <p:nvSpPr>
              <p:cNvPr id="30" name="Freeform 39"/>
              <p:cNvSpPr>
                <a:spLocks/>
              </p:cNvSpPr>
              <p:nvPr/>
            </p:nvSpPr>
            <p:spPr bwMode="auto">
              <a:xfrm>
                <a:off x="4303874" y="4872567"/>
                <a:ext cx="536252" cy="804333"/>
              </a:xfrm>
              <a:custGeom>
                <a:avLst/>
                <a:gdLst>
                  <a:gd name="T0" fmla="*/ 2147483647 w 348"/>
                  <a:gd name="T1" fmla="*/ 2147483647 h 304"/>
                  <a:gd name="T2" fmla="*/ 2147483647 w 348"/>
                  <a:gd name="T3" fmla="*/ 2147483647 h 304"/>
                  <a:gd name="T4" fmla="*/ 2147483647 w 348"/>
                  <a:gd name="T5" fmla="*/ 2147483647 h 304"/>
                  <a:gd name="T6" fmla="*/ 2147483647 w 348"/>
                  <a:gd name="T7" fmla="*/ 2147483647 h 304"/>
                  <a:gd name="T8" fmla="*/ 2147483647 w 348"/>
                  <a:gd name="T9" fmla="*/ 2147483647 h 304"/>
                  <a:gd name="T10" fmla="*/ 2147483647 w 348"/>
                  <a:gd name="T11" fmla="*/ 2147483647 h 304"/>
                  <a:gd name="T12" fmla="*/ 2147483647 w 348"/>
                  <a:gd name="T13" fmla="*/ 0 h 304"/>
                  <a:gd name="T14" fmla="*/ 2147483647 w 348"/>
                  <a:gd name="T15" fmla="*/ 2147483647 h 304"/>
                  <a:gd name="T16" fmla="*/ 2147483647 w 348"/>
                  <a:gd name="T17" fmla="*/ 2147483647 h 304"/>
                  <a:gd name="T18" fmla="*/ 2147483647 w 348"/>
                  <a:gd name="T19" fmla="*/ 2147483647 h 304"/>
                  <a:gd name="T20" fmla="*/ 2147483647 w 348"/>
                  <a:gd name="T21" fmla="*/ 2147483647 h 304"/>
                  <a:gd name="T22" fmla="*/ 2147483647 w 348"/>
                  <a:gd name="T23" fmla="*/ 2147483647 h 304"/>
                  <a:gd name="T24" fmla="*/ 0 w 348"/>
                  <a:gd name="T25" fmla="*/ 2147483647 h 3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8"/>
                  <a:gd name="T40" fmla="*/ 0 h 304"/>
                  <a:gd name="T41" fmla="*/ 348 w 348"/>
                  <a:gd name="T42" fmla="*/ 304 h 3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8" h="304">
                    <a:moveTo>
                      <a:pt x="348" y="302"/>
                    </a:moveTo>
                    <a:lnTo>
                      <a:pt x="319" y="210"/>
                    </a:lnTo>
                    <a:lnTo>
                      <a:pt x="290" y="134"/>
                    </a:lnTo>
                    <a:lnTo>
                      <a:pt x="261" y="76"/>
                    </a:lnTo>
                    <a:lnTo>
                      <a:pt x="232" y="34"/>
                    </a:lnTo>
                    <a:lnTo>
                      <a:pt x="203" y="9"/>
                    </a:lnTo>
                    <a:lnTo>
                      <a:pt x="174" y="0"/>
                    </a:lnTo>
                    <a:lnTo>
                      <a:pt x="145" y="9"/>
                    </a:lnTo>
                    <a:lnTo>
                      <a:pt x="116" y="34"/>
                    </a:lnTo>
                    <a:lnTo>
                      <a:pt x="87" y="77"/>
                    </a:lnTo>
                    <a:lnTo>
                      <a:pt x="58" y="136"/>
                    </a:lnTo>
                    <a:lnTo>
                      <a:pt x="29" y="212"/>
                    </a:lnTo>
                    <a:lnTo>
                      <a:pt x="0" y="304"/>
                    </a:lnTo>
                  </a:path>
                </a:pathLst>
              </a:custGeom>
              <a:gradFill rotWithShape="1">
                <a:gsLst>
                  <a:gs pos="0">
                    <a:srgbClr val="DDDDDD"/>
                  </a:gs>
                  <a:gs pos="100000">
                    <a:srgbClr val="EDEDED"/>
                  </a:gs>
                </a:gsLst>
                <a:lin ang="5400000" scaled="1"/>
              </a:gradFill>
              <a:ln w="8001" cap="rnd">
                <a:solidFill>
                  <a:srgbClr val="333333"/>
                </a:solidFill>
                <a:round/>
                <a:headEnd/>
                <a:tailEnd/>
              </a:ln>
            </p:spPr>
            <p:txBody>
              <a:bodyPr/>
              <a:lstStyle/>
              <a:p>
                <a:endParaRPr lang="he-IL" b="0">
                  <a:effectLst/>
                  <a:latin typeface="Trebuchet MS" pitchFamily="34" charset="0"/>
                </a:endParaRPr>
              </a:p>
            </p:txBody>
          </p:sp>
          <p:sp>
            <p:nvSpPr>
              <p:cNvPr id="31" name="Line 40"/>
              <p:cNvSpPr>
                <a:spLocks noChangeShapeType="1"/>
              </p:cNvSpPr>
              <p:nvPr/>
            </p:nvSpPr>
            <p:spPr bwMode="auto">
              <a:xfrm flipV="1">
                <a:off x="1924049" y="5293255"/>
                <a:ext cx="400377" cy="2645"/>
              </a:xfrm>
              <a:prstGeom prst="line">
                <a:avLst/>
              </a:prstGeom>
              <a:noFill/>
              <a:ln w="38100" cap="sq">
                <a:solidFill>
                  <a:srgbClr val="1A6DBB"/>
                </a:solidFill>
                <a:round/>
                <a:headEnd type="triangle" w="med" len="med"/>
                <a:tailEnd type="triangle" w="med" len="med"/>
              </a:ln>
            </p:spPr>
            <p:txBody>
              <a:bodyPr wrap="square" anchor="ctr">
                <a:spAutoFit/>
              </a:bodyPr>
              <a:lstStyle/>
              <a:p>
                <a:endParaRPr lang="en-US">
                  <a:latin typeface="Trebuchet MS" pitchFamily="34" charset="0"/>
                </a:endParaRPr>
              </a:p>
            </p:txBody>
          </p:sp>
          <p:sp>
            <p:nvSpPr>
              <p:cNvPr id="32" name="Line 40"/>
              <p:cNvSpPr>
                <a:spLocks noChangeShapeType="1"/>
              </p:cNvSpPr>
              <p:nvPr/>
            </p:nvSpPr>
            <p:spPr bwMode="auto">
              <a:xfrm flipV="1">
                <a:off x="3943349" y="5293255"/>
                <a:ext cx="400377" cy="2645"/>
              </a:xfrm>
              <a:prstGeom prst="line">
                <a:avLst/>
              </a:prstGeom>
              <a:noFill/>
              <a:ln w="38100" cap="sq">
                <a:solidFill>
                  <a:srgbClr val="1A6DBB"/>
                </a:solidFill>
                <a:round/>
                <a:headEnd type="triangle" w="med" len="med"/>
                <a:tailEnd type="triangle" w="med" len="med"/>
              </a:ln>
            </p:spPr>
            <p:txBody>
              <a:bodyPr wrap="square" anchor="ctr">
                <a:spAutoFit/>
              </a:bodyPr>
              <a:lstStyle/>
              <a:p>
                <a:endParaRPr lang="en-US">
                  <a:latin typeface="Trebuchet MS" pitchFamily="34" charset="0"/>
                </a:endParaRPr>
              </a:p>
            </p:txBody>
          </p:sp>
          <p:cxnSp>
            <p:nvCxnSpPr>
              <p:cNvPr id="36" name="Straight Arrow Connector 35"/>
              <p:cNvCxnSpPr/>
              <p:nvPr/>
            </p:nvCxnSpPr>
            <p:spPr bwMode="auto">
              <a:xfrm>
                <a:off x="2390774" y="3724275"/>
                <a:ext cx="1280160" cy="0"/>
              </a:xfrm>
              <a:prstGeom prst="straightConnector1">
                <a:avLst/>
              </a:prstGeom>
              <a:ln w="38100">
                <a:solidFill>
                  <a:srgbClr val="0070C0"/>
                </a:solidFill>
                <a:headEnd type="triangle" w="med" len="med"/>
                <a:tailEnd type="triangle" w="med" len="med"/>
              </a:ln>
            </p:spPr>
            <p:style>
              <a:lnRef idx="1">
                <a:schemeClr val="dk1"/>
              </a:lnRef>
              <a:fillRef idx="0">
                <a:schemeClr val="dk1"/>
              </a:fillRef>
              <a:effectRef idx="0">
                <a:schemeClr val="dk1"/>
              </a:effectRef>
              <a:fontRef idx="minor">
                <a:schemeClr val="tx1"/>
              </a:fontRef>
            </p:style>
          </p:cxnSp>
          <p:sp>
            <p:nvSpPr>
              <p:cNvPr id="25" name="Line 41"/>
              <p:cNvSpPr>
                <a:spLocks noChangeShapeType="1"/>
              </p:cNvSpPr>
              <p:nvPr/>
            </p:nvSpPr>
            <p:spPr bwMode="auto">
              <a:xfrm>
                <a:off x="1354003" y="5674255"/>
                <a:ext cx="3566160" cy="0"/>
              </a:xfrm>
              <a:prstGeom prst="line">
                <a:avLst/>
              </a:prstGeom>
              <a:noFill/>
              <a:ln w="25400">
                <a:solidFill>
                  <a:srgbClr val="808080"/>
                </a:solidFill>
                <a:round/>
                <a:headEnd/>
                <a:tailEnd type="triangle"/>
              </a:ln>
            </p:spPr>
            <p:txBody>
              <a:bodyPr/>
              <a:lstStyle/>
              <a:p>
                <a:endParaRPr lang="en-US">
                  <a:latin typeface="Trebuchet MS" pitchFamily="34" charset="0"/>
                </a:endParaRPr>
              </a:p>
            </p:txBody>
          </p:sp>
          <p:sp>
            <p:nvSpPr>
              <p:cNvPr id="39" name="Line 41"/>
              <p:cNvSpPr>
                <a:spLocks noChangeShapeType="1"/>
              </p:cNvSpPr>
              <p:nvPr/>
            </p:nvSpPr>
            <p:spPr bwMode="auto">
              <a:xfrm flipV="1">
                <a:off x="1371600" y="4933950"/>
                <a:ext cx="0" cy="733424"/>
              </a:xfrm>
              <a:prstGeom prst="line">
                <a:avLst/>
              </a:prstGeom>
              <a:noFill/>
              <a:ln w="25400">
                <a:solidFill>
                  <a:srgbClr val="808080"/>
                </a:solidFill>
                <a:round/>
                <a:headEnd/>
                <a:tailEnd type="triangle"/>
              </a:ln>
            </p:spPr>
            <p:txBody>
              <a:bodyPr/>
              <a:lstStyle/>
              <a:p>
                <a:endParaRPr lang="en-US">
                  <a:latin typeface="Trebuchet MS" pitchFamily="34" charset="0"/>
                </a:endParaRPr>
              </a:p>
            </p:txBody>
          </p:sp>
          <p:sp>
            <p:nvSpPr>
              <p:cNvPr id="40" name="Line 41"/>
              <p:cNvSpPr>
                <a:spLocks noChangeShapeType="1"/>
              </p:cNvSpPr>
              <p:nvPr/>
            </p:nvSpPr>
            <p:spPr bwMode="auto">
              <a:xfrm flipV="1">
                <a:off x="1352550" y="3371851"/>
                <a:ext cx="0" cy="733424"/>
              </a:xfrm>
              <a:prstGeom prst="line">
                <a:avLst/>
              </a:prstGeom>
              <a:noFill/>
              <a:ln w="25400">
                <a:solidFill>
                  <a:srgbClr val="808080"/>
                </a:solidFill>
                <a:round/>
                <a:headEnd/>
                <a:tailEnd type="triangle"/>
              </a:ln>
            </p:spPr>
            <p:txBody>
              <a:bodyPr/>
              <a:lstStyle/>
              <a:p>
                <a:endParaRPr lang="en-US">
                  <a:latin typeface="Trebuchet MS" pitchFamily="34" charset="0"/>
                </a:endParaRPr>
              </a:p>
            </p:txBody>
          </p:sp>
          <p:sp>
            <p:nvSpPr>
              <p:cNvPr id="41" name="TextBox 40"/>
              <p:cNvSpPr txBox="1"/>
              <p:nvPr/>
            </p:nvSpPr>
            <p:spPr>
              <a:xfrm flipH="1">
                <a:off x="4439687" y="4095750"/>
                <a:ext cx="494263" cy="350764"/>
              </a:xfrm>
              <a:prstGeom prst="rect">
                <a:avLst/>
              </a:prstGeom>
              <a:noFill/>
            </p:spPr>
            <p:txBody>
              <a:bodyPr wrap="square" rtlCol="0">
                <a:spAutoFit/>
              </a:bodyPr>
              <a:lstStyle/>
              <a:p>
                <a:r>
                  <a:rPr lang="en-US" sz="1600" dirty="0" err="1"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V</a:t>
                </a:r>
                <a:r>
                  <a:rPr lang="en-US" sz="1600" baseline="-25000" dirty="0" err="1"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t</a:t>
                </a:r>
                <a:endParaRPr lang="en-US" sz="1600" baseline="-250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endParaRPr>
              </a:p>
            </p:txBody>
          </p:sp>
          <p:sp>
            <p:nvSpPr>
              <p:cNvPr id="42" name="TextBox 41"/>
              <p:cNvSpPr txBox="1"/>
              <p:nvPr/>
            </p:nvSpPr>
            <p:spPr>
              <a:xfrm flipH="1">
                <a:off x="4618409" y="5695950"/>
                <a:ext cx="429841" cy="350764"/>
              </a:xfrm>
              <a:prstGeom prst="rect">
                <a:avLst/>
              </a:prstGeom>
              <a:noFill/>
            </p:spPr>
            <p:txBody>
              <a:bodyPr wrap="square" rtlCol="0">
                <a:spAutoFit/>
              </a:bodyPr>
              <a:lstStyle/>
              <a:p>
                <a:r>
                  <a:rPr lang="en-US" sz="1600" dirty="0" err="1"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V</a:t>
                </a:r>
                <a:r>
                  <a:rPr lang="en-US" sz="1600" baseline="-25000" dirty="0" err="1"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t</a:t>
                </a:r>
                <a:endParaRPr lang="en-US" sz="1600" baseline="-250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endParaRPr>
              </a:p>
            </p:txBody>
          </p:sp>
          <p:sp>
            <p:nvSpPr>
              <p:cNvPr id="43" name="TextBox 42"/>
              <p:cNvSpPr txBox="1"/>
              <p:nvPr/>
            </p:nvSpPr>
            <p:spPr>
              <a:xfrm rot="16200000" flipH="1">
                <a:off x="716990" y="3495122"/>
                <a:ext cx="907581" cy="326160"/>
              </a:xfrm>
              <a:prstGeom prst="rect">
                <a:avLst/>
              </a:prstGeom>
              <a:noFill/>
            </p:spPr>
            <p:txBody>
              <a:bodyPr wrap="square" rtlCol="0">
                <a:spAutoFit/>
              </a:bodyPr>
              <a:lstStyle/>
              <a:p>
                <a:r>
                  <a:rPr lang="en-US" sz="14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 Cells</a:t>
                </a:r>
              </a:p>
            </p:txBody>
          </p:sp>
          <p:sp>
            <p:nvSpPr>
              <p:cNvPr id="44" name="TextBox 43"/>
              <p:cNvSpPr txBox="1"/>
              <p:nvPr/>
            </p:nvSpPr>
            <p:spPr>
              <a:xfrm rot="16200000" flipH="1">
                <a:off x="754450" y="5078442"/>
                <a:ext cx="908862" cy="326160"/>
              </a:xfrm>
              <a:prstGeom prst="rect">
                <a:avLst/>
              </a:prstGeom>
              <a:noFill/>
            </p:spPr>
            <p:txBody>
              <a:bodyPr wrap="square" rtlCol="0">
                <a:spAutoFit/>
              </a:bodyPr>
              <a:lstStyle/>
              <a:p>
                <a:r>
                  <a:rPr lang="en-US" sz="14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 Cells</a:t>
                </a:r>
              </a:p>
            </p:txBody>
          </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3614569" y="2355850"/>
            <a:ext cx="4948518" cy="366843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5" name="Rectangle 12"/>
          <p:cNvSpPr>
            <a:spLocks noGrp="1" noChangeArrowheads="1"/>
          </p:cNvSpPr>
          <p:nvPr>
            <p:ph type="title"/>
          </p:nvPr>
        </p:nvSpPr>
        <p:spPr>
          <a:xfrm>
            <a:off x="382588" y="228600"/>
            <a:ext cx="8380412" cy="941796"/>
          </a:xfrm>
        </p:spPr>
        <p:txBody>
          <a:bodyPr/>
          <a:lstStyle/>
          <a:p>
            <a:r>
              <a:rPr lang="en-US" sz="4000" dirty="0" smtClean="0"/>
              <a:t>The SSD Challenge</a:t>
            </a:r>
            <a:br>
              <a:rPr lang="en-US" sz="4000" dirty="0" smtClean="0"/>
            </a:br>
            <a:r>
              <a:rPr lang="en-US" sz="2800" dirty="0" smtClean="0">
                <a:solidFill>
                  <a:schemeClr val="accent1"/>
                </a:solidFill>
              </a:rPr>
              <a:t>Replicate and speed up HDD functionality </a:t>
            </a:r>
            <a:endParaRPr lang="en-US" sz="2800" dirty="0">
              <a:solidFill>
                <a:schemeClr val="accent1"/>
              </a:solidFill>
            </a:endParaRPr>
          </a:p>
        </p:txBody>
      </p:sp>
      <p:sp>
        <p:nvSpPr>
          <p:cNvPr id="11" name="Rounded Rectangle 10"/>
          <p:cNvSpPr/>
          <p:nvPr/>
        </p:nvSpPr>
        <p:spPr bwMode="auto">
          <a:xfrm rot="16200000">
            <a:off x="3169827" y="3796408"/>
            <a:ext cx="1950680" cy="78241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bg2"/>
                    </a:gs>
                    <a:gs pos="25000">
                      <a:schemeClr val="bg2"/>
                    </a:gs>
                  </a:gsLst>
                  <a:lin ang="5400000" scaled="1"/>
                </a:gradFill>
                <a:latin typeface="Trebuchet MS" pitchFamily="34" charset="0"/>
              </a:rPr>
              <a:t>Controller</a:t>
            </a:r>
          </a:p>
        </p:txBody>
      </p:sp>
      <p:sp>
        <p:nvSpPr>
          <p:cNvPr id="12" name="Rounded Rectangle 11"/>
          <p:cNvSpPr/>
          <p:nvPr/>
        </p:nvSpPr>
        <p:spPr bwMode="auto">
          <a:xfrm>
            <a:off x="4690334" y="2528048"/>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17" name="Table 16"/>
          <p:cNvGraphicFramePr>
            <a:graphicFrameLocks noGrp="1"/>
          </p:cNvGraphicFramePr>
          <p:nvPr/>
        </p:nvGraphicFramePr>
        <p:xfrm>
          <a:off x="4884196" y="2668795"/>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rgbClr val="FF0000"/>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bl>
          </a:graphicData>
        </a:graphic>
      </p:graphicFrame>
      <p:graphicFrame>
        <p:nvGraphicFramePr>
          <p:cNvPr id="19" name="Table 18"/>
          <p:cNvGraphicFramePr>
            <a:graphicFrameLocks noGrp="1"/>
          </p:cNvGraphicFramePr>
          <p:nvPr/>
        </p:nvGraphicFramePr>
        <p:xfrm>
          <a:off x="6693273" y="2670589"/>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20" name="Rounded Rectangle 19"/>
          <p:cNvSpPr/>
          <p:nvPr/>
        </p:nvSpPr>
        <p:spPr bwMode="auto">
          <a:xfrm>
            <a:off x="4659854" y="4541521"/>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21" name="Table 20"/>
          <p:cNvGraphicFramePr>
            <a:graphicFrameLocks noGrp="1"/>
          </p:cNvGraphicFramePr>
          <p:nvPr/>
        </p:nvGraphicFramePr>
        <p:xfrm>
          <a:off x="4853716" y="4682268"/>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22" name="Table 21"/>
          <p:cNvGraphicFramePr>
            <a:graphicFrameLocks noGrp="1"/>
          </p:cNvGraphicFramePr>
          <p:nvPr/>
        </p:nvGraphicFramePr>
        <p:xfrm>
          <a:off x="6662793" y="4684062"/>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23" name="Rectangle 22"/>
          <p:cNvSpPr/>
          <p:nvPr/>
        </p:nvSpPr>
        <p:spPr>
          <a:xfrm>
            <a:off x="1775012" y="3496236"/>
            <a:ext cx="1807284" cy="535531"/>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Read/Write to</a:t>
            </a:r>
            <a:b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br>
            <a:r>
              <a:rPr lang="en-US" sz="16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512B Sectors</a:t>
            </a:r>
            <a:endParaRPr lang="en-US" sz="16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sp>
        <p:nvSpPr>
          <p:cNvPr id="14" name="TextBox 13"/>
          <p:cNvSpPr txBox="1"/>
          <p:nvPr/>
        </p:nvSpPr>
        <p:spPr>
          <a:xfrm>
            <a:off x="4295775" y="5744973"/>
            <a:ext cx="4528969" cy="307777"/>
          </a:xfrm>
          <a:prstGeom prst="rect">
            <a:avLst/>
          </a:prstGeom>
          <a:noFill/>
        </p:spPr>
        <p:txBody>
          <a:bodyPr wrap="square" rtlCol="0">
            <a:spAutoFit/>
          </a:bodyPr>
          <a:lstStyle/>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NAND Component Containing</a:t>
            </a:r>
            <a:r>
              <a:rPr lang="en-US" sz="1400" dirty="0" smtClean="0">
                <a:effectLst>
                  <a:outerShdw blurRad="38100" dist="38100" dir="2700000" algn="tl">
                    <a:srgbClr val="000000">
                      <a:alpha val="43137"/>
                    </a:srgbClr>
                  </a:outerShdw>
                </a:effectLst>
                <a:latin typeface="Trebuchet MS" pitchFamily="34" charset="0"/>
              </a:rPr>
              <a:t> up to </a:t>
            </a:r>
            <a:r>
              <a:rPr lang="en-US" sz="1400" dirty="0" smtClean="0">
                <a:solidFill>
                  <a:schemeClr val="tx1"/>
                </a:solidFill>
                <a:effectLst>
                  <a:outerShdw blurRad="38100" dist="38100" dir="2700000" algn="tl">
                    <a:srgbClr val="000000">
                      <a:alpha val="43137"/>
                    </a:srgbClr>
                  </a:outerShdw>
                </a:effectLst>
                <a:latin typeface="Trebuchet MS" pitchFamily="34" charset="0"/>
              </a:rPr>
              <a:t>64k blocks</a:t>
            </a:r>
          </a:p>
        </p:txBody>
      </p:sp>
      <p:sp>
        <p:nvSpPr>
          <p:cNvPr id="15" name="TextBox 14"/>
          <p:cNvSpPr txBox="1"/>
          <p:nvPr/>
        </p:nvSpPr>
        <p:spPr>
          <a:xfrm>
            <a:off x="3740816" y="2486025"/>
            <a:ext cx="779381"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Trebuchet MS" pitchFamily="34" charset="0"/>
              </a:rPr>
              <a:t>Flash</a:t>
            </a:r>
            <a:br>
              <a:rPr lang="en-US" sz="2000" dirty="0" smtClean="0">
                <a:solidFill>
                  <a:schemeClr val="tx1"/>
                </a:solidFill>
                <a:effectLst>
                  <a:outerShdw blurRad="38100" dist="38100" dir="2700000" algn="tl">
                    <a:srgbClr val="000000">
                      <a:alpha val="43137"/>
                    </a:srgbClr>
                  </a:outerShdw>
                </a:effectLst>
                <a:latin typeface="Trebuchet MS" pitchFamily="34" charset="0"/>
              </a:rPr>
            </a:br>
            <a:r>
              <a:rPr lang="en-US" sz="2000" dirty="0" smtClean="0">
                <a:solidFill>
                  <a:schemeClr val="tx1"/>
                </a:solidFill>
                <a:effectLst>
                  <a:outerShdw blurRad="38100" dist="38100" dir="2700000" algn="tl">
                    <a:srgbClr val="000000">
                      <a:alpha val="43137"/>
                    </a:srgbClr>
                  </a:outerShdw>
                </a:effectLst>
                <a:latin typeface="Trebuchet MS" pitchFamily="34" charset="0"/>
              </a:rPr>
              <a:t>Drive</a:t>
            </a:r>
          </a:p>
        </p:txBody>
      </p:sp>
      <p:grpSp>
        <p:nvGrpSpPr>
          <p:cNvPr id="33" name="Group 32"/>
          <p:cNvGrpSpPr/>
          <p:nvPr/>
        </p:nvGrpSpPr>
        <p:grpSpPr>
          <a:xfrm>
            <a:off x="2345095" y="1398494"/>
            <a:ext cx="6648298" cy="1570616"/>
            <a:chOff x="2345095" y="1398494"/>
            <a:chExt cx="6648298" cy="1570616"/>
          </a:xfrm>
        </p:grpSpPr>
        <p:cxnSp>
          <p:nvCxnSpPr>
            <p:cNvPr id="24" name="Straight Arrow Connector 23"/>
            <p:cNvCxnSpPr/>
            <p:nvPr/>
          </p:nvCxnSpPr>
          <p:spPr bwMode="auto">
            <a:xfrm rot="5400000">
              <a:off x="5620871" y="2372061"/>
              <a:ext cx="763793" cy="430306"/>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rgbClr val="FF0000"/>
              </a:solidFill>
              <a:prstDash val="solid"/>
              <a:round/>
              <a:headEnd type="none" w="med" len="med"/>
              <a:tailEnd type="arrow"/>
            </a:ln>
            <a:effectLst>
              <a:glow rad="63500">
                <a:schemeClr val="accent1">
                  <a:satMod val="175000"/>
                  <a:alpha val="40000"/>
                </a:schemeClr>
              </a:glow>
            </a:effectLst>
          </p:spPr>
        </p:cxnSp>
        <p:sp>
          <p:nvSpPr>
            <p:cNvPr id="27" name="Rounded Rectangle 26"/>
            <p:cNvSpPr/>
            <p:nvPr/>
          </p:nvSpPr>
          <p:spPr bwMode="auto">
            <a:xfrm>
              <a:off x="2345095" y="1409252"/>
              <a:ext cx="1950680"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Page within a block</a:t>
              </a:r>
            </a:p>
            <a:p>
              <a:pPr algn="ctr"/>
              <a:r>
                <a:rPr lang="en-US" sz="1400" dirty="0" smtClean="0">
                  <a:effectLst>
                    <a:outerShdw blurRad="38100" dist="38100" dir="2700000" algn="tl">
                      <a:srgbClr val="000000">
                        <a:alpha val="43137"/>
                      </a:srgbClr>
                    </a:outerShdw>
                  </a:effectLst>
                  <a:latin typeface="Trebuchet MS" pitchFamily="34" charset="0"/>
                </a:rPr>
                <a:t>Minimum Read/Write Size ~8kB</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8" name="Rounded Rectangle 27"/>
            <p:cNvSpPr/>
            <p:nvPr/>
          </p:nvSpPr>
          <p:spPr bwMode="auto">
            <a:xfrm>
              <a:off x="5976473" y="1398494"/>
              <a:ext cx="3016920" cy="782416"/>
            </a:xfrm>
            <a:prstGeom prst="roundRect">
              <a:avLst>
                <a:gd name="adj" fmla="val 9033"/>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sz="1400" dirty="0" smtClean="0">
                  <a:solidFill>
                    <a:schemeClr val="tx1"/>
                  </a:solidFill>
                  <a:effectLst>
                    <a:outerShdw blurRad="38100" dist="38100" dir="2700000" algn="tl">
                      <a:srgbClr val="000000">
                        <a:alpha val="43137"/>
                      </a:srgbClr>
                    </a:outerShdw>
                  </a:effectLst>
                  <a:latin typeface="Trebuchet MS" pitchFamily="34" charset="0"/>
                </a:rPr>
                <a:t>Block within a NAND component </a:t>
              </a:r>
              <a:r>
                <a:rPr lang="en-US" sz="1400" dirty="0" smtClean="0">
                  <a:effectLst>
                    <a:outerShdw blurRad="38100" dist="38100" dir="2700000" algn="tl">
                      <a:srgbClr val="000000">
                        <a:alpha val="43137"/>
                      </a:srgbClr>
                    </a:outerShdw>
                  </a:effectLst>
                  <a:latin typeface="Trebuchet MS" pitchFamily="34" charset="0"/>
                </a:rPr>
                <a:t>Minimum Erase size ~512kB</a:t>
              </a: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p:txBody>
        </p:sp>
        <p:cxnSp>
          <p:nvCxnSpPr>
            <p:cNvPr id="29" name="Straight Arrow Connector 28"/>
            <p:cNvCxnSpPr/>
            <p:nvPr/>
          </p:nvCxnSpPr>
          <p:spPr bwMode="auto">
            <a:xfrm>
              <a:off x="4295775" y="2119256"/>
              <a:ext cx="695773" cy="602429"/>
            </a:xfrm>
            <a:prstGeom prst="straightConnector1">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28575" cap="flat" cmpd="sng" algn="ctr">
              <a:solidFill>
                <a:srgbClr val="FF0000"/>
              </a:solidFill>
              <a:prstDash val="solid"/>
              <a:round/>
              <a:headEnd type="none" w="med" len="med"/>
              <a:tailEnd type="arrow"/>
            </a:ln>
            <a:effectLst>
              <a:glow rad="63500">
                <a:schemeClr val="accent1">
                  <a:satMod val="175000"/>
                  <a:alpha val="40000"/>
                </a:schemeClr>
              </a:glow>
            </a:effectLst>
          </p:spPr>
        </p:cxnSp>
      </p:grpSp>
      <p:sp>
        <p:nvSpPr>
          <p:cNvPr id="34" name="Rectangle 33"/>
          <p:cNvSpPr/>
          <p:nvPr/>
        </p:nvSpPr>
        <p:spPr bwMode="auto">
          <a:xfrm>
            <a:off x="381000" y="3603812"/>
            <a:ext cx="1355463" cy="1215614"/>
          </a:xfrm>
          <a:prstGeom prst="rect">
            <a:avLst/>
          </a:prstGeom>
          <a:solidFill>
            <a:schemeClr val="bg1">
              <a:lumMod val="60000"/>
              <a:lumOff val="40000"/>
            </a:schemeClr>
          </a:solidFill>
          <a:ln>
            <a:solidFill>
              <a:schemeClr val="bg1">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Host</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System</a:t>
            </a:r>
          </a:p>
        </p:txBody>
      </p:sp>
      <p:grpSp>
        <p:nvGrpSpPr>
          <p:cNvPr id="39" name="Group 38"/>
          <p:cNvGrpSpPr/>
          <p:nvPr/>
        </p:nvGrpSpPr>
        <p:grpSpPr>
          <a:xfrm>
            <a:off x="1764257" y="4017946"/>
            <a:ext cx="1919538" cy="408790"/>
            <a:chOff x="1764257" y="4017946"/>
            <a:chExt cx="1919538" cy="408790"/>
          </a:xfrm>
        </p:grpSpPr>
        <p:sp>
          <p:nvSpPr>
            <p:cNvPr id="8" name="Up-Down Arrow 7"/>
            <p:cNvSpPr/>
            <p:nvPr/>
          </p:nvSpPr>
          <p:spPr bwMode="auto">
            <a:xfrm rot="16200000">
              <a:off x="2476483" y="3305720"/>
              <a:ext cx="408790" cy="1833241"/>
            </a:xfrm>
            <a:prstGeom prst="upDownArrow">
              <a:avLst/>
            </a:prstGeom>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5" name="TextBox 34"/>
            <p:cNvSpPr txBox="1"/>
            <p:nvPr/>
          </p:nvSpPr>
          <p:spPr>
            <a:xfrm>
              <a:off x="1828800" y="4038600"/>
              <a:ext cx="1854995"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Trebuchet MS"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8" name="Group 37"/>
          <p:cNvGrpSpPr/>
          <p:nvPr/>
        </p:nvGrpSpPr>
        <p:grpSpPr>
          <a:xfrm>
            <a:off x="4582759" y="3775933"/>
            <a:ext cx="2205316" cy="731520"/>
            <a:chOff x="4582759" y="3775933"/>
            <a:chExt cx="2205316" cy="731520"/>
          </a:xfrm>
        </p:grpSpPr>
        <p:sp>
          <p:nvSpPr>
            <p:cNvPr id="36" name="Left-Right-Up Arrow 35"/>
            <p:cNvSpPr/>
            <p:nvPr/>
          </p:nvSpPr>
          <p:spPr bwMode="auto">
            <a:xfrm rot="16200000">
              <a:off x="5319657" y="3039035"/>
              <a:ext cx="731520" cy="2205316"/>
            </a:xfrm>
            <a:prstGeom prst="leftRightUpArrow">
              <a:avLst/>
            </a:prstGeom>
            <a:solidFill>
              <a:schemeClr val="tx2">
                <a:lumMod val="75000"/>
              </a:schemeClr>
            </a:solidFill>
            <a:ln>
              <a:solidFill>
                <a:schemeClr val="bg2">
                  <a:lumMod val="85000"/>
                  <a:lumOff val="1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37" name="Rectangle 36"/>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2588" y="228600"/>
            <a:ext cx="8380412" cy="1052596"/>
          </a:xfrm>
        </p:spPr>
        <p:txBody>
          <a:bodyPr/>
          <a:lstStyle/>
          <a:p>
            <a:r>
              <a:rPr lang="en-US" sz="4400" dirty="0" smtClean="0"/>
              <a:t>In Digital Media Applications</a:t>
            </a:r>
            <a:br>
              <a:rPr lang="en-US" sz="4400" dirty="0" smtClean="0"/>
            </a:br>
            <a:r>
              <a:rPr lang="en-US" sz="3200" dirty="0" smtClean="0">
                <a:solidFill>
                  <a:schemeClr val="accent1"/>
                </a:solidFill>
              </a:rPr>
              <a:t>Usage pattern minimizes conflict</a:t>
            </a:r>
            <a:endParaRPr lang="en-US" sz="3200" dirty="0">
              <a:solidFill>
                <a:schemeClr val="accent1"/>
              </a:solidFill>
            </a:endParaRPr>
          </a:p>
        </p:txBody>
      </p:sp>
      <p:sp>
        <p:nvSpPr>
          <p:cNvPr id="43" name="Rectangle 4"/>
          <p:cNvSpPr>
            <a:spLocks noChangeArrowheads="1"/>
          </p:cNvSpPr>
          <p:nvPr/>
        </p:nvSpPr>
        <p:spPr bwMode="auto">
          <a:xfrm>
            <a:off x="3614569" y="2355850"/>
            <a:ext cx="4948518" cy="366843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46" name="Rounded Rectangle 45"/>
          <p:cNvSpPr/>
          <p:nvPr/>
        </p:nvSpPr>
        <p:spPr bwMode="auto">
          <a:xfrm rot="16200000">
            <a:off x="3169827" y="3796408"/>
            <a:ext cx="1950680" cy="78241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bg2"/>
                    </a:gs>
                    <a:gs pos="25000">
                      <a:schemeClr val="bg2"/>
                    </a:gs>
                  </a:gsLst>
                  <a:lin ang="5400000" scaled="1"/>
                </a:gradFill>
                <a:latin typeface="Segoe" pitchFamily="34" charset="0"/>
              </a:rPr>
              <a:t>Controller</a:t>
            </a:r>
          </a:p>
        </p:txBody>
      </p:sp>
      <p:sp>
        <p:nvSpPr>
          <p:cNvPr id="47" name="Rounded Rectangle 46"/>
          <p:cNvSpPr/>
          <p:nvPr/>
        </p:nvSpPr>
        <p:spPr bwMode="auto">
          <a:xfrm>
            <a:off x="4690334" y="2528048"/>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50" name="Table 49"/>
          <p:cNvGraphicFramePr>
            <a:graphicFrameLocks noGrp="1"/>
          </p:cNvGraphicFramePr>
          <p:nvPr/>
        </p:nvGraphicFramePr>
        <p:xfrm>
          <a:off x="4884196" y="2668795"/>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51" name="Table 50"/>
          <p:cNvGraphicFramePr>
            <a:graphicFrameLocks noGrp="1"/>
          </p:cNvGraphicFramePr>
          <p:nvPr/>
        </p:nvGraphicFramePr>
        <p:xfrm>
          <a:off x="6693273" y="2670589"/>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52" name="Rounded Rectangle 51"/>
          <p:cNvSpPr/>
          <p:nvPr/>
        </p:nvSpPr>
        <p:spPr bwMode="auto">
          <a:xfrm>
            <a:off x="4659854" y="4541521"/>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53" name="Table 52"/>
          <p:cNvGraphicFramePr>
            <a:graphicFrameLocks noGrp="1"/>
          </p:cNvGraphicFramePr>
          <p:nvPr/>
        </p:nvGraphicFramePr>
        <p:xfrm>
          <a:off x="4853716" y="4682268"/>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54" name="Table 53"/>
          <p:cNvGraphicFramePr>
            <a:graphicFrameLocks noGrp="1"/>
          </p:cNvGraphicFramePr>
          <p:nvPr/>
        </p:nvGraphicFramePr>
        <p:xfrm>
          <a:off x="6662793" y="4684062"/>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pic>
        <p:nvPicPr>
          <p:cNvPr id="55" name="Picture 2" descr="http://www.dogbreedinfo.com/images17/NorthernInuitDogFreya14wks.JPG"/>
          <p:cNvPicPr>
            <a:picLocks noChangeAspect="1" noChangeArrowheads="1"/>
          </p:cNvPicPr>
          <p:nvPr/>
        </p:nvPicPr>
        <p:blipFill>
          <a:blip r:embed="rId3" cstate="print"/>
          <a:srcRect/>
          <a:stretch>
            <a:fillRect/>
          </a:stretch>
        </p:blipFill>
        <p:spPr bwMode="auto">
          <a:xfrm>
            <a:off x="4866922" y="2667000"/>
            <a:ext cx="1071299" cy="947569"/>
          </a:xfrm>
          <a:prstGeom prst="rect">
            <a:avLst/>
          </a:prstGeom>
          <a:noFill/>
        </p:spPr>
      </p:pic>
      <p:pic>
        <p:nvPicPr>
          <p:cNvPr id="56" name="Picture 4" descr="atom"/>
          <p:cNvPicPr>
            <a:picLocks noChangeAspect="1" noChangeArrowheads="1"/>
          </p:cNvPicPr>
          <p:nvPr/>
        </p:nvPicPr>
        <p:blipFill>
          <a:blip r:embed="rId4"/>
          <a:srcRect l="41412"/>
          <a:stretch>
            <a:fillRect/>
          </a:stretch>
        </p:blipFill>
        <p:spPr bwMode="auto">
          <a:xfrm>
            <a:off x="6678340" y="2662500"/>
            <a:ext cx="852013" cy="956999"/>
          </a:xfrm>
          <a:prstGeom prst="rect">
            <a:avLst/>
          </a:prstGeom>
          <a:noFill/>
        </p:spPr>
      </p:pic>
      <p:pic>
        <p:nvPicPr>
          <p:cNvPr id="57" name="Picture 6" descr="http://www.grandcanyonexcursions.com/images/Grand%20Canyon%203.jpg"/>
          <p:cNvPicPr>
            <a:picLocks noChangeAspect="1" noChangeArrowheads="1"/>
          </p:cNvPicPr>
          <p:nvPr/>
        </p:nvPicPr>
        <p:blipFill>
          <a:blip r:embed="rId5"/>
          <a:srcRect t="14157" r="70691" b="4045"/>
          <a:stretch>
            <a:fillRect/>
          </a:stretch>
        </p:blipFill>
        <p:spPr bwMode="auto">
          <a:xfrm>
            <a:off x="7530352" y="2662238"/>
            <a:ext cx="839742" cy="957262"/>
          </a:xfrm>
          <a:prstGeom prst="rect">
            <a:avLst/>
          </a:prstGeom>
          <a:noFill/>
        </p:spPr>
      </p:pic>
      <p:grpSp>
        <p:nvGrpSpPr>
          <p:cNvPr id="58" name="Group 57"/>
          <p:cNvGrpSpPr/>
          <p:nvPr/>
        </p:nvGrpSpPr>
        <p:grpSpPr>
          <a:xfrm>
            <a:off x="4848226" y="4679156"/>
            <a:ext cx="2232701" cy="960550"/>
            <a:chOff x="4848226" y="4679156"/>
            <a:chExt cx="2232701" cy="960550"/>
          </a:xfrm>
        </p:grpSpPr>
        <p:pic>
          <p:nvPicPr>
            <p:cNvPr id="59" name="Picture 6" descr="http://www.grandcanyonexcursions.com/images/Grand%20Canyon%203.jpg"/>
            <p:cNvPicPr>
              <a:picLocks noChangeAspect="1" noChangeArrowheads="1"/>
            </p:cNvPicPr>
            <p:nvPr/>
          </p:nvPicPr>
          <p:blipFill>
            <a:blip r:embed="rId5"/>
            <a:srcRect l="30109" t="14157" r="11782" b="4045"/>
            <a:stretch>
              <a:fillRect/>
            </a:stretch>
          </p:blipFill>
          <p:spPr bwMode="auto">
            <a:xfrm>
              <a:off x="4848226" y="4679156"/>
              <a:ext cx="1678780" cy="955788"/>
            </a:xfrm>
            <a:prstGeom prst="rect">
              <a:avLst/>
            </a:prstGeom>
            <a:noFill/>
          </p:spPr>
        </p:pic>
        <p:pic>
          <p:nvPicPr>
            <p:cNvPr id="60" name="Picture 6" descr="http://www.grandcanyonexcursions.com/images/Grand%20Canyon%203.jpg"/>
            <p:cNvPicPr>
              <a:picLocks noChangeAspect="1" noChangeArrowheads="1"/>
            </p:cNvPicPr>
            <p:nvPr/>
          </p:nvPicPr>
          <p:blipFill>
            <a:blip r:embed="rId5"/>
            <a:srcRect l="87709" t="14157" b="4045"/>
            <a:stretch>
              <a:fillRect/>
            </a:stretch>
          </p:blipFill>
          <p:spPr bwMode="auto">
            <a:xfrm>
              <a:off x="6655594" y="4679156"/>
              <a:ext cx="425333" cy="960550"/>
            </a:xfrm>
            <a:prstGeom prst="rect">
              <a:avLst/>
            </a:prstGeom>
            <a:noFill/>
          </p:spPr>
        </p:pic>
      </p:grpSp>
      <p:grpSp>
        <p:nvGrpSpPr>
          <p:cNvPr id="61" name="Group 60"/>
          <p:cNvGrpSpPr/>
          <p:nvPr/>
        </p:nvGrpSpPr>
        <p:grpSpPr>
          <a:xfrm>
            <a:off x="4582759" y="3775933"/>
            <a:ext cx="2205316" cy="731520"/>
            <a:chOff x="4582759" y="3775933"/>
            <a:chExt cx="2205316" cy="731520"/>
          </a:xfrm>
        </p:grpSpPr>
        <p:sp>
          <p:nvSpPr>
            <p:cNvPr id="62" name="Left-Right-Up Arrow 61"/>
            <p:cNvSpPr/>
            <p:nvPr/>
          </p:nvSpPr>
          <p:spPr bwMode="auto">
            <a:xfrm rot="16200000">
              <a:off x="5319657" y="3039035"/>
              <a:ext cx="731520" cy="2205316"/>
            </a:xfrm>
            <a:prstGeom prst="leftRightUpArrow">
              <a:avLst/>
            </a:prstGeom>
            <a:solidFill>
              <a:schemeClr val="tx2">
                <a:lumMod val="75000"/>
              </a:schemeClr>
            </a:solidFill>
            <a:ln>
              <a:solidFill>
                <a:schemeClr val="bg2">
                  <a:lumMod val="85000"/>
                  <a:lumOff val="1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3" name="Rectangle 62"/>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endParaRPr>
            </a:p>
          </p:txBody>
        </p:sp>
      </p:grpSp>
      <p:grpSp>
        <p:nvGrpSpPr>
          <p:cNvPr id="64" name="Group 63"/>
          <p:cNvGrpSpPr/>
          <p:nvPr/>
        </p:nvGrpSpPr>
        <p:grpSpPr>
          <a:xfrm>
            <a:off x="1764257" y="4017946"/>
            <a:ext cx="1858624" cy="408790"/>
            <a:chOff x="1764257" y="4017946"/>
            <a:chExt cx="1858624" cy="408790"/>
          </a:xfrm>
        </p:grpSpPr>
        <p:sp>
          <p:nvSpPr>
            <p:cNvPr id="65" name="Up-Down Arrow 64"/>
            <p:cNvSpPr/>
            <p:nvPr/>
          </p:nvSpPr>
          <p:spPr bwMode="auto">
            <a:xfrm rot="16200000">
              <a:off x="2476483" y="3305720"/>
              <a:ext cx="408790" cy="1833241"/>
            </a:xfrm>
            <a:prstGeom prst="upDownArrow">
              <a:avLst/>
            </a:prstGeom>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6" name="TextBox 65"/>
            <p:cNvSpPr txBox="1"/>
            <p:nvPr/>
          </p:nvSpPr>
          <p:spPr>
            <a:xfrm>
              <a:off x="1828800" y="4038600"/>
              <a:ext cx="179408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Segoe"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67" name="Rectangle 66"/>
          <p:cNvSpPr/>
          <p:nvPr/>
        </p:nvSpPr>
        <p:spPr bwMode="auto">
          <a:xfrm>
            <a:off x="381000" y="3603812"/>
            <a:ext cx="1355463" cy="1215614"/>
          </a:xfrm>
          <a:prstGeom prst="rect">
            <a:avLst/>
          </a:prstGeom>
          <a:solidFill>
            <a:schemeClr val="bg1">
              <a:lumMod val="60000"/>
              <a:lumOff val="40000"/>
            </a:schemeClr>
          </a:solidFill>
          <a:ln>
            <a:solidFill>
              <a:schemeClr val="bg1">
                <a:lumMod val="7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pitchFamily="34" charset="0"/>
              </a:rPr>
              <a:t>Digital Camera</a:t>
            </a:r>
          </a:p>
        </p:txBody>
      </p:sp>
      <p:sp>
        <p:nvSpPr>
          <p:cNvPr id="68" name="TextBox 67"/>
          <p:cNvSpPr txBox="1"/>
          <p:nvPr/>
        </p:nvSpPr>
        <p:spPr>
          <a:xfrm>
            <a:off x="3740816" y="2486025"/>
            <a:ext cx="813043" cy="707886"/>
          </a:xfrm>
          <a:prstGeom prst="rect">
            <a:avLst/>
          </a:prstGeom>
          <a:noFill/>
        </p:spPr>
        <p:txBody>
          <a:bodyPr wrap="none" rtlCol="0">
            <a:spAutoFit/>
          </a:bodyPr>
          <a:lstStyle/>
          <a:p>
            <a:pPr algn="ctr"/>
            <a:r>
              <a:rPr lang="en-US" sz="2000" dirty="0" smtClean="0">
                <a:solidFill>
                  <a:schemeClr val="tx1"/>
                </a:solidFill>
                <a:effectLst>
                  <a:outerShdw blurRad="38100" dist="38100" dir="2700000" algn="tl">
                    <a:srgbClr val="000000">
                      <a:alpha val="43137"/>
                    </a:srgbClr>
                  </a:outerShdw>
                </a:effectLst>
                <a:latin typeface="Segoe" pitchFamily="34" charset="0"/>
              </a:rPr>
              <a:t>Flash</a:t>
            </a:r>
            <a:br>
              <a:rPr lang="en-US" sz="2000" dirty="0" smtClean="0">
                <a:solidFill>
                  <a:schemeClr val="tx1"/>
                </a:solidFill>
                <a:effectLst>
                  <a:outerShdw blurRad="38100" dist="38100" dir="2700000" algn="tl">
                    <a:srgbClr val="000000">
                      <a:alpha val="43137"/>
                    </a:srgbClr>
                  </a:outerShdw>
                </a:effectLst>
                <a:latin typeface="Segoe" pitchFamily="34" charset="0"/>
              </a:rPr>
            </a:br>
            <a:r>
              <a:rPr lang="en-US" sz="2000" dirty="0" smtClean="0">
                <a:solidFill>
                  <a:schemeClr val="tx1"/>
                </a:solidFill>
                <a:effectLst>
                  <a:outerShdw blurRad="38100" dist="38100" dir="2700000" algn="tl">
                    <a:srgbClr val="000000">
                      <a:alpha val="43137"/>
                    </a:srgbClr>
                  </a:outerShdw>
                </a:effectLst>
                <a:latin typeface="Segoe" pitchFamily="34" charset="0"/>
              </a:rPr>
              <a:t>Drive</a:t>
            </a:r>
          </a:p>
        </p:txBody>
      </p:sp>
      <p:pic>
        <p:nvPicPr>
          <p:cNvPr id="69" name="Picture 2" descr="C:\Documents and Settings\dbarnetson\Local Settings\Temporary Internet Files\Content.IE5\VIG3F909\MCj04325370000[1].png"/>
          <p:cNvPicPr>
            <a:picLocks noChangeAspect="1" noChangeArrowheads="1"/>
          </p:cNvPicPr>
          <p:nvPr/>
        </p:nvPicPr>
        <p:blipFill>
          <a:blip r:embed="rId6"/>
          <a:srcRect/>
          <a:stretch>
            <a:fillRect/>
          </a:stretch>
        </p:blipFill>
        <p:spPr bwMode="auto">
          <a:xfrm>
            <a:off x="5073805" y="2832758"/>
            <a:ext cx="597326" cy="597326"/>
          </a:xfrm>
          <a:prstGeom prst="rect">
            <a:avLst/>
          </a:prstGeom>
          <a:noFill/>
        </p:spPr>
      </p:pic>
      <p:pic>
        <p:nvPicPr>
          <p:cNvPr id="70" name="Picture 4" descr="http://www.slipperybrick.com/wp-content/uploads/2007/07/sandisk-ducati-usb-flash-drive.jpg"/>
          <p:cNvPicPr>
            <a:picLocks noChangeAspect="1" noChangeArrowheads="1"/>
          </p:cNvPicPr>
          <p:nvPr/>
        </p:nvPicPr>
        <p:blipFill>
          <a:blip r:embed="rId7"/>
          <a:srcRect t="20571" r="46080" b="16000"/>
          <a:stretch>
            <a:fillRect/>
          </a:stretch>
        </p:blipFill>
        <p:spPr bwMode="auto">
          <a:xfrm>
            <a:off x="7077075" y="4679155"/>
            <a:ext cx="1263563" cy="962025"/>
          </a:xfrm>
          <a:prstGeom prst="rect">
            <a:avLst/>
          </a:prstGeom>
          <a:noFill/>
        </p:spPr>
      </p:pic>
      <p:pic>
        <p:nvPicPr>
          <p:cNvPr id="71" name="Picture 4" descr="atom"/>
          <p:cNvPicPr>
            <a:picLocks noChangeAspect="1" noChangeArrowheads="1"/>
          </p:cNvPicPr>
          <p:nvPr/>
        </p:nvPicPr>
        <p:blipFill>
          <a:blip r:embed="rId4"/>
          <a:srcRect r="58353"/>
          <a:stretch>
            <a:fillRect/>
          </a:stretch>
        </p:blipFill>
        <p:spPr bwMode="auto">
          <a:xfrm>
            <a:off x="5937267" y="2667000"/>
            <a:ext cx="627840" cy="957263"/>
          </a:xfrm>
          <a:prstGeom prst="rect">
            <a:avLst/>
          </a:prstGeom>
          <a:noFill/>
        </p:spPr>
      </p:pic>
      <p:pic>
        <p:nvPicPr>
          <p:cNvPr id="72" name="Picture 4" descr="atom"/>
          <p:cNvPicPr>
            <a:picLocks noChangeAspect="1" noChangeArrowheads="1"/>
          </p:cNvPicPr>
          <p:nvPr/>
        </p:nvPicPr>
        <p:blipFill>
          <a:blip r:embed="rId4"/>
          <a:srcRect r="58353"/>
          <a:stretch>
            <a:fillRect/>
          </a:stretch>
        </p:blipFill>
        <p:spPr bwMode="auto">
          <a:xfrm>
            <a:off x="5942981" y="2663565"/>
            <a:ext cx="619744" cy="960698"/>
          </a:xfrm>
          <a:prstGeom prst="rect">
            <a:avLst/>
          </a:prstGeom>
          <a:noFill/>
        </p:spPr>
      </p:pic>
      <p:pic>
        <p:nvPicPr>
          <p:cNvPr id="73" name="Picture 4" descr="http://www.slipperybrick.com/wp-content/uploads/2007/07/sandisk-ducati-usb-flash-drive.jpg"/>
          <p:cNvPicPr>
            <a:picLocks noChangeAspect="1" noChangeArrowheads="1"/>
          </p:cNvPicPr>
          <p:nvPr/>
        </p:nvPicPr>
        <p:blipFill>
          <a:blip r:embed="rId7"/>
          <a:srcRect l="54000" t="20571" b="16000"/>
          <a:stretch>
            <a:fillRect/>
          </a:stretch>
        </p:blipFill>
        <p:spPr bwMode="auto">
          <a:xfrm>
            <a:off x="4866323" y="2667000"/>
            <a:ext cx="1077965" cy="956310"/>
          </a:xfrm>
          <a:prstGeom prst="rect">
            <a:avLst/>
          </a:prstGeom>
          <a:noFill/>
        </p:spPr>
      </p:pic>
      <p:cxnSp>
        <p:nvCxnSpPr>
          <p:cNvPr id="74" name="Straight Connector 73"/>
          <p:cNvCxnSpPr/>
          <p:nvPr/>
        </p:nvCxnSpPr>
        <p:spPr bwMode="auto">
          <a:xfrm rot="16200000" flipV="1">
            <a:off x="561975" y="3362325"/>
            <a:ext cx="209550" cy="20955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2">
                <a:lumMod val="75000"/>
              </a:schemeClr>
            </a:solidFill>
            <a:prstDash val="solid"/>
            <a:round/>
            <a:headEnd type="none" w="med" len="med"/>
            <a:tailEnd type="none" w="med" len="med"/>
          </a:ln>
          <a:effectLst/>
        </p:spPr>
      </p:cxnSp>
      <p:cxnSp>
        <p:nvCxnSpPr>
          <p:cNvPr id="75" name="Straight Connector 74"/>
          <p:cNvCxnSpPr/>
          <p:nvPr/>
        </p:nvCxnSpPr>
        <p:spPr bwMode="auto">
          <a:xfrm flipV="1">
            <a:off x="1314450" y="3390900"/>
            <a:ext cx="238125" cy="1905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flat" cmpd="sng" algn="ctr">
            <a:solidFill>
              <a:schemeClr val="tx2">
                <a:lumMod val="75000"/>
              </a:schemeClr>
            </a:solidFill>
            <a:prstDash val="solid"/>
            <a:round/>
            <a:headEnd type="none" w="med" len="med"/>
            <a:tailEnd type="none" w="med" len="med"/>
          </a:ln>
          <a:effectLst/>
        </p:spPr>
      </p:cxnSp>
      <p:pic>
        <p:nvPicPr>
          <p:cNvPr id="76" name="Picture 4" descr="atom"/>
          <p:cNvPicPr>
            <a:picLocks noChangeAspect="1" noChangeArrowheads="1"/>
          </p:cNvPicPr>
          <p:nvPr/>
        </p:nvPicPr>
        <p:blipFill>
          <a:blip r:embed="rId4"/>
          <a:srcRect/>
          <a:stretch>
            <a:fillRect/>
          </a:stretch>
        </p:blipFill>
        <p:spPr bwMode="auto">
          <a:xfrm>
            <a:off x="381000" y="1966913"/>
            <a:ext cx="1549055" cy="950724"/>
          </a:xfrm>
          <a:prstGeom prst="rect">
            <a:avLst/>
          </a:prstGeom>
          <a:noFill/>
        </p:spPr>
      </p:pic>
      <p:pic>
        <p:nvPicPr>
          <p:cNvPr id="77" name="Picture 2" descr="http://www.dogbreedinfo.com/images17/NorthernInuitDogFreya14wks.JPG"/>
          <p:cNvPicPr>
            <a:picLocks noChangeAspect="1" noChangeArrowheads="1"/>
          </p:cNvPicPr>
          <p:nvPr/>
        </p:nvPicPr>
        <p:blipFill>
          <a:blip r:embed="rId3" cstate="print"/>
          <a:srcRect/>
          <a:stretch>
            <a:fillRect/>
          </a:stretch>
        </p:blipFill>
        <p:spPr bwMode="auto">
          <a:xfrm>
            <a:off x="557476" y="1971675"/>
            <a:ext cx="1071299" cy="947569"/>
          </a:xfrm>
          <a:prstGeom prst="rect">
            <a:avLst/>
          </a:prstGeom>
          <a:noFill/>
        </p:spPr>
      </p:pic>
      <p:pic>
        <p:nvPicPr>
          <p:cNvPr id="78" name="Picture 6" descr="http://www.grandcanyonexcursions.com/images/Grand%20Canyon%203.jpg"/>
          <p:cNvPicPr>
            <a:picLocks noChangeAspect="1" noChangeArrowheads="1"/>
          </p:cNvPicPr>
          <p:nvPr/>
        </p:nvPicPr>
        <p:blipFill>
          <a:blip r:embed="rId5"/>
          <a:srcRect t="14157" b="4045"/>
          <a:stretch>
            <a:fillRect/>
          </a:stretch>
        </p:blipFill>
        <p:spPr bwMode="auto">
          <a:xfrm>
            <a:off x="0" y="1941107"/>
            <a:ext cx="2850574" cy="964018"/>
          </a:xfrm>
          <a:prstGeom prst="rect">
            <a:avLst/>
          </a:prstGeom>
          <a:noFill/>
        </p:spPr>
      </p:pic>
      <p:pic>
        <p:nvPicPr>
          <p:cNvPr id="79" name="Picture 4" descr="http://www.slipperybrick.com/wp-content/uploads/2007/07/sandisk-ducati-usb-flash-drive.jpg"/>
          <p:cNvPicPr>
            <a:picLocks noChangeAspect="1" noChangeArrowheads="1"/>
          </p:cNvPicPr>
          <p:nvPr/>
        </p:nvPicPr>
        <p:blipFill>
          <a:blip r:embed="rId7"/>
          <a:srcRect t="20571" b="16000"/>
          <a:stretch>
            <a:fillRect/>
          </a:stretch>
        </p:blipFill>
        <p:spPr bwMode="auto">
          <a:xfrm>
            <a:off x="0" y="1957389"/>
            <a:ext cx="2343403" cy="945928"/>
          </a:xfrm>
          <a:prstGeom prst="rect">
            <a:avLst/>
          </a:prstGeom>
          <a:noFill/>
        </p:spPr>
      </p:pic>
      <p:sp>
        <p:nvSpPr>
          <p:cNvPr id="80" name="TextBox 79"/>
          <p:cNvSpPr txBox="1"/>
          <p:nvPr/>
        </p:nvSpPr>
        <p:spPr>
          <a:xfrm>
            <a:off x="4225925" y="1828800"/>
            <a:ext cx="2380780"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Segoe" pitchFamily="34" charset="0"/>
              </a:rPr>
              <a:t>Garbage Collection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7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wipe(left)">
                                      <p:cBhvr>
                                        <p:cTn id="24" dur="500"/>
                                        <p:tgtEl>
                                          <p:spTgt spid="72"/>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wipe(left)">
                                      <p:cBhvr>
                                        <p:cTn id="28" dur="500"/>
                                        <p:tgtEl>
                                          <p:spTgt spid="56"/>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wipe(left)">
                                      <p:cBhvr>
                                        <p:cTn id="41" dur="500"/>
                                        <p:tgtEl>
                                          <p:spTgt spid="57"/>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wipe(left)">
                                      <p:cBhvr>
                                        <p:cTn id="45" dur="1000"/>
                                        <p:tgtEl>
                                          <p:spTgt spid="58"/>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7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69"/>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7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70"/>
                                        </p:tgtEl>
                                        <p:attrNameLst>
                                          <p:attrName>style.visibility</p:attrName>
                                        </p:attrNameLst>
                                      </p:cBhvr>
                                      <p:to>
                                        <p:strVal val="visible"/>
                                      </p:to>
                                    </p:set>
                                    <p:animEffect transition="in" filter="wipe(left)">
                                      <p:cBhvr>
                                        <p:cTn id="62" dur="500"/>
                                        <p:tgtEl>
                                          <p:spTgt spid="70"/>
                                        </p:tgtEl>
                                      </p:cBhvr>
                                    </p:animEffect>
                                  </p:childTnLst>
                                </p:cTn>
                              </p:par>
                            </p:childTnLst>
                          </p:cTn>
                        </p:par>
                        <p:par>
                          <p:cTn id="63" fill="hold">
                            <p:stCondLst>
                              <p:cond delay="500"/>
                            </p:stCondLst>
                            <p:childTnLst>
                              <p:par>
                                <p:cTn id="64" presetID="5" presetClass="entr" presetSubtype="10" fill="hold" grpId="0" nodeType="after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checkerboard(across)">
                                      <p:cBhvr>
                                        <p:cTn id="66" dur="500"/>
                                        <p:tgtEl>
                                          <p:spTgt spid="80"/>
                                        </p:tgtEl>
                                      </p:cBhvr>
                                    </p:animEffect>
                                  </p:childTnLst>
                                </p:cTn>
                              </p:par>
                            </p:childTnLst>
                          </p:cTn>
                        </p:par>
                        <p:par>
                          <p:cTn id="67" fill="hold">
                            <p:stCondLst>
                              <p:cond delay="1000"/>
                            </p:stCondLst>
                            <p:childTnLst>
                              <p:par>
                                <p:cTn id="68" presetID="0" presetClass="path" presetSubtype="0" accel="50000" decel="50000" fill="hold" nodeType="afterEffect">
                                  <p:stCondLst>
                                    <p:cond delay="0"/>
                                  </p:stCondLst>
                                  <p:childTnLst>
                                    <p:animMotion origin="layout" path="M -0.00607 -0.00024 C -0.00121 0.00347 0.00191 0.00879 0.00608 0.01365 C 0.00834 0.02638 0.00781 0.04051 0.01216 0.05254 C 0.01285 0.05416 0.01406 0.05509 0.01459 0.05671 C 0.01563 0.05949 0.01632 0.06226 0.01702 0.06504 C 0.01754 0.06643 0.01823 0.06921 0.01823 0.06944 C 0.01893 0.07963 0.01632 0.09213 0.02431 0.09838 C 0.02709 0.11018 0.02344 0.09814 0.02917 0.1081 C 0.03073 0.11064 0.03143 0.11388 0.03299 0.11643 C 0.03091 0.14004 0.02709 0.13958 0.00486 0.14004 C -0.0283 0.14074 -0.06163 0.1412 -0.09479 0.14143 C -0.13906 0.14166 -0.18333 0.14143 -0.22743 0.14143 " pathEditMode="relative" rAng="0" ptsTypes="fffffffffffA">
                                      <p:cBhvr>
                                        <p:cTn id="69" dur="2000" fill="hold"/>
                                        <p:tgtEl>
                                          <p:spTgt spid="72"/>
                                        </p:tgtEl>
                                        <p:attrNameLst>
                                          <p:attrName>ppt_x</p:attrName>
                                          <p:attrName>ppt_y</p:attrName>
                                        </p:attrNameLst>
                                      </p:cBhvr>
                                      <p:rCtr x="-91" y="71"/>
                                    </p:animMotion>
                                  </p:childTnLst>
                                </p:cTn>
                              </p:par>
                            </p:childTnLst>
                          </p:cTn>
                        </p:par>
                        <p:par>
                          <p:cTn id="70" fill="hold">
                            <p:stCondLst>
                              <p:cond delay="3000"/>
                            </p:stCondLst>
                            <p:childTnLst>
                              <p:par>
                                <p:cTn id="71" presetID="10" presetClass="exit" presetSubtype="0" fill="hold" nodeType="afterEffect">
                                  <p:stCondLst>
                                    <p:cond delay="0"/>
                                  </p:stCondLst>
                                  <p:childTnLst>
                                    <p:animEffect transition="out" filter="fade">
                                      <p:cBhvr>
                                        <p:cTn id="72" dur="1000"/>
                                        <p:tgtEl>
                                          <p:spTgt spid="72"/>
                                        </p:tgtEl>
                                      </p:cBhvr>
                                    </p:animEffect>
                                    <p:set>
                                      <p:cBhvr>
                                        <p:cTn id="73" dur="1" fill="hold">
                                          <p:stCondLst>
                                            <p:cond delay="999"/>
                                          </p:stCondLst>
                                        </p:cTn>
                                        <p:tgtEl>
                                          <p:spTgt spid="72"/>
                                        </p:tgtEl>
                                        <p:attrNameLst>
                                          <p:attrName>style.visibility</p:attrName>
                                        </p:attrNameLst>
                                      </p:cBhvr>
                                      <p:to>
                                        <p:strVal val="hidden"/>
                                      </p:to>
                                    </p:set>
                                  </p:childTnLst>
                                </p:cTn>
                              </p:par>
                            </p:childTnLst>
                          </p:cTn>
                        </p:par>
                        <p:par>
                          <p:cTn id="74" fill="hold">
                            <p:stCondLst>
                              <p:cond delay="4000"/>
                            </p:stCondLst>
                            <p:childTnLst>
                              <p:par>
                                <p:cTn id="75" presetID="10" presetClass="exit" presetSubtype="0" fill="hold" nodeType="afterEffect">
                                  <p:stCondLst>
                                    <p:cond delay="0"/>
                                  </p:stCondLst>
                                  <p:childTnLst>
                                    <p:animEffect transition="out" filter="fade">
                                      <p:cBhvr>
                                        <p:cTn id="76" dur="2000"/>
                                        <p:tgtEl>
                                          <p:spTgt spid="69"/>
                                        </p:tgtEl>
                                      </p:cBhvr>
                                    </p:animEffect>
                                    <p:set>
                                      <p:cBhvr>
                                        <p:cTn id="77" dur="1" fill="hold">
                                          <p:stCondLst>
                                            <p:cond delay="1999"/>
                                          </p:stCondLst>
                                        </p:cTn>
                                        <p:tgtEl>
                                          <p:spTgt spid="69"/>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55"/>
                                        </p:tgtEl>
                                      </p:cBhvr>
                                    </p:animEffect>
                                    <p:set>
                                      <p:cBhvr>
                                        <p:cTn id="80" dur="1" fill="hold">
                                          <p:stCondLst>
                                            <p:cond delay="1999"/>
                                          </p:stCondLst>
                                        </p:cTn>
                                        <p:tgtEl>
                                          <p:spTgt spid="55"/>
                                        </p:tgtEl>
                                        <p:attrNameLst>
                                          <p:attrName>style.visibility</p:attrName>
                                        </p:attrNameLst>
                                      </p:cBhvr>
                                      <p:to>
                                        <p:strVal val="hidden"/>
                                      </p:to>
                                    </p:set>
                                  </p:childTnLst>
                                </p:cTn>
                              </p:par>
                            </p:childTnLst>
                          </p:cTn>
                        </p:par>
                        <p:par>
                          <p:cTn id="81" fill="hold">
                            <p:stCondLst>
                              <p:cond delay="6000"/>
                            </p:stCondLst>
                            <p:childTnLst>
                              <p:par>
                                <p:cTn id="82" presetID="5" presetClass="exit" presetSubtype="10" fill="hold" grpId="1" nodeType="afterEffect">
                                  <p:stCondLst>
                                    <p:cond delay="0"/>
                                  </p:stCondLst>
                                  <p:childTnLst>
                                    <p:animEffect transition="out" filter="checkerboard(across)">
                                      <p:cBhvr>
                                        <p:cTn id="83" dur="500"/>
                                        <p:tgtEl>
                                          <p:spTgt spid="80"/>
                                        </p:tgtEl>
                                      </p:cBhvr>
                                    </p:animEffect>
                                    <p:set>
                                      <p:cBhvr>
                                        <p:cTn id="84" dur="1" fill="hold">
                                          <p:stCondLst>
                                            <p:cond delay="499"/>
                                          </p:stCondLst>
                                        </p:cTn>
                                        <p:tgtEl>
                                          <p:spTgt spid="80"/>
                                        </p:tgtEl>
                                        <p:attrNameLst>
                                          <p:attrName>style.visibility</p:attrName>
                                        </p:attrNameLst>
                                      </p:cBhvr>
                                      <p:to>
                                        <p:strVal val="hidden"/>
                                      </p:to>
                                    </p:set>
                                  </p:childTnLst>
                                </p:cTn>
                              </p:par>
                            </p:childTnLst>
                          </p:cTn>
                        </p:par>
                        <p:par>
                          <p:cTn id="85" fill="hold">
                            <p:stCondLst>
                              <p:cond delay="6500"/>
                            </p:stCondLst>
                            <p:childTnLst>
                              <p:par>
                                <p:cTn id="86" presetID="22" presetClass="entr" presetSubtype="8"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left)">
                                      <p:cBhvr>
                                        <p:cTn id="88" dur="500"/>
                                        <p:tgtEl>
                                          <p:spTgt spid="73"/>
                                        </p:tgtEl>
                                      </p:cBhvr>
                                    </p:animEffect>
                                  </p:childTnLst>
                                </p:cTn>
                              </p:par>
                            </p:childTnLst>
                          </p:cTn>
                        </p:par>
                        <p:par>
                          <p:cTn id="89" fill="hold">
                            <p:stCondLst>
                              <p:cond delay="7000"/>
                            </p:stCondLst>
                            <p:childTnLst>
                              <p:par>
                                <p:cTn id="90" presetID="22" presetClass="entr" presetSubtype="8"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wipe(left)">
                                      <p:cBhvr>
                                        <p:cTn id="9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0"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a:spLocks noChangeArrowheads="1"/>
          </p:cNvSpPr>
          <p:nvPr/>
        </p:nvSpPr>
        <p:spPr bwMode="auto">
          <a:xfrm>
            <a:off x="3614569" y="2355850"/>
            <a:ext cx="4948518" cy="366843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
        <p:nvSpPr>
          <p:cNvPr id="5" name="Rectangle 12"/>
          <p:cNvSpPr>
            <a:spLocks noGrp="1" noChangeArrowheads="1"/>
          </p:cNvSpPr>
          <p:nvPr>
            <p:ph type="title"/>
          </p:nvPr>
        </p:nvSpPr>
        <p:spPr>
          <a:xfrm>
            <a:off x="382588" y="228600"/>
            <a:ext cx="8380412" cy="1052596"/>
          </a:xfrm>
        </p:spPr>
        <p:txBody>
          <a:bodyPr/>
          <a:lstStyle/>
          <a:p>
            <a:r>
              <a:rPr lang="en-US" sz="4400" dirty="0" smtClean="0"/>
              <a:t>In Digital Media Applications</a:t>
            </a:r>
            <a:br>
              <a:rPr lang="en-US" sz="4400" dirty="0" smtClean="0"/>
            </a:br>
            <a:r>
              <a:rPr lang="en-US" sz="3200" dirty="0" smtClean="0">
                <a:solidFill>
                  <a:schemeClr val="accent1"/>
                </a:solidFill>
              </a:rPr>
              <a:t>Block based mapping is extremely effective</a:t>
            </a:r>
            <a:endParaRPr lang="en-US" sz="3200" dirty="0">
              <a:solidFill>
                <a:schemeClr val="accent1"/>
              </a:solidFill>
            </a:endParaRPr>
          </a:p>
        </p:txBody>
      </p:sp>
      <p:sp>
        <p:nvSpPr>
          <p:cNvPr id="30" name="Text Placeholder 2"/>
          <p:cNvSpPr>
            <a:spLocks noGrp="1"/>
          </p:cNvSpPr>
          <p:nvPr>
            <p:ph type="body" idx="4294967295"/>
          </p:nvPr>
        </p:nvSpPr>
        <p:spPr>
          <a:xfrm>
            <a:off x="385763" y="2357457"/>
            <a:ext cx="3467100" cy="1662113"/>
          </a:xfrm>
        </p:spPr>
        <p:txBody>
          <a:bodyPr/>
          <a:lstStyle/>
          <a:p>
            <a:r>
              <a:rPr lang="en-US" sz="2400" dirty="0" smtClean="0"/>
              <a:t>Sector ranges are</a:t>
            </a:r>
            <a:br>
              <a:rPr lang="en-US" sz="2400" dirty="0" smtClean="0"/>
            </a:br>
            <a:r>
              <a:rPr lang="en-US" sz="2400" dirty="0" smtClean="0"/>
              <a:t>tied together and</a:t>
            </a:r>
            <a:br>
              <a:rPr lang="en-US" sz="2400" dirty="0" smtClean="0"/>
            </a:br>
            <a:r>
              <a:rPr lang="en-US" sz="2400" dirty="0" smtClean="0"/>
              <a:t>mapped to an</a:t>
            </a:r>
            <a:br>
              <a:rPr lang="en-US" sz="2400" dirty="0" smtClean="0"/>
            </a:br>
            <a:r>
              <a:rPr lang="en-US" sz="2400" dirty="0" smtClean="0"/>
              <a:t>available block</a:t>
            </a:r>
            <a:br>
              <a:rPr lang="en-US" sz="2400" dirty="0" smtClean="0"/>
            </a:br>
            <a:endParaRPr lang="en-US" sz="2400" dirty="0" smtClean="0"/>
          </a:p>
        </p:txBody>
      </p:sp>
      <p:sp>
        <p:nvSpPr>
          <p:cNvPr id="11" name="Rounded Rectangle 10"/>
          <p:cNvSpPr/>
          <p:nvPr/>
        </p:nvSpPr>
        <p:spPr bwMode="auto">
          <a:xfrm rot="16200000">
            <a:off x="3169827" y="3796408"/>
            <a:ext cx="1950680" cy="782416"/>
          </a:xfrm>
          <a:prstGeom prst="roundRect">
            <a:avLst>
              <a:gd name="adj" fmla="val 9033"/>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bg2"/>
                    </a:gs>
                    <a:gs pos="25000">
                      <a:schemeClr val="bg2"/>
                    </a:gs>
                  </a:gsLst>
                  <a:lin ang="5400000" scaled="1"/>
                </a:gradFill>
                <a:latin typeface="Trebuchet MS" pitchFamily="34" charset="0"/>
              </a:rPr>
              <a:t>Controller</a:t>
            </a:r>
          </a:p>
        </p:txBody>
      </p:sp>
      <p:sp>
        <p:nvSpPr>
          <p:cNvPr id="12" name="Rounded Rectangle 11"/>
          <p:cNvSpPr/>
          <p:nvPr/>
        </p:nvSpPr>
        <p:spPr bwMode="auto">
          <a:xfrm>
            <a:off x="4690334" y="2528048"/>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17" name="Table 16"/>
          <p:cNvGraphicFramePr>
            <a:graphicFrameLocks noGrp="1"/>
          </p:cNvGraphicFramePr>
          <p:nvPr/>
        </p:nvGraphicFramePr>
        <p:xfrm>
          <a:off x="4884196" y="2668795"/>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r h="0">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a:p>
                  </a:txBody>
                  <a:tcPr>
                    <a:solidFill>
                      <a:schemeClr val="accent2">
                        <a:lumMod val="60000"/>
                        <a:lumOff val="40000"/>
                      </a:schemeClr>
                    </a:solidFill>
                  </a:tcPr>
                </a:tc>
                <a:tc>
                  <a:txBody>
                    <a:bodyPr/>
                    <a:lstStyle/>
                    <a:p>
                      <a:endParaRPr lang="en-US" sz="100" dirty="0"/>
                    </a:p>
                  </a:txBody>
                  <a:tcPr>
                    <a:solidFill>
                      <a:schemeClr val="accent2">
                        <a:lumMod val="60000"/>
                        <a:lumOff val="40000"/>
                      </a:schemeClr>
                    </a:solidFill>
                  </a:tcPr>
                </a:tc>
              </a:tr>
            </a:tbl>
          </a:graphicData>
        </a:graphic>
      </p:graphicFrame>
      <p:graphicFrame>
        <p:nvGraphicFramePr>
          <p:cNvPr id="19" name="Table 18"/>
          <p:cNvGraphicFramePr>
            <a:graphicFrameLocks noGrp="1"/>
          </p:cNvGraphicFramePr>
          <p:nvPr/>
        </p:nvGraphicFramePr>
        <p:xfrm>
          <a:off x="6693273" y="2670589"/>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20" name="Rounded Rectangle 19"/>
          <p:cNvSpPr/>
          <p:nvPr/>
        </p:nvSpPr>
        <p:spPr bwMode="auto">
          <a:xfrm>
            <a:off x="4659854" y="4541521"/>
            <a:ext cx="3786692" cy="1226372"/>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Segoe" pitchFamily="34" charset="0"/>
            </a:endParaRPr>
          </a:p>
        </p:txBody>
      </p:sp>
      <p:graphicFrame>
        <p:nvGraphicFramePr>
          <p:cNvPr id="21" name="Table 20"/>
          <p:cNvGraphicFramePr>
            <a:graphicFrameLocks noGrp="1"/>
          </p:cNvGraphicFramePr>
          <p:nvPr/>
        </p:nvGraphicFramePr>
        <p:xfrm>
          <a:off x="4853716" y="4682268"/>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graphicFrame>
        <p:nvGraphicFramePr>
          <p:cNvPr id="22" name="Table 21"/>
          <p:cNvGraphicFramePr>
            <a:graphicFrameLocks noGrp="1"/>
          </p:cNvGraphicFramePr>
          <p:nvPr/>
        </p:nvGraphicFramePr>
        <p:xfrm>
          <a:off x="6662793" y="4684062"/>
          <a:ext cx="1666240" cy="934720"/>
        </p:xfrm>
        <a:graphic>
          <a:graphicData uri="http://schemas.openxmlformats.org/drawingml/2006/table">
            <a:tbl>
              <a:tblPr>
                <a:tableStyleId>{5940675A-B579-460E-94D1-54222C63F5DA}</a:tableStyleId>
              </a:tblPr>
              <a:tblGrid>
                <a:gridCol w="208280"/>
                <a:gridCol w="208280"/>
                <a:gridCol w="208280"/>
                <a:gridCol w="208280"/>
                <a:gridCol w="208280"/>
                <a:gridCol w="208280"/>
                <a:gridCol w="208280"/>
                <a:gridCol w="208280"/>
              </a:tblGrid>
              <a:tr h="0">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r h="0">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c>
                  <a:txBody>
                    <a:bodyPr/>
                    <a:lstStyle/>
                    <a:p>
                      <a:endParaRPr lang="en-US" sz="100"/>
                    </a:p>
                  </a:txBody>
                  <a:tcPr>
                    <a:solidFill>
                      <a:schemeClr val="tx1">
                        <a:lumMod val="75000"/>
                      </a:schemeClr>
                    </a:solidFill>
                  </a:tcPr>
                </a:tc>
                <a:tc>
                  <a:txBody>
                    <a:bodyPr/>
                    <a:lstStyle/>
                    <a:p>
                      <a:endParaRPr lang="en-US" sz="100" dirty="0"/>
                    </a:p>
                  </a:txBody>
                  <a:tcPr>
                    <a:solidFill>
                      <a:schemeClr val="tx1">
                        <a:lumMod val="75000"/>
                      </a:schemeClr>
                    </a:solidFill>
                  </a:tcPr>
                </a:tc>
              </a:tr>
            </a:tbl>
          </a:graphicData>
        </a:graphic>
      </p:graphicFrame>
      <p:sp>
        <p:nvSpPr>
          <p:cNvPr id="15" name="Rectangle 14"/>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endParaRPr>
          </a:p>
        </p:txBody>
      </p:sp>
      <p:grpSp>
        <p:nvGrpSpPr>
          <p:cNvPr id="16" name="Group 15"/>
          <p:cNvGrpSpPr/>
          <p:nvPr/>
        </p:nvGrpSpPr>
        <p:grpSpPr>
          <a:xfrm>
            <a:off x="4582759" y="3775933"/>
            <a:ext cx="2205316" cy="731520"/>
            <a:chOff x="4582759" y="3775933"/>
            <a:chExt cx="2205316" cy="731520"/>
          </a:xfrm>
        </p:grpSpPr>
        <p:sp>
          <p:nvSpPr>
            <p:cNvPr id="18" name="Left-Right-Up Arrow 17"/>
            <p:cNvSpPr/>
            <p:nvPr/>
          </p:nvSpPr>
          <p:spPr bwMode="auto">
            <a:xfrm rot="16200000">
              <a:off x="5319657" y="3039035"/>
              <a:ext cx="731520" cy="2205316"/>
            </a:xfrm>
            <a:prstGeom prst="leftRightUpArrow">
              <a:avLst/>
            </a:prstGeom>
            <a:solidFill>
              <a:schemeClr val="tx2">
                <a:lumMod val="75000"/>
              </a:schemeClr>
            </a:solidFill>
            <a:ln>
              <a:solidFill>
                <a:schemeClr val="bg2">
                  <a:lumMod val="85000"/>
                  <a:lumOff val="15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4" name="Rectangle 23"/>
            <p:cNvSpPr/>
            <p:nvPr/>
          </p:nvSpPr>
          <p:spPr>
            <a:xfrm>
              <a:off x="4647304" y="4001845"/>
              <a:ext cx="2121049" cy="286232"/>
            </a:xfrm>
            <a:prstGeom prst="rect">
              <a:avLst/>
            </a:prstGeom>
          </p:spPr>
          <p:txBody>
            <a:bodyPr wrap="square">
              <a:spAutoFit/>
            </a:bodyPr>
            <a:lstStyle/>
            <a:p>
              <a:pPr lvl="0" algn="ctr" defTabSz="912777" fontAlgn="base">
                <a:lnSpc>
                  <a:spcPct val="90000"/>
                </a:lnSpc>
                <a:spcBef>
                  <a:spcPts val="1167"/>
                </a:spcBef>
                <a:spcAft>
                  <a:spcPct val="0"/>
                </a:spcAft>
                <a:buClr>
                  <a:srgbClr val="FFFFFF"/>
                </a:buClr>
                <a:buSzPct val="95000"/>
              </a:pPr>
              <a:r>
                <a:rPr lang="en-US" sz="1400" kern="0" dirty="0" smtClean="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rPr>
                <a:t>Internal NAND Bus</a:t>
              </a:r>
              <a:endParaRPr lang="en-US" sz="1400" kern="0" dirty="0">
                <a:gradFill>
                  <a:gsLst>
                    <a:gs pos="28000">
                      <a:srgbClr val="FFFFFF"/>
                    </a:gs>
                    <a:gs pos="48000">
                      <a:srgbClr val="FFFFFF"/>
                    </a:gs>
                  </a:gsLst>
                  <a:lin ang="5400000" scaled="1"/>
                </a:gradFill>
                <a:effectLst>
                  <a:outerShdw blurRad="38100" dist="38100" dir="2700000" algn="tl">
                    <a:srgbClr val="000000">
                      <a:alpha val="43137"/>
                    </a:srgbClr>
                  </a:outerShdw>
                </a:effectLst>
                <a:latin typeface="Trebuchet MS" pitchFamily="34" charset="0"/>
              </a:endParaRPr>
            </a:p>
          </p:txBody>
        </p:sp>
      </p:grpSp>
      <p:sp>
        <p:nvSpPr>
          <p:cNvPr id="26" name="TextBox 25"/>
          <p:cNvSpPr txBox="1"/>
          <p:nvPr/>
        </p:nvSpPr>
        <p:spPr>
          <a:xfrm>
            <a:off x="1828800" y="4038600"/>
            <a:ext cx="1794081"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Segoe"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27" name="Group 26"/>
          <p:cNvGrpSpPr/>
          <p:nvPr/>
        </p:nvGrpSpPr>
        <p:grpSpPr>
          <a:xfrm>
            <a:off x="1764257" y="4017946"/>
            <a:ext cx="1919538" cy="408790"/>
            <a:chOff x="1764257" y="4017946"/>
            <a:chExt cx="1919538" cy="408790"/>
          </a:xfrm>
        </p:grpSpPr>
        <p:sp>
          <p:nvSpPr>
            <p:cNvPr id="28" name="Up-Down Arrow 27"/>
            <p:cNvSpPr/>
            <p:nvPr/>
          </p:nvSpPr>
          <p:spPr bwMode="auto">
            <a:xfrm rot="16200000">
              <a:off x="2476483" y="3305720"/>
              <a:ext cx="408790" cy="1833241"/>
            </a:xfrm>
            <a:prstGeom prst="upDownArrow">
              <a:avLst/>
            </a:prstGeom>
            <a:ln>
              <a:headEnd type="none" w="med" len="med"/>
              <a:tailEnd type="none" w="med" len="med"/>
            </a:ln>
            <a:effectLst>
              <a:glow rad="70000">
                <a:schemeClr val="accent2">
                  <a:tint val="30000"/>
                  <a:shade val="95000"/>
                  <a:satMod val="300000"/>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29" name="TextBox 28"/>
            <p:cNvSpPr txBox="1"/>
            <p:nvPr/>
          </p:nvSpPr>
          <p:spPr>
            <a:xfrm>
              <a:off x="1828800" y="4038600"/>
              <a:ext cx="1854995" cy="338554"/>
            </a:xfrm>
            <a:prstGeom prst="rect">
              <a:avLst/>
            </a:prstGeom>
            <a:noFill/>
          </p:spPr>
          <p:txBody>
            <a:bodyPr wrap="none" rtlCol="0">
              <a:spAutoFit/>
            </a:bodyPr>
            <a:lstStyle/>
            <a:p>
              <a:r>
                <a:rPr lang="en-US" sz="1600" dirty="0" smtClean="0">
                  <a:effectLst>
                    <a:outerShdw blurRad="38100" dist="38100" dir="2700000" algn="tl">
                      <a:srgbClr val="000000">
                        <a:alpha val="43137"/>
                      </a:srgbClr>
                    </a:outerShdw>
                  </a:effectLst>
                  <a:latin typeface="Trebuchet MS" pitchFamily="34" charset="0"/>
                </a:rPr>
                <a:t>External Interface</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31" name="Text Placeholder 2"/>
          <p:cNvSpPr txBox="1">
            <a:spLocks/>
          </p:cNvSpPr>
          <p:nvPr/>
        </p:nvSpPr>
        <p:spPr bwMode="auto">
          <a:xfrm>
            <a:off x="381000" y="4526474"/>
            <a:ext cx="3466605" cy="132959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382573" marR="0" lvl="0" indent="-382573" algn="l" defTabSz="912777" rtl="0" eaLnBrk="1" fontAlgn="base" latinLnBrk="0" hangingPunct="1">
              <a:lnSpc>
                <a:spcPct val="90000"/>
              </a:lnSpc>
              <a:spcBef>
                <a:spcPts val="1167"/>
              </a:spcBef>
              <a:spcAft>
                <a:spcPct val="0"/>
              </a:spcAft>
              <a:buClr>
                <a:schemeClr val="tx2"/>
              </a:buClr>
              <a:buSzPct val="95000"/>
              <a:buFontTx/>
              <a:buBlip>
                <a:blip r:embed="rId3"/>
              </a:buBlip>
              <a:tabLst/>
              <a:defRPr/>
            </a:pP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Works very well</a:t>
            </a:r>
            <a:b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br>
            <a:r>
              <a:rPr kumimoji="0" lang="en-US" sz="24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for</a:t>
            </a:r>
            <a:r>
              <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 streaming</a:t>
            </a:r>
            <a:br>
              <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br>
            <a:r>
              <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(digital media)</a:t>
            </a: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
            </a:r>
            <a:b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br>
            <a:r>
              <a:rPr lang="en-US" sz="2400" kern="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traffic</a:t>
            </a:r>
            <a:endParaRPr kumimoji="0" lang="en-US" sz="2400" b="0" i="0" u="none" strike="noStrike" kern="0" cap="none" spc="0" normalizeH="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title"/>
          </p:nvPr>
        </p:nvSpPr>
        <p:spPr>
          <a:xfrm>
            <a:off x="381000" y="228601"/>
            <a:ext cx="8393113" cy="1163395"/>
          </a:xfrm>
        </p:spPr>
        <p:txBody>
          <a:bodyPr/>
          <a:lstStyle/>
          <a:p>
            <a:r>
              <a:rPr lang="en-US" dirty="0" err="1" smtClean="0"/>
              <a:t>TrueFFS</a:t>
            </a:r>
            <a:r>
              <a:rPr lang="en-US" baseline="30000" dirty="0" err="1" smtClean="0"/>
              <a:t>TM</a:t>
            </a:r>
            <a:r>
              <a:rPr baseline="30000" smtClean="0"/>
              <a:t/>
            </a:r>
            <a:br>
              <a:rPr baseline="30000" smtClean="0"/>
            </a:br>
            <a:r>
              <a:rPr lang="en-US" sz="3600" dirty="0" smtClean="0">
                <a:gradFill>
                  <a:gsLst>
                    <a:gs pos="28000">
                      <a:schemeClr val="accent6">
                        <a:lumMod val="40000"/>
                        <a:lumOff val="60000"/>
                      </a:schemeClr>
                    </a:gs>
                    <a:gs pos="48000">
                      <a:schemeClr val="accent6">
                        <a:lumMod val="40000"/>
                        <a:lumOff val="60000"/>
                      </a:schemeClr>
                    </a:gs>
                  </a:gsLst>
                  <a:lin ang="5400000" scaled="1"/>
                </a:gradFill>
              </a:rPr>
              <a:t>The optimal block based file system</a:t>
            </a:r>
            <a:endParaRPr lang="en-US" sz="3600" dirty="0">
              <a:gradFill>
                <a:gsLst>
                  <a:gs pos="28000">
                    <a:schemeClr val="accent6">
                      <a:lumMod val="40000"/>
                      <a:lumOff val="60000"/>
                    </a:schemeClr>
                  </a:gs>
                  <a:gs pos="48000">
                    <a:schemeClr val="accent6">
                      <a:lumMod val="40000"/>
                      <a:lumOff val="60000"/>
                    </a:schemeClr>
                  </a:gs>
                </a:gsLst>
                <a:lin ang="5400000" scaled="1"/>
              </a:gradFill>
            </a:endParaRPr>
          </a:p>
        </p:txBody>
      </p:sp>
      <p:sp>
        <p:nvSpPr>
          <p:cNvPr id="106" name="Text Placeholder 2"/>
          <p:cNvSpPr>
            <a:spLocks noGrp="1"/>
          </p:cNvSpPr>
          <p:nvPr>
            <p:ph type="body" idx="1"/>
          </p:nvPr>
        </p:nvSpPr>
        <p:spPr>
          <a:xfrm>
            <a:off x="5335101" y="2027104"/>
            <a:ext cx="3466605" cy="2634567"/>
          </a:xfrm>
        </p:spPr>
        <p:txBody>
          <a:bodyPr/>
          <a:lstStyle/>
          <a:p>
            <a:r>
              <a:rPr lang="en-US" sz="2400" dirty="0" smtClean="0"/>
              <a:t>Introduced by SanDisk (</a:t>
            </a:r>
            <a:r>
              <a:rPr lang="en-US" sz="2400" dirty="0" err="1" smtClean="0"/>
              <a:t>msystems</a:t>
            </a:r>
            <a:r>
              <a:rPr lang="en-US" sz="2400" dirty="0" smtClean="0"/>
              <a:t>) in 1994</a:t>
            </a:r>
          </a:p>
          <a:p>
            <a:r>
              <a:rPr lang="en-US" sz="2400" dirty="0" smtClean="0"/>
              <a:t>The leading flash</a:t>
            </a:r>
            <a:br>
              <a:rPr lang="en-US" sz="2400" dirty="0" smtClean="0"/>
            </a:br>
            <a:r>
              <a:rPr lang="en-US" sz="2400" dirty="0" smtClean="0"/>
              <a:t>management in </a:t>
            </a:r>
            <a:br>
              <a:rPr lang="en-US" sz="2400" dirty="0" smtClean="0"/>
            </a:br>
            <a:r>
              <a:rPr lang="en-US" sz="2400" dirty="0" smtClean="0"/>
              <a:t>the industry</a:t>
            </a:r>
          </a:p>
          <a:p>
            <a:r>
              <a:rPr lang="en-US" sz="2400" dirty="0" smtClean="0"/>
              <a:t>Used by Sony, </a:t>
            </a:r>
            <a:br>
              <a:rPr lang="en-US" sz="2400" dirty="0" smtClean="0"/>
            </a:br>
            <a:r>
              <a:rPr lang="en-US" sz="2400" dirty="0" smtClean="0"/>
              <a:t>Nokia &amp; Windows 95</a:t>
            </a:r>
          </a:p>
        </p:txBody>
      </p:sp>
      <p:cxnSp>
        <p:nvCxnSpPr>
          <p:cNvPr id="76" name="Straight Connector 75"/>
          <p:cNvCxnSpPr/>
          <p:nvPr/>
        </p:nvCxnSpPr>
        <p:spPr bwMode="auto">
          <a:xfrm rot="10800000">
            <a:off x="2151064" y="3709989"/>
            <a:ext cx="2435455" cy="1163639"/>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77" name="Straight Connector 76"/>
          <p:cNvCxnSpPr/>
          <p:nvPr/>
        </p:nvCxnSpPr>
        <p:spPr bwMode="auto">
          <a:xfrm rot="16200000" flipV="1">
            <a:off x="2788331" y="3089956"/>
            <a:ext cx="2406196" cy="116114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rot="10800000">
            <a:off x="2795592" y="3146425"/>
            <a:ext cx="1771647" cy="17272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79" name="Pie 78"/>
          <p:cNvSpPr/>
          <p:nvPr/>
        </p:nvSpPr>
        <p:spPr bwMode="auto">
          <a:xfrm>
            <a:off x="2724789" y="3026424"/>
            <a:ext cx="3684897" cy="3694401"/>
          </a:xfrm>
          <a:prstGeom prst="pie">
            <a:avLst>
              <a:gd name="adj1" fmla="val 10837651"/>
              <a:gd name="adj2" fmla="val 16200000"/>
            </a:avLst>
          </a:prstGeom>
          <a:gradFill flip="none" rotWithShape="1">
            <a:gsLst>
              <a:gs pos="0">
                <a:srgbClr val="FFC000">
                  <a:alpha val="50000"/>
                </a:srgbClr>
              </a:gs>
              <a:gs pos="100000">
                <a:srgbClr val="FFC000">
                  <a:alpha val="0"/>
                </a:srgbClr>
              </a:gs>
            </a:gsLst>
            <a:path path="circle">
              <a:fillToRect l="100000" t="100000"/>
            </a:path>
            <a:tileRect r="-100000" b="-100000"/>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81" name="Straight Connector 80"/>
          <p:cNvCxnSpPr/>
          <p:nvPr/>
        </p:nvCxnSpPr>
        <p:spPr bwMode="auto">
          <a:xfrm rot="10800000">
            <a:off x="2643190" y="2994025"/>
            <a:ext cx="1928811" cy="187960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10800000">
            <a:off x="1901373" y="4873625"/>
            <a:ext cx="2699656" cy="15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rot="5400000" flipH="1" flipV="1">
            <a:off x="3233511" y="3539897"/>
            <a:ext cx="2667453" cy="2"/>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sp>
        <p:nvSpPr>
          <p:cNvPr id="88" name="Oval 87"/>
          <p:cNvSpPr/>
          <p:nvPr/>
        </p:nvSpPr>
        <p:spPr bwMode="auto">
          <a:xfrm>
            <a:off x="3845606" y="4099606"/>
            <a:ext cx="1455964" cy="1455964"/>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dirty="0" smtClean="0">
                <a:solidFill>
                  <a:schemeClr val="bg2"/>
                </a:solidFill>
                <a:effectLst>
                  <a:outerShdw blurRad="38100" dist="38100" dir="2700000" algn="tl">
                    <a:srgbClr val="000000">
                      <a:alpha val="43137"/>
                    </a:srgbClr>
                  </a:outerShdw>
                </a:effectLst>
                <a:latin typeface="Trebuchet MS" pitchFamily="34" charset="0"/>
              </a:rPr>
              <a:t>Flash</a:t>
            </a:r>
            <a:br>
              <a:rPr lang="en-US" dirty="0" smtClean="0">
                <a:solidFill>
                  <a:schemeClr val="bg2"/>
                </a:solidFill>
                <a:effectLst>
                  <a:outerShdw blurRad="38100" dist="38100" dir="2700000" algn="tl">
                    <a:srgbClr val="000000">
                      <a:alpha val="43137"/>
                    </a:srgbClr>
                  </a:outerShdw>
                </a:effectLst>
                <a:latin typeface="Trebuchet MS" pitchFamily="34" charset="0"/>
              </a:rPr>
            </a:br>
            <a:r>
              <a:rPr lang="en-US" dirty="0" smtClean="0">
                <a:solidFill>
                  <a:schemeClr val="bg2"/>
                </a:solidFill>
                <a:effectLst>
                  <a:outerShdw blurRad="38100" dist="38100" dir="2700000" algn="tl">
                    <a:srgbClr val="000000">
                      <a:alpha val="43137"/>
                    </a:srgbClr>
                  </a:outerShdw>
                </a:effectLst>
                <a:latin typeface="Trebuchet MS" pitchFamily="34" charset="0"/>
              </a:rPr>
              <a:t>Management</a:t>
            </a:r>
          </a:p>
        </p:txBody>
      </p:sp>
      <p:sp>
        <p:nvSpPr>
          <p:cNvPr id="89" name="Oval 88"/>
          <p:cNvSpPr/>
          <p:nvPr/>
        </p:nvSpPr>
        <p:spPr bwMode="auto">
          <a:xfrm>
            <a:off x="1216025" y="4183063"/>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Basic</a:t>
            </a:r>
            <a:br>
              <a:rPr lang="en-US" sz="1400" dirty="0" smtClean="0">
                <a:solidFill>
                  <a:schemeClr val="bg2"/>
                </a:solidFill>
                <a:effectLst>
                  <a:outerShdw blurRad="38100" dist="38100" dir="2700000" algn="tl">
                    <a:srgbClr val="000000">
                      <a:alpha val="43137"/>
                    </a:srgbClr>
                  </a:outerShdw>
                </a:effectLst>
                <a:latin typeface="Trebuchet MS" pitchFamily="34" charset="0"/>
              </a:rPr>
            </a:br>
            <a:r>
              <a:rPr lang="en-US" sz="1400" dirty="0" smtClean="0">
                <a:solidFill>
                  <a:schemeClr val="bg2"/>
                </a:solidFill>
                <a:effectLst>
                  <a:outerShdw blurRad="38100" dist="38100" dir="2700000" algn="tl">
                    <a:srgbClr val="000000">
                      <a:alpha val="43137"/>
                    </a:srgbClr>
                  </a:outerShdw>
                </a:effectLst>
                <a:latin typeface="Trebuchet MS" pitchFamily="34" charset="0"/>
              </a:rPr>
              <a:t>Endurance</a:t>
            </a:r>
          </a:p>
        </p:txBody>
      </p:sp>
      <p:sp>
        <p:nvSpPr>
          <p:cNvPr id="90" name="Oval 89"/>
          <p:cNvSpPr/>
          <p:nvPr/>
        </p:nvSpPr>
        <p:spPr bwMode="auto">
          <a:xfrm>
            <a:off x="3929063" y="1557338"/>
            <a:ext cx="1289050" cy="1289050"/>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none" lIns="0" tIns="0" rIns="0" bIns="0" numCol="1" rtlCol="0" anchor="ctr" anchorCtr="0" compatLnSpc="1">
            <a:prstTxWarp prst="textNoShape">
              <a:avLst/>
            </a:prstTxWarp>
          </a:bodyPr>
          <a:lstStyle/>
          <a:p>
            <a:pPr algn="ctr" defTabSz="914063"/>
            <a:r>
              <a:rPr lang="en-US" sz="1400" dirty="0" err="1" smtClean="0">
                <a:solidFill>
                  <a:schemeClr val="bg2"/>
                </a:solidFill>
                <a:effectLst>
                  <a:outerShdw blurRad="38100" dist="38100" dir="2700000" algn="tl">
                    <a:srgbClr val="000000">
                      <a:alpha val="43137"/>
                    </a:srgbClr>
                  </a:outerShdw>
                </a:effectLst>
                <a:latin typeface="Trebuchet MS" pitchFamily="34" charset="0"/>
              </a:rPr>
              <a:t>TrueFFS</a:t>
            </a:r>
            <a:r>
              <a:rPr lang="en-US" sz="1400" baseline="30000" dirty="0" err="1" smtClean="0">
                <a:solidFill>
                  <a:schemeClr val="bg2"/>
                </a:solidFill>
                <a:effectLst>
                  <a:outerShdw blurRad="38100" dist="38100" dir="2700000" algn="tl">
                    <a:srgbClr val="000000">
                      <a:alpha val="43137"/>
                    </a:srgbClr>
                  </a:outerShdw>
                </a:effectLst>
                <a:latin typeface="Trebuchet MS" pitchFamily="34" charset="0"/>
              </a:rPr>
              <a:t>TM</a:t>
            </a:r>
            <a:endParaRPr lang="en-US" sz="1400" baseline="30000" dirty="0" smtClean="0">
              <a:solidFill>
                <a:schemeClr val="bg2"/>
              </a:solidFill>
              <a:effectLst>
                <a:outerShdw blurRad="38100" dist="38100" dir="2700000" algn="tl">
                  <a:srgbClr val="000000">
                    <a:alpha val="43137"/>
                  </a:srgbClr>
                </a:outerShdw>
              </a:effectLst>
              <a:latin typeface="Trebuchet MS" pitchFamily="34" charset="0"/>
            </a:endParaRPr>
          </a:p>
        </p:txBody>
      </p:sp>
      <p:sp>
        <p:nvSpPr>
          <p:cNvPr id="91" name="Oval 90"/>
          <p:cNvSpPr/>
          <p:nvPr/>
        </p:nvSpPr>
        <p:spPr bwMode="auto">
          <a:xfrm>
            <a:off x="1839686" y="339861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Segoe" pitchFamily="34" charset="0"/>
            </a:endParaRPr>
          </a:p>
        </p:txBody>
      </p:sp>
      <p:sp>
        <p:nvSpPr>
          <p:cNvPr id="92" name="Oval 91"/>
          <p:cNvSpPr/>
          <p:nvPr/>
        </p:nvSpPr>
        <p:spPr bwMode="auto">
          <a:xfrm>
            <a:off x="2331811" y="2682648"/>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Segoe" pitchFamily="34" charset="0"/>
            </a:endParaRPr>
          </a:p>
        </p:txBody>
      </p:sp>
      <p:sp>
        <p:nvSpPr>
          <p:cNvPr id="93" name="Oval 92"/>
          <p:cNvSpPr/>
          <p:nvPr/>
        </p:nvSpPr>
        <p:spPr bwMode="auto">
          <a:xfrm>
            <a:off x="3087461" y="2147661"/>
            <a:ext cx="622753" cy="622753"/>
          </a:xfrm>
          <a:prstGeom prst="ellipse">
            <a:avLst/>
          </a:prstGeom>
          <a:ln>
            <a:headEnd type="none" w="med" len="med"/>
            <a:tailEnd type="none" w="med" len="med"/>
          </a:ln>
        </p:spPr>
        <p:style>
          <a:lnRef idx="0">
            <a:schemeClr val="accent1"/>
          </a:lnRef>
          <a:fillRef idx="1002">
            <a:schemeClr val="lt2"/>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bg2"/>
              </a:solidFill>
              <a:effectLst>
                <a:outerShdw blurRad="38100" dist="38100" dir="2700000" algn="tl">
                  <a:srgbClr val="000000">
                    <a:alpha val="43137"/>
                  </a:srgbClr>
                </a:outerShdw>
              </a:effectLst>
              <a:latin typeface="Segoe" pitchFamily="34" charset="0"/>
            </a:endParaRPr>
          </a:p>
        </p:txBody>
      </p:sp>
      <p:sp>
        <p:nvSpPr>
          <p:cNvPr id="98" name="TextBox 97"/>
          <p:cNvSpPr txBox="1"/>
          <p:nvPr/>
        </p:nvSpPr>
        <p:spPr>
          <a:xfrm>
            <a:off x="2908300" y="3149600"/>
            <a:ext cx="3852392" cy="3335880"/>
          </a:xfrm>
          <a:prstGeom prst="rect">
            <a:avLst/>
          </a:prstGeom>
          <a:noFill/>
        </p:spPr>
        <p:txBody>
          <a:bodyPr wrap="none" rtlCol="0">
            <a:prstTxWarp prst="textArchUp">
              <a:avLst>
                <a:gd name="adj" fmla="val 10832387"/>
              </a:avLst>
            </a:prstTxWarp>
            <a:spAutoFit/>
          </a:bodyPr>
          <a:lstStyle/>
          <a:p>
            <a:r>
              <a:rPr lang="en-US" sz="1200" dirty="0" smtClean="0">
                <a:solidFill>
                  <a:schemeClr val="bg2"/>
                </a:solidFill>
                <a:effectLst>
                  <a:outerShdw blurRad="38100" dist="38100" dir="2700000" algn="tl">
                    <a:srgbClr val="000000">
                      <a:alpha val="43137"/>
                    </a:srgbClr>
                  </a:outerShdw>
                </a:effectLst>
                <a:latin typeface="Trebuchet MS" pitchFamily="34" charset="0"/>
              </a:rPr>
              <a:t>ADVANCED FLASH MANAGEMENT</a:t>
            </a:r>
          </a:p>
        </p:txBody>
      </p:sp>
      <p:sp>
        <p:nvSpPr>
          <p:cNvPr id="75" name="Arc 74"/>
          <p:cNvSpPr/>
          <p:nvPr/>
        </p:nvSpPr>
        <p:spPr bwMode="auto">
          <a:xfrm rot="16200000">
            <a:off x="2760587" y="2950435"/>
            <a:ext cx="3707291" cy="3800819"/>
          </a:xfrm>
          <a:prstGeom prst="arc">
            <a:avLst>
              <a:gd name="adj1" fmla="val 16200000"/>
              <a:gd name="adj2" fmla="val 21427483"/>
            </a:avLst>
          </a:prstGeom>
          <a:noFill/>
          <a:ln w="38100" cap="flat" cmpd="sng" algn="ctr">
            <a:solidFill>
              <a:schemeClr val="bg2"/>
            </a:solidFill>
            <a:prstDash val="solid"/>
            <a:round/>
            <a:headEnd type="none" w="med" len="med"/>
            <a:tailEnd type="triangl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2" name="TextBox 21"/>
          <p:cNvSpPr txBox="1"/>
          <p:nvPr/>
        </p:nvSpPr>
        <p:spPr>
          <a:xfrm>
            <a:off x="1762698" y="1647825"/>
            <a:ext cx="1745991"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Static &amp; Dynamic</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Wear Leveling</a:t>
            </a:r>
          </a:p>
        </p:txBody>
      </p:sp>
      <p:sp>
        <p:nvSpPr>
          <p:cNvPr id="23" name="TextBox 22"/>
          <p:cNvSpPr txBox="1"/>
          <p:nvPr/>
        </p:nvSpPr>
        <p:spPr>
          <a:xfrm>
            <a:off x="791378" y="2363788"/>
            <a:ext cx="1960793"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Dynamic Bad Block</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Management</a:t>
            </a:r>
          </a:p>
        </p:txBody>
      </p:sp>
      <p:sp>
        <p:nvSpPr>
          <p:cNvPr id="24" name="TextBox 23"/>
          <p:cNvSpPr txBox="1"/>
          <p:nvPr/>
        </p:nvSpPr>
        <p:spPr>
          <a:xfrm>
            <a:off x="253560" y="3294044"/>
            <a:ext cx="1620444" cy="584775"/>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Write/Erase</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Virtual Mapping</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2"/>
          <p:cNvSpPr>
            <a:spLocks noGrp="1" noChangeArrowheads="1"/>
          </p:cNvSpPr>
          <p:nvPr>
            <p:ph type="title"/>
          </p:nvPr>
        </p:nvSpPr>
        <p:spPr>
          <a:xfrm>
            <a:off x="382588" y="228600"/>
            <a:ext cx="8380412" cy="1052596"/>
          </a:xfrm>
        </p:spPr>
        <p:txBody>
          <a:bodyPr/>
          <a:lstStyle/>
          <a:p>
            <a:r>
              <a:rPr lang="en-US" sz="4400" dirty="0" smtClean="0"/>
              <a:t>Full Featured Client OS</a:t>
            </a:r>
            <a:br>
              <a:rPr lang="en-US" sz="4400" dirty="0" smtClean="0"/>
            </a:br>
            <a:r>
              <a:rPr lang="en-US" sz="3200" dirty="0" smtClean="0">
                <a:solidFill>
                  <a:schemeClr val="accent1"/>
                </a:solidFill>
              </a:rPr>
              <a:t>Usage pattern requires something new</a:t>
            </a:r>
            <a:endParaRPr lang="en-US" sz="3200" dirty="0">
              <a:solidFill>
                <a:schemeClr val="accent1"/>
              </a:solidFill>
            </a:endParaRPr>
          </a:p>
        </p:txBody>
      </p:sp>
      <p:sp>
        <p:nvSpPr>
          <p:cNvPr id="20" name="Text Placeholder 2"/>
          <p:cNvSpPr>
            <a:spLocks noGrp="1"/>
          </p:cNvSpPr>
          <p:nvPr>
            <p:ph type="body" idx="1"/>
          </p:nvPr>
        </p:nvSpPr>
        <p:spPr>
          <a:xfrm>
            <a:off x="385763" y="4058832"/>
            <a:ext cx="8380412" cy="1402948"/>
          </a:xfrm>
        </p:spPr>
        <p:txBody>
          <a:bodyPr/>
          <a:lstStyle/>
          <a:p>
            <a:r>
              <a:rPr lang="en-US" sz="2800" dirty="0" smtClean="0"/>
              <a:t>Vast majority of writes are random ≤16kB</a:t>
            </a:r>
          </a:p>
          <a:p>
            <a:pPr lvl="1"/>
            <a:r>
              <a:rPr lang="en-US" sz="2400" dirty="0" smtClean="0"/>
              <a:t>Over 50% of random writes are 4kB or less</a:t>
            </a:r>
          </a:p>
          <a:p>
            <a:r>
              <a:rPr lang="en-US" sz="2800" dirty="0" smtClean="0"/>
              <a:t>Mismatch to block size is significant</a:t>
            </a:r>
          </a:p>
        </p:txBody>
      </p:sp>
      <p:grpSp>
        <p:nvGrpSpPr>
          <p:cNvPr id="21" name="Group 20"/>
          <p:cNvGrpSpPr/>
          <p:nvPr/>
        </p:nvGrpSpPr>
        <p:grpSpPr>
          <a:xfrm>
            <a:off x="381001" y="1650648"/>
            <a:ext cx="8072494" cy="2331163"/>
            <a:chOff x="381001" y="1557338"/>
            <a:chExt cx="8072494" cy="2331163"/>
          </a:xfrm>
        </p:grpSpPr>
        <p:graphicFrame>
          <p:nvGraphicFramePr>
            <p:cNvPr id="4" name="Chart 3"/>
            <p:cNvGraphicFramePr>
              <a:graphicFrameLocks/>
            </p:cNvGraphicFramePr>
            <p:nvPr/>
          </p:nvGraphicFramePr>
          <p:xfrm>
            <a:off x="381001" y="1557338"/>
            <a:ext cx="8072494" cy="23311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1006150" y="2034619"/>
              <a:ext cx="548996"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Word</a:t>
              </a:r>
            </a:p>
          </p:txBody>
        </p:sp>
        <p:sp>
          <p:nvSpPr>
            <p:cNvPr id="8" name="TextBox 7"/>
            <p:cNvSpPr txBox="1"/>
            <p:nvPr/>
          </p:nvSpPr>
          <p:spPr>
            <a:xfrm rot="16200000">
              <a:off x="808779" y="2428388"/>
              <a:ext cx="559769"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Excel</a:t>
              </a:r>
            </a:p>
          </p:txBody>
        </p:sp>
        <p:sp>
          <p:nvSpPr>
            <p:cNvPr id="9" name="TextBox 8"/>
            <p:cNvSpPr txBox="1"/>
            <p:nvPr/>
          </p:nvSpPr>
          <p:spPr>
            <a:xfrm rot="16200000">
              <a:off x="1195104" y="2303320"/>
              <a:ext cx="950901" cy="276999"/>
            </a:xfrm>
            <a:prstGeom prst="rect">
              <a:avLst/>
            </a:prstGeom>
            <a:noFill/>
          </p:spPr>
          <p:txBody>
            <a:bodyPr wrap="none" rtlCol="0">
              <a:spAutoFit/>
            </a:bodyPr>
            <a:lstStyle/>
            <a:p>
              <a:r>
                <a:rPr lang="en-US" sz="1200" dirty="0" err="1"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Powerpoint</a:t>
              </a:r>
              <a:endPar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endParaRPr>
            </a:p>
          </p:txBody>
        </p:sp>
        <p:sp>
          <p:nvSpPr>
            <p:cNvPr id="10" name="TextBox 9"/>
            <p:cNvSpPr txBox="1"/>
            <p:nvPr/>
          </p:nvSpPr>
          <p:spPr>
            <a:xfrm rot="16200000">
              <a:off x="1129609" y="2433887"/>
              <a:ext cx="721672"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Outlook</a:t>
              </a:r>
            </a:p>
          </p:txBody>
        </p:sp>
        <p:sp>
          <p:nvSpPr>
            <p:cNvPr id="11" name="TextBox 10"/>
            <p:cNvSpPr txBox="1"/>
            <p:nvPr/>
          </p:nvSpPr>
          <p:spPr>
            <a:xfrm rot="16200000">
              <a:off x="1421732" y="2372531"/>
              <a:ext cx="917239" cy="276999"/>
            </a:xfrm>
            <a:prstGeom prst="rect">
              <a:avLst/>
            </a:prstGeom>
            <a:noFill/>
          </p:spPr>
          <p:txBody>
            <a:bodyPr wrap="none" rtlCol="0">
              <a:spAutoFit/>
            </a:bodyPr>
            <a:lstStyle/>
            <a:p>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Photoshop</a:t>
              </a:r>
            </a:p>
          </p:txBody>
        </p:sp>
        <p:sp>
          <p:nvSpPr>
            <p:cNvPr id="13" name="TextBox 12"/>
            <p:cNvSpPr txBox="1"/>
            <p:nvPr/>
          </p:nvSpPr>
          <p:spPr>
            <a:xfrm>
              <a:off x="958719" y="3196593"/>
              <a:ext cx="967124"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Read ≤16kB</a:t>
              </a:r>
            </a:p>
          </p:txBody>
        </p:sp>
        <p:sp>
          <p:nvSpPr>
            <p:cNvPr id="14" name="TextBox 13"/>
            <p:cNvSpPr txBox="1"/>
            <p:nvPr/>
          </p:nvSpPr>
          <p:spPr>
            <a:xfrm>
              <a:off x="2191772" y="3196593"/>
              <a:ext cx="967124"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Read ≥32kB</a:t>
              </a:r>
            </a:p>
          </p:txBody>
        </p:sp>
        <p:sp>
          <p:nvSpPr>
            <p:cNvPr id="15" name="TextBox 14"/>
            <p:cNvSpPr txBox="1"/>
            <p:nvPr/>
          </p:nvSpPr>
          <p:spPr>
            <a:xfrm>
              <a:off x="3460495" y="3196593"/>
              <a:ext cx="1061958"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Write ≤ 16kB</a:t>
              </a:r>
            </a:p>
          </p:txBody>
        </p:sp>
        <p:sp>
          <p:nvSpPr>
            <p:cNvPr id="16" name="TextBox 15"/>
            <p:cNvSpPr txBox="1"/>
            <p:nvPr/>
          </p:nvSpPr>
          <p:spPr>
            <a:xfrm>
              <a:off x="4669635" y="3196593"/>
              <a:ext cx="1061957"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Random</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Write ≥ 32kB</a:t>
              </a:r>
            </a:p>
          </p:txBody>
        </p:sp>
        <p:sp>
          <p:nvSpPr>
            <p:cNvPr id="17" name="TextBox 16"/>
            <p:cNvSpPr txBox="1"/>
            <p:nvPr/>
          </p:nvSpPr>
          <p:spPr>
            <a:xfrm>
              <a:off x="5940296" y="3196593"/>
              <a:ext cx="907620"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Sequential</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Read</a:t>
              </a:r>
            </a:p>
          </p:txBody>
        </p:sp>
        <p:sp>
          <p:nvSpPr>
            <p:cNvPr id="18" name="TextBox 17"/>
            <p:cNvSpPr txBox="1"/>
            <p:nvPr/>
          </p:nvSpPr>
          <p:spPr>
            <a:xfrm>
              <a:off x="7197101" y="3196593"/>
              <a:ext cx="907620" cy="461665"/>
            </a:xfrm>
            <a:prstGeom prst="rect">
              <a:avLst/>
            </a:prstGeom>
            <a:noFill/>
          </p:spPr>
          <p:txBody>
            <a:bodyPr wrap="none" rtlCol="0">
              <a:spAutoFit/>
            </a:bodyPr>
            <a:lstStyle/>
            <a:p>
              <a:pPr algn="ct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Sequential</a:t>
              </a:r>
              <a:b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br>
              <a:r>
                <a:rPr lang="en-US" sz="1200" dirty="0" smtClean="0">
                  <a:solidFill>
                    <a:schemeClr val="bg2">
                      <a:lumMod val="75000"/>
                      <a:lumOff val="25000"/>
                    </a:schemeClr>
                  </a:solidFill>
                  <a:effectLst>
                    <a:outerShdw blurRad="38100" dist="38100" dir="2700000" algn="tl">
                      <a:srgbClr val="000000">
                        <a:alpha val="43137"/>
                      </a:srgbClr>
                    </a:outerShdw>
                  </a:effectLst>
                  <a:latin typeface="Trebuchet MS" pitchFamily="34" charset="0"/>
                </a:rPr>
                <a:t>Write</a:t>
              </a:r>
            </a:p>
          </p:txBody>
        </p:sp>
      </p:grpSp>
      <p:sp>
        <p:nvSpPr>
          <p:cNvPr id="19" name="Rectangle 18"/>
          <p:cNvSpPr/>
          <p:nvPr/>
        </p:nvSpPr>
        <p:spPr>
          <a:xfrm>
            <a:off x="3104656" y="5726311"/>
            <a:ext cx="5635625" cy="307777"/>
          </a:xfrm>
          <a:prstGeom prst="rect">
            <a:avLst/>
          </a:prstGeom>
        </p:spPr>
        <p:txBody>
          <a:bodyPr wrap="square">
            <a:spAutoFit/>
          </a:bodyPr>
          <a:lstStyle/>
          <a:p>
            <a:pPr algn="r"/>
            <a:r>
              <a:rPr lang="en-US" sz="1400" dirty="0" smtClean="0">
                <a:latin typeface="Trebuchet MS" pitchFamily="34" charset="0"/>
              </a:rPr>
              <a:t>Office 2007 &amp; ADOBE Photoshop CS2 under Vista </a:t>
            </a:r>
            <a:endParaRPr lang="en-US" sz="1400"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1386</Words>
  <Application>Microsoft Office PowerPoint</Application>
  <PresentationFormat>On-screen Show (4:3)</PresentationFormat>
  <Paragraphs>309</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WinHEC 2008 Template_NEW_9.22.08</vt:lpstr>
      <vt:lpstr>Equation</vt:lpstr>
      <vt:lpstr>MLC NAND in the PC Planning for Success</vt:lpstr>
      <vt:lpstr>Forward Looking Statements</vt:lpstr>
      <vt:lpstr>Agenda</vt:lpstr>
      <vt:lpstr>MLC NAND Flash Driving the cost curve</vt:lpstr>
      <vt:lpstr>The SSD Challenge Replicate and speed up HDD functionality </vt:lpstr>
      <vt:lpstr>In Digital Media Applications Usage pattern minimizes conflict</vt:lpstr>
      <vt:lpstr>In Digital Media Applications Block based mapping is extremely effective</vt:lpstr>
      <vt:lpstr>TrueFFSTM The optimal block based file system</vt:lpstr>
      <vt:lpstr>Full Featured Client OS Usage pattern requires something new</vt:lpstr>
      <vt:lpstr>In Computing Applications Block based mapping hurts random write</vt:lpstr>
      <vt:lpstr>Introducing ExtremeFFSTM  The next generation SSD algorithm</vt:lpstr>
      <vt:lpstr>Introducing ExtremeFFSTM The next generation SSD algorithm</vt:lpstr>
      <vt:lpstr>Introducing ExtremeFFSTM The Next Generation SSD Algorithm</vt:lpstr>
      <vt:lpstr>Solid State Drives A new industry needs new benchmarks</vt:lpstr>
      <vt:lpstr>Reliability - Endurance Longterm Data Endurance (LDE)</vt:lpstr>
      <vt:lpstr>Reliability – Endurance Longterm data endurance (LDE) update</vt:lpstr>
      <vt:lpstr>Reliability – Endurance Longterm data endurance (LDE) update</vt:lpstr>
      <vt:lpstr>Performance In the client PC usage model</vt:lpstr>
      <vt:lpstr>Spin The HDD Faster And Faster Random Performance α RPM</vt:lpstr>
      <vt:lpstr>Translating HDD Performance Matching read/write ratios</vt:lpstr>
      <vt:lpstr>Digital Analogues</vt:lpstr>
      <vt:lpstr>Introducing virtualRPM (vRPM)</vt:lpstr>
      <vt:lpstr>Conclusions</vt:lpstr>
      <vt:lpstr>Call to Action</vt:lpstr>
      <vt:lpstr>Please Complete A Session Evaluation Form Your input is important!</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2008-11-12T00:05:37Z</dcterms:created>
  <dcterms:modified xsi:type="dcterms:W3CDTF">2008-11-12T00:05:43Z</dcterms:modified>
</cp:coreProperties>
</file>