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8"/>
  </p:notesMasterIdLst>
  <p:handoutMasterIdLst>
    <p:handoutMasterId r:id="rId39"/>
  </p:handoutMasterIdLst>
  <p:sldIdLst>
    <p:sldId id="258" r:id="rId2"/>
    <p:sldId id="281" r:id="rId3"/>
    <p:sldId id="285" r:id="rId4"/>
    <p:sldId id="303" r:id="rId5"/>
    <p:sldId id="311" r:id="rId6"/>
    <p:sldId id="290" r:id="rId7"/>
    <p:sldId id="284" r:id="rId8"/>
    <p:sldId id="310" r:id="rId9"/>
    <p:sldId id="297" r:id="rId10"/>
    <p:sldId id="298" r:id="rId11"/>
    <p:sldId id="296" r:id="rId12"/>
    <p:sldId id="312" r:id="rId13"/>
    <p:sldId id="299" r:id="rId14"/>
    <p:sldId id="313" r:id="rId15"/>
    <p:sldId id="314" r:id="rId16"/>
    <p:sldId id="315" r:id="rId17"/>
    <p:sldId id="321" r:id="rId18"/>
    <p:sldId id="320" r:id="rId19"/>
    <p:sldId id="293" r:id="rId20"/>
    <p:sldId id="294" r:id="rId21"/>
    <p:sldId id="316" r:id="rId22"/>
    <p:sldId id="317" r:id="rId23"/>
    <p:sldId id="318" r:id="rId24"/>
    <p:sldId id="319" r:id="rId25"/>
    <p:sldId id="305" r:id="rId26"/>
    <p:sldId id="306" r:id="rId27"/>
    <p:sldId id="282" r:id="rId28"/>
    <p:sldId id="288" r:id="rId29"/>
    <p:sldId id="291" r:id="rId30"/>
    <p:sldId id="292" r:id="rId31"/>
    <p:sldId id="277" r:id="rId32"/>
    <p:sldId id="278" r:id="rId33"/>
    <p:sldId id="309" r:id="rId34"/>
    <p:sldId id="323" r:id="rId35"/>
    <p:sldId id="322" r:id="rId36"/>
    <p:sldId id="324"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3" autoAdjust="0"/>
    <p:restoredTop sz="94700" autoAdjust="0"/>
  </p:normalViewPr>
  <p:slideViewPr>
    <p:cSldViewPr snapToGrid="0" showGuides="1">
      <p:cViewPr varScale="1">
        <p:scale>
          <a:sx n="92" d="100"/>
          <a:sy n="92" d="100"/>
        </p:scale>
        <p:origin x="-312" y="-108"/>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4626"/>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msdn.microsoft.com/en-us/library/aa363431.aspx" TargetMode="External"/><Relationship Id="rId3" Type="http://schemas.openxmlformats.org/officeDocument/2006/relationships/hyperlink" Target="http://msdn.microsoft.com/en-us/library/ms791127.aspx" TargetMode="External"/><Relationship Id="rId7" Type="http://schemas.openxmlformats.org/officeDocument/2006/relationships/hyperlink" Target="http://msdn.microsoft.com/en-us/library/ms791132.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msdn.microsoft.com/en-us/library/ms791131.aspx" TargetMode="External"/><Relationship Id="rId5" Type="http://schemas.openxmlformats.org/officeDocument/2006/relationships/hyperlink" Target="http://msdn.microsoft.com/en-us/library/bb663138.aspx" TargetMode="External"/><Relationship Id="rId4" Type="http://schemas.openxmlformats.org/officeDocument/2006/relationships/hyperlink" Target="http://msdn.microsoft.com/en-us/library/ms791128.asp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Device Interfaces Overview</a:t>
            </a:r>
            <a:endParaRPr lang="en-US" dirty="0"/>
          </a:p>
        </p:txBody>
      </p:sp>
      <p:sp>
        <p:nvSpPr>
          <p:cNvPr id="3" name="Subtitle 2"/>
          <p:cNvSpPr>
            <a:spLocks noGrp="1"/>
          </p:cNvSpPr>
          <p:nvPr>
            <p:ph type="subTitle" idx="1"/>
          </p:nvPr>
        </p:nvSpPr>
        <p:spPr/>
        <p:txBody>
          <a:bodyPr/>
          <a:lstStyle/>
          <a:p>
            <a:r>
              <a:rPr lang="en-US" smtClean="0"/>
              <a:t>Jim Cavalaris</a:t>
            </a:r>
          </a:p>
          <a:p>
            <a:r>
              <a:rPr lang="en-US" smtClean="0"/>
              <a:t>Lead Software Design Engineer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Settings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Properties and Attributes</a:t>
            </a:r>
            <a:endParaRPr lang="en-US" sz="3600" dirty="0"/>
          </a:p>
        </p:txBody>
      </p:sp>
      <p:sp>
        <p:nvSpPr>
          <p:cNvPr id="9229" name="Rectangle 13"/>
          <p:cNvSpPr>
            <a:spLocks noGrp="1" noChangeArrowheads="1"/>
          </p:cNvSpPr>
          <p:nvPr>
            <p:ph idx="1"/>
          </p:nvPr>
        </p:nvSpPr>
        <p:spPr>
          <a:xfrm>
            <a:off x="382588" y="1901825"/>
            <a:ext cx="8380412" cy="4414542"/>
          </a:xfrm>
        </p:spPr>
        <p:txBody>
          <a:bodyPr/>
          <a:lstStyle/>
          <a:p>
            <a:r>
              <a:rPr lang="en-US" dirty="0" smtClean="0"/>
              <a:t>Persistent registry key and property store</a:t>
            </a:r>
          </a:p>
          <a:p>
            <a:pPr lvl="1"/>
            <a:r>
              <a:rPr lang="en-US" dirty="0" smtClean="0"/>
              <a:t>Custom settings for each interface instance</a:t>
            </a:r>
          </a:p>
          <a:p>
            <a:pPr lvl="1"/>
            <a:r>
              <a:rPr lang="en-US" dirty="0" smtClean="0"/>
              <a:t>Separate settings for different interfaces to the same device</a:t>
            </a:r>
          </a:p>
          <a:p>
            <a:pPr lvl="1"/>
            <a:r>
              <a:rPr lang="en-US" dirty="0" smtClean="0"/>
              <a:t>Accessible from User and Kernel modes</a:t>
            </a:r>
          </a:p>
          <a:p>
            <a:pPr lvl="2"/>
            <a:r>
              <a:rPr lang="en-US" dirty="0" err="1" smtClean="0"/>
              <a:t>SetupAPI</a:t>
            </a:r>
            <a:r>
              <a:rPr lang="en-US" dirty="0" smtClean="0"/>
              <a:t> for Win32</a:t>
            </a:r>
          </a:p>
          <a:p>
            <a:pPr lvl="3"/>
            <a:r>
              <a:rPr lang="en-US" dirty="0" err="1" smtClean="0">
                <a:latin typeface="Lucida Console" pitchFamily="49" charset="0"/>
              </a:rPr>
              <a:t>SetupDiOpenDeviceInterfaceRegKey</a:t>
            </a:r>
            <a:endParaRPr lang="en-US" dirty="0" smtClean="0">
              <a:latin typeface="Lucida Console" pitchFamily="49" charset="0"/>
            </a:endParaRPr>
          </a:p>
          <a:p>
            <a:pPr lvl="2"/>
            <a:r>
              <a:rPr lang="en-US" dirty="0" smtClean="0"/>
              <a:t>NT I/O PnP manager for Kernel</a:t>
            </a:r>
          </a:p>
          <a:p>
            <a:pPr lvl="3"/>
            <a:r>
              <a:rPr lang="en-US" dirty="0" err="1" smtClean="0">
                <a:latin typeface="Lucida Console" pitchFamily="49" charset="0"/>
              </a:rPr>
              <a:t>IoOpenDeviceInterfaceRegistryKey</a:t>
            </a:r>
            <a:endParaRPr lang="en-US" dirty="0" smtClean="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Paths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A Path for I/O Requests</a:t>
            </a:r>
            <a:endParaRPr lang="en-US" sz="3600" dirty="0"/>
          </a:p>
        </p:txBody>
      </p:sp>
      <p:sp>
        <p:nvSpPr>
          <p:cNvPr id="9229" name="Rectangle 13"/>
          <p:cNvSpPr>
            <a:spLocks noGrp="1" noChangeArrowheads="1"/>
          </p:cNvSpPr>
          <p:nvPr>
            <p:ph idx="1"/>
          </p:nvPr>
        </p:nvSpPr>
        <p:spPr>
          <a:xfrm>
            <a:off x="382588" y="1901825"/>
            <a:ext cx="8380412" cy="3774367"/>
          </a:xfrm>
        </p:spPr>
        <p:txBody>
          <a:bodyPr/>
          <a:lstStyle/>
          <a:p>
            <a:r>
              <a:rPr lang="en-US" sz="2800" dirty="0" smtClean="0"/>
              <a:t>I/O path to a device’s driver stack</a:t>
            </a:r>
          </a:p>
          <a:p>
            <a:pPr lvl="1"/>
            <a:r>
              <a:rPr lang="en-US" sz="2400" dirty="0" smtClean="0"/>
              <a:t>System managed NT symbolic link object</a:t>
            </a:r>
          </a:p>
          <a:p>
            <a:pPr lvl="1"/>
            <a:r>
              <a:rPr lang="en-US" sz="2400" dirty="0" smtClean="0"/>
              <a:t>Unique name for each registered interface instance</a:t>
            </a:r>
          </a:p>
          <a:p>
            <a:pPr lvl="1"/>
            <a:r>
              <a:rPr lang="en-US" sz="2400" dirty="0" smtClean="0"/>
              <a:t>No names for Functional Device Objects</a:t>
            </a:r>
          </a:p>
          <a:p>
            <a:pPr lvl="2"/>
            <a:r>
              <a:rPr lang="en-US" sz="2000" dirty="0" smtClean="0"/>
              <a:t>Adheres to device security model</a:t>
            </a:r>
          </a:p>
          <a:p>
            <a:pPr lvl="1"/>
            <a:r>
              <a:rPr lang="en-US" sz="2400" dirty="0" smtClean="0"/>
              <a:t>Accessible from User and Kernel modes</a:t>
            </a:r>
          </a:p>
          <a:p>
            <a:pPr lvl="2"/>
            <a:r>
              <a:rPr lang="en-US" sz="2000" dirty="0" smtClean="0"/>
              <a:t>Win32 </a:t>
            </a:r>
            <a:r>
              <a:rPr lang="en-US" sz="2000" dirty="0" err="1" smtClean="0"/>
              <a:t>CreateFile</a:t>
            </a:r>
            <a:r>
              <a:rPr lang="en-US" sz="2000" dirty="0" smtClean="0"/>
              <a:t> opens a handle to the device</a:t>
            </a:r>
          </a:p>
          <a:p>
            <a:pPr lvl="2"/>
            <a:r>
              <a:rPr lang="en-US" sz="2000" dirty="0" smtClean="0"/>
              <a:t>Kernel </a:t>
            </a:r>
            <a:r>
              <a:rPr lang="en-US" sz="2000" dirty="0" err="1" smtClean="0"/>
              <a:t>IoGetDeviceObjectPointer</a:t>
            </a:r>
            <a:r>
              <a:rPr lang="en-US" sz="2000" dirty="0" smtClean="0"/>
              <a:t>, </a:t>
            </a:r>
            <a:r>
              <a:rPr lang="en-US" sz="2000" dirty="0" err="1" smtClean="0"/>
              <a:t>ZwCreateFile</a:t>
            </a:r>
            <a:r>
              <a:rPr lang="en-US" sz="2000" dirty="0" smtClean="0"/>
              <a:t> returns </a:t>
            </a:r>
            <a:br>
              <a:rPr lang="en-US" sz="2000" dirty="0" smtClean="0"/>
            </a:br>
            <a:r>
              <a:rPr lang="en-US" sz="2000" dirty="0" smtClean="0"/>
              <a:t>file object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Paths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A Path for I/O Requests</a:t>
            </a:r>
            <a:endParaRPr lang="en-US" sz="3600" dirty="0"/>
          </a:p>
        </p:txBody>
      </p:sp>
      <p:grpSp>
        <p:nvGrpSpPr>
          <p:cNvPr id="107" name="Interface {A} grey"/>
          <p:cNvGrpSpPr/>
          <p:nvPr/>
        </p:nvGrpSpPr>
        <p:grpSpPr>
          <a:xfrm>
            <a:off x="2901542" y="5229307"/>
            <a:ext cx="639472" cy="100526"/>
            <a:chOff x="4384623" y="4364836"/>
            <a:chExt cx="1162678" cy="182880"/>
          </a:xfrm>
        </p:grpSpPr>
        <p:cxnSp>
          <p:nvCxnSpPr>
            <p:cNvPr id="114" name="Straight Connector 113"/>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Flowchart: Connector 114"/>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08" name="Interface {B} grey"/>
          <p:cNvGrpSpPr/>
          <p:nvPr/>
        </p:nvGrpSpPr>
        <p:grpSpPr>
          <a:xfrm>
            <a:off x="2898726" y="4973590"/>
            <a:ext cx="639472" cy="100526"/>
            <a:chOff x="4384623" y="4364836"/>
            <a:chExt cx="1162678" cy="182880"/>
          </a:xfrm>
        </p:grpSpPr>
        <p:cxnSp>
          <p:nvCxnSpPr>
            <p:cNvPr id="112" name="Straight Connector 111"/>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Flowchart: Connector 112"/>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09" name="Interface {C} grey"/>
          <p:cNvGrpSpPr/>
          <p:nvPr/>
        </p:nvGrpSpPr>
        <p:grpSpPr>
          <a:xfrm>
            <a:off x="2900104" y="4700914"/>
            <a:ext cx="639473" cy="100584"/>
            <a:chOff x="4384623" y="4364836"/>
            <a:chExt cx="1162678" cy="182880"/>
          </a:xfrm>
        </p:grpSpPr>
        <p:sp>
          <p:nvSpPr>
            <p:cNvPr id="110" name="Flowchart: Connector 109"/>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11" name="Straight Connector 110"/>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8" name="Interface {A} color"/>
          <p:cNvGrpSpPr/>
          <p:nvPr/>
        </p:nvGrpSpPr>
        <p:grpSpPr>
          <a:xfrm>
            <a:off x="2901542" y="5229307"/>
            <a:ext cx="639472" cy="100526"/>
            <a:chOff x="4384623" y="4364836"/>
            <a:chExt cx="1162678" cy="182880"/>
          </a:xfrm>
        </p:grpSpPr>
        <p:cxnSp>
          <p:nvCxnSpPr>
            <p:cNvPr id="105" name="Straight Connector 104"/>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6" name="Flowchart: Connector 105"/>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99" name="Interface {B} color"/>
          <p:cNvGrpSpPr/>
          <p:nvPr/>
        </p:nvGrpSpPr>
        <p:grpSpPr>
          <a:xfrm>
            <a:off x="2898726" y="4973590"/>
            <a:ext cx="639472" cy="100526"/>
            <a:chOff x="4384623" y="4364836"/>
            <a:chExt cx="1162678" cy="182880"/>
          </a:xfrm>
        </p:grpSpPr>
        <p:cxnSp>
          <p:nvCxnSpPr>
            <p:cNvPr id="103" name="Straight Connector 102"/>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4" name="Flowchart: Connector 103"/>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00" name="Interface {C} color"/>
          <p:cNvGrpSpPr/>
          <p:nvPr/>
        </p:nvGrpSpPr>
        <p:grpSpPr>
          <a:xfrm>
            <a:off x="2900101" y="4699530"/>
            <a:ext cx="639472" cy="100526"/>
            <a:chOff x="4384623" y="4364836"/>
            <a:chExt cx="1162678" cy="182880"/>
          </a:xfrm>
        </p:grpSpPr>
        <p:cxnSp>
          <p:nvCxnSpPr>
            <p:cNvPr id="101" name="Straight Connector 100"/>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2" name="Flowchart: Connector 101"/>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95" name="TextBox {A}"/>
          <p:cNvSpPr txBox="1"/>
          <p:nvPr/>
        </p:nvSpPr>
        <p:spPr>
          <a:xfrm>
            <a:off x="3553665" y="5094590"/>
            <a:ext cx="720069"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a:t>
            </a:r>
            <a:r>
              <a:rPr lang="en-US" sz="2000" dirty="0" smtClean="0">
                <a:solidFill>
                  <a:schemeClr val="tx1"/>
                </a:solidFill>
                <a:effectLst>
                  <a:outerShdw blurRad="38100" dist="38100" dir="2700000" algn="tl">
                    <a:srgbClr val="000000">
                      <a:alpha val="43137"/>
                    </a:srgbClr>
                  </a:outerShdw>
                </a:effectLst>
                <a:latin typeface="Trebuchet MS" pitchFamily="34" charset="0"/>
              </a:rPr>
              <a:t>A</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6" name="TextBox {B}"/>
          <p:cNvSpPr txBox="1"/>
          <p:nvPr/>
        </p:nvSpPr>
        <p:spPr>
          <a:xfrm>
            <a:off x="3550918" y="4799731"/>
            <a:ext cx="715260"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a:t>
            </a:r>
            <a:r>
              <a:rPr lang="en-US" sz="2000" dirty="0" smtClean="0">
                <a:solidFill>
                  <a:schemeClr val="tx1"/>
                </a:solidFill>
                <a:effectLst>
                  <a:outerShdw blurRad="38100" dist="38100" dir="2700000" algn="tl">
                    <a:srgbClr val="000000">
                      <a:alpha val="43137"/>
                    </a:srgbClr>
                  </a:outerShdw>
                </a:effectLst>
                <a:latin typeface="Trebuchet MS" pitchFamily="34" charset="0"/>
              </a:rPr>
              <a:t>B</a:t>
            </a:r>
            <a:r>
              <a:rPr lang="en-US" sz="1600" dirty="0" smtClean="0">
                <a:effectLst>
                  <a:outerShdw blurRad="38100" dist="38100" dir="2700000" algn="tl">
                    <a:srgbClr val="000000">
                      <a:alpha val="43137"/>
                    </a:srgbClr>
                  </a:outerShdw>
                </a:effectLst>
                <a:latin typeface="Trebuchet MS" pitchFamily="34" charset="0"/>
              </a:rPr>
              <a:t>} </a:t>
            </a:r>
            <a:r>
              <a:rPr lang="en-US" sz="1600" baseline="-25000" dirty="0" smtClean="0">
                <a:effectLst>
                  <a:outerShdw blurRad="38100" dist="38100" dir="2700000" algn="tl">
                    <a:srgbClr val="000000">
                      <a:alpha val="43137"/>
                    </a:srgbClr>
                  </a:outerShdw>
                </a:effectLst>
                <a:latin typeface="Trebuchet MS" pitchFamily="34" charset="0"/>
              </a:rPr>
              <a:t>[1]</a:t>
            </a:r>
            <a:endParaRPr lang="en-US" sz="3600" baseline="-25000" dirty="0" smtClean="0">
              <a:effectLst>
                <a:outerShdw blurRad="38100" dist="38100" dir="2700000" algn="tl">
                  <a:srgbClr val="000000">
                    <a:alpha val="43137"/>
                  </a:srgbClr>
                </a:outerShdw>
              </a:effectLst>
              <a:latin typeface="Trebuchet MS" pitchFamily="34" charset="0"/>
            </a:endParaRPr>
          </a:p>
        </p:txBody>
      </p:sp>
      <p:sp>
        <p:nvSpPr>
          <p:cNvPr id="97" name="TextBox {C}"/>
          <p:cNvSpPr txBox="1"/>
          <p:nvPr/>
        </p:nvSpPr>
        <p:spPr>
          <a:xfrm>
            <a:off x="3552293" y="4510681"/>
            <a:ext cx="723275"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a:t>
            </a:r>
            <a:r>
              <a:rPr lang="en-US" sz="2000" dirty="0" smtClean="0">
                <a:solidFill>
                  <a:schemeClr val="tx1"/>
                </a:solidFill>
                <a:effectLst>
                  <a:outerShdw blurRad="38100" dist="38100" dir="2700000" algn="tl">
                    <a:srgbClr val="000000">
                      <a:alpha val="43137"/>
                    </a:srgbClr>
                  </a:outerShdw>
                </a:effectLst>
                <a:latin typeface="Trebuchet MS" pitchFamily="34" charset="0"/>
              </a:rPr>
              <a:t>C</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89" name="Group 83"/>
          <p:cNvGrpSpPr/>
          <p:nvPr/>
        </p:nvGrpSpPr>
        <p:grpSpPr>
          <a:xfrm>
            <a:off x="1565725" y="4496551"/>
            <a:ext cx="1394460" cy="1309890"/>
            <a:chOff x="2077386" y="2698230"/>
            <a:chExt cx="3444332" cy="2598291"/>
          </a:xfrm>
        </p:grpSpPr>
        <p:sp>
          <p:nvSpPr>
            <p:cNvPr id="91"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3"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4"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19" name="TextBox {A}"/>
          <p:cNvSpPr txBox="1"/>
          <p:nvPr/>
        </p:nvSpPr>
        <p:spPr>
          <a:xfrm>
            <a:off x="3348050" y="3313135"/>
            <a:ext cx="1850186"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dirty="0" err="1" smtClean="0">
                <a:solidFill>
                  <a:schemeClr val="tx1"/>
                </a:solidFill>
                <a:effectLst>
                  <a:outerShdw blurRad="38100" dist="38100" dir="2700000" algn="tl">
                    <a:srgbClr val="000000">
                      <a:alpha val="43137"/>
                    </a:srgbClr>
                  </a:outerShdw>
                </a:effectLst>
                <a:latin typeface="Trebuchet MS" pitchFamily="34" charset="0"/>
              </a:rPr>
              <a:t>Symlink</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A</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1" name="Elbow Connector 130"/>
          <p:cNvCxnSpPr/>
          <p:nvPr/>
        </p:nvCxnSpPr>
        <p:spPr bwMode="auto">
          <a:xfrm rot="10800000" flipV="1">
            <a:off x="2061025" y="3627118"/>
            <a:ext cx="1294520" cy="8229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4" name="TextBox {B}"/>
          <p:cNvSpPr txBox="1"/>
          <p:nvPr/>
        </p:nvSpPr>
        <p:spPr>
          <a:xfrm>
            <a:off x="3546170" y="3594075"/>
            <a:ext cx="1845377"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dirty="0" err="1" smtClean="0">
                <a:solidFill>
                  <a:schemeClr val="tx1"/>
                </a:solidFill>
                <a:effectLst>
                  <a:outerShdw blurRad="38100" dist="38100" dir="2700000" algn="tl">
                    <a:srgbClr val="000000">
                      <a:alpha val="43137"/>
                    </a:srgbClr>
                  </a:outerShdw>
                </a:effectLst>
                <a:latin typeface="Trebuchet MS" pitchFamily="34" charset="0"/>
              </a:rPr>
              <a:t>Symlink</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B</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5" name="Elbow Connector 130"/>
          <p:cNvCxnSpPr/>
          <p:nvPr/>
        </p:nvCxnSpPr>
        <p:spPr bwMode="auto">
          <a:xfrm rot="10800000" flipV="1">
            <a:off x="2266765" y="3855718"/>
            <a:ext cx="1294520" cy="5943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7" name="TextBox {C}"/>
          <p:cNvSpPr txBox="1"/>
          <p:nvPr/>
        </p:nvSpPr>
        <p:spPr>
          <a:xfrm>
            <a:off x="3767150" y="3875015"/>
            <a:ext cx="1853392" cy="400110"/>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dirty="0" err="1" smtClean="0">
                <a:solidFill>
                  <a:schemeClr val="tx1"/>
                </a:solidFill>
                <a:effectLst>
                  <a:outerShdw blurRad="38100" dist="38100" dir="2700000" algn="tl">
                    <a:srgbClr val="000000">
                      <a:alpha val="43137"/>
                    </a:srgbClr>
                  </a:outerShdw>
                </a:effectLst>
                <a:latin typeface="Trebuchet MS" pitchFamily="34" charset="0"/>
              </a:rPr>
              <a:t>Symlink</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C</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16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8" name="Elbow Connector 130"/>
          <p:cNvCxnSpPr/>
          <p:nvPr/>
        </p:nvCxnSpPr>
        <p:spPr bwMode="auto">
          <a:xfrm rot="10800000" flipV="1">
            <a:off x="2480125" y="4084318"/>
            <a:ext cx="1294520" cy="3657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56" name="TextBox 155"/>
          <p:cNvSpPr txBox="1"/>
          <p:nvPr/>
        </p:nvSpPr>
        <p:spPr>
          <a:xfrm>
            <a:off x="6355080" y="2110740"/>
            <a:ext cx="1971955" cy="954107"/>
          </a:xfrm>
          <a:prstGeom prst="rect">
            <a:avLst/>
          </a:prstGeom>
          <a:noFill/>
        </p:spPr>
        <p:txBody>
          <a:bodyPr wrap="square" rtlCol="0">
            <a:spAutoFit/>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NT Object Manager Namespace</a:t>
            </a:r>
          </a:p>
          <a:p>
            <a:pPr algn="ctr"/>
            <a:r>
              <a:rPr lang="en-US" sz="1400" dirty="0" smtClean="0">
                <a:effectLst>
                  <a:outerShdw blurRad="38100" dist="38100" dir="2700000" algn="tl">
                    <a:srgbClr val="000000">
                      <a:alpha val="43137"/>
                    </a:srgbClr>
                  </a:outerShdw>
                </a:effectLst>
                <a:latin typeface="Trebuchet MS" pitchFamily="34" charset="0"/>
              </a:rPr>
              <a:t>accessible from Win32 and Kernel</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58" name="Straight Connector 157"/>
          <p:cNvCxnSpPr/>
          <p:nvPr/>
        </p:nvCxnSpPr>
        <p:spPr bwMode="auto">
          <a:xfrm>
            <a:off x="5823679" y="3889948"/>
            <a:ext cx="2450891"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9" name="TextBox 158"/>
          <p:cNvSpPr txBox="1"/>
          <p:nvPr/>
        </p:nvSpPr>
        <p:spPr>
          <a:xfrm>
            <a:off x="6476000" y="3605010"/>
            <a:ext cx="96012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User-Mode</a:t>
            </a:r>
          </a:p>
        </p:txBody>
      </p:sp>
      <p:sp>
        <p:nvSpPr>
          <p:cNvPr id="160" name="TextBox 159"/>
          <p:cNvSpPr txBox="1"/>
          <p:nvPr/>
        </p:nvSpPr>
        <p:spPr>
          <a:xfrm>
            <a:off x="6416040" y="3878580"/>
            <a:ext cx="1095706"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Kernel-Mode</a:t>
            </a:r>
          </a:p>
        </p:txBody>
      </p:sp>
      <p:cxnSp>
        <p:nvCxnSpPr>
          <p:cNvPr id="163" name="Straight Arrow Connector 162"/>
          <p:cNvCxnSpPr/>
          <p:nvPr/>
        </p:nvCxnSpPr>
        <p:spPr bwMode="auto">
          <a:xfrm rot="10800000" flipV="1">
            <a:off x="5733738" y="2926080"/>
            <a:ext cx="743262" cy="53664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64" name="TextBox 163"/>
          <p:cNvSpPr txBox="1"/>
          <p:nvPr/>
        </p:nvSpPr>
        <p:spPr>
          <a:xfrm>
            <a:off x="430345" y="2121108"/>
            <a:ext cx="1870646" cy="1169551"/>
          </a:xfrm>
          <a:prstGeom prst="rect">
            <a:avLst/>
          </a:prstGeom>
          <a:noFill/>
        </p:spPr>
        <p:txBody>
          <a:bodyPr wrap="square" rtlCol="0">
            <a:spAutoFit/>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I/O initiated on device interface symbolic links sent to Device’s full driver stack</a:t>
            </a:r>
          </a:p>
        </p:txBody>
      </p:sp>
      <p:cxnSp>
        <p:nvCxnSpPr>
          <p:cNvPr id="165" name="Straight Arrow Connector 164"/>
          <p:cNvCxnSpPr>
            <a:stCxn id="164" idx="2"/>
          </p:cNvCxnSpPr>
          <p:nvPr/>
        </p:nvCxnSpPr>
        <p:spPr bwMode="auto">
          <a:xfrm rot="16200000" flipH="1">
            <a:off x="1266994" y="3389333"/>
            <a:ext cx="786037" cy="58868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76" name="Right Bracket 175"/>
          <p:cNvSpPr/>
          <p:nvPr/>
        </p:nvSpPr>
        <p:spPr bwMode="auto">
          <a:xfrm>
            <a:off x="5421565" y="3390900"/>
            <a:ext cx="175260" cy="990600"/>
          </a:xfrm>
          <a:prstGeom prst="rightBracket">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cxnSp>
        <p:nvCxnSpPr>
          <p:cNvPr id="45" name="Straight Arrow Connector 44"/>
          <p:cNvCxnSpPr/>
          <p:nvPr/>
        </p:nvCxnSpPr>
        <p:spPr bwMode="auto">
          <a:xfrm rot="10800000">
            <a:off x="5781208" y="4192250"/>
            <a:ext cx="672059" cy="537147"/>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a:stCxn id="51" idx="2"/>
          </p:cNvCxnSpPr>
          <p:nvPr/>
        </p:nvCxnSpPr>
        <p:spPr bwMode="auto">
          <a:xfrm rot="5400000">
            <a:off x="3728804" y="2908092"/>
            <a:ext cx="914400"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51" name="Rectangle 50"/>
          <p:cNvSpPr/>
          <p:nvPr/>
        </p:nvSpPr>
        <p:spPr bwMode="auto">
          <a:xfrm>
            <a:off x="3425253" y="1738860"/>
            <a:ext cx="1521502" cy="71203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Applications</a:t>
            </a:r>
          </a:p>
        </p:txBody>
      </p:sp>
      <p:cxnSp>
        <p:nvCxnSpPr>
          <p:cNvPr id="58" name="Straight Arrow Connector 57"/>
          <p:cNvCxnSpPr/>
          <p:nvPr/>
        </p:nvCxnSpPr>
        <p:spPr bwMode="auto">
          <a:xfrm rot="16200000">
            <a:off x="4368384" y="4724400"/>
            <a:ext cx="914400"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1" name="Rectangle 60"/>
          <p:cNvSpPr/>
          <p:nvPr/>
        </p:nvSpPr>
        <p:spPr bwMode="auto">
          <a:xfrm>
            <a:off x="4504543" y="5201586"/>
            <a:ext cx="1551482" cy="6970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slide(fromLeft)">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2000"/>
                                        <p:tgtEl>
                                          <p:spTgt spid="95"/>
                                        </p:tgtEl>
                                      </p:cBhvr>
                                    </p:animEffect>
                                  </p:childTnLst>
                                </p:cTn>
                              </p:par>
                            </p:childTnLst>
                          </p:cTn>
                        </p:par>
                        <p:par>
                          <p:cTn id="11" fill="hold">
                            <p:stCondLst>
                              <p:cond delay="2000"/>
                            </p:stCondLst>
                            <p:childTnLst>
                              <p:par>
                                <p:cTn id="12" presetID="12" presetClass="entr" presetSubtype="8" fill="hold" nodeType="after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slide(fromLeft)">
                                      <p:cBhvr>
                                        <p:cTn id="14" dur="500"/>
                                        <p:tgtEl>
                                          <p:spTgt spid="10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2000"/>
                                        <p:tgtEl>
                                          <p:spTgt spid="96"/>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slide(fromLeft)">
                                      <p:cBhvr>
                                        <p:cTn id="21" dur="500"/>
                                        <p:tgtEl>
                                          <p:spTgt spid="10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2000"/>
                                        <p:tgtEl>
                                          <p:spTgt spid="9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2000"/>
                                        <p:tgtEl>
                                          <p:spTgt spid="9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20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20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2000"/>
                                        <p:tgtEl>
                                          <p:spTgt spid="9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Effect transition="in" filter="fade">
                                      <p:cBhvr>
                                        <p:cTn id="45" dur="2000"/>
                                        <p:tgtEl>
                                          <p:spTgt spid="144"/>
                                        </p:tgtEl>
                                      </p:cBhvr>
                                    </p:animEffect>
                                  </p:childTnLst>
                                </p:cTn>
                              </p:par>
                              <p:par>
                                <p:cTn id="46" presetID="10" presetClass="entr" presetSubtype="0" fill="hold" nodeType="with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fade">
                                      <p:cBhvr>
                                        <p:cTn id="48" dur="2000"/>
                                        <p:tgtEl>
                                          <p:spTgt spid="1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2000"/>
                                        <p:tgtEl>
                                          <p:spTgt spid="100"/>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2000"/>
                                        <p:tgtEl>
                                          <p:spTgt spid="147"/>
                                        </p:tgtEl>
                                      </p:cBhvr>
                                    </p:animEffect>
                                  </p:childTnLst>
                                </p:cTn>
                              </p:par>
                              <p:par>
                                <p:cTn id="58" presetID="10" presetClass="entr" presetSubtype="0" fill="hold" nodeType="with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fade">
                                      <p:cBhvr>
                                        <p:cTn id="60" dur="2000"/>
                                        <p:tgtEl>
                                          <p:spTgt spid="14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4"/>
                                        </p:tgtEl>
                                        <p:attrNameLst>
                                          <p:attrName>style.visibility</p:attrName>
                                        </p:attrNameLst>
                                      </p:cBhvr>
                                      <p:to>
                                        <p:strVal val="visible"/>
                                      </p:to>
                                    </p:set>
                                    <p:animEffect transition="in" filter="fade">
                                      <p:cBhvr>
                                        <p:cTn id="65" dur="2000"/>
                                        <p:tgtEl>
                                          <p:spTgt spid="164"/>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165"/>
                                        </p:tgtEl>
                                        <p:attrNameLst>
                                          <p:attrName>style.visibility</p:attrName>
                                        </p:attrNameLst>
                                      </p:cBhvr>
                                      <p:to>
                                        <p:strVal val="visible"/>
                                      </p:to>
                                    </p:set>
                                    <p:animEffect transition="in" filter="fade">
                                      <p:cBhvr>
                                        <p:cTn id="69" dur="2000"/>
                                        <p:tgtEl>
                                          <p:spTgt spid="16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2000"/>
                                        <p:tgtEl>
                                          <p:spTgt spid="51"/>
                                        </p:tgtEl>
                                      </p:cBhvr>
                                    </p:animEffect>
                                  </p:childTnLst>
                                </p:cTn>
                              </p:par>
                            </p:childTnLst>
                          </p:cTn>
                        </p:par>
                        <p:par>
                          <p:cTn id="75" fill="hold">
                            <p:stCondLst>
                              <p:cond delay="2000"/>
                            </p:stCondLst>
                            <p:childTnLst>
                              <p:par>
                                <p:cTn id="76" presetID="12" presetClass="entr" presetSubtype="1"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slide(fromTop)">
                                      <p:cBhvr>
                                        <p:cTn id="78" dur="500"/>
                                        <p:tgtEl>
                                          <p:spTgt spid="53"/>
                                        </p:tgtEl>
                                      </p:cBhvr>
                                    </p:animEffect>
                                  </p:childTnLst>
                                </p:cTn>
                              </p:par>
                            </p:childTnLst>
                          </p:cTn>
                        </p:par>
                        <p:par>
                          <p:cTn id="79" fill="hold">
                            <p:stCondLst>
                              <p:cond delay="2500"/>
                            </p:stCondLst>
                            <p:childTnLst>
                              <p:par>
                                <p:cTn id="80" presetID="7" presetClass="emph" presetSubtype="2" fill="hold" nodeType="afterEffect">
                                  <p:stCondLst>
                                    <p:cond delay="0"/>
                                  </p:stCondLst>
                                  <p:childTnLst>
                                    <p:animClr clrSpc="rgb">
                                      <p:cBhvr>
                                        <p:cTn id="81" dur="2000" fill="hold"/>
                                        <p:tgtEl>
                                          <p:spTgt spid="131"/>
                                        </p:tgtEl>
                                        <p:attrNameLst>
                                          <p:attrName>stroke.color</p:attrName>
                                        </p:attrNameLst>
                                      </p:cBhvr>
                                      <p:to>
                                        <a:srgbClr val="00CCFF"/>
                                      </p:to>
                                    </p:animClr>
                                    <p:set>
                                      <p:cBhvr>
                                        <p:cTn id="82" dur="2000" fill="hold"/>
                                        <p:tgtEl>
                                          <p:spTgt spid="131"/>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6"/>
                                        </p:tgtEl>
                                        <p:attrNameLst>
                                          <p:attrName>style.visibility</p:attrName>
                                        </p:attrNameLst>
                                      </p:cBhvr>
                                      <p:to>
                                        <p:strVal val="visible"/>
                                      </p:to>
                                    </p:set>
                                    <p:animEffect transition="in" filter="fade">
                                      <p:cBhvr>
                                        <p:cTn id="87" dur="2000"/>
                                        <p:tgtEl>
                                          <p:spTgt spid="176"/>
                                        </p:tgtEl>
                                      </p:cBhvr>
                                    </p:animEffect>
                                  </p:childTnLst>
                                </p:cTn>
                              </p:par>
                              <p:par>
                                <p:cTn id="88" presetID="10" presetClass="entr" presetSubtype="0" fill="hold" nodeType="withEffect">
                                  <p:stCondLst>
                                    <p:cond delay="0"/>
                                  </p:stCondLst>
                                  <p:childTnLst>
                                    <p:set>
                                      <p:cBhvr>
                                        <p:cTn id="89" dur="1" fill="hold">
                                          <p:stCondLst>
                                            <p:cond delay="0"/>
                                          </p:stCondLst>
                                        </p:cTn>
                                        <p:tgtEl>
                                          <p:spTgt spid="158"/>
                                        </p:tgtEl>
                                        <p:attrNameLst>
                                          <p:attrName>style.visibility</p:attrName>
                                        </p:attrNameLst>
                                      </p:cBhvr>
                                      <p:to>
                                        <p:strVal val="visible"/>
                                      </p:to>
                                    </p:set>
                                    <p:animEffect transition="in" filter="fade">
                                      <p:cBhvr>
                                        <p:cTn id="90" dur="2000"/>
                                        <p:tgtEl>
                                          <p:spTgt spid="15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animEffect transition="in" filter="fade">
                                      <p:cBhvr>
                                        <p:cTn id="93" dur="2000"/>
                                        <p:tgtEl>
                                          <p:spTgt spid="1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fade">
                                      <p:cBhvr>
                                        <p:cTn id="96" dur="2000"/>
                                        <p:tgtEl>
                                          <p:spTgt spid="16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56"/>
                                        </p:tgtEl>
                                        <p:attrNameLst>
                                          <p:attrName>style.visibility</p:attrName>
                                        </p:attrNameLst>
                                      </p:cBhvr>
                                      <p:to>
                                        <p:strVal val="visible"/>
                                      </p:to>
                                    </p:set>
                                    <p:animEffect transition="in" filter="fade">
                                      <p:cBhvr>
                                        <p:cTn id="101" dur="2000"/>
                                        <p:tgtEl>
                                          <p:spTgt spid="156"/>
                                        </p:tgtEl>
                                      </p:cBhvr>
                                    </p:animEffect>
                                  </p:childTnLst>
                                </p:cTn>
                              </p:par>
                            </p:childTnLst>
                          </p:cTn>
                        </p:par>
                        <p:par>
                          <p:cTn id="102" fill="hold">
                            <p:stCondLst>
                              <p:cond delay="2000"/>
                            </p:stCondLst>
                            <p:childTnLst>
                              <p:par>
                                <p:cTn id="103" presetID="10" presetClass="entr" presetSubtype="0" fill="hold" nodeType="afterEffect">
                                  <p:stCondLst>
                                    <p:cond delay="0"/>
                                  </p:stCondLst>
                                  <p:childTnLst>
                                    <p:set>
                                      <p:cBhvr>
                                        <p:cTn id="104" dur="1" fill="hold">
                                          <p:stCondLst>
                                            <p:cond delay="0"/>
                                          </p:stCondLst>
                                        </p:cTn>
                                        <p:tgtEl>
                                          <p:spTgt spid="163"/>
                                        </p:tgtEl>
                                        <p:attrNameLst>
                                          <p:attrName>style.visibility</p:attrName>
                                        </p:attrNameLst>
                                      </p:cBhvr>
                                      <p:to>
                                        <p:strVal val="visible"/>
                                      </p:to>
                                    </p:set>
                                    <p:animEffect transition="in" filter="fade">
                                      <p:cBhvr>
                                        <p:cTn id="105" dur="2000"/>
                                        <p:tgtEl>
                                          <p:spTgt spid="163"/>
                                        </p:tgtEl>
                                      </p:cBhvr>
                                    </p:animEffect>
                                  </p:childTnLst>
                                </p:cTn>
                              </p:par>
                            </p:childTnLst>
                          </p:cTn>
                        </p:par>
                        <p:par>
                          <p:cTn id="106" fill="hold">
                            <p:stCondLst>
                              <p:cond delay="4000"/>
                            </p:stCondLst>
                            <p:childTnLst>
                              <p:par>
                                <p:cTn id="107" presetID="10"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20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2000"/>
                                        <p:tgtEl>
                                          <p:spTgt spid="61"/>
                                        </p:tgtEl>
                                      </p:cBhvr>
                                    </p:animEffect>
                                  </p:childTnLst>
                                </p:cTn>
                              </p:par>
                            </p:childTnLst>
                          </p:cTn>
                        </p:par>
                        <p:par>
                          <p:cTn id="115" fill="hold">
                            <p:stCondLst>
                              <p:cond delay="2000"/>
                            </p:stCondLst>
                            <p:childTnLst>
                              <p:par>
                                <p:cTn id="116" presetID="12" presetClass="entr" presetSubtype="4" fill="hold"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slide(fromBottom)">
                                      <p:cBhvr>
                                        <p:cTn id="118" dur="500"/>
                                        <p:tgtEl>
                                          <p:spTgt spid="58"/>
                                        </p:tgtEl>
                                      </p:cBhvr>
                                    </p:animEffect>
                                  </p:childTnLst>
                                </p:cTn>
                              </p:par>
                            </p:childTnLst>
                          </p:cTn>
                        </p:par>
                        <p:par>
                          <p:cTn id="119" fill="hold">
                            <p:stCondLst>
                              <p:cond delay="2500"/>
                            </p:stCondLst>
                            <p:childTnLst>
                              <p:par>
                                <p:cTn id="120" presetID="7" presetClass="emph" presetSubtype="2" fill="hold" nodeType="afterEffect">
                                  <p:stCondLst>
                                    <p:cond delay="0"/>
                                  </p:stCondLst>
                                  <p:childTnLst>
                                    <p:animClr clrSpc="rgb">
                                      <p:cBhvr>
                                        <p:cTn id="121" dur="2000" fill="hold"/>
                                        <p:tgtEl>
                                          <p:spTgt spid="148"/>
                                        </p:tgtEl>
                                        <p:attrNameLst>
                                          <p:attrName>stroke.color</p:attrName>
                                        </p:attrNameLst>
                                      </p:cBhvr>
                                      <p:to>
                                        <a:srgbClr val="00CCFF"/>
                                      </p:to>
                                    </p:animClr>
                                    <p:set>
                                      <p:cBhvr>
                                        <p:cTn id="122" dur="2000" fill="hold"/>
                                        <p:tgtEl>
                                          <p:spTgt spid="14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119" grpId="0"/>
      <p:bldP spid="144" grpId="0"/>
      <p:bldP spid="147" grpId="0"/>
      <p:bldP spid="156" grpId="0"/>
      <p:bldP spid="159" grpId="0"/>
      <p:bldP spid="160" grpId="0"/>
      <p:bldP spid="164" grpId="0"/>
      <p:bldP spid="176" grpId="0" animBg="1"/>
      <p:bldP spid="51"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Notification</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Tracking Device Interface Availability</a:t>
            </a:r>
            <a:endParaRPr lang="en-US" sz="3600" dirty="0"/>
          </a:p>
        </p:txBody>
      </p:sp>
      <p:sp>
        <p:nvSpPr>
          <p:cNvPr id="9229" name="Rectangle 13"/>
          <p:cNvSpPr>
            <a:spLocks noGrp="1" noChangeArrowheads="1"/>
          </p:cNvSpPr>
          <p:nvPr>
            <p:ph idx="1"/>
          </p:nvPr>
        </p:nvSpPr>
        <p:spPr>
          <a:xfrm>
            <a:off x="382588" y="1901825"/>
            <a:ext cx="8380412" cy="3867725"/>
          </a:xfrm>
        </p:spPr>
        <p:txBody>
          <a:bodyPr/>
          <a:lstStyle/>
          <a:p>
            <a:r>
              <a:rPr lang="en-US" sz="2800" dirty="0" smtClean="0"/>
              <a:t>Device Change Event Notification</a:t>
            </a:r>
          </a:p>
          <a:p>
            <a:pPr lvl="1"/>
            <a:r>
              <a:rPr lang="en-US" sz="2400" dirty="0" smtClean="0"/>
              <a:t>Running components register interest in interfaces for supported classes</a:t>
            </a:r>
          </a:p>
          <a:p>
            <a:pPr lvl="1"/>
            <a:r>
              <a:rPr lang="en-US" sz="2400" dirty="0" smtClean="0"/>
              <a:t>Arrival and Removal events are sent when any interface instance in the class is enabled or disabled</a:t>
            </a:r>
          </a:p>
          <a:p>
            <a:pPr lvl="1"/>
            <a:r>
              <a:rPr lang="en-US" sz="2400" dirty="0" smtClean="0"/>
              <a:t>Components receive symbolic link with the event</a:t>
            </a:r>
          </a:p>
          <a:p>
            <a:pPr lvl="1"/>
            <a:r>
              <a:rPr lang="en-US" sz="2400" dirty="0" smtClean="0"/>
              <a:t>Supported for User and Kernel modes</a:t>
            </a:r>
          </a:p>
          <a:p>
            <a:pPr lvl="2"/>
            <a:r>
              <a:rPr lang="en-US" sz="2000" dirty="0" smtClean="0"/>
              <a:t>Win32 </a:t>
            </a:r>
            <a:r>
              <a:rPr lang="en-US" sz="2000" dirty="0" err="1" smtClean="0"/>
              <a:t>RegisterDeviceNotification</a:t>
            </a:r>
            <a:endParaRPr lang="en-US" sz="2000" dirty="0" smtClean="0"/>
          </a:p>
          <a:p>
            <a:pPr lvl="2"/>
            <a:r>
              <a:rPr lang="en-US" sz="2000" dirty="0" smtClean="0"/>
              <a:t>Kernel </a:t>
            </a:r>
            <a:r>
              <a:rPr lang="en-US" sz="2000" dirty="0" err="1" smtClean="0"/>
              <a:t>IoRegisterPlugPlayNotification</a:t>
            </a:r>
            <a:endParaRPr lang="en-US"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Notification</a:t>
            </a:r>
            <a:br>
              <a:rPr lang="en-US"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Tracking Device I</a:t>
            </a:r>
            <a:r>
              <a:rPr sz="3600" smtClean="0">
                <a:gradFill>
                  <a:gsLst>
                    <a:gs pos="28000">
                      <a:schemeClr val="accent6">
                        <a:lumMod val="40000"/>
                        <a:lumOff val="60000"/>
                      </a:schemeClr>
                    </a:gs>
                    <a:gs pos="48000">
                      <a:schemeClr val="accent6">
                        <a:lumMod val="40000"/>
                        <a:lumOff val="60000"/>
                      </a:schemeClr>
                    </a:gs>
                  </a:gsLst>
                  <a:lin ang="5400000" scaled="1"/>
                </a:gradFill>
              </a:rPr>
              <a:t>nterface Availability</a:t>
            </a:r>
            <a:endParaRPr lang="en-US" sz="3600" dirty="0"/>
          </a:p>
        </p:txBody>
      </p:sp>
      <p:grpSp>
        <p:nvGrpSpPr>
          <p:cNvPr id="2" name="Interface {A} grey"/>
          <p:cNvGrpSpPr/>
          <p:nvPr/>
        </p:nvGrpSpPr>
        <p:grpSpPr>
          <a:xfrm>
            <a:off x="2105437" y="5229307"/>
            <a:ext cx="639472" cy="100526"/>
            <a:chOff x="4384623" y="4364836"/>
            <a:chExt cx="1162678" cy="182880"/>
          </a:xfrm>
        </p:grpSpPr>
        <p:cxnSp>
          <p:nvCxnSpPr>
            <p:cNvPr id="114" name="Straight Connector 113"/>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Flowchart: Connector 114"/>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Interface {B} grey"/>
          <p:cNvGrpSpPr/>
          <p:nvPr/>
        </p:nvGrpSpPr>
        <p:grpSpPr>
          <a:xfrm>
            <a:off x="2102621" y="4973590"/>
            <a:ext cx="639472" cy="100526"/>
            <a:chOff x="4384623" y="4364836"/>
            <a:chExt cx="1162678" cy="182880"/>
          </a:xfrm>
        </p:grpSpPr>
        <p:cxnSp>
          <p:nvCxnSpPr>
            <p:cNvPr id="112" name="Straight Connector 111"/>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Flowchart: Connector 112"/>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4" name="Interface {C} grey"/>
          <p:cNvGrpSpPr/>
          <p:nvPr/>
        </p:nvGrpSpPr>
        <p:grpSpPr>
          <a:xfrm>
            <a:off x="2103999" y="4700914"/>
            <a:ext cx="639473" cy="100584"/>
            <a:chOff x="4384623" y="4364836"/>
            <a:chExt cx="1162678" cy="182880"/>
          </a:xfrm>
        </p:grpSpPr>
        <p:sp>
          <p:nvSpPr>
            <p:cNvPr id="110" name="Flowchart: Connector 109"/>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11" name="Straight Connector 110"/>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 name="Interface {A} color"/>
          <p:cNvGrpSpPr/>
          <p:nvPr/>
        </p:nvGrpSpPr>
        <p:grpSpPr>
          <a:xfrm>
            <a:off x="2105437" y="5229307"/>
            <a:ext cx="639472" cy="100526"/>
            <a:chOff x="4384623" y="4364836"/>
            <a:chExt cx="1162678" cy="182880"/>
          </a:xfrm>
        </p:grpSpPr>
        <p:cxnSp>
          <p:nvCxnSpPr>
            <p:cNvPr id="105" name="Straight Connector 104"/>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6" name="Flowchart: Connector 105"/>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Interface {B} color"/>
          <p:cNvGrpSpPr/>
          <p:nvPr/>
        </p:nvGrpSpPr>
        <p:grpSpPr>
          <a:xfrm>
            <a:off x="2102621" y="4973590"/>
            <a:ext cx="639472" cy="100526"/>
            <a:chOff x="4384623" y="4364836"/>
            <a:chExt cx="1162678" cy="182880"/>
          </a:xfrm>
        </p:grpSpPr>
        <p:cxnSp>
          <p:nvCxnSpPr>
            <p:cNvPr id="103" name="Straight Connector 102"/>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4" name="Flowchart: Connector 103"/>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 name="Interface {C} color"/>
          <p:cNvGrpSpPr/>
          <p:nvPr/>
        </p:nvGrpSpPr>
        <p:grpSpPr>
          <a:xfrm>
            <a:off x="2103996" y="4699530"/>
            <a:ext cx="639472" cy="100526"/>
            <a:chOff x="4384623" y="4364836"/>
            <a:chExt cx="1162678" cy="182880"/>
          </a:xfrm>
        </p:grpSpPr>
        <p:cxnSp>
          <p:nvCxnSpPr>
            <p:cNvPr id="101" name="Straight Connector 100"/>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02" name="Flowchart: Connector 101"/>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95" name="TextBox {A}"/>
          <p:cNvSpPr txBox="1"/>
          <p:nvPr/>
        </p:nvSpPr>
        <p:spPr>
          <a:xfrm>
            <a:off x="2757560" y="5124570"/>
            <a:ext cx="59663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A</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6" name="TextBox {B}"/>
          <p:cNvSpPr txBox="1"/>
          <p:nvPr/>
        </p:nvSpPr>
        <p:spPr>
          <a:xfrm>
            <a:off x="2754813" y="4889671"/>
            <a:ext cx="590226"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B</a:t>
            </a:r>
            <a:r>
              <a:rPr lang="en-US" sz="1200" dirty="0" smtClean="0">
                <a:effectLst>
                  <a:outerShdw blurRad="38100" dist="38100" dir="2700000" algn="tl">
                    <a:srgbClr val="000000">
                      <a:alpha val="43137"/>
                    </a:srgbClr>
                  </a:outerShdw>
                </a:effectLst>
                <a:latin typeface="Trebuchet MS" pitchFamily="34" charset="0"/>
              </a:rPr>
              <a:t>} </a:t>
            </a:r>
            <a:r>
              <a:rPr lang="en-US" sz="1200" baseline="-25000" dirty="0" smtClean="0">
                <a:effectLst>
                  <a:outerShdw blurRad="38100" dist="38100" dir="2700000" algn="tl">
                    <a:srgbClr val="000000">
                      <a:alpha val="43137"/>
                    </a:srgbClr>
                  </a:outerShdw>
                </a:effectLst>
                <a:latin typeface="Trebuchet MS" pitchFamily="34" charset="0"/>
              </a:rPr>
              <a:t>[1]</a:t>
            </a:r>
            <a:endParaRPr lang="en-US" sz="2800" baseline="-25000" dirty="0" smtClean="0">
              <a:effectLst>
                <a:outerShdw blurRad="38100" dist="38100" dir="2700000" algn="tl">
                  <a:srgbClr val="000000">
                    <a:alpha val="43137"/>
                  </a:srgbClr>
                </a:outerShdw>
              </a:effectLst>
              <a:latin typeface="Trebuchet MS" pitchFamily="34" charset="0"/>
            </a:endParaRPr>
          </a:p>
        </p:txBody>
      </p:sp>
      <p:sp>
        <p:nvSpPr>
          <p:cNvPr id="97" name="TextBox {C}"/>
          <p:cNvSpPr txBox="1"/>
          <p:nvPr/>
        </p:nvSpPr>
        <p:spPr>
          <a:xfrm>
            <a:off x="2756188" y="4615611"/>
            <a:ext cx="598241"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C</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8" name="Group 83"/>
          <p:cNvGrpSpPr/>
          <p:nvPr/>
        </p:nvGrpSpPr>
        <p:grpSpPr>
          <a:xfrm>
            <a:off x="769620" y="4496551"/>
            <a:ext cx="1394460" cy="1309890"/>
            <a:chOff x="2077386" y="2698230"/>
            <a:chExt cx="3444332" cy="2598291"/>
          </a:xfrm>
        </p:grpSpPr>
        <p:sp>
          <p:nvSpPr>
            <p:cNvPr id="91"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3"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4"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19" name="TextBox {A}"/>
          <p:cNvSpPr txBox="1"/>
          <p:nvPr/>
        </p:nvSpPr>
        <p:spPr>
          <a:xfrm>
            <a:off x="2559440" y="3440550"/>
            <a:ext cx="143500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Symlink {</a:t>
            </a:r>
            <a:r>
              <a:rPr lang="en-US" sz="1600" dirty="0" smtClean="0">
                <a:solidFill>
                  <a:schemeClr val="tx1"/>
                </a:solidFill>
                <a:effectLst>
                  <a:outerShdw blurRad="38100" dist="38100" dir="2700000" algn="tl">
                    <a:srgbClr val="000000">
                      <a:alpha val="43137"/>
                    </a:srgbClr>
                  </a:outerShdw>
                </a:effectLst>
                <a:latin typeface="Trebuchet MS" pitchFamily="34" charset="0"/>
              </a:rPr>
              <a:t>A</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1" name="Elbow Connector 130"/>
          <p:cNvCxnSpPr/>
          <p:nvPr/>
        </p:nvCxnSpPr>
        <p:spPr bwMode="auto">
          <a:xfrm rot="10800000" flipV="1">
            <a:off x="1264920" y="3627118"/>
            <a:ext cx="1294520" cy="8229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4" name="TextBox {B}"/>
          <p:cNvSpPr txBox="1"/>
          <p:nvPr/>
        </p:nvSpPr>
        <p:spPr>
          <a:xfrm>
            <a:off x="2757560" y="3661530"/>
            <a:ext cx="143500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Symlink {</a:t>
            </a:r>
            <a:r>
              <a:rPr lang="en-US" sz="1600" dirty="0" smtClean="0">
                <a:solidFill>
                  <a:schemeClr val="tx1"/>
                </a:solidFill>
                <a:effectLst>
                  <a:outerShdw blurRad="38100" dist="38100" dir="2700000" algn="tl">
                    <a:srgbClr val="000000">
                      <a:alpha val="43137"/>
                    </a:srgbClr>
                  </a:outerShdw>
                </a:effectLst>
                <a:latin typeface="Trebuchet MS" pitchFamily="34" charset="0"/>
              </a:rPr>
              <a:t>B</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5" name="Elbow Connector 130"/>
          <p:cNvCxnSpPr/>
          <p:nvPr/>
        </p:nvCxnSpPr>
        <p:spPr bwMode="auto">
          <a:xfrm rot="10800000" flipV="1">
            <a:off x="1470660" y="3855718"/>
            <a:ext cx="1294520" cy="5943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7" name="TextBox {C}"/>
          <p:cNvSpPr txBox="1"/>
          <p:nvPr/>
        </p:nvSpPr>
        <p:spPr>
          <a:xfrm>
            <a:off x="2978540" y="3882510"/>
            <a:ext cx="143500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Symlink {</a:t>
            </a:r>
            <a:r>
              <a:rPr lang="en-US" sz="1600" dirty="0" smtClean="0">
                <a:solidFill>
                  <a:schemeClr val="tx1"/>
                </a:solidFill>
                <a:effectLst>
                  <a:outerShdw blurRad="38100" dist="38100" dir="2700000" algn="tl">
                    <a:srgbClr val="000000">
                      <a:alpha val="43137"/>
                    </a:srgbClr>
                  </a:outerShdw>
                </a:effectLst>
                <a:latin typeface="Trebuchet MS" pitchFamily="34" charset="0"/>
              </a:rPr>
              <a:t>C</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8" name="Elbow Connector 130"/>
          <p:cNvCxnSpPr/>
          <p:nvPr/>
        </p:nvCxnSpPr>
        <p:spPr bwMode="auto">
          <a:xfrm rot="10800000" flipV="1">
            <a:off x="1684020" y="4084318"/>
            <a:ext cx="1294520" cy="3657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56" name="TextBox 155"/>
          <p:cNvSpPr txBox="1"/>
          <p:nvPr/>
        </p:nvSpPr>
        <p:spPr>
          <a:xfrm>
            <a:off x="1295401" y="1813560"/>
            <a:ext cx="1684020" cy="461665"/>
          </a:xfrm>
          <a:prstGeom prst="rect">
            <a:avLst/>
          </a:prstGeom>
          <a:noFill/>
        </p:spPr>
        <p:txBody>
          <a:bodyPr wrap="square" rtlCol="0">
            <a:spAutoFit/>
          </a:bodyPr>
          <a:lstStyle/>
          <a:p>
            <a:pPr algn="ctr"/>
            <a:r>
              <a:rPr lang="en-US" sz="1200" dirty="0" smtClean="0">
                <a:solidFill>
                  <a:schemeClr val="tx1"/>
                </a:solidFill>
                <a:effectLst>
                  <a:outerShdw blurRad="38100" dist="38100" dir="2700000" algn="tl">
                    <a:srgbClr val="000000">
                      <a:alpha val="43137"/>
                    </a:srgbClr>
                  </a:outerShdw>
                </a:effectLst>
                <a:latin typeface="Trebuchet MS" pitchFamily="34" charset="0"/>
              </a:rPr>
              <a:t>Notify components registered for {A}</a:t>
            </a:r>
          </a:p>
        </p:txBody>
      </p:sp>
      <p:cxnSp>
        <p:nvCxnSpPr>
          <p:cNvPr id="158" name="Straight Connector 157"/>
          <p:cNvCxnSpPr/>
          <p:nvPr/>
        </p:nvCxnSpPr>
        <p:spPr bwMode="auto">
          <a:xfrm flipV="1">
            <a:off x="5410200" y="3886200"/>
            <a:ext cx="27432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9" name="TextBox 158"/>
          <p:cNvSpPr txBox="1"/>
          <p:nvPr/>
        </p:nvSpPr>
        <p:spPr>
          <a:xfrm>
            <a:off x="6416040" y="3649980"/>
            <a:ext cx="960120" cy="230832"/>
          </a:xfrm>
          <a:prstGeom prst="rect">
            <a:avLst/>
          </a:prstGeom>
          <a:noFill/>
        </p:spPr>
        <p:txBody>
          <a:bodyPr wrap="square" rtlCol="0">
            <a:spAutoFit/>
          </a:bodyPr>
          <a:lstStyle/>
          <a:p>
            <a:r>
              <a:rPr lang="en-US" sz="900" dirty="0" smtClean="0">
                <a:solidFill>
                  <a:schemeClr val="tx1"/>
                </a:solidFill>
                <a:effectLst>
                  <a:outerShdw blurRad="38100" dist="38100" dir="2700000" algn="tl">
                    <a:srgbClr val="000000">
                      <a:alpha val="43137"/>
                    </a:srgbClr>
                  </a:outerShdw>
                </a:effectLst>
                <a:latin typeface="Trebuchet MS" pitchFamily="34" charset="0"/>
              </a:rPr>
              <a:t>User-Mode</a:t>
            </a:r>
          </a:p>
        </p:txBody>
      </p:sp>
      <p:sp>
        <p:nvSpPr>
          <p:cNvPr id="160" name="TextBox 159"/>
          <p:cNvSpPr txBox="1"/>
          <p:nvPr/>
        </p:nvSpPr>
        <p:spPr>
          <a:xfrm>
            <a:off x="6416040" y="3878580"/>
            <a:ext cx="1095706" cy="230832"/>
          </a:xfrm>
          <a:prstGeom prst="rect">
            <a:avLst/>
          </a:prstGeom>
          <a:noFill/>
        </p:spPr>
        <p:txBody>
          <a:bodyPr wrap="square" rtlCol="0">
            <a:spAutoFit/>
          </a:bodyPr>
          <a:lstStyle/>
          <a:p>
            <a:r>
              <a:rPr lang="en-US" sz="900" dirty="0" smtClean="0">
                <a:solidFill>
                  <a:schemeClr val="tx1"/>
                </a:solidFill>
                <a:effectLst>
                  <a:outerShdw blurRad="38100" dist="38100" dir="2700000" algn="tl">
                    <a:srgbClr val="000000">
                      <a:alpha val="43137"/>
                    </a:srgbClr>
                  </a:outerShdw>
                </a:effectLst>
                <a:latin typeface="Trebuchet MS" pitchFamily="34" charset="0"/>
              </a:rPr>
              <a:t>Kernel-Mode</a:t>
            </a:r>
          </a:p>
        </p:txBody>
      </p:sp>
      <p:sp>
        <p:nvSpPr>
          <p:cNvPr id="43" name="Flowchart: Process 42"/>
          <p:cNvSpPr/>
          <p:nvPr/>
        </p:nvSpPr>
        <p:spPr bwMode="auto">
          <a:xfrm>
            <a:off x="6080760" y="4572000"/>
            <a:ext cx="1356360" cy="815340"/>
          </a:xfrm>
          <a:prstGeom prst="flowChartProcess">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Notify for {A}</a:t>
            </a:r>
          </a:p>
        </p:txBody>
      </p:sp>
      <p:sp>
        <p:nvSpPr>
          <p:cNvPr id="44" name="Flowchart: Process 43"/>
          <p:cNvSpPr/>
          <p:nvPr/>
        </p:nvSpPr>
        <p:spPr bwMode="auto">
          <a:xfrm>
            <a:off x="5433060" y="1805940"/>
            <a:ext cx="1356360" cy="815340"/>
          </a:xfrm>
          <a:prstGeom prst="flowChartProcess">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Notify for {A}</a:t>
            </a:r>
          </a:p>
        </p:txBody>
      </p:sp>
      <p:sp>
        <p:nvSpPr>
          <p:cNvPr id="45" name="Flowchart: Process 44"/>
          <p:cNvSpPr/>
          <p:nvPr/>
        </p:nvSpPr>
        <p:spPr bwMode="auto">
          <a:xfrm>
            <a:off x="6934200" y="1805940"/>
            <a:ext cx="1356360" cy="81534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Notify for {C}</a:t>
            </a:r>
          </a:p>
        </p:txBody>
      </p:sp>
      <p:cxnSp>
        <p:nvCxnSpPr>
          <p:cNvPr id="46" name="Straight Arrow Connector 45"/>
          <p:cNvCxnSpPr>
            <a:stCxn id="119" idx="3"/>
          </p:cNvCxnSpPr>
          <p:nvPr/>
        </p:nvCxnSpPr>
        <p:spPr bwMode="auto">
          <a:xfrm>
            <a:off x="3994448" y="3609827"/>
            <a:ext cx="1979632" cy="137365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bwMode="auto">
          <a:xfrm flipV="1">
            <a:off x="3979208" y="2247900"/>
            <a:ext cx="1377652" cy="1217147"/>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bwMode="auto">
          <a:xfrm flipV="1">
            <a:off x="4207808" y="2735580"/>
            <a:ext cx="2810212" cy="130096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54" name="TextBox 53"/>
          <p:cNvSpPr txBox="1"/>
          <p:nvPr/>
        </p:nvSpPr>
        <p:spPr>
          <a:xfrm>
            <a:off x="1676401" y="2651760"/>
            <a:ext cx="1684020" cy="461665"/>
          </a:xfrm>
          <a:prstGeom prst="rect">
            <a:avLst/>
          </a:prstGeom>
          <a:noFill/>
        </p:spPr>
        <p:txBody>
          <a:bodyPr wrap="square" rtlCol="0">
            <a:spAutoFit/>
          </a:bodyPr>
          <a:lstStyle/>
          <a:p>
            <a:pPr algn="ctr"/>
            <a:r>
              <a:rPr lang="en-US" sz="1200" dirty="0" smtClean="0">
                <a:solidFill>
                  <a:schemeClr val="tx1"/>
                </a:solidFill>
                <a:effectLst>
                  <a:outerShdw blurRad="38100" dist="38100" dir="2700000" algn="tl">
                    <a:srgbClr val="000000">
                      <a:alpha val="43137"/>
                    </a:srgbClr>
                  </a:outerShdw>
                </a:effectLst>
                <a:latin typeface="Trebuchet MS" pitchFamily="34" charset="0"/>
              </a:rPr>
              <a:t>Notify components registered for {C}</a:t>
            </a:r>
          </a:p>
        </p:txBody>
      </p:sp>
      <p:sp>
        <p:nvSpPr>
          <p:cNvPr id="55" name="TextBox 54"/>
          <p:cNvSpPr txBox="1"/>
          <p:nvPr/>
        </p:nvSpPr>
        <p:spPr>
          <a:xfrm>
            <a:off x="1485901" y="2232660"/>
            <a:ext cx="1684020" cy="461665"/>
          </a:xfrm>
          <a:prstGeom prst="rect">
            <a:avLst/>
          </a:prstGeom>
          <a:noFill/>
        </p:spPr>
        <p:txBody>
          <a:bodyPr wrap="square" rtlCol="0">
            <a:spAutoFit/>
          </a:bodyPr>
          <a:lstStyle/>
          <a:p>
            <a:pPr algn="ctr"/>
            <a:r>
              <a:rPr lang="en-US" sz="1200" dirty="0" smtClean="0">
                <a:solidFill>
                  <a:schemeClr val="tx1"/>
                </a:solidFill>
                <a:effectLst>
                  <a:outerShdw blurRad="38100" dist="38100" dir="2700000" algn="tl">
                    <a:srgbClr val="000000">
                      <a:alpha val="43137"/>
                    </a:srgbClr>
                  </a:outerShdw>
                </a:effectLst>
                <a:latin typeface="Trebuchet MS" pitchFamily="34" charset="0"/>
              </a:rPr>
              <a:t>Notify components registered for {B}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Hardware Insert.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000"/>
                                        <p:tgtEl>
                                          <p:spTgt spid="95"/>
                                        </p:tgtEl>
                                      </p:cBhvr>
                                    </p:animEffect>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Left)">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2000"/>
                                        <p:tgtEl>
                                          <p:spTgt spid="96"/>
                                        </p:tgtEl>
                                      </p:cBhvr>
                                    </p:animEffect>
                                  </p:childTnLst>
                                </p:cTn>
                              </p:par>
                            </p:childTnLst>
                          </p:cTn>
                        </p:par>
                        <p:par>
                          <p:cTn id="23" fill="hold">
                            <p:stCondLst>
                              <p:cond delay="4000"/>
                            </p:stCondLst>
                            <p:childTnLst>
                              <p:par>
                                <p:cTn id="24" presetID="1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lide(fromLeft)">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0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2000"/>
                                        <p:tgtEl>
                                          <p:spTgt spid="119"/>
                                        </p:tgtEl>
                                      </p:cBhvr>
                                    </p:animEffect>
                                  </p:childTnLst>
                                </p:cTn>
                              </p:par>
                              <p:par>
                                <p:cTn id="39" presetID="10" presetClass="entr" presetSubtype="0"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animEffect transition="in" filter="fade">
                                      <p:cBhvr>
                                        <p:cTn id="41" dur="2000"/>
                                        <p:tgtEl>
                                          <p:spTgt spid="13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2000"/>
                                        <p:tgtEl>
                                          <p:spTgt spid="1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2000"/>
                                        <p:tgtEl>
                                          <p:spTgt spid="46"/>
                                        </p:tgtEl>
                                      </p:cBhvr>
                                    </p:animEffect>
                                  </p:childTnLst>
                                </p:cTn>
                              </p:par>
                            </p:childTnLst>
                          </p:cTn>
                        </p:par>
                        <p:par>
                          <p:cTn id="51" fill="hold">
                            <p:stCondLst>
                              <p:cond delay="2000"/>
                            </p:stCondLst>
                            <p:childTnLst>
                              <p:par>
                                <p:cTn id="52" presetID="26" presetClass="emph" presetSubtype="0" fill="hold" grpId="0" nodeType="afterEffect">
                                  <p:stCondLst>
                                    <p:cond delay="0"/>
                                  </p:stCondLst>
                                  <p:childTnLst>
                                    <p:animEffect transition="out" filter="fade">
                                      <p:cBhvr>
                                        <p:cTn id="53" dur="500" tmFilter="0, 0; .2, .5; .8, .5; 1, 0"/>
                                        <p:tgtEl>
                                          <p:spTgt spid="43"/>
                                        </p:tgtEl>
                                      </p:cBhvr>
                                    </p:animEffect>
                                    <p:animScale>
                                      <p:cBhvr>
                                        <p:cTn id="54" dur="250" autoRev="1" fill="hold"/>
                                        <p:tgtEl>
                                          <p:spTgt spid="43"/>
                                        </p:tgtEl>
                                      </p:cBhvr>
                                      <p:by x="105000" y="105000"/>
                                    </p:animScale>
                                  </p:childTnLst>
                                </p:cTn>
                              </p:par>
                            </p:childTnLst>
                          </p:cTn>
                        </p:par>
                        <p:par>
                          <p:cTn id="55" fill="hold">
                            <p:stCondLst>
                              <p:cond delay="2500"/>
                            </p:stCondLst>
                            <p:childTnLst>
                              <p:par>
                                <p:cTn id="56" presetID="10" presetClass="exit" presetSubtype="0" fill="hold" nodeType="afterEffect">
                                  <p:stCondLst>
                                    <p:cond delay="0"/>
                                  </p:stCondLst>
                                  <p:childTnLst>
                                    <p:animEffect transition="out" filter="fade">
                                      <p:cBhvr>
                                        <p:cTn id="57" dur="2000"/>
                                        <p:tgtEl>
                                          <p:spTgt spid="46"/>
                                        </p:tgtEl>
                                      </p:cBhvr>
                                    </p:animEffect>
                                    <p:set>
                                      <p:cBhvr>
                                        <p:cTn id="58" dur="1" fill="hold">
                                          <p:stCondLst>
                                            <p:cond delay="1999"/>
                                          </p:stCondLst>
                                        </p:cTn>
                                        <p:tgtEl>
                                          <p:spTgt spid="4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childTnLst>
                                </p:cTn>
                              </p:par>
                            </p:childTnLst>
                          </p:cTn>
                        </p:par>
                        <p:par>
                          <p:cTn id="64" fill="hold">
                            <p:stCondLst>
                              <p:cond delay="2000"/>
                            </p:stCondLst>
                            <p:childTnLst>
                              <p:par>
                                <p:cTn id="65" presetID="26" presetClass="emph" presetSubtype="0" fill="hold" grpId="0" nodeType="afterEffect">
                                  <p:stCondLst>
                                    <p:cond delay="0"/>
                                  </p:stCondLst>
                                  <p:childTnLst>
                                    <p:animEffect transition="out" filter="fade">
                                      <p:cBhvr>
                                        <p:cTn id="66" dur="500" tmFilter="0, 0; .2, .5; .8, .5; 1, 0"/>
                                        <p:tgtEl>
                                          <p:spTgt spid="44"/>
                                        </p:tgtEl>
                                      </p:cBhvr>
                                    </p:animEffect>
                                    <p:animScale>
                                      <p:cBhvr>
                                        <p:cTn id="67" dur="250" autoRev="1" fill="hold"/>
                                        <p:tgtEl>
                                          <p:spTgt spid="44"/>
                                        </p:tgtEl>
                                      </p:cBhvr>
                                      <p:by x="105000" y="105000"/>
                                    </p:animScale>
                                  </p:childTnLst>
                                </p:cTn>
                              </p:par>
                            </p:childTnLst>
                          </p:cTn>
                        </p:par>
                        <p:par>
                          <p:cTn id="68" fill="hold">
                            <p:stCondLst>
                              <p:cond delay="2500"/>
                            </p:stCondLst>
                            <p:childTnLst>
                              <p:par>
                                <p:cTn id="69" presetID="10" presetClass="exit" presetSubtype="0" fill="hold" nodeType="afterEffect">
                                  <p:stCondLst>
                                    <p:cond delay="0"/>
                                  </p:stCondLst>
                                  <p:childTnLst>
                                    <p:animEffect transition="out" filter="fade">
                                      <p:cBhvr>
                                        <p:cTn id="70" dur="2000"/>
                                        <p:tgtEl>
                                          <p:spTgt spid="50"/>
                                        </p:tgtEl>
                                      </p:cBhvr>
                                    </p:animEffect>
                                    <p:set>
                                      <p:cBhvr>
                                        <p:cTn id="71" dur="1" fill="hold">
                                          <p:stCondLst>
                                            <p:cond delay="1999"/>
                                          </p:stCondLst>
                                        </p:cTn>
                                        <p:tgtEl>
                                          <p:spTgt spid="5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2000"/>
                                        <p:tgtEl>
                                          <p:spTgt spid="156"/>
                                        </p:tgtEl>
                                      </p:cBhvr>
                                    </p:animEffect>
                                    <p:set>
                                      <p:cBhvr>
                                        <p:cTn id="76" dur="1" fill="hold">
                                          <p:stCondLst>
                                            <p:cond delay="1999"/>
                                          </p:stCondLst>
                                        </p:cTn>
                                        <p:tgtEl>
                                          <p:spTgt spid="15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2000"/>
                                        <p:tgtEl>
                                          <p:spTgt spid="6"/>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fade">
                                      <p:cBhvr>
                                        <p:cTn id="85" dur="2000"/>
                                        <p:tgtEl>
                                          <p:spTgt spid="144"/>
                                        </p:tgtEl>
                                      </p:cBhvr>
                                    </p:animEffect>
                                  </p:childTnLst>
                                </p:cTn>
                              </p:par>
                              <p:par>
                                <p:cTn id="86" presetID="10" presetClass="entr" presetSubtype="0" fill="hold" nodeType="with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fade">
                                      <p:cBhvr>
                                        <p:cTn id="88" dur="2000"/>
                                        <p:tgtEl>
                                          <p:spTgt spid="145"/>
                                        </p:tgtEl>
                                      </p:cBhvr>
                                    </p:animEffect>
                                  </p:childTnLst>
                                </p:cTn>
                              </p:par>
                            </p:childTnLst>
                          </p:cTn>
                        </p:par>
                        <p:par>
                          <p:cTn id="89" fill="hold">
                            <p:stCondLst>
                              <p:cond delay="4000"/>
                            </p:stCondLst>
                            <p:childTnLst>
                              <p:par>
                                <p:cTn id="90" presetID="10" presetClass="entr" presetSubtype="0" fill="hold" grpId="1"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20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2" nodeType="clickEffect">
                                  <p:stCondLst>
                                    <p:cond delay="0"/>
                                  </p:stCondLst>
                                  <p:childTnLst>
                                    <p:animEffect transition="out" filter="fade">
                                      <p:cBhvr>
                                        <p:cTn id="96" dur="2000"/>
                                        <p:tgtEl>
                                          <p:spTgt spid="55"/>
                                        </p:tgtEl>
                                      </p:cBhvr>
                                    </p:animEffect>
                                    <p:set>
                                      <p:cBhvr>
                                        <p:cTn id="97" dur="1" fill="hold">
                                          <p:stCondLst>
                                            <p:cond delay="1999"/>
                                          </p:stCondLst>
                                        </p:cTn>
                                        <p:tgtEl>
                                          <p:spTgt spid="5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2000"/>
                                        <p:tgtEl>
                                          <p:spTgt spid="7"/>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47"/>
                                        </p:tgtEl>
                                        <p:attrNameLst>
                                          <p:attrName>style.visibility</p:attrName>
                                        </p:attrNameLst>
                                      </p:cBhvr>
                                      <p:to>
                                        <p:strVal val="visible"/>
                                      </p:to>
                                    </p:set>
                                    <p:animEffect transition="in" filter="fade">
                                      <p:cBhvr>
                                        <p:cTn id="106" dur="2000"/>
                                        <p:tgtEl>
                                          <p:spTgt spid="147"/>
                                        </p:tgtEl>
                                      </p:cBhvr>
                                    </p:animEffect>
                                  </p:childTnLst>
                                </p:cTn>
                              </p:par>
                              <p:par>
                                <p:cTn id="107" presetID="10" presetClass="entr" presetSubtype="0" fill="hold" nodeType="withEffect">
                                  <p:stCondLst>
                                    <p:cond delay="0"/>
                                  </p:stCondLst>
                                  <p:childTnLst>
                                    <p:set>
                                      <p:cBhvr>
                                        <p:cTn id="108" dur="1" fill="hold">
                                          <p:stCondLst>
                                            <p:cond delay="0"/>
                                          </p:stCondLst>
                                        </p:cTn>
                                        <p:tgtEl>
                                          <p:spTgt spid="148"/>
                                        </p:tgtEl>
                                        <p:attrNameLst>
                                          <p:attrName>style.visibility</p:attrName>
                                        </p:attrNameLst>
                                      </p:cBhvr>
                                      <p:to>
                                        <p:strVal val="visible"/>
                                      </p:to>
                                    </p:set>
                                    <p:animEffect transition="in" filter="fade">
                                      <p:cBhvr>
                                        <p:cTn id="109" dur="2000"/>
                                        <p:tgtEl>
                                          <p:spTgt spid="148"/>
                                        </p:tgtEl>
                                      </p:cBhvr>
                                    </p:animEffect>
                                  </p:childTnLst>
                                </p:cTn>
                              </p:par>
                            </p:childTnLst>
                          </p:cTn>
                        </p:par>
                        <p:par>
                          <p:cTn id="110" fill="hold">
                            <p:stCondLst>
                              <p:cond delay="4000"/>
                            </p:stCondLst>
                            <p:childTnLst>
                              <p:par>
                                <p:cTn id="111" presetID="10" presetClass="entr" presetSubtype="0" fill="hold" nodeType="after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2000"/>
                                        <p:tgtEl>
                                          <p:spTgt spid="5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000"/>
                                        <p:tgtEl>
                                          <p:spTgt spid="52"/>
                                        </p:tgtEl>
                                      </p:cBhvr>
                                    </p:animEffect>
                                  </p:childTnLst>
                                </p:cTn>
                              </p:par>
                            </p:childTnLst>
                          </p:cTn>
                        </p:par>
                        <p:par>
                          <p:cTn id="119" fill="hold">
                            <p:stCondLst>
                              <p:cond delay="2000"/>
                            </p:stCondLst>
                            <p:childTnLst>
                              <p:par>
                                <p:cTn id="120" presetID="26" presetClass="emph" presetSubtype="0" fill="hold" grpId="0" nodeType="afterEffect">
                                  <p:stCondLst>
                                    <p:cond delay="0"/>
                                  </p:stCondLst>
                                  <p:childTnLst>
                                    <p:animEffect transition="out" filter="fade">
                                      <p:cBhvr>
                                        <p:cTn id="121" dur="500" tmFilter="0, 0; .2, .5; .8, .5; 1, 0"/>
                                        <p:tgtEl>
                                          <p:spTgt spid="45"/>
                                        </p:tgtEl>
                                      </p:cBhvr>
                                    </p:animEffect>
                                    <p:animScale>
                                      <p:cBhvr>
                                        <p:cTn id="122" dur="250" autoRev="1" fill="hold"/>
                                        <p:tgtEl>
                                          <p:spTgt spid="45"/>
                                        </p:tgtEl>
                                      </p:cBhvr>
                                      <p:by x="105000" y="105000"/>
                                    </p:animScale>
                                  </p:childTnLst>
                                </p:cTn>
                              </p:par>
                            </p:childTnLst>
                          </p:cTn>
                        </p:par>
                        <p:par>
                          <p:cTn id="123" fill="hold">
                            <p:stCondLst>
                              <p:cond delay="2500"/>
                            </p:stCondLst>
                            <p:childTnLst>
                              <p:par>
                                <p:cTn id="124" presetID="10" presetClass="exit" presetSubtype="0" fill="hold" nodeType="afterEffect">
                                  <p:stCondLst>
                                    <p:cond delay="0"/>
                                  </p:stCondLst>
                                  <p:childTnLst>
                                    <p:animEffect transition="out" filter="fade">
                                      <p:cBhvr>
                                        <p:cTn id="125" dur="2000"/>
                                        <p:tgtEl>
                                          <p:spTgt spid="52"/>
                                        </p:tgtEl>
                                      </p:cBhvr>
                                    </p:animEffect>
                                    <p:set>
                                      <p:cBhvr>
                                        <p:cTn id="126" dur="1" fill="hold">
                                          <p:stCondLst>
                                            <p:cond delay="1999"/>
                                          </p:stCondLst>
                                        </p:cTn>
                                        <p:tgtEl>
                                          <p:spTgt spid="5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2000"/>
                                        <p:tgtEl>
                                          <p:spTgt spid="54"/>
                                        </p:tgtEl>
                                      </p:cBhvr>
                                    </p:animEffect>
                                    <p:set>
                                      <p:cBhvr>
                                        <p:cTn id="131" dur="1" fill="hold">
                                          <p:stCondLst>
                                            <p:cond delay="1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119" grpId="0"/>
      <p:bldP spid="144" grpId="0"/>
      <p:bldP spid="147" grpId="0"/>
      <p:bldP spid="156" grpId="0"/>
      <p:bldP spid="156" grpId="1"/>
      <p:bldP spid="43" grpId="0" animBg="1"/>
      <p:bldP spid="44" grpId="0" animBg="1"/>
      <p:bldP spid="45" grpId="0" animBg="1"/>
      <p:bldP spid="54" grpId="0"/>
      <p:bldP spid="55" grpId="1"/>
      <p:bldP spid="5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Putting it All Together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Drivers:  Describe what your device can do!</a:t>
            </a:r>
            <a:endParaRPr lang="en-US" sz="3600" dirty="0"/>
          </a:p>
        </p:txBody>
      </p:sp>
      <p:sp>
        <p:nvSpPr>
          <p:cNvPr id="9229" name="Rectangle 13"/>
          <p:cNvSpPr>
            <a:spLocks noGrp="1" noChangeArrowheads="1"/>
          </p:cNvSpPr>
          <p:nvPr>
            <p:ph idx="1"/>
          </p:nvPr>
        </p:nvSpPr>
        <p:spPr>
          <a:xfrm>
            <a:off x="382588" y="1901825"/>
            <a:ext cx="8380412" cy="4007251"/>
          </a:xfrm>
        </p:spPr>
        <p:txBody>
          <a:bodyPr/>
          <a:lstStyle/>
          <a:p>
            <a:r>
              <a:rPr lang="en-US" sz="1800" dirty="0" smtClean="0"/>
              <a:t>Each interface class is identified by a GUID</a:t>
            </a:r>
          </a:p>
          <a:p>
            <a:pPr lvl="1"/>
            <a:r>
              <a:rPr lang="en-US" sz="1600" dirty="0" smtClean="0">
                <a:latin typeface="Lucida Console" pitchFamily="49" charset="0"/>
              </a:rPr>
              <a:t>GUID_DEVINTERFACE_*</a:t>
            </a:r>
          </a:p>
          <a:p>
            <a:pPr lvl="1"/>
            <a:r>
              <a:rPr lang="en-US" sz="1600" dirty="0" smtClean="0"/>
              <a:t>Known to driver and applications</a:t>
            </a:r>
            <a:endParaRPr lang="en-US" sz="1600" dirty="0" smtClean="0">
              <a:latin typeface="Lucida Console" pitchFamily="49" charset="0"/>
            </a:endParaRPr>
          </a:p>
          <a:p>
            <a:r>
              <a:rPr lang="en-US" sz="1800" dirty="0" smtClean="0"/>
              <a:t>Driver and applications agree on the characteristics described by the interface class</a:t>
            </a:r>
          </a:p>
          <a:p>
            <a:pPr lvl="1"/>
            <a:r>
              <a:rPr lang="en-US" sz="1800" dirty="0" smtClean="0"/>
              <a:t>Typically an “I/O contract” defined by I/O controls, methods, etc.</a:t>
            </a:r>
            <a:endParaRPr lang="en-US" sz="1600" dirty="0" smtClean="0">
              <a:latin typeface="Lucida Console" pitchFamily="49" charset="0"/>
            </a:endParaRPr>
          </a:p>
          <a:p>
            <a:pPr lvl="2"/>
            <a:r>
              <a:rPr lang="en-US" sz="1600" dirty="0" smtClean="0">
                <a:latin typeface="Lucida Console" pitchFamily="49" charset="0"/>
              </a:rPr>
              <a:t>IOCTL_CDROM_*, IOCTL_STORAGE_*</a:t>
            </a:r>
          </a:p>
          <a:p>
            <a:pPr lvl="1"/>
            <a:r>
              <a:rPr lang="en-US" sz="1800" dirty="0" smtClean="0"/>
              <a:t>But… “drivers” and I/O may be implemented at high-levels (e.g., n</a:t>
            </a:r>
            <a:r>
              <a:rPr lang="en-US" sz="1600" dirty="0" smtClean="0"/>
              <a:t>etwork-connected devices), so pick what works best for your device’s feature set and usage model</a:t>
            </a:r>
          </a:p>
          <a:p>
            <a:r>
              <a:rPr lang="en-US" sz="1800" dirty="0" smtClean="0"/>
              <a:t>Driver creates an interface in the class for supported devices</a:t>
            </a:r>
          </a:p>
          <a:p>
            <a:r>
              <a:rPr lang="en-US" sz="1800" dirty="0" smtClean="0"/>
              <a:t>Driver handles corresponding I/O, fulfils other contractual obligations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 name="Interface {A} grey"/>
          <p:cNvGrpSpPr/>
          <p:nvPr/>
        </p:nvGrpSpPr>
        <p:grpSpPr>
          <a:xfrm>
            <a:off x="5292902" y="4141358"/>
            <a:ext cx="1162678" cy="182880"/>
            <a:chOff x="4384623" y="4364836"/>
            <a:chExt cx="1162678" cy="182880"/>
          </a:xfrm>
        </p:grpSpPr>
        <p:cxnSp>
          <p:nvCxnSpPr>
            <p:cNvPr id="75" name="Straight Connector 74"/>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Flowchart: Connector 75"/>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Interface {A} color"/>
          <p:cNvGrpSpPr/>
          <p:nvPr/>
        </p:nvGrpSpPr>
        <p:grpSpPr>
          <a:xfrm>
            <a:off x="5292902" y="4141358"/>
            <a:ext cx="1162678" cy="182880"/>
            <a:chOff x="4384623" y="4364836"/>
            <a:chExt cx="1162678" cy="182880"/>
          </a:xfrm>
        </p:grpSpPr>
        <p:cxnSp>
          <p:nvCxnSpPr>
            <p:cNvPr id="59" name="Straight Connector 5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60" name="Flowchart: Connector 5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5" name="Interface {B} grey"/>
          <p:cNvGrpSpPr/>
          <p:nvPr/>
        </p:nvGrpSpPr>
        <p:grpSpPr>
          <a:xfrm>
            <a:off x="5287782" y="3676418"/>
            <a:ext cx="1162678" cy="182880"/>
            <a:chOff x="4384623" y="4364836"/>
            <a:chExt cx="1162678" cy="182880"/>
          </a:xfrm>
        </p:grpSpPr>
        <p:cxnSp>
          <p:nvCxnSpPr>
            <p:cNvPr id="78" name="Straight Connector 77"/>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Flowchart: Connector 78"/>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Interface {B} color"/>
          <p:cNvGrpSpPr/>
          <p:nvPr/>
        </p:nvGrpSpPr>
        <p:grpSpPr>
          <a:xfrm>
            <a:off x="5287782" y="3676418"/>
            <a:ext cx="1162678" cy="182880"/>
            <a:chOff x="4384623" y="4364836"/>
            <a:chExt cx="1162678" cy="182880"/>
          </a:xfrm>
        </p:grpSpPr>
        <p:cxnSp>
          <p:nvCxnSpPr>
            <p:cNvPr id="39" name="Straight Connector 3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0" name="Flowchart: Connector 3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8" name="Interface {C} grey"/>
          <p:cNvGrpSpPr/>
          <p:nvPr/>
        </p:nvGrpSpPr>
        <p:grpSpPr>
          <a:xfrm>
            <a:off x="5290282" y="3178128"/>
            <a:ext cx="1162678" cy="182880"/>
            <a:chOff x="4384623" y="4364836"/>
            <a:chExt cx="1162678" cy="182880"/>
          </a:xfrm>
        </p:grpSpPr>
        <p:sp>
          <p:nvSpPr>
            <p:cNvPr id="72" name="Flowchart: Connector 71"/>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71" name="Straight Connector 70"/>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 name="Interface {C} color"/>
          <p:cNvGrpSpPr/>
          <p:nvPr/>
        </p:nvGrpSpPr>
        <p:grpSpPr>
          <a:xfrm>
            <a:off x="5290282" y="3178128"/>
            <a:ext cx="1162678" cy="182880"/>
            <a:chOff x="4384623" y="4364836"/>
            <a:chExt cx="1162678" cy="182880"/>
          </a:xfrm>
        </p:grpSpPr>
        <p:cxnSp>
          <p:nvCxnSpPr>
            <p:cNvPr id="42" name="Straight Connector 41"/>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3" name="Flowchart: Connector 42"/>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4" name="Title"/>
          <p:cNvSpPr>
            <a:spLocks noGrp="1"/>
          </p:cNvSpPr>
          <p:nvPr>
            <p:ph type="title"/>
          </p:nvPr>
        </p:nvSpPr>
        <p:spPr>
          <a:xfrm>
            <a:off x="382588" y="228600"/>
            <a:ext cx="8380412" cy="1163395"/>
          </a:xfrm>
        </p:spPr>
        <p:txBody>
          <a:bodyPr/>
          <a:lstStyle/>
          <a:p>
            <a:r>
              <a:rPr smtClean="0"/>
              <a:t>Device Interface Control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Enable interfaces on "start"</a:t>
            </a:r>
            <a:endParaRPr lang="en-US" sz="3600" dirty="0"/>
          </a:p>
        </p:txBody>
      </p:sp>
      <p:sp>
        <p:nvSpPr>
          <p:cNvPr id="7"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 Device Object</a:t>
            </a:r>
          </a:p>
        </p:txBody>
      </p:sp>
      <p:sp>
        <p:nvSpPr>
          <p:cNvPr id="11"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Functional Device Object</a:t>
            </a:r>
          </a:p>
        </p:txBody>
      </p:sp>
      <p:sp>
        <p:nvSpPr>
          <p:cNvPr id="35"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Filter Device Object</a:t>
            </a:r>
          </a:p>
        </p:txBody>
      </p:sp>
      <p:sp>
        <p:nvSpPr>
          <p:cNvPr id="61" name="TextBox {A}"/>
          <p:cNvSpPr txBox="1"/>
          <p:nvPr/>
        </p:nvSpPr>
        <p:spPr>
          <a:xfrm>
            <a:off x="6478581" y="3948411"/>
            <a:ext cx="877163"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A</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 name="Text Device Instance"/>
          <p:cNvSpPr txBox="1"/>
          <p:nvPr/>
        </p:nvSpPr>
        <p:spPr>
          <a:xfrm>
            <a:off x="2837771" y="5272645"/>
            <a:ext cx="216597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Device Instance [1]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TextBox {B}"/>
          <p:cNvSpPr txBox="1"/>
          <p:nvPr/>
        </p:nvSpPr>
        <p:spPr>
          <a:xfrm>
            <a:off x="6473586" y="3498836"/>
            <a:ext cx="86914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B</a:t>
            </a:r>
            <a:r>
              <a:rPr lang="en-US" sz="2000" dirty="0" smtClean="0">
                <a:effectLst>
                  <a:outerShdw blurRad="38100" dist="38100" dir="2700000" algn="tl">
                    <a:srgbClr val="000000">
                      <a:alpha val="43137"/>
                    </a:srgbClr>
                  </a:outerShdw>
                </a:effectLst>
                <a:latin typeface="Trebuchet MS" pitchFamily="34" charset="0"/>
              </a:rPr>
              <a:t>} </a:t>
            </a:r>
            <a:r>
              <a:rPr lang="en-US" sz="2000" baseline="-25000" dirty="0" smtClean="0">
                <a:effectLst>
                  <a:outerShdw blurRad="38100" dist="38100" dir="2700000" algn="tl">
                    <a:srgbClr val="000000">
                      <a:alpha val="43137"/>
                    </a:srgbClr>
                  </a:outerShdw>
                </a:effectLst>
                <a:latin typeface="Trebuchet MS" pitchFamily="34" charset="0"/>
              </a:rPr>
              <a:t>[1]</a:t>
            </a:r>
            <a:endParaRPr lang="en-US" sz="4400" baseline="-25000" dirty="0" smtClean="0">
              <a:effectLst>
                <a:outerShdw blurRad="38100" dist="38100" dir="2700000" algn="tl">
                  <a:srgbClr val="000000">
                    <a:alpha val="43137"/>
                  </a:srgbClr>
                </a:outerShdw>
              </a:effectLst>
              <a:latin typeface="Trebuchet MS" pitchFamily="34" charset="0"/>
            </a:endParaRPr>
          </a:p>
        </p:txBody>
      </p:sp>
      <p:sp>
        <p:nvSpPr>
          <p:cNvPr id="45" name="TextBox {C}"/>
          <p:cNvSpPr txBox="1"/>
          <p:nvPr/>
        </p:nvSpPr>
        <p:spPr>
          <a:xfrm>
            <a:off x="6476086" y="3015536"/>
            <a:ext cx="88036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C</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START Arrow"/>
          <p:cNvSpPr/>
          <p:nvPr/>
        </p:nvSpPr>
        <p:spPr bwMode="auto">
          <a:xfrm>
            <a:off x="908154" y="2593300"/>
            <a:ext cx="914400" cy="21945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AddDevice Arrow"/>
          <p:cNvSpPr/>
          <p:nvPr/>
        </p:nvSpPr>
        <p:spPr bwMode="auto">
          <a:xfrm>
            <a:off x="109558" y="3639987"/>
            <a:ext cx="2194560" cy="914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AddDevice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START Text"/>
          <p:cNvSpPr txBox="1"/>
          <p:nvPr/>
        </p:nvSpPr>
        <p:spPr>
          <a:xfrm>
            <a:off x="37477" y="2153338"/>
            <a:ext cx="2773182" cy="369332"/>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…_START_DEVICE</a:t>
            </a:r>
          </a:p>
        </p:txBody>
      </p:sp>
      <p:sp>
        <p:nvSpPr>
          <p:cNvPr id="65" name="Registered Callout"/>
          <p:cNvSpPr/>
          <p:nvPr/>
        </p:nvSpPr>
        <p:spPr bwMode="auto">
          <a:xfrm>
            <a:off x="7040880" y="2286000"/>
            <a:ext cx="1828800" cy="822960"/>
          </a:xfrm>
          <a:prstGeom prst="borderCallout2">
            <a:avLst>
              <a:gd name="adj1" fmla="val 18750"/>
              <a:gd name="adj2" fmla="val -8333"/>
              <a:gd name="adj3" fmla="val 18750"/>
              <a:gd name="adj4" fmla="val -25101"/>
              <a:gd name="adj5" fmla="val 99476"/>
              <a:gd name="adj6" fmla="val -5341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Interfaces </a:t>
            </a:r>
            <a:r>
              <a:rPr lang="en-US" sz="1400" u="sng" dirty="0" smtClean="0">
                <a:solidFill>
                  <a:schemeClr val="tx1"/>
                </a:solidFill>
                <a:effectLst>
                  <a:outerShdw blurRad="38100" dist="38100" dir="2700000" algn="tl">
                    <a:srgbClr val="000000">
                      <a:alpha val="43137"/>
                    </a:srgbClr>
                  </a:outerShdw>
                </a:effectLst>
                <a:latin typeface="Trebuchet MS" pitchFamily="34" charset="0"/>
              </a:rPr>
              <a:t>registered</a:t>
            </a:r>
            <a:r>
              <a:rPr lang="en-US" sz="1400" dirty="0" smtClean="0">
                <a:solidFill>
                  <a:schemeClr val="tx1"/>
                </a:solidFill>
                <a:effectLst>
                  <a:outerShdw blurRad="38100" dist="38100" dir="2700000" algn="tl">
                    <a:srgbClr val="000000">
                      <a:alpha val="43137"/>
                    </a:srgbClr>
                  </a:outerShdw>
                </a:effectLst>
                <a:latin typeface="Trebuchet MS" pitchFamily="34" charset="0"/>
              </a:rPr>
              <a:t> on “add”</a:t>
            </a:r>
          </a:p>
        </p:txBody>
      </p:sp>
      <p:sp>
        <p:nvSpPr>
          <p:cNvPr id="66" name="Enabled Callout"/>
          <p:cNvSpPr/>
          <p:nvPr/>
        </p:nvSpPr>
        <p:spPr bwMode="auto">
          <a:xfrm>
            <a:off x="7040880" y="1371600"/>
            <a:ext cx="1828800" cy="822960"/>
          </a:xfrm>
          <a:prstGeom prst="borderCallout2">
            <a:avLst>
              <a:gd name="adj1" fmla="val 18750"/>
              <a:gd name="adj2" fmla="val -8333"/>
              <a:gd name="adj3" fmla="val 18750"/>
              <a:gd name="adj4" fmla="val -27515"/>
              <a:gd name="adj5" fmla="val 210956"/>
              <a:gd name="adj6" fmla="val -666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Interfaces </a:t>
            </a:r>
            <a:r>
              <a:rPr lang="en-US" sz="1400" u="sng" dirty="0" smtClean="0">
                <a:solidFill>
                  <a:schemeClr val="tx1"/>
                </a:solidFill>
                <a:effectLst>
                  <a:outerShdw blurRad="38100" dist="38100" dir="2700000" algn="tl">
                    <a:srgbClr val="000000">
                      <a:alpha val="43137"/>
                    </a:srgbClr>
                  </a:outerShdw>
                </a:effectLst>
                <a:latin typeface="Trebuchet MS" pitchFamily="34" charset="0"/>
              </a:rPr>
              <a:t>enabled</a:t>
            </a:r>
            <a:r>
              <a:rPr lang="en-US" sz="1400" dirty="0" smtClean="0">
                <a:solidFill>
                  <a:schemeClr val="tx1"/>
                </a:solidFill>
                <a:effectLst>
                  <a:outerShdw blurRad="38100" dist="38100" dir="2700000" algn="tl">
                    <a:srgbClr val="000000">
                      <a:alpha val="43137"/>
                    </a:srgbClr>
                  </a:outerShdw>
                </a:effectLst>
                <a:latin typeface="Trebuchet MS" pitchFamily="34" charset="0"/>
              </a:rPr>
              <a:t> on “start”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subTnLst>
                                    <p:audio>
                                      <p:cMediaNode>
                                        <p:cTn display="0" masterRel="sameClick">
                                          <p:stCondLst>
                                            <p:cond evt="begin" delay="0">
                                              <p:tn val="9"/>
                                            </p:cond>
                                          </p:stCondLst>
                                          <p:endCondLst>
                                            <p:cond evt="onStopAudio" delay="0">
                                              <p:tgtEl>
                                                <p:sldTgt/>
                                              </p:tgtEl>
                                            </p:cond>
                                          </p:endCondLst>
                                        </p:cTn>
                                        <p:tgtEl>
                                          <p:sndTgt r:embed="rId3" name="Windows Hardware Insert.wav"/>
                                        </p:tgtEl>
                                      </p:cMediaNode>
                                    </p:audio>
                                  </p:sub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lide(fromLeft)">
                                      <p:cBhvr>
                                        <p:cTn id="32" dur="1000"/>
                                        <p:tgtEl>
                                          <p:spTgt spid="2"/>
                                        </p:tgtEl>
                                      </p:cBhvr>
                                    </p:animEffect>
                                  </p:childTnLst>
                                  <p:subTnLst>
                                    <p:animClr>
                                      <p:cBhvr override="childStyle">
                                        <p:cTn dur="1" fill="hold" display="0" masterRel="nextClick" afterEffect="1"/>
                                        <p:tgtEl>
                                          <p:spTgt spid="2"/>
                                        </p:tgtEl>
                                        <p:attrNameLst>
                                          <p:attrName>ppt_c</p:attrName>
                                        </p:attrNameLst>
                                      </p:cBhvr>
                                      <p:to>
                                        <a:schemeClr val="accent2"/>
                                      </p:to>
                                    </p:animClr>
                                  </p:sub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Left)">
                                      <p:cBhvr>
                                        <p:cTn id="40" dur="1000"/>
                                        <p:tgtEl>
                                          <p:spTgt spid="5"/>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0.01406 0.03402 L -0.01406 -0.13473 " pathEditMode="fixed" rAng="0" ptsTypes="AA">
                                      <p:cBhvr>
                                        <p:cTn id="47" dur="2000" fill="hold"/>
                                        <p:tgtEl>
                                          <p:spTgt spid="51"/>
                                        </p:tgtEl>
                                        <p:attrNameLst>
                                          <p:attrName>ppt_x</p:attrName>
                                          <p:attrName>ppt_y</p:attrName>
                                        </p:attrNameLst>
                                      </p:cBhvr>
                                      <p:rCtr x="0" y="-84"/>
                                    </p:animMotion>
                                  </p:childTnLst>
                                </p:cTn>
                              </p:par>
                            </p:childTnLst>
                          </p:cTn>
                        </p:par>
                        <p:par>
                          <p:cTn id="48" fill="hold">
                            <p:stCondLst>
                              <p:cond delay="2000"/>
                            </p:stCondLst>
                            <p:childTnLst>
                              <p:par>
                                <p:cTn id="49" presetID="12" presetClass="entr" presetSubtype="4" fill="hold" grpId="0" nodeType="afterEffect">
                                  <p:stCondLst>
                                    <p:cond delay="500"/>
                                  </p:stCondLst>
                                  <p:childTnLst>
                                    <p:set>
                                      <p:cBhvr>
                                        <p:cTn id="50" dur="1" fill="hold">
                                          <p:stCondLst>
                                            <p:cond delay="0"/>
                                          </p:stCondLst>
                                        </p:cTn>
                                        <p:tgtEl>
                                          <p:spTgt spid="35"/>
                                        </p:tgtEl>
                                        <p:attrNameLst>
                                          <p:attrName>style.visibility</p:attrName>
                                        </p:attrNameLst>
                                      </p:cBhvr>
                                      <p:to>
                                        <p:strVal val="visible"/>
                                      </p:to>
                                    </p:set>
                                    <p:animEffect transition="in" filter="slide(fromBottom)">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lide(fromLeft)">
                                      <p:cBhvr>
                                        <p:cTn id="56" dur="1000"/>
                                        <p:tgtEl>
                                          <p:spTgt spid="8"/>
                                        </p:tgtEl>
                                      </p:cBhvr>
                                    </p:animEffec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2000"/>
                                        <p:tgtEl>
                                          <p:spTgt spid="51"/>
                                        </p:tgtEl>
                                      </p:cBhvr>
                                    </p:animEffect>
                                    <p:set>
                                      <p:cBhvr>
                                        <p:cTn id="64" dur="1" fill="hold">
                                          <p:stCondLst>
                                            <p:cond delay="1999"/>
                                          </p:stCondLst>
                                        </p:cTn>
                                        <p:tgtEl>
                                          <p:spTgt spid="5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65"/>
                                        </p:tgtEl>
                                      </p:cBhvr>
                                    </p:animEffect>
                                    <p:set>
                                      <p:cBhvr>
                                        <p:cTn id="67" dur="1" fill="hold">
                                          <p:stCondLst>
                                            <p:cond delay="1999"/>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2" presetClass="entr" presetSubtype="1"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slide(fromTop)">
                                      <p:cBhvr>
                                        <p:cTn id="72" dur="20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20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2000"/>
                                        <p:tgtEl>
                                          <p:spTgt spid="9"/>
                                        </p:tgtEl>
                                      </p:cBhvr>
                                    </p:animEffect>
                                  </p:childTnLst>
                                </p:cTn>
                              </p:par>
                              <p:par>
                                <p:cTn id="84" presetID="10" presetClass="exit" presetSubtype="0" fill="hold" nodeType="withEffect">
                                  <p:stCondLst>
                                    <p:cond delay="0"/>
                                  </p:stCondLst>
                                  <p:childTnLst>
                                    <p:animEffect transition="out" filter="fade">
                                      <p:cBhvr>
                                        <p:cTn id="85" dur="2000"/>
                                        <p:tgtEl>
                                          <p:spTgt spid="8"/>
                                        </p:tgtEl>
                                      </p:cBhvr>
                                    </p:animEffect>
                                    <p:set>
                                      <p:cBhvr>
                                        <p:cTn id="86" dur="1" fill="hold">
                                          <p:stCondLst>
                                            <p:cond delay="19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2000"/>
                                        <p:tgtEl>
                                          <p:spTgt spid="3"/>
                                        </p:tgtEl>
                                      </p:cBhvr>
                                    </p:animEffect>
                                  </p:childTnLst>
                                  <p:subTnLst>
                                    <p:animClr>
                                      <p:cBhvr override="childStyle">
                                        <p:cTn dur="1" fill="hold" display="0" masterRel="nextClick" afterEffect="1"/>
                                        <p:tgtEl>
                                          <p:spTgt spid="3"/>
                                        </p:tgtEl>
                                        <p:attrNameLst>
                                          <p:attrName>ppt_c</p:attrName>
                                        </p:attrNameLst>
                                      </p:cBhvr>
                                      <p:to>
                                        <a:schemeClr val="accent2"/>
                                      </p:to>
                                    </p:animClr>
                                  </p:subTnLst>
                                </p:cTn>
                              </p:par>
                              <p:par>
                                <p:cTn id="92" presetID="10" presetClass="exit" presetSubtype="0" fill="hold" nodeType="withEffect">
                                  <p:stCondLst>
                                    <p:cond delay="0"/>
                                  </p:stCondLst>
                                  <p:childTnLst>
                                    <p:animEffect transition="out" filter="fade">
                                      <p:cBhvr>
                                        <p:cTn id="93" dur="2000"/>
                                        <p:tgtEl>
                                          <p:spTgt spid="2"/>
                                        </p:tgtEl>
                                      </p:cBhvr>
                                    </p:animEffect>
                                    <p:set>
                                      <p:cBhvr>
                                        <p:cTn id="94" dur="1" fill="hold">
                                          <p:stCondLst>
                                            <p:cond delay="1999"/>
                                          </p:stCondLst>
                                        </p:cTn>
                                        <p:tgtEl>
                                          <p:spTgt spid="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2000"/>
                                        <p:tgtEl>
                                          <p:spTgt spid="6"/>
                                        </p:tgtEl>
                                      </p:cBhvr>
                                    </p:animEffect>
                                  </p:childTnLst>
                                </p:cTn>
                              </p:par>
                              <p:par>
                                <p:cTn id="100" presetID="10" presetClass="exit" presetSubtype="0" fill="hold" nodeType="withEffect">
                                  <p:stCondLst>
                                    <p:cond delay="0"/>
                                  </p:stCondLst>
                                  <p:childTnLst>
                                    <p:animEffect transition="out" filter="fade">
                                      <p:cBhvr>
                                        <p:cTn id="101" dur="2000"/>
                                        <p:tgtEl>
                                          <p:spTgt spid="5"/>
                                        </p:tgtEl>
                                      </p:cBhvr>
                                    </p:animEffect>
                                    <p:set>
                                      <p:cBhvr>
                                        <p:cTn id="102" dur="1" fill="hold">
                                          <p:stCondLst>
                                            <p:cond delay="1999"/>
                                          </p:stCondLst>
                                        </p:cTn>
                                        <p:tgtEl>
                                          <p:spTgt spid="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2" presetClass="exit" presetSubtype="1" fill="hold" grpId="1" nodeType="clickEffect">
                                  <p:stCondLst>
                                    <p:cond delay="0"/>
                                  </p:stCondLst>
                                  <p:childTnLst>
                                    <p:animEffect transition="out" filter="slide(fromTop)">
                                      <p:cBhvr>
                                        <p:cTn id="106" dur="500"/>
                                        <p:tgtEl>
                                          <p:spTgt spid="46"/>
                                        </p:tgtEl>
                                      </p:cBhvr>
                                    </p:animEffect>
                                    <p:set>
                                      <p:cBhvr>
                                        <p:cTn id="107" dur="1" fill="hold">
                                          <p:stCondLst>
                                            <p:cond delay="499"/>
                                          </p:stCondLst>
                                        </p:cTn>
                                        <p:tgtEl>
                                          <p:spTgt spid="46"/>
                                        </p:tgtEl>
                                        <p:attrNameLst>
                                          <p:attrName>style.visibility</p:attrName>
                                        </p:attrNameLst>
                                      </p:cBhvr>
                                      <p:to>
                                        <p:strVal val="hidden"/>
                                      </p:to>
                                    </p:set>
                                  </p:childTnLst>
                                </p:cTn>
                              </p:par>
                            </p:childTnLst>
                          </p:cTn>
                        </p:par>
                        <p:par>
                          <p:cTn id="108" fill="hold">
                            <p:stCondLst>
                              <p:cond delay="500"/>
                            </p:stCondLst>
                            <p:childTnLst>
                              <p:par>
                                <p:cTn id="109" presetID="10" presetClass="exit" presetSubtype="0" fill="hold" grpId="1" nodeType="afterEffect">
                                  <p:stCondLst>
                                    <p:cond delay="0"/>
                                  </p:stCondLst>
                                  <p:childTnLst>
                                    <p:animEffect transition="out" filter="fade">
                                      <p:cBhvr>
                                        <p:cTn id="110" dur="500"/>
                                        <p:tgtEl>
                                          <p:spTgt spid="53"/>
                                        </p:tgtEl>
                                      </p:cBhvr>
                                    </p:animEffect>
                                    <p:set>
                                      <p:cBhvr>
                                        <p:cTn id="111" dur="1" fill="hold">
                                          <p:stCondLst>
                                            <p:cond delay="499"/>
                                          </p:stCondLst>
                                        </p:cTn>
                                        <p:tgtEl>
                                          <p:spTgt spid="5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66"/>
                                        </p:tgtEl>
                                      </p:cBhvr>
                                    </p:animEffect>
                                    <p:set>
                                      <p:cBhvr>
                                        <p:cTn id="114" dur="1" fill="hold">
                                          <p:stCondLst>
                                            <p:cond delay="19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11" grpId="0" animBg="1"/>
      <p:bldP spid="35" grpId="0" animBg="1"/>
      <p:bldP spid="61" grpId="0"/>
      <p:bldP spid="44" grpId="0"/>
      <p:bldP spid="45" grpId="0"/>
      <p:bldP spid="46" grpId="0" animBg="1"/>
      <p:bldP spid="46" grpId="1" animBg="1"/>
      <p:bldP spid="51" grpId="0" animBg="1"/>
      <p:bldP spid="51" grpId="1" animBg="1"/>
      <p:bldP spid="51" grpId="2" animBg="1"/>
      <p:bldP spid="53" grpId="0"/>
      <p:bldP spid="53" grpId="1"/>
      <p:bldP spid="65" grpId="0" animBg="1"/>
      <p:bldP spid="65" grpId="1" animBg="1"/>
      <p:bldP spid="66" grpId="0" animBg="1"/>
      <p:bldP spid="6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 name="Interface {A} grey"/>
          <p:cNvGrpSpPr/>
          <p:nvPr/>
        </p:nvGrpSpPr>
        <p:grpSpPr>
          <a:xfrm>
            <a:off x="5292902" y="4141358"/>
            <a:ext cx="1162678" cy="182880"/>
            <a:chOff x="4384623" y="4364836"/>
            <a:chExt cx="1162678" cy="182880"/>
          </a:xfrm>
        </p:grpSpPr>
        <p:cxnSp>
          <p:nvCxnSpPr>
            <p:cNvPr id="75" name="Straight Connector 74"/>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Flowchart: Connector 75"/>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Interface {A} color"/>
          <p:cNvGrpSpPr/>
          <p:nvPr/>
        </p:nvGrpSpPr>
        <p:grpSpPr>
          <a:xfrm>
            <a:off x="5292902" y="4141358"/>
            <a:ext cx="1162678" cy="182880"/>
            <a:chOff x="4384623" y="4364836"/>
            <a:chExt cx="1162678" cy="182880"/>
          </a:xfrm>
        </p:grpSpPr>
        <p:cxnSp>
          <p:nvCxnSpPr>
            <p:cNvPr id="59" name="Straight Connector 5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60" name="Flowchart: Connector 5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5" name="Interface {B} grey"/>
          <p:cNvGrpSpPr/>
          <p:nvPr/>
        </p:nvGrpSpPr>
        <p:grpSpPr>
          <a:xfrm>
            <a:off x="5287782" y="3676418"/>
            <a:ext cx="1162678" cy="182880"/>
            <a:chOff x="4384623" y="4364836"/>
            <a:chExt cx="1162678" cy="182880"/>
          </a:xfrm>
        </p:grpSpPr>
        <p:cxnSp>
          <p:nvCxnSpPr>
            <p:cNvPr id="78" name="Straight Connector 77"/>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Flowchart: Connector 78"/>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Interface {B} color"/>
          <p:cNvGrpSpPr/>
          <p:nvPr/>
        </p:nvGrpSpPr>
        <p:grpSpPr>
          <a:xfrm>
            <a:off x="5287782" y="3676418"/>
            <a:ext cx="1162678" cy="182880"/>
            <a:chOff x="4384623" y="4364836"/>
            <a:chExt cx="1162678" cy="182880"/>
          </a:xfrm>
        </p:grpSpPr>
        <p:cxnSp>
          <p:nvCxnSpPr>
            <p:cNvPr id="39" name="Straight Connector 3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0" name="Flowchart: Connector 3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8" name="Interface {C} grey"/>
          <p:cNvGrpSpPr/>
          <p:nvPr/>
        </p:nvGrpSpPr>
        <p:grpSpPr>
          <a:xfrm>
            <a:off x="5290282" y="3178128"/>
            <a:ext cx="1162678" cy="182880"/>
            <a:chOff x="4384623" y="4364836"/>
            <a:chExt cx="1162678" cy="182880"/>
          </a:xfrm>
        </p:grpSpPr>
        <p:sp>
          <p:nvSpPr>
            <p:cNvPr id="72" name="Flowchart: Connector 71"/>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71" name="Straight Connector 70"/>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 name="Interface {C} color"/>
          <p:cNvGrpSpPr/>
          <p:nvPr/>
        </p:nvGrpSpPr>
        <p:grpSpPr>
          <a:xfrm>
            <a:off x="5290282" y="3178128"/>
            <a:ext cx="1162678" cy="182880"/>
            <a:chOff x="4384623" y="4364836"/>
            <a:chExt cx="1162678" cy="182880"/>
          </a:xfrm>
        </p:grpSpPr>
        <p:cxnSp>
          <p:nvCxnSpPr>
            <p:cNvPr id="42" name="Straight Connector 41"/>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3" name="Flowchart: Connector 42"/>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4" name="Title"/>
          <p:cNvSpPr>
            <a:spLocks noGrp="1"/>
          </p:cNvSpPr>
          <p:nvPr>
            <p:ph type="title"/>
          </p:nvPr>
        </p:nvSpPr>
        <p:spPr>
          <a:xfrm>
            <a:off x="382588" y="228600"/>
            <a:ext cx="8380412" cy="1163395"/>
          </a:xfrm>
        </p:spPr>
        <p:txBody>
          <a:bodyPr/>
          <a:lstStyle/>
          <a:p>
            <a:r>
              <a:rPr smtClean="0"/>
              <a:t>Device Interface Control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Disable interfaces on "query remove"</a:t>
            </a:r>
            <a:endParaRPr lang="en-US" sz="3600" dirty="0"/>
          </a:p>
        </p:txBody>
      </p:sp>
      <p:sp>
        <p:nvSpPr>
          <p:cNvPr id="7"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 Device Object</a:t>
            </a:r>
          </a:p>
        </p:txBody>
      </p:sp>
      <p:sp>
        <p:nvSpPr>
          <p:cNvPr id="11"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Functional Device Object</a:t>
            </a:r>
          </a:p>
        </p:txBody>
      </p:sp>
      <p:sp>
        <p:nvSpPr>
          <p:cNvPr id="35"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Filter Device Object</a:t>
            </a:r>
          </a:p>
        </p:txBody>
      </p:sp>
      <p:sp>
        <p:nvSpPr>
          <p:cNvPr id="61" name="TextBox {A}"/>
          <p:cNvSpPr txBox="1"/>
          <p:nvPr/>
        </p:nvSpPr>
        <p:spPr>
          <a:xfrm>
            <a:off x="6478581" y="3948411"/>
            <a:ext cx="877163"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A</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 name="Text Device Instance"/>
          <p:cNvSpPr txBox="1"/>
          <p:nvPr/>
        </p:nvSpPr>
        <p:spPr>
          <a:xfrm>
            <a:off x="2837771" y="5272645"/>
            <a:ext cx="216597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Device Instance [1]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TextBox {B}"/>
          <p:cNvSpPr txBox="1"/>
          <p:nvPr/>
        </p:nvSpPr>
        <p:spPr>
          <a:xfrm>
            <a:off x="6473586" y="3498836"/>
            <a:ext cx="86914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B</a:t>
            </a:r>
            <a:r>
              <a:rPr lang="en-US" sz="2000" dirty="0" smtClean="0">
                <a:effectLst>
                  <a:outerShdw blurRad="38100" dist="38100" dir="2700000" algn="tl">
                    <a:srgbClr val="000000">
                      <a:alpha val="43137"/>
                    </a:srgbClr>
                  </a:outerShdw>
                </a:effectLst>
                <a:latin typeface="Trebuchet MS" pitchFamily="34" charset="0"/>
              </a:rPr>
              <a:t>} </a:t>
            </a:r>
            <a:r>
              <a:rPr lang="en-US" sz="2000" baseline="-25000" dirty="0" smtClean="0">
                <a:effectLst>
                  <a:outerShdw blurRad="38100" dist="38100" dir="2700000" algn="tl">
                    <a:srgbClr val="000000">
                      <a:alpha val="43137"/>
                    </a:srgbClr>
                  </a:outerShdw>
                </a:effectLst>
                <a:latin typeface="Trebuchet MS" pitchFamily="34" charset="0"/>
              </a:rPr>
              <a:t>[1]</a:t>
            </a:r>
            <a:endParaRPr lang="en-US" sz="4400" baseline="-25000" dirty="0" smtClean="0">
              <a:effectLst>
                <a:outerShdw blurRad="38100" dist="38100" dir="2700000" algn="tl">
                  <a:srgbClr val="000000">
                    <a:alpha val="43137"/>
                  </a:srgbClr>
                </a:outerShdw>
              </a:effectLst>
              <a:latin typeface="Trebuchet MS" pitchFamily="34" charset="0"/>
            </a:endParaRPr>
          </a:p>
        </p:txBody>
      </p:sp>
      <p:sp>
        <p:nvSpPr>
          <p:cNvPr id="45" name="TextBox {C}"/>
          <p:cNvSpPr txBox="1"/>
          <p:nvPr/>
        </p:nvSpPr>
        <p:spPr>
          <a:xfrm>
            <a:off x="6476086" y="3015536"/>
            <a:ext cx="88036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C</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START Arrow"/>
          <p:cNvSpPr/>
          <p:nvPr/>
        </p:nvSpPr>
        <p:spPr bwMode="auto">
          <a:xfrm>
            <a:off x="908154" y="2593300"/>
            <a:ext cx="914400" cy="219456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AddDevice Arrow"/>
          <p:cNvSpPr/>
          <p:nvPr/>
        </p:nvSpPr>
        <p:spPr bwMode="auto">
          <a:xfrm>
            <a:off x="137160" y="2834640"/>
            <a:ext cx="2194560" cy="914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Trebuchet MS" pitchFamily="34" charset="0"/>
              </a:rPr>
              <a:t>…_REMOVE_DEVICE</a:t>
            </a:r>
          </a:p>
        </p:txBody>
      </p:sp>
      <p:sp>
        <p:nvSpPr>
          <p:cNvPr id="53" name="START Text"/>
          <p:cNvSpPr txBox="1"/>
          <p:nvPr/>
        </p:nvSpPr>
        <p:spPr>
          <a:xfrm>
            <a:off x="74952" y="2196057"/>
            <a:ext cx="3560164"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Trebuchet MS" pitchFamily="34" charset="0"/>
              </a:rPr>
              <a:t>…_QUERY_REMOVE_DEVICE</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6" name="Enabled Callout"/>
          <p:cNvSpPr/>
          <p:nvPr/>
        </p:nvSpPr>
        <p:spPr bwMode="auto">
          <a:xfrm>
            <a:off x="7040880" y="1371600"/>
            <a:ext cx="1828800" cy="822960"/>
          </a:xfrm>
          <a:prstGeom prst="borderCallout2">
            <a:avLst>
              <a:gd name="adj1" fmla="val 18750"/>
              <a:gd name="adj2" fmla="val -8333"/>
              <a:gd name="adj3" fmla="val 18750"/>
              <a:gd name="adj4" fmla="val -20005"/>
              <a:gd name="adj5" fmla="val 213436"/>
              <a:gd name="adj6" fmla="val -5983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Interfaces </a:t>
            </a:r>
            <a:r>
              <a:rPr lang="en-US" sz="1400" u="sng" dirty="0" smtClean="0">
                <a:solidFill>
                  <a:schemeClr val="tx1"/>
                </a:solidFill>
                <a:effectLst>
                  <a:outerShdw blurRad="38100" dist="38100" dir="2700000" algn="tl">
                    <a:srgbClr val="000000">
                      <a:alpha val="43137"/>
                    </a:srgbClr>
                  </a:outerShdw>
                </a:effectLst>
                <a:latin typeface="Trebuchet MS" pitchFamily="34" charset="0"/>
              </a:rPr>
              <a:t>disabled</a:t>
            </a:r>
            <a:r>
              <a:rPr lang="en-US" sz="1400" dirty="0" smtClean="0">
                <a:solidFill>
                  <a:schemeClr val="tx1"/>
                </a:solidFill>
                <a:effectLst>
                  <a:outerShdw blurRad="38100" dist="38100" dir="2700000" algn="tl">
                    <a:srgbClr val="000000">
                      <a:alpha val="43137"/>
                    </a:srgbClr>
                  </a:outerShdw>
                </a:effectLst>
                <a:latin typeface="Trebuchet MS" pitchFamily="34" charset="0"/>
              </a:rPr>
              <a:t> on “remove” after query</a:t>
            </a:r>
          </a:p>
        </p:txBody>
      </p:sp>
      <p:sp>
        <p:nvSpPr>
          <p:cNvPr id="34" name="Text Device Instance"/>
          <p:cNvSpPr txBox="1"/>
          <p:nvPr/>
        </p:nvSpPr>
        <p:spPr>
          <a:xfrm>
            <a:off x="3087605" y="5597432"/>
            <a:ext cx="1507144" cy="369332"/>
          </a:xfrm>
          <a:prstGeom prst="rect">
            <a:avLst/>
          </a:prstGeom>
          <a:noFill/>
        </p:spPr>
        <p:txBody>
          <a:bodyPr wrap="none" rtlCol="0">
            <a:spAutoFit/>
          </a:bodyPr>
          <a:lstStyle/>
          <a:p>
            <a:pPr algn="ctr"/>
            <a:r>
              <a:rPr lang="en-US" dirty="0" smtClean="0">
                <a:solidFill>
                  <a:schemeClr val="tx1"/>
                </a:solidFill>
                <a:effectLst>
                  <a:outerShdw blurRad="38100" dist="38100" dir="2700000" algn="tl">
                    <a:srgbClr val="000000">
                      <a:alpha val="43137"/>
                    </a:srgbClr>
                  </a:outerShdw>
                </a:effectLst>
                <a:latin typeface="Trebuchet MS" pitchFamily="34" charset="0"/>
              </a:rPr>
              <a:t>(not started)</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gistered Callout"/>
          <p:cNvSpPr/>
          <p:nvPr/>
        </p:nvSpPr>
        <p:spPr bwMode="auto">
          <a:xfrm>
            <a:off x="7040880" y="2286000"/>
            <a:ext cx="1828800" cy="822960"/>
          </a:xfrm>
          <a:prstGeom prst="borderCallout2">
            <a:avLst>
              <a:gd name="adj1" fmla="val 18750"/>
              <a:gd name="adj2" fmla="val -8333"/>
              <a:gd name="adj3" fmla="val 18750"/>
              <a:gd name="adj4" fmla="val -17710"/>
              <a:gd name="adj5" fmla="val 107694"/>
              <a:gd name="adj6" fmla="val -4647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latin typeface="Trebuchet MS" pitchFamily="34" charset="0"/>
              </a:rPr>
              <a:t>No interface action on “query remove”!</a:t>
            </a:r>
          </a:p>
        </p:txBody>
      </p:sp>
      <p:sp>
        <p:nvSpPr>
          <p:cNvPr id="37" name="Line Callout 2 36"/>
          <p:cNvSpPr/>
          <p:nvPr/>
        </p:nvSpPr>
        <p:spPr bwMode="auto">
          <a:xfrm>
            <a:off x="5996064" y="5089161"/>
            <a:ext cx="2248526" cy="764499"/>
          </a:xfrm>
          <a:prstGeom prst="borderCallout2">
            <a:avLst>
              <a:gd name="adj1" fmla="val 83456"/>
              <a:gd name="adj2" fmla="val -4466"/>
              <a:gd name="adj3" fmla="val 83456"/>
              <a:gd name="adj4" fmla="val -13905"/>
              <a:gd name="adj5" fmla="val -15932"/>
              <a:gd name="adj6" fmla="val -4167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Bus continues to report PDO as “present” until physically removed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lide(fromTop)">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1" fill="hold" grpId="0" nodeType="clickEffect">
                                  <p:stCondLst>
                                    <p:cond delay="0"/>
                                  </p:stCondLst>
                                  <p:childTnLst>
                                    <p:animEffect transition="out" filter="slide(fromTop)">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1"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slide(fromLeft)">
                                      <p:cBhvr>
                                        <p:cTn id="27" dur="500"/>
                                        <p:tgtEl>
                                          <p:spTgt spid="51"/>
                                        </p:tgtEl>
                                      </p:cBhvr>
                                    </p:animEffect>
                                  </p:childTnLst>
                                </p:cTn>
                              </p:par>
                              <p:par>
                                <p:cTn id="28" presetID="10" presetClass="exit" presetSubtype="0" fill="hold" grpId="1" nodeType="withEffect">
                                  <p:stCondLst>
                                    <p:cond delay="0"/>
                                  </p:stCondLst>
                                  <p:childTnLst>
                                    <p:animEffect transition="out" filter="fade">
                                      <p:cBhvr>
                                        <p:cTn id="29" dur="2000"/>
                                        <p:tgtEl>
                                          <p:spTgt spid="36"/>
                                        </p:tgtEl>
                                      </p:cBhvr>
                                    </p:animEffect>
                                    <p:set>
                                      <p:cBhvr>
                                        <p:cTn id="30" dur="1" fill="hold">
                                          <p:stCondLst>
                                            <p:cond delay="1999"/>
                                          </p:stCondLst>
                                        </p:cTn>
                                        <p:tgtEl>
                                          <p:spTgt spid="3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grpId="0" nodeType="clickEffect">
                                  <p:stCondLst>
                                    <p:cond delay="0"/>
                                  </p:stCondLst>
                                  <p:childTnLst>
                                    <p:animEffect transition="out" filter="slide(fromBottom)">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2" nodeType="clickEffect">
                                  <p:stCondLst>
                                    <p:cond delay="0"/>
                                  </p:stCondLst>
                                  <p:childTnLst>
                                    <p:animMotion origin="layout" path="M -2.77778E-7 -2.59259E-6 L -0.00017 0.1301 " pathEditMode="relative" rAng="0" ptsTypes="AA">
                                      <p:cBhvr>
                                        <p:cTn id="50" dur="2000" fill="hold"/>
                                        <p:tgtEl>
                                          <p:spTgt spid="51"/>
                                        </p:tgtEl>
                                        <p:attrNameLst>
                                          <p:attrName>ppt_x</p:attrName>
                                          <p:attrName>ppt_y</p:attrName>
                                        </p:attrNameLst>
                                      </p:cBhvr>
                                      <p:rCtr x="0" y="65"/>
                                    </p:animMotion>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3"/>
                                        </p:tgtEl>
                                      </p:cBhvr>
                                    </p:animEffect>
                                    <p:set>
                                      <p:cBhvr>
                                        <p:cTn id="55" dur="1" fill="hold">
                                          <p:stCondLst>
                                            <p:cond delay="1999"/>
                                          </p:stCondLst>
                                        </p:cTn>
                                        <p:tgtEl>
                                          <p:spTgt spid="3"/>
                                        </p:tgtEl>
                                        <p:attrNameLst>
                                          <p:attrName>style.visibility</p:attrName>
                                        </p:attrNameLst>
                                      </p:cBhvr>
                                      <p:to>
                                        <p:strVal val="hidden"/>
                                      </p:to>
                                    </p:set>
                                  </p:childTnLst>
                                  <p:subTnLst>
                                    <p:animClr>
                                      <p:cBhvr override="childStyle">
                                        <p:cTn dur="1" fill="hold" display="0" masterRel="nextClick" afterEffect="1"/>
                                        <p:tgtEl>
                                          <p:spTgt spid="3"/>
                                        </p:tgtEl>
                                        <p:attrNameLst>
                                          <p:attrName>ppt_c</p:attrName>
                                        </p:attrNameLst>
                                      </p:cBhvr>
                                      <p:to>
                                        <a:schemeClr val="accent2"/>
                                      </p:to>
                                    </p:animClr>
                                  </p:sub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2000"/>
                                        <p:tgtEl>
                                          <p:spTgt spid="5"/>
                                        </p:tgtEl>
                                      </p:cBhvr>
                                    </p:animEffect>
                                  </p:childTnLst>
                                </p:cTn>
                              </p:par>
                            </p:childTnLst>
                          </p:cTn>
                        </p:par>
                        <p:par>
                          <p:cTn id="67" fill="hold">
                            <p:stCondLst>
                              <p:cond delay="2000"/>
                            </p:stCondLst>
                            <p:childTnLst>
                              <p:par>
                                <p:cTn id="68" presetID="12" presetClass="exit" presetSubtype="4" fill="hold" grpId="0" nodeType="afterEffect">
                                  <p:stCondLst>
                                    <p:cond delay="0"/>
                                  </p:stCondLst>
                                  <p:childTnLst>
                                    <p:animEffect transition="out" filter="slide(fromBottom)">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3" nodeType="clickEffect">
                                  <p:stCondLst>
                                    <p:cond delay="0"/>
                                  </p:stCondLst>
                                  <p:childTnLst>
                                    <p:animMotion origin="layout" path="M -0.00017 0.13009 L -0.00017 0.23588 " pathEditMode="relative" rAng="0" ptsTypes="AA">
                                      <p:cBhvr>
                                        <p:cTn id="74" dur="2000" fill="hold"/>
                                        <p:tgtEl>
                                          <p:spTgt spid="51"/>
                                        </p:tgtEl>
                                        <p:attrNameLst>
                                          <p:attrName>ppt_x</p:attrName>
                                          <p:attrName>ppt_y</p:attrName>
                                        </p:attrNameLst>
                                      </p:cBhvr>
                                      <p:rCtr x="0" y="53"/>
                                    </p:animMotion>
                                  </p:childTnLst>
                                </p:cTn>
                              </p:par>
                            </p:childTnLst>
                          </p:cTn>
                        </p:par>
                        <p:par>
                          <p:cTn id="75" fill="hold">
                            <p:stCondLst>
                              <p:cond delay="2000"/>
                            </p:stCondLst>
                            <p:childTnLst>
                              <p:par>
                                <p:cTn id="76" presetID="10" presetClass="exit" presetSubtype="0" fill="hold" grpId="0" nodeType="afterEffect">
                                  <p:stCondLst>
                                    <p:cond delay="0"/>
                                  </p:stCondLst>
                                  <p:childTnLst>
                                    <p:animEffect transition="out" filter="fade">
                                      <p:cBhvr>
                                        <p:cTn id="77" dur="2000"/>
                                        <p:tgtEl>
                                          <p:spTgt spid="51"/>
                                        </p:tgtEl>
                                      </p:cBhvr>
                                    </p:animEffect>
                                    <p:set>
                                      <p:cBhvr>
                                        <p:cTn id="78" dur="1" fill="hold">
                                          <p:stCondLst>
                                            <p:cond delay="1999"/>
                                          </p:stCondLst>
                                        </p:cTn>
                                        <p:tgtEl>
                                          <p:spTgt spid="5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66"/>
                                        </p:tgtEl>
                                      </p:cBhvr>
                                    </p:animEffect>
                                    <p:set>
                                      <p:cBhvr>
                                        <p:cTn id="81" dur="1" fill="hold">
                                          <p:stCondLst>
                                            <p:cond delay="1999"/>
                                          </p:stCondLst>
                                        </p:cTn>
                                        <p:tgtEl>
                                          <p:spTgt spid="6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childTnLst>
                                </p:cTn>
                              </p:par>
                              <p:par>
                                <p:cTn id="87" presetID="1" presetClass="emph" presetSubtype="2" fill="hold" nodeType="withEffect">
                                  <p:stCondLst>
                                    <p:cond delay="0"/>
                                  </p:stCondLst>
                                  <p:childTnLst>
                                    <p:animClr clrSpc="rgb">
                                      <p:cBhvr>
                                        <p:cTn id="88" dur="2000" fill="hold"/>
                                        <p:tgtEl>
                                          <p:spTgt spid="7"/>
                                        </p:tgtEl>
                                        <p:attrNameLst>
                                          <p:attrName>fillcolor</p:attrName>
                                        </p:attrNameLst>
                                      </p:cBhvr>
                                      <p:to>
                                        <a:srgbClr val="FF7C80"/>
                                      </p:to>
                                    </p:animClr>
                                    <p:set>
                                      <p:cBhvr>
                                        <p:cTn id="89" dur="2000" fill="hold"/>
                                        <p:tgtEl>
                                          <p:spTgt spid="7"/>
                                        </p:tgtEl>
                                        <p:attrNameLst>
                                          <p:attrName>fill.type</p:attrName>
                                        </p:attrNameLst>
                                      </p:cBhvr>
                                      <p:to>
                                        <p:strVal val="solid"/>
                                      </p:to>
                                    </p:set>
                                    <p:set>
                                      <p:cBhvr>
                                        <p:cTn id="90" dur="2000" fill="hold"/>
                                        <p:tgtEl>
                                          <p:spTgt spid="7"/>
                                        </p:tgtEl>
                                        <p:attrNameLst>
                                          <p:attrName>fill.on</p:attrName>
                                        </p:attrNameLst>
                                      </p:cBhvr>
                                      <p:to>
                                        <p:strVal val="true"/>
                                      </p:to>
                                    </p:set>
                                  </p:childTnLst>
                                </p:cTn>
                              </p:par>
                              <p:par>
                                <p:cTn id="91" presetID="3" presetClass="emph" presetSubtype="2" fill="hold" grpId="1" nodeType="withEffect">
                                  <p:stCondLst>
                                    <p:cond delay="0"/>
                                  </p:stCondLst>
                                  <p:childTnLst>
                                    <p:animClr clrSpc="rgb">
                                      <p:cBhvr override="childStyle">
                                        <p:cTn id="92" dur="2000" fill="hold"/>
                                        <p:tgtEl>
                                          <p:spTgt spid="7"/>
                                        </p:tgtEl>
                                        <p:attrNameLst>
                                          <p:attrName>style.color</p:attrName>
                                        </p:attrNameLst>
                                      </p:cBhvr>
                                      <p:to>
                                        <a:schemeClr val="bg2"/>
                                      </p:to>
                                    </p:animClr>
                                  </p:childTnLst>
                                </p:cTn>
                              </p:par>
                              <p:par>
                                <p:cTn id="93" presetID="1" presetClass="emph" presetSubtype="2" fill="hold" grpId="0" nodeType="withEffect">
                                  <p:stCondLst>
                                    <p:cond delay="0"/>
                                  </p:stCondLst>
                                  <p:childTnLst>
                                    <p:animClr clrSpc="rgb">
                                      <p:cBhvr>
                                        <p:cTn id="94" dur="500" fill="hold"/>
                                        <p:tgtEl>
                                          <p:spTgt spid="28"/>
                                        </p:tgtEl>
                                        <p:attrNameLst>
                                          <p:attrName>fillcolor</p:attrName>
                                        </p:attrNameLst>
                                      </p:cBhvr>
                                      <p:to>
                                        <a:srgbClr val="969696"/>
                                      </p:to>
                                    </p:animClr>
                                    <p:set>
                                      <p:cBhvr>
                                        <p:cTn id="95" dur="500" fill="hold"/>
                                        <p:tgtEl>
                                          <p:spTgt spid="28"/>
                                        </p:tgtEl>
                                        <p:attrNameLst>
                                          <p:attrName>fill.type</p:attrName>
                                        </p:attrNameLst>
                                      </p:cBhvr>
                                      <p:to>
                                        <p:strVal val="solid"/>
                                      </p:to>
                                    </p:set>
                                    <p:set>
                                      <p:cBhvr>
                                        <p:cTn id="96" dur="500" fill="hold"/>
                                        <p:tgtEl>
                                          <p:spTgt spid="28"/>
                                        </p:tgtEl>
                                        <p:attrNameLst>
                                          <p:attrName>fill.on</p:attrName>
                                        </p:attrNameLst>
                                      </p:cBhvr>
                                      <p:to>
                                        <p:strVal val="true"/>
                                      </p:to>
                                    </p:se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1" animBg="1"/>
      <p:bldP spid="11" grpId="0" animBg="1"/>
      <p:bldP spid="35" grpId="0" animBg="1"/>
      <p:bldP spid="46" grpId="0" animBg="1"/>
      <p:bldP spid="51" grpId="0" animBg="1"/>
      <p:bldP spid="51" grpId="1" animBg="1"/>
      <p:bldP spid="51" grpId="2" animBg="1"/>
      <p:bldP spid="51" grpId="3" animBg="1"/>
      <p:bldP spid="53" grpId="0"/>
      <p:bldP spid="66" grpId="1" animBg="1"/>
      <p:bldP spid="34" grpId="0"/>
      <p:bldP spid="36" grpId="0" animBg="1"/>
      <p:bldP spid="36" grpId="1"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 name="Interface {A} grey"/>
          <p:cNvGrpSpPr/>
          <p:nvPr/>
        </p:nvGrpSpPr>
        <p:grpSpPr>
          <a:xfrm>
            <a:off x="5292902" y="4141358"/>
            <a:ext cx="1162678" cy="182880"/>
            <a:chOff x="4384623" y="4364836"/>
            <a:chExt cx="1162678" cy="182880"/>
          </a:xfrm>
        </p:grpSpPr>
        <p:cxnSp>
          <p:nvCxnSpPr>
            <p:cNvPr id="75" name="Straight Connector 74"/>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Flowchart: Connector 75"/>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Interface {A} color"/>
          <p:cNvGrpSpPr/>
          <p:nvPr/>
        </p:nvGrpSpPr>
        <p:grpSpPr>
          <a:xfrm>
            <a:off x="5292902" y="4141358"/>
            <a:ext cx="1162678" cy="182880"/>
            <a:chOff x="4384623" y="4364836"/>
            <a:chExt cx="1162678" cy="182880"/>
          </a:xfrm>
        </p:grpSpPr>
        <p:cxnSp>
          <p:nvCxnSpPr>
            <p:cNvPr id="59" name="Straight Connector 5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60" name="Flowchart: Connector 5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5" name="Interface {B} grey"/>
          <p:cNvGrpSpPr/>
          <p:nvPr/>
        </p:nvGrpSpPr>
        <p:grpSpPr>
          <a:xfrm>
            <a:off x="5287782" y="3676418"/>
            <a:ext cx="1162678" cy="182880"/>
            <a:chOff x="4384623" y="4364836"/>
            <a:chExt cx="1162678" cy="182880"/>
          </a:xfrm>
        </p:grpSpPr>
        <p:cxnSp>
          <p:nvCxnSpPr>
            <p:cNvPr id="78" name="Straight Connector 77"/>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Flowchart: Connector 78"/>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Interface {B} color"/>
          <p:cNvGrpSpPr/>
          <p:nvPr/>
        </p:nvGrpSpPr>
        <p:grpSpPr>
          <a:xfrm>
            <a:off x="5287782" y="3676418"/>
            <a:ext cx="1162678" cy="182880"/>
            <a:chOff x="4384623" y="4364836"/>
            <a:chExt cx="1162678" cy="182880"/>
          </a:xfrm>
        </p:grpSpPr>
        <p:cxnSp>
          <p:nvCxnSpPr>
            <p:cNvPr id="39" name="Straight Connector 3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0" name="Flowchart: Connector 3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8" name="Interface {C} grey"/>
          <p:cNvGrpSpPr/>
          <p:nvPr/>
        </p:nvGrpSpPr>
        <p:grpSpPr>
          <a:xfrm>
            <a:off x="5290282" y="3178128"/>
            <a:ext cx="1162678" cy="182880"/>
            <a:chOff x="4384623" y="4364836"/>
            <a:chExt cx="1162678" cy="182880"/>
          </a:xfrm>
        </p:grpSpPr>
        <p:sp>
          <p:nvSpPr>
            <p:cNvPr id="72" name="Flowchart: Connector 71"/>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71" name="Straight Connector 70"/>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 name="Interface {C} color"/>
          <p:cNvGrpSpPr/>
          <p:nvPr/>
        </p:nvGrpSpPr>
        <p:grpSpPr>
          <a:xfrm>
            <a:off x="5290282" y="3178128"/>
            <a:ext cx="1162678" cy="182880"/>
            <a:chOff x="4384623" y="4364836"/>
            <a:chExt cx="1162678" cy="182880"/>
          </a:xfrm>
        </p:grpSpPr>
        <p:cxnSp>
          <p:nvCxnSpPr>
            <p:cNvPr id="42" name="Straight Connector 41"/>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3" name="Flowchart: Connector 42"/>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4" name="Title"/>
          <p:cNvSpPr>
            <a:spLocks noGrp="1"/>
          </p:cNvSpPr>
          <p:nvPr>
            <p:ph type="title"/>
          </p:nvPr>
        </p:nvSpPr>
        <p:spPr>
          <a:xfrm>
            <a:off x="382588" y="228600"/>
            <a:ext cx="8380412" cy="1163395"/>
          </a:xfrm>
        </p:spPr>
        <p:txBody>
          <a:bodyPr/>
          <a:lstStyle/>
          <a:p>
            <a:r>
              <a:rPr smtClean="0"/>
              <a:t>Device Interface Control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Disable interfaces on "surprise remove"</a:t>
            </a:r>
            <a:endParaRPr lang="en-US" sz="3600" dirty="0"/>
          </a:p>
        </p:txBody>
      </p:sp>
      <p:sp>
        <p:nvSpPr>
          <p:cNvPr id="7"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 Device Object</a:t>
            </a:r>
          </a:p>
        </p:txBody>
      </p:sp>
      <p:sp>
        <p:nvSpPr>
          <p:cNvPr id="11"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Functional Device Object</a:t>
            </a:r>
          </a:p>
        </p:txBody>
      </p:sp>
      <p:sp>
        <p:nvSpPr>
          <p:cNvPr id="35"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Filter Device Object</a:t>
            </a:r>
          </a:p>
        </p:txBody>
      </p:sp>
      <p:sp>
        <p:nvSpPr>
          <p:cNvPr id="61" name="TextBox {A}"/>
          <p:cNvSpPr txBox="1"/>
          <p:nvPr/>
        </p:nvSpPr>
        <p:spPr>
          <a:xfrm>
            <a:off x="6478581" y="3948411"/>
            <a:ext cx="877163"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A</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 name="Text Device Instance"/>
          <p:cNvSpPr txBox="1"/>
          <p:nvPr/>
        </p:nvSpPr>
        <p:spPr>
          <a:xfrm>
            <a:off x="2837771" y="5272645"/>
            <a:ext cx="216597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Device Instance [1]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TextBox {B}"/>
          <p:cNvSpPr txBox="1"/>
          <p:nvPr/>
        </p:nvSpPr>
        <p:spPr>
          <a:xfrm>
            <a:off x="6473586" y="3498836"/>
            <a:ext cx="86914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B</a:t>
            </a:r>
            <a:r>
              <a:rPr lang="en-US" sz="2000" dirty="0" smtClean="0">
                <a:effectLst>
                  <a:outerShdw blurRad="38100" dist="38100" dir="2700000" algn="tl">
                    <a:srgbClr val="000000">
                      <a:alpha val="43137"/>
                    </a:srgbClr>
                  </a:outerShdw>
                </a:effectLst>
                <a:latin typeface="Trebuchet MS" pitchFamily="34" charset="0"/>
              </a:rPr>
              <a:t>} </a:t>
            </a:r>
            <a:r>
              <a:rPr lang="en-US" sz="2000" baseline="-25000" dirty="0" smtClean="0">
                <a:effectLst>
                  <a:outerShdw blurRad="38100" dist="38100" dir="2700000" algn="tl">
                    <a:srgbClr val="000000">
                      <a:alpha val="43137"/>
                    </a:srgbClr>
                  </a:outerShdw>
                </a:effectLst>
                <a:latin typeface="Trebuchet MS" pitchFamily="34" charset="0"/>
              </a:rPr>
              <a:t>[1]</a:t>
            </a:r>
            <a:endParaRPr lang="en-US" sz="4400" baseline="-25000" dirty="0" smtClean="0">
              <a:effectLst>
                <a:outerShdw blurRad="38100" dist="38100" dir="2700000" algn="tl">
                  <a:srgbClr val="000000">
                    <a:alpha val="43137"/>
                  </a:srgbClr>
                </a:outerShdw>
              </a:effectLst>
              <a:latin typeface="Trebuchet MS" pitchFamily="34" charset="0"/>
            </a:endParaRPr>
          </a:p>
        </p:txBody>
      </p:sp>
      <p:sp>
        <p:nvSpPr>
          <p:cNvPr id="45" name="TextBox {C}"/>
          <p:cNvSpPr txBox="1"/>
          <p:nvPr/>
        </p:nvSpPr>
        <p:spPr>
          <a:xfrm>
            <a:off x="6476086" y="3015536"/>
            <a:ext cx="880369" cy="52322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C</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r>
              <a:rPr lang="en-US" sz="20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32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START Arrow"/>
          <p:cNvSpPr/>
          <p:nvPr/>
        </p:nvSpPr>
        <p:spPr bwMode="auto">
          <a:xfrm>
            <a:off x="908154" y="2593300"/>
            <a:ext cx="914400" cy="219456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AddDevice Arrow"/>
          <p:cNvSpPr/>
          <p:nvPr/>
        </p:nvSpPr>
        <p:spPr bwMode="auto">
          <a:xfrm>
            <a:off x="139538" y="2830521"/>
            <a:ext cx="2194560" cy="914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effectLst>
                  <a:outerShdw blurRad="38100" dist="38100" dir="2700000" algn="tl">
                    <a:srgbClr val="000000">
                      <a:alpha val="43137"/>
                    </a:srgbClr>
                  </a:outerShdw>
                </a:effectLst>
                <a:latin typeface="Trebuchet MS" pitchFamily="34" charset="0"/>
              </a:rPr>
              <a:t>…REMOVE_DEVICE</a:t>
            </a:r>
          </a:p>
        </p:txBody>
      </p:sp>
      <p:sp>
        <p:nvSpPr>
          <p:cNvPr id="53" name="START Text"/>
          <p:cNvSpPr txBox="1"/>
          <p:nvPr/>
        </p:nvSpPr>
        <p:spPr>
          <a:xfrm>
            <a:off x="22485" y="2108368"/>
            <a:ext cx="2645764" cy="369332"/>
          </a:xfrm>
          <a:prstGeom prst="rect">
            <a:avLst/>
          </a:prstGeom>
          <a:noFill/>
        </p:spPr>
        <p:txBody>
          <a:bodyPr wrap="square" rtlCol="0">
            <a:spAutoFit/>
          </a:bodyPr>
          <a:lstStyle/>
          <a:p>
            <a:pPr algn="ctr" defTabSz="914063"/>
            <a:r>
              <a:rPr lang="en-US" dirty="0" smtClean="0">
                <a:effectLst>
                  <a:outerShdw blurRad="38100" dist="38100" dir="2700000" algn="tl">
                    <a:srgbClr val="000000">
                      <a:alpha val="43137"/>
                    </a:srgbClr>
                  </a:outerShdw>
                </a:effectLst>
                <a:latin typeface="Trebuchet MS" pitchFamily="34" charset="0"/>
              </a:rPr>
              <a:t>…_SURPRISE_REMOVAL</a:t>
            </a:r>
          </a:p>
        </p:txBody>
      </p:sp>
      <p:sp>
        <p:nvSpPr>
          <p:cNvPr id="66" name="Enabled Callout"/>
          <p:cNvSpPr/>
          <p:nvPr/>
        </p:nvSpPr>
        <p:spPr bwMode="auto">
          <a:xfrm>
            <a:off x="7040880" y="2286000"/>
            <a:ext cx="1828800" cy="822960"/>
          </a:xfrm>
          <a:prstGeom prst="borderCallout2">
            <a:avLst>
              <a:gd name="adj1" fmla="val 18750"/>
              <a:gd name="adj2" fmla="val -8333"/>
              <a:gd name="adj3" fmla="val 18750"/>
              <a:gd name="adj4" fmla="val -21665"/>
              <a:gd name="adj5" fmla="val 105746"/>
              <a:gd name="adj6" fmla="val -4530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Interfaces </a:t>
            </a:r>
            <a:r>
              <a:rPr lang="en-US" sz="1400" u="sng" dirty="0" smtClean="0">
                <a:solidFill>
                  <a:schemeClr val="tx1"/>
                </a:solidFill>
                <a:effectLst>
                  <a:outerShdw blurRad="38100" dist="38100" dir="2700000" algn="tl">
                    <a:srgbClr val="000000">
                      <a:alpha val="43137"/>
                    </a:srgbClr>
                  </a:outerShdw>
                </a:effectLst>
                <a:latin typeface="Trebuchet MS" pitchFamily="34" charset="0"/>
              </a:rPr>
              <a:t>disabled</a:t>
            </a:r>
            <a:r>
              <a:rPr lang="en-US" sz="1400" dirty="0" smtClean="0">
                <a:solidFill>
                  <a:schemeClr val="tx1"/>
                </a:solidFill>
                <a:effectLst>
                  <a:outerShdw blurRad="38100" dist="38100" dir="2700000" algn="tl">
                    <a:srgbClr val="000000">
                      <a:alpha val="43137"/>
                    </a:srgbClr>
                  </a:outerShdw>
                </a:effectLst>
                <a:latin typeface="Trebuchet MS" pitchFamily="34" charset="0"/>
              </a:rPr>
              <a:t> on “surprise removal”</a:t>
            </a:r>
          </a:p>
        </p:txBody>
      </p:sp>
      <p:sp>
        <p:nvSpPr>
          <p:cNvPr id="34" name="Text Device Instance"/>
          <p:cNvSpPr txBox="1"/>
          <p:nvPr/>
        </p:nvSpPr>
        <p:spPr>
          <a:xfrm>
            <a:off x="3087605" y="5597432"/>
            <a:ext cx="1547218" cy="369332"/>
          </a:xfrm>
          <a:prstGeom prst="rect">
            <a:avLst/>
          </a:prstGeom>
          <a:noFill/>
        </p:spPr>
        <p:txBody>
          <a:bodyPr wrap="none" rtlCol="0">
            <a:spAutoFit/>
          </a:bodyPr>
          <a:lstStyle/>
          <a:p>
            <a:pPr algn="ctr"/>
            <a:r>
              <a:rPr lang="en-US" dirty="0" smtClean="0">
                <a:solidFill>
                  <a:schemeClr val="tx1"/>
                </a:solidFill>
                <a:effectLst>
                  <a:outerShdw blurRad="38100" dist="38100" dir="2700000" algn="tl">
                    <a:srgbClr val="000000">
                      <a:alpha val="43137"/>
                    </a:srgbClr>
                  </a:outerShdw>
                </a:effectLst>
                <a:latin typeface="Trebuchet MS" pitchFamily="34" charset="0"/>
              </a:rPr>
              <a:t>(not present)</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gistered Callout"/>
          <p:cNvSpPr/>
          <p:nvPr/>
        </p:nvSpPr>
        <p:spPr bwMode="auto">
          <a:xfrm>
            <a:off x="7040880" y="1371600"/>
            <a:ext cx="1828800" cy="822960"/>
          </a:xfrm>
          <a:prstGeom prst="borderCallout2">
            <a:avLst>
              <a:gd name="adj1" fmla="val 18750"/>
              <a:gd name="adj2" fmla="val -8333"/>
              <a:gd name="adj3" fmla="val 18750"/>
              <a:gd name="adj4" fmla="val -21792"/>
              <a:gd name="adj5" fmla="val 216933"/>
              <a:gd name="adj6" fmla="val -6238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u="sng" dirty="0" smtClean="0">
                <a:solidFill>
                  <a:schemeClr val="bg2"/>
                </a:solidFill>
                <a:latin typeface="Trebuchet MS" pitchFamily="34" charset="0"/>
              </a:rPr>
              <a:t>No action</a:t>
            </a:r>
            <a:r>
              <a:rPr lang="en-US" sz="1400" dirty="0" smtClean="0">
                <a:solidFill>
                  <a:schemeClr val="bg2"/>
                </a:solidFill>
                <a:latin typeface="Trebuchet MS" pitchFamily="34" charset="0"/>
              </a:rPr>
              <a:t> on “remove” if </a:t>
            </a:r>
            <a:r>
              <a:rPr lang="en-US" sz="1400" i="1" dirty="0" smtClean="0">
                <a:solidFill>
                  <a:schemeClr val="bg2"/>
                </a:solidFill>
                <a:latin typeface="Trebuchet MS" pitchFamily="34" charset="0"/>
              </a:rPr>
              <a:t>after</a:t>
            </a:r>
            <a:r>
              <a:rPr lang="en-US" sz="1400" dirty="0" smtClean="0">
                <a:solidFill>
                  <a:schemeClr val="bg2"/>
                </a:solidFill>
                <a:latin typeface="Trebuchet MS" pitchFamily="34" charset="0"/>
              </a:rPr>
              <a:t> “surprise removal”!</a:t>
            </a:r>
          </a:p>
        </p:txBody>
      </p:sp>
      <p:sp>
        <p:nvSpPr>
          <p:cNvPr id="38" name="Line Callout 2 37"/>
          <p:cNvSpPr/>
          <p:nvPr/>
        </p:nvSpPr>
        <p:spPr bwMode="auto">
          <a:xfrm>
            <a:off x="5996064" y="5089161"/>
            <a:ext cx="1356610" cy="764499"/>
          </a:xfrm>
          <a:prstGeom prst="borderCallout2">
            <a:avLst>
              <a:gd name="adj1" fmla="val 83456"/>
              <a:gd name="adj2" fmla="val -4466"/>
              <a:gd name="adj3" fmla="val 83456"/>
              <a:gd name="adj4" fmla="val -13905"/>
              <a:gd name="adj5" fmla="val -26716"/>
              <a:gd name="adj6" fmla="val -4501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Bus reports PDO “missing”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par>
                          <p:cTn id="8" fill="hold">
                            <p:stCondLst>
                              <p:cond delay="1000"/>
                            </p:stCondLst>
                            <p:childTnLst>
                              <p:par>
                                <p:cTn id="9" presetID="1" presetClass="emph" presetSubtype="2" fill="hold" nodeType="afterEffect">
                                  <p:stCondLst>
                                    <p:cond delay="0"/>
                                  </p:stCondLst>
                                  <p:childTnLst>
                                    <p:animClr clrSpc="rgb">
                                      <p:cBhvr>
                                        <p:cTn id="10" dur="2000" fill="hold"/>
                                        <p:tgtEl>
                                          <p:spTgt spid="7"/>
                                        </p:tgtEl>
                                        <p:attrNameLst>
                                          <p:attrName>fillcolor</p:attrName>
                                        </p:attrNameLst>
                                      </p:cBhvr>
                                      <p:to>
                                        <a:srgbClr val="FF7C8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3" presetClass="emph" presetSubtype="2" fill="hold" grpId="1" nodeType="withEffect">
                                  <p:stCondLst>
                                    <p:cond delay="0"/>
                                  </p:stCondLst>
                                  <p:childTnLst>
                                    <p:animClr clrSpc="rgb">
                                      <p:cBhvr override="childStyle">
                                        <p:cTn id="14" dur="2000" fill="hold"/>
                                        <p:tgtEl>
                                          <p:spTgt spid="7"/>
                                        </p:tgtEl>
                                        <p:attrNameLst>
                                          <p:attrName>style.color</p:attrName>
                                        </p:attrNameLst>
                                      </p:cBhvr>
                                      <p:to>
                                        <a:schemeClr val="bg2"/>
                                      </p:to>
                                    </p:animClr>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slide(fromTop)">
                                      <p:cBhvr>
                                        <p:cTn id="19" dur="20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2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subTnLst>
                                    <p:animClr>
                                      <p:cBhvr override="childStyle">
                                        <p:cTn dur="1" fill="hold" display="0" masterRel="nextClick" afterEffect="1"/>
                                        <p:tgtEl>
                                          <p:spTgt spid="3"/>
                                        </p:tgtEl>
                                        <p:attrNameLst>
                                          <p:attrName>ppt_c</p:attrName>
                                        </p:attrNameLst>
                                      </p:cBhvr>
                                      <p:to>
                                        <a:schemeClr val="accent2"/>
                                      </p:to>
                                    </p:animClr>
                                  </p:sub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xit" presetSubtype="1" fill="hold" grpId="1" nodeType="clickEffect">
                                  <p:stCondLst>
                                    <p:cond delay="0"/>
                                  </p:stCondLst>
                                  <p:childTnLst>
                                    <p:animEffect transition="out" filter="slide(fromTop)">
                                      <p:cBhvr>
                                        <p:cTn id="55" dur="500"/>
                                        <p:tgtEl>
                                          <p:spTgt spid="46"/>
                                        </p:tgtEl>
                                      </p:cBhvr>
                                    </p:animEffect>
                                    <p:set>
                                      <p:cBhvr>
                                        <p:cTn id="56" dur="1" fill="hold">
                                          <p:stCondLst>
                                            <p:cond delay="499"/>
                                          </p:stCondLst>
                                        </p:cTn>
                                        <p:tgtEl>
                                          <p:spTgt spid="46"/>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53"/>
                                        </p:tgtEl>
                                      </p:cBhvr>
                                    </p:animEffect>
                                    <p:set>
                                      <p:cBhvr>
                                        <p:cTn id="60" dur="1" fill="hold">
                                          <p:stCondLst>
                                            <p:cond delay="499"/>
                                          </p:stCondLst>
                                        </p:cTn>
                                        <p:tgtEl>
                                          <p:spTgt spid="5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66"/>
                                        </p:tgtEl>
                                      </p:cBhvr>
                                    </p:animEffect>
                                    <p:set>
                                      <p:cBhvr>
                                        <p:cTn id="63" dur="1" fill="hold">
                                          <p:stCondLst>
                                            <p:cond delay="1999"/>
                                          </p:stCondLst>
                                        </p:cTn>
                                        <p:tgtEl>
                                          <p:spTgt spid="6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2"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lide(from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xit" presetSubtype="4" fill="hold" grpId="0" nodeType="clickEffect">
                                  <p:stCondLst>
                                    <p:cond delay="0"/>
                                  </p:stCondLst>
                                  <p:childTnLst>
                                    <p:animEffect transition="out" filter="slide(fromBottom)">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par>
                                <p:cTn id="74" presetID="10" presetClass="entr" presetSubtype="0" fill="hold" grpId="2"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3" nodeType="clickEffect">
                                  <p:stCondLst>
                                    <p:cond delay="0"/>
                                  </p:stCondLst>
                                  <p:childTnLst>
                                    <p:animMotion origin="layout" path="M -2.77778E-7 -2.59259E-6 L -0.00017 0.1301 " pathEditMode="relative" rAng="0" ptsTypes="AA">
                                      <p:cBhvr>
                                        <p:cTn id="80" dur="2000" fill="hold"/>
                                        <p:tgtEl>
                                          <p:spTgt spid="51"/>
                                        </p:tgtEl>
                                        <p:attrNameLst>
                                          <p:attrName>ppt_x</p:attrName>
                                          <p:attrName>ppt_y</p:attrName>
                                        </p:attrNameLst>
                                      </p:cBhvr>
                                      <p:rCtr x="0" y="65"/>
                                    </p:animMotion>
                                  </p:childTnLst>
                                </p:cTn>
                              </p:par>
                            </p:childTnLst>
                          </p:cTn>
                        </p:par>
                        <p:par>
                          <p:cTn id="81" fill="hold">
                            <p:stCondLst>
                              <p:cond delay="2500"/>
                            </p:stCondLst>
                            <p:childTnLst>
                              <p:par>
                                <p:cTn id="82" presetID="12" presetClass="exit" presetSubtype="4" fill="hold" grpId="0" nodeType="afterEffect">
                                  <p:stCondLst>
                                    <p:cond delay="0"/>
                                  </p:stCondLst>
                                  <p:childTnLst>
                                    <p:animEffect transition="out" filter="slide(fromBottom)">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4" nodeType="clickEffect">
                                  <p:stCondLst>
                                    <p:cond delay="0"/>
                                  </p:stCondLst>
                                  <p:childTnLst>
                                    <p:animMotion origin="layout" path="M -0.00017 0.13009 L -0.00017 0.23588 " pathEditMode="relative" rAng="0" ptsTypes="AA">
                                      <p:cBhvr>
                                        <p:cTn id="88" dur="2000" fill="hold"/>
                                        <p:tgtEl>
                                          <p:spTgt spid="51"/>
                                        </p:tgtEl>
                                        <p:attrNameLst>
                                          <p:attrName>ppt_x</p:attrName>
                                          <p:attrName>ppt_y</p:attrName>
                                        </p:attrNameLst>
                                      </p:cBhvr>
                                      <p:rCtr x="0" y="53"/>
                                    </p:animMotion>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2000"/>
                                        <p:tgtEl>
                                          <p:spTgt spid="7"/>
                                        </p:tgtEl>
                                      </p:cBhvr>
                                    </p:animEffect>
                                    <p:set>
                                      <p:cBhvr>
                                        <p:cTn id="93" dur="1" fill="hold">
                                          <p:stCondLst>
                                            <p:cond delay="1999"/>
                                          </p:stCondLst>
                                        </p:cTn>
                                        <p:tgtEl>
                                          <p:spTgt spid="7"/>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2000"/>
                                        <p:tgtEl>
                                          <p:spTgt spid="38"/>
                                        </p:tgtEl>
                                      </p:cBhvr>
                                    </p:animEffect>
                                    <p:set>
                                      <p:cBhvr>
                                        <p:cTn id="96" dur="1" fill="hold">
                                          <p:stCondLst>
                                            <p:cond delay="1999"/>
                                          </p:stCondLst>
                                        </p:cTn>
                                        <p:tgtEl>
                                          <p:spTgt spid="38"/>
                                        </p:tgtEl>
                                        <p:attrNameLst>
                                          <p:attrName>style.visibility</p:attrName>
                                        </p:attrNameLst>
                                      </p:cBhvr>
                                      <p:to>
                                        <p:strVal val="hidden"/>
                                      </p:to>
                                    </p:set>
                                  </p:childTnLst>
                                </p:cTn>
                              </p:par>
                            </p:childTnLst>
                          </p:cTn>
                        </p:par>
                        <p:par>
                          <p:cTn id="97" fill="hold">
                            <p:stCondLst>
                              <p:cond delay="2000"/>
                            </p:stCondLst>
                            <p:childTnLst>
                              <p:par>
                                <p:cTn id="98" presetID="10" presetClass="exit" presetSubtype="0" fill="hold" grpId="0" nodeType="afterEffect">
                                  <p:stCondLst>
                                    <p:cond delay="0"/>
                                  </p:stCondLst>
                                  <p:childTnLst>
                                    <p:animEffect transition="out" filter="fade">
                                      <p:cBhvr>
                                        <p:cTn id="99" dur="2000"/>
                                        <p:tgtEl>
                                          <p:spTgt spid="51"/>
                                        </p:tgtEl>
                                      </p:cBhvr>
                                    </p:animEffect>
                                    <p:set>
                                      <p:cBhvr>
                                        <p:cTn id="100" dur="1" fill="hold">
                                          <p:stCondLst>
                                            <p:cond delay="1999"/>
                                          </p:stCondLst>
                                        </p:cTn>
                                        <p:tgtEl>
                                          <p:spTgt spid="51"/>
                                        </p:tgtEl>
                                        <p:attrNameLst>
                                          <p:attrName>style.visibility</p:attrName>
                                        </p:attrNameLst>
                                      </p:cBhvr>
                                      <p:to>
                                        <p:strVal val="hidden"/>
                                      </p:to>
                                    </p:set>
                                  </p:childTnLst>
                                </p:cTn>
                              </p:par>
                              <p:par>
                                <p:cTn id="101" presetID="1" presetClass="emph" presetSubtype="2" fill="hold" grpId="0" nodeType="withEffect">
                                  <p:stCondLst>
                                    <p:cond delay="0"/>
                                  </p:stCondLst>
                                  <p:childTnLst>
                                    <p:animClr clrSpc="rgb">
                                      <p:cBhvr>
                                        <p:cTn id="102" dur="500" fill="hold"/>
                                        <p:tgtEl>
                                          <p:spTgt spid="28"/>
                                        </p:tgtEl>
                                        <p:attrNameLst>
                                          <p:attrName>fillcolor</p:attrName>
                                        </p:attrNameLst>
                                      </p:cBhvr>
                                      <p:to>
                                        <a:srgbClr val="969696"/>
                                      </p:to>
                                    </p:animClr>
                                    <p:set>
                                      <p:cBhvr>
                                        <p:cTn id="103" dur="500" fill="hold"/>
                                        <p:tgtEl>
                                          <p:spTgt spid="28"/>
                                        </p:tgtEl>
                                        <p:attrNameLst>
                                          <p:attrName>fill.type</p:attrName>
                                        </p:attrNameLst>
                                      </p:cBhvr>
                                      <p:to>
                                        <p:strVal val="solid"/>
                                      </p:to>
                                    </p:set>
                                    <p:set>
                                      <p:cBhvr>
                                        <p:cTn id="104" dur="500" fill="hold"/>
                                        <p:tgtEl>
                                          <p:spTgt spid="28"/>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Windows Hardware Remove.wav"/>
                                        </p:tgtEl>
                                      </p:cMediaNode>
                                    </p:audio>
                                  </p:sub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20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2000"/>
                                        <p:tgtEl>
                                          <p:spTgt spid="38"/>
                                        </p:tgtEl>
                                      </p:cBhvr>
                                    </p:animEffect>
                                    <p:set>
                                      <p:cBhvr>
                                        <p:cTn id="112"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7" grpId="1" animBg="1"/>
      <p:bldP spid="11" grpId="0" animBg="1"/>
      <p:bldP spid="35" grpId="0" animBg="1"/>
      <p:bldP spid="46" grpId="1" animBg="1"/>
      <p:bldP spid="51" grpId="0" animBg="1"/>
      <p:bldP spid="51" grpId="2" animBg="1"/>
      <p:bldP spid="51" grpId="3" animBg="1"/>
      <p:bldP spid="51" grpId="4" animBg="1"/>
      <p:bldP spid="53" grpId="1"/>
      <p:bldP spid="66" grpId="0" animBg="1"/>
      <p:bldP spid="66" grpId="1" animBg="1"/>
      <p:bldP spid="34" grpId="0"/>
      <p:bldP spid="36" grpId="2" animBg="1"/>
      <p:bldP spid="38" grpId="0" animBg="1"/>
      <p:bldP spid="38" grpId="1" animBg="1"/>
      <p:bldP spid="38"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Device Interface Control</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WDM Driver Actions</a:t>
            </a:r>
            <a:endParaRPr lang="en-US" sz="3600" dirty="0"/>
          </a:p>
        </p:txBody>
      </p:sp>
      <p:sp>
        <p:nvSpPr>
          <p:cNvPr id="9229" name="Rectangle 13"/>
          <p:cNvSpPr>
            <a:spLocks noGrp="1" noChangeArrowheads="1"/>
          </p:cNvSpPr>
          <p:nvPr>
            <p:ph idx="1"/>
          </p:nvPr>
        </p:nvSpPr>
        <p:spPr>
          <a:xfrm>
            <a:off x="382588" y="1901825"/>
            <a:ext cx="8380412" cy="4306307"/>
          </a:xfrm>
        </p:spPr>
        <p:txBody>
          <a:bodyPr/>
          <a:lstStyle/>
          <a:p>
            <a:r>
              <a:rPr lang="en-US" sz="2400" dirty="0" err="1" smtClean="0">
                <a:latin typeface="Lucida Console" pitchFamily="49" charset="0"/>
              </a:rPr>
              <a:t>IoRegisterDeviceInterface</a:t>
            </a:r>
            <a:endParaRPr lang="en-US" sz="2400" dirty="0" smtClean="0">
              <a:latin typeface="Lucida Console" pitchFamily="49" charset="0"/>
            </a:endParaRPr>
          </a:p>
          <a:p>
            <a:pPr lvl="1"/>
            <a:r>
              <a:rPr lang="en-US" sz="1800" dirty="0" smtClean="0"/>
              <a:t>Called from </a:t>
            </a:r>
            <a:r>
              <a:rPr lang="en-US" sz="1800" dirty="0" err="1" smtClean="0"/>
              <a:t>AddDevice</a:t>
            </a:r>
            <a:endParaRPr lang="en-US" sz="1800" dirty="0" smtClean="0"/>
          </a:p>
          <a:p>
            <a:pPr lvl="1"/>
            <a:r>
              <a:rPr lang="en-US" sz="1800" dirty="0" smtClean="0"/>
              <a:t>Registers a device’s support for the class, does not enable</a:t>
            </a:r>
          </a:p>
          <a:p>
            <a:pPr lvl="1"/>
            <a:r>
              <a:rPr lang="en-US" sz="1800" dirty="0" smtClean="0"/>
              <a:t>Interface is initially disabled, must be enabled separately</a:t>
            </a:r>
          </a:p>
          <a:p>
            <a:r>
              <a:rPr lang="en-US" sz="2400" dirty="0" err="1" smtClean="0">
                <a:latin typeface="Lucida Console" pitchFamily="49" charset="0"/>
              </a:rPr>
              <a:t>IoSetDeviceInterfaceState</a:t>
            </a:r>
            <a:endParaRPr lang="en-US" sz="2400" dirty="0" smtClean="0">
              <a:latin typeface="Lucida Console" pitchFamily="49" charset="0"/>
            </a:endParaRPr>
          </a:p>
          <a:p>
            <a:pPr lvl="1"/>
            <a:r>
              <a:rPr lang="en-US" sz="1800" dirty="0" smtClean="0"/>
              <a:t>Enable during Start</a:t>
            </a:r>
          </a:p>
          <a:p>
            <a:pPr lvl="1"/>
            <a:r>
              <a:rPr lang="en-US" sz="1800" dirty="0" smtClean="0"/>
              <a:t>Enables or Disables the I/O path</a:t>
            </a:r>
          </a:p>
          <a:p>
            <a:pPr lvl="1"/>
            <a:r>
              <a:rPr lang="en-US" sz="1800" dirty="0" smtClean="0"/>
              <a:t>Sends Arrival and Removal notification to registered components</a:t>
            </a:r>
          </a:p>
          <a:p>
            <a:pPr lvl="1"/>
            <a:r>
              <a:rPr lang="en-US" sz="1800" dirty="0" smtClean="0"/>
              <a:t>Disable during surprise-removal </a:t>
            </a:r>
            <a:r>
              <a:rPr lang="en-US" sz="1800" b="1" u="sng" dirty="0" smtClean="0">
                <a:ln w="9525">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OR</a:t>
            </a:r>
            <a:r>
              <a:rPr lang="en-US" sz="1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1800" dirty="0" smtClean="0"/>
              <a:t>remove </a:t>
            </a:r>
            <a:r>
              <a:rPr lang="en-US" sz="1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IFF</a:t>
            </a:r>
            <a:r>
              <a:rPr lang="en-US" sz="1800" dirty="0" smtClean="0"/>
              <a:t> </a:t>
            </a:r>
            <a:r>
              <a:rPr lang="en-US" sz="1800" u="sng" dirty="0" smtClean="0"/>
              <a:t>not</a:t>
            </a:r>
            <a:r>
              <a:rPr lang="en-US" sz="1800" dirty="0" smtClean="0"/>
              <a:t> </a:t>
            </a:r>
            <a:r>
              <a:rPr lang="en-US" sz="1800" i="1" dirty="0" smtClean="0"/>
              <a:t>after</a:t>
            </a:r>
            <a:r>
              <a:rPr lang="en-US" sz="1800" dirty="0" smtClean="0"/>
              <a:t> surprise-removal</a:t>
            </a:r>
          </a:p>
          <a:p>
            <a:pPr lvl="2"/>
            <a:r>
              <a:rPr lang="en-US" sz="1800" dirty="0" smtClean="0"/>
              <a:t>See docs for more info!</a:t>
            </a:r>
          </a:p>
          <a:p>
            <a:pPr lvl="2"/>
            <a:r>
              <a:rPr lang="en-US" sz="1800" dirty="0" smtClean="0"/>
              <a:t>…BUT why risk getting it wrong?</a:t>
            </a:r>
            <a:endParaRPr lang="en-US" sz="1800" dirty="0" smtClean="0">
              <a:solidFill>
                <a:schemeClr val="accent2"/>
              </a:solidFill>
            </a:endParaRPr>
          </a:p>
        </p:txBody>
      </p:sp>
      <p:sp>
        <p:nvSpPr>
          <p:cNvPr id="4" name="Line Callout 1 3"/>
          <p:cNvSpPr/>
          <p:nvPr/>
        </p:nvSpPr>
        <p:spPr bwMode="auto">
          <a:xfrm>
            <a:off x="5291919" y="5681269"/>
            <a:ext cx="1836295" cy="599606"/>
          </a:xfrm>
          <a:prstGeom prst="borderCallout1">
            <a:avLst>
              <a:gd name="adj1" fmla="val 17500"/>
              <a:gd name="adj2" fmla="val -3622"/>
              <a:gd name="adj3" fmla="val 60000"/>
              <a:gd name="adj4" fmla="val -2094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Trebuchet MS" pitchFamily="34" charset="0"/>
              </a:rPr>
              <a:t>TIP:  Use WDF!</a:t>
            </a:r>
            <a:endParaRPr lang="en-US" sz="1600"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a:t>
            </a:r>
            <a:endParaRPr lang="en-US" dirty="0"/>
          </a:p>
        </p:txBody>
      </p:sp>
      <p:sp>
        <p:nvSpPr>
          <p:cNvPr id="5" name="Text Placeholder 4"/>
          <p:cNvSpPr>
            <a:spLocks noGrp="1"/>
          </p:cNvSpPr>
          <p:nvPr>
            <p:ph idx="1"/>
          </p:nvPr>
        </p:nvSpPr>
        <p:spPr/>
        <p:txBody>
          <a:bodyPr/>
          <a:lstStyle/>
          <a:p>
            <a:r>
              <a:rPr lang="en-US" dirty="0" smtClean="0"/>
              <a:t>What are Device Interfaces?</a:t>
            </a:r>
          </a:p>
          <a:p>
            <a:r>
              <a:rPr lang="en-US" dirty="0" smtClean="0"/>
              <a:t>Key Features</a:t>
            </a:r>
          </a:p>
          <a:p>
            <a:r>
              <a:rPr lang="en-US" dirty="0" smtClean="0"/>
              <a:t>How to Register and Enable</a:t>
            </a:r>
          </a:p>
          <a:p>
            <a:r>
              <a:rPr lang="en-US" dirty="0" smtClean="0"/>
              <a:t>Device Interface Sample</a:t>
            </a:r>
          </a:p>
          <a:p>
            <a:r>
              <a:rPr lang="en-US" dirty="0" smtClean="0"/>
              <a:t>Extending “Devices and Printers”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Control</a:t>
            </a:r>
            <a:r>
              <a:rPr smtClean="0"/>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WDF Driver Actions</a:t>
            </a:r>
            <a:endParaRPr lang="en-US" sz="3600" dirty="0"/>
          </a:p>
        </p:txBody>
      </p:sp>
      <p:sp>
        <p:nvSpPr>
          <p:cNvPr id="9229" name="Rectangle 13"/>
          <p:cNvSpPr>
            <a:spLocks noGrp="1" noChangeArrowheads="1"/>
          </p:cNvSpPr>
          <p:nvPr>
            <p:ph idx="1"/>
          </p:nvPr>
        </p:nvSpPr>
        <p:spPr>
          <a:xfrm>
            <a:off x="382588" y="1901825"/>
            <a:ext cx="8380412" cy="4210896"/>
          </a:xfrm>
        </p:spPr>
        <p:txBody>
          <a:bodyPr/>
          <a:lstStyle/>
          <a:p>
            <a:r>
              <a:rPr lang="en-US" sz="3200" dirty="0" err="1" smtClean="0">
                <a:latin typeface="Lucida Console" pitchFamily="49" charset="0"/>
              </a:rPr>
              <a:t>WdfDeviceCreateDeviceInterface</a:t>
            </a:r>
            <a:endParaRPr lang="en-US" sz="3200" dirty="0" smtClean="0">
              <a:latin typeface="Lucida Console" pitchFamily="49" charset="0"/>
            </a:endParaRPr>
          </a:p>
          <a:p>
            <a:pPr lvl="1"/>
            <a:r>
              <a:rPr lang="en-US" sz="2800" dirty="0" smtClean="0"/>
              <a:t>Call from </a:t>
            </a:r>
            <a:r>
              <a:rPr lang="en-US" sz="2800" dirty="0" err="1" smtClean="0">
                <a:latin typeface="Lucida Console" pitchFamily="49" charset="0"/>
              </a:rPr>
              <a:t>EvtDriverDeviceAdd</a:t>
            </a:r>
            <a:endParaRPr lang="en-US" sz="2800" dirty="0" smtClean="0">
              <a:latin typeface="Lucida Console" pitchFamily="49" charset="0"/>
            </a:endParaRPr>
          </a:p>
          <a:p>
            <a:r>
              <a:rPr lang="en-US" sz="3200" dirty="0" smtClean="0"/>
              <a:t>Interface state is managed automatically by the Framework</a:t>
            </a:r>
          </a:p>
          <a:p>
            <a:pPr lvl="1"/>
            <a:r>
              <a:rPr lang="en-US" sz="2800" dirty="0" smtClean="0"/>
              <a:t>Enabled on start, disabled correctly on removal</a:t>
            </a:r>
          </a:p>
          <a:p>
            <a:pPr lvl="1"/>
            <a:r>
              <a:rPr lang="en-US" sz="2800" dirty="0" smtClean="0"/>
              <a:t>Matches the “working” state of device</a:t>
            </a:r>
          </a:p>
          <a:p>
            <a:pPr lvl="1"/>
            <a:r>
              <a:rPr lang="en-US" sz="2800" dirty="0" smtClean="0"/>
              <a:t>Adequate for nearly all scenarios</a:t>
            </a:r>
          </a:p>
          <a:p>
            <a:pPr lvl="1"/>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Simple!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Putting it All Together</a:t>
            </a:r>
            <a:r>
              <a:rPr smtClean="0"/>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Applications: Discover devices you can use!</a:t>
            </a:r>
            <a:endParaRPr lang="en-US" sz="3600" dirty="0"/>
          </a:p>
        </p:txBody>
      </p:sp>
      <p:sp>
        <p:nvSpPr>
          <p:cNvPr id="9229" name="Rectangle 13"/>
          <p:cNvSpPr>
            <a:spLocks noGrp="1" noChangeArrowheads="1"/>
          </p:cNvSpPr>
          <p:nvPr>
            <p:ph idx="1"/>
          </p:nvPr>
        </p:nvSpPr>
        <p:spPr>
          <a:xfrm>
            <a:off x="382588" y="1901825"/>
            <a:ext cx="8380412" cy="3808735"/>
          </a:xfrm>
        </p:spPr>
        <p:txBody>
          <a:bodyPr/>
          <a:lstStyle/>
          <a:p>
            <a:r>
              <a:rPr lang="en-US" sz="2000" dirty="0" smtClean="0"/>
              <a:t>Discover interfaces in a class you can use that are currently enabled</a:t>
            </a:r>
          </a:p>
          <a:p>
            <a:r>
              <a:rPr lang="en-US" sz="2000" dirty="0" smtClean="0"/>
              <a:t>Register for notification on arrival of new interfaces in the class</a:t>
            </a:r>
          </a:p>
          <a:p>
            <a:r>
              <a:rPr lang="en-US" sz="2000" dirty="0" smtClean="0"/>
              <a:t>Select devices to use</a:t>
            </a:r>
          </a:p>
          <a:p>
            <a:r>
              <a:rPr lang="en-US" sz="2000" dirty="0" smtClean="0"/>
              <a:t>Use device according to described contract</a:t>
            </a:r>
          </a:p>
          <a:p>
            <a:pPr lvl="1"/>
            <a:r>
              <a:rPr lang="en-US" sz="2000" dirty="0" smtClean="0"/>
              <a:t>I/O may be optional</a:t>
            </a:r>
          </a:p>
          <a:p>
            <a:r>
              <a:rPr lang="en-US" sz="2000" dirty="0" smtClean="0"/>
              <a:t>Watch for removals for best dynamic device experiences</a:t>
            </a:r>
          </a:p>
          <a:p>
            <a:pPr lvl="1"/>
            <a:r>
              <a:rPr lang="en-US" sz="1800" dirty="0" smtClean="0"/>
              <a:t>Register each open handle separately for “target device change” notification on device removal</a:t>
            </a:r>
          </a:p>
          <a:p>
            <a:pPr lvl="1"/>
            <a:r>
              <a:rPr lang="en-US" sz="1800" dirty="0" smtClean="0"/>
              <a:t>Also uses </a:t>
            </a:r>
            <a:r>
              <a:rPr lang="en-US" sz="1800" dirty="0" err="1" smtClean="0">
                <a:latin typeface="Lucida Console" pitchFamily="49" charset="0"/>
              </a:rPr>
              <a:t>RegisterDeviceNotification</a:t>
            </a:r>
            <a:r>
              <a:rPr lang="en-US" sz="1800" dirty="0" smtClean="0"/>
              <a:t>, but with </a:t>
            </a:r>
            <a:r>
              <a:rPr lang="en-US" sz="1800" dirty="0" err="1" smtClean="0"/>
              <a:t>NotifyFilter</a:t>
            </a:r>
            <a:r>
              <a:rPr lang="en-US" sz="1800" dirty="0" smtClean="0"/>
              <a:t> of </a:t>
            </a:r>
            <a:r>
              <a:rPr lang="en-US" sz="1800" dirty="0" smtClean="0">
                <a:latin typeface="Lucida Console" pitchFamily="49" charset="0"/>
              </a:rPr>
              <a:t>DEV_BROADCAST_HANDLE</a:t>
            </a:r>
            <a:r>
              <a:rPr lang="en-US" sz="1800" dirty="0" smtClean="0"/>
              <a:t> (</a:t>
            </a:r>
            <a:r>
              <a:rPr lang="en-US" sz="1800" dirty="0" smtClean="0">
                <a:latin typeface="Lucida Console" pitchFamily="49" charset="0"/>
              </a:rPr>
              <a:t>DBT_DEVTYP_HANDLE</a:t>
            </a:r>
            <a:r>
              <a:rPr lang="en-US" sz="1800" dirty="0" smtClean="0"/>
              <a: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382588" y="228600"/>
            <a:ext cx="8380412" cy="1163395"/>
          </a:xfrm>
        </p:spPr>
        <p:txBody>
          <a:bodyPr/>
          <a:lstStyle/>
          <a:p>
            <a:r>
              <a:rPr smtClean="0"/>
              <a:t>Discovering Functionality</a:t>
            </a:r>
            <a:br>
              <a:rPr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I</a:t>
            </a:r>
            <a:r>
              <a:rPr sz="3600" smtClean="0">
                <a:gradFill>
                  <a:gsLst>
                    <a:gs pos="28000">
                      <a:schemeClr val="accent6">
                        <a:lumMod val="40000"/>
                        <a:lumOff val="60000"/>
                      </a:schemeClr>
                    </a:gs>
                    <a:gs pos="48000">
                      <a:schemeClr val="accent6">
                        <a:lumMod val="40000"/>
                        <a:lumOff val="60000"/>
                      </a:schemeClr>
                    </a:gs>
                  </a:gsLst>
                  <a:lin ang="5400000" scaled="1"/>
                </a:gradFill>
              </a:rPr>
              <a:t>nterfaces and their devices</a:t>
            </a:r>
            <a:endParaRPr lang="en-US" sz="3600" dirty="0"/>
          </a:p>
        </p:txBody>
      </p:sp>
      <p:grpSp>
        <p:nvGrpSpPr>
          <p:cNvPr id="2" name="Group 90"/>
          <p:cNvGrpSpPr/>
          <p:nvPr/>
        </p:nvGrpSpPr>
        <p:grpSpPr>
          <a:xfrm>
            <a:off x="1424940" y="4732771"/>
            <a:ext cx="2584809" cy="1309890"/>
            <a:chOff x="2354580" y="2698231"/>
            <a:chExt cx="2584809" cy="1309890"/>
          </a:xfrm>
        </p:grpSpPr>
        <p:grpSp>
          <p:nvGrpSpPr>
            <p:cNvPr id="3" name="Grey interfaces"/>
            <p:cNvGrpSpPr/>
            <p:nvPr/>
          </p:nvGrpSpPr>
          <p:grpSpPr>
            <a:xfrm>
              <a:off x="3687581" y="2902594"/>
              <a:ext cx="642288" cy="630361"/>
              <a:chOff x="3687581" y="2902594"/>
              <a:chExt cx="642288" cy="630361"/>
            </a:xfrm>
          </p:grpSpPr>
          <p:grpSp>
            <p:nvGrpSpPr>
              <p:cNvPr id="5" name="Interface {A} grey"/>
              <p:cNvGrpSpPr/>
              <p:nvPr/>
            </p:nvGrpSpPr>
            <p:grpSpPr>
              <a:xfrm>
                <a:off x="3690397" y="3432371"/>
                <a:ext cx="639472" cy="100584"/>
                <a:chOff x="4384623" y="4364836"/>
                <a:chExt cx="1162678" cy="182880"/>
              </a:xfrm>
            </p:grpSpPr>
            <p:cxnSp>
              <p:nvCxnSpPr>
                <p:cNvPr id="38" name="Straight Connector 37"/>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Flowchart: Connector 40"/>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Interface {B} grey"/>
              <p:cNvGrpSpPr/>
              <p:nvPr/>
            </p:nvGrpSpPr>
            <p:grpSpPr>
              <a:xfrm>
                <a:off x="3687581" y="3176654"/>
                <a:ext cx="639472" cy="100584"/>
                <a:chOff x="4384623" y="4364836"/>
                <a:chExt cx="1162678" cy="182880"/>
              </a:xfrm>
            </p:grpSpPr>
            <p:cxnSp>
              <p:nvCxnSpPr>
                <p:cNvPr id="52" name="Straight Connector 51"/>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Flowchart: Connector 53"/>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 name="Interface {C} grey"/>
              <p:cNvGrpSpPr/>
              <p:nvPr/>
            </p:nvGrpSpPr>
            <p:grpSpPr>
              <a:xfrm>
                <a:off x="3688956" y="2902594"/>
                <a:ext cx="639472" cy="100584"/>
                <a:chOff x="4384623" y="4364836"/>
                <a:chExt cx="1162678" cy="182880"/>
              </a:xfrm>
            </p:grpSpPr>
            <p:sp>
              <p:nvSpPr>
                <p:cNvPr id="62" name="Flowchart: Connector 61"/>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63" name="Straight Connector 62"/>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8" name="Color interfaces"/>
            <p:cNvGrpSpPr/>
            <p:nvPr/>
          </p:nvGrpSpPr>
          <p:grpSpPr>
            <a:xfrm>
              <a:off x="3688956" y="2902594"/>
              <a:ext cx="640913" cy="630361"/>
              <a:chOff x="3688956" y="2902594"/>
              <a:chExt cx="640913" cy="630361"/>
            </a:xfrm>
          </p:grpSpPr>
          <p:grpSp>
            <p:nvGrpSpPr>
              <p:cNvPr id="9" name="Interface {A} color"/>
              <p:cNvGrpSpPr/>
              <p:nvPr/>
            </p:nvGrpSpPr>
            <p:grpSpPr>
              <a:xfrm>
                <a:off x="3690397" y="3432371"/>
                <a:ext cx="639472" cy="100584"/>
                <a:chOff x="4384623" y="4364836"/>
                <a:chExt cx="1162678" cy="182880"/>
              </a:xfrm>
            </p:grpSpPr>
            <p:cxnSp>
              <p:nvCxnSpPr>
                <p:cNvPr id="48" name="Straight Connector 47"/>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9" name="Flowchart: Connector 48"/>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1" name="Interface {C} color"/>
              <p:cNvGrpSpPr/>
              <p:nvPr/>
            </p:nvGrpSpPr>
            <p:grpSpPr>
              <a:xfrm>
                <a:off x="3688956" y="2902594"/>
                <a:ext cx="639472" cy="100584"/>
                <a:chOff x="4384623" y="4364836"/>
                <a:chExt cx="1162678" cy="182880"/>
              </a:xfrm>
            </p:grpSpPr>
            <p:cxnSp>
              <p:nvCxnSpPr>
                <p:cNvPr id="68" name="Straight Connector 67"/>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69" name="Flowchart: Connector 68"/>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12" name="Interface Labels"/>
            <p:cNvGrpSpPr/>
            <p:nvPr/>
          </p:nvGrpSpPr>
          <p:grpSpPr>
            <a:xfrm>
              <a:off x="4339773" y="2817291"/>
              <a:ext cx="599616" cy="847513"/>
              <a:chOff x="4339773" y="2817291"/>
              <a:chExt cx="599616" cy="847513"/>
            </a:xfrm>
          </p:grpSpPr>
          <p:sp>
            <p:nvSpPr>
              <p:cNvPr id="77" name="TextBox {A}"/>
              <p:cNvSpPr txBox="1"/>
              <p:nvPr/>
            </p:nvSpPr>
            <p:spPr>
              <a:xfrm>
                <a:off x="4342520" y="3326250"/>
                <a:ext cx="59663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A</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1" name="TextBox {B}"/>
              <p:cNvSpPr txBox="1"/>
              <p:nvPr/>
            </p:nvSpPr>
            <p:spPr>
              <a:xfrm>
                <a:off x="4339773" y="3091351"/>
                <a:ext cx="590226"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B</a:t>
                </a:r>
                <a:r>
                  <a:rPr lang="en-US" sz="1200" dirty="0" smtClean="0">
                    <a:effectLst>
                      <a:outerShdw blurRad="38100" dist="38100" dir="2700000" algn="tl">
                        <a:srgbClr val="000000">
                          <a:alpha val="43137"/>
                        </a:srgbClr>
                      </a:outerShdw>
                    </a:effectLst>
                    <a:latin typeface="Trebuchet MS" pitchFamily="34" charset="0"/>
                  </a:rPr>
                  <a:t>} </a:t>
                </a:r>
                <a:r>
                  <a:rPr lang="en-US" sz="1200" baseline="-25000" dirty="0" smtClean="0">
                    <a:effectLst>
                      <a:outerShdw blurRad="38100" dist="38100" dir="2700000" algn="tl">
                        <a:srgbClr val="000000">
                          <a:alpha val="43137"/>
                        </a:srgbClr>
                      </a:outerShdw>
                    </a:effectLst>
                    <a:latin typeface="Trebuchet MS" pitchFamily="34" charset="0"/>
                  </a:rPr>
                  <a:t>[1]</a:t>
                </a:r>
                <a:endParaRPr lang="en-US" sz="2800" baseline="-25000" dirty="0" smtClean="0">
                  <a:effectLst>
                    <a:outerShdw blurRad="38100" dist="38100" dir="2700000" algn="tl">
                      <a:srgbClr val="000000">
                        <a:alpha val="43137"/>
                      </a:srgbClr>
                    </a:outerShdw>
                  </a:effectLst>
                  <a:latin typeface="Trebuchet MS" pitchFamily="34" charset="0"/>
                </a:endParaRPr>
              </a:p>
            </p:txBody>
          </p:sp>
          <p:sp>
            <p:nvSpPr>
              <p:cNvPr id="82" name="TextBox {C}"/>
              <p:cNvSpPr txBox="1"/>
              <p:nvPr/>
            </p:nvSpPr>
            <p:spPr>
              <a:xfrm>
                <a:off x="4341148" y="2817291"/>
                <a:ext cx="598241"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C</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3" name="Group 89"/>
            <p:cNvGrpSpPr/>
            <p:nvPr/>
          </p:nvGrpSpPr>
          <p:grpSpPr>
            <a:xfrm>
              <a:off x="2354580" y="2698231"/>
              <a:ext cx="1394460" cy="1309890"/>
              <a:chOff x="2354580" y="2698231"/>
              <a:chExt cx="1394460" cy="1309890"/>
            </a:xfrm>
          </p:grpSpPr>
          <p:grpSp>
            <p:nvGrpSpPr>
              <p:cNvPr id="14" name="Group 83"/>
              <p:cNvGrpSpPr/>
              <p:nvPr/>
            </p:nvGrpSpPr>
            <p:grpSpPr>
              <a:xfrm>
                <a:off x="2354580" y="2698231"/>
                <a:ext cx="1394460" cy="1309890"/>
                <a:chOff x="2077386" y="2698230"/>
                <a:chExt cx="3444332" cy="2598291"/>
              </a:xfrm>
            </p:grpSpPr>
            <p:sp>
              <p:nvSpPr>
                <p:cNvPr id="36"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0"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3"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4"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89" name="Text Device Instance"/>
              <p:cNvSpPr txBox="1"/>
              <p:nvPr/>
            </p:nvSpPr>
            <p:spPr>
              <a:xfrm>
                <a:off x="2814911" y="3154285"/>
                <a:ext cx="47641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15" name="Group 91"/>
          <p:cNvGrpSpPr/>
          <p:nvPr/>
        </p:nvGrpSpPr>
        <p:grpSpPr>
          <a:xfrm>
            <a:off x="4732020" y="4740391"/>
            <a:ext cx="2584809" cy="1309890"/>
            <a:chOff x="2354580" y="2698231"/>
            <a:chExt cx="2584809" cy="1309890"/>
          </a:xfrm>
        </p:grpSpPr>
        <p:grpSp>
          <p:nvGrpSpPr>
            <p:cNvPr id="16" name="Grey interfaces"/>
            <p:cNvGrpSpPr/>
            <p:nvPr/>
          </p:nvGrpSpPr>
          <p:grpSpPr>
            <a:xfrm>
              <a:off x="3687581" y="2902594"/>
              <a:ext cx="642288" cy="628919"/>
              <a:chOff x="3687581" y="2902594"/>
              <a:chExt cx="642288" cy="628919"/>
            </a:xfrm>
          </p:grpSpPr>
          <p:grpSp>
            <p:nvGrpSpPr>
              <p:cNvPr id="17" name="Interface {A} grey"/>
              <p:cNvGrpSpPr/>
              <p:nvPr/>
            </p:nvGrpSpPr>
            <p:grpSpPr>
              <a:xfrm>
                <a:off x="3690397" y="3430987"/>
                <a:ext cx="639472" cy="100526"/>
                <a:chOff x="4384623" y="4364836"/>
                <a:chExt cx="1162678" cy="182880"/>
              </a:xfrm>
            </p:grpSpPr>
            <p:cxnSp>
              <p:nvCxnSpPr>
                <p:cNvPr id="122" name="Straight Connector 121"/>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3" name="Flowchart: Connector 122"/>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8" name="Interface {B} grey"/>
              <p:cNvGrpSpPr/>
              <p:nvPr/>
            </p:nvGrpSpPr>
            <p:grpSpPr>
              <a:xfrm>
                <a:off x="3687581" y="3175270"/>
                <a:ext cx="639472" cy="100526"/>
                <a:chOff x="4384623" y="4364836"/>
                <a:chExt cx="1162678" cy="182880"/>
              </a:xfrm>
            </p:grpSpPr>
            <p:cxnSp>
              <p:nvCxnSpPr>
                <p:cNvPr id="120" name="Straight Connector 119"/>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1" name="Flowchart: Connector 120"/>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9" name="Interface {C} grey"/>
              <p:cNvGrpSpPr/>
              <p:nvPr/>
            </p:nvGrpSpPr>
            <p:grpSpPr>
              <a:xfrm>
                <a:off x="3688959" y="2902594"/>
                <a:ext cx="639473" cy="100584"/>
                <a:chOff x="4384623" y="4364836"/>
                <a:chExt cx="1162678" cy="182880"/>
              </a:xfrm>
            </p:grpSpPr>
            <p:sp>
              <p:nvSpPr>
                <p:cNvPr id="118" name="Flowchart: Connector 117"/>
                <p:cNvSpPr/>
                <p:nvPr/>
              </p:nvSpPr>
              <p:spPr bwMode="auto">
                <a:xfrm>
                  <a:off x="5364421" y="4364836"/>
                  <a:ext cx="182880" cy="182880"/>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19" name="Straight Connector 118"/>
                <p:cNvCxnSpPr/>
                <p:nvPr/>
              </p:nvCxnSpPr>
              <p:spPr bwMode="auto">
                <a:xfrm flipV="1">
                  <a:off x="4384623" y="4458305"/>
                  <a:ext cx="981856" cy="126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20" name="Color interfaces"/>
            <p:cNvGrpSpPr/>
            <p:nvPr/>
          </p:nvGrpSpPr>
          <p:grpSpPr>
            <a:xfrm>
              <a:off x="3687581" y="2901210"/>
              <a:ext cx="642288" cy="630303"/>
              <a:chOff x="3687581" y="2901210"/>
              <a:chExt cx="642288" cy="630303"/>
            </a:xfrm>
          </p:grpSpPr>
          <p:grpSp>
            <p:nvGrpSpPr>
              <p:cNvPr id="21" name="Interface {A} color"/>
              <p:cNvGrpSpPr/>
              <p:nvPr/>
            </p:nvGrpSpPr>
            <p:grpSpPr>
              <a:xfrm>
                <a:off x="3690397" y="3430987"/>
                <a:ext cx="639472" cy="100526"/>
                <a:chOff x="4384623" y="4364836"/>
                <a:chExt cx="1162678" cy="182880"/>
              </a:xfrm>
            </p:grpSpPr>
            <p:cxnSp>
              <p:nvCxnSpPr>
                <p:cNvPr id="113" name="Straight Connector 112"/>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14" name="Flowchart: Connector 113"/>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22" name="Interface {B} color"/>
              <p:cNvGrpSpPr/>
              <p:nvPr/>
            </p:nvGrpSpPr>
            <p:grpSpPr>
              <a:xfrm>
                <a:off x="3687581" y="3175270"/>
                <a:ext cx="639472" cy="100526"/>
                <a:chOff x="4384623" y="4364836"/>
                <a:chExt cx="1162678" cy="182880"/>
              </a:xfrm>
            </p:grpSpPr>
            <p:cxnSp>
              <p:nvCxnSpPr>
                <p:cNvPr id="111" name="Straight Connector 110"/>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12" name="Flowchart: Connector 111"/>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23" name="Interface {C} color"/>
              <p:cNvGrpSpPr/>
              <p:nvPr/>
            </p:nvGrpSpPr>
            <p:grpSpPr>
              <a:xfrm>
                <a:off x="3688956" y="2901210"/>
                <a:ext cx="639472" cy="100526"/>
                <a:chOff x="4384623" y="4364836"/>
                <a:chExt cx="1162678" cy="182880"/>
              </a:xfrm>
            </p:grpSpPr>
            <p:cxnSp>
              <p:nvCxnSpPr>
                <p:cNvPr id="109" name="Straight Connector 108"/>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10" name="Flowchart: Connector 109"/>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24" name="Interface Labels"/>
            <p:cNvGrpSpPr/>
            <p:nvPr/>
          </p:nvGrpSpPr>
          <p:grpSpPr>
            <a:xfrm>
              <a:off x="4339773" y="2817291"/>
              <a:ext cx="599616" cy="847513"/>
              <a:chOff x="4339773" y="2817291"/>
              <a:chExt cx="599616" cy="847513"/>
            </a:xfrm>
          </p:grpSpPr>
          <p:sp>
            <p:nvSpPr>
              <p:cNvPr id="103" name="TextBox {A}"/>
              <p:cNvSpPr txBox="1"/>
              <p:nvPr/>
            </p:nvSpPr>
            <p:spPr>
              <a:xfrm>
                <a:off x="4342520" y="3326250"/>
                <a:ext cx="596638"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X</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[2]</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4" name="TextBox {B}"/>
              <p:cNvSpPr txBox="1"/>
              <p:nvPr/>
            </p:nvSpPr>
            <p:spPr>
              <a:xfrm>
                <a:off x="4339773" y="3091351"/>
                <a:ext cx="590226"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Y</a:t>
                </a:r>
                <a:r>
                  <a:rPr lang="en-US" sz="1200" dirty="0" smtClean="0">
                    <a:effectLst>
                      <a:outerShdw blurRad="38100" dist="38100" dir="2700000" algn="tl">
                        <a:srgbClr val="000000">
                          <a:alpha val="43137"/>
                        </a:srgbClr>
                      </a:outerShdw>
                    </a:effectLst>
                    <a:latin typeface="Trebuchet MS" pitchFamily="34" charset="0"/>
                  </a:rPr>
                  <a:t>} </a:t>
                </a:r>
                <a:r>
                  <a:rPr lang="en-US" sz="1200" baseline="-25000" dirty="0" smtClean="0">
                    <a:effectLst>
                      <a:outerShdw blurRad="38100" dist="38100" dir="2700000" algn="tl">
                        <a:srgbClr val="000000">
                          <a:alpha val="43137"/>
                        </a:srgbClr>
                      </a:outerShdw>
                    </a:effectLst>
                    <a:latin typeface="Trebuchet MS" pitchFamily="34" charset="0"/>
                  </a:rPr>
                  <a:t>[2]</a:t>
                </a:r>
                <a:endParaRPr lang="en-US" sz="2800" baseline="-25000" dirty="0" smtClean="0">
                  <a:effectLst>
                    <a:outerShdw blurRad="38100" dist="38100" dir="2700000" algn="tl">
                      <a:srgbClr val="000000">
                        <a:alpha val="43137"/>
                      </a:srgbClr>
                    </a:outerShdw>
                  </a:effectLst>
                  <a:latin typeface="Trebuchet MS" pitchFamily="34" charset="0"/>
                </a:endParaRPr>
              </a:p>
            </p:txBody>
          </p:sp>
          <p:sp>
            <p:nvSpPr>
              <p:cNvPr id="105" name="TextBox {C}"/>
              <p:cNvSpPr txBox="1"/>
              <p:nvPr/>
            </p:nvSpPr>
            <p:spPr>
              <a:xfrm>
                <a:off x="4341148" y="2817291"/>
                <a:ext cx="598241" cy="338554"/>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C</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baseline="-25000" dirty="0" smtClean="0">
                    <a:solidFill>
                      <a:schemeClr val="tx1"/>
                    </a:solidFill>
                    <a:effectLst>
                      <a:outerShdw blurRad="38100" dist="38100" dir="2700000" algn="tl">
                        <a:srgbClr val="000000">
                          <a:alpha val="43137"/>
                        </a:srgbClr>
                      </a:outerShdw>
                    </a:effectLst>
                    <a:latin typeface="Trebuchet MS" pitchFamily="34" charset="0"/>
                  </a:rPr>
                  <a:t>[2]</a:t>
                </a:r>
                <a:endParaRPr lang="en-US"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25" name="Group 89"/>
            <p:cNvGrpSpPr/>
            <p:nvPr/>
          </p:nvGrpSpPr>
          <p:grpSpPr>
            <a:xfrm>
              <a:off x="2354580" y="2698231"/>
              <a:ext cx="1394460" cy="1309890"/>
              <a:chOff x="2354580" y="2698231"/>
              <a:chExt cx="1394460" cy="1309890"/>
            </a:xfrm>
          </p:grpSpPr>
          <p:grpSp>
            <p:nvGrpSpPr>
              <p:cNvPr id="26" name="Group 83"/>
              <p:cNvGrpSpPr/>
              <p:nvPr/>
            </p:nvGrpSpPr>
            <p:grpSpPr>
              <a:xfrm>
                <a:off x="2354580" y="2698231"/>
                <a:ext cx="1394460" cy="1309890"/>
                <a:chOff x="2077386" y="2698230"/>
                <a:chExt cx="3444332" cy="2598291"/>
              </a:xfrm>
            </p:grpSpPr>
            <p:sp>
              <p:nvSpPr>
                <p:cNvPr id="99"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0"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1"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2"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98" name="Text Device Instance"/>
              <p:cNvSpPr txBox="1"/>
              <p:nvPr/>
            </p:nvSpPr>
            <p:spPr>
              <a:xfrm>
                <a:off x="2814911" y="3154285"/>
                <a:ext cx="47641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[2]</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sp>
        <p:nvSpPr>
          <p:cNvPr id="124" name="TextBox 123"/>
          <p:cNvSpPr txBox="1"/>
          <p:nvPr/>
        </p:nvSpPr>
        <p:spPr>
          <a:xfrm>
            <a:off x="771494" y="1551481"/>
            <a:ext cx="6444646"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rebuchet MS" pitchFamily="34" charset="0"/>
              </a:rPr>
              <a:t>Interfaces for {A} ? :</a:t>
            </a:r>
            <a:endParaRPr lang="en-US" sz="2800" baseline="-25000" dirty="0" smtClean="0">
              <a:effectLst>
                <a:outerShdw blurRad="38100" dist="38100" dir="2700000" algn="tl">
                  <a:srgbClr val="000000">
                    <a:alpha val="43137"/>
                  </a:srgbClr>
                </a:outerShdw>
              </a:effectLst>
              <a:latin typeface="Trebuchet MS" pitchFamily="34" charset="0"/>
            </a:endParaRPr>
          </a:p>
        </p:txBody>
      </p:sp>
      <p:cxnSp>
        <p:nvCxnSpPr>
          <p:cNvPr id="126" name="Straight Arrow Connector 125"/>
          <p:cNvCxnSpPr>
            <a:endCxn id="82" idx="0"/>
          </p:cNvCxnSpPr>
          <p:nvPr/>
        </p:nvCxnSpPr>
        <p:spPr bwMode="auto">
          <a:xfrm rot="5400000">
            <a:off x="3208921" y="3290632"/>
            <a:ext cx="2062908" cy="105949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8" name="Straight Arrow Connector 127"/>
          <p:cNvCxnSpPr/>
          <p:nvPr/>
        </p:nvCxnSpPr>
        <p:spPr bwMode="auto">
          <a:xfrm rot="16200000" flipH="1">
            <a:off x="5455919" y="3489958"/>
            <a:ext cx="2125981" cy="75438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34" name="TextBox 133"/>
          <p:cNvSpPr txBox="1"/>
          <p:nvPr/>
        </p:nvSpPr>
        <p:spPr>
          <a:xfrm>
            <a:off x="766619" y="2263513"/>
            <a:ext cx="6693108"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rebuchet MS" pitchFamily="34" charset="0"/>
              </a:rPr>
              <a:t>Interfaces</a:t>
            </a:r>
            <a:r>
              <a:rPr lang="en-US" sz="2800" dirty="0" smtClean="0">
                <a:solidFill>
                  <a:schemeClr val="tx1"/>
                </a:solidFill>
                <a:effectLst>
                  <a:outerShdw blurRad="38100" dist="38100" dir="2700000" algn="tl">
                    <a:srgbClr val="000000">
                      <a:alpha val="43137"/>
                    </a:srgbClr>
                  </a:outerShdw>
                </a:effectLst>
                <a:latin typeface="Trebuchet MS" pitchFamily="34" charset="0"/>
              </a:rPr>
              <a:t> for {C} ? :</a:t>
            </a:r>
            <a:endParaRPr lang="en-US" sz="2800" baseline="-25000" dirty="0" smtClean="0">
              <a:effectLst>
                <a:outerShdw blurRad="38100" dist="38100" dir="2700000" algn="tl">
                  <a:srgbClr val="000000">
                    <a:alpha val="43137"/>
                  </a:srgbClr>
                </a:outerShdw>
              </a:effectLst>
              <a:latin typeface="Trebuchet MS" pitchFamily="34" charset="0"/>
            </a:endParaRPr>
          </a:p>
        </p:txBody>
      </p:sp>
      <p:sp>
        <p:nvSpPr>
          <p:cNvPr id="135" name="TextBox 134"/>
          <p:cNvSpPr txBox="1"/>
          <p:nvPr/>
        </p:nvSpPr>
        <p:spPr>
          <a:xfrm>
            <a:off x="766494" y="2978045"/>
            <a:ext cx="7508826"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rebuchet MS" pitchFamily="34" charset="0"/>
              </a:rPr>
              <a:t>What </a:t>
            </a:r>
            <a:r>
              <a:rPr lang="en-US" sz="2800" dirty="0" smtClean="0">
                <a:solidFill>
                  <a:schemeClr val="accent1">
                    <a:lumMod val="75000"/>
                  </a:schemeClr>
                </a:solidFill>
                <a:effectLst>
                  <a:outerShdw blurRad="38100" dist="38100" dir="2700000" algn="tl">
                    <a:srgbClr val="000000">
                      <a:alpha val="43137"/>
                    </a:srgbClr>
                  </a:outerShdw>
                </a:effectLst>
                <a:latin typeface="Trebuchet MS" pitchFamily="34" charset="0"/>
              </a:rPr>
              <a:t>Devices</a:t>
            </a:r>
            <a:r>
              <a:rPr lang="en-US" sz="2800" dirty="0" smtClean="0">
                <a:effectLst>
                  <a:outerShdw blurRad="38100" dist="38100" dir="2700000" algn="tl">
                    <a:srgbClr val="000000">
                      <a:alpha val="43137"/>
                    </a:srgbClr>
                  </a:outerShdw>
                </a:effectLst>
                <a:latin typeface="Trebuchet MS" pitchFamily="34" charset="0"/>
              </a:rPr>
              <a:t> support {X} ? :</a:t>
            </a:r>
            <a:endParaRPr lang="en-US" sz="28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44" name="Straight Arrow Connector 143"/>
          <p:cNvCxnSpPr>
            <a:endCxn id="104" idx="2"/>
          </p:cNvCxnSpPr>
          <p:nvPr/>
        </p:nvCxnSpPr>
        <p:spPr bwMode="auto">
          <a:xfrm rot="16200000" flipH="1">
            <a:off x="5384042" y="3843781"/>
            <a:ext cx="1997342" cy="125922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8" name="Straight Arrow Connector 147"/>
          <p:cNvCxnSpPr>
            <a:endCxn id="77" idx="3"/>
          </p:cNvCxnSpPr>
          <p:nvPr/>
        </p:nvCxnSpPr>
        <p:spPr bwMode="auto">
          <a:xfrm rot="5400000">
            <a:off x="2703016" y="3417242"/>
            <a:ext cx="3419328" cy="80632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50" name="TextBox 149"/>
          <p:cNvSpPr txBox="1"/>
          <p:nvPr/>
        </p:nvSpPr>
        <p:spPr>
          <a:xfrm>
            <a:off x="4154774" y="1551481"/>
            <a:ext cx="1202086"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{A} </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[1]</a:t>
            </a:r>
          </a:p>
        </p:txBody>
      </p:sp>
      <p:sp>
        <p:nvSpPr>
          <p:cNvPr id="151" name="TextBox 150"/>
          <p:cNvSpPr txBox="1"/>
          <p:nvPr/>
        </p:nvSpPr>
        <p:spPr>
          <a:xfrm>
            <a:off x="4149899" y="2263513"/>
            <a:ext cx="2784301"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{C} </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[1]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 {C} </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[2]</a:t>
            </a:r>
          </a:p>
        </p:txBody>
      </p:sp>
      <p:sp>
        <p:nvSpPr>
          <p:cNvPr id="164" name="TextBox 163"/>
          <p:cNvSpPr txBox="1"/>
          <p:nvPr/>
        </p:nvSpPr>
        <p:spPr>
          <a:xfrm>
            <a:off x="5346114" y="2978045"/>
            <a:ext cx="2380566"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{X} </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[2]</a:t>
            </a:r>
          </a:p>
        </p:txBody>
      </p:sp>
      <p:sp>
        <p:nvSpPr>
          <p:cNvPr id="165" name="TextBox 164"/>
          <p:cNvSpPr txBox="1"/>
          <p:nvPr/>
        </p:nvSpPr>
        <p:spPr>
          <a:xfrm>
            <a:off x="6313854" y="2978045"/>
            <a:ext cx="129852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sym typeface="Wingdings" pitchFamily="2" charset="2"/>
              </a:rPr>
              <a:t> </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rPr>
              <a:t>[2]</a:t>
            </a:r>
            <a:endParaRPr lang="en-US" sz="2800" b="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endParaRPr>
          </a:p>
        </p:txBody>
      </p:sp>
      <p:cxnSp>
        <p:nvCxnSpPr>
          <p:cNvPr id="167" name="Straight Arrow Connector 166"/>
          <p:cNvCxnSpPr>
            <a:endCxn id="168" idx="0"/>
          </p:cNvCxnSpPr>
          <p:nvPr/>
        </p:nvCxnSpPr>
        <p:spPr bwMode="auto">
          <a:xfrm rot="10800000" flipV="1">
            <a:off x="5436870" y="3543300"/>
            <a:ext cx="1611630" cy="99822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bwMode="auto">
          <a:xfrm>
            <a:off x="4503420" y="4541520"/>
            <a:ext cx="1866900" cy="1676400"/>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defTabSz="914063"/>
            <a:endPar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endParaRPr>
          </a:p>
        </p:txBody>
      </p:sp>
      <p:sp>
        <p:nvSpPr>
          <p:cNvPr id="80" name="TextBox 79"/>
          <p:cNvSpPr txBox="1"/>
          <p:nvPr/>
        </p:nvSpPr>
        <p:spPr>
          <a:xfrm>
            <a:off x="761498" y="3542669"/>
            <a:ext cx="7508826"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rebuchet MS" pitchFamily="34" charset="0"/>
              </a:rPr>
              <a:t>Is some {B} </a:t>
            </a:r>
            <a:r>
              <a:rPr lang="en-US" sz="2800" dirty="0" smtClean="0">
                <a:solidFill>
                  <a:schemeClr val="accent2"/>
                </a:solidFill>
                <a:effectLst>
                  <a:outerShdw blurRad="38100" dist="38100" dir="2700000" algn="tl">
                    <a:srgbClr val="000000">
                      <a:alpha val="43137"/>
                    </a:srgbClr>
                  </a:outerShdw>
                </a:effectLst>
                <a:latin typeface="Trebuchet MS" pitchFamily="34" charset="0"/>
              </a:rPr>
              <a:t>available</a:t>
            </a:r>
            <a:r>
              <a:rPr lang="en-US" sz="2800" dirty="0" smtClean="0">
                <a:effectLst>
                  <a:outerShdw blurRad="38100" dist="38100" dir="2700000" algn="tl">
                    <a:srgbClr val="000000">
                      <a:alpha val="43137"/>
                    </a:srgbClr>
                  </a:outerShdw>
                </a:effectLst>
                <a:latin typeface="Trebuchet MS" pitchFamily="34" charset="0"/>
              </a:rPr>
              <a:t>? :</a:t>
            </a:r>
            <a:endParaRPr lang="en-US" sz="28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83" name="Straight Arrow Connector 82"/>
          <p:cNvCxnSpPr/>
          <p:nvPr/>
        </p:nvCxnSpPr>
        <p:spPr bwMode="auto">
          <a:xfrm rot="5400000">
            <a:off x="3803757" y="4126046"/>
            <a:ext cx="1206706" cy="10343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86" name="TextBox 85"/>
          <p:cNvSpPr txBox="1"/>
          <p:nvPr/>
        </p:nvSpPr>
        <p:spPr>
          <a:xfrm>
            <a:off x="4631960" y="3545169"/>
            <a:ext cx="3640863" cy="523220"/>
          </a:xfrm>
          <a:prstGeom prst="rect">
            <a:avLst/>
          </a:prstGeom>
          <a:noFill/>
        </p:spPr>
        <p:txBody>
          <a:bodyPr wrap="square" rtlCol="0">
            <a:spAutoFit/>
          </a:bodyPr>
          <a:lstStyle/>
          <a:p>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itchFamily="34" charset="0"/>
              </a:rPr>
              <a:t>{B} </a:t>
            </a:r>
            <a:r>
              <a:rPr lang="en-US" sz="2800" b="1" baseline="-25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itchFamily="34" charset="0"/>
              </a:rPr>
              <a:t>[1]</a:t>
            </a:r>
            <a:endParaRPr lang="en-US" sz="28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0" name="TextBox 89"/>
          <p:cNvSpPr txBox="1"/>
          <p:nvPr/>
        </p:nvSpPr>
        <p:spPr>
          <a:xfrm>
            <a:off x="5748728" y="3547669"/>
            <a:ext cx="3222885" cy="523220"/>
          </a:xfrm>
          <a:prstGeom prst="rect">
            <a:avLst/>
          </a:prstGeom>
          <a:noFill/>
        </p:spPr>
        <p:txBody>
          <a:bodyPr wrap="square" rtlCol="0">
            <a:spAutoFit/>
          </a:bodyPr>
          <a:lstStyle/>
          <a:p>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itchFamily="34" charset="0"/>
                <a:sym typeface="Wingdings" pitchFamily="2" charset="2"/>
              </a:rPr>
              <a:t>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itchFamily="34" charset="0"/>
              </a:rPr>
              <a:t>No (not now)</a:t>
            </a:r>
            <a:endParaRPr lang="en-US" sz="24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20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fade">
                                      <p:cBhvr>
                                        <p:cTn id="10" dur="2000"/>
                                        <p:tgtEl>
                                          <p:spTgt spid="148"/>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148"/>
                                        </p:tgtEl>
                                      </p:cBhvr>
                                    </p:animEffect>
                                    <p:set>
                                      <p:cBhvr>
                                        <p:cTn id="14" dur="1" fill="hold">
                                          <p:stCondLst>
                                            <p:cond delay="1999"/>
                                          </p:stCondLst>
                                        </p:cTn>
                                        <p:tgtEl>
                                          <p:spTgt spid="1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20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20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2000"/>
                                        <p:tgtEl>
                                          <p:spTgt spid="126"/>
                                        </p:tgtEl>
                                      </p:cBhvr>
                                    </p:animEffect>
                                  </p:childTnLst>
                                </p:cTn>
                              </p:par>
                              <p:par>
                                <p:cTn id="28" presetID="10" presetClass="entr" presetSubtype="0" fill="hold"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2000"/>
                                        <p:tgtEl>
                                          <p:spTgt spid="128"/>
                                        </p:tgtEl>
                                      </p:cBhvr>
                                    </p:animEffect>
                                  </p:childTnLst>
                                </p:cTn>
                              </p:par>
                            </p:childTnLst>
                          </p:cTn>
                        </p:par>
                        <p:par>
                          <p:cTn id="31" fill="hold">
                            <p:stCondLst>
                              <p:cond delay="2000"/>
                            </p:stCondLst>
                            <p:childTnLst>
                              <p:par>
                                <p:cTn id="32" presetID="10" presetClass="exit" presetSubtype="0" fill="hold" nodeType="afterEffect">
                                  <p:stCondLst>
                                    <p:cond delay="2000"/>
                                  </p:stCondLst>
                                  <p:childTnLst>
                                    <p:animEffect transition="out" filter="fade">
                                      <p:cBhvr>
                                        <p:cTn id="33" dur="2000"/>
                                        <p:tgtEl>
                                          <p:spTgt spid="128"/>
                                        </p:tgtEl>
                                      </p:cBhvr>
                                    </p:animEffect>
                                    <p:set>
                                      <p:cBhvr>
                                        <p:cTn id="34" dur="1" fill="hold">
                                          <p:stCondLst>
                                            <p:cond delay="1999"/>
                                          </p:stCondLst>
                                        </p:cTn>
                                        <p:tgtEl>
                                          <p:spTgt spid="12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26"/>
                                        </p:tgtEl>
                                      </p:cBhvr>
                                    </p:animEffect>
                                    <p:set>
                                      <p:cBhvr>
                                        <p:cTn id="37" dur="1" fill="hold">
                                          <p:stCondLst>
                                            <p:cond delay="1999"/>
                                          </p:stCondLst>
                                        </p:cTn>
                                        <p:tgtEl>
                                          <p:spTgt spid="1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fade">
                                      <p:cBhvr>
                                        <p:cTn id="42" dur="2000"/>
                                        <p:tgtEl>
                                          <p:spTgt spid="1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fade">
                                      <p:cBhvr>
                                        <p:cTn id="47" dur="2000"/>
                                        <p:tgtEl>
                                          <p:spTgt spid="164"/>
                                        </p:tgtEl>
                                      </p:cBhvr>
                                    </p:animEffect>
                                  </p:childTnLst>
                                </p:cTn>
                              </p:par>
                              <p:par>
                                <p:cTn id="48" presetID="10" presetClass="entr" presetSubtype="0" fill="hold" nodeType="with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fade">
                                      <p:cBhvr>
                                        <p:cTn id="50" dur="2000"/>
                                        <p:tgtEl>
                                          <p:spTgt spid="144"/>
                                        </p:tgtEl>
                                      </p:cBhvr>
                                    </p:animEffect>
                                  </p:childTnLst>
                                </p:cTn>
                              </p:par>
                            </p:childTnLst>
                          </p:cTn>
                        </p:par>
                        <p:par>
                          <p:cTn id="51" fill="hold">
                            <p:stCondLst>
                              <p:cond delay="2000"/>
                            </p:stCondLst>
                            <p:childTnLst>
                              <p:par>
                                <p:cTn id="52" presetID="10" presetClass="exit" presetSubtype="0" fill="hold" nodeType="afterEffect">
                                  <p:stCondLst>
                                    <p:cond delay="2000"/>
                                  </p:stCondLst>
                                  <p:childTnLst>
                                    <p:animEffect transition="out" filter="fade">
                                      <p:cBhvr>
                                        <p:cTn id="53" dur="2000"/>
                                        <p:tgtEl>
                                          <p:spTgt spid="144"/>
                                        </p:tgtEl>
                                      </p:cBhvr>
                                    </p:animEffect>
                                    <p:set>
                                      <p:cBhvr>
                                        <p:cTn id="54" dur="1" fill="hold">
                                          <p:stCondLst>
                                            <p:cond delay="1999"/>
                                          </p:stCondLst>
                                        </p:cTn>
                                        <p:tgtEl>
                                          <p:spTgt spid="1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2000"/>
                                        <p:tgtEl>
                                          <p:spTgt spid="165"/>
                                        </p:tgtEl>
                                      </p:cBhvr>
                                    </p:animEffect>
                                  </p:childTnLst>
                                </p:cTn>
                              </p:par>
                              <p:par>
                                <p:cTn id="60" presetID="10" presetClass="entr" presetSubtype="0" fill="hold" nodeType="withEffect">
                                  <p:stCondLst>
                                    <p:cond delay="0"/>
                                  </p:stCondLst>
                                  <p:childTnLst>
                                    <p:set>
                                      <p:cBhvr>
                                        <p:cTn id="61" dur="1" fill="hold">
                                          <p:stCondLst>
                                            <p:cond delay="0"/>
                                          </p:stCondLst>
                                        </p:cTn>
                                        <p:tgtEl>
                                          <p:spTgt spid="167"/>
                                        </p:tgtEl>
                                        <p:attrNameLst>
                                          <p:attrName>style.visibility</p:attrName>
                                        </p:attrNameLst>
                                      </p:cBhvr>
                                      <p:to>
                                        <p:strVal val="visible"/>
                                      </p:to>
                                    </p:set>
                                    <p:animEffect transition="in" filter="fade">
                                      <p:cBhvr>
                                        <p:cTn id="62" dur="2000"/>
                                        <p:tgtEl>
                                          <p:spTgt spid="1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fade">
                                      <p:cBhvr>
                                        <p:cTn id="65" dur="2000"/>
                                        <p:tgtEl>
                                          <p:spTgt spid="168"/>
                                        </p:tgtEl>
                                      </p:cBhvr>
                                    </p:animEffect>
                                  </p:childTnLst>
                                </p:cTn>
                              </p:par>
                            </p:childTnLst>
                          </p:cTn>
                        </p:par>
                        <p:par>
                          <p:cTn id="66" fill="hold">
                            <p:stCondLst>
                              <p:cond delay="2000"/>
                            </p:stCondLst>
                            <p:childTnLst>
                              <p:par>
                                <p:cTn id="67" presetID="10" presetClass="exit" presetSubtype="0" fill="hold" grpId="1" nodeType="afterEffect">
                                  <p:stCondLst>
                                    <p:cond delay="2000"/>
                                  </p:stCondLst>
                                  <p:childTnLst>
                                    <p:animEffect transition="out" filter="fade">
                                      <p:cBhvr>
                                        <p:cTn id="68" dur="2000"/>
                                        <p:tgtEl>
                                          <p:spTgt spid="168"/>
                                        </p:tgtEl>
                                      </p:cBhvr>
                                    </p:animEffect>
                                    <p:set>
                                      <p:cBhvr>
                                        <p:cTn id="69" dur="1" fill="hold">
                                          <p:stCondLst>
                                            <p:cond delay="1999"/>
                                          </p:stCondLst>
                                        </p:cTn>
                                        <p:tgtEl>
                                          <p:spTgt spid="16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167"/>
                                        </p:tgtEl>
                                      </p:cBhvr>
                                    </p:animEffect>
                                    <p:set>
                                      <p:cBhvr>
                                        <p:cTn id="72" dur="1" fill="hold">
                                          <p:stCondLst>
                                            <p:cond delay="1999"/>
                                          </p:stCondLst>
                                        </p:cTn>
                                        <p:tgtEl>
                                          <p:spTgt spid="16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20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2000"/>
                                        <p:tgtEl>
                                          <p:spTgt spid="86"/>
                                        </p:tgtEl>
                                      </p:cBhvr>
                                    </p:animEffect>
                                  </p:childTnLst>
                                </p:cTn>
                              </p:par>
                              <p:par>
                                <p:cTn id="83" presetID="10"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20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2000"/>
                                        <p:tgtEl>
                                          <p:spTgt spid="90"/>
                                        </p:tgtEl>
                                      </p:cBhvr>
                                    </p:animEffect>
                                  </p:childTnLst>
                                </p:cTn>
                              </p:par>
                            </p:childTnLst>
                          </p:cTn>
                        </p:par>
                        <p:par>
                          <p:cTn id="91" fill="hold">
                            <p:stCondLst>
                              <p:cond delay="2000"/>
                            </p:stCondLst>
                            <p:childTnLst>
                              <p:par>
                                <p:cTn id="92" presetID="10" presetClass="exit" presetSubtype="0" fill="hold" nodeType="afterEffect">
                                  <p:stCondLst>
                                    <p:cond delay="0"/>
                                  </p:stCondLst>
                                  <p:childTnLst>
                                    <p:animEffect transition="out" filter="fade">
                                      <p:cBhvr>
                                        <p:cTn id="93" dur="2000"/>
                                        <p:tgtEl>
                                          <p:spTgt spid="83"/>
                                        </p:tgtEl>
                                      </p:cBhvr>
                                    </p:animEffect>
                                    <p:set>
                                      <p:cBhvr>
                                        <p:cTn id="94" dur="1" fill="hold">
                                          <p:stCondLst>
                                            <p:cond delay="19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50" grpId="0"/>
      <p:bldP spid="151" grpId="0"/>
      <p:bldP spid="164" grpId="0"/>
      <p:bldP spid="165" grpId="0"/>
      <p:bldP spid="168" grpId="0" animBg="1"/>
      <p:bldP spid="168" grpId="1" animBg="1"/>
      <p:bldP spid="80" grpId="0"/>
      <p:bldP spid="86" grpId="0"/>
      <p:bldP spid="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Discovering Functionality</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Interfaces and their devices</a:t>
            </a:r>
            <a:endParaRPr lang="en-US" sz="3600" dirty="0"/>
          </a:p>
        </p:txBody>
      </p:sp>
      <p:sp>
        <p:nvSpPr>
          <p:cNvPr id="3" name="Text Placeholder 2"/>
          <p:cNvSpPr>
            <a:spLocks noGrp="1"/>
          </p:cNvSpPr>
          <p:nvPr>
            <p:ph type="body" idx="1"/>
          </p:nvPr>
        </p:nvSpPr>
        <p:spPr>
          <a:xfrm>
            <a:off x="382588" y="1901825"/>
            <a:ext cx="8380412" cy="4297074"/>
          </a:xfrm>
        </p:spPr>
        <p:txBody>
          <a:bodyPr/>
          <a:lstStyle/>
          <a:p>
            <a:r>
              <a:rPr lang="en-US" sz="2800" dirty="0" smtClean="0"/>
              <a:t>Retrieve a set of device interfaces</a:t>
            </a:r>
          </a:p>
          <a:p>
            <a:pPr lvl="1"/>
            <a:r>
              <a:rPr lang="en-US" sz="2400" dirty="0" err="1" smtClean="0">
                <a:latin typeface="Lucida Console" pitchFamily="49" charset="0"/>
              </a:rPr>
              <a:t>SetupDiGetClassDevs</a:t>
            </a:r>
            <a:endParaRPr lang="en-US" sz="2400" dirty="0" smtClean="0">
              <a:latin typeface="Lucida Console" pitchFamily="49" charset="0"/>
            </a:endParaRPr>
          </a:p>
          <a:p>
            <a:pPr lvl="2"/>
            <a:r>
              <a:rPr lang="en-US" sz="2000" dirty="0" smtClean="0">
                <a:latin typeface="Lucida Console" pitchFamily="49" charset="0"/>
              </a:rPr>
              <a:t>Flags</a:t>
            </a:r>
            <a:r>
              <a:rPr lang="en-US" sz="2000" i="1" dirty="0" smtClean="0"/>
              <a:t> </a:t>
            </a:r>
            <a:r>
              <a:rPr lang="en-US" sz="2000" dirty="0" smtClean="0"/>
              <a:t>parameter</a:t>
            </a:r>
          </a:p>
          <a:p>
            <a:pPr lvl="3"/>
            <a:r>
              <a:rPr lang="en-US" sz="1400" dirty="0" smtClean="0">
                <a:solidFill>
                  <a:schemeClr val="accent1"/>
                </a:solidFill>
                <a:latin typeface="Lucida Console" pitchFamily="49" charset="0"/>
              </a:rPr>
              <a:t>DIGCF_DEVICEINTERFACE</a:t>
            </a:r>
            <a:r>
              <a:rPr lang="en-US" sz="1400" dirty="0" smtClean="0">
                <a:solidFill>
                  <a:schemeClr val="accent1"/>
                </a:solidFill>
              </a:rPr>
              <a:t> for interfaces</a:t>
            </a:r>
          </a:p>
          <a:p>
            <a:pPr lvl="3"/>
            <a:r>
              <a:rPr lang="en-US" sz="1400" dirty="0" smtClean="0">
                <a:latin typeface="Lucida Console" pitchFamily="49" charset="0"/>
              </a:rPr>
              <a:t>DIGCF_PRESENT</a:t>
            </a:r>
            <a:r>
              <a:rPr lang="en-US" sz="1400" dirty="0" smtClean="0"/>
              <a:t> includes currently enabled only</a:t>
            </a:r>
          </a:p>
          <a:p>
            <a:pPr lvl="2"/>
            <a:r>
              <a:rPr lang="en-US" sz="2000" dirty="0" err="1" smtClean="0">
                <a:latin typeface="Lucida Console" pitchFamily="49" charset="0"/>
              </a:rPr>
              <a:t>ClassGuid</a:t>
            </a:r>
            <a:r>
              <a:rPr lang="en-US" sz="2000" dirty="0" smtClean="0"/>
              <a:t> parameter specifies an interface class</a:t>
            </a:r>
          </a:p>
          <a:p>
            <a:pPr lvl="3"/>
            <a:r>
              <a:rPr lang="en-US" sz="1400" dirty="0" smtClean="0"/>
              <a:t>GUID_DEVINTERFACE_*</a:t>
            </a:r>
          </a:p>
          <a:p>
            <a:r>
              <a:rPr lang="en-US" sz="2800" dirty="0" smtClean="0"/>
              <a:t>Enumerate interfaces in the returned set</a:t>
            </a:r>
          </a:p>
          <a:p>
            <a:pPr lvl="1"/>
            <a:r>
              <a:rPr lang="en-US" sz="2400" dirty="0" err="1" smtClean="0">
                <a:latin typeface="Lucida Console" pitchFamily="49" charset="0"/>
              </a:rPr>
              <a:t>SetupDiEnumDeviceInterfaces</a:t>
            </a:r>
            <a:endParaRPr lang="en-US" sz="2400" dirty="0" smtClean="0">
              <a:latin typeface="Lucida Console" pitchFamily="49" charset="0"/>
            </a:endParaRPr>
          </a:p>
          <a:p>
            <a:pPr lvl="2"/>
            <a:r>
              <a:rPr lang="en-US" sz="2000" dirty="0" err="1" smtClean="0">
                <a:latin typeface="Lucida Console" pitchFamily="49" charset="0"/>
              </a:rPr>
              <a:t>ClassGuid</a:t>
            </a:r>
            <a:r>
              <a:rPr lang="en-US" sz="2000" dirty="0" smtClean="0"/>
              <a:t> is required, applications are expected to know the details of the interface contract they have discovered</a:t>
            </a:r>
          </a:p>
        </p:txBody>
      </p:sp>
      <p:sp>
        <p:nvSpPr>
          <p:cNvPr id="4" name="Line Callout 1 3"/>
          <p:cNvSpPr/>
          <p:nvPr/>
        </p:nvSpPr>
        <p:spPr bwMode="auto">
          <a:xfrm>
            <a:off x="6385810" y="3136447"/>
            <a:ext cx="1693888" cy="427220"/>
          </a:xfrm>
          <a:prstGeom prst="borderCallout1">
            <a:avLst>
              <a:gd name="adj1" fmla="val 18750"/>
              <a:gd name="adj2" fmla="val -8333"/>
              <a:gd name="adj3" fmla="val 89693"/>
              <a:gd name="adj4" fmla="val -4939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Best practice!</a:t>
            </a:r>
            <a:endParaRPr lang="en-US"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Discovering Functionality</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Interfaces and their devices</a:t>
            </a:r>
            <a:endParaRPr lang="en-US" sz="3600" dirty="0"/>
          </a:p>
        </p:txBody>
      </p:sp>
      <p:sp>
        <p:nvSpPr>
          <p:cNvPr id="3" name="Text Placeholder 2"/>
          <p:cNvSpPr>
            <a:spLocks noGrp="1"/>
          </p:cNvSpPr>
          <p:nvPr>
            <p:ph type="body" idx="1"/>
          </p:nvPr>
        </p:nvSpPr>
        <p:spPr>
          <a:xfrm>
            <a:off x="382588" y="1901825"/>
            <a:ext cx="8380412" cy="4336572"/>
          </a:xfrm>
        </p:spPr>
        <p:txBody>
          <a:bodyPr/>
          <a:lstStyle/>
          <a:p>
            <a:r>
              <a:rPr lang="en-US" sz="2400" dirty="0" smtClean="0"/>
              <a:t>Getting the symbolic link for an interface</a:t>
            </a:r>
          </a:p>
          <a:p>
            <a:pPr lvl="1"/>
            <a:r>
              <a:rPr lang="en-US" sz="2000" dirty="0" err="1" smtClean="0">
                <a:latin typeface="Lucida Console" pitchFamily="49" charset="0"/>
              </a:rPr>
              <a:t>SetupDiGetDeviceInterfaceDetail</a:t>
            </a:r>
            <a:r>
              <a:rPr lang="en-US" sz="2000" dirty="0" smtClean="0"/>
              <a:t> on an </a:t>
            </a:r>
            <a:br>
              <a:rPr lang="en-US" sz="2000" dirty="0" smtClean="0"/>
            </a:br>
            <a:r>
              <a:rPr lang="en-US" sz="2000" dirty="0" smtClean="0"/>
              <a:t>enumerated interface</a:t>
            </a:r>
          </a:p>
          <a:p>
            <a:pPr lvl="1"/>
            <a:r>
              <a:rPr lang="en-US" sz="2000" dirty="0" smtClean="0"/>
              <a:t>Need to query for the required size first</a:t>
            </a:r>
          </a:p>
          <a:p>
            <a:r>
              <a:rPr lang="en-US" sz="2400" dirty="0" smtClean="0"/>
              <a:t>Getting back to the device the interface was </a:t>
            </a:r>
            <a:br>
              <a:rPr lang="en-US" sz="2400" dirty="0" smtClean="0"/>
            </a:br>
            <a:r>
              <a:rPr lang="en-US" sz="2400" dirty="0" smtClean="0"/>
              <a:t>registered for</a:t>
            </a:r>
          </a:p>
          <a:p>
            <a:pPr lvl="1"/>
            <a:r>
              <a:rPr lang="en-US" sz="2000" dirty="0" err="1" smtClean="0">
                <a:latin typeface="Lucida Console" pitchFamily="49" charset="0"/>
              </a:rPr>
              <a:t>SetupDiGetDeviceInterfaceDetail</a:t>
            </a:r>
            <a:r>
              <a:rPr lang="en-US" sz="2000" dirty="0" smtClean="0"/>
              <a:t> also optionally returns the </a:t>
            </a:r>
            <a:r>
              <a:rPr lang="en-US" sz="2000" dirty="0" smtClean="0">
                <a:latin typeface="Lucida Console" pitchFamily="49" charset="0"/>
              </a:rPr>
              <a:t>SP_DEVINFO_DATA</a:t>
            </a:r>
            <a:endParaRPr lang="en-US" sz="2000" dirty="0" smtClean="0"/>
          </a:p>
          <a:p>
            <a:pPr lvl="1"/>
            <a:r>
              <a:rPr lang="en-US" sz="2000" dirty="0" smtClean="0"/>
              <a:t>Query information on the device itself for additional filtering beyond functional support</a:t>
            </a:r>
          </a:p>
          <a:p>
            <a:pPr lvl="2"/>
            <a:r>
              <a:rPr lang="en-US" sz="1800" dirty="0" smtClean="0"/>
              <a:t>It supports the interface, but is it </a:t>
            </a:r>
            <a:r>
              <a:rPr lang="en-US" sz="1800" dirty="0" err="1" smtClean="0"/>
              <a:t>it</a:t>
            </a:r>
            <a:r>
              <a:rPr lang="en-US" sz="1800" dirty="0" smtClean="0"/>
              <a:t> really my device? – check </a:t>
            </a:r>
            <a:r>
              <a:rPr lang="en-US" sz="1800" dirty="0" err="1" smtClean="0"/>
              <a:t>HardwareIds</a:t>
            </a:r>
            <a:r>
              <a:rPr lang="en-US" sz="1800" dirty="0" smtClean="0"/>
              <a:t>, </a:t>
            </a:r>
            <a:r>
              <a:rPr lang="en-US" sz="1800" dirty="0" err="1" smtClean="0"/>
              <a:t>CompatibleIds</a:t>
            </a:r>
            <a:r>
              <a:rPr lang="en-US" sz="1800" dirty="0" smtClean="0"/>
              <a:t>, other </a:t>
            </a:r>
            <a:r>
              <a:rPr lang="en-US" sz="1800" i="1" dirty="0" smtClean="0"/>
              <a:t>device</a:t>
            </a:r>
            <a:r>
              <a:rPr lang="en-US" sz="1800" dirty="0" smtClean="0"/>
              <a:t> attributes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Device Interface Events</a:t>
            </a:r>
            <a:r>
              <a:rPr lang="en-US" dirty="0"/>
              <a:t/>
            </a:r>
            <a:br>
              <a:rPr lang="en-US" dirty="0"/>
            </a:br>
            <a:r>
              <a:rPr sz="3600">
                <a:gradFill>
                  <a:gsLst>
                    <a:gs pos="28000">
                      <a:schemeClr val="accent6">
                        <a:lumMod val="40000"/>
                        <a:lumOff val="60000"/>
                      </a:schemeClr>
                    </a:gs>
                    <a:gs pos="48000">
                      <a:schemeClr val="accent6">
                        <a:lumMod val="40000"/>
                        <a:lumOff val="60000"/>
                      </a:schemeClr>
                    </a:gs>
                  </a:gsLst>
                  <a:lin ang="5400000" scaled="1"/>
                </a:gradFill>
              </a:rPr>
              <a:t>How to </a:t>
            </a:r>
            <a:r>
              <a:rPr sz="3600" smtClean="0">
                <a:gradFill>
                  <a:gsLst>
                    <a:gs pos="28000">
                      <a:schemeClr val="accent6">
                        <a:lumMod val="40000"/>
                        <a:lumOff val="60000"/>
                      </a:schemeClr>
                    </a:gs>
                    <a:gs pos="48000">
                      <a:schemeClr val="accent6">
                        <a:lumMod val="40000"/>
                        <a:lumOff val="60000"/>
                      </a:schemeClr>
                    </a:gs>
                  </a:gsLst>
                  <a:lin ang="5400000" scaled="1"/>
                </a:gradFill>
              </a:rPr>
              <a:t>register for notification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idx="1"/>
          </p:nvPr>
        </p:nvSpPr>
        <p:spPr>
          <a:xfrm>
            <a:off x="381002" y="1461641"/>
            <a:ext cx="8410575" cy="443198"/>
          </a:xfrm>
        </p:spPr>
        <p:txBody>
          <a:bodyPr/>
          <a:lstStyle/>
          <a:p>
            <a:pPr marL="403225" indent="-403225"/>
            <a:r>
              <a:rPr lang="en-US" sz="3200" dirty="0" err="1" smtClean="0"/>
              <a:t>RegisterDeviceNotification</a:t>
            </a:r>
            <a:endParaRPr lang="en-US" sz="3200" dirty="0" smtClean="0"/>
          </a:p>
        </p:txBody>
      </p:sp>
      <p:sp>
        <p:nvSpPr>
          <p:cNvPr id="245764" name="Rectangle 4"/>
          <p:cNvSpPr>
            <a:spLocks noChangeArrowheads="1"/>
          </p:cNvSpPr>
          <p:nvPr/>
        </p:nvSpPr>
        <p:spPr bwMode="auto">
          <a:xfrm>
            <a:off x="775855" y="2244435"/>
            <a:ext cx="6982690" cy="414250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DWORD Err = NO_ERROR;</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HDEVNOTIFY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hDevNotify</a:t>
            </a:r>
            <a:r>
              <a:rPr lang="en-US" sz="1400" dirty="0" smtClean="0">
                <a:solidFill>
                  <a:schemeClr val="tx2"/>
                </a:solidFill>
                <a:effectLst>
                  <a:outerShdw blurRad="38100" dist="38100" dir="2700000" algn="tl">
                    <a:srgbClr val="000000">
                      <a:alpha val="43137"/>
                    </a:srgbClr>
                  </a:outerShdw>
                </a:effectLst>
                <a:latin typeface="Lucida Console" pitchFamily="49" charset="0"/>
              </a:rPr>
              <a:t> = NULL;</a:t>
            </a:r>
          </a:p>
          <a:p>
            <a:pPr>
              <a:lnSpc>
                <a:spcPct val="85000"/>
              </a:lnSpc>
              <a:spcBef>
                <a:spcPct val="20000"/>
              </a:spcBef>
            </a:pPr>
            <a:r>
              <a:rPr lang="en-US" sz="1400" dirty="0" smtClean="0">
                <a:solidFill>
                  <a:schemeClr val="accent6"/>
                </a:solidFill>
                <a:effectLst>
                  <a:outerShdw blurRad="38100" dist="38100" dir="2700000" algn="tl">
                    <a:srgbClr val="000000">
                      <a:alpha val="43137"/>
                    </a:srgbClr>
                  </a:outerShdw>
                </a:effectLst>
                <a:latin typeface="Lucida Console" pitchFamily="49" charset="0"/>
              </a:rPr>
              <a:t>DEV_BROADCAST_DEVICEINTERFACE</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ZeroMemory</a:t>
            </a:r>
            <a:r>
              <a:rPr lang="en-US" sz="1400" dirty="0" smtClean="0">
                <a:solidFill>
                  <a:schemeClr val="tx2"/>
                </a:solidFill>
                <a:effectLst>
                  <a:outerShdw blurRad="38100" dist="38100" dir="2700000" algn="tl">
                    <a:srgbClr val="000000">
                      <a:alpha val="43137"/>
                    </a:srgbClr>
                  </a:outerShdw>
                </a:effectLst>
                <a:latin typeface="Lucida Console" pitchFamily="49" charset="0"/>
              </a:rPr>
              <a:t>(&amp;</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sizeof</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NotifyFilter.dbcc_size</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sizeof</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err="1" smtClean="0">
                <a:solidFill>
                  <a:schemeClr val="accent6"/>
                </a:solidFill>
                <a:effectLst>
                  <a:outerShdw blurRad="38100" dist="38100" dir="2700000" algn="tl">
                    <a:srgbClr val="000000">
                      <a:alpha val="43137"/>
                    </a:srgbClr>
                  </a:outerShdw>
                </a:effectLst>
                <a:latin typeface="Lucida Console" pitchFamily="49" charset="0"/>
              </a:rPr>
              <a:t>dbcc_devicetype</a:t>
            </a:r>
            <a:r>
              <a:rPr lang="en-US" sz="1400" dirty="0" smtClean="0">
                <a:solidFill>
                  <a:schemeClr val="accent6"/>
                </a:solidFill>
                <a:effectLst>
                  <a:outerShdw blurRad="38100" dist="38100" dir="2700000" algn="tl">
                    <a:srgbClr val="000000">
                      <a:alpha val="43137"/>
                    </a:srgbClr>
                  </a:outerShdw>
                </a:effectLst>
                <a:latin typeface="Lucida Console" pitchFamily="49" charset="0"/>
              </a:rPr>
              <a:t> = DBT_DEVTYP_DEVICEINTERFACE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err="1" smtClean="0">
                <a:solidFill>
                  <a:schemeClr val="accent6"/>
                </a:solidFill>
                <a:effectLst>
                  <a:outerShdw blurRad="38100" dist="38100" dir="2700000" algn="tl">
                    <a:srgbClr val="000000">
                      <a:alpha val="43137"/>
                    </a:srgbClr>
                  </a:outerShdw>
                </a:effectLst>
                <a:latin typeface="Lucida Console" pitchFamily="49" charset="0"/>
              </a:rPr>
              <a:t>dbcc_classguid</a:t>
            </a:r>
            <a:r>
              <a:rPr lang="en-US" sz="1400" dirty="0" smtClean="0">
                <a:solidFill>
                  <a:schemeClr val="accent6"/>
                </a:solidFill>
                <a:effectLst>
                  <a:outerShdw blurRad="38100" dist="38100" dir="2700000" algn="tl">
                    <a:srgbClr val="000000">
                      <a:alpha val="43137"/>
                    </a:srgbClr>
                  </a:outerShdw>
                </a:effectLst>
                <a:latin typeface="Lucida Console" pitchFamily="49" charset="0"/>
              </a:rPr>
              <a:t> = GUID_DEVINTERFACE_TOASTER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hDevNotify</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accent6"/>
                </a:solidFill>
                <a:effectLst>
                  <a:outerShdw blurRad="38100" dist="38100" dir="2700000" algn="tl">
                    <a:srgbClr val="000000">
                      <a:alpha val="43137"/>
                    </a:srgbClr>
                  </a:outerShdw>
                </a:effectLst>
                <a:latin typeface="Lucida Console" pitchFamily="49" charset="0"/>
              </a:rPr>
              <a:t>RegisterDeviceNotification</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hWnd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&amp;</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NotifyFilter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DEVICE_NOTIFY_</a:t>
            </a:r>
            <a:r>
              <a:rPr lang="en-US" sz="1400" dirty="0" smtClean="0">
                <a:solidFill>
                  <a:srgbClr val="FFC000"/>
                </a:solidFill>
                <a:effectLst>
                  <a:outerShdw blurRad="38100" dist="38100" dir="2700000" algn="tl">
                    <a:srgbClr val="000000">
                      <a:alpha val="43137"/>
                    </a:srgbClr>
                  </a:outerShdw>
                </a:effectLst>
                <a:latin typeface="Lucida Console" pitchFamily="49" charset="0"/>
              </a:rPr>
              <a:t>WINDOW</a:t>
            </a:r>
            <a:r>
              <a:rPr lang="en-US" sz="1400" dirty="0" smtClean="0">
                <a:solidFill>
                  <a:schemeClr val="tx2"/>
                </a:solidFill>
                <a:effectLst>
                  <a:outerShdw blurRad="38100" dist="38100" dir="2700000" algn="tl">
                    <a:srgbClr val="000000">
                      <a:alpha val="43137"/>
                    </a:srgbClr>
                  </a:outerShdw>
                </a:effectLst>
                <a:latin typeface="Lucida Console" pitchFamily="49" charset="0"/>
              </a:rPr>
              <a:t>_HANDLE);</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if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hDevNotify</a:t>
            </a:r>
            <a:r>
              <a:rPr lang="en-US" sz="1400" dirty="0" smtClean="0">
                <a:solidFill>
                  <a:schemeClr val="tx2"/>
                </a:solidFill>
                <a:effectLst>
                  <a:outerShdw blurRad="38100" dist="38100" dir="2700000" algn="tl">
                    <a:srgbClr val="000000">
                      <a:alpha val="43137"/>
                    </a:srgbClr>
                  </a:outerShdw>
                </a:effectLst>
                <a:latin typeface="Lucida Console" pitchFamily="49" charset="0"/>
              </a:rPr>
              <a:t> == NULL)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Err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GetLastError</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goto</a:t>
            </a:r>
            <a:r>
              <a:rPr lang="en-US" sz="1400" dirty="0" smtClean="0">
                <a:solidFill>
                  <a:schemeClr val="tx2"/>
                </a:solidFill>
                <a:effectLst>
                  <a:outerShdw blurRad="38100" dist="38100" dir="2700000" algn="tl">
                    <a:srgbClr val="000000">
                      <a:alpha val="43137"/>
                    </a:srgbClr>
                  </a:outerShdw>
                </a:effectLst>
                <a:latin typeface="Lucida Console" pitchFamily="49" charset="0"/>
              </a:rPr>
              <a:t> Exit;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
        <p:nvSpPr>
          <p:cNvPr id="6" name="Line Callout 1 5"/>
          <p:cNvSpPr/>
          <p:nvPr/>
        </p:nvSpPr>
        <p:spPr bwMode="auto">
          <a:xfrm>
            <a:off x="5156617" y="5441430"/>
            <a:ext cx="2053652" cy="614596"/>
          </a:xfrm>
          <a:prstGeom prst="borderCallout1">
            <a:avLst>
              <a:gd name="adj1" fmla="val 18750"/>
              <a:gd name="adj2" fmla="val -8333"/>
              <a:gd name="adj3" fmla="val -29079"/>
              <a:gd name="adj4" fmla="val -2394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b="1" dirty="0" smtClean="0">
                <a:solidFill>
                  <a:schemeClr val="tx1"/>
                </a:solidFill>
                <a:effectLst>
                  <a:outerShdw blurRad="38100" dist="38100" dir="2700000" algn="tl">
                    <a:srgbClr val="000000">
                      <a:alpha val="43137"/>
                    </a:srgbClr>
                  </a:outerShdw>
                </a:effectLst>
                <a:latin typeface="Trebuchet MS" pitchFamily="34" charset="0"/>
              </a:rPr>
              <a:t>TIP</a:t>
            </a:r>
            <a:r>
              <a:rPr lang="en-US" sz="1200" dirty="0" smtClean="0">
                <a:solidFill>
                  <a:schemeClr val="tx1"/>
                </a:solidFill>
                <a:effectLst>
                  <a:outerShdw blurRad="38100" dist="38100" dir="2700000" algn="tl">
                    <a:srgbClr val="000000">
                      <a:alpha val="43137"/>
                    </a:srgbClr>
                  </a:outerShdw>
                </a:effectLst>
                <a:latin typeface="Trebuchet MS" pitchFamily="34" charset="0"/>
              </a:rPr>
              <a:t>: Notification to Win32 Services is also supported</a:t>
            </a:r>
          </a:p>
        </p:txBody>
      </p:sp>
      <p:sp>
        <p:nvSpPr>
          <p:cNvPr id="7" name="Line Callout 1 6"/>
          <p:cNvSpPr/>
          <p:nvPr/>
        </p:nvSpPr>
        <p:spPr bwMode="auto">
          <a:xfrm>
            <a:off x="6155962" y="4304675"/>
            <a:ext cx="2053652" cy="614596"/>
          </a:xfrm>
          <a:prstGeom prst="borderCallout1">
            <a:avLst>
              <a:gd name="adj1" fmla="val 18750"/>
              <a:gd name="adj2" fmla="val -8333"/>
              <a:gd name="adj3" fmla="val -29079"/>
              <a:gd name="adj4" fmla="val -2394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b="1" dirty="0" smtClean="0">
                <a:solidFill>
                  <a:schemeClr val="tx1"/>
                </a:solidFill>
                <a:effectLst>
                  <a:outerShdw blurRad="38100" dist="38100" dir="2700000" algn="tl">
                    <a:srgbClr val="000000">
                      <a:alpha val="43137"/>
                    </a:srgbClr>
                  </a:outerShdw>
                </a:effectLst>
                <a:latin typeface="Trebuchet MS" pitchFamily="34" charset="0"/>
              </a:rPr>
              <a:t>TIP</a:t>
            </a:r>
            <a:r>
              <a:rPr lang="en-US" sz="1200" dirty="0" smtClean="0">
                <a:solidFill>
                  <a:schemeClr val="tx1"/>
                </a:solidFill>
                <a:effectLst>
                  <a:outerShdw blurRad="38100" dist="38100" dir="2700000" algn="tl">
                    <a:srgbClr val="000000">
                      <a:alpha val="43137"/>
                    </a:srgbClr>
                  </a:outerShdw>
                </a:effectLst>
                <a:latin typeface="Trebuchet MS" pitchFamily="34" charset="0"/>
              </a:rPr>
              <a:t>: Make sure this is an </a:t>
            </a:r>
            <a:r>
              <a:rPr lang="en-US" sz="1200" u="sng" dirty="0" smtClean="0">
                <a:solidFill>
                  <a:srgbClr val="FFC000"/>
                </a:solidFill>
                <a:effectLst>
                  <a:outerShdw blurRad="38100" dist="38100" dir="2700000" algn="tl">
                    <a:srgbClr val="000000">
                      <a:alpha val="43137"/>
                    </a:srgbClr>
                  </a:outerShdw>
                </a:effectLst>
                <a:latin typeface="Trebuchet MS" pitchFamily="34" charset="0"/>
              </a:rPr>
              <a:t>interface</a:t>
            </a:r>
            <a:r>
              <a:rPr lang="en-US" sz="1200" dirty="0" smtClean="0">
                <a:solidFill>
                  <a:srgbClr val="FFC000"/>
                </a:solidFill>
                <a:effectLst>
                  <a:outerShdw blurRad="38100" dist="38100" dir="2700000" algn="tl">
                    <a:srgbClr val="000000">
                      <a:alpha val="43137"/>
                    </a:srgbClr>
                  </a:outerShdw>
                </a:effectLst>
                <a:latin typeface="Trebuchet MS" pitchFamily="34" charset="0"/>
              </a:rPr>
              <a:t> class GUID</a:t>
            </a:r>
          </a:p>
          <a:p>
            <a:pPr algn="ctr" defTabSz="914063"/>
            <a:r>
              <a:rPr lang="en-US" sz="1200" dirty="0" smtClean="0">
                <a:solidFill>
                  <a:schemeClr val="tx1"/>
                </a:solidFill>
                <a:effectLst>
                  <a:outerShdw blurRad="38100" dist="38100" dir="2700000" algn="tl">
                    <a:srgbClr val="000000">
                      <a:alpha val="43137"/>
                    </a:srgbClr>
                  </a:outerShdw>
                </a:effectLst>
                <a:latin typeface="Trebuchet MS" pitchFamily="34" charset="0"/>
              </a:rPr>
              <a:t>(not a setup class)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smtClean="0"/>
              <a:t>Device Interface Events</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Receiving Notification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7" name="Text Placeholder 6"/>
          <p:cNvSpPr>
            <a:spLocks noGrp="1"/>
          </p:cNvSpPr>
          <p:nvPr>
            <p:ph type="body" idx="1"/>
          </p:nvPr>
        </p:nvSpPr>
        <p:spPr>
          <a:xfrm>
            <a:off x="382588" y="1414464"/>
            <a:ext cx="8380412" cy="457048"/>
          </a:xfrm>
        </p:spPr>
        <p:txBody>
          <a:bodyPr/>
          <a:lstStyle/>
          <a:p>
            <a:r>
              <a:rPr lang="en-US" sz="3200" dirty="0" smtClean="0"/>
              <a:t>WM_DEVICECHANGE</a:t>
            </a:r>
            <a:endParaRPr lang="en-US" sz="3200" dirty="0"/>
          </a:p>
        </p:txBody>
      </p:sp>
      <p:sp>
        <p:nvSpPr>
          <p:cNvPr id="245764" name="Rectangle 4"/>
          <p:cNvSpPr>
            <a:spLocks noChangeArrowheads="1"/>
          </p:cNvSpPr>
          <p:nvPr/>
        </p:nvSpPr>
        <p:spPr bwMode="auto">
          <a:xfrm>
            <a:off x="443336" y="1940117"/>
            <a:ext cx="7273646" cy="444682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LRESULT CALLBACK</a:t>
            </a:r>
          </a:p>
          <a:p>
            <a:pPr>
              <a:lnSpc>
                <a:spcPct val="85000"/>
              </a:lnSpc>
              <a:spcBef>
                <a:spcPct val="20000"/>
              </a:spcBef>
            </a:pPr>
            <a:r>
              <a:rPr lang="en-US" sz="1100" dirty="0" err="1" smtClean="0">
                <a:solidFill>
                  <a:schemeClr val="tx2"/>
                </a:solidFill>
                <a:effectLst>
                  <a:outerShdw blurRad="38100" dist="38100" dir="2700000" algn="tl">
                    <a:srgbClr val="000000">
                      <a:alpha val="43137"/>
                    </a:srgbClr>
                  </a:outerShdw>
                </a:effectLst>
                <a:latin typeface="Lucida Console" pitchFamily="49" charset="0"/>
              </a:rPr>
              <a:t>WndProc</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__in HWND </a:t>
            </a:r>
            <a:r>
              <a:rPr lang="en-US" sz="1100" dirty="0" err="1" smtClean="0">
                <a:solidFill>
                  <a:schemeClr val="tx2"/>
                </a:solidFill>
                <a:effectLst>
                  <a:outerShdw blurRad="38100" dist="38100" dir="2700000" algn="tl">
                    <a:srgbClr val="000000">
                      <a:alpha val="43137"/>
                    </a:srgbClr>
                  </a:outerShdw>
                </a:effectLst>
                <a:latin typeface="Lucida Console" pitchFamily="49" charset="0"/>
              </a:rPr>
              <a:t>hWnd</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__in UINT </a:t>
            </a:r>
            <a:r>
              <a:rPr lang="en-US" sz="1100" dirty="0" err="1" smtClean="0">
                <a:solidFill>
                  <a:schemeClr val="accent3">
                    <a:lumMod val="60000"/>
                    <a:lumOff val="40000"/>
                  </a:schemeClr>
                </a:solidFill>
                <a:effectLst>
                  <a:outerShdw blurRad="38100" dist="38100" dir="2700000" algn="tl">
                    <a:srgbClr val="000000">
                      <a:alpha val="43137"/>
                    </a:srgbClr>
                  </a:outerShdw>
                </a:effectLst>
                <a:latin typeface="Lucida Console" pitchFamily="49" charset="0"/>
              </a:rPr>
              <a:t>Msg</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__in WPARAM </a:t>
            </a:r>
            <a:r>
              <a:rPr lang="en-US" sz="1100" dirty="0" err="1"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wParam</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__in LPARAM </a:t>
            </a:r>
            <a:r>
              <a:rPr lang="en-US" sz="1100" dirty="0" err="1" smtClean="0">
                <a:solidFill>
                  <a:schemeClr val="accent6"/>
                </a:solidFill>
                <a:effectLst>
                  <a:outerShdw blurRad="38100" dist="38100" dir="2700000" algn="tl">
                    <a:srgbClr val="000000">
                      <a:alpha val="43137"/>
                    </a:srgbClr>
                  </a:outerShdw>
                </a:effectLst>
                <a:latin typeface="Lucida Console" pitchFamily="49" charset="0"/>
              </a:rPr>
              <a:t>lParam</a:t>
            </a:r>
            <a:endParaRPr lang="en-US" sz="1100" dirty="0" smtClean="0">
              <a:solidFill>
                <a:schemeClr val="accent6"/>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if (</a:t>
            </a:r>
            <a:r>
              <a:rPr lang="en-US" sz="1100" dirty="0" err="1" smtClean="0">
                <a:solidFill>
                  <a:schemeClr val="accent3">
                    <a:lumMod val="60000"/>
                    <a:lumOff val="40000"/>
                  </a:schemeClr>
                </a:solidFill>
                <a:effectLst>
                  <a:outerShdw blurRad="38100" dist="38100" dir="2700000" algn="tl">
                    <a:srgbClr val="000000">
                      <a:alpha val="43137"/>
                    </a:srgbClr>
                  </a:outerShdw>
                </a:effectLst>
                <a:latin typeface="Lucida Console" pitchFamily="49" charset="0"/>
              </a:rPr>
              <a:t>Msg</a:t>
            </a:r>
            <a:r>
              <a:rPr lang="en-US" sz="1100" dirty="0" smtClean="0">
                <a:solidFill>
                  <a:schemeClr val="accent3">
                    <a:lumMod val="60000"/>
                    <a:lumOff val="40000"/>
                  </a:schemeClr>
                </a:solidFill>
                <a:effectLst>
                  <a:outerShdw blurRad="38100" dist="38100" dir="2700000" algn="tl">
                    <a:srgbClr val="000000">
                      <a:alpha val="43137"/>
                    </a:srgbClr>
                  </a:outerShdw>
                </a:effectLst>
                <a:latin typeface="Lucida Console" pitchFamily="49" charset="0"/>
              </a:rPr>
              <a:t> == WM_DEVICECHANGE</a:t>
            </a: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if (</a:t>
            </a:r>
            <a:r>
              <a:rPr lang="en-US" sz="1100" dirty="0" err="1" smtClean="0">
                <a:solidFill>
                  <a:schemeClr val="accent6"/>
                </a:solidFill>
                <a:effectLst>
                  <a:outerShdw blurRad="38100" dist="38100" dir="2700000" algn="tl">
                    <a:srgbClr val="000000">
                      <a:alpha val="43137"/>
                    </a:srgbClr>
                  </a:outerShdw>
                </a:effectLst>
                <a:latin typeface="Lucida Console" pitchFamily="49" charset="0"/>
              </a:rPr>
              <a:t>lParam</a:t>
            </a:r>
            <a:r>
              <a:rPr lang="en-US" sz="1100" dirty="0" smtClean="0">
                <a:solidFill>
                  <a:schemeClr val="accent6"/>
                </a:solidFill>
                <a:effectLst>
                  <a:outerShdw blurRad="38100" dist="38100" dir="2700000" algn="tl">
                    <a:srgbClr val="000000">
                      <a:alpha val="43137"/>
                    </a:srgbClr>
                  </a:outerShdw>
                </a:effectLst>
                <a:latin typeface="Lucida Console" pitchFamily="49" charset="0"/>
              </a:rPr>
              <a:t> != NULL</a:t>
            </a: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switch (</a:t>
            </a:r>
            <a:r>
              <a:rPr lang="en-US" sz="1100" dirty="0" smtClean="0">
                <a:solidFill>
                  <a:schemeClr val="accent6"/>
                </a:solidFill>
                <a:effectLst>
                  <a:outerShdw blurRad="38100" dist="38100" dir="2700000" algn="tl">
                    <a:srgbClr val="000000">
                      <a:alpha val="43137"/>
                    </a:srgbClr>
                  </a:outerShdw>
                </a:effectLst>
                <a:latin typeface="Lucida Console" pitchFamily="49" charset="0"/>
              </a:rPr>
              <a:t>((PDEV_BROADCAST_HDR)</a:t>
            </a:r>
            <a:r>
              <a:rPr lang="en-US" sz="1100" dirty="0" err="1" smtClean="0">
                <a:solidFill>
                  <a:schemeClr val="accent6"/>
                </a:solidFill>
                <a:effectLst>
                  <a:outerShdw blurRad="38100" dist="38100" dir="2700000" algn="tl">
                    <a:srgbClr val="000000">
                      <a:alpha val="43137"/>
                    </a:srgbClr>
                  </a:outerShdw>
                </a:effectLst>
                <a:latin typeface="Lucida Console" pitchFamily="49" charset="0"/>
              </a:rPr>
              <a:t>lParam</a:t>
            </a:r>
            <a:r>
              <a:rPr lang="en-US" sz="1100" dirty="0" smtClean="0">
                <a:solidFill>
                  <a:schemeClr val="accent6"/>
                </a:solidFill>
                <a:effectLst>
                  <a:outerShdw blurRad="38100" dist="38100" dir="2700000" algn="tl">
                    <a:srgbClr val="000000">
                      <a:alpha val="43137"/>
                    </a:srgbClr>
                  </a:outerShdw>
                </a:effectLst>
                <a:latin typeface="Lucida Console" pitchFamily="49" charset="0"/>
              </a:rPr>
              <a:t>)-&gt;</a:t>
            </a:r>
            <a:r>
              <a:rPr lang="en-US" sz="1100" dirty="0" err="1" smtClean="0">
                <a:solidFill>
                  <a:schemeClr val="accent6"/>
                </a:solidFill>
                <a:effectLst>
                  <a:outerShdw blurRad="38100" dist="38100" dir="2700000" algn="tl">
                    <a:srgbClr val="000000">
                      <a:alpha val="43137"/>
                    </a:srgbClr>
                  </a:outerShdw>
                </a:effectLst>
                <a:latin typeface="Lucida Console" pitchFamily="49" charset="0"/>
              </a:rPr>
              <a:t>dbch_devicetype</a:t>
            </a: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case </a:t>
            </a:r>
            <a:r>
              <a:rPr lang="en-US" sz="1100" dirty="0" smtClean="0">
                <a:solidFill>
                  <a:schemeClr val="accent6"/>
                </a:solidFill>
                <a:effectLst>
                  <a:outerShdw blurRad="38100" dist="38100" dir="2700000" algn="tl">
                    <a:srgbClr val="000000">
                      <a:alpha val="43137"/>
                    </a:srgbClr>
                  </a:outerShdw>
                </a:effectLst>
                <a:latin typeface="Lucida Console" pitchFamily="49" charset="0"/>
              </a:rPr>
              <a:t>DBT_DEVTYP_DEVICEINTERFACE</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switch (</a:t>
            </a:r>
            <a:r>
              <a:rPr lang="en-US" sz="1100" dirty="0" err="1"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wParam</a:t>
            </a: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case </a:t>
            </a:r>
            <a:r>
              <a:rPr lang="en-US" sz="1100" dirty="0"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DBT_DEVICEARRIVAL</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break;</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case </a:t>
            </a:r>
            <a:r>
              <a:rPr lang="en-US" sz="1100" dirty="0"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DBT_DEVICEREMOVECOMPLETE</a:t>
            </a:r>
            <a:r>
              <a:rPr lang="en-US" sz="11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100" dirty="0" smtClean="0">
                <a:solidFill>
                  <a:schemeClr val="tx2"/>
                </a:solidFill>
                <a:effectLst>
                  <a:outerShdw blurRad="38100" dist="38100" dir="2700000" algn="tl">
                    <a:srgbClr val="000000">
                      <a:alpha val="43137"/>
                    </a:srgbClr>
                  </a:outerShdw>
                </a:effectLst>
                <a:latin typeface="Lucida Console" pitchFamily="49" charset="0"/>
              </a:rPr>
              <a:t>                    break;</a:t>
            </a:r>
          </a:p>
        </p:txBody>
      </p:sp>
      <p:sp>
        <p:nvSpPr>
          <p:cNvPr id="8" name="Line Callout 1 7"/>
          <p:cNvSpPr/>
          <p:nvPr/>
        </p:nvSpPr>
        <p:spPr bwMode="auto">
          <a:xfrm>
            <a:off x="4939257" y="2398425"/>
            <a:ext cx="2615785" cy="1551481"/>
          </a:xfrm>
          <a:prstGeom prst="borderCallout1">
            <a:avLst>
              <a:gd name="adj1" fmla="val 18750"/>
              <a:gd name="adj2" fmla="val -8333"/>
              <a:gd name="adj3" fmla="val 110558"/>
              <a:gd name="adj4" fmla="val -6405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Trebuchet MS" pitchFamily="34" charset="0"/>
              </a:rPr>
              <a:t>TIP: </a:t>
            </a:r>
            <a:r>
              <a:rPr lang="en-US" sz="1200" dirty="0" smtClean="0">
                <a:solidFill>
                  <a:schemeClr val="tx1"/>
                </a:solidFill>
                <a:effectLst>
                  <a:outerShdw blurRad="38100" dist="38100" dir="2700000" algn="tl">
                    <a:srgbClr val="000000">
                      <a:alpha val="43137"/>
                    </a:srgbClr>
                  </a:outerShdw>
                </a:effectLst>
                <a:latin typeface="Lucida Console" pitchFamily="49" charset="0"/>
              </a:rPr>
              <a:t>WM_DEVICECHANGE </a:t>
            </a:r>
            <a:r>
              <a:rPr lang="en-US" sz="1200" dirty="0" err="1" smtClean="0">
                <a:solidFill>
                  <a:srgbClr val="FFC000"/>
                </a:solidFill>
                <a:effectLst>
                  <a:outerShdw blurRad="38100" dist="38100" dir="2700000" algn="tl">
                    <a:srgbClr val="000000">
                      <a:alpha val="43137"/>
                    </a:srgbClr>
                  </a:outerShdw>
                </a:effectLst>
                <a:latin typeface="Lucida Console" pitchFamily="49" charset="0"/>
              </a:rPr>
              <a:t>lParam</a:t>
            </a:r>
            <a:r>
              <a:rPr lang="en-US" sz="1200" dirty="0" smtClean="0">
                <a:solidFill>
                  <a:schemeClr val="tx1"/>
                </a:solidFill>
                <a:effectLst>
                  <a:outerShdw blurRad="38100" dist="38100" dir="2700000" algn="tl">
                    <a:srgbClr val="000000">
                      <a:alpha val="43137"/>
                    </a:srgbClr>
                  </a:outerShdw>
                </a:effectLst>
                <a:latin typeface="Trebuchet MS" pitchFamily="34" charset="0"/>
              </a:rPr>
              <a:t> may be </a:t>
            </a:r>
            <a:r>
              <a:rPr lang="en-US" sz="1200" dirty="0" smtClean="0">
                <a:solidFill>
                  <a:srgbClr val="FFC000"/>
                </a:solidFill>
                <a:effectLst>
                  <a:outerShdw blurRad="38100" dist="38100" dir="2700000" algn="tl">
                    <a:srgbClr val="000000">
                      <a:alpha val="43137"/>
                    </a:srgbClr>
                  </a:outerShdw>
                </a:effectLst>
                <a:latin typeface="Lucida Console" pitchFamily="49" charset="0"/>
              </a:rPr>
              <a:t>NULL</a:t>
            </a:r>
            <a:r>
              <a:rPr lang="en-US" sz="1200" dirty="0" smtClean="0">
                <a:solidFill>
                  <a:schemeClr val="tx1"/>
                </a:solidFill>
                <a:effectLst>
                  <a:outerShdw blurRad="38100" dist="38100" dir="2700000" algn="tl">
                    <a:srgbClr val="000000">
                      <a:alpha val="43137"/>
                    </a:srgbClr>
                  </a:outerShdw>
                </a:effectLst>
                <a:latin typeface="Trebuchet MS" pitchFamily="34" charset="0"/>
              </a:rPr>
              <a:t>, or may specify a data for a </a:t>
            </a:r>
            <a:r>
              <a:rPr lang="en-US" sz="1200" dirty="0" smtClean="0">
                <a:solidFill>
                  <a:srgbClr val="FFC000"/>
                </a:solidFill>
                <a:effectLst>
                  <a:outerShdw blurRad="38100" dist="38100" dir="2700000" algn="tl">
                    <a:srgbClr val="000000">
                      <a:alpha val="43137"/>
                    </a:srgbClr>
                  </a:outerShdw>
                </a:effectLst>
                <a:latin typeface="Trebuchet MS" pitchFamily="34" charset="0"/>
              </a:rPr>
              <a:t>different event</a:t>
            </a:r>
            <a:r>
              <a:rPr lang="en-US" sz="1200" dirty="0" smtClean="0">
                <a:solidFill>
                  <a:schemeClr val="tx1"/>
                </a:solidFill>
                <a:effectLst>
                  <a:outerShdw blurRad="38100" dist="38100" dir="2700000" algn="tl">
                    <a:srgbClr val="000000">
                      <a:alpha val="43137"/>
                    </a:srgbClr>
                  </a:outerShdw>
                </a:effectLst>
                <a:latin typeface="Trebuchet MS" pitchFamily="34" charset="0"/>
              </a:rPr>
              <a:t>!</a:t>
            </a:r>
          </a:p>
          <a:p>
            <a:pPr algn="ctr" defTabSz="914063"/>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sz="1200" dirty="0" smtClean="0">
                <a:solidFill>
                  <a:schemeClr val="tx1"/>
                </a:solidFill>
                <a:effectLst>
                  <a:outerShdw blurRad="38100" dist="38100" dir="2700000" algn="tl">
                    <a:srgbClr val="000000">
                      <a:alpha val="43137"/>
                    </a:srgbClr>
                  </a:outerShdw>
                </a:effectLst>
                <a:latin typeface="Trebuchet MS" pitchFamily="34" charset="0"/>
              </a:rPr>
              <a:t>Check for </a:t>
            </a:r>
            <a:r>
              <a:rPr lang="en-US" sz="1200" i="1" dirty="0" smtClean="0">
                <a:solidFill>
                  <a:srgbClr val="FFC000"/>
                </a:solidFill>
                <a:effectLst>
                  <a:outerShdw blurRad="38100" dist="38100" dir="2700000" algn="tl">
                    <a:srgbClr val="000000">
                      <a:alpha val="43137"/>
                    </a:srgbClr>
                  </a:outerShdw>
                </a:effectLst>
                <a:latin typeface="Trebuchet MS" pitchFamily="34" charset="0"/>
              </a:rPr>
              <a:t>present</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u="sng" dirty="0" smtClean="0">
                <a:solidFill>
                  <a:srgbClr val="FFC000"/>
                </a:solidFill>
                <a:effectLst>
                  <a:outerShdw blurRad="38100" dist="38100" dir="2700000" algn="tl">
                    <a:srgbClr val="000000">
                      <a:alpha val="43137"/>
                    </a:srgbClr>
                  </a:outerShdw>
                </a:effectLst>
                <a:latin typeface="Trebuchet MS" pitchFamily="34" charset="0"/>
              </a:rPr>
              <a:t>and</a:t>
            </a:r>
            <a:r>
              <a:rPr lang="en-US" sz="1200" dirty="0" smtClean="0">
                <a:solidFill>
                  <a:schemeClr val="tx1"/>
                </a:solidFill>
                <a:effectLst>
                  <a:outerShdw blurRad="38100" dist="38100" dir="2700000" algn="tl">
                    <a:srgbClr val="000000">
                      <a:alpha val="43137"/>
                    </a:srgbClr>
                  </a:outerShdw>
                </a:effectLst>
                <a:latin typeface="Trebuchet MS" pitchFamily="34" charset="0"/>
              </a:rPr>
              <a:t> </a:t>
            </a:r>
            <a:r>
              <a:rPr lang="en-US" sz="1200" i="1" dirty="0" smtClean="0">
                <a:solidFill>
                  <a:srgbClr val="FFC000"/>
                </a:solidFill>
                <a:effectLst>
                  <a:outerShdw blurRad="38100" dist="38100" dir="2700000" algn="tl">
                    <a:srgbClr val="000000">
                      <a:alpha val="43137"/>
                    </a:srgbClr>
                  </a:outerShdw>
                </a:effectLst>
                <a:latin typeface="Trebuchet MS" pitchFamily="34" charset="0"/>
              </a:rPr>
              <a:t>expected</a:t>
            </a:r>
            <a:r>
              <a:rPr lang="en-US" sz="1200" dirty="0" smtClean="0">
                <a:solidFill>
                  <a:schemeClr val="tx1"/>
                </a:solidFill>
                <a:effectLst>
                  <a:outerShdw blurRad="38100" dist="38100" dir="2700000" algn="tl">
                    <a:srgbClr val="000000">
                      <a:alpha val="43137"/>
                    </a:srgbClr>
                  </a:outerShdw>
                </a:effectLst>
                <a:latin typeface="Trebuchet MS" pitchFamily="34" charset="0"/>
              </a:rPr>
              <a:t> event </a:t>
            </a:r>
            <a:r>
              <a:rPr lang="en-US" sz="1200" i="1" dirty="0" smtClean="0">
                <a:solidFill>
                  <a:schemeClr val="tx1"/>
                </a:solidFill>
                <a:effectLst>
                  <a:outerShdw blurRad="38100" dist="38100" dir="2700000" algn="tl">
                    <a:srgbClr val="000000">
                      <a:alpha val="43137"/>
                    </a:srgbClr>
                  </a:outerShdw>
                </a:effectLst>
                <a:latin typeface="Trebuchet MS" pitchFamily="34" charset="0"/>
              </a:rPr>
              <a:t>before</a:t>
            </a:r>
            <a:r>
              <a:rPr lang="en-US" sz="1200" dirty="0" smtClean="0">
                <a:solidFill>
                  <a:schemeClr val="tx1"/>
                </a:solidFill>
                <a:effectLst>
                  <a:outerShdw blurRad="38100" dist="38100" dir="2700000" algn="tl">
                    <a:srgbClr val="000000">
                      <a:alpha val="43137"/>
                    </a:srgbClr>
                  </a:outerShdw>
                </a:effectLst>
                <a:latin typeface="Trebuchet MS" pitchFamily="34" charset="0"/>
              </a:rPr>
              <a:t> checking if the event indicates an arrival or removal</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Device Interfaces</a:t>
            </a:r>
            <a:endParaRPr lang="en-US" dirty="0"/>
          </a:p>
        </p:txBody>
      </p:sp>
      <p:sp>
        <p:nvSpPr>
          <p:cNvPr id="8" name="Subtitle 7"/>
          <p:cNvSpPr>
            <a:spLocks noGrp="1"/>
          </p:cNvSpPr>
          <p:nvPr>
            <p:ph type="subTitle" idx="1"/>
          </p:nvPr>
        </p:nvSpPr>
        <p:spPr>
          <a:xfrm>
            <a:off x="2556405" y="4214106"/>
            <a:ext cx="5970561" cy="886397"/>
          </a:xfrm>
        </p:spPr>
        <p:txBody>
          <a:bodyPr/>
          <a:lstStyle/>
          <a:p>
            <a:r>
              <a:rPr lang="en-US" dirty="0" smtClean="0"/>
              <a:t>Toaster Sample Driver Package and Device Interfaces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052596"/>
          </a:xfrm>
        </p:spPr>
        <p:txBody>
          <a:bodyPr/>
          <a:lstStyle/>
          <a:p>
            <a:r>
              <a:rPr lang="en-US" sz="4400" dirty="0" smtClean="0"/>
              <a:t>Extending “Devices and Printers”</a:t>
            </a:r>
            <a:r>
              <a:rPr lang="en-US" sz="4400" dirty="0"/>
              <a:t/>
            </a:r>
            <a:br>
              <a:rPr lang="en-US" sz="4400" dirty="0"/>
            </a:br>
            <a:r>
              <a:rPr sz="3200" smtClean="0">
                <a:gradFill>
                  <a:gsLst>
                    <a:gs pos="28000">
                      <a:schemeClr val="accent6">
                        <a:lumMod val="40000"/>
                        <a:lumOff val="60000"/>
                      </a:schemeClr>
                    </a:gs>
                    <a:gs pos="48000">
                      <a:schemeClr val="accent6">
                        <a:lumMod val="40000"/>
                        <a:lumOff val="60000"/>
                      </a:schemeClr>
                    </a:gs>
                  </a:gsLst>
                  <a:lin ang="5400000" scaled="1"/>
                </a:gradFill>
              </a:rPr>
              <a:t>Discovering what devices can do</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pSp>
        <p:nvGrpSpPr>
          <p:cNvPr id="15" name="Group 14"/>
          <p:cNvGrpSpPr>
            <a:grpSpLocks noChangeAspect="1"/>
          </p:cNvGrpSpPr>
          <p:nvPr/>
        </p:nvGrpSpPr>
        <p:grpSpPr>
          <a:xfrm>
            <a:off x="273336" y="3165502"/>
            <a:ext cx="4270934" cy="3047921"/>
            <a:chOff x="5722261" y="3667672"/>
            <a:chExt cx="3226476" cy="2302551"/>
          </a:xfrm>
          <a:effectLst>
            <a:outerShdw blurRad="63500" sx="102000" sy="102000" algn="ctr" rotWithShape="0">
              <a:prstClr val="black">
                <a:alpha val="40000"/>
              </a:prstClr>
            </a:outerShdw>
          </a:effectLst>
        </p:grpSpPr>
        <p:pic>
          <p:nvPicPr>
            <p:cNvPr id="12" name="Picture 2"/>
            <p:cNvPicPr>
              <a:picLocks noChangeAspect="1" noChangeArrowheads="1"/>
            </p:cNvPicPr>
            <p:nvPr/>
          </p:nvPicPr>
          <p:blipFill>
            <a:blip r:embed="rId3"/>
            <a:srcRect/>
            <a:stretch>
              <a:fillRect/>
            </a:stretch>
          </p:blipFill>
          <p:spPr bwMode="auto">
            <a:xfrm>
              <a:off x="5722261" y="3667672"/>
              <a:ext cx="1057275" cy="1171575"/>
            </a:xfrm>
            <a:prstGeom prst="rect">
              <a:avLst/>
            </a:prstGeom>
            <a:noFill/>
            <a:ln w="63500">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6596062" y="4665298"/>
              <a:ext cx="2352675" cy="1304925"/>
            </a:xfrm>
            <a:prstGeom prst="rect">
              <a:avLst/>
            </a:prstGeom>
            <a:noFill/>
            <a:ln w="63500">
              <a:noFill/>
              <a:miter lim="800000"/>
              <a:headEnd/>
              <a:tailEnd/>
            </a:ln>
            <a:effectLst/>
          </p:spPr>
        </p:pic>
      </p:grpSp>
      <p:grpSp>
        <p:nvGrpSpPr>
          <p:cNvPr id="11" name="Group 10"/>
          <p:cNvGrpSpPr>
            <a:grpSpLocks noChangeAspect="1"/>
          </p:cNvGrpSpPr>
          <p:nvPr/>
        </p:nvGrpSpPr>
        <p:grpSpPr>
          <a:xfrm>
            <a:off x="5245414" y="1404052"/>
            <a:ext cx="3429482" cy="4812906"/>
            <a:chOff x="5202743" y="1652074"/>
            <a:chExt cx="4453873" cy="6250527"/>
          </a:xfrm>
          <a:effectLst>
            <a:outerShdw blurRad="63500" sx="102000" sy="102000" algn="ctr" rotWithShape="0">
              <a:prstClr val="black">
                <a:alpha val="40000"/>
              </a:prstClr>
            </a:outerShdw>
          </a:effectLst>
        </p:grpSpPr>
        <p:pic>
          <p:nvPicPr>
            <p:cNvPr id="9" name="Picture 8" descr="compctx-item.png"/>
            <p:cNvPicPr>
              <a:picLocks noChangeAspect="1"/>
            </p:cNvPicPr>
            <p:nvPr/>
          </p:nvPicPr>
          <p:blipFill>
            <a:blip r:embed="rId5"/>
            <a:stretch>
              <a:fillRect/>
            </a:stretch>
          </p:blipFill>
          <p:spPr>
            <a:xfrm>
              <a:off x="5202743" y="1652074"/>
              <a:ext cx="1821512" cy="2005335"/>
            </a:xfrm>
            <a:prstGeom prst="rect">
              <a:avLst/>
            </a:prstGeom>
          </p:spPr>
        </p:pic>
        <p:pic>
          <p:nvPicPr>
            <p:cNvPr id="10" name="Picture 9" descr="compctx-menu.png"/>
            <p:cNvPicPr>
              <a:picLocks noChangeAspect="1"/>
            </p:cNvPicPr>
            <p:nvPr/>
          </p:nvPicPr>
          <p:blipFill>
            <a:blip r:embed="rId6"/>
            <a:stretch>
              <a:fillRect/>
            </a:stretch>
          </p:blipFill>
          <p:spPr>
            <a:xfrm>
              <a:off x="5309163" y="3333150"/>
              <a:ext cx="4347453" cy="4569451"/>
            </a:xfrm>
            <a:prstGeom prst="rect">
              <a:avLst/>
            </a:prstGeom>
          </p:spPr>
        </p:pic>
      </p:grpSp>
      <p:grpSp>
        <p:nvGrpSpPr>
          <p:cNvPr id="5" name="Group 4"/>
          <p:cNvGrpSpPr>
            <a:grpSpLocks noChangeAspect="1"/>
          </p:cNvGrpSpPr>
          <p:nvPr/>
        </p:nvGrpSpPr>
        <p:grpSpPr>
          <a:xfrm>
            <a:off x="1760152" y="1738734"/>
            <a:ext cx="3443180" cy="2047257"/>
            <a:chOff x="1637433" y="2121044"/>
            <a:chExt cx="4471663" cy="2658776"/>
          </a:xfrm>
          <a:effectLst>
            <a:outerShdw blurRad="63500" sx="102000" sy="102000" algn="ctr" rotWithShape="0">
              <a:prstClr val="black">
                <a:alpha val="40000"/>
              </a:prstClr>
            </a:outerShdw>
          </a:effectLst>
        </p:grpSpPr>
        <p:pic>
          <p:nvPicPr>
            <p:cNvPr id="6" name="Picture 5" descr="mousectx-item.png"/>
            <p:cNvPicPr>
              <a:picLocks noChangeAspect="1"/>
            </p:cNvPicPr>
            <p:nvPr/>
          </p:nvPicPr>
          <p:blipFill>
            <a:blip r:embed="rId7"/>
            <a:stretch>
              <a:fillRect/>
            </a:stretch>
          </p:blipFill>
          <p:spPr>
            <a:xfrm>
              <a:off x="1637433" y="2121044"/>
              <a:ext cx="1807679" cy="2218515"/>
            </a:xfrm>
            <a:prstGeom prst="rect">
              <a:avLst/>
            </a:prstGeom>
          </p:spPr>
        </p:pic>
        <p:pic>
          <p:nvPicPr>
            <p:cNvPr id="7" name="Picture 6" descr="mousectx-menu.png"/>
            <p:cNvPicPr>
              <a:picLocks noChangeAspect="1"/>
            </p:cNvPicPr>
            <p:nvPr/>
          </p:nvPicPr>
          <p:blipFill>
            <a:blip r:embed="rId8"/>
            <a:stretch>
              <a:fillRect/>
            </a:stretch>
          </p:blipFill>
          <p:spPr>
            <a:xfrm>
              <a:off x="3183943" y="3267943"/>
              <a:ext cx="2925153" cy="1511877"/>
            </a:xfrm>
            <a:prstGeom prst="rect">
              <a:avLst/>
            </a:prstGeom>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07996"/>
          </a:xfrm>
        </p:spPr>
        <p:txBody>
          <a:bodyPr/>
          <a:lstStyle/>
          <a:p>
            <a:r>
              <a:rPr sz="4400" smtClean="0"/>
              <a:t>Extending “Devices and Printers”</a:t>
            </a:r>
            <a:br>
              <a:rPr sz="4400" smtClean="0"/>
            </a:br>
            <a:r>
              <a:rPr sz="3600" smtClean="0">
                <a:gradFill>
                  <a:gsLst>
                    <a:gs pos="28000">
                      <a:schemeClr val="accent6">
                        <a:lumMod val="40000"/>
                        <a:lumOff val="60000"/>
                      </a:schemeClr>
                    </a:gs>
                    <a:gs pos="48000">
                      <a:schemeClr val="accent6">
                        <a:lumMod val="40000"/>
                        <a:lumOff val="60000"/>
                      </a:schemeClr>
                    </a:gs>
                  </a:gsLst>
                  <a:lin ang="5400000" scaled="1"/>
                </a:gradFill>
              </a:rPr>
              <a:t>Discovering what devices can do</a:t>
            </a:r>
            <a:endParaRPr lang="en-US" sz="3600" dirty="0"/>
          </a:p>
        </p:txBody>
      </p:sp>
      <p:sp>
        <p:nvSpPr>
          <p:cNvPr id="9229" name="Rectangle 13"/>
          <p:cNvSpPr>
            <a:spLocks noGrp="1" noChangeArrowheads="1"/>
          </p:cNvSpPr>
          <p:nvPr>
            <p:ph idx="1"/>
          </p:nvPr>
        </p:nvSpPr>
        <p:spPr>
          <a:xfrm>
            <a:off x="382588" y="1901825"/>
            <a:ext cx="8380412" cy="1483483"/>
          </a:xfrm>
        </p:spPr>
        <p:txBody>
          <a:bodyPr/>
          <a:lstStyle/>
          <a:p>
            <a:r>
              <a:rPr lang="en-US" sz="2400" dirty="0" smtClean="0"/>
              <a:t>Author device-related applications to discover the devices they support using device interfaces</a:t>
            </a:r>
          </a:p>
          <a:p>
            <a:r>
              <a:rPr lang="en-US" sz="2400" dirty="0" smtClean="0"/>
              <a:t>Register an application’s support for an interface class with “Devices and Printers”</a:t>
            </a:r>
          </a:p>
        </p:txBody>
      </p:sp>
      <p:sp>
        <p:nvSpPr>
          <p:cNvPr id="22" name="Rectangle 13"/>
          <p:cNvSpPr txBox="1">
            <a:spLocks noChangeArrowheads="1"/>
          </p:cNvSpPr>
          <p:nvPr/>
        </p:nvSpPr>
        <p:spPr bwMode="auto">
          <a:xfrm>
            <a:off x="377592" y="3429000"/>
            <a:ext cx="5206243" cy="26089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Benefits for applications and users</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Users can easily discover what they can do with the devices they own!</a:t>
            </a:r>
          </a:p>
          <a:p>
            <a:pPr marL="704822" lvl="1" indent="-317487" defTabSz="912777" fontAlgn="base">
              <a:lnSpc>
                <a:spcPct val="90000"/>
              </a:lnSpc>
              <a:spcBef>
                <a:spcPts val="1083"/>
              </a:spcBef>
              <a:spcAft>
                <a:spcPct val="0"/>
              </a:spcAft>
              <a:buClr>
                <a:schemeClr val="tx2"/>
              </a:buClr>
              <a:buSzPct val="80000"/>
              <a:buBlip>
                <a:blip r:embed="rId4"/>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 are discoverable in the context of the devices they can support!</a:t>
            </a:r>
          </a:p>
        </p:txBody>
      </p:sp>
      <p:cxnSp>
        <p:nvCxnSpPr>
          <p:cNvPr id="24" name="Straight Arrow Connector 23"/>
          <p:cNvCxnSpPr/>
          <p:nvPr/>
        </p:nvCxnSpPr>
        <p:spPr bwMode="auto">
          <a:xfrm>
            <a:off x="3777520" y="4636586"/>
            <a:ext cx="1828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a:off x="5548850" y="5379010"/>
            <a:ext cx="914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5722261" y="4009575"/>
            <a:ext cx="1057275" cy="1171575"/>
          </a:xfrm>
          <a:prstGeom prst="rect">
            <a:avLst/>
          </a:prstGeom>
          <a:noFill/>
          <a:ln w="63500">
            <a:solidFill>
              <a:schemeClr val="accent6"/>
            </a:solid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6596062" y="4840225"/>
            <a:ext cx="2352675" cy="1304925"/>
          </a:xfrm>
          <a:prstGeom prst="rect">
            <a:avLst/>
          </a:prstGeom>
          <a:noFill/>
          <a:ln w="63500">
            <a:solidFill>
              <a:schemeClr val="accent2"/>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lide(fromLeft)">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Interfaces</a:t>
            </a:r>
            <a:br>
              <a:rPr lang="en-US" dirty="0" smtClean="0"/>
            </a:br>
            <a:r>
              <a:rPr lang="en-US" sz="3600" dirty="0" smtClean="0">
                <a:solidFill>
                  <a:schemeClr val="accent1"/>
                </a:solidFill>
              </a:rPr>
              <a:t>What are they?</a:t>
            </a:r>
            <a:endParaRPr lang="en-US" sz="3600" dirty="0">
              <a:solidFill>
                <a:schemeClr val="accent1"/>
              </a:solidFill>
            </a:endParaRPr>
          </a:p>
        </p:txBody>
      </p:sp>
      <p:sp>
        <p:nvSpPr>
          <p:cNvPr id="9229" name="Rectangle 13"/>
          <p:cNvSpPr>
            <a:spLocks noGrp="1" noChangeArrowheads="1"/>
          </p:cNvSpPr>
          <p:nvPr>
            <p:ph idx="1"/>
          </p:nvPr>
        </p:nvSpPr>
        <p:spPr>
          <a:xfrm>
            <a:off x="382588" y="1901825"/>
            <a:ext cx="8380412" cy="3782574"/>
          </a:xfrm>
        </p:spPr>
        <p:txBody>
          <a:bodyPr/>
          <a:lstStyle/>
          <a:p>
            <a:r>
              <a:rPr lang="en-US" sz="2400" dirty="0" smtClean="0"/>
              <a:t>Device interfaces are the means by which Plug and Play drivers make device functionality available to other system components</a:t>
            </a:r>
          </a:p>
          <a:p>
            <a:pPr lvl="1"/>
            <a:r>
              <a:rPr lang="en-US" sz="2000" dirty="0" smtClean="0"/>
              <a:t>Provides a consistent discovery mechanism for devices based on shared characteristics</a:t>
            </a:r>
          </a:p>
          <a:p>
            <a:pPr lvl="1"/>
            <a:r>
              <a:rPr lang="en-US" sz="2000" dirty="0" smtClean="0"/>
              <a:t>Provides standardized naming</a:t>
            </a:r>
          </a:p>
          <a:p>
            <a:pPr lvl="1"/>
            <a:r>
              <a:rPr lang="en-US" sz="2000" dirty="0" smtClean="0"/>
              <a:t>Support for custom properties and settings</a:t>
            </a:r>
          </a:p>
          <a:p>
            <a:pPr lvl="1"/>
            <a:r>
              <a:rPr lang="en-US" sz="2000" dirty="0" smtClean="0"/>
              <a:t>Provides a system managed path for I/O Requests</a:t>
            </a:r>
          </a:p>
          <a:p>
            <a:pPr lvl="1"/>
            <a:r>
              <a:rPr lang="en-US" sz="2000" dirty="0" smtClean="0"/>
              <a:t>Provides notification of availability of new interfaces</a:t>
            </a:r>
          </a:p>
          <a:p>
            <a:pPr lvl="1"/>
            <a:r>
              <a:rPr lang="en-US" sz="2000" dirty="0" smtClean="0"/>
              <a:t>Available to kernel-mode components and user-mode applications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609398"/>
          </a:xfrm>
        </p:spPr>
        <p:txBody>
          <a:bodyPr/>
          <a:lstStyle/>
          <a:p>
            <a:r>
              <a:rPr lang="en-US" sz="4400" dirty="0" smtClean="0"/>
              <a:t>“Devices And Printers”</a:t>
            </a:r>
            <a:endParaRPr lang="en-US" sz="4400" dirty="0"/>
          </a:p>
        </p:txBody>
      </p:sp>
      <p:sp>
        <p:nvSpPr>
          <p:cNvPr id="8" name="Subtitle 7"/>
          <p:cNvSpPr>
            <a:spLocks noGrp="1"/>
          </p:cNvSpPr>
          <p:nvPr>
            <p:ph type="subTitle" idx="1"/>
          </p:nvPr>
        </p:nvSpPr>
        <p:spPr>
          <a:xfrm>
            <a:off x="2556405" y="4214106"/>
            <a:ext cx="5970561" cy="886397"/>
          </a:xfrm>
        </p:spPr>
        <p:txBody>
          <a:bodyPr/>
          <a:lstStyle/>
          <a:p>
            <a:r>
              <a:rPr lang="en-US" dirty="0" smtClean="0"/>
              <a:t>Associating applications with Toaster Devices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881336"/>
          </a:xfrm>
        </p:spPr>
        <p:txBody>
          <a:bodyPr/>
          <a:lstStyle/>
          <a:p>
            <a:r>
              <a:rPr lang="en-US" sz="2800" dirty="0" smtClean="0"/>
              <a:t>Use device interfaces to describe a device’s functionality to drivers and applications</a:t>
            </a:r>
          </a:p>
          <a:p>
            <a:r>
              <a:rPr lang="en-US" sz="2800" dirty="0" smtClean="0"/>
              <a:t>Support system-defined interfaces whenever appropriate</a:t>
            </a:r>
          </a:p>
          <a:p>
            <a:r>
              <a:rPr lang="en-US" sz="2800" dirty="0" smtClean="0"/>
              <a:t>Implement interface category contract in driver</a:t>
            </a:r>
          </a:p>
          <a:p>
            <a:r>
              <a:rPr lang="en-US" sz="2800" dirty="0" smtClean="0"/>
              <a:t>Applications should register for notification events to support dynamic arrival of new devices after the application is running</a:t>
            </a:r>
          </a:p>
          <a:p>
            <a:r>
              <a:rPr lang="en-US" sz="2800" dirty="0" smtClean="0"/>
              <a:t>Register application support for device interfaces with “Devices and Printers” extensibility on Windows 7!</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4139595"/>
          </a:xfrm>
        </p:spPr>
        <p:txBody>
          <a:bodyPr/>
          <a:lstStyle/>
          <a:p>
            <a:pPr marL="285750" indent="-285750">
              <a:spcBef>
                <a:spcPts val="833"/>
              </a:spcBef>
            </a:pPr>
            <a:r>
              <a:rPr lang="en-US" sz="1800" dirty="0" smtClean="0"/>
              <a:t>Web Resources</a:t>
            </a:r>
          </a:p>
          <a:p>
            <a:pPr marL="573088" lvl="1" indent="-287338">
              <a:spcBef>
                <a:spcPts val="833"/>
              </a:spcBef>
            </a:pPr>
            <a:r>
              <a:rPr lang="en-US" sz="1600" dirty="0" smtClean="0"/>
              <a:t>Introduction to Device Interfaces</a:t>
            </a:r>
          </a:p>
          <a:p>
            <a:pPr marL="573088" lvl="1" indent="-287338">
              <a:spcBef>
                <a:spcPts val="833"/>
              </a:spcBef>
              <a:buNone/>
            </a:pPr>
            <a:r>
              <a:rPr lang="en-US" sz="1600" dirty="0" smtClean="0"/>
              <a:t>	</a:t>
            </a:r>
            <a:r>
              <a:rPr lang="en-US" sz="1600" dirty="0" smtClean="0">
                <a:hlinkClick r:id="rId3"/>
              </a:rPr>
              <a:t>http://msdn.microsoft.com/en-us/library/ms791127.aspx</a:t>
            </a:r>
            <a:endParaRPr lang="en-US" sz="1600" dirty="0" smtClean="0"/>
          </a:p>
          <a:p>
            <a:pPr marL="573088" lvl="1" indent="-287338">
              <a:spcBef>
                <a:spcPts val="833"/>
              </a:spcBef>
            </a:pPr>
            <a:r>
              <a:rPr lang="en-US" sz="1600" dirty="0" smtClean="0"/>
              <a:t>Device Interface Classes</a:t>
            </a:r>
          </a:p>
          <a:p>
            <a:pPr marL="573088" lvl="1" indent="-287338">
              <a:spcBef>
                <a:spcPts val="833"/>
              </a:spcBef>
              <a:buNone/>
            </a:pPr>
            <a:r>
              <a:rPr lang="en-US" sz="1600" dirty="0" smtClean="0"/>
              <a:t>	</a:t>
            </a:r>
            <a:r>
              <a:rPr lang="en-US" sz="1600" dirty="0" smtClean="0">
                <a:hlinkClick r:id="rId4"/>
              </a:rPr>
              <a:t>http://msdn.microsoft.com/en-us/library/ms791128.aspx</a:t>
            </a:r>
            <a:endParaRPr lang="en-US" sz="1600" dirty="0" smtClean="0"/>
          </a:p>
          <a:p>
            <a:pPr marL="573088" lvl="1" indent="-287338">
              <a:spcBef>
                <a:spcPts val="833"/>
              </a:spcBef>
            </a:pPr>
            <a:r>
              <a:rPr lang="fr-FR" sz="1600" dirty="0" smtClean="0"/>
              <a:t>System-</a:t>
            </a:r>
            <a:r>
              <a:rPr lang="fr-FR" sz="1600" dirty="0" err="1" smtClean="0"/>
              <a:t>Defined</a:t>
            </a:r>
            <a:r>
              <a:rPr lang="fr-FR" sz="1600" dirty="0" smtClean="0"/>
              <a:t> </a:t>
            </a:r>
            <a:r>
              <a:rPr lang="fr-FR" sz="1600" dirty="0" err="1" smtClean="0"/>
              <a:t>Device</a:t>
            </a:r>
            <a:r>
              <a:rPr lang="fr-FR" sz="1600" dirty="0" smtClean="0"/>
              <a:t> Interface Classes</a:t>
            </a:r>
          </a:p>
          <a:p>
            <a:pPr marL="573088" lvl="1" indent="-287338">
              <a:spcBef>
                <a:spcPts val="833"/>
              </a:spcBef>
              <a:buNone/>
            </a:pPr>
            <a:r>
              <a:rPr lang="fr-FR" sz="1600" dirty="0" smtClean="0"/>
              <a:t>	</a:t>
            </a:r>
            <a:r>
              <a:rPr lang="fr-FR" sz="1600" dirty="0" smtClean="0">
                <a:hlinkClick r:id="rId5"/>
              </a:rPr>
              <a:t>http://msdn.microsoft.com/en-us/library/bb663138.aspx</a:t>
            </a:r>
            <a:endParaRPr lang="fr-FR" sz="1600" dirty="0" smtClean="0"/>
          </a:p>
          <a:p>
            <a:pPr marL="573088" lvl="1" indent="-287338">
              <a:spcBef>
                <a:spcPts val="833"/>
              </a:spcBef>
            </a:pPr>
            <a:r>
              <a:rPr lang="fr-FR" sz="1600" dirty="0" smtClean="0"/>
              <a:t>Setup Classes Versus Interface Classes</a:t>
            </a:r>
          </a:p>
          <a:p>
            <a:pPr marL="573088" lvl="1" indent="-287338">
              <a:spcBef>
                <a:spcPts val="833"/>
              </a:spcBef>
              <a:buNone/>
            </a:pPr>
            <a:r>
              <a:rPr lang="en-US" sz="1600" dirty="0" smtClean="0"/>
              <a:t>	</a:t>
            </a:r>
            <a:r>
              <a:rPr lang="en-US" sz="1600" dirty="0" smtClean="0">
                <a:hlinkClick r:id="rId6"/>
              </a:rPr>
              <a:t>http://msdn.microsoft.com/en-us/library/ms791131.aspx</a:t>
            </a:r>
            <a:endParaRPr lang="en-US" sz="1600" dirty="0" smtClean="0"/>
          </a:p>
          <a:p>
            <a:pPr marL="573088" lvl="1" indent="-287338">
              <a:spcBef>
                <a:spcPts val="833"/>
              </a:spcBef>
            </a:pPr>
            <a:r>
              <a:rPr lang="en-US" sz="1600" dirty="0" smtClean="0"/>
              <a:t>Using a Device Interface</a:t>
            </a:r>
          </a:p>
          <a:p>
            <a:pPr marL="573088" lvl="1" indent="-287338">
              <a:spcBef>
                <a:spcPts val="833"/>
              </a:spcBef>
              <a:buNone/>
            </a:pPr>
            <a:r>
              <a:rPr lang="en-US" sz="1600" dirty="0" smtClean="0"/>
              <a:t>	</a:t>
            </a:r>
            <a:r>
              <a:rPr lang="en-US" sz="1600" dirty="0" smtClean="0">
                <a:hlinkClick r:id="rId7"/>
              </a:rPr>
              <a:t>http://msdn.microsoft.com/en-us/library/ms791132.aspx</a:t>
            </a:r>
            <a:endParaRPr lang="en-US" sz="1600" dirty="0" smtClean="0"/>
          </a:p>
          <a:p>
            <a:pPr marL="573088" lvl="1" indent="-287338">
              <a:spcBef>
                <a:spcPts val="833"/>
              </a:spcBef>
            </a:pPr>
            <a:r>
              <a:rPr lang="en-US" sz="1600" dirty="0" err="1" smtClean="0"/>
              <a:t>RegisterDeviceNotification</a:t>
            </a:r>
            <a:endParaRPr lang="en-US" sz="1600" dirty="0" smtClean="0"/>
          </a:p>
          <a:p>
            <a:pPr marL="573088" lvl="1" indent="-287338">
              <a:spcBef>
                <a:spcPts val="833"/>
              </a:spcBef>
              <a:buNone/>
            </a:pPr>
            <a:r>
              <a:rPr lang="en-US" sz="1600" dirty="0" smtClean="0"/>
              <a:t>	</a:t>
            </a:r>
            <a:r>
              <a:rPr lang="en-US" sz="1600" dirty="0" smtClean="0">
                <a:hlinkClick r:id="rId8"/>
              </a:rPr>
              <a:t>http://msdn.microsoft.com/en-us/library/aa363431.aspx</a:t>
            </a:r>
            <a:endParaRPr lang="en-US" sz="16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2230354"/>
          </a:xfrm>
        </p:spPr>
        <p:txBody>
          <a:bodyPr/>
          <a:lstStyle/>
          <a:p>
            <a:pPr marL="285750" indent="-285750">
              <a:spcBef>
                <a:spcPts val="833"/>
              </a:spcBef>
            </a:pPr>
            <a:r>
              <a:rPr lang="en-US" sz="2400" dirty="0" smtClean="0"/>
              <a:t>Related Sessions</a:t>
            </a:r>
          </a:p>
          <a:p>
            <a:pPr marL="517525" lvl="1" indent="-231775">
              <a:spcBef>
                <a:spcPts val="833"/>
              </a:spcBef>
            </a:pPr>
            <a:r>
              <a:rPr lang="en-US" sz="2000" dirty="0" smtClean="0"/>
              <a:t>PC and Devices in Windows 7:  What You Need To Know</a:t>
            </a:r>
          </a:p>
          <a:p>
            <a:pPr marL="517525" lvl="1" indent="-231775">
              <a:spcBef>
                <a:spcPts val="833"/>
              </a:spcBef>
            </a:pPr>
            <a:r>
              <a:rPr lang="en-US" sz="2000" dirty="0" smtClean="0"/>
              <a:t>Windows 7 Device Experience Overview</a:t>
            </a:r>
          </a:p>
          <a:p>
            <a:pPr marL="517525" lvl="1" indent="-231775">
              <a:spcBef>
                <a:spcPts val="833"/>
              </a:spcBef>
            </a:pPr>
            <a:r>
              <a:rPr lang="en-US" sz="2000" dirty="0" smtClean="0"/>
              <a:t>Windows 7 Device Experience (Parts 1 and 2)</a:t>
            </a:r>
          </a:p>
          <a:p>
            <a:pPr marL="517525" lvl="1" indent="-231775">
              <a:spcBef>
                <a:spcPts val="833"/>
              </a:spcBef>
            </a:pPr>
            <a:r>
              <a:rPr lang="en-US" sz="2000" dirty="0" smtClean="0"/>
              <a:t>Discussion:  Device Center, </a:t>
            </a:r>
            <a:r>
              <a:rPr lang="en-US" sz="2000" dirty="0" err="1" smtClean="0"/>
              <a:t>Bluewire</a:t>
            </a:r>
            <a:r>
              <a:rPr lang="en-US" sz="2000" dirty="0" smtClean="0"/>
              <a:t>, and Device Installation</a:t>
            </a:r>
          </a:p>
          <a:p>
            <a:pPr marL="517525" lvl="1" indent="-231775">
              <a:spcBef>
                <a:spcPts val="833"/>
              </a:spcBef>
            </a:pPr>
            <a:r>
              <a:rPr lang="en-US" sz="2000" dirty="0" smtClean="0"/>
              <a:t>Plug and Play Basics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Classes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A Functional Categorization of Devices</a:t>
            </a:r>
            <a:endParaRPr lang="en-US" sz="3600" dirty="0"/>
          </a:p>
        </p:txBody>
      </p:sp>
      <p:sp>
        <p:nvSpPr>
          <p:cNvPr id="9229" name="Rectangle 13"/>
          <p:cNvSpPr>
            <a:spLocks noGrp="1" noChangeArrowheads="1"/>
          </p:cNvSpPr>
          <p:nvPr>
            <p:ph type="body" idx="1"/>
          </p:nvPr>
        </p:nvSpPr>
        <p:spPr>
          <a:xfrm>
            <a:off x="382588" y="1870368"/>
            <a:ext cx="8380412" cy="2397066"/>
          </a:xfrm>
        </p:spPr>
        <p:txBody>
          <a:bodyPr/>
          <a:lstStyle/>
          <a:p>
            <a:r>
              <a:rPr lang="en-US" sz="2400" dirty="0" smtClean="0"/>
              <a:t>Device Interfaces are grouped by “Interface Classes”</a:t>
            </a:r>
          </a:p>
          <a:p>
            <a:pPr lvl="1"/>
            <a:r>
              <a:rPr lang="en-US" sz="2000" dirty="0" smtClean="0"/>
              <a:t>Each class is uniquely identified by a GUID</a:t>
            </a:r>
          </a:p>
          <a:p>
            <a:pPr lvl="1"/>
            <a:r>
              <a:rPr lang="en-US" sz="2000" dirty="0" smtClean="0"/>
              <a:t>Each class may have many interfaces </a:t>
            </a:r>
            <a:r>
              <a:rPr lang="en-US" sz="2000" i="1" dirty="0" smtClean="0"/>
              <a:t>instances</a:t>
            </a:r>
          </a:p>
          <a:p>
            <a:pPr lvl="1"/>
            <a:r>
              <a:rPr lang="en-US" sz="2000" dirty="0" smtClean="0"/>
              <a:t>Each device interface instance</a:t>
            </a:r>
          </a:p>
          <a:p>
            <a:pPr lvl="2"/>
            <a:r>
              <a:rPr lang="en-US" sz="1800" dirty="0" smtClean="0"/>
              <a:t>Belongs to exactly one class</a:t>
            </a:r>
          </a:p>
          <a:p>
            <a:pPr lvl="2"/>
            <a:r>
              <a:rPr lang="en-US" sz="1800" dirty="0" smtClean="0"/>
              <a:t>Identifies exactly one PnP device</a:t>
            </a:r>
          </a:p>
        </p:txBody>
      </p:sp>
      <p:grpSp>
        <p:nvGrpSpPr>
          <p:cNvPr id="8" name="Group 7"/>
          <p:cNvGrpSpPr/>
          <p:nvPr/>
        </p:nvGrpSpPr>
        <p:grpSpPr>
          <a:xfrm>
            <a:off x="2606040" y="4900411"/>
            <a:ext cx="1975289" cy="1309890"/>
            <a:chOff x="2354580" y="2698231"/>
            <a:chExt cx="1975289" cy="1309890"/>
          </a:xfrm>
        </p:grpSpPr>
        <p:grpSp>
          <p:nvGrpSpPr>
            <p:cNvPr id="22" name="Interface {A} color"/>
            <p:cNvGrpSpPr/>
            <p:nvPr/>
          </p:nvGrpSpPr>
          <p:grpSpPr>
            <a:xfrm>
              <a:off x="3690397" y="3286207"/>
              <a:ext cx="639472" cy="100526"/>
              <a:chOff x="4384623" y="4101439"/>
              <a:chExt cx="1162678" cy="182880"/>
            </a:xfrm>
          </p:grpSpPr>
          <p:sp>
            <p:nvSpPr>
              <p:cNvPr id="30" name="Flowchart: Connector 29"/>
              <p:cNvSpPr/>
              <p:nvPr/>
            </p:nvSpPr>
            <p:spPr bwMode="auto">
              <a:xfrm>
                <a:off x="5364421" y="4101439"/>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9" name="Straight Connector 28"/>
              <p:cNvCxnSpPr/>
              <p:nvPr/>
            </p:nvCxnSpPr>
            <p:spPr bwMode="auto">
              <a:xfrm flipV="1">
                <a:off x="4384623" y="4194908"/>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grpSp>
        <p:grpSp>
          <p:nvGrpSpPr>
            <p:cNvPr id="13" name="Group 83"/>
            <p:cNvGrpSpPr/>
            <p:nvPr/>
          </p:nvGrpSpPr>
          <p:grpSpPr>
            <a:xfrm>
              <a:off x="2354580" y="2698231"/>
              <a:ext cx="1394460" cy="1309890"/>
              <a:chOff x="2077386" y="2698230"/>
              <a:chExt cx="3444332" cy="2598291"/>
            </a:xfrm>
          </p:grpSpPr>
          <p:sp>
            <p:nvSpPr>
              <p:cNvPr id="15"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
        <p:nvSpPr>
          <p:cNvPr id="40" name="TextBox 39"/>
          <p:cNvSpPr txBox="1"/>
          <p:nvPr/>
        </p:nvSpPr>
        <p:spPr>
          <a:xfrm>
            <a:off x="347650" y="5928360"/>
            <a:ext cx="1233030" cy="369332"/>
          </a:xfrm>
          <a:prstGeom prst="rect">
            <a:avLst/>
          </a:prstGeom>
          <a:noFill/>
        </p:spPr>
        <p:txBody>
          <a:bodyPr wrap="none" rtlCol="0">
            <a:spAutoFit/>
          </a:bodyPr>
          <a:lstStyle/>
          <a:p>
            <a:r>
              <a:rPr lang="en-US" dirty="0" smtClean="0">
                <a:solidFill>
                  <a:schemeClr val="accent1"/>
                </a:solidFill>
                <a:effectLst>
                  <a:outerShdw blurRad="38100" dist="38100" dir="2700000" algn="tl">
                    <a:srgbClr val="000000">
                      <a:alpha val="43137"/>
                    </a:srgbClr>
                  </a:outerShdw>
                </a:effectLst>
                <a:latin typeface="Trebuchet MS" pitchFamily="34" charset="0"/>
              </a:rPr>
              <a:t>Device</a:t>
            </a:r>
            <a:r>
              <a:rPr lang="en-US" dirty="0" smtClean="0">
                <a:solidFill>
                  <a:schemeClr val="tx1"/>
                </a:solidFill>
                <a:effectLst>
                  <a:outerShdw blurRad="38100" dist="38100" dir="2700000" algn="tl">
                    <a:srgbClr val="000000">
                      <a:alpha val="43137"/>
                    </a:srgbClr>
                  </a:outerShdw>
                </a:effectLst>
                <a:latin typeface="Trebuchet MS" pitchFamily="34" charset="0"/>
              </a:rPr>
              <a:t> [1]</a:t>
            </a:r>
          </a:p>
        </p:txBody>
      </p:sp>
      <p:cxnSp>
        <p:nvCxnSpPr>
          <p:cNvPr id="42" name="Straight Arrow Connector 41"/>
          <p:cNvCxnSpPr/>
          <p:nvPr/>
        </p:nvCxnSpPr>
        <p:spPr bwMode="auto">
          <a:xfrm flipV="1">
            <a:off x="1554480" y="6118860"/>
            <a:ext cx="982980"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45" name="TextBox 44"/>
          <p:cNvSpPr txBox="1"/>
          <p:nvPr/>
        </p:nvSpPr>
        <p:spPr>
          <a:xfrm>
            <a:off x="650700" y="5342120"/>
            <a:ext cx="904415" cy="369332"/>
          </a:xfrm>
          <a:prstGeom prst="rect">
            <a:avLst/>
          </a:prstGeom>
          <a:noFill/>
        </p:spPr>
        <p:txBody>
          <a:bodyPr wrap="none" rtlCol="0">
            <a:spAutoFit/>
          </a:bodyPr>
          <a:lstStyle/>
          <a:p>
            <a:r>
              <a:rPr lang="en-US" dirty="0" smtClean="0">
                <a:solidFill>
                  <a:schemeClr val="accent1"/>
                </a:solidFill>
                <a:effectLst>
                  <a:outerShdw blurRad="38100" dist="38100" dir="2700000" algn="tl">
                    <a:srgbClr val="000000">
                      <a:alpha val="43137"/>
                    </a:srgbClr>
                  </a:outerShdw>
                </a:effectLst>
                <a:latin typeface="Trebuchet MS" pitchFamily="34" charset="0"/>
              </a:rPr>
              <a:t>Drivers</a:t>
            </a:r>
          </a:p>
        </p:txBody>
      </p:sp>
      <p:cxnSp>
        <p:nvCxnSpPr>
          <p:cNvPr id="46" name="Straight Arrow Connector 45"/>
          <p:cNvCxnSpPr/>
          <p:nvPr/>
        </p:nvCxnSpPr>
        <p:spPr bwMode="auto">
          <a:xfrm>
            <a:off x="1517130" y="5554980"/>
            <a:ext cx="1153180" cy="214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V="1">
            <a:off x="2180070" y="5172958"/>
            <a:ext cx="490238" cy="37440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a:off x="2180070" y="5547360"/>
            <a:ext cx="490242" cy="4079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65" name="TextBox 64"/>
          <p:cNvSpPr txBox="1"/>
          <p:nvPr/>
        </p:nvSpPr>
        <p:spPr>
          <a:xfrm>
            <a:off x="5745480" y="4495800"/>
            <a:ext cx="3235181" cy="830997"/>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An </a:t>
            </a:r>
            <a:r>
              <a:rPr lang="en-US" sz="1600" i="1" dirty="0" smtClean="0">
                <a:solidFill>
                  <a:schemeClr val="accent1"/>
                </a:solidFill>
                <a:effectLst>
                  <a:outerShdw blurRad="38100" dist="38100" dir="2700000" algn="tl">
                    <a:srgbClr val="000000">
                      <a:alpha val="43137"/>
                    </a:srgbClr>
                  </a:outerShdw>
                </a:effectLst>
                <a:latin typeface="Trebuchet MS" pitchFamily="34" charset="0"/>
              </a:rPr>
              <a:t>instance</a:t>
            </a:r>
            <a:r>
              <a:rPr lang="en-US" sz="1600" dirty="0" smtClean="0">
                <a:solidFill>
                  <a:schemeClr val="accent1"/>
                </a:solidFill>
                <a:effectLst>
                  <a:outerShdw blurRad="38100" dist="38100" dir="2700000" algn="tl">
                    <a:srgbClr val="000000">
                      <a:alpha val="43137"/>
                    </a:srgbClr>
                  </a:outerShdw>
                </a:effectLst>
                <a:latin typeface="Trebuchet MS" pitchFamily="34" charset="0"/>
              </a:rPr>
              <a:t> of a device interface</a:t>
            </a:r>
          </a:p>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associated with class {A}</a:t>
            </a:r>
          </a:p>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registered for device [1]</a:t>
            </a:r>
          </a:p>
        </p:txBody>
      </p:sp>
      <p:cxnSp>
        <p:nvCxnSpPr>
          <p:cNvPr id="66" name="Straight Arrow Connector 65"/>
          <p:cNvCxnSpPr>
            <a:endCxn id="69" idx="0"/>
          </p:cNvCxnSpPr>
          <p:nvPr/>
        </p:nvCxnSpPr>
        <p:spPr bwMode="auto">
          <a:xfrm rot="10800000" flipV="1">
            <a:off x="5223042" y="4732018"/>
            <a:ext cx="575787" cy="4859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68" name="Text Device Instance"/>
          <p:cNvSpPr txBox="1"/>
          <p:nvPr/>
        </p:nvSpPr>
        <p:spPr>
          <a:xfrm>
            <a:off x="3073991" y="5379325"/>
            <a:ext cx="47641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9" name="TextBox {A}"/>
          <p:cNvSpPr txBox="1"/>
          <p:nvPr/>
        </p:nvSpPr>
        <p:spPr>
          <a:xfrm>
            <a:off x="4624960" y="5218010"/>
            <a:ext cx="1196161" cy="646331"/>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 </a:t>
            </a:r>
            <a:r>
              <a:rPr lang="en-US" sz="2800"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40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smtClean="0"/>
              <a:t>Device Interface Classes</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A Functional Categorization of Devices</a:t>
            </a:r>
            <a:endParaRPr lang="en-US" sz="3600" dirty="0"/>
          </a:p>
        </p:txBody>
      </p:sp>
      <p:sp>
        <p:nvSpPr>
          <p:cNvPr id="9229" name="Rectangle 13"/>
          <p:cNvSpPr>
            <a:spLocks noGrp="1" noChangeArrowheads="1"/>
          </p:cNvSpPr>
          <p:nvPr>
            <p:ph type="body" idx="1"/>
          </p:nvPr>
        </p:nvSpPr>
        <p:spPr>
          <a:xfrm>
            <a:off x="382588" y="1901825"/>
            <a:ext cx="8380412" cy="2827954"/>
          </a:xfrm>
        </p:spPr>
        <p:txBody>
          <a:bodyPr/>
          <a:lstStyle/>
          <a:p>
            <a:r>
              <a:rPr lang="en-US" sz="1800" dirty="0" smtClean="0"/>
              <a:t>Interface classes identify shared characteristics</a:t>
            </a:r>
          </a:p>
          <a:p>
            <a:pPr lvl="1"/>
            <a:r>
              <a:rPr lang="en-US" sz="1600" dirty="0" smtClean="0"/>
              <a:t>Typically, a class defines a “functional contract” supported by devices, provided for use by other components</a:t>
            </a:r>
          </a:p>
          <a:p>
            <a:pPr lvl="2"/>
            <a:r>
              <a:rPr lang="en-US" sz="1400" dirty="0" smtClean="0"/>
              <a:t>Drivers and components implement respective parts of the contract</a:t>
            </a:r>
          </a:p>
          <a:p>
            <a:pPr lvl="1"/>
            <a:r>
              <a:rPr lang="en-US" sz="1600" dirty="0" smtClean="0"/>
              <a:t>Functional categorization ensures that components can discover and use devices without knowledge of, or reference to bus, model, or driver specific details</a:t>
            </a:r>
          </a:p>
          <a:p>
            <a:pPr lvl="1"/>
            <a:r>
              <a:rPr lang="en-US" sz="1600" dirty="0" smtClean="0"/>
              <a:t>Standard discovery mechanism </a:t>
            </a:r>
          </a:p>
          <a:p>
            <a:pPr lvl="1"/>
            <a:r>
              <a:rPr lang="en-US" sz="1600" dirty="0" smtClean="0"/>
              <a:t>Many common classes are already defined by the system</a:t>
            </a:r>
          </a:p>
          <a:p>
            <a:pPr lvl="1"/>
            <a:r>
              <a:rPr lang="en-US" sz="1600" dirty="0" smtClean="0"/>
              <a:t>Drivers can define custom classes as needed</a:t>
            </a:r>
          </a:p>
        </p:txBody>
      </p:sp>
      <p:grpSp>
        <p:nvGrpSpPr>
          <p:cNvPr id="40" name="Group 39"/>
          <p:cNvGrpSpPr/>
          <p:nvPr/>
        </p:nvGrpSpPr>
        <p:grpSpPr>
          <a:xfrm>
            <a:off x="1592580" y="5380472"/>
            <a:ext cx="1805947" cy="628747"/>
            <a:chOff x="1897380" y="5380472"/>
            <a:chExt cx="1805947" cy="628747"/>
          </a:xfrm>
        </p:grpSpPr>
        <p:grpSp>
          <p:nvGrpSpPr>
            <p:cNvPr id="4" name="Group 3"/>
            <p:cNvGrpSpPr>
              <a:grpSpLocks noChangeAspect="1"/>
            </p:cNvGrpSpPr>
            <p:nvPr/>
          </p:nvGrpSpPr>
          <p:grpSpPr>
            <a:xfrm>
              <a:off x="1897380" y="5380472"/>
              <a:ext cx="948139" cy="628747"/>
              <a:chOff x="2354580" y="2698231"/>
              <a:chExt cx="1975289" cy="1309890"/>
            </a:xfrm>
          </p:grpSpPr>
          <p:grpSp>
            <p:nvGrpSpPr>
              <p:cNvPr id="5" name="Interface {A} color"/>
              <p:cNvGrpSpPr/>
              <p:nvPr/>
            </p:nvGrpSpPr>
            <p:grpSpPr>
              <a:xfrm>
                <a:off x="3690397" y="3286207"/>
                <a:ext cx="639472" cy="100526"/>
                <a:chOff x="4384623" y="4101439"/>
                <a:chExt cx="1162678" cy="182880"/>
              </a:xfrm>
            </p:grpSpPr>
            <p:cxnSp>
              <p:nvCxnSpPr>
                <p:cNvPr id="11" name="Straight Connector 10"/>
                <p:cNvCxnSpPr/>
                <p:nvPr/>
              </p:nvCxnSpPr>
              <p:spPr bwMode="auto">
                <a:xfrm flipV="1">
                  <a:off x="4384623" y="4194908"/>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12" name="Flowchart: Connector 11"/>
                <p:cNvSpPr/>
                <p:nvPr/>
              </p:nvSpPr>
              <p:spPr bwMode="auto">
                <a:xfrm>
                  <a:off x="5364421" y="4101439"/>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Group 83"/>
              <p:cNvGrpSpPr/>
              <p:nvPr/>
            </p:nvGrpSpPr>
            <p:grpSpPr>
              <a:xfrm>
                <a:off x="2354580" y="2698231"/>
                <a:ext cx="1394460" cy="1309890"/>
                <a:chOff x="2077386" y="2698230"/>
                <a:chExt cx="3444332" cy="2598290"/>
              </a:xfrm>
            </p:grpSpPr>
            <p:sp>
              <p:nvSpPr>
                <p:cNvPr id="7" name="DevNode Box"/>
                <p:cNvSpPr>
                  <a:spLocks noChangeAspect="1"/>
                </p:cNvSpPr>
                <p:nvPr/>
              </p:nvSpPr>
              <p:spPr bwMode="auto">
                <a:xfrm>
                  <a:off x="2077386" y="2698230"/>
                  <a:ext cx="3444332" cy="25982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PDO"/>
                <p:cNvSpPr>
                  <a:spLocks noChangeArrowheads="1"/>
                </p:cNvSpPr>
                <p:nvPr/>
              </p:nvSpPr>
              <p:spPr bwMode="auto">
                <a:xfrm>
                  <a:off x="2347214" y="442311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Filter"/>
                <p:cNvSpPr>
                  <a:spLocks noChangeArrowheads="1"/>
                </p:cNvSpPr>
                <p:nvPr/>
              </p:nvSpPr>
              <p:spPr bwMode="auto">
                <a:xfrm>
                  <a:off x="2347204" y="287134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
          <p:nvSpPr>
            <p:cNvPr id="16" name="TextBox {A}"/>
            <p:cNvSpPr txBox="1"/>
            <p:nvPr/>
          </p:nvSpPr>
          <p:spPr>
            <a:xfrm>
              <a:off x="2856620" y="5490330"/>
              <a:ext cx="846707" cy="400110"/>
            </a:xfrm>
            <a:prstGeom prst="rect">
              <a:avLst/>
            </a:prstGeom>
            <a:noFill/>
          </p:spPr>
          <p:txBody>
            <a:bodyPr wrap="none" rtlCol="0">
              <a:spAutoFit/>
            </a:bodyPr>
            <a:lstStyle/>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400" baseline="-25000" dirty="0" smtClean="0">
                  <a:solidFill>
                    <a:schemeClr val="tx1"/>
                  </a:solidFill>
                  <a:effectLst>
                    <a:outerShdw blurRad="38100" dist="38100" dir="2700000" algn="tl">
                      <a:srgbClr val="000000">
                        <a:alpha val="43137"/>
                      </a:srgbClr>
                    </a:outerShdw>
                  </a:effectLst>
                  <a:latin typeface="Trebuchet MS" pitchFamily="34" charset="0"/>
                </a:rPr>
                <a:t>[1]</a:t>
              </a:r>
            </a:p>
          </p:txBody>
        </p:sp>
      </p:grpSp>
      <p:grpSp>
        <p:nvGrpSpPr>
          <p:cNvPr id="41" name="Group 40"/>
          <p:cNvGrpSpPr/>
          <p:nvPr/>
        </p:nvGrpSpPr>
        <p:grpSpPr>
          <a:xfrm>
            <a:off x="3467100" y="5380472"/>
            <a:ext cx="1844047" cy="628747"/>
            <a:chOff x="3802380" y="5380472"/>
            <a:chExt cx="1844047" cy="628747"/>
          </a:xfrm>
        </p:grpSpPr>
        <p:grpSp>
          <p:nvGrpSpPr>
            <p:cNvPr id="18" name="Group 17"/>
            <p:cNvGrpSpPr>
              <a:grpSpLocks noChangeAspect="1"/>
            </p:cNvGrpSpPr>
            <p:nvPr/>
          </p:nvGrpSpPr>
          <p:grpSpPr>
            <a:xfrm>
              <a:off x="3802380" y="5380472"/>
              <a:ext cx="948139" cy="628747"/>
              <a:chOff x="2354580" y="2698231"/>
              <a:chExt cx="1975289" cy="1309890"/>
            </a:xfrm>
          </p:grpSpPr>
          <p:grpSp>
            <p:nvGrpSpPr>
              <p:cNvPr id="19" name="Interface {A} color"/>
              <p:cNvGrpSpPr/>
              <p:nvPr/>
            </p:nvGrpSpPr>
            <p:grpSpPr>
              <a:xfrm>
                <a:off x="3690397" y="3286207"/>
                <a:ext cx="639472" cy="100526"/>
                <a:chOff x="4384623" y="4101439"/>
                <a:chExt cx="1162678" cy="182880"/>
              </a:xfrm>
            </p:grpSpPr>
            <p:cxnSp>
              <p:nvCxnSpPr>
                <p:cNvPr id="25" name="Straight Connector 24"/>
                <p:cNvCxnSpPr/>
                <p:nvPr/>
              </p:nvCxnSpPr>
              <p:spPr bwMode="auto">
                <a:xfrm flipV="1">
                  <a:off x="4384623" y="4194908"/>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26" name="Flowchart: Connector 25"/>
                <p:cNvSpPr/>
                <p:nvPr/>
              </p:nvSpPr>
              <p:spPr bwMode="auto">
                <a:xfrm>
                  <a:off x="5364421" y="4101439"/>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20" name="Group 83"/>
              <p:cNvGrpSpPr/>
              <p:nvPr/>
            </p:nvGrpSpPr>
            <p:grpSpPr>
              <a:xfrm>
                <a:off x="2354580" y="2698231"/>
                <a:ext cx="1394460" cy="1309890"/>
                <a:chOff x="2077386" y="2698230"/>
                <a:chExt cx="3444332" cy="2598290"/>
              </a:xfrm>
            </p:grpSpPr>
            <p:sp>
              <p:nvSpPr>
                <p:cNvPr id="21" name="DevNode Box"/>
                <p:cNvSpPr>
                  <a:spLocks noChangeAspect="1"/>
                </p:cNvSpPr>
                <p:nvPr/>
              </p:nvSpPr>
              <p:spPr bwMode="auto">
                <a:xfrm>
                  <a:off x="2077386" y="2698230"/>
                  <a:ext cx="3444332" cy="25982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PDO"/>
                <p:cNvSpPr>
                  <a:spLocks noChangeArrowheads="1"/>
                </p:cNvSpPr>
                <p:nvPr/>
              </p:nvSpPr>
              <p:spPr bwMode="auto">
                <a:xfrm>
                  <a:off x="2347214" y="442311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Filter"/>
                <p:cNvSpPr>
                  <a:spLocks noChangeArrowheads="1"/>
                </p:cNvSpPr>
                <p:nvPr/>
              </p:nvSpPr>
              <p:spPr bwMode="auto">
                <a:xfrm>
                  <a:off x="2347204" y="287134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
          <p:nvSpPr>
            <p:cNvPr id="27" name="TextBox {A}"/>
            <p:cNvSpPr txBox="1"/>
            <p:nvPr/>
          </p:nvSpPr>
          <p:spPr>
            <a:xfrm>
              <a:off x="4799720" y="5513190"/>
              <a:ext cx="846707" cy="400110"/>
            </a:xfrm>
            <a:prstGeom prst="rect">
              <a:avLst/>
            </a:prstGeom>
            <a:noFill/>
          </p:spPr>
          <p:txBody>
            <a:bodyPr wrap="none" rtlCol="0">
              <a:spAutoFit/>
            </a:bodyPr>
            <a:lstStyle/>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400" baseline="-25000" dirty="0" smtClean="0">
                  <a:solidFill>
                    <a:schemeClr val="tx1"/>
                  </a:solidFill>
                  <a:effectLst>
                    <a:outerShdw blurRad="38100" dist="38100" dir="2700000" algn="tl">
                      <a:srgbClr val="000000">
                        <a:alpha val="43137"/>
                      </a:srgbClr>
                    </a:outerShdw>
                  </a:effectLst>
                  <a:latin typeface="Trebuchet MS" pitchFamily="34" charset="0"/>
                </a:rPr>
                <a:t>[2]</a:t>
              </a:r>
            </a:p>
          </p:txBody>
        </p:sp>
      </p:grpSp>
      <p:grpSp>
        <p:nvGrpSpPr>
          <p:cNvPr id="42" name="Group 41"/>
          <p:cNvGrpSpPr/>
          <p:nvPr/>
        </p:nvGrpSpPr>
        <p:grpSpPr>
          <a:xfrm>
            <a:off x="5402580" y="5380472"/>
            <a:ext cx="1798327" cy="628747"/>
            <a:chOff x="5844540" y="5380472"/>
            <a:chExt cx="1798327" cy="628747"/>
          </a:xfrm>
        </p:grpSpPr>
        <p:grpSp>
          <p:nvGrpSpPr>
            <p:cNvPr id="28" name="Group 27"/>
            <p:cNvGrpSpPr>
              <a:grpSpLocks noChangeAspect="1"/>
            </p:cNvGrpSpPr>
            <p:nvPr/>
          </p:nvGrpSpPr>
          <p:grpSpPr>
            <a:xfrm>
              <a:off x="5844540" y="5380472"/>
              <a:ext cx="948139" cy="628747"/>
              <a:chOff x="2354580" y="2698231"/>
              <a:chExt cx="1975289" cy="1309890"/>
            </a:xfrm>
          </p:grpSpPr>
          <p:grpSp>
            <p:nvGrpSpPr>
              <p:cNvPr id="29" name="Interface {A} color"/>
              <p:cNvGrpSpPr/>
              <p:nvPr/>
            </p:nvGrpSpPr>
            <p:grpSpPr>
              <a:xfrm>
                <a:off x="3690397" y="3286207"/>
                <a:ext cx="639472" cy="100526"/>
                <a:chOff x="4384623" y="4101439"/>
                <a:chExt cx="1162678" cy="182880"/>
              </a:xfrm>
            </p:grpSpPr>
            <p:cxnSp>
              <p:nvCxnSpPr>
                <p:cNvPr id="35" name="Straight Connector 34"/>
                <p:cNvCxnSpPr/>
                <p:nvPr/>
              </p:nvCxnSpPr>
              <p:spPr bwMode="auto">
                <a:xfrm flipV="1">
                  <a:off x="4384623" y="4194908"/>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36" name="Flowchart: Connector 35"/>
                <p:cNvSpPr/>
                <p:nvPr/>
              </p:nvSpPr>
              <p:spPr bwMode="auto">
                <a:xfrm>
                  <a:off x="5364421" y="4101439"/>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0" name="Group 83"/>
              <p:cNvGrpSpPr/>
              <p:nvPr/>
            </p:nvGrpSpPr>
            <p:grpSpPr>
              <a:xfrm>
                <a:off x="2354580" y="2698231"/>
                <a:ext cx="1394460" cy="1309890"/>
                <a:chOff x="2077386" y="2698230"/>
                <a:chExt cx="3444332" cy="2598290"/>
              </a:xfrm>
            </p:grpSpPr>
            <p:sp>
              <p:nvSpPr>
                <p:cNvPr id="31" name="DevNode Box"/>
                <p:cNvSpPr>
                  <a:spLocks noChangeAspect="1"/>
                </p:cNvSpPr>
                <p:nvPr/>
              </p:nvSpPr>
              <p:spPr bwMode="auto">
                <a:xfrm>
                  <a:off x="2077386" y="2698230"/>
                  <a:ext cx="3444332" cy="25982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PDO"/>
                <p:cNvSpPr>
                  <a:spLocks noChangeArrowheads="1"/>
                </p:cNvSpPr>
                <p:nvPr/>
              </p:nvSpPr>
              <p:spPr bwMode="auto">
                <a:xfrm>
                  <a:off x="2347214" y="442311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3"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4" name="Filter"/>
                <p:cNvSpPr>
                  <a:spLocks noChangeArrowheads="1"/>
                </p:cNvSpPr>
                <p:nvPr/>
              </p:nvSpPr>
              <p:spPr bwMode="auto">
                <a:xfrm>
                  <a:off x="2347204" y="2871346"/>
                  <a:ext cx="2947760" cy="735013"/>
                </a:xfrm>
                <a:prstGeom prst="rect">
                  <a:avLst/>
                </a:prstGeom>
                <a:ln>
                  <a:solidFill>
                    <a:schemeClr val="tx1">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
          <p:nvSpPr>
            <p:cNvPr id="37" name="TextBox {A}"/>
            <p:cNvSpPr txBox="1"/>
            <p:nvPr/>
          </p:nvSpPr>
          <p:spPr>
            <a:xfrm>
              <a:off x="6796160" y="5459850"/>
              <a:ext cx="846707" cy="400110"/>
            </a:xfrm>
            <a:prstGeom prst="rect">
              <a:avLst/>
            </a:prstGeom>
            <a:noFill/>
          </p:spPr>
          <p:txBody>
            <a:bodyPr wrap="none" rtlCol="0">
              <a:spAutoFit/>
            </a:bodyPr>
            <a:lstStyle/>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a:t>
              </a:r>
              <a:r>
                <a:rPr lang="en-US" sz="1600" dirty="0" smtClean="0">
                  <a:solidFill>
                    <a:schemeClr val="tx1"/>
                  </a:solidFill>
                  <a:effectLst>
                    <a:outerShdw blurRad="38100" dist="38100" dir="2700000" algn="tl">
                      <a:srgbClr val="000000">
                        <a:alpha val="43137"/>
                      </a:srgbClr>
                    </a:outerShdw>
                  </a:effectLst>
                  <a:latin typeface="Trebuchet MS" pitchFamily="34" charset="0"/>
                </a:rPr>
                <a:t> </a:t>
              </a:r>
              <a:r>
                <a:rPr lang="en-US" sz="2400" baseline="-25000" dirty="0" smtClean="0">
                  <a:solidFill>
                    <a:schemeClr val="tx1"/>
                  </a:solidFill>
                  <a:effectLst>
                    <a:outerShdw blurRad="38100" dist="38100" dir="2700000" algn="tl">
                      <a:srgbClr val="000000">
                        <a:alpha val="43137"/>
                      </a:srgbClr>
                    </a:outerShdw>
                  </a:effectLst>
                  <a:latin typeface="Trebuchet MS" pitchFamily="34" charset="0"/>
                </a:rPr>
                <a:t>[3]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000"/>
                                        <p:tgtEl>
                                          <p:spTgt spid="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Other Device Categorizations</a:t>
            </a:r>
            <a:br>
              <a:rPr lang="en-US"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What about Device Setup Classes?</a:t>
            </a:r>
            <a:endParaRPr lang="en-US" dirty="0"/>
          </a:p>
        </p:txBody>
      </p:sp>
      <p:sp>
        <p:nvSpPr>
          <p:cNvPr id="9229" name="Rectangle 13"/>
          <p:cNvSpPr>
            <a:spLocks noGrp="1" noChangeArrowheads="1"/>
          </p:cNvSpPr>
          <p:nvPr>
            <p:ph idx="1"/>
          </p:nvPr>
        </p:nvSpPr>
        <p:spPr>
          <a:xfrm>
            <a:off x="382588" y="1901825"/>
            <a:ext cx="8380412" cy="4654095"/>
          </a:xfrm>
        </p:spPr>
        <p:txBody>
          <a:bodyPr/>
          <a:lstStyle/>
          <a:p>
            <a:r>
              <a:rPr lang="en-US" sz="1800" dirty="0" smtClean="0"/>
              <a:t>How are setup and interface classes related?</a:t>
            </a:r>
          </a:p>
          <a:p>
            <a:pPr lvl="1"/>
            <a:r>
              <a:rPr lang="en-US" sz="1600" dirty="0" smtClean="0"/>
              <a:t>Short answer:  “</a:t>
            </a:r>
            <a:r>
              <a:rPr lang="en-US" sz="1600" dirty="0" smtClean="0">
                <a:solidFill>
                  <a:schemeClr val="accent1"/>
                </a:solidFill>
              </a:rPr>
              <a:t>They’re not</a:t>
            </a:r>
            <a:r>
              <a:rPr lang="en-US" sz="1600" dirty="0" smtClean="0"/>
              <a:t>” (yes, we know it’s confusing)</a:t>
            </a:r>
            <a:endParaRPr lang="en-US" sz="1600" dirty="0" smtClean="0">
              <a:solidFill>
                <a:schemeClr val="accent6"/>
              </a:solidFill>
            </a:endParaRPr>
          </a:p>
          <a:p>
            <a:r>
              <a:rPr lang="en-US" sz="1800" dirty="0" smtClean="0"/>
              <a:t>A device’s setup class is determined by the driver package INF that is installed on the device</a:t>
            </a:r>
          </a:p>
          <a:p>
            <a:pPr lvl="1"/>
            <a:r>
              <a:rPr lang="en-US" sz="1600" dirty="0" smtClean="0"/>
              <a:t>INF </a:t>
            </a:r>
            <a:r>
              <a:rPr lang="en-US" sz="1600" dirty="0" smtClean="0">
                <a:latin typeface="Lucida Console" pitchFamily="49" charset="0"/>
              </a:rPr>
              <a:t>[Version] </a:t>
            </a:r>
            <a:r>
              <a:rPr lang="en-US" sz="1600" dirty="0" err="1" smtClean="0">
                <a:latin typeface="Lucida Console" pitchFamily="49" charset="0"/>
              </a:rPr>
              <a:t>ClassGUID</a:t>
            </a:r>
            <a:r>
              <a:rPr lang="en-US" sz="1600" dirty="0" smtClean="0">
                <a:latin typeface="Lucida Console" pitchFamily="49" charset="0"/>
              </a:rPr>
              <a:t>= Class= </a:t>
            </a:r>
            <a:r>
              <a:rPr lang="en-US" sz="1600" dirty="0" smtClean="0"/>
              <a:t>fields</a:t>
            </a:r>
            <a:endParaRPr lang="en-US" sz="1600" dirty="0" smtClean="0">
              <a:latin typeface="Lucida Console" pitchFamily="49" charset="0"/>
            </a:endParaRPr>
          </a:p>
          <a:p>
            <a:pPr lvl="1"/>
            <a:r>
              <a:rPr lang="en-US" sz="1600" dirty="0" smtClean="0"/>
              <a:t>Also sometimes called “class GUIDs” (</a:t>
            </a:r>
            <a:r>
              <a:rPr lang="en-US" sz="1600" dirty="0" smtClean="0">
                <a:solidFill>
                  <a:schemeClr val="accent1"/>
                </a:solidFill>
                <a:latin typeface="Lucida Console" pitchFamily="49" charset="0"/>
              </a:rPr>
              <a:t>GUID_</a:t>
            </a:r>
            <a:r>
              <a:rPr lang="en-US" sz="1600" dirty="0" smtClean="0">
                <a:solidFill>
                  <a:schemeClr val="accent5"/>
                </a:solidFill>
                <a:latin typeface="Lucida Console" pitchFamily="49" charset="0"/>
              </a:rPr>
              <a:t>DEVCLASS</a:t>
            </a:r>
            <a:r>
              <a:rPr lang="en-US" sz="1600" dirty="0" smtClean="0">
                <a:solidFill>
                  <a:schemeClr val="accent1"/>
                </a:solidFill>
                <a:latin typeface="Lucida Console" pitchFamily="49" charset="0"/>
              </a:rPr>
              <a:t>_*</a:t>
            </a:r>
            <a:r>
              <a:rPr lang="en-US" sz="1600" dirty="0" smtClean="0"/>
              <a:t>)</a:t>
            </a:r>
          </a:p>
          <a:p>
            <a:pPr lvl="1"/>
            <a:r>
              <a:rPr lang="en-US" sz="1600" dirty="0" smtClean="0"/>
              <a:t>If you create a custom class for </a:t>
            </a:r>
            <a:r>
              <a:rPr lang="en-US" sz="1600" i="1" dirty="0" smtClean="0"/>
              <a:t>both</a:t>
            </a:r>
            <a:r>
              <a:rPr lang="en-US" sz="1600" dirty="0" smtClean="0"/>
              <a:t>, generate separate GUIDs!</a:t>
            </a:r>
          </a:p>
          <a:p>
            <a:r>
              <a:rPr lang="en-US" sz="1800" dirty="0" smtClean="0"/>
              <a:t>Setup class is sometimes also used to group devices, BUT…</a:t>
            </a:r>
          </a:p>
          <a:p>
            <a:pPr lvl="1"/>
            <a:r>
              <a:rPr lang="en-US" sz="1600" dirty="0" smtClean="0">
                <a:solidFill>
                  <a:schemeClr val="accent1"/>
                </a:solidFill>
              </a:rPr>
              <a:t>A device belongs to only one setup class</a:t>
            </a:r>
          </a:p>
          <a:p>
            <a:pPr lvl="1"/>
            <a:r>
              <a:rPr lang="en-US" sz="1600" dirty="0" smtClean="0"/>
              <a:t>Groups are based on how a </a:t>
            </a:r>
            <a:r>
              <a:rPr lang="en-US" sz="1600" dirty="0" smtClean="0">
                <a:solidFill>
                  <a:schemeClr val="accent1"/>
                </a:solidFill>
              </a:rPr>
              <a:t>device is installed</a:t>
            </a:r>
          </a:p>
          <a:p>
            <a:pPr lvl="2"/>
            <a:r>
              <a:rPr lang="en-US" sz="1400" dirty="0" smtClean="0"/>
              <a:t>Not necessarily a good description of device’s functionality</a:t>
            </a:r>
          </a:p>
          <a:p>
            <a:pPr lvl="2"/>
            <a:r>
              <a:rPr lang="en-US" sz="1400" dirty="0" smtClean="0"/>
              <a:t>“Multimedia”, “System” are very general classes</a:t>
            </a:r>
          </a:p>
          <a:p>
            <a:pPr lvl="1"/>
            <a:r>
              <a:rPr lang="en-US" sz="1800" dirty="0" smtClean="0"/>
              <a:t>Solution? Use device interfaces to help identify your device!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smtClean="0"/>
              <a:t>Device Interface Classes</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Support for Multiple Categories</a:t>
            </a:r>
            <a:endParaRPr lang="en-US" sz="3600" dirty="0"/>
          </a:p>
        </p:txBody>
      </p:sp>
      <p:sp>
        <p:nvSpPr>
          <p:cNvPr id="9229" name="Rectangle 13"/>
          <p:cNvSpPr>
            <a:spLocks noGrp="1" noChangeArrowheads="1"/>
          </p:cNvSpPr>
          <p:nvPr>
            <p:ph type="body" idx="1"/>
          </p:nvPr>
        </p:nvSpPr>
        <p:spPr>
          <a:xfrm>
            <a:off x="382588" y="1901825"/>
            <a:ext cx="8380412" cy="2516586"/>
          </a:xfrm>
        </p:spPr>
        <p:txBody>
          <a:bodyPr/>
          <a:lstStyle/>
          <a:p>
            <a:r>
              <a:rPr lang="en-US" sz="2400" dirty="0" smtClean="0"/>
              <a:t>A device may support multiple interfaces classes</a:t>
            </a:r>
          </a:p>
          <a:p>
            <a:pPr lvl="1"/>
            <a:r>
              <a:rPr lang="en-US" sz="2000" dirty="0" smtClean="0"/>
              <a:t>Support layering complementary categories</a:t>
            </a:r>
          </a:p>
          <a:p>
            <a:pPr lvl="2"/>
            <a:r>
              <a:rPr lang="en-US" sz="1800" dirty="0" smtClean="0"/>
              <a:t>Standard and extended or specific functionality</a:t>
            </a:r>
          </a:p>
          <a:p>
            <a:pPr lvl="3"/>
            <a:r>
              <a:rPr lang="en-US" sz="1600" dirty="0" smtClean="0"/>
              <a:t>Examples:  CD-ROM, HID</a:t>
            </a:r>
          </a:p>
          <a:p>
            <a:pPr lvl="2"/>
            <a:r>
              <a:rPr lang="en-US" sz="1800" dirty="0" smtClean="0"/>
              <a:t>Reduce the need for custom I/O feature negotiation</a:t>
            </a:r>
          </a:p>
          <a:p>
            <a:pPr lvl="3"/>
            <a:r>
              <a:rPr lang="en-US" sz="1600" dirty="0" smtClean="0"/>
              <a:t>Components can easily discover devices they support</a:t>
            </a:r>
          </a:p>
          <a:p>
            <a:pPr lvl="3"/>
            <a:r>
              <a:rPr lang="en-US" sz="1600" dirty="0" smtClean="0"/>
              <a:t>Initiate I/O only for device usage</a:t>
            </a:r>
          </a:p>
        </p:txBody>
      </p:sp>
      <p:grpSp>
        <p:nvGrpSpPr>
          <p:cNvPr id="26" name="Interface {A} color"/>
          <p:cNvGrpSpPr/>
          <p:nvPr/>
        </p:nvGrpSpPr>
        <p:grpSpPr>
          <a:xfrm>
            <a:off x="2760757" y="5465527"/>
            <a:ext cx="639472" cy="100526"/>
            <a:chOff x="4384623" y="4364836"/>
            <a:chExt cx="1162678" cy="182880"/>
          </a:xfrm>
        </p:grpSpPr>
        <p:cxnSp>
          <p:nvCxnSpPr>
            <p:cNvPr id="33" name="Straight Connector 32"/>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34" name="Flowchart: Connector 33"/>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27" name="Interface {B} color"/>
          <p:cNvGrpSpPr/>
          <p:nvPr/>
        </p:nvGrpSpPr>
        <p:grpSpPr>
          <a:xfrm>
            <a:off x="2757941" y="5209810"/>
            <a:ext cx="639472" cy="100526"/>
            <a:chOff x="4384623" y="4364836"/>
            <a:chExt cx="1162678" cy="182880"/>
          </a:xfrm>
        </p:grpSpPr>
        <p:cxnSp>
          <p:nvCxnSpPr>
            <p:cNvPr id="31" name="Straight Connector 30"/>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32" name="Flowchart: Connector 31"/>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3" name="TextBox {A}"/>
          <p:cNvSpPr txBox="1"/>
          <p:nvPr/>
        </p:nvSpPr>
        <p:spPr>
          <a:xfrm>
            <a:off x="3457850" y="5293331"/>
            <a:ext cx="862737" cy="461665"/>
          </a:xfrm>
          <a:prstGeom prst="rect">
            <a:avLst/>
          </a:prstGeom>
          <a:noFill/>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t>
            </a:r>
            <a:r>
              <a:rPr lang="en-US" dirty="0" smtClean="0">
                <a:solidFill>
                  <a:schemeClr val="tx1"/>
                </a:solidFill>
                <a:effectLst>
                  <a:outerShdw blurRad="38100" dist="38100" dir="2700000" algn="tl">
                    <a:srgbClr val="000000">
                      <a:alpha val="43137"/>
                    </a:srgbClr>
                  </a:outerShdw>
                </a:effectLst>
                <a:latin typeface="Trebuchet MS" pitchFamily="34" charset="0"/>
              </a:rPr>
              <a:t> </a:t>
            </a:r>
            <a:r>
              <a:rPr lang="en-US"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0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TextBox {B}"/>
          <p:cNvSpPr txBox="1"/>
          <p:nvPr/>
        </p:nvSpPr>
        <p:spPr>
          <a:xfrm>
            <a:off x="3462599" y="4998481"/>
            <a:ext cx="849913" cy="461665"/>
          </a:xfrm>
          <a:prstGeom prst="rect">
            <a:avLst/>
          </a:prstGeom>
          <a:noFill/>
        </p:spPr>
        <p:txBody>
          <a:bodyPr wrap="none" rtlCol="0">
            <a:spAutoFit/>
          </a:bodyPr>
          <a:lstStyle/>
          <a:p>
            <a:r>
              <a:rPr lang="en-US"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B</a:t>
            </a:r>
            <a:r>
              <a:rPr lang="en-US"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a:t>
            </a:r>
            <a:r>
              <a:rPr lang="en-US" dirty="0" smtClean="0">
                <a:effectLst>
                  <a:outerShdw blurRad="38100" dist="38100" dir="2700000" algn="tl">
                    <a:srgbClr val="000000">
                      <a:alpha val="43137"/>
                    </a:srgbClr>
                  </a:outerShdw>
                </a:effectLst>
                <a:latin typeface="Trebuchet MS" pitchFamily="34" charset="0"/>
              </a:rPr>
              <a:t> </a:t>
            </a:r>
            <a:r>
              <a:rPr lang="en-US" baseline="-25000" dirty="0" smtClean="0">
                <a:effectLst>
                  <a:outerShdw blurRad="38100" dist="38100" dir="2700000" algn="tl">
                    <a:srgbClr val="000000">
                      <a:alpha val="43137"/>
                    </a:srgbClr>
                  </a:outerShdw>
                </a:effectLst>
                <a:latin typeface="Trebuchet MS" pitchFamily="34" charset="0"/>
              </a:rPr>
              <a:t>[1]</a:t>
            </a:r>
            <a:endParaRPr lang="en-US" sz="3200" baseline="-25000" dirty="0" smtClean="0">
              <a:effectLst>
                <a:outerShdw blurRad="38100" dist="38100" dir="2700000" algn="tl">
                  <a:srgbClr val="000000">
                    <a:alpha val="43137"/>
                  </a:srgbClr>
                </a:outerShdw>
              </a:effectLst>
              <a:latin typeface="Trebuchet MS" pitchFamily="34" charset="0"/>
            </a:endParaRPr>
          </a:p>
        </p:txBody>
      </p:sp>
      <p:grpSp>
        <p:nvGrpSpPr>
          <p:cNvPr id="16" name="Group 89"/>
          <p:cNvGrpSpPr/>
          <p:nvPr/>
        </p:nvGrpSpPr>
        <p:grpSpPr>
          <a:xfrm>
            <a:off x="1424940" y="4732771"/>
            <a:ext cx="1394460" cy="1309890"/>
            <a:chOff x="2354580" y="2698231"/>
            <a:chExt cx="1394460" cy="1309890"/>
          </a:xfrm>
        </p:grpSpPr>
        <p:grpSp>
          <p:nvGrpSpPr>
            <p:cNvPr id="17" name="Group 83"/>
            <p:cNvGrpSpPr/>
            <p:nvPr/>
          </p:nvGrpSpPr>
          <p:grpSpPr>
            <a:xfrm>
              <a:off x="2354580" y="2698231"/>
              <a:ext cx="1394460" cy="1309890"/>
              <a:chOff x="2077386" y="2698230"/>
              <a:chExt cx="3444332" cy="2598291"/>
            </a:xfrm>
          </p:grpSpPr>
          <p:sp>
            <p:nvSpPr>
              <p:cNvPr id="19"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8" name="Text Device Instance"/>
            <p:cNvSpPr txBox="1"/>
            <p:nvPr/>
          </p:nvSpPr>
          <p:spPr>
            <a:xfrm>
              <a:off x="2814911" y="3154285"/>
              <a:ext cx="47641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44" name="TextBox 43"/>
          <p:cNvSpPr txBox="1"/>
          <p:nvPr/>
        </p:nvSpPr>
        <p:spPr>
          <a:xfrm>
            <a:off x="4981354" y="5378343"/>
            <a:ext cx="3414717" cy="338554"/>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Supports </a:t>
            </a:r>
            <a:r>
              <a:rPr lang="en-US" sz="1600" dirty="0" smtClean="0">
                <a:solidFill>
                  <a:schemeClr val="accent1">
                    <a:lumMod val="75000"/>
                  </a:schemeClr>
                </a:solidFill>
                <a:effectLst>
                  <a:outerShdw blurRad="38100" dist="38100" dir="2700000" algn="tl">
                    <a:srgbClr val="000000">
                      <a:alpha val="43137"/>
                    </a:srgbClr>
                  </a:outerShdw>
                </a:effectLst>
                <a:latin typeface="Trebuchet MS" pitchFamily="34" charset="0"/>
              </a:rPr>
              <a:t>standard </a:t>
            </a:r>
            <a:r>
              <a:rPr lang="en-US" sz="1600" dirty="0" smtClean="0">
                <a:solidFill>
                  <a:schemeClr val="accent1"/>
                </a:solidFill>
                <a:effectLst>
                  <a:outerShdw blurRad="38100" dist="38100" dir="2700000" algn="tl">
                    <a:srgbClr val="000000">
                      <a:alpha val="43137"/>
                    </a:srgbClr>
                  </a:outerShdw>
                </a:effectLst>
                <a:latin typeface="Trebuchet MS" pitchFamily="34" charset="0"/>
              </a:rPr>
              <a:t>functionality </a:t>
            </a:r>
            <a:r>
              <a:rPr lang="en-US" sz="1600" dirty="0" smtClean="0">
                <a:solidFill>
                  <a:srgbClr val="FFC000"/>
                </a:solidFill>
                <a:effectLst>
                  <a:outerShdw blurRad="38100" dist="38100" dir="2700000" algn="tl">
                    <a:srgbClr val="000000">
                      <a:alpha val="43137"/>
                    </a:srgbClr>
                  </a:outerShdw>
                </a:effectLst>
                <a:latin typeface="Trebuchet MS" pitchFamily="34" charset="0"/>
              </a:rPr>
              <a:t>{A}</a:t>
            </a:r>
          </a:p>
        </p:txBody>
      </p:sp>
      <p:cxnSp>
        <p:nvCxnSpPr>
          <p:cNvPr id="45" name="Straight Arrow Connector 44"/>
          <p:cNvCxnSpPr/>
          <p:nvPr/>
        </p:nvCxnSpPr>
        <p:spPr bwMode="auto">
          <a:xfrm rot="10800000" flipV="1">
            <a:off x="4297680" y="5591328"/>
            <a:ext cx="731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48" name="TextBox 47"/>
          <p:cNvSpPr txBox="1"/>
          <p:nvPr/>
        </p:nvSpPr>
        <p:spPr>
          <a:xfrm>
            <a:off x="4981354" y="5123014"/>
            <a:ext cx="3469218" cy="338554"/>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Supports </a:t>
            </a:r>
            <a:r>
              <a:rPr lang="en-US" sz="1600" dirty="0" smtClean="0">
                <a:ln>
                  <a:solidFill>
                    <a:schemeClr val="accent2">
                      <a:lumMod val="75000"/>
                    </a:schemeClr>
                  </a:solidFill>
                </a:ln>
                <a:solidFill>
                  <a:srgbClr val="92D050"/>
                </a:solidFill>
                <a:effectLst>
                  <a:outerShdw blurRad="38100" dist="38100" dir="2700000" algn="tl">
                    <a:srgbClr val="000000">
                      <a:alpha val="43137"/>
                    </a:srgbClr>
                  </a:outerShdw>
                </a:effectLst>
                <a:latin typeface="Trebuchet MS" pitchFamily="34" charset="0"/>
              </a:rPr>
              <a:t>extended</a:t>
            </a:r>
            <a:r>
              <a:rPr lang="en-US" sz="1600" dirty="0" smtClean="0">
                <a:solidFill>
                  <a:srgbClr val="92D050"/>
                </a:solidFill>
                <a:effectLst>
                  <a:outerShdw blurRad="38100" dist="38100" dir="2700000" algn="tl">
                    <a:srgbClr val="000000">
                      <a:alpha val="43137"/>
                    </a:srgbClr>
                  </a:outerShdw>
                </a:effectLst>
                <a:latin typeface="Trebuchet MS" pitchFamily="34" charset="0"/>
              </a:rPr>
              <a:t> </a:t>
            </a:r>
            <a:r>
              <a:rPr lang="en-US" sz="1600" dirty="0" smtClean="0">
                <a:solidFill>
                  <a:schemeClr val="accent1"/>
                </a:solidFill>
                <a:effectLst>
                  <a:outerShdw blurRad="38100" dist="38100" dir="2700000" algn="tl">
                    <a:srgbClr val="000000">
                      <a:alpha val="43137"/>
                    </a:srgbClr>
                  </a:outerShdw>
                </a:effectLst>
                <a:latin typeface="Trebuchet MS" pitchFamily="34" charset="0"/>
              </a:rPr>
              <a:t>functionality </a:t>
            </a:r>
            <a:r>
              <a:rPr lang="en-US" sz="1600" dirty="0" smtClean="0">
                <a:solidFill>
                  <a:srgbClr val="92D050"/>
                </a:solidFill>
                <a:effectLst>
                  <a:outerShdw blurRad="38100" dist="38100" dir="2700000" algn="tl">
                    <a:srgbClr val="000000">
                      <a:alpha val="43137"/>
                    </a:srgbClr>
                  </a:outerShdw>
                </a:effectLst>
                <a:latin typeface="Trebuchet MS" pitchFamily="34" charset="0"/>
              </a:rPr>
              <a:t>{B}</a:t>
            </a:r>
          </a:p>
        </p:txBody>
      </p:sp>
      <p:cxnSp>
        <p:nvCxnSpPr>
          <p:cNvPr id="49" name="Straight Arrow Connector 48"/>
          <p:cNvCxnSpPr/>
          <p:nvPr/>
        </p:nvCxnSpPr>
        <p:spPr bwMode="auto">
          <a:xfrm rot="10800000">
            <a:off x="4297680" y="5284036"/>
            <a:ext cx="731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Left)">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2000"/>
                                        <p:tgtEl>
                                          <p:spTgt spid="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Left)">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0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4"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nterface {C} color"/>
          <p:cNvGrpSpPr/>
          <p:nvPr/>
        </p:nvGrpSpPr>
        <p:grpSpPr>
          <a:xfrm>
            <a:off x="2757941" y="4958350"/>
            <a:ext cx="639472" cy="100526"/>
            <a:chOff x="4384623" y="4364836"/>
            <a:chExt cx="1162678" cy="182880"/>
          </a:xfrm>
        </p:grpSpPr>
        <p:cxnSp>
          <p:nvCxnSpPr>
            <p:cNvPr id="24" name="Straight Connector 23"/>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25" name="Flowchart: Connector 24"/>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9228" name="Rectangle 12"/>
          <p:cNvSpPr>
            <a:spLocks noGrp="1" noChangeArrowheads="1"/>
          </p:cNvSpPr>
          <p:nvPr>
            <p:ph type="title"/>
          </p:nvPr>
        </p:nvSpPr>
        <p:spPr>
          <a:xfrm>
            <a:off x="382588" y="228600"/>
            <a:ext cx="8380412" cy="1163395"/>
          </a:xfrm>
        </p:spPr>
        <p:txBody>
          <a:bodyPr/>
          <a:lstStyle/>
          <a:p>
            <a:r>
              <a:rPr smtClean="0"/>
              <a:t>Device Interface Classes</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Support for Multiple Categories</a:t>
            </a:r>
            <a:endParaRPr lang="en-US" sz="3600" dirty="0"/>
          </a:p>
        </p:txBody>
      </p:sp>
      <p:sp>
        <p:nvSpPr>
          <p:cNvPr id="9229" name="Rectangle 13"/>
          <p:cNvSpPr>
            <a:spLocks noGrp="1" noChangeArrowheads="1"/>
          </p:cNvSpPr>
          <p:nvPr>
            <p:ph type="body" idx="1"/>
          </p:nvPr>
        </p:nvSpPr>
        <p:spPr>
          <a:xfrm>
            <a:off x="382588" y="1901825"/>
            <a:ext cx="8380412" cy="2557110"/>
          </a:xfrm>
        </p:spPr>
        <p:txBody>
          <a:bodyPr/>
          <a:lstStyle/>
          <a:p>
            <a:r>
              <a:rPr lang="en-US" sz="2000" dirty="0" smtClean="0"/>
              <a:t>A device may support multiple interface classes</a:t>
            </a:r>
            <a:endParaRPr lang="en-US" sz="1400" dirty="0" smtClean="0"/>
          </a:p>
          <a:p>
            <a:pPr lvl="1"/>
            <a:r>
              <a:rPr lang="en-US" sz="1800" dirty="0" smtClean="0"/>
              <a:t>Support for multi-</a:t>
            </a:r>
            <a:r>
              <a:rPr lang="en-US" sz="1800" i="1" dirty="0" smtClean="0"/>
              <a:t>functional</a:t>
            </a:r>
            <a:r>
              <a:rPr lang="en-US" sz="1800" dirty="0" smtClean="0"/>
              <a:t> devices</a:t>
            </a:r>
          </a:p>
          <a:p>
            <a:pPr lvl="2"/>
            <a:r>
              <a:rPr lang="en-US" sz="1600" dirty="0" smtClean="0"/>
              <a:t>Single device supports multiple different feature sets</a:t>
            </a:r>
          </a:p>
          <a:p>
            <a:pPr lvl="3"/>
            <a:r>
              <a:rPr lang="en-US" sz="1400" dirty="0" smtClean="0"/>
              <a:t>Example:  Kernel Streaming</a:t>
            </a:r>
          </a:p>
          <a:p>
            <a:pPr lvl="2"/>
            <a:r>
              <a:rPr lang="en-US" sz="1600" dirty="0" smtClean="0"/>
              <a:t>Enables independent discovery of same device for different uses </a:t>
            </a:r>
          </a:p>
          <a:p>
            <a:pPr lvl="2"/>
            <a:r>
              <a:rPr lang="en-US" sz="1600" dirty="0" smtClean="0"/>
              <a:t>Enhanced feature categorization may be provided by layered drivers or technology-specific drivers models</a:t>
            </a:r>
          </a:p>
          <a:p>
            <a:pPr lvl="3"/>
            <a:r>
              <a:rPr lang="en-US" sz="1400" dirty="0" smtClean="0"/>
              <a:t>Make sure defined interface contracts do not conflict</a:t>
            </a:r>
          </a:p>
        </p:txBody>
      </p:sp>
      <p:grpSp>
        <p:nvGrpSpPr>
          <p:cNvPr id="4" name="Interface {A} color"/>
          <p:cNvGrpSpPr/>
          <p:nvPr/>
        </p:nvGrpSpPr>
        <p:grpSpPr>
          <a:xfrm>
            <a:off x="2760757" y="5465527"/>
            <a:ext cx="639472" cy="100526"/>
            <a:chOff x="4384623" y="4364836"/>
            <a:chExt cx="1162678" cy="182880"/>
          </a:xfrm>
        </p:grpSpPr>
        <p:cxnSp>
          <p:nvCxnSpPr>
            <p:cNvPr id="5" name="Straight Connector 4"/>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6" name="Flowchart: Connector 5"/>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 name="Interface {B} color"/>
          <p:cNvGrpSpPr/>
          <p:nvPr/>
        </p:nvGrpSpPr>
        <p:grpSpPr>
          <a:xfrm>
            <a:off x="2757941" y="5209810"/>
            <a:ext cx="639472" cy="100526"/>
            <a:chOff x="4384623" y="4364836"/>
            <a:chExt cx="1162678" cy="182880"/>
          </a:xfrm>
        </p:grpSpPr>
        <p:cxnSp>
          <p:nvCxnSpPr>
            <p:cNvPr id="8" name="Straight Connector 7"/>
            <p:cNvCxnSpPr/>
            <p:nvPr/>
          </p:nvCxnSpPr>
          <p:spPr bwMode="auto">
            <a:xfrm flipV="1">
              <a:off x="4384623" y="4458305"/>
              <a:ext cx="981856" cy="1268"/>
            </a:xfrm>
            <a:prstGeom prst="lin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9" name="Flowchart: Connector 8"/>
            <p:cNvSpPr/>
            <p:nvPr/>
          </p:nvSpPr>
          <p:spPr bwMode="auto">
            <a:xfrm>
              <a:off x="5364421" y="4364836"/>
              <a:ext cx="182880" cy="182880"/>
            </a:xfrm>
            <a:prstGeom prst="flowChartConnec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2" name="Group 89"/>
          <p:cNvGrpSpPr/>
          <p:nvPr/>
        </p:nvGrpSpPr>
        <p:grpSpPr>
          <a:xfrm>
            <a:off x="1424940" y="4732771"/>
            <a:ext cx="1394460" cy="1309890"/>
            <a:chOff x="2354580" y="2698231"/>
            <a:chExt cx="1394460" cy="1309890"/>
          </a:xfrm>
        </p:grpSpPr>
        <p:grpSp>
          <p:nvGrpSpPr>
            <p:cNvPr id="13" name="Group 83"/>
            <p:cNvGrpSpPr/>
            <p:nvPr/>
          </p:nvGrpSpPr>
          <p:grpSpPr>
            <a:xfrm>
              <a:off x="2354580" y="2698231"/>
              <a:ext cx="1394460" cy="1309890"/>
              <a:chOff x="2077386" y="2698230"/>
              <a:chExt cx="3444332" cy="2598291"/>
            </a:xfrm>
          </p:grpSpPr>
          <p:sp>
            <p:nvSpPr>
              <p:cNvPr id="15" name="DevNode Box"/>
              <p:cNvSpPr/>
              <p:nvPr/>
            </p:nvSpPr>
            <p:spPr bwMode="auto">
              <a:xfrm>
                <a:off x="2077386" y="2698230"/>
                <a:ext cx="3444332" cy="25982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PDO"/>
              <p:cNvSpPr>
                <a:spLocks noChangeArrowheads="1"/>
              </p:cNvSpPr>
              <p:nvPr/>
            </p:nvSpPr>
            <p:spPr bwMode="auto">
              <a:xfrm>
                <a:off x="2347214" y="4423116"/>
                <a:ext cx="2947760"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FDO"/>
              <p:cNvSpPr>
                <a:spLocks noChangeArrowheads="1"/>
              </p:cNvSpPr>
              <p:nvPr/>
            </p:nvSpPr>
            <p:spPr bwMode="auto">
              <a:xfrm>
                <a:off x="2347209" y="3633376"/>
                <a:ext cx="2947760" cy="7350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Filter"/>
              <p:cNvSpPr>
                <a:spLocks noChangeArrowheads="1"/>
              </p:cNvSpPr>
              <p:nvPr/>
            </p:nvSpPr>
            <p:spPr bwMode="auto">
              <a:xfrm>
                <a:off x="2347204" y="2871346"/>
                <a:ext cx="2947760" cy="7350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4" name="Text Device Instance"/>
            <p:cNvSpPr txBox="1"/>
            <p:nvPr/>
          </p:nvSpPr>
          <p:spPr>
            <a:xfrm>
              <a:off x="2814911" y="3154285"/>
              <a:ext cx="47641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[1]</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6" name="TextBox {C}"/>
          <p:cNvSpPr txBox="1"/>
          <p:nvPr/>
        </p:nvSpPr>
        <p:spPr>
          <a:xfrm>
            <a:off x="3456432" y="4679561"/>
            <a:ext cx="832279" cy="461665"/>
          </a:xfrm>
          <a:prstGeom prst="rect">
            <a:avLst/>
          </a:prstGeom>
          <a:noFill/>
        </p:spPr>
        <p:txBody>
          <a:bodyPr wrap="none" rtlCol="0">
            <a:spAutoFit/>
          </a:bodyPr>
          <a:lstStyle/>
          <a:p>
            <a:r>
              <a:rPr lang="en-US" b="1" dirty="0" smtClean="0">
                <a:solidFill>
                  <a:schemeClr val="accent4">
                    <a:lumMod val="75000"/>
                  </a:schemeClr>
                </a:solidFill>
                <a:latin typeface="Trebuchet MS" pitchFamily="34" charset="0"/>
              </a:rPr>
              <a:t>{</a:t>
            </a:r>
            <a:r>
              <a:rPr lang="en-US" sz="2400" b="1" dirty="0" smtClean="0">
                <a:solidFill>
                  <a:schemeClr val="accent4">
                    <a:lumMod val="75000"/>
                  </a:schemeClr>
                </a:solidFill>
                <a:latin typeface="Trebuchet MS" pitchFamily="34" charset="0"/>
              </a:rPr>
              <a:t>C</a:t>
            </a:r>
            <a:r>
              <a:rPr lang="en-US" b="1" dirty="0" smtClean="0">
                <a:solidFill>
                  <a:schemeClr val="accent4">
                    <a:lumMod val="75000"/>
                  </a:schemeClr>
                </a:solidFill>
                <a:latin typeface="Trebuchet MS" pitchFamily="34" charset="0"/>
              </a:rPr>
              <a:t>}</a:t>
            </a:r>
            <a:r>
              <a:rPr lang="en-US" dirty="0" smtClean="0">
                <a:latin typeface="Trebuchet MS" pitchFamily="34" charset="0"/>
              </a:rPr>
              <a:t> </a:t>
            </a:r>
            <a:r>
              <a:rPr lang="en-US" baseline="-25000" dirty="0" smtClean="0">
                <a:latin typeface="Trebuchet MS" pitchFamily="34" charset="0"/>
              </a:rPr>
              <a:t>[1]</a:t>
            </a:r>
            <a:endParaRPr lang="en-US" sz="4000" baseline="-25000" dirty="0" smtClean="0">
              <a:latin typeface="Trebuchet MS" pitchFamily="34" charset="0"/>
            </a:endParaRPr>
          </a:p>
        </p:txBody>
      </p:sp>
      <p:sp>
        <p:nvSpPr>
          <p:cNvPr id="33" name="TextBox 32"/>
          <p:cNvSpPr txBox="1"/>
          <p:nvPr/>
        </p:nvSpPr>
        <p:spPr>
          <a:xfrm>
            <a:off x="4988975" y="4729645"/>
            <a:ext cx="2553904" cy="338554"/>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Supports functionality </a:t>
            </a:r>
            <a:r>
              <a:rPr lang="en-US" sz="1600" dirty="0" smtClean="0">
                <a:solidFill>
                  <a:schemeClr val="accent4">
                    <a:lumMod val="75000"/>
                  </a:schemeClr>
                </a:solidFill>
                <a:latin typeface="Trebuchet MS" pitchFamily="34" charset="0"/>
              </a:rPr>
              <a:t>{C}</a:t>
            </a:r>
            <a:endParaRPr lang="en-US" sz="1600" dirty="0" smtClean="0">
              <a:solidFill>
                <a:schemeClr val="accent4">
                  <a:lumMod val="75000"/>
                </a:schemeClr>
              </a:solidFill>
              <a:effectLst>
                <a:outerShdw blurRad="38100" dist="38100" dir="2700000" algn="tl">
                  <a:srgbClr val="000000">
                    <a:alpha val="43137"/>
                  </a:srgbClr>
                </a:outerShdw>
              </a:effectLst>
              <a:latin typeface="Trebuchet MS" pitchFamily="34" charset="0"/>
            </a:endParaRPr>
          </a:p>
        </p:txBody>
      </p:sp>
      <p:sp>
        <p:nvSpPr>
          <p:cNvPr id="29" name="TextBox {A}"/>
          <p:cNvSpPr txBox="1"/>
          <p:nvPr/>
        </p:nvSpPr>
        <p:spPr>
          <a:xfrm>
            <a:off x="3457850" y="5330806"/>
            <a:ext cx="862737" cy="461665"/>
          </a:xfrm>
          <a:prstGeom prst="rect">
            <a:avLst/>
          </a:prstGeom>
          <a:noFill/>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a:t>
            </a:r>
            <a:r>
              <a:rPr lang="en-US" dirty="0" smtClean="0">
                <a:solidFill>
                  <a:schemeClr val="tx1"/>
                </a:solidFill>
                <a:effectLst>
                  <a:outerShdw blurRad="38100" dist="38100" dir="2700000" algn="tl">
                    <a:srgbClr val="000000">
                      <a:alpha val="43137"/>
                    </a:srgbClr>
                  </a:outerShdw>
                </a:effectLst>
                <a:latin typeface="Trebuchet MS" pitchFamily="34" charset="0"/>
              </a:rPr>
              <a:t> </a:t>
            </a:r>
            <a:r>
              <a:rPr lang="en-US" baseline="-25000" dirty="0" smtClean="0">
                <a:solidFill>
                  <a:schemeClr val="tx1"/>
                </a:solidFill>
                <a:effectLst>
                  <a:outerShdw blurRad="38100" dist="38100" dir="2700000" algn="tl">
                    <a:srgbClr val="000000">
                      <a:alpha val="43137"/>
                    </a:srgbClr>
                  </a:outerShdw>
                </a:effectLst>
                <a:latin typeface="Trebuchet MS" pitchFamily="34" charset="0"/>
              </a:rPr>
              <a:t>[1]</a:t>
            </a:r>
            <a:endParaRPr lang="en-US" sz="2000" baseline="-25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TextBox {B}"/>
          <p:cNvSpPr txBox="1"/>
          <p:nvPr/>
        </p:nvSpPr>
        <p:spPr>
          <a:xfrm>
            <a:off x="3462599" y="5005976"/>
            <a:ext cx="849913" cy="461665"/>
          </a:xfrm>
          <a:prstGeom prst="rect">
            <a:avLst/>
          </a:prstGeom>
          <a:noFill/>
        </p:spPr>
        <p:txBody>
          <a:bodyPr wrap="none" rtlCol="0">
            <a:spAutoFit/>
          </a:bodyPr>
          <a:lstStyle/>
          <a:p>
            <a:r>
              <a:rPr lang="en-US"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B</a:t>
            </a:r>
            <a:r>
              <a:rPr lang="en-US"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latin typeface="Trebuchet MS" pitchFamily="34" charset="0"/>
              </a:rPr>
              <a:t>}</a:t>
            </a:r>
            <a:r>
              <a:rPr lang="en-US" dirty="0" smtClean="0">
                <a:effectLst>
                  <a:outerShdw blurRad="38100" dist="38100" dir="2700000" algn="tl">
                    <a:srgbClr val="000000">
                      <a:alpha val="43137"/>
                    </a:srgbClr>
                  </a:outerShdw>
                </a:effectLst>
                <a:latin typeface="Trebuchet MS" pitchFamily="34" charset="0"/>
              </a:rPr>
              <a:t> </a:t>
            </a:r>
            <a:r>
              <a:rPr lang="en-US" baseline="-25000" dirty="0" smtClean="0">
                <a:effectLst>
                  <a:outerShdw blurRad="38100" dist="38100" dir="2700000" algn="tl">
                    <a:srgbClr val="000000">
                      <a:alpha val="43137"/>
                    </a:srgbClr>
                  </a:outerShdw>
                </a:effectLst>
                <a:latin typeface="Trebuchet MS" pitchFamily="34" charset="0"/>
              </a:rPr>
              <a:t>[1]</a:t>
            </a:r>
            <a:endParaRPr lang="en-US" sz="3200" baseline="-25000" dirty="0" smtClean="0">
              <a:effectLst>
                <a:outerShdw blurRad="38100" dist="38100" dir="2700000" algn="tl">
                  <a:srgbClr val="000000">
                    <a:alpha val="43137"/>
                  </a:srgbClr>
                </a:outerShdw>
              </a:effectLst>
              <a:latin typeface="Trebuchet MS" pitchFamily="34" charset="0"/>
            </a:endParaRPr>
          </a:p>
        </p:txBody>
      </p:sp>
      <p:sp>
        <p:nvSpPr>
          <p:cNvPr id="35" name="TextBox 34"/>
          <p:cNvSpPr txBox="1"/>
          <p:nvPr/>
        </p:nvSpPr>
        <p:spPr>
          <a:xfrm>
            <a:off x="4981354" y="5415818"/>
            <a:ext cx="2552301" cy="338554"/>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Supports functionality </a:t>
            </a:r>
            <a:r>
              <a:rPr lang="en-US" sz="1600" dirty="0" smtClean="0">
                <a:solidFill>
                  <a:srgbClr val="FFC000"/>
                </a:solidFill>
                <a:effectLst>
                  <a:outerShdw blurRad="38100" dist="38100" dir="2700000" algn="tl">
                    <a:srgbClr val="000000">
                      <a:alpha val="43137"/>
                    </a:srgbClr>
                  </a:outerShdw>
                </a:effectLst>
                <a:latin typeface="Trebuchet MS" pitchFamily="34" charset="0"/>
              </a:rPr>
              <a:t>{A}</a:t>
            </a:r>
          </a:p>
        </p:txBody>
      </p:sp>
      <p:cxnSp>
        <p:nvCxnSpPr>
          <p:cNvPr id="38" name="Straight Arrow Connector 37"/>
          <p:cNvCxnSpPr/>
          <p:nvPr/>
        </p:nvCxnSpPr>
        <p:spPr bwMode="auto">
          <a:xfrm rot="10800000" flipV="1">
            <a:off x="4297680" y="5583833"/>
            <a:ext cx="731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39" name="TextBox 38"/>
          <p:cNvSpPr txBox="1"/>
          <p:nvPr/>
        </p:nvSpPr>
        <p:spPr>
          <a:xfrm>
            <a:off x="4981354" y="5093034"/>
            <a:ext cx="2545890" cy="338554"/>
          </a:xfrm>
          <a:prstGeom prst="rect">
            <a:avLst/>
          </a:prstGeom>
          <a:noFill/>
        </p:spPr>
        <p:txBody>
          <a:bodyPr wrap="none" rtlCol="0">
            <a:spAutoFit/>
          </a:bodyPr>
          <a:lstStyle/>
          <a:p>
            <a:pPr algn="ctr"/>
            <a:r>
              <a:rPr lang="en-US" sz="1600" dirty="0" smtClean="0">
                <a:solidFill>
                  <a:schemeClr val="accent1"/>
                </a:solidFill>
                <a:effectLst>
                  <a:outerShdw blurRad="38100" dist="38100" dir="2700000" algn="tl">
                    <a:srgbClr val="000000">
                      <a:alpha val="43137"/>
                    </a:srgbClr>
                  </a:outerShdw>
                </a:effectLst>
                <a:latin typeface="Trebuchet MS" pitchFamily="34" charset="0"/>
              </a:rPr>
              <a:t>Supports functionality </a:t>
            </a:r>
            <a:r>
              <a:rPr lang="en-US" sz="1600" dirty="0" smtClean="0">
                <a:solidFill>
                  <a:srgbClr val="92D050"/>
                </a:solidFill>
                <a:effectLst>
                  <a:outerShdw blurRad="38100" dist="38100" dir="2700000" algn="tl">
                    <a:srgbClr val="000000">
                      <a:alpha val="43137"/>
                    </a:srgbClr>
                  </a:outerShdw>
                </a:effectLst>
                <a:latin typeface="Trebuchet MS" pitchFamily="34" charset="0"/>
              </a:rPr>
              <a:t>{B}</a:t>
            </a:r>
          </a:p>
        </p:txBody>
      </p:sp>
      <p:cxnSp>
        <p:nvCxnSpPr>
          <p:cNvPr id="40" name="Straight Arrow Connector 39"/>
          <p:cNvCxnSpPr/>
          <p:nvPr/>
        </p:nvCxnSpPr>
        <p:spPr bwMode="auto">
          <a:xfrm rot="10800000">
            <a:off x="4297680" y="5254056"/>
            <a:ext cx="731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10800000" flipV="1">
            <a:off x="4300180" y="4926773"/>
            <a:ext cx="731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2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000"/>
                                        <p:tgtEl>
                                          <p:spTgt spid="35"/>
                                        </p:tgtEl>
                                      </p:cBhvr>
                                    </p:animEffect>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Left)">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lide(fromLeft)">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20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9" grpId="0"/>
      <p:bldP spid="30" grpId="0"/>
      <p:bldP spid="35"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 Interface Instances</a:t>
            </a:r>
            <a:br>
              <a:rPr lang="en-US"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S</a:t>
            </a:r>
            <a:r>
              <a:rPr sz="3600" smtClean="0">
                <a:gradFill>
                  <a:gsLst>
                    <a:gs pos="28000">
                      <a:schemeClr val="accent6">
                        <a:lumMod val="40000"/>
                        <a:lumOff val="60000"/>
                      </a:schemeClr>
                    </a:gs>
                    <a:gs pos="48000">
                      <a:schemeClr val="accent6">
                        <a:lumMod val="40000"/>
                        <a:lumOff val="60000"/>
                      </a:schemeClr>
                    </a:gs>
                  </a:gsLst>
                  <a:lin ang="5400000" scaled="1"/>
                </a:gradFill>
              </a:rPr>
              <a:t>tandardized naming</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2588" y="1901825"/>
            <a:ext cx="8380412" cy="4328877"/>
          </a:xfrm>
        </p:spPr>
        <p:txBody>
          <a:bodyPr/>
          <a:lstStyle/>
          <a:p>
            <a:pPr marL="396875" indent="-396875"/>
            <a:r>
              <a:rPr lang="en-US" sz="2000" dirty="0" smtClean="0"/>
              <a:t>A unique name for each interface instance</a:t>
            </a:r>
          </a:p>
          <a:p>
            <a:pPr marL="719124" lvl="1" indent="-396875"/>
            <a:r>
              <a:rPr lang="en-US" sz="1600" dirty="0" smtClean="0"/>
              <a:t>Different devices supporting the same functionality have unique interface </a:t>
            </a:r>
            <a:br>
              <a:rPr lang="en-US" sz="1600" dirty="0" smtClean="0"/>
            </a:br>
            <a:r>
              <a:rPr lang="en-US" sz="1600" dirty="0" smtClean="0"/>
              <a:t>instance names</a:t>
            </a:r>
          </a:p>
          <a:p>
            <a:pPr marL="396875" indent="-396875"/>
            <a:r>
              <a:rPr lang="en-US" sz="2000" dirty="0" smtClean="0"/>
              <a:t>Names are persistent</a:t>
            </a:r>
          </a:p>
          <a:p>
            <a:pPr marL="719124" lvl="1" indent="-396875"/>
            <a:r>
              <a:rPr lang="en-US" sz="1600" dirty="0" smtClean="0"/>
              <a:t>Each instance of a device interface maintains same name on next arrival of the interface, after reboot, etc.</a:t>
            </a:r>
          </a:p>
          <a:p>
            <a:pPr marL="719124" lvl="1" indent="-396875"/>
            <a:r>
              <a:rPr lang="en-US" sz="1600" dirty="0" smtClean="0"/>
              <a:t>As long as the underlying device remains installed, and maintains the same name</a:t>
            </a:r>
          </a:p>
          <a:p>
            <a:pPr marL="396875" indent="-396875"/>
            <a:r>
              <a:rPr lang="en-US" sz="1800" dirty="0" smtClean="0"/>
              <a:t>Uniform discoverability and naming eliminates dependency on legacy </a:t>
            </a:r>
            <a:br>
              <a:rPr lang="en-US" sz="1800" dirty="0" smtClean="0"/>
            </a:br>
            <a:r>
              <a:rPr lang="en-US" sz="1800" dirty="0" smtClean="0"/>
              <a:t>naming conventions</a:t>
            </a:r>
          </a:p>
          <a:p>
            <a:pPr marL="1003276" lvl="2" indent="-396875"/>
            <a:r>
              <a:rPr lang="en-US" sz="1200" dirty="0" smtClean="0"/>
              <a:t>e.g. </a:t>
            </a:r>
            <a:r>
              <a:rPr lang="en-US" sz="1200" dirty="0" smtClean="0">
                <a:latin typeface="Lucida Console" pitchFamily="49" charset="0"/>
              </a:rPr>
              <a:t>\Device\</a:t>
            </a:r>
            <a:r>
              <a:rPr lang="en-US" sz="1200" dirty="0" smtClean="0">
                <a:solidFill>
                  <a:schemeClr val="accent5">
                    <a:lumMod val="60000"/>
                    <a:lumOff val="40000"/>
                  </a:schemeClr>
                </a:solidFill>
                <a:latin typeface="Lucida Console" pitchFamily="49" charset="0"/>
              </a:rPr>
              <a:t>CdRom</a:t>
            </a:r>
            <a:r>
              <a:rPr lang="en-US" sz="1200" dirty="0" smtClean="0">
                <a:solidFill>
                  <a:schemeClr val="accent6"/>
                </a:solidFill>
                <a:latin typeface="Lucida Console" pitchFamily="49" charset="0"/>
              </a:rPr>
              <a:t>0</a:t>
            </a:r>
            <a:r>
              <a:rPr lang="en-US" sz="1200" dirty="0" smtClean="0">
                <a:latin typeface="Lucida Console" pitchFamily="49" charset="0"/>
              </a:rPr>
              <a:t>, </a:t>
            </a:r>
            <a:r>
              <a:rPr lang="en-US" sz="1200" dirty="0" smtClean="0">
                <a:solidFill>
                  <a:schemeClr val="accent6"/>
                </a:solidFill>
                <a:latin typeface="Lucida Console" pitchFamily="49" charset="0"/>
              </a:rPr>
              <a:t>E</a:t>
            </a:r>
            <a:r>
              <a:rPr lang="en-US" sz="1200" dirty="0" smtClean="0">
                <a:latin typeface="Lucida Console" pitchFamily="49" charset="0"/>
              </a:rPr>
              <a:t>:\, </a:t>
            </a:r>
            <a:r>
              <a:rPr lang="en-US" sz="1200" dirty="0" smtClean="0">
                <a:solidFill>
                  <a:schemeClr val="accent5">
                    <a:lumMod val="60000"/>
                    <a:lumOff val="40000"/>
                  </a:schemeClr>
                </a:solidFill>
                <a:latin typeface="Lucida Console" pitchFamily="49" charset="0"/>
              </a:rPr>
              <a:t>COM</a:t>
            </a:r>
            <a:r>
              <a:rPr lang="en-US" sz="1200" dirty="0" smtClean="0">
                <a:solidFill>
                  <a:schemeClr val="accent6"/>
                </a:solidFill>
                <a:latin typeface="Lucida Console" pitchFamily="49" charset="0"/>
              </a:rPr>
              <a:t>5</a:t>
            </a:r>
            <a:r>
              <a:rPr lang="en-US" sz="1200" dirty="0" smtClean="0">
                <a:latin typeface="Lucida Console" pitchFamily="49" charset="0"/>
              </a:rPr>
              <a:t>:, \Device\</a:t>
            </a:r>
            <a:r>
              <a:rPr lang="en-US" sz="1200" dirty="0" smtClean="0">
                <a:solidFill>
                  <a:schemeClr val="accent5">
                    <a:lumMod val="60000"/>
                    <a:lumOff val="40000"/>
                  </a:schemeClr>
                </a:solidFill>
                <a:latin typeface="Lucida Console" pitchFamily="49" charset="0"/>
              </a:rPr>
              <a:t>Serial</a:t>
            </a:r>
            <a:r>
              <a:rPr lang="en-US" sz="1200" dirty="0" smtClean="0">
                <a:solidFill>
                  <a:srgbClr val="FFC000"/>
                </a:solidFill>
                <a:latin typeface="Lucida Console" pitchFamily="49" charset="0"/>
              </a:rPr>
              <a:t>1</a:t>
            </a:r>
            <a:r>
              <a:rPr lang="en-US" sz="1200" dirty="0" smtClean="0">
                <a:latin typeface="Lucida Console" pitchFamily="49" charset="0"/>
              </a:rPr>
              <a:t>, \\.\</a:t>
            </a:r>
            <a:r>
              <a:rPr lang="en-US" sz="1200" dirty="0" smtClean="0">
                <a:solidFill>
                  <a:schemeClr val="accent5">
                    <a:lumMod val="60000"/>
                    <a:lumOff val="40000"/>
                  </a:schemeClr>
                </a:solidFill>
                <a:latin typeface="Lucida Console" pitchFamily="49" charset="0"/>
              </a:rPr>
              <a:t>Usbscan</a:t>
            </a:r>
            <a:r>
              <a:rPr lang="en-US" sz="1200" dirty="0" smtClean="0">
                <a:solidFill>
                  <a:schemeClr val="accent6"/>
                </a:solidFill>
                <a:latin typeface="Lucida Console" pitchFamily="49" charset="0"/>
              </a:rPr>
              <a:t>2</a:t>
            </a:r>
            <a:r>
              <a:rPr lang="en-US" sz="1200" dirty="0" smtClean="0">
                <a:latin typeface="Lucida Console" pitchFamily="49" charset="0"/>
              </a:rPr>
              <a:t>, etc.</a:t>
            </a:r>
          </a:p>
          <a:p>
            <a:pPr marL="1003276" lvl="2" indent="-396875"/>
            <a:r>
              <a:rPr lang="en-US" sz="1600" dirty="0" smtClean="0"/>
              <a:t>Legacy names inherited from static configurations are typically not well-suited to “namespace gaps” created by dynamic device changes</a:t>
            </a:r>
          </a:p>
          <a:p>
            <a:pPr marL="1003276" lvl="2" indent="-396875"/>
            <a:r>
              <a:rPr lang="en-US" sz="1600" dirty="0" smtClean="0"/>
              <a:t>Components must know each custom name format, forced to deal with complexity in discovery</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4516</Words>
  <Application>Microsoft Office PowerPoint</Application>
  <PresentationFormat>On-screen Show (4:3)</PresentationFormat>
  <Paragraphs>480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1_WinHEC 2008 Template_NEW_9.22.08</vt:lpstr>
      <vt:lpstr>Device Interfaces Overview</vt:lpstr>
      <vt:lpstr>Agenda</vt:lpstr>
      <vt:lpstr>Device Interfaces What are they?</vt:lpstr>
      <vt:lpstr>Device Interface Classes A Functional Categorization of Devices</vt:lpstr>
      <vt:lpstr>Device Interface Classes A Functional Categorization of Devices</vt:lpstr>
      <vt:lpstr>Other Device Categorizations What about Device Setup Classes?</vt:lpstr>
      <vt:lpstr>Device Interface Classes Support for Multiple Categories</vt:lpstr>
      <vt:lpstr>Device Interface Classes Support for Multiple Categories</vt:lpstr>
      <vt:lpstr>Device Interface Instances Standardized naming</vt:lpstr>
      <vt:lpstr>Device Interface Settings Properties and Attributes</vt:lpstr>
      <vt:lpstr>Device Interface Paths A Path for I/O Requests</vt:lpstr>
      <vt:lpstr>Device Interface Paths A Path for I/O Requests</vt:lpstr>
      <vt:lpstr>Device Interface Notification Tracking Device Interface Availability</vt:lpstr>
      <vt:lpstr>Device Interface Notification Tracking Device Interface Availability</vt:lpstr>
      <vt:lpstr>Putting it All Together  Drivers:  Describe what your device can do!</vt:lpstr>
      <vt:lpstr>Device Interface Control  Enable interfaces on "start"</vt:lpstr>
      <vt:lpstr>Device Interface Control  Disable interfaces on "query remove"</vt:lpstr>
      <vt:lpstr>Device Interface Control  Disable interfaces on "surprise remove"</vt:lpstr>
      <vt:lpstr>Device Interface Control WDM Driver Actions</vt:lpstr>
      <vt:lpstr>Device Interface Control WDF Driver Actions</vt:lpstr>
      <vt:lpstr>Putting it All Together Applications: Discover devices you can use!</vt:lpstr>
      <vt:lpstr>Discovering Functionality Interfaces and their devices</vt:lpstr>
      <vt:lpstr>Discovering Functionality Interfaces and their devices</vt:lpstr>
      <vt:lpstr>Discovering Functionality Interfaces and their devices</vt:lpstr>
      <vt:lpstr>Device Interface Events How to register for notification</vt:lpstr>
      <vt:lpstr>Device Interface Events Receiving Notification</vt:lpstr>
      <vt:lpstr>Device Interfaces</vt:lpstr>
      <vt:lpstr>Extending “Devices and Printers” Discovering what devices can do</vt:lpstr>
      <vt:lpstr>Extending “Devices and Printers” Discovering what devices can do</vt:lpstr>
      <vt:lpstr>“Devices And Printers”</vt:lpstr>
      <vt:lpstr>Call To Action</vt:lpstr>
      <vt:lpstr>Additional Resources</vt:lpstr>
      <vt:lpstr>Additional Resources</vt:lpstr>
      <vt:lpstr>Please Complete A Session Evaluation Form Your input is important!</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2008-11-12T00:03:12Z</dcterms:created>
  <dcterms:modified xsi:type="dcterms:W3CDTF">2008-11-12T00:03:21Z</dcterms:modified>
</cp:coreProperties>
</file>