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6"/>
  </p:notesMasterIdLst>
  <p:handoutMasterIdLst>
    <p:handoutMasterId r:id="rId37"/>
  </p:handoutMasterIdLst>
  <p:sldIdLst>
    <p:sldId id="258" r:id="rId2"/>
    <p:sldId id="277" r:id="rId3"/>
    <p:sldId id="281" r:id="rId4"/>
    <p:sldId id="278" r:id="rId5"/>
    <p:sldId id="279" r:id="rId6"/>
    <p:sldId id="301" r:id="rId7"/>
    <p:sldId id="302" r:id="rId8"/>
    <p:sldId id="303" r:id="rId9"/>
    <p:sldId id="307" r:id="rId10"/>
    <p:sldId id="304" r:id="rId11"/>
    <p:sldId id="283" r:id="rId12"/>
    <p:sldId id="284" r:id="rId13"/>
    <p:sldId id="285" r:id="rId14"/>
    <p:sldId id="286" r:id="rId15"/>
    <p:sldId id="287" r:id="rId16"/>
    <p:sldId id="288" r:id="rId17"/>
    <p:sldId id="289" r:id="rId18"/>
    <p:sldId id="290" r:id="rId19"/>
    <p:sldId id="291" r:id="rId20"/>
    <p:sldId id="292" r:id="rId21"/>
    <p:sldId id="293" r:id="rId22"/>
    <p:sldId id="305" r:id="rId23"/>
    <p:sldId id="294" r:id="rId24"/>
    <p:sldId id="295" r:id="rId25"/>
    <p:sldId id="296" r:id="rId26"/>
    <p:sldId id="297" r:id="rId27"/>
    <p:sldId id="298" r:id="rId28"/>
    <p:sldId id="299" r:id="rId29"/>
    <p:sldId id="300" r:id="rId30"/>
    <p:sldId id="270" r:id="rId31"/>
    <p:sldId id="271" r:id="rId32"/>
    <p:sldId id="308" r:id="rId33"/>
    <p:sldId id="272" r:id="rId34"/>
    <p:sldId id="309"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23" autoAdjust="0"/>
    <p:restoredTop sz="94660"/>
  </p:normalViewPr>
  <p:slideViewPr>
    <p:cSldViewPr snapToGrid="0" showGuides="1">
      <p:cViewPr varScale="1">
        <p:scale>
          <a:sx n="92" d="100"/>
          <a:sy n="92" d="100"/>
        </p:scale>
        <p:origin x="-462" y="-108"/>
      </p:cViewPr>
      <p:guideLst>
        <p:guide orient="horz" pos="2160"/>
        <p:guide orient="horz" pos="146"/>
        <p:guide orient="horz" pos="4178"/>
        <p:guide orient="horz" pos="893"/>
        <p:guide orient="horz" pos="1198"/>
        <p:guide orient="horz" pos="1484"/>
        <p:guide orient="horz" pos="292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4:02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msdn.microsoft.com/en-us/library/ms790151.a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msdn.microsoft.com/en-us/library/aa477110.aspx" TargetMode="External"/><Relationship Id="rId4" Type="http://schemas.openxmlformats.org/officeDocument/2006/relationships/hyperlink" Target="http://msdn.microsoft.com/en-us/library/ms789507.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683005"/>
            <a:ext cx="7142634" cy="1218795"/>
          </a:xfrm>
        </p:spPr>
        <p:txBody>
          <a:bodyPr/>
          <a:lstStyle/>
          <a:p>
            <a:r>
              <a:rPr lang="en-US" sz="4400" dirty="0" smtClean="0"/>
              <a:t>Extending Device Installation by Using Co-Installers</a:t>
            </a:r>
            <a:endParaRPr lang="en-US" sz="4400" dirty="0"/>
          </a:p>
        </p:txBody>
      </p:sp>
      <p:sp>
        <p:nvSpPr>
          <p:cNvPr id="3" name="Subtitle 2"/>
          <p:cNvSpPr>
            <a:spLocks noGrp="1"/>
          </p:cNvSpPr>
          <p:nvPr>
            <p:ph type="subTitle" idx="1"/>
          </p:nvPr>
        </p:nvSpPr>
        <p:spPr/>
        <p:txBody>
          <a:bodyPr/>
          <a:lstStyle/>
          <a:p>
            <a:r>
              <a:rPr lang="en-US" smtClean="0"/>
              <a:t>Chad Siefert</a:t>
            </a:r>
          </a:p>
          <a:p>
            <a:r>
              <a:rPr lang="en-US" smtClean="0"/>
              <a:t>Senior Test Lead</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p:cNvSpPr>
            <a:spLocks/>
          </p:cNvSpPr>
          <p:nvPr/>
        </p:nvSpPr>
        <p:spPr bwMode="auto">
          <a:xfrm>
            <a:off x="6350" y="1170275"/>
            <a:ext cx="9137650" cy="4495800"/>
          </a:xfrm>
          <a:custGeom>
            <a:avLst/>
            <a:gdLst/>
            <a:ahLst/>
            <a:cxnLst>
              <a:cxn ang="0">
                <a:pos x="0" y="1"/>
              </a:cxn>
              <a:cxn ang="0">
                <a:pos x="143" y="45"/>
              </a:cxn>
              <a:cxn ang="0">
                <a:pos x="378" y="113"/>
              </a:cxn>
              <a:cxn ang="0">
                <a:pos x="617" y="176"/>
              </a:cxn>
              <a:cxn ang="0">
                <a:pos x="800" y="220"/>
              </a:cxn>
              <a:cxn ang="0">
                <a:pos x="1003" y="266"/>
              </a:cxn>
              <a:cxn ang="0">
                <a:pos x="1221" y="310"/>
              </a:cxn>
              <a:cxn ang="0">
                <a:pos x="1452" y="353"/>
              </a:cxn>
              <a:cxn ang="0">
                <a:pos x="1695" y="392"/>
              </a:cxn>
              <a:cxn ang="0">
                <a:pos x="1948" y="426"/>
              </a:cxn>
              <a:cxn ang="0">
                <a:pos x="2208" y="454"/>
              </a:cxn>
              <a:cxn ang="0">
                <a:pos x="2473" y="473"/>
              </a:cxn>
              <a:cxn ang="0">
                <a:pos x="2743" y="484"/>
              </a:cxn>
              <a:cxn ang="0">
                <a:pos x="2877" y="485"/>
              </a:cxn>
              <a:cxn ang="0">
                <a:pos x="3147" y="480"/>
              </a:cxn>
              <a:cxn ang="0">
                <a:pos x="3414" y="465"/>
              </a:cxn>
              <a:cxn ang="0">
                <a:pos x="3677" y="441"/>
              </a:cxn>
              <a:cxn ang="0">
                <a:pos x="3934" y="410"/>
              </a:cxn>
              <a:cxn ang="0">
                <a:pos x="4183" y="372"/>
              </a:cxn>
              <a:cxn ang="0">
                <a:pos x="4420" y="332"/>
              </a:cxn>
              <a:cxn ang="0">
                <a:pos x="4646" y="287"/>
              </a:cxn>
              <a:cxn ang="0">
                <a:pos x="4855" y="242"/>
              </a:cxn>
              <a:cxn ang="0">
                <a:pos x="5050" y="197"/>
              </a:cxn>
              <a:cxn ang="0">
                <a:pos x="5225" y="153"/>
              </a:cxn>
              <a:cxn ang="0">
                <a:pos x="5509" y="75"/>
              </a:cxn>
              <a:cxn ang="0">
                <a:pos x="5691" y="20"/>
              </a:cxn>
              <a:cxn ang="0">
                <a:pos x="5754" y="2710"/>
              </a:cxn>
              <a:cxn ang="0">
                <a:pos x="5690" y="2690"/>
              </a:cxn>
              <a:cxn ang="0">
                <a:pos x="5507" y="2634"/>
              </a:cxn>
              <a:cxn ang="0">
                <a:pos x="5223" y="2556"/>
              </a:cxn>
              <a:cxn ang="0">
                <a:pos x="5048" y="2511"/>
              </a:cxn>
              <a:cxn ang="0">
                <a:pos x="4855" y="2466"/>
              </a:cxn>
              <a:cxn ang="0">
                <a:pos x="4646" y="2420"/>
              </a:cxn>
              <a:cxn ang="0">
                <a:pos x="4420" y="2377"/>
              </a:cxn>
              <a:cxn ang="0">
                <a:pos x="4182" y="2335"/>
              </a:cxn>
              <a:cxn ang="0">
                <a:pos x="3934" y="2299"/>
              </a:cxn>
              <a:cxn ang="0">
                <a:pos x="3677" y="2268"/>
              </a:cxn>
              <a:cxn ang="0">
                <a:pos x="3414" y="2245"/>
              </a:cxn>
              <a:cxn ang="0">
                <a:pos x="3147" y="2230"/>
              </a:cxn>
              <a:cxn ang="0">
                <a:pos x="2877" y="2226"/>
              </a:cxn>
              <a:cxn ang="0">
                <a:pos x="2743" y="2227"/>
              </a:cxn>
              <a:cxn ang="0">
                <a:pos x="2473" y="2239"/>
              </a:cxn>
              <a:cxn ang="0">
                <a:pos x="2208" y="2260"/>
              </a:cxn>
              <a:cxn ang="0">
                <a:pos x="1948" y="2287"/>
              </a:cxn>
              <a:cxn ang="0">
                <a:pos x="1695" y="2322"/>
              </a:cxn>
              <a:cxn ang="0">
                <a:pos x="1452" y="2360"/>
              </a:cxn>
              <a:cxn ang="0">
                <a:pos x="1221" y="2403"/>
              </a:cxn>
              <a:cxn ang="0">
                <a:pos x="1003" y="2448"/>
              </a:cxn>
              <a:cxn ang="0">
                <a:pos x="800" y="2492"/>
              </a:cxn>
              <a:cxn ang="0">
                <a:pos x="617" y="2537"/>
              </a:cxn>
              <a:cxn ang="0">
                <a:pos x="378" y="2599"/>
              </a:cxn>
              <a:cxn ang="0">
                <a:pos x="143" y="2666"/>
              </a:cxn>
              <a:cxn ang="0">
                <a:pos x="0" y="2710"/>
              </a:cxn>
            </a:cxnLst>
            <a:rect l="0" t="0" r="r" b="b"/>
            <a:pathLst>
              <a:path w="5756" h="2710">
                <a:moveTo>
                  <a:pt x="0" y="1"/>
                </a:moveTo>
                <a:lnTo>
                  <a:pt x="0" y="1"/>
                </a:lnTo>
                <a:lnTo>
                  <a:pt x="65" y="21"/>
                </a:lnTo>
                <a:lnTo>
                  <a:pt x="143" y="45"/>
                </a:lnTo>
                <a:lnTo>
                  <a:pt x="247" y="76"/>
                </a:lnTo>
                <a:lnTo>
                  <a:pt x="378" y="113"/>
                </a:lnTo>
                <a:lnTo>
                  <a:pt x="531" y="154"/>
                </a:lnTo>
                <a:lnTo>
                  <a:pt x="617" y="176"/>
                </a:lnTo>
                <a:lnTo>
                  <a:pt x="706" y="197"/>
                </a:lnTo>
                <a:lnTo>
                  <a:pt x="800" y="220"/>
                </a:lnTo>
                <a:lnTo>
                  <a:pt x="899" y="243"/>
                </a:lnTo>
                <a:lnTo>
                  <a:pt x="1003" y="266"/>
                </a:lnTo>
                <a:lnTo>
                  <a:pt x="1109" y="289"/>
                </a:lnTo>
                <a:lnTo>
                  <a:pt x="1221" y="310"/>
                </a:lnTo>
                <a:lnTo>
                  <a:pt x="1335" y="332"/>
                </a:lnTo>
                <a:lnTo>
                  <a:pt x="1452" y="353"/>
                </a:lnTo>
                <a:lnTo>
                  <a:pt x="1573" y="372"/>
                </a:lnTo>
                <a:lnTo>
                  <a:pt x="1695" y="392"/>
                </a:lnTo>
                <a:lnTo>
                  <a:pt x="1821" y="410"/>
                </a:lnTo>
                <a:lnTo>
                  <a:pt x="1948" y="426"/>
                </a:lnTo>
                <a:lnTo>
                  <a:pt x="2078" y="441"/>
                </a:lnTo>
                <a:lnTo>
                  <a:pt x="2208" y="454"/>
                </a:lnTo>
                <a:lnTo>
                  <a:pt x="2340" y="465"/>
                </a:lnTo>
                <a:lnTo>
                  <a:pt x="2473" y="473"/>
                </a:lnTo>
                <a:lnTo>
                  <a:pt x="2608" y="480"/>
                </a:lnTo>
                <a:lnTo>
                  <a:pt x="2743" y="484"/>
                </a:lnTo>
                <a:lnTo>
                  <a:pt x="2877" y="485"/>
                </a:lnTo>
                <a:lnTo>
                  <a:pt x="2877" y="485"/>
                </a:lnTo>
                <a:lnTo>
                  <a:pt x="3012" y="484"/>
                </a:lnTo>
                <a:lnTo>
                  <a:pt x="3147" y="480"/>
                </a:lnTo>
                <a:lnTo>
                  <a:pt x="3281" y="473"/>
                </a:lnTo>
                <a:lnTo>
                  <a:pt x="3414" y="465"/>
                </a:lnTo>
                <a:lnTo>
                  <a:pt x="3546" y="454"/>
                </a:lnTo>
                <a:lnTo>
                  <a:pt x="3677" y="441"/>
                </a:lnTo>
                <a:lnTo>
                  <a:pt x="3806" y="425"/>
                </a:lnTo>
                <a:lnTo>
                  <a:pt x="3934" y="410"/>
                </a:lnTo>
                <a:lnTo>
                  <a:pt x="4059" y="392"/>
                </a:lnTo>
                <a:lnTo>
                  <a:pt x="4183" y="372"/>
                </a:lnTo>
                <a:lnTo>
                  <a:pt x="4303" y="352"/>
                </a:lnTo>
                <a:lnTo>
                  <a:pt x="4420" y="332"/>
                </a:lnTo>
                <a:lnTo>
                  <a:pt x="4534" y="310"/>
                </a:lnTo>
                <a:lnTo>
                  <a:pt x="4646" y="287"/>
                </a:lnTo>
                <a:lnTo>
                  <a:pt x="4752" y="265"/>
                </a:lnTo>
                <a:lnTo>
                  <a:pt x="4855" y="242"/>
                </a:lnTo>
                <a:lnTo>
                  <a:pt x="4955" y="219"/>
                </a:lnTo>
                <a:lnTo>
                  <a:pt x="5050" y="197"/>
                </a:lnTo>
                <a:lnTo>
                  <a:pt x="5139" y="175"/>
                </a:lnTo>
                <a:lnTo>
                  <a:pt x="5225" y="153"/>
                </a:lnTo>
                <a:lnTo>
                  <a:pt x="5378" y="112"/>
                </a:lnTo>
                <a:lnTo>
                  <a:pt x="5509" y="75"/>
                </a:lnTo>
                <a:lnTo>
                  <a:pt x="5613" y="44"/>
                </a:lnTo>
                <a:lnTo>
                  <a:pt x="5691" y="20"/>
                </a:lnTo>
                <a:lnTo>
                  <a:pt x="5756" y="0"/>
                </a:lnTo>
                <a:lnTo>
                  <a:pt x="5754" y="2710"/>
                </a:lnTo>
                <a:lnTo>
                  <a:pt x="5754" y="2710"/>
                </a:lnTo>
                <a:lnTo>
                  <a:pt x="5690" y="2690"/>
                </a:lnTo>
                <a:lnTo>
                  <a:pt x="5612" y="2665"/>
                </a:lnTo>
                <a:lnTo>
                  <a:pt x="5507" y="2634"/>
                </a:lnTo>
                <a:lnTo>
                  <a:pt x="5377" y="2597"/>
                </a:lnTo>
                <a:lnTo>
                  <a:pt x="5223" y="2556"/>
                </a:lnTo>
                <a:lnTo>
                  <a:pt x="5138" y="2534"/>
                </a:lnTo>
                <a:lnTo>
                  <a:pt x="5048" y="2511"/>
                </a:lnTo>
                <a:lnTo>
                  <a:pt x="4955" y="2489"/>
                </a:lnTo>
                <a:lnTo>
                  <a:pt x="4855" y="2466"/>
                </a:lnTo>
                <a:lnTo>
                  <a:pt x="4752" y="2443"/>
                </a:lnTo>
                <a:lnTo>
                  <a:pt x="4646" y="2420"/>
                </a:lnTo>
                <a:lnTo>
                  <a:pt x="4534" y="2399"/>
                </a:lnTo>
                <a:lnTo>
                  <a:pt x="4420" y="2377"/>
                </a:lnTo>
                <a:lnTo>
                  <a:pt x="4303" y="2356"/>
                </a:lnTo>
                <a:lnTo>
                  <a:pt x="4182" y="2335"/>
                </a:lnTo>
                <a:lnTo>
                  <a:pt x="4059" y="2317"/>
                </a:lnTo>
                <a:lnTo>
                  <a:pt x="3934" y="2299"/>
                </a:lnTo>
                <a:lnTo>
                  <a:pt x="3806" y="2282"/>
                </a:lnTo>
                <a:lnTo>
                  <a:pt x="3677" y="2268"/>
                </a:lnTo>
                <a:lnTo>
                  <a:pt x="3546" y="2256"/>
                </a:lnTo>
                <a:lnTo>
                  <a:pt x="3414" y="2245"/>
                </a:lnTo>
                <a:lnTo>
                  <a:pt x="3281" y="2237"/>
                </a:lnTo>
                <a:lnTo>
                  <a:pt x="3147" y="2230"/>
                </a:lnTo>
                <a:lnTo>
                  <a:pt x="3012" y="2226"/>
                </a:lnTo>
                <a:lnTo>
                  <a:pt x="2877" y="2226"/>
                </a:lnTo>
                <a:lnTo>
                  <a:pt x="2877" y="2226"/>
                </a:lnTo>
                <a:lnTo>
                  <a:pt x="2743" y="2227"/>
                </a:lnTo>
                <a:lnTo>
                  <a:pt x="2608" y="2232"/>
                </a:lnTo>
                <a:lnTo>
                  <a:pt x="2473" y="2239"/>
                </a:lnTo>
                <a:lnTo>
                  <a:pt x="2340" y="2248"/>
                </a:lnTo>
                <a:lnTo>
                  <a:pt x="2208" y="2260"/>
                </a:lnTo>
                <a:lnTo>
                  <a:pt x="2078" y="2273"/>
                </a:lnTo>
                <a:lnTo>
                  <a:pt x="1948" y="2287"/>
                </a:lnTo>
                <a:lnTo>
                  <a:pt x="1821" y="2304"/>
                </a:lnTo>
                <a:lnTo>
                  <a:pt x="1695" y="2322"/>
                </a:lnTo>
                <a:lnTo>
                  <a:pt x="1573" y="2340"/>
                </a:lnTo>
                <a:lnTo>
                  <a:pt x="1452" y="2360"/>
                </a:lnTo>
                <a:lnTo>
                  <a:pt x="1335" y="2382"/>
                </a:lnTo>
                <a:lnTo>
                  <a:pt x="1221" y="2403"/>
                </a:lnTo>
                <a:lnTo>
                  <a:pt x="1109" y="2425"/>
                </a:lnTo>
                <a:lnTo>
                  <a:pt x="1003" y="2448"/>
                </a:lnTo>
                <a:lnTo>
                  <a:pt x="899" y="2471"/>
                </a:lnTo>
                <a:lnTo>
                  <a:pt x="800" y="2492"/>
                </a:lnTo>
                <a:lnTo>
                  <a:pt x="706" y="2515"/>
                </a:lnTo>
                <a:lnTo>
                  <a:pt x="617" y="2537"/>
                </a:lnTo>
                <a:lnTo>
                  <a:pt x="531" y="2558"/>
                </a:lnTo>
                <a:lnTo>
                  <a:pt x="378" y="2599"/>
                </a:lnTo>
                <a:lnTo>
                  <a:pt x="247" y="2636"/>
                </a:lnTo>
                <a:lnTo>
                  <a:pt x="143" y="2666"/>
                </a:lnTo>
                <a:lnTo>
                  <a:pt x="65" y="2690"/>
                </a:lnTo>
                <a:lnTo>
                  <a:pt x="0" y="2710"/>
                </a:lnTo>
                <a:lnTo>
                  <a:pt x="0" y="1"/>
                </a:lnTo>
                <a:close/>
              </a:path>
            </a:pathLst>
          </a:custGeom>
          <a:gradFill flip="none" rotWithShape="1">
            <a:gsLst>
              <a:gs pos="0">
                <a:srgbClr val="002060">
                  <a:alpha val="25000"/>
                </a:srgbClr>
              </a:gs>
              <a:gs pos="50000">
                <a:srgbClr val="000000">
                  <a:alpha val="37000"/>
                </a:srgbClr>
              </a:gs>
              <a:gs pos="100000">
                <a:srgbClr val="010113">
                  <a:alpha val="33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a:endParaRPr lang="en-US" sz="5700" dirty="0">
              <a:solidFill>
                <a:srgbClr val="000000"/>
              </a:solidFill>
              <a:latin typeface="Segoe" pitchFamily="34" charset="0"/>
            </a:endParaRPr>
          </a:p>
        </p:txBody>
      </p:sp>
      <p:sp>
        <p:nvSpPr>
          <p:cNvPr id="3" name="Rounded Rectangle 2"/>
          <p:cNvSpPr/>
          <p:nvPr/>
        </p:nvSpPr>
        <p:spPr bwMode="auto">
          <a:xfrm>
            <a:off x="6604696" y="4981072"/>
            <a:ext cx="2033336" cy="1114928"/>
          </a:xfrm>
          <a:prstGeom prst="roundRect">
            <a:avLst>
              <a:gd name="adj" fmla="val 9033"/>
            </a:avLst>
          </a:prstGeom>
          <a:solidFill>
            <a:srgbClr val="00B050"/>
          </a:solidFill>
          <a:ln w="63500">
            <a:noFill/>
            <a:headEnd type="none" w="med" len="med"/>
            <a:tailEnd type="none" w="med" len="med"/>
          </a:ln>
          <a:effectLst>
            <a:glow rad="228600">
              <a:srgbClr val="FFFF00">
                <a:alpha val="40000"/>
              </a:srgbClr>
            </a:glow>
            <a:softEdge rad="317500"/>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6541168" y="2438400"/>
            <a:ext cx="2145632" cy="1295400"/>
          </a:xfrm>
          <a:prstGeom prst="roundRect">
            <a:avLst>
              <a:gd name="adj" fmla="val 9033"/>
            </a:avLst>
          </a:prstGeom>
          <a:ln w="63500">
            <a:noFill/>
            <a:headEnd type="none" w="med" len="med"/>
            <a:tailEnd type="none" w="med" len="med"/>
          </a:ln>
          <a:effectLst>
            <a:glow rad="228600">
              <a:srgbClr val="FFFF00">
                <a:alpha val="40000"/>
              </a:srgbClr>
            </a:glow>
            <a:softEdge rad="317500"/>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6593304" y="3789944"/>
            <a:ext cx="2033336" cy="1114928"/>
          </a:xfrm>
          <a:prstGeom prst="roundRect">
            <a:avLst>
              <a:gd name="adj" fmla="val 9033"/>
            </a:avLst>
          </a:prstGeom>
          <a:ln w="63500">
            <a:noFill/>
            <a:headEnd type="none" w="med" len="med"/>
            <a:tailEnd type="none" w="med" len="med"/>
          </a:ln>
          <a:effectLst>
            <a:glow rad="228600">
              <a:srgbClr val="FFFF00">
                <a:alpha val="40000"/>
              </a:srgbClr>
            </a:glow>
            <a:softEdge rad="317500"/>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6593304" y="1066800"/>
            <a:ext cx="2057400" cy="1143000"/>
          </a:xfrm>
          <a:prstGeom prst="roundRect">
            <a:avLst>
              <a:gd name="adj" fmla="val 9033"/>
            </a:avLst>
          </a:prstGeom>
          <a:ln w="63500">
            <a:noFill/>
            <a:headEnd type="none" w="med" len="med"/>
            <a:tailEnd type="none" w="med" len="med"/>
          </a:ln>
          <a:effectLst>
            <a:glow rad="228600">
              <a:srgbClr val="FFFF00">
                <a:alpha val="40000"/>
              </a:srgbClr>
            </a:glow>
            <a:softEdge rad="317500"/>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3102788" y="2164328"/>
            <a:ext cx="2133600" cy="2279336"/>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a:r>
              <a:rPr lang="en-US" dirty="0" smtClean="0">
                <a:solidFill>
                  <a:schemeClr val="bg2"/>
                </a:solidFill>
                <a:latin typeface="Segoe" pitchFamily="34" charset="0"/>
              </a:rPr>
              <a:t>Device Installation Components</a:t>
            </a:r>
          </a:p>
        </p:txBody>
      </p:sp>
      <p:sp>
        <p:nvSpPr>
          <p:cNvPr id="8" name="Rounded Rectangle 7"/>
          <p:cNvSpPr/>
          <p:nvPr/>
        </p:nvSpPr>
        <p:spPr bwMode="auto">
          <a:xfrm>
            <a:off x="6731288" y="3892864"/>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Class</a:t>
            </a: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Installer</a:t>
            </a:r>
          </a:p>
        </p:txBody>
      </p:sp>
      <p:sp>
        <p:nvSpPr>
          <p:cNvPr id="9" name="Title 3"/>
          <p:cNvSpPr txBox="1">
            <a:spLocks/>
          </p:cNvSpPr>
          <p:nvPr/>
        </p:nvSpPr>
        <p:spPr>
          <a:xfrm>
            <a:off x="457200" y="304800"/>
            <a:ext cx="8229600" cy="1143000"/>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
        <p:nvSpPr>
          <p:cNvPr id="10" name="Rounded Rectangle 9"/>
          <p:cNvSpPr/>
          <p:nvPr/>
        </p:nvSpPr>
        <p:spPr bwMode="auto">
          <a:xfrm>
            <a:off x="6906768" y="1097528"/>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4129484" y="3429000"/>
            <a:ext cx="1224960" cy="533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6731288" y="1225864"/>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614984" y="1371600"/>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Class</a:t>
            </a: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Co-installers(s)</a:t>
            </a:r>
          </a:p>
        </p:txBody>
      </p:sp>
      <p:sp>
        <p:nvSpPr>
          <p:cNvPr id="14" name="Rounded Rectangle 13"/>
          <p:cNvSpPr/>
          <p:nvPr/>
        </p:nvSpPr>
        <p:spPr bwMode="auto">
          <a:xfrm>
            <a:off x="6883688" y="2475792"/>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6731288" y="2628192"/>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Co-installer </a:t>
            </a:r>
            <a:r>
              <a:rPr lang="en-US" i="1" dirty="0" smtClean="0">
                <a:solidFill>
                  <a:schemeClr val="tx1"/>
                </a:solidFill>
                <a:effectLst>
                  <a:outerShdw blurRad="38100" dist="38100" dir="2700000" algn="tl">
                    <a:srgbClr val="000000">
                      <a:alpha val="43137"/>
                    </a:srgbClr>
                  </a:outerShdw>
                </a:effectLst>
                <a:latin typeface="Segoe" pitchFamily="34" charset="0"/>
              </a:rPr>
              <a:t>n</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6593304" y="2780592"/>
            <a:ext cx="1767016" cy="883672"/>
          </a:xfrm>
          <a:prstGeom prst="roundRect">
            <a:avLst>
              <a:gd name="adj" fmla="val 9033"/>
            </a:avLst>
          </a:prstGeom>
          <a:ln w="63500">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Device-specific</a:t>
            </a:r>
          </a:p>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Co-installers(s)</a:t>
            </a:r>
          </a:p>
        </p:txBody>
      </p:sp>
      <p:sp>
        <p:nvSpPr>
          <p:cNvPr id="17" name="Rounded Rectangle 16"/>
          <p:cNvSpPr/>
          <p:nvPr/>
        </p:nvSpPr>
        <p:spPr bwMode="auto">
          <a:xfrm>
            <a:off x="3824684" y="3200400"/>
            <a:ext cx="1764792"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Segoe" pitchFamily="34" charset="0"/>
              </a:rPr>
              <a:t>SetupAPI</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344904" y="2133600"/>
            <a:ext cx="2133600" cy="2133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a:r>
              <a:rPr lang="en-US" dirty="0" smtClean="0">
                <a:solidFill>
                  <a:schemeClr val="bg2"/>
                </a:solidFill>
                <a:latin typeface="Segoe" pitchFamily="34" charset="0"/>
              </a:rPr>
              <a:t>Device</a:t>
            </a:r>
          </a:p>
          <a:p>
            <a:pPr algn="ctr"/>
            <a:r>
              <a:rPr lang="en-US" dirty="0" smtClean="0">
                <a:solidFill>
                  <a:schemeClr val="bg2"/>
                </a:solidFill>
                <a:latin typeface="Segoe" pitchFamily="34" charset="0"/>
              </a:rPr>
              <a:t>Installation</a:t>
            </a:r>
          </a:p>
          <a:p>
            <a:pPr algn="ctr"/>
            <a:r>
              <a:rPr lang="en-US" dirty="0" smtClean="0">
                <a:solidFill>
                  <a:schemeClr val="bg2"/>
                </a:solidFill>
                <a:latin typeface="Segoe" pitchFamily="34" charset="0"/>
              </a:rPr>
              <a:t>Action</a:t>
            </a:r>
          </a:p>
          <a:p>
            <a:pPr algn="ctr"/>
            <a:endParaRPr lang="en-US" dirty="0" smtClean="0">
              <a:solidFill>
                <a:schemeClr val="bg2"/>
              </a:solidFill>
              <a:latin typeface="Segoe" pitchFamily="34" charset="0"/>
            </a:endParaRPr>
          </a:p>
          <a:p>
            <a:pPr algn="ctr"/>
            <a:r>
              <a:rPr lang="en-US" sz="1400" dirty="0" smtClean="0">
                <a:solidFill>
                  <a:schemeClr val="bg2"/>
                </a:solidFill>
                <a:latin typeface="Segoe" pitchFamily="34" charset="0"/>
              </a:rPr>
              <a:t>new device arrival, user-initiated action</a:t>
            </a:r>
          </a:p>
        </p:txBody>
      </p:sp>
      <p:sp>
        <p:nvSpPr>
          <p:cNvPr id="19" name="Right Arrow 18"/>
          <p:cNvSpPr/>
          <p:nvPr/>
        </p:nvSpPr>
        <p:spPr bwMode="auto">
          <a:xfrm>
            <a:off x="2286000" y="2926328"/>
            <a:ext cx="969188" cy="5334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745704" y="5105400"/>
            <a:ext cx="1764792" cy="886328"/>
          </a:xfrm>
          <a:prstGeom prst="roundRect">
            <a:avLst>
              <a:gd name="adj" fmla="val 9033"/>
            </a:avLst>
          </a:prstGeom>
          <a:ln w="635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tx1"/>
                </a:solidFill>
                <a:effectLst>
                  <a:outerShdw blurRad="38100" dist="38100" dir="2700000" algn="tl">
                    <a:srgbClr val="000000">
                      <a:alpha val="43137"/>
                    </a:srgbClr>
                  </a:outerShdw>
                </a:effectLst>
                <a:latin typeface="Segoe" pitchFamily="34" charset="0"/>
              </a:rPr>
              <a:t>SetupAPI</a:t>
            </a:r>
            <a:r>
              <a:rPr lang="en-US" dirty="0" smtClean="0">
                <a:solidFill>
                  <a:schemeClr val="tx1"/>
                </a:solidFill>
                <a:effectLst>
                  <a:outerShdw blurRad="38100" dist="38100" dir="2700000" algn="tl">
                    <a:srgbClr val="000000">
                      <a:alpha val="43137"/>
                    </a:srgbClr>
                  </a:outerShdw>
                </a:effectLst>
                <a:latin typeface="Segoe" pitchFamily="34" charset="0"/>
              </a:rPr>
              <a:t> Default Action</a:t>
            </a:r>
          </a:p>
        </p:txBody>
      </p:sp>
      <p:sp>
        <p:nvSpPr>
          <p:cNvPr id="21" name="TextBox 20"/>
          <p:cNvSpPr txBox="1"/>
          <p:nvPr/>
        </p:nvSpPr>
        <p:spPr>
          <a:xfrm>
            <a:off x="1727435" y="1575292"/>
            <a:ext cx="4926349" cy="369332"/>
          </a:xfrm>
          <a:prstGeom prst="rect">
            <a:avLst/>
          </a:prstGeom>
          <a:noFill/>
        </p:spPr>
        <p:txBody>
          <a:bodyPr wrap="none" rtlCol="0">
            <a:spAutoFit/>
          </a:bodyPr>
          <a:lstStyle/>
          <a:p>
            <a:r>
              <a:rPr lang="en-US" dirty="0" err="1" smtClean="0">
                <a:solidFill>
                  <a:schemeClr val="tx1"/>
                </a:solidFill>
                <a:effectLst>
                  <a:outerShdw blurRad="38100" dist="38100" dir="2700000" algn="tl">
                    <a:srgbClr val="000000">
                      <a:alpha val="43137"/>
                    </a:srgbClr>
                  </a:outerShdw>
                </a:effectLst>
                <a:latin typeface="Lucida Console" pitchFamily="49" charset="0"/>
              </a:rPr>
              <a:t>SetupDiCallClassInstaller</a:t>
            </a:r>
            <a:r>
              <a:rPr lang="en-US" dirty="0" smtClean="0">
                <a:solidFill>
                  <a:schemeClr val="tx1"/>
                </a:solidFill>
                <a:effectLst>
                  <a:outerShdw blurRad="38100" dist="38100" dir="2700000" algn="tl">
                    <a:srgbClr val="000000">
                      <a:alpha val="43137"/>
                    </a:srgbClr>
                  </a:outerShdw>
                </a:effectLst>
                <a:latin typeface="Lucida Console" pitchFamily="49" charset="0"/>
              </a:rPr>
              <a:t>(</a:t>
            </a:r>
            <a:r>
              <a:rPr lang="en-US" dirty="0" err="1" smtClean="0">
                <a:solidFill>
                  <a:schemeClr val="tx1"/>
                </a:solidFill>
                <a:effectLst>
                  <a:outerShdw blurRad="38100" dist="38100" dir="2700000" algn="tl">
                    <a:srgbClr val="000000">
                      <a:alpha val="43137"/>
                    </a:srgbClr>
                  </a:outerShdw>
                </a:effectLst>
                <a:latin typeface="Lucida Console" pitchFamily="49" charset="0"/>
              </a:rPr>
              <a:t>DIF_</a:t>
            </a:r>
            <a:r>
              <a:rPr lang="en-US" i="1" dirty="0" err="1" smtClean="0">
                <a:effectLst>
                  <a:outerShdw blurRad="38100" dist="38100" dir="2700000" algn="tl">
                    <a:srgbClr val="000000">
                      <a:alpha val="43137"/>
                    </a:srgbClr>
                  </a:outerShdw>
                </a:effectLst>
                <a:latin typeface="Lucida Console" pitchFamily="49" charset="0"/>
              </a:rPr>
              <a:t>a</a:t>
            </a:r>
            <a:r>
              <a:rPr lang="en-US" dirty="0" smtClean="0">
                <a:solidFill>
                  <a:schemeClr val="tx1"/>
                </a:solidFill>
                <a:effectLst>
                  <a:outerShdw blurRad="38100" dist="38100" dir="2700000" algn="tl">
                    <a:srgbClr val="000000">
                      <a:alpha val="43137"/>
                    </a:srgbClr>
                  </a:outerShdw>
                </a:effectLst>
                <a:latin typeface="Lucida Console" pitchFamily="49" charset="0"/>
              </a:rPr>
              <a:t>,…)</a:t>
            </a:r>
          </a:p>
        </p:txBody>
      </p:sp>
      <p:sp>
        <p:nvSpPr>
          <p:cNvPr id="22" name="TextBox 21"/>
          <p:cNvSpPr txBox="1"/>
          <p:nvPr/>
        </p:nvSpPr>
        <p:spPr>
          <a:xfrm>
            <a:off x="1709928" y="1581912"/>
            <a:ext cx="4926349" cy="369332"/>
          </a:xfrm>
          <a:prstGeom prst="rect">
            <a:avLst/>
          </a:prstGeom>
          <a:noFill/>
        </p:spPr>
        <p:txBody>
          <a:bodyPr wrap="none" rtlCol="0">
            <a:spAutoFit/>
          </a:bodyPr>
          <a:lstStyle/>
          <a:p>
            <a:r>
              <a:rPr lang="en-US" dirty="0" err="1" smtClean="0">
                <a:solidFill>
                  <a:schemeClr val="tx1"/>
                </a:solidFill>
                <a:effectLst>
                  <a:outerShdw blurRad="38100" dist="38100" dir="2700000" algn="tl">
                    <a:srgbClr val="000000">
                      <a:alpha val="43137"/>
                    </a:srgbClr>
                  </a:outerShdw>
                </a:effectLst>
                <a:latin typeface="Lucida Console" pitchFamily="49" charset="0"/>
              </a:rPr>
              <a:t>SetupDiCallClassInstaller</a:t>
            </a:r>
            <a:r>
              <a:rPr lang="en-US" dirty="0" smtClean="0">
                <a:solidFill>
                  <a:schemeClr val="tx1"/>
                </a:solidFill>
                <a:effectLst>
                  <a:outerShdw blurRad="38100" dist="38100" dir="2700000" algn="tl">
                    <a:srgbClr val="000000">
                      <a:alpha val="43137"/>
                    </a:srgbClr>
                  </a:outerShdw>
                </a:effectLst>
                <a:latin typeface="Lucida Console" pitchFamily="49" charset="0"/>
              </a:rPr>
              <a:t>(</a:t>
            </a:r>
            <a:r>
              <a:rPr lang="en-US" dirty="0" err="1" smtClean="0">
                <a:solidFill>
                  <a:schemeClr val="tx1"/>
                </a:solidFill>
                <a:effectLst>
                  <a:outerShdw blurRad="38100" dist="38100" dir="2700000" algn="tl">
                    <a:srgbClr val="000000">
                      <a:alpha val="43137"/>
                    </a:srgbClr>
                  </a:outerShdw>
                </a:effectLst>
                <a:latin typeface="Lucida Console" pitchFamily="49" charset="0"/>
              </a:rPr>
              <a:t>DIF_</a:t>
            </a:r>
            <a:r>
              <a:rPr lang="en-US" i="1" dirty="0" err="1" smtClean="0">
                <a:effectLst>
                  <a:outerShdw blurRad="38100" dist="38100" dir="2700000" algn="tl">
                    <a:srgbClr val="000000">
                      <a:alpha val="43137"/>
                    </a:srgbClr>
                  </a:outerShdw>
                </a:effectLst>
                <a:latin typeface="Lucida Console" pitchFamily="49" charset="0"/>
              </a:rPr>
              <a:t>b</a:t>
            </a:r>
            <a:r>
              <a:rPr lang="en-US" dirty="0" smtClean="0">
                <a:solidFill>
                  <a:schemeClr val="tx1"/>
                </a:solidFill>
                <a:effectLst>
                  <a:outerShdw blurRad="38100" dist="38100" dir="2700000" algn="tl">
                    <a:srgbClr val="000000">
                      <a:alpha val="43137"/>
                    </a:srgbClr>
                  </a:outerShdw>
                </a:effectLst>
                <a:latin typeface="Lucida Console" pitchFamily="49" charset="0"/>
              </a:rPr>
              <a:t>,…)</a:t>
            </a:r>
          </a:p>
        </p:txBody>
      </p:sp>
      <p:sp>
        <p:nvSpPr>
          <p:cNvPr id="23" name="TextBox 22"/>
          <p:cNvSpPr txBox="1"/>
          <p:nvPr/>
        </p:nvSpPr>
        <p:spPr>
          <a:xfrm>
            <a:off x="1722689" y="1572485"/>
            <a:ext cx="4926349" cy="369332"/>
          </a:xfrm>
          <a:prstGeom prst="rect">
            <a:avLst/>
          </a:prstGeom>
          <a:noFill/>
        </p:spPr>
        <p:txBody>
          <a:bodyPr wrap="none" rtlCol="0">
            <a:spAutoFit/>
          </a:bodyPr>
          <a:lstStyle/>
          <a:p>
            <a:r>
              <a:rPr lang="en-US" dirty="0" err="1" smtClean="0">
                <a:solidFill>
                  <a:schemeClr val="tx1"/>
                </a:solidFill>
                <a:effectLst>
                  <a:outerShdw blurRad="38100" dist="38100" dir="2700000" algn="tl">
                    <a:srgbClr val="000000">
                      <a:alpha val="43137"/>
                    </a:srgbClr>
                  </a:outerShdw>
                </a:effectLst>
                <a:latin typeface="Lucida Console" pitchFamily="49" charset="0"/>
              </a:rPr>
              <a:t>SetupDiCallClassInstaller</a:t>
            </a:r>
            <a:r>
              <a:rPr lang="en-US" dirty="0" smtClean="0">
                <a:solidFill>
                  <a:schemeClr val="tx1"/>
                </a:solidFill>
                <a:effectLst>
                  <a:outerShdw blurRad="38100" dist="38100" dir="2700000" algn="tl">
                    <a:srgbClr val="000000">
                      <a:alpha val="43137"/>
                    </a:srgbClr>
                  </a:outerShdw>
                </a:effectLst>
                <a:latin typeface="Lucida Console" pitchFamily="49" charset="0"/>
              </a:rPr>
              <a:t>(</a:t>
            </a:r>
            <a:r>
              <a:rPr lang="en-US" dirty="0" err="1" smtClean="0">
                <a:solidFill>
                  <a:schemeClr val="tx1"/>
                </a:solidFill>
                <a:effectLst>
                  <a:outerShdw blurRad="38100" dist="38100" dir="2700000" algn="tl">
                    <a:srgbClr val="000000">
                      <a:alpha val="43137"/>
                    </a:srgbClr>
                  </a:outerShdw>
                </a:effectLst>
                <a:latin typeface="Lucida Console" pitchFamily="49" charset="0"/>
              </a:rPr>
              <a:t>DIF_</a:t>
            </a:r>
            <a:r>
              <a:rPr lang="en-US" i="1" dirty="0" err="1" smtClean="0">
                <a:solidFill>
                  <a:schemeClr val="tx1"/>
                </a:solidFill>
                <a:effectLst>
                  <a:outerShdw blurRad="38100" dist="38100" dir="2700000" algn="tl">
                    <a:srgbClr val="000000">
                      <a:alpha val="43137"/>
                    </a:srgbClr>
                  </a:outerShdw>
                </a:effectLst>
                <a:latin typeface="Lucida Console" pitchFamily="49" charset="0"/>
              </a:rPr>
              <a:t>c</a:t>
            </a:r>
            <a:r>
              <a:rPr lang="en-US" dirty="0" smtClean="0">
                <a:solidFill>
                  <a:schemeClr val="tx1"/>
                </a:solidFill>
                <a:effectLst>
                  <a:outerShdw blurRad="38100" dist="38100" dir="2700000" algn="tl">
                    <a:srgbClr val="000000">
                      <a:alpha val="43137"/>
                    </a:srgbClr>
                  </a:outerShdw>
                </a:effectLst>
                <a:latin typeface="Lucida Console" pitchFamily="49" charset="0"/>
              </a:rPr>
              <a:t>,…)</a:t>
            </a:r>
          </a:p>
        </p:txBody>
      </p:sp>
      <p:sp>
        <p:nvSpPr>
          <p:cNvPr id="24" name="Rounded Rectangular Callout 23"/>
          <p:cNvSpPr/>
          <p:nvPr/>
        </p:nvSpPr>
        <p:spPr bwMode="auto">
          <a:xfrm>
            <a:off x="914400" y="5029200"/>
            <a:ext cx="3124200" cy="762000"/>
          </a:xfrm>
          <a:prstGeom prst="wedgeRoundRectCallout">
            <a:avLst>
              <a:gd name="adj1" fmla="val 56890"/>
              <a:gd name="adj2" fmla="val -50986"/>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bg2"/>
                </a:solidFill>
              </a:rPr>
              <a:t>“post-processing” required</a:t>
            </a:r>
            <a:endParaRPr kumimoji="0" lang="en-US" sz="1600" b="0" i="1" u="none" strike="noStrike" cap="none" normalizeH="0" baseline="0" dirty="0" smtClean="0">
              <a:solidFill>
                <a:schemeClr val="bg2"/>
              </a:solidFill>
              <a:effectLst>
                <a:outerShdw blurRad="38100" dist="38100" dir="2700000" algn="tl">
                  <a:srgbClr val="000000">
                    <a:alpha val="43137"/>
                  </a:srgbClr>
                </a:outerShdw>
              </a:effectLst>
            </a:endParaRPr>
          </a:p>
        </p:txBody>
      </p:sp>
      <p:sp>
        <p:nvSpPr>
          <p:cNvPr id="25" name="Title 24"/>
          <p:cNvSpPr>
            <a:spLocks noGrp="1"/>
          </p:cNvSpPr>
          <p:nvPr>
            <p:ph type="title"/>
          </p:nvPr>
        </p:nvSpPr>
        <p:spPr>
          <a:xfrm>
            <a:off x="382588" y="228600"/>
            <a:ext cx="8380412" cy="553998"/>
          </a:xfrm>
        </p:spPr>
        <p:txBody>
          <a:bodyPr/>
          <a:lstStyle/>
          <a:p>
            <a:pPr lvl="0"/>
            <a:r>
              <a:rPr lang="en-US" sz="4000" dirty="0" smtClean="0"/>
              <a:t>Class And Co-Installer Operation</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ppt_x"/>
                                          </p:val>
                                        </p:tav>
                                        <p:tav tm="100000">
                                          <p:val>
                                            <p:strVal val="#ppt_x"/>
                                          </p:val>
                                        </p:tav>
                                      </p:tavLst>
                                    </p:anim>
                                    <p:anim calcmode="lin" valueType="num">
                                      <p:cBhvr additive="base">
                                        <p:cTn id="4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2000"/>
                                        <p:tgtEl>
                                          <p:spTgt spid="21"/>
                                        </p:tgtEl>
                                      </p:cBhvr>
                                    </p:animEffect>
                                  </p:childTnLst>
                                </p:cTn>
                              </p:par>
                              <p:par>
                                <p:cTn id="57" presetID="56" presetClass="path" presetSubtype="0" accel="50000" decel="50000" fill="hold" grpId="2" nodeType="withEffect">
                                  <p:stCondLst>
                                    <p:cond delay="0"/>
                                  </p:stCondLst>
                                  <p:childTnLst>
                                    <p:animMotion origin="layout" path="M -3.33333E-6 -3.79278E-7 L 0.12535 -0.28307 " pathEditMode="relative" rAng="0" ptsTypes="AA">
                                      <p:cBhvr>
                                        <p:cTn id="58" dur="2000" fill="hold"/>
                                        <p:tgtEl>
                                          <p:spTgt spid="11"/>
                                        </p:tgtEl>
                                        <p:attrNameLst>
                                          <p:attrName>ppt_x</p:attrName>
                                          <p:attrName>ppt_y</p:attrName>
                                        </p:attrNameLst>
                                      </p:cBhvr>
                                      <p:rCtr x="63" y="-142"/>
                                    </p:animMotion>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childTnLst>
                          </p:cTn>
                        </p:par>
                        <p:par>
                          <p:cTn id="62" fill="hold">
                            <p:stCondLst>
                              <p:cond delay="2000"/>
                            </p:stCondLst>
                            <p:childTnLst>
                              <p:par>
                                <p:cTn id="63" presetID="7" presetClass="emph" presetSubtype="1" nodeType="afterEffect">
                                  <p:stCondLst>
                                    <p:cond delay="0"/>
                                  </p:stCondLst>
                                  <p:childTnLst>
                                    <p:set>
                                      <p:cBhvr>
                                        <p:cTn id="64" dur="1000"/>
                                        <p:tgtEl>
                                          <p:spTgt spid="13"/>
                                        </p:tgtEl>
                                        <p:attrNameLst>
                                          <p:attrName>stroke.color</p:attrName>
                                        </p:attrNameLst>
                                      </p:cBhvr>
                                      <p:to>
                                        <p:clrVal>
                                          <a:srgbClr val="FFFF00"/>
                                        </p:clrVal>
                                      </p:to>
                                    </p:set>
                                    <p:set>
                                      <p:cBhvr>
                                        <p:cTn id="65" dur="1000"/>
                                        <p:tgtEl>
                                          <p:spTgt spid="13"/>
                                        </p:tgtEl>
                                        <p:attrNameLst>
                                          <p:attrName>stroke.on</p:attrName>
                                        </p:attrNameLst>
                                      </p:cBhvr>
                                      <p:to>
                                        <p:strVal val="true"/>
                                      </p:to>
                                    </p:set>
                                  </p:childTnLst>
                                </p:cTn>
                              </p:par>
                            </p:childTnLst>
                          </p:cTn>
                        </p:par>
                        <p:par>
                          <p:cTn id="66" fill="hold">
                            <p:stCondLst>
                              <p:cond delay="3000"/>
                            </p:stCondLst>
                            <p:childTnLst>
                              <p:par>
                                <p:cTn id="67" presetID="7" presetClass="emph" presetSubtype="1" nodeType="afterEffect">
                                  <p:stCondLst>
                                    <p:cond delay="0"/>
                                  </p:stCondLst>
                                  <p:childTnLst>
                                    <p:set>
                                      <p:cBhvr>
                                        <p:cTn id="68" dur="1000"/>
                                        <p:tgtEl>
                                          <p:spTgt spid="12"/>
                                        </p:tgtEl>
                                        <p:attrNameLst>
                                          <p:attrName>stroke.color</p:attrName>
                                        </p:attrNameLst>
                                      </p:cBhvr>
                                      <p:to>
                                        <p:clrVal>
                                          <a:srgbClr val="FFFF00"/>
                                        </p:clrVal>
                                      </p:to>
                                    </p:set>
                                    <p:set>
                                      <p:cBhvr>
                                        <p:cTn id="69" dur="1000"/>
                                        <p:tgtEl>
                                          <p:spTgt spid="12"/>
                                        </p:tgtEl>
                                        <p:attrNameLst>
                                          <p:attrName>stroke.on</p:attrName>
                                        </p:attrNameLst>
                                      </p:cBhvr>
                                      <p:to>
                                        <p:strVal val="true"/>
                                      </p:to>
                                    </p:set>
                                  </p:childTnLst>
                                </p:cTn>
                              </p:par>
                            </p:childTnLst>
                          </p:cTn>
                        </p:par>
                        <p:par>
                          <p:cTn id="70" fill="hold">
                            <p:stCondLst>
                              <p:cond delay="4000"/>
                            </p:stCondLst>
                            <p:childTnLst>
                              <p:par>
                                <p:cTn id="71" presetID="7" presetClass="emph" presetSubtype="1" nodeType="afterEffect">
                                  <p:stCondLst>
                                    <p:cond delay="0"/>
                                  </p:stCondLst>
                                  <p:childTnLst>
                                    <p:set>
                                      <p:cBhvr>
                                        <p:cTn id="72" dur="1000"/>
                                        <p:tgtEl>
                                          <p:spTgt spid="10"/>
                                        </p:tgtEl>
                                        <p:attrNameLst>
                                          <p:attrName>stroke.color</p:attrName>
                                        </p:attrNameLst>
                                      </p:cBhvr>
                                      <p:to>
                                        <p:clrVal>
                                          <a:srgbClr val="FFFF00"/>
                                        </p:clrVal>
                                      </p:to>
                                    </p:set>
                                    <p:set>
                                      <p:cBhvr>
                                        <p:cTn id="73" dur="1000"/>
                                        <p:tgtEl>
                                          <p:spTgt spid="10"/>
                                        </p:tgtEl>
                                        <p:attrNameLst>
                                          <p:attrName>stroke.on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000"/>
                                        <p:tgtEl>
                                          <p:spTgt spid="6"/>
                                        </p:tgtEl>
                                      </p:cBhvr>
                                    </p:animEffect>
                                    <p:set>
                                      <p:cBhvr>
                                        <p:cTn id="78" dur="1" fill="hold">
                                          <p:stCondLst>
                                            <p:cond delay="999"/>
                                          </p:stCondLst>
                                        </p:cTn>
                                        <p:tgtEl>
                                          <p:spTgt spid="6"/>
                                        </p:tgtEl>
                                        <p:attrNameLst>
                                          <p:attrName>style.visibility</p:attrName>
                                        </p:attrNameLst>
                                      </p:cBhvr>
                                      <p:to>
                                        <p:strVal val="hidden"/>
                                      </p:to>
                                    </p:set>
                                  </p:childTnLst>
                                </p:cTn>
                              </p:par>
                            </p:childTnLst>
                          </p:cTn>
                        </p:par>
                        <p:par>
                          <p:cTn id="79" fill="hold">
                            <p:stCondLst>
                              <p:cond delay="1000"/>
                            </p:stCondLst>
                            <p:childTnLst>
                              <p:par>
                                <p:cTn id="80" presetID="42" presetClass="path" presetSubtype="0" accel="50000" decel="50000" fill="hold" nodeType="afterEffect">
                                  <p:stCondLst>
                                    <p:cond delay="0"/>
                                  </p:stCondLst>
                                  <p:childTnLst>
                                    <p:animMotion origin="layout" path="M 0.12535 -0.28307 L 0.125 -0.07771 " pathEditMode="relative" rAng="0" ptsTypes="AA">
                                      <p:cBhvr>
                                        <p:cTn id="81" dur="2000" fill="hold"/>
                                        <p:tgtEl>
                                          <p:spTgt spid="11"/>
                                        </p:tgtEl>
                                        <p:attrNameLst>
                                          <p:attrName>ppt_x</p:attrName>
                                          <p:attrName>ppt_y</p:attrName>
                                        </p:attrNameLst>
                                      </p:cBhvr>
                                      <p:rCtr x="0" y="103"/>
                                    </p:animMotion>
                                  </p:childTnLst>
                                </p:cTn>
                              </p:par>
                              <p:par>
                                <p:cTn id="82" presetID="10"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childTnLst>
                                </p:cTn>
                              </p:par>
                            </p:childTnLst>
                          </p:cTn>
                        </p:par>
                        <p:par>
                          <p:cTn id="85" fill="hold">
                            <p:stCondLst>
                              <p:cond delay="3000"/>
                            </p:stCondLst>
                            <p:childTnLst>
                              <p:par>
                                <p:cTn id="86" presetID="7" presetClass="emph" presetSubtype="1" nodeType="afterEffect">
                                  <p:stCondLst>
                                    <p:cond delay="0"/>
                                  </p:stCondLst>
                                  <p:childTnLst>
                                    <p:set>
                                      <p:cBhvr>
                                        <p:cTn id="87" dur="1000"/>
                                        <p:tgtEl>
                                          <p:spTgt spid="16"/>
                                        </p:tgtEl>
                                        <p:attrNameLst>
                                          <p:attrName>stroke.color</p:attrName>
                                        </p:attrNameLst>
                                      </p:cBhvr>
                                      <p:to>
                                        <p:clrVal>
                                          <a:srgbClr val="FFFF00"/>
                                        </p:clrVal>
                                      </p:to>
                                    </p:set>
                                    <p:set>
                                      <p:cBhvr>
                                        <p:cTn id="88" dur="1000"/>
                                        <p:tgtEl>
                                          <p:spTgt spid="16"/>
                                        </p:tgtEl>
                                        <p:attrNameLst>
                                          <p:attrName>stroke.on</p:attrName>
                                        </p:attrNameLst>
                                      </p:cBhvr>
                                      <p:to>
                                        <p:strVal val="true"/>
                                      </p:to>
                                    </p:set>
                                  </p:childTnLst>
                                </p:cTn>
                              </p:par>
                            </p:childTnLst>
                          </p:cTn>
                        </p:par>
                        <p:par>
                          <p:cTn id="89" fill="hold">
                            <p:stCondLst>
                              <p:cond delay="4000"/>
                            </p:stCondLst>
                            <p:childTnLst>
                              <p:par>
                                <p:cTn id="90" presetID="7" presetClass="emph" presetSubtype="1" nodeType="afterEffect">
                                  <p:stCondLst>
                                    <p:cond delay="0"/>
                                  </p:stCondLst>
                                  <p:childTnLst>
                                    <p:set>
                                      <p:cBhvr>
                                        <p:cTn id="91" dur="1000"/>
                                        <p:tgtEl>
                                          <p:spTgt spid="15"/>
                                        </p:tgtEl>
                                        <p:attrNameLst>
                                          <p:attrName>stroke.color</p:attrName>
                                        </p:attrNameLst>
                                      </p:cBhvr>
                                      <p:to>
                                        <p:clrVal>
                                          <a:srgbClr val="FFFF00"/>
                                        </p:clrVal>
                                      </p:to>
                                    </p:set>
                                    <p:set>
                                      <p:cBhvr>
                                        <p:cTn id="92" dur="1000"/>
                                        <p:tgtEl>
                                          <p:spTgt spid="15"/>
                                        </p:tgtEl>
                                        <p:attrNameLst>
                                          <p:attrName>stroke.on</p:attrName>
                                        </p:attrNameLst>
                                      </p:cBhvr>
                                      <p:to>
                                        <p:strVal val="true"/>
                                      </p:to>
                                    </p:set>
                                  </p:childTnLst>
                                </p:cTn>
                              </p:par>
                            </p:childTnLst>
                          </p:cTn>
                        </p:par>
                        <p:par>
                          <p:cTn id="93" fill="hold">
                            <p:stCondLst>
                              <p:cond delay="5000"/>
                            </p:stCondLst>
                            <p:childTnLst>
                              <p:par>
                                <p:cTn id="94" presetID="7" presetClass="emph" presetSubtype="2" fill="hold" nodeType="afterEffect">
                                  <p:stCondLst>
                                    <p:cond delay="0"/>
                                  </p:stCondLst>
                                  <p:childTnLst>
                                    <p:animClr clrSpc="rgb">
                                      <p:cBhvr>
                                        <p:cTn id="95" dur="1000" fill="hold"/>
                                        <p:tgtEl>
                                          <p:spTgt spid="15"/>
                                        </p:tgtEl>
                                        <p:attrNameLst>
                                          <p:attrName>stroke.color</p:attrName>
                                        </p:attrNameLst>
                                      </p:cBhvr>
                                      <p:to>
                                        <a:srgbClr val="FF9900"/>
                                      </p:to>
                                    </p:animClr>
                                    <p:set>
                                      <p:cBhvr>
                                        <p:cTn id="96" dur="1000" fill="hold"/>
                                        <p:tgtEl>
                                          <p:spTgt spid="15"/>
                                        </p:tgtEl>
                                        <p:attrNameLst>
                                          <p:attrName>stroke.on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49" presetClass="path" presetSubtype="0" accel="50000" decel="50000" fill="hold" grpId="1" nodeType="clickEffect">
                                  <p:stCondLst>
                                    <p:cond delay="0"/>
                                  </p:stCondLst>
                                  <p:childTnLst>
                                    <p:animMotion origin="layout" path="M 1.11111E-6 4.81481E-6 L -0.27431 0.29675 " pathEditMode="relative" rAng="0" ptsTypes="AA">
                                      <p:cBhvr>
                                        <p:cTn id="100" dur="2000" fill="hold"/>
                                        <p:tgtEl>
                                          <p:spTgt spid="15"/>
                                        </p:tgtEl>
                                        <p:attrNameLst>
                                          <p:attrName>ppt_x</p:attrName>
                                          <p:attrName>ppt_y</p:attrName>
                                        </p:attrNameLst>
                                      </p:cBhvr>
                                      <p:rCtr x="-137" y="148"/>
                                    </p:animMotion>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20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56" presetClass="path" presetSubtype="0" accel="50000" decel="50000" fill="hold" grpId="2" nodeType="clickEffect">
                                  <p:stCondLst>
                                    <p:cond delay="0"/>
                                  </p:stCondLst>
                                  <p:childTnLst>
                                    <p:animMotion origin="layout" path="M -0.27431 0.29675 L 0.00069 -0.00325 " pathEditMode="relative" rAng="0" ptsTypes="AA">
                                      <p:cBhvr>
                                        <p:cTn id="107" dur="2000" fill="hold"/>
                                        <p:tgtEl>
                                          <p:spTgt spid="15"/>
                                        </p:tgtEl>
                                        <p:attrNameLst>
                                          <p:attrName>ppt_x</p:attrName>
                                          <p:attrName>ppt_y</p:attrName>
                                        </p:attrNameLst>
                                      </p:cBhvr>
                                      <p:rCtr x="138" y="-150"/>
                                    </p:animMotion>
                                  </p:childTnLst>
                                </p:cTn>
                              </p:par>
                              <p:par>
                                <p:cTn id="108" presetID="10" presetClass="exit" presetSubtype="0" fill="hold" grpId="1" nodeType="withEffect">
                                  <p:stCondLst>
                                    <p:cond delay="0"/>
                                  </p:stCondLst>
                                  <p:childTnLst>
                                    <p:animEffect transition="out" filter="fade">
                                      <p:cBhvr>
                                        <p:cTn id="109" dur="2000"/>
                                        <p:tgtEl>
                                          <p:spTgt spid="24"/>
                                        </p:tgtEl>
                                      </p:cBhvr>
                                    </p:animEffect>
                                    <p:set>
                                      <p:cBhvr>
                                        <p:cTn id="110" dur="1" fill="hold">
                                          <p:stCondLst>
                                            <p:cond delay="1999"/>
                                          </p:stCondLst>
                                        </p:cTn>
                                        <p:tgtEl>
                                          <p:spTgt spid="24"/>
                                        </p:tgtEl>
                                        <p:attrNameLst>
                                          <p:attrName>style.visibility</p:attrName>
                                        </p:attrNameLst>
                                      </p:cBhvr>
                                      <p:to>
                                        <p:strVal val="hidden"/>
                                      </p:to>
                                    </p:set>
                                  </p:childTnLst>
                                </p:cTn>
                              </p:par>
                            </p:childTnLst>
                          </p:cTn>
                        </p:par>
                        <p:par>
                          <p:cTn id="111" fill="hold">
                            <p:stCondLst>
                              <p:cond delay="2000"/>
                            </p:stCondLst>
                            <p:childTnLst>
                              <p:par>
                                <p:cTn id="112" presetID="7" presetClass="emph" presetSubtype="1" nodeType="afterEffect">
                                  <p:stCondLst>
                                    <p:cond delay="0"/>
                                  </p:stCondLst>
                                  <p:childTnLst>
                                    <p:set>
                                      <p:cBhvr>
                                        <p:cTn id="113" dur="1000"/>
                                        <p:tgtEl>
                                          <p:spTgt spid="14"/>
                                        </p:tgtEl>
                                        <p:attrNameLst>
                                          <p:attrName>stroke.color</p:attrName>
                                        </p:attrNameLst>
                                      </p:cBhvr>
                                      <p:to>
                                        <p:clrVal>
                                          <a:srgbClr val="FFFF00"/>
                                        </p:clrVal>
                                      </p:to>
                                    </p:set>
                                    <p:set>
                                      <p:cBhvr>
                                        <p:cTn id="114" dur="1000"/>
                                        <p:tgtEl>
                                          <p:spTgt spid="14"/>
                                        </p:tgtEl>
                                        <p:attrNameLst>
                                          <p:attrName>stroke.on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1000"/>
                                        <p:tgtEl>
                                          <p:spTgt spid="4"/>
                                        </p:tgtEl>
                                      </p:cBhvr>
                                    </p:animEffect>
                                    <p:set>
                                      <p:cBhvr>
                                        <p:cTn id="119" dur="1" fill="hold">
                                          <p:stCondLst>
                                            <p:cond delay="999"/>
                                          </p:stCondLst>
                                        </p:cTn>
                                        <p:tgtEl>
                                          <p:spTgt spid="4"/>
                                        </p:tgtEl>
                                        <p:attrNameLst>
                                          <p:attrName>style.visibility</p:attrName>
                                        </p:attrNameLst>
                                      </p:cBhvr>
                                      <p:to>
                                        <p:strVal val="hidden"/>
                                      </p:to>
                                    </p:set>
                                  </p:childTnLst>
                                </p:cTn>
                              </p:par>
                            </p:childTnLst>
                          </p:cTn>
                        </p:par>
                        <p:par>
                          <p:cTn id="120" fill="hold">
                            <p:stCondLst>
                              <p:cond delay="1000"/>
                            </p:stCondLst>
                            <p:childTnLst>
                              <p:par>
                                <p:cTn id="121" presetID="42" presetClass="path" presetSubtype="0" accel="50000" decel="50000" fill="hold" grpId="3" nodeType="afterEffect">
                                  <p:stCondLst>
                                    <p:cond delay="0"/>
                                  </p:stCondLst>
                                  <p:childTnLst>
                                    <p:animMotion origin="layout" path="M 0.125 -0.07771 L 0.12465 0.08326 " pathEditMode="relative" rAng="0" ptsTypes="AA">
                                      <p:cBhvr>
                                        <p:cTn id="122" dur="2000" fill="hold"/>
                                        <p:tgtEl>
                                          <p:spTgt spid="11"/>
                                        </p:tgtEl>
                                        <p:attrNameLst>
                                          <p:attrName>ppt_x</p:attrName>
                                          <p:attrName>ppt_y</p:attrName>
                                        </p:attrNameLst>
                                      </p:cBhvr>
                                      <p:rCtr x="0" y="80"/>
                                    </p:animMotion>
                                  </p:childTnLst>
                                </p:cTn>
                              </p:par>
                              <p:par>
                                <p:cTn id="123" presetID="10" presetClass="entr" presetSubtype="0" fill="hold" grpId="0" nodeType="with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fade">
                                      <p:cBhvr>
                                        <p:cTn id="125" dur="1000"/>
                                        <p:tgtEl>
                                          <p:spTgt spid="5"/>
                                        </p:tgtEl>
                                      </p:cBhvr>
                                    </p:animEffect>
                                  </p:childTnLst>
                                </p:cTn>
                              </p:par>
                            </p:childTnLst>
                          </p:cTn>
                        </p:par>
                        <p:par>
                          <p:cTn id="126" fill="hold">
                            <p:stCondLst>
                              <p:cond delay="3000"/>
                            </p:stCondLst>
                            <p:childTnLst>
                              <p:par>
                                <p:cTn id="127" presetID="7" presetClass="emph" presetSubtype="1" nodeType="afterEffect">
                                  <p:stCondLst>
                                    <p:cond delay="0"/>
                                  </p:stCondLst>
                                  <p:childTnLst>
                                    <p:set>
                                      <p:cBhvr>
                                        <p:cTn id="128" dur="indefinite"/>
                                        <p:tgtEl>
                                          <p:spTgt spid="8"/>
                                        </p:tgtEl>
                                        <p:attrNameLst>
                                          <p:attrName>stroke.color</p:attrName>
                                        </p:attrNameLst>
                                      </p:cBhvr>
                                      <p:to>
                                        <p:clrVal>
                                          <a:srgbClr val="FFFF00"/>
                                        </p:clrVal>
                                      </p:to>
                                    </p:set>
                                    <p:set>
                                      <p:cBhvr>
                                        <p:cTn id="129" dur="indefinite"/>
                                        <p:tgtEl>
                                          <p:spTgt spid="8"/>
                                        </p:tgtEl>
                                        <p:attrNameLst>
                                          <p:attrName>stroke.on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7" presetClass="emph" presetSubtype="2" fill="hold" nodeType="clickEffect">
                                  <p:stCondLst>
                                    <p:cond delay="0"/>
                                  </p:stCondLst>
                                  <p:childTnLst>
                                    <p:animClr clrSpc="rgb">
                                      <p:cBhvr>
                                        <p:cTn id="133" dur="1000" fill="hold"/>
                                        <p:tgtEl>
                                          <p:spTgt spid="8"/>
                                        </p:tgtEl>
                                        <p:attrNameLst>
                                          <p:attrName>stroke.color</p:attrName>
                                        </p:attrNameLst>
                                      </p:cBhvr>
                                      <p:to>
                                        <a:srgbClr val="E76429"/>
                                      </p:to>
                                    </p:animClr>
                                    <p:set>
                                      <p:cBhvr>
                                        <p:cTn id="134" dur="1000" fill="hold"/>
                                        <p:tgtEl>
                                          <p:spTgt spid="8"/>
                                        </p:tgtEl>
                                        <p:attrNameLst>
                                          <p:attrName>stroke.on</p:attrName>
                                        </p:attrNameLst>
                                      </p:cBhvr>
                                      <p:to>
                                        <p:strVal val="true"/>
                                      </p:to>
                                    </p:set>
                                  </p:childTnLst>
                                </p:cTn>
                              </p:par>
                              <p:par>
                                <p:cTn id="135" presetID="10" presetClass="exit" presetSubtype="0" fill="hold" grpId="1" nodeType="withEffect">
                                  <p:stCondLst>
                                    <p:cond delay="0"/>
                                  </p:stCondLst>
                                  <p:childTnLst>
                                    <p:animEffect transition="out" filter="fade">
                                      <p:cBhvr>
                                        <p:cTn id="136" dur="1000"/>
                                        <p:tgtEl>
                                          <p:spTgt spid="5"/>
                                        </p:tgtEl>
                                      </p:cBhvr>
                                    </p:animEffect>
                                    <p:set>
                                      <p:cBhvr>
                                        <p:cTn id="137" dur="1" fill="hold">
                                          <p:stCondLst>
                                            <p:cond delay="999"/>
                                          </p:stCondLst>
                                        </p:cTn>
                                        <p:tgtEl>
                                          <p:spTgt spid="5"/>
                                        </p:tgtEl>
                                        <p:attrNameLst>
                                          <p:attrName>style.visibility</p:attrName>
                                        </p:attrNameLst>
                                      </p:cBhvr>
                                      <p:to>
                                        <p:strVal val="hidden"/>
                                      </p:to>
                                    </p:set>
                                  </p:childTnLst>
                                </p:cTn>
                              </p:par>
                              <p:par>
                                <p:cTn id="138" presetID="42" presetClass="path" presetSubtype="0" accel="50000" decel="50000" fill="hold" grpId="4" nodeType="withEffect">
                                  <p:stCondLst>
                                    <p:cond delay="0"/>
                                  </p:stCondLst>
                                  <p:childTnLst>
                                    <p:animMotion origin="layout" path="M 0.12465 0.08326 L 0.12465 0.27197 " pathEditMode="relative" rAng="0" ptsTypes="AA">
                                      <p:cBhvr>
                                        <p:cTn id="139" dur="2000" fill="hold"/>
                                        <p:tgtEl>
                                          <p:spTgt spid="11"/>
                                        </p:tgtEl>
                                        <p:attrNameLst>
                                          <p:attrName>ppt_x</p:attrName>
                                          <p:attrName>ppt_y</p:attrName>
                                        </p:attrNameLst>
                                      </p:cBhvr>
                                      <p:rCtr x="0" y="94"/>
                                    </p:animMotion>
                                  </p:childTnLst>
                                </p:cTn>
                              </p:par>
                              <p:par>
                                <p:cTn id="140" presetID="10" presetClass="entr" presetSubtype="0" fill="hold" grpId="0" nodeType="with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fade">
                                      <p:cBhvr>
                                        <p:cTn id="142" dur="1000"/>
                                        <p:tgtEl>
                                          <p:spTgt spid="3"/>
                                        </p:tgtEl>
                                      </p:cBhvr>
                                    </p:animEffect>
                                  </p:childTnLst>
                                </p:cTn>
                              </p:par>
                            </p:childTnLst>
                          </p:cTn>
                        </p:par>
                        <p:par>
                          <p:cTn id="143" fill="hold">
                            <p:stCondLst>
                              <p:cond delay="2000"/>
                            </p:stCondLst>
                            <p:childTnLst>
                              <p:par>
                                <p:cTn id="144" presetID="7" presetClass="emph" presetSubtype="2" fill="hold" nodeType="afterEffect">
                                  <p:stCondLst>
                                    <p:cond delay="0"/>
                                  </p:stCondLst>
                                  <p:childTnLst>
                                    <p:animClr clrSpc="rgb">
                                      <p:cBhvr>
                                        <p:cTn id="145" dur="2000" fill="hold"/>
                                        <p:tgtEl>
                                          <p:spTgt spid="20"/>
                                        </p:tgtEl>
                                        <p:attrNameLst>
                                          <p:attrName>stroke.color</p:attrName>
                                        </p:attrNameLst>
                                      </p:cBhvr>
                                      <p:to>
                                        <a:srgbClr val="FFFF00"/>
                                      </p:to>
                                    </p:animClr>
                                    <p:set>
                                      <p:cBhvr>
                                        <p:cTn id="146" dur="2000" fill="hold"/>
                                        <p:tgtEl>
                                          <p:spTgt spid="20"/>
                                        </p:tgtEl>
                                        <p:attrNameLst>
                                          <p:attrName>stroke.on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7" presetClass="emph" presetSubtype="2" fill="hold" nodeType="clickEffect">
                                  <p:stCondLst>
                                    <p:cond delay="0"/>
                                  </p:stCondLst>
                                  <p:childTnLst>
                                    <p:animClr clrSpc="rgb">
                                      <p:cBhvr>
                                        <p:cTn id="150" dur="1000" fill="hold"/>
                                        <p:tgtEl>
                                          <p:spTgt spid="20"/>
                                        </p:tgtEl>
                                        <p:attrNameLst>
                                          <p:attrName>stroke.color</p:attrName>
                                        </p:attrNameLst>
                                      </p:cBhvr>
                                      <p:to>
                                        <a:schemeClr val="accent2"/>
                                      </p:to>
                                    </p:animClr>
                                    <p:set>
                                      <p:cBhvr>
                                        <p:cTn id="151" dur="1000" fill="hold"/>
                                        <p:tgtEl>
                                          <p:spTgt spid="20"/>
                                        </p:tgtEl>
                                        <p:attrNameLst>
                                          <p:attrName>stroke.on</p:attrName>
                                        </p:attrNameLst>
                                      </p:cBhvr>
                                      <p:to>
                                        <p:strVal val="true"/>
                                      </p:to>
                                    </p:set>
                                  </p:childTnLst>
                                </p:cTn>
                              </p:par>
                              <p:par>
                                <p:cTn id="152" presetID="10" presetClass="exit" presetSubtype="0" fill="hold" grpId="1" nodeType="withEffect">
                                  <p:stCondLst>
                                    <p:cond delay="0"/>
                                  </p:stCondLst>
                                  <p:childTnLst>
                                    <p:animEffect transition="out" filter="fade">
                                      <p:cBhvr>
                                        <p:cTn id="153" dur="1000"/>
                                        <p:tgtEl>
                                          <p:spTgt spid="3"/>
                                        </p:tgtEl>
                                      </p:cBhvr>
                                    </p:animEffect>
                                    <p:set>
                                      <p:cBhvr>
                                        <p:cTn id="154" dur="1" fill="hold">
                                          <p:stCondLst>
                                            <p:cond delay="999"/>
                                          </p:stCondLst>
                                        </p:cTn>
                                        <p:tgtEl>
                                          <p:spTgt spid="3"/>
                                        </p:tgtEl>
                                        <p:attrNameLst>
                                          <p:attrName>style.visibility</p:attrName>
                                        </p:attrNameLst>
                                      </p:cBhvr>
                                      <p:to>
                                        <p:strVal val="hidden"/>
                                      </p:to>
                                    </p:set>
                                  </p:childTnLst>
                                </p:cTn>
                              </p:par>
                            </p:childTnLst>
                          </p:cTn>
                        </p:par>
                        <p:par>
                          <p:cTn id="155" fill="hold">
                            <p:stCondLst>
                              <p:cond delay="1000"/>
                            </p:stCondLst>
                            <p:childTnLst>
                              <p:par>
                                <p:cTn id="156" presetID="64" presetClass="path" presetSubtype="0" accel="50000" decel="50000" fill="hold" grpId="5" nodeType="afterEffect">
                                  <p:stCondLst>
                                    <p:cond delay="0"/>
                                  </p:stCondLst>
                                  <p:childTnLst>
                                    <p:animMotion origin="layout" path="M 0.12465 0.27199 L 0.12309 -0.08356 " pathEditMode="relative" rAng="0" ptsTypes="AA">
                                      <p:cBhvr>
                                        <p:cTn id="157" dur="2000" fill="hold"/>
                                        <p:tgtEl>
                                          <p:spTgt spid="11"/>
                                        </p:tgtEl>
                                        <p:attrNameLst>
                                          <p:attrName>ppt_x</p:attrName>
                                          <p:attrName>ppt_y</p:attrName>
                                        </p:attrNameLst>
                                      </p:cBhvr>
                                      <p:rCtr x="-1" y="-178"/>
                                    </p:animMotion>
                                  </p:childTnLst>
                                </p:cTn>
                              </p:par>
                            </p:childTnLst>
                          </p:cTn>
                        </p:par>
                      </p:childTnLst>
                    </p:cTn>
                  </p:par>
                  <p:par>
                    <p:cTn id="158" fill="hold">
                      <p:stCondLst>
                        <p:cond delay="indefinite"/>
                      </p:stCondLst>
                      <p:childTnLst>
                        <p:par>
                          <p:cTn id="159" fill="hold">
                            <p:stCondLst>
                              <p:cond delay="0"/>
                            </p:stCondLst>
                            <p:childTnLst>
                              <p:par>
                                <p:cTn id="160" presetID="7" presetClass="emph" presetSubtype="2" fill="hold" nodeType="clickEffect">
                                  <p:stCondLst>
                                    <p:cond delay="0"/>
                                  </p:stCondLst>
                                  <p:childTnLst>
                                    <p:animClr clrSpc="rgb">
                                      <p:cBhvr>
                                        <p:cTn id="161" dur="2000" fill="hold"/>
                                        <p:tgtEl>
                                          <p:spTgt spid="15"/>
                                        </p:tgtEl>
                                        <p:attrNameLst>
                                          <p:attrName>stroke.color</p:attrName>
                                        </p:attrNameLst>
                                      </p:cBhvr>
                                      <p:to>
                                        <a:srgbClr val="FFFF00"/>
                                      </p:to>
                                    </p:animClr>
                                    <p:set>
                                      <p:cBhvr>
                                        <p:cTn id="162" dur="2000" fill="hold"/>
                                        <p:tgtEl>
                                          <p:spTgt spid="15"/>
                                        </p:tgtEl>
                                        <p:attrNameLst>
                                          <p:attrName>stroke.on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7" presetClass="emph" presetSubtype="2" fill="hold" nodeType="clickEffect">
                                  <p:stCondLst>
                                    <p:cond delay="0"/>
                                  </p:stCondLst>
                                  <p:childTnLst>
                                    <p:animClr clrSpc="rgb">
                                      <p:cBhvr>
                                        <p:cTn id="166" dur="2000" fill="hold"/>
                                        <p:tgtEl>
                                          <p:spTgt spid="15"/>
                                        </p:tgtEl>
                                        <p:attrNameLst>
                                          <p:attrName>stroke.color</p:attrName>
                                        </p:attrNameLst>
                                      </p:cBhvr>
                                      <p:to>
                                        <a:srgbClr val="E76429"/>
                                      </p:to>
                                    </p:animClr>
                                    <p:set>
                                      <p:cBhvr>
                                        <p:cTn id="167" dur="2000" fill="hold"/>
                                        <p:tgtEl>
                                          <p:spTgt spid="15"/>
                                        </p:tgtEl>
                                        <p:attrNameLst>
                                          <p:attrName>stroke.on</p:attrName>
                                        </p:attrNameLst>
                                      </p:cBhvr>
                                      <p:to>
                                        <p:strVal val="true"/>
                                      </p:to>
                                    </p:set>
                                  </p:childTnLst>
                                </p:cTn>
                              </p:par>
                            </p:childTnLst>
                          </p:cTn>
                        </p:par>
                      </p:childTnLst>
                    </p:cTn>
                  </p:par>
                  <p:par>
                    <p:cTn id="168" fill="hold">
                      <p:stCondLst>
                        <p:cond delay="indefinite"/>
                      </p:stCondLst>
                      <p:childTnLst>
                        <p:par>
                          <p:cTn id="169" fill="hold">
                            <p:stCondLst>
                              <p:cond delay="0"/>
                            </p:stCondLst>
                            <p:childTnLst>
                              <p:par>
                                <p:cTn id="170" presetID="64" presetClass="path" presetSubtype="0" accel="50000" decel="50000" fill="hold" grpId="6" nodeType="clickEffect">
                                  <p:stCondLst>
                                    <p:cond delay="0"/>
                                  </p:stCondLst>
                                  <p:childTnLst>
                                    <p:animMotion origin="layout" path="M 0.125 -0.07771 L 0.12535 -0.28307 " pathEditMode="relative" rAng="0" ptsTypes="AA">
                                      <p:cBhvr>
                                        <p:cTn id="171" dur="2000" fill="hold"/>
                                        <p:tgtEl>
                                          <p:spTgt spid="11"/>
                                        </p:tgtEl>
                                        <p:attrNameLst>
                                          <p:attrName>ppt_x</p:attrName>
                                          <p:attrName>ppt_y</p:attrName>
                                        </p:attrNameLst>
                                      </p:cBhvr>
                                      <p:rCtr x="0" y="-103"/>
                                    </p:animMotion>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1000"/>
                                        <p:tgtEl>
                                          <p:spTgt spid="21"/>
                                        </p:tgtEl>
                                      </p:cBhvr>
                                    </p:animEffect>
                                    <p:set>
                                      <p:cBhvr>
                                        <p:cTn id="176" dur="1" fill="hold">
                                          <p:stCondLst>
                                            <p:cond delay="999"/>
                                          </p:stCondLst>
                                        </p:cTn>
                                        <p:tgtEl>
                                          <p:spTgt spid="21"/>
                                        </p:tgtEl>
                                        <p:attrNameLst>
                                          <p:attrName>style.visibility</p:attrName>
                                        </p:attrNameLst>
                                      </p:cBhvr>
                                      <p:to>
                                        <p:strVal val="hidden"/>
                                      </p:to>
                                    </p:set>
                                  </p:childTnLst>
                                </p:cTn>
                              </p:par>
                              <p:par>
                                <p:cTn id="177" presetID="10" presetClass="entr" presetSubtype="0" fill="hold" grpId="0" nodeType="with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fade">
                                      <p:cBhvr>
                                        <p:cTn id="179" dur="1000"/>
                                        <p:tgtEl>
                                          <p:spTgt spid="22"/>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1000"/>
                                        <p:tgtEl>
                                          <p:spTgt spid="22"/>
                                        </p:tgtEl>
                                      </p:cBhvr>
                                    </p:animEffect>
                                    <p:set>
                                      <p:cBhvr>
                                        <p:cTn id="184" dur="1" fill="hold">
                                          <p:stCondLst>
                                            <p:cond delay="999"/>
                                          </p:stCondLst>
                                        </p:cTn>
                                        <p:tgtEl>
                                          <p:spTgt spid="22"/>
                                        </p:tgtEl>
                                        <p:attrNameLst>
                                          <p:attrName>style.visibility</p:attrName>
                                        </p:attrNameLst>
                                      </p:cBhvr>
                                      <p:to>
                                        <p:strVal val="hidden"/>
                                      </p:to>
                                    </p:set>
                                  </p:childTnLst>
                                </p:cTn>
                              </p:par>
                              <p:par>
                                <p:cTn id="185" presetID="10" presetClass="entr" presetSubtype="0" fill="hold" grpId="0"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fade">
                                      <p:cBhvr>
                                        <p:cTn id="187" dur="10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1" nodeType="clickEffect">
                                  <p:stCondLst>
                                    <p:cond delay="0"/>
                                  </p:stCondLst>
                                  <p:childTnLst>
                                    <p:animEffect transition="out" filter="fade">
                                      <p:cBhvr>
                                        <p:cTn id="191" dur="1000"/>
                                        <p:tgtEl>
                                          <p:spTgt spid="23"/>
                                        </p:tgtEl>
                                      </p:cBhvr>
                                    </p:animEffect>
                                    <p:set>
                                      <p:cBhvr>
                                        <p:cTn id="192" dur="1" fill="hold">
                                          <p:stCondLst>
                                            <p:cond delay="999"/>
                                          </p:stCondLst>
                                        </p:cTn>
                                        <p:tgtEl>
                                          <p:spTgt spid="2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49" presetClass="path" presetSubtype="0" accel="50000" decel="50000" fill="hold" grpId="7" nodeType="clickEffect">
                                  <p:stCondLst>
                                    <p:cond delay="0"/>
                                  </p:stCondLst>
                                  <p:childTnLst>
                                    <p:animMotion origin="layout" path="M 0.12534 -0.28307 L 0.00069 -3.79278E-7 " pathEditMode="relative" rAng="0" ptsTypes="AA">
                                      <p:cBhvr>
                                        <p:cTn id="196" dur="2000" fill="hold"/>
                                        <p:tgtEl>
                                          <p:spTgt spid="11"/>
                                        </p:tgtEl>
                                        <p:attrNameLst>
                                          <p:attrName>ppt_x</p:attrName>
                                          <p:attrName>ppt_y</p:attrName>
                                        </p:attrNameLst>
                                      </p:cBhvr>
                                      <p:rCtr x="-62" y="142"/>
                                    </p:animMotion>
                                  </p:childTnLst>
                                </p:cTn>
                              </p:par>
                            </p:childTnLst>
                          </p:cTn>
                        </p:par>
                        <p:par>
                          <p:cTn id="197" fill="hold">
                            <p:stCondLst>
                              <p:cond delay="2000"/>
                            </p:stCondLst>
                            <p:childTnLst>
                              <p:par>
                                <p:cTn id="198" presetID="10" presetClass="exit" presetSubtype="0" fill="hold" grpId="1" nodeType="afterEffect">
                                  <p:stCondLst>
                                    <p:cond delay="0"/>
                                  </p:stCondLst>
                                  <p:childTnLst>
                                    <p:animEffect transition="out" filter="fade">
                                      <p:cBhvr>
                                        <p:cTn id="199" dur="1000"/>
                                        <p:tgtEl>
                                          <p:spTgt spid="11"/>
                                        </p:tgtEl>
                                      </p:cBhvr>
                                    </p:animEffect>
                                    <p:set>
                                      <p:cBhvr>
                                        <p:cTn id="200" dur="1" fill="hold">
                                          <p:stCondLst>
                                            <p:cond delay="999"/>
                                          </p:stCondLst>
                                        </p:cTn>
                                        <p:tgtEl>
                                          <p:spTgt spid="1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1000"/>
                                        <p:tgtEl>
                                          <p:spTgt spid="19"/>
                                        </p:tgtEl>
                                      </p:cBhvr>
                                    </p:animEffect>
                                    <p:set>
                                      <p:cBhvr>
                                        <p:cTn id="205"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P spid="8" grpId="0" animBg="1"/>
      <p:bldP spid="10" grpId="0" animBg="1"/>
      <p:bldP spid="11" grpId="0" animBg="1"/>
      <p:bldP spid="11" grpId="1" animBg="1"/>
      <p:bldP spid="11" grpId="2" animBg="1"/>
      <p:bldP spid="11" grpId="3" animBg="1"/>
      <p:bldP spid="11" grpId="4" animBg="1"/>
      <p:bldP spid="11" grpId="5" animBg="1"/>
      <p:bldP spid="11" grpId="6" animBg="1"/>
      <p:bldP spid="11" grpId="7" animBg="1"/>
      <p:bldP spid="12" grpId="0" animBg="1"/>
      <p:bldP spid="13" grpId="0" animBg="1"/>
      <p:bldP spid="14" grpId="0" animBg="1"/>
      <p:bldP spid="15" grpId="0" animBg="1"/>
      <p:bldP spid="15" grpId="1" animBg="1"/>
      <p:bldP spid="15" grpId="2" animBg="1"/>
      <p:bldP spid="16" grpId="0" animBg="1"/>
      <p:bldP spid="17" grpId="0" animBg="1"/>
      <p:bldP spid="19" grpId="0" animBg="1"/>
      <p:bldP spid="19" grpId="1" animBg="1"/>
      <p:bldP spid="20" grpId="0" animBg="1"/>
      <p:bldP spid="21" grpId="0"/>
      <p:bldP spid="21" grpId="1"/>
      <p:bldP spid="22" grpId="0"/>
      <p:bldP spid="22" grpId="1"/>
      <p:bldP spid="23" grpId="0"/>
      <p:bldP spid="23" grpId="1"/>
      <p:bldP spid="24" grpId="0" animBg="1"/>
      <p:bldP spid="2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Class And Co-Installer Operation</a:t>
            </a:r>
            <a:endParaRPr lang="en-US" sz="4400" dirty="0"/>
          </a:p>
        </p:txBody>
      </p:sp>
      <p:sp>
        <p:nvSpPr>
          <p:cNvPr id="3" name="Text Placeholder 2"/>
          <p:cNvSpPr>
            <a:spLocks noGrp="1"/>
          </p:cNvSpPr>
          <p:nvPr>
            <p:ph idx="1"/>
          </p:nvPr>
        </p:nvSpPr>
        <p:spPr>
          <a:xfrm>
            <a:off x="382588" y="1414464"/>
            <a:ext cx="8380412" cy="4433521"/>
          </a:xfrm>
        </p:spPr>
        <p:txBody>
          <a:bodyPr/>
          <a:lstStyle/>
          <a:p>
            <a:r>
              <a:rPr lang="en-US" sz="3200" dirty="0" smtClean="0"/>
              <a:t>May be called in different contexts</a:t>
            </a:r>
          </a:p>
          <a:p>
            <a:pPr lvl="1"/>
            <a:r>
              <a:rPr lang="en-US" sz="2800" dirty="0" smtClean="0"/>
              <a:t>Interactive and non-interactive</a:t>
            </a:r>
          </a:p>
          <a:p>
            <a:pPr lvl="1"/>
            <a:r>
              <a:rPr lang="en-US" sz="2800" dirty="0" smtClean="0"/>
              <a:t>Standard User, Administrator and Local </a:t>
            </a:r>
            <a:br>
              <a:rPr lang="en-US" sz="2800" dirty="0" smtClean="0"/>
            </a:br>
            <a:r>
              <a:rPr lang="en-US" sz="2800" dirty="0" smtClean="0"/>
              <a:t>System security contexts</a:t>
            </a:r>
          </a:p>
          <a:p>
            <a:r>
              <a:rPr lang="en-US" sz="3200" dirty="0" smtClean="0"/>
              <a:t>Only show UI at appropriate times</a:t>
            </a:r>
          </a:p>
          <a:p>
            <a:pPr lvl="1"/>
            <a:r>
              <a:rPr lang="en-US" sz="2800" dirty="0" smtClean="0"/>
              <a:t>Check DI_QUIETINSTALL for all DIF codes</a:t>
            </a:r>
          </a:p>
          <a:p>
            <a:pPr lvl="1"/>
            <a:r>
              <a:rPr lang="en-US" sz="2800" dirty="0" smtClean="0"/>
              <a:t>Use only system-provided UI infrastructure during device installation</a:t>
            </a:r>
          </a:p>
          <a:p>
            <a:pPr lvl="2"/>
            <a:r>
              <a:rPr lang="en-US" sz="2400" dirty="0" smtClean="0"/>
              <a:t>Finish-install Wizards, Finish-install Actions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"DIF" Code?</a:t>
            </a:r>
            <a:endParaRPr lang="en-US" dirty="0"/>
          </a:p>
        </p:txBody>
      </p:sp>
      <p:sp>
        <p:nvSpPr>
          <p:cNvPr id="3" name="Text Placeholder 2"/>
          <p:cNvSpPr>
            <a:spLocks noGrp="1"/>
          </p:cNvSpPr>
          <p:nvPr>
            <p:ph idx="1"/>
          </p:nvPr>
        </p:nvSpPr>
        <p:spPr>
          <a:xfrm>
            <a:off x="382588" y="1414464"/>
            <a:ext cx="8380412" cy="4852098"/>
          </a:xfrm>
        </p:spPr>
        <p:txBody>
          <a:bodyPr/>
          <a:lstStyle/>
          <a:p>
            <a:pPr marL="396875" indent="-396875"/>
            <a:r>
              <a:rPr lang="en-US" sz="2400" dirty="0" smtClean="0">
                <a:solidFill>
                  <a:schemeClr val="accent6"/>
                </a:solidFill>
              </a:rPr>
              <a:t>D</a:t>
            </a:r>
            <a:r>
              <a:rPr lang="en-US" sz="2400" dirty="0" smtClean="0"/>
              <a:t>evice </a:t>
            </a:r>
            <a:r>
              <a:rPr lang="en-US" sz="2400" dirty="0" smtClean="0">
                <a:solidFill>
                  <a:schemeClr val="accent6"/>
                </a:solidFill>
              </a:rPr>
              <a:t>I</a:t>
            </a:r>
            <a:r>
              <a:rPr lang="en-US" sz="2400" dirty="0" smtClean="0"/>
              <a:t>nstallation </a:t>
            </a:r>
            <a:r>
              <a:rPr lang="en-US" sz="2400" dirty="0" smtClean="0">
                <a:solidFill>
                  <a:schemeClr val="accent6"/>
                </a:solidFill>
              </a:rPr>
              <a:t>F</a:t>
            </a:r>
            <a:r>
              <a:rPr lang="en-US" sz="2400" dirty="0" smtClean="0"/>
              <a:t>unction code</a:t>
            </a:r>
          </a:p>
          <a:p>
            <a:pPr marL="746125" lvl="1" indent="-349250"/>
            <a:r>
              <a:rPr lang="en-US" sz="2000" dirty="0" smtClean="0"/>
              <a:t>Describe phases of device installation</a:t>
            </a:r>
          </a:p>
          <a:p>
            <a:pPr marL="1033463" lvl="2" indent="-287338"/>
            <a:r>
              <a:rPr lang="en-US" sz="1800" dirty="0" smtClean="0"/>
              <a:t>DIF_REGISTER_COINSTALLERS</a:t>
            </a:r>
          </a:p>
          <a:p>
            <a:pPr marL="1311275" lvl="3" indent="-277813"/>
            <a:r>
              <a:rPr lang="en-US" sz="1600" dirty="0" smtClean="0"/>
              <a:t>New co-installers from INF will be registered</a:t>
            </a:r>
          </a:p>
          <a:p>
            <a:pPr marL="1033463" lvl="2" indent="-287338"/>
            <a:r>
              <a:rPr lang="en-US" sz="1800" dirty="0" smtClean="0"/>
              <a:t>DIF_INSTALLDEVICEFILES</a:t>
            </a:r>
          </a:p>
          <a:p>
            <a:pPr marL="1311275" lvl="3" indent="-277813"/>
            <a:r>
              <a:rPr lang="en-US" sz="1600" dirty="0" smtClean="0"/>
              <a:t>Driver files will be copied</a:t>
            </a:r>
          </a:p>
          <a:p>
            <a:pPr marL="1033463" lvl="2" indent="-287338"/>
            <a:r>
              <a:rPr lang="en-US" sz="1800" dirty="0" smtClean="0"/>
              <a:t>DIF_INSTALLDEVICE</a:t>
            </a:r>
          </a:p>
          <a:p>
            <a:pPr marL="1311275" lvl="3" indent="-277813"/>
            <a:r>
              <a:rPr lang="en-US" sz="1600" dirty="0" smtClean="0"/>
              <a:t>New device settings will be applied</a:t>
            </a:r>
          </a:p>
          <a:p>
            <a:pPr marL="746125" lvl="1" indent="-349250"/>
            <a:r>
              <a:rPr lang="en-US" sz="2000" dirty="0" smtClean="0"/>
              <a:t>Other device operations</a:t>
            </a:r>
          </a:p>
          <a:p>
            <a:pPr marL="1033463" lvl="2" indent="-287338"/>
            <a:r>
              <a:rPr lang="en-US" sz="1800" dirty="0" smtClean="0"/>
              <a:t>DIF_ADDPROPERTYPAGE_ADVANCED</a:t>
            </a:r>
          </a:p>
          <a:p>
            <a:pPr marL="1311275" lvl="3" indent="-277813"/>
            <a:r>
              <a:rPr lang="en-US" sz="1600" dirty="0" smtClean="0"/>
              <a:t>Supply custom property pages</a:t>
            </a:r>
          </a:p>
          <a:p>
            <a:pPr marL="1033463" lvl="2" indent="-287338"/>
            <a:r>
              <a:rPr lang="en-US" sz="1800" dirty="0" smtClean="0"/>
              <a:t>DIF_REMOVE</a:t>
            </a:r>
          </a:p>
          <a:p>
            <a:pPr marL="1311275" lvl="3" indent="-277813"/>
            <a:r>
              <a:rPr lang="en-US" sz="1600" dirty="0" smtClean="0"/>
              <a:t>Device removal</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Processing DIF Codes</a:t>
            </a:r>
            <a:endParaRPr lang="en-US" dirty="0"/>
          </a:p>
        </p:txBody>
      </p:sp>
      <p:sp>
        <p:nvSpPr>
          <p:cNvPr id="3" name="Text Placeholder 2"/>
          <p:cNvSpPr>
            <a:spLocks noGrp="1"/>
          </p:cNvSpPr>
          <p:nvPr>
            <p:ph idx="1"/>
          </p:nvPr>
        </p:nvSpPr>
        <p:spPr>
          <a:xfrm>
            <a:off x="382588" y="1414464"/>
            <a:ext cx="8380412" cy="4555606"/>
          </a:xfrm>
        </p:spPr>
        <p:txBody>
          <a:bodyPr/>
          <a:lstStyle/>
          <a:p>
            <a:r>
              <a:rPr lang="en-US" sz="2400" dirty="0" smtClean="0"/>
              <a:t>As little as possible</a:t>
            </a:r>
          </a:p>
          <a:p>
            <a:r>
              <a:rPr lang="en-US" sz="2400" dirty="0" smtClean="0"/>
              <a:t>All DIF codes have a default implementation</a:t>
            </a:r>
          </a:p>
          <a:p>
            <a:pPr lvl="1"/>
            <a:r>
              <a:rPr lang="en-US" sz="2000" dirty="0" smtClean="0"/>
              <a:t>e.g. DIF_INSTALLDEVICE == </a:t>
            </a:r>
            <a:r>
              <a:rPr lang="en-US" sz="2000" dirty="0" err="1" smtClean="0"/>
              <a:t>SetupDiInstallDevice</a:t>
            </a:r>
            <a:endParaRPr lang="en-US" sz="2000" dirty="0" smtClean="0"/>
          </a:p>
          <a:p>
            <a:pPr lvl="1"/>
            <a:r>
              <a:rPr lang="en-US" sz="2000" dirty="0" smtClean="0"/>
              <a:t>Called automatically during normal operation</a:t>
            </a:r>
          </a:p>
          <a:p>
            <a:pPr lvl="1"/>
            <a:r>
              <a:rPr lang="en-US" sz="2000" dirty="0" smtClean="0"/>
              <a:t>Sufficient for nearly all scenarios</a:t>
            </a:r>
          </a:p>
          <a:p>
            <a:r>
              <a:rPr lang="en-US" sz="2400" dirty="0" smtClean="0"/>
              <a:t>Default export must not be called directly</a:t>
            </a:r>
          </a:p>
          <a:p>
            <a:pPr lvl="1"/>
            <a:r>
              <a:rPr lang="en-US" sz="2000" dirty="0" smtClean="0"/>
              <a:t>Never from outside the installer chain!</a:t>
            </a:r>
          </a:p>
          <a:p>
            <a:pPr lvl="2"/>
            <a:r>
              <a:rPr lang="en-US" sz="1800" dirty="0" smtClean="0"/>
              <a:t>Direct call bypasses all class and co-installer handling</a:t>
            </a:r>
          </a:p>
          <a:p>
            <a:pPr lvl="2"/>
            <a:r>
              <a:rPr lang="en-US" sz="1800" dirty="0" smtClean="0"/>
              <a:t>Your installer will not be called!</a:t>
            </a:r>
          </a:p>
          <a:p>
            <a:pPr lvl="1"/>
            <a:r>
              <a:rPr lang="en-US" sz="2000" dirty="0" smtClean="0"/>
              <a:t>Exported for use by class installers only, under specific conditions</a:t>
            </a:r>
          </a:p>
          <a:p>
            <a:pPr lvl="2"/>
            <a:r>
              <a:rPr lang="en-US" sz="1800" dirty="0" smtClean="0"/>
              <a:t>More on this later…</a:t>
            </a:r>
            <a:endParaRPr lang="en-US" sz="1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Class Installer Interface</a:t>
            </a:r>
            <a:br>
              <a:rPr lang="en-US" sz="4400" dirty="0" smtClean="0"/>
            </a:br>
            <a:r>
              <a:rPr lang="en-US" sz="3200" dirty="0" smtClean="0">
                <a:solidFill>
                  <a:schemeClr val="accent1"/>
                </a:solidFill>
              </a:rPr>
              <a:t>Function prototype</a:t>
            </a:r>
            <a:endParaRPr lang="en-US" sz="3200" dirty="0">
              <a:solidFill>
                <a:schemeClr val="accent1"/>
              </a:solidFill>
            </a:endParaRPr>
          </a:p>
        </p:txBody>
      </p:sp>
      <p:sp>
        <p:nvSpPr>
          <p:cNvPr id="3" name="Text Placeholder 2"/>
          <p:cNvSpPr>
            <a:spLocks noGrp="1"/>
          </p:cNvSpPr>
          <p:nvPr>
            <p:ph idx="1"/>
          </p:nvPr>
        </p:nvSpPr>
        <p:spPr>
          <a:xfrm>
            <a:off x="381000" y="1859986"/>
            <a:ext cx="8380412" cy="5258876"/>
          </a:xfrm>
        </p:spPr>
        <p:txBody>
          <a:bodyPr/>
          <a:lstStyle/>
          <a:p>
            <a:pPr marL="396875" indent="-396875"/>
            <a:r>
              <a:rPr lang="en-US" sz="2800" dirty="0" smtClean="0"/>
              <a:t>Export must use the following prototype</a:t>
            </a:r>
          </a:p>
          <a:p>
            <a:endParaRPr lang="en-US" sz="2800" dirty="0" smtClean="0"/>
          </a:p>
          <a:p>
            <a:endParaRPr lang="en-US" sz="2800" dirty="0" smtClean="0"/>
          </a:p>
          <a:p>
            <a:endParaRPr lang="en-US" sz="2800" dirty="0" smtClean="0"/>
          </a:p>
          <a:p>
            <a:endParaRPr lang="en-US" sz="1600" dirty="0" smtClean="0"/>
          </a:p>
          <a:p>
            <a:pPr marL="804863" lvl="1" indent="-407988"/>
            <a:r>
              <a:rPr lang="en-US" sz="2400" dirty="0" smtClean="0"/>
              <a:t>Note __</a:t>
            </a:r>
            <a:r>
              <a:rPr lang="en-US" sz="2400" dirty="0" err="1" smtClean="0"/>
              <a:t>stdcall</a:t>
            </a:r>
            <a:r>
              <a:rPr lang="en-US" sz="2400" dirty="0" smtClean="0"/>
              <a:t> calling convention!</a:t>
            </a:r>
          </a:p>
          <a:p>
            <a:pPr marL="804863" lvl="1" indent="-407988"/>
            <a:r>
              <a:rPr lang="en-US" sz="2400" dirty="0" smtClean="0"/>
              <a:t>Function parameters describe</a:t>
            </a:r>
          </a:p>
          <a:p>
            <a:pPr marL="1143000" lvl="2" indent="-338138"/>
            <a:r>
              <a:rPr lang="en-US" sz="2000" dirty="0" smtClean="0"/>
              <a:t>Operation being performed</a:t>
            </a:r>
          </a:p>
          <a:p>
            <a:pPr marL="1143000" lvl="2" indent="-338138"/>
            <a:r>
              <a:rPr lang="en-US" sz="2000" dirty="0" smtClean="0"/>
              <a:t>Device operation is targeted at</a:t>
            </a:r>
          </a:p>
          <a:p>
            <a:pPr marL="1143000" lvl="2" indent="-338138"/>
            <a:r>
              <a:rPr lang="en-US" sz="2000" dirty="0" smtClean="0"/>
              <a:t>No context, called just once per operation</a:t>
            </a:r>
          </a:p>
          <a:p>
            <a:endParaRPr lang="en-US" sz="2800" dirty="0"/>
          </a:p>
        </p:txBody>
      </p:sp>
      <p:sp>
        <p:nvSpPr>
          <p:cNvPr id="4" name="Rectangle 4"/>
          <p:cNvSpPr>
            <a:spLocks noChangeArrowheads="1"/>
          </p:cNvSpPr>
          <p:nvPr/>
        </p:nvSpPr>
        <p:spPr bwMode="auto">
          <a:xfrm>
            <a:off x="781980" y="2365789"/>
            <a:ext cx="6015037" cy="17733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typedef</a:t>
            </a:r>
            <a:r>
              <a:rPr lang="en-US" sz="1400" dirty="0" smtClean="0">
                <a:solidFill>
                  <a:schemeClr val="tx2"/>
                </a:solidFill>
                <a:effectLst>
                  <a:outerShdw blurRad="38100" dist="38100" dir="2700000" algn="tl">
                    <a:srgbClr val="000000">
                      <a:alpha val="43137"/>
                    </a:srgbClr>
                  </a:outerShdw>
                </a:effectLst>
                <a:latin typeface="Lucida Console" pitchFamily="49" charset="0"/>
              </a:rPr>
              <a:t> DWORD (CALLBACK* CLASS_INSTALL_PROC)</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__in 	DI_FUNCTION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InstallFunction</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__in 	HDEVINFO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DeviceInfoSet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in_opt</a:t>
            </a:r>
            <a:r>
              <a:rPr lang="en-US" sz="1400" dirty="0" smtClean="0">
                <a:solidFill>
                  <a:schemeClr val="tx2"/>
                </a:solidFill>
                <a:effectLst>
                  <a:outerShdw blurRad="38100" dist="38100" dir="2700000" algn="tl">
                    <a:srgbClr val="000000">
                      <a:alpha val="43137"/>
                    </a:srgbClr>
                  </a:outerShdw>
                </a:effectLst>
                <a:latin typeface="Lucida Console" pitchFamily="49" charset="0"/>
              </a:rPr>
              <a:t>	PSP_DEVINFO_DATA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DeviceInfoData</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Class Installer </a:t>
            </a:r>
            <a:r>
              <a:rPr lang="en-US" sz="4400" dirty="0" err="1" smtClean="0"/>
              <a:t>Inteface</a:t>
            </a:r>
            <a:r>
              <a:rPr lang="en-US" sz="4400" dirty="0" smtClean="0"/>
              <a:t/>
            </a:r>
            <a:br>
              <a:rPr lang="en-US" sz="4400" dirty="0" smtClean="0"/>
            </a:br>
            <a:r>
              <a:rPr lang="en-US" sz="3200" dirty="0" smtClean="0">
                <a:solidFill>
                  <a:schemeClr val="accent1"/>
                </a:solidFill>
              </a:rPr>
              <a:t>Return codes</a:t>
            </a:r>
            <a:endParaRPr lang="en-US" sz="4400" dirty="0">
              <a:solidFill>
                <a:schemeClr val="accent1"/>
              </a:solidFill>
            </a:endParaRPr>
          </a:p>
        </p:txBody>
      </p:sp>
      <p:sp>
        <p:nvSpPr>
          <p:cNvPr id="3" name="Text Placeholder 2"/>
          <p:cNvSpPr>
            <a:spLocks noGrp="1"/>
          </p:cNvSpPr>
          <p:nvPr>
            <p:ph idx="1"/>
          </p:nvPr>
        </p:nvSpPr>
        <p:spPr>
          <a:xfrm>
            <a:off x="382588" y="1901825"/>
            <a:ext cx="8380412" cy="4301690"/>
          </a:xfrm>
        </p:spPr>
        <p:txBody>
          <a:bodyPr/>
          <a:lstStyle/>
          <a:p>
            <a:r>
              <a:rPr lang="en-US" sz="2400" dirty="0" smtClean="0"/>
              <a:t>ERROR_DI_DO_DEFAULT</a:t>
            </a:r>
          </a:p>
          <a:p>
            <a:pPr lvl="1"/>
            <a:r>
              <a:rPr lang="en-US" sz="2000" dirty="0" smtClean="0"/>
              <a:t>Expected result (not an error)</a:t>
            </a:r>
          </a:p>
          <a:p>
            <a:pPr lvl="1"/>
            <a:r>
              <a:rPr lang="en-US" sz="2000" dirty="0" smtClean="0"/>
              <a:t>Indicates </a:t>
            </a:r>
            <a:r>
              <a:rPr lang="en-US" sz="2000" dirty="0" err="1" smtClean="0"/>
              <a:t>SetupAPI</a:t>
            </a:r>
            <a:r>
              <a:rPr lang="en-US" sz="2000" dirty="0" smtClean="0"/>
              <a:t> should perform the default action</a:t>
            </a:r>
          </a:p>
          <a:p>
            <a:pPr lvl="2"/>
            <a:r>
              <a:rPr lang="en-US" sz="1800" dirty="0" smtClean="0"/>
              <a:t>e.g. DIF_INSTALLDEVICE == </a:t>
            </a:r>
            <a:r>
              <a:rPr lang="en-US" sz="1800" dirty="0" err="1" smtClean="0"/>
              <a:t>SetupDiInstallDevice</a:t>
            </a:r>
            <a:endParaRPr lang="en-US" sz="1800" dirty="0" smtClean="0"/>
          </a:p>
          <a:p>
            <a:pPr lvl="1"/>
            <a:r>
              <a:rPr lang="en-US" sz="2000" dirty="0" smtClean="0"/>
              <a:t>Must be returned for all unrecognized operations</a:t>
            </a:r>
          </a:p>
          <a:p>
            <a:r>
              <a:rPr lang="en-US" sz="2400" dirty="0" smtClean="0"/>
              <a:t>NO_ERROR</a:t>
            </a:r>
          </a:p>
          <a:p>
            <a:pPr lvl="1"/>
            <a:r>
              <a:rPr lang="en-US" sz="2000" dirty="0" smtClean="0"/>
              <a:t>Indicates class installer has called default action function itself</a:t>
            </a:r>
          </a:p>
          <a:p>
            <a:pPr lvl="1"/>
            <a:r>
              <a:rPr lang="en-US" sz="2000" dirty="0" smtClean="0"/>
              <a:t>Use only if class installer “post-processing” is required</a:t>
            </a:r>
          </a:p>
          <a:p>
            <a:r>
              <a:rPr lang="en-US" sz="2400" dirty="0" smtClean="0"/>
              <a:t>Other Win32 or </a:t>
            </a:r>
            <a:r>
              <a:rPr lang="en-US" sz="2400" dirty="0" err="1" smtClean="0"/>
              <a:t>SetupAPI</a:t>
            </a:r>
            <a:r>
              <a:rPr lang="en-US" sz="2400" dirty="0" smtClean="0"/>
              <a:t> error codes</a:t>
            </a:r>
          </a:p>
          <a:p>
            <a:pPr lvl="1"/>
            <a:r>
              <a:rPr lang="en-US" sz="2000" dirty="0" smtClean="0"/>
              <a:t>Fails the entire sequence of operations</a:t>
            </a:r>
            <a:endParaRPr lang="en-US" sz="2000" dirty="0"/>
          </a:p>
        </p:txBody>
      </p:sp>
      <p:sp>
        <p:nvSpPr>
          <p:cNvPr id="4" name="Rounded Rectangular Callout 3"/>
          <p:cNvSpPr/>
          <p:nvPr/>
        </p:nvSpPr>
        <p:spPr bwMode="auto">
          <a:xfrm>
            <a:off x="4363279" y="1656860"/>
            <a:ext cx="2470727" cy="549564"/>
          </a:xfrm>
          <a:prstGeom prst="wedgeRoundRectCallout">
            <a:avLst>
              <a:gd name="adj1" fmla="val -60399"/>
              <a:gd name="adj2" fmla="val -6793"/>
              <a:gd name="adj3"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sz="2400" dirty="0" smtClean="0">
                <a:solidFill>
                  <a:schemeClr val="bg2"/>
                </a:solidFill>
                <a:latin typeface="Trebuchet MS" pitchFamily="34" charset="0"/>
              </a:rPr>
              <a:t>best practice</a:t>
            </a:r>
            <a:endParaRPr kumimoji="0" lang="en-US" sz="2400" b="0" i="0" u="none" strike="noStrike" cap="none" normalizeH="0" baseline="0" dirty="0" smtClean="0">
              <a:solidFill>
                <a:schemeClr val="bg2"/>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Class Installer</a:t>
            </a:r>
            <a:br>
              <a:rPr lang="en-US" sz="4400" dirty="0" smtClean="0"/>
            </a:br>
            <a:r>
              <a:rPr lang="en-US" sz="3200" dirty="0" smtClean="0">
                <a:solidFill>
                  <a:schemeClr val="accent1"/>
                </a:solidFill>
              </a:rPr>
              <a:t>Registration</a:t>
            </a:r>
            <a:endParaRPr lang="en-US" sz="3200" dirty="0">
              <a:solidFill>
                <a:schemeClr val="accent1"/>
              </a:solidFill>
            </a:endParaRPr>
          </a:p>
        </p:txBody>
      </p:sp>
      <p:sp>
        <p:nvSpPr>
          <p:cNvPr id="3" name="Text Placeholder 2"/>
          <p:cNvSpPr>
            <a:spLocks noGrp="1"/>
          </p:cNvSpPr>
          <p:nvPr>
            <p:ph idx="1"/>
          </p:nvPr>
        </p:nvSpPr>
        <p:spPr>
          <a:xfrm>
            <a:off x="382588" y="1901825"/>
            <a:ext cx="8380412" cy="1304973"/>
          </a:xfrm>
        </p:spPr>
        <p:txBody>
          <a:bodyPr/>
          <a:lstStyle/>
          <a:p>
            <a:pPr marL="381000" indent="-381000"/>
            <a:r>
              <a:rPr lang="en-US" sz="2400" dirty="0" smtClean="0"/>
              <a:t>Provided by class “owner”</a:t>
            </a:r>
          </a:p>
          <a:p>
            <a:pPr marL="381000" indent="-381000"/>
            <a:r>
              <a:rPr lang="en-US" sz="2400" dirty="0" smtClean="0"/>
              <a:t>Only one can exist for a class</a:t>
            </a:r>
          </a:p>
          <a:p>
            <a:pPr marL="381000" indent="-381000"/>
            <a:r>
              <a:rPr lang="en-US" sz="2400" dirty="0" smtClean="0"/>
              <a:t>Registered by INF when class is installed</a:t>
            </a:r>
            <a:endParaRPr lang="en-US" sz="2400" dirty="0"/>
          </a:p>
        </p:txBody>
      </p:sp>
      <p:sp>
        <p:nvSpPr>
          <p:cNvPr id="4" name="Rectangle 4"/>
          <p:cNvSpPr>
            <a:spLocks noChangeArrowheads="1"/>
          </p:cNvSpPr>
          <p:nvPr/>
        </p:nvSpPr>
        <p:spPr bwMode="auto">
          <a:xfrm>
            <a:off x="770147" y="3278807"/>
            <a:ext cx="7163889" cy="317730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DestinationDirs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MyClass_Install_CopyFiles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 = 11</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[ClassInstall32]</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MyClass_Install_CopyFiles</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AddReg</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MyClass_Install_AddReg</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MyClass_Install_CopyFiles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MyClassInstall.dll</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MyClass_Install_AddReg</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;include other class settings here</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HKR,,Installer32,,”MyClassInstall.dll,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MyClassInstallEntryPoint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Co-Installer Interface</a:t>
            </a:r>
            <a:br>
              <a:rPr lang="en-US" sz="4400" dirty="0" smtClean="0"/>
            </a:br>
            <a:r>
              <a:rPr lang="en-US" sz="3200" dirty="0" smtClean="0">
                <a:solidFill>
                  <a:schemeClr val="accent1"/>
                </a:solidFill>
              </a:rPr>
              <a:t>Function prototype</a:t>
            </a:r>
            <a:endParaRPr lang="en-US" sz="3200" dirty="0">
              <a:solidFill>
                <a:schemeClr val="accent1"/>
              </a:solidFill>
            </a:endParaRPr>
          </a:p>
        </p:txBody>
      </p:sp>
      <p:sp>
        <p:nvSpPr>
          <p:cNvPr id="3" name="Text Placeholder 2"/>
          <p:cNvSpPr>
            <a:spLocks noGrp="1"/>
          </p:cNvSpPr>
          <p:nvPr>
            <p:ph idx="1"/>
          </p:nvPr>
        </p:nvSpPr>
        <p:spPr>
          <a:xfrm>
            <a:off x="381000" y="1901825"/>
            <a:ext cx="7719391" cy="4299126"/>
          </a:xfrm>
        </p:spPr>
        <p:txBody>
          <a:bodyPr/>
          <a:lstStyle/>
          <a:p>
            <a:r>
              <a:rPr lang="en-US" sz="2400" dirty="0" smtClean="0"/>
              <a:t>Export must use the following prototype</a:t>
            </a:r>
          </a:p>
          <a:p>
            <a:endParaRPr lang="en-US" sz="2400" dirty="0" smtClean="0"/>
          </a:p>
          <a:p>
            <a:endParaRPr lang="en-US" sz="2400" dirty="0" smtClean="0"/>
          </a:p>
          <a:p>
            <a:endParaRPr lang="en-US" sz="2400" dirty="0" smtClean="0"/>
          </a:p>
          <a:p>
            <a:pPr lvl="1"/>
            <a:endParaRPr lang="en-US" sz="2000" dirty="0" smtClean="0"/>
          </a:p>
          <a:p>
            <a:pPr lvl="1"/>
            <a:r>
              <a:rPr lang="en-US" sz="2000" dirty="0" smtClean="0"/>
              <a:t>Different from class-installer interface!</a:t>
            </a:r>
          </a:p>
          <a:p>
            <a:pPr lvl="1"/>
            <a:r>
              <a:rPr lang="en-US" sz="2000" dirty="0" smtClean="0"/>
              <a:t>Distinguishes “pre-” and “post-” processing phases</a:t>
            </a:r>
          </a:p>
          <a:p>
            <a:pPr lvl="2"/>
            <a:r>
              <a:rPr lang="en-US" sz="1800" dirty="0" smtClean="0"/>
              <a:t>Co-installers may store per-operation data with Context </a:t>
            </a:r>
            <a:br>
              <a:rPr lang="en-US" sz="1800" dirty="0" smtClean="0"/>
            </a:br>
            <a:r>
              <a:rPr lang="en-US" sz="1800" dirty="0" smtClean="0"/>
              <a:t>during pre-processing</a:t>
            </a:r>
          </a:p>
          <a:p>
            <a:pPr lvl="2"/>
            <a:r>
              <a:rPr lang="en-US" sz="1800" dirty="0" smtClean="0"/>
              <a:t>On post-processing, Context contains the status of the </a:t>
            </a:r>
            <a:br>
              <a:rPr lang="en-US" sz="1800" dirty="0" smtClean="0"/>
            </a:br>
            <a:r>
              <a:rPr lang="en-US" sz="1800" dirty="0" smtClean="0"/>
              <a:t>operation up to that point</a:t>
            </a:r>
            <a:endParaRPr lang="en-US" sz="1800" dirty="0"/>
          </a:p>
        </p:txBody>
      </p:sp>
      <p:sp>
        <p:nvSpPr>
          <p:cNvPr id="4" name="Rectangle 4"/>
          <p:cNvSpPr>
            <a:spLocks noChangeArrowheads="1"/>
          </p:cNvSpPr>
          <p:nvPr/>
        </p:nvSpPr>
        <p:spPr bwMode="auto">
          <a:xfrm>
            <a:off x="731838" y="2326033"/>
            <a:ext cx="7662647" cy="17733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typedef</a:t>
            </a:r>
            <a:r>
              <a:rPr lang="en-US" sz="1400" dirty="0" smtClean="0">
                <a:solidFill>
                  <a:schemeClr val="tx2"/>
                </a:solidFill>
                <a:effectLst>
                  <a:outerShdw blurRad="38100" dist="38100" dir="2700000" algn="tl">
                    <a:srgbClr val="000000">
                      <a:alpha val="43137"/>
                    </a:srgbClr>
                  </a:outerShdw>
                </a:effectLst>
                <a:latin typeface="Lucida Console" pitchFamily="49" charset="0"/>
              </a:rPr>
              <a:t> DWORD (CALLBACK* COINSTALLER_PROC)</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__in 	DI_FUNCTION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InstallFunction</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__in 	HDEVINFO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DeviceInfoSet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in_opt</a:t>
            </a:r>
            <a:r>
              <a:rPr lang="en-US" sz="1400" dirty="0" smtClean="0">
                <a:solidFill>
                  <a:schemeClr val="tx2"/>
                </a:solidFill>
                <a:effectLst>
                  <a:outerShdw blurRad="38100" dist="38100" dir="2700000" algn="tl">
                    <a:srgbClr val="000000">
                      <a:alpha val="43137"/>
                    </a:srgbClr>
                  </a:outerShdw>
                </a:effectLst>
                <a:latin typeface="Lucida Console" pitchFamily="49" charset="0"/>
              </a:rPr>
              <a:t>	PSP_DEVINFO_DATA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DeviceInfoData</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inout</a:t>
            </a:r>
            <a:r>
              <a:rPr lang="en-US" sz="1400" dirty="0" smtClean="0">
                <a:solidFill>
                  <a:schemeClr val="tx2"/>
                </a:solidFill>
                <a:effectLst>
                  <a:outerShdw blurRad="38100" dist="38100" dir="2700000" algn="tl">
                    <a:srgbClr val="000000">
                      <a:alpha val="43137"/>
                    </a:srgbClr>
                  </a:outerShdw>
                </a:effectLst>
                <a:latin typeface="Lucida Console" pitchFamily="49" charset="0"/>
              </a:rPr>
              <a:t>	PCOINSTALLER_CONTEXT_DATA	Context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Co-Installer Interface</a:t>
            </a:r>
            <a:br>
              <a:rPr lang="en-US" sz="4400" dirty="0" smtClean="0"/>
            </a:br>
            <a:r>
              <a:rPr lang="en-US" sz="3200" dirty="0" smtClean="0">
                <a:solidFill>
                  <a:schemeClr val="accent1"/>
                </a:solidFill>
              </a:rPr>
              <a:t>Return codes</a:t>
            </a:r>
            <a:endParaRPr lang="en-US" sz="3200" dirty="0">
              <a:solidFill>
                <a:schemeClr val="accent1"/>
              </a:solidFill>
            </a:endParaRPr>
          </a:p>
        </p:txBody>
      </p:sp>
      <p:sp>
        <p:nvSpPr>
          <p:cNvPr id="3" name="Text Placeholder 2"/>
          <p:cNvSpPr>
            <a:spLocks noGrp="1"/>
          </p:cNvSpPr>
          <p:nvPr>
            <p:ph idx="1"/>
          </p:nvPr>
        </p:nvSpPr>
        <p:spPr>
          <a:xfrm>
            <a:off x="382588" y="1901825"/>
            <a:ext cx="8380412" cy="3881575"/>
          </a:xfrm>
        </p:spPr>
        <p:txBody>
          <a:bodyPr/>
          <a:lstStyle/>
          <a:p>
            <a:r>
              <a:rPr lang="en-US" sz="2400" dirty="0" smtClean="0"/>
              <a:t>NO_ERROR</a:t>
            </a:r>
          </a:p>
          <a:p>
            <a:pPr lvl="1"/>
            <a:r>
              <a:rPr lang="en-US" sz="2000" dirty="0" smtClean="0"/>
              <a:t>Success, continue operation</a:t>
            </a:r>
          </a:p>
          <a:p>
            <a:pPr lvl="1"/>
            <a:r>
              <a:rPr lang="en-US" sz="2000" dirty="0" smtClean="0"/>
              <a:t>Must be returned for unrecognized operations</a:t>
            </a:r>
          </a:p>
          <a:p>
            <a:r>
              <a:rPr lang="en-US" sz="2400" dirty="0" smtClean="0"/>
              <a:t>ERROR_DI_POSTPROCESSING_REQUIRED</a:t>
            </a:r>
          </a:p>
          <a:p>
            <a:pPr lvl="1"/>
            <a:r>
              <a:rPr lang="en-US" sz="2000" dirty="0" smtClean="0"/>
              <a:t>Call this co-installer again after class installer</a:t>
            </a:r>
          </a:p>
          <a:p>
            <a:pPr lvl="1"/>
            <a:r>
              <a:rPr lang="en-US" sz="2000" dirty="0" smtClean="0"/>
              <a:t>Use context for per-operation data, check status</a:t>
            </a:r>
          </a:p>
          <a:p>
            <a:r>
              <a:rPr lang="en-US" sz="2400" dirty="0" smtClean="0"/>
              <a:t>Other Win32 or </a:t>
            </a:r>
            <a:r>
              <a:rPr lang="en-US" sz="2400" dirty="0" err="1" smtClean="0"/>
              <a:t>SetupAPI</a:t>
            </a:r>
            <a:r>
              <a:rPr lang="en-US" sz="2400" dirty="0" smtClean="0"/>
              <a:t> error code</a:t>
            </a:r>
          </a:p>
          <a:p>
            <a:pPr lvl="1"/>
            <a:r>
              <a:rPr lang="en-US" sz="2000" dirty="0" smtClean="0"/>
              <a:t>Fails the entire sequence of operations</a:t>
            </a:r>
          </a:p>
          <a:p>
            <a:r>
              <a:rPr lang="en-US" sz="2400" dirty="0" smtClean="0"/>
              <a:t>Note:  Co-installers do not return ERROR_DI_DO_DEFAULT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Co-Installer</a:t>
            </a:r>
            <a:br>
              <a:rPr lang="en-US" sz="4400" dirty="0" smtClean="0"/>
            </a:br>
            <a:r>
              <a:rPr lang="en-US" sz="3200" dirty="0" smtClean="0">
                <a:solidFill>
                  <a:schemeClr val="accent1"/>
                </a:solidFill>
              </a:rPr>
              <a:t>Registration</a:t>
            </a:r>
            <a:endParaRPr lang="en-US" sz="3200" dirty="0">
              <a:solidFill>
                <a:schemeClr val="accent1"/>
              </a:solidFill>
            </a:endParaRPr>
          </a:p>
        </p:txBody>
      </p:sp>
      <p:sp>
        <p:nvSpPr>
          <p:cNvPr id="3" name="Text Placeholder 2"/>
          <p:cNvSpPr>
            <a:spLocks noGrp="1"/>
          </p:cNvSpPr>
          <p:nvPr>
            <p:ph idx="1"/>
          </p:nvPr>
        </p:nvSpPr>
        <p:spPr>
          <a:xfrm>
            <a:off x="382588" y="1901825"/>
            <a:ext cx="8380412" cy="1791260"/>
          </a:xfrm>
        </p:spPr>
        <p:txBody>
          <a:bodyPr/>
          <a:lstStyle/>
          <a:p>
            <a:r>
              <a:rPr lang="en-US" sz="2400" dirty="0" smtClean="0"/>
              <a:t>Provided by the driver package author</a:t>
            </a:r>
          </a:p>
          <a:p>
            <a:r>
              <a:rPr lang="en-US" sz="2400" dirty="0" smtClean="0"/>
              <a:t>Multiple device co-installers may exist</a:t>
            </a:r>
          </a:p>
          <a:p>
            <a:r>
              <a:rPr lang="en-US" sz="2400" dirty="0" smtClean="0"/>
              <a:t>Registered by INF when driver is installed</a:t>
            </a:r>
          </a:p>
          <a:p>
            <a:endParaRPr lang="en-US" sz="2400" dirty="0"/>
          </a:p>
        </p:txBody>
      </p:sp>
      <p:sp>
        <p:nvSpPr>
          <p:cNvPr id="4" name="Rectangle 4"/>
          <p:cNvSpPr>
            <a:spLocks noChangeArrowheads="1"/>
          </p:cNvSpPr>
          <p:nvPr/>
        </p:nvSpPr>
        <p:spPr bwMode="auto">
          <a:xfrm>
            <a:off x="749207" y="3429000"/>
            <a:ext cx="7625708" cy="296487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DestinationDirs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MyDevice_Coinstaller_CopyFiles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 = 11</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a:t>
            </a:r>
            <a:r>
              <a:rPr lang="en-US" sz="1400" i="1" dirty="0" err="1" smtClean="0">
                <a:solidFill>
                  <a:schemeClr val="tx2"/>
                </a:solidFill>
                <a:effectLst>
                  <a:outerShdw blurRad="38100" dist="38100" dir="2700000" algn="tl">
                    <a:srgbClr val="000000">
                      <a:alpha val="43137"/>
                    </a:srgbClr>
                  </a:outerShdw>
                </a:effectLst>
                <a:latin typeface="Lucida Console" pitchFamily="49" charset="0"/>
              </a:rPr>
              <a:t>.OS-platform</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.CoInstallers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endParaRPr lang="en-US" sz="1400" i="1"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MyDevice_Coinstaller_CopyFiles</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AddReg</a:t>
            </a:r>
            <a:r>
              <a:rPr lang="en-US" sz="1400" dirty="0" smtClean="0">
                <a:solidFill>
                  <a:schemeClr val="tx2"/>
                </a:solidFill>
                <a:effectLst>
                  <a:outerShdw blurRad="38100" dist="38100" dir="2700000" algn="tl">
                    <a:srgbClr val="000000">
                      <a:alpha val="43137"/>
                    </a:srgbClr>
                  </a:outerShdw>
                </a:effectLst>
                <a:latin typeface="Lucida Console" pitchFamily="49" charset="0"/>
              </a:rPr>
              <a:t> =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MyDevice_Coinstaller_AddReg</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MyDevice_Coinstaller_CopyFiles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MyCoInst0102.dll</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ImportDll0102.dll</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MyDevice_Coinstaller_AddReg</a:t>
            </a:r>
            <a:r>
              <a:rPr lang="en-US" sz="1400" dirty="0" smtClean="0">
                <a:solidFill>
                  <a:schemeClr val="tx2"/>
                </a:solidFill>
                <a:effectLst>
                  <a:outerShdw blurRad="38100" dist="38100" dir="2700000" algn="tl">
                    <a:srgbClr val="000000">
                      <a:alpha val="43137"/>
                    </a:srgbClr>
                  </a:outerShdw>
                </a:effectLst>
                <a:latin typeface="Lucida Console" pitchFamily="49" charset="0"/>
              </a:rPr>
              <a:t>] HKR,,CoInstallers32,0x00010000,”MyCoInst0102.dll,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MyCoInstEntryPoint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p:txBody>
          <a:bodyPr/>
          <a:lstStyle/>
          <a:p>
            <a:r>
              <a:rPr lang="en-US" smtClean="0"/>
              <a:t>Types of installers</a:t>
            </a:r>
          </a:p>
          <a:p>
            <a:r>
              <a:rPr lang="en-US" smtClean="0"/>
              <a:t>Installer operation</a:t>
            </a:r>
          </a:p>
          <a:p>
            <a:r>
              <a:rPr lang="en-US" smtClean="0"/>
              <a:t>How to register installers</a:t>
            </a:r>
          </a:p>
          <a:p>
            <a:r>
              <a:rPr lang="en-US" smtClean="0"/>
              <a:t>Finish-install wizard UI and actions</a:t>
            </a:r>
          </a:p>
          <a:p>
            <a:r>
              <a:rPr lang="en-US" smtClean="0"/>
              <a:t>Best practices and common problems</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64-Bit Considerations</a:t>
            </a:r>
            <a:endParaRPr lang="en-US" dirty="0"/>
          </a:p>
        </p:txBody>
      </p:sp>
      <p:sp>
        <p:nvSpPr>
          <p:cNvPr id="3" name="Text Placeholder 2"/>
          <p:cNvSpPr>
            <a:spLocks noGrp="1"/>
          </p:cNvSpPr>
          <p:nvPr>
            <p:ph idx="1"/>
          </p:nvPr>
        </p:nvSpPr>
        <p:spPr>
          <a:xfrm>
            <a:off x="382588" y="1414464"/>
            <a:ext cx="8380412" cy="2332433"/>
          </a:xfrm>
        </p:spPr>
        <p:txBody>
          <a:bodyPr/>
          <a:lstStyle/>
          <a:p>
            <a:r>
              <a:rPr lang="en-US" sz="2800" dirty="0" smtClean="0"/>
              <a:t>DLLs are loaded “in-process” of caller</a:t>
            </a:r>
          </a:p>
          <a:p>
            <a:r>
              <a:rPr lang="en-US" sz="2800" dirty="0" smtClean="0"/>
              <a:t>Must match native architecture of the OS</a:t>
            </a:r>
          </a:p>
          <a:p>
            <a:pPr lvl="1"/>
            <a:r>
              <a:rPr lang="en-US" sz="2400" dirty="0" smtClean="0"/>
              <a:t>e.g. x86, x64, ia64</a:t>
            </a:r>
          </a:p>
          <a:p>
            <a:r>
              <a:rPr lang="en-US" sz="2800" dirty="0" smtClean="0"/>
              <a:t>Non-native host processes not supported for installation and management tasks</a:t>
            </a:r>
            <a:endParaRPr lang="en-US" sz="2800" dirty="0"/>
          </a:p>
        </p:txBody>
      </p:sp>
      <p:sp>
        <p:nvSpPr>
          <p:cNvPr id="4" name="Rounded Rectangular Callout 3"/>
          <p:cNvSpPr/>
          <p:nvPr/>
        </p:nvSpPr>
        <p:spPr bwMode="auto">
          <a:xfrm>
            <a:off x="800100" y="4641850"/>
            <a:ext cx="7543800" cy="1509713"/>
          </a:xfrm>
          <a:prstGeom prst="wedgeRoundRectCallout">
            <a:avLst>
              <a:gd name="adj1" fmla="val 21950"/>
              <a:gd name="adj2" fmla="val -50287"/>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b="1" dirty="0" smtClean="0">
                <a:solidFill>
                  <a:schemeClr val="bg1"/>
                </a:solidFill>
                <a:latin typeface="+mj-lt"/>
              </a:rPr>
              <a:t>Tip:</a:t>
            </a:r>
          </a:p>
          <a:p>
            <a:pPr algn="ctr"/>
            <a:r>
              <a:rPr lang="en-US" dirty="0" smtClean="0">
                <a:solidFill>
                  <a:schemeClr val="bg2"/>
                </a:solidFill>
                <a:latin typeface="Segoe" pitchFamily="34" charset="0"/>
              </a:rPr>
              <a:t>Common 32-bit application process can launch a separate, native process for management tasks.</a:t>
            </a:r>
          </a:p>
          <a:p>
            <a:pPr algn="ctr"/>
            <a:r>
              <a:rPr kumimoji="0" lang="en-US" b="0" i="0" u="none" strike="noStrike" cap="none" normalizeH="0" baseline="0" dirty="0" smtClean="0">
                <a:solidFill>
                  <a:schemeClr val="bg2"/>
                </a:solidFill>
                <a:latin typeface="Segoe" pitchFamily="34" charset="0"/>
              </a:rPr>
              <a:t>All components</a:t>
            </a:r>
            <a:r>
              <a:rPr kumimoji="0" lang="en-US" b="0" i="0" u="none" strike="noStrike" cap="none" normalizeH="0" dirty="0" smtClean="0">
                <a:solidFill>
                  <a:schemeClr val="bg2"/>
                </a:solidFill>
                <a:latin typeface="Segoe" pitchFamily="34" charset="0"/>
              </a:rPr>
              <a:t> of a 64-bit driver package should be signed – including additional installers.</a:t>
            </a:r>
            <a:endParaRPr kumimoji="0" lang="en-US" b="0" i="0" u="none" strike="noStrike" cap="none" normalizeH="0" baseline="0" dirty="0" smtClean="0">
              <a:solidFill>
                <a:schemeClr val="bg2"/>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Offline Deployment Considerations</a:t>
            </a:r>
            <a:endParaRPr lang="en-US" sz="4000" dirty="0"/>
          </a:p>
        </p:txBody>
      </p:sp>
      <p:sp>
        <p:nvSpPr>
          <p:cNvPr id="3" name="Text Placeholder 2"/>
          <p:cNvSpPr>
            <a:spLocks noGrp="1"/>
          </p:cNvSpPr>
          <p:nvPr>
            <p:ph idx="1"/>
          </p:nvPr>
        </p:nvSpPr>
        <p:spPr>
          <a:xfrm>
            <a:off x="381000" y="1417638"/>
            <a:ext cx="8380412" cy="3127523"/>
          </a:xfrm>
        </p:spPr>
        <p:txBody>
          <a:bodyPr/>
          <a:lstStyle/>
          <a:p>
            <a:r>
              <a:rPr lang="en-US" sz="2400" dirty="0" smtClean="0"/>
              <a:t>Driver packages can be injected into offline </a:t>
            </a:r>
            <a:br>
              <a:rPr lang="en-US" sz="2400" dirty="0" smtClean="0"/>
            </a:br>
            <a:r>
              <a:rPr lang="en-US" sz="2400" dirty="0" smtClean="0"/>
              <a:t>images for deployment</a:t>
            </a:r>
          </a:p>
          <a:p>
            <a:pPr lvl="1"/>
            <a:r>
              <a:rPr lang="en-US" sz="2000" dirty="0" smtClean="0"/>
              <a:t>Kernel driver binaries can be loaded for a device </a:t>
            </a:r>
            <a:br>
              <a:rPr lang="en-US" sz="2000" dirty="0" smtClean="0"/>
            </a:br>
            <a:r>
              <a:rPr lang="en-US" sz="2000" dirty="0" smtClean="0"/>
              <a:t>before installers are invoked</a:t>
            </a:r>
          </a:p>
          <a:p>
            <a:pPr lvl="2"/>
            <a:r>
              <a:rPr lang="en-US" sz="1800" dirty="0" smtClean="0"/>
              <a:t>Boot-critical, </a:t>
            </a:r>
            <a:r>
              <a:rPr lang="en-US" sz="1800" dirty="0" err="1" smtClean="0"/>
              <a:t>WinPE</a:t>
            </a:r>
            <a:r>
              <a:rPr lang="en-US" sz="1800" dirty="0" smtClean="0"/>
              <a:t> scenarios</a:t>
            </a:r>
          </a:p>
          <a:p>
            <a:pPr lvl="1"/>
            <a:r>
              <a:rPr lang="en-US" sz="2000" dirty="0" smtClean="0"/>
              <a:t>Avoid dependencies on run-time file and registry operations </a:t>
            </a:r>
            <a:br>
              <a:rPr lang="en-US" sz="2000" dirty="0" smtClean="0"/>
            </a:br>
            <a:r>
              <a:rPr lang="en-US" sz="2000" dirty="0" smtClean="0"/>
              <a:t>in custom installers/separate setup applications</a:t>
            </a:r>
          </a:p>
          <a:p>
            <a:pPr lvl="1"/>
            <a:r>
              <a:rPr lang="en-US" sz="2000" dirty="0" smtClean="0"/>
              <a:t>Avoid dependencies on any files which are not referenced </a:t>
            </a:r>
            <a:br>
              <a:rPr lang="en-US" sz="2000" dirty="0" smtClean="0"/>
            </a:br>
            <a:r>
              <a:rPr lang="en-US" sz="2000" dirty="0" smtClean="0"/>
              <a:t>in the INF – only driver package files are injected</a:t>
            </a:r>
          </a:p>
        </p:txBody>
      </p:sp>
      <p:sp>
        <p:nvSpPr>
          <p:cNvPr id="4" name="Rounded Rectangular Callout 3"/>
          <p:cNvSpPr/>
          <p:nvPr/>
        </p:nvSpPr>
        <p:spPr bwMode="auto">
          <a:xfrm>
            <a:off x="800100" y="4641850"/>
            <a:ext cx="7543800" cy="1509713"/>
          </a:xfrm>
          <a:prstGeom prst="wedgeRoundRectCallout">
            <a:avLst>
              <a:gd name="adj1" fmla="val 21950"/>
              <a:gd name="adj2" fmla="val -50287"/>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b="1" dirty="0" smtClean="0">
                <a:solidFill>
                  <a:schemeClr val="bg1"/>
                </a:solidFill>
                <a:latin typeface="+mj-lt"/>
              </a:rPr>
              <a:t>Tips:</a:t>
            </a:r>
          </a:p>
          <a:p>
            <a:pPr algn="ctr"/>
            <a:r>
              <a:rPr lang="en-US" dirty="0" smtClean="0">
                <a:solidFill>
                  <a:schemeClr val="bg2"/>
                </a:solidFill>
                <a:latin typeface="Segoe" pitchFamily="34" charset="0"/>
              </a:rPr>
              <a:t>Implement “safe” driver defaults for initial driver operations.</a:t>
            </a:r>
          </a:p>
          <a:p>
            <a:pPr algn="ctr"/>
            <a:r>
              <a:rPr lang="en-US" dirty="0" smtClean="0">
                <a:solidFill>
                  <a:schemeClr val="bg2"/>
                </a:solidFill>
                <a:latin typeface="Segoe" pitchFamily="34" charset="0"/>
              </a:rPr>
              <a:t>Install required applications silently using Finish Install Actions.</a:t>
            </a:r>
            <a:endParaRPr kumimoji="0" lang="en-US" b="0" i="0" u="none" strike="noStrike" cap="none" normalizeH="0" baseline="0" dirty="0" smtClean="0">
              <a:solidFill>
                <a:schemeClr val="bg2"/>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Upgrade/Migration Considerations</a:t>
            </a:r>
            <a:endParaRPr lang="en-US" sz="4000" dirty="0"/>
          </a:p>
        </p:txBody>
      </p:sp>
      <p:sp>
        <p:nvSpPr>
          <p:cNvPr id="3" name="Text Placeholder 2"/>
          <p:cNvSpPr>
            <a:spLocks noGrp="1"/>
          </p:cNvSpPr>
          <p:nvPr>
            <p:ph idx="1"/>
          </p:nvPr>
        </p:nvSpPr>
        <p:spPr>
          <a:xfrm>
            <a:off x="382588" y="1414464"/>
            <a:ext cx="8380412" cy="2788456"/>
          </a:xfrm>
        </p:spPr>
        <p:txBody>
          <a:bodyPr/>
          <a:lstStyle/>
          <a:p>
            <a:r>
              <a:rPr lang="en-US" sz="2400" dirty="0" smtClean="0"/>
              <a:t>Customers expectations are evolving.  Devices should just work in all upgrade and PC to PC migration scenarios.</a:t>
            </a:r>
          </a:p>
          <a:p>
            <a:r>
              <a:rPr lang="en-US" sz="2400" dirty="0" smtClean="0"/>
              <a:t>Expect that your customers will upgrade to a newer operating system</a:t>
            </a:r>
          </a:p>
          <a:p>
            <a:r>
              <a:rPr lang="en-US" sz="2400" dirty="0" smtClean="0"/>
              <a:t>Expect that files not bundled with your driver package will not be where your software installer put them</a:t>
            </a:r>
          </a:p>
          <a:p>
            <a:r>
              <a:rPr lang="en-US" sz="2400" dirty="0" smtClean="0"/>
              <a:t> Validate upgrade/migration scenarios are functional</a:t>
            </a:r>
            <a:endParaRPr lang="en-US" sz="2400" dirty="0"/>
          </a:p>
        </p:txBody>
      </p:sp>
      <p:sp>
        <p:nvSpPr>
          <p:cNvPr id="4" name="Rounded Rectangular Callout 3"/>
          <p:cNvSpPr/>
          <p:nvPr/>
        </p:nvSpPr>
        <p:spPr bwMode="auto">
          <a:xfrm>
            <a:off x="800100" y="4641850"/>
            <a:ext cx="7543800" cy="1509713"/>
          </a:xfrm>
          <a:prstGeom prst="wedgeRoundRectCallout">
            <a:avLst>
              <a:gd name="adj1" fmla="val 21950"/>
              <a:gd name="adj2" fmla="val -50287"/>
              <a:gd name="adj3" fmla="val 16667"/>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a:r>
              <a:rPr lang="en-US" b="1" dirty="0" smtClean="0">
                <a:solidFill>
                  <a:schemeClr val="bg1"/>
                </a:solidFill>
                <a:latin typeface="+mj-lt"/>
              </a:rPr>
              <a:t>Tips:</a:t>
            </a:r>
          </a:p>
          <a:p>
            <a:pPr algn="ctr"/>
            <a:r>
              <a:rPr lang="en-US" dirty="0" smtClean="0">
                <a:solidFill>
                  <a:schemeClr val="bg2"/>
                </a:solidFill>
                <a:latin typeface="Segoe" pitchFamily="34" charset="0"/>
              </a:rPr>
              <a:t>Expect that your installer will be run on future releases of Windows.</a:t>
            </a:r>
          </a:p>
          <a:p>
            <a:pPr algn="ctr"/>
            <a:r>
              <a:rPr lang="en-US" dirty="0" smtClean="0">
                <a:solidFill>
                  <a:schemeClr val="bg2"/>
                </a:solidFill>
                <a:latin typeface="Segoe" pitchFamily="34" charset="0"/>
              </a:rPr>
              <a:t>Bundle all required files (driver binaries, co-installer, application installer) in your driver package.</a:t>
            </a:r>
            <a:endParaRPr kumimoji="0" lang="en-US" b="0" i="0" u="none" strike="noStrike" cap="none" normalizeH="0" baseline="0" dirty="0" smtClean="0">
              <a:solidFill>
                <a:schemeClr val="bg2"/>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Troubleshooting/</a:t>
            </a:r>
            <a:r>
              <a:rPr lang="en-US" sz="4400" dirty="0" err="1" smtClean="0"/>
              <a:t>Diagnosability</a:t>
            </a:r>
            <a:endParaRPr lang="en-US" sz="4400" dirty="0"/>
          </a:p>
        </p:txBody>
      </p:sp>
      <p:sp>
        <p:nvSpPr>
          <p:cNvPr id="3" name="Text Placeholder 2"/>
          <p:cNvSpPr>
            <a:spLocks noGrp="1"/>
          </p:cNvSpPr>
          <p:nvPr>
            <p:ph idx="1"/>
          </p:nvPr>
        </p:nvSpPr>
        <p:spPr>
          <a:xfrm>
            <a:off x="382588" y="1414464"/>
            <a:ext cx="8380412" cy="4226285"/>
          </a:xfrm>
        </p:spPr>
        <p:txBody>
          <a:bodyPr/>
          <a:lstStyle/>
          <a:p>
            <a:r>
              <a:rPr lang="en-US" sz="2800" dirty="0" smtClean="0"/>
              <a:t>Co-installers and class installers can log </a:t>
            </a:r>
            <a:br>
              <a:rPr lang="en-US" sz="2800" dirty="0" smtClean="0"/>
            </a:br>
            <a:r>
              <a:rPr lang="en-US" sz="2800" dirty="0" smtClean="0"/>
              <a:t>to the </a:t>
            </a:r>
            <a:r>
              <a:rPr lang="en-US" sz="2800" dirty="0" err="1" smtClean="0"/>
              <a:t>SetupAPI</a:t>
            </a:r>
            <a:r>
              <a:rPr lang="en-US" sz="2800" dirty="0" smtClean="0"/>
              <a:t> device installation log too!</a:t>
            </a:r>
          </a:p>
          <a:p>
            <a:pPr lvl="1"/>
            <a:r>
              <a:rPr lang="en-US" sz="2400" dirty="0" smtClean="0"/>
              <a:t>%</a:t>
            </a:r>
            <a:r>
              <a:rPr lang="en-US" sz="2400" dirty="0" err="1" smtClean="0"/>
              <a:t>windir</a:t>
            </a:r>
            <a:r>
              <a:rPr lang="en-US" sz="2400" dirty="0" smtClean="0"/>
              <a:t>%\</a:t>
            </a:r>
            <a:r>
              <a:rPr lang="en-US" sz="2400" dirty="0" err="1" smtClean="0"/>
              <a:t>inf</a:t>
            </a:r>
            <a:r>
              <a:rPr lang="en-US" sz="2400" dirty="0" smtClean="0"/>
              <a:t>\</a:t>
            </a:r>
            <a:r>
              <a:rPr lang="en-US" sz="2400" dirty="0" err="1" smtClean="0"/>
              <a:t>setupapi.dev.log</a:t>
            </a:r>
            <a:endParaRPr lang="en-US" sz="2400" dirty="0" smtClean="0"/>
          </a:p>
          <a:p>
            <a:r>
              <a:rPr lang="en-US" sz="2800" dirty="0" smtClean="0"/>
              <a:t>Use public logging APIs</a:t>
            </a:r>
          </a:p>
          <a:p>
            <a:pPr lvl="1"/>
            <a:r>
              <a:rPr lang="en-US" sz="2400" dirty="0" err="1" smtClean="0"/>
              <a:t>SetupGetThreadLogToken</a:t>
            </a:r>
            <a:endParaRPr lang="en-US" sz="2400" dirty="0" smtClean="0"/>
          </a:p>
          <a:p>
            <a:pPr lvl="1"/>
            <a:r>
              <a:rPr lang="en-US" sz="2400" dirty="0" err="1" smtClean="0"/>
              <a:t>SetupWriteTexLogError</a:t>
            </a:r>
            <a:endParaRPr lang="en-US" sz="2400" dirty="0" smtClean="0"/>
          </a:p>
          <a:p>
            <a:pPr lvl="1"/>
            <a:r>
              <a:rPr lang="en-US" sz="2400" dirty="0" err="1" smtClean="0"/>
              <a:t>SetupWriteTextLog</a:t>
            </a:r>
            <a:endParaRPr lang="en-US" sz="2400" dirty="0" smtClean="0"/>
          </a:p>
          <a:p>
            <a:r>
              <a:rPr lang="en-US" sz="2800" dirty="0" smtClean="0"/>
              <a:t>Exports are not available before Windows Vista</a:t>
            </a:r>
          </a:p>
          <a:p>
            <a:pPr lvl="1"/>
            <a:r>
              <a:rPr lang="en-US" sz="2400" dirty="0" smtClean="0"/>
              <a:t>Dynamically locate to retain down-level compatibility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Finish Install Items</a:t>
            </a:r>
            <a:endParaRPr lang="en-US" dirty="0"/>
          </a:p>
        </p:txBody>
      </p:sp>
      <p:sp>
        <p:nvSpPr>
          <p:cNvPr id="3" name="Text Placeholder 2"/>
          <p:cNvSpPr>
            <a:spLocks noGrp="1"/>
          </p:cNvSpPr>
          <p:nvPr>
            <p:ph idx="1"/>
          </p:nvPr>
        </p:nvSpPr>
        <p:spPr>
          <a:xfrm>
            <a:off x="382588" y="1414464"/>
            <a:ext cx="8380412" cy="3475823"/>
          </a:xfrm>
        </p:spPr>
        <p:txBody>
          <a:bodyPr/>
          <a:lstStyle/>
          <a:p>
            <a:r>
              <a:rPr lang="en-US" sz="2800" dirty="0" smtClean="0"/>
              <a:t>Provided by class installers and co-installers</a:t>
            </a:r>
          </a:p>
          <a:p>
            <a:pPr lvl="1"/>
            <a:r>
              <a:rPr lang="en-US" sz="2400" dirty="0" smtClean="0"/>
              <a:t>Obtain device parameters</a:t>
            </a:r>
          </a:p>
          <a:p>
            <a:pPr lvl="1"/>
            <a:r>
              <a:rPr lang="en-US" sz="2400" dirty="0" smtClean="0"/>
              <a:t>Ask if device specific applications should be installed</a:t>
            </a:r>
          </a:p>
          <a:p>
            <a:r>
              <a:rPr lang="en-US" sz="2800" dirty="0" smtClean="0"/>
              <a:t>Shown after device is installed (and started)</a:t>
            </a:r>
          </a:p>
          <a:p>
            <a:pPr lvl="1"/>
            <a:r>
              <a:rPr lang="en-US" sz="2400" dirty="0" smtClean="0"/>
              <a:t>May be many reboots/logons after initial installation</a:t>
            </a:r>
          </a:p>
          <a:p>
            <a:r>
              <a:rPr lang="en-US" sz="2800" dirty="0" smtClean="0"/>
              <a:t>Interactive administrator user required</a:t>
            </a:r>
          </a:p>
          <a:p>
            <a:pPr lvl="1"/>
            <a:r>
              <a:rPr lang="en-US" sz="2400" dirty="0" smtClean="0"/>
              <a:t>Interactive user will be prompted</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Finish-Install Wizard Pages</a:t>
            </a:r>
            <a:endParaRPr lang="en-US" dirty="0"/>
          </a:p>
        </p:txBody>
      </p:sp>
      <p:sp>
        <p:nvSpPr>
          <p:cNvPr id="3" name="Text Placeholder 2"/>
          <p:cNvSpPr>
            <a:spLocks noGrp="1"/>
          </p:cNvSpPr>
          <p:nvPr>
            <p:ph idx="1"/>
          </p:nvPr>
        </p:nvSpPr>
        <p:spPr>
          <a:xfrm>
            <a:off x="382588" y="1414464"/>
            <a:ext cx="8380412" cy="3885166"/>
          </a:xfrm>
        </p:spPr>
        <p:txBody>
          <a:bodyPr/>
          <a:lstStyle/>
          <a:p>
            <a:r>
              <a:rPr lang="en-US" sz="2800" dirty="0" smtClean="0"/>
              <a:t>Installation UI in a shell “wizard” format</a:t>
            </a:r>
          </a:p>
          <a:p>
            <a:r>
              <a:rPr lang="en-US" sz="2800" dirty="0" smtClean="0"/>
              <a:t>Installers handle DIF_NEWDEVICEWIZARD_FINISHINSTALL</a:t>
            </a:r>
          </a:p>
          <a:p>
            <a:pPr lvl="1"/>
            <a:r>
              <a:rPr lang="en-US" sz="2400" dirty="0" smtClean="0"/>
              <a:t>System may send even when non-interactive</a:t>
            </a:r>
          </a:p>
          <a:p>
            <a:pPr lvl="2"/>
            <a:r>
              <a:rPr lang="en-US" sz="2000" dirty="0" smtClean="0"/>
              <a:t>Used to discover if any pages need to be shown</a:t>
            </a:r>
          </a:p>
          <a:p>
            <a:pPr lvl="2"/>
            <a:r>
              <a:rPr lang="en-US" sz="2000" dirty="0" smtClean="0"/>
              <a:t>Create pages even when DI_QUIETINSTALL is set</a:t>
            </a:r>
          </a:p>
          <a:p>
            <a:pPr lvl="1"/>
            <a:r>
              <a:rPr lang="en-US" sz="2400" dirty="0" smtClean="0"/>
              <a:t>Create wizard pages, but do not display!</a:t>
            </a:r>
          </a:p>
          <a:p>
            <a:pPr lvl="2"/>
            <a:r>
              <a:rPr lang="en-US" sz="2000" dirty="0" smtClean="0"/>
              <a:t>System will check whether pages have been created</a:t>
            </a:r>
          </a:p>
          <a:p>
            <a:pPr lvl="2"/>
            <a:r>
              <a:rPr lang="en-US" sz="2000" dirty="0" smtClean="0"/>
              <a:t>Will call again in an interactive Administrator context to display</a:t>
            </a:r>
            <a:endParaRPr 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t>Finish Install Wizard Pages Operation</a:t>
            </a:r>
            <a:endParaRPr lang="en-US" sz="4000" dirty="0"/>
          </a:p>
        </p:txBody>
      </p:sp>
      <p:sp>
        <p:nvSpPr>
          <p:cNvPr id="3" name="Text Placeholder 2"/>
          <p:cNvSpPr>
            <a:spLocks noGrp="1"/>
          </p:cNvSpPr>
          <p:nvPr>
            <p:ph idx="1"/>
          </p:nvPr>
        </p:nvSpPr>
        <p:spPr>
          <a:xfrm>
            <a:off x="382588" y="1417638"/>
            <a:ext cx="8380412" cy="4056495"/>
          </a:xfrm>
        </p:spPr>
        <p:txBody>
          <a:bodyPr/>
          <a:lstStyle/>
          <a:p>
            <a:r>
              <a:rPr lang="en-US" sz="2000" dirty="0" smtClean="0"/>
              <a:t>DIF_NEWDEVICEWIZARD_FINISHINSTALL</a:t>
            </a:r>
          </a:p>
          <a:p>
            <a:pPr marL="746125" indent="-349250">
              <a:buFont typeface="+mj-lt"/>
              <a:buAutoNum type="arabicPeriod"/>
            </a:pPr>
            <a:r>
              <a:rPr lang="en-US" sz="2000" dirty="0" smtClean="0"/>
              <a:t>Get the class install parameters</a:t>
            </a:r>
          </a:p>
          <a:p>
            <a:pPr marL="746125" indent="-349250">
              <a:buNone/>
            </a:pPr>
            <a:endParaRPr lang="en-US" sz="3200" dirty="0" smtClean="0"/>
          </a:p>
          <a:p>
            <a:pPr marL="746125" indent="-349250">
              <a:buFont typeface="+mj-lt"/>
              <a:buAutoNum type="arabicPeriod" startAt="2"/>
            </a:pPr>
            <a:r>
              <a:rPr lang="en-US" sz="2000" dirty="0" smtClean="0"/>
              <a:t>Check whether </a:t>
            </a:r>
            <a:r>
              <a:rPr lang="en-US" sz="2000" dirty="0" err="1" smtClean="0">
                <a:latin typeface="Lucida Console" pitchFamily="49" charset="0"/>
              </a:rPr>
              <a:t>NumDynamicPages</a:t>
            </a:r>
            <a:r>
              <a:rPr lang="en-US" sz="2000" dirty="0" smtClean="0"/>
              <a:t> has reached the maximum</a:t>
            </a:r>
          </a:p>
          <a:p>
            <a:pPr marL="746125" indent="-349250">
              <a:buFont typeface="+mj-lt"/>
              <a:buAutoNum type="arabicPeriod" startAt="2"/>
            </a:pPr>
            <a:r>
              <a:rPr lang="en-US" sz="2000" dirty="0" smtClean="0"/>
              <a:t>Fill in the </a:t>
            </a:r>
            <a:r>
              <a:rPr lang="en-US" sz="2000" dirty="0" smtClean="0">
                <a:latin typeface="Lucida Console" pitchFamily="49" charset="0"/>
              </a:rPr>
              <a:t>PROPSHEETPAGE</a:t>
            </a:r>
            <a:r>
              <a:rPr lang="en-US" sz="2000" dirty="0" smtClean="0"/>
              <a:t> structure</a:t>
            </a:r>
          </a:p>
          <a:p>
            <a:pPr marL="746125" indent="-349250">
              <a:buFont typeface="+mj-lt"/>
              <a:buAutoNum type="arabicPeriod" startAt="2"/>
            </a:pPr>
            <a:r>
              <a:rPr lang="en-US" sz="2000" dirty="0" smtClean="0"/>
              <a:t>Add the page and increment the </a:t>
            </a:r>
            <a:r>
              <a:rPr lang="en-US" sz="2000" dirty="0" err="1" smtClean="0">
                <a:latin typeface="Lucida Console" pitchFamily="49" charset="0"/>
              </a:rPr>
              <a:t>NumDynamicPages</a:t>
            </a:r>
            <a:r>
              <a:rPr lang="en-US" sz="2000" dirty="0" smtClean="0"/>
              <a:t> counter</a:t>
            </a:r>
          </a:p>
          <a:p>
            <a:pPr marL="746125" indent="-349250">
              <a:buNone/>
            </a:pPr>
            <a:endParaRPr lang="en-US" sz="3200" dirty="0" smtClean="0"/>
          </a:p>
          <a:p>
            <a:pPr marL="746125" indent="-349250">
              <a:buFont typeface="+mj-lt"/>
              <a:buAutoNum type="arabicPeriod" startAt="5"/>
            </a:pPr>
            <a:r>
              <a:rPr lang="en-US" sz="2000" dirty="0" smtClean="0"/>
              <a:t>Apply the modified class install parameters</a:t>
            </a:r>
          </a:p>
          <a:p>
            <a:pPr marL="746125" indent="-349250">
              <a:buNone/>
            </a:pPr>
            <a:endParaRPr lang="en-US" sz="2000" dirty="0"/>
          </a:p>
        </p:txBody>
      </p:sp>
      <p:sp>
        <p:nvSpPr>
          <p:cNvPr id="4" name="Rectangle 4"/>
          <p:cNvSpPr>
            <a:spLocks noChangeArrowheads="1"/>
          </p:cNvSpPr>
          <p:nvPr/>
        </p:nvSpPr>
        <p:spPr bwMode="auto">
          <a:xfrm>
            <a:off x="1147230" y="4059213"/>
            <a:ext cx="7459452" cy="48028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NewDevWizardData.DynamicPages</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NewDevWizardData.NumDynamicPages</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CreatePropertySheetPage</a:t>
            </a:r>
            <a:r>
              <a:rPr lang="en-US" sz="1400" dirty="0" smtClean="0">
                <a:solidFill>
                  <a:schemeClr val="tx2"/>
                </a:solidFill>
                <a:effectLst>
                  <a:outerShdw blurRad="38100" dist="38100" dir="2700000" algn="tl">
                    <a:srgbClr val="000000">
                      <a:alpha val="43137"/>
                    </a:srgbClr>
                  </a:outerShdw>
                </a:effectLst>
                <a:latin typeface="Lucida Console" pitchFamily="49" charset="0"/>
              </a:rPr>
              <a:t>(&amp;Page)</a:t>
            </a:r>
          </a:p>
        </p:txBody>
      </p:sp>
      <p:sp>
        <p:nvSpPr>
          <p:cNvPr id="5" name="Rectangle 4"/>
          <p:cNvSpPr>
            <a:spLocks noChangeArrowheads="1"/>
          </p:cNvSpPr>
          <p:nvPr/>
        </p:nvSpPr>
        <p:spPr bwMode="auto">
          <a:xfrm>
            <a:off x="1151854" y="2237829"/>
            <a:ext cx="3986574" cy="41563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SetupDiGetClassInstallParams</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sp>
        <p:nvSpPr>
          <p:cNvPr id="6" name="Rectangle 5"/>
          <p:cNvSpPr>
            <a:spLocks noChangeArrowheads="1"/>
          </p:cNvSpPr>
          <p:nvPr/>
        </p:nvSpPr>
        <p:spPr bwMode="auto">
          <a:xfrm>
            <a:off x="1119526" y="5144799"/>
            <a:ext cx="3986574" cy="41563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SetupDiSetClassInstallParams</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Finish-Install Action</a:t>
            </a:r>
            <a:endParaRPr lang="en-US" dirty="0"/>
          </a:p>
        </p:txBody>
      </p:sp>
      <p:sp>
        <p:nvSpPr>
          <p:cNvPr id="3" name="Text Placeholder 2"/>
          <p:cNvSpPr>
            <a:spLocks noGrp="1"/>
          </p:cNvSpPr>
          <p:nvPr>
            <p:ph idx="1"/>
          </p:nvPr>
        </p:nvSpPr>
        <p:spPr>
          <a:xfrm>
            <a:off x="382588" y="1414464"/>
            <a:ext cx="8380412" cy="4162165"/>
          </a:xfrm>
        </p:spPr>
        <p:txBody>
          <a:bodyPr/>
          <a:lstStyle/>
          <a:p>
            <a:r>
              <a:rPr lang="en-US" sz="2800" dirty="0" smtClean="0"/>
              <a:t>Custom post-installation processing</a:t>
            </a:r>
          </a:p>
          <a:p>
            <a:pPr lvl="1"/>
            <a:r>
              <a:rPr lang="en-US" sz="2400" dirty="0" smtClean="0"/>
              <a:t>Might not have UI</a:t>
            </a:r>
          </a:p>
          <a:p>
            <a:r>
              <a:rPr lang="en-US" sz="2800" dirty="0" smtClean="0"/>
              <a:t>Installers handle DIF_NEWDEVICEWIZARD_FINISHINSTALL</a:t>
            </a:r>
          </a:p>
          <a:p>
            <a:pPr lvl="1"/>
            <a:r>
              <a:rPr lang="en-US" sz="2400" dirty="0" smtClean="0"/>
              <a:t>Same as for “finish-install” wizard but…</a:t>
            </a:r>
          </a:p>
          <a:p>
            <a:pPr lvl="2"/>
            <a:r>
              <a:rPr lang="en-US" sz="2000" dirty="0" smtClean="0"/>
              <a:t>Set DI_FLAGSEX_FINISHINSTALL_ACTION</a:t>
            </a:r>
          </a:p>
          <a:p>
            <a:pPr lvl="2"/>
            <a:r>
              <a:rPr lang="en-US" sz="2000" dirty="0" smtClean="0"/>
              <a:t>No need to create wizard pages</a:t>
            </a:r>
          </a:p>
          <a:p>
            <a:pPr lvl="2"/>
            <a:r>
              <a:rPr lang="en-US" sz="2000" dirty="0" smtClean="0"/>
              <a:t>If action exists system will call again in an </a:t>
            </a:r>
            <a:br>
              <a:rPr lang="en-US" sz="2000" dirty="0" smtClean="0"/>
            </a:br>
            <a:r>
              <a:rPr lang="en-US" sz="2000" dirty="0" smtClean="0"/>
              <a:t>interactive Administrator context</a:t>
            </a:r>
          </a:p>
          <a:p>
            <a:pPr lvl="2"/>
            <a:r>
              <a:rPr lang="en-US" sz="2000" dirty="0" smtClean="0"/>
              <a:t>Will send DIF_FINISHINSTALL_ACTION</a:t>
            </a:r>
            <a:endParaRPr lang="en-US"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Finish-Install Actions Operation</a:t>
            </a:r>
            <a:endParaRPr lang="en-US" sz="4400" dirty="0"/>
          </a:p>
        </p:txBody>
      </p:sp>
      <p:sp>
        <p:nvSpPr>
          <p:cNvPr id="3" name="Text Placeholder 2"/>
          <p:cNvSpPr>
            <a:spLocks noGrp="1"/>
          </p:cNvSpPr>
          <p:nvPr>
            <p:ph idx="1"/>
          </p:nvPr>
        </p:nvSpPr>
        <p:spPr>
          <a:xfrm>
            <a:off x="382588" y="1414464"/>
            <a:ext cx="8380412" cy="332399"/>
          </a:xfrm>
        </p:spPr>
        <p:txBody>
          <a:bodyPr/>
          <a:lstStyle/>
          <a:p>
            <a:r>
              <a:rPr lang="en-US" sz="2400" smtClean="0"/>
              <a:t>Request during DIF_NEWDEVICEWIZARD_FINISHINSTALL</a:t>
            </a:r>
            <a:endParaRPr lang="en-US" sz="2400" dirty="0" smtClean="0"/>
          </a:p>
        </p:txBody>
      </p:sp>
      <p:sp>
        <p:nvSpPr>
          <p:cNvPr id="4" name="Rectangle 4"/>
          <p:cNvSpPr>
            <a:spLocks noChangeArrowheads="1"/>
          </p:cNvSpPr>
          <p:nvPr/>
        </p:nvSpPr>
        <p:spPr bwMode="auto">
          <a:xfrm>
            <a:off x="779385" y="1965135"/>
            <a:ext cx="6868324" cy="423025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case DIF_NEWDEVICEWIZARD_FINISHINSTALL:</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Requesting finish-install actions</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if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FinishInstallActionsNeeded</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 Obtain the device install parameters for the device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 and set the DI_FLAGSEX_FINISHINSTALL_ACTION flag</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DeviceInstallParams.cbSize</a:t>
            </a:r>
            <a:r>
              <a:rPr lang="en-US" sz="1200" dirty="0" smtClean="0">
                <a:solidFill>
                  <a:schemeClr val="tx2"/>
                </a:solidFill>
                <a:effectLst>
                  <a:outerShdw blurRad="38100" dist="38100" dir="2700000" algn="tl">
                    <a:srgbClr val="000000">
                      <a:alpha val="43137"/>
                    </a:srgbClr>
                  </a:outerShdw>
                </a:effectLst>
                <a:latin typeface="Lucida Console" pitchFamily="49" charset="0"/>
              </a:rPr>
              <a:t> =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sizeof</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DeviceInstallparams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if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SetupDiGetDeviceInstallParams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DeviceInfoSet</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DeviceInfoData</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DeviceInstallParmas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DeviceInstallParams.FlagsEx</a:t>
            </a:r>
            <a:r>
              <a:rPr lang="en-US" sz="1200" dirty="0" smtClean="0">
                <a:solidFill>
                  <a:schemeClr val="tx2"/>
                </a:solidFill>
                <a:effectLst>
                  <a:outerShdw blurRad="38100" dist="38100" dir="2700000" algn="tl">
                    <a:srgbClr val="000000">
                      <a:alpha val="43137"/>
                    </a:srgbClr>
                  </a:outerShdw>
                </a:effectLst>
                <a:latin typeface="Lucida Console" pitchFamily="49" charset="0"/>
              </a:rPr>
              <a:t> |= DI_FLAGSEX_FINISHINSTALL_ACITON;</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SetupDiSetDeviceInstallParams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DeviceInfoSet</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DeviceInfoData</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&amp;</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DeviceInstallParams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Break;</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Finish-Install Actions Operation</a:t>
            </a:r>
            <a:endParaRPr lang="en-US" sz="4400" dirty="0"/>
          </a:p>
        </p:txBody>
      </p:sp>
      <p:sp>
        <p:nvSpPr>
          <p:cNvPr id="3" name="Text Placeholder 2"/>
          <p:cNvSpPr>
            <a:spLocks noGrp="1"/>
          </p:cNvSpPr>
          <p:nvPr>
            <p:ph idx="1"/>
          </p:nvPr>
        </p:nvSpPr>
        <p:spPr>
          <a:xfrm>
            <a:off x="382588" y="1414464"/>
            <a:ext cx="8380412" cy="332399"/>
          </a:xfrm>
        </p:spPr>
        <p:txBody>
          <a:bodyPr/>
          <a:lstStyle/>
          <a:p>
            <a:r>
              <a:rPr lang="en-US" sz="2400" dirty="0" smtClean="0"/>
              <a:t>Later when called, handle DIF_FINISHINSTALL_ACTION</a:t>
            </a:r>
          </a:p>
        </p:txBody>
      </p:sp>
      <p:sp>
        <p:nvSpPr>
          <p:cNvPr id="4" name="Rectangle 4"/>
          <p:cNvSpPr>
            <a:spLocks noChangeArrowheads="1"/>
          </p:cNvSpPr>
          <p:nvPr/>
        </p:nvSpPr>
        <p:spPr bwMode="auto">
          <a:xfrm>
            <a:off x="908694" y="1939637"/>
            <a:ext cx="7459452" cy="279864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case DIF_FINISHINSTALL_ACTION:</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if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FinishInstallActionsNeeded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Perform the finish-install actions,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notify the user that finish-install actions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are in progress and wait for</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 the finish-install actions to complete</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break;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Installers</a:t>
            </a:r>
            <a:endParaRPr lang="en-US" dirty="0"/>
          </a:p>
        </p:txBody>
      </p:sp>
      <p:sp>
        <p:nvSpPr>
          <p:cNvPr id="3" name="Text Placeholder 2"/>
          <p:cNvSpPr>
            <a:spLocks noGrp="1"/>
          </p:cNvSpPr>
          <p:nvPr>
            <p:ph idx="1"/>
          </p:nvPr>
        </p:nvSpPr>
        <p:spPr>
          <a:xfrm>
            <a:off x="382588" y="1414464"/>
            <a:ext cx="8380412" cy="4204741"/>
          </a:xfrm>
        </p:spPr>
        <p:txBody>
          <a:bodyPr/>
          <a:lstStyle/>
          <a:p>
            <a:r>
              <a:rPr lang="en-US" sz="3200" dirty="0" smtClean="0"/>
              <a:t>Three types of “installers”, all optional</a:t>
            </a:r>
          </a:p>
          <a:p>
            <a:pPr lvl="1"/>
            <a:r>
              <a:rPr lang="en-US" sz="2800" dirty="0" smtClean="0"/>
              <a:t>Device Co-installer (most common)</a:t>
            </a:r>
          </a:p>
          <a:p>
            <a:pPr lvl="2"/>
            <a:r>
              <a:rPr lang="en-US" sz="2400" dirty="0" smtClean="0"/>
              <a:t>Additional handling for a specific device instance</a:t>
            </a:r>
          </a:p>
          <a:p>
            <a:pPr lvl="1"/>
            <a:r>
              <a:rPr lang="en-US" sz="2800" dirty="0" smtClean="0"/>
              <a:t>Class installer</a:t>
            </a:r>
          </a:p>
          <a:p>
            <a:pPr lvl="2"/>
            <a:r>
              <a:rPr lang="en-US" sz="2400" dirty="0" smtClean="0"/>
              <a:t>Handling for all devices in a class</a:t>
            </a:r>
          </a:p>
          <a:p>
            <a:pPr lvl="1"/>
            <a:r>
              <a:rPr lang="en-US" sz="2800" dirty="0" smtClean="0"/>
              <a:t>Class Co-installer</a:t>
            </a:r>
          </a:p>
          <a:p>
            <a:pPr lvl="2"/>
            <a:r>
              <a:rPr lang="en-US" sz="2400" dirty="0" smtClean="0"/>
              <a:t>Additional handling for all devices in a class</a:t>
            </a:r>
          </a:p>
          <a:p>
            <a:pPr lvl="2"/>
            <a:r>
              <a:rPr lang="en-US" sz="2400" dirty="0" smtClean="0"/>
              <a:t>Device specific co-installer of class installer </a:t>
            </a:r>
            <a:br>
              <a:rPr lang="en-US" sz="2400" dirty="0" smtClean="0"/>
            </a:br>
            <a:r>
              <a:rPr lang="en-US" sz="2400" dirty="0" smtClean="0"/>
              <a:t>is usually a better choice</a:t>
            </a:r>
            <a:endParaRPr lang="en-US"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606902"/>
          </a:xfrm>
        </p:spPr>
        <p:txBody>
          <a:bodyPr/>
          <a:lstStyle/>
          <a:p>
            <a:r>
              <a:rPr lang="en-US" sz="2000" dirty="0" smtClean="0"/>
              <a:t>Use co-installers to extend default installation tasks</a:t>
            </a:r>
          </a:p>
          <a:p>
            <a:pPr lvl="1"/>
            <a:r>
              <a:rPr lang="en-US" sz="1800" dirty="0" smtClean="0"/>
              <a:t>Do not replace default actions</a:t>
            </a:r>
          </a:p>
          <a:p>
            <a:pPr lvl="1"/>
            <a:r>
              <a:rPr lang="en-US" sz="1800" dirty="0" smtClean="0"/>
              <a:t>Use for optional configuration</a:t>
            </a:r>
          </a:p>
          <a:p>
            <a:r>
              <a:rPr lang="en-US" sz="2000" dirty="0" smtClean="0"/>
              <a:t>Limit use to machine-wide device configuration tasks</a:t>
            </a:r>
          </a:p>
          <a:p>
            <a:pPr lvl="1"/>
            <a:r>
              <a:rPr lang="en-US" sz="1800" dirty="0" smtClean="0"/>
              <a:t>Not supported for “per-user” actions</a:t>
            </a:r>
          </a:p>
          <a:p>
            <a:r>
              <a:rPr lang="en-US" sz="2000" dirty="0" smtClean="0"/>
              <a:t>Test packages with co-installers and class installers</a:t>
            </a:r>
          </a:p>
          <a:p>
            <a:pPr lvl="1"/>
            <a:r>
              <a:rPr lang="en-US" sz="1800" dirty="0" smtClean="0"/>
              <a:t>Hardware-first and software-first scenarios</a:t>
            </a:r>
          </a:p>
          <a:p>
            <a:pPr lvl="1"/>
            <a:r>
              <a:rPr lang="en-US" sz="1800" dirty="0" smtClean="0"/>
              <a:t>First-time installation, Update Driver, Uninstall/Re-install</a:t>
            </a:r>
          </a:p>
          <a:p>
            <a:pPr lvl="1"/>
            <a:r>
              <a:rPr lang="en-US" sz="1800" dirty="0" smtClean="0"/>
              <a:t>Offline/upgrade/migration scenarios</a:t>
            </a:r>
          </a:p>
          <a:p>
            <a:r>
              <a:rPr lang="en-US" sz="2000" dirty="0" smtClean="0"/>
              <a:t>Use custom </a:t>
            </a:r>
            <a:r>
              <a:rPr lang="en-US" sz="2000" dirty="0" err="1" smtClean="0"/>
              <a:t>SetupAPI</a:t>
            </a:r>
            <a:r>
              <a:rPr lang="en-US" sz="2000" dirty="0" smtClean="0"/>
              <a:t> Logging in co-installers </a:t>
            </a:r>
            <a:br>
              <a:rPr lang="en-US" sz="2000" dirty="0" smtClean="0"/>
            </a:br>
            <a:r>
              <a:rPr lang="en-US" sz="2000" dirty="0" smtClean="0"/>
              <a:t>and class installers</a:t>
            </a:r>
          </a:p>
          <a:p>
            <a:pPr lvl="1"/>
            <a:r>
              <a:rPr lang="en-US" sz="1800" dirty="0" smtClean="0"/>
              <a:t>Useful to debug customer issues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737194"/>
          </a:xfrm>
        </p:spPr>
        <p:txBody>
          <a:bodyPr/>
          <a:lstStyle/>
          <a:p>
            <a:r>
              <a:rPr lang="en-US" sz="2000" dirty="0" smtClean="0"/>
              <a:t>Web Resources:</a:t>
            </a:r>
          </a:p>
          <a:p>
            <a:pPr lvl="1"/>
            <a:r>
              <a:rPr lang="en-US" sz="1800" dirty="0" smtClean="0"/>
              <a:t>MSDN Co-installer Reference: </a:t>
            </a:r>
          </a:p>
          <a:p>
            <a:pPr lvl="2">
              <a:buNone/>
            </a:pPr>
            <a:r>
              <a:rPr lang="en-US" sz="1600" dirty="0" smtClean="0">
                <a:hlinkClick r:id="rId3"/>
              </a:rPr>
              <a:t>http://msdn.microsoft.com/en-us/library/ms790151.aspx</a:t>
            </a:r>
            <a:endParaRPr lang="en-US" sz="1600" dirty="0" smtClean="0"/>
          </a:p>
          <a:p>
            <a:pPr lvl="1"/>
            <a:r>
              <a:rPr lang="en-US" sz="1800" dirty="0" smtClean="0"/>
              <a:t>MSDN Class Installer Reference:</a:t>
            </a:r>
          </a:p>
          <a:p>
            <a:pPr marL="703263" lvl="1" indent="-17463">
              <a:buNone/>
            </a:pPr>
            <a:r>
              <a:rPr lang="en-US" sz="1800" dirty="0" smtClean="0">
                <a:hlinkClick r:id="rId4"/>
              </a:rPr>
              <a:t>http://msdn.microsoft.com/en-us/library/ms789507.aspx</a:t>
            </a:r>
            <a:endParaRPr lang="en-US" sz="1800" dirty="0" smtClean="0"/>
          </a:p>
          <a:p>
            <a:pPr lvl="1"/>
            <a:r>
              <a:rPr lang="en-US" sz="1800" dirty="0" smtClean="0"/>
              <a:t>MSDN Logging Reference:</a:t>
            </a:r>
          </a:p>
          <a:p>
            <a:pPr marL="703263" lvl="1" indent="-17463">
              <a:buNone/>
            </a:pPr>
            <a:r>
              <a:rPr lang="en-US" sz="1800" dirty="0" smtClean="0">
                <a:hlinkClick r:id="rId5"/>
              </a:rPr>
              <a:t>http://msdn.microsoft.com/en-us/library/aa477110.aspx</a:t>
            </a:r>
            <a:endParaRPr lang="en-US" sz="1800" dirty="0" smtClean="0"/>
          </a:p>
          <a:p>
            <a:r>
              <a:rPr lang="en-US" sz="2000" dirty="0" smtClean="0"/>
              <a:t>Related Sessions</a:t>
            </a:r>
          </a:p>
          <a:p>
            <a:pPr lvl="1"/>
            <a:r>
              <a:rPr lang="en-US" sz="1800" dirty="0" smtClean="0"/>
              <a:t>Discussion:  Device Center, </a:t>
            </a:r>
            <a:r>
              <a:rPr lang="en-US" sz="1800" dirty="0" err="1" smtClean="0"/>
              <a:t>Bluewire</a:t>
            </a:r>
            <a:r>
              <a:rPr lang="en-US" sz="1800" dirty="0" smtClean="0"/>
              <a:t>, and Device Installation</a:t>
            </a:r>
          </a:p>
          <a:p>
            <a:pPr lvl="1"/>
            <a:r>
              <a:rPr lang="en-US" sz="1800" dirty="0" smtClean="0"/>
              <a:t>Device Interfaces Overview</a:t>
            </a:r>
          </a:p>
          <a:p>
            <a:pPr lvl="1"/>
            <a:r>
              <a:rPr lang="en-US" sz="1800" dirty="0" smtClean="0"/>
              <a:t>Creating Deployable Driver Packages for Windows</a:t>
            </a:r>
          </a:p>
          <a:p>
            <a:pPr lvl="1"/>
            <a:r>
              <a:rPr lang="en-US" sz="1800" dirty="0" smtClean="0"/>
              <a:t>Plug and Play Basics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line quote style 2 square.png"/>
          <p:cNvPicPr>
            <a:picLocks noChangeAspect="1"/>
          </p:cNvPicPr>
          <p:nvPr/>
        </p:nvPicPr>
        <p:blipFill>
          <a:blip r:embed="rId3"/>
          <a:stretch>
            <a:fillRect/>
          </a:stretch>
        </p:blipFill>
        <p:spPr>
          <a:xfrm>
            <a:off x="993914" y="978734"/>
            <a:ext cx="6901192" cy="5499388"/>
          </a:xfrm>
          <a:prstGeom prst="rect">
            <a:avLst/>
          </a:prstGeom>
        </p:spPr>
      </p:pic>
      <p:sp>
        <p:nvSpPr>
          <p:cNvPr id="2" name="Title 1"/>
          <p:cNvSpPr>
            <a:spLocks noGrp="1"/>
          </p:cNvSpPr>
          <p:nvPr>
            <p:ph type="title"/>
          </p:nvPr>
        </p:nvSpPr>
        <p:spPr/>
        <p:txBody>
          <a:bodyPr/>
          <a:lstStyle/>
          <a:p>
            <a:r>
              <a:rPr lang="en-US" smtClean="0"/>
              <a:t>What Is A Co-Installer?</a:t>
            </a:r>
            <a:endParaRPr lang="en-US" dirty="0"/>
          </a:p>
        </p:txBody>
      </p:sp>
      <p:sp>
        <p:nvSpPr>
          <p:cNvPr id="3" name="Content Placeholder 2"/>
          <p:cNvSpPr>
            <a:spLocks noGrp="1"/>
          </p:cNvSpPr>
          <p:nvPr>
            <p:ph idx="4294967295"/>
          </p:nvPr>
        </p:nvSpPr>
        <p:spPr>
          <a:xfrm>
            <a:off x="1441155" y="1497013"/>
            <a:ext cx="5861050" cy="3520964"/>
          </a:xfrm>
        </p:spPr>
        <p:txBody>
          <a:bodyPr/>
          <a:lstStyle/>
          <a:p>
            <a:pPr>
              <a:buNone/>
            </a:pPr>
            <a:r>
              <a:rPr lang="en-US" sz="3600" dirty="0" err="1" smtClean="0">
                <a:solidFill>
                  <a:schemeClr val="bg2"/>
                </a:solidFill>
                <a:effectLst/>
                <a:latin typeface="Times New Roman" pitchFamily="18" charset="0"/>
                <a:cs typeface="Times New Roman" pitchFamily="18" charset="0"/>
              </a:rPr>
              <a:t>co·in·stall·er</a:t>
            </a:r>
            <a:r>
              <a:rPr lang="en-US" sz="3600" dirty="0" smtClean="0">
                <a:solidFill>
                  <a:schemeClr val="bg2"/>
                </a:solidFill>
                <a:effectLst/>
                <a:latin typeface="Times New Roman" pitchFamily="18" charset="0"/>
                <a:cs typeface="Times New Roman" pitchFamily="18" charset="0"/>
              </a:rPr>
              <a:t>, (</a:t>
            </a:r>
            <a:r>
              <a:rPr lang="en-US" sz="3600" i="1" dirty="0" smtClean="0">
                <a:solidFill>
                  <a:schemeClr val="bg2"/>
                </a:solidFill>
                <a:effectLst/>
                <a:latin typeface="Times New Roman" pitchFamily="18" charset="0"/>
                <a:cs typeface="Times New Roman" pitchFamily="18" charset="0"/>
              </a:rPr>
              <a:t>noun)</a:t>
            </a:r>
          </a:p>
          <a:p>
            <a:pPr marL="288925" lvl="2" indent="-4763">
              <a:spcBef>
                <a:spcPts val="1167"/>
              </a:spcBef>
              <a:buSzPct val="95000"/>
              <a:buNone/>
            </a:pPr>
            <a:r>
              <a:rPr lang="en-US" sz="2800" dirty="0" smtClean="0">
                <a:solidFill>
                  <a:schemeClr val="bg2"/>
                </a:solidFill>
                <a:effectLst/>
                <a:latin typeface="Times New Roman" pitchFamily="18" charset="0"/>
                <a:cs typeface="Times New Roman" pitchFamily="18" charset="0"/>
              </a:rPr>
              <a:t>A user-mode Win32 DLL that extends device installation.</a:t>
            </a:r>
          </a:p>
          <a:p>
            <a:pPr marL="288925" lvl="2" indent="-4763">
              <a:spcBef>
                <a:spcPts val="1167"/>
              </a:spcBef>
              <a:buSzPct val="95000"/>
              <a:buNone/>
            </a:pPr>
            <a:r>
              <a:rPr lang="en-US" sz="2800" dirty="0" smtClean="0">
                <a:solidFill>
                  <a:schemeClr val="bg2"/>
                </a:solidFill>
                <a:effectLst/>
                <a:latin typeface="Times New Roman" pitchFamily="18" charset="0"/>
                <a:cs typeface="Times New Roman" pitchFamily="18" charset="0"/>
              </a:rPr>
              <a:t>A co-installer typically writes additional configuration information </a:t>
            </a:r>
            <a:br>
              <a:rPr lang="en-US" sz="2800" dirty="0" smtClean="0">
                <a:solidFill>
                  <a:schemeClr val="bg2"/>
                </a:solidFill>
                <a:effectLst/>
                <a:latin typeface="Times New Roman" pitchFamily="18" charset="0"/>
                <a:cs typeface="Times New Roman" pitchFamily="18" charset="0"/>
              </a:rPr>
            </a:br>
            <a:r>
              <a:rPr lang="en-US" sz="2800" dirty="0" smtClean="0">
                <a:solidFill>
                  <a:schemeClr val="bg2"/>
                </a:solidFill>
                <a:effectLst/>
                <a:latin typeface="Times New Roman" pitchFamily="18" charset="0"/>
                <a:cs typeface="Times New Roman" pitchFamily="18" charset="0"/>
              </a:rPr>
              <a:t>to the registry, or performs other installation tasks requiring information that cannot be handled by the INF file.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Co-Installer Do?</a:t>
            </a:r>
            <a:endParaRPr lang="en-US" dirty="0"/>
          </a:p>
        </p:txBody>
      </p:sp>
      <p:sp>
        <p:nvSpPr>
          <p:cNvPr id="3" name="Text Placeholder 2"/>
          <p:cNvSpPr>
            <a:spLocks noGrp="1"/>
          </p:cNvSpPr>
          <p:nvPr>
            <p:ph idx="1"/>
          </p:nvPr>
        </p:nvSpPr>
        <p:spPr>
          <a:xfrm>
            <a:off x="382588" y="1414464"/>
            <a:ext cx="8380412" cy="3953390"/>
          </a:xfrm>
        </p:spPr>
        <p:txBody>
          <a:bodyPr/>
          <a:lstStyle/>
          <a:p>
            <a:r>
              <a:rPr lang="en-US" sz="2800" dirty="0" smtClean="0"/>
              <a:t>A co-installer can be used to</a:t>
            </a:r>
          </a:p>
          <a:p>
            <a:pPr lvl="1"/>
            <a:r>
              <a:rPr lang="en-US" sz="2400" dirty="0" smtClean="0"/>
              <a:t>Modify default device settings during </a:t>
            </a:r>
            <a:br>
              <a:rPr lang="en-US" sz="2400" dirty="0" smtClean="0"/>
            </a:br>
            <a:r>
              <a:rPr lang="en-US" sz="2400" dirty="0" smtClean="0"/>
              <a:t>installation based on run-time information</a:t>
            </a:r>
          </a:p>
          <a:p>
            <a:pPr lvl="1"/>
            <a:r>
              <a:rPr lang="en-US" sz="2400" dirty="0" smtClean="0"/>
              <a:t>Provide “finish install” actions for the user</a:t>
            </a:r>
          </a:p>
          <a:p>
            <a:pPr lvl="2"/>
            <a:r>
              <a:rPr lang="en-US" sz="2000" dirty="0" smtClean="0"/>
              <a:t>User-supplied machine settings for the device</a:t>
            </a:r>
          </a:p>
          <a:p>
            <a:pPr lvl="2"/>
            <a:r>
              <a:rPr lang="en-US" sz="2000" dirty="0" smtClean="0"/>
              <a:t>Offer to install device-specific applications</a:t>
            </a:r>
          </a:p>
          <a:p>
            <a:pPr lvl="1"/>
            <a:r>
              <a:rPr lang="en-US" sz="2400" dirty="0" smtClean="0"/>
              <a:t>Provide device property pages</a:t>
            </a:r>
          </a:p>
          <a:p>
            <a:pPr lvl="2"/>
            <a:r>
              <a:rPr lang="en-US" sz="2000" dirty="0" smtClean="0"/>
              <a:t>Custom Device Manager UI to change advanced device settings</a:t>
            </a:r>
          </a:p>
          <a:p>
            <a:r>
              <a:rPr lang="en-US" sz="2800" dirty="0" smtClean="0"/>
              <a:t>Multiple device co-installers can exist</a:t>
            </a:r>
            <a:endParaRPr lang="en-US"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line quote style 2 square.png"/>
          <p:cNvPicPr>
            <a:picLocks noChangeAspect="1"/>
          </p:cNvPicPr>
          <p:nvPr/>
        </p:nvPicPr>
        <p:blipFill>
          <a:blip r:embed="rId3"/>
          <a:stretch>
            <a:fillRect/>
          </a:stretch>
        </p:blipFill>
        <p:spPr>
          <a:xfrm>
            <a:off x="993914" y="978734"/>
            <a:ext cx="6901192" cy="5499388"/>
          </a:xfrm>
          <a:prstGeom prst="rect">
            <a:avLst/>
          </a:prstGeom>
        </p:spPr>
      </p:pic>
      <p:sp>
        <p:nvSpPr>
          <p:cNvPr id="2" name="Title 1"/>
          <p:cNvSpPr>
            <a:spLocks noGrp="1"/>
          </p:cNvSpPr>
          <p:nvPr>
            <p:ph type="title"/>
          </p:nvPr>
        </p:nvSpPr>
        <p:spPr/>
        <p:txBody>
          <a:bodyPr/>
          <a:lstStyle/>
          <a:p>
            <a:r>
              <a:rPr smtClean="0"/>
              <a:t>What Is A Class Installer?</a:t>
            </a:r>
            <a:endParaRPr lang="en-US" dirty="0"/>
          </a:p>
        </p:txBody>
      </p:sp>
      <p:sp>
        <p:nvSpPr>
          <p:cNvPr id="3" name="Content Placeholder 2"/>
          <p:cNvSpPr>
            <a:spLocks noGrp="1"/>
          </p:cNvSpPr>
          <p:nvPr>
            <p:ph idx="1"/>
          </p:nvPr>
        </p:nvSpPr>
        <p:spPr>
          <a:xfrm>
            <a:off x="1436321" y="1497588"/>
            <a:ext cx="5861192" cy="3908762"/>
          </a:xfrm>
        </p:spPr>
        <p:txBody>
          <a:bodyPr/>
          <a:lstStyle/>
          <a:p>
            <a:pPr>
              <a:buNone/>
            </a:pPr>
            <a:r>
              <a:rPr lang="en-US" sz="3600" dirty="0" smtClean="0">
                <a:solidFill>
                  <a:schemeClr val="bg2"/>
                </a:solidFill>
                <a:effectLst/>
                <a:latin typeface="Times New Roman" pitchFamily="18" charset="0"/>
                <a:cs typeface="Times New Roman" pitchFamily="18" charset="0"/>
              </a:rPr>
              <a:t>class </a:t>
            </a:r>
            <a:r>
              <a:rPr lang="en-US" sz="3600" dirty="0" err="1" smtClean="0">
                <a:solidFill>
                  <a:schemeClr val="bg2"/>
                </a:solidFill>
                <a:effectLst/>
                <a:latin typeface="Times New Roman" pitchFamily="18" charset="0"/>
                <a:cs typeface="Times New Roman" pitchFamily="18" charset="0"/>
              </a:rPr>
              <a:t>in·stall·er</a:t>
            </a:r>
            <a:r>
              <a:rPr lang="en-US" sz="3600" dirty="0" smtClean="0">
                <a:solidFill>
                  <a:schemeClr val="bg2"/>
                </a:solidFill>
                <a:effectLst/>
                <a:latin typeface="Times New Roman" pitchFamily="18" charset="0"/>
                <a:cs typeface="Times New Roman" pitchFamily="18" charset="0"/>
              </a:rPr>
              <a:t>, (</a:t>
            </a:r>
            <a:r>
              <a:rPr lang="en-US" sz="3600" i="1" dirty="0" smtClean="0">
                <a:solidFill>
                  <a:schemeClr val="bg2"/>
                </a:solidFill>
                <a:effectLst/>
                <a:latin typeface="Times New Roman" pitchFamily="18" charset="0"/>
                <a:cs typeface="Times New Roman" pitchFamily="18" charset="0"/>
              </a:rPr>
              <a:t>noun)</a:t>
            </a:r>
          </a:p>
          <a:p>
            <a:pPr marL="288925" lvl="2" indent="-4763">
              <a:spcBef>
                <a:spcPts val="1167"/>
              </a:spcBef>
              <a:buSzPct val="95000"/>
              <a:buNone/>
            </a:pPr>
            <a:r>
              <a:rPr lang="en-US" sz="2800" dirty="0" smtClean="0">
                <a:solidFill>
                  <a:schemeClr val="bg2"/>
                </a:solidFill>
                <a:effectLst/>
                <a:latin typeface="Times New Roman" pitchFamily="18" charset="0"/>
                <a:cs typeface="Times New Roman" pitchFamily="18" charset="0"/>
              </a:rPr>
              <a:t>A user-mode Win32 DLL that extends or performs installation for all devices in a class.</a:t>
            </a:r>
          </a:p>
          <a:p>
            <a:pPr marL="288925" lvl="2" indent="-4763">
              <a:spcBef>
                <a:spcPts val="1167"/>
              </a:spcBef>
              <a:buSzPct val="95000"/>
              <a:buNone/>
            </a:pPr>
            <a:r>
              <a:rPr lang="en-US" sz="2800" dirty="0" smtClean="0">
                <a:solidFill>
                  <a:schemeClr val="bg2"/>
                </a:solidFill>
                <a:effectLst/>
                <a:latin typeface="Times New Roman" pitchFamily="18" charset="0"/>
                <a:cs typeface="Times New Roman" pitchFamily="18" charset="0"/>
              </a:rPr>
              <a:t>A class-installer typically writes additional configuration information </a:t>
            </a:r>
            <a:br>
              <a:rPr lang="en-US" sz="2800" dirty="0" smtClean="0">
                <a:solidFill>
                  <a:schemeClr val="bg2"/>
                </a:solidFill>
                <a:effectLst/>
                <a:latin typeface="Times New Roman" pitchFamily="18" charset="0"/>
                <a:cs typeface="Times New Roman" pitchFamily="18" charset="0"/>
              </a:rPr>
            </a:br>
            <a:r>
              <a:rPr lang="en-US" sz="2800" dirty="0" smtClean="0">
                <a:solidFill>
                  <a:schemeClr val="bg2"/>
                </a:solidFill>
                <a:effectLst/>
                <a:latin typeface="Times New Roman" pitchFamily="18" charset="0"/>
                <a:cs typeface="Times New Roman" pitchFamily="18" charset="0"/>
              </a:rPr>
              <a:t>to the registry, or performs other installation tasks requiring information that cannot be handled by the INF file.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A Class Installer Do?</a:t>
            </a:r>
            <a:endParaRPr lang="en-US" dirty="0"/>
          </a:p>
        </p:txBody>
      </p:sp>
      <p:sp>
        <p:nvSpPr>
          <p:cNvPr id="3" name="Text Placeholder 2"/>
          <p:cNvSpPr>
            <a:spLocks noGrp="1"/>
          </p:cNvSpPr>
          <p:nvPr>
            <p:ph idx="1"/>
          </p:nvPr>
        </p:nvSpPr>
        <p:spPr>
          <a:xfrm>
            <a:off x="382588" y="1414464"/>
            <a:ext cx="7379873" cy="2898742"/>
          </a:xfrm>
        </p:spPr>
        <p:txBody>
          <a:bodyPr/>
          <a:lstStyle/>
          <a:p>
            <a:r>
              <a:rPr lang="en-US" sz="3200" dirty="0" smtClean="0"/>
              <a:t>A class installer can be used to</a:t>
            </a:r>
          </a:p>
          <a:p>
            <a:pPr lvl="1"/>
            <a:r>
              <a:rPr lang="en-US" sz="2800" dirty="0" smtClean="0"/>
              <a:t>Do everything co-installers can do but </a:t>
            </a:r>
            <a:br>
              <a:rPr lang="en-US" sz="2800" dirty="0" smtClean="0"/>
            </a:br>
            <a:r>
              <a:rPr lang="en-US" sz="2800" dirty="0" smtClean="0"/>
              <a:t>may participate in installation for all devices of a class</a:t>
            </a:r>
          </a:p>
          <a:p>
            <a:r>
              <a:rPr lang="en-US" sz="3200" dirty="0" smtClean="0"/>
              <a:t>Only one class installer can exist </a:t>
            </a:r>
            <a:br>
              <a:rPr lang="en-US" sz="3200" dirty="0" smtClean="0"/>
            </a:br>
            <a:r>
              <a:rPr lang="en-US" sz="3200" dirty="0" smtClean="0"/>
              <a:t>for any defined device class</a:t>
            </a:r>
            <a:endParaRPr lang="en-US"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What </a:t>
            </a:r>
            <a:r>
              <a:rPr lang="en-US" sz="4400" u="sng" dirty="0" smtClean="0"/>
              <a:t>Else</a:t>
            </a:r>
            <a:r>
              <a:rPr lang="en-US" sz="4400" dirty="0" smtClean="0"/>
              <a:t> Can They Do?</a:t>
            </a:r>
            <a:endParaRPr lang="en-US" sz="4400" dirty="0"/>
          </a:p>
        </p:txBody>
      </p:sp>
      <p:sp>
        <p:nvSpPr>
          <p:cNvPr id="3" name="Text Placeholder 2"/>
          <p:cNvSpPr>
            <a:spLocks noGrp="1"/>
          </p:cNvSpPr>
          <p:nvPr>
            <p:ph idx="1"/>
          </p:nvPr>
        </p:nvSpPr>
        <p:spPr>
          <a:xfrm>
            <a:off x="382588" y="1414464"/>
            <a:ext cx="7847012" cy="3689215"/>
          </a:xfrm>
        </p:spPr>
        <p:txBody>
          <a:bodyPr/>
          <a:lstStyle/>
          <a:p>
            <a:r>
              <a:rPr lang="en-US" sz="2800" dirty="0" smtClean="0"/>
              <a:t>Technically, just about anything</a:t>
            </a:r>
          </a:p>
          <a:p>
            <a:pPr lvl="1"/>
            <a:r>
              <a:rPr lang="en-US" sz="2400" dirty="0" smtClean="0"/>
              <a:t>Just a Win32 DLL, invoked for specific events</a:t>
            </a:r>
          </a:p>
          <a:p>
            <a:r>
              <a:rPr lang="en-US" sz="2800" dirty="0" smtClean="0"/>
              <a:t>Extreme flexibility is often abused</a:t>
            </a:r>
          </a:p>
          <a:p>
            <a:pPr lvl="1"/>
            <a:r>
              <a:rPr lang="en-US" sz="2400" dirty="0" smtClean="0"/>
              <a:t>Tasks not limited to device configuration</a:t>
            </a:r>
          </a:p>
          <a:p>
            <a:pPr lvl="2"/>
            <a:r>
              <a:rPr lang="en-US" sz="2000" dirty="0" smtClean="0"/>
              <a:t>Boundary between drivers and applications is blurred</a:t>
            </a:r>
          </a:p>
          <a:p>
            <a:pPr lvl="1"/>
            <a:r>
              <a:rPr lang="en-US" sz="2400" dirty="0" smtClean="0"/>
              <a:t>Scenarios and environments not considered</a:t>
            </a:r>
          </a:p>
          <a:p>
            <a:pPr lvl="2"/>
            <a:r>
              <a:rPr lang="en-US" sz="2000" dirty="0" smtClean="0"/>
              <a:t>Wide variety of deployment scenarios are often affected.</a:t>
            </a:r>
          </a:p>
          <a:p>
            <a:pPr lvl="1"/>
            <a:r>
              <a:rPr lang="en-US" sz="2400" dirty="0" smtClean="0"/>
              <a:t>More on this later…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An Installer?</a:t>
            </a:r>
            <a:endParaRPr lang="en-US" dirty="0"/>
          </a:p>
        </p:txBody>
      </p:sp>
      <p:sp>
        <p:nvSpPr>
          <p:cNvPr id="3" name="Text Placeholder 2"/>
          <p:cNvSpPr>
            <a:spLocks noGrp="1"/>
          </p:cNvSpPr>
          <p:nvPr>
            <p:ph idx="1"/>
          </p:nvPr>
        </p:nvSpPr>
        <p:spPr>
          <a:xfrm>
            <a:off x="382588" y="1414464"/>
            <a:ext cx="7807255" cy="4122667"/>
          </a:xfrm>
        </p:spPr>
        <p:txBody>
          <a:bodyPr/>
          <a:lstStyle/>
          <a:p>
            <a:r>
              <a:rPr lang="en-US" sz="2800" dirty="0" smtClean="0"/>
              <a:t>Your device requires setup steps that cannot be performed with an INF</a:t>
            </a:r>
          </a:p>
          <a:p>
            <a:pPr lvl="1"/>
            <a:r>
              <a:rPr lang="en-US" sz="2400" dirty="0" smtClean="0"/>
              <a:t>You need to install an application to expose all </a:t>
            </a:r>
            <a:br>
              <a:rPr lang="en-US" sz="2400" dirty="0" smtClean="0"/>
            </a:br>
            <a:r>
              <a:rPr lang="en-US" sz="2400" dirty="0" smtClean="0"/>
              <a:t>the functionality of your device</a:t>
            </a:r>
          </a:p>
          <a:p>
            <a:pPr lvl="1"/>
            <a:r>
              <a:rPr lang="en-US" sz="2400" dirty="0" smtClean="0"/>
              <a:t>Settings must be provided by the user for your device to function</a:t>
            </a:r>
          </a:p>
          <a:p>
            <a:r>
              <a:rPr lang="en-US" sz="2800" dirty="0" smtClean="0"/>
              <a:t>You want to uninstall components when your device is removed</a:t>
            </a:r>
          </a:p>
          <a:p>
            <a:pPr lvl="1"/>
            <a:r>
              <a:rPr lang="en-US" sz="2400" dirty="0" smtClean="0"/>
              <a:t>Co-installers can respond to a DIF_REMOVE to do this in some scenarios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1683</Words>
  <Application>Microsoft Office PowerPoint</Application>
  <PresentationFormat>On-screen Show (4:3)</PresentationFormat>
  <Paragraphs>384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WinHEC 2008 Template_NEW_9.22.08</vt:lpstr>
      <vt:lpstr>Extending Device Installation by Using Co-Installers</vt:lpstr>
      <vt:lpstr>Agenda</vt:lpstr>
      <vt:lpstr>Types Of Installers</vt:lpstr>
      <vt:lpstr>What Is A Co-Installer?</vt:lpstr>
      <vt:lpstr>What Can A Co-Installer Do?</vt:lpstr>
      <vt:lpstr>What Is A Class Installer?</vt:lpstr>
      <vt:lpstr>What Can A Class Installer Do?</vt:lpstr>
      <vt:lpstr>What Else Can They Do?</vt:lpstr>
      <vt:lpstr>Why Create An Installer?</vt:lpstr>
      <vt:lpstr>Class And Co-Installer Operation</vt:lpstr>
      <vt:lpstr>Class And Co-Installer Operation</vt:lpstr>
      <vt:lpstr>What's A "DIF" Code?</vt:lpstr>
      <vt:lpstr>Processing DIF Codes</vt:lpstr>
      <vt:lpstr>Class Installer Interface Function prototype</vt:lpstr>
      <vt:lpstr>Class Installer Inteface Return codes</vt:lpstr>
      <vt:lpstr>Class Installer Registration</vt:lpstr>
      <vt:lpstr>Co-Installer Interface Function prototype</vt:lpstr>
      <vt:lpstr>Co-Installer Interface Return codes</vt:lpstr>
      <vt:lpstr>Co-Installer Registration</vt:lpstr>
      <vt:lpstr>64-Bit Considerations</vt:lpstr>
      <vt:lpstr>Offline Deployment Considerations</vt:lpstr>
      <vt:lpstr>Upgrade/Migration Considerations</vt:lpstr>
      <vt:lpstr>Troubleshooting/Diagnosability</vt:lpstr>
      <vt:lpstr>Finish Install Items</vt:lpstr>
      <vt:lpstr>Finish-Install Wizard Pages</vt:lpstr>
      <vt:lpstr>Finish Install Wizard Pages Operation</vt:lpstr>
      <vt:lpstr>Finish-Install Action</vt:lpstr>
      <vt:lpstr>Finish-Install Actions Operation</vt:lpstr>
      <vt:lpstr>Finish-Install Actions Operation</vt:lpstr>
      <vt:lpstr>Call To Action</vt:lpstr>
      <vt:lpstr>Additional Resources</vt:lpstr>
      <vt:lpstr>Please Complete A Session Evaluation Form Your input is important!</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2008-11-12T00:02:46Z</dcterms:created>
  <dcterms:modified xsi:type="dcterms:W3CDTF">2008-11-12T00:02:52Z</dcterms:modified>
</cp:coreProperties>
</file>