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0"/>
  </p:notesMasterIdLst>
  <p:handoutMasterIdLst>
    <p:handoutMasterId r:id="rId31"/>
  </p:handoutMasterIdLst>
  <p:sldIdLst>
    <p:sldId id="258" r:id="rId2"/>
    <p:sldId id="313" r:id="rId3"/>
    <p:sldId id="317" r:id="rId4"/>
    <p:sldId id="320" r:id="rId5"/>
    <p:sldId id="319" r:id="rId6"/>
    <p:sldId id="318" r:id="rId7"/>
    <p:sldId id="297" r:id="rId8"/>
    <p:sldId id="289" r:id="rId9"/>
    <p:sldId id="330" r:id="rId10"/>
    <p:sldId id="280" r:id="rId11"/>
    <p:sldId id="331" r:id="rId12"/>
    <p:sldId id="299" r:id="rId13"/>
    <p:sldId id="298" r:id="rId14"/>
    <p:sldId id="304" r:id="rId15"/>
    <p:sldId id="308" r:id="rId16"/>
    <p:sldId id="309" r:id="rId17"/>
    <p:sldId id="328" r:id="rId18"/>
    <p:sldId id="322" r:id="rId19"/>
    <p:sldId id="323" r:id="rId20"/>
    <p:sldId id="324" r:id="rId21"/>
    <p:sldId id="268" r:id="rId22"/>
    <p:sldId id="332" r:id="rId23"/>
    <p:sldId id="272" r:id="rId24"/>
    <p:sldId id="325" r:id="rId25"/>
    <p:sldId id="326" r:id="rId26"/>
    <p:sldId id="315" r:id="rId27"/>
    <p:sldId id="327" r:id="rId28"/>
    <p:sldId id="333" r:id="rId29"/>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39" autoAdjust="0"/>
    <p:restoredTop sz="92322" autoAdjust="0"/>
  </p:normalViewPr>
  <p:slideViewPr>
    <p:cSldViewPr snapToGrid="0" showGuides="1">
      <p:cViewPr varScale="1">
        <p:scale>
          <a:sx n="90" d="100"/>
          <a:sy n="90" d="100"/>
        </p:scale>
        <p:origin x="-426" y="-102"/>
      </p:cViewPr>
      <p:guideLst>
        <p:guide orient="horz" pos="2160"/>
        <p:guide orient="horz" pos="146"/>
        <p:guide orient="horz" pos="4178"/>
        <p:guide orient="horz" pos="894"/>
        <p:guide orient="horz" pos="1198"/>
        <p:guide orient="horz" pos="1484"/>
        <p:guide pos="240"/>
        <p:guide pos="5526"/>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ABD53-72E9-4B33-8CDD-A7CF0B5C4EA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EEAE5EF-3D7D-4FF4-AFE9-C51423B8E317}" type="pres">
      <dgm:prSet presAssocID="{F59ABD53-72E9-4B33-8CDD-A7CF0B5C4EA2}" presName="linear" presStyleCnt="0">
        <dgm:presLayoutVars>
          <dgm:dir/>
          <dgm:resizeHandles val="exact"/>
        </dgm:presLayoutVars>
      </dgm:prSet>
      <dgm:spPr/>
      <dgm:t>
        <a:bodyPr/>
        <a:lstStyle/>
        <a:p>
          <a:endParaRPr lang="en-US"/>
        </a:p>
      </dgm:t>
    </dgm:pt>
  </dgm:ptLst>
  <dgm:cxnLst>
    <dgm:cxn modelId="{FCCA237E-BC39-4AB1-86A1-CDE6C9A2A916}" type="presOf" srcId="{F59ABD53-72E9-4B33-8CDD-A7CF0B5C4EA2}" destId="{DEEAE5EF-3D7D-4FF4-AFE9-C51423B8E317}" srcOrd="0"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F7FEEE3C-EB78-4652-B6B9-E5AD54BFE7DC}"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85B9A6B-AD40-42AE-8AB9-E93056807A17}">
      <dgm:prSet phldrT="[Text]"/>
      <dgm:spPr/>
      <dgm:t>
        <a:bodyPr/>
        <a:lstStyle/>
        <a:p>
          <a:r>
            <a:rPr lang="en-US" smtClean="0">
              <a:solidFill>
                <a:schemeClr val="bg2"/>
              </a:solidFill>
              <a:effectLst/>
              <a:latin typeface="Trebuchet MS" pitchFamily="34" charset="0"/>
            </a:rPr>
            <a:t>Sharing pictures with family and friends at home</a:t>
          </a:r>
          <a:endParaRPr lang="en-US" dirty="0">
            <a:solidFill>
              <a:schemeClr val="bg2"/>
            </a:solidFill>
            <a:effectLst/>
            <a:latin typeface="Trebuchet MS" pitchFamily="34" charset="0"/>
          </a:endParaRPr>
        </a:p>
      </dgm:t>
    </dgm:pt>
    <dgm:pt modelId="{E0B7404C-EBE1-4588-AFE1-79A95EAD6113}" type="parTrans" cxnId="{00862821-A187-4359-9928-A26EB165EEC5}">
      <dgm:prSet/>
      <dgm:spPr/>
      <dgm:t>
        <a:bodyPr/>
        <a:lstStyle/>
        <a:p>
          <a:endParaRPr lang="en-US">
            <a:solidFill>
              <a:schemeClr val="bg2"/>
            </a:solidFill>
          </a:endParaRPr>
        </a:p>
      </dgm:t>
    </dgm:pt>
    <dgm:pt modelId="{4A961971-E619-49EC-B703-0D9E307E40AE}" type="sibTrans" cxnId="{00862821-A187-4359-9928-A26EB165EEC5}">
      <dgm:prSet/>
      <dgm:spPr/>
      <dgm:t>
        <a:bodyPr/>
        <a:lstStyle/>
        <a:p>
          <a:endParaRPr lang="en-US">
            <a:solidFill>
              <a:schemeClr val="bg2"/>
            </a:solidFill>
          </a:endParaRPr>
        </a:p>
      </dgm:t>
    </dgm:pt>
    <dgm:pt modelId="{C20D1B3F-A06A-408B-9900-52EFCD929706}">
      <dgm:prSet phldrT="[Text]"/>
      <dgm:spPr/>
      <dgm:t>
        <a:bodyPr/>
        <a:lstStyle/>
        <a:p>
          <a:r>
            <a:rPr lang="en-US" smtClean="0">
              <a:solidFill>
                <a:schemeClr val="bg2"/>
              </a:solidFill>
              <a:effectLst/>
              <a:latin typeface="Trebuchet MS" pitchFamily="34" charset="0"/>
            </a:rPr>
            <a:t>Sharing pictures with family and friends worldwide</a:t>
          </a:r>
          <a:endParaRPr lang="en-US" dirty="0">
            <a:solidFill>
              <a:schemeClr val="bg2"/>
            </a:solidFill>
            <a:effectLst/>
            <a:latin typeface="Trebuchet MS" pitchFamily="34" charset="0"/>
          </a:endParaRPr>
        </a:p>
      </dgm:t>
    </dgm:pt>
    <dgm:pt modelId="{BAEA976A-C3CB-4BA5-B85A-2148C6585F17}" type="parTrans" cxnId="{79E60B71-59F2-4009-B28B-8F1FD4C56B8C}">
      <dgm:prSet/>
      <dgm:spPr/>
      <dgm:t>
        <a:bodyPr/>
        <a:lstStyle/>
        <a:p>
          <a:endParaRPr lang="en-US">
            <a:solidFill>
              <a:schemeClr val="bg2"/>
            </a:solidFill>
          </a:endParaRPr>
        </a:p>
      </dgm:t>
    </dgm:pt>
    <dgm:pt modelId="{B5182D7E-875D-400D-A56B-49EAD5F9917F}" type="sibTrans" cxnId="{79E60B71-59F2-4009-B28B-8F1FD4C56B8C}">
      <dgm:prSet/>
      <dgm:spPr/>
      <dgm:t>
        <a:bodyPr/>
        <a:lstStyle/>
        <a:p>
          <a:endParaRPr lang="en-US">
            <a:solidFill>
              <a:schemeClr val="bg2"/>
            </a:solidFill>
          </a:endParaRPr>
        </a:p>
      </dgm:t>
    </dgm:pt>
    <dgm:pt modelId="{B0685FE8-6D17-44CF-AFC7-015F09C218F9}" type="pres">
      <dgm:prSet presAssocID="{F7FEEE3C-EB78-4652-B6B9-E5AD54BFE7DC}" presName="linear" presStyleCnt="0">
        <dgm:presLayoutVars>
          <dgm:dir/>
          <dgm:animLvl val="lvl"/>
          <dgm:resizeHandles val="exact"/>
        </dgm:presLayoutVars>
      </dgm:prSet>
      <dgm:spPr/>
      <dgm:t>
        <a:bodyPr/>
        <a:lstStyle/>
        <a:p>
          <a:endParaRPr lang="en-US"/>
        </a:p>
      </dgm:t>
    </dgm:pt>
    <dgm:pt modelId="{651759CD-35B5-4C98-982A-E897E9D1245D}" type="pres">
      <dgm:prSet presAssocID="{785B9A6B-AD40-42AE-8AB9-E93056807A17}" presName="parentLin" presStyleCnt="0"/>
      <dgm:spPr/>
      <dgm:t>
        <a:bodyPr/>
        <a:lstStyle/>
        <a:p>
          <a:endParaRPr lang="en-US"/>
        </a:p>
      </dgm:t>
    </dgm:pt>
    <dgm:pt modelId="{021EC337-C75F-4BF6-AA03-B52D6B01C7E6}" type="pres">
      <dgm:prSet presAssocID="{785B9A6B-AD40-42AE-8AB9-E93056807A17}" presName="parentLeftMargin" presStyleLbl="node1" presStyleIdx="0" presStyleCnt="2"/>
      <dgm:spPr/>
      <dgm:t>
        <a:bodyPr/>
        <a:lstStyle/>
        <a:p>
          <a:endParaRPr lang="en-US"/>
        </a:p>
      </dgm:t>
    </dgm:pt>
    <dgm:pt modelId="{CC52F098-0A59-409E-859F-044CB8B63B3D}" type="pres">
      <dgm:prSet presAssocID="{785B9A6B-AD40-42AE-8AB9-E93056807A17}" presName="parentText" presStyleLbl="node1" presStyleIdx="0" presStyleCnt="2" custScaleX="142857">
        <dgm:presLayoutVars>
          <dgm:chMax val="0"/>
          <dgm:bulletEnabled val="1"/>
        </dgm:presLayoutVars>
      </dgm:prSet>
      <dgm:spPr/>
      <dgm:t>
        <a:bodyPr/>
        <a:lstStyle/>
        <a:p>
          <a:endParaRPr lang="en-US"/>
        </a:p>
      </dgm:t>
    </dgm:pt>
    <dgm:pt modelId="{BF06C77D-1395-4ABE-A413-F82ED6CAB0F9}" type="pres">
      <dgm:prSet presAssocID="{785B9A6B-AD40-42AE-8AB9-E93056807A17}" presName="negativeSpace" presStyleCnt="0"/>
      <dgm:spPr/>
      <dgm:t>
        <a:bodyPr/>
        <a:lstStyle/>
        <a:p>
          <a:endParaRPr lang="en-US"/>
        </a:p>
      </dgm:t>
    </dgm:pt>
    <dgm:pt modelId="{0460DF46-CFF8-4EE2-A987-D39DE84BA1ED}" type="pres">
      <dgm:prSet presAssocID="{785B9A6B-AD40-42AE-8AB9-E93056807A17}" presName="childText" presStyleLbl="conFgAcc1" presStyleIdx="0" presStyleCnt="2" custLinFactNeighborX="-741">
        <dgm:presLayoutVars>
          <dgm:bulletEnabled val="1"/>
        </dgm:presLayoutVars>
      </dgm:prSet>
      <dgm:spPr/>
      <dgm:t>
        <a:bodyPr/>
        <a:lstStyle/>
        <a:p>
          <a:endParaRPr lang="en-US"/>
        </a:p>
      </dgm:t>
    </dgm:pt>
    <dgm:pt modelId="{7C30BCEE-DC56-4E8D-941D-879025311E4F}" type="pres">
      <dgm:prSet presAssocID="{4A961971-E619-49EC-B703-0D9E307E40AE}" presName="spaceBetweenRectangles" presStyleCnt="0"/>
      <dgm:spPr/>
      <dgm:t>
        <a:bodyPr/>
        <a:lstStyle/>
        <a:p>
          <a:endParaRPr lang="en-US"/>
        </a:p>
      </dgm:t>
    </dgm:pt>
    <dgm:pt modelId="{B98FB519-43C1-4719-9F46-E9A68E79931D}" type="pres">
      <dgm:prSet presAssocID="{C20D1B3F-A06A-408B-9900-52EFCD929706}" presName="parentLin" presStyleCnt="0"/>
      <dgm:spPr/>
      <dgm:t>
        <a:bodyPr/>
        <a:lstStyle/>
        <a:p>
          <a:endParaRPr lang="en-US"/>
        </a:p>
      </dgm:t>
    </dgm:pt>
    <dgm:pt modelId="{54E3AB27-F276-4AF2-A3D6-AE25D16803F0}" type="pres">
      <dgm:prSet presAssocID="{C20D1B3F-A06A-408B-9900-52EFCD929706}" presName="parentLeftMargin" presStyleLbl="node1" presStyleIdx="0" presStyleCnt="2"/>
      <dgm:spPr/>
      <dgm:t>
        <a:bodyPr/>
        <a:lstStyle/>
        <a:p>
          <a:endParaRPr lang="en-US"/>
        </a:p>
      </dgm:t>
    </dgm:pt>
    <dgm:pt modelId="{201BCADB-3899-4350-8716-36AC30E560A9}" type="pres">
      <dgm:prSet presAssocID="{C20D1B3F-A06A-408B-9900-52EFCD929706}" presName="parentText" presStyleLbl="node1" presStyleIdx="1" presStyleCnt="2" custScaleX="142857">
        <dgm:presLayoutVars>
          <dgm:chMax val="0"/>
          <dgm:bulletEnabled val="1"/>
        </dgm:presLayoutVars>
      </dgm:prSet>
      <dgm:spPr/>
      <dgm:t>
        <a:bodyPr/>
        <a:lstStyle/>
        <a:p>
          <a:endParaRPr lang="en-US"/>
        </a:p>
      </dgm:t>
    </dgm:pt>
    <dgm:pt modelId="{687A8E75-D6C0-48DC-9065-E33BA1F161B9}" type="pres">
      <dgm:prSet presAssocID="{C20D1B3F-A06A-408B-9900-52EFCD929706}" presName="negativeSpace" presStyleCnt="0"/>
      <dgm:spPr/>
      <dgm:t>
        <a:bodyPr/>
        <a:lstStyle/>
        <a:p>
          <a:endParaRPr lang="en-US"/>
        </a:p>
      </dgm:t>
    </dgm:pt>
    <dgm:pt modelId="{FD87D015-939F-462A-AE8D-62A218B9EA7E}" type="pres">
      <dgm:prSet presAssocID="{C20D1B3F-A06A-408B-9900-52EFCD929706}" presName="childText" presStyleLbl="conFgAcc1" presStyleIdx="1" presStyleCnt="2">
        <dgm:presLayoutVars>
          <dgm:bulletEnabled val="1"/>
        </dgm:presLayoutVars>
      </dgm:prSet>
      <dgm:spPr/>
      <dgm:t>
        <a:bodyPr/>
        <a:lstStyle/>
        <a:p>
          <a:endParaRPr lang="en-US"/>
        </a:p>
      </dgm:t>
    </dgm:pt>
  </dgm:ptLst>
  <dgm:cxnLst>
    <dgm:cxn modelId="{C1D4AF82-9E87-479F-9E67-242B9FD2B06B}" type="presOf" srcId="{C20D1B3F-A06A-408B-9900-52EFCD929706}" destId="{201BCADB-3899-4350-8716-36AC30E560A9}" srcOrd="1" destOrd="0" presId="urn:microsoft.com/office/officeart/2005/8/layout/list1"/>
    <dgm:cxn modelId="{87826523-7042-4C6F-8B0B-262D7D1AC4FB}" type="presOf" srcId="{F7FEEE3C-EB78-4652-B6B9-E5AD54BFE7DC}" destId="{B0685FE8-6D17-44CF-AFC7-015F09C218F9}" srcOrd="0" destOrd="0" presId="urn:microsoft.com/office/officeart/2005/8/layout/list1"/>
    <dgm:cxn modelId="{00862821-A187-4359-9928-A26EB165EEC5}" srcId="{F7FEEE3C-EB78-4652-B6B9-E5AD54BFE7DC}" destId="{785B9A6B-AD40-42AE-8AB9-E93056807A17}" srcOrd="0" destOrd="0" parTransId="{E0B7404C-EBE1-4588-AFE1-79A95EAD6113}" sibTransId="{4A961971-E619-49EC-B703-0D9E307E40AE}"/>
    <dgm:cxn modelId="{0E8070A3-F060-419E-9D88-EBF31CE4CE3D}" type="presOf" srcId="{785B9A6B-AD40-42AE-8AB9-E93056807A17}" destId="{CC52F098-0A59-409E-859F-044CB8B63B3D}" srcOrd="1" destOrd="0" presId="urn:microsoft.com/office/officeart/2005/8/layout/list1"/>
    <dgm:cxn modelId="{55A33068-1C7C-4F6B-937C-6AB3491F792D}" type="presOf" srcId="{785B9A6B-AD40-42AE-8AB9-E93056807A17}" destId="{021EC337-C75F-4BF6-AA03-B52D6B01C7E6}" srcOrd="0" destOrd="0" presId="urn:microsoft.com/office/officeart/2005/8/layout/list1"/>
    <dgm:cxn modelId="{79E60B71-59F2-4009-B28B-8F1FD4C56B8C}" srcId="{F7FEEE3C-EB78-4652-B6B9-E5AD54BFE7DC}" destId="{C20D1B3F-A06A-408B-9900-52EFCD929706}" srcOrd="1" destOrd="0" parTransId="{BAEA976A-C3CB-4BA5-B85A-2148C6585F17}" sibTransId="{B5182D7E-875D-400D-A56B-49EAD5F9917F}"/>
    <dgm:cxn modelId="{D9C0521E-5CA1-4F89-90CA-1F8AB2267B1F}" type="presOf" srcId="{C20D1B3F-A06A-408B-9900-52EFCD929706}" destId="{54E3AB27-F276-4AF2-A3D6-AE25D16803F0}" srcOrd="0" destOrd="0" presId="urn:microsoft.com/office/officeart/2005/8/layout/list1"/>
    <dgm:cxn modelId="{5139E246-2BBB-4B7F-A95F-E2BD0A791FA8}" type="presParOf" srcId="{B0685FE8-6D17-44CF-AFC7-015F09C218F9}" destId="{651759CD-35B5-4C98-982A-E897E9D1245D}" srcOrd="0" destOrd="0" presId="urn:microsoft.com/office/officeart/2005/8/layout/list1"/>
    <dgm:cxn modelId="{2E213FC9-3ACC-47B7-AB7C-80ABC145CE25}" type="presParOf" srcId="{651759CD-35B5-4C98-982A-E897E9D1245D}" destId="{021EC337-C75F-4BF6-AA03-B52D6B01C7E6}" srcOrd="0" destOrd="0" presId="urn:microsoft.com/office/officeart/2005/8/layout/list1"/>
    <dgm:cxn modelId="{B7CC624B-1113-4446-AC89-725D999D065B}" type="presParOf" srcId="{651759CD-35B5-4C98-982A-E897E9D1245D}" destId="{CC52F098-0A59-409E-859F-044CB8B63B3D}" srcOrd="1" destOrd="0" presId="urn:microsoft.com/office/officeart/2005/8/layout/list1"/>
    <dgm:cxn modelId="{BD9FB0F9-DEF2-4698-9570-BFE26979D99D}" type="presParOf" srcId="{B0685FE8-6D17-44CF-AFC7-015F09C218F9}" destId="{BF06C77D-1395-4ABE-A413-F82ED6CAB0F9}" srcOrd="1" destOrd="0" presId="urn:microsoft.com/office/officeart/2005/8/layout/list1"/>
    <dgm:cxn modelId="{AE72A227-CB73-4D33-BB09-2CD4ECB9AA2B}" type="presParOf" srcId="{B0685FE8-6D17-44CF-AFC7-015F09C218F9}" destId="{0460DF46-CFF8-4EE2-A987-D39DE84BA1ED}" srcOrd="2" destOrd="0" presId="urn:microsoft.com/office/officeart/2005/8/layout/list1"/>
    <dgm:cxn modelId="{B0A2CD93-451E-4708-8BF6-74260B8DF48E}" type="presParOf" srcId="{B0685FE8-6D17-44CF-AFC7-015F09C218F9}" destId="{7C30BCEE-DC56-4E8D-941D-879025311E4F}" srcOrd="3" destOrd="0" presId="urn:microsoft.com/office/officeart/2005/8/layout/list1"/>
    <dgm:cxn modelId="{BCFC424A-9A28-46F7-88CC-0FF56A12EE30}" type="presParOf" srcId="{B0685FE8-6D17-44CF-AFC7-015F09C218F9}" destId="{B98FB519-43C1-4719-9F46-E9A68E79931D}" srcOrd="4" destOrd="0" presId="urn:microsoft.com/office/officeart/2005/8/layout/list1"/>
    <dgm:cxn modelId="{46C52515-E530-407E-B766-D88853063912}" type="presParOf" srcId="{B98FB519-43C1-4719-9F46-E9A68E79931D}" destId="{54E3AB27-F276-4AF2-A3D6-AE25D16803F0}" srcOrd="0" destOrd="0" presId="urn:microsoft.com/office/officeart/2005/8/layout/list1"/>
    <dgm:cxn modelId="{703F8816-D3B9-41AA-B24D-563C40B75940}" type="presParOf" srcId="{B98FB519-43C1-4719-9F46-E9A68E79931D}" destId="{201BCADB-3899-4350-8716-36AC30E560A9}" srcOrd="1" destOrd="0" presId="urn:microsoft.com/office/officeart/2005/8/layout/list1"/>
    <dgm:cxn modelId="{648D3097-ED5D-4EB4-AB69-ED7CCCD4FB33}" type="presParOf" srcId="{B0685FE8-6D17-44CF-AFC7-015F09C218F9}" destId="{687A8E75-D6C0-48DC-9065-E33BA1F161B9}" srcOrd="5" destOrd="0" presId="urn:microsoft.com/office/officeart/2005/8/layout/list1"/>
    <dgm:cxn modelId="{3A9E5F76-5A5E-4B52-9592-C3BF89C2DA8C}" type="presParOf" srcId="{B0685FE8-6D17-44CF-AFC7-015F09C218F9}" destId="{FD87D015-939F-462A-AE8D-62A218B9EA7E}" srcOrd="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44" tIns="46922" rIns="93844" bIns="46922"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844" tIns="46922" rIns="93844" bIns="46922"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844" tIns="46922" rIns="93844" bIns="46922"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831580"/>
            <a:ext cx="6309360" cy="464820"/>
          </a:xfrm>
          <a:prstGeom prst="rect">
            <a:avLst/>
          </a:prstGeom>
        </p:spPr>
        <p:txBody>
          <a:bodyPr vert="horz" lIns="93844" tIns="46922" rIns="93844" bIns="46922" rtlCol="0" anchor="b"/>
          <a:lstStyle>
            <a:lvl1pPr algn="l">
              <a:defRPr sz="500">
                <a:latin typeface="Segoe" pitchFamily="34" charset="0"/>
              </a:defRPr>
            </a:lvl1pPr>
          </a:lstStyle>
          <a:p>
            <a:pPr defTabSz="938439">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defTabSz="938439">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44" tIns="46922" rIns="93844" bIns="46922"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844" tIns="46922" rIns="93844" bIns="46922"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844" tIns="46922" rIns="93844" bIns="4692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44" tIns="46922" rIns="93844" bIns="469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844" tIns="46922" rIns="93844" bIns="46922"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831580"/>
            <a:ext cx="6309360" cy="464820"/>
          </a:xfrm>
          <a:prstGeom prst="rect">
            <a:avLst/>
          </a:prstGeom>
        </p:spPr>
        <p:txBody>
          <a:bodyPr vert="horz" lIns="93844" tIns="46922" rIns="93844" bIns="46922" rtlCol="0" anchor="b"/>
          <a:lstStyle>
            <a:lvl1pPr algn="l">
              <a:defRPr sz="500">
                <a:latin typeface="Segoe" pitchFamily="34" charset="0"/>
              </a:defRPr>
            </a:lvl1pPr>
          </a:lstStyle>
          <a:p>
            <a:pPr marL="0" marR="0" lvl="0" indent="0" algn="l" defTabSz="93843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3843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3:39 PM</a:t>
            </a:fld>
            <a:endParaRPr lang="en-US"/>
          </a:p>
        </p:txBody>
      </p:sp>
      <p:sp>
        <p:nvSpPr>
          <p:cNvPr id="6" name="Footer Placeholder 5"/>
          <p:cNvSpPr>
            <a:spLocks noGrp="1"/>
          </p:cNvSpPr>
          <p:nvPr>
            <p:ph type="ftr" sz="quarter" idx="12"/>
          </p:nvPr>
        </p:nvSpPr>
        <p:spPr>
          <a:xfrm>
            <a:off x="0" y="8829966"/>
            <a:ext cx="6421120" cy="464820"/>
          </a:xfrm>
          <a:prstGeom prst="rect">
            <a:avLst/>
          </a:prstGeom>
        </p:spPr>
        <p:txBody>
          <a:bodyPr lIns="93844" tIns="46922" rIns="93844" bIns="46922"/>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3:39 PM</a:t>
            </a:fld>
            <a:endParaRPr lang="en-US"/>
          </a:p>
        </p:txBody>
      </p:sp>
      <p:sp>
        <p:nvSpPr>
          <p:cNvPr id="6" name="Footer Placeholder 5"/>
          <p:cNvSpPr>
            <a:spLocks noGrp="1"/>
          </p:cNvSpPr>
          <p:nvPr>
            <p:ph type="ftr" sz="quarter" idx="12"/>
          </p:nvPr>
        </p:nvSpPr>
        <p:spPr>
          <a:xfrm>
            <a:off x="0" y="8829966"/>
            <a:ext cx="6421120" cy="464820"/>
          </a:xfrm>
          <a:prstGeom prst="rect">
            <a:avLst/>
          </a:prstGeom>
        </p:spPr>
        <p:txBody>
          <a:bodyPr lIns="93844" tIns="46922" rIns="93844" bIns="46922"/>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3:40 PM</a:t>
            </a:fld>
            <a:endParaRPr lang="en-US"/>
          </a:p>
        </p:txBody>
      </p:sp>
      <p:sp>
        <p:nvSpPr>
          <p:cNvPr id="6" name="Footer Placeholder 5"/>
          <p:cNvSpPr>
            <a:spLocks noGrp="1"/>
          </p:cNvSpPr>
          <p:nvPr>
            <p:ph type="ftr" sz="quarter" idx="12"/>
          </p:nvPr>
        </p:nvSpPr>
        <p:spPr>
          <a:xfrm>
            <a:off x="0" y="8829966"/>
            <a:ext cx="6421120" cy="464820"/>
          </a:xfrm>
          <a:prstGeom prst="rect">
            <a:avLst/>
          </a:prstGeom>
        </p:spPr>
        <p:txBody>
          <a:bodyPr lIns="93844" tIns="46922" rIns="93844" bIns="46922"/>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lIns="93177" tIns="46589" rIns="93177" bIns="46589"/>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4" name="Header Placeholder 3"/>
          <p:cNvSpPr>
            <a:spLocks noGrp="1"/>
          </p:cNvSpPr>
          <p:nvPr>
            <p:ph type="hdr" sz="quarter"/>
          </p:nvPr>
        </p:nvSpPr>
        <p:spPr/>
        <p:txBody>
          <a:bodyPr/>
          <a:lstStyle/>
          <a:p>
            <a:pPr>
              <a:defRPr/>
            </a:pPr>
            <a:r>
              <a:rPr lang="en-US" smtClean="0"/>
              <a:t>SITO Summit 2006</a:t>
            </a:r>
          </a:p>
        </p:txBody>
      </p:sp>
      <p:sp>
        <p:nvSpPr>
          <p:cNvPr id="5" name="Date Placeholder 4"/>
          <p:cNvSpPr>
            <a:spLocks noGrp="1"/>
          </p:cNvSpPr>
          <p:nvPr>
            <p:ph type="dt" sz="quarter" idx="1"/>
          </p:nvPr>
        </p:nvSpPr>
        <p:spPr/>
        <p:txBody>
          <a:bodyPr/>
          <a:lstStyle/>
          <a:p>
            <a:pPr>
              <a:defRPr/>
            </a:pPr>
            <a:fld id="{637B847B-E9DC-4A1A-A968-F0CF5436DA10}" type="datetime8">
              <a:rPr lang="en-US" smtClean="0"/>
              <a:pPr>
                <a:defRPr/>
              </a:pPr>
              <a:t>11/11/2008 3:39 PM</a:t>
            </a:fld>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lIns="93844" tIns="46922" rIns="93844" bIns="46922"/>
          <a:lstStyle/>
          <a:p>
            <a:pPr>
              <a:defRPr/>
            </a:pPr>
            <a:r>
              <a:rPr lang="en-US" altLang="ja-JP"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mtClean="0"/>
          </a:p>
        </p:txBody>
      </p:sp>
      <p:sp>
        <p:nvSpPr>
          <p:cNvPr id="7" name="Slide Number Placeholder 6"/>
          <p:cNvSpPr>
            <a:spLocks noGrp="1"/>
          </p:cNvSpPr>
          <p:nvPr>
            <p:ph type="sldNum" sz="quarter" idx="5"/>
          </p:nvPr>
        </p:nvSpPr>
        <p:spPr/>
        <p:txBody>
          <a:bodyPr/>
          <a:lstStyle/>
          <a:p>
            <a:pPr>
              <a:defRPr/>
            </a:pPr>
            <a:fld id="{1C8490C0-8E22-4E9D-BB53-103B36040B1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bodyPr>
          <a:lstStyle/>
          <a:p>
            <a:endParaRPr lang="es-CO" dirty="0" smtClean="0"/>
          </a:p>
        </p:txBody>
      </p:sp>
      <p:sp>
        <p:nvSpPr>
          <p:cNvPr id="4" name="Slide Number Placeholder 3"/>
          <p:cNvSpPr>
            <a:spLocks noGrp="1"/>
          </p:cNvSpPr>
          <p:nvPr>
            <p:ph type="sldNum" sz="quarter" idx="5"/>
          </p:nvPr>
        </p:nvSpPr>
        <p:spPr/>
        <p:txBody>
          <a:bodyPr/>
          <a:lstStyle/>
          <a:p>
            <a:pPr>
              <a:defRPr/>
            </a:pPr>
            <a:fld id="{7CBE7859-ADE2-4FCC-9231-883D042340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endParaRPr lang="en-US" dirty="0" smtClean="0"/>
          </a:p>
        </p:txBody>
      </p:sp>
      <p:sp>
        <p:nvSpPr>
          <p:cNvPr id="4" name="Slide Number Placeholder 3"/>
          <p:cNvSpPr>
            <a:spLocks noGrp="1"/>
          </p:cNvSpPr>
          <p:nvPr>
            <p:ph type="sldNum" sz="quarter" idx="10"/>
          </p:nvPr>
        </p:nvSpPr>
        <p:spPr/>
        <p:txBody>
          <a:bodyPr/>
          <a:lstStyle/>
          <a:p>
            <a:fld id="{BA380657-ABFD-444E-8ACA-B860E31188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423549" y="3862205"/>
            <a:ext cx="6155196" cy="905108"/>
          </a:xfrm>
          <a:noFill/>
          <a:ln/>
        </p:spPr>
        <p:txBody>
          <a:bodyPr/>
          <a:lstStyle/>
          <a:p>
            <a:pPr eaLnBrk="1" hangingPunct="1"/>
            <a:endParaRPr lang="en-US" dirty="0"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p>
            <a:pPr defTabSz="930368"/>
            <a:fld id="{D771A333-56B7-4806-A018-9E7C84EB7130}" type="slidenum">
              <a:rPr lang="en-US" smtClean="0">
                <a:latin typeface="Arial" pitchFamily="34" charset="0"/>
                <a:cs typeface="Arial" pitchFamily="34" charset="0"/>
              </a:rPr>
              <a:pPr defTabSz="930368"/>
              <a:t>9</a:t>
            </a:fld>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http://cyber.law.harvard.edu/rss/rss.html" TargetMode="External"/><Relationship Id="rId3" Type="http://schemas.openxmlformats.org/officeDocument/2006/relationships/hyperlink" Target="http://go.microsoft.com/fwlink/?LinkId=131089" TargetMode="External"/><Relationship Id="rId7" Type="http://schemas.openxmlformats.org/officeDocument/2006/relationships/hyperlink" Target="http://www.dlna.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upnp.org/" TargetMode="External"/><Relationship Id="rId5" Type="http://schemas.openxmlformats.org/officeDocument/2006/relationships/hyperlink" Target="http://go.microsoft.com/fwlink/?LinkId=131253" TargetMode="External"/><Relationship Id="rId4" Type="http://schemas.openxmlformats.org/officeDocument/2006/relationships/hyperlink" Target="mailto:nmdinfo@microsoft.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030" y="1402497"/>
            <a:ext cx="7142634" cy="1994392"/>
          </a:xfrm>
        </p:spPr>
        <p:txBody>
          <a:bodyPr/>
          <a:lstStyle/>
          <a:p>
            <a:r>
              <a:rPr lang="en-US" sz="4800" dirty="0" smtClean="0"/>
              <a:t>Building Digital Picture Frames using Microsoft Technologies </a:t>
            </a:r>
            <a:endParaRPr lang="en-US" sz="4800" dirty="0"/>
          </a:p>
        </p:txBody>
      </p:sp>
      <p:sp>
        <p:nvSpPr>
          <p:cNvPr id="3" name="Subtitle 2"/>
          <p:cNvSpPr>
            <a:spLocks noGrp="1"/>
          </p:cNvSpPr>
          <p:nvPr>
            <p:ph type="subTitle" idx="1"/>
          </p:nvPr>
        </p:nvSpPr>
        <p:spPr>
          <a:xfrm>
            <a:off x="1830586" y="3914293"/>
            <a:ext cx="5866482" cy="1329595"/>
          </a:xfrm>
        </p:spPr>
        <p:txBody>
          <a:bodyPr/>
          <a:lstStyle/>
          <a:p>
            <a:r>
              <a:rPr lang="en-US" sz="2400" dirty="0" smtClean="0"/>
              <a:t>Cynthia Hagan</a:t>
            </a:r>
          </a:p>
          <a:p>
            <a:r>
              <a:rPr lang="en-US" sz="2400" dirty="0" smtClean="0"/>
              <a:t>Program Manager</a:t>
            </a:r>
          </a:p>
          <a:p>
            <a:r>
              <a:rPr lang="en-US" sz="2400" dirty="0" smtClean="0"/>
              <a:t>Microsoft Corporation</a:t>
            </a:r>
          </a:p>
          <a:p>
            <a:endParaRPr lang="en-US" sz="2400" dirty="0"/>
          </a:p>
        </p:txBody>
      </p:sp>
      <p:sp>
        <p:nvSpPr>
          <p:cNvPr id="4" name="Subtitle 2"/>
          <p:cNvSpPr txBox="1">
            <a:spLocks/>
          </p:cNvSpPr>
          <p:nvPr/>
        </p:nvSpPr>
        <p:spPr bwMode="auto">
          <a:xfrm>
            <a:off x="5262741" y="3918738"/>
            <a:ext cx="3479044" cy="14542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Edwin Heredia</a:t>
            </a:r>
          </a:p>
          <a:p>
            <a:pPr defTabSz="912777" fontAlgn="base">
              <a:lnSpc>
                <a:spcPct val="90000"/>
              </a:lnSpc>
              <a:spcBef>
                <a:spcPct val="0"/>
              </a:spcBef>
              <a:spcAft>
                <a:spcPct val="0"/>
              </a:spcAft>
              <a:buClr>
                <a:schemeClr val="tx2"/>
              </a:buClr>
              <a:buSzPct val="95000"/>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Program Manager</a:t>
            </a:r>
          </a:p>
          <a:p>
            <a:pPr lvl="0" defTabSz="912777" fontAlgn="base">
              <a:lnSpc>
                <a:spcPct val="90000"/>
              </a:lnSpc>
              <a:spcBef>
                <a:spcPct val="0"/>
              </a:spcBef>
              <a:spcAft>
                <a:spcPct val="0"/>
              </a:spcAft>
              <a:buClr>
                <a:schemeClr val="tx2"/>
              </a:buClr>
              <a:buSzPct val="95000"/>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endParaRPr kumimoji="0" lang="en-US" sz="32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32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180622" y="4831644"/>
            <a:ext cx="8827911" cy="1343377"/>
          </a:xfrm>
          <a:prstGeom prst="roundRect">
            <a:avLst/>
          </a:prstGeom>
          <a:gradFill>
            <a:gsLst>
              <a:gs pos="0">
                <a:schemeClr val="accent6">
                  <a:lumMod val="40000"/>
                  <a:lumOff val="60000"/>
                </a:schemeClr>
              </a:gs>
              <a:gs pos="25000">
                <a:schemeClr val="accent6">
                  <a:lumMod val="60000"/>
                  <a:lumOff val="40000"/>
                </a:schemeClr>
              </a:gs>
              <a:gs pos="38000">
                <a:schemeClr val="accent6">
                  <a:lumMod val="60000"/>
                  <a:lumOff val="40000"/>
                </a:schemeClr>
              </a:gs>
              <a:gs pos="55000">
                <a:schemeClr val="accent6">
                  <a:lumMod val="60000"/>
                  <a:lumOff val="40000"/>
                </a:schemeClr>
              </a:gs>
              <a:gs pos="80000">
                <a:schemeClr val="accent6">
                  <a:lumMod val="60000"/>
                  <a:lumOff val="40000"/>
                </a:schemeClr>
              </a:gs>
              <a:gs pos="88000">
                <a:schemeClr val="accent6">
                  <a:lumMod val="60000"/>
                  <a:lumOff val="40000"/>
                </a:schemeClr>
              </a:gs>
              <a:gs pos="100000">
                <a:schemeClr val="accent6">
                  <a:lumMod val="60000"/>
                  <a:lumOff val="4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3200" dirty="0" err="1" smtClean="0">
              <a:solidFill>
                <a:schemeClr val="tx1"/>
              </a:solidFill>
              <a:latin typeface="Trebuchet MS" pitchFamily="34" charset="0"/>
            </a:endParaRPr>
          </a:p>
        </p:txBody>
      </p:sp>
      <p:sp>
        <p:nvSpPr>
          <p:cNvPr id="2" name="Title 1"/>
          <p:cNvSpPr>
            <a:spLocks noGrp="1"/>
          </p:cNvSpPr>
          <p:nvPr>
            <p:ph type="title"/>
          </p:nvPr>
        </p:nvSpPr>
        <p:spPr/>
        <p:txBody>
          <a:bodyPr/>
          <a:lstStyle/>
          <a:p>
            <a:r>
              <a:rPr lang="en-US" dirty="0" smtClean="0"/>
              <a:t>Device Registration</a:t>
            </a: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3" name="Picture 3" descr="C:\Users\cynthiam\Pictures\DVD ART\DVD_ART34\Artwork_Imagery\Icons - Illustrations\_XML ICONS\User yellow icon.png"/>
          <p:cNvPicPr>
            <a:picLocks noChangeAspect="1" noChangeArrowheads="1"/>
          </p:cNvPicPr>
          <p:nvPr/>
        </p:nvPicPr>
        <p:blipFill>
          <a:blip r:embed="rId3"/>
          <a:srcRect/>
          <a:stretch>
            <a:fillRect/>
          </a:stretch>
        </p:blipFill>
        <p:spPr bwMode="auto">
          <a:xfrm>
            <a:off x="583758" y="1768480"/>
            <a:ext cx="1177308" cy="1590956"/>
          </a:xfrm>
          <a:prstGeom prst="rect">
            <a:avLst/>
          </a:prstGeom>
          <a:noFill/>
        </p:spPr>
      </p:pic>
      <p:pic>
        <p:nvPicPr>
          <p:cNvPr id="5126" name="Picture 6" descr="C:\Users\cynthiam\Pictures\DVD ART\DVD_ART34\Artwork_Imagery\Icons - Illustrations\_XML ICONS\PC with flat panel.png"/>
          <p:cNvPicPr>
            <a:picLocks noChangeAspect="1" noChangeArrowheads="1"/>
          </p:cNvPicPr>
          <p:nvPr/>
        </p:nvPicPr>
        <p:blipFill>
          <a:blip r:embed="rId4" cstate="print"/>
          <a:srcRect/>
          <a:stretch>
            <a:fillRect/>
          </a:stretch>
        </p:blipFill>
        <p:spPr bwMode="auto">
          <a:xfrm>
            <a:off x="3085042" y="2627665"/>
            <a:ext cx="1912472" cy="1921756"/>
          </a:xfrm>
          <a:prstGeom prst="rect">
            <a:avLst/>
          </a:prstGeom>
          <a:noFill/>
        </p:spPr>
      </p:pic>
      <p:pic>
        <p:nvPicPr>
          <p:cNvPr id="5127" name="Picture 7" descr="C:\Users\cynthiam\Pictures\DVD ART\DVD_ART34\Artwork_Imagery\Icons - Illustrations\_WINDOWS LIVE ICONS\Photo Gallery picture frame Icon.png"/>
          <p:cNvPicPr>
            <a:picLocks noChangeAspect="1" noChangeArrowheads="1"/>
          </p:cNvPicPr>
          <p:nvPr/>
        </p:nvPicPr>
        <p:blipFill>
          <a:blip r:embed="rId5"/>
          <a:srcRect/>
          <a:stretch>
            <a:fillRect/>
          </a:stretch>
        </p:blipFill>
        <p:spPr bwMode="auto">
          <a:xfrm>
            <a:off x="3426678" y="1054586"/>
            <a:ext cx="1518280" cy="1372525"/>
          </a:xfrm>
          <a:prstGeom prst="rect">
            <a:avLst/>
          </a:prstGeom>
          <a:noFill/>
        </p:spPr>
      </p:pic>
      <p:pic>
        <p:nvPicPr>
          <p:cNvPr id="5129" name="Picture 9" descr="C:\Users\cynthiam\Pictures\FrameIt\FrameIt Logos\Vertical\WL-FrameIt_v_rgb_r.png"/>
          <p:cNvPicPr>
            <a:picLocks noChangeAspect="1" noChangeArrowheads="1"/>
          </p:cNvPicPr>
          <p:nvPr/>
        </p:nvPicPr>
        <p:blipFill>
          <a:blip r:embed="rId6"/>
          <a:srcRect/>
          <a:stretch>
            <a:fillRect/>
          </a:stretch>
        </p:blipFill>
        <p:spPr bwMode="auto">
          <a:xfrm>
            <a:off x="6254043" y="1973587"/>
            <a:ext cx="2585861" cy="1665138"/>
          </a:xfrm>
          <a:prstGeom prst="rect">
            <a:avLst/>
          </a:prstGeom>
          <a:noFill/>
        </p:spPr>
      </p:pic>
      <p:sp>
        <p:nvSpPr>
          <p:cNvPr id="19" name="Content Placeholder 2"/>
          <p:cNvSpPr txBox="1">
            <a:spLocks/>
          </p:cNvSpPr>
          <p:nvPr/>
        </p:nvSpPr>
        <p:spPr bwMode="auto">
          <a:xfrm>
            <a:off x="380999" y="5287132"/>
            <a:ext cx="8302977" cy="51084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rPr>
              <a:t>User selects</a:t>
            </a:r>
            <a:r>
              <a:rPr kumimoji="0" lang="en-US" sz="3200" i="0" u="none" strike="noStrike" kern="0" cap="none" spc="0" normalizeH="0" noProof="0" dirty="0" smtClean="0">
                <a:ln>
                  <a:noFill/>
                </a:ln>
                <a:solidFill>
                  <a:schemeClr val="bg2"/>
                </a:solidFill>
                <a:uLnTx/>
                <a:uFillTx/>
                <a:latin typeface="Trebuchet MS" pitchFamily="34" charset="0"/>
                <a:ea typeface="+mn-ea"/>
                <a:cs typeface="+mn-cs"/>
              </a:rPr>
              <a:t> FrameIt from device UI.</a:t>
            </a:r>
            <a:endPar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20" name="Right Arrow 19"/>
          <p:cNvSpPr/>
          <p:nvPr/>
        </p:nvSpPr>
        <p:spPr bwMode="auto">
          <a:xfrm rot="20507644">
            <a:off x="2020712" y="2020711"/>
            <a:ext cx="1117600" cy="508000"/>
          </a:xfrm>
          <a:prstGeom prst="rightArrow">
            <a:avLst/>
          </a:prstGeom>
          <a:gradFill>
            <a:gsLst>
              <a:gs pos="88000">
                <a:schemeClr val="accent1">
                  <a:lumMod val="20000"/>
                  <a:lumOff val="80000"/>
                </a:schemeClr>
              </a:gs>
              <a:gs pos="100000">
                <a:schemeClr val="accent1">
                  <a:lumMod val="5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381000" y="4978400"/>
            <a:ext cx="8356600" cy="1077218"/>
          </a:xfrm>
          <a:prstGeom prst="rect">
            <a:avLst/>
          </a:prstGeom>
          <a:noFill/>
        </p:spPr>
        <p:txBody>
          <a:bodyPr wrap="square" rtlCol="0">
            <a:spAutoFit/>
          </a:bodyPr>
          <a:lstStyle/>
          <a:p>
            <a:r>
              <a:rPr lang="en-US" sz="3200" dirty="0" smtClean="0">
                <a:solidFill>
                  <a:schemeClr val="bg2"/>
                </a:solidFill>
              </a:rPr>
              <a:t>Frame displays the short-lived token </a:t>
            </a:r>
            <a:br>
              <a:rPr lang="en-US" sz="3200" dirty="0" smtClean="0">
                <a:solidFill>
                  <a:schemeClr val="bg2"/>
                </a:solidFill>
              </a:rPr>
            </a:br>
            <a:r>
              <a:rPr lang="en-US" sz="3200" dirty="0" smtClean="0">
                <a:solidFill>
                  <a:schemeClr val="bg2"/>
                </a:solidFill>
              </a:rPr>
              <a:t>to </a:t>
            </a:r>
            <a:r>
              <a:rPr lang="en-US" sz="3200" kern="0" dirty="0" smtClean="0">
                <a:solidFill>
                  <a:schemeClr val="bg2"/>
                </a:solidFill>
                <a:latin typeface="Trebuchet MS" pitchFamily="34" charset="0"/>
              </a:rPr>
              <a:t>the</a:t>
            </a:r>
            <a:r>
              <a:rPr lang="en-US" sz="3200" dirty="0" smtClean="0">
                <a:solidFill>
                  <a:schemeClr val="bg2"/>
                </a:solidFill>
              </a:rPr>
              <a:t> user.</a:t>
            </a:r>
          </a:p>
        </p:txBody>
      </p:sp>
      <p:sp>
        <p:nvSpPr>
          <p:cNvPr id="22" name="Right Arrow 21"/>
          <p:cNvSpPr/>
          <p:nvPr/>
        </p:nvSpPr>
        <p:spPr bwMode="auto">
          <a:xfrm rot="9570617">
            <a:off x="1947336" y="2037644"/>
            <a:ext cx="1117600" cy="508000"/>
          </a:xfrm>
          <a:prstGeom prst="rightArrow">
            <a:avLst/>
          </a:prstGeom>
          <a:gradFill>
            <a:gsLst>
              <a:gs pos="88000">
                <a:schemeClr val="accent1">
                  <a:lumMod val="20000"/>
                  <a:lumOff val="80000"/>
                </a:schemeClr>
              </a:gs>
              <a:gs pos="100000">
                <a:schemeClr val="accent1">
                  <a:lumMod val="5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ight Arrow 22"/>
          <p:cNvSpPr/>
          <p:nvPr/>
        </p:nvSpPr>
        <p:spPr bwMode="auto">
          <a:xfrm>
            <a:off x="5413020" y="1936045"/>
            <a:ext cx="1117600" cy="508000"/>
          </a:xfrm>
          <a:prstGeom prst="rightArrow">
            <a:avLst/>
          </a:prstGeom>
          <a:gradFill>
            <a:gsLst>
              <a:gs pos="88000">
                <a:schemeClr val="accent1">
                  <a:lumMod val="20000"/>
                  <a:lumOff val="80000"/>
                </a:schemeClr>
              </a:gs>
              <a:gs pos="100000">
                <a:schemeClr val="accent1">
                  <a:lumMod val="5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TextBox 23"/>
          <p:cNvSpPr txBox="1"/>
          <p:nvPr/>
        </p:nvSpPr>
        <p:spPr>
          <a:xfrm>
            <a:off x="381001" y="4960338"/>
            <a:ext cx="8384822" cy="1077218"/>
          </a:xfrm>
          <a:prstGeom prst="rect">
            <a:avLst/>
          </a:prstGeom>
          <a:noFill/>
        </p:spPr>
        <p:txBody>
          <a:bodyPr wrap="square" rtlCol="0">
            <a:spAutoFit/>
          </a:bodyPr>
          <a:lstStyle/>
          <a:p>
            <a:r>
              <a:rPr lang="en-US" sz="3200" dirty="0" smtClean="0">
                <a:solidFill>
                  <a:schemeClr val="bg2"/>
                </a:solidFill>
              </a:rPr>
              <a:t>Frame calls </a:t>
            </a:r>
            <a:r>
              <a:rPr lang="en-US" sz="3200" dirty="0" err="1" smtClean="0">
                <a:solidFill>
                  <a:schemeClr val="bg2"/>
                </a:solidFill>
              </a:rPr>
              <a:t>GetClaimToken</a:t>
            </a:r>
            <a:r>
              <a:rPr lang="en-US" sz="3200" dirty="0" smtClean="0">
                <a:solidFill>
                  <a:schemeClr val="bg2"/>
                </a:solidFill>
              </a:rPr>
              <a:t>. Service issues a short-lived token to the device.</a:t>
            </a:r>
          </a:p>
        </p:txBody>
      </p:sp>
      <p:sp>
        <p:nvSpPr>
          <p:cNvPr id="25" name="Content Placeholder 2"/>
          <p:cNvSpPr txBox="1">
            <a:spLocks/>
          </p:cNvSpPr>
          <p:nvPr/>
        </p:nvSpPr>
        <p:spPr bwMode="auto">
          <a:xfrm>
            <a:off x="381000" y="4946873"/>
            <a:ext cx="8391525" cy="113172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10000"/>
          </a:bodyPr>
          <a:lstStyle/>
          <a:p>
            <a:pPr marR="0" lvl="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rPr>
              <a:t>User enters token</a:t>
            </a:r>
            <a:r>
              <a:rPr kumimoji="0" lang="en-US" sz="3200" i="0" u="none" strike="noStrike" kern="0" cap="none" spc="0" normalizeH="0" noProof="0" dirty="0" smtClean="0">
                <a:ln>
                  <a:noFill/>
                </a:ln>
                <a:solidFill>
                  <a:schemeClr val="bg2"/>
                </a:solidFill>
                <a:uLnTx/>
                <a:uFillTx/>
                <a:latin typeface="Trebuchet MS" pitchFamily="34" charset="0"/>
                <a:ea typeface="+mn-ea"/>
                <a:cs typeface="+mn-cs"/>
              </a:rPr>
              <a:t> via PC or mobile web browser. </a:t>
            </a:r>
            <a:r>
              <a:rPr lang="en-US" sz="3200" kern="0" dirty="0" smtClean="0">
                <a:solidFill>
                  <a:schemeClr val="bg2"/>
                </a:solidFill>
                <a:latin typeface="Trebuchet MS" pitchFamily="34" charset="0"/>
              </a:rPr>
              <a:t>FrameIt ties a </a:t>
            </a:r>
            <a:r>
              <a:rPr kumimoji="0" lang="en-US" sz="3200" i="0" u="none" strike="noStrike" kern="0" cap="none" spc="0" normalizeH="0" noProof="0" dirty="0" smtClean="0">
                <a:ln>
                  <a:noFill/>
                </a:ln>
                <a:solidFill>
                  <a:schemeClr val="bg2"/>
                </a:solidFill>
                <a:uLnTx/>
                <a:uFillTx/>
                <a:latin typeface="Trebuchet MS" pitchFamily="34" charset="0"/>
                <a:ea typeface="+mn-ea"/>
                <a:cs typeface="+mn-cs"/>
              </a:rPr>
              <a:t>unique, long-lived token to the user’s Windows Live ID.</a:t>
            </a:r>
            <a:endPar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26" name="Right Arrow 25"/>
          <p:cNvSpPr/>
          <p:nvPr/>
        </p:nvSpPr>
        <p:spPr bwMode="auto">
          <a:xfrm rot="690098">
            <a:off x="2088441" y="3093155"/>
            <a:ext cx="1117600" cy="508000"/>
          </a:xfrm>
          <a:prstGeom prst="rightArrow">
            <a:avLst/>
          </a:prstGeom>
          <a:gradFill>
            <a:gsLst>
              <a:gs pos="88000">
                <a:schemeClr val="accent1">
                  <a:lumMod val="20000"/>
                  <a:lumOff val="80000"/>
                </a:schemeClr>
              </a:gs>
              <a:gs pos="100000">
                <a:schemeClr val="accent1">
                  <a:lumMod val="5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Content Placeholder 2"/>
          <p:cNvSpPr txBox="1">
            <a:spLocks/>
          </p:cNvSpPr>
          <p:nvPr/>
        </p:nvSpPr>
        <p:spPr bwMode="auto">
          <a:xfrm>
            <a:off x="381000" y="5274714"/>
            <a:ext cx="8391525" cy="51084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rPr>
              <a:t>User confirms registration</a:t>
            </a:r>
            <a:r>
              <a:rPr kumimoji="0" lang="en-US" sz="3200" i="0" u="none" strike="noStrike" kern="0" cap="none" spc="0" normalizeH="0" noProof="0" dirty="0" smtClean="0">
                <a:ln>
                  <a:noFill/>
                </a:ln>
                <a:solidFill>
                  <a:schemeClr val="bg2"/>
                </a:solidFill>
                <a:uLnTx/>
                <a:uFillTx/>
                <a:latin typeface="Trebuchet MS" pitchFamily="34" charset="0"/>
                <a:ea typeface="+mn-ea"/>
                <a:cs typeface="+mn-cs"/>
              </a:rPr>
              <a:t> on device.</a:t>
            </a:r>
            <a:endParaRPr kumimoji="0" lang="en-US" sz="320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
        <p:nvSpPr>
          <p:cNvPr id="28" name="TextBox 27"/>
          <p:cNvSpPr txBox="1"/>
          <p:nvPr/>
        </p:nvSpPr>
        <p:spPr>
          <a:xfrm>
            <a:off x="381000" y="4967111"/>
            <a:ext cx="8367889" cy="1077218"/>
          </a:xfrm>
          <a:prstGeom prst="rect">
            <a:avLst/>
          </a:prstGeom>
          <a:noFill/>
        </p:spPr>
        <p:txBody>
          <a:bodyPr wrap="square" rtlCol="0">
            <a:spAutoFit/>
          </a:bodyPr>
          <a:lstStyle/>
          <a:p>
            <a:r>
              <a:rPr lang="en-US" sz="3200" dirty="0" smtClean="0">
                <a:solidFill>
                  <a:schemeClr val="bg2"/>
                </a:solidFill>
              </a:rPr>
              <a:t>Frame calls </a:t>
            </a:r>
            <a:r>
              <a:rPr lang="en-US" sz="3200" dirty="0" err="1" smtClean="0">
                <a:solidFill>
                  <a:schemeClr val="bg2"/>
                </a:solidFill>
              </a:rPr>
              <a:t>DeviceBind</a:t>
            </a:r>
            <a:r>
              <a:rPr lang="en-US" sz="3200" dirty="0" smtClean="0">
                <a:solidFill>
                  <a:schemeClr val="bg2"/>
                </a:solidFill>
              </a:rPr>
              <a:t>. Service returns the long-lived ID to the device.</a:t>
            </a:r>
          </a:p>
        </p:txBody>
      </p:sp>
      <p:sp>
        <p:nvSpPr>
          <p:cNvPr id="29" name="Right Arrow 28"/>
          <p:cNvSpPr/>
          <p:nvPr/>
        </p:nvSpPr>
        <p:spPr bwMode="auto">
          <a:xfrm>
            <a:off x="5407375" y="3330223"/>
            <a:ext cx="1117600" cy="508000"/>
          </a:xfrm>
          <a:prstGeom prst="rightArrow">
            <a:avLst/>
          </a:prstGeom>
          <a:gradFill>
            <a:gsLst>
              <a:gs pos="88000">
                <a:schemeClr val="accent1">
                  <a:lumMod val="20000"/>
                  <a:lumOff val="80000"/>
                </a:schemeClr>
              </a:gs>
              <a:gs pos="100000">
                <a:schemeClr val="accent1">
                  <a:lumMod val="50000"/>
                </a:schemeClr>
              </a:gs>
            </a:gsLst>
          </a:gradFill>
          <a:ln>
            <a:solidFill>
              <a:schemeClr val="accent1">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TextBox 31"/>
          <p:cNvSpPr txBox="1"/>
          <p:nvPr/>
        </p:nvSpPr>
        <p:spPr>
          <a:xfrm>
            <a:off x="381000" y="4836158"/>
            <a:ext cx="8367889" cy="1384995"/>
          </a:xfrm>
          <a:prstGeom prst="rect">
            <a:avLst/>
          </a:prstGeom>
          <a:noFill/>
        </p:spPr>
        <p:txBody>
          <a:bodyPr wrap="square" rtlCol="0">
            <a:spAutoFit/>
          </a:bodyPr>
          <a:lstStyle/>
          <a:p>
            <a:r>
              <a:rPr lang="en-US" sz="2800" dirty="0" smtClean="0">
                <a:solidFill>
                  <a:schemeClr val="bg2"/>
                </a:solidFill>
              </a:rPr>
              <a:t>Frame calls GetCollectionInfo passing the </a:t>
            </a:r>
            <a:br>
              <a:rPr lang="en-US" sz="2800" dirty="0" smtClean="0">
                <a:solidFill>
                  <a:schemeClr val="bg2"/>
                </a:solidFill>
              </a:rPr>
            </a:br>
            <a:r>
              <a:rPr lang="en-US" sz="2800" dirty="0" smtClean="0">
                <a:solidFill>
                  <a:schemeClr val="bg2"/>
                </a:solidFill>
              </a:rPr>
              <a:t>long-lived token. Service returns a list of the </a:t>
            </a:r>
            <a:br>
              <a:rPr lang="en-US" sz="2800" dirty="0" smtClean="0">
                <a:solidFill>
                  <a:schemeClr val="bg2"/>
                </a:solidFill>
              </a:rPr>
            </a:br>
            <a:r>
              <a:rPr lang="en-US" sz="2800" dirty="0" smtClean="0">
                <a:solidFill>
                  <a:schemeClr val="bg2"/>
                </a:solidFill>
              </a:rPr>
              <a:t>user’s content collections.</a:t>
            </a:r>
          </a:p>
        </p:txBody>
      </p:sp>
      <p:sp>
        <p:nvSpPr>
          <p:cNvPr id="33" name="Content Placeholder 2"/>
          <p:cNvSpPr txBox="1">
            <a:spLocks/>
          </p:cNvSpPr>
          <p:nvPr/>
        </p:nvSpPr>
        <p:spPr bwMode="auto">
          <a:xfrm>
            <a:off x="380999" y="5267941"/>
            <a:ext cx="8391526" cy="53341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marR="0" lvl="0"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800" i="0" u="none" strike="noStrike" kern="0" cap="none" spc="0" normalizeH="0" baseline="0" noProof="0" dirty="0" smtClean="0">
                <a:ln>
                  <a:noFill/>
                </a:ln>
                <a:solidFill>
                  <a:schemeClr val="bg2"/>
                </a:solidFill>
                <a:uLnTx/>
                <a:uFillTx/>
                <a:latin typeface="Trebuchet MS" pitchFamily="34" charset="0"/>
                <a:ea typeface="+mn-ea"/>
                <a:cs typeface="+mn-cs"/>
              </a:rPr>
              <a:t>User selects</a:t>
            </a:r>
            <a:r>
              <a:rPr kumimoji="0" lang="en-US" sz="2800" i="0" u="none" strike="noStrike" kern="0" cap="none" spc="0" normalizeH="0" noProof="0" dirty="0" smtClean="0">
                <a:ln>
                  <a:noFill/>
                </a:ln>
                <a:solidFill>
                  <a:schemeClr val="bg2"/>
                </a:solidFill>
                <a:uLnTx/>
                <a:uFillTx/>
                <a:latin typeface="Trebuchet MS" pitchFamily="34" charset="0"/>
                <a:ea typeface="+mn-ea"/>
                <a:cs typeface="+mn-cs"/>
              </a:rPr>
              <a:t> a collection and slideshow begins.</a:t>
            </a:r>
            <a:endParaRPr kumimoji="0" lang="en-US" sz="2800" i="0" u="none" strike="noStrike" kern="0" cap="none" spc="0" normalizeH="0" baseline="0" noProof="0" dirty="0" smtClean="0">
              <a:ln>
                <a:noFill/>
              </a:ln>
              <a:solidFill>
                <a:schemeClr val="bg2"/>
              </a:solidFill>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9"/>
                                        </p:tgtEl>
                                        <p:attrNameLst>
                                          <p:attrName>style.visibility</p:attrName>
                                        </p:attrNameLst>
                                      </p:cBhvr>
                                      <p:to>
                                        <p:strVal val="hidden"/>
                                      </p:to>
                                    </p:set>
                                  </p:childTnLst>
                                </p:cTn>
                              </p:par>
                              <p:par>
                                <p:cTn id="50" presetID="1" presetClass="entr" presetSubtype="0" fill="hold" grpId="2"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ntr" presetSubtype="0" fill="hold" grpId="2" nodeType="with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3" nodeType="clickEffect">
                                  <p:stCondLst>
                                    <p:cond delay="0"/>
                                  </p:stCondLst>
                                  <p:childTnLst>
                                    <p:set>
                                      <p:cBhvr>
                                        <p:cTn id="67" dur="1" fill="hold">
                                          <p:stCondLst>
                                            <p:cond delay="0"/>
                                          </p:stCondLst>
                                        </p:cTn>
                                        <p:tgtEl>
                                          <p:spTgt spid="2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
                                        </p:tgtEl>
                                        <p:attrNameLst>
                                          <p:attrName>style.visibility</p:attrName>
                                        </p:attrNameLst>
                                      </p:cBhvr>
                                      <p:to>
                                        <p:strVal val="hidden"/>
                                      </p:to>
                                    </p:set>
                                  </p:childTnLst>
                                </p:cTn>
                              </p:par>
                              <p:par>
                                <p:cTn id="70" presetID="1" presetClass="entr" presetSubtype="0" fill="hold" grpId="4"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5" nodeType="clickEffect">
                                  <p:stCondLst>
                                    <p:cond delay="0"/>
                                  </p:stCondLst>
                                  <p:childTnLst>
                                    <p:set>
                                      <p:cBhvr>
                                        <p:cTn id="77" dur="1" fill="hold">
                                          <p:stCondLst>
                                            <p:cond delay="0"/>
                                          </p:stCondLst>
                                        </p:cTn>
                                        <p:tgtEl>
                                          <p:spTgt spid="2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4" nodeType="withEffect">
                                  <p:stCondLst>
                                    <p:cond delay="0"/>
                                  </p:stCondLst>
                                  <p:childTnLst>
                                    <p:set>
                                      <p:cBhvr>
                                        <p:cTn id="8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animBg="1"/>
      <p:bldP spid="20" grpId="1" animBg="1"/>
      <p:bldP spid="20" grpId="2" animBg="1"/>
      <p:bldP spid="20" grpId="3" animBg="1"/>
      <p:bldP spid="20" grpId="4" animBg="1"/>
      <p:bldP spid="21" grpId="0"/>
      <p:bldP spid="21" grpId="1"/>
      <p:bldP spid="22" grpId="0" animBg="1"/>
      <p:bldP spid="22" grpId="1" animBg="1"/>
      <p:bldP spid="23" grpId="0" animBg="1"/>
      <p:bldP spid="23" grpId="1" animBg="1"/>
      <p:bldP spid="23" grpId="2" animBg="1"/>
      <p:bldP spid="23" grpId="3" animBg="1"/>
      <p:bldP spid="23" grpId="4" animBg="1"/>
      <p:bldP spid="23" grpId="5" animBg="1"/>
      <p:bldP spid="24" grpId="0"/>
      <p:bldP spid="24" grpId="1"/>
      <p:bldP spid="25" grpId="0"/>
      <p:bldP spid="25" grpId="1"/>
      <p:bldP spid="26" grpId="0" animBg="1"/>
      <p:bldP spid="26" grpId="1" animBg="1"/>
      <p:bldP spid="27" grpId="0"/>
      <p:bldP spid="27" grpId="1"/>
      <p:bldP spid="28" grpId="0"/>
      <p:bldP spid="28" grpId="1"/>
      <p:bldP spid="29" grpId="0" animBg="1"/>
      <p:bldP spid="29" grpId="1" animBg="1"/>
      <p:bldP spid="32" grpId="0"/>
      <p:bldP spid="32" grpId="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p>
        </p:txBody>
      </p:sp>
      <p:sp>
        <p:nvSpPr>
          <p:cNvPr id="3" name="TextBox 2"/>
          <p:cNvSpPr txBox="1"/>
          <p:nvPr/>
        </p:nvSpPr>
        <p:spPr>
          <a:xfrm>
            <a:off x="1573161" y="3067665"/>
            <a:ext cx="6459794" cy="1938992"/>
          </a:xfrm>
          <a:prstGeom prst="rect">
            <a:avLst/>
          </a:prstGeom>
          <a:noFill/>
        </p:spPr>
        <p:txBody>
          <a:bodyPr wrap="square" rtlCol="0">
            <a:spAutoFit/>
          </a:bodyPr>
          <a:lstStyle/>
          <a:p>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Windows Live FrameIt</a:t>
            </a:r>
          </a:p>
          <a:p>
            <a:pPr lvl="1">
              <a:buFont typeface="Arial" pitchFamily="34" charset="0"/>
              <a:buChar char="•"/>
            </a:pPr>
            <a:r>
              <a:rPr lang="en-US" sz="36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Device Registration</a:t>
            </a:r>
          </a:p>
          <a:p>
            <a:pPr lvl="1">
              <a:buFont typeface="Arial" pitchFamily="34" charset="0"/>
              <a:buChar char="•"/>
            </a:pPr>
            <a:r>
              <a:rPr lang="en-US" sz="36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Exploring the RSS feed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355850"/>
            <a:ext cx="8391525" cy="1421928"/>
          </a:xfrm>
          <a:prstGeom prst="rect">
            <a:avLst/>
          </a:prstGeom>
          <a:effectLst>
            <a:glow rad="228600">
              <a:schemeClr val="accent5">
                <a:satMod val="175000"/>
                <a:alpha val="40000"/>
              </a:schemeClr>
            </a:glow>
          </a:effectLst>
        </p:spPr>
        <p:txBody>
          <a:bodyPr wrap="square">
            <a:spAutoFit/>
          </a:bodyPr>
          <a:lstStyle/>
          <a:p>
            <a:pPr algn="ctr" defTabSz="912777" fontAlgn="base">
              <a:lnSpc>
                <a:spcPct val="90000"/>
              </a:lnSpc>
              <a:spcBef>
                <a:spcPct val="0"/>
              </a:spcBef>
              <a:spcAft>
                <a:spcPct val="0"/>
              </a:spcAft>
            </a:pPr>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Connecting to Windows </a:t>
            </a:r>
          </a:p>
          <a:p>
            <a:pPr algn="ctr" defTabSz="912777" fontAlgn="base">
              <a:lnSpc>
                <a:spcPct val="90000"/>
              </a:lnSpc>
              <a:spcBef>
                <a:spcPct val="0"/>
              </a:spcBef>
              <a:spcAft>
                <a:spcPct val="0"/>
              </a:spcAft>
            </a:pPr>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in a Home Network:</a:t>
            </a:r>
          </a:p>
        </p:txBody>
      </p:sp>
      <p:sp>
        <p:nvSpPr>
          <p:cNvPr id="5" name="Rectangle 4"/>
          <p:cNvSpPr/>
          <p:nvPr/>
        </p:nvSpPr>
        <p:spPr bwMode="auto">
          <a:xfrm>
            <a:off x="708660" y="482346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1706880" y="482727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bwMode="auto">
          <a:xfrm>
            <a:off x="2691245" y="482727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5730240" y="108966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bwMode="auto">
          <a:xfrm>
            <a:off x="6690360" y="1094509"/>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bwMode="auto">
          <a:xfrm>
            <a:off x="7656368" y="1083079"/>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Joining The Digital Life…</a:t>
            </a:r>
            <a:endParaRPr lang="en-US" dirty="0"/>
          </a:p>
        </p:txBody>
      </p:sp>
      <p:pic>
        <p:nvPicPr>
          <p:cNvPr id="31752" name="Picture 8"/>
          <p:cNvPicPr>
            <a:picLocks noChangeAspect="1" noChangeArrowheads="1"/>
          </p:cNvPicPr>
          <p:nvPr/>
        </p:nvPicPr>
        <p:blipFill>
          <a:blip r:embed="rId3"/>
          <a:srcRect/>
          <a:stretch>
            <a:fillRect/>
          </a:stretch>
        </p:blipFill>
        <p:spPr bwMode="auto">
          <a:xfrm>
            <a:off x="767645" y="1136579"/>
            <a:ext cx="7699022" cy="4796967"/>
          </a:xfrm>
          <a:prstGeom prst="rect">
            <a:avLst/>
          </a:prstGeom>
          <a:noFill/>
          <a:ln w="9525">
            <a:noFill/>
            <a:miter lim="800000"/>
            <a:headEnd/>
            <a:tailEnd/>
          </a:ln>
          <a:effectLst/>
        </p:spPr>
      </p:pic>
      <p:sp>
        <p:nvSpPr>
          <p:cNvPr id="5" name="Rectangle 4"/>
          <p:cNvSpPr/>
          <p:nvPr/>
        </p:nvSpPr>
        <p:spPr bwMode="auto">
          <a:xfrm>
            <a:off x="6705600" y="5244353"/>
            <a:ext cx="1882588" cy="770965"/>
          </a:xfrm>
          <a:prstGeom prst="rect">
            <a:avLst/>
          </a:prstGeom>
          <a:solidFill>
            <a:schemeClr val="tx2"/>
          </a:solidFill>
          <a:ln>
            <a:headEnd type="none" w="med" len="med"/>
            <a:tailEnd type="none" w="med" len="med"/>
          </a:ln>
          <a:effectLst>
            <a:glow rad="228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4" name="Picture 3" descr="dlna-logo.gif"/>
          <p:cNvPicPr>
            <a:picLocks noChangeAspect="1"/>
          </p:cNvPicPr>
          <p:nvPr/>
        </p:nvPicPr>
        <p:blipFill>
          <a:blip r:embed="rId4"/>
          <a:stretch>
            <a:fillRect/>
          </a:stretch>
        </p:blipFill>
        <p:spPr>
          <a:xfrm>
            <a:off x="6858117" y="5336945"/>
            <a:ext cx="1604565" cy="539717"/>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893859" y="1075765"/>
            <a:ext cx="1950986" cy="5074023"/>
          </a:xfrm>
          <a:prstGeom prst="rect">
            <a:avLst/>
          </a:prstGeom>
          <a:ln>
            <a:noFill/>
            <a:headEnd type="none" w="med" len="med"/>
            <a:tailEnd type="none" w="med" len="med"/>
          </a:ln>
          <a:effectLst>
            <a:softEdge rad="635000"/>
          </a:effectLst>
        </p:spPr>
        <p:style>
          <a:lnRef idx="0">
            <a:schemeClr val="accent3"/>
          </a:lnRef>
          <a:fillRef idx="1003">
            <a:schemeClr val="dk2"/>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bwMode="auto">
          <a:xfrm>
            <a:off x="1595718" y="1253066"/>
            <a:ext cx="3811659" cy="5091289"/>
          </a:xfrm>
          <a:prstGeom prst="rect">
            <a:avLst/>
          </a:prstGeom>
          <a:ln>
            <a:noFill/>
            <a:headEnd type="none" w="med" len="med"/>
            <a:tailEnd type="none" w="med" len="med"/>
          </a:ln>
          <a:effectLst>
            <a:softEdge rad="635000"/>
          </a:effectLst>
        </p:spPr>
        <p:style>
          <a:lnRef idx="0">
            <a:schemeClr val="accent3"/>
          </a:lnRef>
          <a:fillRef idx="1003">
            <a:schemeClr val="dk2"/>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3714" name="Rectangle 2"/>
          <p:cNvSpPr>
            <a:spLocks noGrp="1" noChangeArrowheads="1"/>
          </p:cNvSpPr>
          <p:nvPr>
            <p:ph type="title"/>
          </p:nvPr>
        </p:nvSpPr>
        <p:spPr>
          <a:xfrm>
            <a:off x="382588" y="228600"/>
            <a:ext cx="8380412" cy="553998"/>
          </a:xfrm>
        </p:spPr>
        <p:txBody>
          <a:bodyPr/>
          <a:lstStyle/>
          <a:p>
            <a:r>
              <a:rPr lang="en-US" sz="4000" dirty="0" smtClean="0"/>
              <a:t>The Picture Frame As A DMR</a:t>
            </a:r>
            <a:endParaRPr lang="en-US" sz="4000" dirty="0"/>
          </a:p>
        </p:txBody>
      </p:sp>
      <p:pic>
        <p:nvPicPr>
          <p:cNvPr id="33795" name="Picture 3" descr="C:\Users\eheredia\AppData\Local\Microsoft\Windows\Temporary Internet Files\Content.IE5\B3T5XD4Y\MPj04394160000[1].jpg"/>
          <p:cNvPicPr>
            <a:picLocks noChangeAspect="1" noChangeArrowheads="1"/>
          </p:cNvPicPr>
          <p:nvPr/>
        </p:nvPicPr>
        <p:blipFill>
          <a:blip r:embed="rId3" cstate="print"/>
          <a:srcRect/>
          <a:stretch>
            <a:fillRect/>
          </a:stretch>
        </p:blipFill>
        <p:spPr bwMode="auto">
          <a:xfrm>
            <a:off x="145510" y="1003467"/>
            <a:ext cx="2552534" cy="2552534"/>
          </a:xfrm>
          <a:prstGeom prst="ellipse">
            <a:avLst/>
          </a:prstGeom>
          <a:ln>
            <a:noFill/>
          </a:ln>
          <a:effectLst>
            <a:softEdge rad="112500"/>
          </a:effectLst>
        </p:spPr>
      </p:pic>
      <p:pic>
        <p:nvPicPr>
          <p:cNvPr id="8" name="Picture 7" descr="PhotoGallery_256x256_72.png"/>
          <p:cNvPicPr>
            <a:picLocks noChangeAspect="1"/>
          </p:cNvPicPr>
          <p:nvPr/>
        </p:nvPicPr>
        <p:blipFill>
          <a:blip r:embed="rId4"/>
          <a:stretch>
            <a:fillRect/>
          </a:stretch>
        </p:blipFill>
        <p:spPr>
          <a:xfrm>
            <a:off x="7126611" y="746488"/>
            <a:ext cx="1870302" cy="1870302"/>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335141" y="1000063"/>
            <a:ext cx="3635353"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mj-lt"/>
              <a:buAutoNum type="arabicPeriod"/>
            </a:pPr>
            <a:r>
              <a:rPr lang="en-US" dirty="0" smtClean="0">
                <a:solidFill>
                  <a:schemeClr val="bg2"/>
                </a:solidFill>
                <a:latin typeface="Trebuchet MS" pitchFamily="34" charset="0"/>
              </a:rPr>
              <a:t>Organize and select pictures</a:t>
            </a:r>
          </a:p>
          <a:p>
            <a:pPr marL="457200" indent="-457200">
              <a:buFont typeface="+mj-lt"/>
              <a:buAutoNum type="arabicPeriod"/>
            </a:pPr>
            <a:r>
              <a:rPr lang="en-US" dirty="0" smtClean="0">
                <a:solidFill>
                  <a:schemeClr val="bg2"/>
                </a:solidFill>
                <a:latin typeface="Trebuchet MS" pitchFamily="34" charset="0"/>
              </a:rPr>
              <a:t>Create playlists</a:t>
            </a:r>
            <a:endParaRPr lang="en-US" sz="2800" dirty="0" smtClean="0">
              <a:solidFill>
                <a:schemeClr val="bg2"/>
              </a:solidFill>
              <a:latin typeface="Trebuchet MS" pitchFamily="34" charset="0"/>
            </a:endParaRPr>
          </a:p>
        </p:txBody>
      </p:sp>
      <p:sp>
        <p:nvSpPr>
          <p:cNvPr id="15" name="TextBox 14"/>
          <p:cNvSpPr txBox="1"/>
          <p:nvPr/>
        </p:nvSpPr>
        <p:spPr>
          <a:xfrm>
            <a:off x="2748847" y="2127955"/>
            <a:ext cx="323061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457200" indent="-457200">
              <a:buFont typeface="+mj-lt"/>
              <a:buAutoNum type="arabicPeriod" startAt="3"/>
            </a:pPr>
            <a:r>
              <a:rPr lang="en-US" dirty="0" smtClean="0">
                <a:solidFill>
                  <a:schemeClr val="bg2"/>
                </a:solidFill>
                <a:latin typeface="Trebuchet MS" pitchFamily="34" charset="0"/>
              </a:rPr>
              <a:t>Select a target DPF</a:t>
            </a:r>
          </a:p>
        </p:txBody>
      </p:sp>
      <p:sp>
        <p:nvSpPr>
          <p:cNvPr id="16" name="TextBox 15"/>
          <p:cNvSpPr txBox="1"/>
          <p:nvPr/>
        </p:nvSpPr>
        <p:spPr>
          <a:xfrm>
            <a:off x="2748846" y="2850444"/>
            <a:ext cx="3284402"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mj-lt"/>
              <a:buAutoNum type="arabicPeriod" startAt="4"/>
            </a:pPr>
            <a:r>
              <a:rPr lang="en-US" dirty="0" smtClean="0">
                <a:solidFill>
                  <a:schemeClr val="bg2"/>
                </a:solidFill>
                <a:latin typeface="Trebuchet MS" pitchFamily="34" charset="0"/>
              </a:rPr>
              <a:t>Get DPF info (formats, resolutions)</a:t>
            </a:r>
          </a:p>
        </p:txBody>
      </p:sp>
      <p:sp>
        <p:nvSpPr>
          <p:cNvPr id="17" name="TextBox 16"/>
          <p:cNvSpPr txBox="1"/>
          <p:nvPr/>
        </p:nvSpPr>
        <p:spPr>
          <a:xfrm>
            <a:off x="891824" y="3872088"/>
            <a:ext cx="419946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457200" indent="-457200">
              <a:buFont typeface="+mj-lt"/>
              <a:buAutoNum type="arabicPeriod" startAt="5"/>
            </a:pPr>
            <a:r>
              <a:rPr lang="en-US" dirty="0" smtClean="0">
                <a:solidFill>
                  <a:schemeClr val="bg2"/>
                </a:solidFill>
                <a:latin typeface="Trebuchet MS" pitchFamily="34" charset="0"/>
              </a:rPr>
              <a:t>Prepare images (</a:t>
            </a:r>
            <a:r>
              <a:rPr lang="en-US" dirty="0" err="1" smtClean="0">
                <a:solidFill>
                  <a:schemeClr val="bg2"/>
                </a:solidFill>
                <a:latin typeface="Trebuchet MS" pitchFamily="34" charset="0"/>
              </a:rPr>
              <a:t>transcode</a:t>
            </a:r>
            <a:r>
              <a:rPr lang="en-US" dirty="0" smtClean="0">
                <a:solidFill>
                  <a:schemeClr val="bg2"/>
                </a:solidFill>
                <a:latin typeface="Trebuchet MS" pitchFamily="34" charset="0"/>
              </a:rPr>
              <a:t>, </a:t>
            </a:r>
            <a:br>
              <a:rPr lang="en-US" dirty="0" smtClean="0">
                <a:solidFill>
                  <a:schemeClr val="bg2"/>
                </a:solidFill>
                <a:latin typeface="Trebuchet MS" pitchFamily="34" charset="0"/>
              </a:rPr>
            </a:br>
            <a:r>
              <a:rPr lang="en-US" dirty="0" smtClean="0">
                <a:solidFill>
                  <a:schemeClr val="bg2"/>
                </a:solidFill>
                <a:latin typeface="Trebuchet MS" pitchFamily="34" charset="0"/>
              </a:rPr>
              <a:t>scale, etc).</a:t>
            </a:r>
          </a:p>
        </p:txBody>
      </p:sp>
      <p:sp>
        <p:nvSpPr>
          <p:cNvPr id="18" name="TextBox 17"/>
          <p:cNvSpPr txBox="1"/>
          <p:nvPr/>
        </p:nvSpPr>
        <p:spPr>
          <a:xfrm>
            <a:off x="869245" y="4752622"/>
            <a:ext cx="4210755"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mj-lt"/>
              <a:buAutoNum type="arabicPeriod" startAt="4"/>
            </a:pPr>
            <a:r>
              <a:rPr lang="en-US" dirty="0" smtClean="0">
                <a:solidFill>
                  <a:schemeClr val="bg2"/>
                </a:solidFill>
                <a:latin typeface="Trebuchet MS" pitchFamily="34" charset="0"/>
              </a:rPr>
              <a:t>Send URI and request to play</a:t>
            </a:r>
          </a:p>
        </p:txBody>
      </p:sp>
      <p:sp>
        <p:nvSpPr>
          <p:cNvPr id="20" name="TextBox 19"/>
          <p:cNvSpPr txBox="1"/>
          <p:nvPr/>
        </p:nvSpPr>
        <p:spPr>
          <a:xfrm>
            <a:off x="6434667" y="5367866"/>
            <a:ext cx="253999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457200" indent="-457200">
              <a:buFont typeface="+mj-lt"/>
              <a:buAutoNum type="arabicPeriod" startAt="5"/>
            </a:pPr>
            <a:r>
              <a:rPr lang="en-US" dirty="0" smtClean="0">
                <a:solidFill>
                  <a:schemeClr val="bg2"/>
                </a:solidFill>
                <a:latin typeface="Trebuchet MS" pitchFamily="34" charset="0"/>
              </a:rPr>
              <a:t>Request image and play</a:t>
            </a:r>
          </a:p>
        </p:txBody>
      </p:sp>
      <p:grpSp>
        <p:nvGrpSpPr>
          <p:cNvPr id="45" name="Group 44"/>
          <p:cNvGrpSpPr/>
          <p:nvPr/>
        </p:nvGrpSpPr>
        <p:grpSpPr>
          <a:xfrm>
            <a:off x="6117172" y="2590800"/>
            <a:ext cx="1513892" cy="762766"/>
            <a:chOff x="6117172" y="2590800"/>
            <a:chExt cx="1513892" cy="762766"/>
          </a:xfrm>
        </p:grpSpPr>
        <p:grpSp>
          <p:nvGrpSpPr>
            <p:cNvPr id="38" name="Group 37"/>
            <p:cNvGrpSpPr/>
            <p:nvPr/>
          </p:nvGrpSpPr>
          <p:grpSpPr>
            <a:xfrm rot="10800000" flipV="1">
              <a:off x="6117172" y="2949388"/>
              <a:ext cx="1502828" cy="404178"/>
              <a:chOff x="3356043" y="5496131"/>
              <a:chExt cx="2910287" cy="418286"/>
            </a:xfrm>
          </p:grpSpPr>
          <p:cxnSp>
            <p:nvCxnSpPr>
              <p:cNvPr id="39" name="Straight Connector 38"/>
              <p:cNvCxnSpPr/>
              <p:nvPr/>
            </p:nvCxnSpPr>
            <p:spPr bwMode="auto">
              <a:xfrm rot="10800000">
                <a:off x="3397625" y="5549153"/>
                <a:ext cx="286870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40" name="Straight Connector 39"/>
              <p:cNvCxnSpPr/>
              <p:nvPr/>
            </p:nvCxnSpPr>
            <p:spPr bwMode="auto">
              <a:xfrm rot="5400000">
                <a:off x="3193106" y="5702842"/>
                <a:ext cx="418286" cy="48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none" w="med" len="med"/>
              </a:ln>
              <a:effectLst/>
            </p:spPr>
          </p:cxnSp>
          <p:cxnSp>
            <p:nvCxnSpPr>
              <p:cNvPr id="41" name="Straight Arrow Connector 40"/>
              <p:cNvCxnSpPr/>
              <p:nvPr/>
            </p:nvCxnSpPr>
            <p:spPr bwMode="auto">
              <a:xfrm flipV="1">
                <a:off x="3356043" y="5864506"/>
                <a:ext cx="2901322" cy="61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triangle"/>
              </a:ln>
              <a:effectLst>
                <a:outerShdw blurRad="50800" dist="38100" dir="5400000" algn="t" rotWithShape="0">
                  <a:prstClr val="black">
                    <a:alpha val="40000"/>
                  </a:prstClr>
                </a:outerShdw>
              </a:effectLst>
            </p:spPr>
          </p:cxnSp>
        </p:grpSp>
        <p:sp>
          <p:nvSpPr>
            <p:cNvPr id="42" name="TextBox 41"/>
            <p:cNvSpPr txBox="1"/>
            <p:nvPr/>
          </p:nvSpPr>
          <p:spPr>
            <a:xfrm>
              <a:off x="6122894" y="2590800"/>
              <a:ext cx="1508170" cy="369332"/>
            </a:xfrm>
            <a:prstGeom prst="rect">
              <a:avLst/>
            </a:prstGeom>
            <a:noFill/>
          </p:spPr>
          <p:txBody>
            <a:bodyPr wrap="none" rtlCol="0">
              <a:spAutoFit/>
            </a:bodyPr>
            <a:lstStyle/>
            <a:p>
              <a:r>
                <a:rPr lang="en-US" i="1" dirty="0" smtClean="0">
                  <a:effectLst>
                    <a:outerShdw blurRad="38100" dist="38100" dir="2700000" algn="tl">
                      <a:srgbClr val="000000">
                        <a:alpha val="43137"/>
                      </a:srgbClr>
                    </a:outerShdw>
                  </a:effectLst>
                  <a:latin typeface="Trebuchet MS" pitchFamily="34" charset="0"/>
                </a:rPr>
                <a:t>UPnP actions</a:t>
              </a:r>
              <a:endParaRPr lang="en-US" sz="2800" i="1"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46" name="Group 45"/>
          <p:cNvGrpSpPr/>
          <p:nvPr/>
        </p:nvGrpSpPr>
        <p:grpSpPr>
          <a:xfrm>
            <a:off x="5298141" y="4464424"/>
            <a:ext cx="1999130" cy="439270"/>
            <a:chOff x="5298141" y="4464424"/>
            <a:chExt cx="1999130" cy="439270"/>
          </a:xfrm>
        </p:grpSpPr>
        <p:cxnSp>
          <p:nvCxnSpPr>
            <p:cNvPr id="24" name="Straight Arrow Connector 23"/>
            <p:cNvCxnSpPr/>
            <p:nvPr/>
          </p:nvCxnSpPr>
          <p:spPr bwMode="auto">
            <a:xfrm flipV="1">
              <a:off x="5298141" y="4894729"/>
              <a:ext cx="1999130" cy="896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triangle" w="med" len="med"/>
            </a:ln>
            <a:effectLst>
              <a:outerShdw blurRad="50800" dist="38100" dir="5400000" algn="t" rotWithShape="0">
                <a:prstClr val="black">
                  <a:alpha val="40000"/>
                </a:prstClr>
              </a:outerShdw>
            </a:effectLst>
          </p:spPr>
        </p:cxnSp>
        <p:sp>
          <p:nvSpPr>
            <p:cNvPr id="43" name="TextBox 42"/>
            <p:cNvSpPr txBox="1"/>
            <p:nvPr/>
          </p:nvSpPr>
          <p:spPr>
            <a:xfrm>
              <a:off x="5405717" y="4464424"/>
              <a:ext cx="1508170" cy="369332"/>
            </a:xfrm>
            <a:prstGeom prst="rect">
              <a:avLst/>
            </a:prstGeom>
            <a:noFill/>
          </p:spPr>
          <p:txBody>
            <a:bodyPr wrap="none" rtlCol="0">
              <a:spAutoFit/>
            </a:bodyPr>
            <a:lstStyle/>
            <a:p>
              <a:r>
                <a:rPr lang="en-US" i="1" dirty="0" smtClean="0">
                  <a:effectLst>
                    <a:outerShdw blurRad="38100" dist="38100" dir="2700000" algn="tl">
                      <a:srgbClr val="000000">
                        <a:alpha val="43137"/>
                      </a:srgbClr>
                    </a:outerShdw>
                  </a:effectLst>
                  <a:latin typeface="Trebuchet MS" pitchFamily="34" charset="0"/>
                </a:rPr>
                <a:t>UPnP actions</a:t>
              </a:r>
            </a:p>
          </p:txBody>
        </p:sp>
      </p:grpSp>
      <p:grpSp>
        <p:nvGrpSpPr>
          <p:cNvPr id="47" name="Group 46"/>
          <p:cNvGrpSpPr/>
          <p:nvPr/>
        </p:nvGrpSpPr>
        <p:grpSpPr>
          <a:xfrm>
            <a:off x="3356043" y="5496131"/>
            <a:ext cx="2910287" cy="816801"/>
            <a:chOff x="3356043" y="5496131"/>
            <a:chExt cx="2910287" cy="816801"/>
          </a:xfrm>
        </p:grpSpPr>
        <p:grpSp>
          <p:nvGrpSpPr>
            <p:cNvPr id="37" name="Group 36"/>
            <p:cNvGrpSpPr/>
            <p:nvPr/>
          </p:nvGrpSpPr>
          <p:grpSpPr>
            <a:xfrm>
              <a:off x="3356043" y="5496131"/>
              <a:ext cx="2910287" cy="418286"/>
              <a:chOff x="3356043" y="5496131"/>
              <a:chExt cx="2910287" cy="418286"/>
            </a:xfrm>
          </p:grpSpPr>
          <p:cxnSp>
            <p:nvCxnSpPr>
              <p:cNvPr id="28" name="Straight Connector 27"/>
              <p:cNvCxnSpPr/>
              <p:nvPr/>
            </p:nvCxnSpPr>
            <p:spPr bwMode="auto">
              <a:xfrm rot="10800000">
                <a:off x="3397625" y="5549153"/>
                <a:ext cx="2868705"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none" w="med" len="med"/>
              </a:ln>
              <a:effectLst>
                <a:outerShdw blurRad="50800" dist="38100" dir="5400000" algn="t" rotWithShape="0">
                  <a:prstClr val="black">
                    <a:alpha val="40000"/>
                  </a:prstClr>
                </a:outerShdw>
              </a:effectLst>
            </p:spPr>
          </p:cxnSp>
          <p:cxnSp>
            <p:nvCxnSpPr>
              <p:cNvPr id="30" name="Straight Connector 29"/>
              <p:cNvCxnSpPr/>
              <p:nvPr/>
            </p:nvCxnSpPr>
            <p:spPr bwMode="auto">
              <a:xfrm rot="5400000">
                <a:off x="3193106" y="5702842"/>
                <a:ext cx="418286" cy="486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none" w="med" len="med"/>
              </a:ln>
              <a:effectLst/>
            </p:spPr>
          </p:cxnSp>
          <p:cxnSp>
            <p:nvCxnSpPr>
              <p:cNvPr id="32" name="Straight Arrow Connector 31"/>
              <p:cNvCxnSpPr/>
              <p:nvPr/>
            </p:nvCxnSpPr>
            <p:spPr bwMode="auto">
              <a:xfrm flipV="1">
                <a:off x="3356043" y="5864506"/>
                <a:ext cx="2901322" cy="613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01600" cap="flat" cmpd="sng" algn="ctr">
                <a:solidFill>
                  <a:srgbClr val="92D050"/>
                </a:solidFill>
                <a:prstDash val="solid"/>
                <a:round/>
                <a:headEnd type="none" w="med" len="med"/>
                <a:tailEnd type="triangle"/>
              </a:ln>
              <a:effectLst>
                <a:outerShdw blurRad="50800" dist="38100" dir="5400000" algn="t" rotWithShape="0">
                  <a:prstClr val="black">
                    <a:alpha val="40000"/>
                  </a:prstClr>
                </a:outerShdw>
              </a:effectLst>
            </p:spPr>
          </p:cxnSp>
        </p:grpSp>
        <p:sp>
          <p:nvSpPr>
            <p:cNvPr id="44" name="TextBox 43"/>
            <p:cNvSpPr txBox="1"/>
            <p:nvPr/>
          </p:nvSpPr>
          <p:spPr>
            <a:xfrm>
              <a:off x="3935506" y="5943600"/>
              <a:ext cx="1636410" cy="369332"/>
            </a:xfrm>
            <a:prstGeom prst="rect">
              <a:avLst/>
            </a:prstGeom>
            <a:noFill/>
          </p:spPr>
          <p:txBody>
            <a:bodyPr wrap="none" rtlCol="0">
              <a:spAutoFit/>
            </a:bodyPr>
            <a:lstStyle/>
            <a:p>
              <a:r>
                <a:rPr lang="en-US" i="1" dirty="0" smtClean="0">
                  <a:solidFill>
                    <a:schemeClr val="tx1"/>
                  </a:solidFill>
                  <a:effectLst>
                    <a:outerShdw blurRad="38100" dist="38100" dir="2700000" algn="tl">
                      <a:srgbClr val="000000">
                        <a:alpha val="43137"/>
                      </a:srgbClr>
                    </a:outerShdw>
                  </a:effectLst>
                  <a:latin typeface="Trebuchet MS" pitchFamily="34" charset="0"/>
                </a:rPr>
                <a:t>HTTP transfer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from="(-#ppt_w/2)" to="(#ppt_x)" calcmode="lin" valueType="num">
                                      <p:cBhvr>
                                        <p:cTn id="15" dur="600" fill="hold">
                                          <p:stCondLst>
                                            <p:cond delay="0"/>
                                          </p:stCondLst>
                                        </p:cTn>
                                        <p:tgtEl>
                                          <p:spTgt spid="16"/>
                                        </p:tgtEl>
                                        <p:attrNameLst>
                                          <p:attrName>ppt_x</p:attrName>
                                        </p:attrNameLst>
                                      </p:cBhvr>
                                    </p:anim>
                                    <p:anim from="0" to="-1.0" calcmode="lin" valueType="num">
                                      <p:cBhvr>
                                        <p:cTn id="16" dur="200" decel="50000" autoRev="1" fill="hold">
                                          <p:stCondLst>
                                            <p:cond delay="600"/>
                                          </p:stCondLst>
                                        </p:cTn>
                                        <p:tgtEl>
                                          <p:spTgt spid="16"/>
                                        </p:tgtEl>
                                        <p:attrNameLst>
                                          <p:attrName>xshear</p:attrName>
                                        </p:attrNameLst>
                                      </p:cBhvr>
                                    </p:anim>
                                    <p:animScale>
                                      <p:cBhvr>
                                        <p:cTn id="17" dur="200" decel="100000" autoRev="1" fill="hold">
                                          <p:stCondLst>
                                            <p:cond delay="600"/>
                                          </p:stCondLst>
                                        </p:cTn>
                                        <p:tgtEl>
                                          <p:spTgt spid="16"/>
                                        </p:tgtEl>
                                      </p:cBhvr>
                                      <p:from x="100000" y="100000"/>
                                      <p:to x="80000" y="100000"/>
                                    </p:animScale>
                                    <p:anim by="(#ppt_h/3+#ppt_w*0.1)" calcmode="lin" valueType="num">
                                      <p:cBhvr additive="sum">
                                        <p:cTn id="18" dur="200" decel="100000" autoRev="1" fill="hold">
                                          <p:stCondLst>
                                            <p:cond delay="600"/>
                                          </p:stCondLst>
                                        </p:cTn>
                                        <p:tgtEl>
                                          <p:spTgt spid="1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linds(horizont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from="(-#ppt_w/2)" to="(#ppt_x)" calcmode="lin" valueType="num">
                                      <p:cBhvr>
                                        <p:cTn id="28" dur="600" fill="hold">
                                          <p:stCondLst>
                                            <p:cond delay="0"/>
                                          </p:stCondLst>
                                        </p:cTn>
                                        <p:tgtEl>
                                          <p:spTgt spid="17"/>
                                        </p:tgtEl>
                                        <p:attrNameLst>
                                          <p:attrName>ppt_x</p:attrName>
                                        </p:attrNameLst>
                                      </p:cBhvr>
                                    </p:anim>
                                    <p:anim from="0" to="-1.0" calcmode="lin" valueType="num">
                                      <p:cBhvr>
                                        <p:cTn id="29" dur="200" decel="50000" autoRev="1" fill="hold">
                                          <p:stCondLst>
                                            <p:cond delay="600"/>
                                          </p:stCondLst>
                                        </p:cTn>
                                        <p:tgtEl>
                                          <p:spTgt spid="17"/>
                                        </p:tgtEl>
                                        <p:attrNameLst>
                                          <p:attrName>xshear</p:attrName>
                                        </p:attrNameLst>
                                      </p:cBhvr>
                                    </p:anim>
                                    <p:animScale>
                                      <p:cBhvr>
                                        <p:cTn id="30" dur="200" decel="100000" autoRev="1" fill="hold">
                                          <p:stCondLst>
                                            <p:cond delay="600"/>
                                          </p:stCondLst>
                                        </p:cTn>
                                        <p:tgtEl>
                                          <p:spTgt spid="17"/>
                                        </p:tgtEl>
                                      </p:cBhvr>
                                      <p:from x="100000" y="100000"/>
                                      <p:to x="80000" y="100000"/>
                                    </p:animScale>
                                    <p:anim by="(#ppt_h/3+#ppt_w*0.1)" calcmode="lin" valueType="num">
                                      <p:cBhvr additive="sum">
                                        <p:cTn id="31" dur="200" decel="100000" autoRev="1" fill="hold">
                                          <p:stCondLst>
                                            <p:cond delay="600"/>
                                          </p:stCondLst>
                                        </p:cTn>
                                        <p:tgtEl>
                                          <p:spTgt spid="17"/>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from="(-#ppt_w/2)" to="(#ppt_x)" calcmode="lin" valueType="num">
                                      <p:cBhvr>
                                        <p:cTn id="36" dur="600" fill="hold">
                                          <p:stCondLst>
                                            <p:cond delay="0"/>
                                          </p:stCondLst>
                                        </p:cTn>
                                        <p:tgtEl>
                                          <p:spTgt spid="18"/>
                                        </p:tgtEl>
                                        <p:attrNameLst>
                                          <p:attrName>ppt_x</p:attrName>
                                        </p:attrNameLst>
                                      </p:cBhvr>
                                    </p:anim>
                                    <p:anim from="0" to="-1.0" calcmode="lin" valueType="num">
                                      <p:cBhvr>
                                        <p:cTn id="37" dur="200" decel="50000" autoRev="1" fill="hold">
                                          <p:stCondLst>
                                            <p:cond delay="600"/>
                                          </p:stCondLst>
                                        </p:cTn>
                                        <p:tgtEl>
                                          <p:spTgt spid="18"/>
                                        </p:tgtEl>
                                        <p:attrNameLst>
                                          <p:attrName>xshear</p:attrName>
                                        </p:attrNameLst>
                                      </p:cBhvr>
                                    </p:anim>
                                    <p:animScale>
                                      <p:cBhvr>
                                        <p:cTn id="38" dur="200" decel="100000" autoRev="1" fill="hold">
                                          <p:stCondLst>
                                            <p:cond delay="600"/>
                                          </p:stCondLst>
                                        </p:cTn>
                                        <p:tgtEl>
                                          <p:spTgt spid="18"/>
                                        </p:tgtEl>
                                      </p:cBhvr>
                                      <p:from x="100000" y="100000"/>
                                      <p:to x="80000" y="100000"/>
                                    </p:animScale>
                                    <p:anim by="(#ppt_h/3+#ppt_w*0.1)" calcmode="lin" valueType="num">
                                      <p:cBhvr additive="sum">
                                        <p:cTn id="39" dur="200" decel="100000" autoRev="1" fill="hold">
                                          <p:stCondLst>
                                            <p:cond delay="600"/>
                                          </p:stCondLst>
                                        </p:cTn>
                                        <p:tgtEl>
                                          <p:spTgt spid="18"/>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slide(fromBottom)">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slide(fromBottom)">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553998"/>
          </a:xfrm>
        </p:spPr>
        <p:txBody>
          <a:bodyPr/>
          <a:lstStyle/>
          <a:p>
            <a:r>
              <a:rPr lang="en-US" sz="4000" dirty="0" smtClean="0"/>
              <a:t>UPnP Actions From PCs To DPFs</a:t>
            </a:r>
            <a:endParaRPr lang="en-US" sz="4000" dirty="0"/>
          </a:p>
        </p:txBody>
      </p:sp>
      <p:pic>
        <p:nvPicPr>
          <p:cNvPr id="35844" name="Picture 4"/>
          <p:cNvPicPr>
            <a:picLocks noChangeAspect="1" noChangeArrowheads="1"/>
          </p:cNvPicPr>
          <p:nvPr/>
        </p:nvPicPr>
        <p:blipFill>
          <a:blip r:embed="rId3"/>
          <a:srcRect/>
          <a:stretch>
            <a:fillRect/>
          </a:stretch>
        </p:blipFill>
        <p:spPr bwMode="auto">
          <a:xfrm>
            <a:off x="109539" y="1393325"/>
            <a:ext cx="3673567" cy="1438402"/>
          </a:xfrm>
          <a:prstGeom prst="rect">
            <a:avLst/>
          </a:prstGeom>
          <a:noFill/>
          <a:ln w="9525">
            <a:noFill/>
            <a:miter lim="800000"/>
            <a:headEnd/>
            <a:tailEnd/>
          </a:ln>
          <a:effectLst/>
        </p:spPr>
      </p:pic>
      <p:sp>
        <p:nvSpPr>
          <p:cNvPr id="9" name="Right Arrow 8"/>
          <p:cNvSpPr/>
          <p:nvPr/>
        </p:nvSpPr>
        <p:spPr bwMode="auto">
          <a:xfrm>
            <a:off x="1506071" y="2214282"/>
            <a:ext cx="1524000" cy="40341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latin typeface="Trebuchet MS" pitchFamily="34" charset="0"/>
              </a:rPr>
              <a:t>Action Input</a:t>
            </a:r>
          </a:p>
        </p:txBody>
      </p:sp>
      <p:sp>
        <p:nvSpPr>
          <p:cNvPr id="11" name="Left Arrow 10"/>
          <p:cNvSpPr/>
          <p:nvPr/>
        </p:nvSpPr>
        <p:spPr bwMode="auto">
          <a:xfrm>
            <a:off x="1470212" y="2581835"/>
            <a:ext cx="1479177" cy="412377"/>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latin typeface="Trebuchet MS" pitchFamily="34" charset="0"/>
              </a:rPr>
              <a:t>Action Output</a:t>
            </a:r>
          </a:p>
        </p:txBody>
      </p:sp>
      <p:pic>
        <p:nvPicPr>
          <p:cNvPr id="12" name="Picture 4"/>
          <p:cNvPicPr>
            <a:picLocks noChangeAspect="1" noChangeArrowheads="1"/>
          </p:cNvPicPr>
          <p:nvPr/>
        </p:nvPicPr>
        <p:blipFill>
          <a:blip r:embed="rId3"/>
          <a:srcRect/>
          <a:stretch>
            <a:fillRect/>
          </a:stretch>
        </p:blipFill>
        <p:spPr bwMode="auto">
          <a:xfrm>
            <a:off x="154362" y="3768972"/>
            <a:ext cx="3673567" cy="1438402"/>
          </a:xfrm>
          <a:prstGeom prst="rect">
            <a:avLst/>
          </a:prstGeom>
          <a:noFill/>
          <a:ln w="9525">
            <a:noFill/>
            <a:miter lim="800000"/>
            <a:headEnd/>
            <a:tailEnd/>
          </a:ln>
          <a:effectLst/>
        </p:spPr>
      </p:pic>
      <p:sp>
        <p:nvSpPr>
          <p:cNvPr id="13" name="Left Arrow 12"/>
          <p:cNvSpPr/>
          <p:nvPr/>
        </p:nvSpPr>
        <p:spPr bwMode="auto">
          <a:xfrm>
            <a:off x="1452282" y="4724400"/>
            <a:ext cx="1479177" cy="412377"/>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latin typeface="Trebuchet MS" pitchFamily="34" charset="0"/>
              </a:rPr>
              <a:t>Events</a:t>
            </a:r>
          </a:p>
        </p:txBody>
      </p:sp>
      <p:graphicFrame>
        <p:nvGraphicFramePr>
          <p:cNvPr id="14" name="Table 13"/>
          <p:cNvGraphicFramePr>
            <a:graphicFrameLocks noGrp="1"/>
          </p:cNvGraphicFramePr>
          <p:nvPr/>
        </p:nvGraphicFramePr>
        <p:xfrm>
          <a:off x="4043082" y="1235636"/>
          <a:ext cx="4894730" cy="457200"/>
        </p:xfrm>
        <a:graphic>
          <a:graphicData uri="http://schemas.openxmlformats.org/drawingml/2006/table">
            <a:tbl>
              <a:tblPr firstRow="1" bandRow="1">
                <a:tableStyleId>{69CF1AB2-1976-4502-BF36-3FF5EA218861}</a:tableStyleId>
              </a:tblPr>
              <a:tblGrid>
                <a:gridCol w="1954306"/>
                <a:gridCol w="2940424"/>
              </a:tblGrid>
              <a:tr h="370840">
                <a:tc>
                  <a:txBody>
                    <a:bodyPr/>
                    <a:lstStyle/>
                    <a:p>
                      <a:r>
                        <a:rPr lang="en-US" sz="1200" b="0" dirty="0" smtClean="0"/>
                        <a:t>GetProtocolInfo</a:t>
                      </a:r>
                      <a:endParaRPr lang="en-US" sz="1200" b="0" dirty="0">
                        <a:solidFill>
                          <a:schemeClr val="bg2"/>
                        </a:solidFill>
                      </a:endParaRPr>
                    </a:p>
                  </a:txBody>
                  <a:tcPr/>
                </a:tc>
                <a:tc>
                  <a:txBody>
                    <a:bodyPr/>
                    <a:lstStyle/>
                    <a:p>
                      <a:r>
                        <a:rPr lang="en-US" sz="1200" b="0" dirty="0" smtClean="0"/>
                        <a:t>Returns DPF supported</a:t>
                      </a:r>
                      <a:r>
                        <a:rPr lang="en-US" sz="1200" b="0" baseline="0" dirty="0" smtClean="0"/>
                        <a:t> m</a:t>
                      </a:r>
                      <a:r>
                        <a:rPr lang="en-US" sz="1200" b="0" dirty="0" smtClean="0"/>
                        <a:t>edia types (JPEG) – profiles: small,</a:t>
                      </a:r>
                      <a:r>
                        <a:rPr lang="en-US" sz="1200" b="0" baseline="0" dirty="0" smtClean="0"/>
                        <a:t> med, large</a:t>
                      </a:r>
                      <a:endParaRPr lang="en-US" sz="1200" b="0" dirty="0">
                        <a:solidFill>
                          <a:schemeClr val="bg2"/>
                        </a:solidFill>
                      </a:endParaRPr>
                    </a:p>
                  </a:txBody>
                  <a:tcPr/>
                </a:tc>
              </a:tr>
            </a:tbl>
          </a:graphicData>
        </a:graphic>
      </p:graphicFrame>
      <p:graphicFrame>
        <p:nvGraphicFramePr>
          <p:cNvPr id="15" name="Table 14"/>
          <p:cNvGraphicFramePr>
            <a:graphicFrameLocks noGrp="1"/>
          </p:cNvGraphicFramePr>
          <p:nvPr/>
        </p:nvGraphicFramePr>
        <p:xfrm>
          <a:off x="4043082" y="2283178"/>
          <a:ext cx="4894730" cy="2311400"/>
        </p:xfrm>
        <a:graphic>
          <a:graphicData uri="http://schemas.openxmlformats.org/drawingml/2006/table">
            <a:tbl>
              <a:tblPr firstRow="1" bandRow="1">
                <a:tableStyleId>{16D9F66E-5EB9-4882-86FB-DCBF35E3C3E4}</a:tableStyleId>
              </a:tblPr>
              <a:tblGrid>
                <a:gridCol w="1981201"/>
                <a:gridCol w="2913529"/>
              </a:tblGrid>
              <a:tr h="370840">
                <a:tc>
                  <a:txBody>
                    <a:bodyPr/>
                    <a:lstStyle/>
                    <a:p>
                      <a:r>
                        <a:rPr lang="en-US" sz="1200" b="0" dirty="0" smtClean="0"/>
                        <a:t>SetAVTransportURI</a:t>
                      </a:r>
                      <a:endParaRPr lang="en-US" sz="1200" b="0" dirty="0">
                        <a:solidFill>
                          <a:schemeClr val="bg2"/>
                        </a:solidFill>
                      </a:endParaRPr>
                    </a:p>
                  </a:txBody>
                  <a:tcPr/>
                </a:tc>
                <a:tc>
                  <a:txBody>
                    <a:bodyPr/>
                    <a:lstStyle/>
                    <a:p>
                      <a:r>
                        <a:rPr lang="en-US" sz="1200" b="0" dirty="0" smtClean="0"/>
                        <a:t>Prepares</a:t>
                      </a:r>
                      <a:r>
                        <a:rPr lang="en-US" sz="1200" b="0" baseline="0" dirty="0" smtClean="0"/>
                        <a:t> the DPF for an image</a:t>
                      </a:r>
                      <a:endParaRPr lang="en-US" sz="1200" b="0" dirty="0">
                        <a:solidFill>
                          <a:schemeClr val="bg2"/>
                        </a:solidFill>
                      </a:endParaRPr>
                    </a:p>
                  </a:txBody>
                  <a:tcPr/>
                </a:tc>
              </a:tr>
              <a:tr h="370840">
                <a:tc>
                  <a:txBody>
                    <a:bodyPr/>
                    <a:lstStyle/>
                    <a:p>
                      <a:r>
                        <a:rPr lang="en-US" sz="1200" dirty="0" smtClean="0"/>
                        <a:t>GetTransportInfo</a:t>
                      </a:r>
                      <a:endParaRPr lang="en-US" sz="1200" b="0" dirty="0">
                        <a:solidFill>
                          <a:schemeClr val="bg2"/>
                        </a:solidFill>
                      </a:endParaRPr>
                    </a:p>
                  </a:txBody>
                  <a:tcPr/>
                </a:tc>
                <a:tc>
                  <a:txBody>
                    <a:bodyPr/>
                    <a:lstStyle/>
                    <a:p>
                      <a:r>
                        <a:rPr lang="en-US" sz="1200" dirty="0" smtClean="0"/>
                        <a:t>Returns DPF state and status</a:t>
                      </a:r>
                      <a:endParaRPr lang="en-US" sz="1200" b="0" dirty="0">
                        <a:solidFill>
                          <a:schemeClr val="bg2"/>
                        </a:solidFill>
                      </a:endParaRPr>
                    </a:p>
                  </a:txBody>
                  <a:tcPr/>
                </a:tc>
              </a:tr>
              <a:tr h="370840">
                <a:tc>
                  <a:txBody>
                    <a:bodyPr/>
                    <a:lstStyle/>
                    <a:p>
                      <a:r>
                        <a:rPr lang="en-US" sz="1200" dirty="0" smtClean="0"/>
                        <a:t>GetPositionInfo</a:t>
                      </a:r>
                      <a:endParaRPr lang="en-US" sz="1200" b="0" dirty="0">
                        <a:solidFill>
                          <a:schemeClr val="bg2"/>
                        </a:solidFill>
                      </a:endParaRPr>
                    </a:p>
                  </a:txBody>
                  <a:tcPr/>
                </a:tc>
                <a:tc>
                  <a:txBody>
                    <a:bodyPr/>
                    <a:lstStyle/>
                    <a:p>
                      <a:r>
                        <a:rPr lang="en-US" sz="1200" dirty="0" smtClean="0"/>
                        <a:t>Returns current picture metadata in DPF</a:t>
                      </a:r>
                      <a:endParaRPr lang="en-US" sz="1200" b="0" dirty="0">
                        <a:solidFill>
                          <a:schemeClr val="bg2"/>
                        </a:solidFill>
                      </a:endParaRPr>
                    </a:p>
                  </a:txBody>
                  <a:tcPr/>
                </a:tc>
              </a:tr>
              <a:tr h="370840">
                <a:tc>
                  <a:txBody>
                    <a:bodyPr/>
                    <a:lstStyle/>
                    <a:p>
                      <a:r>
                        <a:rPr lang="en-US" sz="1200" b="0" dirty="0" smtClean="0">
                          <a:solidFill>
                            <a:schemeClr val="bg2"/>
                          </a:solidFill>
                        </a:rPr>
                        <a:t>GetDeviceCapabilities</a:t>
                      </a:r>
                      <a:endParaRPr lang="en-US" sz="1200" b="0" dirty="0">
                        <a:solidFill>
                          <a:schemeClr val="bg2"/>
                        </a:solidFill>
                      </a:endParaRPr>
                    </a:p>
                  </a:txBody>
                  <a:tcPr/>
                </a:tc>
                <a:tc>
                  <a:txBody>
                    <a:bodyPr/>
                    <a:lstStyle/>
                    <a:p>
                      <a:r>
                        <a:rPr lang="en-US" sz="1200" b="0" dirty="0" smtClean="0">
                          <a:solidFill>
                            <a:schemeClr val="bg2"/>
                          </a:solidFill>
                        </a:rPr>
                        <a:t>Returns DPF frame</a:t>
                      </a:r>
                      <a:r>
                        <a:rPr lang="en-US" sz="1200" b="0" baseline="0" dirty="0" smtClean="0">
                          <a:solidFill>
                            <a:schemeClr val="bg2"/>
                          </a:solidFill>
                        </a:rPr>
                        <a:t> resolution (protocol extension)</a:t>
                      </a:r>
                      <a:endParaRPr lang="en-US" sz="1200" b="0" dirty="0">
                        <a:solidFill>
                          <a:schemeClr val="bg2"/>
                        </a:solidFill>
                      </a:endParaRPr>
                    </a:p>
                  </a:txBody>
                  <a:tcPr/>
                </a:tc>
              </a:tr>
              <a:tr h="370840">
                <a:tc>
                  <a:txBody>
                    <a:bodyPr/>
                    <a:lstStyle/>
                    <a:p>
                      <a:r>
                        <a:rPr lang="en-US" sz="1200" b="0" dirty="0" smtClean="0">
                          <a:solidFill>
                            <a:schemeClr val="bg2"/>
                          </a:solidFill>
                        </a:rPr>
                        <a:t>Play</a:t>
                      </a:r>
                      <a:endParaRPr lang="en-US" sz="1200" b="0" dirty="0">
                        <a:solidFill>
                          <a:schemeClr val="bg2"/>
                        </a:solidFill>
                      </a:endParaRPr>
                    </a:p>
                  </a:txBody>
                  <a:tcPr/>
                </a:tc>
                <a:tc>
                  <a:txBody>
                    <a:bodyPr/>
                    <a:lstStyle/>
                    <a:p>
                      <a:r>
                        <a:rPr lang="en-US" sz="1200" b="0" dirty="0" smtClean="0">
                          <a:solidFill>
                            <a:schemeClr val="bg2"/>
                          </a:solidFill>
                        </a:rPr>
                        <a:t>Starts rendering of an image</a:t>
                      </a:r>
                      <a:endParaRPr lang="en-US" sz="1200" b="0" dirty="0">
                        <a:solidFill>
                          <a:schemeClr val="bg2"/>
                        </a:solidFill>
                      </a:endParaRPr>
                    </a:p>
                  </a:txBody>
                  <a:tcPr/>
                </a:tc>
              </a:tr>
              <a:tr h="370840">
                <a:tc>
                  <a:txBody>
                    <a:bodyPr/>
                    <a:lstStyle/>
                    <a:p>
                      <a:r>
                        <a:rPr lang="en-US" sz="1200" b="0" dirty="0" smtClean="0">
                          <a:solidFill>
                            <a:schemeClr val="bg2"/>
                          </a:solidFill>
                        </a:rPr>
                        <a:t>Stop</a:t>
                      </a:r>
                      <a:endParaRPr lang="en-US" sz="1200" b="0" dirty="0">
                        <a:solidFill>
                          <a:schemeClr val="bg2"/>
                        </a:solidFill>
                      </a:endParaRPr>
                    </a:p>
                  </a:txBody>
                  <a:tcPr/>
                </a:tc>
                <a:tc>
                  <a:txBody>
                    <a:bodyPr/>
                    <a:lstStyle/>
                    <a:p>
                      <a:r>
                        <a:rPr lang="en-US" sz="1200" b="0" dirty="0" smtClean="0">
                          <a:solidFill>
                            <a:schemeClr val="bg2"/>
                          </a:solidFill>
                        </a:rPr>
                        <a:t>Stops rendering of an image</a:t>
                      </a:r>
                      <a:endParaRPr lang="en-US" sz="1200" b="0" dirty="0">
                        <a:solidFill>
                          <a:schemeClr val="bg2"/>
                        </a:solidFill>
                      </a:endParaRPr>
                    </a:p>
                  </a:txBody>
                  <a:tcPr/>
                </a:tc>
              </a:tr>
            </a:tbl>
          </a:graphicData>
        </a:graphic>
      </p:graphicFrame>
      <p:sp>
        <p:nvSpPr>
          <p:cNvPr id="16" name="TextBox 15"/>
          <p:cNvSpPr txBox="1"/>
          <p:nvPr/>
        </p:nvSpPr>
        <p:spPr>
          <a:xfrm>
            <a:off x="3964193" y="932329"/>
            <a:ext cx="3506088" cy="338554"/>
          </a:xfrm>
          <a:prstGeom prst="rect">
            <a:avLst/>
          </a:prstGeom>
          <a:noFill/>
        </p:spPr>
        <p:txBody>
          <a:bodyPr wrap="none" rtlCol="0">
            <a:spAutoFit/>
          </a:bodyPr>
          <a:lstStyle/>
          <a:p>
            <a:r>
              <a:rPr lang="en-US" sz="1600" b="1" dirty="0" smtClean="0">
                <a:solidFill>
                  <a:schemeClr val="accent1">
                    <a:lumMod val="75000"/>
                  </a:schemeClr>
                </a:solidFill>
                <a:effectLst>
                  <a:outerShdw blurRad="38100" dist="38100" dir="2700000" algn="tl">
                    <a:srgbClr val="000000">
                      <a:alpha val="43137"/>
                    </a:srgbClr>
                  </a:outerShdw>
                </a:effectLst>
                <a:latin typeface="Trebuchet MS" pitchFamily="34" charset="0"/>
              </a:rPr>
              <a:t>Connection Manager Service (CMS)</a:t>
            </a:r>
          </a:p>
        </p:txBody>
      </p:sp>
      <p:sp>
        <p:nvSpPr>
          <p:cNvPr id="17" name="TextBox 16"/>
          <p:cNvSpPr txBox="1"/>
          <p:nvPr/>
        </p:nvSpPr>
        <p:spPr>
          <a:xfrm>
            <a:off x="3964193" y="1950123"/>
            <a:ext cx="2693110" cy="338554"/>
          </a:xfrm>
          <a:prstGeom prst="rect">
            <a:avLst/>
          </a:prstGeom>
          <a:noFill/>
        </p:spPr>
        <p:txBody>
          <a:bodyPr wrap="none" rtlCol="0">
            <a:spAutoFit/>
          </a:bodyPr>
          <a:lstStyle/>
          <a:p>
            <a:r>
              <a:rPr lang="en-US" sz="1600" b="1" dirty="0" smtClean="0">
                <a:solidFill>
                  <a:schemeClr val="accent1">
                    <a:lumMod val="75000"/>
                  </a:schemeClr>
                </a:solidFill>
                <a:effectLst>
                  <a:outerShdw blurRad="38100" dist="38100" dir="2700000" algn="tl">
                    <a:srgbClr val="000000">
                      <a:alpha val="43137"/>
                    </a:srgbClr>
                  </a:outerShdw>
                </a:effectLst>
                <a:latin typeface="Trebuchet MS" pitchFamily="34" charset="0"/>
              </a:rPr>
              <a:t>AVTransport Service (AVT)</a:t>
            </a:r>
          </a:p>
        </p:txBody>
      </p:sp>
      <p:graphicFrame>
        <p:nvGraphicFramePr>
          <p:cNvPr id="18" name="Table 17"/>
          <p:cNvGraphicFramePr>
            <a:graphicFrameLocks noGrp="1"/>
          </p:cNvGraphicFramePr>
          <p:nvPr/>
        </p:nvGraphicFramePr>
        <p:xfrm>
          <a:off x="4043082" y="5207001"/>
          <a:ext cx="4894730" cy="914400"/>
        </p:xfrm>
        <a:graphic>
          <a:graphicData uri="http://schemas.openxmlformats.org/drawingml/2006/table">
            <a:tbl>
              <a:tblPr firstRow="1" bandRow="1">
                <a:tableStyleId>{69CF1AB2-1976-4502-BF36-3FF5EA218861}</a:tableStyleId>
              </a:tblPr>
              <a:tblGrid>
                <a:gridCol w="2447365"/>
                <a:gridCol w="2447365"/>
              </a:tblGrid>
              <a:tr h="370840">
                <a:tc>
                  <a:txBody>
                    <a:bodyPr/>
                    <a:lstStyle/>
                    <a:p>
                      <a:r>
                        <a:rPr lang="en-US" sz="1200" b="0" dirty="0" err="1" smtClean="0"/>
                        <a:t>GetBrightness</a:t>
                      </a:r>
                      <a:r>
                        <a:rPr lang="en-US" sz="1200" b="0" dirty="0" smtClean="0"/>
                        <a:t>, </a:t>
                      </a:r>
                      <a:r>
                        <a:rPr lang="en-US" sz="1200" b="0" dirty="0" err="1" smtClean="0"/>
                        <a:t>SetBrightness</a:t>
                      </a:r>
                      <a:endParaRPr lang="en-US" sz="1200" b="0" dirty="0"/>
                    </a:p>
                  </a:txBody>
                  <a:tcPr/>
                </a:tc>
                <a:tc>
                  <a:txBody>
                    <a:bodyPr/>
                    <a:lstStyle/>
                    <a:p>
                      <a:r>
                        <a:rPr lang="en-US" sz="1200" b="0" dirty="0" smtClean="0"/>
                        <a:t>Gets and sets the value of brightness respectively</a:t>
                      </a:r>
                      <a:endParaRPr lang="en-US" sz="1200" b="0" dirty="0"/>
                    </a:p>
                  </a:txBody>
                  <a:tcPr/>
                </a:tc>
              </a:tr>
              <a:tr h="370840">
                <a:tc>
                  <a:txBody>
                    <a:bodyPr/>
                    <a:lstStyle/>
                    <a:p>
                      <a:r>
                        <a:rPr lang="en-US" sz="1200" b="0" dirty="0" err="1" smtClean="0"/>
                        <a:t>GetContrast</a:t>
                      </a:r>
                      <a:r>
                        <a:rPr lang="en-US" sz="1200" b="0" dirty="0" smtClean="0"/>
                        <a:t>,</a:t>
                      </a:r>
                      <a:r>
                        <a:rPr lang="en-US" sz="1200" b="0" baseline="0" dirty="0" smtClean="0"/>
                        <a:t> </a:t>
                      </a:r>
                      <a:r>
                        <a:rPr lang="en-US" sz="1200" b="0" baseline="0" dirty="0" err="1" smtClean="0"/>
                        <a:t>SetContrast</a:t>
                      </a:r>
                      <a:endParaRPr lang="en-US" sz="1200" b="0" dirty="0"/>
                    </a:p>
                  </a:txBody>
                  <a:tcPr/>
                </a:tc>
                <a:tc>
                  <a:txBody>
                    <a:bodyPr/>
                    <a:lstStyle/>
                    <a:p>
                      <a:r>
                        <a:rPr lang="en-US" sz="1200" b="0" dirty="0" smtClean="0"/>
                        <a:t>Gets and sets</a:t>
                      </a:r>
                      <a:r>
                        <a:rPr lang="en-US" sz="1200" b="0" baseline="0" dirty="0" smtClean="0"/>
                        <a:t> the value of contrast respectively</a:t>
                      </a:r>
                      <a:endParaRPr lang="en-US" sz="1200" b="0" dirty="0"/>
                    </a:p>
                  </a:txBody>
                  <a:tcPr/>
                </a:tc>
              </a:tr>
            </a:tbl>
          </a:graphicData>
        </a:graphic>
      </p:graphicFrame>
      <p:sp>
        <p:nvSpPr>
          <p:cNvPr id="19" name="TextBox 18"/>
          <p:cNvSpPr txBox="1"/>
          <p:nvPr/>
        </p:nvSpPr>
        <p:spPr>
          <a:xfrm>
            <a:off x="3964193" y="4882180"/>
            <a:ext cx="3273653" cy="338554"/>
          </a:xfrm>
          <a:prstGeom prst="rect">
            <a:avLst/>
          </a:prstGeom>
          <a:noFill/>
        </p:spPr>
        <p:txBody>
          <a:bodyPr wrap="none" rtlCol="0">
            <a:spAutoFit/>
          </a:bodyPr>
          <a:lstStyle/>
          <a:p>
            <a:r>
              <a:rPr lang="en-US" sz="1600" b="1" dirty="0" smtClean="0">
                <a:solidFill>
                  <a:schemeClr val="accent1">
                    <a:lumMod val="75000"/>
                  </a:schemeClr>
                </a:solidFill>
                <a:effectLst>
                  <a:outerShdw blurRad="38100" dist="38100" dir="2700000" algn="tl">
                    <a:srgbClr val="000000">
                      <a:alpha val="43137"/>
                    </a:srgbClr>
                  </a:outerShdw>
                </a:effectLst>
                <a:latin typeface="Trebuchet MS" pitchFamily="34" charset="0"/>
              </a:rPr>
              <a:t>Rendering Control Service (RCS)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609398"/>
          </a:xfrm>
        </p:spPr>
        <p:txBody>
          <a:bodyPr/>
          <a:lstStyle/>
          <a:p>
            <a:r>
              <a:rPr lang="en-US" sz="4400" dirty="0" smtClean="0"/>
              <a:t>DPF Main State Transitions</a:t>
            </a:r>
            <a:endParaRPr lang="en-US" sz="4400" dirty="0"/>
          </a:p>
        </p:txBody>
      </p:sp>
      <p:sp>
        <p:nvSpPr>
          <p:cNvPr id="5" name="Rectangle 4"/>
          <p:cNvSpPr/>
          <p:nvPr/>
        </p:nvSpPr>
        <p:spPr bwMode="auto">
          <a:xfrm>
            <a:off x="3810001" y="1183341"/>
            <a:ext cx="2698376" cy="6185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NO_MEDIA_PRESENT</a:t>
            </a:r>
          </a:p>
        </p:txBody>
      </p:sp>
      <p:sp>
        <p:nvSpPr>
          <p:cNvPr id="6" name="Rectangle 5"/>
          <p:cNvSpPr/>
          <p:nvPr/>
        </p:nvSpPr>
        <p:spPr bwMode="auto">
          <a:xfrm>
            <a:off x="3810001" y="2877672"/>
            <a:ext cx="2698376" cy="6185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STOPPED</a:t>
            </a:r>
          </a:p>
        </p:txBody>
      </p:sp>
      <p:sp>
        <p:nvSpPr>
          <p:cNvPr id="7" name="Rectangle 6"/>
          <p:cNvSpPr/>
          <p:nvPr/>
        </p:nvSpPr>
        <p:spPr bwMode="auto">
          <a:xfrm>
            <a:off x="3801036" y="5038165"/>
            <a:ext cx="2698376" cy="6185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PLAYING</a:t>
            </a:r>
          </a:p>
        </p:txBody>
      </p:sp>
      <p:sp>
        <p:nvSpPr>
          <p:cNvPr id="8" name="Rectangle 7"/>
          <p:cNvSpPr/>
          <p:nvPr/>
        </p:nvSpPr>
        <p:spPr bwMode="auto">
          <a:xfrm>
            <a:off x="340660" y="3863789"/>
            <a:ext cx="2698376" cy="61856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TRANSITIONING</a:t>
            </a:r>
          </a:p>
        </p:txBody>
      </p:sp>
      <p:cxnSp>
        <p:nvCxnSpPr>
          <p:cNvPr id="10" name="Straight Arrow Connector 9"/>
          <p:cNvCxnSpPr>
            <a:stCxn id="5" idx="2"/>
            <a:endCxn id="6" idx="0"/>
          </p:cNvCxnSpPr>
          <p:nvPr/>
        </p:nvCxnSpPr>
        <p:spPr bwMode="auto">
          <a:xfrm rot="5400000">
            <a:off x="4621306" y="2339789"/>
            <a:ext cx="1075766"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14" name="Straight Arrow Connector 13"/>
          <p:cNvCxnSpPr>
            <a:stCxn id="6" idx="2"/>
            <a:endCxn id="7" idx="0"/>
          </p:cNvCxnSpPr>
          <p:nvPr/>
        </p:nvCxnSpPr>
        <p:spPr bwMode="auto">
          <a:xfrm rot="5400000">
            <a:off x="4383743" y="4262719"/>
            <a:ext cx="1541928" cy="896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6200000" flipV="1">
            <a:off x="5298142" y="4258235"/>
            <a:ext cx="1515035" cy="896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19" name="Straight Connector 18"/>
          <p:cNvCxnSpPr>
            <a:stCxn id="6" idx="1"/>
          </p:cNvCxnSpPr>
          <p:nvPr/>
        </p:nvCxnSpPr>
        <p:spPr bwMode="auto">
          <a:xfrm rot="10800000">
            <a:off x="1730189" y="3182471"/>
            <a:ext cx="2079813" cy="448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21" name="Straight Connector 20"/>
          <p:cNvCxnSpPr>
            <a:endCxn id="8" idx="0"/>
          </p:cNvCxnSpPr>
          <p:nvPr/>
        </p:nvCxnSpPr>
        <p:spPr bwMode="auto">
          <a:xfrm rot="5400000">
            <a:off x="1351430" y="3511924"/>
            <a:ext cx="690283" cy="1344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w="med" len="med"/>
          </a:ln>
          <a:effectLst/>
        </p:spPr>
      </p:cxnSp>
      <p:cxnSp>
        <p:nvCxnSpPr>
          <p:cNvPr id="23" name="Straight Connector 22"/>
          <p:cNvCxnSpPr>
            <a:stCxn id="8" idx="2"/>
          </p:cNvCxnSpPr>
          <p:nvPr/>
        </p:nvCxnSpPr>
        <p:spPr bwMode="auto">
          <a:xfrm rot="5400000">
            <a:off x="1252819" y="4905935"/>
            <a:ext cx="860611" cy="134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dash"/>
            <a:round/>
            <a:headEnd type="none" w="med" len="med"/>
            <a:tailEnd type="none" w="med" len="med"/>
          </a:ln>
          <a:effectLst/>
        </p:spPr>
      </p:cxnSp>
      <p:cxnSp>
        <p:nvCxnSpPr>
          <p:cNvPr id="25" name="Straight Connector 24"/>
          <p:cNvCxnSpPr>
            <a:endCxn id="7" idx="1"/>
          </p:cNvCxnSpPr>
          <p:nvPr/>
        </p:nvCxnSpPr>
        <p:spPr bwMode="auto">
          <a:xfrm>
            <a:off x="1685365" y="5325035"/>
            <a:ext cx="2115671" cy="224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dash"/>
            <a:round/>
            <a:headEnd type="none" w="med" len="med"/>
            <a:tailEnd type="arrow" w="med" len="med"/>
          </a:ln>
          <a:effectLst/>
        </p:spPr>
      </p:cxnSp>
      <p:sp>
        <p:nvSpPr>
          <p:cNvPr id="29" name="TextBox 28"/>
          <p:cNvSpPr txBox="1"/>
          <p:nvPr/>
        </p:nvSpPr>
        <p:spPr>
          <a:xfrm>
            <a:off x="5208494" y="2097741"/>
            <a:ext cx="1662378" cy="523220"/>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SetAVTransportURI</a:t>
            </a:r>
          </a:p>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 Non empty -</a:t>
            </a:r>
          </a:p>
        </p:txBody>
      </p:sp>
      <p:sp>
        <p:nvSpPr>
          <p:cNvPr id="30" name="TextBox 29"/>
          <p:cNvSpPr txBox="1"/>
          <p:nvPr/>
        </p:nvSpPr>
        <p:spPr>
          <a:xfrm>
            <a:off x="1845862" y="2809713"/>
            <a:ext cx="1848583"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Play (</a:t>
            </a:r>
            <a:r>
              <a:rPr lang="en-US" sz="1400" dirty="0" smtClean="0">
                <a:effectLst>
                  <a:outerShdw blurRad="38100" dist="38100" dir="2700000" algn="tl">
                    <a:srgbClr val="000000">
                      <a:alpha val="43137"/>
                    </a:srgbClr>
                  </a:outerShdw>
                </a:effectLst>
                <a:latin typeface="Trebuchet MS" pitchFamily="34" charset="0"/>
              </a:rPr>
              <a:t>network delay)</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TextBox 30"/>
          <p:cNvSpPr txBox="1"/>
          <p:nvPr/>
        </p:nvSpPr>
        <p:spPr>
          <a:xfrm>
            <a:off x="4598894" y="4069977"/>
            <a:ext cx="519694"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Play</a:t>
            </a:r>
          </a:p>
        </p:txBody>
      </p:sp>
      <p:sp>
        <p:nvSpPr>
          <p:cNvPr id="32" name="TextBox 31"/>
          <p:cNvSpPr txBox="1"/>
          <p:nvPr/>
        </p:nvSpPr>
        <p:spPr>
          <a:xfrm>
            <a:off x="6096001" y="4150660"/>
            <a:ext cx="537327"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Stop</a:t>
            </a:r>
          </a:p>
        </p:txBody>
      </p:sp>
      <p:cxnSp>
        <p:nvCxnSpPr>
          <p:cNvPr id="20" name="Straight Connector 19"/>
          <p:cNvCxnSpPr>
            <a:stCxn id="6" idx="3"/>
          </p:cNvCxnSpPr>
          <p:nvPr/>
        </p:nvCxnSpPr>
        <p:spPr bwMode="auto">
          <a:xfrm flipV="1">
            <a:off x="6508377" y="3182471"/>
            <a:ext cx="2079811" cy="448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6517341" y="5360895"/>
            <a:ext cx="2079811" cy="448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6200000" flipV="1">
            <a:off x="6589060" y="3334871"/>
            <a:ext cx="4007223" cy="2689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10800000">
            <a:off x="6508377" y="1326776"/>
            <a:ext cx="2061883"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sp>
        <p:nvSpPr>
          <p:cNvPr id="33" name="TextBox 32"/>
          <p:cNvSpPr txBox="1"/>
          <p:nvPr/>
        </p:nvSpPr>
        <p:spPr>
          <a:xfrm>
            <a:off x="6840071" y="1389529"/>
            <a:ext cx="1662378" cy="523220"/>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latin typeface="Trebuchet MS" pitchFamily="34" charset="0"/>
              </a:rPr>
              <a:t>SetAVTransportURI</a:t>
            </a:r>
          </a:p>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 empty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DPF Technology Components</a:t>
            </a:r>
            <a:endParaRPr lang="en-US" dirty="0"/>
          </a:p>
        </p:txBody>
      </p:sp>
      <p:sp>
        <p:nvSpPr>
          <p:cNvPr id="7" name="Rectangle 6"/>
          <p:cNvSpPr/>
          <p:nvPr/>
        </p:nvSpPr>
        <p:spPr bwMode="auto">
          <a:xfrm>
            <a:off x="1667435" y="4873451"/>
            <a:ext cx="6087035" cy="462845"/>
          </a:xfrm>
          <a:prstGeom prst="rect">
            <a:avLst/>
          </a:prstGeom>
          <a:ln>
            <a:headEnd type="none" w="med" len="med"/>
            <a:tailEnd type="none" w="med" len="med"/>
          </a:ln>
          <a:effectLst>
            <a:glow rad="63500">
              <a:schemeClr val="accent1">
                <a:satMod val="175000"/>
                <a:alpha val="40000"/>
              </a:schemeClr>
            </a:glow>
          </a:effectLst>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Ethernet or Wi-Fi or both</a:t>
            </a:r>
          </a:p>
        </p:txBody>
      </p:sp>
      <p:sp>
        <p:nvSpPr>
          <p:cNvPr id="8" name="Rectangle 7"/>
          <p:cNvSpPr/>
          <p:nvPr/>
        </p:nvSpPr>
        <p:spPr bwMode="auto">
          <a:xfrm>
            <a:off x="1667435" y="4307969"/>
            <a:ext cx="6069106" cy="46284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TCP/IP, UDP/IP</a:t>
            </a:r>
          </a:p>
        </p:txBody>
      </p:sp>
      <p:sp>
        <p:nvSpPr>
          <p:cNvPr id="9" name="Rectangle 8"/>
          <p:cNvSpPr/>
          <p:nvPr/>
        </p:nvSpPr>
        <p:spPr bwMode="auto">
          <a:xfrm>
            <a:off x="1676399" y="3763392"/>
            <a:ext cx="6051177" cy="462845"/>
          </a:xfrm>
          <a:prstGeom prst="rect">
            <a:avLst/>
          </a:prstGeom>
          <a:ln>
            <a:headEnd type="none" w="med" len="med"/>
            <a:tailEnd type="none" w="med" len="med"/>
          </a:ln>
          <a:effectLst>
            <a:glow rad="63500">
              <a:schemeClr val="accent1">
                <a:satMod val="175000"/>
                <a:alpha val="40000"/>
              </a:schemeClr>
            </a:glow>
          </a:effectLst>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Trebuchet MS" pitchFamily="34" charset="0"/>
              </a:rPr>
              <a:t>HTTP</a:t>
            </a:r>
          </a:p>
        </p:txBody>
      </p:sp>
      <p:sp>
        <p:nvSpPr>
          <p:cNvPr id="14" name="Rectangle 13"/>
          <p:cNvSpPr/>
          <p:nvPr/>
        </p:nvSpPr>
        <p:spPr bwMode="auto">
          <a:xfrm>
            <a:off x="3155575" y="2448232"/>
            <a:ext cx="2115672" cy="5011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Rectangle 15"/>
          <p:cNvSpPr/>
          <p:nvPr/>
        </p:nvSpPr>
        <p:spPr bwMode="auto">
          <a:xfrm>
            <a:off x="5369860" y="2444503"/>
            <a:ext cx="2346174" cy="51385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latin typeface="Trebuchet MS" pitchFamily="34" charset="0"/>
            </a:endParaRPr>
          </a:p>
        </p:txBody>
      </p:sp>
      <p:sp>
        <p:nvSpPr>
          <p:cNvPr id="17" name="Rectangle 16"/>
          <p:cNvSpPr/>
          <p:nvPr/>
        </p:nvSpPr>
        <p:spPr bwMode="auto">
          <a:xfrm>
            <a:off x="1665341" y="2456329"/>
            <a:ext cx="1391624" cy="116712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5807795" y="2528236"/>
            <a:ext cx="1414426" cy="400110"/>
          </a:xfrm>
          <a:prstGeom prst="rect">
            <a:avLst/>
          </a:prstGeom>
          <a:noFill/>
        </p:spPr>
        <p:txBody>
          <a:bodyPr wrap="none" rtlCol="0">
            <a:spAutoFit/>
          </a:bodyPr>
          <a:lstStyle/>
          <a:p>
            <a:r>
              <a:rPr lang="en-US" sz="2000" dirty="0" smtClean="0">
                <a:solidFill>
                  <a:schemeClr val="bg2"/>
                </a:solidFill>
                <a:latin typeface="Trebuchet MS" pitchFamily="34" charset="0"/>
              </a:rPr>
              <a:t>DLNA  DMR</a:t>
            </a:r>
          </a:p>
        </p:txBody>
      </p:sp>
      <p:sp>
        <p:nvSpPr>
          <p:cNvPr id="22" name="Rectangle 21"/>
          <p:cNvSpPr/>
          <p:nvPr/>
        </p:nvSpPr>
        <p:spPr bwMode="auto">
          <a:xfrm>
            <a:off x="3128682" y="3048001"/>
            <a:ext cx="4589930" cy="58429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Trebuchet MS" pitchFamily="34" charset="0"/>
              </a:rPr>
              <a:t>Simplified XML parser </a:t>
            </a:r>
          </a:p>
          <a:p>
            <a:pPr algn="ctr" defTabSz="914063"/>
            <a:r>
              <a:rPr lang="en-US" sz="1600" dirty="0" smtClean="0">
                <a:solidFill>
                  <a:schemeClr val="bg2"/>
                </a:solidFill>
                <a:latin typeface="Trebuchet MS" pitchFamily="34" charset="0"/>
              </a:rPr>
              <a:t>Parse specific SOAP and DIDL-</a:t>
            </a:r>
            <a:r>
              <a:rPr lang="en-US" sz="1600" dirty="0" err="1" smtClean="0">
                <a:solidFill>
                  <a:schemeClr val="bg2"/>
                </a:solidFill>
                <a:latin typeface="Trebuchet MS" pitchFamily="34" charset="0"/>
              </a:rPr>
              <a:t>Lite</a:t>
            </a:r>
            <a:r>
              <a:rPr lang="en-US" sz="1600" dirty="0" smtClean="0">
                <a:solidFill>
                  <a:schemeClr val="bg2"/>
                </a:solidFill>
                <a:latin typeface="Trebuchet MS" pitchFamily="34" charset="0"/>
              </a:rPr>
              <a:t> messages</a:t>
            </a:r>
          </a:p>
        </p:txBody>
      </p:sp>
      <p:sp>
        <p:nvSpPr>
          <p:cNvPr id="12" name="TextBox 11"/>
          <p:cNvSpPr txBox="1"/>
          <p:nvPr/>
        </p:nvSpPr>
        <p:spPr>
          <a:xfrm>
            <a:off x="1947440" y="2827316"/>
            <a:ext cx="760144" cy="400110"/>
          </a:xfrm>
          <a:prstGeom prst="rect">
            <a:avLst/>
          </a:prstGeom>
          <a:noFill/>
        </p:spPr>
        <p:txBody>
          <a:bodyPr wrap="none" rtlCol="0">
            <a:spAutoFit/>
          </a:bodyPr>
          <a:lstStyle/>
          <a:p>
            <a:r>
              <a:rPr lang="en-US" sz="2000" dirty="0" smtClean="0">
                <a:solidFill>
                  <a:schemeClr val="bg2"/>
                </a:solidFill>
                <a:latin typeface="Trebuchet MS" pitchFamily="34" charset="0"/>
              </a:rPr>
              <a:t>JPEG</a:t>
            </a:r>
          </a:p>
        </p:txBody>
      </p:sp>
      <p:sp>
        <p:nvSpPr>
          <p:cNvPr id="23" name="TextBox 22"/>
          <p:cNvSpPr txBox="1"/>
          <p:nvPr/>
        </p:nvSpPr>
        <p:spPr>
          <a:xfrm>
            <a:off x="3659698" y="2522516"/>
            <a:ext cx="1021433" cy="400110"/>
          </a:xfrm>
          <a:prstGeom prst="rect">
            <a:avLst/>
          </a:prstGeom>
          <a:noFill/>
        </p:spPr>
        <p:txBody>
          <a:bodyPr wrap="none" rtlCol="0">
            <a:spAutoFit/>
          </a:bodyPr>
          <a:lstStyle/>
          <a:p>
            <a:r>
              <a:rPr lang="en-US" sz="2000" dirty="0" smtClean="0">
                <a:solidFill>
                  <a:schemeClr val="bg2"/>
                </a:solidFill>
                <a:latin typeface="Trebuchet MS" pitchFamily="34" charset="0"/>
              </a:rPr>
              <a:t>RSS 2.0</a:t>
            </a:r>
          </a:p>
        </p:txBody>
      </p:sp>
      <p:sp>
        <p:nvSpPr>
          <p:cNvPr id="25" name="Rectangle 24"/>
          <p:cNvSpPr/>
          <p:nvPr/>
        </p:nvSpPr>
        <p:spPr bwMode="auto">
          <a:xfrm>
            <a:off x="1656567" y="1882587"/>
            <a:ext cx="6059466" cy="475130"/>
          </a:xfrm>
          <a:prstGeom prst="rect">
            <a:avLst/>
          </a:prstGeom>
          <a:solidFill>
            <a:schemeClr val="accent1">
              <a:lumMod val="75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err="1" smtClean="0">
                <a:solidFill>
                  <a:schemeClr val="bg2"/>
                </a:solidFill>
                <a:latin typeface="Trebuchet MS" pitchFamily="34" charset="0"/>
              </a:rPr>
              <a:t>FrameIt</a:t>
            </a:r>
            <a:r>
              <a:rPr lang="en-US" dirty="0" smtClean="0">
                <a:solidFill>
                  <a:schemeClr val="bg2"/>
                </a:solidFill>
                <a:latin typeface="Trebuchet MS" pitchFamily="34" charset="0"/>
              </a:rPr>
              <a:t> and Win7 Media Sharing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2588" y="228600"/>
            <a:ext cx="8380412" cy="664797"/>
          </a:xfrm>
        </p:spPr>
        <p:txBody>
          <a:bodyPr/>
          <a:lstStyle/>
          <a:p>
            <a:pPr lvl="1"/>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rPr>
              <a:t>Our Commitment To You</a:t>
            </a:r>
          </a:p>
        </p:txBody>
      </p:sp>
      <p:sp>
        <p:nvSpPr>
          <p:cNvPr id="243715" name="Rectangle 3"/>
          <p:cNvSpPr>
            <a:spLocks noGrp="1" noChangeArrowheads="1"/>
          </p:cNvSpPr>
          <p:nvPr>
            <p:ph idx="1"/>
          </p:nvPr>
        </p:nvSpPr>
        <p:spPr>
          <a:xfrm>
            <a:off x="382588" y="1414464"/>
            <a:ext cx="8380412" cy="5016245"/>
          </a:xfrm>
        </p:spPr>
        <p:txBody>
          <a:bodyPr/>
          <a:lstStyle/>
          <a:p>
            <a:r>
              <a:rPr lang="en-US" sz="2400" dirty="0" smtClean="0"/>
              <a:t>User experience innovation</a:t>
            </a:r>
          </a:p>
          <a:p>
            <a:pPr marL="741363" lvl="1" indent="-354013"/>
            <a:r>
              <a:rPr lang="en-US" sz="2000" dirty="0" smtClean="0"/>
              <a:t>On the PC</a:t>
            </a:r>
          </a:p>
          <a:p>
            <a:pPr marL="1025525" lvl="2" indent="-284163"/>
            <a:r>
              <a:rPr lang="en-US" sz="1800" dirty="0" smtClean="0"/>
              <a:t>“Play to” in Windows Explorer and in Windows Media Player</a:t>
            </a:r>
          </a:p>
          <a:p>
            <a:pPr marL="1025525" lvl="2" indent="-284163"/>
            <a:r>
              <a:rPr lang="en-US" sz="1800" dirty="0" smtClean="0"/>
              <a:t>Sidebar gadget for DPFs</a:t>
            </a:r>
          </a:p>
          <a:p>
            <a:pPr marL="741363" lvl="1" indent="-354013"/>
            <a:r>
              <a:rPr lang="en-US" sz="2000" dirty="0" smtClean="0"/>
              <a:t>On the web</a:t>
            </a:r>
          </a:p>
          <a:p>
            <a:pPr marL="1025525" lvl="2" indent="-284163"/>
            <a:r>
              <a:rPr lang="en-US" sz="1800" dirty="0" err="1" smtClean="0"/>
              <a:t>FrameIt</a:t>
            </a:r>
            <a:r>
              <a:rPr lang="en-US" sz="1800" dirty="0" smtClean="0"/>
              <a:t> web experience</a:t>
            </a:r>
          </a:p>
          <a:p>
            <a:pPr marL="1025525" lvl="2" indent="-284163"/>
            <a:r>
              <a:rPr lang="en-US" sz="1800" dirty="0" smtClean="0"/>
              <a:t>Diverse content catalog</a:t>
            </a:r>
          </a:p>
          <a:p>
            <a:r>
              <a:rPr lang="en-US" sz="2400" dirty="0" smtClean="0"/>
              <a:t>Technical implementation support</a:t>
            </a:r>
          </a:p>
          <a:p>
            <a:pPr marL="741363" lvl="1" indent="-354013"/>
            <a:r>
              <a:rPr lang="en-US" sz="2000" dirty="0" smtClean="0"/>
              <a:t>Code samples, white papers, etc.</a:t>
            </a:r>
          </a:p>
          <a:p>
            <a:pPr marL="741363" lvl="1" indent="-354013"/>
            <a:r>
              <a:rPr lang="en-US" sz="2000" dirty="0" smtClean="0"/>
              <a:t>Developer support</a:t>
            </a:r>
          </a:p>
          <a:p>
            <a:r>
              <a:rPr lang="en-US" sz="2400" dirty="0" smtClean="0"/>
              <a:t>Certified devices qualify for:</a:t>
            </a:r>
          </a:p>
          <a:p>
            <a:pPr marL="741363" lvl="1" indent="-354013"/>
            <a:r>
              <a:rPr lang="en-US" sz="2000" dirty="0" smtClean="0"/>
              <a:t>Logo licensing and marketing collateral opportunities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706417"/>
          </a:xfrm>
        </p:spPr>
        <p:txBody>
          <a:bodyPr/>
          <a:lstStyle/>
          <a:p>
            <a:pPr marL="381000" indent="-381000"/>
            <a:r>
              <a:rPr lang="en-US" sz="2400" dirty="0" smtClean="0">
                <a:solidFill>
                  <a:schemeClr val="accent6"/>
                </a:solidFill>
              </a:rPr>
              <a:t>Help us build the digital life of today and tomorrow</a:t>
            </a:r>
          </a:p>
          <a:p>
            <a:pPr marL="741363" lvl="1" indent="-354013"/>
            <a:r>
              <a:rPr lang="en-US" sz="2000" dirty="0" smtClean="0"/>
              <a:t>Implement Windows Live </a:t>
            </a:r>
            <a:r>
              <a:rPr lang="en-US" sz="2000" dirty="0" err="1" smtClean="0"/>
              <a:t>FrameIt</a:t>
            </a:r>
            <a:endParaRPr lang="en-US" sz="2000" dirty="0" smtClean="0"/>
          </a:p>
          <a:p>
            <a:pPr marL="1025525" lvl="2" indent="-284163"/>
            <a:r>
              <a:rPr lang="en-US" sz="1800" dirty="0" smtClean="0"/>
              <a:t>Enable device registration</a:t>
            </a:r>
          </a:p>
          <a:p>
            <a:pPr marL="1025525" lvl="2" indent="-284163"/>
            <a:r>
              <a:rPr lang="en-US" sz="1800" dirty="0" smtClean="0"/>
              <a:t>Respect </a:t>
            </a:r>
            <a:r>
              <a:rPr lang="en-US" sz="1800" dirty="0" err="1" smtClean="0"/>
              <a:t>FrameIt</a:t>
            </a:r>
            <a:r>
              <a:rPr lang="en-US" sz="1800" dirty="0" smtClean="0"/>
              <a:t> RSS TTL and content refresh requirements</a:t>
            </a:r>
          </a:p>
          <a:p>
            <a:pPr marL="741363" lvl="1" indent="-354013"/>
            <a:r>
              <a:rPr lang="en-US" sz="2000" dirty="0" smtClean="0"/>
              <a:t>Implement a simplified or a full DMR</a:t>
            </a:r>
          </a:p>
          <a:p>
            <a:pPr marL="1025525" lvl="2" indent="-284163"/>
            <a:r>
              <a:rPr lang="en-US" sz="1800" dirty="0" smtClean="0"/>
              <a:t>Implement industry-standard protocols (DLNA)</a:t>
            </a:r>
          </a:p>
          <a:p>
            <a:pPr marL="1025525" lvl="2" indent="-284163"/>
            <a:r>
              <a:rPr lang="en-US" sz="1800" dirty="0" smtClean="0"/>
              <a:t>Prioritize Windows connections and implement whitepaper recommendations</a:t>
            </a:r>
          </a:p>
          <a:p>
            <a:pPr marL="381000" indent="-381000"/>
            <a:r>
              <a:rPr lang="en-US" sz="2400" dirty="0" smtClean="0">
                <a:solidFill>
                  <a:schemeClr val="accent6"/>
                </a:solidFill>
              </a:rPr>
              <a:t>Apply to be a Windows Live </a:t>
            </a:r>
            <a:r>
              <a:rPr lang="en-US" sz="2400" dirty="0" err="1" smtClean="0">
                <a:solidFill>
                  <a:schemeClr val="accent6"/>
                </a:solidFill>
              </a:rPr>
              <a:t>FrameIt</a:t>
            </a:r>
            <a:r>
              <a:rPr lang="en-US" sz="2400" dirty="0" smtClean="0">
                <a:solidFill>
                  <a:schemeClr val="accent6"/>
                </a:solidFill>
              </a:rPr>
              <a:t> certified partner</a:t>
            </a:r>
          </a:p>
          <a:p>
            <a:pPr marL="381000" indent="-381000"/>
            <a:r>
              <a:rPr lang="en-US" sz="2400" dirty="0" smtClean="0">
                <a:solidFill>
                  <a:schemeClr val="accent6"/>
                </a:solidFill>
              </a:rPr>
              <a:t>Get ready for the Windows Logo Program </a:t>
            </a:r>
            <a:br>
              <a:rPr lang="en-US" sz="2400" dirty="0" smtClean="0">
                <a:solidFill>
                  <a:schemeClr val="accent6"/>
                </a:solidFill>
              </a:rPr>
            </a:br>
            <a:r>
              <a:rPr lang="en-US" sz="2400" dirty="0" smtClean="0">
                <a:solidFill>
                  <a:schemeClr val="accent6"/>
                </a:solidFill>
              </a:rPr>
              <a:t>(Networked Media Devices)</a:t>
            </a:r>
          </a:p>
          <a:p>
            <a:pPr lvl="1"/>
            <a:endParaRPr lang="en-US" sz="20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0268" y="3581400"/>
            <a:ext cx="4189412" cy="664797"/>
          </a:xfrm>
        </p:spPr>
        <p:txBody>
          <a:bodyPr/>
          <a:lstStyle/>
          <a:p>
            <a:r>
              <a:rPr lang="en-US" dirty="0" smtClean="0"/>
              <a:t>Photos are Digital Memories</a:t>
            </a:r>
            <a:endParaRPr lang="en-US" dirty="0"/>
          </a:p>
        </p:txBody>
      </p:sp>
      <p:pic>
        <p:nvPicPr>
          <p:cNvPr id="19478" name="Picture 22" descr="C:\Users\cynthiam\Pictures\DVD ART\DVD_ART34\Artwork_Imagery\Icons - Illustrations\people\White silhouettes\woman person.png"/>
          <p:cNvPicPr>
            <a:picLocks noChangeAspect="1" noChangeArrowheads="1"/>
          </p:cNvPicPr>
          <p:nvPr/>
        </p:nvPicPr>
        <p:blipFill>
          <a:blip r:embed="rId3"/>
          <a:srcRect/>
          <a:stretch>
            <a:fillRect/>
          </a:stretch>
        </p:blipFill>
        <p:spPr bwMode="auto">
          <a:xfrm>
            <a:off x="6060141" y="1869096"/>
            <a:ext cx="2209532" cy="5159369"/>
          </a:xfrm>
          <a:prstGeom prst="rect">
            <a:avLst/>
          </a:prstGeom>
          <a:noFill/>
        </p:spPr>
      </p:pic>
      <p:pic>
        <p:nvPicPr>
          <p:cNvPr id="33" name="Picture 10" descr="C:\Users\cynthiam\Pictures\DVD ART\DVD_ART34\Artwork_Imagery\Icons - Illustrations\Internet Clouds web\cloud illustration icon.png"/>
          <p:cNvPicPr>
            <a:picLocks noChangeAspect="1" noChangeArrowheads="1"/>
          </p:cNvPicPr>
          <p:nvPr/>
        </p:nvPicPr>
        <p:blipFill>
          <a:blip r:embed="rId4"/>
          <a:srcRect/>
          <a:stretch>
            <a:fillRect/>
          </a:stretch>
        </p:blipFill>
        <p:spPr bwMode="auto">
          <a:xfrm>
            <a:off x="948028" y="0"/>
            <a:ext cx="7117687" cy="3296356"/>
          </a:xfrm>
          <a:prstGeom prst="rect">
            <a:avLst/>
          </a:prstGeom>
          <a:noFill/>
        </p:spPr>
      </p:pic>
      <p:pic>
        <p:nvPicPr>
          <p:cNvPr id="34" name="Picture 16" descr="C:\Users\cynthiam\Pictures\DVD ART\DVD_ART34\Artwork_Imagery\Brand Photos\Scenarios\FY07 Brand - Consumer\Memories  - camera, home\girls phone home laugh relax teenagers mobile camera picture photo.png"/>
          <p:cNvPicPr>
            <a:picLocks noChangeAspect="1" noChangeArrowheads="1"/>
          </p:cNvPicPr>
          <p:nvPr/>
        </p:nvPicPr>
        <p:blipFill>
          <a:blip r:embed="rId5" cstate="print"/>
          <a:srcRect/>
          <a:stretch>
            <a:fillRect/>
          </a:stretch>
        </p:blipFill>
        <p:spPr bwMode="auto">
          <a:xfrm>
            <a:off x="3306368" y="294531"/>
            <a:ext cx="1825575" cy="1369181"/>
          </a:xfrm>
          <a:prstGeom prst="rect">
            <a:avLst/>
          </a:prstGeom>
          <a:noFill/>
        </p:spPr>
      </p:pic>
      <p:pic>
        <p:nvPicPr>
          <p:cNvPr id="35" name="Picture 19" descr="C:\Users\cynthiam\Pictures\DVD ART\DVD_ART34\Artwork_Imagery\Brand Photos\Scenarios\FY07 Brand - Consumer\Memories  - camera, home\Man woman casual computer laptop home smiling.png"/>
          <p:cNvPicPr>
            <a:picLocks noChangeAspect="1" noChangeArrowheads="1"/>
          </p:cNvPicPr>
          <p:nvPr/>
        </p:nvPicPr>
        <p:blipFill>
          <a:blip r:embed="rId6" cstate="print"/>
          <a:srcRect/>
          <a:stretch>
            <a:fillRect/>
          </a:stretch>
        </p:blipFill>
        <p:spPr bwMode="auto">
          <a:xfrm>
            <a:off x="2060709" y="1193060"/>
            <a:ext cx="1447810" cy="1666115"/>
          </a:xfrm>
          <a:prstGeom prst="rect">
            <a:avLst/>
          </a:prstGeom>
          <a:noFill/>
        </p:spPr>
      </p:pic>
      <p:pic>
        <p:nvPicPr>
          <p:cNvPr id="36" name="Picture 18" descr="C:\Users\cynthiam\Pictures\DVD ART\DVD_ART34\Artwork_Imagery\Brand Photos\Scenarios\FY07 Windows Vista Brand\Memories\camera photos vacation relax picture pool swim home.png"/>
          <p:cNvPicPr>
            <a:picLocks noChangeAspect="1" noChangeArrowheads="1"/>
          </p:cNvPicPr>
          <p:nvPr/>
        </p:nvPicPr>
        <p:blipFill>
          <a:blip r:embed="rId7" cstate="print"/>
          <a:srcRect/>
          <a:stretch>
            <a:fillRect/>
          </a:stretch>
        </p:blipFill>
        <p:spPr bwMode="auto">
          <a:xfrm>
            <a:off x="4975609" y="874150"/>
            <a:ext cx="2183209" cy="1915095"/>
          </a:xfrm>
          <a:prstGeom prst="rect">
            <a:avLst/>
          </a:prstGeom>
          <a:noFill/>
        </p:spPr>
      </p:pic>
      <p:pic>
        <p:nvPicPr>
          <p:cNvPr id="37" name="Picture 17" descr="C:\Users\cynthiam\Pictures\DVD ART\DVD_ART34\Artwork_Imagery\Brand Photos\Scenarios\FY07 Brand - Consumer\Memories  - camera, home\family laugh fun video home play memories camera children.png"/>
          <p:cNvPicPr>
            <a:picLocks noChangeAspect="1" noChangeArrowheads="1"/>
          </p:cNvPicPr>
          <p:nvPr/>
        </p:nvPicPr>
        <p:blipFill>
          <a:blip r:embed="rId8" cstate="print"/>
          <a:srcRect/>
          <a:stretch>
            <a:fillRect/>
          </a:stretch>
        </p:blipFill>
        <p:spPr bwMode="auto">
          <a:xfrm>
            <a:off x="3625559" y="1176224"/>
            <a:ext cx="2184544" cy="1696663"/>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548052" cy="4863383"/>
          </a:xfrm>
        </p:spPr>
        <p:txBody>
          <a:bodyPr/>
          <a:lstStyle/>
          <a:p>
            <a:pPr marL="284163" indent="-284163"/>
            <a:r>
              <a:rPr lang="en-US" sz="1800" dirty="0" smtClean="0">
                <a:solidFill>
                  <a:schemeClr val="accent6"/>
                </a:solidFill>
              </a:rPr>
              <a:t>Session whitepaper:</a:t>
            </a:r>
          </a:p>
          <a:p>
            <a:pPr marL="568325" lvl="1" indent="-284163"/>
            <a:r>
              <a:rPr lang="en-US" sz="1600" dirty="0" smtClean="0"/>
              <a:t>C. Hagan and E. Heredia, “Connected Digital Picture Frames: Analysis and Specifications”, </a:t>
            </a:r>
            <a:r>
              <a:rPr lang="en-US" sz="1600" dirty="0" err="1" smtClean="0"/>
              <a:t>WinHEC</a:t>
            </a:r>
            <a:r>
              <a:rPr lang="en-US" sz="1600" dirty="0" smtClean="0"/>
              <a:t> 2008 </a:t>
            </a:r>
          </a:p>
          <a:p>
            <a:pPr marL="803275" lvl="2" indent="-234950"/>
            <a:r>
              <a:rPr lang="en-US" sz="1400" dirty="0" smtClean="0">
                <a:hlinkClick r:id="rId3"/>
              </a:rPr>
              <a:t>http://go.microsoft.com/fwlink/?LinkId=131089</a:t>
            </a:r>
            <a:endParaRPr lang="en-US" sz="1400" dirty="0" smtClean="0"/>
          </a:p>
          <a:p>
            <a:pPr marL="284163" indent="-284163"/>
            <a:r>
              <a:rPr lang="en-US" sz="1800" dirty="0" smtClean="0">
                <a:solidFill>
                  <a:schemeClr val="accent6"/>
                </a:solidFill>
              </a:rPr>
              <a:t>Compatibility testing: </a:t>
            </a:r>
          </a:p>
          <a:p>
            <a:pPr marL="568325" lvl="1" indent="-284163"/>
            <a:r>
              <a:rPr lang="en-US" sz="1600" dirty="0" smtClean="0"/>
              <a:t>Windows Live </a:t>
            </a:r>
            <a:r>
              <a:rPr lang="en-US" sz="1600" dirty="0" err="1" smtClean="0"/>
              <a:t>FrameIt</a:t>
            </a:r>
            <a:r>
              <a:rPr lang="en-US" sz="1600" dirty="0" smtClean="0"/>
              <a:t>; Email:  </a:t>
            </a:r>
            <a:r>
              <a:rPr lang="en-US" sz="1600" dirty="0" smtClean="0">
                <a:hlinkClick r:id="rId4"/>
              </a:rPr>
              <a:t>frameit@microsoft.com</a:t>
            </a:r>
            <a:r>
              <a:rPr lang="en-US" sz="1600" dirty="0" smtClean="0"/>
              <a:t> </a:t>
            </a:r>
          </a:p>
          <a:p>
            <a:pPr marL="568325" lvl="1" indent="-284163"/>
            <a:r>
              <a:rPr lang="en-US" sz="1600" dirty="0" smtClean="0"/>
              <a:t>Windows 7 Network Media Devices; Email:  </a:t>
            </a:r>
            <a:r>
              <a:rPr lang="en-US" sz="1600" dirty="0" smtClean="0">
                <a:hlinkClick r:id="rId4"/>
              </a:rPr>
              <a:t>nmdinfo@microsoft.com</a:t>
            </a:r>
            <a:endParaRPr lang="en-US" sz="1600" dirty="0" smtClean="0"/>
          </a:p>
          <a:p>
            <a:pPr marL="284163" indent="-284163"/>
            <a:r>
              <a:rPr lang="en-US" sz="1800" dirty="0" smtClean="0">
                <a:solidFill>
                  <a:schemeClr val="accent6"/>
                </a:solidFill>
              </a:rPr>
              <a:t>DPF Resource Kit:</a:t>
            </a:r>
          </a:p>
          <a:p>
            <a:pPr marL="568325" lvl="1" indent="-284163"/>
            <a:r>
              <a:rPr lang="en-US" sz="1600" dirty="0" smtClean="0"/>
              <a:t>Sample gadget code, white papers, specifications, integration metadata, videos, etc.</a:t>
            </a:r>
          </a:p>
          <a:p>
            <a:pPr marL="803275" lvl="2" indent="-234950"/>
            <a:r>
              <a:rPr lang="en-US" sz="1400" dirty="0" smtClean="0">
                <a:hlinkClick r:id="rId5"/>
              </a:rPr>
              <a:t>http://go.microsoft.com/fwlink/?LinkId=131253</a:t>
            </a:r>
            <a:endParaRPr lang="en-US" sz="1400" dirty="0" smtClean="0"/>
          </a:p>
          <a:p>
            <a:pPr marL="284163" indent="-284163"/>
            <a:r>
              <a:rPr lang="en-US" sz="1800" dirty="0" smtClean="0">
                <a:solidFill>
                  <a:schemeClr val="accent6"/>
                </a:solidFill>
              </a:rPr>
              <a:t>Standards</a:t>
            </a:r>
          </a:p>
          <a:p>
            <a:pPr marL="568325" lvl="1" indent="-284163"/>
            <a:r>
              <a:rPr lang="en-US" sz="1600" dirty="0" smtClean="0"/>
              <a:t>UPnP Specifications:  </a:t>
            </a:r>
            <a:r>
              <a:rPr lang="en-US" sz="1600" dirty="0" smtClean="0">
                <a:hlinkClick r:id="rId6"/>
              </a:rPr>
              <a:t>http://www.upnp.org</a:t>
            </a:r>
            <a:endParaRPr lang="en-US" sz="1600" dirty="0" smtClean="0"/>
          </a:p>
          <a:p>
            <a:pPr marL="568325" lvl="1" indent="-284163"/>
            <a:r>
              <a:rPr lang="en-US" sz="1600" dirty="0" smtClean="0"/>
              <a:t>DLNA Specifications:  </a:t>
            </a:r>
            <a:r>
              <a:rPr lang="en-US" sz="1600" dirty="0" smtClean="0">
                <a:hlinkClick r:id="rId7"/>
              </a:rPr>
              <a:t>http://www.dlna.org</a:t>
            </a:r>
            <a:endParaRPr lang="en-US" sz="1600" dirty="0" smtClean="0"/>
          </a:p>
          <a:p>
            <a:pPr marL="568325" lvl="1" indent="-284163"/>
            <a:r>
              <a:rPr lang="en-US" sz="1600" dirty="0" smtClean="0"/>
              <a:t>RSS 2.0:  </a:t>
            </a:r>
            <a:r>
              <a:rPr lang="en-US" sz="1600" dirty="0" smtClean="0">
                <a:hlinkClick r:id="rId8"/>
              </a:rPr>
              <a:t>http://cyber.law.harvard.edu/rss/rss.html</a:t>
            </a:r>
            <a:endParaRPr lang="en-US" sz="16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demos</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to Transparent Linear; Shadow; 1pt stroke;"/>
          <p:cNvSpPr/>
          <p:nvPr/>
        </p:nvSpPr>
        <p:spPr bwMode="auto">
          <a:xfrm>
            <a:off x="-201133" y="1794532"/>
            <a:ext cx="7356313" cy="2907008"/>
          </a:xfrm>
          <a:prstGeom prst="roundRect">
            <a:avLst>
              <a:gd name="adj" fmla="val 0"/>
            </a:avLst>
          </a:prstGeom>
          <a:blipFill dpi="0" rotWithShape="1">
            <a:blip r:embed="rId3">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197" tIns="38098" rIns="76197" bIns="38098" numCol="1" rtlCol="0" anchor="ctr" anchorCtr="0" compatLnSpc="1">
            <a:prstTxWarp prst="textNoShape">
              <a:avLst/>
            </a:prstTxWarp>
          </a:bodyPr>
          <a:lstStyle/>
          <a:p>
            <a:pPr defTabSz="761970"/>
            <a:endParaRPr lang="en-US" sz="1500" kern="0" dirty="0" smtClean="0">
              <a:solidFill>
                <a:sysClr val="windowText" lastClr="000000"/>
              </a:solidFill>
            </a:endParaRPr>
          </a:p>
        </p:txBody>
      </p:sp>
      <p:grpSp>
        <p:nvGrpSpPr>
          <p:cNvPr id="4" name="Group 5"/>
          <p:cNvGrpSpPr/>
          <p:nvPr/>
        </p:nvGrpSpPr>
        <p:grpSpPr>
          <a:xfrm>
            <a:off x="0" y="5074418"/>
            <a:ext cx="9144000" cy="1783583"/>
            <a:chOff x="-3" y="3748520"/>
            <a:chExt cx="9144004" cy="3109482"/>
          </a:xfrm>
        </p:grpSpPr>
        <p:pic>
          <p:nvPicPr>
            <p:cNvPr id="8" name="Picture 47" descr="glass rectangle"/>
            <p:cNvPicPr>
              <a:picLocks noChangeAspect="1" noChangeArrowheads="1"/>
            </p:cNvPicPr>
            <p:nvPr/>
          </p:nvPicPr>
          <p:blipFill>
            <a:blip r:embed="rId4"/>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4">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smtClean="0"/>
              <a:t>FrameIt Catalog</a:t>
            </a:r>
            <a:endParaRPr lang="en-US" dirty="0"/>
          </a:p>
        </p:txBody>
      </p:sp>
      <p:sp>
        <p:nvSpPr>
          <p:cNvPr id="3" name="Text Placeholder 2"/>
          <p:cNvSpPr>
            <a:spLocks noGrp="1"/>
          </p:cNvSpPr>
          <p:nvPr>
            <p:ph type="body" idx="4294967295"/>
          </p:nvPr>
        </p:nvSpPr>
        <p:spPr>
          <a:xfrm>
            <a:off x="381000" y="1901825"/>
            <a:ext cx="4537075" cy="1589087"/>
          </a:xfrm>
        </p:spPr>
        <p:txBody>
          <a:bodyPr/>
          <a:lstStyle/>
          <a:p>
            <a:pPr>
              <a:lnSpc>
                <a:spcPct val="100000"/>
              </a:lnSpc>
              <a:spcBef>
                <a:spcPts val="500"/>
              </a:spcBef>
            </a:pPr>
            <a:r>
              <a:rPr lang="en-US" dirty="0" smtClean="0"/>
              <a:t>User’s photos</a:t>
            </a:r>
          </a:p>
          <a:p>
            <a:pPr>
              <a:lnSpc>
                <a:spcPct val="100000"/>
              </a:lnSpc>
              <a:spcBef>
                <a:spcPts val="500"/>
              </a:spcBef>
            </a:pPr>
            <a:r>
              <a:rPr lang="en-US" dirty="0" smtClean="0"/>
              <a:t>Information at </a:t>
            </a:r>
            <a:br>
              <a:rPr lang="en-US" dirty="0" smtClean="0"/>
            </a:br>
            <a:r>
              <a:rPr lang="en-US" dirty="0" smtClean="0"/>
              <a:t>a glance</a:t>
            </a:r>
          </a:p>
        </p:txBody>
      </p:sp>
      <p:pic>
        <p:nvPicPr>
          <p:cNvPr id="2050" name="Picture 2"/>
          <p:cNvPicPr>
            <a:picLocks noChangeAspect="1" noChangeArrowheads="1"/>
          </p:cNvPicPr>
          <p:nvPr/>
        </p:nvPicPr>
        <p:blipFill>
          <a:blip r:embed="rId5"/>
          <a:stretch>
            <a:fillRect/>
          </a:stretch>
        </p:blipFill>
        <p:spPr bwMode="auto">
          <a:xfrm>
            <a:off x="4387188" y="1807514"/>
            <a:ext cx="4309503" cy="356774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to Transparent Linear; Shadow; 1pt stroke;"/>
          <p:cNvSpPr/>
          <p:nvPr/>
        </p:nvSpPr>
        <p:spPr bwMode="auto">
          <a:xfrm>
            <a:off x="-180813" y="1793875"/>
            <a:ext cx="7356313" cy="2907008"/>
          </a:xfrm>
          <a:prstGeom prst="roundRect">
            <a:avLst>
              <a:gd name="adj" fmla="val 0"/>
            </a:avLst>
          </a:prstGeom>
          <a:blipFill dpi="0" rotWithShape="1">
            <a:blip r:embed="rId3">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197" tIns="38098" rIns="76197" bIns="38098" numCol="1" rtlCol="0" anchor="ctr" anchorCtr="0" compatLnSpc="1">
            <a:prstTxWarp prst="textNoShape">
              <a:avLst/>
            </a:prstTxWarp>
          </a:bodyPr>
          <a:lstStyle/>
          <a:p>
            <a:pPr defTabSz="761970"/>
            <a:endParaRPr lang="en-US" sz="1500" kern="0" dirty="0" smtClean="0">
              <a:solidFill>
                <a:sysClr val="windowText" lastClr="000000"/>
              </a:solidFill>
            </a:endParaRPr>
          </a:p>
        </p:txBody>
      </p:sp>
      <p:grpSp>
        <p:nvGrpSpPr>
          <p:cNvPr id="4" name="Group 5"/>
          <p:cNvGrpSpPr/>
          <p:nvPr/>
        </p:nvGrpSpPr>
        <p:grpSpPr>
          <a:xfrm>
            <a:off x="0" y="5074418"/>
            <a:ext cx="9144000" cy="1783583"/>
            <a:chOff x="-3" y="3748520"/>
            <a:chExt cx="9144004" cy="3109482"/>
          </a:xfrm>
        </p:grpSpPr>
        <p:pic>
          <p:nvPicPr>
            <p:cNvPr id="8" name="Picture 47" descr="glass rectangle"/>
            <p:cNvPicPr>
              <a:picLocks noChangeAspect="1" noChangeArrowheads="1"/>
            </p:cNvPicPr>
            <p:nvPr/>
          </p:nvPicPr>
          <p:blipFill>
            <a:blip r:embed="rId4"/>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4">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smtClean="0"/>
              <a:t>A Collection</a:t>
            </a:r>
            <a:endParaRPr lang="en-US" dirty="0"/>
          </a:p>
        </p:txBody>
      </p:sp>
      <p:sp>
        <p:nvSpPr>
          <p:cNvPr id="3" name="Text Placeholder 2"/>
          <p:cNvSpPr>
            <a:spLocks noGrp="1"/>
          </p:cNvSpPr>
          <p:nvPr>
            <p:ph type="body" idx="4294967295"/>
          </p:nvPr>
        </p:nvSpPr>
        <p:spPr>
          <a:xfrm>
            <a:off x="381000" y="1901825"/>
            <a:ext cx="4537075" cy="1016000"/>
          </a:xfrm>
        </p:spPr>
        <p:txBody>
          <a:bodyPr/>
          <a:lstStyle/>
          <a:p>
            <a:pPr>
              <a:lnSpc>
                <a:spcPct val="100000"/>
              </a:lnSpc>
              <a:spcBef>
                <a:spcPts val="500"/>
              </a:spcBef>
            </a:pPr>
            <a:r>
              <a:rPr lang="en-US" dirty="0" smtClean="0"/>
              <a:t>Content chosen </a:t>
            </a:r>
            <a:br>
              <a:rPr lang="en-US" dirty="0" smtClean="0"/>
            </a:br>
            <a:r>
              <a:rPr lang="en-US" dirty="0" smtClean="0"/>
              <a:t>by the user</a:t>
            </a:r>
          </a:p>
        </p:txBody>
      </p:sp>
      <p:pic>
        <p:nvPicPr>
          <p:cNvPr id="2050" name="Picture 2"/>
          <p:cNvPicPr>
            <a:picLocks noChangeAspect="1" noChangeArrowheads="1"/>
          </p:cNvPicPr>
          <p:nvPr/>
        </p:nvPicPr>
        <p:blipFill>
          <a:blip r:embed="rId5"/>
          <a:stretch>
            <a:fillRect/>
          </a:stretch>
        </p:blipFill>
        <p:spPr bwMode="auto">
          <a:xfrm>
            <a:off x="4277922" y="1807514"/>
            <a:ext cx="4528036" cy="356774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to Transparent Linear; Shadow; 1pt stroke;"/>
          <p:cNvSpPr/>
          <p:nvPr/>
        </p:nvSpPr>
        <p:spPr bwMode="auto">
          <a:xfrm>
            <a:off x="-180813" y="1793875"/>
            <a:ext cx="7356313" cy="2907008"/>
          </a:xfrm>
          <a:prstGeom prst="roundRect">
            <a:avLst>
              <a:gd name="adj" fmla="val 0"/>
            </a:avLst>
          </a:prstGeom>
          <a:blipFill dpi="0" rotWithShape="1">
            <a:blip r:embed="rId3">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197" tIns="38098" rIns="76197" bIns="38098" numCol="1" rtlCol="0" anchor="ctr" anchorCtr="0" compatLnSpc="1">
            <a:prstTxWarp prst="textNoShape">
              <a:avLst/>
            </a:prstTxWarp>
          </a:bodyPr>
          <a:lstStyle/>
          <a:p>
            <a:pPr defTabSz="761970"/>
            <a:endParaRPr lang="en-US" sz="1500" kern="0" dirty="0" smtClean="0">
              <a:solidFill>
                <a:sysClr val="windowText" lastClr="000000"/>
              </a:solidFill>
            </a:endParaRPr>
          </a:p>
        </p:txBody>
      </p:sp>
      <p:grpSp>
        <p:nvGrpSpPr>
          <p:cNvPr id="4" name="Group 5"/>
          <p:cNvGrpSpPr/>
          <p:nvPr/>
        </p:nvGrpSpPr>
        <p:grpSpPr>
          <a:xfrm>
            <a:off x="0" y="5074418"/>
            <a:ext cx="9144000" cy="1783583"/>
            <a:chOff x="-3" y="3748520"/>
            <a:chExt cx="9144004" cy="3109482"/>
          </a:xfrm>
        </p:grpSpPr>
        <p:pic>
          <p:nvPicPr>
            <p:cNvPr id="8" name="Picture 47" descr="glass rectangle"/>
            <p:cNvPicPr>
              <a:picLocks noChangeAspect="1" noChangeArrowheads="1"/>
            </p:cNvPicPr>
            <p:nvPr/>
          </p:nvPicPr>
          <p:blipFill>
            <a:blip r:embed="rId4"/>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4">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smtClean="0"/>
              <a:t>Generated images</a:t>
            </a:r>
            <a:endParaRPr lang="en-US" dirty="0"/>
          </a:p>
        </p:txBody>
      </p:sp>
      <p:sp>
        <p:nvSpPr>
          <p:cNvPr id="3" name="Text Placeholder 2"/>
          <p:cNvSpPr>
            <a:spLocks noGrp="1"/>
          </p:cNvSpPr>
          <p:nvPr>
            <p:ph type="body" idx="4294967295"/>
          </p:nvPr>
        </p:nvSpPr>
        <p:spPr>
          <a:xfrm>
            <a:off x="381000" y="1901825"/>
            <a:ext cx="4537075" cy="2224087"/>
          </a:xfrm>
        </p:spPr>
        <p:txBody>
          <a:bodyPr/>
          <a:lstStyle/>
          <a:p>
            <a:pPr>
              <a:lnSpc>
                <a:spcPct val="100000"/>
              </a:lnSpc>
              <a:spcBef>
                <a:spcPts val="500"/>
              </a:spcBef>
            </a:pPr>
            <a:r>
              <a:rPr lang="en-US" dirty="0" smtClean="0"/>
              <a:t>Weather</a:t>
            </a:r>
          </a:p>
          <a:p>
            <a:pPr>
              <a:lnSpc>
                <a:spcPct val="100000"/>
              </a:lnSpc>
              <a:spcBef>
                <a:spcPts val="500"/>
              </a:spcBef>
            </a:pPr>
            <a:r>
              <a:rPr lang="en-US" dirty="0" smtClean="0"/>
              <a:t>News</a:t>
            </a:r>
          </a:p>
          <a:p>
            <a:pPr>
              <a:lnSpc>
                <a:spcPct val="100000"/>
              </a:lnSpc>
              <a:spcBef>
                <a:spcPts val="500"/>
              </a:spcBef>
            </a:pPr>
            <a:r>
              <a:rPr lang="en-US" dirty="0" smtClean="0"/>
              <a:t>Traffic</a:t>
            </a:r>
          </a:p>
          <a:p>
            <a:pPr>
              <a:lnSpc>
                <a:spcPct val="100000"/>
              </a:lnSpc>
              <a:spcBef>
                <a:spcPts val="500"/>
              </a:spcBef>
            </a:pPr>
            <a:r>
              <a:rPr lang="en-US" dirty="0" smtClean="0"/>
              <a:t>Stocks</a:t>
            </a:r>
          </a:p>
        </p:txBody>
      </p:sp>
      <p:pic>
        <p:nvPicPr>
          <p:cNvPr id="2050" name="Picture 2"/>
          <p:cNvPicPr>
            <a:picLocks noChangeAspect="1" noChangeArrowheads="1"/>
          </p:cNvPicPr>
          <p:nvPr/>
        </p:nvPicPr>
        <p:blipFill>
          <a:blip r:embed="rId5"/>
          <a:stretch>
            <a:fillRect/>
          </a:stretch>
        </p:blipFill>
        <p:spPr bwMode="auto">
          <a:xfrm>
            <a:off x="4170161" y="1807514"/>
            <a:ext cx="4743558" cy="356774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GLASS&quot;; White to Transparent Linear; Shadow; 1pt stroke;"/>
          <p:cNvSpPr/>
          <p:nvPr/>
        </p:nvSpPr>
        <p:spPr bwMode="auto">
          <a:xfrm>
            <a:off x="-180813" y="1793875"/>
            <a:ext cx="7356313" cy="2907008"/>
          </a:xfrm>
          <a:prstGeom prst="roundRect">
            <a:avLst>
              <a:gd name="adj" fmla="val 0"/>
            </a:avLst>
          </a:prstGeom>
          <a:blipFill dpi="0" rotWithShape="1">
            <a:blip r:embed="rId3">
              <a:alphaModFix amt="9000"/>
            </a:blip>
            <a:srcRect/>
            <a:tile tx="0" ty="0" sx="100000" sy="100000" flip="none" algn="tl"/>
          </a:blip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76197" tIns="38098" rIns="76197" bIns="38098" numCol="1" rtlCol="0" anchor="ctr" anchorCtr="0" compatLnSpc="1">
            <a:prstTxWarp prst="textNoShape">
              <a:avLst/>
            </a:prstTxWarp>
          </a:bodyPr>
          <a:lstStyle/>
          <a:p>
            <a:pPr defTabSz="761970"/>
            <a:endParaRPr lang="en-US" sz="1500" kern="0" dirty="0" smtClean="0">
              <a:solidFill>
                <a:sysClr val="windowText" lastClr="000000"/>
              </a:solidFill>
            </a:endParaRPr>
          </a:p>
        </p:txBody>
      </p:sp>
      <p:grpSp>
        <p:nvGrpSpPr>
          <p:cNvPr id="4" name="Group 5"/>
          <p:cNvGrpSpPr/>
          <p:nvPr/>
        </p:nvGrpSpPr>
        <p:grpSpPr>
          <a:xfrm>
            <a:off x="0" y="5074418"/>
            <a:ext cx="9144000" cy="1783583"/>
            <a:chOff x="-3" y="3748520"/>
            <a:chExt cx="9144004" cy="3109482"/>
          </a:xfrm>
        </p:grpSpPr>
        <p:pic>
          <p:nvPicPr>
            <p:cNvPr id="8" name="Picture 47" descr="glass rectangle"/>
            <p:cNvPicPr>
              <a:picLocks noChangeAspect="1" noChangeArrowheads="1"/>
            </p:cNvPicPr>
            <p:nvPr/>
          </p:nvPicPr>
          <p:blipFill>
            <a:blip r:embed="rId4"/>
            <a:srcRect t="2888" b="8159"/>
            <a:stretch>
              <a:fillRect/>
            </a:stretch>
          </p:blipFill>
          <p:spPr bwMode="auto">
            <a:xfrm rot="16200000" flipH="1">
              <a:off x="3017257"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pic>
          <p:nvPicPr>
            <p:cNvPr id="7" name="Picture 47" descr="glass rectangle"/>
            <p:cNvPicPr>
              <a:picLocks noChangeAspect="1" noChangeArrowheads="1"/>
            </p:cNvPicPr>
            <p:nvPr/>
          </p:nvPicPr>
          <p:blipFill>
            <a:blip r:embed="rId4">
              <a:lum bright="-30000"/>
            </a:blip>
            <a:srcRect t="2888" b="8159"/>
            <a:stretch>
              <a:fillRect/>
            </a:stretch>
          </p:blipFill>
          <p:spPr bwMode="auto">
            <a:xfrm rot="16200000" flipH="1">
              <a:off x="3017260" y="731260"/>
              <a:ext cx="3109482" cy="9144001"/>
            </a:xfrm>
            <a:prstGeom prst="rect">
              <a:avLst/>
            </a:prstGeom>
            <a:gradFill flip="none" rotWithShape="1">
              <a:gsLst>
                <a:gs pos="0">
                  <a:srgbClr val="15BCF7">
                    <a:alpha val="38000"/>
                  </a:srgbClr>
                </a:gs>
                <a:gs pos="50000">
                  <a:srgbClr val="2D0036">
                    <a:alpha val="28000"/>
                  </a:srgbClr>
                </a:gs>
                <a:gs pos="100000">
                  <a:srgbClr val="7030A0">
                    <a:alpha val="0"/>
                  </a:srgbClr>
                </a:gs>
              </a:gsLst>
              <a:lin ang="2700000" scaled="1"/>
              <a:tileRect/>
            </a:gradFill>
            <a:ln w="9525">
              <a:noFill/>
              <a:round/>
              <a:headEnd/>
              <a:tailEnd/>
            </a:ln>
            <a:effectLst/>
          </p:spPr>
        </p:pic>
      </p:grpSp>
      <p:sp>
        <p:nvSpPr>
          <p:cNvPr id="2" name="Title 1"/>
          <p:cNvSpPr>
            <a:spLocks noGrp="1"/>
          </p:cNvSpPr>
          <p:nvPr>
            <p:ph type="title"/>
          </p:nvPr>
        </p:nvSpPr>
        <p:spPr/>
        <p:txBody>
          <a:bodyPr/>
          <a:lstStyle/>
          <a:p>
            <a:r>
              <a:rPr smtClean="0"/>
              <a:t>Online Previewer</a:t>
            </a:r>
            <a:endParaRPr lang="en-US" dirty="0"/>
          </a:p>
        </p:txBody>
      </p:sp>
      <p:sp>
        <p:nvSpPr>
          <p:cNvPr id="3" name="Text Placeholder 2"/>
          <p:cNvSpPr>
            <a:spLocks noGrp="1"/>
          </p:cNvSpPr>
          <p:nvPr>
            <p:ph type="body" idx="4294967295"/>
          </p:nvPr>
        </p:nvSpPr>
        <p:spPr>
          <a:xfrm>
            <a:off x="381000" y="1901825"/>
            <a:ext cx="4537075" cy="508000"/>
          </a:xfrm>
        </p:spPr>
        <p:txBody>
          <a:bodyPr/>
          <a:lstStyle/>
          <a:p>
            <a:pPr>
              <a:lnSpc>
                <a:spcPct val="100000"/>
              </a:lnSpc>
              <a:spcBef>
                <a:spcPts val="500"/>
              </a:spcBef>
            </a:pPr>
            <a:r>
              <a:rPr lang="en-US" dirty="0" smtClean="0"/>
              <a:t>Preview a collection</a:t>
            </a:r>
          </a:p>
        </p:txBody>
      </p:sp>
      <p:pic>
        <p:nvPicPr>
          <p:cNvPr id="2050" name="Picture 2"/>
          <p:cNvPicPr>
            <a:picLocks noChangeAspect="1" noChangeArrowheads="1"/>
          </p:cNvPicPr>
          <p:nvPr/>
        </p:nvPicPr>
        <p:blipFill>
          <a:blip r:embed="rId5"/>
          <a:stretch>
            <a:fillRect/>
          </a:stretch>
        </p:blipFill>
        <p:spPr bwMode="auto">
          <a:xfrm>
            <a:off x="4409546" y="1807514"/>
            <a:ext cx="4264786" cy="356774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Trends</a:t>
            </a:r>
          </a:p>
        </p:txBody>
      </p:sp>
      <p:sp>
        <p:nvSpPr>
          <p:cNvPr id="6" name="Right Arrow 5"/>
          <p:cNvSpPr/>
          <p:nvPr/>
        </p:nvSpPr>
        <p:spPr bwMode="auto">
          <a:xfrm>
            <a:off x="-742950" y="1733550"/>
            <a:ext cx="6724650" cy="1689100"/>
          </a:xfrm>
          <a:prstGeom prst="rightArrow">
            <a:avLst>
              <a:gd name="adj1" fmla="val 67647"/>
              <a:gd name="adj2" fmla="val 81372"/>
            </a:avLst>
          </a:prstGeom>
          <a:gradFill flip="none" rotWithShape="1">
            <a:gsLst>
              <a:gs pos="0">
                <a:schemeClr val="accent6">
                  <a:lumMod val="75000"/>
                </a:schemeClr>
              </a:gs>
              <a:gs pos="50000">
                <a:schemeClr val="accent6">
                  <a:lumMod val="60000"/>
                  <a:lumOff val="40000"/>
                </a:schemeClr>
              </a:gs>
              <a:gs pos="66000">
                <a:schemeClr val="accent6">
                  <a:lumMod val="40000"/>
                  <a:lumOff val="60000"/>
                </a:schemeClr>
              </a:gs>
              <a:gs pos="100000">
                <a:schemeClr val="accent6">
                  <a:lumMod val="20000"/>
                  <a:lumOff val="80000"/>
                </a:schemeClr>
              </a:gs>
            </a:gsLst>
            <a:lin ang="2700000" scaled="1"/>
            <a:tileRect/>
          </a:gradFill>
          <a:ln w="12700" cap="flat" cmpd="sng" algn="ctr">
            <a:noFill/>
            <a:prstDash val="solid"/>
            <a:round/>
            <a:headEnd type="none" w="med" len="med"/>
            <a:tailEnd type="none" w="med" len="med"/>
          </a:ln>
          <a:effectLst>
            <a:reflection blurRad="6350" stA="52000" endA="300" endPos="35000" dir="5400000" sy="-100000" algn="bl" rotWithShape="0"/>
          </a:effectLst>
          <a:scene3d>
            <a:camera prst="isometricOffAxis1Right"/>
            <a:lightRig rig="glow" dir="t"/>
          </a:scene3d>
          <a:sp3d prstMaterial="metal">
            <a:bevelT w="127000" h="177800" prst="softRoun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a:off x="-742950" y="3327400"/>
            <a:ext cx="7258050" cy="1689100"/>
          </a:xfrm>
          <a:prstGeom prst="rightArrow">
            <a:avLst>
              <a:gd name="adj1" fmla="val 67647"/>
              <a:gd name="adj2" fmla="val 81372"/>
            </a:avLst>
          </a:prstGeom>
          <a:gradFill flip="none" rotWithShape="1">
            <a:gsLst>
              <a:gs pos="0">
                <a:schemeClr val="accent5">
                  <a:lumMod val="75000"/>
                </a:schemeClr>
              </a:gs>
              <a:gs pos="50000">
                <a:schemeClr val="accent5">
                  <a:lumMod val="60000"/>
                  <a:lumOff val="40000"/>
                </a:schemeClr>
              </a:gs>
              <a:gs pos="66000">
                <a:schemeClr val="accent5">
                  <a:lumMod val="40000"/>
                  <a:lumOff val="60000"/>
                </a:schemeClr>
              </a:gs>
              <a:gs pos="100000">
                <a:schemeClr val="accent5">
                  <a:lumMod val="20000"/>
                  <a:lumOff val="80000"/>
                </a:schemeClr>
              </a:gs>
            </a:gsLst>
            <a:lin ang="2700000" scaled="1"/>
            <a:tileRect/>
          </a:gradFill>
          <a:ln w="12700" cap="flat" cmpd="sng" algn="ctr">
            <a:noFill/>
            <a:prstDash val="solid"/>
            <a:round/>
            <a:headEnd type="none" w="med" len="med"/>
            <a:tailEnd type="none" w="med" len="med"/>
          </a:ln>
          <a:effectLst>
            <a:reflection blurRad="6350" stA="52000" endA="300" endPos="35000" dir="5400000" sy="-100000" algn="bl" rotWithShape="0"/>
          </a:effectLst>
          <a:scene3d>
            <a:camera prst="isometricOffAxis1Right"/>
            <a:lightRig rig="glow" dir="t"/>
          </a:scene3d>
          <a:sp3d prstMaterial="metal">
            <a:bevelT w="127000" h="177800" prst="softRoun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ight Arrow 7"/>
          <p:cNvSpPr/>
          <p:nvPr/>
        </p:nvSpPr>
        <p:spPr bwMode="auto">
          <a:xfrm>
            <a:off x="-742950" y="4921250"/>
            <a:ext cx="7639049" cy="1689100"/>
          </a:xfrm>
          <a:prstGeom prst="rightArrow">
            <a:avLst>
              <a:gd name="adj1" fmla="val 67647"/>
              <a:gd name="adj2" fmla="val 81372"/>
            </a:avLst>
          </a:prstGeom>
          <a:gradFill flip="none" rotWithShape="1">
            <a:gsLst>
              <a:gs pos="0">
                <a:srgbClr val="C00000">
                  <a:alpha val="49000"/>
                </a:srgbClr>
              </a:gs>
              <a:gs pos="50000">
                <a:srgbClr val="F9A45D"/>
              </a:gs>
              <a:gs pos="66000">
                <a:schemeClr val="accent3">
                  <a:lumMod val="40000"/>
                  <a:lumOff val="60000"/>
                </a:schemeClr>
              </a:gs>
              <a:gs pos="100000">
                <a:schemeClr val="accent3">
                  <a:lumMod val="20000"/>
                  <a:lumOff val="80000"/>
                </a:schemeClr>
              </a:gs>
            </a:gsLst>
            <a:lin ang="2700000" scaled="1"/>
            <a:tileRect/>
          </a:gradFill>
          <a:ln w="12700" cap="flat" cmpd="sng" algn="ctr">
            <a:noFill/>
            <a:prstDash val="solid"/>
            <a:round/>
            <a:headEnd type="none" w="med" len="med"/>
            <a:tailEnd type="none" w="med" len="med"/>
          </a:ln>
          <a:effectLst>
            <a:reflection blurRad="6350" stA="52000" endA="300" endPos="35000" dir="5400000" sy="-100000" algn="bl" rotWithShape="0"/>
          </a:effectLst>
          <a:scene3d>
            <a:camera prst="isometricOffAxis1Right"/>
            <a:lightRig rig="glow" dir="t"/>
          </a:scene3d>
          <a:sp3d prstMaterial="metal">
            <a:bevelT w="127000" h="177800" prst="softRoun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a:xfrm>
            <a:off x="1146033" y="1887116"/>
            <a:ext cx="3379451" cy="1200329"/>
          </a:xfrm>
          <a:prstGeom prst="rect">
            <a:avLst/>
          </a:prstGeom>
          <a:noFill/>
          <a:ln>
            <a:noFill/>
          </a:ln>
          <a:effectLst/>
        </p:spPr>
        <p:txBody>
          <a:bodyPr wrap="none" lIns="91440" tIns="45720" rIns="91440" bIns="45720">
            <a:spAutoFit/>
            <a:scene3d>
              <a:camera prst="isometricOffAxis1Right"/>
              <a:lightRig rig="freezing" dir="t"/>
            </a:scene3d>
            <a:sp3d contourW="12700" prstMaterial="metal">
              <a:extrusionClr>
                <a:schemeClr val="bg2"/>
              </a:extrusionClr>
              <a:contourClr>
                <a:schemeClr val="bg2"/>
              </a:contourClr>
            </a:sp3d>
          </a:bodyPr>
          <a:lstStyle/>
          <a:p>
            <a:pPr algn="ctr"/>
            <a:r>
              <a:rPr lang="en-US" sz="3600" b="0" cap="none" spc="0" dirty="0" smtClean="0">
                <a:ln w="18415" cmpd="sng">
                  <a:noFill/>
                  <a:prstDash val="solid"/>
                </a:ln>
                <a:solidFill>
                  <a:schemeClr val="bg2"/>
                </a:solidFill>
                <a:effectLst>
                  <a:glow rad="63500">
                    <a:schemeClr val="tx1">
                      <a:alpha val="40000"/>
                    </a:schemeClr>
                  </a:glow>
                </a:effectLst>
                <a:latin typeface="Trebuchet MS" pitchFamily="34" charset="0"/>
              </a:rPr>
              <a:t>Digital cameras</a:t>
            </a:r>
          </a:p>
          <a:p>
            <a:pPr algn="ctr"/>
            <a:r>
              <a:rPr lang="en-US" sz="3600" dirty="0" smtClean="0">
                <a:ln w="18415" cmpd="sng">
                  <a:noFill/>
                  <a:prstDash val="solid"/>
                </a:ln>
                <a:solidFill>
                  <a:schemeClr val="bg2"/>
                </a:solidFill>
                <a:effectLst>
                  <a:glow rad="63500">
                    <a:schemeClr val="tx1">
                      <a:alpha val="40000"/>
                    </a:schemeClr>
                  </a:glow>
                </a:effectLst>
                <a:latin typeface="Trebuchet MS" pitchFamily="34" charset="0"/>
              </a:rPr>
              <a:t>per family</a:t>
            </a:r>
          </a:p>
        </p:txBody>
      </p:sp>
      <p:sp>
        <p:nvSpPr>
          <p:cNvPr id="11" name="Rectangle 10"/>
          <p:cNvSpPr/>
          <p:nvPr/>
        </p:nvSpPr>
        <p:spPr>
          <a:xfrm>
            <a:off x="1606211" y="3424515"/>
            <a:ext cx="3334567" cy="1200329"/>
          </a:xfrm>
          <a:prstGeom prst="rect">
            <a:avLst/>
          </a:prstGeom>
          <a:noFill/>
          <a:ln>
            <a:noFill/>
          </a:ln>
          <a:effectLst/>
        </p:spPr>
        <p:txBody>
          <a:bodyPr wrap="none" lIns="91440" tIns="45720" rIns="91440" bIns="45720">
            <a:spAutoFit/>
            <a:scene3d>
              <a:camera prst="isometricOffAxis1Right"/>
              <a:lightRig rig="freezing" dir="t"/>
            </a:scene3d>
            <a:sp3d contourW="12700" prstMaterial="metal">
              <a:extrusionClr>
                <a:schemeClr val="bg2"/>
              </a:extrusionClr>
              <a:contourClr>
                <a:schemeClr val="bg2"/>
              </a:contourClr>
            </a:sp3d>
          </a:bodyPr>
          <a:lstStyle/>
          <a:p>
            <a:pPr algn="ctr"/>
            <a:r>
              <a:rPr lang="en-US" sz="3600" b="0" cap="none" spc="0" dirty="0" smtClean="0">
                <a:ln w="18415" cmpd="sng">
                  <a:noFill/>
                  <a:prstDash val="solid"/>
                </a:ln>
                <a:solidFill>
                  <a:schemeClr val="bg2"/>
                </a:solidFill>
                <a:effectLst>
                  <a:glow rad="63500">
                    <a:schemeClr val="tx1">
                      <a:alpha val="40000"/>
                    </a:schemeClr>
                  </a:glow>
                </a:effectLst>
                <a:latin typeface="Trebuchet MS" pitchFamily="34" charset="0"/>
              </a:rPr>
              <a:t>Digital pictures</a:t>
            </a:r>
          </a:p>
          <a:p>
            <a:pPr algn="ctr"/>
            <a:r>
              <a:rPr lang="en-US" sz="3600" dirty="0" smtClean="0">
                <a:ln w="18415" cmpd="sng">
                  <a:noFill/>
                  <a:prstDash val="solid"/>
                </a:ln>
                <a:solidFill>
                  <a:schemeClr val="bg2"/>
                </a:solidFill>
                <a:effectLst>
                  <a:glow rad="63500">
                    <a:schemeClr val="tx1">
                      <a:alpha val="40000"/>
                    </a:schemeClr>
                  </a:glow>
                </a:effectLst>
                <a:latin typeface="Trebuchet MS" pitchFamily="34" charset="0"/>
              </a:rPr>
              <a:t>per family</a:t>
            </a:r>
          </a:p>
        </p:txBody>
      </p:sp>
      <p:sp>
        <p:nvSpPr>
          <p:cNvPr id="12" name="Rectangle 11"/>
          <p:cNvSpPr/>
          <p:nvPr/>
        </p:nvSpPr>
        <p:spPr>
          <a:xfrm>
            <a:off x="1665169" y="5374017"/>
            <a:ext cx="3390672" cy="646331"/>
          </a:xfrm>
          <a:prstGeom prst="rect">
            <a:avLst/>
          </a:prstGeom>
          <a:noFill/>
          <a:ln>
            <a:noFill/>
          </a:ln>
          <a:effectLst/>
        </p:spPr>
        <p:txBody>
          <a:bodyPr wrap="none" lIns="91440" tIns="45720" rIns="91440" bIns="45720">
            <a:spAutoFit/>
            <a:scene3d>
              <a:camera prst="isometricOffAxis1Right"/>
              <a:lightRig rig="freezing" dir="t"/>
            </a:scene3d>
            <a:sp3d contourW="12700" prstMaterial="metal">
              <a:extrusionClr>
                <a:schemeClr val="bg2"/>
              </a:extrusionClr>
              <a:contourClr>
                <a:schemeClr val="bg2"/>
              </a:contourClr>
            </a:sp3d>
          </a:bodyPr>
          <a:lstStyle/>
          <a:p>
            <a:pPr algn="ctr"/>
            <a:r>
              <a:rPr lang="en-US" sz="3600" dirty="0" smtClean="0">
                <a:ln w="18415" cmpd="sng">
                  <a:noFill/>
                  <a:prstDash val="solid"/>
                </a:ln>
                <a:solidFill>
                  <a:schemeClr val="bg2"/>
                </a:solidFill>
                <a:effectLst>
                  <a:glow rad="63500">
                    <a:schemeClr val="tx1">
                      <a:alpha val="40000"/>
                    </a:schemeClr>
                  </a:glow>
                </a:effectLst>
                <a:latin typeface="Trebuchet MS" pitchFamily="34" charset="0"/>
              </a:rPr>
              <a:t>Home networks</a:t>
            </a:r>
            <a:endParaRPr lang="en-US" sz="3600" b="0" cap="none" spc="0" dirty="0">
              <a:ln w="18415" cmpd="sng">
                <a:noFill/>
                <a:prstDash val="solid"/>
              </a:ln>
              <a:solidFill>
                <a:schemeClr val="bg2"/>
              </a:solidFill>
              <a:effectLst>
                <a:glow rad="63500">
                  <a:schemeClr val="tx1">
                    <a:alpha val="40000"/>
                  </a:schemeClr>
                </a:glow>
              </a:effectLst>
              <a:latin typeface="Trebuchet MS" pitchFamily="34" charset="0"/>
            </a:endParaRPr>
          </a:p>
        </p:txBody>
      </p:sp>
      <p:sp>
        <p:nvSpPr>
          <p:cNvPr id="13" name="Rectangle 12"/>
          <p:cNvSpPr/>
          <p:nvPr/>
        </p:nvSpPr>
        <p:spPr>
          <a:xfrm>
            <a:off x="5682186" y="2192288"/>
            <a:ext cx="2954655" cy="2862322"/>
          </a:xfrm>
          <a:prstGeom prst="rect">
            <a:avLst/>
          </a:prstGeom>
          <a:noFill/>
          <a:ln w="6350">
            <a:noFill/>
          </a:ln>
          <a:effectLst/>
          <a:scene3d>
            <a:camera prst="isometricOffAxis1Right"/>
            <a:lightRig rig="brightRoom" dir="t"/>
          </a:scene3d>
          <a:sp3d prstMaterial="softEdge"/>
        </p:spPr>
        <p:txBody>
          <a:bodyPr wrap="none" lIns="91440" tIns="45720" rIns="91440" bIns="45720">
            <a:spAutoFit/>
            <a:sp3d prstMaterial="metal">
              <a:bevelB w="0" h="0"/>
              <a:extrusionClr>
                <a:schemeClr val="bg2"/>
              </a:extrusionClr>
              <a:contourClr>
                <a:schemeClr val="bg2"/>
              </a:contourClr>
            </a:sp3d>
          </a:bodyPr>
          <a:lstStyle/>
          <a:p>
            <a:pPr algn="ctr"/>
            <a:r>
              <a:rPr lang="en-US" sz="3600" b="0" cap="none" spc="0" dirty="0" smtClean="0">
                <a:ln w="18415" cmpd="sng">
                  <a:noFill/>
                  <a:prstDash val="solid"/>
                </a:ln>
                <a:effectLst>
                  <a:glow rad="63500">
                    <a:schemeClr val="bg2">
                      <a:alpha val="40000"/>
                    </a:schemeClr>
                  </a:glow>
                </a:effectLst>
                <a:latin typeface="Trebuchet MS" pitchFamily="34" charset="0"/>
              </a:rPr>
              <a:t>Edge devices</a:t>
            </a:r>
            <a:br>
              <a:rPr lang="en-US" sz="3600" b="0" cap="none" spc="0" dirty="0" smtClean="0">
                <a:ln w="18415" cmpd="sng">
                  <a:noFill/>
                  <a:prstDash val="solid"/>
                </a:ln>
                <a:effectLst>
                  <a:glow rad="63500">
                    <a:schemeClr val="bg2">
                      <a:alpha val="40000"/>
                    </a:schemeClr>
                  </a:glow>
                </a:effectLst>
                <a:latin typeface="Trebuchet MS" pitchFamily="34" charset="0"/>
              </a:rPr>
            </a:br>
            <a:r>
              <a:rPr lang="en-US" sz="3600" b="0" cap="none" spc="0" dirty="0" smtClean="0">
                <a:ln w="18415" cmpd="sng">
                  <a:noFill/>
                  <a:prstDash val="solid"/>
                </a:ln>
                <a:effectLst>
                  <a:glow rad="63500">
                    <a:schemeClr val="bg2">
                      <a:alpha val="40000"/>
                    </a:schemeClr>
                  </a:glow>
                </a:effectLst>
                <a:latin typeface="Trebuchet MS" pitchFamily="34" charset="0"/>
              </a:rPr>
              <a:t>ready to </a:t>
            </a:r>
          </a:p>
          <a:p>
            <a:pPr algn="ctr"/>
            <a:r>
              <a:rPr lang="en-US" sz="3600" b="0" cap="none" spc="0" dirty="0" smtClean="0">
                <a:ln w="18415" cmpd="sng">
                  <a:noFill/>
                  <a:prstDash val="solid"/>
                </a:ln>
                <a:effectLst>
                  <a:glow rad="63500">
                    <a:schemeClr val="bg2">
                      <a:alpha val="40000"/>
                    </a:schemeClr>
                  </a:glow>
                </a:effectLst>
                <a:latin typeface="Trebuchet MS" pitchFamily="34" charset="0"/>
              </a:rPr>
              <a:t>consume</a:t>
            </a:r>
            <a:br>
              <a:rPr lang="en-US" sz="3600" b="0" cap="none" spc="0" dirty="0" smtClean="0">
                <a:ln w="18415" cmpd="sng">
                  <a:noFill/>
                  <a:prstDash val="solid"/>
                </a:ln>
                <a:effectLst>
                  <a:glow rad="63500">
                    <a:schemeClr val="bg2">
                      <a:alpha val="40000"/>
                    </a:schemeClr>
                  </a:glow>
                </a:effectLst>
                <a:latin typeface="Trebuchet MS" pitchFamily="34" charset="0"/>
              </a:rPr>
            </a:br>
            <a:r>
              <a:rPr lang="en-US" sz="3600" b="0" cap="none" spc="0" dirty="0" smtClean="0">
                <a:ln w="18415" cmpd="sng">
                  <a:noFill/>
                  <a:prstDash val="solid"/>
                </a:ln>
                <a:effectLst>
                  <a:glow rad="63500">
                    <a:schemeClr val="bg2">
                      <a:alpha val="40000"/>
                    </a:schemeClr>
                  </a:glow>
                </a:effectLst>
                <a:latin typeface="Trebuchet MS" pitchFamily="34" charset="0"/>
              </a:rPr>
              <a:t>cloud and </a:t>
            </a:r>
          </a:p>
          <a:p>
            <a:pPr algn="ctr"/>
            <a:r>
              <a:rPr lang="en-US" sz="3600" b="0" cap="none" spc="0" dirty="0" smtClean="0">
                <a:ln w="18415" cmpd="sng">
                  <a:noFill/>
                  <a:prstDash val="solid"/>
                </a:ln>
                <a:effectLst>
                  <a:glow rad="63500">
                    <a:schemeClr val="bg2">
                      <a:alpha val="40000"/>
                    </a:schemeClr>
                  </a:glow>
                </a:effectLst>
                <a:latin typeface="Trebuchet MS" pitchFamily="34" charset="0"/>
              </a:rPr>
              <a:t>PC </a:t>
            </a:r>
            <a:r>
              <a:rPr lang="en-US" sz="3600" dirty="0" smtClean="0">
                <a:ln w="18415" cmpd="sng">
                  <a:noFill/>
                  <a:prstDash val="solid"/>
                </a:ln>
                <a:effectLst>
                  <a:glow rad="63500">
                    <a:schemeClr val="bg2">
                      <a:alpha val="40000"/>
                    </a:schemeClr>
                  </a:glow>
                </a:effectLst>
                <a:latin typeface="Trebuchet MS" pitchFamily="34" charset="0"/>
              </a:rPr>
              <a:t>services</a:t>
            </a:r>
            <a:endParaRPr lang="en-US" sz="3600" b="0" cap="none" spc="0" dirty="0">
              <a:ln w="18415" cmpd="sng">
                <a:noFill/>
                <a:prstDash val="solid"/>
              </a:ln>
              <a:effectLst>
                <a:glow rad="63500">
                  <a:schemeClr val="bg2">
                    <a:alpha val="40000"/>
                  </a:schemeClr>
                </a:glo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5424311" y="2003777"/>
            <a:ext cx="3476978" cy="3623734"/>
          </a:xfrm>
          <a:prstGeom prst="ellipse">
            <a:avLst/>
          </a:prstGeom>
          <a:gradFill>
            <a:gsLst>
              <a:gs pos="0">
                <a:srgbClr val="DDEBCF"/>
              </a:gs>
              <a:gs pos="50000">
                <a:srgbClr val="9CB86E"/>
              </a:gs>
              <a:gs pos="100000">
                <a:srgbClr val="156B13"/>
              </a:gs>
            </a:gsLst>
            <a:lin ang="5400000" scaled="0"/>
          </a:gra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Oval 12"/>
          <p:cNvSpPr/>
          <p:nvPr/>
        </p:nvSpPr>
        <p:spPr bwMode="auto">
          <a:xfrm>
            <a:off x="146755" y="1986844"/>
            <a:ext cx="3476978" cy="3623734"/>
          </a:xfrm>
          <a:prstGeom prst="ellipse">
            <a:avLst/>
          </a:prstGeom>
          <a:gradFill>
            <a:gsLst>
              <a:gs pos="0">
                <a:srgbClr val="DDEBCF"/>
              </a:gs>
              <a:gs pos="50000">
                <a:srgbClr val="9CB86E"/>
              </a:gs>
              <a:gs pos="100000">
                <a:srgbClr val="156B13"/>
              </a:gs>
            </a:gsLst>
            <a:lin ang="5400000" scaled="0"/>
          </a:gra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6394" name="Picture 10" descr="C:\Users\cynthiam\Pictures\DVD ART\DVD_ART34\Artwork_Imagery\Icons - Illustrations\Internet Clouds web\cloud illustration icon.png"/>
          <p:cNvPicPr>
            <a:picLocks noChangeAspect="1" noChangeArrowheads="1"/>
          </p:cNvPicPr>
          <p:nvPr/>
        </p:nvPicPr>
        <p:blipFill>
          <a:blip r:embed="rId3"/>
          <a:srcRect/>
          <a:stretch>
            <a:fillRect/>
          </a:stretch>
        </p:blipFill>
        <p:spPr bwMode="auto">
          <a:xfrm>
            <a:off x="846666" y="1307417"/>
            <a:ext cx="4061011" cy="1880743"/>
          </a:xfrm>
          <a:prstGeom prst="rect">
            <a:avLst/>
          </a:prstGeom>
          <a:noFill/>
        </p:spPr>
      </p:pic>
      <p:sp>
        <p:nvSpPr>
          <p:cNvPr id="6" name="Title 5"/>
          <p:cNvSpPr>
            <a:spLocks noGrp="1"/>
          </p:cNvSpPr>
          <p:nvPr>
            <p:ph type="title"/>
          </p:nvPr>
        </p:nvSpPr>
        <p:spPr/>
        <p:txBody>
          <a:bodyPr/>
          <a:lstStyle/>
          <a:p>
            <a:r>
              <a:rPr lang="en-US" smtClean="0"/>
              <a:t>Today's Challenges</a:t>
            </a:r>
            <a:endParaRPr lang="en-US" dirty="0"/>
          </a:p>
        </p:txBody>
      </p:sp>
      <p:pic>
        <p:nvPicPr>
          <p:cNvPr id="16400" name="Picture 16" descr="C:\Users\cynthiam\Pictures\DVD ART\DVD_ART34\Artwork_Imagery\Icons - Illustrations\_WINDOWS LIVE ICONS\Photo Gallery picture frame Icon.png"/>
          <p:cNvPicPr>
            <a:picLocks noChangeAspect="1" noChangeArrowheads="1"/>
          </p:cNvPicPr>
          <p:nvPr/>
        </p:nvPicPr>
        <p:blipFill>
          <a:blip r:embed="rId4"/>
          <a:srcRect/>
          <a:stretch>
            <a:fillRect/>
          </a:stretch>
        </p:blipFill>
        <p:spPr bwMode="auto">
          <a:xfrm>
            <a:off x="6428693" y="3151334"/>
            <a:ext cx="1552437" cy="1403403"/>
          </a:xfrm>
          <a:prstGeom prst="rect">
            <a:avLst/>
          </a:prstGeom>
          <a:noFill/>
        </p:spPr>
      </p:pic>
      <p:pic>
        <p:nvPicPr>
          <p:cNvPr id="16401" name="Picture 17" descr="C:\Users\cynthiam\Pictures\DVD ART\DVD_ART34\Artwork_Imagery\Icons - Illustrations\_WINDOWS VISTA ICONS\Computer PC desktop.png"/>
          <p:cNvPicPr>
            <a:picLocks noChangeAspect="1" noChangeArrowheads="1"/>
          </p:cNvPicPr>
          <p:nvPr/>
        </p:nvPicPr>
        <p:blipFill>
          <a:blip r:embed="rId5"/>
          <a:srcRect/>
          <a:stretch>
            <a:fillRect/>
          </a:stretch>
        </p:blipFill>
        <p:spPr bwMode="auto">
          <a:xfrm>
            <a:off x="358590" y="3305486"/>
            <a:ext cx="2438400" cy="2438400"/>
          </a:xfrm>
          <a:prstGeom prst="rect">
            <a:avLst/>
          </a:prstGeom>
          <a:noFill/>
        </p:spPr>
      </p:pic>
      <p:pic>
        <p:nvPicPr>
          <p:cNvPr id="26" name="Picture 18" descr="C:\Users\cynthiam\Pictures\DVD ART\DVD_ART34\Artwork_Imagery\Icons - Illustrations\_WINDOWS VISTA ICONS\Router.png"/>
          <p:cNvPicPr>
            <a:picLocks noChangeAspect="1" noChangeArrowheads="1"/>
          </p:cNvPicPr>
          <p:nvPr/>
        </p:nvPicPr>
        <p:blipFill>
          <a:blip r:embed="rId6"/>
          <a:srcRect/>
          <a:stretch>
            <a:fillRect/>
          </a:stretch>
        </p:blipFill>
        <p:spPr bwMode="auto">
          <a:xfrm>
            <a:off x="2371667" y="2869539"/>
            <a:ext cx="1546410" cy="1546410"/>
          </a:xfrm>
          <a:prstGeom prst="rect">
            <a:avLst/>
          </a:prstGeom>
          <a:noFill/>
        </p:spPr>
      </p:pic>
      <p:sp>
        <p:nvSpPr>
          <p:cNvPr id="27" name="TextBox 26"/>
          <p:cNvSpPr txBox="1"/>
          <p:nvPr/>
        </p:nvSpPr>
        <p:spPr>
          <a:xfrm>
            <a:off x="4480691" y="2778727"/>
            <a:ext cx="1201271" cy="2215991"/>
          </a:xfrm>
          <a:prstGeom prst="rect">
            <a:avLst/>
          </a:prstGeom>
          <a:noFill/>
        </p:spPr>
        <p:txBody>
          <a:bodyPr wrap="square" rtlCol="0">
            <a:spAutoFit/>
            <a:scene3d>
              <a:camera prst="orthographicFront"/>
              <a:lightRig rig="threePt" dir="t">
                <a:rot lat="0" lon="0" rev="3000000"/>
              </a:lightRig>
            </a:scene3d>
            <a:sp3d prstMaterial="softEdge">
              <a:bevelT w="0"/>
            </a:sp3d>
          </a:bodyPr>
          <a:lstStyle/>
          <a:p>
            <a:r>
              <a:rPr lang="en-US" sz="13800" dirty="0" smtClean="0">
                <a:solidFill>
                  <a:schemeClr val="accent6">
                    <a:lumMod val="40000"/>
                    <a:lumOff val="60000"/>
                  </a:schemeClr>
                </a:solidFill>
                <a:effectLst>
                  <a:outerShdw blurRad="38100" dist="38100" dir="2700000" algn="tl">
                    <a:srgbClr val="000000">
                      <a:alpha val="43137"/>
                    </a:srgbClr>
                  </a:outerShdw>
                </a:effectLst>
                <a:latin typeface="Trebuchet MS" pitchFamily="34" charset="0"/>
              </a:rPr>
              <a:t>?</a:t>
            </a:r>
          </a:p>
        </p:txBody>
      </p:sp>
      <p:sp>
        <p:nvSpPr>
          <p:cNvPr id="28" name="TextBox 27"/>
          <p:cNvSpPr txBox="1"/>
          <p:nvPr/>
        </p:nvSpPr>
        <p:spPr>
          <a:xfrm>
            <a:off x="3463033" y="2124967"/>
            <a:ext cx="977153" cy="523220"/>
          </a:xfrm>
          <a:prstGeom prst="rect">
            <a:avLst/>
          </a:prstGeom>
          <a:noFill/>
        </p:spPr>
        <p:txBody>
          <a:bodyPr wrap="square" rtlCol="0">
            <a:spAutoFit/>
          </a:bodyPr>
          <a:lstStyle/>
          <a:p>
            <a:r>
              <a:rPr lang="en-US" sz="2800" dirty="0" smtClean="0">
                <a:solidFill>
                  <a:schemeClr val="bg2"/>
                </a:solidFill>
                <a:latin typeface="Trebuchet MS" pitchFamily="34" charset="0"/>
              </a:rPr>
              <a:t>RSS</a:t>
            </a:r>
          </a:p>
        </p:txBody>
      </p:sp>
      <p:pic>
        <p:nvPicPr>
          <p:cNvPr id="12293" name="Picture 5" descr="C:\Users\cynthiam\Pictures\DVD ART\DVD_ART34\Artwork_Imagery\Icons - Illustrations\_WINDOWS VISTA ICONS\Camera photo digital.png"/>
          <p:cNvPicPr>
            <a:picLocks noChangeAspect="1" noChangeArrowheads="1"/>
          </p:cNvPicPr>
          <p:nvPr/>
        </p:nvPicPr>
        <p:blipFill>
          <a:blip r:embed="rId7"/>
          <a:srcRect/>
          <a:stretch>
            <a:fillRect/>
          </a:stretch>
        </p:blipFill>
        <p:spPr bwMode="auto">
          <a:xfrm>
            <a:off x="0" y="2514600"/>
            <a:ext cx="1289756" cy="128975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Networked Frames Scenarios</a:t>
            </a:r>
            <a:endParaRPr lang="en-US" dirty="0"/>
          </a:p>
        </p:txBody>
      </p:sp>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1084728" y="1476021"/>
          <a:ext cx="672120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3 billion Text"/>
          <p:cNvSpPr txBox="1">
            <a:spLocks noChangeArrowheads="1"/>
          </p:cNvSpPr>
          <p:nvPr/>
        </p:nvSpPr>
        <p:spPr bwMode="invGray">
          <a:xfrm>
            <a:off x="4269337" y="4728003"/>
            <a:ext cx="1216083" cy="30598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pPr>
            <a:r>
              <a:rPr lang="en-US" sz="2000" b="1" spc="-90" dirty="0" smtClean="0">
                <a:solidFill>
                  <a:schemeClr val="bg2"/>
                </a:solidFill>
                <a:latin typeface="Trebuchet MS" pitchFamily="34" charset="0"/>
              </a:rPr>
              <a:t>Text Here</a:t>
            </a:r>
          </a:p>
        </p:txBody>
      </p:sp>
      <p:grpSp>
        <p:nvGrpSpPr>
          <p:cNvPr id="3" name="Pyramid Middle Group"/>
          <p:cNvGrpSpPr/>
          <p:nvPr/>
        </p:nvGrpSpPr>
        <p:grpSpPr>
          <a:xfrm>
            <a:off x="2495228" y="2741147"/>
            <a:ext cx="4590500" cy="1551883"/>
            <a:chOff x="-7836354" y="2082795"/>
            <a:chExt cx="5556704" cy="2229923"/>
          </a:xfrm>
        </p:grpSpPr>
        <p:sp>
          <p:nvSpPr>
            <p:cNvPr id="55" name="Front"/>
            <p:cNvSpPr>
              <a:spLocks/>
            </p:cNvSpPr>
            <p:nvPr/>
          </p:nvSpPr>
          <p:spPr bwMode="auto">
            <a:xfrm>
              <a:off x="-7834311" y="2968623"/>
              <a:ext cx="5554661" cy="1304924"/>
            </a:xfrm>
            <a:custGeom>
              <a:avLst/>
              <a:gdLst/>
              <a:ahLst/>
              <a:cxnLst>
                <a:cxn ang="0">
                  <a:pos x="0" y="822"/>
                </a:cxn>
                <a:cxn ang="0">
                  <a:pos x="494" y="0"/>
                </a:cxn>
                <a:cxn ang="0">
                  <a:pos x="3017" y="0"/>
                </a:cxn>
                <a:cxn ang="0">
                  <a:pos x="3499" y="822"/>
                </a:cxn>
                <a:cxn ang="0">
                  <a:pos x="0" y="822"/>
                </a:cxn>
              </a:cxnLst>
              <a:rect l="0" t="0" r="r" b="b"/>
              <a:pathLst>
                <a:path w="3499" h="822">
                  <a:moveTo>
                    <a:pt x="0" y="822"/>
                  </a:moveTo>
                  <a:lnTo>
                    <a:pt x="494" y="0"/>
                  </a:lnTo>
                  <a:lnTo>
                    <a:pt x="3017" y="0"/>
                  </a:lnTo>
                  <a:lnTo>
                    <a:pt x="3499" y="822"/>
                  </a:lnTo>
                  <a:lnTo>
                    <a:pt x="0" y="822"/>
                  </a:lnTo>
                  <a:close/>
                </a:path>
              </a:pathLst>
            </a:custGeom>
            <a:gradFill flip="none" rotWithShape="1">
              <a:gsLst>
                <a:gs pos="0">
                  <a:schemeClr val="accent4">
                    <a:lumMod val="50000"/>
                  </a:schemeClr>
                </a:gs>
                <a:gs pos="39999">
                  <a:schemeClr val="accent4">
                    <a:lumMod val="75000"/>
                  </a:schemeClr>
                </a:gs>
                <a:gs pos="70000">
                  <a:schemeClr val="accent4">
                    <a:lumMod val="60000"/>
                    <a:lumOff val="40000"/>
                  </a:schemeClr>
                </a:gs>
                <a:gs pos="100000">
                  <a:schemeClr val="accent4">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bg2"/>
                </a:solidFill>
                <a:latin typeface="Arial" charset="0"/>
                <a:cs typeface="Arial" charset="0"/>
              </a:endParaRPr>
            </a:p>
          </p:txBody>
        </p:sp>
        <p:sp>
          <p:nvSpPr>
            <p:cNvPr id="57" name="Side"/>
            <p:cNvSpPr>
              <a:spLocks/>
            </p:cNvSpPr>
            <p:nvPr/>
          </p:nvSpPr>
          <p:spPr bwMode="auto">
            <a:xfrm>
              <a:off x="-7836354" y="2082795"/>
              <a:ext cx="786269" cy="2229923"/>
            </a:xfrm>
            <a:custGeom>
              <a:avLst/>
              <a:gdLst/>
              <a:ahLst/>
              <a:cxnLst>
                <a:cxn ang="0">
                  <a:pos x="494" y="0"/>
                </a:cxn>
                <a:cxn ang="0">
                  <a:pos x="494" y="558"/>
                </a:cxn>
                <a:cxn ang="0">
                  <a:pos x="0" y="1380"/>
                </a:cxn>
                <a:cxn ang="0">
                  <a:pos x="0" y="593"/>
                </a:cxn>
                <a:cxn ang="0">
                  <a:pos x="494" y="0"/>
                </a:cxn>
              </a:cxnLst>
              <a:rect l="0" t="0" r="r" b="b"/>
              <a:pathLst>
                <a:path w="494" h="1380">
                  <a:moveTo>
                    <a:pt x="494" y="0"/>
                  </a:moveTo>
                  <a:lnTo>
                    <a:pt x="494" y="558"/>
                  </a:lnTo>
                  <a:lnTo>
                    <a:pt x="0" y="1380"/>
                  </a:lnTo>
                  <a:lnTo>
                    <a:pt x="0" y="593"/>
                  </a:lnTo>
                  <a:lnTo>
                    <a:pt x="494" y="0"/>
                  </a:lnTo>
                  <a:close/>
                </a:path>
              </a:pathLst>
            </a:custGeom>
            <a:gradFill flip="none" rotWithShape="1">
              <a:gsLst>
                <a:gs pos="0">
                  <a:schemeClr val="accent4">
                    <a:lumMod val="50000"/>
                  </a:schemeClr>
                </a:gs>
                <a:gs pos="39999">
                  <a:schemeClr val="accent4">
                    <a:lumMod val="75000"/>
                  </a:schemeClr>
                </a:gs>
                <a:gs pos="70000">
                  <a:schemeClr val="accent4">
                    <a:lumMod val="60000"/>
                    <a:lumOff val="40000"/>
                  </a:schemeClr>
                </a:gs>
                <a:gs pos="100000">
                  <a:schemeClr val="accent4">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bg2"/>
                </a:solidFill>
                <a:latin typeface="Arial" charset="0"/>
                <a:cs typeface="Arial" charset="0"/>
              </a:endParaRPr>
            </a:p>
          </p:txBody>
        </p:sp>
      </p:grpSp>
      <p:sp>
        <p:nvSpPr>
          <p:cNvPr id="61" name="2 billion Text"/>
          <p:cNvSpPr txBox="1">
            <a:spLocks noChangeArrowheads="1"/>
          </p:cNvSpPr>
          <p:nvPr/>
        </p:nvSpPr>
        <p:spPr bwMode="black">
          <a:xfrm>
            <a:off x="4253839" y="3362727"/>
            <a:ext cx="1216083" cy="30598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lnSpc>
                <a:spcPct val="90000"/>
              </a:lnSpc>
              <a:spcBef>
                <a:spcPts val="1200"/>
              </a:spcBef>
              <a:spcAft>
                <a:spcPct val="20000"/>
              </a:spcAft>
              <a:buClr>
                <a:schemeClr val="tx2"/>
              </a:buClr>
              <a:buFont typeface="Wingdings 2" pitchFamily="18" charset="2"/>
              <a:buNone/>
            </a:pPr>
            <a:endParaRPr lang="en-US" sz="2000" b="1" spc="-90" dirty="0" smtClean="0">
              <a:solidFill>
                <a:schemeClr val="bg2"/>
              </a:solidFill>
              <a:latin typeface="+mn-lt"/>
            </a:endParaRPr>
          </a:p>
          <a:p>
            <a:pPr algn="ctr">
              <a:lnSpc>
                <a:spcPct val="90000"/>
              </a:lnSpc>
              <a:spcBef>
                <a:spcPts val="1200"/>
              </a:spcBef>
              <a:spcAft>
                <a:spcPct val="20000"/>
              </a:spcAft>
              <a:buClr>
                <a:schemeClr val="tx2"/>
              </a:buClr>
              <a:buFont typeface="Wingdings 2" pitchFamily="18" charset="2"/>
              <a:buNone/>
            </a:pPr>
            <a:endParaRPr lang="en-US" sz="2000" b="1" spc="-90" dirty="0" smtClean="0">
              <a:solidFill>
                <a:schemeClr val="bg2"/>
              </a:solidFill>
              <a:latin typeface="+mn-lt"/>
            </a:endParaRPr>
          </a:p>
        </p:txBody>
      </p:sp>
      <p:sp>
        <p:nvSpPr>
          <p:cNvPr id="56" name="Side"/>
          <p:cNvSpPr>
            <a:spLocks/>
          </p:cNvSpPr>
          <p:nvPr/>
        </p:nvSpPr>
        <p:spPr bwMode="auto">
          <a:xfrm>
            <a:off x="3146720" y="1074096"/>
            <a:ext cx="1676051" cy="2294665"/>
          </a:xfrm>
          <a:custGeom>
            <a:avLst/>
            <a:gdLst/>
            <a:ahLst/>
            <a:cxnLst>
              <a:cxn ang="0">
                <a:pos x="1278" y="0"/>
              </a:cxn>
              <a:cxn ang="0">
                <a:pos x="0" y="2077"/>
              </a:cxn>
              <a:cxn ang="0">
                <a:pos x="0" y="1519"/>
              </a:cxn>
              <a:cxn ang="0">
                <a:pos x="1278" y="0"/>
              </a:cxn>
            </a:cxnLst>
            <a:rect l="0" t="0" r="r" b="b"/>
            <a:pathLst>
              <a:path w="1278" h="2077">
                <a:moveTo>
                  <a:pt x="1278" y="0"/>
                </a:moveTo>
                <a:lnTo>
                  <a:pt x="0" y="2077"/>
                </a:lnTo>
                <a:lnTo>
                  <a:pt x="0" y="1519"/>
                </a:lnTo>
                <a:lnTo>
                  <a:pt x="1278" y="0"/>
                </a:lnTo>
                <a:close/>
              </a:path>
            </a:pathLst>
          </a:custGeom>
          <a:gradFill flip="none" rotWithShape="1">
            <a:gsLst>
              <a:gs pos="0">
                <a:schemeClr val="accent2">
                  <a:lumMod val="50000"/>
                </a:schemeClr>
              </a:gs>
              <a:gs pos="39999">
                <a:schemeClr val="accent2">
                  <a:lumMod val="75000"/>
                </a:schemeClr>
              </a:gs>
              <a:gs pos="70000">
                <a:schemeClr val="accent2">
                  <a:lumMod val="60000"/>
                  <a:lumOff val="40000"/>
                </a:schemeClr>
              </a:gs>
              <a:gs pos="100000">
                <a:schemeClr val="accent2">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solidFill>
                <a:schemeClr val="bg2"/>
              </a:solidFill>
              <a:latin typeface="Arial" charset="0"/>
              <a:cs typeface="Arial" charset="0"/>
            </a:endParaRPr>
          </a:p>
        </p:txBody>
      </p:sp>
      <p:sp>
        <p:nvSpPr>
          <p:cNvPr id="53" name="Front"/>
          <p:cNvSpPr>
            <a:spLocks/>
          </p:cNvSpPr>
          <p:nvPr/>
        </p:nvSpPr>
        <p:spPr bwMode="auto">
          <a:xfrm>
            <a:off x="3146720" y="1065131"/>
            <a:ext cx="3308823" cy="2294665"/>
          </a:xfrm>
          <a:custGeom>
            <a:avLst/>
            <a:gdLst/>
            <a:ahLst/>
            <a:cxnLst>
              <a:cxn ang="0">
                <a:pos x="1278" y="0"/>
              </a:cxn>
              <a:cxn ang="0">
                <a:pos x="0" y="2077"/>
              </a:cxn>
              <a:cxn ang="0">
                <a:pos x="2523" y="2077"/>
              </a:cxn>
              <a:cxn ang="0">
                <a:pos x="1278" y="0"/>
              </a:cxn>
            </a:cxnLst>
            <a:rect l="0" t="0" r="r" b="b"/>
            <a:pathLst>
              <a:path w="2523" h="2077">
                <a:moveTo>
                  <a:pt x="1278" y="0"/>
                </a:moveTo>
                <a:lnTo>
                  <a:pt x="0" y="2077"/>
                </a:lnTo>
                <a:lnTo>
                  <a:pt x="2523" y="2077"/>
                </a:lnTo>
                <a:lnTo>
                  <a:pt x="1278" y="0"/>
                </a:lnTo>
                <a:close/>
              </a:path>
            </a:pathLst>
          </a:custGeom>
          <a:gradFill flip="none" rotWithShape="1">
            <a:gsLst>
              <a:gs pos="0">
                <a:schemeClr val="accent2">
                  <a:lumMod val="50000"/>
                </a:schemeClr>
              </a:gs>
              <a:gs pos="39999">
                <a:schemeClr val="accent2">
                  <a:lumMod val="75000"/>
                </a:schemeClr>
              </a:gs>
              <a:gs pos="70000">
                <a:schemeClr val="accent2">
                  <a:lumMod val="60000"/>
                  <a:lumOff val="40000"/>
                </a:schemeClr>
              </a:gs>
              <a:gs pos="100000">
                <a:schemeClr val="accent2">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dirty="0">
              <a:solidFill>
                <a:schemeClr val="bg2"/>
              </a:solidFill>
              <a:latin typeface="Arial" charset="0"/>
              <a:cs typeface="Arial" charset="0"/>
            </a:endParaRPr>
          </a:p>
        </p:txBody>
      </p:sp>
      <p:sp>
        <p:nvSpPr>
          <p:cNvPr id="66" name="1 Billion People Text"/>
          <p:cNvSpPr txBox="1">
            <a:spLocks noChangeArrowheads="1"/>
          </p:cNvSpPr>
          <p:nvPr/>
        </p:nvSpPr>
        <p:spPr bwMode="black">
          <a:xfrm>
            <a:off x="4251408" y="2567172"/>
            <a:ext cx="1216084" cy="305980"/>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algn="ctr">
              <a:lnSpc>
                <a:spcPct val="90000"/>
              </a:lnSpc>
              <a:spcBef>
                <a:spcPts val="1200"/>
              </a:spcBef>
              <a:spcAft>
                <a:spcPct val="20000"/>
              </a:spcAft>
              <a:buClr>
                <a:schemeClr val="tx2"/>
              </a:buClr>
            </a:pPr>
            <a:r>
              <a:rPr lang="en-US" sz="2000" dirty="0" smtClean="0">
                <a:solidFill>
                  <a:schemeClr val="bg2"/>
                </a:solidFill>
                <a:effectLst>
                  <a:outerShdw blurRad="38100" dist="38100" dir="2700000" algn="tl">
                    <a:srgbClr val="000000">
                      <a:alpha val="43137"/>
                    </a:srgbClr>
                  </a:outerShdw>
                </a:effectLst>
                <a:latin typeface="Trebuchet MS" pitchFamily="34" charset="0"/>
              </a:rPr>
              <a:t>Live Mesh</a:t>
            </a:r>
          </a:p>
        </p:txBody>
      </p:sp>
      <p:sp>
        <p:nvSpPr>
          <p:cNvPr id="23" name="Title 22"/>
          <p:cNvSpPr>
            <a:spLocks noGrp="1"/>
          </p:cNvSpPr>
          <p:nvPr>
            <p:ph type="title"/>
          </p:nvPr>
        </p:nvSpPr>
        <p:spPr>
          <a:xfrm>
            <a:off x="382588" y="228600"/>
            <a:ext cx="8380412" cy="609398"/>
          </a:xfrm>
        </p:spPr>
        <p:txBody>
          <a:bodyPr/>
          <a:lstStyle/>
          <a:p>
            <a:r>
              <a:rPr lang="en-US" sz="4400" dirty="0" smtClean="0"/>
              <a:t>Software And Services Solution</a:t>
            </a:r>
            <a:endParaRPr lang="en-US" sz="4400" dirty="0"/>
          </a:p>
        </p:txBody>
      </p:sp>
      <p:cxnSp>
        <p:nvCxnSpPr>
          <p:cNvPr id="15" name="Straight Connector 14"/>
          <p:cNvCxnSpPr/>
          <p:nvPr/>
        </p:nvCxnSpPr>
        <p:spPr bwMode="auto">
          <a:xfrm rot="16200000" flipH="1">
            <a:off x="4504367" y="3844208"/>
            <a:ext cx="615112" cy="881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6" name="TextBox 15"/>
          <p:cNvSpPr txBox="1"/>
          <p:nvPr/>
        </p:nvSpPr>
        <p:spPr>
          <a:xfrm>
            <a:off x="2889067" y="3478290"/>
            <a:ext cx="1895501" cy="707886"/>
          </a:xfrm>
          <a:prstGeom prst="rect">
            <a:avLst/>
          </a:prstGeom>
          <a:noFill/>
        </p:spPr>
        <p:txBody>
          <a:bodyPr wrap="square" rtlCol="0">
            <a:spAutoFit/>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Windows Live FrameIt</a:t>
            </a:r>
          </a:p>
        </p:txBody>
      </p:sp>
      <p:sp>
        <p:nvSpPr>
          <p:cNvPr id="17" name="TextBox 16"/>
          <p:cNvSpPr txBox="1"/>
          <p:nvPr/>
        </p:nvSpPr>
        <p:spPr>
          <a:xfrm>
            <a:off x="4959915" y="3298993"/>
            <a:ext cx="1595748" cy="1015663"/>
          </a:xfrm>
          <a:prstGeom prst="rect">
            <a:avLst/>
          </a:prstGeom>
          <a:noFill/>
        </p:spPr>
        <p:txBody>
          <a:bodyPr wrap="square" rtlCol="0">
            <a:spAutoFit/>
          </a:bodyPr>
          <a:lstStyle/>
          <a:p>
            <a:pPr algn="ctr"/>
            <a:r>
              <a:rPr lang="en-US" sz="2000" dirty="0" smtClean="0">
                <a:solidFill>
                  <a:schemeClr val="bg2"/>
                </a:solidFill>
                <a:effectLst>
                  <a:outerShdw blurRad="38100" dist="38100" dir="2700000" algn="tl">
                    <a:srgbClr val="000000">
                      <a:alpha val="43137"/>
                    </a:srgbClr>
                  </a:outerShdw>
                </a:effectLst>
                <a:latin typeface="Trebuchet MS" pitchFamily="34" charset="0"/>
              </a:rPr>
              <a:t>Windows Media Sharing</a:t>
            </a:r>
          </a:p>
        </p:txBody>
      </p:sp>
      <p:grpSp>
        <p:nvGrpSpPr>
          <p:cNvPr id="2" name="Pyramid Bottom Group"/>
          <p:cNvGrpSpPr/>
          <p:nvPr/>
        </p:nvGrpSpPr>
        <p:grpSpPr>
          <a:xfrm>
            <a:off x="1825775" y="3406427"/>
            <a:ext cx="5910768" cy="1793087"/>
            <a:chOff x="-8643938" y="3024187"/>
            <a:chExt cx="7154863" cy="2576513"/>
          </a:xfrm>
        </p:grpSpPr>
        <p:sp>
          <p:nvSpPr>
            <p:cNvPr id="54" name="Front"/>
            <p:cNvSpPr>
              <a:spLocks/>
            </p:cNvSpPr>
            <p:nvPr/>
          </p:nvSpPr>
          <p:spPr bwMode="auto">
            <a:xfrm>
              <a:off x="-8643938" y="4273550"/>
              <a:ext cx="7154863" cy="1327150"/>
            </a:xfrm>
            <a:custGeom>
              <a:avLst/>
              <a:gdLst/>
              <a:ahLst/>
              <a:cxnLst>
                <a:cxn ang="0">
                  <a:pos x="0" y="836"/>
                </a:cxn>
                <a:cxn ang="0">
                  <a:pos x="510" y="0"/>
                </a:cxn>
                <a:cxn ang="0">
                  <a:pos x="4009" y="0"/>
                </a:cxn>
                <a:cxn ang="0">
                  <a:pos x="4507" y="836"/>
                </a:cxn>
                <a:cxn ang="0">
                  <a:pos x="0" y="836"/>
                </a:cxn>
              </a:cxnLst>
              <a:rect l="0" t="0" r="r" b="b"/>
              <a:pathLst>
                <a:path w="4507" h="836">
                  <a:moveTo>
                    <a:pt x="0" y="836"/>
                  </a:moveTo>
                  <a:lnTo>
                    <a:pt x="510" y="0"/>
                  </a:lnTo>
                  <a:lnTo>
                    <a:pt x="4009" y="0"/>
                  </a:lnTo>
                  <a:lnTo>
                    <a:pt x="4507" y="836"/>
                  </a:lnTo>
                  <a:lnTo>
                    <a:pt x="0" y="836"/>
                  </a:lnTo>
                  <a:close/>
                </a:path>
              </a:pathLst>
            </a:custGeom>
            <a:gradFill flip="none" rotWithShape="1">
              <a:gsLst>
                <a:gs pos="0">
                  <a:schemeClr val="accent5">
                    <a:lumMod val="50000"/>
                  </a:schemeClr>
                </a:gs>
                <a:gs pos="39999">
                  <a:schemeClr val="accent5">
                    <a:lumMod val="75000"/>
                  </a:schemeClr>
                </a:gs>
                <a:gs pos="70000">
                  <a:schemeClr val="accent5">
                    <a:lumMod val="60000"/>
                    <a:lumOff val="40000"/>
                  </a:schemeClr>
                </a:gs>
                <a:gs pos="100000">
                  <a:schemeClr val="accent5">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ctr">
                <a:defRPr/>
              </a:pPr>
              <a:endParaRPr lang="en-US" dirty="0">
                <a:solidFill>
                  <a:schemeClr val="bg2"/>
                </a:solidFill>
                <a:latin typeface="Arial" charset="0"/>
                <a:cs typeface="Arial" charset="0"/>
              </a:endParaRPr>
            </a:p>
          </p:txBody>
        </p:sp>
        <p:sp>
          <p:nvSpPr>
            <p:cNvPr id="42" name="Side"/>
            <p:cNvSpPr>
              <a:spLocks/>
            </p:cNvSpPr>
            <p:nvPr/>
          </p:nvSpPr>
          <p:spPr bwMode="auto">
            <a:xfrm>
              <a:off x="-8643938" y="3024187"/>
              <a:ext cx="809625" cy="2576513"/>
            </a:xfrm>
            <a:custGeom>
              <a:avLst/>
              <a:gdLst/>
              <a:ahLst/>
              <a:cxnLst>
                <a:cxn ang="0">
                  <a:pos x="510" y="0"/>
                </a:cxn>
                <a:cxn ang="0">
                  <a:pos x="510" y="787"/>
                </a:cxn>
                <a:cxn ang="0">
                  <a:pos x="0" y="1623"/>
                </a:cxn>
                <a:cxn ang="0">
                  <a:pos x="0" y="605"/>
                </a:cxn>
                <a:cxn ang="0">
                  <a:pos x="510" y="0"/>
                </a:cxn>
              </a:cxnLst>
              <a:rect l="0" t="0" r="r" b="b"/>
              <a:pathLst>
                <a:path w="510" h="1623">
                  <a:moveTo>
                    <a:pt x="510" y="0"/>
                  </a:moveTo>
                  <a:lnTo>
                    <a:pt x="510" y="787"/>
                  </a:lnTo>
                  <a:lnTo>
                    <a:pt x="0" y="1623"/>
                  </a:lnTo>
                  <a:lnTo>
                    <a:pt x="0" y="605"/>
                  </a:lnTo>
                  <a:lnTo>
                    <a:pt x="510" y="0"/>
                  </a:lnTo>
                  <a:close/>
                </a:path>
              </a:pathLst>
            </a:custGeom>
            <a:gradFill flip="none" rotWithShape="1">
              <a:gsLst>
                <a:gs pos="0">
                  <a:schemeClr val="accent5">
                    <a:lumMod val="50000"/>
                  </a:schemeClr>
                </a:gs>
                <a:gs pos="39999">
                  <a:schemeClr val="accent5">
                    <a:lumMod val="75000"/>
                  </a:schemeClr>
                </a:gs>
                <a:gs pos="70000">
                  <a:schemeClr val="accent5">
                    <a:lumMod val="60000"/>
                    <a:lumOff val="40000"/>
                  </a:schemeClr>
                </a:gs>
                <a:gs pos="100000">
                  <a:schemeClr val="accent5">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bg2"/>
                </a:solidFill>
                <a:latin typeface="Arial" charset="0"/>
                <a:cs typeface="Arial" charset="0"/>
              </a:endParaRPr>
            </a:p>
          </p:txBody>
        </p:sp>
      </p:grpSp>
      <p:grpSp>
        <p:nvGrpSpPr>
          <p:cNvPr id="20" name="Pyramid Bottom Group"/>
          <p:cNvGrpSpPr/>
          <p:nvPr/>
        </p:nvGrpSpPr>
        <p:grpSpPr>
          <a:xfrm>
            <a:off x="1308846" y="3810000"/>
            <a:ext cx="6920754" cy="2026033"/>
            <a:chOff x="-8643938" y="2966096"/>
            <a:chExt cx="7576892" cy="2634603"/>
          </a:xfrm>
        </p:grpSpPr>
        <p:sp>
          <p:nvSpPr>
            <p:cNvPr id="21" name="Front"/>
            <p:cNvSpPr>
              <a:spLocks/>
            </p:cNvSpPr>
            <p:nvPr/>
          </p:nvSpPr>
          <p:spPr bwMode="auto">
            <a:xfrm>
              <a:off x="-8643937" y="4273549"/>
              <a:ext cx="7576891" cy="1327150"/>
            </a:xfrm>
            <a:custGeom>
              <a:avLst/>
              <a:gdLst/>
              <a:ahLst/>
              <a:cxnLst>
                <a:cxn ang="0">
                  <a:pos x="0" y="836"/>
                </a:cxn>
                <a:cxn ang="0">
                  <a:pos x="510" y="0"/>
                </a:cxn>
                <a:cxn ang="0">
                  <a:pos x="4009" y="0"/>
                </a:cxn>
                <a:cxn ang="0">
                  <a:pos x="4507" y="836"/>
                </a:cxn>
                <a:cxn ang="0">
                  <a:pos x="0" y="836"/>
                </a:cxn>
              </a:cxnLst>
              <a:rect l="0" t="0" r="r" b="b"/>
              <a:pathLst>
                <a:path w="4507" h="836">
                  <a:moveTo>
                    <a:pt x="0" y="836"/>
                  </a:moveTo>
                  <a:lnTo>
                    <a:pt x="510" y="0"/>
                  </a:lnTo>
                  <a:lnTo>
                    <a:pt x="4009" y="0"/>
                  </a:lnTo>
                  <a:lnTo>
                    <a:pt x="4507" y="836"/>
                  </a:lnTo>
                  <a:lnTo>
                    <a:pt x="0" y="836"/>
                  </a:lnTo>
                  <a:close/>
                </a:path>
              </a:pathLst>
            </a:custGeom>
            <a:gradFill flip="none" rotWithShape="1">
              <a:gsLst>
                <a:gs pos="0">
                  <a:schemeClr val="accent5">
                    <a:lumMod val="50000"/>
                  </a:schemeClr>
                </a:gs>
                <a:gs pos="39999">
                  <a:schemeClr val="accent6">
                    <a:lumMod val="75000"/>
                  </a:schemeClr>
                </a:gs>
                <a:gs pos="70000">
                  <a:schemeClr val="accent6">
                    <a:lumMod val="60000"/>
                    <a:lumOff val="40000"/>
                  </a:schemeClr>
                </a:gs>
                <a:gs pos="100000">
                  <a:schemeClr val="accent6">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ctr">
                <a:defRPr/>
              </a:pPr>
              <a:endParaRPr lang="en-US" dirty="0">
                <a:solidFill>
                  <a:schemeClr val="bg2"/>
                </a:solidFill>
                <a:latin typeface="Arial" charset="0"/>
                <a:cs typeface="Arial" charset="0"/>
              </a:endParaRPr>
            </a:p>
          </p:txBody>
        </p:sp>
        <p:sp>
          <p:nvSpPr>
            <p:cNvPr id="22" name="Side"/>
            <p:cNvSpPr>
              <a:spLocks/>
            </p:cNvSpPr>
            <p:nvPr/>
          </p:nvSpPr>
          <p:spPr bwMode="auto">
            <a:xfrm>
              <a:off x="-8643938" y="2966096"/>
              <a:ext cx="932389" cy="2634603"/>
            </a:xfrm>
            <a:custGeom>
              <a:avLst/>
              <a:gdLst>
                <a:gd name="connsiteX0" fmla="*/ 510 w 510"/>
                <a:gd name="connsiteY0" fmla="*/ 0 h 1623"/>
                <a:gd name="connsiteX1" fmla="*/ 510 w 510"/>
                <a:gd name="connsiteY1" fmla="*/ 787 h 1623"/>
                <a:gd name="connsiteX2" fmla="*/ 0 w 510"/>
                <a:gd name="connsiteY2" fmla="*/ 1623 h 1623"/>
                <a:gd name="connsiteX3" fmla="*/ 0 w 510"/>
                <a:gd name="connsiteY3" fmla="*/ 605 h 1623"/>
                <a:gd name="connsiteX4" fmla="*/ 510 w 510"/>
                <a:gd name="connsiteY4" fmla="*/ 0 h 1623"/>
                <a:gd name="connsiteX0" fmla="*/ 510 w 510"/>
                <a:gd name="connsiteY0" fmla="*/ 0 h 1623"/>
                <a:gd name="connsiteX1" fmla="*/ 510 w 510"/>
                <a:gd name="connsiteY1" fmla="*/ 787 h 1623"/>
                <a:gd name="connsiteX2" fmla="*/ 0 w 510"/>
                <a:gd name="connsiteY2" fmla="*/ 1623 h 1623"/>
                <a:gd name="connsiteX3" fmla="*/ 0 w 510"/>
                <a:gd name="connsiteY3" fmla="*/ 605 h 1623"/>
                <a:gd name="connsiteX4" fmla="*/ 510 w 510"/>
                <a:gd name="connsiteY4" fmla="*/ 0 h 1623"/>
                <a:gd name="connsiteX0" fmla="*/ 510 w 510"/>
                <a:gd name="connsiteY0" fmla="*/ 0 h 1623"/>
                <a:gd name="connsiteX1" fmla="*/ 510 w 510"/>
                <a:gd name="connsiteY1" fmla="*/ 787 h 1623"/>
                <a:gd name="connsiteX2" fmla="*/ 504 w 510"/>
                <a:gd name="connsiteY2" fmla="*/ 790 h 1623"/>
                <a:gd name="connsiteX3" fmla="*/ 0 w 510"/>
                <a:gd name="connsiteY3" fmla="*/ 1623 h 1623"/>
                <a:gd name="connsiteX4" fmla="*/ 0 w 510"/>
                <a:gd name="connsiteY4" fmla="*/ 605 h 1623"/>
                <a:gd name="connsiteX5" fmla="*/ 510 w 510"/>
                <a:gd name="connsiteY5" fmla="*/ 0 h 1623"/>
                <a:gd name="connsiteX0" fmla="*/ 510 w 547"/>
                <a:gd name="connsiteY0" fmla="*/ 0 h 1623"/>
                <a:gd name="connsiteX1" fmla="*/ 510 w 547"/>
                <a:gd name="connsiteY1" fmla="*/ 787 h 1623"/>
                <a:gd name="connsiteX2" fmla="*/ 504 w 547"/>
                <a:gd name="connsiteY2" fmla="*/ 790 h 1623"/>
                <a:gd name="connsiteX3" fmla="*/ 0 w 547"/>
                <a:gd name="connsiteY3" fmla="*/ 1623 h 1623"/>
                <a:gd name="connsiteX4" fmla="*/ 0 w 547"/>
                <a:gd name="connsiteY4" fmla="*/ 605 h 1623"/>
                <a:gd name="connsiteX5" fmla="*/ 510 w 547"/>
                <a:gd name="connsiteY5" fmla="*/ 0 h 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 h="1623">
                  <a:moveTo>
                    <a:pt x="510" y="0"/>
                  </a:moveTo>
                  <a:lnTo>
                    <a:pt x="510" y="787"/>
                  </a:lnTo>
                  <a:cubicBezTo>
                    <a:pt x="508" y="788"/>
                    <a:pt x="547" y="811"/>
                    <a:pt x="504" y="790"/>
                  </a:cubicBezTo>
                  <a:lnTo>
                    <a:pt x="0" y="1623"/>
                  </a:lnTo>
                  <a:lnTo>
                    <a:pt x="0" y="605"/>
                  </a:lnTo>
                  <a:lnTo>
                    <a:pt x="510" y="0"/>
                  </a:lnTo>
                  <a:close/>
                </a:path>
              </a:pathLst>
            </a:custGeom>
            <a:gradFill flip="none" rotWithShape="1">
              <a:gsLst>
                <a:gs pos="0">
                  <a:schemeClr val="accent6">
                    <a:lumMod val="50000"/>
                  </a:schemeClr>
                </a:gs>
                <a:gs pos="39999">
                  <a:schemeClr val="accent6">
                    <a:lumMod val="75000"/>
                  </a:schemeClr>
                </a:gs>
                <a:gs pos="70000">
                  <a:schemeClr val="accent6">
                    <a:lumMod val="60000"/>
                    <a:lumOff val="40000"/>
                  </a:schemeClr>
                </a:gs>
                <a:gs pos="100000">
                  <a:schemeClr val="accent6">
                    <a:lumMod val="40000"/>
                    <a:lumOff val="60000"/>
                  </a:schemeClr>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bg2"/>
                </a:solidFill>
                <a:latin typeface="Arial" charset="0"/>
                <a:cs typeface="Arial" charset="0"/>
              </a:endParaRPr>
            </a:p>
          </p:txBody>
        </p:sp>
      </p:grpSp>
      <p:sp>
        <p:nvSpPr>
          <p:cNvPr id="24" name="TextBox 23"/>
          <p:cNvSpPr txBox="1"/>
          <p:nvPr/>
        </p:nvSpPr>
        <p:spPr>
          <a:xfrm>
            <a:off x="3433491" y="4347878"/>
            <a:ext cx="3325906" cy="400110"/>
          </a:xfrm>
          <a:prstGeom prst="rect">
            <a:avLst/>
          </a:prstGeom>
          <a:noFill/>
        </p:spPr>
        <p:txBody>
          <a:bodyPr wrap="square" rtlCol="0">
            <a:spAutoFit/>
          </a:bodyPr>
          <a:lstStyle/>
          <a:p>
            <a:r>
              <a:rPr lang="en-US" sz="2000" dirty="0" smtClean="0">
                <a:solidFill>
                  <a:schemeClr val="bg2"/>
                </a:solidFill>
                <a:effectLst>
                  <a:outerShdw blurRad="38100" dist="38100" dir="2700000" algn="tl">
                    <a:srgbClr val="000000">
                      <a:alpha val="43137"/>
                    </a:srgbClr>
                  </a:outerShdw>
                </a:effectLst>
                <a:latin typeface="Trebuchet MS" pitchFamily="34" charset="0"/>
              </a:rPr>
              <a:t>Windows Connect Now</a:t>
            </a:r>
          </a:p>
        </p:txBody>
      </p:sp>
      <p:sp>
        <p:nvSpPr>
          <p:cNvPr id="25" name="TextBox 24"/>
          <p:cNvSpPr txBox="1"/>
          <p:nvPr/>
        </p:nvSpPr>
        <p:spPr>
          <a:xfrm>
            <a:off x="1730188" y="5351930"/>
            <a:ext cx="1846729" cy="400110"/>
          </a:xfrm>
          <a:prstGeom prst="rect">
            <a:avLst/>
          </a:prstGeom>
          <a:noFill/>
        </p:spPr>
        <p:txBody>
          <a:bodyPr wrap="square" rtlCol="0">
            <a:spAutoFit/>
          </a:bodyPr>
          <a:lstStyle/>
          <a:p>
            <a:r>
              <a:rPr lang="en-US" sz="2000" dirty="0" smtClean="0">
                <a:solidFill>
                  <a:schemeClr val="bg2"/>
                </a:solidFill>
                <a:effectLst>
                  <a:outerShdw blurRad="38100" dist="38100" dir="2700000" algn="tl">
                    <a:srgbClr val="000000">
                      <a:alpha val="43137"/>
                    </a:srgbClr>
                  </a:outerShdw>
                </a:effectLst>
                <a:latin typeface="Trebuchet MS" pitchFamily="34" charset="0"/>
              </a:rPr>
              <a:t>Photo Gallery</a:t>
            </a:r>
          </a:p>
        </p:txBody>
      </p:sp>
      <p:sp>
        <p:nvSpPr>
          <p:cNvPr id="26" name="TextBox 25"/>
          <p:cNvSpPr txBox="1"/>
          <p:nvPr/>
        </p:nvSpPr>
        <p:spPr>
          <a:xfrm>
            <a:off x="4760259" y="5163669"/>
            <a:ext cx="1380564" cy="707886"/>
          </a:xfrm>
          <a:prstGeom prst="rect">
            <a:avLst/>
          </a:prstGeom>
          <a:noFill/>
        </p:spPr>
        <p:txBody>
          <a:bodyPr wrap="square" rtlCol="0">
            <a:spAutoFit/>
          </a:bodyPr>
          <a:lstStyle/>
          <a:p>
            <a:r>
              <a:rPr lang="en-US" sz="2000" dirty="0" smtClean="0">
                <a:solidFill>
                  <a:schemeClr val="bg2"/>
                </a:solidFill>
                <a:effectLst>
                  <a:outerShdw blurRad="38100" dist="38100" dir="2700000" algn="tl">
                    <a:srgbClr val="000000">
                      <a:alpha val="43137"/>
                    </a:srgbClr>
                  </a:outerShdw>
                </a:effectLst>
                <a:latin typeface="Trebuchet MS" pitchFamily="34" charset="0"/>
              </a:rPr>
              <a:t>Expression Media</a:t>
            </a:r>
          </a:p>
        </p:txBody>
      </p:sp>
      <p:sp>
        <p:nvSpPr>
          <p:cNvPr id="27" name="TextBox 26"/>
          <p:cNvSpPr txBox="1"/>
          <p:nvPr/>
        </p:nvSpPr>
        <p:spPr>
          <a:xfrm>
            <a:off x="3370729" y="4894729"/>
            <a:ext cx="1748117" cy="400110"/>
          </a:xfrm>
          <a:prstGeom prst="rect">
            <a:avLst/>
          </a:prstGeom>
          <a:noFill/>
        </p:spPr>
        <p:txBody>
          <a:bodyPr wrap="square" rtlCol="0">
            <a:spAutoFit/>
          </a:bodyPr>
          <a:lstStyle/>
          <a:p>
            <a:r>
              <a:rPr lang="en-US" sz="2000" dirty="0" smtClean="0">
                <a:solidFill>
                  <a:schemeClr val="bg2"/>
                </a:solidFill>
                <a:effectLst>
                  <a:outerShdw blurRad="38100" dist="38100" dir="2700000" algn="tl">
                    <a:srgbClr val="000000">
                      <a:alpha val="43137"/>
                    </a:srgbClr>
                  </a:outerShdw>
                </a:effectLst>
                <a:latin typeface="Trebuchet MS" pitchFamily="34" charset="0"/>
              </a:rPr>
              <a:t>HD Photo</a:t>
            </a:r>
          </a:p>
        </p:txBody>
      </p:sp>
      <p:sp>
        <p:nvSpPr>
          <p:cNvPr id="28" name="TextBox 27"/>
          <p:cNvSpPr txBox="1"/>
          <p:nvPr/>
        </p:nvSpPr>
        <p:spPr>
          <a:xfrm>
            <a:off x="5970494" y="4903694"/>
            <a:ext cx="1541930" cy="400110"/>
          </a:xfrm>
          <a:prstGeom prst="rect">
            <a:avLst/>
          </a:prstGeom>
          <a:noFill/>
        </p:spPr>
        <p:txBody>
          <a:bodyPr wrap="square" rtlCol="0">
            <a:spAutoFit/>
          </a:bodyPr>
          <a:lstStyle/>
          <a:p>
            <a:r>
              <a:rPr lang="en-US" sz="2000" dirty="0" err="1" smtClean="0">
                <a:solidFill>
                  <a:schemeClr val="bg2"/>
                </a:solidFill>
                <a:effectLst>
                  <a:outerShdw blurRad="38100" dist="38100" dir="2700000" algn="tl">
                    <a:srgbClr val="000000">
                      <a:alpha val="43137"/>
                    </a:srgbClr>
                  </a:outerShdw>
                </a:effectLst>
                <a:latin typeface="Trebuchet MS" pitchFamily="34" charset="0"/>
              </a:rPr>
              <a:t>PhotoSynth</a:t>
            </a:r>
            <a:endParaRPr lang="en-US" sz="2000" dirty="0" smtClean="0">
              <a:solidFill>
                <a:schemeClr val="bg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08660" y="482346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bwMode="auto">
          <a:xfrm>
            <a:off x="1706880" y="482727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Rectangle 6"/>
          <p:cNvSpPr/>
          <p:nvPr/>
        </p:nvSpPr>
        <p:spPr bwMode="auto">
          <a:xfrm>
            <a:off x="2691245" y="482727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Rectangle 7"/>
          <p:cNvSpPr/>
          <p:nvPr/>
        </p:nvSpPr>
        <p:spPr bwMode="auto">
          <a:xfrm>
            <a:off x="5730240" y="1089660"/>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Rectangle 8"/>
          <p:cNvSpPr/>
          <p:nvPr/>
        </p:nvSpPr>
        <p:spPr bwMode="auto">
          <a:xfrm>
            <a:off x="6690360" y="1094509"/>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bwMode="auto">
          <a:xfrm>
            <a:off x="7656368" y="1083079"/>
            <a:ext cx="811530" cy="25146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itle 10"/>
          <p:cNvSpPr>
            <a:spLocks noGrp="1"/>
          </p:cNvSpPr>
          <p:nvPr>
            <p:ph type="title"/>
          </p:nvPr>
        </p:nvSpPr>
        <p:spPr>
          <a:xfrm>
            <a:off x="390525" y="2355850"/>
            <a:ext cx="8382000" cy="1329595"/>
          </a:xfrm>
        </p:spPr>
        <p:txBody>
          <a:bodyPr/>
          <a:lstStyle/>
          <a:p>
            <a:pPr algn="ctr"/>
            <a:r>
              <a:rPr smtClean="0"/>
              <a:t>Sharing via the Web</a:t>
            </a:r>
            <a:r>
              <a:rPr lang="en-US" dirty="0" smtClean="0"/>
              <a:t>: </a:t>
            </a:r>
            <a:br>
              <a:rPr lang="en-US" dirty="0" smtClean="0"/>
            </a:br>
            <a:r>
              <a:rPr lang="en-US" dirty="0" smtClean="0"/>
              <a:t>Windows Live FrameIt</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ackground rectangle"/>
          <p:cNvSpPr/>
          <p:nvPr/>
        </p:nvSpPr>
        <p:spPr bwMode="invGray">
          <a:xfrm>
            <a:off x="3727432" y="3149858"/>
            <a:ext cx="1377968" cy="3048000"/>
          </a:xfrm>
          <a:prstGeom prst="roundRect">
            <a:avLst>
              <a:gd name="adj" fmla="val 5650"/>
            </a:avLst>
          </a:prstGeom>
          <a:gradFill flip="none" rotWithShape="1">
            <a:gsLst>
              <a:gs pos="0">
                <a:schemeClr val="accent5">
                  <a:lumMod val="75000"/>
                </a:schemeClr>
              </a:gs>
              <a:gs pos="25000">
                <a:schemeClr val="accent5">
                  <a:lumMod val="50000"/>
                </a:schemeClr>
              </a:gs>
              <a:gs pos="38000">
                <a:schemeClr val="accent5">
                  <a:lumMod val="50000"/>
                </a:schemeClr>
              </a:gs>
              <a:gs pos="55000">
                <a:schemeClr val="accent5">
                  <a:lumMod val="50000"/>
                </a:schemeClr>
              </a:gs>
              <a:gs pos="80000">
                <a:schemeClr val="accent5">
                  <a:lumMod val="50000"/>
                </a:schemeClr>
              </a:gs>
              <a:gs pos="88000">
                <a:schemeClr val="accent5">
                  <a:lumMod val="50000"/>
                </a:schemeClr>
              </a:gs>
              <a:gs pos="100000">
                <a:schemeClr val="accent5">
                  <a:lumMod val="50000"/>
                </a:schemeClr>
              </a:gs>
            </a:gsLst>
            <a:lin ang="2700000" scaled="1"/>
            <a:tileRect/>
          </a:gradFill>
          <a:ln>
            <a:noFill/>
            <a:headEnd type="none" w="med" len="med"/>
            <a:tailEnd type="none" w="med" len="med"/>
          </a:ln>
          <a:effectLst>
            <a:glow rad="76200">
              <a:srgbClr val="2C7C98">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chemeClr val="accent3">
                <a:lumMod val="50000"/>
              </a:schemeClr>
            </a:contourClr>
          </a:sp3d>
        </p:spPr>
        <p:txBody>
          <a:bodyPr anchor="ctr"/>
          <a:lstStyle/>
          <a:p>
            <a:pPr algn="ctr" defTabSz="914099">
              <a:spcBef>
                <a:spcPct val="50000"/>
              </a:spcBef>
              <a:defRPr/>
            </a:pPr>
            <a:endParaRPr lang="en-US" sz="1900" b="1" kern="0" dirty="0">
              <a:solidFill>
                <a:srgbClr val="FFFFFF"/>
              </a:solidFill>
              <a:latin typeface="Segoe"/>
            </a:endParaRPr>
          </a:p>
        </p:txBody>
      </p:sp>
      <p:sp>
        <p:nvSpPr>
          <p:cNvPr id="17" name="background rectangle"/>
          <p:cNvSpPr/>
          <p:nvPr/>
        </p:nvSpPr>
        <p:spPr bwMode="invGray">
          <a:xfrm>
            <a:off x="533400" y="3149858"/>
            <a:ext cx="1371600" cy="3048000"/>
          </a:xfrm>
          <a:prstGeom prst="roundRect">
            <a:avLst>
              <a:gd name="adj" fmla="val 5650"/>
            </a:avLst>
          </a:prstGeom>
          <a:gradFill flip="none" rotWithShape="1">
            <a:gsLst>
              <a:gs pos="0">
                <a:schemeClr val="accent5">
                  <a:lumMod val="75000"/>
                </a:schemeClr>
              </a:gs>
              <a:gs pos="25000">
                <a:schemeClr val="accent5">
                  <a:lumMod val="50000"/>
                </a:schemeClr>
              </a:gs>
              <a:gs pos="38000">
                <a:schemeClr val="accent5">
                  <a:lumMod val="50000"/>
                </a:schemeClr>
              </a:gs>
              <a:gs pos="55000">
                <a:schemeClr val="accent5">
                  <a:lumMod val="50000"/>
                </a:schemeClr>
              </a:gs>
              <a:gs pos="80000">
                <a:schemeClr val="accent5">
                  <a:lumMod val="50000"/>
                </a:schemeClr>
              </a:gs>
              <a:gs pos="88000">
                <a:schemeClr val="accent5">
                  <a:lumMod val="50000"/>
                </a:schemeClr>
              </a:gs>
              <a:gs pos="100000">
                <a:schemeClr val="accent5">
                  <a:lumMod val="50000"/>
                </a:schemeClr>
              </a:gs>
            </a:gsLst>
            <a:lin ang="2700000" scaled="1"/>
            <a:tileRect/>
          </a:gradFill>
          <a:ln>
            <a:noFill/>
            <a:headEnd type="none" w="med" len="med"/>
            <a:tailEnd type="none" w="med" len="med"/>
          </a:ln>
          <a:effectLst>
            <a:glow rad="76200">
              <a:srgbClr val="2C7C98">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chemeClr val="accent3">
                <a:lumMod val="50000"/>
              </a:schemeClr>
            </a:contourClr>
          </a:sp3d>
        </p:spPr>
        <p:txBody>
          <a:bodyPr anchor="ctr"/>
          <a:lstStyle/>
          <a:p>
            <a:pPr marL="0" marR="0" lvl="0" indent="0" algn="ctr" defTabSz="914099" rtl="0" eaLnBrk="1" fontAlgn="auto" latinLnBrk="0" hangingPunct="1">
              <a:lnSpc>
                <a:spcPct val="100000"/>
              </a:lnSpc>
              <a:spcBef>
                <a:spcPct val="50000"/>
              </a:spcBef>
              <a:spcAft>
                <a:spcPts val="0"/>
              </a:spcAft>
              <a:buClrTx/>
              <a:buSzTx/>
              <a:buFontTx/>
              <a:buNone/>
              <a:tabLst/>
              <a:defRPr/>
            </a:pPr>
            <a:endParaRPr kumimoji="0" lang="en-US" sz="1900" b="1" i="0" u="none" strike="noStrike" kern="0" cap="none" spc="0" normalizeH="0" baseline="0" noProof="0" dirty="0">
              <a:ln>
                <a:noFill/>
              </a:ln>
              <a:solidFill>
                <a:srgbClr val="FFFFFF"/>
              </a:solidFill>
              <a:effectLst/>
              <a:uLnTx/>
              <a:uFillTx/>
              <a:latin typeface="Segoe"/>
              <a:ea typeface="+mn-ea"/>
              <a:cs typeface="+mn-cs"/>
            </a:endParaRPr>
          </a:p>
        </p:txBody>
      </p:sp>
      <p:sp>
        <p:nvSpPr>
          <p:cNvPr id="37" name="background rectangle"/>
          <p:cNvSpPr/>
          <p:nvPr/>
        </p:nvSpPr>
        <p:spPr bwMode="invGray">
          <a:xfrm>
            <a:off x="6629400" y="3149858"/>
            <a:ext cx="2127232" cy="3048000"/>
          </a:xfrm>
          <a:prstGeom prst="roundRect">
            <a:avLst>
              <a:gd name="adj" fmla="val 5650"/>
            </a:avLst>
          </a:prstGeom>
          <a:gradFill flip="none" rotWithShape="1">
            <a:gsLst>
              <a:gs pos="0">
                <a:schemeClr val="accent5">
                  <a:lumMod val="75000"/>
                </a:schemeClr>
              </a:gs>
              <a:gs pos="25000">
                <a:schemeClr val="accent5">
                  <a:lumMod val="50000"/>
                </a:schemeClr>
              </a:gs>
              <a:gs pos="38000">
                <a:schemeClr val="accent5">
                  <a:lumMod val="50000"/>
                </a:schemeClr>
              </a:gs>
              <a:gs pos="55000">
                <a:schemeClr val="accent5">
                  <a:lumMod val="50000"/>
                </a:schemeClr>
              </a:gs>
              <a:gs pos="80000">
                <a:schemeClr val="accent5">
                  <a:lumMod val="50000"/>
                </a:schemeClr>
              </a:gs>
              <a:gs pos="88000">
                <a:schemeClr val="accent5">
                  <a:lumMod val="50000"/>
                </a:schemeClr>
              </a:gs>
              <a:gs pos="100000">
                <a:schemeClr val="accent5">
                  <a:lumMod val="50000"/>
                </a:schemeClr>
              </a:gs>
            </a:gsLst>
            <a:lin ang="2700000" scaled="1"/>
            <a:tileRect/>
          </a:gradFill>
          <a:ln>
            <a:noFill/>
            <a:headEnd type="none" w="med" len="med"/>
            <a:tailEnd type="none" w="med" len="med"/>
          </a:ln>
          <a:effectLst>
            <a:glow rad="76200">
              <a:srgbClr val="2C7C98">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chemeClr val="accent3">
                <a:lumMod val="50000"/>
              </a:schemeClr>
            </a:contourClr>
          </a:sp3d>
        </p:spPr>
        <p:txBody>
          <a:bodyPr anchor="ctr"/>
          <a:lstStyle/>
          <a:p>
            <a:pPr algn="ctr" defTabSz="914099">
              <a:spcBef>
                <a:spcPct val="50000"/>
              </a:spcBef>
              <a:defRPr/>
            </a:pPr>
            <a:endParaRPr lang="en-US" sz="1900" b="1" kern="0" dirty="0">
              <a:solidFill>
                <a:srgbClr val="FFFFFF"/>
              </a:solidFill>
              <a:latin typeface="Segoe"/>
            </a:endParaRPr>
          </a:p>
        </p:txBody>
      </p:sp>
      <p:sp>
        <p:nvSpPr>
          <p:cNvPr id="32" name="background rectangle"/>
          <p:cNvSpPr/>
          <p:nvPr/>
        </p:nvSpPr>
        <p:spPr bwMode="invGray">
          <a:xfrm>
            <a:off x="2133600" y="3149858"/>
            <a:ext cx="1371600" cy="3048000"/>
          </a:xfrm>
          <a:prstGeom prst="roundRect">
            <a:avLst>
              <a:gd name="adj" fmla="val 5650"/>
            </a:avLst>
          </a:prstGeom>
          <a:gradFill flip="none" rotWithShape="1">
            <a:gsLst>
              <a:gs pos="0">
                <a:schemeClr val="accent5">
                  <a:lumMod val="75000"/>
                </a:schemeClr>
              </a:gs>
              <a:gs pos="25000">
                <a:schemeClr val="accent5">
                  <a:lumMod val="50000"/>
                </a:schemeClr>
              </a:gs>
              <a:gs pos="38000">
                <a:schemeClr val="accent5">
                  <a:lumMod val="50000"/>
                </a:schemeClr>
              </a:gs>
              <a:gs pos="55000">
                <a:schemeClr val="accent5">
                  <a:lumMod val="50000"/>
                </a:schemeClr>
              </a:gs>
              <a:gs pos="80000">
                <a:schemeClr val="accent5">
                  <a:lumMod val="50000"/>
                </a:schemeClr>
              </a:gs>
              <a:gs pos="88000">
                <a:schemeClr val="accent5">
                  <a:lumMod val="50000"/>
                </a:schemeClr>
              </a:gs>
              <a:gs pos="100000">
                <a:schemeClr val="accent5">
                  <a:lumMod val="50000"/>
                </a:schemeClr>
              </a:gs>
            </a:gsLst>
            <a:lin ang="2700000" scaled="1"/>
            <a:tileRect/>
          </a:gradFill>
          <a:ln>
            <a:noFill/>
            <a:headEnd type="none" w="med" len="med"/>
            <a:tailEnd type="none" w="med" len="med"/>
          </a:ln>
          <a:effectLst>
            <a:glow rad="76200">
              <a:srgbClr val="2C7C98">
                <a:tint val="30000"/>
                <a:shade val="95000"/>
                <a:satMod val="300000"/>
                <a:alpha val="50000"/>
              </a:srgbClr>
            </a:glow>
          </a:effectLst>
          <a:scene3d>
            <a:camera prst="orthographicFront" fov="0">
              <a:rot lat="0" lon="0" rev="0"/>
            </a:camera>
            <a:lightRig rig="harsh" dir="t">
              <a:rot lat="6000000" lon="6000000" rev="0"/>
            </a:lightRig>
          </a:scene3d>
          <a:sp3d contourW="10000" prstMaterial="metal">
            <a:bevelT w="20000" h="9000" prst="softRound"/>
            <a:contourClr>
              <a:schemeClr val="accent3">
                <a:lumMod val="50000"/>
              </a:schemeClr>
            </a:contourClr>
          </a:sp3d>
        </p:spPr>
        <p:txBody>
          <a:bodyPr anchor="ctr"/>
          <a:lstStyle/>
          <a:p>
            <a:pPr algn="ctr" defTabSz="914099">
              <a:spcBef>
                <a:spcPct val="50000"/>
              </a:spcBef>
              <a:defRPr/>
            </a:pPr>
            <a:endParaRPr lang="en-US" sz="1900" b="1" kern="0" dirty="0">
              <a:solidFill>
                <a:srgbClr val="FFFFFF"/>
              </a:solidFill>
              <a:latin typeface="Segoe"/>
            </a:endParaRPr>
          </a:p>
        </p:txBody>
      </p:sp>
      <p:sp>
        <p:nvSpPr>
          <p:cNvPr id="18" name="Title 17"/>
          <p:cNvSpPr>
            <a:spLocks noGrp="1"/>
          </p:cNvSpPr>
          <p:nvPr>
            <p:ph type="title"/>
          </p:nvPr>
        </p:nvSpPr>
        <p:spPr>
          <a:xfrm>
            <a:off x="382588" y="228600"/>
            <a:ext cx="8380412" cy="2603790"/>
          </a:xfrm>
        </p:spPr>
        <p:txBody>
          <a:bodyPr/>
          <a:lstStyle/>
          <a:p>
            <a:r>
              <a:rPr lang="en-US" sz="4400" dirty="0" smtClean="0"/>
              <a:t>Windows Live </a:t>
            </a:r>
            <a:r>
              <a:rPr lang="en-US" sz="4400" dirty="0" err="1" smtClean="0"/>
              <a:t>FrameIt</a:t>
            </a:r>
            <a:r>
              <a:rPr lang="en-US" sz="4400" dirty="0" smtClean="0"/>
              <a:t/>
            </a:r>
            <a:br>
              <a:rPr lang="en-US" sz="4400" dirty="0" smtClean="0"/>
            </a:br>
            <a:r>
              <a:rPr lang="en-US" sz="3200" dirty="0" smtClean="0">
                <a:solidFill>
                  <a:schemeClr val="accent1"/>
                </a:solidFill>
              </a:rPr>
              <a:t>Enabling users to experience and share </a:t>
            </a:r>
            <a:br>
              <a:rPr lang="en-US" sz="3200" dirty="0" smtClean="0">
                <a:solidFill>
                  <a:schemeClr val="accent1"/>
                </a:solidFill>
              </a:rPr>
            </a:br>
            <a:r>
              <a:rPr lang="en-US" sz="3200" dirty="0" smtClean="0">
                <a:solidFill>
                  <a:schemeClr val="accent1"/>
                </a:solidFill>
              </a:rPr>
              <a:t>their up-to-date digital photos and content anytime, anyplace and on any display device</a:t>
            </a:r>
            <a:br>
              <a:rPr lang="en-US" sz="3200" dirty="0" smtClean="0">
                <a:solidFill>
                  <a:schemeClr val="accent1"/>
                </a:solidFill>
              </a:rPr>
            </a:br>
            <a:endParaRPr lang="en-US" sz="4400" dirty="0">
              <a:solidFill>
                <a:schemeClr val="accent1"/>
              </a:solidFill>
            </a:endParaRPr>
          </a:p>
        </p:txBody>
      </p:sp>
      <p:sp>
        <p:nvSpPr>
          <p:cNvPr id="26" name="Freeform 25"/>
          <p:cNvSpPr/>
          <p:nvPr/>
        </p:nvSpPr>
        <p:spPr>
          <a:xfrm>
            <a:off x="0" y="3311317"/>
            <a:ext cx="9372600" cy="939977"/>
          </a:xfrm>
          <a:custGeom>
            <a:avLst/>
            <a:gdLst>
              <a:gd name="connsiteX0" fmla="*/ 0 w 5786937"/>
              <a:gd name="connsiteY0" fmla="*/ 0 h 939977"/>
              <a:gd name="connsiteX1" fmla="*/ 2922243 w 5786937"/>
              <a:gd name="connsiteY1" fmla="*/ 677807 h 939977"/>
              <a:gd name="connsiteX2" fmla="*/ 5786937 w 5786937"/>
              <a:gd name="connsiteY2" fmla="*/ 939977 h 939977"/>
            </a:gdLst>
            <a:ahLst/>
            <a:cxnLst>
              <a:cxn ang="0">
                <a:pos x="connsiteX0" y="connsiteY0"/>
              </a:cxn>
              <a:cxn ang="0">
                <a:pos x="connsiteX1" y="connsiteY1"/>
              </a:cxn>
              <a:cxn ang="0">
                <a:pos x="connsiteX2" y="connsiteY2"/>
              </a:cxn>
            </a:cxnLst>
            <a:rect l="l" t="t" r="r" b="b"/>
            <a:pathLst>
              <a:path w="5786937" h="939977">
                <a:moveTo>
                  <a:pt x="0" y="0"/>
                </a:moveTo>
                <a:cubicBezTo>
                  <a:pt x="978877" y="260572"/>
                  <a:pt x="1957754" y="521144"/>
                  <a:pt x="2922243" y="677807"/>
                </a:cubicBezTo>
                <a:cubicBezTo>
                  <a:pt x="3886733" y="834470"/>
                  <a:pt x="4836835" y="887223"/>
                  <a:pt x="5786937" y="939977"/>
                </a:cubicBezTo>
              </a:path>
            </a:pathLst>
          </a:cu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flipV="1">
            <a:off x="-161731" y="4924930"/>
            <a:ext cx="9525000" cy="888824"/>
          </a:xfrm>
          <a:custGeom>
            <a:avLst/>
            <a:gdLst>
              <a:gd name="connsiteX0" fmla="*/ 0 w 5786937"/>
              <a:gd name="connsiteY0" fmla="*/ 0 h 939977"/>
              <a:gd name="connsiteX1" fmla="*/ 2922243 w 5786937"/>
              <a:gd name="connsiteY1" fmla="*/ 677807 h 939977"/>
              <a:gd name="connsiteX2" fmla="*/ 5786937 w 5786937"/>
              <a:gd name="connsiteY2" fmla="*/ 939977 h 939977"/>
            </a:gdLst>
            <a:ahLst/>
            <a:cxnLst>
              <a:cxn ang="0">
                <a:pos x="connsiteX0" y="connsiteY0"/>
              </a:cxn>
              <a:cxn ang="0">
                <a:pos x="connsiteX1" y="connsiteY1"/>
              </a:cxn>
              <a:cxn ang="0">
                <a:pos x="connsiteX2" y="connsiteY2"/>
              </a:cxn>
            </a:cxnLst>
            <a:rect l="l" t="t" r="r" b="b"/>
            <a:pathLst>
              <a:path w="5786937" h="939977">
                <a:moveTo>
                  <a:pt x="0" y="0"/>
                </a:moveTo>
                <a:cubicBezTo>
                  <a:pt x="978877" y="260572"/>
                  <a:pt x="1957754" y="521144"/>
                  <a:pt x="2922243" y="677807"/>
                </a:cubicBezTo>
                <a:cubicBezTo>
                  <a:pt x="3886733" y="834470"/>
                  <a:pt x="4836835" y="887223"/>
                  <a:pt x="5786937" y="939977"/>
                </a:cubicBezTo>
              </a:path>
            </a:pathLst>
          </a:cu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it op headline"/>
          <p:cNvSpPr/>
          <p:nvPr/>
        </p:nvSpPr>
        <p:spPr bwMode="invGray">
          <a:xfrm>
            <a:off x="2203432" y="5740658"/>
            <a:ext cx="1248490" cy="409576"/>
          </a:xfrm>
          <a:prstGeom prst="roundRect">
            <a:avLst>
              <a:gd name="adj" fmla="val 50000"/>
            </a:avLst>
          </a:prstGeom>
          <a:gradFill rotWithShape="1">
            <a:gsLst>
              <a:gs pos="0">
                <a:srgbClr val="2C7C98">
                  <a:tint val="1000"/>
                </a:srgbClr>
              </a:gs>
              <a:gs pos="68000">
                <a:schemeClr val="accent5">
                  <a:lumMod val="20000"/>
                  <a:lumOff val="80000"/>
                </a:schemeClr>
              </a:gs>
              <a:gs pos="81000">
                <a:schemeClr val="accent5">
                  <a:lumMod val="40000"/>
                  <a:lumOff val="60000"/>
                </a:schemeClr>
              </a:gs>
              <a:gs pos="86000">
                <a:schemeClr val="accent5">
                  <a:lumMod val="40000"/>
                  <a:lumOff val="60000"/>
                </a:schemeClr>
              </a:gs>
              <a:gs pos="100000">
                <a:schemeClr val="accent5">
                  <a:lumMod val="20000"/>
                  <a:lumOff val="80000"/>
                </a:schemeClr>
              </a:gs>
            </a:gsLst>
            <a:lin ang="5400000" scaled="1"/>
          </a:gradFill>
          <a:ln w="9525" cap="flat" cmpd="sng" algn="ctr">
            <a:solidFill>
              <a:schemeClr val="accent3">
                <a:lumMod val="50000"/>
              </a:schemeClr>
            </a:solidFill>
            <a:prstDash val="solid"/>
            <a:headEnd type="none" w="med" len="med"/>
            <a:tailEnd type="none" w="med" len="med"/>
          </a:ln>
          <a:effectLst>
            <a:glow rad="63500">
              <a:srgbClr val="2C7C98">
                <a:tint val="30000"/>
                <a:shade val="95000"/>
                <a:satMod val="300000"/>
                <a:alpha val="50000"/>
              </a:srgbClr>
            </a:glow>
          </a:effectLst>
        </p:spPr>
        <p:txBody>
          <a:bodyPr vert="horz" wrap="square" lIns="91433" tIns="45717" rIns="91433" bIns="0" numCol="1" rtlCol="0" anchor="ctr" anchorCtr="0" compatLnSpc="1">
            <a:prstTxWarp prst="textNoShape">
              <a:avLst/>
            </a:prstTxWarp>
          </a:bodyPr>
          <a:lstStyle/>
          <a:p>
            <a:pPr algn="ctr"/>
            <a:r>
              <a:rPr lang="en-US" sz="1200" b="1" dirty="0" smtClean="0">
                <a:solidFill>
                  <a:schemeClr val="accent3">
                    <a:lumMod val="50000"/>
                  </a:schemeClr>
                </a:solidFill>
              </a:rPr>
              <a:t>Internet</a:t>
            </a:r>
            <a:endParaRPr lang="en-US" sz="1200" b="1" dirty="0">
              <a:solidFill>
                <a:schemeClr val="accent3">
                  <a:lumMod val="50000"/>
                </a:schemeClr>
              </a:solidFill>
            </a:endParaRPr>
          </a:p>
        </p:txBody>
      </p:sp>
      <p:sp>
        <p:nvSpPr>
          <p:cNvPr id="35" name="TextBox 34"/>
          <p:cNvSpPr txBox="1"/>
          <p:nvPr/>
        </p:nvSpPr>
        <p:spPr>
          <a:xfrm>
            <a:off x="2225203" y="3977174"/>
            <a:ext cx="1197429" cy="954107"/>
          </a:xfrm>
          <a:prstGeom prst="rect">
            <a:avLst/>
          </a:prstGeom>
          <a:noFill/>
        </p:spPr>
        <p:txBody>
          <a:bodyPr wrap="square" rtlCol="0">
            <a:spAutoFit/>
          </a:bodyPr>
          <a:lstStyle/>
          <a:p>
            <a:pPr algn="ctr"/>
            <a:r>
              <a:rPr lang="en-US" sz="1400" dirty="0" smtClean="0">
                <a:solidFill>
                  <a:srgbClr val="FFFFFF"/>
                </a:solidFill>
                <a:effectLst>
                  <a:outerShdw blurRad="38100" dist="38100" dir="2700000" algn="tl">
                    <a:srgbClr val="000000">
                      <a:alpha val="43137"/>
                    </a:srgbClr>
                  </a:outerShdw>
                </a:effectLst>
              </a:rPr>
              <a:t>News,</a:t>
            </a:r>
          </a:p>
          <a:p>
            <a:pPr algn="ctr"/>
            <a:r>
              <a:rPr lang="en-US" sz="1400" dirty="0" smtClean="0">
                <a:solidFill>
                  <a:srgbClr val="FFFFFF"/>
                </a:solidFill>
                <a:effectLst>
                  <a:outerShdw blurRad="38100" dist="38100" dir="2700000" algn="tl">
                    <a:srgbClr val="000000">
                      <a:alpha val="43137"/>
                    </a:srgbClr>
                  </a:outerShdw>
                </a:effectLst>
              </a:rPr>
              <a:t>Weather,</a:t>
            </a:r>
          </a:p>
          <a:p>
            <a:pPr algn="ctr"/>
            <a:r>
              <a:rPr lang="en-US" sz="1400" i="1" dirty="0" smtClean="0">
                <a:solidFill>
                  <a:srgbClr val="FFFFFF"/>
                </a:solidFill>
                <a:effectLst>
                  <a:outerShdw blurRad="38100" dist="38100" dir="2700000" algn="tl">
                    <a:srgbClr val="000000">
                      <a:alpha val="43137"/>
                    </a:srgbClr>
                  </a:outerShdw>
                </a:effectLst>
              </a:rPr>
              <a:t>At a glance</a:t>
            </a:r>
          </a:p>
          <a:p>
            <a:pPr algn="ctr"/>
            <a:r>
              <a:rPr lang="en-US" sz="1400" i="1" dirty="0" smtClean="0">
                <a:solidFill>
                  <a:srgbClr val="FFFFFF"/>
                </a:solidFill>
                <a:effectLst>
                  <a:outerShdw blurRad="38100" dist="38100" dir="2700000" algn="tl">
                    <a:srgbClr val="000000">
                      <a:alpha val="43137"/>
                    </a:srgbClr>
                  </a:outerShdw>
                </a:effectLst>
              </a:rPr>
              <a:t>+</a:t>
            </a:r>
            <a:endParaRPr lang="en-US" sz="1400" i="1" dirty="0">
              <a:solidFill>
                <a:srgbClr val="FFFFFF"/>
              </a:solidFill>
              <a:effectLst>
                <a:outerShdw blurRad="38100" dist="38100" dir="2700000" algn="tl">
                  <a:srgbClr val="000000">
                    <a:alpha val="43137"/>
                  </a:srgbClr>
                </a:outerShdw>
              </a:effectLst>
            </a:endParaRPr>
          </a:p>
        </p:txBody>
      </p:sp>
      <p:sp>
        <p:nvSpPr>
          <p:cNvPr id="39" name="it op headline"/>
          <p:cNvSpPr/>
          <p:nvPr/>
        </p:nvSpPr>
        <p:spPr bwMode="invGray">
          <a:xfrm>
            <a:off x="6858000" y="5740658"/>
            <a:ext cx="1752600" cy="409576"/>
          </a:xfrm>
          <a:prstGeom prst="roundRect">
            <a:avLst>
              <a:gd name="adj" fmla="val 50000"/>
            </a:avLst>
          </a:prstGeom>
          <a:gradFill rotWithShape="1">
            <a:gsLst>
              <a:gs pos="0">
                <a:srgbClr val="2C7C98">
                  <a:tint val="1000"/>
                </a:srgbClr>
              </a:gs>
              <a:gs pos="68000">
                <a:schemeClr val="accent5">
                  <a:lumMod val="20000"/>
                  <a:lumOff val="80000"/>
                </a:schemeClr>
              </a:gs>
              <a:gs pos="81000">
                <a:schemeClr val="accent5">
                  <a:lumMod val="40000"/>
                  <a:lumOff val="60000"/>
                </a:schemeClr>
              </a:gs>
              <a:gs pos="86000">
                <a:schemeClr val="accent5">
                  <a:lumMod val="40000"/>
                  <a:lumOff val="60000"/>
                </a:schemeClr>
              </a:gs>
              <a:gs pos="100000">
                <a:schemeClr val="accent5">
                  <a:lumMod val="20000"/>
                  <a:lumOff val="80000"/>
                </a:schemeClr>
              </a:gs>
            </a:gsLst>
            <a:lin ang="5400000" scaled="1"/>
          </a:gradFill>
          <a:ln w="9525" cap="flat" cmpd="sng" algn="ctr">
            <a:solidFill>
              <a:schemeClr val="accent3">
                <a:lumMod val="50000"/>
              </a:schemeClr>
            </a:solidFill>
            <a:prstDash val="solid"/>
            <a:headEnd type="none" w="med" len="med"/>
            <a:tailEnd type="none" w="med" len="med"/>
          </a:ln>
          <a:effectLst>
            <a:glow rad="63500">
              <a:srgbClr val="2C7C98">
                <a:tint val="30000"/>
                <a:shade val="95000"/>
                <a:satMod val="300000"/>
                <a:alpha val="50000"/>
              </a:srgbClr>
            </a:glow>
          </a:effectLst>
        </p:spPr>
        <p:txBody>
          <a:bodyPr vert="horz" wrap="square" lIns="91433" tIns="45717" rIns="91433" bIns="0" numCol="1" rtlCol="0" anchor="ctr" anchorCtr="0" compatLnSpc="1">
            <a:prstTxWarp prst="textNoShape">
              <a:avLst/>
            </a:prstTxWarp>
          </a:bodyPr>
          <a:lstStyle/>
          <a:p>
            <a:pPr algn="ctr"/>
            <a:r>
              <a:rPr lang="en-US" sz="1200" b="1" dirty="0" smtClean="0">
                <a:solidFill>
                  <a:schemeClr val="accent3">
                    <a:lumMod val="50000"/>
                  </a:schemeClr>
                </a:solidFill>
              </a:rPr>
              <a:t>Digital Picture Frame</a:t>
            </a:r>
            <a:endParaRPr lang="en-US" sz="1200" b="1" dirty="0">
              <a:solidFill>
                <a:schemeClr val="accent3">
                  <a:lumMod val="50000"/>
                </a:schemeClr>
              </a:solidFill>
            </a:endParaRPr>
          </a:p>
        </p:txBody>
      </p:sp>
      <p:pic>
        <p:nvPicPr>
          <p:cNvPr id="41" name="Picture 40" descr="PhotoGallery_256x256_72.png"/>
          <p:cNvPicPr>
            <a:picLocks noChangeAspect="1"/>
          </p:cNvPicPr>
          <p:nvPr/>
        </p:nvPicPr>
        <p:blipFill>
          <a:blip r:embed="rId3"/>
          <a:stretch>
            <a:fillRect/>
          </a:stretch>
        </p:blipFill>
        <p:spPr>
          <a:xfrm>
            <a:off x="6858000" y="3378458"/>
            <a:ext cx="2286000" cy="2286000"/>
          </a:xfrm>
          <a:prstGeom prst="rect">
            <a:avLst/>
          </a:prstGeom>
          <a:ln>
            <a:noFill/>
          </a:ln>
          <a:effectLst>
            <a:outerShdw blurRad="190500" algn="tl" rotWithShape="0">
              <a:srgbClr val="000000">
                <a:alpha val="70000"/>
              </a:srgbClr>
            </a:outerShdw>
          </a:effectLst>
        </p:spPr>
      </p:pic>
      <p:pic>
        <p:nvPicPr>
          <p:cNvPr id="1028" name="Picture 4" descr="\\eventsql\dvd27\Clip_Installer\DVD_ART\BoxShots_Logos\Windows Live\Windows live button.png"/>
          <p:cNvPicPr>
            <a:picLocks noChangeAspect="1" noChangeArrowheads="1"/>
          </p:cNvPicPr>
          <p:nvPr/>
        </p:nvPicPr>
        <p:blipFill>
          <a:blip r:embed="rId4"/>
          <a:srcRect/>
          <a:stretch>
            <a:fillRect/>
          </a:stretch>
        </p:blipFill>
        <p:spPr bwMode="auto">
          <a:xfrm>
            <a:off x="845829" y="3161402"/>
            <a:ext cx="762000" cy="765328"/>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2051032" y="4792038"/>
            <a:ext cx="1524000" cy="523220"/>
          </a:xfrm>
          <a:prstGeom prst="rect">
            <a:avLst/>
          </a:prstGeom>
          <a:noFill/>
        </p:spPr>
        <p:txBody>
          <a:bodyPr wrap="square" rtlCol="0">
            <a:spAutoFit/>
          </a:bodyPr>
          <a:lstStyle/>
          <a:p>
            <a:pPr algn="ctr"/>
            <a:r>
              <a:rPr lang="en-US" sz="1400" dirty="0" smtClean="0">
                <a:solidFill>
                  <a:srgbClr val="FFFFFF"/>
                </a:solidFill>
                <a:effectLst>
                  <a:outerShdw blurRad="38100" dist="38100" dir="2700000" algn="tl">
                    <a:srgbClr val="000000">
                      <a:alpha val="43137"/>
                    </a:srgbClr>
                  </a:outerShdw>
                </a:effectLst>
              </a:rPr>
              <a:t>Internet photo sharing sites</a:t>
            </a:r>
            <a:endParaRPr lang="en-US" sz="1400" dirty="0">
              <a:solidFill>
                <a:srgbClr val="FFFFFF"/>
              </a:solidFill>
              <a:effectLst>
                <a:outerShdw blurRad="38100" dist="38100" dir="2700000" algn="tl">
                  <a:srgbClr val="000000">
                    <a:alpha val="43137"/>
                  </a:srgbClr>
                </a:outerShdw>
              </a:effectLst>
            </a:endParaRPr>
          </a:p>
        </p:txBody>
      </p:sp>
      <p:sp>
        <p:nvSpPr>
          <p:cNvPr id="19" name="it op headline"/>
          <p:cNvSpPr/>
          <p:nvPr/>
        </p:nvSpPr>
        <p:spPr bwMode="invGray">
          <a:xfrm>
            <a:off x="603232" y="5740658"/>
            <a:ext cx="1248490" cy="409576"/>
          </a:xfrm>
          <a:prstGeom prst="roundRect">
            <a:avLst>
              <a:gd name="adj" fmla="val 50000"/>
            </a:avLst>
          </a:prstGeom>
          <a:gradFill rotWithShape="1">
            <a:gsLst>
              <a:gs pos="0">
                <a:srgbClr val="2C7C98">
                  <a:tint val="1000"/>
                </a:srgbClr>
              </a:gs>
              <a:gs pos="68000">
                <a:schemeClr val="accent5">
                  <a:lumMod val="20000"/>
                  <a:lumOff val="80000"/>
                </a:schemeClr>
              </a:gs>
              <a:gs pos="81000">
                <a:schemeClr val="accent5">
                  <a:lumMod val="40000"/>
                  <a:lumOff val="60000"/>
                </a:schemeClr>
              </a:gs>
              <a:gs pos="86000">
                <a:schemeClr val="accent5">
                  <a:lumMod val="40000"/>
                  <a:lumOff val="60000"/>
                </a:schemeClr>
              </a:gs>
              <a:gs pos="100000">
                <a:schemeClr val="accent5">
                  <a:lumMod val="20000"/>
                  <a:lumOff val="80000"/>
                </a:schemeClr>
              </a:gs>
            </a:gsLst>
            <a:lin ang="5400000" scaled="1"/>
          </a:gradFill>
          <a:ln w="9525" cap="flat" cmpd="sng" algn="ctr">
            <a:solidFill>
              <a:schemeClr val="accent3">
                <a:lumMod val="50000"/>
              </a:schemeClr>
            </a:solidFill>
            <a:prstDash val="solid"/>
            <a:headEnd type="none" w="med" len="med"/>
            <a:tailEnd type="none" w="med" len="med"/>
          </a:ln>
          <a:effectLst>
            <a:glow rad="63500">
              <a:srgbClr val="2C7C98">
                <a:tint val="30000"/>
                <a:shade val="95000"/>
                <a:satMod val="300000"/>
                <a:alpha val="50000"/>
              </a:srgbClr>
            </a:glow>
          </a:effectLst>
        </p:spPr>
        <p:txBody>
          <a:bodyPr vert="horz" wrap="square" lIns="91433" tIns="45717" rIns="91433" bIns="0" numCol="1" rtlCol="0" anchor="ctr" anchorCtr="0" compatLnSpc="1">
            <a:prstTxWarp prst="textNoShape">
              <a:avLst/>
            </a:prstTxWarp>
          </a:bodyPr>
          <a:lstStyle/>
          <a:p>
            <a:pPr algn="ctr"/>
            <a:r>
              <a:rPr lang="en-US" sz="1200" b="1" dirty="0" smtClean="0">
                <a:solidFill>
                  <a:schemeClr val="accent3">
                    <a:lumMod val="50000"/>
                  </a:schemeClr>
                </a:solidFill>
              </a:rPr>
              <a:t>PC</a:t>
            </a:r>
            <a:endParaRPr lang="en-US" sz="1200" dirty="0">
              <a:solidFill>
                <a:schemeClr val="accent3">
                  <a:lumMod val="50000"/>
                </a:schemeClr>
              </a:solidFill>
            </a:endParaRPr>
          </a:p>
        </p:txBody>
      </p:sp>
      <p:sp>
        <p:nvSpPr>
          <p:cNvPr id="20" name="TextBox 19"/>
          <p:cNvSpPr txBox="1"/>
          <p:nvPr/>
        </p:nvSpPr>
        <p:spPr>
          <a:xfrm>
            <a:off x="625003" y="3530858"/>
            <a:ext cx="1197429" cy="1815882"/>
          </a:xfrm>
          <a:prstGeom prst="rect">
            <a:avLst/>
          </a:prstGeom>
          <a:noFill/>
        </p:spPr>
        <p:txBody>
          <a:bodyPr wrap="square" rtlCol="0">
            <a:spAutoFit/>
          </a:bodyPr>
          <a:lstStyle/>
          <a:p>
            <a:pPr algn="ctr"/>
            <a:endParaRPr lang="en-US" sz="1400" dirty="0" smtClean="0">
              <a:solidFill>
                <a:srgbClr val="FFFFFF"/>
              </a:solidFill>
              <a:effectLst>
                <a:outerShdw blurRad="38100" dist="38100" dir="2700000" algn="tl">
                  <a:srgbClr val="000000">
                    <a:alpha val="43137"/>
                  </a:srgbClr>
                </a:outerShdw>
              </a:effectLst>
            </a:endParaRPr>
          </a:p>
          <a:p>
            <a:pPr algn="ctr"/>
            <a:endParaRPr lang="en-US" sz="1400" dirty="0" smtClean="0">
              <a:solidFill>
                <a:srgbClr val="FFFFFF"/>
              </a:solidFill>
              <a:effectLst>
                <a:outerShdw blurRad="38100" dist="38100" dir="2700000" algn="tl">
                  <a:srgbClr val="000000">
                    <a:alpha val="43137"/>
                  </a:srgbClr>
                </a:outerShdw>
              </a:effectLst>
            </a:endParaRPr>
          </a:p>
          <a:p>
            <a:pPr algn="ctr"/>
            <a:endParaRPr lang="en-US" sz="1400" dirty="0" smtClean="0">
              <a:solidFill>
                <a:srgbClr val="FFFFFF"/>
              </a:solidFill>
              <a:effectLst>
                <a:outerShdw blurRad="38100" dist="38100" dir="2700000" algn="tl">
                  <a:srgbClr val="000000">
                    <a:alpha val="43137"/>
                  </a:srgbClr>
                </a:outerShdw>
              </a:effectLst>
            </a:endParaRPr>
          </a:p>
          <a:p>
            <a:pPr algn="ctr"/>
            <a:r>
              <a:rPr lang="en-US" sz="1400" dirty="0" smtClean="0">
                <a:solidFill>
                  <a:srgbClr val="FFFFFF"/>
                </a:solidFill>
                <a:effectLst>
                  <a:outerShdw blurRad="38100" dist="38100" dir="2700000" algn="tl">
                    <a:srgbClr val="000000">
                      <a:alpha val="43137"/>
                    </a:srgbClr>
                  </a:outerShdw>
                </a:effectLst>
              </a:rPr>
              <a:t>Windows Live™ Photo Gallery</a:t>
            </a:r>
            <a:endParaRPr lang="en-US" sz="1400" i="1" dirty="0" smtClean="0">
              <a:solidFill>
                <a:srgbClr val="FFFFFF"/>
              </a:solidFill>
              <a:effectLst>
                <a:outerShdw blurRad="38100" dist="38100" dir="2700000" algn="tl">
                  <a:srgbClr val="000000">
                    <a:alpha val="43137"/>
                  </a:srgbClr>
                </a:outerShdw>
              </a:effectLst>
            </a:endParaRPr>
          </a:p>
          <a:p>
            <a:pPr algn="ctr"/>
            <a:endParaRPr lang="en-US" sz="1400" i="1" dirty="0">
              <a:solidFill>
                <a:srgbClr val="FFFFFF"/>
              </a:solidFill>
              <a:effectLst>
                <a:outerShdw blurRad="38100" dist="38100" dir="2700000" algn="tl">
                  <a:srgbClr val="000000">
                    <a:alpha val="43137"/>
                  </a:srgbClr>
                </a:outerShdw>
              </a:effectLst>
            </a:endParaRPr>
          </a:p>
        </p:txBody>
      </p:sp>
      <p:sp>
        <p:nvSpPr>
          <p:cNvPr id="28" name="it op headline"/>
          <p:cNvSpPr/>
          <p:nvPr/>
        </p:nvSpPr>
        <p:spPr bwMode="invGray">
          <a:xfrm>
            <a:off x="3780710" y="5740658"/>
            <a:ext cx="1248490" cy="409576"/>
          </a:xfrm>
          <a:prstGeom prst="roundRect">
            <a:avLst>
              <a:gd name="adj" fmla="val 50000"/>
            </a:avLst>
          </a:prstGeom>
          <a:gradFill rotWithShape="1">
            <a:gsLst>
              <a:gs pos="0">
                <a:srgbClr val="2C7C98">
                  <a:tint val="1000"/>
                </a:srgbClr>
              </a:gs>
              <a:gs pos="68000">
                <a:schemeClr val="accent5">
                  <a:lumMod val="20000"/>
                  <a:lumOff val="80000"/>
                </a:schemeClr>
              </a:gs>
              <a:gs pos="81000">
                <a:schemeClr val="accent5">
                  <a:lumMod val="40000"/>
                  <a:lumOff val="60000"/>
                </a:schemeClr>
              </a:gs>
              <a:gs pos="86000">
                <a:schemeClr val="accent5">
                  <a:lumMod val="40000"/>
                  <a:lumOff val="60000"/>
                </a:schemeClr>
              </a:gs>
              <a:gs pos="100000">
                <a:schemeClr val="accent5">
                  <a:lumMod val="20000"/>
                  <a:lumOff val="80000"/>
                </a:schemeClr>
              </a:gs>
            </a:gsLst>
            <a:lin ang="5400000" scaled="1"/>
          </a:gradFill>
          <a:ln w="9525" cap="flat" cmpd="sng" algn="ctr">
            <a:solidFill>
              <a:schemeClr val="accent3">
                <a:lumMod val="50000"/>
              </a:schemeClr>
            </a:solidFill>
            <a:prstDash val="solid"/>
            <a:headEnd type="none" w="med" len="med"/>
            <a:tailEnd type="none" w="med" len="med"/>
          </a:ln>
          <a:effectLst>
            <a:glow rad="63500">
              <a:srgbClr val="2C7C98">
                <a:tint val="30000"/>
                <a:shade val="95000"/>
                <a:satMod val="300000"/>
                <a:alpha val="50000"/>
              </a:srgbClr>
            </a:glow>
          </a:effectLst>
        </p:spPr>
        <p:txBody>
          <a:bodyPr vert="horz" wrap="square" lIns="91433" tIns="45717" rIns="91433" bIns="0" numCol="1" rtlCol="0" anchor="ctr" anchorCtr="0" compatLnSpc="1">
            <a:prstTxWarp prst="textNoShape">
              <a:avLst/>
            </a:prstTxWarp>
          </a:bodyPr>
          <a:lstStyle/>
          <a:p>
            <a:pPr algn="ctr"/>
            <a:r>
              <a:rPr lang="en-US" sz="1200" b="1" dirty="0" smtClean="0">
                <a:solidFill>
                  <a:schemeClr val="accent3">
                    <a:lumMod val="50000"/>
                  </a:schemeClr>
                </a:solidFill>
              </a:rPr>
              <a:t>FrameIt</a:t>
            </a:r>
            <a:endParaRPr lang="en-US" sz="1200" b="1" dirty="0">
              <a:solidFill>
                <a:schemeClr val="accent3">
                  <a:lumMod val="50000"/>
                </a:schemeClr>
              </a:solidFill>
            </a:endParaRPr>
          </a:p>
        </p:txBody>
      </p:sp>
      <p:sp>
        <p:nvSpPr>
          <p:cNvPr id="29" name="TextBox 28"/>
          <p:cNvSpPr txBox="1"/>
          <p:nvPr/>
        </p:nvSpPr>
        <p:spPr>
          <a:xfrm>
            <a:off x="3749203" y="4079815"/>
            <a:ext cx="1197429" cy="954107"/>
          </a:xfrm>
          <a:prstGeom prst="rect">
            <a:avLst/>
          </a:prstGeom>
          <a:noFill/>
        </p:spPr>
        <p:txBody>
          <a:bodyPr wrap="square" rtlCol="0">
            <a:spAutoFit/>
          </a:bodyPr>
          <a:lstStyle/>
          <a:p>
            <a:pPr algn="ctr"/>
            <a:r>
              <a:rPr lang="en-US" sz="1400" dirty="0" smtClean="0">
                <a:solidFill>
                  <a:srgbClr val="FFFFFF"/>
                </a:solidFill>
                <a:effectLst>
                  <a:outerShdw blurRad="38100" dist="38100" dir="2700000" algn="tl">
                    <a:srgbClr val="000000">
                      <a:alpha val="43137"/>
                    </a:srgbClr>
                  </a:outerShdw>
                </a:effectLst>
              </a:rPr>
              <a:t>Gather and share content collections</a:t>
            </a:r>
            <a:endParaRPr lang="en-US" sz="1400" i="1" dirty="0">
              <a:solidFill>
                <a:srgbClr val="FFFFFF"/>
              </a:solidFill>
              <a:effectLst>
                <a:outerShdw blurRad="38100" dist="38100" dir="2700000" algn="tl">
                  <a:srgbClr val="000000">
                    <a:alpha val="43137"/>
                  </a:srgbClr>
                </a:outerShdw>
              </a:effectLst>
            </a:endParaRPr>
          </a:p>
        </p:txBody>
      </p:sp>
      <p:pic>
        <p:nvPicPr>
          <p:cNvPr id="21" name="Picture 10" descr="C:\Users\cynthiam\Pictures\DVD ART\DVD_ART34\Artwork_Imagery\Icons - Illustrations\Internet Clouds web\cloud illustration icon.png"/>
          <p:cNvPicPr>
            <a:picLocks noChangeAspect="1" noChangeArrowheads="1"/>
          </p:cNvPicPr>
          <p:nvPr/>
        </p:nvPicPr>
        <p:blipFill>
          <a:blip r:embed="rId5" cstate="print"/>
          <a:srcRect/>
          <a:stretch>
            <a:fillRect/>
          </a:stretch>
        </p:blipFill>
        <p:spPr bwMode="auto">
          <a:xfrm>
            <a:off x="1963272" y="3138210"/>
            <a:ext cx="1644142" cy="761438"/>
          </a:xfrm>
          <a:prstGeom prst="rect">
            <a:avLst/>
          </a:prstGeom>
          <a:noFill/>
        </p:spPr>
      </p:pic>
      <p:pic>
        <p:nvPicPr>
          <p:cNvPr id="23" name="Picture 9" descr="C:\Users\cynthiam\Pictures\FrameIt\FrameIt Logos\Vertical\WL-FrameIt_v_rgb_r.png"/>
          <p:cNvPicPr>
            <a:picLocks noChangeAspect="1" noChangeArrowheads="1"/>
          </p:cNvPicPr>
          <p:nvPr/>
        </p:nvPicPr>
        <p:blipFill>
          <a:blip r:embed="rId6" cstate="print"/>
          <a:srcRect/>
          <a:stretch>
            <a:fillRect/>
          </a:stretch>
        </p:blipFill>
        <p:spPr bwMode="auto">
          <a:xfrm>
            <a:off x="3815645" y="3147632"/>
            <a:ext cx="1142570" cy="73574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257175" y="1000125"/>
            <a:ext cx="8683625" cy="5073297"/>
          </a:xfrm>
          <a:prstGeom prst="roundRect">
            <a:avLst>
              <a:gd name="adj" fmla="val 7560"/>
            </a:avLst>
          </a:prstGeom>
          <a:gradFill flip="none" rotWithShape="1">
            <a:gsLst>
              <a:gs pos="2000">
                <a:srgbClr val="000000">
                  <a:alpha val="43000"/>
                </a:srgbClr>
              </a:gs>
              <a:gs pos="63000">
                <a:schemeClr val="tx1">
                  <a:alpha val="0"/>
                </a:schemeClr>
              </a:gs>
              <a:gs pos="45000">
                <a:schemeClr val="tx1">
                  <a:alpha val="0"/>
                </a:schemeClr>
              </a:gs>
            </a:gsLst>
            <a:lin ang="0" scaled="1"/>
            <a:tileRect/>
          </a:gradFill>
          <a:ln w="6350">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defTabSz="914063">
              <a:lnSpc>
                <a:spcPct val="85000"/>
              </a:lnSpc>
              <a:defRPr/>
            </a:pPr>
            <a:endParaRPr lang="en-US" sz="3000" b="1" i="1" spc="-83" dirty="0">
              <a:gradFill flip="none" rotWithShape="1">
                <a:gsLst>
                  <a:gs pos="0">
                    <a:srgbClr val="FFCF79"/>
                  </a:gs>
                  <a:gs pos="100000">
                    <a:schemeClr val="tx2">
                      <a:shade val="100000"/>
                      <a:satMod val="115000"/>
                    </a:schemeClr>
                  </a:gs>
                </a:gsLst>
                <a:lin ang="16200000" scaled="1"/>
                <a:tileRect/>
              </a:gradFill>
            </a:endParaRPr>
          </a:p>
        </p:txBody>
      </p:sp>
      <p:sp>
        <p:nvSpPr>
          <p:cNvPr id="4" name="Title 3"/>
          <p:cNvSpPr>
            <a:spLocks noGrp="1"/>
          </p:cNvSpPr>
          <p:nvPr>
            <p:ph type="title"/>
          </p:nvPr>
        </p:nvSpPr>
        <p:spPr/>
        <p:txBody>
          <a:bodyPr/>
          <a:lstStyle/>
          <a:p>
            <a:r>
              <a:rPr lang="en-US" dirty="0" smtClean="0"/>
              <a:t>Implementing FrameIt</a:t>
            </a:r>
          </a:p>
        </p:txBody>
      </p:sp>
      <p:sp>
        <p:nvSpPr>
          <p:cNvPr id="11282" name="Text Placeholder 20"/>
          <p:cNvSpPr>
            <a:spLocks noGrp="1"/>
          </p:cNvSpPr>
          <p:nvPr>
            <p:ph type="body" idx="4294967295"/>
          </p:nvPr>
        </p:nvSpPr>
        <p:spPr>
          <a:xfrm>
            <a:off x="2001838" y="1706563"/>
            <a:ext cx="7142162" cy="758825"/>
          </a:xfrm>
        </p:spPr>
        <p:txBody>
          <a:bodyPr/>
          <a:lstStyle/>
          <a:p>
            <a:pPr marL="228847" indent="-228847">
              <a:spcBef>
                <a:spcPts val="167"/>
              </a:spcBef>
            </a:pPr>
            <a:r>
              <a:rPr lang="en-US" sz="1900" dirty="0" smtClean="0">
                <a:solidFill>
                  <a:schemeClr val="bg2"/>
                </a:solidFill>
                <a:effectLst/>
              </a:rPr>
              <a:t>Parse XML</a:t>
            </a:r>
          </a:p>
          <a:p>
            <a:pPr marL="228847" indent="-228847">
              <a:spcBef>
                <a:spcPts val="167"/>
              </a:spcBef>
            </a:pPr>
            <a:r>
              <a:rPr lang="en-US" sz="1900" dirty="0" smtClean="0">
                <a:solidFill>
                  <a:schemeClr val="bg2"/>
                </a:solidFill>
                <a:effectLst/>
              </a:rPr>
              <a:t>Fetch JPG images</a:t>
            </a:r>
          </a:p>
          <a:p>
            <a:pPr marL="228847" indent="-228847">
              <a:spcBef>
                <a:spcPts val="167"/>
              </a:spcBef>
            </a:pPr>
            <a:r>
              <a:rPr lang="en-US" sz="1900" dirty="0" smtClean="0">
                <a:solidFill>
                  <a:schemeClr val="bg2"/>
                </a:solidFill>
                <a:effectLst/>
              </a:rPr>
              <a:t>Respect RSS TTL</a:t>
            </a:r>
          </a:p>
        </p:txBody>
      </p:sp>
      <p:sp>
        <p:nvSpPr>
          <p:cNvPr id="8" name="Rounded Rectangle 7"/>
          <p:cNvSpPr/>
          <p:nvPr/>
        </p:nvSpPr>
        <p:spPr bwMode="auto">
          <a:xfrm flipH="1">
            <a:off x="390693" y="1090865"/>
            <a:ext cx="8429384" cy="1578104"/>
          </a:xfrm>
          <a:prstGeom prst="roundRect">
            <a:avLst>
              <a:gd name="adj" fmla="val 22119"/>
            </a:avLst>
          </a:prstGeom>
          <a:gradFill flip="none" rotWithShape="1">
            <a:gsLst>
              <a:gs pos="0">
                <a:schemeClr val="accent6">
                  <a:lumMod val="20000"/>
                  <a:lumOff val="80000"/>
                </a:schemeClr>
              </a:gs>
              <a:gs pos="73000">
                <a:schemeClr val="accent6">
                  <a:lumMod val="40000"/>
                  <a:lumOff val="60000"/>
                </a:schemeClr>
              </a:gs>
              <a:gs pos="100000">
                <a:schemeClr val="accent6">
                  <a:lumMod val="40000"/>
                  <a:lumOff val="60000"/>
                </a:schemeClr>
              </a:gs>
            </a:gsLst>
            <a:path path="circle">
              <a:fillToRect l="100000" t="100000"/>
            </a:path>
            <a:tileRect r="-100000" b="-100000"/>
          </a:gradFill>
          <a:ln w="19050">
            <a:solidFill>
              <a:schemeClr val="tx1">
                <a:alpha val="23000"/>
              </a:schemeClr>
            </a:solidFill>
          </a:ln>
          <a:effectLst>
            <a:innerShdw blurRad="393700">
              <a:srgbClr val="FAC70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endParaRPr lang="en-US" dirty="0"/>
          </a:p>
        </p:txBody>
      </p:sp>
      <p:sp>
        <p:nvSpPr>
          <p:cNvPr id="9" name="Rounded Rectangle 8"/>
          <p:cNvSpPr/>
          <p:nvPr/>
        </p:nvSpPr>
        <p:spPr bwMode="auto">
          <a:xfrm flipH="1">
            <a:off x="390693" y="2740036"/>
            <a:ext cx="8429384" cy="1578104"/>
          </a:xfrm>
          <a:prstGeom prst="roundRect">
            <a:avLst>
              <a:gd name="adj" fmla="val 22119"/>
            </a:avLst>
          </a:prstGeom>
          <a:gradFill flip="none" rotWithShape="1">
            <a:gsLst>
              <a:gs pos="0">
                <a:schemeClr val="accent6">
                  <a:lumMod val="20000"/>
                  <a:lumOff val="80000"/>
                </a:schemeClr>
              </a:gs>
              <a:gs pos="73000">
                <a:schemeClr val="accent6">
                  <a:lumMod val="40000"/>
                  <a:lumOff val="60000"/>
                </a:schemeClr>
              </a:gs>
              <a:gs pos="100000">
                <a:schemeClr val="accent6">
                  <a:lumMod val="40000"/>
                  <a:lumOff val="60000"/>
                </a:schemeClr>
              </a:gs>
            </a:gsLst>
            <a:path path="circle">
              <a:fillToRect l="100000" t="100000"/>
            </a:path>
            <a:tileRect r="-100000" b="-100000"/>
          </a:gradFill>
          <a:ln w="19050">
            <a:solidFill>
              <a:schemeClr val="tx1">
                <a:alpha val="23000"/>
              </a:schemeClr>
            </a:solidFill>
          </a:ln>
          <a:effectLst>
            <a:innerShdw blurRad="393700">
              <a:srgbClr val="FAC70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endParaRPr lang="en-US" dirty="0"/>
          </a:p>
        </p:txBody>
      </p:sp>
      <p:sp>
        <p:nvSpPr>
          <p:cNvPr id="10" name="Rounded Rectangle 9"/>
          <p:cNvSpPr/>
          <p:nvPr/>
        </p:nvSpPr>
        <p:spPr bwMode="auto">
          <a:xfrm flipH="1">
            <a:off x="390693" y="4400495"/>
            <a:ext cx="8429384" cy="1578104"/>
          </a:xfrm>
          <a:prstGeom prst="roundRect">
            <a:avLst>
              <a:gd name="adj" fmla="val 22119"/>
            </a:avLst>
          </a:prstGeom>
          <a:gradFill flip="none" rotWithShape="1">
            <a:gsLst>
              <a:gs pos="0">
                <a:schemeClr val="accent6">
                  <a:lumMod val="20000"/>
                  <a:lumOff val="80000"/>
                </a:schemeClr>
              </a:gs>
              <a:gs pos="73000">
                <a:schemeClr val="accent6">
                  <a:lumMod val="40000"/>
                  <a:lumOff val="60000"/>
                </a:schemeClr>
              </a:gs>
              <a:gs pos="100000">
                <a:schemeClr val="accent6">
                  <a:lumMod val="40000"/>
                  <a:lumOff val="60000"/>
                </a:schemeClr>
              </a:gs>
            </a:gsLst>
            <a:path path="circle">
              <a:fillToRect l="100000" t="100000"/>
            </a:path>
            <a:tileRect r="-100000" b="-100000"/>
          </a:gradFill>
          <a:ln w="19050">
            <a:solidFill>
              <a:schemeClr val="tx1">
                <a:alpha val="23000"/>
              </a:schemeClr>
            </a:solidFill>
          </a:ln>
          <a:effectLst>
            <a:innerShdw blurRad="393700">
              <a:srgbClr val="FAC70E">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endParaRPr lang="en-US" dirty="0"/>
          </a:p>
        </p:txBody>
      </p:sp>
      <p:sp>
        <p:nvSpPr>
          <p:cNvPr id="12" name="Rounded Rectangle 11"/>
          <p:cNvSpPr/>
          <p:nvPr/>
        </p:nvSpPr>
        <p:spPr bwMode="auto">
          <a:xfrm flipH="1">
            <a:off x="477141" y="1152108"/>
            <a:ext cx="8278821" cy="596411"/>
          </a:xfrm>
          <a:prstGeom prst="roundRect">
            <a:avLst>
              <a:gd name="adj" fmla="val 50000"/>
            </a:avLst>
          </a:prstGeom>
          <a:gradFill flip="none" rotWithShape="1">
            <a:gsLst>
              <a:gs pos="0">
                <a:schemeClr val="tx1"/>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66714" tIns="0" rIns="0" bIns="38097"/>
          <a:lstStyle/>
          <a:p>
            <a:pPr>
              <a:defRPr/>
            </a:pPr>
            <a:r>
              <a:rPr lang="en-US" i="1"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Add Internet feature set</a:t>
            </a:r>
            <a:endParaRPr lang="en-US"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18" name="Rounded Rectangle 17"/>
          <p:cNvSpPr/>
          <p:nvPr/>
        </p:nvSpPr>
        <p:spPr bwMode="auto">
          <a:xfrm flipH="1">
            <a:off x="477141" y="2821079"/>
            <a:ext cx="8278821" cy="596411"/>
          </a:xfrm>
          <a:prstGeom prst="roundRect">
            <a:avLst>
              <a:gd name="adj" fmla="val 50000"/>
            </a:avLst>
          </a:prstGeom>
          <a:gradFill flip="none" rotWithShape="1">
            <a:gsLst>
              <a:gs pos="0">
                <a:schemeClr val="tx1"/>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66714" tIns="0" rIns="76194" bIns="38097"/>
          <a:lstStyle/>
          <a:p>
            <a:pPr>
              <a:defRPr/>
            </a:pPr>
            <a:r>
              <a:rPr lang="en-US" i="1"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Make customer setup easy</a:t>
            </a:r>
            <a:endParaRPr lang="en-US"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19" name="Rounded Rectangle 18"/>
          <p:cNvSpPr/>
          <p:nvPr/>
        </p:nvSpPr>
        <p:spPr bwMode="auto">
          <a:xfrm flipH="1">
            <a:off x="477141" y="4459730"/>
            <a:ext cx="8278821" cy="596411"/>
          </a:xfrm>
          <a:prstGeom prst="roundRect">
            <a:avLst>
              <a:gd name="adj" fmla="val 50000"/>
            </a:avLst>
          </a:prstGeom>
          <a:gradFill flip="none" rotWithShape="1">
            <a:gsLst>
              <a:gs pos="0">
                <a:schemeClr val="tx1"/>
              </a:gs>
              <a:gs pos="65000">
                <a:schemeClr val="tx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066714" tIns="0" rIns="76194" bIns="38097"/>
          <a:lstStyle/>
          <a:p>
            <a:pPr>
              <a:defRPr/>
            </a:pPr>
            <a:r>
              <a:rPr lang="en-US" i="1"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Differentiate experience</a:t>
            </a:r>
            <a:endParaRPr lang="en-US"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23" name="Text Placeholder 20"/>
          <p:cNvSpPr txBox="1">
            <a:spLocks/>
          </p:cNvSpPr>
          <p:nvPr/>
        </p:nvSpPr>
        <p:spPr bwMode="auto">
          <a:xfrm>
            <a:off x="1614277" y="3347507"/>
            <a:ext cx="7540514" cy="840743"/>
          </a:xfrm>
          <a:prstGeom prst="rect">
            <a:avLst/>
          </a:prstGeom>
          <a:noFill/>
          <a:ln w="9525">
            <a:noFill/>
            <a:miter lim="800000"/>
            <a:headEnd/>
            <a:tailEnd/>
          </a:ln>
        </p:spPr>
        <p:txBody>
          <a:bodyPr wrap="square" lIns="0" tIns="0" rIns="0" bIns="0">
            <a:spAutoFit/>
          </a:bodyPr>
          <a:lstStyle/>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Implement device registration</a:t>
            </a:r>
          </a:p>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For one or multiple users in household</a:t>
            </a:r>
          </a:p>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Respect user privacy; let them undo it too</a:t>
            </a:r>
          </a:p>
        </p:txBody>
      </p:sp>
      <p:sp>
        <p:nvSpPr>
          <p:cNvPr id="24" name="Text Placeholder 20"/>
          <p:cNvSpPr txBox="1">
            <a:spLocks/>
          </p:cNvSpPr>
          <p:nvPr/>
        </p:nvSpPr>
        <p:spPr bwMode="auto">
          <a:xfrm>
            <a:off x="1614277" y="4696173"/>
            <a:ext cx="7179754" cy="1418337"/>
          </a:xfrm>
          <a:prstGeom prst="rect">
            <a:avLst/>
          </a:prstGeom>
          <a:noFill/>
          <a:ln w="9525">
            <a:noFill/>
            <a:miter lim="800000"/>
            <a:headEnd/>
            <a:tailEnd/>
          </a:ln>
        </p:spPr>
        <p:txBody>
          <a:bodyPr wrap="square" lIns="0" tIns="0" rIns="0" bIns="0">
            <a:spAutoFit/>
          </a:bodyPr>
          <a:lstStyle/>
          <a:p>
            <a:pPr marL="228847" indent="-228847" defTabSz="912740" eaLnBrk="0" hangingPunct="0">
              <a:lnSpc>
                <a:spcPct val="90000"/>
              </a:lnSpc>
              <a:spcBef>
                <a:spcPts val="167"/>
              </a:spcBef>
              <a:buClr>
                <a:schemeClr val="tx2"/>
              </a:buClr>
              <a:buSzPct val="95000"/>
              <a:defRPr/>
            </a:pPr>
            <a:endParaRPr lang="en-US" sz="1900" dirty="0" smtClean="0">
              <a:effectLst>
                <a:outerShdw blurRad="38100" dist="38100" dir="2700000" algn="tl">
                  <a:srgbClr val="000000">
                    <a:alpha val="43137"/>
                  </a:srgbClr>
                </a:outerShdw>
              </a:effectLst>
            </a:endParaRPr>
          </a:p>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Jump to categories</a:t>
            </a:r>
          </a:p>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Refresh now</a:t>
            </a:r>
          </a:p>
          <a:p>
            <a:pPr marL="228847" indent="-228847" defTabSz="912740" eaLnBrk="0" hangingPunct="0">
              <a:lnSpc>
                <a:spcPct val="90000"/>
              </a:lnSpc>
              <a:spcBef>
                <a:spcPts val="167"/>
              </a:spcBef>
              <a:buClr>
                <a:schemeClr val="tx2"/>
              </a:buClr>
              <a:buSzPct val="95000"/>
              <a:buBlip>
                <a:blip r:embed="rId3"/>
              </a:buBlip>
              <a:defRPr/>
            </a:pPr>
            <a:r>
              <a:rPr lang="en-US" sz="1900" dirty="0" smtClean="0">
                <a:solidFill>
                  <a:schemeClr val="bg2"/>
                </a:solidFill>
                <a:latin typeface="Trebuchet MS" pitchFamily="34" charset="0"/>
              </a:rPr>
              <a:t>Get creative!</a:t>
            </a:r>
          </a:p>
          <a:p>
            <a:pPr marL="228847" indent="-228847" defTabSz="912740" eaLnBrk="0" hangingPunct="0">
              <a:lnSpc>
                <a:spcPct val="90000"/>
              </a:lnSpc>
              <a:spcBef>
                <a:spcPts val="167"/>
              </a:spcBef>
              <a:buClr>
                <a:schemeClr val="tx2"/>
              </a:buClr>
              <a:buSzPct val="95000"/>
              <a:defRPr/>
            </a:pPr>
            <a:endParaRPr lang="en-US" sz="1900" kern="0" dirty="0">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flipH="1">
            <a:off x="476250" y="1266825"/>
            <a:ext cx="837894" cy="1341414"/>
          </a:xfrm>
          <a:prstGeom prst="roundRect">
            <a:avLst>
              <a:gd name="adj" fmla="val 45455"/>
            </a:avLst>
          </a:prstGeom>
          <a:gradFill flip="none" rotWithShape="1">
            <a:gsLst>
              <a:gs pos="0">
                <a:schemeClr val="tx1">
                  <a:alpha val="0"/>
                </a:schemeClr>
              </a:gs>
              <a:gs pos="66000">
                <a:schemeClr val="tx1">
                  <a:alpha val="31000"/>
                </a:schemeClr>
              </a:gs>
              <a:gs pos="100000">
                <a:schemeClr val="tx1"/>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r>
              <a:rPr lang="en-US" sz="60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1</a:t>
            </a:r>
            <a:endParaRPr lang="en-US" sz="55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25" name="Rounded Rectangle 24"/>
          <p:cNvSpPr/>
          <p:nvPr/>
        </p:nvSpPr>
        <p:spPr bwMode="auto">
          <a:xfrm flipH="1">
            <a:off x="476250" y="2922762"/>
            <a:ext cx="837894" cy="1341414"/>
          </a:xfrm>
          <a:prstGeom prst="roundRect">
            <a:avLst>
              <a:gd name="adj" fmla="val 45455"/>
            </a:avLst>
          </a:prstGeom>
          <a:gradFill flip="none" rotWithShape="1">
            <a:gsLst>
              <a:gs pos="0">
                <a:schemeClr val="tx1">
                  <a:alpha val="0"/>
                </a:schemeClr>
              </a:gs>
              <a:gs pos="66000">
                <a:schemeClr val="tx1">
                  <a:alpha val="31000"/>
                </a:schemeClr>
              </a:gs>
              <a:gs pos="100000">
                <a:schemeClr val="tx1"/>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r>
              <a:rPr lang="en-US" sz="60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2</a:t>
            </a:r>
            <a:endParaRPr lang="en-US" sz="55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31" name="Rounded Rectangle 30"/>
          <p:cNvSpPr/>
          <p:nvPr/>
        </p:nvSpPr>
        <p:spPr bwMode="auto">
          <a:xfrm flipH="1">
            <a:off x="476250" y="4589988"/>
            <a:ext cx="837894" cy="1341414"/>
          </a:xfrm>
          <a:prstGeom prst="roundRect">
            <a:avLst>
              <a:gd name="adj" fmla="val 45455"/>
            </a:avLst>
          </a:prstGeom>
          <a:gradFill flip="none" rotWithShape="1">
            <a:gsLst>
              <a:gs pos="0">
                <a:schemeClr val="tx1">
                  <a:alpha val="0"/>
                </a:schemeClr>
              </a:gs>
              <a:gs pos="66000">
                <a:schemeClr val="tx1">
                  <a:alpha val="31000"/>
                </a:schemeClr>
              </a:gs>
              <a:gs pos="100000">
                <a:schemeClr val="tx1"/>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ctr"/>
          <a:lstStyle/>
          <a:p>
            <a:pPr algn="ctr">
              <a:defRPr/>
            </a:pPr>
            <a:r>
              <a:rPr lang="en-US" sz="60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rPr>
              <a:t>3</a:t>
            </a:r>
            <a:endParaRPr lang="en-US" sz="5500" i="1"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reflection blurRad="6350" stA="55000" endA="300" endPos="45500" dir="5400000" sy="-100000" algn="bl" rotWithShape="0"/>
              </a:effectLst>
              <a:latin typeface="Segoe Black" pitchFamily="34" charset="0"/>
            </a:endParaRPr>
          </a:p>
        </p:txBody>
      </p:sp>
      <p:sp>
        <p:nvSpPr>
          <p:cNvPr id="16" name="Text Placeholder 20"/>
          <p:cNvSpPr txBox="1">
            <a:spLocks/>
          </p:cNvSpPr>
          <p:nvPr/>
        </p:nvSpPr>
        <p:spPr>
          <a:xfrm>
            <a:off x="1614277" y="1645691"/>
            <a:ext cx="7142461" cy="758991"/>
          </a:xfrm>
          <a:prstGeom prst="rect">
            <a:avLst/>
          </a:prstGeom>
        </p:spPr>
        <p:txBody>
          <a:bodyPr/>
          <a:lstStyle/>
          <a:p>
            <a:pPr marL="228847" marR="0" lvl="0" indent="-228847" algn="l" defTabSz="912777" rtl="0" eaLnBrk="1" fontAlgn="base" latinLnBrk="0" hangingPunct="1">
              <a:lnSpc>
                <a:spcPct val="90000"/>
              </a:lnSpc>
              <a:spcBef>
                <a:spcPts val="167"/>
              </a:spcBef>
              <a:spcAft>
                <a:spcPct val="0"/>
              </a:spcAft>
              <a:buClr>
                <a:schemeClr val="tx2"/>
              </a:buClr>
              <a:buSzPct val="95000"/>
              <a:buFontTx/>
              <a:buBlip>
                <a:blip r:embed="rId3"/>
              </a:buBlip>
              <a:tabLst/>
              <a:defRPr/>
            </a:pPr>
            <a:r>
              <a:rPr kumimoji="0" lang="en-US" sz="1900" b="0" i="0" u="none" strike="noStrike" kern="0" cap="none" spc="0" normalizeH="0" baseline="0" noProof="0" dirty="0" smtClean="0">
                <a:ln>
                  <a:noFill/>
                </a:ln>
                <a:solidFill>
                  <a:schemeClr val="bg2"/>
                </a:solidFill>
                <a:effectLst/>
                <a:uLnTx/>
                <a:uFillTx/>
                <a:latin typeface="Trebuchet MS" pitchFamily="34" charset="0"/>
                <a:ea typeface="+mn-ea"/>
                <a:cs typeface="+mn-cs"/>
              </a:rPr>
              <a:t>Connect to the</a:t>
            </a:r>
            <a:r>
              <a:rPr kumimoji="0" lang="en-US" sz="1900" b="0" i="0" u="none" strike="noStrike" kern="0" cap="none" spc="0" normalizeH="0" noProof="0" dirty="0" smtClean="0">
                <a:ln>
                  <a:noFill/>
                </a:ln>
                <a:solidFill>
                  <a:schemeClr val="bg2"/>
                </a:solidFill>
                <a:effectLst/>
                <a:uLnTx/>
                <a:uFillTx/>
                <a:latin typeface="Trebuchet MS" pitchFamily="34" charset="0"/>
                <a:ea typeface="+mn-ea"/>
                <a:cs typeface="+mn-cs"/>
              </a:rPr>
              <a:t> web</a:t>
            </a:r>
          </a:p>
          <a:p>
            <a:pPr marL="228847" marR="0" lvl="0" indent="-228847" algn="l" defTabSz="912777" rtl="0" eaLnBrk="1" fontAlgn="base" latinLnBrk="0" hangingPunct="1">
              <a:lnSpc>
                <a:spcPct val="90000"/>
              </a:lnSpc>
              <a:spcBef>
                <a:spcPts val="167"/>
              </a:spcBef>
              <a:spcAft>
                <a:spcPct val="0"/>
              </a:spcAft>
              <a:buClr>
                <a:schemeClr val="tx2"/>
              </a:buClr>
              <a:buSzPct val="95000"/>
              <a:buFontTx/>
              <a:buBlip>
                <a:blip r:embed="rId3"/>
              </a:buBlip>
              <a:tabLst/>
              <a:defRPr/>
            </a:pPr>
            <a:r>
              <a:rPr kumimoji="0" lang="en-US" sz="1900" b="0" i="0" u="none" strike="noStrike" kern="0" cap="none" spc="0" normalizeH="0" baseline="0" noProof="0" dirty="0" smtClean="0">
                <a:ln>
                  <a:noFill/>
                </a:ln>
                <a:solidFill>
                  <a:schemeClr val="bg2"/>
                </a:solidFill>
                <a:effectLst/>
                <a:uLnTx/>
                <a:uFillTx/>
                <a:latin typeface="Trebuchet MS" pitchFamily="34" charset="0"/>
                <a:ea typeface="+mn-ea"/>
                <a:cs typeface="+mn-cs"/>
              </a:rPr>
              <a:t>Parse XML</a:t>
            </a:r>
          </a:p>
          <a:p>
            <a:pPr marL="228847" marR="0" lvl="0" indent="-228847" algn="l" defTabSz="912777" rtl="0" eaLnBrk="1" fontAlgn="base" latinLnBrk="0" hangingPunct="1">
              <a:lnSpc>
                <a:spcPct val="90000"/>
              </a:lnSpc>
              <a:spcBef>
                <a:spcPts val="167"/>
              </a:spcBef>
              <a:spcAft>
                <a:spcPct val="0"/>
              </a:spcAft>
              <a:buClr>
                <a:schemeClr val="tx2"/>
              </a:buClr>
              <a:buSzPct val="95000"/>
              <a:buFontTx/>
              <a:buBlip>
                <a:blip r:embed="rId3"/>
              </a:buBlip>
              <a:tabLst/>
              <a:defRPr/>
            </a:pPr>
            <a:r>
              <a:rPr kumimoji="0" lang="en-US" sz="1900" b="0" i="0" u="none" strike="noStrike" kern="0" cap="none" spc="0" normalizeH="0" baseline="0" noProof="0" dirty="0" smtClean="0">
                <a:ln>
                  <a:noFill/>
                </a:ln>
                <a:solidFill>
                  <a:schemeClr val="bg2"/>
                </a:solidFill>
                <a:effectLst/>
                <a:uLnTx/>
                <a:uFillTx/>
                <a:latin typeface="Trebuchet MS" pitchFamily="34" charset="0"/>
                <a:ea typeface="+mn-ea"/>
                <a:cs typeface="+mn-cs"/>
              </a:rPr>
              <a:t>Respect RSS TTL</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1410</Words>
  <Application>Microsoft Office PowerPoint</Application>
  <PresentationFormat>On-screen Show (4:3)</PresentationFormat>
  <Paragraphs>247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WinHEC 2008 Template_NEW_9.22.08</vt:lpstr>
      <vt:lpstr>Building Digital Picture Frames using Microsoft Technologies </vt:lpstr>
      <vt:lpstr>Photos are Digital Memories</vt:lpstr>
      <vt:lpstr>Technology Trends</vt:lpstr>
      <vt:lpstr>Today's Challenges</vt:lpstr>
      <vt:lpstr>Networked Frames Scenarios</vt:lpstr>
      <vt:lpstr>Software And Services Solution</vt:lpstr>
      <vt:lpstr>Sharing via the Web:  Windows Live FrameIt</vt:lpstr>
      <vt:lpstr>Windows Live FrameIt Enabling users to experience and share  their up-to-date digital photos and content anytime, anyplace and on any display device </vt:lpstr>
      <vt:lpstr>Implementing FrameIt</vt:lpstr>
      <vt:lpstr>Device Registration</vt:lpstr>
      <vt:lpstr>Slide 11</vt:lpstr>
      <vt:lpstr>Slide 12</vt:lpstr>
      <vt:lpstr>Joining The Digital Life…</vt:lpstr>
      <vt:lpstr>The Picture Frame As A DMR</vt:lpstr>
      <vt:lpstr>UPnP Actions From PCs To DPFs</vt:lpstr>
      <vt:lpstr>DPF Main State Transitions</vt:lpstr>
      <vt:lpstr>DPF Technology Components</vt:lpstr>
      <vt:lpstr>Our Commitment To You</vt:lpstr>
      <vt:lpstr>Call To Action</vt:lpstr>
      <vt:lpstr>Additional Resources</vt:lpstr>
      <vt:lpstr>Slide 21</vt:lpstr>
      <vt:lpstr>Please Complete A Session Evaluation Form Your input is important!</vt:lpstr>
      <vt:lpstr>Slide 23</vt:lpstr>
      <vt:lpstr>FrameIt Catalog</vt:lpstr>
      <vt:lpstr>A Collection</vt:lpstr>
      <vt:lpstr>Generated images</vt:lpstr>
      <vt:lpstr>Online Previewer</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2008-11-11T23:40:11Z</dcterms:created>
  <dcterms:modified xsi:type="dcterms:W3CDTF">2008-11-11T23:40:46Z</dcterms:modified>
</cp:coreProperties>
</file>