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0"/>
  </p:notesMasterIdLst>
  <p:handoutMasterIdLst>
    <p:handoutMasterId r:id="rId31"/>
  </p:handoutMasterIdLst>
  <p:sldIdLst>
    <p:sldId id="258" r:id="rId2"/>
    <p:sldId id="274" r:id="rId3"/>
    <p:sldId id="275" r:id="rId4"/>
    <p:sldId id="281" r:id="rId5"/>
    <p:sldId id="276" r:id="rId6"/>
    <p:sldId id="282" r:id="rId7"/>
    <p:sldId id="278" r:id="rId8"/>
    <p:sldId id="285" r:id="rId9"/>
    <p:sldId id="286" r:id="rId10"/>
    <p:sldId id="287" r:id="rId11"/>
    <p:sldId id="295" r:id="rId12"/>
    <p:sldId id="279" r:id="rId13"/>
    <p:sldId id="283" r:id="rId14"/>
    <p:sldId id="284" r:id="rId15"/>
    <p:sldId id="280" r:id="rId16"/>
    <p:sldId id="288" r:id="rId17"/>
    <p:sldId id="291" r:id="rId18"/>
    <p:sldId id="292" r:id="rId19"/>
    <p:sldId id="293" r:id="rId20"/>
    <p:sldId id="294" r:id="rId21"/>
    <p:sldId id="289" r:id="rId22"/>
    <p:sldId id="296" r:id="rId23"/>
    <p:sldId id="290" r:id="rId24"/>
    <p:sldId id="270" r:id="rId25"/>
    <p:sldId id="271" r:id="rId26"/>
    <p:sldId id="297" r:id="rId27"/>
    <p:sldId id="272" r:id="rId28"/>
    <p:sldId id="298"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706" autoAdjust="0"/>
  </p:normalViewPr>
  <p:slideViewPr>
    <p:cSldViewPr snapToGrid="0" showGuides="1">
      <p:cViewPr varScale="1">
        <p:scale>
          <a:sx n="92" d="100"/>
          <a:sy n="92" d="100"/>
        </p:scale>
        <p:origin x="-348" y="-10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98" d="100"/>
          <a:sy n="98" d="100"/>
        </p:scale>
        <p:origin x="-260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msdn.microsoft.com/en-us/library/ms802217.asp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mailto:prninfo@microsoft.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Printer Installation and Driver Management</a:t>
            </a:r>
            <a:endParaRPr lang="en-US" dirty="0"/>
          </a:p>
        </p:txBody>
      </p:sp>
      <p:sp>
        <p:nvSpPr>
          <p:cNvPr id="3" name="Subtitle 2"/>
          <p:cNvSpPr>
            <a:spLocks noGrp="1"/>
          </p:cNvSpPr>
          <p:nvPr>
            <p:ph type="subTitle" idx="1"/>
          </p:nvPr>
        </p:nvSpPr>
        <p:spPr>
          <a:xfrm>
            <a:off x="2734826" y="3650133"/>
            <a:ext cx="5866482" cy="1828193"/>
          </a:xfrm>
        </p:spPr>
        <p:txBody>
          <a:bodyPr/>
          <a:lstStyle/>
          <a:p>
            <a:r>
              <a:rPr lang="en-US" dirty="0" smtClean="0"/>
              <a:t>Shawn Maloney</a:t>
            </a:r>
          </a:p>
          <a:p>
            <a:r>
              <a:rPr lang="en-US" dirty="0" smtClean="0"/>
              <a:t>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Isolation </a:t>
            </a:r>
            <a:r>
              <a:rPr lang="en-US" dirty="0" smtClean="0"/>
              <a:t>–</a:t>
            </a:r>
            <a:r>
              <a:rPr smtClean="0"/>
              <a:t> PMC</a:t>
            </a:r>
            <a:endParaRPr lang="en-US" dirty="0"/>
          </a:p>
        </p:txBody>
      </p:sp>
      <p:sp>
        <p:nvSpPr>
          <p:cNvPr id="3" name="Content Placeholder 2"/>
          <p:cNvSpPr>
            <a:spLocks noGrp="1"/>
          </p:cNvSpPr>
          <p:nvPr>
            <p:ph idx="1"/>
          </p:nvPr>
        </p:nvSpPr>
        <p:spPr>
          <a:xfrm>
            <a:off x="382588" y="1414464"/>
            <a:ext cx="8380412" cy="4790542"/>
          </a:xfrm>
        </p:spPr>
        <p:txBody>
          <a:bodyPr/>
          <a:lstStyle/>
          <a:p>
            <a:r>
              <a:rPr lang="en-US" dirty="0" smtClean="0"/>
              <a:t>Per Driver Control</a:t>
            </a:r>
          </a:p>
          <a:p>
            <a:r>
              <a:rPr lang="en-US" dirty="0" smtClean="0"/>
              <a:t>Filters can key on Isolation state</a:t>
            </a:r>
          </a:p>
          <a:p>
            <a:r>
              <a:rPr lang="en-US" dirty="0" smtClean="0"/>
              <a:t>Driver Isolation values dictates behavior</a:t>
            </a:r>
          </a:p>
          <a:p>
            <a:pPr lvl="1"/>
            <a:r>
              <a:rPr lang="en-US" dirty="0" smtClean="0"/>
              <a:t>Disabled – No Driver Isolation attempted</a:t>
            </a:r>
          </a:p>
          <a:p>
            <a:pPr lvl="1"/>
            <a:r>
              <a:rPr lang="en-US" dirty="0" smtClean="0"/>
              <a:t>Shared – Driver Isolation </a:t>
            </a:r>
            <a:br>
              <a:rPr lang="en-US" dirty="0" smtClean="0"/>
            </a:br>
            <a:r>
              <a:rPr lang="en-US" dirty="0" smtClean="0"/>
              <a:t>forced in Shared process</a:t>
            </a:r>
          </a:p>
          <a:p>
            <a:pPr lvl="1"/>
            <a:r>
              <a:rPr lang="en-US" dirty="0" smtClean="0"/>
              <a:t>Isolated – Driver Isolation </a:t>
            </a:r>
            <a:br>
              <a:rPr lang="en-US" dirty="0" smtClean="0"/>
            </a:br>
            <a:r>
              <a:rPr lang="en-US" dirty="0" smtClean="0"/>
              <a:t>forced in Isolated process </a:t>
            </a:r>
          </a:p>
          <a:p>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PMC </a:t>
            </a:r>
            <a:r>
              <a:rPr lang="en-US" dirty="0" smtClean="0"/>
              <a:t>–</a:t>
            </a:r>
            <a:r>
              <a:rPr smtClean="0"/>
              <a:t> Manage Driver Isolation</a:t>
            </a:r>
            <a:endParaRPr lang="en-US" dirty="0"/>
          </a:p>
        </p:txBody>
      </p:sp>
      <p:pic>
        <p:nvPicPr>
          <p:cNvPr id="4" name="Content Placeholder 3" descr="PMC_Filter1.png"/>
          <p:cNvPicPr>
            <a:picLocks noGrp="1" noChangeAspect="1"/>
          </p:cNvPicPr>
          <p:nvPr>
            <p:ph idx="1"/>
          </p:nvPr>
        </p:nvPicPr>
        <p:blipFill>
          <a:blip r:embed="rId3"/>
          <a:stretch>
            <a:fillRect/>
          </a:stretch>
        </p:blipFill>
        <p:spPr>
          <a:xfrm>
            <a:off x="737129" y="955585"/>
            <a:ext cx="7505628" cy="5205517"/>
          </a:xfr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74" y="246355"/>
            <a:ext cx="8532181" cy="664797"/>
          </a:xfrm>
        </p:spPr>
        <p:txBody>
          <a:bodyPr/>
          <a:lstStyle/>
          <a:p>
            <a:r>
              <a:rPr smtClean="0"/>
              <a:t>Windows 7:  </a:t>
            </a:r>
            <a:r>
              <a:rPr lang="en-US" dirty="0" smtClean="0"/>
              <a:t>Compatible IDs</a:t>
            </a:r>
            <a:endParaRPr lang="en-US" dirty="0"/>
          </a:p>
        </p:txBody>
      </p:sp>
      <p:sp>
        <p:nvSpPr>
          <p:cNvPr id="3" name="Content Placeholder 2"/>
          <p:cNvSpPr>
            <a:spLocks noGrp="1"/>
          </p:cNvSpPr>
          <p:nvPr>
            <p:ph idx="1"/>
          </p:nvPr>
        </p:nvSpPr>
        <p:spPr>
          <a:xfrm>
            <a:off x="381000" y="1417638"/>
            <a:ext cx="8380412" cy="3661002"/>
          </a:xfrm>
        </p:spPr>
        <p:txBody>
          <a:bodyPr/>
          <a:lstStyle/>
          <a:p>
            <a:r>
              <a:rPr lang="en-US" dirty="0" smtClean="0"/>
              <a:t>Allows for a second level of </a:t>
            </a:r>
            <a:br>
              <a:rPr lang="en-US" dirty="0" smtClean="0"/>
            </a:br>
            <a:r>
              <a:rPr lang="en-US" dirty="0" smtClean="0"/>
              <a:t>Device to Driver mapping</a:t>
            </a:r>
          </a:p>
          <a:p>
            <a:r>
              <a:rPr lang="en-US" dirty="0" smtClean="0"/>
              <a:t>Only considered when a </a:t>
            </a:r>
            <a:br>
              <a:rPr lang="en-US" dirty="0" smtClean="0"/>
            </a:br>
            <a:r>
              <a:rPr lang="en-US" dirty="0" smtClean="0"/>
              <a:t>HWID match isn’t available</a:t>
            </a:r>
          </a:p>
          <a:p>
            <a:r>
              <a:rPr lang="en-US" dirty="0" smtClean="0"/>
              <a:t>Enables families of devices to </a:t>
            </a:r>
            <a:br>
              <a:rPr lang="en-US" dirty="0" smtClean="0"/>
            </a:br>
            <a:r>
              <a:rPr lang="en-US" dirty="0" smtClean="0"/>
              <a:t>be matched against a single driver</a:t>
            </a:r>
          </a:p>
          <a:p>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Compatible IDs </a:t>
            </a:r>
            <a:r>
              <a:rPr lang="en-US" dirty="0" smtClean="0"/>
              <a:t>– Implement</a:t>
            </a:r>
            <a:endParaRPr lang="en-US" dirty="0"/>
          </a:p>
        </p:txBody>
      </p:sp>
      <p:sp>
        <p:nvSpPr>
          <p:cNvPr id="3" name="Content Placeholder 2"/>
          <p:cNvSpPr>
            <a:spLocks noGrp="1"/>
          </p:cNvSpPr>
          <p:nvPr>
            <p:ph idx="1"/>
          </p:nvPr>
        </p:nvSpPr>
        <p:spPr>
          <a:xfrm>
            <a:off x="382588" y="1414464"/>
            <a:ext cx="8380412" cy="5443029"/>
          </a:xfrm>
        </p:spPr>
        <p:txBody>
          <a:bodyPr/>
          <a:lstStyle/>
          <a:p>
            <a:r>
              <a:rPr lang="en-US" dirty="0" smtClean="0"/>
              <a:t>Embed the Compatible ID </a:t>
            </a:r>
            <a:br>
              <a:rPr lang="en-US" dirty="0" smtClean="0"/>
            </a:br>
            <a:r>
              <a:rPr lang="en-US" dirty="0" smtClean="0"/>
              <a:t>in the 1284 ID String</a:t>
            </a:r>
          </a:p>
          <a:p>
            <a:pPr lvl="1"/>
            <a:r>
              <a:rPr lang="en-US" dirty="0" smtClean="0"/>
              <a:t>Keywords: “CID” and “COMPATIBLEID”</a:t>
            </a:r>
          </a:p>
          <a:p>
            <a:pPr lvl="1"/>
            <a:r>
              <a:rPr lang="en-US" dirty="0" smtClean="0"/>
              <a:t>Max length of 180 characters</a:t>
            </a:r>
          </a:p>
          <a:p>
            <a:endParaRPr lang="en-US" dirty="0" smtClean="0"/>
          </a:p>
          <a:p>
            <a:r>
              <a:rPr lang="en-US" dirty="0" smtClean="0"/>
              <a:t>Update INFs to use Compatible IDs</a:t>
            </a:r>
          </a:p>
          <a:p>
            <a:pPr lvl="1">
              <a:buNone/>
            </a:pPr>
            <a:r>
              <a:rPr lang="en-US" dirty="0" smtClean="0">
                <a:latin typeface="Courier New" pitchFamily="49" charset="0"/>
                <a:cs typeface="Courier New" pitchFamily="49" charset="0"/>
              </a:rPr>
              <a:t>“Printer Driver Name” = </a:t>
            </a:r>
            <a:r>
              <a:rPr lang="en-US" dirty="0" err="1" smtClean="0">
                <a:latin typeface="Courier New" pitchFamily="49" charset="0"/>
                <a:cs typeface="Courier New" pitchFamily="49" charset="0"/>
              </a:rPr>
              <a:t>InstallSection,,CompatibleID</a:t>
            </a:r>
            <a:endParaRPr lang="en-US" dirty="0" smtClean="0">
              <a:latin typeface="Courier New" pitchFamily="49" charset="0"/>
              <a:cs typeface="Courier New" pitchFamily="49" charset="0"/>
            </a:endParaRPr>
          </a:p>
          <a:p>
            <a:pPr>
              <a:buNone/>
            </a:pPr>
            <a:endParaRPr lang="en-US" dirty="0" smtClean="0"/>
          </a:p>
          <a:p>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Compatible IDs - PnP</a:t>
            </a:r>
            <a:endParaRPr lang="en-US" dirty="0"/>
          </a:p>
        </p:txBody>
      </p:sp>
      <p:sp>
        <p:nvSpPr>
          <p:cNvPr id="3" name="Content Placeholder 2"/>
          <p:cNvSpPr>
            <a:spLocks noGrp="1"/>
          </p:cNvSpPr>
          <p:nvPr>
            <p:ph idx="1"/>
          </p:nvPr>
        </p:nvSpPr>
        <p:spPr>
          <a:xfrm>
            <a:off x="382588" y="1414464"/>
            <a:ext cx="8380412" cy="3933384"/>
          </a:xfrm>
        </p:spPr>
        <p:txBody>
          <a:bodyPr/>
          <a:lstStyle/>
          <a:p>
            <a:r>
              <a:rPr lang="en-US" dirty="0" smtClean="0"/>
              <a:t>PnP alters reported Compatible ID</a:t>
            </a:r>
          </a:p>
          <a:p>
            <a:pPr lvl="1"/>
            <a:r>
              <a:rPr lang="en-US" dirty="0" smtClean="0"/>
              <a:t>Reported by device</a:t>
            </a:r>
          </a:p>
          <a:p>
            <a:pPr lvl="2">
              <a:buNone/>
            </a:pPr>
            <a:r>
              <a:rPr lang="en-US" dirty="0" smtClean="0">
                <a:latin typeface="Courier New" pitchFamily="49" charset="0"/>
                <a:cs typeface="Courier New" pitchFamily="49" charset="0"/>
              </a:rPr>
              <a:t>CID=FabrikamClass1 </a:t>
            </a:r>
            <a:r>
              <a:rPr lang="en-US" dirty="0" smtClean="0"/>
              <a:t>(This is what goes in the firmware)</a:t>
            </a:r>
            <a:endParaRPr lang="en-US" dirty="0" smtClean="0">
              <a:latin typeface="Courier New" pitchFamily="49" charset="0"/>
              <a:cs typeface="Courier New" pitchFamily="49" charset="0"/>
            </a:endParaRPr>
          </a:p>
          <a:p>
            <a:pPr lvl="1"/>
            <a:r>
              <a:rPr lang="en-US" dirty="0" smtClean="0"/>
              <a:t>Reported by PnP</a:t>
            </a:r>
          </a:p>
          <a:p>
            <a:pPr lvl="2">
              <a:buNone/>
            </a:pPr>
            <a:r>
              <a:rPr lang="en-US" dirty="0" smtClean="0">
                <a:latin typeface="Courier New" pitchFamily="49" charset="0"/>
                <a:cs typeface="Courier New" pitchFamily="49" charset="0"/>
              </a:rPr>
              <a:t>1284_CID_FabrikamClass1</a:t>
            </a:r>
            <a:r>
              <a:rPr lang="en-US" dirty="0" smtClean="0"/>
              <a:t> (This is what goes in the INF)</a:t>
            </a:r>
            <a:endParaRPr lang="en-US" dirty="0" smtClean="0">
              <a:latin typeface="Courier New" pitchFamily="49" charset="0"/>
              <a:cs typeface="Courier New" pitchFamily="49" charset="0"/>
            </a:endParaRPr>
          </a:p>
          <a:p>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7:  </a:t>
            </a:r>
            <a:r>
              <a:rPr lang="en-US" dirty="0" smtClean="0"/>
              <a:t>PMC</a:t>
            </a:r>
            <a:endParaRPr lang="en-US" dirty="0"/>
          </a:p>
        </p:txBody>
      </p:sp>
      <p:sp>
        <p:nvSpPr>
          <p:cNvPr id="3" name="Content Placeholder 2"/>
          <p:cNvSpPr>
            <a:spLocks noGrp="1"/>
          </p:cNvSpPr>
          <p:nvPr>
            <p:ph idx="1"/>
          </p:nvPr>
        </p:nvSpPr>
        <p:spPr>
          <a:xfrm>
            <a:off x="382588" y="1414464"/>
            <a:ext cx="8380412" cy="5182957"/>
          </a:xfrm>
        </p:spPr>
        <p:txBody>
          <a:bodyPr/>
          <a:lstStyle/>
          <a:p>
            <a:pPr>
              <a:lnSpc>
                <a:spcPct val="110000"/>
              </a:lnSpc>
            </a:pPr>
            <a:r>
              <a:rPr lang="en-US" sz="3200" dirty="0" smtClean="0"/>
              <a:t>First released in WS 2003 R2 </a:t>
            </a:r>
            <a:br>
              <a:rPr lang="en-US" sz="3200" dirty="0" smtClean="0"/>
            </a:br>
            <a:r>
              <a:rPr lang="en-US" sz="3200" dirty="0" smtClean="0"/>
              <a:t>for enterprise print management</a:t>
            </a:r>
          </a:p>
          <a:p>
            <a:pPr>
              <a:lnSpc>
                <a:spcPct val="110000"/>
              </a:lnSpc>
            </a:pPr>
            <a:r>
              <a:rPr lang="en-US" sz="3200" dirty="0" smtClean="0"/>
              <a:t>Consolidated admin tool for to install, view, and manage all of the printers </a:t>
            </a:r>
            <a:br>
              <a:rPr lang="en-US" sz="3200" dirty="0" smtClean="0"/>
            </a:br>
            <a:r>
              <a:rPr lang="en-US" sz="3200" dirty="0" smtClean="0"/>
              <a:t>and Windows Print Servers across </a:t>
            </a:r>
            <a:br>
              <a:rPr lang="en-US" sz="3200" dirty="0" smtClean="0"/>
            </a:br>
            <a:r>
              <a:rPr lang="en-US" sz="3200" dirty="0" smtClean="0"/>
              <a:t>an organization</a:t>
            </a:r>
          </a:p>
          <a:p>
            <a:pPr>
              <a:lnSpc>
                <a:spcPct val="110000"/>
              </a:lnSpc>
            </a:pPr>
            <a:r>
              <a:rPr lang="en-US" sz="3200" dirty="0" smtClean="0"/>
              <a:t>Extended in each OS release based </a:t>
            </a:r>
            <a:br>
              <a:rPr lang="en-US" sz="3200" dirty="0" smtClean="0"/>
            </a:br>
            <a:r>
              <a:rPr lang="en-US" sz="3200" dirty="0" smtClean="0"/>
              <a:t>on customer feedback and for </a:t>
            </a:r>
            <a:br>
              <a:rPr lang="en-US" sz="3200" dirty="0" smtClean="0"/>
            </a:br>
            <a:r>
              <a:rPr lang="en-US" sz="3200" dirty="0" smtClean="0"/>
              <a:t>new technology management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PMC – New Win7 Functionality</a:t>
            </a:r>
            <a:endParaRPr lang="en-US" dirty="0"/>
          </a:p>
        </p:txBody>
      </p:sp>
      <p:sp>
        <p:nvSpPr>
          <p:cNvPr id="3" name="Content Placeholder 2"/>
          <p:cNvSpPr>
            <a:spLocks noGrp="1"/>
          </p:cNvSpPr>
          <p:nvPr>
            <p:ph idx="1"/>
          </p:nvPr>
        </p:nvSpPr>
        <p:spPr/>
        <p:txBody>
          <a:bodyPr/>
          <a:lstStyle/>
          <a:p>
            <a:r>
              <a:rPr lang="en-US" smtClean="0"/>
              <a:t>Information Display and Filters</a:t>
            </a:r>
          </a:p>
          <a:p>
            <a:pPr lvl="2"/>
            <a:r>
              <a:rPr lang="en-US" smtClean="0"/>
              <a:t>Monitor printer queues with new metadata</a:t>
            </a:r>
          </a:p>
          <a:p>
            <a:pPr lvl="2"/>
            <a:r>
              <a:rPr lang="en-US" smtClean="0"/>
              <a:t>Create filters for monitoring drivers</a:t>
            </a:r>
          </a:p>
          <a:p>
            <a:r>
              <a:rPr lang="en-US" smtClean="0"/>
              <a:t>Driver Isolation</a:t>
            </a:r>
          </a:p>
          <a:p>
            <a:pPr lvl="2"/>
            <a:r>
              <a:rPr lang="en-US" smtClean="0"/>
              <a:t>Improve the reliability of the print service</a:t>
            </a:r>
          </a:p>
          <a:p>
            <a:r>
              <a:rPr lang="en-US" smtClean="0"/>
              <a:t>Print Server Security</a:t>
            </a:r>
          </a:p>
          <a:p>
            <a:pPr lvl="2"/>
            <a:r>
              <a:rPr lang="en-US" smtClean="0"/>
              <a:t>Manage organization specific security setting </a:t>
            </a:r>
          </a:p>
          <a:p>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PMC – Creating A Driver Filter</a:t>
            </a:r>
            <a:endParaRPr lang="en-US" dirty="0"/>
          </a:p>
        </p:txBody>
      </p:sp>
      <p:pic>
        <p:nvPicPr>
          <p:cNvPr id="4" name="Content Placeholder 3" descr="PMC_Filter1.png"/>
          <p:cNvPicPr>
            <a:picLocks noGrp="1" noChangeAspect="1"/>
          </p:cNvPicPr>
          <p:nvPr>
            <p:ph idx="1"/>
          </p:nvPr>
        </p:nvPicPr>
        <p:blipFill>
          <a:blip r:embed="rId3"/>
          <a:stretch>
            <a:fillRect/>
          </a:stretch>
        </p:blipFill>
        <p:spPr>
          <a:xfrm>
            <a:off x="723654" y="955585"/>
            <a:ext cx="7532579" cy="5205517"/>
          </a:xfr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PMC – Creating A Driver Filter</a:t>
            </a:r>
            <a:endParaRPr lang="en-US" dirty="0"/>
          </a:p>
        </p:txBody>
      </p:sp>
      <p:pic>
        <p:nvPicPr>
          <p:cNvPr id="4" name="Content Placeholder 3" descr="PMC_Filter1.png"/>
          <p:cNvPicPr>
            <a:picLocks noGrp="1" noChangeAspect="1"/>
          </p:cNvPicPr>
          <p:nvPr>
            <p:ph idx="1"/>
          </p:nvPr>
        </p:nvPicPr>
        <p:blipFill>
          <a:blip r:embed="rId3"/>
          <a:stretch>
            <a:fillRect/>
          </a:stretch>
        </p:blipFill>
        <p:spPr>
          <a:xfrm>
            <a:off x="737129" y="955585"/>
            <a:ext cx="7505628" cy="5205517"/>
          </a:xfr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PMC – Creating A Driver Filter</a:t>
            </a:r>
            <a:endParaRPr lang="en-US" dirty="0"/>
          </a:p>
        </p:txBody>
      </p:sp>
      <p:pic>
        <p:nvPicPr>
          <p:cNvPr id="4" name="Content Placeholder 3" descr="PMC_Filter1.png"/>
          <p:cNvPicPr>
            <a:picLocks noGrp="1" noChangeAspect="1"/>
          </p:cNvPicPr>
          <p:nvPr>
            <p:ph idx="1"/>
          </p:nvPr>
        </p:nvPicPr>
        <p:blipFill>
          <a:blip r:embed="rId3"/>
          <a:stretch>
            <a:fillRect/>
          </a:stretch>
        </p:blipFill>
        <p:spPr>
          <a:xfrm>
            <a:off x="737129" y="955585"/>
            <a:ext cx="7505628" cy="5205516"/>
          </a:xfr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Building on Windows Vista</a:t>
            </a:r>
          </a:p>
          <a:p>
            <a:pPr lvl="1"/>
            <a:r>
              <a:rPr lang="en-US" smtClean="0"/>
              <a:t>Driver Store</a:t>
            </a:r>
          </a:p>
          <a:p>
            <a:pPr lvl="1"/>
            <a:r>
              <a:rPr lang="en-US" smtClean="0"/>
              <a:t>Package Aware Drivers</a:t>
            </a:r>
          </a:p>
          <a:p>
            <a:pPr lvl="1"/>
            <a:r>
              <a:rPr lang="en-US" smtClean="0"/>
              <a:t>Core Drivers</a:t>
            </a:r>
          </a:p>
          <a:p>
            <a:r>
              <a:rPr lang="en-US" smtClean="0"/>
              <a:t>New in Windows 7</a:t>
            </a:r>
          </a:p>
          <a:p>
            <a:pPr lvl="1"/>
            <a:r>
              <a:rPr lang="en-US" smtClean="0"/>
              <a:t>Driver Isolation</a:t>
            </a:r>
          </a:p>
          <a:p>
            <a:pPr lvl="1"/>
            <a:r>
              <a:rPr lang="en-US" smtClean="0"/>
              <a:t>Compatible IDs</a:t>
            </a:r>
          </a:p>
          <a:p>
            <a:pPr lvl="1"/>
            <a:r>
              <a:rPr lang="en-US" smtClean="0"/>
              <a:t>Print Management Console</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PMC – Creating A Driver Filter</a:t>
            </a:r>
            <a:endParaRPr lang="en-US" dirty="0"/>
          </a:p>
        </p:txBody>
      </p:sp>
      <p:pic>
        <p:nvPicPr>
          <p:cNvPr id="4" name="Content Placeholder 3" descr="PMC_Filter1.png"/>
          <p:cNvPicPr>
            <a:picLocks noGrp="1" noChangeAspect="1"/>
          </p:cNvPicPr>
          <p:nvPr>
            <p:ph idx="1"/>
          </p:nvPr>
        </p:nvPicPr>
        <p:blipFill>
          <a:blip r:embed="rId3"/>
          <a:stretch>
            <a:fillRect/>
          </a:stretch>
        </p:blipFill>
        <p:spPr>
          <a:xfrm>
            <a:off x="737129" y="964897"/>
            <a:ext cx="7505628" cy="5186891"/>
          </a:xfr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PMC - Security</a:t>
            </a:r>
            <a:endParaRPr lang="en-US" dirty="0"/>
          </a:p>
        </p:txBody>
      </p:sp>
      <p:sp>
        <p:nvSpPr>
          <p:cNvPr id="3" name="Content Placeholder 2"/>
          <p:cNvSpPr>
            <a:spLocks noGrp="1"/>
          </p:cNvSpPr>
          <p:nvPr>
            <p:ph idx="1"/>
          </p:nvPr>
        </p:nvSpPr>
        <p:spPr>
          <a:xfrm>
            <a:off x="382588" y="1414464"/>
            <a:ext cx="8380412" cy="4614084"/>
          </a:xfrm>
        </p:spPr>
        <p:txBody>
          <a:bodyPr/>
          <a:lstStyle/>
          <a:p>
            <a:r>
              <a:rPr lang="en-US" sz="2800" dirty="0" smtClean="0"/>
              <a:t>Allows </a:t>
            </a:r>
            <a:r>
              <a:rPr lang="en-US" sz="2800" dirty="0" err="1" smtClean="0"/>
              <a:t>Admins</a:t>
            </a:r>
            <a:r>
              <a:rPr lang="en-US" sz="2800" dirty="0" smtClean="0"/>
              <a:t> to set a default </a:t>
            </a:r>
            <a:br>
              <a:rPr lang="en-US" sz="2800" dirty="0" smtClean="0"/>
            </a:br>
            <a:r>
              <a:rPr lang="en-US" sz="2800" dirty="0" smtClean="0"/>
              <a:t>ACL for new printers on a server</a:t>
            </a:r>
          </a:p>
          <a:p>
            <a:pPr lvl="1"/>
            <a:r>
              <a:rPr lang="en-US" sz="2400" dirty="0" smtClean="0"/>
              <a:t>New print queues inherit default security settings</a:t>
            </a:r>
          </a:p>
          <a:p>
            <a:pPr lvl="1"/>
            <a:r>
              <a:rPr lang="en-US" sz="2400" dirty="0" smtClean="0"/>
              <a:t>Security setting for existing queues are not altered</a:t>
            </a:r>
          </a:p>
          <a:p>
            <a:r>
              <a:rPr lang="en-US" sz="2800" dirty="0" smtClean="0"/>
              <a:t>Feature Details</a:t>
            </a:r>
          </a:p>
          <a:p>
            <a:pPr lvl="1"/>
            <a:r>
              <a:rPr lang="en-US" sz="2400" dirty="0" smtClean="0"/>
              <a:t>New Security Tab in Print Server Property UI    </a:t>
            </a:r>
          </a:p>
          <a:p>
            <a:pPr lvl="1"/>
            <a:r>
              <a:rPr lang="en-US" sz="2400" dirty="0" smtClean="0"/>
              <a:t>Permission for Print, Manage Printers, Manage Documents, View Server, Manage Server</a:t>
            </a:r>
          </a:p>
          <a:p>
            <a:pPr lvl="1"/>
            <a:r>
              <a:rPr lang="en-US" sz="2400" dirty="0" smtClean="0"/>
              <a:t>User Elevation is required for edit security setting </a:t>
            </a:r>
          </a:p>
          <a:p>
            <a:endParaRPr lang="en-US" sz="28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PMC </a:t>
            </a:r>
            <a:r>
              <a:rPr lang="en-US" dirty="0" smtClean="0"/>
              <a:t>–</a:t>
            </a:r>
            <a:r>
              <a:rPr smtClean="0"/>
              <a:t> Security</a:t>
            </a:r>
            <a:endParaRPr lang="en-US" dirty="0"/>
          </a:p>
        </p:txBody>
      </p:sp>
      <p:pic>
        <p:nvPicPr>
          <p:cNvPr id="4" name="Content Placeholder 3" descr="PMC_Filter1.png"/>
          <p:cNvPicPr>
            <a:picLocks noGrp="1" noChangeAspect="1"/>
          </p:cNvPicPr>
          <p:nvPr>
            <p:ph idx="1"/>
          </p:nvPr>
        </p:nvPicPr>
        <p:blipFill>
          <a:blip r:embed="rId3"/>
          <a:stretch>
            <a:fillRect/>
          </a:stretch>
        </p:blipFill>
        <p:spPr>
          <a:xfrm>
            <a:off x="743855" y="964897"/>
            <a:ext cx="7492176" cy="5186891"/>
          </a:xfr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PMC Demo</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82588" y="1414465"/>
            <a:ext cx="8380412" cy="3120854"/>
          </a:xfrm>
        </p:spPr>
        <p:txBody>
          <a:bodyPr/>
          <a:lstStyle/>
          <a:p>
            <a:r>
              <a:rPr lang="en-US" sz="3200" dirty="0" smtClean="0"/>
              <a:t>Create Package Aware drivers</a:t>
            </a:r>
          </a:p>
          <a:p>
            <a:r>
              <a:rPr lang="en-US" sz="3200" dirty="0" smtClean="0"/>
              <a:t>Test your drivers using driver isolation</a:t>
            </a:r>
          </a:p>
          <a:p>
            <a:r>
              <a:rPr lang="en-US" sz="3200" dirty="0" smtClean="0"/>
              <a:t>Start implementing Compatible </a:t>
            </a:r>
            <a:br>
              <a:rPr lang="en-US" sz="3200" dirty="0" smtClean="0"/>
            </a:br>
            <a:r>
              <a:rPr lang="en-US" sz="3200" dirty="0" smtClean="0"/>
              <a:t>IDs in your hardware</a:t>
            </a:r>
          </a:p>
          <a:p>
            <a:r>
              <a:rPr lang="en-US" sz="3200" dirty="0" smtClean="0"/>
              <a:t>Leverage the PMC in managing </a:t>
            </a:r>
            <a:br>
              <a:rPr lang="en-US" sz="3200" dirty="0" smtClean="0"/>
            </a:br>
            <a:r>
              <a:rPr lang="en-US" sz="3200" dirty="0" smtClean="0"/>
              <a:t>your print infrastructure</a:t>
            </a:r>
            <a:endParaRPr lang="en-US" sz="32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2588" y="1414466"/>
            <a:ext cx="8380412" cy="5297348"/>
          </a:xfrm>
        </p:spPr>
        <p:txBody>
          <a:bodyPr/>
          <a:lstStyle/>
          <a:p>
            <a:pPr marL="285750" indent="-285750">
              <a:spcBef>
                <a:spcPts val="833"/>
              </a:spcBef>
            </a:pPr>
            <a:r>
              <a:rPr lang="en-US" sz="1800" dirty="0" smtClean="0"/>
              <a:t>OS Resources</a:t>
            </a:r>
          </a:p>
          <a:p>
            <a:pPr marL="607999" lvl="1" indent="-285750">
              <a:spcBef>
                <a:spcPts val="833"/>
              </a:spcBef>
            </a:pPr>
            <a:r>
              <a:rPr lang="en-US" sz="1500" dirty="0" smtClean="0"/>
              <a:t>Print Management Console </a:t>
            </a:r>
          </a:p>
          <a:p>
            <a:pPr marL="285750" indent="-285750">
              <a:spcBef>
                <a:spcPts val="833"/>
              </a:spcBef>
            </a:pPr>
            <a:r>
              <a:rPr lang="en-US" sz="1800" dirty="0" smtClean="0"/>
              <a:t>Feature Resources</a:t>
            </a:r>
          </a:p>
          <a:p>
            <a:pPr marL="607999" lvl="1" indent="-285750">
              <a:spcBef>
                <a:spcPts val="833"/>
              </a:spcBef>
            </a:pPr>
            <a:r>
              <a:rPr lang="en-US" sz="1600" dirty="0" smtClean="0"/>
              <a:t>Best Practices for Developing Printer Drivers White Paper</a:t>
            </a:r>
          </a:p>
          <a:p>
            <a:pPr marL="607999" lvl="1" indent="-285750">
              <a:spcBef>
                <a:spcPts val="833"/>
              </a:spcBef>
            </a:pPr>
            <a:r>
              <a:rPr lang="en-US" sz="1600" dirty="0" smtClean="0"/>
              <a:t>Implementing Compatible IDs White Paper</a:t>
            </a:r>
          </a:p>
          <a:p>
            <a:pPr marL="607999" lvl="1" indent="-285750">
              <a:spcBef>
                <a:spcPts val="833"/>
              </a:spcBef>
            </a:pPr>
            <a:r>
              <a:rPr lang="en-US" sz="1600" dirty="0" smtClean="0"/>
              <a:t>Printer Installation on MSDN:  </a:t>
            </a:r>
            <a:r>
              <a:rPr lang="en-US" sz="1600" dirty="0" smtClean="0">
                <a:hlinkClick r:id="rId3"/>
              </a:rPr>
              <a:t>http://msdn.microsoft.com/en-us/library/ms802217.aspx</a:t>
            </a:r>
            <a:endParaRPr lang="en-US" sz="1600" dirty="0" smtClean="0"/>
          </a:p>
          <a:p>
            <a:pPr marL="285750" indent="-285750">
              <a:spcBef>
                <a:spcPts val="833"/>
              </a:spcBef>
            </a:pPr>
            <a:r>
              <a:rPr lang="en-US" sz="1800" dirty="0" smtClean="0"/>
              <a:t>Related Sessions</a:t>
            </a:r>
          </a:p>
          <a:p>
            <a:pPr marL="517525" lvl="1" indent="-231775">
              <a:spcBef>
                <a:spcPts val="833"/>
              </a:spcBef>
            </a:pPr>
            <a:r>
              <a:rPr lang="en-US" sz="1600" dirty="0" smtClean="0"/>
              <a:t>CON-T571:  Windows 7  DXP Experiences for Multifunction Printers</a:t>
            </a:r>
          </a:p>
          <a:p>
            <a:pPr marL="517525" lvl="1" indent="-231775">
              <a:spcBef>
                <a:spcPts val="833"/>
              </a:spcBef>
            </a:pPr>
            <a:r>
              <a:rPr lang="en-US" sz="1600" dirty="0" smtClean="0"/>
              <a:t>CON-T572:  XPS Printer Driver Development in Windows 7</a:t>
            </a:r>
          </a:p>
          <a:p>
            <a:pPr marL="517525" lvl="1" indent="-231775">
              <a:spcBef>
                <a:spcPts val="833"/>
              </a:spcBef>
            </a:pPr>
            <a:r>
              <a:rPr lang="en-US" sz="1600" dirty="0" smtClean="0"/>
              <a:t>CON-T573:  Printer Installation and Print Driver Management in Windows 7</a:t>
            </a:r>
          </a:p>
          <a:p>
            <a:pPr marL="517525" lvl="1" indent="-231775">
              <a:spcBef>
                <a:spcPts val="833"/>
              </a:spcBef>
            </a:pPr>
            <a:r>
              <a:rPr lang="en-US" sz="1600" dirty="0" smtClean="0"/>
              <a:t>CON-T607:  Windows 7 Logo Program for Print and Document Devices</a:t>
            </a:r>
          </a:p>
          <a:p>
            <a:pPr marL="517525" lvl="1" indent="-231775">
              <a:spcBef>
                <a:spcPts val="833"/>
              </a:spcBef>
            </a:pPr>
            <a:r>
              <a:rPr lang="en-US" sz="1600" dirty="0" smtClean="0"/>
              <a:t>CON-T608:  Print Driver Development Tools and Print Verifier</a:t>
            </a:r>
          </a:p>
          <a:p>
            <a:pPr marL="195276" indent="-231775">
              <a:spcBef>
                <a:spcPts val="833"/>
              </a:spcBef>
            </a:pPr>
            <a:r>
              <a:rPr lang="en-US" sz="1800" dirty="0" smtClean="0"/>
              <a:t>Questions?</a:t>
            </a:r>
          </a:p>
          <a:p>
            <a:pPr marL="607999" lvl="1" indent="-285750" defTabSz="914400" fontAlgn="auto">
              <a:lnSpc>
                <a:spcPct val="100000"/>
              </a:lnSpc>
              <a:spcBef>
                <a:spcPts val="833"/>
              </a:spcBef>
              <a:spcAft>
                <a:spcPts val="0"/>
              </a:spcAft>
              <a:buClrTx/>
              <a:buSzTx/>
              <a:buNone/>
            </a:pPr>
            <a:r>
              <a:rPr lang="en-US" sz="1600" kern="1200" dirty="0" smtClean="0">
                <a:gradFill>
                  <a:gsLst>
                    <a:gs pos="28000">
                      <a:srgbClr val="FFFFFF"/>
                    </a:gs>
                    <a:gs pos="48000">
                      <a:srgbClr val="FFFFFF"/>
                    </a:gs>
                  </a:gsLst>
                  <a:lin ang="5400000" scaled="1"/>
                </a:gradFill>
                <a:ea typeface="+mn-ea"/>
                <a:cs typeface="+mn-cs"/>
              </a:rPr>
              <a:t>Contact </a:t>
            </a:r>
            <a:r>
              <a:rPr lang="en-US" sz="1600" kern="1200" dirty="0" smtClean="0">
                <a:gradFill>
                  <a:gsLst>
                    <a:gs pos="28000">
                      <a:srgbClr val="FFFFFF"/>
                    </a:gs>
                    <a:gs pos="48000">
                      <a:srgbClr val="FFFFFF"/>
                    </a:gs>
                  </a:gsLst>
                  <a:lin ang="5400000" scaled="1"/>
                </a:gradFill>
                <a:ea typeface="+mn-ea"/>
                <a:cs typeface="+mn-cs"/>
                <a:hlinkClick r:id="rId4"/>
              </a:rPr>
              <a:t>prninfo@microsoft.com</a:t>
            </a:r>
            <a:r>
              <a:rPr lang="en-US" sz="1600" kern="1200" dirty="0" smtClean="0">
                <a:gradFill>
                  <a:gsLst>
                    <a:gs pos="28000">
                      <a:srgbClr val="FFFFFF"/>
                    </a:gs>
                    <a:gs pos="48000">
                      <a:srgbClr val="FFFFFF"/>
                    </a:gs>
                  </a:gsLst>
                  <a:lin ang="5400000" scaled="1"/>
                </a:gradFill>
                <a:ea typeface="+mn-ea"/>
                <a:cs typeface="+mn-cs"/>
              </a:rPr>
              <a:t> for print questions</a:t>
            </a:r>
          </a:p>
          <a:p>
            <a:pPr marL="607999" lvl="1" indent="-285750">
              <a:spcBef>
                <a:spcPts val="833"/>
              </a:spcBef>
              <a:buNone/>
            </a:pP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Windows Vista</a:t>
            </a:r>
            <a:endParaRPr lang="en-US" dirty="0"/>
          </a:p>
        </p:txBody>
      </p:sp>
      <p:sp>
        <p:nvSpPr>
          <p:cNvPr id="3" name="Content Placeholder 2"/>
          <p:cNvSpPr>
            <a:spLocks noGrp="1"/>
          </p:cNvSpPr>
          <p:nvPr>
            <p:ph idx="1"/>
          </p:nvPr>
        </p:nvSpPr>
        <p:spPr>
          <a:xfrm>
            <a:off x="382588" y="1414464"/>
            <a:ext cx="8380412" cy="3555845"/>
          </a:xfrm>
        </p:spPr>
        <p:txBody>
          <a:bodyPr/>
          <a:lstStyle/>
          <a:p>
            <a:r>
              <a:rPr lang="en-US" dirty="0" smtClean="0"/>
              <a:t>All drivers are copied </a:t>
            </a:r>
            <a:br>
              <a:rPr lang="en-US" dirty="0" smtClean="0"/>
            </a:br>
            <a:r>
              <a:rPr lang="en-US" dirty="0" smtClean="0"/>
              <a:t>into the Driver Store</a:t>
            </a:r>
          </a:p>
          <a:p>
            <a:pPr lvl="1"/>
            <a:r>
              <a:rPr lang="en-US" dirty="0" smtClean="0"/>
              <a:t>Simplifies driver management</a:t>
            </a:r>
          </a:p>
          <a:p>
            <a:pPr lvl="1"/>
            <a:r>
              <a:rPr lang="en-US" dirty="0" smtClean="0"/>
              <a:t>Enables migration, rollback, and recovery</a:t>
            </a:r>
          </a:p>
          <a:p>
            <a:pPr lvl="1"/>
            <a:r>
              <a:rPr lang="en-US" dirty="0" smtClean="0"/>
              <a:t>Provides users access to a </a:t>
            </a:r>
            <a:br>
              <a:rPr lang="en-US" dirty="0" smtClean="0"/>
            </a:br>
            <a:r>
              <a:rPr lang="en-US" dirty="0" smtClean="0"/>
              <a:t>trusted repository of drivers</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Building On Windows Vista</a:t>
            </a:r>
            <a:endParaRPr lang="en-US" dirty="0"/>
          </a:p>
        </p:txBody>
      </p:sp>
      <p:sp>
        <p:nvSpPr>
          <p:cNvPr id="3" name="Content Placeholder 2"/>
          <p:cNvSpPr>
            <a:spLocks noGrp="1"/>
          </p:cNvSpPr>
          <p:nvPr>
            <p:ph idx="1"/>
          </p:nvPr>
        </p:nvSpPr>
        <p:spPr>
          <a:xfrm>
            <a:off x="382588" y="1414464"/>
            <a:ext cx="8380412" cy="4025717"/>
          </a:xfrm>
        </p:spPr>
        <p:txBody>
          <a:bodyPr/>
          <a:lstStyle/>
          <a:p>
            <a:r>
              <a:rPr lang="en-US" dirty="0" smtClean="0"/>
              <a:t>Package Aware drivers </a:t>
            </a:r>
            <a:br>
              <a:rPr lang="en-US" dirty="0" smtClean="0"/>
            </a:br>
            <a:r>
              <a:rPr lang="en-US" dirty="0" smtClean="0"/>
              <a:t>enable Package Point and Print</a:t>
            </a:r>
          </a:p>
          <a:p>
            <a:pPr lvl="1"/>
            <a:r>
              <a:rPr lang="en-US" dirty="0" smtClean="0"/>
              <a:t>Ensures drivers are available in the </a:t>
            </a:r>
            <a:br>
              <a:rPr lang="en-US" dirty="0" smtClean="0"/>
            </a:br>
            <a:r>
              <a:rPr lang="en-US" dirty="0" smtClean="0"/>
              <a:t>driver store through Point and Print</a:t>
            </a:r>
          </a:p>
          <a:p>
            <a:pPr lvl="1"/>
            <a:r>
              <a:rPr lang="en-US" dirty="0" smtClean="0"/>
              <a:t>Allows full driver installation on the client</a:t>
            </a:r>
          </a:p>
          <a:p>
            <a:pPr lvl="1"/>
            <a:r>
              <a:rPr lang="en-US" dirty="0" smtClean="0"/>
              <a:t>Requires driver dependencies to </a:t>
            </a:r>
            <a:br>
              <a:rPr lang="en-US" dirty="0" smtClean="0"/>
            </a:br>
            <a:r>
              <a:rPr lang="en-US" dirty="0" smtClean="0"/>
              <a:t>also be package Aware</a:t>
            </a:r>
          </a:p>
          <a:p>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Windows Vista</a:t>
            </a:r>
            <a:endParaRPr lang="en-US" dirty="0"/>
          </a:p>
        </p:txBody>
      </p:sp>
      <p:sp>
        <p:nvSpPr>
          <p:cNvPr id="3" name="Content Placeholder 2"/>
          <p:cNvSpPr>
            <a:spLocks noGrp="1"/>
          </p:cNvSpPr>
          <p:nvPr>
            <p:ph idx="1"/>
          </p:nvPr>
        </p:nvSpPr>
        <p:spPr>
          <a:xfrm>
            <a:off x="382588" y="1414464"/>
            <a:ext cx="8380412" cy="4943405"/>
          </a:xfrm>
        </p:spPr>
        <p:txBody>
          <a:bodyPr/>
          <a:lstStyle/>
          <a:p>
            <a:r>
              <a:rPr lang="en-US" dirty="0" smtClean="0"/>
              <a:t>Core Drivers support </a:t>
            </a:r>
            <a:br>
              <a:rPr lang="en-US" dirty="0" smtClean="0"/>
            </a:br>
            <a:r>
              <a:rPr lang="en-US" dirty="0" smtClean="0"/>
              <a:t>Package Aware Drivers</a:t>
            </a:r>
          </a:p>
          <a:p>
            <a:pPr lvl="1"/>
            <a:r>
              <a:rPr lang="en-US" dirty="0" smtClean="0"/>
              <a:t>Initially introduced to enable shared components like ntprint.inf to be </a:t>
            </a:r>
            <a:br>
              <a:rPr lang="en-US" dirty="0" smtClean="0"/>
            </a:br>
            <a:r>
              <a:rPr lang="en-US" dirty="0" smtClean="0"/>
              <a:t>used in Package Point and Print</a:t>
            </a:r>
          </a:p>
          <a:p>
            <a:pPr lvl="1"/>
            <a:r>
              <a:rPr lang="en-US" dirty="0" smtClean="0"/>
              <a:t>Enables smaller and simpler driver packages</a:t>
            </a:r>
          </a:p>
          <a:p>
            <a:pPr lvl="1"/>
            <a:r>
              <a:rPr lang="en-US" dirty="0" smtClean="0"/>
              <a:t>Allows shared components to be </a:t>
            </a:r>
            <a:br>
              <a:rPr lang="en-US" dirty="0" smtClean="0"/>
            </a:br>
            <a:r>
              <a:rPr lang="en-US" dirty="0" smtClean="0"/>
              <a:t>kept in the Driver Store</a:t>
            </a:r>
          </a:p>
          <a:p>
            <a:pPr lvl="1"/>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Windows Vista</a:t>
            </a:r>
            <a:endParaRPr lang="en-US" dirty="0"/>
          </a:p>
        </p:txBody>
      </p:sp>
      <p:sp>
        <p:nvSpPr>
          <p:cNvPr id="3" name="Content Placeholder 2"/>
          <p:cNvSpPr>
            <a:spLocks noGrp="1"/>
          </p:cNvSpPr>
          <p:nvPr>
            <p:ph idx="1"/>
          </p:nvPr>
        </p:nvSpPr>
        <p:spPr>
          <a:xfrm>
            <a:off x="382588" y="1405228"/>
            <a:ext cx="8380412" cy="5599482"/>
          </a:xfrm>
        </p:spPr>
        <p:txBody>
          <a:bodyPr/>
          <a:lstStyle/>
          <a:p>
            <a:r>
              <a:rPr lang="en-US" dirty="0" smtClean="0"/>
              <a:t>Core Driver Servicing</a:t>
            </a:r>
          </a:p>
          <a:p>
            <a:pPr lvl="1"/>
            <a:r>
              <a:rPr lang="en-US" dirty="0" smtClean="0"/>
              <a:t>All core drivers referenced in </a:t>
            </a:r>
            <a:br>
              <a:rPr lang="en-US" dirty="0" smtClean="0"/>
            </a:br>
            <a:r>
              <a:rPr lang="en-US" dirty="0" smtClean="0"/>
              <a:t>an INF share the same minimum version</a:t>
            </a:r>
          </a:p>
          <a:p>
            <a:pPr lvl="1"/>
            <a:r>
              <a:rPr lang="en-US" dirty="0" smtClean="0"/>
              <a:t>Use </a:t>
            </a:r>
            <a:r>
              <a:rPr lang="en-US" dirty="0" err="1" smtClean="0"/>
              <a:t>CopyINF</a:t>
            </a:r>
            <a:r>
              <a:rPr lang="en-US" dirty="0" smtClean="0"/>
              <a:t> to preload a core </a:t>
            </a:r>
            <a:br>
              <a:rPr lang="en-US" dirty="0" smtClean="0"/>
            </a:br>
            <a:r>
              <a:rPr lang="en-US" dirty="0" smtClean="0"/>
              <a:t>driver into the Driver Store</a:t>
            </a:r>
          </a:p>
          <a:p>
            <a:pPr lvl="1"/>
            <a:r>
              <a:rPr lang="en-US" dirty="0" smtClean="0"/>
              <a:t>Include non-inbox core drivers </a:t>
            </a:r>
            <a:br>
              <a:rPr lang="en-US" dirty="0" smtClean="0"/>
            </a:br>
            <a:r>
              <a:rPr lang="en-US" dirty="0" smtClean="0"/>
              <a:t>with your driver package</a:t>
            </a:r>
          </a:p>
          <a:p>
            <a:pPr lvl="1">
              <a:buNone/>
            </a:pPr>
            <a:endParaRPr lang="en-US" dirty="0" smtClean="0"/>
          </a:p>
          <a:p>
            <a:pPr lvl="1"/>
            <a:endParaRPr lang="en-US" dirty="0" smtClean="0"/>
          </a:p>
          <a:p>
            <a:pPr lvl="1"/>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Driver Isolation</a:t>
            </a:r>
            <a:endParaRPr lang="en-US" dirty="0"/>
          </a:p>
        </p:txBody>
      </p:sp>
      <p:sp>
        <p:nvSpPr>
          <p:cNvPr id="3" name="Content Placeholder 2"/>
          <p:cNvSpPr>
            <a:spLocks noGrp="1"/>
          </p:cNvSpPr>
          <p:nvPr>
            <p:ph idx="1"/>
          </p:nvPr>
        </p:nvSpPr>
        <p:spPr>
          <a:xfrm>
            <a:off x="382588" y="1139256"/>
            <a:ext cx="8380412" cy="4877233"/>
          </a:xfrm>
        </p:spPr>
        <p:txBody>
          <a:bodyPr/>
          <a:lstStyle/>
          <a:p>
            <a:r>
              <a:rPr lang="en-US" dirty="0" smtClean="0"/>
              <a:t>Dramatic improvement in reliability</a:t>
            </a:r>
          </a:p>
          <a:p>
            <a:pPr lvl="1"/>
            <a:r>
              <a:rPr lang="en-US" dirty="0" smtClean="0"/>
              <a:t>Isolates print drivers into separate processes</a:t>
            </a:r>
          </a:p>
          <a:p>
            <a:pPr lvl="1"/>
            <a:r>
              <a:rPr lang="en-US" dirty="0" smtClean="0"/>
              <a:t>Minimizes the impact of a driver </a:t>
            </a:r>
            <a:br>
              <a:rPr lang="en-US" dirty="0" smtClean="0"/>
            </a:br>
            <a:r>
              <a:rPr lang="en-US" dirty="0" smtClean="0"/>
              <a:t>crash on the rest of the print system</a:t>
            </a:r>
          </a:p>
          <a:p>
            <a:r>
              <a:rPr lang="en-US" dirty="0" smtClean="0"/>
              <a:t>IT </a:t>
            </a:r>
            <a:r>
              <a:rPr lang="en-US" dirty="0" err="1" smtClean="0"/>
              <a:t>Admins</a:t>
            </a:r>
            <a:r>
              <a:rPr lang="en-US" dirty="0" smtClean="0"/>
              <a:t> can force drivers into isolation</a:t>
            </a:r>
          </a:p>
          <a:p>
            <a:r>
              <a:rPr lang="en-US" dirty="0" smtClean="0"/>
              <a:t>Layered control of Isolation behavior</a:t>
            </a:r>
          </a:p>
          <a:p>
            <a:pPr lvl="1"/>
            <a:r>
              <a:rPr lang="en-US" dirty="0" smtClean="0"/>
              <a:t>Group Policy</a:t>
            </a:r>
          </a:p>
          <a:p>
            <a:pPr lvl="1"/>
            <a:r>
              <a:rPr lang="en-US" dirty="0" smtClean="0"/>
              <a:t>Driver INF</a:t>
            </a:r>
          </a:p>
          <a:p>
            <a:pPr lvl="1"/>
            <a:r>
              <a:rPr lang="en-US" dirty="0" smtClean="0"/>
              <a:t>PMC</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Isolation </a:t>
            </a:r>
            <a:r>
              <a:rPr lang="en-US" dirty="0" smtClean="0"/>
              <a:t>–</a:t>
            </a:r>
            <a:r>
              <a:rPr smtClean="0"/>
              <a:t> INF Support</a:t>
            </a:r>
            <a:endParaRPr lang="en-US" dirty="0"/>
          </a:p>
        </p:txBody>
      </p:sp>
      <p:sp>
        <p:nvSpPr>
          <p:cNvPr id="3" name="Content Placeholder 2"/>
          <p:cNvSpPr>
            <a:spLocks noGrp="1"/>
          </p:cNvSpPr>
          <p:nvPr>
            <p:ph idx="1"/>
          </p:nvPr>
        </p:nvSpPr>
        <p:spPr>
          <a:xfrm>
            <a:off x="382588" y="1414464"/>
            <a:ext cx="8380412" cy="5574859"/>
          </a:xfrm>
        </p:spPr>
        <p:txBody>
          <a:bodyPr/>
          <a:lstStyle/>
          <a:p>
            <a:r>
              <a:rPr lang="en-US" dirty="0" smtClean="0"/>
              <a:t>“</a:t>
            </a:r>
            <a:r>
              <a:rPr lang="en-US" dirty="0" err="1" smtClean="0"/>
              <a:t>DriverIsolation</a:t>
            </a:r>
            <a:r>
              <a:rPr lang="en-US" dirty="0" smtClean="0"/>
              <a:t>” is INF declaration</a:t>
            </a:r>
          </a:p>
          <a:p>
            <a:pPr lvl="1"/>
            <a:r>
              <a:rPr lang="en-US" dirty="0" smtClean="0"/>
              <a:t>0 = Disabled</a:t>
            </a:r>
          </a:p>
          <a:p>
            <a:pPr lvl="1"/>
            <a:r>
              <a:rPr lang="en-US" dirty="0" smtClean="0"/>
              <a:t>2 = Enabled</a:t>
            </a:r>
          </a:p>
          <a:p>
            <a:pPr lvl="1"/>
            <a:r>
              <a:rPr lang="en-US" dirty="0" smtClean="0"/>
              <a:t>1,3 = Reserved for future use</a:t>
            </a:r>
          </a:p>
          <a:p>
            <a:pPr lvl="1">
              <a:buNone/>
            </a:pPr>
            <a:endParaRPr lang="en-US" dirty="0" smtClean="0"/>
          </a:p>
          <a:p>
            <a:r>
              <a:rPr lang="en-US" dirty="0" smtClean="0"/>
              <a:t>INF Example</a:t>
            </a:r>
          </a:p>
          <a:p>
            <a:pPr lvl="1">
              <a:buNone/>
            </a:pPr>
            <a:r>
              <a:rPr lang="en-US" dirty="0" smtClean="0">
                <a:latin typeface="Courier New" pitchFamily="49" charset="0"/>
                <a:cs typeface="Courier New" pitchFamily="49" charset="0"/>
              </a:rPr>
              <a:t>[Version] </a:t>
            </a:r>
          </a:p>
          <a:p>
            <a:pPr lvl="1">
              <a:buNone/>
            </a:pPr>
            <a:r>
              <a:rPr lang="en-US" dirty="0" smtClean="0">
                <a:latin typeface="Courier New" pitchFamily="49" charset="0"/>
                <a:cs typeface="Courier New" pitchFamily="49" charset="0"/>
              </a:rPr>
              <a:t>…</a:t>
            </a:r>
          </a:p>
          <a:p>
            <a:pPr lvl="1">
              <a:buNone/>
            </a:pPr>
            <a:r>
              <a:rPr lang="en-US" dirty="0" err="1" smtClean="0">
                <a:latin typeface="Courier New" pitchFamily="49" charset="0"/>
                <a:cs typeface="Courier New" pitchFamily="49" charset="0"/>
              </a:rPr>
              <a:t>DriverIsolation</a:t>
            </a:r>
            <a:r>
              <a:rPr lang="en-US" dirty="0" smtClean="0">
                <a:latin typeface="Courier New" pitchFamily="49" charset="0"/>
                <a:cs typeface="Courier New" pitchFamily="49" charset="0"/>
              </a:rPr>
              <a:t>=2 </a:t>
            </a:r>
          </a:p>
          <a:p>
            <a:pPr>
              <a:buNone/>
            </a:pP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Isolation </a:t>
            </a:r>
            <a:r>
              <a:rPr lang="en-US" dirty="0" smtClean="0"/>
              <a:t>–</a:t>
            </a:r>
            <a:r>
              <a:rPr smtClean="0"/>
              <a:t> Group Policy</a:t>
            </a:r>
            <a:endParaRPr lang="en-US" dirty="0"/>
          </a:p>
        </p:txBody>
      </p:sp>
      <p:sp>
        <p:nvSpPr>
          <p:cNvPr id="3" name="Content Placeholder 2"/>
          <p:cNvSpPr>
            <a:spLocks noGrp="1"/>
          </p:cNvSpPr>
          <p:nvPr>
            <p:ph idx="1"/>
          </p:nvPr>
        </p:nvSpPr>
        <p:spPr>
          <a:xfrm>
            <a:off x="382588" y="1414464"/>
            <a:ext cx="8380412" cy="4368375"/>
          </a:xfrm>
        </p:spPr>
        <p:txBody>
          <a:bodyPr/>
          <a:lstStyle/>
          <a:p>
            <a:r>
              <a:rPr lang="en-US" dirty="0" smtClean="0"/>
              <a:t>Group Policies</a:t>
            </a:r>
          </a:p>
          <a:p>
            <a:pPr lvl="1"/>
            <a:r>
              <a:rPr lang="en-US" dirty="0" smtClean="0"/>
              <a:t>“Run print drivers in isolated processes”</a:t>
            </a:r>
          </a:p>
          <a:p>
            <a:pPr lvl="2"/>
            <a:r>
              <a:rPr lang="en-US" dirty="0" smtClean="0"/>
              <a:t>Enabled – Driver Isolation attempted</a:t>
            </a:r>
          </a:p>
          <a:p>
            <a:pPr lvl="2"/>
            <a:r>
              <a:rPr lang="en-US" dirty="0" smtClean="0"/>
              <a:t>Disabled – No Driver Isolation attempted</a:t>
            </a:r>
          </a:p>
          <a:p>
            <a:pPr lvl="1"/>
            <a:r>
              <a:rPr lang="en-US" dirty="0" smtClean="0"/>
              <a:t>“Override isolation mode compatibility setting advertized by driver”</a:t>
            </a:r>
          </a:p>
          <a:p>
            <a:pPr lvl="2"/>
            <a:r>
              <a:rPr lang="en-US" dirty="0" smtClean="0"/>
              <a:t>Enabled – Driver Isolation attempted </a:t>
            </a:r>
            <a:br>
              <a:rPr lang="en-US" dirty="0" smtClean="0"/>
            </a:br>
            <a:r>
              <a:rPr lang="en-US" dirty="0" smtClean="0"/>
              <a:t>regardless of INF</a:t>
            </a:r>
          </a:p>
          <a:p>
            <a:pPr lvl="2"/>
            <a:r>
              <a:rPr lang="en-US" dirty="0" smtClean="0"/>
              <a:t>Disabled – Driver Isolation honors INF </a:t>
            </a: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792</Words>
  <Application>Microsoft Office PowerPoint</Application>
  <PresentationFormat>On-screen Show (4:3)</PresentationFormat>
  <Paragraphs>179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1_5-10070</vt:lpstr>
      <vt:lpstr>Printer Installation and Driver Management</vt:lpstr>
      <vt:lpstr>Agenda</vt:lpstr>
      <vt:lpstr>Building On Windows Vista</vt:lpstr>
      <vt:lpstr>Building On Windows Vista</vt:lpstr>
      <vt:lpstr>Building On Windows Vista</vt:lpstr>
      <vt:lpstr>Building On Windows Vista</vt:lpstr>
      <vt:lpstr>Windows 7:  Driver Isolation</vt:lpstr>
      <vt:lpstr>Driver Isolation – INF Support</vt:lpstr>
      <vt:lpstr>Driver Isolation – Group Policy</vt:lpstr>
      <vt:lpstr>Driver Isolation – PMC</vt:lpstr>
      <vt:lpstr>PMC – Manage Driver Isolation</vt:lpstr>
      <vt:lpstr>Windows 7:  Compatible IDs</vt:lpstr>
      <vt:lpstr>Compatible IDs – Implement</vt:lpstr>
      <vt:lpstr>Compatible IDs - PnP</vt:lpstr>
      <vt:lpstr>Windows 7:  PMC</vt:lpstr>
      <vt:lpstr>PMC – New Win7 Functionality</vt:lpstr>
      <vt:lpstr>PMC – Creating A Driver Filter</vt:lpstr>
      <vt:lpstr>PMC – Creating A Driver Filter</vt:lpstr>
      <vt:lpstr>PMC – Creating A Driver Filter</vt:lpstr>
      <vt:lpstr>PMC – Creating A Driver Filter</vt:lpstr>
      <vt:lpstr>PMC - Security</vt:lpstr>
      <vt:lpstr>PMC – Security</vt:lpstr>
      <vt:lpstr>PMC Demo</vt:lpstr>
      <vt:lpstr>Call To Action</vt:lpstr>
      <vt:lpstr>Additional Resources</vt:lpstr>
      <vt:lpstr>Please Complete A Session Evaluation Form Your input is important!</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2008-11-11T23:37:50Z</dcterms:created>
  <dcterms:modified xsi:type="dcterms:W3CDTF">2008-11-11T23:37:56Z</dcterms:modified>
</cp:coreProperties>
</file>