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9"/>
  </p:notesMasterIdLst>
  <p:handoutMasterIdLst>
    <p:handoutMasterId r:id="rId30"/>
  </p:handoutMasterIdLst>
  <p:sldIdLst>
    <p:sldId id="258" r:id="rId2"/>
    <p:sldId id="277" r:id="rId3"/>
    <p:sldId id="289" r:id="rId4"/>
    <p:sldId id="301" r:id="rId5"/>
    <p:sldId id="278" r:id="rId6"/>
    <p:sldId id="299" r:id="rId7"/>
    <p:sldId id="300" r:id="rId8"/>
    <p:sldId id="283" r:id="rId9"/>
    <p:sldId id="282" r:id="rId10"/>
    <p:sldId id="286" r:id="rId11"/>
    <p:sldId id="284" r:id="rId12"/>
    <p:sldId id="287" r:id="rId13"/>
    <p:sldId id="288" r:id="rId14"/>
    <p:sldId id="290" r:id="rId15"/>
    <p:sldId id="291" r:id="rId16"/>
    <p:sldId id="294" r:id="rId17"/>
    <p:sldId id="292" r:id="rId18"/>
    <p:sldId id="293" r:id="rId19"/>
    <p:sldId id="268" r:id="rId20"/>
    <p:sldId id="266" r:id="rId21"/>
    <p:sldId id="295" r:id="rId22"/>
    <p:sldId id="302" r:id="rId23"/>
    <p:sldId id="297" r:id="rId24"/>
    <p:sldId id="298" r:id="rId25"/>
    <p:sldId id="303" r:id="rId26"/>
    <p:sldId id="272" r:id="rId27"/>
    <p:sldId id="304"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90" d="100"/>
          <a:sy n="90" d="100"/>
        </p:scale>
        <p:origin x="-408" y="-10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8" d="100"/>
          <a:sy n="98" d="100"/>
        </p:scale>
        <p:origin x="-260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3:36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10</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11</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12</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14</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15</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16</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17</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3:36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21</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24</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4</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5</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9</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prninfo@microsoft.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w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495794"/>
          </a:xfrm>
        </p:spPr>
        <p:txBody>
          <a:bodyPr/>
          <a:lstStyle/>
          <a:p>
            <a:r>
              <a:rPr lang="en-US" dirty="0" smtClean="0"/>
              <a:t>Distributed Scan Management</a:t>
            </a:r>
            <a:endParaRPr lang="en-US" dirty="0"/>
          </a:p>
        </p:txBody>
      </p:sp>
      <p:sp>
        <p:nvSpPr>
          <p:cNvPr id="3" name="Subtitle 2"/>
          <p:cNvSpPr>
            <a:spLocks noGrp="1"/>
          </p:cNvSpPr>
          <p:nvPr>
            <p:ph type="subTitle" idx="1"/>
          </p:nvPr>
        </p:nvSpPr>
        <p:spPr>
          <a:xfrm>
            <a:off x="1678383" y="3650133"/>
            <a:ext cx="5866482" cy="1454244"/>
          </a:xfrm>
        </p:spPr>
        <p:txBody>
          <a:bodyPr/>
          <a:lstStyle/>
          <a:p>
            <a:r>
              <a:rPr lang="en-US" sz="2400" dirty="0" smtClean="0"/>
              <a:t>Erhan Soyer-Osman</a:t>
            </a:r>
          </a:p>
          <a:p>
            <a:r>
              <a:rPr lang="en-US" sz="2400" dirty="0" smtClean="0"/>
              <a:t>Program Manager</a:t>
            </a:r>
          </a:p>
          <a:p>
            <a:r>
              <a:rPr lang="en-US" sz="2400" dirty="0" smtClean="0"/>
              <a:t>Microsoft Corporation</a:t>
            </a:r>
          </a:p>
          <a:p>
            <a:endParaRPr lang="en-US" dirty="0"/>
          </a:p>
        </p:txBody>
      </p:sp>
      <p:sp>
        <p:nvSpPr>
          <p:cNvPr id="4" name="Subtitle 2"/>
          <p:cNvSpPr txBox="1">
            <a:spLocks/>
          </p:cNvSpPr>
          <p:nvPr/>
        </p:nvSpPr>
        <p:spPr bwMode="auto">
          <a:xfrm>
            <a:off x="4976745" y="3662174"/>
            <a:ext cx="5866482" cy="14542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Mike Fenelon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Senior Developer</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Microsoft Corporation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dirty="0" smtClean="0"/>
              <a:t>Scan Management Console</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Details:  WS-</a:t>
            </a:r>
            <a:r>
              <a:rPr lang="en-US" sz="3600" dirty="0" smtClean="0">
                <a:gradFill>
                  <a:gsLst>
                    <a:gs pos="28000">
                      <a:schemeClr val="accent6">
                        <a:lumMod val="40000"/>
                        <a:lumOff val="60000"/>
                      </a:schemeClr>
                    </a:gs>
                    <a:gs pos="48000">
                      <a:schemeClr val="accent6">
                        <a:lumMod val="40000"/>
                        <a:lumOff val="60000"/>
                      </a:schemeClr>
                    </a:gs>
                  </a:gsLst>
                  <a:lin ang="5400000" scaled="1"/>
                </a:gradFill>
              </a:rPr>
              <a:t>DSD</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66712" y="1901825"/>
            <a:ext cx="8410575" cy="3263457"/>
          </a:xfrm>
        </p:spPr>
        <p:txBody>
          <a:bodyPr/>
          <a:lstStyle/>
          <a:p>
            <a:pPr marL="403225" indent="-403225"/>
            <a:r>
              <a:rPr lang="en-US" sz="2800" dirty="0" smtClean="0"/>
              <a:t>Manage Scanners:  ex. </a:t>
            </a:r>
            <a:r>
              <a:rPr lang="en-US" sz="2800" dirty="0" err="1" smtClean="0"/>
              <a:t>GetScannerElements</a:t>
            </a:r>
            <a:endParaRPr lang="en-US" sz="2800" dirty="0" smtClean="0"/>
          </a:p>
          <a:p>
            <a:pPr marL="403225" indent="-403225">
              <a:buNone/>
            </a:pPr>
            <a:endParaRPr lang="en-US" sz="3200" dirty="0" smtClean="0"/>
          </a:p>
          <a:p>
            <a:pPr marL="403225" indent="-403225">
              <a:buNone/>
            </a:pPr>
            <a:endParaRPr lang="en-US" sz="3200" dirty="0" smtClean="0"/>
          </a:p>
          <a:p>
            <a:pPr marL="403225" indent="-403225">
              <a:buNone/>
            </a:pPr>
            <a:endParaRPr lang="en-US" sz="3200" dirty="0" smtClean="0"/>
          </a:p>
          <a:p>
            <a:pPr marL="403225" indent="-403225"/>
            <a:r>
              <a:rPr lang="en-US" sz="2800" dirty="0" smtClean="0"/>
              <a:t>Create Post-Scan Process:  ex. </a:t>
            </a:r>
            <a:r>
              <a:rPr lang="en-US" sz="2800" dirty="0" err="1" smtClean="0"/>
              <a:t>ValidateScanTicket</a:t>
            </a:r>
            <a:endParaRPr lang="en-US" sz="2800" dirty="0" smtClean="0"/>
          </a:p>
          <a:p>
            <a:pPr marL="725474" lvl="1" indent="-403225">
              <a:buNone/>
            </a:pPr>
            <a:endParaRPr lang="en-US" sz="2900" dirty="0" smtClean="0"/>
          </a:p>
        </p:txBody>
      </p:sp>
      <p:sp>
        <p:nvSpPr>
          <p:cNvPr id="4" name="Rectangle 4"/>
          <p:cNvSpPr>
            <a:spLocks noChangeArrowheads="1"/>
          </p:cNvSpPr>
          <p:nvPr/>
        </p:nvSpPr>
        <p:spPr bwMode="auto">
          <a:xfrm>
            <a:off x="1590241" y="2361373"/>
            <a:ext cx="5248442" cy="161415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a:t>
            </a:r>
            <a:r>
              <a:rPr lang="en-US" sz="1400" dirty="0" err="1" smtClean="0">
                <a:latin typeface="Lucida Console" pitchFamily="49" charset="0"/>
              </a:rPr>
              <a:t>dsd:GetScannerElementsRequest</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dsd:RequestedElements</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wscn:Name</a:t>
            </a:r>
            <a:r>
              <a:rPr lang="en-US" sz="1400" dirty="0" smtClean="0">
                <a:latin typeface="Lucida Console" pitchFamily="49" charset="0"/>
              </a:rPr>
              <a:t>&gt;</a:t>
            </a:r>
            <a:r>
              <a:rPr lang="en-US" sz="1400" dirty="0" err="1" smtClean="0">
                <a:latin typeface="Lucida Console" pitchFamily="49" charset="0"/>
              </a:rPr>
              <a:t>dsd:ScannerDescription</a:t>
            </a:r>
            <a:r>
              <a:rPr lang="en-US" sz="1400" dirty="0" smtClean="0">
                <a:latin typeface="Lucida Console" pitchFamily="49" charset="0"/>
              </a:rPr>
              <a:t>&lt;/</a:t>
            </a:r>
            <a:r>
              <a:rPr lang="en-US" sz="1400" dirty="0" err="1" smtClean="0">
                <a:latin typeface="Lucida Console" pitchFamily="49" charset="0"/>
              </a:rPr>
              <a:t>wscn:Name</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dsd:RequestedElements</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dsd:GetScannerElementsRequest</a:t>
            </a:r>
            <a:r>
              <a:rPr lang="en-US" sz="1400" dirty="0" smtClean="0">
                <a:latin typeface="Lucida Console" pitchFamily="49" charset="0"/>
              </a:rPr>
              <a:t>&gt;</a:t>
            </a:r>
            <a:endParaRPr lang="en-US" sz="1400" dirty="0">
              <a:latin typeface="Lucida Console" pitchFamily="49" charset="0"/>
            </a:endParaRPr>
          </a:p>
        </p:txBody>
      </p:sp>
      <p:sp>
        <p:nvSpPr>
          <p:cNvPr id="6" name="Rectangle 4"/>
          <p:cNvSpPr>
            <a:spLocks noChangeArrowheads="1"/>
          </p:cNvSpPr>
          <p:nvPr/>
        </p:nvSpPr>
        <p:spPr bwMode="auto">
          <a:xfrm>
            <a:off x="1575216" y="4733745"/>
            <a:ext cx="5248442" cy="161415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a:t>
            </a:r>
            <a:r>
              <a:rPr lang="en-US" sz="1400" dirty="0" err="1" smtClean="0">
                <a:latin typeface="Lucida Console" pitchFamily="49" charset="0"/>
              </a:rPr>
              <a:t>dsd:ValidateScanTicketRequest</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dsd:ScanTicket</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wscn:DocumentParameters</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wscn:InputSource</a:t>
            </a:r>
            <a:r>
              <a:rPr lang="en-US" sz="1400" dirty="0" smtClean="0">
                <a:latin typeface="Lucida Console" pitchFamily="49" charset="0"/>
              </a:rPr>
              <a:t>&gt;Platen&lt;/</a:t>
            </a:r>
            <a:r>
              <a:rPr lang="en-US" sz="1400" dirty="0" err="1" smtClean="0">
                <a:latin typeface="Lucida Console" pitchFamily="49" charset="0"/>
              </a:rPr>
              <a:t>wscn:InputSource</a:t>
            </a:r>
            <a:r>
              <a:rPr lang="en-US" sz="1400" dirty="0" smtClean="0">
                <a:latin typeface="Lucida Console" pitchFamily="49" charset="0"/>
              </a:rPr>
              <a:t>&gt;          </a:t>
            </a:r>
          </a:p>
          <a:p>
            <a:r>
              <a:rPr lang="en-US" sz="1400" dirty="0" smtClean="0">
                <a:latin typeface="Lucida Console" pitchFamily="49" charset="0"/>
              </a:rPr>
              <a:t> ...&lt;/</a:t>
            </a:r>
            <a:r>
              <a:rPr lang="en-US" sz="1400" dirty="0" err="1" smtClean="0">
                <a:latin typeface="Lucida Console" pitchFamily="49" charset="0"/>
              </a:rPr>
              <a:t>wscn:DocumentParameters</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dsd:ScanTicket</a:t>
            </a:r>
            <a:r>
              <a:rPr lang="en-US" sz="1400" dirty="0" smtClean="0">
                <a:latin typeface="Lucida Console" pitchFamily="49" charset="0"/>
              </a:rPr>
              <a:t>&gt;</a:t>
            </a:r>
          </a:p>
          <a:p>
            <a:r>
              <a:rPr lang="en-US" sz="1400" dirty="0" smtClean="0">
                <a:latin typeface="Lucida Console" pitchFamily="49" charset="0"/>
              </a:rPr>
              <a:t>&lt;/</a:t>
            </a:r>
            <a:r>
              <a:rPr lang="en-US" sz="1400" dirty="0" err="1" smtClean="0">
                <a:latin typeface="Lucida Console" pitchFamily="49" charset="0"/>
              </a:rPr>
              <a:t>dsd:ValidateScanTicketRequest</a:t>
            </a:r>
            <a:r>
              <a:rPr lang="en-US" sz="1400" dirty="0" smtClean="0">
                <a:latin typeface="Lucida Console" pitchFamily="49" charset="0"/>
              </a:rPr>
              <a:t>&gt;</a:t>
            </a:r>
            <a:endParaRPr lang="en-US" sz="1400"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ratch2\scratch\erhanso\manage devices.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atch2\scratch\erhanso\post scan process.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dirty="0" smtClean="0"/>
              <a:t>Active Directory</a:t>
            </a:r>
            <a:r>
              <a:rPr lang="en-US" dirty="0"/>
              <a:t/>
            </a:r>
            <a:br>
              <a:rPr lang="en-US" dirty="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Management of Scan Functionality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81002" y="1905001"/>
            <a:ext cx="8410575" cy="5147050"/>
          </a:xfrm>
        </p:spPr>
        <p:txBody>
          <a:bodyPr/>
          <a:lstStyle/>
          <a:p>
            <a:pPr marL="403225" indent="-403225">
              <a:buNone/>
            </a:pPr>
            <a:endParaRPr lang="en-US" sz="3200" dirty="0" smtClean="0"/>
          </a:p>
          <a:p>
            <a:pPr marL="403225" indent="-403225"/>
            <a:r>
              <a:rPr lang="en-US" sz="3200" dirty="0" smtClean="0"/>
              <a:t>Allows users to retrieve Scan Processes from any device in the network</a:t>
            </a:r>
          </a:p>
          <a:p>
            <a:pPr marL="403225" indent="-403225"/>
            <a:r>
              <a:rPr lang="en-US" sz="3200" dirty="0" smtClean="0"/>
              <a:t>Users no longer have to enter painful </a:t>
            </a:r>
            <a:br>
              <a:rPr lang="en-US" sz="3200" dirty="0" smtClean="0"/>
            </a:br>
            <a:r>
              <a:rPr lang="en-US" sz="3200" dirty="0" smtClean="0"/>
              <a:t>URLs or E-mail addresses into the </a:t>
            </a:r>
            <a:br>
              <a:rPr lang="en-US" sz="3200" dirty="0" smtClean="0"/>
            </a:br>
            <a:r>
              <a:rPr lang="en-US" sz="3200" dirty="0" smtClean="0"/>
              <a:t>front-panel of the device</a:t>
            </a:r>
          </a:p>
          <a:p>
            <a:pPr marL="403225" indent="-403225"/>
            <a:r>
              <a:rPr lang="en-US" sz="3200" dirty="0" smtClean="0"/>
              <a:t>Control scanning activity on </a:t>
            </a:r>
            <a:br>
              <a:rPr lang="en-US" sz="3200" dirty="0" smtClean="0"/>
            </a:br>
            <a:r>
              <a:rPr lang="en-US" sz="3200" dirty="0" smtClean="0"/>
              <a:t>a per-User basis</a:t>
            </a:r>
          </a:p>
          <a:p>
            <a:pPr marL="403225" indent="-403225"/>
            <a:endParaRPr lang="en-US" sz="3200" dirty="0" smtClean="0"/>
          </a:p>
          <a:p>
            <a:pPr marL="725474" lvl="1" indent="-403225">
              <a:buNone/>
            </a:pPr>
            <a:endParaRPr lang="en-US" sz="29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163395"/>
          </a:xfrm>
        </p:spPr>
        <p:txBody>
          <a:bodyPr/>
          <a:lstStyle/>
          <a:p>
            <a:r>
              <a:rPr lang="en-US" dirty="0" smtClean="0"/>
              <a:t>Active Directory</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Details:  Device Interaction </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82588" y="1901825"/>
            <a:ext cx="8380412" cy="3543534"/>
          </a:xfrm>
        </p:spPr>
        <p:txBody>
          <a:bodyPr/>
          <a:lstStyle/>
          <a:p>
            <a:r>
              <a:rPr lang="en-US" sz="2800" dirty="0" smtClean="0"/>
              <a:t>Device queries for new Scan Process objects in Windows Server 2008 R2 schema from the forest</a:t>
            </a:r>
          </a:p>
          <a:p>
            <a:pPr lvl="1"/>
            <a:r>
              <a:rPr lang="en-US" sz="2400" dirty="0" smtClean="0"/>
              <a:t>Objects of class </a:t>
            </a:r>
            <a:r>
              <a:rPr lang="en-US" sz="2400" dirty="0" err="1" smtClean="0"/>
              <a:t>msImaging-PostScanProcess</a:t>
            </a:r>
            <a:endParaRPr lang="en-US" sz="2400" dirty="0" smtClean="0"/>
          </a:p>
          <a:p>
            <a:r>
              <a:rPr lang="en-US" sz="2800" dirty="0" smtClean="0"/>
              <a:t>Device displays Scan Processes to user</a:t>
            </a:r>
          </a:p>
          <a:p>
            <a:pPr lvl="1"/>
            <a:r>
              <a:rPr lang="en-US" sz="2400" dirty="0" smtClean="0"/>
              <a:t/>
            </a:r>
            <a:br>
              <a:rPr lang="en-US" sz="2400" dirty="0" smtClean="0"/>
            </a:br>
            <a:endParaRPr lang="en-US" sz="2400" dirty="0" smtClean="0"/>
          </a:p>
          <a:p>
            <a:pPr lvl="1"/>
            <a:endParaRPr lang="en-US" sz="2400" dirty="0" smtClean="0"/>
          </a:p>
          <a:p>
            <a:pPr lvl="1"/>
            <a:endParaRPr lang="en-US" sz="2400" dirty="0" smtClean="0"/>
          </a:p>
        </p:txBody>
      </p:sp>
      <p:sp>
        <p:nvSpPr>
          <p:cNvPr id="4" name="Rectangle 4"/>
          <p:cNvSpPr>
            <a:spLocks noChangeArrowheads="1"/>
          </p:cNvSpPr>
          <p:nvPr/>
        </p:nvSpPr>
        <p:spPr bwMode="auto">
          <a:xfrm>
            <a:off x="656822" y="3882981"/>
            <a:ext cx="7302321" cy="239547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t> </a:t>
            </a:r>
            <a:r>
              <a:rPr lang="en-US" sz="1200" dirty="0" smtClean="0">
                <a:latin typeface="Lucida Console" pitchFamily="49" charset="0"/>
              </a:rPr>
              <a:t>public </a:t>
            </a:r>
            <a:r>
              <a:rPr lang="en-US" sz="1200" dirty="0" err="1" smtClean="0">
                <a:latin typeface="Lucida Console" pitchFamily="49" charset="0"/>
              </a:rPr>
              <a:t>DeviceDisplay</a:t>
            </a:r>
            <a:r>
              <a:rPr lang="en-US" sz="1200" dirty="0" smtClean="0">
                <a:latin typeface="Lucida Console" pitchFamily="49" charset="0"/>
              </a:rPr>
              <a:t>&lt;</a:t>
            </a:r>
            <a:r>
              <a:rPr lang="en-US" sz="1200" dirty="0" err="1" smtClean="0">
                <a:latin typeface="Lucida Console" pitchFamily="49" charset="0"/>
              </a:rPr>
              <a:t>PSPData</a:t>
            </a:r>
            <a:r>
              <a:rPr lang="en-US" sz="1200" dirty="0" smtClean="0">
                <a:latin typeface="Lucida Console" pitchFamily="49" charset="0"/>
              </a:rPr>
              <a:t>&gt; </a:t>
            </a:r>
            <a:r>
              <a:rPr lang="en-US" sz="1200" dirty="0" err="1" smtClean="0">
                <a:latin typeface="Lucida Console" pitchFamily="49" charset="0"/>
              </a:rPr>
              <a:t>GetPSPs</a:t>
            </a:r>
            <a:r>
              <a:rPr lang="en-US" sz="1200" dirty="0" smtClean="0">
                <a:latin typeface="Lucida Console" pitchFamily="49" charset="0"/>
              </a:rPr>
              <a:t>()</a:t>
            </a:r>
          </a:p>
          <a:p>
            <a:r>
              <a:rPr lang="en-US" sz="1200" dirty="0" smtClean="0">
                <a:latin typeface="Lucida Console" pitchFamily="49" charset="0"/>
              </a:rPr>
              <a:t>        {</a:t>
            </a:r>
          </a:p>
          <a:p>
            <a:r>
              <a:rPr lang="en-US" sz="1200" dirty="0" smtClean="0">
                <a:latin typeface="Lucida Console" pitchFamily="49" charset="0"/>
              </a:rPr>
              <a:t>            </a:t>
            </a:r>
            <a:r>
              <a:rPr lang="en-US" sz="1200" dirty="0" err="1" smtClean="0">
                <a:latin typeface="Lucida Console" pitchFamily="49" charset="0"/>
              </a:rPr>
              <a:t>SortedList</a:t>
            </a:r>
            <a:r>
              <a:rPr lang="en-US" sz="1200" dirty="0" smtClean="0">
                <a:latin typeface="Lucida Console" pitchFamily="49" charset="0"/>
              </a:rPr>
              <a:t>&lt;</a:t>
            </a:r>
            <a:r>
              <a:rPr lang="en-US" sz="1200" dirty="0" err="1" smtClean="0">
                <a:latin typeface="Lucida Console" pitchFamily="49" charset="0"/>
              </a:rPr>
              <a:t>PSPData</a:t>
            </a:r>
            <a:r>
              <a:rPr lang="en-US" sz="1200" dirty="0" smtClean="0">
                <a:latin typeface="Lucida Console" pitchFamily="49" charset="0"/>
              </a:rPr>
              <a:t>&gt; </a:t>
            </a:r>
            <a:r>
              <a:rPr lang="en-US" sz="1200" dirty="0" err="1" smtClean="0">
                <a:latin typeface="Lucida Console" pitchFamily="49" charset="0"/>
              </a:rPr>
              <a:t>Psps</a:t>
            </a:r>
            <a:r>
              <a:rPr lang="en-US" sz="1200" dirty="0" smtClean="0">
                <a:latin typeface="Lucida Console" pitchFamily="49" charset="0"/>
              </a:rPr>
              <a:t> = new </a:t>
            </a:r>
            <a:r>
              <a:rPr lang="en-US" sz="1200" dirty="0" err="1" smtClean="0">
                <a:latin typeface="Lucida Console" pitchFamily="49" charset="0"/>
              </a:rPr>
              <a:t>SortedList</a:t>
            </a:r>
            <a:r>
              <a:rPr lang="en-US" sz="1200" dirty="0" smtClean="0">
                <a:latin typeface="Lucida Console" pitchFamily="49" charset="0"/>
              </a:rPr>
              <a:t>&lt;</a:t>
            </a:r>
            <a:r>
              <a:rPr lang="en-US" sz="1200" dirty="0" err="1" smtClean="0">
                <a:latin typeface="Lucida Console" pitchFamily="49" charset="0"/>
              </a:rPr>
              <a:t>PSPData</a:t>
            </a:r>
            <a:r>
              <a:rPr lang="en-US" sz="1200" dirty="0" smtClean="0">
                <a:latin typeface="Lucida Console" pitchFamily="49" charset="0"/>
              </a:rPr>
              <a:t>&gt;();</a:t>
            </a:r>
          </a:p>
          <a:p>
            <a:r>
              <a:rPr lang="en-US" sz="1200" dirty="0" smtClean="0">
                <a:latin typeface="Lucida Console" pitchFamily="49" charset="0"/>
              </a:rPr>
              <a:t>            {</a:t>
            </a:r>
          </a:p>
          <a:p>
            <a:r>
              <a:rPr lang="en-US" sz="1200" dirty="0" smtClean="0">
                <a:latin typeface="Lucida Console" pitchFamily="49" charset="0"/>
              </a:rPr>
              <a:t>                </a:t>
            </a:r>
            <a:r>
              <a:rPr lang="en-US" sz="1200" dirty="0" err="1" smtClean="0">
                <a:latin typeface="Lucida Console" pitchFamily="49" charset="0"/>
              </a:rPr>
              <a:t>DisplayName</a:t>
            </a:r>
            <a:r>
              <a:rPr lang="en-US" sz="1200" dirty="0" smtClean="0">
                <a:latin typeface="Lucida Console" pitchFamily="49" charset="0"/>
              </a:rPr>
              <a:t>;</a:t>
            </a:r>
          </a:p>
          <a:p>
            <a:r>
              <a:rPr lang="en-US" sz="1200" dirty="0" smtClean="0">
                <a:latin typeface="Lucida Console" pitchFamily="49" charset="0"/>
              </a:rPr>
              <a:t>            }</a:t>
            </a:r>
          </a:p>
          <a:p>
            <a:r>
              <a:rPr lang="en-US" sz="1200" dirty="0" smtClean="0">
                <a:latin typeface="Lucida Console" pitchFamily="49" charset="0"/>
              </a:rPr>
              <a:t>            </a:t>
            </a:r>
            <a:r>
              <a:rPr lang="en-US" sz="1200" dirty="0" err="1" smtClean="0">
                <a:latin typeface="Lucida Console" pitchFamily="49" charset="0"/>
              </a:rPr>
              <a:t>DirectorySearcher</a:t>
            </a:r>
            <a:r>
              <a:rPr lang="en-US" sz="1200" dirty="0" smtClean="0">
                <a:latin typeface="Lucida Console" pitchFamily="49" charset="0"/>
              </a:rPr>
              <a:t> searcher = new </a:t>
            </a:r>
            <a:r>
              <a:rPr lang="en-US" sz="1200" dirty="0" err="1" smtClean="0">
                <a:latin typeface="Lucida Console" pitchFamily="49" charset="0"/>
              </a:rPr>
              <a:t>DirectorySearcher</a:t>
            </a:r>
            <a:r>
              <a:rPr lang="en-US" sz="1200" dirty="0" smtClean="0">
                <a:latin typeface="Lucida Console" pitchFamily="49" charset="0"/>
              </a:rPr>
              <a:t>(_</a:t>
            </a:r>
            <a:r>
              <a:rPr lang="en-US" sz="1200" dirty="0" err="1" smtClean="0">
                <a:latin typeface="Lucida Console" pitchFamily="49" charset="0"/>
              </a:rPr>
              <a:t>searchRoot</a:t>
            </a:r>
            <a:r>
              <a:rPr lang="en-US" sz="1200" dirty="0" smtClean="0">
                <a:latin typeface="Lucida Console" pitchFamily="49" charset="0"/>
              </a:rPr>
              <a:t>, 		@"(</a:t>
            </a:r>
            <a:r>
              <a:rPr lang="en-US" sz="1200" b="1" dirty="0" err="1" smtClean="0">
                <a:solidFill>
                  <a:srgbClr val="FFFF00"/>
                </a:solidFill>
                <a:latin typeface="Lucida Console" pitchFamily="49" charset="0"/>
              </a:rPr>
              <a:t>objectClass</a:t>
            </a:r>
            <a:r>
              <a:rPr lang="en-US" sz="1200" b="1" dirty="0" smtClean="0">
                <a:solidFill>
                  <a:srgbClr val="FFFF00"/>
                </a:solidFill>
                <a:latin typeface="Lucida Console" pitchFamily="49" charset="0"/>
              </a:rPr>
              <a:t>=</a:t>
            </a:r>
            <a:r>
              <a:rPr lang="en-US" sz="1200" b="1" dirty="0" err="1" smtClean="0">
                <a:solidFill>
                  <a:srgbClr val="FFFF00"/>
                </a:solidFill>
                <a:latin typeface="Lucida Console" pitchFamily="49" charset="0"/>
              </a:rPr>
              <a:t>msImaging-PostScanProcess</a:t>
            </a:r>
            <a:r>
              <a:rPr lang="en-US" sz="1200" dirty="0" smtClean="0">
                <a:latin typeface="Lucida Console" pitchFamily="49" charset="0"/>
              </a:rPr>
              <a:t>)");</a:t>
            </a:r>
          </a:p>
          <a:p>
            <a:r>
              <a:rPr lang="en-US" sz="1200" dirty="0" smtClean="0">
                <a:latin typeface="Lucida Console" pitchFamily="49" charset="0"/>
              </a:rPr>
              <a:t>	  return </a:t>
            </a:r>
            <a:r>
              <a:rPr lang="en-US" sz="1200" dirty="0" err="1" smtClean="0">
                <a:latin typeface="Lucida Console" pitchFamily="49" charset="0"/>
              </a:rPr>
              <a:t>Psps</a:t>
            </a:r>
            <a:r>
              <a:rPr lang="en-US" sz="1200" dirty="0" smtClean="0">
                <a:latin typeface="Lucida Console" pitchFamily="49" charset="0"/>
              </a:rPr>
              <a:t>;</a:t>
            </a:r>
          </a:p>
          <a:p>
            <a:r>
              <a:rPr lang="en-US" sz="1200" dirty="0" smtClean="0">
                <a:latin typeface="Lucida Console" pitchFamily="49" charset="0"/>
              </a:rPr>
              <a:t>        }</a:t>
            </a:r>
            <a:endParaRPr lang="en-US" sz="12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052596"/>
          </a:xfrm>
        </p:spPr>
        <p:txBody>
          <a:bodyPr/>
          <a:lstStyle/>
          <a:p>
            <a:r>
              <a:rPr lang="en-US" sz="4400" dirty="0" smtClean="0"/>
              <a:t>Distributed Scan Server</a:t>
            </a:r>
            <a:br>
              <a:rPr lang="en-US" sz="4400"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Distributed Scanning, Centralized Management</a:t>
            </a:r>
            <a:endParaRPr sz="32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p:txBody>
          <a:bodyPr/>
          <a:lstStyle/>
          <a:p>
            <a:endParaRPr lang="en-US" smtClean="0"/>
          </a:p>
          <a:p>
            <a:endParaRPr lang="en-US" smtClean="0"/>
          </a:p>
          <a:p>
            <a:pPr lvl="1"/>
            <a:endParaRPr lang="en-US" dirty="0" smtClean="0"/>
          </a:p>
        </p:txBody>
      </p:sp>
      <p:sp>
        <p:nvSpPr>
          <p:cNvPr id="4" name="Rectangle 3"/>
          <p:cNvSpPr txBox="1">
            <a:spLocks noChangeArrowheads="1"/>
          </p:cNvSpPr>
          <p:nvPr/>
        </p:nvSpPr>
        <p:spPr bwMode="auto">
          <a:xfrm>
            <a:off x="352425" y="1901825"/>
            <a:ext cx="8410575" cy="62452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03225" indent="-403225" defTabSz="912777" fontAlgn="base">
              <a:lnSpc>
                <a:spcPct val="90000"/>
              </a:lnSpc>
              <a:spcBef>
                <a:spcPts val="1167"/>
              </a:spcBef>
              <a:spcAft>
                <a:spcPct val="0"/>
              </a:spcAft>
              <a:buClr>
                <a:schemeClr val="tx2"/>
              </a:buClr>
              <a:buSzPct val="95000"/>
              <a:buBlip>
                <a:blip r:embed="rId3"/>
              </a:buBlip>
              <a:defRPr/>
            </a:pPr>
            <a:r>
              <a:rPr lang="en-US" sz="32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Scan processing occurs from one central secure point</a:t>
            </a:r>
          </a:p>
          <a:p>
            <a:pPr marL="403225" marR="0" lvl="0" indent="-403225"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lang="en-US" sz="3200" kern="0" baseline="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Centralized</a:t>
            </a:r>
            <a:r>
              <a:rPr lang="en-US" sz="32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management of user scan logging across an enterprise</a:t>
            </a:r>
          </a:p>
          <a:p>
            <a:pPr marL="403225" marR="0" lvl="0" indent="-403225"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lang="en-US" sz="32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Easily integrate scan functionality into ECM solutions</a:t>
            </a:r>
          </a:p>
          <a:p>
            <a:pPr marL="403225" marR="0" lvl="0" indent="-403225"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lang="en-US" sz="32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Capabilities include: Scan to: SharePoint, </a:t>
            </a:r>
            <a:r>
              <a:rPr lang="en-US" sz="32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Fileshare</a:t>
            </a:r>
            <a:r>
              <a:rPr lang="en-US" sz="32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E-mail</a:t>
            </a:r>
          </a:p>
          <a:p>
            <a:pPr marL="403225" marR="0" lvl="0" indent="-403225"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lang="en-US" sz="32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403225" marR="0" lvl="0" indent="-403225"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29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ndParaRPr>
          </a:p>
          <a:p>
            <a:pPr marL="725474" marR="0" lvl="1" indent="-403225" algn="l" defTabSz="912777" rtl="0" eaLnBrk="1" fontAlgn="base" latinLnBrk="0" hangingPunct="1">
              <a:lnSpc>
                <a:spcPct val="90000"/>
              </a:lnSpc>
              <a:spcBef>
                <a:spcPts val="1083"/>
              </a:spcBef>
              <a:spcAft>
                <a:spcPct val="0"/>
              </a:spcAft>
              <a:buClr>
                <a:schemeClr val="tx2"/>
              </a:buClr>
              <a:buSzPct val="80000"/>
              <a:buFontTx/>
              <a:buNone/>
              <a:tabLst/>
              <a:defRPr/>
            </a:pPr>
            <a:endParaRPr kumimoji="0" lang="en-US" sz="2900" b="0"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rebuchet MS" pitchFamily="34" charset="0"/>
            </a:endParaRPr>
          </a:p>
          <a:p>
            <a:pPr marL="725474" marR="0" lvl="1" indent="-403225" algn="l" defTabSz="912777" rtl="0" eaLnBrk="1" fontAlgn="base" latinLnBrk="0" hangingPunct="1">
              <a:lnSpc>
                <a:spcPct val="90000"/>
              </a:lnSpc>
              <a:spcBef>
                <a:spcPts val="1083"/>
              </a:spcBef>
              <a:spcAft>
                <a:spcPct val="0"/>
              </a:spcAft>
              <a:buClr>
                <a:schemeClr val="tx2"/>
              </a:buClr>
              <a:buSzPct val="80000"/>
              <a:buFontTx/>
              <a:buNone/>
              <a:tabLst/>
              <a:defRPr/>
            </a:pPr>
            <a:endParaRPr kumimoji="0" lang="en-US" sz="29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052596"/>
          </a:xfrm>
        </p:spPr>
        <p:txBody>
          <a:bodyPr/>
          <a:lstStyle/>
          <a:p>
            <a:r>
              <a:rPr lang="en-US" sz="4000" dirty="0" smtClean="0"/>
              <a:t>Distributed Scan Server</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Logging</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66712" y="1901825"/>
            <a:ext cx="8410575" cy="3372205"/>
          </a:xfrm>
        </p:spPr>
        <p:txBody>
          <a:bodyPr/>
          <a:lstStyle/>
          <a:p>
            <a:pPr marL="403225" indent="-403225"/>
            <a:r>
              <a:rPr lang="en-US" sz="3200" dirty="0" smtClean="0"/>
              <a:t>ETW event logs used to track all </a:t>
            </a:r>
            <a:br>
              <a:rPr lang="en-US" sz="3200" dirty="0" smtClean="0"/>
            </a:br>
            <a:r>
              <a:rPr lang="en-US" sz="3200" dirty="0" smtClean="0"/>
              <a:t>user scan activity on the server</a:t>
            </a:r>
          </a:p>
          <a:p>
            <a:pPr marL="403225" indent="-403225"/>
            <a:r>
              <a:rPr lang="en-US" sz="3200" dirty="0" smtClean="0"/>
              <a:t>IT-Administrators are able to retrieve logging information using the Scan Management Console</a:t>
            </a:r>
            <a:endParaRPr lang="en-US" sz="2300" dirty="0" smtClean="0"/>
          </a:p>
          <a:p>
            <a:pPr marL="725474" lvl="1" indent="-403225"/>
            <a:endParaRPr lang="en-US" sz="2300" dirty="0" smtClean="0"/>
          </a:p>
          <a:p>
            <a:pPr marL="725474" lvl="1" indent="-403225">
              <a:buNone/>
            </a:pPr>
            <a:endParaRPr lang="en-US" sz="29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052596"/>
          </a:xfrm>
        </p:spPr>
        <p:txBody>
          <a:bodyPr/>
          <a:lstStyle/>
          <a:p>
            <a:r>
              <a:rPr lang="en-US" sz="4000" dirty="0" smtClean="0"/>
              <a:t>Distributed Scan Server</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Security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81000" y="1901825"/>
            <a:ext cx="8410575" cy="2849498"/>
          </a:xfrm>
        </p:spPr>
        <p:txBody>
          <a:bodyPr/>
          <a:lstStyle/>
          <a:p>
            <a:pPr marL="403225" indent="-403225"/>
            <a:r>
              <a:rPr lang="en-US" sz="2800" dirty="0" smtClean="0"/>
              <a:t>Certificate-based authentication: </a:t>
            </a:r>
            <a:br>
              <a:rPr lang="en-US" sz="2800" dirty="0" smtClean="0"/>
            </a:br>
            <a:r>
              <a:rPr lang="en-US" sz="2800" dirty="0" smtClean="0"/>
              <a:t>HTTPS connections between device and server</a:t>
            </a:r>
          </a:p>
          <a:p>
            <a:pPr marL="725474" lvl="1" indent="-403225"/>
            <a:r>
              <a:rPr lang="en-US" sz="2000" dirty="0" smtClean="0"/>
              <a:t>Certificate-based client authentication requires devices to provide X.509 certificate to create connection</a:t>
            </a:r>
          </a:p>
          <a:p>
            <a:pPr marL="725474" lvl="1" indent="-403225"/>
            <a:r>
              <a:rPr lang="en-US" sz="2000" dirty="0" smtClean="0"/>
              <a:t>Service Account on server takes actions on behalf of user</a:t>
            </a:r>
          </a:p>
          <a:p>
            <a:pPr marL="725474" lvl="1" indent="-403225"/>
            <a:endParaRPr lang="en-US" sz="2000" dirty="0" smtClean="0"/>
          </a:p>
          <a:p>
            <a:pPr marL="725474" lvl="1" indent="-403225">
              <a:buNone/>
            </a:pPr>
            <a:endParaRPr lang="en-US" sz="2800" dirty="0" smtClean="0"/>
          </a:p>
        </p:txBody>
      </p:sp>
      <p:sp>
        <p:nvSpPr>
          <p:cNvPr id="4" name="Rectangle 4"/>
          <p:cNvSpPr>
            <a:spLocks noChangeArrowheads="1"/>
          </p:cNvSpPr>
          <p:nvPr/>
        </p:nvSpPr>
        <p:spPr bwMode="auto">
          <a:xfrm>
            <a:off x="1068948" y="4064161"/>
            <a:ext cx="6690876" cy="216364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endParaRPr lang="en-US" sz="1000" dirty="0" smtClean="0">
              <a:latin typeface="Lucida Console" pitchFamily="49" charset="0"/>
            </a:endParaRPr>
          </a:p>
          <a:p>
            <a:endParaRPr lang="en-US" sz="1000" dirty="0" smtClean="0">
              <a:latin typeface="Lucida Console" pitchFamily="49" charset="0"/>
            </a:endParaRPr>
          </a:p>
          <a:p>
            <a:endParaRPr lang="en-US" sz="1000" dirty="0" smtClean="0">
              <a:latin typeface="Lucida Console" pitchFamily="49" charset="0"/>
            </a:endParaRPr>
          </a:p>
          <a:p>
            <a:r>
              <a:rPr lang="en-US" sz="1100" dirty="0" smtClean="0">
                <a:latin typeface="Lucida Console" pitchFamily="49" charset="0"/>
              </a:rPr>
              <a:t>class </a:t>
            </a:r>
            <a:r>
              <a:rPr lang="en-US" sz="1100" dirty="0" err="1" smtClean="0">
                <a:latin typeface="Lucida Console" pitchFamily="49" charset="0"/>
              </a:rPr>
              <a:t>GetCert</a:t>
            </a:r>
            <a:r>
              <a:rPr lang="en-US" sz="1100" dirty="0" smtClean="0">
                <a:latin typeface="Lucida Console" pitchFamily="49" charset="0"/>
              </a:rPr>
              <a:t> {</a:t>
            </a:r>
          </a:p>
          <a:p>
            <a:r>
              <a:rPr lang="en-US" sz="1100" dirty="0" smtClean="0">
                <a:latin typeface="Lucida Console" pitchFamily="49" charset="0"/>
              </a:rPr>
              <a:t>    </a:t>
            </a:r>
            <a:r>
              <a:rPr lang="en-US" sz="1100" b="1" dirty="0" smtClean="0">
                <a:solidFill>
                  <a:srgbClr val="FFFF00"/>
                </a:solidFill>
                <a:latin typeface="Lucida Console" pitchFamily="49" charset="0"/>
              </a:rPr>
              <a:t>public X509CertificateCollection </a:t>
            </a:r>
            <a:r>
              <a:rPr lang="en-US" sz="1100" b="1" dirty="0" err="1" smtClean="0">
                <a:solidFill>
                  <a:srgbClr val="FFFF00"/>
                </a:solidFill>
                <a:latin typeface="Lucida Console" pitchFamily="49" charset="0"/>
              </a:rPr>
              <a:t>ClientCertificates</a:t>
            </a:r>
            <a:r>
              <a:rPr lang="en-US" sz="1100" b="1" dirty="0" smtClean="0">
                <a:solidFill>
                  <a:srgbClr val="FFFF00"/>
                </a:solidFill>
                <a:latin typeface="Lucida Console" pitchFamily="49" charset="0"/>
              </a:rPr>
              <a:t> { get; set; }</a:t>
            </a:r>
          </a:p>
          <a:p>
            <a:r>
              <a:rPr lang="en-US" sz="1100" dirty="0" smtClean="0">
                <a:latin typeface="Lucida Console" pitchFamily="49" charset="0"/>
              </a:rPr>
              <a:t>}</a:t>
            </a:r>
          </a:p>
          <a:p>
            <a:r>
              <a:rPr lang="en-US" sz="1100" dirty="0" smtClean="0">
                <a:latin typeface="Lucida Console" pitchFamily="49" charset="0"/>
              </a:rPr>
              <a:t>...</a:t>
            </a:r>
          </a:p>
          <a:p>
            <a:endParaRPr lang="en-US" sz="1100" dirty="0" smtClean="0">
              <a:latin typeface="Lucida Console" pitchFamily="49" charset="0"/>
            </a:endParaRPr>
          </a:p>
          <a:p>
            <a:r>
              <a:rPr lang="en-US" sz="1100" dirty="0" smtClean="0">
                <a:latin typeface="Lucida Console" pitchFamily="49" charset="0"/>
              </a:rPr>
              <a:t>class </a:t>
            </a:r>
            <a:r>
              <a:rPr lang="en-US" sz="1100" dirty="0" err="1" smtClean="0">
                <a:latin typeface="Lucida Console" pitchFamily="49" charset="0"/>
              </a:rPr>
              <a:t>CertManager</a:t>
            </a:r>
            <a:r>
              <a:rPr lang="en-US" sz="1100" dirty="0" smtClean="0">
                <a:latin typeface="Lucida Console" pitchFamily="49" charset="0"/>
              </a:rPr>
              <a:t> {</a:t>
            </a:r>
          </a:p>
          <a:p>
            <a:r>
              <a:rPr lang="en-US" sz="1100" dirty="0" smtClean="0">
                <a:latin typeface="Lucida Console" pitchFamily="49" charset="0"/>
              </a:rPr>
              <a:t>    X509Store store = new X509Store("My", </a:t>
            </a:r>
            <a:r>
              <a:rPr lang="en-US" sz="1100" dirty="0" err="1" smtClean="0">
                <a:latin typeface="Lucida Console" pitchFamily="49" charset="0"/>
              </a:rPr>
              <a:t>StoreLocation.CurrentUser</a:t>
            </a:r>
            <a:r>
              <a:rPr lang="en-US" sz="1100" dirty="0" smtClean="0">
                <a:latin typeface="Lucida Console" pitchFamily="49" charset="0"/>
              </a:rPr>
              <a:t>);</a:t>
            </a:r>
          </a:p>
          <a:p>
            <a:r>
              <a:rPr lang="en-US" sz="1100" dirty="0" smtClean="0">
                <a:latin typeface="Lucida Console" pitchFamily="49" charset="0"/>
              </a:rPr>
              <a:t>    </a:t>
            </a:r>
            <a:r>
              <a:rPr lang="en-US" sz="1100" dirty="0" err="1" smtClean="0">
                <a:latin typeface="Lucida Console" pitchFamily="49" charset="0"/>
              </a:rPr>
              <a:t>store.Open</a:t>
            </a:r>
            <a:r>
              <a:rPr lang="en-US" sz="1100" dirty="0" smtClean="0">
                <a:latin typeface="Lucida Console" pitchFamily="49" charset="0"/>
              </a:rPr>
              <a:t>(</a:t>
            </a:r>
            <a:r>
              <a:rPr lang="en-US" sz="1100" dirty="0" err="1" smtClean="0">
                <a:latin typeface="Lucida Console" pitchFamily="49" charset="0"/>
              </a:rPr>
              <a:t>OpenFlags.ReadOnly</a:t>
            </a:r>
            <a:r>
              <a:rPr lang="en-US" sz="1100" dirty="0" smtClean="0">
                <a:latin typeface="Lucida Console" pitchFamily="49" charset="0"/>
              </a:rPr>
              <a:t> | </a:t>
            </a:r>
            <a:r>
              <a:rPr lang="en-US" sz="1100" dirty="0" err="1" smtClean="0">
                <a:latin typeface="Lucida Console" pitchFamily="49" charset="0"/>
              </a:rPr>
              <a:t>OpenFlags.OpenExistingOnly</a:t>
            </a:r>
            <a:r>
              <a:rPr lang="en-US" sz="1100" dirty="0" smtClean="0">
                <a:latin typeface="Lucida Console" pitchFamily="49" charset="0"/>
              </a:rPr>
              <a:t>);</a:t>
            </a:r>
          </a:p>
          <a:p>
            <a:r>
              <a:rPr lang="en-US" sz="1100" dirty="0" smtClean="0">
                <a:latin typeface="Lucida Console" pitchFamily="49" charset="0"/>
              </a:rPr>
              <a:t>    ...</a:t>
            </a:r>
          </a:p>
          <a:p>
            <a:r>
              <a:rPr lang="en-US" sz="1100" dirty="0" smtClean="0">
                <a:latin typeface="Lucida Console" pitchFamily="49" charset="0"/>
              </a:rPr>
              <a:t>    </a:t>
            </a:r>
            <a:r>
              <a:rPr lang="en-US" sz="1100" b="1" dirty="0" err="1" smtClean="0">
                <a:solidFill>
                  <a:srgbClr val="FFFF00"/>
                </a:solidFill>
                <a:latin typeface="Lucida Console" pitchFamily="49" charset="0"/>
              </a:rPr>
              <a:t>httpWebRequest.ClientCertificates</a:t>
            </a:r>
            <a:r>
              <a:rPr lang="en-US" sz="1100" b="1" dirty="0" smtClean="0">
                <a:solidFill>
                  <a:srgbClr val="FFFF00"/>
                </a:solidFill>
                <a:latin typeface="Lucida Console" pitchFamily="49" charset="0"/>
              </a:rPr>
              <a:t> = </a:t>
            </a:r>
            <a:r>
              <a:rPr lang="en-US" sz="1100" b="1" dirty="0" err="1" smtClean="0">
                <a:solidFill>
                  <a:srgbClr val="FFFF00"/>
                </a:solidFill>
                <a:latin typeface="Lucida Console" pitchFamily="49" charset="0"/>
              </a:rPr>
              <a:t>fcollection</a:t>
            </a:r>
            <a:r>
              <a:rPr lang="en-US" sz="1100" b="1" dirty="0" smtClean="0">
                <a:solidFill>
                  <a:srgbClr val="FFFF00"/>
                </a:solidFill>
                <a:latin typeface="Lucida Console" pitchFamily="49" charset="0"/>
              </a:rPr>
              <a:t>;</a:t>
            </a:r>
          </a:p>
          <a:p>
            <a:r>
              <a:rPr lang="en-US" sz="1100" dirty="0" smtClean="0">
                <a:latin typeface="Lucida Console" pitchFamily="49" charset="0"/>
              </a:rPr>
              <a:t>    </a:t>
            </a:r>
            <a:r>
              <a:rPr lang="en-US" sz="1100" dirty="0" err="1" smtClean="0">
                <a:latin typeface="Lucida Console" pitchFamily="49" charset="0"/>
              </a:rPr>
              <a:t>store.Close</a:t>
            </a:r>
            <a:r>
              <a:rPr lang="en-US" sz="1100" dirty="0" smtClean="0">
                <a:latin typeface="Lucida Console" pitchFamily="49" charset="0"/>
              </a:rPr>
              <a:t>();</a:t>
            </a:r>
          </a:p>
          <a:p>
            <a:r>
              <a:rPr lang="en-US" sz="1100" dirty="0" smtClean="0">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052596"/>
          </a:xfrm>
        </p:spPr>
        <p:txBody>
          <a:bodyPr/>
          <a:lstStyle/>
          <a:p>
            <a:r>
              <a:rPr lang="en-US" sz="4000" dirty="0" smtClean="0"/>
              <a:t>Distributed Scan Server</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Details:  WS-</a:t>
            </a:r>
            <a:r>
              <a:rPr lang="en-US" sz="3600" dirty="0" smtClean="0">
                <a:gradFill>
                  <a:gsLst>
                    <a:gs pos="28000">
                      <a:schemeClr val="accent6">
                        <a:lumMod val="40000"/>
                        <a:lumOff val="60000"/>
                      </a:schemeClr>
                    </a:gs>
                    <a:gs pos="48000">
                      <a:schemeClr val="accent6">
                        <a:lumMod val="40000"/>
                        <a:lumOff val="60000"/>
                      </a:schemeClr>
                    </a:gs>
                  </a:gsLst>
                  <a:lin ang="5400000" scaled="1"/>
                </a:gradFill>
              </a:rPr>
              <a:t>DSP</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52425" y="1901825"/>
            <a:ext cx="8410575" cy="2179058"/>
          </a:xfrm>
        </p:spPr>
        <p:txBody>
          <a:bodyPr/>
          <a:lstStyle/>
          <a:p>
            <a:pPr marL="403225" indent="-403225"/>
            <a:r>
              <a:rPr lang="en-US" sz="2800" dirty="0" smtClean="0"/>
              <a:t>Create Job:  ex. </a:t>
            </a:r>
            <a:r>
              <a:rPr lang="en-US" sz="2800" dirty="0" err="1" smtClean="0"/>
              <a:t>CreatePostScanJob</a:t>
            </a:r>
            <a:endParaRPr lang="en-US" sz="2800" dirty="0" smtClean="0"/>
          </a:p>
          <a:p>
            <a:pPr marL="403225" indent="-403225">
              <a:buNone/>
            </a:pPr>
            <a:endParaRPr lang="en-US" sz="3200" dirty="0" smtClean="0"/>
          </a:p>
          <a:p>
            <a:pPr marL="403225" indent="-403225">
              <a:buNone/>
            </a:pPr>
            <a:endParaRPr lang="en-US" sz="3200" dirty="0" smtClean="0"/>
          </a:p>
          <a:p>
            <a:pPr marL="403225" indent="-403225">
              <a:buNone/>
            </a:pPr>
            <a:endParaRPr lang="en-US" sz="3200" dirty="0" smtClean="0"/>
          </a:p>
        </p:txBody>
      </p:sp>
      <p:sp>
        <p:nvSpPr>
          <p:cNvPr id="4" name="Rectangle 4"/>
          <p:cNvSpPr>
            <a:spLocks noChangeArrowheads="1"/>
          </p:cNvSpPr>
          <p:nvPr/>
        </p:nvSpPr>
        <p:spPr bwMode="auto">
          <a:xfrm>
            <a:off x="124287" y="2770377"/>
            <a:ext cx="8902017" cy="320683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t> </a:t>
            </a:r>
            <a:r>
              <a:rPr lang="en-US" sz="1400" dirty="0" smtClean="0">
                <a:latin typeface="Lucida Console" pitchFamily="49" charset="0"/>
              </a:rPr>
              <a:t>&lt;</a:t>
            </a:r>
            <a:r>
              <a:rPr lang="en-US" sz="1400" dirty="0" err="1" smtClean="0">
                <a:latin typeface="Lucida Console" pitchFamily="49" charset="0"/>
              </a:rPr>
              <a:t>DSP:CreatePostScanJobRequest</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DSP:PSP_Identifier</a:t>
            </a:r>
            <a:r>
              <a:rPr lang="en-US" sz="1400" dirty="0" smtClean="0">
                <a:latin typeface="Lucida Console" pitchFamily="49" charset="0"/>
              </a:rPr>
              <a:t>&gt;9293B5ED-1BFC-4BA8-9AC2-C41F3F881685&lt;/</a:t>
            </a:r>
            <a:r>
              <a:rPr lang="en-US" sz="1400" dirty="0" err="1" smtClean="0">
                <a:latin typeface="Lucida Console" pitchFamily="49" charset="0"/>
              </a:rPr>
              <a:t>DSP:PSP_Identifier</a:t>
            </a:r>
            <a:r>
              <a:rPr lang="en-US" sz="1400" dirty="0" smtClean="0">
                <a:latin typeface="Lucida Console" pitchFamily="49" charset="0"/>
              </a:rPr>
              <a:t>&gt;</a:t>
            </a:r>
          </a:p>
          <a:p>
            <a:r>
              <a:rPr lang="en-US" sz="1400" dirty="0" smtClean="0">
                <a:latin typeface="Lucida Console" pitchFamily="49" charset="0"/>
              </a:rPr>
              <a:t>   </a:t>
            </a:r>
            <a:r>
              <a:rPr lang="en-US" sz="1400" b="1" dirty="0" smtClean="0">
                <a:solidFill>
                  <a:srgbClr val="FFFF00"/>
                </a:solidFill>
                <a:latin typeface="Lucida Console" pitchFamily="49" charset="0"/>
              </a:rPr>
              <a:t>&lt;</a:t>
            </a:r>
            <a:r>
              <a:rPr lang="en-US" sz="1400" b="1" dirty="0" err="1" smtClean="0">
                <a:solidFill>
                  <a:srgbClr val="FFFF00"/>
                </a:solidFill>
                <a:latin typeface="Lucida Console" pitchFamily="49" charset="0"/>
              </a:rPr>
              <a:t>DSP:PostScanInstructions</a:t>
            </a:r>
            <a:r>
              <a:rPr lang="en-US" sz="1400" b="1" dirty="0" smtClean="0">
                <a:solidFill>
                  <a:srgbClr val="FFFF00"/>
                </a:solidFill>
                <a:latin typeface="Lucida Console" pitchFamily="49" charset="0"/>
              </a:rPr>
              <a:t>&gt;</a:t>
            </a:r>
          </a:p>
          <a:p>
            <a:r>
              <a:rPr lang="en-US" sz="1400" dirty="0" smtClean="0">
                <a:latin typeface="Lucida Console" pitchFamily="49" charset="0"/>
              </a:rPr>
              <a:t>       ..    &lt;</a:t>
            </a:r>
            <a:r>
              <a:rPr lang="en-US" sz="1400" dirty="0" err="1" smtClean="0">
                <a:latin typeface="Lucida Console" pitchFamily="49" charset="0"/>
              </a:rPr>
              <a:t>PSP:Dialect</a:t>
            </a:r>
            <a:r>
              <a:rPr lang="en-US" sz="1400" dirty="0" smtClean="0">
                <a:latin typeface="Lucida Console" pitchFamily="49" charset="0"/>
              </a:rPr>
              <a:t>&gt;http://schemas.microsoft.com/img/filter/sharepoint&lt;/PSP:Dialect&gt;</a:t>
            </a:r>
          </a:p>
          <a:p>
            <a:r>
              <a:rPr lang="en-US" sz="1400" b="1" dirty="0" smtClean="0">
                <a:latin typeface="Lucida Console" pitchFamily="49" charset="0"/>
              </a:rPr>
              <a:t>   </a:t>
            </a:r>
            <a:r>
              <a:rPr lang="en-US" sz="1400" dirty="0" smtClean="0">
                <a:latin typeface="Lucida Console" pitchFamily="49" charset="0"/>
              </a:rPr>
              <a:t>&lt;</a:t>
            </a:r>
            <a:r>
              <a:rPr lang="en-US" sz="1400" dirty="0" err="1" smtClean="0">
                <a:latin typeface="Lucida Console" pitchFamily="49" charset="0"/>
              </a:rPr>
              <a:t>PSP:Instructions</a:t>
            </a:r>
            <a:r>
              <a:rPr lang="en-US" sz="1400" dirty="0" smtClean="0">
                <a:latin typeface="Lucida Console" pitchFamily="49" charset="0"/>
              </a:rPr>
              <a:t>&gt;               &lt;</a:t>
            </a:r>
            <a:r>
              <a:rPr lang="en-US" sz="1400" dirty="0" err="1" smtClean="0">
                <a:latin typeface="Lucida Console" pitchFamily="49" charset="0"/>
              </a:rPr>
              <a:t>SHP:SaveToSharePointSiteURL</a:t>
            </a:r>
            <a:r>
              <a:rPr lang="en-US" sz="1400" dirty="0" smtClean="0">
                <a:latin typeface="Lucida Console" pitchFamily="49" charset="0"/>
              </a:rPr>
              <a:t>&gt;http://winhec/scans&lt;/SHP:SaveToSharePointSiteURL&gt;</a:t>
            </a:r>
          </a:p>
          <a:p>
            <a:r>
              <a:rPr lang="en-US" sz="1400" dirty="0" smtClean="0">
                <a:latin typeface="Lucida Console" pitchFamily="49" charset="0"/>
              </a:rPr>
              <a:t>   &lt;/</a:t>
            </a:r>
            <a:r>
              <a:rPr lang="en-US" sz="1400" dirty="0" err="1" smtClean="0">
                <a:latin typeface="Lucida Console" pitchFamily="49" charset="0"/>
              </a:rPr>
              <a:t>PSP:Instructions</a:t>
            </a:r>
            <a:r>
              <a:rPr lang="en-US" sz="1400" dirty="0" smtClean="0">
                <a:latin typeface="Lucida Console" pitchFamily="49" charset="0"/>
              </a:rPr>
              <a:t>&gt;</a:t>
            </a:r>
          </a:p>
          <a:p>
            <a:r>
              <a:rPr lang="en-US" sz="1400" dirty="0" smtClean="0">
                <a:latin typeface="Lucida Console" pitchFamily="49" charset="0"/>
              </a:rPr>
              <a:t>       ..</a:t>
            </a:r>
          </a:p>
          <a:p>
            <a:r>
              <a:rPr lang="en-US" sz="1400" b="1" dirty="0" smtClean="0">
                <a:solidFill>
                  <a:srgbClr val="FFFF00"/>
                </a:solidFill>
                <a:latin typeface="Lucida Console" pitchFamily="49" charset="0"/>
              </a:rPr>
              <a:t>   &lt;/</a:t>
            </a:r>
            <a:r>
              <a:rPr lang="en-US" sz="1400" b="1" dirty="0" err="1" smtClean="0">
                <a:solidFill>
                  <a:srgbClr val="FFFF00"/>
                </a:solidFill>
                <a:latin typeface="Lucida Console" pitchFamily="49" charset="0"/>
              </a:rPr>
              <a:t>DSP:PostScanInstructions</a:t>
            </a:r>
            <a:r>
              <a:rPr lang="en-US" sz="1400" b="1" dirty="0" smtClean="0">
                <a:solidFill>
                  <a:srgbClr val="FFFF00"/>
                </a:solidFill>
                <a:latin typeface="Lucida Console" pitchFamily="49" charset="0"/>
              </a:rPr>
              <a:t>&gt;</a:t>
            </a:r>
            <a:endParaRPr lang="en-US" sz="1400" dirty="0" smtClean="0">
              <a:latin typeface="Lucida Console" pitchFamily="49" charset="0"/>
            </a:endParaRPr>
          </a:p>
          <a:p>
            <a:r>
              <a:rPr lang="en-US" sz="1400" dirty="0" smtClean="0">
                <a:latin typeface="Lucida Console" pitchFamily="49" charset="0"/>
              </a:rPr>
              <a:t>&lt;/</a:t>
            </a:r>
            <a:r>
              <a:rPr lang="en-US" sz="1400" dirty="0" err="1" smtClean="0">
                <a:latin typeface="Lucida Console" pitchFamily="49" charset="0"/>
              </a:rPr>
              <a:t>DSP:CreatePostScanJobRequest</a:t>
            </a:r>
            <a:r>
              <a:rPr lang="en-US" sz="1400" dirty="0" smtClean="0">
                <a:latin typeface="Lucida Console" pitchFamily="49" charset="0"/>
              </a:rPr>
              <a:t>&gt;</a:t>
            </a:r>
            <a:endParaRPr lang="en-US" sz="1400"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470898"/>
          </a:xfrm>
        </p:spPr>
        <p:txBody>
          <a:bodyPr/>
          <a:lstStyle/>
          <a:p>
            <a:r>
              <a:rPr lang="en-US" sz="3400" dirty="0" smtClean="0"/>
              <a:t>Distributed Scan Management</a:t>
            </a:r>
            <a:endParaRPr lang="en-US" sz="3400"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dirty="0" smtClean="0"/>
              <a:t>Distributed Scan Management</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Feature Overview</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81002" y="1905001"/>
            <a:ext cx="8410575" cy="4789003"/>
          </a:xfrm>
        </p:spPr>
        <p:txBody>
          <a:bodyPr/>
          <a:lstStyle/>
          <a:p>
            <a:pPr marL="403225" indent="-403225"/>
            <a:r>
              <a:rPr lang="en-US" sz="3200" dirty="0" smtClean="0"/>
              <a:t>Brand new role service under ‘Print </a:t>
            </a:r>
            <a:br>
              <a:rPr lang="en-US" sz="3200" dirty="0" smtClean="0"/>
            </a:br>
            <a:r>
              <a:rPr lang="en-US" sz="3200" dirty="0" smtClean="0"/>
              <a:t>and Document Services’ role in </a:t>
            </a:r>
            <a:br>
              <a:rPr lang="en-US" sz="3200" dirty="0" smtClean="0"/>
            </a:br>
            <a:r>
              <a:rPr lang="en-US" sz="3200" dirty="0" smtClean="0"/>
              <a:t>Windows Server 2008 R2</a:t>
            </a:r>
            <a:endParaRPr lang="en-US" sz="3200" dirty="0"/>
          </a:p>
          <a:p>
            <a:pPr marL="403225" indent="-403225"/>
            <a:r>
              <a:rPr lang="en-US" sz="3200" dirty="0" smtClean="0"/>
              <a:t>Focus:  Secure, Controlled, </a:t>
            </a:r>
            <a:br>
              <a:rPr lang="en-US" sz="3200" dirty="0" smtClean="0"/>
            </a:br>
            <a:r>
              <a:rPr lang="en-US" sz="3200" dirty="0" smtClean="0"/>
              <a:t>Distributed Network Scanning</a:t>
            </a:r>
            <a:endParaRPr lang="en-US" sz="3200" dirty="0"/>
          </a:p>
          <a:p>
            <a:pPr marL="403225" indent="-403225"/>
            <a:r>
              <a:rPr lang="en-US" sz="3200" dirty="0" smtClean="0"/>
              <a:t>Bottom Line</a:t>
            </a:r>
          </a:p>
          <a:p>
            <a:pPr marL="725474" lvl="1" indent="-403225"/>
            <a:r>
              <a:rPr lang="en-US" sz="2400" dirty="0" smtClean="0"/>
              <a:t>Devices can do more than print!</a:t>
            </a:r>
          </a:p>
          <a:p>
            <a:pPr marL="725474" lvl="1" indent="-403225"/>
            <a:r>
              <a:rPr lang="en-US" sz="2400" dirty="0" smtClean="0"/>
              <a:t>Allows IT-Administrators to take full advantage of device capabilities using Windows Server</a:t>
            </a:r>
          </a:p>
          <a:p>
            <a:pPr marL="725474" lvl="1" indent="-403225">
              <a:buNone/>
            </a:pPr>
            <a:endParaRPr lang="en-US" sz="29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a:xfrm>
            <a:off x="381000" y="228601"/>
            <a:ext cx="8393113" cy="1828193"/>
          </a:xfrm>
        </p:spPr>
        <p:txBody>
          <a:bodyPr/>
          <a:lstStyle/>
          <a:p>
            <a:r>
              <a:rPr lang="en-US" dirty="0" smtClean="0"/>
              <a:t>Protocol Stack</a:t>
            </a:r>
            <a:br>
              <a:rPr lang="en-US" dirty="0" smtClean="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WS-DSD and WS-DSP Support</a:t>
            </a:r>
            <a:r>
              <a:rPr lang="en-US" dirty="0" smtClean="0"/>
              <a:t/>
            </a:r>
            <a:br>
              <a:rPr lang="en-US" dirty="0" smtClean="0"/>
            </a:br>
            <a:endParaRPr lang="en-US" dirty="0"/>
          </a:p>
        </p:txBody>
      </p:sp>
      <p:sp>
        <p:nvSpPr>
          <p:cNvPr id="22" name="Rectangle 21"/>
          <p:cNvSpPr>
            <a:spLocks noChangeArrowheads="1"/>
          </p:cNvSpPr>
          <p:nvPr/>
        </p:nvSpPr>
        <p:spPr bwMode="blackWhite">
          <a:xfrm>
            <a:off x="3913838" y="6152883"/>
            <a:ext cx="268223" cy="2605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endParaRPr lang="en-US"/>
          </a:p>
        </p:txBody>
      </p:sp>
      <p:sp>
        <p:nvSpPr>
          <p:cNvPr id="23" name="Rectangle 22"/>
          <p:cNvSpPr>
            <a:spLocks noChangeArrowheads="1"/>
          </p:cNvSpPr>
          <p:nvPr/>
        </p:nvSpPr>
        <p:spPr bwMode="grayWhite">
          <a:xfrm>
            <a:off x="5690621" y="6156621"/>
            <a:ext cx="268223" cy="25280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endParaRPr lang="en-US"/>
          </a:p>
        </p:txBody>
      </p:sp>
      <p:sp>
        <p:nvSpPr>
          <p:cNvPr id="24" name="Rectangle 23"/>
          <p:cNvSpPr>
            <a:spLocks noChangeArrowheads="1"/>
          </p:cNvSpPr>
          <p:nvPr/>
        </p:nvSpPr>
        <p:spPr bwMode="auto">
          <a:xfrm>
            <a:off x="1185351" y="6132698"/>
            <a:ext cx="1232793" cy="308415"/>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400" dirty="0">
                <a:solidFill>
                  <a:schemeClr val="tx1">
                    <a:alpha val="100000"/>
                  </a:schemeClr>
                </a:solidFill>
                <a:effectLst>
                  <a:outerShdw blurRad="38100" dist="38100" dir="2700000" algn="tl">
                    <a:srgbClr val="000000">
                      <a:alpha val="43137"/>
                    </a:srgbClr>
                  </a:outerShdw>
                </a:effectLst>
                <a:latin typeface="Trebuchet MS" pitchFamily="34" charset="0"/>
              </a:rPr>
              <a:t>Provided by:</a:t>
            </a:r>
            <a:endParaRPr lang="en-US" dirty="0">
              <a:latin typeface="Trebuchet MS" pitchFamily="34" charset="0"/>
            </a:endParaRPr>
          </a:p>
        </p:txBody>
      </p:sp>
      <p:sp>
        <p:nvSpPr>
          <p:cNvPr id="25" name="Rectangle 24"/>
          <p:cNvSpPr>
            <a:spLocks noChangeArrowheads="1"/>
          </p:cNvSpPr>
          <p:nvPr/>
        </p:nvSpPr>
        <p:spPr bwMode="auto">
          <a:xfrm>
            <a:off x="2793033" y="6138663"/>
            <a:ext cx="912141" cy="293026"/>
          </a:xfrm>
          <a:prstGeom prst="rect">
            <a:avLst/>
          </a:prstGeom>
          <a:noFill/>
          <a:ln w="952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a:solidFill>
                  <a:schemeClr val="tx1">
                    <a:alpha val="100000"/>
                  </a:schemeClr>
                </a:solidFill>
                <a:effectLst>
                  <a:outerShdw blurRad="38100" dist="38100" dir="2700000" algn="tl">
                    <a:srgbClr val="000000">
                      <a:alpha val="43137"/>
                    </a:srgbClr>
                  </a:outerShdw>
                </a:effectLst>
                <a:latin typeface="Trebuchet MS" pitchFamily="34" charset="0"/>
              </a:rPr>
              <a:t>Microsoft</a:t>
            </a:r>
            <a:endParaRPr lang="en-US" dirty="0">
              <a:latin typeface="Trebuchet MS" pitchFamily="34" charset="0"/>
            </a:endParaRPr>
          </a:p>
        </p:txBody>
      </p:sp>
      <p:sp>
        <p:nvSpPr>
          <p:cNvPr id="26" name="Rectangle 25"/>
          <p:cNvSpPr>
            <a:spLocks noChangeArrowheads="1"/>
          </p:cNvSpPr>
          <p:nvPr/>
        </p:nvSpPr>
        <p:spPr bwMode="auto">
          <a:xfrm>
            <a:off x="4203322" y="6138811"/>
            <a:ext cx="149056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Infrastructure</a:t>
            </a:r>
            <a:endParaRPr lang="en-US" dirty="0">
              <a:latin typeface="Trebuchet MS" pitchFamily="34" charset="0"/>
            </a:endParaRPr>
          </a:p>
        </p:txBody>
      </p:sp>
      <p:sp>
        <p:nvSpPr>
          <p:cNvPr id="27" name="Rectangle 26"/>
          <p:cNvSpPr>
            <a:spLocks noChangeArrowheads="1"/>
          </p:cNvSpPr>
          <p:nvPr/>
        </p:nvSpPr>
        <p:spPr bwMode="auto">
          <a:xfrm>
            <a:off x="5980106" y="6138810"/>
            <a:ext cx="154504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Hardware Vendor</a:t>
            </a:r>
            <a:endParaRPr lang="en-US" dirty="0">
              <a:latin typeface="Trebuchet MS" pitchFamily="34" charset="0"/>
            </a:endParaRPr>
          </a:p>
        </p:txBody>
      </p:sp>
      <p:sp>
        <p:nvSpPr>
          <p:cNvPr id="32" name="Rectangle 31"/>
          <p:cNvSpPr>
            <a:spLocks noChangeArrowheads="1"/>
          </p:cNvSpPr>
          <p:nvPr/>
        </p:nvSpPr>
        <p:spPr bwMode="auto">
          <a:xfrm>
            <a:off x="2503549" y="6152884"/>
            <a:ext cx="268223" cy="26051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34" name="Group 33"/>
          <p:cNvGrpSpPr/>
          <p:nvPr/>
        </p:nvGrpSpPr>
        <p:grpSpPr>
          <a:xfrm>
            <a:off x="559748" y="1709435"/>
            <a:ext cx="7215652" cy="3995714"/>
            <a:chOff x="199136" y="1851104"/>
            <a:chExt cx="7215652" cy="3995714"/>
          </a:xfrm>
        </p:grpSpPr>
        <p:sp>
          <p:nvSpPr>
            <p:cNvPr id="215265" name="Rectangle 225"/>
            <p:cNvSpPr>
              <a:spLocks noChangeArrowheads="1"/>
            </p:cNvSpPr>
            <p:nvPr/>
          </p:nvSpPr>
          <p:spPr bwMode="auto">
            <a:xfrm>
              <a:off x="199136" y="2518845"/>
              <a:ext cx="3785935" cy="60123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WSDDSP.dll Host</a:t>
              </a:r>
            </a:p>
          </p:txBody>
        </p:sp>
        <p:sp>
          <p:nvSpPr>
            <p:cNvPr id="215266" name="Rectangle 226"/>
            <p:cNvSpPr>
              <a:spLocks noChangeArrowheads="1"/>
            </p:cNvSpPr>
            <p:nvPr/>
          </p:nvSpPr>
          <p:spPr bwMode="auto">
            <a:xfrm>
              <a:off x="4073630" y="2507810"/>
              <a:ext cx="3339524" cy="59752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WSDDSD.dll Proxy</a:t>
              </a:r>
            </a:p>
          </p:txBody>
        </p:sp>
        <p:sp>
          <p:nvSpPr>
            <p:cNvPr id="215272" name="Rectangle 232"/>
            <p:cNvSpPr>
              <a:spLocks noChangeArrowheads="1"/>
            </p:cNvSpPr>
            <p:nvPr/>
          </p:nvSpPr>
          <p:spPr bwMode="auto">
            <a:xfrm>
              <a:off x="199136" y="1852613"/>
              <a:ext cx="3791100" cy="5857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Distributed Scan Server</a:t>
              </a:r>
            </a:p>
          </p:txBody>
        </p:sp>
        <p:sp>
          <p:nvSpPr>
            <p:cNvPr id="28" name="Rectangle 232"/>
            <p:cNvSpPr>
              <a:spLocks noChangeArrowheads="1"/>
            </p:cNvSpPr>
            <p:nvPr/>
          </p:nvSpPr>
          <p:spPr bwMode="auto">
            <a:xfrm>
              <a:off x="4073630" y="1851104"/>
              <a:ext cx="3341158" cy="5857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Scan Management Console</a:t>
              </a:r>
            </a:p>
          </p:txBody>
        </p:sp>
        <p:sp>
          <p:nvSpPr>
            <p:cNvPr id="29" name="Rectangle 225"/>
            <p:cNvSpPr>
              <a:spLocks noChangeArrowheads="1"/>
            </p:cNvSpPr>
            <p:nvPr/>
          </p:nvSpPr>
          <p:spPr bwMode="auto">
            <a:xfrm>
              <a:off x="199136" y="3200529"/>
              <a:ext cx="7213309" cy="60123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WSD API</a:t>
              </a:r>
            </a:p>
          </p:txBody>
        </p:sp>
        <p:sp>
          <p:nvSpPr>
            <p:cNvPr id="17" name="Rectangle 225"/>
            <p:cNvSpPr>
              <a:spLocks noChangeArrowheads="1"/>
            </p:cNvSpPr>
            <p:nvPr/>
          </p:nvSpPr>
          <p:spPr bwMode="auto">
            <a:xfrm>
              <a:off x="199136" y="3882213"/>
              <a:ext cx="7213309" cy="60123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b="1" dirty="0" smtClean="0">
                  <a:solidFill>
                    <a:srgbClr val="FFFF00"/>
                  </a:solidFill>
                  <a:effectLst>
                    <a:outerShdw blurRad="38100" dist="38100" dir="2700000" algn="tl">
                      <a:srgbClr val="000000">
                        <a:alpha val="43137"/>
                      </a:srgbClr>
                    </a:outerShdw>
                  </a:effectLst>
                  <a:latin typeface="Trebuchet MS" pitchFamily="34" charset="0"/>
                </a:rPr>
                <a:t>Devices Profile for Web Services (DPWS)</a:t>
              </a:r>
            </a:p>
          </p:txBody>
        </p:sp>
        <p:sp>
          <p:nvSpPr>
            <p:cNvPr id="18" name="Rectangle 225"/>
            <p:cNvSpPr>
              <a:spLocks noChangeArrowheads="1"/>
            </p:cNvSpPr>
            <p:nvPr/>
          </p:nvSpPr>
          <p:spPr bwMode="auto">
            <a:xfrm>
              <a:off x="199136" y="4563897"/>
              <a:ext cx="7213309" cy="60123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IP Network</a:t>
              </a:r>
            </a:p>
          </p:txBody>
        </p:sp>
        <p:sp>
          <p:nvSpPr>
            <p:cNvPr id="33" name="Rectangle 225"/>
            <p:cNvSpPr>
              <a:spLocks noChangeArrowheads="1"/>
            </p:cNvSpPr>
            <p:nvPr/>
          </p:nvSpPr>
          <p:spPr bwMode="auto">
            <a:xfrm>
              <a:off x="199136" y="5245579"/>
              <a:ext cx="7213309" cy="601239"/>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a:t>
              </a: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smtClean="0"/>
              <a:t>Hardware Opportunities</a:t>
            </a:r>
            <a:br>
              <a:rPr lang="en-US" smtClean="0"/>
            </a:b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7" name="Content Placeholder 6"/>
          <p:cNvSpPr>
            <a:spLocks noGrp="1"/>
          </p:cNvSpPr>
          <p:nvPr>
            <p:ph idx="1"/>
          </p:nvPr>
        </p:nvSpPr>
        <p:spPr>
          <a:xfrm>
            <a:off x="382588" y="1414465"/>
            <a:ext cx="8380412" cy="4766433"/>
          </a:xfrm>
        </p:spPr>
        <p:txBody>
          <a:bodyPr/>
          <a:lstStyle/>
          <a:p>
            <a:r>
              <a:rPr lang="en-US" dirty="0" smtClean="0"/>
              <a:t>Scanner supports DPWS</a:t>
            </a:r>
          </a:p>
          <a:p>
            <a:pPr lvl="1"/>
            <a:r>
              <a:rPr lang="en-US" sz="2600" dirty="0" smtClean="0"/>
              <a:t>WS-DSD:  Distributed Scan Device</a:t>
            </a:r>
          </a:p>
          <a:p>
            <a:pPr lvl="1"/>
            <a:r>
              <a:rPr lang="en-US" sz="2600" dirty="0" smtClean="0"/>
              <a:t>WS-DSP:  Distributed Scan Processing</a:t>
            </a:r>
          </a:p>
          <a:p>
            <a:pPr marL="382573" lvl="1" indent="-382573">
              <a:spcBef>
                <a:spcPts val="1167"/>
              </a:spcBef>
              <a:buSzPct val="95000"/>
              <a:buBlip>
                <a:blip r:embed="rId3"/>
              </a:buBlip>
            </a:pPr>
            <a:r>
              <a:rPr lang="en-US" sz="3300" dirty="0" smtClean="0">
                <a:ea typeface="+mn-ea"/>
                <a:cs typeface="+mn-cs"/>
              </a:rPr>
              <a:t>Scanner queries Active Directory</a:t>
            </a:r>
          </a:p>
          <a:p>
            <a:pPr lvl="1"/>
            <a:r>
              <a:rPr lang="en-US" dirty="0" smtClean="0"/>
              <a:t>Search for Scan Processes for users</a:t>
            </a:r>
          </a:p>
          <a:p>
            <a:pPr marL="382573" lvl="1" indent="-382573">
              <a:spcBef>
                <a:spcPts val="1167"/>
              </a:spcBef>
              <a:buSzPct val="95000"/>
              <a:buBlip>
                <a:blip r:embed="rId3"/>
              </a:buBlip>
            </a:pPr>
            <a:r>
              <a:rPr lang="en-US" sz="3300" dirty="0" smtClean="0">
                <a:ea typeface="+mn-ea"/>
                <a:cs typeface="+mn-cs"/>
              </a:rPr>
              <a:t>Scanner supports HTTPS </a:t>
            </a:r>
          </a:p>
          <a:p>
            <a:pPr lvl="1"/>
            <a:r>
              <a:rPr lang="en-US" dirty="0" smtClean="0"/>
              <a:t>Create secure connection using certificate-based client authentication</a:t>
            </a:r>
          </a:p>
          <a:p>
            <a:pPr lvl="1">
              <a:buNone/>
            </a:pPr>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Hardware Opportunities</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Benefits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1000" y="1901825"/>
            <a:ext cx="8380412" cy="4430444"/>
          </a:xfrm>
        </p:spPr>
        <p:txBody>
          <a:bodyPr/>
          <a:lstStyle/>
          <a:p>
            <a:r>
              <a:rPr lang="en-US" sz="2800" dirty="0" smtClean="0"/>
              <a:t>Increased scanner usage</a:t>
            </a:r>
          </a:p>
          <a:p>
            <a:pPr lvl="1"/>
            <a:r>
              <a:rPr lang="en-US" sz="2400" dirty="0" smtClean="0"/>
              <a:t>Centralized management for </a:t>
            </a:r>
            <a:br>
              <a:rPr lang="en-US" sz="2400" dirty="0" smtClean="0"/>
            </a:br>
            <a:r>
              <a:rPr lang="en-US" sz="2400" dirty="0" smtClean="0"/>
              <a:t>scan activity simplifies deployment</a:t>
            </a:r>
          </a:p>
          <a:p>
            <a:r>
              <a:rPr lang="en-US" sz="2800" dirty="0" smtClean="0"/>
              <a:t>Reduced implementation cost</a:t>
            </a:r>
          </a:p>
          <a:p>
            <a:pPr lvl="1"/>
            <a:r>
              <a:rPr lang="en-US" sz="2400" dirty="0" smtClean="0"/>
              <a:t>Scan processes add common </a:t>
            </a:r>
            <a:br>
              <a:rPr lang="en-US" sz="2400" dirty="0" smtClean="0"/>
            </a:br>
            <a:r>
              <a:rPr lang="en-US" sz="2400" dirty="0" smtClean="0"/>
              <a:t>features at the server</a:t>
            </a:r>
          </a:p>
          <a:p>
            <a:r>
              <a:rPr lang="en-US" sz="2800" dirty="0" smtClean="0"/>
              <a:t>Ease of entry</a:t>
            </a:r>
          </a:p>
          <a:p>
            <a:pPr lvl="1"/>
            <a:r>
              <a:rPr lang="en-US" sz="2400" dirty="0" smtClean="0"/>
              <a:t>Distributed Scanning protocols are built </a:t>
            </a:r>
            <a:br>
              <a:rPr lang="en-US" sz="2400" dirty="0" smtClean="0"/>
            </a:br>
            <a:r>
              <a:rPr lang="en-US" sz="2400" dirty="0" smtClean="0"/>
              <a:t>upon DPWS (Devices Profile for Web Services)</a:t>
            </a:r>
          </a:p>
          <a:p>
            <a:endParaRPr lang="en-US" sz="28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994392"/>
          </a:xfrm>
        </p:spPr>
        <p:txBody>
          <a:bodyPr/>
          <a:lstStyle/>
          <a:p>
            <a:r>
              <a:rPr lang="en-US" dirty="0" smtClean="0"/>
              <a:t>Call To Action</a:t>
            </a:r>
            <a:br>
              <a:rPr lang="en-US" dirty="0" smtClean="0"/>
            </a:br>
            <a:r>
              <a:rPr lang="en-US" dirty="0" smtClean="0"/>
              <a:t/>
            </a:r>
            <a:br>
              <a:rPr lang="en-US" dirty="0" smtClean="0"/>
            </a:br>
            <a:endParaRPr lang="en-US" dirty="0"/>
          </a:p>
        </p:txBody>
      </p:sp>
      <p:sp>
        <p:nvSpPr>
          <p:cNvPr id="7" name="Content Placeholder 6"/>
          <p:cNvSpPr>
            <a:spLocks noGrp="1"/>
          </p:cNvSpPr>
          <p:nvPr>
            <p:ph idx="1"/>
          </p:nvPr>
        </p:nvSpPr>
        <p:spPr>
          <a:xfrm>
            <a:off x="382588" y="1414464"/>
            <a:ext cx="8380412" cy="4163191"/>
          </a:xfrm>
        </p:spPr>
        <p:txBody>
          <a:bodyPr/>
          <a:lstStyle/>
          <a:p>
            <a:r>
              <a:rPr lang="en-US" dirty="0" smtClean="0"/>
              <a:t>Give Microsoft feedback on features, protocols, and hardware directions</a:t>
            </a:r>
          </a:p>
          <a:p>
            <a:r>
              <a:rPr lang="en-US" dirty="0" smtClean="0"/>
              <a:t>Develop scanners/MFPs that support Distributed Scan Management</a:t>
            </a:r>
          </a:p>
          <a:p>
            <a:r>
              <a:rPr lang="en-US" dirty="0" smtClean="0"/>
              <a:t>Start planning for Windows </a:t>
            </a:r>
            <a:br>
              <a:rPr lang="en-US" dirty="0" smtClean="0"/>
            </a:br>
            <a:r>
              <a:rPr lang="en-US" dirty="0" smtClean="0"/>
              <a:t>Server 2008 R2 launch</a:t>
            </a:r>
          </a:p>
          <a:p>
            <a:pPr lvl="1"/>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smtClean="0"/>
              <a:t>Additional Resources</a:t>
            </a:r>
            <a:br>
              <a:rPr lang="en-US" smtClean="0"/>
            </a:br>
            <a:r>
              <a:rPr lang="en-US" smtClean="0"/>
              <a:t/>
            </a:r>
            <a:br>
              <a:rPr lang="en-US" smtClean="0"/>
            </a:br>
            <a:endParaRPr lang="en-US"/>
          </a:p>
        </p:txBody>
      </p:sp>
      <p:sp>
        <p:nvSpPr>
          <p:cNvPr id="7" name="Content Placeholder 6"/>
          <p:cNvSpPr>
            <a:spLocks noGrp="1"/>
          </p:cNvSpPr>
          <p:nvPr>
            <p:ph idx="1"/>
          </p:nvPr>
        </p:nvSpPr>
        <p:spPr>
          <a:xfrm>
            <a:off x="382588" y="1414464"/>
            <a:ext cx="8380412" cy="6392519"/>
          </a:xfrm>
        </p:spPr>
        <p:txBody>
          <a:bodyPr/>
          <a:lstStyle/>
          <a:p>
            <a:r>
              <a:rPr lang="en-US" sz="2800" dirty="0" smtClean="0"/>
              <a:t>Feedback and questions</a:t>
            </a:r>
          </a:p>
          <a:p>
            <a:pPr lvl="1"/>
            <a:r>
              <a:rPr lang="en-US" sz="2400" dirty="0" smtClean="0">
                <a:hlinkClick r:id="rId3"/>
              </a:rPr>
              <a:t>prninfo@microsoft.com</a:t>
            </a:r>
            <a:endParaRPr lang="en-US" sz="2400" dirty="0" smtClean="0"/>
          </a:p>
          <a:p>
            <a:r>
              <a:rPr lang="en-US" sz="2800" dirty="0" smtClean="0"/>
              <a:t>WS-DSD and WS-DSP protocol specifications (v0.5)</a:t>
            </a:r>
          </a:p>
          <a:p>
            <a:pPr lvl="1"/>
            <a:r>
              <a:rPr lang="en-US" sz="2400" dirty="0" smtClean="0"/>
              <a:t>Request at </a:t>
            </a:r>
            <a:r>
              <a:rPr lang="en-US" sz="2400" dirty="0" smtClean="0">
                <a:hlinkClick r:id="rId3"/>
              </a:rPr>
              <a:t>prninfo@microsoft.com</a:t>
            </a:r>
            <a:r>
              <a:rPr lang="en-US" sz="2400" dirty="0" smtClean="0"/>
              <a:t> </a:t>
            </a:r>
          </a:p>
          <a:p>
            <a:r>
              <a:rPr lang="en-US" sz="2800" dirty="0" smtClean="0"/>
              <a:t>Related Sessions</a:t>
            </a:r>
          </a:p>
          <a:p>
            <a:r>
              <a:rPr lang="en-US" sz="2800" dirty="0" smtClean="0"/>
              <a:t>CON-C651:  Discussions: </a:t>
            </a:r>
            <a:br>
              <a:rPr lang="en-US" sz="2800" dirty="0" smtClean="0"/>
            </a:br>
            <a:r>
              <a:rPr lang="en-US" sz="2800" dirty="0" smtClean="0"/>
              <a:t>Distributed Scanning Architecture</a:t>
            </a:r>
          </a:p>
          <a:p>
            <a:r>
              <a:rPr lang="en-US" sz="2800" dirty="0" smtClean="0"/>
              <a:t>ENT-T543:  Windows Devices Profile for Web Services in Windows 7</a:t>
            </a:r>
          </a:p>
          <a:p>
            <a:pPr lvl="1"/>
            <a:endParaRPr lang="en-US" sz="2400" dirty="0" smtClean="0"/>
          </a:p>
          <a:p>
            <a:pPr lvl="1"/>
            <a:endParaRPr lang="en-US" sz="2400" dirty="0" smtClean="0"/>
          </a:p>
          <a:p>
            <a:pPr lvl="1"/>
            <a:endParaRPr lang="en-US" sz="2400" dirty="0" smtClean="0"/>
          </a:p>
          <a:p>
            <a:pPr lvl="1"/>
            <a:endParaRPr lang="en-US" sz="24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dirty="0" smtClean="0"/>
              <a:t>Distributed Scan Management</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Solving Difficult Problems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5" name="Picture 6" descr="D:\Users\erhanso\AppData\Local\Microsoft\Windows\Temporary Internet Files\Content.IE5\V5E8OV1K\MCj04347800000[1].png"/>
          <p:cNvPicPr>
            <a:picLocks noChangeAspect="1" noChangeArrowheads="1"/>
          </p:cNvPicPr>
          <p:nvPr/>
        </p:nvPicPr>
        <p:blipFill>
          <a:blip r:embed="rId3"/>
          <a:srcRect/>
          <a:stretch>
            <a:fillRect/>
          </a:stretch>
        </p:blipFill>
        <p:spPr bwMode="auto">
          <a:xfrm>
            <a:off x="966612" y="2206506"/>
            <a:ext cx="1029932" cy="1029932"/>
          </a:xfrm>
          <a:prstGeom prst="rect">
            <a:avLst/>
          </a:prstGeom>
          <a:noFill/>
        </p:spPr>
      </p:pic>
      <p:pic>
        <p:nvPicPr>
          <p:cNvPr id="7" name="Picture 6" descr="D:\Users\erhanso\AppData\Local\Microsoft\Windows\Temporary Internet Files\Content.IE5\V5E8OV1K\MCj04347800000[1].png"/>
          <p:cNvPicPr>
            <a:picLocks noChangeAspect="1" noChangeArrowheads="1"/>
          </p:cNvPicPr>
          <p:nvPr/>
        </p:nvPicPr>
        <p:blipFill>
          <a:blip r:embed="rId3"/>
          <a:srcRect/>
          <a:stretch>
            <a:fillRect/>
          </a:stretch>
        </p:blipFill>
        <p:spPr bwMode="auto">
          <a:xfrm>
            <a:off x="3452233" y="1304985"/>
            <a:ext cx="1029932" cy="1029932"/>
          </a:xfrm>
          <a:prstGeom prst="rect">
            <a:avLst/>
          </a:prstGeom>
          <a:noFill/>
        </p:spPr>
      </p:pic>
      <p:pic>
        <p:nvPicPr>
          <p:cNvPr id="8" name="Picture 6" descr="D:\Users\erhanso\AppData\Local\Microsoft\Windows\Temporary Internet Files\Content.IE5\V5E8OV1K\MCj04347800000[1].png"/>
          <p:cNvPicPr>
            <a:picLocks noChangeAspect="1" noChangeArrowheads="1"/>
          </p:cNvPicPr>
          <p:nvPr/>
        </p:nvPicPr>
        <p:blipFill>
          <a:blip r:embed="rId3"/>
          <a:srcRect/>
          <a:stretch>
            <a:fillRect/>
          </a:stretch>
        </p:blipFill>
        <p:spPr bwMode="auto">
          <a:xfrm>
            <a:off x="7045439" y="5078494"/>
            <a:ext cx="1029932" cy="1029932"/>
          </a:xfrm>
          <a:prstGeom prst="rect">
            <a:avLst/>
          </a:prstGeom>
          <a:noFill/>
        </p:spPr>
      </p:pic>
      <p:pic>
        <p:nvPicPr>
          <p:cNvPr id="1028" name="Picture 4" descr="D:\Users\erhanso\AppData\Local\Microsoft\Windows\Temporary Internet Files\Content.IE5\K6678Y5F\MCj04338740000[1].png"/>
          <p:cNvPicPr>
            <a:picLocks noChangeAspect="1" noChangeArrowheads="1"/>
          </p:cNvPicPr>
          <p:nvPr/>
        </p:nvPicPr>
        <p:blipFill>
          <a:blip r:embed="rId4"/>
          <a:srcRect/>
          <a:stretch>
            <a:fillRect/>
          </a:stretch>
        </p:blipFill>
        <p:spPr bwMode="auto">
          <a:xfrm>
            <a:off x="6310762" y="1201069"/>
            <a:ext cx="1258796" cy="1258796"/>
          </a:xfrm>
          <a:prstGeom prst="rect">
            <a:avLst/>
          </a:prstGeom>
          <a:noFill/>
        </p:spPr>
      </p:pic>
      <p:pic>
        <p:nvPicPr>
          <p:cNvPr id="13" name="Picture 4" descr="D:\Users\erhanso\AppData\Local\Microsoft\Windows\Temporary Internet Files\Content.IE5\K6678Y5F\MCj04338740000[1].png"/>
          <p:cNvPicPr>
            <a:picLocks noChangeAspect="1" noChangeArrowheads="1"/>
          </p:cNvPicPr>
          <p:nvPr/>
        </p:nvPicPr>
        <p:blipFill>
          <a:blip r:embed="rId4"/>
          <a:srcRect/>
          <a:stretch>
            <a:fillRect/>
          </a:stretch>
        </p:blipFill>
        <p:spPr bwMode="auto">
          <a:xfrm>
            <a:off x="1350249" y="3980759"/>
            <a:ext cx="1258796" cy="1258796"/>
          </a:xfrm>
          <a:prstGeom prst="rect">
            <a:avLst/>
          </a:prstGeom>
          <a:noFill/>
        </p:spPr>
      </p:pic>
      <p:pic>
        <p:nvPicPr>
          <p:cNvPr id="6" name="Picture 6" descr="D:\Users\erhanso\AppData\Local\Microsoft\Windows\Temporary Internet Files\Content.IE5\V5E8OV1K\MCj04347800000[1].png"/>
          <p:cNvPicPr>
            <a:picLocks noChangeAspect="1" noChangeArrowheads="1"/>
          </p:cNvPicPr>
          <p:nvPr/>
        </p:nvPicPr>
        <p:blipFill>
          <a:blip r:embed="rId3"/>
          <a:srcRect/>
          <a:stretch>
            <a:fillRect/>
          </a:stretch>
        </p:blipFill>
        <p:spPr bwMode="auto">
          <a:xfrm>
            <a:off x="1404492" y="4679248"/>
            <a:ext cx="1029932" cy="1029932"/>
          </a:xfrm>
          <a:prstGeom prst="rect">
            <a:avLst/>
          </a:prstGeom>
          <a:noFill/>
        </p:spPr>
      </p:pic>
      <p:pic>
        <p:nvPicPr>
          <p:cNvPr id="14" name="Picture 4" descr="D:\Users\erhanso\AppData\Local\Microsoft\Windows\Temporary Internet Files\Content.IE5\K6678Y5F\MCj04338740000[1].png"/>
          <p:cNvPicPr>
            <a:picLocks noChangeAspect="1" noChangeArrowheads="1"/>
          </p:cNvPicPr>
          <p:nvPr/>
        </p:nvPicPr>
        <p:blipFill>
          <a:blip r:embed="rId4"/>
          <a:srcRect/>
          <a:stretch>
            <a:fillRect/>
          </a:stretch>
        </p:blipFill>
        <p:spPr bwMode="auto">
          <a:xfrm>
            <a:off x="3938901" y="5139858"/>
            <a:ext cx="1258796" cy="1258796"/>
          </a:xfrm>
          <a:prstGeom prst="rect">
            <a:avLst/>
          </a:prstGeom>
          <a:noFill/>
        </p:spPr>
      </p:pic>
      <p:pic>
        <p:nvPicPr>
          <p:cNvPr id="1029" name="Picture 5" descr="D:\Users\erhanso\AppData\Local\Microsoft\Windows\Temporary Internet Files\Content.IE5\G2LT89LT\MCj04247700000[1].wmf"/>
          <p:cNvPicPr>
            <a:picLocks noChangeAspect="1" noChangeArrowheads="1"/>
          </p:cNvPicPr>
          <p:nvPr/>
        </p:nvPicPr>
        <p:blipFill>
          <a:blip r:embed="rId5"/>
          <a:srcRect/>
          <a:stretch>
            <a:fillRect/>
          </a:stretch>
        </p:blipFill>
        <p:spPr bwMode="auto">
          <a:xfrm>
            <a:off x="3846512" y="2492375"/>
            <a:ext cx="1450975" cy="1873250"/>
          </a:xfrm>
          <a:prstGeom prst="rect">
            <a:avLst/>
          </a:prstGeom>
          <a:noFill/>
        </p:spPr>
      </p:pic>
      <p:cxnSp>
        <p:nvCxnSpPr>
          <p:cNvPr id="17" name="Elbow Connector 16"/>
          <p:cNvCxnSpPr>
            <a:stCxn id="1028" idx="1"/>
            <a:endCxn id="1029" idx="3"/>
          </p:cNvCxnSpPr>
          <p:nvPr/>
        </p:nvCxnSpPr>
        <p:spPr bwMode="auto">
          <a:xfrm rot="10800000" flipV="1">
            <a:off x="5297488" y="1830466"/>
            <a:ext cx="1013275" cy="1598533"/>
          </a:xfrm>
          <a:prstGeom prst="bentConnector3">
            <a:avLst>
              <a:gd name="adj1" fmla="val 50000"/>
            </a:avLst>
          </a:prstGeom>
          <a:ln w="28575">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1" name="Elbow Connector 20"/>
          <p:cNvCxnSpPr>
            <a:endCxn id="1029" idx="1"/>
          </p:cNvCxnSpPr>
          <p:nvPr/>
        </p:nvCxnSpPr>
        <p:spPr bwMode="auto">
          <a:xfrm flipV="1">
            <a:off x="2485623" y="3429000"/>
            <a:ext cx="1360889" cy="1194515"/>
          </a:xfrm>
          <a:prstGeom prst="bentConnector3">
            <a:avLst>
              <a:gd name="adj1" fmla="val 50000"/>
            </a:avLst>
          </a:prstGeom>
          <a:ln w="28575">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5" name="Straight Arrow Connector 44"/>
          <p:cNvCxnSpPr>
            <a:stCxn id="14" idx="0"/>
            <a:endCxn id="1029" idx="2"/>
          </p:cNvCxnSpPr>
          <p:nvPr/>
        </p:nvCxnSpPr>
        <p:spPr bwMode="auto">
          <a:xfrm rot="5400000" flipH="1" flipV="1">
            <a:off x="4183033" y="4750892"/>
            <a:ext cx="774233" cy="3701"/>
          </a:xfrm>
          <a:prstGeom prst="straightConnector1">
            <a:avLst/>
          </a:prstGeom>
          <a:ln w="28575">
            <a:headEnd type="none" w="med" len="med"/>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0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8"/>
                                        </p:tgtEl>
                                        <p:attrNameLst>
                                          <p:attrName>style.opacity</p:attrName>
                                        </p:attrNameLst>
                                      </p:cBhvr>
                                      <p:to>
                                        <p:strVal val="0.25"/>
                                      </p:to>
                                    </p:set>
                                    <p:animEffect filter="image" prLst="opacity: 0.25">
                                      <p:cBhvr rctx="IE">
                                        <p:cTn id="21" dur="indefinite"/>
                                        <p:tgtEl>
                                          <p:spTgt spid="8"/>
                                        </p:tgtEl>
                                      </p:cBhvr>
                                    </p:animEffect>
                                  </p:childTnLst>
                                </p:cTn>
                              </p:par>
                              <p:par>
                                <p:cTn id="22" presetID="9" presetClass="emph" presetSubtype="0" nodeType="withEffect">
                                  <p:stCondLst>
                                    <p:cond delay="0"/>
                                  </p:stCondLst>
                                  <p:childTnLst>
                                    <p:set>
                                      <p:cBhvr rctx="PPT">
                                        <p:cTn id="23" dur="indefinite"/>
                                        <p:tgtEl>
                                          <p:spTgt spid="7"/>
                                        </p:tgtEl>
                                        <p:attrNameLst>
                                          <p:attrName>style.opacity</p:attrName>
                                        </p:attrNameLst>
                                      </p:cBhvr>
                                      <p:to>
                                        <p:strVal val="0.25"/>
                                      </p:to>
                                    </p:set>
                                    <p:animEffect filter="image" prLst="opacity: 0.25">
                                      <p:cBhvr rctx="IE">
                                        <p:cTn id="24" dur="indefinite"/>
                                        <p:tgtEl>
                                          <p:spTgt spid="7"/>
                                        </p:tgtEl>
                                      </p:cBhvr>
                                    </p:animEffect>
                                  </p:childTnLst>
                                </p:cTn>
                              </p:par>
                              <p:par>
                                <p:cTn id="25" presetID="9" presetClass="emph" presetSubtype="0" nodeType="withEffect">
                                  <p:stCondLst>
                                    <p:cond delay="0"/>
                                  </p:stCondLst>
                                  <p:childTnLst>
                                    <p:set>
                                      <p:cBhvr rctx="PPT">
                                        <p:cTn id="26" dur="indefinite"/>
                                        <p:tgtEl>
                                          <p:spTgt spid="5"/>
                                        </p:tgtEl>
                                        <p:attrNameLst>
                                          <p:attrName>style.opacity</p:attrName>
                                        </p:attrNameLst>
                                      </p:cBhvr>
                                      <p:to>
                                        <p:strVal val="0.25"/>
                                      </p:to>
                                    </p:set>
                                    <p:animEffect filter="image" prLst="opacity: 0.25">
                                      <p:cBhvr rctx="IE">
                                        <p:cTn id="27" dur="indefinite"/>
                                        <p:tgtEl>
                                          <p:spTgt spid="5"/>
                                        </p:tgtEl>
                                      </p:cBhvr>
                                    </p:animEffect>
                                  </p:childTnLst>
                                </p:cTn>
                              </p:par>
                              <p:par>
                                <p:cTn id="28" presetID="9" presetClass="emph" presetSubtype="0" nodeType="withEffect">
                                  <p:stCondLst>
                                    <p:cond delay="0"/>
                                  </p:stCondLst>
                                  <p:childTnLst>
                                    <p:set>
                                      <p:cBhvr rctx="PPT">
                                        <p:cTn id="29" dur="indefinite"/>
                                        <p:tgtEl>
                                          <p:spTgt spid="6"/>
                                        </p:tgtEl>
                                        <p:attrNameLst>
                                          <p:attrName>style.opacity</p:attrName>
                                        </p:attrNameLst>
                                      </p:cBhvr>
                                      <p:to>
                                        <p:strVal val="0.25"/>
                                      </p:to>
                                    </p:set>
                                    <p:animEffect filter="image" prLst="opacity: 0.25">
                                      <p:cBhvr rctx="IE">
                                        <p:cTn id="30"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dirty="0" smtClean="0"/>
              <a:t>Distributed Scan Management</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Solving Difficult Problems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81002" y="1905001"/>
            <a:ext cx="8410575" cy="3509679"/>
          </a:xfrm>
        </p:spPr>
        <p:txBody>
          <a:bodyPr/>
          <a:lstStyle/>
          <a:p>
            <a:pPr marL="403225" indent="-403225"/>
            <a:r>
              <a:rPr lang="en-US" sz="3200" dirty="0" smtClean="0"/>
              <a:t>Difficult to centrally manage scanning </a:t>
            </a:r>
            <a:br>
              <a:rPr lang="en-US" sz="3200" dirty="0" smtClean="0"/>
            </a:br>
            <a:r>
              <a:rPr lang="en-US" sz="3200" dirty="0" smtClean="0"/>
              <a:t>in an enterprise/organization </a:t>
            </a:r>
          </a:p>
          <a:p>
            <a:pPr marL="403225" indent="-403225"/>
            <a:r>
              <a:rPr lang="en-US" sz="3200" dirty="0" smtClean="0"/>
              <a:t>IT-Administrators have a difficult time controlling user scanning activities </a:t>
            </a:r>
          </a:p>
          <a:p>
            <a:pPr marL="403225" indent="-403225"/>
            <a:r>
              <a:rPr lang="en-US" sz="3200" dirty="0" smtClean="0"/>
              <a:t>Users want the ability to access their personal scan processes from anywhere</a:t>
            </a:r>
            <a:endParaRPr lang="en-US" sz="3200" dirty="0"/>
          </a:p>
          <a:p>
            <a:pPr marL="725474" lvl="1" indent="-403225">
              <a:buNone/>
            </a:pPr>
            <a:endParaRPr lang="en-US" sz="29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dirty="0" smtClean="0"/>
              <a:t>Distributed Scan Management</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Features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81002" y="1905001"/>
            <a:ext cx="8410575" cy="5208605"/>
          </a:xfrm>
        </p:spPr>
        <p:txBody>
          <a:bodyPr/>
          <a:lstStyle/>
          <a:p>
            <a:pPr marL="403225" indent="-403225"/>
            <a:r>
              <a:rPr lang="en-US" sz="3200" dirty="0" smtClean="0"/>
              <a:t>Scan Management Console</a:t>
            </a:r>
          </a:p>
          <a:p>
            <a:pPr marL="725474" lvl="1" indent="-403225"/>
            <a:r>
              <a:rPr lang="en-US" sz="2900" dirty="0" smtClean="0"/>
              <a:t>Easily track scanners and </a:t>
            </a:r>
            <a:br>
              <a:rPr lang="en-US" sz="2900" dirty="0" smtClean="0"/>
            </a:br>
            <a:r>
              <a:rPr lang="en-US" sz="2900" dirty="0" smtClean="0"/>
              <a:t>create Scan Processes for users</a:t>
            </a:r>
            <a:endParaRPr lang="en-US" sz="2900" dirty="0"/>
          </a:p>
          <a:p>
            <a:pPr marL="403225" indent="-403225"/>
            <a:r>
              <a:rPr lang="en-US" sz="3200" dirty="0" smtClean="0"/>
              <a:t>Distributed Scan Server</a:t>
            </a:r>
          </a:p>
          <a:p>
            <a:pPr marL="725474" lvl="1" indent="-403225"/>
            <a:r>
              <a:rPr lang="en-US" sz="2900" dirty="0" smtClean="0"/>
              <a:t>Secure scanning to Email, </a:t>
            </a:r>
            <a:br>
              <a:rPr lang="en-US" sz="2900" dirty="0" smtClean="0"/>
            </a:br>
            <a:r>
              <a:rPr lang="en-US" sz="2900" dirty="0" err="1" smtClean="0"/>
              <a:t>Sharepoint</a:t>
            </a:r>
            <a:r>
              <a:rPr lang="en-US" sz="2900" dirty="0" smtClean="0"/>
              <a:t> and </a:t>
            </a:r>
            <a:r>
              <a:rPr lang="en-US" sz="2900" dirty="0" err="1" smtClean="0"/>
              <a:t>Fileshare</a:t>
            </a:r>
            <a:endParaRPr lang="en-US" sz="2900" dirty="0" smtClean="0"/>
          </a:p>
          <a:p>
            <a:pPr marL="403225" lvl="1" indent="-403225">
              <a:spcBef>
                <a:spcPts val="1167"/>
              </a:spcBef>
              <a:buSzPct val="95000"/>
              <a:buBlip>
                <a:blip r:embed="rId3"/>
              </a:buBlip>
            </a:pPr>
            <a:r>
              <a:rPr lang="en-US" sz="3200" dirty="0" smtClean="0">
                <a:ea typeface="+mn-ea"/>
                <a:cs typeface="+mn-cs"/>
              </a:rPr>
              <a:t>Active Directory</a:t>
            </a:r>
          </a:p>
          <a:p>
            <a:pPr marL="725474" lvl="1" indent="-403225"/>
            <a:r>
              <a:rPr lang="en-US" sz="2900" dirty="0" smtClean="0"/>
              <a:t>Control scanning in your organization</a:t>
            </a:r>
          </a:p>
          <a:p>
            <a:pPr marL="725474" lvl="1" indent="-403225">
              <a:buNone/>
            </a:pPr>
            <a:endParaRPr lang="en-US" sz="2900" dirty="0"/>
          </a:p>
          <a:p>
            <a:pPr marL="725474" lvl="1" indent="-403225">
              <a:buNone/>
            </a:pPr>
            <a:endParaRPr lang="en-US" sz="290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Title 208898"/>
          <p:cNvSpPr>
            <a:spLocks noGrp="1" noChangeArrowheads="1"/>
          </p:cNvSpPr>
          <p:nvPr>
            <p:ph type="title"/>
          </p:nvPr>
        </p:nvSpPr>
        <p:spPr>
          <a:xfrm>
            <a:off x="381000" y="231775"/>
            <a:ext cx="8305800" cy="1143000"/>
          </a:xfrm>
        </p:spPr>
        <p:txBody>
          <a:bodyPr anchor="t">
            <a:noAutofit/>
          </a:bodyPr>
          <a:lstStyle/>
          <a:p>
            <a:r>
              <a:rPr lang="en-US" sz="3500" dirty="0" smtClean="0"/>
              <a:t>Windows Vista And Windows Server 2008 Web Services On Devices Scan Architecture</a:t>
            </a:r>
            <a:endParaRPr lang="en-US" sz="3500" dirty="0"/>
          </a:p>
        </p:txBody>
      </p:sp>
      <p:sp>
        <p:nvSpPr>
          <p:cNvPr id="208925" name="Rectangle 208924"/>
          <p:cNvSpPr>
            <a:spLocks noChangeArrowheads="1"/>
          </p:cNvSpPr>
          <p:nvPr/>
        </p:nvSpPr>
        <p:spPr bwMode="blackWhite">
          <a:xfrm>
            <a:off x="4248689" y="6474855"/>
            <a:ext cx="268223" cy="2605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endParaRPr lang="en-US">
              <a:latin typeface="Trebuchet MS" pitchFamily="34" charset="0"/>
            </a:endParaRPr>
          </a:p>
        </p:txBody>
      </p:sp>
      <p:sp>
        <p:nvSpPr>
          <p:cNvPr id="208926" name="Rectangle 208925"/>
          <p:cNvSpPr>
            <a:spLocks noChangeArrowheads="1"/>
          </p:cNvSpPr>
          <p:nvPr/>
        </p:nvSpPr>
        <p:spPr bwMode="grayWhite">
          <a:xfrm>
            <a:off x="6025472" y="6478593"/>
            <a:ext cx="268223" cy="25280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endParaRPr lang="en-US">
              <a:latin typeface="Trebuchet MS" pitchFamily="34" charset="0"/>
            </a:endParaRPr>
          </a:p>
        </p:txBody>
      </p:sp>
      <p:sp>
        <p:nvSpPr>
          <p:cNvPr id="208927" name="Rectangle 208926"/>
          <p:cNvSpPr>
            <a:spLocks noChangeArrowheads="1"/>
          </p:cNvSpPr>
          <p:nvPr/>
        </p:nvSpPr>
        <p:spPr bwMode="auto">
          <a:xfrm>
            <a:off x="1520202" y="6454670"/>
            <a:ext cx="1232793" cy="308415"/>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400" dirty="0">
                <a:solidFill>
                  <a:schemeClr val="tx1">
                    <a:alpha val="100000"/>
                  </a:schemeClr>
                </a:solidFill>
                <a:effectLst>
                  <a:outerShdw blurRad="38100" dist="38100" dir="2700000" algn="tl">
                    <a:srgbClr val="000000">
                      <a:alpha val="43137"/>
                    </a:srgbClr>
                  </a:outerShdw>
                </a:effectLst>
                <a:latin typeface="Trebuchet MS" pitchFamily="34" charset="0"/>
              </a:rPr>
              <a:t>Provided by:</a:t>
            </a:r>
            <a:endParaRPr lang="en-US" dirty="0">
              <a:latin typeface="Trebuchet MS" pitchFamily="34" charset="0"/>
            </a:endParaRPr>
          </a:p>
        </p:txBody>
      </p:sp>
      <p:sp>
        <p:nvSpPr>
          <p:cNvPr id="208928" name="Rectangle 208927"/>
          <p:cNvSpPr>
            <a:spLocks noChangeArrowheads="1"/>
          </p:cNvSpPr>
          <p:nvPr/>
        </p:nvSpPr>
        <p:spPr bwMode="auto">
          <a:xfrm>
            <a:off x="3127884" y="6460635"/>
            <a:ext cx="912141" cy="293026"/>
          </a:xfrm>
          <a:prstGeom prst="rect">
            <a:avLst/>
          </a:prstGeom>
          <a:noFill/>
          <a:ln w="952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a:solidFill>
                  <a:schemeClr val="tx1">
                    <a:alpha val="100000"/>
                  </a:schemeClr>
                </a:solidFill>
                <a:effectLst>
                  <a:outerShdw blurRad="38100" dist="38100" dir="2700000" algn="tl">
                    <a:srgbClr val="000000">
                      <a:alpha val="43137"/>
                    </a:srgbClr>
                  </a:outerShdw>
                </a:effectLst>
                <a:latin typeface="Trebuchet MS" pitchFamily="34" charset="0"/>
              </a:rPr>
              <a:t>Microsoft</a:t>
            </a:r>
            <a:endParaRPr lang="en-US" dirty="0">
              <a:latin typeface="Trebuchet MS" pitchFamily="34" charset="0"/>
            </a:endParaRPr>
          </a:p>
        </p:txBody>
      </p:sp>
      <p:sp>
        <p:nvSpPr>
          <p:cNvPr id="208929" name="Rectangle 208928"/>
          <p:cNvSpPr>
            <a:spLocks noChangeArrowheads="1"/>
          </p:cNvSpPr>
          <p:nvPr/>
        </p:nvSpPr>
        <p:spPr bwMode="auto">
          <a:xfrm>
            <a:off x="4538173" y="6460783"/>
            <a:ext cx="149056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Software Vendor</a:t>
            </a:r>
            <a:endParaRPr lang="en-US" dirty="0">
              <a:latin typeface="Trebuchet MS" pitchFamily="34" charset="0"/>
            </a:endParaRPr>
          </a:p>
        </p:txBody>
      </p:sp>
      <p:sp>
        <p:nvSpPr>
          <p:cNvPr id="208930" name="Rectangle 208929"/>
          <p:cNvSpPr>
            <a:spLocks noChangeArrowheads="1"/>
          </p:cNvSpPr>
          <p:nvPr/>
        </p:nvSpPr>
        <p:spPr bwMode="auto">
          <a:xfrm>
            <a:off x="6314957" y="6460782"/>
            <a:ext cx="154504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Hardware Vendor</a:t>
            </a:r>
            <a:endParaRPr lang="en-US" dirty="0">
              <a:latin typeface="Trebuchet MS" pitchFamily="34" charset="0"/>
            </a:endParaRPr>
          </a:p>
        </p:txBody>
      </p:sp>
      <p:sp>
        <p:nvSpPr>
          <p:cNvPr id="208931" name="Rectangle 208930"/>
          <p:cNvSpPr>
            <a:spLocks noChangeArrowheads="1"/>
          </p:cNvSpPr>
          <p:nvPr/>
        </p:nvSpPr>
        <p:spPr bwMode="auto">
          <a:xfrm>
            <a:off x="2838400" y="6474856"/>
            <a:ext cx="268223" cy="26051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endParaRPr lang="en-US" sz="1500" dirty="0">
              <a:solidFill>
                <a:schemeClr val="bg2">
                  <a:alpha val="100000"/>
                </a:schemeClr>
              </a:solidFill>
              <a:latin typeface="Trebuchet MS" pitchFamily="34" charset="0"/>
            </a:endParaRPr>
          </a:p>
        </p:txBody>
      </p:sp>
      <p:grpSp>
        <p:nvGrpSpPr>
          <p:cNvPr id="34" name="Group 33"/>
          <p:cNvGrpSpPr/>
          <p:nvPr/>
        </p:nvGrpSpPr>
        <p:grpSpPr>
          <a:xfrm>
            <a:off x="171079" y="1183632"/>
            <a:ext cx="3256017" cy="5270554"/>
            <a:chOff x="132442" y="1132116"/>
            <a:chExt cx="3256017" cy="5270554"/>
          </a:xfrm>
        </p:grpSpPr>
        <p:sp>
          <p:nvSpPr>
            <p:cNvPr id="208898" name="Rectangle 208897"/>
            <p:cNvSpPr>
              <a:spLocks noChangeArrowheads="1"/>
            </p:cNvSpPr>
            <p:nvPr/>
          </p:nvSpPr>
          <p:spPr bwMode="auto">
            <a:xfrm rot="10800000" flipH="1">
              <a:off x="139850" y="1154540"/>
              <a:ext cx="2667744" cy="3095488"/>
            </a:xfrm>
            <a:prstGeom prst="rect">
              <a:avLst/>
            </a:prstGeom>
            <a:noFill/>
            <a:ln w="3175" cap="flat" cmpd="sng" algn="ctr">
              <a:solidFill>
                <a:srgbClr val="FFFFFF"/>
              </a:solidFill>
              <a:prstDash val="dash"/>
              <a:miter lim="800000"/>
              <a:headEnd type="none" w="med" len="med"/>
              <a:tailEnd type="none" w="med" len="med"/>
            </a:ln>
            <a:effectLst/>
          </p:spPr>
          <p:txBody>
            <a:bodyPr vert="eaVert" wrap="none" lIns="91436" tIns="45718" rIns="91436" bIns="45718" anchor="t" compatLnSpc="1"/>
            <a:lstStyle/>
            <a:p>
              <a:pPr algn="ctr" fontAlgn="base">
                <a:spcBef>
                  <a:spcPct val="0"/>
                </a:spcBef>
                <a:spcAft>
                  <a:spcPct val="0"/>
                </a:spcAft>
              </a:pPr>
              <a:endParaRPr lang="en-US" sz="1600" dirty="0">
                <a:ln w="12700">
                  <a:solidFill>
                    <a:schemeClr val="accent1"/>
                  </a:solidFill>
                </a:ln>
                <a:solidFill>
                  <a:schemeClr val="accent1"/>
                </a:solidFill>
                <a:latin typeface="Trebuchet MS" pitchFamily="34" charset="0"/>
              </a:endParaRPr>
            </a:p>
          </p:txBody>
        </p:sp>
        <p:sp>
          <p:nvSpPr>
            <p:cNvPr id="208900" name="Rectangle 208899"/>
            <p:cNvSpPr>
              <a:spLocks noChangeArrowheads="1"/>
            </p:cNvSpPr>
            <p:nvPr/>
          </p:nvSpPr>
          <p:spPr bwMode="blackWhite">
            <a:xfrm>
              <a:off x="545852" y="1394691"/>
              <a:ext cx="1032092" cy="46874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WIA </a:t>
              </a:r>
              <a:r>
                <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App</a:t>
              </a:r>
            </a:p>
          </p:txBody>
        </p:sp>
        <p:sp>
          <p:nvSpPr>
            <p:cNvPr id="208904" name="Rectangle 208903"/>
            <p:cNvSpPr>
              <a:spLocks noChangeArrowheads="1"/>
            </p:cNvSpPr>
            <p:nvPr/>
          </p:nvSpPr>
          <p:spPr bwMode="grayWhite">
            <a:xfrm>
              <a:off x="317293" y="5530968"/>
              <a:ext cx="1489211" cy="47128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WS-SCAN</a:t>
              </a:r>
            </a:p>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Scan Device</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cxnSp>
          <p:nvCxnSpPr>
            <p:cNvPr id="208910" name="Straight Arrow Connector 208909"/>
            <p:cNvCxnSpPr>
              <a:cxnSpLocks noChangeShapeType="1"/>
              <a:stCxn id="208900" idx="2"/>
              <a:endCxn id="41" idx="0"/>
            </p:cNvCxnSpPr>
            <p:nvPr/>
          </p:nvCxnSpPr>
          <p:spPr bwMode="auto">
            <a:xfrm rot="5400000">
              <a:off x="668982" y="2256348"/>
              <a:ext cx="785833" cy="1588"/>
            </a:xfrm>
            <a:prstGeom prst="straightConnector1">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cxnSp>
          <p:nvCxnSpPr>
            <p:cNvPr id="208911" name="Straight Arrow Connector 208910"/>
            <p:cNvCxnSpPr>
              <a:cxnSpLocks noChangeShapeType="1"/>
              <a:stCxn id="41" idx="2"/>
              <a:endCxn id="50" idx="0"/>
            </p:cNvCxnSpPr>
            <p:nvPr/>
          </p:nvCxnSpPr>
          <p:spPr bwMode="auto">
            <a:xfrm rot="5400000">
              <a:off x="933376" y="3246528"/>
              <a:ext cx="257045" cy="1588"/>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8912" name="Shape 208911"/>
            <p:cNvCxnSpPr>
              <a:cxnSpLocks noChangeShapeType="1"/>
              <a:stCxn id="50" idx="2"/>
              <a:endCxn id="208904" idx="0"/>
            </p:cNvCxnSpPr>
            <p:nvPr/>
          </p:nvCxnSpPr>
          <p:spPr bwMode="auto">
            <a:xfrm rot="16200000" flipH="1">
              <a:off x="218310" y="4687379"/>
              <a:ext cx="1687176" cy="1"/>
            </a:xfrm>
            <a:prstGeom prst="bentConnector3">
              <a:avLst>
                <a:gd name="adj1" fmla="val 50000"/>
              </a:avLst>
            </a:prstGeom>
            <a:ln>
              <a:headEnd type="none" w="med" len="med"/>
              <a:tailEnd type="triangle" w="lg" len="lg"/>
            </a:ln>
          </p:spPr>
          <p:style>
            <a:lnRef idx="3">
              <a:schemeClr val="accent1"/>
            </a:lnRef>
            <a:fillRef idx="0">
              <a:schemeClr val="accent1"/>
            </a:fillRef>
            <a:effectRef idx="2">
              <a:schemeClr val="accent1"/>
            </a:effectRef>
            <a:fontRef idx="minor">
              <a:schemeClr val="tx1"/>
            </a:fontRef>
          </p:style>
        </p:cxnSp>
        <p:sp>
          <p:nvSpPr>
            <p:cNvPr id="50" name="Rectangle 49"/>
            <p:cNvSpPr>
              <a:spLocks noChangeArrowheads="1"/>
            </p:cNvSpPr>
            <p:nvPr/>
          </p:nvSpPr>
          <p:spPr bwMode="blackWhite">
            <a:xfrm>
              <a:off x="545852" y="3375051"/>
              <a:ext cx="1032092" cy="46874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err="1"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WSDScan</a:t>
              </a: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t>
              </a:r>
              <a:b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Class Driver</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41" name="Rectangle 40"/>
            <p:cNvSpPr>
              <a:spLocks noChangeArrowheads="1"/>
            </p:cNvSpPr>
            <p:nvPr/>
          </p:nvSpPr>
          <p:spPr bwMode="blackWhite">
            <a:xfrm>
              <a:off x="545852" y="2649265"/>
              <a:ext cx="1032092" cy="46874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3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WIA</a:t>
              </a:r>
              <a:endParaRPr lang="en-US" sz="13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47" name="TextBox 46"/>
            <p:cNvSpPr txBox="1"/>
            <p:nvPr/>
          </p:nvSpPr>
          <p:spPr>
            <a:xfrm rot="16200000">
              <a:off x="-1222256" y="2486814"/>
              <a:ext cx="3078728"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Windows </a:t>
              </a:r>
              <a:r>
                <a:rPr lang="en-US" dirty="0" smtClean="0">
                  <a:effectLst>
                    <a:outerShdw blurRad="38100" dist="38100" dir="2700000" algn="tl">
                      <a:srgbClr val="000000">
                        <a:alpha val="43137"/>
                      </a:srgbClr>
                    </a:outerShdw>
                  </a:effectLst>
                  <a:latin typeface="Trebuchet MS" pitchFamily="34" charset="0"/>
                </a:rPr>
                <a:t>Vista/ Server 2008</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Rectangle 19"/>
            <p:cNvSpPr>
              <a:spLocks noChangeArrowheads="1"/>
            </p:cNvSpPr>
            <p:nvPr/>
          </p:nvSpPr>
          <p:spPr bwMode="grayWhite">
            <a:xfrm>
              <a:off x="1899248" y="5515942"/>
              <a:ext cx="1489211" cy="47128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Scan Device</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pic>
          <p:nvPicPr>
            <p:cNvPr id="21" name="Picture 6" descr="D:\Users\erhanso\AppData\Local\Microsoft\Windows\Temporary Internet Files\Content.IE5\V5E8OV1K\MCj04347800000[1].png"/>
            <p:cNvPicPr>
              <a:picLocks noChangeAspect="1" noChangeArrowheads="1"/>
            </p:cNvPicPr>
            <p:nvPr/>
          </p:nvPicPr>
          <p:blipFill>
            <a:blip r:embed="rId3"/>
            <a:srcRect/>
            <a:stretch>
              <a:fillRect/>
            </a:stretch>
          </p:blipFill>
          <p:spPr bwMode="auto">
            <a:xfrm>
              <a:off x="1517558" y="5651679"/>
              <a:ext cx="750991" cy="750991"/>
            </a:xfrm>
            <a:prstGeom prst="rect">
              <a:avLst/>
            </a:prstGeom>
            <a:noFill/>
          </p:spPr>
        </p:pic>
        <p:sp>
          <p:nvSpPr>
            <p:cNvPr id="27" name="Rectangle 26"/>
            <p:cNvSpPr>
              <a:spLocks noChangeArrowheads="1"/>
            </p:cNvSpPr>
            <p:nvPr/>
          </p:nvSpPr>
          <p:spPr bwMode="blackWhite">
            <a:xfrm>
              <a:off x="1677047" y="3372905"/>
              <a:ext cx="1032092" cy="46874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WIA Driver</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cxnSp>
          <p:nvCxnSpPr>
            <p:cNvPr id="28" name="Shape 208911"/>
            <p:cNvCxnSpPr>
              <a:cxnSpLocks noChangeShapeType="1"/>
              <a:stCxn id="41" idx="3"/>
              <a:endCxn id="27" idx="0"/>
            </p:cNvCxnSpPr>
            <p:nvPr/>
          </p:nvCxnSpPr>
          <p:spPr bwMode="auto">
            <a:xfrm>
              <a:off x="1577944" y="2883636"/>
              <a:ext cx="615149" cy="489269"/>
            </a:xfrm>
            <a:prstGeom prst="bentConnector2">
              <a:avLst/>
            </a:prstGeom>
            <a:ln>
              <a:headEnd type="none" w="med" len="med"/>
              <a:tailEnd type="triangle" w="lg" len="lg"/>
            </a:ln>
          </p:spPr>
          <p:style>
            <a:lnRef idx="3">
              <a:schemeClr val="accent1"/>
            </a:lnRef>
            <a:fillRef idx="0">
              <a:schemeClr val="accent1"/>
            </a:fillRef>
            <a:effectRef idx="2">
              <a:schemeClr val="accent1"/>
            </a:effectRef>
            <a:fontRef idx="minor">
              <a:schemeClr val="tx1"/>
            </a:fontRef>
          </p:style>
        </p:cxnSp>
        <p:cxnSp>
          <p:nvCxnSpPr>
            <p:cNvPr id="31" name="Shape 208911"/>
            <p:cNvCxnSpPr>
              <a:cxnSpLocks noChangeShapeType="1"/>
              <a:stCxn id="27" idx="2"/>
              <a:endCxn id="20" idx="0"/>
            </p:cNvCxnSpPr>
            <p:nvPr/>
          </p:nvCxnSpPr>
          <p:spPr bwMode="auto">
            <a:xfrm rot="16200000" flipH="1">
              <a:off x="1581325" y="4453413"/>
              <a:ext cx="1674296" cy="450761"/>
            </a:xfrm>
            <a:prstGeom prst="bentConnector3">
              <a:avLst>
                <a:gd name="adj1" fmla="val 50000"/>
              </a:avLst>
            </a:prstGeom>
            <a:ln>
              <a:headEnd type="none" w="med" len="med"/>
              <a:tailEnd type="triangle" w="lg" len="lg"/>
            </a:ln>
          </p:spPr>
          <p:style>
            <a:lnRef idx="3">
              <a:schemeClr val="accent3"/>
            </a:lnRef>
            <a:fillRef idx="0">
              <a:schemeClr val="accent3"/>
            </a:fillRef>
            <a:effectRef idx="2">
              <a:schemeClr val="accent3"/>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Title 208898"/>
          <p:cNvSpPr>
            <a:spLocks noGrp="1" noChangeArrowheads="1"/>
          </p:cNvSpPr>
          <p:nvPr>
            <p:ph type="title"/>
          </p:nvPr>
        </p:nvSpPr>
        <p:spPr>
          <a:xfrm>
            <a:off x="381000" y="231775"/>
            <a:ext cx="8305800" cy="1143000"/>
          </a:xfrm>
        </p:spPr>
        <p:txBody>
          <a:bodyPr anchor="t">
            <a:noAutofit/>
          </a:bodyPr>
          <a:lstStyle/>
          <a:p>
            <a:r>
              <a:rPr lang="en-US" sz="3200" dirty="0" smtClean="0"/>
              <a:t>Windows 7 And Windows Server 2008 R2 Web Services On Devices Scan Architecture</a:t>
            </a:r>
            <a:endParaRPr lang="en-US" sz="3200" dirty="0"/>
          </a:p>
        </p:txBody>
      </p:sp>
      <p:sp>
        <p:nvSpPr>
          <p:cNvPr id="208925" name="Rectangle 208924"/>
          <p:cNvSpPr>
            <a:spLocks noChangeArrowheads="1"/>
          </p:cNvSpPr>
          <p:nvPr/>
        </p:nvSpPr>
        <p:spPr bwMode="blackWhite">
          <a:xfrm>
            <a:off x="4248689" y="6474855"/>
            <a:ext cx="268223" cy="2605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endParaRPr lang="en-US">
              <a:latin typeface="Trebuchet MS" pitchFamily="34" charset="0"/>
            </a:endParaRPr>
          </a:p>
        </p:txBody>
      </p:sp>
      <p:sp>
        <p:nvSpPr>
          <p:cNvPr id="208926" name="Rectangle 208925"/>
          <p:cNvSpPr>
            <a:spLocks noChangeArrowheads="1"/>
          </p:cNvSpPr>
          <p:nvPr/>
        </p:nvSpPr>
        <p:spPr bwMode="grayWhite">
          <a:xfrm>
            <a:off x="6025472" y="6478593"/>
            <a:ext cx="268223" cy="25280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endParaRPr lang="en-US">
              <a:latin typeface="Trebuchet MS" pitchFamily="34" charset="0"/>
            </a:endParaRPr>
          </a:p>
        </p:txBody>
      </p:sp>
      <p:sp>
        <p:nvSpPr>
          <p:cNvPr id="208927" name="Rectangle 208926"/>
          <p:cNvSpPr>
            <a:spLocks noChangeArrowheads="1"/>
          </p:cNvSpPr>
          <p:nvPr/>
        </p:nvSpPr>
        <p:spPr bwMode="auto">
          <a:xfrm>
            <a:off x="1520202" y="6454670"/>
            <a:ext cx="1232793" cy="308415"/>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400" dirty="0">
                <a:solidFill>
                  <a:schemeClr val="tx1">
                    <a:alpha val="100000"/>
                  </a:schemeClr>
                </a:solidFill>
                <a:effectLst>
                  <a:outerShdw blurRad="38100" dist="38100" dir="2700000" algn="tl">
                    <a:srgbClr val="000000">
                      <a:alpha val="43137"/>
                    </a:srgbClr>
                  </a:outerShdw>
                </a:effectLst>
                <a:latin typeface="Trebuchet MS" pitchFamily="34" charset="0"/>
              </a:rPr>
              <a:t>Provided by:</a:t>
            </a:r>
            <a:endParaRPr lang="en-US" dirty="0">
              <a:latin typeface="Trebuchet MS" pitchFamily="34" charset="0"/>
            </a:endParaRPr>
          </a:p>
        </p:txBody>
      </p:sp>
      <p:sp>
        <p:nvSpPr>
          <p:cNvPr id="208928" name="Rectangle 208927"/>
          <p:cNvSpPr>
            <a:spLocks noChangeArrowheads="1"/>
          </p:cNvSpPr>
          <p:nvPr/>
        </p:nvSpPr>
        <p:spPr bwMode="auto">
          <a:xfrm>
            <a:off x="3127884" y="6460635"/>
            <a:ext cx="912141" cy="293026"/>
          </a:xfrm>
          <a:prstGeom prst="rect">
            <a:avLst/>
          </a:prstGeom>
          <a:noFill/>
          <a:ln w="952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a:solidFill>
                  <a:schemeClr val="tx1">
                    <a:alpha val="100000"/>
                  </a:schemeClr>
                </a:solidFill>
                <a:effectLst>
                  <a:outerShdw blurRad="38100" dist="38100" dir="2700000" algn="tl">
                    <a:srgbClr val="000000">
                      <a:alpha val="43137"/>
                    </a:srgbClr>
                  </a:outerShdw>
                </a:effectLst>
                <a:latin typeface="Trebuchet MS" pitchFamily="34" charset="0"/>
              </a:rPr>
              <a:t>Microsoft</a:t>
            </a:r>
            <a:endParaRPr lang="en-US" dirty="0">
              <a:latin typeface="Trebuchet MS" pitchFamily="34" charset="0"/>
            </a:endParaRPr>
          </a:p>
        </p:txBody>
      </p:sp>
      <p:sp>
        <p:nvSpPr>
          <p:cNvPr id="208929" name="Rectangle 208928"/>
          <p:cNvSpPr>
            <a:spLocks noChangeArrowheads="1"/>
          </p:cNvSpPr>
          <p:nvPr/>
        </p:nvSpPr>
        <p:spPr bwMode="auto">
          <a:xfrm>
            <a:off x="4538173" y="6460783"/>
            <a:ext cx="149056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Software Vendor</a:t>
            </a:r>
            <a:endParaRPr lang="en-US" dirty="0">
              <a:latin typeface="Trebuchet MS" pitchFamily="34" charset="0"/>
            </a:endParaRPr>
          </a:p>
        </p:txBody>
      </p:sp>
      <p:sp>
        <p:nvSpPr>
          <p:cNvPr id="208930" name="Rectangle 208929"/>
          <p:cNvSpPr>
            <a:spLocks noChangeArrowheads="1"/>
          </p:cNvSpPr>
          <p:nvPr/>
        </p:nvSpPr>
        <p:spPr bwMode="auto">
          <a:xfrm>
            <a:off x="6314957" y="6460782"/>
            <a:ext cx="154504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Hardware Vendor</a:t>
            </a:r>
            <a:endParaRPr lang="en-US" dirty="0">
              <a:latin typeface="Trebuchet MS" pitchFamily="34" charset="0"/>
            </a:endParaRPr>
          </a:p>
        </p:txBody>
      </p:sp>
      <p:sp>
        <p:nvSpPr>
          <p:cNvPr id="208931" name="Rectangle 208930"/>
          <p:cNvSpPr>
            <a:spLocks noChangeArrowheads="1"/>
          </p:cNvSpPr>
          <p:nvPr/>
        </p:nvSpPr>
        <p:spPr bwMode="auto">
          <a:xfrm>
            <a:off x="2838400" y="6474856"/>
            <a:ext cx="268223" cy="26051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endParaRPr lang="en-US" sz="1500" dirty="0">
              <a:solidFill>
                <a:schemeClr val="bg2">
                  <a:alpha val="100000"/>
                </a:schemeClr>
              </a:solidFill>
              <a:latin typeface="Trebuchet MS" pitchFamily="34" charset="0"/>
            </a:endParaRPr>
          </a:p>
        </p:txBody>
      </p:sp>
      <p:sp>
        <p:nvSpPr>
          <p:cNvPr id="20" name="Rectangle 19"/>
          <p:cNvSpPr>
            <a:spLocks noChangeArrowheads="1"/>
          </p:cNvSpPr>
          <p:nvPr/>
        </p:nvSpPr>
        <p:spPr bwMode="grayWhite">
          <a:xfrm>
            <a:off x="6020877" y="5486871"/>
            <a:ext cx="1788101" cy="56881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3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WS-DSD/WS-DSP</a:t>
            </a: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r>
            <a:b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Scan Device</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22" name="Rectangle 21"/>
          <p:cNvSpPr>
            <a:spLocks noChangeArrowheads="1"/>
          </p:cNvSpPr>
          <p:nvPr/>
        </p:nvSpPr>
        <p:spPr bwMode="auto">
          <a:xfrm rot="10800000" flipH="1">
            <a:off x="4588409" y="1074397"/>
            <a:ext cx="4539355" cy="3583664"/>
          </a:xfrm>
          <a:prstGeom prst="rect">
            <a:avLst/>
          </a:prstGeom>
          <a:noFill/>
          <a:ln w="12700" cap="flat" cmpd="sng" algn="ctr">
            <a:solidFill>
              <a:srgbClr val="FFFFFF"/>
            </a:solidFill>
            <a:prstDash val="dash"/>
            <a:miter lim="800000"/>
            <a:headEnd type="none" w="med" len="med"/>
            <a:tailEnd type="none" w="med" len="med"/>
          </a:ln>
          <a:effectLst/>
        </p:spPr>
        <p:txBody>
          <a:bodyPr vert="vert270" wrap="none" lIns="91436" tIns="45718" rIns="91436" bIns="45718" anchor="t" compatLnSpc="1"/>
          <a:lstStyle/>
          <a:p>
            <a:pPr algn="ctr" fontAlgn="base">
              <a:spcBef>
                <a:spcPct val="0"/>
              </a:spcBef>
              <a:spcAft>
                <a:spcPct val="0"/>
              </a:spcAft>
            </a:pPr>
            <a:endParaRPr lang="en-US" sz="2000" dirty="0">
              <a:ln w="3175">
                <a:solidFill>
                  <a:schemeClr val="tx1"/>
                </a:solidFill>
              </a:ln>
              <a:latin typeface="Trebuchet MS" pitchFamily="34" charset="0"/>
            </a:endParaRPr>
          </a:p>
        </p:txBody>
      </p:sp>
      <p:sp>
        <p:nvSpPr>
          <p:cNvPr id="26" name="Can 25"/>
          <p:cNvSpPr>
            <a:spLocks noChangeArrowheads="1"/>
          </p:cNvSpPr>
          <p:nvPr/>
        </p:nvSpPr>
        <p:spPr bwMode="auto">
          <a:xfrm>
            <a:off x="6505097" y="2933097"/>
            <a:ext cx="798142" cy="750222"/>
          </a:xfrm>
          <a:prstGeom prst="can">
            <a:avLst>
              <a:gd name="adj" fmla="val 2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r>
            <a:b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AD</a:t>
            </a:r>
          </a:p>
          <a:p>
            <a:pPr algn="ctr" fontAlgn="base">
              <a:spcBef>
                <a:spcPct val="0"/>
              </a:spcBef>
              <a:spcAft>
                <a:spcPct val="0"/>
              </a:spcAft>
            </a:pP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30" name="Rectangle 29"/>
          <p:cNvSpPr>
            <a:spLocks noChangeArrowheads="1"/>
          </p:cNvSpPr>
          <p:nvPr/>
        </p:nvSpPr>
        <p:spPr bwMode="blackWhite">
          <a:xfrm>
            <a:off x="5009657" y="1159832"/>
            <a:ext cx="1788101" cy="56881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Distributed Scan </a:t>
            </a:r>
            <a:b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Server</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33" name="Rectangle 32"/>
          <p:cNvSpPr>
            <a:spLocks noChangeArrowheads="1"/>
          </p:cNvSpPr>
          <p:nvPr/>
        </p:nvSpPr>
        <p:spPr bwMode="blackWhite">
          <a:xfrm>
            <a:off x="7045551" y="1148287"/>
            <a:ext cx="1788101" cy="56881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Scan Management</a:t>
            </a:r>
            <a:b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Console</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cxnSp>
        <p:nvCxnSpPr>
          <p:cNvPr id="37" name="Shape 36"/>
          <p:cNvCxnSpPr>
            <a:endCxn id="26" idx="2"/>
          </p:cNvCxnSpPr>
          <p:nvPr/>
        </p:nvCxnSpPr>
        <p:spPr bwMode="auto">
          <a:xfrm rot="16200000" flipH="1">
            <a:off x="5423245" y="2226355"/>
            <a:ext cx="1565469" cy="598235"/>
          </a:xfrm>
          <a:prstGeom prst="bentConnector2">
            <a:avLst/>
          </a:prstGeom>
          <a:ln w="28575">
            <a:headEnd type="none" w="med" len="med"/>
            <a:tailEnd type="triangle" w="lg" len="lg"/>
          </a:ln>
        </p:spPr>
        <p:style>
          <a:lnRef idx="3">
            <a:schemeClr val="accent1"/>
          </a:lnRef>
          <a:fillRef idx="0">
            <a:schemeClr val="accent1"/>
          </a:fillRef>
          <a:effectRef idx="2">
            <a:schemeClr val="accent1"/>
          </a:effectRef>
          <a:fontRef idx="minor">
            <a:schemeClr val="tx1"/>
          </a:fontRef>
        </p:style>
      </p:cxnSp>
      <p:cxnSp>
        <p:nvCxnSpPr>
          <p:cNvPr id="46" name="Shape 45"/>
          <p:cNvCxnSpPr>
            <a:stCxn id="33" idx="2"/>
            <a:endCxn id="26" idx="4"/>
          </p:cNvCxnSpPr>
          <p:nvPr/>
        </p:nvCxnSpPr>
        <p:spPr bwMode="auto">
          <a:xfrm rot="5400000">
            <a:off x="6825870" y="2194476"/>
            <a:ext cx="1591102" cy="636363"/>
          </a:xfrm>
          <a:prstGeom prst="bentConnector2">
            <a:avLst/>
          </a:prstGeom>
          <a:ln w="28575">
            <a:headEnd type="none" w="med" len="med"/>
            <a:tailEnd type="triangle" w="lg" len="lg"/>
          </a:ln>
        </p:spPr>
        <p:style>
          <a:lnRef idx="3">
            <a:schemeClr val="accent1"/>
          </a:lnRef>
          <a:fillRef idx="0">
            <a:schemeClr val="accent1"/>
          </a:fillRef>
          <a:effectRef idx="2">
            <a:schemeClr val="accent1"/>
          </a:effectRef>
          <a:fontRef idx="minor">
            <a:schemeClr val="tx1"/>
          </a:fontRef>
        </p:style>
      </p:cxnSp>
      <p:sp>
        <p:nvSpPr>
          <p:cNvPr id="51" name="TextBox 50"/>
          <p:cNvSpPr txBox="1"/>
          <p:nvPr/>
        </p:nvSpPr>
        <p:spPr>
          <a:xfrm rot="16200000">
            <a:off x="3432605" y="2818504"/>
            <a:ext cx="2800767"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Windows Server 2008 R2</a:t>
            </a:r>
          </a:p>
        </p:txBody>
      </p:sp>
      <p:cxnSp>
        <p:nvCxnSpPr>
          <p:cNvPr id="54" name="Shape 53"/>
          <p:cNvCxnSpPr>
            <a:endCxn id="20" idx="1"/>
          </p:cNvCxnSpPr>
          <p:nvPr/>
        </p:nvCxnSpPr>
        <p:spPr bwMode="auto">
          <a:xfrm rot="16200000" flipH="1">
            <a:off x="3836648" y="3587050"/>
            <a:ext cx="4028537" cy="339922"/>
          </a:xfrm>
          <a:prstGeom prst="bentConnector2">
            <a:avLst/>
          </a:prstGeom>
          <a:ln w="28575">
            <a:headEnd type="triangle" w="lg" len="lg"/>
            <a:tailEnd type="none"/>
          </a:ln>
        </p:spPr>
        <p:style>
          <a:lnRef idx="3">
            <a:schemeClr val="accent1"/>
          </a:lnRef>
          <a:fillRef idx="0">
            <a:schemeClr val="accent1"/>
          </a:fillRef>
          <a:effectRef idx="2">
            <a:schemeClr val="accent1"/>
          </a:effectRef>
          <a:fontRef idx="minor">
            <a:schemeClr val="tx1"/>
          </a:fontRef>
        </p:style>
      </p:cxnSp>
      <p:cxnSp>
        <p:nvCxnSpPr>
          <p:cNvPr id="64" name="Shape 63"/>
          <p:cNvCxnSpPr/>
          <p:nvPr/>
        </p:nvCxnSpPr>
        <p:spPr bwMode="auto">
          <a:xfrm rot="5400000">
            <a:off x="5989342" y="3587675"/>
            <a:ext cx="4032325" cy="324529"/>
          </a:xfrm>
          <a:prstGeom prst="bentConnector3">
            <a:avLst>
              <a:gd name="adj1" fmla="val 99889"/>
            </a:avLst>
          </a:prstGeom>
          <a:ln w="28575">
            <a:headEnd type="none" w="med" len="med"/>
            <a:tailEnd type="triangle" w="lg" len="lg"/>
          </a:ln>
        </p:spPr>
        <p:style>
          <a:lnRef idx="3">
            <a:schemeClr val="accent1"/>
          </a:lnRef>
          <a:fillRef idx="0">
            <a:schemeClr val="accent1"/>
          </a:fillRef>
          <a:effectRef idx="2">
            <a:schemeClr val="accent1"/>
          </a:effectRef>
          <a:fontRef idx="minor">
            <a:schemeClr val="tx1"/>
          </a:fontRef>
        </p:style>
      </p:cxnSp>
      <p:sp>
        <p:nvSpPr>
          <p:cNvPr id="72" name="Can 71"/>
          <p:cNvSpPr>
            <a:spLocks noChangeArrowheads="1"/>
          </p:cNvSpPr>
          <p:nvPr/>
        </p:nvSpPr>
        <p:spPr bwMode="auto">
          <a:xfrm>
            <a:off x="3236565" y="1245939"/>
            <a:ext cx="766194" cy="862559"/>
          </a:xfrm>
          <a:prstGeom prst="can">
            <a:avLst>
              <a:gd name="adj" fmla="val 2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2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SharePoint</a:t>
            </a:r>
            <a:endParaRPr lang="en-US" sz="12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73" name="Can 72"/>
          <p:cNvSpPr>
            <a:spLocks noChangeArrowheads="1"/>
          </p:cNvSpPr>
          <p:nvPr/>
        </p:nvSpPr>
        <p:spPr bwMode="auto">
          <a:xfrm>
            <a:off x="3216842" y="2388042"/>
            <a:ext cx="766194" cy="862559"/>
          </a:xfrm>
          <a:prstGeom prst="can">
            <a:avLst>
              <a:gd name="adj" fmla="val 2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r>
            <a:b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endPar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fontAlgn="base">
              <a:spcBef>
                <a:spcPct val="0"/>
              </a:spcBef>
              <a:spcAft>
                <a:spcPct val="0"/>
              </a:spcAft>
            </a:pP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74" name="Can 73"/>
          <p:cNvSpPr>
            <a:spLocks noChangeArrowheads="1"/>
          </p:cNvSpPr>
          <p:nvPr/>
        </p:nvSpPr>
        <p:spPr bwMode="auto">
          <a:xfrm>
            <a:off x="3218635" y="3508631"/>
            <a:ext cx="766194" cy="862559"/>
          </a:xfrm>
          <a:prstGeom prst="can">
            <a:avLst>
              <a:gd name="adj" fmla="val 2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r>
            <a:b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Email</a:t>
            </a:r>
            <a:endParaRPr lang="en-US" sz="12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fontAlgn="base">
              <a:spcBef>
                <a:spcPct val="0"/>
              </a:spcBef>
              <a:spcAft>
                <a:spcPct val="0"/>
              </a:spcAft>
            </a:pP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cxnSp>
        <p:nvCxnSpPr>
          <p:cNvPr id="80" name="Elbow Connector 79"/>
          <p:cNvCxnSpPr>
            <a:stCxn id="30" idx="1"/>
            <a:endCxn id="72" idx="4"/>
          </p:cNvCxnSpPr>
          <p:nvPr/>
        </p:nvCxnSpPr>
        <p:spPr bwMode="auto">
          <a:xfrm rot="10800000" flipV="1">
            <a:off x="4002759" y="1444241"/>
            <a:ext cx="1006898" cy="232977"/>
          </a:xfrm>
          <a:prstGeom prst="bentConnector3">
            <a:avLst>
              <a:gd name="adj1" fmla="val 50000"/>
            </a:avLst>
          </a:prstGeom>
          <a:ln w="28575">
            <a:headEnd type="none" w="med" len="med"/>
            <a:tailEnd type="triangle" w="lg" len="lg"/>
          </a:ln>
        </p:spPr>
        <p:style>
          <a:lnRef idx="3">
            <a:schemeClr val="accent1"/>
          </a:lnRef>
          <a:fillRef idx="0">
            <a:schemeClr val="accent1"/>
          </a:fillRef>
          <a:effectRef idx="2">
            <a:schemeClr val="accent1"/>
          </a:effectRef>
          <a:fontRef idx="minor">
            <a:schemeClr val="tx1"/>
          </a:fontRef>
        </p:style>
      </p:cxnSp>
      <p:cxnSp>
        <p:nvCxnSpPr>
          <p:cNvPr id="82" name="Elbow Connector 81"/>
          <p:cNvCxnSpPr>
            <a:stCxn id="30" idx="1"/>
            <a:endCxn id="73" idx="4"/>
          </p:cNvCxnSpPr>
          <p:nvPr/>
        </p:nvCxnSpPr>
        <p:spPr bwMode="auto">
          <a:xfrm rot="10800000" flipV="1">
            <a:off x="3983037" y="1444242"/>
            <a:ext cx="1026621" cy="1375080"/>
          </a:xfrm>
          <a:prstGeom prst="bentConnector3">
            <a:avLst>
              <a:gd name="adj1" fmla="val 50000"/>
            </a:avLst>
          </a:prstGeom>
          <a:ln w="28575">
            <a:headEnd type="none" w="med" len="med"/>
            <a:tailEnd type="triangle" w="lg" len="lg"/>
          </a:ln>
        </p:spPr>
        <p:style>
          <a:lnRef idx="3">
            <a:schemeClr val="accent1"/>
          </a:lnRef>
          <a:fillRef idx="0">
            <a:schemeClr val="accent1"/>
          </a:fillRef>
          <a:effectRef idx="2">
            <a:schemeClr val="accent1"/>
          </a:effectRef>
          <a:fontRef idx="minor">
            <a:schemeClr val="tx1"/>
          </a:fontRef>
        </p:style>
      </p:cxnSp>
      <p:cxnSp>
        <p:nvCxnSpPr>
          <p:cNvPr id="84" name="Elbow Connector 83"/>
          <p:cNvCxnSpPr>
            <a:stCxn id="30" idx="1"/>
            <a:endCxn id="74" idx="4"/>
          </p:cNvCxnSpPr>
          <p:nvPr/>
        </p:nvCxnSpPr>
        <p:spPr bwMode="auto">
          <a:xfrm rot="10800000" flipV="1">
            <a:off x="3984829" y="1444241"/>
            <a:ext cx="1024828" cy="2495669"/>
          </a:xfrm>
          <a:prstGeom prst="bentConnector3">
            <a:avLst>
              <a:gd name="adj1" fmla="val 50000"/>
            </a:avLst>
          </a:prstGeom>
          <a:ln w="28575">
            <a:headEnd type="none" w="med" len="med"/>
            <a:tailEnd type="triangle" w="lg" len="lg"/>
          </a:ln>
        </p:spPr>
        <p:style>
          <a:lnRef idx="3">
            <a:schemeClr val="accent1"/>
          </a:lnRef>
          <a:fillRef idx="0">
            <a:schemeClr val="accent1"/>
          </a:fillRef>
          <a:effectRef idx="2">
            <a:schemeClr val="accent1"/>
          </a:effectRef>
          <a:fontRef idx="minor">
            <a:schemeClr val="tx1"/>
          </a:fontRef>
        </p:style>
      </p:cxnSp>
      <p:sp>
        <p:nvSpPr>
          <p:cNvPr id="85" name="Can 84"/>
          <p:cNvSpPr>
            <a:spLocks noChangeArrowheads="1"/>
          </p:cNvSpPr>
          <p:nvPr/>
        </p:nvSpPr>
        <p:spPr bwMode="auto">
          <a:xfrm>
            <a:off x="3123609" y="2477690"/>
            <a:ext cx="766194" cy="862559"/>
          </a:xfrm>
          <a:prstGeom prst="can">
            <a:avLst>
              <a:gd name="adj" fmla="val 25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r>
            <a:b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r>
              <a:rPr lang="en-US" sz="1450" dirty="0" err="1"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Fileshare</a:t>
            </a:r>
            <a:endParaRPr lang="en-US" sz="145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fontAlgn="base">
              <a:spcBef>
                <a:spcPct val="0"/>
              </a:spcBef>
              <a:spcAft>
                <a:spcPct val="0"/>
              </a:spcAft>
            </a:pP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87" name="Can 86"/>
          <p:cNvSpPr>
            <a:spLocks noChangeArrowheads="1"/>
          </p:cNvSpPr>
          <p:nvPr/>
        </p:nvSpPr>
        <p:spPr bwMode="auto">
          <a:xfrm>
            <a:off x="3114644" y="3662825"/>
            <a:ext cx="766194" cy="862559"/>
          </a:xfrm>
          <a:prstGeom prst="can">
            <a:avLst>
              <a:gd name="adj" fmla="val 25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r>
            <a:b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r>
              <a:rPr lang="en-US" sz="145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Email</a:t>
            </a:r>
          </a:p>
          <a:p>
            <a:pPr algn="ctr" fontAlgn="base">
              <a:spcBef>
                <a:spcPct val="0"/>
              </a:spcBef>
              <a:spcAft>
                <a:spcPct val="0"/>
              </a:spcAft>
            </a:pP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88" name="TextBox 87"/>
          <p:cNvSpPr txBox="1"/>
          <p:nvPr/>
        </p:nvSpPr>
        <p:spPr>
          <a:xfrm>
            <a:off x="5338980" y="2807745"/>
            <a:ext cx="615553" cy="1971822"/>
          </a:xfrm>
          <a:prstGeom prst="rect">
            <a:avLst/>
          </a:prstGeom>
          <a:noFill/>
        </p:spPr>
        <p:txBody>
          <a:bodyPr vert="vert270"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WS-DSP</a:t>
            </a:r>
            <a:r>
              <a:rPr lang="en-US" sz="1600" dirty="0" smtClean="0">
                <a:solidFill>
                  <a:schemeClr val="tx1"/>
                </a:solidFill>
                <a:effectLst>
                  <a:outerShdw blurRad="38100" dist="38100" dir="2700000" algn="tl">
                    <a:srgbClr val="000000">
                      <a:alpha val="43137"/>
                    </a:srgbClr>
                  </a:outerShdw>
                </a:effectLst>
                <a:latin typeface="Trebuchet MS" pitchFamily="34" charset="0"/>
              </a:rPr>
              <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200" dirty="0" smtClean="0">
                <a:solidFill>
                  <a:schemeClr val="tx1"/>
                </a:solidFill>
                <a:effectLst>
                  <a:outerShdw blurRad="38100" dist="38100" dir="2700000" algn="tl">
                    <a:srgbClr val="000000">
                      <a:alpha val="43137"/>
                    </a:srgbClr>
                  </a:outerShdw>
                </a:effectLst>
                <a:latin typeface="Trebuchet MS" pitchFamily="34" charset="0"/>
              </a:rPr>
              <a:t>Distributed Scan Processing</a:t>
            </a:r>
          </a:p>
        </p:txBody>
      </p:sp>
      <p:sp>
        <p:nvSpPr>
          <p:cNvPr id="89" name="TextBox 88"/>
          <p:cNvSpPr txBox="1"/>
          <p:nvPr/>
        </p:nvSpPr>
        <p:spPr>
          <a:xfrm>
            <a:off x="7838668" y="3056964"/>
            <a:ext cx="615553" cy="1717778"/>
          </a:xfrm>
          <a:prstGeom prst="rect">
            <a:avLst/>
          </a:prstGeom>
          <a:noFill/>
        </p:spPr>
        <p:txBody>
          <a:bodyPr vert="vert270"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WS-DSD</a:t>
            </a:r>
            <a:r>
              <a:rPr lang="en-US" sz="1200" dirty="0" smtClean="0">
                <a:solidFill>
                  <a:schemeClr val="tx1"/>
                </a:solidFill>
                <a:effectLst>
                  <a:outerShdw blurRad="38100" dist="38100" dir="2700000" algn="tl">
                    <a:srgbClr val="000000">
                      <a:alpha val="43137"/>
                    </a:srgbClr>
                  </a:outerShdw>
                </a:effectLst>
                <a:latin typeface="Trebuchet MS" pitchFamily="34" charset="0"/>
              </a:rPr>
              <a:t/>
            </a:r>
            <a:br>
              <a:rPr lang="en-US" sz="1200" dirty="0" smtClean="0">
                <a:solidFill>
                  <a:schemeClr val="tx1"/>
                </a:solidFill>
                <a:effectLst>
                  <a:outerShdw blurRad="38100" dist="38100" dir="2700000" algn="tl">
                    <a:srgbClr val="000000">
                      <a:alpha val="43137"/>
                    </a:srgbClr>
                  </a:outerShdw>
                </a:effectLst>
                <a:latin typeface="Trebuchet MS" pitchFamily="34" charset="0"/>
              </a:rPr>
            </a:br>
            <a:r>
              <a:rPr lang="en-US" sz="1200" dirty="0" smtClean="0">
                <a:solidFill>
                  <a:schemeClr val="tx1"/>
                </a:solidFill>
                <a:effectLst>
                  <a:outerShdw blurRad="38100" dist="38100" dir="2700000" algn="tl">
                    <a:srgbClr val="000000">
                      <a:alpha val="43137"/>
                    </a:srgbClr>
                  </a:outerShdw>
                </a:effectLst>
                <a:latin typeface="Trebuchet MS" pitchFamily="34" charset="0"/>
              </a:rPr>
              <a:t>Distributed Scan Device</a:t>
            </a:r>
          </a:p>
        </p:txBody>
      </p:sp>
      <p:sp>
        <p:nvSpPr>
          <p:cNvPr id="91" name="TextBox 90"/>
          <p:cNvSpPr txBox="1"/>
          <p:nvPr/>
        </p:nvSpPr>
        <p:spPr>
          <a:xfrm>
            <a:off x="5833201" y="2086653"/>
            <a:ext cx="430887" cy="587661"/>
          </a:xfrm>
          <a:prstGeom prst="rect">
            <a:avLst/>
          </a:prstGeom>
          <a:noFill/>
        </p:spPr>
        <p:txBody>
          <a:bodyPr vert="vert270"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LDAP</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2" name="TextBox 91"/>
          <p:cNvSpPr txBox="1"/>
          <p:nvPr/>
        </p:nvSpPr>
        <p:spPr>
          <a:xfrm>
            <a:off x="7576067" y="2071174"/>
            <a:ext cx="430887" cy="587661"/>
          </a:xfrm>
          <a:prstGeom prst="rect">
            <a:avLst/>
          </a:prstGeom>
          <a:noFill/>
        </p:spPr>
        <p:txBody>
          <a:bodyPr vert="vert270"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LDAP</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96" name="Straight Arrow Connector 95"/>
          <p:cNvCxnSpPr>
            <a:stCxn id="20" idx="0"/>
          </p:cNvCxnSpPr>
          <p:nvPr/>
        </p:nvCxnSpPr>
        <p:spPr bwMode="auto">
          <a:xfrm rot="5400000" flipH="1" flipV="1">
            <a:off x="6039521" y="4608312"/>
            <a:ext cx="1753967" cy="3153"/>
          </a:xfrm>
          <a:prstGeom prst="straightConnector1">
            <a:avLst/>
          </a:prstGeom>
          <a:ln w="28575">
            <a:headEnd type="triangle" w="med" len="med"/>
            <a:tailEnd type="none"/>
          </a:ln>
        </p:spPr>
        <p:style>
          <a:lnRef idx="3">
            <a:schemeClr val="accent1"/>
          </a:lnRef>
          <a:fillRef idx="0">
            <a:schemeClr val="accent1"/>
          </a:fillRef>
          <a:effectRef idx="2">
            <a:schemeClr val="accent1"/>
          </a:effectRef>
          <a:fontRef idx="minor">
            <a:schemeClr val="tx1"/>
          </a:fontRef>
        </p:style>
      </p:cxnSp>
      <p:grpSp>
        <p:nvGrpSpPr>
          <p:cNvPr id="44" name="Group 43"/>
          <p:cNvGrpSpPr/>
          <p:nvPr/>
        </p:nvGrpSpPr>
        <p:grpSpPr>
          <a:xfrm>
            <a:off x="171079" y="1194372"/>
            <a:ext cx="3256017" cy="5259814"/>
            <a:chOff x="132442" y="1142856"/>
            <a:chExt cx="3256017" cy="5259814"/>
          </a:xfrm>
        </p:grpSpPr>
        <p:sp>
          <p:nvSpPr>
            <p:cNvPr id="45" name="Rectangle 44"/>
            <p:cNvSpPr>
              <a:spLocks noChangeArrowheads="1"/>
            </p:cNvSpPr>
            <p:nvPr/>
          </p:nvSpPr>
          <p:spPr bwMode="auto">
            <a:xfrm rot="10800000" flipH="1">
              <a:off x="139850" y="1154540"/>
              <a:ext cx="2667744" cy="3095488"/>
            </a:xfrm>
            <a:prstGeom prst="rect">
              <a:avLst/>
            </a:prstGeom>
            <a:noFill/>
            <a:ln w="3175" cap="flat" cmpd="sng" algn="ctr">
              <a:solidFill>
                <a:srgbClr val="FFFFFF"/>
              </a:solidFill>
              <a:prstDash val="dash"/>
              <a:miter lim="800000"/>
              <a:headEnd type="none" w="med" len="med"/>
              <a:tailEnd type="none" w="med" len="med"/>
            </a:ln>
            <a:effectLst/>
          </p:spPr>
          <p:txBody>
            <a:bodyPr vert="eaVert" wrap="none" lIns="91436" tIns="45718" rIns="91436" bIns="45718" anchor="t" compatLnSpc="1"/>
            <a:lstStyle/>
            <a:p>
              <a:pPr algn="ctr" fontAlgn="base">
                <a:spcBef>
                  <a:spcPct val="0"/>
                </a:spcBef>
                <a:spcAft>
                  <a:spcPct val="0"/>
                </a:spcAft>
              </a:pPr>
              <a:endParaRPr lang="en-US" sz="1600" dirty="0">
                <a:ln w="12700">
                  <a:solidFill>
                    <a:schemeClr val="accent1"/>
                  </a:solidFill>
                </a:ln>
                <a:solidFill>
                  <a:schemeClr val="accent1"/>
                </a:solidFill>
                <a:latin typeface="Trebuchet MS" pitchFamily="34" charset="0"/>
              </a:endParaRPr>
            </a:p>
          </p:txBody>
        </p:sp>
        <p:sp>
          <p:nvSpPr>
            <p:cNvPr id="47" name="Rectangle 46"/>
            <p:cNvSpPr>
              <a:spLocks noChangeArrowheads="1"/>
            </p:cNvSpPr>
            <p:nvPr/>
          </p:nvSpPr>
          <p:spPr bwMode="blackWhite">
            <a:xfrm>
              <a:off x="545852" y="1394691"/>
              <a:ext cx="1032092" cy="46874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WIA </a:t>
              </a:r>
              <a:r>
                <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App</a:t>
              </a:r>
            </a:p>
          </p:txBody>
        </p:sp>
        <p:sp>
          <p:nvSpPr>
            <p:cNvPr id="49" name="Rectangle 48"/>
            <p:cNvSpPr>
              <a:spLocks noChangeArrowheads="1"/>
            </p:cNvSpPr>
            <p:nvPr/>
          </p:nvSpPr>
          <p:spPr bwMode="grayWhite">
            <a:xfrm>
              <a:off x="317293" y="5530968"/>
              <a:ext cx="1489211" cy="47128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WS-SCAN</a:t>
              </a:r>
            </a:p>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Scan Device</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cxnSp>
          <p:nvCxnSpPr>
            <p:cNvPr id="53" name="Straight Arrow Connector 52"/>
            <p:cNvCxnSpPr>
              <a:cxnSpLocks noChangeShapeType="1"/>
              <a:stCxn id="47" idx="2"/>
              <a:endCxn id="58" idx="0"/>
            </p:cNvCxnSpPr>
            <p:nvPr/>
          </p:nvCxnSpPr>
          <p:spPr bwMode="auto">
            <a:xfrm rot="5400000">
              <a:off x="668982" y="2256348"/>
              <a:ext cx="785833" cy="1588"/>
            </a:xfrm>
            <a:prstGeom prst="straightConnector1">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a:cxnSpLocks noChangeShapeType="1"/>
              <a:stCxn id="58" idx="2"/>
              <a:endCxn id="57" idx="0"/>
            </p:cNvCxnSpPr>
            <p:nvPr/>
          </p:nvCxnSpPr>
          <p:spPr bwMode="auto">
            <a:xfrm rot="5400000">
              <a:off x="933376" y="3246528"/>
              <a:ext cx="257045" cy="1588"/>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56" name="Shape 208911"/>
            <p:cNvCxnSpPr>
              <a:cxnSpLocks noChangeShapeType="1"/>
              <a:stCxn id="57" idx="2"/>
              <a:endCxn id="49" idx="0"/>
            </p:cNvCxnSpPr>
            <p:nvPr/>
          </p:nvCxnSpPr>
          <p:spPr bwMode="auto">
            <a:xfrm rot="16200000" flipH="1">
              <a:off x="218310" y="4687379"/>
              <a:ext cx="1687176" cy="1"/>
            </a:xfrm>
            <a:prstGeom prst="bentConnector3">
              <a:avLst>
                <a:gd name="adj1" fmla="val 50000"/>
              </a:avLst>
            </a:prstGeom>
            <a:ln>
              <a:headEnd type="none" w="med" len="med"/>
              <a:tailEnd type="triangle" w="lg" len="lg"/>
            </a:ln>
          </p:spPr>
          <p:style>
            <a:lnRef idx="3">
              <a:schemeClr val="accent1"/>
            </a:lnRef>
            <a:fillRef idx="0">
              <a:schemeClr val="accent1"/>
            </a:fillRef>
            <a:effectRef idx="2">
              <a:schemeClr val="accent1"/>
            </a:effectRef>
            <a:fontRef idx="minor">
              <a:schemeClr val="tx1"/>
            </a:fontRef>
          </p:style>
        </p:cxnSp>
        <p:sp>
          <p:nvSpPr>
            <p:cNvPr id="57" name="Rectangle 56"/>
            <p:cNvSpPr>
              <a:spLocks noChangeArrowheads="1"/>
            </p:cNvSpPr>
            <p:nvPr/>
          </p:nvSpPr>
          <p:spPr bwMode="blackWhite">
            <a:xfrm>
              <a:off x="545852" y="3375051"/>
              <a:ext cx="1032092" cy="46874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err="1"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WSDScan</a:t>
              </a: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t>
              </a:r>
              <a:b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b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Class Driver</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58" name="Rectangle 57"/>
            <p:cNvSpPr>
              <a:spLocks noChangeArrowheads="1"/>
            </p:cNvSpPr>
            <p:nvPr/>
          </p:nvSpPr>
          <p:spPr bwMode="blackWhite">
            <a:xfrm>
              <a:off x="545852" y="2649265"/>
              <a:ext cx="1032092" cy="46874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3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WIA</a:t>
              </a:r>
              <a:endParaRPr lang="en-US" sz="13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59" name="TextBox 58"/>
            <p:cNvSpPr txBox="1"/>
            <p:nvPr/>
          </p:nvSpPr>
          <p:spPr>
            <a:xfrm rot="16200000">
              <a:off x="-1211516" y="2486814"/>
              <a:ext cx="3057247"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Windows </a:t>
              </a:r>
              <a:r>
                <a:rPr lang="en-US" dirty="0" smtClean="0">
                  <a:effectLst>
                    <a:outerShdw blurRad="38100" dist="38100" dir="2700000" algn="tl">
                      <a:srgbClr val="000000">
                        <a:alpha val="43137"/>
                      </a:srgbClr>
                    </a:outerShdw>
                  </a:effectLst>
                  <a:latin typeface="Trebuchet MS" pitchFamily="34" charset="0"/>
                </a:rPr>
                <a:t>7/ Server 2008 R2</a:t>
              </a:r>
            </a:p>
          </p:txBody>
        </p:sp>
        <p:sp>
          <p:nvSpPr>
            <p:cNvPr id="60" name="Rectangle 59"/>
            <p:cNvSpPr>
              <a:spLocks noChangeArrowheads="1"/>
            </p:cNvSpPr>
            <p:nvPr/>
          </p:nvSpPr>
          <p:spPr bwMode="grayWhite">
            <a:xfrm>
              <a:off x="1899248" y="5515942"/>
              <a:ext cx="1489211" cy="47128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Scan Device</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pic>
          <p:nvPicPr>
            <p:cNvPr id="61" name="Picture 6" descr="D:\Users\erhanso\AppData\Local\Microsoft\Windows\Temporary Internet Files\Content.IE5\V5E8OV1K\MCj04347800000[1].png"/>
            <p:cNvPicPr>
              <a:picLocks noChangeAspect="1" noChangeArrowheads="1"/>
            </p:cNvPicPr>
            <p:nvPr/>
          </p:nvPicPr>
          <p:blipFill>
            <a:blip r:embed="rId3"/>
            <a:srcRect/>
            <a:stretch>
              <a:fillRect/>
            </a:stretch>
          </p:blipFill>
          <p:spPr bwMode="auto">
            <a:xfrm>
              <a:off x="1517558" y="5651679"/>
              <a:ext cx="750991" cy="750991"/>
            </a:xfrm>
            <a:prstGeom prst="rect">
              <a:avLst/>
            </a:prstGeom>
            <a:noFill/>
          </p:spPr>
        </p:pic>
        <p:sp>
          <p:nvSpPr>
            <p:cNvPr id="62" name="Rectangle 61"/>
            <p:cNvSpPr>
              <a:spLocks noChangeArrowheads="1"/>
            </p:cNvSpPr>
            <p:nvPr/>
          </p:nvSpPr>
          <p:spPr bwMode="blackWhite">
            <a:xfrm>
              <a:off x="1677047" y="3372905"/>
              <a:ext cx="1032092" cy="46874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WIA Driver</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cxnSp>
          <p:nvCxnSpPr>
            <p:cNvPr id="63" name="Shape 208911"/>
            <p:cNvCxnSpPr>
              <a:cxnSpLocks noChangeShapeType="1"/>
              <a:stCxn id="58" idx="3"/>
              <a:endCxn id="62" idx="0"/>
            </p:cNvCxnSpPr>
            <p:nvPr/>
          </p:nvCxnSpPr>
          <p:spPr bwMode="auto">
            <a:xfrm>
              <a:off x="1577944" y="2883636"/>
              <a:ext cx="615149" cy="489269"/>
            </a:xfrm>
            <a:prstGeom prst="bentConnector2">
              <a:avLst/>
            </a:prstGeom>
            <a:ln>
              <a:headEnd type="none" w="med" len="med"/>
              <a:tailEnd type="triangle" w="lg" len="lg"/>
            </a:ln>
          </p:spPr>
          <p:style>
            <a:lnRef idx="3">
              <a:schemeClr val="accent1"/>
            </a:lnRef>
            <a:fillRef idx="0">
              <a:schemeClr val="accent1"/>
            </a:fillRef>
            <a:effectRef idx="2">
              <a:schemeClr val="accent1"/>
            </a:effectRef>
            <a:fontRef idx="minor">
              <a:schemeClr val="tx1"/>
            </a:fontRef>
          </p:style>
        </p:cxnSp>
        <p:cxnSp>
          <p:nvCxnSpPr>
            <p:cNvPr id="65" name="Shape 208911"/>
            <p:cNvCxnSpPr>
              <a:cxnSpLocks noChangeShapeType="1"/>
              <a:stCxn id="62" idx="2"/>
              <a:endCxn id="60" idx="0"/>
            </p:cNvCxnSpPr>
            <p:nvPr/>
          </p:nvCxnSpPr>
          <p:spPr bwMode="auto">
            <a:xfrm rot="16200000" flipH="1">
              <a:off x="1581325" y="4453413"/>
              <a:ext cx="1674296" cy="450761"/>
            </a:xfrm>
            <a:prstGeom prst="bentConnector3">
              <a:avLst>
                <a:gd name="adj1" fmla="val 50000"/>
              </a:avLst>
            </a:prstGeom>
            <a:ln>
              <a:headEnd type="none" w="med" len="med"/>
              <a:tailEnd type="triangle" w="lg" len="lg"/>
            </a:ln>
          </p:spPr>
          <p:style>
            <a:lnRef idx="3">
              <a:schemeClr val="accent3"/>
            </a:lnRef>
            <a:fillRef idx="0">
              <a:schemeClr val="accent3"/>
            </a:fillRef>
            <a:effectRef idx="2">
              <a:schemeClr val="accent3"/>
            </a:effectRef>
            <a:fontRef idx="minor">
              <a:schemeClr val="tx1"/>
            </a:fontRef>
          </p:style>
        </p:cxnSp>
      </p:grpSp>
      <p:pic>
        <p:nvPicPr>
          <p:cNvPr id="66" name="Picture 6" descr="D:\Users\erhanso\AppData\Local\Microsoft\Windows\Temporary Internet Files\Content.IE5\V5E8OV1K\MCj04347800000[1].png"/>
          <p:cNvPicPr>
            <a:picLocks noChangeAspect="1" noChangeArrowheads="1"/>
          </p:cNvPicPr>
          <p:nvPr/>
        </p:nvPicPr>
        <p:blipFill>
          <a:blip r:embed="rId3"/>
          <a:srcRect/>
          <a:stretch>
            <a:fillRect/>
          </a:stretch>
        </p:blipFill>
        <p:spPr bwMode="auto">
          <a:xfrm>
            <a:off x="5610894" y="5688169"/>
            <a:ext cx="750991" cy="750991"/>
          </a:xfrm>
          <a:prstGeom prst="rect">
            <a:avLst/>
          </a:prstGeom>
          <a:noFill/>
        </p:spPr>
      </p:pic>
      <p:sp>
        <p:nvSpPr>
          <p:cNvPr id="50" name="TextBox 49"/>
          <p:cNvSpPr txBox="1"/>
          <p:nvPr/>
        </p:nvSpPr>
        <p:spPr>
          <a:xfrm>
            <a:off x="6603787" y="3977701"/>
            <a:ext cx="430887" cy="587661"/>
          </a:xfrm>
          <a:prstGeom prst="rect">
            <a:avLst/>
          </a:prstGeom>
          <a:noFill/>
        </p:spPr>
        <p:txBody>
          <a:bodyPr vert="vert270" wrap="none" rtlCol="0">
            <a:spAutoFit/>
          </a:bodyPr>
          <a:lstStyle/>
          <a:p>
            <a:r>
              <a:rPr lang="en-US" sz="1600" b="1" dirty="0" smtClean="0">
                <a:solidFill>
                  <a:schemeClr val="tx1"/>
                </a:solidFill>
                <a:effectLst>
                  <a:outerShdw blurRad="38100" dist="38100" dir="2700000" algn="tl">
                    <a:srgbClr val="000000">
                      <a:alpha val="43137"/>
                    </a:srgbClr>
                  </a:outerShdw>
                </a:effectLst>
                <a:latin typeface="Trebuchet MS" pitchFamily="34" charset="0"/>
              </a:rPr>
              <a:t>LDAP</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4"/>
                                        </p:tgtEl>
                                        <p:attrNameLst>
                                          <p:attrName>style.opacity</p:attrName>
                                        </p:attrNameLst>
                                      </p:cBhvr>
                                      <p:to>
                                        <p:strVal val="0.25"/>
                                      </p:to>
                                    </p:set>
                                    <p:animEffect filter="image" prLst="opacity: 0.25">
                                      <p:cBhvr rctx="IE">
                                        <p:cTn id="7" dur="indefinite"/>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163395"/>
          </a:xfrm>
        </p:spPr>
        <p:txBody>
          <a:bodyPr/>
          <a:lstStyle/>
          <a:p>
            <a:r>
              <a:rPr lang="en-US" dirty="0" smtClean="0"/>
              <a:t>Scan Management Console</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Designed for IT-Administrators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81000" y="1901825"/>
            <a:ext cx="8380412" cy="3929794"/>
          </a:xfrm>
        </p:spPr>
        <p:txBody>
          <a:bodyPr/>
          <a:lstStyle/>
          <a:p>
            <a:r>
              <a:rPr lang="en-US" dirty="0" smtClean="0"/>
              <a:t>Manage scanners in your network</a:t>
            </a:r>
          </a:p>
          <a:p>
            <a:pPr lvl="1"/>
            <a:r>
              <a:rPr lang="en-US" dirty="0" smtClean="0"/>
              <a:t>Retrieve device configuration and current status</a:t>
            </a:r>
          </a:p>
          <a:p>
            <a:pPr lvl="1"/>
            <a:r>
              <a:rPr lang="en-US" dirty="0" smtClean="0"/>
              <a:t>Create ‘Scan Processes’ – scan </a:t>
            </a:r>
            <a:br>
              <a:rPr lang="en-US" dirty="0" smtClean="0"/>
            </a:br>
            <a:r>
              <a:rPr lang="en-US" dirty="0" smtClean="0"/>
              <a:t>settings created by IT-Administrator </a:t>
            </a:r>
            <a:br>
              <a:rPr lang="en-US" dirty="0" smtClean="0"/>
            </a:br>
            <a:r>
              <a:rPr lang="en-US" dirty="0" smtClean="0"/>
              <a:t>on a per-user basis </a:t>
            </a:r>
          </a:p>
          <a:p>
            <a:pPr lvl="1"/>
            <a:r>
              <a:rPr lang="en-US" dirty="0" smtClean="0"/>
              <a:t>Stored in Active Directory</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r>
              <a:rPr lang="en-US" dirty="0" smtClean="0"/>
              <a:t>Scan Management Console</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Details:  Device Interaction</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3" name="Rectangle 3"/>
          <p:cNvSpPr>
            <a:spLocks noGrp="1" noChangeArrowheads="1"/>
          </p:cNvSpPr>
          <p:nvPr>
            <p:ph type="body" idx="1"/>
          </p:nvPr>
        </p:nvSpPr>
        <p:spPr>
          <a:xfrm>
            <a:off x="381002" y="1905001"/>
            <a:ext cx="8410575" cy="4332981"/>
          </a:xfrm>
        </p:spPr>
        <p:txBody>
          <a:bodyPr/>
          <a:lstStyle/>
          <a:p>
            <a:pPr marL="403225" indent="-403225"/>
            <a:r>
              <a:rPr lang="en-US" sz="3200" dirty="0" smtClean="0"/>
              <a:t>Directed Discovery used to find scanners: WS-Discovery probe message </a:t>
            </a:r>
            <a:br>
              <a:rPr lang="en-US" sz="3200" dirty="0" smtClean="0"/>
            </a:br>
            <a:r>
              <a:rPr lang="en-US" sz="3200" dirty="0" smtClean="0"/>
              <a:t>sent using HTTP </a:t>
            </a:r>
            <a:r>
              <a:rPr lang="en-US" sz="3200" dirty="0" err="1" smtClean="0"/>
              <a:t>unicast</a:t>
            </a:r>
            <a:endParaRPr lang="en-US" sz="3200" dirty="0" smtClean="0"/>
          </a:p>
          <a:p>
            <a:pPr marL="403225" indent="-403225"/>
            <a:r>
              <a:rPr lang="en-US" sz="3200" dirty="0" smtClean="0"/>
              <a:t>Uses WS-DSD:  Distributed Scan Device</a:t>
            </a:r>
          </a:p>
          <a:p>
            <a:pPr marL="725474" lvl="1" indent="-403225"/>
            <a:r>
              <a:rPr lang="en-US" sz="2600" dirty="0" smtClean="0"/>
              <a:t>Retrieve scan device capabilities and current status</a:t>
            </a:r>
          </a:p>
          <a:p>
            <a:pPr marL="725474" lvl="1" indent="-403225"/>
            <a:r>
              <a:rPr lang="en-US" sz="2600" dirty="0" smtClean="0"/>
              <a:t>Validates Scan Ticket settings during Post-Scan Process creation</a:t>
            </a:r>
          </a:p>
          <a:p>
            <a:pPr marL="725474" lvl="1" indent="-403225"/>
            <a:r>
              <a:rPr lang="en-US" sz="2600" dirty="0" smtClean="0"/>
              <a:t>WS-DSD is a sub-set of WS-SCAN </a:t>
            </a:r>
          </a:p>
          <a:p>
            <a:pPr marL="725474" lvl="1" indent="-403225">
              <a:buNone/>
            </a:pPr>
            <a:endParaRPr lang="en-US" sz="2900"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2870</Words>
  <Application>Microsoft Office PowerPoint</Application>
  <PresentationFormat>On-screen Show (4:3)</PresentationFormat>
  <Paragraphs>301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WinHEC 2008 Template_NEW_9.22.08</vt:lpstr>
      <vt:lpstr>Distributed Scan Management</vt:lpstr>
      <vt:lpstr>Distributed Scan Management Feature Overview</vt:lpstr>
      <vt:lpstr>Distributed Scan Management Solving Difficult Problems</vt:lpstr>
      <vt:lpstr>Distributed Scan Management Solving Difficult Problems</vt:lpstr>
      <vt:lpstr>Distributed Scan Management Features</vt:lpstr>
      <vt:lpstr>Windows Vista And Windows Server 2008 Web Services On Devices Scan Architecture</vt:lpstr>
      <vt:lpstr>Windows 7 And Windows Server 2008 R2 Web Services On Devices Scan Architecture</vt:lpstr>
      <vt:lpstr>Scan Management Console Designed for IT-Administrators</vt:lpstr>
      <vt:lpstr>Scan Management Console Details:  Device Interaction</vt:lpstr>
      <vt:lpstr>Scan Management Console Details:  WS-DSD</vt:lpstr>
      <vt:lpstr>Slide 11</vt:lpstr>
      <vt:lpstr>Slide 12</vt:lpstr>
      <vt:lpstr>Active Directory Management of Scan Functionality</vt:lpstr>
      <vt:lpstr>Active Directory Details:  Device Interaction </vt:lpstr>
      <vt:lpstr>Distributed Scan Server Distributed Scanning, Centralized Management</vt:lpstr>
      <vt:lpstr>Distributed Scan Server Logging</vt:lpstr>
      <vt:lpstr>Distributed Scan Server Security</vt:lpstr>
      <vt:lpstr>Distributed Scan Server Details:  WS-DSP</vt:lpstr>
      <vt:lpstr>Distributed Scan Management</vt:lpstr>
      <vt:lpstr>Protocol Stack WS-DSD and WS-DSP Support </vt:lpstr>
      <vt:lpstr>Hardware Opportunities </vt:lpstr>
      <vt:lpstr>Hardware Opportunities Benefits</vt:lpstr>
      <vt:lpstr>Call To Action  </vt:lpstr>
      <vt:lpstr>Additional Resources  </vt:lpstr>
      <vt:lpstr>Please Complete A Session Evaluation Form Your input is important!</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2008-11-11T23:36:23Z</dcterms:created>
  <dcterms:modified xsi:type="dcterms:W3CDTF">2008-11-11T23:36:29Z</dcterms:modified>
  <cp:contentType/>
</cp:coreProperties>
</file>