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31"/>
  </p:notesMasterIdLst>
  <p:handoutMasterIdLst>
    <p:handoutMasterId r:id="rId32"/>
  </p:handoutMasterIdLst>
  <p:sldIdLst>
    <p:sldId id="256" r:id="rId2"/>
    <p:sldId id="271" r:id="rId3"/>
    <p:sldId id="257" r:id="rId4"/>
    <p:sldId id="285" r:id="rId5"/>
    <p:sldId id="258" r:id="rId6"/>
    <p:sldId id="273" r:id="rId7"/>
    <p:sldId id="277" r:id="rId8"/>
    <p:sldId id="274" r:id="rId9"/>
    <p:sldId id="286" r:id="rId10"/>
    <p:sldId id="260" r:id="rId11"/>
    <p:sldId id="279" r:id="rId12"/>
    <p:sldId id="278" r:id="rId13"/>
    <p:sldId id="288" r:id="rId14"/>
    <p:sldId id="259" r:id="rId15"/>
    <p:sldId id="283" r:id="rId16"/>
    <p:sldId id="284" r:id="rId17"/>
    <p:sldId id="290" r:id="rId18"/>
    <p:sldId id="261" r:id="rId19"/>
    <p:sldId id="280" r:id="rId20"/>
    <p:sldId id="291" r:id="rId21"/>
    <p:sldId id="270" r:id="rId22"/>
    <p:sldId id="264" r:id="rId23"/>
    <p:sldId id="265" r:id="rId24"/>
    <p:sldId id="282" r:id="rId25"/>
    <p:sldId id="266" r:id="rId26"/>
    <p:sldId id="281" r:id="rId27"/>
    <p:sldId id="294" r:id="rId28"/>
    <p:sldId id="293" r:id="rId29"/>
    <p:sldId id="29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398" autoAdjust="0"/>
  </p:normalViewPr>
  <p:slideViewPr>
    <p:cSldViewPr>
      <p:cViewPr varScale="1">
        <p:scale>
          <a:sx n="96" d="100"/>
          <a:sy n="96" d="100"/>
        </p:scale>
        <p:origin x="-228" y="-102"/>
      </p:cViewPr>
      <p:guideLst>
        <p:guide orient="horz" pos="2160"/>
        <p:guide orient="horz" pos="891"/>
        <p:guide orient="horz" pos="1200"/>
        <p:guide orient="horz" pos="1488"/>
        <p:guide orient="horz" pos="144"/>
        <p:guide orient="horz" pos="4176"/>
        <p:guide pos="2880"/>
        <p:guide pos="240"/>
        <p:guide pos="463"/>
      </p:guideLst>
    </p:cSldViewPr>
  </p:slid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98" d="100"/>
          <a:sy n="98" d="100"/>
        </p:scale>
        <p:origin x="-260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5864A2-C93B-4D07-A40C-9D27EEEE0723}" type="datetimeFigureOut">
              <a:rPr lang="en-US" smtClean="0"/>
              <a:pPr/>
              <a:t>11/11/2008</a:t>
            </a:fld>
            <a:endParaRPr lang="en-US"/>
          </a:p>
        </p:txBody>
      </p:sp>
      <p:sp>
        <p:nvSpPr>
          <p:cNvPr id="4" name="Footer Placeholder 3"/>
          <p:cNvSpPr>
            <a:spLocks noGrp="1"/>
          </p:cNvSpPr>
          <p:nvPr>
            <p:ph type="ftr" sz="quarter" idx="2"/>
          </p:nvPr>
        </p:nvSpPr>
        <p:spPr>
          <a:xfrm>
            <a:off x="0" y="8685213"/>
            <a:ext cx="6400800" cy="457200"/>
          </a:xfrm>
          <a:prstGeom prst="rect">
            <a:avLst/>
          </a:prstGeom>
        </p:spPr>
        <p:txBody>
          <a:bodyPr vert="horz" lIns="91440" tIns="45720" rIns="91440" bIns="45720" rtlCol="0" anchor="b"/>
          <a:lstStyle>
            <a:lvl1pPr algn="l">
              <a:defRPr sz="1200"/>
            </a:lvl1pPr>
          </a:lstStyle>
          <a:p>
            <a:pPr defTabSz="914027" eaLnBrk="0" hangingPunct="0"/>
            <a:r>
              <a:rPr lang="en-US" sz="500" dirty="0" smtClean="0">
                <a:solidFill>
                  <a:schemeClr val="tx2"/>
                </a:solidFill>
                <a:latin typeface="Trebuchet MS" pitchFamily="34" charset="0"/>
                <a:cs typeface="Arial" charset="0"/>
              </a:rPr>
              <a:t>© 2008 Microsoft Corporation. All rights reserved. Microsoft, Windows, Windows Vista and other product names are or may be registered trademarks and/or trademarks in the U.S. and/or other countries.</a:t>
            </a:r>
          </a:p>
          <a:p>
            <a:pPr defTabSz="914027" eaLnBrk="0" hangingPunct="0"/>
            <a:r>
              <a:rPr lang="en-US" sz="500" dirty="0" smtClean="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2"/>
                </a:solidFill>
                <a:latin typeface="Trebuchet MS" pitchFamily="34" charset="0"/>
                <a:cs typeface="Arial" charset="0"/>
              </a:rPr>
            </a:br>
            <a:r>
              <a:rPr lang="en-US" sz="500" dirty="0" smtClean="0">
                <a:solidFill>
                  <a:schemeClr val="tx2"/>
                </a:solidFill>
                <a:latin typeface="Trebuchet MS" pitchFamily="34" charset="0"/>
                <a:cs typeface="Arial"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C80A25-3A6D-4E22-9E0A-F75AF50E649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p>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48660A-3697-43BD-85E1-2F1B960CE342}"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6477000" cy="457200"/>
          </a:xfrm>
          <a:prstGeom prst="rect">
            <a:avLst/>
          </a:prstGeom>
        </p:spPr>
        <p:txBody>
          <a:bodyPr vert="horz" lIns="91440" tIns="45720" rIns="91440" bIns="45720" rtlCol="0" anchor="b"/>
          <a:lstStyle>
            <a:lvl1pPr marL="0" marR="0" indent="0" algn="l" defTabSz="914400" rtl="0" eaLnBrk="1" fontAlgn="auto" latinLnBrk="0" hangingPunct="1">
              <a:lnSpc>
                <a:spcPct val="100000"/>
              </a:lnSpc>
              <a:spcBef>
                <a:spcPts val="0"/>
              </a:spcBef>
              <a:spcAft>
                <a:spcPts val="0"/>
              </a:spcAft>
              <a:buClrTx/>
              <a:buSzTx/>
              <a:buFontTx/>
              <a:buNone/>
              <a:tabLst/>
              <a:defRPr sz="800"/>
            </a:lvl1pPr>
          </a:lstStyle>
          <a:p>
            <a:pPr defTabSz="914027" eaLnBrk="0" hangingPunct="0"/>
            <a:r>
              <a:rPr lang="en-US" sz="500" dirty="0" smtClean="0">
                <a:solidFill>
                  <a:srgbClr val="1F497D"/>
                </a:solidFill>
                <a:latin typeface="Trebuchet MS" pitchFamily="34" charset="0"/>
                <a:cs typeface="Arial" charset="0"/>
              </a:rPr>
              <a:t>© 2008 Microsoft Corporation. All rights reserved. Microsoft, Windows, Windows Vista and other product names are or may be registered trademarks and/or trademarks in the U.S. and/or other countries.</a:t>
            </a:r>
          </a:p>
          <a:p>
            <a:pPr defTabSz="914027" eaLnBrk="0" hangingPunct="0"/>
            <a:r>
              <a:rPr lang="en-US" sz="500" dirty="0" smtClean="0">
                <a:solidFill>
                  <a:srgbClr val="1F497D"/>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1F497D"/>
                </a:solidFill>
                <a:latin typeface="Trebuchet MS" pitchFamily="34" charset="0"/>
                <a:cs typeface="Arial" charset="0"/>
              </a:rPr>
            </a:br>
            <a:r>
              <a:rPr lang="en-US" sz="500" dirty="0" smtClean="0">
                <a:solidFill>
                  <a:srgbClr val="1F497D"/>
                </a:solidFill>
                <a:latin typeface="Trebuchet MS" pitchFamily="34" charset="0"/>
                <a:cs typeface="Arial"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06BF9-27AE-4F6B-84B1-E69569A38AE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506BF9-27AE-4F6B-84B1-E69569A38AE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506BF9-27AE-4F6B-84B1-E69569A38AE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506BF9-27AE-4F6B-84B1-E69569A38AE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506BF9-27AE-4F6B-84B1-E69569A38AE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506BF9-27AE-4F6B-84B1-E69569A38AE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506BF9-27AE-4F6B-84B1-E69569A38AE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506BF9-27AE-4F6B-84B1-E69569A38AE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506BF9-27AE-4F6B-84B1-E69569A38AE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506BF9-27AE-4F6B-84B1-E69569A38AEC}"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1506BF9-27AE-4F6B-84B1-E69569A38AE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506BF9-27AE-4F6B-84B1-E69569A38AEC}"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506BF9-27AE-4F6B-84B1-E69569A38AE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506BF9-27AE-4F6B-84B1-E69569A38AEC}"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506BF9-27AE-4F6B-84B1-E69569A38AE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506BF9-27AE-4F6B-84B1-E69569A38AE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506BF9-27AE-4F6B-84B1-E69569A38AEC}"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506BF9-27AE-4F6B-84B1-E69569A38AEC}"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506BF9-27AE-4F6B-84B1-E69569A38AEC}"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506BF9-27AE-4F6B-84B1-E69569A38AEC}"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506BF9-27AE-4F6B-84B1-E69569A38AEC}"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506BF9-27AE-4F6B-84B1-E69569A38AEC}"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506BF9-27AE-4F6B-84B1-E69569A38AE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506BF9-27AE-4F6B-84B1-E69569A38AE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506BF9-27AE-4F6B-84B1-E69569A38AE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506BF9-27AE-4F6B-84B1-E69569A38AE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506BF9-27AE-4F6B-84B1-E69569A38AE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506BF9-27AE-4F6B-84B1-E69569A38AE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506BF9-27AE-4F6B-84B1-E69569A38AE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dirty="0"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dirty="0"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dirty="0"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107996"/>
          </a:xfrm>
        </p:spPr>
        <p:txBody>
          <a:bodyPr/>
          <a:lstStyle/>
          <a:p>
            <a:r>
              <a:rPr lang="en-US" sz="4000" dirty="0" smtClean="0"/>
              <a:t>Building Great Communications Devices in Windows 7</a:t>
            </a:r>
            <a:endParaRPr lang="en-US" sz="4000" dirty="0"/>
          </a:p>
        </p:txBody>
      </p:sp>
      <p:sp>
        <p:nvSpPr>
          <p:cNvPr id="3" name="Subtitle 2"/>
          <p:cNvSpPr>
            <a:spLocks noGrp="1"/>
          </p:cNvSpPr>
          <p:nvPr>
            <p:ph type="subTitle" idx="1"/>
          </p:nvPr>
        </p:nvSpPr>
        <p:spPr/>
        <p:txBody>
          <a:bodyPr/>
          <a:lstStyle/>
          <a:p>
            <a:r>
              <a:rPr lang="en-US" dirty="0" smtClean="0"/>
              <a:t>Rian W. Chung</a:t>
            </a:r>
          </a:p>
          <a:p>
            <a:r>
              <a:rPr lang="en-US" dirty="0" smtClean="0"/>
              <a:t>Program Manager</a:t>
            </a:r>
          </a:p>
          <a:p>
            <a:r>
              <a:rPr lang="en-US" dirty="0"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Routing</a:t>
            </a:r>
            <a:endParaRPr lang="en-US" dirty="0"/>
          </a:p>
        </p:txBody>
      </p:sp>
      <p:sp>
        <p:nvSpPr>
          <p:cNvPr id="3" name="Content Placeholder 2"/>
          <p:cNvSpPr>
            <a:spLocks noGrp="1"/>
          </p:cNvSpPr>
          <p:nvPr>
            <p:ph idx="1"/>
          </p:nvPr>
        </p:nvSpPr>
        <p:spPr>
          <a:xfrm>
            <a:off x="382588" y="1414464"/>
            <a:ext cx="8380412" cy="4910136"/>
          </a:xfrm>
        </p:spPr>
        <p:txBody>
          <a:bodyPr/>
          <a:lstStyle/>
          <a:p>
            <a:r>
              <a:rPr lang="en-US" dirty="0" smtClean="0"/>
              <a:t>Audio streams follow the default endpoint (and default communications endpoint)</a:t>
            </a:r>
          </a:p>
          <a:p>
            <a:r>
              <a:rPr lang="en-US" dirty="0" smtClean="0"/>
              <a:t>How does this interact with my device?</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286000" y="5410200"/>
            <a:ext cx="617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2286000" y="4648200"/>
            <a:ext cx="6172200" cy="1588"/>
          </a:xfrm>
          <a:prstGeom prst="line">
            <a:avLst/>
          </a:prstGeom>
        </p:spPr>
        <p:style>
          <a:lnRef idx="2">
            <a:schemeClr val="accent4"/>
          </a:lnRef>
          <a:fillRef idx="0">
            <a:schemeClr val="accent4"/>
          </a:fillRef>
          <a:effectRef idx="1">
            <a:schemeClr val="accent4"/>
          </a:effectRef>
          <a:fontRef idx="minor">
            <a:schemeClr val="tx1"/>
          </a:fontRef>
        </p:style>
      </p:cxnSp>
      <p:pic>
        <p:nvPicPr>
          <p:cNvPr id="6" name="Picture 5" descr="WMP 2.png"/>
          <p:cNvPicPr>
            <a:picLocks noChangeAspect="1"/>
          </p:cNvPicPr>
          <p:nvPr/>
        </p:nvPicPr>
        <p:blipFill>
          <a:blip r:embed="rId3" cstate="print"/>
          <a:stretch>
            <a:fillRect/>
          </a:stretch>
        </p:blipFill>
        <p:spPr>
          <a:xfrm>
            <a:off x="152400" y="2514600"/>
            <a:ext cx="2524428" cy="1920465"/>
          </a:xfrm>
          <a:prstGeom prst="rect">
            <a:avLst/>
          </a:prstGeom>
          <a:effectLst>
            <a:outerShdw blurRad="50800" dist="38100" dir="2700000" algn="tl" rotWithShape="0">
              <a:prstClr val="black">
                <a:alpha val="40000"/>
              </a:prstClr>
            </a:outerShdw>
          </a:effectLst>
        </p:spPr>
      </p:pic>
      <p:sp>
        <p:nvSpPr>
          <p:cNvPr id="7" name="Rectangle 6"/>
          <p:cNvSpPr>
            <a:spLocks noChangeArrowheads="1"/>
          </p:cNvSpPr>
          <p:nvPr/>
        </p:nvSpPr>
        <p:spPr bwMode="auto">
          <a:xfrm>
            <a:off x="2971800" y="4876800"/>
            <a:ext cx="1219200" cy="457200"/>
          </a:xfrm>
          <a:prstGeom prst="rect">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dirty="0" smtClean="0">
                <a:solidFill>
                  <a:schemeClr val="bg1"/>
                </a:solidFill>
                <a:latin typeface="Segoe UI" pitchFamily="34" charset="0"/>
                <a:cs typeface="Segoe UI" pitchFamily="34" charset="0"/>
              </a:rPr>
              <a:t>Integrated HD Audio Class Driver</a:t>
            </a:r>
            <a:endParaRPr lang="en-US" sz="1000" dirty="0">
              <a:solidFill>
                <a:schemeClr val="bg1"/>
              </a:solidFill>
              <a:latin typeface="Segoe UI" pitchFamily="34" charset="0"/>
              <a:cs typeface="Segoe UI" pitchFamily="34" charset="0"/>
            </a:endParaRPr>
          </a:p>
        </p:txBody>
      </p:sp>
      <p:sp>
        <p:nvSpPr>
          <p:cNvPr id="8" name="Rectangle 7"/>
          <p:cNvSpPr>
            <a:spLocks noChangeArrowheads="1"/>
          </p:cNvSpPr>
          <p:nvPr/>
        </p:nvSpPr>
        <p:spPr bwMode="auto">
          <a:xfrm>
            <a:off x="2895600" y="3200400"/>
            <a:ext cx="4876800" cy="1219200"/>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r>
              <a:rPr lang="en-US" dirty="0" smtClean="0">
                <a:latin typeface="Segoe UI" pitchFamily="34" charset="0"/>
                <a:cs typeface="Segoe UI" pitchFamily="34" charset="0"/>
              </a:rPr>
              <a:t>Dynamic Stream Management</a:t>
            </a:r>
            <a:endParaRPr lang="en-US" sz="2000" dirty="0" smtClean="0">
              <a:effectLst>
                <a:outerShdw blurRad="38100" dist="38100" dir="2700000" algn="tl">
                  <a:srgbClr val="000000">
                    <a:alpha val="43137"/>
                  </a:srgbClr>
                </a:outerShdw>
              </a:effectLst>
              <a:latin typeface="Segoe UI" pitchFamily="34" charset="0"/>
              <a:cs typeface="Segoe UI" pitchFamily="34" charset="0"/>
            </a:endParaRPr>
          </a:p>
        </p:txBody>
      </p:sp>
      <p:sp>
        <p:nvSpPr>
          <p:cNvPr id="9" name="Rectangle 8"/>
          <p:cNvSpPr>
            <a:spLocks noChangeArrowheads="1"/>
          </p:cNvSpPr>
          <p:nvPr/>
        </p:nvSpPr>
        <p:spPr bwMode="auto">
          <a:xfrm>
            <a:off x="4038600" y="2362200"/>
            <a:ext cx="2438400" cy="609600"/>
          </a:xfrm>
          <a:prstGeom prst="rect">
            <a:avLst/>
          </a:prstGeom>
          <a:ln>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latin typeface="Segoe UI" pitchFamily="34" charset="0"/>
                <a:cs typeface="Segoe UI" pitchFamily="34" charset="0"/>
              </a:rPr>
              <a:t>System Default Device</a:t>
            </a:r>
          </a:p>
        </p:txBody>
      </p:sp>
      <p:sp>
        <p:nvSpPr>
          <p:cNvPr id="10" name="Rectangle 9"/>
          <p:cNvSpPr>
            <a:spLocks noChangeArrowheads="1"/>
          </p:cNvSpPr>
          <p:nvPr/>
        </p:nvSpPr>
        <p:spPr bwMode="auto">
          <a:xfrm>
            <a:off x="4800600" y="4876800"/>
            <a:ext cx="1219200" cy="457200"/>
          </a:xfrm>
          <a:prstGeom prst="rect">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Bluetooth Audio Class Driver</a:t>
            </a:r>
            <a:endParaRPr lang="en-US" sz="1100" dirty="0">
              <a:solidFill>
                <a:schemeClr val="bg1"/>
              </a:solidFill>
              <a:latin typeface="Segoe UI" pitchFamily="34" charset="0"/>
              <a:cs typeface="Segoe UI" pitchFamily="34" charset="0"/>
            </a:endParaRPr>
          </a:p>
        </p:txBody>
      </p:sp>
      <p:pic>
        <p:nvPicPr>
          <p:cNvPr id="12" name="Picture 11" descr="headset clear background.png"/>
          <p:cNvPicPr>
            <a:picLocks noChangeAspect="1"/>
          </p:cNvPicPr>
          <p:nvPr/>
        </p:nvPicPr>
        <p:blipFill>
          <a:blip r:embed="rId4" cstate="print">
            <a:lum bright="70000" contrast="-70000"/>
          </a:blip>
          <a:stretch>
            <a:fillRect/>
          </a:stretch>
        </p:blipFill>
        <p:spPr>
          <a:xfrm>
            <a:off x="5105400" y="5486400"/>
            <a:ext cx="598122" cy="838200"/>
          </a:xfrm>
          <a:prstGeom prst="rect">
            <a:avLst/>
          </a:prstGeom>
          <a:effectLst>
            <a:outerShdw blurRad="50800" dist="38100" dir="2700000" algn="tl" rotWithShape="0">
              <a:prstClr val="black">
                <a:alpha val="40000"/>
              </a:prstClr>
            </a:outerShdw>
          </a:effectLst>
        </p:spPr>
      </p:pic>
      <p:pic>
        <p:nvPicPr>
          <p:cNvPr id="13" name="Picture 12" descr="laptop w array clear background.png"/>
          <p:cNvPicPr>
            <a:picLocks noChangeAspect="1"/>
          </p:cNvPicPr>
          <p:nvPr/>
        </p:nvPicPr>
        <p:blipFill>
          <a:blip r:embed="rId5" cstate="print">
            <a:lum bright="70000" contrast="-70000"/>
          </a:blip>
          <a:stretch>
            <a:fillRect/>
          </a:stretch>
        </p:blipFill>
        <p:spPr>
          <a:xfrm>
            <a:off x="2895600" y="5535331"/>
            <a:ext cx="1066800" cy="768003"/>
          </a:xfrm>
          <a:prstGeom prst="rect">
            <a:avLst/>
          </a:prstGeom>
          <a:effectLst>
            <a:outerShdw blurRad="50800" dist="38100" dir="2700000" algn="tl" rotWithShape="0">
              <a:prstClr val="black">
                <a:alpha val="40000"/>
              </a:prstClr>
            </a:outerShdw>
          </a:effectLst>
        </p:spPr>
      </p:pic>
      <p:sp>
        <p:nvSpPr>
          <p:cNvPr id="14" name="Rectangle 13"/>
          <p:cNvSpPr>
            <a:spLocks noChangeArrowheads="1"/>
          </p:cNvSpPr>
          <p:nvPr/>
        </p:nvSpPr>
        <p:spPr bwMode="auto">
          <a:xfrm>
            <a:off x="2971800" y="3581400"/>
            <a:ext cx="11430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Wave API</a:t>
            </a:r>
            <a:endParaRPr lang="en-US" sz="1100" dirty="0">
              <a:solidFill>
                <a:schemeClr val="bg1"/>
              </a:solidFill>
              <a:latin typeface="Segoe UI" pitchFamily="34" charset="0"/>
              <a:cs typeface="Segoe UI" pitchFamily="34" charset="0"/>
            </a:endParaRPr>
          </a:p>
        </p:txBody>
      </p:sp>
      <p:sp>
        <p:nvSpPr>
          <p:cNvPr id="15" name="Rectangle 14"/>
          <p:cNvSpPr>
            <a:spLocks noChangeArrowheads="1"/>
          </p:cNvSpPr>
          <p:nvPr/>
        </p:nvSpPr>
        <p:spPr bwMode="auto">
          <a:xfrm>
            <a:off x="4191000" y="3581400"/>
            <a:ext cx="21336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Dsound API/Dshow API</a:t>
            </a:r>
            <a:endParaRPr lang="en-US" sz="1100" dirty="0">
              <a:solidFill>
                <a:schemeClr val="bg1"/>
              </a:solidFill>
              <a:latin typeface="Segoe UI" pitchFamily="34" charset="0"/>
              <a:cs typeface="Segoe UI" pitchFamily="34" charset="0"/>
            </a:endParaRPr>
          </a:p>
        </p:txBody>
      </p:sp>
      <p:sp>
        <p:nvSpPr>
          <p:cNvPr id="16" name="Rectangle 15"/>
          <p:cNvSpPr>
            <a:spLocks noChangeArrowheads="1"/>
          </p:cNvSpPr>
          <p:nvPr/>
        </p:nvSpPr>
        <p:spPr bwMode="auto">
          <a:xfrm>
            <a:off x="6477000" y="3581400"/>
            <a:ext cx="11430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Media Foundation API</a:t>
            </a:r>
            <a:endParaRPr lang="en-US" sz="1100" dirty="0">
              <a:solidFill>
                <a:schemeClr val="bg1"/>
              </a:solidFill>
              <a:latin typeface="Segoe UI" pitchFamily="34" charset="0"/>
              <a:cs typeface="Segoe UI" pitchFamily="34" charset="0"/>
            </a:endParaRPr>
          </a:p>
        </p:txBody>
      </p:sp>
      <p:cxnSp>
        <p:nvCxnSpPr>
          <p:cNvPr id="17" name="Straight Arrow Connector 16"/>
          <p:cNvCxnSpPr/>
          <p:nvPr/>
        </p:nvCxnSpPr>
        <p:spPr>
          <a:xfrm>
            <a:off x="1981200" y="2819400"/>
            <a:ext cx="2133600" cy="1588"/>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cxnSp>
        <p:nvCxnSpPr>
          <p:cNvPr id="19" name="Straight Arrow Connector 18"/>
          <p:cNvCxnSpPr/>
          <p:nvPr/>
        </p:nvCxnSpPr>
        <p:spPr>
          <a:xfrm rot="5400000">
            <a:off x="5029994" y="3123406"/>
            <a:ext cx="457200" cy="1588"/>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sp>
        <p:nvSpPr>
          <p:cNvPr id="20" name="TextBox 19"/>
          <p:cNvSpPr txBox="1"/>
          <p:nvPr/>
        </p:nvSpPr>
        <p:spPr>
          <a:xfrm>
            <a:off x="3886200" y="6096000"/>
            <a:ext cx="570990" cy="261610"/>
          </a:xfrm>
          <a:prstGeom prst="rect">
            <a:avLst/>
          </a:prstGeom>
          <a:noFill/>
        </p:spPr>
        <p:txBody>
          <a:bodyPr wrap="none" rtlCol="0">
            <a:spAutoFit/>
          </a:bodyPr>
          <a:lstStyle/>
          <a:p>
            <a:r>
              <a:rPr lang="en-US" sz="1100" dirty="0" smtClean="0"/>
              <a:t>Rank 2</a:t>
            </a:r>
            <a:endParaRPr lang="en-US" sz="1100" dirty="0"/>
          </a:p>
        </p:txBody>
      </p:sp>
      <p:sp>
        <p:nvSpPr>
          <p:cNvPr id="21" name="TextBox 20"/>
          <p:cNvSpPr txBox="1"/>
          <p:nvPr/>
        </p:nvSpPr>
        <p:spPr>
          <a:xfrm>
            <a:off x="5570753" y="6096000"/>
            <a:ext cx="570990" cy="261610"/>
          </a:xfrm>
          <a:prstGeom prst="rect">
            <a:avLst/>
          </a:prstGeom>
          <a:noFill/>
        </p:spPr>
        <p:txBody>
          <a:bodyPr wrap="none" rtlCol="0">
            <a:spAutoFit/>
          </a:bodyPr>
          <a:lstStyle/>
          <a:p>
            <a:r>
              <a:rPr lang="en-US" sz="1100" dirty="0" smtClean="0"/>
              <a:t>Rank 1</a:t>
            </a:r>
            <a:endParaRPr lang="en-US" sz="1100" dirty="0"/>
          </a:p>
        </p:txBody>
      </p:sp>
      <p:pic>
        <p:nvPicPr>
          <p:cNvPr id="24" name="Picture 23" descr="default selected device icon LARGE.png"/>
          <p:cNvPicPr>
            <a:picLocks noChangeAspect="1"/>
          </p:cNvPicPr>
          <p:nvPr/>
        </p:nvPicPr>
        <p:blipFill>
          <a:blip r:embed="rId6" cstate="print"/>
          <a:stretch>
            <a:fillRect/>
          </a:stretch>
        </p:blipFill>
        <p:spPr>
          <a:xfrm>
            <a:off x="6248400" y="2667000"/>
            <a:ext cx="428625" cy="428625"/>
          </a:xfrm>
          <a:prstGeom prst="rect">
            <a:avLst/>
          </a:prstGeom>
          <a:effectLst>
            <a:outerShdw blurRad="50800" dist="38100" dir="2700000" algn="tl" rotWithShape="0">
              <a:prstClr val="black">
                <a:alpha val="40000"/>
              </a:prstClr>
            </a:outerShdw>
          </a:effectLst>
        </p:spPr>
      </p:pic>
      <p:pic>
        <p:nvPicPr>
          <p:cNvPr id="25" name="Picture 24" descr="WindowsMediaPlayer.png"/>
          <p:cNvPicPr>
            <a:picLocks noChangeAspect="1"/>
          </p:cNvPicPr>
          <p:nvPr/>
        </p:nvPicPr>
        <p:blipFill>
          <a:blip r:embed="rId7"/>
          <a:stretch>
            <a:fillRect/>
          </a:stretch>
        </p:blipFill>
        <p:spPr>
          <a:xfrm>
            <a:off x="1905000" y="3810000"/>
            <a:ext cx="838200" cy="838200"/>
          </a:xfrm>
          <a:prstGeom prst="rect">
            <a:avLst/>
          </a:prstGeom>
          <a:effectLst>
            <a:outerShdw blurRad="50800" dist="38100" dir="2700000" algn="tl" rotWithShape="0">
              <a:prstClr val="black">
                <a:alpha val="40000"/>
              </a:prstClr>
            </a:outerShdw>
          </a:effectLst>
        </p:spPr>
      </p:pic>
      <p:cxnSp>
        <p:nvCxnSpPr>
          <p:cNvPr id="27" name="Straight Arrow Connector 26"/>
          <p:cNvCxnSpPr/>
          <p:nvPr/>
        </p:nvCxnSpPr>
        <p:spPr>
          <a:xfrm rot="10800000" flipV="1">
            <a:off x="3886200" y="4343400"/>
            <a:ext cx="1449388" cy="609600"/>
          </a:xfrm>
          <a:prstGeom prst="straightConnector1">
            <a:avLst/>
          </a:prstGeom>
          <a:ln w="76200" cmpd="sng">
            <a:solidFill>
              <a:schemeClr val="accent4">
                <a:lumMod val="60000"/>
                <a:lumOff val="40000"/>
                <a:alpha val="25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pic>
        <p:nvPicPr>
          <p:cNvPr id="52" name="Picture 51" descr="laptop w array clear background.png"/>
          <p:cNvPicPr>
            <a:picLocks noChangeAspect="1"/>
          </p:cNvPicPr>
          <p:nvPr/>
        </p:nvPicPr>
        <p:blipFill>
          <a:blip r:embed="rId5" cstate="print"/>
          <a:stretch>
            <a:fillRect/>
          </a:stretch>
        </p:blipFill>
        <p:spPr>
          <a:xfrm>
            <a:off x="2895600" y="5556597"/>
            <a:ext cx="1066800" cy="768003"/>
          </a:xfrm>
          <a:prstGeom prst="rect">
            <a:avLst/>
          </a:prstGeom>
          <a:effectLst>
            <a:outerShdw blurRad="50800" dist="38100" dir="2700000" algn="tl" rotWithShape="0">
              <a:prstClr val="black">
                <a:alpha val="40000"/>
              </a:prstClr>
            </a:outerShdw>
          </a:effectLst>
        </p:spPr>
      </p:pic>
      <p:cxnSp>
        <p:nvCxnSpPr>
          <p:cNvPr id="53" name="Straight Arrow Connector 52"/>
          <p:cNvCxnSpPr/>
          <p:nvPr/>
        </p:nvCxnSpPr>
        <p:spPr>
          <a:xfrm rot="10800000" flipV="1">
            <a:off x="3886201" y="4343399"/>
            <a:ext cx="1449388" cy="609600"/>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pic>
        <p:nvPicPr>
          <p:cNvPr id="54" name="Picture 53" descr="default selected device icon LARGE.png"/>
          <p:cNvPicPr>
            <a:picLocks noChangeAspect="1"/>
          </p:cNvPicPr>
          <p:nvPr/>
        </p:nvPicPr>
        <p:blipFill>
          <a:blip r:embed="rId6" cstate="print"/>
          <a:stretch>
            <a:fillRect/>
          </a:stretch>
        </p:blipFill>
        <p:spPr>
          <a:xfrm>
            <a:off x="4038600" y="5638800"/>
            <a:ext cx="428625" cy="428625"/>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286000" y="5410200"/>
            <a:ext cx="6172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2286000" y="4648200"/>
            <a:ext cx="6172200" cy="1588"/>
          </a:xfrm>
          <a:prstGeom prst="line">
            <a:avLst/>
          </a:prstGeom>
        </p:spPr>
        <p:style>
          <a:lnRef idx="2">
            <a:schemeClr val="accent4"/>
          </a:lnRef>
          <a:fillRef idx="0">
            <a:schemeClr val="accent4"/>
          </a:fillRef>
          <a:effectRef idx="1">
            <a:schemeClr val="accent4"/>
          </a:effectRef>
          <a:fontRef idx="minor">
            <a:schemeClr val="tx1"/>
          </a:fontRef>
        </p:style>
      </p:cxnSp>
      <p:pic>
        <p:nvPicPr>
          <p:cNvPr id="6" name="Picture 5" descr="WMP 2.png"/>
          <p:cNvPicPr>
            <a:picLocks noChangeAspect="1"/>
          </p:cNvPicPr>
          <p:nvPr/>
        </p:nvPicPr>
        <p:blipFill>
          <a:blip r:embed="rId3" cstate="print"/>
          <a:stretch>
            <a:fillRect/>
          </a:stretch>
        </p:blipFill>
        <p:spPr>
          <a:xfrm>
            <a:off x="152400" y="2514600"/>
            <a:ext cx="2524428" cy="1920465"/>
          </a:xfrm>
          <a:prstGeom prst="rect">
            <a:avLst/>
          </a:prstGeom>
          <a:effectLst>
            <a:outerShdw blurRad="50800" dist="38100" dir="2700000" algn="tl" rotWithShape="0">
              <a:prstClr val="black">
                <a:alpha val="40000"/>
              </a:prstClr>
            </a:outerShdw>
          </a:effectLst>
        </p:spPr>
      </p:pic>
      <p:sp>
        <p:nvSpPr>
          <p:cNvPr id="7" name="Rectangle 6"/>
          <p:cNvSpPr>
            <a:spLocks noChangeArrowheads="1"/>
          </p:cNvSpPr>
          <p:nvPr/>
        </p:nvSpPr>
        <p:spPr bwMode="auto">
          <a:xfrm>
            <a:off x="2971800" y="4876800"/>
            <a:ext cx="1219200" cy="457200"/>
          </a:xfrm>
          <a:prstGeom prst="rect">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dirty="0" smtClean="0">
                <a:solidFill>
                  <a:schemeClr val="bg1"/>
                </a:solidFill>
                <a:latin typeface="Segoe UI" pitchFamily="34" charset="0"/>
                <a:cs typeface="Segoe UI" pitchFamily="34" charset="0"/>
              </a:rPr>
              <a:t>Integrated HD Audio Class Driver</a:t>
            </a:r>
            <a:endParaRPr lang="en-US" sz="1000" dirty="0">
              <a:solidFill>
                <a:schemeClr val="bg1"/>
              </a:solidFill>
              <a:latin typeface="Segoe UI" pitchFamily="34" charset="0"/>
              <a:cs typeface="Segoe UI" pitchFamily="34" charset="0"/>
            </a:endParaRPr>
          </a:p>
        </p:txBody>
      </p:sp>
      <p:sp>
        <p:nvSpPr>
          <p:cNvPr id="8" name="Rectangle 7"/>
          <p:cNvSpPr>
            <a:spLocks noChangeArrowheads="1"/>
          </p:cNvSpPr>
          <p:nvPr/>
        </p:nvSpPr>
        <p:spPr bwMode="auto">
          <a:xfrm>
            <a:off x="2895600" y="3200400"/>
            <a:ext cx="4876800" cy="1219200"/>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r>
              <a:rPr lang="en-US" dirty="0" smtClean="0">
                <a:latin typeface="Segoe UI" pitchFamily="34" charset="0"/>
                <a:cs typeface="Segoe UI" pitchFamily="34" charset="0"/>
              </a:rPr>
              <a:t>Dynamic Stream Management</a:t>
            </a:r>
            <a:endParaRPr lang="en-US" sz="2000" dirty="0" smtClean="0">
              <a:effectLst>
                <a:outerShdw blurRad="38100" dist="38100" dir="2700000" algn="tl">
                  <a:srgbClr val="000000">
                    <a:alpha val="43137"/>
                  </a:srgbClr>
                </a:outerShdw>
              </a:effectLst>
              <a:latin typeface="Segoe UI" pitchFamily="34" charset="0"/>
              <a:cs typeface="Segoe UI" pitchFamily="34" charset="0"/>
            </a:endParaRPr>
          </a:p>
        </p:txBody>
      </p:sp>
      <p:sp>
        <p:nvSpPr>
          <p:cNvPr id="9" name="Rectangle 8"/>
          <p:cNvSpPr>
            <a:spLocks noChangeArrowheads="1"/>
          </p:cNvSpPr>
          <p:nvPr/>
        </p:nvSpPr>
        <p:spPr bwMode="auto">
          <a:xfrm>
            <a:off x="4038600" y="2362200"/>
            <a:ext cx="2438400" cy="609600"/>
          </a:xfrm>
          <a:prstGeom prst="rect">
            <a:avLst/>
          </a:prstGeom>
          <a:ln>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latin typeface="Segoe UI" pitchFamily="34" charset="0"/>
                <a:cs typeface="Segoe UI" pitchFamily="34" charset="0"/>
              </a:rPr>
              <a:t>System Default Device</a:t>
            </a:r>
          </a:p>
        </p:txBody>
      </p:sp>
      <p:sp>
        <p:nvSpPr>
          <p:cNvPr id="10" name="Rectangle 9"/>
          <p:cNvSpPr>
            <a:spLocks noChangeArrowheads="1"/>
          </p:cNvSpPr>
          <p:nvPr/>
        </p:nvSpPr>
        <p:spPr bwMode="auto">
          <a:xfrm>
            <a:off x="4800600" y="4876800"/>
            <a:ext cx="1219200" cy="457200"/>
          </a:xfrm>
          <a:prstGeom prst="rect">
            <a:avLst/>
          </a:prstGeom>
          <a:ln>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Bluetooth Audio Class Driver</a:t>
            </a:r>
            <a:endParaRPr lang="en-US" sz="1100" dirty="0">
              <a:solidFill>
                <a:schemeClr val="bg1"/>
              </a:solidFill>
              <a:latin typeface="Segoe UI" pitchFamily="34" charset="0"/>
              <a:cs typeface="Segoe UI" pitchFamily="34" charset="0"/>
            </a:endParaRPr>
          </a:p>
        </p:txBody>
      </p:sp>
      <p:pic>
        <p:nvPicPr>
          <p:cNvPr id="12" name="Picture 11" descr="headset clear background.png"/>
          <p:cNvPicPr>
            <a:picLocks noChangeAspect="1"/>
          </p:cNvPicPr>
          <p:nvPr/>
        </p:nvPicPr>
        <p:blipFill>
          <a:blip r:embed="rId4" cstate="print">
            <a:lum bright="70000" contrast="-70000"/>
          </a:blip>
          <a:stretch>
            <a:fillRect/>
          </a:stretch>
        </p:blipFill>
        <p:spPr>
          <a:xfrm>
            <a:off x="5105400" y="5486400"/>
            <a:ext cx="598122" cy="838200"/>
          </a:xfrm>
          <a:prstGeom prst="rect">
            <a:avLst/>
          </a:prstGeom>
          <a:effectLst>
            <a:outerShdw blurRad="50800" dist="38100" dir="2700000" algn="tl" rotWithShape="0">
              <a:prstClr val="black">
                <a:alpha val="40000"/>
              </a:prstClr>
            </a:outerShdw>
          </a:effectLst>
        </p:spPr>
      </p:pic>
      <p:pic>
        <p:nvPicPr>
          <p:cNvPr id="13" name="Picture 12" descr="laptop w array clear background.png"/>
          <p:cNvPicPr>
            <a:picLocks noChangeAspect="1"/>
          </p:cNvPicPr>
          <p:nvPr/>
        </p:nvPicPr>
        <p:blipFill>
          <a:blip r:embed="rId5" cstate="print">
            <a:lum bright="70000" contrast="-70000"/>
          </a:blip>
          <a:stretch>
            <a:fillRect/>
          </a:stretch>
        </p:blipFill>
        <p:spPr>
          <a:xfrm>
            <a:off x="2895600" y="5535331"/>
            <a:ext cx="1066800" cy="768003"/>
          </a:xfrm>
          <a:prstGeom prst="rect">
            <a:avLst/>
          </a:prstGeom>
          <a:effectLst>
            <a:outerShdw blurRad="50800" dist="38100" dir="2700000" algn="tl" rotWithShape="0">
              <a:prstClr val="black">
                <a:alpha val="40000"/>
              </a:prstClr>
            </a:outerShdw>
          </a:effectLst>
        </p:spPr>
      </p:pic>
      <p:sp>
        <p:nvSpPr>
          <p:cNvPr id="14" name="Rectangle 13"/>
          <p:cNvSpPr>
            <a:spLocks noChangeArrowheads="1"/>
          </p:cNvSpPr>
          <p:nvPr/>
        </p:nvSpPr>
        <p:spPr bwMode="auto">
          <a:xfrm>
            <a:off x="2971800" y="3581400"/>
            <a:ext cx="11430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Wave API</a:t>
            </a:r>
            <a:endParaRPr lang="en-US" sz="1100" dirty="0">
              <a:solidFill>
                <a:schemeClr val="bg1"/>
              </a:solidFill>
              <a:latin typeface="Segoe UI" pitchFamily="34" charset="0"/>
              <a:cs typeface="Segoe UI" pitchFamily="34" charset="0"/>
            </a:endParaRPr>
          </a:p>
        </p:txBody>
      </p:sp>
      <p:sp>
        <p:nvSpPr>
          <p:cNvPr id="15" name="Rectangle 14"/>
          <p:cNvSpPr>
            <a:spLocks noChangeArrowheads="1"/>
          </p:cNvSpPr>
          <p:nvPr/>
        </p:nvSpPr>
        <p:spPr bwMode="auto">
          <a:xfrm>
            <a:off x="4191000" y="3581400"/>
            <a:ext cx="21336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Dsound API/Dshow API</a:t>
            </a:r>
            <a:endParaRPr lang="en-US" sz="1100" dirty="0">
              <a:solidFill>
                <a:schemeClr val="bg1"/>
              </a:solidFill>
              <a:latin typeface="Segoe UI" pitchFamily="34" charset="0"/>
              <a:cs typeface="Segoe UI" pitchFamily="34" charset="0"/>
            </a:endParaRPr>
          </a:p>
        </p:txBody>
      </p:sp>
      <p:sp>
        <p:nvSpPr>
          <p:cNvPr id="16" name="Rectangle 15"/>
          <p:cNvSpPr>
            <a:spLocks noChangeArrowheads="1"/>
          </p:cNvSpPr>
          <p:nvPr/>
        </p:nvSpPr>
        <p:spPr bwMode="auto">
          <a:xfrm>
            <a:off x="6477000" y="3581400"/>
            <a:ext cx="1143000" cy="457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solidFill>
                  <a:schemeClr val="bg1"/>
                </a:solidFill>
                <a:latin typeface="Segoe UI" pitchFamily="34" charset="0"/>
                <a:cs typeface="Segoe UI" pitchFamily="34" charset="0"/>
              </a:rPr>
              <a:t>Media Foundation API</a:t>
            </a:r>
            <a:endParaRPr lang="en-US" sz="1100" dirty="0">
              <a:solidFill>
                <a:schemeClr val="bg1"/>
              </a:solidFill>
              <a:latin typeface="Segoe UI" pitchFamily="34" charset="0"/>
              <a:cs typeface="Segoe UI" pitchFamily="34" charset="0"/>
            </a:endParaRPr>
          </a:p>
        </p:txBody>
      </p:sp>
      <p:cxnSp>
        <p:nvCxnSpPr>
          <p:cNvPr id="17" name="Straight Arrow Connector 16"/>
          <p:cNvCxnSpPr/>
          <p:nvPr/>
        </p:nvCxnSpPr>
        <p:spPr>
          <a:xfrm>
            <a:off x="1981200" y="2819400"/>
            <a:ext cx="2133600" cy="1588"/>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a:endCxn id="10" idx="0"/>
          </p:cNvCxnSpPr>
          <p:nvPr/>
        </p:nvCxnSpPr>
        <p:spPr>
          <a:xfrm rot="16200000" flipH="1">
            <a:off x="5106194" y="4572794"/>
            <a:ext cx="533400" cy="74612"/>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cxnSp>
        <p:nvCxnSpPr>
          <p:cNvPr id="19" name="Straight Arrow Connector 18"/>
          <p:cNvCxnSpPr/>
          <p:nvPr/>
        </p:nvCxnSpPr>
        <p:spPr>
          <a:xfrm rot="5400000">
            <a:off x="5029994" y="3123406"/>
            <a:ext cx="457200" cy="1588"/>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sp>
        <p:nvSpPr>
          <p:cNvPr id="20" name="TextBox 19"/>
          <p:cNvSpPr txBox="1"/>
          <p:nvPr/>
        </p:nvSpPr>
        <p:spPr>
          <a:xfrm>
            <a:off x="3886200" y="6096000"/>
            <a:ext cx="570990" cy="261610"/>
          </a:xfrm>
          <a:prstGeom prst="rect">
            <a:avLst/>
          </a:prstGeom>
          <a:noFill/>
        </p:spPr>
        <p:txBody>
          <a:bodyPr wrap="none" rtlCol="0">
            <a:spAutoFit/>
          </a:bodyPr>
          <a:lstStyle/>
          <a:p>
            <a:r>
              <a:rPr lang="en-US" sz="1100" dirty="0" smtClean="0"/>
              <a:t>Rank 2</a:t>
            </a:r>
            <a:endParaRPr lang="en-US" sz="1100" dirty="0"/>
          </a:p>
        </p:txBody>
      </p:sp>
      <p:sp>
        <p:nvSpPr>
          <p:cNvPr id="21" name="TextBox 20"/>
          <p:cNvSpPr txBox="1"/>
          <p:nvPr/>
        </p:nvSpPr>
        <p:spPr>
          <a:xfrm>
            <a:off x="5570753" y="6096000"/>
            <a:ext cx="570990" cy="261610"/>
          </a:xfrm>
          <a:prstGeom prst="rect">
            <a:avLst/>
          </a:prstGeom>
          <a:noFill/>
        </p:spPr>
        <p:txBody>
          <a:bodyPr wrap="none" rtlCol="0">
            <a:spAutoFit/>
          </a:bodyPr>
          <a:lstStyle/>
          <a:p>
            <a:r>
              <a:rPr lang="en-US" sz="1100" dirty="0" smtClean="0"/>
              <a:t>Rank 1</a:t>
            </a:r>
            <a:endParaRPr lang="en-US" sz="1100" dirty="0"/>
          </a:p>
        </p:txBody>
      </p:sp>
      <p:pic>
        <p:nvPicPr>
          <p:cNvPr id="24" name="Picture 23" descr="default selected device icon LARGE.png"/>
          <p:cNvPicPr>
            <a:picLocks noChangeAspect="1"/>
          </p:cNvPicPr>
          <p:nvPr/>
        </p:nvPicPr>
        <p:blipFill>
          <a:blip r:embed="rId6" cstate="print"/>
          <a:stretch>
            <a:fillRect/>
          </a:stretch>
        </p:blipFill>
        <p:spPr>
          <a:xfrm>
            <a:off x="6248400" y="2667000"/>
            <a:ext cx="428625" cy="428625"/>
          </a:xfrm>
          <a:prstGeom prst="rect">
            <a:avLst/>
          </a:prstGeom>
          <a:effectLst>
            <a:outerShdw blurRad="50800" dist="38100" dir="2700000" algn="tl" rotWithShape="0">
              <a:prstClr val="black">
                <a:alpha val="40000"/>
              </a:prstClr>
            </a:outerShdw>
          </a:effectLst>
        </p:spPr>
      </p:pic>
      <p:pic>
        <p:nvPicPr>
          <p:cNvPr id="25" name="Picture 24" descr="WindowsMediaPlayer.png"/>
          <p:cNvPicPr>
            <a:picLocks noChangeAspect="1"/>
          </p:cNvPicPr>
          <p:nvPr/>
        </p:nvPicPr>
        <p:blipFill>
          <a:blip r:embed="rId7"/>
          <a:stretch>
            <a:fillRect/>
          </a:stretch>
        </p:blipFill>
        <p:spPr>
          <a:xfrm>
            <a:off x="1905000" y="3810000"/>
            <a:ext cx="838200" cy="838200"/>
          </a:xfrm>
          <a:prstGeom prst="rect">
            <a:avLst/>
          </a:prstGeom>
          <a:effectLst>
            <a:outerShdw blurRad="50800" dist="38100" dir="2700000" algn="tl" rotWithShape="0">
              <a:prstClr val="black">
                <a:alpha val="40000"/>
              </a:prstClr>
            </a:outerShdw>
          </a:effectLst>
        </p:spPr>
      </p:pic>
      <p:sp>
        <p:nvSpPr>
          <p:cNvPr id="26" name="Rounded Rectangular Callout 25"/>
          <p:cNvSpPr/>
          <p:nvPr/>
        </p:nvSpPr>
        <p:spPr bwMode="auto">
          <a:xfrm>
            <a:off x="6096000" y="4343400"/>
            <a:ext cx="1524000" cy="1066800"/>
          </a:xfrm>
          <a:prstGeom prst="wedgeRoundRectCallout">
            <a:avLst>
              <a:gd name="adj1" fmla="val -52926"/>
              <a:gd name="adj2" fmla="val 69476"/>
              <a:gd name="adj3" fmla="val 16667"/>
            </a:avLst>
          </a:prstGeom>
          <a:ln>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latin typeface="Segoe UI" pitchFamily="34" charset="0"/>
                <a:cs typeface="Segoe UI" pitchFamily="34" charset="0"/>
              </a:rPr>
              <a:t>User connects Bluetooth Headset</a:t>
            </a:r>
          </a:p>
        </p:txBody>
      </p:sp>
      <p:cxnSp>
        <p:nvCxnSpPr>
          <p:cNvPr id="27" name="Straight Arrow Connector 26"/>
          <p:cNvCxnSpPr/>
          <p:nvPr/>
        </p:nvCxnSpPr>
        <p:spPr>
          <a:xfrm rot="10800000" flipV="1">
            <a:off x="3886200" y="4343400"/>
            <a:ext cx="1449388" cy="609600"/>
          </a:xfrm>
          <a:prstGeom prst="straightConnector1">
            <a:avLst/>
          </a:prstGeom>
          <a:ln w="76200" cmpd="sng">
            <a:solidFill>
              <a:schemeClr val="accent4">
                <a:lumMod val="60000"/>
                <a:lumOff val="40000"/>
                <a:alpha val="25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pic>
        <p:nvPicPr>
          <p:cNvPr id="29" name="Picture 28" descr="headset clear background.png"/>
          <p:cNvPicPr>
            <a:picLocks noChangeAspect="1"/>
          </p:cNvPicPr>
          <p:nvPr/>
        </p:nvPicPr>
        <p:blipFill>
          <a:blip r:embed="rId4" cstate="print"/>
          <a:stretch>
            <a:fillRect/>
          </a:stretch>
        </p:blipFill>
        <p:spPr>
          <a:xfrm>
            <a:off x="5105400" y="5486400"/>
            <a:ext cx="598122" cy="838200"/>
          </a:xfrm>
          <a:prstGeom prst="rect">
            <a:avLst/>
          </a:prstGeom>
          <a:effectLst>
            <a:outerShdw blurRad="50800" dist="38100" dir="2700000" algn="tl" rotWithShape="0">
              <a:prstClr val="black">
                <a:alpha val="40000"/>
              </a:prstClr>
            </a:outerShdw>
          </a:effectLst>
        </p:spPr>
      </p:pic>
      <p:pic>
        <p:nvPicPr>
          <p:cNvPr id="30" name="Picture 29" descr="default selected device icon LARGE.png"/>
          <p:cNvPicPr>
            <a:picLocks noChangeAspect="1"/>
          </p:cNvPicPr>
          <p:nvPr/>
        </p:nvPicPr>
        <p:blipFill>
          <a:blip r:embed="rId6" cstate="print"/>
          <a:stretch>
            <a:fillRect/>
          </a:stretch>
        </p:blipFill>
        <p:spPr>
          <a:xfrm>
            <a:off x="5743575" y="5667375"/>
            <a:ext cx="428625" cy="428625"/>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Sound Improvements In Windows 7</a:t>
            </a:r>
            <a:endParaRPr lang="en-US" dirty="0"/>
          </a:p>
        </p:txBody>
      </p:sp>
      <p:sp>
        <p:nvSpPr>
          <p:cNvPr id="3" name="Content Placeholder 2"/>
          <p:cNvSpPr>
            <a:spLocks noGrp="1"/>
          </p:cNvSpPr>
          <p:nvPr>
            <p:ph idx="1"/>
          </p:nvPr>
        </p:nvSpPr>
        <p:spPr>
          <a:xfrm>
            <a:off x="382588" y="1414464"/>
            <a:ext cx="8380412" cy="4963923"/>
          </a:xfrm>
        </p:spPr>
        <p:txBody>
          <a:bodyPr/>
          <a:lstStyle/>
          <a:p>
            <a:r>
              <a:rPr lang="en-US" dirty="0" smtClean="0"/>
              <a:t>Communications</a:t>
            </a:r>
          </a:p>
          <a:p>
            <a:pPr lvl="1"/>
            <a:r>
              <a:rPr lang="en-US" dirty="0" smtClean="0"/>
              <a:t>Device Roles</a:t>
            </a:r>
          </a:p>
          <a:p>
            <a:pPr lvl="1"/>
            <a:r>
              <a:rPr lang="en-US" dirty="0" smtClean="0"/>
              <a:t>Stream Routing</a:t>
            </a:r>
          </a:p>
          <a:p>
            <a:pPr lvl="1"/>
            <a:r>
              <a:rPr lang="en-US" b="1" dirty="0" smtClean="0">
                <a:solidFill>
                  <a:srgbClr val="FFFF00"/>
                </a:solidFill>
              </a:rPr>
              <a:t>Automatic Stream Attenuation</a:t>
            </a:r>
          </a:p>
          <a:p>
            <a:pPr lvl="1"/>
            <a:r>
              <a:rPr lang="en-US" dirty="0" smtClean="0"/>
              <a:t>Lower latency APIs</a:t>
            </a:r>
          </a:p>
          <a:p>
            <a:r>
              <a:rPr lang="en-US" dirty="0" smtClean="0"/>
              <a:t>Multiple devices</a:t>
            </a:r>
          </a:p>
          <a:p>
            <a:pPr lvl="1"/>
            <a:r>
              <a:rPr lang="en-US" dirty="0" smtClean="0"/>
              <a:t>HID control update</a:t>
            </a:r>
          </a:p>
          <a:p>
            <a:pPr lvl="1"/>
            <a:r>
              <a:rPr lang="en-US" dirty="0" smtClean="0"/>
              <a:t>UX Control</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Automatic Stream Attenuation/Ducking</a:t>
            </a:r>
            <a:endParaRPr lang="en-US" dirty="0"/>
          </a:p>
        </p:txBody>
      </p:sp>
      <p:sp>
        <p:nvSpPr>
          <p:cNvPr id="3" name="Content Placeholder 2"/>
          <p:cNvSpPr>
            <a:spLocks noGrp="1"/>
          </p:cNvSpPr>
          <p:nvPr>
            <p:ph idx="1"/>
          </p:nvPr>
        </p:nvSpPr>
        <p:spPr>
          <a:xfrm>
            <a:off x="381000" y="1905000"/>
            <a:ext cx="8380412" cy="2369879"/>
          </a:xfrm>
        </p:spPr>
        <p:txBody>
          <a:bodyPr/>
          <a:lstStyle/>
          <a:p>
            <a:r>
              <a:rPr lang="en-US" dirty="0" smtClean="0"/>
              <a:t>What is ducking</a:t>
            </a:r>
          </a:p>
          <a:p>
            <a:r>
              <a:rPr lang="en-US" dirty="0" smtClean="0"/>
              <a:t>What do I need to know about ducking</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olume Mixer ducking mock-up Layered FOLDED DOWN.png"/>
          <p:cNvPicPr>
            <a:picLocks noChangeAspect="1"/>
          </p:cNvPicPr>
          <p:nvPr/>
        </p:nvPicPr>
        <p:blipFill>
          <a:blip r:embed="rId3"/>
          <a:stretch>
            <a:fillRect/>
          </a:stretch>
        </p:blipFill>
        <p:spPr>
          <a:xfrm>
            <a:off x="304800" y="2819400"/>
            <a:ext cx="4657725" cy="3495675"/>
          </a:xfrm>
          <a:prstGeom prst="rect">
            <a:avLst/>
          </a:prstGeom>
          <a:effectLst>
            <a:outerShdw blurRad="50800" dist="38100" dir="2700000" algn="tl" rotWithShape="0">
              <a:prstClr val="black">
                <a:alpha val="40000"/>
              </a:prstClr>
            </a:outerShdw>
          </a:effectLst>
        </p:spPr>
      </p:pic>
      <p:pic>
        <p:nvPicPr>
          <p:cNvPr id="4" name="Picture 3" descr="WinDVD Screenshot.png"/>
          <p:cNvPicPr>
            <a:picLocks noChangeAspect="1"/>
          </p:cNvPicPr>
          <p:nvPr/>
        </p:nvPicPr>
        <p:blipFill>
          <a:blip r:embed="rId4"/>
          <a:stretch>
            <a:fillRect/>
          </a:stretch>
        </p:blipFill>
        <p:spPr>
          <a:xfrm>
            <a:off x="1905000" y="1676400"/>
            <a:ext cx="4795943" cy="3101097"/>
          </a:xfrm>
          <a:prstGeom prst="rect">
            <a:avLst/>
          </a:prstGeom>
          <a:effectLst>
            <a:outerShdw blurRad="50800" dist="38100" dir="2700000" algn="tl" rotWithShape="0">
              <a:prstClr val="black">
                <a:alpha val="40000"/>
              </a:prstClr>
            </a:outerShdw>
          </a:effectLst>
        </p:spPr>
      </p:pic>
      <p:pic>
        <p:nvPicPr>
          <p:cNvPr id="6" name="Picture 5" descr="Volume slider button.png"/>
          <p:cNvPicPr>
            <a:picLocks noChangeAspect="1"/>
          </p:cNvPicPr>
          <p:nvPr/>
        </p:nvPicPr>
        <p:blipFill>
          <a:blip r:embed="rId5"/>
          <a:stretch>
            <a:fillRect/>
          </a:stretch>
        </p:blipFill>
        <p:spPr>
          <a:xfrm>
            <a:off x="4114800" y="4724400"/>
            <a:ext cx="200025" cy="95250"/>
          </a:xfrm>
          <a:prstGeom prst="rect">
            <a:avLst/>
          </a:prstGeom>
        </p:spPr>
      </p:pic>
      <p:sp>
        <p:nvSpPr>
          <p:cNvPr id="7" name="Rounded Rectangular Callout 6"/>
          <p:cNvSpPr/>
          <p:nvPr/>
        </p:nvSpPr>
        <p:spPr bwMode="auto">
          <a:xfrm>
            <a:off x="4495800" y="1447800"/>
            <a:ext cx="1524000" cy="457200"/>
          </a:xfrm>
          <a:prstGeom prst="wedgeRoundRectCallout">
            <a:avLst>
              <a:gd name="adj1" fmla="val -46256"/>
              <a:gd name="adj2" fmla="val 134363"/>
              <a:gd name="adj3" fmla="val 16667"/>
            </a:avLst>
          </a:prstGeom>
          <a:ln>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latin typeface="Segoe UI" pitchFamily="34" charset="0"/>
                <a:cs typeface="Segoe UI" pitchFamily="34" charset="0"/>
              </a:rPr>
              <a:t>Watching a movie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nDVD Screenshot.png"/>
          <p:cNvPicPr>
            <a:picLocks noChangeAspect="1"/>
          </p:cNvPicPr>
          <p:nvPr/>
        </p:nvPicPr>
        <p:blipFill>
          <a:blip r:embed="rId3"/>
          <a:stretch>
            <a:fillRect/>
          </a:stretch>
        </p:blipFill>
        <p:spPr>
          <a:xfrm>
            <a:off x="1905000" y="1676400"/>
            <a:ext cx="4795943" cy="3101097"/>
          </a:xfrm>
          <a:prstGeom prst="rect">
            <a:avLst/>
          </a:prstGeom>
          <a:effectLst>
            <a:outerShdw blurRad="50800" dist="38100" dir="2700000" algn="tl" rotWithShape="0">
              <a:prstClr val="black">
                <a:alpha val="40000"/>
              </a:prstClr>
            </a:outerShdw>
          </a:effectLst>
        </p:spPr>
      </p:pic>
      <p:pic>
        <p:nvPicPr>
          <p:cNvPr id="5" name="Picture 4" descr="Skype UI cropped.png"/>
          <p:cNvPicPr>
            <a:picLocks noChangeAspect="1"/>
          </p:cNvPicPr>
          <p:nvPr/>
        </p:nvPicPr>
        <p:blipFill>
          <a:blip r:embed="rId4"/>
          <a:stretch>
            <a:fillRect/>
          </a:stretch>
        </p:blipFill>
        <p:spPr>
          <a:xfrm>
            <a:off x="6172200" y="2819400"/>
            <a:ext cx="1314450" cy="2501321"/>
          </a:xfrm>
          <a:prstGeom prst="rect">
            <a:avLst/>
          </a:prstGeom>
          <a:effectLst>
            <a:outerShdw blurRad="50800" dist="38100" dir="2700000" algn="tl" rotWithShape="0">
              <a:prstClr val="black">
                <a:alpha val="40000"/>
              </a:prstClr>
            </a:outerShdw>
          </a:effectLst>
        </p:spPr>
      </p:pic>
      <p:pic>
        <p:nvPicPr>
          <p:cNvPr id="6" name="Picture 5" descr="skype.png"/>
          <p:cNvPicPr>
            <a:picLocks noChangeAspect="1"/>
          </p:cNvPicPr>
          <p:nvPr/>
        </p:nvPicPr>
        <p:blipFill>
          <a:blip r:embed="rId5"/>
          <a:stretch>
            <a:fillRect/>
          </a:stretch>
        </p:blipFill>
        <p:spPr>
          <a:xfrm>
            <a:off x="6096001" y="2743201"/>
            <a:ext cx="457199" cy="457199"/>
          </a:xfrm>
          <a:prstGeom prst="rect">
            <a:avLst/>
          </a:prstGeom>
          <a:effectLst>
            <a:outerShdw blurRad="50800" dist="38100" dir="2700000" algn="tl" rotWithShape="0">
              <a:prstClr val="black">
                <a:alpha val="40000"/>
              </a:prstClr>
            </a:outerShdw>
          </a:effectLst>
        </p:spPr>
      </p:pic>
      <p:pic>
        <p:nvPicPr>
          <p:cNvPr id="7" name="Picture 6" descr="Old Telephone CROPPED 50percent size Clear Background.png"/>
          <p:cNvPicPr>
            <a:picLocks noChangeAspect="1"/>
          </p:cNvPicPr>
          <p:nvPr/>
        </p:nvPicPr>
        <p:blipFill>
          <a:blip r:embed="rId6" cstate="print"/>
          <a:stretch>
            <a:fillRect/>
          </a:stretch>
        </p:blipFill>
        <p:spPr>
          <a:xfrm>
            <a:off x="6172200" y="4267200"/>
            <a:ext cx="2225375" cy="1457325"/>
          </a:xfrm>
          <a:prstGeom prst="rect">
            <a:avLst/>
          </a:prstGeom>
          <a:effectLst>
            <a:outerShdw blurRad="50800" dist="38100" dir="2700000" algn="tl" rotWithShape="0">
              <a:prstClr val="black">
                <a:alpha val="40000"/>
              </a:prstClr>
            </a:outerShdw>
          </a:effectLst>
        </p:spPr>
      </p:pic>
      <p:pic>
        <p:nvPicPr>
          <p:cNvPr id="8" name="Picture 7" descr="Volume Mixer ducking mock-up Layered FOLDED DOWN.png"/>
          <p:cNvPicPr>
            <a:picLocks noChangeAspect="1"/>
          </p:cNvPicPr>
          <p:nvPr/>
        </p:nvPicPr>
        <p:blipFill>
          <a:blip r:embed="rId7"/>
          <a:stretch>
            <a:fillRect/>
          </a:stretch>
        </p:blipFill>
        <p:spPr>
          <a:xfrm>
            <a:off x="304800" y="2819400"/>
            <a:ext cx="4657725" cy="3495675"/>
          </a:xfrm>
          <a:prstGeom prst="rect">
            <a:avLst/>
          </a:prstGeom>
          <a:effectLst>
            <a:outerShdw blurRad="50800" dist="38100" dir="2700000" algn="tl" rotWithShape="0">
              <a:prstClr val="black">
                <a:alpha val="40000"/>
              </a:prstClr>
            </a:outerShdw>
          </a:effectLst>
        </p:spPr>
      </p:pic>
      <p:pic>
        <p:nvPicPr>
          <p:cNvPr id="9" name="Picture 8" descr="Volume slider button.png"/>
          <p:cNvPicPr>
            <a:picLocks noChangeAspect="1"/>
          </p:cNvPicPr>
          <p:nvPr/>
        </p:nvPicPr>
        <p:blipFill>
          <a:blip r:embed="rId8"/>
          <a:stretch>
            <a:fillRect/>
          </a:stretch>
        </p:blipFill>
        <p:spPr>
          <a:xfrm>
            <a:off x="4114800" y="4724400"/>
            <a:ext cx="200025" cy="95250"/>
          </a:xfrm>
          <a:prstGeom prst="rect">
            <a:avLst/>
          </a:prstGeom>
        </p:spPr>
      </p:pic>
      <p:sp>
        <p:nvSpPr>
          <p:cNvPr id="10" name="Rounded Rectangular Callout 9"/>
          <p:cNvSpPr/>
          <p:nvPr/>
        </p:nvSpPr>
        <p:spPr bwMode="auto">
          <a:xfrm>
            <a:off x="5029200" y="5638800"/>
            <a:ext cx="1752600" cy="762000"/>
          </a:xfrm>
          <a:prstGeom prst="wedgeRoundRectCallout">
            <a:avLst>
              <a:gd name="adj1" fmla="val -86120"/>
              <a:gd name="adj2" fmla="val -122304"/>
              <a:gd name="adj3" fmla="val 16667"/>
            </a:avLst>
          </a:prstGeom>
          <a:ln>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latin typeface="Segoe UI" pitchFamily="34" charset="0"/>
                <a:cs typeface="Segoe UI" pitchFamily="34" charset="0"/>
              </a:rPr>
              <a:t>The volume of the movie soundtrack automatically lowers…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7"/>
                                        </p:tgtEl>
                                      </p:cBhvr>
                                    </p:animEffect>
                                    <p:animScale>
                                      <p:cBhvr>
                                        <p:cTn id="11" dur="250" autoRev="1" fill="hold"/>
                                        <p:tgtEl>
                                          <p:spTgt spid="7"/>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childTnLst>
                          </p:cTn>
                        </p:par>
                        <p:par>
                          <p:cTn id="20" fill="hold">
                            <p:stCondLst>
                              <p:cond delay="2000"/>
                            </p:stCondLst>
                            <p:childTnLst>
                              <p:par>
                                <p:cTn id="21" presetID="10" presetClass="exit" presetSubtype="0" fill="hold" nodeType="after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0" presetClass="path" presetSubtype="0" accel="50000" decel="50000" fill="hold" nodeType="afterEffect">
                                  <p:stCondLst>
                                    <p:cond delay="0"/>
                                  </p:stCondLst>
                                  <p:childTnLst>
                                    <p:animMotion origin="layout" path="M -5.83333E-6 3.33333E-6 L -5.83333E-6 0.1 " pathEditMode="relative" ptsTypes="AA">
                                      <p:cBhvr>
                                        <p:cTn id="30" dur="1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Sound Improvements In Windows 7</a:t>
            </a:r>
            <a:endParaRPr lang="en-US" dirty="0"/>
          </a:p>
        </p:txBody>
      </p:sp>
      <p:sp>
        <p:nvSpPr>
          <p:cNvPr id="3" name="Content Placeholder 2"/>
          <p:cNvSpPr>
            <a:spLocks noGrp="1"/>
          </p:cNvSpPr>
          <p:nvPr>
            <p:ph idx="1"/>
          </p:nvPr>
        </p:nvSpPr>
        <p:spPr>
          <a:xfrm>
            <a:off x="382588" y="1414464"/>
            <a:ext cx="8380412" cy="4963923"/>
          </a:xfrm>
        </p:spPr>
        <p:txBody>
          <a:bodyPr/>
          <a:lstStyle/>
          <a:p>
            <a:r>
              <a:rPr lang="en-US" dirty="0" smtClean="0"/>
              <a:t>Communications</a:t>
            </a:r>
          </a:p>
          <a:p>
            <a:pPr lvl="1"/>
            <a:r>
              <a:rPr lang="en-US" dirty="0" smtClean="0"/>
              <a:t>Device Roles</a:t>
            </a:r>
          </a:p>
          <a:p>
            <a:pPr lvl="1"/>
            <a:r>
              <a:rPr lang="en-US" dirty="0" smtClean="0"/>
              <a:t>Stream Routing</a:t>
            </a:r>
          </a:p>
          <a:p>
            <a:pPr lvl="1"/>
            <a:r>
              <a:rPr lang="en-US" dirty="0" smtClean="0"/>
              <a:t>Automatic Stream Attenuation</a:t>
            </a:r>
          </a:p>
          <a:p>
            <a:pPr lvl="1"/>
            <a:r>
              <a:rPr lang="en-US" b="1" dirty="0" smtClean="0">
                <a:solidFill>
                  <a:srgbClr val="FFFF00"/>
                </a:solidFill>
              </a:rPr>
              <a:t>Lower latency audio engine</a:t>
            </a:r>
          </a:p>
          <a:p>
            <a:r>
              <a:rPr lang="en-US" dirty="0" smtClean="0"/>
              <a:t>Multiple devices</a:t>
            </a:r>
          </a:p>
          <a:p>
            <a:pPr lvl="1"/>
            <a:r>
              <a:rPr lang="en-US" dirty="0" smtClean="0"/>
              <a:t>HID control update</a:t>
            </a:r>
          </a:p>
          <a:p>
            <a:pPr lvl="1"/>
            <a:r>
              <a:rPr lang="en-US" dirty="0" smtClean="0"/>
              <a:t>UX Control</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Latency Sound</a:t>
            </a:r>
            <a:endParaRPr lang="en-US" dirty="0"/>
          </a:p>
        </p:txBody>
      </p:sp>
      <p:sp>
        <p:nvSpPr>
          <p:cNvPr id="3" name="Content Placeholder 2"/>
          <p:cNvSpPr>
            <a:spLocks noGrp="1"/>
          </p:cNvSpPr>
          <p:nvPr>
            <p:ph idx="1"/>
          </p:nvPr>
        </p:nvSpPr>
        <p:spPr>
          <a:xfrm>
            <a:off x="382588" y="1414464"/>
            <a:ext cx="8380412" cy="1982081"/>
          </a:xfrm>
        </p:spPr>
        <p:txBody>
          <a:bodyPr/>
          <a:lstStyle/>
          <a:p>
            <a:r>
              <a:rPr lang="en-US" dirty="0" smtClean="0"/>
              <a:t>Device drivers can enable </a:t>
            </a:r>
            <a:br>
              <a:rPr lang="en-US" dirty="0" smtClean="0"/>
            </a:br>
            <a:r>
              <a:rPr lang="en-US" dirty="0" smtClean="0"/>
              <a:t>pull mode audio engine</a:t>
            </a:r>
          </a:p>
          <a:p>
            <a:r>
              <a:rPr lang="en-US" dirty="0" smtClean="0"/>
              <a:t>OEMs may set periodicity </a:t>
            </a:r>
            <a:br>
              <a:rPr lang="en-US" dirty="0" smtClean="0"/>
            </a:br>
            <a:r>
              <a:rPr lang="en-US" dirty="0" smtClean="0"/>
              <a:t>for improved latency or power</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OEM Periodicity INF Entry</a:t>
            </a:r>
            <a:endParaRPr lang="en-US" dirty="0"/>
          </a:p>
        </p:txBody>
      </p:sp>
      <p:sp>
        <p:nvSpPr>
          <p:cNvPr id="3" name="Content Placeholder 2"/>
          <p:cNvSpPr>
            <a:spLocks noGrp="1"/>
          </p:cNvSpPr>
          <p:nvPr>
            <p:ph idx="1"/>
          </p:nvPr>
        </p:nvSpPr>
        <p:spPr>
          <a:xfrm>
            <a:off x="382588" y="1414464"/>
            <a:ext cx="8380412" cy="4450449"/>
          </a:xfrm>
        </p:spPr>
        <p:txBody>
          <a:bodyPr/>
          <a:lstStyle/>
          <a:p>
            <a:r>
              <a:rPr lang="en-US" sz="3200" dirty="0" smtClean="0"/>
              <a:t>Specify </a:t>
            </a:r>
            <a:r>
              <a:rPr lang="en-US" sz="3200" dirty="0" err="1" smtClean="0"/>
              <a:t>PKEY_AudioEngine_OEMPeriod</a:t>
            </a:r>
            <a:r>
              <a:rPr lang="en-US" sz="3200" dirty="0" smtClean="0"/>
              <a:t> for a custom periodicity</a:t>
            </a:r>
          </a:p>
          <a:p>
            <a:r>
              <a:rPr lang="en-US" sz="3200" dirty="0" smtClean="0"/>
              <a:t>The value is specified as VT_BLOB</a:t>
            </a:r>
          </a:p>
          <a:p>
            <a:r>
              <a:rPr lang="en-US" sz="3200" dirty="0" smtClean="0"/>
              <a:t>Must in the range 50000-90000 (5-9ms) on even 10000 HNSTIME unit boundaries (i.e. 50000, 60000, 70000, 80000 or 90000)</a:t>
            </a:r>
          </a:p>
          <a:p>
            <a:r>
              <a:rPr lang="en-US" sz="2800" dirty="0" err="1" smtClean="0">
                <a:latin typeface="Courier New" pitchFamily="49" charset="0"/>
                <a:cs typeface="Courier New" pitchFamily="49" charset="0"/>
              </a:rPr>
              <a:t>PKEY_AudioEngine_OEMPeriod</a:t>
            </a:r>
            <a:r>
              <a:rPr lang="en-US" sz="2800" dirty="0" smtClean="0">
                <a:latin typeface="Courier New" pitchFamily="49" charset="0"/>
                <a:cs typeface="Courier New" pitchFamily="49" charset="0"/>
              </a:rPr>
              <a:t> = "{E4870E26-3CC5-4CD2-BA46-CA0A9A70ED04},6"</a:t>
            </a:r>
            <a:endParaRPr lang="en-US" sz="2800" dirty="0">
              <a:latin typeface="Courier New" pitchFamily="49" charset="0"/>
              <a:cs typeface="Courier New" pitchFamily="49"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382588" y="1414464"/>
            <a:ext cx="8380412" cy="2792046"/>
          </a:xfrm>
        </p:spPr>
        <p:txBody>
          <a:bodyPr/>
          <a:lstStyle/>
          <a:p>
            <a:r>
              <a:rPr lang="en-US" dirty="0" smtClean="0"/>
              <a:t>Overview of Windows 7</a:t>
            </a:r>
          </a:p>
          <a:p>
            <a:pPr>
              <a:buNone/>
            </a:pPr>
            <a:r>
              <a:rPr lang="en-US" smtClean="0"/>
              <a:t>	Sound </a:t>
            </a:r>
            <a:r>
              <a:rPr lang="en-US" dirty="0" smtClean="0"/>
              <a:t>Improvements</a:t>
            </a:r>
          </a:p>
          <a:p>
            <a:pPr lvl="1"/>
            <a:r>
              <a:rPr lang="en-US" dirty="0" smtClean="0"/>
              <a:t>Building devices for the communication role</a:t>
            </a:r>
          </a:p>
          <a:p>
            <a:pPr lvl="1"/>
            <a:r>
              <a:rPr lang="en-US" dirty="0" smtClean="0"/>
              <a:t>Multiple device experience</a:t>
            </a:r>
          </a:p>
          <a:p>
            <a:r>
              <a:rPr lang="en-US" dirty="0" smtClean="0"/>
              <a:t>Logo Improvements</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Sound Improvements In Windows 7</a:t>
            </a:r>
            <a:endParaRPr lang="en-US" dirty="0"/>
          </a:p>
        </p:txBody>
      </p:sp>
      <p:sp>
        <p:nvSpPr>
          <p:cNvPr id="3" name="Content Placeholder 2"/>
          <p:cNvSpPr>
            <a:spLocks noGrp="1"/>
          </p:cNvSpPr>
          <p:nvPr>
            <p:ph idx="1"/>
          </p:nvPr>
        </p:nvSpPr>
        <p:spPr>
          <a:xfrm>
            <a:off x="382588" y="1414464"/>
            <a:ext cx="8380412" cy="5520486"/>
          </a:xfrm>
        </p:spPr>
        <p:txBody>
          <a:bodyPr/>
          <a:lstStyle/>
          <a:p>
            <a:r>
              <a:rPr lang="en-US" dirty="0" smtClean="0"/>
              <a:t>Communications</a:t>
            </a:r>
          </a:p>
          <a:p>
            <a:pPr lvl="1"/>
            <a:r>
              <a:rPr lang="en-US" dirty="0" smtClean="0"/>
              <a:t>Device Roles</a:t>
            </a:r>
          </a:p>
          <a:p>
            <a:pPr lvl="1"/>
            <a:r>
              <a:rPr lang="en-US" dirty="0" smtClean="0"/>
              <a:t>Stream Routing</a:t>
            </a:r>
          </a:p>
          <a:p>
            <a:pPr lvl="1"/>
            <a:r>
              <a:rPr lang="en-US" dirty="0" smtClean="0"/>
              <a:t>Stream Attenuation</a:t>
            </a:r>
          </a:p>
          <a:p>
            <a:pPr lvl="1"/>
            <a:r>
              <a:rPr lang="en-US" dirty="0" smtClean="0"/>
              <a:t>Lower latency audio engine</a:t>
            </a:r>
          </a:p>
          <a:p>
            <a:pPr lvl="1"/>
            <a:r>
              <a:rPr lang="en-US" b="1" dirty="0" smtClean="0">
                <a:solidFill>
                  <a:srgbClr val="FFFF00"/>
                </a:solidFill>
              </a:rPr>
              <a:t>Bluetooth Audio Support</a:t>
            </a:r>
          </a:p>
          <a:p>
            <a:r>
              <a:rPr lang="en-US" dirty="0" smtClean="0"/>
              <a:t>Multiple devices</a:t>
            </a:r>
          </a:p>
          <a:p>
            <a:pPr lvl="1"/>
            <a:r>
              <a:rPr lang="en-US" dirty="0" smtClean="0"/>
              <a:t>HID control update</a:t>
            </a:r>
          </a:p>
          <a:p>
            <a:pPr lvl="1"/>
            <a:r>
              <a:rPr lang="en-US" dirty="0" smtClean="0"/>
              <a:t>UX Control</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Bluetooth Audio Support</a:t>
            </a:r>
            <a:endParaRPr lang="en-US" dirty="0"/>
          </a:p>
        </p:txBody>
      </p:sp>
      <p:sp>
        <p:nvSpPr>
          <p:cNvPr id="3" name="Content Placeholder 2"/>
          <p:cNvSpPr>
            <a:spLocks noGrp="1"/>
          </p:cNvSpPr>
          <p:nvPr>
            <p:ph idx="1"/>
          </p:nvPr>
        </p:nvSpPr>
        <p:spPr/>
        <p:txBody>
          <a:bodyPr>
            <a:normAutofit lnSpcReduction="10000"/>
          </a:bodyPr>
          <a:lstStyle/>
          <a:p>
            <a:r>
              <a:rPr lang="en-US" dirty="0" smtClean="0"/>
              <a:t>Windows 7 support </a:t>
            </a:r>
            <a:br>
              <a:rPr lang="en-US" dirty="0" smtClean="0"/>
            </a:br>
            <a:r>
              <a:rPr lang="en-US" dirty="0" smtClean="0"/>
              <a:t>Bluetooth audio natively</a:t>
            </a:r>
          </a:p>
          <a:p>
            <a:r>
              <a:rPr lang="en-US" dirty="0" smtClean="0"/>
              <a:t>Please attend “Designing Bluetooth </a:t>
            </a:r>
            <a:br>
              <a:rPr lang="en-US" dirty="0" smtClean="0"/>
            </a:br>
            <a:r>
              <a:rPr lang="en-US" dirty="0" smtClean="0"/>
              <a:t>Audio Devices for Windows 7” </a:t>
            </a:r>
            <a:br>
              <a:rPr lang="en-US" dirty="0" smtClean="0"/>
            </a:br>
            <a:r>
              <a:rPr lang="en-US" dirty="0" smtClean="0"/>
              <a:t>for more information</a:t>
            </a:r>
            <a:endParaRPr lang="en-U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Devices In Win7</a:t>
            </a:r>
            <a:endParaRPr lang="en-US" dirty="0"/>
          </a:p>
        </p:txBody>
      </p:sp>
      <p:sp>
        <p:nvSpPr>
          <p:cNvPr id="3" name="Content Placeholder 2"/>
          <p:cNvSpPr>
            <a:spLocks noGrp="1"/>
          </p:cNvSpPr>
          <p:nvPr>
            <p:ph idx="1"/>
          </p:nvPr>
        </p:nvSpPr>
        <p:spPr>
          <a:xfrm>
            <a:off x="382588" y="1414464"/>
            <a:ext cx="8380412" cy="4179606"/>
          </a:xfrm>
        </p:spPr>
        <p:txBody>
          <a:bodyPr/>
          <a:lstStyle/>
          <a:p>
            <a:r>
              <a:rPr lang="en-US" dirty="0" smtClean="0"/>
              <a:t>Improved Device control</a:t>
            </a:r>
          </a:p>
          <a:p>
            <a:pPr lvl="1"/>
            <a:r>
              <a:rPr lang="en-US" dirty="0" smtClean="0"/>
              <a:t>HID volume controls are </a:t>
            </a:r>
            <a:br>
              <a:rPr lang="en-US" dirty="0" smtClean="0"/>
            </a:br>
            <a:r>
              <a:rPr lang="en-US" dirty="0" smtClean="0"/>
              <a:t>now associated to the device</a:t>
            </a:r>
          </a:p>
          <a:p>
            <a:pPr lvl="1"/>
            <a:r>
              <a:rPr lang="en-US" dirty="0" smtClean="0"/>
              <a:t>Unassociated volume controls </a:t>
            </a:r>
            <a:br>
              <a:rPr lang="en-US" dirty="0" smtClean="0"/>
            </a:br>
            <a:r>
              <a:rPr lang="en-US" dirty="0" smtClean="0"/>
              <a:t>control the default device</a:t>
            </a:r>
          </a:p>
          <a:p>
            <a:r>
              <a:rPr lang="en-US" dirty="0" smtClean="0"/>
              <a:t>Improved UI</a:t>
            </a:r>
          </a:p>
          <a:p>
            <a:pPr lvl="1"/>
            <a:r>
              <a:rPr lang="en-US" dirty="0" smtClean="0"/>
              <a:t>Volume Fly-out</a:t>
            </a:r>
          </a:p>
          <a:p>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Control UI</a:t>
            </a:r>
            <a:endParaRPr lang="en-US" dirty="0"/>
          </a:p>
        </p:txBody>
      </p:sp>
      <p:pic>
        <p:nvPicPr>
          <p:cNvPr id="6" name="Picture 5" descr="volume fly-out DCD and DD More appropriate icons Folded Down.png"/>
          <p:cNvPicPr>
            <a:picLocks noChangeAspect="1"/>
          </p:cNvPicPr>
          <p:nvPr/>
        </p:nvPicPr>
        <p:blipFill>
          <a:blip r:embed="rId3"/>
          <a:stretch>
            <a:fillRect/>
          </a:stretch>
        </p:blipFill>
        <p:spPr>
          <a:xfrm>
            <a:off x="3429000" y="1905000"/>
            <a:ext cx="2133600" cy="3521094"/>
          </a:xfrm>
          <a:prstGeom prst="rect">
            <a:avLst/>
          </a:prstGeom>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Logo Improvements</a:t>
            </a:r>
            <a:endParaRPr lang="en-US" dirty="0"/>
          </a:p>
        </p:txBody>
      </p:sp>
      <p:sp>
        <p:nvSpPr>
          <p:cNvPr id="3" name="Content Placeholder 2"/>
          <p:cNvSpPr>
            <a:spLocks noGrp="1"/>
          </p:cNvSpPr>
          <p:nvPr>
            <p:ph idx="1"/>
          </p:nvPr>
        </p:nvSpPr>
        <p:spPr>
          <a:xfrm>
            <a:off x="382588" y="1414464"/>
            <a:ext cx="8380412" cy="1525033"/>
          </a:xfrm>
        </p:spPr>
        <p:txBody>
          <a:bodyPr/>
          <a:lstStyle/>
          <a:p>
            <a:r>
              <a:rPr lang="en-US" dirty="0" smtClean="0"/>
              <a:t>What is the communications device logo</a:t>
            </a:r>
          </a:p>
          <a:p>
            <a:r>
              <a:rPr lang="en-US" dirty="0" smtClean="0"/>
              <a:t>For more logo information please </a:t>
            </a:r>
            <a:br>
              <a:rPr lang="en-US" dirty="0" smtClean="0"/>
            </a:br>
            <a:r>
              <a:rPr lang="en-US" dirty="0" smtClean="0"/>
              <a:t>attend the chalk talk</a:t>
            </a:r>
            <a:endParaRPr lang="en-US"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Content Placeholder 2"/>
          <p:cNvSpPr>
            <a:spLocks noGrp="1"/>
          </p:cNvSpPr>
          <p:nvPr>
            <p:ph idx="1"/>
          </p:nvPr>
        </p:nvSpPr>
        <p:spPr>
          <a:xfrm>
            <a:off x="382588" y="1414464"/>
            <a:ext cx="8380412" cy="2135969"/>
          </a:xfrm>
        </p:spPr>
        <p:txBody>
          <a:bodyPr/>
          <a:lstStyle/>
          <a:p>
            <a:r>
              <a:rPr lang="en-US" dirty="0" smtClean="0"/>
              <a:t>Choose a role for your device</a:t>
            </a:r>
          </a:p>
          <a:p>
            <a:r>
              <a:rPr lang="en-US" dirty="0" smtClean="0"/>
              <a:t>Include pull-mode support </a:t>
            </a:r>
            <a:br>
              <a:rPr lang="en-US" dirty="0" smtClean="0"/>
            </a:br>
            <a:r>
              <a:rPr lang="en-US" dirty="0" smtClean="0"/>
              <a:t>in your device and drivers</a:t>
            </a:r>
          </a:p>
          <a:p>
            <a:r>
              <a:rPr lang="en-US" dirty="0" smtClean="0"/>
              <a:t>Think about the logo</a:t>
            </a:r>
            <a:endParaRPr lang="en-US"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382588" y="1414464"/>
            <a:ext cx="8380412" cy="3709734"/>
          </a:xfrm>
        </p:spPr>
        <p:txBody>
          <a:bodyPr/>
          <a:lstStyle/>
          <a:p>
            <a:r>
              <a:rPr lang="en-US" dirty="0" smtClean="0"/>
              <a:t>Sessions</a:t>
            </a:r>
          </a:p>
          <a:p>
            <a:pPr lvl="1"/>
            <a:r>
              <a:rPr lang="en-US" dirty="0" smtClean="0"/>
              <a:t>Building Bluetooth audio </a:t>
            </a:r>
            <a:br>
              <a:rPr lang="en-US" dirty="0" smtClean="0"/>
            </a:br>
            <a:r>
              <a:rPr lang="en-US" dirty="0" smtClean="0"/>
              <a:t>devices for Windows 7</a:t>
            </a:r>
          </a:p>
          <a:p>
            <a:pPr lvl="1"/>
            <a:r>
              <a:rPr lang="en-US" dirty="0" smtClean="0"/>
              <a:t>Audio design for unified communications</a:t>
            </a:r>
          </a:p>
          <a:p>
            <a:r>
              <a:rPr lang="en-US" dirty="0" smtClean="0"/>
              <a:t> Chalk Talks</a:t>
            </a:r>
          </a:p>
          <a:p>
            <a:pPr lvl="1"/>
            <a:r>
              <a:rPr lang="en-US" dirty="0" smtClean="0"/>
              <a:t>Logo improvements for sound devices</a:t>
            </a:r>
          </a:p>
          <a:p>
            <a:pPr lvl="1"/>
            <a:r>
              <a:rPr lang="en-US" dirty="0" smtClean="0"/>
              <a:t>Audio design for unified communications</a:t>
            </a:r>
            <a:endParaRPr lang="en-US"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715000"/>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Sound Improvements In Windows 7</a:t>
            </a:r>
            <a:endParaRPr lang="en-US" sz="4400" dirty="0"/>
          </a:p>
        </p:txBody>
      </p:sp>
      <p:sp>
        <p:nvSpPr>
          <p:cNvPr id="3" name="Content Placeholder 2"/>
          <p:cNvSpPr>
            <a:spLocks noGrp="1"/>
          </p:cNvSpPr>
          <p:nvPr>
            <p:ph idx="1"/>
          </p:nvPr>
        </p:nvSpPr>
        <p:spPr/>
        <p:txBody>
          <a:bodyPr/>
          <a:lstStyle/>
          <a:p>
            <a:r>
              <a:rPr lang="en-US" smtClean="0"/>
              <a:t>Communications</a:t>
            </a:r>
          </a:p>
          <a:p>
            <a:pPr lvl="1"/>
            <a:r>
              <a:rPr lang="en-US" smtClean="0"/>
              <a:t>Device Roles</a:t>
            </a:r>
          </a:p>
          <a:p>
            <a:pPr lvl="1"/>
            <a:r>
              <a:rPr lang="en-US" smtClean="0"/>
              <a:t>Stream Routing</a:t>
            </a:r>
          </a:p>
          <a:p>
            <a:pPr lvl="1"/>
            <a:r>
              <a:rPr lang="en-US" smtClean="0"/>
              <a:t>Automatic Stream Attenuation</a:t>
            </a:r>
          </a:p>
          <a:p>
            <a:pPr lvl="1"/>
            <a:r>
              <a:rPr lang="en-US" smtClean="0"/>
              <a:t>Lower latency audio engine</a:t>
            </a:r>
          </a:p>
          <a:p>
            <a:pPr lvl="1"/>
            <a:r>
              <a:rPr lang="en-US" smtClean="0"/>
              <a:t>Bluetooth audio support</a:t>
            </a:r>
          </a:p>
          <a:p>
            <a:r>
              <a:rPr lang="en-US" smtClean="0"/>
              <a:t>Multiple devices</a:t>
            </a:r>
          </a:p>
          <a:p>
            <a:pPr lvl="1"/>
            <a:r>
              <a:rPr lang="en-US" smtClean="0"/>
              <a:t>HID control update</a:t>
            </a:r>
          </a:p>
          <a:p>
            <a:pPr lvl="1"/>
            <a:r>
              <a:rPr lang="en-US" smtClean="0"/>
              <a:t>UX Control</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Sound Improvements In Windows 7</a:t>
            </a:r>
            <a:endParaRPr lang="en-US" dirty="0"/>
          </a:p>
        </p:txBody>
      </p:sp>
      <p:sp>
        <p:nvSpPr>
          <p:cNvPr id="3" name="Content Placeholder 2"/>
          <p:cNvSpPr>
            <a:spLocks noGrp="1"/>
          </p:cNvSpPr>
          <p:nvPr>
            <p:ph idx="1"/>
          </p:nvPr>
        </p:nvSpPr>
        <p:spPr>
          <a:xfrm>
            <a:off x="382588" y="1414464"/>
            <a:ext cx="8380412" cy="5520486"/>
          </a:xfrm>
        </p:spPr>
        <p:txBody>
          <a:bodyPr/>
          <a:lstStyle/>
          <a:p>
            <a:r>
              <a:rPr lang="en-US" dirty="0" smtClean="0"/>
              <a:t>Communications</a:t>
            </a:r>
          </a:p>
          <a:p>
            <a:pPr lvl="1"/>
            <a:r>
              <a:rPr lang="en-US" b="1" dirty="0" smtClean="0">
                <a:solidFill>
                  <a:srgbClr val="FFFF00"/>
                </a:solidFill>
              </a:rPr>
              <a:t>Device Roles</a:t>
            </a:r>
          </a:p>
          <a:p>
            <a:pPr lvl="1"/>
            <a:r>
              <a:rPr lang="en-US" dirty="0" smtClean="0"/>
              <a:t>Stream Routing</a:t>
            </a:r>
          </a:p>
          <a:p>
            <a:pPr lvl="1"/>
            <a:r>
              <a:rPr lang="en-US" dirty="0" smtClean="0"/>
              <a:t>Automatic Stream Attenuation</a:t>
            </a:r>
          </a:p>
          <a:p>
            <a:pPr lvl="1"/>
            <a:r>
              <a:rPr lang="en-US" dirty="0" smtClean="0"/>
              <a:t>Lower latency audio engine</a:t>
            </a:r>
          </a:p>
          <a:p>
            <a:pPr lvl="1"/>
            <a:r>
              <a:rPr lang="en-US" dirty="0" smtClean="0"/>
              <a:t>Bluetooth audio support</a:t>
            </a:r>
          </a:p>
          <a:p>
            <a:r>
              <a:rPr lang="en-US" dirty="0" smtClean="0"/>
              <a:t>Multiple devices</a:t>
            </a:r>
          </a:p>
          <a:p>
            <a:pPr lvl="1"/>
            <a:r>
              <a:rPr lang="en-US" dirty="0" smtClean="0"/>
              <a:t>HID control update</a:t>
            </a:r>
          </a:p>
          <a:p>
            <a:pPr lvl="1"/>
            <a:r>
              <a:rPr lang="en-US" dirty="0" smtClean="0"/>
              <a:t>UX Control</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Device Roles</a:t>
            </a:r>
            <a:endParaRPr lang="en-US" dirty="0"/>
          </a:p>
        </p:txBody>
      </p:sp>
      <p:sp>
        <p:nvSpPr>
          <p:cNvPr id="3" name="Content Placeholder 2"/>
          <p:cNvSpPr>
            <a:spLocks noGrp="1"/>
          </p:cNvSpPr>
          <p:nvPr>
            <p:ph idx="1"/>
          </p:nvPr>
        </p:nvSpPr>
        <p:spPr/>
        <p:txBody>
          <a:bodyPr/>
          <a:lstStyle/>
          <a:p>
            <a:r>
              <a:rPr lang="en-US" smtClean="0"/>
              <a:t>Device Roles</a:t>
            </a:r>
          </a:p>
          <a:p>
            <a:pPr lvl="1"/>
            <a:r>
              <a:rPr lang="en-US" smtClean="0"/>
              <a:t>Communications</a:t>
            </a:r>
          </a:p>
          <a:p>
            <a:pPr lvl="1"/>
            <a:r>
              <a:rPr lang="en-US" smtClean="0"/>
              <a:t>Non-Communications</a:t>
            </a:r>
          </a:p>
          <a:p>
            <a:r>
              <a:rPr lang="en-US" smtClean="0"/>
              <a:t>Specifying a Role</a:t>
            </a:r>
          </a:p>
          <a:p>
            <a:pPr lvl="1"/>
            <a:r>
              <a:rPr lang="en-US" smtClean="0"/>
              <a:t>INF</a:t>
            </a:r>
          </a:p>
          <a:p>
            <a:pPr lvl="1"/>
            <a:r>
              <a:rPr lang="en-US" smtClean="0"/>
              <a:t>Device Form Factor</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Endpoints</a:t>
            </a:r>
            <a:endParaRPr lang="en-US" dirty="0"/>
          </a:p>
        </p:txBody>
      </p:sp>
      <p:pic>
        <p:nvPicPr>
          <p:cNvPr id="6" name="Content Placeholder 5" descr="mmsys.png"/>
          <p:cNvPicPr>
            <a:picLocks noGrp="1" noChangeAspect="1"/>
          </p:cNvPicPr>
          <p:nvPr>
            <p:ph idx="1"/>
          </p:nvPr>
        </p:nvPicPr>
        <p:blipFill>
          <a:blip r:embed="rId3"/>
          <a:stretch>
            <a:fillRect/>
          </a:stretch>
        </p:blipFill>
        <p:spPr>
          <a:xfrm>
            <a:off x="3498086" y="1414463"/>
            <a:ext cx="2149415" cy="2370137"/>
          </a:xfrm>
          <a:effectLst>
            <a:outerShdw blurRad="50800" dist="38100" dir="2700000" algn="tl" rotWithShape="0">
              <a:prstClr val="black">
                <a:alpha val="40000"/>
              </a:prstClr>
            </a:outerShdw>
          </a:effec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038600" y="2667000"/>
            <a:ext cx="2438400" cy="609600"/>
          </a:xfrm>
          <a:prstGeom prst="rect">
            <a:avLst/>
          </a:prstGeom>
          <a:ln>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latin typeface="Segoe UI" pitchFamily="34" charset="0"/>
                <a:cs typeface="Segoe UI" pitchFamily="34" charset="0"/>
              </a:rPr>
              <a:t>System Communication Default Device</a:t>
            </a:r>
          </a:p>
        </p:txBody>
      </p:sp>
      <p:pic>
        <p:nvPicPr>
          <p:cNvPr id="5" name="Picture 4" descr="250px-MSOfficeComm2005MainWin.png"/>
          <p:cNvPicPr>
            <a:picLocks noChangeAspect="1"/>
          </p:cNvPicPr>
          <p:nvPr/>
        </p:nvPicPr>
        <p:blipFill>
          <a:blip r:embed="rId3"/>
          <a:stretch>
            <a:fillRect/>
          </a:stretch>
        </p:blipFill>
        <p:spPr>
          <a:xfrm>
            <a:off x="281765" y="2809037"/>
            <a:ext cx="1752600" cy="3210763"/>
          </a:xfrm>
          <a:prstGeom prst="rect">
            <a:avLst/>
          </a:prstGeom>
          <a:noFill/>
          <a:ln>
            <a:noFill/>
          </a:ln>
          <a:effectLst>
            <a:outerShdw blurRad="50800" dist="38100" dir="2700000" algn="tl" rotWithShape="0">
              <a:prstClr val="black">
                <a:alpha val="40000"/>
              </a:prstClr>
            </a:outerShdw>
          </a:effectLst>
        </p:spPr>
      </p:pic>
      <p:pic>
        <p:nvPicPr>
          <p:cNvPr id="6" name="Picture 5" descr="Default selected Communication Default Device LARGE clear background.png"/>
          <p:cNvPicPr>
            <a:picLocks noChangeAspect="1"/>
          </p:cNvPicPr>
          <p:nvPr/>
        </p:nvPicPr>
        <p:blipFill>
          <a:blip r:embed="rId4" cstate="print"/>
          <a:stretch>
            <a:fillRect/>
          </a:stretch>
        </p:blipFill>
        <p:spPr>
          <a:xfrm>
            <a:off x="6260802" y="2973569"/>
            <a:ext cx="428625" cy="428625"/>
          </a:xfrm>
          <a:prstGeom prst="rect">
            <a:avLst/>
          </a:prstGeom>
          <a:effectLst>
            <a:outerShdw blurRad="50800" dist="38100" dir="2700000" algn="tl" rotWithShape="0">
              <a:prstClr val="black">
                <a:alpha val="40000"/>
              </a:prstClr>
            </a:outerShdw>
          </a:effectLst>
        </p:spPr>
      </p:pic>
      <p:cxnSp>
        <p:nvCxnSpPr>
          <p:cNvPr id="7" name="Straight Arrow Connector 6"/>
          <p:cNvCxnSpPr/>
          <p:nvPr/>
        </p:nvCxnSpPr>
        <p:spPr>
          <a:xfrm>
            <a:off x="1981200" y="3046412"/>
            <a:ext cx="2133600" cy="1588"/>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sp>
        <p:nvSpPr>
          <p:cNvPr id="8" name="Rounded Rectangular Callout 7"/>
          <p:cNvSpPr/>
          <p:nvPr/>
        </p:nvSpPr>
        <p:spPr bwMode="auto">
          <a:xfrm>
            <a:off x="2133600" y="1600200"/>
            <a:ext cx="1524000" cy="1066800"/>
          </a:xfrm>
          <a:prstGeom prst="wedgeRoundRectCallout">
            <a:avLst>
              <a:gd name="adj1" fmla="val -52926"/>
              <a:gd name="adj2" fmla="val 69476"/>
              <a:gd name="adj3" fmla="val 16667"/>
            </a:avLst>
          </a:prstGeom>
          <a:ln>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latin typeface="Segoe UI" pitchFamily="34" charset="0"/>
                <a:cs typeface="Segoe UI" pitchFamily="34" charset="0"/>
              </a:rPr>
              <a:t>Application asks for preferred communication device</a:t>
            </a:r>
          </a:p>
        </p:txBody>
      </p:sp>
      <p:cxnSp>
        <p:nvCxnSpPr>
          <p:cNvPr id="9" name="Straight Arrow Connector 8"/>
          <p:cNvCxnSpPr>
            <a:endCxn id="10" idx="0"/>
          </p:cNvCxnSpPr>
          <p:nvPr/>
        </p:nvCxnSpPr>
        <p:spPr>
          <a:xfrm rot="5400000">
            <a:off x="4718081" y="3740119"/>
            <a:ext cx="1081027" cy="1588"/>
          </a:xfrm>
          <a:prstGeom prst="straightConnector1">
            <a:avLst/>
          </a:prstGeom>
          <a:ln w="76200" cmpd="sng">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3">
            <a:schemeClr val="accent5"/>
          </a:lnRef>
          <a:fillRef idx="0">
            <a:schemeClr val="accent5"/>
          </a:fillRef>
          <a:effectRef idx="2">
            <a:schemeClr val="accent5"/>
          </a:effectRef>
          <a:fontRef idx="minor">
            <a:schemeClr val="tx1"/>
          </a:fontRef>
        </p:style>
      </p:cxnSp>
      <p:pic>
        <p:nvPicPr>
          <p:cNvPr id="10" name="Picture 9" descr="headset clear background.png"/>
          <p:cNvPicPr>
            <a:picLocks noChangeAspect="1"/>
          </p:cNvPicPr>
          <p:nvPr/>
        </p:nvPicPr>
        <p:blipFill>
          <a:blip r:embed="rId5" cstate="print"/>
          <a:stretch>
            <a:fillRect/>
          </a:stretch>
        </p:blipFill>
        <p:spPr>
          <a:xfrm>
            <a:off x="4800600" y="4281427"/>
            <a:ext cx="914400" cy="1281173"/>
          </a:xfrm>
          <a:prstGeom prst="rect">
            <a:avLst/>
          </a:prstGeom>
          <a:effectLst>
            <a:outerShdw blurRad="50800" dist="38100" dir="2700000" algn="tl" rotWithShape="0">
              <a:prstClr val="black">
                <a:alpha val="40000"/>
              </a:prstClr>
            </a:outerShdw>
          </a:effectLst>
        </p:spPr>
      </p:pic>
      <p:pic>
        <p:nvPicPr>
          <p:cNvPr id="12" name="Picture 11" descr="Default selected Communication Default Device LARGE clear background.png"/>
          <p:cNvPicPr>
            <a:picLocks noChangeAspect="1"/>
          </p:cNvPicPr>
          <p:nvPr/>
        </p:nvPicPr>
        <p:blipFill>
          <a:blip r:embed="rId4" cstate="print"/>
          <a:stretch>
            <a:fillRect/>
          </a:stretch>
        </p:blipFill>
        <p:spPr>
          <a:xfrm>
            <a:off x="5638800" y="5210175"/>
            <a:ext cx="428625" cy="428625"/>
          </a:xfrm>
          <a:prstGeom prst="rect">
            <a:avLst/>
          </a:prstGeom>
          <a:effectLst>
            <a:outerShdw blurRad="50800" dist="38100" dir="2700000" algn="tl" rotWithShape="0">
              <a:prstClr val="black">
                <a:alpha val="40000"/>
              </a:prstClr>
            </a:outerShdw>
          </a:effectLst>
        </p:spPr>
      </p:pic>
      <p:pic>
        <p:nvPicPr>
          <p:cNvPr id="13" name="Picture 12" descr="PC speakers clear background.png"/>
          <p:cNvPicPr>
            <a:picLocks noChangeAspect="1"/>
          </p:cNvPicPr>
          <p:nvPr/>
        </p:nvPicPr>
        <p:blipFill>
          <a:blip r:embed="rId6" cstate="print"/>
          <a:stretch>
            <a:fillRect/>
          </a:stretch>
        </p:blipFill>
        <p:spPr>
          <a:xfrm>
            <a:off x="3124200" y="4343400"/>
            <a:ext cx="1066800" cy="1066800"/>
          </a:xfrm>
          <a:prstGeom prst="rect">
            <a:avLst/>
          </a:prstGeom>
          <a:effectLst>
            <a:outerShdw blurRad="50800" dist="38100" dir="2700000" algn="tl" rotWithShape="0">
              <a:prstClr val="black">
                <a:alpha val="40000"/>
              </a:prstClr>
            </a:outerShdw>
          </a:effectLst>
        </p:spPr>
      </p:pic>
      <p:pic>
        <p:nvPicPr>
          <p:cNvPr id="14" name="Picture 13" descr="default selected device icon LARGE.png"/>
          <p:cNvPicPr>
            <a:picLocks noChangeAspect="1"/>
          </p:cNvPicPr>
          <p:nvPr/>
        </p:nvPicPr>
        <p:blipFill>
          <a:blip r:embed="rId7" cstate="print"/>
          <a:stretch>
            <a:fillRect/>
          </a:stretch>
        </p:blipFill>
        <p:spPr>
          <a:xfrm>
            <a:off x="3962400" y="5210175"/>
            <a:ext cx="428625" cy="428625"/>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smtClean="0"/>
              <a:t>How To Become The </a:t>
            </a:r>
            <a:br>
              <a:rPr lang="en-US" dirty="0" smtClean="0"/>
            </a:br>
            <a:r>
              <a:rPr lang="en-US" dirty="0" smtClean="0"/>
              <a:t>Default Communications Device</a:t>
            </a:r>
            <a:endParaRPr lang="en-US" dirty="0"/>
          </a:p>
        </p:txBody>
      </p:sp>
      <p:sp>
        <p:nvSpPr>
          <p:cNvPr id="3" name="Content Placeholder 2"/>
          <p:cNvSpPr>
            <a:spLocks noGrp="1"/>
          </p:cNvSpPr>
          <p:nvPr>
            <p:ph idx="1"/>
          </p:nvPr>
        </p:nvSpPr>
        <p:spPr>
          <a:xfrm>
            <a:off x="381000" y="1905000"/>
            <a:ext cx="8380412" cy="2369879"/>
          </a:xfrm>
        </p:spPr>
        <p:txBody>
          <a:bodyPr/>
          <a:lstStyle/>
          <a:p>
            <a:r>
              <a:rPr lang="en-US" dirty="0" smtClean="0"/>
              <a:t>Using an INF</a:t>
            </a:r>
          </a:p>
          <a:p>
            <a:r>
              <a:rPr lang="en-US" dirty="0" smtClean="0"/>
              <a:t>Device form factor</a:t>
            </a:r>
          </a:p>
          <a:p>
            <a:r>
              <a:rPr lang="en-US" dirty="0" smtClean="0"/>
              <a:t>Communication device order</a:t>
            </a:r>
          </a:p>
          <a:p>
            <a:pPr lvl="1"/>
            <a:r>
              <a:rPr lang="en-US" dirty="0" smtClean="0"/>
              <a:t>User</a:t>
            </a:r>
          </a:p>
          <a:p>
            <a:pPr lvl="1"/>
            <a:r>
              <a:rPr lang="en-US" dirty="0" err="1" smtClean="0"/>
              <a:t>Inf</a:t>
            </a:r>
            <a:endParaRPr lang="en-US" dirty="0" smtClean="0"/>
          </a:p>
          <a:p>
            <a:pPr lvl="1"/>
            <a:r>
              <a:rPr lang="en-US" dirty="0" smtClean="0"/>
              <a:t>OEM</a:t>
            </a:r>
          </a:p>
          <a:p>
            <a:pPr lvl="1"/>
            <a:r>
              <a:rPr lang="en-US" dirty="0" smtClean="0"/>
              <a:t>System</a:t>
            </a:r>
          </a:p>
          <a:p>
            <a:endParaRPr lang="en-US"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Sound Improvements In Windows 7</a:t>
            </a:r>
            <a:endParaRPr lang="en-US" dirty="0"/>
          </a:p>
        </p:txBody>
      </p:sp>
      <p:sp>
        <p:nvSpPr>
          <p:cNvPr id="3" name="Content Placeholder 2"/>
          <p:cNvSpPr>
            <a:spLocks noGrp="1"/>
          </p:cNvSpPr>
          <p:nvPr>
            <p:ph idx="1"/>
          </p:nvPr>
        </p:nvSpPr>
        <p:spPr>
          <a:xfrm>
            <a:off x="382588" y="1414464"/>
            <a:ext cx="8380412" cy="5520486"/>
          </a:xfrm>
        </p:spPr>
        <p:txBody>
          <a:bodyPr/>
          <a:lstStyle/>
          <a:p>
            <a:r>
              <a:rPr lang="en-US" dirty="0" smtClean="0"/>
              <a:t>Communications</a:t>
            </a:r>
          </a:p>
          <a:p>
            <a:pPr lvl="1"/>
            <a:r>
              <a:rPr lang="en-US" dirty="0" smtClean="0"/>
              <a:t>Device Roles</a:t>
            </a:r>
          </a:p>
          <a:p>
            <a:pPr lvl="1"/>
            <a:r>
              <a:rPr lang="en-US" b="1" dirty="0" smtClean="0">
                <a:solidFill>
                  <a:srgbClr val="FFFF00"/>
                </a:solidFill>
              </a:rPr>
              <a:t>Stream Routing</a:t>
            </a:r>
          </a:p>
          <a:p>
            <a:pPr lvl="1"/>
            <a:r>
              <a:rPr lang="en-US" dirty="0" smtClean="0"/>
              <a:t>Stream Attenuation</a:t>
            </a:r>
          </a:p>
          <a:p>
            <a:pPr lvl="1"/>
            <a:r>
              <a:rPr lang="en-US" dirty="0" smtClean="0"/>
              <a:t>Lower latency audio engine</a:t>
            </a:r>
          </a:p>
          <a:p>
            <a:pPr lvl="1"/>
            <a:r>
              <a:rPr lang="en-US" dirty="0" smtClean="0"/>
              <a:t>Bluetooth audio support</a:t>
            </a:r>
          </a:p>
          <a:p>
            <a:r>
              <a:rPr lang="en-US" dirty="0" smtClean="0"/>
              <a:t>Multiple devices</a:t>
            </a:r>
          </a:p>
          <a:p>
            <a:pPr lvl="1"/>
            <a:r>
              <a:rPr lang="en-US" dirty="0" smtClean="0"/>
              <a:t>HID control update</a:t>
            </a:r>
          </a:p>
          <a:p>
            <a:pPr lvl="1"/>
            <a:r>
              <a:rPr lang="en-US" dirty="0" smtClean="0"/>
              <a:t>UX Control</a:t>
            </a:r>
          </a:p>
          <a:p>
            <a:pPr lvl="1"/>
            <a:endParaRPr lang="en-US"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5-10070">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684</Words>
  <Application>Microsoft Office PowerPoint</Application>
  <PresentationFormat>On-screen Show (4:3)</PresentationFormat>
  <Paragraphs>188</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1_5-10070</vt:lpstr>
      <vt:lpstr>Building Great Communications Devices in Windows 7</vt:lpstr>
      <vt:lpstr>Agenda</vt:lpstr>
      <vt:lpstr>Sound Improvements In Windows 7</vt:lpstr>
      <vt:lpstr>Sound Improvements In Windows 7</vt:lpstr>
      <vt:lpstr>Device Roles</vt:lpstr>
      <vt:lpstr>Device Endpoints</vt:lpstr>
      <vt:lpstr>Slide 7</vt:lpstr>
      <vt:lpstr>How To Become The  Default Communications Device</vt:lpstr>
      <vt:lpstr>Sound Improvements In Windows 7</vt:lpstr>
      <vt:lpstr>Stream Routing</vt:lpstr>
      <vt:lpstr>Slide 11</vt:lpstr>
      <vt:lpstr>Slide 12</vt:lpstr>
      <vt:lpstr>Sound Improvements In Windows 7</vt:lpstr>
      <vt:lpstr>Automatic Stream Attenuation/Ducking</vt:lpstr>
      <vt:lpstr>Slide 15</vt:lpstr>
      <vt:lpstr>Slide 16</vt:lpstr>
      <vt:lpstr>Sound Improvements In Windows 7</vt:lpstr>
      <vt:lpstr>Lower Latency Sound</vt:lpstr>
      <vt:lpstr>OEM Periodicity INF Entry</vt:lpstr>
      <vt:lpstr>Sound Improvements In Windows 7</vt:lpstr>
      <vt:lpstr>Bluetooth Audio Support</vt:lpstr>
      <vt:lpstr>Multiple Devices In Win7</vt:lpstr>
      <vt:lpstr>Volume Control UI</vt:lpstr>
      <vt:lpstr>Logo Improvements</vt:lpstr>
      <vt:lpstr>Call To Action</vt:lpstr>
      <vt:lpstr>Additional Resources</vt:lpstr>
      <vt:lpstr>Please Complete A Session Evaluation Form Your input is important!</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2008-11-11T23:26:45Z</dcterms:created>
  <dcterms:modified xsi:type="dcterms:W3CDTF">2008-11-11T23:26:51Z</dcterms:modified>
</cp:coreProperties>
</file>