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57"/>
  </p:notesMasterIdLst>
  <p:handoutMasterIdLst>
    <p:handoutMasterId r:id="rId58"/>
  </p:handoutMasterIdLst>
  <p:sldIdLst>
    <p:sldId id="257" r:id="rId2"/>
    <p:sldId id="258" r:id="rId3"/>
    <p:sldId id="274" r:id="rId4"/>
    <p:sldId id="276" r:id="rId5"/>
    <p:sldId id="322" r:id="rId6"/>
    <p:sldId id="323" r:id="rId7"/>
    <p:sldId id="275" r:id="rId8"/>
    <p:sldId id="279" r:id="rId9"/>
    <p:sldId id="285" r:id="rId10"/>
    <p:sldId id="286" r:id="rId11"/>
    <p:sldId id="325" r:id="rId12"/>
    <p:sldId id="280" r:id="rId13"/>
    <p:sldId id="288" r:id="rId14"/>
    <p:sldId id="289" r:id="rId15"/>
    <p:sldId id="326" r:id="rId16"/>
    <p:sldId id="281" r:id="rId17"/>
    <p:sldId id="290" r:id="rId18"/>
    <p:sldId id="291" r:id="rId19"/>
    <p:sldId id="327" r:id="rId20"/>
    <p:sldId id="282" r:id="rId21"/>
    <p:sldId id="292" r:id="rId22"/>
    <p:sldId id="293" r:id="rId23"/>
    <p:sldId id="328" r:id="rId24"/>
    <p:sldId id="284" r:id="rId25"/>
    <p:sldId id="296" r:id="rId26"/>
    <p:sldId id="297" r:id="rId27"/>
    <p:sldId id="329" r:id="rId28"/>
    <p:sldId id="283" r:id="rId29"/>
    <p:sldId id="294" r:id="rId30"/>
    <p:sldId id="316" r:id="rId31"/>
    <p:sldId id="315" r:id="rId32"/>
    <p:sldId id="295" r:id="rId33"/>
    <p:sldId id="330" r:id="rId34"/>
    <p:sldId id="335" r:id="rId35"/>
    <p:sldId id="333" r:id="rId36"/>
    <p:sldId id="334" r:id="rId37"/>
    <p:sldId id="299" r:id="rId38"/>
    <p:sldId id="304" r:id="rId39"/>
    <p:sldId id="308" r:id="rId40"/>
    <p:sldId id="319" r:id="rId41"/>
    <p:sldId id="307" r:id="rId42"/>
    <p:sldId id="314" r:id="rId43"/>
    <p:sldId id="331" r:id="rId44"/>
    <p:sldId id="309" r:id="rId45"/>
    <p:sldId id="313" r:id="rId46"/>
    <p:sldId id="310" r:id="rId47"/>
    <p:sldId id="332" r:id="rId48"/>
    <p:sldId id="320" r:id="rId49"/>
    <p:sldId id="321" r:id="rId50"/>
    <p:sldId id="270" r:id="rId51"/>
    <p:sldId id="271" r:id="rId52"/>
    <p:sldId id="312" r:id="rId53"/>
    <p:sldId id="336" r:id="rId54"/>
    <p:sldId id="337" r:id="rId55"/>
    <p:sldId id="272" r:id="rId56"/>
  </p:sldIdLst>
  <p:sldSz cx="9144000" cy="6858000" type="screen4x3"/>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9937"/>
    <a:srgbClr val="52772D"/>
    <a:srgbClr val="43651D"/>
    <a:srgbClr val="6AC00C"/>
    <a:srgbClr val="6CC40C"/>
    <a:srgbClr val="6ED91D"/>
    <a:srgbClr val="70CA0C"/>
    <a:srgbClr val="74D20C"/>
    <a:srgbClr val="7FE434"/>
    <a:srgbClr val="7CE10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07" autoAdjust="0"/>
    <p:restoredTop sz="88235" autoAdjust="0"/>
  </p:normalViewPr>
  <p:slideViewPr>
    <p:cSldViewPr snapToGrid="0" showGuides="1">
      <p:cViewPr>
        <p:scale>
          <a:sx n="70" d="100"/>
          <a:sy n="70" d="100"/>
        </p:scale>
        <p:origin x="-960" y="-438"/>
      </p:cViewPr>
      <p:guideLst>
        <p:guide orient="horz" pos="2160"/>
        <p:guide orient="horz" pos="146"/>
        <p:guide orient="horz" pos="4178"/>
        <p:guide orient="horz" pos="885"/>
        <p:guide orient="horz" pos="1198"/>
        <p:guide orient="horz" pos="1484"/>
        <p:guide pos="240"/>
        <p:guide pos="5520"/>
        <p:guide pos="2880"/>
        <p:guide pos="4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3:19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11</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3:19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3:19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15</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3:19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3:19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3:19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3:19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20</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3:19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3:19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24</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3:19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27</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3:19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28</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3:19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33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3:19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39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3:19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43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3:19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44</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3:19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47</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3:19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8</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audio" Target="../media/audio1.wav"/><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8.jpeg"/><Relationship Id="rId3" Type="http://schemas.openxmlformats.org/officeDocument/2006/relationships/audio" Target="../media/audio1.wav"/><Relationship Id="rId7" Type="http://schemas.openxmlformats.org/officeDocument/2006/relationships/image" Target="../media/image18.jpeg"/><Relationship Id="rId12"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7.jpeg"/><Relationship Id="rId11" Type="http://schemas.openxmlformats.org/officeDocument/2006/relationships/image" Target="../media/image26.jpeg"/><Relationship Id="rId5" Type="http://schemas.openxmlformats.org/officeDocument/2006/relationships/image" Target="../media/image16.png"/><Relationship Id="rId15" Type="http://schemas.openxmlformats.org/officeDocument/2006/relationships/image" Target="../media/image19.jpeg"/><Relationship Id="rId10" Type="http://schemas.openxmlformats.org/officeDocument/2006/relationships/image" Target="../media/image25.png"/><Relationship Id="rId4" Type="http://schemas.openxmlformats.org/officeDocument/2006/relationships/image" Target="../media/image8.png"/><Relationship Id="rId9" Type="http://schemas.openxmlformats.org/officeDocument/2006/relationships/image" Target="../media/image20.png"/><Relationship Id="rId14"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31.jpeg"/><Relationship Id="rId18" Type="http://schemas.openxmlformats.org/officeDocument/2006/relationships/image" Target="../media/image36.png"/><Relationship Id="rId3" Type="http://schemas.openxmlformats.org/officeDocument/2006/relationships/audio" Target="../media/audio1.wav"/><Relationship Id="rId7" Type="http://schemas.openxmlformats.org/officeDocument/2006/relationships/image" Target="../media/image22.jpeg"/><Relationship Id="rId12" Type="http://schemas.openxmlformats.org/officeDocument/2006/relationships/image" Target="../media/image30.jpeg"/><Relationship Id="rId17" Type="http://schemas.openxmlformats.org/officeDocument/2006/relationships/image" Target="../media/image35.jpeg"/><Relationship Id="rId2" Type="http://schemas.openxmlformats.org/officeDocument/2006/relationships/notesSlide" Target="../notesSlides/notesSlide14.xml"/><Relationship Id="rId16" Type="http://schemas.openxmlformats.org/officeDocument/2006/relationships/image" Target="../media/image34.jpeg"/><Relationship Id="rId1" Type="http://schemas.openxmlformats.org/officeDocument/2006/relationships/slideLayout" Target="../slideLayouts/slideLayout8.xml"/><Relationship Id="rId6" Type="http://schemas.openxmlformats.org/officeDocument/2006/relationships/image" Target="../media/image21.jpeg"/><Relationship Id="rId11" Type="http://schemas.openxmlformats.org/officeDocument/2006/relationships/image" Target="../media/image27.png"/><Relationship Id="rId5" Type="http://schemas.openxmlformats.org/officeDocument/2006/relationships/image" Target="../media/image16.png"/><Relationship Id="rId15" Type="http://schemas.openxmlformats.org/officeDocument/2006/relationships/image" Target="../media/image33.jpeg"/><Relationship Id="rId10" Type="http://schemas.openxmlformats.org/officeDocument/2006/relationships/image" Target="../media/image25.png"/><Relationship Id="rId4" Type="http://schemas.openxmlformats.org/officeDocument/2006/relationships/image" Target="../media/image8.png"/><Relationship Id="rId9" Type="http://schemas.openxmlformats.org/officeDocument/2006/relationships/image" Target="../media/image20.png"/><Relationship Id="rId1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1.wav"/><Relationship Id="rId7"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audio" Target="../media/audio1.wav"/><Relationship Id="rId7"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16.png"/><Relationship Id="rId10" Type="http://schemas.openxmlformats.org/officeDocument/2006/relationships/image" Target="../media/image25.png"/><Relationship Id="rId4" Type="http://schemas.openxmlformats.org/officeDocument/2006/relationships/image" Target="../media/image8.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19.jpeg"/><Relationship Id="rId3" Type="http://schemas.openxmlformats.org/officeDocument/2006/relationships/audio" Target="../media/audio1.wav"/><Relationship Id="rId7" Type="http://schemas.openxmlformats.org/officeDocument/2006/relationships/image" Target="../media/image18.jpeg"/><Relationship Id="rId12"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7.jpeg"/><Relationship Id="rId11" Type="http://schemas.openxmlformats.org/officeDocument/2006/relationships/image" Target="../media/image28.jpe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7.png"/><Relationship Id="rId4" Type="http://schemas.openxmlformats.org/officeDocument/2006/relationships/image" Target="../media/image8.png"/><Relationship Id="rId9" Type="http://schemas.openxmlformats.org/officeDocument/2006/relationships/image" Target="../media/image26.jpeg"/><Relationship Id="rId1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audio" Target="../media/audio1.wav"/><Relationship Id="rId7"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16.png"/><Relationship Id="rId10" Type="http://schemas.openxmlformats.org/officeDocument/2006/relationships/image" Target="../media/image25.png"/><Relationship Id="rId4" Type="http://schemas.openxmlformats.org/officeDocument/2006/relationships/image" Target="../media/image8.pn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9.jpeg"/><Relationship Id="rId18" Type="http://schemas.openxmlformats.org/officeDocument/2006/relationships/image" Target="../media/image43.jpeg"/><Relationship Id="rId3" Type="http://schemas.openxmlformats.org/officeDocument/2006/relationships/audio" Target="../media/audio1.wav"/><Relationship Id="rId21" Type="http://schemas.openxmlformats.org/officeDocument/2006/relationships/image" Target="../media/image46.jpeg"/><Relationship Id="rId7" Type="http://schemas.openxmlformats.org/officeDocument/2006/relationships/image" Target="../media/image8.png"/><Relationship Id="rId12" Type="http://schemas.openxmlformats.org/officeDocument/2006/relationships/image" Target="../media/image28.jpeg"/><Relationship Id="rId17" Type="http://schemas.openxmlformats.org/officeDocument/2006/relationships/image" Target="../media/image42.jpeg"/><Relationship Id="rId2" Type="http://schemas.openxmlformats.org/officeDocument/2006/relationships/notesSlide" Target="../notesSlides/notesSlide25.xml"/><Relationship Id="rId16" Type="http://schemas.openxmlformats.org/officeDocument/2006/relationships/image" Target="../media/image41.jpeg"/><Relationship Id="rId20" Type="http://schemas.openxmlformats.org/officeDocument/2006/relationships/image" Target="../media/image45.jpeg"/><Relationship Id="rId1" Type="http://schemas.openxmlformats.org/officeDocument/2006/relationships/slideLayout" Target="../slideLayouts/slideLayout8.xml"/><Relationship Id="rId6" Type="http://schemas.openxmlformats.org/officeDocument/2006/relationships/image" Target="../media/image24.jpeg"/><Relationship Id="rId11" Type="http://schemas.openxmlformats.org/officeDocument/2006/relationships/image" Target="../media/image27.png"/><Relationship Id="rId5" Type="http://schemas.openxmlformats.org/officeDocument/2006/relationships/image" Target="../media/image18.jpeg"/><Relationship Id="rId15" Type="http://schemas.openxmlformats.org/officeDocument/2006/relationships/image" Target="../media/image40.jpeg"/><Relationship Id="rId10" Type="http://schemas.openxmlformats.org/officeDocument/2006/relationships/image" Target="../media/image26.jpeg"/><Relationship Id="rId19" Type="http://schemas.openxmlformats.org/officeDocument/2006/relationships/image" Target="../media/image44.jpeg"/><Relationship Id="rId4" Type="http://schemas.openxmlformats.org/officeDocument/2006/relationships/image" Target="../media/image17.jpeg"/><Relationship Id="rId9" Type="http://schemas.openxmlformats.org/officeDocument/2006/relationships/image" Target="../media/image38.png"/><Relationship Id="rId14" Type="http://schemas.openxmlformats.org/officeDocument/2006/relationships/image" Target="../media/image39.jpeg"/></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50.jpeg"/><Relationship Id="rId18"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8.png"/><Relationship Id="rId12" Type="http://schemas.openxmlformats.org/officeDocument/2006/relationships/image" Target="../media/image49.jpeg"/><Relationship Id="rId17" Type="http://schemas.openxmlformats.org/officeDocument/2006/relationships/image" Target="../media/image35.jpeg"/><Relationship Id="rId2" Type="http://schemas.openxmlformats.org/officeDocument/2006/relationships/notesSlide" Target="../notesSlides/notesSlide26.xml"/><Relationship Id="rId16" Type="http://schemas.openxmlformats.org/officeDocument/2006/relationships/image" Target="../media/image34.jpeg"/><Relationship Id="rId1" Type="http://schemas.openxmlformats.org/officeDocument/2006/relationships/slideLayout" Target="../slideLayouts/slideLayout8.xml"/><Relationship Id="rId6" Type="http://schemas.openxmlformats.org/officeDocument/2006/relationships/image" Target="../media/image47.jpeg"/><Relationship Id="rId11" Type="http://schemas.openxmlformats.org/officeDocument/2006/relationships/image" Target="../media/image48.jpeg"/><Relationship Id="rId5" Type="http://schemas.openxmlformats.org/officeDocument/2006/relationships/image" Target="../media/image22.jpeg"/><Relationship Id="rId15" Type="http://schemas.openxmlformats.org/officeDocument/2006/relationships/image" Target="../media/image51.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38.png"/><Relationship Id="rId1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56.jpeg"/><Relationship Id="rId3" Type="http://schemas.openxmlformats.org/officeDocument/2006/relationships/audio" Target="../media/audio1.wav"/><Relationship Id="rId7" Type="http://schemas.openxmlformats.org/officeDocument/2006/relationships/image" Target="../media/image20.png"/><Relationship Id="rId12"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image" Target="../media/image55.jpeg"/><Relationship Id="rId5" Type="http://schemas.openxmlformats.org/officeDocument/2006/relationships/image" Target="../media/image8.png"/><Relationship Id="rId15" Type="http://schemas.openxmlformats.org/officeDocument/2006/relationships/image" Target="../media/image19.jpeg"/><Relationship Id="rId10" Type="http://schemas.openxmlformats.org/officeDocument/2006/relationships/image" Target="../media/image54.png"/><Relationship Id="rId4" Type="http://schemas.openxmlformats.org/officeDocument/2006/relationships/image" Target="../media/image52.png"/><Relationship Id="rId9" Type="http://schemas.openxmlformats.org/officeDocument/2006/relationships/image" Target="../media/image53.jpeg"/><Relationship Id="rId1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54.png"/><Relationship Id="rId3" Type="http://schemas.openxmlformats.org/officeDocument/2006/relationships/audio" Target="../media/audio1.wav"/><Relationship Id="rId7" Type="http://schemas.openxmlformats.org/officeDocument/2006/relationships/image" Target="../media/image20.png"/><Relationship Id="rId12"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image" Target="../media/image56.jpeg"/><Relationship Id="rId5" Type="http://schemas.openxmlformats.org/officeDocument/2006/relationships/image" Target="../media/image8.png"/><Relationship Id="rId15" Type="http://schemas.openxmlformats.org/officeDocument/2006/relationships/image" Target="../media/image23.jpeg"/><Relationship Id="rId10" Type="http://schemas.openxmlformats.org/officeDocument/2006/relationships/image" Target="../media/image27.png"/><Relationship Id="rId4" Type="http://schemas.openxmlformats.org/officeDocument/2006/relationships/image" Target="../media/image52.png"/><Relationship Id="rId9" Type="http://schemas.openxmlformats.org/officeDocument/2006/relationships/image" Target="../media/image57.jpeg"/><Relationship Id="rId14" Type="http://schemas.openxmlformats.org/officeDocument/2006/relationships/image" Target="../media/image22.jpeg"/></Relationships>
</file>

<file path=ppt/slides/_rels/slide31.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9.jpeg"/><Relationship Id="rId18" Type="http://schemas.openxmlformats.org/officeDocument/2006/relationships/image" Target="../media/image37.png"/><Relationship Id="rId3" Type="http://schemas.openxmlformats.org/officeDocument/2006/relationships/audio" Target="../media/audio1.wav"/><Relationship Id="rId7" Type="http://schemas.openxmlformats.org/officeDocument/2006/relationships/image" Target="../media/image17.jpeg"/><Relationship Id="rId12" Type="http://schemas.openxmlformats.org/officeDocument/2006/relationships/image" Target="../media/image28.jpeg"/><Relationship Id="rId17" Type="http://schemas.openxmlformats.org/officeDocument/2006/relationships/image" Target="../media/image59.jpeg"/><Relationship Id="rId2" Type="http://schemas.openxmlformats.org/officeDocument/2006/relationships/notesSlide" Target="../notesSlides/notesSlide31.xml"/><Relationship Id="rId16" Type="http://schemas.openxmlformats.org/officeDocument/2006/relationships/image" Target="../media/image58.jpeg"/><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40.jpeg"/><Relationship Id="rId10" Type="http://schemas.openxmlformats.org/officeDocument/2006/relationships/image" Target="../media/image26.jpeg"/><Relationship Id="rId4" Type="http://schemas.openxmlformats.org/officeDocument/2006/relationships/image" Target="../media/image52.png"/><Relationship Id="rId9" Type="http://schemas.openxmlformats.org/officeDocument/2006/relationships/image" Target="../media/image24.jpeg"/><Relationship Id="rId14" Type="http://schemas.openxmlformats.org/officeDocument/2006/relationships/image" Target="../media/image39.jpeg"/></Relationships>
</file>

<file path=ppt/slides/_rels/slide32.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56.jpeg"/><Relationship Id="rId3" Type="http://schemas.openxmlformats.org/officeDocument/2006/relationships/audio" Target="../media/audio1.wav"/><Relationship Id="rId7" Type="http://schemas.openxmlformats.org/officeDocument/2006/relationships/image" Target="../media/image20.png"/><Relationship Id="rId12"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image" Target="../media/image57.jpeg"/><Relationship Id="rId5" Type="http://schemas.openxmlformats.org/officeDocument/2006/relationships/image" Target="../media/image8.png"/><Relationship Id="rId15" Type="http://schemas.openxmlformats.org/officeDocument/2006/relationships/image" Target="../media/image54.png"/><Relationship Id="rId10" Type="http://schemas.openxmlformats.org/officeDocument/2006/relationships/image" Target="../media/image47.jpeg"/><Relationship Id="rId4" Type="http://schemas.openxmlformats.org/officeDocument/2006/relationships/image" Target="../media/image52.png"/><Relationship Id="rId9" Type="http://schemas.openxmlformats.org/officeDocument/2006/relationships/image" Target="../media/image22.jpeg"/><Relationship Id="rId14" Type="http://schemas.openxmlformats.org/officeDocument/2006/relationships/image" Target="../media/image5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60.jpeg"/><Relationship Id="rId7" Type="http://schemas.openxmlformats.org/officeDocument/2006/relationships/image" Target="../media/image61.jpeg"/><Relationship Id="rId12" Type="http://schemas.openxmlformats.org/officeDocument/2006/relationships/image" Target="../media/image66.jpe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17.jpeg"/><Relationship Id="rId11" Type="http://schemas.openxmlformats.org/officeDocument/2006/relationships/image" Target="../media/image65.jpeg"/><Relationship Id="rId5" Type="http://schemas.openxmlformats.org/officeDocument/2006/relationships/image" Target="../media/image23.jpeg"/><Relationship Id="rId10" Type="http://schemas.openxmlformats.org/officeDocument/2006/relationships/image" Target="../media/image64.jpeg"/><Relationship Id="rId4" Type="http://schemas.openxmlformats.org/officeDocument/2006/relationships/image" Target="../media/image22.jpeg"/><Relationship Id="rId9" Type="http://schemas.openxmlformats.org/officeDocument/2006/relationships/image" Target="../media/image63.jpeg"/></Relationships>
</file>

<file path=ppt/slides/_rels/slide35.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60.jpeg"/><Relationship Id="rId7" Type="http://schemas.openxmlformats.org/officeDocument/2006/relationships/image" Target="../media/image61.jpeg"/><Relationship Id="rId12" Type="http://schemas.openxmlformats.org/officeDocument/2006/relationships/image" Target="../media/image66.jpe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17.jpeg"/><Relationship Id="rId11" Type="http://schemas.openxmlformats.org/officeDocument/2006/relationships/image" Target="../media/image65.jpeg"/><Relationship Id="rId5" Type="http://schemas.openxmlformats.org/officeDocument/2006/relationships/image" Target="../media/image23.jpeg"/><Relationship Id="rId10" Type="http://schemas.openxmlformats.org/officeDocument/2006/relationships/image" Target="../media/image64.jpeg"/><Relationship Id="rId4" Type="http://schemas.openxmlformats.org/officeDocument/2006/relationships/image" Target="../media/image22.jpeg"/><Relationship Id="rId9" Type="http://schemas.openxmlformats.org/officeDocument/2006/relationships/image" Target="../media/image63.jpeg"/></Relationships>
</file>

<file path=ppt/slides/_rels/slide36.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7.jpe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16.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9.jpeg"/><Relationship Id="rId3" Type="http://schemas.openxmlformats.org/officeDocument/2006/relationships/audio" Target="../media/audio1.wav"/><Relationship Id="rId7" Type="http://schemas.openxmlformats.org/officeDocument/2006/relationships/image" Target="../media/image18.jpeg"/><Relationship Id="rId12"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17.jpeg"/><Relationship Id="rId11" Type="http://schemas.openxmlformats.org/officeDocument/2006/relationships/image" Target="../media/image27.png"/><Relationship Id="rId5" Type="http://schemas.openxmlformats.org/officeDocument/2006/relationships/image" Target="../media/image16.png"/><Relationship Id="rId15" Type="http://schemas.openxmlformats.org/officeDocument/2006/relationships/image" Target="../media/image54.png"/><Relationship Id="rId10" Type="http://schemas.openxmlformats.org/officeDocument/2006/relationships/image" Target="../media/image26.jpeg"/><Relationship Id="rId4" Type="http://schemas.openxmlformats.org/officeDocument/2006/relationships/image" Target="../media/image8.png"/><Relationship Id="rId9" Type="http://schemas.openxmlformats.org/officeDocument/2006/relationships/image" Target="../media/image20.png"/><Relationship Id="rId14" Type="http://schemas.openxmlformats.org/officeDocument/2006/relationships/image" Target="../media/image53.jpeg"/></Relationships>
</file>

<file path=ppt/slides/_rels/slide4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media/image21.jpeg"/><Relationship Id="rId11" Type="http://schemas.openxmlformats.org/officeDocument/2006/relationships/image" Target="../media/image23.jpeg"/><Relationship Id="rId5" Type="http://schemas.openxmlformats.org/officeDocument/2006/relationships/image" Target="../media/image16.png"/><Relationship Id="rId10" Type="http://schemas.openxmlformats.org/officeDocument/2006/relationships/image" Target="../media/image54.png"/><Relationship Id="rId4" Type="http://schemas.openxmlformats.org/officeDocument/2006/relationships/image" Target="../media/image8.png"/><Relationship Id="rId9" Type="http://schemas.openxmlformats.org/officeDocument/2006/relationships/image" Target="../media/image53.jpeg"/></Relationships>
</file>

<file path=ppt/slides/_rels/slide4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jpeg"/><Relationship Id="rId3" Type="http://schemas.openxmlformats.org/officeDocument/2006/relationships/audio" Target="../media/audio1.wav"/><Relationship Id="rId7" Type="http://schemas.openxmlformats.org/officeDocument/2006/relationships/image" Target="../media/image22.jpeg"/><Relationship Id="rId12"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image" Target="../media/image21.jpeg"/><Relationship Id="rId11" Type="http://schemas.openxmlformats.org/officeDocument/2006/relationships/image" Target="../media/image53.jpeg"/><Relationship Id="rId5" Type="http://schemas.openxmlformats.org/officeDocument/2006/relationships/image" Target="../media/image16.png"/><Relationship Id="rId10" Type="http://schemas.openxmlformats.org/officeDocument/2006/relationships/image" Target="../media/image27.png"/><Relationship Id="rId4" Type="http://schemas.openxmlformats.org/officeDocument/2006/relationships/image" Target="../media/image8.png"/><Relationship Id="rId9" Type="http://schemas.openxmlformats.org/officeDocument/2006/relationships/image" Target="../media/image78.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82.jpeg"/><Relationship Id="rId3" Type="http://schemas.openxmlformats.org/officeDocument/2006/relationships/audio" Target="../media/audio1.wav"/><Relationship Id="rId7" Type="http://schemas.openxmlformats.org/officeDocument/2006/relationships/image" Target="../media/image22.jpeg"/><Relationship Id="rId12" Type="http://schemas.openxmlformats.org/officeDocument/2006/relationships/image" Target="../media/image81.jpeg"/><Relationship Id="rId17" Type="http://schemas.openxmlformats.org/officeDocument/2006/relationships/image" Target="../media/image54.png"/><Relationship Id="rId2" Type="http://schemas.openxmlformats.org/officeDocument/2006/relationships/notesSlide" Target="../notesSlides/notesSlide46.xml"/><Relationship Id="rId16" Type="http://schemas.openxmlformats.org/officeDocument/2006/relationships/image" Target="../media/image53.jpeg"/><Relationship Id="rId1" Type="http://schemas.openxmlformats.org/officeDocument/2006/relationships/slideLayout" Target="../slideLayouts/slideLayout8.xml"/><Relationship Id="rId6" Type="http://schemas.openxmlformats.org/officeDocument/2006/relationships/image" Target="../media/image21.jpeg"/><Relationship Id="rId11" Type="http://schemas.openxmlformats.org/officeDocument/2006/relationships/image" Target="../media/image27.png"/><Relationship Id="rId5" Type="http://schemas.openxmlformats.org/officeDocument/2006/relationships/image" Target="../media/image16.png"/><Relationship Id="rId15" Type="http://schemas.openxmlformats.org/officeDocument/2006/relationships/image" Target="../media/image84.jpeg"/><Relationship Id="rId10" Type="http://schemas.openxmlformats.org/officeDocument/2006/relationships/image" Target="../media/image80.jpeg"/><Relationship Id="rId4" Type="http://schemas.openxmlformats.org/officeDocument/2006/relationships/image" Target="../media/image8.png"/><Relationship Id="rId9" Type="http://schemas.openxmlformats.org/officeDocument/2006/relationships/image" Target="../media/image20.png"/><Relationship Id="rId14" Type="http://schemas.openxmlformats.org/officeDocument/2006/relationships/image" Target="../media/image83.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go.microsoft.com/fwlink/?LinkId=131077"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hyperlink" Target="http://go.microsoft.com/fwlink/?LinkId=131073"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5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9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1.wav"/><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Group 16"/>
          <p:cNvGrpSpPr/>
          <p:nvPr/>
        </p:nvGrpSpPr>
        <p:grpSpPr>
          <a:xfrm>
            <a:off x="280924" y="710375"/>
            <a:ext cx="8570976" cy="5461825"/>
            <a:chOff x="280924" y="710375"/>
            <a:chExt cx="8570976" cy="5461825"/>
          </a:xfrm>
        </p:grpSpPr>
        <p:sp>
          <p:nvSpPr>
            <p:cNvPr id="6" name="Snip Same Side Corner Rectangle 5"/>
            <p:cNvSpPr/>
            <p:nvPr/>
          </p:nvSpPr>
          <p:spPr bwMode="auto">
            <a:xfrm>
              <a:off x="5981375" y="710375"/>
              <a:ext cx="1326388" cy="335280"/>
            </a:xfrm>
            <a:prstGeom prst="snip2SameRect">
              <a:avLst/>
            </a:prstGeom>
            <a:solidFill>
              <a:srgbClr val="156B13"/>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2">
                      <a:lumMod val="85000"/>
                    </a:schemeClr>
                  </a:solidFill>
                  <a:effectLst>
                    <a:outerShdw blurRad="38100" dist="38100" dir="2700000" algn="tl">
                      <a:srgbClr val="000000">
                        <a:alpha val="43137"/>
                      </a:srgbClr>
                    </a:outerShdw>
                  </a:effectLst>
                  <a:latin typeface="Trebuchet MS" pitchFamily="34" charset="0"/>
                </a:rPr>
                <a:t>Vista</a:t>
              </a:r>
            </a:p>
          </p:txBody>
        </p:sp>
        <p:sp>
          <p:nvSpPr>
            <p:cNvPr id="5" name="Rectangle 4"/>
            <p:cNvSpPr/>
            <p:nvPr/>
          </p:nvSpPr>
          <p:spPr bwMode="auto">
            <a:xfrm>
              <a:off x="280924" y="1076452"/>
              <a:ext cx="8570976" cy="5095748"/>
            </a:xfrm>
            <a:prstGeom prst="rect">
              <a:avLst/>
            </a:prstGeom>
            <a:gradFill>
              <a:gsLst>
                <a:gs pos="0">
                  <a:srgbClr val="005CC0"/>
                </a:gs>
                <a:gs pos="39999">
                  <a:srgbClr val="85C2FF"/>
                </a:gs>
                <a:gs pos="70000">
                  <a:srgbClr val="B4CBE6"/>
                </a:gs>
                <a:gs pos="100000">
                  <a:srgbClr val="F1EBFF"/>
                </a:gs>
              </a:gsLst>
              <a:lin ang="5400000" scaled="0"/>
            </a:gradFill>
            <a:ln>
              <a:solidFill>
                <a:schemeClr val="bg1">
                  <a:lumMod val="40000"/>
                  <a:lumOff val="6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Snip Same Side Corner Rectangle 8"/>
            <p:cNvSpPr/>
            <p:nvPr/>
          </p:nvSpPr>
          <p:spPr bwMode="auto">
            <a:xfrm>
              <a:off x="7347387" y="710375"/>
              <a:ext cx="1326388" cy="335280"/>
            </a:xfrm>
            <a:prstGeom prst="snip2SameRect">
              <a:avLst/>
            </a:prstGeom>
            <a:solidFill>
              <a:srgbClr val="005CC0"/>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Windows 7</a:t>
              </a:r>
            </a:p>
          </p:txBody>
        </p:sp>
        <p:cxnSp>
          <p:nvCxnSpPr>
            <p:cNvPr id="11" name="Straight Connector 10"/>
            <p:cNvCxnSpPr/>
            <p:nvPr/>
          </p:nvCxnSpPr>
          <p:spPr bwMode="auto">
            <a:xfrm flipV="1">
              <a:off x="7347284" y="1065214"/>
              <a:ext cx="1320726" cy="426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005CC0"/>
              </a:solidFill>
              <a:prstDash val="solid"/>
              <a:round/>
              <a:headEnd type="none" w="med" len="med"/>
              <a:tailEnd type="none" w="med" len="med"/>
            </a:ln>
            <a:effectLst/>
          </p:spPr>
        </p:cxnSp>
      </p:grpSp>
      <p:sp>
        <p:nvSpPr>
          <p:cNvPr id="20" name="Rectangle 12"/>
          <p:cNvSpPr>
            <a:spLocks noGrp="1" noChangeArrowheads="1"/>
          </p:cNvSpPr>
          <p:nvPr>
            <p:ph type="title"/>
          </p:nvPr>
        </p:nvSpPr>
        <p:spPr>
          <a:xfrm>
            <a:off x="381001" y="228601"/>
            <a:ext cx="5270499" cy="387798"/>
          </a:xfrm>
        </p:spPr>
        <p:txBody>
          <a:bodyPr/>
          <a:lstStyle/>
          <a:p>
            <a:r>
              <a:rPr lang="en-US" sz="2800" dirty="0" smtClean="0"/>
              <a:t>Scenario 1</a:t>
            </a:r>
            <a:r>
              <a:rPr lang="en-US" sz="2400" dirty="0" smtClean="0"/>
              <a:t>:  </a:t>
            </a:r>
            <a:r>
              <a:rPr sz="2800" smtClean="0"/>
              <a:t>Driver is in Driver Store</a:t>
            </a:r>
          </a:p>
        </p:txBody>
      </p:sp>
      <p:pic>
        <p:nvPicPr>
          <p:cNvPr id="27" name="Picture 8" descr="\\eventsql\dvd\Online_ART\DVD_ART34\Artwork_Imagery\Icons - Illustrations\_WINDOWS VISTA ICONS\Computer PC desktop.png"/>
          <p:cNvPicPr>
            <a:picLocks noChangeAspect="1" noChangeArrowheads="1"/>
          </p:cNvPicPr>
          <p:nvPr/>
        </p:nvPicPr>
        <p:blipFill>
          <a:blip r:embed="rId4"/>
          <a:srcRect/>
          <a:stretch>
            <a:fillRect/>
          </a:stretch>
        </p:blipFill>
        <p:spPr bwMode="auto">
          <a:xfrm>
            <a:off x="7586060" y="3618411"/>
            <a:ext cx="1232894" cy="1232894"/>
          </a:xfrm>
          <a:prstGeom prst="rect">
            <a:avLst/>
          </a:prstGeom>
          <a:noFill/>
        </p:spPr>
      </p:pic>
      <p:grpSp>
        <p:nvGrpSpPr>
          <p:cNvPr id="28" name="Group 27"/>
          <p:cNvGrpSpPr/>
          <p:nvPr/>
        </p:nvGrpSpPr>
        <p:grpSpPr>
          <a:xfrm>
            <a:off x="6894734" y="2175122"/>
            <a:ext cx="700882" cy="1025680"/>
            <a:chOff x="7024544" y="2325190"/>
            <a:chExt cx="800106" cy="1170887"/>
          </a:xfrm>
        </p:grpSpPr>
        <p:pic>
          <p:nvPicPr>
            <p:cNvPr id="29" name="Picture 2" descr="\\eventsql\dvd\Online_ART\DVD_ART34\Artwork_Imagery\Hardware Photos\Microsoft HW\LifeCam\LifeCam VX-6000 Windows Live web camera an.png"/>
            <p:cNvPicPr>
              <a:picLocks noChangeAspect="1" noChangeArrowheads="1"/>
            </p:cNvPicPr>
            <p:nvPr/>
          </p:nvPicPr>
          <p:blipFill>
            <a:blip r:embed="rId5" cstate="print"/>
            <a:srcRect/>
            <a:stretch>
              <a:fillRect/>
            </a:stretch>
          </p:blipFill>
          <p:spPr bwMode="auto">
            <a:xfrm flipH="1">
              <a:off x="7024544" y="2325190"/>
              <a:ext cx="800106" cy="1170887"/>
            </a:xfrm>
            <a:prstGeom prst="rect">
              <a:avLst/>
            </a:prstGeom>
            <a:noFill/>
          </p:spPr>
        </p:pic>
        <p:cxnSp>
          <p:nvCxnSpPr>
            <p:cNvPr id="30" name="Straight Connector 29"/>
            <p:cNvCxnSpPr/>
            <p:nvPr/>
          </p:nvCxnSpPr>
          <p:spPr bwMode="auto">
            <a:xfrm>
              <a:off x="7236823" y="3317965"/>
              <a:ext cx="287927" cy="1578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tx2">
                  <a:lumMod val="50000"/>
                </a:schemeClr>
              </a:solidFill>
              <a:prstDash val="solid"/>
              <a:round/>
              <a:headEnd type="none" w="med" len="med"/>
              <a:tailEnd type="none" w="med" len="med"/>
            </a:ln>
            <a:effectLst/>
          </p:spPr>
        </p:cxnSp>
      </p:grpSp>
      <p:sp>
        <p:nvSpPr>
          <p:cNvPr id="31" name="Notched Right Arrow 30"/>
          <p:cNvSpPr/>
          <p:nvPr/>
        </p:nvSpPr>
        <p:spPr bwMode="auto">
          <a:xfrm rot="3667362">
            <a:off x="7243744" y="3443703"/>
            <a:ext cx="647700" cy="272125"/>
          </a:xfrm>
          <a:prstGeom prst="notchedRightArrow">
            <a:avLst>
              <a:gd name="adj1" fmla="val 42247"/>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32" name="Picture 31" descr="H:\Win 7\Desktop.jpg"/>
          <p:cNvPicPr>
            <a:picLocks noChangeAspect="1" noChangeArrowheads="1"/>
          </p:cNvPicPr>
          <p:nvPr/>
        </p:nvPicPr>
        <p:blipFill>
          <a:blip r:embed="rId6"/>
          <a:srcRect/>
          <a:stretch>
            <a:fillRect/>
          </a:stretch>
        </p:blipFill>
        <p:spPr bwMode="auto">
          <a:xfrm>
            <a:off x="548640" y="1371600"/>
            <a:ext cx="6096000" cy="4572000"/>
          </a:xfrm>
          <a:prstGeom prst="rect">
            <a:avLst/>
          </a:prstGeom>
          <a:noFill/>
        </p:spPr>
      </p:pic>
      <p:pic>
        <p:nvPicPr>
          <p:cNvPr id="33" name="Picture 3" descr="H:\Win 7\Balloon installing.jpg"/>
          <p:cNvPicPr>
            <a:picLocks noChangeAspect="1" noChangeArrowheads="1"/>
          </p:cNvPicPr>
          <p:nvPr/>
        </p:nvPicPr>
        <p:blipFill>
          <a:blip r:embed="rId7"/>
          <a:srcRect/>
          <a:stretch>
            <a:fillRect/>
          </a:stretch>
        </p:blipFill>
        <p:spPr bwMode="auto">
          <a:xfrm>
            <a:off x="548640" y="1371600"/>
            <a:ext cx="6096000" cy="4572000"/>
          </a:xfrm>
          <a:prstGeom prst="rect">
            <a:avLst/>
          </a:prstGeom>
          <a:noFill/>
        </p:spPr>
      </p:pic>
      <p:pic>
        <p:nvPicPr>
          <p:cNvPr id="34" name="Picture 4" descr="H:\Win 7\Balloon ready to use.jpg"/>
          <p:cNvPicPr>
            <a:picLocks noChangeAspect="1" noChangeArrowheads="1"/>
          </p:cNvPicPr>
          <p:nvPr/>
        </p:nvPicPr>
        <p:blipFill>
          <a:blip r:embed="rId8"/>
          <a:srcRect/>
          <a:stretch>
            <a:fillRect/>
          </a:stretch>
        </p:blipFill>
        <p:spPr bwMode="auto">
          <a:xfrm>
            <a:off x="548640" y="1371600"/>
            <a:ext cx="6096000" cy="4572000"/>
          </a:xfrm>
          <a:prstGeom prst="rect">
            <a:avLst/>
          </a:prstGeom>
          <a:noFill/>
        </p:spPr>
      </p:pic>
      <p:pic>
        <p:nvPicPr>
          <p:cNvPr id="35" name="Picture 6" descr="\\eventsql\dvd\Online_ART\DVD_ART34\Artwork_Imagery\Icons - Illustrations\_WINDOWS VISTA ICONS\Green Check checkmark okay.png"/>
          <p:cNvPicPr>
            <a:picLocks noChangeAspect="1" noChangeArrowheads="1"/>
          </p:cNvPicPr>
          <p:nvPr/>
        </p:nvPicPr>
        <p:blipFill>
          <a:blip r:embed="rId9" cstate="print"/>
          <a:srcRect/>
          <a:stretch>
            <a:fillRect/>
          </a:stretch>
        </p:blipFill>
        <p:spPr bwMode="auto">
          <a:xfrm>
            <a:off x="7444536" y="2803790"/>
            <a:ext cx="370536" cy="36695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Windows Hardware Insert.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33"/>
                                        </p:tgtEl>
                                      </p:cBhvr>
                                    </p:animEffect>
                                    <p:set>
                                      <p:cBhvr>
                                        <p:cTn id="19" dur="1" fill="hold">
                                          <p:stCondLst>
                                            <p:cond delay="1999"/>
                                          </p:stCondLst>
                                        </p:cTn>
                                        <p:tgtEl>
                                          <p:spTgt spid="3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0"/>
                                        <p:tgtEl>
                                          <p:spTgt spid="34"/>
                                        </p:tgtEl>
                                      </p:cBhvr>
                                    </p:animEffect>
                                    <p:set>
                                      <p:cBhvr>
                                        <p:cTn id="28" dur="1" fill="hold">
                                          <p:stCondLst>
                                            <p:cond delay="1999"/>
                                          </p:stCondLst>
                                        </p:cTn>
                                        <p:tgtEl>
                                          <p:spTgt spid="3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5"/>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5"/>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Scenario </a:t>
            </a:r>
            <a:r>
              <a:rPr smtClean="0"/>
              <a:t>1:  </a:t>
            </a:r>
            <a:br>
              <a:rPr smtClean="0"/>
            </a:br>
            <a:r>
              <a:rPr sz="3600" smtClean="0">
                <a:solidFill>
                  <a:schemeClr val="accent1"/>
                </a:solidFill>
              </a:rPr>
              <a:t>Driver is in the Driver Store</a:t>
            </a:r>
            <a:endParaRPr>
              <a:solidFill>
                <a:schemeClr val="accent1"/>
              </a:solidFill>
            </a:endParaRPr>
          </a:p>
        </p:txBody>
      </p:sp>
      <p:sp>
        <p:nvSpPr>
          <p:cNvPr id="9229" name="Rectangle 13"/>
          <p:cNvSpPr>
            <a:spLocks noGrp="1" noChangeArrowheads="1"/>
          </p:cNvSpPr>
          <p:nvPr>
            <p:ph idx="1"/>
          </p:nvPr>
        </p:nvSpPr>
        <p:spPr>
          <a:xfrm>
            <a:off x="382588" y="1901825"/>
            <a:ext cx="8380412" cy="3294235"/>
          </a:xfrm>
        </p:spPr>
        <p:txBody>
          <a:bodyPr/>
          <a:lstStyle/>
          <a:p>
            <a:pPr marL="463550" indent="-463550"/>
            <a:r>
              <a:rPr lang="en-US" dirty="0" smtClean="0"/>
              <a:t>Vista</a:t>
            </a:r>
          </a:p>
          <a:p>
            <a:pPr marL="914400" lvl="1" indent="-450850"/>
            <a:r>
              <a:rPr lang="en-US" dirty="0" smtClean="0"/>
              <a:t>0 click</a:t>
            </a:r>
          </a:p>
          <a:p>
            <a:pPr marL="914400" lvl="1" indent="-450850"/>
            <a:r>
              <a:rPr lang="en-US" dirty="0" smtClean="0"/>
              <a:t>Driver Store driver installed</a:t>
            </a:r>
          </a:p>
          <a:p>
            <a:pPr marL="463550" indent="-463550"/>
            <a:r>
              <a:rPr lang="en-US" dirty="0" smtClean="0"/>
              <a:t>Windows 7</a:t>
            </a:r>
          </a:p>
          <a:p>
            <a:pPr marL="914400" lvl="1" indent="-450850"/>
            <a:r>
              <a:rPr lang="en-US" dirty="0" smtClean="0"/>
              <a:t>0 click</a:t>
            </a:r>
          </a:p>
          <a:p>
            <a:pPr marL="914400" lvl="1" indent="-450850"/>
            <a:r>
              <a:rPr lang="en-US" dirty="0" smtClean="0"/>
              <a:t>Driver Store driver installed</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1070362" y="2824233"/>
            <a:ext cx="6987094" cy="1163395"/>
          </a:xfrm>
        </p:spPr>
        <p:txBody>
          <a:bodyPr/>
          <a:lstStyle/>
          <a:p>
            <a:pPr algn="ctr"/>
            <a:r>
              <a:rPr lang="en-US" dirty="0" smtClean="0"/>
              <a:t>Scenario 2</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	Driver  is on Windows Update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7"/>
          <p:cNvGrpSpPr/>
          <p:nvPr/>
        </p:nvGrpSpPr>
        <p:grpSpPr>
          <a:xfrm>
            <a:off x="280924" y="710375"/>
            <a:ext cx="8570976" cy="5461825"/>
            <a:chOff x="280924" y="710375"/>
            <a:chExt cx="8570976" cy="5461825"/>
          </a:xfrm>
        </p:grpSpPr>
        <p:sp>
          <p:nvSpPr>
            <p:cNvPr id="5" name="Rectangle 4"/>
            <p:cNvSpPr/>
            <p:nvPr/>
          </p:nvSpPr>
          <p:spPr bwMode="auto">
            <a:xfrm>
              <a:off x="280924" y="1076452"/>
              <a:ext cx="8570976" cy="5095748"/>
            </a:xfrm>
            <a:prstGeom prst="rect">
              <a:avLst/>
            </a:prstGeom>
            <a:gradFill>
              <a:gsLst>
                <a:gs pos="0">
                  <a:srgbClr val="DDEBCF"/>
                </a:gs>
                <a:gs pos="50000">
                  <a:srgbClr val="9CB86E"/>
                </a:gs>
                <a:gs pos="100000">
                  <a:srgbClr val="156B13"/>
                </a:gs>
              </a:gsLst>
              <a:lin ang="16200000" scaled="0"/>
            </a:gradFill>
            <a:ln>
              <a:solidFill>
                <a:schemeClr val="accent2">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Snip Same Side Corner Rectangle 8"/>
            <p:cNvSpPr/>
            <p:nvPr/>
          </p:nvSpPr>
          <p:spPr bwMode="auto">
            <a:xfrm>
              <a:off x="7347387" y="710375"/>
              <a:ext cx="1326388" cy="335280"/>
            </a:xfrm>
            <a:prstGeom prst="snip2SameRect">
              <a:avLst/>
            </a:prstGeom>
            <a:solidFill>
              <a:srgbClr val="005CC0"/>
            </a:solidFill>
            <a:ln>
              <a:solidFill>
                <a:schemeClr val="tx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2">
                      <a:lumMod val="85000"/>
                    </a:schemeClr>
                  </a:solidFill>
                  <a:effectLst>
                    <a:outerShdw blurRad="38100" dist="38100" dir="2700000" algn="tl">
                      <a:srgbClr val="000000">
                        <a:alpha val="43137"/>
                      </a:srgbClr>
                    </a:outerShdw>
                  </a:effectLst>
                  <a:latin typeface="Trebuchet MS" pitchFamily="34" charset="0"/>
                </a:rPr>
                <a:t>Windows 7</a:t>
              </a:r>
            </a:p>
          </p:txBody>
        </p:sp>
        <p:sp>
          <p:nvSpPr>
            <p:cNvPr id="6" name="Snip Same Side Corner Rectangle 5"/>
            <p:cNvSpPr/>
            <p:nvPr/>
          </p:nvSpPr>
          <p:spPr bwMode="auto">
            <a:xfrm>
              <a:off x="5981375" y="710375"/>
              <a:ext cx="1326388" cy="335280"/>
            </a:xfrm>
            <a:prstGeom prst="snip2SameRect">
              <a:avLst/>
            </a:prstGeom>
            <a:solidFill>
              <a:srgbClr val="156B13"/>
            </a:solidFill>
            <a:ln>
              <a:solidFill>
                <a:schemeClr val="accent2">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1"/>
                  </a:solidFill>
                  <a:effectLst>
                    <a:outerShdw blurRad="38100" dist="38100" dir="2700000" algn="tl">
                      <a:srgbClr val="000000">
                        <a:alpha val="43137"/>
                      </a:srgbClr>
                    </a:outerShdw>
                  </a:effectLst>
                  <a:latin typeface="Trebuchet MS" pitchFamily="34" charset="0"/>
                </a:rPr>
                <a:t>Vista</a:t>
              </a:r>
            </a:p>
          </p:txBody>
        </p:sp>
        <p:cxnSp>
          <p:nvCxnSpPr>
            <p:cNvPr id="11" name="Straight Connector 10"/>
            <p:cNvCxnSpPr/>
            <p:nvPr/>
          </p:nvCxnSpPr>
          <p:spPr bwMode="auto">
            <a:xfrm flipV="1">
              <a:off x="5989053" y="1068900"/>
              <a:ext cx="1313744" cy="5921"/>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156B13"/>
              </a:solidFill>
              <a:prstDash val="solid"/>
              <a:round/>
              <a:headEnd type="none" w="med" len="med"/>
              <a:tailEnd type="none" w="med" len="med"/>
            </a:ln>
            <a:effectLst/>
          </p:spPr>
        </p:cxnSp>
      </p:grpSp>
      <p:sp>
        <p:nvSpPr>
          <p:cNvPr id="25" name="Rectangle 12"/>
          <p:cNvSpPr>
            <a:spLocks noGrp="1" noChangeArrowheads="1"/>
          </p:cNvSpPr>
          <p:nvPr>
            <p:ph type="title"/>
          </p:nvPr>
        </p:nvSpPr>
        <p:spPr>
          <a:xfrm>
            <a:off x="381001" y="228601"/>
            <a:ext cx="8381999" cy="387798"/>
          </a:xfrm>
        </p:spPr>
        <p:txBody>
          <a:bodyPr/>
          <a:lstStyle/>
          <a:p>
            <a:r>
              <a:rPr lang="en-US" sz="2800" dirty="0" smtClean="0"/>
              <a:t>Scenario 2</a:t>
            </a:r>
            <a:r>
              <a:rPr sz="2400" smtClean="0"/>
              <a:t>:  </a:t>
            </a:r>
            <a:r>
              <a:rPr sz="2800" smtClean="0"/>
              <a:t>Driver is on Windows Update</a:t>
            </a:r>
          </a:p>
        </p:txBody>
      </p:sp>
      <p:pic>
        <p:nvPicPr>
          <p:cNvPr id="8" name="Picture 8" descr="\\eventsql\dvd\Online_ART\DVD_ART34\Artwork_Imagery\Icons - Illustrations\_WINDOWS VISTA ICONS\Computer PC desktop.png"/>
          <p:cNvPicPr>
            <a:picLocks noChangeAspect="1" noChangeArrowheads="1"/>
          </p:cNvPicPr>
          <p:nvPr/>
        </p:nvPicPr>
        <p:blipFill>
          <a:blip r:embed="rId4"/>
          <a:srcRect/>
          <a:stretch>
            <a:fillRect/>
          </a:stretch>
        </p:blipFill>
        <p:spPr bwMode="auto">
          <a:xfrm>
            <a:off x="7586060" y="3618411"/>
            <a:ext cx="1232894" cy="1232894"/>
          </a:xfrm>
          <a:prstGeom prst="rect">
            <a:avLst/>
          </a:prstGeom>
          <a:noFill/>
        </p:spPr>
      </p:pic>
      <p:grpSp>
        <p:nvGrpSpPr>
          <p:cNvPr id="10" name="Group 9"/>
          <p:cNvGrpSpPr/>
          <p:nvPr/>
        </p:nvGrpSpPr>
        <p:grpSpPr>
          <a:xfrm>
            <a:off x="6894734" y="2175122"/>
            <a:ext cx="700882" cy="1025680"/>
            <a:chOff x="7024544" y="2325190"/>
            <a:chExt cx="800106" cy="1170887"/>
          </a:xfrm>
        </p:grpSpPr>
        <p:pic>
          <p:nvPicPr>
            <p:cNvPr id="12" name="Picture 2" descr="\\eventsql\dvd\Online_ART\DVD_ART34\Artwork_Imagery\Hardware Photos\Microsoft HW\LifeCam\LifeCam VX-6000 Windows Live web camera an.png"/>
            <p:cNvPicPr>
              <a:picLocks noChangeAspect="1" noChangeArrowheads="1"/>
            </p:cNvPicPr>
            <p:nvPr/>
          </p:nvPicPr>
          <p:blipFill>
            <a:blip r:embed="rId5" cstate="print"/>
            <a:srcRect/>
            <a:stretch>
              <a:fillRect/>
            </a:stretch>
          </p:blipFill>
          <p:spPr bwMode="auto">
            <a:xfrm flipH="1">
              <a:off x="7024544" y="2325190"/>
              <a:ext cx="800106" cy="1170887"/>
            </a:xfrm>
            <a:prstGeom prst="rect">
              <a:avLst/>
            </a:prstGeom>
            <a:noFill/>
          </p:spPr>
        </p:pic>
        <p:cxnSp>
          <p:nvCxnSpPr>
            <p:cNvPr id="13" name="Straight Connector 12"/>
            <p:cNvCxnSpPr/>
            <p:nvPr/>
          </p:nvCxnSpPr>
          <p:spPr bwMode="auto">
            <a:xfrm>
              <a:off x="7236823" y="3317965"/>
              <a:ext cx="287927" cy="1578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tx2">
                  <a:lumMod val="50000"/>
                </a:schemeClr>
              </a:solidFill>
              <a:prstDash val="solid"/>
              <a:round/>
              <a:headEnd type="none" w="med" len="med"/>
              <a:tailEnd type="none" w="med" len="med"/>
            </a:ln>
            <a:effectLst/>
          </p:spPr>
        </p:cxnSp>
      </p:grpSp>
      <p:sp>
        <p:nvSpPr>
          <p:cNvPr id="14" name="Notched Right Arrow 13"/>
          <p:cNvSpPr/>
          <p:nvPr/>
        </p:nvSpPr>
        <p:spPr bwMode="auto">
          <a:xfrm rot="3667362">
            <a:off x="7243744" y="3443703"/>
            <a:ext cx="647700" cy="272125"/>
          </a:xfrm>
          <a:prstGeom prst="notchedRightArrow">
            <a:avLst>
              <a:gd name="adj1" fmla="val 42247"/>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5" name="Picture 2" descr="H:\Win Vista\Desktop.jpg"/>
          <p:cNvPicPr>
            <a:picLocks noChangeAspect="1" noChangeArrowheads="1"/>
          </p:cNvPicPr>
          <p:nvPr/>
        </p:nvPicPr>
        <p:blipFill>
          <a:blip r:embed="rId6"/>
          <a:srcRect/>
          <a:stretch>
            <a:fillRect/>
          </a:stretch>
        </p:blipFill>
        <p:spPr bwMode="auto">
          <a:xfrm>
            <a:off x="548640" y="1371600"/>
            <a:ext cx="6096000" cy="4572000"/>
          </a:xfrm>
          <a:prstGeom prst="rect">
            <a:avLst/>
          </a:prstGeom>
          <a:noFill/>
        </p:spPr>
      </p:pic>
      <p:pic>
        <p:nvPicPr>
          <p:cNvPr id="16" name="Picture 3" descr="H:\Win Vista\Balloon installing.jpg"/>
          <p:cNvPicPr>
            <a:picLocks noChangeAspect="1" noChangeArrowheads="1"/>
          </p:cNvPicPr>
          <p:nvPr/>
        </p:nvPicPr>
        <p:blipFill>
          <a:blip r:embed="rId7"/>
          <a:srcRect/>
          <a:stretch>
            <a:fillRect/>
          </a:stretch>
        </p:blipFill>
        <p:spPr bwMode="auto">
          <a:xfrm>
            <a:off x="548640" y="1371600"/>
            <a:ext cx="6096000" cy="4572000"/>
          </a:xfrm>
          <a:prstGeom prst="rect">
            <a:avLst/>
          </a:prstGeom>
          <a:noFill/>
        </p:spPr>
      </p:pic>
      <p:pic>
        <p:nvPicPr>
          <p:cNvPr id="17" name="Picture 4" descr="H:\Win Vista\PreUAC prompt.jpg"/>
          <p:cNvPicPr>
            <a:picLocks noChangeAspect="1" noChangeArrowheads="1"/>
          </p:cNvPicPr>
          <p:nvPr/>
        </p:nvPicPr>
        <p:blipFill>
          <a:blip r:embed="rId8"/>
          <a:srcRect/>
          <a:stretch>
            <a:fillRect/>
          </a:stretch>
        </p:blipFill>
        <p:spPr bwMode="auto">
          <a:xfrm>
            <a:off x="548640" y="1371600"/>
            <a:ext cx="6096000" cy="4572000"/>
          </a:xfrm>
          <a:prstGeom prst="rect">
            <a:avLst/>
          </a:prstGeom>
          <a:noFill/>
        </p:spPr>
      </p:pic>
      <p:pic>
        <p:nvPicPr>
          <p:cNvPr id="29" name="Picture 6" descr="\\eventsql\dvd\Online_ART\DVD_ART34\Artwork_Imagery\Icons - Illustrations\_WINDOWS VISTA ICONS\Green Check checkmark okay.png"/>
          <p:cNvPicPr>
            <a:picLocks noChangeAspect="1" noChangeArrowheads="1"/>
          </p:cNvPicPr>
          <p:nvPr/>
        </p:nvPicPr>
        <p:blipFill>
          <a:blip r:embed="rId9" cstate="print"/>
          <a:srcRect/>
          <a:stretch>
            <a:fillRect/>
          </a:stretch>
        </p:blipFill>
        <p:spPr bwMode="auto">
          <a:xfrm>
            <a:off x="7444536" y="2803790"/>
            <a:ext cx="370536" cy="366956"/>
          </a:xfrm>
          <a:prstGeom prst="rect">
            <a:avLst/>
          </a:prstGeom>
          <a:noFill/>
        </p:spPr>
      </p:pic>
      <p:pic>
        <p:nvPicPr>
          <p:cNvPr id="6146" name="Picture 2" descr="\\eventsql\dvd\Online_ART\DVD_ART34\Artwork_Imagery\Icons - Illustrations\_WINDOWS VISTA ICONS\Download Arrow.png"/>
          <p:cNvPicPr>
            <a:picLocks noChangeAspect="1" noChangeArrowheads="1"/>
          </p:cNvPicPr>
          <p:nvPr/>
        </p:nvPicPr>
        <p:blipFill>
          <a:blip r:embed="rId10" cstate="print"/>
          <a:srcRect/>
          <a:stretch>
            <a:fillRect/>
          </a:stretch>
        </p:blipFill>
        <p:spPr bwMode="auto">
          <a:xfrm flipH="1">
            <a:off x="7400542" y="4108702"/>
            <a:ext cx="488812" cy="563630"/>
          </a:xfrm>
          <a:prstGeom prst="rect">
            <a:avLst/>
          </a:prstGeom>
          <a:noFill/>
        </p:spPr>
      </p:pic>
      <p:grpSp>
        <p:nvGrpSpPr>
          <p:cNvPr id="32" name="Group 31"/>
          <p:cNvGrpSpPr/>
          <p:nvPr/>
        </p:nvGrpSpPr>
        <p:grpSpPr>
          <a:xfrm>
            <a:off x="548640" y="1371600"/>
            <a:ext cx="6096000" cy="4572000"/>
            <a:chOff x="548640" y="1371600"/>
            <a:chExt cx="6096000" cy="4572000"/>
          </a:xfrm>
        </p:grpSpPr>
        <p:pic>
          <p:nvPicPr>
            <p:cNvPr id="19" name="Picture 5" descr="H:\Win Vista\PreUAC prompt click.jpg"/>
            <p:cNvPicPr>
              <a:picLocks noChangeAspect="1" noChangeArrowheads="1"/>
            </p:cNvPicPr>
            <p:nvPr/>
          </p:nvPicPr>
          <p:blipFill>
            <a:blip r:embed="rId11"/>
            <a:srcRect/>
            <a:stretch>
              <a:fillRect/>
            </a:stretch>
          </p:blipFill>
          <p:spPr bwMode="auto">
            <a:xfrm>
              <a:off x="548640" y="1371600"/>
              <a:ext cx="6096000" cy="4572000"/>
            </a:xfrm>
            <a:prstGeom prst="rect">
              <a:avLst/>
            </a:prstGeom>
            <a:noFill/>
          </p:spPr>
        </p:pic>
        <p:pic>
          <p:nvPicPr>
            <p:cNvPr id="20" name="Picture 9"/>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639628" y="3148013"/>
              <a:ext cx="238125" cy="250658"/>
            </a:xfrm>
            <a:prstGeom prst="rect">
              <a:avLst/>
            </a:prstGeom>
            <a:noFill/>
            <a:ln w="9525">
              <a:noFill/>
              <a:miter lim="800000"/>
              <a:headEnd/>
              <a:tailEnd/>
            </a:ln>
            <a:effectLst/>
          </p:spPr>
        </p:pic>
        <p:sp>
          <p:nvSpPr>
            <p:cNvPr id="31" name="Rectangle 30"/>
            <p:cNvSpPr/>
            <p:nvPr/>
          </p:nvSpPr>
          <p:spPr>
            <a:xfrm>
              <a:off x="4831344" y="3080680"/>
              <a:ext cx="412292"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cap="none" spc="0" dirty="0" smtClean="0">
                  <a:ln/>
                  <a:solidFill>
                    <a:schemeClr val="accent3"/>
                  </a:solidFill>
                  <a:effectLst/>
                </a:rPr>
                <a:t>1</a:t>
              </a:r>
              <a:endParaRPr lang="en-US" sz="3200" b="1" cap="none" spc="0" dirty="0">
                <a:ln/>
                <a:solidFill>
                  <a:schemeClr val="accent3"/>
                </a:solidFill>
                <a:effectLst/>
              </a:endParaRPr>
            </a:p>
          </p:txBody>
        </p:sp>
      </p:grpSp>
      <p:grpSp>
        <p:nvGrpSpPr>
          <p:cNvPr id="33" name="Group 32"/>
          <p:cNvGrpSpPr/>
          <p:nvPr/>
        </p:nvGrpSpPr>
        <p:grpSpPr>
          <a:xfrm>
            <a:off x="548640" y="1371600"/>
            <a:ext cx="6096000" cy="4571999"/>
            <a:chOff x="548640" y="1371600"/>
            <a:chExt cx="6096000" cy="4571999"/>
          </a:xfrm>
        </p:grpSpPr>
        <p:grpSp>
          <p:nvGrpSpPr>
            <p:cNvPr id="22" name="Group 16"/>
            <p:cNvGrpSpPr/>
            <p:nvPr/>
          </p:nvGrpSpPr>
          <p:grpSpPr>
            <a:xfrm>
              <a:off x="548640" y="1371600"/>
              <a:ext cx="6096000" cy="4571999"/>
              <a:chOff x="2743200" y="1371600"/>
              <a:chExt cx="6096000" cy="4571999"/>
            </a:xfrm>
          </p:grpSpPr>
          <p:sp>
            <p:nvSpPr>
              <p:cNvPr id="24" name="Rectangle 23"/>
              <p:cNvSpPr/>
              <p:nvPr/>
            </p:nvSpPr>
            <p:spPr>
              <a:xfrm>
                <a:off x="2743200" y="1371600"/>
                <a:ext cx="6096000" cy="4571999"/>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uac.jpg"/>
              <p:cNvPicPr>
                <a:picLocks noChangeAspect="1"/>
              </p:cNvPicPr>
              <p:nvPr/>
            </p:nvPicPr>
            <p:blipFill>
              <a:blip r:embed="rId13"/>
              <a:stretch>
                <a:fillRect/>
              </a:stretch>
            </p:blipFill>
            <p:spPr>
              <a:xfrm>
                <a:off x="4185043" y="2479655"/>
                <a:ext cx="3345180" cy="1836420"/>
              </a:xfrm>
              <a:prstGeom prst="rect">
                <a:avLst/>
              </a:prstGeom>
            </p:spPr>
          </p:pic>
        </p:grpSp>
        <p:pic>
          <p:nvPicPr>
            <p:cNvPr id="23" name="Picture 9"/>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288359" y="3777242"/>
              <a:ext cx="238125" cy="250658"/>
            </a:xfrm>
            <a:prstGeom prst="rect">
              <a:avLst/>
            </a:prstGeom>
            <a:noFill/>
            <a:ln w="9525">
              <a:noFill/>
              <a:miter lim="800000"/>
              <a:headEnd/>
              <a:tailEnd/>
            </a:ln>
            <a:effectLst/>
          </p:spPr>
        </p:pic>
        <p:sp>
          <p:nvSpPr>
            <p:cNvPr id="30" name="Rectangle 29"/>
            <p:cNvSpPr/>
            <p:nvPr/>
          </p:nvSpPr>
          <p:spPr>
            <a:xfrm>
              <a:off x="4458232" y="3732323"/>
              <a:ext cx="412292"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cap="none" spc="0" dirty="0" smtClean="0">
                  <a:ln/>
                  <a:solidFill>
                    <a:schemeClr val="accent3"/>
                  </a:solidFill>
                  <a:effectLst/>
                </a:rPr>
                <a:t>2</a:t>
              </a:r>
              <a:endParaRPr lang="en-US" sz="3200" b="1" cap="none" spc="0" dirty="0">
                <a:ln/>
                <a:solidFill>
                  <a:schemeClr val="accent3"/>
                </a:solidFill>
                <a:effectLst/>
              </a:endParaRPr>
            </a:p>
          </p:txBody>
        </p:sp>
      </p:grpSp>
      <p:pic>
        <p:nvPicPr>
          <p:cNvPr id="27" name="Picture 6" descr="H:\Win Vista\Searching WU empty desktop.jpg"/>
          <p:cNvPicPr>
            <a:picLocks noChangeAspect="1" noChangeArrowheads="1"/>
          </p:cNvPicPr>
          <p:nvPr/>
        </p:nvPicPr>
        <p:blipFill>
          <a:blip r:embed="rId14"/>
          <a:srcRect/>
          <a:stretch>
            <a:fillRect/>
          </a:stretch>
        </p:blipFill>
        <p:spPr bwMode="auto">
          <a:xfrm>
            <a:off x="548640" y="1371600"/>
            <a:ext cx="6096000" cy="4572000"/>
          </a:xfrm>
          <a:prstGeom prst="rect">
            <a:avLst/>
          </a:prstGeom>
          <a:noFill/>
        </p:spPr>
      </p:pic>
      <p:pic>
        <p:nvPicPr>
          <p:cNvPr id="28" name="Picture 2" descr="H:\Win Vista\balloon ready to use.jpg"/>
          <p:cNvPicPr>
            <a:picLocks noChangeAspect="1" noChangeArrowheads="1"/>
          </p:cNvPicPr>
          <p:nvPr/>
        </p:nvPicPr>
        <p:blipFill>
          <a:blip r:embed="rId15"/>
          <a:srcRect/>
          <a:stretch>
            <a:fillRect/>
          </a:stretch>
        </p:blipFill>
        <p:spPr bwMode="auto">
          <a:xfrm>
            <a:off x="548640" y="1371600"/>
            <a:ext cx="6096000" cy="4572000"/>
          </a:xfrm>
          <a:prstGeom prst="rect">
            <a:avLst/>
          </a:prstGeom>
          <a:noFill/>
        </p:spPr>
      </p:pic>
      <p:sp>
        <p:nvSpPr>
          <p:cNvPr id="34" name="TextBox 33"/>
          <p:cNvSpPr txBox="1"/>
          <p:nvPr/>
        </p:nvSpPr>
        <p:spPr>
          <a:xfrm>
            <a:off x="6742176" y="5327904"/>
            <a:ext cx="2048256" cy="738664"/>
          </a:xfrm>
          <a:prstGeom prst="rect">
            <a:avLst/>
          </a:prstGeom>
          <a:noFill/>
        </p:spPr>
        <p:txBody>
          <a:bodyPr wrap="square" rtlCol="0">
            <a:spAutoFit/>
          </a:bodyPr>
          <a:lstStyle/>
          <a:p>
            <a:r>
              <a:rPr lang="en-US" sz="1400" dirty="0" smtClean="0">
                <a:solidFill>
                  <a:srgbClr val="FF0000"/>
                </a:solidFill>
                <a:effectLst>
                  <a:outerShdw blurRad="38100" dist="38100" dir="2700000" algn="tl">
                    <a:srgbClr val="000000">
                      <a:alpha val="43137"/>
                    </a:srgbClr>
                  </a:outerShdw>
                </a:effectLst>
                <a:latin typeface="Trebuchet MS" pitchFamily="34" charset="0"/>
              </a:rPr>
              <a:t>2 decision points where the wrong choice could be made!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Windows Hardware Insert.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repeatCount="2000" fill="hold" nodeType="clickEffect">
                                  <p:stCondLst>
                                    <p:cond delay="0"/>
                                  </p:stCondLst>
                                  <p:childTnLst>
                                    <p:set>
                                      <p:cBhvr>
                                        <p:cTn id="39" dur="1" fill="hold">
                                          <p:stCondLst>
                                            <p:cond delay="0"/>
                                          </p:stCondLst>
                                        </p:cTn>
                                        <p:tgtEl>
                                          <p:spTgt spid="6146"/>
                                        </p:tgtEl>
                                        <p:attrNameLst>
                                          <p:attrName>style.visibility</p:attrName>
                                        </p:attrNameLst>
                                      </p:cBhvr>
                                      <p:to>
                                        <p:strVal val="visible"/>
                                      </p:to>
                                    </p:set>
                                    <p:animEffect transition="in" filter="wipe(up)">
                                      <p:cBhvr>
                                        <p:cTn id="40" dur="1000"/>
                                        <p:tgtEl>
                                          <p:spTgt spid="6146"/>
                                        </p:tgtEl>
                                      </p:cBhvr>
                                    </p:animEffect>
                                  </p:childTnLst>
                                  <p:subTnLst>
                                    <p:set>
                                      <p:cBhvr override="childStyle">
                                        <p:cTn dur="1" fill="hold" display="0" masterRel="sameClick" afterEffect="1">
                                          <p:stCondLst>
                                            <p:cond evt="end" delay="0">
                                              <p:tn val="38"/>
                                            </p:cond>
                                          </p:stCondLst>
                                        </p:cTn>
                                        <p:tgtEl>
                                          <p:spTgt spid="6146"/>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2000"/>
                                        <p:tgtEl>
                                          <p:spTgt spid="28"/>
                                        </p:tgtEl>
                                      </p:cBhvr>
                                    </p:animEffect>
                                    <p:set>
                                      <p:cBhvr>
                                        <p:cTn id="49" dur="1" fill="hold">
                                          <p:stCondLst>
                                            <p:cond delay="1999"/>
                                          </p:stCondLst>
                                        </p:cTn>
                                        <p:tgtEl>
                                          <p:spTgt spid="2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nodeType="click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6"/>
          <p:cNvGrpSpPr/>
          <p:nvPr/>
        </p:nvGrpSpPr>
        <p:grpSpPr>
          <a:xfrm>
            <a:off x="280924" y="710375"/>
            <a:ext cx="8570976" cy="5461825"/>
            <a:chOff x="280924" y="710375"/>
            <a:chExt cx="8570976" cy="5461825"/>
          </a:xfrm>
        </p:grpSpPr>
        <p:sp>
          <p:nvSpPr>
            <p:cNvPr id="6" name="Snip Same Side Corner Rectangle 5"/>
            <p:cNvSpPr/>
            <p:nvPr/>
          </p:nvSpPr>
          <p:spPr bwMode="auto">
            <a:xfrm>
              <a:off x="5981375" y="710375"/>
              <a:ext cx="1326388" cy="335280"/>
            </a:xfrm>
            <a:prstGeom prst="snip2SameRect">
              <a:avLst/>
            </a:prstGeom>
            <a:solidFill>
              <a:srgbClr val="156B13"/>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2">
                      <a:lumMod val="85000"/>
                    </a:schemeClr>
                  </a:solidFill>
                  <a:effectLst>
                    <a:outerShdw blurRad="38100" dist="38100" dir="2700000" algn="tl">
                      <a:srgbClr val="000000">
                        <a:alpha val="43137"/>
                      </a:srgbClr>
                    </a:outerShdw>
                  </a:effectLst>
                  <a:latin typeface="Trebuchet MS" pitchFamily="34" charset="0"/>
                </a:rPr>
                <a:t>Vista</a:t>
              </a:r>
            </a:p>
          </p:txBody>
        </p:sp>
        <p:sp>
          <p:nvSpPr>
            <p:cNvPr id="5" name="Rectangle 4"/>
            <p:cNvSpPr/>
            <p:nvPr/>
          </p:nvSpPr>
          <p:spPr bwMode="auto">
            <a:xfrm>
              <a:off x="280924" y="1076452"/>
              <a:ext cx="8570976" cy="5095748"/>
            </a:xfrm>
            <a:prstGeom prst="rect">
              <a:avLst/>
            </a:prstGeom>
            <a:gradFill>
              <a:gsLst>
                <a:gs pos="0">
                  <a:srgbClr val="005CC0"/>
                </a:gs>
                <a:gs pos="39999">
                  <a:srgbClr val="85C2FF"/>
                </a:gs>
                <a:gs pos="70000">
                  <a:srgbClr val="B4CBE6"/>
                </a:gs>
                <a:gs pos="100000">
                  <a:srgbClr val="F1EBFF"/>
                </a:gs>
              </a:gsLst>
              <a:lin ang="5400000" scaled="0"/>
            </a:gradFill>
            <a:ln>
              <a:solidFill>
                <a:schemeClr val="bg1">
                  <a:lumMod val="40000"/>
                  <a:lumOff val="6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Snip Same Side Corner Rectangle 8"/>
            <p:cNvSpPr/>
            <p:nvPr/>
          </p:nvSpPr>
          <p:spPr bwMode="auto">
            <a:xfrm>
              <a:off x="7347387" y="710375"/>
              <a:ext cx="1326388" cy="335280"/>
            </a:xfrm>
            <a:prstGeom prst="snip2SameRect">
              <a:avLst/>
            </a:prstGeom>
            <a:solidFill>
              <a:srgbClr val="005CC0"/>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Windows 7</a:t>
              </a:r>
            </a:p>
          </p:txBody>
        </p:sp>
        <p:cxnSp>
          <p:nvCxnSpPr>
            <p:cNvPr id="11" name="Straight Connector 10"/>
            <p:cNvCxnSpPr/>
            <p:nvPr/>
          </p:nvCxnSpPr>
          <p:spPr bwMode="auto">
            <a:xfrm flipV="1">
              <a:off x="7347284" y="1065214"/>
              <a:ext cx="1320726" cy="426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005CC0"/>
              </a:solidFill>
              <a:prstDash val="solid"/>
              <a:round/>
              <a:headEnd type="none" w="med" len="med"/>
              <a:tailEnd type="none" w="med" len="med"/>
            </a:ln>
            <a:effectLst/>
          </p:spPr>
        </p:cxnSp>
      </p:grpSp>
      <p:sp>
        <p:nvSpPr>
          <p:cNvPr id="20" name="Rectangle 12"/>
          <p:cNvSpPr>
            <a:spLocks noGrp="1" noChangeArrowheads="1"/>
          </p:cNvSpPr>
          <p:nvPr>
            <p:ph type="title"/>
          </p:nvPr>
        </p:nvSpPr>
        <p:spPr>
          <a:xfrm>
            <a:off x="381001" y="228601"/>
            <a:ext cx="8381999" cy="387798"/>
          </a:xfrm>
        </p:spPr>
        <p:txBody>
          <a:bodyPr/>
          <a:lstStyle/>
          <a:p>
            <a:r>
              <a:rPr lang="en-US" sz="2800" dirty="0" smtClean="0"/>
              <a:t>Scenario 2</a:t>
            </a:r>
            <a:r>
              <a:rPr lang="en-US" sz="2400" dirty="0" smtClean="0"/>
              <a:t>:  </a:t>
            </a:r>
            <a:r>
              <a:rPr sz="2800" smtClean="0"/>
              <a:t>Driver is on Windows Update</a:t>
            </a:r>
          </a:p>
        </p:txBody>
      </p:sp>
      <p:pic>
        <p:nvPicPr>
          <p:cNvPr id="8" name="Picture 8" descr="\\eventsql\dvd\Online_ART\DVD_ART34\Artwork_Imagery\Icons - Illustrations\_WINDOWS VISTA ICONS\Computer PC desktop.png"/>
          <p:cNvPicPr>
            <a:picLocks noChangeAspect="1" noChangeArrowheads="1"/>
          </p:cNvPicPr>
          <p:nvPr/>
        </p:nvPicPr>
        <p:blipFill>
          <a:blip r:embed="rId4"/>
          <a:srcRect/>
          <a:stretch>
            <a:fillRect/>
          </a:stretch>
        </p:blipFill>
        <p:spPr bwMode="auto">
          <a:xfrm>
            <a:off x="7586060" y="3618411"/>
            <a:ext cx="1232894" cy="1232894"/>
          </a:xfrm>
          <a:prstGeom prst="rect">
            <a:avLst/>
          </a:prstGeom>
          <a:noFill/>
        </p:spPr>
      </p:pic>
      <p:grpSp>
        <p:nvGrpSpPr>
          <p:cNvPr id="10" name="Group 9"/>
          <p:cNvGrpSpPr/>
          <p:nvPr/>
        </p:nvGrpSpPr>
        <p:grpSpPr>
          <a:xfrm>
            <a:off x="6894734" y="2175122"/>
            <a:ext cx="700882" cy="1025680"/>
            <a:chOff x="7024544" y="2325190"/>
            <a:chExt cx="800106" cy="1170887"/>
          </a:xfrm>
        </p:grpSpPr>
        <p:pic>
          <p:nvPicPr>
            <p:cNvPr id="12" name="Picture 2" descr="\\eventsql\dvd\Online_ART\DVD_ART34\Artwork_Imagery\Hardware Photos\Microsoft HW\LifeCam\LifeCam VX-6000 Windows Live web camera an.png"/>
            <p:cNvPicPr>
              <a:picLocks noChangeAspect="1" noChangeArrowheads="1"/>
            </p:cNvPicPr>
            <p:nvPr/>
          </p:nvPicPr>
          <p:blipFill>
            <a:blip r:embed="rId5" cstate="print"/>
            <a:srcRect/>
            <a:stretch>
              <a:fillRect/>
            </a:stretch>
          </p:blipFill>
          <p:spPr bwMode="auto">
            <a:xfrm flipH="1">
              <a:off x="7024544" y="2325190"/>
              <a:ext cx="800106" cy="1170887"/>
            </a:xfrm>
            <a:prstGeom prst="rect">
              <a:avLst/>
            </a:prstGeom>
            <a:noFill/>
          </p:spPr>
        </p:pic>
        <p:cxnSp>
          <p:nvCxnSpPr>
            <p:cNvPr id="13" name="Straight Connector 12"/>
            <p:cNvCxnSpPr/>
            <p:nvPr/>
          </p:nvCxnSpPr>
          <p:spPr bwMode="auto">
            <a:xfrm>
              <a:off x="7236823" y="3317965"/>
              <a:ext cx="287927" cy="1578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tx2">
                  <a:lumMod val="50000"/>
                </a:schemeClr>
              </a:solidFill>
              <a:prstDash val="solid"/>
              <a:round/>
              <a:headEnd type="none" w="med" len="med"/>
              <a:tailEnd type="none" w="med" len="med"/>
            </a:ln>
            <a:effectLst/>
          </p:spPr>
        </p:cxnSp>
      </p:grpSp>
      <p:sp>
        <p:nvSpPr>
          <p:cNvPr id="14" name="Notched Right Arrow 13"/>
          <p:cNvSpPr/>
          <p:nvPr/>
        </p:nvSpPr>
        <p:spPr bwMode="auto">
          <a:xfrm rot="3667362">
            <a:off x="7243744" y="3443703"/>
            <a:ext cx="647700" cy="272125"/>
          </a:xfrm>
          <a:prstGeom prst="notchedRightArrow">
            <a:avLst>
              <a:gd name="adj1" fmla="val 42247"/>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5" name="Picture 14" descr="H:\Win 7\Desktop.jpg"/>
          <p:cNvPicPr>
            <a:picLocks noChangeAspect="1" noChangeArrowheads="1"/>
          </p:cNvPicPr>
          <p:nvPr/>
        </p:nvPicPr>
        <p:blipFill>
          <a:blip r:embed="rId6"/>
          <a:srcRect/>
          <a:stretch>
            <a:fillRect/>
          </a:stretch>
        </p:blipFill>
        <p:spPr bwMode="auto">
          <a:xfrm>
            <a:off x="548640" y="1371600"/>
            <a:ext cx="6096000" cy="4572000"/>
          </a:xfrm>
          <a:prstGeom prst="rect">
            <a:avLst/>
          </a:prstGeom>
          <a:noFill/>
        </p:spPr>
      </p:pic>
      <p:pic>
        <p:nvPicPr>
          <p:cNvPr id="16" name="Picture 3" descr="H:\Win 7\Balloon installing.jpg"/>
          <p:cNvPicPr>
            <a:picLocks noChangeAspect="1" noChangeArrowheads="1"/>
          </p:cNvPicPr>
          <p:nvPr/>
        </p:nvPicPr>
        <p:blipFill>
          <a:blip r:embed="rId7"/>
          <a:srcRect/>
          <a:stretch>
            <a:fillRect/>
          </a:stretch>
        </p:blipFill>
        <p:spPr bwMode="auto">
          <a:xfrm>
            <a:off x="548640" y="1371600"/>
            <a:ext cx="6096000" cy="4572000"/>
          </a:xfrm>
          <a:prstGeom prst="rect">
            <a:avLst/>
          </a:prstGeom>
          <a:noFill/>
        </p:spPr>
      </p:pic>
      <p:pic>
        <p:nvPicPr>
          <p:cNvPr id="17" name="Picture 4" descr="H:\Win 7\Balloon ready to use.jpg"/>
          <p:cNvPicPr>
            <a:picLocks noChangeAspect="1" noChangeArrowheads="1"/>
          </p:cNvPicPr>
          <p:nvPr/>
        </p:nvPicPr>
        <p:blipFill>
          <a:blip r:embed="rId8"/>
          <a:srcRect/>
          <a:stretch>
            <a:fillRect/>
          </a:stretch>
        </p:blipFill>
        <p:spPr bwMode="auto">
          <a:xfrm>
            <a:off x="548640" y="1371600"/>
            <a:ext cx="6096000" cy="4572000"/>
          </a:xfrm>
          <a:prstGeom prst="rect">
            <a:avLst/>
          </a:prstGeom>
          <a:noFill/>
        </p:spPr>
      </p:pic>
      <p:pic>
        <p:nvPicPr>
          <p:cNvPr id="18" name="Picture 6" descr="\\eventsql\dvd\Online_ART\DVD_ART34\Artwork_Imagery\Icons - Illustrations\_WINDOWS VISTA ICONS\Green Check checkmark okay.png"/>
          <p:cNvPicPr>
            <a:picLocks noChangeAspect="1" noChangeArrowheads="1"/>
          </p:cNvPicPr>
          <p:nvPr/>
        </p:nvPicPr>
        <p:blipFill>
          <a:blip r:embed="rId9" cstate="print"/>
          <a:srcRect/>
          <a:stretch>
            <a:fillRect/>
          </a:stretch>
        </p:blipFill>
        <p:spPr bwMode="auto">
          <a:xfrm>
            <a:off x="7444536" y="2803790"/>
            <a:ext cx="370536" cy="366956"/>
          </a:xfrm>
          <a:prstGeom prst="rect">
            <a:avLst/>
          </a:prstGeom>
          <a:noFill/>
        </p:spPr>
      </p:pic>
      <p:pic>
        <p:nvPicPr>
          <p:cNvPr id="19" name="Picture 2" descr="\\eventsql\dvd\Online_ART\DVD_ART34\Artwork_Imagery\Icons - Illustrations\_WINDOWS VISTA ICONS\Download Arrow.png"/>
          <p:cNvPicPr>
            <a:picLocks noChangeAspect="1" noChangeArrowheads="1"/>
          </p:cNvPicPr>
          <p:nvPr/>
        </p:nvPicPr>
        <p:blipFill>
          <a:blip r:embed="rId10" cstate="print"/>
          <a:srcRect/>
          <a:stretch>
            <a:fillRect/>
          </a:stretch>
        </p:blipFill>
        <p:spPr bwMode="auto">
          <a:xfrm flipH="1">
            <a:off x="7400542" y="4108702"/>
            <a:ext cx="488812" cy="563630"/>
          </a:xfrm>
          <a:prstGeom prst="rect">
            <a:avLst/>
          </a:prstGeom>
          <a:noFill/>
        </p:spPr>
      </p:pic>
      <p:grpSp>
        <p:nvGrpSpPr>
          <p:cNvPr id="28" name="Group 27"/>
          <p:cNvGrpSpPr/>
          <p:nvPr/>
        </p:nvGrpSpPr>
        <p:grpSpPr>
          <a:xfrm>
            <a:off x="548640" y="1371600"/>
            <a:ext cx="6096000" cy="4572000"/>
            <a:chOff x="548640" y="1371600"/>
            <a:chExt cx="6096000" cy="4572000"/>
          </a:xfrm>
        </p:grpSpPr>
        <p:pic>
          <p:nvPicPr>
            <p:cNvPr id="23" name="Picture 3" descr="H:\Win 7\Balloon installing.jpg"/>
            <p:cNvPicPr>
              <a:picLocks noChangeAspect="1" noChangeArrowheads="1"/>
            </p:cNvPicPr>
            <p:nvPr/>
          </p:nvPicPr>
          <p:blipFill>
            <a:blip r:embed="rId7"/>
            <a:srcRect/>
            <a:stretch>
              <a:fillRect/>
            </a:stretch>
          </p:blipFill>
          <p:spPr bwMode="auto">
            <a:xfrm>
              <a:off x="548640" y="1371600"/>
              <a:ext cx="6096000" cy="4572000"/>
            </a:xfrm>
            <a:prstGeom prst="rect">
              <a:avLst/>
            </a:prstGeom>
            <a:noFill/>
          </p:spPr>
        </p:pic>
        <p:pic>
          <p:nvPicPr>
            <p:cNvPr id="27"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680205" y="5483036"/>
              <a:ext cx="238125" cy="250658"/>
            </a:xfrm>
            <a:prstGeom prst="rect">
              <a:avLst/>
            </a:prstGeom>
            <a:noFill/>
            <a:ln w="9525">
              <a:noFill/>
              <a:miter lim="800000"/>
              <a:headEnd/>
              <a:tailEnd/>
            </a:ln>
            <a:effectLst/>
          </p:spPr>
        </p:pic>
      </p:grpSp>
      <p:pic>
        <p:nvPicPr>
          <p:cNvPr id="2051" name="Picture 3" descr="K:\Win 7\Detail dialog searching WU.jpg"/>
          <p:cNvPicPr>
            <a:picLocks noChangeAspect="1" noChangeArrowheads="1"/>
          </p:cNvPicPr>
          <p:nvPr/>
        </p:nvPicPr>
        <p:blipFill>
          <a:blip r:embed="rId12"/>
          <a:srcRect/>
          <a:stretch>
            <a:fillRect/>
          </a:stretch>
        </p:blipFill>
        <p:spPr bwMode="auto">
          <a:xfrm>
            <a:off x="548640" y="1371600"/>
            <a:ext cx="6096000" cy="4572000"/>
          </a:xfrm>
          <a:prstGeom prst="rect">
            <a:avLst/>
          </a:prstGeom>
          <a:noFill/>
        </p:spPr>
      </p:pic>
      <p:pic>
        <p:nvPicPr>
          <p:cNvPr id="1026" name="Picture 2" descr="H:\Win 7\Detail dialog downloading.jpg"/>
          <p:cNvPicPr>
            <a:picLocks noChangeAspect="1" noChangeArrowheads="1"/>
          </p:cNvPicPr>
          <p:nvPr/>
        </p:nvPicPr>
        <p:blipFill>
          <a:blip r:embed="rId13"/>
          <a:srcRect/>
          <a:stretch>
            <a:fillRect/>
          </a:stretch>
        </p:blipFill>
        <p:spPr bwMode="auto">
          <a:xfrm>
            <a:off x="548640" y="1371600"/>
            <a:ext cx="6096000" cy="4572000"/>
          </a:xfrm>
          <a:prstGeom prst="rect">
            <a:avLst/>
          </a:prstGeom>
          <a:noFill/>
        </p:spPr>
      </p:pic>
      <p:grpSp>
        <p:nvGrpSpPr>
          <p:cNvPr id="38" name="Group 37"/>
          <p:cNvGrpSpPr/>
          <p:nvPr/>
        </p:nvGrpSpPr>
        <p:grpSpPr>
          <a:xfrm>
            <a:off x="548640" y="1371600"/>
            <a:ext cx="6096000" cy="4572000"/>
            <a:chOff x="-301989" y="2286000"/>
            <a:chExt cx="6096000" cy="4572000"/>
          </a:xfrm>
        </p:grpSpPr>
        <p:pic>
          <p:nvPicPr>
            <p:cNvPr id="1027" name="Picture 3" descr="H:\Win 7\Detail dialog downloading.jpg"/>
            <p:cNvPicPr>
              <a:picLocks noChangeAspect="1" noChangeArrowheads="1"/>
            </p:cNvPicPr>
            <p:nvPr/>
          </p:nvPicPr>
          <p:blipFill>
            <a:blip r:embed="rId13"/>
            <a:srcRect/>
            <a:stretch>
              <a:fillRect/>
            </a:stretch>
          </p:blipFill>
          <p:spPr bwMode="auto">
            <a:xfrm>
              <a:off x="-301989" y="2286000"/>
              <a:ext cx="6096000" cy="4572000"/>
            </a:xfrm>
            <a:prstGeom prst="rect">
              <a:avLst/>
            </a:prstGeom>
            <a:noFill/>
          </p:spPr>
        </p:pic>
        <p:pic>
          <p:nvPicPr>
            <p:cNvPr id="37"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1907425" y="4589211"/>
              <a:ext cx="238125" cy="250658"/>
            </a:xfrm>
            <a:prstGeom prst="rect">
              <a:avLst/>
            </a:prstGeom>
            <a:noFill/>
            <a:ln w="9525">
              <a:noFill/>
              <a:miter lim="800000"/>
              <a:headEnd/>
              <a:tailEnd/>
            </a:ln>
            <a:effectLst/>
          </p:spPr>
        </p:pic>
      </p:grpSp>
      <p:pic>
        <p:nvPicPr>
          <p:cNvPr id="1028" name="Picture 4" descr="H:\Win 7\Detail dialog skip confirm.jpg"/>
          <p:cNvPicPr>
            <a:picLocks noChangeAspect="1" noChangeArrowheads="1"/>
          </p:cNvPicPr>
          <p:nvPr/>
        </p:nvPicPr>
        <p:blipFill>
          <a:blip r:embed="rId14"/>
          <a:srcRect/>
          <a:stretch>
            <a:fillRect/>
          </a:stretch>
        </p:blipFill>
        <p:spPr bwMode="auto">
          <a:xfrm>
            <a:off x="548640" y="1371600"/>
            <a:ext cx="6096000" cy="4572000"/>
          </a:xfrm>
          <a:prstGeom prst="rect">
            <a:avLst/>
          </a:prstGeom>
          <a:noFill/>
        </p:spPr>
      </p:pic>
      <p:grpSp>
        <p:nvGrpSpPr>
          <p:cNvPr id="39" name="Group 38"/>
          <p:cNvGrpSpPr/>
          <p:nvPr/>
        </p:nvGrpSpPr>
        <p:grpSpPr>
          <a:xfrm>
            <a:off x="548640" y="1371600"/>
            <a:ext cx="6096000" cy="4572000"/>
            <a:chOff x="447154" y="216030"/>
            <a:chExt cx="6096000" cy="4572000"/>
          </a:xfrm>
        </p:grpSpPr>
        <p:pic>
          <p:nvPicPr>
            <p:cNvPr id="1029" name="Picture 5" descr="H:\Win 7\Detail dialog skip confirm.jpg"/>
            <p:cNvPicPr>
              <a:picLocks noChangeAspect="1" noChangeArrowheads="1"/>
            </p:cNvPicPr>
            <p:nvPr/>
          </p:nvPicPr>
          <p:blipFill>
            <a:blip r:embed="rId14"/>
            <a:srcRect/>
            <a:stretch>
              <a:fillRect/>
            </a:stretch>
          </p:blipFill>
          <p:spPr bwMode="auto">
            <a:xfrm>
              <a:off x="447154" y="216030"/>
              <a:ext cx="6096000" cy="4572000"/>
            </a:xfrm>
            <a:prstGeom prst="rect">
              <a:avLst/>
            </a:prstGeom>
            <a:noFill/>
          </p:spPr>
        </p:pic>
        <p:pic>
          <p:nvPicPr>
            <p:cNvPr id="36"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423270" y="2742920"/>
              <a:ext cx="238125" cy="250658"/>
            </a:xfrm>
            <a:prstGeom prst="rect">
              <a:avLst/>
            </a:prstGeom>
            <a:noFill/>
            <a:ln w="9525">
              <a:noFill/>
              <a:miter lim="800000"/>
              <a:headEnd/>
              <a:tailEnd/>
            </a:ln>
            <a:effectLst/>
          </p:spPr>
        </p:pic>
      </p:grpSp>
      <p:pic>
        <p:nvPicPr>
          <p:cNvPr id="1030" name="Picture 6" descr="H:\Win 7\Detail dialog downloading 2.jpg"/>
          <p:cNvPicPr>
            <a:picLocks noChangeAspect="1" noChangeArrowheads="1"/>
          </p:cNvPicPr>
          <p:nvPr/>
        </p:nvPicPr>
        <p:blipFill>
          <a:blip r:embed="rId15"/>
          <a:srcRect/>
          <a:stretch>
            <a:fillRect/>
          </a:stretch>
        </p:blipFill>
        <p:spPr bwMode="auto">
          <a:xfrm>
            <a:off x="548640" y="1371600"/>
            <a:ext cx="6096000" cy="4572000"/>
          </a:xfrm>
          <a:prstGeom prst="rect">
            <a:avLst/>
          </a:prstGeom>
          <a:noFill/>
        </p:spPr>
      </p:pic>
      <p:pic>
        <p:nvPicPr>
          <p:cNvPr id="24" name="Picture 23" descr="H:\Win 7\Detail dialog installing driver.jpg"/>
          <p:cNvPicPr>
            <a:picLocks noChangeAspect="1" noChangeArrowheads="1"/>
          </p:cNvPicPr>
          <p:nvPr/>
        </p:nvPicPr>
        <p:blipFill>
          <a:blip r:embed="rId16"/>
          <a:srcRect/>
          <a:stretch>
            <a:fillRect/>
          </a:stretch>
        </p:blipFill>
        <p:spPr bwMode="auto">
          <a:xfrm>
            <a:off x="548640" y="1371600"/>
            <a:ext cx="6096000" cy="4572000"/>
          </a:xfrm>
          <a:prstGeom prst="rect">
            <a:avLst/>
          </a:prstGeom>
          <a:noFill/>
        </p:spPr>
      </p:pic>
      <p:grpSp>
        <p:nvGrpSpPr>
          <p:cNvPr id="30" name="Group 29"/>
          <p:cNvGrpSpPr/>
          <p:nvPr/>
        </p:nvGrpSpPr>
        <p:grpSpPr>
          <a:xfrm>
            <a:off x="548640" y="1371600"/>
            <a:ext cx="6096000" cy="4572000"/>
            <a:chOff x="-3048000" y="476054"/>
            <a:chExt cx="6096000" cy="4572000"/>
          </a:xfrm>
        </p:grpSpPr>
        <p:pic>
          <p:nvPicPr>
            <p:cNvPr id="2053" name="Picture 5" descr="K:\Win 7\Detail dialog ready to use.jpg"/>
            <p:cNvPicPr>
              <a:picLocks noChangeAspect="1" noChangeArrowheads="1"/>
            </p:cNvPicPr>
            <p:nvPr/>
          </p:nvPicPr>
          <p:blipFill>
            <a:blip r:embed="rId17"/>
            <a:srcRect/>
            <a:stretch>
              <a:fillRect/>
            </a:stretch>
          </p:blipFill>
          <p:spPr bwMode="auto">
            <a:xfrm>
              <a:off x="-3048000" y="476054"/>
              <a:ext cx="6096000" cy="4572000"/>
            </a:xfrm>
            <a:prstGeom prst="rect">
              <a:avLst/>
            </a:prstGeom>
            <a:noFill/>
          </p:spPr>
        </p:pic>
        <p:pic>
          <p:nvPicPr>
            <p:cNvPr id="29"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1677123" y="2826463"/>
              <a:ext cx="238125" cy="250658"/>
            </a:xfrm>
            <a:prstGeom prst="rect">
              <a:avLst/>
            </a:prstGeom>
            <a:noFill/>
            <a:ln w="9525">
              <a:noFill/>
              <a:miter lim="800000"/>
              <a:headEnd/>
              <a:tailEnd/>
            </a:ln>
            <a:effectLst/>
          </p:spPr>
        </p:pic>
      </p:grpSp>
      <p:pic>
        <p:nvPicPr>
          <p:cNvPr id="2054" name="Picture 6" descr="K:\Win 7\Desktop.jpg"/>
          <p:cNvPicPr>
            <a:picLocks noChangeAspect="1" noChangeArrowheads="1"/>
          </p:cNvPicPr>
          <p:nvPr/>
        </p:nvPicPr>
        <p:blipFill>
          <a:blip r:embed="rId6"/>
          <a:srcRect/>
          <a:stretch>
            <a:fillRect/>
          </a:stretch>
        </p:blipFill>
        <p:spPr bwMode="auto">
          <a:xfrm>
            <a:off x="548640" y="1371600"/>
            <a:ext cx="6096000" cy="4572000"/>
          </a:xfrm>
          <a:prstGeom prst="rect">
            <a:avLst/>
          </a:prstGeom>
          <a:noFill/>
        </p:spPr>
      </p:pic>
      <p:grpSp>
        <p:nvGrpSpPr>
          <p:cNvPr id="22" name="Group 21"/>
          <p:cNvGrpSpPr/>
          <p:nvPr/>
        </p:nvGrpSpPr>
        <p:grpSpPr>
          <a:xfrm>
            <a:off x="5007171" y="1709625"/>
            <a:ext cx="1319753" cy="414780"/>
            <a:chOff x="4081806" y="2205872"/>
            <a:chExt cx="1319753" cy="414780"/>
          </a:xfrm>
        </p:grpSpPr>
        <p:sp>
          <p:nvSpPr>
            <p:cNvPr id="21" name="Rounded Rectangle 20"/>
            <p:cNvSpPr/>
            <p:nvPr/>
          </p:nvSpPr>
          <p:spPr bwMode="auto">
            <a:xfrm>
              <a:off x="4081806" y="2205872"/>
              <a:ext cx="1319753" cy="414780"/>
            </a:xfrm>
            <a:prstGeom prst="roundRect">
              <a:avLst/>
            </a:prstGeom>
            <a:ln w="38100">
              <a:solidFill>
                <a:schemeClr val="tx2"/>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   Replay</a:t>
              </a:r>
            </a:p>
          </p:txBody>
        </p:sp>
        <p:pic>
          <p:nvPicPr>
            <p:cNvPr id="2050" name="Picture 2" descr="K:\_WINDOWS VISTA ICONS\Undo Arrow go back curved.png"/>
            <p:cNvPicPr>
              <a:picLocks noChangeAspect="1" noChangeArrowheads="1"/>
            </p:cNvPicPr>
            <p:nvPr/>
          </p:nvPicPr>
          <p:blipFill>
            <a:blip r:embed="rId18" cstate="print"/>
            <a:srcRect/>
            <a:stretch>
              <a:fillRect/>
            </a:stretch>
          </p:blipFill>
          <p:spPr bwMode="auto">
            <a:xfrm>
              <a:off x="4242062" y="2311298"/>
              <a:ext cx="168160" cy="206378"/>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Windows Hardware Insert.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repeatCount="200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1000"/>
                                        <p:tgtEl>
                                          <p:spTgt spid="19"/>
                                        </p:tgtEl>
                                      </p:cBhvr>
                                    </p:animEffect>
                                  </p:childTnLst>
                                  <p:subTnLst>
                                    <p:set>
                                      <p:cBhvr override="childStyle">
                                        <p:cTn dur="1" fill="hold" display="0" masterRel="sameClick" afterEffect="1">
                                          <p:stCondLst>
                                            <p:cond evt="end" delay="0">
                                              <p:tn val="22"/>
                                            </p:cond>
                                          </p:stCondLst>
                                        </p:cTn>
                                        <p:tgtEl>
                                          <p:spTgt spid="1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2000"/>
                                        <p:tgtEl>
                                          <p:spTgt spid="17"/>
                                        </p:tgtEl>
                                      </p:cBhvr>
                                    </p:animEffect>
                                    <p:set>
                                      <p:cBhvr>
                                        <p:cTn id="33" dur="1" fill="hold">
                                          <p:stCondLst>
                                            <p:cond delay="1999"/>
                                          </p:stCondLst>
                                        </p:cTn>
                                        <p:tgtEl>
                                          <p:spTgt spid="1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iterate type="lt">
                                    <p:tmPct val="5000"/>
                                  </p:iterate>
                                  <p:childTnLst>
                                    <p:set>
                                      <p:cBhvr>
                                        <p:cTn id="45" dur="1" fill="hold">
                                          <p:stCondLst>
                                            <p:cond delay="0"/>
                                          </p:stCondLst>
                                        </p:cTn>
                                        <p:tgtEl>
                                          <p:spTgt spid="22"/>
                                        </p:tgtEl>
                                        <p:attrNameLst>
                                          <p:attrName>style.visibility</p:attrName>
                                        </p:attrNameLst>
                                      </p:cBhvr>
                                      <p:to>
                                        <p:strVal val="visible"/>
                                      </p:to>
                                    </p:set>
                                    <p:anim calcmode="lin" valueType="num">
                                      <p:cBhvr>
                                        <p:cTn id="46" dur="1000" fill="hold"/>
                                        <p:tgtEl>
                                          <p:spTgt spid="22"/>
                                        </p:tgtEl>
                                        <p:attrNameLst>
                                          <p:attrName>ppt_w</p:attrName>
                                        </p:attrNameLst>
                                      </p:cBhvr>
                                      <p:tavLst>
                                        <p:tav tm="0">
                                          <p:val>
                                            <p:fltVal val="0"/>
                                          </p:val>
                                        </p:tav>
                                        <p:tav tm="100000">
                                          <p:val>
                                            <p:strVal val="#ppt_w"/>
                                          </p:val>
                                        </p:tav>
                                      </p:tavLst>
                                    </p:anim>
                                    <p:anim calcmode="lin" valueType="num">
                                      <p:cBhvr>
                                        <p:cTn id="47" dur="1000" fill="hold"/>
                                        <p:tgtEl>
                                          <p:spTgt spid="22"/>
                                        </p:tgtEl>
                                        <p:attrNameLst>
                                          <p:attrName>ppt_h</p:attrName>
                                        </p:attrNameLst>
                                      </p:cBhvr>
                                      <p:tavLst>
                                        <p:tav tm="0">
                                          <p:val>
                                            <p:fltVal val="0"/>
                                          </p:val>
                                        </p:tav>
                                        <p:tav tm="100000">
                                          <p:val>
                                            <p:strVal val="#ppt_h"/>
                                          </p:val>
                                        </p:tav>
                                      </p:tavLst>
                                    </p:anim>
                                    <p:anim calcmode="lin" valueType="num">
                                      <p:cBhvr>
                                        <p:cTn id="48" dur="1000" fill="hold"/>
                                        <p:tgtEl>
                                          <p:spTgt spid="22"/>
                                        </p:tgtEl>
                                        <p:attrNameLst>
                                          <p:attrName>style.rotation</p:attrName>
                                        </p:attrNameLst>
                                      </p:cBhvr>
                                      <p:tavLst>
                                        <p:tav tm="0">
                                          <p:val>
                                            <p:fltVal val="90"/>
                                          </p:val>
                                        </p:tav>
                                        <p:tav tm="100000">
                                          <p:val>
                                            <p:fltVal val="0"/>
                                          </p:val>
                                        </p:tav>
                                      </p:tavLst>
                                    </p:anim>
                                    <p:animEffect transition="in" filter="fade">
                                      <p:cBhvr>
                                        <p:cTn id="49" dur="1000"/>
                                        <p:tgtEl>
                                          <p:spTgt spid="22"/>
                                        </p:tgtEl>
                                      </p:cBhvr>
                                    </p:animEffect>
                                  </p:childTnLst>
                                </p:cTn>
                              </p:par>
                              <p:par>
                                <p:cTn id="50" presetID="1" presetClass="exit" presetSubtype="0" fill="hold" nodeType="withEffect">
                                  <p:stCondLst>
                                    <p:cond delay="0"/>
                                  </p:stCondLst>
                                  <p:childTnLst>
                                    <p:set>
                                      <p:cBhvr>
                                        <p:cTn id="51" dur="1" fill="hold">
                                          <p:stCondLst>
                                            <p:cond delay="0"/>
                                          </p:stCondLst>
                                        </p:cTn>
                                        <p:tgtEl>
                                          <p:spTgt spid="18"/>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9" presetClass="entr" presetSubtype="0" accel="100000" fill="hold" grpId="2"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59"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60"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6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Windows Hardware Insert.wav"/>
                                        </p:tgtEl>
                                      </p:cMediaNode>
                                    </p:audio>
                                  </p:sub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28"/>
                                        </p:tgtEl>
                                        <p:attrNameLst>
                                          <p:attrName>style.visibility</p:attrName>
                                        </p:attrNameLst>
                                      </p:cBhvr>
                                      <p:to>
                                        <p:strVal val="hidden"/>
                                      </p:to>
                                    </p:set>
                                  </p:childTnLst>
                                </p:cTn>
                              </p:par>
                              <p:par>
                                <p:cTn id="70" presetID="1" presetClass="entr" presetSubtype="0" fill="hold" nodeType="withEffect">
                                  <p:stCondLst>
                                    <p:cond delay="0"/>
                                  </p:stCondLst>
                                  <p:childTnLst>
                                    <p:set>
                                      <p:cBhvr>
                                        <p:cTn id="71" dur="1" fill="hold">
                                          <p:stCondLst>
                                            <p:cond delay="0"/>
                                          </p:stCondLst>
                                        </p:cTn>
                                        <p:tgtEl>
                                          <p:spTgt spid="205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026"/>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38"/>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028"/>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39"/>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1030"/>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24"/>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30"/>
                                        </p:tgtEl>
                                        <p:attrNameLst>
                                          <p:attrName>style.visibility</p:attrName>
                                        </p:attrNameLst>
                                      </p:cBhvr>
                                      <p:to>
                                        <p:strVal val="visible"/>
                                      </p:to>
                                    </p:set>
                                  </p:childTnLst>
                                </p:cTn>
                              </p:par>
                              <p:par>
                                <p:cTn id="100" presetID="39" presetClass="entr" presetSubtype="0" accel="100000" fill="hold" nodeType="withEffect">
                                  <p:stCondLst>
                                    <p:cond delay="0"/>
                                  </p:stCondLst>
                                  <p:childTnLst>
                                    <p:set>
                                      <p:cBhvr>
                                        <p:cTn id="101" dur="1" fill="hold">
                                          <p:stCondLst>
                                            <p:cond delay="0"/>
                                          </p:stCondLst>
                                        </p:cTn>
                                        <p:tgtEl>
                                          <p:spTgt spid="18"/>
                                        </p:tgtEl>
                                        <p:attrNameLst>
                                          <p:attrName>style.visibility</p:attrName>
                                        </p:attrNameLst>
                                      </p:cBhvr>
                                      <p:to>
                                        <p:strVal val="visible"/>
                                      </p:to>
                                    </p:set>
                                    <p:anim calcmode="lin" valueType="num">
                                      <p:cBhvr>
                                        <p:cTn id="102"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103"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104"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10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63395"/>
          </a:xfrm>
        </p:spPr>
        <p:txBody>
          <a:bodyPr/>
          <a:lstStyle/>
          <a:p>
            <a:r>
              <a:rPr lang="en-US" dirty="0" smtClean="0"/>
              <a:t>Scenario 2</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Driver is on Windows Update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idx="1"/>
          </p:nvPr>
        </p:nvSpPr>
        <p:spPr>
          <a:xfrm>
            <a:off x="381000" y="1905001"/>
            <a:ext cx="8388350" cy="3211135"/>
          </a:xfrm>
        </p:spPr>
        <p:txBody>
          <a:bodyPr/>
          <a:lstStyle/>
          <a:p>
            <a:pPr marL="463550" indent="-463550"/>
            <a:r>
              <a:rPr lang="en-US" sz="3600" dirty="0" smtClean="0"/>
              <a:t>Vista</a:t>
            </a:r>
          </a:p>
          <a:p>
            <a:pPr marL="860425" lvl="1" indent="-396875"/>
            <a:r>
              <a:rPr lang="en-US" sz="2800" dirty="0" smtClean="0"/>
              <a:t>2 clicks</a:t>
            </a:r>
          </a:p>
          <a:p>
            <a:pPr marL="860425" lvl="1" indent="-396875"/>
            <a:r>
              <a:rPr lang="en-US" sz="2800" dirty="0" smtClean="0"/>
              <a:t>Windows Update driver installed</a:t>
            </a:r>
          </a:p>
          <a:p>
            <a:pPr marL="463550" indent="-463550"/>
            <a:r>
              <a:rPr lang="en-US" sz="3200" dirty="0" smtClean="0"/>
              <a:t>Windows 7</a:t>
            </a:r>
          </a:p>
          <a:p>
            <a:pPr marL="860425" lvl="1" indent="-396875"/>
            <a:r>
              <a:rPr lang="en-US" sz="2800" dirty="0" smtClean="0"/>
              <a:t>0 click</a:t>
            </a:r>
          </a:p>
          <a:p>
            <a:pPr marL="860425" lvl="1" indent="-396875"/>
            <a:r>
              <a:rPr lang="en-US" sz="2800" dirty="0" smtClean="0"/>
              <a:t>Windows Update driver installed</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1070362" y="2592217"/>
            <a:ext cx="6987094" cy="1661993"/>
          </a:xfrm>
        </p:spPr>
        <p:txBody>
          <a:bodyPr/>
          <a:lstStyle/>
          <a:p>
            <a:pPr algn="ctr"/>
            <a:r>
              <a:rPr lang="en-US" dirty="0" smtClean="0"/>
              <a:t>Scenario 3</a:t>
            </a:r>
            <a:r>
              <a:rPr/>
              <a:t/>
            </a:r>
            <a:br>
              <a:rPr/>
            </a:br>
            <a:r>
              <a:rPr sz="3600" smtClean="0">
                <a:gradFill>
                  <a:gsLst>
                    <a:gs pos="28000">
                      <a:schemeClr val="accent6">
                        <a:lumMod val="40000"/>
                        <a:lumOff val="60000"/>
                      </a:schemeClr>
                    </a:gs>
                    <a:gs pos="48000">
                      <a:schemeClr val="accent6">
                        <a:lumMod val="40000"/>
                        <a:lumOff val="60000"/>
                      </a:schemeClr>
                    </a:gs>
                  </a:gsLst>
                  <a:lin ang="5400000" scaled="1"/>
                </a:gradFill>
              </a:rPr>
              <a:t>Driver in the Driver Store,</a:t>
            </a:r>
            <a:br>
              <a:rPr sz="3600" smtClean="0">
                <a:gradFill>
                  <a:gsLst>
                    <a:gs pos="28000">
                      <a:schemeClr val="accent6">
                        <a:lumMod val="40000"/>
                        <a:lumOff val="60000"/>
                      </a:schemeClr>
                    </a:gs>
                    <a:gs pos="48000">
                      <a:schemeClr val="accent6">
                        <a:lumMod val="40000"/>
                        <a:lumOff val="60000"/>
                      </a:schemeClr>
                    </a:gs>
                  </a:gsLst>
                  <a:lin ang="5400000" scaled="1"/>
                </a:gradFill>
              </a:rPr>
            </a:br>
            <a:r>
              <a:rPr sz="3600" smtClean="0">
                <a:gradFill>
                  <a:gsLst>
                    <a:gs pos="28000">
                      <a:schemeClr val="accent6">
                        <a:lumMod val="40000"/>
                        <a:lumOff val="60000"/>
                      </a:schemeClr>
                    </a:gs>
                    <a:gs pos="48000">
                      <a:schemeClr val="accent6">
                        <a:lumMod val="40000"/>
                        <a:lumOff val="60000"/>
                      </a:schemeClr>
                    </a:gs>
                  </a:gsLst>
                  <a:lin ang="5400000" scaled="1"/>
                </a:gradFill>
              </a:rPr>
              <a:t>Better one on Window Update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7"/>
          <p:cNvGrpSpPr/>
          <p:nvPr/>
        </p:nvGrpSpPr>
        <p:grpSpPr>
          <a:xfrm>
            <a:off x="280924" y="710375"/>
            <a:ext cx="8570976" cy="5461825"/>
            <a:chOff x="280924" y="710375"/>
            <a:chExt cx="8570976" cy="5461825"/>
          </a:xfrm>
        </p:grpSpPr>
        <p:sp>
          <p:nvSpPr>
            <p:cNvPr id="5" name="Rectangle 4"/>
            <p:cNvSpPr/>
            <p:nvPr/>
          </p:nvSpPr>
          <p:spPr bwMode="auto">
            <a:xfrm>
              <a:off x="280924" y="1076452"/>
              <a:ext cx="8570976" cy="5095748"/>
            </a:xfrm>
            <a:prstGeom prst="rect">
              <a:avLst/>
            </a:prstGeom>
            <a:gradFill>
              <a:gsLst>
                <a:gs pos="0">
                  <a:srgbClr val="DDEBCF"/>
                </a:gs>
                <a:gs pos="50000">
                  <a:srgbClr val="9CB86E"/>
                </a:gs>
                <a:gs pos="100000">
                  <a:srgbClr val="156B13"/>
                </a:gs>
              </a:gsLst>
              <a:lin ang="16200000" scaled="0"/>
            </a:gradFill>
            <a:ln>
              <a:solidFill>
                <a:schemeClr val="accent2">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Snip Same Side Corner Rectangle 8"/>
            <p:cNvSpPr/>
            <p:nvPr/>
          </p:nvSpPr>
          <p:spPr bwMode="auto">
            <a:xfrm>
              <a:off x="7347387" y="710375"/>
              <a:ext cx="1326388" cy="335280"/>
            </a:xfrm>
            <a:prstGeom prst="snip2SameRect">
              <a:avLst/>
            </a:prstGeom>
            <a:solidFill>
              <a:srgbClr val="005CC0"/>
            </a:solidFill>
            <a:ln>
              <a:solidFill>
                <a:schemeClr val="tx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2">
                      <a:lumMod val="85000"/>
                    </a:schemeClr>
                  </a:solidFill>
                  <a:effectLst>
                    <a:outerShdw blurRad="38100" dist="38100" dir="2700000" algn="tl">
                      <a:srgbClr val="000000">
                        <a:alpha val="43137"/>
                      </a:srgbClr>
                    </a:outerShdw>
                  </a:effectLst>
                  <a:latin typeface="Trebuchet MS" pitchFamily="34" charset="0"/>
                </a:rPr>
                <a:t>Windows 7</a:t>
              </a:r>
            </a:p>
          </p:txBody>
        </p:sp>
        <p:sp>
          <p:nvSpPr>
            <p:cNvPr id="6" name="Snip Same Side Corner Rectangle 5"/>
            <p:cNvSpPr/>
            <p:nvPr/>
          </p:nvSpPr>
          <p:spPr bwMode="auto">
            <a:xfrm>
              <a:off x="5981375" y="710375"/>
              <a:ext cx="1326388" cy="335280"/>
            </a:xfrm>
            <a:prstGeom prst="snip2SameRect">
              <a:avLst/>
            </a:prstGeom>
            <a:solidFill>
              <a:srgbClr val="156B13"/>
            </a:solidFill>
            <a:ln>
              <a:solidFill>
                <a:schemeClr val="accent2">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1"/>
                  </a:solidFill>
                  <a:effectLst>
                    <a:outerShdw blurRad="38100" dist="38100" dir="2700000" algn="tl">
                      <a:srgbClr val="000000">
                        <a:alpha val="43137"/>
                      </a:srgbClr>
                    </a:outerShdw>
                  </a:effectLst>
                  <a:latin typeface="Trebuchet MS" pitchFamily="34" charset="0"/>
                </a:rPr>
                <a:t>Vista</a:t>
              </a:r>
            </a:p>
          </p:txBody>
        </p:sp>
        <p:cxnSp>
          <p:nvCxnSpPr>
            <p:cNvPr id="11" name="Straight Connector 10"/>
            <p:cNvCxnSpPr/>
            <p:nvPr/>
          </p:nvCxnSpPr>
          <p:spPr bwMode="auto">
            <a:xfrm flipV="1">
              <a:off x="5989053" y="1068900"/>
              <a:ext cx="1313744" cy="5921"/>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156B13"/>
              </a:solidFill>
              <a:prstDash val="solid"/>
              <a:round/>
              <a:headEnd type="none" w="med" len="med"/>
              <a:tailEnd type="none" w="med" len="med"/>
            </a:ln>
            <a:effectLst/>
          </p:spPr>
        </p:cxnSp>
      </p:grpSp>
      <p:sp>
        <p:nvSpPr>
          <p:cNvPr id="25" name="Rectangle 12"/>
          <p:cNvSpPr>
            <a:spLocks noGrp="1" noChangeArrowheads="1"/>
          </p:cNvSpPr>
          <p:nvPr>
            <p:ph type="title"/>
          </p:nvPr>
        </p:nvSpPr>
        <p:spPr>
          <a:xfrm>
            <a:off x="381001" y="228601"/>
            <a:ext cx="8381999" cy="276999"/>
          </a:xfrm>
        </p:spPr>
        <p:txBody>
          <a:bodyPr/>
          <a:lstStyle/>
          <a:p>
            <a:r>
              <a:rPr lang="en-US" sz="2000" dirty="0" smtClean="0"/>
              <a:t>Scenario 3:</a:t>
            </a:r>
            <a:r>
              <a:rPr lang="en-US" sz="1800" dirty="0" smtClean="0"/>
              <a:t>  </a:t>
            </a:r>
            <a:r>
              <a:rPr sz="2000" smtClean="0"/>
              <a:t>Driver in the Driver Store, better one on Windows Update</a:t>
            </a:r>
            <a:endParaRPr sz="2000"/>
          </a:p>
        </p:txBody>
      </p:sp>
      <p:pic>
        <p:nvPicPr>
          <p:cNvPr id="8" name="Picture 8" descr="\\eventsql\dvd\Online_ART\DVD_ART34\Artwork_Imagery\Icons - Illustrations\_WINDOWS VISTA ICONS\Computer PC desktop.png"/>
          <p:cNvPicPr>
            <a:picLocks noChangeAspect="1" noChangeArrowheads="1"/>
          </p:cNvPicPr>
          <p:nvPr/>
        </p:nvPicPr>
        <p:blipFill>
          <a:blip r:embed="rId4"/>
          <a:srcRect/>
          <a:stretch>
            <a:fillRect/>
          </a:stretch>
        </p:blipFill>
        <p:spPr bwMode="auto">
          <a:xfrm>
            <a:off x="7586060" y="3618411"/>
            <a:ext cx="1232894" cy="1232894"/>
          </a:xfrm>
          <a:prstGeom prst="rect">
            <a:avLst/>
          </a:prstGeom>
          <a:noFill/>
        </p:spPr>
      </p:pic>
      <p:grpSp>
        <p:nvGrpSpPr>
          <p:cNvPr id="10" name="Group 9"/>
          <p:cNvGrpSpPr/>
          <p:nvPr/>
        </p:nvGrpSpPr>
        <p:grpSpPr>
          <a:xfrm>
            <a:off x="6894734" y="2175122"/>
            <a:ext cx="700882" cy="1025680"/>
            <a:chOff x="7024544" y="2325190"/>
            <a:chExt cx="800106" cy="1170887"/>
          </a:xfrm>
        </p:grpSpPr>
        <p:pic>
          <p:nvPicPr>
            <p:cNvPr id="12" name="Picture 2" descr="\\eventsql\dvd\Online_ART\DVD_ART34\Artwork_Imagery\Hardware Photos\Microsoft HW\LifeCam\LifeCam VX-6000 Windows Live web camera an.png"/>
            <p:cNvPicPr>
              <a:picLocks noChangeAspect="1" noChangeArrowheads="1"/>
            </p:cNvPicPr>
            <p:nvPr/>
          </p:nvPicPr>
          <p:blipFill>
            <a:blip r:embed="rId5" cstate="print"/>
            <a:srcRect/>
            <a:stretch>
              <a:fillRect/>
            </a:stretch>
          </p:blipFill>
          <p:spPr bwMode="auto">
            <a:xfrm flipH="1">
              <a:off x="7024544" y="2325190"/>
              <a:ext cx="800106" cy="1170887"/>
            </a:xfrm>
            <a:prstGeom prst="rect">
              <a:avLst/>
            </a:prstGeom>
            <a:noFill/>
          </p:spPr>
        </p:pic>
        <p:cxnSp>
          <p:nvCxnSpPr>
            <p:cNvPr id="13" name="Straight Connector 12"/>
            <p:cNvCxnSpPr/>
            <p:nvPr/>
          </p:nvCxnSpPr>
          <p:spPr bwMode="auto">
            <a:xfrm>
              <a:off x="7236823" y="3317965"/>
              <a:ext cx="287927" cy="1578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tx2">
                  <a:lumMod val="50000"/>
                </a:schemeClr>
              </a:solidFill>
              <a:prstDash val="solid"/>
              <a:round/>
              <a:headEnd type="none" w="med" len="med"/>
              <a:tailEnd type="none" w="med" len="med"/>
            </a:ln>
            <a:effectLst/>
          </p:spPr>
        </p:cxnSp>
      </p:grpSp>
      <p:sp>
        <p:nvSpPr>
          <p:cNvPr id="14" name="Notched Right Arrow 13"/>
          <p:cNvSpPr/>
          <p:nvPr/>
        </p:nvSpPr>
        <p:spPr bwMode="auto">
          <a:xfrm rot="3667362">
            <a:off x="7243744" y="3443703"/>
            <a:ext cx="647700" cy="272125"/>
          </a:xfrm>
          <a:prstGeom prst="notchedRightArrow">
            <a:avLst>
              <a:gd name="adj1" fmla="val 42247"/>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5" name="Picture 2" descr="H:\Win Vista\Desktop.jpg"/>
          <p:cNvPicPr>
            <a:picLocks noChangeAspect="1" noChangeArrowheads="1"/>
          </p:cNvPicPr>
          <p:nvPr/>
        </p:nvPicPr>
        <p:blipFill>
          <a:blip r:embed="rId6"/>
          <a:srcRect/>
          <a:stretch>
            <a:fillRect/>
          </a:stretch>
        </p:blipFill>
        <p:spPr bwMode="auto">
          <a:xfrm>
            <a:off x="548640" y="1371600"/>
            <a:ext cx="6096000" cy="4572000"/>
          </a:xfrm>
          <a:prstGeom prst="rect">
            <a:avLst/>
          </a:prstGeom>
          <a:noFill/>
        </p:spPr>
      </p:pic>
      <p:pic>
        <p:nvPicPr>
          <p:cNvPr id="16" name="Picture 3" descr="H:\Win Vista\Balloon installing.jpg"/>
          <p:cNvPicPr>
            <a:picLocks noChangeAspect="1" noChangeArrowheads="1"/>
          </p:cNvPicPr>
          <p:nvPr/>
        </p:nvPicPr>
        <p:blipFill>
          <a:blip r:embed="rId7"/>
          <a:srcRect/>
          <a:stretch>
            <a:fillRect/>
          </a:stretch>
        </p:blipFill>
        <p:spPr bwMode="auto">
          <a:xfrm>
            <a:off x="548640" y="1371600"/>
            <a:ext cx="6096000" cy="4572000"/>
          </a:xfrm>
          <a:prstGeom prst="rect">
            <a:avLst/>
          </a:prstGeom>
          <a:noFill/>
        </p:spPr>
      </p:pic>
      <p:pic>
        <p:nvPicPr>
          <p:cNvPr id="17" name="Picture 2" descr="H:\Win Vista\balloon ready to use.jpg"/>
          <p:cNvPicPr>
            <a:picLocks noChangeAspect="1" noChangeArrowheads="1"/>
          </p:cNvPicPr>
          <p:nvPr/>
        </p:nvPicPr>
        <p:blipFill>
          <a:blip r:embed="rId8"/>
          <a:srcRect/>
          <a:stretch>
            <a:fillRect/>
          </a:stretch>
        </p:blipFill>
        <p:spPr bwMode="auto">
          <a:xfrm>
            <a:off x="548640" y="1371600"/>
            <a:ext cx="6096000" cy="4572000"/>
          </a:xfrm>
          <a:prstGeom prst="rect">
            <a:avLst/>
          </a:prstGeom>
          <a:noFill/>
        </p:spPr>
      </p:pic>
      <p:pic>
        <p:nvPicPr>
          <p:cNvPr id="18" name="Picture 2" descr="\\eventsql\dvd\Online_ART\DVD_ART34\Artwork_Imagery\Icons - Illustrations\_WINDOWS SERVER ICONS\Symbols\Question Mark unsure help Blue.png"/>
          <p:cNvPicPr>
            <a:picLocks noChangeAspect="1" noChangeArrowheads="1"/>
          </p:cNvPicPr>
          <p:nvPr/>
        </p:nvPicPr>
        <p:blipFill>
          <a:blip r:embed="rId9" cstate="print"/>
          <a:srcRect/>
          <a:stretch>
            <a:fillRect/>
          </a:stretch>
        </p:blipFill>
        <p:spPr bwMode="auto">
          <a:xfrm>
            <a:off x="7537790" y="2791967"/>
            <a:ext cx="214036" cy="380175"/>
          </a:xfrm>
          <a:prstGeom prst="rect">
            <a:avLst/>
          </a:prstGeom>
          <a:noFill/>
        </p:spPr>
      </p:pic>
      <p:sp>
        <p:nvSpPr>
          <p:cNvPr id="19" name="TextBox 18"/>
          <p:cNvSpPr txBox="1"/>
          <p:nvPr/>
        </p:nvSpPr>
        <p:spPr>
          <a:xfrm>
            <a:off x="7729728" y="2828544"/>
            <a:ext cx="1085088" cy="307777"/>
          </a:xfrm>
          <a:prstGeom prst="rect">
            <a:avLst/>
          </a:prstGeom>
          <a:noFill/>
        </p:spPr>
        <p:txBody>
          <a:bodyPr wrap="square" rtlCol="0">
            <a:spAutoFit/>
          </a:bodyPr>
          <a:lstStyle/>
          <a:p>
            <a:r>
              <a:rPr lang="en-US" sz="1400" dirty="0" smtClean="0">
                <a:solidFill>
                  <a:schemeClr val="tx1"/>
                </a:solidFill>
                <a:effectLst>
                  <a:outerShdw blurRad="38100" dist="38100" dir="2700000" algn="tl">
                    <a:srgbClr val="000000">
                      <a:alpha val="43137"/>
                    </a:srgbClr>
                  </a:outerShdw>
                </a:effectLst>
                <a:latin typeface="Trebuchet MS" pitchFamily="34" charset="0"/>
              </a:rPr>
              <a:t>Depends…</a:t>
            </a:r>
          </a:p>
        </p:txBody>
      </p:sp>
      <p:sp>
        <p:nvSpPr>
          <p:cNvPr id="20" name="TextBox 19"/>
          <p:cNvSpPr txBox="1"/>
          <p:nvPr/>
        </p:nvSpPr>
        <p:spPr>
          <a:xfrm>
            <a:off x="6742176" y="5327904"/>
            <a:ext cx="2048256" cy="523220"/>
          </a:xfrm>
          <a:prstGeom prst="rect">
            <a:avLst/>
          </a:prstGeom>
          <a:noFill/>
        </p:spPr>
        <p:txBody>
          <a:bodyPr wrap="square" rtlCol="0">
            <a:spAutoFit/>
          </a:bodyPr>
          <a:lstStyle/>
          <a:p>
            <a:r>
              <a:rPr lang="en-US" sz="1400" dirty="0" smtClean="0">
                <a:solidFill>
                  <a:srgbClr val="FF0000"/>
                </a:solidFill>
                <a:effectLst>
                  <a:outerShdw blurRad="38100" dist="38100" dir="2700000" algn="tl">
                    <a:srgbClr val="000000">
                      <a:alpha val="43137"/>
                    </a:srgbClr>
                  </a:outerShdw>
                </a:effectLst>
                <a:latin typeface="Trebuchet MS" pitchFamily="34" charset="0"/>
              </a:rPr>
              <a:t>Did not install driver from Windows Update!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Windows Hardware Insert.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0"/>
                                        <p:tgtEl>
                                          <p:spTgt spid="17"/>
                                        </p:tgtEl>
                                      </p:cBhvr>
                                    </p:animEffect>
                                    <p:set>
                                      <p:cBhvr>
                                        <p:cTn id="28" dur="1" fill="hold">
                                          <p:stCondLst>
                                            <p:cond delay="19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8"/>
                                        </p:tgtEl>
                                        <p:attrNameLst>
                                          <p:attrName>ppt_y</p:attrName>
                                        </p:attrNameLst>
                                      </p:cBhvr>
                                      <p:tavLst>
                                        <p:tav tm="0">
                                          <p:val>
                                            <p:strVal val="#ppt_y"/>
                                          </p:val>
                                        </p:tav>
                                        <p:tav tm="100000">
                                          <p:val>
                                            <p:strVal val="#ppt_y"/>
                                          </p:val>
                                        </p:tav>
                                      </p:tavLst>
                                    </p:anim>
                                  </p:childTnLst>
                                </p:cTn>
                              </p:par>
                              <p:par>
                                <p:cTn id="41" presetID="39" presetClass="entr" presetSubtype="0" ac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6"/>
          <p:cNvGrpSpPr/>
          <p:nvPr/>
        </p:nvGrpSpPr>
        <p:grpSpPr>
          <a:xfrm>
            <a:off x="280924" y="710375"/>
            <a:ext cx="8570976" cy="5461825"/>
            <a:chOff x="280924" y="710375"/>
            <a:chExt cx="8570976" cy="5461825"/>
          </a:xfrm>
        </p:grpSpPr>
        <p:sp>
          <p:nvSpPr>
            <p:cNvPr id="6" name="Snip Same Side Corner Rectangle 5"/>
            <p:cNvSpPr/>
            <p:nvPr/>
          </p:nvSpPr>
          <p:spPr bwMode="auto">
            <a:xfrm>
              <a:off x="5981375" y="710375"/>
              <a:ext cx="1326388" cy="335280"/>
            </a:xfrm>
            <a:prstGeom prst="snip2SameRect">
              <a:avLst/>
            </a:prstGeom>
            <a:solidFill>
              <a:srgbClr val="156B13"/>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2">
                      <a:lumMod val="85000"/>
                    </a:schemeClr>
                  </a:solidFill>
                  <a:effectLst>
                    <a:outerShdw blurRad="38100" dist="38100" dir="2700000" algn="tl">
                      <a:srgbClr val="000000">
                        <a:alpha val="43137"/>
                      </a:srgbClr>
                    </a:outerShdw>
                  </a:effectLst>
                  <a:latin typeface="Trebuchet MS" pitchFamily="34" charset="0"/>
                </a:rPr>
                <a:t>Vista</a:t>
              </a:r>
            </a:p>
          </p:txBody>
        </p:sp>
        <p:sp>
          <p:nvSpPr>
            <p:cNvPr id="5" name="Rectangle 4"/>
            <p:cNvSpPr/>
            <p:nvPr/>
          </p:nvSpPr>
          <p:spPr bwMode="auto">
            <a:xfrm>
              <a:off x="280924" y="1076452"/>
              <a:ext cx="8570976" cy="5095748"/>
            </a:xfrm>
            <a:prstGeom prst="rect">
              <a:avLst/>
            </a:prstGeom>
            <a:gradFill>
              <a:gsLst>
                <a:gs pos="0">
                  <a:srgbClr val="005CC0"/>
                </a:gs>
                <a:gs pos="39999">
                  <a:srgbClr val="85C2FF"/>
                </a:gs>
                <a:gs pos="70000">
                  <a:srgbClr val="B4CBE6"/>
                </a:gs>
                <a:gs pos="100000">
                  <a:srgbClr val="F1EBFF"/>
                </a:gs>
              </a:gsLst>
              <a:lin ang="5400000" scaled="0"/>
            </a:gradFill>
            <a:ln>
              <a:solidFill>
                <a:schemeClr val="bg1">
                  <a:lumMod val="40000"/>
                  <a:lumOff val="6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Snip Same Side Corner Rectangle 8"/>
            <p:cNvSpPr/>
            <p:nvPr/>
          </p:nvSpPr>
          <p:spPr bwMode="auto">
            <a:xfrm>
              <a:off x="7347387" y="710375"/>
              <a:ext cx="1326388" cy="335280"/>
            </a:xfrm>
            <a:prstGeom prst="snip2SameRect">
              <a:avLst/>
            </a:prstGeom>
            <a:solidFill>
              <a:srgbClr val="005CC0"/>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Windows 7</a:t>
              </a:r>
            </a:p>
          </p:txBody>
        </p:sp>
        <p:cxnSp>
          <p:nvCxnSpPr>
            <p:cNvPr id="11" name="Straight Connector 10"/>
            <p:cNvCxnSpPr/>
            <p:nvPr/>
          </p:nvCxnSpPr>
          <p:spPr bwMode="auto">
            <a:xfrm flipV="1">
              <a:off x="7347284" y="1065214"/>
              <a:ext cx="1320726" cy="426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005CC0"/>
              </a:solidFill>
              <a:prstDash val="solid"/>
              <a:round/>
              <a:headEnd type="none" w="med" len="med"/>
              <a:tailEnd type="none" w="med" len="med"/>
            </a:ln>
            <a:effectLst/>
          </p:spPr>
        </p:cxnSp>
      </p:grpSp>
      <p:sp>
        <p:nvSpPr>
          <p:cNvPr id="20" name="Rectangle 12"/>
          <p:cNvSpPr>
            <a:spLocks noGrp="1" noChangeArrowheads="1"/>
          </p:cNvSpPr>
          <p:nvPr>
            <p:ph type="title"/>
          </p:nvPr>
        </p:nvSpPr>
        <p:spPr>
          <a:xfrm>
            <a:off x="381001" y="228601"/>
            <a:ext cx="8381999" cy="276999"/>
          </a:xfrm>
        </p:spPr>
        <p:txBody>
          <a:bodyPr/>
          <a:lstStyle/>
          <a:p>
            <a:r>
              <a:rPr lang="en-US" sz="2000" dirty="0" smtClean="0"/>
              <a:t>Scenario 3:</a:t>
            </a:r>
            <a:r>
              <a:rPr sz="1800" smtClean="0"/>
              <a:t>  </a:t>
            </a:r>
            <a:r>
              <a:rPr sz="2000" smtClean="0"/>
              <a:t>Driver in the Driver Store, better one on Windows Update</a:t>
            </a:r>
            <a:endParaRPr sz="2000"/>
          </a:p>
        </p:txBody>
      </p:sp>
      <p:pic>
        <p:nvPicPr>
          <p:cNvPr id="8" name="Picture 8" descr="\\eventsql\dvd\Online_ART\DVD_ART34\Artwork_Imagery\Icons - Illustrations\_WINDOWS VISTA ICONS\Computer PC desktop.png"/>
          <p:cNvPicPr>
            <a:picLocks noChangeAspect="1" noChangeArrowheads="1"/>
          </p:cNvPicPr>
          <p:nvPr/>
        </p:nvPicPr>
        <p:blipFill>
          <a:blip r:embed="rId4"/>
          <a:srcRect/>
          <a:stretch>
            <a:fillRect/>
          </a:stretch>
        </p:blipFill>
        <p:spPr bwMode="auto">
          <a:xfrm>
            <a:off x="7586060" y="3618411"/>
            <a:ext cx="1232894" cy="1232894"/>
          </a:xfrm>
          <a:prstGeom prst="rect">
            <a:avLst/>
          </a:prstGeom>
          <a:noFill/>
        </p:spPr>
      </p:pic>
      <p:grpSp>
        <p:nvGrpSpPr>
          <p:cNvPr id="10" name="Group 9"/>
          <p:cNvGrpSpPr/>
          <p:nvPr/>
        </p:nvGrpSpPr>
        <p:grpSpPr>
          <a:xfrm>
            <a:off x="6894734" y="2175122"/>
            <a:ext cx="700882" cy="1025680"/>
            <a:chOff x="7024544" y="2325190"/>
            <a:chExt cx="800106" cy="1170887"/>
          </a:xfrm>
        </p:grpSpPr>
        <p:pic>
          <p:nvPicPr>
            <p:cNvPr id="12" name="Picture 2" descr="\\eventsql\dvd\Online_ART\DVD_ART34\Artwork_Imagery\Hardware Photos\Microsoft HW\LifeCam\LifeCam VX-6000 Windows Live web camera an.png"/>
            <p:cNvPicPr>
              <a:picLocks noChangeAspect="1" noChangeArrowheads="1"/>
            </p:cNvPicPr>
            <p:nvPr/>
          </p:nvPicPr>
          <p:blipFill>
            <a:blip r:embed="rId5" cstate="print"/>
            <a:srcRect/>
            <a:stretch>
              <a:fillRect/>
            </a:stretch>
          </p:blipFill>
          <p:spPr bwMode="auto">
            <a:xfrm flipH="1">
              <a:off x="7024544" y="2325190"/>
              <a:ext cx="800106" cy="1170887"/>
            </a:xfrm>
            <a:prstGeom prst="rect">
              <a:avLst/>
            </a:prstGeom>
            <a:noFill/>
          </p:spPr>
        </p:pic>
        <p:cxnSp>
          <p:nvCxnSpPr>
            <p:cNvPr id="13" name="Straight Connector 12"/>
            <p:cNvCxnSpPr/>
            <p:nvPr/>
          </p:nvCxnSpPr>
          <p:spPr bwMode="auto">
            <a:xfrm>
              <a:off x="7236823" y="3317965"/>
              <a:ext cx="287927" cy="1578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tx2">
                  <a:lumMod val="50000"/>
                </a:schemeClr>
              </a:solidFill>
              <a:prstDash val="solid"/>
              <a:round/>
              <a:headEnd type="none" w="med" len="med"/>
              <a:tailEnd type="none" w="med" len="med"/>
            </a:ln>
            <a:effectLst/>
          </p:spPr>
        </p:cxnSp>
      </p:grpSp>
      <p:sp>
        <p:nvSpPr>
          <p:cNvPr id="14" name="Notched Right Arrow 13"/>
          <p:cNvSpPr/>
          <p:nvPr/>
        </p:nvSpPr>
        <p:spPr bwMode="auto">
          <a:xfrm rot="3667362">
            <a:off x="7243744" y="3443703"/>
            <a:ext cx="647700" cy="272125"/>
          </a:xfrm>
          <a:prstGeom prst="notchedRightArrow">
            <a:avLst>
              <a:gd name="adj1" fmla="val 42247"/>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5" name="Picture 14" descr="H:\Win 7\Desktop.jpg"/>
          <p:cNvPicPr>
            <a:picLocks noChangeAspect="1" noChangeArrowheads="1"/>
          </p:cNvPicPr>
          <p:nvPr/>
        </p:nvPicPr>
        <p:blipFill>
          <a:blip r:embed="rId6"/>
          <a:srcRect/>
          <a:stretch>
            <a:fillRect/>
          </a:stretch>
        </p:blipFill>
        <p:spPr bwMode="auto">
          <a:xfrm>
            <a:off x="548640" y="1371600"/>
            <a:ext cx="6096000" cy="4572000"/>
          </a:xfrm>
          <a:prstGeom prst="rect">
            <a:avLst/>
          </a:prstGeom>
          <a:noFill/>
        </p:spPr>
      </p:pic>
      <p:pic>
        <p:nvPicPr>
          <p:cNvPr id="16" name="Picture 3" descr="H:\Win 7\Balloon installing.jpg"/>
          <p:cNvPicPr>
            <a:picLocks noChangeAspect="1" noChangeArrowheads="1"/>
          </p:cNvPicPr>
          <p:nvPr/>
        </p:nvPicPr>
        <p:blipFill>
          <a:blip r:embed="rId7"/>
          <a:srcRect/>
          <a:stretch>
            <a:fillRect/>
          </a:stretch>
        </p:blipFill>
        <p:spPr bwMode="auto">
          <a:xfrm>
            <a:off x="548640" y="1371600"/>
            <a:ext cx="6096000" cy="4572000"/>
          </a:xfrm>
          <a:prstGeom prst="rect">
            <a:avLst/>
          </a:prstGeom>
          <a:noFill/>
        </p:spPr>
      </p:pic>
      <p:pic>
        <p:nvPicPr>
          <p:cNvPr id="17" name="Picture 4" descr="H:\Win 7\Balloon ready to use.jpg"/>
          <p:cNvPicPr>
            <a:picLocks noChangeAspect="1" noChangeArrowheads="1"/>
          </p:cNvPicPr>
          <p:nvPr/>
        </p:nvPicPr>
        <p:blipFill>
          <a:blip r:embed="rId8"/>
          <a:srcRect/>
          <a:stretch>
            <a:fillRect/>
          </a:stretch>
        </p:blipFill>
        <p:spPr bwMode="auto">
          <a:xfrm>
            <a:off x="548640" y="1371600"/>
            <a:ext cx="6096000" cy="4572000"/>
          </a:xfrm>
          <a:prstGeom prst="rect">
            <a:avLst/>
          </a:prstGeom>
          <a:noFill/>
        </p:spPr>
      </p:pic>
      <p:pic>
        <p:nvPicPr>
          <p:cNvPr id="18" name="Picture 6" descr="\\eventsql\dvd\Online_ART\DVD_ART34\Artwork_Imagery\Icons - Illustrations\_WINDOWS VISTA ICONS\Green Check checkmark okay.png"/>
          <p:cNvPicPr>
            <a:picLocks noChangeAspect="1" noChangeArrowheads="1"/>
          </p:cNvPicPr>
          <p:nvPr/>
        </p:nvPicPr>
        <p:blipFill>
          <a:blip r:embed="rId9" cstate="print"/>
          <a:srcRect/>
          <a:stretch>
            <a:fillRect/>
          </a:stretch>
        </p:blipFill>
        <p:spPr bwMode="auto">
          <a:xfrm>
            <a:off x="7444536" y="2803790"/>
            <a:ext cx="370536" cy="366956"/>
          </a:xfrm>
          <a:prstGeom prst="rect">
            <a:avLst/>
          </a:prstGeom>
          <a:noFill/>
        </p:spPr>
      </p:pic>
      <p:pic>
        <p:nvPicPr>
          <p:cNvPr id="19" name="Picture 2" descr="\\eventsql\dvd\Online_ART\DVD_ART34\Artwork_Imagery\Icons - Illustrations\_WINDOWS VISTA ICONS\Download Arrow.png"/>
          <p:cNvPicPr>
            <a:picLocks noChangeAspect="1" noChangeArrowheads="1"/>
          </p:cNvPicPr>
          <p:nvPr/>
        </p:nvPicPr>
        <p:blipFill>
          <a:blip r:embed="rId10" cstate="print"/>
          <a:srcRect/>
          <a:stretch>
            <a:fillRect/>
          </a:stretch>
        </p:blipFill>
        <p:spPr bwMode="auto">
          <a:xfrm flipH="1">
            <a:off x="7400542" y="4108702"/>
            <a:ext cx="488812" cy="56363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Windows Hardware Insert.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repeatCount="200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1000"/>
                                        <p:tgtEl>
                                          <p:spTgt spid="19"/>
                                        </p:tgtEl>
                                      </p:cBhvr>
                                    </p:animEffect>
                                  </p:childTnLst>
                                  <p:subTnLst>
                                    <p:set>
                                      <p:cBhvr override="childStyle">
                                        <p:cTn dur="1" fill="hold" display="0" masterRel="sameClick" afterEffect="1">
                                          <p:stCondLst>
                                            <p:cond evt="end" delay="0">
                                              <p:tn val="22"/>
                                            </p:cond>
                                          </p:stCondLst>
                                        </p:cTn>
                                        <p:tgtEl>
                                          <p:spTgt spid="1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2000"/>
                                        <p:tgtEl>
                                          <p:spTgt spid="17"/>
                                        </p:tgtEl>
                                      </p:cBhvr>
                                    </p:animEffect>
                                    <p:set>
                                      <p:cBhvr>
                                        <p:cTn id="33" dur="1" fill="hold">
                                          <p:stCondLst>
                                            <p:cond delay="1999"/>
                                          </p:stCondLst>
                                        </p:cTn>
                                        <p:tgtEl>
                                          <p:spTgt spid="1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661993"/>
          </a:xfrm>
        </p:spPr>
        <p:txBody>
          <a:bodyPr/>
          <a:lstStyle/>
          <a:p>
            <a:r>
              <a:rPr lang="en-US" dirty="0" smtClean="0"/>
              <a:t>Scenario 3</a:t>
            </a:r>
            <a:r>
              <a:rPr lang="en-US" sz="6000" dirty="0"/>
              <a:t/>
            </a:r>
            <a:br>
              <a:rPr lang="en-US" sz="6000" dirty="0"/>
            </a:br>
            <a:r>
              <a:rPr sz="3600" smtClean="0">
                <a:gradFill>
                  <a:gsLst>
                    <a:gs pos="28000">
                      <a:schemeClr val="accent6">
                        <a:lumMod val="40000"/>
                        <a:lumOff val="60000"/>
                      </a:schemeClr>
                    </a:gs>
                    <a:gs pos="48000">
                      <a:schemeClr val="accent6">
                        <a:lumMod val="40000"/>
                        <a:lumOff val="60000"/>
                      </a:schemeClr>
                    </a:gs>
                  </a:gsLst>
                  <a:lin ang="5400000" scaled="1"/>
                </a:gradFill>
              </a:rPr>
              <a:t>Driver in the Driver Store, better </a:t>
            </a:r>
            <a:br>
              <a:rPr sz="3600" smtClean="0">
                <a:gradFill>
                  <a:gsLst>
                    <a:gs pos="28000">
                      <a:schemeClr val="accent6">
                        <a:lumMod val="40000"/>
                        <a:lumOff val="60000"/>
                      </a:schemeClr>
                    </a:gs>
                    <a:gs pos="48000">
                      <a:schemeClr val="accent6">
                        <a:lumMod val="40000"/>
                        <a:lumOff val="60000"/>
                      </a:schemeClr>
                    </a:gs>
                  </a:gsLst>
                  <a:lin ang="5400000" scaled="1"/>
                </a:gradFill>
              </a:rPr>
            </a:br>
            <a:r>
              <a:rPr sz="3600" smtClean="0">
                <a:gradFill>
                  <a:gsLst>
                    <a:gs pos="28000">
                      <a:schemeClr val="accent6">
                        <a:lumMod val="40000"/>
                        <a:lumOff val="60000"/>
                      </a:schemeClr>
                    </a:gs>
                    <a:gs pos="48000">
                      <a:schemeClr val="accent6">
                        <a:lumMod val="40000"/>
                        <a:lumOff val="60000"/>
                      </a:schemeClr>
                    </a:gs>
                  </a:gsLst>
                  <a:lin ang="5400000" scaled="1"/>
                </a:gradFill>
              </a:rPr>
              <a:t>one on Windows Update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idx="1"/>
          </p:nvPr>
        </p:nvSpPr>
        <p:spPr>
          <a:xfrm>
            <a:off x="374650" y="2355850"/>
            <a:ext cx="8388350" cy="3211135"/>
          </a:xfrm>
        </p:spPr>
        <p:txBody>
          <a:bodyPr/>
          <a:lstStyle/>
          <a:p>
            <a:pPr marL="463550" indent="-463550"/>
            <a:r>
              <a:rPr lang="en-US" sz="3600" dirty="0" smtClean="0"/>
              <a:t>Vista</a:t>
            </a:r>
          </a:p>
          <a:p>
            <a:pPr marL="860425" lvl="1" indent="-396875"/>
            <a:r>
              <a:rPr lang="en-US" sz="2800" dirty="0" smtClean="0"/>
              <a:t>0 click</a:t>
            </a:r>
          </a:p>
          <a:p>
            <a:pPr marL="860425" lvl="1" indent="-396875"/>
            <a:r>
              <a:rPr lang="en-US" sz="2800" dirty="0" smtClean="0"/>
              <a:t>Driver Store driver installed – </a:t>
            </a:r>
            <a:r>
              <a:rPr lang="en-US" sz="2800" dirty="0" smtClean="0">
                <a:solidFill>
                  <a:srgbClr val="FF0000"/>
                </a:solidFill>
              </a:rPr>
              <a:t>Wrong</a:t>
            </a:r>
            <a:r>
              <a:rPr lang="en-US" sz="2800" dirty="0" smtClean="0"/>
              <a:t> driver!</a:t>
            </a:r>
          </a:p>
          <a:p>
            <a:pPr marL="463550" indent="-463550"/>
            <a:r>
              <a:rPr lang="en-US" sz="3200" dirty="0" smtClean="0"/>
              <a:t>Windows 7</a:t>
            </a:r>
          </a:p>
          <a:p>
            <a:pPr marL="860425" lvl="1" indent="-396875"/>
            <a:r>
              <a:rPr lang="en-US" sz="2800" dirty="0" smtClean="0"/>
              <a:t>0 click</a:t>
            </a:r>
          </a:p>
          <a:p>
            <a:pPr marL="860425" lvl="1" indent="-396875"/>
            <a:r>
              <a:rPr lang="en-US" sz="2800" dirty="0" smtClean="0"/>
              <a:t>Windows Update driver installed – </a:t>
            </a:r>
            <a:r>
              <a:rPr lang="en-US" sz="2800" dirty="0" smtClean="0">
                <a:solidFill>
                  <a:srgbClr val="00B050"/>
                </a:solidFill>
              </a:rPr>
              <a:t>Right</a:t>
            </a:r>
            <a:r>
              <a:rPr lang="en-US" sz="2800" dirty="0" smtClean="0"/>
              <a:t> driver!</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Windows 7 Device Installation Experience</a:t>
            </a:r>
            <a:endParaRPr lang="en-US" dirty="0"/>
          </a:p>
        </p:txBody>
      </p:sp>
      <p:sp>
        <p:nvSpPr>
          <p:cNvPr id="3" name="Subtitle 2"/>
          <p:cNvSpPr>
            <a:spLocks noGrp="1"/>
          </p:cNvSpPr>
          <p:nvPr>
            <p:ph type="subTitle" idx="1"/>
          </p:nvPr>
        </p:nvSpPr>
        <p:spPr/>
        <p:txBody>
          <a:bodyPr/>
          <a:lstStyle/>
          <a:p>
            <a:r>
              <a:rPr lang="en-US" smtClean="0"/>
              <a:t>Richie Fang</a:t>
            </a:r>
          </a:p>
          <a:p>
            <a:r>
              <a:rPr lang="en-US" smtClean="0"/>
              <a:t>Program Manager</a:t>
            </a:r>
          </a:p>
          <a:p>
            <a:r>
              <a:rPr lang="en-US"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1070362" y="2810585"/>
            <a:ext cx="6987094" cy="1163395"/>
          </a:xfrm>
        </p:spPr>
        <p:txBody>
          <a:bodyPr/>
          <a:lstStyle/>
          <a:p>
            <a:pPr algn="ctr"/>
            <a:r>
              <a:rPr lang="en-US" dirty="0" smtClean="0"/>
              <a:t>Scenario 4</a:t>
            </a:r>
            <a:r>
              <a:rPr/>
              <a:t/>
            </a:r>
            <a:br>
              <a:rPr/>
            </a:br>
            <a:r>
              <a:rPr sz="3600" smtClean="0">
                <a:gradFill>
                  <a:gsLst>
                    <a:gs pos="28000">
                      <a:schemeClr val="accent6">
                        <a:lumMod val="40000"/>
                        <a:lumOff val="60000"/>
                      </a:schemeClr>
                    </a:gs>
                    <a:gs pos="48000">
                      <a:schemeClr val="accent6">
                        <a:lumMod val="40000"/>
                        <a:lumOff val="60000"/>
                      </a:schemeClr>
                    </a:gs>
                  </a:gsLst>
                  <a:lin ang="5400000" scaled="1"/>
                </a:gradFill>
              </a:rPr>
              <a:t>Driver is in Device Path</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7"/>
          <p:cNvGrpSpPr/>
          <p:nvPr/>
        </p:nvGrpSpPr>
        <p:grpSpPr>
          <a:xfrm>
            <a:off x="280924" y="710375"/>
            <a:ext cx="8570976" cy="5461825"/>
            <a:chOff x="280924" y="710375"/>
            <a:chExt cx="8570976" cy="5461825"/>
          </a:xfrm>
        </p:grpSpPr>
        <p:sp>
          <p:nvSpPr>
            <p:cNvPr id="5" name="Rectangle 4"/>
            <p:cNvSpPr/>
            <p:nvPr/>
          </p:nvSpPr>
          <p:spPr bwMode="auto">
            <a:xfrm>
              <a:off x="280924" y="1076452"/>
              <a:ext cx="8570976" cy="5095748"/>
            </a:xfrm>
            <a:prstGeom prst="rect">
              <a:avLst/>
            </a:prstGeom>
            <a:gradFill>
              <a:gsLst>
                <a:gs pos="0">
                  <a:srgbClr val="DDEBCF"/>
                </a:gs>
                <a:gs pos="50000">
                  <a:srgbClr val="9CB86E"/>
                </a:gs>
                <a:gs pos="100000">
                  <a:srgbClr val="156B13"/>
                </a:gs>
              </a:gsLst>
              <a:lin ang="16200000" scaled="0"/>
            </a:gradFill>
            <a:ln>
              <a:solidFill>
                <a:schemeClr val="accent2">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Snip Same Side Corner Rectangle 8"/>
            <p:cNvSpPr/>
            <p:nvPr/>
          </p:nvSpPr>
          <p:spPr bwMode="auto">
            <a:xfrm>
              <a:off x="7347387" y="710375"/>
              <a:ext cx="1326388" cy="335280"/>
            </a:xfrm>
            <a:prstGeom prst="snip2SameRect">
              <a:avLst/>
            </a:prstGeom>
            <a:solidFill>
              <a:srgbClr val="005CC0"/>
            </a:solidFill>
            <a:ln>
              <a:solidFill>
                <a:schemeClr val="tx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2">
                      <a:lumMod val="85000"/>
                    </a:schemeClr>
                  </a:solidFill>
                  <a:effectLst>
                    <a:outerShdw blurRad="38100" dist="38100" dir="2700000" algn="tl">
                      <a:srgbClr val="000000">
                        <a:alpha val="43137"/>
                      </a:srgbClr>
                    </a:outerShdw>
                  </a:effectLst>
                  <a:latin typeface="Trebuchet MS" pitchFamily="34" charset="0"/>
                </a:rPr>
                <a:t>Windows 7</a:t>
              </a:r>
            </a:p>
          </p:txBody>
        </p:sp>
        <p:sp>
          <p:nvSpPr>
            <p:cNvPr id="6" name="Snip Same Side Corner Rectangle 5"/>
            <p:cNvSpPr/>
            <p:nvPr/>
          </p:nvSpPr>
          <p:spPr bwMode="auto">
            <a:xfrm>
              <a:off x="5981375" y="710375"/>
              <a:ext cx="1326388" cy="335280"/>
            </a:xfrm>
            <a:prstGeom prst="snip2SameRect">
              <a:avLst/>
            </a:prstGeom>
            <a:solidFill>
              <a:srgbClr val="156B13"/>
            </a:solidFill>
            <a:ln>
              <a:solidFill>
                <a:schemeClr val="accent2">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1"/>
                  </a:solidFill>
                  <a:effectLst>
                    <a:outerShdw blurRad="38100" dist="38100" dir="2700000" algn="tl">
                      <a:srgbClr val="000000">
                        <a:alpha val="43137"/>
                      </a:srgbClr>
                    </a:outerShdw>
                  </a:effectLst>
                  <a:latin typeface="Trebuchet MS" pitchFamily="34" charset="0"/>
                </a:rPr>
                <a:t>Vista</a:t>
              </a:r>
            </a:p>
          </p:txBody>
        </p:sp>
        <p:cxnSp>
          <p:nvCxnSpPr>
            <p:cNvPr id="11" name="Straight Connector 10"/>
            <p:cNvCxnSpPr/>
            <p:nvPr/>
          </p:nvCxnSpPr>
          <p:spPr bwMode="auto">
            <a:xfrm flipV="1">
              <a:off x="5989053" y="1068900"/>
              <a:ext cx="1313744" cy="5921"/>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156B13"/>
              </a:solidFill>
              <a:prstDash val="solid"/>
              <a:round/>
              <a:headEnd type="none" w="med" len="med"/>
              <a:tailEnd type="none" w="med" len="med"/>
            </a:ln>
            <a:effectLst/>
          </p:spPr>
        </p:cxnSp>
      </p:grpSp>
      <p:sp>
        <p:nvSpPr>
          <p:cNvPr id="25" name="Rectangle 12"/>
          <p:cNvSpPr>
            <a:spLocks noGrp="1" noChangeArrowheads="1"/>
          </p:cNvSpPr>
          <p:nvPr>
            <p:ph type="title"/>
          </p:nvPr>
        </p:nvSpPr>
        <p:spPr>
          <a:xfrm>
            <a:off x="381001" y="228601"/>
            <a:ext cx="5270499" cy="387798"/>
          </a:xfrm>
        </p:spPr>
        <p:txBody>
          <a:bodyPr/>
          <a:lstStyle/>
          <a:p>
            <a:r>
              <a:rPr lang="en-US" sz="2800" dirty="0" smtClean="0"/>
              <a:t>Scenario 4:</a:t>
            </a:r>
            <a:r>
              <a:rPr sz="2400" smtClean="0"/>
              <a:t>  </a:t>
            </a:r>
            <a:r>
              <a:rPr sz="2800" smtClean="0"/>
              <a:t>Driver is in Device Path</a:t>
            </a:r>
            <a:endParaRPr sz="2800"/>
          </a:p>
        </p:txBody>
      </p:sp>
      <p:pic>
        <p:nvPicPr>
          <p:cNvPr id="8" name="Picture 8" descr="\\eventsql\dvd\Online_ART\DVD_ART34\Artwork_Imagery\Icons - Illustrations\_WINDOWS VISTA ICONS\Computer PC desktop.png"/>
          <p:cNvPicPr>
            <a:picLocks noChangeAspect="1" noChangeArrowheads="1"/>
          </p:cNvPicPr>
          <p:nvPr/>
        </p:nvPicPr>
        <p:blipFill>
          <a:blip r:embed="rId4"/>
          <a:srcRect/>
          <a:stretch>
            <a:fillRect/>
          </a:stretch>
        </p:blipFill>
        <p:spPr bwMode="auto">
          <a:xfrm>
            <a:off x="7586060" y="3618411"/>
            <a:ext cx="1232894" cy="1232894"/>
          </a:xfrm>
          <a:prstGeom prst="rect">
            <a:avLst/>
          </a:prstGeom>
          <a:noFill/>
        </p:spPr>
      </p:pic>
      <p:grpSp>
        <p:nvGrpSpPr>
          <p:cNvPr id="10" name="Group 9"/>
          <p:cNvGrpSpPr/>
          <p:nvPr/>
        </p:nvGrpSpPr>
        <p:grpSpPr>
          <a:xfrm>
            <a:off x="6894734" y="2175122"/>
            <a:ext cx="700882" cy="1025680"/>
            <a:chOff x="7024544" y="2325190"/>
            <a:chExt cx="800106" cy="1170887"/>
          </a:xfrm>
        </p:grpSpPr>
        <p:pic>
          <p:nvPicPr>
            <p:cNvPr id="12" name="Picture 2" descr="\\eventsql\dvd\Online_ART\DVD_ART34\Artwork_Imagery\Hardware Photos\Microsoft HW\LifeCam\LifeCam VX-6000 Windows Live web camera an.png"/>
            <p:cNvPicPr>
              <a:picLocks noChangeAspect="1" noChangeArrowheads="1"/>
            </p:cNvPicPr>
            <p:nvPr/>
          </p:nvPicPr>
          <p:blipFill>
            <a:blip r:embed="rId5" cstate="print"/>
            <a:srcRect/>
            <a:stretch>
              <a:fillRect/>
            </a:stretch>
          </p:blipFill>
          <p:spPr bwMode="auto">
            <a:xfrm flipH="1">
              <a:off x="7024544" y="2325190"/>
              <a:ext cx="800106" cy="1170887"/>
            </a:xfrm>
            <a:prstGeom prst="rect">
              <a:avLst/>
            </a:prstGeom>
            <a:noFill/>
          </p:spPr>
        </p:pic>
        <p:cxnSp>
          <p:nvCxnSpPr>
            <p:cNvPr id="13" name="Straight Connector 12"/>
            <p:cNvCxnSpPr/>
            <p:nvPr/>
          </p:nvCxnSpPr>
          <p:spPr bwMode="auto">
            <a:xfrm>
              <a:off x="7236823" y="3317965"/>
              <a:ext cx="287927" cy="1578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tx2">
                  <a:lumMod val="50000"/>
                </a:schemeClr>
              </a:solidFill>
              <a:prstDash val="solid"/>
              <a:round/>
              <a:headEnd type="none" w="med" len="med"/>
              <a:tailEnd type="none" w="med" len="med"/>
            </a:ln>
            <a:effectLst/>
          </p:spPr>
        </p:cxnSp>
      </p:grpSp>
      <p:sp>
        <p:nvSpPr>
          <p:cNvPr id="14" name="Notched Right Arrow 13"/>
          <p:cNvSpPr/>
          <p:nvPr/>
        </p:nvSpPr>
        <p:spPr bwMode="auto">
          <a:xfrm rot="3667362">
            <a:off x="7243744" y="3443703"/>
            <a:ext cx="647700" cy="272125"/>
          </a:xfrm>
          <a:prstGeom prst="notchedRightArrow">
            <a:avLst>
              <a:gd name="adj1" fmla="val 42247"/>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5" name="Picture 2" descr="H:\Win Vista\Desktop.jpg"/>
          <p:cNvPicPr>
            <a:picLocks noChangeAspect="1" noChangeArrowheads="1"/>
          </p:cNvPicPr>
          <p:nvPr/>
        </p:nvPicPr>
        <p:blipFill>
          <a:blip r:embed="rId6"/>
          <a:srcRect/>
          <a:stretch>
            <a:fillRect/>
          </a:stretch>
        </p:blipFill>
        <p:spPr bwMode="auto">
          <a:xfrm>
            <a:off x="548640" y="1371600"/>
            <a:ext cx="6096000" cy="4572000"/>
          </a:xfrm>
          <a:prstGeom prst="rect">
            <a:avLst/>
          </a:prstGeom>
          <a:noFill/>
        </p:spPr>
      </p:pic>
      <p:pic>
        <p:nvPicPr>
          <p:cNvPr id="16" name="Picture 3" descr="H:\Win Vista\Balloon installing.jpg"/>
          <p:cNvPicPr>
            <a:picLocks noChangeAspect="1" noChangeArrowheads="1"/>
          </p:cNvPicPr>
          <p:nvPr/>
        </p:nvPicPr>
        <p:blipFill>
          <a:blip r:embed="rId7"/>
          <a:srcRect/>
          <a:stretch>
            <a:fillRect/>
          </a:stretch>
        </p:blipFill>
        <p:spPr bwMode="auto">
          <a:xfrm>
            <a:off x="548640" y="1371600"/>
            <a:ext cx="6096000" cy="4572000"/>
          </a:xfrm>
          <a:prstGeom prst="rect">
            <a:avLst/>
          </a:prstGeom>
          <a:noFill/>
        </p:spPr>
      </p:pic>
      <p:pic>
        <p:nvPicPr>
          <p:cNvPr id="17" name="Picture 4" descr="H:\Win Vista\PreUAC prompt.jpg"/>
          <p:cNvPicPr>
            <a:picLocks noChangeAspect="1" noChangeArrowheads="1"/>
          </p:cNvPicPr>
          <p:nvPr/>
        </p:nvPicPr>
        <p:blipFill>
          <a:blip r:embed="rId8"/>
          <a:srcRect/>
          <a:stretch>
            <a:fillRect/>
          </a:stretch>
        </p:blipFill>
        <p:spPr bwMode="auto">
          <a:xfrm>
            <a:off x="548640" y="1371600"/>
            <a:ext cx="6096000" cy="4572000"/>
          </a:xfrm>
          <a:prstGeom prst="rect">
            <a:avLst/>
          </a:prstGeom>
          <a:noFill/>
        </p:spPr>
      </p:pic>
      <p:grpSp>
        <p:nvGrpSpPr>
          <p:cNvPr id="18" name="Group 17"/>
          <p:cNvGrpSpPr/>
          <p:nvPr/>
        </p:nvGrpSpPr>
        <p:grpSpPr>
          <a:xfrm>
            <a:off x="548640" y="1371600"/>
            <a:ext cx="6096000" cy="4572000"/>
            <a:chOff x="3048000" y="2628900"/>
            <a:chExt cx="6096000" cy="4572000"/>
          </a:xfrm>
        </p:grpSpPr>
        <p:pic>
          <p:nvPicPr>
            <p:cNvPr id="19" name="Picture 5" descr="H:\Win Vista\PreUAC prompt click.jpg"/>
            <p:cNvPicPr>
              <a:picLocks noChangeAspect="1" noChangeArrowheads="1"/>
            </p:cNvPicPr>
            <p:nvPr/>
          </p:nvPicPr>
          <p:blipFill>
            <a:blip r:embed="rId9"/>
            <a:srcRect/>
            <a:stretch>
              <a:fillRect/>
            </a:stretch>
          </p:blipFill>
          <p:spPr bwMode="auto">
            <a:xfrm>
              <a:off x="3048000" y="2628900"/>
              <a:ext cx="6096000" cy="4572000"/>
            </a:xfrm>
            <a:prstGeom prst="rect">
              <a:avLst/>
            </a:prstGeom>
            <a:noFill/>
          </p:spPr>
        </p:pic>
        <p:pic>
          <p:nvPicPr>
            <p:cNvPr id="20" name="Picture 9"/>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7138988" y="4405313"/>
              <a:ext cx="238125" cy="250658"/>
            </a:xfrm>
            <a:prstGeom prst="rect">
              <a:avLst/>
            </a:prstGeom>
            <a:noFill/>
            <a:ln w="9525">
              <a:noFill/>
              <a:miter lim="800000"/>
              <a:headEnd/>
              <a:tailEnd/>
            </a:ln>
            <a:effectLst/>
          </p:spPr>
        </p:pic>
      </p:grpSp>
      <p:grpSp>
        <p:nvGrpSpPr>
          <p:cNvPr id="21" name="Group 20"/>
          <p:cNvGrpSpPr/>
          <p:nvPr/>
        </p:nvGrpSpPr>
        <p:grpSpPr>
          <a:xfrm>
            <a:off x="548640" y="1371600"/>
            <a:ext cx="6096000" cy="4571999"/>
            <a:chOff x="2743200" y="1371600"/>
            <a:chExt cx="6096000" cy="4571999"/>
          </a:xfrm>
        </p:grpSpPr>
        <p:grpSp>
          <p:nvGrpSpPr>
            <p:cNvPr id="22" name="Group 16"/>
            <p:cNvGrpSpPr/>
            <p:nvPr/>
          </p:nvGrpSpPr>
          <p:grpSpPr>
            <a:xfrm>
              <a:off x="2743200" y="1371600"/>
              <a:ext cx="6096000" cy="4571999"/>
              <a:chOff x="2743200" y="1371600"/>
              <a:chExt cx="6096000" cy="4571999"/>
            </a:xfrm>
          </p:grpSpPr>
          <p:sp>
            <p:nvSpPr>
              <p:cNvPr id="24" name="Rectangle 23"/>
              <p:cNvSpPr/>
              <p:nvPr/>
            </p:nvSpPr>
            <p:spPr>
              <a:xfrm>
                <a:off x="2743200" y="1371600"/>
                <a:ext cx="6096000" cy="4571999"/>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uac.jpg"/>
              <p:cNvPicPr>
                <a:picLocks noChangeAspect="1"/>
              </p:cNvPicPr>
              <p:nvPr/>
            </p:nvPicPr>
            <p:blipFill>
              <a:blip r:embed="rId11"/>
              <a:stretch>
                <a:fillRect/>
              </a:stretch>
            </p:blipFill>
            <p:spPr>
              <a:xfrm>
                <a:off x="4185043" y="2479655"/>
                <a:ext cx="3345180" cy="1836420"/>
              </a:xfrm>
              <a:prstGeom prst="rect">
                <a:avLst/>
              </a:prstGeom>
            </p:spPr>
          </p:pic>
        </p:grpSp>
        <p:pic>
          <p:nvPicPr>
            <p:cNvPr id="23" name="Picture 9"/>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6482919" y="3777242"/>
              <a:ext cx="238125" cy="250658"/>
            </a:xfrm>
            <a:prstGeom prst="rect">
              <a:avLst/>
            </a:prstGeom>
            <a:noFill/>
            <a:ln w="9525">
              <a:noFill/>
              <a:miter lim="800000"/>
              <a:headEnd/>
              <a:tailEnd/>
            </a:ln>
            <a:effectLst/>
          </p:spPr>
        </p:pic>
      </p:grpSp>
      <p:pic>
        <p:nvPicPr>
          <p:cNvPr id="27" name="Picture 6" descr="H:\Win Vista\Searching WU empty desktop.jpg"/>
          <p:cNvPicPr>
            <a:picLocks noChangeAspect="1" noChangeArrowheads="1"/>
          </p:cNvPicPr>
          <p:nvPr/>
        </p:nvPicPr>
        <p:blipFill>
          <a:blip r:embed="rId12"/>
          <a:srcRect/>
          <a:stretch>
            <a:fillRect/>
          </a:stretch>
        </p:blipFill>
        <p:spPr bwMode="auto">
          <a:xfrm>
            <a:off x="548640" y="1371600"/>
            <a:ext cx="6096000" cy="4572000"/>
          </a:xfrm>
          <a:prstGeom prst="rect">
            <a:avLst/>
          </a:prstGeom>
          <a:noFill/>
        </p:spPr>
      </p:pic>
      <p:pic>
        <p:nvPicPr>
          <p:cNvPr id="28" name="Picture 2" descr="H:\Win Vista\balloon ready to use.jpg"/>
          <p:cNvPicPr>
            <a:picLocks noChangeAspect="1" noChangeArrowheads="1"/>
          </p:cNvPicPr>
          <p:nvPr/>
        </p:nvPicPr>
        <p:blipFill>
          <a:blip r:embed="rId13"/>
          <a:srcRect/>
          <a:stretch>
            <a:fillRect/>
          </a:stretch>
        </p:blipFill>
        <p:spPr bwMode="auto">
          <a:xfrm>
            <a:off x="548640" y="1371600"/>
            <a:ext cx="6096000" cy="4572000"/>
          </a:xfrm>
          <a:prstGeom prst="rect">
            <a:avLst/>
          </a:prstGeom>
          <a:noFill/>
        </p:spPr>
      </p:pic>
      <p:pic>
        <p:nvPicPr>
          <p:cNvPr id="29" name="Picture 6" descr="\\eventsql\dvd\Online_ART\DVD_ART34\Artwork_Imagery\Icons - Illustrations\_WINDOWS VISTA ICONS\Green Check checkmark okay.png"/>
          <p:cNvPicPr>
            <a:picLocks noChangeAspect="1" noChangeArrowheads="1"/>
          </p:cNvPicPr>
          <p:nvPr/>
        </p:nvPicPr>
        <p:blipFill>
          <a:blip r:embed="rId14" cstate="print"/>
          <a:srcRect/>
          <a:stretch>
            <a:fillRect/>
          </a:stretch>
        </p:blipFill>
        <p:spPr bwMode="auto">
          <a:xfrm>
            <a:off x="7444536" y="2803790"/>
            <a:ext cx="370536" cy="366956"/>
          </a:xfrm>
          <a:prstGeom prst="rect">
            <a:avLst/>
          </a:prstGeom>
          <a:noFill/>
        </p:spPr>
      </p:pic>
      <p:pic>
        <p:nvPicPr>
          <p:cNvPr id="30" name="Picture 2" descr="\\eventsql\dvd\Online_ART\DVD_ART34\Artwork_Imagery\Icons - Illustrations\_WINDOWS VISTA ICONS\Download Arrow.png"/>
          <p:cNvPicPr>
            <a:picLocks noChangeAspect="1" noChangeArrowheads="1"/>
          </p:cNvPicPr>
          <p:nvPr/>
        </p:nvPicPr>
        <p:blipFill>
          <a:blip r:embed="rId15" cstate="print"/>
          <a:srcRect/>
          <a:stretch>
            <a:fillRect/>
          </a:stretch>
        </p:blipFill>
        <p:spPr bwMode="auto">
          <a:xfrm flipH="1">
            <a:off x="7400542" y="4108702"/>
            <a:ext cx="488812" cy="56363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Windows Hardware Insert.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repeatCount="200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up)">
                                      <p:cBhvr>
                                        <p:cTn id="40" dur="1000"/>
                                        <p:tgtEl>
                                          <p:spTgt spid="30"/>
                                        </p:tgtEl>
                                      </p:cBhvr>
                                    </p:animEffect>
                                  </p:childTnLst>
                                  <p:subTnLst>
                                    <p:set>
                                      <p:cBhvr override="childStyle">
                                        <p:cTn dur="1" fill="hold" display="0" masterRel="sameClick" afterEffect="1">
                                          <p:stCondLst>
                                            <p:cond evt="end" delay="0">
                                              <p:tn val="38"/>
                                            </p:cond>
                                          </p:stCondLst>
                                        </p:cTn>
                                        <p:tgtEl>
                                          <p:spTgt spid="30"/>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2000"/>
                                        <p:tgtEl>
                                          <p:spTgt spid="28"/>
                                        </p:tgtEl>
                                      </p:cBhvr>
                                    </p:animEffect>
                                    <p:set>
                                      <p:cBhvr>
                                        <p:cTn id="49" dur="1" fill="hold">
                                          <p:stCondLst>
                                            <p:cond delay="1999"/>
                                          </p:stCondLst>
                                        </p:cTn>
                                        <p:tgtEl>
                                          <p:spTgt spid="2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nodeType="click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6"/>
          <p:cNvGrpSpPr/>
          <p:nvPr/>
        </p:nvGrpSpPr>
        <p:grpSpPr>
          <a:xfrm>
            <a:off x="280924" y="710375"/>
            <a:ext cx="8570976" cy="5461825"/>
            <a:chOff x="280924" y="710375"/>
            <a:chExt cx="8570976" cy="5461825"/>
          </a:xfrm>
        </p:grpSpPr>
        <p:sp>
          <p:nvSpPr>
            <p:cNvPr id="6" name="Snip Same Side Corner Rectangle 5"/>
            <p:cNvSpPr/>
            <p:nvPr/>
          </p:nvSpPr>
          <p:spPr bwMode="auto">
            <a:xfrm>
              <a:off x="5981375" y="710375"/>
              <a:ext cx="1326388" cy="335280"/>
            </a:xfrm>
            <a:prstGeom prst="snip2SameRect">
              <a:avLst/>
            </a:prstGeom>
            <a:solidFill>
              <a:srgbClr val="156B13"/>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2">
                      <a:lumMod val="85000"/>
                    </a:schemeClr>
                  </a:solidFill>
                  <a:effectLst>
                    <a:outerShdw blurRad="38100" dist="38100" dir="2700000" algn="tl">
                      <a:srgbClr val="000000">
                        <a:alpha val="43137"/>
                      </a:srgbClr>
                    </a:outerShdw>
                  </a:effectLst>
                  <a:latin typeface="Trebuchet MS" pitchFamily="34" charset="0"/>
                </a:rPr>
                <a:t>Vista</a:t>
              </a:r>
            </a:p>
          </p:txBody>
        </p:sp>
        <p:sp>
          <p:nvSpPr>
            <p:cNvPr id="5" name="Rectangle 4"/>
            <p:cNvSpPr/>
            <p:nvPr/>
          </p:nvSpPr>
          <p:spPr bwMode="auto">
            <a:xfrm>
              <a:off x="280924" y="1076452"/>
              <a:ext cx="8570976" cy="5095748"/>
            </a:xfrm>
            <a:prstGeom prst="rect">
              <a:avLst/>
            </a:prstGeom>
            <a:gradFill>
              <a:gsLst>
                <a:gs pos="0">
                  <a:srgbClr val="005CC0"/>
                </a:gs>
                <a:gs pos="39999">
                  <a:srgbClr val="85C2FF"/>
                </a:gs>
                <a:gs pos="70000">
                  <a:srgbClr val="B4CBE6"/>
                </a:gs>
                <a:gs pos="100000">
                  <a:srgbClr val="F1EBFF"/>
                </a:gs>
              </a:gsLst>
              <a:lin ang="5400000" scaled="0"/>
            </a:gradFill>
            <a:ln>
              <a:solidFill>
                <a:schemeClr val="bg1">
                  <a:lumMod val="40000"/>
                  <a:lumOff val="6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Snip Same Side Corner Rectangle 8"/>
            <p:cNvSpPr/>
            <p:nvPr/>
          </p:nvSpPr>
          <p:spPr bwMode="auto">
            <a:xfrm>
              <a:off x="7347387" y="710375"/>
              <a:ext cx="1326388" cy="335280"/>
            </a:xfrm>
            <a:prstGeom prst="snip2SameRect">
              <a:avLst/>
            </a:prstGeom>
            <a:solidFill>
              <a:srgbClr val="005CC0"/>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Windows 7</a:t>
              </a:r>
            </a:p>
          </p:txBody>
        </p:sp>
        <p:cxnSp>
          <p:nvCxnSpPr>
            <p:cNvPr id="11" name="Straight Connector 10"/>
            <p:cNvCxnSpPr/>
            <p:nvPr/>
          </p:nvCxnSpPr>
          <p:spPr bwMode="auto">
            <a:xfrm flipV="1">
              <a:off x="7347284" y="1065214"/>
              <a:ext cx="1320726" cy="426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005CC0"/>
              </a:solidFill>
              <a:prstDash val="solid"/>
              <a:round/>
              <a:headEnd type="none" w="med" len="med"/>
              <a:tailEnd type="none" w="med" len="med"/>
            </a:ln>
            <a:effectLst/>
          </p:spPr>
        </p:cxnSp>
      </p:grpSp>
      <p:sp>
        <p:nvSpPr>
          <p:cNvPr id="20" name="Rectangle 12"/>
          <p:cNvSpPr>
            <a:spLocks noGrp="1" noChangeArrowheads="1"/>
          </p:cNvSpPr>
          <p:nvPr>
            <p:ph type="title"/>
          </p:nvPr>
        </p:nvSpPr>
        <p:spPr>
          <a:xfrm>
            <a:off x="381001" y="228601"/>
            <a:ext cx="5270499" cy="387798"/>
          </a:xfrm>
        </p:spPr>
        <p:txBody>
          <a:bodyPr/>
          <a:lstStyle/>
          <a:p>
            <a:r>
              <a:rPr lang="en-US" sz="2800" dirty="0" smtClean="0"/>
              <a:t>Scenario 4:</a:t>
            </a:r>
            <a:r>
              <a:rPr sz="2400" smtClean="0"/>
              <a:t>  </a:t>
            </a:r>
            <a:r>
              <a:rPr sz="2800" smtClean="0"/>
              <a:t>Driver is in Device Path</a:t>
            </a:r>
            <a:endParaRPr sz="2800"/>
          </a:p>
        </p:txBody>
      </p:sp>
      <p:pic>
        <p:nvPicPr>
          <p:cNvPr id="8" name="Picture 8" descr="\\eventsql\dvd\Online_ART\DVD_ART34\Artwork_Imagery\Icons - Illustrations\_WINDOWS VISTA ICONS\Computer PC desktop.png"/>
          <p:cNvPicPr>
            <a:picLocks noChangeAspect="1" noChangeArrowheads="1"/>
          </p:cNvPicPr>
          <p:nvPr/>
        </p:nvPicPr>
        <p:blipFill>
          <a:blip r:embed="rId4"/>
          <a:srcRect/>
          <a:stretch>
            <a:fillRect/>
          </a:stretch>
        </p:blipFill>
        <p:spPr bwMode="auto">
          <a:xfrm>
            <a:off x="7586060" y="3618411"/>
            <a:ext cx="1232894" cy="1232894"/>
          </a:xfrm>
          <a:prstGeom prst="rect">
            <a:avLst/>
          </a:prstGeom>
          <a:noFill/>
        </p:spPr>
      </p:pic>
      <p:grpSp>
        <p:nvGrpSpPr>
          <p:cNvPr id="10" name="Group 9"/>
          <p:cNvGrpSpPr/>
          <p:nvPr/>
        </p:nvGrpSpPr>
        <p:grpSpPr>
          <a:xfrm>
            <a:off x="6894734" y="2175122"/>
            <a:ext cx="700882" cy="1025680"/>
            <a:chOff x="7024544" y="2325190"/>
            <a:chExt cx="800106" cy="1170887"/>
          </a:xfrm>
        </p:grpSpPr>
        <p:pic>
          <p:nvPicPr>
            <p:cNvPr id="12" name="Picture 2" descr="\\eventsql\dvd\Online_ART\DVD_ART34\Artwork_Imagery\Hardware Photos\Microsoft HW\LifeCam\LifeCam VX-6000 Windows Live web camera an.png"/>
            <p:cNvPicPr>
              <a:picLocks noChangeAspect="1" noChangeArrowheads="1"/>
            </p:cNvPicPr>
            <p:nvPr/>
          </p:nvPicPr>
          <p:blipFill>
            <a:blip r:embed="rId5" cstate="print"/>
            <a:srcRect/>
            <a:stretch>
              <a:fillRect/>
            </a:stretch>
          </p:blipFill>
          <p:spPr bwMode="auto">
            <a:xfrm flipH="1">
              <a:off x="7024544" y="2325190"/>
              <a:ext cx="800106" cy="1170887"/>
            </a:xfrm>
            <a:prstGeom prst="rect">
              <a:avLst/>
            </a:prstGeom>
            <a:noFill/>
          </p:spPr>
        </p:pic>
        <p:cxnSp>
          <p:nvCxnSpPr>
            <p:cNvPr id="13" name="Straight Connector 12"/>
            <p:cNvCxnSpPr/>
            <p:nvPr/>
          </p:nvCxnSpPr>
          <p:spPr bwMode="auto">
            <a:xfrm>
              <a:off x="7236823" y="3317965"/>
              <a:ext cx="287927" cy="1578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tx2">
                  <a:lumMod val="50000"/>
                </a:schemeClr>
              </a:solidFill>
              <a:prstDash val="solid"/>
              <a:round/>
              <a:headEnd type="none" w="med" len="med"/>
              <a:tailEnd type="none" w="med" len="med"/>
            </a:ln>
            <a:effectLst/>
          </p:spPr>
        </p:cxnSp>
      </p:grpSp>
      <p:sp>
        <p:nvSpPr>
          <p:cNvPr id="14" name="Notched Right Arrow 13"/>
          <p:cNvSpPr/>
          <p:nvPr/>
        </p:nvSpPr>
        <p:spPr bwMode="auto">
          <a:xfrm rot="3667362">
            <a:off x="7243744" y="3443703"/>
            <a:ext cx="647700" cy="272125"/>
          </a:xfrm>
          <a:prstGeom prst="notchedRightArrow">
            <a:avLst>
              <a:gd name="adj1" fmla="val 42247"/>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5" name="Picture 14" descr="H:\Win 7\Desktop.jpg"/>
          <p:cNvPicPr>
            <a:picLocks noChangeAspect="1" noChangeArrowheads="1"/>
          </p:cNvPicPr>
          <p:nvPr/>
        </p:nvPicPr>
        <p:blipFill>
          <a:blip r:embed="rId6"/>
          <a:srcRect/>
          <a:stretch>
            <a:fillRect/>
          </a:stretch>
        </p:blipFill>
        <p:spPr bwMode="auto">
          <a:xfrm>
            <a:off x="548640" y="1371600"/>
            <a:ext cx="6096000" cy="4572000"/>
          </a:xfrm>
          <a:prstGeom prst="rect">
            <a:avLst/>
          </a:prstGeom>
          <a:noFill/>
        </p:spPr>
      </p:pic>
      <p:pic>
        <p:nvPicPr>
          <p:cNvPr id="16" name="Picture 3" descr="H:\Win 7\Balloon installing.jpg"/>
          <p:cNvPicPr>
            <a:picLocks noChangeAspect="1" noChangeArrowheads="1"/>
          </p:cNvPicPr>
          <p:nvPr/>
        </p:nvPicPr>
        <p:blipFill>
          <a:blip r:embed="rId7"/>
          <a:srcRect/>
          <a:stretch>
            <a:fillRect/>
          </a:stretch>
        </p:blipFill>
        <p:spPr bwMode="auto">
          <a:xfrm>
            <a:off x="548640" y="1371600"/>
            <a:ext cx="6096000" cy="4572000"/>
          </a:xfrm>
          <a:prstGeom prst="rect">
            <a:avLst/>
          </a:prstGeom>
          <a:noFill/>
        </p:spPr>
      </p:pic>
      <p:pic>
        <p:nvPicPr>
          <p:cNvPr id="17" name="Picture 4" descr="H:\Win 7\Balloon ready to use.jpg"/>
          <p:cNvPicPr>
            <a:picLocks noChangeAspect="1" noChangeArrowheads="1"/>
          </p:cNvPicPr>
          <p:nvPr/>
        </p:nvPicPr>
        <p:blipFill>
          <a:blip r:embed="rId8"/>
          <a:srcRect/>
          <a:stretch>
            <a:fillRect/>
          </a:stretch>
        </p:blipFill>
        <p:spPr bwMode="auto">
          <a:xfrm>
            <a:off x="548640" y="1371600"/>
            <a:ext cx="6096000" cy="4572000"/>
          </a:xfrm>
          <a:prstGeom prst="rect">
            <a:avLst/>
          </a:prstGeom>
          <a:noFill/>
        </p:spPr>
      </p:pic>
      <p:pic>
        <p:nvPicPr>
          <p:cNvPr id="18" name="Picture 6" descr="\\eventsql\dvd\Online_ART\DVD_ART34\Artwork_Imagery\Icons - Illustrations\_WINDOWS VISTA ICONS\Green Check checkmark okay.png"/>
          <p:cNvPicPr>
            <a:picLocks noChangeAspect="1" noChangeArrowheads="1"/>
          </p:cNvPicPr>
          <p:nvPr/>
        </p:nvPicPr>
        <p:blipFill>
          <a:blip r:embed="rId9" cstate="print"/>
          <a:srcRect/>
          <a:stretch>
            <a:fillRect/>
          </a:stretch>
        </p:blipFill>
        <p:spPr bwMode="auto">
          <a:xfrm>
            <a:off x="7444536" y="2803790"/>
            <a:ext cx="370536" cy="366956"/>
          </a:xfrm>
          <a:prstGeom prst="rect">
            <a:avLst/>
          </a:prstGeom>
          <a:noFill/>
        </p:spPr>
      </p:pic>
      <p:pic>
        <p:nvPicPr>
          <p:cNvPr id="19" name="Picture 2" descr="\\eventsql\dvd\Online_ART\DVD_ART34\Artwork_Imagery\Icons - Illustrations\_WINDOWS VISTA ICONS\Download Arrow.png"/>
          <p:cNvPicPr>
            <a:picLocks noChangeAspect="1" noChangeArrowheads="1"/>
          </p:cNvPicPr>
          <p:nvPr/>
        </p:nvPicPr>
        <p:blipFill>
          <a:blip r:embed="rId10" cstate="print"/>
          <a:srcRect/>
          <a:stretch>
            <a:fillRect/>
          </a:stretch>
        </p:blipFill>
        <p:spPr bwMode="auto">
          <a:xfrm flipH="1">
            <a:off x="7400542" y="4108702"/>
            <a:ext cx="488812" cy="56363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Windows Hardware Insert.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repeatCount="200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1000"/>
                                        <p:tgtEl>
                                          <p:spTgt spid="19"/>
                                        </p:tgtEl>
                                      </p:cBhvr>
                                    </p:animEffect>
                                  </p:childTnLst>
                                  <p:subTnLst>
                                    <p:set>
                                      <p:cBhvr override="childStyle">
                                        <p:cTn dur="1" fill="hold" display="0" masterRel="sameClick" afterEffect="1">
                                          <p:stCondLst>
                                            <p:cond evt="end" delay="0">
                                              <p:tn val="22"/>
                                            </p:cond>
                                          </p:stCondLst>
                                        </p:cTn>
                                        <p:tgtEl>
                                          <p:spTgt spid="1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2000"/>
                                        <p:tgtEl>
                                          <p:spTgt spid="17"/>
                                        </p:tgtEl>
                                      </p:cBhvr>
                                    </p:animEffect>
                                    <p:set>
                                      <p:cBhvr>
                                        <p:cTn id="33" dur="1" fill="hold">
                                          <p:stCondLst>
                                            <p:cond delay="1999"/>
                                          </p:stCondLst>
                                        </p:cTn>
                                        <p:tgtEl>
                                          <p:spTgt spid="1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63395"/>
          </a:xfrm>
        </p:spPr>
        <p:txBody>
          <a:bodyPr/>
          <a:lstStyle/>
          <a:p>
            <a:r>
              <a:rPr lang="en-US" dirty="0" smtClean="0"/>
              <a:t>Scenario 4</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Driver is in Device Path</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idx="1"/>
          </p:nvPr>
        </p:nvSpPr>
        <p:spPr>
          <a:xfrm>
            <a:off x="381000" y="1905001"/>
            <a:ext cx="8388350" cy="3211135"/>
          </a:xfrm>
        </p:spPr>
        <p:txBody>
          <a:bodyPr/>
          <a:lstStyle/>
          <a:p>
            <a:pPr marL="463550" indent="-463550"/>
            <a:r>
              <a:rPr lang="en-US" sz="3600" dirty="0" smtClean="0"/>
              <a:t>Vista</a:t>
            </a:r>
          </a:p>
          <a:p>
            <a:pPr marL="860425" lvl="1" indent="-396875"/>
            <a:r>
              <a:rPr lang="en-US" sz="2800" dirty="0" smtClean="0"/>
              <a:t>2 clicks</a:t>
            </a:r>
          </a:p>
          <a:p>
            <a:pPr marL="860425" lvl="1" indent="-396875"/>
            <a:r>
              <a:rPr lang="en-US" sz="2800" dirty="0" smtClean="0"/>
              <a:t>Device Path driver installed</a:t>
            </a:r>
          </a:p>
          <a:p>
            <a:pPr marL="463550" indent="-463550"/>
            <a:r>
              <a:rPr lang="en-US" sz="3200" dirty="0" smtClean="0"/>
              <a:t>Windows 7</a:t>
            </a:r>
          </a:p>
          <a:p>
            <a:pPr marL="860425" lvl="1" indent="-396875"/>
            <a:r>
              <a:rPr lang="en-US" sz="2800" dirty="0" smtClean="0"/>
              <a:t>0 click</a:t>
            </a:r>
          </a:p>
          <a:p>
            <a:pPr marL="860425" lvl="1" indent="-396875"/>
            <a:r>
              <a:rPr lang="en-US" sz="2800" dirty="0" smtClean="0"/>
              <a:t>Device Path driver installed</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1070362" y="2824233"/>
            <a:ext cx="6987094" cy="1163395"/>
          </a:xfrm>
        </p:spPr>
        <p:txBody>
          <a:bodyPr/>
          <a:lstStyle/>
          <a:p>
            <a:pPr algn="ctr"/>
            <a:r>
              <a:rPr lang="en-US" dirty="0" smtClean="0"/>
              <a:t>Scenario 5</a:t>
            </a:r>
            <a:r>
              <a:rPr/>
              <a:t/>
            </a:r>
            <a:br>
              <a:rPr/>
            </a:br>
            <a:r>
              <a:rPr sz="3600" smtClean="0">
                <a:gradFill>
                  <a:gsLst>
                    <a:gs pos="28000">
                      <a:schemeClr val="accent6">
                        <a:lumMod val="40000"/>
                        <a:lumOff val="60000"/>
                      </a:schemeClr>
                    </a:gs>
                    <a:gs pos="48000">
                      <a:schemeClr val="accent6">
                        <a:lumMod val="40000"/>
                        <a:lumOff val="60000"/>
                      </a:schemeClr>
                    </a:gs>
                  </a:gsLst>
                  <a:lin ang="5400000" scaled="1"/>
                </a:gradFill>
              </a:rPr>
              <a:t>No driver found</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7"/>
          <p:cNvGrpSpPr/>
          <p:nvPr/>
        </p:nvGrpSpPr>
        <p:grpSpPr>
          <a:xfrm>
            <a:off x="280924" y="710375"/>
            <a:ext cx="8570976" cy="5461825"/>
            <a:chOff x="280924" y="710375"/>
            <a:chExt cx="8570976" cy="5461825"/>
          </a:xfrm>
        </p:grpSpPr>
        <p:sp>
          <p:nvSpPr>
            <p:cNvPr id="5" name="Rectangle 4"/>
            <p:cNvSpPr/>
            <p:nvPr/>
          </p:nvSpPr>
          <p:spPr bwMode="auto">
            <a:xfrm>
              <a:off x="280924" y="1076452"/>
              <a:ext cx="8570976" cy="5095748"/>
            </a:xfrm>
            <a:prstGeom prst="rect">
              <a:avLst/>
            </a:prstGeom>
            <a:gradFill>
              <a:gsLst>
                <a:gs pos="0">
                  <a:srgbClr val="DDEBCF"/>
                </a:gs>
                <a:gs pos="50000">
                  <a:srgbClr val="9CB86E"/>
                </a:gs>
                <a:gs pos="100000">
                  <a:srgbClr val="156B13"/>
                </a:gs>
              </a:gsLst>
              <a:lin ang="16200000" scaled="0"/>
            </a:gradFill>
            <a:ln>
              <a:solidFill>
                <a:schemeClr val="accent2">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Snip Same Side Corner Rectangle 8"/>
            <p:cNvSpPr/>
            <p:nvPr/>
          </p:nvSpPr>
          <p:spPr bwMode="auto">
            <a:xfrm>
              <a:off x="7347387" y="710375"/>
              <a:ext cx="1326388" cy="335280"/>
            </a:xfrm>
            <a:prstGeom prst="snip2SameRect">
              <a:avLst/>
            </a:prstGeom>
            <a:solidFill>
              <a:srgbClr val="005CC0"/>
            </a:solidFill>
            <a:ln>
              <a:solidFill>
                <a:schemeClr val="tx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2">
                      <a:lumMod val="85000"/>
                    </a:schemeClr>
                  </a:solidFill>
                  <a:effectLst>
                    <a:outerShdw blurRad="38100" dist="38100" dir="2700000" algn="tl">
                      <a:srgbClr val="000000">
                        <a:alpha val="43137"/>
                      </a:srgbClr>
                    </a:outerShdw>
                  </a:effectLst>
                  <a:latin typeface="Trebuchet MS" pitchFamily="34" charset="0"/>
                </a:rPr>
                <a:t>Windows 7</a:t>
              </a:r>
            </a:p>
          </p:txBody>
        </p:sp>
        <p:sp>
          <p:nvSpPr>
            <p:cNvPr id="6" name="Snip Same Side Corner Rectangle 5"/>
            <p:cNvSpPr/>
            <p:nvPr/>
          </p:nvSpPr>
          <p:spPr bwMode="auto">
            <a:xfrm>
              <a:off x="5981375" y="710375"/>
              <a:ext cx="1326388" cy="335280"/>
            </a:xfrm>
            <a:prstGeom prst="snip2SameRect">
              <a:avLst/>
            </a:prstGeom>
            <a:solidFill>
              <a:srgbClr val="156B13"/>
            </a:solidFill>
            <a:ln>
              <a:solidFill>
                <a:schemeClr val="accent2">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1"/>
                  </a:solidFill>
                  <a:effectLst>
                    <a:outerShdw blurRad="38100" dist="38100" dir="2700000" algn="tl">
                      <a:srgbClr val="000000">
                        <a:alpha val="43137"/>
                      </a:srgbClr>
                    </a:outerShdw>
                  </a:effectLst>
                  <a:latin typeface="Trebuchet MS" pitchFamily="34" charset="0"/>
                </a:rPr>
                <a:t>Vista</a:t>
              </a:r>
            </a:p>
          </p:txBody>
        </p:sp>
        <p:cxnSp>
          <p:nvCxnSpPr>
            <p:cNvPr id="11" name="Straight Connector 10"/>
            <p:cNvCxnSpPr/>
            <p:nvPr/>
          </p:nvCxnSpPr>
          <p:spPr bwMode="auto">
            <a:xfrm flipV="1">
              <a:off x="5989053" y="1068900"/>
              <a:ext cx="1313744" cy="5921"/>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156B13"/>
              </a:solidFill>
              <a:prstDash val="solid"/>
              <a:round/>
              <a:headEnd type="none" w="med" len="med"/>
              <a:tailEnd type="none" w="med" len="med"/>
            </a:ln>
            <a:effectLst/>
          </p:spPr>
        </p:cxnSp>
      </p:grpSp>
      <p:sp>
        <p:nvSpPr>
          <p:cNvPr id="25" name="Rectangle 12"/>
          <p:cNvSpPr>
            <a:spLocks noGrp="1" noChangeArrowheads="1"/>
          </p:cNvSpPr>
          <p:nvPr>
            <p:ph type="title"/>
          </p:nvPr>
        </p:nvSpPr>
        <p:spPr>
          <a:xfrm>
            <a:off x="381001" y="228601"/>
            <a:ext cx="5270499" cy="387798"/>
          </a:xfrm>
        </p:spPr>
        <p:txBody>
          <a:bodyPr/>
          <a:lstStyle/>
          <a:p>
            <a:r>
              <a:rPr lang="en-US" sz="2800" dirty="0" smtClean="0"/>
              <a:t>Scenario 5:</a:t>
            </a:r>
            <a:r>
              <a:rPr sz="2400" smtClean="0"/>
              <a:t>  </a:t>
            </a:r>
            <a:r>
              <a:rPr sz="2800" smtClean="0"/>
              <a:t>No driver found</a:t>
            </a:r>
            <a:endParaRPr sz="2800"/>
          </a:p>
        </p:txBody>
      </p:sp>
      <p:pic>
        <p:nvPicPr>
          <p:cNvPr id="8" name="Picture 2" descr="H:\Win Vista\Desktop.jpg"/>
          <p:cNvPicPr>
            <a:picLocks noChangeAspect="1" noChangeArrowheads="1"/>
          </p:cNvPicPr>
          <p:nvPr/>
        </p:nvPicPr>
        <p:blipFill>
          <a:blip r:embed="rId4"/>
          <a:srcRect/>
          <a:stretch>
            <a:fillRect/>
          </a:stretch>
        </p:blipFill>
        <p:spPr bwMode="auto">
          <a:xfrm>
            <a:off x="548640" y="1371600"/>
            <a:ext cx="6096000" cy="4572000"/>
          </a:xfrm>
          <a:prstGeom prst="rect">
            <a:avLst/>
          </a:prstGeom>
          <a:noFill/>
        </p:spPr>
      </p:pic>
      <p:pic>
        <p:nvPicPr>
          <p:cNvPr id="10" name="Picture 3" descr="H:\Win Vista\Balloon installing.jpg"/>
          <p:cNvPicPr>
            <a:picLocks noChangeAspect="1" noChangeArrowheads="1"/>
          </p:cNvPicPr>
          <p:nvPr/>
        </p:nvPicPr>
        <p:blipFill>
          <a:blip r:embed="rId5"/>
          <a:srcRect/>
          <a:stretch>
            <a:fillRect/>
          </a:stretch>
        </p:blipFill>
        <p:spPr bwMode="auto">
          <a:xfrm>
            <a:off x="548640" y="1371600"/>
            <a:ext cx="6096000" cy="4572000"/>
          </a:xfrm>
          <a:prstGeom prst="rect">
            <a:avLst/>
          </a:prstGeom>
          <a:noFill/>
        </p:spPr>
      </p:pic>
      <p:pic>
        <p:nvPicPr>
          <p:cNvPr id="12" name="Picture 4" descr="H:\Win Vista\PreUAC prompt.jpg"/>
          <p:cNvPicPr>
            <a:picLocks noChangeAspect="1" noChangeArrowheads="1"/>
          </p:cNvPicPr>
          <p:nvPr/>
        </p:nvPicPr>
        <p:blipFill>
          <a:blip r:embed="rId6"/>
          <a:srcRect/>
          <a:stretch>
            <a:fillRect/>
          </a:stretch>
        </p:blipFill>
        <p:spPr bwMode="auto">
          <a:xfrm>
            <a:off x="548640" y="1371600"/>
            <a:ext cx="6096000" cy="4572000"/>
          </a:xfrm>
          <a:prstGeom prst="rect">
            <a:avLst/>
          </a:prstGeom>
          <a:noFill/>
        </p:spPr>
      </p:pic>
      <p:pic>
        <p:nvPicPr>
          <p:cNvPr id="53" name="Picture 8" descr="\\eventsql\dvd\Online_ART\DVD_ART34\Artwork_Imagery\Icons - Illustrations\_WINDOWS VISTA ICONS\Computer PC desktop.png"/>
          <p:cNvPicPr>
            <a:picLocks noChangeAspect="1" noChangeArrowheads="1"/>
          </p:cNvPicPr>
          <p:nvPr/>
        </p:nvPicPr>
        <p:blipFill>
          <a:blip r:embed="rId7"/>
          <a:srcRect/>
          <a:stretch>
            <a:fillRect/>
          </a:stretch>
        </p:blipFill>
        <p:spPr bwMode="auto">
          <a:xfrm>
            <a:off x="7586060" y="3618411"/>
            <a:ext cx="1232894" cy="1232894"/>
          </a:xfrm>
          <a:prstGeom prst="rect">
            <a:avLst/>
          </a:prstGeom>
          <a:noFill/>
        </p:spPr>
      </p:pic>
      <p:grpSp>
        <p:nvGrpSpPr>
          <p:cNvPr id="61" name="Group 60"/>
          <p:cNvGrpSpPr/>
          <p:nvPr/>
        </p:nvGrpSpPr>
        <p:grpSpPr>
          <a:xfrm>
            <a:off x="6894734" y="2175122"/>
            <a:ext cx="700882" cy="1025680"/>
            <a:chOff x="7024544" y="2325190"/>
            <a:chExt cx="800106" cy="1170887"/>
          </a:xfrm>
        </p:grpSpPr>
        <p:pic>
          <p:nvPicPr>
            <p:cNvPr id="3074" name="Picture 2" descr="\\eventsql\dvd\Online_ART\DVD_ART34\Artwork_Imagery\Hardware Photos\Microsoft HW\LifeCam\LifeCam VX-6000 Windows Live web camera an.png"/>
            <p:cNvPicPr>
              <a:picLocks noChangeAspect="1" noChangeArrowheads="1"/>
            </p:cNvPicPr>
            <p:nvPr/>
          </p:nvPicPr>
          <p:blipFill>
            <a:blip r:embed="rId8" cstate="print"/>
            <a:srcRect/>
            <a:stretch>
              <a:fillRect/>
            </a:stretch>
          </p:blipFill>
          <p:spPr bwMode="auto">
            <a:xfrm flipH="1">
              <a:off x="7024544" y="2325190"/>
              <a:ext cx="800106" cy="1170887"/>
            </a:xfrm>
            <a:prstGeom prst="rect">
              <a:avLst/>
            </a:prstGeom>
            <a:noFill/>
          </p:spPr>
        </p:pic>
        <p:cxnSp>
          <p:nvCxnSpPr>
            <p:cNvPr id="55" name="Straight Connector 54"/>
            <p:cNvCxnSpPr/>
            <p:nvPr/>
          </p:nvCxnSpPr>
          <p:spPr bwMode="auto">
            <a:xfrm>
              <a:off x="7236823" y="3317965"/>
              <a:ext cx="287927" cy="1578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tx2">
                  <a:lumMod val="50000"/>
                </a:schemeClr>
              </a:solidFill>
              <a:prstDash val="solid"/>
              <a:round/>
              <a:headEnd type="none" w="med" len="med"/>
              <a:tailEnd type="none" w="med" len="med"/>
            </a:ln>
            <a:effectLst/>
          </p:spPr>
        </p:cxnSp>
      </p:grpSp>
      <p:sp>
        <p:nvSpPr>
          <p:cNvPr id="62" name="Notched Right Arrow 61"/>
          <p:cNvSpPr/>
          <p:nvPr/>
        </p:nvSpPr>
        <p:spPr bwMode="auto">
          <a:xfrm rot="3667362">
            <a:off x="7243744" y="3443703"/>
            <a:ext cx="647700" cy="272125"/>
          </a:xfrm>
          <a:prstGeom prst="notchedRightArrow">
            <a:avLst>
              <a:gd name="adj1" fmla="val 42247"/>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63" name="Picture 5" descr="\\eventsql\dvd\Online_ART\DVD_ART34\Artwork_Imagery\Icons - Illustrations\_WINDOWS VISTA ICONS\Disable disabled x bad.png"/>
          <p:cNvPicPr>
            <a:picLocks noChangeAspect="1" noChangeArrowheads="1"/>
          </p:cNvPicPr>
          <p:nvPr/>
        </p:nvPicPr>
        <p:blipFill>
          <a:blip r:embed="rId9" cstate="print"/>
          <a:srcRect/>
          <a:stretch>
            <a:fillRect/>
          </a:stretch>
        </p:blipFill>
        <p:spPr bwMode="auto">
          <a:xfrm>
            <a:off x="7498969" y="2877312"/>
            <a:ext cx="267526" cy="267526"/>
          </a:xfrm>
          <a:prstGeom prst="rect">
            <a:avLst/>
          </a:prstGeom>
          <a:noFill/>
        </p:spPr>
      </p:pic>
      <p:grpSp>
        <p:nvGrpSpPr>
          <p:cNvPr id="71" name="Group 70"/>
          <p:cNvGrpSpPr/>
          <p:nvPr/>
        </p:nvGrpSpPr>
        <p:grpSpPr>
          <a:xfrm>
            <a:off x="548640" y="1371600"/>
            <a:ext cx="6096000" cy="4572000"/>
            <a:chOff x="548640" y="1371600"/>
            <a:chExt cx="6096000" cy="4572000"/>
          </a:xfrm>
        </p:grpSpPr>
        <p:pic>
          <p:nvPicPr>
            <p:cNvPr id="15" name="Picture 5" descr="H:\Win Vista\PreUAC prompt click.jpg"/>
            <p:cNvPicPr>
              <a:picLocks noChangeAspect="1" noChangeArrowheads="1"/>
            </p:cNvPicPr>
            <p:nvPr/>
          </p:nvPicPr>
          <p:blipFill>
            <a:blip r:embed="rId10"/>
            <a:srcRect/>
            <a:stretch>
              <a:fillRect/>
            </a:stretch>
          </p:blipFill>
          <p:spPr bwMode="auto">
            <a:xfrm>
              <a:off x="548640" y="1371600"/>
              <a:ext cx="6096000" cy="4572000"/>
            </a:xfrm>
            <a:prstGeom prst="rect">
              <a:avLst/>
            </a:prstGeom>
            <a:noFill/>
          </p:spPr>
        </p:pic>
        <p:pic>
          <p:nvPicPr>
            <p:cNvPr id="16"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639628" y="3148013"/>
              <a:ext cx="238125" cy="250658"/>
            </a:xfrm>
            <a:prstGeom prst="rect">
              <a:avLst/>
            </a:prstGeom>
            <a:noFill/>
            <a:ln w="9525">
              <a:noFill/>
              <a:miter lim="800000"/>
              <a:headEnd/>
              <a:tailEnd/>
            </a:ln>
            <a:effectLst/>
          </p:spPr>
        </p:pic>
        <p:sp>
          <p:nvSpPr>
            <p:cNvPr id="69" name="Rectangle 68"/>
            <p:cNvSpPr/>
            <p:nvPr/>
          </p:nvSpPr>
          <p:spPr>
            <a:xfrm>
              <a:off x="4797563" y="3060409"/>
              <a:ext cx="412292"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cap="none" spc="0" dirty="0" smtClean="0">
                  <a:ln/>
                  <a:solidFill>
                    <a:schemeClr val="accent3"/>
                  </a:solidFill>
                  <a:effectLst/>
                </a:rPr>
                <a:t>1</a:t>
              </a:r>
              <a:endParaRPr lang="en-US" sz="3200" b="1" cap="none" spc="0" dirty="0">
                <a:ln/>
                <a:solidFill>
                  <a:schemeClr val="accent3"/>
                </a:solidFill>
                <a:effectLst/>
              </a:endParaRPr>
            </a:p>
          </p:txBody>
        </p:sp>
      </p:grpSp>
      <p:grpSp>
        <p:nvGrpSpPr>
          <p:cNvPr id="72" name="Group 71"/>
          <p:cNvGrpSpPr/>
          <p:nvPr/>
        </p:nvGrpSpPr>
        <p:grpSpPr>
          <a:xfrm>
            <a:off x="548640" y="1371600"/>
            <a:ext cx="6096000" cy="4571999"/>
            <a:chOff x="548640" y="1371600"/>
            <a:chExt cx="6096000" cy="4571999"/>
          </a:xfrm>
        </p:grpSpPr>
        <p:grpSp>
          <p:nvGrpSpPr>
            <p:cNvPr id="18" name="Group 16"/>
            <p:cNvGrpSpPr/>
            <p:nvPr/>
          </p:nvGrpSpPr>
          <p:grpSpPr>
            <a:xfrm>
              <a:off x="548640" y="1371600"/>
              <a:ext cx="6096000" cy="4571999"/>
              <a:chOff x="2743200" y="1371600"/>
              <a:chExt cx="6096000" cy="4571999"/>
            </a:xfrm>
          </p:grpSpPr>
          <p:sp>
            <p:nvSpPr>
              <p:cNvPr id="20" name="Rectangle 19"/>
              <p:cNvSpPr/>
              <p:nvPr/>
            </p:nvSpPr>
            <p:spPr>
              <a:xfrm>
                <a:off x="2743200" y="1371600"/>
                <a:ext cx="6096000" cy="4571999"/>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uac.jpg"/>
              <p:cNvPicPr>
                <a:picLocks noChangeAspect="1"/>
              </p:cNvPicPr>
              <p:nvPr/>
            </p:nvPicPr>
            <p:blipFill>
              <a:blip r:embed="rId12"/>
              <a:stretch>
                <a:fillRect/>
              </a:stretch>
            </p:blipFill>
            <p:spPr>
              <a:xfrm>
                <a:off x="4185043" y="2479655"/>
                <a:ext cx="3345180" cy="1836420"/>
              </a:xfrm>
              <a:prstGeom prst="rect">
                <a:avLst/>
              </a:prstGeom>
            </p:spPr>
          </p:pic>
        </p:grpSp>
        <p:pic>
          <p:nvPicPr>
            <p:cNvPr id="19"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288359" y="3777242"/>
              <a:ext cx="238125" cy="250658"/>
            </a:xfrm>
            <a:prstGeom prst="rect">
              <a:avLst/>
            </a:prstGeom>
            <a:noFill/>
            <a:ln w="9525">
              <a:noFill/>
              <a:miter lim="800000"/>
              <a:headEnd/>
              <a:tailEnd/>
            </a:ln>
            <a:effectLst/>
          </p:spPr>
        </p:pic>
        <p:sp>
          <p:nvSpPr>
            <p:cNvPr id="58" name="Rectangle 57"/>
            <p:cNvSpPr/>
            <p:nvPr/>
          </p:nvSpPr>
          <p:spPr>
            <a:xfrm>
              <a:off x="4441963" y="3749840"/>
              <a:ext cx="412292"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cap="none" spc="0" dirty="0" smtClean="0">
                  <a:ln/>
                  <a:solidFill>
                    <a:schemeClr val="accent3"/>
                  </a:solidFill>
                  <a:effectLst/>
                </a:rPr>
                <a:t>2</a:t>
              </a:r>
              <a:endParaRPr lang="en-US" sz="3200" b="1" cap="none" spc="0" dirty="0">
                <a:ln/>
                <a:solidFill>
                  <a:schemeClr val="accent3"/>
                </a:solidFill>
                <a:effectLst/>
              </a:endParaRPr>
            </a:p>
          </p:txBody>
        </p:sp>
      </p:grpSp>
      <p:pic>
        <p:nvPicPr>
          <p:cNvPr id="22" name="Picture 6" descr="H:\Win Vista\Searching WU empty desktop.jpg"/>
          <p:cNvPicPr>
            <a:picLocks noChangeAspect="1" noChangeArrowheads="1"/>
          </p:cNvPicPr>
          <p:nvPr/>
        </p:nvPicPr>
        <p:blipFill>
          <a:blip r:embed="rId13"/>
          <a:srcRect/>
          <a:stretch>
            <a:fillRect/>
          </a:stretch>
        </p:blipFill>
        <p:spPr bwMode="auto">
          <a:xfrm>
            <a:off x="548640" y="1371600"/>
            <a:ext cx="6096000" cy="4572000"/>
          </a:xfrm>
          <a:prstGeom prst="rect">
            <a:avLst/>
          </a:prstGeom>
          <a:noFill/>
        </p:spPr>
      </p:pic>
      <p:pic>
        <p:nvPicPr>
          <p:cNvPr id="23" name="Picture 4" descr="H:\Win Vista\FNHW insert disc.jpg"/>
          <p:cNvPicPr>
            <a:picLocks noChangeAspect="1" noChangeArrowheads="1"/>
          </p:cNvPicPr>
          <p:nvPr/>
        </p:nvPicPr>
        <p:blipFill>
          <a:blip r:embed="rId14"/>
          <a:srcRect/>
          <a:stretch>
            <a:fillRect/>
          </a:stretch>
        </p:blipFill>
        <p:spPr bwMode="auto">
          <a:xfrm>
            <a:off x="548640" y="1371600"/>
            <a:ext cx="6096000" cy="4572000"/>
          </a:xfrm>
          <a:prstGeom prst="rect">
            <a:avLst/>
          </a:prstGeom>
          <a:noFill/>
        </p:spPr>
      </p:pic>
      <p:grpSp>
        <p:nvGrpSpPr>
          <p:cNvPr id="73" name="Group 72"/>
          <p:cNvGrpSpPr/>
          <p:nvPr/>
        </p:nvGrpSpPr>
        <p:grpSpPr>
          <a:xfrm>
            <a:off x="548640" y="1371600"/>
            <a:ext cx="6096000" cy="4572000"/>
            <a:chOff x="548640" y="1371600"/>
            <a:chExt cx="6096000" cy="4572000"/>
          </a:xfrm>
        </p:grpSpPr>
        <p:pic>
          <p:nvPicPr>
            <p:cNvPr id="26" name="Picture 4" descr="H:\Win Vista\FNHW insert disc.jpg"/>
            <p:cNvPicPr>
              <a:picLocks noChangeAspect="1" noChangeArrowheads="1"/>
            </p:cNvPicPr>
            <p:nvPr/>
          </p:nvPicPr>
          <p:blipFill>
            <a:blip r:embed="rId14"/>
            <a:srcRect/>
            <a:stretch>
              <a:fillRect/>
            </a:stretch>
          </p:blipFill>
          <p:spPr bwMode="auto">
            <a:xfrm>
              <a:off x="548640" y="1371600"/>
              <a:ext cx="6096000" cy="4572000"/>
            </a:xfrm>
            <a:prstGeom prst="rect">
              <a:avLst/>
            </a:prstGeom>
            <a:noFill/>
          </p:spPr>
        </p:pic>
        <p:pic>
          <p:nvPicPr>
            <p:cNvPr id="27"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5074884" y="5038769"/>
              <a:ext cx="238125" cy="250658"/>
            </a:xfrm>
            <a:prstGeom prst="rect">
              <a:avLst/>
            </a:prstGeom>
            <a:noFill/>
            <a:ln w="9525">
              <a:noFill/>
              <a:miter lim="800000"/>
              <a:headEnd/>
              <a:tailEnd/>
            </a:ln>
            <a:effectLst/>
          </p:spPr>
        </p:pic>
        <p:sp>
          <p:nvSpPr>
            <p:cNvPr id="59" name="Rectangle 58"/>
            <p:cNvSpPr/>
            <p:nvPr/>
          </p:nvSpPr>
          <p:spPr>
            <a:xfrm>
              <a:off x="5225736" y="5041610"/>
              <a:ext cx="412292"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cap="none" spc="0" dirty="0" smtClean="0">
                  <a:ln/>
                  <a:solidFill>
                    <a:schemeClr val="accent3"/>
                  </a:solidFill>
                  <a:effectLst/>
                </a:rPr>
                <a:t>3</a:t>
              </a:r>
              <a:endParaRPr lang="en-US" sz="3200" b="1" cap="none" spc="0" dirty="0">
                <a:ln/>
                <a:solidFill>
                  <a:schemeClr val="accent3"/>
                </a:solidFill>
                <a:effectLst/>
              </a:endParaRPr>
            </a:p>
          </p:txBody>
        </p:sp>
      </p:grpSp>
      <p:pic>
        <p:nvPicPr>
          <p:cNvPr id="28" name="Picture 6" descr="H:\Win Vista\FNHW searching disc.jpg"/>
          <p:cNvPicPr>
            <a:picLocks noChangeAspect="1" noChangeArrowheads="1"/>
          </p:cNvPicPr>
          <p:nvPr/>
        </p:nvPicPr>
        <p:blipFill>
          <a:blip r:embed="rId15"/>
          <a:srcRect/>
          <a:stretch>
            <a:fillRect/>
          </a:stretch>
        </p:blipFill>
        <p:spPr bwMode="auto">
          <a:xfrm>
            <a:off x="548640" y="1371600"/>
            <a:ext cx="6096000" cy="4572000"/>
          </a:xfrm>
          <a:prstGeom prst="rect">
            <a:avLst/>
          </a:prstGeom>
          <a:noFill/>
        </p:spPr>
      </p:pic>
      <p:pic>
        <p:nvPicPr>
          <p:cNvPr id="29" name="Picture 7" descr="H:\Win Vista\FNHW not installed.jpg"/>
          <p:cNvPicPr>
            <a:picLocks noChangeAspect="1" noChangeArrowheads="1"/>
          </p:cNvPicPr>
          <p:nvPr/>
        </p:nvPicPr>
        <p:blipFill>
          <a:blip r:embed="rId16"/>
          <a:srcRect/>
          <a:stretch>
            <a:fillRect/>
          </a:stretch>
        </p:blipFill>
        <p:spPr bwMode="auto">
          <a:xfrm>
            <a:off x="548640" y="1371600"/>
            <a:ext cx="6096000" cy="4572000"/>
          </a:xfrm>
          <a:prstGeom prst="rect">
            <a:avLst/>
          </a:prstGeom>
          <a:noFill/>
        </p:spPr>
      </p:pic>
      <p:grpSp>
        <p:nvGrpSpPr>
          <p:cNvPr id="74" name="Group 73"/>
          <p:cNvGrpSpPr/>
          <p:nvPr/>
        </p:nvGrpSpPr>
        <p:grpSpPr>
          <a:xfrm>
            <a:off x="548640" y="1371600"/>
            <a:ext cx="6096000" cy="4572000"/>
            <a:chOff x="548640" y="1371600"/>
            <a:chExt cx="6096000" cy="4572000"/>
          </a:xfrm>
        </p:grpSpPr>
        <p:pic>
          <p:nvPicPr>
            <p:cNvPr id="31" name="Picture 7" descr="H:\Win Vista\FNHW not installed.jpg"/>
            <p:cNvPicPr>
              <a:picLocks noChangeAspect="1" noChangeArrowheads="1"/>
            </p:cNvPicPr>
            <p:nvPr/>
          </p:nvPicPr>
          <p:blipFill>
            <a:blip r:embed="rId16"/>
            <a:srcRect/>
            <a:stretch>
              <a:fillRect/>
            </a:stretch>
          </p:blipFill>
          <p:spPr bwMode="auto">
            <a:xfrm>
              <a:off x="548640" y="1371600"/>
              <a:ext cx="6096000" cy="4572000"/>
            </a:xfrm>
            <a:prstGeom prst="rect">
              <a:avLst/>
            </a:prstGeom>
            <a:noFill/>
          </p:spPr>
        </p:pic>
        <p:pic>
          <p:nvPicPr>
            <p:cNvPr id="32"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1327342" y="2120773"/>
              <a:ext cx="238125" cy="250658"/>
            </a:xfrm>
            <a:prstGeom prst="rect">
              <a:avLst/>
            </a:prstGeom>
            <a:noFill/>
            <a:ln w="9525">
              <a:noFill/>
              <a:miter lim="800000"/>
              <a:headEnd/>
              <a:tailEnd/>
            </a:ln>
            <a:effectLst/>
          </p:spPr>
        </p:pic>
        <p:sp>
          <p:nvSpPr>
            <p:cNvPr id="60" name="Rectangle 59"/>
            <p:cNvSpPr/>
            <p:nvPr/>
          </p:nvSpPr>
          <p:spPr>
            <a:xfrm>
              <a:off x="1481052" y="2066185"/>
              <a:ext cx="412292"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cap="none" spc="0" dirty="0" smtClean="0">
                  <a:ln/>
                  <a:solidFill>
                    <a:schemeClr val="accent3"/>
                  </a:solidFill>
                  <a:effectLst/>
                </a:rPr>
                <a:t>4</a:t>
              </a:r>
              <a:endParaRPr lang="en-US" sz="3200" b="1" cap="none" spc="0" dirty="0">
                <a:ln/>
                <a:solidFill>
                  <a:schemeClr val="accent3"/>
                </a:solidFill>
                <a:effectLst/>
              </a:endParaRPr>
            </a:p>
          </p:txBody>
        </p:sp>
      </p:grpSp>
      <p:grpSp>
        <p:nvGrpSpPr>
          <p:cNvPr id="75" name="Group 74"/>
          <p:cNvGrpSpPr/>
          <p:nvPr/>
        </p:nvGrpSpPr>
        <p:grpSpPr>
          <a:xfrm>
            <a:off x="548640" y="1371600"/>
            <a:ext cx="6096000" cy="4572000"/>
            <a:chOff x="548640" y="1371600"/>
            <a:chExt cx="6096000" cy="4572000"/>
          </a:xfrm>
        </p:grpSpPr>
        <p:pic>
          <p:nvPicPr>
            <p:cNvPr id="34" name="Picture 5" descr="H:\Win Vista\FNHW insert disc click.jpg"/>
            <p:cNvPicPr>
              <a:picLocks noChangeAspect="1" noChangeArrowheads="1"/>
            </p:cNvPicPr>
            <p:nvPr/>
          </p:nvPicPr>
          <p:blipFill>
            <a:blip r:embed="rId17"/>
            <a:srcRect/>
            <a:stretch>
              <a:fillRect/>
            </a:stretch>
          </p:blipFill>
          <p:spPr bwMode="auto">
            <a:xfrm>
              <a:off x="548640" y="1371600"/>
              <a:ext cx="6096000" cy="4572000"/>
            </a:xfrm>
            <a:prstGeom prst="rect">
              <a:avLst/>
            </a:prstGeom>
            <a:noFill/>
          </p:spPr>
        </p:pic>
        <p:pic>
          <p:nvPicPr>
            <p:cNvPr id="35"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647604" y="4378837"/>
              <a:ext cx="238125" cy="250658"/>
            </a:xfrm>
            <a:prstGeom prst="rect">
              <a:avLst/>
            </a:prstGeom>
            <a:noFill/>
            <a:ln w="9525">
              <a:noFill/>
              <a:miter lim="800000"/>
              <a:headEnd/>
              <a:tailEnd/>
            </a:ln>
            <a:effectLst/>
          </p:spPr>
        </p:pic>
        <p:sp>
          <p:nvSpPr>
            <p:cNvPr id="64" name="Rectangle 63"/>
            <p:cNvSpPr/>
            <p:nvPr/>
          </p:nvSpPr>
          <p:spPr>
            <a:xfrm>
              <a:off x="4833850" y="4344925"/>
              <a:ext cx="412292"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cap="none" spc="0" dirty="0" smtClean="0">
                  <a:ln/>
                  <a:solidFill>
                    <a:schemeClr val="accent3"/>
                  </a:solidFill>
                  <a:effectLst/>
                </a:rPr>
                <a:t>5</a:t>
              </a:r>
              <a:endParaRPr lang="en-US" sz="3200" b="1" cap="none" spc="0" dirty="0">
                <a:ln/>
                <a:solidFill>
                  <a:schemeClr val="accent3"/>
                </a:solidFill>
                <a:effectLst/>
              </a:endParaRPr>
            </a:p>
          </p:txBody>
        </p:sp>
      </p:grpSp>
      <p:pic>
        <p:nvPicPr>
          <p:cNvPr id="36" name="Picture 35" descr="H:\Win Vista\FNHW two options.jpg"/>
          <p:cNvPicPr>
            <a:picLocks noChangeAspect="1" noChangeArrowheads="1"/>
          </p:cNvPicPr>
          <p:nvPr/>
        </p:nvPicPr>
        <p:blipFill>
          <a:blip r:embed="rId18"/>
          <a:srcRect/>
          <a:stretch>
            <a:fillRect/>
          </a:stretch>
        </p:blipFill>
        <p:spPr bwMode="auto">
          <a:xfrm>
            <a:off x="548640" y="1371600"/>
            <a:ext cx="6096000" cy="4572000"/>
          </a:xfrm>
          <a:prstGeom prst="rect">
            <a:avLst/>
          </a:prstGeom>
          <a:noFill/>
        </p:spPr>
      </p:pic>
      <p:grpSp>
        <p:nvGrpSpPr>
          <p:cNvPr id="76" name="Group 75"/>
          <p:cNvGrpSpPr/>
          <p:nvPr/>
        </p:nvGrpSpPr>
        <p:grpSpPr>
          <a:xfrm>
            <a:off x="548640" y="1371600"/>
            <a:ext cx="6096000" cy="4572000"/>
            <a:chOff x="548640" y="1371600"/>
            <a:chExt cx="6096000" cy="4572000"/>
          </a:xfrm>
        </p:grpSpPr>
        <p:pic>
          <p:nvPicPr>
            <p:cNvPr id="38" name="Picture 37" descr="H:\Win Vista\FNHW browse click.jpg"/>
            <p:cNvPicPr>
              <a:picLocks noChangeAspect="1" noChangeArrowheads="1"/>
            </p:cNvPicPr>
            <p:nvPr/>
          </p:nvPicPr>
          <p:blipFill>
            <a:blip r:embed="rId19"/>
            <a:srcRect/>
            <a:stretch>
              <a:fillRect/>
            </a:stretch>
          </p:blipFill>
          <p:spPr bwMode="auto">
            <a:xfrm>
              <a:off x="548640" y="1371600"/>
              <a:ext cx="6096000" cy="4572000"/>
            </a:xfrm>
            <a:prstGeom prst="rect">
              <a:avLst/>
            </a:prstGeom>
            <a:noFill/>
          </p:spPr>
        </p:pic>
        <p:pic>
          <p:nvPicPr>
            <p:cNvPr id="39"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644185" y="3867426"/>
              <a:ext cx="238125" cy="250658"/>
            </a:xfrm>
            <a:prstGeom prst="rect">
              <a:avLst/>
            </a:prstGeom>
            <a:noFill/>
            <a:ln w="9525">
              <a:noFill/>
              <a:miter lim="800000"/>
              <a:headEnd/>
              <a:tailEnd/>
            </a:ln>
            <a:effectLst/>
          </p:spPr>
        </p:pic>
        <p:sp>
          <p:nvSpPr>
            <p:cNvPr id="65" name="Rectangle 64"/>
            <p:cNvSpPr/>
            <p:nvPr/>
          </p:nvSpPr>
          <p:spPr>
            <a:xfrm>
              <a:off x="4819336" y="3822413"/>
              <a:ext cx="412292"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cap="none" spc="0" dirty="0" smtClean="0">
                  <a:ln/>
                  <a:solidFill>
                    <a:schemeClr val="accent3"/>
                  </a:solidFill>
                  <a:effectLst/>
                </a:rPr>
                <a:t>6</a:t>
              </a:r>
              <a:endParaRPr lang="en-US" sz="3200" b="1" cap="none" spc="0" dirty="0">
                <a:ln/>
                <a:solidFill>
                  <a:schemeClr val="accent3"/>
                </a:solidFill>
                <a:effectLst/>
              </a:endParaRPr>
            </a:p>
          </p:txBody>
        </p:sp>
      </p:grpSp>
      <p:grpSp>
        <p:nvGrpSpPr>
          <p:cNvPr id="77" name="Group 76"/>
          <p:cNvGrpSpPr/>
          <p:nvPr/>
        </p:nvGrpSpPr>
        <p:grpSpPr>
          <a:xfrm>
            <a:off x="548640" y="1371600"/>
            <a:ext cx="6096000" cy="4572000"/>
            <a:chOff x="548640" y="1371600"/>
            <a:chExt cx="6096000" cy="4572000"/>
          </a:xfrm>
        </p:grpSpPr>
        <p:pic>
          <p:nvPicPr>
            <p:cNvPr id="41" name="Picture 40" descr="H:\Win Vista\FNHW enter path.jpg"/>
            <p:cNvPicPr>
              <a:picLocks noChangeAspect="1" noChangeArrowheads="1"/>
            </p:cNvPicPr>
            <p:nvPr/>
          </p:nvPicPr>
          <p:blipFill>
            <a:blip r:embed="rId20"/>
            <a:srcRect/>
            <a:stretch>
              <a:fillRect/>
            </a:stretch>
          </p:blipFill>
          <p:spPr bwMode="auto">
            <a:xfrm>
              <a:off x="548640" y="1371600"/>
              <a:ext cx="6096000" cy="4572000"/>
            </a:xfrm>
            <a:prstGeom prst="rect">
              <a:avLst/>
            </a:prstGeom>
            <a:noFill/>
          </p:spPr>
        </p:pic>
        <p:pic>
          <p:nvPicPr>
            <p:cNvPr id="42"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5069396" y="5028092"/>
              <a:ext cx="238125" cy="250658"/>
            </a:xfrm>
            <a:prstGeom prst="rect">
              <a:avLst/>
            </a:prstGeom>
            <a:noFill/>
            <a:ln w="9525">
              <a:noFill/>
              <a:miter lim="800000"/>
              <a:headEnd/>
              <a:tailEnd/>
            </a:ln>
            <a:effectLst/>
          </p:spPr>
        </p:pic>
        <p:sp>
          <p:nvSpPr>
            <p:cNvPr id="66" name="Rectangle 65"/>
            <p:cNvSpPr/>
            <p:nvPr/>
          </p:nvSpPr>
          <p:spPr>
            <a:xfrm>
              <a:off x="5240249" y="5012583"/>
              <a:ext cx="412292"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cap="none" spc="0" dirty="0" smtClean="0">
                  <a:ln/>
                  <a:solidFill>
                    <a:schemeClr val="accent3"/>
                  </a:solidFill>
                  <a:effectLst/>
                </a:rPr>
                <a:t>7</a:t>
              </a:r>
              <a:endParaRPr lang="en-US" sz="3200" b="1" cap="none" spc="0" dirty="0">
                <a:ln/>
                <a:solidFill>
                  <a:schemeClr val="accent3"/>
                </a:solidFill>
                <a:effectLst/>
              </a:endParaRPr>
            </a:p>
          </p:txBody>
        </p:sp>
      </p:grpSp>
      <p:grpSp>
        <p:nvGrpSpPr>
          <p:cNvPr id="78" name="Group 77"/>
          <p:cNvGrpSpPr/>
          <p:nvPr/>
        </p:nvGrpSpPr>
        <p:grpSpPr>
          <a:xfrm>
            <a:off x="548640" y="1371600"/>
            <a:ext cx="6096000" cy="4572000"/>
            <a:chOff x="548640" y="1371600"/>
            <a:chExt cx="6096000" cy="4572000"/>
          </a:xfrm>
        </p:grpSpPr>
        <p:pic>
          <p:nvPicPr>
            <p:cNvPr id="44" name="Picture 43" descr="H:\Win Vista\FNHW not installed.jpg"/>
            <p:cNvPicPr>
              <a:picLocks noChangeAspect="1" noChangeArrowheads="1"/>
            </p:cNvPicPr>
            <p:nvPr/>
          </p:nvPicPr>
          <p:blipFill>
            <a:blip r:embed="rId16"/>
            <a:srcRect/>
            <a:stretch>
              <a:fillRect/>
            </a:stretch>
          </p:blipFill>
          <p:spPr bwMode="auto">
            <a:xfrm>
              <a:off x="548640" y="1371600"/>
              <a:ext cx="6096000" cy="4572000"/>
            </a:xfrm>
            <a:prstGeom prst="rect">
              <a:avLst/>
            </a:prstGeom>
            <a:noFill/>
          </p:spPr>
        </p:pic>
        <p:pic>
          <p:nvPicPr>
            <p:cNvPr id="45"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1331283" y="2116198"/>
              <a:ext cx="238125" cy="250658"/>
            </a:xfrm>
            <a:prstGeom prst="rect">
              <a:avLst/>
            </a:prstGeom>
            <a:noFill/>
            <a:ln w="9525">
              <a:noFill/>
              <a:miter lim="800000"/>
              <a:headEnd/>
              <a:tailEnd/>
            </a:ln>
            <a:effectLst/>
          </p:spPr>
        </p:pic>
        <p:sp>
          <p:nvSpPr>
            <p:cNvPr id="57" name="Rectangle 56"/>
            <p:cNvSpPr/>
            <p:nvPr/>
          </p:nvSpPr>
          <p:spPr>
            <a:xfrm>
              <a:off x="1473796" y="2116984"/>
              <a:ext cx="412292"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cap="none" spc="0" dirty="0" smtClean="0">
                  <a:ln/>
                  <a:solidFill>
                    <a:schemeClr val="accent3"/>
                  </a:solidFill>
                  <a:effectLst/>
                </a:rPr>
                <a:t>8</a:t>
              </a:r>
              <a:endParaRPr lang="en-US" sz="3200" b="1" cap="none" spc="0" dirty="0">
                <a:ln/>
                <a:solidFill>
                  <a:schemeClr val="accent3"/>
                </a:solidFill>
                <a:effectLst/>
              </a:endParaRPr>
            </a:p>
          </p:txBody>
        </p:sp>
      </p:grpSp>
      <p:grpSp>
        <p:nvGrpSpPr>
          <p:cNvPr id="79" name="Group 78"/>
          <p:cNvGrpSpPr/>
          <p:nvPr/>
        </p:nvGrpSpPr>
        <p:grpSpPr>
          <a:xfrm>
            <a:off x="548640" y="1371600"/>
            <a:ext cx="6096000" cy="4572000"/>
            <a:chOff x="548640" y="1371600"/>
            <a:chExt cx="6096000" cy="4572000"/>
          </a:xfrm>
        </p:grpSpPr>
        <p:pic>
          <p:nvPicPr>
            <p:cNvPr id="47" name="Picture 46" descr="H:\Win Vista\FNHW check solution click.jpg"/>
            <p:cNvPicPr>
              <a:picLocks noChangeAspect="1" noChangeArrowheads="1"/>
            </p:cNvPicPr>
            <p:nvPr/>
          </p:nvPicPr>
          <p:blipFill>
            <a:blip r:embed="rId21"/>
            <a:srcRect/>
            <a:stretch>
              <a:fillRect/>
            </a:stretch>
          </p:blipFill>
          <p:spPr bwMode="auto">
            <a:xfrm>
              <a:off x="548640" y="1371600"/>
              <a:ext cx="6096000" cy="4572000"/>
            </a:xfrm>
            <a:prstGeom prst="rect">
              <a:avLst/>
            </a:prstGeom>
            <a:noFill/>
          </p:spPr>
        </p:pic>
        <p:pic>
          <p:nvPicPr>
            <p:cNvPr id="48"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836483" y="3094098"/>
              <a:ext cx="238125" cy="250658"/>
            </a:xfrm>
            <a:prstGeom prst="rect">
              <a:avLst/>
            </a:prstGeom>
            <a:noFill/>
            <a:ln w="9525">
              <a:noFill/>
              <a:miter lim="800000"/>
              <a:headEnd/>
              <a:tailEnd/>
            </a:ln>
            <a:effectLst/>
          </p:spPr>
        </p:pic>
        <p:sp>
          <p:nvSpPr>
            <p:cNvPr id="68" name="Rectangle 67"/>
            <p:cNvSpPr/>
            <p:nvPr/>
          </p:nvSpPr>
          <p:spPr>
            <a:xfrm>
              <a:off x="5000765" y="3074930"/>
              <a:ext cx="412292"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cap="none" spc="0" dirty="0" smtClean="0">
                  <a:ln/>
                  <a:solidFill>
                    <a:schemeClr val="accent3"/>
                  </a:solidFill>
                  <a:effectLst/>
                </a:rPr>
                <a:t>9</a:t>
              </a:r>
              <a:endParaRPr lang="en-US" sz="3200" b="1" cap="none" spc="0" dirty="0">
                <a:ln/>
                <a:solidFill>
                  <a:schemeClr val="accent3"/>
                </a:solidFill>
                <a:effectLst/>
              </a:endParaRPr>
            </a:p>
          </p:txBody>
        </p:sp>
      </p:grpSp>
      <p:grpSp>
        <p:nvGrpSpPr>
          <p:cNvPr id="80" name="Group 79"/>
          <p:cNvGrpSpPr/>
          <p:nvPr/>
        </p:nvGrpSpPr>
        <p:grpSpPr>
          <a:xfrm>
            <a:off x="548640" y="1371600"/>
            <a:ext cx="6096000" cy="4572000"/>
            <a:chOff x="548640" y="1371600"/>
            <a:chExt cx="6096000" cy="4572000"/>
          </a:xfrm>
        </p:grpSpPr>
        <p:pic>
          <p:nvPicPr>
            <p:cNvPr id="50" name="Picture 7" descr="H:\Win Vista\FNHW not installed.jpg"/>
            <p:cNvPicPr>
              <a:picLocks noChangeAspect="1" noChangeArrowheads="1"/>
            </p:cNvPicPr>
            <p:nvPr/>
          </p:nvPicPr>
          <p:blipFill>
            <a:blip r:embed="rId16"/>
            <a:srcRect/>
            <a:stretch>
              <a:fillRect/>
            </a:stretch>
          </p:blipFill>
          <p:spPr bwMode="auto">
            <a:xfrm>
              <a:off x="548640" y="1371600"/>
              <a:ext cx="6096000" cy="4572000"/>
            </a:xfrm>
            <a:prstGeom prst="rect">
              <a:avLst/>
            </a:prstGeom>
            <a:noFill/>
          </p:spPr>
        </p:pic>
        <p:pic>
          <p:nvPicPr>
            <p:cNvPr id="51"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5661983" y="5049898"/>
              <a:ext cx="238125" cy="250658"/>
            </a:xfrm>
            <a:prstGeom prst="rect">
              <a:avLst/>
            </a:prstGeom>
            <a:noFill/>
            <a:ln w="9525">
              <a:noFill/>
              <a:miter lim="800000"/>
              <a:headEnd/>
              <a:tailEnd/>
            </a:ln>
            <a:effectLst/>
          </p:spPr>
        </p:pic>
        <p:sp>
          <p:nvSpPr>
            <p:cNvPr id="67" name="Rectangle 66"/>
            <p:cNvSpPr/>
            <p:nvPr/>
          </p:nvSpPr>
          <p:spPr>
            <a:xfrm>
              <a:off x="5820820" y="5012583"/>
              <a:ext cx="639919"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cap="none" spc="0" dirty="0" smtClean="0">
                  <a:ln/>
                  <a:solidFill>
                    <a:schemeClr val="accent3"/>
                  </a:solidFill>
                  <a:effectLst/>
                </a:rPr>
                <a:t>10</a:t>
              </a:r>
              <a:endParaRPr lang="en-US" sz="3200" b="1" cap="none" spc="0" dirty="0">
                <a:ln/>
                <a:solidFill>
                  <a:schemeClr val="accent3"/>
                </a:solidFill>
                <a:effectLst/>
              </a:endParaRPr>
            </a:p>
          </p:txBody>
        </p:sp>
      </p:grpSp>
      <p:pic>
        <p:nvPicPr>
          <p:cNvPr id="52" name="Picture 8" descr="H:\Win Vista\Desktop.jpg"/>
          <p:cNvPicPr>
            <a:picLocks noChangeAspect="1" noChangeArrowheads="1"/>
          </p:cNvPicPr>
          <p:nvPr/>
        </p:nvPicPr>
        <p:blipFill>
          <a:blip r:embed="rId4"/>
          <a:srcRect/>
          <a:stretch>
            <a:fillRect/>
          </a:stretch>
        </p:blipFill>
        <p:spPr bwMode="auto">
          <a:xfrm>
            <a:off x="548640" y="1371600"/>
            <a:ext cx="6096000" cy="4572000"/>
          </a:xfrm>
          <a:prstGeom prst="rect">
            <a:avLst/>
          </a:prstGeom>
          <a:noFill/>
        </p:spPr>
      </p:pic>
      <p:sp>
        <p:nvSpPr>
          <p:cNvPr id="70" name="TextBox 69"/>
          <p:cNvSpPr txBox="1"/>
          <p:nvPr/>
        </p:nvSpPr>
        <p:spPr>
          <a:xfrm>
            <a:off x="6742176" y="5327904"/>
            <a:ext cx="2048256" cy="523220"/>
          </a:xfrm>
          <a:prstGeom prst="rect">
            <a:avLst/>
          </a:prstGeom>
          <a:noFill/>
        </p:spPr>
        <p:txBody>
          <a:bodyPr wrap="square" rtlCol="0">
            <a:spAutoFit/>
          </a:bodyPr>
          <a:lstStyle/>
          <a:p>
            <a:r>
              <a:rPr lang="en-US" sz="1400" b="1" dirty="0" smtClean="0">
                <a:solidFill>
                  <a:srgbClr val="FF0000"/>
                </a:solidFill>
                <a:effectLst>
                  <a:outerShdw blurRad="38100" dist="38100" dir="2700000" algn="tl">
                    <a:srgbClr val="000000">
                      <a:alpha val="43137"/>
                    </a:srgbClr>
                  </a:outerShdw>
                </a:effectLst>
                <a:latin typeface="Trebuchet MS" pitchFamily="34" charset="0"/>
              </a:rPr>
              <a:t>10</a:t>
            </a:r>
            <a:r>
              <a:rPr lang="en-US" sz="1400" dirty="0" smtClean="0">
                <a:solidFill>
                  <a:srgbClr val="FF0000"/>
                </a:solidFill>
                <a:effectLst>
                  <a:outerShdw blurRad="38100" dist="38100" dir="2700000" algn="tl">
                    <a:srgbClr val="000000">
                      <a:alpha val="43137"/>
                    </a:srgbClr>
                  </a:outerShdw>
                </a:effectLst>
                <a:latin typeface="Trebuchet MS" pitchFamily="34" charset="0"/>
              </a:rPr>
              <a:t> clicks!  Only to find out there’s no driver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Windows Hardware Insert.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10"/>
                                        </p:tgtEl>
                                      </p:cBhvr>
                                    </p:animEffect>
                                    <p:set>
                                      <p:cBhvr>
                                        <p:cTn id="19" dur="1" fill="hold">
                                          <p:stCondLst>
                                            <p:cond delay="19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7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7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7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7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7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7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8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52"/>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39" presetClass="entr" presetSubtype="0" accel="100000" fill="hold" nodeType="click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p:cTn id="92" dur="500" fill="hold"/>
                                        <p:tgtEl>
                                          <p:spTgt spid="63"/>
                                        </p:tgtEl>
                                        <p:attrNameLst>
                                          <p:attrName>ppt_h</p:attrName>
                                        </p:attrNameLst>
                                      </p:cBhvr>
                                      <p:tavLst>
                                        <p:tav tm="0">
                                          <p:val>
                                            <p:strVal val="#ppt_h/20"/>
                                          </p:val>
                                        </p:tav>
                                        <p:tav tm="50000">
                                          <p:val>
                                            <p:strVal val="#ppt_h/20"/>
                                          </p:val>
                                        </p:tav>
                                        <p:tav tm="100000">
                                          <p:val>
                                            <p:strVal val="#ppt_h"/>
                                          </p:val>
                                        </p:tav>
                                      </p:tavLst>
                                    </p:anim>
                                    <p:anim calcmode="lin" valueType="num">
                                      <p:cBhvr>
                                        <p:cTn id="93" dur="500" fill="hold"/>
                                        <p:tgtEl>
                                          <p:spTgt spid="63"/>
                                        </p:tgtEl>
                                        <p:attrNameLst>
                                          <p:attrName>ppt_w</p:attrName>
                                        </p:attrNameLst>
                                      </p:cBhvr>
                                      <p:tavLst>
                                        <p:tav tm="0">
                                          <p:val>
                                            <p:strVal val="#ppt_w+.3"/>
                                          </p:val>
                                        </p:tav>
                                        <p:tav tm="50000">
                                          <p:val>
                                            <p:strVal val="#ppt_w+.3"/>
                                          </p:val>
                                        </p:tav>
                                        <p:tav tm="100000">
                                          <p:val>
                                            <p:strVal val="#ppt_w"/>
                                          </p:val>
                                        </p:tav>
                                      </p:tavLst>
                                    </p:anim>
                                    <p:anim calcmode="lin" valueType="num">
                                      <p:cBhvr>
                                        <p:cTn id="94" dur="500" fill="hold"/>
                                        <p:tgtEl>
                                          <p:spTgt spid="63"/>
                                        </p:tgtEl>
                                        <p:attrNameLst>
                                          <p:attrName>ppt_x</p:attrName>
                                        </p:attrNameLst>
                                      </p:cBhvr>
                                      <p:tavLst>
                                        <p:tav tm="0">
                                          <p:val>
                                            <p:strVal val="#ppt_x-.3"/>
                                          </p:val>
                                        </p:tav>
                                        <p:tav tm="50000">
                                          <p:val>
                                            <p:strVal val="#ppt_x"/>
                                          </p:val>
                                        </p:tav>
                                        <p:tav tm="100000">
                                          <p:val>
                                            <p:strVal val="#ppt_x"/>
                                          </p:val>
                                        </p:tav>
                                      </p:tavLst>
                                    </p:anim>
                                    <p:anim calcmode="lin" valueType="num">
                                      <p:cBhvr>
                                        <p:cTn id="95"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6"/>
          <p:cNvGrpSpPr/>
          <p:nvPr/>
        </p:nvGrpSpPr>
        <p:grpSpPr>
          <a:xfrm>
            <a:off x="280924" y="710375"/>
            <a:ext cx="8570976" cy="5461825"/>
            <a:chOff x="280924" y="710375"/>
            <a:chExt cx="8570976" cy="5461825"/>
          </a:xfrm>
        </p:grpSpPr>
        <p:sp>
          <p:nvSpPr>
            <p:cNvPr id="6" name="Snip Same Side Corner Rectangle 5"/>
            <p:cNvSpPr/>
            <p:nvPr/>
          </p:nvSpPr>
          <p:spPr bwMode="auto">
            <a:xfrm>
              <a:off x="5981375" y="710375"/>
              <a:ext cx="1326388" cy="335280"/>
            </a:xfrm>
            <a:prstGeom prst="snip2SameRect">
              <a:avLst/>
            </a:prstGeom>
            <a:solidFill>
              <a:srgbClr val="156B13"/>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2">
                      <a:lumMod val="85000"/>
                    </a:schemeClr>
                  </a:solidFill>
                  <a:effectLst>
                    <a:outerShdw blurRad="38100" dist="38100" dir="2700000" algn="tl">
                      <a:srgbClr val="000000">
                        <a:alpha val="43137"/>
                      </a:srgbClr>
                    </a:outerShdw>
                  </a:effectLst>
                  <a:latin typeface="Trebuchet MS" pitchFamily="34" charset="0"/>
                </a:rPr>
                <a:t>Vista</a:t>
              </a:r>
            </a:p>
          </p:txBody>
        </p:sp>
        <p:sp>
          <p:nvSpPr>
            <p:cNvPr id="5" name="Rectangle 4"/>
            <p:cNvSpPr/>
            <p:nvPr/>
          </p:nvSpPr>
          <p:spPr bwMode="auto">
            <a:xfrm>
              <a:off x="280924" y="1076452"/>
              <a:ext cx="8570976" cy="5095748"/>
            </a:xfrm>
            <a:prstGeom prst="rect">
              <a:avLst/>
            </a:prstGeom>
            <a:gradFill>
              <a:gsLst>
                <a:gs pos="0">
                  <a:srgbClr val="005CC0"/>
                </a:gs>
                <a:gs pos="39999">
                  <a:srgbClr val="85C2FF"/>
                </a:gs>
                <a:gs pos="70000">
                  <a:srgbClr val="B4CBE6"/>
                </a:gs>
                <a:gs pos="100000">
                  <a:srgbClr val="F1EBFF"/>
                </a:gs>
              </a:gsLst>
              <a:lin ang="5400000" scaled="0"/>
            </a:gradFill>
            <a:ln>
              <a:solidFill>
                <a:schemeClr val="bg1">
                  <a:lumMod val="40000"/>
                  <a:lumOff val="6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Snip Same Side Corner Rectangle 8"/>
            <p:cNvSpPr/>
            <p:nvPr/>
          </p:nvSpPr>
          <p:spPr bwMode="auto">
            <a:xfrm>
              <a:off x="7347387" y="710375"/>
              <a:ext cx="1326388" cy="335280"/>
            </a:xfrm>
            <a:prstGeom prst="snip2SameRect">
              <a:avLst/>
            </a:prstGeom>
            <a:solidFill>
              <a:srgbClr val="005CC0"/>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Windows 7</a:t>
              </a:r>
            </a:p>
          </p:txBody>
        </p:sp>
        <p:cxnSp>
          <p:nvCxnSpPr>
            <p:cNvPr id="11" name="Straight Connector 10"/>
            <p:cNvCxnSpPr/>
            <p:nvPr/>
          </p:nvCxnSpPr>
          <p:spPr bwMode="auto">
            <a:xfrm flipV="1">
              <a:off x="7347284" y="1065214"/>
              <a:ext cx="1320726" cy="426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005CC0"/>
              </a:solidFill>
              <a:prstDash val="solid"/>
              <a:round/>
              <a:headEnd type="none" w="med" len="med"/>
              <a:tailEnd type="none" w="med" len="med"/>
            </a:ln>
            <a:effectLst/>
          </p:spPr>
        </p:cxnSp>
      </p:grpSp>
      <p:sp>
        <p:nvSpPr>
          <p:cNvPr id="20" name="Rectangle 12"/>
          <p:cNvSpPr>
            <a:spLocks noGrp="1" noChangeArrowheads="1"/>
          </p:cNvSpPr>
          <p:nvPr>
            <p:ph type="title"/>
          </p:nvPr>
        </p:nvSpPr>
        <p:spPr>
          <a:xfrm>
            <a:off x="381001" y="228601"/>
            <a:ext cx="5270499" cy="387798"/>
          </a:xfrm>
        </p:spPr>
        <p:txBody>
          <a:bodyPr/>
          <a:lstStyle/>
          <a:p>
            <a:r>
              <a:rPr lang="en-US" sz="2800" dirty="0" smtClean="0"/>
              <a:t>Scenario 5:  </a:t>
            </a:r>
            <a:r>
              <a:rPr sz="2800" smtClean="0"/>
              <a:t>No driver found</a:t>
            </a:r>
            <a:endParaRPr sz="2800"/>
          </a:p>
        </p:txBody>
      </p:sp>
      <p:pic>
        <p:nvPicPr>
          <p:cNvPr id="8" name="Picture 7" descr="H:\Win 7\Desktop.jpg"/>
          <p:cNvPicPr>
            <a:picLocks noChangeAspect="1" noChangeArrowheads="1"/>
          </p:cNvPicPr>
          <p:nvPr/>
        </p:nvPicPr>
        <p:blipFill>
          <a:blip r:embed="rId4"/>
          <a:srcRect/>
          <a:stretch>
            <a:fillRect/>
          </a:stretch>
        </p:blipFill>
        <p:spPr bwMode="auto">
          <a:xfrm>
            <a:off x="548640" y="1371600"/>
            <a:ext cx="6096000" cy="4572000"/>
          </a:xfrm>
          <a:prstGeom prst="rect">
            <a:avLst/>
          </a:prstGeom>
          <a:noFill/>
        </p:spPr>
      </p:pic>
      <p:pic>
        <p:nvPicPr>
          <p:cNvPr id="10" name="Picture 3" descr="H:\Win 7\Balloon installing.jpg"/>
          <p:cNvPicPr>
            <a:picLocks noChangeAspect="1" noChangeArrowheads="1"/>
          </p:cNvPicPr>
          <p:nvPr/>
        </p:nvPicPr>
        <p:blipFill>
          <a:blip r:embed="rId5"/>
          <a:srcRect/>
          <a:stretch>
            <a:fillRect/>
          </a:stretch>
        </p:blipFill>
        <p:spPr bwMode="auto">
          <a:xfrm>
            <a:off x="548640" y="1371600"/>
            <a:ext cx="6096000" cy="4572000"/>
          </a:xfrm>
          <a:prstGeom prst="rect">
            <a:avLst/>
          </a:prstGeom>
          <a:noFill/>
        </p:spPr>
      </p:pic>
      <p:pic>
        <p:nvPicPr>
          <p:cNvPr id="2050" name="Picture 2" descr="H:\Win 7\Balloon not installed.jpg"/>
          <p:cNvPicPr>
            <a:picLocks noChangeAspect="1" noChangeArrowheads="1"/>
          </p:cNvPicPr>
          <p:nvPr/>
        </p:nvPicPr>
        <p:blipFill>
          <a:blip r:embed="rId6"/>
          <a:srcRect/>
          <a:stretch>
            <a:fillRect/>
          </a:stretch>
        </p:blipFill>
        <p:spPr bwMode="auto">
          <a:xfrm>
            <a:off x="548640" y="1371600"/>
            <a:ext cx="6096000" cy="4572000"/>
          </a:xfrm>
          <a:prstGeom prst="rect">
            <a:avLst/>
          </a:prstGeom>
          <a:noFill/>
        </p:spPr>
      </p:pic>
      <p:pic>
        <p:nvPicPr>
          <p:cNvPr id="13" name="Picture 8" descr="\\eventsql\dvd\Online_ART\DVD_ART34\Artwork_Imagery\Icons - Illustrations\_WINDOWS VISTA ICONS\Computer PC desktop.png"/>
          <p:cNvPicPr>
            <a:picLocks noChangeAspect="1" noChangeArrowheads="1"/>
          </p:cNvPicPr>
          <p:nvPr/>
        </p:nvPicPr>
        <p:blipFill>
          <a:blip r:embed="rId7"/>
          <a:srcRect/>
          <a:stretch>
            <a:fillRect/>
          </a:stretch>
        </p:blipFill>
        <p:spPr bwMode="auto">
          <a:xfrm>
            <a:off x="7586060" y="3618411"/>
            <a:ext cx="1232894" cy="1232894"/>
          </a:xfrm>
          <a:prstGeom prst="rect">
            <a:avLst/>
          </a:prstGeom>
          <a:noFill/>
        </p:spPr>
      </p:pic>
      <p:grpSp>
        <p:nvGrpSpPr>
          <p:cNvPr id="14" name="Group 13"/>
          <p:cNvGrpSpPr/>
          <p:nvPr/>
        </p:nvGrpSpPr>
        <p:grpSpPr>
          <a:xfrm>
            <a:off x="6894734" y="2175122"/>
            <a:ext cx="700882" cy="1025680"/>
            <a:chOff x="7024544" y="2325190"/>
            <a:chExt cx="800106" cy="1170887"/>
          </a:xfrm>
        </p:grpSpPr>
        <p:pic>
          <p:nvPicPr>
            <p:cNvPr id="15" name="Picture 2" descr="\\eventsql\dvd\Online_ART\DVD_ART34\Artwork_Imagery\Hardware Photos\Microsoft HW\LifeCam\LifeCam VX-6000 Windows Live web camera an.png"/>
            <p:cNvPicPr>
              <a:picLocks noChangeAspect="1" noChangeArrowheads="1"/>
            </p:cNvPicPr>
            <p:nvPr/>
          </p:nvPicPr>
          <p:blipFill>
            <a:blip r:embed="rId8" cstate="print"/>
            <a:srcRect/>
            <a:stretch>
              <a:fillRect/>
            </a:stretch>
          </p:blipFill>
          <p:spPr bwMode="auto">
            <a:xfrm flipH="1">
              <a:off x="7024544" y="2325190"/>
              <a:ext cx="800106" cy="1170887"/>
            </a:xfrm>
            <a:prstGeom prst="rect">
              <a:avLst/>
            </a:prstGeom>
            <a:noFill/>
          </p:spPr>
        </p:pic>
        <p:cxnSp>
          <p:nvCxnSpPr>
            <p:cNvPr id="16" name="Straight Connector 15"/>
            <p:cNvCxnSpPr/>
            <p:nvPr/>
          </p:nvCxnSpPr>
          <p:spPr bwMode="auto">
            <a:xfrm>
              <a:off x="7236823" y="3317965"/>
              <a:ext cx="287927" cy="1578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tx2">
                  <a:lumMod val="50000"/>
                </a:schemeClr>
              </a:solidFill>
              <a:prstDash val="solid"/>
              <a:round/>
              <a:headEnd type="none" w="med" len="med"/>
              <a:tailEnd type="none" w="med" len="med"/>
            </a:ln>
            <a:effectLst/>
          </p:spPr>
        </p:cxnSp>
      </p:grpSp>
      <p:sp>
        <p:nvSpPr>
          <p:cNvPr id="17" name="Notched Right Arrow 16"/>
          <p:cNvSpPr/>
          <p:nvPr/>
        </p:nvSpPr>
        <p:spPr bwMode="auto">
          <a:xfrm rot="3667362">
            <a:off x="7243744" y="3443703"/>
            <a:ext cx="647700" cy="272125"/>
          </a:xfrm>
          <a:prstGeom prst="notchedRightArrow">
            <a:avLst>
              <a:gd name="adj1" fmla="val 42247"/>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53" name="Picture 5" descr="\\eventsql\dvd\Online_ART\DVD_ART34\Artwork_Imagery\Icons - Illustrations\_WINDOWS VISTA ICONS\Disable disabled x bad.png"/>
          <p:cNvPicPr>
            <a:picLocks noChangeAspect="1" noChangeArrowheads="1"/>
          </p:cNvPicPr>
          <p:nvPr/>
        </p:nvPicPr>
        <p:blipFill>
          <a:blip r:embed="rId9" cstate="print"/>
          <a:srcRect/>
          <a:stretch>
            <a:fillRect/>
          </a:stretch>
        </p:blipFill>
        <p:spPr bwMode="auto">
          <a:xfrm>
            <a:off x="7498969" y="2877312"/>
            <a:ext cx="267526" cy="267526"/>
          </a:xfrm>
          <a:prstGeom prst="rect">
            <a:avLst/>
          </a:prstGeom>
          <a:noFill/>
        </p:spPr>
      </p:pic>
      <p:grpSp>
        <p:nvGrpSpPr>
          <p:cNvPr id="22" name="Group 21"/>
          <p:cNvGrpSpPr/>
          <p:nvPr/>
        </p:nvGrpSpPr>
        <p:grpSpPr>
          <a:xfrm>
            <a:off x="548640" y="1371600"/>
            <a:ext cx="6096000" cy="4572000"/>
            <a:chOff x="548640" y="1371600"/>
            <a:chExt cx="6096000" cy="4572000"/>
          </a:xfrm>
        </p:grpSpPr>
        <p:pic>
          <p:nvPicPr>
            <p:cNvPr id="19" name="Picture 2" descr="H:\Win 7\Balloon not installed.jpg"/>
            <p:cNvPicPr>
              <a:picLocks noChangeAspect="1" noChangeArrowheads="1"/>
            </p:cNvPicPr>
            <p:nvPr/>
          </p:nvPicPr>
          <p:blipFill>
            <a:blip r:embed="rId6"/>
            <a:srcRect/>
            <a:stretch>
              <a:fillRect/>
            </a:stretch>
          </p:blipFill>
          <p:spPr bwMode="auto">
            <a:xfrm>
              <a:off x="548640" y="1371600"/>
              <a:ext cx="6096000" cy="4572000"/>
            </a:xfrm>
            <a:prstGeom prst="rect">
              <a:avLst/>
            </a:prstGeom>
            <a:noFill/>
          </p:spPr>
        </p:pic>
        <p:pic>
          <p:nvPicPr>
            <p:cNvPr id="18" name="Picture 9"/>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981368" y="5474104"/>
              <a:ext cx="238125" cy="250658"/>
            </a:xfrm>
            <a:prstGeom prst="rect">
              <a:avLst/>
            </a:prstGeom>
            <a:noFill/>
            <a:ln w="9525">
              <a:noFill/>
              <a:miter lim="800000"/>
              <a:headEnd/>
              <a:tailEnd/>
            </a:ln>
            <a:effectLst/>
          </p:spPr>
        </p:pic>
      </p:grpSp>
      <p:grpSp>
        <p:nvGrpSpPr>
          <p:cNvPr id="25" name="Group 24"/>
          <p:cNvGrpSpPr/>
          <p:nvPr/>
        </p:nvGrpSpPr>
        <p:grpSpPr>
          <a:xfrm>
            <a:off x="548640" y="1371600"/>
            <a:ext cx="6096000" cy="4572000"/>
            <a:chOff x="548640" y="1371600"/>
            <a:chExt cx="6096000" cy="4572000"/>
          </a:xfrm>
        </p:grpSpPr>
        <p:pic>
          <p:nvPicPr>
            <p:cNvPr id="3075" name="Picture 3" descr="K:\Win 7\Detail dialog change settings.jpg"/>
            <p:cNvPicPr>
              <a:picLocks noChangeAspect="1" noChangeArrowheads="1"/>
            </p:cNvPicPr>
            <p:nvPr/>
          </p:nvPicPr>
          <p:blipFill>
            <a:blip r:embed="rId11"/>
            <a:srcRect/>
            <a:stretch>
              <a:fillRect/>
            </a:stretch>
          </p:blipFill>
          <p:spPr bwMode="auto">
            <a:xfrm>
              <a:off x="548640" y="1371600"/>
              <a:ext cx="6096000" cy="4572000"/>
            </a:xfrm>
            <a:prstGeom prst="rect">
              <a:avLst/>
            </a:prstGeom>
            <a:noFill/>
          </p:spPr>
        </p:pic>
        <p:pic>
          <p:nvPicPr>
            <p:cNvPr id="24" name="Picture 9"/>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2398423" y="3720719"/>
              <a:ext cx="238125" cy="250658"/>
            </a:xfrm>
            <a:prstGeom prst="rect">
              <a:avLst/>
            </a:prstGeom>
            <a:noFill/>
            <a:ln w="9525">
              <a:noFill/>
              <a:miter lim="800000"/>
              <a:headEnd/>
              <a:tailEnd/>
            </a:ln>
            <a:effectLst/>
          </p:spPr>
        </p:pic>
      </p:grpSp>
      <p:pic>
        <p:nvPicPr>
          <p:cNvPr id="26" name="Picture 3" descr="H:\Win 7\Opt-in dialog no.jpg"/>
          <p:cNvPicPr>
            <a:picLocks noChangeAspect="1" noChangeArrowheads="1"/>
          </p:cNvPicPr>
          <p:nvPr/>
        </p:nvPicPr>
        <p:blipFill>
          <a:blip r:embed="rId12"/>
          <a:srcRect/>
          <a:stretch>
            <a:fillRect/>
          </a:stretch>
        </p:blipFill>
        <p:spPr bwMode="auto">
          <a:xfrm>
            <a:off x="548640" y="1371600"/>
            <a:ext cx="6096000" cy="4572000"/>
          </a:xfrm>
          <a:prstGeom prst="rect">
            <a:avLst/>
          </a:prstGeom>
          <a:noFill/>
        </p:spPr>
      </p:pic>
      <p:grpSp>
        <p:nvGrpSpPr>
          <p:cNvPr id="43" name="Group 42"/>
          <p:cNvGrpSpPr/>
          <p:nvPr/>
        </p:nvGrpSpPr>
        <p:grpSpPr>
          <a:xfrm>
            <a:off x="548640" y="1371600"/>
            <a:ext cx="6096000" cy="4572000"/>
            <a:chOff x="548640" y="1371600"/>
            <a:chExt cx="6096000" cy="4572000"/>
          </a:xfrm>
        </p:grpSpPr>
        <p:pic>
          <p:nvPicPr>
            <p:cNvPr id="3076" name="Picture 4" descr="K:\Win 7\Opt-in dialog yes.jpg"/>
            <p:cNvPicPr>
              <a:picLocks noChangeAspect="1" noChangeArrowheads="1"/>
            </p:cNvPicPr>
            <p:nvPr/>
          </p:nvPicPr>
          <p:blipFill>
            <a:blip r:embed="rId13"/>
            <a:srcRect/>
            <a:stretch>
              <a:fillRect/>
            </a:stretch>
          </p:blipFill>
          <p:spPr bwMode="auto">
            <a:xfrm>
              <a:off x="548640" y="1371600"/>
              <a:ext cx="6096000" cy="4572000"/>
            </a:xfrm>
            <a:prstGeom prst="rect">
              <a:avLst/>
            </a:prstGeom>
            <a:noFill/>
          </p:spPr>
        </p:pic>
        <p:pic>
          <p:nvPicPr>
            <p:cNvPr id="42" name="Picture 9"/>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605053" y="3004281"/>
              <a:ext cx="238125" cy="250658"/>
            </a:xfrm>
            <a:prstGeom prst="rect">
              <a:avLst/>
            </a:prstGeom>
            <a:noFill/>
            <a:ln w="9525">
              <a:noFill/>
              <a:miter lim="800000"/>
              <a:headEnd/>
              <a:tailEnd/>
            </a:ln>
            <a:effectLst/>
          </p:spPr>
        </p:pic>
      </p:grpSp>
      <p:grpSp>
        <p:nvGrpSpPr>
          <p:cNvPr id="46" name="Group 45"/>
          <p:cNvGrpSpPr/>
          <p:nvPr/>
        </p:nvGrpSpPr>
        <p:grpSpPr>
          <a:xfrm>
            <a:off x="548640" y="1371600"/>
            <a:ext cx="6096000" cy="4572000"/>
            <a:chOff x="548640" y="1371600"/>
            <a:chExt cx="6096000" cy="4572000"/>
          </a:xfrm>
        </p:grpSpPr>
        <p:pic>
          <p:nvPicPr>
            <p:cNvPr id="3077" name="Picture 5" descr="K:\Win 7\Opt-in dialog yes.jpg"/>
            <p:cNvPicPr>
              <a:picLocks noChangeAspect="1" noChangeArrowheads="1"/>
            </p:cNvPicPr>
            <p:nvPr/>
          </p:nvPicPr>
          <p:blipFill>
            <a:blip r:embed="rId13"/>
            <a:srcRect/>
            <a:stretch>
              <a:fillRect/>
            </a:stretch>
          </p:blipFill>
          <p:spPr bwMode="auto">
            <a:xfrm>
              <a:off x="548640" y="1371600"/>
              <a:ext cx="6096000" cy="4572000"/>
            </a:xfrm>
            <a:prstGeom prst="rect">
              <a:avLst/>
            </a:prstGeom>
            <a:noFill/>
          </p:spPr>
        </p:pic>
        <p:pic>
          <p:nvPicPr>
            <p:cNvPr id="44" name="Picture 9"/>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726845" y="5040471"/>
              <a:ext cx="238125" cy="250658"/>
            </a:xfrm>
            <a:prstGeom prst="rect">
              <a:avLst/>
            </a:prstGeom>
            <a:noFill/>
            <a:ln w="9525">
              <a:noFill/>
              <a:miter lim="800000"/>
              <a:headEnd/>
              <a:tailEnd/>
            </a:ln>
            <a:effectLst/>
          </p:spPr>
        </p:pic>
      </p:grpSp>
      <p:pic>
        <p:nvPicPr>
          <p:cNvPr id="3078" name="Picture 6" descr="K:\Win 7\Detail dialog searching WU.jpg"/>
          <p:cNvPicPr>
            <a:picLocks noChangeAspect="1" noChangeArrowheads="1"/>
          </p:cNvPicPr>
          <p:nvPr/>
        </p:nvPicPr>
        <p:blipFill>
          <a:blip r:embed="rId14"/>
          <a:srcRect/>
          <a:stretch>
            <a:fillRect/>
          </a:stretch>
        </p:blipFill>
        <p:spPr bwMode="auto">
          <a:xfrm>
            <a:off x="548640" y="1371600"/>
            <a:ext cx="6096000" cy="4572000"/>
          </a:xfrm>
          <a:prstGeom prst="rect">
            <a:avLst/>
          </a:prstGeom>
          <a:noFill/>
        </p:spPr>
      </p:pic>
      <p:pic>
        <p:nvPicPr>
          <p:cNvPr id="3079" name="Picture 7" descr="K:\Win 7\Detail dialog downloading.jpg"/>
          <p:cNvPicPr>
            <a:picLocks noChangeAspect="1" noChangeArrowheads="1"/>
          </p:cNvPicPr>
          <p:nvPr/>
        </p:nvPicPr>
        <p:blipFill>
          <a:blip r:embed="rId15"/>
          <a:srcRect/>
          <a:stretch>
            <a:fillRect/>
          </a:stretch>
        </p:blipFill>
        <p:spPr bwMode="auto">
          <a:xfrm>
            <a:off x="548640" y="1371600"/>
            <a:ext cx="6096000" cy="4572000"/>
          </a:xfrm>
          <a:prstGeom prst="rect">
            <a:avLst/>
          </a:prstGeom>
          <a:noFill/>
        </p:spPr>
      </p:pic>
      <p:pic>
        <p:nvPicPr>
          <p:cNvPr id="3080" name="Picture 8" descr="K:\Win 7\Detail dialog installing driver.jpg"/>
          <p:cNvPicPr>
            <a:picLocks noChangeAspect="1" noChangeArrowheads="1"/>
          </p:cNvPicPr>
          <p:nvPr/>
        </p:nvPicPr>
        <p:blipFill>
          <a:blip r:embed="rId16"/>
          <a:srcRect/>
          <a:stretch>
            <a:fillRect/>
          </a:stretch>
        </p:blipFill>
        <p:spPr bwMode="auto">
          <a:xfrm>
            <a:off x="548640" y="1371600"/>
            <a:ext cx="6096000" cy="4572000"/>
          </a:xfrm>
          <a:prstGeom prst="rect">
            <a:avLst/>
          </a:prstGeom>
          <a:noFill/>
        </p:spPr>
      </p:pic>
      <p:pic>
        <p:nvPicPr>
          <p:cNvPr id="3081" name="Picture 9" descr="K:\Win 7\Detail dialog ready to use.jpg"/>
          <p:cNvPicPr>
            <a:picLocks noChangeAspect="1" noChangeArrowheads="1"/>
          </p:cNvPicPr>
          <p:nvPr/>
        </p:nvPicPr>
        <p:blipFill>
          <a:blip r:embed="rId17"/>
          <a:srcRect/>
          <a:stretch>
            <a:fillRect/>
          </a:stretch>
        </p:blipFill>
        <p:spPr bwMode="auto">
          <a:xfrm>
            <a:off x="548640" y="1371600"/>
            <a:ext cx="6096000" cy="4572000"/>
          </a:xfrm>
          <a:prstGeom prst="rect">
            <a:avLst/>
          </a:prstGeom>
          <a:noFill/>
        </p:spPr>
      </p:pic>
      <p:pic>
        <p:nvPicPr>
          <p:cNvPr id="51" name="Picture 6" descr="\\eventsql\dvd\Online_ART\DVD_ART34\Artwork_Imagery\Icons - Illustrations\_WINDOWS VISTA ICONS\Green Check checkmark okay.png"/>
          <p:cNvPicPr>
            <a:picLocks noChangeAspect="1" noChangeArrowheads="1"/>
          </p:cNvPicPr>
          <p:nvPr/>
        </p:nvPicPr>
        <p:blipFill>
          <a:blip r:embed="rId18" cstate="print"/>
          <a:srcRect/>
          <a:stretch>
            <a:fillRect/>
          </a:stretch>
        </p:blipFill>
        <p:spPr bwMode="auto">
          <a:xfrm>
            <a:off x="7444536" y="2803790"/>
            <a:ext cx="370536" cy="36695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Windows Hardware Insert.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10"/>
                                        </p:tgtEl>
                                      </p:cBhvr>
                                    </p:animEffect>
                                    <p:set>
                                      <p:cBhvr>
                                        <p:cTn id="19" dur="1" fill="hold">
                                          <p:stCondLst>
                                            <p:cond delay="19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nodeType="clickEffect">
                                  <p:stCondLst>
                                    <p:cond delay="0"/>
                                  </p:stCondLst>
                                  <p:childTnLst>
                                    <p:set>
                                      <p:cBhvr>
                                        <p:cTn id="27" dur="1" fill="hold">
                                          <p:stCondLst>
                                            <p:cond delay="0"/>
                                          </p:stCondLst>
                                        </p:cTn>
                                        <p:tgtEl>
                                          <p:spTgt spid="2053"/>
                                        </p:tgtEl>
                                        <p:attrNameLst>
                                          <p:attrName>style.visibility</p:attrName>
                                        </p:attrNameLst>
                                      </p:cBhvr>
                                      <p:to>
                                        <p:strVal val="visible"/>
                                      </p:to>
                                    </p:set>
                                    <p:anim calcmode="lin" valueType="num">
                                      <p:cBhvr>
                                        <p:cTn id="28" dur="500" fill="hold"/>
                                        <p:tgtEl>
                                          <p:spTgt spid="2053"/>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2053"/>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2053"/>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07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07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08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08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37" presetClass="exit" presetSubtype="0" fill="hold" nodeType="clickEffect">
                                  <p:stCondLst>
                                    <p:cond delay="0"/>
                                  </p:stCondLst>
                                  <p:childTnLst>
                                    <p:animEffect transition="out" filter="fade">
                                      <p:cBhvr>
                                        <p:cTn id="71" dur="1000"/>
                                        <p:tgtEl>
                                          <p:spTgt spid="2053"/>
                                        </p:tgtEl>
                                      </p:cBhvr>
                                    </p:animEffect>
                                    <p:anim calcmode="lin" valueType="num">
                                      <p:cBhvr>
                                        <p:cTn id="72" dur="1000"/>
                                        <p:tgtEl>
                                          <p:spTgt spid="2053"/>
                                        </p:tgtEl>
                                        <p:attrNameLst>
                                          <p:attrName>ppt_x</p:attrName>
                                        </p:attrNameLst>
                                      </p:cBhvr>
                                      <p:tavLst>
                                        <p:tav tm="0">
                                          <p:val>
                                            <p:strVal val="ppt_x"/>
                                          </p:val>
                                        </p:tav>
                                        <p:tav tm="100000">
                                          <p:val>
                                            <p:strVal val="ppt_x"/>
                                          </p:val>
                                        </p:tav>
                                      </p:tavLst>
                                    </p:anim>
                                    <p:anim calcmode="lin" valueType="num">
                                      <p:cBhvr>
                                        <p:cTn id="73" dur="100" decel="100000"/>
                                        <p:tgtEl>
                                          <p:spTgt spid="2053"/>
                                        </p:tgtEl>
                                        <p:attrNameLst>
                                          <p:attrName>ppt_y</p:attrName>
                                        </p:attrNameLst>
                                      </p:cBhvr>
                                      <p:tavLst>
                                        <p:tav tm="0">
                                          <p:val>
                                            <p:strVal val="ppt_y"/>
                                          </p:val>
                                        </p:tav>
                                        <p:tav tm="100000">
                                          <p:val>
                                            <p:strVal val="ppt_y-.03"/>
                                          </p:val>
                                        </p:tav>
                                      </p:tavLst>
                                    </p:anim>
                                    <p:anim calcmode="lin" valueType="num">
                                      <p:cBhvr>
                                        <p:cTn id="74" dur="900" accel="100000">
                                          <p:stCondLst>
                                            <p:cond delay="100"/>
                                          </p:stCondLst>
                                        </p:cTn>
                                        <p:tgtEl>
                                          <p:spTgt spid="2053"/>
                                        </p:tgtEl>
                                        <p:attrNameLst>
                                          <p:attrName>ppt_y</p:attrName>
                                        </p:attrNameLst>
                                      </p:cBhvr>
                                      <p:tavLst>
                                        <p:tav tm="0">
                                          <p:val>
                                            <p:strVal val="ppt_y"/>
                                          </p:val>
                                        </p:tav>
                                        <p:tav tm="100000">
                                          <p:val>
                                            <p:strVal val="ppt_y+1"/>
                                          </p:val>
                                        </p:tav>
                                      </p:tavLst>
                                    </p:anim>
                                    <p:set>
                                      <p:cBhvr>
                                        <p:cTn id="75" dur="1" fill="hold">
                                          <p:stCondLst>
                                            <p:cond delay="999"/>
                                          </p:stCondLst>
                                        </p:cTn>
                                        <p:tgtEl>
                                          <p:spTgt spid="2053"/>
                                        </p:tgtEl>
                                        <p:attrNameLst>
                                          <p:attrName>style.visibility</p:attrName>
                                        </p:attrNameLst>
                                      </p:cBhvr>
                                      <p:to>
                                        <p:strVal val="hidden"/>
                                      </p:to>
                                    </p:set>
                                  </p:childTnLst>
                                </p:cTn>
                              </p:par>
                            </p:childTnLst>
                          </p:cTn>
                        </p:par>
                        <p:par>
                          <p:cTn id="76" fill="hold">
                            <p:stCondLst>
                              <p:cond delay="1000"/>
                            </p:stCondLst>
                            <p:childTnLst>
                              <p:par>
                                <p:cTn id="77" presetID="39" presetClass="entr" presetSubtype="0" accel="100000"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51"/>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51"/>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63395"/>
          </a:xfrm>
        </p:spPr>
        <p:txBody>
          <a:bodyPr/>
          <a:lstStyle/>
          <a:p>
            <a:r>
              <a:rPr lang="en-US" dirty="0" smtClean="0"/>
              <a:t>Scenario 5</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No driver found</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idx="1"/>
          </p:nvPr>
        </p:nvSpPr>
        <p:spPr>
          <a:xfrm>
            <a:off x="381000" y="1905001"/>
            <a:ext cx="8388350" cy="3211135"/>
          </a:xfrm>
        </p:spPr>
        <p:txBody>
          <a:bodyPr/>
          <a:lstStyle/>
          <a:p>
            <a:pPr marL="463550" indent="-463550"/>
            <a:r>
              <a:rPr lang="en-US" sz="3600" dirty="0" smtClean="0"/>
              <a:t>Vista</a:t>
            </a:r>
          </a:p>
          <a:p>
            <a:pPr marL="860425" lvl="1" indent="-396875"/>
            <a:r>
              <a:rPr lang="en-US" sz="2800" dirty="0" smtClean="0"/>
              <a:t>Potentially 10 clicks</a:t>
            </a:r>
          </a:p>
          <a:p>
            <a:pPr marL="860425" lvl="1" indent="-396875"/>
            <a:r>
              <a:rPr lang="en-US" sz="2800" dirty="0" smtClean="0"/>
              <a:t>No driver installed</a:t>
            </a:r>
          </a:p>
          <a:p>
            <a:pPr marL="463550" indent="-463550"/>
            <a:r>
              <a:rPr lang="en-US" sz="3200" dirty="0" smtClean="0"/>
              <a:t>Windows 7</a:t>
            </a:r>
          </a:p>
          <a:p>
            <a:pPr marL="860425" lvl="1" indent="-396875"/>
            <a:r>
              <a:rPr lang="en-US" sz="2800" dirty="0" smtClean="0"/>
              <a:t>0 click</a:t>
            </a:r>
          </a:p>
          <a:p>
            <a:pPr marL="860425" lvl="1" indent="-396875"/>
            <a:r>
              <a:rPr lang="en-US" sz="2800" dirty="0" smtClean="0"/>
              <a:t>No driver installed</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1078453" y="2833654"/>
            <a:ext cx="6987094" cy="1163395"/>
          </a:xfrm>
        </p:spPr>
        <p:txBody>
          <a:bodyPr/>
          <a:lstStyle/>
          <a:p>
            <a:pPr algn="ctr"/>
            <a:r>
              <a:rPr lang="en-US" dirty="0" smtClean="0"/>
              <a:t>Scenario 6</a:t>
            </a:r>
            <a:r>
              <a:rPr/>
              <a:t/>
            </a:r>
            <a:br>
              <a:rPr/>
            </a:br>
            <a:r>
              <a:rPr sz="3600" smtClean="0">
                <a:gradFill>
                  <a:gsLst>
                    <a:gs pos="28000">
                      <a:schemeClr val="accent6">
                        <a:lumMod val="40000"/>
                        <a:lumOff val="60000"/>
                      </a:schemeClr>
                    </a:gs>
                    <a:gs pos="48000">
                      <a:schemeClr val="accent6">
                        <a:lumMod val="40000"/>
                        <a:lumOff val="60000"/>
                      </a:schemeClr>
                    </a:gs>
                  </a:gsLst>
                  <a:lin ang="5400000" scaled="1"/>
                </a:gradFill>
              </a:rPr>
              <a:t>Driver is on a disc</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7"/>
          <p:cNvGrpSpPr/>
          <p:nvPr/>
        </p:nvGrpSpPr>
        <p:grpSpPr>
          <a:xfrm>
            <a:off x="280924" y="710375"/>
            <a:ext cx="8570976" cy="5461825"/>
            <a:chOff x="280924" y="710375"/>
            <a:chExt cx="8570976" cy="5461825"/>
          </a:xfrm>
        </p:grpSpPr>
        <p:sp>
          <p:nvSpPr>
            <p:cNvPr id="5" name="Rectangle 4"/>
            <p:cNvSpPr/>
            <p:nvPr/>
          </p:nvSpPr>
          <p:spPr bwMode="auto">
            <a:xfrm>
              <a:off x="280924" y="1076452"/>
              <a:ext cx="8570976" cy="5095748"/>
            </a:xfrm>
            <a:prstGeom prst="rect">
              <a:avLst/>
            </a:prstGeom>
            <a:gradFill>
              <a:gsLst>
                <a:gs pos="0">
                  <a:srgbClr val="DDEBCF"/>
                </a:gs>
                <a:gs pos="50000">
                  <a:srgbClr val="9CB86E"/>
                </a:gs>
                <a:gs pos="100000">
                  <a:srgbClr val="156B13"/>
                </a:gs>
              </a:gsLst>
              <a:lin ang="16200000" scaled="0"/>
            </a:gradFill>
            <a:ln>
              <a:solidFill>
                <a:schemeClr val="accent2">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Snip Same Side Corner Rectangle 8"/>
            <p:cNvSpPr/>
            <p:nvPr/>
          </p:nvSpPr>
          <p:spPr bwMode="auto">
            <a:xfrm>
              <a:off x="7347387" y="710375"/>
              <a:ext cx="1326388" cy="335280"/>
            </a:xfrm>
            <a:prstGeom prst="snip2SameRect">
              <a:avLst/>
            </a:prstGeom>
            <a:solidFill>
              <a:srgbClr val="005CC0"/>
            </a:solidFill>
            <a:ln>
              <a:solidFill>
                <a:schemeClr val="tx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2">
                      <a:lumMod val="85000"/>
                    </a:schemeClr>
                  </a:solidFill>
                  <a:effectLst>
                    <a:outerShdw blurRad="38100" dist="38100" dir="2700000" algn="tl">
                      <a:srgbClr val="000000">
                        <a:alpha val="43137"/>
                      </a:srgbClr>
                    </a:outerShdw>
                  </a:effectLst>
                  <a:latin typeface="Trebuchet MS" pitchFamily="34" charset="0"/>
                </a:rPr>
                <a:t>Windows 7</a:t>
              </a:r>
            </a:p>
          </p:txBody>
        </p:sp>
        <p:sp>
          <p:nvSpPr>
            <p:cNvPr id="6" name="Snip Same Side Corner Rectangle 5"/>
            <p:cNvSpPr/>
            <p:nvPr/>
          </p:nvSpPr>
          <p:spPr bwMode="auto">
            <a:xfrm>
              <a:off x="5981375" y="710375"/>
              <a:ext cx="1326388" cy="335280"/>
            </a:xfrm>
            <a:prstGeom prst="snip2SameRect">
              <a:avLst/>
            </a:prstGeom>
            <a:solidFill>
              <a:srgbClr val="156B13"/>
            </a:solidFill>
            <a:ln>
              <a:solidFill>
                <a:schemeClr val="accent2">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1"/>
                  </a:solidFill>
                  <a:effectLst>
                    <a:outerShdw blurRad="38100" dist="38100" dir="2700000" algn="tl">
                      <a:srgbClr val="000000">
                        <a:alpha val="43137"/>
                      </a:srgbClr>
                    </a:outerShdw>
                  </a:effectLst>
                  <a:latin typeface="Trebuchet MS" pitchFamily="34" charset="0"/>
                </a:rPr>
                <a:t>Vista</a:t>
              </a:r>
            </a:p>
          </p:txBody>
        </p:sp>
        <p:cxnSp>
          <p:nvCxnSpPr>
            <p:cNvPr id="11" name="Straight Connector 10"/>
            <p:cNvCxnSpPr/>
            <p:nvPr/>
          </p:nvCxnSpPr>
          <p:spPr bwMode="auto">
            <a:xfrm flipV="1">
              <a:off x="5989053" y="1068900"/>
              <a:ext cx="1313744" cy="5921"/>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156B13"/>
              </a:solidFill>
              <a:prstDash val="solid"/>
              <a:round/>
              <a:headEnd type="none" w="med" len="med"/>
              <a:tailEnd type="none" w="med" len="med"/>
            </a:ln>
            <a:effectLst/>
          </p:spPr>
        </p:cxnSp>
      </p:grpSp>
      <p:pic>
        <p:nvPicPr>
          <p:cNvPr id="17" name="Picture 14" descr="\\eventsql\dvd\Online_ART\DVD_ART34\Artwork_Imagery\Icons - Illustrations\_WINDOWS VISTA ICONS\Software box retail DVD package.png"/>
          <p:cNvPicPr>
            <a:picLocks noChangeAspect="1" noChangeArrowheads="1"/>
          </p:cNvPicPr>
          <p:nvPr/>
        </p:nvPicPr>
        <p:blipFill>
          <a:blip r:embed="rId4"/>
          <a:srcRect/>
          <a:stretch>
            <a:fillRect/>
          </a:stretch>
        </p:blipFill>
        <p:spPr bwMode="auto">
          <a:xfrm>
            <a:off x="7783034" y="1840992"/>
            <a:ext cx="1202470" cy="1202470"/>
          </a:xfrm>
          <a:prstGeom prst="rect">
            <a:avLst/>
          </a:prstGeom>
          <a:noFill/>
        </p:spPr>
      </p:pic>
      <p:sp>
        <p:nvSpPr>
          <p:cNvPr id="25" name="Rectangle 12"/>
          <p:cNvSpPr>
            <a:spLocks noGrp="1" noChangeArrowheads="1"/>
          </p:cNvSpPr>
          <p:nvPr>
            <p:ph type="title"/>
          </p:nvPr>
        </p:nvSpPr>
        <p:spPr>
          <a:xfrm>
            <a:off x="381001" y="228601"/>
            <a:ext cx="5270499" cy="387798"/>
          </a:xfrm>
        </p:spPr>
        <p:txBody>
          <a:bodyPr/>
          <a:lstStyle/>
          <a:p>
            <a:r>
              <a:rPr lang="en-US" sz="2800" dirty="0" smtClean="0"/>
              <a:t>Scenario 6:</a:t>
            </a:r>
            <a:r>
              <a:rPr sz="2400" smtClean="0"/>
              <a:t>  </a:t>
            </a:r>
            <a:r>
              <a:rPr sz="2800" smtClean="0">
                <a:gradFill>
                  <a:gsLst>
                    <a:gs pos="28000">
                      <a:schemeClr val="accent6">
                        <a:lumMod val="40000"/>
                        <a:lumOff val="60000"/>
                      </a:schemeClr>
                    </a:gs>
                    <a:gs pos="48000">
                      <a:schemeClr val="accent6">
                        <a:lumMod val="40000"/>
                        <a:lumOff val="60000"/>
                      </a:schemeClr>
                    </a:gs>
                  </a:gsLst>
                  <a:lin ang="5400000" scaled="1"/>
                </a:gradFill>
              </a:rPr>
              <a:t>Driver is on a disc</a:t>
            </a:r>
            <a:endParaRPr sz="2800">
              <a:gradFill>
                <a:gsLst>
                  <a:gs pos="28000">
                    <a:schemeClr val="accent6">
                      <a:lumMod val="40000"/>
                      <a:lumOff val="60000"/>
                    </a:schemeClr>
                  </a:gs>
                  <a:gs pos="48000">
                    <a:schemeClr val="accent6">
                      <a:lumMod val="40000"/>
                      <a:lumOff val="60000"/>
                    </a:schemeClr>
                  </a:gs>
                </a:gsLst>
                <a:lin ang="5400000" scaled="1"/>
              </a:gradFill>
            </a:endParaRPr>
          </a:p>
        </p:txBody>
      </p:sp>
      <p:pic>
        <p:nvPicPr>
          <p:cNvPr id="10" name="Picture 8" descr="\\eventsql\dvd\Online_ART\DVD_ART34\Artwork_Imagery\Icons - Illustrations\_WINDOWS VISTA ICONS\Computer PC desktop.png"/>
          <p:cNvPicPr>
            <a:picLocks noChangeAspect="1" noChangeArrowheads="1"/>
          </p:cNvPicPr>
          <p:nvPr/>
        </p:nvPicPr>
        <p:blipFill>
          <a:blip r:embed="rId5"/>
          <a:srcRect/>
          <a:stretch>
            <a:fillRect/>
          </a:stretch>
        </p:blipFill>
        <p:spPr bwMode="auto">
          <a:xfrm>
            <a:off x="7586060" y="3618411"/>
            <a:ext cx="1232894" cy="1232894"/>
          </a:xfrm>
          <a:prstGeom prst="rect">
            <a:avLst/>
          </a:prstGeom>
          <a:noFill/>
        </p:spPr>
      </p:pic>
      <p:grpSp>
        <p:nvGrpSpPr>
          <p:cNvPr id="12" name="Group 11"/>
          <p:cNvGrpSpPr/>
          <p:nvPr/>
        </p:nvGrpSpPr>
        <p:grpSpPr>
          <a:xfrm>
            <a:off x="6894734" y="2175122"/>
            <a:ext cx="700882" cy="1025680"/>
            <a:chOff x="7024544" y="2325190"/>
            <a:chExt cx="800106" cy="1170887"/>
          </a:xfrm>
        </p:grpSpPr>
        <p:pic>
          <p:nvPicPr>
            <p:cNvPr id="13" name="Picture 2" descr="\\eventsql\dvd\Online_ART\DVD_ART34\Artwork_Imagery\Hardware Photos\Microsoft HW\LifeCam\LifeCam VX-6000 Windows Live web camera an.png"/>
            <p:cNvPicPr>
              <a:picLocks noChangeAspect="1" noChangeArrowheads="1"/>
            </p:cNvPicPr>
            <p:nvPr/>
          </p:nvPicPr>
          <p:blipFill>
            <a:blip r:embed="rId6" cstate="print"/>
            <a:srcRect/>
            <a:stretch>
              <a:fillRect/>
            </a:stretch>
          </p:blipFill>
          <p:spPr bwMode="auto">
            <a:xfrm flipH="1">
              <a:off x="7024544" y="2325190"/>
              <a:ext cx="800106" cy="1170887"/>
            </a:xfrm>
            <a:prstGeom prst="rect">
              <a:avLst/>
            </a:prstGeom>
            <a:noFill/>
          </p:spPr>
        </p:pic>
        <p:cxnSp>
          <p:nvCxnSpPr>
            <p:cNvPr id="14" name="Straight Connector 13"/>
            <p:cNvCxnSpPr/>
            <p:nvPr/>
          </p:nvCxnSpPr>
          <p:spPr bwMode="auto">
            <a:xfrm>
              <a:off x="7236823" y="3317965"/>
              <a:ext cx="287927" cy="1578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tx2">
                  <a:lumMod val="50000"/>
                </a:schemeClr>
              </a:solidFill>
              <a:prstDash val="solid"/>
              <a:round/>
              <a:headEnd type="none" w="med" len="med"/>
              <a:tailEnd type="none" w="med" len="med"/>
            </a:ln>
            <a:effectLst/>
          </p:spPr>
        </p:cxnSp>
      </p:grpSp>
      <p:sp>
        <p:nvSpPr>
          <p:cNvPr id="18" name="Notched Right Arrow 17"/>
          <p:cNvSpPr/>
          <p:nvPr/>
        </p:nvSpPr>
        <p:spPr bwMode="auto">
          <a:xfrm rot="7027241">
            <a:off x="7535178" y="3321698"/>
            <a:ext cx="943103" cy="289619"/>
          </a:xfrm>
          <a:prstGeom prst="notchedRightArrow">
            <a:avLst>
              <a:gd name="adj1" fmla="val 42247"/>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 name="Notched Right Arrow 14"/>
          <p:cNvSpPr/>
          <p:nvPr/>
        </p:nvSpPr>
        <p:spPr bwMode="auto">
          <a:xfrm rot="3667362">
            <a:off x="7243744" y="3443703"/>
            <a:ext cx="647700" cy="272125"/>
          </a:xfrm>
          <a:prstGeom prst="notchedRightArrow">
            <a:avLst>
              <a:gd name="adj1" fmla="val 42247"/>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6" name="Picture 6" descr="\\eventsql\dvd\Online_ART\DVD_ART34\Artwork_Imagery\Icons - Illustrations\_WINDOWS VISTA ICONS\Green Check checkmark okay.png"/>
          <p:cNvPicPr>
            <a:picLocks noChangeAspect="1" noChangeArrowheads="1"/>
          </p:cNvPicPr>
          <p:nvPr/>
        </p:nvPicPr>
        <p:blipFill>
          <a:blip r:embed="rId7" cstate="print"/>
          <a:srcRect/>
          <a:stretch>
            <a:fillRect/>
          </a:stretch>
        </p:blipFill>
        <p:spPr bwMode="auto">
          <a:xfrm>
            <a:off x="7444536" y="2803790"/>
            <a:ext cx="370536" cy="366956"/>
          </a:xfrm>
          <a:prstGeom prst="rect">
            <a:avLst/>
          </a:prstGeom>
          <a:noFill/>
        </p:spPr>
      </p:pic>
      <p:pic>
        <p:nvPicPr>
          <p:cNvPr id="1026" name="Picture 2" descr="K:\Win Vista\Desktop.jpg"/>
          <p:cNvPicPr>
            <a:picLocks noChangeAspect="1" noChangeArrowheads="1"/>
          </p:cNvPicPr>
          <p:nvPr/>
        </p:nvPicPr>
        <p:blipFill>
          <a:blip r:embed="rId8"/>
          <a:srcRect/>
          <a:stretch>
            <a:fillRect/>
          </a:stretch>
        </p:blipFill>
        <p:spPr bwMode="auto">
          <a:xfrm>
            <a:off x="548640" y="1371600"/>
            <a:ext cx="6096000" cy="4572000"/>
          </a:xfrm>
          <a:prstGeom prst="rect">
            <a:avLst/>
          </a:prstGeom>
          <a:noFill/>
        </p:spPr>
      </p:pic>
      <p:grpSp>
        <p:nvGrpSpPr>
          <p:cNvPr id="27" name="Group 26"/>
          <p:cNvGrpSpPr/>
          <p:nvPr/>
        </p:nvGrpSpPr>
        <p:grpSpPr>
          <a:xfrm>
            <a:off x="1623880" y="2548330"/>
            <a:ext cx="3977640" cy="1897380"/>
            <a:chOff x="1623880" y="2548330"/>
            <a:chExt cx="3977640" cy="1897380"/>
          </a:xfrm>
        </p:grpSpPr>
        <p:pic>
          <p:nvPicPr>
            <p:cNvPr id="4" name="Picture 3" descr="K:\Win 7\New Folder\App install 3.jpg"/>
            <p:cNvPicPr>
              <a:picLocks noChangeAspect="1" noChangeArrowheads="1"/>
            </p:cNvPicPr>
            <p:nvPr/>
          </p:nvPicPr>
          <p:blipFill>
            <a:blip r:embed="rId9"/>
            <a:srcRect/>
            <a:stretch>
              <a:fillRect/>
            </a:stretch>
          </p:blipFill>
          <p:spPr bwMode="auto">
            <a:xfrm>
              <a:off x="1623880" y="2548330"/>
              <a:ext cx="3977640" cy="1897380"/>
            </a:xfrm>
            <a:prstGeom prst="rect">
              <a:avLst/>
            </a:prstGeom>
            <a:noFill/>
          </p:spPr>
        </p:pic>
        <p:sp>
          <p:nvSpPr>
            <p:cNvPr id="19" name="TextBox 18"/>
            <p:cNvSpPr txBox="1"/>
            <p:nvPr/>
          </p:nvSpPr>
          <p:spPr>
            <a:xfrm>
              <a:off x="1693778" y="2847497"/>
              <a:ext cx="2820112" cy="338554"/>
            </a:xfrm>
            <a:prstGeom prst="rect">
              <a:avLst/>
            </a:prstGeom>
            <a:noFill/>
          </p:spPr>
          <p:txBody>
            <a:bodyPr wrap="square" rtlCol="0">
              <a:spAutoFit/>
            </a:bodyPr>
            <a:lstStyle/>
            <a:p>
              <a:r>
                <a:rPr lang="en-US" sz="16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FabriKam</a:t>
              </a:r>
              <a:r>
                <a:rPr lang="en-US" sz="1600" baseline="30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US" sz="16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Elite 8000</a:t>
              </a:r>
              <a:endParaRPr lang="en-US" sz="16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20" name="TextBox 19"/>
            <p:cNvSpPr txBox="1"/>
            <p:nvPr/>
          </p:nvSpPr>
          <p:spPr>
            <a:xfrm>
              <a:off x="1796331" y="2574029"/>
              <a:ext cx="2529555" cy="200055"/>
            </a:xfrm>
            <a:prstGeom prst="rect">
              <a:avLst/>
            </a:prstGeom>
            <a:noFill/>
          </p:spPr>
          <p:txBody>
            <a:bodyPr wrap="square" rtlCol="0">
              <a:spAutoFit/>
            </a:bodyPr>
            <a:lstStyle/>
            <a:p>
              <a:r>
                <a:rPr lang="en-US" sz="700" dirty="0" smtClean="0">
                  <a:solidFill>
                    <a:schemeClr val="bg2">
                      <a:lumMod val="75000"/>
                      <a:lumOff val="25000"/>
                    </a:schemeClr>
                  </a:solidFill>
                  <a:latin typeface="Segoe UI" pitchFamily="34" charset="0"/>
                  <a:cs typeface="Segoe UI" pitchFamily="34" charset="0"/>
                </a:rPr>
                <a:t>Installing driver and software for your device…</a:t>
              </a:r>
            </a:p>
          </p:txBody>
        </p:sp>
        <p:pic>
          <p:nvPicPr>
            <p:cNvPr id="1028" name="Picture 4" descr="K:\_WINDOWS VISTA ICONS\Application app program screen.png"/>
            <p:cNvPicPr>
              <a:picLocks noChangeAspect="1" noChangeArrowheads="1"/>
            </p:cNvPicPr>
            <p:nvPr/>
          </p:nvPicPr>
          <p:blipFill>
            <a:blip r:embed="rId10" cstate="print"/>
            <a:srcRect/>
            <a:stretch>
              <a:fillRect/>
            </a:stretch>
          </p:blipFill>
          <p:spPr bwMode="auto">
            <a:xfrm>
              <a:off x="1691534" y="2597921"/>
              <a:ext cx="151495" cy="151495"/>
            </a:xfrm>
            <a:prstGeom prst="rect">
              <a:avLst/>
            </a:prstGeom>
            <a:noFill/>
          </p:spPr>
        </p:pic>
      </p:grpSp>
      <p:grpSp>
        <p:nvGrpSpPr>
          <p:cNvPr id="35" name="Group 34"/>
          <p:cNvGrpSpPr/>
          <p:nvPr/>
        </p:nvGrpSpPr>
        <p:grpSpPr>
          <a:xfrm>
            <a:off x="548640" y="1371600"/>
            <a:ext cx="6096000" cy="4572000"/>
            <a:chOff x="1977100" y="1058792"/>
            <a:chExt cx="6096000" cy="4572000"/>
          </a:xfrm>
        </p:grpSpPr>
        <p:pic>
          <p:nvPicPr>
            <p:cNvPr id="1027" name="Picture 3" descr="C:\Users\richief\Desktop\autoplay.jpg"/>
            <p:cNvPicPr>
              <a:picLocks noChangeAspect="1" noChangeArrowheads="1"/>
            </p:cNvPicPr>
            <p:nvPr/>
          </p:nvPicPr>
          <p:blipFill>
            <a:blip r:embed="rId11"/>
            <a:srcRect/>
            <a:stretch>
              <a:fillRect/>
            </a:stretch>
          </p:blipFill>
          <p:spPr bwMode="auto">
            <a:xfrm>
              <a:off x="1977100" y="1058792"/>
              <a:ext cx="6096000" cy="4572000"/>
            </a:xfrm>
            <a:prstGeom prst="rect">
              <a:avLst/>
            </a:prstGeom>
            <a:noFill/>
          </p:spPr>
        </p:pic>
        <p:pic>
          <p:nvPicPr>
            <p:cNvPr id="34" name="Picture 9"/>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5573523" y="3520209"/>
              <a:ext cx="238125" cy="250658"/>
            </a:xfrm>
            <a:prstGeom prst="rect">
              <a:avLst/>
            </a:prstGeom>
            <a:noFill/>
            <a:ln w="9525">
              <a:noFill/>
              <a:miter lim="800000"/>
              <a:headEnd/>
              <a:tailEnd/>
            </a:ln>
            <a:effectLst/>
          </p:spPr>
        </p:pic>
      </p:grpSp>
      <p:grpSp>
        <p:nvGrpSpPr>
          <p:cNvPr id="32" name="Group 31"/>
          <p:cNvGrpSpPr/>
          <p:nvPr/>
        </p:nvGrpSpPr>
        <p:grpSpPr>
          <a:xfrm>
            <a:off x="548640" y="1371600"/>
            <a:ext cx="6096000" cy="4571999"/>
            <a:chOff x="-2235503" y="2286001"/>
            <a:chExt cx="6096000" cy="4571999"/>
          </a:xfrm>
        </p:grpSpPr>
        <p:sp>
          <p:nvSpPr>
            <p:cNvPr id="30" name="Rectangle 29"/>
            <p:cNvSpPr/>
            <p:nvPr/>
          </p:nvSpPr>
          <p:spPr>
            <a:xfrm>
              <a:off x="-2235503" y="2286001"/>
              <a:ext cx="6096000" cy="4571999"/>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Users\richief\Desktop\application UAC.jpg"/>
            <p:cNvPicPr>
              <a:picLocks noChangeAspect="1" noChangeArrowheads="1"/>
            </p:cNvPicPr>
            <p:nvPr/>
          </p:nvPicPr>
          <p:blipFill>
            <a:blip r:embed="rId13"/>
            <a:srcRect/>
            <a:stretch>
              <a:fillRect/>
            </a:stretch>
          </p:blipFill>
          <p:spPr bwMode="auto">
            <a:xfrm>
              <a:off x="-944112" y="3411228"/>
              <a:ext cx="3345180" cy="1836420"/>
            </a:xfrm>
            <a:prstGeom prst="rect">
              <a:avLst/>
            </a:prstGeom>
            <a:noFill/>
          </p:spPr>
        </p:pic>
        <p:pic>
          <p:nvPicPr>
            <p:cNvPr id="29" name="Picture 9"/>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1504216" y="4691643"/>
              <a:ext cx="238125" cy="250658"/>
            </a:xfrm>
            <a:prstGeom prst="rect">
              <a:avLst/>
            </a:prstGeom>
            <a:noFill/>
            <a:ln w="9525">
              <a:noFill/>
              <a:miter lim="800000"/>
              <a:headEnd/>
              <a:tailEnd/>
            </a:ln>
            <a:effectLst/>
          </p:spPr>
        </p:pic>
      </p:grpSp>
      <p:pic>
        <p:nvPicPr>
          <p:cNvPr id="1029" name="Picture 5" descr="K:\Win Vista\Balloon installing.jpg"/>
          <p:cNvPicPr>
            <a:picLocks noChangeAspect="1" noChangeArrowheads="1"/>
          </p:cNvPicPr>
          <p:nvPr/>
        </p:nvPicPr>
        <p:blipFill>
          <a:blip r:embed="rId14"/>
          <a:srcRect/>
          <a:stretch>
            <a:fillRect/>
          </a:stretch>
        </p:blipFill>
        <p:spPr bwMode="auto">
          <a:xfrm>
            <a:off x="548640" y="1371600"/>
            <a:ext cx="6096000" cy="4572000"/>
          </a:xfrm>
          <a:prstGeom prst="rect">
            <a:avLst/>
          </a:prstGeom>
          <a:noFill/>
        </p:spPr>
      </p:pic>
      <p:pic>
        <p:nvPicPr>
          <p:cNvPr id="1030" name="Picture 6" descr="K:\Win Vista\balloon ready to use.jpg"/>
          <p:cNvPicPr>
            <a:picLocks noChangeAspect="1" noChangeArrowheads="1"/>
          </p:cNvPicPr>
          <p:nvPr/>
        </p:nvPicPr>
        <p:blipFill>
          <a:blip r:embed="rId15"/>
          <a:srcRect/>
          <a:stretch>
            <a:fillRect/>
          </a:stretch>
        </p:blipFill>
        <p:spPr bwMode="auto">
          <a:xfrm>
            <a:off x="548640" y="1371600"/>
            <a:ext cx="6096000" cy="4572000"/>
          </a:xfrm>
          <a:prstGeom prst="rect">
            <a:avLst/>
          </a:prstGeom>
          <a:noFill/>
        </p:spPr>
      </p:pic>
      <p:sp>
        <p:nvSpPr>
          <p:cNvPr id="58" name="Rounded Rectangle 57"/>
          <p:cNvSpPr/>
          <p:nvPr/>
        </p:nvSpPr>
        <p:spPr bwMode="auto">
          <a:xfrm>
            <a:off x="3641834" y="1709625"/>
            <a:ext cx="2685091" cy="414780"/>
          </a:xfrm>
          <a:prstGeom prst="roundRect">
            <a:avLst/>
          </a:prstGeom>
          <a:ln w="38100">
            <a:solidFill>
              <a:schemeClr val="tx2"/>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Software-first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 calcmode="lin" valueType="num">
                                      <p:cBhvr>
                                        <p:cTn id="9" dur="500" fill="hold"/>
                                        <p:tgtEl>
                                          <p:spTgt spid="58"/>
                                        </p:tgtEl>
                                        <p:attrNameLst>
                                          <p:attrName>style.rotation</p:attrName>
                                        </p:attrNameLst>
                                      </p:cBhvr>
                                      <p:tavLst>
                                        <p:tav tm="0">
                                          <p:val>
                                            <p:fltVal val="90"/>
                                          </p:val>
                                        </p:tav>
                                        <p:tav tm="100000">
                                          <p:val>
                                            <p:fltVal val="0"/>
                                          </p:val>
                                        </p:tav>
                                      </p:tavLst>
                                    </p:anim>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2"/>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29"/>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3" name="Windows Hardware Insert.wav"/>
                                        </p:tgtEl>
                                      </p:cMediaNode>
                                    </p:audio>
                                  </p:sub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2000"/>
                                        <p:tgtEl>
                                          <p:spTgt spid="1029"/>
                                        </p:tgtEl>
                                      </p:cBhvr>
                                    </p:animEffect>
                                    <p:set>
                                      <p:cBhvr>
                                        <p:cTn id="57" dur="1" fill="hold">
                                          <p:stCondLst>
                                            <p:cond delay="1999"/>
                                          </p:stCondLst>
                                        </p:cTn>
                                        <p:tgtEl>
                                          <p:spTgt spid="102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30"/>
                                        </p:tgtEl>
                                        <p:attrNameLst>
                                          <p:attrName>style.visibility</p:attrName>
                                        </p:attrNameLst>
                                      </p:cBhvr>
                                      <p:to>
                                        <p:strVal val="visible"/>
                                      </p:to>
                                    </p:set>
                                    <p:animEffect transition="in" filter="fade">
                                      <p:cBhvr>
                                        <p:cTn id="62" dur="2000"/>
                                        <p:tgtEl>
                                          <p:spTgt spid="10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2000"/>
                                        <p:tgtEl>
                                          <p:spTgt spid="1030"/>
                                        </p:tgtEl>
                                      </p:cBhvr>
                                    </p:animEffect>
                                    <p:set>
                                      <p:cBhvr>
                                        <p:cTn id="67" dur="1" fill="hold">
                                          <p:stCondLst>
                                            <p:cond delay="1999"/>
                                          </p:stCondLst>
                                        </p:cTn>
                                        <p:tgtEl>
                                          <p:spTgt spid="103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9" presetClass="entr" presetSubtype="0" accel="10000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73"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74"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7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5" grpId="0" animBg="1"/>
      <p:bldP spid="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idx="1"/>
          </p:nvPr>
        </p:nvSpPr>
        <p:spPr>
          <a:xfrm>
            <a:off x="382588" y="1414464"/>
            <a:ext cx="8380412" cy="3850798"/>
          </a:xfrm>
        </p:spPr>
        <p:txBody>
          <a:bodyPr/>
          <a:lstStyle/>
          <a:p>
            <a:pPr marL="463550" indent="-463550"/>
            <a:r>
              <a:rPr lang="en-US" dirty="0" smtClean="0"/>
              <a:t>Vista versus Windows 7 user experience</a:t>
            </a:r>
          </a:p>
          <a:p>
            <a:pPr marL="914400" lvl="1" indent="-450850"/>
            <a:r>
              <a:rPr lang="en-US" dirty="0" smtClean="0"/>
              <a:t>Installing drivers</a:t>
            </a:r>
          </a:p>
          <a:p>
            <a:pPr marL="914400" lvl="1" indent="-450850"/>
            <a:r>
              <a:rPr lang="en-US" dirty="0" smtClean="0"/>
              <a:t>Installing device-related application</a:t>
            </a:r>
          </a:p>
          <a:p>
            <a:pPr marL="914400" lvl="1" indent="-450850"/>
            <a:r>
              <a:rPr lang="en-US" dirty="0" smtClean="0"/>
              <a:t>What you need to do</a:t>
            </a:r>
          </a:p>
          <a:p>
            <a:pPr marL="463550" indent="-463550"/>
            <a:r>
              <a:rPr lang="en-US" dirty="0" smtClean="0"/>
              <a:t>Takeaway: device installation just works!</a:t>
            </a:r>
          </a:p>
          <a:p>
            <a:pPr marL="914400" lvl="1" indent="-450850"/>
            <a:r>
              <a:rPr lang="en-US" dirty="0" smtClean="0"/>
              <a:t>Easy for your user to get all your software</a:t>
            </a:r>
          </a:p>
          <a:p>
            <a:pPr marL="914400" lvl="1" indent="-450850"/>
            <a:r>
              <a:rPr lang="en-US" dirty="0" smtClean="0"/>
              <a:t>Get </a:t>
            </a:r>
            <a:r>
              <a:rPr lang="en-US" dirty="0" err="1" smtClean="0"/>
              <a:t>logo‘d</a:t>
            </a:r>
            <a:r>
              <a:rPr lang="en-US" dirty="0" smtClean="0"/>
              <a:t>, put driver on Windows Update</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6"/>
          <p:cNvGrpSpPr/>
          <p:nvPr/>
        </p:nvGrpSpPr>
        <p:grpSpPr>
          <a:xfrm>
            <a:off x="280924" y="710375"/>
            <a:ext cx="8570976" cy="5461825"/>
            <a:chOff x="280924" y="710375"/>
            <a:chExt cx="8570976" cy="5461825"/>
          </a:xfrm>
        </p:grpSpPr>
        <p:sp>
          <p:nvSpPr>
            <p:cNvPr id="6" name="Snip Same Side Corner Rectangle 5"/>
            <p:cNvSpPr/>
            <p:nvPr/>
          </p:nvSpPr>
          <p:spPr bwMode="auto">
            <a:xfrm>
              <a:off x="5981375" y="710375"/>
              <a:ext cx="1326388" cy="335280"/>
            </a:xfrm>
            <a:prstGeom prst="snip2SameRect">
              <a:avLst/>
            </a:prstGeom>
            <a:solidFill>
              <a:srgbClr val="156B13"/>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2">
                      <a:lumMod val="85000"/>
                    </a:schemeClr>
                  </a:solidFill>
                  <a:effectLst>
                    <a:outerShdw blurRad="38100" dist="38100" dir="2700000" algn="tl">
                      <a:srgbClr val="000000">
                        <a:alpha val="43137"/>
                      </a:srgbClr>
                    </a:outerShdw>
                  </a:effectLst>
                  <a:latin typeface="Trebuchet MS" pitchFamily="34" charset="0"/>
                </a:rPr>
                <a:t>Vista</a:t>
              </a:r>
            </a:p>
          </p:txBody>
        </p:sp>
        <p:sp>
          <p:nvSpPr>
            <p:cNvPr id="5" name="Rectangle 4"/>
            <p:cNvSpPr/>
            <p:nvPr/>
          </p:nvSpPr>
          <p:spPr bwMode="auto">
            <a:xfrm>
              <a:off x="280924" y="1076452"/>
              <a:ext cx="8570976" cy="5095748"/>
            </a:xfrm>
            <a:prstGeom prst="rect">
              <a:avLst/>
            </a:prstGeom>
            <a:gradFill>
              <a:gsLst>
                <a:gs pos="0">
                  <a:srgbClr val="005CC0"/>
                </a:gs>
                <a:gs pos="39999">
                  <a:srgbClr val="85C2FF"/>
                </a:gs>
                <a:gs pos="70000">
                  <a:srgbClr val="B4CBE6"/>
                </a:gs>
                <a:gs pos="100000">
                  <a:srgbClr val="F1EBFF"/>
                </a:gs>
              </a:gsLst>
              <a:lin ang="5400000" scaled="0"/>
            </a:gradFill>
            <a:ln>
              <a:solidFill>
                <a:schemeClr val="bg1">
                  <a:lumMod val="40000"/>
                  <a:lumOff val="6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Snip Same Side Corner Rectangle 8"/>
            <p:cNvSpPr/>
            <p:nvPr/>
          </p:nvSpPr>
          <p:spPr bwMode="auto">
            <a:xfrm>
              <a:off x="7347387" y="710375"/>
              <a:ext cx="1326388" cy="335280"/>
            </a:xfrm>
            <a:prstGeom prst="snip2SameRect">
              <a:avLst/>
            </a:prstGeom>
            <a:solidFill>
              <a:srgbClr val="005CC0"/>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Windows 7</a:t>
              </a:r>
            </a:p>
          </p:txBody>
        </p:sp>
        <p:cxnSp>
          <p:nvCxnSpPr>
            <p:cNvPr id="11" name="Straight Connector 10"/>
            <p:cNvCxnSpPr/>
            <p:nvPr/>
          </p:nvCxnSpPr>
          <p:spPr bwMode="auto">
            <a:xfrm flipV="1">
              <a:off x="7347284" y="1065214"/>
              <a:ext cx="1320726" cy="426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005CC0"/>
              </a:solidFill>
              <a:prstDash val="solid"/>
              <a:round/>
              <a:headEnd type="none" w="med" len="med"/>
              <a:tailEnd type="none" w="med" len="med"/>
            </a:ln>
            <a:effectLst/>
          </p:spPr>
        </p:cxnSp>
      </p:grpSp>
      <p:sp>
        <p:nvSpPr>
          <p:cNvPr id="20" name="Rectangle 12"/>
          <p:cNvSpPr>
            <a:spLocks noGrp="1" noChangeArrowheads="1"/>
          </p:cNvSpPr>
          <p:nvPr>
            <p:ph type="title"/>
          </p:nvPr>
        </p:nvSpPr>
        <p:spPr>
          <a:xfrm>
            <a:off x="381001" y="228601"/>
            <a:ext cx="5270499" cy="387798"/>
          </a:xfrm>
        </p:spPr>
        <p:txBody>
          <a:bodyPr/>
          <a:lstStyle/>
          <a:p>
            <a:r>
              <a:rPr lang="en-US" sz="2800" dirty="0" smtClean="0"/>
              <a:t>Scenario 6:</a:t>
            </a:r>
            <a:r>
              <a:rPr sz="2400" smtClean="0"/>
              <a:t>  </a:t>
            </a:r>
            <a:r>
              <a:rPr sz="2800" smtClean="0"/>
              <a:t>Driver is on a disc</a:t>
            </a:r>
            <a:endParaRPr sz="2800"/>
          </a:p>
        </p:txBody>
      </p:sp>
      <p:pic>
        <p:nvPicPr>
          <p:cNvPr id="8" name="Picture 14" descr="\\eventsql\dvd\Online_ART\DVD_ART34\Artwork_Imagery\Icons - Illustrations\_WINDOWS VISTA ICONS\Software box retail DVD package.png"/>
          <p:cNvPicPr>
            <a:picLocks noChangeAspect="1" noChangeArrowheads="1"/>
          </p:cNvPicPr>
          <p:nvPr/>
        </p:nvPicPr>
        <p:blipFill>
          <a:blip r:embed="rId4"/>
          <a:srcRect/>
          <a:stretch>
            <a:fillRect/>
          </a:stretch>
        </p:blipFill>
        <p:spPr bwMode="auto">
          <a:xfrm>
            <a:off x="7783034" y="1840992"/>
            <a:ext cx="1202470" cy="1202470"/>
          </a:xfrm>
          <a:prstGeom prst="rect">
            <a:avLst/>
          </a:prstGeom>
          <a:noFill/>
        </p:spPr>
      </p:pic>
      <p:pic>
        <p:nvPicPr>
          <p:cNvPr id="10" name="Picture 8" descr="\\eventsql\dvd\Online_ART\DVD_ART34\Artwork_Imagery\Icons - Illustrations\_WINDOWS VISTA ICONS\Computer PC desktop.png"/>
          <p:cNvPicPr>
            <a:picLocks noChangeAspect="1" noChangeArrowheads="1"/>
          </p:cNvPicPr>
          <p:nvPr/>
        </p:nvPicPr>
        <p:blipFill>
          <a:blip r:embed="rId5"/>
          <a:srcRect/>
          <a:stretch>
            <a:fillRect/>
          </a:stretch>
        </p:blipFill>
        <p:spPr bwMode="auto">
          <a:xfrm>
            <a:off x="7586060" y="3618411"/>
            <a:ext cx="1232894" cy="1232894"/>
          </a:xfrm>
          <a:prstGeom prst="rect">
            <a:avLst/>
          </a:prstGeom>
          <a:noFill/>
        </p:spPr>
      </p:pic>
      <p:grpSp>
        <p:nvGrpSpPr>
          <p:cNvPr id="3" name="Group 11"/>
          <p:cNvGrpSpPr/>
          <p:nvPr/>
        </p:nvGrpSpPr>
        <p:grpSpPr>
          <a:xfrm>
            <a:off x="6894734" y="2175122"/>
            <a:ext cx="700882" cy="1025680"/>
            <a:chOff x="7024544" y="2325190"/>
            <a:chExt cx="800106" cy="1170887"/>
          </a:xfrm>
        </p:grpSpPr>
        <p:pic>
          <p:nvPicPr>
            <p:cNvPr id="13" name="Picture 2" descr="\\eventsql\dvd\Online_ART\DVD_ART34\Artwork_Imagery\Hardware Photos\Microsoft HW\LifeCam\LifeCam VX-6000 Windows Live web camera an.png"/>
            <p:cNvPicPr>
              <a:picLocks noChangeAspect="1" noChangeArrowheads="1"/>
            </p:cNvPicPr>
            <p:nvPr/>
          </p:nvPicPr>
          <p:blipFill>
            <a:blip r:embed="rId6" cstate="print"/>
            <a:srcRect/>
            <a:stretch>
              <a:fillRect/>
            </a:stretch>
          </p:blipFill>
          <p:spPr bwMode="auto">
            <a:xfrm flipH="1">
              <a:off x="7024544" y="2325190"/>
              <a:ext cx="800106" cy="1170887"/>
            </a:xfrm>
            <a:prstGeom prst="rect">
              <a:avLst/>
            </a:prstGeom>
            <a:noFill/>
          </p:spPr>
        </p:pic>
        <p:cxnSp>
          <p:nvCxnSpPr>
            <p:cNvPr id="14" name="Straight Connector 13"/>
            <p:cNvCxnSpPr/>
            <p:nvPr/>
          </p:nvCxnSpPr>
          <p:spPr bwMode="auto">
            <a:xfrm>
              <a:off x="7236823" y="3317965"/>
              <a:ext cx="287927" cy="1578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tx2">
                  <a:lumMod val="50000"/>
                </a:schemeClr>
              </a:solidFill>
              <a:prstDash val="solid"/>
              <a:round/>
              <a:headEnd type="none" w="med" len="med"/>
              <a:tailEnd type="none" w="med" len="med"/>
            </a:ln>
            <a:effectLst/>
          </p:spPr>
        </p:cxnSp>
      </p:grpSp>
      <p:sp>
        <p:nvSpPr>
          <p:cNvPr id="15" name="Notched Right Arrow 14"/>
          <p:cNvSpPr/>
          <p:nvPr/>
        </p:nvSpPr>
        <p:spPr bwMode="auto">
          <a:xfrm rot="7027241">
            <a:off x="7535178" y="3321698"/>
            <a:ext cx="943103" cy="289619"/>
          </a:xfrm>
          <a:prstGeom prst="notchedRightArrow">
            <a:avLst>
              <a:gd name="adj1" fmla="val 42247"/>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6" name="Notched Right Arrow 15"/>
          <p:cNvSpPr/>
          <p:nvPr/>
        </p:nvSpPr>
        <p:spPr bwMode="auto">
          <a:xfrm rot="3667362">
            <a:off x="7243744" y="3443703"/>
            <a:ext cx="647700" cy="272125"/>
          </a:xfrm>
          <a:prstGeom prst="notchedRightArrow">
            <a:avLst>
              <a:gd name="adj1" fmla="val 42247"/>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7" name="Picture 6" descr="\\eventsql\dvd\Online_ART\DVD_ART34\Artwork_Imagery\Icons - Illustrations\_WINDOWS VISTA ICONS\Green Check checkmark okay.png"/>
          <p:cNvPicPr>
            <a:picLocks noChangeAspect="1" noChangeArrowheads="1"/>
          </p:cNvPicPr>
          <p:nvPr/>
        </p:nvPicPr>
        <p:blipFill>
          <a:blip r:embed="rId7" cstate="print"/>
          <a:srcRect/>
          <a:stretch>
            <a:fillRect/>
          </a:stretch>
        </p:blipFill>
        <p:spPr bwMode="auto">
          <a:xfrm>
            <a:off x="7444536" y="2803790"/>
            <a:ext cx="370536" cy="366956"/>
          </a:xfrm>
          <a:prstGeom prst="rect">
            <a:avLst/>
          </a:prstGeom>
          <a:noFill/>
        </p:spPr>
      </p:pic>
      <p:pic>
        <p:nvPicPr>
          <p:cNvPr id="18" name="Picture 17" descr="H:\Win 7\Desktop.jpg"/>
          <p:cNvPicPr>
            <a:picLocks noChangeAspect="1" noChangeArrowheads="1"/>
          </p:cNvPicPr>
          <p:nvPr/>
        </p:nvPicPr>
        <p:blipFill>
          <a:blip r:embed="rId8"/>
          <a:srcRect/>
          <a:stretch>
            <a:fillRect/>
          </a:stretch>
        </p:blipFill>
        <p:spPr bwMode="auto">
          <a:xfrm>
            <a:off x="548640" y="1371600"/>
            <a:ext cx="6096000" cy="4572000"/>
          </a:xfrm>
          <a:prstGeom prst="rect">
            <a:avLst/>
          </a:prstGeom>
          <a:noFill/>
        </p:spPr>
      </p:pic>
      <p:grpSp>
        <p:nvGrpSpPr>
          <p:cNvPr id="28" name="Group 27"/>
          <p:cNvGrpSpPr/>
          <p:nvPr/>
        </p:nvGrpSpPr>
        <p:grpSpPr>
          <a:xfrm>
            <a:off x="548640" y="1371600"/>
            <a:ext cx="6096000" cy="4572000"/>
            <a:chOff x="-1708529" y="322476"/>
            <a:chExt cx="6096000" cy="4572000"/>
          </a:xfrm>
        </p:grpSpPr>
        <p:pic>
          <p:nvPicPr>
            <p:cNvPr id="2050" name="Picture 2" descr="C:\Users\richief\Desktop\autoplay 7.jpg"/>
            <p:cNvPicPr>
              <a:picLocks noChangeAspect="1" noChangeArrowheads="1"/>
            </p:cNvPicPr>
            <p:nvPr/>
          </p:nvPicPr>
          <p:blipFill>
            <a:blip r:embed="rId9"/>
            <a:srcRect/>
            <a:stretch>
              <a:fillRect/>
            </a:stretch>
          </p:blipFill>
          <p:spPr bwMode="auto">
            <a:xfrm>
              <a:off x="-1708529" y="322476"/>
              <a:ext cx="6096000" cy="4572000"/>
            </a:xfrm>
            <a:prstGeom prst="rect">
              <a:avLst/>
            </a:prstGeom>
            <a:noFill/>
          </p:spPr>
        </p:pic>
        <p:pic>
          <p:nvPicPr>
            <p:cNvPr id="27" name="Picture 9"/>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1818114" y="2630831"/>
              <a:ext cx="238125" cy="250658"/>
            </a:xfrm>
            <a:prstGeom prst="rect">
              <a:avLst/>
            </a:prstGeom>
            <a:noFill/>
            <a:ln w="9525">
              <a:noFill/>
              <a:miter lim="800000"/>
              <a:headEnd/>
              <a:tailEnd/>
            </a:ln>
            <a:effectLst/>
          </p:spPr>
        </p:pic>
      </p:grpSp>
      <p:grpSp>
        <p:nvGrpSpPr>
          <p:cNvPr id="29" name="Group 28"/>
          <p:cNvGrpSpPr/>
          <p:nvPr/>
        </p:nvGrpSpPr>
        <p:grpSpPr>
          <a:xfrm>
            <a:off x="548640" y="1371600"/>
            <a:ext cx="6096000" cy="4571999"/>
            <a:chOff x="-2235503" y="2286001"/>
            <a:chExt cx="6096000" cy="4571999"/>
          </a:xfrm>
        </p:grpSpPr>
        <p:sp>
          <p:nvSpPr>
            <p:cNvPr id="30" name="Rectangle 29"/>
            <p:cNvSpPr/>
            <p:nvPr/>
          </p:nvSpPr>
          <p:spPr>
            <a:xfrm>
              <a:off x="-2235503" y="2286001"/>
              <a:ext cx="6096000" cy="4571999"/>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C:\Users\richief\Desktop\application UAC.jpg"/>
            <p:cNvPicPr>
              <a:picLocks noChangeAspect="1" noChangeArrowheads="1"/>
            </p:cNvPicPr>
            <p:nvPr/>
          </p:nvPicPr>
          <p:blipFill>
            <a:blip r:embed="rId11"/>
            <a:srcRect/>
            <a:stretch>
              <a:fillRect/>
            </a:stretch>
          </p:blipFill>
          <p:spPr bwMode="auto">
            <a:xfrm>
              <a:off x="-944112" y="3411228"/>
              <a:ext cx="3345180" cy="1836420"/>
            </a:xfrm>
            <a:prstGeom prst="rect">
              <a:avLst/>
            </a:prstGeom>
            <a:noFill/>
          </p:spPr>
        </p:pic>
        <p:pic>
          <p:nvPicPr>
            <p:cNvPr id="32" name="Picture 9"/>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1504216" y="4691643"/>
              <a:ext cx="238125" cy="250658"/>
            </a:xfrm>
            <a:prstGeom prst="rect">
              <a:avLst/>
            </a:prstGeom>
            <a:noFill/>
            <a:ln w="9525">
              <a:noFill/>
              <a:miter lim="800000"/>
              <a:headEnd/>
              <a:tailEnd/>
            </a:ln>
            <a:effectLst/>
          </p:spPr>
        </p:pic>
      </p:grpSp>
      <p:grpSp>
        <p:nvGrpSpPr>
          <p:cNvPr id="4" name="Group 21"/>
          <p:cNvGrpSpPr/>
          <p:nvPr/>
        </p:nvGrpSpPr>
        <p:grpSpPr>
          <a:xfrm>
            <a:off x="1623880" y="2548330"/>
            <a:ext cx="3977640" cy="1897380"/>
            <a:chOff x="1623880" y="2548330"/>
            <a:chExt cx="3977640" cy="1897380"/>
          </a:xfrm>
        </p:grpSpPr>
        <p:pic>
          <p:nvPicPr>
            <p:cNvPr id="23" name="Picture 22" descr="K:\Win 7\New Folder\App install 3.jpg"/>
            <p:cNvPicPr>
              <a:picLocks noChangeAspect="1" noChangeArrowheads="1"/>
            </p:cNvPicPr>
            <p:nvPr/>
          </p:nvPicPr>
          <p:blipFill>
            <a:blip r:embed="rId12"/>
            <a:srcRect/>
            <a:stretch>
              <a:fillRect/>
            </a:stretch>
          </p:blipFill>
          <p:spPr bwMode="auto">
            <a:xfrm>
              <a:off x="1623880" y="2548330"/>
              <a:ext cx="3977640" cy="1897380"/>
            </a:xfrm>
            <a:prstGeom prst="rect">
              <a:avLst/>
            </a:prstGeom>
            <a:noFill/>
          </p:spPr>
        </p:pic>
        <p:sp>
          <p:nvSpPr>
            <p:cNvPr id="24" name="TextBox 23"/>
            <p:cNvSpPr txBox="1"/>
            <p:nvPr/>
          </p:nvSpPr>
          <p:spPr>
            <a:xfrm>
              <a:off x="1693778" y="2847497"/>
              <a:ext cx="2820112" cy="338554"/>
            </a:xfrm>
            <a:prstGeom prst="rect">
              <a:avLst/>
            </a:prstGeom>
            <a:noFill/>
          </p:spPr>
          <p:txBody>
            <a:bodyPr wrap="square" rtlCol="0">
              <a:spAutoFit/>
            </a:bodyPr>
            <a:lstStyle/>
            <a:p>
              <a:r>
                <a:rPr lang="en-US" sz="16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FabriKam</a:t>
              </a:r>
              <a:r>
                <a:rPr lang="en-US" sz="1600" baseline="30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US" sz="16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Elite 8000</a:t>
              </a:r>
              <a:endParaRPr lang="en-US" sz="16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25" name="TextBox 24"/>
            <p:cNvSpPr txBox="1"/>
            <p:nvPr/>
          </p:nvSpPr>
          <p:spPr>
            <a:xfrm>
              <a:off x="1796331" y="2574029"/>
              <a:ext cx="2529555" cy="200055"/>
            </a:xfrm>
            <a:prstGeom prst="rect">
              <a:avLst/>
            </a:prstGeom>
            <a:noFill/>
          </p:spPr>
          <p:txBody>
            <a:bodyPr wrap="square" rtlCol="0">
              <a:spAutoFit/>
            </a:bodyPr>
            <a:lstStyle/>
            <a:p>
              <a:r>
                <a:rPr lang="en-US" sz="700" dirty="0" smtClean="0">
                  <a:solidFill>
                    <a:schemeClr val="bg2">
                      <a:lumMod val="75000"/>
                      <a:lumOff val="25000"/>
                    </a:schemeClr>
                  </a:solidFill>
                  <a:latin typeface="Segoe UI" pitchFamily="34" charset="0"/>
                  <a:cs typeface="Segoe UI" pitchFamily="34" charset="0"/>
                </a:rPr>
                <a:t>Installing driver and software for your device…</a:t>
              </a:r>
            </a:p>
          </p:txBody>
        </p:sp>
        <p:pic>
          <p:nvPicPr>
            <p:cNvPr id="26" name="Picture 4" descr="K:\_WINDOWS VISTA ICONS\Application app program screen.png"/>
            <p:cNvPicPr>
              <a:picLocks noChangeAspect="1" noChangeArrowheads="1"/>
            </p:cNvPicPr>
            <p:nvPr/>
          </p:nvPicPr>
          <p:blipFill>
            <a:blip r:embed="rId13" cstate="print"/>
            <a:srcRect/>
            <a:stretch>
              <a:fillRect/>
            </a:stretch>
          </p:blipFill>
          <p:spPr bwMode="auto">
            <a:xfrm>
              <a:off x="1691534" y="2597921"/>
              <a:ext cx="151495" cy="151495"/>
            </a:xfrm>
            <a:prstGeom prst="rect">
              <a:avLst/>
            </a:prstGeom>
            <a:noFill/>
          </p:spPr>
        </p:pic>
      </p:grpSp>
      <p:pic>
        <p:nvPicPr>
          <p:cNvPr id="19" name="Picture 3" descr="H:\Win 7\Balloon installing.jpg"/>
          <p:cNvPicPr>
            <a:picLocks noChangeAspect="1" noChangeArrowheads="1"/>
          </p:cNvPicPr>
          <p:nvPr/>
        </p:nvPicPr>
        <p:blipFill>
          <a:blip r:embed="rId14"/>
          <a:srcRect/>
          <a:stretch>
            <a:fillRect/>
          </a:stretch>
        </p:blipFill>
        <p:spPr bwMode="auto">
          <a:xfrm>
            <a:off x="548640" y="1371600"/>
            <a:ext cx="6096000" cy="4572000"/>
          </a:xfrm>
          <a:prstGeom prst="rect">
            <a:avLst/>
          </a:prstGeom>
          <a:noFill/>
        </p:spPr>
      </p:pic>
      <p:pic>
        <p:nvPicPr>
          <p:cNvPr id="21" name="Picture 4" descr="H:\Win 7\Balloon ready to use.jpg"/>
          <p:cNvPicPr>
            <a:picLocks noChangeAspect="1" noChangeArrowheads="1"/>
          </p:cNvPicPr>
          <p:nvPr/>
        </p:nvPicPr>
        <p:blipFill>
          <a:blip r:embed="rId15"/>
          <a:srcRect/>
          <a:stretch>
            <a:fillRect/>
          </a:stretch>
        </p:blipFill>
        <p:spPr bwMode="auto">
          <a:xfrm>
            <a:off x="548640" y="1371600"/>
            <a:ext cx="6096000" cy="4572000"/>
          </a:xfrm>
          <a:prstGeom prst="rect">
            <a:avLst/>
          </a:prstGeom>
          <a:noFill/>
        </p:spPr>
      </p:pic>
      <p:sp>
        <p:nvSpPr>
          <p:cNvPr id="36" name="Rounded Rectangle 35"/>
          <p:cNvSpPr/>
          <p:nvPr/>
        </p:nvSpPr>
        <p:spPr bwMode="auto">
          <a:xfrm>
            <a:off x="3641834" y="1709625"/>
            <a:ext cx="2685091" cy="414780"/>
          </a:xfrm>
          <a:prstGeom prst="roundRect">
            <a:avLst/>
          </a:prstGeom>
          <a:ln w="38100">
            <a:solidFill>
              <a:schemeClr val="tx2"/>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Software-first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Windows Hardware Insert.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2000"/>
                                        <p:tgtEl>
                                          <p:spTgt spid="19"/>
                                        </p:tgtEl>
                                      </p:cBhvr>
                                    </p:animEffect>
                                    <p:set>
                                      <p:cBhvr>
                                        <p:cTn id="49" dur="1" fill="hold">
                                          <p:stCondLst>
                                            <p:cond delay="1999"/>
                                          </p:stCondLst>
                                        </p:cTn>
                                        <p:tgtEl>
                                          <p:spTgt spid="1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2000"/>
                                        <p:tgtEl>
                                          <p:spTgt spid="21"/>
                                        </p:tgtEl>
                                      </p:cBhvr>
                                    </p:animEffect>
                                    <p:set>
                                      <p:cBhvr>
                                        <p:cTn id="58" dur="1" fill="hold">
                                          <p:stCondLst>
                                            <p:cond delay="1999"/>
                                          </p:stCondLst>
                                        </p:cTn>
                                        <p:tgtEl>
                                          <p:spTgt spid="2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7"/>
          <p:cNvGrpSpPr/>
          <p:nvPr/>
        </p:nvGrpSpPr>
        <p:grpSpPr>
          <a:xfrm>
            <a:off x="280924" y="710375"/>
            <a:ext cx="8570976" cy="5461825"/>
            <a:chOff x="280924" y="710375"/>
            <a:chExt cx="8570976" cy="5461825"/>
          </a:xfrm>
        </p:grpSpPr>
        <p:sp>
          <p:nvSpPr>
            <p:cNvPr id="5" name="Rectangle 4"/>
            <p:cNvSpPr/>
            <p:nvPr/>
          </p:nvSpPr>
          <p:spPr bwMode="auto">
            <a:xfrm>
              <a:off x="280924" y="1076452"/>
              <a:ext cx="8570976" cy="5095748"/>
            </a:xfrm>
            <a:prstGeom prst="rect">
              <a:avLst/>
            </a:prstGeom>
            <a:gradFill>
              <a:gsLst>
                <a:gs pos="0">
                  <a:srgbClr val="DDEBCF"/>
                </a:gs>
                <a:gs pos="50000">
                  <a:srgbClr val="9CB86E"/>
                </a:gs>
                <a:gs pos="100000">
                  <a:srgbClr val="156B13"/>
                </a:gs>
              </a:gsLst>
              <a:lin ang="16200000" scaled="0"/>
            </a:gradFill>
            <a:ln>
              <a:solidFill>
                <a:schemeClr val="accent2">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Snip Same Side Corner Rectangle 8"/>
            <p:cNvSpPr/>
            <p:nvPr/>
          </p:nvSpPr>
          <p:spPr bwMode="auto">
            <a:xfrm>
              <a:off x="7347387" y="710375"/>
              <a:ext cx="1326388" cy="335280"/>
            </a:xfrm>
            <a:prstGeom prst="snip2SameRect">
              <a:avLst/>
            </a:prstGeom>
            <a:solidFill>
              <a:srgbClr val="005CC0"/>
            </a:solidFill>
            <a:ln>
              <a:solidFill>
                <a:schemeClr val="tx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2">
                      <a:lumMod val="85000"/>
                    </a:schemeClr>
                  </a:solidFill>
                  <a:effectLst>
                    <a:outerShdw blurRad="38100" dist="38100" dir="2700000" algn="tl">
                      <a:srgbClr val="000000">
                        <a:alpha val="43137"/>
                      </a:srgbClr>
                    </a:outerShdw>
                  </a:effectLst>
                  <a:latin typeface="Trebuchet MS" pitchFamily="34" charset="0"/>
                </a:rPr>
                <a:t>Windows 7</a:t>
              </a:r>
            </a:p>
          </p:txBody>
        </p:sp>
        <p:sp>
          <p:nvSpPr>
            <p:cNvPr id="6" name="Snip Same Side Corner Rectangle 5"/>
            <p:cNvSpPr/>
            <p:nvPr/>
          </p:nvSpPr>
          <p:spPr bwMode="auto">
            <a:xfrm>
              <a:off x="5981375" y="710375"/>
              <a:ext cx="1326388" cy="335280"/>
            </a:xfrm>
            <a:prstGeom prst="snip2SameRect">
              <a:avLst/>
            </a:prstGeom>
            <a:solidFill>
              <a:srgbClr val="156B13"/>
            </a:solidFill>
            <a:ln>
              <a:solidFill>
                <a:schemeClr val="accent2">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1"/>
                  </a:solidFill>
                  <a:effectLst>
                    <a:outerShdw blurRad="38100" dist="38100" dir="2700000" algn="tl">
                      <a:srgbClr val="000000">
                        <a:alpha val="43137"/>
                      </a:srgbClr>
                    </a:outerShdw>
                  </a:effectLst>
                  <a:latin typeface="Trebuchet MS" pitchFamily="34" charset="0"/>
                </a:rPr>
                <a:t>Vista</a:t>
              </a:r>
            </a:p>
          </p:txBody>
        </p:sp>
        <p:cxnSp>
          <p:nvCxnSpPr>
            <p:cNvPr id="11" name="Straight Connector 10"/>
            <p:cNvCxnSpPr/>
            <p:nvPr/>
          </p:nvCxnSpPr>
          <p:spPr bwMode="auto">
            <a:xfrm flipV="1">
              <a:off x="5989053" y="1068900"/>
              <a:ext cx="1313744" cy="5921"/>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156B13"/>
              </a:solidFill>
              <a:prstDash val="solid"/>
              <a:round/>
              <a:headEnd type="none" w="med" len="med"/>
              <a:tailEnd type="none" w="med" len="med"/>
            </a:ln>
            <a:effectLst/>
          </p:spPr>
        </p:cxnSp>
      </p:grpSp>
      <p:pic>
        <p:nvPicPr>
          <p:cNvPr id="17" name="Picture 14" descr="\\eventsql\dvd\Online_ART\DVD_ART34\Artwork_Imagery\Icons - Illustrations\_WINDOWS VISTA ICONS\Software box retail DVD package.png"/>
          <p:cNvPicPr>
            <a:picLocks noChangeAspect="1" noChangeArrowheads="1"/>
          </p:cNvPicPr>
          <p:nvPr/>
        </p:nvPicPr>
        <p:blipFill>
          <a:blip r:embed="rId4"/>
          <a:srcRect/>
          <a:stretch>
            <a:fillRect/>
          </a:stretch>
        </p:blipFill>
        <p:spPr bwMode="auto">
          <a:xfrm>
            <a:off x="7783034" y="1840992"/>
            <a:ext cx="1202470" cy="1202470"/>
          </a:xfrm>
          <a:prstGeom prst="rect">
            <a:avLst/>
          </a:prstGeom>
          <a:noFill/>
        </p:spPr>
      </p:pic>
      <p:sp>
        <p:nvSpPr>
          <p:cNvPr id="25" name="Rectangle 12"/>
          <p:cNvSpPr>
            <a:spLocks noGrp="1" noChangeArrowheads="1"/>
          </p:cNvSpPr>
          <p:nvPr>
            <p:ph type="title"/>
          </p:nvPr>
        </p:nvSpPr>
        <p:spPr>
          <a:xfrm>
            <a:off x="381001" y="228601"/>
            <a:ext cx="5270499" cy="387798"/>
          </a:xfrm>
        </p:spPr>
        <p:txBody>
          <a:bodyPr/>
          <a:lstStyle/>
          <a:p>
            <a:r>
              <a:rPr lang="en-US" sz="2800" dirty="0" smtClean="0"/>
              <a:t>Scenario 6:</a:t>
            </a:r>
            <a:r>
              <a:rPr sz="2400" smtClean="0"/>
              <a:t>  </a:t>
            </a:r>
            <a:r>
              <a:rPr sz="2800" smtClean="0"/>
              <a:t>Driver is on a disc</a:t>
            </a:r>
            <a:endParaRPr sz="2800"/>
          </a:p>
        </p:txBody>
      </p:sp>
      <p:pic>
        <p:nvPicPr>
          <p:cNvPr id="10" name="Picture 8" descr="\\eventsql\dvd\Online_ART\DVD_ART34\Artwork_Imagery\Icons - Illustrations\_WINDOWS VISTA ICONS\Computer PC desktop.png"/>
          <p:cNvPicPr>
            <a:picLocks noChangeAspect="1" noChangeArrowheads="1"/>
          </p:cNvPicPr>
          <p:nvPr/>
        </p:nvPicPr>
        <p:blipFill>
          <a:blip r:embed="rId5"/>
          <a:srcRect/>
          <a:stretch>
            <a:fillRect/>
          </a:stretch>
        </p:blipFill>
        <p:spPr bwMode="auto">
          <a:xfrm>
            <a:off x="7586060" y="3618411"/>
            <a:ext cx="1232894" cy="1232894"/>
          </a:xfrm>
          <a:prstGeom prst="rect">
            <a:avLst/>
          </a:prstGeom>
          <a:noFill/>
        </p:spPr>
      </p:pic>
      <p:grpSp>
        <p:nvGrpSpPr>
          <p:cNvPr id="3" name="Group 11"/>
          <p:cNvGrpSpPr/>
          <p:nvPr/>
        </p:nvGrpSpPr>
        <p:grpSpPr>
          <a:xfrm>
            <a:off x="6894734" y="2175122"/>
            <a:ext cx="700882" cy="1025680"/>
            <a:chOff x="7024544" y="2325190"/>
            <a:chExt cx="800106" cy="1170887"/>
          </a:xfrm>
        </p:grpSpPr>
        <p:pic>
          <p:nvPicPr>
            <p:cNvPr id="13" name="Picture 2" descr="\\eventsql\dvd\Online_ART\DVD_ART34\Artwork_Imagery\Hardware Photos\Microsoft HW\LifeCam\LifeCam VX-6000 Windows Live web camera an.png"/>
            <p:cNvPicPr>
              <a:picLocks noChangeAspect="1" noChangeArrowheads="1"/>
            </p:cNvPicPr>
            <p:nvPr/>
          </p:nvPicPr>
          <p:blipFill>
            <a:blip r:embed="rId6" cstate="print"/>
            <a:srcRect/>
            <a:stretch>
              <a:fillRect/>
            </a:stretch>
          </p:blipFill>
          <p:spPr bwMode="auto">
            <a:xfrm flipH="1">
              <a:off x="7024544" y="2325190"/>
              <a:ext cx="800106" cy="1170887"/>
            </a:xfrm>
            <a:prstGeom prst="rect">
              <a:avLst/>
            </a:prstGeom>
            <a:noFill/>
          </p:spPr>
        </p:pic>
        <p:cxnSp>
          <p:nvCxnSpPr>
            <p:cNvPr id="14" name="Straight Connector 13"/>
            <p:cNvCxnSpPr/>
            <p:nvPr/>
          </p:nvCxnSpPr>
          <p:spPr bwMode="auto">
            <a:xfrm>
              <a:off x="7236823" y="3317965"/>
              <a:ext cx="287927" cy="1578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tx2">
                  <a:lumMod val="50000"/>
                </a:schemeClr>
              </a:solidFill>
              <a:prstDash val="solid"/>
              <a:round/>
              <a:headEnd type="none" w="med" len="med"/>
              <a:tailEnd type="none" w="med" len="med"/>
            </a:ln>
            <a:effectLst/>
          </p:spPr>
        </p:cxnSp>
      </p:grpSp>
      <p:sp>
        <p:nvSpPr>
          <p:cNvPr id="18" name="Notched Right Arrow 17"/>
          <p:cNvSpPr/>
          <p:nvPr/>
        </p:nvSpPr>
        <p:spPr bwMode="auto">
          <a:xfrm rot="7027241">
            <a:off x="7535178" y="3321698"/>
            <a:ext cx="943103" cy="289619"/>
          </a:xfrm>
          <a:prstGeom prst="notchedRightArrow">
            <a:avLst>
              <a:gd name="adj1" fmla="val 42247"/>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 name="Notched Right Arrow 14"/>
          <p:cNvSpPr/>
          <p:nvPr/>
        </p:nvSpPr>
        <p:spPr bwMode="auto">
          <a:xfrm rot="3667362">
            <a:off x="7243744" y="3443703"/>
            <a:ext cx="647700" cy="272125"/>
          </a:xfrm>
          <a:prstGeom prst="notchedRightArrow">
            <a:avLst>
              <a:gd name="adj1" fmla="val 42247"/>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026" name="Picture 2" descr="K:\Win Vista\Desktop.jpg"/>
          <p:cNvPicPr>
            <a:picLocks noChangeAspect="1" noChangeArrowheads="1"/>
          </p:cNvPicPr>
          <p:nvPr/>
        </p:nvPicPr>
        <p:blipFill>
          <a:blip r:embed="rId7"/>
          <a:srcRect/>
          <a:stretch>
            <a:fillRect/>
          </a:stretch>
        </p:blipFill>
        <p:spPr bwMode="auto">
          <a:xfrm>
            <a:off x="548640" y="1371600"/>
            <a:ext cx="6096000" cy="4572000"/>
          </a:xfrm>
          <a:prstGeom prst="rect">
            <a:avLst/>
          </a:prstGeom>
          <a:noFill/>
        </p:spPr>
      </p:pic>
      <p:pic>
        <p:nvPicPr>
          <p:cNvPr id="30" name="Picture 3" descr="H:\Win Vista\Balloon installing.jpg"/>
          <p:cNvPicPr>
            <a:picLocks noChangeAspect="1" noChangeArrowheads="1"/>
          </p:cNvPicPr>
          <p:nvPr/>
        </p:nvPicPr>
        <p:blipFill>
          <a:blip r:embed="rId8"/>
          <a:srcRect/>
          <a:stretch>
            <a:fillRect/>
          </a:stretch>
        </p:blipFill>
        <p:spPr bwMode="auto">
          <a:xfrm>
            <a:off x="548640" y="1371600"/>
            <a:ext cx="6096000" cy="4572000"/>
          </a:xfrm>
          <a:prstGeom prst="rect">
            <a:avLst/>
          </a:prstGeom>
          <a:noFill/>
        </p:spPr>
      </p:pic>
      <p:pic>
        <p:nvPicPr>
          <p:cNvPr id="31" name="Picture 4" descr="H:\Win Vista\PreUAC prompt.jpg"/>
          <p:cNvPicPr>
            <a:picLocks noChangeAspect="1" noChangeArrowheads="1"/>
          </p:cNvPicPr>
          <p:nvPr/>
        </p:nvPicPr>
        <p:blipFill>
          <a:blip r:embed="rId9"/>
          <a:srcRect/>
          <a:stretch>
            <a:fillRect/>
          </a:stretch>
        </p:blipFill>
        <p:spPr bwMode="auto">
          <a:xfrm>
            <a:off x="548640" y="1371600"/>
            <a:ext cx="6096000" cy="4572000"/>
          </a:xfrm>
          <a:prstGeom prst="rect">
            <a:avLst/>
          </a:prstGeom>
          <a:noFill/>
        </p:spPr>
      </p:pic>
      <p:grpSp>
        <p:nvGrpSpPr>
          <p:cNvPr id="22" name="Group 31"/>
          <p:cNvGrpSpPr/>
          <p:nvPr/>
        </p:nvGrpSpPr>
        <p:grpSpPr>
          <a:xfrm>
            <a:off x="548640" y="1371600"/>
            <a:ext cx="6096000" cy="4572000"/>
            <a:chOff x="3048000" y="2628900"/>
            <a:chExt cx="6096000" cy="4572000"/>
          </a:xfrm>
        </p:grpSpPr>
        <p:pic>
          <p:nvPicPr>
            <p:cNvPr id="33" name="Picture 5" descr="H:\Win Vista\PreUAC prompt click.jpg"/>
            <p:cNvPicPr>
              <a:picLocks noChangeAspect="1" noChangeArrowheads="1"/>
            </p:cNvPicPr>
            <p:nvPr/>
          </p:nvPicPr>
          <p:blipFill>
            <a:blip r:embed="rId10"/>
            <a:srcRect/>
            <a:stretch>
              <a:fillRect/>
            </a:stretch>
          </p:blipFill>
          <p:spPr bwMode="auto">
            <a:xfrm>
              <a:off x="3048000" y="2628900"/>
              <a:ext cx="6096000" cy="4572000"/>
            </a:xfrm>
            <a:prstGeom prst="rect">
              <a:avLst/>
            </a:prstGeom>
            <a:noFill/>
          </p:spPr>
        </p:pic>
        <p:pic>
          <p:nvPicPr>
            <p:cNvPr id="34"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7138988" y="4405313"/>
              <a:ext cx="238125" cy="250658"/>
            </a:xfrm>
            <a:prstGeom prst="rect">
              <a:avLst/>
            </a:prstGeom>
            <a:noFill/>
            <a:ln w="9525">
              <a:noFill/>
              <a:miter lim="800000"/>
              <a:headEnd/>
              <a:tailEnd/>
            </a:ln>
            <a:effectLst/>
          </p:spPr>
        </p:pic>
      </p:grpSp>
      <p:grpSp>
        <p:nvGrpSpPr>
          <p:cNvPr id="23" name="Group 34"/>
          <p:cNvGrpSpPr/>
          <p:nvPr/>
        </p:nvGrpSpPr>
        <p:grpSpPr>
          <a:xfrm>
            <a:off x="548640" y="1371600"/>
            <a:ext cx="6096000" cy="4571999"/>
            <a:chOff x="2743200" y="1371600"/>
            <a:chExt cx="6096000" cy="4571999"/>
          </a:xfrm>
        </p:grpSpPr>
        <p:grpSp>
          <p:nvGrpSpPr>
            <p:cNvPr id="24" name="Group 16"/>
            <p:cNvGrpSpPr/>
            <p:nvPr/>
          </p:nvGrpSpPr>
          <p:grpSpPr>
            <a:xfrm>
              <a:off x="2743200" y="1371600"/>
              <a:ext cx="6096000" cy="4571999"/>
              <a:chOff x="2743200" y="1371600"/>
              <a:chExt cx="6096000" cy="4571999"/>
            </a:xfrm>
          </p:grpSpPr>
          <p:sp>
            <p:nvSpPr>
              <p:cNvPr id="38" name="Rectangle 37"/>
              <p:cNvSpPr/>
              <p:nvPr/>
            </p:nvSpPr>
            <p:spPr>
              <a:xfrm>
                <a:off x="2743200" y="1371600"/>
                <a:ext cx="6096000" cy="4571999"/>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uac.jpg"/>
              <p:cNvPicPr>
                <a:picLocks noChangeAspect="1"/>
              </p:cNvPicPr>
              <p:nvPr/>
            </p:nvPicPr>
            <p:blipFill>
              <a:blip r:embed="rId12"/>
              <a:stretch>
                <a:fillRect/>
              </a:stretch>
            </p:blipFill>
            <p:spPr>
              <a:xfrm>
                <a:off x="4185043" y="2479655"/>
                <a:ext cx="3345180" cy="1836420"/>
              </a:xfrm>
              <a:prstGeom prst="rect">
                <a:avLst/>
              </a:prstGeom>
            </p:spPr>
          </p:pic>
        </p:grpSp>
        <p:pic>
          <p:nvPicPr>
            <p:cNvPr id="37"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6482919" y="3777242"/>
              <a:ext cx="238125" cy="250658"/>
            </a:xfrm>
            <a:prstGeom prst="rect">
              <a:avLst/>
            </a:prstGeom>
            <a:noFill/>
            <a:ln w="9525">
              <a:noFill/>
              <a:miter lim="800000"/>
              <a:headEnd/>
              <a:tailEnd/>
            </a:ln>
            <a:effectLst/>
          </p:spPr>
        </p:pic>
      </p:grpSp>
      <p:pic>
        <p:nvPicPr>
          <p:cNvPr id="40" name="Picture 6" descr="H:\Win Vista\Searching WU empty desktop.jpg"/>
          <p:cNvPicPr>
            <a:picLocks noChangeAspect="1" noChangeArrowheads="1"/>
          </p:cNvPicPr>
          <p:nvPr/>
        </p:nvPicPr>
        <p:blipFill>
          <a:blip r:embed="rId13"/>
          <a:srcRect/>
          <a:stretch>
            <a:fillRect/>
          </a:stretch>
        </p:blipFill>
        <p:spPr bwMode="auto">
          <a:xfrm>
            <a:off x="548640" y="1371600"/>
            <a:ext cx="6096000" cy="4572000"/>
          </a:xfrm>
          <a:prstGeom prst="rect">
            <a:avLst/>
          </a:prstGeom>
          <a:noFill/>
        </p:spPr>
      </p:pic>
      <p:pic>
        <p:nvPicPr>
          <p:cNvPr id="41" name="Picture 4" descr="H:\Win Vista\FNHW insert disc.jpg"/>
          <p:cNvPicPr>
            <a:picLocks noChangeAspect="1" noChangeArrowheads="1"/>
          </p:cNvPicPr>
          <p:nvPr/>
        </p:nvPicPr>
        <p:blipFill>
          <a:blip r:embed="rId14"/>
          <a:srcRect/>
          <a:stretch>
            <a:fillRect/>
          </a:stretch>
        </p:blipFill>
        <p:spPr bwMode="auto">
          <a:xfrm>
            <a:off x="548640" y="1371600"/>
            <a:ext cx="6096000" cy="4572000"/>
          </a:xfrm>
          <a:prstGeom prst="rect">
            <a:avLst/>
          </a:prstGeom>
          <a:noFill/>
        </p:spPr>
      </p:pic>
      <p:grpSp>
        <p:nvGrpSpPr>
          <p:cNvPr id="26" name="Group 41"/>
          <p:cNvGrpSpPr/>
          <p:nvPr/>
        </p:nvGrpSpPr>
        <p:grpSpPr>
          <a:xfrm>
            <a:off x="548640" y="1371600"/>
            <a:ext cx="6096000" cy="4572000"/>
            <a:chOff x="3971153" y="6211329"/>
            <a:chExt cx="6096000" cy="4572000"/>
          </a:xfrm>
        </p:grpSpPr>
        <p:pic>
          <p:nvPicPr>
            <p:cNvPr id="43" name="Picture 4" descr="H:\Win Vista\FNHW insert disc.jpg"/>
            <p:cNvPicPr>
              <a:picLocks noChangeAspect="1" noChangeArrowheads="1"/>
            </p:cNvPicPr>
            <p:nvPr/>
          </p:nvPicPr>
          <p:blipFill>
            <a:blip r:embed="rId14"/>
            <a:srcRect/>
            <a:stretch>
              <a:fillRect/>
            </a:stretch>
          </p:blipFill>
          <p:spPr bwMode="auto">
            <a:xfrm>
              <a:off x="3971153" y="6211329"/>
              <a:ext cx="6096000" cy="4572000"/>
            </a:xfrm>
            <a:prstGeom prst="rect">
              <a:avLst/>
            </a:prstGeom>
            <a:noFill/>
          </p:spPr>
        </p:pic>
        <p:pic>
          <p:nvPicPr>
            <p:cNvPr id="44"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8515878" y="9855751"/>
              <a:ext cx="238125" cy="250658"/>
            </a:xfrm>
            <a:prstGeom prst="rect">
              <a:avLst/>
            </a:prstGeom>
            <a:noFill/>
            <a:ln w="9525">
              <a:noFill/>
              <a:miter lim="800000"/>
              <a:headEnd/>
              <a:tailEnd/>
            </a:ln>
            <a:effectLst/>
          </p:spPr>
        </p:pic>
      </p:grpSp>
      <p:pic>
        <p:nvPicPr>
          <p:cNvPr id="45" name="Picture 6" descr="H:\Win Vista\FNHW searching disc.jpg"/>
          <p:cNvPicPr>
            <a:picLocks noChangeAspect="1" noChangeArrowheads="1"/>
          </p:cNvPicPr>
          <p:nvPr/>
        </p:nvPicPr>
        <p:blipFill>
          <a:blip r:embed="rId15"/>
          <a:srcRect/>
          <a:stretch>
            <a:fillRect/>
          </a:stretch>
        </p:blipFill>
        <p:spPr bwMode="auto">
          <a:xfrm>
            <a:off x="548640" y="1371600"/>
            <a:ext cx="6096000" cy="4572000"/>
          </a:xfrm>
          <a:prstGeom prst="rect">
            <a:avLst/>
          </a:prstGeom>
          <a:noFill/>
        </p:spPr>
      </p:pic>
      <p:pic>
        <p:nvPicPr>
          <p:cNvPr id="7" name="Picture 4" descr="H:\Win Vista\FNHW installing.jpg"/>
          <p:cNvPicPr>
            <a:picLocks noChangeAspect="1" noChangeArrowheads="1"/>
          </p:cNvPicPr>
          <p:nvPr/>
        </p:nvPicPr>
        <p:blipFill>
          <a:blip r:embed="rId16"/>
          <a:srcRect/>
          <a:stretch>
            <a:fillRect/>
          </a:stretch>
        </p:blipFill>
        <p:spPr bwMode="auto">
          <a:xfrm>
            <a:off x="548640" y="1371600"/>
            <a:ext cx="6096000" cy="4572000"/>
          </a:xfrm>
          <a:prstGeom prst="rect">
            <a:avLst/>
          </a:prstGeom>
          <a:noFill/>
        </p:spPr>
      </p:pic>
      <p:grpSp>
        <p:nvGrpSpPr>
          <p:cNvPr id="27" name="Group 48"/>
          <p:cNvGrpSpPr/>
          <p:nvPr/>
        </p:nvGrpSpPr>
        <p:grpSpPr>
          <a:xfrm>
            <a:off x="548640" y="1371600"/>
            <a:ext cx="6096000" cy="4572000"/>
            <a:chOff x="-6096000" y="-1885950"/>
            <a:chExt cx="6096000" cy="4572000"/>
          </a:xfrm>
        </p:grpSpPr>
        <p:pic>
          <p:nvPicPr>
            <p:cNvPr id="8" name="Picture 5" descr="H:\Win Vista\FNHW success.jpg"/>
            <p:cNvPicPr>
              <a:picLocks noChangeAspect="1" noChangeArrowheads="1"/>
            </p:cNvPicPr>
            <p:nvPr/>
          </p:nvPicPr>
          <p:blipFill>
            <a:blip r:embed="rId17"/>
            <a:srcRect/>
            <a:stretch>
              <a:fillRect/>
            </a:stretch>
          </p:blipFill>
          <p:spPr bwMode="auto">
            <a:xfrm>
              <a:off x="-6096000" y="-1885950"/>
              <a:ext cx="6096000" cy="4572000"/>
            </a:xfrm>
            <a:prstGeom prst="rect">
              <a:avLst/>
            </a:prstGeom>
            <a:noFill/>
          </p:spPr>
        </p:pic>
        <p:pic>
          <p:nvPicPr>
            <p:cNvPr id="48"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984681" y="1796042"/>
              <a:ext cx="238125" cy="250658"/>
            </a:xfrm>
            <a:prstGeom prst="rect">
              <a:avLst/>
            </a:prstGeom>
            <a:noFill/>
            <a:ln w="9525">
              <a:noFill/>
              <a:miter lim="800000"/>
              <a:headEnd/>
              <a:tailEnd/>
            </a:ln>
            <a:effectLst/>
          </p:spPr>
        </p:pic>
      </p:grpSp>
      <p:pic>
        <p:nvPicPr>
          <p:cNvPr id="21" name="Picture 6" descr="H:\Win Vista\Desktop.jpg"/>
          <p:cNvPicPr>
            <a:picLocks noChangeAspect="1" noChangeArrowheads="1"/>
          </p:cNvPicPr>
          <p:nvPr/>
        </p:nvPicPr>
        <p:blipFill>
          <a:blip r:embed="rId7"/>
          <a:srcRect/>
          <a:stretch>
            <a:fillRect/>
          </a:stretch>
        </p:blipFill>
        <p:spPr bwMode="auto">
          <a:xfrm>
            <a:off x="548640" y="1371600"/>
            <a:ext cx="6096000" cy="4572000"/>
          </a:xfrm>
          <a:prstGeom prst="rect">
            <a:avLst/>
          </a:prstGeom>
          <a:noFill/>
        </p:spPr>
      </p:pic>
      <p:pic>
        <p:nvPicPr>
          <p:cNvPr id="54" name="Picture 2" descr="\\eventsql\dvd\Online_ART\DVD_ART34\Artwork_Imagery\Icons - Illustrations\_WINDOWS SERVER ICONS\Symbols\Question Mark unsure help Blue.png"/>
          <p:cNvPicPr>
            <a:picLocks noChangeAspect="1" noChangeArrowheads="1"/>
          </p:cNvPicPr>
          <p:nvPr/>
        </p:nvPicPr>
        <p:blipFill>
          <a:blip r:embed="rId18" cstate="print"/>
          <a:srcRect/>
          <a:stretch>
            <a:fillRect/>
          </a:stretch>
        </p:blipFill>
        <p:spPr bwMode="auto">
          <a:xfrm>
            <a:off x="7537790" y="2791967"/>
            <a:ext cx="214036" cy="380175"/>
          </a:xfrm>
          <a:prstGeom prst="rect">
            <a:avLst/>
          </a:prstGeom>
          <a:noFill/>
        </p:spPr>
      </p:pic>
      <p:sp>
        <p:nvSpPr>
          <p:cNvPr id="55" name="TextBox 54"/>
          <p:cNvSpPr txBox="1"/>
          <p:nvPr/>
        </p:nvSpPr>
        <p:spPr>
          <a:xfrm>
            <a:off x="7729728" y="2828544"/>
            <a:ext cx="1085088" cy="307777"/>
          </a:xfrm>
          <a:prstGeom prst="rect">
            <a:avLst/>
          </a:prstGeom>
          <a:noFill/>
        </p:spPr>
        <p:txBody>
          <a:bodyPr wrap="square" rtlCol="0">
            <a:spAutoFit/>
          </a:bodyPr>
          <a:lstStyle/>
          <a:p>
            <a:r>
              <a:rPr lang="en-US" sz="1400" dirty="0" smtClean="0">
                <a:solidFill>
                  <a:schemeClr val="tx1"/>
                </a:solidFill>
                <a:effectLst>
                  <a:outerShdw blurRad="38100" dist="38100" dir="2700000" algn="tl">
                    <a:srgbClr val="000000">
                      <a:alpha val="43137"/>
                    </a:srgbClr>
                  </a:outerShdw>
                </a:effectLst>
                <a:latin typeface="Trebuchet MS" pitchFamily="34" charset="0"/>
              </a:rPr>
              <a:t>Depends…</a:t>
            </a:r>
          </a:p>
        </p:txBody>
      </p:sp>
      <p:sp>
        <p:nvSpPr>
          <p:cNvPr id="56" name="TextBox 55"/>
          <p:cNvSpPr txBox="1"/>
          <p:nvPr/>
        </p:nvSpPr>
        <p:spPr>
          <a:xfrm>
            <a:off x="6742176" y="5327904"/>
            <a:ext cx="2048256" cy="307777"/>
          </a:xfrm>
          <a:prstGeom prst="rect">
            <a:avLst/>
          </a:prstGeom>
          <a:noFill/>
        </p:spPr>
        <p:txBody>
          <a:bodyPr wrap="square" rtlCol="0">
            <a:spAutoFit/>
          </a:bodyPr>
          <a:lstStyle/>
          <a:p>
            <a:r>
              <a:rPr lang="en-US" sz="1400" dirty="0" smtClean="0">
                <a:solidFill>
                  <a:srgbClr val="FF0000"/>
                </a:solidFill>
                <a:effectLst>
                  <a:outerShdw blurRad="38100" dist="38100" dir="2700000" algn="tl">
                    <a:srgbClr val="000000">
                      <a:alpha val="43137"/>
                    </a:srgbClr>
                  </a:outerShdw>
                </a:effectLst>
                <a:latin typeface="Trebuchet MS" pitchFamily="34" charset="0"/>
              </a:rPr>
              <a:t>Did not run setup.exe!</a:t>
            </a:r>
          </a:p>
        </p:txBody>
      </p:sp>
      <p:sp>
        <p:nvSpPr>
          <p:cNvPr id="58" name="Rounded Rectangle 57"/>
          <p:cNvSpPr/>
          <p:nvPr/>
        </p:nvSpPr>
        <p:spPr bwMode="auto">
          <a:xfrm>
            <a:off x="3641834" y="1709625"/>
            <a:ext cx="2685091" cy="414780"/>
          </a:xfrm>
          <a:prstGeom prst="roundRect">
            <a:avLst/>
          </a:prstGeom>
          <a:ln w="38100">
            <a:solidFill>
              <a:schemeClr val="tx2"/>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Hardware-first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 calcmode="lin" valueType="num">
                                      <p:cBhvr>
                                        <p:cTn id="9" dur="500" fill="hold"/>
                                        <p:tgtEl>
                                          <p:spTgt spid="58"/>
                                        </p:tgtEl>
                                        <p:attrNameLst>
                                          <p:attrName>style.rotation</p:attrName>
                                        </p:attrNameLst>
                                      </p:cBhvr>
                                      <p:tavLst>
                                        <p:tav tm="0">
                                          <p:val>
                                            <p:fltVal val="90"/>
                                          </p:val>
                                        </p:tav>
                                        <p:tav tm="100000">
                                          <p:val>
                                            <p:fltVal val="0"/>
                                          </p:val>
                                        </p:tav>
                                      </p:tavLst>
                                    </p:anim>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2"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Windows Hardware Insert.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30"/>
                                        </p:tgtEl>
                                      </p:cBhvr>
                                    </p:animEffect>
                                    <p:set>
                                      <p:cBhvr>
                                        <p:cTn id="27" dur="1" fill="hold">
                                          <p:stCondLst>
                                            <p:cond delay="1999"/>
                                          </p:stCondLst>
                                        </p:cTn>
                                        <p:tgtEl>
                                          <p:spTgt spid="3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39" presetClass="entr" presetSubtype="0" accel="100000" fill="hold" grpId="3"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53"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54"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5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5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39" presetClass="entr" presetSubtype="0" accel="100000" fill="hold" nodeType="clickEffect">
                                  <p:stCondLst>
                                    <p:cond delay="0"/>
                                  </p:stCondLst>
                                  <p:childTnLst>
                                    <p:set>
                                      <p:cBhvr>
                                        <p:cTn id="83" dur="1" fill="hold">
                                          <p:stCondLst>
                                            <p:cond delay="0"/>
                                          </p:stCondLst>
                                        </p:cTn>
                                        <p:tgtEl>
                                          <p:spTgt spid="54"/>
                                        </p:tgtEl>
                                        <p:attrNameLst>
                                          <p:attrName>style.visibility</p:attrName>
                                        </p:attrNameLst>
                                      </p:cBhvr>
                                      <p:to>
                                        <p:strVal val="visible"/>
                                      </p:to>
                                    </p:set>
                                    <p:anim calcmode="lin" valueType="num">
                                      <p:cBhvr>
                                        <p:cTn id="84" dur="500" fill="hold"/>
                                        <p:tgtEl>
                                          <p:spTgt spid="54"/>
                                        </p:tgtEl>
                                        <p:attrNameLst>
                                          <p:attrName>ppt_h</p:attrName>
                                        </p:attrNameLst>
                                      </p:cBhvr>
                                      <p:tavLst>
                                        <p:tav tm="0">
                                          <p:val>
                                            <p:strVal val="#ppt_h/20"/>
                                          </p:val>
                                        </p:tav>
                                        <p:tav tm="50000">
                                          <p:val>
                                            <p:strVal val="#ppt_h/20"/>
                                          </p:val>
                                        </p:tav>
                                        <p:tav tm="100000">
                                          <p:val>
                                            <p:strVal val="#ppt_h"/>
                                          </p:val>
                                        </p:tav>
                                      </p:tavLst>
                                    </p:anim>
                                    <p:anim calcmode="lin" valueType="num">
                                      <p:cBhvr>
                                        <p:cTn id="85" dur="500" fill="hold"/>
                                        <p:tgtEl>
                                          <p:spTgt spid="54"/>
                                        </p:tgtEl>
                                        <p:attrNameLst>
                                          <p:attrName>ppt_w</p:attrName>
                                        </p:attrNameLst>
                                      </p:cBhvr>
                                      <p:tavLst>
                                        <p:tav tm="0">
                                          <p:val>
                                            <p:strVal val="#ppt_w+.3"/>
                                          </p:val>
                                        </p:tav>
                                        <p:tav tm="50000">
                                          <p:val>
                                            <p:strVal val="#ppt_w+.3"/>
                                          </p:val>
                                        </p:tav>
                                        <p:tav tm="100000">
                                          <p:val>
                                            <p:strVal val="#ppt_w"/>
                                          </p:val>
                                        </p:tav>
                                      </p:tavLst>
                                    </p:anim>
                                    <p:anim calcmode="lin" valueType="num">
                                      <p:cBhvr>
                                        <p:cTn id="86" dur="500" fill="hold"/>
                                        <p:tgtEl>
                                          <p:spTgt spid="54"/>
                                        </p:tgtEl>
                                        <p:attrNameLst>
                                          <p:attrName>ppt_x</p:attrName>
                                        </p:attrNameLst>
                                      </p:cBhvr>
                                      <p:tavLst>
                                        <p:tav tm="0">
                                          <p:val>
                                            <p:strVal val="#ppt_x-.3"/>
                                          </p:val>
                                        </p:tav>
                                        <p:tav tm="50000">
                                          <p:val>
                                            <p:strVal val="#ppt_x"/>
                                          </p:val>
                                        </p:tav>
                                        <p:tav tm="100000">
                                          <p:val>
                                            <p:strVal val="#ppt_x"/>
                                          </p:val>
                                        </p:tav>
                                      </p:tavLst>
                                    </p:anim>
                                    <p:anim calcmode="lin" valueType="num">
                                      <p:cBhvr>
                                        <p:cTn id="87" dur="500" fill="hold"/>
                                        <p:tgtEl>
                                          <p:spTgt spid="54"/>
                                        </p:tgtEl>
                                        <p:attrNameLst>
                                          <p:attrName>ppt_y</p:attrName>
                                        </p:attrNameLst>
                                      </p:cBhvr>
                                      <p:tavLst>
                                        <p:tav tm="0">
                                          <p:val>
                                            <p:strVal val="#ppt_y"/>
                                          </p:val>
                                        </p:tav>
                                        <p:tav tm="100000">
                                          <p:val>
                                            <p:strVal val="#ppt_y"/>
                                          </p:val>
                                        </p:tav>
                                      </p:tavLst>
                                    </p:anim>
                                  </p:childTnLst>
                                </p:cTn>
                              </p:par>
                              <p:par>
                                <p:cTn id="88" presetID="39" presetClass="entr" presetSubtype="0" accel="100000" fill="hold" grpId="0" nodeType="with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ppt_h</p:attrName>
                                        </p:attrNameLst>
                                      </p:cBhvr>
                                      <p:tavLst>
                                        <p:tav tm="0">
                                          <p:val>
                                            <p:strVal val="#ppt_h/20"/>
                                          </p:val>
                                        </p:tav>
                                        <p:tav tm="50000">
                                          <p:val>
                                            <p:strVal val="#ppt_h/20"/>
                                          </p:val>
                                        </p:tav>
                                        <p:tav tm="100000">
                                          <p:val>
                                            <p:strVal val="#ppt_h"/>
                                          </p:val>
                                        </p:tav>
                                      </p:tavLst>
                                    </p:anim>
                                    <p:anim calcmode="lin" valueType="num">
                                      <p:cBhvr>
                                        <p:cTn id="91" dur="500" fill="hold"/>
                                        <p:tgtEl>
                                          <p:spTgt spid="55"/>
                                        </p:tgtEl>
                                        <p:attrNameLst>
                                          <p:attrName>ppt_w</p:attrName>
                                        </p:attrNameLst>
                                      </p:cBhvr>
                                      <p:tavLst>
                                        <p:tav tm="0">
                                          <p:val>
                                            <p:strVal val="#ppt_w+.3"/>
                                          </p:val>
                                        </p:tav>
                                        <p:tav tm="50000">
                                          <p:val>
                                            <p:strVal val="#ppt_w+.3"/>
                                          </p:val>
                                        </p:tav>
                                        <p:tav tm="100000">
                                          <p:val>
                                            <p:strVal val="#ppt_w"/>
                                          </p:val>
                                        </p:tav>
                                      </p:tavLst>
                                    </p:anim>
                                    <p:anim calcmode="lin" valueType="num">
                                      <p:cBhvr>
                                        <p:cTn id="92" dur="500" fill="hold"/>
                                        <p:tgtEl>
                                          <p:spTgt spid="55"/>
                                        </p:tgtEl>
                                        <p:attrNameLst>
                                          <p:attrName>ppt_x</p:attrName>
                                        </p:attrNameLst>
                                      </p:cBhvr>
                                      <p:tavLst>
                                        <p:tav tm="0">
                                          <p:val>
                                            <p:strVal val="#ppt_x-.3"/>
                                          </p:val>
                                        </p:tav>
                                        <p:tav tm="50000">
                                          <p:val>
                                            <p:strVal val="#ppt_x"/>
                                          </p:val>
                                        </p:tav>
                                        <p:tav tm="100000">
                                          <p:val>
                                            <p:strVal val="#ppt_x"/>
                                          </p:val>
                                        </p:tav>
                                      </p:tavLst>
                                    </p:anim>
                                    <p:anim calcmode="lin" valueType="num">
                                      <p:cBhvr>
                                        <p:cTn id="93"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3" animBg="1"/>
      <p:bldP spid="15" grpId="2" animBg="1"/>
      <p:bldP spid="55" grpId="0"/>
      <p:bldP spid="56" grpId="0"/>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6"/>
          <p:cNvGrpSpPr/>
          <p:nvPr/>
        </p:nvGrpSpPr>
        <p:grpSpPr>
          <a:xfrm>
            <a:off x="280924" y="710375"/>
            <a:ext cx="8570976" cy="5461825"/>
            <a:chOff x="280924" y="710375"/>
            <a:chExt cx="8570976" cy="5461825"/>
          </a:xfrm>
        </p:grpSpPr>
        <p:sp>
          <p:nvSpPr>
            <p:cNvPr id="6" name="Snip Same Side Corner Rectangle 5"/>
            <p:cNvSpPr/>
            <p:nvPr/>
          </p:nvSpPr>
          <p:spPr bwMode="auto">
            <a:xfrm>
              <a:off x="5981375" y="710375"/>
              <a:ext cx="1326388" cy="335280"/>
            </a:xfrm>
            <a:prstGeom prst="snip2SameRect">
              <a:avLst/>
            </a:prstGeom>
            <a:solidFill>
              <a:srgbClr val="156B13"/>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2">
                      <a:lumMod val="85000"/>
                    </a:schemeClr>
                  </a:solidFill>
                  <a:effectLst>
                    <a:outerShdw blurRad="38100" dist="38100" dir="2700000" algn="tl">
                      <a:srgbClr val="000000">
                        <a:alpha val="43137"/>
                      </a:srgbClr>
                    </a:outerShdw>
                  </a:effectLst>
                  <a:latin typeface="Trebuchet MS" pitchFamily="34" charset="0"/>
                </a:rPr>
                <a:t>Vista</a:t>
              </a:r>
            </a:p>
          </p:txBody>
        </p:sp>
        <p:sp>
          <p:nvSpPr>
            <p:cNvPr id="5" name="Rectangle 4"/>
            <p:cNvSpPr/>
            <p:nvPr/>
          </p:nvSpPr>
          <p:spPr bwMode="auto">
            <a:xfrm>
              <a:off x="280924" y="1076452"/>
              <a:ext cx="8570976" cy="5095748"/>
            </a:xfrm>
            <a:prstGeom prst="rect">
              <a:avLst/>
            </a:prstGeom>
            <a:gradFill>
              <a:gsLst>
                <a:gs pos="0">
                  <a:srgbClr val="005CC0"/>
                </a:gs>
                <a:gs pos="39999">
                  <a:srgbClr val="85C2FF"/>
                </a:gs>
                <a:gs pos="70000">
                  <a:srgbClr val="B4CBE6"/>
                </a:gs>
                <a:gs pos="100000">
                  <a:srgbClr val="F1EBFF"/>
                </a:gs>
              </a:gsLst>
              <a:lin ang="5400000" scaled="0"/>
            </a:gradFill>
            <a:ln>
              <a:solidFill>
                <a:schemeClr val="bg1">
                  <a:lumMod val="40000"/>
                  <a:lumOff val="6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Snip Same Side Corner Rectangle 8"/>
            <p:cNvSpPr/>
            <p:nvPr/>
          </p:nvSpPr>
          <p:spPr bwMode="auto">
            <a:xfrm>
              <a:off x="7347387" y="710375"/>
              <a:ext cx="1326388" cy="335280"/>
            </a:xfrm>
            <a:prstGeom prst="snip2SameRect">
              <a:avLst/>
            </a:prstGeom>
            <a:solidFill>
              <a:srgbClr val="005CC0"/>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Windows 7</a:t>
              </a:r>
            </a:p>
          </p:txBody>
        </p:sp>
        <p:cxnSp>
          <p:nvCxnSpPr>
            <p:cNvPr id="11" name="Straight Connector 10"/>
            <p:cNvCxnSpPr/>
            <p:nvPr/>
          </p:nvCxnSpPr>
          <p:spPr bwMode="auto">
            <a:xfrm flipV="1">
              <a:off x="7347284" y="1065214"/>
              <a:ext cx="1320726" cy="426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005CC0"/>
              </a:solidFill>
              <a:prstDash val="solid"/>
              <a:round/>
              <a:headEnd type="none" w="med" len="med"/>
              <a:tailEnd type="none" w="med" len="med"/>
            </a:ln>
            <a:effectLst/>
          </p:spPr>
        </p:cxnSp>
      </p:grpSp>
      <p:sp>
        <p:nvSpPr>
          <p:cNvPr id="20" name="Rectangle 12"/>
          <p:cNvSpPr>
            <a:spLocks noGrp="1" noChangeArrowheads="1"/>
          </p:cNvSpPr>
          <p:nvPr>
            <p:ph type="title"/>
          </p:nvPr>
        </p:nvSpPr>
        <p:spPr>
          <a:xfrm>
            <a:off x="381001" y="228601"/>
            <a:ext cx="5270499" cy="387798"/>
          </a:xfrm>
        </p:spPr>
        <p:txBody>
          <a:bodyPr/>
          <a:lstStyle/>
          <a:p>
            <a:r>
              <a:rPr lang="en-US" sz="2800" dirty="0" smtClean="0"/>
              <a:t>Scenario 6:</a:t>
            </a:r>
            <a:r>
              <a:rPr sz="2400" smtClean="0"/>
              <a:t>  </a:t>
            </a:r>
            <a:r>
              <a:rPr sz="2800" smtClean="0"/>
              <a:t>Driver is on a disc</a:t>
            </a:r>
            <a:endParaRPr sz="2800"/>
          </a:p>
        </p:txBody>
      </p:sp>
      <p:pic>
        <p:nvPicPr>
          <p:cNvPr id="8" name="Picture 14" descr="\\eventsql\dvd\Online_ART\DVD_ART34\Artwork_Imagery\Icons - Illustrations\_WINDOWS VISTA ICONS\Software box retail DVD package.png"/>
          <p:cNvPicPr>
            <a:picLocks noChangeAspect="1" noChangeArrowheads="1"/>
          </p:cNvPicPr>
          <p:nvPr/>
        </p:nvPicPr>
        <p:blipFill>
          <a:blip r:embed="rId4"/>
          <a:srcRect/>
          <a:stretch>
            <a:fillRect/>
          </a:stretch>
        </p:blipFill>
        <p:spPr bwMode="auto">
          <a:xfrm>
            <a:off x="7783034" y="1840992"/>
            <a:ext cx="1202470" cy="1202470"/>
          </a:xfrm>
          <a:prstGeom prst="rect">
            <a:avLst/>
          </a:prstGeom>
          <a:noFill/>
        </p:spPr>
      </p:pic>
      <p:pic>
        <p:nvPicPr>
          <p:cNvPr id="10" name="Picture 8" descr="\\eventsql\dvd\Online_ART\DVD_ART34\Artwork_Imagery\Icons - Illustrations\_WINDOWS VISTA ICONS\Computer PC desktop.png"/>
          <p:cNvPicPr>
            <a:picLocks noChangeAspect="1" noChangeArrowheads="1"/>
          </p:cNvPicPr>
          <p:nvPr/>
        </p:nvPicPr>
        <p:blipFill>
          <a:blip r:embed="rId5"/>
          <a:srcRect/>
          <a:stretch>
            <a:fillRect/>
          </a:stretch>
        </p:blipFill>
        <p:spPr bwMode="auto">
          <a:xfrm>
            <a:off x="7586060" y="3618411"/>
            <a:ext cx="1232894" cy="1232894"/>
          </a:xfrm>
          <a:prstGeom prst="rect">
            <a:avLst/>
          </a:prstGeom>
          <a:noFill/>
        </p:spPr>
      </p:pic>
      <p:grpSp>
        <p:nvGrpSpPr>
          <p:cNvPr id="12" name="Group 11"/>
          <p:cNvGrpSpPr/>
          <p:nvPr/>
        </p:nvGrpSpPr>
        <p:grpSpPr>
          <a:xfrm>
            <a:off x="6894734" y="2175122"/>
            <a:ext cx="700882" cy="1025680"/>
            <a:chOff x="7024544" y="2325190"/>
            <a:chExt cx="800106" cy="1170887"/>
          </a:xfrm>
        </p:grpSpPr>
        <p:pic>
          <p:nvPicPr>
            <p:cNvPr id="13" name="Picture 2" descr="\\eventsql\dvd\Online_ART\DVD_ART34\Artwork_Imagery\Hardware Photos\Microsoft HW\LifeCam\LifeCam VX-6000 Windows Live web camera an.png"/>
            <p:cNvPicPr>
              <a:picLocks noChangeAspect="1" noChangeArrowheads="1"/>
            </p:cNvPicPr>
            <p:nvPr/>
          </p:nvPicPr>
          <p:blipFill>
            <a:blip r:embed="rId6" cstate="print"/>
            <a:srcRect/>
            <a:stretch>
              <a:fillRect/>
            </a:stretch>
          </p:blipFill>
          <p:spPr bwMode="auto">
            <a:xfrm flipH="1">
              <a:off x="7024544" y="2325190"/>
              <a:ext cx="800106" cy="1170887"/>
            </a:xfrm>
            <a:prstGeom prst="rect">
              <a:avLst/>
            </a:prstGeom>
            <a:noFill/>
          </p:spPr>
        </p:pic>
        <p:cxnSp>
          <p:nvCxnSpPr>
            <p:cNvPr id="14" name="Straight Connector 13"/>
            <p:cNvCxnSpPr/>
            <p:nvPr/>
          </p:nvCxnSpPr>
          <p:spPr bwMode="auto">
            <a:xfrm>
              <a:off x="7236823" y="3317965"/>
              <a:ext cx="287927" cy="1578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tx2">
                  <a:lumMod val="50000"/>
                </a:schemeClr>
              </a:solidFill>
              <a:prstDash val="solid"/>
              <a:round/>
              <a:headEnd type="none" w="med" len="med"/>
              <a:tailEnd type="none" w="med" len="med"/>
            </a:ln>
            <a:effectLst/>
          </p:spPr>
        </p:cxnSp>
      </p:grpSp>
      <p:sp>
        <p:nvSpPr>
          <p:cNvPr id="15" name="Notched Right Arrow 14"/>
          <p:cNvSpPr/>
          <p:nvPr/>
        </p:nvSpPr>
        <p:spPr bwMode="auto">
          <a:xfrm rot="7027241">
            <a:off x="7535178" y="3321698"/>
            <a:ext cx="943103" cy="289619"/>
          </a:xfrm>
          <a:prstGeom prst="notchedRightArrow">
            <a:avLst>
              <a:gd name="adj1" fmla="val 42247"/>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6" name="Notched Right Arrow 15"/>
          <p:cNvSpPr/>
          <p:nvPr/>
        </p:nvSpPr>
        <p:spPr bwMode="auto">
          <a:xfrm rot="3667362">
            <a:off x="7243744" y="3443703"/>
            <a:ext cx="647700" cy="272125"/>
          </a:xfrm>
          <a:prstGeom prst="notchedRightArrow">
            <a:avLst>
              <a:gd name="adj1" fmla="val 42247"/>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7" name="Picture 6" descr="\\eventsql\dvd\Online_ART\DVD_ART34\Artwork_Imagery\Icons - Illustrations\_WINDOWS VISTA ICONS\Green Check checkmark okay.png"/>
          <p:cNvPicPr>
            <a:picLocks noChangeAspect="1" noChangeArrowheads="1"/>
          </p:cNvPicPr>
          <p:nvPr/>
        </p:nvPicPr>
        <p:blipFill>
          <a:blip r:embed="rId7" cstate="print"/>
          <a:srcRect/>
          <a:stretch>
            <a:fillRect/>
          </a:stretch>
        </p:blipFill>
        <p:spPr bwMode="auto">
          <a:xfrm>
            <a:off x="7444536" y="2803790"/>
            <a:ext cx="370536" cy="366956"/>
          </a:xfrm>
          <a:prstGeom prst="rect">
            <a:avLst/>
          </a:prstGeom>
          <a:noFill/>
        </p:spPr>
      </p:pic>
      <p:pic>
        <p:nvPicPr>
          <p:cNvPr id="18" name="Picture 17" descr="H:\Win 7\Desktop.jpg"/>
          <p:cNvPicPr>
            <a:picLocks noChangeAspect="1" noChangeArrowheads="1"/>
          </p:cNvPicPr>
          <p:nvPr/>
        </p:nvPicPr>
        <p:blipFill>
          <a:blip r:embed="rId8"/>
          <a:srcRect/>
          <a:stretch>
            <a:fillRect/>
          </a:stretch>
        </p:blipFill>
        <p:spPr bwMode="auto">
          <a:xfrm>
            <a:off x="548640" y="1371600"/>
            <a:ext cx="6096000" cy="4572000"/>
          </a:xfrm>
          <a:prstGeom prst="rect">
            <a:avLst/>
          </a:prstGeom>
          <a:noFill/>
        </p:spPr>
      </p:pic>
      <p:pic>
        <p:nvPicPr>
          <p:cNvPr id="1026" name="Picture 2" descr="H:\Win 7\Balloon installing.jpg"/>
          <p:cNvPicPr>
            <a:picLocks noChangeAspect="1" noChangeArrowheads="1"/>
          </p:cNvPicPr>
          <p:nvPr/>
        </p:nvPicPr>
        <p:blipFill>
          <a:blip r:embed="rId9"/>
          <a:srcRect/>
          <a:stretch>
            <a:fillRect/>
          </a:stretch>
        </p:blipFill>
        <p:spPr bwMode="auto">
          <a:xfrm>
            <a:off x="548640" y="1371600"/>
            <a:ext cx="6096000" cy="4572000"/>
          </a:xfrm>
          <a:prstGeom prst="rect">
            <a:avLst/>
          </a:prstGeom>
          <a:noFill/>
        </p:spPr>
      </p:pic>
      <p:pic>
        <p:nvPicPr>
          <p:cNvPr id="1027" name="Picture 3" descr="H:\Win 7\Balloon not installed.jpg"/>
          <p:cNvPicPr>
            <a:picLocks noChangeAspect="1" noChangeArrowheads="1"/>
          </p:cNvPicPr>
          <p:nvPr/>
        </p:nvPicPr>
        <p:blipFill>
          <a:blip r:embed="rId10"/>
          <a:srcRect/>
          <a:stretch>
            <a:fillRect/>
          </a:stretch>
        </p:blipFill>
        <p:spPr bwMode="auto">
          <a:xfrm>
            <a:off x="548640" y="1371600"/>
            <a:ext cx="6096000" cy="4572000"/>
          </a:xfrm>
          <a:prstGeom prst="rect">
            <a:avLst/>
          </a:prstGeom>
          <a:noFill/>
        </p:spPr>
      </p:pic>
      <p:grpSp>
        <p:nvGrpSpPr>
          <p:cNvPr id="25" name="Group 24"/>
          <p:cNvGrpSpPr/>
          <p:nvPr/>
        </p:nvGrpSpPr>
        <p:grpSpPr>
          <a:xfrm>
            <a:off x="548640" y="1371600"/>
            <a:ext cx="6096000" cy="4572000"/>
            <a:chOff x="-1708529" y="322476"/>
            <a:chExt cx="6096000" cy="4572000"/>
          </a:xfrm>
        </p:grpSpPr>
        <p:pic>
          <p:nvPicPr>
            <p:cNvPr id="26" name="Picture 2" descr="C:\Users\richief\Desktop\autoplay 7.jpg"/>
            <p:cNvPicPr>
              <a:picLocks noChangeAspect="1" noChangeArrowheads="1"/>
            </p:cNvPicPr>
            <p:nvPr/>
          </p:nvPicPr>
          <p:blipFill>
            <a:blip r:embed="rId11"/>
            <a:srcRect/>
            <a:stretch>
              <a:fillRect/>
            </a:stretch>
          </p:blipFill>
          <p:spPr bwMode="auto">
            <a:xfrm>
              <a:off x="-1708529" y="322476"/>
              <a:ext cx="6096000" cy="4572000"/>
            </a:xfrm>
            <a:prstGeom prst="rect">
              <a:avLst/>
            </a:prstGeom>
            <a:noFill/>
          </p:spPr>
        </p:pic>
        <p:pic>
          <p:nvPicPr>
            <p:cNvPr id="27" name="Picture 9"/>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1818114" y="2630831"/>
              <a:ext cx="238125" cy="250658"/>
            </a:xfrm>
            <a:prstGeom prst="rect">
              <a:avLst/>
            </a:prstGeom>
            <a:noFill/>
            <a:ln w="9525">
              <a:noFill/>
              <a:miter lim="800000"/>
              <a:headEnd/>
              <a:tailEnd/>
            </a:ln>
            <a:effectLst/>
          </p:spPr>
        </p:pic>
      </p:grpSp>
      <p:grpSp>
        <p:nvGrpSpPr>
          <p:cNvPr id="28" name="Group 27"/>
          <p:cNvGrpSpPr/>
          <p:nvPr/>
        </p:nvGrpSpPr>
        <p:grpSpPr>
          <a:xfrm>
            <a:off x="548640" y="1371600"/>
            <a:ext cx="6096000" cy="4571999"/>
            <a:chOff x="-2235503" y="2286001"/>
            <a:chExt cx="6096000" cy="4571999"/>
          </a:xfrm>
        </p:grpSpPr>
        <p:sp>
          <p:nvSpPr>
            <p:cNvPr id="29" name="Rectangle 28"/>
            <p:cNvSpPr/>
            <p:nvPr/>
          </p:nvSpPr>
          <p:spPr>
            <a:xfrm>
              <a:off x="-2235503" y="2286001"/>
              <a:ext cx="6096000" cy="4571999"/>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C:\Users\richief\Desktop\application UAC.jpg"/>
            <p:cNvPicPr>
              <a:picLocks noChangeAspect="1" noChangeArrowheads="1"/>
            </p:cNvPicPr>
            <p:nvPr/>
          </p:nvPicPr>
          <p:blipFill>
            <a:blip r:embed="rId13"/>
            <a:srcRect/>
            <a:stretch>
              <a:fillRect/>
            </a:stretch>
          </p:blipFill>
          <p:spPr bwMode="auto">
            <a:xfrm>
              <a:off x="-944112" y="3411228"/>
              <a:ext cx="3345180" cy="1836420"/>
            </a:xfrm>
            <a:prstGeom prst="rect">
              <a:avLst/>
            </a:prstGeom>
            <a:noFill/>
          </p:spPr>
        </p:pic>
        <p:pic>
          <p:nvPicPr>
            <p:cNvPr id="37" name="Picture 9"/>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1504216" y="4691643"/>
              <a:ext cx="238125" cy="250658"/>
            </a:xfrm>
            <a:prstGeom prst="rect">
              <a:avLst/>
            </a:prstGeom>
            <a:noFill/>
            <a:ln w="9525">
              <a:noFill/>
              <a:miter lim="800000"/>
              <a:headEnd/>
              <a:tailEnd/>
            </a:ln>
            <a:effectLst/>
          </p:spPr>
        </p:pic>
      </p:grpSp>
      <p:grpSp>
        <p:nvGrpSpPr>
          <p:cNvPr id="31" name="Group 30"/>
          <p:cNvGrpSpPr/>
          <p:nvPr/>
        </p:nvGrpSpPr>
        <p:grpSpPr>
          <a:xfrm>
            <a:off x="1773936" y="2697480"/>
            <a:ext cx="3977640" cy="1897380"/>
            <a:chOff x="1623880" y="2548330"/>
            <a:chExt cx="3977640" cy="1897380"/>
          </a:xfrm>
        </p:grpSpPr>
        <p:pic>
          <p:nvPicPr>
            <p:cNvPr id="32" name="Picture 31" descr="K:\Win 7\New Folder\App install 3.jpg"/>
            <p:cNvPicPr>
              <a:picLocks noChangeAspect="1" noChangeArrowheads="1"/>
            </p:cNvPicPr>
            <p:nvPr/>
          </p:nvPicPr>
          <p:blipFill>
            <a:blip r:embed="rId14"/>
            <a:srcRect/>
            <a:stretch>
              <a:fillRect/>
            </a:stretch>
          </p:blipFill>
          <p:spPr bwMode="auto">
            <a:xfrm>
              <a:off x="1623880" y="2548330"/>
              <a:ext cx="3977640" cy="1897380"/>
            </a:xfrm>
            <a:prstGeom prst="rect">
              <a:avLst/>
            </a:prstGeom>
            <a:noFill/>
          </p:spPr>
        </p:pic>
        <p:sp>
          <p:nvSpPr>
            <p:cNvPr id="33" name="TextBox 32"/>
            <p:cNvSpPr txBox="1"/>
            <p:nvPr/>
          </p:nvSpPr>
          <p:spPr>
            <a:xfrm>
              <a:off x="1693778" y="2847497"/>
              <a:ext cx="2820112" cy="338554"/>
            </a:xfrm>
            <a:prstGeom prst="rect">
              <a:avLst/>
            </a:prstGeom>
            <a:noFill/>
          </p:spPr>
          <p:txBody>
            <a:bodyPr wrap="square" rtlCol="0">
              <a:spAutoFit/>
            </a:bodyPr>
            <a:lstStyle/>
            <a:p>
              <a:r>
                <a:rPr lang="en-US" sz="16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FabriKam</a:t>
              </a:r>
              <a:r>
                <a:rPr lang="en-US" sz="1600" baseline="30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US" sz="16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Elite 8000</a:t>
              </a:r>
              <a:endParaRPr lang="en-US" sz="16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4" name="TextBox 33"/>
            <p:cNvSpPr txBox="1"/>
            <p:nvPr/>
          </p:nvSpPr>
          <p:spPr>
            <a:xfrm>
              <a:off x="1796331" y="2574029"/>
              <a:ext cx="2529555" cy="200055"/>
            </a:xfrm>
            <a:prstGeom prst="rect">
              <a:avLst/>
            </a:prstGeom>
            <a:noFill/>
          </p:spPr>
          <p:txBody>
            <a:bodyPr wrap="square" rtlCol="0">
              <a:spAutoFit/>
            </a:bodyPr>
            <a:lstStyle/>
            <a:p>
              <a:r>
                <a:rPr lang="en-US" sz="700" dirty="0" smtClean="0">
                  <a:solidFill>
                    <a:schemeClr val="bg2">
                      <a:lumMod val="75000"/>
                      <a:lumOff val="25000"/>
                    </a:schemeClr>
                  </a:solidFill>
                  <a:latin typeface="Segoe UI" pitchFamily="34" charset="0"/>
                  <a:cs typeface="Segoe UI" pitchFamily="34" charset="0"/>
                </a:rPr>
                <a:t>Installing driver and software for your device…</a:t>
              </a:r>
            </a:p>
          </p:txBody>
        </p:sp>
        <p:pic>
          <p:nvPicPr>
            <p:cNvPr id="35" name="Picture 4" descr="K:\_WINDOWS VISTA ICONS\Application app program screen.png"/>
            <p:cNvPicPr>
              <a:picLocks noChangeAspect="1" noChangeArrowheads="1"/>
            </p:cNvPicPr>
            <p:nvPr/>
          </p:nvPicPr>
          <p:blipFill>
            <a:blip r:embed="rId15" cstate="print"/>
            <a:srcRect/>
            <a:stretch>
              <a:fillRect/>
            </a:stretch>
          </p:blipFill>
          <p:spPr bwMode="auto">
            <a:xfrm>
              <a:off x="1691534" y="2597921"/>
              <a:ext cx="151495" cy="151495"/>
            </a:xfrm>
            <a:prstGeom prst="rect">
              <a:avLst/>
            </a:prstGeom>
            <a:noFill/>
          </p:spPr>
        </p:pic>
      </p:grpSp>
      <p:sp>
        <p:nvSpPr>
          <p:cNvPr id="36" name="Rounded Rectangle 35"/>
          <p:cNvSpPr/>
          <p:nvPr/>
        </p:nvSpPr>
        <p:spPr bwMode="auto">
          <a:xfrm>
            <a:off x="3641834" y="1709625"/>
            <a:ext cx="2685091" cy="414780"/>
          </a:xfrm>
          <a:prstGeom prst="roundRect">
            <a:avLst/>
          </a:prstGeom>
          <a:ln w="38100">
            <a:solidFill>
              <a:schemeClr val="tx2"/>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Hardware-first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2"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Windows Hardware Insert.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1026"/>
                                        </p:tgtEl>
                                      </p:cBhvr>
                                    </p:animEffect>
                                    <p:set>
                                      <p:cBhvr>
                                        <p:cTn id="19" dur="1" fill="hold">
                                          <p:stCondLst>
                                            <p:cond delay="1999"/>
                                          </p:stCondLst>
                                        </p:cTn>
                                        <p:tgtEl>
                                          <p:spTgt spid="102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0"/>
                                        <p:tgtEl>
                                          <p:spTgt spid="1027"/>
                                        </p:tgtEl>
                                      </p:cBhvr>
                                    </p:animEffect>
                                    <p:set>
                                      <p:cBhvr>
                                        <p:cTn id="28" dur="1" fill="hold">
                                          <p:stCondLst>
                                            <p:cond delay="1999"/>
                                          </p:stCondLst>
                                        </p:cTn>
                                        <p:tgtEl>
                                          <p:spTgt spid="102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grpId="2"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25"/>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3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9" presetClass="entr" presetSubtype="0" accel="10000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2" animBg="1"/>
      <p:bldP spid="16"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Scenario 6</a:t>
            </a:r>
            <a:br>
              <a:rPr lang="en-US" dirty="0" smtClean="0"/>
            </a:br>
            <a:r>
              <a:rPr lang="en-US" sz="3600" dirty="0" smtClean="0">
                <a:solidFill>
                  <a:schemeClr val="accent1"/>
                </a:solidFill>
              </a:rPr>
              <a:t>Driver is on a disc</a:t>
            </a:r>
            <a:endParaRPr lang="en-US" dirty="0">
              <a:solidFill>
                <a:schemeClr val="accent1"/>
              </a:solidFill>
            </a:endParaRPr>
          </a:p>
        </p:txBody>
      </p:sp>
      <p:sp>
        <p:nvSpPr>
          <p:cNvPr id="9229" name="Rectangle 13"/>
          <p:cNvSpPr>
            <a:spLocks noGrp="1" noChangeArrowheads="1"/>
          </p:cNvSpPr>
          <p:nvPr>
            <p:ph idx="1"/>
          </p:nvPr>
        </p:nvSpPr>
        <p:spPr>
          <a:xfrm>
            <a:off x="381000" y="1901825"/>
            <a:ext cx="8380412" cy="4178067"/>
          </a:xfrm>
        </p:spPr>
        <p:txBody>
          <a:bodyPr/>
          <a:lstStyle/>
          <a:p>
            <a:pPr marL="463550" indent="-463550"/>
            <a:r>
              <a:rPr lang="en-US" sz="3200" dirty="0" smtClean="0"/>
              <a:t>Vista</a:t>
            </a:r>
          </a:p>
          <a:p>
            <a:pPr marL="860425" lvl="1" indent="-396875"/>
            <a:r>
              <a:rPr lang="en-US" sz="2800" dirty="0" smtClean="0"/>
              <a:t>Software-first:  You’re in control</a:t>
            </a:r>
          </a:p>
          <a:p>
            <a:pPr marL="860425" lvl="1" indent="-396875"/>
            <a:r>
              <a:rPr lang="en-US" sz="2800" dirty="0" smtClean="0"/>
              <a:t>Hardware-first:  Found New Hardware Wizard suppresses your setup program by default, can be overridden by including Autorun.inf in</a:t>
            </a:r>
            <a:br>
              <a:rPr lang="en-US" sz="2800" dirty="0" smtClean="0"/>
            </a:br>
            <a:r>
              <a:rPr lang="en-US" sz="2800" dirty="0" smtClean="0"/>
              <a:t>your disc</a:t>
            </a:r>
          </a:p>
          <a:p>
            <a:pPr marL="463550" indent="-463550"/>
            <a:r>
              <a:rPr lang="en-US" sz="3200" dirty="0" smtClean="0"/>
              <a:t>Windows 7</a:t>
            </a:r>
          </a:p>
          <a:p>
            <a:pPr marL="860425" lvl="1" indent="-396875"/>
            <a:r>
              <a:rPr lang="en-US" sz="2800" dirty="0" smtClean="0"/>
              <a:t>Same experience whether it’s software-first or hardware-first:  You’re in control</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 3"/>
          <p:cNvSpPr/>
          <p:nvPr/>
        </p:nvSpPr>
        <p:spPr>
          <a:xfrm>
            <a:off x="1701425" y="1310185"/>
            <a:ext cx="6405348" cy="4433228"/>
          </a:xfrm>
          <a:prstGeom prst="swooshArrow">
            <a:avLst>
              <a:gd name="adj1" fmla="val 26433"/>
              <a:gd name="adj2" fmla="val 23209"/>
            </a:avLst>
          </a:prstGeom>
        </p:spPr>
        <p:style>
          <a:lnRef idx="0">
            <a:schemeClr val="accent2"/>
          </a:lnRef>
          <a:fillRef idx="3">
            <a:schemeClr val="accent2"/>
          </a:fillRef>
          <a:effectRef idx="3">
            <a:schemeClr val="accent2"/>
          </a:effectRef>
          <a:fontRef idx="minor">
            <a:schemeClr val="lt1"/>
          </a:fontRef>
        </p:style>
      </p:sp>
      <p:sp>
        <p:nvSpPr>
          <p:cNvPr id="2" name="Title 1"/>
          <p:cNvSpPr>
            <a:spLocks noGrp="1"/>
          </p:cNvSpPr>
          <p:nvPr>
            <p:ph type="title"/>
          </p:nvPr>
        </p:nvSpPr>
        <p:spPr>
          <a:xfrm>
            <a:off x="382588" y="228600"/>
            <a:ext cx="8380412" cy="664797"/>
          </a:xfrm>
        </p:spPr>
        <p:txBody>
          <a:bodyPr/>
          <a:lstStyle/>
          <a:p>
            <a:r>
              <a:rPr smtClean="0"/>
              <a:t>Vista User Experience</a:t>
            </a:r>
            <a:endParaRPr lang="en-US" dirty="0"/>
          </a:p>
        </p:txBody>
      </p:sp>
      <p:pic>
        <p:nvPicPr>
          <p:cNvPr id="46" name="Picture 2" descr="H:\Win Vista\PreUAC prompt (small).jpg"/>
          <p:cNvPicPr>
            <a:picLocks noChangeAspect="1" noChangeArrowheads="1"/>
          </p:cNvPicPr>
          <p:nvPr/>
        </p:nvPicPr>
        <p:blipFill>
          <a:blip r:embed="rId3" cstate="print"/>
          <a:srcRect/>
          <a:stretch>
            <a:fillRect/>
          </a:stretch>
        </p:blipFill>
        <p:spPr bwMode="auto">
          <a:xfrm>
            <a:off x="1881669" y="4299046"/>
            <a:ext cx="1305305" cy="1016192"/>
          </a:xfrm>
          <a:prstGeom prst="rect">
            <a:avLst/>
          </a:prstGeom>
          <a:noFill/>
        </p:spPr>
      </p:pic>
      <p:pic>
        <p:nvPicPr>
          <p:cNvPr id="35" name="Picture 2" descr="H:\Win 7\Balloon installing.jpg"/>
          <p:cNvPicPr>
            <a:picLocks noChangeAspect="1" noChangeArrowheads="1"/>
          </p:cNvPicPr>
          <p:nvPr/>
        </p:nvPicPr>
        <p:blipFill>
          <a:blip r:embed="rId4"/>
          <a:srcRect l="39690" t="83048" r="17981"/>
          <a:stretch>
            <a:fillRect/>
          </a:stretch>
        </p:blipFill>
        <p:spPr bwMode="auto">
          <a:xfrm>
            <a:off x="204716" y="5577541"/>
            <a:ext cx="2580362" cy="775026"/>
          </a:xfrm>
          <a:prstGeom prst="rect">
            <a:avLst/>
          </a:prstGeom>
          <a:noFill/>
        </p:spPr>
      </p:pic>
      <p:pic>
        <p:nvPicPr>
          <p:cNvPr id="37" name="Picture 3" descr="H:\Win 7\Balloon ready to use.jpg"/>
          <p:cNvPicPr>
            <a:picLocks noChangeAspect="1" noChangeArrowheads="1"/>
          </p:cNvPicPr>
          <p:nvPr/>
        </p:nvPicPr>
        <p:blipFill>
          <a:blip r:embed="rId5"/>
          <a:srcRect l="41749" t="83309" r="18388"/>
          <a:stretch>
            <a:fillRect/>
          </a:stretch>
        </p:blipFill>
        <p:spPr bwMode="auto">
          <a:xfrm>
            <a:off x="6522890" y="2035074"/>
            <a:ext cx="2430050" cy="763109"/>
          </a:xfrm>
          <a:prstGeom prst="rect">
            <a:avLst/>
          </a:prstGeom>
          <a:noFill/>
        </p:spPr>
      </p:pic>
      <p:grpSp>
        <p:nvGrpSpPr>
          <p:cNvPr id="4" name="Group 49"/>
          <p:cNvGrpSpPr/>
          <p:nvPr/>
        </p:nvGrpSpPr>
        <p:grpSpPr>
          <a:xfrm>
            <a:off x="3295542" y="3070747"/>
            <a:ext cx="1920521" cy="1442756"/>
            <a:chOff x="2783394" y="949569"/>
            <a:chExt cx="6119446" cy="4597120"/>
          </a:xfrm>
        </p:grpSpPr>
        <p:grpSp>
          <p:nvGrpSpPr>
            <p:cNvPr id="5" name="Group 16"/>
            <p:cNvGrpSpPr/>
            <p:nvPr/>
          </p:nvGrpSpPr>
          <p:grpSpPr>
            <a:xfrm>
              <a:off x="2783394" y="949569"/>
              <a:ext cx="6119446" cy="4597120"/>
              <a:chOff x="361742" y="1642906"/>
              <a:chExt cx="6119446" cy="4597120"/>
            </a:xfrm>
          </p:grpSpPr>
          <p:pic>
            <p:nvPicPr>
              <p:cNvPr id="53" name="Picture 2" descr="K:\Win Vista\Desktop.jpg"/>
              <p:cNvPicPr>
                <a:picLocks noChangeAspect="1" noChangeArrowheads="1"/>
              </p:cNvPicPr>
              <p:nvPr/>
            </p:nvPicPr>
            <p:blipFill>
              <a:blip r:embed="rId6"/>
              <a:srcRect/>
              <a:stretch>
                <a:fillRect/>
              </a:stretch>
            </p:blipFill>
            <p:spPr bwMode="auto">
              <a:xfrm>
                <a:off x="369975" y="1644266"/>
                <a:ext cx="6096000" cy="4572000"/>
              </a:xfrm>
              <a:prstGeom prst="rect">
                <a:avLst/>
              </a:prstGeom>
              <a:noFill/>
            </p:spPr>
          </p:pic>
          <p:sp>
            <p:nvSpPr>
              <p:cNvPr id="54" name="Rectangle 53"/>
              <p:cNvSpPr/>
              <p:nvPr/>
            </p:nvSpPr>
            <p:spPr>
              <a:xfrm>
                <a:off x="361742" y="1642906"/>
                <a:ext cx="6119446" cy="4597120"/>
              </a:xfrm>
              <a:prstGeom prst="rect">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descr="uac.jpg"/>
            <p:cNvPicPr>
              <a:picLocks noChangeAspect="1"/>
            </p:cNvPicPr>
            <p:nvPr/>
          </p:nvPicPr>
          <p:blipFill>
            <a:blip r:embed="rId7" cstate="print"/>
            <a:stretch>
              <a:fillRect/>
            </a:stretch>
          </p:blipFill>
          <p:spPr>
            <a:xfrm>
              <a:off x="4270065" y="2029887"/>
              <a:ext cx="3345180" cy="1836420"/>
            </a:xfrm>
            <a:prstGeom prst="rect">
              <a:avLst/>
            </a:prstGeom>
          </p:spPr>
        </p:pic>
      </p:grpSp>
      <p:pic>
        <p:nvPicPr>
          <p:cNvPr id="55" name="Picture 4" descr="H:\Win Vista\FNHW not installed (small).jpg"/>
          <p:cNvPicPr>
            <a:picLocks noChangeAspect="1" noChangeArrowheads="1"/>
          </p:cNvPicPr>
          <p:nvPr/>
        </p:nvPicPr>
        <p:blipFill>
          <a:blip r:embed="rId8" cstate="print"/>
          <a:srcRect/>
          <a:stretch>
            <a:fillRect/>
          </a:stretch>
        </p:blipFill>
        <p:spPr bwMode="auto">
          <a:xfrm flipH="1">
            <a:off x="5131549" y="2483696"/>
            <a:ext cx="604373" cy="447506"/>
          </a:xfrm>
          <a:prstGeom prst="rect">
            <a:avLst/>
          </a:prstGeom>
          <a:noFill/>
        </p:spPr>
      </p:pic>
      <p:pic>
        <p:nvPicPr>
          <p:cNvPr id="56" name="Picture 5" descr="H:\Win Vista\FNHW enter path (small).jpg"/>
          <p:cNvPicPr>
            <a:picLocks noChangeAspect="1" noChangeArrowheads="1"/>
          </p:cNvPicPr>
          <p:nvPr/>
        </p:nvPicPr>
        <p:blipFill>
          <a:blip r:embed="rId9" cstate="print"/>
          <a:srcRect/>
          <a:stretch>
            <a:fillRect/>
          </a:stretch>
        </p:blipFill>
        <p:spPr bwMode="auto">
          <a:xfrm flipH="1">
            <a:off x="5217953" y="2559017"/>
            <a:ext cx="805831" cy="596674"/>
          </a:xfrm>
          <a:prstGeom prst="rect">
            <a:avLst/>
          </a:prstGeom>
          <a:noFill/>
        </p:spPr>
      </p:pic>
      <p:pic>
        <p:nvPicPr>
          <p:cNvPr id="57" name="Picture 2" descr="H:\Win Vista\FNHW two options (small).jpg"/>
          <p:cNvPicPr>
            <a:picLocks noChangeAspect="1" noChangeArrowheads="1"/>
          </p:cNvPicPr>
          <p:nvPr/>
        </p:nvPicPr>
        <p:blipFill>
          <a:blip r:embed="rId10" cstate="print"/>
          <a:srcRect/>
          <a:stretch>
            <a:fillRect/>
          </a:stretch>
        </p:blipFill>
        <p:spPr bwMode="auto">
          <a:xfrm flipH="1">
            <a:off x="5331676" y="2679592"/>
            <a:ext cx="1007288" cy="745842"/>
          </a:xfrm>
          <a:prstGeom prst="rect">
            <a:avLst/>
          </a:prstGeom>
          <a:noFill/>
        </p:spPr>
      </p:pic>
      <p:pic>
        <p:nvPicPr>
          <p:cNvPr id="58" name="Picture 3" descr="H:\Win Vista\FNHW searching disc (small).jpg"/>
          <p:cNvPicPr>
            <a:picLocks noChangeAspect="1" noChangeArrowheads="1"/>
          </p:cNvPicPr>
          <p:nvPr/>
        </p:nvPicPr>
        <p:blipFill>
          <a:blip r:embed="rId11" cstate="print"/>
          <a:srcRect/>
          <a:stretch>
            <a:fillRect/>
          </a:stretch>
        </p:blipFill>
        <p:spPr bwMode="auto">
          <a:xfrm flipH="1">
            <a:off x="5476992" y="2816092"/>
            <a:ext cx="1208746" cy="895011"/>
          </a:xfrm>
          <a:prstGeom prst="rect">
            <a:avLst/>
          </a:prstGeom>
          <a:noFill/>
        </p:spPr>
      </p:pic>
      <p:pic>
        <p:nvPicPr>
          <p:cNvPr id="59" name="Picture 3" descr="H:\Win Vista\FNHW insert disc (small).jpg"/>
          <p:cNvPicPr>
            <a:picLocks noChangeAspect="1" noChangeArrowheads="1"/>
          </p:cNvPicPr>
          <p:nvPr/>
        </p:nvPicPr>
        <p:blipFill>
          <a:blip r:embed="rId12" cstate="print"/>
          <a:srcRect/>
          <a:stretch>
            <a:fillRect/>
          </a:stretch>
        </p:blipFill>
        <p:spPr bwMode="auto">
          <a:xfrm flipH="1">
            <a:off x="5617375" y="2987663"/>
            <a:ext cx="1611662" cy="1193349"/>
          </a:xfrm>
          <a:prstGeom prst="rect">
            <a:avLst/>
          </a:prstGeom>
          <a:noFill/>
        </p:spPr>
      </p:pic>
      <p:sp>
        <p:nvSpPr>
          <p:cNvPr id="20" name="TextBox 19"/>
          <p:cNvSpPr txBox="1"/>
          <p:nvPr/>
        </p:nvSpPr>
        <p:spPr>
          <a:xfrm>
            <a:off x="504966" y="2579428"/>
            <a:ext cx="2811439" cy="523220"/>
          </a:xfrm>
          <a:prstGeom prst="rect">
            <a:avLst/>
          </a:prstGeom>
          <a:noFill/>
        </p:spPr>
        <p:txBody>
          <a:bodyPr wrap="squar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Scenario 2 and 4</a:t>
            </a:r>
          </a:p>
        </p:txBody>
      </p:sp>
      <p:sp>
        <p:nvSpPr>
          <p:cNvPr id="21" name="TextBox 20"/>
          <p:cNvSpPr txBox="1"/>
          <p:nvPr/>
        </p:nvSpPr>
        <p:spPr>
          <a:xfrm>
            <a:off x="4915468" y="4656163"/>
            <a:ext cx="2811439" cy="523220"/>
          </a:xfrm>
          <a:prstGeom prst="rect">
            <a:avLst/>
          </a:prstGeom>
          <a:noFill/>
        </p:spPr>
        <p:txBody>
          <a:bodyPr wrap="squar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Scenario 5 and 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58"/>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200"/>
                                  </p:stCondLst>
                                  <p:childTnLst>
                                    <p:set>
                                      <p:cBhvr>
                                        <p:cTn id="22" dur="1" fill="hold">
                                          <p:stCondLst>
                                            <p:cond delay="0"/>
                                          </p:stCondLst>
                                        </p:cTn>
                                        <p:tgtEl>
                                          <p:spTgt spid="57"/>
                                        </p:tgtEl>
                                        <p:attrNameLst>
                                          <p:attrName>style.visibility</p:attrName>
                                        </p:attrNameLst>
                                      </p:cBhvr>
                                      <p:to>
                                        <p:strVal val="visible"/>
                                      </p:to>
                                    </p:set>
                                  </p:childTnLst>
                                </p:cTn>
                              </p:par>
                            </p:childTnLst>
                          </p:cTn>
                        </p:par>
                        <p:par>
                          <p:cTn id="23" fill="hold">
                            <p:stCondLst>
                              <p:cond delay="700"/>
                            </p:stCondLst>
                            <p:childTnLst>
                              <p:par>
                                <p:cTn id="24" presetID="1" presetClass="entr" presetSubtype="0" fill="hold" nodeType="afterEffect">
                                  <p:stCondLst>
                                    <p:cond delay="200"/>
                                  </p:stCondLst>
                                  <p:childTnLst>
                                    <p:set>
                                      <p:cBhvr>
                                        <p:cTn id="25" dur="1" fill="hold">
                                          <p:stCondLst>
                                            <p:cond delay="0"/>
                                          </p:stCondLst>
                                        </p:cTn>
                                        <p:tgtEl>
                                          <p:spTgt spid="56"/>
                                        </p:tgtEl>
                                        <p:attrNameLst>
                                          <p:attrName>style.visibility</p:attrName>
                                        </p:attrNameLst>
                                      </p:cBhvr>
                                      <p:to>
                                        <p:strVal val="visible"/>
                                      </p:to>
                                    </p:set>
                                  </p:childTnLst>
                                </p:cTn>
                              </p:par>
                            </p:childTnLst>
                          </p:cTn>
                        </p:par>
                        <p:par>
                          <p:cTn id="26" fill="hold">
                            <p:stCondLst>
                              <p:cond delay="900"/>
                            </p:stCondLst>
                            <p:childTnLst>
                              <p:par>
                                <p:cTn id="27" presetID="1" presetClass="entr" presetSubtype="0" fill="hold" nodeType="afterEffect">
                                  <p:stCondLst>
                                    <p:cond delay="20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 3"/>
          <p:cNvSpPr/>
          <p:nvPr/>
        </p:nvSpPr>
        <p:spPr>
          <a:xfrm>
            <a:off x="1701425" y="1310185"/>
            <a:ext cx="6405348" cy="4433228"/>
          </a:xfrm>
          <a:prstGeom prst="swooshArrow">
            <a:avLst>
              <a:gd name="adj1" fmla="val 26433"/>
              <a:gd name="adj2" fmla="val 23209"/>
            </a:avLst>
          </a:prstGeom>
        </p:spPr>
        <p:style>
          <a:lnRef idx="0">
            <a:schemeClr val="accent2"/>
          </a:lnRef>
          <a:fillRef idx="3">
            <a:schemeClr val="accent2"/>
          </a:fillRef>
          <a:effectRef idx="3">
            <a:schemeClr val="accent2"/>
          </a:effectRef>
          <a:fontRef idx="minor">
            <a:schemeClr val="lt1"/>
          </a:fontRef>
        </p:style>
      </p:sp>
      <p:sp>
        <p:nvSpPr>
          <p:cNvPr id="2" name="Title 1"/>
          <p:cNvSpPr>
            <a:spLocks noGrp="1"/>
          </p:cNvSpPr>
          <p:nvPr>
            <p:ph type="title"/>
          </p:nvPr>
        </p:nvSpPr>
        <p:spPr>
          <a:xfrm>
            <a:off x="382588" y="228600"/>
            <a:ext cx="8380412" cy="664797"/>
          </a:xfrm>
        </p:spPr>
        <p:txBody>
          <a:bodyPr/>
          <a:lstStyle/>
          <a:p>
            <a:r>
              <a:rPr smtClean="0"/>
              <a:t>Better User Experience in '7'</a:t>
            </a:r>
            <a:endParaRPr lang="en-US" dirty="0"/>
          </a:p>
        </p:txBody>
      </p:sp>
      <p:sp>
        <p:nvSpPr>
          <p:cNvPr id="3" name="Text Placeholder 2"/>
          <p:cNvSpPr>
            <a:spLocks noGrp="1"/>
          </p:cNvSpPr>
          <p:nvPr>
            <p:ph type="body" idx="1"/>
          </p:nvPr>
        </p:nvSpPr>
        <p:spPr>
          <a:xfrm>
            <a:off x="381000" y="1417638"/>
            <a:ext cx="8380412" cy="2135969"/>
          </a:xfrm>
        </p:spPr>
        <p:txBody>
          <a:bodyPr/>
          <a:lstStyle/>
          <a:p>
            <a:pPr marL="463550" indent="-463550"/>
            <a:r>
              <a:rPr lang="en-US" dirty="0" smtClean="0"/>
              <a:t>Automatic</a:t>
            </a:r>
          </a:p>
          <a:p>
            <a:pPr marL="463550" indent="-463550"/>
            <a:r>
              <a:rPr lang="en-US" dirty="0" smtClean="0"/>
              <a:t>Accurate</a:t>
            </a:r>
          </a:p>
          <a:p>
            <a:pPr marL="463550" indent="-463550"/>
            <a:r>
              <a:rPr lang="en-US" dirty="0" smtClean="0"/>
              <a:t>Improved				    performance</a:t>
            </a:r>
            <a:endParaRPr lang="en-US" dirty="0"/>
          </a:p>
        </p:txBody>
      </p:sp>
      <p:pic>
        <p:nvPicPr>
          <p:cNvPr id="46" name="Picture 2" descr="H:\Win Vista\PreUAC prompt (small).jpg"/>
          <p:cNvPicPr>
            <a:picLocks noChangeAspect="1" noChangeArrowheads="1"/>
          </p:cNvPicPr>
          <p:nvPr/>
        </p:nvPicPr>
        <p:blipFill>
          <a:blip r:embed="rId3" cstate="print"/>
          <a:srcRect/>
          <a:stretch>
            <a:fillRect/>
          </a:stretch>
        </p:blipFill>
        <p:spPr bwMode="auto">
          <a:xfrm>
            <a:off x="1881669" y="4299046"/>
            <a:ext cx="1305305" cy="1016192"/>
          </a:xfrm>
          <a:prstGeom prst="rect">
            <a:avLst/>
          </a:prstGeom>
          <a:noFill/>
        </p:spPr>
      </p:pic>
      <p:pic>
        <p:nvPicPr>
          <p:cNvPr id="35" name="Picture 2" descr="H:\Win 7\Balloon installing.jpg"/>
          <p:cNvPicPr>
            <a:picLocks noChangeAspect="1" noChangeArrowheads="1"/>
          </p:cNvPicPr>
          <p:nvPr/>
        </p:nvPicPr>
        <p:blipFill>
          <a:blip r:embed="rId4"/>
          <a:srcRect l="39690" t="83048" r="17981"/>
          <a:stretch>
            <a:fillRect/>
          </a:stretch>
        </p:blipFill>
        <p:spPr bwMode="auto">
          <a:xfrm>
            <a:off x="204716" y="5577541"/>
            <a:ext cx="2580362" cy="775026"/>
          </a:xfrm>
          <a:prstGeom prst="rect">
            <a:avLst/>
          </a:prstGeom>
          <a:noFill/>
        </p:spPr>
      </p:pic>
      <p:pic>
        <p:nvPicPr>
          <p:cNvPr id="37" name="Picture 3" descr="H:\Win 7\Balloon ready to use.jpg"/>
          <p:cNvPicPr>
            <a:picLocks noChangeAspect="1" noChangeArrowheads="1"/>
          </p:cNvPicPr>
          <p:nvPr/>
        </p:nvPicPr>
        <p:blipFill>
          <a:blip r:embed="rId5"/>
          <a:srcRect l="41749" t="83309" r="18388"/>
          <a:stretch>
            <a:fillRect/>
          </a:stretch>
        </p:blipFill>
        <p:spPr bwMode="auto">
          <a:xfrm>
            <a:off x="6522890" y="2035074"/>
            <a:ext cx="2430050" cy="763109"/>
          </a:xfrm>
          <a:prstGeom prst="rect">
            <a:avLst/>
          </a:prstGeom>
          <a:noFill/>
        </p:spPr>
      </p:pic>
      <p:grpSp>
        <p:nvGrpSpPr>
          <p:cNvPr id="50" name="Group 49"/>
          <p:cNvGrpSpPr/>
          <p:nvPr/>
        </p:nvGrpSpPr>
        <p:grpSpPr>
          <a:xfrm>
            <a:off x="3295542" y="3070747"/>
            <a:ext cx="1920521" cy="1442756"/>
            <a:chOff x="2783394" y="949569"/>
            <a:chExt cx="6119446" cy="4597120"/>
          </a:xfrm>
        </p:grpSpPr>
        <p:grpSp>
          <p:nvGrpSpPr>
            <p:cNvPr id="51" name="Group 16"/>
            <p:cNvGrpSpPr/>
            <p:nvPr/>
          </p:nvGrpSpPr>
          <p:grpSpPr>
            <a:xfrm>
              <a:off x="2783394" y="949569"/>
              <a:ext cx="6119446" cy="4597120"/>
              <a:chOff x="361742" y="1642906"/>
              <a:chExt cx="6119446" cy="4597120"/>
            </a:xfrm>
          </p:grpSpPr>
          <p:pic>
            <p:nvPicPr>
              <p:cNvPr id="53" name="Picture 2" descr="K:\Win Vista\Desktop.jpg"/>
              <p:cNvPicPr>
                <a:picLocks noChangeAspect="1" noChangeArrowheads="1"/>
              </p:cNvPicPr>
              <p:nvPr/>
            </p:nvPicPr>
            <p:blipFill>
              <a:blip r:embed="rId6"/>
              <a:srcRect/>
              <a:stretch>
                <a:fillRect/>
              </a:stretch>
            </p:blipFill>
            <p:spPr bwMode="auto">
              <a:xfrm>
                <a:off x="369975" y="1644266"/>
                <a:ext cx="6096000" cy="4572000"/>
              </a:xfrm>
              <a:prstGeom prst="rect">
                <a:avLst/>
              </a:prstGeom>
              <a:noFill/>
            </p:spPr>
          </p:pic>
          <p:sp>
            <p:nvSpPr>
              <p:cNvPr id="54" name="Rectangle 53"/>
              <p:cNvSpPr/>
              <p:nvPr/>
            </p:nvSpPr>
            <p:spPr>
              <a:xfrm>
                <a:off x="361742" y="1642906"/>
                <a:ext cx="6119446" cy="4597120"/>
              </a:xfrm>
              <a:prstGeom prst="rect">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descr="uac.jpg"/>
            <p:cNvPicPr>
              <a:picLocks noChangeAspect="1"/>
            </p:cNvPicPr>
            <p:nvPr/>
          </p:nvPicPr>
          <p:blipFill>
            <a:blip r:embed="rId7" cstate="print"/>
            <a:stretch>
              <a:fillRect/>
            </a:stretch>
          </p:blipFill>
          <p:spPr>
            <a:xfrm>
              <a:off x="4270065" y="2029887"/>
              <a:ext cx="3345180" cy="1836420"/>
            </a:xfrm>
            <a:prstGeom prst="rect">
              <a:avLst/>
            </a:prstGeom>
          </p:spPr>
        </p:pic>
      </p:grpSp>
      <p:pic>
        <p:nvPicPr>
          <p:cNvPr id="55" name="Picture 4" descr="H:\Win Vista\FNHW not installed (small).jpg"/>
          <p:cNvPicPr>
            <a:picLocks noChangeAspect="1" noChangeArrowheads="1"/>
          </p:cNvPicPr>
          <p:nvPr/>
        </p:nvPicPr>
        <p:blipFill>
          <a:blip r:embed="rId8" cstate="print"/>
          <a:srcRect/>
          <a:stretch>
            <a:fillRect/>
          </a:stretch>
        </p:blipFill>
        <p:spPr bwMode="auto">
          <a:xfrm flipH="1">
            <a:off x="5131549" y="2483696"/>
            <a:ext cx="604373" cy="447506"/>
          </a:xfrm>
          <a:prstGeom prst="rect">
            <a:avLst/>
          </a:prstGeom>
          <a:noFill/>
        </p:spPr>
      </p:pic>
      <p:pic>
        <p:nvPicPr>
          <p:cNvPr id="56" name="Picture 5" descr="H:\Win Vista\FNHW enter path (small).jpg"/>
          <p:cNvPicPr>
            <a:picLocks noChangeAspect="1" noChangeArrowheads="1"/>
          </p:cNvPicPr>
          <p:nvPr/>
        </p:nvPicPr>
        <p:blipFill>
          <a:blip r:embed="rId9" cstate="print"/>
          <a:srcRect/>
          <a:stretch>
            <a:fillRect/>
          </a:stretch>
        </p:blipFill>
        <p:spPr bwMode="auto">
          <a:xfrm flipH="1">
            <a:off x="5217953" y="2559017"/>
            <a:ext cx="805831" cy="596674"/>
          </a:xfrm>
          <a:prstGeom prst="rect">
            <a:avLst/>
          </a:prstGeom>
          <a:noFill/>
        </p:spPr>
      </p:pic>
      <p:pic>
        <p:nvPicPr>
          <p:cNvPr id="57" name="Picture 2" descr="H:\Win Vista\FNHW two options (small).jpg"/>
          <p:cNvPicPr>
            <a:picLocks noChangeAspect="1" noChangeArrowheads="1"/>
          </p:cNvPicPr>
          <p:nvPr/>
        </p:nvPicPr>
        <p:blipFill>
          <a:blip r:embed="rId10" cstate="print"/>
          <a:srcRect/>
          <a:stretch>
            <a:fillRect/>
          </a:stretch>
        </p:blipFill>
        <p:spPr bwMode="auto">
          <a:xfrm flipH="1">
            <a:off x="5331676" y="2679592"/>
            <a:ext cx="1007288" cy="745842"/>
          </a:xfrm>
          <a:prstGeom prst="rect">
            <a:avLst/>
          </a:prstGeom>
          <a:noFill/>
        </p:spPr>
      </p:pic>
      <p:pic>
        <p:nvPicPr>
          <p:cNvPr id="58" name="Picture 3" descr="H:\Win Vista\FNHW searching disc (small).jpg"/>
          <p:cNvPicPr>
            <a:picLocks noChangeAspect="1" noChangeArrowheads="1"/>
          </p:cNvPicPr>
          <p:nvPr/>
        </p:nvPicPr>
        <p:blipFill>
          <a:blip r:embed="rId11" cstate="print"/>
          <a:srcRect/>
          <a:stretch>
            <a:fillRect/>
          </a:stretch>
        </p:blipFill>
        <p:spPr bwMode="auto">
          <a:xfrm flipH="1">
            <a:off x="5476992" y="2816092"/>
            <a:ext cx="1208746" cy="895011"/>
          </a:xfrm>
          <a:prstGeom prst="rect">
            <a:avLst/>
          </a:prstGeom>
          <a:noFill/>
        </p:spPr>
      </p:pic>
      <p:pic>
        <p:nvPicPr>
          <p:cNvPr id="59" name="Picture 3" descr="H:\Win Vista\FNHW insert disc (small).jpg"/>
          <p:cNvPicPr>
            <a:picLocks noChangeAspect="1" noChangeArrowheads="1"/>
          </p:cNvPicPr>
          <p:nvPr/>
        </p:nvPicPr>
        <p:blipFill>
          <a:blip r:embed="rId12" cstate="print"/>
          <a:srcRect/>
          <a:stretch>
            <a:fillRect/>
          </a:stretch>
        </p:blipFill>
        <p:spPr bwMode="auto">
          <a:xfrm flipH="1">
            <a:off x="5617375" y="2987663"/>
            <a:ext cx="1611662" cy="1193349"/>
          </a:xfrm>
          <a:prstGeom prst="rect">
            <a:avLst/>
          </a:prstGeom>
          <a:noFill/>
        </p:spPr>
      </p:pic>
      <p:sp>
        <p:nvSpPr>
          <p:cNvPr id="45" name="Explosion 2 44"/>
          <p:cNvSpPr/>
          <p:nvPr/>
        </p:nvSpPr>
        <p:spPr bwMode="auto">
          <a:xfrm>
            <a:off x="3256851" y="2129051"/>
            <a:ext cx="3225836" cy="2142697"/>
          </a:xfrm>
          <a:prstGeom prst="irregularSeal2">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solidFill>
                  <a:schemeClr val="tx1"/>
                </a:solidFill>
                <a:effectLst>
                  <a:outerShdw blurRad="38100" dist="38100" dir="2700000" algn="tl">
                    <a:srgbClr val="000000">
                      <a:alpha val="43137"/>
                    </a:srgbClr>
                  </a:outerShdw>
                </a:effectLst>
                <a:latin typeface="Trebuchet MS" pitchFamily="34" charset="0"/>
              </a:rPr>
              <a:t>Magic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46"/>
                                        </p:tgtEl>
                                      </p:cBhvr>
                                    </p:animEffect>
                                    <p:anim calcmode="lin" valueType="num">
                                      <p:cBhvr>
                                        <p:cTn id="7" dur="1000"/>
                                        <p:tgtEl>
                                          <p:spTgt spid="46"/>
                                        </p:tgtEl>
                                        <p:attrNameLst>
                                          <p:attrName>ppt_x</p:attrName>
                                        </p:attrNameLst>
                                      </p:cBhvr>
                                      <p:tavLst>
                                        <p:tav tm="0">
                                          <p:val>
                                            <p:strVal val="ppt_x"/>
                                          </p:val>
                                        </p:tav>
                                        <p:tav tm="100000">
                                          <p:val>
                                            <p:strVal val="ppt_x"/>
                                          </p:val>
                                        </p:tav>
                                      </p:tavLst>
                                    </p:anim>
                                    <p:anim calcmode="lin" valueType="num">
                                      <p:cBhvr>
                                        <p:cTn id="8" dur="100" decel="100000"/>
                                        <p:tgtEl>
                                          <p:spTgt spid="46"/>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46"/>
                                        </p:tgtEl>
                                        <p:attrNameLst>
                                          <p:attrName>ppt_y</p:attrName>
                                        </p:attrNameLst>
                                      </p:cBhvr>
                                      <p:tavLst>
                                        <p:tav tm="0">
                                          <p:val>
                                            <p:strVal val="ppt_y"/>
                                          </p:val>
                                        </p:tav>
                                        <p:tav tm="100000">
                                          <p:val>
                                            <p:strVal val="ppt_y+1"/>
                                          </p:val>
                                        </p:tav>
                                      </p:tavLst>
                                    </p:anim>
                                    <p:set>
                                      <p:cBhvr>
                                        <p:cTn id="10" dur="1" fill="hold">
                                          <p:stCondLst>
                                            <p:cond delay="999"/>
                                          </p:stCondLst>
                                        </p:cTn>
                                        <p:tgtEl>
                                          <p:spTgt spid="46"/>
                                        </p:tgtEl>
                                        <p:attrNameLst>
                                          <p:attrName>style.visibility</p:attrName>
                                        </p:attrNameLst>
                                      </p:cBhvr>
                                      <p:to>
                                        <p:strVal val="hidden"/>
                                      </p:to>
                                    </p:set>
                                  </p:childTnLst>
                                </p:cTn>
                              </p:par>
                              <p:par>
                                <p:cTn id="11" presetID="37" presetClass="exit" presetSubtype="0" fill="hold" nodeType="withEffect">
                                  <p:stCondLst>
                                    <p:cond delay="0"/>
                                  </p:stCondLst>
                                  <p:childTnLst>
                                    <p:animEffect transition="out" filter="fade">
                                      <p:cBhvr>
                                        <p:cTn id="12" dur="1000"/>
                                        <p:tgtEl>
                                          <p:spTgt spid="50"/>
                                        </p:tgtEl>
                                      </p:cBhvr>
                                    </p:animEffect>
                                    <p:anim calcmode="lin" valueType="num">
                                      <p:cBhvr>
                                        <p:cTn id="13" dur="1000"/>
                                        <p:tgtEl>
                                          <p:spTgt spid="50"/>
                                        </p:tgtEl>
                                        <p:attrNameLst>
                                          <p:attrName>ppt_x</p:attrName>
                                        </p:attrNameLst>
                                      </p:cBhvr>
                                      <p:tavLst>
                                        <p:tav tm="0">
                                          <p:val>
                                            <p:strVal val="ppt_x"/>
                                          </p:val>
                                        </p:tav>
                                        <p:tav tm="100000">
                                          <p:val>
                                            <p:strVal val="ppt_x"/>
                                          </p:val>
                                        </p:tav>
                                      </p:tavLst>
                                    </p:anim>
                                    <p:anim calcmode="lin" valueType="num">
                                      <p:cBhvr>
                                        <p:cTn id="14" dur="100" decel="100000"/>
                                        <p:tgtEl>
                                          <p:spTgt spid="50"/>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50"/>
                                        </p:tgtEl>
                                        <p:attrNameLst>
                                          <p:attrName>ppt_y</p:attrName>
                                        </p:attrNameLst>
                                      </p:cBhvr>
                                      <p:tavLst>
                                        <p:tav tm="0">
                                          <p:val>
                                            <p:strVal val="ppt_y"/>
                                          </p:val>
                                        </p:tav>
                                        <p:tav tm="100000">
                                          <p:val>
                                            <p:strVal val="ppt_y+1"/>
                                          </p:val>
                                        </p:tav>
                                      </p:tavLst>
                                    </p:anim>
                                    <p:set>
                                      <p:cBhvr>
                                        <p:cTn id="16" dur="1" fill="hold">
                                          <p:stCondLst>
                                            <p:cond delay="999"/>
                                          </p:stCondLst>
                                        </p:cTn>
                                        <p:tgtEl>
                                          <p:spTgt spid="50"/>
                                        </p:tgtEl>
                                        <p:attrNameLst>
                                          <p:attrName>style.visibility</p:attrName>
                                        </p:attrNameLst>
                                      </p:cBhvr>
                                      <p:to>
                                        <p:strVal val="hidden"/>
                                      </p:to>
                                    </p:set>
                                  </p:childTnLst>
                                </p:cTn>
                              </p:par>
                              <p:par>
                                <p:cTn id="17" presetID="37" presetClass="exit" presetSubtype="0" fill="hold" nodeType="withEffect">
                                  <p:stCondLst>
                                    <p:cond delay="0"/>
                                  </p:stCondLst>
                                  <p:childTnLst>
                                    <p:animEffect transition="out" filter="fade">
                                      <p:cBhvr>
                                        <p:cTn id="18" dur="1000"/>
                                        <p:tgtEl>
                                          <p:spTgt spid="59"/>
                                        </p:tgtEl>
                                      </p:cBhvr>
                                    </p:animEffect>
                                    <p:anim calcmode="lin" valueType="num">
                                      <p:cBhvr>
                                        <p:cTn id="19" dur="1000"/>
                                        <p:tgtEl>
                                          <p:spTgt spid="59"/>
                                        </p:tgtEl>
                                        <p:attrNameLst>
                                          <p:attrName>ppt_x</p:attrName>
                                        </p:attrNameLst>
                                      </p:cBhvr>
                                      <p:tavLst>
                                        <p:tav tm="0">
                                          <p:val>
                                            <p:strVal val="ppt_x"/>
                                          </p:val>
                                        </p:tav>
                                        <p:tav tm="100000">
                                          <p:val>
                                            <p:strVal val="ppt_x"/>
                                          </p:val>
                                        </p:tav>
                                      </p:tavLst>
                                    </p:anim>
                                    <p:anim calcmode="lin" valueType="num">
                                      <p:cBhvr>
                                        <p:cTn id="20" dur="100" decel="100000"/>
                                        <p:tgtEl>
                                          <p:spTgt spid="59"/>
                                        </p:tgtEl>
                                        <p:attrNameLst>
                                          <p:attrName>ppt_y</p:attrName>
                                        </p:attrNameLst>
                                      </p:cBhvr>
                                      <p:tavLst>
                                        <p:tav tm="0">
                                          <p:val>
                                            <p:strVal val="ppt_y"/>
                                          </p:val>
                                        </p:tav>
                                        <p:tav tm="100000">
                                          <p:val>
                                            <p:strVal val="ppt_y-.03"/>
                                          </p:val>
                                        </p:tav>
                                      </p:tavLst>
                                    </p:anim>
                                    <p:anim calcmode="lin" valueType="num">
                                      <p:cBhvr>
                                        <p:cTn id="21" dur="900" accel="100000">
                                          <p:stCondLst>
                                            <p:cond delay="100"/>
                                          </p:stCondLst>
                                        </p:cTn>
                                        <p:tgtEl>
                                          <p:spTgt spid="59"/>
                                        </p:tgtEl>
                                        <p:attrNameLst>
                                          <p:attrName>ppt_y</p:attrName>
                                        </p:attrNameLst>
                                      </p:cBhvr>
                                      <p:tavLst>
                                        <p:tav tm="0">
                                          <p:val>
                                            <p:strVal val="ppt_y"/>
                                          </p:val>
                                        </p:tav>
                                        <p:tav tm="100000">
                                          <p:val>
                                            <p:strVal val="ppt_y+1"/>
                                          </p:val>
                                        </p:tav>
                                      </p:tavLst>
                                    </p:anim>
                                    <p:set>
                                      <p:cBhvr>
                                        <p:cTn id="22" dur="1" fill="hold">
                                          <p:stCondLst>
                                            <p:cond delay="999"/>
                                          </p:stCondLst>
                                        </p:cTn>
                                        <p:tgtEl>
                                          <p:spTgt spid="59"/>
                                        </p:tgtEl>
                                        <p:attrNameLst>
                                          <p:attrName>style.visibility</p:attrName>
                                        </p:attrNameLst>
                                      </p:cBhvr>
                                      <p:to>
                                        <p:strVal val="hidden"/>
                                      </p:to>
                                    </p:set>
                                  </p:childTnLst>
                                </p:cTn>
                              </p:par>
                              <p:par>
                                <p:cTn id="23" presetID="37" presetClass="exit" presetSubtype="0" fill="hold" nodeType="withEffect">
                                  <p:stCondLst>
                                    <p:cond delay="0"/>
                                  </p:stCondLst>
                                  <p:childTnLst>
                                    <p:animEffect transition="out" filter="fade">
                                      <p:cBhvr>
                                        <p:cTn id="24" dur="1000"/>
                                        <p:tgtEl>
                                          <p:spTgt spid="58"/>
                                        </p:tgtEl>
                                      </p:cBhvr>
                                    </p:animEffect>
                                    <p:anim calcmode="lin" valueType="num">
                                      <p:cBhvr>
                                        <p:cTn id="25" dur="1000"/>
                                        <p:tgtEl>
                                          <p:spTgt spid="58"/>
                                        </p:tgtEl>
                                        <p:attrNameLst>
                                          <p:attrName>ppt_x</p:attrName>
                                        </p:attrNameLst>
                                      </p:cBhvr>
                                      <p:tavLst>
                                        <p:tav tm="0">
                                          <p:val>
                                            <p:strVal val="ppt_x"/>
                                          </p:val>
                                        </p:tav>
                                        <p:tav tm="100000">
                                          <p:val>
                                            <p:strVal val="ppt_x"/>
                                          </p:val>
                                        </p:tav>
                                      </p:tavLst>
                                    </p:anim>
                                    <p:anim calcmode="lin" valueType="num">
                                      <p:cBhvr>
                                        <p:cTn id="26" dur="100" decel="100000"/>
                                        <p:tgtEl>
                                          <p:spTgt spid="58"/>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58"/>
                                        </p:tgtEl>
                                        <p:attrNameLst>
                                          <p:attrName>ppt_y</p:attrName>
                                        </p:attrNameLst>
                                      </p:cBhvr>
                                      <p:tavLst>
                                        <p:tav tm="0">
                                          <p:val>
                                            <p:strVal val="ppt_y"/>
                                          </p:val>
                                        </p:tav>
                                        <p:tav tm="100000">
                                          <p:val>
                                            <p:strVal val="ppt_y+1"/>
                                          </p:val>
                                        </p:tav>
                                      </p:tavLst>
                                    </p:anim>
                                    <p:set>
                                      <p:cBhvr>
                                        <p:cTn id="28" dur="1" fill="hold">
                                          <p:stCondLst>
                                            <p:cond delay="999"/>
                                          </p:stCondLst>
                                        </p:cTn>
                                        <p:tgtEl>
                                          <p:spTgt spid="58"/>
                                        </p:tgtEl>
                                        <p:attrNameLst>
                                          <p:attrName>style.visibility</p:attrName>
                                        </p:attrNameLst>
                                      </p:cBhvr>
                                      <p:to>
                                        <p:strVal val="hidden"/>
                                      </p:to>
                                    </p:set>
                                  </p:childTnLst>
                                </p:cTn>
                              </p:par>
                              <p:par>
                                <p:cTn id="29" presetID="37" presetClass="exit" presetSubtype="0" fill="hold" nodeType="withEffect">
                                  <p:stCondLst>
                                    <p:cond delay="0"/>
                                  </p:stCondLst>
                                  <p:childTnLst>
                                    <p:animEffect transition="out" filter="fade">
                                      <p:cBhvr>
                                        <p:cTn id="30" dur="1000"/>
                                        <p:tgtEl>
                                          <p:spTgt spid="57"/>
                                        </p:tgtEl>
                                      </p:cBhvr>
                                    </p:animEffect>
                                    <p:anim calcmode="lin" valueType="num">
                                      <p:cBhvr>
                                        <p:cTn id="31" dur="1000"/>
                                        <p:tgtEl>
                                          <p:spTgt spid="57"/>
                                        </p:tgtEl>
                                        <p:attrNameLst>
                                          <p:attrName>ppt_x</p:attrName>
                                        </p:attrNameLst>
                                      </p:cBhvr>
                                      <p:tavLst>
                                        <p:tav tm="0">
                                          <p:val>
                                            <p:strVal val="ppt_x"/>
                                          </p:val>
                                        </p:tav>
                                        <p:tav tm="100000">
                                          <p:val>
                                            <p:strVal val="ppt_x"/>
                                          </p:val>
                                        </p:tav>
                                      </p:tavLst>
                                    </p:anim>
                                    <p:anim calcmode="lin" valueType="num">
                                      <p:cBhvr>
                                        <p:cTn id="32" dur="100" decel="100000"/>
                                        <p:tgtEl>
                                          <p:spTgt spid="57"/>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57"/>
                                        </p:tgtEl>
                                        <p:attrNameLst>
                                          <p:attrName>ppt_y</p:attrName>
                                        </p:attrNameLst>
                                      </p:cBhvr>
                                      <p:tavLst>
                                        <p:tav tm="0">
                                          <p:val>
                                            <p:strVal val="ppt_y"/>
                                          </p:val>
                                        </p:tav>
                                        <p:tav tm="100000">
                                          <p:val>
                                            <p:strVal val="ppt_y+1"/>
                                          </p:val>
                                        </p:tav>
                                      </p:tavLst>
                                    </p:anim>
                                    <p:set>
                                      <p:cBhvr>
                                        <p:cTn id="34" dur="1" fill="hold">
                                          <p:stCondLst>
                                            <p:cond delay="999"/>
                                          </p:stCondLst>
                                        </p:cTn>
                                        <p:tgtEl>
                                          <p:spTgt spid="57"/>
                                        </p:tgtEl>
                                        <p:attrNameLst>
                                          <p:attrName>style.visibility</p:attrName>
                                        </p:attrNameLst>
                                      </p:cBhvr>
                                      <p:to>
                                        <p:strVal val="hidden"/>
                                      </p:to>
                                    </p:set>
                                  </p:childTnLst>
                                </p:cTn>
                              </p:par>
                              <p:par>
                                <p:cTn id="35" presetID="37" presetClass="exit" presetSubtype="0" fill="hold" nodeType="withEffect">
                                  <p:stCondLst>
                                    <p:cond delay="0"/>
                                  </p:stCondLst>
                                  <p:childTnLst>
                                    <p:animEffect transition="out" filter="fade">
                                      <p:cBhvr>
                                        <p:cTn id="36" dur="1000"/>
                                        <p:tgtEl>
                                          <p:spTgt spid="56"/>
                                        </p:tgtEl>
                                      </p:cBhvr>
                                    </p:animEffect>
                                    <p:anim calcmode="lin" valueType="num">
                                      <p:cBhvr>
                                        <p:cTn id="37" dur="1000"/>
                                        <p:tgtEl>
                                          <p:spTgt spid="56"/>
                                        </p:tgtEl>
                                        <p:attrNameLst>
                                          <p:attrName>ppt_x</p:attrName>
                                        </p:attrNameLst>
                                      </p:cBhvr>
                                      <p:tavLst>
                                        <p:tav tm="0">
                                          <p:val>
                                            <p:strVal val="ppt_x"/>
                                          </p:val>
                                        </p:tav>
                                        <p:tav tm="100000">
                                          <p:val>
                                            <p:strVal val="ppt_x"/>
                                          </p:val>
                                        </p:tav>
                                      </p:tavLst>
                                    </p:anim>
                                    <p:anim calcmode="lin" valueType="num">
                                      <p:cBhvr>
                                        <p:cTn id="38" dur="100" decel="100000"/>
                                        <p:tgtEl>
                                          <p:spTgt spid="56"/>
                                        </p:tgtEl>
                                        <p:attrNameLst>
                                          <p:attrName>ppt_y</p:attrName>
                                        </p:attrNameLst>
                                      </p:cBhvr>
                                      <p:tavLst>
                                        <p:tav tm="0">
                                          <p:val>
                                            <p:strVal val="ppt_y"/>
                                          </p:val>
                                        </p:tav>
                                        <p:tav tm="100000">
                                          <p:val>
                                            <p:strVal val="ppt_y-.03"/>
                                          </p:val>
                                        </p:tav>
                                      </p:tavLst>
                                    </p:anim>
                                    <p:anim calcmode="lin" valueType="num">
                                      <p:cBhvr>
                                        <p:cTn id="39" dur="900" accel="100000">
                                          <p:stCondLst>
                                            <p:cond delay="100"/>
                                          </p:stCondLst>
                                        </p:cTn>
                                        <p:tgtEl>
                                          <p:spTgt spid="56"/>
                                        </p:tgtEl>
                                        <p:attrNameLst>
                                          <p:attrName>ppt_y</p:attrName>
                                        </p:attrNameLst>
                                      </p:cBhvr>
                                      <p:tavLst>
                                        <p:tav tm="0">
                                          <p:val>
                                            <p:strVal val="ppt_y"/>
                                          </p:val>
                                        </p:tav>
                                        <p:tav tm="100000">
                                          <p:val>
                                            <p:strVal val="ppt_y+1"/>
                                          </p:val>
                                        </p:tav>
                                      </p:tavLst>
                                    </p:anim>
                                    <p:set>
                                      <p:cBhvr>
                                        <p:cTn id="40" dur="1" fill="hold">
                                          <p:stCondLst>
                                            <p:cond delay="999"/>
                                          </p:stCondLst>
                                        </p:cTn>
                                        <p:tgtEl>
                                          <p:spTgt spid="56"/>
                                        </p:tgtEl>
                                        <p:attrNameLst>
                                          <p:attrName>style.visibility</p:attrName>
                                        </p:attrNameLst>
                                      </p:cBhvr>
                                      <p:to>
                                        <p:strVal val="hidden"/>
                                      </p:to>
                                    </p:set>
                                  </p:childTnLst>
                                </p:cTn>
                              </p:par>
                              <p:par>
                                <p:cTn id="41" presetID="37" presetClass="exit" presetSubtype="0" fill="hold" nodeType="withEffect">
                                  <p:stCondLst>
                                    <p:cond delay="0"/>
                                  </p:stCondLst>
                                  <p:childTnLst>
                                    <p:animEffect transition="out" filter="fade">
                                      <p:cBhvr>
                                        <p:cTn id="42" dur="1000"/>
                                        <p:tgtEl>
                                          <p:spTgt spid="55"/>
                                        </p:tgtEl>
                                      </p:cBhvr>
                                    </p:animEffect>
                                    <p:anim calcmode="lin" valueType="num">
                                      <p:cBhvr>
                                        <p:cTn id="43" dur="1000"/>
                                        <p:tgtEl>
                                          <p:spTgt spid="55"/>
                                        </p:tgtEl>
                                        <p:attrNameLst>
                                          <p:attrName>ppt_x</p:attrName>
                                        </p:attrNameLst>
                                      </p:cBhvr>
                                      <p:tavLst>
                                        <p:tav tm="0">
                                          <p:val>
                                            <p:strVal val="ppt_x"/>
                                          </p:val>
                                        </p:tav>
                                        <p:tav tm="100000">
                                          <p:val>
                                            <p:strVal val="ppt_x"/>
                                          </p:val>
                                        </p:tav>
                                      </p:tavLst>
                                    </p:anim>
                                    <p:anim calcmode="lin" valueType="num">
                                      <p:cBhvr>
                                        <p:cTn id="44" dur="100" decel="100000"/>
                                        <p:tgtEl>
                                          <p:spTgt spid="55"/>
                                        </p:tgtEl>
                                        <p:attrNameLst>
                                          <p:attrName>ppt_y</p:attrName>
                                        </p:attrNameLst>
                                      </p:cBhvr>
                                      <p:tavLst>
                                        <p:tav tm="0">
                                          <p:val>
                                            <p:strVal val="ppt_y"/>
                                          </p:val>
                                        </p:tav>
                                        <p:tav tm="100000">
                                          <p:val>
                                            <p:strVal val="ppt_y-.03"/>
                                          </p:val>
                                        </p:tav>
                                      </p:tavLst>
                                    </p:anim>
                                    <p:anim calcmode="lin" valueType="num">
                                      <p:cBhvr>
                                        <p:cTn id="45" dur="900" accel="100000">
                                          <p:stCondLst>
                                            <p:cond delay="100"/>
                                          </p:stCondLst>
                                        </p:cTn>
                                        <p:tgtEl>
                                          <p:spTgt spid="55"/>
                                        </p:tgtEl>
                                        <p:attrNameLst>
                                          <p:attrName>ppt_y</p:attrName>
                                        </p:attrNameLst>
                                      </p:cBhvr>
                                      <p:tavLst>
                                        <p:tav tm="0">
                                          <p:val>
                                            <p:strVal val="ppt_y"/>
                                          </p:val>
                                        </p:tav>
                                        <p:tav tm="100000">
                                          <p:val>
                                            <p:strVal val="ppt_y+1"/>
                                          </p:val>
                                        </p:tav>
                                      </p:tavLst>
                                    </p:anim>
                                    <p:set>
                                      <p:cBhvr>
                                        <p:cTn id="46" dur="1" fill="hold">
                                          <p:stCondLst>
                                            <p:cond delay="999"/>
                                          </p:stCondLst>
                                        </p:cTn>
                                        <p:tgtEl>
                                          <p:spTgt spid="55"/>
                                        </p:tgtEl>
                                        <p:attrNameLst>
                                          <p:attrName>style.visibility</p:attrName>
                                        </p:attrNameLst>
                                      </p:cBhvr>
                                      <p:to>
                                        <p:strVal val="hidden"/>
                                      </p:to>
                                    </p:set>
                                  </p:childTnLst>
                                </p:cTn>
                              </p:par>
                            </p:childTnLst>
                          </p:cTn>
                        </p:par>
                        <p:par>
                          <p:cTn id="47" fill="hold">
                            <p:stCondLst>
                              <p:cond delay="1000"/>
                            </p:stCondLst>
                            <p:childTnLst>
                              <p:par>
                                <p:cTn id="48" presetID="2" presetClass="entr" presetSubtype="4"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fill="hold"/>
                                        <p:tgtEl>
                                          <p:spTgt spid="45"/>
                                        </p:tgtEl>
                                        <p:attrNameLst>
                                          <p:attrName>ppt_x</p:attrName>
                                        </p:attrNameLst>
                                      </p:cBhvr>
                                      <p:tavLst>
                                        <p:tav tm="0">
                                          <p:val>
                                            <p:strVal val="#ppt_x"/>
                                          </p:val>
                                        </p:tav>
                                        <p:tav tm="100000">
                                          <p:val>
                                            <p:strVal val="#ppt_x"/>
                                          </p:val>
                                        </p:tav>
                                      </p:tavLst>
                                    </p:anim>
                                    <p:anim calcmode="lin" valueType="num">
                                      <p:cBhvr additive="base">
                                        <p:cTn id="5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417638"/>
            <a:ext cx="8380412" cy="2289858"/>
          </a:xfrm>
        </p:spPr>
        <p:txBody>
          <a:bodyPr/>
          <a:lstStyle/>
          <a:p>
            <a:pPr marL="463550" indent="-463550"/>
            <a:r>
              <a:rPr lang="en-US" dirty="0" smtClean="0"/>
              <a:t>External or internal device</a:t>
            </a:r>
          </a:p>
          <a:p>
            <a:pPr marL="463550" indent="-463550"/>
            <a:r>
              <a:rPr lang="en-US" dirty="0" smtClean="0"/>
              <a:t>Single or multi-function device</a:t>
            </a:r>
          </a:p>
          <a:p>
            <a:pPr marL="785799" lvl="1" indent="-463550"/>
            <a:r>
              <a:rPr lang="en-US" dirty="0" smtClean="0"/>
              <a:t>Many devices all at once</a:t>
            </a:r>
          </a:p>
          <a:p>
            <a:pPr marL="463550" indent="-463550"/>
            <a:r>
              <a:rPr lang="en-US" dirty="0" smtClean="0"/>
              <a:t>Wirelessly or IP connected device</a:t>
            </a:r>
            <a:endParaRPr lang="en-US" dirty="0"/>
          </a:p>
        </p:txBody>
      </p:sp>
      <p:sp>
        <p:nvSpPr>
          <p:cNvPr id="2" name="Title 1"/>
          <p:cNvSpPr>
            <a:spLocks noGrp="1"/>
          </p:cNvSpPr>
          <p:nvPr>
            <p:ph type="title"/>
          </p:nvPr>
        </p:nvSpPr>
        <p:spPr>
          <a:xfrm>
            <a:off x="382588" y="228600"/>
            <a:ext cx="8380412" cy="664797"/>
          </a:xfrm>
        </p:spPr>
        <p:txBody>
          <a:bodyPr/>
          <a:lstStyle/>
          <a:p>
            <a:r>
              <a:rPr smtClean="0"/>
              <a:t>True for All PnP Devices</a:t>
            </a:r>
            <a:endParaRPr lang="en-US" dirty="0"/>
          </a:p>
        </p:txBody>
      </p:sp>
      <p:grpSp>
        <p:nvGrpSpPr>
          <p:cNvPr id="4" name="Group 12"/>
          <p:cNvGrpSpPr/>
          <p:nvPr/>
        </p:nvGrpSpPr>
        <p:grpSpPr>
          <a:xfrm>
            <a:off x="6433977" y="3880748"/>
            <a:ext cx="1719299" cy="2040305"/>
            <a:chOff x="5801821" y="4031654"/>
            <a:chExt cx="1719299" cy="2040305"/>
          </a:xfrm>
        </p:grpSpPr>
        <p:pic>
          <p:nvPicPr>
            <p:cNvPr id="2060" name="Picture 12" descr="http://www.gadgetanalysis.com/UserFiles/Image/MobileAccs/Sony%20Ericsson%20Bluetooth%20Headset%20HBH-610a"/>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801821" y="4484914"/>
              <a:ext cx="1719299" cy="1587045"/>
            </a:xfrm>
            <a:prstGeom prst="rect">
              <a:avLst/>
            </a:prstGeom>
            <a:noFill/>
          </p:spPr>
        </p:pic>
        <p:pic>
          <p:nvPicPr>
            <p:cNvPr id="2064" name="Picture 1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18955525">
              <a:off x="6490567" y="4031654"/>
              <a:ext cx="676354" cy="808380"/>
            </a:xfrm>
            <a:prstGeom prst="rect">
              <a:avLst/>
            </a:prstGeom>
            <a:noFill/>
            <a:ln w="9525">
              <a:noFill/>
              <a:miter lim="800000"/>
              <a:headEnd/>
              <a:tailEnd/>
            </a:ln>
            <a:effectLst/>
          </p:spPr>
        </p:pic>
      </p:grpSp>
      <p:pic>
        <p:nvPicPr>
          <p:cNvPr id="4098" name="Picture 2" descr="K:\_WINDOWS VISTA ICONS\Mouse mice.png"/>
          <p:cNvPicPr>
            <a:picLocks noChangeAspect="1" noChangeArrowheads="1"/>
          </p:cNvPicPr>
          <p:nvPr/>
        </p:nvPicPr>
        <p:blipFill>
          <a:blip r:embed="rId5"/>
          <a:srcRect/>
          <a:stretch>
            <a:fillRect/>
          </a:stretch>
        </p:blipFill>
        <p:spPr bwMode="auto">
          <a:xfrm flipH="1">
            <a:off x="2412275" y="4054788"/>
            <a:ext cx="1053979" cy="1053979"/>
          </a:xfrm>
          <a:prstGeom prst="rect">
            <a:avLst/>
          </a:prstGeom>
          <a:noFill/>
        </p:spPr>
      </p:pic>
      <p:pic>
        <p:nvPicPr>
          <p:cNvPr id="10" name="Picture 10" descr="\\eventsql\dvd\Online_ART\DVD_ART34\Artwork_Imagery\Icons - Illustrations\_WINDOWS VISTA ICONS\PCI card board motherboard.png"/>
          <p:cNvPicPr>
            <a:picLocks noChangeAspect="1" noChangeArrowheads="1"/>
          </p:cNvPicPr>
          <p:nvPr/>
        </p:nvPicPr>
        <p:blipFill>
          <a:blip r:embed="rId6"/>
          <a:srcRect/>
          <a:stretch>
            <a:fillRect/>
          </a:stretch>
        </p:blipFill>
        <p:spPr bwMode="auto">
          <a:xfrm>
            <a:off x="1352213" y="5204922"/>
            <a:ext cx="1375691" cy="1137164"/>
          </a:xfrm>
          <a:prstGeom prst="rect">
            <a:avLst/>
          </a:prstGeom>
          <a:noFill/>
        </p:spPr>
      </p:pic>
      <p:pic>
        <p:nvPicPr>
          <p:cNvPr id="11" name="Picture 12" descr="\\eventsql\dvd\Online_ART\DVD_ART34\Artwork_Imagery\Icons - Illustrations\_WINDOWS VISTA ICONS\Fax Scan scanner all in one.png"/>
          <p:cNvPicPr>
            <a:picLocks noChangeAspect="1" noChangeArrowheads="1"/>
          </p:cNvPicPr>
          <p:nvPr/>
        </p:nvPicPr>
        <p:blipFill>
          <a:blip r:embed="rId7"/>
          <a:srcRect/>
          <a:stretch>
            <a:fillRect/>
          </a:stretch>
        </p:blipFill>
        <p:spPr bwMode="auto">
          <a:xfrm>
            <a:off x="3472967" y="4345751"/>
            <a:ext cx="2362200" cy="2019300"/>
          </a:xfrm>
          <a:prstGeom prst="rect">
            <a:avLst/>
          </a:prstGeom>
          <a:noFill/>
        </p:spPr>
      </p:pic>
      <p:grpSp>
        <p:nvGrpSpPr>
          <p:cNvPr id="5" name="Group 47"/>
          <p:cNvGrpSpPr/>
          <p:nvPr/>
        </p:nvGrpSpPr>
        <p:grpSpPr>
          <a:xfrm>
            <a:off x="4417500" y="2864672"/>
            <a:ext cx="4458780" cy="2482292"/>
            <a:chOff x="3516749" y="1934165"/>
            <a:chExt cx="4458780" cy="2482292"/>
          </a:xfrm>
        </p:grpSpPr>
        <p:sp>
          <p:nvSpPr>
            <p:cNvPr id="16" name="Cloud Callout 15"/>
            <p:cNvSpPr/>
            <p:nvPr/>
          </p:nvSpPr>
          <p:spPr bwMode="auto">
            <a:xfrm rot="510375">
              <a:off x="3516749" y="1934165"/>
              <a:ext cx="4458780" cy="2482292"/>
            </a:xfrm>
            <a:prstGeom prst="cloudCallout">
              <a:avLst>
                <a:gd name="adj1" fmla="val -39446"/>
                <a:gd name="adj2" fmla="val 6399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nvGrpSpPr>
            <p:cNvPr id="6" name="Group 44"/>
            <p:cNvGrpSpPr/>
            <p:nvPr/>
          </p:nvGrpSpPr>
          <p:grpSpPr>
            <a:xfrm>
              <a:off x="4900763" y="2104469"/>
              <a:ext cx="2769281" cy="2044091"/>
              <a:chOff x="4430083" y="2010333"/>
              <a:chExt cx="2769281" cy="2044091"/>
            </a:xfrm>
          </p:grpSpPr>
          <p:pic>
            <p:nvPicPr>
              <p:cNvPr id="4099" name="Picture 3" descr="K:\_WINDOWS SERVER ICONS\Hardware\Printer photos color inkjet.png"/>
              <p:cNvPicPr>
                <a:picLocks noChangeAspect="1" noChangeArrowheads="1"/>
              </p:cNvPicPr>
              <p:nvPr/>
            </p:nvPicPr>
            <p:blipFill>
              <a:blip r:embed="rId8" cstate="print"/>
              <a:srcRect/>
              <a:stretch>
                <a:fillRect/>
              </a:stretch>
            </p:blipFill>
            <p:spPr bwMode="auto">
              <a:xfrm>
                <a:off x="5166720" y="2669241"/>
                <a:ext cx="484013" cy="353252"/>
              </a:xfrm>
              <a:prstGeom prst="rect">
                <a:avLst/>
              </a:prstGeom>
              <a:noFill/>
            </p:spPr>
          </p:pic>
          <p:pic>
            <p:nvPicPr>
              <p:cNvPr id="4102" name="Picture 6" descr="K:\_WINDOWS VISTA ICONS\Scanner scan.png"/>
              <p:cNvPicPr>
                <a:picLocks noChangeAspect="1" noChangeArrowheads="1"/>
              </p:cNvPicPr>
              <p:nvPr/>
            </p:nvPicPr>
            <p:blipFill>
              <a:blip r:embed="rId9" cstate="print"/>
              <a:srcRect/>
              <a:stretch>
                <a:fillRect/>
              </a:stretch>
            </p:blipFill>
            <p:spPr bwMode="auto">
              <a:xfrm>
                <a:off x="5189052" y="2312891"/>
                <a:ext cx="479147" cy="479147"/>
              </a:xfrm>
              <a:prstGeom prst="rect">
                <a:avLst/>
              </a:prstGeom>
              <a:noFill/>
            </p:spPr>
          </p:pic>
          <p:pic>
            <p:nvPicPr>
              <p:cNvPr id="4101" name="Picture 5" descr="J:\Users\Richie\Desktop\Media-Reader.png"/>
              <p:cNvPicPr>
                <a:picLocks noChangeAspect="1" noChangeArrowheads="1"/>
              </p:cNvPicPr>
              <p:nvPr/>
            </p:nvPicPr>
            <p:blipFill>
              <a:blip r:embed="rId10" cstate="print"/>
              <a:srcRect t="39540"/>
              <a:stretch>
                <a:fillRect/>
              </a:stretch>
            </p:blipFill>
            <p:spPr bwMode="auto">
              <a:xfrm>
                <a:off x="5192631" y="3415551"/>
                <a:ext cx="495375" cy="299504"/>
              </a:xfrm>
              <a:prstGeom prst="rect">
                <a:avLst/>
              </a:prstGeom>
              <a:noFill/>
            </p:spPr>
          </p:pic>
          <p:pic>
            <p:nvPicPr>
              <p:cNvPr id="4103" name="Picture 7" descr="K:\_WINDOWS VISTA ICONS\Fax machine.png"/>
              <p:cNvPicPr>
                <a:picLocks noChangeAspect="1" noChangeArrowheads="1"/>
              </p:cNvPicPr>
              <p:nvPr/>
            </p:nvPicPr>
            <p:blipFill>
              <a:blip r:embed="rId11" cstate="print"/>
              <a:srcRect/>
              <a:stretch>
                <a:fillRect/>
              </a:stretch>
            </p:blipFill>
            <p:spPr bwMode="auto">
              <a:xfrm>
                <a:off x="5177825" y="2971785"/>
                <a:ext cx="499514" cy="499514"/>
              </a:xfrm>
              <a:prstGeom prst="rect">
                <a:avLst/>
              </a:prstGeom>
              <a:noFill/>
            </p:spPr>
          </p:pic>
          <p:pic>
            <p:nvPicPr>
              <p:cNvPr id="4104" name="Picture 8" descr="K:\_WINDOWS VISTA ICONS\Network Hub ethernet.png"/>
              <p:cNvPicPr>
                <a:picLocks noChangeAspect="1" noChangeArrowheads="1"/>
              </p:cNvPicPr>
              <p:nvPr/>
            </p:nvPicPr>
            <p:blipFill>
              <a:blip r:embed="rId12" cstate="print"/>
              <a:srcRect/>
              <a:stretch>
                <a:fillRect/>
              </a:stretch>
            </p:blipFill>
            <p:spPr bwMode="auto">
              <a:xfrm>
                <a:off x="4430083" y="2010333"/>
                <a:ext cx="487317" cy="487317"/>
              </a:xfrm>
              <a:prstGeom prst="rect">
                <a:avLst/>
              </a:prstGeom>
              <a:noFill/>
            </p:spPr>
          </p:pic>
          <p:cxnSp>
            <p:nvCxnSpPr>
              <p:cNvPr id="25" name="Straight Connector 24"/>
              <p:cNvCxnSpPr/>
              <p:nvPr/>
            </p:nvCxnSpPr>
            <p:spPr bwMode="auto">
              <a:xfrm rot="10800000">
                <a:off x="4694550" y="2592372"/>
                <a:ext cx="442731" cy="162"/>
              </a:xfrm>
              <a:prstGeom prst="line">
                <a:avLst/>
              </a:prstGeom>
              <a:ln>
                <a:solidFill>
                  <a:schemeClr val="bg2">
                    <a:lumMod val="65000"/>
                    <a:lumOff val="35000"/>
                  </a:schemeClr>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rot="10800000">
                <a:off x="4696120" y="2895598"/>
                <a:ext cx="442731" cy="162"/>
              </a:xfrm>
              <a:prstGeom prst="line">
                <a:avLst/>
              </a:prstGeom>
              <a:ln>
                <a:solidFill>
                  <a:schemeClr val="bg2">
                    <a:lumMod val="65000"/>
                    <a:lumOff val="35000"/>
                  </a:schemeClr>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bwMode="auto">
              <a:xfrm rot="10800000">
                <a:off x="4696121" y="3234961"/>
                <a:ext cx="442731" cy="162"/>
              </a:xfrm>
              <a:prstGeom prst="line">
                <a:avLst/>
              </a:prstGeom>
              <a:ln>
                <a:solidFill>
                  <a:schemeClr val="bg2">
                    <a:lumMod val="65000"/>
                    <a:lumOff val="35000"/>
                  </a:schemeClr>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bwMode="auto">
              <a:xfrm rot="10800000">
                <a:off x="4696120" y="3574326"/>
                <a:ext cx="442731" cy="162"/>
              </a:xfrm>
              <a:prstGeom prst="line">
                <a:avLst/>
              </a:prstGeom>
              <a:ln>
                <a:solidFill>
                  <a:schemeClr val="bg2">
                    <a:lumMod val="65000"/>
                    <a:lumOff val="35000"/>
                  </a:schemeClr>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bwMode="auto">
              <a:xfrm rot="10800000">
                <a:off x="4696120" y="3885412"/>
                <a:ext cx="442731" cy="162"/>
              </a:xfrm>
              <a:prstGeom prst="line">
                <a:avLst/>
              </a:prstGeom>
              <a:ln>
                <a:solidFill>
                  <a:schemeClr val="bg2">
                    <a:lumMod val="65000"/>
                    <a:lumOff val="35000"/>
                  </a:schemeClr>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bwMode="auto">
              <a:xfrm rot="5400000">
                <a:off x="3941447" y="3133036"/>
                <a:ext cx="1489714" cy="735"/>
              </a:xfrm>
              <a:prstGeom prst="line">
                <a:avLst/>
              </a:prstGeom>
              <a:ln>
                <a:solidFill>
                  <a:schemeClr val="bg2">
                    <a:lumMod val="65000"/>
                    <a:lumOff val="35000"/>
                  </a:schemeClr>
                </a:solidFill>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36" name="Picture 5" descr="J:\Users\Richie\Desktop\Media-Reader.png"/>
              <p:cNvPicPr>
                <a:picLocks noChangeAspect="1" noChangeArrowheads="1"/>
              </p:cNvPicPr>
              <p:nvPr/>
            </p:nvPicPr>
            <p:blipFill>
              <a:blip r:embed="rId10" cstate="print"/>
              <a:srcRect t="39540"/>
              <a:stretch>
                <a:fillRect/>
              </a:stretch>
            </p:blipFill>
            <p:spPr bwMode="auto">
              <a:xfrm>
                <a:off x="5190390" y="3729335"/>
                <a:ext cx="495375" cy="299504"/>
              </a:xfrm>
              <a:prstGeom prst="rect">
                <a:avLst/>
              </a:prstGeom>
              <a:noFill/>
            </p:spPr>
          </p:pic>
          <p:sp>
            <p:nvSpPr>
              <p:cNvPr id="38" name="TextBox 37"/>
              <p:cNvSpPr txBox="1"/>
              <p:nvPr/>
            </p:nvSpPr>
            <p:spPr>
              <a:xfrm>
                <a:off x="4894730" y="2077571"/>
                <a:ext cx="2099917" cy="338554"/>
              </a:xfrm>
              <a:prstGeom prst="rect">
                <a:avLst/>
              </a:prstGeom>
              <a:noFill/>
            </p:spPr>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USB composite</a:t>
                </a:r>
              </a:p>
            </p:txBody>
          </p:sp>
          <p:sp>
            <p:nvSpPr>
              <p:cNvPr id="39" name="TextBox 38"/>
              <p:cNvSpPr txBox="1"/>
              <p:nvPr/>
            </p:nvSpPr>
            <p:spPr>
              <a:xfrm>
                <a:off x="5645526" y="2377889"/>
                <a:ext cx="1553838" cy="338554"/>
              </a:xfrm>
              <a:prstGeom prst="rect">
                <a:avLst/>
              </a:prstGeom>
              <a:noFill/>
            </p:spPr>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Scanner</a:t>
                </a:r>
              </a:p>
            </p:txBody>
          </p:sp>
          <p:sp>
            <p:nvSpPr>
              <p:cNvPr id="40" name="TextBox 39"/>
              <p:cNvSpPr txBox="1"/>
              <p:nvPr/>
            </p:nvSpPr>
            <p:spPr>
              <a:xfrm>
                <a:off x="5638800" y="2687174"/>
                <a:ext cx="1553838" cy="338554"/>
              </a:xfrm>
              <a:prstGeom prst="rect">
                <a:avLst/>
              </a:prstGeom>
              <a:noFill/>
            </p:spPr>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Printer</a:t>
                </a:r>
              </a:p>
            </p:txBody>
          </p:sp>
          <p:sp>
            <p:nvSpPr>
              <p:cNvPr id="41" name="TextBox 40"/>
              <p:cNvSpPr txBox="1"/>
              <p:nvPr/>
            </p:nvSpPr>
            <p:spPr>
              <a:xfrm>
                <a:off x="5638801" y="3050242"/>
                <a:ext cx="1553838" cy="338554"/>
              </a:xfrm>
              <a:prstGeom prst="rect">
                <a:avLst/>
              </a:prstGeom>
              <a:noFill/>
            </p:spPr>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Fax</a:t>
                </a:r>
              </a:p>
            </p:txBody>
          </p:sp>
          <p:sp>
            <p:nvSpPr>
              <p:cNvPr id="42" name="TextBox 41"/>
              <p:cNvSpPr txBox="1"/>
              <p:nvPr/>
            </p:nvSpPr>
            <p:spPr>
              <a:xfrm>
                <a:off x="5632081" y="3393142"/>
                <a:ext cx="1553838" cy="338554"/>
              </a:xfrm>
              <a:prstGeom prst="rect">
                <a:avLst/>
              </a:prstGeom>
              <a:noFill/>
            </p:spPr>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CF reader</a:t>
                </a:r>
              </a:p>
            </p:txBody>
          </p:sp>
          <p:sp>
            <p:nvSpPr>
              <p:cNvPr id="43" name="TextBox 42"/>
              <p:cNvSpPr txBox="1"/>
              <p:nvPr/>
            </p:nvSpPr>
            <p:spPr>
              <a:xfrm>
                <a:off x="5632082" y="3715870"/>
                <a:ext cx="1553838" cy="338554"/>
              </a:xfrm>
              <a:prstGeom prst="rect">
                <a:avLst/>
              </a:prstGeom>
              <a:noFill/>
            </p:spPr>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SD reader</a:t>
                </a:r>
              </a:p>
            </p:txBody>
          </p:sp>
        </p:grpSp>
      </p:grpSp>
      <p:pic>
        <p:nvPicPr>
          <p:cNvPr id="4105" name="Picture 9" descr="K:\_WINDOWS SERVER ICONS\Hardware\Plug USB 2 cable.png"/>
          <p:cNvPicPr>
            <a:picLocks noChangeAspect="1" noChangeArrowheads="1"/>
          </p:cNvPicPr>
          <p:nvPr/>
        </p:nvPicPr>
        <p:blipFill>
          <a:blip r:embed="rId13" cstate="print"/>
          <a:srcRect/>
          <a:stretch>
            <a:fillRect/>
          </a:stretch>
        </p:blipFill>
        <p:spPr bwMode="auto">
          <a:xfrm>
            <a:off x="5378822" y="3223973"/>
            <a:ext cx="477745" cy="324867"/>
          </a:xfrm>
          <a:prstGeom prst="rect">
            <a:avLst/>
          </a:prstGeom>
          <a:noFill/>
        </p:spPr>
      </p:pic>
      <p:pic>
        <p:nvPicPr>
          <p:cNvPr id="47" name="Picture 8" descr="\\eventsql\dvd\Online_ART\DVD_ART34\Artwork_Imagery\Icons - Illustrations\_WINDOWS VISTA ICONS\Computer PC desktop.png"/>
          <p:cNvPicPr>
            <a:picLocks noChangeAspect="1" noChangeArrowheads="1"/>
          </p:cNvPicPr>
          <p:nvPr/>
        </p:nvPicPr>
        <p:blipFill>
          <a:blip r:embed="rId14"/>
          <a:srcRect/>
          <a:stretch>
            <a:fillRect/>
          </a:stretch>
        </p:blipFill>
        <p:spPr bwMode="auto">
          <a:xfrm>
            <a:off x="4787152" y="3652568"/>
            <a:ext cx="908444" cy="908444"/>
          </a:xfrm>
          <a:prstGeom prst="rect">
            <a:avLst/>
          </a:prstGeom>
          <a:noFill/>
        </p:spPr>
      </p:pic>
      <p:grpSp>
        <p:nvGrpSpPr>
          <p:cNvPr id="35" name="Group 34"/>
          <p:cNvGrpSpPr/>
          <p:nvPr/>
        </p:nvGrpSpPr>
        <p:grpSpPr>
          <a:xfrm>
            <a:off x="357455" y="4099460"/>
            <a:ext cx="700882" cy="1025680"/>
            <a:chOff x="7024544" y="2325190"/>
            <a:chExt cx="800106" cy="1170887"/>
          </a:xfrm>
        </p:grpSpPr>
        <p:pic>
          <p:nvPicPr>
            <p:cNvPr id="37" name="Picture 2" descr="\\eventsql\dvd\Online_ART\DVD_ART34\Artwork_Imagery\Hardware Photos\Microsoft HW\LifeCam\LifeCam VX-6000 Windows Live web camera an.png"/>
            <p:cNvPicPr>
              <a:picLocks noChangeAspect="1" noChangeArrowheads="1"/>
            </p:cNvPicPr>
            <p:nvPr/>
          </p:nvPicPr>
          <p:blipFill>
            <a:blip r:embed="rId15" cstate="print"/>
            <a:srcRect/>
            <a:stretch>
              <a:fillRect/>
            </a:stretch>
          </p:blipFill>
          <p:spPr bwMode="auto">
            <a:xfrm flipH="1">
              <a:off x="7024544" y="2325190"/>
              <a:ext cx="800106" cy="1170887"/>
            </a:xfrm>
            <a:prstGeom prst="rect">
              <a:avLst/>
            </a:prstGeom>
            <a:noFill/>
          </p:spPr>
        </p:pic>
        <p:cxnSp>
          <p:nvCxnSpPr>
            <p:cNvPr id="44" name="Straight Connector 43"/>
            <p:cNvCxnSpPr/>
            <p:nvPr/>
          </p:nvCxnSpPr>
          <p:spPr bwMode="auto">
            <a:xfrm>
              <a:off x="7236823" y="3317965"/>
              <a:ext cx="287927" cy="1578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tx2">
                  <a:lumMod val="50000"/>
                </a:schemeClr>
              </a:solidFill>
              <a:prstDash val="solid"/>
              <a:round/>
              <a:headEnd type="none" w="med" len="med"/>
              <a:tailEnd type="none" w="med" len="med"/>
            </a:ln>
            <a:effectLst/>
          </p:spPr>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05"/>
                                        </p:tgtEl>
                                        <p:attrNameLst>
                                          <p:attrName>style.visibility</p:attrName>
                                        </p:attrNameLst>
                                      </p:cBhvr>
                                      <p:to>
                                        <p:strVal val="visible"/>
                                      </p:to>
                                    </p:set>
                                    <p:animEffect transition="in" filter="fade">
                                      <p:cBhvr>
                                        <p:cTn id="31" dur="2000"/>
                                        <p:tgtEl>
                                          <p:spTgt spid="4105"/>
                                        </p:tgtEl>
                                      </p:cBhvr>
                                    </p:animEffect>
                                  </p:childTnLst>
                                </p:cTn>
                              </p:par>
                              <p:par>
                                <p:cTn id="32" presetID="10"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20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39" presetClass="exit" presetSubtype="0" decel="100000" fill="hold" nodeType="clickEffect">
                                  <p:stCondLst>
                                    <p:cond delay="0"/>
                                  </p:stCondLst>
                                  <p:childTnLst>
                                    <p:anim calcmode="lin" valueType="num">
                                      <p:cBhvr>
                                        <p:cTn id="38" dur="500"/>
                                        <p:tgtEl>
                                          <p:spTgt spid="5"/>
                                        </p:tgtEl>
                                        <p:attrNameLst>
                                          <p:attrName>ppt_h</p:attrName>
                                        </p:attrNameLst>
                                      </p:cBhvr>
                                      <p:tavLst>
                                        <p:tav tm="0">
                                          <p:val>
                                            <p:strVal val="ppt_h"/>
                                          </p:val>
                                        </p:tav>
                                        <p:tav tm="50000">
                                          <p:val>
                                            <p:strVal val="ppt_h/20"/>
                                          </p:val>
                                        </p:tav>
                                        <p:tav tm="100000">
                                          <p:val>
                                            <p:strVal val="ppt_h/20"/>
                                          </p:val>
                                        </p:tav>
                                      </p:tavLst>
                                    </p:anim>
                                    <p:anim calcmode="lin" valueType="num">
                                      <p:cBhvr>
                                        <p:cTn id="39" dur="500"/>
                                        <p:tgtEl>
                                          <p:spTgt spid="5"/>
                                        </p:tgtEl>
                                        <p:attrNameLst>
                                          <p:attrName>ppt_w</p:attrName>
                                        </p:attrNameLst>
                                      </p:cBhvr>
                                      <p:tavLst>
                                        <p:tav tm="0">
                                          <p:val>
                                            <p:strVal val="ppt_w"/>
                                          </p:val>
                                        </p:tav>
                                        <p:tav tm="50000">
                                          <p:val>
                                            <p:strVal val="ppt_w+.3"/>
                                          </p:val>
                                        </p:tav>
                                        <p:tav tm="100000">
                                          <p:val>
                                            <p:strVal val="ppt_w+.3"/>
                                          </p:val>
                                        </p:tav>
                                      </p:tavLst>
                                    </p:anim>
                                    <p:anim calcmode="lin" valueType="num">
                                      <p:cBhvr>
                                        <p:cTn id="40" dur="500"/>
                                        <p:tgtEl>
                                          <p:spTgt spid="5"/>
                                        </p:tgtEl>
                                        <p:attrNameLst>
                                          <p:attrName>ppt_x</p:attrName>
                                        </p:attrNameLst>
                                      </p:cBhvr>
                                      <p:tavLst>
                                        <p:tav tm="0">
                                          <p:val>
                                            <p:strVal val="ppt_x"/>
                                          </p:val>
                                        </p:tav>
                                        <p:tav tm="50000">
                                          <p:val>
                                            <p:strVal val="ppt_x"/>
                                          </p:val>
                                        </p:tav>
                                        <p:tav tm="100000">
                                          <p:val>
                                            <p:strVal val="ppt_x-.3"/>
                                          </p:val>
                                        </p:tav>
                                      </p:tavLst>
                                    </p:anim>
                                    <p:anim calcmode="lin" valueType="num">
                                      <p:cBhvr>
                                        <p:cTn id="41" dur="500"/>
                                        <p:tgtEl>
                                          <p:spTgt spid="5"/>
                                        </p:tgtEl>
                                        <p:attrNameLst>
                                          <p:attrName>ppt_y</p:attrName>
                                        </p:attrNameLst>
                                      </p:cBhvr>
                                      <p:tavLst>
                                        <p:tav tm="0">
                                          <p:val>
                                            <p:strVal val="ppt_y"/>
                                          </p:val>
                                        </p:tav>
                                        <p:tav tm="100000">
                                          <p:val>
                                            <p:strVal val="ppt_y"/>
                                          </p:val>
                                        </p:tav>
                                      </p:tavLst>
                                    </p:anim>
                                    <p:set>
                                      <p:cBhvr>
                                        <p:cTn id="42" dur="1" fill="hold">
                                          <p:stCondLst>
                                            <p:cond delay="499"/>
                                          </p:stCondLst>
                                        </p:cTn>
                                        <p:tgtEl>
                                          <p:spTgt spid="5"/>
                                        </p:tgtEl>
                                        <p:attrNameLst>
                                          <p:attrName>style.visibility</p:attrName>
                                        </p:attrNameLst>
                                      </p:cBhvr>
                                      <p:to>
                                        <p:strVal val="hidden"/>
                                      </p:to>
                                    </p:set>
                                  </p:childTnLst>
                                </p:cTn>
                              </p:par>
                              <p:par>
                                <p:cTn id="43" presetID="39" presetClass="exit" presetSubtype="0" decel="100000" fill="hold" nodeType="withEffect">
                                  <p:stCondLst>
                                    <p:cond delay="0"/>
                                  </p:stCondLst>
                                  <p:childTnLst>
                                    <p:anim calcmode="lin" valueType="num">
                                      <p:cBhvr>
                                        <p:cTn id="44" dur="500"/>
                                        <p:tgtEl>
                                          <p:spTgt spid="47"/>
                                        </p:tgtEl>
                                        <p:attrNameLst>
                                          <p:attrName>ppt_h</p:attrName>
                                        </p:attrNameLst>
                                      </p:cBhvr>
                                      <p:tavLst>
                                        <p:tav tm="0">
                                          <p:val>
                                            <p:strVal val="ppt_h"/>
                                          </p:val>
                                        </p:tav>
                                        <p:tav tm="50000">
                                          <p:val>
                                            <p:strVal val="ppt_h/20"/>
                                          </p:val>
                                        </p:tav>
                                        <p:tav tm="100000">
                                          <p:val>
                                            <p:strVal val="ppt_h/20"/>
                                          </p:val>
                                        </p:tav>
                                      </p:tavLst>
                                    </p:anim>
                                    <p:anim calcmode="lin" valueType="num">
                                      <p:cBhvr>
                                        <p:cTn id="45" dur="500"/>
                                        <p:tgtEl>
                                          <p:spTgt spid="47"/>
                                        </p:tgtEl>
                                        <p:attrNameLst>
                                          <p:attrName>ppt_w</p:attrName>
                                        </p:attrNameLst>
                                      </p:cBhvr>
                                      <p:tavLst>
                                        <p:tav tm="0">
                                          <p:val>
                                            <p:strVal val="ppt_w"/>
                                          </p:val>
                                        </p:tav>
                                        <p:tav tm="50000">
                                          <p:val>
                                            <p:strVal val="ppt_w+.3"/>
                                          </p:val>
                                        </p:tav>
                                        <p:tav tm="100000">
                                          <p:val>
                                            <p:strVal val="ppt_w+.3"/>
                                          </p:val>
                                        </p:tav>
                                      </p:tavLst>
                                    </p:anim>
                                    <p:anim calcmode="lin" valueType="num">
                                      <p:cBhvr>
                                        <p:cTn id="46" dur="500"/>
                                        <p:tgtEl>
                                          <p:spTgt spid="47"/>
                                        </p:tgtEl>
                                        <p:attrNameLst>
                                          <p:attrName>ppt_x</p:attrName>
                                        </p:attrNameLst>
                                      </p:cBhvr>
                                      <p:tavLst>
                                        <p:tav tm="0">
                                          <p:val>
                                            <p:strVal val="ppt_x"/>
                                          </p:val>
                                        </p:tav>
                                        <p:tav tm="50000">
                                          <p:val>
                                            <p:strVal val="ppt_x"/>
                                          </p:val>
                                        </p:tav>
                                        <p:tav tm="100000">
                                          <p:val>
                                            <p:strVal val="ppt_x-.3"/>
                                          </p:val>
                                        </p:tav>
                                      </p:tavLst>
                                    </p:anim>
                                    <p:anim calcmode="lin" valueType="num">
                                      <p:cBhvr>
                                        <p:cTn id="47" dur="500"/>
                                        <p:tgtEl>
                                          <p:spTgt spid="47"/>
                                        </p:tgtEl>
                                        <p:attrNameLst>
                                          <p:attrName>ppt_y</p:attrName>
                                        </p:attrNameLst>
                                      </p:cBhvr>
                                      <p:tavLst>
                                        <p:tav tm="0">
                                          <p:val>
                                            <p:strVal val="ppt_y"/>
                                          </p:val>
                                        </p:tav>
                                        <p:tav tm="100000">
                                          <p:val>
                                            <p:strVal val="ppt_y"/>
                                          </p:val>
                                        </p:tav>
                                      </p:tavLst>
                                    </p:anim>
                                    <p:set>
                                      <p:cBhvr>
                                        <p:cTn id="48" dur="1" fill="hold">
                                          <p:stCondLst>
                                            <p:cond delay="499"/>
                                          </p:stCondLst>
                                        </p:cTn>
                                        <p:tgtEl>
                                          <p:spTgt spid="47"/>
                                        </p:tgtEl>
                                        <p:attrNameLst>
                                          <p:attrName>style.visibility</p:attrName>
                                        </p:attrNameLst>
                                      </p:cBhvr>
                                      <p:to>
                                        <p:strVal val="hidden"/>
                                      </p:to>
                                    </p:set>
                                  </p:childTnLst>
                                </p:cTn>
                              </p:par>
                              <p:par>
                                <p:cTn id="49" presetID="39" presetClass="exit" presetSubtype="0" decel="100000" fill="hold" nodeType="withEffect">
                                  <p:stCondLst>
                                    <p:cond delay="0"/>
                                  </p:stCondLst>
                                  <p:childTnLst>
                                    <p:anim calcmode="lin" valueType="num">
                                      <p:cBhvr>
                                        <p:cTn id="50" dur="500"/>
                                        <p:tgtEl>
                                          <p:spTgt spid="4105"/>
                                        </p:tgtEl>
                                        <p:attrNameLst>
                                          <p:attrName>ppt_h</p:attrName>
                                        </p:attrNameLst>
                                      </p:cBhvr>
                                      <p:tavLst>
                                        <p:tav tm="0">
                                          <p:val>
                                            <p:strVal val="ppt_h"/>
                                          </p:val>
                                        </p:tav>
                                        <p:tav tm="50000">
                                          <p:val>
                                            <p:strVal val="ppt_h/20"/>
                                          </p:val>
                                        </p:tav>
                                        <p:tav tm="100000">
                                          <p:val>
                                            <p:strVal val="ppt_h/20"/>
                                          </p:val>
                                        </p:tav>
                                      </p:tavLst>
                                    </p:anim>
                                    <p:anim calcmode="lin" valueType="num">
                                      <p:cBhvr>
                                        <p:cTn id="51" dur="500"/>
                                        <p:tgtEl>
                                          <p:spTgt spid="4105"/>
                                        </p:tgtEl>
                                        <p:attrNameLst>
                                          <p:attrName>ppt_w</p:attrName>
                                        </p:attrNameLst>
                                      </p:cBhvr>
                                      <p:tavLst>
                                        <p:tav tm="0">
                                          <p:val>
                                            <p:strVal val="ppt_w"/>
                                          </p:val>
                                        </p:tav>
                                        <p:tav tm="50000">
                                          <p:val>
                                            <p:strVal val="ppt_w+.3"/>
                                          </p:val>
                                        </p:tav>
                                        <p:tav tm="100000">
                                          <p:val>
                                            <p:strVal val="ppt_w+.3"/>
                                          </p:val>
                                        </p:tav>
                                      </p:tavLst>
                                    </p:anim>
                                    <p:anim calcmode="lin" valueType="num">
                                      <p:cBhvr>
                                        <p:cTn id="52" dur="500"/>
                                        <p:tgtEl>
                                          <p:spTgt spid="4105"/>
                                        </p:tgtEl>
                                        <p:attrNameLst>
                                          <p:attrName>ppt_x</p:attrName>
                                        </p:attrNameLst>
                                      </p:cBhvr>
                                      <p:tavLst>
                                        <p:tav tm="0">
                                          <p:val>
                                            <p:strVal val="ppt_x"/>
                                          </p:val>
                                        </p:tav>
                                        <p:tav tm="50000">
                                          <p:val>
                                            <p:strVal val="ppt_x"/>
                                          </p:val>
                                        </p:tav>
                                        <p:tav tm="100000">
                                          <p:val>
                                            <p:strVal val="ppt_x-.3"/>
                                          </p:val>
                                        </p:tav>
                                      </p:tavLst>
                                    </p:anim>
                                    <p:anim calcmode="lin" valueType="num">
                                      <p:cBhvr>
                                        <p:cTn id="53" dur="500"/>
                                        <p:tgtEl>
                                          <p:spTgt spid="4105"/>
                                        </p:tgtEl>
                                        <p:attrNameLst>
                                          <p:attrName>ppt_y</p:attrName>
                                        </p:attrNameLst>
                                      </p:cBhvr>
                                      <p:tavLst>
                                        <p:tav tm="0">
                                          <p:val>
                                            <p:strVal val="ppt_y"/>
                                          </p:val>
                                        </p:tav>
                                        <p:tav tm="100000">
                                          <p:val>
                                            <p:strVal val="ppt_y"/>
                                          </p:val>
                                        </p:tav>
                                      </p:tavLst>
                                    </p:anim>
                                    <p:set>
                                      <p:cBhvr>
                                        <p:cTn id="54" dur="1" fill="hold">
                                          <p:stCondLst>
                                            <p:cond delay="499"/>
                                          </p:stCondLst>
                                        </p:cTn>
                                        <p:tgtEl>
                                          <p:spTgt spid="410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695" y="3103502"/>
            <a:ext cx="8380412" cy="664797"/>
          </a:xfrm>
        </p:spPr>
        <p:txBody>
          <a:bodyPr/>
          <a:lstStyle/>
          <a:p>
            <a:pPr algn="ctr"/>
            <a:r>
              <a:rPr smtClean="0"/>
              <a:t>Device-Related Applications</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Device-Related Applications</a:t>
            </a:r>
            <a:endParaRPr lang="en-US" dirty="0"/>
          </a:p>
        </p:txBody>
      </p:sp>
      <p:sp>
        <p:nvSpPr>
          <p:cNvPr id="5" name="Text Placeholder 2"/>
          <p:cNvSpPr>
            <a:spLocks noGrp="1"/>
          </p:cNvSpPr>
          <p:nvPr>
            <p:ph idx="1"/>
          </p:nvPr>
        </p:nvSpPr>
        <p:spPr>
          <a:xfrm>
            <a:off x="382588" y="1414464"/>
            <a:ext cx="8380412" cy="2072362"/>
          </a:xfrm>
        </p:spPr>
        <p:txBody>
          <a:bodyPr/>
          <a:lstStyle/>
          <a:p>
            <a:pPr marL="463550" indent="-463550"/>
            <a:r>
              <a:rPr lang="en-US" dirty="0" smtClean="0"/>
              <a:t>Finish Install Action</a:t>
            </a:r>
          </a:p>
          <a:p>
            <a:pPr marL="860425" lvl="2" indent="-396875"/>
            <a:r>
              <a:rPr lang="en-US" dirty="0" smtClean="0"/>
              <a:t>Implemented in a co-installer</a:t>
            </a:r>
          </a:p>
          <a:p>
            <a:pPr marL="463550" indent="-463550"/>
            <a:r>
              <a:rPr lang="en-US" dirty="0" smtClean="0"/>
              <a:t>Problems Reports and Solutions (PRS)</a:t>
            </a:r>
          </a:p>
          <a:p>
            <a:pPr marL="860425" lvl="2" indent="-396875"/>
            <a:r>
              <a:rPr lang="en-US" dirty="0" smtClean="0"/>
              <a:t>PRS type:  </a:t>
            </a:r>
            <a:r>
              <a:rPr lang="en-US" dirty="0" err="1" smtClean="0"/>
              <a:t>RequestAdditionalSoftware</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1070361" y="2810585"/>
            <a:ext cx="7336659" cy="1828193"/>
          </a:xfrm>
        </p:spPr>
        <p:txBody>
          <a:bodyPr/>
          <a:lstStyle/>
          <a:p>
            <a:pPr algn="ctr"/>
            <a:r>
              <a:rPr lang="en-US" dirty="0" smtClean="0"/>
              <a:t>Device-Related Applications</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Finish Install Action</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Where Do We Find Drivers?</a:t>
            </a:r>
            <a:endParaRPr lang="en-US" dirty="0"/>
          </a:p>
        </p:txBody>
      </p:sp>
      <p:pic>
        <p:nvPicPr>
          <p:cNvPr id="4" name="Picture 8" descr="\\eventsql\dvd\Online_ART\DVD_ART34\Artwork_Imagery\Icons - Illustrations\_WINDOWS VISTA ICONS\Computer PC desktop.png"/>
          <p:cNvPicPr>
            <a:picLocks noChangeAspect="1" noChangeArrowheads="1"/>
          </p:cNvPicPr>
          <p:nvPr/>
        </p:nvPicPr>
        <p:blipFill>
          <a:blip r:embed="rId3"/>
          <a:srcRect/>
          <a:stretch>
            <a:fillRect/>
          </a:stretch>
        </p:blipFill>
        <p:spPr bwMode="auto">
          <a:xfrm>
            <a:off x="4403860" y="2667809"/>
            <a:ext cx="2070926" cy="2070926"/>
          </a:xfrm>
          <a:prstGeom prst="rect">
            <a:avLst/>
          </a:prstGeom>
          <a:noFill/>
        </p:spPr>
      </p:pic>
      <p:pic>
        <p:nvPicPr>
          <p:cNvPr id="5" name="Picture 9" descr="\\eventsql\dvd\Online_ART\DVD_ART34\Artwork_Imagery\Icons - Illustrations\_WINDOWS VISTA ICONS\Network networked connected sharing.png"/>
          <p:cNvPicPr>
            <a:picLocks noChangeAspect="1" noChangeArrowheads="1"/>
          </p:cNvPicPr>
          <p:nvPr/>
        </p:nvPicPr>
        <p:blipFill>
          <a:blip r:embed="rId4"/>
          <a:srcRect/>
          <a:stretch>
            <a:fillRect/>
          </a:stretch>
        </p:blipFill>
        <p:spPr bwMode="auto">
          <a:xfrm flipH="1">
            <a:off x="449704" y="2870637"/>
            <a:ext cx="1657939" cy="1657939"/>
          </a:xfrm>
          <a:prstGeom prst="rect">
            <a:avLst/>
          </a:prstGeom>
          <a:noFill/>
        </p:spPr>
      </p:pic>
      <p:grpSp>
        <p:nvGrpSpPr>
          <p:cNvPr id="8" name="Group 7"/>
          <p:cNvGrpSpPr/>
          <p:nvPr/>
        </p:nvGrpSpPr>
        <p:grpSpPr>
          <a:xfrm>
            <a:off x="1319130" y="944383"/>
            <a:ext cx="4207096" cy="1993691"/>
            <a:chOff x="3817159" y="398293"/>
            <a:chExt cx="5540597" cy="2565971"/>
          </a:xfrm>
        </p:grpSpPr>
        <p:pic>
          <p:nvPicPr>
            <p:cNvPr id="6" name="Picture 6" descr="\\eventsql\dvd\Online_ART\DVD_ART34\Artwork_Imagery\Icons - Illustrations\Internet Clouds web\internet cloud.png"/>
            <p:cNvPicPr>
              <a:picLocks noChangeAspect="1" noChangeArrowheads="1"/>
            </p:cNvPicPr>
            <p:nvPr/>
          </p:nvPicPr>
          <p:blipFill>
            <a:blip r:embed="rId5"/>
            <a:srcRect/>
            <a:stretch>
              <a:fillRect/>
            </a:stretch>
          </p:blipFill>
          <p:spPr bwMode="auto">
            <a:xfrm>
              <a:off x="3833256" y="407079"/>
              <a:ext cx="5524500" cy="2533650"/>
            </a:xfrm>
            <a:prstGeom prst="rect">
              <a:avLst/>
            </a:prstGeom>
            <a:noFill/>
          </p:spPr>
        </p:pic>
        <p:pic>
          <p:nvPicPr>
            <p:cNvPr id="7" name="Picture 5" descr="\\eventsql\dvd\Online_ART\DVD_ART34\Artwork_Imagery\Icons - Illustrations\Internet Clouds web\cloud illustration icon.png"/>
            <p:cNvPicPr>
              <a:picLocks noChangeAspect="1" noChangeArrowheads="1"/>
            </p:cNvPicPr>
            <p:nvPr/>
          </p:nvPicPr>
          <p:blipFill>
            <a:blip r:embed="rId6"/>
            <a:srcRect/>
            <a:stretch>
              <a:fillRect/>
            </a:stretch>
          </p:blipFill>
          <p:spPr bwMode="auto">
            <a:xfrm>
              <a:off x="3817159" y="398293"/>
              <a:ext cx="5540597" cy="2565971"/>
            </a:xfrm>
            <a:prstGeom prst="rect">
              <a:avLst/>
            </a:prstGeom>
            <a:noFill/>
          </p:spPr>
        </p:pic>
      </p:grpSp>
      <p:pic>
        <p:nvPicPr>
          <p:cNvPr id="1026" name="Picture 2" descr="\\eventsql\dvd\Online_ART\DVD_ART34\Artwork_Imagery\Icons - Illustrations\_WINDOWS SERVER ICONS\Documents\Folder file Open.png"/>
          <p:cNvPicPr>
            <a:picLocks noChangeAspect="1" noChangeArrowheads="1"/>
          </p:cNvPicPr>
          <p:nvPr/>
        </p:nvPicPr>
        <p:blipFill>
          <a:blip r:embed="rId7"/>
          <a:srcRect/>
          <a:stretch>
            <a:fillRect/>
          </a:stretch>
        </p:blipFill>
        <p:spPr bwMode="auto">
          <a:xfrm>
            <a:off x="1302253" y="4166796"/>
            <a:ext cx="1091251" cy="888590"/>
          </a:xfrm>
          <a:prstGeom prst="rect">
            <a:avLst/>
          </a:prstGeom>
          <a:noFill/>
        </p:spPr>
      </p:pic>
      <p:pic>
        <p:nvPicPr>
          <p:cNvPr id="1032" name="Picture 8" descr="\\eventsql\dvd\Online_ART\DVD_ART34\Artwork_Imagery\Icons - Illustrations\_XML ICONS\database green.png"/>
          <p:cNvPicPr>
            <a:picLocks noChangeAspect="1" noChangeArrowheads="1"/>
          </p:cNvPicPr>
          <p:nvPr/>
        </p:nvPicPr>
        <p:blipFill>
          <a:blip r:embed="rId8"/>
          <a:srcRect/>
          <a:stretch>
            <a:fillRect/>
          </a:stretch>
        </p:blipFill>
        <p:spPr bwMode="auto">
          <a:xfrm>
            <a:off x="2970244" y="1342883"/>
            <a:ext cx="1017135" cy="1218125"/>
          </a:xfrm>
          <a:prstGeom prst="rect">
            <a:avLst/>
          </a:prstGeom>
          <a:noFill/>
        </p:spPr>
      </p:pic>
      <p:pic>
        <p:nvPicPr>
          <p:cNvPr id="1031" name="Picture 7" descr="\\eventsql\dvd\Online_ART\DVD_ART34\Artwork_Imagery\Icons - Illustrations\_XML ICONS\Database blue.png"/>
          <p:cNvPicPr>
            <a:picLocks noChangeAspect="1" noChangeArrowheads="1"/>
          </p:cNvPicPr>
          <p:nvPr/>
        </p:nvPicPr>
        <p:blipFill>
          <a:blip r:embed="rId9"/>
          <a:srcRect/>
          <a:stretch>
            <a:fillRect/>
          </a:stretch>
        </p:blipFill>
        <p:spPr bwMode="auto">
          <a:xfrm>
            <a:off x="5589660" y="4434760"/>
            <a:ext cx="868528" cy="1046448"/>
          </a:xfrm>
          <a:prstGeom prst="rect">
            <a:avLst/>
          </a:prstGeom>
          <a:noFill/>
        </p:spPr>
      </p:pic>
      <p:pic>
        <p:nvPicPr>
          <p:cNvPr id="19" name="Picture 2" descr="\\eventsql\dvd\Online_ART\DVD_ART34\Artwork_Imagery\Icons - Illustrations\_WINDOWS SERVER ICONS\Documents\Folder file Open.png"/>
          <p:cNvPicPr>
            <a:picLocks noChangeAspect="1" noChangeArrowheads="1"/>
          </p:cNvPicPr>
          <p:nvPr/>
        </p:nvPicPr>
        <p:blipFill>
          <a:blip r:embed="rId7"/>
          <a:srcRect/>
          <a:stretch>
            <a:fillRect/>
          </a:stretch>
        </p:blipFill>
        <p:spPr bwMode="auto">
          <a:xfrm>
            <a:off x="4344109" y="4445323"/>
            <a:ext cx="1091251" cy="888590"/>
          </a:xfrm>
          <a:prstGeom prst="rect">
            <a:avLst/>
          </a:prstGeom>
          <a:noFill/>
        </p:spPr>
      </p:pic>
      <p:sp>
        <p:nvSpPr>
          <p:cNvPr id="15" name="TextBox 14"/>
          <p:cNvSpPr txBox="1"/>
          <p:nvPr/>
        </p:nvSpPr>
        <p:spPr>
          <a:xfrm>
            <a:off x="5591330" y="1394085"/>
            <a:ext cx="3372787" cy="1200329"/>
          </a:xfrm>
          <a:prstGeom prst="rect">
            <a:avLst/>
          </a:prstGeom>
          <a:noFill/>
        </p:spPr>
        <p:txBody>
          <a:bodyPr wrap="square" rtlCol="0">
            <a:spAutoFit/>
          </a:bodyPr>
          <a:lstStyle/>
          <a:p>
            <a:r>
              <a:rPr lang="en-US" sz="2800" u="sng" dirty="0" smtClean="0">
                <a:effectLst>
                  <a:outerShdw blurRad="38100" dist="38100" dir="2700000" algn="tl">
                    <a:srgbClr val="000000">
                      <a:alpha val="43137"/>
                    </a:srgbClr>
                  </a:outerShdw>
                </a:effectLst>
                <a:latin typeface="Trebuchet MS" pitchFamily="34" charset="0"/>
              </a:rPr>
              <a:t>Windows Update</a:t>
            </a:r>
            <a:endParaRPr lang="en-US" sz="2800" u="sng" dirty="0" smtClean="0">
              <a:solidFill>
                <a:schemeClr val="tx1"/>
              </a:solidFill>
              <a:effectLst>
                <a:outerShdw blurRad="38100" dist="38100" dir="2700000" algn="tl">
                  <a:srgbClr val="000000">
                    <a:alpha val="43137"/>
                  </a:srgbClr>
                </a:outerShdw>
              </a:effectLst>
              <a:latin typeface="Trebuchet MS" pitchFamily="34" charset="0"/>
            </a:endParaRPr>
          </a:p>
          <a:p>
            <a:endParaRPr lang="en-US" sz="800" dirty="0" smtClean="0">
              <a:effectLst>
                <a:outerShdw blurRad="38100" dist="38100" dir="2700000" algn="tl">
                  <a:srgbClr val="000000">
                    <a:alpha val="43137"/>
                  </a:srgbClr>
                </a:outerShdw>
              </a:effectLst>
              <a:latin typeface="Trebuchet MS" pitchFamily="34" charset="0"/>
            </a:endParaRPr>
          </a:p>
          <a:p>
            <a:r>
              <a:rPr lang="en-US" dirty="0" smtClean="0">
                <a:effectLst>
                  <a:outerShdw blurRad="38100" dist="38100" dir="2700000" algn="tl">
                    <a:srgbClr val="000000">
                      <a:alpha val="43137"/>
                    </a:srgbClr>
                  </a:outerShdw>
                </a:effectLst>
                <a:latin typeface="Trebuchet MS" pitchFamily="34" charset="0"/>
              </a:rPr>
              <a:t>Software/driver distribution service for Windows</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6" name="TextBox 15"/>
          <p:cNvSpPr txBox="1"/>
          <p:nvPr/>
        </p:nvSpPr>
        <p:spPr>
          <a:xfrm>
            <a:off x="6835514" y="4334657"/>
            <a:ext cx="2233534" cy="1477328"/>
          </a:xfrm>
          <a:prstGeom prst="rect">
            <a:avLst/>
          </a:prstGeom>
          <a:noFill/>
        </p:spPr>
        <p:txBody>
          <a:bodyPr wrap="square" rtlCol="0">
            <a:spAutoFit/>
          </a:bodyPr>
          <a:lstStyle/>
          <a:p>
            <a:r>
              <a:rPr lang="en-US" sz="2800" u="sng" dirty="0" smtClean="0">
                <a:solidFill>
                  <a:schemeClr val="tx1"/>
                </a:solidFill>
                <a:effectLst>
                  <a:outerShdw blurRad="38100" dist="38100" dir="2700000" algn="tl">
                    <a:srgbClr val="000000">
                      <a:alpha val="43137"/>
                    </a:srgbClr>
                  </a:outerShdw>
                </a:effectLst>
                <a:latin typeface="Trebuchet MS" pitchFamily="34" charset="0"/>
              </a:rPr>
              <a:t>Driver Store</a:t>
            </a:r>
          </a:p>
          <a:p>
            <a:endParaRPr lang="en-US" sz="800" dirty="0" smtClean="0">
              <a:effectLst>
                <a:outerShdw blurRad="38100" dist="38100" dir="2700000" algn="tl">
                  <a:srgbClr val="000000">
                    <a:alpha val="43137"/>
                  </a:srgbClr>
                </a:outerShdw>
              </a:effectLst>
              <a:latin typeface="Trebuchet MS" pitchFamily="34" charset="0"/>
            </a:endParaRPr>
          </a:p>
          <a:p>
            <a:r>
              <a:rPr lang="en-US" dirty="0" smtClean="0">
                <a:effectLst>
                  <a:outerShdw blurRad="38100" dist="38100" dir="2700000" algn="tl">
                    <a:srgbClr val="000000">
                      <a:alpha val="43137"/>
                    </a:srgbClr>
                  </a:outerShdw>
                </a:effectLst>
                <a:latin typeface="Trebuchet MS" pitchFamily="34" charset="0"/>
              </a:rPr>
              <a:t>Local driver repository  of installable drivers</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7" name="TextBox 16"/>
          <p:cNvSpPr txBox="1"/>
          <p:nvPr/>
        </p:nvSpPr>
        <p:spPr>
          <a:xfrm>
            <a:off x="1156734" y="5170812"/>
            <a:ext cx="4719406" cy="1200329"/>
          </a:xfrm>
          <a:prstGeom prst="rect">
            <a:avLst/>
          </a:prstGeom>
          <a:noFill/>
        </p:spPr>
        <p:txBody>
          <a:bodyPr wrap="square" rtlCol="0">
            <a:spAutoFit/>
          </a:bodyPr>
          <a:lstStyle/>
          <a:p>
            <a:r>
              <a:rPr lang="en-US" sz="2800" u="sng" dirty="0" smtClean="0">
                <a:effectLst>
                  <a:outerShdw blurRad="38100" dist="38100" dir="2700000" algn="tl">
                    <a:srgbClr val="000000">
                      <a:alpha val="43137"/>
                    </a:srgbClr>
                  </a:outerShdw>
                </a:effectLst>
                <a:latin typeface="Trebuchet MS" pitchFamily="34" charset="0"/>
              </a:rPr>
              <a:t>Device Path</a:t>
            </a:r>
            <a:endParaRPr lang="en-US" sz="2800" u="sng" dirty="0" smtClean="0">
              <a:solidFill>
                <a:schemeClr val="tx1"/>
              </a:solidFill>
              <a:effectLst>
                <a:outerShdw blurRad="38100" dist="38100" dir="2700000" algn="tl">
                  <a:srgbClr val="000000">
                    <a:alpha val="43137"/>
                  </a:srgbClr>
                </a:outerShdw>
              </a:effectLst>
              <a:latin typeface="Trebuchet MS" pitchFamily="34" charset="0"/>
            </a:endParaRPr>
          </a:p>
          <a:p>
            <a:endParaRPr lang="en-US" sz="800" dirty="0" smtClean="0">
              <a:effectLst>
                <a:outerShdw blurRad="38100" dist="38100" dir="2700000" algn="tl">
                  <a:srgbClr val="000000">
                    <a:alpha val="43137"/>
                  </a:srgbClr>
                </a:outerShdw>
              </a:effectLst>
              <a:latin typeface="Trebuchet MS" pitchFamily="34" charset="0"/>
            </a:endParaRPr>
          </a:p>
          <a:p>
            <a:r>
              <a:rPr lang="en-US" dirty="0" smtClean="0">
                <a:effectLst>
                  <a:outerShdw blurRad="38100" dist="38100" dir="2700000" algn="tl">
                    <a:srgbClr val="000000">
                      <a:alpha val="43137"/>
                    </a:srgbClr>
                  </a:outerShdw>
                </a:effectLst>
                <a:latin typeface="Trebuchet MS" pitchFamily="34" charset="0"/>
              </a:rPr>
              <a:t>OEM or IT administrator specified folders where Windows should search for drivers</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nvGrpSpPr>
          <p:cNvPr id="22" name="Group 21"/>
          <p:cNvGrpSpPr/>
          <p:nvPr/>
        </p:nvGrpSpPr>
        <p:grpSpPr>
          <a:xfrm>
            <a:off x="3238500" y="1930400"/>
            <a:ext cx="825500" cy="1211421"/>
            <a:chOff x="3238500" y="1930400"/>
            <a:chExt cx="825500" cy="1211421"/>
          </a:xfrm>
        </p:grpSpPr>
        <p:pic>
          <p:nvPicPr>
            <p:cNvPr id="2050" name="Picture 2" descr="H:\_WINDOWS VISTA ICONS\Search magnifying glass.png"/>
            <p:cNvPicPr>
              <a:picLocks noChangeAspect="1" noChangeArrowheads="1"/>
            </p:cNvPicPr>
            <p:nvPr/>
          </p:nvPicPr>
          <p:blipFill>
            <a:blip r:embed="rId10" cstate="print"/>
            <a:srcRect/>
            <a:stretch>
              <a:fillRect/>
            </a:stretch>
          </p:blipFill>
          <p:spPr bwMode="auto">
            <a:xfrm flipH="1">
              <a:off x="3238500" y="1930400"/>
              <a:ext cx="825500" cy="825500"/>
            </a:xfrm>
            <a:prstGeom prst="rect">
              <a:avLst/>
            </a:prstGeom>
            <a:noFill/>
          </p:spPr>
        </p:pic>
        <p:sp>
          <p:nvSpPr>
            <p:cNvPr id="20" name="Rectangle 19"/>
            <p:cNvSpPr/>
            <p:nvPr/>
          </p:nvSpPr>
          <p:spPr>
            <a:xfrm>
              <a:off x="3478579" y="2433935"/>
              <a:ext cx="470000" cy="707886"/>
            </a:xfrm>
            <a:prstGeom prst="rect">
              <a:avLst/>
            </a:prstGeom>
            <a:noFill/>
          </p:spPr>
          <p:txBody>
            <a:bodyPr wrap="none" lIns="91440" tIns="45720" rIns="91440" bIns="45720">
              <a:spAutoFit/>
            </a:bodyPr>
            <a:lstStyle/>
            <a:p>
              <a:pPr algn="ctr"/>
              <a:r>
                <a:rPr lang="en-US" sz="4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a:t>
              </a:r>
              <a:endParaRPr lang="en-US"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grpSp>
        <p:nvGrpSpPr>
          <p:cNvPr id="23" name="Group 22"/>
          <p:cNvGrpSpPr/>
          <p:nvPr/>
        </p:nvGrpSpPr>
        <p:grpSpPr>
          <a:xfrm>
            <a:off x="5803900" y="4864100"/>
            <a:ext cx="825500" cy="1147921"/>
            <a:chOff x="5803900" y="4864100"/>
            <a:chExt cx="825500" cy="1147921"/>
          </a:xfrm>
        </p:grpSpPr>
        <p:pic>
          <p:nvPicPr>
            <p:cNvPr id="18" name="Picture 2" descr="H:\_WINDOWS VISTA ICONS\Search magnifying glass.png"/>
            <p:cNvPicPr>
              <a:picLocks noChangeAspect="1" noChangeArrowheads="1"/>
            </p:cNvPicPr>
            <p:nvPr/>
          </p:nvPicPr>
          <p:blipFill>
            <a:blip r:embed="rId10" cstate="print"/>
            <a:srcRect/>
            <a:stretch>
              <a:fillRect/>
            </a:stretch>
          </p:blipFill>
          <p:spPr bwMode="auto">
            <a:xfrm flipH="1">
              <a:off x="5803900" y="4864100"/>
              <a:ext cx="825500" cy="825500"/>
            </a:xfrm>
            <a:prstGeom prst="rect">
              <a:avLst/>
            </a:prstGeom>
            <a:noFill/>
          </p:spPr>
        </p:pic>
        <p:sp>
          <p:nvSpPr>
            <p:cNvPr id="21" name="Rectangle 20"/>
            <p:cNvSpPr/>
            <p:nvPr/>
          </p:nvSpPr>
          <p:spPr>
            <a:xfrm>
              <a:off x="5967779" y="5304135"/>
              <a:ext cx="470000" cy="707886"/>
            </a:xfrm>
            <a:prstGeom prst="rect">
              <a:avLst/>
            </a:prstGeom>
            <a:noFill/>
          </p:spPr>
          <p:txBody>
            <a:bodyPr wrap="none" lIns="91440" tIns="45720" rIns="91440" bIns="45720">
              <a:spAutoFit/>
            </a:bodyPr>
            <a:lstStyle/>
            <a:p>
              <a:pPr algn="ctr"/>
              <a:r>
                <a:rPr lang="en-US" sz="4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a:t>
              </a:r>
              <a:endParaRPr lang="en-US"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blinds(horizontal)">
                                      <p:cBhvr>
                                        <p:cTn id="7" dur="500"/>
                                        <p:tgtEl>
                                          <p:spTgt spid="10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linds(horizontal)">
                                      <p:cBhvr>
                                        <p:cTn id="18" dur="500"/>
                                        <p:tgtEl>
                                          <p:spTgt spid="1026"/>
                                        </p:tgtEl>
                                      </p:cBhvr>
                                    </p:animEffect>
                                  </p:childTnLst>
                                </p:cTn>
                              </p:par>
                              <p:par>
                                <p:cTn id="19" presetID="3" presetClass="entr" presetSubtype="1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animEffect transition="in" filter="blinds(horizontal)">
                                      <p:cBhvr>
                                        <p:cTn id="29" dur="500"/>
                                        <p:tgtEl>
                                          <p:spTgt spid="1032"/>
                                        </p:tgtEl>
                                      </p:cBhvr>
                                    </p:animEffect>
                                  </p:childTnLst>
                                </p:cTn>
                              </p:par>
                              <p:par>
                                <p:cTn id="30" presetID="3" presetClass="entr" presetSubtype="1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par>
                          <p:cTn id="40" fill="hold">
                            <p:stCondLst>
                              <p:cond delay="0"/>
                            </p:stCondLst>
                            <p:childTnLst>
                              <p:par>
                                <p:cTn id="41" presetID="1" presetClass="path" presetSubtype="0" accel="50000" decel="50000" fill="hold" nodeType="afterEffect">
                                  <p:stCondLst>
                                    <p:cond delay="0"/>
                                  </p:stCondLst>
                                  <p:childTnLst>
                                    <p:animMotion origin="layout" path="M 5.55112E-17 -1.11111E-6 C 0.01753 -1.11111E-6 0.03194 -0.01921 0.03194 -0.04259 C 0.03194 -0.0662 0.01753 -0.08518 5.55112E-17 -0.08518 C -0.01771 -0.08518 -0.03194 -0.0662 -0.03194 -0.04259 C -0.03194 -0.01921 -0.01771 -1.11111E-6 5.55112E-17 -1.11111E-6 Z " pathEditMode="relative" rAng="0" ptsTypes="fffff">
                                      <p:cBhvr>
                                        <p:cTn id="42" dur="2000" spd="-100000" fill="hold"/>
                                        <p:tgtEl>
                                          <p:spTgt spid="22"/>
                                        </p:tgtEl>
                                        <p:attrNameLst>
                                          <p:attrName>ppt_x</p:attrName>
                                          <p:attrName>ppt_y</p:attrName>
                                        </p:attrNameLst>
                                      </p:cBhvr>
                                      <p:rCtr x="0" y="-43"/>
                                    </p:animMotion>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2000"/>
                                        <p:tgtEl>
                                          <p:spTgt spid="22"/>
                                        </p:tgtEl>
                                      </p:cBhvr>
                                    </p:animEffect>
                                    <p:set>
                                      <p:cBhvr>
                                        <p:cTn id="47" dur="1" fill="hold">
                                          <p:stCondLst>
                                            <p:cond delay="1999"/>
                                          </p:stCondLst>
                                        </p:cTn>
                                        <p:tgtEl>
                                          <p:spTgt spid="2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par>
                          <p:cTn id="52" fill="hold">
                            <p:stCondLst>
                              <p:cond delay="0"/>
                            </p:stCondLst>
                            <p:childTnLst>
                              <p:par>
                                <p:cTn id="53" presetID="1" presetClass="path" presetSubtype="0" accel="50000" decel="50000" fill="hold" nodeType="afterEffect">
                                  <p:stCondLst>
                                    <p:cond delay="0"/>
                                  </p:stCondLst>
                                  <p:childTnLst>
                                    <p:animMotion origin="layout" path="M -0.00781 0.00231 C 0.00538 0.00231 0.01649 -0.0125 0.01649 -0.03008 C 0.01649 -0.04813 0.00538 -0.06224 -0.00781 -0.06224 C -0.02135 -0.06224 -0.03194 -0.04813 -0.03194 -0.03008 C -0.03194 -0.0125 -0.02135 0.00231 -0.00781 0.00231 Z " pathEditMode="relative" rAng="0" ptsTypes="fffff">
                                      <p:cBhvr>
                                        <p:cTn id="54" dur="2000" spd="-100000" fill="hold"/>
                                        <p:tgtEl>
                                          <p:spTgt spid="23"/>
                                        </p:tgtEl>
                                        <p:attrNameLst>
                                          <p:attrName>ppt_x</p:attrName>
                                          <p:attrName>ppt_y</p:attrName>
                                        </p:attrNameLst>
                                      </p:cBhvr>
                                      <p:rCtr x="0" y="-32"/>
                                    </p:animMotion>
                                  </p:childTnLst>
                                </p:cTn>
                              </p:par>
                            </p:childTnLst>
                          </p:cTn>
                        </p:par>
                        <p:par>
                          <p:cTn id="55" fill="hold">
                            <p:stCondLst>
                              <p:cond delay="2000"/>
                            </p:stCondLst>
                            <p:childTnLst>
                              <p:par>
                                <p:cTn id="56" presetID="0" presetClass="path" presetSubtype="0" accel="50000" decel="50000" fill="hold" nodeType="afterEffect">
                                  <p:stCondLst>
                                    <p:cond delay="0"/>
                                  </p:stCondLst>
                                  <p:childTnLst>
                                    <p:animMotion origin="layout" path="M -0.01042 0.00231 L -0.12708 -0.0125 " pathEditMode="relative" rAng="0" ptsTypes="AA">
                                      <p:cBhvr>
                                        <p:cTn id="57" dur="2000" fill="hold"/>
                                        <p:tgtEl>
                                          <p:spTgt spid="23"/>
                                        </p:tgtEl>
                                        <p:attrNameLst>
                                          <p:attrName>ppt_x</p:attrName>
                                          <p:attrName>ppt_y</p:attrName>
                                        </p:attrNameLst>
                                      </p:cBhvr>
                                      <p:rCtr x="-58" y="-7"/>
                                    </p:animMotion>
                                  </p:childTnLst>
                                </p:cTn>
                              </p:par>
                            </p:childTnLst>
                          </p:cTn>
                        </p:par>
                        <p:par>
                          <p:cTn id="58" fill="hold">
                            <p:stCondLst>
                              <p:cond delay="4000"/>
                            </p:stCondLst>
                            <p:childTnLst>
                              <p:par>
                                <p:cTn id="59" presetID="1" presetClass="path" presetSubtype="0" accel="50000" decel="50000" fill="hold" nodeType="afterEffect">
                                  <p:stCondLst>
                                    <p:cond delay="0"/>
                                  </p:stCondLst>
                                  <p:childTnLst>
                                    <p:animMotion origin="layout" path="M -0.12621 -0.0125 C -0.11389 -0.0125 -0.10347 -0.02638 -0.10347 -0.04281 C -0.10347 -0.05993 -0.11389 -0.07312 -0.12621 -0.07312 C -0.13906 -0.07312 -0.14896 -0.05993 -0.14896 -0.04281 C -0.14896 -0.02638 -0.13906 -0.0125 -0.12621 -0.0125 Z " pathEditMode="relative" rAng="0" ptsTypes="fffff">
                                      <p:cBhvr>
                                        <p:cTn id="60" dur="2000" spd="-100000" fill="hold"/>
                                        <p:tgtEl>
                                          <p:spTgt spid="23"/>
                                        </p:tgtEl>
                                        <p:attrNameLst>
                                          <p:attrName>ppt_x</p:attrName>
                                          <p:attrName>ppt_y</p:attrName>
                                        </p:attrNameLst>
                                      </p:cBhvr>
                                      <p:rCtr x="0" y="-30"/>
                                    </p:animMotion>
                                  </p:childTnLst>
                                </p:cTn>
                              </p:par>
                            </p:childTnLst>
                          </p:cTn>
                        </p:par>
                        <p:par>
                          <p:cTn id="61" fill="hold">
                            <p:stCondLst>
                              <p:cond delay="6000"/>
                            </p:stCondLst>
                            <p:childTnLst>
                              <p:par>
                                <p:cTn id="62" presetID="0" presetClass="path" presetSubtype="0" accel="50000" decel="50000" fill="hold" nodeType="afterEffect">
                                  <p:stCondLst>
                                    <p:cond delay="0"/>
                                  </p:stCondLst>
                                  <p:childTnLst>
                                    <p:animMotion origin="layout" path="M -0.12708 -0.0125 L -0.46319 -0.05738 " pathEditMode="relative" rAng="0" ptsTypes="AA">
                                      <p:cBhvr>
                                        <p:cTn id="63" dur="2000" fill="hold"/>
                                        <p:tgtEl>
                                          <p:spTgt spid="23"/>
                                        </p:tgtEl>
                                        <p:attrNameLst>
                                          <p:attrName>ppt_x</p:attrName>
                                          <p:attrName>ppt_y</p:attrName>
                                        </p:attrNameLst>
                                      </p:cBhvr>
                                      <p:rCtr x="-168" y="-22"/>
                                    </p:animMotion>
                                  </p:childTnLst>
                                </p:cTn>
                              </p:par>
                            </p:childTnLst>
                          </p:cTn>
                        </p:par>
                        <p:par>
                          <p:cTn id="64" fill="hold">
                            <p:stCondLst>
                              <p:cond delay="8000"/>
                            </p:stCondLst>
                            <p:childTnLst>
                              <p:par>
                                <p:cTn id="65" presetID="1" presetClass="path" presetSubtype="0" accel="50000" decel="50000" fill="hold" nodeType="afterEffect">
                                  <p:stCondLst>
                                    <p:cond delay="0"/>
                                  </p:stCondLst>
                                  <p:childTnLst>
                                    <p:animMotion origin="layout" path="M -0.46319 -0.05738 C -0.45173 -0.05738 -0.44201 -0.07034 -0.44201 -0.08561 C -0.44201 -0.10134 -0.45173 -0.11384 -0.46319 -0.11384 C -0.475 -0.11384 -0.48437 -0.10134 -0.48437 -0.08561 C -0.48437 -0.07034 -0.475 -0.05738 -0.46319 -0.05738 Z " pathEditMode="relative" rAng="0" ptsTypes="fffff">
                                      <p:cBhvr>
                                        <p:cTn id="66" dur="2000" spd="-100000" fill="hold"/>
                                        <p:tgtEl>
                                          <p:spTgt spid="23"/>
                                        </p:tgtEl>
                                        <p:attrNameLst>
                                          <p:attrName>ppt_x</p:attrName>
                                          <p:attrName>ppt_y</p:attrName>
                                        </p:attrNameLst>
                                      </p:cBhvr>
                                      <p:rCtr x="0" y="-28"/>
                                    </p:animMotion>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2000"/>
                                        <p:tgtEl>
                                          <p:spTgt spid="23"/>
                                        </p:tgtEl>
                                      </p:cBhvr>
                                    </p:animEffect>
                                    <p:set>
                                      <p:cBhvr>
                                        <p:cTn id="71" dur="1" fill="hold">
                                          <p:stCondLst>
                                            <p:cond delay="1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7"/>
          <p:cNvGrpSpPr/>
          <p:nvPr/>
        </p:nvGrpSpPr>
        <p:grpSpPr>
          <a:xfrm>
            <a:off x="280924" y="710375"/>
            <a:ext cx="8570976" cy="5461825"/>
            <a:chOff x="280924" y="710375"/>
            <a:chExt cx="8570976" cy="5461825"/>
          </a:xfrm>
        </p:grpSpPr>
        <p:sp>
          <p:nvSpPr>
            <p:cNvPr id="5" name="Rectangle 4"/>
            <p:cNvSpPr/>
            <p:nvPr/>
          </p:nvSpPr>
          <p:spPr bwMode="auto">
            <a:xfrm>
              <a:off x="280924" y="1076452"/>
              <a:ext cx="8570976" cy="5095748"/>
            </a:xfrm>
            <a:prstGeom prst="rect">
              <a:avLst/>
            </a:prstGeom>
            <a:gradFill>
              <a:gsLst>
                <a:gs pos="0">
                  <a:srgbClr val="DDEBCF"/>
                </a:gs>
                <a:gs pos="50000">
                  <a:srgbClr val="9CB86E"/>
                </a:gs>
                <a:gs pos="100000">
                  <a:srgbClr val="156B13"/>
                </a:gs>
              </a:gsLst>
              <a:lin ang="16200000" scaled="0"/>
            </a:gradFill>
            <a:ln>
              <a:solidFill>
                <a:schemeClr val="accent2">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Snip Same Side Corner Rectangle 8"/>
            <p:cNvSpPr/>
            <p:nvPr/>
          </p:nvSpPr>
          <p:spPr bwMode="auto">
            <a:xfrm>
              <a:off x="7347387" y="710375"/>
              <a:ext cx="1326388" cy="335280"/>
            </a:xfrm>
            <a:prstGeom prst="snip2SameRect">
              <a:avLst/>
            </a:prstGeom>
            <a:solidFill>
              <a:srgbClr val="005CC0"/>
            </a:solidFill>
            <a:ln>
              <a:solidFill>
                <a:schemeClr val="tx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2">
                      <a:lumMod val="85000"/>
                    </a:schemeClr>
                  </a:solidFill>
                  <a:effectLst>
                    <a:outerShdw blurRad="38100" dist="38100" dir="2700000" algn="tl">
                      <a:srgbClr val="000000">
                        <a:alpha val="43137"/>
                      </a:srgbClr>
                    </a:outerShdw>
                  </a:effectLst>
                  <a:latin typeface="Trebuchet MS" pitchFamily="34" charset="0"/>
                </a:rPr>
                <a:t>Windows 7</a:t>
              </a:r>
            </a:p>
          </p:txBody>
        </p:sp>
        <p:sp>
          <p:nvSpPr>
            <p:cNvPr id="6" name="Snip Same Side Corner Rectangle 5"/>
            <p:cNvSpPr/>
            <p:nvPr/>
          </p:nvSpPr>
          <p:spPr bwMode="auto">
            <a:xfrm>
              <a:off x="5981375" y="710375"/>
              <a:ext cx="1326388" cy="335280"/>
            </a:xfrm>
            <a:prstGeom prst="snip2SameRect">
              <a:avLst/>
            </a:prstGeom>
            <a:solidFill>
              <a:srgbClr val="156B13"/>
            </a:solidFill>
            <a:ln>
              <a:solidFill>
                <a:schemeClr val="accent2">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1"/>
                  </a:solidFill>
                  <a:effectLst>
                    <a:outerShdw blurRad="38100" dist="38100" dir="2700000" algn="tl">
                      <a:srgbClr val="000000">
                        <a:alpha val="43137"/>
                      </a:srgbClr>
                    </a:outerShdw>
                  </a:effectLst>
                  <a:latin typeface="Trebuchet MS" pitchFamily="34" charset="0"/>
                </a:rPr>
                <a:t>Vista</a:t>
              </a:r>
            </a:p>
          </p:txBody>
        </p:sp>
        <p:cxnSp>
          <p:nvCxnSpPr>
            <p:cNvPr id="11" name="Straight Connector 10"/>
            <p:cNvCxnSpPr/>
            <p:nvPr/>
          </p:nvCxnSpPr>
          <p:spPr bwMode="auto">
            <a:xfrm flipV="1">
              <a:off x="5989053" y="1068900"/>
              <a:ext cx="1313744" cy="5921"/>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156B13"/>
              </a:solidFill>
              <a:prstDash val="solid"/>
              <a:round/>
              <a:headEnd type="none" w="med" len="med"/>
              <a:tailEnd type="none" w="med" len="med"/>
            </a:ln>
            <a:effectLst/>
          </p:spPr>
        </p:cxnSp>
      </p:grpSp>
      <p:sp>
        <p:nvSpPr>
          <p:cNvPr id="25" name="Rectangle 12"/>
          <p:cNvSpPr>
            <a:spLocks noGrp="1" noChangeArrowheads="1"/>
          </p:cNvSpPr>
          <p:nvPr>
            <p:ph type="title"/>
          </p:nvPr>
        </p:nvSpPr>
        <p:spPr>
          <a:xfrm>
            <a:off x="381001" y="228601"/>
            <a:ext cx="8381999" cy="387798"/>
          </a:xfrm>
        </p:spPr>
        <p:txBody>
          <a:bodyPr/>
          <a:lstStyle/>
          <a:p>
            <a:r>
              <a:rPr sz="2800" smtClean="0"/>
              <a:t>Finish Install Action</a:t>
            </a:r>
            <a:endParaRPr sz="2800"/>
          </a:p>
        </p:txBody>
      </p:sp>
      <p:pic>
        <p:nvPicPr>
          <p:cNvPr id="39" name="Picture 8" descr="\\eventsql\dvd\Online_ART\DVD_ART34\Artwork_Imagery\Icons - Illustrations\_WINDOWS VISTA ICONS\Computer PC desktop.png"/>
          <p:cNvPicPr>
            <a:picLocks noChangeAspect="1" noChangeArrowheads="1"/>
          </p:cNvPicPr>
          <p:nvPr/>
        </p:nvPicPr>
        <p:blipFill>
          <a:blip r:embed="rId4"/>
          <a:srcRect/>
          <a:stretch>
            <a:fillRect/>
          </a:stretch>
        </p:blipFill>
        <p:spPr bwMode="auto">
          <a:xfrm>
            <a:off x="7586060" y="3618411"/>
            <a:ext cx="1232894" cy="1232894"/>
          </a:xfrm>
          <a:prstGeom prst="rect">
            <a:avLst/>
          </a:prstGeom>
          <a:noFill/>
        </p:spPr>
      </p:pic>
      <p:grpSp>
        <p:nvGrpSpPr>
          <p:cNvPr id="3" name="Group 39"/>
          <p:cNvGrpSpPr/>
          <p:nvPr/>
        </p:nvGrpSpPr>
        <p:grpSpPr>
          <a:xfrm>
            <a:off x="6894734" y="2175122"/>
            <a:ext cx="700882" cy="1025680"/>
            <a:chOff x="7024544" y="2325190"/>
            <a:chExt cx="800106" cy="1170887"/>
          </a:xfrm>
        </p:grpSpPr>
        <p:pic>
          <p:nvPicPr>
            <p:cNvPr id="41" name="Picture 2" descr="\\eventsql\dvd\Online_ART\DVD_ART34\Artwork_Imagery\Hardware Photos\Microsoft HW\LifeCam\LifeCam VX-6000 Windows Live web camera an.png"/>
            <p:cNvPicPr>
              <a:picLocks noChangeAspect="1" noChangeArrowheads="1"/>
            </p:cNvPicPr>
            <p:nvPr/>
          </p:nvPicPr>
          <p:blipFill>
            <a:blip r:embed="rId5" cstate="print"/>
            <a:srcRect/>
            <a:stretch>
              <a:fillRect/>
            </a:stretch>
          </p:blipFill>
          <p:spPr bwMode="auto">
            <a:xfrm flipH="1">
              <a:off x="7024544" y="2325190"/>
              <a:ext cx="800106" cy="1170887"/>
            </a:xfrm>
            <a:prstGeom prst="rect">
              <a:avLst/>
            </a:prstGeom>
            <a:noFill/>
          </p:spPr>
        </p:pic>
        <p:cxnSp>
          <p:nvCxnSpPr>
            <p:cNvPr id="42" name="Straight Connector 41"/>
            <p:cNvCxnSpPr/>
            <p:nvPr/>
          </p:nvCxnSpPr>
          <p:spPr bwMode="auto">
            <a:xfrm>
              <a:off x="7236823" y="3317965"/>
              <a:ext cx="287927" cy="1578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tx2">
                  <a:lumMod val="50000"/>
                </a:schemeClr>
              </a:solidFill>
              <a:prstDash val="solid"/>
              <a:round/>
              <a:headEnd type="none" w="med" len="med"/>
              <a:tailEnd type="none" w="med" len="med"/>
            </a:ln>
            <a:effectLst/>
          </p:spPr>
        </p:cxnSp>
      </p:grpSp>
      <p:sp>
        <p:nvSpPr>
          <p:cNvPr id="43" name="Notched Right Arrow 42"/>
          <p:cNvSpPr/>
          <p:nvPr/>
        </p:nvSpPr>
        <p:spPr bwMode="auto">
          <a:xfrm rot="3667362">
            <a:off x="7243744" y="3443703"/>
            <a:ext cx="647700" cy="272125"/>
          </a:xfrm>
          <a:prstGeom prst="notchedRightArrow">
            <a:avLst>
              <a:gd name="adj1" fmla="val 42247"/>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46" name="Picture 2" descr="H:\Win Vista\Desktop.jpg"/>
          <p:cNvPicPr>
            <a:picLocks noChangeAspect="1" noChangeArrowheads="1"/>
          </p:cNvPicPr>
          <p:nvPr/>
        </p:nvPicPr>
        <p:blipFill>
          <a:blip r:embed="rId6"/>
          <a:srcRect/>
          <a:stretch>
            <a:fillRect/>
          </a:stretch>
        </p:blipFill>
        <p:spPr bwMode="auto">
          <a:xfrm>
            <a:off x="548640" y="1371600"/>
            <a:ext cx="6096000" cy="4572000"/>
          </a:xfrm>
          <a:prstGeom prst="rect">
            <a:avLst/>
          </a:prstGeom>
          <a:noFill/>
        </p:spPr>
      </p:pic>
      <p:pic>
        <p:nvPicPr>
          <p:cNvPr id="47" name="Picture 3" descr="H:\Win Vista\Balloon installing.jpg"/>
          <p:cNvPicPr>
            <a:picLocks noChangeAspect="1" noChangeArrowheads="1"/>
          </p:cNvPicPr>
          <p:nvPr/>
        </p:nvPicPr>
        <p:blipFill>
          <a:blip r:embed="rId7"/>
          <a:srcRect/>
          <a:stretch>
            <a:fillRect/>
          </a:stretch>
        </p:blipFill>
        <p:spPr bwMode="auto">
          <a:xfrm>
            <a:off x="548640" y="1371600"/>
            <a:ext cx="6096000" cy="4572000"/>
          </a:xfrm>
          <a:prstGeom prst="rect">
            <a:avLst/>
          </a:prstGeom>
          <a:noFill/>
        </p:spPr>
      </p:pic>
      <p:pic>
        <p:nvPicPr>
          <p:cNvPr id="4098" name="Picture 2" descr="H:\Win Vista\balloon ready to use.jpg"/>
          <p:cNvPicPr>
            <a:picLocks noChangeAspect="1" noChangeArrowheads="1"/>
          </p:cNvPicPr>
          <p:nvPr/>
        </p:nvPicPr>
        <p:blipFill>
          <a:blip r:embed="rId8"/>
          <a:srcRect/>
          <a:stretch>
            <a:fillRect/>
          </a:stretch>
        </p:blipFill>
        <p:spPr bwMode="auto">
          <a:xfrm>
            <a:off x="548640" y="1371600"/>
            <a:ext cx="6096000" cy="4572000"/>
          </a:xfrm>
          <a:prstGeom prst="rect">
            <a:avLst/>
          </a:prstGeom>
          <a:noFill/>
        </p:spPr>
      </p:pic>
      <p:pic>
        <p:nvPicPr>
          <p:cNvPr id="49" name="Picture 6" descr="\\eventsql\dvd\Online_ART\DVD_ART34\Artwork_Imagery\Icons - Illustrations\_WINDOWS VISTA ICONS\Green Check checkmark okay.png"/>
          <p:cNvPicPr>
            <a:picLocks noChangeAspect="1" noChangeArrowheads="1"/>
          </p:cNvPicPr>
          <p:nvPr/>
        </p:nvPicPr>
        <p:blipFill>
          <a:blip r:embed="rId9" cstate="print"/>
          <a:srcRect/>
          <a:stretch>
            <a:fillRect/>
          </a:stretch>
        </p:blipFill>
        <p:spPr bwMode="auto">
          <a:xfrm>
            <a:off x="7444536" y="2803790"/>
            <a:ext cx="370536" cy="366956"/>
          </a:xfrm>
          <a:prstGeom prst="rect">
            <a:avLst/>
          </a:prstGeom>
          <a:noFill/>
        </p:spPr>
      </p:pic>
      <p:grpSp>
        <p:nvGrpSpPr>
          <p:cNvPr id="4" name="Group 25"/>
          <p:cNvGrpSpPr/>
          <p:nvPr/>
        </p:nvGrpSpPr>
        <p:grpSpPr>
          <a:xfrm>
            <a:off x="548640" y="1371600"/>
            <a:ext cx="6096000" cy="4572000"/>
            <a:chOff x="-1397000" y="455613"/>
            <a:chExt cx="6096000" cy="4572000"/>
          </a:xfrm>
        </p:grpSpPr>
        <p:pic>
          <p:nvPicPr>
            <p:cNvPr id="5122" name="Picture 2" descr="H:\Win Vista\PreUAC prompt click.jpg"/>
            <p:cNvPicPr>
              <a:picLocks noChangeAspect="1" noChangeArrowheads="1"/>
            </p:cNvPicPr>
            <p:nvPr/>
          </p:nvPicPr>
          <p:blipFill>
            <a:blip r:embed="rId10"/>
            <a:srcRect/>
            <a:stretch>
              <a:fillRect/>
            </a:stretch>
          </p:blipFill>
          <p:spPr bwMode="auto">
            <a:xfrm>
              <a:off x="-1397000" y="455613"/>
              <a:ext cx="6096000" cy="4572000"/>
            </a:xfrm>
            <a:prstGeom prst="rect">
              <a:avLst/>
            </a:prstGeom>
            <a:noFill/>
          </p:spPr>
        </p:pic>
        <p:pic>
          <p:nvPicPr>
            <p:cNvPr id="24"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2384608" y="2278225"/>
              <a:ext cx="238125" cy="250658"/>
            </a:xfrm>
            <a:prstGeom prst="rect">
              <a:avLst/>
            </a:prstGeom>
            <a:noFill/>
            <a:ln w="9525">
              <a:noFill/>
              <a:miter lim="800000"/>
              <a:headEnd/>
              <a:tailEnd/>
            </a:ln>
            <a:effectLst/>
          </p:spPr>
        </p:pic>
      </p:grpSp>
      <p:grpSp>
        <p:nvGrpSpPr>
          <p:cNvPr id="7" name="Group 27"/>
          <p:cNvGrpSpPr/>
          <p:nvPr/>
        </p:nvGrpSpPr>
        <p:grpSpPr>
          <a:xfrm>
            <a:off x="548640" y="1371600"/>
            <a:ext cx="6119446" cy="4597120"/>
            <a:chOff x="-1611723" y="1233526"/>
            <a:chExt cx="6119446" cy="4597120"/>
          </a:xfrm>
        </p:grpSpPr>
        <p:grpSp>
          <p:nvGrpSpPr>
            <p:cNvPr id="8" name="Group 16"/>
            <p:cNvGrpSpPr/>
            <p:nvPr/>
          </p:nvGrpSpPr>
          <p:grpSpPr>
            <a:xfrm>
              <a:off x="-1611723" y="1233526"/>
              <a:ext cx="6119446" cy="4597120"/>
              <a:chOff x="361742" y="1642906"/>
              <a:chExt cx="6119446" cy="4597120"/>
            </a:xfrm>
          </p:grpSpPr>
          <p:pic>
            <p:nvPicPr>
              <p:cNvPr id="21" name="Picture 2" descr="K:\Win Vista\Desktop.jpg"/>
              <p:cNvPicPr>
                <a:picLocks noChangeAspect="1" noChangeArrowheads="1"/>
              </p:cNvPicPr>
              <p:nvPr/>
            </p:nvPicPr>
            <p:blipFill>
              <a:blip r:embed="rId6"/>
              <a:srcRect/>
              <a:stretch>
                <a:fillRect/>
              </a:stretch>
            </p:blipFill>
            <p:spPr bwMode="auto">
              <a:xfrm>
                <a:off x="369975" y="1644266"/>
                <a:ext cx="6096000" cy="4572000"/>
              </a:xfrm>
              <a:prstGeom prst="rect">
                <a:avLst/>
              </a:prstGeom>
              <a:noFill/>
            </p:spPr>
          </p:pic>
          <p:sp>
            <p:nvSpPr>
              <p:cNvPr id="22" name="Rectangle 21"/>
              <p:cNvSpPr/>
              <p:nvPr/>
            </p:nvSpPr>
            <p:spPr>
              <a:xfrm>
                <a:off x="361742" y="1642906"/>
                <a:ext cx="6119446" cy="4597120"/>
              </a:xfrm>
              <a:prstGeom prst="rect">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descr="uac.jpg"/>
            <p:cNvPicPr>
              <a:picLocks noChangeAspect="1"/>
            </p:cNvPicPr>
            <p:nvPr/>
          </p:nvPicPr>
          <p:blipFill>
            <a:blip r:embed="rId12"/>
            <a:stretch>
              <a:fillRect/>
            </a:stretch>
          </p:blipFill>
          <p:spPr>
            <a:xfrm>
              <a:off x="-125052" y="2313844"/>
              <a:ext cx="3345180" cy="1836420"/>
            </a:xfrm>
            <a:prstGeom prst="rect">
              <a:avLst/>
            </a:prstGeom>
          </p:spPr>
        </p:pic>
        <p:pic>
          <p:nvPicPr>
            <p:cNvPr id="27"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2294667" y="3612351"/>
              <a:ext cx="238125" cy="250658"/>
            </a:xfrm>
            <a:prstGeom prst="rect">
              <a:avLst/>
            </a:prstGeom>
            <a:noFill/>
            <a:ln w="9525">
              <a:noFill/>
              <a:miter lim="800000"/>
              <a:headEnd/>
              <a:tailEnd/>
            </a:ln>
            <a:effectLst/>
          </p:spPr>
        </p:pic>
      </p:grpSp>
      <p:pic>
        <p:nvPicPr>
          <p:cNvPr id="6146" name="Picture 2" descr="H:\Win Vista\Searching WU empty desktop.jpg"/>
          <p:cNvPicPr>
            <a:picLocks noChangeAspect="1" noChangeArrowheads="1"/>
          </p:cNvPicPr>
          <p:nvPr/>
        </p:nvPicPr>
        <p:blipFill>
          <a:blip r:embed="rId13"/>
          <a:srcRect/>
          <a:stretch>
            <a:fillRect/>
          </a:stretch>
        </p:blipFill>
        <p:spPr bwMode="auto">
          <a:xfrm>
            <a:off x="548640" y="1371600"/>
            <a:ext cx="6096000" cy="4572000"/>
          </a:xfrm>
          <a:prstGeom prst="rect">
            <a:avLst/>
          </a:prstGeom>
          <a:noFill/>
        </p:spPr>
      </p:pic>
      <p:grpSp>
        <p:nvGrpSpPr>
          <p:cNvPr id="10" name="Group 28"/>
          <p:cNvGrpSpPr/>
          <p:nvPr/>
        </p:nvGrpSpPr>
        <p:grpSpPr>
          <a:xfrm>
            <a:off x="1773936" y="2697480"/>
            <a:ext cx="3977640" cy="1897380"/>
            <a:chOff x="1623880" y="2548330"/>
            <a:chExt cx="3977640" cy="1897380"/>
          </a:xfrm>
        </p:grpSpPr>
        <p:pic>
          <p:nvPicPr>
            <p:cNvPr id="30" name="Picture 29" descr="K:\Win 7\New Folder\App install 3.jpg"/>
            <p:cNvPicPr>
              <a:picLocks noChangeAspect="1" noChangeArrowheads="1"/>
            </p:cNvPicPr>
            <p:nvPr/>
          </p:nvPicPr>
          <p:blipFill>
            <a:blip r:embed="rId14"/>
            <a:srcRect/>
            <a:stretch>
              <a:fillRect/>
            </a:stretch>
          </p:blipFill>
          <p:spPr bwMode="auto">
            <a:xfrm>
              <a:off x="1623880" y="2548330"/>
              <a:ext cx="3977640" cy="1897380"/>
            </a:xfrm>
            <a:prstGeom prst="rect">
              <a:avLst/>
            </a:prstGeom>
            <a:noFill/>
          </p:spPr>
        </p:pic>
        <p:sp>
          <p:nvSpPr>
            <p:cNvPr id="31" name="TextBox 30"/>
            <p:cNvSpPr txBox="1"/>
            <p:nvPr/>
          </p:nvSpPr>
          <p:spPr>
            <a:xfrm>
              <a:off x="1693778" y="2847497"/>
              <a:ext cx="2820112" cy="338554"/>
            </a:xfrm>
            <a:prstGeom prst="rect">
              <a:avLst/>
            </a:prstGeom>
            <a:noFill/>
          </p:spPr>
          <p:txBody>
            <a:bodyPr wrap="square" rtlCol="0">
              <a:spAutoFit/>
            </a:bodyPr>
            <a:lstStyle/>
            <a:p>
              <a:r>
                <a:rPr lang="en-US" sz="16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FabriKam</a:t>
              </a:r>
              <a:r>
                <a:rPr lang="en-US" sz="1600" baseline="30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US" sz="16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Elite 8000</a:t>
              </a:r>
              <a:endParaRPr lang="en-US" sz="16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2" name="TextBox 31"/>
            <p:cNvSpPr txBox="1"/>
            <p:nvPr/>
          </p:nvSpPr>
          <p:spPr>
            <a:xfrm>
              <a:off x="1796331" y="2574029"/>
              <a:ext cx="2529555" cy="200055"/>
            </a:xfrm>
            <a:prstGeom prst="rect">
              <a:avLst/>
            </a:prstGeom>
            <a:noFill/>
          </p:spPr>
          <p:txBody>
            <a:bodyPr wrap="square" rtlCol="0">
              <a:spAutoFit/>
            </a:bodyPr>
            <a:lstStyle/>
            <a:p>
              <a:r>
                <a:rPr lang="en-US" sz="700" dirty="0" smtClean="0">
                  <a:solidFill>
                    <a:schemeClr val="bg2">
                      <a:lumMod val="75000"/>
                      <a:lumOff val="25000"/>
                    </a:schemeClr>
                  </a:solidFill>
                  <a:latin typeface="Segoe UI" pitchFamily="34" charset="0"/>
                  <a:cs typeface="Segoe UI" pitchFamily="34" charset="0"/>
                </a:rPr>
                <a:t>Installing driver and software for your device…</a:t>
              </a:r>
            </a:p>
          </p:txBody>
        </p:sp>
        <p:pic>
          <p:nvPicPr>
            <p:cNvPr id="33" name="Picture 4" descr="K:\_WINDOWS VISTA ICONS\Application app program screen.png"/>
            <p:cNvPicPr>
              <a:picLocks noChangeAspect="1" noChangeArrowheads="1"/>
            </p:cNvPicPr>
            <p:nvPr/>
          </p:nvPicPr>
          <p:blipFill>
            <a:blip r:embed="rId15" cstate="print"/>
            <a:srcRect/>
            <a:stretch>
              <a:fillRect/>
            </a:stretch>
          </p:blipFill>
          <p:spPr bwMode="auto">
            <a:xfrm>
              <a:off x="1691534" y="2597921"/>
              <a:ext cx="151495" cy="151495"/>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Windows Hardware Insert.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47"/>
                                        </p:tgtEl>
                                      </p:cBhvr>
                                    </p:animEffect>
                                    <p:set>
                                      <p:cBhvr>
                                        <p:cTn id="19" dur="1" fill="hold">
                                          <p:stCondLst>
                                            <p:cond delay="1999"/>
                                          </p:stCondLst>
                                        </p:cTn>
                                        <p:tgtEl>
                                          <p:spTgt spid="4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146"/>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0"/>
                                          </p:stCondLst>
                                        </p:cTn>
                                        <p:tgtEl>
                                          <p:spTgt spid="614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09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2000"/>
                                        <p:tgtEl>
                                          <p:spTgt spid="4098"/>
                                        </p:tgtEl>
                                      </p:cBhvr>
                                    </p:animEffect>
                                    <p:set>
                                      <p:cBhvr>
                                        <p:cTn id="54" dur="1" fill="hold">
                                          <p:stCondLst>
                                            <p:cond delay="1999"/>
                                          </p:stCondLst>
                                        </p:cTn>
                                        <p:tgtEl>
                                          <p:spTgt spid="409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9" presetClass="entr" presetSubtype="0" accel="100000"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49"/>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49"/>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6"/>
          <p:cNvGrpSpPr/>
          <p:nvPr/>
        </p:nvGrpSpPr>
        <p:grpSpPr>
          <a:xfrm>
            <a:off x="280924" y="710375"/>
            <a:ext cx="8570976" cy="5461825"/>
            <a:chOff x="280924" y="710375"/>
            <a:chExt cx="8570976" cy="5461825"/>
          </a:xfrm>
        </p:grpSpPr>
        <p:sp>
          <p:nvSpPr>
            <p:cNvPr id="6" name="Snip Same Side Corner Rectangle 5"/>
            <p:cNvSpPr/>
            <p:nvPr/>
          </p:nvSpPr>
          <p:spPr bwMode="auto">
            <a:xfrm>
              <a:off x="5981375" y="710375"/>
              <a:ext cx="1326388" cy="335280"/>
            </a:xfrm>
            <a:prstGeom prst="snip2SameRect">
              <a:avLst/>
            </a:prstGeom>
            <a:solidFill>
              <a:srgbClr val="156B13"/>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2">
                      <a:lumMod val="85000"/>
                    </a:schemeClr>
                  </a:solidFill>
                  <a:effectLst>
                    <a:outerShdw blurRad="38100" dist="38100" dir="2700000" algn="tl">
                      <a:srgbClr val="000000">
                        <a:alpha val="43137"/>
                      </a:srgbClr>
                    </a:outerShdw>
                  </a:effectLst>
                  <a:latin typeface="Trebuchet MS" pitchFamily="34" charset="0"/>
                </a:rPr>
                <a:t>Vista</a:t>
              </a:r>
            </a:p>
          </p:txBody>
        </p:sp>
        <p:sp>
          <p:nvSpPr>
            <p:cNvPr id="5" name="Rectangle 4"/>
            <p:cNvSpPr/>
            <p:nvPr/>
          </p:nvSpPr>
          <p:spPr bwMode="auto">
            <a:xfrm>
              <a:off x="280924" y="1076452"/>
              <a:ext cx="8570976" cy="5095748"/>
            </a:xfrm>
            <a:prstGeom prst="rect">
              <a:avLst/>
            </a:prstGeom>
            <a:gradFill>
              <a:gsLst>
                <a:gs pos="0">
                  <a:srgbClr val="005CC0"/>
                </a:gs>
                <a:gs pos="39999">
                  <a:srgbClr val="85C2FF"/>
                </a:gs>
                <a:gs pos="70000">
                  <a:srgbClr val="B4CBE6"/>
                </a:gs>
                <a:gs pos="100000">
                  <a:srgbClr val="F1EBFF"/>
                </a:gs>
              </a:gsLst>
              <a:lin ang="5400000" scaled="0"/>
            </a:gradFill>
            <a:ln>
              <a:solidFill>
                <a:schemeClr val="bg1">
                  <a:lumMod val="40000"/>
                  <a:lumOff val="6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Snip Same Side Corner Rectangle 8"/>
            <p:cNvSpPr/>
            <p:nvPr/>
          </p:nvSpPr>
          <p:spPr bwMode="auto">
            <a:xfrm>
              <a:off x="7347387" y="710375"/>
              <a:ext cx="1326388" cy="335280"/>
            </a:xfrm>
            <a:prstGeom prst="snip2SameRect">
              <a:avLst/>
            </a:prstGeom>
            <a:solidFill>
              <a:srgbClr val="005CC0"/>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Windows 7</a:t>
              </a:r>
            </a:p>
          </p:txBody>
        </p:sp>
        <p:cxnSp>
          <p:nvCxnSpPr>
            <p:cNvPr id="11" name="Straight Connector 10"/>
            <p:cNvCxnSpPr/>
            <p:nvPr/>
          </p:nvCxnSpPr>
          <p:spPr bwMode="auto">
            <a:xfrm flipV="1">
              <a:off x="7347284" y="1065214"/>
              <a:ext cx="1320726" cy="426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005CC0"/>
              </a:solidFill>
              <a:prstDash val="solid"/>
              <a:round/>
              <a:headEnd type="none" w="med" len="med"/>
              <a:tailEnd type="none" w="med" len="med"/>
            </a:ln>
            <a:effectLst/>
          </p:spPr>
        </p:cxnSp>
      </p:grpSp>
      <p:sp>
        <p:nvSpPr>
          <p:cNvPr id="20" name="Rectangle 12"/>
          <p:cNvSpPr>
            <a:spLocks noGrp="1" noChangeArrowheads="1"/>
          </p:cNvSpPr>
          <p:nvPr>
            <p:ph type="title"/>
          </p:nvPr>
        </p:nvSpPr>
        <p:spPr>
          <a:xfrm>
            <a:off x="381001" y="228601"/>
            <a:ext cx="8381999" cy="387798"/>
          </a:xfrm>
        </p:spPr>
        <p:txBody>
          <a:bodyPr/>
          <a:lstStyle/>
          <a:p>
            <a:r>
              <a:rPr sz="2800" smtClean="0"/>
              <a:t>Finish Install Action</a:t>
            </a:r>
            <a:endParaRPr sz="2800"/>
          </a:p>
        </p:txBody>
      </p:sp>
      <p:pic>
        <p:nvPicPr>
          <p:cNvPr id="27" name="Picture 8" descr="\\eventsql\dvd\Online_ART\DVD_ART34\Artwork_Imagery\Icons - Illustrations\_WINDOWS VISTA ICONS\Computer PC desktop.png"/>
          <p:cNvPicPr>
            <a:picLocks noChangeAspect="1" noChangeArrowheads="1"/>
          </p:cNvPicPr>
          <p:nvPr/>
        </p:nvPicPr>
        <p:blipFill>
          <a:blip r:embed="rId4"/>
          <a:srcRect/>
          <a:stretch>
            <a:fillRect/>
          </a:stretch>
        </p:blipFill>
        <p:spPr bwMode="auto">
          <a:xfrm>
            <a:off x="7586060" y="3618411"/>
            <a:ext cx="1232894" cy="1232894"/>
          </a:xfrm>
          <a:prstGeom prst="rect">
            <a:avLst/>
          </a:prstGeom>
          <a:noFill/>
        </p:spPr>
      </p:pic>
      <p:grpSp>
        <p:nvGrpSpPr>
          <p:cNvPr id="3" name="Group 27"/>
          <p:cNvGrpSpPr/>
          <p:nvPr/>
        </p:nvGrpSpPr>
        <p:grpSpPr>
          <a:xfrm>
            <a:off x="6894734" y="2175122"/>
            <a:ext cx="700882" cy="1025680"/>
            <a:chOff x="7024544" y="2325190"/>
            <a:chExt cx="800106" cy="1170887"/>
          </a:xfrm>
        </p:grpSpPr>
        <p:pic>
          <p:nvPicPr>
            <p:cNvPr id="29" name="Picture 2" descr="\\eventsql\dvd\Online_ART\DVD_ART34\Artwork_Imagery\Hardware Photos\Microsoft HW\LifeCam\LifeCam VX-6000 Windows Live web camera an.png"/>
            <p:cNvPicPr>
              <a:picLocks noChangeAspect="1" noChangeArrowheads="1"/>
            </p:cNvPicPr>
            <p:nvPr/>
          </p:nvPicPr>
          <p:blipFill>
            <a:blip r:embed="rId5" cstate="print"/>
            <a:srcRect/>
            <a:stretch>
              <a:fillRect/>
            </a:stretch>
          </p:blipFill>
          <p:spPr bwMode="auto">
            <a:xfrm flipH="1">
              <a:off x="7024544" y="2325190"/>
              <a:ext cx="800106" cy="1170887"/>
            </a:xfrm>
            <a:prstGeom prst="rect">
              <a:avLst/>
            </a:prstGeom>
            <a:noFill/>
          </p:spPr>
        </p:pic>
        <p:cxnSp>
          <p:nvCxnSpPr>
            <p:cNvPr id="30" name="Straight Connector 29"/>
            <p:cNvCxnSpPr/>
            <p:nvPr/>
          </p:nvCxnSpPr>
          <p:spPr bwMode="auto">
            <a:xfrm>
              <a:off x="7236823" y="3317965"/>
              <a:ext cx="287927" cy="1578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tx2">
                  <a:lumMod val="50000"/>
                </a:schemeClr>
              </a:solidFill>
              <a:prstDash val="solid"/>
              <a:round/>
              <a:headEnd type="none" w="med" len="med"/>
              <a:tailEnd type="none" w="med" len="med"/>
            </a:ln>
            <a:effectLst/>
          </p:spPr>
        </p:cxnSp>
      </p:grpSp>
      <p:sp>
        <p:nvSpPr>
          <p:cNvPr id="31" name="Notched Right Arrow 30"/>
          <p:cNvSpPr/>
          <p:nvPr/>
        </p:nvSpPr>
        <p:spPr bwMode="auto">
          <a:xfrm rot="3667362">
            <a:off x="7243744" y="3443703"/>
            <a:ext cx="647700" cy="272125"/>
          </a:xfrm>
          <a:prstGeom prst="notchedRightArrow">
            <a:avLst>
              <a:gd name="adj1" fmla="val 42247"/>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32" name="Picture 31" descr="H:\Win 7\Desktop.jpg"/>
          <p:cNvPicPr>
            <a:picLocks noChangeAspect="1" noChangeArrowheads="1"/>
          </p:cNvPicPr>
          <p:nvPr/>
        </p:nvPicPr>
        <p:blipFill>
          <a:blip r:embed="rId6"/>
          <a:srcRect/>
          <a:stretch>
            <a:fillRect/>
          </a:stretch>
        </p:blipFill>
        <p:spPr bwMode="auto">
          <a:xfrm>
            <a:off x="548640" y="1371600"/>
            <a:ext cx="6096000" cy="4572000"/>
          </a:xfrm>
          <a:prstGeom prst="rect">
            <a:avLst/>
          </a:prstGeom>
          <a:noFill/>
        </p:spPr>
      </p:pic>
      <p:pic>
        <p:nvPicPr>
          <p:cNvPr id="33" name="Picture 3" descr="H:\Win 7\Balloon installing.jpg"/>
          <p:cNvPicPr>
            <a:picLocks noChangeAspect="1" noChangeArrowheads="1"/>
          </p:cNvPicPr>
          <p:nvPr/>
        </p:nvPicPr>
        <p:blipFill>
          <a:blip r:embed="rId7"/>
          <a:srcRect/>
          <a:stretch>
            <a:fillRect/>
          </a:stretch>
        </p:blipFill>
        <p:spPr bwMode="auto">
          <a:xfrm>
            <a:off x="548640" y="1371600"/>
            <a:ext cx="6096000" cy="4572000"/>
          </a:xfrm>
          <a:prstGeom prst="rect">
            <a:avLst/>
          </a:prstGeom>
          <a:noFill/>
        </p:spPr>
      </p:pic>
      <p:pic>
        <p:nvPicPr>
          <p:cNvPr id="35" name="Picture 6" descr="\\eventsql\dvd\Online_ART\DVD_ART34\Artwork_Imagery\Icons - Illustrations\_WINDOWS VISTA ICONS\Green Check checkmark okay.png"/>
          <p:cNvPicPr>
            <a:picLocks noChangeAspect="1" noChangeArrowheads="1"/>
          </p:cNvPicPr>
          <p:nvPr/>
        </p:nvPicPr>
        <p:blipFill>
          <a:blip r:embed="rId8" cstate="print"/>
          <a:srcRect/>
          <a:stretch>
            <a:fillRect/>
          </a:stretch>
        </p:blipFill>
        <p:spPr bwMode="auto">
          <a:xfrm>
            <a:off x="7444536" y="2803790"/>
            <a:ext cx="370536" cy="366956"/>
          </a:xfrm>
          <a:prstGeom prst="rect">
            <a:avLst/>
          </a:prstGeom>
          <a:noFill/>
        </p:spPr>
      </p:pic>
      <p:grpSp>
        <p:nvGrpSpPr>
          <p:cNvPr id="17" name="Group 16"/>
          <p:cNvGrpSpPr/>
          <p:nvPr/>
        </p:nvGrpSpPr>
        <p:grpSpPr>
          <a:xfrm>
            <a:off x="1776280" y="2700730"/>
            <a:ext cx="3977640" cy="1897380"/>
            <a:chOff x="1623880" y="2548330"/>
            <a:chExt cx="3977640" cy="1897380"/>
          </a:xfrm>
        </p:grpSpPr>
        <p:pic>
          <p:nvPicPr>
            <p:cNvPr id="18" name="Picture 17" descr="K:\Win 7\New Folder\App install 3.jpg"/>
            <p:cNvPicPr>
              <a:picLocks noChangeAspect="1" noChangeArrowheads="1"/>
            </p:cNvPicPr>
            <p:nvPr/>
          </p:nvPicPr>
          <p:blipFill>
            <a:blip r:embed="rId9"/>
            <a:srcRect/>
            <a:stretch>
              <a:fillRect/>
            </a:stretch>
          </p:blipFill>
          <p:spPr bwMode="auto">
            <a:xfrm>
              <a:off x="1623880" y="2548330"/>
              <a:ext cx="3977640" cy="1897380"/>
            </a:xfrm>
            <a:prstGeom prst="rect">
              <a:avLst/>
            </a:prstGeom>
            <a:noFill/>
          </p:spPr>
        </p:pic>
        <p:sp>
          <p:nvSpPr>
            <p:cNvPr id="19" name="TextBox 18"/>
            <p:cNvSpPr txBox="1"/>
            <p:nvPr/>
          </p:nvSpPr>
          <p:spPr>
            <a:xfrm>
              <a:off x="1693778" y="2847497"/>
              <a:ext cx="2820112" cy="338554"/>
            </a:xfrm>
            <a:prstGeom prst="rect">
              <a:avLst/>
            </a:prstGeom>
            <a:noFill/>
          </p:spPr>
          <p:txBody>
            <a:bodyPr wrap="square" rtlCol="0">
              <a:spAutoFit/>
            </a:bodyPr>
            <a:lstStyle/>
            <a:p>
              <a:r>
                <a:rPr lang="en-US" sz="16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FabriKam</a:t>
              </a:r>
              <a:r>
                <a:rPr lang="en-US" sz="1600" baseline="30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US" sz="16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Elite 8000</a:t>
              </a:r>
              <a:endParaRPr lang="en-US" sz="16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21" name="TextBox 20"/>
            <p:cNvSpPr txBox="1"/>
            <p:nvPr/>
          </p:nvSpPr>
          <p:spPr>
            <a:xfrm>
              <a:off x="1796331" y="2574029"/>
              <a:ext cx="2529555" cy="200055"/>
            </a:xfrm>
            <a:prstGeom prst="rect">
              <a:avLst/>
            </a:prstGeom>
            <a:noFill/>
          </p:spPr>
          <p:txBody>
            <a:bodyPr wrap="square" rtlCol="0">
              <a:spAutoFit/>
            </a:bodyPr>
            <a:lstStyle/>
            <a:p>
              <a:r>
                <a:rPr lang="en-US" sz="700" dirty="0" smtClean="0">
                  <a:solidFill>
                    <a:schemeClr val="bg2">
                      <a:lumMod val="75000"/>
                      <a:lumOff val="25000"/>
                    </a:schemeClr>
                  </a:solidFill>
                  <a:latin typeface="Segoe UI" pitchFamily="34" charset="0"/>
                  <a:cs typeface="Segoe UI" pitchFamily="34" charset="0"/>
                </a:rPr>
                <a:t>Installing driver and software for your device…</a:t>
              </a:r>
            </a:p>
          </p:txBody>
        </p:sp>
        <p:pic>
          <p:nvPicPr>
            <p:cNvPr id="22" name="Picture 4" descr="K:\_WINDOWS VISTA ICONS\Application app program screen.png"/>
            <p:cNvPicPr>
              <a:picLocks noChangeAspect="1" noChangeArrowheads="1"/>
            </p:cNvPicPr>
            <p:nvPr/>
          </p:nvPicPr>
          <p:blipFill>
            <a:blip r:embed="rId10" cstate="print"/>
            <a:srcRect/>
            <a:stretch>
              <a:fillRect/>
            </a:stretch>
          </p:blipFill>
          <p:spPr bwMode="auto">
            <a:xfrm>
              <a:off x="1691534" y="2597921"/>
              <a:ext cx="151495" cy="151495"/>
            </a:xfrm>
            <a:prstGeom prst="rect">
              <a:avLst/>
            </a:prstGeom>
            <a:noFill/>
          </p:spPr>
        </p:pic>
      </p:grpSp>
      <p:pic>
        <p:nvPicPr>
          <p:cNvPr id="1026" name="Picture 2" descr="H:\Win 7\Balloon ready to use.jpg"/>
          <p:cNvPicPr>
            <a:picLocks noChangeAspect="1" noChangeArrowheads="1"/>
          </p:cNvPicPr>
          <p:nvPr/>
        </p:nvPicPr>
        <p:blipFill>
          <a:blip r:embed="rId11"/>
          <a:srcRect/>
          <a:stretch>
            <a:fillRect/>
          </a:stretch>
        </p:blipFill>
        <p:spPr bwMode="auto">
          <a:xfrm>
            <a:off x="548640" y="1371600"/>
            <a:ext cx="6096000" cy="4572000"/>
          </a:xfrm>
          <a:prstGeom prst="rect">
            <a:avLst/>
          </a:prstGeom>
          <a:noFill/>
        </p:spPr>
      </p:pic>
      <p:sp>
        <p:nvSpPr>
          <p:cNvPr id="24" name="Rounded Rectangle 23"/>
          <p:cNvSpPr/>
          <p:nvPr/>
        </p:nvSpPr>
        <p:spPr bwMode="auto">
          <a:xfrm>
            <a:off x="3641834" y="1709625"/>
            <a:ext cx="2685091" cy="414780"/>
          </a:xfrm>
          <a:prstGeom prst="roundRect">
            <a:avLst/>
          </a:prstGeom>
          <a:ln w="38100">
            <a:solidFill>
              <a:schemeClr val="tx2"/>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Administrator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 calcmode="lin" valueType="num">
                                      <p:cBhvr>
                                        <p:cTn id="9" dur="500" fill="hold"/>
                                        <p:tgtEl>
                                          <p:spTgt spid="24"/>
                                        </p:tgtEl>
                                        <p:attrNameLst>
                                          <p:attrName>style.rotation</p:attrName>
                                        </p:attrNameLst>
                                      </p:cBhvr>
                                      <p:tavLst>
                                        <p:tav tm="0">
                                          <p:val>
                                            <p:fltVal val="90"/>
                                          </p:val>
                                        </p:tav>
                                        <p:tav tm="100000">
                                          <p:val>
                                            <p:fltVal val="0"/>
                                          </p:val>
                                        </p:tav>
                                      </p:tavLst>
                                    </p:anim>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1"/>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1"/>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Windows Hardware Insert.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33"/>
                                        </p:tgtEl>
                                      </p:cBhvr>
                                    </p:animEffect>
                                    <p:set>
                                      <p:cBhvr>
                                        <p:cTn id="27" dur="1" fill="hold">
                                          <p:stCondLst>
                                            <p:cond delay="1999"/>
                                          </p:stCondLst>
                                        </p:cTn>
                                        <p:tgtEl>
                                          <p:spTgt spid="3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1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2000"/>
                                        <p:tgtEl>
                                          <p:spTgt spid="1026"/>
                                        </p:tgtEl>
                                      </p:cBhvr>
                                    </p:animEffect>
                                    <p:set>
                                      <p:cBhvr>
                                        <p:cTn id="44" dur="1" fill="hold">
                                          <p:stCondLst>
                                            <p:cond delay="1999"/>
                                          </p:stCondLst>
                                        </p:cTn>
                                        <p:tgtEl>
                                          <p:spTgt spid="102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9" presetClass="entr" presetSubtype="0" accel="10000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35"/>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35"/>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xit" presetSubtype="0" fill="hold" grpId="1" nodeType="clickEffect">
                                  <p:stCondLst>
                                    <p:cond delay="0"/>
                                  </p:stCondLst>
                                  <p:iterate type="lt">
                                    <p:tmPct val="5000"/>
                                  </p:iterate>
                                  <p:childTnLst>
                                    <p:anim calcmode="lin" valueType="num">
                                      <p:cBhvr>
                                        <p:cTn id="56" dur="500"/>
                                        <p:tgtEl>
                                          <p:spTgt spid="24"/>
                                        </p:tgtEl>
                                        <p:attrNameLst>
                                          <p:attrName>ppt_w</p:attrName>
                                        </p:attrNameLst>
                                      </p:cBhvr>
                                      <p:tavLst>
                                        <p:tav tm="0">
                                          <p:val>
                                            <p:strVal val="ppt_w"/>
                                          </p:val>
                                        </p:tav>
                                        <p:tav tm="100000">
                                          <p:val>
                                            <p:fltVal val="0"/>
                                          </p:val>
                                        </p:tav>
                                      </p:tavLst>
                                    </p:anim>
                                    <p:anim calcmode="lin" valueType="num">
                                      <p:cBhvr>
                                        <p:cTn id="57" dur="500"/>
                                        <p:tgtEl>
                                          <p:spTgt spid="24"/>
                                        </p:tgtEl>
                                        <p:attrNameLst>
                                          <p:attrName>ppt_h</p:attrName>
                                        </p:attrNameLst>
                                      </p:cBhvr>
                                      <p:tavLst>
                                        <p:tav tm="0">
                                          <p:val>
                                            <p:strVal val="ppt_h"/>
                                          </p:val>
                                        </p:tav>
                                        <p:tav tm="100000">
                                          <p:val>
                                            <p:fltVal val="0"/>
                                          </p:val>
                                        </p:tav>
                                      </p:tavLst>
                                    </p:anim>
                                    <p:anim calcmode="lin" valueType="num">
                                      <p:cBhvr>
                                        <p:cTn id="58" dur="500"/>
                                        <p:tgtEl>
                                          <p:spTgt spid="24"/>
                                        </p:tgtEl>
                                        <p:attrNameLst>
                                          <p:attrName>style.rotation</p:attrName>
                                        </p:attrNameLst>
                                      </p:cBhvr>
                                      <p:tavLst>
                                        <p:tav tm="0">
                                          <p:val>
                                            <p:fltVal val="0"/>
                                          </p:val>
                                        </p:tav>
                                        <p:tav tm="100000">
                                          <p:val>
                                            <p:fltVal val="90"/>
                                          </p:val>
                                        </p:tav>
                                      </p:tavLst>
                                    </p:anim>
                                    <p:animEffect transition="out" filter="fade">
                                      <p:cBhvr>
                                        <p:cTn id="59" dur="500"/>
                                        <p:tgtEl>
                                          <p:spTgt spid="24"/>
                                        </p:tgtEl>
                                      </p:cBhvr>
                                    </p:animEffect>
                                    <p:set>
                                      <p:cBhvr>
                                        <p:cTn id="60" dur="1" fill="hold">
                                          <p:stCondLst>
                                            <p:cond delay="499"/>
                                          </p:stCondLst>
                                        </p:cTn>
                                        <p:tgtEl>
                                          <p:spTgt spid="24"/>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31"/>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24" grpId="0" animBg="1"/>
      <p:bldP spid="24" grpId="1"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6"/>
          <p:cNvGrpSpPr/>
          <p:nvPr/>
        </p:nvGrpSpPr>
        <p:grpSpPr>
          <a:xfrm>
            <a:off x="280924" y="710375"/>
            <a:ext cx="8570976" cy="5461825"/>
            <a:chOff x="280924" y="710375"/>
            <a:chExt cx="8570976" cy="5461825"/>
          </a:xfrm>
        </p:grpSpPr>
        <p:sp>
          <p:nvSpPr>
            <p:cNvPr id="6" name="Snip Same Side Corner Rectangle 5"/>
            <p:cNvSpPr/>
            <p:nvPr/>
          </p:nvSpPr>
          <p:spPr bwMode="auto">
            <a:xfrm>
              <a:off x="5981375" y="710375"/>
              <a:ext cx="1326388" cy="335280"/>
            </a:xfrm>
            <a:prstGeom prst="snip2SameRect">
              <a:avLst/>
            </a:prstGeom>
            <a:solidFill>
              <a:srgbClr val="156B13"/>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2">
                      <a:lumMod val="85000"/>
                    </a:schemeClr>
                  </a:solidFill>
                  <a:effectLst>
                    <a:outerShdw blurRad="38100" dist="38100" dir="2700000" algn="tl">
                      <a:srgbClr val="000000">
                        <a:alpha val="43137"/>
                      </a:srgbClr>
                    </a:outerShdw>
                  </a:effectLst>
                  <a:latin typeface="Trebuchet MS" pitchFamily="34" charset="0"/>
                </a:rPr>
                <a:t>Vista</a:t>
              </a:r>
            </a:p>
          </p:txBody>
        </p:sp>
        <p:sp>
          <p:nvSpPr>
            <p:cNvPr id="5" name="Rectangle 4"/>
            <p:cNvSpPr/>
            <p:nvPr/>
          </p:nvSpPr>
          <p:spPr bwMode="auto">
            <a:xfrm>
              <a:off x="280924" y="1076452"/>
              <a:ext cx="8570976" cy="5095748"/>
            </a:xfrm>
            <a:prstGeom prst="rect">
              <a:avLst/>
            </a:prstGeom>
            <a:gradFill>
              <a:gsLst>
                <a:gs pos="0">
                  <a:srgbClr val="005CC0"/>
                </a:gs>
                <a:gs pos="39999">
                  <a:srgbClr val="85C2FF"/>
                </a:gs>
                <a:gs pos="70000">
                  <a:srgbClr val="B4CBE6"/>
                </a:gs>
                <a:gs pos="100000">
                  <a:srgbClr val="F1EBFF"/>
                </a:gs>
              </a:gsLst>
              <a:lin ang="5400000" scaled="0"/>
            </a:gradFill>
            <a:ln>
              <a:solidFill>
                <a:schemeClr val="bg1">
                  <a:lumMod val="40000"/>
                  <a:lumOff val="6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Snip Same Side Corner Rectangle 8"/>
            <p:cNvSpPr/>
            <p:nvPr/>
          </p:nvSpPr>
          <p:spPr bwMode="auto">
            <a:xfrm>
              <a:off x="7347387" y="710375"/>
              <a:ext cx="1326388" cy="335280"/>
            </a:xfrm>
            <a:prstGeom prst="snip2SameRect">
              <a:avLst/>
            </a:prstGeom>
            <a:solidFill>
              <a:srgbClr val="005CC0"/>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Windows 7</a:t>
              </a:r>
            </a:p>
          </p:txBody>
        </p:sp>
        <p:cxnSp>
          <p:nvCxnSpPr>
            <p:cNvPr id="11" name="Straight Connector 10"/>
            <p:cNvCxnSpPr/>
            <p:nvPr/>
          </p:nvCxnSpPr>
          <p:spPr bwMode="auto">
            <a:xfrm flipV="1">
              <a:off x="7347284" y="1065214"/>
              <a:ext cx="1320726" cy="426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005CC0"/>
              </a:solidFill>
              <a:prstDash val="solid"/>
              <a:round/>
              <a:headEnd type="none" w="med" len="med"/>
              <a:tailEnd type="none" w="med" len="med"/>
            </a:ln>
            <a:effectLst/>
          </p:spPr>
        </p:cxnSp>
      </p:grpSp>
      <p:sp>
        <p:nvSpPr>
          <p:cNvPr id="20" name="Rectangle 12"/>
          <p:cNvSpPr>
            <a:spLocks noGrp="1" noChangeArrowheads="1"/>
          </p:cNvSpPr>
          <p:nvPr>
            <p:ph type="title"/>
          </p:nvPr>
        </p:nvSpPr>
        <p:spPr>
          <a:xfrm>
            <a:off x="381001" y="228601"/>
            <a:ext cx="8381999" cy="387798"/>
          </a:xfrm>
        </p:spPr>
        <p:txBody>
          <a:bodyPr/>
          <a:lstStyle/>
          <a:p>
            <a:r>
              <a:rPr sz="2800" smtClean="0"/>
              <a:t>Finish Install Action</a:t>
            </a:r>
            <a:endParaRPr sz="2800"/>
          </a:p>
        </p:txBody>
      </p:sp>
      <p:pic>
        <p:nvPicPr>
          <p:cNvPr id="27" name="Picture 8" descr="\\eventsql\dvd\Online_ART\DVD_ART34\Artwork_Imagery\Icons - Illustrations\_WINDOWS VISTA ICONS\Computer PC desktop.png"/>
          <p:cNvPicPr>
            <a:picLocks noChangeAspect="1" noChangeArrowheads="1"/>
          </p:cNvPicPr>
          <p:nvPr/>
        </p:nvPicPr>
        <p:blipFill>
          <a:blip r:embed="rId4"/>
          <a:srcRect/>
          <a:stretch>
            <a:fillRect/>
          </a:stretch>
        </p:blipFill>
        <p:spPr bwMode="auto">
          <a:xfrm>
            <a:off x="7586060" y="3618411"/>
            <a:ext cx="1232894" cy="1232894"/>
          </a:xfrm>
          <a:prstGeom prst="rect">
            <a:avLst/>
          </a:prstGeom>
          <a:noFill/>
        </p:spPr>
      </p:pic>
      <p:grpSp>
        <p:nvGrpSpPr>
          <p:cNvPr id="3" name="Group 27"/>
          <p:cNvGrpSpPr/>
          <p:nvPr/>
        </p:nvGrpSpPr>
        <p:grpSpPr>
          <a:xfrm>
            <a:off x="6894734" y="2175122"/>
            <a:ext cx="700882" cy="1025680"/>
            <a:chOff x="7024544" y="2325190"/>
            <a:chExt cx="800106" cy="1170887"/>
          </a:xfrm>
        </p:grpSpPr>
        <p:pic>
          <p:nvPicPr>
            <p:cNvPr id="29" name="Picture 2" descr="\\eventsql\dvd\Online_ART\DVD_ART34\Artwork_Imagery\Hardware Photos\Microsoft HW\LifeCam\LifeCam VX-6000 Windows Live web camera an.png"/>
            <p:cNvPicPr>
              <a:picLocks noChangeAspect="1" noChangeArrowheads="1"/>
            </p:cNvPicPr>
            <p:nvPr/>
          </p:nvPicPr>
          <p:blipFill>
            <a:blip r:embed="rId5" cstate="print"/>
            <a:srcRect/>
            <a:stretch>
              <a:fillRect/>
            </a:stretch>
          </p:blipFill>
          <p:spPr bwMode="auto">
            <a:xfrm flipH="1">
              <a:off x="7024544" y="2325190"/>
              <a:ext cx="800106" cy="1170887"/>
            </a:xfrm>
            <a:prstGeom prst="rect">
              <a:avLst/>
            </a:prstGeom>
            <a:noFill/>
          </p:spPr>
        </p:pic>
        <p:cxnSp>
          <p:nvCxnSpPr>
            <p:cNvPr id="30" name="Straight Connector 29"/>
            <p:cNvCxnSpPr/>
            <p:nvPr/>
          </p:nvCxnSpPr>
          <p:spPr bwMode="auto">
            <a:xfrm>
              <a:off x="7236823" y="3317965"/>
              <a:ext cx="287927" cy="1578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tx2">
                  <a:lumMod val="50000"/>
                </a:schemeClr>
              </a:solidFill>
              <a:prstDash val="solid"/>
              <a:round/>
              <a:headEnd type="none" w="med" len="med"/>
              <a:tailEnd type="none" w="med" len="med"/>
            </a:ln>
            <a:effectLst/>
          </p:spPr>
        </p:cxnSp>
      </p:grpSp>
      <p:sp>
        <p:nvSpPr>
          <p:cNvPr id="31" name="Notched Right Arrow 30"/>
          <p:cNvSpPr/>
          <p:nvPr/>
        </p:nvSpPr>
        <p:spPr bwMode="auto">
          <a:xfrm rot="3667362">
            <a:off x="7243744" y="3443703"/>
            <a:ext cx="647700" cy="272125"/>
          </a:xfrm>
          <a:prstGeom prst="notchedRightArrow">
            <a:avLst>
              <a:gd name="adj1" fmla="val 42247"/>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32" name="Picture 31" descr="H:\Win 7\Desktop.jpg"/>
          <p:cNvPicPr>
            <a:picLocks noChangeAspect="1" noChangeArrowheads="1"/>
          </p:cNvPicPr>
          <p:nvPr/>
        </p:nvPicPr>
        <p:blipFill>
          <a:blip r:embed="rId6"/>
          <a:srcRect/>
          <a:stretch>
            <a:fillRect/>
          </a:stretch>
        </p:blipFill>
        <p:spPr bwMode="auto">
          <a:xfrm>
            <a:off x="548640" y="1371600"/>
            <a:ext cx="6096000" cy="4572000"/>
          </a:xfrm>
          <a:prstGeom prst="rect">
            <a:avLst/>
          </a:prstGeom>
          <a:noFill/>
        </p:spPr>
      </p:pic>
      <p:pic>
        <p:nvPicPr>
          <p:cNvPr id="33" name="Picture 3" descr="H:\Win 7\Balloon installing.jpg"/>
          <p:cNvPicPr>
            <a:picLocks noChangeAspect="1" noChangeArrowheads="1"/>
          </p:cNvPicPr>
          <p:nvPr/>
        </p:nvPicPr>
        <p:blipFill>
          <a:blip r:embed="rId7"/>
          <a:srcRect/>
          <a:stretch>
            <a:fillRect/>
          </a:stretch>
        </p:blipFill>
        <p:spPr bwMode="auto">
          <a:xfrm>
            <a:off x="548640" y="1371600"/>
            <a:ext cx="6096000" cy="4572000"/>
          </a:xfrm>
          <a:prstGeom prst="rect">
            <a:avLst/>
          </a:prstGeom>
          <a:noFill/>
        </p:spPr>
      </p:pic>
      <p:pic>
        <p:nvPicPr>
          <p:cNvPr id="35" name="Picture 6" descr="\\eventsql\dvd\Online_ART\DVD_ART34\Artwork_Imagery\Icons - Illustrations\_WINDOWS VISTA ICONS\Green Check checkmark okay.png"/>
          <p:cNvPicPr>
            <a:picLocks noChangeAspect="1" noChangeArrowheads="1"/>
          </p:cNvPicPr>
          <p:nvPr/>
        </p:nvPicPr>
        <p:blipFill>
          <a:blip r:embed="rId8" cstate="print"/>
          <a:srcRect/>
          <a:stretch>
            <a:fillRect/>
          </a:stretch>
        </p:blipFill>
        <p:spPr bwMode="auto">
          <a:xfrm>
            <a:off x="7444536" y="2803790"/>
            <a:ext cx="370536" cy="366956"/>
          </a:xfrm>
          <a:prstGeom prst="rect">
            <a:avLst/>
          </a:prstGeom>
          <a:noFill/>
        </p:spPr>
      </p:pic>
      <p:grpSp>
        <p:nvGrpSpPr>
          <p:cNvPr id="36" name="Group 35"/>
          <p:cNvGrpSpPr/>
          <p:nvPr/>
        </p:nvGrpSpPr>
        <p:grpSpPr>
          <a:xfrm>
            <a:off x="548640" y="1371600"/>
            <a:ext cx="6119446" cy="4597120"/>
            <a:chOff x="-3935197" y="1518339"/>
            <a:chExt cx="6119446" cy="4597120"/>
          </a:xfrm>
        </p:grpSpPr>
        <p:grpSp>
          <p:nvGrpSpPr>
            <p:cNvPr id="34" name="Group 33"/>
            <p:cNvGrpSpPr/>
            <p:nvPr/>
          </p:nvGrpSpPr>
          <p:grpSpPr>
            <a:xfrm>
              <a:off x="-3935197" y="1518339"/>
              <a:ext cx="6119446" cy="4597120"/>
              <a:chOff x="-3935197" y="1518339"/>
              <a:chExt cx="6119446" cy="4597120"/>
            </a:xfrm>
          </p:grpSpPr>
          <p:pic>
            <p:nvPicPr>
              <p:cNvPr id="3076" name="Picture 4" descr="H:\Win 7\Desktop.jpg"/>
              <p:cNvPicPr>
                <a:picLocks noChangeAspect="1" noChangeArrowheads="1"/>
              </p:cNvPicPr>
              <p:nvPr/>
            </p:nvPicPr>
            <p:blipFill>
              <a:blip r:embed="rId6"/>
              <a:srcRect/>
              <a:stretch>
                <a:fillRect/>
              </a:stretch>
            </p:blipFill>
            <p:spPr bwMode="auto">
              <a:xfrm>
                <a:off x="-3914775" y="1519238"/>
                <a:ext cx="6096000" cy="4572000"/>
              </a:xfrm>
              <a:prstGeom prst="rect">
                <a:avLst/>
              </a:prstGeom>
              <a:noFill/>
            </p:spPr>
          </p:pic>
          <p:sp>
            <p:nvSpPr>
              <p:cNvPr id="28" name="Rectangle 27"/>
              <p:cNvSpPr/>
              <p:nvPr/>
            </p:nvSpPr>
            <p:spPr>
              <a:xfrm>
                <a:off x="-3935197" y="1518339"/>
                <a:ext cx="6119446" cy="4597120"/>
              </a:xfrm>
              <a:prstGeom prst="rect">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7" name="Picture 5" descr="H:\Win 7\FIA std user elevation prompt (small).jpg"/>
            <p:cNvPicPr>
              <a:picLocks noChangeAspect="1" noChangeArrowheads="1"/>
            </p:cNvPicPr>
            <p:nvPr/>
          </p:nvPicPr>
          <p:blipFill>
            <a:blip r:embed="rId9"/>
            <a:srcRect/>
            <a:stretch>
              <a:fillRect/>
            </a:stretch>
          </p:blipFill>
          <p:spPr bwMode="auto">
            <a:xfrm>
              <a:off x="-2757619" y="2351349"/>
              <a:ext cx="3573780" cy="2880360"/>
            </a:xfrm>
            <a:prstGeom prst="rect">
              <a:avLst/>
            </a:prstGeom>
            <a:noFill/>
          </p:spPr>
        </p:pic>
      </p:grpSp>
      <p:grpSp>
        <p:nvGrpSpPr>
          <p:cNvPr id="43" name="Group 42"/>
          <p:cNvGrpSpPr/>
          <p:nvPr/>
        </p:nvGrpSpPr>
        <p:grpSpPr>
          <a:xfrm>
            <a:off x="548640" y="1371600"/>
            <a:ext cx="6119446" cy="4597120"/>
            <a:chOff x="-3782797" y="1670739"/>
            <a:chExt cx="6119446" cy="4597120"/>
          </a:xfrm>
        </p:grpSpPr>
        <p:grpSp>
          <p:nvGrpSpPr>
            <p:cNvPr id="38" name="Group 37"/>
            <p:cNvGrpSpPr/>
            <p:nvPr/>
          </p:nvGrpSpPr>
          <p:grpSpPr>
            <a:xfrm>
              <a:off x="-3782797" y="1670739"/>
              <a:ext cx="6119446" cy="4597120"/>
              <a:chOff x="-3935197" y="1518339"/>
              <a:chExt cx="6119446" cy="4597120"/>
            </a:xfrm>
          </p:grpSpPr>
          <p:grpSp>
            <p:nvGrpSpPr>
              <p:cNvPr id="39" name="Group 33"/>
              <p:cNvGrpSpPr/>
              <p:nvPr/>
            </p:nvGrpSpPr>
            <p:grpSpPr>
              <a:xfrm>
                <a:off x="-3935197" y="1518339"/>
                <a:ext cx="6119446" cy="4597120"/>
                <a:chOff x="-3935197" y="1518339"/>
                <a:chExt cx="6119446" cy="4597120"/>
              </a:xfrm>
            </p:grpSpPr>
            <p:pic>
              <p:nvPicPr>
                <p:cNvPr id="41" name="Picture 4" descr="H:\Win 7\Desktop.jpg"/>
                <p:cNvPicPr>
                  <a:picLocks noChangeAspect="1" noChangeArrowheads="1"/>
                </p:cNvPicPr>
                <p:nvPr/>
              </p:nvPicPr>
              <p:blipFill>
                <a:blip r:embed="rId6"/>
                <a:srcRect/>
                <a:stretch>
                  <a:fillRect/>
                </a:stretch>
              </p:blipFill>
              <p:spPr bwMode="auto">
                <a:xfrm>
                  <a:off x="-3914775" y="1519238"/>
                  <a:ext cx="6096000" cy="4572000"/>
                </a:xfrm>
                <a:prstGeom prst="rect">
                  <a:avLst/>
                </a:prstGeom>
                <a:noFill/>
              </p:spPr>
            </p:pic>
            <p:sp>
              <p:nvSpPr>
                <p:cNvPr id="42" name="Rectangle 41"/>
                <p:cNvSpPr/>
                <p:nvPr/>
              </p:nvSpPr>
              <p:spPr>
                <a:xfrm>
                  <a:off x="-3935197" y="1518339"/>
                  <a:ext cx="6119446" cy="4597120"/>
                </a:xfrm>
                <a:prstGeom prst="rect">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5" descr="H:\Win 7\FIA std user elevation prompt (small).jpg"/>
              <p:cNvPicPr>
                <a:picLocks noChangeAspect="1" noChangeArrowheads="1"/>
              </p:cNvPicPr>
              <p:nvPr/>
            </p:nvPicPr>
            <p:blipFill>
              <a:blip r:embed="rId9"/>
              <a:srcRect/>
              <a:stretch>
                <a:fillRect/>
              </a:stretch>
            </p:blipFill>
            <p:spPr bwMode="auto">
              <a:xfrm>
                <a:off x="-2757619" y="2351349"/>
                <a:ext cx="3573780" cy="2880360"/>
              </a:xfrm>
              <a:prstGeom prst="rect">
                <a:avLst/>
              </a:prstGeom>
              <a:noFill/>
            </p:spPr>
          </p:pic>
        </p:grpSp>
        <p:pic>
          <p:nvPicPr>
            <p:cNvPr id="25" name="Picture 9"/>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857" y="4766594"/>
              <a:ext cx="238125" cy="250658"/>
            </a:xfrm>
            <a:prstGeom prst="rect">
              <a:avLst/>
            </a:prstGeom>
            <a:noFill/>
            <a:ln w="9525">
              <a:noFill/>
              <a:miter lim="800000"/>
              <a:headEnd/>
              <a:tailEnd/>
            </a:ln>
            <a:effectLst/>
          </p:spPr>
        </p:pic>
      </p:grpSp>
      <p:grpSp>
        <p:nvGrpSpPr>
          <p:cNvPr id="4" name="Group 16"/>
          <p:cNvGrpSpPr/>
          <p:nvPr/>
        </p:nvGrpSpPr>
        <p:grpSpPr>
          <a:xfrm>
            <a:off x="1776280" y="2700730"/>
            <a:ext cx="3977640" cy="1897380"/>
            <a:chOff x="1623880" y="2548330"/>
            <a:chExt cx="3977640" cy="1897380"/>
          </a:xfrm>
        </p:grpSpPr>
        <p:pic>
          <p:nvPicPr>
            <p:cNvPr id="18" name="Picture 17" descr="K:\Win 7\New Folder\App install 3.jpg"/>
            <p:cNvPicPr>
              <a:picLocks noChangeAspect="1" noChangeArrowheads="1"/>
            </p:cNvPicPr>
            <p:nvPr/>
          </p:nvPicPr>
          <p:blipFill>
            <a:blip r:embed="rId11"/>
            <a:srcRect/>
            <a:stretch>
              <a:fillRect/>
            </a:stretch>
          </p:blipFill>
          <p:spPr bwMode="auto">
            <a:xfrm>
              <a:off x="1623880" y="2548330"/>
              <a:ext cx="3977640" cy="1897380"/>
            </a:xfrm>
            <a:prstGeom prst="rect">
              <a:avLst/>
            </a:prstGeom>
            <a:noFill/>
          </p:spPr>
        </p:pic>
        <p:sp>
          <p:nvSpPr>
            <p:cNvPr id="19" name="TextBox 18"/>
            <p:cNvSpPr txBox="1"/>
            <p:nvPr/>
          </p:nvSpPr>
          <p:spPr>
            <a:xfrm>
              <a:off x="1693778" y="2847497"/>
              <a:ext cx="2820112" cy="338554"/>
            </a:xfrm>
            <a:prstGeom prst="rect">
              <a:avLst/>
            </a:prstGeom>
            <a:noFill/>
          </p:spPr>
          <p:txBody>
            <a:bodyPr wrap="square" rtlCol="0">
              <a:spAutoFit/>
            </a:bodyPr>
            <a:lstStyle/>
            <a:p>
              <a:r>
                <a:rPr lang="en-US" sz="16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FabriKam</a:t>
              </a:r>
              <a:r>
                <a:rPr lang="en-US" sz="1600" baseline="30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US" sz="16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Elite 8000</a:t>
              </a:r>
              <a:endParaRPr lang="en-US" sz="16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21" name="TextBox 20"/>
            <p:cNvSpPr txBox="1"/>
            <p:nvPr/>
          </p:nvSpPr>
          <p:spPr>
            <a:xfrm>
              <a:off x="1796331" y="2574029"/>
              <a:ext cx="2529555" cy="200055"/>
            </a:xfrm>
            <a:prstGeom prst="rect">
              <a:avLst/>
            </a:prstGeom>
            <a:noFill/>
          </p:spPr>
          <p:txBody>
            <a:bodyPr wrap="square" rtlCol="0">
              <a:spAutoFit/>
            </a:bodyPr>
            <a:lstStyle/>
            <a:p>
              <a:r>
                <a:rPr lang="en-US" sz="700" dirty="0" smtClean="0">
                  <a:solidFill>
                    <a:schemeClr val="bg2">
                      <a:lumMod val="75000"/>
                      <a:lumOff val="25000"/>
                    </a:schemeClr>
                  </a:solidFill>
                  <a:latin typeface="Segoe UI" pitchFamily="34" charset="0"/>
                  <a:cs typeface="Segoe UI" pitchFamily="34" charset="0"/>
                </a:rPr>
                <a:t>Installing driver and software for your device…</a:t>
              </a:r>
            </a:p>
          </p:txBody>
        </p:sp>
        <p:pic>
          <p:nvPicPr>
            <p:cNvPr id="22" name="Picture 4" descr="K:\_WINDOWS VISTA ICONS\Application app program screen.png"/>
            <p:cNvPicPr>
              <a:picLocks noChangeAspect="1" noChangeArrowheads="1"/>
            </p:cNvPicPr>
            <p:nvPr/>
          </p:nvPicPr>
          <p:blipFill>
            <a:blip r:embed="rId12" cstate="print"/>
            <a:srcRect/>
            <a:stretch>
              <a:fillRect/>
            </a:stretch>
          </p:blipFill>
          <p:spPr bwMode="auto">
            <a:xfrm>
              <a:off x="1691534" y="2597921"/>
              <a:ext cx="151495" cy="151495"/>
            </a:xfrm>
            <a:prstGeom prst="rect">
              <a:avLst/>
            </a:prstGeom>
            <a:noFill/>
          </p:spPr>
        </p:pic>
      </p:grpSp>
      <p:pic>
        <p:nvPicPr>
          <p:cNvPr id="44" name="Picture 2" descr="H:\Win 7\Balloon ready to use.jpg"/>
          <p:cNvPicPr>
            <a:picLocks noChangeAspect="1" noChangeArrowheads="1"/>
          </p:cNvPicPr>
          <p:nvPr/>
        </p:nvPicPr>
        <p:blipFill>
          <a:blip r:embed="rId13"/>
          <a:srcRect/>
          <a:stretch>
            <a:fillRect/>
          </a:stretch>
        </p:blipFill>
        <p:spPr bwMode="auto">
          <a:xfrm>
            <a:off x="548640" y="1371600"/>
            <a:ext cx="6096000" cy="4572000"/>
          </a:xfrm>
          <a:prstGeom prst="rect">
            <a:avLst/>
          </a:prstGeom>
          <a:noFill/>
        </p:spPr>
      </p:pic>
      <p:sp>
        <p:nvSpPr>
          <p:cNvPr id="37" name="Rounded Rectangle 36"/>
          <p:cNvSpPr/>
          <p:nvPr/>
        </p:nvSpPr>
        <p:spPr bwMode="auto">
          <a:xfrm>
            <a:off x="3647477" y="1715268"/>
            <a:ext cx="2685091" cy="414780"/>
          </a:xfrm>
          <a:prstGeom prst="roundRect">
            <a:avLst/>
          </a:prstGeom>
          <a:ln w="38100">
            <a:solidFill>
              <a:schemeClr val="tx2"/>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Standard User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 calcmode="lin" valueType="num">
                                      <p:cBhvr>
                                        <p:cTn id="9" dur="500" fill="hold"/>
                                        <p:tgtEl>
                                          <p:spTgt spid="37"/>
                                        </p:tgtEl>
                                        <p:attrNameLst>
                                          <p:attrName>style.rotation</p:attrName>
                                        </p:attrNameLst>
                                      </p:cBhvr>
                                      <p:tavLst>
                                        <p:tav tm="0">
                                          <p:val>
                                            <p:fltVal val="90"/>
                                          </p:val>
                                        </p:tav>
                                        <p:tav tm="100000">
                                          <p:val>
                                            <p:fltVal val="0"/>
                                          </p:val>
                                        </p:tav>
                                      </p:tavLst>
                                    </p:anim>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1"/>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1"/>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Windows Hardware Insert.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33"/>
                                        </p:tgtEl>
                                      </p:cBhvr>
                                    </p:animEffect>
                                    <p:set>
                                      <p:cBhvr>
                                        <p:cTn id="27" dur="1" fill="hold">
                                          <p:stCondLst>
                                            <p:cond delay="1999"/>
                                          </p:stCondLst>
                                        </p:cTn>
                                        <p:tgtEl>
                                          <p:spTgt spid="3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0"/>
                                          </p:stCondLst>
                                        </p:cTn>
                                        <p:tgtEl>
                                          <p:spTgt spid="36"/>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4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2000"/>
                                        <p:tgtEl>
                                          <p:spTgt spid="44"/>
                                        </p:tgtEl>
                                      </p:cBhvr>
                                    </p:animEffect>
                                    <p:set>
                                      <p:cBhvr>
                                        <p:cTn id="56" dur="1" fill="hold">
                                          <p:stCondLst>
                                            <p:cond delay="1999"/>
                                          </p:stCondLst>
                                        </p:cTn>
                                        <p:tgtEl>
                                          <p:spTgt spid="4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9" presetClass="entr" presetSubtype="0" accel="100000"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35"/>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35"/>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Device-Related Applications</a:t>
            </a:r>
            <a:br>
              <a:rPr lang="en-US" dirty="0" smtClean="0"/>
            </a:br>
            <a:r>
              <a:rPr lang="en-US" sz="3600" dirty="0" smtClean="0">
                <a:solidFill>
                  <a:schemeClr val="accent1"/>
                </a:solidFill>
              </a:rPr>
              <a:t>Finish Install Action</a:t>
            </a:r>
            <a:endParaRPr lang="en-US" dirty="0">
              <a:solidFill>
                <a:schemeClr val="accent1"/>
              </a:solidFill>
            </a:endParaRPr>
          </a:p>
        </p:txBody>
      </p:sp>
      <p:sp>
        <p:nvSpPr>
          <p:cNvPr id="9229" name="Rectangle 13"/>
          <p:cNvSpPr>
            <a:spLocks noGrp="1" noChangeArrowheads="1"/>
          </p:cNvSpPr>
          <p:nvPr>
            <p:ph idx="1"/>
          </p:nvPr>
        </p:nvSpPr>
        <p:spPr>
          <a:xfrm>
            <a:off x="382588" y="1901825"/>
            <a:ext cx="8380412" cy="4118563"/>
          </a:xfrm>
        </p:spPr>
        <p:txBody>
          <a:bodyPr/>
          <a:lstStyle/>
          <a:p>
            <a:pPr marL="463550" indent="-463550"/>
            <a:r>
              <a:rPr lang="en-US" sz="3200" dirty="0" smtClean="0"/>
              <a:t>Vista</a:t>
            </a:r>
          </a:p>
          <a:p>
            <a:pPr marL="860425" lvl="1" indent="-396875"/>
            <a:r>
              <a:rPr lang="en-US" sz="2800" dirty="0" smtClean="0"/>
              <a:t>Prompt</a:t>
            </a:r>
          </a:p>
          <a:p>
            <a:pPr marL="860425" lvl="1" indent="-396875"/>
            <a:r>
              <a:rPr lang="en-US" sz="2800" dirty="0" smtClean="0"/>
              <a:t>Elevation</a:t>
            </a:r>
          </a:p>
          <a:p>
            <a:pPr marL="463550" indent="-463550"/>
            <a:r>
              <a:rPr lang="en-US" sz="3200" dirty="0" smtClean="0"/>
              <a:t>Windows 7</a:t>
            </a:r>
          </a:p>
          <a:p>
            <a:pPr marL="860425" lvl="1" indent="-396875"/>
            <a:r>
              <a:rPr lang="en-US" sz="2800" dirty="0" smtClean="0"/>
              <a:t>No prompt</a:t>
            </a:r>
          </a:p>
          <a:p>
            <a:pPr marL="860425" lvl="1" indent="-396875"/>
            <a:r>
              <a:rPr lang="en-US" sz="2800" dirty="0" smtClean="0"/>
              <a:t>Elevation</a:t>
            </a:r>
          </a:p>
          <a:p>
            <a:pPr marL="1255713" lvl="2" indent="-395288"/>
            <a:r>
              <a:rPr lang="en-US" sz="2400" dirty="0" smtClean="0"/>
              <a:t>Protected administrators will be auto-elevated</a:t>
            </a:r>
          </a:p>
          <a:p>
            <a:pPr marL="1255713" lvl="2" indent="-395288"/>
            <a:r>
              <a:rPr lang="en-US" sz="2400" dirty="0" smtClean="0"/>
              <a:t>Standard users still need to elevate</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1064804" y="2820006"/>
            <a:ext cx="7355865" cy="1828193"/>
          </a:xfrm>
        </p:spPr>
        <p:txBody>
          <a:bodyPr/>
          <a:lstStyle/>
          <a:p>
            <a:pPr algn="ctr"/>
            <a:r>
              <a:rPr lang="en-US" dirty="0" smtClean="0"/>
              <a:t>Device-Related Applications</a:t>
            </a:r>
            <a:r>
              <a:rPr/>
              <a:t/>
            </a:r>
            <a:br>
              <a:rPr/>
            </a:br>
            <a:r>
              <a:rPr sz="3600" smtClean="0">
                <a:gradFill>
                  <a:gsLst>
                    <a:gs pos="28000">
                      <a:schemeClr val="accent6">
                        <a:lumMod val="40000"/>
                        <a:lumOff val="60000"/>
                      </a:schemeClr>
                    </a:gs>
                    <a:gs pos="48000">
                      <a:schemeClr val="accent6">
                        <a:lumMod val="40000"/>
                        <a:lumOff val="60000"/>
                      </a:schemeClr>
                    </a:gs>
                  </a:gsLst>
                  <a:lin ang="5400000" scaled="1"/>
                </a:gradFill>
              </a:rPr>
              <a:t>Problem  Reports and Solutions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7"/>
          <p:cNvGrpSpPr/>
          <p:nvPr/>
        </p:nvGrpSpPr>
        <p:grpSpPr>
          <a:xfrm>
            <a:off x="280924" y="710375"/>
            <a:ext cx="8570976" cy="5461825"/>
            <a:chOff x="280924" y="710375"/>
            <a:chExt cx="8570976" cy="5461825"/>
          </a:xfrm>
        </p:grpSpPr>
        <p:sp>
          <p:nvSpPr>
            <p:cNvPr id="5" name="Rectangle 4"/>
            <p:cNvSpPr/>
            <p:nvPr/>
          </p:nvSpPr>
          <p:spPr bwMode="auto">
            <a:xfrm>
              <a:off x="280924" y="1076452"/>
              <a:ext cx="8570976" cy="5095748"/>
            </a:xfrm>
            <a:prstGeom prst="rect">
              <a:avLst/>
            </a:prstGeom>
            <a:gradFill>
              <a:gsLst>
                <a:gs pos="0">
                  <a:srgbClr val="DDEBCF"/>
                </a:gs>
                <a:gs pos="50000">
                  <a:srgbClr val="9CB86E"/>
                </a:gs>
                <a:gs pos="100000">
                  <a:srgbClr val="156B13"/>
                </a:gs>
              </a:gsLst>
              <a:lin ang="16200000" scaled="0"/>
            </a:gradFill>
            <a:ln>
              <a:solidFill>
                <a:schemeClr val="accent2">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Snip Same Side Corner Rectangle 8"/>
            <p:cNvSpPr/>
            <p:nvPr/>
          </p:nvSpPr>
          <p:spPr bwMode="auto">
            <a:xfrm>
              <a:off x="7347387" y="710375"/>
              <a:ext cx="1326388" cy="335280"/>
            </a:xfrm>
            <a:prstGeom prst="snip2SameRect">
              <a:avLst/>
            </a:prstGeom>
            <a:solidFill>
              <a:srgbClr val="005CC0"/>
            </a:solidFill>
            <a:ln>
              <a:solidFill>
                <a:schemeClr val="tx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2">
                      <a:lumMod val="85000"/>
                    </a:schemeClr>
                  </a:solidFill>
                  <a:effectLst>
                    <a:outerShdw blurRad="38100" dist="38100" dir="2700000" algn="tl">
                      <a:srgbClr val="000000">
                        <a:alpha val="43137"/>
                      </a:srgbClr>
                    </a:outerShdw>
                  </a:effectLst>
                  <a:latin typeface="Trebuchet MS" pitchFamily="34" charset="0"/>
                </a:rPr>
                <a:t>Windows 7</a:t>
              </a:r>
            </a:p>
          </p:txBody>
        </p:sp>
        <p:sp>
          <p:nvSpPr>
            <p:cNvPr id="6" name="Snip Same Side Corner Rectangle 5"/>
            <p:cNvSpPr/>
            <p:nvPr/>
          </p:nvSpPr>
          <p:spPr bwMode="auto">
            <a:xfrm>
              <a:off x="5981375" y="710375"/>
              <a:ext cx="1326388" cy="335280"/>
            </a:xfrm>
            <a:prstGeom prst="snip2SameRect">
              <a:avLst/>
            </a:prstGeom>
            <a:solidFill>
              <a:srgbClr val="156B13"/>
            </a:solidFill>
            <a:ln>
              <a:solidFill>
                <a:schemeClr val="accent2">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1"/>
                  </a:solidFill>
                  <a:effectLst>
                    <a:outerShdw blurRad="38100" dist="38100" dir="2700000" algn="tl">
                      <a:srgbClr val="000000">
                        <a:alpha val="43137"/>
                      </a:srgbClr>
                    </a:outerShdw>
                  </a:effectLst>
                  <a:latin typeface="Trebuchet MS" pitchFamily="34" charset="0"/>
                </a:rPr>
                <a:t>Vista</a:t>
              </a:r>
            </a:p>
          </p:txBody>
        </p:sp>
        <p:cxnSp>
          <p:nvCxnSpPr>
            <p:cNvPr id="11" name="Straight Connector 10"/>
            <p:cNvCxnSpPr/>
            <p:nvPr/>
          </p:nvCxnSpPr>
          <p:spPr bwMode="auto">
            <a:xfrm flipV="1">
              <a:off x="5989053" y="1068900"/>
              <a:ext cx="1313744" cy="5921"/>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156B13"/>
              </a:solidFill>
              <a:prstDash val="solid"/>
              <a:round/>
              <a:headEnd type="none" w="med" len="med"/>
              <a:tailEnd type="none" w="med" len="med"/>
            </a:ln>
            <a:effectLst/>
          </p:spPr>
        </p:cxnSp>
      </p:grpSp>
      <p:sp>
        <p:nvSpPr>
          <p:cNvPr id="25" name="Rectangle 12"/>
          <p:cNvSpPr>
            <a:spLocks noGrp="1" noChangeArrowheads="1"/>
          </p:cNvSpPr>
          <p:nvPr>
            <p:ph type="title"/>
          </p:nvPr>
        </p:nvSpPr>
        <p:spPr>
          <a:xfrm>
            <a:off x="381001" y="228601"/>
            <a:ext cx="8381999" cy="387798"/>
          </a:xfrm>
        </p:spPr>
        <p:txBody>
          <a:bodyPr/>
          <a:lstStyle/>
          <a:p>
            <a:r>
              <a:rPr sz="2800" smtClean="0"/>
              <a:t>Problem Reports and Solutions</a:t>
            </a:r>
            <a:endParaRPr sz="2800"/>
          </a:p>
        </p:txBody>
      </p:sp>
      <p:sp>
        <p:nvSpPr>
          <p:cNvPr id="17" name="TextBox 16"/>
          <p:cNvSpPr txBox="1"/>
          <p:nvPr/>
        </p:nvSpPr>
        <p:spPr>
          <a:xfrm>
            <a:off x="2436755" y="3213470"/>
            <a:ext cx="5016137"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latin typeface="Trebuchet MS" pitchFamily="34" charset="0"/>
              </a:rPr>
              <a:t>Not available in Vista</a:t>
            </a:r>
          </a:p>
        </p:txBody>
      </p:sp>
      <p:pic>
        <p:nvPicPr>
          <p:cNvPr id="2050" name="Picture 2" descr="H:\_WINDOWS VISTA ICONS\Information more info.png"/>
          <p:cNvPicPr>
            <a:picLocks noChangeAspect="1" noChangeArrowheads="1"/>
          </p:cNvPicPr>
          <p:nvPr/>
        </p:nvPicPr>
        <p:blipFill>
          <a:blip r:embed="rId3" cstate="print"/>
          <a:srcRect/>
          <a:stretch>
            <a:fillRect/>
          </a:stretch>
        </p:blipFill>
        <p:spPr bwMode="auto">
          <a:xfrm>
            <a:off x="2203733" y="3207895"/>
            <a:ext cx="591618" cy="591618"/>
          </a:xfrm>
          <a:prstGeom prst="rect">
            <a:avLst/>
          </a:prstGeom>
          <a:noFill/>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6"/>
          <p:cNvGrpSpPr/>
          <p:nvPr/>
        </p:nvGrpSpPr>
        <p:grpSpPr>
          <a:xfrm>
            <a:off x="280924" y="710375"/>
            <a:ext cx="8570976" cy="5461825"/>
            <a:chOff x="280924" y="710375"/>
            <a:chExt cx="8570976" cy="5461825"/>
          </a:xfrm>
        </p:grpSpPr>
        <p:sp>
          <p:nvSpPr>
            <p:cNvPr id="6" name="Snip Same Side Corner Rectangle 5"/>
            <p:cNvSpPr/>
            <p:nvPr/>
          </p:nvSpPr>
          <p:spPr bwMode="auto">
            <a:xfrm>
              <a:off x="5981375" y="710375"/>
              <a:ext cx="1326388" cy="335280"/>
            </a:xfrm>
            <a:prstGeom prst="snip2SameRect">
              <a:avLst/>
            </a:prstGeom>
            <a:solidFill>
              <a:srgbClr val="156B13"/>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2">
                      <a:lumMod val="85000"/>
                    </a:schemeClr>
                  </a:solidFill>
                  <a:effectLst>
                    <a:outerShdw blurRad="38100" dist="38100" dir="2700000" algn="tl">
                      <a:srgbClr val="000000">
                        <a:alpha val="43137"/>
                      </a:srgbClr>
                    </a:outerShdw>
                  </a:effectLst>
                  <a:latin typeface="Trebuchet MS" pitchFamily="34" charset="0"/>
                </a:rPr>
                <a:t>Vista</a:t>
              </a:r>
            </a:p>
          </p:txBody>
        </p:sp>
        <p:sp>
          <p:nvSpPr>
            <p:cNvPr id="5" name="Rectangle 4"/>
            <p:cNvSpPr/>
            <p:nvPr/>
          </p:nvSpPr>
          <p:spPr bwMode="auto">
            <a:xfrm>
              <a:off x="280924" y="1076452"/>
              <a:ext cx="8570976" cy="5095748"/>
            </a:xfrm>
            <a:prstGeom prst="rect">
              <a:avLst/>
            </a:prstGeom>
            <a:gradFill>
              <a:gsLst>
                <a:gs pos="0">
                  <a:srgbClr val="005CC0"/>
                </a:gs>
                <a:gs pos="39999">
                  <a:srgbClr val="85C2FF"/>
                </a:gs>
                <a:gs pos="70000">
                  <a:srgbClr val="B4CBE6"/>
                </a:gs>
                <a:gs pos="100000">
                  <a:srgbClr val="F1EBFF"/>
                </a:gs>
              </a:gsLst>
              <a:lin ang="5400000" scaled="0"/>
            </a:gradFill>
            <a:ln>
              <a:solidFill>
                <a:schemeClr val="bg1">
                  <a:lumMod val="40000"/>
                  <a:lumOff val="6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Snip Same Side Corner Rectangle 8"/>
            <p:cNvSpPr/>
            <p:nvPr/>
          </p:nvSpPr>
          <p:spPr bwMode="auto">
            <a:xfrm>
              <a:off x="7347387" y="710375"/>
              <a:ext cx="1326388" cy="335280"/>
            </a:xfrm>
            <a:prstGeom prst="snip2SameRect">
              <a:avLst/>
            </a:prstGeom>
            <a:solidFill>
              <a:srgbClr val="005CC0"/>
            </a:solidFill>
            <a:ln>
              <a:solidFill>
                <a:schemeClr val="tx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Windows 7</a:t>
              </a:r>
            </a:p>
          </p:txBody>
        </p:sp>
        <p:cxnSp>
          <p:nvCxnSpPr>
            <p:cNvPr id="11" name="Straight Connector 10"/>
            <p:cNvCxnSpPr/>
            <p:nvPr/>
          </p:nvCxnSpPr>
          <p:spPr bwMode="auto">
            <a:xfrm flipV="1">
              <a:off x="7347284" y="1065214"/>
              <a:ext cx="1320726" cy="426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005CC0"/>
              </a:solidFill>
              <a:prstDash val="solid"/>
              <a:round/>
              <a:headEnd type="none" w="med" len="med"/>
              <a:tailEnd type="none" w="med" len="med"/>
            </a:ln>
            <a:effectLst/>
          </p:spPr>
        </p:cxnSp>
      </p:grpSp>
      <p:sp>
        <p:nvSpPr>
          <p:cNvPr id="20" name="Rectangle 12"/>
          <p:cNvSpPr>
            <a:spLocks noGrp="1" noChangeArrowheads="1"/>
          </p:cNvSpPr>
          <p:nvPr>
            <p:ph type="title"/>
          </p:nvPr>
        </p:nvSpPr>
        <p:spPr>
          <a:xfrm>
            <a:off x="381001" y="228601"/>
            <a:ext cx="8381999" cy="387798"/>
          </a:xfrm>
        </p:spPr>
        <p:txBody>
          <a:bodyPr/>
          <a:lstStyle/>
          <a:p>
            <a:r>
              <a:rPr sz="2800" smtClean="0"/>
              <a:t>Problem Reports and Solutions</a:t>
            </a:r>
            <a:endParaRPr sz="2800"/>
          </a:p>
        </p:txBody>
      </p:sp>
      <p:pic>
        <p:nvPicPr>
          <p:cNvPr id="27" name="Picture 8" descr="\\eventsql\dvd\Online_ART\DVD_ART34\Artwork_Imagery\Icons - Illustrations\_WINDOWS VISTA ICONS\Computer PC desktop.png"/>
          <p:cNvPicPr>
            <a:picLocks noChangeAspect="1" noChangeArrowheads="1"/>
          </p:cNvPicPr>
          <p:nvPr/>
        </p:nvPicPr>
        <p:blipFill>
          <a:blip r:embed="rId4"/>
          <a:srcRect/>
          <a:stretch>
            <a:fillRect/>
          </a:stretch>
        </p:blipFill>
        <p:spPr bwMode="auto">
          <a:xfrm>
            <a:off x="7586060" y="3618411"/>
            <a:ext cx="1232894" cy="1232894"/>
          </a:xfrm>
          <a:prstGeom prst="rect">
            <a:avLst/>
          </a:prstGeom>
          <a:noFill/>
        </p:spPr>
      </p:pic>
      <p:grpSp>
        <p:nvGrpSpPr>
          <p:cNvPr id="3" name="Group 27"/>
          <p:cNvGrpSpPr/>
          <p:nvPr/>
        </p:nvGrpSpPr>
        <p:grpSpPr>
          <a:xfrm>
            <a:off x="6894734" y="2175122"/>
            <a:ext cx="700882" cy="1025680"/>
            <a:chOff x="7024544" y="2325190"/>
            <a:chExt cx="800106" cy="1170887"/>
          </a:xfrm>
        </p:grpSpPr>
        <p:pic>
          <p:nvPicPr>
            <p:cNvPr id="29" name="Picture 2" descr="\\eventsql\dvd\Online_ART\DVD_ART34\Artwork_Imagery\Hardware Photos\Microsoft HW\LifeCam\LifeCam VX-6000 Windows Live web camera an.png"/>
            <p:cNvPicPr>
              <a:picLocks noChangeAspect="1" noChangeArrowheads="1"/>
            </p:cNvPicPr>
            <p:nvPr/>
          </p:nvPicPr>
          <p:blipFill>
            <a:blip r:embed="rId5" cstate="print"/>
            <a:srcRect/>
            <a:stretch>
              <a:fillRect/>
            </a:stretch>
          </p:blipFill>
          <p:spPr bwMode="auto">
            <a:xfrm flipH="1">
              <a:off x="7024544" y="2325190"/>
              <a:ext cx="800106" cy="1170887"/>
            </a:xfrm>
            <a:prstGeom prst="rect">
              <a:avLst/>
            </a:prstGeom>
            <a:noFill/>
          </p:spPr>
        </p:pic>
        <p:cxnSp>
          <p:nvCxnSpPr>
            <p:cNvPr id="30" name="Straight Connector 29"/>
            <p:cNvCxnSpPr/>
            <p:nvPr/>
          </p:nvCxnSpPr>
          <p:spPr bwMode="auto">
            <a:xfrm>
              <a:off x="7236823" y="3317965"/>
              <a:ext cx="287927" cy="1578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tx2">
                  <a:lumMod val="50000"/>
                </a:schemeClr>
              </a:solidFill>
              <a:prstDash val="solid"/>
              <a:round/>
              <a:headEnd type="none" w="med" len="med"/>
              <a:tailEnd type="none" w="med" len="med"/>
            </a:ln>
            <a:effectLst/>
          </p:spPr>
        </p:cxnSp>
      </p:grpSp>
      <p:sp>
        <p:nvSpPr>
          <p:cNvPr id="31" name="Notched Right Arrow 30"/>
          <p:cNvSpPr/>
          <p:nvPr/>
        </p:nvSpPr>
        <p:spPr bwMode="auto">
          <a:xfrm rot="3667362">
            <a:off x="7243744" y="3443703"/>
            <a:ext cx="647700" cy="272125"/>
          </a:xfrm>
          <a:prstGeom prst="notchedRightArrow">
            <a:avLst>
              <a:gd name="adj1" fmla="val 42247"/>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32" name="Picture 31" descr="H:\Win 7\Desktop.jpg"/>
          <p:cNvPicPr>
            <a:picLocks noChangeAspect="1" noChangeArrowheads="1"/>
          </p:cNvPicPr>
          <p:nvPr/>
        </p:nvPicPr>
        <p:blipFill>
          <a:blip r:embed="rId6"/>
          <a:srcRect/>
          <a:stretch>
            <a:fillRect/>
          </a:stretch>
        </p:blipFill>
        <p:spPr bwMode="auto">
          <a:xfrm>
            <a:off x="548640" y="1371600"/>
            <a:ext cx="6096000" cy="4572000"/>
          </a:xfrm>
          <a:prstGeom prst="rect">
            <a:avLst/>
          </a:prstGeom>
          <a:noFill/>
        </p:spPr>
      </p:pic>
      <p:pic>
        <p:nvPicPr>
          <p:cNvPr id="33" name="Picture 3" descr="H:\Win 7\Balloon installing.jpg"/>
          <p:cNvPicPr>
            <a:picLocks noChangeAspect="1" noChangeArrowheads="1"/>
          </p:cNvPicPr>
          <p:nvPr/>
        </p:nvPicPr>
        <p:blipFill>
          <a:blip r:embed="rId7"/>
          <a:srcRect/>
          <a:stretch>
            <a:fillRect/>
          </a:stretch>
        </p:blipFill>
        <p:spPr bwMode="auto">
          <a:xfrm>
            <a:off x="548640" y="1371600"/>
            <a:ext cx="6096000" cy="4572000"/>
          </a:xfrm>
          <a:prstGeom prst="rect">
            <a:avLst/>
          </a:prstGeom>
          <a:noFill/>
        </p:spPr>
      </p:pic>
      <p:pic>
        <p:nvPicPr>
          <p:cNvPr id="34" name="Picture 4" descr="H:\Win 7\Balloon ready to use.jpg"/>
          <p:cNvPicPr>
            <a:picLocks noChangeAspect="1" noChangeArrowheads="1"/>
          </p:cNvPicPr>
          <p:nvPr/>
        </p:nvPicPr>
        <p:blipFill>
          <a:blip r:embed="rId8"/>
          <a:srcRect/>
          <a:stretch>
            <a:fillRect/>
          </a:stretch>
        </p:blipFill>
        <p:spPr bwMode="auto">
          <a:xfrm>
            <a:off x="548640" y="1371600"/>
            <a:ext cx="6096000" cy="4572000"/>
          </a:xfrm>
          <a:prstGeom prst="rect">
            <a:avLst/>
          </a:prstGeom>
          <a:noFill/>
        </p:spPr>
      </p:pic>
      <p:pic>
        <p:nvPicPr>
          <p:cNvPr id="35" name="Picture 6" descr="\\eventsql\dvd\Online_ART\DVD_ART34\Artwork_Imagery\Icons - Illustrations\_WINDOWS VISTA ICONS\Green Check checkmark okay.png"/>
          <p:cNvPicPr>
            <a:picLocks noChangeAspect="1" noChangeArrowheads="1"/>
          </p:cNvPicPr>
          <p:nvPr/>
        </p:nvPicPr>
        <p:blipFill>
          <a:blip r:embed="rId9" cstate="print"/>
          <a:srcRect/>
          <a:stretch>
            <a:fillRect/>
          </a:stretch>
        </p:blipFill>
        <p:spPr bwMode="auto">
          <a:xfrm>
            <a:off x="7444536" y="2803790"/>
            <a:ext cx="370536" cy="366956"/>
          </a:xfrm>
          <a:prstGeom prst="rect">
            <a:avLst/>
          </a:prstGeom>
          <a:noFill/>
        </p:spPr>
      </p:pic>
      <p:grpSp>
        <p:nvGrpSpPr>
          <p:cNvPr id="25" name="Group 24"/>
          <p:cNvGrpSpPr/>
          <p:nvPr/>
        </p:nvGrpSpPr>
        <p:grpSpPr>
          <a:xfrm>
            <a:off x="548640" y="1371600"/>
            <a:ext cx="6096000" cy="4572000"/>
            <a:chOff x="-323850" y="819150"/>
            <a:chExt cx="6096000" cy="4572000"/>
          </a:xfrm>
        </p:grpSpPr>
        <p:pic>
          <p:nvPicPr>
            <p:cNvPr id="7172" name="Picture 4" descr="H:\Win 7\RAS install software balloon.jpg"/>
            <p:cNvPicPr>
              <a:picLocks noChangeAspect="1" noChangeArrowheads="1"/>
            </p:cNvPicPr>
            <p:nvPr/>
          </p:nvPicPr>
          <p:blipFill>
            <a:blip r:embed="rId10"/>
            <a:srcRect/>
            <a:stretch>
              <a:fillRect/>
            </a:stretch>
          </p:blipFill>
          <p:spPr bwMode="auto">
            <a:xfrm>
              <a:off x="-323850" y="819150"/>
              <a:ext cx="6096000" cy="4572000"/>
            </a:xfrm>
            <a:prstGeom prst="rect">
              <a:avLst/>
            </a:prstGeom>
            <a:noFill/>
          </p:spPr>
        </p:pic>
        <p:pic>
          <p:nvPicPr>
            <p:cNvPr id="24"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278366" y="4917743"/>
              <a:ext cx="238125" cy="250658"/>
            </a:xfrm>
            <a:prstGeom prst="rect">
              <a:avLst/>
            </a:prstGeom>
            <a:noFill/>
            <a:ln w="9525">
              <a:noFill/>
              <a:miter lim="800000"/>
              <a:headEnd/>
              <a:tailEnd/>
            </a:ln>
            <a:effectLst/>
          </p:spPr>
        </p:pic>
      </p:grpSp>
      <p:pic>
        <p:nvPicPr>
          <p:cNvPr id="45" name="Picture 5" descr="H:\Win 7\RAS solution.jpg"/>
          <p:cNvPicPr>
            <a:picLocks noChangeAspect="1" noChangeArrowheads="1"/>
          </p:cNvPicPr>
          <p:nvPr/>
        </p:nvPicPr>
        <p:blipFill>
          <a:blip r:embed="rId12"/>
          <a:srcRect/>
          <a:stretch>
            <a:fillRect/>
          </a:stretch>
        </p:blipFill>
        <p:spPr bwMode="auto">
          <a:xfrm>
            <a:off x="548640" y="1371600"/>
            <a:ext cx="6096000" cy="4572000"/>
          </a:xfrm>
          <a:prstGeom prst="rect">
            <a:avLst/>
          </a:prstGeom>
          <a:noFill/>
        </p:spPr>
      </p:pic>
      <p:grpSp>
        <p:nvGrpSpPr>
          <p:cNvPr id="39" name="Group 38"/>
          <p:cNvGrpSpPr/>
          <p:nvPr/>
        </p:nvGrpSpPr>
        <p:grpSpPr>
          <a:xfrm>
            <a:off x="548640" y="1371600"/>
            <a:ext cx="6096000" cy="4572000"/>
            <a:chOff x="548640" y="1371600"/>
            <a:chExt cx="6096000" cy="4572000"/>
          </a:xfrm>
        </p:grpSpPr>
        <p:pic>
          <p:nvPicPr>
            <p:cNvPr id="7173" name="Picture 5" descr="H:\Win 7\RAS solution.jpg"/>
            <p:cNvPicPr>
              <a:picLocks noChangeAspect="1" noChangeArrowheads="1"/>
            </p:cNvPicPr>
            <p:nvPr/>
          </p:nvPicPr>
          <p:blipFill>
            <a:blip r:embed="rId12"/>
            <a:srcRect/>
            <a:stretch>
              <a:fillRect/>
            </a:stretch>
          </p:blipFill>
          <p:spPr bwMode="auto">
            <a:xfrm>
              <a:off x="548640" y="1371600"/>
              <a:ext cx="6096000" cy="4572000"/>
            </a:xfrm>
            <a:prstGeom prst="rect">
              <a:avLst/>
            </a:prstGeom>
            <a:noFill/>
          </p:spPr>
        </p:pic>
        <p:pic>
          <p:nvPicPr>
            <p:cNvPr id="38"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1573266" y="2898443"/>
              <a:ext cx="238125" cy="250658"/>
            </a:xfrm>
            <a:prstGeom prst="rect">
              <a:avLst/>
            </a:prstGeom>
            <a:noFill/>
            <a:ln w="9525">
              <a:noFill/>
              <a:miter lim="800000"/>
              <a:headEnd/>
              <a:tailEnd/>
            </a:ln>
            <a:effectLst/>
          </p:spPr>
        </p:pic>
      </p:grpSp>
      <p:grpSp>
        <p:nvGrpSpPr>
          <p:cNvPr id="54" name="Group 53"/>
          <p:cNvGrpSpPr/>
          <p:nvPr/>
        </p:nvGrpSpPr>
        <p:grpSpPr>
          <a:xfrm>
            <a:off x="548640" y="1371600"/>
            <a:ext cx="6096000" cy="4572000"/>
            <a:chOff x="548640" y="1371600"/>
            <a:chExt cx="6096000" cy="4572000"/>
          </a:xfrm>
        </p:grpSpPr>
        <p:pic>
          <p:nvPicPr>
            <p:cNvPr id="55" name="Picture 5" descr="H:\Win 7\RAS solution.jpg"/>
            <p:cNvPicPr>
              <a:picLocks noChangeAspect="1" noChangeArrowheads="1"/>
            </p:cNvPicPr>
            <p:nvPr/>
          </p:nvPicPr>
          <p:blipFill>
            <a:blip r:embed="rId12"/>
            <a:srcRect/>
            <a:stretch>
              <a:fillRect/>
            </a:stretch>
          </p:blipFill>
          <p:spPr bwMode="auto">
            <a:xfrm>
              <a:off x="548640" y="1371600"/>
              <a:ext cx="6096000" cy="4572000"/>
            </a:xfrm>
            <a:prstGeom prst="rect">
              <a:avLst/>
            </a:prstGeom>
            <a:noFill/>
          </p:spPr>
        </p:pic>
        <p:pic>
          <p:nvPicPr>
            <p:cNvPr id="56"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6278616" y="5464342"/>
              <a:ext cx="238125" cy="250658"/>
            </a:xfrm>
            <a:prstGeom prst="rect">
              <a:avLst/>
            </a:prstGeom>
            <a:noFill/>
            <a:ln w="9525">
              <a:noFill/>
              <a:miter lim="800000"/>
              <a:headEnd/>
              <a:tailEnd/>
            </a:ln>
            <a:effectLst/>
          </p:spPr>
        </p:pic>
      </p:grpSp>
      <p:grpSp>
        <p:nvGrpSpPr>
          <p:cNvPr id="28" name="Group 27"/>
          <p:cNvGrpSpPr/>
          <p:nvPr/>
        </p:nvGrpSpPr>
        <p:grpSpPr>
          <a:xfrm>
            <a:off x="2085975" y="2571750"/>
            <a:ext cx="3154680" cy="2072640"/>
            <a:chOff x="2105025" y="2476500"/>
            <a:chExt cx="3154680" cy="2072640"/>
          </a:xfrm>
        </p:grpSpPr>
        <p:pic>
          <p:nvPicPr>
            <p:cNvPr id="7174" name="Picture 6" descr="H:\Win 7\RAS click run (before download) (small).jpg"/>
            <p:cNvPicPr>
              <a:picLocks noChangeAspect="1" noChangeArrowheads="1"/>
            </p:cNvPicPr>
            <p:nvPr/>
          </p:nvPicPr>
          <p:blipFill>
            <a:blip r:embed="rId13"/>
            <a:srcRect/>
            <a:stretch>
              <a:fillRect/>
            </a:stretch>
          </p:blipFill>
          <p:spPr bwMode="auto">
            <a:xfrm>
              <a:off x="2105025" y="2476500"/>
              <a:ext cx="3154680" cy="2072640"/>
            </a:xfrm>
            <a:prstGeom prst="rect">
              <a:avLst/>
            </a:prstGeom>
            <a:noFill/>
          </p:spPr>
        </p:pic>
        <p:pic>
          <p:nvPicPr>
            <p:cNvPr id="26"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554466" y="3641393"/>
              <a:ext cx="238125" cy="250658"/>
            </a:xfrm>
            <a:prstGeom prst="rect">
              <a:avLst/>
            </a:prstGeom>
            <a:noFill/>
            <a:ln w="9525">
              <a:noFill/>
              <a:miter lim="800000"/>
              <a:headEnd/>
              <a:tailEnd/>
            </a:ln>
            <a:effectLst/>
          </p:spPr>
        </p:pic>
      </p:grpSp>
      <p:pic>
        <p:nvPicPr>
          <p:cNvPr id="7175" name="Picture 7" descr="H:\Win 7\RAS downloading (small).jpg"/>
          <p:cNvPicPr>
            <a:picLocks noChangeAspect="1" noChangeArrowheads="1"/>
          </p:cNvPicPr>
          <p:nvPr/>
        </p:nvPicPr>
        <p:blipFill>
          <a:blip r:embed="rId14"/>
          <a:srcRect/>
          <a:stretch>
            <a:fillRect/>
          </a:stretch>
        </p:blipFill>
        <p:spPr bwMode="auto">
          <a:xfrm>
            <a:off x="2198370" y="2209800"/>
            <a:ext cx="2926080" cy="2072640"/>
          </a:xfrm>
          <a:prstGeom prst="rect">
            <a:avLst/>
          </a:prstGeom>
          <a:noFill/>
        </p:spPr>
      </p:pic>
      <p:grpSp>
        <p:nvGrpSpPr>
          <p:cNvPr id="37" name="Group 36"/>
          <p:cNvGrpSpPr/>
          <p:nvPr/>
        </p:nvGrpSpPr>
        <p:grpSpPr>
          <a:xfrm>
            <a:off x="1838325" y="2800350"/>
            <a:ext cx="3611880" cy="1645920"/>
            <a:chOff x="-2771775" y="-1104900"/>
            <a:chExt cx="3611880" cy="1645920"/>
          </a:xfrm>
        </p:grpSpPr>
        <p:pic>
          <p:nvPicPr>
            <p:cNvPr id="7176" name="Picture 8" descr="H:\Win 7\RAS click run (after download) (small).jpg"/>
            <p:cNvPicPr>
              <a:picLocks noChangeAspect="1" noChangeArrowheads="1"/>
            </p:cNvPicPr>
            <p:nvPr/>
          </p:nvPicPr>
          <p:blipFill>
            <a:blip r:embed="rId15"/>
            <a:srcRect/>
            <a:stretch>
              <a:fillRect/>
            </a:stretch>
          </p:blipFill>
          <p:spPr bwMode="auto">
            <a:xfrm>
              <a:off x="-2771775" y="-1104900"/>
              <a:ext cx="3611880" cy="1645920"/>
            </a:xfrm>
            <a:prstGeom prst="rect">
              <a:avLst/>
            </a:prstGeom>
            <a:noFill/>
          </p:spPr>
        </p:pic>
        <p:pic>
          <p:nvPicPr>
            <p:cNvPr id="36"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276225" y="-193508"/>
              <a:ext cx="238125" cy="250658"/>
            </a:xfrm>
            <a:prstGeom prst="rect">
              <a:avLst/>
            </a:prstGeom>
            <a:noFill/>
            <a:ln w="9525">
              <a:noFill/>
              <a:miter lim="800000"/>
              <a:headEnd/>
              <a:tailEnd/>
            </a:ln>
            <a:effectLst/>
          </p:spPr>
        </p:pic>
      </p:grpSp>
      <p:grpSp>
        <p:nvGrpSpPr>
          <p:cNvPr id="46" name="Group 16"/>
          <p:cNvGrpSpPr/>
          <p:nvPr/>
        </p:nvGrpSpPr>
        <p:grpSpPr>
          <a:xfrm>
            <a:off x="1776280" y="2700730"/>
            <a:ext cx="3977640" cy="1897380"/>
            <a:chOff x="1623880" y="2548330"/>
            <a:chExt cx="3977640" cy="1897380"/>
          </a:xfrm>
        </p:grpSpPr>
        <p:pic>
          <p:nvPicPr>
            <p:cNvPr id="47" name="Picture 46" descr="K:\Win 7\New Folder\App install 3.jpg"/>
            <p:cNvPicPr>
              <a:picLocks noChangeAspect="1" noChangeArrowheads="1"/>
            </p:cNvPicPr>
            <p:nvPr/>
          </p:nvPicPr>
          <p:blipFill>
            <a:blip r:embed="rId16"/>
            <a:srcRect/>
            <a:stretch>
              <a:fillRect/>
            </a:stretch>
          </p:blipFill>
          <p:spPr bwMode="auto">
            <a:xfrm>
              <a:off x="1623880" y="2548330"/>
              <a:ext cx="3977640" cy="1897380"/>
            </a:xfrm>
            <a:prstGeom prst="rect">
              <a:avLst/>
            </a:prstGeom>
            <a:noFill/>
          </p:spPr>
        </p:pic>
        <p:sp>
          <p:nvSpPr>
            <p:cNvPr id="48" name="TextBox 47"/>
            <p:cNvSpPr txBox="1"/>
            <p:nvPr/>
          </p:nvSpPr>
          <p:spPr>
            <a:xfrm>
              <a:off x="1693778" y="2847497"/>
              <a:ext cx="2820112" cy="338554"/>
            </a:xfrm>
            <a:prstGeom prst="rect">
              <a:avLst/>
            </a:prstGeom>
            <a:noFill/>
          </p:spPr>
          <p:txBody>
            <a:bodyPr wrap="square" rtlCol="0">
              <a:spAutoFit/>
            </a:bodyPr>
            <a:lstStyle/>
            <a:p>
              <a:r>
                <a:rPr lang="en-US" sz="16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FabriKam</a:t>
              </a:r>
              <a:r>
                <a:rPr lang="en-US" sz="1600" baseline="30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US" sz="16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Elite 8000</a:t>
              </a:r>
              <a:endParaRPr lang="en-US" sz="16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9" name="TextBox 48"/>
            <p:cNvSpPr txBox="1"/>
            <p:nvPr/>
          </p:nvSpPr>
          <p:spPr>
            <a:xfrm>
              <a:off x="1796331" y="2574029"/>
              <a:ext cx="2529555" cy="200055"/>
            </a:xfrm>
            <a:prstGeom prst="rect">
              <a:avLst/>
            </a:prstGeom>
            <a:noFill/>
          </p:spPr>
          <p:txBody>
            <a:bodyPr wrap="square" rtlCol="0">
              <a:spAutoFit/>
            </a:bodyPr>
            <a:lstStyle/>
            <a:p>
              <a:r>
                <a:rPr lang="en-US" sz="700" dirty="0" smtClean="0">
                  <a:solidFill>
                    <a:schemeClr val="bg2">
                      <a:lumMod val="75000"/>
                      <a:lumOff val="25000"/>
                    </a:schemeClr>
                  </a:solidFill>
                  <a:latin typeface="Segoe UI" pitchFamily="34" charset="0"/>
                  <a:cs typeface="Segoe UI" pitchFamily="34" charset="0"/>
                </a:rPr>
                <a:t>Installing driver and software for your device…</a:t>
              </a:r>
            </a:p>
          </p:txBody>
        </p:sp>
        <p:pic>
          <p:nvPicPr>
            <p:cNvPr id="50" name="Picture 4" descr="K:\_WINDOWS VISTA ICONS\Application app program screen.png"/>
            <p:cNvPicPr>
              <a:picLocks noChangeAspect="1" noChangeArrowheads="1"/>
            </p:cNvPicPr>
            <p:nvPr/>
          </p:nvPicPr>
          <p:blipFill>
            <a:blip r:embed="rId17" cstate="print"/>
            <a:srcRect/>
            <a:stretch>
              <a:fillRect/>
            </a:stretch>
          </p:blipFill>
          <p:spPr bwMode="auto">
            <a:xfrm>
              <a:off x="1691534" y="2597921"/>
              <a:ext cx="151495" cy="151495"/>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Windows Hardware Insert.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33"/>
                                        </p:tgtEl>
                                      </p:cBhvr>
                                    </p:animEffect>
                                    <p:set>
                                      <p:cBhvr>
                                        <p:cTn id="19" dur="1" fill="hold">
                                          <p:stCondLst>
                                            <p:cond delay="1999"/>
                                          </p:stCondLst>
                                        </p:cTn>
                                        <p:tgtEl>
                                          <p:spTgt spid="3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0"/>
                                        <p:tgtEl>
                                          <p:spTgt spid="34"/>
                                        </p:tgtEl>
                                      </p:cBhvr>
                                    </p:animEffect>
                                    <p:set>
                                      <p:cBhvr>
                                        <p:cTn id="28" dur="1" fill="hold">
                                          <p:stCondLst>
                                            <p:cond delay="1999"/>
                                          </p:stCondLst>
                                        </p:cTn>
                                        <p:tgtEl>
                                          <p:spTgt spid="3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175"/>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2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717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3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4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54"/>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4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39" presetClass="entr" presetSubtype="0" accel="100000" fill="hold" nodeType="click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500" fill="hold"/>
                                        <p:tgtEl>
                                          <p:spTgt spid="35"/>
                                        </p:tgtEl>
                                        <p:attrNameLst>
                                          <p:attrName>ppt_h</p:attrName>
                                        </p:attrNameLst>
                                      </p:cBhvr>
                                      <p:tavLst>
                                        <p:tav tm="0">
                                          <p:val>
                                            <p:strVal val="#ppt_h/20"/>
                                          </p:val>
                                        </p:tav>
                                        <p:tav tm="50000">
                                          <p:val>
                                            <p:strVal val="#ppt_h/20"/>
                                          </p:val>
                                        </p:tav>
                                        <p:tav tm="100000">
                                          <p:val>
                                            <p:strVal val="#ppt_h"/>
                                          </p:val>
                                        </p:tav>
                                      </p:tavLst>
                                    </p:anim>
                                    <p:anim calcmode="lin" valueType="num">
                                      <p:cBhvr>
                                        <p:cTn id="86" dur="500" fill="hold"/>
                                        <p:tgtEl>
                                          <p:spTgt spid="35"/>
                                        </p:tgtEl>
                                        <p:attrNameLst>
                                          <p:attrName>ppt_w</p:attrName>
                                        </p:attrNameLst>
                                      </p:cBhvr>
                                      <p:tavLst>
                                        <p:tav tm="0">
                                          <p:val>
                                            <p:strVal val="#ppt_w+.3"/>
                                          </p:val>
                                        </p:tav>
                                        <p:tav tm="50000">
                                          <p:val>
                                            <p:strVal val="#ppt_w+.3"/>
                                          </p:val>
                                        </p:tav>
                                        <p:tav tm="100000">
                                          <p:val>
                                            <p:strVal val="#ppt_w"/>
                                          </p:val>
                                        </p:tav>
                                      </p:tavLst>
                                    </p:anim>
                                    <p:anim calcmode="lin" valueType="num">
                                      <p:cBhvr>
                                        <p:cTn id="87" dur="500" fill="hold"/>
                                        <p:tgtEl>
                                          <p:spTgt spid="35"/>
                                        </p:tgtEl>
                                        <p:attrNameLst>
                                          <p:attrName>ppt_x</p:attrName>
                                        </p:attrNameLst>
                                      </p:cBhvr>
                                      <p:tavLst>
                                        <p:tav tm="0">
                                          <p:val>
                                            <p:strVal val="#ppt_x-.3"/>
                                          </p:val>
                                        </p:tav>
                                        <p:tav tm="50000">
                                          <p:val>
                                            <p:strVal val="#ppt_x"/>
                                          </p:val>
                                        </p:tav>
                                        <p:tav tm="100000">
                                          <p:val>
                                            <p:strVal val="#ppt_x"/>
                                          </p:val>
                                        </p:tav>
                                      </p:tavLst>
                                    </p:anim>
                                    <p:anim calcmode="lin" valueType="num">
                                      <p:cBhvr>
                                        <p:cTn id="88"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Device-Related Applications</a:t>
            </a:r>
            <a:br>
              <a:rPr lang="en-US" dirty="0" smtClean="0"/>
            </a:br>
            <a:r>
              <a:rPr lang="en-US" sz="3600" dirty="0" smtClean="0">
                <a:solidFill>
                  <a:schemeClr val="accent1"/>
                </a:solidFill>
              </a:rPr>
              <a:t>Problem Reports and Solutions</a:t>
            </a:r>
            <a:endParaRPr lang="en-US" dirty="0">
              <a:solidFill>
                <a:schemeClr val="accent1"/>
              </a:solidFill>
            </a:endParaRPr>
          </a:p>
        </p:txBody>
      </p:sp>
      <p:sp>
        <p:nvSpPr>
          <p:cNvPr id="9229" name="Rectangle 13"/>
          <p:cNvSpPr>
            <a:spLocks noGrp="1" noChangeArrowheads="1"/>
          </p:cNvSpPr>
          <p:nvPr>
            <p:ph idx="1"/>
          </p:nvPr>
        </p:nvSpPr>
        <p:spPr>
          <a:xfrm>
            <a:off x="382588" y="1901825"/>
            <a:ext cx="8380412" cy="4125232"/>
          </a:xfrm>
        </p:spPr>
        <p:txBody>
          <a:bodyPr/>
          <a:lstStyle/>
          <a:p>
            <a:pPr marL="463550" indent="-463550"/>
            <a:r>
              <a:rPr lang="en-US" dirty="0" smtClean="0"/>
              <a:t>Vista</a:t>
            </a:r>
          </a:p>
          <a:p>
            <a:pPr marL="914400" lvl="1" indent="-450850"/>
            <a:r>
              <a:rPr lang="en-US" dirty="0" smtClean="0"/>
              <a:t>This was not an option for Vista</a:t>
            </a:r>
          </a:p>
          <a:p>
            <a:pPr marL="463550" indent="-463550"/>
            <a:r>
              <a:rPr lang="en-US" dirty="0" smtClean="0"/>
              <a:t>Windows 7</a:t>
            </a:r>
          </a:p>
          <a:p>
            <a:pPr marL="914400" lvl="1" indent="-450850"/>
            <a:r>
              <a:rPr lang="en-US" dirty="0" smtClean="0"/>
              <a:t>User gets notified if there is a solution</a:t>
            </a:r>
          </a:p>
          <a:p>
            <a:pPr marL="914400" lvl="1" indent="-450850"/>
            <a:r>
              <a:rPr lang="en-US" dirty="0" smtClean="0"/>
              <a:t>Linked to your web site to</a:t>
            </a:r>
            <a:br>
              <a:rPr lang="en-US" dirty="0" smtClean="0"/>
            </a:br>
            <a:r>
              <a:rPr lang="en-US" dirty="0" smtClean="0"/>
              <a:t>acquire application</a:t>
            </a:r>
          </a:p>
          <a:p>
            <a:pPr marL="914400" lvl="1" indent="-450850"/>
            <a:r>
              <a:rPr lang="en-US" dirty="0" smtClean="0"/>
              <a:t>Notification is suppressed once the application is installed on the system</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title"/>
          </p:nvPr>
        </p:nvSpPr>
        <p:spPr>
          <a:xfrm>
            <a:off x="381000" y="228601"/>
            <a:ext cx="8393113" cy="1163395"/>
          </a:xfrm>
        </p:spPr>
        <p:txBody>
          <a:bodyPr/>
          <a:lstStyle/>
          <a:p>
            <a:r>
              <a:rPr lang="en-US" dirty="0" smtClean="0"/>
              <a:t>Problem Reports and Solutions</a:t>
            </a:r>
            <a:r>
              <a:rPr lang="en-US" dirty="0"/>
              <a:t/>
            </a:r>
            <a:br>
              <a:rPr lang="en-US" dirty="0"/>
            </a:br>
            <a:r>
              <a:rPr sz="3600" smtClean="0">
                <a:gradFill>
                  <a:gsLst>
                    <a:gs pos="28000">
                      <a:schemeClr val="accent6">
                        <a:lumMod val="40000"/>
                        <a:lumOff val="60000"/>
                      </a:schemeClr>
                    </a:gs>
                    <a:gs pos="48000">
                      <a:schemeClr val="accent6">
                        <a:lumMod val="40000"/>
                        <a:lumOff val="60000"/>
                      </a:schemeClr>
                    </a:gs>
                  </a:gsLst>
                  <a:lin ang="5400000" scaled="1"/>
                </a:gradFill>
              </a:rPr>
              <a:t>What you need to know</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Content Placeholder 2"/>
          <p:cNvSpPr>
            <a:spLocks noGrp="1"/>
          </p:cNvSpPr>
          <p:nvPr>
            <p:ph idx="1"/>
          </p:nvPr>
        </p:nvSpPr>
        <p:spPr>
          <a:xfrm>
            <a:off x="382588" y="1909764"/>
            <a:ext cx="8380412" cy="4299639"/>
          </a:xfrm>
        </p:spPr>
        <p:txBody>
          <a:bodyPr/>
          <a:lstStyle/>
          <a:p>
            <a:pPr marL="395288" indent="-395288"/>
            <a:r>
              <a:rPr lang="en-US" sz="2400" dirty="0" smtClean="0"/>
              <a:t>Type:  </a:t>
            </a:r>
            <a:r>
              <a:rPr lang="en-US" sz="2400" i="1" u="sng" dirty="0" err="1" smtClean="0"/>
              <a:t>RequestAdditionalSoftware</a:t>
            </a:r>
            <a:endParaRPr lang="en-US" sz="2400" i="1" u="sng" dirty="0" smtClean="0"/>
          </a:p>
          <a:p>
            <a:pPr marL="395288" indent="-395288"/>
            <a:r>
              <a:rPr lang="en-US" sz="2400" dirty="0" smtClean="0"/>
              <a:t>Submit solution on </a:t>
            </a:r>
            <a:r>
              <a:rPr lang="en-US" sz="2400" dirty="0" err="1" smtClean="0"/>
              <a:t>WinQual</a:t>
            </a:r>
            <a:r>
              <a:rPr lang="en-US" sz="2400" dirty="0" smtClean="0"/>
              <a:t> in April 2009</a:t>
            </a:r>
          </a:p>
          <a:p>
            <a:pPr marL="395288" indent="-395288"/>
            <a:r>
              <a:rPr lang="en-US" sz="2400" dirty="0" smtClean="0"/>
              <a:t>Parameters that identify a unique report</a:t>
            </a:r>
          </a:p>
          <a:p>
            <a:pPr marL="736600" lvl="1" indent="-341313"/>
            <a:r>
              <a:rPr lang="en-US" sz="2000" dirty="0" smtClean="0"/>
              <a:t>Most specific HWID</a:t>
            </a:r>
          </a:p>
          <a:p>
            <a:pPr marL="736600" lvl="1" indent="-341313"/>
            <a:r>
              <a:rPr lang="en-US" sz="2000" dirty="0" smtClean="0"/>
              <a:t>CPU architecture</a:t>
            </a:r>
          </a:p>
          <a:p>
            <a:pPr marL="395288" indent="-395288"/>
            <a:r>
              <a:rPr lang="en-US" sz="2400" dirty="0" smtClean="0"/>
              <a:t>Fields you need to provide for the solution</a:t>
            </a:r>
          </a:p>
          <a:p>
            <a:pPr marL="736600" lvl="1" indent="-341313"/>
            <a:r>
              <a:rPr lang="en-US" sz="2000" dirty="0" smtClean="0"/>
              <a:t>Title</a:t>
            </a:r>
          </a:p>
          <a:p>
            <a:pPr marL="736600" lvl="1" indent="-341313"/>
            <a:r>
              <a:rPr lang="en-US" sz="2000" dirty="0" smtClean="0"/>
              <a:t>Description</a:t>
            </a:r>
          </a:p>
          <a:p>
            <a:pPr marL="736600" lvl="1" indent="-341313"/>
            <a:r>
              <a:rPr lang="en-US" sz="2000" dirty="0" smtClean="0"/>
              <a:t>URL</a:t>
            </a:r>
          </a:p>
          <a:p>
            <a:pPr marL="736600" lvl="1" indent="-341313"/>
            <a:r>
              <a:rPr lang="en-US" sz="2000" dirty="0" smtClean="0"/>
              <a:t>Add/Remove Program (ARP) registry keys</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Which One Is For Me?</a:t>
            </a:r>
            <a:endParaRPr lang="en-US" dirty="0"/>
          </a:p>
        </p:txBody>
      </p:sp>
      <p:graphicFrame>
        <p:nvGraphicFramePr>
          <p:cNvPr id="4" name="Content Placeholder 3"/>
          <p:cNvGraphicFramePr>
            <a:graphicFrameLocks noGrp="1"/>
          </p:cNvGraphicFramePr>
          <p:nvPr>
            <p:ph idx="1"/>
          </p:nvPr>
        </p:nvGraphicFramePr>
        <p:xfrm>
          <a:off x="381001" y="1441382"/>
          <a:ext cx="8381998" cy="4890050"/>
        </p:xfrm>
        <a:graphic>
          <a:graphicData uri="http://schemas.openxmlformats.org/drawingml/2006/table">
            <a:tbl>
              <a:tblPr firstRow="1" bandRow="1">
                <a:tableStyleId>{1FECB4D8-DB02-4DC6-A0A2-4F2EBAE1DC90}</a:tableStyleId>
              </a:tblPr>
              <a:tblGrid>
                <a:gridCol w="2122192"/>
                <a:gridCol w="3129903"/>
                <a:gridCol w="3129903"/>
              </a:tblGrid>
              <a:tr h="630238">
                <a:tc>
                  <a:txBody>
                    <a:bodyPr/>
                    <a:lstStyle/>
                    <a:p>
                      <a:endParaRPr lang="en-US" b="1" dirty="0">
                        <a:latin typeface="Trebuchet MS" pitchFamily="34" charset="0"/>
                      </a:endParaRPr>
                    </a:p>
                  </a:txBody>
                  <a:tcPr anchor="ctr"/>
                </a:tc>
                <a:tc>
                  <a:txBody>
                    <a:bodyPr/>
                    <a:lstStyle/>
                    <a:p>
                      <a:pPr algn="ctr"/>
                      <a:r>
                        <a:rPr lang="en-US" dirty="0" smtClean="0">
                          <a:latin typeface="Trebuchet MS" pitchFamily="34" charset="0"/>
                        </a:rPr>
                        <a:t>Finish Install Action</a:t>
                      </a:r>
                      <a:endParaRPr lang="en-US" dirty="0">
                        <a:latin typeface="Trebuchet MS" pitchFamily="34" charset="0"/>
                      </a:endParaRPr>
                    </a:p>
                  </a:txBody>
                  <a:tcPr anchor="ctr"/>
                </a:tc>
                <a:tc>
                  <a:txBody>
                    <a:bodyPr/>
                    <a:lstStyle/>
                    <a:p>
                      <a:pPr algn="ctr"/>
                      <a:r>
                        <a:rPr lang="en-US" dirty="0" smtClean="0">
                          <a:latin typeface="Trebuchet MS" pitchFamily="34" charset="0"/>
                        </a:rPr>
                        <a:t>Request Additional</a:t>
                      </a:r>
                      <a:r>
                        <a:rPr lang="en-US" baseline="0" dirty="0" smtClean="0">
                          <a:latin typeface="Trebuchet MS" pitchFamily="34" charset="0"/>
                        </a:rPr>
                        <a:t> </a:t>
                      </a:r>
                      <a:r>
                        <a:rPr lang="en-US" dirty="0" smtClean="0">
                          <a:latin typeface="Trebuchet MS" pitchFamily="34" charset="0"/>
                        </a:rPr>
                        <a:t>Software</a:t>
                      </a:r>
                      <a:endParaRPr lang="en-US" dirty="0">
                        <a:latin typeface="Trebuchet MS" pitchFamily="34" charset="0"/>
                      </a:endParaRPr>
                    </a:p>
                  </a:txBody>
                  <a:tcPr anchor="ctr"/>
                </a:tc>
              </a:tr>
              <a:tr h="487569">
                <a:tc>
                  <a:txBody>
                    <a:bodyPr/>
                    <a:lstStyle/>
                    <a:p>
                      <a:r>
                        <a:rPr lang="en-US" b="1" dirty="0" smtClean="0">
                          <a:latin typeface="Trebuchet MS" pitchFamily="34" charset="0"/>
                        </a:rPr>
                        <a:t>User Experience</a:t>
                      </a:r>
                      <a:endParaRPr lang="en-US" b="1" dirty="0">
                        <a:latin typeface="Trebuchet MS" pitchFamily="34" charset="0"/>
                      </a:endParaRPr>
                    </a:p>
                  </a:txBody>
                  <a:tcPr/>
                </a:tc>
                <a:tc>
                  <a:txBody>
                    <a:bodyPr/>
                    <a:lstStyle/>
                    <a:p>
                      <a:r>
                        <a:rPr lang="en-US" dirty="0" smtClean="0">
                          <a:latin typeface="Trebuchet MS" pitchFamily="34" charset="0"/>
                        </a:rPr>
                        <a:t>Continuous:</a:t>
                      </a:r>
                    </a:p>
                    <a:p>
                      <a:r>
                        <a:rPr lang="en-US" dirty="0" smtClean="0">
                          <a:latin typeface="Trebuchet MS" pitchFamily="34" charset="0"/>
                        </a:rPr>
                        <a:t>After driver installation completes</a:t>
                      </a:r>
                      <a:r>
                        <a:rPr lang="en-US" baseline="0" dirty="0" smtClean="0">
                          <a:latin typeface="Trebuchet MS" pitchFamily="34" charset="0"/>
                        </a:rPr>
                        <a:t> Windows attempts</a:t>
                      </a:r>
                      <a:br>
                        <a:rPr lang="en-US" baseline="0" dirty="0" smtClean="0">
                          <a:latin typeface="Trebuchet MS" pitchFamily="34" charset="0"/>
                        </a:rPr>
                      </a:br>
                      <a:r>
                        <a:rPr lang="en-US" baseline="0" dirty="0" smtClean="0">
                          <a:latin typeface="Trebuchet MS" pitchFamily="34" charset="0"/>
                        </a:rPr>
                        <a:t>to run the Finish Install Action</a:t>
                      </a:r>
                      <a:endParaRPr lang="en-US" dirty="0">
                        <a:latin typeface="Trebuchet MS" pitchFamily="34" charset="0"/>
                      </a:endParaRPr>
                    </a:p>
                  </a:txBody>
                  <a:tcPr/>
                </a:tc>
                <a:tc>
                  <a:txBody>
                    <a:bodyPr/>
                    <a:lstStyle/>
                    <a:p>
                      <a:r>
                        <a:rPr lang="en-US" dirty="0" smtClean="0">
                          <a:latin typeface="Trebuchet MS" pitchFamily="34" charset="0"/>
                        </a:rPr>
                        <a:t>Asynchronous:</a:t>
                      </a:r>
                    </a:p>
                    <a:p>
                      <a:r>
                        <a:rPr lang="en-US" dirty="0" smtClean="0">
                          <a:latin typeface="Trebuchet MS" pitchFamily="34" charset="0"/>
                        </a:rPr>
                        <a:t>After driver installation</a:t>
                      </a:r>
                      <a:r>
                        <a:rPr lang="en-US" baseline="0" dirty="0" smtClean="0">
                          <a:latin typeface="Trebuchet MS" pitchFamily="34" charset="0"/>
                        </a:rPr>
                        <a:t> completes Windows will separately notify user through Problem Reports and Solutions there are additional software</a:t>
                      </a:r>
                    </a:p>
                    <a:p>
                      <a:r>
                        <a:rPr lang="en-US" baseline="0" dirty="0" smtClean="0">
                          <a:latin typeface="Trebuchet MS" pitchFamily="34" charset="0"/>
                        </a:rPr>
                        <a:t>for the device</a:t>
                      </a:r>
                      <a:endParaRPr lang="en-US" dirty="0">
                        <a:latin typeface="Trebuchet MS" pitchFamily="34" charset="0"/>
                      </a:endParaRPr>
                    </a:p>
                  </a:txBody>
                  <a:tcPr/>
                </a:tc>
              </a:tr>
              <a:tr h="721335">
                <a:tc>
                  <a:txBody>
                    <a:bodyPr/>
                    <a:lstStyle/>
                    <a:p>
                      <a:r>
                        <a:rPr lang="en-US" b="1" dirty="0" smtClean="0">
                          <a:latin typeface="Trebuchet MS" pitchFamily="34" charset="0"/>
                        </a:rPr>
                        <a:t>Development</a:t>
                      </a:r>
                      <a:endParaRPr lang="en-US" b="1" dirty="0">
                        <a:latin typeface="Trebuchet MS" pitchFamily="34" charset="0"/>
                      </a:endParaRPr>
                    </a:p>
                  </a:txBody>
                  <a:tcPr/>
                </a:tc>
                <a:tc>
                  <a:txBody>
                    <a:bodyPr/>
                    <a:lstStyle/>
                    <a:p>
                      <a:r>
                        <a:rPr lang="en-US" dirty="0" smtClean="0">
                          <a:latin typeface="Trebuchet MS" pitchFamily="34" charset="0"/>
                        </a:rPr>
                        <a:t>Write your</a:t>
                      </a:r>
                      <a:r>
                        <a:rPr lang="en-US" baseline="0" dirty="0" smtClean="0">
                          <a:latin typeface="Trebuchet MS" pitchFamily="34" charset="0"/>
                        </a:rPr>
                        <a:t> own</a:t>
                      </a:r>
                      <a:r>
                        <a:rPr lang="en-US" dirty="0" smtClean="0">
                          <a:latin typeface="Trebuchet MS" pitchFamily="34" charset="0"/>
                        </a:rPr>
                        <a:t> co-installer</a:t>
                      </a:r>
                      <a:endParaRPr lang="en-US" dirty="0">
                        <a:latin typeface="Trebuchet MS" pitchFamily="34" charset="0"/>
                      </a:endParaRPr>
                    </a:p>
                  </a:txBody>
                  <a:tcPr/>
                </a:tc>
                <a:tc>
                  <a:txBody>
                    <a:bodyPr/>
                    <a:lstStyle/>
                    <a:p>
                      <a:r>
                        <a:rPr lang="en-US" dirty="0" smtClean="0">
                          <a:latin typeface="Trebuchet MS" pitchFamily="34" charset="0"/>
                        </a:rPr>
                        <a:t>Provide a title, description, URL,</a:t>
                      </a:r>
                      <a:r>
                        <a:rPr lang="en-US" baseline="0" dirty="0" smtClean="0">
                          <a:latin typeface="Trebuchet MS" pitchFamily="34" charset="0"/>
                        </a:rPr>
                        <a:t> and ARP keys via </a:t>
                      </a:r>
                      <a:r>
                        <a:rPr lang="en-US" baseline="0" dirty="0" err="1" smtClean="0">
                          <a:latin typeface="Trebuchet MS" pitchFamily="34" charset="0"/>
                        </a:rPr>
                        <a:t>WinQual</a:t>
                      </a:r>
                      <a:endParaRPr lang="en-US" dirty="0">
                        <a:latin typeface="Trebuchet MS" pitchFamily="34" charset="0"/>
                      </a:endParaRPr>
                    </a:p>
                  </a:txBody>
                  <a:tcPr/>
                </a:tc>
              </a:tr>
              <a:tr h="582028">
                <a:tc>
                  <a:txBody>
                    <a:bodyPr/>
                    <a:lstStyle/>
                    <a:p>
                      <a:r>
                        <a:rPr lang="en-US" b="1" dirty="0" smtClean="0">
                          <a:latin typeface="Trebuchet MS" pitchFamily="34" charset="0"/>
                        </a:rPr>
                        <a:t>Where does</a:t>
                      </a:r>
                      <a:r>
                        <a:rPr lang="en-US" b="1" baseline="0" dirty="0" smtClean="0">
                          <a:latin typeface="Trebuchet MS" pitchFamily="34" charset="0"/>
                        </a:rPr>
                        <a:t> the app installer live</a:t>
                      </a:r>
                      <a:r>
                        <a:rPr lang="en-US" b="1" dirty="0" smtClean="0">
                          <a:latin typeface="Trebuchet MS" pitchFamily="34" charset="0"/>
                        </a:rPr>
                        <a:t>?</a:t>
                      </a:r>
                      <a:endParaRPr lang="en-US" b="1" dirty="0">
                        <a:latin typeface="Trebuchet MS" pitchFamily="34" charset="0"/>
                      </a:endParaRPr>
                    </a:p>
                  </a:txBody>
                  <a:tcPr/>
                </a:tc>
                <a:tc>
                  <a:txBody>
                    <a:bodyPr/>
                    <a:lstStyle/>
                    <a:p>
                      <a:r>
                        <a:rPr lang="en-US" dirty="0" smtClean="0">
                          <a:latin typeface="Trebuchet MS" pitchFamily="34" charset="0"/>
                        </a:rPr>
                        <a:t>In the driver package</a:t>
                      </a:r>
                      <a:endParaRPr lang="en-US" dirty="0">
                        <a:latin typeface="Trebuchet MS" pitchFamily="34" charset="0"/>
                      </a:endParaRPr>
                    </a:p>
                  </a:txBody>
                  <a:tcPr/>
                </a:tc>
                <a:tc>
                  <a:txBody>
                    <a:bodyPr/>
                    <a:lstStyle/>
                    <a:p>
                      <a:r>
                        <a:rPr lang="en-US" dirty="0" smtClean="0">
                          <a:latin typeface="Trebuchet MS" pitchFamily="34" charset="0"/>
                        </a:rPr>
                        <a:t>Hosted on your website</a:t>
                      </a:r>
                      <a:endParaRPr lang="en-US" dirty="0">
                        <a:latin typeface="Trebuchet MS" pitchFamily="34" charset="0"/>
                      </a:endParaRPr>
                    </a:p>
                  </a:txBody>
                  <a:tcPr/>
                </a:tc>
              </a:tr>
              <a:tr h="487569">
                <a:tc>
                  <a:txBody>
                    <a:bodyPr/>
                    <a:lstStyle/>
                    <a:p>
                      <a:r>
                        <a:rPr lang="en-US" b="1" dirty="0" smtClean="0">
                          <a:latin typeface="Trebuchet MS" pitchFamily="34" charset="0"/>
                        </a:rPr>
                        <a:t>OS supported</a:t>
                      </a:r>
                      <a:endParaRPr lang="en-US" b="1" dirty="0">
                        <a:latin typeface="Trebuchet MS" pitchFamily="34" charset="0"/>
                      </a:endParaRPr>
                    </a:p>
                  </a:txBody>
                  <a:tcPr/>
                </a:tc>
                <a:tc>
                  <a:txBody>
                    <a:bodyPr/>
                    <a:lstStyle/>
                    <a:p>
                      <a:r>
                        <a:rPr lang="en-US" dirty="0" smtClean="0">
                          <a:latin typeface="Trebuchet MS" pitchFamily="34" charset="0"/>
                        </a:rPr>
                        <a:t>Vista, Server 2008,</a:t>
                      </a:r>
                      <a:r>
                        <a:rPr lang="en-US" baseline="0" dirty="0" smtClean="0">
                          <a:latin typeface="Trebuchet MS" pitchFamily="34" charset="0"/>
                        </a:rPr>
                        <a:t> Win 7</a:t>
                      </a:r>
                      <a:endParaRPr lang="en-US" dirty="0">
                        <a:latin typeface="Trebuchet MS" pitchFamily="34" charset="0"/>
                      </a:endParaRPr>
                    </a:p>
                  </a:txBody>
                  <a:tcPr/>
                </a:tc>
                <a:tc>
                  <a:txBody>
                    <a:bodyPr/>
                    <a:lstStyle/>
                    <a:p>
                      <a:r>
                        <a:rPr lang="en-US" dirty="0" smtClean="0">
                          <a:latin typeface="Trebuchet MS" pitchFamily="34" charset="0"/>
                        </a:rPr>
                        <a:t>Win 7</a:t>
                      </a:r>
                      <a:endParaRPr lang="en-US" dirty="0">
                        <a:latin typeface="Trebuchet MS" pitchFamily="34" charset="0"/>
                      </a:endParaRPr>
                    </a:p>
                  </a:txBody>
                  <a:tcPr/>
                </a:tc>
              </a:tr>
              <a:tr h="487569">
                <a:tc>
                  <a:txBody>
                    <a:bodyPr/>
                    <a:lstStyle/>
                    <a:p>
                      <a:r>
                        <a:rPr lang="en-US" b="1" dirty="0" smtClean="0">
                          <a:latin typeface="Trebuchet MS" pitchFamily="34" charset="0"/>
                        </a:rPr>
                        <a:t>Other consideration</a:t>
                      </a:r>
                      <a:endParaRPr lang="en-US" b="1" dirty="0">
                        <a:latin typeface="Trebuchet MS" pitchFamily="34" charset="0"/>
                      </a:endParaRPr>
                    </a:p>
                  </a:txBody>
                  <a:tcPr/>
                </a:tc>
                <a:tc>
                  <a:txBody>
                    <a:bodyPr/>
                    <a:lstStyle/>
                    <a:p>
                      <a:r>
                        <a:rPr lang="en-US" dirty="0" smtClean="0">
                          <a:latin typeface="Trebuchet MS" pitchFamily="34" charset="0"/>
                        </a:rPr>
                        <a:t>Driver and app are tied</a:t>
                      </a:r>
                      <a:r>
                        <a:rPr lang="en-US" baseline="0" dirty="0" smtClean="0">
                          <a:latin typeface="Trebuchet MS" pitchFamily="34" charset="0"/>
                        </a:rPr>
                        <a:t> – if</a:t>
                      </a:r>
                      <a:br>
                        <a:rPr lang="en-US" baseline="0" dirty="0" smtClean="0">
                          <a:latin typeface="Trebuchet MS" pitchFamily="34" charset="0"/>
                        </a:rPr>
                      </a:br>
                      <a:r>
                        <a:rPr lang="en-US" baseline="0" dirty="0" smtClean="0">
                          <a:latin typeface="Trebuchet MS" pitchFamily="34" charset="0"/>
                        </a:rPr>
                        <a:t>you rev one you have to rev</a:t>
                      </a:r>
                      <a:br>
                        <a:rPr lang="en-US" baseline="0" dirty="0" smtClean="0">
                          <a:latin typeface="Trebuchet MS" pitchFamily="34" charset="0"/>
                        </a:rPr>
                      </a:br>
                      <a:r>
                        <a:rPr lang="en-US" baseline="0" dirty="0" smtClean="0">
                          <a:latin typeface="Trebuchet MS" pitchFamily="34" charset="0"/>
                        </a:rPr>
                        <a:t>the other</a:t>
                      </a:r>
                      <a:endParaRPr lang="en-US" dirty="0">
                        <a:latin typeface="Trebuchet MS" pitchFamily="34" charset="0"/>
                      </a:endParaRPr>
                    </a:p>
                  </a:txBody>
                  <a:tcPr/>
                </a:tc>
                <a:tc>
                  <a:txBody>
                    <a:bodyPr/>
                    <a:lstStyle/>
                    <a:p>
                      <a:r>
                        <a:rPr lang="en-US" dirty="0" smtClean="0">
                          <a:latin typeface="Trebuchet MS" pitchFamily="34" charset="0"/>
                        </a:rPr>
                        <a:t>You will be able to submit solutions on </a:t>
                      </a:r>
                      <a:r>
                        <a:rPr lang="en-US" dirty="0" err="1" smtClean="0">
                          <a:latin typeface="Trebuchet MS" pitchFamily="34" charset="0"/>
                        </a:rPr>
                        <a:t>WinQual</a:t>
                      </a:r>
                      <a:r>
                        <a:rPr lang="en-US" dirty="0" smtClean="0">
                          <a:latin typeface="Trebuchet MS" pitchFamily="34" charset="0"/>
                        </a:rPr>
                        <a:t> in</a:t>
                      </a:r>
                      <a:r>
                        <a:rPr lang="en-US" baseline="0" dirty="0" smtClean="0">
                          <a:latin typeface="Trebuchet MS" pitchFamily="34" charset="0"/>
                        </a:rPr>
                        <a:t> </a:t>
                      </a:r>
                    </a:p>
                    <a:p>
                      <a:r>
                        <a:rPr lang="en-US" baseline="0" dirty="0" smtClean="0">
                          <a:solidFill>
                            <a:srgbClr val="FF0000"/>
                          </a:solidFill>
                          <a:latin typeface="Trebuchet MS" pitchFamily="34" charset="0"/>
                        </a:rPr>
                        <a:t>April 2009</a:t>
                      </a:r>
                      <a:endParaRPr lang="en-US" dirty="0">
                        <a:solidFill>
                          <a:srgbClr val="FF0000"/>
                        </a:solidFill>
                        <a:latin typeface="Trebuchet MS" pitchFamily="34"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p>
            <a:r>
              <a:rPr smtClean="0">
                <a:gradFill flip="none" rotWithShape="1">
                  <a:gsLst>
                    <a:gs pos="0">
                      <a:srgbClr val="FFC000">
                        <a:lumMod val="20000"/>
                        <a:lumOff val="80000"/>
                      </a:srgbClr>
                    </a:gs>
                    <a:gs pos="41000">
                      <a:srgbClr val="FFC000">
                        <a:lumMod val="60000"/>
                        <a:lumOff val="40000"/>
                      </a:srgbClr>
                    </a:gs>
                    <a:gs pos="100000">
                      <a:srgbClr val="FFC000"/>
                    </a:gs>
                  </a:gsLst>
                  <a:lin ang="5400000" scaled="1"/>
                  <a:tileRect/>
                </a:gradFill>
              </a:rPr>
              <a:t>Three Major Improvements in '7'</a:t>
            </a:r>
            <a:endParaRPr lang="en-US" sz="4400" dirty="0"/>
          </a:p>
        </p:txBody>
      </p:sp>
      <p:sp>
        <p:nvSpPr>
          <p:cNvPr id="3" name="Text Placeholder 2"/>
          <p:cNvSpPr>
            <a:spLocks noGrp="1"/>
          </p:cNvSpPr>
          <p:nvPr>
            <p:ph idx="1"/>
          </p:nvPr>
        </p:nvSpPr>
        <p:spPr>
          <a:xfrm>
            <a:off x="382588" y="1414464"/>
            <a:ext cx="8380412" cy="4352987"/>
          </a:xfrm>
        </p:spPr>
        <p:txBody>
          <a:bodyPr/>
          <a:lstStyle/>
          <a:p>
            <a:pPr marL="514350" indent="-514350">
              <a:buClr>
                <a:schemeClr val="accent1">
                  <a:lumMod val="75000"/>
                </a:schemeClr>
              </a:buClr>
              <a:buFont typeface="+mj-lt"/>
              <a:buAutoNum type="arabicPeriod"/>
            </a:pPr>
            <a:r>
              <a:rPr lang="en-US" dirty="0" smtClean="0"/>
              <a:t>Automatic</a:t>
            </a:r>
          </a:p>
          <a:p>
            <a:pPr marL="914400" lvl="1" indent="-450850"/>
            <a:r>
              <a:rPr lang="en-US" dirty="0" smtClean="0"/>
              <a:t>Searches all driver locations</a:t>
            </a:r>
          </a:p>
          <a:p>
            <a:pPr marL="914400" lvl="1" indent="-450850"/>
            <a:r>
              <a:rPr lang="en-US" dirty="0" smtClean="0"/>
              <a:t>Download driver if necessary</a:t>
            </a:r>
          </a:p>
          <a:p>
            <a:pPr marL="914400" lvl="1" indent="-450850"/>
            <a:r>
              <a:rPr lang="en-US" dirty="0" smtClean="0"/>
              <a:t>Install </a:t>
            </a:r>
          </a:p>
          <a:p>
            <a:pPr marL="914400" lvl="1" indent="-450850"/>
            <a:r>
              <a:rPr lang="en-US" dirty="0" smtClean="0"/>
              <a:t>No more prompts</a:t>
            </a:r>
          </a:p>
          <a:p>
            <a:pPr marL="914400" lvl="1" indent="-450850"/>
            <a:r>
              <a:rPr lang="en-US" dirty="0" smtClean="0"/>
              <a:t>No more elevation</a:t>
            </a:r>
          </a:p>
          <a:p>
            <a:pPr marL="914400" lvl="1" indent="-450850"/>
            <a:r>
              <a:rPr lang="en-US" dirty="0" smtClean="0"/>
              <a:t>No more wizard UI (now automatic)</a:t>
            </a:r>
          </a:p>
          <a:p>
            <a:pPr marL="914400" lvl="1" indent="-450850"/>
            <a:r>
              <a:rPr lang="en-US" dirty="0" smtClean="0"/>
              <a:t>Works even when no user logged on</a:t>
            </a:r>
            <a:endParaRPr lang="en-US"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idx="1"/>
          </p:nvPr>
        </p:nvSpPr>
        <p:spPr>
          <a:xfrm>
            <a:off x="382588" y="1414464"/>
            <a:ext cx="8380412" cy="4246804"/>
          </a:xfrm>
        </p:spPr>
        <p:txBody>
          <a:bodyPr/>
          <a:lstStyle/>
          <a:p>
            <a:pPr marL="414351" indent="-341313"/>
            <a:r>
              <a:rPr lang="en-US" sz="2800" dirty="0" smtClean="0"/>
              <a:t>Goal:  It just works!</a:t>
            </a:r>
          </a:p>
          <a:p>
            <a:pPr marL="414351" indent="-341313"/>
            <a:r>
              <a:rPr lang="en-US" sz="2800" dirty="0" smtClean="0"/>
              <a:t>Make it easy for your user to get all of your software</a:t>
            </a:r>
          </a:p>
          <a:p>
            <a:pPr marL="414351" indent="-341313"/>
            <a:r>
              <a:rPr lang="en-US" sz="2800" dirty="0" smtClean="0"/>
              <a:t>If your software includes applications</a:t>
            </a:r>
          </a:p>
          <a:p>
            <a:pPr marL="736600" lvl="1" indent="-341313"/>
            <a:r>
              <a:rPr lang="en-US" sz="2800" dirty="0" smtClean="0"/>
              <a:t>Install them from your driver package via a Finish Install Action</a:t>
            </a:r>
          </a:p>
          <a:p>
            <a:pPr marL="414351" indent="-341313"/>
            <a:r>
              <a:rPr lang="en-US" sz="2800" dirty="0" smtClean="0"/>
              <a:t>Get </a:t>
            </a:r>
            <a:r>
              <a:rPr lang="en-US" sz="2800" dirty="0" err="1" smtClean="0"/>
              <a:t>logo’d</a:t>
            </a:r>
            <a:endParaRPr lang="en-US" sz="2800" dirty="0" smtClean="0"/>
          </a:p>
          <a:p>
            <a:pPr marL="414351" indent="-341313"/>
            <a:r>
              <a:rPr lang="en-US" sz="2800" dirty="0" smtClean="0"/>
              <a:t>Post your driver package (including software) on Windows Update</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a:xfrm>
            <a:off x="382588" y="1414464"/>
            <a:ext cx="8380412" cy="4614084"/>
          </a:xfrm>
        </p:spPr>
        <p:txBody>
          <a:bodyPr/>
          <a:lstStyle/>
          <a:p>
            <a:r>
              <a:rPr lang="en-US" sz="2800" dirty="0" smtClean="0"/>
              <a:t>Devices that bypass searching Windows Update in Windows 7</a:t>
            </a:r>
          </a:p>
          <a:p>
            <a:pPr marL="736600" lvl="1" indent="-341313"/>
            <a:r>
              <a:rPr lang="en-US" sz="2400" dirty="0" smtClean="0">
                <a:hlinkClick r:id="rId3"/>
              </a:rPr>
              <a:t>http://go.microsoft.com/fwlink/?LinkId=131077</a:t>
            </a:r>
            <a:endParaRPr lang="en-US" sz="2400" dirty="0" smtClean="0"/>
          </a:p>
          <a:p>
            <a:r>
              <a:rPr lang="en-US" sz="2800" dirty="0" smtClean="0"/>
              <a:t>Using Problem Reports and Solutions to redirect user to additional software</a:t>
            </a:r>
          </a:p>
          <a:p>
            <a:pPr marL="736600" lvl="1" indent="-341313"/>
            <a:r>
              <a:rPr lang="en-US" sz="2400" dirty="0" smtClean="0">
                <a:hlinkClick r:id="rId4"/>
              </a:rPr>
              <a:t>http://go.microsoft.com/fwlink/?LinkId=131073</a:t>
            </a:r>
            <a:endParaRPr lang="en-US" sz="2400" dirty="0" smtClean="0"/>
          </a:p>
          <a:p>
            <a:pPr marL="736600" lvl="1" indent="-341313"/>
            <a:r>
              <a:rPr lang="en-US" sz="2400" dirty="0" smtClean="0"/>
              <a:t>To be online:  April 2009</a:t>
            </a:r>
          </a:p>
          <a:p>
            <a:r>
              <a:rPr lang="en-US" sz="2800" dirty="0" smtClean="0"/>
              <a:t>Attend related sessions on device installation</a:t>
            </a:r>
          </a:p>
          <a:p>
            <a:pPr marL="736600" lvl="1" indent="-341313"/>
            <a:r>
              <a:rPr lang="en-US" sz="2400" dirty="0" smtClean="0"/>
              <a:t>Plug and Play key concepts</a:t>
            </a:r>
          </a:p>
          <a:p>
            <a:pPr marL="736600" lvl="1" indent="-341313"/>
            <a:r>
              <a:rPr lang="en-US" sz="2400" dirty="0" smtClean="0"/>
              <a:t>Creating deployable driver packages for Windows</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24869" y="2044700"/>
            <a:ext cx="8293100" cy="228600"/>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42690" name="Rectangle 2"/>
          <p:cNvSpPr>
            <a:spLocks noGrp="1" noChangeArrowheads="1"/>
          </p:cNvSpPr>
          <p:nvPr>
            <p:ph type="title"/>
          </p:nvPr>
        </p:nvSpPr>
        <p:spPr/>
        <p:txBody>
          <a:bodyPr/>
          <a:lstStyle/>
          <a:p>
            <a:r>
              <a:rPr lang="en-US" dirty="0" smtClean="0"/>
              <a:t>Related Sessions</a:t>
            </a:r>
            <a:endParaRPr lang="en-US" dirty="0"/>
          </a:p>
        </p:txBody>
      </p:sp>
      <p:sp>
        <p:nvSpPr>
          <p:cNvPr id="242691" name="Rectangle 3"/>
          <p:cNvSpPr>
            <a:spLocks noGrp="1" noChangeArrowheads="1"/>
          </p:cNvSpPr>
          <p:nvPr>
            <p:ph idx="1"/>
          </p:nvPr>
        </p:nvSpPr>
        <p:spPr>
          <a:xfrm>
            <a:off x="368940" y="1414466"/>
            <a:ext cx="8380412" cy="4475071"/>
          </a:xfrm>
        </p:spPr>
        <p:txBody>
          <a:bodyPr/>
          <a:lstStyle/>
          <a:p>
            <a:pPr marL="285750" indent="-285750">
              <a:spcBef>
                <a:spcPts val="833"/>
              </a:spcBef>
            </a:pPr>
            <a:r>
              <a:rPr lang="en-US" sz="2000" b="1" dirty="0" smtClean="0"/>
              <a:t>Wednesday</a:t>
            </a:r>
          </a:p>
          <a:p>
            <a:pPr marL="285750" indent="-285750">
              <a:spcBef>
                <a:spcPts val="833"/>
              </a:spcBef>
              <a:buNone/>
            </a:pPr>
            <a:r>
              <a:rPr lang="en-US" sz="1300" dirty="0" smtClean="0"/>
              <a:t>	11:00-12:00	154	Windows 7 Device Experience Overview		Dennis</a:t>
            </a:r>
          </a:p>
          <a:p>
            <a:pPr marL="285750" indent="-285750">
              <a:spcBef>
                <a:spcPts val="833"/>
              </a:spcBef>
              <a:buNone/>
            </a:pPr>
            <a:r>
              <a:rPr lang="en-US" sz="1300" dirty="0" smtClean="0"/>
              <a:t>	2:00-3:00	154	Windows 7 Device Installation Experience		Richie</a:t>
            </a:r>
          </a:p>
          <a:p>
            <a:pPr marL="285750" indent="-285750">
              <a:spcBef>
                <a:spcPts val="833"/>
              </a:spcBef>
              <a:buNone/>
            </a:pPr>
            <a:r>
              <a:rPr lang="en-US" sz="1300" dirty="0" smtClean="0"/>
              <a:t>	3:15-4:15	154	Windows 7 Device Experience Part 1			Roland/Max</a:t>
            </a:r>
          </a:p>
          <a:p>
            <a:pPr marL="285750" indent="-285750">
              <a:spcBef>
                <a:spcPts val="833"/>
              </a:spcBef>
              <a:buNone/>
            </a:pPr>
            <a:r>
              <a:rPr lang="en-US" sz="1300" dirty="0" smtClean="0"/>
              <a:t>	4:30-5:30	154	Windows 7 Device Experience Part 2			Roland/Max</a:t>
            </a:r>
          </a:p>
          <a:p>
            <a:pPr marL="285750" indent="-285750">
              <a:spcBef>
                <a:spcPts val="833"/>
              </a:spcBef>
              <a:buNone/>
            </a:pPr>
            <a:endParaRPr lang="en-US" sz="500" dirty="0" smtClean="0"/>
          </a:p>
          <a:p>
            <a:pPr marL="285750" indent="-285750">
              <a:spcBef>
                <a:spcPts val="833"/>
              </a:spcBef>
            </a:pPr>
            <a:r>
              <a:rPr lang="en-US" sz="2000" b="1" dirty="0" smtClean="0"/>
              <a:t>Thursday</a:t>
            </a:r>
          </a:p>
          <a:p>
            <a:pPr marL="285750" indent="-285750">
              <a:spcBef>
                <a:spcPts val="833"/>
              </a:spcBef>
              <a:buNone/>
            </a:pPr>
            <a:r>
              <a:rPr lang="en-US" sz="1300" dirty="0" smtClean="0"/>
              <a:t>	11:00-12:00	Hall K	Plug and Play Key Concepts			George/Jim</a:t>
            </a:r>
          </a:p>
          <a:p>
            <a:pPr marL="285750" indent="-285750">
              <a:spcBef>
                <a:spcPts val="833"/>
              </a:spcBef>
              <a:buNone/>
            </a:pPr>
            <a:r>
              <a:rPr lang="en-US" sz="1300" dirty="0" smtClean="0"/>
              <a:t>	3:15-4:15	404 A/B	Unifying Wireless &amp; Network Device Install Experience	Dave</a:t>
            </a:r>
          </a:p>
          <a:p>
            <a:pPr marL="285750" indent="-285750">
              <a:spcBef>
                <a:spcPts val="833"/>
              </a:spcBef>
              <a:buNone/>
            </a:pPr>
            <a:r>
              <a:rPr lang="en-US" sz="1300" dirty="0" smtClean="0"/>
              <a:t>	3:15-4:15	410	Distributing Drivers on Windows Update		Tim</a:t>
            </a:r>
          </a:p>
          <a:p>
            <a:pPr marL="285750" indent="-285750">
              <a:spcBef>
                <a:spcPts val="833"/>
              </a:spcBef>
              <a:buNone/>
            </a:pPr>
            <a:endParaRPr lang="en-US" sz="400" dirty="0" smtClean="0"/>
          </a:p>
          <a:p>
            <a:pPr marL="285750" indent="-285750">
              <a:spcBef>
                <a:spcPts val="833"/>
              </a:spcBef>
            </a:pPr>
            <a:r>
              <a:rPr lang="en-US" sz="2000" b="1" dirty="0" smtClean="0"/>
              <a:t>Friday</a:t>
            </a:r>
          </a:p>
          <a:p>
            <a:pPr marL="285750" indent="-285750">
              <a:spcBef>
                <a:spcPts val="833"/>
              </a:spcBef>
              <a:buNone/>
            </a:pPr>
            <a:r>
              <a:rPr lang="en-US" sz="1300" dirty="0" smtClean="0"/>
              <a:t>	8:30-9:30	404 A/B	Creating Deployable Driver Packages for Windows	Eugene</a:t>
            </a:r>
          </a:p>
          <a:p>
            <a:pPr marL="285750" indent="-285750">
              <a:spcBef>
                <a:spcPts val="833"/>
              </a:spcBef>
              <a:buNone/>
            </a:pPr>
            <a:r>
              <a:rPr lang="en-US" sz="1300" dirty="0" smtClean="0"/>
              <a:t>	9:45-10:45	404 A/B	Common Driver Installation Errors and How to Diagnose	Abed</a:t>
            </a:r>
          </a:p>
          <a:p>
            <a:pPr marL="285750" indent="-285750">
              <a:spcBef>
                <a:spcPts val="833"/>
              </a:spcBef>
              <a:buNone/>
            </a:pPr>
            <a:r>
              <a:rPr lang="en-US" sz="1300" dirty="0" smtClean="0"/>
              <a:t>	11:00-12:00	404 A/B	Extending Device Installation with Co-Installers		Chad</a:t>
            </a:r>
          </a:p>
          <a:p>
            <a:pPr marL="285750" indent="-285750">
              <a:spcBef>
                <a:spcPts val="833"/>
              </a:spcBef>
              <a:buNone/>
            </a:pPr>
            <a:r>
              <a:rPr lang="en-US" sz="1300" dirty="0" smtClean="0"/>
              <a:t>	11:00-12:00	409 A	Discussion: Device Center, </a:t>
            </a:r>
            <a:r>
              <a:rPr lang="en-US" sz="1300" dirty="0" err="1" smtClean="0"/>
              <a:t>Bluewire</a:t>
            </a:r>
            <a:r>
              <a:rPr lang="en-US" sz="1300" dirty="0" smtClean="0"/>
              <a:t>, and Device Installation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Questions</a:t>
            </a:r>
            <a:endParaRPr lang="en-US" dirty="0"/>
          </a:p>
        </p:txBody>
      </p:sp>
      <p:pic>
        <p:nvPicPr>
          <p:cNvPr id="1026" name="Picture 2" descr="C:\Users\richief\AppData\Local\Microsoft\Windows\Temporary Internet Files\Content.IE5\YX2DGSZG\MCj00787110000[1].wmf"/>
          <p:cNvPicPr>
            <a:picLocks noChangeAspect="1" noChangeArrowheads="1"/>
          </p:cNvPicPr>
          <p:nvPr/>
        </p:nvPicPr>
        <p:blipFill>
          <a:blip r:embed="rId3"/>
          <a:srcRect/>
          <a:stretch>
            <a:fillRect/>
          </a:stretch>
        </p:blipFill>
        <p:spPr bwMode="auto">
          <a:xfrm>
            <a:off x="5016856" y="1963974"/>
            <a:ext cx="1622425" cy="3933825"/>
          </a:xfrm>
          <a:prstGeom prst="rect">
            <a:avLst/>
          </a:prstGeom>
          <a:noFill/>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Three Major Improvements in '7'</a:t>
            </a:r>
            <a:endParaRPr lang="en-US" dirty="0"/>
          </a:p>
        </p:txBody>
      </p:sp>
      <p:sp>
        <p:nvSpPr>
          <p:cNvPr id="3" name="Text Placeholder 2"/>
          <p:cNvSpPr>
            <a:spLocks noGrp="1"/>
          </p:cNvSpPr>
          <p:nvPr>
            <p:ph type="body" idx="1"/>
          </p:nvPr>
        </p:nvSpPr>
        <p:spPr>
          <a:xfrm>
            <a:off x="382588" y="1414464"/>
            <a:ext cx="8380412" cy="4822859"/>
          </a:xfrm>
        </p:spPr>
        <p:txBody>
          <a:bodyPr/>
          <a:lstStyle/>
          <a:p>
            <a:pPr marL="514350" indent="-514350">
              <a:buClr>
                <a:schemeClr val="accent1">
                  <a:lumMod val="75000"/>
                </a:schemeClr>
              </a:buClr>
              <a:buFont typeface="+mj-lt"/>
              <a:buAutoNum type="arabicPeriod" startAt="2"/>
            </a:pPr>
            <a:r>
              <a:rPr lang="en-US" dirty="0" smtClean="0"/>
              <a:t>Accurate</a:t>
            </a:r>
          </a:p>
          <a:p>
            <a:pPr marL="914400" lvl="1" indent="-450850"/>
            <a:r>
              <a:rPr lang="en-US" dirty="0" smtClean="0"/>
              <a:t>Search Windows Update first</a:t>
            </a:r>
          </a:p>
          <a:p>
            <a:pPr marL="914400" lvl="1" indent="-450850"/>
            <a:r>
              <a:rPr lang="en-US" dirty="0" smtClean="0"/>
              <a:t>Improved status information</a:t>
            </a:r>
          </a:p>
          <a:p>
            <a:pPr marL="514350" indent="-514350">
              <a:buClr>
                <a:schemeClr val="accent1">
                  <a:lumMod val="75000"/>
                </a:schemeClr>
              </a:buClr>
              <a:buFont typeface="+mj-lt"/>
              <a:buAutoNum type="arabicPeriod" startAt="3"/>
            </a:pPr>
            <a:r>
              <a:rPr lang="en-US" dirty="0" smtClean="0"/>
              <a:t>Improved performance</a:t>
            </a:r>
          </a:p>
          <a:p>
            <a:pPr marL="914400" lvl="1" indent="-450850"/>
            <a:r>
              <a:rPr lang="en-US" dirty="0" smtClean="0"/>
              <a:t>No longer capture System Restore point</a:t>
            </a:r>
          </a:p>
          <a:p>
            <a:pPr marL="914400" lvl="1" indent="-450850"/>
            <a:r>
              <a:rPr lang="en-US" dirty="0" smtClean="0"/>
              <a:t>Concurrency built-in</a:t>
            </a:r>
          </a:p>
          <a:p>
            <a:pPr marL="914400" lvl="1" indent="-450850"/>
            <a:r>
              <a:rPr lang="en-US" dirty="0" smtClean="0"/>
              <a:t>User can cancel a lengthy driver download</a:t>
            </a:r>
          </a:p>
          <a:p>
            <a:pPr marL="914400" lvl="1" indent="-450850"/>
            <a:r>
              <a:rPr lang="en-US" dirty="0" smtClean="0"/>
              <a:t>Special-case certain devices to not search Windows Update</a:t>
            </a:r>
            <a:endParaRPr lang="en-US" sz="4000" dirty="0"/>
          </a:p>
        </p:txBody>
      </p:sp>
      <p:sp>
        <p:nvSpPr>
          <p:cNvPr id="5" name="Rectangle 4"/>
          <p:cNvSpPr/>
          <p:nvPr/>
        </p:nvSpPr>
        <p:spPr>
          <a:xfrm rot="20581157">
            <a:off x="-966660" y="2311431"/>
            <a:ext cx="11077318" cy="2554545"/>
          </a:xfrm>
          <a:prstGeom prst="rect">
            <a:avLst/>
          </a:prstGeom>
        </p:spPr>
        <p:txBody>
          <a:bodyPr wrap="square">
            <a:spAutoFit/>
          </a:bodyPr>
          <a:lstStyle/>
          <a:p>
            <a:pPr algn="ctr">
              <a:buNone/>
            </a:pPr>
            <a:r>
              <a:rPr lang="en-US" sz="8000" b="1" cap="all" dirty="0" smtClean="0">
                <a:ln w="28575" cmpd="sng">
                  <a:solidFill>
                    <a:schemeClr val="bg2"/>
                  </a:solidFill>
                  <a:prstDash val="solid"/>
                </a:ln>
                <a:solidFill>
                  <a:schemeClr val="accent4"/>
                </a:solidFill>
                <a:effectLst/>
              </a:rPr>
              <a:t>Better User</a:t>
            </a:r>
          </a:p>
          <a:p>
            <a:pPr algn="ctr">
              <a:buNone/>
            </a:pPr>
            <a:r>
              <a:rPr lang="en-US" sz="8000" b="1" cap="all" dirty="0" smtClean="0">
                <a:ln w="28575" cmpd="sng">
                  <a:solidFill>
                    <a:schemeClr val="bg2"/>
                  </a:solidFill>
                  <a:prstDash val="solid"/>
                </a:ln>
                <a:solidFill>
                  <a:schemeClr val="accent4"/>
                </a:solidFill>
                <a:effectLst/>
              </a:rPr>
              <a:t>Experience!</a:t>
            </a:r>
            <a:endParaRPr lang="en-US" sz="4400" b="1" cap="all" dirty="0">
              <a:ln w="28575" cmpd="sng">
                <a:solidFill>
                  <a:schemeClr val="bg2"/>
                </a:solidFill>
                <a:prstDash val="solid"/>
              </a:ln>
              <a:solidFill>
                <a:schemeClr val="accent4"/>
              </a:solidFill>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User Experience – Scenarios</a:t>
            </a:r>
            <a:endParaRPr lang="en-US" dirty="0"/>
          </a:p>
        </p:txBody>
      </p:sp>
      <p:sp>
        <p:nvSpPr>
          <p:cNvPr id="3" name="Text Placeholder 2"/>
          <p:cNvSpPr>
            <a:spLocks noGrp="1"/>
          </p:cNvSpPr>
          <p:nvPr>
            <p:ph type="body" idx="1"/>
          </p:nvPr>
        </p:nvSpPr>
        <p:spPr>
          <a:xfrm>
            <a:off x="382588" y="1414464"/>
            <a:ext cx="8380412" cy="3968779"/>
          </a:xfrm>
        </p:spPr>
        <p:txBody>
          <a:bodyPr/>
          <a:lstStyle/>
          <a:p>
            <a:pPr marL="519113" indent="-519113">
              <a:buClr>
                <a:schemeClr val="accent1">
                  <a:lumMod val="75000"/>
                </a:schemeClr>
              </a:buClr>
              <a:buFont typeface="+mj-lt"/>
              <a:buAutoNum type="arabicPeriod"/>
            </a:pPr>
            <a:r>
              <a:rPr lang="en-US" dirty="0" smtClean="0"/>
              <a:t>Driver in the Driver Store</a:t>
            </a:r>
          </a:p>
          <a:p>
            <a:pPr marL="519113" indent="-519113">
              <a:buClr>
                <a:schemeClr val="accent1">
                  <a:lumMod val="75000"/>
                </a:schemeClr>
              </a:buClr>
              <a:buFont typeface="+mj-lt"/>
              <a:buAutoNum type="arabicPeriod"/>
            </a:pPr>
            <a:r>
              <a:rPr lang="en-US" dirty="0" smtClean="0"/>
              <a:t>Driver on Windows Update</a:t>
            </a:r>
          </a:p>
          <a:p>
            <a:pPr marL="519113" indent="-519113">
              <a:buClr>
                <a:schemeClr val="accent1">
                  <a:lumMod val="75000"/>
                </a:schemeClr>
              </a:buClr>
              <a:buFont typeface="+mj-lt"/>
              <a:buAutoNum type="arabicPeriod"/>
            </a:pPr>
            <a:r>
              <a:rPr lang="en-US" dirty="0" smtClean="0"/>
              <a:t>Driver in the Driver Store but a better one on Windows Update</a:t>
            </a:r>
          </a:p>
          <a:p>
            <a:pPr marL="519113" indent="-519113">
              <a:buClr>
                <a:schemeClr val="accent1">
                  <a:lumMod val="75000"/>
                </a:schemeClr>
              </a:buClr>
              <a:buFont typeface="+mj-lt"/>
              <a:buAutoNum type="arabicPeriod"/>
            </a:pPr>
            <a:r>
              <a:rPr lang="en-US" dirty="0" smtClean="0"/>
              <a:t>Driver in Device Path</a:t>
            </a:r>
          </a:p>
          <a:p>
            <a:pPr marL="519113" indent="-519113">
              <a:buClr>
                <a:schemeClr val="accent1">
                  <a:lumMod val="75000"/>
                </a:schemeClr>
              </a:buClr>
              <a:buFont typeface="+mj-lt"/>
              <a:buAutoNum type="arabicPeriod"/>
            </a:pPr>
            <a:r>
              <a:rPr lang="en-US" dirty="0" smtClean="0"/>
              <a:t>No driver</a:t>
            </a:r>
          </a:p>
          <a:p>
            <a:pPr marL="519113" indent="-519113">
              <a:buClr>
                <a:schemeClr val="accent1">
                  <a:lumMod val="75000"/>
                </a:schemeClr>
              </a:buClr>
              <a:buFont typeface="+mj-lt"/>
              <a:buAutoNum type="arabicPeriod"/>
            </a:pPr>
            <a:r>
              <a:rPr lang="en-US" dirty="0" smtClean="0"/>
              <a:t>Driver on a disc</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794" y="2832443"/>
            <a:ext cx="8381206" cy="1163395"/>
          </a:xfrm>
        </p:spPr>
        <p:txBody>
          <a:bodyPr/>
          <a:lstStyle/>
          <a:p>
            <a:pPr algn="ctr"/>
            <a:r>
              <a:rPr lang="en-US" dirty="0" smtClean="0"/>
              <a:t>Scenario 1</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Driver is in the Driver Store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8" name="Group 27"/>
          <p:cNvGrpSpPr/>
          <p:nvPr/>
        </p:nvGrpSpPr>
        <p:grpSpPr>
          <a:xfrm>
            <a:off x="280924" y="710375"/>
            <a:ext cx="8570976" cy="5461825"/>
            <a:chOff x="280924" y="710375"/>
            <a:chExt cx="8570976" cy="5461825"/>
          </a:xfrm>
        </p:grpSpPr>
        <p:sp>
          <p:nvSpPr>
            <p:cNvPr id="5" name="Rectangle 4"/>
            <p:cNvSpPr/>
            <p:nvPr/>
          </p:nvSpPr>
          <p:spPr bwMode="auto">
            <a:xfrm>
              <a:off x="280924" y="1076452"/>
              <a:ext cx="8570976" cy="5095748"/>
            </a:xfrm>
            <a:prstGeom prst="rect">
              <a:avLst/>
            </a:prstGeom>
            <a:gradFill>
              <a:gsLst>
                <a:gs pos="0">
                  <a:srgbClr val="DDEBCF"/>
                </a:gs>
                <a:gs pos="50000">
                  <a:srgbClr val="9CB86E"/>
                </a:gs>
                <a:gs pos="100000">
                  <a:srgbClr val="156B13"/>
                </a:gs>
              </a:gsLst>
              <a:lin ang="16200000" scaled="0"/>
            </a:gradFill>
            <a:ln>
              <a:solidFill>
                <a:schemeClr val="accent2">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Snip Same Side Corner Rectangle 8"/>
            <p:cNvSpPr/>
            <p:nvPr/>
          </p:nvSpPr>
          <p:spPr bwMode="auto">
            <a:xfrm>
              <a:off x="7347387" y="710375"/>
              <a:ext cx="1326388" cy="335280"/>
            </a:xfrm>
            <a:prstGeom prst="snip2SameRect">
              <a:avLst/>
            </a:prstGeom>
            <a:solidFill>
              <a:srgbClr val="005CC0"/>
            </a:solidFill>
            <a:ln>
              <a:solidFill>
                <a:schemeClr val="tx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2">
                      <a:lumMod val="85000"/>
                    </a:schemeClr>
                  </a:solidFill>
                  <a:effectLst>
                    <a:outerShdw blurRad="38100" dist="38100" dir="2700000" algn="tl">
                      <a:srgbClr val="000000">
                        <a:alpha val="43137"/>
                      </a:srgbClr>
                    </a:outerShdw>
                  </a:effectLst>
                  <a:latin typeface="Trebuchet MS" pitchFamily="34" charset="0"/>
                </a:rPr>
                <a:t>Windows 7</a:t>
              </a:r>
            </a:p>
          </p:txBody>
        </p:sp>
        <p:sp>
          <p:nvSpPr>
            <p:cNvPr id="6" name="Snip Same Side Corner Rectangle 5"/>
            <p:cNvSpPr/>
            <p:nvPr/>
          </p:nvSpPr>
          <p:spPr bwMode="auto">
            <a:xfrm>
              <a:off x="5981375" y="710375"/>
              <a:ext cx="1326388" cy="335280"/>
            </a:xfrm>
            <a:prstGeom prst="snip2SameRect">
              <a:avLst/>
            </a:prstGeom>
            <a:solidFill>
              <a:srgbClr val="156B13"/>
            </a:solidFill>
            <a:ln>
              <a:solidFill>
                <a:schemeClr val="accent2">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1"/>
                  </a:solidFill>
                  <a:effectLst>
                    <a:outerShdw blurRad="38100" dist="38100" dir="2700000" algn="tl">
                      <a:srgbClr val="000000">
                        <a:alpha val="43137"/>
                      </a:srgbClr>
                    </a:outerShdw>
                  </a:effectLst>
                  <a:latin typeface="Trebuchet MS" pitchFamily="34" charset="0"/>
                </a:rPr>
                <a:t>Vista</a:t>
              </a:r>
            </a:p>
          </p:txBody>
        </p:sp>
        <p:cxnSp>
          <p:nvCxnSpPr>
            <p:cNvPr id="11" name="Straight Connector 10"/>
            <p:cNvCxnSpPr/>
            <p:nvPr/>
          </p:nvCxnSpPr>
          <p:spPr bwMode="auto">
            <a:xfrm flipV="1">
              <a:off x="5989053" y="1068900"/>
              <a:ext cx="1313744" cy="5921"/>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156B13"/>
              </a:solidFill>
              <a:prstDash val="solid"/>
              <a:round/>
              <a:headEnd type="none" w="med" len="med"/>
              <a:tailEnd type="none" w="med" len="med"/>
            </a:ln>
            <a:effectLst/>
          </p:spPr>
        </p:cxnSp>
      </p:grpSp>
      <p:sp>
        <p:nvSpPr>
          <p:cNvPr id="25" name="Rectangle 12"/>
          <p:cNvSpPr>
            <a:spLocks noGrp="1" noChangeArrowheads="1"/>
          </p:cNvSpPr>
          <p:nvPr>
            <p:ph type="title"/>
          </p:nvPr>
        </p:nvSpPr>
        <p:spPr>
          <a:xfrm>
            <a:off x="381001" y="228601"/>
            <a:ext cx="5270499" cy="387798"/>
          </a:xfrm>
        </p:spPr>
        <p:txBody>
          <a:bodyPr/>
          <a:lstStyle/>
          <a:p>
            <a:r>
              <a:rPr lang="en-US" sz="2800" dirty="0" smtClean="0"/>
              <a:t>Scenario 1</a:t>
            </a:r>
            <a:r>
              <a:rPr lang="en-US" sz="2400" dirty="0" smtClean="0"/>
              <a:t>:  </a:t>
            </a:r>
            <a:r>
              <a:rPr sz="2800" smtClean="0"/>
              <a:t>Driver is in Driver Store</a:t>
            </a:r>
          </a:p>
        </p:txBody>
      </p:sp>
      <p:pic>
        <p:nvPicPr>
          <p:cNvPr id="39" name="Picture 8" descr="\\eventsql\dvd\Online_ART\DVD_ART34\Artwork_Imagery\Icons - Illustrations\_WINDOWS VISTA ICONS\Computer PC desktop.png"/>
          <p:cNvPicPr>
            <a:picLocks noChangeAspect="1" noChangeArrowheads="1"/>
          </p:cNvPicPr>
          <p:nvPr/>
        </p:nvPicPr>
        <p:blipFill>
          <a:blip r:embed="rId4"/>
          <a:srcRect/>
          <a:stretch>
            <a:fillRect/>
          </a:stretch>
        </p:blipFill>
        <p:spPr bwMode="auto">
          <a:xfrm>
            <a:off x="7586060" y="3618411"/>
            <a:ext cx="1232894" cy="1232894"/>
          </a:xfrm>
          <a:prstGeom prst="rect">
            <a:avLst/>
          </a:prstGeom>
          <a:noFill/>
        </p:spPr>
      </p:pic>
      <p:grpSp>
        <p:nvGrpSpPr>
          <p:cNvPr id="40" name="Group 39"/>
          <p:cNvGrpSpPr/>
          <p:nvPr/>
        </p:nvGrpSpPr>
        <p:grpSpPr>
          <a:xfrm>
            <a:off x="6894734" y="2175122"/>
            <a:ext cx="700882" cy="1025680"/>
            <a:chOff x="7024544" y="2325190"/>
            <a:chExt cx="800106" cy="1170887"/>
          </a:xfrm>
        </p:grpSpPr>
        <p:pic>
          <p:nvPicPr>
            <p:cNvPr id="41" name="Picture 2" descr="\\eventsql\dvd\Online_ART\DVD_ART34\Artwork_Imagery\Hardware Photos\Microsoft HW\LifeCam\LifeCam VX-6000 Windows Live web camera an.png"/>
            <p:cNvPicPr>
              <a:picLocks noChangeAspect="1" noChangeArrowheads="1"/>
            </p:cNvPicPr>
            <p:nvPr/>
          </p:nvPicPr>
          <p:blipFill>
            <a:blip r:embed="rId5" cstate="print"/>
            <a:srcRect/>
            <a:stretch>
              <a:fillRect/>
            </a:stretch>
          </p:blipFill>
          <p:spPr bwMode="auto">
            <a:xfrm flipH="1">
              <a:off x="7024544" y="2325190"/>
              <a:ext cx="800106" cy="1170887"/>
            </a:xfrm>
            <a:prstGeom prst="rect">
              <a:avLst/>
            </a:prstGeom>
            <a:noFill/>
          </p:spPr>
        </p:pic>
        <p:cxnSp>
          <p:nvCxnSpPr>
            <p:cNvPr id="42" name="Straight Connector 41"/>
            <p:cNvCxnSpPr/>
            <p:nvPr/>
          </p:nvCxnSpPr>
          <p:spPr bwMode="auto">
            <a:xfrm>
              <a:off x="7236823" y="3317965"/>
              <a:ext cx="287927" cy="1578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chemeClr val="tx2">
                  <a:lumMod val="50000"/>
                </a:schemeClr>
              </a:solidFill>
              <a:prstDash val="solid"/>
              <a:round/>
              <a:headEnd type="none" w="med" len="med"/>
              <a:tailEnd type="none" w="med" len="med"/>
            </a:ln>
            <a:effectLst/>
          </p:spPr>
        </p:cxnSp>
      </p:grpSp>
      <p:sp>
        <p:nvSpPr>
          <p:cNvPr id="43" name="Notched Right Arrow 42"/>
          <p:cNvSpPr/>
          <p:nvPr/>
        </p:nvSpPr>
        <p:spPr bwMode="auto">
          <a:xfrm rot="3667362">
            <a:off x="7243744" y="3443703"/>
            <a:ext cx="647700" cy="272125"/>
          </a:xfrm>
          <a:prstGeom prst="notchedRightArrow">
            <a:avLst>
              <a:gd name="adj1" fmla="val 42247"/>
              <a:gd name="adj2" fmla="val 5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46" name="Picture 2" descr="H:\Win Vista\Desktop.jpg"/>
          <p:cNvPicPr>
            <a:picLocks noChangeAspect="1" noChangeArrowheads="1"/>
          </p:cNvPicPr>
          <p:nvPr/>
        </p:nvPicPr>
        <p:blipFill>
          <a:blip r:embed="rId6"/>
          <a:srcRect/>
          <a:stretch>
            <a:fillRect/>
          </a:stretch>
        </p:blipFill>
        <p:spPr bwMode="auto">
          <a:xfrm>
            <a:off x="548640" y="1371600"/>
            <a:ext cx="6096000" cy="4572000"/>
          </a:xfrm>
          <a:prstGeom prst="rect">
            <a:avLst/>
          </a:prstGeom>
          <a:noFill/>
        </p:spPr>
      </p:pic>
      <p:pic>
        <p:nvPicPr>
          <p:cNvPr id="47" name="Picture 3" descr="H:\Win Vista\Balloon installing.jpg"/>
          <p:cNvPicPr>
            <a:picLocks noChangeAspect="1" noChangeArrowheads="1"/>
          </p:cNvPicPr>
          <p:nvPr/>
        </p:nvPicPr>
        <p:blipFill>
          <a:blip r:embed="rId7"/>
          <a:srcRect/>
          <a:stretch>
            <a:fillRect/>
          </a:stretch>
        </p:blipFill>
        <p:spPr bwMode="auto">
          <a:xfrm>
            <a:off x="548640" y="1371600"/>
            <a:ext cx="6096000" cy="4572000"/>
          </a:xfrm>
          <a:prstGeom prst="rect">
            <a:avLst/>
          </a:prstGeom>
          <a:noFill/>
        </p:spPr>
      </p:pic>
      <p:pic>
        <p:nvPicPr>
          <p:cNvPr id="4098" name="Picture 2" descr="H:\Win Vista\balloon ready to use.jpg"/>
          <p:cNvPicPr>
            <a:picLocks noChangeAspect="1" noChangeArrowheads="1"/>
          </p:cNvPicPr>
          <p:nvPr/>
        </p:nvPicPr>
        <p:blipFill>
          <a:blip r:embed="rId8"/>
          <a:srcRect/>
          <a:stretch>
            <a:fillRect/>
          </a:stretch>
        </p:blipFill>
        <p:spPr bwMode="auto">
          <a:xfrm>
            <a:off x="548640" y="1371600"/>
            <a:ext cx="6096000" cy="4572000"/>
          </a:xfrm>
          <a:prstGeom prst="rect">
            <a:avLst/>
          </a:prstGeom>
          <a:noFill/>
        </p:spPr>
      </p:pic>
      <p:pic>
        <p:nvPicPr>
          <p:cNvPr id="49" name="Picture 6" descr="\\eventsql\dvd\Online_ART\DVD_ART34\Artwork_Imagery\Icons - Illustrations\_WINDOWS VISTA ICONS\Green Check checkmark okay.png"/>
          <p:cNvPicPr>
            <a:picLocks noChangeAspect="1" noChangeArrowheads="1"/>
          </p:cNvPicPr>
          <p:nvPr/>
        </p:nvPicPr>
        <p:blipFill>
          <a:blip r:embed="rId9" cstate="print"/>
          <a:srcRect/>
          <a:stretch>
            <a:fillRect/>
          </a:stretch>
        </p:blipFill>
        <p:spPr bwMode="auto">
          <a:xfrm>
            <a:off x="7444536" y="2803790"/>
            <a:ext cx="370536" cy="36695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Windows Hardware Insert.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47"/>
                                        </p:tgtEl>
                                      </p:cBhvr>
                                    </p:animEffect>
                                    <p:set>
                                      <p:cBhvr>
                                        <p:cTn id="19" dur="1" fill="hold">
                                          <p:stCondLst>
                                            <p:cond delay="1999"/>
                                          </p:stCondLst>
                                        </p:cTn>
                                        <p:tgtEl>
                                          <p:spTgt spid="4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0"/>
                                        <p:tgtEl>
                                          <p:spTgt spid="4098"/>
                                        </p:tgtEl>
                                      </p:cBhvr>
                                    </p:animEffect>
                                    <p:set>
                                      <p:cBhvr>
                                        <p:cTn id="28" dur="1" fill="hold">
                                          <p:stCondLst>
                                            <p:cond delay="1999"/>
                                          </p:stCondLst>
                                        </p:cTn>
                                        <p:tgtEl>
                                          <p:spTgt spid="409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49"/>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49"/>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3064</Words>
  <Application>Microsoft Office PowerPoint</Application>
  <PresentationFormat>On-screen Show (4:3)</PresentationFormat>
  <Paragraphs>425</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WinHEC 2008 Template_NEW_9.22.08</vt:lpstr>
      <vt:lpstr>Slide 1</vt:lpstr>
      <vt:lpstr>Windows 7 Device Installation Experience</vt:lpstr>
      <vt:lpstr>Agenda</vt:lpstr>
      <vt:lpstr>Where Do We Find Drivers?</vt:lpstr>
      <vt:lpstr>Three Major Improvements in '7'</vt:lpstr>
      <vt:lpstr>Three Major Improvements in '7'</vt:lpstr>
      <vt:lpstr>User Experience – Scenarios</vt:lpstr>
      <vt:lpstr>Scenario 1 Driver is in the Driver Store</vt:lpstr>
      <vt:lpstr>Scenario 1:  Driver is in Driver Store</vt:lpstr>
      <vt:lpstr>Scenario 1:  Driver is in Driver Store</vt:lpstr>
      <vt:lpstr>Scenario 1:   Driver is in the Driver Store</vt:lpstr>
      <vt:lpstr>Scenario 2  Driver  is on Windows Update</vt:lpstr>
      <vt:lpstr>Scenario 2:  Driver is on Windows Update</vt:lpstr>
      <vt:lpstr>Scenario 2:  Driver is on Windows Update</vt:lpstr>
      <vt:lpstr>Scenario 2 Driver is on Windows Update</vt:lpstr>
      <vt:lpstr>Scenario 3 Driver in the Driver Store, Better one on Window Update</vt:lpstr>
      <vt:lpstr>Scenario 3:  Driver in the Driver Store, better one on Windows Update</vt:lpstr>
      <vt:lpstr>Scenario 3:  Driver in the Driver Store, better one on Windows Update</vt:lpstr>
      <vt:lpstr>Scenario 3 Driver in the Driver Store, better  one on Windows Update</vt:lpstr>
      <vt:lpstr>Scenario 4 Driver is in Device Path</vt:lpstr>
      <vt:lpstr>Scenario 4:  Driver is in Device Path</vt:lpstr>
      <vt:lpstr>Scenario 4:  Driver is in Device Path</vt:lpstr>
      <vt:lpstr>Scenario 4 Driver is in Device Path</vt:lpstr>
      <vt:lpstr>Scenario 5 No driver found</vt:lpstr>
      <vt:lpstr>Scenario 5:  No driver found</vt:lpstr>
      <vt:lpstr>Scenario 5:  No driver found</vt:lpstr>
      <vt:lpstr>Scenario 5 No driver found</vt:lpstr>
      <vt:lpstr>Scenario 6 Driver is on a disc</vt:lpstr>
      <vt:lpstr>Scenario 6:  Driver is on a disc</vt:lpstr>
      <vt:lpstr>Scenario 6:  Driver is on a disc</vt:lpstr>
      <vt:lpstr>Scenario 6:  Driver is on a disc</vt:lpstr>
      <vt:lpstr>Scenario 6:  Driver is on a disc</vt:lpstr>
      <vt:lpstr>Scenario 6 Driver is on a disc</vt:lpstr>
      <vt:lpstr>Vista User Experience</vt:lpstr>
      <vt:lpstr>Better User Experience in '7'</vt:lpstr>
      <vt:lpstr>True for All PnP Devices</vt:lpstr>
      <vt:lpstr>Device-Related Applications</vt:lpstr>
      <vt:lpstr>Device-Related Applications</vt:lpstr>
      <vt:lpstr>Device-Related Applications Finish Install Action</vt:lpstr>
      <vt:lpstr>Finish Install Action</vt:lpstr>
      <vt:lpstr>Finish Install Action</vt:lpstr>
      <vt:lpstr>Finish Install Action</vt:lpstr>
      <vt:lpstr>Device-Related Applications Finish Install Action</vt:lpstr>
      <vt:lpstr>Device-Related Applications Problem  Reports and Solutions</vt:lpstr>
      <vt:lpstr>Problem Reports and Solutions</vt:lpstr>
      <vt:lpstr>Problem Reports and Solutions</vt:lpstr>
      <vt:lpstr>Device-Related Applications Problem Reports and Solutions</vt:lpstr>
      <vt:lpstr>Problem Reports and Solutions What you need to know</vt:lpstr>
      <vt:lpstr>Which One Is For Me?</vt:lpstr>
      <vt:lpstr>Call To Action</vt:lpstr>
      <vt:lpstr>Additional Resources</vt:lpstr>
      <vt:lpstr>Related Sessions</vt:lpstr>
      <vt:lpstr>Questions</vt:lpstr>
      <vt:lpstr>Please Complete A Session Evaluation Form Your input is important!</vt:lpstr>
      <vt:lpstr>Slide 55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2008-11-11T23:20:07Z</dcterms:created>
  <dcterms:modified xsi:type="dcterms:W3CDTF">2008-11-11T23:20:16Z</dcterms:modified>
</cp:coreProperties>
</file>