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5"/>
    <p:sldMasterId id="2147483706" r:id="rId6"/>
    <p:sldMasterId id="2147483708" r:id="rId7"/>
    <p:sldMasterId id="2147483710" r:id="rId8"/>
    <p:sldMasterId id="2147483723" r:id="rId9"/>
  </p:sldMasterIdLst>
  <p:notesMasterIdLst>
    <p:notesMasterId r:id="rId30"/>
  </p:notesMasterIdLst>
  <p:handoutMasterIdLst>
    <p:handoutMasterId r:id="rId31"/>
  </p:handoutMasterIdLst>
  <p:sldIdLst>
    <p:sldId id="323" r:id="rId10"/>
    <p:sldId id="346" r:id="rId11"/>
    <p:sldId id="347" r:id="rId12"/>
    <p:sldId id="348" r:id="rId13"/>
    <p:sldId id="349" r:id="rId14"/>
    <p:sldId id="350" r:id="rId15"/>
    <p:sldId id="341" r:id="rId16"/>
    <p:sldId id="325" r:id="rId17"/>
    <p:sldId id="327" r:id="rId18"/>
    <p:sldId id="342" r:id="rId19"/>
    <p:sldId id="328" r:id="rId20"/>
    <p:sldId id="330" r:id="rId21"/>
    <p:sldId id="329" r:id="rId22"/>
    <p:sldId id="324" r:id="rId23"/>
    <p:sldId id="331" r:id="rId24"/>
    <p:sldId id="333" r:id="rId25"/>
    <p:sldId id="343" r:id="rId26"/>
    <p:sldId id="351" r:id="rId27"/>
    <p:sldId id="355" r:id="rId28"/>
    <p:sldId id="337"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cky Pretz" initials="" lastIdx="11" clrIdx="0"/>
  <p:cmAuthor id="1" name="Niraj Nagrani" initials="" lastIdx="10" clrIdx="1"/>
  <p:cmAuthor id="2" name="Graeme Malcolm" initials="" lastIdx="2" clrIdx="2"/>
  <p:cmAuthor id="3" name="Diane Tibbott" initials="djt"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xmlns:mc="http://schemas.openxmlformats.org/markup-compatibility/2006" xmlns:a14="http://schemas.microsoft.com/office/drawing/2007/7/7/main" val="FFFFFF" mc:Ignorable=""/>
    <a:srgbClr xmlns:mc="http://schemas.openxmlformats.org/markup-compatibility/2006" xmlns:a14="http://schemas.microsoft.com/office/drawing/2007/7/7/main" val="FFB953" mc:Ignorable=""/>
    <a:srgbClr xmlns:mc="http://schemas.openxmlformats.org/markup-compatibility/2006" xmlns:a14="http://schemas.microsoft.com/office/drawing/2007/7/7/main" val="FFB125" mc:Ignorable=""/>
    <a:srgbClr xmlns:mc="http://schemas.openxmlformats.org/markup-compatibility/2006" xmlns:a14="http://schemas.microsoft.com/office/drawing/2007/7/7/main" val="FFCCCC" mc:Ignorable=""/>
    <a:srgbClr xmlns:mc="http://schemas.openxmlformats.org/markup-compatibility/2006" xmlns:a14="http://schemas.microsoft.com/office/drawing/2007/7/7/main" val="00FF00" mc:Ignorable=""/>
    <a:srgbClr xmlns:mc="http://schemas.openxmlformats.org/markup-compatibility/2006" xmlns:a14="http://schemas.microsoft.com/office/drawing/2007/7/7/main" val="292929" mc:Ignorable=""/>
    <a:srgbClr xmlns:mc="http://schemas.openxmlformats.org/markup-compatibility/2006" xmlns:a14="http://schemas.microsoft.com/office/drawing/2007/7/7/main" val="F8CABA" mc:Ignorable=""/>
    <a:srgbClr xmlns:mc="http://schemas.openxmlformats.org/markup-compatibility/2006" xmlns:a14="http://schemas.microsoft.com/office/drawing/2007/7/7/main" val="F9D4C7" mc:Ignorable=""/>
    <a:srgbClr xmlns:mc="http://schemas.openxmlformats.org/markup-compatibility/2006" xmlns:a14="http://schemas.microsoft.com/office/drawing/2007/7/7/main" val="CC6346" mc:Ignorable=""/>
  </p:clrMru>
  <p:extLst>
    <p:ext uri="{E76CE94A-603C-4142-B9EB-6D1370010A27}">
      <p14:discardImageEditData xmlns:p14="http://schemas.microsoft.com/office/powerpoint/2007/7/12/main" val="0"/>
    </p:ext>
    <p:ext uri="{D31A062A-798A-4329-ABDD-BBA856620510}">
      <p14:defaultImageDpi xmlns:p14="http://schemas.microsoft.com/office/powerpoint/2007/7/12/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6719" autoAdjust="0"/>
    <p:restoredTop sz="41774" autoAdjust="0"/>
  </p:normalViewPr>
  <p:slideViewPr>
    <p:cSldViewPr>
      <p:cViewPr varScale="1">
        <p:scale>
          <a:sx n="97" d="100"/>
          <a:sy n="97" d="100"/>
        </p:scale>
        <p:origin x="-114" y="-474"/>
      </p:cViewPr>
      <p:guideLst>
        <p:guide orient="horz"/>
        <p:guide/>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notesViewPr>
    <p:cSldViewPr>
      <p:cViewPr>
        <p:scale>
          <a:sx n="90" d="100"/>
          <a:sy n="90" d="100"/>
        </p:scale>
        <p:origin x="-186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288ACE-D10E-4871-B65F-9534A9F84513}" type="doc">
      <dgm:prSet loTypeId="urn:microsoft.com/office/officeart/2005/8/layout/hList1" loCatId="list" qsTypeId="urn:microsoft.com/office/officeart/2005/8/quickstyle/3d1" qsCatId="3D" csTypeId="urn:microsoft.com/office/officeart/2005/8/colors/accent0_3" csCatId="mainScheme" phldr="1"/>
      <dgm:spPr/>
      <dgm:t>
        <a:bodyPr/>
        <a:lstStyle/>
        <a:p>
          <a:endParaRPr lang="en-GB"/>
        </a:p>
      </dgm:t>
    </dgm:pt>
    <dgm:pt modelId="{2358599F-3FE3-4866-80DC-D040FE4C3A8B}">
      <dgm:prSet/>
      <dgm:spPr>
        <a:solidFill>
          <a:schemeClr val="tx1"/>
        </a:solidFill>
        <a:ln w="38100">
          <a:solidFill>
            <a:schemeClr val="bg2">
              <a:lumMod val="50000"/>
            </a:schemeClr>
          </a:solidFill>
        </a:ln>
        <a:scene3d>
          <a:camera prst="orthographicFront"/>
          <a:lightRig rig="flat" dir="t"/>
        </a:scene3d>
        <a:sp3d prstMaterial="plastic">
          <a:bevelT w="120900" h="88900" prst="artDeco"/>
          <a:bevelB w="88900" h="31750" prst="angle"/>
        </a:sp3d>
      </dgm:spPr>
      <dgm:t>
        <a:bodyPr/>
        <a:lstStyle/>
        <a:p>
          <a:pPr rtl="0"/>
          <a:r>
            <a:rPr lang="en-GB" dirty="0" smtClean="0"/>
            <a:t>Unlock Your               Data</a:t>
          </a:r>
          <a:endParaRPr lang="en-GB" dirty="0"/>
        </a:p>
      </dgm:t>
    </dgm:pt>
    <dgm:pt modelId="{441363CF-0941-444B-968A-5B3F56CD28ED}" type="parTrans" cxnId="{3F6861EC-4ADD-4C7A-9C9C-CBAC3E026C2C}">
      <dgm:prSet/>
      <dgm:spPr/>
      <dgm:t>
        <a:bodyPr/>
        <a:lstStyle/>
        <a:p>
          <a:endParaRPr lang="en-GB"/>
        </a:p>
      </dgm:t>
    </dgm:pt>
    <dgm:pt modelId="{705DFF6E-DA51-48C7-8E84-64689BAFC925}" type="sibTrans" cxnId="{3F6861EC-4ADD-4C7A-9C9C-CBAC3E026C2C}">
      <dgm:prSet/>
      <dgm:spPr/>
      <dgm:t>
        <a:bodyPr/>
        <a:lstStyle/>
        <a:p>
          <a:endParaRPr lang="en-GB"/>
        </a:p>
      </dgm:t>
    </dgm:pt>
    <dgm:pt modelId="{2F4CC589-B9AE-4AC2-87A9-7AD844304037}">
      <dgm:prSet/>
      <dgm:spPr>
        <a:solidFill>
          <a:schemeClr val="tx1"/>
        </a:solidFill>
        <a:ln w="38100">
          <a:solidFill>
            <a:schemeClr val="bg2">
              <a:lumMod val="50000"/>
            </a:schemeClr>
          </a:solidFill>
        </a:ln>
        <a:scene3d>
          <a:camera prst="orthographicFront"/>
          <a:lightRig rig="flat" dir="t"/>
        </a:scene3d>
        <a:sp3d prstMaterial="plastic">
          <a:bevelT w="120900" h="88900" prst="artDeco"/>
          <a:bevelB w="88900" h="31750" prst="angle"/>
        </a:sp3d>
      </dgm:spPr>
      <dgm:t>
        <a:bodyPr/>
        <a:lstStyle/>
        <a:p>
          <a:pPr rtl="0"/>
          <a:r>
            <a:rPr lang="en-GB" dirty="0" smtClean="0"/>
            <a:t>Deliver Relevant Information</a:t>
          </a:r>
          <a:endParaRPr lang="en-GB" dirty="0"/>
        </a:p>
      </dgm:t>
    </dgm:pt>
    <dgm:pt modelId="{D11CF95C-0D59-41C4-9626-707A0C98315F}" type="parTrans" cxnId="{13DDCF6D-69F1-467B-943C-9BCB254A4B79}">
      <dgm:prSet/>
      <dgm:spPr/>
      <dgm:t>
        <a:bodyPr/>
        <a:lstStyle/>
        <a:p>
          <a:endParaRPr lang="en-GB"/>
        </a:p>
      </dgm:t>
    </dgm:pt>
    <dgm:pt modelId="{8F43993B-F970-4B3D-BC62-FD10BB49DB04}" type="sibTrans" cxnId="{13DDCF6D-69F1-467B-943C-9BCB254A4B79}">
      <dgm:prSet/>
      <dgm:spPr/>
      <dgm:t>
        <a:bodyPr/>
        <a:lstStyle/>
        <a:p>
          <a:endParaRPr lang="en-GB"/>
        </a:p>
      </dgm:t>
    </dgm:pt>
    <dgm:pt modelId="{00001340-3440-4A6E-9FCA-7A9082272A09}">
      <dgm:prSet/>
      <dgm:spPr>
        <a:solidFill>
          <a:schemeClr val="tx1"/>
        </a:solidFill>
        <a:ln w="38100">
          <a:solidFill>
            <a:schemeClr val="bg2">
              <a:lumMod val="50000"/>
            </a:schemeClr>
          </a:solidFill>
        </a:ln>
        <a:scene3d>
          <a:camera prst="orthographicFront"/>
          <a:lightRig rig="flat" dir="t"/>
        </a:scene3d>
        <a:sp3d prstMaterial="plastic">
          <a:bevelT w="120900" h="88900" prst="artDeco"/>
          <a:bevelB w="88900" h="31750" prst="angle"/>
        </a:sp3d>
      </dgm:spPr>
      <dgm:t>
        <a:bodyPr/>
        <a:lstStyle/>
        <a:p>
          <a:pPr rtl="0"/>
          <a:r>
            <a:rPr lang="en-US" dirty="0" smtClean="0"/>
            <a:t>Drive Actionable Insights</a:t>
          </a:r>
          <a:endParaRPr lang="en-GB" dirty="0"/>
        </a:p>
      </dgm:t>
    </dgm:pt>
    <dgm:pt modelId="{E54ED985-512C-41DA-A8BF-1E314EE5FF85}" type="parTrans" cxnId="{05259C3D-5540-464F-8494-F7B5C58C3BD1}">
      <dgm:prSet/>
      <dgm:spPr/>
      <dgm:t>
        <a:bodyPr/>
        <a:lstStyle/>
        <a:p>
          <a:endParaRPr lang="en-GB"/>
        </a:p>
      </dgm:t>
    </dgm:pt>
    <dgm:pt modelId="{E665E2B9-781E-4817-A4A3-7271E3EDA998}" type="sibTrans" cxnId="{05259C3D-5540-464F-8494-F7B5C58C3BD1}">
      <dgm:prSet/>
      <dgm:spPr/>
      <dgm:t>
        <a:bodyPr/>
        <a:lstStyle/>
        <a:p>
          <a:endParaRPr lang="en-GB"/>
        </a:p>
      </dgm:t>
    </dgm:pt>
    <dgm:pt modelId="{70BA3F1D-A736-438D-8026-41329C640305}">
      <dgm:prSet custT="1"/>
      <dgm:spPr>
        <a:solidFill>
          <a:schemeClr val="tx1">
            <a:lumMod val="75000"/>
            <a:lumOff val="25000"/>
            <a:alpha val="43000"/>
          </a:schemeClr>
        </a:solidFill>
        <a:ln>
          <a:solidFill>
            <a:schemeClr val="bg1">
              <a:alpha val="90000"/>
            </a:schemeClr>
          </a:solidFill>
        </a:ln>
      </dgm:spPr>
      <dgm:t>
        <a:bodyPr/>
        <a:lstStyle/>
        <a:p>
          <a:pPr rtl="0"/>
          <a:endParaRPr lang="en-GB" sz="1800" b="0" dirty="0">
            <a:solidFill>
              <a:schemeClr val="bg1"/>
            </a:solidFill>
            <a:latin typeface="+mn-lt"/>
          </a:endParaRPr>
        </a:p>
      </dgm:t>
    </dgm:pt>
    <dgm:pt modelId="{EA0498B2-5746-458A-B119-4439DD65FBE1}" type="parTrans" cxnId="{6BDA5E20-ABF9-4A23-B41C-306E38705604}">
      <dgm:prSet/>
      <dgm:spPr/>
      <dgm:t>
        <a:bodyPr/>
        <a:lstStyle/>
        <a:p>
          <a:endParaRPr lang="en-US"/>
        </a:p>
      </dgm:t>
    </dgm:pt>
    <dgm:pt modelId="{B6BF0156-8294-4B7B-A16F-DD595E782D95}" type="sibTrans" cxnId="{6BDA5E20-ABF9-4A23-B41C-306E38705604}">
      <dgm:prSet/>
      <dgm:spPr/>
      <dgm:t>
        <a:bodyPr/>
        <a:lstStyle/>
        <a:p>
          <a:endParaRPr lang="en-US"/>
        </a:p>
      </dgm:t>
    </dgm:pt>
    <dgm:pt modelId="{FFA9F98B-AA04-4F90-8F67-79A01D049575}">
      <dgm:prSet custT="1"/>
      <dgm:spPr>
        <a:solidFill>
          <a:schemeClr val="tx1">
            <a:lumMod val="75000"/>
            <a:lumOff val="25000"/>
            <a:alpha val="43000"/>
          </a:schemeClr>
        </a:solidFill>
        <a:ln>
          <a:solidFill>
            <a:schemeClr val="bg1">
              <a:alpha val="90000"/>
            </a:schemeClr>
          </a:solidFill>
        </a:ln>
      </dgm:spPr>
      <dgm:t>
        <a:bodyPr/>
        <a:lstStyle/>
        <a:p>
          <a:pPr marL="171450" indent="0" defTabSz="800100" rtl="0">
            <a:lnSpc>
              <a:spcPct val="90000"/>
            </a:lnSpc>
            <a:spcBef>
              <a:spcPct val="0"/>
            </a:spcBef>
            <a:spcAft>
              <a:spcPct val="15000"/>
            </a:spcAft>
            <a:buNone/>
          </a:pPr>
          <a:endParaRPr lang="en-GB" sz="1800" b="0" dirty="0">
            <a:solidFill>
              <a:schemeClr val="bg1"/>
            </a:solidFill>
            <a:latin typeface="+mn-lt"/>
          </a:endParaRPr>
        </a:p>
      </dgm:t>
    </dgm:pt>
    <dgm:pt modelId="{3E20AAF0-70F6-4E40-B2F7-49978A111BC3}" type="parTrans" cxnId="{B49A6E77-B0B6-40C1-A42A-B941C08440DE}">
      <dgm:prSet/>
      <dgm:spPr/>
      <dgm:t>
        <a:bodyPr/>
        <a:lstStyle/>
        <a:p>
          <a:endParaRPr lang="en-US"/>
        </a:p>
      </dgm:t>
    </dgm:pt>
    <dgm:pt modelId="{7AAC39D0-21AD-4D0D-8119-AF06B5779D6B}" type="sibTrans" cxnId="{B49A6E77-B0B6-40C1-A42A-B941C08440DE}">
      <dgm:prSet/>
      <dgm:spPr/>
      <dgm:t>
        <a:bodyPr/>
        <a:lstStyle/>
        <a:p>
          <a:endParaRPr lang="en-US"/>
        </a:p>
      </dgm:t>
    </dgm:pt>
    <dgm:pt modelId="{A69AF23F-F321-40C5-AA4B-844300FA10EA}">
      <dgm:prSet custT="1"/>
      <dgm:spPr>
        <a:solidFill>
          <a:schemeClr val="tx1">
            <a:lumMod val="75000"/>
            <a:lumOff val="25000"/>
            <a:alpha val="43000"/>
          </a:schemeClr>
        </a:solidFill>
        <a:ln>
          <a:solidFill>
            <a:schemeClr val="bg1">
              <a:alpha val="90000"/>
            </a:schemeClr>
          </a:solidFill>
        </a:ln>
      </dgm:spPr>
      <dgm:t>
        <a:bodyPr/>
        <a:lstStyle/>
        <a:p>
          <a:pPr marL="284163" marR="0" indent="-168275" defTabSz="800100" rtl="0" eaLnBrk="1" fontAlgn="auto" latinLnBrk="0" hangingPunct="1">
            <a:lnSpc>
              <a:spcPct val="90000"/>
            </a:lnSpc>
            <a:spcBef>
              <a:spcPct val="0"/>
            </a:spcBef>
            <a:spcAft>
              <a:spcPct val="15000"/>
            </a:spcAft>
            <a:buClrTx/>
            <a:buSzTx/>
            <a:buFontTx/>
            <a:buNone/>
            <a:tabLst/>
            <a:defRPr/>
          </a:pPr>
          <a:r>
            <a:rPr lang="en-US" sz="1800" dirty="0" smtClean="0">
              <a:solidFill>
                <a:schemeClr val="bg1"/>
              </a:solidFill>
            </a:rPr>
            <a:t>Scale for thousands of users</a:t>
          </a:r>
          <a:endParaRPr lang="en-GB" sz="1800" dirty="0">
            <a:solidFill>
              <a:schemeClr val="bg1"/>
            </a:solidFill>
          </a:endParaRPr>
        </a:p>
      </dgm:t>
    </dgm:pt>
    <dgm:pt modelId="{E7134DFE-1EC4-4B4A-A78A-F13DF22FD03B}" type="parTrans" cxnId="{FD53A1A9-F492-41DB-B52F-EE10A7A3E0F7}">
      <dgm:prSet/>
      <dgm:spPr/>
      <dgm:t>
        <a:bodyPr/>
        <a:lstStyle/>
        <a:p>
          <a:endParaRPr lang="en-US"/>
        </a:p>
      </dgm:t>
    </dgm:pt>
    <dgm:pt modelId="{AD4CF6D8-C020-49DB-865D-CA1E1D44DABD}" type="sibTrans" cxnId="{FD53A1A9-F492-41DB-B52F-EE10A7A3E0F7}">
      <dgm:prSet/>
      <dgm:spPr/>
      <dgm:t>
        <a:bodyPr/>
        <a:lstStyle/>
        <a:p>
          <a:endParaRPr lang="en-US"/>
        </a:p>
      </dgm:t>
    </dgm:pt>
    <dgm:pt modelId="{DA3ECB73-F537-47E2-8CE4-CDF2403A5B24}">
      <dgm:prSet custT="1"/>
      <dgm:spPr>
        <a:solidFill>
          <a:schemeClr val="tx1">
            <a:lumMod val="75000"/>
            <a:lumOff val="25000"/>
            <a:alpha val="43000"/>
          </a:schemeClr>
        </a:solidFill>
        <a:ln>
          <a:solidFill>
            <a:schemeClr val="bg1">
              <a:alpha val="90000"/>
            </a:schemeClr>
          </a:solidFill>
        </a:ln>
      </dgm:spPr>
      <dgm:t>
        <a:bodyPr/>
        <a:lstStyle/>
        <a:p>
          <a:pPr marL="225425" marR="0" indent="-225425" defTabSz="914400" rtl="0" eaLnBrk="1" fontAlgn="auto" latinLnBrk="0" hangingPunct="1">
            <a:lnSpc>
              <a:spcPct val="100000"/>
            </a:lnSpc>
            <a:spcBef>
              <a:spcPts val="0"/>
            </a:spcBef>
            <a:spcAft>
              <a:spcPts val="0"/>
            </a:spcAft>
            <a:buClrTx/>
            <a:buSzTx/>
            <a:buFontTx/>
            <a:buNone/>
            <a:tabLst/>
            <a:defRPr/>
          </a:pPr>
          <a:endParaRPr lang="en-GB" sz="1800" dirty="0">
            <a:solidFill>
              <a:schemeClr val="bg1"/>
            </a:solidFill>
          </a:endParaRPr>
        </a:p>
      </dgm:t>
    </dgm:pt>
    <dgm:pt modelId="{C86A3155-6D55-4C79-8FD9-149334F02CCA}" type="parTrans" cxnId="{71F2FF43-783C-4D68-8D7C-99E5B5DBA7D9}">
      <dgm:prSet/>
      <dgm:spPr/>
      <dgm:t>
        <a:bodyPr/>
        <a:lstStyle/>
        <a:p>
          <a:endParaRPr lang="en-US"/>
        </a:p>
      </dgm:t>
    </dgm:pt>
    <dgm:pt modelId="{462F9BA7-677E-4480-BDDA-A12D32C64761}" type="sibTrans" cxnId="{71F2FF43-783C-4D68-8D7C-99E5B5DBA7D9}">
      <dgm:prSet/>
      <dgm:spPr/>
      <dgm:t>
        <a:bodyPr/>
        <a:lstStyle/>
        <a:p>
          <a:endParaRPr lang="en-US"/>
        </a:p>
      </dgm:t>
    </dgm:pt>
    <dgm:pt modelId="{E2356711-F0D2-4C55-A80C-52EA227E69A3}">
      <dgm:prSet custT="1"/>
      <dgm:spPr>
        <a:solidFill>
          <a:schemeClr val="tx1">
            <a:lumMod val="75000"/>
            <a:lumOff val="25000"/>
            <a:alpha val="43000"/>
          </a:schemeClr>
        </a:solidFill>
        <a:ln>
          <a:solidFill>
            <a:schemeClr val="bg1">
              <a:alpha val="90000"/>
            </a:schemeClr>
          </a:solidFill>
        </a:ln>
      </dgm:spPr>
      <dgm:t>
        <a:bodyPr/>
        <a:lstStyle/>
        <a:p>
          <a:pPr rtl="0"/>
          <a:r>
            <a:rPr lang="en-US" sz="1800" dirty="0" smtClean="0">
              <a:solidFill>
                <a:schemeClr val="bg1"/>
              </a:solidFill>
              <a:latin typeface="+mn-lt"/>
            </a:rPr>
            <a:t>Rich connectivity</a:t>
          </a:r>
          <a:endParaRPr lang="en-GB" sz="1800" b="0" dirty="0">
            <a:solidFill>
              <a:schemeClr val="bg1"/>
            </a:solidFill>
            <a:latin typeface="+mn-lt"/>
          </a:endParaRPr>
        </a:p>
      </dgm:t>
    </dgm:pt>
    <dgm:pt modelId="{CC6D6179-C83E-4D49-A6EE-B96C7089B88B}" type="parTrans" cxnId="{24AE0451-DBAB-4EBC-82CF-CDEC1AF931F1}">
      <dgm:prSet/>
      <dgm:spPr/>
      <dgm:t>
        <a:bodyPr/>
        <a:lstStyle/>
        <a:p>
          <a:endParaRPr lang="en-US"/>
        </a:p>
      </dgm:t>
    </dgm:pt>
    <dgm:pt modelId="{68A87200-AF83-4BF1-B487-41ADBFC4DA84}" type="sibTrans" cxnId="{24AE0451-DBAB-4EBC-82CF-CDEC1AF931F1}">
      <dgm:prSet/>
      <dgm:spPr/>
      <dgm:t>
        <a:bodyPr/>
        <a:lstStyle/>
        <a:p>
          <a:endParaRPr lang="en-US"/>
        </a:p>
      </dgm:t>
    </dgm:pt>
    <dgm:pt modelId="{2A69CF55-B06C-458A-B01B-E21CD4534A96}">
      <dgm:prSet custT="1"/>
      <dgm:spPr>
        <a:solidFill>
          <a:schemeClr val="tx1">
            <a:lumMod val="75000"/>
            <a:lumOff val="25000"/>
            <a:alpha val="43000"/>
          </a:schemeClr>
        </a:solidFill>
        <a:ln>
          <a:solidFill>
            <a:schemeClr val="bg1">
              <a:alpha val="90000"/>
            </a:schemeClr>
          </a:solidFill>
        </a:ln>
      </dgm:spPr>
      <dgm:t>
        <a:bodyPr/>
        <a:lstStyle/>
        <a:p>
          <a:pPr marL="284163" indent="-168275" defTabSz="800100" rtl="0">
            <a:lnSpc>
              <a:spcPct val="90000"/>
            </a:lnSpc>
            <a:spcBef>
              <a:spcPct val="0"/>
            </a:spcBef>
            <a:spcAft>
              <a:spcPct val="15000"/>
            </a:spcAft>
            <a:buNone/>
          </a:pPr>
          <a:endParaRPr lang="en-GB" sz="1800" dirty="0">
            <a:solidFill>
              <a:schemeClr val="bg1"/>
            </a:solidFill>
          </a:endParaRPr>
        </a:p>
      </dgm:t>
    </dgm:pt>
    <dgm:pt modelId="{3DCA0639-CCA1-4BDC-99E8-28D1873979AA}" type="parTrans" cxnId="{FC8793A9-D198-49B0-AFBE-3C8226D57571}">
      <dgm:prSet/>
      <dgm:spPr/>
      <dgm:t>
        <a:bodyPr/>
        <a:lstStyle/>
        <a:p>
          <a:endParaRPr lang="en-US"/>
        </a:p>
      </dgm:t>
    </dgm:pt>
    <dgm:pt modelId="{4F885AEC-21E2-4CE2-BB52-2AB3BC6D5B0F}" type="sibTrans" cxnId="{FC8793A9-D198-49B0-AFBE-3C8226D57571}">
      <dgm:prSet/>
      <dgm:spPr/>
      <dgm:t>
        <a:bodyPr/>
        <a:lstStyle/>
        <a:p>
          <a:endParaRPr lang="en-US"/>
        </a:p>
      </dgm:t>
    </dgm:pt>
    <dgm:pt modelId="{13B7000B-9DF3-4892-8E9B-13599FDC7725}">
      <dgm:prSet custT="1"/>
      <dgm:spPr>
        <a:solidFill>
          <a:schemeClr val="tx1">
            <a:lumMod val="75000"/>
            <a:lumOff val="25000"/>
            <a:alpha val="43000"/>
          </a:schemeClr>
        </a:solidFill>
        <a:ln>
          <a:solidFill>
            <a:schemeClr val="bg1">
              <a:alpha val="90000"/>
            </a:schemeClr>
          </a:solidFill>
        </a:ln>
      </dgm:spPr>
      <dgm:t>
        <a:bodyPr/>
        <a:lstStyle/>
        <a:p>
          <a:pPr marL="284163" indent="-168275" defTabSz="800100" rtl="0">
            <a:lnSpc>
              <a:spcPct val="90000"/>
            </a:lnSpc>
            <a:spcBef>
              <a:spcPct val="0"/>
            </a:spcBef>
            <a:spcAft>
              <a:spcPct val="15000"/>
            </a:spcAft>
            <a:buNone/>
          </a:pPr>
          <a:r>
            <a:rPr lang="en-US" sz="1800" dirty="0" smtClean="0">
              <a:solidFill>
                <a:schemeClr val="bg1"/>
              </a:solidFill>
            </a:rPr>
            <a:t>Intuitive design environment</a:t>
          </a:r>
          <a:endParaRPr lang="en-GB" sz="1800" b="0" dirty="0">
            <a:solidFill>
              <a:schemeClr val="bg1"/>
            </a:solidFill>
            <a:latin typeface="+mn-lt"/>
          </a:endParaRPr>
        </a:p>
      </dgm:t>
    </dgm:pt>
    <dgm:pt modelId="{7246E55D-F57F-459B-AD43-28DE3833FE33}" type="sibTrans" cxnId="{955D8112-BDFF-44F4-AA87-AC6EDD5B1D93}">
      <dgm:prSet/>
      <dgm:spPr/>
      <dgm:t>
        <a:bodyPr/>
        <a:lstStyle/>
        <a:p>
          <a:endParaRPr lang="en-GB"/>
        </a:p>
      </dgm:t>
    </dgm:pt>
    <dgm:pt modelId="{8162F117-2D1B-4C31-AF8B-30511CA51727}" type="parTrans" cxnId="{955D8112-BDFF-44F4-AA87-AC6EDD5B1D93}">
      <dgm:prSet/>
      <dgm:spPr/>
      <dgm:t>
        <a:bodyPr/>
        <a:lstStyle/>
        <a:p>
          <a:endParaRPr lang="en-GB"/>
        </a:p>
      </dgm:t>
    </dgm:pt>
    <dgm:pt modelId="{15590519-7DF4-42C7-996D-BFC3EBB88B72}">
      <dgm:prSet custT="1"/>
      <dgm:spPr>
        <a:solidFill>
          <a:schemeClr val="tx1">
            <a:lumMod val="75000"/>
            <a:lumOff val="25000"/>
            <a:alpha val="43000"/>
          </a:schemeClr>
        </a:solidFill>
        <a:ln>
          <a:solidFill>
            <a:schemeClr val="bg1">
              <a:alpha val="90000"/>
            </a:schemeClr>
          </a:solidFill>
        </a:ln>
      </dgm:spPr>
      <dgm:t>
        <a:bodyPr/>
        <a:lstStyle/>
        <a:p>
          <a:pPr marL="225425" marR="0" indent="-225425"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bg1"/>
              </a:solidFill>
            </a:rPr>
            <a:t>Personalized data experience</a:t>
          </a:r>
          <a:endParaRPr lang="en-GB" sz="1800" dirty="0">
            <a:solidFill>
              <a:schemeClr val="bg1"/>
            </a:solidFill>
          </a:endParaRPr>
        </a:p>
      </dgm:t>
    </dgm:pt>
    <dgm:pt modelId="{A959D8ED-B372-4B41-BE59-2E4B91A13532}" type="parTrans" cxnId="{3D4D6D9F-E404-4FA4-B1E5-942E13BB2A62}">
      <dgm:prSet/>
      <dgm:spPr/>
      <dgm:t>
        <a:bodyPr/>
        <a:lstStyle/>
        <a:p>
          <a:endParaRPr lang="en-US"/>
        </a:p>
      </dgm:t>
    </dgm:pt>
    <dgm:pt modelId="{2802B9F8-CBB8-4B2E-93FC-029167ECE25A}" type="sibTrans" cxnId="{3D4D6D9F-E404-4FA4-B1E5-942E13BB2A62}">
      <dgm:prSet/>
      <dgm:spPr/>
      <dgm:t>
        <a:bodyPr/>
        <a:lstStyle/>
        <a:p>
          <a:endParaRPr lang="en-US"/>
        </a:p>
      </dgm:t>
    </dgm:pt>
    <dgm:pt modelId="{22BA7068-45E5-4E1E-91BA-1A76BE32F536}">
      <dgm:prSet custT="1"/>
      <dgm:spPr>
        <a:solidFill>
          <a:schemeClr val="tx1">
            <a:lumMod val="75000"/>
            <a:lumOff val="25000"/>
            <a:alpha val="43000"/>
          </a:schemeClr>
        </a:solidFill>
        <a:ln>
          <a:solidFill>
            <a:schemeClr val="bg1">
              <a:alpha val="90000"/>
            </a:schemeClr>
          </a:solidFill>
        </a:ln>
      </dgm:spPr>
      <dgm:t>
        <a:bodyPr/>
        <a:lstStyle/>
        <a:p>
          <a:pPr marL="225425" marR="0" indent="-225425" defTabSz="914400" rtl="0" eaLnBrk="1" fontAlgn="auto" latinLnBrk="0" hangingPunct="1">
            <a:lnSpc>
              <a:spcPct val="100000"/>
            </a:lnSpc>
            <a:spcBef>
              <a:spcPts val="0"/>
            </a:spcBef>
            <a:spcAft>
              <a:spcPts val="0"/>
            </a:spcAft>
            <a:buClrTx/>
            <a:buSzTx/>
            <a:buFontTx/>
            <a:buNone/>
            <a:tabLst/>
            <a:defRPr/>
          </a:pPr>
          <a:endParaRPr lang="en-GB" sz="1800" dirty="0">
            <a:solidFill>
              <a:schemeClr val="bg1"/>
            </a:solidFill>
          </a:endParaRPr>
        </a:p>
      </dgm:t>
    </dgm:pt>
    <dgm:pt modelId="{C7112B5F-C0DE-4C70-8558-596FBCCBA44B}" type="parTrans" cxnId="{841B94EE-CBBD-408F-8A20-A2F2C5D123D7}">
      <dgm:prSet/>
      <dgm:spPr/>
      <dgm:t>
        <a:bodyPr/>
        <a:lstStyle/>
        <a:p>
          <a:endParaRPr lang="en-US"/>
        </a:p>
      </dgm:t>
    </dgm:pt>
    <dgm:pt modelId="{790CA109-3AD1-443B-B224-FA1660DE21A0}" type="sibTrans" cxnId="{841B94EE-CBBD-408F-8A20-A2F2C5D123D7}">
      <dgm:prSet/>
      <dgm:spPr/>
      <dgm:t>
        <a:bodyPr/>
        <a:lstStyle/>
        <a:p>
          <a:endParaRPr lang="en-US"/>
        </a:p>
      </dgm:t>
    </dgm:pt>
    <dgm:pt modelId="{FA743FB4-3E7D-4843-BB64-D991317F26AE}">
      <dgm:prSet custT="1"/>
      <dgm:spPr>
        <a:solidFill>
          <a:schemeClr val="tx1">
            <a:lumMod val="75000"/>
            <a:lumOff val="25000"/>
            <a:alpha val="43000"/>
          </a:schemeClr>
        </a:solidFill>
        <a:ln>
          <a:solidFill>
            <a:schemeClr val="bg1">
              <a:alpha val="90000"/>
            </a:schemeClr>
          </a:solidFill>
        </a:ln>
      </dgm:spPr>
      <dgm:t>
        <a:bodyPr/>
        <a:lstStyle/>
        <a:p>
          <a:pPr marL="225425" marR="0" indent="-225425"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bg1"/>
              </a:solidFill>
            </a:rPr>
            <a:t>Embedded insights</a:t>
          </a:r>
        </a:p>
        <a:p>
          <a:pPr marL="225425" marR="0" indent="-225425" defTabSz="914400" rtl="0" eaLnBrk="1" fontAlgn="auto" latinLnBrk="0" hangingPunct="1">
            <a:lnSpc>
              <a:spcPct val="100000"/>
            </a:lnSpc>
            <a:spcBef>
              <a:spcPts val="0"/>
            </a:spcBef>
            <a:spcAft>
              <a:spcPts val="0"/>
            </a:spcAft>
            <a:buClrTx/>
            <a:buSzTx/>
            <a:buFontTx/>
            <a:buNone/>
            <a:tabLst/>
            <a:defRPr/>
          </a:pPr>
          <a:endParaRPr lang="en-GB" sz="1800" dirty="0">
            <a:solidFill>
              <a:schemeClr val="bg1"/>
            </a:solidFill>
          </a:endParaRPr>
        </a:p>
      </dgm:t>
    </dgm:pt>
    <dgm:pt modelId="{75EAECAC-8BD7-4F5E-93E5-AEA06480980E}" type="parTrans" cxnId="{02DDF102-EA1F-453F-8F4D-CB8F2F8CA5BC}">
      <dgm:prSet/>
      <dgm:spPr/>
      <dgm:t>
        <a:bodyPr/>
        <a:lstStyle/>
        <a:p>
          <a:endParaRPr lang="en-US"/>
        </a:p>
      </dgm:t>
    </dgm:pt>
    <dgm:pt modelId="{BF243C0E-903F-4D25-9497-DACBCFE619EB}" type="sibTrans" cxnId="{02DDF102-EA1F-453F-8F4D-CB8F2F8CA5BC}">
      <dgm:prSet/>
      <dgm:spPr/>
      <dgm:t>
        <a:bodyPr/>
        <a:lstStyle/>
        <a:p>
          <a:endParaRPr lang="en-US"/>
        </a:p>
      </dgm:t>
    </dgm:pt>
    <dgm:pt modelId="{EEF6B361-2BE0-4A98-9DC4-5985C43AAF10}">
      <dgm:prSet custT="1"/>
      <dgm:spPr>
        <a:solidFill>
          <a:schemeClr val="tx1">
            <a:lumMod val="75000"/>
            <a:lumOff val="25000"/>
            <a:alpha val="43000"/>
          </a:schemeClr>
        </a:solidFill>
        <a:ln>
          <a:solidFill>
            <a:schemeClr val="bg1">
              <a:alpha val="90000"/>
            </a:schemeClr>
          </a:solidFill>
        </a:ln>
      </dgm:spPr>
      <dgm:t>
        <a:bodyPr/>
        <a:lstStyle/>
        <a:p>
          <a:pPr marL="284163" indent="-168275" defTabSz="800100" rtl="0">
            <a:lnSpc>
              <a:spcPct val="90000"/>
            </a:lnSpc>
            <a:spcBef>
              <a:spcPct val="0"/>
            </a:spcBef>
            <a:spcAft>
              <a:spcPct val="15000"/>
            </a:spcAft>
            <a:buNone/>
          </a:pPr>
          <a:endParaRPr lang="en-GB" sz="1800" dirty="0">
            <a:solidFill>
              <a:schemeClr val="bg1"/>
            </a:solidFill>
          </a:endParaRPr>
        </a:p>
      </dgm:t>
    </dgm:pt>
    <dgm:pt modelId="{8EE00EE2-A31B-4621-8CFD-8745E09B59E5}" type="parTrans" cxnId="{A2A31B25-ED40-4FE0-9223-63DE2589F9B9}">
      <dgm:prSet/>
      <dgm:spPr/>
      <dgm:t>
        <a:bodyPr/>
        <a:lstStyle/>
        <a:p>
          <a:endParaRPr lang="en-US"/>
        </a:p>
      </dgm:t>
    </dgm:pt>
    <dgm:pt modelId="{FC97A842-BEC4-482F-8260-10C11841C751}" type="sibTrans" cxnId="{A2A31B25-ED40-4FE0-9223-63DE2589F9B9}">
      <dgm:prSet/>
      <dgm:spPr/>
      <dgm:t>
        <a:bodyPr/>
        <a:lstStyle/>
        <a:p>
          <a:endParaRPr lang="en-US"/>
        </a:p>
      </dgm:t>
    </dgm:pt>
    <dgm:pt modelId="{A6472F4E-2313-47EA-97FA-821754F93250}">
      <dgm:prSet custT="1"/>
      <dgm:spPr>
        <a:solidFill>
          <a:schemeClr val="tx1">
            <a:lumMod val="75000"/>
            <a:lumOff val="25000"/>
            <a:alpha val="43000"/>
          </a:schemeClr>
        </a:solidFill>
        <a:ln>
          <a:solidFill>
            <a:schemeClr val="bg1">
              <a:alpha val="90000"/>
            </a:schemeClr>
          </a:solidFill>
        </a:ln>
      </dgm:spPr>
      <dgm:t>
        <a:bodyPr/>
        <a:lstStyle/>
        <a:p>
          <a:pPr marL="284163" indent="-168275" defTabSz="800100" rtl="0">
            <a:lnSpc>
              <a:spcPct val="90000"/>
            </a:lnSpc>
            <a:spcBef>
              <a:spcPct val="0"/>
            </a:spcBef>
            <a:spcAft>
              <a:spcPct val="15000"/>
            </a:spcAft>
            <a:buNone/>
          </a:pPr>
          <a:endParaRPr lang="en-GB" sz="1800" b="0" dirty="0">
            <a:solidFill>
              <a:schemeClr val="bg1"/>
            </a:solidFill>
            <a:latin typeface="+mn-lt"/>
          </a:endParaRPr>
        </a:p>
      </dgm:t>
    </dgm:pt>
    <dgm:pt modelId="{6C71460A-ECC3-4284-853D-D6F477C03A94}" type="parTrans" cxnId="{73BDC021-BE9F-4C36-8F9B-A35E60A08F76}">
      <dgm:prSet/>
      <dgm:spPr/>
      <dgm:t>
        <a:bodyPr/>
        <a:lstStyle/>
        <a:p>
          <a:endParaRPr lang="en-US"/>
        </a:p>
      </dgm:t>
    </dgm:pt>
    <dgm:pt modelId="{9E69199A-5C7C-4B6F-BD4B-49BAB9CF5B10}" type="sibTrans" cxnId="{73BDC021-BE9F-4C36-8F9B-A35E60A08F76}">
      <dgm:prSet/>
      <dgm:spPr/>
      <dgm:t>
        <a:bodyPr/>
        <a:lstStyle/>
        <a:p>
          <a:endParaRPr lang="en-US"/>
        </a:p>
      </dgm:t>
    </dgm:pt>
    <dgm:pt modelId="{46451423-DE0A-47A7-B26E-ED218B7168C6}">
      <dgm:prSet custT="1"/>
      <dgm:spPr>
        <a:solidFill>
          <a:schemeClr val="tx1">
            <a:lumMod val="75000"/>
            <a:lumOff val="25000"/>
            <a:alpha val="43000"/>
          </a:schemeClr>
        </a:solidFill>
        <a:ln>
          <a:solidFill>
            <a:schemeClr val="bg1">
              <a:alpha val="90000"/>
            </a:schemeClr>
          </a:solidFill>
        </a:ln>
      </dgm:spPr>
      <dgm:t>
        <a:bodyPr/>
        <a:lstStyle/>
        <a:p>
          <a:pPr marL="225425" marR="0" indent="-225425"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bg1"/>
              </a:solidFill>
            </a:rPr>
            <a:t>Predictive analysis</a:t>
          </a:r>
          <a:endParaRPr lang="en-GB" sz="1800" dirty="0">
            <a:solidFill>
              <a:schemeClr val="bg1"/>
            </a:solidFill>
          </a:endParaRPr>
        </a:p>
      </dgm:t>
    </dgm:pt>
    <dgm:pt modelId="{61237FEE-3895-4617-A269-6F43F55024A4}" type="parTrans" cxnId="{673478EA-143B-4DA0-98CA-4046E07542CB}">
      <dgm:prSet/>
      <dgm:spPr/>
      <dgm:t>
        <a:bodyPr/>
        <a:lstStyle/>
        <a:p>
          <a:endParaRPr lang="en-US"/>
        </a:p>
      </dgm:t>
    </dgm:pt>
    <dgm:pt modelId="{A03DBACC-8579-41A0-9CF3-76F9CC42C3DE}" type="sibTrans" cxnId="{673478EA-143B-4DA0-98CA-4046E07542CB}">
      <dgm:prSet/>
      <dgm:spPr/>
      <dgm:t>
        <a:bodyPr/>
        <a:lstStyle/>
        <a:p>
          <a:endParaRPr lang="en-US"/>
        </a:p>
      </dgm:t>
    </dgm:pt>
    <dgm:pt modelId="{6AFB34B9-77CE-43ED-A66E-AC6A5AC0FC76}">
      <dgm:prSet custT="1"/>
      <dgm:spPr>
        <a:solidFill>
          <a:schemeClr val="tx1">
            <a:lumMod val="75000"/>
            <a:lumOff val="25000"/>
            <a:alpha val="43000"/>
          </a:schemeClr>
        </a:solidFill>
        <a:ln>
          <a:solidFill>
            <a:schemeClr val="bg1">
              <a:alpha val="90000"/>
            </a:schemeClr>
          </a:solidFill>
        </a:ln>
      </dgm:spPr>
      <dgm:t>
        <a:bodyPr/>
        <a:lstStyle/>
        <a:p>
          <a:pPr marL="225425" marR="0" indent="-225425" defTabSz="914400" rtl="0" eaLnBrk="1" fontAlgn="auto" latinLnBrk="0" hangingPunct="1">
            <a:lnSpc>
              <a:spcPct val="100000"/>
            </a:lnSpc>
            <a:spcBef>
              <a:spcPts val="0"/>
            </a:spcBef>
            <a:spcAft>
              <a:spcPts val="0"/>
            </a:spcAft>
            <a:buClrTx/>
            <a:buSzTx/>
            <a:buFontTx/>
            <a:buNone/>
            <a:tabLst/>
            <a:defRPr/>
          </a:pPr>
          <a:endParaRPr lang="en-GB" sz="1800" dirty="0">
            <a:solidFill>
              <a:schemeClr val="bg1"/>
            </a:solidFill>
          </a:endParaRPr>
        </a:p>
      </dgm:t>
    </dgm:pt>
    <dgm:pt modelId="{87CB6CF1-E5D6-44BA-AD19-87FD6F7267F5}" type="parTrans" cxnId="{855E03D0-46C5-4615-AC34-7080E5F4BF76}">
      <dgm:prSet/>
      <dgm:spPr/>
      <dgm:t>
        <a:bodyPr/>
        <a:lstStyle/>
        <a:p>
          <a:endParaRPr lang="en-US"/>
        </a:p>
      </dgm:t>
    </dgm:pt>
    <dgm:pt modelId="{5E0CDE6F-B336-4BAF-A6B9-3B101B98F04F}" type="sibTrans" cxnId="{855E03D0-46C5-4615-AC34-7080E5F4BF76}">
      <dgm:prSet/>
      <dgm:spPr/>
      <dgm:t>
        <a:bodyPr/>
        <a:lstStyle/>
        <a:p>
          <a:endParaRPr lang="en-US"/>
        </a:p>
      </dgm:t>
    </dgm:pt>
    <dgm:pt modelId="{60C86357-25D9-4CAB-B2BB-5F78E6C64656}">
      <dgm:prSet custT="1"/>
      <dgm:spPr>
        <a:solidFill>
          <a:schemeClr val="tx1">
            <a:lumMod val="75000"/>
            <a:lumOff val="25000"/>
            <a:alpha val="43000"/>
          </a:schemeClr>
        </a:solidFill>
        <a:ln>
          <a:solidFill>
            <a:schemeClr val="bg1">
              <a:alpha val="90000"/>
            </a:schemeClr>
          </a:solidFill>
        </a:ln>
      </dgm:spPr>
      <dgm:t>
        <a:bodyPr/>
        <a:lstStyle/>
        <a:p>
          <a:pPr marL="225425" marR="0" indent="-225425" defTabSz="914400" rtl="0" eaLnBrk="1" fontAlgn="auto" latinLnBrk="0" hangingPunct="1">
            <a:lnSpc>
              <a:spcPct val="100000"/>
            </a:lnSpc>
            <a:spcBef>
              <a:spcPts val="0"/>
            </a:spcBef>
            <a:spcAft>
              <a:spcPts val="0"/>
            </a:spcAft>
            <a:buClrTx/>
            <a:buSzTx/>
            <a:buFontTx/>
            <a:buNone/>
            <a:tabLst/>
            <a:defRPr/>
          </a:pPr>
          <a:endParaRPr lang="en-GB" sz="1800" dirty="0">
            <a:solidFill>
              <a:schemeClr val="bg1"/>
            </a:solidFill>
          </a:endParaRPr>
        </a:p>
      </dgm:t>
    </dgm:pt>
    <dgm:pt modelId="{06D81547-8C8D-4130-B0B6-DE955E693772}" type="parTrans" cxnId="{5B44C9FF-3535-4963-9223-744558C7AF6A}">
      <dgm:prSet/>
      <dgm:spPr/>
      <dgm:t>
        <a:bodyPr/>
        <a:lstStyle/>
        <a:p>
          <a:endParaRPr lang="en-US"/>
        </a:p>
      </dgm:t>
    </dgm:pt>
    <dgm:pt modelId="{12D02035-18B4-436D-86F6-D0EADCA9C176}" type="sibTrans" cxnId="{5B44C9FF-3535-4963-9223-744558C7AF6A}">
      <dgm:prSet/>
      <dgm:spPr/>
      <dgm:t>
        <a:bodyPr/>
        <a:lstStyle/>
        <a:p>
          <a:endParaRPr lang="en-US"/>
        </a:p>
      </dgm:t>
    </dgm:pt>
    <dgm:pt modelId="{0ADC8A42-0DBB-44BF-9A94-EE35AB813967}">
      <dgm:prSet custT="1"/>
      <dgm:spPr>
        <a:solidFill>
          <a:schemeClr val="tx1">
            <a:lumMod val="75000"/>
            <a:lumOff val="25000"/>
            <a:alpha val="43000"/>
          </a:schemeClr>
        </a:solidFill>
        <a:ln>
          <a:solidFill>
            <a:schemeClr val="bg1">
              <a:alpha val="90000"/>
            </a:schemeClr>
          </a:solidFill>
        </a:ln>
      </dgm:spPr>
      <dgm:t>
        <a:bodyPr/>
        <a:lstStyle/>
        <a:p>
          <a:pPr marL="284163" indent="-168275" defTabSz="800100" rtl="0">
            <a:lnSpc>
              <a:spcPct val="90000"/>
            </a:lnSpc>
            <a:spcBef>
              <a:spcPct val="0"/>
            </a:spcBef>
            <a:spcAft>
              <a:spcPct val="15000"/>
            </a:spcAft>
            <a:buNone/>
          </a:pPr>
          <a:r>
            <a:rPr lang="en-US" sz="1800" dirty="0" smtClean="0">
              <a:solidFill>
                <a:schemeClr val="bg1"/>
              </a:solidFill>
            </a:rPr>
            <a:t>Wide-spread delivery through Office</a:t>
          </a:r>
          <a:endParaRPr lang="en-GB" sz="1800" dirty="0">
            <a:solidFill>
              <a:schemeClr val="bg1"/>
            </a:solidFill>
          </a:endParaRPr>
        </a:p>
      </dgm:t>
    </dgm:pt>
    <dgm:pt modelId="{A7D31097-CADB-4B12-9938-C2C52452DFB3}" type="parTrans" cxnId="{53C33436-3F69-4A96-B0B6-FE87F9027A41}">
      <dgm:prSet/>
      <dgm:spPr/>
      <dgm:t>
        <a:bodyPr/>
        <a:lstStyle/>
        <a:p>
          <a:endParaRPr lang="en-US"/>
        </a:p>
      </dgm:t>
    </dgm:pt>
    <dgm:pt modelId="{A1A62E02-C866-4DF0-824E-D2FE00E408CB}" type="sibTrans" cxnId="{53C33436-3F69-4A96-B0B6-FE87F9027A41}">
      <dgm:prSet/>
      <dgm:spPr/>
      <dgm:t>
        <a:bodyPr/>
        <a:lstStyle/>
        <a:p>
          <a:endParaRPr lang="en-US"/>
        </a:p>
      </dgm:t>
    </dgm:pt>
    <dgm:pt modelId="{B3BBE546-CC2B-43EB-BD95-FC2C574ABF4D}">
      <dgm:prSet custT="1"/>
      <dgm:spPr>
        <a:solidFill>
          <a:schemeClr val="tx1">
            <a:lumMod val="75000"/>
            <a:lumOff val="25000"/>
            <a:alpha val="43000"/>
          </a:schemeClr>
        </a:solidFill>
        <a:ln>
          <a:solidFill>
            <a:schemeClr val="bg1">
              <a:alpha val="90000"/>
            </a:schemeClr>
          </a:solidFill>
        </a:ln>
      </dgm:spPr>
      <dgm:t>
        <a:bodyPr/>
        <a:lstStyle/>
        <a:p>
          <a:pPr marL="284163" indent="-168275" defTabSz="800100" rtl="0">
            <a:lnSpc>
              <a:spcPct val="90000"/>
            </a:lnSpc>
            <a:spcBef>
              <a:spcPct val="0"/>
            </a:spcBef>
            <a:spcAft>
              <a:spcPct val="15000"/>
            </a:spcAft>
            <a:buNone/>
          </a:pPr>
          <a:endParaRPr lang="en-GB" sz="1800" dirty="0">
            <a:solidFill>
              <a:schemeClr val="bg1"/>
            </a:solidFill>
          </a:endParaRPr>
        </a:p>
      </dgm:t>
    </dgm:pt>
    <dgm:pt modelId="{BA40BF0E-BB01-4C25-BCA0-0C62303586D0}" type="parTrans" cxnId="{CBEF3A93-B7AE-4CC5-9316-0C7B4E93D676}">
      <dgm:prSet/>
      <dgm:spPr/>
      <dgm:t>
        <a:bodyPr/>
        <a:lstStyle/>
        <a:p>
          <a:endParaRPr lang="en-US"/>
        </a:p>
      </dgm:t>
    </dgm:pt>
    <dgm:pt modelId="{0AE81026-EE47-4365-8B01-F59A1E1B39EE}" type="sibTrans" cxnId="{CBEF3A93-B7AE-4CC5-9316-0C7B4E93D676}">
      <dgm:prSet/>
      <dgm:spPr/>
      <dgm:t>
        <a:bodyPr/>
        <a:lstStyle/>
        <a:p>
          <a:endParaRPr lang="en-US"/>
        </a:p>
      </dgm:t>
    </dgm:pt>
    <dgm:pt modelId="{3B928CA2-B164-4A75-8493-492173FC1337}">
      <dgm:prSet custT="1"/>
      <dgm:spPr>
        <a:solidFill>
          <a:schemeClr val="tx1">
            <a:lumMod val="75000"/>
            <a:lumOff val="25000"/>
            <a:alpha val="43000"/>
          </a:schemeClr>
        </a:solidFill>
        <a:ln>
          <a:solidFill>
            <a:schemeClr val="bg1">
              <a:alpha val="90000"/>
            </a:schemeClr>
          </a:solidFill>
        </a:ln>
      </dgm:spPr>
      <dgm:t>
        <a:bodyPr/>
        <a:lstStyle/>
        <a:p>
          <a:pPr rtl="0"/>
          <a:r>
            <a:rPr lang="en-GB" sz="1800" dirty="0" smtClean="0">
              <a:solidFill>
                <a:schemeClr val="bg1"/>
              </a:solidFill>
            </a:rPr>
            <a:t>Enterprise-class manageability</a:t>
          </a:r>
          <a:endParaRPr lang="en-GB" sz="1800" dirty="0">
            <a:solidFill>
              <a:schemeClr val="bg1"/>
            </a:solidFill>
          </a:endParaRPr>
        </a:p>
      </dgm:t>
    </dgm:pt>
    <dgm:pt modelId="{DCE38847-855F-49B2-930D-27F9D12D3177}" type="sibTrans" cxnId="{92CF5083-BF34-489E-A76E-2C6C7E89C6CB}">
      <dgm:prSet/>
      <dgm:spPr/>
      <dgm:t>
        <a:bodyPr/>
        <a:lstStyle/>
        <a:p>
          <a:endParaRPr lang="en-US"/>
        </a:p>
      </dgm:t>
    </dgm:pt>
    <dgm:pt modelId="{89D35612-EDF5-47A7-9430-C1CC82FF5417}" type="parTrans" cxnId="{92CF5083-BF34-489E-A76E-2C6C7E89C6CB}">
      <dgm:prSet/>
      <dgm:spPr/>
      <dgm:t>
        <a:bodyPr/>
        <a:lstStyle/>
        <a:p>
          <a:endParaRPr lang="en-US"/>
        </a:p>
      </dgm:t>
    </dgm:pt>
    <dgm:pt modelId="{30FEC88A-BC8C-4B43-B1A4-9EAC87B80FC1}">
      <dgm:prSet custT="1"/>
      <dgm:spPr>
        <a:solidFill>
          <a:schemeClr val="tx1">
            <a:lumMod val="75000"/>
            <a:lumOff val="25000"/>
            <a:alpha val="43000"/>
          </a:schemeClr>
        </a:solidFill>
        <a:ln>
          <a:solidFill>
            <a:schemeClr val="bg1">
              <a:alpha val="90000"/>
            </a:schemeClr>
          </a:solidFill>
        </a:ln>
      </dgm:spPr>
      <dgm:t>
        <a:bodyPr/>
        <a:lstStyle/>
        <a:p>
          <a:pPr rtl="0"/>
          <a:endParaRPr lang="en-GB" sz="1800" b="0" dirty="0">
            <a:solidFill>
              <a:schemeClr val="bg1"/>
            </a:solidFill>
          </a:endParaRPr>
        </a:p>
      </dgm:t>
    </dgm:pt>
    <dgm:pt modelId="{8462FCF1-01AE-4075-B0EC-3BEA3846AAA4}" type="sibTrans" cxnId="{D574D48E-AC2D-4CA4-AAB9-6822E496384B}">
      <dgm:prSet/>
      <dgm:spPr/>
      <dgm:t>
        <a:bodyPr/>
        <a:lstStyle/>
        <a:p>
          <a:endParaRPr lang="en-US"/>
        </a:p>
      </dgm:t>
    </dgm:pt>
    <dgm:pt modelId="{8ACD8CFD-C356-42B1-AFE9-4A7B95BD3370}" type="parTrans" cxnId="{D574D48E-AC2D-4CA4-AAB9-6822E496384B}">
      <dgm:prSet/>
      <dgm:spPr/>
      <dgm:t>
        <a:bodyPr/>
        <a:lstStyle/>
        <a:p>
          <a:endParaRPr lang="en-US"/>
        </a:p>
      </dgm:t>
    </dgm:pt>
    <dgm:pt modelId="{EDB81AB9-0EE1-419C-9C77-74489BBC3831}">
      <dgm:prSet custT="1"/>
      <dgm:spPr>
        <a:solidFill>
          <a:schemeClr val="tx1">
            <a:lumMod val="75000"/>
            <a:lumOff val="25000"/>
            <a:alpha val="43000"/>
          </a:schemeClr>
        </a:solidFill>
        <a:ln>
          <a:solidFill>
            <a:schemeClr val="bg1">
              <a:alpha val="90000"/>
            </a:schemeClr>
          </a:solidFill>
        </a:ln>
      </dgm:spPr>
      <dgm:t>
        <a:bodyPr/>
        <a:lstStyle/>
        <a:p>
          <a:pPr rtl="0"/>
          <a:r>
            <a:rPr lang="en-US" sz="1800" dirty="0" smtClean="0">
              <a:solidFill>
                <a:schemeClr val="bg1"/>
              </a:solidFill>
            </a:rPr>
            <a:t>Robust data integration</a:t>
          </a:r>
          <a:endParaRPr lang="en-GB" sz="1800" b="0" dirty="0">
            <a:solidFill>
              <a:schemeClr val="bg1"/>
            </a:solidFill>
          </a:endParaRPr>
        </a:p>
      </dgm:t>
    </dgm:pt>
    <dgm:pt modelId="{358ADA2C-32C0-4F7A-BF95-EE51445BF46B}" type="sibTrans" cxnId="{60F37F98-3FE8-4C6E-9311-2E0D7D80B08B}">
      <dgm:prSet/>
      <dgm:spPr/>
      <dgm:t>
        <a:bodyPr/>
        <a:lstStyle/>
        <a:p>
          <a:endParaRPr lang="en-US"/>
        </a:p>
      </dgm:t>
    </dgm:pt>
    <dgm:pt modelId="{FF93187F-1060-4552-AA0A-DB27761A6FD3}" type="parTrans" cxnId="{60F37F98-3FE8-4C6E-9311-2E0D7D80B08B}">
      <dgm:prSet/>
      <dgm:spPr/>
      <dgm:t>
        <a:bodyPr/>
        <a:lstStyle/>
        <a:p>
          <a:endParaRPr lang="en-US"/>
        </a:p>
      </dgm:t>
    </dgm:pt>
    <dgm:pt modelId="{49C91AF6-9A0B-4579-9AC4-A3FBA8926B05}">
      <dgm:prSet custT="1"/>
      <dgm:spPr>
        <a:solidFill>
          <a:schemeClr val="tx1">
            <a:lumMod val="75000"/>
            <a:lumOff val="25000"/>
            <a:alpha val="43000"/>
          </a:schemeClr>
        </a:solidFill>
        <a:ln>
          <a:solidFill>
            <a:schemeClr val="bg1">
              <a:alpha val="90000"/>
            </a:schemeClr>
          </a:solidFill>
        </a:ln>
      </dgm:spPr>
      <dgm:t>
        <a:bodyPr/>
        <a:lstStyle/>
        <a:p>
          <a:pPr rtl="0"/>
          <a:endParaRPr lang="en-GB" sz="1800" b="0" dirty="0">
            <a:solidFill>
              <a:schemeClr val="bg1"/>
            </a:solidFill>
            <a:latin typeface="+mn-lt"/>
          </a:endParaRPr>
        </a:p>
      </dgm:t>
    </dgm:pt>
    <dgm:pt modelId="{521E4600-484F-41FC-AF4D-CAF9C04D1B12}" type="sibTrans" cxnId="{50C4D899-1052-43B0-BFD2-CBF91FACB276}">
      <dgm:prSet/>
      <dgm:spPr/>
      <dgm:t>
        <a:bodyPr/>
        <a:lstStyle/>
        <a:p>
          <a:endParaRPr lang="en-US"/>
        </a:p>
      </dgm:t>
    </dgm:pt>
    <dgm:pt modelId="{09E59BA7-3B6A-4C53-9648-3B6DA5FDD321}" type="parTrans" cxnId="{50C4D899-1052-43B0-BFD2-CBF91FACB276}">
      <dgm:prSet/>
      <dgm:spPr/>
      <dgm:t>
        <a:bodyPr/>
        <a:lstStyle/>
        <a:p>
          <a:endParaRPr lang="en-US"/>
        </a:p>
      </dgm:t>
    </dgm:pt>
    <dgm:pt modelId="{7CF205ED-CDF9-4CCF-91AB-FE4A16358E16}" type="pres">
      <dgm:prSet presAssocID="{2A288ACE-D10E-4871-B65F-9534A9F84513}" presName="Name0" presStyleCnt="0">
        <dgm:presLayoutVars>
          <dgm:dir/>
          <dgm:animLvl val="lvl"/>
          <dgm:resizeHandles val="exact"/>
        </dgm:presLayoutVars>
      </dgm:prSet>
      <dgm:spPr/>
      <dgm:t>
        <a:bodyPr/>
        <a:lstStyle/>
        <a:p>
          <a:endParaRPr lang="en-US"/>
        </a:p>
      </dgm:t>
    </dgm:pt>
    <dgm:pt modelId="{DEFF9FDD-1131-4E56-8E65-7143D4F05814}" type="pres">
      <dgm:prSet presAssocID="{2358599F-3FE3-4866-80DC-D040FE4C3A8B}" presName="composite" presStyleCnt="0"/>
      <dgm:spPr/>
      <dgm:t>
        <a:bodyPr/>
        <a:lstStyle/>
        <a:p>
          <a:endParaRPr lang="en-US"/>
        </a:p>
      </dgm:t>
    </dgm:pt>
    <dgm:pt modelId="{4355B1A6-6C4D-4225-8385-DEB505636246}" type="pres">
      <dgm:prSet presAssocID="{2358599F-3FE3-4866-80DC-D040FE4C3A8B}" presName="parTx" presStyleLbl="alignNode1" presStyleIdx="0" presStyleCnt="3" custScaleX="113408" custLinFactNeighborY="-4271">
        <dgm:presLayoutVars>
          <dgm:chMax val="0"/>
          <dgm:chPref val="0"/>
          <dgm:bulletEnabled val="1"/>
        </dgm:presLayoutVars>
      </dgm:prSet>
      <dgm:spPr/>
      <dgm:t>
        <a:bodyPr/>
        <a:lstStyle/>
        <a:p>
          <a:endParaRPr lang="en-US"/>
        </a:p>
      </dgm:t>
    </dgm:pt>
    <dgm:pt modelId="{6D54B3E7-4D60-40C7-8B20-09F256C98AD8}" type="pres">
      <dgm:prSet presAssocID="{2358599F-3FE3-4866-80DC-D040FE4C3A8B}" presName="desTx" presStyleLbl="alignAccFollowNode1" presStyleIdx="0" presStyleCnt="3" custScaleX="114108">
        <dgm:presLayoutVars>
          <dgm:bulletEnabled val="1"/>
        </dgm:presLayoutVars>
      </dgm:prSet>
      <dgm:spPr/>
      <dgm:t>
        <a:bodyPr/>
        <a:lstStyle/>
        <a:p>
          <a:endParaRPr lang="en-GB"/>
        </a:p>
      </dgm:t>
    </dgm:pt>
    <dgm:pt modelId="{A65A75E1-D744-4B47-A7A8-79F35EE9C54C}" type="pres">
      <dgm:prSet presAssocID="{705DFF6E-DA51-48C7-8E84-64689BAFC925}" presName="space" presStyleCnt="0"/>
      <dgm:spPr/>
      <dgm:t>
        <a:bodyPr/>
        <a:lstStyle/>
        <a:p>
          <a:endParaRPr lang="en-US"/>
        </a:p>
      </dgm:t>
    </dgm:pt>
    <dgm:pt modelId="{D6692420-2FCD-41E9-9BDA-B6CA678ED050}" type="pres">
      <dgm:prSet presAssocID="{2F4CC589-B9AE-4AC2-87A9-7AD844304037}" presName="composite" presStyleCnt="0"/>
      <dgm:spPr/>
      <dgm:t>
        <a:bodyPr/>
        <a:lstStyle/>
        <a:p>
          <a:endParaRPr lang="en-US"/>
        </a:p>
      </dgm:t>
    </dgm:pt>
    <dgm:pt modelId="{82F3DA48-1A87-42F3-B788-C7258CB72FB5}" type="pres">
      <dgm:prSet presAssocID="{2F4CC589-B9AE-4AC2-87A9-7AD844304037}" presName="parTx" presStyleLbl="alignNode1" presStyleIdx="1" presStyleCnt="3" custScaleX="117167" custLinFactNeighborY="-4271">
        <dgm:presLayoutVars>
          <dgm:chMax val="0"/>
          <dgm:chPref val="0"/>
          <dgm:bulletEnabled val="1"/>
        </dgm:presLayoutVars>
      </dgm:prSet>
      <dgm:spPr/>
      <dgm:t>
        <a:bodyPr/>
        <a:lstStyle/>
        <a:p>
          <a:endParaRPr lang="en-US"/>
        </a:p>
      </dgm:t>
    </dgm:pt>
    <dgm:pt modelId="{9F71A47E-7A28-4A48-93FD-CE392BCC0E2F}" type="pres">
      <dgm:prSet presAssocID="{2F4CC589-B9AE-4AC2-87A9-7AD844304037}" presName="desTx" presStyleLbl="alignAccFollowNode1" presStyleIdx="1" presStyleCnt="3" custScaleX="116318">
        <dgm:presLayoutVars>
          <dgm:bulletEnabled val="1"/>
        </dgm:presLayoutVars>
      </dgm:prSet>
      <dgm:spPr/>
      <dgm:t>
        <a:bodyPr/>
        <a:lstStyle/>
        <a:p>
          <a:endParaRPr lang="en-US"/>
        </a:p>
      </dgm:t>
    </dgm:pt>
    <dgm:pt modelId="{A550D66A-6C84-48F5-84D4-D147554D1540}" type="pres">
      <dgm:prSet presAssocID="{8F43993B-F970-4B3D-BC62-FD10BB49DB04}" presName="space" presStyleCnt="0"/>
      <dgm:spPr/>
      <dgm:t>
        <a:bodyPr/>
        <a:lstStyle/>
        <a:p>
          <a:endParaRPr lang="en-US"/>
        </a:p>
      </dgm:t>
    </dgm:pt>
    <dgm:pt modelId="{DB3C15E9-A019-405A-BE01-256999720129}" type="pres">
      <dgm:prSet presAssocID="{00001340-3440-4A6E-9FCA-7A9082272A09}" presName="composite" presStyleCnt="0"/>
      <dgm:spPr/>
      <dgm:t>
        <a:bodyPr/>
        <a:lstStyle/>
        <a:p>
          <a:endParaRPr lang="en-US"/>
        </a:p>
      </dgm:t>
    </dgm:pt>
    <dgm:pt modelId="{2CF9736D-07F2-473F-A839-C6F65857CDC0}" type="pres">
      <dgm:prSet presAssocID="{00001340-3440-4A6E-9FCA-7A9082272A09}" presName="parTx" presStyleLbl="alignNode1" presStyleIdx="2" presStyleCnt="3" custScaleX="113408" custLinFactNeighborY="-4271">
        <dgm:presLayoutVars>
          <dgm:chMax val="0"/>
          <dgm:chPref val="0"/>
          <dgm:bulletEnabled val="1"/>
        </dgm:presLayoutVars>
      </dgm:prSet>
      <dgm:spPr/>
      <dgm:t>
        <a:bodyPr/>
        <a:lstStyle/>
        <a:p>
          <a:endParaRPr lang="en-US"/>
        </a:p>
      </dgm:t>
    </dgm:pt>
    <dgm:pt modelId="{2E8FE9EB-F945-4543-AFA4-B3DF006F663A}" type="pres">
      <dgm:prSet presAssocID="{00001340-3440-4A6E-9FCA-7A9082272A09}" presName="desTx" presStyleLbl="alignAccFollowNode1" presStyleIdx="2" presStyleCnt="3" custScaleX="114351">
        <dgm:presLayoutVars>
          <dgm:bulletEnabled val="1"/>
        </dgm:presLayoutVars>
      </dgm:prSet>
      <dgm:spPr/>
      <dgm:t>
        <a:bodyPr/>
        <a:lstStyle/>
        <a:p>
          <a:endParaRPr lang="en-GB"/>
        </a:p>
      </dgm:t>
    </dgm:pt>
  </dgm:ptLst>
  <dgm:cxnLst>
    <dgm:cxn modelId="{71F2FF43-783C-4D68-8D7C-99E5B5DBA7D9}" srcId="{00001340-3440-4A6E-9FCA-7A9082272A09}" destId="{DA3ECB73-F537-47E2-8CE4-CDF2403A5B24}" srcOrd="0" destOrd="0" parTransId="{C86A3155-6D55-4C79-8FD9-149334F02CCA}" sibTransId="{462F9BA7-677E-4480-BDDA-A12D32C64761}"/>
    <dgm:cxn modelId="{8878D441-69A4-44CE-91CB-09DAF45229D2}" type="presOf" srcId="{0ADC8A42-0DBB-44BF-9A94-EE35AB813967}" destId="{9F71A47E-7A28-4A48-93FD-CE392BCC0E2F}" srcOrd="0" destOrd="5" presId="urn:microsoft.com/office/officeart/2005/8/layout/hList1"/>
    <dgm:cxn modelId="{A2A31B25-ED40-4FE0-9223-63DE2589F9B9}" srcId="{2F4CC589-B9AE-4AC2-87A9-7AD844304037}" destId="{EEF6B361-2BE0-4A98-9DC4-5985C43AAF10}" srcOrd="6" destOrd="0" parTransId="{8EE00EE2-A31B-4621-8CFD-8745E09B59E5}" sibTransId="{FC97A842-BEC4-482F-8260-10C11841C751}"/>
    <dgm:cxn modelId="{D574D48E-AC2D-4CA4-AAB9-6822E496384B}" srcId="{2358599F-3FE3-4866-80DC-D040FE4C3A8B}" destId="{30FEC88A-BC8C-4B43-B1A4-9EAC87B80FC1}" srcOrd="4" destOrd="0" parTransId="{8ACD8CFD-C356-42B1-AFE9-4A7B95BD3370}" sibTransId="{8462FCF1-01AE-4075-B0EC-3BEA3846AAA4}"/>
    <dgm:cxn modelId="{56D6CC21-9981-4D1F-8CCF-9DA7CE911ABE}" type="presOf" srcId="{22BA7068-45E5-4E1E-91BA-1A76BE32F536}" destId="{2E8FE9EB-F945-4543-AFA4-B3DF006F663A}" srcOrd="0" destOrd="6" presId="urn:microsoft.com/office/officeart/2005/8/layout/hList1"/>
    <dgm:cxn modelId="{DD2A54AD-C9F0-4553-9B59-504C4184ED96}" type="presOf" srcId="{A69AF23F-F321-40C5-AA4B-844300FA10EA}" destId="{9F71A47E-7A28-4A48-93FD-CE392BCC0E2F}" srcOrd="0" destOrd="3" presId="urn:microsoft.com/office/officeart/2005/8/layout/hList1"/>
    <dgm:cxn modelId="{6CFD85AD-EFF8-4F99-9223-E5B47C4B786C}" type="presOf" srcId="{2A288ACE-D10E-4871-B65F-9534A9F84513}" destId="{7CF205ED-CDF9-4CCF-91AB-FE4A16358E16}" srcOrd="0" destOrd="0" presId="urn:microsoft.com/office/officeart/2005/8/layout/hList1"/>
    <dgm:cxn modelId="{5B44C9FF-3535-4963-9223-744558C7AF6A}" srcId="{00001340-3440-4A6E-9FCA-7A9082272A09}" destId="{60C86357-25D9-4CAB-B2BB-5F78E6C64656}" srcOrd="2" destOrd="0" parTransId="{06D81547-8C8D-4130-B0B6-DE955E693772}" sibTransId="{12D02035-18B4-436D-86F6-D0EADCA9C176}"/>
    <dgm:cxn modelId="{673478EA-143B-4DA0-98CA-4046E07542CB}" srcId="{00001340-3440-4A6E-9FCA-7A9082272A09}" destId="{46451423-DE0A-47A7-B26E-ED218B7168C6}" srcOrd="3" destOrd="0" parTransId="{61237FEE-3895-4617-A269-6F43F55024A4}" sibTransId="{A03DBACC-8579-41A0-9CF3-76F9CC42C3DE}"/>
    <dgm:cxn modelId="{63C14C2A-88D8-42F5-AF08-48CABFE46B1A}" type="presOf" srcId="{70BA3F1D-A736-438D-8026-41329C640305}" destId="{6D54B3E7-4D60-40C7-8B20-09F256C98AD8}" srcOrd="0" destOrd="0" presId="urn:microsoft.com/office/officeart/2005/8/layout/hList1"/>
    <dgm:cxn modelId="{54A8C502-C227-47E0-AC61-78144F566120}" type="presOf" srcId="{EEF6B361-2BE0-4A98-9DC4-5985C43AAF10}" destId="{9F71A47E-7A28-4A48-93FD-CE392BCC0E2F}" srcOrd="0" destOrd="6" presId="urn:microsoft.com/office/officeart/2005/8/layout/hList1"/>
    <dgm:cxn modelId="{6BDA5E20-ABF9-4A23-B41C-306E38705604}" srcId="{2358599F-3FE3-4866-80DC-D040FE4C3A8B}" destId="{70BA3F1D-A736-438D-8026-41329C640305}" srcOrd="0" destOrd="0" parTransId="{EA0498B2-5746-458A-B119-4439DD65FBE1}" sibTransId="{B6BF0156-8294-4B7B-A16F-DD595E782D95}"/>
    <dgm:cxn modelId="{0CD9A018-202C-47D0-AE38-C61022E3925E}" type="presOf" srcId="{2A69CF55-B06C-458A-B01B-E21CD4534A96}" destId="{9F71A47E-7A28-4A48-93FD-CE392BCC0E2F}" srcOrd="0" destOrd="7" presId="urn:microsoft.com/office/officeart/2005/8/layout/hList1"/>
    <dgm:cxn modelId="{3D4D6D9F-E404-4FA4-B1E5-942E13BB2A62}" srcId="{00001340-3440-4A6E-9FCA-7A9082272A09}" destId="{15590519-7DF4-42C7-996D-BFC3EBB88B72}" srcOrd="1" destOrd="0" parTransId="{A959D8ED-B372-4B41-BE59-2E4B91A13532}" sibTransId="{2802B9F8-CBB8-4B2E-93FC-029167ECE25A}"/>
    <dgm:cxn modelId="{330849AF-610D-4F0E-AFE1-1EC28FEDB5CD}" type="presOf" srcId="{13B7000B-9DF3-4892-8E9B-13599FDC7725}" destId="{9F71A47E-7A28-4A48-93FD-CE392BCC0E2F}" srcOrd="0" destOrd="1" presId="urn:microsoft.com/office/officeart/2005/8/layout/hList1"/>
    <dgm:cxn modelId="{FD53A1A9-F492-41DB-B52F-EE10A7A3E0F7}" srcId="{2F4CC589-B9AE-4AC2-87A9-7AD844304037}" destId="{A69AF23F-F321-40C5-AA4B-844300FA10EA}" srcOrd="3" destOrd="0" parTransId="{E7134DFE-1EC4-4B4A-A78A-F13DF22FD03B}" sibTransId="{AD4CF6D8-C020-49DB-865D-CA1E1D44DABD}"/>
    <dgm:cxn modelId="{855E03D0-46C5-4615-AC34-7080E5F4BF76}" srcId="{00001340-3440-4A6E-9FCA-7A9082272A09}" destId="{6AFB34B9-77CE-43ED-A66E-AC6A5AC0FC76}" srcOrd="4" destOrd="0" parTransId="{87CB6CF1-E5D6-44BA-AD19-87FD6F7267F5}" sibTransId="{5E0CDE6F-B336-4BAF-A6B9-3B101B98F04F}"/>
    <dgm:cxn modelId="{368E5E21-9682-4831-94CB-68108932480B}" type="presOf" srcId="{E2356711-F0D2-4C55-A80C-52EA227E69A3}" destId="{6D54B3E7-4D60-40C7-8B20-09F256C98AD8}" srcOrd="0" destOrd="1" presId="urn:microsoft.com/office/officeart/2005/8/layout/hList1"/>
    <dgm:cxn modelId="{50C4D899-1052-43B0-BFD2-CBF91FACB276}" srcId="{2358599F-3FE3-4866-80DC-D040FE4C3A8B}" destId="{49C91AF6-9A0B-4579-9AC4-A3FBA8926B05}" srcOrd="2" destOrd="0" parTransId="{09E59BA7-3B6A-4C53-9648-3B6DA5FDD321}" sibTransId="{521E4600-484F-41FC-AF4D-CAF9C04D1B12}"/>
    <dgm:cxn modelId="{3F6861EC-4ADD-4C7A-9C9C-CBAC3E026C2C}" srcId="{2A288ACE-D10E-4871-B65F-9534A9F84513}" destId="{2358599F-3FE3-4866-80DC-D040FE4C3A8B}" srcOrd="0" destOrd="0" parTransId="{441363CF-0941-444B-968A-5B3F56CD28ED}" sibTransId="{705DFF6E-DA51-48C7-8E84-64689BAFC925}"/>
    <dgm:cxn modelId="{13697B6F-D0AD-44A3-8C52-B68C79DAE501}" type="presOf" srcId="{DA3ECB73-F537-47E2-8CE4-CDF2403A5B24}" destId="{2E8FE9EB-F945-4543-AFA4-B3DF006F663A}" srcOrd="0" destOrd="0" presId="urn:microsoft.com/office/officeart/2005/8/layout/hList1"/>
    <dgm:cxn modelId="{05259C3D-5540-464F-8494-F7B5C58C3BD1}" srcId="{2A288ACE-D10E-4871-B65F-9534A9F84513}" destId="{00001340-3440-4A6E-9FCA-7A9082272A09}" srcOrd="2" destOrd="0" parTransId="{E54ED985-512C-41DA-A8BF-1E314EE5FF85}" sibTransId="{E665E2B9-781E-4817-A4A3-7271E3EDA998}"/>
    <dgm:cxn modelId="{BA92A040-88D3-4A62-8399-BC751E87BB68}" type="presOf" srcId="{60C86357-25D9-4CAB-B2BB-5F78E6C64656}" destId="{2E8FE9EB-F945-4543-AFA4-B3DF006F663A}" srcOrd="0" destOrd="2" presId="urn:microsoft.com/office/officeart/2005/8/layout/hList1"/>
    <dgm:cxn modelId="{563CC336-8229-4C8D-8130-F11C9E45DE57}" type="presOf" srcId="{6AFB34B9-77CE-43ED-A66E-AC6A5AC0FC76}" destId="{2E8FE9EB-F945-4543-AFA4-B3DF006F663A}" srcOrd="0" destOrd="4" presId="urn:microsoft.com/office/officeart/2005/8/layout/hList1"/>
    <dgm:cxn modelId="{02DDF102-EA1F-453F-8F4D-CB8F2F8CA5BC}" srcId="{00001340-3440-4A6E-9FCA-7A9082272A09}" destId="{FA743FB4-3E7D-4843-BB64-D991317F26AE}" srcOrd="5" destOrd="0" parTransId="{75EAECAC-8BD7-4F5E-93E5-AEA06480980E}" sibTransId="{BF243C0E-903F-4D25-9497-DACBCFE619EB}"/>
    <dgm:cxn modelId="{5DCCA647-2DE9-4CAF-BC44-A25E1BB50B2A}" type="presOf" srcId="{30FEC88A-BC8C-4B43-B1A4-9EAC87B80FC1}" destId="{6D54B3E7-4D60-40C7-8B20-09F256C98AD8}" srcOrd="0" destOrd="4" presId="urn:microsoft.com/office/officeart/2005/8/layout/hList1"/>
    <dgm:cxn modelId="{53C33436-3F69-4A96-B0B6-FE87F9027A41}" srcId="{2F4CC589-B9AE-4AC2-87A9-7AD844304037}" destId="{0ADC8A42-0DBB-44BF-9A94-EE35AB813967}" srcOrd="5" destOrd="0" parTransId="{A7D31097-CADB-4B12-9938-C2C52452DFB3}" sibTransId="{A1A62E02-C866-4DF0-824E-D2FE00E408CB}"/>
    <dgm:cxn modelId="{0560F31A-6D1A-47D7-A8C9-1C34A4A0C610}" type="presOf" srcId="{2F4CC589-B9AE-4AC2-87A9-7AD844304037}" destId="{82F3DA48-1A87-42F3-B788-C7258CB72FB5}" srcOrd="0" destOrd="0" presId="urn:microsoft.com/office/officeart/2005/8/layout/hList1"/>
    <dgm:cxn modelId="{50BC074F-3067-45D6-B26A-B32D9B979E38}" type="presOf" srcId="{49C91AF6-9A0B-4579-9AC4-A3FBA8926B05}" destId="{6D54B3E7-4D60-40C7-8B20-09F256C98AD8}" srcOrd="0" destOrd="2" presId="urn:microsoft.com/office/officeart/2005/8/layout/hList1"/>
    <dgm:cxn modelId="{841B94EE-CBBD-408F-8A20-A2F2C5D123D7}" srcId="{00001340-3440-4A6E-9FCA-7A9082272A09}" destId="{22BA7068-45E5-4E1E-91BA-1A76BE32F536}" srcOrd="6" destOrd="0" parTransId="{C7112B5F-C0DE-4C70-8558-596FBCCBA44B}" sibTransId="{790CA109-3AD1-443B-B224-FA1660DE21A0}"/>
    <dgm:cxn modelId="{A18FFA2C-6511-4DE4-ADF9-F686FBE1F2DE}" type="presOf" srcId="{EDB81AB9-0EE1-419C-9C77-74489BBC3831}" destId="{6D54B3E7-4D60-40C7-8B20-09F256C98AD8}" srcOrd="0" destOrd="3" presId="urn:microsoft.com/office/officeart/2005/8/layout/hList1"/>
    <dgm:cxn modelId="{811D8D06-8ABA-4DB9-8B7E-0021C459E011}" type="presOf" srcId="{3B928CA2-B164-4A75-8493-492173FC1337}" destId="{6D54B3E7-4D60-40C7-8B20-09F256C98AD8}" srcOrd="0" destOrd="5" presId="urn:microsoft.com/office/officeart/2005/8/layout/hList1"/>
    <dgm:cxn modelId="{5A766D5C-A2DE-40FF-91D8-EC48C9FD1D16}" type="presOf" srcId="{00001340-3440-4A6E-9FCA-7A9082272A09}" destId="{2CF9736D-07F2-473F-A839-C6F65857CDC0}" srcOrd="0" destOrd="0" presId="urn:microsoft.com/office/officeart/2005/8/layout/hList1"/>
    <dgm:cxn modelId="{13DDCF6D-69F1-467B-943C-9BCB254A4B79}" srcId="{2A288ACE-D10E-4871-B65F-9534A9F84513}" destId="{2F4CC589-B9AE-4AC2-87A9-7AD844304037}" srcOrd="1" destOrd="0" parTransId="{D11CF95C-0D59-41C4-9626-707A0C98315F}" sibTransId="{8F43993B-F970-4B3D-BC62-FD10BB49DB04}"/>
    <dgm:cxn modelId="{53D7A8CA-E06B-4E37-9D78-A3F6F5A53C99}" type="presOf" srcId="{15590519-7DF4-42C7-996D-BFC3EBB88B72}" destId="{2E8FE9EB-F945-4543-AFA4-B3DF006F663A}" srcOrd="0" destOrd="1" presId="urn:microsoft.com/office/officeart/2005/8/layout/hList1"/>
    <dgm:cxn modelId="{24AE0451-DBAB-4EBC-82CF-CDEC1AF931F1}" srcId="{2358599F-3FE3-4866-80DC-D040FE4C3A8B}" destId="{E2356711-F0D2-4C55-A80C-52EA227E69A3}" srcOrd="1" destOrd="0" parTransId="{CC6D6179-C83E-4D49-A6EE-B96C7089B88B}" sibTransId="{68A87200-AF83-4BF1-B487-41ADBFC4DA84}"/>
    <dgm:cxn modelId="{FC8793A9-D198-49B0-AFBE-3C8226D57571}" srcId="{2F4CC589-B9AE-4AC2-87A9-7AD844304037}" destId="{2A69CF55-B06C-458A-B01B-E21CD4534A96}" srcOrd="7" destOrd="0" parTransId="{3DCA0639-CCA1-4BDC-99E8-28D1873979AA}" sibTransId="{4F885AEC-21E2-4CE2-BB52-2AB3BC6D5B0F}"/>
    <dgm:cxn modelId="{6D05E5FB-51DB-4D01-BD77-4AF15A44CB8B}" type="presOf" srcId="{FA743FB4-3E7D-4843-BB64-D991317F26AE}" destId="{2E8FE9EB-F945-4543-AFA4-B3DF006F663A}" srcOrd="0" destOrd="5" presId="urn:microsoft.com/office/officeart/2005/8/layout/hList1"/>
    <dgm:cxn modelId="{95312883-81D1-4634-AB75-91D0511B5D45}" type="presOf" srcId="{46451423-DE0A-47A7-B26E-ED218B7168C6}" destId="{2E8FE9EB-F945-4543-AFA4-B3DF006F663A}" srcOrd="0" destOrd="3" presId="urn:microsoft.com/office/officeart/2005/8/layout/hList1"/>
    <dgm:cxn modelId="{B49A6E77-B0B6-40C1-A42A-B941C08440DE}" srcId="{2F4CC589-B9AE-4AC2-87A9-7AD844304037}" destId="{FFA9F98B-AA04-4F90-8F67-79A01D049575}" srcOrd="0" destOrd="0" parTransId="{3E20AAF0-70F6-4E40-B2F7-49978A111BC3}" sibTransId="{7AAC39D0-21AD-4D0D-8119-AF06B5779D6B}"/>
    <dgm:cxn modelId="{955D8112-BDFF-44F4-AA87-AC6EDD5B1D93}" srcId="{2F4CC589-B9AE-4AC2-87A9-7AD844304037}" destId="{13B7000B-9DF3-4892-8E9B-13599FDC7725}" srcOrd="1" destOrd="0" parTransId="{8162F117-2D1B-4C31-AF8B-30511CA51727}" sibTransId="{7246E55D-F57F-459B-AD43-28DE3833FE33}"/>
    <dgm:cxn modelId="{7B1EBD08-6904-4576-86F1-1C46A6CB77CE}" type="presOf" srcId="{2358599F-3FE3-4866-80DC-D040FE4C3A8B}" destId="{4355B1A6-6C4D-4225-8385-DEB505636246}" srcOrd="0" destOrd="0" presId="urn:microsoft.com/office/officeart/2005/8/layout/hList1"/>
    <dgm:cxn modelId="{94BFCF27-3AC8-49F5-91C3-F6D9B09B1909}" type="presOf" srcId="{FFA9F98B-AA04-4F90-8F67-79A01D049575}" destId="{9F71A47E-7A28-4A48-93FD-CE392BCC0E2F}" srcOrd="0" destOrd="0" presId="urn:microsoft.com/office/officeart/2005/8/layout/hList1"/>
    <dgm:cxn modelId="{73BDC021-BE9F-4C36-8F9B-A35E60A08F76}" srcId="{2F4CC589-B9AE-4AC2-87A9-7AD844304037}" destId="{A6472F4E-2313-47EA-97FA-821754F93250}" srcOrd="2" destOrd="0" parTransId="{6C71460A-ECC3-4284-853D-D6F477C03A94}" sibTransId="{9E69199A-5C7C-4B6F-BD4B-49BAB9CF5B10}"/>
    <dgm:cxn modelId="{60F37F98-3FE8-4C6E-9311-2E0D7D80B08B}" srcId="{2358599F-3FE3-4866-80DC-D040FE4C3A8B}" destId="{EDB81AB9-0EE1-419C-9C77-74489BBC3831}" srcOrd="3" destOrd="0" parTransId="{FF93187F-1060-4552-AA0A-DB27761A6FD3}" sibTransId="{358ADA2C-32C0-4F7A-BF95-EE51445BF46B}"/>
    <dgm:cxn modelId="{5C76C61D-B9F2-4D71-B7EB-6D187D26B4BF}" type="presOf" srcId="{A6472F4E-2313-47EA-97FA-821754F93250}" destId="{9F71A47E-7A28-4A48-93FD-CE392BCC0E2F}" srcOrd="0" destOrd="2" presId="urn:microsoft.com/office/officeart/2005/8/layout/hList1"/>
    <dgm:cxn modelId="{92CF5083-BF34-489E-A76E-2C6C7E89C6CB}" srcId="{2358599F-3FE3-4866-80DC-D040FE4C3A8B}" destId="{3B928CA2-B164-4A75-8493-492173FC1337}" srcOrd="5" destOrd="0" parTransId="{89D35612-EDF5-47A7-9430-C1CC82FF5417}" sibTransId="{DCE38847-855F-49B2-930D-27F9D12D3177}"/>
    <dgm:cxn modelId="{B307B380-967C-42A8-86EC-0B86FE0FCE19}" type="presOf" srcId="{B3BBE546-CC2B-43EB-BD95-FC2C574ABF4D}" destId="{9F71A47E-7A28-4A48-93FD-CE392BCC0E2F}" srcOrd="0" destOrd="4" presId="urn:microsoft.com/office/officeart/2005/8/layout/hList1"/>
    <dgm:cxn modelId="{CBEF3A93-B7AE-4CC5-9316-0C7B4E93D676}" srcId="{2F4CC589-B9AE-4AC2-87A9-7AD844304037}" destId="{B3BBE546-CC2B-43EB-BD95-FC2C574ABF4D}" srcOrd="4" destOrd="0" parTransId="{BA40BF0E-BB01-4C25-BCA0-0C62303586D0}" sibTransId="{0AE81026-EE47-4365-8B01-F59A1E1B39EE}"/>
    <dgm:cxn modelId="{EF5B2AA5-3349-4D5C-B2C4-DE150BB71528}" type="presParOf" srcId="{7CF205ED-CDF9-4CCF-91AB-FE4A16358E16}" destId="{DEFF9FDD-1131-4E56-8E65-7143D4F05814}" srcOrd="0" destOrd="0" presId="urn:microsoft.com/office/officeart/2005/8/layout/hList1"/>
    <dgm:cxn modelId="{CB87EB23-3080-42F0-8BD9-96BE88CAA783}" type="presParOf" srcId="{DEFF9FDD-1131-4E56-8E65-7143D4F05814}" destId="{4355B1A6-6C4D-4225-8385-DEB505636246}" srcOrd="0" destOrd="0" presId="urn:microsoft.com/office/officeart/2005/8/layout/hList1"/>
    <dgm:cxn modelId="{CD2B64B6-A231-4865-A379-586C227469BE}" type="presParOf" srcId="{DEFF9FDD-1131-4E56-8E65-7143D4F05814}" destId="{6D54B3E7-4D60-40C7-8B20-09F256C98AD8}" srcOrd="1" destOrd="0" presId="urn:microsoft.com/office/officeart/2005/8/layout/hList1"/>
    <dgm:cxn modelId="{2D23B5F0-7E6F-4058-B193-DC2318CA7FC7}" type="presParOf" srcId="{7CF205ED-CDF9-4CCF-91AB-FE4A16358E16}" destId="{A65A75E1-D744-4B47-A7A8-79F35EE9C54C}" srcOrd="1" destOrd="0" presId="urn:microsoft.com/office/officeart/2005/8/layout/hList1"/>
    <dgm:cxn modelId="{EF4BFCE2-67E0-4EDE-B2CB-5177F33CF2BC}" type="presParOf" srcId="{7CF205ED-CDF9-4CCF-91AB-FE4A16358E16}" destId="{D6692420-2FCD-41E9-9BDA-B6CA678ED050}" srcOrd="2" destOrd="0" presId="urn:microsoft.com/office/officeart/2005/8/layout/hList1"/>
    <dgm:cxn modelId="{EB73D9D1-4DB2-4F94-8480-2C6C909F99E9}" type="presParOf" srcId="{D6692420-2FCD-41E9-9BDA-B6CA678ED050}" destId="{82F3DA48-1A87-42F3-B788-C7258CB72FB5}" srcOrd="0" destOrd="0" presId="urn:microsoft.com/office/officeart/2005/8/layout/hList1"/>
    <dgm:cxn modelId="{57D48CB1-1F1D-45F6-9C16-977211908A3A}" type="presParOf" srcId="{D6692420-2FCD-41E9-9BDA-B6CA678ED050}" destId="{9F71A47E-7A28-4A48-93FD-CE392BCC0E2F}" srcOrd="1" destOrd="0" presId="urn:microsoft.com/office/officeart/2005/8/layout/hList1"/>
    <dgm:cxn modelId="{13B6DC95-4FEC-42DA-A7B1-6121E72ED338}" type="presParOf" srcId="{7CF205ED-CDF9-4CCF-91AB-FE4A16358E16}" destId="{A550D66A-6C84-48F5-84D4-D147554D1540}" srcOrd="3" destOrd="0" presId="urn:microsoft.com/office/officeart/2005/8/layout/hList1"/>
    <dgm:cxn modelId="{E810E912-C988-4035-AB1E-0307B39355F8}" type="presParOf" srcId="{7CF205ED-CDF9-4CCF-91AB-FE4A16358E16}" destId="{DB3C15E9-A019-405A-BE01-256999720129}" srcOrd="4" destOrd="0" presId="urn:microsoft.com/office/officeart/2005/8/layout/hList1"/>
    <dgm:cxn modelId="{52C2ABB9-06EC-470E-A428-B0A7DAF725E8}" type="presParOf" srcId="{DB3C15E9-A019-405A-BE01-256999720129}" destId="{2CF9736D-07F2-473F-A839-C6F65857CDC0}" srcOrd="0" destOrd="0" presId="urn:microsoft.com/office/officeart/2005/8/layout/hList1"/>
    <dgm:cxn modelId="{ECA17669-4194-48BB-A90D-B884B58C06D9}" type="presParOf" srcId="{DB3C15E9-A019-405A-BE01-256999720129}" destId="{2E8FE9EB-F945-4543-AFA4-B3DF006F663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80F4B5-3784-48F5-A4CE-17A0F9E23E6A}" type="doc">
      <dgm:prSet loTypeId="urn:microsoft.com/office/officeart/2005/8/layout/vList5" loCatId="list" qsTypeId="urn:microsoft.com/office/officeart/2005/8/quickstyle/simple4" qsCatId="simple" csTypeId="urn:microsoft.com/office/officeart/2005/8/colors/accent1_5" csCatId="accent1" phldr="1"/>
      <dgm:spPr/>
      <dgm:t>
        <a:bodyPr/>
        <a:lstStyle/>
        <a:p>
          <a:endParaRPr lang="en-US"/>
        </a:p>
      </dgm:t>
    </dgm:pt>
    <dgm:pt modelId="{DBCAB7EE-A3FC-4918-9911-C5F54770E512}">
      <dgm:prSet custT="1"/>
      <dgm:spPr>
        <a:solidFill>
          <a:schemeClr val="tx1"/>
        </a:solidFill>
        <a:ln>
          <a:solidFill>
            <a:schemeClr val="bg2">
              <a:lumMod val="50000"/>
            </a:schemeClr>
          </a:solidFill>
        </a:ln>
        <a:scene3d>
          <a:camera prst="orthographicFront"/>
          <a:lightRig rig="threePt" dir="t"/>
        </a:scene3d>
        <a:sp3d>
          <a:bevelT/>
        </a:sp3d>
      </dgm:spPr>
      <dgm:t>
        <a:bodyPr/>
        <a:lstStyle/>
        <a:p>
          <a:pPr rtl="0"/>
          <a:r>
            <a:rPr lang="en-US" sz="1400" b="0" dirty="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rPr>
            <a:t>Innovative Cube Designer</a:t>
          </a:r>
          <a:endParaRPr lang="en-US" sz="1400" b="0" dirty="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ndParaRPr>
        </a:p>
      </dgm:t>
    </dgm:pt>
    <dgm:pt modelId="{D1A70BE3-DB87-4D15-886E-7746C9554E00}" type="parTrans" cxnId="{5E634106-9071-4F5A-8F94-B660CA58809E}">
      <dgm:prSet/>
      <dgm:spPr/>
      <dgm:t>
        <a:bodyPr/>
        <a:lstStyle/>
        <a:p>
          <a:endParaRPr lang="en-US" sz="1400" b="0"/>
        </a:p>
      </dgm:t>
    </dgm:pt>
    <dgm:pt modelId="{BA5A232D-4E0E-4E46-87AA-B6A306B4742E}" type="sibTrans" cxnId="{5E634106-9071-4F5A-8F94-B660CA58809E}">
      <dgm:prSet/>
      <dgm:spPr/>
      <dgm:t>
        <a:bodyPr/>
        <a:lstStyle/>
        <a:p>
          <a:endParaRPr lang="en-US" sz="1400" b="0"/>
        </a:p>
      </dgm:t>
    </dgm:pt>
    <dgm:pt modelId="{1DB987AD-D553-438B-A8BD-38C031C4870C}">
      <dgm:prSet custT="1"/>
      <dgm:spPr>
        <a:solidFill>
          <a:schemeClr val="tx1"/>
        </a:solidFill>
        <a:ln>
          <a:solidFill>
            <a:schemeClr val="bg2">
              <a:lumMod val="50000"/>
            </a:schemeClr>
          </a:solidFill>
        </a:ln>
        <a:scene3d>
          <a:camera prst="orthographicFront"/>
          <a:lightRig rig="threePt" dir="t"/>
        </a:scene3d>
        <a:sp3d>
          <a:bevelT/>
        </a:sp3d>
      </dgm:spPr>
      <dgm:t>
        <a:bodyPr/>
        <a:lstStyle/>
        <a:p>
          <a:pPr rtl="0"/>
          <a:r>
            <a:rPr lang="en-US" sz="1400" b="0" dirty="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rPr>
            <a:t>Enhanced  Aggregation Design</a:t>
          </a:r>
          <a:endParaRPr lang="en-US" sz="1400" b="0" dirty="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ndParaRPr>
        </a:p>
      </dgm:t>
    </dgm:pt>
    <dgm:pt modelId="{45C47E9A-C65F-400A-8C81-11504298A052}" type="sibTrans" cxnId="{9B4345B8-EB28-45BF-9E67-8BE3DF744172}">
      <dgm:prSet/>
      <dgm:spPr/>
      <dgm:t>
        <a:bodyPr/>
        <a:lstStyle/>
        <a:p>
          <a:endParaRPr lang="en-US" sz="1400" b="0"/>
        </a:p>
      </dgm:t>
    </dgm:pt>
    <dgm:pt modelId="{28F5999E-45BE-4867-A655-67CA1BB24704}" type="parTrans" cxnId="{9B4345B8-EB28-45BF-9E67-8BE3DF744172}">
      <dgm:prSet/>
      <dgm:spPr/>
      <dgm:t>
        <a:bodyPr/>
        <a:lstStyle/>
        <a:p>
          <a:endParaRPr lang="en-US" sz="1400" b="0"/>
        </a:p>
      </dgm:t>
    </dgm:pt>
    <dgm:pt modelId="{F6A05005-6022-4FC5-AE30-3F6A40C9DDA6}">
      <dgm:prSet custT="1"/>
      <dgm:spPr>
        <a:solidFill>
          <a:schemeClr val="tx1"/>
        </a:solidFill>
        <a:ln>
          <a:solidFill>
            <a:schemeClr val="bg2">
              <a:lumMod val="50000"/>
            </a:schemeClr>
          </a:solidFill>
        </a:ln>
        <a:scene3d>
          <a:camera prst="orthographicFront"/>
          <a:lightRig rig="threePt" dir="t"/>
        </a:scene3d>
        <a:sp3d>
          <a:bevelT/>
        </a:sp3d>
      </dgm:spPr>
      <dgm:t>
        <a:bodyPr/>
        <a:lstStyle/>
        <a:p>
          <a:pPr rtl="0"/>
          <a:r>
            <a:rPr lang="en-US" sz="1400" b="0" dirty="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rPr>
            <a:t>Enhanced Dimension Design</a:t>
          </a:r>
          <a:endParaRPr lang="en-US" sz="1400" b="0" dirty="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ndParaRPr>
        </a:p>
      </dgm:t>
    </dgm:pt>
    <dgm:pt modelId="{9B468BD6-B723-4336-ACE4-D722171E4DC2}" type="sibTrans" cxnId="{59F02C15-7160-4F2E-9CAB-2AAE7A4AD8FE}">
      <dgm:prSet/>
      <dgm:spPr/>
      <dgm:t>
        <a:bodyPr/>
        <a:lstStyle/>
        <a:p>
          <a:endParaRPr lang="en-US" sz="1400" b="0"/>
        </a:p>
      </dgm:t>
    </dgm:pt>
    <dgm:pt modelId="{FDC62D15-D562-4B78-8C24-A9E3CD00A93D}" type="parTrans" cxnId="{59F02C15-7160-4F2E-9CAB-2AAE7A4AD8FE}">
      <dgm:prSet/>
      <dgm:spPr/>
      <dgm:t>
        <a:bodyPr/>
        <a:lstStyle/>
        <a:p>
          <a:endParaRPr lang="en-US" sz="1400" b="0"/>
        </a:p>
      </dgm:t>
    </dgm:pt>
    <dgm:pt modelId="{136D877B-B89D-4F05-AA83-6BD302C99DC9}">
      <dgm:prSet custT="1"/>
      <dgm:spPr>
        <a:solidFill>
          <a:schemeClr val="tx1"/>
        </a:solidFill>
        <a:ln>
          <a:solidFill>
            <a:schemeClr val="bg2">
              <a:lumMod val="50000"/>
            </a:schemeClr>
          </a:solidFill>
        </a:ln>
        <a:scene3d>
          <a:camera prst="orthographicFront"/>
          <a:lightRig rig="threePt" dir="t"/>
        </a:scene3d>
        <a:sp3d>
          <a:bevelT/>
        </a:sp3d>
      </dgm:spPr>
      <dgm:t>
        <a:bodyPr/>
        <a:lstStyle/>
        <a:p>
          <a:pPr rtl="0"/>
          <a:r>
            <a:rPr lang="en-US" sz="1400" b="0" dirty="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rPr>
            <a:t>Best Practice Design Alerts</a:t>
          </a:r>
          <a:endParaRPr lang="en-US" sz="1400" b="0" dirty="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ndParaRPr>
        </a:p>
      </dgm:t>
    </dgm:pt>
    <dgm:pt modelId="{4D3F1063-9940-4129-9CA5-A5705C982DF8}" type="sibTrans" cxnId="{303A1FD8-97CD-4F1C-859E-F19C29F64083}">
      <dgm:prSet/>
      <dgm:spPr/>
      <dgm:t>
        <a:bodyPr/>
        <a:lstStyle/>
        <a:p>
          <a:endParaRPr lang="en-US" sz="1400" b="0"/>
        </a:p>
      </dgm:t>
    </dgm:pt>
    <dgm:pt modelId="{A592361D-5594-4B11-9BEF-5BFC4E06ADA7}" type="parTrans" cxnId="{303A1FD8-97CD-4F1C-859E-F19C29F64083}">
      <dgm:prSet/>
      <dgm:spPr/>
      <dgm:t>
        <a:bodyPr/>
        <a:lstStyle/>
        <a:p>
          <a:endParaRPr lang="en-US" sz="1400" b="0"/>
        </a:p>
      </dgm:t>
    </dgm:pt>
    <dgm:pt modelId="{29334DA3-D0C1-48D9-97ED-A93BE98A28C8}" type="pres">
      <dgm:prSet presAssocID="{3D80F4B5-3784-48F5-A4CE-17A0F9E23E6A}" presName="Name0" presStyleCnt="0">
        <dgm:presLayoutVars>
          <dgm:dir/>
          <dgm:animLvl val="lvl"/>
          <dgm:resizeHandles val="exact"/>
        </dgm:presLayoutVars>
      </dgm:prSet>
      <dgm:spPr/>
      <dgm:t>
        <a:bodyPr/>
        <a:lstStyle/>
        <a:p>
          <a:endParaRPr lang="en-US"/>
        </a:p>
      </dgm:t>
    </dgm:pt>
    <dgm:pt modelId="{FCFA13DF-4D79-44BD-A805-72589B8CB68F}" type="pres">
      <dgm:prSet presAssocID="{DBCAB7EE-A3FC-4918-9911-C5F54770E512}" presName="linNode" presStyleCnt="0"/>
      <dgm:spPr/>
      <dgm:t>
        <a:bodyPr/>
        <a:lstStyle/>
        <a:p>
          <a:endParaRPr lang="en-US"/>
        </a:p>
      </dgm:t>
    </dgm:pt>
    <dgm:pt modelId="{1FF37EFC-F86C-4A13-B44B-7E37D863F1C9}" type="pres">
      <dgm:prSet presAssocID="{DBCAB7EE-A3FC-4918-9911-C5F54770E512}" presName="parentText" presStyleLbl="node1" presStyleIdx="0" presStyleCnt="4" custScaleX="266885">
        <dgm:presLayoutVars>
          <dgm:chMax val="1"/>
          <dgm:bulletEnabled val="1"/>
        </dgm:presLayoutVars>
      </dgm:prSet>
      <dgm:spPr/>
      <dgm:t>
        <a:bodyPr/>
        <a:lstStyle/>
        <a:p>
          <a:endParaRPr lang="en-US"/>
        </a:p>
      </dgm:t>
    </dgm:pt>
    <dgm:pt modelId="{6903818D-FF80-43F9-9029-3E4F52BCFD70}" type="pres">
      <dgm:prSet presAssocID="{BA5A232D-4E0E-4E46-87AA-B6A306B4742E}" presName="sp" presStyleCnt="0"/>
      <dgm:spPr/>
      <dgm:t>
        <a:bodyPr/>
        <a:lstStyle/>
        <a:p>
          <a:endParaRPr lang="en-US"/>
        </a:p>
      </dgm:t>
    </dgm:pt>
    <dgm:pt modelId="{2696BFF9-2411-4114-9EE3-E38A63931D4E}" type="pres">
      <dgm:prSet presAssocID="{136D877B-B89D-4F05-AA83-6BD302C99DC9}" presName="linNode" presStyleCnt="0"/>
      <dgm:spPr/>
      <dgm:t>
        <a:bodyPr/>
        <a:lstStyle/>
        <a:p>
          <a:endParaRPr lang="en-US"/>
        </a:p>
      </dgm:t>
    </dgm:pt>
    <dgm:pt modelId="{5A9DDE7A-5F1A-499B-8232-9C141A4DF2AC}" type="pres">
      <dgm:prSet presAssocID="{136D877B-B89D-4F05-AA83-6BD302C99DC9}" presName="parentText" presStyleLbl="node1" presStyleIdx="1" presStyleCnt="4" custScaleX="266885">
        <dgm:presLayoutVars>
          <dgm:chMax val="1"/>
          <dgm:bulletEnabled val="1"/>
        </dgm:presLayoutVars>
      </dgm:prSet>
      <dgm:spPr/>
      <dgm:t>
        <a:bodyPr/>
        <a:lstStyle/>
        <a:p>
          <a:endParaRPr lang="en-US"/>
        </a:p>
      </dgm:t>
    </dgm:pt>
    <dgm:pt modelId="{C7D6B320-C9AE-4F79-95B8-7070AC039D38}" type="pres">
      <dgm:prSet presAssocID="{4D3F1063-9940-4129-9CA5-A5705C982DF8}" presName="sp" presStyleCnt="0"/>
      <dgm:spPr/>
      <dgm:t>
        <a:bodyPr/>
        <a:lstStyle/>
        <a:p>
          <a:endParaRPr lang="en-US"/>
        </a:p>
      </dgm:t>
    </dgm:pt>
    <dgm:pt modelId="{C6711C1F-7A34-4810-B6EA-998112ED5510}" type="pres">
      <dgm:prSet presAssocID="{F6A05005-6022-4FC5-AE30-3F6A40C9DDA6}" presName="linNode" presStyleCnt="0"/>
      <dgm:spPr/>
      <dgm:t>
        <a:bodyPr/>
        <a:lstStyle/>
        <a:p>
          <a:endParaRPr lang="en-US"/>
        </a:p>
      </dgm:t>
    </dgm:pt>
    <dgm:pt modelId="{E1ED7525-4DFA-46ED-9EA8-AED6A1158151}" type="pres">
      <dgm:prSet presAssocID="{F6A05005-6022-4FC5-AE30-3F6A40C9DDA6}" presName="parentText" presStyleLbl="node1" presStyleIdx="2" presStyleCnt="4" custScaleX="266885">
        <dgm:presLayoutVars>
          <dgm:chMax val="1"/>
          <dgm:bulletEnabled val="1"/>
        </dgm:presLayoutVars>
      </dgm:prSet>
      <dgm:spPr/>
      <dgm:t>
        <a:bodyPr/>
        <a:lstStyle/>
        <a:p>
          <a:endParaRPr lang="en-US"/>
        </a:p>
      </dgm:t>
    </dgm:pt>
    <dgm:pt modelId="{92CE98CB-BA68-4EBB-AB4A-8CFD0C2F11E1}" type="pres">
      <dgm:prSet presAssocID="{9B468BD6-B723-4336-ACE4-D722171E4DC2}" presName="sp" presStyleCnt="0"/>
      <dgm:spPr/>
      <dgm:t>
        <a:bodyPr/>
        <a:lstStyle/>
        <a:p>
          <a:endParaRPr lang="en-US"/>
        </a:p>
      </dgm:t>
    </dgm:pt>
    <dgm:pt modelId="{FD89A14A-21D4-4C23-88A0-D87D6A171562}" type="pres">
      <dgm:prSet presAssocID="{1DB987AD-D553-438B-A8BD-38C031C4870C}" presName="linNode" presStyleCnt="0"/>
      <dgm:spPr/>
      <dgm:t>
        <a:bodyPr/>
        <a:lstStyle/>
        <a:p>
          <a:endParaRPr lang="en-US"/>
        </a:p>
      </dgm:t>
    </dgm:pt>
    <dgm:pt modelId="{7FAA51F3-8B4C-4E8B-B66A-FFA6FD5E0EE8}" type="pres">
      <dgm:prSet presAssocID="{1DB987AD-D553-438B-A8BD-38C031C4870C}" presName="parentText" presStyleLbl="node1" presStyleIdx="3" presStyleCnt="4" custScaleX="266885">
        <dgm:presLayoutVars>
          <dgm:chMax val="1"/>
          <dgm:bulletEnabled val="1"/>
        </dgm:presLayoutVars>
      </dgm:prSet>
      <dgm:spPr/>
      <dgm:t>
        <a:bodyPr/>
        <a:lstStyle/>
        <a:p>
          <a:endParaRPr lang="en-US"/>
        </a:p>
      </dgm:t>
    </dgm:pt>
  </dgm:ptLst>
  <dgm:cxnLst>
    <dgm:cxn modelId="{303A1FD8-97CD-4F1C-859E-F19C29F64083}" srcId="{3D80F4B5-3784-48F5-A4CE-17A0F9E23E6A}" destId="{136D877B-B89D-4F05-AA83-6BD302C99DC9}" srcOrd="1" destOrd="0" parTransId="{A592361D-5594-4B11-9BEF-5BFC4E06ADA7}" sibTransId="{4D3F1063-9940-4129-9CA5-A5705C982DF8}"/>
    <dgm:cxn modelId="{3A9F50A6-50B3-4ED2-871F-ED4DA4F0E641}" type="presOf" srcId="{F6A05005-6022-4FC5-AE30-3F6A40C9DDA6}" destId="{E1ED7525-4DFA-46ED-9EA8-AED6A1158151}" srcOrd="0" destOrd="0" presId="urn:microsoft.com/office/officeart/2005/8/layout/vList5"/>
    <dgm:cxn modelId="{00662B1C-748B-4E21-8194-5CAE7590F844}" type="presOf" srcId="{DBCAB7EE-A3FC-4918-9911-C5F54770E512}" destId="{1FF37EFC-F86C-4A13-B44B-7E37D863F1C9}" srcOrd="0" destOrd="0" presId="urn:microsoft.com/office/officeart/2005/8/layout/vList5"/>
    <dgm:cxn modelId="{59F02C15-7160-4F2E-9CAB-2AAE7A4AD8FE}" srcId="{3D80F4B5-3784-48F5-A4CE-17A0F9E23E6A}" destId="{F6A05005-6022-4FC5-AE30-3F6A40C9DDA6}" srcOrd="2" destOrd="0" parTransId="{FDC62D15-D562-4B78-8C24-A9E3CD00A93D}" sibTransId="{9B468BD6-B723-4336-ACE4-D722171E4DC2}"/>
    <dgm:cxn modelId="{51E47C7C-B516-45F1-99BE-168316FF37DD}" type="presOf" srcId="{3D80F4B5-3784-48F5-A4CE-17A0F9E23E6A}" destId="{29334DA3-D0C1-48D9-97ED-A93BE98A28C8}" srcOrd="0" destOrd="0" presId="urn:microsoft.com/office/officeart/2005/8/layout/vList5"/>
    <dgm:cxn modelId="{9B4345B8-EB28-45BF-9E67-8BE3DF744172}" srcId="{3D80F4B5-3784-48F5-A4CE-17A0F9E23E6A}" destId="{1DB987AD-D553-438B-A8BD-38C031C4870C}" srcOrd="3" destOrd="0" parTransId="{28F5999E-45BE-4867-A655-67CA1BB24704}" sibTransId="{45C47E9A-C65F-400A-8C81-11504298A052}"/>
    <dgm:cxn modelId="{F7C268ED-C6BE-4B5E-A136-4C854FC20672}" type="presOf" srcId="{136D877B-B89D-4F05-AA83-6BD302C99DC9}" destId="{5A9DDE7A-5F1A-499B-8232-9C141A4DF2AC}" srcOrd="0" destOrd="0" presId="urn:microsoft.com/office/officeart/2005/8/layout/vList5"/>
    <dgm:cxn modelId="{5E634106-9071-4F5A-8F94-B660CA58809E}" srcId="{3D80F4B5-3784-48F5-A4CE-17A0F9E23E6A}" destId="{DBCAB7EE-A3FC-4918-9911-C5F54770E512}" srcOrd="0" destOrd="0" parTransId="{D1A70BE3-DB87-4D15-886E-7746C9554E00}" sibTransId="{BA5A232D-4E0E-4E46-87AA-B6A306B4742E}"/>
    <dgm:cxn modelId="{FD9EF1EC-88E6-4405-814E-B46122FC4E21}" type="presOf" srcId="{1DB987AD-D553-438B-A8BD-38C031C4870C}" destId="{7FAA51F3-8B4C-4E8B-B66A-FFA6FD5E0EE8}" srcOrd="0" destOrd="0" presId="urn:microsoft.com/office/officeart/2005/8/layout/vList5"/>
    <dgm:cxn modelId="{064999C3-7DC6-476F-80F7-B53C74F9E3DB}" type="presParOf" srcId="{29334DA3-D0C1-48D9-97ED-A93BE98A28C8}" destId="{FCFA13DF-4D79-44BD-A805-72589B8CB68F}" srcOrd="0" destOrd="0" presId="urn:microsoft.com/office/officeart/2005/8/layout/vList5"/>
    <dgm:cxn modelId="{0E894FC9-B830-4D04-B257-E3F9261ACE7C}" type="presParOf" srcId="{FCFA13DF-4D79-44BD-A805-72589B8CB68F}" destId="{1FF37EFC-F86C-4A13-B44B-7E37D863F1C9}" srcOrd="0" destOrd="0" presId="urn:microsoft.com/office/officeart/2005/8/layout/vList5"/>
    <dgm:cxn modelId="{CE7F2692-8919-4A55-A642-0890C6470AD9}" type="presParOf" srcId="{29334DA3-D0C1-48D9-97ED-A93BE98A28C8}" destId="{6903818D-FF80-43F9-9029-3E4F52BCFD70}" srcOrd="1" destOrd="0" presId="urn:microsoft.com/office/officeart/2005/8/layout/vList5"/>
    <dgm:cxn modelId="{F70D40E4-04E3-4780-B2A0-2694FD9E0AE5}" type="presParOf" srcId="{29334DA3-D0C1-48D9-97ED-A93BE98A28C8}" destId="{2696BFF9-2411-4114-9EE3-E38A63931D4E}" srcOrd="2" destOrd="0" presId="urn:microsoft.com/office/officeart/2005/8/layout/vList5"/>
    <dgm:cxn modelId="{DEC7C02A-4D2C-472C-9C12-1F4BAA11CE02}" type="presParOf" srcId="{2696BFF9-2411-4114-9EE3-E38A63931D4E}" destId="{5A9DDE7A-5F1A-499B-8232-9C141A4DF2AC}" srcOrd="0" destOrd="0" presId="urn:microsoft.com/office/officeart/2005/8/layout/vList5"/>
    <dgm:cxn modelId="{3A200C35-69F1-49B7-B6F1-791293679746}" type="presParOf" srcId="{29334DA3-D0C1-48D9-97ED-A93BE98A28C8}" destId="{C7D6B320-C9AE-4F79-95B8-7070AC039D38}" srcOrd="3" destOrd="0" presId="urn:microsoft.com/office/officeart/2005/8/layout/vList5"/>
    <dgm:cxn modelId="{8C52D856-64F0-46E0-8736-07F000B68CA3}" type="presParOf" srcId="{29334DA3-D0C1-48D9-97ED-A93BE98A28C8}" destId="{C6711C1F-7A34-4810-B6EA-998112ED5510}" srcOrd="4" destOrd="0" presId="urn:microsoft.com/office/officeart/2005/8/layout/vList5"/>
    <dgm:cxn modelId="{D3B816A9-5A81-417C-858D-4B82DD753B0B}" type="presParOf" srcId="{C6711C1F-7A34-4810-B6EA-998112ED5510}" destId="{E1ED7525-4DFA-46ED-9EA8-AED6A1158151}" srcOrd="0" destOrd="0" presId="urn:microsoft.com/office/officeart/2005/8/layout/vList5"/>
    <dgm:cxn modelId="{A85503BC-7994-4625-8EA5-CFB7419A8F6C}" type="presParOf" srcId="{29334DA3-D0C1-48D9-97ED-A93BE98A28C8}" destId="{92CE98CB-BA68-4EBB-AB4A-8CFD0C2F11E1}" srcOrd="5" destOrd="0" presId="urn:microsoft.com/office/officeart/2005/8/layout/vList5"/>
    <dgm:cxn modelId="{11A24BC0-C5CF-4A4E-A06A-CDE6A4B1C38D}" type="presParOf" srcId="{29334DA3-D0C1-48D9-97ED-A93BE98A28C8}" destId="{FD89A14A-21D4-4C23-88A0-D87D6A171562}" srcOrd="6" destOrd="0" presId="urn:microsoft.com/office/officeart/2005/8/layout/vList5"/>
    <dgm:cxn modelId="{35322DBD-599B-4689-9672-9B67391B8A80}" type="presParOf" srcId="{FD89A14A-21D4-4C23-88A0-D87D6A171562}" destId="{7FAA51F3-8B4C-4E8B-B66A-FFA6FD5E0EE8}" srcOrd="0"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80F4B5-3784-48F5-A4CE-17A0F9E23E6A}" type="doc">
      <dgm:prSet loTypeId="urn:microsoft.com/office/officeart/2005/8/layout/vList5" loCatId="list" qsTypeId="urn:microsoft.com/office/officeart/2005/8/quickstyle/simple4" qsCatId="simple" csTypeId="urn:microsoft.com/office/officeart/2005/8/colors/accent1_5" csCatId="accent1" phldr="1"/>
      <dgm:spPr/>
      <dgm:t>
        <a:bodyPr/>
        <a:lstStyle/>
        <a:p>
          <a:endParaRPr lang="en-US"/>
        </a:p>
      </dgm:t>
    </dgm:pt>
    <dgm:pt modelId="{DBCAB7EE-A3FC-4918-9911-C5F54770E512}">
      <dgm:prSet custT="1"/>
      <dgm:spPr>
        <a:solidFill>
          <a:schemeClr val="tx1"/>
        </a:solidFill>
        <a:ln>
          <a:solidFill>
            <a:schemeClr val="bg2">
              <a:lumMod val="50000"/>
            </a:schemeClr>
          </a:solidFill>
        </a:ln>
        <a:scene3d>
          <a:camera prst="orthographicFront"/>
          <a:lightRig rig="threePt" dir="t"/>
        </a:scene3d>
        <a:sp3d>
          <a:bevelT/>
        </a:sp3d>
      </dgm:spPr>
      <dgm:t>
        <a:bodyPr/>
        <a:lstStyle/>
        <a:p>
          <a:pPr rtl="0"/>
          <a:r>
            <a:rPr lang="en-US" sz="1400" b="0" dirty="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rPr>
            <a:t>Dynamic Management Views</a:t>
          </a:r>
          <a:endParaRPr lang="en-US" sz="1400" b="0" dirty="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ndParaRPr>
        </a:p>
      </dgm:t>
    </dgm:pt>
    <dgm:pt modelId="{D1A70BE3-DB87-4D15-886E-7746C9554E00}" type="parTrans" cxnId="{5E634106-9071-4F5A-8F94-B660CA58809E}">
      <dgm:prSet/>
      <dgm:spPr/>
      <dgm:t>
        <a:bodyPr/>
        <a:lstStyle/>
        <a:p>
          <a:endParaRPr lang="en-US" sz="1400" b="0"/>
        </a:p>
      </dgm:t>
    </dgm:pt>
    <dgm:pt modelId="{BA5A232D-4E0E-4E46-87AA-B6A306B4742E}" type="sibTrans" cxnId="{5E634106-9071-4F5A-8F94-B660CA58809E}">
      <dgm:prSet/>
      <dgm:spPr/>
      <dgm:t>
        <a:bodyPr/>
        <a:lstStyle/>
        <a:p>
          <a:endParaRPr lang="en-US" sz="1400" b="0"/>
        </a:p>
      </dgm:t>
    </dgm:pt>
    <dgm:pt modelId="{136D877B-B89D-4F05-AA83-6BD302C99DC9}">
      <dgm:prSet custT="1"/>
      <dgm:spPr>
        <a:solidFill>
          <a:schemeClr val="tx1"/>
        </a:solidFill>
        <a:ln>
          <a:solidFill>
            <a:schemeClr val="bg2">
              <a:lumMod val="50000"/>
            </a:schemeClr>
          </a:solidFill>
        </a:ln>
        <a:scene3d>
          <a:camera prst="orthographicFront"/>
          <a:lightRig rig="threePt" dir="t"/>
        </a:scene3d>
        <a:sp3d>
          <a:bevelT/>
        </a:sp3d>
      </dgm:spPr>
      <dgm:t>
        <a:bodyPr/>
        <a:lstStyle/>
        <a:p>
          <a:pPr rtl="0"/>
          <a:r>
            <a:rPr lang="en-US" sz="1400" b="0" dirty="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rPr>
            <a:t>Execution Plan</a:t>
          </a:r>
          <a:endParaRPr lang="en-US" sz="1400" b="0" dirty="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ndParaRPr>
        </a:p>
      </dgm:t>
    </dgm:pt>
    <dgm:pt modelId="{4D3F1063-9940-4129-9CA5-A5705C982DF8}" type="sibTrans" cxnId="{303A1FD8-97CD-4F1C-859E-F19C29F64083}">
      <dgm:prSet/>
      <dgm:spPr/>
      <dgm:t>
        <a:bodyPr/>
        <a:lstStyle/>
        <a:p>
          <a:endParaRPr lang="en-US" sz="1400" b="0"/>
        </a:p>
      </dgm:t>
    </dgm:pt>
    <dgm:pt modelId="{A592361D-5594-4B11-9BEF-5BFC4E06ADA7}" type="parTrans" cxnId="{303A1FD8-97CD-4F1C-859E-F19C29F64083}">
      <dgm:prSet/>
      <dgm:spPr/>
      <dgm:t>
        <a:bodyPr/>
        <a:lstStyle/>
        <a:p>
          <a:endParaRPr lang="en-US" sz="1400" b="0"/>
        </a:p>
      </dgm:t>
    </dgm:pt>
    <dgm:pt modelId="{29334DA3-D0C1-48D9-97ED-A93BE98A28C8}" type="pres">
      <dgm:prSet presAssocID="{3D80F4B5-3784-48F5-A4CE-17A0F9E23E6A}" presName="Name0" presStyleCnt="0">
        <dgm:presLayoutVars>
          <dgm:dir/>
          <dgm:animLvl val="lvl"/>
          <dgm:resizeHandles val="exact"/>
        </dgm:presLayoutVars>
      </dgm:prSet>
      <dgm:spPr/>
      <dgm:t>
        <a:bodyPr/>
        <a:lstStyle/>
        <a:p>
          <a:endParaRPr lang="en-US"/>
        </a:p>
      </dgm:t>
    </dgm:pt>
    <dgm:pt modelId="{FCFA13DF-4D79-44BD-A805-72589B8CB68F}" type="pres">
      <dgm:prSet presAssocID="{DBCAB7EE-A3FC-4918-9911-C5F54770E512}" presName="linNode" presStyleCnt="0"/>
      <dgm:spPr/>
      <dgm:t>
        <a:bodyPr/>
        <a:lstStyle/>
        <a:p>
          <a:endParaRPr lang="en-US"/>
        </a:p>
      </dgm:t>
    </dgm:pt>
    <dgm:pt modelId="{1FF37EFC-F86C-4A13-B44B-7E37D863F1C9}" type="pres">
      <dgm:prSet presAssocID="{DBCAB7EE-A3FC-4918-9911-C5F54770E512}" presName="parentText" presStyleLbl="node1" presStyleIdx="0" presStyleCnt="2" custScaleX="266885">
        <dgm:presLayoutVars>
          <dgm:chMax val="1"/>
          <dgm:bulletEnabled val="1"/>
        </dgm:presLayoutVars>
      </dgm:prSet>
      <dgm:spPr/>
      <dgm:t>
        <a:bodyPr/>
        <a:lstStyle/>
        <a:p>
          <a:endParaRPr lang="en-US"/>
        </a:p>
      </dgm:t>
    </dgm:pt>
    <dgm:pt modelId="{6903818D-FF80-43F9-9029-3E4F52BCFD70}" type="pres">
      <dgm:prSet presAssocID="{BA5A232D-4E0E-4E46-87AA-B6A306B4742E}" presName="sp" presStyleCnt="0"/>
      <dgm:spPr/>
      <dgm:t>
        <a:bodyPr/>
        <a:lstStyle/>
        <a:p>
          <a:endParaRPr lang="en-US"/>
        </a:p>
      </dgm:t>
    </dgm:pt>
    <dgm:pt modelId="{2696BFF9-2411-4114-9EE3-E38A63931D4E}" type="pres">
      <dgm:prSet presAssocID="{136D877B-B89D-4F05-AA83-6BD302C99DC9}" presName="linNode" presStyleCnt="0"/>
      <dgm:spPr/>
      <dgm:t>
        <a:bodyPr/>
        <a:lstStyle/>
        <a:p>
          <a:endParaRPr lang="en-US"/>
        </a:p>
      </dgm:t>
    </dgm:pt>
    <dgm:pt modelId="{5A9DDE7A-5F1A-499B-8232-9C141A4DF2AC}" type="pres">
      <dgm:prSet presAssocID="{136D877B-B89D-4F05-AA83-6BD302C99DC9}" presName="parentText" presStyleLbl="node1" presStyleIdx="1" presStyleCnt="2" custScaleX="266885">
        <dgm:presLayoutVars>
          <dgm:chMax val="1"/>
          <dgm:bulletEnabled val="1"/>
        </dgm:presLayoutVars>
      </dgm:prSet>
      <dgm:spPr/>
      <dgm:t>
        <a:bodyPr/>
        <a:lstStyle/>
        <a:p>
          <a:endParaRPr lang="en-US"/>
        </a:p>
      </dgm:t>
    </dgm:pt>
  </dgm:ptLst>
  <dgm:cxnLst>
    <dgm:cxn modelId="{303A1FD8-97CD-4F1C-859E-F19C29F64083}" srcId="{3D80F4B5-3784-48F5-A4CE-17A0F9E23E6A}" destId="{136D877B-B89D-4F05-AA83-6BD302C99DC9}" srcOrd="1" destOrd="0" parTransId="{A592361D-5594-4B11-9BEF-5BFC4E06ADA7}" sibTransId="{4D3F1063-9940-4129-9CA5-A5705C982DF8}"/>
    <dgm:cxn modelId="{4362B1FF-4AAB-4492-BA83-C330EE7BCD9C}" type="presOf" srcId="{DBCAB7EE-A3FC-4918-9911-C5F54770E512}" destId="{1FF37EFC-F86C-4A13-B44B-7E37D863F1C9}" srcOrd="0" destOrd="0" presId="urn:microsoft.com/office/officeart/2005/8/layout/vList5"/>
    <dgm:cxn modelId="{3EAB0050-BE92-46DE-B67B-9AE4F1728068}" type="presOf" srcId="{136D877B-B89D-4F05-AA83-6BD302C99DC9}" destId="{5A9DDE7A-5F1A-499B-8232-9C141A4DF2AC}" srcOrd="0" destOrd="0" presId="urn:microsoft.com/office/officeart/2005/8/layout/vList5"/>
    <dgm:cxn modelId="{5E634106-9071-4F5A-8F94-B660CA58809E}" srcId="{3D80F4B5-3784-48F5-A4CE-17A0F9E23E6A}" destId="{DBCAB7EE-A3FC-4918-9911-C5F54770E512}" srcOrd="0" destOrd="0" parTransId="{D1A70BE3-DB87-4D15-886E-7746C9554E00}" sibTransId="{BA5A232D-4E0E-4E46-87AA-B6A306B4742E}"/>
    <dgm:cxn modelId="{23BF233A-2961-4060-829D-D737C3063A53}" type="presOf" srcId="{3D80F4B5-3784-48F5-A4CE-17A0F9E23E6A}" destId="{29334DA3-D0C1-48D9-97ED-A93BE98A28C8}" srcOrd="0" destOrd="0" presId="urn:microsoft.com/office/officeart/2005/8/layout/vList5"/>
    <dgm:cxn modelId="{57B33FE7-9976-4B2E-82A6-30F31571AE24}" type="presParOf" srcId="{29334DA3-D0C1-48D9-97ED-A93BE98A28C8}" destId="{FCFA13DF-4D79-44BD-A805-72589B8CB68F}" srcOrd="0" destOrd="0" presId="urn:microsoft.com/office/officeart/2005/8/layout/vList5"/>
    <dgm:cxn modelId="{B06E9055-D579-4CA0-9C8F-4BC38A4B7E62}" type="presParOf" srcId="{FCFA13DF-4D79-44BD-A805-72589B8CB68F}" destId="{1FF37EFC-F86C-4A13-B44B-7E37D863F1C9}" srcOrd="0" destOrd="0" presId="urn:microsoft.com/office/officeart/2005/8/layout/vList5"/>
    <dgm:cxn modelId="{4D1CF3EA-3FDE-45CE-8641-9A57318639A5}" type="presParOf" srcId="{29334DA3-D0C1-48D9-97ED-A93BE98A28C8}" destId="{6903818D-FF80-43F9-9029-3E4F52BCFD70}" srcOrd="1" destOrd="0" presId="urn:microsoft.com/office/officeart/2005/8/layout/vList5"/>
    <dgm:cxn modelId="{60A6BD03-E953-40AF-9C01-69065C9FD967}" type="presParOf" srcId="{29334DA3-D0C1-48D9-97ED-A93BE98A28C8}" destId="{2696BFF9-2411-4114-9EE3-E38A63931D4E}" srcOrd="2" destOrd="0" presId="urn:microsoft.com/office/officeart/2005/8/layout/vList5"/>
    <dgm:cxn modelId="{BB692F39-4487-4C51-91D8-D9646DCF6255}" type="presParOf" srcId="{2696BFF9-2411-4114-9EE3-E38A63931D4E}" destId="{5A9DDE7A-5F1A-499B-8232-9C141A4DF2AC}" srcOrd="0" destOrd="0" presId="urn:microsoft.com/office/officeart/2005/8/layout/vList5"/>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9935F3-CAFB-4315-985A-F22F7F3527DC}" type="doc">
      <dgm:prSet loTypeId="urn:microsoft.com/office/officeart/2005/8/layout/radial6" loCatId="cycle" qsTypeId="urn:microsoft.com/office/officeart/2005/8/quickstyle/3d6" qsCatId="3D" csTypeId="urn:microsoft.com/office/officeart/2005/8/colors/accent5_4" csCatId="accent5" phldr="1"/>
      <dgm:spPr/>
      <dgm:t>
        <a:bodyPr/>
        <a:lstStyle/>
        <a:p>
          <a:endParaRPr lang="en-US"/>
        </a:p>
      </dgm:t>
    </dgm:pt>
    <dgm:pt modelId="{F0608A25-22C1-4322-A3E9-CF6F1BB2DCA8}">
      <dgm:prSet phldrT="[Text]"/>
      <dgm:spPr>
        <a:solidFill>
          <a:schemeClr val="tx1"/>
        </a:solidFill>
        <a:ln>
          <a:solidFill>
            <a:schemeClr val="bg2">
              <a:lumMod val="50000"/>
            </a:schemeClr>
          </a:solidFill>
        </a:ln>
      </dgm:spPr>
      <dgm:t>
        <a:bodyPr/>
        <a:lstStyle/>
        <a:p>
          <a:r>
            <a:rPr lang="en-US" dirty="0" smtClean="0"/>
            <a:t>Designed to Perform</a:t>
          </a:r>
          <a:endParaRPr lang="en-US" dirty="0"/>
        </a:p>
      </dgm:t>
    </dgm:pt>
    <dgm:pt modelId="{BAC93665-99DA-411D-946B-BEA5B24DC564}" type="parTrans" cxnId="{24ED76B2-F708-4EAB-B681-B05CC57BDD0F}">
      <dgm:prSet/>
      <dgm:spPr/>
      <dgm:t>
        <a:bodyPr/>
        <a:lstStyle/>
        <a:p>
          <a:endParaRPr lang="en-US"/>
        </a:p>
      </dgm:t>
    </dgm:pt>
    <dgm:pt modelId="{C98A2C00-D731-4726-81C9-7B505A4A1255}" type="sibTrans" cxnId="{24ED76B2-F708-4EAB-B681-B05CC57BDD0F}">
      <dgm:prSet/>
      <dgm:spPr/>
      <dgm:t>
        <a:bodyPr/>
        <a:lstStyle/>
        <a:p>
          <a:endParaRPr lang="en-US"/>
        </a:p>
      </dgm:t>
    </dgm:pt>
    <dgm:pt modelId="{3AA2F3E7-CC23-4FDE-9509-270C85DBC556}">
      <dgm:prSet phldrT="[Text]"/>
      <dgm:spPr>
        <a:solidFill>
          <a:schemeClr val="tx1"/>
        </a:solidFill>
        <a:ln>
          <a:solidFill>
            <a:schemeClr val="bg2">
              <a:lumMod val="50000"/>
            </a:schemeClr>
          </a:solidFill>
        </a:ln>
      </dgm:spPr>
      <dgm:t>
        <a:bodyPr/>
        <a:lstStyle/>
        <a:p>
          <a:r>
            <a:rPr lang="en-US" dirty="0" smtClean="0"/>
            <a:t>Design</a:t>
          </a:r>
          <a:endParaRPr lang="en-US" dirty="0"/>
        </a:p>
      </dgm:t>
    </dgm:pt>
    <dgm:pt modelId="{FFE5A305-5D11-4796-A4FB-9440EE341F2A}" type="parTrans" cxnId="{9176A126-19E0-4719-A69D-9146B621725C}">
      <dgm:prSet/>
      <dgm:spPr/>
      <dgm:t>
        <a:bodyPr/>
        <a:lstStyle/>
        <a:p>
          <a:endParaRPr lang="en-US"/>
        </a:p>
      </dgm:t>
    </dgm:pt>
    <dgm:pt modelId="{553E0C9E-9E6A-466F-B58B-251ADF2410FE}" type="sibTrans" cxnId="{9176A126-19E0-4719-A69D-9146B621725C}">
      <dgm:prSet/>
      <dgm:spPr>
        <a:solidFill>
          <a:srgbClr xmlns:mc="http://schemas.openxmlformats.org/markup-compatibility/2006" xmlns:a14="http://schemas.microsoft.com/office/drawing/2007/7/7/main" val="FFFF00" mc:Ignorable=""/>
        </a:solidFill>
        <a:ln w="6350">
          <a:solidFill>
            <a:schemeClr val="tx1"/>
          </a:solidFill>
        </a:ln>
      </dgm:spPr>
      <dgm:t>
        <a:bodyPr/>
        <a:lstStyle/>
        <a:p>
          <a:endParaRPr lang="en-US"/>
        </a:p>
      </dgm:t>
    </dgm:pt>
    <dgm:pt modelId="{4B22615F-884C-409F-9775-B71B58D5DEA8}">
      <dgm:prSet phldrT="[Text]"/>
      <dgm:spPr>
        <a:solidFill>
          <a:schemeClr val="tx1"/>
        </a:solidFill>
        <a:ln>
          <a:solidFill>
            <a:schemeClr val="bg2">
              <a:lumMod val="50000"/>
            </a:schemeClr>
          </a:solidFill>
        </a:ln>
      </dgm:spPr>
      <dgm:t>
        <a:bodyPr/>
        <a:lstStyle/>
        <a:p>
          <a:r>
            <a:rPr lang="en-US" dirty="0" smtClean="0"/>
            <a:t>Run</a:t>
          </a:r>
          <a:endParaRPr lang="en-US" dirty="0"/>
        </a:p>
      </dgm:t>
    </dgm:pt>
    <dgm:pt modelId="{6D114CA3-41A8-47FC-9D02-06298E929657}" type="parTrans" cxnId="{B1892FB6-7BF0-4D60-AC95-DA5CDA79209E}">
      <dgm:prSet/>
      <dgm:spPr/>
      <dgm:t>
        <a:bodyPr/>
        <a:lstStyle/>
        <a:p>
          <a:endParaRPr lang="en-US"/>
        </a:p>
      </dgm:t>
    </dgm:pt>
    <dgm:pt modelId="{0057EC54-C9D4-41B2-9FC4-7DBD543145C9}" type="sibTrans" cxnId="{B1892FB6-7BF0-4D60-AC95-DA5CDA79209E}">
      <dgm:prSet/>
      <dgm:spPr>
        <a:solidFill>
          <a:srgbClr xmlns:mc="http://schemas.openxmlformats.org/markup-compatibility/2006" xmlns:a14="http://schemas.microsoft.com/office/drawing/2007/7/7/main" val="FFFF00" mc:Ignorable=""/>
        </a:solidFill>
        <a:ln w="6350">
          <a:solidFill>
            <a:schemeClr val="tx1"/>
          </a:solidFill>
        </a:ln>
      </dgm:spPr>
      <dgm:t>
        <a:bodyPr/>
        <a:lstStyle/>
        <a:p>
          <a:endParaRPr lang="en-US"/>
        </a:p>
      </dgm:t>
    </dgm:pt>
    <dgm:pt modelId="{409A59E5-5ED0-4794-8E17-A21C3C759648}">
      <dgm:prSet phldrT="[Text]"/>
      <dgm:spPr>
        <a:solidFill>
          <a:schemeClr val="tx1"/>
        </a:solidFill>
        <a:ln>
          <a:solidFill>
            <a:schemeClr val="bg2">
              <a:lumMod val="50000"/>
            </a:schemeClr>
          </a:solidFill>
        </a:ln>
      </dgm:spPr>
      <dgm:t>
        <a:bodyPr/>
        <a:lstStyle/>
        <a:p>
          <a:r>
            <a:rPr lang="en-US" dirty="0" smtClean="0"/>
            <a:t>Monitor</a:t>
          </a:r>
          <a:endParaRPr lang="en-US" dirty="0"/>
        </a:p>
      </dgm:t>
    </dgm:pt>
    <dgm:pt modelId="{975C9CB2-0E53-4796-B4EC-AED8DD91AB07}" type="sibTrans" cxnId="{9D24C9DD-A1A2-42E7-98B8-77A73D1E5558}">
      <dgm:prSet/>
      <dgm:spPr>
        <a:solidFill>
          <a:srgbClr xmlns:mc="http://schemas.openxmlformats.org/markup-compatibility/2006" xmlns:a14="http://schemas.microsoft.com/office/drawing/2007/7/7/main" val="FFFF00" mc:Ignorable=""/>
        </a:solidFill>
        <a:ln w="6350">
          <a:solidFill>
            <a:schemeClr val="tx1"/>
          </a:solidFill>
        </a:ln>
      </dgm:spPr>
      <dgm:t>
        <a:bodyPr/>
        <a:lstStyle/>
        <a:p>
          <a:endParaRPr lang="en-US"/>
        </a:p>
      </dgm:t>
    </dgm:pt>
    <dgm:pt modelId="{8F68501C-0935-48D2-A5C2-EADF884C08B9}" type="parTrans" cxnId="{9D24C9DD-A1A2-42E7-98B8-77A73D1E5558}">
      <dgm:prSet/>
      <dgm:spPr/>
      <dgm:t>
        <a:bodyPr/>
        <a:lstStyle/>
        <a:p>
          <a:endParaRPr lang="en-US"/>
        </a:p>
      </dgm:t>
    </dgm:pt>
    <dgm:pt modelId="{CCA60AF8-25B8-4073-A84A-E0554B1F326C}" type="pres">
      <dgm:prSet presAssocID="{F79935F3-CAFB-4315-985A-F22F7F3527DC}" presName="Name0" presStyleCnt="0">
        <dgm:presLayoutVars>
          <dgm:chMax val="1"/>
          <dgm:dir/>
          <dgm:animLvl val="ctr"/>
          <dgm:resizeHandles val="exact"/>
        </dgm:presLayoutVars>
      </dgm:prSet>
      <dgm:spPr/>
      <dgm:t>
        <a:bodyPr/>
        <a:lstStyle/>
        <a:p>
          <a:endParaRPr lang="en-US"/>
        </a:p>
      </dgm:t>
    </dgm:pt>
    <dgm:pt modelId="{C2A879BF-92D4-4D11-AAFE-1355B89FB611}" type="pres">
      <dgm:prSet presAssocID="{F0608A25-22C1-4322-A3E9-CF6F1BB2DCA8}" presName="centerShape" presStyleLbl="node0" presStyleIdx="0" presStyleCnt="1"/>
      <dgm:spPr/>
      <dgm:t>
        <a:bodyPr/>
        <a:lstStyle/>
        <a:p>
          <a:endParaRPr lang="en-US"/>
        </a:p>
      </dgm:t>
    </dgm:pt>
    <dgm:pt modelId="{DC9954AA-BBCA-446C-9108-1E67BA3216E5}" type="pres">
      <dgm:prSet presAssocID="{3AA2F3E7-CC23-4FDE-9509-270C85DBC556}" presName="node" presStyleLbl="node1" presStyleIdx="0" presStyleCnt="3" custRadScaleRad="106156" custRadScaleInc="-28286">
        <dgm:presLayoutVars>
          <dgm:bulletEnabled val="1"/>
        </dgm:presLayoutVars>
      </dgm:prSet>
      <dgm:spPr/>
      <dgm:t>
        <a:bodyPr/>
        <a:lstStyle/>
        <a:p>
          <a:endParaRPr lang="en-US"/>
        </a:p>
      </dgm:t>
    </dgm:pt>
    <dgm:pt modelId="{29F30BB2-CBD0-4392-A38E-6DA5287D5140}" type="pres">
      <dgm:prSet presAssocID="{3AA2F3E7-CC23-4FDE-9509-270C85DBC556}" presName="dummy" presStyleCnt="0"/>
      <dgm:spPr/>
      <dgm:t>
        <a:bodyPr/>
        <a:lstStyle/>
        <a:p>
          <a:endParaRPr lang="en-US"/>
        </a:p>
      </dgm:t>
    </dgm:pt>
    <dgm:pt modelId="{8753DBEB-5525-4FEF-B45E-EA5E5FBA0A83}" type="pres">
      <dgm:prSet presAssocID="{553E0C9E-9E6A-466F-B58B-251ADF2410FE}" presName="sibTrans" presStyleLbl="sibTrans2D1" presStyleIdx="0" presStyleCnt="3"/>
      <dgm:spPr/>
      <dgm:t>
        <a:bodyPr/>
        <a:lstStyle/>
        <a:p>
          <a:endParaRPr lang="en-US"/>
        </a:p>
      </dgm:t>
    </dgm:pt>
    <dgm:pt modelId="{72881E16-E634-4308-9C62-A134A9683B3B}" type="pres">
      <dgm:prSet presAssocID="{4B22615F-884C-409F-9775-B71B58D5DEA8}" presName="node" presStyleLbl="node1" presStyleIdx="1" presStyleCnt="3" custRadScaleRad="99426" custRadScaleInc="-58387">
        <dgm:presLayoutVars>
          <dgm:bulletEnabled val="1"/>
        </dgm:presLayoutVars>
      </dgm:prSet>
      <dgm:spPr/>
      <dgm:t>
        <a:bodyPr/>
        <a:lstStyle/>
        <a:p>
          <a:endParaRPr lang="en-US"/>
        </a:p>
      </dgm:t>
    </dgm:pt>
    <dgm:pt modelId="{C1691771-0711-45CF-A689-E72ECFC7AF77}" type="pres">
      <dgm:prSet presAssocID="{4B22615F-884C-409F-9775-B71B58D5DEA8}" presName="dummy" presStyleCnt="0"/>
      <dgm:spPr/>
      <dgm:t>
        <a:bodyPr/>
        <a:lstStyle/>
        <a:p>
          <a:endParaRPr lang="en-US"/>
        </a:p>
      </dgm:t>
    </dgm:pt>
    <dgm:pt modelId="{560F16D2-3AEE-433D-8F58-2D1EE5D0BD5E}" type="pres">
      <dgm:prSet presAssocID="{0057EC54-C9D4-41B2-9FC4-7DBD543145C9}" presName="sibTrans" presStyleLbl="sibTrans2D1" presStyleIdx="1" presStyleCnt="3"/>
      <dgm:spPr/>
      <dgm:t>
        <a:bodyPr/>
        <a:lstStyle/>
        <a:p>
          <a:endParaRPr lang="en-US"/>
        </a:p>
      </dgm:t>
    </dgm:pt>
    <dgm:pt modelId="{C33F6FF3-8A35-4C66-B468-53D19465EA84}" type="pres">
      <dgm:prSet presAssocID="{409A59E5-5ED0-4794-8E17-A21C3C759648}" presName="node" presStyleLbl="node1" presStyleIdx="2" presStyleCnt="3" custRadScaleRad="98983" custRadScaleInc="-40199">
        <dgm:presLayoutVars>
          <dgm:bulletEnabled val="1"/>
        </dgm:presLayoutVars>
      </dgm:prSet>
      <dgm:spPr/>
      <dgm:t>
        <a:bodyPr/>
        <a:lstStyle/>
        <a:p>
          <a:endParaRPr lang="en-US"/>
        </a:p>
      </dgm:t>
    </dgm:pt>
    <dgm:pt modelId="{E0104AEF-A48D-4BBD-981B-BCC2169B2585}" type="pres">
      <dgm:prSet presAssocID="{409A59E5-5ED0-4794-8E17-A21C3C759648}" presName="dummy" presStyleCnt="0"/>
      <dgm:spPr/>
      <dgm:t>
        <a:bodyPr/>
        <a:lstStyle/>
        <a:p>
          <a:endParaRPr lang="en-US"/>
        </a:p>
      </dgm:t>
    </dgm:pt>
    <dgm:pt modelId="{8FD912B9-7BBD-474C-B3A7-6C6FDF926415}" type="pres">
      <dgm:prSet presAssocID="{975C9CB2-0E53-4796-B4EC-AED8DD91AB07}" presName="sibTrans" presStyleLbl="sibTrans2D1" presStyleIdx="2" presStyleCnt="3"/>
      <dgm:spPr/>
      <dgm:t>
        <a:bodyPr/>
        <a:lstStyle/>
        <a:p>
          <a:endParaRPr lang="en-US"/>
        </a:p>
      </dgm:t>
    </dgm:pt>
  </dgm:ptLst>
  <dgm:cxnLst>
    <dgm:cxn modelId="{E0CB682B-6E87-40A8-8BA7-A76095A7D09A}" type="presOf" srcId="{409A59E5-5ED0-4794-8E17-A21C3C759648}" destId="{C33F6FF3-8A35-4C66-B468-53D19465EA84}" srcOrd="0" destOrd="0" presId="urn:microsoft.com/office/officeart/2005/8/layout/radial6"/>
    <dgm:cxn modelId="{01C1A801-E931-460A-A42D-50922D6DDFD1}" type="presOf" srcId="{4B22615F-884C-409F-9775-B71B58D5DEA8}" destId="{72881E16-E634-4308-9C62-A134A9683B3B}" srcOrd="0" destOrd="0" presId="urn:microsoft.com/office/officeart/2005/8/layout/radial6"/>
    <dgm:cxn modelId="{3D21EAAD-6E44-42E9-BF7C-F12EB799C046}" type="presOf" srcId="{553E0C9E-9E6A-466F-B58B-251ADF2410FE}" destId="{8753DBEB-5525-4FEF-B45E-EA5E5FBA0A83}" srcOrd="0" destOrd="0" presId="urn:microsoft.com/office/officeart/2005/8/layout/radial6"/>
    <dgm:cxn modelId="{9D24C9DD-A1A2-42E7-98B8-77A73D1E5558}" srcId="{F0608A25-22C1-4322-A3E9-CF6F1BB2DCA8}" destId="{409A59E5-5ED0-4794-8E17-A21C3C759648}" srcOrd="2" destOrd="0" parTransId="{8F68501C-0935-48D2-A5C2-EADF884C08B9}" sibTransId="{975C9CB2-0E53-4796-B4EC-AED8DD91AB07}"/>
    <dgm:cxn modelId="{9176A126-19E0-4719-A69D-9146B621725C}" srcId="{F0608A25-22C1-4322-A3E9-CF6F1BB2DCA8}" destId="{3AA2F3E7-CC23-4FDE-9509-270C85DBC556}" srcOrd="0" destOrd="0" parTransId="{FFE5A305-5D11-4796-A4FB-9440EE341F2A}" sibTransId="{553E0C9E-9E6A-466F-B58B-251ADF2410FE}"/>
    <dgm:cxn modelId="{B1892FB6-7BF0-4D60-AC95-DA5CDA79209E}" srcId="{F0608A25-22C1-4322-A3E9-CF6F1BB2DCA8}" destId="{4B22615F-884C-409F-9775-B71B58D5DEA8}" srcOrd="1" destOrd="0" parTransId="{6D114CA3-41A8-47FC-9D02-06298E929657}" sibTransId="{0057EC54-C9D4-41B2-9FC4-7DBD543145C9}"/>
    <dgm:cxn modelId="{13970E82-EAD5-4AC7-BA8B-931B28E50A19}" type="presOf" srcId="{F0608A25-22C1-4322-A3E9-CF6F1BB2DCA8}" destId="{C2A879BF-92D4-4D11-AAFE-1355B89FB611}" srcOrd="0" destOrd="0" presId="urn:microsoft.com/office/officeart/2005/8/layout/radial6"/>
    <dgm:cxn modelId="{A6BF13DC-F4A3-4263-8A01-2BBA1BF755EF}" type="presOf" srcId="{F79935F3-CAFB-4315-985A-F22F7F3527DC}" destId="{CCA60AF8-25B8-4073-A84A-E0554B1F326C}" srcOrd="0" destOrd="0" presId="urn:microsoft.com/office/officeart/2005/8/layout/radial6"/>
    <dgm:cxn modelId="{18BB1DFE-0D65-4D4C-8D13-F6D1EDA903A7}" type="presOf" srcId="{3AA2F3E7-CC23-4FDE-9509-270C85DBC556}" destId="{DC9954AA-BBCA-446C-9108-1E67BA3216E5}" srcOrd="0" destOrd="0" presId="urn:microsoft.com/office/officeart/2005/8/layout/radial6"/>
    <dgm:cxn modelId="{436ADB36-E689-4551-9634-906F24CC2FE9}" type="presOf" srcId="{975C9CB2-0E53-4796-B4EC-AED8DD91AB07}" destId="{8FD912B9-7BBD-474C-B3A7-6C6FDF926415}" srcOrd="0" destOrd="0" presId="urn:microsoft.com/office/officeart/2005/8/layout/radial6"/>
    <dgm:cxn modelId="{6373A1D2-A6A3-4992-B3C7-20EF255EB711}" type="presOf" srcId="{0057EC54-C9D4-41B2-9FC4-7DBD543145C9}" destId="{560F16D2-3AEE-433D-8F58-2D1EE5D0BD5E}" srcOrd="0" destOrd="0" presId="urn:microsoft.com/office/officeart/2005/8/layout/radial6"/>
    <dgm:cxn modelId="{24ED76B2-F708-4EAB-B681-B05CC57BDD0F}" srcId="{F79935F3-CAFB-4315-985A-F22F7F3527DC}" destId="{F0608A25-22C1-4322-A3E9-CF6F1BB2DCA8}" srcOrd="0" destOrd="0" parTransId="{BAC93665-99DA-411D-946B-BEA5B24DC564}" sibTransId="{C98A2C00-D731-4726-81C9-7B505A4A1255}"/>
    <dgm:cxn modelId="{239334B2-87E3-4115-AF96-F11396C4C448}" type="presParOf" srcId="{CCA60AF8-25B8-4073-A84A-E0554B1F326C}" destId="{C2A879BF-92D4-4D11-AAFE-1355B89FB611}" srcOrd="0" destOrd="0" presId="urn:microsoft.com/office/officeart/2005/8/layout/radial6"/>
    <dgm:cxn modelId="{C9DC195D-D1A7-4DB4-8ACB-0C4591517AD4}" type="presParOf" srcId="{CCA60AF8-25B8-4073-A84A-E0554B1F326C}" destId="{DC9954AA-BBCA-446C-9108-1E67BA3216E5}" srcOrd="1" destOrd="0" presId="urn:microsoft.com/office/officeart/2005/8/layout/radial6"/>
    <dgm:cxn modelId="{BB310AF7-6459-49C2-9D9F-4B9D6EAED679}" type="presParOf" srcId="{CCA60AF8-25B8-4073-A84A-E0554B1F326C}" destId="{29F30BB2-CBD0-4392-A38E-6DA5287D5140}" srcOrd="2" destOrd="0" presId="urn:microsoft.com/office/officeart/2005/8/layout/radial6"/>
    <dgm:cxn modelId="{9E2794D8-8152-41D2-9FE7-1FE785036D9C}" type="presParOf" srcId="{CCA60AF8-25B8-4073-A84A-E0554B1F326C}" destId="{8753DBEB-5525-4FEF-B45E-EA5E5FBA0A83}" srcOrd="3" destOrd="0" presId="urn:microsoft.com/office/officeart/2005/8/layout/radial6"/>
    <dgm:cxn modelId="{010E475B-F0D8-4919-B8AE-D0221CAB2F17}" type="presParOf" srcId="{CCA60AF8-25B8-4073-A84A-E0554B1F326C}" destId="{72881E16-E634-4308-9C62-A134A9683B3B}" srcOrd="4" destOrd="0" presId="urn:microsoft.com/office/officeart/2005/8/layout/radial6"/>
    <dgm:cxn modelId="{00D96188-08E9-404F-9CCA-2B9763099D1F}" type="presParOf" srcId="{CCA60AF8-25B8-4073-A84A-E0554B1F326C}" destId="{C1691771-0711-45CF-A689-E72ECFC7AF77}" srcOrd="5" destOrd="0" presId="urn:microsoft.com/office/officeart/2005/8/layout/radial6"/>
    <dgm:cxn modelId="{4410AB6C-B013-4461-8E58-93DDE30314DE}" type="presParOf" srcId="{CCA60AF8-25B8-4073-A84A-E0554B1F326C}" destId="{560F16D2-3AEE-433D-8F58-2D1EE5D0BD5E}" srcOrd="6" destOrd="0" presId="urn:microsoft.com/office/officeart/2005/8/layout/radial6"/>
    <dgm:cxn modelId="{536C93A2-A368-46D7-93AE-326E891008E7}" type="presParOf" srcId="{CCA60AF8-25B8-4073-A84A-E0554B1F326C}" destId="{C33F6FF3-8A35-4C66-B468-53D19465EA84}" srcOrd="7" destOrd="0" presId="urn:microsoft.com/office/officeart/2005/8/layout/radial6"/>
    <dgm:cxn modelId="{71E74138-B1BC-41C4-848E-B1B0436E72C2}" type="presParOf" srcId="{CCA60AF8-25B8-4073-A84A-E0554B1F326C}" destId="{E0104AEF-A48D-4BBD-981B-BCC2169B2585}" srcOrd="8" destOrd="0" presId="urn:microsoft.com/office/officeart/2005/8/layout/radial6"/>
    <dgm:cxn modelId="{5D8EDD0C-4CFD-493E-B6D1-5E8025A7D6AC}" type="presParOf" srcId="{CCA60AF8-25B8-4073-A84A-E0554B1F326C}" destId="{8FD912B9-7BBD-474C-B3A7-6C6FDF926415}" srcOrd="9" destOrd="0" presId="urn:microsoft.com/office/officeart/2005/8/layout/radial6"/>
  </dgm:cxnLst>
  <dgm:bg>
    <a:effectLst>
      <a:outerShdw blurRad="152400" dist="317500" dir="5400000" sx="90000" sy="-19000" rotWithShape="0">
        <a:prstClr val="black">
          <a:alpha val="15000"/>
        </a:prstClr>
      </a:outerShdw>
    </a:effect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80F4B5-3784-48F5-A4CE-17A0F9E23E6A}" type="doc">
      <dgm:prSet loTypeId="urn:microsoft.com/office/officeart/2005/8/layout/vList5" loCatId="list" qsTypeId="urn:microsoft.com/office/officeart/2005/8/quickstyle/simple4" qsCatId="simple" csTypeId="urn:microsoft.com/office/officeart/2005/8/colors/accent1_5" csCatId="accent1" phldr="1"/>
      <dgm:spPr/>
      <dgm:t>
        <a:bodyPr/>
        <a:lstStyle/>
        <a:p>
          <a:endParaRPr lang="en-US"/>
        </a:p>
      </dgm:t>
    </dgm:pt>
    <dgm:pt modelId="{DBCAB7EE-A3FC-4918-9911-C5F54770E512}">
      <dgm:prSet custT="1"/>
      <dgm:spPr>
        <a:solidFill>
          <a:schemeClr val="tx1"/>
        </a:solidFill>
        <a:ln>
          <a:solidFill>
            <a:schemeClr val="bg2">
              <a:lumMod val="50000"/>
            </a:schemeClr>
          </a:solidFill>
        </a:ln>
        <a:scene3d>
          <a:camera prst="orthographicFront"/>
          <a:lightRig rig="threePt" dir="t"/>
        </a:scene3d>
        <a:sp3d>
          <a:bevelT/>
        </a:sp3d>
      </dgm:spPr>
      <dgm:t>
        <a:bodyPr/>
        <a:lstStyle/>
        <a:p>
          <a:pPr rtl="0"/>
          <a:r>
            <a:rPr lang="en-US" sz="1400" b="0" dirty="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rPr>
            <a:t>Subspace Computations</a:t>
          </a:r>
          <a:endParaRPr lang="en-US" sz="1400" b="0" dirty="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ndParaRPr>
        </a:p>
      </dgm:t>
    </dgm:pt>
    <dgm:pt modelId="{D1A70BE3-DB87-4D15-886E-7746C9554E00}" type="parTrans" cxnId="{5E634106-9071-4F5A-8F94-B660CA58809E}">
      <dgm:prSet/>
      <dgm:spPr/>
      <dgm:t>
        <a:bodyPr/>
        <a:lstStyle/>
        <a:p>
          <a:endParaRPr lang="en-US" sz="1400" b="0"/>
        </a:p>
      </dgm:t>
    </dgm:pt>
    <dgm:pt modelId="{BA5A232D-4E0E-4E46-87AA-B6A306B4742E}" type="sibTrans" cxnId="{5E634106-9071-4F5A-8F94-B660CA58809E}">
      <dgm:prSet/>
      <dgm:spPr/>
      <dgm:t>
        <a:bodyPr/>
        <a:lstStyle/>
        <a:p>
          <a:endParaRPr lang="en-US" sz="1400" b="0"/>
        </a:p>
      </dgm:t>
    </dgm:pt>
    <dgm:pt modelId="{1DB987AD-D553-438B-A8BD-38C031C4870C}">
      <dgm:prSet custT="1"/>
      <dgm:spPr>
        <a:solidFill>
          <a:schemeClr val="tx1"/>
        </a:solidFill>
        <a:ln>
          <a:solidFill>
            <a:schemeClr val="bg2">
              <a:lumMod val="50000"/>
            </a:schemeClr>
          </a:solidFill>
        </a:ln>
        <a:scene3d>
          <a:camera prst="orthographicFront"/>
          <a:lightRig rig="threePt" dir="t"/>
        </a:scene3d>
        <a:sp3d>
          <a:bevelT/>
        </a:sp3d>
      </dgm:spPr>
      <dgm:t>
        <a:bodyPr/>
        <a:lstStyle/>
        <a:p>
          <a:pPr rtl="0"/>
          <a:r>
            <a:rPr lang="en-US" sz="1400" b="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rPr>
            <a:t>Scalable Shared Databases</a:t>
          </a:r>
          <a:endParaRPr lang="en-US" sz="1400" b="0" dirty="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ndParaRPr>
        </a:p>
      </dgm:t>
    </dgm:pt>
    <dgm:pt modelId="{45C47E9A-C65F-400A-8C81-11504298A052}" type="sibTrans" cxnId="{9B4345B8-EB28-45BF-9E67-8BE3DF744172}">
      <dgm:prSet/>
      <dgm:spPr/>
      <dgm:t>
        <a:bodyPr/>
        <a:lstStyle/>
        <a:p>
          <a:endParaRPr lang="en-US" sz="1400" b="0"/>
        </a:p>
      </dgm:t>
    </dgm:pt>
    <dgm:pt modelId="{28F5999E-45BE-4867-A655-67CA1BB24704}" type="parTrans" cxnId="{9B4345B8-EB28-45BF-9E67-8BE3DF744172}">
      <dgm:prSet/>
      <dgm:spPr/>
      <dgm:t>
        <a:bodyPr/>
        <a:lstStyle/>
        <a:p>
          <a:endParaRPr lang="en-US" sz="1400" b="0"/>
        </a:p>
      </dgm:t>
    </dgm:pt>
    <dgm:pt modelId="{F6A05005-6022-4FC5-AE30-3F6A40C9DDA6}">
      <dgm:prSet custT="1"/>
      <dgm:spPr>
        <a:solidFill>
          <a:schemeClr val="tx1"/>
        </a:solidFill>
        <a:ln>
          <a:solidFill>
            <a:schemeClr val="bg2">
              <a:lumMod val="50000"/>
            </a:schemeClr>
          </a:solidFill>
        </a:ln>
        <a:scene3d>
          <a:camera prst="orthographicFront"/>
          <a:lightRig rig="threePt" dir="t"/>
        </a:scene3d>
        <a:sp3d>
          <a:bevelT/>
        </a:sp3d>
      </dgm:spPr>
      <dgm:t>
        <a:bodyPr/>
        <a:lstStyle/>
        <a:p>
          <a:pPr rtl="0"/>
          <a:r>
            <a:rPr lang="en-US" sz="1400" b="0" dirty="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rPr>
            <a:t>Enhanced Back-Up Scalability</a:t>
          </a:r>
          <a:endParaRPr lang="en-US" sz="1400" b="0" dirty="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ndParaRPr>
        </a:p>
      </dgm:t>
    </dgm:pt>
    <dgm:pt modelId="{9B468BD6-B723-4336-ACE4-D722171E4DC2}" type="sibTrans" cxnId="{59F02C15-7160-4F2E-9CAB-2AAE7A4AD8FE}">
      <dgm:prSet/>
      <dgm:spPr/>
      <dgm:t>
        <a:bodyPr/>
        <a:lstStyle/>
        <a:p>
          <a:endParaRPr lang="en-US" sz="1400" b="0"/>
        </a:p>
      </dgm:t>
    </dgm:pt>
    <dgm:pt modelId="{FDC62D15-D562-4B78-8C24-A9E3CD00A93D}" type="parTrans" cxnId="{59F02C15-7160-4F2E-9CAB-2AAE7A4AD8FE}">
      <dgm:prSet/>
      <dgm:spPr/>
      <dgm:t>
        <a:bodyPr/>
        <a:lstStyle/>
        <a:p>
          <a:endParaRPr lang="en-US" sz="1400" b="0"/>
        </a:p>
      </dgm:t>
    </dgm:pt>
    <dgm:pt modelId="{136D877B-B89D-4F05-AA83-6BD302C99DC9}">
      <dgm:prSet custT="1"/>
      <dgm:spPr>
        <a:solidFill>
          <a:schemeClr val="tx1"/>
        </a:solidFill>
        <a:ln>
          <a:solidFill>
            <a:schemeClr val="bg2">
              <a:lumMod val="50000"/>
            </a:schemeClr>
          </a:solidFill>
        </a:ln>
        <a:scene3d>
          <a:camera prst="orthographicFront"/>
          <a:lightRig rig="threePt" dir="t"/>
        </a:scene3d>
        <a:sp3d>
          <a:bevelT/>
        </a:sp3d>
      </dgm:spPr>
      <dgm:t>
        <a:bodyPr/>
        <a:lstStyle/>
        <a:p>
          <a:pPr rtl="0"/>
          <a:r>
            <a:rPr lang="en-US" sz="1400" b="0" dirty="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rPr>
            <a:t>MOLAP Enabled Write-Back</a:t>
          </a:r>
          <a:endParaRPr lang="en-US" sz="1400" b="0" dirty="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ndParaRPr>
        </a:p>
      </dgm:t>
    </dgm:pt>
    <dgm:pt modelId="{4D3F1063-9940-4129-9CA5-A5705C982DF8}" type="sibTrans" cxnId="{303A1FD8-97CD-4F1C-859E-F19C29F64083}">
      <dgm:prSet/>
      <dgm:spPr/>
      <dgm:t>
        <a:bodyPr/>
        <a:lstStyle/>
        <a:p>
          <a:endParaRPr lang="en-US" sz="1400" b="0"/>
        </a:p>
      </dgm:t>
    </dgm:pt>
    <dgm:pt modelId="{A592361D-5594-4B11-9BEF-5BFC4E06ADA7}" type="parTrans" cxnId="{303A1FD8-97CD-4F1C-859E-F19C29F64083}">
      <dgm:prSet/>
      <dgm:spPr/>
      <dgm:t>
        <a:bodyPr/>
        <a:lstStyle/>
        <a:p>
          <a:endParaRPr lang="en-US" sz="1400" b="0"/>
        </a:p>
      </dgm:t>
    </dgm:pt>
    <dgm:pt modelId="{29334DA3-D0C1-48D9-97ED-A93BE98A28C8}" type="pres">
      <dgm:prSet presAssocID="{3D80F4B5-3784-48F5-A4CE-17A0F9E23E6A}" presName="Name0" presStyleCnt="0">
        <dgm:presLayoutVars>
          <dgm:dir/>
          <dgm:animLvl val="lvl"/>
          <dgm:resizeHandles val="exact"/>
        </dgm:presLayoutVars>
      </dgm:prSet>
      <dgm:spPr/>
      <dgm:t>
        <a:bodyPr/>
        <a:lstStyle/>
        <a:p>
          <a:endParaRPr lang="en-US"/>
        </a:p>
      </dgm:t>
    </dgm:pt>
    <dgm:pt modelId="{FCFA13DF-4D79-44BD-A805-72589B8CB68F}" type="pres">
      <dgm:prSet presAssocID="{DBCAB7EE-A3FC-4918-9911-C5F54770E512}" presName="linNode" presStyleCnt="0"/>
      <dgm:spPr/>
      <dgm:t>
        <a:bodyPr/>
        <a:lstStyle/>
        <a:p>
          <a:endParaRPr lang="en-US"/>
        </a:p>
      </dgm:t>
    </dgm:pt>
    <dgm:pt modelId="{1FF37EFC-F86C-4A13-B44B-7E37D863F1C9}" type="pres">
      <dgm:prSet presAssocID="{DBCAB7EE-A3FC-4918-9911-C5F54770E512}" presName="parentText" presStyleLbl="node1" presStyleIdx="0" presStyleCnt="4" custScaleX="266885" custLinFactNeighborX="8582">
        <dgm:presLayoutVars>
          <dgm:chMax val="1"/>
          <dgm:bulletEnabled val="1"/>
        </dgm:presLayoutVars>
      </dgm:prSet>
      <dgm:spPr/>
      <dgm:t>
        <a:bodyPr/>
        <a:lstStyle/>
        <a:p>
          <a:endParaRPr lang="en-US"/>
        </a:p>
      </dgm:t>
    </dgm:pt>
    <dgm:pt modelId="{6903818D-FF80-43F9-9029-3E4F52BCFD70}" type="pres">
      <dgm:prSet presAssocID="{BA5A232D-4E0E-4E46-87AA-B6A306B4742E}" presName="sp" presStyleCnt="0"/>
      <dgm:spPr/>
      <dgm:t>
        <a:bodyPr/>
        <a:lstStyle/>
        <a:p>
          <a:endParaRPr lang="en-US"/>
        </a:p>
      </dgm:t>
    </dgm:pt>
    <dgm:pt modelId="{2696BFF9-2411-4114-9EE3-E38A63931D4E}" type="pres">
      <dgm:prSet presAssocID="{136D877B-B89D-4F05-AA83-6BD302C99DC9}" presName="linNode" presStyleCnt="0"/>
      <dgm:spPr/>
      <dgm:t>
        <a:bodyPr/>
        <a:lstStyle/>
        <a:p>
          <a:endParaRPr lang="en-US"/>
        </a:p>
      </dgm:t>
    </dgm:pt>
    <dgm:pt modelId="{5A9DDE7A-5F1A-499B-8232-9C141A4DF2AC}" type="pres">
      <dgm:prSet presAssocID="{136D877B-B89D-4F05-AA83-6BD302C99DC9}" presName="parentText" presStyleLbl="node1" presStyleIdx="1" presStyleCnt="4" custScaleX="266885" custLinFactNeighborX="8582">
        <dgm:presLayoutVars>
          <dgm:chMax val="1"/>
          <dgm:bulletEnabled val="1"/>
        </dgm:presLayoutVars>
      </dgm:prSet>
      <dgm:spPr/>
      <dgm:t>
        <a:bodyPr/>
        <a:lstStyle/>
        <a:p>
          <a:endParaRPr lang="en-US"/>
        </a:p>
      </dgm:t>
    </dgm:pt>
    <dgm:pt modelId="{C7D6B320-C9AE-4F79-95B8-7070AC039D38}" type="pres">
      <dgm:prSet presAssocID="{4D3F1063-9940-4129-9CA5-A5705C982DF8}" presName="sp" presStyleCnt="0"/>
      <dgm:spPr/>
      <dgm:t>
        <a:bodyPr/>
        <a:lstStyle/>
        <a:p>
          <a:endParaRPr lang="en-US"/>
        </a:p>
      </dgm:t>
    </dgm:pt>
    <dgm:pt modelId="{C6711C1F-7A34-4810-B6EA-998112ED5510}" type="pres">
      <dgm:prSet presAssocID="{F6A05005-6022-4FC5-AE30-3F6A40C9DDA6}" presName="linNode" presStyleCnt="0"/>
      <dgm:spPr/>
      <dgm:t>
        <a:bodyPr/>
        <a:lstStyle/>
        <a:p>
          <a:endParaRPr lang="en-US"/>
        </a:p>
      </dgm:t>
    </dgm:pt>
    <dgm:pt modelId="{E1ED7525-4DFA-46ED-9EA8-AED6A1158151}" type="pres">
      <dgm:prSet presAssocID="{F6A05005-6022-4FC5-AE30-3F6A40C9DDA6}" presName="parentText" presStyleLbl="node1" presStyleIdx="2" presStyleCnt="4" custScaleX="266885" custLinFactNeighborX="8582">
        <dgm:presLayoutVars>
          <dgm:chMax val="1"/>
          <dgm:bulletEnabled val="1"/>
        </dgm:presLayoutVars>
      </dgm:prSet>
      <dgm:spPr/>
      <dgm:t>
        <a:bodyPr/>
        <a:lstStyle/>
        <a:p>
          <a:endParaRPr lang="en-US"/>
        </a:p>
      </dgm:t>
    </dgm:pt>
    <dgm:pt modelId="{92CE98CB-BA68-4EBB-AB4A-8CFD0C2F11E1}" type="pres">
      <dgm:prSet presAssocID="{9B468BD6-B723-4336-ACE4-D722171E4DC2}" presName="sp" presStyleCnt="0"/>
      <dgm:spPr/>
      <dgm:t>
        <a:bodyPr/>
        <a:lstStyle/>
        <a:p>
          <a:endParaRPr lang="en-US"/>
        </a:p>
      </dgm:t>
    </dgm:pt>
    <dgm:pt modelId="{FD89A14A-21D4-4C23-88A0-D87D6A171562}" type="pres">
      <dgm:prSet presAssocID="{1DB987AD-D553-438B-A8BD-38C031C4870C}" presName="linNode" presStyleCnt="0"/>
      <dgm:spPr/>
      <dgm:t>
        <a:bodyPr/>
        <a:lstStyle/>
        <a:p>
          <a:endParaRPr lang="en-US"/>
        </a:p>
      </dgm:t>
    </dgm:pt>
    <dgm:pt modelId="{7FAA51F3-8B4C-4E8B-B66A-FFA6FD5E0EE8}" type="pres">
      <dgm:prSet presAssocID="{1DB987AD-D553-438B-A8BD-38C031C4870C}" presName="parentText" presStyleLbl="node1" presStyleIdx="3" presStyleCnt="4" custScaleX="266885" custLinFactNeighborX="8582">
        <dgm:presLayoutVars>
          <dgm:chMax val="1"/>
          <dgm:bulletEnabled val="1"/>
        </dgm:presLayoutVars>
      </dgm:prSet>
      <dgm:spPr/>
      <dgm:t>
        <a:bodyPr/>
        <a:lstStyle/>
        <a:p>
          <a:endParaRPr lang="en-US"/>
        </a:p>
      </dgm:t>
    </dgm:pt>
  </dgm:ptLst>
  <dgm:cxnLst>
    <dgm:cxn modelId="{9B4345B8-EB28-45BF-9E67-8BE3DF744172}" srcId="{3D80F4B5-3784-48F5-A4CE-17A0F9E23E6A}" destId="{1DB987AD-D553-438B-A8BD-38C031C4870C}" srcOrd="3" destOrd="0" parTransId="{28F5999E-45BE-4867-A655-67CA1BB24704}" sibTransId="{45C47E9A-C65F-400A-8C81-11504298A052}"/>
    <dgm:cxn modelId="{515FDDF8-B6BC-49DC-A37D-B7E9F5E4D205}" type="presOf" srcId="{DBCAB7EE-A3FC-4918-9911-C5F54770E512}" destId="{1FF37EFC-F86C-4A13-B44B-7E37D863F1C9}" srcOrd="0" destOrd="0" presId="urn:microsoft.com/office/officeart/2005/8/layout/vList5"/>
    <dgm:cxn modelId="{303A1FD8-97CD-4F1C-859E-F19C29F64083}" srcId="{3D80F4B5-3784-48F5-A4CE-17A0F9E23E6A}" destId="{136D877B-B89D-4F05-AA83-6BD302C99DC9}" srcOrd="1" destOrd="0" parTransId="{A592361D-5594-4B11-9BEF-5BFC4E06ADA7}" sibTransId="{4D3F1063-9940-4129-9CA5-A5705C982DF8}"/>
    <dgm:cxn modelId="{5E634106-9071-4F5A-8F94-B660CA58809E}" srcId="{3D80F4B5-3784-48F5-A4CE-17A0F9E23E6A}" destId="{DBCAB7EE-A3FC-4918-9911-C5F54770E512}" srcOrd="0" destOrd="0" parTransId="{D1A70BE3-DB87-4D15-886E-7746C9554E00}" sibTransId="{BA5A232D-4E0E-4E46-87AA-B6A306B4742E}"/>
    <dgm:cxn modelId="{59F02C15-7160-4F2E-9CAB-2AAE7A4AD8FE}" srcId="{3D80F4B5-3784-48F5-A4CE-17A0F9E23E6A}" destId="{F6A05005-6022-4FC5-AE30-3F6A40C9DDA6}" srcOrd="2" destOrd="0" parTransId="{FDC62D15-D562-4B78-8C24-A9E3CD00A93D}" sibTransId="{9B468BD6-B723-4336-ACE4-D722171E4DC2}"/>
    <dgm:cxn modelId="{167C9674-CFAA-41C8-8B2D-406BEE13DEF3}" type="presOf" srcId="{3D80F4B5-3784-48F5-A4CE-17A0F9E23E6A}" destId="{29334DA3-D0C1-48D9-97ED-A93BE98A28C8}" srcOrd="0" destOrd="0" presId="urn:microsoft.com/office/officeart/2005/8/layout/vList5"/>
    <dgm:cxn modelId="{B6B36F11-B61A-4747-89A9-1C1FC20522DB}" type="presOf" srcId="{136D877B-B89D-4F05-AA83-6BD302C99DC9}" destId="{5A9DDE7A-5F1A-499B-8232-9C141A4DF2AC}" srcOrd="0" destOrd="0" presId="urn:microsoft.com/office/officeart/2005/8/layout/vList5"/>
    <dgm:cxn modelId="{A107C67E-022F-47E9-92C8-8A87E5FED918}" type="presOf" srcId="{F6A05005-6022-4FC5-AE30-3F6A40C9DDA6}" destId="{E1ED7525-4DFA-46ED-9EA8-AED6A1158151}" srcOrd="0" destOrd="0" presId="urn:microsoft.com/office/officeart/2005/8/layout/vList5"/>
    <dgm:cxn modelId="{7521A13E-5B53-4085-9639-E7801DF7762C}" type="presOf" srcId="{1DB987AD-D553-438B-A8BD-38C031C4870C}" destId="{7FAA51F3-8B4C-4E8B-B66A-FFA6FD5E0EE8}" srcOrd="0" destOrd="0" presId="urn:microsoft.com/office/officeart/2005/8/layout/vList5"/>
    <dgm:cxn modelId="{30123988-3679-4071-AF4E-EDCE52F1A954}" type="presParOf" srcId="{29334DA3-D0C1-48D9-97ED-A93BE98A28C8}" destId="{FCFA13DF-4D79-44BD-A805-72589B8CB68F}" srcOrd="0" destOrd="0" presId="urn:microsoft.com/office/officeart/2005/8/layout/vList5"/>
    <dgm:cxn modelId="{3A8F581C-B398-4955-A4C6-303550F36F4E}" type="presParOf" srcId="{FCFA13DF-4D79-44BD-A805-72589B8CB68F}" destId="{1FF37EFC-F86C-4A13-B44B-7E37D863F1C9}" srcOrd="0" destOrd="0" presId="urn:microsoft.com/office/officeart/2005/8/layout/vList5"/>
    <dgm:cxn modelId="{99438067-F28D-466B-A274-776765740614}" type="presParOf" srcId="{29334DA3-D0C1-48D9-97ED-A93BE98A28C8}" destId="{6903818D-FF80-43F9-9029-3E4F52BCFD70}" srcOrd="1" destOrd="0" presId="urn:microsoft.com/office/officeart/2005/8/layout/vList5"/>
    <dgm:cxn modelId="{E9561867-8C05-4DF4-A786-266A88E7DEEF}" type="presParOf" srcId="{29334DA3-D0C1-48D9-97ED-A93BE98A28C8}" destId="{2696BFF9-2411-4114-9EE3-E38A63931D4E}" srcOrd="2" destOrd="0" presId="urn:microsoft.com/office/officeart/2005/8/layout/vList5"/>
    <dgm:cxn modelId="{87AB6F6B-6E4D-46C4-9778-972B0A203F7C}" type="presParOf" srcId="{2696BFF9-2411-4114-9EE3-E38A63931D4E}" destId="{5A9DDE7A-5F1A-499B-8232-9C141A4DF2AC}" srcOrd="0" destOrd="0" presId="urn:microsoft.com/office/officeart/2005/8/layout/vList5"/>
    <dgm:cxn modelId="{EC110F2E-722B-4130-9EDF-84D71F5F454C}" type="presParOf" srcId="{29334DA3-D0C1-48D9-97ED-A93BE98A28C8}" destId="{C7D6B320-C9AE-4F79-95B8-7070AC039D38}" srcOrd="3" destOrd="0" presId="urn:microsoft.com/office/officeart/2005/8/layout/vList5"/>
    <dgm:cxn modelId="{68B138C9-E84E-4918-9CEF-3353DD9A00B2}" type="presParOf" srcId="{29334DA3-D0C1-48D9-97ED-A93BE98A28C8}" destId="{C6711C1F-7A34-4810-B6EA-998112ED5510}" srcOrd="4" destOrd="0" presId="urn:microsoft.com/office/officeart/2005/8/layout/vList5"/>
    <dgm:cxn modelId="{7A564D03-BB46-4BFC-820D-DA1371798EA0}" type="presParOf" srcId="{C6711C1F-7A34-4810-B6EA-998112ED5510}" destId="{E1ED7525-4DFA-46ED-9EA8-AED6A1158151}" srcOrd="0" destOrd="0" presId="urn:microsoft.com/office/officeart/2005/8/layout/vList5"/>
    <dgm:cxn modelId="{43F48A50-3FD3-4C22-A437-20C77AFC3B2E}" type="presParOf" srcId="{29334DA3-D0C1-48D9-97ED-A93BE98A28C8}" destId="{92CE98CB-BA68-4EBB-AB4A-8CFD0C2F11E1}" srcOrd="5" destOrd="0" presId="urn:microsoft.com/office/officeart/2005/8/layout/vList5"/>
    <dgm:cxn modelId="{F191F404-DED3-4F24-A832-2E344B5AE49F}" type="presParOf" srcId="{29334DA3-D0C1-48D9-97ED-A93BE98A28C8}" destId="{FD89A14A-21D4-4C23-88A0-D87D6A171562}" srcOrd="6" destOrd="0" presId="urn:microsoft.com/office/officeart/2005/8/layout/vList5"/>
    <dgm:cxn modelId="{13E0A600-8A53-4880-995F-E617E2542CC2}" type="presParOf" srcId="{FD89A14A-21D4-4C23-88A0-D87D6A171562}" destId="{7FAA51F3-8B4C-4E8B-B66A-FFA6FD5E0EE8}" srcOrd="0" destOrd="0" presId="urn:microsoft.com/office/officeart/2005/8/layout/vList5"/>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5B1A6-6C4D-4225-8385-DEB505636246}">
      <dsp:nvSpPr>
        <dsp:cNvPr id="0" name=""/>
        <dsp:cNvSpPr/>
      </dsp:nvSpPr>
      <dsp:spPr>
        <a:xfrm>
          <a:off x="9339" y="385262"/>
          <a:ext cx="2659176" cy="729718"/>
        </a:xfrm>
        <a:prstGeom prst="rect">
          <a:avLst/>
        </a:prstGeom>
        <a:solidFill>
          <a:schemeClr val="tx1"/>
        </a:solidFill>
        <a:ln w="38100" cap="flat" cmpd="sng" algn="ctr">
          <a:solidFill>
            <a:schemeClr val="bg2">
              <a:lumMod val="50000"/>
            </a:schemeClr>
          </a:solidFill>
          <a:prstDash val="solid"/>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prst="artDeco"/>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GB" sz="2100" kern="1200" dirty="0" smtClean="0"/>
            <a:t>Unlock Your               Data</a:t>
          </a:r>
          <a:endParaRPr lang="en-GB" sz="2100" kern="1200" dirty="0"/>
        </a:p>
      </dsp:txBody>
      <dsp:txXfrm>
        <a:off x="9339" y="385262"/>
        <a:ext cx="2659176" cy="729718"/>
      </dsp:txXfrm>
    </dsp:sp>
    <dsp:sp modelId="{6D54B3E7-4D60-40C7-8B20-09F256C98AD8}">
      <dsp:nvSpPr>
        <dsp:cNvPr id="0" name=""/>
        <dsp:cNvSpPr/>
      </dsp:nvSpPr>
      <dsp:spPr>
        <a:xfrm>
          <a:off x="1132" y="1146146"/>
          <a:ext cx="2675589" cy="3619025"/>
        </a:xfrm>
        <a:prstGeom prst="rect">
          <a:avLst/>
        </a:prstGeom>
        <a:solidFill>
          <a:schemeClr val="tx1">
            <a:lumMod val="75000"/>
            <a:lumOff val="25000"/>
            <a:alpha val="43000"/>
          </a:schemeClr>
        </a:solidFill>
        <a:ln w="9525" cap="flat" cmpd="sng" algn="ctr">
          <a:solidFill>
            <a:schemeClr val="bg1">
              <a:alpha val="90000"/>
            </a:schemeClr>
          </a:solidFill>
          <a:prstDash val="solid"/>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endParaRPr lang="en-GB" sz="1800" b="0" kern="1200" dirty="0">
            <a:solidFill>
              <a:schemeClr val="bg1"/>
            </a:solidFill>
            <a:latin typeface="+mn-lt"/>
          </a:endParaRPr>
        </a:p>
        <a:p>
          <a:pPr marL="171450" lvl="1" indent="-171450" algn="l" defTabSz="800100" rtl="0">
            <a:lnSpc>
              <a:spcPct val="90000"/>
            </a:lnSpc>
            <a:spcBef>
              <a:spcPct val="0"/>
            </a:spcBef>
            <a:spcAft>
              <a:spcPct val="15000"/>
            </a:spcAft>
            <a:buChar char="••"/>
          </a:pPr>
          <a:r>
            <a:rPr lang="en-US" sz="1800" kern="1200" dirty="0" smtClean="0">
              <a:solidFill>
                <a:schemeClr val="bg1"/>
              </a:solidFill>
              <a:latin typeface="+mn-lt"/>
            </a:rPr>
            <a:t>Rich connectivity</a:t>
          </a:r>
          <a:endParaRPr lang="en-GB" sz="1800" b="0" kern="1200" dirty="0">
            <a:solidFill>
              <a:schemeClr val="bg1"/>
            </a:solidFill>
            <a:latin typeface="+mn-lt"/>
          </a:endParaRPr>
        </a:p>
        <a:p>
          <a:pPr marL="171450" lvl="1" indent="-171450" algn="l" defTabSz="800100" rtl="0">
            <a:lnSpc>
              <a:spcPct val="90000"/>
            </a:lnSpc>
            <a:spcBef>
              <a:spcPct val="0"/>
            </a:spcBef>
            <a:spcAft>
              <a:spcPct val="15000"/>
            </a:spcAft>
            <a:buChar char="••"/>
          </a:pPr>
          <a:endParaRPr lang="en-GB" sz="1800" b="0" kern="1200" dirty="0">
            <a:solidFill>
              <a:schemeClr val="bg1"/>
            </a:solidFill>
            <a:latin typeface="+mn-lt"/>
          </a:endParaRPr>
        </a:p>
        <a:p>
          <a:pPr marL="171450" lvl="1" indent="-171450" algn="l" defTabSz="800100" rtl="0">
            <a:lnSpc>
              <a:spcPct val="90000"/>
            </a:lnSpc>
            <a:spcBef>
              <a:spcPct val="0"/>
            </a:spcBef>
            <a:spcAft>
              <a:spcPct val="15000"/>
            </a:spcAft>
            <a:buChar char="••"/>
          </a:pPr>
          <a:r>
            <a:rPr lang="en-US" sz="1800" kern="1200" dirty="0" smtClean="0">
              <a:solidFill>
                <a:schemeClr val="bg1"/>
              </a:solidFill>
            </a:rPr>
            <a:t>Robust data integration</a:t>
          </a:r>
          <a:endParaRPr lang="en-GB" sz="1800" b="0" kern="1200" dirty="0">
            <a:solidFill>
              <a:schemeClr val="bg1"/>
            </a:solidFill>
          </a:endParaRPr>
        </a:p>
        <a:p>
          <a:pPr marL="171450" lvl="1" indent="-171450" algn="l" defTabSz="800100" rtl="0">
            <a:lnSpc>
              <a:spcPct val="90000"/>
            </a:lnSpc>
            <a:spcBef>
              <a:spcPct val="0"/>
            </a:spcBef>
            <a:spcAft>
              <a:spcPct val="15000"/>
            </a:spcAft>
            <a:buChar char="••"/>
          </a:pPr>
          <a:endParaRPr lang="en-GB" sz="1800" b="0" kern="1200" dirty="0">
            <a:solidFill>
              <a:schemeClr val="bg1"/>
            </a:solidFill>
          </a:endParaRPr>
        </a:p>
        <a:p>
          <a:pPr marL="171450" lvl="1" indent="-171450" algn="l" defTabSz="800100" rtl="0">
            <a:lnSpc>
              <a:spcPct val="90000"/>
            </a:lnSpc>
            <a:spcBef>
              <a:spcPct val="0"/>
            </a:spcBef>
            <a:spcAft>
              <a:spcPct val="15000"/>
            </a:spcAft>
            <a:buChar char="••"/>
          </a:pPr>
          <a:r>
            <a:rPr lang="en-GB" sz="1800" kern="1200" dirty="0" smtClean="0">
              <a:solidFill>
                <a:schemeClr val="bg1"/>
              </a:solidFill>
            </a:rPr>
            <a:t>Enterprise-class manageability</a:t>
          </a:r>
          <a:endParaRPr lang="en-GB" sz="1800" kern="1200" dirty="0">
            <a:solidFill>
              <a:schemeClr val="bg1"/>
            </a:solidFill>
          </a:endParaRPr>
        </a:p>
      </dsp:txBody>
      <dsp:txXfrm>
        <a:off x="1132" y="1146146"/>
        <a:ext cx="2675589" cy="3619025"/>
      </dsp:txXfrm>
    </dsp:sp>
    <dsp:sp modelId="{82F3DA48-1A87-42F3-B788-C7258CB72FB5}">
      <dsp:nvSpPr>
        <dsp:cNvPr id="0" name=""/>
        <dsp:cNvSpPr/>
      </dsp:nvSpPr>
      <dsp:spPr>
        <a:xfrm>
          <a:off x="3004992" y="385262"/>
          <a:ext cx="2747316" cy="729718"/>
        </a:xfrm>
        <a:prstGeom prst="rect">
          <a:avLst/>
        </a:prstGeom>
        <a:solidFill>
          <a:schemeClr val="tx1"/>
        </a:solidFill>
        <a:ln w="38100" cap="flat" cmpd="sng" algn="ctr">
          <a:solidFill>
            <a:schemeClr val="bg2">
              <a:lumMod val="50000"/>
            </a:schemeClr>
          </a:solidFill>
          <a:prstDash val="solid"/>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prst="artDeco"/>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GB" sz="2100" kern="1200" dirty="0" smtClean="0"/>
            <a:t>Deliver Relevant Information</a:t>
          </a:r>
          <a:endParaRPr lang="en-GB" sz="2100" kern="1200" dirty="0"/>
        </a:p>
      </dsp:txBody>
      <dsp:txXfrm>
        <a:off x="3004992" y="385262"/>
        <a:ext cx="2747316" cy="729718"/>
      </dsp:txXfrm>
    </dsp:sp>
    <dsp:sp modelId="{9F71A47E-7A28-4A48-93FD-CE392BCC0E2F}">
      <dsp:nvSpPr>
        <dsp:cNvPr id="0" name=""/>
        <dsp:cNvSpPr/>
      </dsp:nvSpPr>
      <dsp:spPr>
        <a:xfrm>
          <a:off x="3014946" y="1146146"/>
          <a:ext cx="2727409" cy="3619025"/>
        </a:xfrm>
        <a:prstGeom prst="rect">
          <a:avLst/>
        </a:prstGeom>
        <a:solidFill>
          <a:schemeClr val="tx1">
            <a:lumMod val="75000"/>
            <a:lumOff val="25000"/>
            <a:alpha val="43000"/>
          </a:schemeClr>
        </a:solidFill>
        <a:ln w="9525" cap="flat" cmpd="sng" algn="ctr">
          <a:solidFill>
            <a:schemeClr val="bg1">
              <a:alpha val="90000"/>
            </a:schemeClr>
          </a:solidFill>
          <a:prstDash val="solid"/>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0" algn="l" defTabSz="800100" rtl="0">
            <a:lnSpc>
              <a:spcPct val="90000"/>
            </a:lnSpc>
            <a:spcBef>
              <a:spcPct val="0"/>
            </a:spcBef>
            <a:spcAft>
              <a:spcPct val="15000"/>
            </a:spcAft>
            <a:buChar char="••"/>
          </a:pPr>
          <a:endParaRPr lang="en-GB" sz="1800" b="0" kern="1200" dirty="0">
            <a:solidFill>
              <a:schemeClr val="bg1"/>
            </a:solidFill>
            <a:latin typeface="+mn-lt"/>
          </a:endParaRPr>
        </a:p>
        <a:p>
          <a:pPr marL="284163" lvl="1" indent="-168275" algn="l" defTabSz="800100" rtl="0">
            <a:lnSpc>
              <a:spcPct val="90000"/>
            </a:lnSpc>
            <a:spcBef>
              <a:spcPct val="0"/>
            </a:spcBef>
            <a:spcAft>
              <a:spcPct val="15000"/>
            </a:spcAft>
            <a:buChar char="••"/>
          </a:pPr>
          <a:r>
            <a:rPr lang="en-US" sz="1800" kern="1200" dirty="0" smtClean="0">
              <a:solidFill>
                <a:schemeClr val="bg1"/>
              </a:solidFill>
            </a:rPr>
            <a:t>Intuitive design environment</a:t>
          </a:r>
          <a:endParaRPr lang="en-GB" sz="1800" b="0" kern="1200" dirty="0">
            <a:solidFill>
              <a:schemeClr val="bg1"/>
            </a:solidFill>
            <a:latin typeface="+mn-lt"/>
          </a:endParaRPr>
        </a:p>
        <a:p>
          <a:pPr marL="284163" lvl="1" indent="-168275" algn="l" defTabSz="800100" rtl="0">
            <a:lnSpc>
              <a:spcPct val="90000"/>
            </a:lnSpc>
            <a:spcBef>
              <a:spcPct val="0"/>
            </a:spcBef>
            <a:spcAft>
              <a:spcPct val="15000"/>
            </a:spcAft>
            <a:buChar char="••"/>
          </a:pPr>
          <a:endParaRPr lang="en-GB" sz="1800" b="0" kern="1200" dirty="0">
            <a:solidFill>
              <a:schemeClr val="bg1"/>
            </a:solidFill>
            <a:latin typeface="+mn-lt"/>
          </a:endParaRPr>
        </a:p>
        <a:p>
          <a:pPr marL="284163" marR="0" lvl="1" indent="-168275" algn="l" defTabSz="800100" rtl="0" eaLnBrk="1" fontAlgn="auto" latinLnBrk="0" hangingPunct="1">
            <a:lnSpc>
              <a:spcPct val="90000"/>
            </a:lnSpc>
            <a:spcBef>
              <a:spcPct val="0"/>
            </a:spcBef>
            <a:spcAft>
              <a:spcPct val="15000"/>
            </a:spcAft>
            <a:buClrTx/>
            <a:buSzTx/>
            <a:buFontTx/>
            <a:buChar char="••"/>
            <a:tabLst/>
            <a:defRPr/>
          </a:pPr>
          <a:r>
            <a:rPr lang="en-US" sz="1800" kern="1200" dirty="0" smtClean="0">
              <a:solidFill>
                <a:schemeClr val="bg1"/>
              </a:solidFill>
            </a:rPr>
            <a:t>Scale for thousands of users</a:t>
          </a:r>
          <a:endParaRPr lang="en-GB" sz="1800" kern="1200" dirty="0">
            <a:solidFill>
              <a:schemeClr val="bg1"/>
            </a:solidFill>
          </a:endParaRPr>
        </a:p>
        <a:p>
          <a:pPr marL="284163" lvl="1" indent="-168275" algn="l" defTabSz="800100" rtl="0">
            <a:lnSpc>
              <a:spcPct val="90000"/>
            </a:lnSpc>
            <a:spcBef>
              <a:spcPct val="0"/>
            </a:spcBef>
            <a:spcAft>
              <a:spcPct val="15000"/>
            </a:spcAft>
            <a:buChar char="••"/>
          </a:pPr>
          <a:endParaRPr lang="en-GB" sz="1800" kern="1200" dirty="0">
            <a:solidFill>
              <a:schemeClr val="bg1"/>
            </a:solidFill>
          </a:endParaRPr>
        </a:p>
        <a:p>
          <a:pPr marL="284163" lvl="1" indent="-168275" algn="l" defTabSz="800100" rtl="0">
            <a:lnSpc>
              <a:spcPct val="90000"/>
            </a:lnSpc>
            <a:spcBef>
              <a:spcPct val="0"/>
            </a:spcBef>
            <a:spcAft>
              <a:spcPct val="15000"/>
            </a:spcAft>
            <a:buChar char="••"/>
          </a:pPr>
          <a:r>
            <a:rPr lang="en-US" sz="1800" kern="1200" dirty="0" smtClean="0">
              <a:solidFill>
                <a:schemeClr val="bg1"/>
              </a:solidFill>
            </a:rPr>
            <a:t>Wide-spread delivery through Office</a:t>
          </a:r>
          <a:endParaRPr lang="en-GB" sz="1800" kern="1200" dirty="0">
            <a:solidFill>
              <a:schemeClr val="bg1"/>
            </a:solidFill>
          </a:endParaRPr>
        </a:p>
        <a:p>
          <a:pPr marL="284163" lvl="1" indent="-168275" algn="l" defTabSz="800100" rtl="0">
            <a:lnSpc>
              <a:spcPct val="90000"/>
            </a:lnSpc>
            <a:spcBef>
              <a:spcPct val="0"/>
            </a:spcBef>
            <a:spcAft>
              <a:spcPct val="15000"/>
            </a:spcAft>
            <a:buChar char="••"/>
          </a:pPr>
          <a:endParaRPr lang="en-GB" sz="1800" kern="1200" dirty="0">
            <a:solidFill>
              <a:schemeClr val="bg1"/>
            </a:solidFill>
          </a:endParaRPr>
        </a:p>
        <a:p>
          <a:pPr marL="284163" lvl="1" indent="-168275" algn="l" defTabSz="800100" rtl="0">
            <a:lnSpc>
              <a:spcPct val="90000"/>
            </a:lnSpc>
            <a:spcBef>
              <a:spcPct val="0"/>
            </a:spcBef>
            <a:spcAft>
              <a:spcPct val="15000"/>
            </a:spcAft>
            <a:buChar char="••"/>
          </a:pPr>
          <a:endParaRPr lang="en-GB" sz="1800" kern="1200" dirty="0">
            <a:solidFill>
              <a:schemeClr val="bg1"/>
            </a:solidFill>
          </a:endParaRPr>
        </a:p>
      </dsp:txBody>
      <dsp:txXfrm>
        <a:off x="3014946" y="1146146"/>
        <a:ext cx="2727409" cy="3619025"/>
      </dsp:txXfrm>
    </dsp:sp>
    <dsp:sp modelId="{2CF9736D-07F2-473F-A839-C6F65857CDC0}">
      <dsp:nvSpPr>
        <dsp:cNvPr id="0" name=""/>
        <dsp:cNvSpPr/>
      </dsp:nvSpPr>
      <dsp:spPr>
        <a:xfrm>
          <a:off x="6091635" y="385262"/>
          <a:ext cx="2659176" cy="729718"/>
        </a:xfrm>
        <a:prstGeom prst="rect">
          <a:avLst/>
        </a:prstGeom>
        <a:solidFill>
          <a:schemeClr val="tx1"/>
        </a:solidFill>
        <a:ln w="38100" cap="flat" cmpd="sng" algn="ctr">
          <a:solidFill>
            <a:schemeClr val="bg2">
              <a:lumMod val="50000"/>
            </a:schemeClr>
          </a:solidFill>
          <a:prstDash val="solid"/>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prstMaterial="plastic">
          <a:bevelT w="120900" h="88900" prst="artDeco"/>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kern="1200" dirty="0" smtClean="0"/>
            <a:t>Drive Actionable Insights</a:t>
          </a:r>
          <a:endParaRPr lang="en-GB" sz="2100" kern="1200" dirty="0"/>
        </a:p>
      </dsp:txBody>
      <dsp:txXfrm>
        <a:off x="6091635" y="385262"/>
        <a:ext cx="2659176" cy="729718"/>
      </dsp:txXfrm>
    </dsp:sp>
    <dsp:sp modelId="{2E8FE9EB-F945-4543-AFA4-B3DF006F663A}">
      <dsp:nvSpPr>
        <dsp:cNvPr id="0" name=""/>
        <dsp:cNvSpPr/>
      </dsp:nvSpPr>
      <dsp:spPr>
        <a:xfrm>
          <a:off x="6080579" y="1146146"/>
          <a:ext cx="2681287" cy="3619025"/>
        </a:xfrm>
        <a:prstGeom prst="rect">
          <a:avLst/>
        </a:prstGeom>
        <a:solidFill>
          <a:schemeClr val="tx1">
            <a:lumMod val="75000"/>
            <a:lumOff val="25000"/>
            <a:alpha val="43000"/>
          </a:schemeClr>
        </a:solidFill>
        <a:ln w="9525" cap="flat" cmpd="sng" algn="ctr">
          <a:solidFill>
            <a:schemeClr val="bg1">
              <a:alpha val="90000"/>
            </a:schemeClr>
          </a:solidFill>
          <a:prstDash val="solid"/>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225425" marR="0" lvl="1" indent="-225425" algn="l" defTabSz="914400" rtl="0" eaLnBrk="1" fontAlgn="auto" latinLnBrk="0" hangingPunct="1">
            <a:lnSpc>
              <a:spcPct val="100000"/>
            </a:lnSpc>
            <a:spcBef>
              <a:spcPct val="0"/>
            </a:spcBef>
            <a:spcAft>
              <a:spcPts val="0"/>
            </a:spcAft>
            <a:buClrTx/>
            <a:buSzTx/>
            <a:buFontTx/>
            <a:buChar char="••"/>
            <a:tabLst/>
            <a:defRPr/>
          </a:pPr>
          <a:endParaRPr lang="en-GB" sz="1800" kern="1200" dirty="0">
            <a:solidFill>
              <a:schemeClr val="bg1"/>
            </a:solidFill>
          </a:endParaRPr>
        </a:p>
        <a:p>
          <a:pPr marL="225425" marR="0" lvl="1" indent="-225425" algn="l" defTabSz="914400" rtl="0" eaLnBrk="1" fontAlgn="auto" latinLnBrk="0" hangingPunct="1">
            <a:lnSpc>
              <a:spcPct val="100000"/>
            </a:lnSpc>
            <a:spcBef>
              <a:spcPct val="0"/>
            </a:spcBef>
            <a:spcAft>
              <a:spcPts val="0"/>
            </a:spcAft>
            <a:buClrTx/>
            <a:buSzTx/>
            <a:buFontTx/>
            <a:buChar char="••"/>
            <a:tabLst/>
            <a:defRPr/>
          </a:pPr>
          <a:r>
            <a:rPr lang="en-GB" sz="1800" kern="1200" dirty="0" smtClean="0">
              <a:solidFill>
                <a:schemeClr val="bg1"/>
              </a:solidFill>
            </a:rPr>
            <a:t>Personalized data experience</a:t>
          </a:r>
          <a:endParaRPr lang="en-GB" sz="1800" kern="1200" dirty="0">
            <a:solidFill>
              <a:schemeClr val="bg1"/>
            </a:solidFill>
          </a:endParaRPr>
        </a:p>
        <a:p>
          <a:pPr marL="225425" marR="0" lvl="1" indent="-225425" algn="l" defTabSz="914400" rtl="0" eaLnBrk="1" fontAlgn="auto" latinLnBrk="0" hangingPunct="1">
            <a:lnSpc>
              <a:spcPct val="100000"/>
            </a:lnSpc>
            <a:spcBef>
              <a:spcPct val="0"/>
            </a:spcBef>
            <a:spcAft>
              <a:spcPts val="0"/>
            </a:spcAft>
            <a:buClrTx/>
            <a:buSzTx/>
            <a:buFontTx/>
            <a:buChar char="••"/>
            <a:tabLst/>
            <a:defRPr/>
          </a:pPr>
          <a:endParaRPr lang="en-GB" sz="1800" kern="1200" dirty="0">
            <a:solidFill>
              <a:schemeClr val="bg1"/>
            </a:solidFill>
          </a:endParaRPr>
        </a:p>
        <a:p>
          <a:pPr marL="225425" marR="0" lvl="1" indent="-225425" algn="l" defTabSz="914400" rtl="0" eaLnBrk="1" fontAlgn="auto" latinLnBrk="0" hangingPunct="1">
            <a:lnSpc>
              <a:spcPct val="100000"/>
            </a:lnSpc>
            <a:spcBef>
              <a:spcPct val="0"/>
            </a:spcBef>
            <a:spcAft>
              <a:spcPts val="0"/>
            </a:spcAft>
            <a:buClrTx/>
            <a:buSzTx/>
            <a:buFontTx/>
            <a:buChar char="••"/>
            <a:tabLst/>
            <a:defRPr/>
          </a:pPr>
          <a:r>
            <a:rPr lang="en-GB" sz="1800" kern="1200" dirty="0" smtClean="0">
              <a:solidFill>
                <a:schemeClr val="bg1"/>
              </a:solidFill>
            </a:rPr>
            <a:t>Predictive analysis</a:t>
          </a:r>
          <a:endParaRPr lang="en-GB" sz="1800" kern="1200" dirty="0">
            <a:solidFill>
              <a:schemeClr val="bg1"/>
            </a:solidFill>
          </a:endParaRPr>
        </a:p>
        <a:p>
          <a:pPr marL="225425" marR="0" lvl="1" indent="-225425" algn="l" defTabSz="914400" rtl="0" eaLnBrk="1" fontAlgn="auto" latinLnBrk="0" hangingPunct="1">
            <a:lnSpc>
              <a:spcPct val="100000"/>
            </a:lnSpc>
            <a:spcBef>
              <a:spcPct val="0"/>
            </a:spcBef>
            <a:spcAft>
              <a:spcPts val="0"/>
            </a:spcAft>
            <a:buClrTx/>
            <a:buSzTx/>
            <a:buFontTx/>
            <a:buChar char="••"/>
            <a:tabLst/>
            <a:defRPr/>
          </a:pPr>
          <a:endParaRPr lang="en-GB" sz="1800" kern="1200" dirty="0">
            <a:solidFill>
              <a:schemeClr val="bg1"/>
            </a:solidFill>
          </a:endParaRPr>
        </a:p>
        <a:p>
          <a:pPr marL="225425" marR="0" lvl="1" indent="-225425" algn="l" defTabSz="914400" rtl="0" eaLnBrk="1" fontAlgn="auto" latinLnBrk="0" hangingPunct="1">
            <a:lnSpc>
              <a:spcPct val="100000"/>
            </a:lnSpc>
            <a:spcBef>
              <a:spcPct val="0"/>
            </a:spcBef>
            <a:spcAft>
              <a:spcPts val="0"/>
            </a:spcAft>
            <a:buClrTx/>
            <a:buSzTx/>
            <a:buFontTx/>
            <a:buChar char="••"/>
            <a:tabLst/>
            <a:defRPr/>
          </a:pPr>
          <a:r>
            <a:rPr lang="en-GB" sz="1800" kern="1200" dirty="0" smtClean="0">
              <a:solidFill>
                <a:schemeClr val="bg1"/>
              </a:solidFill>
            </a:rPr>
            <a:t>Embedded insights</a:t>
          </a:r>
        </a:p>
        <a:p>
          <a:pPr marL="225425" marR="0" lvl="1" indent="-225425" algn="l" defTabSz="914400" rtl="0" eaLnBrk="1" fontAlgn="auto" latinLnBrk="0" hangingPunct="1">
            <a:lnSpc>
              <a:spcPct val="100000"/>
            </a:lnSpc>
            <a:spcBef>
              <a:spcPct val="0"/>
            </a:spcBef>
            <a:spcAft>
              <a:spcPts val="0"/>
            </a:spcAft>
            <a:buClrTx/>
            <a:buSzTx/>
            <a:buFontTx/>
            <a:buChar char="••"/>
            <a:tabLst/>
            <a:defRPr/>
          </a:pPr>
          <a:endParaRPr lang="en-GB" sz="1800" kern="1200" dirty="0">
            <a:solidFill>
              <a:schemeClr val="bg1"/>
            </a:solidFill>
          </a:endParaRPr>
        </a:p>
        <a:p>
          <a:pPr marL="225425" marR="0" lvl="1" indent="-225425" algn="l" defTabSz="914400" rtl="0" eaLnBrk="1" fontAlgn="auto" latinLnBrk="0" hangingPunct="1">
            <a:lnSpc>
              <a:spcPct val="100000"/>
            </a:lnSpc>
            <a:spcBef>
              <a:spcPct val="0"/>
            </a:spcBef>
            <a:spcAft>
              <a:spcPts val="0"/>
            </a:spcAft>
            <a:buClrTx/>
            <a:buSzTx/>
            <a:buFontTx/>
            <a:buChar char="••"/>
            <a:tabLst/>
            <a:defRPr/>
          </a:pPr>
          <a:endParaRPr lang="en-GB" sz="1800" kern="1200" dirty="0">
            <a:solidFill>
              <a:schemeClr val="bg1"/>
            </a:solidFill>
          </a:endParaRPr>
        </a:p>
      </dsp:txBody>
      <dsp:txXfrm>
        <a:off x="6080579" y="1146146"/>
        <a:ext cx="2681287" cy="3619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37EFC-F86C-4A13-B44B-7E37D863F1C9}">
      <dsp:nvSpPr>
        <dsp:cNvPr id="0" name=""/>
        <dsp:cNvSpPr/>
      </dsp:nvSpPr>
      <dsp:spPr>
        <a:xfrm>
          <a:off x="62049" y="877"/>
          <a:ext cx="3040581" cy="421890"/>
        </a:xfrm>
        <a:prstGeom prst="roundRect">
          <a:avLst/>
        </a:prstGeom>
        <a:solidFill>
          <a:schemeClr val="tx1"/>
        </a:solidFill>
        <a:ln>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b="0" kern="1200" dirty="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rPr>
            <a:t>Innovative Cube Designer</a:t>
          </a:r>
          <a:endParaRPr lang="en-US" sz="1400" b="0" kern="1200" dirty="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ndParaRPr>
        </a:p>
      </dsp:txBody>
      <dsp:txXfrm>
        <a:off x="82644" y="21472"/>
        <a:ext cx="2999391" cy="380700"/>
      </dsp:txXfrm>
    </dsp:sp>
    <dsp:sp modelId="{5A9DDE7A-5F1A-499B-8232-9C141A4DF2AC}">
      <dsp:nvSpPr>
        <dsp:cNvPr id="0" name=""/>
        <dsp:cNvSpPr/>
      </dsp:nvSpPr>
      <dsp:spPr>
        <a:xfrm>
          <a:off x="62049" y="443862"/>
          <a:ext cx="3040581" cy="421890"/>
        </a:xfrm>
        <a:prstGeom prst="roundRect">
          <a:avLst/>
        </a:prstGeom>
        <a:solidFill>
          <a:schemeClr val="tx1"/>
        </a:solidFill>
        <a:ln>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b="0" kern="1200" dirty="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rPr>
            <a:t>Best Practice Design Alerts</a:t>
          </a:r>
          <a:endParaRPr lang="en-US" sz="1400" b="0" kern="1200" dirty="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ndParaRPr>
        </a:p>
      </dsp:txBody>
      <dsp:txXfrm>
        <a:off x="82644" y="464457"/>
        <a:ext cx="2999391" cy="380700"/>
      </dsp:txXfrm>
    </dsp:sp>
    <dsp:sp modelId="{E1ED7525-4DFA-46ED-9EA8-AED6A1158151}">
      <dsp:nvSpPr>
        <dsp:cNvPr id="0" name=""/>
        <dsp:cNvSpPr/>
      </dsp:nvSpPr>
      <dsp:spPr>
        <a:xfrm>
          <a:off x="62049" y="886847"/>
          <a:ext cx="3040581" cy="421890"/>
        </a:xfrm>
        <a:prstGeom prst="roundRect">
          <a:avLst/>
        </a:prstGeom>
        <a:solidFill>
          <a:schemeClr val="tx1"/>
        </a:solidFill>
        <a:ln>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b="0" kern="1200" dirty="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rPr>
            <a:t>Enhanced Dimension Design</a:t>
          </a:r>
          <a:endParaRPr lang="en-US" sz="1400" b="0" kern="1200" dirty="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ndParaRPr>
        </a:p>
      </dsp:txBody>
      <dsp:txXfrm>
        <a:off x="82644" y="907442"/>
        <a:ext cx="2999391" cy="380700"/>
      </dsp:txXfrm>
    </dsp:sp>
    <dsp:sp modelId="{7FAA51F3-8B4C-4E8B-B66A-FFA6FD5E0EE8}">
      <dsp:nvSpPr>
        <dsp:cNvPr id="0" name=""/>
        <dsp:cNvSpPr/>
      </dsp:nvSpPr>
      <dsp:spPr>
        <a:xfrm>
          <a:off x="62049" y="1329832"/>
          <a:ext cx="3040581" cy="421890"/>
        </a:xfrm>
        <a:prstGeom prst="roundRect">
          <a:avLst/>
        </a:prstGeom>
        <a:solidFill>
          <a:schemeClr val="tx1"/>
        </a:solidFill>
        <a:ln>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b="0" kern="1200" dirty="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rPr>
            <a:t>Enhanced  Aggregation Design</a:t>
          </a:r>
          <a:endParaRPr lang="en-US" sz="1400" b="0" kern="1200" dirty="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ndParaRPr>
        </a:p>
      </dsp:txBody>
      <dsp:txXfrm>
        <a:off x="82644" y="1350427"/>
        <a:ext cx="2999391" cy="380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37EFC-F86C-4A13-B44B-7E37D863F1C9}">
      <dsp:nvSpPr>
        <dsp:cNvPr id="0" name=""/>
        <dsp:cNvSpPr/>
      </dsp:nvSpPr>
      <dsp:spPr>
        <a:xfrm>
          <a:off x="61256" y="11"/>
          <a:ext cx="3001687" cy="446037"/>
        </a:xfrm>
        <a:prstGeom prst="roundRect">
          <a:avLst/>
        </a:prstGeom>
        <a:solidFill>
          <a:schemeClr val="tx1"/>
        </a:solidFill>
        <a:ln>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b="0" kern="1200" dirty="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rPr>
            <a:t>Dynamic Management Views</a:t>
          </a:r>
          <a:endParaRPr lang="en-US" sz="1400" b="0" kern="1200" dirty="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ndParaRPr>
        </a:p>
      </dsp:txBody>
      <dsp:txXfrm>
        <a:off x="83030" y="21785"/>
        <a:ext cx="2958139" cy="402489"/>
      </dsp:txXfrm>
    </dsp:sp>
    <dsp:sp modelId="{5A9DDE7A-5F1A-499B-8232-9C141A4DF2AC}">
      <dsp:nvSpPr>
        <dsp:cNvPr id="0" name=""/>
        <dsp:cNvSpPr/>
      </dsp:nvSpPr>
      <dsp:spPr>
        <a:xfrm>
          <a:off x="61256" y="468350"/>
          <a:ext cx="3001687" cy="446037"/>
        </a:xfrm>
        <a:prstGeom prst="roundRect">
          <a:avLst/>
        </a:prstGeom>
        <a:solidFill>
          <a:schemeClr val="tx1"/>
        </a:solidFill>
        <a:ln>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b="0" kern="1200" dirty="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rPr>
            <a:t>Execution Plan</a:t>
          </a:r>
          <a:endParaRPr lang="en-US" sz="1400" b="0" kern="1200" dirty="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ndParaRPr>
        </a:p>
      </dsp:txBody>
      <dsp:txXfrm>
        <a:off x="83030" y="490124"/>
        <a:ext cx="2958139" cy="4024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912B9-7BBD-474C-B3A7-6C6FDF926415}">
      <dsp:nvSpPr>
        <dsp:cNvPr id="0" name=""/>
        <dsp:cNvSpPr/>
      </dsp:nvSpPr>
      <dsp:spPr>
        <a:xfrm>
          <a:off x="733129" y="546375"/>
          <a:ext cx="3914030" cy="3914030"/>
        </a:xfrm>
        <a:prstGeom prst="blockArc">
          <a:avLst>
            <a:gd name="adj1" fmla="val 7964905"/>
            <a:gd name="adj2" fmla="val 15506215"/>
            <a:gd name="adj3" fmla="val 4640"/>
          </a:avLst>
        </a:prstGeom>
        <a:solidFill>
          <a:srgbClr xmlns:mc="http://schemas.openxmlformats.org/markup-compatibility/2006" xmlns:a14="http://schemas.microsoft.com/office/drawing/2007/7/7/main" val="FFFF00" mc:Ignorable=""/>
        </a:solidFill>
        <a:ln w="6350" cap="flat" cmpd="sng" algn="ctr">
          <a:solidFill>
            <a:schemeClr val="tx1"/>
          </a:solidFill>
          <a:prstDash val="solid"/>
        </a:ln>
        <a:effectLst>
          <a:outerShdw blurRad="40000" dist="23000" dir="5400000" rotWithShape="0">
            <a:srgbClr xmlns:mc="http://schemas.openxmlformats.org/markup-compatibility/2006" xmlns:a14="http://schemas.microsoft.com/office/drawing/2007/7/7/main" val="000000" mc:Ignorable="">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560F16D2-3AEE-433D-8F58-2D1EE5D0BD5E}">
      <dsp:nvSpPr>
        <dsp:cNvPr id="0" name=""/>
        <dsp:cNvSpPr/>
      </dsp:nvSpPr>
      <dsp:spPr>
        <a:xfrm>
          <a:off x="741196" y="553875"/>
          <a:ext cx="3914030" cy="3914030"/>
        </a:xfrm>
        <a:prstGeom prst="blockArc">
          <a:avLst>
            <a:gd name="adj1" fmla="val 456830"/>
            <a:gd name="adj2" fmla="val 7984714"/>
            <a:gd name="adj3" fmla="val 4640"/>
          </a:avLst>
        </a:prstGeom>
        <a:solidFill>
          <a:srgbClr xmlns:mc="http://schemas.openxmlformats.org/markup-compatibility/2006" xmlns:a14="http://schemas.microsoft.com/office/drawing/2007/7/7/main" val="FFFF00" mc:Ignorable=""/>
        </a:solidFill>
        <a:ln w="6350" cap="flat" cmpd="sng" algn="ctr">
          <a:solidFill>
            <a:schemeClr val="tx1"/>
          </a:solidFill>
          <a:prstDash val="solid"/>
        </a:ln>
        <a:effectLst>
          <a:outerShdw blurRad="40000" dist="23000" dir="5400000" rotWithShape="0">
            <a:srgbClr xmlns:mc="http://schemas.openxmlformats.org/markup-compatibility/2006" xmlns:a14="http://schemas.microsoft.com/office/drawing/2007/7/7/main" val="000000" mc:Ignorable="">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8753DBEB-5525-4FEF-B45E-EA5E5FBA0A83}">
      <dsp:nvSpPr>
        <dsp:cNvPr id="0" name=""/>
        <dsp:cNvSpPr/>
      </dsp:nvSpPr>
      <dsp:spPr>
        <a:xfrm>
          <a:off x="742482" y="544437"/>
          <a:ext cx="3914030" cy="3914030"/>
        </a:xfrm>
        <a:prstGeom prst="blockArc">
          <a:avLst>
            <a:gd name="adj1" fmla="val 15489038"/>
            <a:gd name="adj2" fmla="val 473960"/>
            <a:gd name="adj3" fmla="val 4640"/>
          </a:avLst>
        </a:prstGeom>
        <a:solidFill>
          <a:srgbClr xmlns:mc="http://schemas.openxmlformats.org/markup-compatibility/2006" xmlns:a14="http://schemas.microsoft.com/office/drawing/2007/7/7/main" val="FFFF00" mc:Ignorable=""/>
        </a:solidFill>
        <a:ln w="6350" cap="flat" cmpd="sng" algn="ctr">
          <a:solidFill>
            <a:schemeClr val="tx1"/>
          </a:solidFill>
          <a:prstDash val="solid"/>
        </a:ln>
        <a:effectLst>
          <a:outerShdw blurRad="40000" dist="23000" dir="5400000" rotWithShape="0">
            <a:srgbClr xmlns:mc="http://schemas.openxmlformats.org/markup-compatibility/2006" xmlns:a14="http://schemas.microsoft.com/office/drawing/2007/7/7/main" val="000000" mc:Ignorable="">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C2A879BF-92D4-4D11-AAFE-1355B89FB611}">
      <dsp:nvSpPr>
        <dsp:cNvPr id="0" name=""/>
        <dsp:cNvSpPr/>
      </dsp:nvSpPr>
      <dsp:spPr>
        <a:xfrm>
          <a:off x="1804280" y="1643408"/>
          <a:ext cx="1801638" cy="1801638"/>
        </a:xfrm>
        <a:prstGeom prst="ellipse">
          <a:avLst/>
        </a:prstGeom>
        <a:solidFill>
          <a:schemeClr val="tx1"/>
        </a:solidFill>
        <a:ln>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Designed to Perform</a:t>
          </a:r>
          <a:endParaRPr lang="en-US" sz="2200" kern="1200" dirty="0"/>
        </a:p>
      </dsp:txBody>
      <dsp:txXfrm>
        <a:off x="2068124" y="1907252"/>
        <a:ext cx="1273950" cy="1273950"/>
      </dsp:txXfrm>
    </dsp:sp>
    <dsp:sp modelId="{DC9954AA-BBCA-446C-9108-1E67BA3216E5}">
      <dsp:nvSpPr>
        <dsp:cNvPr id="0" name=""/>
        <dsp:cNvSpPr/>
      </dsp:nvSpPr>
      <dsp:spPr>
        <a:xfrm>
          <a:off x="1676394" y="0"/>
          <a:ext cx="1261147" cy="1261147"/>
        </a:xfrm>
        <a:prstGeom prst="ellipse">
          <a:avLst/>
        </a:prstGeom>
        <a:solidFill>
          <a:schemeClr val="tx1"/>
        </a:solidFill>
        <a:ln>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Design</a:t>
          </a:r>
          <a:endParaRPr lang="en-US" sz="1900" kern="1200" dirty="0"/>
        </a:p>
      </dsp:txBody>
      <dsp:txXfrm>
        <a:off x="1861085" y="184691"/>
        <a:ext cx="891765" cy="891765"/>
      </dsp:txXfrm>
    </dsp:sp>
    <dsp:sp modelId="{72881E16-E634-4308-9C62-A134A9683B3B}">
      <dsp:nvSpPr>
        <dsp:cNvPr id="0" name=""/>
        <dsp:cNvSpPr/>
      </dsp:nvSpPr>
      <dsp:spPr>
        <a:xfrm>
          <a:off x="3962398" y="2133597"/>
          <a:ext cx="1261147" cy="1261147"/>
        </a:xfrm>
        <a:prstGeom prst="ellipse">
          <a:avLst/>
        </a:prstGeom>
        <a:solidFill>
          <a:schemeClr val="tx1"/>
        </a:solidFill>
        <a:ln>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Run</a:t>
          </a:r>
          <a:endParaRPr lang="en-US" sz="1900" kern="1200" dirty="0"/>
        </a:p>
      </dsp:txBody>
      <dsp:txXfrm>
        <a:off x="4147089" y="2318288"/>
        <a:ext cx="891765" cy="891765"/>
      </dsp:txXfrm>
    </dsp:sp>
    <dsp:sp modelId="{C33F6FF3-8A35-4C66-B468-53D19465EA84}">
      <dsp:nvSpPr>
        <dsp:cNvPr id="0" name=""/>
        <dsp:cNvSpPr/>
      </dsp:nvSpPr>
      <dsp:spPr>
        <a:xfrm>
          <a:off x="762004" y="3276594"/>
          <a:ext cx="1261147" cy="1261147"/>
        </a:xfrm>
        <a:prstGeom prst="ellipse">
          <a:avLst/>
        </a:prstGeom>
        <a:solidFill>
          <a:schemeClr val="tx1"/>
        </a:solidFill>
        <a:ln>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Monitor</a:t>
          </a:r>
          <a:endParaRPr lang="en-US" sz="1900" kern="1200" dirty="0"/>
        </a:p>
      </dsp:txBody>
      <dsp:txXfrm>
        <a:off x="946695" y="3461285"/>
        <a:ext cx="891765" cy="8917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37EFC-F86C-4A13-B44B-7E37D863F1C9}">
      <dsp:nvSpPr>
        <dsp:cNvPr id="0" name=""/>
        <dsp:cNvSpPr/>
      </dsp:nvSpPr>
      <dsp:spPr>
        <a:xfrm>
          <a:off x="124099" y="877"/>
          <a:ext cx="3040581" cy="421890"/>
        </a:xfrm>
        <a:prstGeom prst="roundRect">
          <a:avLst/>
        </a:prstGeom>
        <a:solidFill>
          <a:schemeClr val="tx1"/>
        </a:solidFill>
        <a:ln>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b="0" kern="1200" dirty="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rPr>
            <a:t>Subspace Computations</a:t>
          </a:r>
          <a:endParaRPr lang="en-US" sz="1400" b="0" kern="1200" dirty="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ndParaRPr>
        </a:p>
      </dsp:txBody>
      <dsp:txXfrm>
        <a:off x="144694" y="21472"/>
        <a:ext cx="2999391" cy="380700"/>
      </dsp:txXfrm>
    </dsp:sp>
    <dsp:sp modelId="{5A9DDE7A-5F1A-499B-8232-9C141A4DF2AC}">
      <dsp:nvSpPr>
        <dsp:cNvPr id="0" name=""/>
        <dsp:cNvSpPr/>
      </dsp:nvSpPr>
      <dsp:spPr>
        <a:xfrm>
          <a:off x="124099" y="443862"/>
          <a:ext cx="3040581" cy="421890"/>
        </a:xfrm>
        <a:prstGeom prst="roundRect">
          <a:avLst/>
        </a:prstGeom>
        <a:solidFill>
          <a:schemeClr val="tx1"/>
        </a:solidFill>
        <a:ln>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b="0" kern="1200" dirty="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rPr>
            <a:t>MOLAP Enabled Write-Back</a:t>
          </a:r>
          <a:endParaRPr lang="en-US" sz="1400" b="0" kern="1200" dirty="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ndParaRPr>
        </a:p>
      </dsp:txBody>
      <dsp:txXfrm>
        <a:off x="144694" y="464457"/>
        <a:ext cx="2999391" cy="380700"/>
      </dsp:txXfrm>
    </dsp:sp>
    <dsp:sp modelId="{E1ED7525-4DFA-46ED-9EA8-AED6A1158151}">
      <dsp:nvSpPr>
        <dsp:cNvPr id="0" name=""/>
        <dsp:cNvSpPr/>
      </dsp:nvSpPr>
      <dsp:spPr>
        <a:xfrm>
          <a:off x="124099" y="886847"/>
          <a:ext cx="3040581" cy="421890"/>
        </a:xfrm>
        <a:prstGeom prst="roundRect">
          <a:avLst/>
        </a:prstGeom>
        <a:solidFill>
          <a:schemeClr val="tx1"/>
        </a:solidFill>
        <a:ln>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b="0" kern="1200" dirty="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rPr>
            <a:t>Enhanced Back-Up Scalability</a:t>
          </a:r>
          <a:endParaRPr lang="en-US" sz="1400" b="0" kern="1200" dirty="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ndParaRPr>
        </a:p>
      </dsp:txBody>
      <dsp:txXfrm>
        <a:off x="144694" y="907442"/>
        <a:ext cx="2999391" cy="380700"/>
      </dsp:txXfrm>
    </dsp:sp>
    <dsp:sp modelId="{7FAA51F3-8B4C-4E8B-B66A-FFA6FD5E0EE8}">
      <dsp:nvSpPr>
        <dsp:cNvPr id="0" name=""/>
        <dsp:cNvSpPr/>
      </dsp:nvSpPr>
      <dsp:spPr>
        <a:xfrm>
          <a:off x="124099" y="1329832"/>
          <a:ext cx="3040581" cy="421890"/>
        </a:xfrm>
        <a:prstGeom prst="roundRect">
          <a:avLst/>
        </a:prstGeom>
        <a:solidFill>
          <a:schemeClr val="tx1"/>
        </a:solidFill>
        <a:ln>
          <a:solidFill>
            <a:schemeClr val="bg2">
              <a:lumMod val="50000"/>
            </a:schemeClr>
          </a:solidFill>
        </a:ln>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b="0" kern="120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rPr>
            <a:t>Scalable Shared Databases</a:t>
          </a:r>
          <a:endParaRPr lang="en-US" sz="1400" b="0" kern="1200" dirty="0">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ndParaRPr>
        </a:p>
      </dsp:txBody>
      <dsp:txXfrm>
        <a:off x="144694" y="1350427"/>
        <a:ext cx="2999391" cy="3807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008F381-71D2-40B5-99EF-CC42F6A0CFD3}" type="datetimeFigureOut">
              <a:rPr lang="en-US"/>
              <a:pPr>
                <a:defRPr/>
              </a:pPr>
              <a:t>4/1/2010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388169D-EF28-4D7C-882C-997A7445BC5B}" type="slidenum">
              <a:rPr lang="en-US"/>
              <a:pPr>
                <a:defRPr/>
              </a:pPr>
              <a:t>‹#›</a:t>
            </a:fld>
            <a:endParaRPr lang="en-US" dirty="0"/>
          </a:p>
        </p:txBody>
      </p:sp>
    </p:spTree>
    <p:extLst>
      <p:ext uri="{BB962C8B-B14F-4D97-AF65-F5344CB8AC3E}">
        <p14:creationId xmlns:p14="http://schemas.microsoft.com/office/powerpoint/2007/7/12/main" val="1849676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FC4F70A-C88C-4495-BAAC-9E7600966C22}" type="datetimeFigureOut">
              <a:rPr lang="en-US"/>
              <a:pPr>
                <a:defRPr/>
              </a:pPr>
              <a:t>4/1/2010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D75B0E5-5D68-451A-A53F-D5C39AD66427}" type="slidenum">
              <a:rPr lang="en-US"/>
              <a:pPr>
                <a:defRPr/>
              </a:pPr>
              <a:t>‹#›</a:t>
            </a:fld>
            <a:endParaRPr lang="en-US" dirty="0"/>
          </a:p>
        </p:txBody>
      </p:sp>
    </p:spTree>
    <p:extLst>
      <p:ext uri="{BB962C8B-B14F-4D97-AF65-F5344CB8AC3E}">
        <p14:creationId xmlns:p14="http://schemas.microsoft.com/office/powerpoint/2007/7/12/main" val="9997022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mn-lt"/>
        <a:ea typeface="+mn-ea"/>
        <a:cs typeface="+mn-cs"/>
      </a:defRPr>
    </a:lvl1pPr>
    <a:lvl2pPr marL="457200" indent="-223838" algn="l" rtl="0" fontAlgn="base">
      <a:spcBef>
        <a:spcPct val="30000"/>
      </a:spcBef>
      <a:spcAft>
        <a:spcPct val="0"/>
      </a:spcAft>
      <a:defRPr sz="1000" kern="1200">
        <a:solidFill>
          <a:schemeClr val="tx1"/>
        </a:solidFill>
        <a:latin typeface="+mn-lt"/>
        <a:ea typeface="+mn-ea"/>
        <a:cs typeface="+mn-cs"/>
      </a:defRPr>
    </a:lvl2pPr>
    <a:lvl3pPr marL="681038" indent="-233363" algn="l" rtl="0" fontAlgn="base">
      <a:spcBef>
        <a:spcPct val="30000"/>
      </a:spcBef>
      <a:spcAft>
        <a:spcPct val="0"/>
      </a:spcAft>
      <a:defRPr sz="1000" kern="1200">
        <a:solidFill>
          <a:schemeClr val="tx1"/>
        </a:solidFill>
        <a:latin typeface="+mn-lt"/>
        <a:ea typeface="+mn-ea"/>
        <a:cs typeface="+mn-cs"/>
      </a:defRPr>
    </a:lvl3pPr>
    <a:lvl4pPr marL="914400" indent="-233363" algn="l" rtl="0" fontAlgn="base">
      <a:spcBef>
        <a:spcPct val="30000"/>
      </a:spcBef>
      <a:spcAft>
        <a:spcPct val="0"/>
      </a:spcAft>
      <a:defRPr sz="1000" kern="1200">
        <a:solidFill>
          <a:schemeClr val="tx1"/>
        </a:solidFill>
        <a:latin typeface="+mn-lt"/>
        <a:ea typeface="+mn-ea"/>
        <a:cs typeface="+mn-cs"/>
      </a:defRPr>
    </a:lvl4pPr>
    <a:lvl5pPr marL="1147763" indent="-233363" algn="l" rtl="0" fontAlgn="base">
      <a:spcBef>
        <a:spcPct val="30000"/>
      </a:spcBef>
      <a:spcAft>
        <a:spcPct val="0"/>
      </a:spcAft>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image" Target="../media/image50.png"/></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microsoft.com/casestudies/Case_Study_Detail.aspx?casestudyid=4000003889" TargetMode="External"/><Relationship Id="rId7" Type="http://schemas.openxmlformats.org/officeDocument/2006/relationships/hyperlink" Target="http://www.microsoft.com/casestudies/Case_Study_Detail.aspx?casestudyid=4000003453"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microsoft.com/casestudies/Case_Study_Detail.aspx?casestudyid=4000004239" TargetMode="External"/><Relationship Id="rId5" Type="http://schemas.openxmlformats.org/officeDocument/2006/relationships/hyperlink" Target="http://www.microsoft.com/casestudies/Case_Study_Detail.aspx?casestudyid=4000000475" TargetMode="External"/><Relationship Id="rId4" Type="http://schemas.openxmlformats.org/officeDocument/2006/relationships/image" Target="../media/image18.gif"/></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image" Target="../media/image18.gif"/></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powerpivot.com/" TargetMode="Externa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0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pPr>
            <a:r>
              <a:rPr lang="en-US" b="1" dirty="0" smtClean="0"/>
              <a:t>Key </a:t>
            </a:r>
            <a:r>
              <a:rPr lang="en-US" b="1" dirty="0" smtClean="0"/>
              <a:t>Points:  </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Greater infrastructure flexibility</a:t>
            </a:r>
            <a:r>
              <a:rPr lang="en-US" baseline="0" dirty="0" smtClean="0"/>
              <a:t> </a:t>
            </a:r>
            <a:r>
              <a:rPr lang="en-US" dirty="0" smtClean="0"/>
              <a:t>and more</a:t>
            </a:r>
            <a:r>
              <a:rPr lang="en-US" baseline="0" dirty="0" smtClean="0"/>
              <a:t> users per server than with SQL Server 2005</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baseline="0" dirty="0" smtClean="0"/>
              <a:t>Optimized cube processing</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baseline="0" dirty="0" smtClean="0"/>
              <a:t>Faster query execution in the vast majority of the MDX functions and better code quality</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baseline="0" dirty="0" smtClean="0"/>
              <a:t>Subspace computation improvements open new tuning and optimization possibilities</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baseline="0" dirty="0" smtClean="0"/>
              <a:t>Read-only databases</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baseline="0" dirty="0" smtClean="0"/>
              <a:t>Enhanced monitoring capabilities</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Improved Analysis Services database backups</a:t>
            </a:r>
          </a:p>
          <a:p>
            <a:pPr>
              <a:spcBef>
                <a:spcPts val="1200"/>
              </a:spcBef>
            </a:pPr>
            <a:r>
              <a:rPr lang="en-US" b="1" dirty="0" smtClean="0"/>
              <a:t>Conclusion:  </a:t>
            </a:r>
            <a:r>
              <a:rPr lang="en-US" dirty="0" smtClean="0"/>
              <a:t>SQL Server Analysis Services features cover all aspects of the Solution</a:t>
            </a:r>
            <a:r>
              <a:rPr lang="en-US" baseline="0" dirty="0" smtClean="0"/>
              <a:t> Development Live Cycle (SDLC)</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3200" dirty="0" smtClean="0">
              <a:solidFill>
                <a:schemeClr val="bg1">
                  <a:lumMod val="85000"/>
                </a:schemeClr>
              </a:solidFill>
            </a:endParaRPr>
          </a:p>
          <a:p>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pPr>
            <a:r>
              <a:rPr lang="en-US" b="1" dirty="0" smtClean="0"/>
              <a:t>Key </a:t>
            </a:r>
            <a:r>
              <a:rPr lang="en-US" b="1" dirty="0" smtClean="0"/>
              <a:t>Points:  </a:t>
            </a:r>
          </a:p>
          <a:p>
            <a:pPr marL="282575" marR="0" indent="-282575" algn="l" defTabSz="914400" rtl="0" eaLnBrk="1" fontAlgn="base" latinLnBrk="0" hangingPunct="1">
              <a:lnSpc>
                <a:spcPct val="125000"/>
              </a:lnSpc>
              <a:spcBef>
                <a:spcPct val="30000"/>
              </a:spcBef>
              <a:spcAft>
                <a:spcPct val="0"/>
              </a:spcAft>
              <a:buClr>
                <a:srgbClr xmlns:mc="http://schemas.openxmlformats.org/markup-compatibility/2006" xmlns:a14="http://schemas.microsoft.com/office/drawing/2007/7/7/main" val="C00000" mc:Ignorable=""/>
              </a:buClr>
              <a:buSzTx/>
              <a:buFont typeface="Arial" pitchFamily="34" charset="0"/>
              <a:buNone/>
              <a:tabLst/>
              <a:defRPr/>
            </a:pPr>
            <a:r>
              <a:rPr lang="en-US" dirty="0" smtClean="0"/>
              <a:t>Productivity also include: </a:t>
            </a:r>
          </a:p>
          <a:p>
            <a:pPr marL="282575" marR="0" indent="-282575" algn="l" defTabSz="914400" rtl="0" eaLnBrk="1" fontAlgn="base" latinLnBrk="0" hangingPunct="1">
              <a:lnSpc>
                <a:spcPct val="125000"/>
              </a:lnSpc>
              <a:spcBef>
                <a:spcPct val="30000"/>
              </a:spcBef>
              <a:spcAft>
                <a:spcPct val="0"/>
              </a:spcAft>
              <a:buClr>
                <a:srgbClr xmlns:mc="http://schemas.openxmlformats.org/markup-compatibility/2006" xmlns:a14="http://schemas.microsoft.com/office/drawing/2007/7/7/main" val="C00000" mc:Ignorable=""/>
              </a:buClr>
              <a:buSzTx/>
              <a:buFontTx/>
              <a:buBlip>
                <a:blip r:embed="rId3"/>
              </a:buBlip>
              <a:tabLst/>
              <a:defRPr/>
            </a:pPr>
            <a:r>
              <a:rPr lang="en-US" dirty="0" smtClean="0"/>
              <a:t>Visual development environment</a:t>
            </a:r>
          </a:p>
          <a:p>
            <a:pPr marL="282575" marR="0" indent="-282575" algn="l" defTabSz="914400" rtl="0" eaLnBrk="1" fontAlgn="base" latinLnBrk="0" hangingPunct="1">
              <a:lnSpc>
                <a:spcPct val="125000"/>
              </a:lnSpc>
              <a:spcBef>
                <a:spcPct val="30000"/>
              </a:spcBef>
              <a:spcAft>
                <a:spcPct val="0"/>
              </a:spcAft>
              <a:buClr>
                <a:srgbClr xmlns:mc="http://schemas.openxmlformats.org/markup-compatibility/2006" xmlns:a14="http://schemas.microsoft.com/office/drawing/2007/7/7/main" val="C00000" mc:Ignorable=""/>
              </a:buClr>
              <a:buSzTx/>
              <a:buFontTx/>
              <a:buBlip>
                <a:blip r:embed="rId3"/>
              </a:buBlip>
              <a:tabLst/>
              <a:defRPr/>
            </a:pPr>
            <a:r>
              <a:rPr lang="en-US" dirty="0" smtClean="0"/>
              <a:t>Single tool, multiple technologies</a:t>
            </a:r>
          </a:p>
          <a:p>
            <a:pPr marL="282575" marR="0" indent="-282575" algn="l" defTabSz="914400" rtl="0" eaLnBrk="1" fontAlgn="base" latinLnBrk="0" hangingPunct="1">
              <a:lnSpc>
                <a:spcPct val="125000"/>
              </a:lnSpc>
              <a:spcBef>
                <a:spcPct val="30000"/>
              </a:spcBef>
              <a:spcAft>
                <a:spcPct val="0"/>
              </a:spcAft>
              <a:buClr>
                <a:srgbClr xmlns:mc="http://schemas.openxmlformats.org/markup-compatibility/2006" xmlns:a14="http://schemas.microsoft.com/office/drawing/2007/7/7/main" val="C00000" mc:Ignorable=""/>
              </a:buClr>
              <a:buSzTx/>
              <a:buFontTx/>
              <a:buBlip>
                <a:blip r:embed="rId3"/>
              </a:buBlip>
              <a:tabLst/>
              <a:defRPr/>
            </a:pPr>
            <a:endParaRPr lang="en-US" dirty="0" smtClean="0"/>
          </a:p>
          <a:p>
            <a:pPr marL="282575" marR="0" indent="-282575" algn="l" defTabSz="914400" rtl="0" eaLnBrk="1" fontAlgn="base" latinLnBrk="0" hangingPunct="1">
              <a:lnSpc>
                <a:spcPct val="125000"/>
              </a:lnSpc>
              <a:spcBef>
                <a:spcPct val="30000"/>
              </a:spcBef>
              <a:spcAft>
                <a:spcPct val="0"/>
              </a:spcAft>
              <a:buClr>
                <a:srgbClr xmlns:mc="http://schemas.openxmlformats.org/markup-compatibility/2006" xmlns:a14="http://schemas.microsoft.com/office/drawing/2007/7/7/main" val="C00000" mc:Ignorable=""/>
              </a:buClr>
              <a:buSzTx/>
              <a:buFontTx/>
              <a:buNone/>
              <a:tabLst/>
              <a:defRPr/>
            </a:pPr>
            <a:r>
              <a:rPr lang="en-US" dirty="0" smtClean="0"/>
              <a:t>Infrastructure also include:</a:t>
            </a:r>
          </a:p>
          <a:p>
            <a:pPr marL="282575" marR="0" indent="-282575" algn="l" defTabSz="914400" rtl="0" eaLnBrk="1" fontAlgn="base" latinLnBrk="0" hangingPunct="1">
              <a:lnSpc>
                <a:spcPct val="125000"/>
              </a:lnSpc>
              <a:spcBef>
                <a:spcPct val="30000"/>
              </a:spcBef>
              <a:spcAft>
                <a:spcPct val="0"/>
              </a:spcAft>
              <a:buClr>
                <a:srgbClr xmlns:mc="http://schemas.openxmlformats.org/markup-compatibility/2006" xmlns:a14="http://schemas.microsoft.com/office/drawing/2007/7/7/main" val="C00000" mc:Ignorable=""/>
              </a:buClr>
              <a:buSzTx/>
              <a:buFontTx/>
              <a:buBlip>
                <a:blip r:embed="rId3"/>
              </a:buBlip>
              <a:tabLst/>
              <a:defRPr/>
            </a:pPr>
            <a:r>
              <a:rPr lang="en-US" dirty="0" smtClean="0"/>
              <a:t>Backup performance</a:t>
            </a:r>
          </a:p>
          <a:p>
            <a:pPr marL="282575" marR="0" indent="-282575" algn="l" defTabSz="914400" rtl="0" eaLnBrk="1" fontAlgn="base" latinLnBrk="0" hangingPunct="1">
              <a:lnSpc>
                <a:spcPct val="125000"/>
              </a:lnSpc>
              <a:spcBef>
                <a:spcPct val="30000"/>
              </a:spcBef>
              <a:spcAft>
                <a:spcPct val="0"/>
              </a:spcAft>
              <a:buClr>
                <a:srgbClr xmlns:mc="http://schemas.openxmlformats.org/markup-compatibility/2006" xmlns:a14="http://schemas.microsoft.com/office/drawing/2007/7/7/main" val="C00000" mc:Ignorable=""/>
              </a:buClr>
              <a:buSzTx/>
              <a:buFontTx/>
              <a:buBlip>
                <a:blip r:embed="rId3"/>
              </a:buBlip>
              <a:tabLst/>
              <a:defRPr/>
            </a:pPr>
            <a:r>
              <a:rPr lang="en-US" dirty="0" smtClean="0"/>
              <a:t>Global scalability (translations)</a:t>
            </a:r>
          </a:p>
          <a:p>
            <a:pPr marL="282575" marR="0" indent="-282575" algn="l" defTabSz="914400" rtl="0" eaLnBrk="1" fontAlgn="base" latinLnBrk="0" hangingPunct="1">
              <a:lnSpc>
                <a:spcPct val="125000"/>
              </a:lnSpc>
              <a:spcBef>
                <a:spcPct val="30000"/>
              </a:spcBef>
              <a:spcAft>
                <a:spcPct val="0"/>
              </a:spcAft>
              <a:buClr>
                <a:srgbClr xmlns:mc="http://schemas.openxmlformats.org/markup-compatibility/2006" xmlns:a14="http://schemas.microsoft.com/office/drawing/2007/7/7/main" val="C00000" mc:Ignorable=""/>
              </a:buClr>
              <a:buSzTx/>
              <a:buFontTx/>
              <a:buBlip>
                <a:blip r:embed="rId3"/>
              </a:buBlip>
              <a:tabLst/>
              <a:defRPr/>
            </a:pPr>
            <a:r>
              <a:rPr lang="en-US" dirty="0" smtClean="0"/>
              <a:t>Parallel partition processing</a:t>
            </a:r>
          </a:p>
          <a:p>
            <a:pPr marL="282575" marR="0" indent="-282575" algn="l" defTabSz="914400" rtl="0" eaLnBrk="1" fontAlgn="base" latinLnBrk="0" hangingPunct="1">
              <a:lnSpc>
                <a:spcPct val="125000"/>
              </a:lnSpc>
              <a:spcBef>
                <a:spcPct val="30000"/>
              </a:spcBef>
              <a:spcAft>
                <a:spcPct val="0"/>
              </a:spcAft>
              <a:buClr>
                <a:srgbClr xmlns:mc="http://schemas.openxmlformats.org/markup-compatibility/2006" xmlns:a14="http://schemas.microsoft.com/office/drawing/2007/7/7/main" val="C00000" mc:Ignorable=""/>
              </a:buClr>
              <a:buSzTx/>
              <a:buFontTx/>
              <a:buBlip>
                <a:blip r:embed="rId3"/>
              </a:buBlip>
              <a:tabLst/>
              <a:defRPr/>
            </a:pPr>
            <a:endParaRPr lang="en-US" dirty="0" smtClean="0"/>
          </a:p>
          <a:p>
            <a:pPr marL="282575" marR="0" indent="-282575" algn="l" defTabSz="914400" rtl="0" eaLnBrk="1" fontAlgn="base" latinLnBrk="0" hangingPunct="1">
              <a:lnSpc>
                <a:spcPct val="125000"/>
              </a:lnSpc>
              <a:spcBef>
                <a:spcPct val="30000"/>
              </a:spcBef>
              <a:spcAft>
                <a:spcPct val="0"/>
              </a:spcAft>
              <a:buClr>
                <a:srgbClr xmlns:mc="http://schemas.openxmlformats.org/markup-compatibility/2006" xmlns:a14="http://schemas.microsoft.com/office/drawing/2007/7/7/main" val="C00000" mc:Ignorable=""/>
              </a:buClr>
              <a:buSzTx/>
              <a:buFontTx/>
              <a:buNone/>
              <a:tabLst/>
              <a:defRPr/>
            </a:pPr>
            <a:r>
              <a:rPr lang="en-US" dirty="0" smtClean="0"/>
              <a:t>Superior Performance:</a:t>
            </a:r>
          </a:p>
          <a:p>
            <a:pPr marL="282575" marR="0" indent="-282575" algn="l" defTabSz="914400" rtl="0" eaLnBrk="1" fontAlgn="base" latinLnBrk="0" hangingPunct="1">
              <a:lnSpc>
                <a:spcPct val="125000"/>
              </a:lnSpc>
              <a:spcBef>
                <a:spcPct val="30000"/>
              </a:spcBef>
              <a:spcAft>
                <a:spcPct val="0"/>
              </a:spcAft>
              <a:buClr>
                <a:srgbClr xmlns:mc="http://schemas.openxmlformats.org/markup-compatibility/2006" xmlns:a14="http://schemas.microsoft.com/office/drawing/2007/7/7/main" val="C00000" mc:Ignorable=""/>
              </a:buClr>
              <a:buSzTx/>
              <a:buFontTx/>
              <a:buBlip>
                <a:blip r:embed="rId3"/>
              </a:buBlip>
              <a:tabLst/>
              <a:defRPr/>
            </a:pPr>
            <a:r>
              <a:rPr lang="en-US" dirty="0" smtClean="0"/>
              <a:t> Real-time data access</a:t>
            </a:r>
          </a:p>
          <a:p>
            <a:pPr marL="282575" marR="0" indent="-282575" algn="l" defTabSz="914400" rtl="0" eaLnBrk="1" fontAlgn="base" latinLnBrk="0" hangingPunct="1">
              <a:lnSpc>
                <a:spcPct val="125000"/>
              </a:lnSpc>
              <a:spcBef>
                <a:spcPct val="30000"/>
              </a:spcBef>
              <a:spcAft>
                <a:spcPct val="0"/>
              </a:spcAft>
              <a:buClr>
                <a:srgbClr xmlns:mc="http://schemas.openxmlformats.org/markup-compatibility/2006" xmlns:a14="http://schemas.microsoft.com/office/drawing/2007/7/7/main" val="C00000" mc:Ignorable=""/>
              </a:buClr>
              <a:buSzTx/>
              <a:buFontTx/>
              <a:buBlip>
                <a:blip r:embed="rId3"/>
              </a:buBlip>
              <a:tabLst/>
              <a:defRPr/>
            </a:pPr>
            <a:r>
              <a:rPr lang="en-US" dirty="0" smtClean="0"/>
              <a:t> Centralized server calculations</a:t>
            </a:r>
          </a:p>
          <a:p>
            <a:pPr marL="282575" marR="0" indent="-282575" algn="l" defTabSz="914400" rtl="0" eaLnBrk="1" fontAlgn="base" latinLnBrk="0" hangingPunct="1">
              <a:lnSpc>
                <a:spcPct val="125000"/>
              </a:lnSpc>
              <a:spcBef>
                <a:spcPct val="30000"/>
              </a:spcBef>
              <a:spcAft>
                <a:spcPct val="0"/>
              </a:spcAft>
              <a:buClr>
                <a:srgbClr xmlns:mc="http://schemas.openxmlformats.org/markup-compatibility/2006" xmlns:a14="http://schemas.microsoft.com/office/drawing/2007/7/7/main" val="C00000" mc:Ignorable=""/>
              </a:buClr>
              <a:buSzTx/>
              <a:buFontTx/>
              <a:buBlip>
                <a:blip r:embed="rId3"/>
              </a:buBlip>
              <a:tabLst/>
              <a:defRPr/>
            </a:pPr>
            <a:r>
              <a:rPr lang="en-US" dirty="0" smtClean="0"/>
              <a:t> Automatic synchronization</a:t>
            </a:r>
          </a:p>
          <a:p>
            <a:pPr>
              <a:spcBef>
                <a:spcPts val="1200"/>
              </a:spcBef>
            </a:pPr>
            <a:r>
              <a:rPr lang="en-US" b="1" dirty="0" smtClean="0"/>
              <a:t>Conclusion:  </a:t>
            </a:r>
            <a:r>
              <a:rPr lang="en-US" dirty="0" smtClean="0"/>
              <a:t>SQL Server </a:t>
            </a:r>
            <a:r>
              <a:rPr lang="en-US" baseline="0" dirty="0" smtClean="0"/>
              <a:t>Analysis Services includes a large number of features and tools to help developers create and deliver scalable high-quality BI solutions.</a:t>
            </a:r>
            <a:endParaRPr lang="en-US" dirty="0" smtClean="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pPr>
            <a:r>
              <a:rPr lang="en-US" b="1" dirty="0" smtClean="0"/>
              <a:t>Key </a:t>
            </a:r>
            <a:r>
              <a:rPr lang="en-US" b="1" dirty="0" smtClean="0"/>
              <a:t>Points:  </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Multiple Analytical capabilities in one Unified Dimensional Model </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Predictive Analysis:</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Extensible .NET programming model + SQL language based API’s</a:t>
            </a:r>
          </a:p>
          <a:p>
            <a:pPr>
              <a:spcBef>
                <a:spcPts val="1200"/>
              </a:spcBef>
            </a:pPr>
            <a:r>
              <a:rPr lang="en-US" b="1" dirty="0" smtClean="0"/>
              <a:t>Conclusion:  </a:t>
            </a:r>
            <a:r>
              <a:rPr lang="en-US" dirty="0" smtClean="0"/>
              <a:t>SQL Server </a:t>
            </a:r>
            <a:r>
              <a:rPr lang="en-US" sz="2000" baseline="0" dirty="0" smtClean="0"/>
              <a:t>Analysis Services supports a unified data model, KPI manageability and data mining out of the box and provides the basis for a rich user experience in combination with additional analytics products, such as </a:t>
            </a:r>
            <a:r>
              <a:rPr lang="en-US" sz="2000" baseline="0" dirty="0" err="1" smtClean="0"/>
              <a:t>PerformancePoint</a:t>
            </a:r>
            <a:r>
              <a:rPr lang="en-US" sz="2000" baseline="0" dirty="0" smtClean="0"/>
              <a:t> Services in Microsoft SharePoint Server 2010.</a:t>
            </a:r>
            <a:endParaRPr lang="en-US" sz="2000" dirty="0" smtClean="0">
              <a:solidFill>
                <a:schemeClr val="bg1">
                  <a:lumMod val="85000"/>
                </a:schemeClr>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spcBef>
                <a:spcPts val="1200"/>
              </a:spcBef>
            </a:pPr>
            <a:r>
              <a:rPr lang="en-US" sz="1100" b="1" dirty="0" smtClean="0"/>
              <a:t>Key </a:t>
            </a:r>
            <a:r>
              <a:rPr lang="en-US" sz="1100" b="1" dirty="0" smtClean="0"/>
              <a:t>Points:  </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sz="1100" dirty="0" smtClean="0"/>
              <a:t>Table Analysis Tools for Excel: This add-in provides you with easy-to-use tasks that leverage SQL Server Data Mining under the covers to perform powerful analytics on your spreadsheet data. </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sz="1100" dirty="0" smtClean="0"/>
              <a:t>Data Mining Client for Excel: This add-in allows you to go through the full data mining model development lifecycle within Excel using either your spreadsheet data or external data accessible through your SQL Server Analysis Services instance. </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sz="1100" dirty="0" smtClean="0"/>
              <a:t>Data Mining Templates for Visio: This add-in allows you to render and share your mining models as annotatable Visio drawings. </a:t>
            </a:r>
          </a:p>
          <a:p>
            <a:pPr>
              <a:spcBef>
                <a:spcPts val="1200"/>
              </a:spcBef>
            </a:pPr>
            <a:r>
              <a:rPr lang="en-US" sz="1100" b="1" dirty="0" smtClean="0"/>
              <a:t>Conclusion:  </a:t>
            </a:r>
            <a:r>
              <a:rPr lang="en-US" sz="1100" b="0" dirty="0" smtClean="0"/>
              <a:t>Microsoft</a:t>
            </a:r>
            <a:r>
              <a:rPr lang="en-US" sz="1100" b="0" baseline="0" dirty="0" smtClean="0"/>
              <a:t> Office is familiar to users. Analysis Services takes advantage through standard features and add-ins. S</a:t>
            </a:r>
            <a:r>
              <a:rPr lang="en-US" sz="1100" dirty="0" smtClean="0"/>
              <a:t>ee separate deck on the Microsoft SQL Server Data Mining Add-Ins for Office</a:t>
            </a:r>
            <a:r>
              <a:rPr lang="en-US" sz="1100" b="1" dirty="0" smtClean="0"/>
              <a:t>.</a:t>
            </a:r>
            <a:endParaRPr lang="en-US" sz="1100" dirty="0" smtClean="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pPr>
            <a:r>
              <a:rPr lang="en-US" b="1" dirty="0" smtClean="0"/>
              <a:t>Key </a:t>
            </a:r>
            <a:r>
              <a:rPr lang="en-US" b="1" dirty="0" smtClean="0"/>
              <a:t>Points:  </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Universal reach through Office, SQL Server technology, and additional products from </a:t>
            </a:r>
            <a:r>
              <a:rPr lang="en-US" dirty="0" smtClean="0"/>
              <a:t>Microsoft</a:t>
            </a:r>
            <a:endParaRPr lang="en-US" dirty="0" smtClean="0"/>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Broad</a:t>
            </a:r>
            <a:r>
              <a:rPr lang="en-US" baseline="0" dirty="0" smtClean="0"/>
              <a:t> support from all major third-party BI vendors</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baseline="0" dirty="0" smtClean="0"/>
              <a:t>Open architecture to accommodate custom solutions and line-of-business applications</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Align analysis with business performance monitoring and planning</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Access data for analysis directly from your Excel spreadsheets </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Support seamless</a:t>
            </a:r>
            <a:r>
              <a:rPr lang="en-US" baseline="0" dirty="0" smtClean="0"/>
              <a:t> and secure collaboration</a:t>
            </a:r>
            <a:endParaRPr lang="en-US" dirty="0" smtClean="0"/>
          </a:p>
          <a:p>
            <a:pPr>
              <a:spcBef>
                <a:spcPts val="1200"/>
              </a:spcBef>
            </a:pPr>
            <a:r>
              <a:rPr lang="en-US" b="1" dirty="0" smtClean="0"/>
              <a:t>Conclusion:  </a:t>
            </a:r>
            <a:r>
              <a:rPr lang="en-US" dirty="0" smtClean="0"/>
              <a:t>With Office interoperability</a:t>
            </a:r>
            <a:r>
              <a:rPr lang="en-US" baseline="0" dirty="0" smtClean="0"/>
              <a:t> </a:t>
            </a:r>
            <a:r>
              <a:rPr lang="en-US" dirty="0" smtClean="0"/>
              <a:t>users hit the ground running because they already know the Excel features,  can use virtually unlimited data sources, and new capabilities in the form of SQL</a:t>
            </a:r>
            <a:r>
              <a:rPr lang="en-US" baseline="0" dirty="0" smtClean="0"/>
              <a:t> Server 2008 R2 innovations</a:t>
            </a:r>
            <a:r>
              <a:rPr lang="en-US" dirty="0" smtClean="0"/>
              <a:t>.</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pPr>
            <a:r>
              <a:rPr lang="en-US" b="1" dirty="0" smtClean="0"/>
              <a:t>Key </a:t>
            </a:r>
            <a:r>
              <a:rPr lang="en-US" b="1" dirty="0" smtClean="0"/>
              <a:t>Points:  </a:t>
            </a:r>
          </a:p>
          <a:p>
            <a:pPr marL="282575" marR="0" lvl="0" indent="-282575" algn="l" defTabSz="914400" rtl="0" eaLnBrk="1" fontAlgn="base" latinLnBrk="0" hangingPunct="1">
              <a:lnSpc>
                <a:spcPct val="125000"/>
              </a:lnSpc>
              <a:spcBef>
                <a:spcPct val="30000"/>
              </a:spcBef>
              <a:spcAft>
                <a:spcPct val="0"/>
              </a:spcAft>
              <a:buClr>
                <a:srgbClr xmlns:mc="http://schemas.openxmlformats.org/markup-compatibility/2006" xmlns:a14="http://schemas.microsoft.com/office/drawing/2007/7/7/main" val="C00000" mc:Ignorable=""/>
              </a:buClr>
              <a:buSzTx/>
              <a:buFontTx/>
              <a:buBlip>
                <a:blip r:embed="rId3"/>
              </a:buBlip>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Major improvements in Excel 2010 and </a:t>
            </a:r>
            <a:r>
              <a:rPr kumimoji="0" lang="en-US" sz="1000" b="0" i="0" u="none" strike="noStrike" kern="1200" cap="none" spc="0" normalizeH="0" baseline="0" noProof="0" dirty="0" err="1" smtClean="0">
                <a:ln>
                  <a:noFill/>
                </a:ln>
                <a:solidFill>
                  <a:prstClr val="black"/>
                </a:solidFill>
                <a:effectLst/>
                <a:uLnTx/>
                <a:uFillTx/>
                <a:latin typeface="+mn-lt"/>
                <a:ea typeface="+mn-ea"/>
                <a:cs typeface="+mn-cs"/>
              </a:rPr>
              <a:t>PerformancePoint</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Services 2010</a:t>
            </a:r>
          </a:p>
          <a:p>
            <a:pPr marL="282575" marR="0" lvl="0" indent="-282575" algn="l" defTabSz="914400" rtl="0" eaLnBrk="1" fontAlgn="base" latinLnBrk="0" hangingPunct="1">
              <a:lnSpc>
                <a:spcPct val="125000"/>
              </a:lnSpc>
              <a:spcBef>
                <a:spcPct val="30000"/>
              </a:spcBef>
              <a:spcAft>
                <a:spcPct val="0"/>
              </a:spcAft>
              <a:buClr>
                <a:srgbClr xmlns:mc="http://schemas.openxmlformats.org/markup-compatibility/2006" xmlns:a14="http://schemas.microsoft.com/office/drawing/2007/7/7/main" val="C00000" mc:Ignorable=""/>
              </a:buClr>
              <a:buSzTx/>
              <a:buFontTx/>
              <a:buBlip>
                <a:blip r:embed="rId3"/>
              </a:buBlip>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It is now possible to perform massive data analysis directly on the desktop</a:t>
            </a:r>
          </a:p>
          <a:p>
            <a:pPr>
              <a:spcBef>
                <a:spcPts val="1200"/>
              </a:spcBef>
            </a:pPr>
            <a:r>
              <a:rPr lang="en-US" dirty="0" smtClean="0"/>
              <a:t>Other Non Office improvements:</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General performance improvements</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Increased stability</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Key reported issues found by customers</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Approximately 300 bug fixes planned</a:t>
            </a:r>
          </a:p>
          <a:p>
            <a:pPr>
              <a:spcBef>
                <a:spcPts val="1200"/>
              </a:spcBef>
            </a:pPr>
            <a:r>
              <a:rPr lang="en-US" b="1" dirty="0" smtClean="0"/>
              <a:t>Conclusion:  </a:t>
            </a:r>
            <a:r>
              <a:rPr lang="en-US" dirty="0" smtClean="0"/>
              <a:t>SQL Server 2008 R2 Analysis Services is the best OLAP platform in a Microsoft</a:t>
            </a:r>
            <a:r>
              <a:rPr lang="en-US" baseline="0" dirty="0" smtClean="0"/>
              <a:t> Office 2010 environment.</a:t>
            </a:r>
          </a:p>
          <a:p>
            <a:pPr marL="560772" indent="-560772">
              <a:lnSpc>
                <a:spcPct val="90000"/>
              </a:lnSpc>
              <a:buClr>
                <a:schemeClr val="tx2"/>
              </a:buClr>
              <a:buSzPct val="85000"/>
              <a:buBlip>
                <a:blip r:embed="rId4"/>
              </a:buBlip>
              <a:defRPr/>
            </a:pPr>
            <a:endParaRPr lang="en-US" dirty="0" smtClean="0">
              <a:effectLst>
                <a:outerShdw blurRad="38100" dist="38100" dir="2700000" algn="tl">
                  <a:srgbClr xmlns:mc="http://schemas.openxmlformats.org/markup-compatibility/2006" xmlns:a14="http://schemas.microsoft.com/office/drawing/2007/7/7/main" val="000000" mc:Ignorable=""/>
                </a:outerShdw>
              </a:effectLst>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1200"/>
              </a:spcBef>
              <a:spcAft>
                <a:spcPct val="0"/>
              </a:spcAft>
              <a:buClrTx/>
              <a:buSzTx/>
              <a:buFontTx/>
              <a:buNone/>
              <a:tabLst/>
              <a:defRPr/>
            </a:pPr>
            <a:r>
              <a:rPr lang="en-US" dirty="0" smtClean="0"/>
              <a:t>Samsung </a:t>
            </a:r>
            <a:r>
              <a:rPr lang="en-US" dirty="0" smtClean="0">
                <a:hlinkClick r:id="rId3"/>
              </a:rPr>
              <a:t>http://www.microsoft.com/casestudies/Case_Study_Detail.aspx?casestudyid=4000003889</a:t>
            </a:r>
            <a:r>
              <a:rPr lang="en-US" dirty="0" smtClean="0"/>
              <a:t> </a:t>
            </a:r>
          </a:p>
          <a:p>
            <a:pPr>
              <a:spcBef>
                <a:spcPts val="1200"/>
              </a:spcBef>
            </a:pPr>
            <a:r>
              <a:rPr lang="en-US" b="1" dirty="0" smtClean="0"/>
              <a:t>Other Case Studies:  </a:t>
            </a:r>
          </a:p>
          <a:p>
            <a:pPr indent="-282575">
              <a:lnSpc>
                <a:spcPct val="125000"/>
              </a:lnSpc>
              <a:buClr>
                <a:srgbClr xmlns:mc="http://schemas.openxmlformats.org/markup-compatibility/2006" xmlns:a14="http://schemas.microsoft.com/office/drawing/2007/7/7/main" val="C00000" mc:Ignorable=""/>
              </a:buClr>
              <a:buBlip>
                <a:blip r:embed="rId4"/>
              </a:buBlip>
            </a:pPr>
            <a:r>
              <a:rPr lang="en-US" dirty="0" smtClean="0"/>
              <a:t>Premier </a:t>
            </a:r>
            <a:r>
              <a:rPr lang="en-US" dirty="0" err="1" smtClean="0"/>
              <a:t>BankCard</a:t>
            </a:r>
            <a:r>
              <a:rPr lang="en-US" dirty="0" smtClean="0"/>
              <a:t> </a:t>
            </a:r>
            <a:r>
              <a:rPr lang="en-US" dirty="0" smtClean="0">
                <a:hlinkClick r:id="rId5"/>
              </a:rPr>
              <a:t>http://www.microsoft.com/casestudies/Case_Study_Detail.aspx?casestudyid=4000000475</a:t>
            </a:r>
            <a:r>
              <a:rPr lang="en-US" dirty="0" smtClean="0"/>
              <a:t> </a:t>
            </a:r>
          </a:p>
          <a:p>
            <a:pPr indent="-282575">
              <a:lnSpc>
                <a:spcPct val="125000"/>
              </a:lnSpc>
              <a:buClr>
                <a:srgbClr xmlns:mc="http://schemas.openxmlformats.org/markup-compatibility/2006" xmlns:a14="http://schemas.microsoft.com/office/drawing/2007/7/7/main" val="C00000" mc:Ignorable=""/>
              </a:buClr>
              <a:buBlip>
                <a:blip r:embed="rId4"/>
              </a:buBlip>
            </a:pPr>
            <a:r>
              <a:rPr lang="en-US" dirty="0" smtClean="0"/>
              <a:t>Raymond James </a:t>
            </a:r>
            <a:r>
              <a:rPr lang="en-US" dirty="0" smtClean="0">
                <a:hlinkClick r:id="rId6"/>
              </a:rPr>
              <a:t>http://www.microsoft.com/casestudies/Case_Study_Detail.aspx?casestudyid=4000004239</a:t>
            </a:r>
            <a:r>
              <a:rPr lang="en-US" dirty="0" smtClean="0"/>
              <a:t> </a:t>
            </a:r>
          </a:p>
          <a:p>
            <a:pPr indent="-282575">
              <a:lnSpc>
                <a:spcPct val="125000"/>
              </a:lnSpc>
              <a:buClr>
                <a:srgbClr xmlns:mc="http://schemas.openxmlformats.org/markup-compatibility/2006" xmlns:a14="http://schemas.microsoft.com/office/drawing/2007/7/7/main" val="C00000" mc:Ignorable=""/>
              </a:buClr>
              <a:buBlip>
                <a:blip r:embed="rId4"/>
              </a:buBlip>
            </a:pPr>
            <a:r>
              <a:rPr lang="en-US" dirty="0" smtClean="0"/>
              <a:t>Lloyds TSB </a:t>
            </a:r>
            <a:r>
              <a:rPr lang="en-US" dirty="0" smtClean="0">
                <a:hlinkClick r:id="rId7"/>
              </a:rPr>
              <a:t>http://www.microsoft.com/casestudies/Case_Study_Detail.aspx?casestudyid=4000003453</a:t>
            </a:r>
            <a:r>
              <a:rPr lang="en-US" dirty="0" smtClean="0"/>
              <a:t> </a:t>
            </a:r>
          </a:p>
          <a:p>
            <a:pPr>
              <a:spcBef>
                <a:spcPts val="1200"/>
              </a:spcBef>
            </a:pPr>
            <a:r>
              <a:rPr lang="en-US" b="1" dirty="0" smtClean="0"/>
              <a:t>Conclusion:  </a:t>
            </a:r>
            <a:r>
              <a:rPr lang="en-US" dirty="0" smtClean="0"/>
              <a:t>The Microsoft BI vision is turned into reality at customers of all sizes. The Microsoft BI technologies are reliable and enterprise ready.</a:t>
            </a: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b="1" dirty="0" smtClean="0"/>
              <a:t>Key </a:t>
            </a:r>
            <a:r>
              <a:rPr lang="en-US" b="1" dirty="0" smtClean="0"/>
              <a:t>Points:  </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SQL Server 2008 R2 includes all the technologies and tools necessary to create and deliver BI solutions that are centrally developed and maintained by IT</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For team BI solutions, SQL Server 2008 R2 integrates seamlessly with Microsoft SharePoint Server 2010, both through Reporting Services in integrated mode and PowerPivot/Analysis Services for SharePoint</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SQL Server PowerPivot for Excel 2010 is the key enabler for personal BI and in conjunction with SQL Server 2008 R2  and SharePoint Server 2010, PowerPivot provides the foundation for managed self-service BI offerings</a:t>
            </a:r>
          </a:p>
          <a:p>
            <a:pPr>
              <a:spcBef>
                <a:spcPts val="1200"/>
              </a:spcBef>
            </a:pPr>
            <a:r>
              <a:rPr lang="en-US" b="1" dirty="0" smtClean="0"/>
              <a:t>Conclusion:  </a:t>
            </a:r>
            <a:r>
              <a:rPr lang="en-US" dirty="0" smtClean="0"/>
              <a:t>In order to cover the entire BI continuum, customers should use SQL Server 2008 R2 </a:t>
            </a:r>
            <a:r>
              <a:rPr lang="en-US" baseline="0" dirty="0" smtClean="0"/>
              <a:t>Analysis Services </a:t>
            </a:r>
            <a:r>
              <a:rPr lang="en-US" dirty="0" smtClean="0"/>
              <a:t>, SharePoint Server 2010, and SQL Server PowerPivot.</a:t>
            </a: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17</a:t>
            </a:fld>
            <a:endParaRPr lang="en-US" dirty="0"/>
          </a:p>
        </p:txBody>
      </p:sp>
    </p:spTree>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pPr>
            <a:r>
              <a:rPr lang="en-US" b="1" dirty="0" smtClean="0"/>
              <a:t>Key </a:t>
            </a:r>
            <a:r>
              <a:rPr lang="en-US" b="1" dirty="0" smtClean="0"/>
              <a:t>Points:  </a:t>
            </a:r>
          </a:p>
          <a:p>
            <a:pPr marL="176213" lvl="1" indent="-176213" defTabSz="404813">
              <a:buBlip>
                <a:blip r:embed="rId3"/>
              </a:buBlip>
              <a:defRPr/>
            </a:pPr>
            <a:r>
              <a:rPr lang="en-US" sz="2000" dirty="0" smtClean="0">
                <a:solidFill>
                  <a:schemeClr val="bg1"/>
                </a:solidFill>
              </a:rPr>
              <a:t>SQL Server Analysis Services provides the following features:</a:t>
            </a:r>
          </a:p>
          <a:p>
            <a:pPr marL="461963" lvl="1" indent="-230188">
              <a:buBlip>
                <a:blip r:embed="rId4"/>
              </a:buBlip>
              <a:defRPr/>
            </a:pPr>
            <a:r>
              <a:rPr lang="en-US" dirty="0" smtClean="0">
                <a:solidFill>
                  <a:schemeClr val="bg1"/>
                </a:solidFill>
              </a:rPr>
              <a:t>Single Version  of the truth</a:t>
            </a:r>
          </a:p>
          <a:p>
            <a:pPr marL="461963" lvl="1" indent="-230188">
              <a:buBlip>
                <a:blip r:embed="rId4"/>
              </a:buBlip>
              <a:defRPr/>
            </a:pPr>
            <a:r>
              <a:rPr lang="en-US" dirty="0" smtClean="0">
                <a:solidFill>
                  <a:schemeClr val="bg1"/>
                </a:solidFill>
              </a:rPr>
              <a:t>Project management</a:t>
            </a:r>
          </a:p>
          <a:p>
            <a:pPr marL="461963" lvl="1" indent="-230188">
              <a:buBlip>
                <a:blip r:embed="rId4"/>
              </a:buBlip>
              <a:defRPr/>
            </a:pPr>
            <a:r>
              <a:rPr lang="en-US" dirty="0" smtClean="0">
                <a:solidFill>
                  <a:schemeClr val="bg1"/>
                </a:solidFill>
              </a:rPr>
              <a:t>Source control</a:t>
            </a:r>
          </a:p>
          <a:p>
            <a:pPr marL="461963" lvl="1" indent="-230188">
              <a:buBlip>
                <a:blip r:embed="rId4"/>
              </a:buBlip>
              <a:defRPr/>
            </a:pPr>
            <a:r>
              <a:rPr lang="en-US" dirty="0" smtClean="0">
                <a:solidFill>
                  <a:schemeClr val="bg1"/>
                </a:solidFill>
              </a:rPr>
              <a:t>AMO warnings</a:t>
            </a:r>
          </a:p>
          <a:p>
            <a:pPr marL="461963" lvl="1" indent="-230188">
              <a:buBlip>
                <a:blip r:embed="rId4"/>
              </a:buBlip>
              <a:defRPr/>
            </a:pPr>
            <a:r>
              <a:rPr lang="en-US" dirty="0" smtClean="0">
                <a:solidFill>
                  <a:schemeClr val="bg1"/>
                </a:solidFill>
              </a:rPr>
              <a:t>Role-based security</a:t>
            </a:r>
          </a:p>
          <a:p>
            <a:pPr marL="461963" lvl="1" indent="-230188">
              <a:buBlip>
                <a:blip r:embed="rId4"/>
              </a:buBlip>
              <a:defRPr/>
            </a:pPr>
            <a:r>
              <a:rPr lang="en-US" dirty="0" smtClean="0">
                <a:solidFill>
                  <a:schemeClr val="bg1"/>
                </a:solidFill>
              </a:rPr>
              <a:t>Unified Dimensional Model (UDM)</a:t>
            </a:r>
          </a:p>
          <a:p>
            <a:pPr marL="461963" lvl="1" indent="-230188">
              <a:buBlip>
                <a:blip r:embed="rId4"/>
              </a:buBlip>
              <a:defRPr/>
            </a:pPr>
            <a:r>
              <a:rPr lang="en-US" dirty="0" smtClean="0">
                <a:solidFill>
                  <a:schemeClr val="bg1"/>
                </a:solidFill>
              </a:rPr>
              <a:t>Cube partitioning</a:t>
            </a:r>
          </a:p>
          <a:p>
            <a:pPr marL="461963" lvl="1" indent="-230188">
              <a:buBlip>
                <a:blip r:embed="rId4"/>
              </a:buBlip>
              <a:defRPr/>
            </a:pPr>
            <a:r>
              <a:rPr lang="en-US" dirty="0" smtClean="0">
                <a:solidFill>
                  <a:schemeClr val="bg1"/>
                </a:solidFill>
              </a:rPr>
              <a:t>Localization</a:t>
            </a:r>
          </a:p>
          <a:p>
            <a:pPr marL="461963" lvl="1" indent="-230188">
              <a:buBlip>
                <a:blip r:embed="rId4"/>
              </a:buBlip>
              <a:defRPr/>
            </a:pPr>
            <a:r>
              <a:rPr lang="en-US" dirty="0" smtClean="0">
                <a:solidFill>
                  <a:schemeClr val="bg1"/>
                </a:solidFill>
              </a:rPr>
              <a:t>Advanced Data Mining</a:t>
            </a:r>
          </a:p>
          <a:p>
            <a:pPr marL="461963" lvl="1" indent="-230188" defTabSz="404813">
              <a:buFont typeface="Calibri" pitchFamily="34" charset="0"/>
              <a:buNone/>
              <a:defRPr/>
            </a:pPr>
            <a:endParaRPr lang="en-US" dirty="0" smtClean="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pPr>
            <a:r>
              <a:rPr lang="en-US" b="1" dirty="0" smtClean="0"/>
              <a:t>Key </a:t>
            </a:r>
            <a:r>
              <a:rPr lang="en-US" b="1" dirty="0" smtClean="0"/>
              <a:t>Points:  </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SQL Server </a:t>
            </a:r>
            <a:r>
              <a:rPr lang="en-US" dirty="0" err="1" smtClean="0"/>
              <a:t>PowerPivot</a:t>
            </a:r>
            <a:r>
              <a:rPr lang="en-US" dirty="0" smtClean="0"/>
              <a:t> for Excel 2010 is a data analysis add-in that delivers unmatched computational power directly within Microsoft Excel </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SQL Server </a:t>
            </a:r>
            <a:r>
              <a:rPr lang="en-US" dirty="0" err="1" smtClean="0"/>
              <a:t>PowerPivot</a:t>
            </a:r>
            <a:r>
              <a:rPr lang="en-US" dirty="0" smtClean="0"/>
              <a:t> for Excel 2010 is available for download free of charge at </a:t>
            </a:r>
            <a:r>
              <a:rPr lang="en-US" dirty="0" smtClean="0">
                <a:hlinkClick r:id="rId4"/>
              </a:rPr>
              <a:t>www.powerpivot.com</a:t>
            </a:r>
            <a:r>
              <a:rPr lang="en-US" dirty="0" smtClean="0"/>
              <a:t>. </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SQL Server </a:t>
            </a:r>
            <a:r>
              <a:rPr lang="en-US" dirty="0" err="1" smtClean="0"/>
              <a:t>PowerPivot</a:t>
            </a:r>
            <a:r>
              <a:rPr lang="en-US" dirty="0" smtClean="0"/>
              <a:t> for  SharePoint  integrates with Excel Services on the SharePoint server to enable seamless and secure sharing and collaboration on user-generated BI solutions directly in the browser</a:t>
            </a:r>
          </a:p>
          <a:p>
            <a:pPr indent="-282575">
              <a:lnSpc>
                <a:spcPct val="125000"/>
              </a:lnSpc>
              <a:buClr>
                <a:srgbClr xmlns:mc="http://schemas.openxmlformats.org/markup-compatibility/2006" xmlns:a14="http://schemas.microsoft.com/office/drawing/2007/7/7/main" val="C00000" mc:Ignorable=""/>
              </a:buClr>
              <a:buBlip>
                <a:blip r:embed="rId3"/>
              </a:buBlip>
            </a:pPr>
            <a:r>
              <a:rPr lang="en-US" dirty="0" smtClean="0"/>
              <a:t>SQL Server </a:t>
            </a:r>
            <a:r>
              <a:rPr lang="en-US" dirty="0" err="1" smtClean="0"/>
              <a:t>PowerPivot</a:t>
            </a:r>
            <a:r>
              <a:rPr lang="en-US" dirty="0" smtClean="0"/>
              <a:t> for SharePoint is included in SQL Server 2008 R2</a:t>
            </a:r>
          </a:p>
          <a:p>
            <a:pPr>
              <a:spcBef>
                <a:spcPts val="1200"/>
              </a:spcBef>
            </a:pPr>
            <a:r>
              <a:rPr lang="en-US" b="1" dirty="0" smtClean="0"/>
              <a:t>Conclusion:  </a:t>
            </a:r>
            <a:r>
              <a:rPr lang="en-US" dirty="0" smtClean="0"/>
              <a:t>SQL Server </a:t>
            </a:r>
            <a:r>
              <a:rPr lang="en-US" dirty="0" err="1" smtClean="0"/>
              <a:t>PowerPivot</a:t>
            </a:r>
            <a:r>
              <a:rPr lang="en-US" dirty="0" smtClean="0"/>
              <a:t> technology is the key to managed self-service BI, empowering users, enabling seamless and secure sharing and collaboration on user-generated BI solutions , and helping IT organizations increase efficiency through the </a:t>
            </a:r>
            <a:r>
              <a:rPr lang="en-US" dirty="0" err="1" smtClean="0"/>
              <a:t>PowerPivot</a:t>
            </a:r>
            <a:r>
              <a:rPr lang="en-US" dirty="0" smtClean="0"/>
              <a:t> Management Dashboard.</a:t>
            </a:r>
          </a:p>
          <a:p>
            <a:pPr marL="461963" lvl="1" indent="-230188" defTabSz="404813">
              <a:buFont typeface="Calibri" pitchFamily="34" charset="0"/>
              <a:buNone/>
              <a:defRPr/>
            </a:pPr>
            <a:endParaRPr lang="en-US" dirty="0" smtClean="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6388" y="236538"/>
            <a:ext cx="2452687" cy="1839912"/>
          </a:xfrm>
        </p:spPr>
      </p:sp>
      <p:sp>
        <p:nvSpPr>
          <p:cNvPr id="3" name="Notes Placeholder 2"/>
          <p:cNvSpPr>
            <a:spLocks noGrp="1"/>
          </p:cNvSpPr>
          <p:nvPr>
            <p:ph type="body" idx="1"/>
          </p:nvPr>
        </p:nvSpPr>
        <p:spPr>
          <a:xfrm>
            <a:off x="685800" y="2438400"/>
            <a:ext cx="5486400" cy="6019800"/>
          </a:xfrm>
        </p:spPr>
        <p:txBody>
          <a:bodyPr>
            <a:normAutofit/>
          </a:bodyPr>
          <a:lstStyle/>
          <a:p>
            <a:pPr>
              <a:spcBef>
                <a:spcPts val="1200"/>
              </a:spcBef>
            </a:pPr>
            <a:r>
              <a:rPr lang="en-US" b="1" dirty="0" smtClean="0"/>
              <a:t>Key </a:t>
            </a:r>
            <a:r>
              <a:rPr lang="en-US" b="1" dirty="0" smtClean="0"/>
              <a:t>Points:  </a:t>
            </a:r>
          </a:p>
          <a:p>
            <a:pPr marL="282575" indent="-282575">
              <a:lnSpc>
                <a:spcPct val="125000"/>
              </a:lnSpc>
              <a:buClr>
                <a:srgbClr xmlns:mc="http://schemas.openxmlformats.org/markup-compatibility/2006" xmlns:a14="http://schemas.microsoft.com/office/drawing/2007/7/7/main" val="C00000" mc:Ignorable=""/>
              </a:buClr>
              <a:buBlip>
                <a:blip r:embed="rId3"/>
              </a:buBlip>
              <a:tabLst>
                <a:tab pos="166688" algn="l"/>
              </a:tabLst>
            </a:pPr>
            <a:r>
              <a:rPr lang="en-US" dirty="0" smtClean="0"/>
              <a:t>A trusted BI platform is critical for a business intelligence solution to work today.  If we’re going to achieve the promise of BI, we need to have the confidence and trust in the data, we need to know where it came from, and that it is both timely and reliable for us to use to make a decision.  That’s where the power of an integrated BI platform like SQL Server comes into play.</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Once you have the data ready to use, the middle tier comes into play, where business users actually interact with the data and turn it into something that is useful to them to make the right decision.  The numbers that we pull from other systems are just that—we need applications and content to turn them into actionable items—and that’s where the middle tier comes into play. </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Finally, we need the right tools and applications to ensure that we can use that data in the way we want to in order to make our decisions.  Applications and tools that range from personal, to team, to organizational and corporate tools, all with a familiar look and feel, all integrated and working with my Operating system, email, Internet search function.  And this is what the power of integration through Microsoft Office brings you.  From the Office productivity tools like Excel, through to the team and collaboration tools of SharePoint. By integrating BI seamlessly into a broader business productivity suite that includes search, collaboration, unified communications, and content management, we offer the end user a much richer experience.</a:t>
            </a:r>
          </a:p>
          <a:p>
            <a:endParaRPr lang="en-US" baseline="0" dirty="0" smtClean="0"/>
          </a:p>
        </p:txBody>
      </p:sp>
      <p:sp>
        <p:nvSpPr>
          <p:cNvPr id="5" name="Date Placeholder 4"/>
          <p:cNvSpPr>
            <a:spLocks noGrp="1"/>
          </p:cNvSpPr>
          <p:nvPr>
            <p:ph type="dt" idx="10"/>
          </p:nvPr>
        </p:nvSpPr>
        <p:spPr>
          <a:xfrm>
            <a:off x="3884613" y="0"/>
            <a:ext cx="2971800" cy="457200"/>
          </a:xfrm>
          <a:prstGeom prst="rect">
            <a:avLst/>
          </a:prstGeom>
        </p:spPr>
        <p:txBody>
          <a:bodyPr lIns="91435" tIns="45718" rIns="91435" bIns="45718"/>
          <a:lstStyle/>
          <a:p>
            <a:fld id="{9B1B351E-D542-4209-B1C6-EDFA2DAD1BF3}" type="datetimeFigureOut">
              <a:rPr lang="en-US" smtClean="0"/>
              <a:pPr/>
              <a:t>4/1/2010</a:t>
            </a:fld>
            <a:endParaRPr lang="en-US" dirty="0"/>
          </a:p>
        </p:txBody>
      </p:sp>
      <p:sp>
        <p:nvSpPr>
          <p:cNvPr id="6" name="Slide Number Placeholder 5"/>
          <p:cNvSpPr>
            <a:spLocks noGrp="1"/>
          </p:cNvSpPr>
          <p:nvPr>
            <p:ph type="sldNum" sz="quarter" idx="11"/>
          </p:nvPr>
        </p:nvSpPr>
        <p:spPr/>
        <p:txBody>
          <a:bodyPr/>
          <a:lstStyle/>
          <a:p>
            <a:fld id="{67F34C10-BFDA-4750-A794-8F308558702E}" type="slidenum">
              <a:rPr lang="en-US" smtClean="0"/>
              <a:pPr/>
              <a:t>2</a:t>
            </a:fld>
            <a:endParaRPr lang="en-US" dirty="0"/>
          </a:p>
        </p:txBody>
      </p:sp>
      <p:sp>
        <p:nvSpPr>
          <p:cNvPr id="8" name="Header Placeholder 7"/>
          <p:cNvSpPr>
            <a:spLocks noGrp="1"/>
          </p:cNvSpPr>
          <p:nvPr>
            <p:ph type="hdr" sz="quarter" idx="13"/>
          </p:nvPr>
        </p:nvSpPr>
        <p:spPr>
          <a:xfrm>
            <a:off x="0" y="0"/>
            <a:ext cx="2971800" cy="457200"/>
          </a:xfrm>
          <a:prstGeom prst="rect">
            <a:avLst/>
          </a:prstGeom>
        </p:spPr>
        <p:txBody>
          <a:bodyPr lIns="91435" tIns="45718" rIns="91435" bIns="45718"/>
          <a:lstStyle/>
          <a:p>
            <a:r>
              <a:rPr lang="en-US" dirty="0" smtClean="0"/>
              <a:t>Microsoft Business Intelligence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6388" y="236538"/>
            <a:ext cx="2452687" cy="1839912"/>
          </a:xfrm>
        </p:spPr>
      </p:sp>
      <p:sp>
        <p:nvSpPr>
          <p:cNvPr id="5" name="Date Placeholder 4"/>
          <p:cNvSpPr>
            <a:spLocks noGrp="1"/>
          </p:cNvSpPr>
          <p:nvPr>
            <p:ph type="dt" idx="10"/>
          </p:nvPr>
        </p:nvSpPr>
        <p:spPr>
          <a:xfrm>
            <a:off x="3884613" y="0"/>
            <a:ext cx="2971800" cy="457200"/>
          </a:xfrm>
          <a:prstGeom prst="rect">
            <a:avLst/>
          </a:prstGeom>
        </p:spPr>
        <p:txBody>
          <a:bodyPr lIns="91435" tIns="45718" rIns="91435" bIns="45718"/>
          <a:lstStyle/>
          <a:p>
            <a:fld id="{9B1B351E-D542-4209-B1C6-EDFA2DAD1BF3}" type="datetimeFigureOut">
              <a:rPr lang="en-US" smtClean="0"/>
              <a:pPr/>
              <a:t>4/1/2010</a:t>
            </a:fld>
            <a:endParaRPr lang="en-US" dirty="0"/>
          </a:p>
        </p:txBody>
      </p:sp>
      <p:sp>
        <p:nvSpPr>
          <p:cNvPr id="6" name="Slide Number Placeholder 5"/>
          <p:cNvSpPr>
            <a:spLocks noGrp="1"/>
          </p:cNvSpPr>
          <p:nvPr>
            <p:ph type="sldNum" sz="quarter" idx="11"/>
          </p:nvPr>
        </p:nvSpPr>
        <p:spPr/>
        <p:txBody>
          <a:bodyPr/>
          <a:lstStyle/>
          <a:p>
            <a:fld id="{67F34C10-BFDA-4750-A794-8F308558702E}" type="slidenum">
              <a:rPr lang="en-US" smtClean="0"/>
              <a:pPr/>
              <a:t>3</a:t>
            </a:fld>
            <a:endParaRPr lang="en-US" dirty="0"/>
          </a:p>
        </p:txBody>
      </p:sp>
      <p:sp>
        <p:nvSpPr>
          <p:cNvPr id="8" name="Header Placeholder 7"/>
          <p:cNvSpPr>
            <a:spLocks noGrp="1"/>
          </p:cNvSpPr>
          <p:nvPr>
            <p:ph type="hdr" sz="quarter" idx="13"/>
          </p:nvPr>
        </p:nvSpPr>
        <p:spPr>
          <a:xfrm>
            <a:off x="0" y="0"/>
            <a:ext cx="2971800" cy="457200"/>
          </a:xfrm>
          <a:prstGeom prst="rect">
            <a:avLst/>
          </a:prstGeom>
        </p:spPr>
        <p:txBody>
          <a:bodyPr lIns="91435" tIns="45718" rIns="91435" bIns="45718"/>
          <a:lstStyle/>
          <a:p>
            <a:r>
              <a:rPr lang="en-US" dirty="0" smtClean="0"/>
              <a:t>Microsoft Business Intelligence</a:t>
            </a:r>
            <a:endParaRPr lang="en-US" dirty="0"/>
          </a:p>
        </p:txBody>
      </p:sp>
      <p:sp>
        <p:nvSpPr>
          <p:cNvPr id="9" name="Notes Placeholder 2"/>
          <p:cNvSpPr>
            <a:spLocks noGrp="1"/>
          </p:cNvSpPr>
          <p:nvPr>
            <p:ph type="body" idx="3"/>
          </p:nvPr>
        </p:nvSpPr>
        <p:spPr>
          <a:xfrm>
            <a:off x="685800" y="2438400"/>
            <a:ext cx="5486400" cy="6019800"/>
          </a:xfrm>
        </p:spPr>
        <p:txBody>
          <a:bodyPr>
            <a:normAutofit/>
          </a:bodyPr>
          <a:lstStyle/>
          <a:p>
            <a:pPr>
              <a:spcBef>
                <a:spcPts val="1200"/>
              </a:spcBef>
            </a:pPr>
            <a:r>
              <a:rPr lang="en-US" b="1" dirty="0" smtClean="0"/>
              <a:t>Key </a:t>
            </a:r>
            <a:r>
              <a:rPr lang="en-US" b="1" dirty="0" smtClean="0"/>
              <a:t>Points:  </a:t>
            </a:r>
          </a:p>
          <a:p>
            <a:pPr marL="282575" indent="-282575">
              <a:lnSpc>
                <a:spcPct val="125000"/>
              </a:lnSpc>
              <a:buClr>
                <a:srgbClr xmlns:mc="http://schemas.openxmlformats.org/markup-compatibility/2006" xmlns:a14="http://schemas.microsoft.com/office/drawing/2007/7/7/main" val="C00000" mc:Ignorable=""/>
              </a:buClr>
              <a:buBlip>
                <a:blip r:embed="rId3"/>
              </a:buBlip>
              <a:tabLst>
                <a:tab pos="166688" algn="l"/>
              </a:tabLst>
            </a:pPr>
            <a:r>
              <a:rPr lang="en-US" dirty="0" smtClean="0"/>
              <a:t>A trusted BI platform is critical for a business intelligence solution to work today.  If we’re going to achieve the promise of BI, we need to have the confidence and trust in the data, we need to know where it came from, and that it is both timely and reliable for us to use to make a decision.  That’s where the power of an integrated BI platform like SQL Server comes into play.</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Once you have the data ready to use, the middle tier comes into play, where business users actually interact with the data and turn it into something that is useful to them to make the right decision.  The numbers that we pull from other systems are just that—we need applications and content to turn them into actionable items—and that’s where the middle tier comes into play. </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Finally, we need the right tools and applications to ensure that we can use that data in the way we want to in order to make our decisions.  Applications and tools that range from personal, to team, to organizational and corporate tools, all with a familiar look and feel, all integrated and working with my Operating system, email, Internet search function.  And this is what the power of integration through Microsoft Office brings you.  From the Office productivity tools like Excel, through to the team and collaboration tools of SharePoint. By integrating BI seamlessly into a broader business productivity suite that includes search, collaboration, unified communications, and content management, we offer the end user a much richer experience.</a:t>
            </a:r>
          </a:p>
          <a:p>
            <a:endParaRPr lang="en-US"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6388" y="236538"/>
            <a:ext cx="2452687" cy="1839912"/>
          </a:xfrm>
        </p:spPr>
      </p:sp>
      <p:sp>
        <p:nvSpPr>
          <p:cNvPr id="5" name="Date Placeholder 4"/>
          <p:cNvSpPr>
            <a:spLocks noGrp="1"/>
          </p:cNvSpPr>
          <p:nvPr>
            <p:ph type="dt" idx="10"/>
          </p:nvPr>
        </p:nvSpPr>
        <p:spPr>
          <a:xfrm>
            <a:off x="3884613" y="0"/>
            <a:ext cx="2971800" cy="457200"/>
          </a:xfrm>
          <a:prstGeom prst="rect">
            <a:avLst/>
          </a:prstGeom>
        </p:spPr>
        <p:txBody>
          <a:bodyPr lIns="91435" tIns="45718" rIns="91435" bIns="45718"/>
          <a:lstStyle/>
          <a:p>
            <a:fld id="{9B1B351E-D542-4209-B1C6-EDFA2DAD1BF3}" type="datetimeFigureOut">
              <a:rPr lang="en-US" smtClean="0"/>
              <a:pPr/>
              <a:t>4/1/2010</a:t>
            </a:fld>
            <a:endParaRPr lang="en-US" dirty="0"/>
          </a:p>
        </p:txBody>
      </p:sp>
      <p:sp>
        <p:nvSpPr>
          <p:cNvPr id="6" name="Slide Number Placeholder 5"/>
          <p:cNvSpPr>
            <a:spLocks noGrp="1"/>
          </p:cNvSpPr>
          <p:nvPr>
            <p:ph type="sldNum" sz="quarter" idx="11"/>
          </p:nvPr>
        </p:nvSpPr>
        <p:spPr/>
        <p:txBody>
          <a:bodyPr/>
          <a:lstStyle/>
          <a:p>
            <a:fld id="{67F34C10-BFDA-4750-A794-8F308558702E}" type="slidenum">
              <a:rPr lang="en-US" smtClean="0"/>
              <a:pPr/>
              <a:t>4</a:t>
            </a:fld>
            <a:endParaRPr lang="en-US" dirty="0"/>
          </a:p>
        </p:txBody>
      </p:sp>
      <p:sp>
        <p:nvSpPr>
          <p:cNvPr id="8" name="Header Placeholder 7"/>
          <p:cNvSpPr>
            <a:spLocks noGrp="1"/>
          </p:cNvSpPr>
          <p:nvPr>
            <p:ph type="hdr" sz="quarter" idx="13"/>
          </p:nvPr>
        </p:nvSpPr>
        <p:spPr>
          <a:xfrm>
            <a:off x="0" y="0"/>
            <a:ext cx="2971800" cy="457200"/>
          </a:xfrm>
          <a:prstGeom prst="rect">
            <a:avLst/>
          </a:prstGeom>
        </p:spPr>
        <p:txBody>
          <a:bodyPr lIns="91435" tIns="45718" rIns="91435" bIns="45718"/>
          <a:lstStyle/>
          <a:p>
            <a:r>
              <a:rPr lang="en-US" dirty="0" smtClean="0"/>
              <a:t>Microsoft Business Intelligence</a:t>
            </a:r>
            <a:endParaRPr lang="en-US" dirty="0"/>
          </a:p>
        </p:txBody>
      </p:sp>
      <p:sp>
        <p:nvSpPr>
          <p:cNvPr id="9" name="Notes Placeholder 2"/>
          <p:cNvSpPr>
            <a:spLocks noGrp="1"/>
          </p:cNvSpPr>
          <p:nvPr>
            <p:ph type="body" idx="3"/>
          </p:nvPr>
        </p:nvSpPr>
        <p:spPr>
          <a:xfrm>
            <a:off x="685800" y="2438400"/>
            <a:ext cx="5486400" cy="6019800"/>
          </a:xfrm>
        </p:spPr>
        <p:txBody>
          <a:bodyPr>
            <a:normAutofit/>
          </a:bodyPr>
          <a:lstStyle/>
          <a:p>
            <a:pPr>
              <a:spcBef>
                <a:spcPts val="1200"/>
              </a:spcBef>
            </a:pPr>
            <a:r>
              <a:rPr lang="en-US" b="1" dirty="0" smtClean="0"/>
              <a:t>Key </a:t>
            </a:r>
            <a:r>
              <a:rPr lang="en-US" b="1" dirty="0" smtClean="0"/>
              <a:t>Points:  </a:t>
            </a:r>
          </a:p>
          <a:p>
            <a:pPr marL="282575" indent="-282575">
              <a:lnSpc>
                <a:spcPct val="125000"/>
              </a:lnSpc>
              <a:buClr>
                <a:srgbClr xmlns:mc="http://schemas.openxmlformats.org/markup-compatibility/2006" xmlns:a14="http://schemas.microsoft.com/office/drawing/2007/7/7/main" val="C00000" mc:Ignorable=""/>
              </a:buClr>
              <a:buBlip>
                <a:blip r:embed="rId3"/>
              </a:buBlip>
              <a:tabLst>
                <a:tab pos="166688" algn="l"/>
              </a:tabLst>
            </a:pPr>
            <a:r>
              <a:rPr lang="en-US" dirty="0" smtClean="0"/>
              <a:t>A trusted BI platform is critical for a business intelligence solution to work today.  If we’re going to achieve the promise of BI, we need to have the confidence and trust in the data, we need to know where it came from, and that it is both timely and reliable for us to use to make a decision.  That’s where the power of an integrated BI platform like SQL Server comes into play.</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Once you have the data ready to use, the middle tier comes into play, where business users actually interact with the data and turn it into something that is useful to them to make the right decision.  The numbers that we pull from other systems are just that—we need applications and content to turn them into actionable items—and that’s where the middle tier comes into play. </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Finally, we need the right tools and applications to ensure that we can use that data in the way we want to in order to make our decisions.  Applications and tools that range from personal, to team, to organizational and corporate tools, all with a familiar look and feel, all integrated and working with my Operating system, email, Internet search function.  And this is what the power of integration through Microsoft Office brings you.  From the Office productivity tools like Excel, through to the team and collaboration tools of SharePoint. By integrating BI seamlessly into a broader business productivity suite that includes search, collaboration, unified communications, and content management, we offer the end user a much richer experience.</a:t>
            </a:r>
          </a:p>
          <a:p>
            <a:endParaRPr lang="en-US"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ts val="1200"/>
              </a:spcBef>
            </a:pPr>
            <a:r>
              <a:rPr lang="en-US" b="1" dirty="0" smtClean="0"/>
              <a:t>Key </a:t>
            </a:r>
            <a:r>
              <a:rPr lang="en-US" b="1" dirty="0" smtClean="0"/>
              <a:t>Points:  </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Integration Services  (SSIS) provides a scalable enterprise data integration platform with exceptional Extract, Transform, Load (ETL) and integration capabilities, enabling organizations to more easily manage data from a wide array of data sources</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Master Data Services (MDS) enables organizations to start with simple solutions for analytic or operational requirements, and then adapt the solutions to additional requirements incrementally</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The latest version of SQL Server from Microsoft SQL Server 2008 offers hundreds of new DBMS features that boost the productivity of database administrators and developers, improve support for larger databases, and enhance security</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Reporting Services (SSRS) provides a full range of ready-to-use tools and services to help you create, deploy, and manage reports for your organization, as well as programming features that enable you to extend and customize your reporting functionality</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Analysis Services (SSAS) delivers online analytical processing (OLAP) and data mining functionality for business intelligence applications</a:t>
            </a:r>
          </a:p>
          <a:p>
            <a:pPr>
              <a:spcBef>
                <a:spcPts val="1200"/>
              </a:spcBef>
            </a:pPr>
            <a:r>
              <a:rPr lang="en-US" b="1" dirty="0" smtClean="0"/>
              <a:t>Conclusion:  </a:t>
            </a:r>
            <a:r>
              <a:rPr lang="en-US" dirty="0" smtClean="0"/>
              <a:t>With SQL Server 2008 R2 customers get all the technologies needed to build a reliable  and secure BI platform. SQL Server 2008 R2 has the strongest combination of price/performance, manageability, security, and DBA productivity.</a:t>
            </a: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ts val="1200"/>
              </a:spcBef>
            </a:pPr>
            <a:r>
              <a:rPr lang="en-US" b="1" dirty="0" smtClean="0"/>
              <a:t>Key </a:t>
            </a:r>
            <a:r>
              <a:rPr lang="en-US" b="1" dirty="0" smtClean="0"/>
              <a:t>Points:  </a:t>
            </a:r>
          </a:p>
          <a:p>
            <a:pPr indent="-282575">
              <a:lnSpc>
                <a:spcPct val="125000"/>
              </a:lnSpc>
              <a:buClr>
                <a:srgbClr xmlns:mc="http://schemas.openxmlformats.org/markup-compatibility/2006" xmlns:a14="http://schemas.microsoft.com/office/drawing/2007/7/7/main" val="C00000" mc:Ignorable=""/>
              </a:buClr>
              <a:buBlip>
                <a:blip r:embed="rId3"/>
              </a:buBlip>
            </a:pPr>
            <a:r>
              <a:rPr lang="en-US" dirty="0" smtClean="0"/>
              <a:t>Store</a:t>
            </a:r>
            <a:r>
              <a:rPr lang="en-GB" dirty="0" smtClean="0"/>
              <a:t> - The</a:t>
            </a:r>
            <a:r>
              <a:rPr lang="en-GB" baseline="0" dirty="0" smtClean="0"/>
              <a:t> SQL Server 2008 R2 Database Engine provides a high-performance, scalable storage solution for enterprise-scale data warehouses.</a:t>
            </a:r>
          </a:p>
          <a:p>
            <a:pPr indent="-282575">
              <a:lnSpc>
                <a:spcPct val="125000"/>
              </a:lnSpc>
              <a:buClr>
                <a:srgbClr xmlns:mc="http://schemas.openxmlformats.org/markup-compatibility/2006" xmlns:a14="http://schemas.microsoft.com/office/drawing/2007/7/7/main" val="C00000" mc:Ignorable=""/>
              </a:buClr>
              <a:buBlip>
                <a:blip r:embed="rId3"/>
              </a:buBlip>
            </a:pPr>
            <a:r>
              <a:rPr lang="en-GB" b="0" baseline="0" dirty="0" smtClean="0"/>
              <a:t>Integrate – SQL Server Integration Services provides a comprehensive set of ETL capabilities that you can use to build and maintain a data warehouse that consolidates business data from across the enterprise.</a:t>
            </a:r>
          </a:p>
          <a:p>
            <a:pPr indent="-282575">
              <a:lnSpc>
                <a:spcPct val="125000"/>
              </a:lnSpc>
              <a:buClr>
                <a:srgbClr xmlns:mc="http://schemas.openxmlformats.org/markup-compatibility/2006" xmlns:a14="http://schemas.microsoft.com/office/drawing/2007/7/7/main" val="C00000" mc:Ignorable=""/>
              </a:buClr>
              <a:buBlip>
                <a:blip r:embed="rId3"/>
              </a:buBlip>
            </a:pPr>
            <a:r>
              <a:rPr lang="en-GB" b="0" baseline="0" dirty="0" smtClean="0"/>
              <a:t>Analyze – SQL Server Analysis Services provides powerful OLAP analysis and data mining functionality to help your users gain deep insights into your business data.</a:t>
            </a:r>
          </a:p>
          <a:p>
            <a:pPr indent="-282575">
              <a:lnSpc>
                <a:spcPct val="125000"/>
              </a:lnSpc>
              <a:buClr>
                <a:srgbClr xmlns:mc="http://schemas.openxmlformats.org/markup-compatibility/2006" xmlns:a14="http://schemas.microsoft.com/office/drawing/2007/7/7/main" val="C00000" mc:Ignorable=""/>
              </a:buClr>
              <a:buBlip>
                <a:blip r:embed="rId3"/>
              </a:buBlip>
            </a:pPr>
            <a:r>
              <a:rPr lang="en-GB" b="0" baseline="0" dirty="0" smtClean="0"/>
              <a:t>Report – SQL Server Reporting Services is an enterprise-scale reporting solution that you can use to create and deliver reports throughout the organization and to external partners and customers</a:t>
            </a:r>
          </a:p>
          <a:p>
            <a:pPr indent="-282575">
              <a:lnSpc>
                <a:spcPct val="125000"/>
              </a:lnSpc>
              <a:buClr>
                <a:srgbClr xmlns:mc="http://schemas.openxmlformats.org/markup-compatibility/2006" xmlns:a14="http://schemas.microsoft.com/office/drawing/2007/7/7/main" val="C00000" mc:Ignorable=""/>
              </a:buClr>
              <a:buBlip>
                <a:blip r:embed="rId3"/>
              </a:buBlip>
            </a:pPr>
            <a:r>
              <a:rPr lang="en-US" b="0" dirty="0" smtClean="0"/>
              <a:t>Stewardship – SQL</a:t>
            </a:r>
            <a:r>
              <a:rPr lang="en-US" b="0" baseline="0" dirty="0" smtClean="0"/>
              <a:t> Server </a:t>
            </a:r>
            <a:r>
              <a:rPr lang="en-US" b="0" dirty="0" smtClean="0"/>
              <a:t>Master Data Services enables organizations to start with simple solutions for analytic or operational requirements, and then adapt the solutions to additional requirements incrementally.</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Conclusion: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SQL Server 2008 R2 provides a full, end-to-end platform for Business Intelligence solutions.</a:t>
            </a: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pPr>
            <a:r>
              <a:rPr lang="en-US" b="1" dirty="0" smtClean="0"/>
              <a:t>Key </a:t>
            </a:r>
            <a:r>
              <a:rPr lang="en-US" b="1" dirty="0" smtClean="0"/>
              <a:t>Points:  </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With SQL Server 2008 R2, customers can integrate and manage their enterprise data and deliver the information to thousands of users in order to drive actionable insights. </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In order to make data accessible, the solution needs to support rich connectivity and data integration capabilities.</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IT organizations  require  efficient data management tools in a centralized environment</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BI developers need intuitive development tools to create organizational BI solutions</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Business users want to access BI through Office-based applications and reports that support interactive data navigation and drilldown</a:t>
            </a:r>
          </a:p>
          <a:p>
            <a:pPr>
              <a:spcBef>
                <a:spcPts val="1200"/>
              </a:spcBef>
            </a:pPr>
            <a:r>
              <a:rPr lang="en-US" b="1" dirty="0" smtClean="0"/>
              <a:t>Conclusion:  </a:t>
            </a:r>
            <a:r>
              <a:rPr lang="en-US" dirty="0" smtClean="0"/>
              <a:t>SQL Server 2008 R2 provides all required technologies to unlock enterprise data, deliver the information to the users, and support rich applications and Microsoft office on the client side.</a:t>
            </a:r>
          </a:p>
          <a:p>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pPr>
            <a:r>
              <a:rPr lang="en-US" b="1" dirty="0" smtClean="0"/>
              <a:t>Key </a:t>
            </a:r>
            <a:r>
              <a:rPr lang="en-US" b="1" dirty="0" smtClean="0"/>
              <a:t>Points: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How do you:</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Build the analytics infrastructure to support diverse needs?</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Provide a unified view across all business data?  </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Manage insight across the enterprise accommodating all BI stakeholders?</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Enable all users across the organization to drive actionable decisions? </a:t>
            </a:r>
          </a:p>
          <a:p>
            <a:pPr>
              <a:spcBef>
                <a:spcPts val="1200"/>
              </a:spcBef>
            </a:pPr>
            <a:r>
              <a:rPr lang="en-US" b="1" dirty="0" smtClean="0"/>
              <a:t>Conclusion:  </a:t>
            </a:r>
            <a:r>
              <a:rPr lang="en-US" dirty="0" smtClean="0"/>
              <a:t>SQL Server 2008 R2 Analysis Services helps organizations</a:t>
            </a:r>
            <a:r>
              <a:rPr lang="en-US" baseline="0" dirty="0" smtClean="0"/>
              <a:t> to address a variety of typical challenges to bring down costs and accelerate solution delivery.</a:t>
            </a:r>
            <a:endParaRPr lang="en-US" dirty="0" smtClean="0"/>
          </a:p>
          <a:p>
            <a:endParaRPr lang="en-US" dirty="0" smtClean="0"/>
          </a:p>
          <a:p>
            <a:pPr marL="233363" indent="-233363" eaLnBrk="0" hangingPunct="0">
              <a:lnSpc>
                <a:spcPct val="80000"/>
              </a:lnSpc>
              <a:spcBef>
                <a:spcPct val="30000"/>
              </a:spcBef>
              <a:buClr>
                <a:srgbClr xmlns:mc="http://schemas.openxmlformats.org/markup-compatibility/2006" xmlns:a14="http://schemas.microsoft.com/office/drawing/2007/7/7/main" val="DCD6B6" mc:Ignorable=""/>
              </a:buClr>
              <a:buSzPct val="75000"/>
              <a:buFont typeface="Wingdings 2" pitchFamily="18" charset="2"/>
              <a:buChar char=""/>
            </a:pPr>
            <a:endParaRPr lang="en-US" sz="1000" dirty="0" smtClean="0">
              <a:solidFill>
                <a:srgbClr xmlns:mc="http://schemas.openxmlformats.org/markup-compatibility/2006" xmlns:a14="http://schemas.microsoft.com/office/drawing/2007/7/7/main" val="E6E2CC" mc:Ignorable=""/>
              </a:solidFill>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pPr>
            <a:r>
              <a:rPr lang="en-US" b="1" dirty="0" smtClean="0"/>
              <a:t>Key </a:t>
            </a:r>
            <a:r>
              <a:rPr lang="en-US" b="1" dirty="0" smtClean="0"/>
              <a:t>Points:  </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dirty="0" smtClean="0"/>
              <a:t>Scalable solutions require a high-performance</a:t>
            </a:r>
            <a:r>
              <a:rPr lang="en-US" baseline="0" dirty="0" smtClean="0"/>
              <a:t> platform and development tools to promote better code quality</a:t>
            </a:r>
            <a:endParaRPr lang="en-US" dirty="0" smtClean="0"/>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baseline="0" dirty="0" smtClean="0"/>
              <a:t>Delivering pervasive insights requires extended OLAP capabilities, including data mining, and support of additional tools, such as Reporting Services and </a:t>
            </a:r>
            <a:r>
              <a:rPr lang="en-US" baseline="0" dirty="0" err="1" smtClean="0"/>
              <a:t>PerformancePoint</a:t>
            </a:r>
            <a:r>
              <a:rPr lang="en-US" baseline="0" dirty="0" smtClean="0"/>
              <a:t> Services to deliver dashboards and KPIs to decision makers</a:t>
            </a:r>
          </a:p>
          <a:p>
            <a:pPr marL="282575" indent="-282575">
              <a:lnSpc>
                <a:spcPct val="125000"/>
              </a:lnSpc>
              <a:buClr>
                <a:srgbClr xmlns:mc="http://schemas.openxmlformats.org/markup-compatibility/2006" xmlns:a14="http://schemas.microsoft.com/office/drawing/2007/7/7/main" val="C00000" mc:Ignorable=""/>
              </a:buClr>
              <a:buBlip>
                <a:blip r:embed="rId3"/>
              </a:buBlip>
            </a:pPr>
            <a:r>
              <a:rPr lang="en-US" baseline="0" dirty="0" smtClean="0"/>
              <a:t>Power users and information workers also have ad-hoc analytics needs. Analysis Services supports ad-hoc analysis specifically through optimized Office interoperability.</a:t>
            </a:r>
            <a:endParaRPr lang="en-US" dirty="0" smtClean="0"/>
          </a:p>
          <a:p>
            <a:pPr>
              <a:spcBef>
                <a:spcPts val="1200"/>
              </a:spcBef>
            </a:pPr>
            <a:r>
              <a:rPr lang="en-US" b="1" dirty="0" smtClean="0"/>
              <a:t>Conclusion:  </a:t>
            </a:r>
            <a:r>
              <a:rPr lang="en-US" dirty="0" smtClean="0"/>
              <a:t>SQL Server Analysis Services is an Enterprise Scale Offering delivering Comprehensive Analytics, that enable Intelligence Where Users Want It!</a:t>
            </a:r>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3200" dirty="0" smtClean="0">
              <a:solidFill>
                <a:schemeClr val="bg1">
                  <a:lumMod val="85000"/>
                </a:schemeClr>
              </a:solidFill>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baseline="0">
                <a:ln w="3175">
                  <a:noFill/>
                </a:ln>
                <a:solidFill>
                  <a:srgbClr xmlns:mc="http://schemas.openxmlformats.org/markup-compatibility/2006" xmlns:a14="http://schemas.microsoft.com/office/drawing/2007/7/7/main" val="D70023"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descr="Title_bar_dark_RED_3.png"/>
          <p:cNvPicPr>
            <a:picLocks noChangeAspect="1"/>
          </p:cNvPicPr>
          <p:nvPr userDrawn="1"/>
        </p:nvPicPr>
        <p:blipFill>
          <a:blip r:embed="rId3" cstate="print"/>
          <a:stretch>
            <a:fillRect/>
          </a:stretch>
        </p:blipFill>
        <p:spPr>
          <a:xfrm>
            <a:off x="730250" y="4117087"/>
            <a:ext cx="8439150" cy="123825"/>
          </a:xfrm>
          <a:prstGeom prst="rect">
            <a:avLst/>
          </a:prstGeom>
        </p:spPr>
      </p:pic>
      <p:pic>
        <p:nvPicPr>
          <p:cNvPr id="6" name="Picture 2" descr="W:\TRANSFER\MBupload\SERVER-new\Logo\BizTalk\BizTalk\BizTalk_h_rgb_r.png"/>
          <p:cNvPicPr>
            <a:picLocks noChangeAspect="1" noChangeArrowheads="1"/>
          </p:cNvPicPr>
          <p:nvPr userDrawn="1"/>
        </p:nvPicPr>
        <p:blipFill>
          <a:blip r:embed="rId4" cstate="print"/>
          <a:srcRect/>
          <a:stretch>
            <a:fillRect/>
          </a:stretch>
        </p:blipFill>
        <p:spPr bwMode="auto">
          <a:xfrm>
            <a:off x="711200" y="914400"/>
            <a:ext cx="2413000" cy="520826"/>
          </a:xfrm>
          <a:prstGeom prst="rect">
            <a:avLst/>
          </a:prstGeom>
          <a:noFill/>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ALKIN 2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rgbClr xmlns:mc="http://schemas.openxmlformats.org/markup-compatibility/2006" xmlns:a14="http://schemas.microsoft.com/office/drawing/2007/7/7/main" val="D70023"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49" y="3272135"/>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cxnSp>
        <p:nvCxnSpPr>
          <p:cNvPr id="7" name="Straight Connector 6"/>
          <p:cNvCxnSpPr/>
          <p:nvPr userDrawn="1"/>
        </p:nvCxnSpPr>
        <p:spPr>
          <a:xfrm>
            <a:off x="0" y="3124200"/>
            <a:ext cx="457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2" descr="W:\TRANSFER\MBupload\SERVER-new\Logo\BizTalk\BizTalk\BizTalk_h_rgb_r.png"/>
          <p:cNvPicPr>
            <a:picLocks noChangeAspect="1" noChangeArrowheads="1"/>
          </p:cNvPicPr>
          <p:nvPr userDrawn="1"/>
        </p:nvPicPr>
        <p:blipFill>
          <a:blip r:embed="rId3" cstate="print"/>
          <a:srcRect/>
          <a:stretch>
            <a:fillRect/>
          </a:stretch>
        </p:blipFill>
        <p:spPr bwMode="auto">
          <a:xfrm>
            <a:off x="711200" y="914400"/>
            <a:ext cx="2413000" cy="520826"/>
          </a:xfrm>
          <a:prstGeom prst="rect">
            <a:avLst/>
          </a:prstGeom>
          <a:noFill/>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xmlns:mc="http://schemas.openxmlformats.org/markup-compatibility/2006" xmlns:a14="http://schemas.microsoft.com/office/drawing/2007/7/7/main" val="FFFFFF" mc:Ignorable=""/>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1pPr>
            <a:lvl2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2pPr>
            <a:lvl3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3pPr>
            <a:lvl4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4pPr>
            <a:lvl5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xmlns:mc="http://schemas.openxmlformats.org/markup-compatibility/2006" xmlns:a14="http://schemas.microsoft.com/office/drawing/2007/7/7/main" val="FFFFFF" mc:Ignorable=""/>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1pPr>
            <a:lvl2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2pPr>
            <a:lvl3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3pPr>
            <a:lvl4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4pPr>
            <a:lvl5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07/7/7/main" val="FFFF99" mc:Ignorable=""/>
          </a:solidFill>
        </p:spPr>
        <p:txBody>
          <a:bodyPr wrap="square" lIns="152394" tIns="76197" rIns="152394" bIns="76197" anchor="b" anchorCtr="0">
            <a:noAutofit/>
          </a:bodyPr>
          <a:lstStyle>
            <a:lvl1pPr algn="r">
              <a:buFont typeface="Arial" pitchFamily="34" charset="0"/>
              <a:buNone/>
              <a:defRPr>
                <a:solidFill>
                  <a:srgbClr xmlns:mc="http://schemas.openxmlformats.org/markup-compatibility/2006" xmlns:a14="http://schemas.microsoft.com/office/drawing/2007/7/7/main" val="000000" mc:Ignorable=""/>
                </a:solidFill>
                <a:effectLst/>
                <a:latin typeface="Segoe Semibold" pitchFamily="34" charset="0"/>
              </a:defRPr>
            </a:lvl1pPr>
          </a:lstStyle>
          <a:p>
            <a:pPr lvl="0"/>
            <a:r>
              <a:rPr lang="en-US" smtClean="0"/>
              <a:t>Click to edit Master text styles</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07/7/12/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38664"/>
          </a:xfrm>
          <a:prstGeom prst="rect">
            <a:avLst/>
          </a:prstGeom>
        </p:spPr>
        <p:txBody>
          <a:bodyPr/>
          <a:lstStyle/>
          <a:p>
            <a:r>
              <a:rPr lang="en-US" smtClean="0"/>
              <a:t>Click to edit Master title style</a:t>
            </a:r>
            <a:endParaRPr lang="en-US"/>
          </a:p>
        </p:txBody>
      </p:sp>
    </p:spTree>
  </p:cSld>
  <p:clrMapOvr>
    <a:masterClrMapping/>
  </p:clrMapOvr>
  <p:timing>
    <p:tnLst>
      <p:par>
        <p:cTn xmlns:p14="http://schemas.microsoft.com/office/powerpoint/2007/7/12/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52725" y="2762251"/>
            <a:ext cx="5918200" cy="1143000"/>
          </a:xfrm>
        </p:spPr>
        <p:txBody>
          <a:bodyPr anchor="b">
            <a:noAutofit/>
          </a:bodyPr>
          <a:lstStyle>
            <a:lvl1pPr algn="r">
              <a:lnSpc>
                <a:spcPct val="90000"/>
              </a:lnSpc>
              <a:defRPr sz="3800" spc="-100" baseline="0">
                <a:ln w="3175">
                  <a:noFill/>
                </a:ln>
                <a:gradFill>
                  <a:gsLst>
                    <a:gs pos="0">
                      <a:schemeClr val="bg1"/>
                    </a:gs>
                    <a:gs pos="100000">
                      <a:schemeClr val="bg1"/>
                    </a:gs>
                  </a:gsLst>
                  <a:lin ang="5400000" scaled="0"/>
                </a:gra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089401" y="4095750"/>
            <a:ext cx="4581524" cy="461665"/>
          </a:xfrm>
        </p:spPr>
        <p:txBody>
          <a:bodyPr>
            <a:noAutofit/>
          </a:bodyPr>
          <a:lstStyle>
            <a:lvl1pPr marL="0" indent="0" algn="r">
              <a:lnSpc>
                <a:spcPct val="90000"/>
              </a:lnSpc>
              <a:spcBef>
                <a:spcPts val="0"/>
              </a:spcBef>
              <a:buNone/>
              <a:defRPr sz="2000">
                <a:gradFill>
                  <a:gsLst>
                    <a:gs pos="0">
                      <a:schemeClr val="bg1">
                        <a:lumMod val="75000"/>
                      </a:schemeClr>
                    </a:gs>
                    <a:gs pos="100000">
                      <a:schemeClr val="bg1">
                        <a:lumMod val="75000"/>
                      </a:schemeClr>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2" descr="W:\TRANSFER\MBupload\SERVER-new\Logo\BizTalk\BizTalk\BizTalk_h_rgb_r.png"/>
          <p:cNvPicPr>
            <a:picLocks noChangeAspect="1" noChangeArrowheads="1"/>
          </p:cNvPicPr>
          <p:nvPr/>
        </p:nvPicPr>
        <p:blipFill>
          <a:blip r:embed="rId3" cstate="print"/>
          <a:stretch>
            <a:fillRect/>
          </a:stretch>
        </p:blipFill>
        <p:spPr bwMode="auto">
          <a:xfrm>
            <a:off x="6762749" y="6124576"/>
            <a:ext cx="1908175" cy="353726"/>
          </a:xfrm>
          <a:prstGeom prst="rect">
            <a:avLst/>
          </a:prstGeom>
          <a:noFill/>
        </p:spPr>
      </p:pic>
      <p:cxnSp>
        <p:nvCxnSpPr>
          <p:cNvPr id="8" name="Straight Connector 7"/>
          <p:cNvCxnSpPr/>
          <p:nvPr/>
        </p:nvCxnSpPr>
        <p:spPr>
          <a:xfrm>
            <a:off x="2752725" y="3981450"/>
            <a:ext cx="5984875" cy="0"/>
          </a:xfrm>
          <a:prstGeom prst="line">
            <a:avLst/>
          </a:prstGeom>
          <a:ln>
            <a:gradFill>
              <a:gsLst>
                <a:gs pos="0">
                  <a:schemeClr val="accent1"/>
                </a:gs>
                <a:gs pos="100000">
                  <a:schemeClr val="accent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pic>
        <p:nvPicPr>
          <p:cNvPr id="7" name="Picture 6" descr="Title_bar_dark_RED_3.png"/>
          <p:cNvPicPr>
            <a:picLocks noChangeAspect="1"/>
          </p:cNvPicPr>
          <p:nvPr userDrawn="1"/>
        </p:nvPicPr>
        <p:blipFill>
          <a:blip r:embed="rId4" cstate="print"/>
          <a:stretch>
            <a:fillRect/>
          </a:stretch>
        </p:blipFill>
        <p:spPr>
          <a:xfrm>
            <a:off x="730250" y="4117087"/>
            <a:ext cx="8439150" cy="123825"/>
          </a:xfrm>
          <a:prstGeom prst="rect">
            <a:avLst/>
          </a:prstGeom>
        </p:spPr>
      </p:pic>
      <p:pic>
        <p:nvPicPr>
          <p:cNvPr id="9" name="Picture 2" descr="W:\TRANSFER\MBupload\SERVER-new\Logo\BizTalk\BizTalk\BizTalk_h_rgb_r.png"/>
          <p:cNvPicPr>
            <a:picLocks noChangeAspect="1" noChangeArrowheads="1"/>
          </p:cNvPicPr>
          <p:nvPr userDrawn="1"/>
        </p:nvPicPr>
        <p:blipFill>
          <a:blip r:embed="rId5" cstate="print"/>
          <a:srcRect/>
          <a:stretch>
            <a:fillRect/>
          </a:stretch>
        </p:blipFill>
        <p:spPr bwMode="auto">
          <a:xfrm>
            <a:off x="711200" y="914400"/>
            <a:ext cx="2413000" cy="520826"/>
          </a:xfrm>
          <a:prstGeom prst="rect">
            <a:avLst/>
          </a:prstGeom>
          <a:noFill/>
        </p:spPr>
      </p:pic>
    </p:spTree>
  </p:cSld>
  <p:clrMapOvr>
    <a:masterClrMapping/>
  </p:clrMapOvr>
  <p:transition xmlns:p14="http://schemas.microsoft.com/office/powerpoint/2007/7/12/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52344" y="2761488"/>
            <a:ext cx="5916168" cy="1143000"/>
          </a:xfrm>
        </p:spPr>
        <p:txBody>
          <a:bodyPr anchor="b" anchorCtr="0">
            <a:noAutofit/>
          </a:bodyPr>
          <a:lstStyle>
            <a:lvl1pPr algn="r" defTabSz="914363" rtl="0" eaLnBrk="1" latinLnBrk="0" hangingPunct="1">
              <a:lnSpc>
                <a:spcPct val="90000"/>
              </a:lnSpc>
              <a:spcBef>
                <a:spcPct val="0"/>
              </a:spcBef>
              <a:buNone/>
              <a:defRPr lang="en-US" sz="3800" b="0" kern="1200" cap="none" spc="-100" baseline="0" dirty="0">
                <a:ln w="3175">
                  <a:noFill/>
                </a:ln>
                <a:gradFill>
                  <a:gsLst>
                    <a:gs pos="0">
                      <a:schemeClr val="bg1"/>
                    </a:gs>
                    <a:gs pos="100000">
                      <a:schemeClr val="bg1"/>
                    </a:gs>
                  </a:gsLst>
                  <a:lin ang="5400000" scaled="0"/>
                </a:gra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087368" y="4096511"/>
            <a:ext cx="4581144" cy="466344"/>
          </a:xfrm>
        </p:spPr>
        <p:txBody>
          <a:bodyPr>
            <a:noAutofit/>
          </a:bodyPr>
          <a:lstStyle>
            <a:lvl1pPr marL="0" indent="0" algn="r" defTabSz="914363" rtl="0" eaLnBrk="1" latinLnBrk="0" hangingPunct="1">
              <a:lnSpc>
                <a:spcPct val="90000"/>
              </a:lnSpc>
              <a:spcBef>
                <a:spcPts val="0"/>
              </a:spcBef>
              <a:buClr>
                <a:srgbClr xmlns:mc="http://schemas.openxmlformats.org/markup-compatibility/2006" xmlns:a14="http://schemas.microsoft.com/office/drawing/2007/7/7/main" val="777777" mc:Ignorable=""/>
              </a:buClr>
              <a:buSzPct val="130000"/>
              <a:buFont typeface="Arial" pitchFamily="34" charset="0"/>
              <a:buNone/>
              <a:defRPr lang="en-US" sz="2000" kern="1200" dirty="0">
                <a:gradFill>
                  <a:gsLst>
                    <a:gs pos="0">
                      <a:schemeClr val="bg1">
                        <a:lumMod val="75000"/>
                      </a:schemeClr>
                    </a:gs>
                    <a:gs pos="100000">
                      <a:schemeClr val="bg1">
                        <a:lumMod val="75000"/>
                      </a:schemeClr>
                    </a:gs>
                  </a:gsLst>
                  <a:lin ang="5400000" scaled="0"/>
                </a:gra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209550" y="5836608"/>
            <a:ext cx="5057774" cy="613469"/>
          </a:xfrm>
        </p:spPr>
        <p:txBody>
          <a:bodyPr anchor="b" anchorCtr="0">
            <a:noAutofit/>
            <a:scene3d>
              <a:camera prst="orthographicFront"/>
              <a:lightRig rig="flat" dir="t"/>
            </a:scene3d>
            <a:sp3d>
              <a:contourClr>
                <a:srgbClr xmlns:mc="http://schemas.openxmlformats.org/markup-compatibility/2006" xmlns:a14="http://schemas.microsoft.com/office/drawing/2007/7/7/main" val="F4A234" mc:Ignorable=""/>
              </a:contourClr>
            </a:sp3d>
          </a:bodyPr>
          <a:lstStyle>
            <a:lvl1pPr marL="0" indent="0" algn="l" defTabSz="914363" rtl="0" eaLnBrk="1" latinLnBrk="0" hangingPunct="1">
              <a:lnSpc>
                <a:spcPct val="90000"/>
              </a:lnSpc>
              <a:spcBef>
                <a:spcPts val="0"/>
              </a:spcBef>
              <a:buClr>
                <a:srgbClr xmlns:mc="http://schemas.openxmlformats.org/markup-compatibility/2006" xmlns:a14="http://schemas.microsoft.com/office/drawing/2007/7/7/main" val="777777" mc:Ignorable=""/>
              </a:buClr>
              <a:buSzPct val="130000"/>
              <a:buFont typeface="Arial" pitchFamily="34" charset="0"/>
              <a:buNone/>
              <a:defRPr lang="en-US" sz="3200" kern="1200" dirty="0" smtClean="0">
                <a:gradFill>
                  <a:gsLst>
                    <a:gs pos="0">
                      <a:schemeClr val="tx1">
                        <a:lumMod val="50000"/>
                        <a:lumOff val="50000"/>
                      </a:schemeClr>
                    </a:gs>
                    <a:gs pos="100000">
                      <a:schemeClr val="tx1">
                        <a:lumMod val="50000"/>
                        <a:lumOff val="50000"/>
                      </a:schemeClr>
                    </a:gs>
                  </a:gsLst>
                  <a:lin ang="5400000" scaled="0"/>
                </a:gradFill>
                <a:latin typeface="Segoe UI" pitchFamily="34" charset="0"/>
                <a:ea typeface="Segoe UI" pitchFamily="34" charset="0"/>
                <a:cs typeface="Segoe UI" pitchFamily="34" charset="0"/>
              </a:defRPr>
            </a:lvl1pPr>
          </a:lstStyle>
          <a:p>
            <a:pPr lvl="0"/>
            <a:r>
              <a:rPr lang="en-US" dirty="0" smtClean="0"/>
              <a:t>click to…</a:t>
            </a:r>
          </a:p>
        </p:txBody>
      </p:sp>
      <p:cxnSp>
        <p:nvCxnSpPr>
          <p:cNvPr id="6" name="Straight Connector 5"/>
          <p:cNvCxnSpPr/>
          <p:nvPr/>
        </p:nvCxnSpPr>
        <p:spPr>
          <a:xfrm>
            <a:off x="0" y="6362700"/>
            <a:ext cx="5984875" cy="0"/>
          </a:xfrm>
          <a:prstGeom prst="line">
            <a:avLst/>
          </a:prstGeom>
          <a:ln>
            <a:gradFill>
              <a:gsLst>
                <a:gs pos="0">
                  <a:schemeClr val="tx1">
                    <a:lumMod val="50000"/>
                    <a:lumOff val="50000"/>
                  </a:schemeClr>
                </a:gs>
                <a:gs pos="100000">
                  <a:schemeClr val="tx1">
                    <a:lumMod val="50000"/>
                    <a:lumOff val="50000"/>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52725" y="3981450"/>
            <a:ext cx="5984875" cy="0"/>
          </a:xfrm>
          <a:prstGeom prst="line">
            <a:avLst/>
          </a:prstGeom>
          <a:ln>
            <a:gradFill>
              <a:gsLst>
                <a:gs pos="0">
                  <a:schemeClr val="accent1"/>
                </a:gs>
                <a:gs pos="100000">
                  <a:schemeClr val="accent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pic>
        <p:nvPicPr>
          <p:cNvPr id="9" name="Picture 8" descr="Title_bar_dark_RED_3.png"/>
          <p:cNvPicPr>
            <a:picLocks noChangeAspect="1"/>
          </p:cNvPicPr>
          <p:nvPr userDrawn="1"/>
        </p:nvPicPr>
        <p:blipFill>
          <a:blip r:embed="rId3" cstate="print"/>
          <a:stretch>
            <a:fillRect/>
          </a:stretch>
        </p:blipFill>
        <p:spPr>
          <a:xfrm>
            <a:off x="730250" y="4117087"/>
            <a:ext cx="8439150" cy="123825"/>
          </a:xfrm>
          <a:prstGeom prst="rect">
            <a:avLst/>
          </a:prstGeom>
        </p:spPr>
      </p:pic>
    </p:spTree>
  </p:cSld>
  <p:clrMapOvr>
    <a:masterClrMapping/>
  </p:clrMapOvr>
  <p:transition xmlns:p14="http://schemas.microsoft.com/office/powerpoint/2007/7/12/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011238"/>
            <a:ext cx="8382000" cy="1618905"/>
          </a:xfrm>
        </p:spPr>
        <p:txBody>
          <a:bodyPr/>
          <a:lstStyle>
            <a:lvl1pPr>
              <a:lnSpc>
                <a:spcPct val="90000"/>
              </a:lnSpc>
              <a:buSzPct val="100000"/>
              <a:buFont typeface="Arial" pitchFamily="34" charset="0"/>
              <a:buChar char="•"/>
              <a:defRPr>
                <a:gradFill>
                  <a:gsLst>
                    <a:gs pos="0">
                      <a:schemeClr val="bg1"/>
                    </a:gs>
                    <a:gs pos="100000">
                      <a:schemeClr val="bg1"/>
                    </a:gs>
                  </a:gsLst>
                  <a:lin ang="5400000" scaled="0"/>
                </a:gradFill>
                <a:latin typeface="Segoe UI" pitchFamily="34" charset="0"/>
                <a:ea typeface="Segoe UI" pitchFamily="34" charset="0"/>
                <a:cs typeface="Segoe UI" pitchFamily="34" charset="0"/>
              </a:defRPr>
            </a:lvl1pPr>
            <a:lvl2pPr algn="l" defTabSz="914363" rtl="0" eaLnBrk="1" latinLnBrk="0" hangingPunct="1">
              <a:lnSpc>
                <a:spcPct val="90000"/>
              </a:lnSpc>
              <a:spcBef>
                <a:spcPct val="20000"/>
              </a:spcBef>
              <a:buClr>
                <a:schemeClr val="bg1"/>
              </a:buClr>
              <a:buSzPct val="100000"/>
              <a:buFont typeface="Segoe" pitchFamily="34" charset="0"/>
              <a:buChar char="−"/>
              <a:defRPr lang="en-US" sz="20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2pPr>
            <a:lvl3pPr algn="l" defTabSz="914363" rtl="0" eaLnBrk="1" latinLnBrk="0" hangingPunct="1">
              <a:lnSpc>
                <a:spcPct val="90000"/>
              </a:lnSpc>
              <a:spcBef>
                <a:spcPct val="20000"/>
              </a:spcBef>
              <a:buClr>
                <a:schemeClr val="bg1"/>
              </a:buClr>
              <a:buSzPct val="100000"/>
              <a:buFont typeface="Segoe" pitchFamily="34" charset="0"/>
              <a:buChar char="−"/>
              <a:defRPr lang="en-US" sz="18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3pPr>
            <a:lvl4pPr algn="l" defTabSz="914363" rtl="0" eaLnBrk="1" latinLnBrk="0" hangingPunct="1">
              <a:lnSpc>
                <a:spcPct val="90000"/>
              </a:lnSpc>
              <a:spcBef>
                <a:spcPct val="20000"/>
              </a:spcBef>
              <a:buClr>
                <a:schemeClr val="bg1"/>
              </a:buClr>
              <a:buSzPct val="100000"/>
              <a:buFont typeface="Segoe" pitchFamily="34" charset="0"/>
              <a:buChar char="−"/>
              <a:defRPr lang="en-US" sz="18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4pPr>
            <a:lvl5pPr algn="l" defTabSz="914363" rtl="0" eaLnBrk="1" latinLnBrk="0" hangingPunct="1">
              <a:lnSpc>
                <a:spcPct val="90000"/>
              </a:lnSpc>
              <a:spcBef>
                <a:spcPct val="20000"/>
              </a:spcBef>
              <a:buClr>
                <a:schemeClr val="bg1"/>
              </a:buClr>
              <a:buSzPct val="100000"/>
              <a:buFont typeface="Segoe" pitchFamily="34" charset="0"/>
              <a:buChar char="−"/>
              <a:defRPr lang="en-US" sz="1800" kern="1200" dirty="0">
                <a:gradFill>
                  <a:gsLst>
                    <a:gs pos="0">
                      <a:schemeClr val="bg1"/>
                    </a:gs>
                    <a:gs pos="100000">
                      <a:schemeClr val="bg1"/>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011238"/>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011238"/>
            <a:ext cx="4114800" cy="1917448"/>
          </a:xfrm>
        </p:spPr>
        <p:txBody>
          <a:bodyPr/>
          <a:lstStyle>
            <a:lvl1pPr marL="339976" indent="-339976">
              <a:lnSpc>
                <a:spcPct val="90000"/>
              </a:lnSpc>
              <a:defRPr sz="2400"/>
            </a:lvl1pPr>
            <a:lvl2pPr marL="673338" indent="-325424">
              <a:lnSpc>
                <a:spcPct val="90000"/>
              </a:lnSpc>
              <a:defRPr sz="2000"/>
            </a:lvl2pPr>
            <a:lvl3pPr marL="953785" indent="-288384">
              <a:lnSpc>
                <a:spcPct val="90000"/>
              </a:lnSpc>
              <a:defRPr sz="1800"/>
            </a:lvl3pPr>
            <a:lvl4pPr marL="1227618" indent="-273833">
              <a:lnSpc>
                <a:spcPct val="90000"/>
              </a:lnSpc>
              <a:defRPr sz="1600"/>
            </a:lvl4pPr>
            <a:lvl5pPr marL="1516002" indent="-280447">
              <a:lnSpc>
                <a:spcPct val="90000"/>
              </a:lnSpc>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11238"/>
            <a:ext cx="4114800" cy="1917448"/>
          </a:xfrm>
        </p:spPr>
        <p:txBody>
          <a:bodyPr/>
          <a:lstStyle>
            <a:lvl1pPr marL="347914" indent="-347914">
              <a:lnSpc>
                <a:spcPct val="90000"/>
              </a:lnSpc>
              <a:defRPr sz="2400"/>
            </a:lvl1pPr>
            <a:lvl2pPr marL="673338" indent="-339976">
              <a:lnSpc>
                <a:spcPct val="90000"/>
              </a:lnSpc>
              <a:defRPr sz="2000"/>
            </a:lvl2pPr>
            <a:lvl3pPr marL="961722" indent="-302936">
              <a:lnSpc>
                <a:spcPct val="90000"/>
              </a:lnSpc>
              <a:defRPr sz="1800"/>
            </a:lvl3pPr>
            <a:lvl4pPr marL="1227618" indent="-265896">
              <a:lnSpc>
                <a:spcPct val="90000"/>
              </a:lnSpc>
              <a:defRPr sz="1600"/>
            </a:lvl4pPr>
            <a:lvl5pPr marL="1516002" indent="-273833">
              <a:lnSpc>
                <a:spcPct val="90000"/>
              </a:lnSpc>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514" y="649805"/>
            <a:ext cx="7043208" cy="1523494"/>
          </a:xfrm>
        </p:spPr>
        <p:txBody>
          <a:bodyPr anchor="ctr" anchorCtr="0">
            <a:noAutofit/>
          </a:bodyPr>
          <a:lstStyle>
            <a:lvl1pPr>
              <a:lnSpc>
                <a:spcPct val="90000"/>
              </a:lnSpc>
              <a:defRPr sz="5400">
                <a:solidFill>
                  <a:srgbClr xmlns:mc="http://schemas.openxmlformats.org/markup-compatibility/2006" xmlns:a14="http://schemas.microsoft.com/office/drawing/2007/7/7/main" val="D70023"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8" y="2729806"/>
            <a:ext cx="8040951" cy="1384994"/>
          </a:xfrm>
        </p:spPr>
        <p:txBody>
          <a:bodyPr anchor="b" anchorCtr="0">
            <a:noAutofit/>
            <a:scene3d>
              <a:camera prst="orthographicFront"/>
              <a:lightRig rig="flat" dir="t"/>
            </a:scene3d>
            <a:sp3d extrusionH="88900" contourW="2540">
              <a:bevelT w="38100" h="31750"/>
              <a:contourClr>
                <a:srgbClr xmlns:mc="http://schemas.openxmlformats.org/markup-compatibility/2006" xmlns:a14="http://schemas.microsoft.com/office/drawing/2007/7/7/main" val="F4A234" mc:Ignorable=""/>
              </a:contourClr>
            </a:sp3d>
          </a:bodyPr>
          <a:lstStyle>
            <a:lvl1pPr marL="0" indent="0" algn="r">
              <a:buFont typeface="Arial" pitchFamily="34" charset="0"/>
              <a:buNone/>
              <a:defRPr kumimoji="0" lang="en-US" sz="10000" b="1" i="1" u="none" strike="noStrike" kern="1200" cap="none" spc="-642" normalizeH="0" baseline="0" noProof="0" dirty="0" smtClean="0">
                <a:ln w="11430"/>
                <a:solidFill>
                  <a:srgbClr xmlns:mc="http://schemas.openxmlformats.org/markup-compatibility/2006" xmlns:a14="http://schemas.microsoft.com/office/drawing/2007/7/7/main" val="D70023" mc:Ignorable=""/>
                </a:solidFill>
                <a:effectLst>
                  <a:outerShdw blurRad="50800" dist="39000" dir="5460000" algn="tl">
                    <a:srgbClr xmlns:mc="http://schemas.openxmlformats.org/markup-compatibility/2006" xmlns:a14="http://schemas.microsoft.com/office/drawing/2007/7/7/main" val="000000" mc:Ignorable="">
                      <a:alpha val="38000"/>
                    </a:srgbClr>
                  </a:outerShdw>
                </a:effectLst>
                <a:uLnTx/>
                <a:uFillTx/>
                <a:latin typeface="Segoe" pitchFamily="34" charset="0"/>
                <a:ea typeface="+mn-ea"/>
                <a:cs typeface="+mn-cs"/>
              </a:defRPr>
            </a:lvl1pPr>
          </a:lstStyle>
          <a:p>
            <a:pPr lvl="0"/>
            <a:r>
              <a:rPr lang="en-US" dirty="0" smtClean="0"/>
              <a:t>click to…</a:t>
            </a:r>
          </a:p>
        </p:txBody>
      </p:sp>
      <p:pic>
        <p:nvPicPr>
          <p:cNvPr id="15" name="Picture 14" descr="Title_bar_dark_RED_3.png"/>
          <p:cNvPicPr>
            <a:picLocks noChangeAspect="1"/>
          </p:cNvPicPr>
          <p:nvPr userDrawn="1"/>
        </p:nvPicPr>
        <p:blipFill>
          <a:blip r:embed="rId3" cstate="print"/>
          <a:stretch>
            <a:fillRect/>
          </a:stretch>
        </p:blipFill>
        <p:spPr>
          <a:xfrm>
            <a:off x="730250" y="4117087"/>
            <a:ext cx="8439150" cy="123825"/>
          </a:xfrm>
          <a:prstGeom prst="rect">
            <a:avLst/>
          </a:prstGeom>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011238"/>
            <a:ext cx="4114800" cy="276999"/>
          </a:xfrm>
        </p:spPr>
        <p:txBody>
          <a:bodyPr anchor="b"/>
          <a:lstStyle>
            <a:lvl1pPr marL="0" indent="0">
              <a:lnSpc>
                <a:spcPct val="90000"/>
              </a:lnSpc>
              <a:spcBef>
                <a:spcPts val="0"/>
              </a:spcBef>
              <a:buNone/>
              <a:defRPr sz="20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1359061"/>
            <a:ext cx="4114800" cy="1394228"/>
          </a:xfrm>
        </p:spPr>
        <p:txBody>
          <a:bodyPr/>
          <a:lstStyle>
            <a:lvl1pPr marL="281770" indent="-281770">
              <a:defRPr sz="2000"/>
            </a:lvl1pPr>
            <a:lvl2pPr marL="562218" indent="-265896">
              <a:defRPr sz="1800"/>
            </a:lvl2pPr>
            <a:lvl3pPr marL="813562" indent="-243407">
              <a:defRPr sz="1600"/>
            </a:lvl3pPr>
            <a:lvl4pPr marL="1050354" indent="-228856">
              <a:defRPr sz="1600"/>
            </a:lvl4pPr>
            <a:lvl5pPr marL="1279210" indent="-206367">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011238"/>
            <a:ext cx="4117019" cy="276999"/>
          </a:xfrm>
        </p:spPr>
        <p:txBody>
          <a:bodyPr anchor="b"/>
          <a:lstStyle>
            <a:lvl1pPr marL="0" indent="0">
              <a:lnSpc>
                <a:spcPct val="90000"/>
              </a:lnSpc>
              <a:spcBef>
                <a:spcPts val="0"/>
              </a:spcBef>
              <a:buNone/>
              <a:defRPr sz="20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359061"/>
            <a:ext cx="4117974" cy="1394228"/>
          </a:xfrm>
        </p:spPr>
        <p:txBody>
          <a:bodyPr/>
          <a:lstStyle>
            <a:lvl1pPr marL="296321" indent="-296321">
              <a:defRPr sz="2000"/>
            </a:lvl1pPr>
            <a:lvl2pPr marL="570155" indent="-273833">
              <a:defRPr sz="1800"/>
            </a:lvl2pPr>
            <a:lvl3pPr marL="821499" indent="-244730">
              <a:defRPr sz="1600"/>
            </a:lvl3pPr>
            <a:lvl4pPr marL="1050354" indent="-236793">
              <a:defRPr sz="1600"/>
            </a:lvl4pPr>
            <a:lvl5pPr marL="1279210" indent="-220919">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52344" y="2761488"/>
            <a:ext cx="5916168" cy="1143000"/>
          </a:xfrm>
        </p:spPr>
        <p:txBody>
          <a:bodyPr anchor="b" anchorCtr="0">
            <a:noAutofit/>
          </a:bodyPr>
          <a:lstStyle>
            <a:lvl1pPr algn="r" defTabSz="914363" rtl="0" eaLnBrk="1" latinLnBrk="0" hangingPunct="1">
              <a:lnSpc>
                <a:spcPct val="90000"/>
              </a:lnSpc>
              <a:spcBef>
                <a:spcPct val="0"/>
              </a:spcBef>
              <a:buNone/>
              <a:defRPr lang="en-US" sz="3800" b="0" kern="1200" cap="none" spc="-100" baseline="0" dirty="0">
                <a:ln w="3175">
                  <a:noFill/>
                </a:ln>
                <a:gradFill>
                  <a:gsLst>
                    <a:gs pos="0">
                      <a:schemeClr val="bg1"/>
                    </a:gs>
                    <a:gs pos="100000">
                      <a:schemeClr val="bg1"/>
                    </a:gs>
                  </a:gsLst>
                  <a:lin ang="5400000" scaled="0"/>
                </a:gradFill>
                <a:effectLst/>
                <a:latin typeface="Segoe UI" pitchFamily="34" charset="0"/>
                <a:ea typeface="Segoe UI" pitchFamily="34" charset="0"/>
                <a:cs typeface="Segoe UI" pitchFamily="34" charset="0"/>
              </a:defRPr>
            </a:lvl1pPr>
          </a:lstStyle>
          <a:p>
            <a:r>
              <a:rPr lang="en-US" dirty="0" smtClean="0"/>
              <a:t>Event Name</a:t>
            </a:r>
            <a:endParaRPr lang="en-US" dirty="0"/>
          </a:p>
        </p:txBody>
      </p:sp>
      <p:sp>
        <p:nvSpPr>
          <p:cNvPr id="3" name="Subtitle 2"/>
          <p:cNvSpPr>
            <a:spLocks noGrp="1"/>
          </p:cNvSpPr>
          <p:nvPr>
            <p:ph type="subTitle" idx="1" hasCustomPrompt="1"/>
          </p:nvPr>
        </p:nvSpPr>
        <p:spPr>
          <a:xfrm>
            <a:off x="4087368" y="4096512"/>
            <a:ext cx="4581144" cy="461665"/>
          </a:xfrm>
        </p:spPr>
        <p:txBody>
          <a:bodyPr>
            <a:noAutofit/>
          </a:bodyPr>
          <a:lstStyle>
            <a:lvl1pPr marL="0" indent="0" algn="r" defTabSz="914363" rtl="0" eaLnBrk="1" latinLnBrk="0" hangingPunct="1">
              <a:lnSpc>
                <a:spcPct val="90000"/>
              </a:lnSpc>
              <a:spcBef>
                <a:spcPts val="0"/>
              </a:spcBef>
              <a:buClr>
                <a:srgbClr xmlns:mc="http://schemas.openxmlformats.org/markup-compatibility/2006" xmlns:a14="http://schemas.microsoft.com/office/drawing/2007/7/7/main" val="777777" mc:Ignorable=""/>
              </a:buClr>
              <a:buSzPct val="130000"/>
              <a:buFont typeface="Arial" pitchFamily="34" charset="0"/>
              <a:buNone/>
              <a:defRPr lang="en-US" sz="2000" kern="1200" dirty="0">
                <a:gradFill>
                  <a:gsLst>
                    <a:gs pos="0">
                      <a:schemeClr val="bg1">
                        <a:lumMod val="75000"/>
                      </a:schemeClr>
                    </a:gs>
                    <a:gs pos="100000">
                      <a:schemeClr val="bg1">
                        <a:lumMod val="75000"/>
                      </a:schemeClr>
                    </a:gs>
                  </a:gsLst>
                  <a:lin ang="5400000" scaled="0"/>
                </a:gra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12" name="Picture 2" descr="W:\TRANSFER\MBupload\SERVER-new\Logo\BizTalk\BizTalk\BizTalk_h_rgb_r.png"/>
          <p:cNvPicPr>
            <a:picLocks noChangeAspect="1" noChangeArrowheads="1"/>
          </p:cNvPicPr>
          <p:nvPr/>
        </p:nvPicPr>
        <p:blipFill>
          <a:blip r:embed="rId3" cstate="print"/>
          <a:stretch>
            <a:fillRect/>
          </a:stretch>
        </p:blipFill>
        <p:spPr bwMode="auto">
          <a:xfrm>
            <a:off x="6762749" y="6124576"/>
            <a:ext cx="1908175" cy="353726"/>
          </a:xfrm>
          <a:prstGeom prst="rect">
            <a:avLst/>
          </a:prstGeom>
          <a:noFill/>
        </p:spPr>
      </p:pic>
      <p:cxnSp>
        <p:nvCxnSpPr>
          <p:cNvPr id="13" name="Straight Connector 12"/>
          <p:cNvCxnSpPr/>
          <p:nvPr/>
        </p:nvCxnSpPr>
        <p:spPr>
          <a:xfrm>
            <a:off x="2752725" y="3981450"/>
            <a:ext cx="5984875" cy="0"/>
          </a:xfrm>
          <a:prstGeom prst="line">
            <a:avLst/>
          </a:prstGeom>
          <a:ln>
            <a:gradFill>
              <a:gsLst>
                <a:gs pos="0">
                  <a:schemeClr val="accent1"/>
                </a:gs>
                <a:gs pos="100000">
                  <a:schemeClr val="accent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pic>
        <p:nvPicPr>
          <p:cNvPr id="15" name="Picture 14" descr="banner.png"/>
          <p:cNvPicPr>
            <a:picLocks noChangeAspect="1"/>
          </p:cNvPicPr>
          <p:nvPr/>
        </p:nvPicPr>
        <p:blipFill>
          <a:blip r:embed="rId4" cstate="print"/>
          <a:stretch>
            <a:fillRect/>
          </a:stretch>
        </p:blipFill>
        <p:spPr>
          <a:xfrm>
            <a:off x="4" y="5857875"/>
            <a:ext cx="6864728" cy="885771"/>
          </a:xfrm>
          <a:prstGeom prst="rect">
            <a:avLst/>
          </a:prstGeom>
        </p:spPr>
      </p:pic>
      <p:pic>
        <p:nvPicPr>
          <p:cNvPr id="7" name="Picture 2" descr="W:\TRANSFER\MBupload\SERVER-new\Logo\BizTalk\BizTalk\BizTalk_h_rgb_r.png"/>
          <p:cNvPicPr>
            <a:picLocks noChangeAspect="1" noChangeArrowheads="1"/>
          </p:cNvPicPr>
          <p:nvPr userDrawn="1"/>
        </p:nvPicPr>
        <p:blipFill>
          <a:blip r:embed="rId5" cstate="print"/>
          <a:srcRect/>
          <a:stretch>
            <a:fillRect/>
          </a:stretch>
        </p:blipFill>
        <p:spPr bwMode="auto">
          <a:xfrm>
            <a:off x="711200" y="914400"/>
            <a:ext cx="2413000" cy="520826"/>
          </a:xfrm>
          <a:prstGeom prst="rect">
            <a:avLst/>
          </a:prstGeom>
          <a:noFill/>
        </p:spPr>
      </p:pic>
      <p:pic>
        <p:nvPicPr>
          <p:cNvPr id="8" name="Picture 2" descr="\\cmcreate\Brandteam\EPRO\WIP-Nate\Server_Brand\Templates\Powerpoint\working photo\photo_RED_Delores.jpg"/>
          <p:cNvPicPr>
            <a:picLocks noChangeAspect="1" noChangeArrowheads="1"/>
          </p:cNvPicPr>
          <p:nvPr userDrawn="1"/>
        </p:nvPicPr>
        <p:blipFill>
          <a:blip r:embed="rId6" cstate="print"/>
          <a:srcRect/>
          <a:stretch>
            <a:fillRect/>
          </a:stretch>
        </p:blipFill>
        <p:spPr bwMode="auto">
          <a:xfrm>
            <a:off x="0" y="3197034"/>
            <a:ext cx="3352800" cy="2302065"/>
          </a:xfrm>
          <a:prstGeom prst="rect">
            <a:avLst/>
          </a:prstGeom>
          <a:noFill/>
        </p:spPr>
      </p:pic>
    </p:spTree>
  </p:cSld>
  <p:clrMapOvr>
    <a:masterClrMapping/>
  </p:clrMapOvr>
  <p:transition xmlns:p14="http://schemas.microsoft.com/office/powerpoint/2007/7/12/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WALKIN 2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52344" y="2761488"/>
            <a:ext cx="5916168" cy="1143000"/>
          </a:xfrm>
        </p:spPr>
        <p:txBody>
          <a:bodyPr anchor="b" anchorCtr="0">
            <a:noAutofit/>
          </a:bodyPr>
          <a:lstStyle>
            <a:lvl1pPr algn="r" defTabSz="914363" rtl="0" eaLnBrk="1" latinLnBrk="0" hangingPunct="1">
              <a:lnSpc>
                <a:spcPct val="90000"/>
              </a:lnSpc>
              <a:spcBef>
                <a:spcPct val="0"/>
              </a:spcBef>
              <a:buNone/>
              <a:defRPr lang="en-US" sz="3800" b="0" kern="1200" cap="none" spc="-100" baseline="0" dirty="0">
                <a:ln w="3175">
                  <a:noFill/>
                </a:ln>
                <a:gradFill>
                  <a:gsLst>
                    <a:gs pos="0">
                      <a:schemeClr val="bg1"/>
                    </a:gs>
                    <a:gs pos="100000">
                      <a:schemeClr val="bg1"/>
                    </a:gs>
                  </a:gsLst>
                  <a:lin ang="5400000" scaled="0"/>
                </a:gradFill>
                <a:effectLst/>
                <a:latin typeface="Segoe UI" pitchFamily="34" charset="0"/>
                <a:ea typeface="Segoe UI" pitchFamily="34" charset="0"/>
                <a:cs typeface="Segoe UI" pitchFamily="34" charset="0"/>
              </a:defRPr>
            </a:lvl1pPr>
          </a:lstStyle>
          <a:p>
            <a:r>
              <a:rPr lang="en-US" dirty="0" smtClean="0"/>
              <a:t>Event Name</a:t>
            </a:r>
            <a:endParaRPr lang="en-US" dirty="0"/>
          </a:p>
        </p:txBody>
      </p:sp>
      <p:sp>
        <p:nvSpPr>
          <p:cNvPr id="3" name="Subtitle 2"/>
          <p:cNvSpPr>
            <a:spLocks noGrp="1"/>
          </p:cNvSpPr>
          <p:nvPr>
            <p:ph type="subTitle" idx="1" hasCustomPrompt="1"/>
          </p:nvPr>
        </p:nvSpPr>
        <p:spPr>
          <a:xfrm>
            <a:off x="4087368" y="4096512"/>
            <a:ext cx="4581144" cy="461665"/>
          </a:xfrm>
        </p:spPr>
        <p:txBody>
          <a:bodyPr>
            <a:noAutofit/>
          </a:bodyPr>
          <a:lstStyle>
            <a:lvl1pPr marL="0" indent="0" algn="r" defTabSz="914363" rtl="0" eaLnBrk="1" latinLnBrk="0" hangingPunct="1">
              <a:lnSpc>
                <a:spcPct val="90000"/>
              </a:lnSpc>
              <a:spcBef>
                <a:spcPts val="0"/>
              </a:spcBef>
              <a:buClr>
                <a:srgbClr xmlns:mc="http://schemas.openxmlformats.org/markup-compatibility/2006" xmlns:a14="http://schemas.microsoft.com/office/drawing/2007/7/7/main" val="777777" mc:Ignorable=""/>
              </a:buClr>
              <a:buSzPct val="130000"/>
              <a:buFont typeface="Arial" pitchFamily="34" charset="0"/>
              <a:buNone/>
              <a:defRPr lang="en-US" sz="2000" kern="1200" dirty="0">
                <a:gradFill>
                  <a:gsLst>
                    <a:gs pos="0">
                      <a:schemeClr val="bg1">
                        <a:lumMod val="75000"/>
                      </a:schemeClr>
                    </a:gs>
                    <a:gs pos="100000">
                      <a:schemeClr val="bg1">
                        <a:lumMod val="75000"/>
                      </a:schemeClr>
                    </a:gs>
                  </a:gsLst>
                  <a:lin ang="5400000" scaled="0"/>
                </a:gra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12" name="Picture 2" descr="W:\TRANSFER\MBupload\SERVER-new\Logo\BizTalk\BizTalk\BizTalk_h_rgb_r.png"/>
          <p:cNvPicPr>
            <a:picLocks noChangeAspect="1" noChangeArrowheads="1"/>
          </p:cNvPicPr>
          <p:nvPr/>
        </p:nvPicPr>
        <p:blipFill>
          <a:blip r:embed="rId3" cstate="print"/>
          <a:stretch>
            <a:fillRect/>
          </a:stretch>
        </p:blipFill>
        <p:spPr bwMode="auto">
          <a:xfrm>
            <a:off x="6762749" y="6124576"/>
            <a:ext cx="1908175" cy="353726"/>
          </a:xfrm>
          <a:prstGeom prst="rect">
            <a:avLst/>
          </a:prstGeom>
          <a:noFill/>
        </p:spPr>
      </p:pic>
      <p:cxnSp>
        <p:nvCxnSpPr>
          <p:cNvPr id="13" name="Straight Connector 12"/>
          <p:cNvCxnSpPr/>
          <p:nvPr/>
        </p:nvCxnSpPr>
        <p:spPr>
          <a:xfrm>
            <a:off x="2752725" y="3981450"/>
            <a:ext cx="5984875" cy="0"/>
          </a:xfrm>
          <a:prstGeom prst="line">
            <a:avLst/>
          </a:prstGeom>
          <a:ln>
            <a:gradFill>
              <a:gsLst>
                <a:gs pos="0">
                  <a:schemeClr val="accent1"/>
                </a:gs>
                <a:gs pos="100000">
                  <a:schemeClr val="accent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3124200"/>
            <a:ext cx="457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2" descr="W:\TRANSFER\MBupload\SERVER-new\Logo\BizTalk\BizTalk\BizTalk_h_rgb_r.png"/>
          <p:cNvPicPr>
            <a:picLocks noChangeAspect="1" noChangeArrowheads="1"/>
          </p:cNvPicPr>
          <p:nvPr userDrawn="1"/>
        </p:nvPicPr>
        <p:blipFill>
          <a:blip r:embed="rId4" cstate="print"/>
          <a:srcRect/>
          <a:stretch>
            <a:fillRect/>
          </a:stretch>
        </p:blipFill>
        <p:spPr bwMode="auto">
          <a:xfrm>
            <a:off x="711200" y="914400"/>
            <a:ext cx="2413000" cy="520826"/>
          </a:xfrm>
          <a:prstGeom prst="rect">
            <a:avLst/>
          </a:prstGeom>
          <a:noFill/>
        </p:spPr>
      </p:pic>
    </p:spTree>
  </p:cSld>
  <p:clrMapOvr>
    <a:masterClrMapping/>
  </p:clrMapOvr>
  <p:transition xmlns:p14="http://schemas.microsoft.com/office/powerpoint/2007/7/12/mai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xmlns:mc="http://schemas.openxmlformats.org/markup-compatibility/2006" xmlns:a14="http://schemas.microsoft.com/office/drawing/2007/7/7/main" val="FFFFFF" mc:Ignorable=""/>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1pPr>
            <a:lvl2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2pPr>
            <a:lvl3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3pPr>
            <a:lvl4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4pPr>
            <a:lvl5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xmlns:mc="http://schemas.openxmlformats.org/markup-compatibility/2006" xmlns:a14="http://schemas.microsoft.com/office/drawing/2007/7/7/main" val="FFFFFF" mc:Ignorable=""/>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1pPr>
            <a:lvl2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2pPr>
            <a:lvl3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3pPr>
            <a:lvl4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4pPr>
            <a:lvl5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07/7/7/main" val="FFFF99" mc:Ignorable=""/>
          </a:solidFill>
        </p:spPr>
        <p:txBody>
          <a:bodyPr wrap="square" lIns="152394" tIns="76197" rIns="152394" bIns="76197" anchor="b" anchorCtr="0">
            <a:noAutofit/>
          </a:bodyPr>
          <a:lstStyle>
            <a:lvl1pPr algn="r">
              <a:buFont typeface="Arial" pitchFamily="34" charset="0"/>
              <a:buNone/>
              <a:defRPr>
                <a:solidFill>
                  <a:srgbClr xmlns:mc="http://schemas.openxmlformats.org/markup-compatibility/2006" xmlns:a14="http://schemas.microsoft.com/office/drawing/2007/7/7/main" val="000000" mc:Ignorable=""/>
                </a:solidFill>
                <a:effectLst/>
                <a:latin typeface="Segoe Semibold" pitchFamily="34" charset="0"/>
              </a:defRPr>
            </a:lvl1pPr>
          </a:lstStyle>
          <a:p>
            <a:pPr lvl="0"/>
            <a:r>
              <a:rPr lang="en-US" smtClean="0"/>
              <a:t>Click to edit Master text styles</a:t>
            </a:r>
          </a:p>
        </p:txBody>
      </p:sp>
    </p:spTree>
  </p:cSld>
  <p:clrMapOvr>
    <a:masterClrMapping/>
  </p:clrMapOvr>
  <p:transition xmlns:p14="http://schemas.microsoft.com/office/powerpoint/2007/7/12/mai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03680"/>
          </a:xfrm>
        </p:spPr>
        <p:txBody>
          <a:bodyPr/>
          <a:lstStyle>
            <a:lvl1pPr>
              <a:lnSpc>
                <a:spcPct val="90000"/>
              </a:lnSpc>
              <a:buSzPct val="130000"/>
              <a:buFont typeface="Arial" pitchFamily="34" charset="0"/>
              <a:buChar char="•"/>
              <a:defRPr lang="en-US" sz="3200" kern="1200" dirty="0" smtClean="0">
                <a:solidFill>
                  <a:schemeClr val="bg1">
                    <a:lumMod val="75000"/>
                  </a:schemeClr>
                </a:solidFill>
                <a:latin typeface="+mn-lt"/>
                <a:ea typeface="+mn-ea"/>
                <a:cs typeface="+mn-cs"/>
              </a:defRPr>
            </a:lvl1pPr>
            <a:lvl2pPr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00000"/>
              <a:buFont typeface="Segoe" pitchFamily="34" charset="0"/>
              <a:buChar char="−"/>
              <a:defRPr lang="en-US" sz="2800" kern="1200" dirty="0" smtClean="0">
                <a:solidFill>
                  <a:schemeClr val="bg1">
                    <a:lumMod val="75000"/>
                  </a:schemeClr>
                </a:solidFill>
                <a:latin typeface="+mn-lt"/>
                <a:ea typeface="+mn-ea"/>
                <a:cs typeface="+mn-cs"/>
              </a:defRPr>
            </a:lvl2pPr>
            <a:lvl3pPr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00000"/>
              <a:buFont typeface="Segoe" pitchFamily="34" charset="0"/>
              <a:buChar char="−"/>
              <a:defRPr lang="en-US" sz="2400" kern="1200" dirty="0" smtClean="0">
                <a:solidFill>
                  <a:schemeClr val="bg1">
                    <a:lumMod val="75000"/>
                  </a:schemeClr>
                </a:solidFill>
                <a:latin typeface="+mn-lt"/>
                <a:ea typeface="+mn-ea"/>
                <a:cs typeface="+mn-cs"/>
              </a:defRPr>
            </a:lvl3pPr>
            <a:lvl4pPr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00000"/>
              <a:buFont typeface="Segoe" pitchFamily="34" charset="0"/>
              <a:buChar char="−"/>
              <a:defRPr lang="en-US" sz="2400" kern="1200" dirty="0" smtClean="0">
                <a:solidFill>
                  <a:schemeClr val="bg1">
                    <a:lumMod val="75000"/>
                  </a:schemeClr>
                </a:solidFill>
                <a:latin typeface="+mn-lt"/>
                <a:ea typeface="+mn-ea"/>
                <a:cs typeface="+mn-cs"/>
              </a:defRPr>
            </a:lvl4pPr>
            <a:lvl5pPr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00000"/>
              <a:buFont typeface="Segoe" pitchFamily="34" charset="0"/>
              <a:buChar char="−"/>
              <a:defRPr lang="en-US" sz="2400" kern="1200" dirty="0">
                <a:solidFill>
                  <a:schemeClr val="bg1">
                    <a:lumMod val="75000"/>
                  </a:schemeClr>
                </a:solidFill>
                <a:latin typeface="+mn-lt"/>
                <a:ea typeface="+mn-ea"/>
                <a:cs typeface="+mn-cs"/>
              </a:defRPr>
            </a:lvl5pPr>
          </a:lstStyle>
          <a:p>
            <a:pPr marL="457200" lvl="0" indent="-457200"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30000"/>
              <a:buFontTx/>
              <a:buBlip>
                <a:blip r:embed="rId2"/>
              </a:buBlip>
            </a:pPr>
            <a:r>
              <a:rPr lang="en-US" dirty="0" smtClean="0"/>
              <a:t>Click to edit Master text styles</a:t>
            </a:r>
          </a:p>
          <a:p>
            <a:pPr marL="854075" lvl="1" indent="-396875"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Tx/>
              <a:buBlip>
                <a:blip r:embed="rId2"/>
              </a:buBlip>
            </a:pPr>
            <a:r>
              <a:rPr lang="en-US" dirty="0" smtClean="0"/>
              <a:t>Second level</a:t>
            </a:r>
          </a:p>
          <a:p>
            <a:pPr marL="1258888" lvl="2" indent="-404813"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Tx/>
              <a:buBlip>
                <a:blip r:embed="rId2"/>
              </a:buBlip>
            </a:pPr>
            <a:r>
              <a:rPr lang="en-US" dirty="0" smtClean="0"/>
              <a:t>Third level</a:t>
            </a:r>
          </a:p>
          <a:p>
            <a:pPr marL="1604963" lvl="3" indent="-346075"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Tx/>
              <a:buBlip>
                <a:blip r:embed="rId2"/>
              </a:buBlip>
            </a:pPr>
            <a:r>
              <a:rPr lang="en-US" dirty="0" smtClean="0"/>
              <a:t>Fourth level</a:t>
            </a:r>
          </a:p>
          <a:p>
            <a:pPr marL="1941513" lvl="4" indent="-336550"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Tx/>
              <a:buBlip>
                <a:blip r:embed="rId2"/>
              </a:buBlip>
            </a:pPr>
            <a:r>
              <a:rPr lang="en-US" dirty="0" smtClean="0"/>
              <a:t>Fifth level</a:t>
            </a: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rgbClr xmlns:mc="http://schemas.openxmlformats.org/markup-compatibility/2006" xmlns:a14="http://schemas.microsoft.com/office/drawing/2007/7/7/main" val="D70023"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49" y="5638800"/>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7" name="Picture 2" descr="W:\TRANSFER\MBupload\SERVER-new\Logo\BizTalk\BizTalk\BizTalk_h_rgb_r.png"/>
          <p:cNvPicPr>
            <a:picLocks noChangeAspect="1" noChangeArrowheads="1"/>
          </p:cNvPicPr>
          <p:nvPr userDrawn="1"/>
        </p:nvPicPr>
        <p:blipFill>
          <a:blip r:embed="rId3" cstate="print"/>
          <a:srcRect/>
          <a:stretch>
            <a:fillRect/>
          </a:stretch>
        </p:blipFill>
        <p:spPr bwMode="auto">
          <a:xfrm>
            <a:off x="711200" y="914400"/>
            <a:ext cx="2413000" cy="520826"/>
          </a:xfrm>
          <a:prstGeom prst="rect">
            <a:avLst/>
          </a:prstGeom>
          <a:noFill/>
        </p:spPr>
      </p:pic>
      <p:pic>
        <p:nvPicPr>
          <p:cNvPr id="6" name="Picture 2" descr="\\cmcreate\Brandteam\EPRO\WIP-Nate\Server_Brand\Templates\Powerpoint\working photo\photo_RED_Delores.jpg"/>
          <p:cNvPicPr>
            <a:picLocks noChangeAspect="1" noChangeArrowheads="1"/>
          </p:cNvPicPr>
          <p:nvPr userDrawn="1"/>
        </p:nvPicPr>
        <p:blipFill>
          <a:blip r:embed="rId4" cstate="print"/>
          <a:srcRect/>
          <a:stretch>
            <a:fillRect/>
          </a:stretch>
        </p:blipFill>
        <p:spPr bwMode="auto">
          <a:xfrm>
            <a:off x="0" y="3197034"/>
            <a:ext cx="3352800" cy="2302065"/>
          </a:xfrm>
          <a:prstGeom prst="rect">
            <a:avLst/>
          </a:prstGeom>
          <a:noFill/>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4.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0.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5.xml"/><Relationship Id="rId1" Type="http://schemas.openxmlformats.org/officeDocument/2006/relationships/slideLayout" Target="../slideLayouts/slideLayout27.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ransition xmlns:p14="http://schemas.microsoft.com/office/powerpoint/2007/7/12/main">
    <p:fade/>
  </p:transition>
  <p:timing>
    <p:tnLst>
      <p:par>
        <p:cTn xmlns:p14="http://schemas.microsoft.com/office/powerpoint/2007/7/12/mai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solidFill>
            <a:schemeClr val="bg1"/>
          </a:solidFill>
          <a:effectLst/>
          <a:latin typeface="Segoe" pitchFamily="34" charset="0"/>
          <a:ea typeface="+mn-ea"/>
          <a:cs typeface="Arial" charset="0"/>
        </a:defRPr>
      </a:lvl1pPr>
    </p:titleStyle>
    <p:bodyStyle>
      <a:lvl1pPr marL="457200" indent="-457200"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30000"/>
        <a:buFontTx/>
        <a:buBlip>
          <a:blip r:embed="rId15"/>
        </a:buBlip>
        <a:defRPr sz="3200" kern="1200">
          <a:solidFill>
            <a:schemeClr val="bg1">
              <a:lumMod val="75000"/>
            </a:schemeClr>
          </a:solidFill>
          <a:latin typeface="+mn-lt"/>
          <a:ea typeface="+mn-ea"/>
          <a:cs typeface="+mn-cs"/>
        </a:defRPr>
      </a:lvl1pPr>
      <a:lvl2pPr marL="854075" indent="-396875"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Tx/>
        <a:buBlip>
          <a:blip r:embed="rId15"/>
        </a:buBlip>
        <a:defRPr sz="2800" kern="1200">
          <a:solidFill>
            <a:schemeClr val="bg1">
              <a:lumMod val="75000"/>
            </a:schemeClr>
          </a:solidFill>
          <a:latin typeface="+mn-lt"/>
          <a:ea typeface="+mn-ea"/>
          <a:cs typeface="+mn-cs"/>
        </a:defRPr>
      </a:lvl2pPr>
      <a:lvl3pPr marL="1258888" indent="-404813"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Tx/>
        <a:buBlip>
          <a:blip r:embed="rId15"/>
        </a:buBlip>
        <a:defRPr sz="2400" kern="1200">
          <a:solidFill>
            <a:schemeClr val="bg1">
              <a:lumMod val="75000"/>
            </a:schemeClr>
          </a:solidFill>
          <a:latin typeface="+mn-lt"/>
          <a:ea typeface="+mn-ea"/>
          <a:cs typeface="+mn-cs"/>
        </a:defRPr>
      </a:lvl3pPr>
      <a:lvl4pPr marL="1604963" indent="-346075"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Tx/>
        <a:buBlip>
          <a:blip r:embed="rId15"/>
        </a:buBlip>
        <a:defRPr sz="2400" kern="1200">
          <a:solidFill>
            <a:schemeClr val="bg1">
              <a:lumMod val="75000"/>
            </a:schemeClr>
          </a:solidFill>
          <a:latin typeface="+mn-lt"/>
          <a:ea typeface="+mn-ea"/>
          <a:cs typeface="+mn-cs"/>
        </a:defRPr>
      </a:lvl4pPr>
      <a:lvl5pPr marL="1941513" indent="-336550"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Tx/>
        <a:buBlip>
          <a:blip r:embed="rId15"/>
        </a:buBlip>
        <a:defRPr sz="2400" kern="1200">
          <a:solidFill>
            <a:schemeClr val="bg1">
              <a:lumMod val="75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7" r:id="rId1"/>
  </p:sldLayoutIdLst>
  <p:transition xmlns:p14="http://schemas.microsoft.com/office/powerpoint/2007/7/12/main">
    <p:fade/>
  </p:transition>
  <p:txStyles>
    <p:titleStyle>
      <a:lvl1pPr algn="l" defTabSz="914363" rtl="0" eaLnBrk="1" latinLnBrk="0" hangingPunct="1">
        <a:lnSpc>
          <a:spcPct val="90000"/>
        </a:lnSpc>
        <a:spcBef>
          <a:spcPct val="0"/>
        </a:spcBef>
        <a:buNone/>
        <a:defRPr lang="en-US" sz="4800" b="0" kern="1200" cap="none" spc="-150" dirty="0">
          <a:ln w="3175">
            <a:noFill/>
          </a:ln>
          <a:solidFill>
            <a:schemeClr val="bg1"/>
          </a:solidFill>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ServerBkg_dark_ppt-bottom.jpg"/>
          <p:cNvPicPr>
            <a:picLocks noChangeAspect="1"/>
          </p:cNvPicPr>
          <p:nvPr userDrawn="1"/>
        </p:nvPicPr>
        <p:blipFill>
          <a:blip r:embed="rId3" cstate="print"/>
          <a:stretch>
            <a:fillRect/>
          </a:stretch>
        </p:blipFill>
        <p:spPr>
          <a:xfrm>
            <a:off x="0" y="6566267"/>
            <a:ext cx="9144000" cy="291733"/>
          </a:xfrm>
          <a:prstGeom prst="rect">
            <a:avLst/>
          </a:prstGeom>
        </p:spPr>
      </p:pic>
      <p:sp>
        <p:nvSpPr>
          <p:cNvPr id="4" name="Title Placeholder 1"/>
          <p:cNvSpPr>
            <a:spLocks noGrp="1"/>
          </p:cNvSpPr>
          <p:nvPr>
            <p:ph type="title"/>
          </p:nvPr>
        </p:nvSpPr>
        <p:spPr>
          <a:xfrm>
            <a:off x="381000" y="230188"/>
            <a:ext cx="8382000" cy="677108"/>
          </a:xfrm>
          <a:prstGeom prst="rect">
            <a:avLst/>
          </a:prstGeom>
        </p:spPr>
        <p:txBody>
          <a:bodyPr vert="horz" wrap="square" lIns="0" tIns="0" rIns="0" bIns="0" rtlCol="0" anchor="t">
            <a:sp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09" r:id="rId1"/>
  </p:sldLayoutIdLst>
  <p:txStyles>
    <p:titleStyle>
      <a:lvl1pPr algn="l" defTabSz="457200" rtl="0" eaLnBrk="1" latinLnBrk="0" hangingPunct="1">
        <a:lnSpc>
          <a:spcPct val="90000"/>
        </a:lnSpc>
        <a:spcBef>
          <a:spcPct val="0"/>
        </a:spcBef>
        <a:buNone/>
        <a:defRPr sz="4800" kern="1200" spc="-150">
          <a:solidFill>
            <a:schemeClr val="tx1"/>
          </a:solidFill>
          <a:latin typeface="Sego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4431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012825"/>
            <a:ext cx="8382000" cy="1618905"/>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ransition xmlns:p14="http://schemas.microsoft.com/office/powerpoint/2007/7/12/main">
    <p:fade/>
  </p:transition>
  <p:txStyles>
    <p:titleStyle>
      <a:lvl1pPr algn="l" defTabSz="914363" rtl="0" eaLnBrk="1" latinLnBrk="0" hangingPunct="1">
        <a:lnSpc>
          <a:spcPct val="90000"/>
        </a:lnSpc>
        <a:spcBef>
          <a:spcPct val="0"/>
        </a:spcBef>
        <a:buNone/>
        <a:defRPr lang="en-US" sz="3200" b="0" kern="1200" cap="none" spc="-100" baseline="0" dirty="0" smtClean="0">
          <a:ln w="3175">
            <a:noFill/>
          </a:ln>
          <a:gradFill>
            <a:gsLst>
              <a:gs pos="0">
                <a:schemeClr val="bg1"/>
              </a:gs>
              <a:gs pos="100000">
                <a:schemeClr val="bg1"/>
              </a:gs>
            </a:gsLst>
            <a:lin ang="10800000" scaled="0"/>
          </a:gradFill>
          <a:effectLst/>
          <a:latin typeface="Segoe UI" pitchFamily="34" charset="0"/>
          <a:ea typeface="Segoe UI" pitchFamily="34" charset="0"/>
          <a:cs typeface="Segoe UI" pitchFamily="34" charset="0"/>
        </a:defRPr>
      </a:lvl1pPr>
    </p:titleStyle>
    <p:bodyStyle>
      <a:lvl1pPr marL="342900" indent="-342900" algn="l" defTabSz="914363" rtl="0" eaLnBrk="1" latinLnBrk="0" hangingPunct="1">
        <a:lnSpc>
          <a:spcPct val="90000"/>
        </a:lnSpc>
        <a:spcBef>
          <a:spcPct val="20000"/>
        </a:spcBef>
        <a:buClr>
          <a:schemeClr val="bg1"/>
        </a:buClr>
        <a:buSzPct val="100000"/>
        <a:buFont typeface="Arial" pitchFamily="34" charset="0"/>
        <a:buChar char="•"/>
        <a:defRPr sz="24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1pPr>
      <a:lvl2pPr marL="628650" indent="-285750" algn="l" defTabSz="914363" rtl="0" eaLnBrk="1" latinLnBrk="0" hangingPunct="1">
        <a:lnSpc>
          <a:spcPct val="90000"/>
        </a:lnSpc>
        <a:spcBef>
          <a:spcPct val="20000"/>
        </a:spcBef>
        <a:buClr>
          <a:schemeClr val="bg1"/>
        </a:buClr>
        <a:buFont typeface="Segoe" pitchFamily="34" charset="0"/>
        <a:buChar char="−"/>
        <a:defRPr sz="20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2pPr>
      <a:lvl3pPr marL="914400" indent="-285750" algn="l" defTabSz="914363" rtl="0" eaLnBrk="1" latinLnBrk="0" hangingPunct="1">
        <a:lnSpc>
          <a:spcPct val="90000"/>
        </a:lnSpc>
        <a:spcBef>
          <a:spcPct val="20000"/>
        </a:spcBef>
        <a:buClr>
          <a:schemeClr val="bg1"/>
        </a:buClr>
        <a:buFont typeface="Segoe" pitchFamily="34" charset="0"/>
        <a:buChar char="−"/>
        <a:defRPr sz="18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3pPr>
      <a:lvl4pPr marL="1200150" indent="-285750" algn="l" defTabSz="914363" rtl="0" eaLnBrk="1" latinLnBrk="0" hangingPunct="1">
        <a:lnSpc>
          <a:spcPct val="90000"/>
        </a:lnSpc>
        <a:spcBef>
          <a:spcPct val="20000"/>
        </a:spcBef>
        <a:buClr>
          <a:schemeClr val="bg1"/>
        </a:buClr>
        <a:buFont typeface="Segoe" pitchFamily="34" charset="0"/>
        <a:buChar char="−"/>
        <a:defRPr sz="18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4pPr>
      <a:lvl5pPr marL="1485900" indent="-285750" algn="l" defTabSz="914363" rtl="0" eaLnBrk="1" latinLnBrk="0" hangingPunct="1">
        <a:lnSpc>
          <a:spcPct val="90000"/>
        </a:lnSpc>
        <a:spcBef>
          <a:spcPct val="20000"/>
        </a:spcBef>
        <a:buClr>
          <a:schemeClr val="bg1"/>
        </a:buClr>
        <a:buFont typeface="Segoe" pitchFamily="34" charset="0"/>
        <a:buChar char="−"/>
        <a:defRPr sz="18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4431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4" r:id="rId1"/>
  </p:sldLayoutIdLst>
  <p:transition xmlns:p14="http://schemas.microsoft.com/office/powerpoint/2007/7/12/main">
    <p:fade/>
  </p:transition>
  <p:txStyles>
    <p:titleStyle>
      <a:lvl1pPr algn="l" defTabSz="914363" rtl="0" eaLnBrk="1" latinLnBrk="0" hangingPunct="1">
        <a:lnSpc>
          <a:spcPct val="90000"/>
        </a:lnSpc>
        <a:spcBef>
          <a:spcPct val="0"/>
        </a:spcBef>
        <a:buNone/>
        <a:defRPr lang="en-US" sz="3200" b="0" kern="1200" cap="none" spc="-100" baseline="0" dirty="0">
          <a:ln w="3175">
            <a:noFill/>
          </a:ln>
          <a:solidFill>
            <a:schemeClr val="bg1"/>
          </a:solidFill>
          <a:effectLst/>
          <a:latin typeface="Segoe UI" pitchFamily="34" charset="0"/>
          <a:ea typeface="Segoe UI" pitchFamily="34" charset="0"/>
          <a:cs typeface="Segoe UI" pitchFamily="34"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10.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2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0.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33.png"/><Relationship Id="rId5" Type="http://schemas.openxmlformats.org/officeDocument/2006/relationships/image" Target="../media/image18.gif"/><Relationship Id="rId4" Type="http://schemas.openxmlformats.org/officeDocument/2006/relationships/image" Target="../media/image41.gif"/><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41.gif"/><Relationship Id="rId7" Type="http://schemas.openxmlformats.org/officeDocument/2006/relationships/image" Target="../media/image37.wmf"/><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33.png"/><Relationship Id="rId5" Type="http://schemas.openxmlformats.org/officeDocument/2006/relationships/image" Target="../media/image42.png"/><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1.gif"/><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39.png"/><Relationship Id="rId4" Type="http://schemas.openxmlformats.org/officeDocument/2006/relationships/image" Target="../media/image18.gif"/><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49.png"/><Relationship Id="rId5" Type="http://schemas.openxmlformats.org/officeDocument/2006/relationships/image" Target="../media/image18.gif"/><Relationship Id="rId4" Type="http://schemas.openxmlformats.org/officeDocument/2006/relationships/image" Target="../media/image41.gif"/></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image" Target="../media/image51.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18.gif"/><Relationship Id="rId3" Type="http://schemas.openxmlformats.org/officeDocument/2006/relationships/image" Target="../media/image54.png"/><Relationship Id="rId7" Type="http://schemas.openxmlformats.org/officeDocument/2006/relationships/image" Target="../media/image57.emf"/><Relationship Id="rId12" Type="http://schemas.openxmlformats.org/officeDocument/2006/relationships/image" Target="../media/image41.gif"/><Relationship Id="rId2" Type="http://schemas.openxmlformats.org/officeDocument/2006/relationships/notesSlide" Target="../notesSlides/notesSlide18.xml"/><Relationship Id="rId1" Type="http://schemas.openxmlformats.org/officeDocument/2006/relationships/slideLayout" Target="../slideLayouts/slideLayout21.xml"/><Relationship Id="rId6" Type="http://schemas.openxmlformats.org/officeDocument/2006/relationships/image" Target="../media/image16.png"/><Relationship Id="rId11" Type="http://schemas.openxmlformats.org/officeDocument/2006/relationships/image" Target="../media/image17.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55.png"/><Relationship Id="rId9" Type="http://schemas.openxmlformats.org/officeDocument/2006/relationships/image" Target="../media/image59.png"/><Relationship Id="rId14" Type="http://schemas.openxmlformats.org/officeDocument/2006/relationships/image" Target="../media/image61.png"/></Relationships>
</file>

<file path=ppt/slides/_rels/slide19.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8.png"/><Relationship Id="rId3" Type="http://schemas.openxmlformats.org/officeDocument/2006/relationships/image" Target="../media/image55.png"/><Relationship Id="rId7" Type="http://schemas.openxmlformats.org/officeDocument/2006/relationships/image" Target="../media/image63.png"/><Relationship Id="rId12"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21.xml"/><Relationship Id="rId6" Type="http://schemas.openxmlformats.org/officeDocument/2006/relationships/image" Target="../media/image62.png"/><Relationship Id="rId11" Type="http://schemas.openxmlformats.org/officeDocument/2006/relationships/image" Target="../media/image66.png"/><Relationship Id="rId5" Type="http://schemas.openxmlformats.org/officeDocument/2006/relationships/image" Target="../media/image58.png"/><Relationship Id="rId15" Type="http://schemas.openxmlformats.org/officeDocument/2006/relationships/image" Target="../media/image18.gif"/><Relationship Id="rId10" Type="http://schemas.openxmlformats.org/officeDocument/2006/relationships/image" Target="../media/image56.png"/><Relationship Id="rId4" Type="http://schemas.openxmlformats.org/officeDocument/2006/relationships/image" Target="../media/image54.png"/><Relationship Id="rId9" Type="http://schemas.openxmlformats.org/officeDocument/2006/relationships/image" Target="../media/image65.png"/><Relationship Id="rId14" Type="http://schemas.openxmlformats.org/officeDocument/2006/relationships/image" Target="../media/image41.gif"/></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6.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diagramColors" Target="../diagrams/colors1.xml"/><Relationship Id="rId11" Type="http://schemas.openxmlformats.org/officeDocument/2006/relationships/image" Target="../media/image30.png"/><Relationship Id="rId5" Type="http://schemas.openxmlformats.org/officeDocument/2006/relationships/diagramQuickStyle" Target="../diagrams/quickStyle1.xml"/><Relationship Id="rId10" Type="http://schemas.openxmlformats.org/officeDocument/2006/relationships/image" Target="../media/image29.png"/><Relationship Id="rId4" Type="http://schemas.openxmlformats.org/officeDocument/2006/relationships/diagramLayout" Target="../diagrams/layout1.xml"/><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18.gif"/><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30250" y="1905000"/>
            <a:ext cx="7681913" cy="1523495"/>
          </a:xfrm>
          <a:prstGeom prst="rect">
            <a:avLst/>
          </a:prstGeom>
        </p:spPr>
        <p:txBody>
          <a:bodyPr vert="horz" wrap="square" lIns="0" tIns="0" rIns="0" bIns="0" rtlCol="0" anchor="t">
            <a:normAutofit/>
            <a:scene3d>
              <a:camera prst="orthographicFront"/>
              <a:lightRig rig="soft" dir="t">
                <a:rot lat="0" lon="0" rev="10800000"/>
              </a:lightRig>
            </a:scene3d>
            <a:sp3d>
              <a:bevelT w="27940" h="12700"/>
              <a:contourClr>
                <a:srgbClr xmlns:mc="http://schemas.openxmlformats.org/markup-compatibility/2006" xmlns:a14="http://schemas.microsoft.com/office/drawing/2007/7/7/main" val="DDDDDD" mc:Ignorable=""/>
              </a:contourClr>
            </a:sp3d>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1" i="0" u="none" strike="noStrike" kern="1200" spc="150" normalizeH="0" baseline="0" noProof="0" dirty="0" smtClean="0">
                <a:ln w="11430"/>
                <a:solidFill>
                  <a:srgbClr xmlns:mc="http://schemas.openxmlformats.org/markup-compatibility/2006" xmlns:a14="http://schemas.microsoft.com/office/drawing/2007/7/7/main" val="F8F8F8" mc:Ignorable=""/>
                </a:solidFill>
                <a:effectLst>
                  <a:outerShdw blurRad="25400" algn="tl" rotWithShape="0">
                    <a:srgbClr xmlns:mc="http://schemas.openxmlformats.org/markup-compatibility/2006" xmlns:a14="http://schemas.microsoft.com/office/drawing/2007/7/7/main" val="000000" mc:Ignorable="">
                      <a:alpha val="43000"/>
                    </a:srgbClr>
                  </a:outerShdw>
                </a:effectLst>
                <a:uLnTx/>
                <a:uFillTx/>
                <a:latin typeface="Segoe" pitchFamily="34" charset="0"/>
                <a:ea typeface="+mn-ea"/>
                <a:cs typeface="Arial" charset="0"/>
              </a:rPr>
              <a:t>SQL Server 2008 R2</a:t>
            </a:r>
          </a:p>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1" i="0" u="none" strike="noStrike" kern="1200" spc="150" normalizeH="0" baseline="0" noProof="0" dirty="0" smtClean="0">
                <a:ln w="11430"/>
                <a:solidFill>
                  <a:srgbClr xmlns:mc="http://schemas.openxmlformats.org/markup-compatibility/2006" xmlns:a14="http://schemas.microsoft.com/office/drawing/2007/7/7/main" val="F8F8F8" mc:Ignorable=""/>
                </a:solidFill>
                <a:effectLst>
                  <a:outerShdw blurRad="25400" algn="tl" rotWithShape="0">
                    <a:srgbClr xmlns:mc="http://schemas.openxmlformats.org/markup-compatibility/2006" xmlns:a14="http://schemas.microsoft.com/office/drawing/2007/7/7/main" val="000000" mc:Ignorable="">
                      <a:alpha val="43000"/>
                    </a:srgbClr>
                  </a:outerShdw>
                </a:effectLst>
                <a:uLnTx/>
                <a:uFillTx/>
                <a:latin typeface="Segoe" pitchFamily="34" charset="0"/>
                <a:ea typeface="+mn-ea"/>
                <a:cs typeface="Arial" charset="0"/>
              </a:rPr>
              <a:t>Analysis Services</a:t>
            </a:r>
            <a:endParaRPr kumimoji="0" lang="en-US" sz="4800" b="1" i="0" u="none" strike="noStrike" kern="1200" spc="150" normalizeH="0" baseline="0" noProof="0" dirty="0">
              <a:ln w="11430"/>
              <a:solidFill>
                <a:srgbClr xmlns:mc="http://schemas.openxmlformats.org/markup-compatibility/2006" xmlns:a14="http://schemas.microsoft.com/office/drawing/2007/7/7/main" val="F8F8F8" mc:Ignorable=""/>
              </a:solidFill>
              <a:effectLst>
                <a:outerShdw blurRad="25400" algn="tl" rotWithShape="0">
                  <a:srgbClr xmlns:mc="http://schemas.openxmlformats.org/markup-compatibility/2006" xmlns:a14="http://schemas.microsoft.com/office/drawing/2007/7/7/main" val="000000" mc:Ignorable="">
                    <a:alpha val="43000"/>
                  </a:srgbClr>
                </a:outerShdw>
              </a:effectLst>
              <a:uLnTx/>
              <a:uFillTx/>
              <a:latin typeface="Segoe" pitchFamily="34" charset="0"/>
              <a:ea typeface="+mn-ea"/>
              <a:cs typeface="Arial" charset="0"/>
            </a:endParaRPr>
          </a:p>
        </p:txBody>
      </p:sp>
      <p:pic>
        <p:nvPicPr>
          <p:cNvPr id="4" name="Picture 33" descr="SQL08r2_h_rgb_r.png"/>
          <p:cNvPicPr>
            <a:picLocks noChangeAspect="1"/>
          </p:cNvPicPr>
          <p:nvPr/>
        </p:nvPicPr>
        <p:blipFill>
          <a:blip r:embed="rId3" cstate="print"/>
          <a:stretch>
            <a:fillRect/>
          </a:stretch>
        </p:blipFill>
        <p:spPr>
          <a:xfrm>
            <a:off x="5638800" y="5943600"/>
            <a:ext cx="3360420" cy="622935"/>
          </a:xfrm>
          <a:prstGeom prst="rect">
            <a:avLst/>
          </a:prstGeom>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8600" y="173403"/>
            <a:ext cx="8382000" cy="969597"/>
          </a:xfrm>
        </p:spPr>
        <p:txBody>
          <a:bodyPr>
            <a:noAutofit/>
          </a:bodyPr>
          <a:lstStyle/>
          <a:p>
            <a:r>
              <a:rPr lang="en-US" spc="0" dirty="0"/>
              <a:t>Advanced Analysis Services </a:t>
            </a:r>
            <a:r>
              <a:rPr lang="en-US" spc="0" dirty="0" smtClean="0"/>
              <a:t>Features</a:t>
            </a:r>
            <a:endParaRPr lang="en-US" sz="2800" dirty="0">
              <a:solidFill>
                <a:schemeClr val="accent4"/>
              </a:solidFill>
            </a:endParaRPr>
          </a:p>
        </p:txBody>
      </p:sp>
      <p:sp>
        <p:nvSpPr>
          <p:cNvPr id="4" name="Left Arrow Callout 3"/>
          <p:cNvSpPr/>
          <p:nvPr/>
        </p:nvSpPr>
        <p:spPr>
          <a:xfrm>
            <a:off x="5181600" y="5257800"/>
            <a:ext cx="3657600" cy="1066800"/>
          </a:xfrm>
          <a:prstGeom prst="leftArrowCallout">
            <a:avLst>
              <a:gd name="adj1" fmla="val 41862"/>
              <a:gd name="adj2" fmla="val 35144"/>
              <a:gd name="adj3" fmla="val 25354"/>
              <a:gd name="adj4" fmla="val 90960"/>
            </a:avLst>
          </a:prstGeom>
          <a:solidFill>
            <a:schemeClr val="tx1">
              <a:lumMod val="50000"/>
              <a:lumOff val="50000"/>
            </a:schemeClr>
          </a:solidFill>
          <a:ln w="3175">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Left Arrow Callout 5"/>
          <p:cNvSpPr/>
          <p:nvPr/>
        </p:nvSpPr>
        <p:spPr>
          <a:xfrm>
            <a:off x="5181600" y="1295400"/>
            <a:ext cx="3657600" cy="1905000"/>
          </a:xfrm>
          <a:prstGeom prst="leftArrowCallout">
            <a:avLst>
              <a:gd name="adj1" fmla="val 22913"/>
              <a:gd name="adj2" fmla="val 20946"/>
              <a:gd name="adj3" fmla="val 16852"/>
              <a:gd name="adj4" fmla="val 91107"/>
            </a:avLst>
          </a:prstGeom>
          <a:solidFill>
            <a:schemeClr val="tx1">
              <a:lumMod val="50000"/>
              <a:lumOff val="50000"/>
            </a:schemeClr>
          </a:solidFill>
          <a:ln w="3175">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Diagram 6"/>
          <p:cNvGraphicFramePr/>
          <p:nvPr/>
        </p:nvGraphicFramePr>
        <p:xfrm>
          <a:off x="5638800" y="1371600"/>
          <a:ext cx="3164681"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nvGraphicFramePr>
        <p:xfrm>
          <a:off x="5638801" y="5334000"/>
          <a:ext cx="3124200" cy="914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Content Placeholder 3"/>
          <p:cNvGraphicFramePr>
            <a:graphicFrameLocks/>
          </p:cNvGraphicFramePr>
          <p:nvPr/>
        </p:nvGraphicFramePr>
        <p:xfrm>
          <a:off x="-228600" y="1189037"/>
          <a:ext cx="5410200" cy="475456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1" name="Left Arrow Callout 10"/>
          <p:cNvSpPr/>
          <p:nvPr/>
        </p:nvSpPr>
        <p:spPr>
          <a:xfrm>
            <a:off x="5181600" y="3276600"/>
            <a:ext cx="3657600" cy="1905000"/>
          </a:xfrm>
          <a:prstGeom prst="leftArrowCallout">
            <a:avLst>
              <a:gd name="adj1" fmla="val 22913"/>
              <a:gd name="adj2" fmla="val 20946"/>
              <a:gd name="adj3" fmla="val 16852"/>
              <a:gd name="adj4" fmla="val 91107"/>
            </a:avLst>
          </a:prstGeom>
          <a:solidFill>
            <a:schemeClr val="tx1">
              <a:lumMod val="50000"/>
              <a:lumOff val="50000"/>
            </a:schemeClr>
          </a:solidFill>
          <a:ln w="3175">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2" name="Diagram 11"/>
          <p:cNvGraphicFramePr/>
          <p:nvPr/>
        </p:nvGraphicFramePr>
        <p:xfrm>
          <a:off x="5562600" y="3352800"/>
          <a:ext cx="3164681" cy="17526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txBox="1">
            <a:spLocks noChangeArrowheads="1"/>
          </p:cNvSpPr>
          <p:nvPr/>
        </p:nvSpPr>
        <p:spPr>
          <a:xfrm>
            <a:off x="152400" y="0"/>
            <a:ext cx="8580437" cy="1244600"/>
          </a:xfrm>
          <a:prstGeom prst="rect">
            <a:avLst/>
          </a:prstGeom>
          <a:noFill/>
          <a:ln/>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normalizeH="0" noProof="0" dirty="0" smtClean="0">
                <a:ln w="3175">
                  <a:noFill/>
                </a:ln>
                <a:solidFill>
                  <a:schemeClr val="bg1"/>
                </a:solidFill>
                <a:uLnTx/>
                <a:uFillTx/>
                <a:latin typeface="Segoe UI" pitchFamily="34" charset="0"/>
                <a:ea typeface="+mj-ea"/>
                <a:cs typeface="Segoe UI" pitchFamily="34" charset="0"/>
              </a:rPr>
              <a:t>Design Scalable Solutions</a:t>
            </a:r>
            <a:endParaRPr kumimoji="0" lang="en-US" sz="3200" b="0" i="0" u="none" strike="noStrike" kern="1200" cap="none" normalizeH="0" noProof="0" dirty="0">
              <a:ln w="3175">
                <a:noFill/>
              </a:ln>
              <a:solidFill>
                <a:schemeClr val="bg1"/>
              </a:solidFill>
              <a:uLnTx/>
              <a:uFillTx/>
              <a:latin typeface="Segoe UI" pitchFamily="34" charset="0"/>
              <a:ea typeface="+mj-ea"/>
              <a:cs typeface="Segoe UI" pitchFamily="34" charset="0"/>
            </a:endParaRPr>
          </a:p>
        </p:txBody>
      </p:sp>
      <p:sp>
        <p:nvSpPr>
          <p:cNvPr id="3" name="Rounded Rectangle 2"/>
          <p:cNvSpPr/>
          <p:nvPr/>
        </p:nvSpPr>
        <p:spPr>
          <a:xfrm>
            <a:off x="381000" y="1143000"/>
            <a:ext cx="8382000" cy="5181600"/>
          </a:xfrm>
          <a:prstGeom prst="roundRect">
            <a:avLst>
              <a:gd name="adj" fmla="val 8567"/>
            </a:avLst>
          </a:prstGeom>
          <a:solidFill>
            <a:schemeClr val="tx1">
              <a:alpha val="80000"/>
            </a:schemeClr>
          </a:solidFill>
          <a:ln w="38100">
            <a:solidFill>
              <a:schemeClr val="bg2">
                <a:lumMod val="50000"/>
              </a:schemeClr>
            </a:solidFill>
          </a:ln>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grpSp>
        <p:nvGrpSpPr>
          <p:cNvPr id="4" name="Group 30"/>
          <p:cNvGrpSpPr>
            <a:grpSpLocks/>
          </p:cNvGrpSpPr>
          <p:nvPr/>
        </p:nvGrpSpPr>
        <p:grpSpPr bwMode="auto">
          <a:xfrm>
            <a:off x="685799" y="1600200"/>
            <a:ext cx="3048001" cy="3733799"/>
            <a:chOff x="671513" y="1275008"/>
            <a:chExt cx="2767146" cy="3771655"/>
          </a:xfrm>
          <a:effectLst>
            <a:outerShdw blurRad="50800" dist="50800" dir="5400000" algn="ctr" rotWithShape="0">
              <a:srgbClr xmlns:mc="http://schemas.openxmlformats.org/markup-compatibility/2006" xmlns:a14="http://schemas.microsoft.com/office/drawing/2007/7/7/main" val="000000" mc:Ignorable="">
                <a:alpha val="0"/>
              </a:srgbClr>
            </a:outerShdw>
          </a:effectLst>
        </p:grpSpPr>
        <p:pic>
          <p:nvPicPr>
            <p:cNvPr id="5" name="Picture 21" descr="AS1merg"/>
            <p:cNvPicPr>
              <a:picLocks noChangeAspect="1" noChangeArrowheads="1"/>
            </p:cNvPicPr>
            <p:nvPr/>
          </p:nvPicPr>
          <p:blipFill>
            <a:blip r:embed="rId3" cstate="print"/>
            <a:srcRect/>
            <a:stretch>
              <a:fillRect/>
            </a:stretch>
          </p:blipFill>
          <p:spPr bwMode="auto">
            <a:xfrm>
              <a:off x="671513" y="1279525"/>
              <a:ext cx="2767146" cy="3767138"/>
            </a:xfrm>
            <a:prstGeom prst="rect">
              <a:avLst/>
            </a:prstGeom>
            <a:noFill/>
            <a:ln w="9525">
              <a:noFill/>
              <a:miter lim="800000"/>
              <a:headEnd/>
              <a:tailEnd/>
            </a:ln>
          </p:spPr>
        </p:pic>
        <p:grpSp>
          <p:nvGrpSpPr>
            <p:cNvPr id="6" name="Group 29"/>
            <p:cNvGrpSpPr>
              <a:grpSpLocks/>
            </p:cNvGrpSpPr>
            <p:nvPr/>
          </p:nvGrpSpPr>
          <p:grpSpPr bwMode="auto">
            <a:xfrm>
              <a:off x="682626" y="1275008"/>
              <a:ext cx="2754446" cy="2265215"/>
              <a:chOff x="682626" y="1275008"/>
              <a:chExt cx="2754446" cy="2265215"/>
            </a:xfrm>
          </p:grpSpPr>
          <p:sp>
            <p:nvSpPr>
              <p:cNvPr id="7" name="Rectangle 6"/>
              <p:cNvSpPr/>
              <p:nvPr/>
            </p:nvSpPr>
            <p:spPr bwMode="auto">
              <a:xfrm>
                <a:off x="708027" y="1768688"/>
                <a:ext cx="2729045" cy="1657242"/>
              </a:xfrm>
              <a:prstGeom prst="rect">
                <a:avLst/>
              </a:prstGeom>
              <a:solidFill>
                <a:schemeClr val="bg1">
                  <a:lumMod val="20000"/>
                  <a:lumOff val="80000"/>
                  <a:alpha val="23000"/>
                </a:schemeClr>
              </a:solidFill>
              <a:ln w="12700" cap="flat" cmpd="sng" algn="ctr">
                <a:noFill/>
                <a:prstDash val="solid"/>
                <a:round/>
                <a:headEnd type="none" w="med" len="med"/>
                <a:tailEnd type="none" w="med" len="med"/>
              </a:ln>
              <a:effectLst/>
            </p:spPr>
            <p:txBody>
              <a:bodyPr anchor="ctr"/>
              <a:lstStyle/>
              <a:p>
                <a:pPr algn="ctr" eaLnBrk="0" hangingPunct="0">
                  <a:lnSpc>
                    <a:spcPct val="85000"/>
                  </a:lnSpc>
                  <a:spcBef>
                    <a:spcPct val="20000"/>
                  </a:spcBef>
                  <a:defRPr/>
                </a:pPr>
                <a:endParaRPr lang="en-US" dirty="0">
                  <a:solidFill>
                    <a:srgbClr xmlns:mc="http://schemas.openxmlformats.org/markup-compatibility/2006" xmlns:a14="http://schemas.microsoft.com/office/drawing/2007/7/7/main" val="FFFFFF" mc:Ignorable="">
                      <a:alpha val="100000"/>
                    </a:srgbClr>
                  </a:solidFill>
                  <a:latin typeface="Arial"/>
                  <a:cs typeface="Arial" pitchFamily="34" charset="0"/>
                </a:endParaRPr>
              </a:p>
            </p:txBody>
          </p:sp>
          <p:sp>
            <p:nvSpPr>
              <p:cNvPr id="8" name="Isosceles Triangle 7"/>
              <p:cNvSpPr/>
              <p:nvPr/>
            </p:nvSpPr>
            <p:spPr bwMode="auto">
              <a:xfrm>
                <a:off x="682626" y="1275008"/>
                <a:ext cx="2652841" cy="476219"/>
              </a:xfrm>
              <a:prstGeom prst="triangle">
                <a:avLst>
                  <a:gd name="adj" fmla="val 1"/>
                </a:avLst>
              </a:prstGeom>
              <a:solidFill>
                <a:schemeClr val="bg1">
                  <a:lumMod val="20000"/>
                  <a:lumOff val="80000"/>
                  <a:alpha val="23000"/>
                </a:schemeClr>
              </a:solidFill>
              <a:ln w="12700" cap="flat" cmpd="sng" algn="ctr">
                <a:noFill/>
                <a:prstDash val="solid"/>
                <a:round/>
                <a:headEnd type="none" w="med" len="med"/>
                <a:tailEnd type="none" w="med" len="med"/>
              </a:ln>
              <a:effectLst/>
            </p:spPr>
            <p:txBody>
              <a:bodyPr anchor="ctr"/>
              <a:lstStyle/>
              <a:p>
                <a:pPr algn="ctr" eaLnBrk="0" hangingPunct="0">
                  <a:lnSpc>
                    <a:spcPct val="85000"/>
                  </a:lnSpc>
                  <a:spcBef>
                    <a:spcPct val="20000"/>
                  </a:spcBef>
                  <a:defRPr/>
                </a:pPr>
                <a:endParaRPr lang="en-US" dirty="0">
                  <a:solidFill>
                    <a:srgbClr xmlns:mc="http://schemas.openxmlformats.org/markup-compatibility/2006" xmlns:a14="http://schemas.microsoft.com/office/drawing/2007/7/7/main" val="FFFFFF" mc:Ignorable="">
                      <a:alpha val="100000"/>
                    </a:srgbClr>
                  </a:solidFill>
                  <a:latin typeface="Arial"/>
                  <a:cs typeface="Arial" pitchFamily="34" charset="0"/>
                </a:endParaRPr>
              </a:p>
            </p:txBody>
          </p:sp>
          <p:sp>
            <p:nvSpPr>
              <p:cNvPr id="9" name="Isosceles Triangle 8"/>
              <p:cNvSpPr/>
              <p:nvPr/>
            </p:nvSpPr>
            <p:spPr bwMode="auto">
              <a:xfrm>
                <a:off x="682626" y="3387833"/>
                <a:ext cx="2652841" cy="152390"/>
              </a:xfrm>
              <a:prstGeom prst="triangle">
                <a:avLst>
                  <a:gd name="adj" fmla="val 1"/>
                </a:avLst>
              </a:prstGeom>
              <a:solidFill>
                <a:schemeClr val="bg1">
                  <a:lumMod val="20000"/>
                  <a:lumOff val="80000"/>
                  <a:alpha val="23000"/>
                </a:schemeClr>
              </a:solidFill>
              <a:ln w="12700" cap="flat" cmpd="sng" algn="ctr">
                <a:noFill/>
                <a:prstDash val="solid"/>
                <a:round/>
                <a:headEnd type="none" w="med" len="med"/>
                <a:tailEnd type="none" w="med" len="med"/>
              </a:ln>
              <a:effectLst/>
            </p:spPr>
            <p:txBody>
              <a:bodyPr anchor="ctr"/>
              <a:lstStyle/>
              <a:p>
                <a:pPr algn="ctr" eaLnBrk="0" hangingPunct="0">
                  <a:lnSpc>
                    <a:spcPct val="85000"/>
                  </a:lnSpc>
                  <a:spcBef>
                    <a:spcPct val="20000"/>
                  </a:spcBef>
                  <a:defRPr/>
                </a:pPr>
                <a:endParaRPr lang="en-US" dirty="0">
                  <a:solidFill>
                    <a:srgbClr xmlns:mc="http://schemas.openxmlformats.org/markup-compatibility/2006" xmlns:a14="http://schemas.microsoft.com/office/drawing/2007/7/7/main" val="FFFFFF" mc:Ignorable="">
                      <a:alpha val="100000"/>
                    </a:srgbClr>
                  </a:solidFill>
                  <a:latin typeface="Arial"/>
                  <a:cs typeface="Arial" pitchFamily="34" charset="0"/>
                </a:endParaRPr>
              </a:p>
            </p:txBody>
          </p:sp>
        </p:grpSp>
      </p:grpSp>
      <p:sp>
        <p:nvSpPr>
          <p:cNvPr id="10" name="TextBox 9"/>
          <p:cNvSpPr txBox="1"/>
          <p:nvPr/>
        </p:nvSpPr>
        <p:spPr>
          <a:xfrm>
            <a:off x="4059238" y="1427723"/>
            <a:ext cx="4627562" cy="4439677"/>
          </a:xfrm>
          <a:prstGeom prst="rect">
            <a:avLst/>
          </a:prstGeom>
          <a:noFill/>
        </p:spPr>
        <p:txBody>
          <a:bodyPr>
            <a:spAutoFit/>
          </a:bodyPr>
          <a:lstStyle/>
          <a:p>
            <a:pPr marL="176213" lvl="1" indent="-176213" defTabSz="404813">
              <a:buBlip>
                <a:blip r:embed="rId4"/>
              </a:buBlip>
              <a:defRPr/>
            </a:pPr>
            <a:r>
              <a:rPr lang="en-US" sz="2000" dirty="0" smtClean="0">
                <a:solidFill>
                  <a:schemeClr val="bg1"/>
                </a:solidFill>
              </a:rPr>
              <a:t>Productivity Enhancing Designers</a:t>
            </a:r>
            <a:endParaRPr lang="en-US" sz="2000" dirty="0">
              <a:solidFill>
                <a:schemeClr val="bg1"/>
              </a:solidFill>
            </a:endParaRPr>
          </a:p>
          <a:p>
            <a:pPr marL="461963" lvl="1" indent="-230188" defTabSz="404813">
              <a:buBlip>
                <a:blip r:embed="rId5"/>
              </a:buBlip>
              <a:defRPr/>
            </a:pPr>
            <a:r>
              <a:rPr lang="en-US" dirty="0" smtClean="0">
                <a:solidFill>
                  <a:schemeClr val="bg1"/>
                </a:solidFill>
              </a:rPr>
              <a:t>Optimized design experience</a:t>
            </a:r>
          </a:p>
          <a:p>
            <a:pPr marL="461963" lvl="1" indent="-230188" defTabSz="404813">
              <a:buBlip>
                <a:blip r:embed="rId5"/>
              </a:buBlip>
              <a:defRPr/>
            </a:pPr>
            <a:r>
              <a:rPr lang="en-US" dirty="0" smtClean="0">
                <a:solidFill>
                  <a:schemeClr val="bg1"/>
                </a:solidFill>
              </a:rPr>
              <a:t>Best Practice Design Alerts</a:t>
            </a:r>
          </a:p>
          <a:p>
            <a:pPr marL="461963" lvl="1" indent="-230188" defTabSz="404813">
              <a:buBlip>
                <a:blip r:embed="rId5"/>
              </a:buBlip>
              <a:defRPr/>
            </a:pPr>
            <a:r>
              <a:rPr lang="en-US" dirty="0" smtClean="0">
                <a:solidFill>
                  <a:schemeClr val="bg1"/>
                </a:solidFill>
              </a:rPr>
              <a:t>Project Lifecycle support</a:t>
            </a:r>
          </a:p>
          <a:p>
            <a:pPr marL="287338" lvl="1" defTabSz="404813">
              <a:defRPr/>
            </a:pPr>
            <a:r>
              <a:rPr lang="en-US" sz="1400" dirty="0" smtClean="0">
                <a:solidFill>
                  <a:schemeClr val="bg1"/>
                </a:solidFill>
              </a:rPr>
              <a:t> </a:t>
            </a:r>
            <a:endParaRPr lang="en-US" sz="1400" dirty="0">
              <a:solidFill>
                <a:schemeClr val="bg1"/>
              </a:solidFill>
            </a:endParaRPr>
          </a:p>
          <a:p>
            <a:pPr marL="176213" indent="-176213">
              <a:buBlip>
                <a:blip r:embed="rId4"/>
              </a:buBlip>
              <a:defRPr/>
            </a:pPr>
            <a:r>
              <a:rPr lang="en-US" sz="2000" dirty="0" smtClean="0">
                <a:solidFill>
                  <a:schemeClr val="bg1"/>
                </a:solidFill>
              </a:rPr>
              <a:t>Scalable Infrastructure </a:t>
            </a:r>
          </a:p>
          <a:p>
            <a:pPr marL="461963" lvl="1" indent="-230188">
              <a:buBlip>
                <a:blip r:embed="rId5"/>
              </a:buBlip>
              <a:defRPr/>
            </a:pPr>
            <a:r>
              <a:rPr lang="en-US" dirty="0" smtClean="0">
                <a:solidFill>
                  <a:schemeClr val="bg1"/>
                </a:solidFill>
              </a:rPr>
              <a:t>Heterogeneous data Integration</a:t>
            </a:r>
          </a:p>
          <a:p>
            <a:pPr marL="461963" lvl="1" indent="-230188">
              <a:buBlip>
                <a:blip r:embed="rId5"/>
              </a:buBlip>
              <a:defRPr/>
            </a:pPr>
            <a:r>
              <a:rPr lang="en-US" dirty="0" smtClean="0">
                <a:solidFill>
                  <a:schemeClr val="bg1"/>
                </a:solidFill>
              </a:rPr>
              <a:t>Robust Scale-Out Configuration</a:t>
            </a:r>
          </a:p>
          <a:p>
            <a:pPr marL="461963" lvl="1" indent="-230188">
              <a:buBlip>
                <a:blip r:embed="rId5"/>
              </a:buBlip>
              <a:defRPr/>
            </a:pPr>
            <a:r>
              <a:rPr lang="en-US" dirty="0" smtClean="0">
                <a:solidFill>
                  <a:schemeClr val="bg1"/>
                </a:solidFill>
              </a:rPr>
              <a:t>Advanced Resource Monitoring</a:t>
            </a:r>
            <a:endParaRPr lang="en-US" dirty="0">
              <a:solidFill>
                <a:schemeClr val="bg1"/>
              </a:solidFill>
            </a:endParaRPr>
          </a:p>
          <a:p>
            <a:pPr marL="461963" lvl="1" indent="-230188">
              <a:buBlip>
                <a:blip r:embed="rId5"/>
              </a:buBlip>
              <a:defRPr/>
            </a:pPr>
            <a:r>
              <a:rPr lang="en-US" dirty="0" smtClean="0">
                <a:solidFill>
                  <a:schemeClr val="bg1"/>
                </a:solidFill>
              </a:rPr>
              <a:t>User-differentiated </a:t>
            </a:r>
            <a:r>
              <a:rPr lang="en-US" dirty="0">
                <a:solidFill>
                  <a:schemeClr val="bg1"/>
                </a:solidFill>
              </a:rPr>
              <a:t>perspectives</a:t>
            </a:r>
          </a:p>
          <a:p>
            <a:pPr marL="231775" lvl="1" indent="-231775">
              <a:buFont typeface="Arial" pitchFamily="34" charset="0"/>
              <a:buChar char="•"/>
              <a:defRPr/>
            </a:pPr>
            <a:endParaRPr lang="en-US" sz="1050" dirty="0">
              <a:solidFill>
                <a:schemeClr val="bg1"/>
              </a:solidFill>
            </a:endParaRPr>
          </a:p>
          <a:p>
            <a:pPr marL="176213" lvl="1" indent="-176213">
              <a:buBlip>
                <a:blip r:embed="rId4"/>
              </a:buBlip>
              <a:defRPr/>
            </a:pPr>
            <a:r>
              <a:rPr lang="en-US" sz="2000" dirty="0">
                <a:solidFill>
                  <a:schemeClr val="bg1"/>
                </a:solidFill>
              </a:rPr>
              <a:t>Superior Performance </a:t>
            </a:r>
          </a:p>
          <a:p>
            <a:pPr marL="461963" lvl="2" indent="-230188">
              <a:buBlip>
                <a:blip r:embed="rId5"/>
              </a:buBlip>
              <a:defRPr/>
            </a:pPr>
            <a:r>
              <a:rPr lang="en-US" dirty="0" smtClean="0">
                <a:solidFill>
                  <a:schemeClr val="bg1"/>
                </a:solidFill>
              </a:rPr>
              <a:t>Market leading MOLAP Engine</a:t>
            </a:r>
          </a:p>
          <a:p>
            <a:pPr marL="461963" lvl="2" indent="-230188">
              <a:buBlip>
                <a:blip r:embed="rId5"/>
              </a:buBlip>
              <a:defRPr/>
            </a:pPr>
            <a:r>
              <a:rPr lang="en-US" dirty="0" smtClean="0">
                <a:solidFill>
                  <a:schemeClr val="bg1"/>
                </a:solidFill>
              </a:rPr>
              <a:t>Near real-time data access</a:t>
            </a:r>
          </a:p>
          <a:p>
            <a:pPr marL="461963" lvl="1" indent="-230188">
              <a:buBlip>
                <a:blip r:embed="rId5"/>
              </a:buBlip>
              <a:defRPr/>
            </a:pPr>
            <a:r>
              <a:rPr lang="en-US" dirty="0" smtClean="0">
                <a:solidFill>
                  <a:schemeClr val="bg1"/>
                </a:solidFill>
              </a:rPr>
              <a:t>Subspace computation optimization</a:t>
            </a:r>
          </a:p>
          <a:p>
            <a:pPr marL="461963" lvl="1" indent="-230188">
              <a:buBlip>
                <a:blip r:embed="rId5"/>
              </a:buBlip>
              <a:defRPr/>
            </a:pPr>
            <a:r>
              <a:rPr lang="en-US" dirty="0" smtClean="0">
                <a:solidFill>
                  <a:schemeClr val="bg1"/>
                </a:solidFill>
              </a:rPr>
              <a:t>MOLAP enabled write-back </a:t>
            </a:r>
            <a:endParaRPr lang="en-US" dirty="0">
              <a:solidFill>
                <a:schemeClr val="bg1"/>
              </a:solidFill>
            </a:endParaRPr>
          </a:p>
        </p:txBody>
      </p:sp>
      <p:grpSp>
        <p:nvGrpSpPr>
          <p:cNvPr id="11" name="Group 10"/>
          <p:cNvGrpSpPr/>
          <p:nvPr/>
        </p:nvGrpSpPr>
        <p:grpSpPr>
          <a:xfrm>
            <a:off x="1147158" y="5250900"/>
            <a:ext cx="2358042" cy="1378500"/>
            <a:chOff x="575234" y="2060788"/>
            <a:chExt cx="2358042" cy="1378500"/>
          </a:xfrm>
        </p:grpSpPr>
        <p:pic>
          <p:nvPicPr>
            <p:cNvPr id="12" name="Picture 2" descr="\\showsrus\07_Shows\Convergence_03-11\Resource_Kit\Ovals\Oval_LtBlue_small.png"/>
            <p:cNvPicPr>
              <a:picLocks noChangeAspect="1" noChangeArrowheads="1"/>
            </p:cNvPicPr>
            <p:nvPr/>
          </p:nvPicPr>
          <p:blipFill>
            <a:blip r:embed="rId6" cstate="print">
              <a:lum contrast="50000"/>
            </a:blip>
            <a:srcRect/>
            <a:stretch>
              <a:fillRect/>
            </a:stretch>
          </p:blipFill>
          <p:spPr bwMode="auto">
            <a:xfrm rot="379279">
              <a:off x="575234" y="2060788"/>
              <a:ext cx="2358042" cy="1378500"/>
            </a:xfrm>
            <a:prstGeom prst="rect">
              <a:avLst/>
            </a:prstGeom>
            <a:noFill/>
            <a:scene3d>
              <a:camera prst="isometricOffAxis1Top"/>
              <a:lightRig rig="threePt" dir="t"/>
            </a:scene3d>
          </p:spPr>
        </p:pic>
        <p:grpSp>
          <p:nvGrpSpPr>
            <p:cNvPr id="13" name="Group 34"/>
            <p:cNvGrpSpPr/>
            <p:nvPr/>
          </p:nvGrpSpPr>
          <p:grpSpPr>
            <a:xfrm>
              <a:off x="976313" y="2184401"/>
              <a:ext cx="1763712" cy="769491"/>
              <a:chOff x="976313" y="2459038"/>
              <a:chExt cx="1763712" cy="769491"/>
            </a:xfrm>
          </p:grpSpPr>
          <p:grpSp>
            <p:nvGrpSpPr>
              <p:cNvPr id="14" name="Group 64"/>
              <p:cNvGrpSpPr>
                <a:grpSpLocks/>
              </p:cNvGrpSpPr>
              <p:nvPr/>
            </p:nvGrpSpPr>
            <p:grpSpPr bwMode="auto">
              <a:xfrm>
                <a:off x="1673225" y="2513013"/>
                <a:ext cx="1066800" cy="506412"/>
                <a:chOff x="6934200" y="1371600"/>
                <a:chExt cx="1524000" cy="761592"/>
              </a:xfrm>
            </p:grpSpPr>
            <p:pic>
              <p:nvPicPr>
                <p:cNvPr id="24" name="Rectangle 7185"/>
                <p:cNvPicPr>
                  <a:picLocks noChangeAspect="1" noChangeArrowheads="1"/>
                </p:cNvPicPr>
                <p:nvPr/>
              </p:nvPicPr>
              <p:blipFill>
                <a:blip r:embed="rId7" cstate="print"/>
                <a:srcRect/>
                <a:stretch>
                  <a:fillRect/>
                </a:stretch>
              </p:blipFill>
              <p:spPr bwMode="auto">
                <a:xfrm>
                  <a:off x="6934200" y="1396986"/>
                  <a:ext cx="411238" cy="583887"/>
                </a:xfrm>
                <a:prstGeom prst="rect">
                  <a:avLst/>
                </a:prstGeom>
                <a:noFill/>
                <a:ln w="9525">
                  <a:noFill/>
                  <a:miter lim="800000"/>
                  <a:headEnd/>
                  <a:tailEnd/>
                </a:ln>
              </p:spPr>
            </p:pic>
            <p:pic>
              <p:nvPicPr>
                <p:cNvPr id="25" name="Rectangle 7185"/>
                <p:cNvPicPr>
                  <a:picLocks noChangeAspect="1" noChangeArrowheads="1"/>
                </p:cNvPicPr>
                <p:nvPr/>
              </p:nvPicPr>
              <p:blipFill>
                <a:blip r:embed="rId7" cstate="print"/>
                <a:srcRect/>
                <a:stretch>
                  <a:fillRect/>
                </a:stretch>
              </p:blipFill>
              <p:spPr bwMode="auto">
                <a:xfrm>
                  <a:off x="7442200" y="1371600"/>
                  <a:ext cx="411238" cy="583887"/>
                </a:xfrm>
                <a:prstGeom prst="rect">
                  <a:avLst/>
                </a:prstGeom>
                <a:noFill/>
                <a:ln w="9525">
                  <a:noFill/>
                  <a:miter lim="800000"/>
                  <a:headEnd/>
                  <a:tailEnd/>
                </a:ln>
              </p:spPr>
            </p:pic>
            <p:pic>
              <p:nvPicPr>
                <p:cNvPr id="26" name="Rectangle 7185"/>
                <p:cNvPicPr>
                  <a:picLocks noChangeAspect="1" noChangeArrowheads="1"/>
                </p:cNvPicPr>
                <p:nvPr/>
              </p:nvPicPr>
              <p:blipFill>
                <a:blip r:embed="rId7" cstate="print"/>
                <a:srcRect/>
                <a:stretch>
                  <a:fillRect/>
                </a:stretch>
              </p:blipFill>
              <p:spPr bwMode="auto">
                <a:xfrm>
                  <a:off x="7030961" y="1549305"/>
                  <a:ext cx="411239" cy="583887"/>
                </a:xfrm>
                <a:prstGeom prst="rect">
                  <a:avLst/>
                </a:prstGeom>
                <a:noFill/>
                <a:ln w="9525">
                  <a:noFill/>
                  <a:miter lim="800000"/>
                  <a:headEnd/>
                  <a:tailEnd/>
                </a:ln>
              </p:spPr>
            </p:pic>
            <p:pic>
              <p:nvPicPr>
                <p:cNvPr id="27" name="Rectangle 7185"/>
                <p:cNvPicPr>
                  <a:picLocks noChangeAspect="1" noChangeArrowheads="1"/>
                </p:cNvPicPr>
                <p:nvPr/>
              </p:nvPicPr>
              <p:blipFill>
                <a:blip r:embed="rId7" cstate="print"/>
                <a:srcRect/>
                <a:stretch>
                  <a:fillRect/>
                </a:stretch>
              </p:blipFill>
              <p:spPr bwMode="auto">
                <a:xfrm>
                  <a:off x="7563153" y="1523919"/>
                  <a:ext cx="411238" cy="583887"/>
                </a:xfrm>
                <a:prstGeom prst="rect">
                  <a:avLst/>
                </a:prstGeom>
                <a:noFill/>
                <a:ln w="9525">
                  <a:noFill/>
                  <a:miter lim="800000"/>
                  <a:headEnd/>
                  <a:tailEnd/>
                </a:ln>
              </p:spPr>
            </p:pic>
            <p:pic>
              <p:nvPicPr>
                <p:cNvPr id="28" name="Rectangle 7185"/>
                <p:cNvPicPr>
                  <a:picLocks noChangeAspect="1" noChangeArrowheads="1"/>
                </p:cNvPicPr>
                <p:nvPr/>
              </p:nvPicPr>
              <p:blipFill>
                <a:blip r:embed="rId7" cstate="print"/>
                <a:srcRect/>
                <a:stretch>
                  <a:fillRect/>
                </a:stretch>
              </p:blipFill>
              <p:spPr bwMode="auto">
                <a:xfrm>
                  <a:off x="7950200" y="1396986"/>
                  <a:ext cx="411238" cy="583887"/>
                </a:xfrm>
                <a:prstGeom prst="rect">
                  <a:avLst/>
                </a:prstGeom>
                <a:noFill/>
                <a:ln w="9525">
                  <a:noFill/>
                  <a:miter lim="800000"/>
                  <a:headEnd/>
                  <a:tailEnd/>
                </a:ln>
              </p:spPr>
            </p:pic>
            <p:pic>
              <p:nvPicPr>
                <p:cNvPr id="29" name="Rectangle 7185"/>
                <p:cNvPicPr>
                  <a:picLocks noChangeAspect="1" noChangeArrowheads="1"/>
                </p:cNvPicPr>
                <p:nvPr/>
              </p:nvPicPr>
              <p:blipFill>
                <a:blip r:embed="rId7" cstate="print"/>
                <a:srcRect/>
                <a:stretch>
                  <a:fillRect/>
                </a:stretch>
              </p:blipFill>
              <p:spPr bwMode="auto">
                <a:xfrm>
                  <a:off x="8046962" y="1523919"/>
                  <a:ext cx="411238" cy="583887"/>
                </a:xfrm>
                <a:prstGeom prst="rect">
                  <a:avLst/>
                </a:prstGeom>
                <a:noFill/>
                <a:ln w="9525">
                  <a:noFill/>
                  <a:miter lim="800000"/>
                  <a:headEnd/>
                  <a:tailEnd/>
                </a:ln>
              </p:spPr>
            </p:pic>
          </p:grpSp>
          <p:grpSp>
            <p:nvGrpSpPr>
              <p:cNvPr id="15" name="Group 71"/>
              <p:cNvGrpSpPr>
                <a:grpSpLocks/>
              </p:cNvGrpSpPr>
              <p:nvPr/>
            </p:nvGrpSpPr>
            <p:grpSpPr bwMode="auto">
              <a:xfrm>
                <a:off x="976313" y="2651130"/>
                <a:ext cx="641350" cy="563562"/>
                <a:chOff x="7083746" y="2455749"/>
                <a:chExt cx="1281043" cy="973251"/>
              </a:xfrm>
            </p:grpSpPr>
            <p:pic>
              <p:nvPicPr>
                <p:cNvPr id="18" name="Rectangle 7198"/>
                <p:cNvPicPr>
                  <a:picLocks noChangeAspect="1" noChangeArrowheads="1"/>
                </p:cNvPicPr>
                <p:nvPr/>
              </p:nvPicPr>
              <p:blipFill>
                <a:blip r:embed="rId8" cstate="print"/>
                <a:srcRect/>
                <a:stretch>
                  <a:fillRect/>
                </a:stretch>
              </p:blipFill>
              <p:spPr bwMode="auto">
                <a:xfrm>
                  <a:off x="7924808" y="2813578"/>
                  <a:ext cx="439981" cy="463021"/>
                </a:xfrm>
                <a:prstGeom prst="rect">
                  <a:avLst/>
                </a:prstGeom>
                <a:noFill/>
                <a:ln w="9525">
                  <a:noFill/>
                  <a:miter lim="800000"/>
                  <a:headEnd/>
                  <a:tailEnd/>
                </a:ln>
              </p:spPr>
            </p:pic>
            <p:grpSp>
              <p:nvGrpSpPr>
                <p:cNvPr id="19" name="Group 76"/>
                <p:cNvGrpSpPr>
                  <a:grpSpLocks/>
                </p:cNvGrpSpPr>
                <p:nvPr/>
              </p:nvGrpSpPr>
              <p:grpSpPr bwMode="auto">
                <a:xfrm>
                  <a:off x="7083746" y="2455749"/>
                  <a:ext cx="1016000" cy="931197"/>
                  <a:chOff x="4672360" y="3048000"/>
                  <a:chExt cx="1246181" cy="1177146"/>
                </a:xfrm>
              </p:grpSpPr>
              <p:pic>
                <p:nvPicPr>
                  <p:cNvPr id="21" name="Rectangle 7196"/>
                  <p:cNvPicPr>
                    <a:picLocks noChangeAspect="1" noChangeArrowheads="1"/>
                  </p:cNvPicPr>
                  <p:nvPr/>
                </p:nvPicPr>
                <p:blipFill>
                  <a:blip r:embed="rId9" cstate="print"/>
                  <a:srcRect/>
                  <a:stretch>
                    <a:fillRect/>
                  </a:stretch>
                </p:blipFill>
                <p:spPr bwMode="auto">
                  <a:xfrm>
                    <a:off x="4876800" y="3048000"/>
                    <a:ext cx="1041741" cy="1127193"/>
                  </a:xfrm>
                  <a:prstGeom prst="rect">
                    <a:avLst/>
                  </a:prstGeom>
                  <a:noFill/>
                  <a:ln w="9525">
                    <a:noFill/>
                    <a:miter lim="800000"/>
                    <a:headEnd/>
                    <a:tailEnd/>
                  </a:ln>
                </p:spPr>
              </p:pic>
              <p:pic>
                <p:nvPicPr>
                  <p:cNvPr id="22" name="Rectangle 7197"/>
                  <p:cNvPicPr>
                    <a:picLocks noChangeAspect="1" noChangeArrowheads="1"/>
                  </p:cNvPicPr>
                  <p:nvPr/>
                </p:nvPicPr>
                <p:blipFill>
                  <a:blip r:embed="rId8" cstate="print"/>
                  <a:srcRect/>
                  <a:stretch>
                    <a:fillRect/>
                  </a:stretch>
                </p:blipFill>
                <p:spPr bwMode="auto">
                  <a:xfrm>
                    <a:off x="4672360" y="3492145"/>
                    <a:ext cx="539661" cy="585315"/>
                  </a:xfrm>
                  <a:prstGeom prst="rect">
                    <a:avLst/>
                  </a:prstGeom>
                  <a:noFill/>
                  <a:ln w="9525">
                    <a:noFill/>
                    <a:miter lim="800000"/>
                    <a:headEnd/>
                    <a:tailEnd/>
                  </a:ln>
                </p:spPr>
              </p:pic>
              <p:pic>
                <p:nvPicPr>
                  <p:cNvPr id="23" name="Rectangle 7198"/>
                  <p:cNvPicPr>
                    <a:picLocks noChangeAspect="1" noChangeArrowheads="1"/>
                  </p:cNvPicPr>
                  <p:nvPr/>
                </p:nvPicPr>
                <p:blipFill>
                  <a:blip r:embed="rId8" cstate="print"/>
                  <a:srcRect/>
                  <a:stretch>
                    <a:fillRect/>
                  </a:stretch>
                </p:blipFill>
                <p:spPr bwMode="auto">
                  <a:xfrm>
                    <a:off x="5013594" y="3639831"/>
                    <a:ext cx="539661" cy="585315"/>
                  </a:xfrm>
                  <a:prstGeom prst="rect">
                    <a:avLst/>
                  </a:prstGeom>
                  <a:noFill/>
                  <a:ln w="9525">
                    <a:noFill/>
                    <a:miter lim="800000"/>
                    <a:headEnd/>
                    <a:tailEnd/>
                  </a:ln>
                </p:spPr>
              </p:pic>
            </p:grpSp>
            <p:pic>
              <p:nvPicPr>
                <p:cNvPr id="20" name="Rectangle 7198"/>
                <p:cNvPicPr>
                  <a:picLocks noChangeAspect="1" noChangeArrowheads="1"/>
                </p:cNvPicPr>
                <p:nvPr/>
              </p:nvPicPr>
              <p:blipFill>
                <a:blip r:embed="rId8" cstate="print"/>
                <a:srcRect/>
                <a:stretch>
                  <a:fillRect/>
                </a:stretch>
              </p:blipFill>
              <p:spPr bwMode="auto">
                <a:xfrm>
                  <a:off x="7772400" y="2965979"/>
                  <a:ext cx="439981" cy="463021"/>
                </a:xfrm>
                <a:prstGeom prst="rect">
                  <a:avLst/>
                </a:prstGeom>
                <a:noFill/>
                <a:ln w="9525">
                  <a:noFill/>
                  <a:miter lim="800000"/>
                  <a:headEnd/>
                  <a:tailEnd/>
                </a:ln>
              </p:spPr>
            </p:pic>
          </p:grpSp>
          <p:sp>
            <p:nvSpPr>
              <p:cNvPr id="16" name="Bent Arrow 15"/>
              <p:cNvSpPr/>
              <p:nvPr/>
            </p:nvSpPr>
            <p:spPr bwMode="auto">
              <a:xfrm rot="11901188">
                <a:off x="1639330" y="2905831"/>
                <a:ext cx="534922" cy="322698"/>
              </a:xfrm>
              <a:prstGeom prst="bentArrow">
                <a:avLst>
                  <a:gd name="adj1" fmla="val 16436"/>
                  <a:gd name="adj2" fmla="val 19793"/>
                  <a:gd name="adj3" fmla="val 29454"/>
                  <a:gd name="adj4" fmla="val 88425"/>
                </a:avLst>
              </a:prstGeom>
              <a:solidFill>
                <a:srgbClr xmlns:mc="http://schemas.openxmlformats.org/markup-compatibility/2006" xmlns:a14="http://schemas.microsoft.com/office/drawing/2007/7/7/main" val="98664A" mc:Ignorable=""/>
              </a:solidFill>
              <a:ln w="12700" cap="flat" cmpd="sng" algn="ctr">
                <a:noFill/>
                <a:prstDash val="solid"/>
                <a:round/>
                <a:headEnd type="none" w="med" len="med"/>
                <a:tailEnd type="none" w="med" len="med"/>
              </a:ln>
              <a:effectLst>
                <a:outerShdw blurRad="127000" dist="38100" dir="2700000" algn="ctr">
                  <a:srgbClr xmlns:mc="http://schemas.openxmlformats.org/markup-compatibility/2006" xmlns:a14="http://schemas.microsoft.com/office/drawing/2007/7/7/main" val="000000" mc:Ignorable="">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lIns="91436" tIns="45718" rIns="91436" bIns="45718" anchor="ctr"/>
              <a:lstStyle/>
              <a:p>
                <a:pPr algn="ctr" eaLnBrk="0" hangingPunct="0">
                  <a:lnSpc>
                    <a:spcPct val="85000"/>
                  </a:lnSpc>
                  <a:spcBef>
                    <a:spcPct val="20000"/>
                  </a:spcBef>
                  <a:defRPr/>
                </a:pPr>
                <a:endParaRPr lang="en-US" dirty="0">
                  <a:solidFill>
                    <a:srgbClr xmlns:mc="http://schemas.openxmlformats.org/markup-compatibility/2006" xmlns:a14="http://schemas.microsoft.com/office/drawing/2007/7/7/main" val="FFFFFF" mc:Ignorable="">
                      <a:alpha val="100000"/>
                    </a:srgbClr>
                  </a:solidFill>
                  <a:latin typeface="Arial"/>
                </a:endParaRPr>
              </a:p>
            </p:txBody>
          </p:sp>
          <p:sp>
            <p:nvSpPr>
              <p:cNvPr id="17" name="Bent Arrow 16"/>
              <p:cNvSpPr/>
              <p:nvPr/>
            </p:nvSpPr>
            <p:spPr bwMode="auto">
              <a:xfrm rot="1101188">
                <a:off x="1049765" y="2459038"/>
                <a:ext cx="534922" cy="322698"/>
              </a:xfrm>
              <a:prstGeom prst="bentArrow">
                <a:avLst>
                  <a:gd name="adj1" fmla="val 16436"/>
                  <a:gd name="adj2" fmla="val 19793"/>
                  <a:gd name="adj3" fmla="val 29454"/>
                  <a:gd name="adj4" fmla="val 88425"/>
                </a:avLst>
              </a:prstGeom>
              <a:solidFill>
                <a:srgbClr xmlns:mc="http://schemas.openxmlformats.org/markup-compatibility/2006" xmlns:a14="http://schemas.microsoft.com/office/drawing/2007/7/7/main" val="98664A" mc:Ignorable=""/>
              </a:solidFill>
              <a:ln w="12700" cap="flat" cmpd="sng" algn="ctr">
                <a:noFill/>
                <a:prstDash val="solid"/>
                <a:round/>
                <a:headEnd type="none" w="med" len="med"/>
                <a:tailEnd type="none" w="med" len="med"/>
              </a:ln>
              <a:effectLst>
                <a:outerShdw blurRad="127000" dist="38100" dir="2700000" algn="ctr">
                  <a:srgbClr xmlns:mc="http://schemas.openxmlformats.org/markup-compatibility/2006" xmlns:a14="http://schemas.microsoft.com/office/drawing/2007/7/7/main" val="000000" mc:Ignorable="">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lIns="91436" tIns="45718" rIns="91436" bIns="45718" anchor="ctr"/>
              <a:lstStyle/>
              <a:p>
                <a:pPr algn="ctr" eaLnBrk="0" hangingPunct="0">
                  <a:lnSpc>
                    <a:spcPct val="85000"/>
                  </a:lnSpc>
                  <a:spcBef>
                    <a:spcPct val="20000"/>
                  </a:spcBef>
                  <a:defRPr/>
                </a:pPr>
                <a:endParaRPr lang="en-US" dirty="0">
                  <a:solidFill>
                    <a:srgbClr xmlns:mc="http://schemas.openxmlformats.org/markup-compatibility/2006" xmlns:a14="http://schemas.microsoft.com/office/drawing/2007/7/7/main" val="FFFFFF" mc:Ignorable="">
                      <a:alpha val="100000"/>
                    </a:srgbClr>
                  </a:solidFill>
                  <a:latin typeface="Arial"/>
                </a:endParaRPr>
              </a:p>
            </p:txBody>
          </p:sp>
        </p:grpSp>
      </p:gr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04800" y="1143000"/>
            <a:ext cx="8534400" cy="5181600"/>
          </a:xfrm>
          <a:prstGeom prst="roundRect">
            <a:avLst>
              <a:gd name="adj" fmla="val 8567"/>
            </a:avLst>
          </a:prstGeom>
          <a:solidFill>
            <a:schemeClr val="tx1">
              <a:alpha val="80000"/>
            </a:schemeClr>
          </a:solidFill>
          <a:ln w="38100">
            <a:solidFill>
              <a:schemeClr val="bg2">
                <a:lumMod val="50000"/>
              </a:schemeClr>
            </a:solidFill>
          </a:ln>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3" name="Title 17"/>
          <p:cNvSpPr txBox="1">
            <a:spLocks/>
          </p:cNvSpPr>
          <p:nvPr/>
        </p:nvSpPr>
        <p:spPr>
          <a:xfrm>
            <a:off x="457200" y="152400"/>
            <a:ext cx="8229600" cy="1143000"/>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3200" b="0" i="0" u="none" strike="noStrike" kern="1200" cap="none" normalizeH="0" noProof="0" dirty="0" smtClean="0">
                <a:ln w="3175">
                  <a:noFill/>
                </a:ln>
                <a:solidFill>
                  <a:schemeClr val="bg1"/>
                </a:solidFill>
                <a:effectLst/>
                <a:uLnTx/>
                <a:uFillTx/>
                <a:latin typeface="Segoe" pitchFamily="34" charset="0"/>
                <a:ea typeface="+mn-ea"/>
                <a:cs typeface="Arial" charset="0"/>
              </a:rPr>
              <a:t>Extend Beyond OLAP</a:t>
            </a:r>
            <a:endParaRPr kumimoji="0" lang="en-US" sz="3200" b="0" i="0" u="none" strike="noStrike" kern="1200" cap="none" normalizeH="0" noProof="0" dirty="0">
              <a:ln w="3175">
                <a:noFill/>
              </a:ln>
              <a:solidFill>
                <a:schemeClr val="bg1"/>
              </a:solidFill>
              <a:effectLst/>
              <a:uLnTx/>
              <a:uFillTx/>
              <a:latin typeface="Segoe" pitchFamily="34" charset="0"/>
              <a:ea typeface="+mn-ea"/>
              <a:cs typeface="Arial" charset="0"/>
            </a:endParaRPr>
          </a:p>
        </p:txBody>
      </p:sp>
      <p:sp>
        <p:nvSpPr>
          <p:cNvPr id="5" name="TextBox 16"/>
          <p:cNvSpPr txBox="1">
            <a:spLocks noChangeArrowheads="1"/>
          </p:cNvSpPr>
          <p:nvPr/>
        </p:nvSpPr>
        <p:spPr bwMode="auto">
          <a:xfrm>
            <a:off x="3886200" y="1219200"/>
            <a:ext cx="5105399" cy="5032147"/>
          </a:xfrm>
          <a:prstGeom prst="rect">
            <a:avLst/>
          </a:prstGeom>
          <a:noFill/>
          <a:ln w="9525">
            <a:noFill/>
            <a:miter lim="800000"/>
            <a:headEnd/>
            <a:tailEnd/>
          </a:ln>
        </p:spPr>
        <p:txBody>
          <a:bodyPr wrap="square">
            <a:spAutoFit/>
          </a:bodyPr>
          <a:lstStyle/>
          <a:p>
            <a:pPr marL="176213" indent="-176213">
              <a:buBlip>
                <a:blip r:embed="rId3"/>
              </a:buBlip>
              <a:defRPr/>
            </a:pPr>
            <a:r>
              <a:rPr lang="en-US" sz="2300" dirty="0">
                <a:solidFill>
                  <a:schemeClr val="bg1"/>
                </a:solidFill>
                <a:cs typeface="Arial" pitchFamily="34" charset="0"/>
              </a:rPr>
              <a:t>Unified </a:t>
            </a:r>
            <a:r>
              <a:rPr lang="en-US" sz="2300" dirty="0" smtClean="0">
                <a:solidFill>
                  <a:schemeClr val="bg1"/>
                </a:solidFill>
                <a:cs typeface="Arial" pitchFamily="34" charset="0"/>
              </a:rPr>
              <a:t>Metadata Model </a:t>
            </a:r>
            <a:endParaRPr lang="en-US" sz="2000" dirty="0">
              <a:solidFill>
                <a:schemeClr val="bg1"/>
              </a:solidFill>
              <a:cs typeface="Arial" pitchFamily="34" charset="0"/>
            </a:endParaRPr>
          </a:p>
          <a:p>
            <a:pPr marL="231775" lvl="1">
              <a:buClr>
                <a:schemeClr val="bg1">
                  <a:lumMod val="85000"/>
                </a:schemeClr>
              </a:buClr>
              <a:buBlip>
                <a:blip r:embed="rId4"/>
              </a:buBlip>
              <a:defRPr/>
            </a:pPr>
            <a:r>
              <a:rPr lang="en-US" sz="2000" dirty="0">
                <a:solidFill>
                  <a:schemeClr val="bg1"/>
                </a:solidFill>
                <a:cs typeface="Arial" pitchFamily="34" charset="0"/>
              </a:rPr>
              <a:t> </a:t>
            </a:r>
            <a:r>
              <a:rPr lang="en-US" sz="2000" dirty="0" smtClean="0">
                <a:solidFill>
                  <a:schemeClr val="bg1"/>
                </a:solidFill>
                <a:cs typeface="Arial" pitchFamily="34" charset="0"/>
              </a:rPr>
              <a:t>One </a:t>
            </a:r>
            <a:r>
              <a:rPr lang="en-US" sz="2000" dirty="0">
                <a:solidFill>
                  <a:schemeClr val="bg1"/>
                </a:solidFill>
                <a:cs typeface="Arial" pitchFamily="34" charset="0"/>
              </a:rPr>
              <a:t>consolidated business view</a:t>
            </a:r>
          </a:p>
          <a:p>
            <a:pPr marL="231775" lvl="1">
              <a:buClr>
                <a:schemeClr val="bg1">
                  <a:lumMod val="85000"/>
                </a:schemeClr>
              </a:buClr>
              <a:buBlip>
                <a:blip r:embed="rId4"/>
              </a:buBlip>
              <a:defRPr/>
            </a:pPr>
            <a:r>
              <a:rPr lang="en-US" sz="2000" dirty="0">
                <a:solidFill>
                  <a:schemeClr val="bg1"/>
                </a:solidFill>
                <a:cs typeface="Arial" pitchFamily="34" charset="0"/>
              </a:rPr>
              <a:t> Integrated relational &amp; OLAP analysis  </a:t>
            </a:r>
          </a:p>
          <a:p>
            <a:pPr marL="231775" lvl="1">
              <a:buClr>
                <a:schemeClr val="bg1">
                  <a:lumMod val="85000"/>
                </a:schemeClr>
              </a:buClr>
              <a:buBlip>
                <a:blip r:embed="rId4"/>
              </a:buBlip>
              <a:defRPr/>
            </a:pPr>
            <a:r>
              <a:rPr lang="en-US" sz="2000" dirty="0">
                <a:solidFill>
                  <a:schemeClr val="bg1"/>
                </a:solidFill>
                <a:cs typeface="Arial" pitchFamily="34" charset="0"/>
              </a:rPr>
              <a:t> Business information modeling</a:t>
            </a:r>
          </a:p>
          <a:p>
            <a:pPr marL="231775" lvl="1">
              <a:buClr>
                <a:schemeClr val="bg1">
                  <a:lumMod val="85000"/>
                </a:schemeClr>
              </a:buClr>
              <a:buBlip>
                <a:blip r:embed="rId4"/>
              </a:buBlip>
              <a:defRPr/>
            </a:pPr>
            <a:r>
              <a:rPr lang="en-US" sz="2000" dirty="0">
                <a:solidFill>
                  <a:schemeClr val="bg1"/>
                </a:solidFill>
                <a:cs typeface="Arial" pitchFamily="34" charset="0"/>
              </a:rPr>
              <a:t> Time- and financial intelligence</a:t>
            </a:r>
          </a:p>
          <a:p>
            <a:pPr marL="231775" lvl="1">
              <a:buFont typeface="Arial" pitchFamily="34" charset="0"/>
              <a:buChar char="•"/>
              <a:defRPr/>
            </a:pPr>
            <a:endParaRPr lang="en-US" sz="1600" dirty="0">
              <a:solidFill>
                <a:schemeClr val="bg1"/>
              </a:solidFill>
              <a:cs typeface="Arial" pitchFamily="34" charset="0"/>
            </a:endParaRPr>
          </a:p>
          <a:p>
            <a:pPr marL="176213" indent="-176213">
              <a:buBlip>
                <a:blip r:embed="rId3"/>
              </a:buBlip>
              <a:defRPr/>
            </a:pPr>
            <a:r>
              <a:rPr lang="en-US" sz="2300" dirty="0" smtClean="0">
                <a:solidFill>
                  <a:schemeClr val="bg1"/>
                </a:solidFill>
                <a:cs typeface="Arial" pitchFamily="34" charset="0"/>
              </a:rPr>
              <a:t>Central KPI Manageability</a:t>
            </a:r>
            <a:r>
              <a:rPr lang="en-US" sz="2000" dirty="0" smtClean="0">
                <a:solidFill>
                  <a:schemeClr val="bg1"/>
                </a:solidFill>
                <a:cs typeface="Arial" pitchFamily="34" charset="0"/>
              </a:rPr>
              <a:t> </a:t>
            </a:r>
          </a:p>
          <a:p>
            <a:pPr marL="231775" lvl="1">
              <a:buBlip>
                <a:blip r:embed="rId4"/>
              </a:buBlip>
              <a:defRPr/>
            </a:pPr>
            <a:r>
              <a:rPr lang="en-US" sz="2000" dirty="0" smtClean="0">
                <a:solidFill>
                  <a:schemeClr val="bg1"/>
                </a:solidFill>
                <a:cs typeface="Arial" pitchFamily="34" charset="0"/>
              </a:rPr>
              <a:t> </a:t>
            </a:r>
            <a:r>
              <a:rPr lang="en-US" sz="2000" dirty="0">
                <a:solidFill>
                  <a:schemeClr val="bg1"/>
                </a:solidFill>
                <a:cs typeface="Arial" pitchFamily="34" charset="0"/>
              </a:rPr>
              <a:t>Server based KPI framework</a:t>
            </a:r>
          </a:p>
          <a:p>
            <a:pPr marL="231775" lvl="1">
              <a:buBlip>
                <a:blip r:embed="rId4"/>
              </a:buBlip>
              <a:defRPr/>
            </a:pPr>
            <a:r>
              <a:rPr lang="en-US" sz="2000" dirty="0">
                <a:solidFill>
                  <a:schemeClr val="bg1"/>
                </a:solidFill>
                <a:cs typeface="Arial" pitchFamily="34" charset="0"/>
              </a:rPr>
              <a:t> Centrally managed repository  </a:t>
            </a:r>
          </a:p>
          <a:p>
            <a:pPr marL="347663" lvl="1" indent="-115888">
              <a:buBlip>
                <a:blip r:embed="rId4"/>
              </a:buBlip>
              <a:defRPr/>
            </a:pPr>
            <a:r>
              <a:rPr lang="en-US" sz="2000" dirty="0" smtClean="0">
                <a:solidFill>
                  <a:schemeClr val="bg1"/>
                </a:solidFill>
                <a:cs typeface="Arial" pitchFamily="34" charset="0"/>
              </a:rPr>
              <a:t> Pervasive </a:t>
            </a:r>
            <a:r>
              <a:rPr lang="en-US" sz="2000" dirty="0">
                <a:solidFill>
                  <a:schemeClr val="bg1"/>
                </a:solidFill>
                <a:cs typeface="Arial" pitchFamily="34" charset="0"/>
              </a:rPr>
              <a:t>end-user accessibility</a:t>
            </a:r>
          </a:p>
          <a:p>
            <a:pPr marL="347663" lvl="1" indent="-115888">
              <a:defRPr/>
            </a:pPr>
            <a:endParaRPr lang="en-US" sz="1600" dirty="0">
              <a:solidFill>
                <a:schemeClr val="bg1"/>
              </a:solidFill>
              <a:cs typeface="Arial" pitchFamily="34" charset="0"/>
            </a:endParaRPr>
          </a:p>
          <a:p>
            <a:pPr marL="176213" indent="-176213">
              <a:buBlip>
                <a:blip r:embed="rId3"/>
              </a:buBlip>
              <a:defRPr/>
            </a:pPr>
            <a:r>
              <a:rPr lang="en-US" sz="2300" dirty="0">
                <a:solidFill>
                  <a:schemeClr val="bg1"/>
                </a:solidFill>
                <a:cs typeface="Arial" pitchFamily="34" charset="0"/>
              </a:rPr>
              <a:t>Predictive Analytics</a:t>
            </a:r>
            <a:r>
              <a:rPr lang="en-US" sz="2000" dirty="0">
                <a:solidFill>
                  <a:schemeClr val="bg1"/>
                </a:solidFill>
                <a:cs typeface="Arial" pitchFamily="34" charset="0"/>
              </a:rPr>
              <a:t>  </a:t>
            </a:r>
          </a:p>
          <a:p>
            <a:pPr marL="463550" lvl="1" indent="-231775">
              <a:buBlip>
                <a:blip r:embed="rId4"/>
              </a:buBlip>
              <a:defRPr/>
            </a:pPr>
            <a:r>
              <a:rPr lang="en-US" sz="2000" dirty="0" smtClean="0">
                <a:solidFill>
                  <a:schemeClr val="bg1"/>
                </a:solidFill>
                <a:cs typeface="Arial" pitchFamily="34" charset="0"/>
              </a:rPr>
              <a:t>Complete </a:t>
            </a:r>
            <a:r>
              <a:rPr lang="en-US" sz="2000" dirty="0">
                <a:solidFill>
                  <a:schemeClr val="bg1"/>
                </a:solidFill>
                <a:cs typeface="Arial" pitchFamily="34" charset="0"/>
              </a:rPr>
              <a:t>data </a:t>
            </a:r>
            <a:r>
              <a:rPr lang="en-US" sz="2000" dirty="0" smtClean="0">
                <a:solidFill>
                  <a:schemeClr val="bg1"/>
                </a:solidFill>
                <a:cs typeface="Arial" pitchFamily="34" charset="0"/>
              </a:rPr>
              <a:t>mining </a:t>
            </a:r>
            <a:r>
              <a:rPr lang="en-US" sz="2000" dirty="0">
                <a:solidFill>
                  <a:schemeClr val="bg1"/>
                </a:solidFill>
                <a:cs typeface="Arial" pitchFamily="34" charset="0"/>
              </a:rPr>
              <a:t>framework </a:t>
            </a:r>
          </a:p>
          <a:p>
            <a:pPr marL="463550" lvl="1" indent="-231775">
              <a:buBlip>
                <a:blip r:embed="rId4"/>
              </a:buBlip>
              <a:defRPr/>
            </a:pPr>
            <a:r>
              <a:rPr lang="en-US" sz="2000" dirty="0" smtClean="0">
                <a:solidFill>
                  <a:schemeClr val="bg1"/>
                </a:solidFill>
                <a:cs typeface="Arial" pitchFamily="34" charset="0"/>
              </a:rPr>
              <a:t>Embeddable </a:t>
            </a:r>
            <a:r>
              <a:rPr lang="en-US" sz="2000" dirty="0">
                <a:solidFill>
                  <a:schemeClr val="bg1"/>
                </a:solidFill>
                <a:cs typeface="Arial" pitchFamily="34" charset="0"/>
              </a:rPr>
              <a:t>viewers</a:t>
            </a:r>
          </a:p>
          <a:p>
            <a:pPr marL="463550" lvl="1" indent="-231775">
              <a:buBlip>
                <a:blip r:embed="rId4"/>
              </a:buBlip>
              <a:defRPr/>
            </a:pPr>
            <a:r>
              <a:rPr lang="en-US" sz="2000" dirty="0" smtClean="0">
                <a:solidFill>
                  <a:schemeClr val="bg1"/>
                </a:solidFill>
                <a:cs typeface="Arial" pitchFamily="34" charset="0"/>
              </a:rPr>
              <a:t>Predictive capabilities available to everyone through Microsoft Office</a:t>
            </a:r>
            <a:endParaRPr lang="en-US" sz="1400" dirty="0">
              <a:solidFill>
                <a:schemeClr val="bg1"/>
              </a:solidFill>
              <a:cs typeface="Arial" pitchFamily="34" charset="0"/>
            </a:endParaRPr>
          </a:p>
        </p:txBody>
      </p:sp>
      <p:pic>
        <p:nvPicPr>
          <p:cNvPr id="1026" name="Picture 2" descr="\\Kaypc\c$\User Data\SQLBI\NewTemplate\Deck AS R2 BI\Screens\SC.bmp"/>
          <p:cNvPicPr>
            <a:picLocks noChangeAspect="1" noChangeArrowheads="1"/>
          </p:cNvPicPr>
          <p:nvPr/>
        </p:nvPicPr>
        <p:blipFill>
          <a:blip r:embed="rId5" cstate="print"/>
          <a:srcRect/>
          <a:stretch>
            <a:fillRect/>
          </a:stretch>
        </p:blipFill>
        <p:spPr bwMode="auto">
          <a:xfrm>
            <a:off x="457200" y="1905000"/>
            <a:ext cx="3677946" cy="3581400"/>
          </a:xfrm>
          <a:prstGeom prst="roundRect">
            <a:avLst>
              <a:gd name="adj" fmla="val 4401"/>
            </a:avLst>
          </a:prstGeom>
          <a:ln>
            <a:noFill/>
          </a:ln>
          <a:effectLst>
            <a:outerShdw blurRad="76200" dist="38100" dir="7800000" algn="tl" rotWithShape="0">
              <a:srgbClr xmlns:mc="http://schemas.openxmlformats.org/markup-compatibility/2006" xmlns:a14="http://schemas.microsoft.com/office/drawing/2007/7/7/main" val="000000" mc:Ignorable="">
                <a:alpha val="40000"/>
              </a:srgbClr>
            </a:outerShdw>
            <a:reflection blurRad="6350" stA="50000" endA="275" endPos="40000" dist="101600" dir="5400000" sy="-100000" algn="bl" rotWithShape="0"/>
          </a:effectLst>
          <a:scene3d>
            <a:camera prst="perspectiveHeroicExtremeRightFacing"/>
            <a:lightRig rig="contrasting" dir="t">
              <a:rot lat="0" lon="0" rev="4200000"/>
            </a:lightRig>
          </a:scene3d>
          <a:sp3d prstMaterial="plastic">
            <a:bevelT w="381000" h="114300" prst="relaxedInset"/>
            <a:contourClr>
              <a:srgbClr xmlns:mc="http://schemas.openxmlformats.org/markup-compatibility/2006" xmlns:a14="http://schemas.microsoft.com/office/drawing/2007/7/7/main" val="969696" mc:Ignorable=""/>
            </a:contourClr>
          </a:sp3d>
        </p:spPr>
      </p:pic>
      <p:grpSp>
        <p:nvGrpSpPr>
          <p:cNvPr id="7" name="Group 6"/>
          <p:cNvGrpSpPr/>
          <p:nvPr/>
        </p:nvGrpSpPr>
        <p:grpSpPr>
          <a:xfrm>
            <a:off x="918558" y="5130752"/>
            <a:ext cx="2358042" cy="1498648"/>
            <a:chOff x="602121" y="3312240"/>
            <a:chExt cx="2358042" cy="1498648"/>
          </a:xfrm>
        </p:grpSpPr>
        <p:pic>
          <p:nvPicPr>
            <p:cNvPr id="8" name="Picture 2" descr="\\showsrus\07_Shows\Convergence_03-11\Resource_Kit\Ovals\Oval_LtBlue_small.png"/>
            <p:cNvPicPr>
              <a:picLocks noChangeAspect="1" noChangeArrowheads="1"/>
            </p:cNvPicPr>
            <p:nvPr/>
          </p:nvPicPr>
          <p:blipFill>
            <a:blip r:embed="rId6" cstate="print">
              <a:lum contrast="50000"/>
            </a:blip>
            <a:srcRect/>
            <a:stretch>
              <a:fillRect/>
            </a:stretch>
          </p:blipFill>
          <p:spPr bwMode="auto">
            <a:xfrm rot="379279">
              <a:off x="602121" y="3432388"/>
              <a:ext cx="2358042" cy="1378500"/>
            </a:xfrm>
            <a:prstGeom prst="rect">
              <a:avLst/>
            </a:prstGeom>
            <a:noFill/>
            <a:scene3d>
              <a:camera prst="isometricOffAxis1Top"/>
              <a:lightRig rig="threePt" dir="t"/>
            </a:scene3d>
          </p:spPr>
        </p:pic>
        <p:pic>
          <p:nvPicPr>
            <p:cNvPr id="9" name="Picture 3"/>
            <p:cNvPicPr>
              <a:picLocks noChangeAspect="1" noChangeArrowheads="1"/>
            </p:cNvPicPr>
            <p:nvPr/>
          </p:nvPicPr>
          <p:blipFill>
            <a:blip r:embed="rId7" cstate="print"/>
            <a:srcRect/>
            <a:stretch>
              <a:fillRect/>
            </a:stretch>
          </p:blipFill>
          <p:spPr bwMode="auto">
            <a:xfrm rot="1045037">
              <a:off x="1476468" y="3312240"/>
              <a:ext cx="838775" cy="1099634"/>
            </a:xfrm>
            <a:prstGeom prst="rect">
              <a:avLst/>
            </a:prstGeom>
            <a:ln>
              <a:noFill/>
            </a:ln>
            <a:effectLst>
              <a:softEdge rad="112500"/>
            </a:effectLst>
          </p:spPr>
        </p:pic>
      </p:gr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1143000"/>
            <a:ext cx="8534400" cy="5181600"/>
          </a:xfrm>
          <a:prstGeom prst="roundRect">
            <a:avLst>
              <a:gd name="adj" fmla="val 8567"/>
            </a:avLst>
          </a:prstGeom>
          <a:solidFill>
            <a:schemeClr val="tx1">
              <a:alpha val="80000"/>
            </a:schemeClr>
          </a:solidFill>
          <a:ln w="38100">
            <a:solidFill>
              <a:schemeClr val="bg2">
                <a:lumMod val="50000"/>
              </a:schemeClr>
            </a:solidFill>
          </a:ln>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2" name="Rectangle 11"/>
          <p:cNvSpPr txBox="1">
            <a:spLocks noChangeArrowheads="1"/>
          </p:cNvSpPr>
          <p:nvPr/>
        </p:nvSpPr>
        <p:spPr>
          <a:xfrm>
            <a:off x="0" y="-76200"/>
            <a:ext cx="8915400" cy="1244600"/>
          </a:xfrm>
          <a:prstGeom prst="rect">
            <a:avLst/>
          </a:prstGeom>
          <a:noFill/>
          <a:ln/>
        </p:spPr>
        <p:txBody>
          <a:bodyPr vert="horz" lIns="91440" tIns="45720" rIns="91440" bIns="45720" rtlCol="0" anchor="ctr">
            <a:normAutofit fontScale="25000" lnSpcReduction="20000"/>
          </a:bodyPr>
          <a:lstStyle/>
          <a:p>
            <a:pPr lvl="0">
              <a:lnSpc>
                <a:spcPct val="120000"/>
              </a:lnSpc>
              <a:spcBef>
                <a:spcPct val="0"/>
              </a:spcBef>
              <a:spcAft>
                <a:spcPts val="300"/>
              </a:spcAft>
              <a:defRPr/>
            </a:pPr>
            <a:r>
              <a:rPr kumimoji="0" lang="en-US" sz="12800" b="0" i="0" u="none" strike="noStrike" kern="1200" cap="none" normalizeH="0" baseline="0" noProof="0" dirty="0" smtClean="0">
                <a:ln w="3175">
                  <a:noFill/>
                </a:ln>
                <a:solidFill>
                  <a:schemeClr val="bg1"/>
                </a:solidFill>
                <a:uLnTx/>
                <a:uFillTx/>
                <a:latin typeface="Segoe UI" pitchFamily="34" charset="0"/>
                <a:ea typeface="+mj-ea"/>
                <a:cs typeface="Segoe UI" pitchFamily="34" charset="0"/>
              </a:rPr>
              <a:t>Predictive</a:t>
            </a:r>
            <a:r>
              <a:rPr kumimoji="0" lang="en-US" sz="12800" b="0" i="0" u="none" strike="noStrike" kern="1200" cap="none" normalizeH="0" noProof="0" dirty="0" smtClean="0">
                <a:ln w="3175">
                  <a:noFill/>
                </a:ln>
                <a:solidFill>
                  <a:schemeClr val="bg1"/>
                </a:solidFill>
                <a:uLnTx/>
                <a:uFillTx/>
                <a:latin typeface="Segoe UI" pitchFamily="34" charset="0"/>
                <a:ea typeface="+mj-ea"/>
                <a:cs typeface="Segoe UI" pitchFamily="34" charset="0"/>
              </a:rPr>
              <a:t> </a:t>
            </a:r>
            <a:r>
              <a:rPr kumimoji="0" lang="en-US" sz="12800" b="0" i="0" strike="noStrike" kern="1200" cap="none" normalizeH="0" noProof="0" dirty="0" smtClean="0">
                <a:ln w="3175">
                  <a:noFill/>
                </a:ln>
                <a:solidFill>
                  <a:schemeClr val="bg1"/>
                </a:solidFill>
                <a:uLnTx/>
                <a:uFillTx/>
                <a:latin typeface="Segoe UI" pitchFamily="34" charset="0"/>
                <a:ea typeface="+mj-ea"/>
                <a:cs typeface="Segoe UI" pitchFamily="34" charset="0"/>
              </a:rPr>
              <a:t>Analysis</a:t>
            </a:r>
            <a:r>
              <a:rPr lang="en-US" sz="12800" dirty="0" smtClean="0">
                <a:solidFill>
                  <a:schemeClr val="bg1"/>
                </a:solidFill>
                <a:latin typeface="Segoe UI" pitchFamily="34" charset="0"/>
                <a:cs typeface="Segoe UI" pitchFamily="34" charset="0"/>
              </a:rPr>
              <a:t>                                </a:t>
            </a:r>
            <a:r>
              <a:rPr lang="en-US" sz="5300" dirty="0" smtClean="0"/>
              <a:t/>
            </a:r>
            <a:br>
              <a:rPr lang="en-US" sz="5300" dirty="0" smtClean="0"/>
            </a:br>
            <a:r>
              <a:rPr lang="en-US" sz="9600" dirty="0" smtClean="0">
                <a:solidFill>
                  <a:schemeClr val="accent5">
                    <a:lumMod val="60000"/>
                    <a:lumOff val="40000"/>
                  </a:schemeClr>
                </a:solidFill>
              </a:rPr>
              <a:t>Bring Data Mining to the Masses through Microsoft Office</a:t>
            </a:r>
            <a:endParaRPr kumimoji="0" lang="en-US" sz="9600" b="0" i="0" strike="noStrike" kern="1200" cap="none" spc="-150" normalizeH="0" baseline="0" noProof="0" dirty="0">
              <a:ln w="3175">
                <a:noFill/>
              </a:ln>
              <a:solidFill>
                <a:schemeClr val="accent5">
                  <a:lumMod val="60000"/>
                  <a:lumOff val="40000"/>
                </a:schemeClr>
              </a:solidFill>
              <a:uLnTx/>
              <a:uFillTx/>
              <a:latin typeface="+mj-lt"/>
              <a:ea typeface="+mj-ea"/>
              <a:cs typeface="Arial" charset="0"/>
            </a:endParaRPr>
          </a:p>
        </p:txBody>
      </p:sp>
      <p:sp>
        <p:nvSpPr>
          <p:cNvPr id="3" name="TextBox 16"/>
          <p:cNvSpPr txBox="1">
            <a:spLocks noChangeArrowheads="1"/>
          </p:cNvSpPr>
          <p:nvPr/>
        </p:nvSpPr>
        <p:spPr bwMode="auto">
          <a:xfrm>
            <a:off x="4038600" y="1352432"/>
            <a:ext cx="4648200" cy="4667368"/>
          </a:xfrm>
          <a:prstGeom prst="rect">
            <a:avLst/>
          </a:prstGeom>
          <a:noFill/>
          <a:ln w="9525">
            <a:noFill/>
            <a:miter lim="800000"/>
            <a:headEnd/>
            <a:tailEnd/>
          </a:ln>
        </p:spPr>
        <p:txBody>
          <a:bodyPr wrap="square">
            <a:spAutoFit/>
          </a:bodyPr>
          <a:lstStyle/>
          <a:p>
            <a:pPr marL="231775" indent="-231775">
              <a:buBlip>
                <a:blip r:embed="rId3"/>
              </a:buBlip>
              <a:defRPr/>
            </a:pPr>
            <a:r>
              <a:rPr lang="en-US" sz="2400" dirty="0" smtClean="0">
                <a:solidFill>
                  <a:schemeClr val="bg1"/>
                </a:solidFill>
              </a:rPr>
              <a:t>Enable </a:t>
            </a:r>
            <a:r>
              <a:rPr lang="en-US" sz="2400" dirty="0">
                <a:solidFill>
                  <a:schemeClr val="bg1"/>
                </a:solidFill>
              </a:rPr>
              <a:t>easy to use predictive analysis </a:t>
            </a:r>
            <a:endParaRPr lang="en-US" sz="2400" dirty="0">
              <a:solidFill>
                <a:schemeClr val="bg1"/>
              </a:solidFill>
              <a:cs typeface="Arial" pitchFamily="34" charset="0"/>
            </a:endParaRPr>
          </a:p>
          <a:p>
            <a:pPr marL="461963" lvl="1" indent="-176213">
              <a:buBlip>
                <a:blip r:embed="rId4"/>
              </a:buBlip>
              <a:defRPr/>
            </a:pPr>
            <a:r>
              <a:rPr lang="en-US" sz="2000" dirty="0">
                <a:solidFill>
                  <a:schemeClr val="bg1"/>
                </a:solidFill>
                <a:latin typeface="Arial" pitchFamily="34" charset="0"/>
                <a:cs typeface="Arial" pitchFamily="34" charset="0"/>
              </a:rPr>
              <a:t> </a:t>
            </a:r>
            <a:r>
              <a:rPr lang="en-US" sz="2000" dirty="0">
                <a:solidFill>
                  <a:schemeClr val="bg1"/>
                </a:solidFill>
                <a:cs typeface="Arial" pitchFamily="34" charset="0"/>
              </a:rPr>
              <a:t>At every desktop</a:t>
            </a:r>
          </a:p>
          <a:p>
            <a:pPr marL="461963" lvl="1" indent="-176213">
              <a:buBlip>
                <a:blip r:embed="rId4"/>
              </a:buBlip>
              <a:defRPr/>
            </a:pPr>
            <a:r>
              <a:rPr lang="en-US" sz="2000" dirty="0">
                <a:solidFill>
                  <a:schemeClr val="bg1"/>
                </a:solidFill>
                <a:cs typeface="Arial" pitchFamily="34" charset="0"/>
              </a:rPr>
              <a:t> For every information worker</a:t>
            </a:r>
          </a:p>
          <a:p>
            <a:pPr marL="231775" lvl="1">
              <a:lnSpc>
                <a:spcPts val="1200"/>
              </a:lnSpc>
              <a:defRPr/>
            </a:pPr>
            <a:endParaRPr lang="en-US" sz="2000" dirty="0" smtClean="0">
              <a:solidFill>
                <a:schemeClr val="bg1"/>
              </a:solidFill>
              <a:latin typeface="Arial" pitchFamily="34" charset="0"/>
              <a:cs typeface="Arial" pitchFamily="34" charset="0"/>
            </a:endParaRPr>
          </a:p>
          <a:p>
            <a:pPr marL="231775" lvl="1" indent="-231775">
              <a:buBlip>
                <a:blip r:embed="rId3"/>
              </a:buBlip>
              <a:defRPr/>
            </a:pPr>
            <a:r>
              <a:rPr lang="en-US" sz="2400" dirty="0">
                <a:solidFill>
                  <a:schemeClr val="bg1"/>
                </a:solidFill>
              </a:rPr>
              <a:t>Through three powerful </a:t>
            </a:r>
            <a:r>
              <a:rPr lang="en-US" sz="2400" dirty="0" smtClean="0">
                <a:solidFill>
                  <a:schemeClr val="bg1"/>
                </a:solidFill>
              </a:rPr>
              <a:t>add-ins to Microsoft Office</a:t>
            </a:r>
            <a:endParaRPr lang="en-US" sz="2400" dirty="0">
              <a:solidFill>
                <a:schemeClr val="bg1"/>
              </a:solidFill>
            </a:endParaRPr>
          </a:p>
          <a:p>
            <a:pPr marL="511175" lvl="1" indent="-225425">
              <a:buBlip>
                <a:blip r:embed="rId4"/>
              </a:buBlip>
              <a:defRPr/>
            </a:pPr>
            <a:r>
              <a:rPr lang="en-US" sz="2000" dirty="0" smtClean="0">
                <a:solidFill>
                  <a:schemeClr val="bg1"/>
                </a:solidFill>
              </a:rPr>
              <a:t>Predictive capabilities readily available for business users in Excel</a:t>
            </a:r>
            <a:endParaRPr lang="en-US" sz="2000" dirty="0">
              <a:solidFill>
                <a:schemeClr val="bg1"/>
              </a:solidFill>
            </a:endParaRPr>
          </a:p>
          <a:p>
            <a:pPr marL="511175" lvl="1" indent="-225425">
              <a:buBlip>
                <a:blip r:embed="rId4"/>
              </a:buBlip>
              <a:defRPr/>
            </a:pPr>
            <a:r>
              <a:rPr lang="en-US" sz="2000" dirty="0" smtClean="0">
                <a:solidFill>
                  <a:schemeClr val="bg1"/>
                </a:solidFill>
              </a:rPr>
              <a:t>Data mining client </a:t>
            </a:r>
            <a:r>
              <a:rPr lang="en-US" sz="2000" dirty="0">
                <a:solidFill>
                  <a:schemeClr val="bg1"/>
                </a:solidFill>
              </a:rPr>
              <a:t>for </a:t>
            </a:r>
            <a:r>
              <a:rPr lang="en-US" sz="2000" dirty="0" smtClean="0">
                <a:solidFill>
                  <a:schemeClr val="bg1"/>
                </a:solidFill>
              </a:rPr>
              <a:t>building data mining models in Excel</a:t>
            </a:r>
            <a:endParaRPr lang="en-US" sz="2000" dirty="0">
              <a:solidFill>
                <a:schemeClr val="bg1"/>
              </a:solidFill>
            </a:endParaRPr>
          </a:p>
          <a:p>
            <a:pPr marL="511175" lvl="1" indent="-225425">
              <a:buBlip>
                <a:blip r:embed="rId4"/>
              </a:buBlip>
              <a:defRPr/>
            </a:pPr>
            <a:r>
              <a:rPr lang="en-US" sz="2000" dirty="0" smtClean="0">
                <a:solidFill>
                  <a:schemeClr val="bg1"/>
                </a:solidFill>
              </a:rPr>
              <a:t>Data mining templates for project visualization in Visio</a:t>
            </a:r>
            <a:endParaRPr lang="en-US" sz="2000" dirty="0">
              <a:solidFill>
                <a:schemeClr val="bg1"/>
              </a:solidFill>
              <a:latin typeface="Arial" pitchFamily="34" charset="0"/>
            </a:endParaRPr>
          </a:p>
        </p:txBody>
      </p:sp>
      <p:pic>
        <p:nvPicPr>
          <p:cNvPr id="1027" name="Picture 3" descr="\\Kaypc\c$\User Data\SQLBI\NewTemplate\Deck AS R2 BI\Screens\DM.bmp"/>
          <p:cNvPicPr>
            <a:picLocks noChangeAspect="1" noChangeArrowheads="1"/>
          </p:cNvPicPr>
          <p:nvPr/>
        </p:nvPicPr>
        <p:blipFill>
          <a:blip r:embed="rId5" cstate="print"/>
          <a:srcRect/>
          <a:stretch>
            <a:fillRect/>
          </a:stretch>
        </p:blipFill>
        <p:spPr bwMode="auto">
          <a:xfrm>
            <a:off x="533400" y="2012950"/>
            <a:ext cx="3886200" cy="3854450"/>
          </a:xfrm>
          <a:prstGeom prst="roundRect">
            <a:avLst>
              <a:gd name="adj" fmla="val 3676"/>
            </a:avLst>
          </a:prstGeom>
          <a:ln>
            <a:noFill/>
          </a:ln>
          <a:effectLst>
            <a:outerShdw blurRad="76200" dist="38100" dir="7800000" algn="tl" rotWithShape="0">
              <a:srgbClr xmlns:mc="http://schemas.openxmlformats.org/markup-compatibility/2006" xmlns:a14="http://schemas.microsoft.com/office/drawing/2007/7/7/main" val="000000" mc:Ignorable="">
                <a:alpha val="40000"/>
              </a:srgbClr>
            </a:outerShdw>
            <a:reflection blurRad="6350" stA="50000" endA="300" endPos="38500" dist="50800" dir="5400000" sy="-100000" algn="bl" rotWithShape="0"/>
          </a:effectLst>
          <a:scene3d>
            <a:camera prst="perspectiveHeroicExtremeRightFacing"/>
            <a:lightRig rig="contrasting" dir="t">
              <a:rot lat="0" lon="0" rev="4200000"/>
            </a:lightRig>
          </a:scene3d>
          <a:sp3d prstMaterial="plastic">
            <a:bevelT w="381000" h="114300" prst="relaxedInset"/>
            <a:contourClr>
              <a:srgbClr xmlns:mc="http://schemas.openxmlformats.org/markup-compatibility/2006" xmlns:a14="http://schemas.microsoft.com/office/drawing/2007/7/7/main" val="969696" mc:Ignorable=""/>
            </a:contourClr>
          </a:sp3d>
        </p:spPr>
      </p:pic>
      <p:grpSp>
        <p:nvGrpSpPr>
          <p:cNvPr id="9" name="Group 8"/>
          <p:cNvGrpSpPr/>
          <p:nvPr/>
        </p:nvGrpSpPr>
        <p:grpSpPr>
          <a:xfrm>
            <a:off x="1060450" y="5446713"/>
            <a:ext cx="7473950" cy="1600200"/>
            <a:chOff x="1689795" y="5446713"/>
            <a:chExt cx="7473950" cy="1600200"/>
          </a:xfrm>
        </p:grpSpPr>
        <p:pic>
          <p:nvPicPr>
            <p:cNvPr id="4" name="Picture 6" descr="headline 2"/>
            <p:cNvPicPr>
              <a:picLocks noChangeAspect="1" noChangeArrowheads="1"/>
            </p:cNvPicPr>
            <p:nvPr/>
          </p:nvPicPr>
          <p:blipFill>
            <a:blip r:embed="rId6" cstate="print"/>
            <a:srcRect/>
            <a:stretch>
              <a:fillRect/>
            </a:stretch>
          </p:blipFill>
          <p:spPr bwMode="auto">
            <a:xfrm rot="-60000">
              <a:off x="1689795" y="5446713"/>
              <a:ext cx="7473950" cy="1600200"/>
            </a:xfrm>
            <a:prstGeom prst="rect">
              <a:avLst/>
            </a:prstGeom>
            <a:noFill/>
            <a:ln w="9525">
              <a:noFill/>
              <a:miter lim="800000"/>
              <a:headEnd/>
              <a:tailEnd/>
            </a:ln>
            <a:effectLst>
              <a:softEdge rad="317500"/>
            </a:effectLst>
          </p:spPr>
        </p:pic>
        <p:sp>
          <p:nvSpPr>
            <p:cNvPr id="5" name="TextBox 4"/>
            <p:cNvSpPr txBox="1">
              <a:spLocks noChangeArrowheads="1"/>
            </p:cNvSpPr>
            <p:nvPr/>
          </p:nvSpPr>
          <p:spPr bwMode="auto">
            <a:xfrm>
              <a:off x="2082800" y="5934075"/>
              <a:ext cx="6837363" cy="584200"/>
            </a:xfrm>
            <a:prstGeom prst="rect">
              <a:avLst/>
            </a:prstGeom>
            <a:noFill/>
            <a:ln w="9525">
              <a:noFill/>
              <a:miter lim="800000"/>
              <a:headEnd/>
              <a:tailEnd/>
            </a:ln>
          </p:spPr>
          <p:txBody>
            <a:bodyPr>
              <a:spAutoFit/>
            </a:bodyPr>
            <a:lstStyle/>
            <a:p>
              <a:r>
                <a:rPr lang="en-US" sz="1600" i="1" dirty="0">
                  <a:solidFill>
                    <a:srgbClr xmlns:mc="http://schemas.openxmlformats.org/markup-compatibility/2006" xmlns:a14="http://schemas.microsoft.com/office/drawing/2007/7/7/main" val="374685" mc:Ignorable=""/>
                  </a:solidFill>
                </a:rPr>
                <a:t>“What Microsoft has done is to make data mining available on the desktop to everyone” </a:t>
              </a:r>
              <a:r>
                <a:rPr lang="en-US" sz="1600" b="0" dirty="0">
                  <a:solidFill>
                    <a:srgbClr xmlns:mc="http://schemas.openxmlformats.org/markup-compatibility/2006" xmlns:a14="http://schemas.microsoft.com/office/drawing/2007/7/7/main" val="374685" mc:Ignorable=""/>
                  </a:solidFill>
                </a:rPr>
                <a:t>(David Norris, Associate Analyst, Bloor Research).</a:t>
              </a:r>
            </a:p>
          </p:txBody>
        </p:sp>
      </p:gr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04800" y="1143000"/>
            <a:ext cx="8534400" cy="5181600"/>
          </a:xfrm>
          <a:prstGeom prst="roundRect">
            <a:avLst>
              <a:gd name="adj" fmla="val 8567"/>
            </a:avLst>
          </a:prstGeom>
          <a:solidFill>
            <a:schemeClr val="tx1">
              <a:alpha val="80000"/>
            </a:schemeClr>
          </a:solidFill>
          <a:ln w="38100">
            <a:solidFill>
              <a:schemeClr val="bg2">
                <a:lumMod val="50000"/>
              </a:schemeClr>
            </a:solidFill>
          </a:ln>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2" name="Rectangle 11"/>
          <p:cNvSpPr txBox="1">
            <a:spLocks noChangeArrowheads="1"/>
          </p:cNvSpPr>
          <p:nvPr/>
        </p:nvSpPr>
        <p:spPr>
          <a:xfrm>
            <a:off x="152400" y="127000"/>
            <a:ext cx="8580437" cy="1244600"/>
          </a:xfrm>
          <a:prstGeom prst="rect">
            <a:avLst/>
          </a:prstGeom>
          <a:noFill/>
          <a:ln/>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300" b="0" i="0" u="none" strike="noStrike" kern="1200" cap="none" normalizeH="0" noProof="0" dirty="0" smtClean="0">
                <a:ln w="3175">
                  <a:noFill/>
                </a:ln>
                <a:solidFill>
                  <a:schemeClr val="bg1"/>
                </a:solidFill>
                <a:uLnTx/>
                <a:uFillTx/>
                <a:latin typeface="Segoe UI" pitchFamily="34" charset="0"/>
                <a:ea typeface="+mj-ea"/>
                <a:cs typeface="Segoe UI" pitchFamily="34" charset="0"/>
              </a:rPr>
              <a:t>Deliver Pervasive Insight</a:t>
            </a:r>
            <a:endParaRPr kumimoji="0" lang="en-US" sz="3300" b="0" i="0" u="none" strike="noStrike" kern="1200" cap="none" normalizeH="0" noProof="0" dirty="0">
              <a:ln w="3175">
                <a:noFill/>
              </a:ln>
              <a:solidFill>
                <a:schemeClr val="bg1"/>
              </a:solidFill>
              <a:uLnTx/>
              <a:uFillTx/>
              <a:latin typeface="Segoe UI" pitchFamily="34" charset="0"/>
              <a:ea typeface="+mj-ea"/>
              <a:cs typeface="Segoe UI" pitchFamily="34" charset="0"/>
            </a:endParaRPr>
          </a:p>
        </p:txBody>
      </p:sp>
      <p:sp>
        <p:nvSpPr>
          <p:cNvPr id="4" name="TextBox 3"/>
          <p:cNvSpPr txBox="1"/>
          <p:nvPr/>
        </p:nvSpPr>
        <p:spPr>
          <a:xfrm>
            <a:off x="3810000" y="1219200"/>
            <a:ext cx="4648200" cy="5078313"/>
          </a:xfrm>
          <a:prstGeom prst="rect">
            <a:avLst/>
          </a:prstGeom>
          <a:noFill/>
        </p:spPr>
        <p:txBody>
          <a:bodyPr wrap="square">
            <a:spAutoFit/>
          </a:bodyPr>
          <a:lstStyle/>
          <a:p>
            <a:pPr marL="176213" indent="-176213">
              <a:buBlip>
                <a:blip r:embed="rId3"/>
              </a:buBlip>
              <a:defRPr/>
            </a:pPr>
            <a:r>
              <a:rPr lang="en-US" dirty="0">
                <a:solidFill>
                  <a:schemeClr val="bg1"/>
                </a:solidFill>
              </a:rPr>
              <a:t>Optimized Office Interoperability</a:t>
            </a:r>
          </a:p>
          <a:p>
            <a:pPr marL="403225" lvl="1" indent="-168275">
              <a:buBlip>
                <a:blip r:embed="rId4"/>
              </a:buBlip>
              <a:defRPr/>
            </a:pPr>
            <a:r>
              <a:rPr lang="en-US" dirty="0" smtClean="0">
                <a:solidFill>
                  <a:schemeClr val="bg1"/>
                </a:solidFill>
              </a:rPr>
              <a:t>Massive data analysis for everyone with </a:t>
            </a:r>
            <a:r>
              <a:rPr lang="en-US" dirty="0" err="1" smtClean="0">
                <a:solidFill>
                  <a:schemeClr val="bg1"/>
                </a:solidFill>
              </a:rPr>
              <a:t>PowerPivot</a:t>
            </a:r>
            <a:r>
              <a:rPr lang="en-US" dirty="0" smtClean="0">
                <a:solidFill>
                  <a:schemeClr val="bg1"/>
                </a:solidFill>
              </a:rPr>
              <a:t> for Excel 2010 </a:t>
            </a:r>
            <a:endParaRPr lang="en-US" dirty="0">
              <a:solidFill>
                <a:schemeClr val="bg1"/>
              </a:solidFill>
            </a:endParaRPr>
          </a:p>
          <a:p>
            <a:pPr marL="403225" lvl="1" indent="-168275">
              <a:buBlip>
                <a:blip r:embed="rId4"/>
              </a:buBlip>
              <a:defRPr/>
            </a:pPr>
            <a:r>
              <a:rPr lang="en-US" dirty="0" smtClean="0">
                <a:solidFill>
                  <a:schemeClr val="bg1"/>
                </a:solidFill>
              </a:rPr>
              <a:t>Team Collaboration </a:t>
            </a:r>
            <a:r>
              <a:rPr lang="en-US" dirty="0">
                <a:solidFill>
                  <a:schemeClr val="bg1"/>
                </a:solidFill>
              </a:rPr>
              <a:t>through </a:t>
            </a:r>
            <a:r>
              <a:rPr lang="en-US" dirty="0" err="1" smtClean="0">
                <a:solidFill>
                  <a:schemeClr val="bg1"/>
                </a:solidFill>
              </a:rPr>
              <a:t>PowerPivot</a:t>
            </a:r>
            <a:r>
              <a:rPr lang="en-US" dirty="0" smtClean="0">
                <a:solidFill>
                  <a:schemeClr val="bg1"/>
                </a:solidFill>
              </a:rPr>
              <a:t> for SharePoint 2010</a:t>
            </a:r>
            <a:endParaRPr lang="en-US" dirty="0">
              <a:solidFill>
                <a:schemeClr val="bg1"/>
              </a:solidFill>
            </a:endParaRPr>
          </a:p>
          <a:p>
            <a:pPr marL="403225" lvl="1" indent="-168275">
              <a:buBlip>
                <a:blip r:embed="rId4"/>
              </a:buBlip>
              <a:defRPr/>
            </a:pPr>
            <a:r>
              <a:rPr lang="en-US" dirty="0" smtClean="0">
                <a:solidFill>
                  <a:schemeClr val="bg1"/>
                </a:solidFill>
              </a:rPr>
              <a:t>Corporate performance </a:t>
            </a:r>
            <a:r>
              <a:rPr lang="en-US" dirty="0">
                <a:solidFill>
                  <a:schemeClr val="bg1"/>
                </a:solidFill>
              </a:rPr>
              <a:t>management </a:t>
            </a:r>
            <a:r>
              <a:rPr lang="en-US" dirty="0" smtClean="0">
                <a:solidFill>
                  <a:schemeClr val="bg1"/>
                </a:solidFill>
              </a:rPr>
              <a:t>through </a:t>
            </a:r>
            <a:r>
              <a:rPr lang="en-US" dirty="0" err="1" smtClean="0">
                <a:solidFill>
                  <a:schemeClr val="bg1"/>
                </a:solidFill>
              </a:rPr>
              <a:t>PerformancePoint</a:t>
            </a:r>
            <a:r>
              <a:rPr lang="en-US" dirty="0" smtClean="0">
                <a:solidFill>
                  <a:schemeClr val="bg1"/>
                </a:solidFill>
              </a:rPr>
              <a:t> Services 2010</a:t>
            </a:r>
            <a:endParaRPr lang="en-US" dirty="0">
              <a:solidFill>
                <a:schemeClr val="bg1"/>
              </a:solidFill>
            </a:endParaRPr>
          </a:p>
          <a:p>
            <a:pPr marL="403225" lvl="1" indent="-168275">
              <a:buFont typeface="Arial"/>
              <a:buChar char="•"/>
              <a:defRPr/>
            </a:pPr>
            <a:endParaRPr lang="en-US" dirty="0">
              <a:solidFill>
                <a:schemeClr val="bg1"/>
              </a:solidFill>
            </a:endParaRPr>
          </a:p>
          <a:p>
            <a:pPr marL="176213" indent="-176213">
              <a:buBlip>
                <a:blip r:embed="rId3"/>
              </a:buBlip>
              <a:defRPr/>
            </a:pPr>
            <a:r>
              <a:rPr lang="en-US" dirty="0">
                <a:solidFill>
                  <a:schemeClr val="bg1"/>
                </a:solidFill>
              </a:rPr>
              <a:t>Rich Partner Ecosystem Extensibility</a:t>
            </a:r>
          </a:p>
          <a:p>
            <a:pPr marL="403225" lvl="1" indent="-168275">
              <a:buBlip>
                <a:blip r:embed="rId4"/>
              </a:buBlip>
              <a:defRPr/>
            </a:pPr>
            <a:r>
              <a:rPr lang="en-US" dirty="0" smtClean="0">
                <a:solidFill>
                  <a:schemeClr val="bg1"/>
                </a:solidFill>
              </a:rPr>
              <a:t>Vertically </a:t>
            </a:r>
            <a:r>
              <a:rPr lang="en-US" dirty="0">
                <a:solidFill>
                  <a:schemeClr val="bg1"/>
                </a:solidFill>
              </a:rPr>
              <a:t>specialized solutions</a:t>
            </a:r>
          </a:p>
          <a:p>
            <a:pPr marL="403225" lvl="1" indent="-168275">
              <a:buBlip>
                <a:blip r:embed="rId4"/>
              </a:buBlip>
              <a:defRPr/>
            </a:pPr>
            <a:r>
              <a:rPr lang="en-US" dirty="0" smtClean="0">
                <a:solidFill>
                  <a:schemeClr val="bg1"/>
                </a:solidFill>
              </a:rPr>
              <a:t>Packaged </a:t>
            </a:r>
            <a:r>
              <a:rPr lang="en-US" dirty="0">
                <a:solidFill>
                  <a:schemeClr val="bg1"/>
                </a:solidFill>
              </a:rPr>
              <a:t>applications </a:t>
            </a:r>
          </a:p>
          <a:p>
            <a:pPr marL="403225" lvl="1" indent="-168275">
              <a:buBlip>
                <a:blip r:embed="rId4"/>
              </a:buBlip>
              <a:defRPr/>
            </a:pPr>
            <a:r>
              <a:rPr lang="en-US" dirty="0" smtClean="0">
                <a:solidFill>
                  <a:schemeClr val="bg1"/>
                </a:solidFill>
              </a:rPr>
              <a:t>API </a:t>
            </a:r>
            <a:r>
              <a:rPr lang="en-US" dirty="0">
                <a:solidFill>
                  <a:schemeClr val="bg1"/>
                </a:solidFill>
              </a:rPr>
              <a:t>support from all major BI vendors</a:t>
            </a:r>
          </a:p>
          <a:p>
            <a:pPr marL="403225" lvl="1" indent="-168275">
              <a:buFont typeface="Arial"/>
              <a:buChar char="•"/>
              <a:defRPr/>
            </a:pPr>
            <a:endParaRPr lang="en-US" dirty="0">
              <a:solidFill>
                <a:schemeClr val="bg1"/>
              </a:solidFill>
            </a:endParaRPr>
          </a:p>
          <a:p>
            <a:pPr marL="176213" indent="-176213">
              <a:buBlip>
                <a:blip r:embed="rId3"/>
              </a:buBlip>
              <a:defRPr/>
            </a:pPr>
            <a:r>
              <a:rPr lang="en-US" dirty="0">
                <a:solidFill>
                  <a:schemeClr val="bg1"/>
                </a:solidFill>
              </a:rPr>
              <a:t>Open, embeddable architecture </a:t>
            </a:r>
          </a:p>
          <a:p>
            <a:pPr marL="403225" lvl="1" indent="-168275">
              <a:buBlip>
                <a:blip r:embed="rId4"/>
              </a:buBlip>
              <a:defRPr/>
            </a:pPr>
            <a:r>
              <a:rPr lang="en-US" dirty="0" smtClean="0">
                <a:solidFill>
                  <a:schemeClr val="bg1"/>
                </a:solidFill>
              </a:rPr>
              <a:t>Open </a:t>
            </a:r>
            <a:r>
              <a:rPr lang="en-US" dirty="0">
                <a:solidFill>
                  <a:schemeClr val="bg1"/>
                </a:solidFill>
              </a:rPr>
              <a:t>API’s </a:t>
            </a:r>
            <a:r>
              <a:rPr lang="en-US" dirty="0" smtClean="0">
                <a:solidFill>
                  <a:schemeClr val="bg1"/>
                </a:solidFill>
              </a:rPr>
              <a:t>and XML/A based protocols</a:t>
            </a:r>
          </a:p>
          <a:p>
            <a:pPr marL="403225" lvl="1" indent="-168275">
              <a:buBlip>
                <a:blip r:embed="rId4"/>
              </a:buBlip>
              <a:defRPr/>
            </a:pPr>
            <a:r>
              <a:rPr lang="en-US" dirty="0" smtClean="0">
                <a:solidFill>
                  <a:schemeClr val="bg1"/>
                </a:solidFill>
              </a:rPr>
              <a:t>Native </a:t>
            </a:r>
            <a:r>
              <a:rPr lang="en-US" dirty="0">
                <a:solidFill>
                  <a:schemeClr val="bg1"/>
                </a:solidFill>
              </a:rPr>
              <a:t>web service functionality </a:t>
            </a:r>
          </a:p>
          <a:p>
            <a:pPr marL="403225" lvl="1" indent="-168275">
              <a:buBlip>
                <a:blip r:embed="rId4"/>
              </a:buBlip>
              <a:defRPr/>
            </a:pPr>
            <a:r>
              <a:rPr lang="en-US" dirty="0" smtClean="0">
                <a:solidFill>
                  <a:schemeClr val="bg1"/>
                </a:solidFill>
              </a:rPr>
              <a:t>Close </a:t>
            </a:r>
            <a:r>
              <a:rPr lang="en-US" dirty="0">
                <a:solidFill>
                  <a:schemeClr val="bg1"/>
                </a:solidFill>
              </a:rPr>
              <a:t>loop analysis </a:t>
            </a:r>
          </a:p>
        </p:txBody>
      </p:sp>
      <p:pic>
        <p:nvPicPr>
          <p:cNvPr id="14" name="Picture 9" descr="clear shadow edge"/>
          <p:cNvPicPr>
            <a:picLocks noChangeAspect="1" noChangeArrowheads="1"/>
          </p:cNvPicPr>
          <p:nvPr/>
        </p:nvPicPr>
        <p:blipFill>
          <a:blip r:embed="rId5" cstate="print"/>
          <a:srcRect/>
          <a:stretch>
            <a:fillRect/>
          </a:stretch>
        </p:blipFill>
        <p:spPr bwMode="auto">
          <a:xfrm rot="5400000" flipH="1">
            <a:off x="-422958" y="2739531"/>
            <a:ext cx="2360374" cy="82278"/>
          </a:xfrm>
          <a:prstGeom prst="rect">
            <a:avLst/>
          </a:prstGeom>
          <a:noFill/>
          <a:ln w="9525">
            <a:noFill/>
            <a:miter lim="800000"/>
            <a:headEnd/>
            <a:tailEnd/>
          </a:ln>
        </p:spPr>
      </p:pic>
      <p:pic>
        <p:nvPicPr>
          <p:cNvPr id="2050" name="Picture 2" descr="\\Kaypc\c$\User Data\SQLBI\NewTemplate\Deck AS R2 BI\Screens\PP.bmp"/>
          <p:cNvPicPr>
            <a:picLocks noChangeAspect="1" noChangeArrowheads="1"/>
          </p:cNvPicPr>
          <p:nvPr/>
        </p:nvPicPr>
        <p:blipFill>
          <a:blip r:embed="rId6" cstate="print"/>
          <a:srcRect/>
          <a:stretch>
            <a:fillRect/>
          </a:stretch>
        </p:blipFill>
        <p:spPr bwMode="auto">
          <a:xfrm>
            <a:off x="533400" y="1828800"/>
            <a:ext cx="3733800" cy="3352800"/>
          </a:xfrm>
          <a:prstGeom prst="roundRect">
            <a:avLst>
              <a:gd name="adj" fmla="val 3200"/>
            </a:avLst>
          </a:prstGeom>
          <a:ln>
            <a:noFill/>
          </a:ln>
          <a:effectLst>
            <a:outerShdw blurRad="76200" dist="38100" dir="7800000" algn="tl" rotWithShape="0">
              <a:srgbClr xmlns:mc="http://schemas.openxmlformats.org/markup-compatibility/2006" xmlns:a14="http://schemas.microsoft.com/office/drawing/2007/7/7/main" val="000000" mc:Ignorable="">
                <a:alpha val="40000"/>
              </a:srgbClr>
            </a:outerShdw>
            <a:reflection blurRad="6350" stA="50000" endA="275" endPos="40000" dist="101600" dir="5400000" sy="-100000" algn="bl" rotWithShape="0"/>
          </a:effectLst>
          <a:scene3d>
            <a:camera prst="perspectiveHeroicExtremeRightFacing"/>
            <a:lightRig rig="contrasting" dir="t">
              <a:rot lat="0" lon="0" rev="4200000"/>
            </a:lightRig>
          </a:scene3d>
          <a:sp3d prstMaterial="plastic">
            <a:bevelT w="381000" h="114300" prst="relaxedInset"/>
            <a:contourClr>
              <a:srgbClr xmlns:mc="http://schemas.openxmlformats.org/markup-compatibility/2006" xmlns:a14="http://schemas.microsoft.com/office/drawing/2007/7/7/main" val="969696" mc:Ignorable=""/>
            </a:contourClr>
          </a:sp3d>
        </p:spPr>
      </p:pic>
      <p:pic>
        <p:nvPicPr>
          <p:cNvPr id="2051" name="Picture 3" descr="\\Kaypc\c$\User Data\SQLBI\NewTemplate\Deck AS R2 BI\Screens\OL.bmp"/>
          <p:cNvPicPr>
            <a:picLocks noChangeAspect="1" noChangeArrowheads="1"/>
          </p:cNvPicPr>
          <p:nvPr/>
        </p:nvPicPr>
        <p:blipFill>
          <a:blip r:embed="rId7" cstate="print"/>
          <a:srcRect/>
          <a:stretch>
            <a:fillRect/>
          </a:stretch>
        </p:blipFill>
        <p:spPr bwMode="auto">
          <a:xfrm>
            <a:off x="2111356" y="4132191"/>
            <a:ext cx="1851044" cy="1735209"/>
          </a:xfrm>
          <a:prstGeom prst="roundRect">
            <a:avLst>
              <a:gd name="adj" fmla="val 2385"/>
            </a:avLst>
          </a:prstGeom>
          <a:ln>
            <a:noFill/>
          </a:ln>
          <a:effectLst>
            <a:outerShdw blurRad="76200" dist="38100" dir="7800000" algn="tl" rotWithShape="0">
              <a:srgbClr xmlns:mc="http://schemas.openxmlformats.org/markup-compatibility/2006" xmlns:a14="http://schemas.microsoft.com/office/drawing/2007/7/7/main" val="000000" mc:Ignorable="">
                <a:alpha val="40000"/>
              </a:srgbClr>
            </a:outerShdw>
            <a:reflection blurRad="6350" stA="50000" endA="300" endPos="38500" dist="50800" dir="5400000" sy="-100000" algn="bl" rotWithShape="0"/>
          </a:effectLst>
          <a:scene3d>
            <a:camera prst="perspectiveHeroicExtremeLeftFacing"/>
            <a:lightRig rig="contrasting" dir="t">
              <a:rot lat="0" lon="0" rev="4200000"/>
            </a:lightRig>
          </a:scene3d>
          <a:sp3d prstMaterial="plastic">
            <a:bevelT w="381000" h="114300" prst="relaxedInset"/>
            <a:contourClr>
              <a:srgbClr xmlns:mc="http://schemas.openxmlformats.org/markup-compatibility/2006" xmlns:a14="http://schemas.microsoft.com/office/drawing/2007/7/7/main" val="969696" mc:Ignorable=""/>
            </a:contourClr>
          </a:sp3d>
        </p:spPr>
      </p:pic>
      <p:grpSp>
        <p:nvGrpSpPr>
          <p:cNvPr id="7" name="Group 32"/>
          <p:cNvGrpSpPr/>
          <p:nvPr/>
        </p:nvGrpSpPr>
        <p:grpSpPr>
          <a:xfrm>
            <a:off x="685800" y="5257800"/>
            <a:ext cx="2358042" cy="1378500"/>
            <a:chOff x="602121" y="4850025"/>
            <a:chExt cx="2358042" cy="1378500"/>
          </a:xfrm>
        </p:grpSpPr>
        <p:pic>
          <p:nvPicPr>
            <p:cNvPr id="10" name="Picture 2" descr="\\showsrus\07_Shows\Convergence_03-11\Resource_Kit\Ovals\Oval_LtBlue_small.png"/>
            <p:cNvPicPr>
              <a:picLocks noChangeAspect="1" noChangeArrowheads="1"/>
            </p:cNvPicPr>
            <p:nvPr/>
          </p:nvPicPr>
          <p:blipFill>
            <a:blip r:embed="rId8" cstate="print">
              <a:lum contrast="50000"/>
            </a:blip>
            <a:srcRect/>
            <a:stretch>
              <a:fillRect/>
            </a:stretch>
          </p:blipFill>
          <p:spPr bwMode="auto">
            <a:xfrm rot="379279">
              <a:off x="602121" y="4850025"/>
              <a:ext cx="2358042" cy="1378500"/>
            </a:xfrm>
            <a:prstGeom prst="rect">
              <a:avLst/>
            </a:prstGeom>
            <a:noFill/>
            <a:scene3d>
              <a:camera prst="isometricOffAxis1Top"/>
              <a:lightRig rig="threePt" dir="t"/>
            </a:scene3d>
          </p:spPr>
        </p:pic>
        <p:pic>
          <p:nvPicPr>
            <p:cNvPr id="11" name="Rectangle 22532"/>
            <p:cNvPicPr>
              <a:picLocks noChangeAspect="1" noChangeArrowheads="1"/>
            </p:cNvPicPr>
            <p:nvPr/>
          </p:nvPicPr>
          <p:blipFill>
            <a:blip r:embed="rId9" cstate="print"/>
            <a:srcRect/>
            <a:stretch>
              <a:fillRect/>
            </a:stretch>
          </p:blipFill>
          <p:spPr bwMode="auto">
            <a:xfrm>
              <a:off x="1066800" y="4876800"/>
              <a:ext cx="932358" cy="726798"/>
            </a:xfrm>
            <a:prstGeom prst="rect">
              <a:avLst/>
            </a:prstGeom>
            <a:noFill/>
            <a:ln w="9525">
              <a:noFill/>
              <a:miter lim="800000"/>
              <a:headEnd/>
              <a:tailEnd/>
            </a:ln>
          </p:spPr>
        </p:pic>
        <p:pic>
          <p:nvPicPr>
            <p:cNvPr id="12" name="Picture 4"/>
            <p:cNvPicPr>
              <a:picLocks noChangeAspect="1" noChangeArrowheads="1"/>
            </p:cNvPicPr>
            <p:nvPr/>
          </p:nvPicPr>
          <p:blipFill>
            <a:blip r:embed="rId10" cstate="print"/>
            <a:srcRect/>
            <a:stretch>
              <a:fillRect/>
            </a:stretch>
          </p:blipFill>
          <p:spPr bwMode="auto">
            <a:xfrm rot="527679">
              <a:off x="1725824" y="4925116"/>
              <a:ext cx="685800" cy="699247"/>
            </a:xfrm>
            <a:prstGeom prst="roundRect">
              <a:avLst>
                <a:gd name="adj" fmla="val 16667"/>
              </a:avLst>
            </a:prstGeom>
            <a:ln>
              <a:noFill/>
            </a:ln>
            <a:effectLst>
              <a:outerShdw blurRad="152400" dist="12000" dir="900000" sy="98000" kx="110000" ky="200000" algn="tl" rotWithShape="0">
                <a:srgbClr xmlns:mc="http://schemas.openxmlformats.org/markup-compatibility/2006" xmlns:a14="http://schemas.microsoft.com/office/drawing/2007/7/7/main" val="000000" mc:Ignorable="">
                  <a:alpha val="30000"/>
                </a:srgbClr>
              </a:outerShdw>
            </a:effectLst>
            <a:scene3d>
              <a:camera prst="perspectiveRelaxed">
                <a:rot lat="19800000" lon="1200000" rev="20820000"/>
              </a:camera>
              <a:lightRig rig="threePt" dir="t"/>
            </a:scene3d>
            <a:sp3d contourW="6350" prstMaterial="matte">
              <a:bevelT w="101600" h="101600"/>
              <a:contourClr>
                <a:srgbClr xmlns:mc="http://schemas.openxmlformats.org/markup-compatibility/2006" xmlns:a14="http://schemas.microsoft.com/office/drawing/2007/7/7/main" val="969696" mc:Ignorable=""/>
              </a:contourClr>
            </a:sp3d>
          </p:spPr>
        </p:pic>
      </p:gr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04800" y="990600"/>
            <a:ext cx="8610600" cy="5715000"/>
          </a:xfrm>
          <a:prstGeom prst="roundRect">
            <a:avLst>
              <a:gd name="adj" fmla="val 8567"/>
            </a:avLst>
          </a:prstGeom>
          <a:solidFill>
            <a:schemeClr val="tx1">
              <a:alpha val="80000"/>
            </a:schemeClr>
          </a:solidFill>
          <a:ln w="38100">
            <a:solidFill>
              <a:schemeClr val="bg2">
                <a:lumMod val="50000"/>
              </a:schemeClr>
            </a:solidFill>
          </a:ln>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pic>
        <p:nvPicPr>
          <p:cNvPr id="1026" name="Picture 2" descr="\\Kaypc\c$\User Data\SQLBI\NewTemplate\Deck AS R2 BI\Screens\KPI.bmp"/>
          <p:cNvPicPr>
            <a:picLocks noChangeAspect="1" noChangeArrowheads="1"/>
          </p:cNvPicPr>
          <p:nvPr/>
        </p:nvPicPr>
        <p:blipFill>
          <a:blip r:embed="rId3" cstate="print"/>
          <a:srcRect/>
          <a:stretch>
            <a:fillRect/>
          </a:stretch>
        </p:blipFill>
        <p:spPr bwMode="auto">
          <a:xfrm>
            <a:off x="381000" y="1600200"/>
            <a:ext cx="3534789" cy="2810447"/>
          </a:xfrm>
          <a:prstGeom prst="roundRect">
            <a:avLst>
              <a:gd name="adj" fmla="val 3568"/>
            </a:avLst>
          </a:prstGeom>
          <a:ln>
            <a:noFill/>
          </a:ln>
          <a:effectLst>
            <a:outerShdw blurRad="76200" dist="38100" dir="7800000" algn="tl" rotWithShape="0">
              <a:srgbClr xmlns:mc="http://schemas.openxmlformats.org/markup-compatibility/2006" xmlns:a14="http://schemas.microsoft.com/office/drawing/2007/7/7/main" val="000000" mc:Ignorable="">
                <a:alpha val="40000"/>
              </a:srgbClr>
            </a:outerShdw>
            <a:reflection blurRad="6350" stA="50000" endA="275" endPos="40000" dist="101600" dir="5400000" sy="-100000" algn="bl" rotWithShape="0"/>
          </a:effectLst>
          <a:scene3d>
            <a:camera prst="perspectiveHeroicExtremeRightFacing"/>
            <a:lightRig rig="contrasting" dir="t">
              <a:rot lat="0" lon="0" rev="4200000"/>
            </a:lightRig>
          </a:scene3d>
          <a:sp3d prstMaterial="plastic">
            <a:bevelT w="381000" h="114300" prst="relaxedInset"/>
            <a:contourClr>
              <a:srgbClr xmlns:mc="http://schemas.openxmlformats.org/markup-compatibility/2006" xmlns:a14="http://schemas.microsoft.com/office/drawing/2007/7/7/main" val="969696" mc:Ignorable=""/>
            </a:contourClr>
          </a:sp3d>
        </p:spPr>
      </p:pic>
      <p:sp>
        <p:nvSpPr>
          <p:cNvPr id="2" name="Title 17"/>
          <p:cNvSpPr txBox="1">
            <a:spLocks/>
          </p:cNvSpPr>
          <p:nvPr/>
        </p:nvSpPr>
        <p:spPr>
          <a:xfrm>
            <a:off x="457200" y="152400"/>
            <a:ext cx="8229600" cy="1143000"/>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3200" b="0" i="0" u="none" strike="noStrike" kern="1200" cap="none" normalizeH="0" noProof="0" dirty="0" smtClean="0">
                <a:ln w="3175">
                  <a:noFill/>
                </a:ln>
                <a:solidFill>
                  <a:schemeClr val="bg1"/>
                </a:solidFill>
                <a:effectLst/>
                <a:uLnTx/>
                <a:uFillTx/>
                <a:latin typeface="Segoe UI" pitchFamily="34" charset="0"/>
                <a:cs typeface="Segoe UI" pitchFamily="34" charset="0"/>
              </a:rPr>
              <a:t>Office 2010 Integration</a:t>
            </a:r>
            <a:endParaRPr kumimoji="0" lang="en-US" sz="3200" b="0" i="0" u="none" strike="noStrike" kern="1200" cap="none" normalizeH="0" noProof="0" dirty="0">
              <a:ln w="3175">
                <a:noFill/>
              </a:ln>
              <a:solidFill>
                <a:schemeClr val="bg1"/>
              </a:solidFill>
              <a:effectLst/>
              <a:uLnTx/>
              <a:uFillTx/>
              <a:latin typeface="Segoe UI" pitchFamily="34" charset="0"/>
              <a:cs typeface="Segoe UI" pitchFamily="34" charset="0"/>
            </a:endParaRPr>
          </a:p>
        </p:txBody>
      </p:sp>
      <p:sp>
        <p:nvSpPr>
          <p:cNvPr id="3" name="TextBox 2"/>
          <p:cNvSpPr txBox="1"/>
          <p:nvPr/>
        </p:nvSpPr>
        <p:spPr>
          <a:xfrm>
            <a:off x="3733800" y="990600"/>
            <a:ext cx="5156200" cy="5895460"/>
          </a:xfrm>
          <a:prstGeom prst="rect">
            <a:avLst/>
          </a:prstGeom>
          <a:noFill/>
        </p:spPr>
        <p:txBody>
          <a:bodyPr wrap="square">
            <a:spAutoFit/>
          </a:bodyPr>
          <a:lstStyle/>
          <a:p>
            <a:pPr marL="228600" indent="-228600" eaLnBrk="0" hangingPunct="0">
              <a:lnSpc>
                <a:spcPct val="90000"/>
              </a:lnSpc>
              <a:spcBef>
                <a:spcPct val="30000"/>
              </a:spcBef>
              <a:buSzPct val="85000"/>
              <a:buBlip>
                <a:blip r:embed="rId4"/>
              </a:buBlip>
              <a:defRPr/>
            </a:pPr>
            <a:r>
              <a:rPr lang="en-US" sz="2300" dirty="0" smtClean="0">
                <a:solidFill>
                  <a:schemeClr val="bg1"/>
                </a:solidFill>
                <a:latin typeface="Arial" pitchFamily="34" charset="0"/>
              </a:rPr>
              <a:t>Excel 2010</a:t>
            </a:r>
          </a:p>
          <a:p>
            <a:pPr marL="514350" lvl="1" indent="-228600" eaLnBrk="0" hangingPunct="0">
              <a:lnSpc>
                <a:spcPct val="90000"/>
              </a:lnSpc>
              <a:spcBef>
                <a:spcPct val="30000"/>
              </a:spcBef>
              <a:buClr>
                <a:schemeClr val="tx1"/>
              </a:buClr>
              <a:buSzPct val="85000"/>
              <a:buBlip>
                <a:blip r:embed="rId5"/>
              </a:buBlip>
              <a:defRPr/>
            </a:pPr>
            <a:r>
              <a:rPr lang="en-US" dirty="0" smtClean="0">
                <a:solidFill>
                  <a:schemeClr val="bg1"/>
                </a:solidFill>
                <a:latin typeface="Arial" pitchFamily="34" charset="0"/>
              </a:rPr>
              <a:t>Great cross product investments optimizing Excel 2010 as analytical client for Analysis Services</a:t>
            </a:r>
          </a:p>
          <a:p>
            <a:pPr marL="514350" lvl="1" indent="-228600" eaLnBrk="0" hangingPunct="0">
              <a:lnSpc>
                <a:spcPct val="90000"/>
              </a:lnSpc>
              <a:spcBef>
                <a:spcPct val="30000"/>
              </a:spcBef>
              <a:buClr>
                <a:schemeClr val="tx1"/>
              </a:buClr>
              <a:buSzPct val="85000"/>
              <a:buBlip>
                <a:blip r:embed="rId5"/>
              </a:buBlip>
              <a:defRPr/>
            </a:pPr>
            <a:r>
              <a:rPr lang="en-US" dirty="0" smtClean="0">
                <a:solidFill>
                  <a:schemeClr val="bg1"/>
                </a:solidFill>
                <a:latin typeface="Arial" pitchFamily="34" charset="0"/>
              </a:rPr>
              <a:t>Enhancements around local cubes </a:t>
            </a:r>
          </a:p>
          <a:p>
            <a:pPr marL="514350" lvl="1" indent="-228600" eaLnBrk="0" hangingPunct="0">
              <a:lnSpc>
                <a:spcPct val="90000"/>
              </a:lnSpc>
              <a:spcBef>
                <a:spcPct val="30000"/>
              </a:spcBef>
              <a:buClr>
                <a:schemeClr val="tx1"/>
              </a:buClr>
              <a:buSzPct val="85000"/>
              <a:buBlip>
                <a:blip r:embed="rId5"/>
              </a:buBlip>
              <a:defRPr/>
            </a:pPr>
            <a:r>
              <a:rPr lang="en-US" dirty="0" smtClean="0">
                <a:solidFill>
                  <a:schemeClr val="bg1"/>
                </a:solidFill>
                <a:latin typeface="Arial" pitchFamily="34" charset="0"/>
              </a:rPr>
              <a:t>Significant performance and functionality investments  </a:t>
            </a:r>
          </a:p>
          <a:p>
            <a:pPr marL="514350" lvl="1" indent="-228600" eaLnBrk="0" hangingPunct="0">
              <a:lnSpc>
                <a:spcPct val="90000"/>
              </a:lnSpc>
              <a:spcBef>
                <a:spcPct val="30000"/>
              </a:spcBef>
              <a:buClr>
                <a:schemeClr val="tx1"/>
              </a:buClr>
              <a:buSzPct val="85000"/>
              <a:buBlip>
                <a:blip r:embed="rId5"/>
              </a:buBlip>
              <a:defRPr/>
            </a:pPr>
            <a:r>
              <a:rPr lang="en-US" dirty="0" smtClean="0">
                <a:solidFill>
                  <a:schemeClr val="bg1"/>
                </a:solidFill>
                <a:latin typeface="Arial" pitchFamily="34" charset="0"/>
              </a:rPr>
              <a:t>Data Mining Add-Ins for predictive analysis</a:t>
            </a:r>
          </a:p>
          <a:p>
            <a:pPr marL="514350" lvl="1" indent="-228600" eaLnBrk="0" hangingPunct="0">
              <a:lnSpc>
                <a:spcPct val="90000"/>
              </a:lnSpc>
              <a:spcBef>
                <a:spcPct val="30000"/>
              </a:spcBef>
              <a:buClr>
                <a:schemeClr val="tx1"/>
              </a:buClr>
              <a:buSzPct val="85000"/>
              <a:buBlip>
                <a:blip r:embed="rId5"/>
              </a:buBlip>
              <a:defRPr/>
            </a:pPr>
            <a:r>
              <a:rPr lang="en-US" dirty="0" err="1" smtClean="0">
                <a:solidFill>
                  <a:schemeClr val="bg1"/>
                </a:solidFill>
                <a:latin typeface="Arial" pitchFamily="34" charset="0"/>
              </a:rPr>
              <a:t>PowerPivot</a:t>
            </a:r>
            <a:r>
              <a:rPr lang="en-US" dirty="0" smtClean="0">
                <a:solidFill>
                  <a:schemeClr val="bg1"/>
                </a:solidFill>
                <a:latin typeface="Arial" pitchFamily="34" charset="0"/>
              </a:rPr>
              <a:t> for massive data analysis on the desktop</a:t>
            </a:r>
          </a:p>
          <a:p>
            <a:pPr marL="514350" lvl="1" indent="-228600" eaLnBrk="0" hangingPunct="0">
              <a:lnSpc>
                <a:spcPct val="90000"/>
              </a:lnSpc>
              <a:spcBef>
                <a:spcPct val="30000"/>
              </a:spcBef>
              <a:buClr>
                <a:schemeClr val="bg1">
                  <a:lumMod val="85000"/>
                </a:schemeClr>
              </a:buClr>
              <a:buSzPct val="85000"/>
              <a:buFont typeface="Arial" pitchFamily="34" charset="0"/>
              <a:buChar char="–"/>
              <a:defRPr/>
            </a:pPr>
            <a:endParaRPr lang="en-US" sz="1100" dirty="0" smtClean="0">
              <a:solidFill>
                <a:schemeClr val="bg1"/>
              </a:solidFill>
              <a:latin typeface="Arial" pitchFamily="34" charset="0"/>
            </a:endParaRPr>
          </a:p>
          <a:p>
            <a:pPr marL="228600" indent="-228600" eaLnBrk="0" hangingPunct="0">
              <a:lnSpc>
                <a:spcPct val="90000"/>
              </a:lnSpc>
              <a:spcBef>
                <a:spcPct val="30000"/>
              </a:spcBef>
              <a:buSzPct val="85000"/>
              <a:buBlip>
                <a:blip r:embed="rId4"/>
              </a:buBlip>
              <a:defRPr/>
            </a:pPr>
            <a:r>
              <a:rPr lang="en-US" sz="2300" kern="0" dirty="0" err="1" smtClean="0">
                <a:solidFill>
                  <a:schemeClr val="bg1"/>
                </a:solidFill>
                <a:latin typeface="Arial" pitchFamily="34" charset="0"/>
              </a:rPr>
              <a:t>PerformancePoint</a:t>
            </a:r>
            <a:r>
              <a:rPr lang="en-US" sz="2300" kern="0" dirty="0" smtClean="0">
                <a:solidFill>
                  <a:schemeClr val="bg1"/>
                </a:solidFill>
                <a:latin typeface="Arial" pitchFamily="34" charset="0"/>
              </a:rPr>
              <a:t> Services 2010</a:t>
            </a:r>
          </a:p>
          <a:p>
            <a:pPr marL="514350" indent="-285750" eaLnBrk="0" hangingPunct="0">
              <a:lnSpc>
                <a:spcPct val="90000"/>
              </a:lnSpc>
              <a:spcBef>
                <a:spcPct val="30000"/>
              </a:spcBef>
              <a:buClr>
                <a:schemeClr val="tx1"/>
              </a:buClr>
              <a:buSzPct val="85000"/>
              <a:buBlip>
                <a:blip r:embed="rId5"/>
              </a:buBlip>
              <a:defRPr/>
            </a:pPr>
            <a:r>
              <a:rPr lang="en-US" dirty="0" smtClean="0">
                <a:solidFill>
                  <a:schemeClr val="bg1"/>
                </a:solidFill>
                <a:latin typeface="Arial" pitchFamily="34" charset="0"/>
              </a:rPr>
              <a:t>Great cross product investments for thin analytic client for Analysis Services</a:t>
            </a:r>
          </a:p>
          <a:p>
            <a:pPr marL="514350" indent="-285750" eaLnBrk="0" hangingPunct="0">
              <a:lnSpc>
                <a:spcPct val="90000"/>
              </a:lnSpc>
              <a:spcBef>
                <a:spcPct val="30000"/>
              </a:spcBef>
              <a:buClr>
                <a:schemeClr val="tx1"/>
              </a:buClr>
              <a:buSzPct val="85000"/>
              <a:buBlip>
                <a:blip r:embed="rId5"/>
              </a:buBlip>
              <a:defRPr/>
            </a:pPr>
            <a:r>
              <a:rPr lang="en-US" dirty="0" smtClean="0">
                <a:solidFill>
                  <a:schemeClr val="bg1"/>
                </a:solidFill>
                <a:latin typeface="Arial" pitchFamily="34" charset="0"/>
              </a:rPr>
              <a:t>Rich web capabilities for data exploration. </a:t>
            </a:r>
          </a:p>
          <a:p>
            <a:pPr marL="514350" indent="-285750" eaLnBrk="0" hangingPunct="0">
              <a:lnSpc>
                <a:spcPct val="90000"/>
              </a:lnSpc>
              <a:spcBef>
                <a:spcPct val="30000"/>
              </a:spcBef>
              <a:buClr>
                <a:schemeClr val="tx1"/>
              </a:buClr>
              <a:buSzPct val="85000"/>
              <a:buBlip>
                <a:blip r:embed="rId5"/>
              </a:buBlip>
              <a:defRPr/>
            </a:pPr>
            <a:r>
              <a:rPr lang="en-US" dirty="0" smtClean="0">
                <a:solidFill>
                  <a:schemeClr val="bg1"/>
                </a:solidFill>
                <a:latin typeface="Arial" pitchFamily="34" charset="0"/>
              </a:rPr>
              <a:t>Guided and contextual analysis through integrated dashboards</a:t>
            </a:r>
          </a:p>
          <a:p>
            <a:pPr marL="514350" indent="-285750" eaLnBrk="0" hangingPunct="0">
              <a:lnSpc>
                <a:spcPct val="90000"/>
              </a:lnSpc>
              <a:spcBef>
                <a:spcPct val="30000"/>
              </a:spcBef>
              <a:buClr>
                <a:schemeClr val="tx1"/>
              </a:buClr>
              <a:buSzPct val="85000"/>
              <a:buBlip>
                <a:blip r:embed="rId5"/>
              </a:buBlip>
              <a:defRPr/>
            </a:pPr>
            <a:r>
              <a:rPr lang="en-US" dirty="0" smtClean="0">
                <a:solidFill>
                  <a:schemeClr val="bg1"/>
                </a:solidFill>
                <a:latin typeface="Arial" pitchFamily="34" charset="0"/>
              </a:rPr>
              <a:t>Predictive analytics by integrating with SQL Server Data Mining</a:t>
            </a:r>
            <a:r>
              <a:rPr lang="en-US" sz="2000" dirty="0" smtClean="0">
                <a:solidFill>
                  <a:schemeClr val="bg1"/>
                </a:solidFill>
                <a:latin typeface="Arial" pitchFamily="34" charset="0"/>
              </a:rPr>
              <a:t> </a:t>
            </a:r>
          </a:p>
        </p:txBody>
      </p:sp>
      <p:pic>
        <p:nvPicPr>
          <p:cNvPr id="2050" name="Picture 2" descr="\\Kaypc\c$\User Data\SQLBI\NewTemplate\Deck AS R2 BI\Screens\SST.bmp"/>
          <p:cNvPicPr>
            <a:picLocks noChangeAspect="1" noChangeArrowheads="1"/>
          </p:cNvPicPr>
          <p:nvPr/>
        </p:nvPicPr>
        <p:blipFill>
          <a:blip r:embed="rId6" cstate="print"/>
          <a:srcRect/>
          <a:stretch>
            <a:fillRect/>
          </a:stretch>
        </p:blipFill>
        <p:spPr bwMode="auto">
          <a:xfrm>
            <a:off x="762000" y="3657600"/>
            <a:ext cx="3144643" cy="2743200"/>
          </a:xfrm>
          <a:prstGeom prst="roundRect">
            <a:avLst>
              <a:gd name="adj" fmla="val 3278"/>
            </a:avLst>
          </a:prstGeom>
          <a:ln>
            <a:noFill/>
          </a:ln>
          <a:effectLst>
            <a:outerShdw blurRad="76200" dist="38100" dir="7800000" algn="tl" rotWithShape="0">
              <a:srgbClr xmlns:mc="http://schemas.openxmlformats.org/markup-compatibility/2006" xmlns:a14="http://schemas.microsoft.com/office/drawing/2007/7/7/main" val="000000" mc:Ignorable="">
                <a:alpha val="40000"/>
              </a:srgbClr>
            </a:outerShdw>
          </a:effectLst>
          <a:scene3d>
            <a:camera prst="perspectiveHeroicExtremeLeftFacing"/>
            <a:lightRig rig="contrasting" dir="t">
              <a:rot lat="0" lon="0" rev="4200000"/>
            </a:lightRig>
          </a:scene3d>
          <a:sp3d prstMaterial="plastic">
            <a:bevelT w="381000" h="114300" prst="relaxedInset"/>
            <a:contourClr>
              <a:srgbClr xmlns:mc="http://schemas.openxmlformats.org/markup-compatibility/2006" xmlns:a14="http://schemas.microsoft.com/office/drawing/2007/7/7/main" val="969696" mc:Ignorable=""/>
            </a:contourClr>
          </a:sp3d>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txBox="1">
            <a:spLocks noChangeArrowheads="1"/>
          </p:cNvSpPr>
          <p:nvPr/>
        </p:nvSpPr>
        <p:spPr>
          <a:xfrm>
            <a:off x="152400" y="0"/>
            <a:ext cx="8991600" cy="1244600"/>
          </a:xfrm>
          <a:prstGeom prst="rect">
            <a:avLst/>
          </a:prstGeom>
          <a:noFill/>
          <a:ln/>
        </p:spPr>
        <p:txBody>
          <a:bodyPr vert="horz" lIns="91440" tIns="45720" rIns="91440" bIns="45720" rtlCol="0" anchor="ctr">
            <a:normAutofit fontScale="97500"/>
          </a:bodyPr>
          <a:lstStyle/>
          <a:p>
            <a:pPr lvl="0" fontAlgn="auto">
              <a:spcAft>
                <a:spcPts val="0"/>
              </a:spcAft>
              <a:defRPr/>
            </a:pPr>
            <a:r>
              <a:rPr lang="en-US" sz="3200" dirty="0" smtClean="0">
                <a:ln w="3175">
                  <a:noFill/>
                </a:ln>
                <a:solidFill>
                  <a:schemeClr val="bg1"/>
                </a:solidFill>
                <a:latin typeface="Segoe UI" pitchFamily="34" charset="0"/>
                <a:ea typeface="+mj-ea"/>
                <a:cs typeface="Segoe UI" pitchFamily="34" charset="0"/>
              </a:rPr>
              <a:t>Samsung Electronics - Supply Chain Management</a:t>
            </a:r>
            <a:endParaRPr kumimoji="0" lang="en-US" sz="3200" b="0" i="0" u="none" strike="noStrike" kern="1200" cap="none" normalizeH="0" baseline="0" noProof="0" dirty="0">
              <a:ln w="3175">
                <a:noFill/>
              </a:ln>
              <a:solidFill>
                <a:schemeClr val="bg1"/>
              </a:solidFill>
              <a:uLnTx/>
              <a:uFillTx/>
              <a:latin typeface="Segoe UI" pitchFamily="34" charset="0"/>
              <a:ea typeface="+mj-ea"/>
              <a:cs typeface="Segoe UI" pitchFamily="34" charset="0"/>
            </a:endParaRPr>
          </a:p>
        </p:txBody>
      </p:sp>
      <p:sp>
        <p:nvSpPr>
          <p:cNvPr id="9" name="Rounded Rectangle 8"/>
          <p:cNvSpPr/>
          <p:nvPr/>
        </p:nvSpPr>
        <p:spPr bwMode="auto">
          <a:xfrm>
            <a:off x="507549" y="1295400"/>
            <a:ext cx="8179251" cy="5029200"/>
          </a:xfrm>
          <a:prstGeom prst="roundRect">
            <a:avLst>
              <a:gd name="adj" fmla="val 9333"/>
            </a:avLst>
          </a:prstGeom>
          <a:gradFill flip="none" rotWithShape="1">
            <a:gsLst>
              <a:gs pos="0">
                <a:srgbClr xmlns:mc="http://schemas.openxmlformats.org/markup-compatibility/2006" xmlns:a14="http://schemas.microsoft.com/office/drawing/2007/7/7/main" val="FFFFFF" mc:Ignorable="">
                  <a:alpha val="92000"/>
                </a:srgbClr>
              </a:gs>
              <a:gs pos="2000">
                <a:srgbClr xmlns:mc="http://schemas.openxmlformats.org/markup-compatibility/2006" xmlns:a14="http://schemas.microsoft.com/office/drawing/2007/7/7/main" val="FFFFFF" mc:Ignorable="">
                  <a:alpha val="27000"/>
                </a:srgbClr>
              </a:gs>
              <a:gs pos="33000">
                <a:srgbClr xmlns:mc="http://schemas.openxmlformats.org/markup-compatibility/2006" xmlns:a14="http://schemas.microsoft.com/office/drawing/2007/7/7/main" val="000000" mc:Ignorable="">
                  <a:alpha val="37000"/>
                </a:srgbClr>
              </a:gs>
              <a:gs pos="98000">
                <a:srgbClr xmlns:mc="http://schemas.openxmlformats.org/markup-compatibility/2006" xmlns:a14="http://schemas.microsoft.com/office/drawing/2007/7/7/main" val="080808" mc:Ignorable="">
                  <a:alpha val="79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58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Arial" pitchFamily="34" charset="0"/>
              <a:cs typeface="Arial" pitchFamily="34" charset="0"/>
            </a:endParaRPr>
          </a:p>
        </p:txBody>
      </p:sp>
      <p:sp>
        <p:nvSpPr>
          <p:cNvPr id="10" name="Rectangle 9"/>
          <p:cNvSpPr/>
          <p:nvPr/>
        </p:nvSpPr>
        <p:spPr>
          <a:xfrm>
            <a:off x="723900" y="1524000"/>
            <a:ext cx="2247900" cy="461645"/>
          </a:xfrm>
          <a:prstGeom prst="rect">
            <a:avLst/>
          </a:prstGeom>
        </p:spPr>
        <p:txBody>
          <a:bodyPr wrap="square" lIns="91420" tIns="45710" rIns="91420" bIns="45710">
            <a:spAutoFit/>
          </a:bodyPr>
          <a:lstStyle/>
          <a:p>
            <a:pPr lvl="0" algn="ctr" defTabSz="913896">
              <a:defRPr/>
            </a:pPr>
            <a:r>
              <a:rPr lang="en-GB" altLang="zh-CN" sz="2400" b="1" i="1" spc="-90" dirty="0" smtClean="0">
                <a:gradFill>
                  <a:gsLst>
                    <a:gs pos="0">
                      <a:srgbClr xmlns:mc="http://schemas.openxmlformats.org/markup-compatibility/2006" xmlns:a14="http://schemas.microsoft.com/office/drawing/2007/7/7/main" val="FFFFFF" mc:Ignorable=""/>
                    </a:gs>
                    <a:gs pos="82000">
                      <a:srgbClr xmlns:mc="http://schemas.openxmlformats.org/markup-compatibility/2006" xmlns:a14="http://schemas.microsoft.com/office/drawing/2007/7/7/main" val="18D1FC" mc:Ignorable=""/>
                    </a:gs>
                  </a:gsLst>
                  <a:lin ang="5400000" scaled="1"/>
                </a:gradFill>
                <a:effectLst>
                  <a:outerShdw blurRad="254000" dir="18900000" algn="bl" rotWithShape="0">
                    <a:prstClr val="black"/>
                  </a:outerShdw>
                </a:effectLst>
                <a:latin typeface="Arial" pitchFamily="34" charset="0"/>
                <a:cs typeface="Arial" pitchFamily="34" charset="0"/>
              </a:rPr>
              <a:t>Challenge</a:t>
            </a:r>
          </a:p>
        </p:txBody>
      </p:sp>
      <p:sp>
        <p:nvSpPr>
          <p:cNvPr id="11" name="Rectangle 10"/>
          <p:cNvSpPr/>
          <p:nvPr/>
        </p:nvSpPr>
        <p:spPr>
          <a:xfrm>
            <a:off x="3048000" y="1524000"/>
            <a:ext cx="2787561" cy="461645"/>
          </a:xfrm>
          <a:prstGeom prst="rect">
            <a:avLst/>
          </a:prstGeom>
        </p:spPr>
        <p:txBody>
          <a:bodyPr wrap="square" lIns="91420" tIns="45710" rIns="91420" bIns="45710">
            <a:spAutoFit/>
          </a:bodyPr>
          <a:lstStyle/>
          <a:p>
            <a:pPr algn="ctr" defTabSz="913896">
              <a:defRPr/>
            </a:pPr>
            <a:r>
              <a:rPr lang="en-GB" altLang="zh-CN" sz="2400" b="1" i="1" spc="-90" dirty="0" smtClean="0">
                <a:gradFill>
                  <a:gsLst>
                    <a:gs pos="0">
                      <a:srgbClr xmlns:mc="http://schemas.openxmlformats.org/markup-compatibility/2006" xmlns:a14="http://schemas.microsoft.com/office/drawing/2007/7/7/main" val="FFFFFF" mc:Ignorable=""/>
                    </a:gs>
                    <a:gs pos="82000">
                      <a:srgbClr xmlns:mc="http://schemas.openxmlformats.org/markup-compatibility/2006" xmlns:a14="http://schemas.microsoft.com/office/drawing/2007/7/7/main" val="18D1FC" mc:Ignorable=""/>
                    </a:gs>
                  </a:gsLst>
                  <a:lin ang="5400000" scaled="1"/>
                </a:gradFill>
                <a:effectLst>
                  <a:outerShdw blurRad="254000" dir="18900000" algn="bl" rotWithShape="0">
                    <a:prstClr val="black"/>
                  </a:outerShdw>
                </a:effectLst>
                <a:latin typeface="Arial" pitchFamily="34" charset="0"/>
                <a:cs typeface="Arial" pitchFamily="34" charset="0"/>
              </a:rPr>
              <a:t>Solution</a:t>
            </a:r>
          </a:p>
        </p:txBody>
      </p:sp>
      <p:sp>
        <p:nvSpPr>
          <p:cNvPr id="12" name="Rectangle 11"/>
          <p:cNvSpPr/>
          <p:nvPr/>
        </p:nvSpPr>
        <p:spPr>
          <a:xfrm>
            <a:off x="5930901" y="1524001"/>
            <a:ext cx="2603499" cy="461645"/>
          </a:xfrm>
          <a:prstGeom prst="rect">
            <a:avLst/>
          </a:prstGeom>
        </p:spPr>
        <p:txBody>
          <a:bodyPr wrap="square" lIns="91420" tIns="45710" rIns="91420" bIns="45710">
            <a:spAutoFit/>
          </a:bodyPr>
          <a:lstStyle/>
          <a:p>
            <a:pPr lvl="0" algn="ctr" defTabSz="913896">
              <a:defRPr/>
            </a:pPr>
            <a:r>
              <a:rPr lang="en-US" altLang="zh-CN" sz="2400" b="1" i="1" spc="-90" dirty="0" smtClean="0">
                <a:gradFill>
                  <a:gsLst>
                    <a:gs pos="0">
                      <a:srgbClr xmlns:mc="http://schemas.openxmlformats.org/markup-compatibility/2006" xmlns:a14="http://schemas.microsoft.com/office/drawing/2007/7/7/main" val="FFFFFF" mc:Ignorable=""/>
                    </a:gs>
                    <a:gs pos="82000">
                      <a:srgbClr xmlns:mc="http://schemas.openxmlformats.org/markup-compatibility/2006" xmlns:a14="http://schemas.microsoft.com/office/drawing/2007/7/7/main" val="18D1FC" mc:Ignorable=""/>
                    </a:gs>
                  </a:gsLst>
                  <a:lin ang="5400000" scaled="1"/>
                </a:gradFill>
                <a:effectLst>
                  <a:outerShdw blurRad="254000" dir="18900000" algn="bl" rotWithShape="0">
                    <a:prstClr val="black"/>
                  </a:outerShdw>
                </a:effectLst>
                <a:latin typeface="Arial" pitchFamily="34" charset="0"/>
                <a:cs typeface="Arial" pitchFamily="34" charset="0"/>
              </a:rPr>
              <a:t>Benefit</a:t>
            </a:r>
            <a:r>
              <a:rPr lang="en-US" altLang="zh-CN" sz="2400" b="1" i="1" spc="-90" dirty="0">
                <a:gradFill>
                  <a:gsLst>
                    <a:gs pos="0">
                      <a:srgbClr xmlns:mc="http://schemas.openxmlformats.org/markup-compatibility/2006" xmlns:a14="http://schemas.microsoft.com/office/drawing/2007/7/7/main" val="FFFFFF" mc:Ignorable=""/>
                    </a:gs>
                    <a:gs pos="82000">
                      <a:srgbClr xmlns:mc="http://schemas.openxmlformats.org/markup-compatibility/2006" xmlns:a14="http://schemas.microsoft.com/office/drawing/2007/7/7/main" val="18D1FC" mc:Ignorable=""/>
                    </a:gs>
                  </a:gsLst>
                  <a:lin ang="5400000" scaled="1"/>
                </a:gradFill>
                <a:effectLst>
                  <a:outerShdw blurRad="254000" dir="18900000" algn="bl" rotWithShape="0">
                    <a:prstClr val="black"/>
                  </a:outerShdw>
                </a:effectLst>
                <a:latin typeface="Arial" pitchFamily="34" charset="0"/>
                <a:cs typeface="Arial" pitchFamily="34" charset="0"/>
              </a:rPr>
              <a:t>s</a:t>
            </a:r>
            <a:endParaRPr lang="en-US" altLang="zh-CN" sz="2400" b="1" i="1" spc="-90" dirty="0" smtClean="0">
              <a:gradFill>
                <a:gsLst>
                  <a:gs pos="0">
                    <a:srgbClr xmlns:mc="http://schemas.openxmlformats.org/markup-compatibility/2006" xmlns:a14="http://schemas.microsoft.com/office/drawing/2007/7/7/main" val="FFFFFF" mc:Ignorable=""/>
                  </a:gs>
                  <a:gs pos="82000">
                    <a:srgbClr xmlns:mc="http://schemas.openxmlformats.org/markup-compatibility/2006" xmlns:a14="http://schemas.microsoft.com/office/drawing/2007/7/7/main" val="18D1FC" mc:Ignorable=""/>
                  </a:gs>
                </a:gsLst>
                <a:lin ang="5400000" scaled="1"/>
              </a:gradFill>
              <a:effectLst>
                <a:outerShdw blurRad="254000" dir="18900000" algn="bl" rotWithShape="0">
                  <a:prstClr val="black"/>
                </a:outerShdw>
              </a:effectLst>
              <a:latin typeface="Arial" pitchFamily="34" charset="0"/>
              <a:cs typeface="Arial" pitchFamily="34" charset="0"/>
            </a:endParaRPr>
          </a:p>
        </p:txBody>
      </p:sp>
      <p:sp>
        <p:nvSpPr>
          <p:cNvPr id="16" name="Rectangle 15"/>
          <p:cNvSpPr/>
          <p:nvPr/>
        </p:nvSpPr>
        <p:spPr>
          <a:xfrm>
            <a:off x="609600" y="2203609"/>
            <a:ext cx="2743200" cy="3200876"/>
          </a:xfrm>
          <a:prstGeom prst="rect">
            <a:avLst/>
          </a:prstGeom>
        </p:spPr>
        <p:txBody>
          <a:bodyPr wrap="square">
            <a:spAutoFit/>
          </a:bodyPr>
          <a:lstStyle/>
          <a:p>
            <a:pPr marL="280988" indent="-280988" defTabSz="914363">
              <a:spcBef>
                <a:spcPct val="20000"/>
              </a:spcBef>
              <a:buBlip>
                <a:blip r:embed="rId3"/>
              </a:buBlip>
            </a:pPr>
            <a:r>
              <a:rPr lang="en-US" sz="20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More than 90 offices in 52 countries</a:t>
            </a:r>
            <a:br>
              <a:rPr lang="en-US" sz="20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br>
            <a:endParaRPr lang="en-US" sz="5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endParaRPr>
          </a:p>
          <a:p>
            <a:pPr marL="280988" indent="-280988" defTabSz="914363">
              <a:spcBef>
                <a:spcPct val="20000"/>
              </a:spcBef>
              <a:buBlip>
                <a:blip r:embed="rId3"/>
              </a:buBlip>
            </a:pPr>
            <a:r>
              <a:rPr lang="en-US" sz="20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High logistics costs </a:t>
            </a:r>
            <a:br>
              <a:rPr lang="en-US" sz="20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br>
            <a:endParaRPr lang="en-US" sz="5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endParaRPr>
          </a:p>
          <a:p>
            <a:pPr marL="280988" indent="-280988" defTabSz="914363">
              <a:spcBef>
                <a:spcPct val="20000"/>
              </a:spcBef>
              <a:buBlip>
                <a:blip r:embed="rId3"/>
              </a:buBlip>
            </a:pPr>
            <a:r>
              <a:rPr lang="en-US" sz="20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Insecure supply and demand of raw materials </a:t>
            </a:r>
          </a:p>
          <a:p>
            <a:pPr marL="280988" indent="-280988" defTabSz="914363">
              <a:spcBef>
                <a:spcPct val="20000"/>
              </a:spcBef>
              <a:buBlip>
                <a:blip r:embed="rId3"/>
              </a:buBlip>
            </a:pPr>
            <a:r>
              <a:rPr lang="en-US" sz="20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Avoid over-production</a:t>
            </a:r>
          </a:p>
        </p:txBody>
      </p:sp>
      <p:sp>
        <p:nvSpPr>
          <p:cNvPr id="17" name="Rectangle 16"/>
          <p:cNvSpPr/>
          <p:nvPr/>
        </p:nvSpPr>
        <p:spPr>
          <a:xfrm>
            <a:off x="3352800" y="2203609"/>
            <a:ext cx="2438400" cy="2523768"/>
          </a:xfrm>
          <a:prstGeom prst="rect">
            <a:avLst/>
          </a:prstGeom>
        </p:spPr>
        <p:txBody>
          <a:bodyPr wrap="square">
            <a:spAutoFit/>
          </a:bodyPr>
          <a:lstStyle/>
          <a:p>
            <a:pPr marL="280988" indent="-280988" defTabSz="914363">
              <a:spcBef>
                <a:spcPct val="20000"/>
              </a:spcBef>
              <a:buBlip>
                <a:blip r:embed="rId3"/>
              </a:buBlip>
            </a:pPr>
            <a:r>
              <a:rPr lang="en-US" sz="20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Enterprise-wide BI platform </a:t>
            </a:r>
            <a:br>
              <a:rPr lang="en-US" sz="20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br>
            <a:endParaRPr lang="en-US" sz="5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endParaRPr>
          </a:p>
          <a:p>
            <a:pPr marL="280988" indent="-280988" defTabSz="914363">
              <a:spcBef>
                <a:spcPct val="20000"/>
              </a:spcBef>
              <a:buBlip>
                <a:blip r:embed="rId3"/>
              </a:buBlip>
            </a:pPr>
            <a:r>
              <a:rPr lang="en-US" sz="20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Unified solution for analytics and data mining</a:t>
            </a:r>
            <a:br>
              <a:rPr lang="en-US" sz="20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br>
            <a:endParaRPr lang="en-US" sz="5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endParaRPr>
          </a:p>
          <a:p>
            <a:pPr marL="280988" indent="-280988" defTabSz="914363">
              <a:spcBef>
                <a:spcPct val="20000"/>
              </a:spcBef>
              <a:buBlip>
                <a:blip r:embed="rId3"/>
              </a:buBlip>
            </a:pPr>
            <a:r>
              <a:rPr lang="en-US" sz="20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Silverlight-based BI dashboard </a:t>
            </a:r>
          </a:p>
        </p:txBody>
      </p:sp>
      <p:sp>
        <p:nvSpPr>
          <p:cNvPr id="18" name="Rectangle 17"/>
          <p:cNvSpPr/>
          <p:nvPr/>
        </p:nvSpPr>
        <p:spPr>
          <a:xfrm>
            <a:off x="6019800" y="2203609"/>
            <a:ext cx="2590800" cy="3625608"/>
          </a:xfrm>
          <a:prstGeom prst="rect">
            <a:avLst/>
          </a:prstGeom>
        </p:spPr>
        <p:txBody>
          <a:bodyPr wrap="square">
            <a:spAutoFit/>
          </a:bodyPr>
          <a:lstStyle/>
          <a:p>
            <a:pPr marL="280988" indent="-280988" defTabSz="914363">
              <a:spcBef>
                <a:spcPct val="20000"/>
              </a:spcBef>
              <a:buBlip>
                <a:blip r:embed="rId3"/>
              </a:buBlip>
            </a:pPr>
            <a:r>
              <a:rPr lang="en-US" sz="20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Enhanced reliability of decision making</a:t>
            </a:r>
            <a:br>
              <a:rPr lang="en-US" sz="20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br>
            <a:endParaRPr lang="en-US" sz="8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endParaRPr>
          </a:p>
          <a:p>
            <a:pPr marL="280988" indent="-280988" defTabSz="914363">
              <a:spcBef>
                <a:spcPct val="20000"/>
              </a:spcBef>
              <a:buBlip>
                <a:blip r:embed="rId3"/>
              </a:buBlip>
            </a:pPr>
            <a:r>
              <a:rPr lang="en-US" sz="20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Decreased business risks</a:t>
            </a:r>
          </a:p>
          <a:p>
            <a:pPr marL="280988" indent="-280988" defTabSz="914363">
              <a:spcBef>
                <a:spcPct val="20000"/>
              </a:spcBef>
              <a:buBlip>
                <a:blip r:embed="rId3"/>
              </a:buBlip>
            </a:pPr>
            <a:endParaRPr lang="en-US" sz="8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endParaRPr>
          </a:p>
          <a:p>
            <a:pPr marL="280988" indent="-280988" defTabSz="914363">
              <a:spcBef>
                <a:spcPct val="20000"/>
              </a:spcBef>
              <a:buBlip>
                <a:blip r:embed="rId3"/>
              </a:buBlip>
            </a:pPr>
            <a:r>
              <a:rPr lang="en-US" sz="20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20% increased forecast accuracy for product demands</a:t>
            </a:r>
          </a:p>
          <a:p>
            <a:pPr marL="280988" indent="-280988" defTabSz="914363">
              <a:spcBef>
                <a:spcPct val="20000"/>
              </a:spcBef>
              <a:buBlip>
                <a:blip r:embed="rId3"/>
              </a:buBlip>
            </a:pPr>
            <a:endParaRPr lang="en-US" sz="20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endParaRPr>
          </a:p>
        </p:txBody>
      </p:sp>
      <p:grpSp>
        <p:nvGrpSpPr>
          <p:cNvPr id="4" name="Group 40"/>
          <p:cNvGrpSpPr>
            <a:grpSpLocks/>
          </p:cNvGrpSpPr>
          <p:nvPr/>
        </p:nvGrpSpPr>
        <p:grpSpPr bwMode="auto">
          <a:xfrm>
            <a:off x="1143000" y="5181600"/>
            <a:ext cx="7953375" cy="1676654"/>
            <a:chOff x="1226349" y="5333956"/>
            <a:chExt cx="7953973" cy="1676654"/>
          </a:xfrm>
        </p:grpSpPr>
        <p:pic>
          <p:nvPicPr>
            <p:cNvPr id="5" name="Picture 6" descr="headline 2"/>
            <p:cNvPicPr>
              <a:picLocks noChangeAspect="1" noChangeArrowheads="1"/>
            </p:cNvPicPr>
            <p:nvPr/>
          </p:nvPicPr>
          <p:blipFill>
            <a:blip r:embed="rId4" cstate="print"/>
            <a:srcRect/>
            <a:stretch>
              <a:fillRect/>
            </a:stretch>
          </p:blipFill>
          <p:spPr bwMode="auto">
            <a:xfrm rot="21540000">
              <a:off x="1226349" y="5333956"/>
              <a:ext cx="7953973" cy="1676654"/>
            </a:xfrm>
            <a:prstGeom prst="rect">
              <a:avLst/>
            </a:prstGeom>
            <a:noFill/>
            <a:ln w="9525">
              <a:noFill/>
              <a:miter lim="800000"/>
              <a:headEnd/>
              <a:tailEnd/>
            </a:ln>
          </p:spPr>
        </p:pic>
        <p:sp>
          <p:nvSpPr>
            <p:cNvPr id="6" name="TextBox 32"/>
            <p:cNvSpPr txBox="1">
              <a:spLocks noChangeArrowheads="1"/>
            </p:cNvSpPr>
            <p:nvPr/>
          </p:nvSpPr>
          <p:spPr bwMode="auto">
            <a:xfrm>
              <a:off x="1552066" y="5780986"/>
              <a:ext cx="7531769" cy="892552"/>
            </a:xfrm>
            <a:prstGeom prst="rect">
              <a:avLst/>
            </a:prstGeom>
            <a:noFill/>
            <a:ln w="9525">
              <a:noFill/>
              <a:miter lim="800000"/>
              <a:headEnd/>
              <a:tailEnd/>
            </a:ln>
          </p:spPr>
          <p:txBody>
            <a:bodyPr>
              <a:spAutoFit/>
            </a:bodyPr>
            <a:lstStyle/>
            <a:p>
              <a:r>
                <a:rPr lang="en-US" sz="1200" dirty="0" smtClean="0">
                  <a:solidFill>
                    <a:schemeClr val="tx1">
                      <a:lumMod val="65000"/>
                      <a:lumOff val="35000"/>
                    </a:schemeClr>
                  </a:solidFill>
                </a:rPr>
                <a:t>‘Calculating expected ROI before promoting this project showed 1000% more benefits. And we can safely assume the payback period to be one year after the application to enterprise-wide business division</a:t>
              </a:r>
              <a:br>
                <a:rPr lang="en-US" sz="1200" dirty="0" smtClean="0">
                  <a:solidFill>
                    <a:schemeClr val="tx1">
                      <a:lumMod val="65000"/>
                      <a:lumOff val="35000"/>
                    </a:schemeClr>
                  </a:solidFill>
                </a:rPr>
              </a:br>
              <a:r>
                <a:rPr lang="en-US" sz="1200" dirty="0" smtClean="0">
                  <a:solidFill>
                    <a:schemeClr val="tx1">
                      <a:lumMod val="65000"/>
                      <a:lumOff val="35000"/>
                    </a:schemeClr>
                  </a:solidFill>
                </a:rPr>
                <a:t>has been completed.‘</a:t>
              </a:r>
            </a:p>
            <a:p>
              <a:pPr algn="r"/>
              <a:r>
                <a:rPr lang="en-US" sz="1600" b="0" dirty="0" smtClean="0">
                  <a:solidFill>
                    <a:schemeClr val="tx1">
                      <a:lumMod val="65000"/>
                      <a:lumOff val="35000"/>
                    </a:schemeClr>
                  </a:solidFill>
                </a:rPr>
                <a:t>- </a:t>
              </a:r>
              <a:r>
                <a:rPr lang="en-US" sz="1600" dirty="0" smtClean="0">
                  <a:solidFill>
                    <a:schemeClr val="tx1">
                      <a:lumMod val="65000"/>
                      <a:lumOff val="35000"/>
                    </a:schemeClr>
                  </a:solidFill>
                </a:rPr>
                <a:t>Jo, Dong-</a:t>
              </a:r>
              <a:r>
                <a:rPr lang="en-US" sz="1600" dirty="0" err="1" smtClean="0">
                  <a:solidFill>
                    <a:schemeClr val="tx1">
                      <a:lumMod val="65000"/>
                      <a:lumOff val="35000"/>
                    </a:schemeClr>
                  </a:solidFill>
                </a:rPr>
                <a:t>Geun</a:t>
              </a:r>
              <a:r>
                <a:rPr lang="en-US" sz="1600" dirty="0" smtClean="0">
                  <a:solidFill>
                    <a:schemeClr val="tx1">
                      <a:lumMod val="65000"/>
                      <a:lumOff val="35000"/>
                    </a:schemeClr>
                  </a:solidFill>
                </a:rPr>
                <a:t>, Deputy Manager, Samsung Electronics</a:t>
              </a:r>
              <a:endParaRPr lang="en-US" sz="1600" b="0" dirty="0">
                <a:solidFill>
                  <a:schemeClr val="tx1">
                    <a:lumMod val="65000"/>
                    <a:lumOff val="35000"/>
                  </a:schemeClr>
                </a:solidFill>
              </a:endParaRPr>
            </a:p>
          </p:txBody>
        </p:sp>
      </p:grpSp>
      <p:pic>
        <p:nvPicPr>
          <p:cNvPr id="19" name="Picture 24" descr="chart07b"/>
          <p:cNvPicPr>
            <a:picLocks noChangeAspect="1" noChangeArrowheads="1"/>
          </p:cNvPicPr>
          <p:nvPr/>
        </p:nvPicPr>
        <p:blipFill>
          <a:blip r:embed="rId5" cstate="print">
            <a:duotone>
              <a:schemeClr val="accent2">
                <a:shade val="45000"/>
                <a:satMod val="135000"/>
              </a:schemeClr>
              <a:prstClr val="white"/>
            </a:duotone>
          </a:blip>
          <a:srcRect/>
          <a:stretch>
            <a:fillRect/>
          </a:stretch>
        </p:blipFill>
        <p:spPr bwMode="auto">
          <a:xfrm>
            <a:off x="2819400" y="1524000"/>
            <a:ext cx="755650" cy="555625"/>
          </a:xfrm>
          <a:prstGeom prst="rect">
            <a:avLst/>
          </a:prstGeom>
          <a:noFill/>
          <a:ln>
            <a:noFill/>
          </a:ln>
        </p:spPr>
      </p:pic>
      <p:pic>
        <p:nvPicPr>
          <p:cNvPr id="20" name="Picture 24" descr="chart07b"/>
          <p:cNvPicPr>
            <a:picLocks noChangeAspect="1" noChangeArrowheads="1"/>
          </p:cNvPicPr>
          <p:nvPr/>
        </p:nvPicPr>
        <p:blipFill>
          <a:blip r:embed="rId5" cstate="print">
            <a:duotone>
              <a:schemeClr val="accent2">
                <a:shade val="45000"/>
                <a:satMod val="135000"/>
              </a:schemeClr>
              <a:prstClr val="white"/>
            </a:duotone>
          </a:blip>
          <a:srcRect/>
          <a:stretch>
            <a:fillRect/>
          </a:stretch>
        </p:blipFill>
        <p:spPr bwMode="auto">
          <a:xfrm>
            <a:off x="5562600" y="1524000"/>
            <a:ext cx="755650" cy="555625"/>
          </a:xfrm>
          <a:prstGeom prst="rect">
            <a:avLst/>
          </a:prstGeom>
          <a:noFill/>
          <a:ln>
            <a:noFill/>
          </a:ln>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bwMode="auto">
          <a:xfrm rot="10800000">
            <a:off x="4495800" y="1600200"/>
            <a:ext cx="4026411" cy="3505200"/>
          </a:xfrm>
          <a:prstGeom prst="roundRect">
            <a:avLst/>
          </a:prstGeom>
          <a:gradFill flip="none" rotWithShape="1">
            <a:gsLst>
              <a:gs pos="4000">
                <a:srgbClr xmlns:mc="http://schemas.openxmlformats.org/markup-compatibility/2006" xmlns:a14="http://schemas.microsoft.com/office/drawing/2007/7/7/main" val="FFFFFF" mc:Ignorable=""/>
              </a:gs>
              <a:gs pos="18000">
                <a:schemeClr val="tx1">
                  <a:lumMod val="50000"/>
                  <a:lumOff val="50000"/>
                  <a:alpha val="75000"/>
                </a:schemeClr>
              </a:gs>
              <a:gs pos="48000">
                <a:schemeClr val="tx1">
                  <a:lumMod val="85000"/>
                  <a:lumOff val="15000"/>
                </a:schemeClr>
              </a:gs>
              <a:gs pos="75000">
                <a:schemeClr val="tx1">
                  <a:lumMod val="95000"/>
                  <a:lumOff val="5000"/>
                </a:schemeClr>
              </a:gs>
              <a:gs pos="91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FFFFFF" mc:Ignorable=""/>
              </a:gs>
            </a:gsLst>
            <a:lin ang="2700000" scaled="1"/>
            <a:tileRect/>
          </a:gradFill>
          <a:ln w="9525" cap="flat" cmpd="sng" algn="ctr">
            <a:solidFill>
              <a:srgbClr xmlns:mc="http://schemas.openxmlformats.org/markup-compatibility/2006" xmlns:a14="http://schemas.microsoft.com/office/drawing/2007/7/7/main" val="FFFFFF" mc:Ignorable="">
                <a:alpha val="44000"/>
              </a:srgbClr>
            </a:solidFill>
            <a:prstDash val="solid"/>
            <a:headEnd type="none" w="med" len="med"/>
            <a:tailEnd type="none" w="med" len="med"/>
          </a:ln>
          <a:effectLst/>
          <a:scene3d>
            <a:camera prst="orthographicFront" fov="0">
              <a:rot lat="0" lon="0" rev="0"/>
            </a:camera>
            <a:lightRig rig="brightRoom" dir="tl">
              <a:rot lat="0" lon="0" rev="8700000"/>
            </a:lightRig>
          </a:scene3d>
          <a:sp3d>
            <a:bevelT w="0" h="0"/>
            <a:contourClr>
              <a:srgbClr xmlns:mc="http://schemas.openxmlformats.org/markup-compatibility/2006" xmlns:a14="http://schemas.microsoft.com/office/drawing/2007/7/7/main" val="00AEDB" mc:Ignorable="">
                <a:shade val="80000"/>
              </a:srgbClr>
            </a:contourClr>
          </a:sp3d>
        </p:spPr>
        <p:txBody>
          <a:bodyPr vert="horz" wrap="square" lIns="146278" tIns="487595" rIns="146278" bIns="73139" numCol="1" rtlCol="0" anchor="t" anchorCtr="0" compatLnSpc="1">
            <a:prstTxWarp prst="textNoShape">
              <a:avLst/>
            </a:prstTxWarp>
          </a:bodyPr>
          <a:lstStyle/>
          <a:p>
            <a:pPr algn="ctr" defTabSz="822984" fontAlgn="auto">
              <a:lnSpc>
                <a:spcPct val="80000"/>
              </a:lnSpc>
              <a:spcBef>
                <a:spcPts val="0"/>
              </a:spcBef>
              <a:spcAft>
                <a:spcPts val="0"/>
              </a:spcAft>
            </a:pPr>
            <a:endParaRPr lang="en-US" sz="7200" i="1" kern="0" spc="-180" dirty="0">
              <a:ln w="18415" cmpd="sng">
                <a:noFill/>
                <a:prstDash val="solid"/>
              </a:ln>
              <a:solidFill>
                <a:srgbClr xmlns:mc="http://schemas.openxmlformats.org/markup-compatibility/2006" xmlns:a14="http://schemas.microsoft.com/office/drawing/2007/7/7/main" val="000000" mc:Ignorable=""/>
              </a:solidFill>
              <a:effectLst>
                <a:glow rad="101600">
                  <a:srgbClr xmlns:mc="http://schemas.openxmlformats.org/markup-compatibility/2006" xmlns:a14="http://schemas.microsoft.com/office/drawing/2007/7/7/main" val="CCECFF" mc:Ignorable=""/>
                </a:glow>
                <a:innerShdw blurRad="114300">
                  <a:prstClr val="black"/>
                </a:innerShdw>
              </a:effectLst>
              <a:latin typeface="Arial" pitchFamily="34" charset="0"/>
              <a:cs typeface="Arial" pitchFamily="34" charset="0"/>
            </a:endParaRPr>
          </a:p>
        </p:txBody>
      </p:sp>
      <p:sp>
        <p:nvSpPr>
          <p:cNvPr id="31" name="Rounded Rectangle 30"/>
          <p:cNvSpPr/>
          <p:nvPr/>
        </p:nvSpPr>
        <p:spPr bwMode="auto">
          <a:xfrm>
            <a:off x="469388" y="1676400"/>
            <a:ext cx="4026411" cy="3505200"/>
          </a:xfrm>
          <a:prstGeom prst="roundRect">
            <a:avLst/>
          </a:prstGeom>
          <a:gradFill flip="none" rotWithShape="1">
            <a:gsLst>
              <a:gs pos="4000">
                <a:srgbClr xmlns:mc="http://schemas.openxmlformats.org/markup-compatibility/2006" xmlns:a14="http://schemas.microsoft.com/office/drawing/2007/7/7/main" val="FFFFFF" mc:Ignorable=""/>
              </a:gs>
              <a:gs pos="18000">
                <a:schemeClr val="tx1">
                  <a:lumMod val="50000"/>
                  <a:lumOff val="50000"/>
                  <a:alpha val="75000"/>
                </a:schemeClr>
              </a:gs>
              <a:gs pos="48000">
                <a:schemeClr val="tx1">
                  <a:lumMod val="85000"/>
                  <a:lumOff val="15000"/>
                </a:schemeClr>
              </a:gs>
              <a:gs pos="75000">
                <a:schemeClr val="tx1">
                  <a:lumMod val="95000"/>
                  <a:lumOff val="5000"/>
                </a:schemeClr>
              </a:gs>
              <a:gs pos="91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FFFFFF" mc:Ignorable=""/>
              </a:gs>
            </a:gsLst>
            <a:lin ang="2700000" scaled="1"/>
            <a:tileRect/>
          </a:gradFill>
          <a:ln w="9525" cap="flat" cmpd="sng" algn="ctr">
            <a:solidFill>
              <a:srgbClr xmlns:mc="http://schemas.openxmlformats.org/markup-compatibility/2006" xmlns:a14="http://schemas.microsoft.com/office/drawing/2007/7/7/main" val="FFFFFF" mc:Ignorable="">
                <a:alpha val="44000"/>
              </a:srgbClr>
            </a:solidFill>
            <a:prstDash val="solid"/>
            <a:headEnd type="none" w="med" len="med"/>
            <a:tailEnd type="none" w="med" len="med"/>
          </a:ln>
          <a:effectLst/>
          <a:scene3d>
            <a:camera prst="orthographicFront" fov="0">
              <a:rot lat="0" lon="0" rev="0"/>
            </a:camera>
            <a:lightRig rig="brightRoom" dir="tl">
              <a:rot lat="0" lon="0" rev="8700000"/>
            </a:lightRig>
          </a:scene3d>
          <a:sp3d>
            <a:bevelT w="0" h="0"/>
            <a:contourClr>
              <a:srgbClr xmlns:mc="http://schemas.openxmlformats.org/markup-compatibility/2006" xmlns:a14="http://schemas.microsoft.com/office/drawing/2007/7/7/main" val="00AEDB" mc:Ignorable="">
                <a:shade val="80000"/>
              </a:srgbClr>
            </a:contourClr>
          </a:sp3d>
        </p:spPr>
        <p:txBody>
          <a:bodyPr vert="horz" wrap="square" lIns="146278" tIns="487595" rIns="146278" bIns="73139" numCol="1" rtlCol="0" anchor="t" anchorCtr="0" compatLnSpc="1">
            <a:prstTxWarp prst="textNoShape">
              <a:avLst/>
            </a:prstTxWarp>
          </a:bodyPr>
          <a:lstStyle/>
          <a:p>
            <a:pPr algn="ctr" defTabSz="822984" fontAlgn="auto">
              <a:lnSpc>
                <a:spcPct val="80000"/>
              </a:lnSpc>
              <a:spcBef>
                <a:spcPts val="0"/>
              </a:spcBef>
              <a:spcAft>
                <a:spcPts val="0"/>
              </a:spcAft>
            </a:pPr>
            <a:endParaRPr lang="en-US" sz="7200" i="1" kern="0" spc="-180" dirty="0">
              <a:ln w="18415" cmpd="sng">
                <a:noFill/>
                <a:prstDash val="solid"/>
              </a:ln>
              <a:solidFill>
                <a:srgbClr xmlns:mc="http://schemas.openxmlformats.org/markup-compatibility/2006" xmlns:a14="http://schemas.microsoft.com/office/drawing/2007/7/7/main" val="000000" mc:Ignorable=""/>
              </a:solidFill>
              <a:effectLst>
                <a:glow rad="101600">
                  <a:srgbClr xmlns:mc="http://schemas.openxmlformats.org/markup-compatibility/2006" xmlns:a14="http://schemas.microsoft.com/office/drawing/2007/7/7/main" val="CCECFF" mc:Ignorable=""/>
                </a:glow>
                <a:innerShdw blurRad="114300">
                  <a:prstClr val="black"/>
                </a:innerShdw>
              </a:effectLst>
              <a:latin typeface="Arial" pitchFamily="34" charset="0"/>
              <a:cs typeface="Arial" pitchFamily="34" charset="0"/>
            </a:endParaRPr>
          </a:p>
        </p:txBody>
      </p:sp>
      <p:grpSp>
        <p:nvGrpSpPr>
          <p:cNvPr id="56" name="Group 55"/>
          <p:cNvGrpSpPr/>
          <p:nvPr/>
        </p:nvGrpSpPr>
        <p:grpSpPr>
          <a:xfrm>
            <a:off x="1066800" y="2667000"/>
            <a:ext cx="6934200" cy="1752600"/>
            <a:chOff x="621789" y="2286000"/>
            <a:chExt cx="7696200" cy="1752600"/>
          </a:xfrm>
        </p:grpSpPr>
        <p:sp>
          <p:nvSpPr>
            <p:cNvPr id="22" name="Rounded Rectangle 21"/>
            <p:cNvSpPr/>
            <p:nvPr/>
          </p:nvSpPr>
          <p:spPr>
            <a:xfrm>
              <a:off x="3288789" y="2286000"/>
              <a:ext cx="2362200" cy="1752600"/>
            </a:xfrm>
            <a:prstGeom prst="roundRect">
              <a:avLst/>
            </a:prstGeom>
            <a:solidFill>
              <a:srgbClr xmlns:mc="http://schemas.openxmlformats.org/markup-compatibility/2006" xmlns:a14="http://schemas.microsoft.com/office/drawing/2007/7/7/main" val="28A028" mc:Ignorable="">
                <a:alpha val="89804"/>
              </a:srgbClr>
            </a:solidFill>
            <a:ln/>
          </p:spPr>
          <p:style>
            <a:lnRef idx="0">
              <a:schemeClr val="accent3"/>
            </a:lnRef>
            <a:fillRef idx="3">
              <a:schemeClr val="accent3"/>
            </a:fillRef>
            <a:effectRef idx="3">
              <a:schemeClr val="accent3"/>
            </a:effectRef>
            <a:fontRef idx="minor">
              <a:schemeClr val="lt1"/>
            </a:fontRef>
          </p:style>
          <p:txBody>
            <a:bodyPr rtlCol="0" anchor="ctr"/>
            <a:lstStyle/>
            <a:p>
              <a:pPr algn="ctr" rtl="0"/>
              <a:endParaRPr lang="en-US" sz="1400" kern="1200">
                <a:solidFill>
                  <a:schemeClr val="bg1"/>
                </a:solidFill>
                <a:latin typeface="Arial" pitchFamily="34" charset="0"/>
                <a:cs typeface="Arial" pitchFamily="34" charset="0"/>
              </a:endParaRPr>
            </a:p>
          </p:txBody>
        </p:sp>
        <p:sp>
          <p:nvSpPr>
            <p:cNvPr id="25" name="TextBox 24"/>
            <p:cNvSpPr txBox="1">
              <a:spLocks noChangeArrowheads="1"/>
            </p:cNvSpPr>
            <p:nvPr/>
          </p:nvSpPr>
          <p:spPr bwMode="auto">
            <a:xfrm>
              <a:off x="3288789" y="2343091"/>
              <a:ext cx="2362200" cy="307777"/>
            </a:xfrm>
            <a:prstGeom prst="rect">
              <a:avLst/>
            </a:prstGeom>
            <a:noFill/>
            <a:ln w="9525">
              <a:noFill/>
              <a:miter lim="800000"/>
              <a:headEnd/>
              <a:tailEnd/>
            </a:ln>
          </p:spPr>
          <p:txBody>
            <a:bodyPr wrap="square">
              <a:spAutoFit/>
            </a:bodyPr>
            <a:lstStyle/>
            <a:p>
              <a:pPr algn="ctr" rtl="0"/>
              <a:r>
                <a:rPr lang="en-US" sz="1400" b="1" kern="12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Arial" pitchFamily="34" charset="0"/>
                  <a:cs typeface="Arial" pitchFamily="34" charset="0"/>
                </a:rPr>
                <a:t>Team BI</a:t>
              </a:r>
            </a:p>
          </p:txBody>
        </p:sp>
        <p:sp>
          <p:nvSpPr>
            <p:cNvPr id="28" name="Rectangle 27"/>
            <p:cNvSpPr/>
            <p:nvPr/>
          </p:nvSpPr>
          <p:spPr>
            <a:xfrm>
              <a:off x="3441188" y="2590563"/>
              <a:ext cx="2060474" cy="1384995"/>
            </a:xfrm>
            <a:prstGeom prst="rect">
              <a:avLst/>
            </a:prstGeom>
          </p:spPr>
          <p:txBody>
            <a:bodyPr wrap="square">
              <a:spAutoFit/>
            </a:bodyPr>
            <a:lstStyle/>
            <a:p>
              <a:pPr algn="ctr" rtl="0"/>
              <a:r>
                <a:rPr lang="en-US" sz="1400" kern="12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Arial" pitchFamily="34" charset="0"/>
                  <a:cs typeface="Arial" pitchFamily="34" charset="0"/>
                </a:rPr>
                <a:t>Our Projects</a:t>
              </a:r>
              <a:endParaRPr lang="en-US" sz="1400" kern="12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Arial" pitchFamily="34" charset="0"/>
                <a:cs typeface="Arial" pitchFamily="34" charset="0"/>
              </a:endParaRPr>
            </a:p>
            <a:p>
              <a:pPr algn="ctr" rtl="0"/>
              <a:endParaRPr lang="en-US" sz="1400" kern="12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Arial" pitchFamily="34" charset="0"/>
                <a:cs typeface="Arial" pitchFamily="34" charset="0"/>
              </a:endParaRPr>
            </a:p>
            <a:p>
              <a:pPr algn="ctr" rtl="0"/>
              <a:r>
                <a:rPr lang="en-US" sz="1400" kern="1200" spc="-4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Arial" pitchFamily="34" charset="0"/>
                  <a:cs typeface="Arial" pitchFamily="34" charset="0"/>
                </a:rPr>
                <a:t>BI Solution created by power user for a small team. Managed on </a:t>
              </a:r>
              <a:r>
                <a:rPr lang="en-US" sz="1400" kern="1200" spc="-4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Arial" pitchFamily="34" charset="0"/>
                  <a:cs typeface="Arial" pitchFamily="34" charset="0"/>
                </a:rPr>
                <a:t>a </a:t>
              </a:r>
              <a:r>
                <a:rPr lang="en-US" sz="1400" kern="1200" spc="-4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Arial" pitchFamily="34" charset="0"/>
                  <a:cs typeface="Arial" pitchFamily="34" charset="0"/>
                </a:rPr>
                <a:t>server.</a:t>
              </a:r>
              <a:endParaRPr lang="en-US" sz="1400" kern="1200" spc="-4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Arial" pitchFamily="34" charset="0"/>
                <a:cs typeface="Arial" pitchFamily="34" charset="0"/>
              </a:endParaRPr>
            </a:p>
          </p:txBody>
        </p:sp>
        <p:sp>
          <p:nvSpPr>
            <p:cNvPr id="21" name="Rounded Rectangle 20"/>
            <p:cNvSpPr/>
            <p:nvPr/>
          </p:nvSpPr>
          <p:spPr>
            <a:xfrm flipH="1">
              <a:off x="621789" y="2286000"/>
              <a:ext cx="2362200" cy="1752600"/>
            </a:xfrm>
            <a:prstGeom prst="roundRect">
              <a:avLst/>
            </a:prstGeom>
            <a:solidFill>
              <a:srgbClr xmlns:mc="http://schemas.openxmlformats.org/markup-compatibility/2006" xmlns:a14="http://schemas.microsoft.com/office/drawing/2007/7/7/main" val="0070C0" mc:Ignorable="">
                <a:alpha val="90000"/>
              </a:srgbClr>
            </a:solidFill>
            <a:ln/>
          </p:spPr>
          <p:style>
            <a:lnRef idx="0">
              <a:schemeClr val="accent2"/>
            </a:lnRef>
            <a:fillRef idx="3">
              <a:schemeClr val="accent2"/>
            </a:fillRef>
            <a:effectRef idx="3">
              <a:schemeClr val="accent2"/>
            </a:effectRef>
            <a:fontRef idx="minor">
              <a:schemeClr val="lt1"/>
            </a:fontRef>
          </p:style>
          <p:txBody>
            <a:bodyPr rtlCol="0" anchor="ctr"/>
            <a:lstStyle/>
            <a:p>
              <a:pPr algn="ctr" rtl="0"/>
              <a:endParaRPr lang="en-US" sz="1400" kern="1200">
                <a:solidFill>
                  <a:schemeClr val="bg1"/>
                </a:solidFill>
                <a:latin typeface="Arial" pitchFamily="34" charset="0"/>
                <a:cs typeface="Arial" pitchFamily="34" charset="0"/>
              </a:endParaRPr>
            </a:p>
          </p:txBody>
        </p:sp>
        <p:sp>
          <p:nvSpPr>
            <p:cNvPr id="23" name="Rounded Rectangle 22"/>
            <p:cNvSpPr/>
            <p:nvPr/>
          </p:nvSpPr>
          <p:spPr>
            <a:xfrm flipH="1">
              <a:off x="5955789" y="2286000"/>
              <a:ext cx="2362200" cy="1752600"/>
            </a:xfrm>
            <a:prstGeom prst="roundRect">
              <a:avLst/>
            </a:prstGeom>
            <a:solidFill>
              <a:schemeClr val="accent5">
                <a:lumMod val="75000"/>
                <a:alpha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rtl="0"/>
              <a:endParaRPr lang="en-US" sz="1400" kern="1200">
                <a:solidFill>
                  <a:schemeClr val="bg1"/>
                </a:solidFill>
                <a:latin typeface="Arial" pitchFamily="34" charset="0"/>
                <a:cs typeface="Arial" pitchFamily="34" charset="0"/>
              </a:endParaRPr>
            </a:p>
          </p:txBody>
        </p:sp>
        <p:sp>
          <p:nvSpPr>
            <p:cNvPr id="24" name="TextBox 16"/>
            <p:cNvSpPr txBox="1">
              <a:spLocks noChangeArrowheads="1"/>
            </p:cNvSpPr>
            <p:nvPr/>
          </p:nvSpPr>
          <p:spPr bwMode="auto">
            <a:xfrm flipH="1">
              <a:off x="5879589" y="2343091"/>
              <a:ext cx="2362200" cy="307777"/>
            </a:xfrm>
            <a:prstGeom prst="rect">
              <a:avLst/>
            </a:prstGeom>
            <a:noFill/>
            <a:ln w="9525">
              <a:noFill/>
              <a:miter lim="800000"/>
              <a:headEnd/>
              <a:tailEnd/>
            </a:ln>
          </p:spPr>
          <p:txBody>
            <a:bodyPr wrap="square">
              <a:spAutoFit/>
            </a:bodyPr>
            <a:lstStyle/>
            <a:p>
              <a:pPr algn="ctr" rtl="0"/>
              <a:r>
                <a:rPr lang="en-US" sz="1400" b="1" kern="12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Arial" pitchFamily="34" charset="0"/>
                  <a:cs typeface="Arial" pitchFamily="34" charset="0"/>
                </a:rPr>
                <a:t>Personal BI </a:t>
              </a:r>
            </a:p>
          </p:txBody>
        </p:sp>
        <p:sp>
          <p:nvSpPr>
            <p:cNvPr id="26" name="TextBox 30"/>
            <p:cNvSpPr txBox="1">
              <a:spLocks noChangeArrowheads="1"/>
            </p:cNvSpPr>
            <p:nvPr/>
          </p:nvSpPr>
          <p:spPr bwMode="auto">
            <a:xfrm flipH="1">
              <a:off x="621789" y="2343091"/>
              <a:ext cx="2313437" cy="307777"/>
            </a:xfrm>
            <a:prstGeom prst="rect">
              <a:avLst/>
            </a:prstGeom>
            <a:noFill/>
            <a:ln w="9525">
              <a:noFill/>
              <a:miter lim="800000"/>
              <a:headEnd/>
              <a:tailEnd/>
            </a:ln>
          </p:spPr>
          <p:txBody>
            <a:bodyPr wrap="square">
              <a:spAutoFit/>
            </a:bodyPr>
            <a:lstStyle/>
            <a:p>
              <a:pPr algn="ctr" rtl="0"/>
              <a:r>
                <a:rPr lang="en-US" sz="1400" b="1" kern="12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Arial" pitchFamily="34" charset="0"/>
                  <a:cs typeface="Arial" pitchFamily="34" charset="0"/>
                </a:rPr>
                <a:t>Organizational BI</a:t>
              </a:r>
            </a:p>
          </p:txBody>
        </p:sp>
        <p:sp>
          <p:nvSpPr>
            <p:cNvPr id="27" name="Rectangle 26"/>
            <p:cNvSpPr/>
            <p:nvPr/>
          </p:nvSpPr>
          <p:spPr>
            <a:xfrm flipH="1">
              <a:off x="6108184" y="2590563"/>
              <a:ext cx="2014817" cy="1384995"/>
            </a:xfrm>
            <a:prstGeom prst="rect">
              <a:avLst/>
            </a:prstGeom>
          </p:spPr>
          <p:txBody>
            <a:bodyPr wrap="square">
              <a:spAutoFit/>
            </a:bodyPr>
            <a:lstStyle/>
            <a:p>
              <a:pPr algn="ctr" rtl="0"/>
              <a:r>
                <a:rPr lang="en-US" sz="1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Arial" pitchFamily="34" charset="0"/>
                  <a:cs typeface="Arial" pitchFamily="34" charset="0"/>
                </a:rPr>
                <a:t>My </a:t>
              </a:r>
              <a:r>
                <a:rPr lang="en-US" sz="1400" kern="12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Arial" pitchFamily="34" charset="0"/>
                  <a:cs typeface="Arial" pitchFamily="34" charset="0"/>
                </a:rPr>
                <a:t>Questions</a:t>
              </a:r>
              <a:endParaRPr lang="en-US" sz="1400" kern="12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Arial" pitchFamily="34" charset="0"/>
                <a:cs typeface="Arial" pitchFamily="34" charset="0"/>
              </a:endParaRPr>
            </a:p>
            <a:p>
              <a:pPr algn="ctr" rtl="0"/>
              <a:endParaRPr lang="en-US" sz="1400" kern="12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Arial" pitchFamily="34" charset="0"/>
                <a:cs typeface="Arial" pitchFamily="34" charset="0"/>
              </a:endParaRPr>
            </a:p>
            <a:p>
              <a:pPr algn="ctr" rtl="0"/>
              <a:r>
                <a:rPr lang="en-US" sz="1400" kern="1200" spc="-4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Arial" pitchFamily="34" charset="0"/>
                  <a:cs typeface="Arial" pitchFamily="34" charset="0"/>
                </a:rPr>
                <a:t>BI solution created by user for user-specific purpose. Exists </a:t>
              </a:r>
              <a:r>
                <a:rPr lang="en-US" sz="1400" spc="-4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Arial" pitchFamily="34" charset="0"/>
                  <a:cs typeface="Arial" pitchFamily="34" charset="0"/>
                </a:rPr>
                <a:t>as </a:t>
              </a:r>
              <a:r>
                <a:rPr lang="en-US" sz="1400" kern="1200" spc="-4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Arial" pitchFamily="34" charset="0"/>
                  <a:cs typeface="Arial" pitchFamily="34" charset="0"/>
                </a:rPr>
                <a:t>spreadsheet.</a:t>
              </a:r>
              <a:endParaRPr lang="en-US" sz="1400" kern="1200" spc="-4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Arial" pitchFamily="34" charset="0"/>
                <a:cs typeface="Arial" pitchFamily="34" charset="0"/>
              </a:endParaRPr>
            </a:p>
          </p:txBody>
        </p:sp>
        <p:sp>
          <p:nvSpPr>
            <p:cNvPr id="29" name="Rectangle 28"/>
            <p:cNvSpPr/>
            <p:nvPr/>
          </p:nvSpPr>
          <p:spPr>
            <a:xfrm flipH="1">
              <a:off x="644508" y="2590801"/>
              <a:ext cx="2294956" cy="1384995"/>
            </a:xfrm>
            <a:prstGeom prst="rect">
              <a:avLst/>
            </a:prstGeom>
          </p:spPr>
          <p:txBody>
            <a:bodyPr wrap="square">
              <a:spAutoFit/>
            </a:bodyPr>
            <a:lstStyle/>
            <a:p>
              <a:pPr algn="ctr" rtl="0"/>
              <a:r>
                <a:rPr lang="en-US" sz="1400" kern="12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Arial" pitchFamily="34" charset="0"/>
                  <a:cs typeface="Arial" pitchFamily="34" charset="0"/>
                </a:rPr>
                <a:t>Our Business</a:t>
              </a:r>
              <a:endParaRPr lang="en-US" sz="1400" kern="12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Arial" pitchFamily="34" charset="0"/>
                <a:cs typeface="Arial" pitchFamily="34" charset="0"/>
              </a:endParaRPr>
            </a:p>
            <a:p>
              <a:pPr algn="ctr"/>
              <a:endParaRPr lang="en-US" sz="1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Arial" pitchFamily="34" charset="0"/>
                <a:cs typeface="Arial" pitchFamily="34" charset="0"/>
              </a:endParaRPr>
            </a:p>
            <a:p>
              <a:pPr algn="ctr"/>
              <a:r>
                <a:rPr lang="en-US" sz="1400" spc="-4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Arial" pitchFamily="34" charset="0"/>
                  <a:cs typeface="Arial" pitchFamily="34" charset="0"/>
                </a:rPr>
                <a:t>BI Solution created by IT. Established corporate solutions are reusable, scalable, and backed up.</a:t>
              </a:r>
              <a:endParaRPr lang="en-US" sz="1400" kern="1200" spc="-4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Arial" pitchFamily="34" charset="0"/>
                <a:cs typeface="Arial" pitchFamily="34" charset="0"/>
              </a:endParaRPr>
            </a:p>
          </p:txBody>
        </p:sp>
      </p:grpSp>
      <p:grpSp>
        <p:nvGrpSpPr>
          <p:cNvPr id="41" name="Group 40"/>
          <p:cNvGrpSpPr/>
          <p:nvPr/>
        </p:nvGrpSpPr>
        <p:grpSpPr>
          <a:xfrm>
            <a:off x="533400" y="4953000"/>
            <a:ext cx="8077200" cy="1143000"/>
            <a:chOff x="216411" y="6172200"/>
            <a:chExt cx="8915400" cy="533400"/>
          </a:xfrm>
        </p:grpSpPr>
        <p:sp>
          <p:nvSpPr>
            <p:cNvPr id="42" name="Rounded Rectangle 41"/>
            <p:cNvSpPr/>
            <p:nvPr/>
          </p:nvSpPr>
          <p:spPr>
            <a:xfrm>
              <a:off x="216411" y="6172200"/>
              <a:ext cx="8915400" cy="533400"/>
            </a:xfrm>
            <a:prstGeom prst="roundRect">
              <a:avLst>
                <a:gd name="adj" fmla="val 50000"/>
              </a:avLst>
            </a:prstGeom>
            <a:gradFill rotWithShape="1">
              <a:gsLst>
                <a:gs pos="0">
                  <a:sysClr val="windowText" lastClr="000000">
                    <a:tint val="15000"/>
                    <a:alpha val="85000"/>
                    <a:satMod val="250000"/>
                  </a:sysClr>
                </a:gs>
                <a:gs pos="49000">
                  <a:sysClr val="windowText" lastClr="000000">
                    <a:tint val="50000"/>
                    <a:alpha val="85000"/>
                    <a:satMod val="200000"/>
                  </a:sysClr>
                </a:gs>
                <a:gs pos="49100">
                  <a:sysClr val="windowText" lastClr="000000">
                    <a:tint val="64000"/>
                    <a:alpha val="85000"/>
                    <a:satMod val="160000"/>
                  </a:sysClr>
                </a:gs>
                <a:gs pos="92000">
                  <a:sysClr val="windowText" lastClr="000000">
                    <a:tint val="50000"/>
                    <a:alpha val="85000"/>
                    <a:satMod val="200000"/>
                  </a:sysClr>
                </a:gs>
                <a:gs pos="100000">
                  <a:sysClr val="windowText" lastClr="000000">
                    <a:tint val="43000"/>
                    <a:alpha val="85000"/>
                    <a:satMod val="190000"/>
                  </a:sysClr>
                </a:gs>
              </a:gsLst>
              <a:lin ang="5400000" scaled="1"/>
            </a:gradFill>
            <a:ln w="11430" cap="flat" cmpd="sng" algn="ctr">
              <a:solidFill>
                <a:srgbClr xmlns:mc="http://schemas.openxmlformats.org/markup-compatibility/2006" xmlns:a14="http://schemas.microsoft.com/office/drawing/2007/7/7/main" val="FFC000" mc:Ignorable=""/>
              </a:solidFill>
              <a:prstDash val="solid"/>
            </a:ln>
            <a:effectLst>
              <a:outerShdw blurRad="50800" dist="25000" dir="5400000" rotWithShape="0">
                <a:sysClr val="windowText" lastClr="000000">
                  <a:shade val="30000"/>
                  <a:alpha val="38000"/>
                  <a:satMod val="150000"/>
                </a:sysClr>
              </a:outerShdw>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itchFamily="34" charset="0"/>
                <a:cs typeface="Arial" pitchFamily="34" charset="0"/>
              </a:endParaRPr>
            </a:p>
          </p:txBody>
        </p:sp>
        <p:sp>
          <p:nvSpPr>
            <p:cNvPr id="46" name="Rounded Rectangle 45"/>
            <p:cNvSpPr/>
            <p:nvPr/>
          </p:nvSpPr>
          <p:spPr>
            <a:xfrm>
              <a:off x="298204" y="6217920"/>
              <a:ext cx="8751815" cy="436452"/>
            </a:xfrm>
            <a:prstGeom prst="roundRect">
              <a:avLst>
                <a:gd name="adj" fmla="val 50000"/>
              </a:avLst>
            </a:prstGeom>
            <a:gradFill rotWithShape="1">
              <a:gsLst>
                <a:gs pos="0">
                  <a:sysClr val="windowText" lastClr="000000">
                    <a:tint val="74000"/>
                    <a:alpha val="85000"/>
                    <a:satMod val="110000"/>
                  </a:sysClr>
                </a:gs>
                <a:gs pos="49000">
                  <a:sysClr val="windowText" lastClr="000000">
                    <a:tint val="96000"/>
                    <a:shade val="60000"/>
                    <a:alpha val="85000"/>
                    <a:hueMod val="100000"/>
                    <a:satMod val="120000"/>
                  </a:sysClr>
                </a:gs>
                <a:gs pos="49100">
                  <a:sysClr val="windowText" lastClr="000000">
                    <a:shade val="37000"/>
                    <a:alpha val="85000"/>
                    <a:satMod val="150000"/>
                  </a:sysClr>
                </a:gs>
                <a:gs pos="92000">
                  <a:sysClr val="windowText" lastClr="000000">
                    <a:tint val="98000"/>
                    <a:shade val="90000"/>
                    <a:alpha val="85000"/>
                    <a:hueMod val="105000"/>
                    <a:satMod val="140000"/>
                    <a:lumMod val="100000"/>
                  </a:sysClr>
                </a:gs>
                <a:gs pos="100000">
                  <a:sysClr val="windowText" lastClr="000000">
                    <a:tint val="90000"/>
                    <a:shade val="100000"/>
                    <a:alpha val="90000"/>
                    <a:hueMod val="105000"/>
                    <a:satMod val="110000"/>
                    <a:lumMod val="100000"/>
                  </a:sysClr>
                </a:gs>
              </a:gsLst>
              <a:lin ang="5400000" scaled="1"/>
            </a:gradFill>
            <a:ln w="11430" cap="flat" cmpd="sng" algn="ctr">
              <a:solidFill>
                <a:sysClr val="windowText" lastClr="000000"/>
              </a:solidFill>
              <a:prstDash val="solid"/>
            </a:ln>
            <a:effectLst>
              <a:outerShdw blurRad="38998" dist="25400" dir="5400000" rotWithShape="0">
                <a:srgbClr xmlns:mc="http://schemas.openxmlformats.org/markup-compatibility/2006" xmlns:a14="http://schemas.microsoft.com/office/drawing/2007/7/7/main" val="000000" mc:Ignorable="">
                  <a:alpha val="50000"/>
                </a:srgbClr>
              </a:outerShdw>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grpSp>
      <p:sp>
        <p:nvSpPr>
          <p:cNvPr id="47" name="Rectangle 46"/>
          <p:cNvSpPr/>
          <p:nvPr/>
        </p:nvSpPr>
        <p:spPr>
          <a:xfrm>
            <a:off x="533400" y="5105400"/>
            <a:ext cx="8001000" cy="1034129"/>
          </a:xfrm>
          <a:prstGeom prst="rect">
            <a:avLst/>
          </a:prstGeom>
        </p:spPr>
        <p:txBody>
          <a:bodyPr wrap="square" lIns="0" r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099">
              <a:lnSpc>
                <a:spcPct val="90000"/>
              </a:lnSpc>
            </a:pPr>
            <a:r>
              <a:rPr lang="en-US" sz="1700" b="1" spc="-30" dirty="0" smtClean="0">
                <a:solidFill>
                  <a:schemeClr val="bg1"/>
                </a:solidFill>
                <a:effectLst>
                  <a:outerShdw blurRad="152400" dir="5400000" algn="ctr" rotWithShape="0">
                    <a:prstClr val="black">
                      <a:alpha val="80000"/>
                    </a:prstClr>
                  </a:outerShdw>
                </a:effectLst>
                <a:latin typeface="Arial" pitchFamily="34" charset="0"/>
                <a:cs typeface="Arial" pitchFamily="34" charset="0"/>
              </a:rPr>
              <a:t>SQL Server </a:t>
            </a:r>
            <a:r>
              <a:rPr lang="en-US" sz="1700" b="1" spc="-30" dirty="0" err="1" smtClean="0">
                <a:solidFill>
                  <a:schemeClr val="bg1"/>
                </a:solidFill>
                <a:effectLst>
                  <a:outerShdw blurRad="152400" dir="5400000" algn="ctr" rotWithShape="0">
                    <a:prstClr val="black">
                      <a:alpha val="80000"/>
                    </a:prstClr>
                  </a:outerShdw>
                </a:effectLst>
                <a:latin typeface="Arial" pitchFamily="34" charset="0"/>
                <a:cs typeface="Arial" pitchFamily="34" charset="0"/>
              </a:rPr>
              <a:t>PowerPivot</a:t>
            </a:r>
            <a:r>
              <a:rPr lang="en-US" sz="1700" b="1" spc="-30" dirty="0" smtClean="0">
                <a:solidFill>
                  <a:schemeClr val="bg1"/>
                </a:solidFill>
                <a:effectLst>
                  <a:outerShdw blurRad="152400" dir="5400000" algn="ctr" rotWithShape="0">
                    <a:prstClr val="black">
                      <a:alpha val="80000"/>
                    </a:prstClr>
                  </a:outerShdw>
                </a:effectLst>
                <a:latin typeface="Arial" pitchFamily="34" charset="0"/>
                <a:cs typeface="Arial" pitchFamily="34" charset="0"/>
              </a:rPr>
              <a:t> does not replace Analysis Services. </a:t>
            </a:r>
            <a:r>
              <a:rPr lang="en-US" sz="1700" spc="-30" dirty="0" smtClean="0">
                <a:solidFill>
                  <a:schemeClr val="bg1"/>
                </a:solidFill>
                <a:effectLst>
                  <a:outerShdw blurRad="152400" dir="5400000" algn="ctr" rotWithShape="0">
                    <a:prstClr val="black">
                      <a:alpha val="80000"/>
                    </a:prstClr>
                  </a:outerShdw>
                </a:effectLst>
                <a:latin typeface="Arial" pitchFamily="34" charset="0"/>
                <a:cs typeface="Arial" pitchFamily="34" charset="0"/>
              </a:rPr>
              <a:t/>
            </a:r>
            <a:br>
              <a:rPr lang="en-US" sz="1700" spc="-30" dirty="0" smtClean="0">
                <a:solidFill>
                  <a:schemeClr val="bg1"/>
                </a:solidFill>
                <a:effectLst>
                  <a:outerShdw blurRad="152400" dir="5400000" algn="ctr" rotWithShape="0">
                    <a:prstClr val="black">
                      <a:alpha val="80000"/>
                    </a:prstClr>
                  </a:outerShdw>
                </a:effectLst>
                <a:latin typeface="Arial" pitchFamily="34" charset="0"/>
                <a:cs typeface="Arial" pitchFamily="34" charset="0"/>
              </a:rPr>
            </a:br>
            <a:r>
              <a:rPr lang="en-US" sz="1700" spc="-30" dirty="0" smtClean="0">
                <a:solidFill>
                  <a:schemeClr val="bg1"/>
                </a:solidFill>
                <a:effectLst>
                  <a:outerShdw blurRad="152400" dir="5400000" algn="ctr" rotWithShape="0">
                    <a:prstClr val="black">
                      <a:alpha val="80000"/>
                    </a:prstClr>
                  </a:outerShdw>
                </a:effectLst>
                <a:latin typeface="Arial" pitchFamily="34" charset="0"/>
                <a:cs typeface="Arial" pitchFamily="34" charset="0"/>
              </a:rPr>
              <a:t>The technologies complement each other to extend the reach of BI </a:t>
            </a:r>
            <a:br>
              <a:rPr lang="en-US" sz="1700" spc="-30" dirty="0" smtClean="0">
                <a:solidFill>
                  <a:schemeClr val="bg1"/>
                </a:solidFill>
                <a:effectLst>
                  <a:outerShdw blurRad="152400" dir="5400000" algn="ctr" rotWithShape="0">
                    <a:prstClr val="black">
                      <a:alpha val="80000"/>
                    </a:prstClr>
                  </a:outerShdw>
                </a:effectLst>
                <a:latin typeface="Arial" pitchFamily="34" charset="0"/>
                <a:cs typeface="Arial" pitchFamily="34" charset="0"/>
              </a:rPr>
            </a:br>
            <a:r>
              <a:rPr lang="en-US" sz="1700" spc="-30" dirty="0" smtClean="0">
                <a:solidFill>
                  <a:schemeClr val="bg1"/>
                </a:solidFill>
                <a:effectLst>
                  <a:outerShdw blurRad="152400" dir="5400000" algn="ctr" rotWithShape="0">
                    <a:prstClr val="black">
                      <a:alpha val="80000"/>
                    </a:prstClr>
                  </a:outerShdw>
                </a:effectLst>
                <a:latin typeface="Arial" pitchFamily="34" charset="0"/>
                <a:cs typeface="Arial" pitchFamily="34" charset="0"/>
              </a:rPr>
              <a:t>from organizational to team and personal spaces.</a:t>
            </a:r>
            <a:br>
              <a:rPr lang="en-US" sz="1700" spc="-30" dirty="0" smtClean="0">
                <a:solidFill>
                  <a:schemeClr val="bg1"/>
                </a:solidFill>
                <a:effectLst>
                  <a:outerShdw blurRad="152400" dir="5400000" algn="ctr" rotWithShape="0">
                    <a:prstClr val="black">
                      <a:alpha val="80000"/>
                    </a:prstClr>
                  </a:outerShdw>
                </a:effectLst>
                <a:latin typeface="Arial" pitchFamily="34" charset="0"/>
                <a:cs typeface="Arial" pitchFamily="34" charset="0"/>
              </a:rPr>
            </a:br>
            <a:endParaRPr lang="en-US" sz="1700" spc="-30" dirty="0">
              <a:solidFill>
                <a:schemeClr val="bg1"/>
              </a:solidFill>
              <a:effectLst>
                <a:outerShdw blurRad="152400" dir="5400000" algn="ctr" rotWithShape="0">
                  <a:prstClr val="black">
                    <a:alpha val="80000"/>
                  </a:prstClr>
                </a:outerShdw>
              </a:effectLst>
              <a:latin typeface="Arial" pitchFamily="34" charset="0"/>
              <a:cs typeface="Arial" pitchFamily="34" charset="0"/>
            </a:endParaRPr>
          </a:p>
        </p:txBody>
      </p:sp>
      <p:pic>
        <p:nvPicPr>
          <p:cNvPr id="54" name="Picture 4" descr="C:\Users\KayU.INTERNAL\Desktop\Logos\SQL08r2-AS_h_rgb_r.png"/>
          <p:cNvPicPr>
            <a:picLocks noChangeAspect="1" noChangeArrowheads="1"/>
          </p:cNvPicPr>
          <p:nvPr/>
        </p:nvPicPr>
        <p:blipFill>
          <a:blip r:embed="rId3" cstate="print"/>
          <a:srcRect/>
          <a:stretch>
            <a:fillRect/>
          </a:stretch>
        </p:blipFill>
        <p:spPr bwMode="auto">
          <a:xfrm>
            <a:off x="1219200" y="1828800"/>
            <a:ext cx="2362200" cy="650810"/>
          </a:xfrm>
          <a:prstGeom prst="rect">
            <a:avLst/>
          </a:prstGeom>
          <a:noFill/>
        </p:spPr>
      </p:pic>
      <p:pic>
        <p:nvPicPr>
          <p:cNvPr id="55" name="Picture 5" descr="C:\Users\KayU.INTERNAL\Desktop\Logos\SQL-PPivot-Excel_h_rgb_r.png"/>
          <p:cNvPicPr>
            <a:picLocks noChangeAspect="1" noChangeArrowheads="1"/>
          </p:cNvPicPr>
          <p:nvPr/>
        </p:nvPicPr>
        <p:blipFill>
          <a:blip r:embed="rId4" cstate="email">
            <a:extLst/>
          </a:blip>
          <a:srcRect/>
          <a:stretch>
            <a:fillRect/>
          </a:stretch>
        </p:blipFill>
        <p:spPr bwMode="auto">
          <a:xfrm>
            <a:off x="5486400" y="1850407"/>
            <a:ext cx="2057399" cy="583385"/>
          </a:xfrm>
          <a:prstGeom prst="rect">
            <a:avLst/>
          </a:prstGeom>
          <a:noFill/>
        </p:spPr>
      </p:pic>
      <p:sp>
        <p:nvSpPr>
          <p:cNvPr id="35" name="Rectangle 11"/>
          <p:cNvSpPr txBox="1">
            <a:spLocks noChangeArrowheads="1"/>
          </p:cNvSpPr>
          <p:nvPr/>
        </p:nvSpPr>
        <p:spPr>
          <a:xfrm>
            <a:off x="152400" y="0"/>
            <a:ext cx="8991600" cy="1244600"/>
          </a:xfrm>
          <a:prstGeom prst="rect">
            <a:avLst/>
          </a:prstGeom>
          <a:noFill/>
          <a:ln/>
        </p:spPr>
        <p:txBody>
          <a:bodyPr vert="horz" lIns="91440" tIns="45720" rIns="91440" bIns="45720" rtlCol="0" anchor="ctr">
            <a:normAutofit fontScale="97500"/>
          </a:bodyPr>
          <a:lstStyle/>
          <a:p>
            <a:pPr lvl="0" fontAlgn="auto">
              <a:spcAft>
                <a:spcPts val="0"/>
              </a:spcAft>
              <a:defRPr/>
            </a:pPr>
            <a:r>
              <a:rPr lang="en-US" sz="3200" dirty="0" smtClean="0">
                <a:ln w="3175">
                  <a:noFill/>
                </a:ln>
                <a:solidFill>
                  <a:schemeClr val="bg1"/>
                </a:solidFill>
                <a:latin typeface="Segoe UI" pitchFamily="34" charset="0"/>
                <a:ea typeface="+mj-ea"/>
                <a:cs typeface="Segoe UI" pitchFamily="34" charset="0"/>
              </a:rPr>
              <a:t>The Business Intelligence Continuum</a:t>
            </a:r>
            <a:endParaRPr kumimoji="0" lang="en-US" sz="3200" b="0" i="0" u="none" strike="noStrike" kern="1200" cap="none" normalizeH="0" baseline="0" noProof="0" dirty="0">
              <a:ln w="3175">
                <a:noFill/>
              </a:ln>
              <a:solidFill>
                <a:schemeClr val="bg1"/>
              </a:solidFill>
              <a:uLnTx/>
              <a:uFillTx/>
              <a:latin typeface="Segoe UI" pitchFamily="34" charset="0"/>
              <a:ea typeface="+mj-ea"/>
              <a:cs typeface="Segoe UI" pitchFamily="34"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1000" y="1066800"/>
            <a:ext cx="8458200" cy="5410200"/>
          </a:xfrm>
          <a:prstGeom prst="roundRect">
            <a:avLst>
              <a:gd name="adj" fmla="val 8567"/>
            </a:avLst>
          </a:prstGeom>
          <a:solidFill>
            <a:schemeClr val="tx1">
              <a:alpha val="80000"/>
            </a:schemeClr>
          </a:solidFill>
          <a:ln w="38100">
            <a:solidFill>
              <a:schemeClr val="bg2">
                <a:lumMod val="50000"/>
              </a:schemeClr>
            </a:solidFill>
          </a:ln>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pic>
        <p:nvPicPr>
          <p:cNvPr id="87" name="Picture 86" descr="arch-graphic.png"/>
          <p:cNvPicPr>
            <a:picLocks noChangeAspect="1"/>
          </p:cNvPicPr>
          <p:nvPr/>
        </p:nvPicPr>
        <p:blipFill>
          <a:blip r:embed="rId3" cstate="print"/>
          <a:stretch>
            <a:fillRect/>
          </a:stretch>
        </p:blipFill>
        <p:spPr>
          <a:xfrm>
            <a:off x="381000" y="3184198"/>
            <a:ext cx="5562600" cy="1311601"/>
          </a:xfrm>
          <a:prstGeom prst="rect">
            <a:avLst/>
          </a:prstGeom>
        </p:spPr>
      </p:pic>
      <p:pic>
        <p:nvPicPr>
          <p:cNvPr id="86" name="Picture 85" descr="big-disc.png"/>
          <p:cNvPicPr>
            <a:picLocks noChangeAspect="1"/>
          </p:cNvPicPr>
          <p:nvPr/>
        </p:nvPicPr>
        <p:blipFill>
          <a:blip r:embed="rId4" cstate="print"/>
          <a:stretch>
            <a:fillRect/>
          </a:stretch>
        </p:blipFill>
        <p:spPr>
          <a:xfrm>
            <a:off x="685800" y="3886200"/>
            <a:ext cx="4820479" cy="2362199"/>
          </a:xfrm>
          <a:prstGeom prst="rect">
            <a:avLst/>
          </a:prstGeom>
          <a:effectLst>
            <a:reflection blurRad="6350" stA="52000" endA="300" endPos="35000" dir="5400000" sy="-100000" algn="bl" rotWithShape="0"/>
          </a:effectLst>
        </p:spPr>
      </p:pic>
      <p:sp>
        <p:nvSpPr>
          <p:cNvPr id="73" name="Right Arrow 72"/>
          <p:cNvSpPr/>
          <p:nvPr/>
        </p:nvSpPr>
        <p:spPr>
          <a:xfrm rot="16200000">
            <a:off x="876299" y="3086100"/>
            <a:ext cx="1905000" cy="1066800"/>
          </a:xfrm>
          <a:prstGeom prst="rightArrow">
            <a:avLst/>
          </a:prstGeom>
          <a:noFill/>
          <a:ln w="19050"/>
        </p:spPr>
        <p:style>
          <a:lnRef idx="3">
            <a:schemeClr val="lt1"/>
          </a:lnRef>
          <a:fillRef idx="1">
            <a:schemeClr val="accent2"/>
          </a:fillRef>
          <a:effectRef idx="1">
            <a:schemeClr val="accent2"/>
          </a:effectRef>
          <a:fontRef idx="minor">
            <a:schemeClr val="lt1"/>
          </a:fontRef>
        </p:style>
        <p:txBody>
          <a:bodyPr rtlCol="0" anchor="ctr"/>
          <a:lstStyle/>
          <a:p>
            <a:pPr algn="ctr"/>
            <a:r>
              <a:rPr lang="en-US" sz="1400" dirty="0" smtClean="0"/>
              <a:t>Dashboards</a:t>
            </a:r>
            <a:endParaRPr lang="en-US" sz="1400" dirty="0"/>
          </a:p>
        </p:txBody>
      </p:sp>
      <p:sp>
        <p:nvSpPr>
          <p:cNvPr id="2" name="Rectangle 11"/>
          <p:cNvSpPr txBox="1">
            <a:spLocks noChangeArrowheads="1"/>
          </p:cNvSpPr>
          <p:nvPr/>
        </p:nvSpPr>
        <p:spPr>
          <a:xfrm>
            <a:off x="152400" y="0"/>
            <a:ext cx="8580437" cy="1244600"/>
          </a:xfrm>
          <a:prstGeom prst="rect">
            <a:avLst/>
          </a:prstGeom>
          <a:noFill/>
          <a:ln/>
        </p:spPr>
        <p:txBody>
          <a:bodyPr vert="horz" lIns="91440" tIns="45720" rIns="91440" bIns="45720" rtlCol="0" anchor="ctr">
            <a:normAutofit fontScale="97500"/>
          </a:bodyPr>
          <a:lstStyle/>
          <a:p>
            <a:pPr lvl="0" fontAlgn="auto">
              <a:spcAft>
                <a:spcPts val="0"/>
              </a:spcAft>
              <a:defRPr/>
            </a:pPr>
            <a:r>
              <a:rPr lang="en-US" sz="3200" dirty="0" smtClean="0">
                <a:ln w="3175">
                  <a:noFill/>
                </a:ln>
                <a:solidFill>
                  <a:schemeClr val="bg1"/>
                </a:solidFill>
                <a:latin typeface="Segoe UI" pitchFamily="34" charset="0"/>
                <a:ea typeface="+mj-ea"/>
                <a:cs typeface="Segoe UI" pitchFamily="34" charset="0"/>
              </a:rPr>
              <a:t>Traditional Enterprise Analytics Scenario</a:t>
            </a:r>
            <a:endParaRPr kumimoji="0" lang="en-US" sz="3200" b="0" i="0" u="none" strike="noStrike" kern="1200" cap="none" normalizeH="0" noProof="0" dirty="0">
              <a:ln w="3175">
                <a:noFill/>
              </a:ln>
              <a:solidFill>
                <a:schemeClr val="bg1"/>
              </a:solidFill>
              <a:uLnTx/>
              <a:uFillTx/>
              <a:latin typeface="Segoe UI" pitchFamily="34" charset="0"/>
              <a:ea typeface="+mj-ea"/>
              <a:cs typeface="Segoe UI" pitchFamily="34" charset="0"/>
            </a:endParaRPr>
          </a:p>
        </p:txBody>
      </p:sp>
      <p:sp>
        <p:nvSpPr>
          <p:cNvPr id="75" name="Right Arrow 74"/>
          <p:cNvSpPr/>
          <p:nvPr/>
        </p:nvSpPr>
        <p:spPr>
          <a:xfrm rot="16200000">
            <a:off x="3390900" y="3086100"/>
            <a:ext cx="1905000" cy="1066800"/>
          </a:xfrm>
          <a:prstGeom prst="rightArrow">
            <a:avLst/>
          </a:prstGeom>
          <a:noFill/>
          <a:ln w="19050"/>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smtClean="0"/>
              <a:t>Ad-Hoc Analysis</a:t>
            </a:r>
          </a:p>
        </p:txBody>
      </p:sp>
      <p:sp>
        <p:nvSpPr>
          <p:cNvPr id="94" name="Rectangle 93"/>
          <p:cNvSpPr/>
          <p:nvPr/>
        </p:nvSpPr>
        <p:spPr>
          <a:xfrm>
            <a:off x="1371600" y="4800600"/>
            <a:ext cx="3429000" cy="1295400"/>
          </a:xfrm>
          <a:prstGeom prst="rect">
            <a:avLst/>
          </a:prstGeom>
        </p:spPr>
        <p:txBody>
          <a:bodyPr wrap="square" lIns="0" rIns="0">
            <a:prstTxWarp prst="textArchDown">
              <a:avLst/>
            </a:prstTxWarp>
            <a:spAutoFit/>
          </a:bodyPr>
          <a:lstStyle/>
          <a:p>
            <a:pPr algn="ctr"/>
            <a:r>
              <a:rPr lang="en-US" sz="1100" b="1" dirty="0" smtClean="0">
                <a:solidFill>
                  <a:schemeClr val="bg1"/>
                </a:solidFill>
              </a:rPr>
              <a:t>Corporate BI Environment</a:t>
            </a:r>
            <a:endParaRPr lang="en-US" sz="1100" b="1" dirty="0">
              <a:solidFill>
                <a:schemeClr val="bg1"/>
              </a:solidFill>
            </a:endParaRPr>
          </a:p>
        </p:txBody>
      </p:sp>
      <p:pic>
        <p:nvPicPr>
          <p:cNvPr id="95" name="Picture 94" descr="C:\Users\arib\Pictures\Presentation Stuff\Platform3.png"/>
          <p:cNvPicPr>
            <a:picLocks noChangeAspect="1" noChangeArrowheads="1"/>
          </p:cNvPicPr>
          <p:nvPr/>
        </p:nvPicPr>
        <p:blipFill>
          <a:blip r:embed="rId5" cstate="print"/>
          <a:srcRect/>
          <a:stretch>
            <a:fillRect/>
          </a:stretch>
        </p:blipFill>
        <p:spPr bwMode="auto">
          <a:xfrm flipH="1">
            <a:off x="3200400" y="4876800"/>
            <a:ext cx="1447800" cy="990600"/>
          </a:xfrm>
          <a:prstGeom prst="rect">
            <a:avLst/>
          </a:prstGeom>
          <a:noFill/>
        </p:spPr>
      </p:pic>
      <p:sp>
        <p:nvSpPr>
          <p:cNvPr id="114" name="Rectangle 113"/>
          <p:cNvSpPr/>
          <p:nvPr/>
        </p:nvSpPr>
        <p:spPr>
          <a:xfrm>
            <a:off x="2245721" y="4191000"/>
            <a:ext cx="878479" cy="246221"/>
          </a:xfrm>
          <a:prstGeom prst="rect">
            <a:avLst/>
          </a:prstGeom>
        </p:spPr>
        <p:txBody>
          <a:bodyPr wrap="square">
            <a:spAutoFit/>
          </a:bodyPr>
          <a:lstStyle/>
          <a:p>
            <a:pPr algn="ctr"/>
            <a:r>
              <a:rPr lang="en-US" sz="1000" b="1" dirty="0" smtClean="0">
                <a:solidFill>
                  <a:schemeClr val="bg1"/>
                </a:solidFill>
                <a:latin typeface="Arial" pitchFamily="34" charset="0"/>
                <a:cs typeface="Arial" pitchFamily="34" charset="0"/>
              </a:rPr>
              <a:t>BIDS</a:t>
            </a:r>
            <a:endParaRPr lang="en-US" sz="1000" b="1" dirty="0">
              <a:solidFill>
                <a:schemeClr val="bg1"/>
              </a:solidFill>
              <a:latin typeface="Arial" pitchFamily="34" charset="0"/>
              <a:cs typeface="Arial" pitchFamily="34" charset="0"/>
            </a:endParaRPr>
          </a:p>
        </p:txBody>
      </p:sp>
      <p:sp>
        <p:nvSpPr>
          <p:cNvPr id="115" name="Rectangle 114"/>
          <p:cNvSpPr/>
          <p:nvPr/>
        </p:nvSpPr>
        <p:spPr>
          <a:xfrm>
            <a:off x="3276600" y="5181600"/>
            <a:ext cx="1371600" cy="551021"/>
          </a:xfrm>
          <a:prstGeom prst="rect">
            <a:avLst/>
          </a:prstGeom>
        </p:spPr>
        <p:txBody>
          <a:bodyPr wrap="square">
            <a:prstTxWarp prst="textArchDown">
              <a:avLst/>
            </a:prstTxWarp>
            <a:spAutoFit/>
          </a:bodyPr>
          <a:lstStyle/>
          <a:p>
            <a:pPr algn="ctr"/>
            <a:r>
              <a:rPr lang="en-US" sz="1000" b="1" dirty="0" smtClean="0">
                <a:solidFill>
                  <a:schemeClr val="bg1"/>
                </a:solidFill>
                <a:latin typeface="Arial" pitchFamily="34" charset="0"/>
                <a:cs typeface="Arial" pitchFamily="34" charset="0"/>
              </a:rPr>
              <a:t>Analysis Services</a:t>
            </a:r>
            <a:endParaRPr lang="en-US" sz="1000" b="1" dirty="0">
              <a:solidFill>
                <a:schemeClr val="bg1"/>
              </a:solidFill>
              <a:latin typeface="Arial" pitchFamily="34" charset="0"/>
              <a:cs typeface="Arial" pitchFamily="34" charset="0"/>
            </a:endParaRPr>
          </a:p>
        </p:txBody>
      </p:sp>
      <p:pic>
        <p:nvPicPr>
          <p:cNvPr id="72" name="Picture 71" descr="C:\Users\pavc\Desktop\Ofc-Pro2010_rgb_r.png"/>
          <p:cNvPicPr>
            <a:picLocks noChangeAspect="1" noChangeArrowheads="1"/>
          </p:cNvPicPr>
          <p:nvPr/>
        </p:nvPicPr>
        <p:blipFill>
          <a:blip r:embed="rId6" cstate="print"/>
          <a:srcRect r="26477"/>
          <a:stretch>
            <a:fillRect/>
          </a:stretch>
        </p:blipFill>
        <p:spPr bwMode="auto">
          <a:xfrm>
            <a:off x="3581400" y="1905000"/>
            <a:ext cx="1981200" cy="669235"/>
          </a:xfrm>
          <a:prstGeom prst="rect">
            <a:avLst/>
          </a:prstGeom>
          <a:noFill/>
          <a:ln>
            <a:noFill/>
          </a:ln>
        </p:spPr>
      </p:pic>
      <p:pic>
        <p:nvPicPr>
          <p:cNvPr id="33" name="Picture 3"/>
          <p:cNvPicPr>
            <a:picLocks noChangeAspect="1" noChangeArrowheads="1"/>
          </p:cNvPicPr>
          <p:nvPr/>
        </p:nvPicPr>
        <p:blipFill>
          <a:blip r:embed="rId7" cstate="print"/>
          <a:srcRect/>
          <a:stretch>
            <a:fillRect/>
          </a:stretch>
        </p:blipFill>
        <p:spPr bwMode="auto">
          <a:xfrm>
            <a:off x="3581400" y="4267200"/>
            <a:ext cx="838200" cy="1129532"/>
          </a:xfrm>
          <a:prstGeom prst="rect">
            <a:avLst/>
          </a:prstGeom>
          <a:noFill/>
          <a:ln w="9525">
            <a:noFill/>
            <a:miter lim="800000"/>
            <a:headEnd/>
            <a:tailEnd/>
          </a:ln>
          <a:effectLst/>
        </p:spPr>
      </p:pic>
      <p:pic>
        <p:nvPicPr>
          <p:cNvPr id="37" name="Picture 36" descr="C:\Users\arib\Pictures\Presentation Stuff\Platform2.png"/>
          <p:cNvPicPr>
            <a:picLocks noChangeAspect="1" noChangeArrowheads="1"/>
          </p:cNvPicPr>
          <p:nvPr/>
        </p:nvPicPr>
        <p:blipFill>
          <a:blip r:embed="rId8" cstate="print"/>
          <a:srcRect/>
          <a:stretch>
            <a:fillRect/>
          </a:stretch>
        </p:blipFill>
        <p:spPr bwMode="auto">
          <a:xfrm flipH="1">
            <a:off x="1447800" y="4804785"/>
            <a:ext cx="1186457" cy="757815"/>
          </a:xfrm>
          <a:prstGeom prst="rect">
            <a:avLst/>
          </a:prstGeom>
          <a:noFill/>
        </p:spPr>
      </p:pic>
      <p:sp>
        <p:nvSpPr>
          <p:cNvPr id="39" name="Rectangle 38"/>
          <p:cNvSpPr/>
          <p:nvPr/>
        </p:nvSpPr>
        <p:spPr>
          <a:xfrm>
            <a:off x="1447800" y="4876800"/>
            <a:ext cx="1371600" cy="551021"/>
          </a:xfrm>
          <a:prstGeom prst="rect">
            <a:avLst/>
          </a:prstGeom>
        </p:spPr>
        <p:txBody>
          <a:bodyPr wrap="square">
            <a:prstTxWarp prst="textArchDown">
              <a:avLst/>
            </a:prstTxWarp>
            <a:spAutoFit/>
          </a:bodyPr>
          <a:lstStyle/>
          <a:p>
            <a:pPr algn="ctr"/>
            <a:r>
              <a:rPr lang="en-US" sz="1000" b="1" dirty="0" smtClean="0">
                <a:solidFill>
                  <a:schemeClr val="bg1"/>
                </a:solidFill>
                <a:latin typeface="Arial" pitchFamily="34" charset="0"/>
                <a:cs typeface="Arial" pitchFamily="34" charset="0"/>
              </a:rPr>
              <a:t>BI Developer</a:t>
            </a:r>
          </a:p>
        </p:txBody>
      </p:sp>
      <p:pic>
        <p:nvPicPr>
          <p:cNvPr id="107" name="Picture 106" descr="C:\Program Files\Microsoft Resource DVD Artwork\DVD_ART\BoxShots_Logos\Visual Studio 2005 Tools for Office System\Visual Studio 2005 Tools for Office System logo black horiz.png"/>
          <p:cNvPicPr>
            <a:picLocks noChangeAspect="1" noChangeArrowheads="1"/>
          </p:cNvPicPr>
          <p:nvPr/>
        </p:nvPicPr>
        <p:blipFill>
          <a:blip r:embed="rId9" cstate="print"/>
          <a:srcRect r="81818" b="34124"/>
          <a:stretch>
            <a:fillRect/>
          </a:stretch>
        </p:blipFill>
        <p:spPr bwMode="gray">
          <a:xfrm>
            <a:off x="2362200" y="4419600"/>
            <a:ext cx="740205" cy="457200"/>
          </a:xfrm>
          <a:prstGeom prst="rect">
            <a:avLst/>
          </a:prstGeom>
          <a:noFill/>
          <a:scene3d>
            <a:camera prst="perspectiveRight" fov="2100000"/>
            <a:lightRig rig="threePt" dir="t"/>
          </a:scene3d>
        </p:spPr>
      </p:pic>
      <p:cxnSp>
        <p:nvCxnSpPr>
          <p:cNvPr id="44" name="Straight Arrow Connector 43"/>
          <p:cNvCxnSpPr/>
          <p:nvPr/>
        </p:nvCxnSpPr>
        <p:spPr>
          <a:xfrm>
            <a:off x="2667000" y="4953000"/>
            <a:ext cx="609600" cy="762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47" name="Picture 4" descr="C:\Program Files\Microsoft Resource DVD Artwork\DVD_ART\Artwork_Imagery\HARDWARE_IMAGERY\Illustration - Misc Hardware\Windows Vista Illustration Icons\Female User.png"/>
          <p:cNvPicPr>
            <a:picLocks noChangeAspect="1" noChangeArrowheads="1"/>
          </p:cNvPicPr>
          <p:nvPr/>
        </p:nvPicPr>
        <p:blipFill>
          <a:blip r:embed="rId10" cstate="print"/>
          <a:srcRect/>
          <a:stretch>
            <a:fillRect/>
          </a:stretch>
        </p:blipFill>
        <p:spPr bwMode="ltGray">
          <a:xfrm>
            <a:off x="1447800" y="4062311"/>
            <a:ext cx="1238116" cy="1195489"/>
          </a:xfrm>
          <a:prstGeom prst="rect">
            <a:avLst/>
          </a:prstGeom>
          <a:noFill/>
          <a:effectLst/>
        </p:spPr>
      </p:pic>
      <p:pic>
        <p:nvPicPr>
          <p:cNvPr id="23" name="Picture 3" descr="C:\Users\pavc\Desktop\ShrPt10_h_rgb_r.png"/>
          <p:cNvPicPr>
            <a:picLocks noChangeAspect="1" noChangeArrowheads="1"/>
          </p:cNvPicPr>
          <p:nvPr/>
        </p:nvPicPr>
        <p:blipFill>
          <a:blip r:embed="rId11" cstate="print"/>
          <a:srcRect r="20000"/>
          <a:stretch>
            <a:fillRect/>
          </a:stretch>
        </p:blipFill>
        <p:spPr bwMode="auto">
          <a:xfrm>
            <a:off x="457200" y="1905000"/>
            <a:ext cx="2819400" cy="704849"/>
          </a:xfrm>
          <a:prstGeom prst="rect">
            <a:avLst/>
          </a:prstGeom>
          <a:noFill/>
        </p:spPr>
      </p:pic>
      <p:sp>
        <p:nvSpPr>
          <p:cNvPr id="10" name="TextBox 9"/>
          <p:cNvSpPr txBox="1"/>
          <p:nvPr/>
        </p:nvSpPr>
        <p:spPr>
          <a:xfrm>
            <a:off x="5410200" y="1137821"/>
            <a:ext cx="3352800" cy="5262979"/>
          </a:xfrm>
          <a:prstGeom prst="rect">
            <a:avLst/>
          </a:prstGeom>
          <a:noFill/>
        </p:spPr>
        <p:txBody>
          <a:bodyPr wrap="square">
            <a:spAutoFit/>
          </a:bodyPr>
          <a:lstStyle/>
          <a:p>
            <a:pPr marL="176213" indent="-176213">
              <a:buBlip>
                <a:blip r:embed="rId12"/>
              </a:buBlip>
              <a:defRPr/>
            </a:pPr>
            <a:r>
              <a:rPr lang="en-US" sz="2000" dirty="0" smtClean="0">
                <a:solidFill>
                  <a:schemeClr val="bg1"/>
                </a:solidFill>
              </a:rPr>
              <a:t>BI Developers:</a:t>
            </a:r>
          </a:p>
          <a:p>
            <a:pPr marL="461963" lvl="1" indent="-230188">
              <a:buBlip>
                <a:blip r:embed="rId13"/>
              </a:buBlip>
              <a:defRPr/>
            </a:pPr>
            <a:r>
              <a:rPr lang="en-US" dirty="0" smtClean="0">
                <a:solidFill>
                  <a:schemeClr val="bg1"/>
                </a:solidFill>
              </a:rPr>
              <a:t>Business Intelligence  Development Studio (BIDS)</a:t>
            </a:r>
          </a:p>
          <a:p>
            <a:pPr marL="461963" lvl="1" indent="-230188">
              <a:buBlip>
                <a:blip r:embed="rId13"/>
              </a:buBlip>
              <a:defRPr/>
            </a:pPr>
            <a:r>
              <a:rPr lang="en-US" dirty="0" smtClean="0">
                <a:solidFill>
                  <a:schemeClr val="bg1"/>
                </a:solidFill>
              </a:rPr>
              <a:t>Dashboards (KPIs)</a:t>
            </a:r>
          </a:p>
          <a:p>
            <a:pPr marL="461963" lvl="1" indent="-230188">
              <a:buBlip>
                <a:blip r:embed="rId13"/>
              </a:buBlip>
              <a:defRPr/>
            </a:pPr>
            <a:r>
              <a:rPr lang="en-US" dirty="0" smtClean="0">
                <a:solidFill>
                  <a:schemeClr val="bg1"/>
                </a:solidFill>
              </a:rPr>
              <a:t>Support ad-hoc analysis in Excel</a:t>
            </a:r>
          </a:p>
          <a:p>
            <a:pPr marL="461963" lvl="1" indent="-230188">
              <a:buBlip>
                <a:blip r:embed="rId13"/>
              </a:buBlip>
              <a:defRPr/>
            </a:pPr>
            <a:endParaRPr lang="en-US" sz="800" dirty="0" smtClean="0">
              <a:solidFill>
                <a:schemeClr val="bg1"/>
              </a:solidFill>
            </a:endParaRPr>
          </a:p>
          <a:p>
            <a:pPr marL="176213" lvl="1" indent="-176213" defTabSz="404813">
              <a:buBlip>
                <a:blip r:embed="rId12"/>
              </a:buBlip>
              <a:defRPr/>
            </a:pPr>
            <a:r>
              <a:rPr lang="en-US" sz="2000" dirty="0" smtClean="0">
                <a:solidFill>
                  <a:schemeClr val="bg1"/>
                </a:solidFill>
              </a:rPr>
              <a:t>Benefits:</a:t>
            </a:r>
          </a:p>
          <a:p>
            <a:pPr marL="461963" lvl="1" indent="-230188">
              <a:buBlip>
                <a:blip r:embed="rId13"/>
              </a:buBlip>
              <a:defRPr/>
            </a:pPr>
            <a:r>
              <a:rPr lang="en-US" dirty="0" smtClean="0">
                <a:solidFill>
                  <a:schemeClr val="bg1"/>
                </a:solidFill>
              </a:rPr>
              <a:t>Design scalable solutions</a:t>
            </a:r>
          </a:p>
          <a:p>
            <a:pPr marL="461963" lvl="1" indent="-230188">
              <a:buBlip>
                <a:blip r:embed="rId13"/>
              </a:buBlip>
              <a:defRPr/>
            </a:pPr>
            <a:r>
              <a:rPr lang="en-US" dirty="0" smtClean="0">
                <a:solidFill>
                  <a:schemeClr val="bg1"/>
                </a:solidFill>
              </a:rPr>
              <a:t>Deliver a single version  of the truth</a:t>
            </a:r>
          </a:p>
          <a:p>
            <a:pPr marL="461963" lvl="1" indent="-230188">
              <a:buBlip>
                <a:blip r:embed="rId13"/>
              </a:buBlip>
              <a:defRPr/>
            </a:pPr>
            <a:r>
              <a:rPr lang="en-US" dirty="0" smtClean="0">
                <a:solidFill>
                  <a:schemeClr val="bg1"/>
                </a:solidFill>
              </a:rPr>
              <a:t>Extend beyond OLAP with unified data model and advanced data mining</a:t>
            </a:r>
          </a:p>
          <a:p>
            <a:pPr marL="461963" lvl="1" indent="-230188">
              <a:buBlip>
                <a:blip r:embed="rId13"/>
              </a:buBlip>
              <a:defRPr/>
            </a:pPr>
            <a:r>
              <a:rPr lang="en-US" dirty="0" smtClean="0">
                <a:solidFill>
                  <a:schemeClr val="bg1"/>
                </a:solidFill>
              </a:rPr>
              <a:t>Deliver pervasive insight through an open architecture and Office interoperability</a:t>
            </a:r>
          </a:p>
        </p:txBody>
      </p:sp>
      <p:pic>
        <p:nvPicPr>
          <p:cNvPr id="2050" name="Picture 2" descr="C:\Users\KayU.BIBLIOSO\Desktop\orange green purple grid cube.png"/>
          <p:cNvPicPr>
            <a:picLocks noChangeAspect="1" noChangeArrowheads="1"/>
          </p:cNvPicPr>
          <p:nvPr/>
        </p:nvPicPr>
        <p:blipFill>
          <a:blip r:embed="rId14" cstate="print"/>
          <a:stretch>
            <a:fillRect/>
          </a:stretch>
        </p:blipFill>
        <p:spPr bwMode="auto">
          <a:xfrm>
            <a:off x="3962400" y="4722460"/>
            <a:ext cx="533400" cy="535340"/>
          </a:xfrm>
          <a:prstGeom prst="rect">
            <a:avLst/>
          </a:prstGeom>
          <a:noFill/>
          <a:ln>
            <a:noFill/>
          </a:ln>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1000" y="1066800"/>
            <a:ext cx="8458200" cy="5410200"/>
          </a:xfrm>
          <a:prstGeom prst="roundRect">
            <a:avLst>
              <a:gd name="adj" fmla="val 8567"/>
            </a:avLst>
          </a:prstGeom>
          <a:solidFill>
            <a:schemeClr val="tx1">
              <a:alpha val="80000"/>
            </a:schemeClr>
          </a:solidFill>
          <a:ln w="38100">
            <a:solidFill>
              <a:schemeClr val="bg2">
                <a:lumMod val="50000"/>
              </a:schemeClr>
            </a:solidFill>
          </a:ln>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pic>
        <p:nvPicPr>
          <p:cNvPr id="90" name="Picture 89" descr="big-disc.png"/>
          <p:cNvPicPr>
            <a:picLocks noChangeAspect="1"/>
          </p:cNvPicPr>
          <p:nvPr/>
        </p:nvPicPr>
        <p:blipFill>
          <a:blip r:embed="rId3" cstate="print"/>
          <a:stretch>
            <a:fillRect/>
          </a:stretch>
        </p:blipFill>
        <p:spPr>
          <a:xfrm>
            <a:off x="685800" y="3657600"/>
            <a:ext cx="4820479" cy="2590799"/>
          </a:xfrm>
          <a:prstGeom prst="rect">
            <a:avLst/>
          </a:prstGeom>
          <a:effectLst>
            <a:reflection blurRad="6350" stA="52000" endA="300" endPos="35000" dir="5400000" sy="-100000" algn="bl" rotWithShape="0"/>
          </a:effectLst>
        </p:spPr>
      </p:pic>
      <p:sp>
        <p:nvSpPr>
          <p:cNvPr id="2" name="Rectangle 11"/>
          <p:cNvSpPr txBox="1">
            <a:spLocks noChangeArrowheads="1"/>
          </p:cNvSpPr>
          <p:nvPr/>
        </p:nvSpPr>
        <p:spPr>
          <a:xfrm>
            <a:off x="152400" y="0"/>
            <a:ext cx="8580437" cy="1244600"/>
          </a:xfrm>
          <a:prstGeom prst="rect">
            <a:avLst/>
          </a:prstGeom>
          <a:noFill/>
          <a:ln/>
        </p:spPr>
        <p:txBody>
          <a:bodyPr vert="horz" lIns="91440" tIns="45720" rIns="91440" bIns="45720" rtlCol="0" anchor="ctr">
            <a:normAutofit fontScale="97500"/>
          </a:bodyPr>
          <a:lstStyle/>
          <a:p>
            <a:pPr lvl="0" fontAlgn="auto">
              <a:spcAft>
                <a:spcPts val="0"/>
              </a:spcAft>
              <a:defRPr/>
            </a:pPr>
            <a:r>
              <a:rPr lang="en-US" sz="3200" dirty="0" smtClean="0">
                <a:ln w="3175">
                  <a:noFill/>
                </a:ln>
                <a:solidFill>
                  <a:schemeClr val="bg1"/>
                </a:solidFill>
                <a:latin typeface="Segoe UI" pitchFamily="34" charset="0"/>
                <a:ea typeface="+mj-ea"/>
                <a:cs typeface="Segoe UI" pitchFamily="34" charset="0"/>
              </a:rPr>
              <a:t>Managed Self-Service BI Scenario</a:t>
            </a:r>
            <a:endParaRPr kumimoji="0" lang="en-US" sz="3200" b="0" i="0" u="none" strike="noStrike" kern="1200" cap="none" normalizeH="0" noProof="0" dirty="0">
              <a:ln w="3175">
                <a:noFill/>
              </a:ln>
              <a:solidFill>
                <a:schemeClr val="bg1"/>
              </a:solidFill>
              <a:uLnTx/>
              <a:uFillTx/>
              <a:latin typeface="Segoe UI" pitchFamily="34" charset="0"/>
              <a:ea typeface="+mj-ea"/>
              <a:cs typeface="Segoe UI" pitchFamily="34" charset="0"/>
            </a:endParaRPr>
          </a:p>
        </p:txBody>
      </p:sp>
      <p:pic>
        <p:nvPicPr>
          <p:cNvPr id="29" name="Picture 28" descr="arch-graphic.png"/>
          <p:cNvPicPr>
            <a:picLocks noChangeAspect="1"/>
          </p:cNvPicPr>
          <p:nvPr/>
        </p:nvPicPr>
        <p:blipFill>
          <a:blip r:embed="rId4" cstate="print"/>
          <a:stretch>
            <a:fillRect/>
          </a:stretch>
        </p:blipFill>
        <p:spPr>
          <a:xfrm>
            <a:off x="381000" y="3184198"/>
            <a:ext cx="5486400" cy="1311601"/>
          </a:xfrm>
          <a:prstGeom prst="rect">
            <a:avLst/>
          </a:prstGeom>
        </p:spPr>
      </p:pic>
      <p:sp>
        <p:nvSpPr>
          <p:cNvPr id="91" name="Rectangle 90"/>
          <p:cNvSpPr/>
          <p:nvPr/>
        </p:nvSpPr>
        <p:spPr>
          <a:xfrm>
            <a:off x="1371600" y="5029200"/>
            <a:ext cx="3429000" cy="1066800"/>
          </a:xfrm>
          <a:prstGeom prst="rect">
            <a:avLst/>
          </a:prstGeom>
        </p:spPr>
        <p:txBody>
          <a:bodyPr wrap="square" lIns="0" rIns="0">
            <a:prstTxWarp prst="textArchDown">
              <a:avLst/>
            </a:prstTxWarp>
            <a:spAutoFit/>
          </a:bodyPr>
          <a:lstStyle/>
          <a:p>
            <a:pPr algn="ctr"/>
            <a:r>
              <a:rPr lang="en-US" sz="1100" b="1" dirty="0" smtClean="0">
                <a:solidFill>
                  <a:schemeClr val="bg1"/>
                </a:solidFill>
              </a:rPr>
              <a:t>Managed BI Collaboration Environment</a:t>
            </a:r>
            <a:endParaRPr lang="en-US" sz="1100" b="1" dirty="0">
              <a:solidFill>
                <a:schemeClr val="bg1"/>
              </a:solidFill>
            </a:endParaRPr>
          </a:p>
        </p:txBody>
      </p:sp>
      <p:sp>
        <p:nvSpPr>
          <p:cNvPr id="116" name="32-Point Star 115"/>
          <p:cNvSpPr/>
          <p:nvPr/>
        </p:nvSpPr>
        <p:spPr bwMode="auto">
          <a:xfrm>
            <a:off x="609600" y="3276600"/>
            <a:ext cx="4953000" cy="2819400"/>
          </a:xfrm>
          <a:prstGeom prst="star32">
            <a:avLst>
              <a:gd name="adj" fmla="val 5020"/>
            </a:avLst>
          </a:prstGeom>
          <a:gradFill flip="none" rotWithShape="1">
            <a:gsLst>
              <a:gs pos="0">
                <a:srgbClr xmlns:mc="http://schemas.openxmlformats.org/markup-compatibility/2006" xmlns:a14="http://schemas.microsoft.com/office/drawing/2007/7/7/main" val="FFFFFF" mc:Ignorable="">
                  <a:alpha val="18000"/>
                </a:srgbClr>
              </a:gs>
              <a:gs pos="100000">
                <a:srgbClr xmlns:mc="http://schemas.openxmlformats.org/markup-compatibility/2006" xmlns:a14="http://schemas.microsoft.com/office/drawing/2007/7/7/main" val="FFFFFF" mc:Ignorable="">
                  <a:alpha val="0"/>
                </a:srgbClr>
              </a:gs>
            </a:gsLst>
            <a:path path="circle">
              <a:fillToRect t="100000" r="100000"/>
            </a:path>
            <a:tileRect l="-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Arial" pitchFamily="34" charset="0"/>
              <a:cs typeface="Arial" pitchFamily="34" charset="0"/>
            </a:endParaRPr>
          </a:p>
        </p:txBody>
      </p:sp>
      <p:pic>
        <p:nvPicPr>
          <p:cNvPr id="104" name="Picture 103" descr="C:\Users\arib\Pictures\Presentation Stuff\Platform2.png"/>
          <p:cNvPicPr>
            <a:picLocks noChangeAspect="1" noChangeArrowheads="1"/>
          </p:cNvPicPr>
          <p:nvPr/>
        </p:nvPicPr>
        <p:blipFill>
          <a:blip r:embed="rId5" cstate="print"/>
          <a:srcRect/>
          <a:stretch>
            <a:fillRect/>
          </a:stretch>
        </p:blipFill>
        <p:spPr bwMode="auto">
          <a:xfrm flipH="1">
            <a:off x="1143000" y="4876800"/>
            <a:ext cx="1186457" cy="757815"/>
          </a:xfrm>
          <a:prstGeom prst="rect">
            <a:avLst/>
          </a:prstGeom>
          <a:noFill/>
        </p:spPr>
      </p:pic>
      <p:pic>
        <p:nvPicPr>
          <p:cNvPr id="106" name="Picture 105" descr="C:\Users\arib\Pictures\Presentation Stuff\Platform2.png"/>
          <p:cNvPicPr>
            <a:picLocks noChangeAspect="1" noChangeArrowheads="1"/>
          </p:cNvPicPr>
          <p:nvPr/>
        </p:nvPicPr>
        <p:blipFill>
          <a:blip r:embed="rId5" cstate="print"/>
          <a:srcRect/>
          <a:stretch>
            <a:fillRect/>
          </a:stretch>
        </p:blipFill>
        <p:spPr bwMode="auto">
          <a:xfrm flipH="1">
            <a:off x="1697736" y="3845843"/>
            <a:ext cx="1017591" cy="649957"/>
          </a:xfrm>
          <a:prstGeom prst="rect">
            <a:avLst/>
          </a:prstGeom>
          <a:noFill/>
        </p:spPr>
      </p:pic>
      <p:sp>
        <p:nvSpPr>
          <p:cNvPr id="120" name="Rectangle 119"/>
          <p:cNvSpPr/>
          <p:nvPr/>
        </p:nvSpPr>
        <p:spPr>
          <a:xfrm>
            <a:off x="1143000" y="4948815"/>
            <a:ext cx="1371600" cy="551021"/>
          </a:xfrm>
          <a:prstGeom prst="rect">
            <a:avLst/>
          </a:prstGeom>
        </p:spPr>
        <p:txBody>
          <a:bodyPr wrap="square">
            <a:prstTxWarp prst="textArchDown">
              <a:avLst/>
            </a:prstTxWarp>
            <a:spAutoFit/>
          </a:bodyPr>
          <a:lstStyle/>
          <a:p>
            <a:pPr algn="ctr"/>
            <a:r>
              <a:rPr lang="en-US" sz="1000" b="1" dirty="0" smtClean="0">
                <a:solidFill>
                  <a:schemeClr val="bg1"/>
                </a:solidFill>
                <a:latin typeface="Arial" pitchFamily="34" charset="0"/>
                <a:cs typeface="Arial" pitchFamily="34" charset="0"/>
              </a:rPr>
              <a:t>IT Professional</a:t>
            </a:r>
          </a:p>
        </p:txBody>
      </p:sp>
      <p:pic>
        <p:nvPicPr>
          <p:cNvPr id="44" name="Picture 7" descr="C:\Users\mattande\AppData\Local\Microsoft\Windows\Temporary Internet Files\Content.IE5\YFBK23JN\MCj04326240000[1].png"/>
          <p:cNvPicPr>
            <a:picLocks noChangeAspect="1" noChangeArrowheads="1"/>
          </p:cNvPicPr>
          <p:nvPr/>
        </p:nvPicPr>
        <p:blipFill>
          <a:blip r:embed="rId6" cstate="print"/>
          <a:srcRect/>
          <a:stretch>
            <a:fillRect/>
          </a:stretch>
        </p:blipFill>
        <p:spPr bwMode="auto">
          <a:xfrm flipH="1">
            <a:off x="1752600" y="3346938"/>
            <a:ext cx="838200" cy="838200"/>
          </a:xfrm>
          <a:prstGeom prst="rect">
            <a:avLst/>
          </a:prstGeom>
          <a:noFill/>
        </p:spPr>
      </p:pic>
      <p:sp>
        <p:nvSpPr>
          <p:cNvPr id="123" name="Rectangle 122"/>
          <p:cNvSpPr/>
          <p:nvPr/>
        </p:nvSpPr>
        <p:spPr>
          <a:xfrm>
            <a:off x="1600200" y="3810000"/>
            <a:ext cx="1371600" cy="551021"/>
          </a:xfrm>
          <a:prstGeom prst="rect">
            <a:avLst/>
          </a:prstGeom>
        </p:spPr>
        <p:txBody>
          <a:bodyPr wrap="square">
            <a:prstTxWarp prst="textArchDown">
              <a:avLst/>
            </a:prstTxWarp>
            <a:spAutoFit/>
          </a:bodyPr>
          <a:lstStyle/>
          <a:p>
            <a:pPr algn="ctr"/>
            <a:r>
              <a:rPr lang="en-US" sz="1000" b="1" dirty="0" smtClean="0">
                <a:solidFill>
                  <a:schemeClr val="bg1"/>
                </a:solidFill>
                <a:latin typeface="Arial" pitchFamily="34" charset="0"/>
                <a:cs typeface="Arial" pitchFamily="34" charset="0"/>
              </a:rPr>
              <a:t>Executive</a:t>
            </a:r>
            <a:endParaRPr lang="en-US" sz="1000" b="1" dirty="0">
              <a:solidFill>
                <a:schemeClr val="bg1"/>
              </a:solidFill>
              <a:latin typeface="Arial" pitchFamily="34" charset="0"/>
              <a:cs typeface="Arial" pitchFamily="34" charset="0"/>
            </a:endParaRPr>
          </a:p>
        </p:txBody>
      </p:sp>
      <p:pic>
        <p:nvPicPr>
          <p:cNvPr id="105" name="Picture 104" descr="C:\Users\arib\Pictures\Presentation Stuff\Platform4.png"/>
          <p:cNvPicPr>
            <a:picLocks noChangeAspect="1" noChangeArrowheads="1"/>
          </p:cNvPicPr>
          <p:nvPr/>
        </p:nvPicPr>
        <p:blipFill>
          <a:blip r:embed="rId7" cstate="print"/>
          <a:srcRect/>
          <a:stretch>
            <a:fillRect/>
          </a:stretch>
        </p:blipFill>
        <p:spPr bwMode="auto">
          <a:xfrm flipH="1">
            <a:off x="3124200" y="3737985"/>
            <a:ext cx="1143000" cy="636764"/>
          </a:xfrm>
          <a:prstGeom prst="rect">
            <a:avLst/>
          </a:prstGeom>
          <a:noFill/>
        </p:spPr>
      </p:pic>
      <p:sp>
        <p:nvSpPr>
          <p:cNvPr id="122" name="Rectangle 121"/>
          <p:cNvSpPr/>
          <p:nvPr/>
        </p:nvSpPr>
        <p:spPr>
          <a:xfrm>
            <a:off x="2971800" y="3733800"/>
            <a:ext cx="1371600" cy="551021"/>
          </a:xfrm>
          <a:prstGeom prst="rect">
            <a:avLst/>
          </a:prstGeom>
        </p:spPr>
        <p:txBody>
          <a:bodyPr wrap="square">
            <a:prstTxWarp prst="textArchDown">
              <a:avLst/>
            </a:prstTxWarp>
            <a:spAutoFit/>
          </a:bodyPr>
          <a:lstStyle/>
          <a:p>
            <a:pPr algn="ctr"/>
            <a:r>
              <a:rPr lang="en-US" sz="1000" b="1" dirty="0" smtClean="0">
                <a:solidFill>
                  <a:schemeClr val="bg1"/>
                </a:solidFill>
                <a:latin typeface="Arial" pitchFamily="34" charset="0"/>
                <a:cs typeface="Arial" pitchFamily="34" charset="0"/>
              </a:rPr>
              <a:t>Analyst</a:t>
            </a:r>
            <a:endParaRPr lang="en-US" sz="1000" b="1" dirty="0">
              <a:solidFill>
                <a:schemeClr val="bg1"/>
              </a:solidFill>
              <a:latin typeface="Arial" pitchFamily="34" charset="0"/>
              <a:cs typeface="Arial" pitchFamily="34" charset="0"/>
            </a:endParaRPr>
          </a:p>
        </p:txBody>
      </p:sp>
      <p:pic>
        <p:nvPicPr>
          <p:cNvPr id="50" name="Picture 49" descr="C:\Users\mattande\AppData\Local\Microsoft\Windows\Temporary Internet Files\Content.IE5\WJX2YXAZ\MCj04339420000[1].png"/>
          <p:cNvPicPr>
            <a:picLocks noChangeAspect="1" noChangeArrowheads="1"/>
          </p:cNvPicPr>
          <p:nvPr/>
        </p:nvPicPr>
        <p:blipFill>
          <a:blip r:embed="rId8" cstate="print"/>
          <a:srcRect/>
          <a:stretch>
            <a:fillRect/>
          </a:stretch>
        </p:blipFill>
        <p:spPr bwMode="auto">
          <a:xfrm>
            <a:off x="3276600" y="3048000"/>
            <a:ext cx="1014413" cy="1014413"/>
          </a:xfrm>
          <a:prstGeom prst="rect">
            <a:avLst/>
          </a:prstGeom>
          <a:noFill/>
        </p:spPr>
      </p:pic>
      <p:pic>
        <p:nvPicPr>
          <p:cNvPr id="103" name="Picture 102" descr="C:\Users\arib\Pictures\Presentation Stuff\Platform4.png"/>
          <p:cNvPicPr>
            <a:picLocks noChangeAspect="1" noChangeArrowheads="1"/>
          </p:cNvPicPr>
          <p:nvPr/>
        </p:nvPicPr>
        <p:blipFill>
          <a:blip r:embed="rId7" cstate="print"/>
          <a:srcRect/>
          <a:stretch>
            <a:fillRect/>
          </a:stretch>
        </p:blipFill>
        <p:spPr bwMode="auto">
          <a:xfrm flipH="1">
            <a:off x="4038600" y="4347585"/>
            <a:ext cx="1139843" cy="762000"/>
          </a:xfrm>
          <a:prstGeom prst="rect">
            <a:avLst/>
          </a:prstGeom>
          <a:noFill/>
        </p:spPr>
      </p:pic>
      <p:pic>
        <p:nvPicPr>
          <p:cNvPr id="43" name="Picture 2" descr="C:\Users\dfarmer\AppData\Local\Microsoft\Windows\Temporary Internet Files\Content.IE5\IFKC2RTE\MCj04326220000[1].png"/>
          <p:cNvPicPr>
            <a:picLocks noChangeAspect="1" noChangeArrowheads="1"/>
          </p:cNvPicPr>
          <p:nvPr/>
        </p:nvPicPr>
        <p:blipFill>
          <a:blip r:embed="rId9" cstate="print"/>
          <a:srcRect/>
          <a:stretch>
            <a:fillRect/>
          </a:stretch>
        </p:blipFill>
        <p:spPr bwMode="auto">
          <a:xfrm>
            <a:off x="4267200" y="3886200"/>
            <a:ext cx="762000" cy="762000"/>
          </a:xfrm>
          <a:prstGeom prst="rect">
            <a:avLst/>
          </a:prstGeom>
          <a:noFill/>
        </p:spPr>
      </p:pic>
      <p:pic>
        <p:nvPicPr>
          <p:cNvPr id="102" name="Picture 101" descr="C:\Users\arib\Pictures\Presentation Stuff\Platform3.png"/>
          <p:cNvPicPr>
            <a:picLocks noChangeAspect="1" noChangeArrowheads="1"/>
          </p:cNvPicPr>
          <p:nvPr/>
        </p:nvPicPr>
        <p:blipFill>
          <a:blip r:embed="rId10" cstate="print"/>
          <a:srcRect/>
          <a:stretch>
            <a:fillRect/>
          </a:stretch>
        </p:blipFill>
        <p:spPr bwMode="auto">
          <a:xfrm flipH="1">
            <a:off x="2924942" y="5057056"/>
            <a:ext cx="1266058" cy="886544"/>
          </a:xfrm>
          <a:prstGeom prst="rect">
            <a:avLst/>
          </a:prstGeom>
          <a:noFill/>
        </p:spPr>
      </p:pic>
      <p:sp>
        <p:nvSpPr>
          <p:cNvPr id="119" name="Rectangle 118"/>
          <p:cNvSpPr/>
          <p:nvPr/>
        </p:nvSpPr>
        <p:spPr>
          <a:xfrm>
            <a:off x="2895600" y="5257800"/>
            <a:ext cx="1371600" cy="551021"/>
          </a:xfrm>
          <a:prstGeom prst="rect">
            <a:avLst/>
          </a:prstGeom>
        </p:spPr>
        <p:txBody>
          <a:bodyPr wrap="square">
            <a:prstTxWarp prst="textArchDown">
              <a:avLst/>
            </a:prstTxWarp>
            <a:spAutoFit/>
          </a:bodyPr>
          <a:lstStyle/>
          <a:p>
            <a:pPr algn="ctr"/>
            <a:r>
              <a:rPr lang="en-US" sz="1000" b="1" dirty="0" smtClean="0">
                <a:solidFill>
                  <a:schemeClr val="bg1"/>
                </a:solidFill>
                <a:latin typeface="Arial" pitchFamily="34" charset="0"/>
                <a:cs typeface="Arial" pitchFamily="34" charset="0"/>
              </a:rPr>
              <a:t>Information Worker</a:t>
            </a:r>
            <a:endParaRPr lang="en-US" sz="1000" b="1" dirty="0">
              <a:solidFill>
                <a:schemeClr val="bg1"/>
              </a:solidFill>
              <a:latin typeface="Arial" pitchFamily="34" charset="0"/>
              <a:cs typeface="Arial" pitchFamily="34" charset="0"/>
            </a:endParaRPr>
          </a:p>
        </p:txBody>
      </p:sp>
      <p:pic>
        <p:nvPicPr>
          <p:cNvPr id="49" name="Picture 48" descr="C:\Users\mattande\AppData\Local\Microsoft\Windows\Temporary Internet Files\Content.IE5\YFBK23JN\MCj04339410000[1].png"/>
          <p:cNvPicPr>
            <a:picLocks noChangeAspect="1" noChangeArrowheads="1"/>
          </p:cNvPicPr>
          <p:nvPr/>
        </p:nvPicPr>
        <p:blipFill>
          <a:blip r:embed="rId11" cstate="print"/>
          <a:srcRect/>
          <a:stretch>
            <a:fillRect/>
          </a:stretch>
        </p:blipFill>
        <p:spPr bwMode="auto">
          <a:xfrm>
            <a:off x="3124200" y="4572000"/>
            <a:ext cx="932279" cy="932279"/>
          </a:xfrm>
          <a:prstGeom prst="rect">
            <a:avLst/>
          </a:prstGeom>
          <a:noFill/>
        </p:spPr>
      </p:pic>
      <p:pic>
        <p:nvPicPr>
          <p:cNvPr id="51" name="Picture 50"/>
          <p:cNvPicPr>
            <a:picLocks noChangeAspect="1" noChangeArrowheads="1"/>
          </p:cNvPicPr>
          <p:nvPr/>
        </p:nvPicPr>
        <p:blipFill>
          <a:blip r:embed="rId12" cstate="print"/>
          <a:srcRect/>
          <a:stretch>
            <a:fillRect/>
          </a:stretch>
        </p:blipFill>
        <p:spPr bwMode="auto">
          <a:xfrm>
            <a:off x="2819400" y="4267200"/>
            <a:ext cx="516397" cy="516397"/>
          </a:xfrm>
          <a:prstGeom prst="rect">
            <a:avLst/>
          </a:prstGeom>
          <a:noFill/>
          <a:ln w="9525">
            <a:noFill/>
            <a:miter lim="800000"/>
            <a:headEnd/>
            <a:tailEnd/>
          </a:ln>
          <a:effectLst/>
        </p:spPr>
      </p:pic>
      <p:sp>
        <p:nvSpPr>
          <p:cNvPr id="121" name="Rectangle 120"/>
          <p:cNvSpPr/>
          <p:nvPr/>
        </p:nvSpPr>
        <p:spPr>
          <a:xfrm>
            <a:off x="3895344" y="4419600"/>
            <a:ext cx="1371600" cy="551021"/>
          </a:xfrm>
          <a:prstGeom prst="rect">
            <a:avLst/>
          </a:prstGeom>
        </p:spPr>
        <p:txBody>
          <a:bodyPr wrap="square">
            <a:prstTxWarp prst="textArchDown">
              <a:avLst/>
            </a:prstTxWarp>
            <a:spAutoFit/>
          </a:bodyPr>
          <a:lstStyle/>
          <a:p>
            <a:pPr algn="ctr"/>
            <a:r>
              <a:rPr lang="en-US" sz="1000" b="1" dirty="0" smtClean="0">
                <a:solidFill>
                  <a:schemeClr val="bg1"/>
                </a:solidFill>
                <a:latin typeface="Arial" pitchFamily="34" charset="0"/>
                <a:cs typeface="Arial" pitchFamily="34" charset="0"/>
              </a:rPr>
              <a:t>Decision Maker</a:t>
            </a:r>
            <a:endParaRPr lang="en-US" sz="1000" b="1" dirty="0">
              <a:solidFill>
                <a:schemeClr val="bg1"/>
              </a:solidFill>
              <a:latin typeface="Arial" pitchFamily="34" charset="0"/>
              <a:cs typeface="Arial" pitchFamily="34" charset="0"/>
            </a:endParaRPr>
          </a:p>
        </p:txBody>
      </p:sp>
      <p:pic>
        <p:nvPicPr>
          <p:cNvPr id="42" name="Picture 11" descr="C:\Users\dfarmer\AppData\Local\Microsoft\Windows\Temporary Internet Files\Content.IE5\SU2WNKY3\MCj04348740000[1].png"/>
          <p:cNvPicPr>
            <a:picLocks noChangeAspect="1" noChangeArrowheads="1"/>
          </p:cNvPicPr>
          <p:nvPr/>
        </p:nvPicPr>
        <p:blipFill>
          <a:blip r:embed="rId13" cstate="print"/>
          <a:srcRect/>
          <a:stretch>
            <a:fillRect/>
          </a:stretch>
        </p:blipFill>
        <p:spPr bwMode="auto">
          <a:xfrm flipH="1">
            <a:off x="1371600" y="4343400"/>
            <a:ext cx="914400" cy="914400"/>
          </a:xfrm>
          <a:prstGeom prst="rect">
            <a:avLst/>
          </a:prstGeom>
          <a:noFill/>
        </p:spPr>
      </p:pic>
      <p:sp>
        <p:nvSpPr>
          <p:cNvPr id="10" name="TextBox 9"/>
          <p:cNvSpPr txBox="1"/>
          <p:nvPr/>
        </p:nvSpPr>
        <p:spPr>
          <a:xfrm>
            <a:off x="5334000" y="1137821"/>
            <a:ext cx="3505200" cy="5262979"/>
          </a:xfrm>
          <a:prstGeom prst="rect">
            <a:avLst/>
          </a:prstGeom>
          <a:noFill/>
        </p:spPr>
        <p:txBody>
          <a:bodyPr wrap="square">
            <a:spAutoFit/>
          </a:bodyPr>
          <a:lstStyle/>
          <a:p>
            <a:pPr marL="176213" lvl="1" indent="-176213" defTabSz="404813">
              <a:buBlip>
                <a:blip r:embed="rId14"/>
              </a:buBlip>
              <a:defRPr/>
            </a:pPr>
            <a:r>
              <a:rPr lang="en-US" sz="2000" dirty="0" smtClean="0">
                <a:solidFill>
                  <a:schemeClr val="bg1"/>
                </a:solidFill>
              </a:rPr>
              <a:t>BI Users:</a:t>
            </a:r>
          </a:p>
          <a:p>
            <a:pPr marL="461963" lvl="1" indent="-230188">
              <a:buBlip>
                <a:blip r:embed="rId15"/>
              </a:buBlip>
              <a:defRPr/>
            </a:pPr>
            <a:r>
              <a:rPr lang="en-US" dirty="0" smtClean="0">
                <a:solidFill>
                  <a:schemeClr val="bg1"/>
                </a:solidFill>
              </a:rPr>
              <a:t>Massive data analysis on the desktop</a:t>
            </a:r>
          </a:p>
          <a:p>
            <a:pPr marL="461963" lvl="1" indent="-230188">
              <a:buBlip>
                <a:blip r:embed="rId15"/>
              </a:buBlip>
              <a:defRPr/>
            </a:pPr>
            <a:r>
              <a:rPr lang="en-US" dirty="0" smtClean="0">
                <a:solidFill>
                  <a:schemeClr val="bg1"/>
                </a:solidFill>
              </a:rPr>
              <a:t>Collaboration on user-generated BI solutions</a:t>
            </a:r>
          </a:p>
          <a:p>
            <a:pPr marL="461963" lvl="1" indent="-230188">
              <a:buBlip>
                <a:blip r:embed="rId15"/>
              </a:buBlip>
              <a:defRPr/>
            </a:pPr>
            <a:r>
              <a:rPr lang="en-US" dirty="0" smtClean="0">
                <a:solidFill>
                  <a:schemeClr val="bg1"/>
                </a:solidFill>
              </a:rPr>
              <a:t>Access via Internet Explorer and </a:t>
            </a:r>
            <a:r>
              <a:rPr lang="en-US" dirty="0" err="1" smtClean="0">
                <a:solidFill>
                  <a:schemeClr val="bg1"/>
                </a:solidFill>
              </a:rPr>
              <a:t>PowerPivot</a:t>
            </a:r>
            <a:r>
              <a:rPr lang="en-US" dirty="0" smtClean="0">
                <a:solidFill>
                  <a:schemeClr val="bg1"/>
                </a:solidFill>
              </a:rPr>
              <a:t> for Excel</a:t>
            </a:r>
          </a:p>
          <a:p>
            <a:pPr marL="461963" lvl="1" indent="-230188">
              <a:buBlip>
                <a:blip r:embed="rId15"/>
              </a:buBlip>
              <a:defRPr/>
            </a:pPr>
            <a:endParaRPr lang="en-US" sz="800" dirty="0" smtClean="0">
              <a:solidFill>
                <a:schemeClr val="bg1"/>
              </a:solidFill>
            </a:endParaRPr>
          </a:p>
          <a:p>
            <a:pPr marL="176213" lvl="1" indent="-176213" defTabSz="404813">
              <a:buBlip>
                <a:blip r:embed="rId14"/>
              </a:buBlip>
              <a:defRPr/>
            </a:pPr>
            <a:r>
              <a:rPr lang="en-US" sz="2000" dirty="0" smtClean="0">
                <a:solidFill>
                  <a:schemeClr val="bg1"/>
                </a:solidFill>
              </a:rPr>
              <a:t>Benefits:</a:t>
            </a:r>
          </a:p>
          <a:p>
            <a:pPr marL="461963" lvl="1" indent="-230188" defTabSz="404813">
              <a:buBlip>
                <a:blip r:embed="rId15"/>
              </a:buBlip>
              <a:defRPr/>
            </a:pPr>
            <a:r>
              <a:rPr lang="en-US" dirty="0" smtClean="0">
                <a:solidFill>
                  <a:schemeClr val="bg1"/>
                </a:solidFill>
              </a:rPr>
              <a:t>Familiarity of Excel features</a:t>
            </a:r>
          </a:p>
          <a:p>
            <a:pPr marL="461963" lvl="1" indent="-230188" defTabSz="404813">
              <a:buBlip>
                <a:blip r:embed="rId15"/>
              </a:buBlip>
              <a:defRPr/>
            </a:pPr>
            <a:r>
              <a:rPr lang="en-US" dirty="0" smtClean="0">
                <a:solidFill>
                  <a:schemeClr val="bg1"/>
                </a:solidFill>
              </a:rPr>
              <a:t>Fast calculations and analysis</a:t>
            </a:r>
          </a:p>
          <a:p>
            <a:pPr marL="461963" lvl="1" indent="-230188" defTabSz="404813">
              <a:buBlip>
                <a:blip r:embed="rId15"/>
              </a:buBlip>
              <a:defRPr/>
            </a:pPr>
            <a:r>
              <a:rPr lang="en-US" dirty="0" smtClean="0">
                <a:solidFill>
                  <a:schemeClr val="bg1"/>
                </a:solidFill>
              </a:rPr>
              <a:t>Virtually unlimited support of data sources</a:t>
            </a:r>
          </a:p>
          <a:p>
            <a:pPr marL="461963" lvl="1" indent="-230188" defTabSz="404813">
              <a:buBlip>
                <a:blip r:embed="rId15"/>
              </a:buBlip>
              <a:defRPr/>
            </a:pPr>
            <a:r>
              <a:rPr lang="en-US" dirty="0" smtClean="0">
                <a:solidFill>
                  <a:schemeClr val="bg1"/>
                </a:solidFill>
              </a:rPr>
              <a:t>Data Analysis Expressions</a:t>
            </a:r>
          </a:p>
          <a:p>
            <a:pPr marL="461963" lvl="1" indent="-230188" defTabSz="404813">
              <a:buBlip>
                <a:blip r:embed="rId15"/>
              </a:buBlip>
              <a:defRPr/>
            </a:pPr>
            <a:r>
              <a:rPr lang="en-US" dirty="0" smtClean="0">
                <a:solidFill>
                  <a:schemeClr val="bg1"/>
                </a:solidFill>
              </a:rPr>
              <a:t>Seamless SharePoint integration</a:t>
            </a:r>
          </a:p>
          <a:p>
            <a:pPr marL="461963" lvl="1" indent="-230188" defTabSz="404813">
              <a:buBlip>
                <a:blip r:embed="rId15"/>
              </a:buBlip>
              <a:defRPr/>
            </a:pPr>
            <a:r>
              <a:rPr lang="en-US" dirty="0" err="1" smtClean="0">
                <a:solidFill>
                  <a:schemeClr val="bg1"/>
                </a:solidFill>
              </a:rPr>
              <a:t>PowerPivot</a:t>
            </a:r>
            <a:r>
              <a:rPr lang="en-US" dirty="0" smtClean="0">
                <a:solidFill>
                  <a:schemeClr val="bg1"/>
                </a:solidFill>
              </a:rPr>
              <a:t> Management Dashboard for IT efficiency</a:t>
            </a:r>
          </a:p>
        </p:txBody>
      </p:sp>
      <p:sp>
        <p:nvSpPr>
          <p:cNvPr id="55" name="Oval Callout 54"/>
          <p:cNvSpPr/>
          <p:nvPr/>
        </p:nvSpPr>
        <p:spPr bwMode="auto">
          <a:xfrm rot="19264050">
            <a:off x="1921227" y="1966155"/>
            <a:ext cx="1071594" cy="533400"/>
          </a:xfrm>
          <a:prstGeom prst="wedgeEllipseCallout">
            <a:avLst>
              <a:gd name="adj1" fmla="val -75050"/>
              <a:gd name="adj2" fmla="val 351785"/>
            </a:avLst>
          </a:prstGeom>
          <a:gradFill>
            <a:gsLst>
              <a:gs pos="0">
                <a:schemeClr val="bg1">
                  <a:lumMod val="65000"/>
                </a:schemeClr>
              </a:gs>
              <a:gs pos="43000">
                <a:schemeClr val="bg1">
                  <a:lumMod val="65000"/>
                  <a:alpha val="97000"/>
                </a:schemeClr>
              </a:gs>
              <a:gs pos="100000">
                <a:schemeClr val="bg1">
                  <a:lumMod val="65000"/>
                  <a:alpha val="0"/>
                </a:schemeClr>
              </a:gs>
            </a:gsLst>
            <a:lin ang="5400000" scaled="0"/>
          </a:gradFill>
          <a:ln>
            <a:solidFill>
              <a:schemeClr val="bg1">
                <a:lumMod val="6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030" name="Freeform 6"/>
          <p:cNvSpPr>
            <a:spLocks/>
          </p:cNvSpPr>
          <p:nvPr/>
        </p:nvSpPr>
        <p:spPr bwMode="auto">
          <a:xfrm>
            <a:off x="381000" y="1371600"/>
            <a:ext cx="2819400" cy="1600200"/>
          </a:xfrm>
          <a:custGeom>
            <a:avLst/>
            <a:gdLst/>
            <a:ahLst/>
            <a:cxnLst>
              <a:cxn ang="0">
                <a:pos x="156" y="705"/>
              </a:cxn>
              <a:cxn ang="0">
                <a:pos x="146" y="1022"/>
              </a:cxn>
              <a:cxn ang="0">
                <a:pos x="339" y="1085"/>
              </a:cxn>
              <a:cxn ang="0">
                <a:pos x="792" y="1365"/>
              </a:cxn>
              <a:cxn ang="0">
                <a:pos x="1053" y="1323"/>
              </a:cxn>
              <a:cxn ang="0">
                <a:pos x="1679" y="1454"/>
              </a:cxn>
              <a:cxn ang="0">
                <a:pos x="1881" y="1346"/>
              </a:cxn>
              <a:cxn ang="0">
                <a:pos x="2656" y="1254"/>
              </a:cxn>
              <a:cxn ang="0">
                <a:pos x="2750" y="1071"/>
              </a:cxn>
              <a:cxn ang="0">
                <a:pos x="3075" y="767"/>
              </a:cxn>
              <a:cxn ang="0">
                <a:pos x="2950" y="638"/>
              </a:cxn>
              <a:cxn ang="0">
                <a:pos x="2870" y="360"/>
              </a:cxn>
              <a:cxn ang="0">
                <a:pos x="2683" y="323"/>
              </a:cxn>
              <a:cxn ang="0">
                <a:pos x="1962" y="95"/>
              </a:cxn>
              <a:cxn ang="0">
                <a:pos x="1681" y="205"/>
              </a:cxn>
              <a:cxn ang="0">
                <a:pos x="897" y="98"/>
              </a:cxn>
              <a:cxn ang="0">
                <a:pos x="679" y="245"/>
              </a:cxn>
              <a:cxn ang="0">
                <a:pos x="95" y="526"/>
              </a:cxn>
              <a:cxn ang="0">
                <a:pos x="156" y="705"/>
              </a:cxn>
            </a:cxnLst>
            <a:rect l="0" t="0" r="r" b="b"/>
            <a:pathLst>
              <a:path w="3128" h="1520">
                <a:moveTo>
                  <a:pt x="156" y="705"/>
                </a:moveTo>
                <a:cubicBezTo>
                  <a:pt x="5" y="791"/>
                  <a:pt x="0" y="933"/>
                  <a:pt x="146" y="1022"/>
                </a:cubicBezTo>
                <a:cubicBezTo>
                  <a:pt x="198" y="1054"/>
                  <a:pt x="265" y="1076"/>
                  <a:pt x="339" y="1085"/>
                </a:cubicBezTo>
                <a:cubicBezTo>
                  <a:pt x="333" y="1236"/>
                  <a:pt x="536" y="1361"/>
                  <a:pt x="792" y="1365"/>
                </a:cubicBezTo>
                <a:cubicBezTo>
                  <a:pt x="884" y="1367"/>
                  <a:pt x="975" y="1352"/>
                  <a:pt x="1053" y="1323"/>
                </a:cubicBezTo>
                <a:cubicBezTo>
                  <a:pt x="1164" y="1461"/>
                  <a:pt x="1444" y="1520"/>
                  <a:pt x="1679" y="1454"/>
                </a:cubicBezTo>
                <a:cubicBezTo>
                  <a:pt x="1763" y="1431"/>
                  <a:pt x="1834" y="1393"/>
                  <a:pt x="1881" y="1346"/>
                </a:cubicBezTo>
                <a:cubicBezTo>
                  <a:pt x="2138" y="1447"/>
                  <a:pt x="2485" y="1406"/>
                  <a:pt x="2656" y="1254"/>
                </a:cubicBezTo>
                <a:cubicBezTo>
                  <a:pt x="2718" y="1200"/>
                  <a:pt x="2750" y="1136"/>
                  <a:pt x="2750" y="1071"/>
                </a:cubicBezTo>
                <a:cubicBezTo>
                  <a:pt x="2982" y="1040"/>
                  <a:pt x="3128" y="903"/>
                  <a:pt x="3075" y="767"/>
                </a:cubicBezTo>
                <a:cubicBezTo>
                  <a:pt x="3056" y="717"/>
                  <a:pt x="3013" y="673"/>
                  <a:pt x="2950" y="638"/>
                </a:cubicBezTo>
                <a:cubicBezTo>
                  <a:pt x="3059" y="548"/>
                  <a:pt x="3023" y="424"/>
                  <a:pt x="2870" y="360"/>
                </a:cubicBezTo>
                <a:cubicBezTo>
                  <a:pt x="2815" y="337"/>
                  <a:pt x="2750" y="324"/>
                  <a:pt x="2683" y="323"/>
                </a:cubicBezTo>
                <a:cubicBezTo>
                  <a:pt x="2591" y="143"/>
                  <a:pt x="2268" y="41"/>
                  <a:pt x="1962" y="95"/>
                </a:cubicBezTo>
                <a:cubicBezTo>
                  <a:pt x="1852" y="115"/>
                  <a:pt x="1754" y="153"/>
                  <a:pt x="1681" y="205"/>
                </a:cubicBezTo>
                <a:cubicBezTo>
                  <a:pt x="1515" y="48"/>
                  <a:pt x="1164" y="0"/>
                  <a:pt x="897" y="98"/>
                </a:cubicBezTo>
                <a:cubicBezTo>
                  <a:pt x="801" y="133"/>
                  <a:pt x="725" y="184"/>
                  <a:pt x="679" y="245"/>
                </a:cubicBezTo>
                <a:cubicBezTo>
                  <a:pt x="386" y="227"/>
                  <a:pt x="125" y="353"/>
                  <a:pt x="95" y="526"/>
                </a:cubicBezTo>
                <a:cubicBezTo>
                  <a:pt x="85" y="588"/>
                  <a:pt x="106" y="650"/>
                  <a:pt x="156" y="705"/>
                </a:cubicBezTo>
              </a:path>
            </a:pathLst>
          </a:custGeom>
          <a:solidFill>
            <a:schemeClr val="bg1">
              <a:lumMod val="65000"/>
            </a:schemeClr>
          </a:solidFill>
          <a:ln w="2857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Rectangle 76"/>
          <p:cNvSpPr/>
          <p:nvPr/>
        </p:nvSpPr>
        <p:spPr>
          <a:xfrm>
            <a:off x="1407521" y="1962090"/>
            <a:ext cx="878479" cy="400110"/>
          </a:xfrm>
          <a:prstGeom prst="rect">
            <a:avLst/>
          </a:prstGeom>
        </p:spPr>
        <p:txBody>
          <a:bodyPr wrap="square">
            <a:spAutoFit/>
          </a:bodyPr>
          <a:lstStyle/>
          <a:p>
            <a:pPr algn="ctr"/>
            <a:r>
              <a:rPr lang="en-US" sz="1000" b="1" dirty="0" smtClean="0">
                <a:latin typeface="Arial" pitchFamily="34" charset="0"/>
                <a:cs typeface="Arial" pitchFamily="34" charset="0"/>
              </a:rPr>
              <a:t>Microsoft </a:t>
            </a:r>
            <a:endParaRPr lang="en-US" sz="1000" b="1" dirty="0">
              <a:latin typeface="Arial" pitchFamily="34" charset="0"/>
              <a:cs typeface="Arial" pitchFamily="34" charset="0"/>
            </a:endParaRPr>
          </a:p>
          <a:p>
            <a:pPr algn="ctr"/>
            <a:r>
              <a:rPr lang="en-US" sz="1000" b="1" dirty="0" smtClean="0">
                <a:latin typeface="Arial" pitchFamily="34" charset="0"/>
                <a:cs typeface="Arial" pitchFamily="34" charset="0"/>
              </a:rPr>
              <a:t>SQL Server</a:t>
            </a:r>
            <a:endParaRPr lang="en-US" sz="1000" b="1" dirty="0">
              <a:latin typeface="Arial" pitchFamily="34" charset="0"/>
              <a:cs typeface="Arial" pitchFamily="34" charset="0"/>
            </a:endParaRPr>
          </a:p>
        </p:txBody>
      </p:sp>
      <p:sp>
        <p:nvSpPr>
          <p:cNvPr id="45" name="Rectangle 44"/>
          <p:cNvSpPr/>
          <p:nvPr/>
        </p:nvSpPr>
        <p:spPr>
          <a:xfrm>
            <a:off x="886968" y="1295400"/>
            <a:ext cx="1094232" cy="795010"/>
          </a:xfrm>
          <a:prstGeom prst="rect">
            <a:avLst/>
          </a:prstGeom>
        </p:spPr>
        <p:txBody>
          <a:bodyPr wrap="square" lIns="0" rIns="0">
            <a:prstTxWarp prst="textArchUp">
              <a:avLst/>
            </a:prstTxWarp>
            <a:spAutoFit/>
          </a:bodyPr>
          <a:lstStyle/>
          <a:p>
            <a:pPr algn="ctr"/>
            <a:r>
              <a:rPr lang="en-US" sz="1100" b="1" dirty="0" smtClean="0">
                <a:solidFill>
                  <a:schemeClr val="bg1"/>
                </a:solidFill>
              </a:rPr>
              <a:t>Data Sources</a:t>
            </a:r>
            <a:endParaRPr lang="en-US" sz="1100" b="1" dirty="0">
              <a:solidFill>
                <a:schemeClr val="bg1"/>
              </a:solidFill>
            </a:endParaRPr>
          </a:p>
        </p:txBody>
      </p:sp>
      <p:sp>
        <p:nvSpPr>
          <p:cNvPr id="82" name="Rectangle 81"/>
          <p:cNvSpPr/>
          <p:nvPr/>
        </p:nvSpPr>
        <p:spPr>
          <a:xfrm>
            <a:off x="457200" y="2115979"/>
            <a:ext cx="878479" cy="246221"/>
          </a:xfrm>
          <a:prstGeom prst="rect">
            <a:avLst/>
          </a:prstGeom>
        </p:spPr>
        <p:txBody>
          <a:bodyPr wrap="square">
            <a:spAutoFit/>
          </a:bodyPr>
          <a:lstStyle/>
          <a:p>
            <a:pPr algn="ctr"/>
            <a:r>
              <a:rPr lang="en-US" sz="1000" b="1" dirty="0" smtClean="0">
                <a:latin typeface="Arial" pitchFamily="34" charset="0"/>
                <a:cs typeface="Arial" pitchFamily="34" charset="0"/>
              </a:rPr>
              <a:t>IBM DB2</a:t>
            </a:r>
            <a:endParaRPr lang="en-US" sz="1000" b="1" dirty="0">
              <a:latin typeface="Arial" pitchFamily="34" charset="0"/>
              <a:cs typeface="Arial" pitchFamily="34" charset="0"/>
            </a:endParaRPr>
          </a:p>
        </p:txBody>
      </p:sp>
      <p:sp>
        <p:nvSpPr>
          <p:cNvPr id="83" name="Rectangle 82"/>
          <p:cNvSpPr/>
          <p:nvPr/>
        </p:nvSpPr>
        <p:spPr>
          <a:xfrm>
            <a:off x="1371600" y="2419290"/>
            <a:ext cx="1066800" cy="400110"/>
          </a:xfrm>
          <a:prstGeom prst="rect">
            <a:avLst/>
          </a:prstGeom>
        </p:spPr>
        <p:txBody>
          <a:bodyPr wrap="square" lIns="0" rIns="0">
            <a:spAutoFit/>
          </a:bodyPr>
          <a:lstStyle/>
          <a:p>
            <a:pPr algn="ctr"/>
            <a:r>
              <a:rPr lang="en-US" sz="1000" b="1" dirty="0" smtClean="0">
                <a:latin typeface="Arial" pitchFamily="34" charset="0"/>
                <a:cs typeface="Arial" pitchFamily="34" charset="0"/>
              </a:rPr>
              <a:t>Others </a:t>
            </a:r>
          </a:p>
          <a:p>
            <a:pPr algn="ctr"/>
            <a:r>
              <a:rPr lang="en-US" sz="1000" b="1" dirty="0" smtClean="0">
                <a:latin typeface="Arial" pitchFamily="34" charset="0"/>
                <a:cs typeface="Arial" pitchFamily="34" charset="0"/>
              </a:rPr>
              <a:t>(OLE DB/ODBC)</a:t>
            </a:r>
            <a:endParaRPr lang="en-US" sz="1000" b="1" dirty="0">
              <a:latin typeface="Arial" pitchFamily="34" charset="0"/>
              <a:cs typeface="Arial" pitchFamily="34" charset="0"/>
            </a:endParaRPr>
          </a:p>
        </p:txBody>
      </p:sp>
      <p:sp>
        <p:nvSpPr>
          <p:cNvPr id="84" name="Rectangle 83"/>
          <p:cNvSpPr/>
          <p:nvPr/>
        </p:nvSpPr>
        <p:spPr>
          <a:xfrm>
            <a:off x="1864721" y="1506379"/>
            <a:ext cx="878479" cy="246221"/>
          </a:xfrm>
          <a:prstGeom prst="rect">
            <a:avLst/>
          </a:prstGeom>
        </p:spPr>
        <p:txBody>
          <a:bodyPr wrap="square">
            <a:spAutoFit/>
          </a:bodyPr>
          <a:lstStyle/>
          <a:p>
            <a:pPr algn="ctr"/>
            <a:r>
              <a:rPr lang="en-US" sz="1000" b="1" dirty="0" smtClean="0">
                <a:latin typeface="Arial" pitchFamily="34" charset="0"/>
                <a:cs typeface="Arial" pitchFamily="34" charset="0"/>
              </a:rPr>
              <a:t>Text Files</a:t>
            </a:r>
            <a:endParaRPr lang="en-US" sz="1000" b="1" dirty="0">
              <a:latin typeface="Arial" pitchFamily="34" charset="0"/>
              <a:cs typeface="Arial" pitchFamily="34" charset="0"/>
            </a:endParaRPr>
          </a:p>
        </p:txBody>
      </p:sp>
      <p:sp>
        <p:nvSpPr>
          <p:cNvPr id="85" name="Rectangle 84"/>
          <p:cNvSpPr/>
          <p:nvPr/>
        </p:nvSpPr>
        <p:spPr>
          <a:xfrm>
            <a:off x="2474321" y="2057400"/>
            <a:ext cx="878479" cy="400110"/>
          </a:xfrm>
          <a:prstGeom prst="rect">
            <a:avLst/>
          </a:prstGeom>
        </p:spPr>
        <p:txBody>
          <a:bodyPr wrap="square">
            <a:spAutoFit/>
          </a:bodyPr>
          <a:lstStyle/>
          <a:p>
            <a:pPr algn="ctr"/>
            <a:r>
              <a:rPr lang="en-US" sz="1000" b="1" dirty="0" smtClean="0">
                <a:latin typeface="Arial" pitchFamily="34" charset="0"/>
                <a:cs typeface="Arial" pitchFamily="34" charset="0"/>
              </a:rPr>
              <a:t>Excel</a:t>
            </a:r>
          </a:p>
          <a:p>
            <a:pPr algn="ctr"/>
            <a:r>
              <a:rPr lang="en-US" sz="1000" b="1" dirty="0" smtClean="0">
                <a:latin typeface="Arial" pitchFamily="34" charset="0"/>
                <a:cs typeface="Arial" pitchFamily="34" charset="0"/>
              </a:rPr>
              <a:t>Files</a:t>
            </a:r>
            <a:endParaRPr lang="en-US" sz="1000" b="1" dirty="0">
              <a:latin typeface="Arial" pitchFamily="34" charset="0"/>
              <a:cs typeface="Arial" pitchFamily="34" charset="0"/>
            </a:endParaRPr>
          </a:p>
        </p:txBody>
      </p:sp>
      <p:sp>
        <p:nvSpPr>
          <p:cNvPr id="76" name="Rectangle 75"/>
          <p:cNvSpPr/>
          <p:nvPr/>
        </p:nvSpPr>
        <p:spPr>
          <a:xfrm>
            <a:off x="990600" y="1447800"/>
            <a:ext cx="878479" cy="400110"/>
          </a:xfrm>
          <a:prstGeom prst="rect">
            <a:avLst/>
          </a:prstGeom>
        </p:spPr>
        <p:txBody>
          <a:bodyPr wrap="square">
            <a:spAutoFit/>
          </a:bodyPr>
          <a:lstStyle/>
          <a:p>
            <a:pPr algn="ctr"/>
            <a:r>
              <a:rPr lang="en-US" sz="1000" b="1" dirty="0" smtClean="0">
                <a:latin typeface="Arial" pitchFamily="34" charset="0"/>
                <a:cs typeface="Arial" pitchFamily="34" charset="0"/>
              </a:rPr>
              <a:t>Microsoft </a:t>
            </a:r>
          </a:p>
          <a:p>
            <a:pPr algn="ctr"/>
            <a:r>
              <a:rPr lang="en-US" sz="1000" b="1" dirty="0" smtClean="0">
                <a:latin typeface="Arial" pitchFamily="34" charset="0"/>
                <a:cs typeface="Arial" pitchFamily="34" charset="0"/>
              </a:rPr>
              <a:t>SQL Azure</a:t>
            </a:r>
            <a:endParaRPr lang="en-US" sz="1000" b="1" dirty="0">
              <a:latin typeface="Arial" pitchFamily="34" charset="0"/>
              <a:cs typeface="Arial" pitchFamily="34" charset="0"/>
            </a:endParaRPr>
          </a:p>
        </p:txBody>
      </p:sp>
      <p:sp>
        <p:nvSpPr>
          <p:cNvPr id="79" name="Rectangle 78"/>
          <p:cNvSpPr/>
          <p:nvPr/>
        </p:nvSpPr>
        <p:spPr>
          <a:xfrm>
            <a:off x="685800" y="1828800"/>
            <a:ext cx="878479" cy="246221"/>
          </a:xfrm>
          <a:prstGeom prst="rect">
            <a:avLst/>
          </a:prstGeom>
        </p:spPr>
        <p:txBody>
          <a:bodyPr wrap="square">
            <a:spAutoFit/>
          </a:bodyPr>
          <a:lstStyle/>
          <a:p>
            <a:pPr algn="ctr"/>
            <a:r>
              <a:rPr lang="en-US" sz="1000" b="1" dirty="0" smtClean="0">
                <a:latin typeface="Arial" pitchFamily="34" charset="0"/>
                <a:cs typeface="Arial" pitchFamily="34" charset="0"/>
              </a:rPr>
              <a:t>Teradata</a:t>
            </a:r>
            <a:endParaRPr lang="en-US" sz="1000" b="1" dirty="0">
              <a:latin typeface="Arial" pitchFamily="34" charset="0"/>
              <a:cs typeface="Arial" pitchFamily="34" charset="0"/>
            </a:endParaRPr>
          </a:p>
        </p:txBody>
      </p:sp>
      <p:sp>
        <p:nvSpPr>
          <p:cNvPr id="87" name="Rectangle 86"/>
          <p:cNvSpPr/>
          <p:nvPr/>
        </p:nvSpPr>
        <p:spPr>
          <a:xfrm>
            <a:off x="2133600" y="1733490"/>
            <a:ext cx="878479" cy="400110"/>
          </a:xfrm>
          <a:prstGeom prst="rect">
            <a:avLst/>
          </a:prstGeom>
        </p:spPr>
        <p:txBody>
          <a:bodyPr wrap="square">
            <a:spAutoFit/>
          </a:bodyPr>
          <a:lstStyle/>
          <a:p>
            <a:pPr algn="ctr"/>
            <a:r>
              <a:rPr lang="en-US" sz="1000" b="1" dirty="0" smtClean="0">
                <a:latin typeface="Arial" pitchFamily="34" charset="0"/>
                <a:cs typeface="Arial" pitchFamily="34" charset="0"/>
              </a:rPr>
              <a:t>Reporting Services</a:t>
            </a:r>
            <a:endParaRPr lang="en-US" sz="1000" b="1" dirty="0">
              <a:latin typeface="Arial" pitchFamily="34" charset="0"/>
              <a:cs typeface="Arial" pitchFamily="34" charset="0"/>
            </a:endParaRPr>
          </a:p>
        </p:txBody>
      </p:sp>
      <p:sp>
        <p:nvSpPr>
          <p:cNvPr id="53" name="Rectangle 52"/>
          <p:cNvSpPr/>
          <p:nvPr/>
        </p:nvSpPr>
        <p:spPr>
          <a:xfrm>
            <a:off x="2057400" y="2209800"/>
            <a:ext cx="878479" cy="400110"/>
          </a:xfrm>
          <a:prstGeom prst="rect">
            <a:avLst/>
          </a:prstGeom>
        </p:spPr>
        <p:txBody>
          <a:bodyPr wrap="square">
            <a:spAutoFit/>
          </a:bodyPr>
          <a:lstStyle/>
          <a:p>
            <a:pPr algn="ctr"/>
            <a:r>
              <a:rPr lang="en-US" sz="1000" b="1" dirty="0" smtClean="0">
                <a:latin typeface="Arial" pitchFamily="34" charset="0"/>
                <a:cs typeface="Arial" pitchFamily="34" charset="0"/>
              </a:rPr>
              <a:t>Data</a:t>
            </a:r>
          </a:p>
          <a:p>
            <a:pPr algn="ctr"/>
            <a:r>
              <a:rPr lang="en-US" sz="1000" b="1" dirty="0" smtClean="0">
                <a:latin typeface="Arial" pitchFamily="34" charset="0"/>
                <a:cs typeface="Arial" pitchFamily="34" charset="0"/>
              </a:rPr>
              <a:t>Feeds</a:t>
            </a:r>
            <a:endParaRPr lang="en-US" sz="1000" b="1" dirty="0">
              <a:latin typeface="Arial" pitchFamily="34" charset="0"/>
              <a:cs typeface="Arial" pitchFamily="34" charset="0"/>
            </a:endParaRPr>
          </a:p>
        </p:txBody>
      </p:sp>
      <p:sp>
        <p:nvSpPr>
          <p:cNvPr id="78" name="Rectangle 77"/>
          <p:cNvSpPr/>
          <p:nvPr/>
        </p:nvSpPr>
        <p:spPr>
          <a:xfrm>
            <a:off x="838200" y="2362200"/>
            <a:ext cx="878479" cy="246221"/>
          </a:xfrm>
          <a:prstGeom prst="rect">
            <a:avLst/>
          </a:prstGeom>
        </p:spPr>
        <p:txBody>
          <a:bodyPr wrap="square">
            <a:spAutoFit/>
          </a:bodyPr>
          <a:lstStyle/>
          <a:p>
            <a:pPr algn="ctr"/>
            <a:r>
              <a:rPr lang="en-US" sz="1000" b="1" dirty="0" smtClean="0">
                <a:latin typeface="Arial" pitchFamily="34" charset="0"/>
                <a:cs typeface="Arial" pitchFamily="34" charset="0"/>
              </a:rPr>
              <a:t>Oracle</a:t>
            </a:r>
            <a:endParaRPr lang="en-US" sz="1000" b="1" dirty="0">
              <a:latin typeface="Arial" pitchFamily="34" charset="0"/>
              <a:cs typeface="Arial" pitchFamily="34"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045475" y="3928661"/>
            <a:ext cx="2688336" cy="2700739"/>
          </a:xfrm>
          <a:prstGeom prst="rect">
            <a:avLst/>
          </a:prstGeom>
          <a:noFill/>
        </p:spPr>
        <p:txBody>
          <a:bodyPr wrap="square" lIns="0" tIns="0" rIns="0" bIns="0" rtlCol="0">
            <a:spAutoFit/>
          </a:bodyPr>
          <a:lstStyle/>
          <a:p>
            <a:pPr algn="l" defTabSz="914363" rtl="0">
              <a:lnSpc>
                <a:spcPct val="90000"/>
              </a:lnSpc>
              <a:spcBef>
                <a:spcPct val="20000"/>
              </a:spcBef>
            </a:pPr>
            <a:r>
              <a:rPr lang="en-US" sz="20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Data Infrastructure &amp; BI Platform</a:t>
            </a:r>
            <a:br>
              <a:rPr lang="en-US" sz="20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br>
            <a:endParaRPr lang="en-US" sz="800" kern="12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en-US" kern="1200" dirty="0" smtClean="0">
                <a:solidFill>
                  <a:srgbClr xmlns:mc="http://schemas.openxmlformats.org/markup-compatibility/2006" xmlns:a14="http://schemas.microsoft.com/office/drawing/2007/7/7/main" val="FF0000" mc:Ignorable=""/>
                </a:solidFill>
                <a:latin typeface="Arial" pitchFamily="34" charset="0"/>
                <a:cs typeface="Arial" pitchFamily="34" charset="0"/>
              </a:rPr>
              <a:t>Analysis Services</a:t>
            </a:r>
            <a:r>
              <a:rPr lang="en-US" kern="12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
            </a:r>
            <a:br>
              <a:rPr lang="en-US" kern="12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br>
            <a:endParaRPr lang="en-US" sz="300" kern="12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en-US"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Reporting Services</a:t>
            </a:r>
            <a:br>
              <a:rPr lang="en-US"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br>
            <a:endParaRPr lang="en-US" sz="3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en-US"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Master Data Services</a:t>
            </a:r>
            <a:br>
              <a:rPr lang="en-US"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br>
            <a:endParaRPr lang="en-US" sz="3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en-US"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Integration Services</a:t>
            </a:r>
            <a:br>
              <a:rPr lang="en-US"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br>
            <a:endParaRPr lang="en-US" sz="300" kern="12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en-US" kern="12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Data Mining</a:t>
            </a:r>
            <a:br>
              <a:rPr lang="en-US" kern="12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br>
            <a:endParaRPr lang="en-US" sz="300" kern="12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en-US"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Data Warehousing</a:t>
            </a:r>
            <a:endParaRPr lang="en-US" kern="12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endParaRPr>
          </a:p>
        </p:txBody>
      </p:sp>
      <p:sp>
        <p:nvSpPr>
          <p:cNvPr id="26" name="Freeform 2"/>
          <p:cNvSpPr>
            <a:spLocks/>
          </p:cNvSpPr>
          <p:nvPr/>
        </p:nvSpPr>
        <p:spPr bwMode="auto">
          <a:xfrm>
            <a:off x="5635694" y="3956877"/>
            <a:ext cx="314011" cy="1419584"/>
          </a:xfrm>
          <a:custGeom>
            <a:avLst/>
            <a:gdLst/>
            <a:ahLst/>
            <a:cxnLst>
              <a:cxn ang="0">
                <a:pos x="0" y="2114550"/>
              </a:cxn>
              <a:cxn ang="0">
                <a:pos x="1600200" y="2114550"/>
              </a:cxn>
              <a:cxn ang="0">
                <a:pos x="1600200" y="0"/>
              </a:cxn>
            </a:cxnLst>
            <a:rect l="0" t="0" r="r" b="b"/>
            <a:pathLst>
              <a:path w="1600200" h="2114550">
                <a:moveTo>
                  <a:pt x="0" y="2114550"/>
                </a:moveTo>
                <a:lnTo>
                  <a:pt x="1600200" y="2114550"/>
                </a:lnTo>
                <a:lnTo>
                  <a:pt x="1600200" y="0"/>
                </a:lnTo>
              </a:path>
            </a:pathLst>
          </a:custGeom>
          <a:noFill/>
          <a:ln w="19050" cap="flat" cmpd="sng">
            <a:solidFill>
              <a:srgbClr xmlns:mc="http://schemas.openxmlformats.org/markup-compatibility/2006" xmlns:a14="http://schemas.microsoft.com/office/drawing/2007/7/7/main" val="FFFFFF" mc:Ignorable=""/>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xmlns:mc="http://schemas.openxmlformats.org/markup-compatibility/2006" xmlns:a14="http://schemas.microsoft.com/office/drawing/2007/7/7/main" val="FFFFFF" mc:Ignorable=""/>
              </a:solidFill>
              <a:effectLst/>
              <a:uLnTx/>
              <a:uFillTx/>
              <a:latin typeface="Arial" pitchFamily="34" charset="0"/>
              <a:cs typeface="Arial" pitchFamily="34" charset="0"/>
            </a:endParaRPr>
          </a:p>
        </p:txBody>
      </p:sp>
      <p:sp>
        <p:nvSpPr>
          <p:cNvPr id="15" name="Title 14"/>
          <p:cNvSpPr>
            <a:spLocks noGrp="1"/>
          </p:cNvSpPr>
          <p:nvPr>
            <p:ph type="title"/>
          </p:nvPr>
        </p:nvSpPr>
        <p:spPr>
          <a:xfrm>
            <a:off x="304800" y="230188"/>
            <a:ext cx="8382000" cy="443198"/>
          </a:xfrm>
        </p:spPr>
        <p:txBody>
          <a:bodyPr/>
          <a:lstStyle/>
          <a:p>
            <a:r>
              <a:rPr lang="en-US" spc="0" dirty="0">
                <a:cs typeface="Arial" pitchFamily="34" charset="0"/>
              </a:rPr>
              <a:t>The Microsoft BI Solution Stack</a:t>
            </a:r>
          </a:p>
        </p:txBody>
      </p:sp>
      <p:sp>
        <p:nvSpPr>
          <p:cNvPr id="11" name="Rounded Rectangle 19"/>
          <p:cNvSpPr/>
          <p:nvPr/>
        </p:nvSpPr>
        <p:spPr bwMode="auto">
          <a:xfrm>
            <a:off x="228600" y="4668253"/>
            <a:ext cx="5410200" cy="1371600"/>
          </a:xfrm>
          <a:prstGeom prst="roundRect">
            <a:avLst>
              <a:gd name="adj" fmla="val 12934"/>
            </a:avLst>
          </a:prstGeom>
          <a:gradFill flip="none" rotWithShape="1">
            <a:gsLst>
              <a:gs pos="0">
                <a:srgbClr xmlns:mc="http://schemas.openxmlformats.org/markup-compatibility/2006" xmlns:a14="http://schemas.microsoft.com/office/drawing/2007/7/7/main" val="FFFFFF" mc:Ignorable=""/>
              </a:gs>
              <a:gs pos="11000">
                <a:srgbClr xmlns:mc="http://schemas.openxmlformats.org/markup-compatibility/2006" xmlns:a14="http://schemas.microsoft.com/office/drawing/2007/7/7/main" val="FFFFFF" mc:Ignorable="">
                  <a:alpha val="0"/>
                </a:srgbClr>
              </a:gs>
              <a:gs pos="23000">
                <a:srgbClr xmlns:mc="http://schemas.openxmlformats.org/markup-compatibility/2006" xmlns:a14="http://schemas.microsoft.com/office/drawing/2007/7/7/main" val="000B1E" mc:Ignorable="">
                  <a:alpha val="64000"/>
                </a:srgbClr>
              </a:gs>
              <a:gs pos="87000">
                <a:srgbClr xmlns:mc="http://schemas.openxmlformats.org/markup-compatibility/2006" xmlns:a14="http://schemas.microsoft.com/office/drawing/2007/7/7/main" val="000000" mc:Ignorable="">
                  <a:alpha val="27000"/>
                </a:srgbClr>
              </a:gs>
              <a:gs pos="100000">
                <a:srgbClr xmlns:mc="http://schemas.openxmlformats.org/markup-compatibility/2006" xmlns:a14="http://schemas.microsoft.com/office/drawing/2007/7/7/main" val="000000" mc:Ignorable="">
                  <a:alpha val="34000"/>
                </a:srgbClr>
              </a:gs>
            </a:gsLst>
            <a:lin ang="4800000" scaled="0"/>
            <a:tileRect/>
          </a:gradFill>
          <a:ln w="6350" cap="flat" cmpd="sng" algn="ctr">
            <a:solidFill>
              <a:srgbClr xmlns:mc="http://schemas.openxmlformats.org/markup-compatibility/2006" xmlns:a14="http://schemas.microsoft.com/office/drawing/2007/7/7/main" val="FFFFFF" mc:Ignorable="">
                <a:alpha val="35000"/>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328" fontAlgn="base">
              <a:lnSpc>
                <a:spcPct val="88000"/>
              </a:lnSpc>
              <a:spcBef>
                <a:spcPct val="0"/>
              </a:spcBef>
              <a:spcAft>
                <a:spcPct val="0"/>
              </a:spcAft>
              <a:defRPr/>
            </a:pPr>
            <a:endParaRPr lang="en-US" altLang="zh-CN" sz="3600" dirty="0">
              <a:solidFill>
                <a:schemeClr val="bg1"/>
              </a:solidFill>
              <a:latin typeface="Arial" pitchFamily="34" charset="0"/>
              <a:cs typeface="Arial" pitchFamily="34" charset="0"/>
            </a:endParaRPr>
          </a:p>
        </p:txBody>
      </p:sp>
      <p:sp>
        <p:nvSpPr>
          <p:cNvPr id="12" name="Rounded Rectangle 19"/>
          <p:cNvSpPr/>
          <p:nvPr/>
        </p:nvSpPr>
        <p:spPr bwMode="auto">
          <a:xfrm>
            <a:off x="228600" y="3048000"/>
            <a:ext cx="5410200" cy="1371600"/>
          </a:xfrm>
          <a:prstGeom prst="roundRect">
            <a:avLst>
              <a:gd name="adj" fmla="val 12934"/>
            </a:avLst>
          </a:prstGeom>
          <a:gradFill flip="none" rotWithShape="1">
            <a:gsLst>
              <a:gs pos="0">
                <a:srgbClr xmlns:mc="http://schemas.openxmlformats.org/markup-compatibility/2006" xmlns:a14="http://schemas.microsoft.com/office/drawing/2007/7/7/main" val="FFFFFF" mc:Ignorable=""/>
              </a:gs>
              <a:gs pos="11000">
                <a:srgbClr xmlns:mc="http://schemas.openxmlformats.org/markup-compatibility/2006" xmlns:a14="http://schemas.microsoft.com/office/drawing/2007/7/7/main" val="FFFFFF" mc:Ignorable="">
                  <a:alpha val="0"/>
                </a:srgbClr>
              </a:gs>
              <a:gs pos="23000">
                <a:srgbClr xmlns:mc="http://schemas.openxmlformats.org/markup-compatibility/2006" xmlns:a14="http://schemas.microsoft.com/office/drawing/2007/7/7/main" val="000B1E" mc:Ignorable="">
                  <a:alpha val="64000"/>
                </a:srgbClr>
              </a:gs>
              <a:gs pos="87000">
                <a:srgbClr xmlns:mc="http://schemas.openxmlformats.org/markup-compatibility/2006" xmlns:a14="http://schemas.microsoft.com/office/drawing/2007/7/7/main" val="000000" mc:Ignorable="">
                  <a:alpha val="27000"/>
                </a:srgbClr>
              </a:gs>
              <a:gs pos="100000">
                <a:srgbClr xmlns:mc="http://schemas.openxmlformats.org/markup-compatibility/2006" xmlns:a14="http://schemas.microsoft.com/office/drawing/2007/7/7/main" val="000000" mc:Ignorable="">
                  <a:alpha val="34000"/>
                </a:srgbClr>
              </a:gs>
            </a:gsLst>
            <a:lin ang="4800000" scaled="0"/>
            <a:tileRect/>
          </a:gradFill>
          <a:ln w="6350" cap="flat" cmpd="sng" algn="ctr">
            <a:solidFill>
              <a:srgbClr xmlns:mc="http://schemas.openxmlformats.org/markup-compatibility/2006" xmlns:a14="http://schemas.microsoft.com/office/drawing/2007/7/7/main" val="FFFFFF" mc:Ignorable="">
                <a:alpha val="35000"/>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328" fontAlgn="base">
              <a:lnSpc>
                <a:spcPct val="88000"/>
              </a:lnSpc>
              <a:spcBef>
                <a:spcPct val="0"/>
              </a:spcBef>
              <a:spcAft>
                <a:spcPct val="0"/>
              </a:spcAft>
              <a:defRPr/>
            </a:pPr>
            <a:endParaRPr lang="en-US" altLang="zh-CN" sz="3600" dirty="0">
              <a:solidFill>
                <a:schemeClr val="bg1"/>
              </a:solidFill>
              <a:latin typeface="Arial" pitchFamily="34" charset="0"/>
              <a:cs typeface="Arial" pitchFamily="34" charset="0"/>
            </a:endParaRPr>
          </a:p>
        </p:txBody>
      </p:sp>
      <p:sp>
        <p:nvSpPr>
          <p:cNvPr id="13" name="Rounded Rectangle 19"/>
          <p:cNvSpPr/>
          <p:nvPr/>
        </p:nvSpPr>
        <p:spPr bwMode="auto">
          <a:xfrm>
            <a:off x="228600" y="1371600"/>
            <a:ext cx="5410200" cy="1371600"/>
          </a:xfrm>
          <a:prstGeom prst="roundRect">
            <a:avLst>
              <a:gd name="adj" fmla="val 12934"/>
            </a:avLst>
          </a:prstGeom>
          <a:gradFill flip="none" rotWithShape="1">
            <a:gsLst>
              <a:gs pos="0">
                <a:srgbClr xmlns:mc="http://schemas.openxmlformats.org/markup-compatibility/2006" xmlns:a14="http://schemas.microsoft.com/office/drawing/2007/7/7/main" val="FFFFFF" mc:Ignorable=""/>
              </a:gs>
              <a:gs pos="11000">
                <a:srgbClr xmlns:mc="http://schemas.openxmlformats.org/markup-compatibility/2006" xmlns:a14="http://schemas.microsoft.com/office/drawing/2007/7/7/main" val="FFFFFF" mc:Ignorable="">
                  <a:alpha val="0"/>
                </a:srgbClr>
              </a:gs>
              <a:gs pos="23000">
                <a:srgbClr xmlns:mc="http://schemas.openxmlformats.org/markup-compatibility/2006" xmlns:a14="http://schemas.microsoft.com/office/drawing/2007/7/7/main" val="000B1E" mc:Ignorable="">
                  <a:alpha val="64000"/>
                </a:srgbClr>
              </a:gs>
              <a:gs pos="87000">
                <a:srgbClr xmlns:mc="http://schemas.openxmlformats.org/markup-compatibility/2006" xmlns:a14="http://schemas.microsoft.com/office/drawing/2007/7/7/main" val="000000" mc:Ignorable="">
                  <a:alpha val="27000"/>
                </a:srgbClr>
              </a:gs>
              <a:gs pos="100000">
                <a:srgbClr xmlns:mc="http://schemas.openxmlformats.org/markup-compatibility/2006" xmlns:a14="http://schemas.microsoft.com/office/drawing/2007/7/7/main" val="000000" mc:Ignorable="">
                  <a:alpha val="34000"/>
                </a:srgbClr>
              </a:gs>
            </a:gsLst>
            <a:lin ang="4800000" scaled="0"/>
            <a:tileRect/>
          </a:gradFill>
          <a:ln w="6350" cap="flat" cmpd="sng" algn="ctr">
            <a:solidFill>
              <a:srgbClr xmlns:mc="http://schemas.openxmlformats.org/markup-compatibility/2006" xmlns:a14="http://schemas.microsoft.com/office/drawing/2007/7/7/main" val="FFFFFF" mc:Ignorable="">
                <a:alpha val="35000"/>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328" fontAlgn="base">
              <a:lnSpc>
                <a:spcPct val="88000"/>
              </a:lnSpc>
              <a:spcBef>
                <a:spcPct val="0"/>
              </a:spcBef>
              <a:spcAft>
                <a:spcPct val="0"/>
              </a:spcAft>
              <a:defRPr/>
            </a:pPr>
            <a:endParaRPr lang="en-US" altLang="zh-CN" sz="3600" dirty="0">
              <a:solidFill>
                <a:schemeClr val="bg1"/>
              </a:solidFill>
              <a:latin typeface="Arial" pitchFamily="34" charset="0"/>
              <a:cs typeface="Arial" pitchFamily="34" charset="0"/>
            </a:endParaRPr>
          </a:p>
        </p:txBody>
      </p:sp>
      <p:sp>
        <p:nvSpPr>
          <p:cNvPr id="16" name="Rounded Rectangle 37"/>
          <p:cNvSpPr/>
          <p:nvPr/>
        </p:nvSpPr>
        <p:spPr bwMode="invGray">
          <a:xfrm>
            <a:off x="304800" y="1828800"/>
            <a:ext cx="5257800" cy="838200"/>
          </a:xfrm>
          <a:prstGeom prst="roundRect">
            <a:avLst>
              <a:gd name="adj" fmla="val 17052"/>
            </a:avLst>
          </a:prstGeom>
          <a:solidFill>
            <a:schemeClr val="accent5">
              <a:lumMod val="75000"/>
              <a:alpha val="90000"/>
            </a:schemeClr>
          </a:solidFill>
          <a:ln>
            <a:gradFill>
              <a:gsLst>
                <a:gs pos="0">
                  <a:srgbClr xmlns:mc="http://schemas.openxmlformats.org/markup-compatibility/2006" xmlns:a14="http://schemas.microsoft.com/office/drawing/2007/7/7/main" val="6EE094" mc:Ignorable="">
                    <a:lumMod val="20000"/>
                    <a:lumOff val="80000"/>
                    <a:alpha val="0"/>
                  </a:srgbClr>
                </a:gs>
                <a:gs pos="50000">
                  <a:srgbClr xmlns:mc="http://schemas.openxmlformats.org/markup-compatibility/2006" xmlns:a14="http://schemas.microsoft.com/office/drawing/2007/7/7/main" val="6EE094" mc:Ignorable="">
                    <a:lumMod val="40000"/>
                    <a:lumOff val="60000"/>
                    <a:alpha val="52000"/>
                  </a:srgbClr>
                </a:gs>
                <a:gs pos="100000">
                  <a:srgbClr xmlns:mc="http://schemas.openxmlformats.org/markup-compatibility/2006" xmlns:a14="http://schemas.microsoft.com/office/drawing/2007/7/7/main" val="6EE094" mc:Ignorable="">
                    <a:lumMod val="20000"/>
                    <a:lumOff val="80000"/>
                  </a:srgbClr>
                </a:gs>
              </a:gsLst>
              <a:lin ang="16200000" scaled="0"/>
            </a:gradFill>
            <a:headEnd type="none" w="med" len="med"/>
            <a:tailEnd type="none" w="med" len="med"/>
          </a:ln>
          <a:effectLst>
            <a:outerShdw blurRad="330200" dist="38100" dir="10800000" algn="r" rotWithShape="0">
              <a:srgbClr xmlns:mc="http://schemas.openxmlformats.org/markup-compatibility/2006" xmlns:a14="http://schemas.microsoft.com/office/drawing/2007/7/7/main" val="0099FF" mc:Ignorable="">
                <a:lumMod val="50000"/>
                <a:alpha val="29000"/>
              </a:srgbClr>
            </a:outerShdw>
          </a:effectLst>
          <a:scene3d>
            <a:camera prst="orthographicFront" fov="0">
              <a:rot lat="0" lon="0" rev="0"/>
            </a:camera>
            <a:lightRig rig="glow" dir="t">
              <a:rot lat="0" lon="0" rev="6360000"/>
            </a:lightRig>
          </a:scene3d>
          <a:sp3d prstMaterial="flat">
            <a:contourClr>
              <a:srgbClr xmlns:mc="http://schemas.openxmlformats.org/markup-compatibility/2006" xmlns:a14="http://schemas.microsoft.com/office/drawing/2007/7/7/main" val="0099FF" mc:Ignorable="">
                <a:satMod val="300000"/>
              </a:srgbClr>
            </a:contourClr>
          </a:sp3d>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Arial" pitchFamily="34" charset="0"/>
              <a:cs typeface="Arial" pitchFamily="34" charset="0"/>
            </a:endParaRPr>
          </a:p>
        </p:txBody>
      </p:sp>
      <p:pic>
        <p:nvPicPr>
          <p:cNvPr id="17" name="Picture 4" descr="C:\Users\pavc\Desktop\Ofc-Pro2010_rgb_r.png"/>
          <p:cNvPicPr>
            <a:picLocks noChangeAspect="1" noChangeArrowheads="1"/>
          </p:cNvPicPr>
          <p:nvPr/>
        </p:nvPicPr>
        <p:blipFill>
          <a:blip r:embed="rId4" cstate="print"/>
          <a:srcRect/>
          <a:stretch>
            <a:fillRect/>
          </a:stretch>
        </p:blipFill>
        <p:spPr bwMode="auto">
          <a:xfrm>
            <a:off x="1676400" y="1905000"/>
            <a:ext cx="2496119" cy="666902"/>
          </a:xfrm>
          <a:prstGeom prst="rect">
            <a:avLst/>
          </a:prstGeom>
          <a:noFill/>
        </p:spPr>
      </p:pic>
      <p:sp>
        <p:nvSpPr>
          <p:cNvPr id="18" name="Rounded Rectangle 37"/>
          <p:cNvSpPr/>
          <p:nvPr/>
        </p:nvSpPr>
        <p:spPr bwMode="invGray">
          <a:xfrm>
            <a:off x="304800" y="3505200"/>
            <a:ext cx="5257800" cy="838200"/>
          </a:xfrm>
          <a:prstGeom prst="roundRect">
            <a:avLst>
              <a:gd name="adj" fmla="val 17052"/>
            </a:avLst>
          </a:prstGeom>
          <a:solidFill>
            <a:srgbClr xmlns:mc="http://schemas.openxmlformats.org/markup-compatibility/2006" xmlns:a14="http://schemas.microsoft.com/office/drawing/2007/7/7/main" val="00B050" mc:Ignorable="">
              <a:alpha val="90000"/>
            </a:srgbClr>
          </a:solidFill>
          <a:ln>
            <a:gradFill>
              <a:gsLst>
                <a:gs pos="0">
                  <a:srgbClr xmlns:mc="http://schemas.openxmlformats.org/markup-compatibility/2006" xmlns:a14="http://schemas.microsoft.com/office/drawing/2007/7/7/main" val="6EE094" mc:Ignorable="">
                    <a:lumMod val="20000"/>
                    <a:lumOff val="80000"/>
                    <a:alpha val="0"/>
                  </a:srgbClr>
                </a:gs>
                <a:gs pos="50000">
                  <a:srgbClr xmlns:mc="http://schemas.openxmlformats.org/markup-compatibility/2006" xmlns:a14="http://schemas.microsoft.com/office/drawing/2007/7/7/main" val="6EE094" mc:Ignorable="">
                    <a:lumMod val="40000"/>
                    <a:lumOff val="60000"/>
                    <a:alpha val="52000"/>
                  </a:srgbClr>
                </a:gs>
                <a:gs pos="100000">
                  <a:srgbClr xmlns:mc="http://schemas.openxmlformats.org/markup-compatibility/2006" xmlns:a14="http://schemas.microsoft.com/office/drawing/2007/7/7/main" val="6EE094" mc:Ignorable="">
                    <a:lumMod val="20000"/>
                    <a:lumOff val="80000"/>
                  </a:srgbClr>
                </a:gs>
              </a:gsLst>
              <a:lin ang="16200000" scaled="0"/>
            </a:gradFill>
            <a:headEnd type="none" w="med" len="med"/>
            <a:tailEnd type="none" w="med" len="med"/>
          </a:ln>
          <a:effectLst>
            <a:outerShdw blurRad="330200" dist="38100" dir="10800000" algn="r" rotWithShape="0">
              <a:srgbClr xmlns:mc="http://schemas.openxmlformats.org/markup-compatibility/2006" xmlns:a14="http://schemas.microsoft.com/office/drawing/2007/7/7/main" val="0099FF" mc:Ignorable="">
                <a:lumMod val="50000"/>
                <a:alpha val="29000"/>
              </a:srgbClr>
            </a:outerShdw>
          </a:effectLst>
          <a:scene3d>
            <a:camera prst="orthographicFront" fov="0">
              <a:rot lat="0" lon="0" rev="0"/>
            </a:camera>
            <a:lightRig rig="glow" dir="t">
              <a:rot lat="0" lon="0" rev="6360000"/>
            </a:lightRig>
          </a:scene3d>
          <a:sp3d prstMaterial="flat">
            <a:contourClr>
              <a:srgbClr xmlns:mc="http://schemas.openxmlformats.org/markup-compatibility/2006" xmlns:a14="http://schemas.microsoft.com/office/drawing/2007/7/7/main" val="0099FF" mc:Ignorable="">
                <a:satMod val="300000"/>
              </a:srgbClr>
            </a:contourClr>
          </a:sp3d>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Arial" pitchFamily="34" charset="0"/>
              <a:cs typeface="Arial" pitchFamily="34" charset="0"/>
            </a:endParaRPr>
          </a:p>
        </p:txBody>
      </p:sp>
      <p:pic>
        <p:nvPicPr>
          <p:cNvPr id="19" name="Picture 3" descr="C:\Users\pavc\Desktop\ShrPt10_h_rgb_r.png"/>
          <p:cNvPicPr>
            <a:picLocks noChangeAspect="1" noChangeArrowheads="1"/>
          </p:cNvPicPr>
          <p:nvPr/>
        </p:nvPicPr>
        <p:blipFill>
          <a:blip r:embed="rId5" cstate="print"/>
          <a:srcRect/>
          <a:stretch>
            <a:fillRect/>
          </a:stretch>
        </p:blipFill>
        <p:spPr bwMode="auto">
          <a:xfrm>
            <a:off x="1348005" y="3581399"/>
            <a:ext cx="3223995" cy="644799"/>
          </a:xfrm>
          <a:prstGeom prst="rect">
            <a:avLst/>
          </a:prstGeom>
          <a:noFill/>
        </p:spPr>
      </p:pic>
      <p:sp>
        <p:nvSpPr>
          <p:cNvPr id="21" name="Rounded Rectangle 37"/>
          <p:cNvSpPr/>
          <p:nvPr/>
        </p:nvSpPr>
        <p:spPr bwMode="invGray">
          <a:xfrm>
            <a:off x="304800" y="5105400"/>
            <a:ext cx="5257800" cy="838200"/>
          </a:xfrm>
          <a:prstGeom prst="roundRect">
            <a:avLst>
              <a:gd name="adj" fmla="val 17052"/>
            </a:avLst>
          </a:prstGeom>
          <a:solidFill>
            <a:srgbClr xmlns:mc="http://schemas.openxmlformats.org/markup-compatibility/2006" xmlns:a14="http://schemas.microsoft.com/office/drawing/2007/7/7/main" val="0070C0" mc:Ignorable="">
              <a:alpha val="90000"/>
            </a:srgbClr>
          </a:solidFill>
          <a:ln>
            <a:gradFill>
              <a:gsLst>
                <a:gs pos="0">
                  <a:srgbClr xmlns:mc="http://schemas.openxmlformats.org/markup-compatibility/2006" xmlns:a14="http://schemas.microsoft.com/office/drawing/2007/7/7/main" val="6EE094" mc:Ignorable="">
                    <a:lumMod val="20000"/>
                    <a:lumOff val="80000"/>
                    <a:alpha val="0"/>
                  </a:srgbClr>
                </a:gs>
                <a:gs pos="50000">
                  <a:srgbClr xmlns:mc="http://schemas.openxmlformats.org/markup-compatibility/2006" xmlns:a14="http://schemas.microsoft.com/office/drawing/2007/7/7/main" val="6EE094" mc:Ignorable="">
                    <a:lumMod val="40000"/>
                    <a:lumOff val="60000"/>
                    <a:alpha val="52000"/>
                  </a:srgbClr>
                </a:gs>
                <a:gs pos="100000">
                  <a:srgbClr xmlns:mc="http://schemas.openxmlformats.org/markup-compatibility/2006" xmlns:a14="http://schemas.microsoft.com/office/drawing/2007/7/7/main" val="6EE094" mc:Ignorable="">
                    <a:lumMod val="20000"/>
                    <a:lumOff val="80000"/>
                  </a:srgbClr>
                </a:gs>
              </a:gsLst>
              <a:lin ang="16200000" scaled="0"/>
            </a:gradFill>
            <a:headEnd type="none" w="med" len="med"/>
            <a:tailEnd type="none" w="med" len="med"/>
          </a:ln>
          <a:effectLst>
            <a:outerShdw blurRad="330200" dist="38100" dir="10800000" algn="r" rotWithShape="0">
              <a:srgbClr xmlns:mc="http://schemas.openxmlformats.org/markup-compatibility/2006" xmlns:a14="http://schemas.microsoft.com/office/drawing/2007/7/7/main" val="0099FF" mc:Ignorable="">
                <a:lumMod val="50000"/>
                <a:alpha val="29000"/>
              </a:srgbClr>
            </a:outerShdw>
          </a:effectLst>
          <a:scene3d>
            <a:camera prst="orthographicFront" fov="0">
              <a:rot lat="0" lon="0" rev="0"/>
            </a:camera>
            <a:lightRig rig="glow" dir="t">
              <a:rot lat="0" lon="0" rev="6360000"/>
            </a:lightRig>
          </a:scene3d>
          <a:sp3d prstMaterial="flat">
            <a:contourClr>
              <a:srgbClr xmlns:mc="http://schemas.openxmlformats.org/markup-compatibility/2006" xmlns:a14="http://schemas.microsoft.com/office/drawing/2007/7/7/main" val="0099FF" mc:Ignorable="">
                <a:satMod val="300000"/>
              </a:srgbClr>
            </a:contourClr>
          </a:sp3d>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Arial" pitchFamily="34" charset="0"/>
              <a:cs typeface="Arial" pitchFamily="34" charset="0"/>
            </a:endParaRPr>
          </a:p>
        </p:txBody>
      </p:sp>
      <p:pic>
        <p:nvPicPr>
          <p:cNvPr id="22" name="Picture 33" descr="SQL08r2_h_rgb_r.png"/>
          <p:cNvPicPr>
            <a:picLocks noChangeAspect="1"/>
          </p:cNvPicPr>
          <p:nvPr/>
        </p:nvPicPr>
        <p:blipFill>
          <a:blip r:embed="rId6" cstate="print"/>
          <a:stretch>
            <a:fillRect/>
          </a:stretch>
        </p:blipFill>
        <p:spPr>
          <a:xfrm>
            <a:off x="1219200" y="5181600"/>
            <a:ext cx="3360420" cy="622935"/>
          </a:xfrm>
          <a:prstGeom prst="rect">
            <a:avLst/>
          </a:prstGeom>
        </p:spPr>
      </p:pic>
      <p:sp>
        <p:nvSpPr>
          <p:cNvPr id="23" name="TextBox 19"/>
          <p:cNvSpPr txBox="1"/>
          <p:nvPr/>
        </p:nvSpPr>
        <p:spPr>
          <a:xfrm>
            <a:off x="1143000" y="1371600"/>
            <a:ext cx="3810000" cy="360099"/>
          </a:xfrm>
          <a:prstGeom prst="rect">
            <a:avLst/>
          </a:prstGeom>
          <a:noFill/>
        </p:spPr>
        <p:txBody>
          <a:bodyPr spcFirstLastPara="1" wrap="square" lIns="109728" tIns="54864" rIns="109728" bIns="54864" numCol="1"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defRPr/>
            </a:pPr>
            <a:r>
              <a:rPr lang="en-US" b="1"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C697"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rPr>
              <a:t>BUSINESS USER EXPERIENCE</a:t>
            </a:r>
          </a:p>
        </p:txBody>
      </p:sp>
      <p:sp>
        <p:nvSpPr>
          <p:cNvPr id="24" name="TextBox 20"/>
          <p:cNvSpPr txBox="1"/>
          <p:nvPr/>
        </p:nvSpPr>
        <p:spPr>
          <a:xfrm>
            <a:off x="533400" y="3048000"/>
            <a:ext cx="4804008" cy="360099"/>
          </a:xfrm>
          <a:prstGeom prst="rect">
            <a:avLst/>
          </a:prstGeom>
          <a:noFill/>
        </p:spPr>
        <p:txBody>
          <a:bodyPr spcFirstLastPara="1" wrap="none" lIns="109728" tIns="54864" rIns="109728" bIns="54864" numCol="1"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defRPr/>
            </a:pPr>
            <a:r>
              <a:rPr lang="en-US" b="1"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D4E27E"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rPr>
              <a:t>BUSINESS COLLABORATION PLATFORM</a:t>
            </a:r>
          </a:p>
        </p:txBody>
      </p:sp>
      <p:sp>
        <p:nvSpPr>
          <p:cNvPr id="25" name="TextBox 17"/>
          <p:cNvSpPr txBox="1"/>
          <p:nvPr/>
        </p:nvSpPr>
        <p:spPr>
          <a:xfrm>
            <a:off x="457200" y="4669101"/>
            <a:ext cx="4868064" cy="360099"/>
          </a:xfrm>
          <a:prstGeom prst="rect">
            <a:avLst/>
          </a:prstGeom>
          <a:noFill/>
        </p:spPr>
        <p:txBody>
          <a:bodyPr spcFirstLastPara="1" wrap="none" lIns="109728" tIns="54864" rIns="109728" bIns="54864" numCol="1"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defRPr/>
            </a:pPr>
            <a:r>
              <a:rPr lang="en-US" b="1"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9ED4F8"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rPr>
              <a:t>DATA INFRASTRUCTURE &amp; BI PLATFORM</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81000" y="6219825"/>
            <a:ext cx="8148638" cy="350838"/>
          </a:xfrm>
          <a:prstGeom prst="rect">
            <a:avLst/>
          </a:prstGeom>
          <a:noFill/>
          <a:ln w="12700">
            <a:noFill/>
            <a:miter lim="800000"/>
            <a:headEnd type="none" w="sm" len="sm"/>
            <a:tailEnd type="none" w="sm" len="sm"/>
          </a:ln>
          <a:effectLst/>
        </p:spPr>
        <p:txBody>
          <a:bodyPr>
            <a:spAutoFit/>
          </a:bodyPr>
          <a:lstStyle/>
          <a:p>
            <a:pPr>
              <a:lnSpc>
                <a:spcPct val="100000"/>
              </a:lnSpc>
              <a:spcBef>
                <a:spcPct val="0"/>
              </a:spcBef>
            </a:pPr>
            <a:r>
              <a:rPr lang="en-US" sz="900" dirty="0">
                <a:solidFill>
                  <a:schemeClr val="bg1"/>
                </a:solidFill>
                <a:cs typeface="Arial" charset="0"/>
              </a:rPr>
              <a:t>© </a:t>
            </a:r>
            <a:r>
              <a:rPr lang="en-US" sz="900" dirty="0" smtClean="0">
                <a:solidFill>
                  <a:schemeClr val="bg1"/>
                </a:solidFill>
                <a:cs typeface="Arial" charset="0"/>
              </a:rPr>
              <a:t>2009 </a:t>
            </a:r>
            <a:r>
              <a:rPr lang="en-US" sz="900" dirty="0">
                <a:solidFill>
                  <a:schemeClr val="bg1"/>
                </a:solidFill>
                <a:cs typeface="Arial" charset="0"/>
              </a:rPr>
              <a:t>Microsoft Corporation. All rights reserved.</a:t>
            </a:r>
          </a:p>
          <a:p>
            <a:pPr>
              <a:lnSpc>
                <a:spcPct val="100000"/>
              </a:lnSpc>
              <a:spcBef>
                <a:spcPct val="0"/>
              </a:spcBef>
            </a:pPr>
            <a:r>
              <a:rPr lang="en-US" sz="800" dirty="0">
                <a:solidFill>
                  <a:schemeClr val="bg1"/>
                </a:solidFill>
                <a:cs typeface="Arial" charset="0"/>
              </a:rPr>
              <a:t>This presentation is for informational purposes only. Microsoft makes no warranties, express or implied, in this summary.</a:t>
            </a:r>
          </a:p>
        </p:txBody>
      </p:sp>
      <p:pic>
        <p:nvPicPr>
          <p:cNvPr id="4" name="Picture 5" descr="Microsoft logo and tagline"/>
          <p:cNvPicPr>
            <a:picLocks noChangeAspect="1" noChangeArrowheads="1"/>
          </p:cNvPicPr>
          <p:nvPr/>
        </p:nvPicPr>
        <p:blipFill>
          <a:blip r:embed="rId2" cstate="print"/>
          <a:srcRect/>
          <a:stretch>
            <a:fillRect/>
          </a:stretch>
        </p:blipFill>
        <p:spPr bwMode="black">
          <a:xfrm>
            <a:off x="2306638" y="2820988"/>
            <a:ext cx="5122862" cy="1104900"/>
          </a:xfrm>
          <a:prstGeom prst="rect">
            <a:avLst/>
          </a:prstGeom>
          <a:noFill/>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046089" y="2356515"/>
            <a:ext cx="2935986" cy="4141134"/>
          </a:xfrm>
          <a:prstGeom prst="rect">
            <a:avLst/>
          </a:prstGeom>
          <a:noFill/>
        </p:spPr>
        <p:txBody>
          <a:bodyPr wrap="square" lIns="0" tIns="0" rIns="0" bIns="0" rtlCol="0">
            <a:spAutoFit/>
          </a:bodyPr>
          <a:lstStyle/>
          <a:p>
            <a:pPr algn="l" defTabSz="914363" rtl="0">
              <a:lnSpc>
                <a:spcPct val="90000"/>
              </a:lnSpc>
              <a:spcBef>
                <a:spcPct val="20000"/>
              </a:spcBef>
            </a:pPr>
            <a:r>
              <a:rPr lang="en-US" sz="20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Business Productivity Infrastructure</a:t>
            </a:r>
            <a:br>
              <a:rPr lang="en-US" sz="20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br>
            <a:endParaRPr lang="en-US" sz="800" kern="1200" dirty="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en-US" kern="12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Dashboards &amp; Scorecards</a:t>
            </a:r>
            <a:br>
              <a:rPr lang="en-US" kern="12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br>
            <a:endParaRPr lang="en-US" sz="300" kern="12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en-US"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Excel Services</a:t>
            </a:r>
            <a:br>
              <a:rPr lang="en-US"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br>
            <a:endParaRPr lang="en-US" sz="3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en-US" kern="12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Web based forms &amp; workflow</a:t>
            </a:r>
            <a:br>
              <a:rPr lang="en-US" kern="12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br>
            <a:endParaRPr lang="en-US" sz="300" kern="12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en-US" kern="12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Collaboration</a:t>
            </a:r>
            <a:br>
              <a:rPr lang="en-US" kern="12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br>
            <a:endParaRPr lang="en-US" sz="300" kern="1200" dirty="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en-US" kern="12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Search</a:t>
            </a:r>
            <a:br>
              <a:rPr lang="en-US" kern="12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br>
            <a:endParaRPr lang="en-US" sz="300" kern="1200" dirty="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en-US"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Content</a:t>
            </a:r>
            <a:r>
              <a:rPr lang="en-US" kern="12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 Management</a:t>
            </a:r>
            <a:br>
              <a:rPr lang="en-US" kern="12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br>
            <a:endParaRPr lang="en-US" sz="300" kern="1200" dirty="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en-US" kern="12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LOB data integration</a:t>
            </a:r>
            <a:br>
              <a:rPr lang="en-US" kern="12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br>
            <a:endParaRPr lang="en-US" sz="300" kern="12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en-US"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PowerPivot for SharePoint</a:t>
            </a:r>
            <a:endParaRPr lang="en-US" kern="1200" dirty="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endParaRPr>
          </a:p>
        </p:txBody>
      </p:sp>
      <p:sp>
        <p:nvSpPr>
          <p:cNvPr id="24" name="Freeform 2"/>
          <p:cNvSpPr>
            <a:spLocks/>
          </p:cNvSpPr>
          <p:nvPr/>
        </p:nvSpPr>
        <p:spPr bwMode="auto">
          <a:xfrm>
            <a:off x="5634614" y="2362200"/>
            <a:ext cx="314011" cy="1382590"/>
          </a:xfrm>
          <a:custGeom>
            <a:avLst/>
            <a:gdLst/>
            <a:ahLst/>
            <a:cxnLst>
              <a:cxn ang="0">
                <a:pos x="0" y="2114550"/>
              </a:cxn>
              <a:cxn ang="0">
                <a:pos x="1600200" y="2114550"/>
              </a:cxn>
              <a:cxn ang="0">
                <a:pos x="1600200" y="0"/>
              </a:cxn>
            </a:cxnLst>
            <a:rect l="0" t="0" r="r" b="b"/>
            <a:pathLst>
              <a:path w="1600200" h="2114550">
                <a:moveTo>
                  <a:pt x="0" y="2114550"/>
                </a:moveTo>
                <a:lnTo>
                  <a:pt x="1600200" y="2114550"/>
                </a:lnTo>
                <a:lnTo>
                  <a:pt x="1600200" y="0"/>
                </a:lnTo>
              </a:path>
            </a:pathLst>
          </a:custGeom>
          <a:noFill/>
          <a:ln w="19050" cap="flat" cmpd="sng">
            <a:solidFill>
              <a:srgbClr xmlns:mc="http://schemas.openxmlformats.org/markup-compatibility/2006" xmlns:a14="http://schemas.microsoft.com/office/drawing/2007/7/7/main" val="FFFFFF" mc:Ignorable=""/>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xmlns:mc="http://schemas.openxmlformats.org/markup-compatibility/2006" xmlns:a14="http://schemas.microsoft.com/office/drawing/2007/7/7/main" val="FFFFFF" mc:Ignorable=""/>
              </a:solidFill>
              <a:effectLst/>
              <a:uLnTx/>
              <a:uFillTx/>
              <a:latin typeface="Arial" pitchFamily="34" charset="0"/>
              <a:cs typeface="Arial" pitchFamily="34" charset="0"/>
            </a:endParaRPr>
          </a:p>
        </p:txBody>
      </p:sp>
      <p:sp>
        <p:nvSpPr>
          <p:cNvPr id="15" name="Title 14"/>
          <p:cNvSpPr>
            <a:spLocks noGrp="1"/>
          </p:cNvSpPr>
          <p:nvPr>
            <p:ph type="title"/>
          </p:nvPr>
        </p:nvSpPr>
        <p:spPr>
          <a:xfrm>
            <a:off x="304800" y="230188"/>
            <a:ext cx="8382000" cy="443198"/>
          </a:xfrm>
        </p:spPr>
        <p:txBody>
          <a:bodyPr/>
          <a:lstStyle/>
          <a:p>
            <a:r>
              <a:rPr lang="en-US" spc="0" dirty="0">
                <a:cs typeface="Arial" pitchFamily="34" charset="0"/>
              </a:rPr>
              <a:t>The Microsoft BI Solution Stack</a:t>
            </a:r>
          </a:p>
        </p:txBody>
      </p:sp>
      <p:sp>
        <p:nvSpPr>
          <p:cNvPr id="19" name="Rounded Rectangle 19"/>
          <p:cNvSpPr/>
          <p:nvPr/>
        </p:nvSpPr>
        <p:spPr bwMode="auto">
          <a:xfrm>
            <a:off x="228600" y="4668253"/>
            <a:ext cx="5410200" cy="1371600"/>
          </a:xfrm>
          <a:prstGeom prst="roundRect">
            <a:avLst>
              <a:gd name="adj" fmla="val 12934"/>
            </a:avLst>
          </a:prstGeom>
          <a:gradFill flip="none" rotWithShape="1">
            <a:gsLst>
              <a:gs pos="0">
                <a:srgbClr xmlns:mc="http://schemas.openxmlformats.org/markup-compatibility/2006" xmlns:a14="http://schemas.microsoft.com/office/drawing/2007/7/7/main" val="FFFFFF" mc:Ignorable=""/>
              </a:gs>
              <a:gs pos="11000">
                <a:srgbClr xmlns:mc="http://schemas.openxmlformats.org/markup-compatibility/2006" xmlns:a14="http://schemas.microsoft.com/office/drawing/2007/7/7/main" val="FFFFFF" mc:Ignorable="">
                  <a:alpha val="0"/>
                </a:srgbClr>
              </a:gs>
              <a:gs pos="23000">
                <a:srgbClr xmlns:mc="http://schemas.openxmlformats.org/markup-compatibility/2006" xmlns:a14="http://schemas.microsoft.com/office/drawing/2007/7/7/main" val="000B1E" mc:Ignorable="">
                  <a:alpha val="64000"/>
                </a:srgbClr>
              </a:gs>
              <a:gs pos="87000">
                <a:srgbClr xmlns:mc="http://schemas.openxmlformats.org/markup-compatibility/2006" xmlns:a14="http://schemas.microsoft.com/office/drawing/2007/7/7/main" val="000000" mc:Ignorable="">
                  <a:alpha val="27000"/>
                </a:srgbClr>
              </a:gs>
              <a:gs pos="100000">
                <a:srgbClr xmlns:mc="http://schemas.openxmlformats.org/markup-compatibility/2006" xmlns:a14="http://schemas.microsoft.com/office/drawing/2007/7/7/main" val="000000" mc:Ignorable="">
                  <a:alpha val="34000"/>
                </a:srgbClr>
              </a:gs>
            </a:gsLst>
            <a:lin ang="4800000" scaled="0"/>
            <a:tileRect/>
          </a:gradFill>
          <a:ln w="6350" cap="flat" cmpd="sng" algn="ctr">
            <a:solidFill>
              <a:srgbClr xmlns:mc="http://schemas.openxmlformats.org/markup-compatibility/2006" xmlns:a14="http://schemas.microsoft.com/office/drawing/2007/7/7/main" val="FFFFFF" mc:Ignorable="">
                <a:alpha val="35000"/>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328" fontAlgn="base">
              <a:lnSpc>
                <a:spcPct val="88000"/>
              </a:lnSpc>
              <a:spcBef>
                <a:spcPct val="0"/>
              </a:spcBef>
              <a:spcAft>
                <a:spcPct val="0"/>
              </a:spcAft>
              <a:defRPr/>
            </a:pPr>
            <a:endParaRPr lang="en-US" altLang="zh-CN" sz="3600" dirty="0">
              <a:solidFill>
                <a:schemeClr val="bg1"/>
              </a:solidFill>
              <a:latin typeface="Arial" pitchFamily="34" charset="0"/>
              <a:cs typeface="Arial" pitchFamily="34" charset="0"/>
            </a:endParaRPr>
          </a:p>
        </p:txBody>
      </p:sp>
      <p:sp>
        <p:nvSpPr>
          <p:cNvPr id="20" name="Rounded Rectangle 19"/>
          <p:cNvSpPr/>
          <p:nvPr/>
        </p:nvSpPr>
        <p:spPr bwMode="auto">
          <a:xfrm>
            <a:off x="228600" y="3048000"/>
            <a:ext cx="5410200" cy="1371600"/>
          </a:xfrm>
          <a:prstGeom prst="roundRect">
            <a:avLst>
              <a:gd name="adj" fmla="val 12934"/>
            </a:avLst>
          </a:prstGeom>
          <a:gradFill flip="none" rotWithShape="1">
            <a:gsLst>
              <a:gs pos="0">
                <a:srgbClr xmlns:mc="http://schemas.openxmlformats.org/markup-compatibility/2006" xmlns:a14="http://schemas.microsoft.com/office/drawing/2007/7/7/main" val="FFFFFF" mc:Ignorable=""/>
              </a:gs>
              <a:gs pos="11000">
                <a:srgbClr xmlns:mc="http://schemas.openxmlformats.org/markup-compatibility/2006" xmlns:a14="http://schemas.microsoft.com/office/drawing/2007/7/7/main" val="FFFFFF" mc:Ignorable="">
                  <a:alpha val="0"/>
                </a:srgbClr>
              </a:gs>
              <a:gs pos="23000">
                <a:srgbClr xmlns:mc="http://schemas.openxmlformats.org/markup-compatibility/2006" xmlns:a14="http://schemas.microsoft.com/office/drawing/2007/7/7/main" val="000B1E" mc:Ignorable="">
                  <a:alpha val="64000"/>
                </a:srgbClr>
              </a:gs>
              <a:gs pos="87000">
                <a:srgbClr xmlns:mc="http://schemas.openxmlformats.org/markup-compatibility/2006" xmlns:a14="http://schemas.microsoft.com/office/drawing/2007/7/7/main" val="000000" mc:Ignorable="">
                  <a:alpha val="27000"/>
                </a:srgbClr>
              </a:gs>
              <a:gs pos="100000">
                <a:srgbClr xmlns:mc="http://schemas.openxmlformats.org/markup-compatibility/2006" xmlns:a14="http://schemas.microsoft.com/office/drawing/2007/7/7/main" val="000000" mc:Ignorable="">
                  <a:alpha val="34000"/>
                </a:srgbClr>
              </a:gs>
            </a:gsLst>
            <a:lin ang="4800000" scaled="0"/>
            <a:tileRect/>
          </a:gradFill>
          <a:ln w="6350" cap="flat" cmpd="sng" algn="ctr">
            <a:solidFill>
              <a:srgbClr xmlns:mc="http://schemas.openxmlformats.org/markup-compatibility/2006" xmlns:a14="http://schemas.microsoft.com/office/drawing/2007/7/7/main" val="FFFFFF" mc:Ignorable="">
                <a:alpha val="35000"/>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328" fontAlgn="base">
              <a:lnSpc>
                <a:spcPct val="88000"/>
              </a:lnSpc>
              <a:spcBef>
                <a:spcPct val="0"/>
              </a:spcBef>
              <a:spcAft>
                <a:spcPct val="0"/>
              </a:spcAft>
              <a:defRPr/>
            </a:pPr>
            <a:endParaRPr lang="en-US" altLang="zh-CN" sz="3600" dirty="0">
              <a:solidFill>
                <a:schemeClr val="bg1"/>
              </a:solidFill>
              <a:latin typeface="Arial" pitchFamily="34" charset="0"/>
              <a:cs typeface="Arial" pitchFamily="34" charset="0"/>
            </a:endParaRPr>
          </a:p>
        </p:txBody>
      </p:sp>
      <p:sp>
        <p:nvSpPr>
          <p:cNvPr id="25" name="Rounded Rectangle 19"/>
          <p:cNvSpPr/>
          <p:nvPr/>
        </p:nvSpPr>
        <p:spPr bwMode="auto">
          <a:xfrm>
            <a:off x="228600" y="1371600"/>
            <a:ext cx="5410200" cy="1371600"/>
          </a:xfrm>
          <a:prstGeom prst="roundRect">
            <a:avLst>
              <a:gd name="adj" fmla="val 12934"/>
            </a:avLst>
          </a:prstGeom>
          <a:gradFill flip="none" rotWithShape="1">
            <a:gsLst>
              <a:gs pos="0">
                <a:srgbClr xmlns:mc="http://schemas.openxmlformats.org/markup-compatibility/2006" xmlns:a14="http://schemas.microsoft.com/office/drawing/2007/7/7/main" val="FFFFFF" mc:Ignorable=""/>
              </a:gs>
              <a:gs pos="11000">
                <a:srgbClr xmlns:mc="http://schemas.openxmlformats.org/markup-compatibility/2006" xmlns:a14="http://schemas.microsoft.com/office/drawing/2007/7/7/main" val="FFFFFF" mc:Ignorable="">
                  <a:alpha val="0"/>
                </a:srgbClr>
              </a:gs>
              <a:gs pos="23000">
                <a:srgbClr xmlns:mc="http://schemas.openxmlformats.org/markup-compatibility/2006" xmlns:a14="http://schemas.microsoft.com/office/drawing/2007/7/7/main" val="000B1E" mc:Ignorable="">
                  <a:alpha val="64000"/>
                </a:srgbClr>
              </a:gs>
              <a:gs pos="87000">
                <a:srgbClr xmlns:mc="http://schemas.openxmlformats.org/markup-compatibility/2006" xmlns:a14="http://schemas.microsoft.com/office/drawing/2007/7/7/main" val="000000" mc:Ignorable="">
                  <a:alpha val="27000"/>
                </a:srgbClr>
              </a:gs>
              <a:gs pos="100000">
                <a:srgbClr xmlns:mc="http://schemas.openxmlformats.org/markup-compatibility/2006" xmlns:a14="http://schemas.microsoft.com/office/drawing/2007/7/7/main" val="000000" mc:Ignorable="">
                  <a:alpha val="34000"/>
                </a:srgbClr>
              </a:gs>
            </a:gsLst>
            <a:lin ang="4800000" scaled="0"/>
            <a:tileRect/>
          </a:gradFill>
          <a:ln w="6350" cap="flat" cmpd="sng" algn="ctr">
            <a:solidFill>
              <a:srgbClr xmlns:mc="http://schemas.openxmlformats.org/markup-compatibility/2006" xmlns:a14="http://schemas.microsoft.com/office/drawing/2007/7/7/main" val="FFFFFF" mc:Ignorable="">
                <a:alpha val="35000"/>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328" fontAlgn="base">
              <a:lnSpc>
                <a:spcPct val="88000"/>
              </a:lnSpc>
              <a:spcBef>
                <a:spcPct val="0"/>
              </a:spcBef>
              <a:spcAft>
                <a:spcPct val="0"/>
              </a:spcAft>
              <a:defRPr/>
            </a:pPr>
            <a:endParaRPr lang="en-US" altLang="zh-CN" sz="3600" dirty="0">
              <a:solidFill>
                <a:schemeClr val="bg1"/>
              </a:solidFill>
              <a:latin typeface="Arial" pitchFamily="34" charset="0"/>
              <a:cs typeface="Arial" pitchFamily="34" charset="0"/>
            </a:endParaRPr>
          </a:p>
        </p:txBody>
      </p:sp>
      <p:sp>
        <p:nvSpPr>
          <p:cNvPr id="26" name="Rounded Rectangle 37"/>
          <p:cNvSpPr/>
          <p:nvPr/>
        </p:nvSpPr>
        <p:spPr bwMode="invGray">
          <a:xfrm>
            <a:off x="304800" y="1828800"/>
            <a:ext cx="5257800" cy="838200"/>
          </a:xfrm>
          <a:prstGeom prst="roundRect">
            <a:avLst>
              <a:gd name="adj" fmla="val 17052"/>
            </a:avLst>
          </a:prstGeom>
          <a:solidFill>
            <a:schemeClr val="accent5">
              <a:lumMod val="75000"/>
              <a:alpha val="90000"/>
            </a:schemeClr>
          </a:solidFill>
          <a:ln>
            <a:gradFill>
              <a:gsLst>
                <a:gs pos="0">
                  <a:srgbClr xmlns:mc="http://schemas.openxmlformats.org/markup-compatibility/2006" xmlns:a14="http://schemas.microsoft.com/office/drawing/2007/7/7/main" val="6EE094" mc:Ignorable="">
                    <a:lumMod val="20000"/>
                    <a:lumOff val="80000"/>
                    <a:alpha val="0"/>
                  </a:srgbClr>
                </a:gs>
                <a:gs pos="50000">
                  <a:srgbClr xmlns:mc="http://schemas.openxmlformats.org/markup-compatibility/2006" xmlns:a14="http://schemas.microsoft.com/office/drawing/2007/7/7/main" val="6EE094" mc:Ignorable="">
                    <a:lumMod val="40000"/>
                    <a:lumOff val="60000"/>
                    <a:alpha val="52000"/>
                  </a:srgbClr>
                </a:gs>
                <a:gs pos="100000">
                  <a:srgbClr xmlns:mc="http://schemas.openxmlformats.org/markup-compatibility/2006" xmlns:a14="http://schemas.microsoft.com/office/drawing/2007/7/7/main" val="6EE094" mc:Ignorable="">
                    <a:lumMod val="20000"/>
                    <a:lumOff val="80000"/>
                  </a:srgbClr>
                </a:gs>
              </a:gsLst>
              <a:lin ang="16200000" scaled="0"/>
            </a:gradFill>
            <a:headEnd type="none" w="med" len="med"/>
            <a:tailEnd type="none" w="med" len="med"/>
          </a:ln>
          <a:effectLst>
            <a:outerShdw blurRad="330200" dist="38100" dir="10800000" algn="r" rotWithShape="0">
              <a:srgbClr xmlns:mc="http://schemas.openxmlformats.org/markup-compatibility/2006" xmlns:a14="http://schemas.microsoft.com/office/drawing/2007/7/7/main" val="0099FF" mc:Ignorable="">
                <a:lumMod val="50000"/>
                <a:alpha val="29000"/>
              </a:srgbClr>
            </a:outerShdw>
          </a:effectLst>
          <a:scene3d>
            <a:camera prst="orthographicFront" fov="0">
              <a:rot lat="0" lon="0" rev="0"/>
            </a:camera>
            <a:lightRig rig="glow" dir="t">
              <a:rot lat="0" lon="0" rev="6360000"/>
            </a:lightRig>
          </a:scene3d>
          <a:sp3d prstMaterial="flat">
            <a:contourClr>
              <a:srgbClr xmlns:mc="http://schemas.openxmlformats.org/markup-compatibility/2006" xmlns:a14="http://schemas.microsoft.com/office/drawing/2007/7/7/main" val="0099FF" mc:Ignorable="">
                <a:satMod val="300000"/>
              </a:srgbClr>
            </a:contourClr>
          </a:sp3d>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Arial" pitchFamily="34" charset="0"/>
              <a:cs typeface="Arial" pitchFamily="34" charset="0"/>
            </a:endParaRPr>
          </a:p>
        </p:txBody>
      </p:sp>
      <p:pic>
        <p:nvPicPr>
          <p:cNvPr id="27" name="Picture 4" descr="C:\Users\pavc\Desktop\Ofc-Pro2010_rgb_r.png"/>
          <p:cNvPicPr>
            <a:picLocks noChangeAspect="1" noChangeArrowheads="1"/>
          </p:cNvPicPr>
          <p:nvPr/>
        </p:nvPicPr>
        <p:blipFill>
          <a:blip r:embed="rId4" cstate="print"/>
          <a:srcRect/>
          <a:stretch>
            <a:fillRect/>
          </a:stretch>
        </p:blipFill>
        <p:spPr bwMode="auto">
          <a:xfrm>
            <a:off x="1676400" y="1905000"/>
            <a:ext cx="2496119" cy="666902"/>
          </a:xfrm>
          <a:prstGeom prst="rect">
            <a:avLst/>
          </a:prstGeom>
          <a:noFill/>
        </p:spPr>
      </p:pic>
      <p:sp>
        <p:nvSpPr>
          <p:cNvPr id="28" name="Rounded Rectangle 37"/>
          <p:cNvSpPr/>
          <p:nvPr/>
        </p:nvSpPr>
        <p:spPr bwMode="invGray">
          <a:xfrm>
            <a:off x="304800" y="3505200"/>
            <a:ext cx="5257800" cy="838200"/>
          </a:xfrm>
          <a:prstGeom prst="roundRect">
            <a:avLst>
              <a:gd name="adj" fmla="val 17052"/>
            </a:avLst>
          </a:prstGeom>
          <a:solidFill>
            <a:srgbClr xmlns:mc="http://schemas.openxmlformats.org/markup-compatibility/2006" xmlns:a14="http://schemas.microsoft.com/office/drawing/2007/7/7/main" val="00B050" mc:Ignorable="">
              <a:alpha val="90000"/>
            </a:srgbClr>
          </a:solidFill>
          <a:ln>
            <a:gradFill>
              <a:gsLst>
                <a:gs pos="0">
                  <a:srgbClr xmlns:mc="http://schemas.openxmlformats.org/markup-compatibility/2006" xmlns:a14="http://schemas.microsoft.com/office/drawing/2007/7/7/main" val="6EE094" mc:Ignorable="">
                    <a:lumMod val="20000"/>
                    <a:lumOff val="80000"/>
                    <a:alpha val="0"/>
                  </a:srgbClr>
                </a:gs>
                <a:gs pos="50000">
                  <a:srgbClr xmlns:mc="http://schemas.openxmlformats.org/markup-compatibility/2006" xmlns:a14="http://schemas.microsoft.com/office/drawing/2007/7/7/main" val="6EE094" mc:Ignorable="">
                    <a:lumMod val="40000"/>
                    <a:lumOff val="60000"/>
                    <a:alpha val="52000"/>
                  </a:srgbClr>
                </a:gs>
                <a:gs pos="100000">
                  <a:srgbClr xmlns:mc="http://schemas.openxmlformats.org/markup-compatibility/2006" xmlns:a14="http://schemas.microsoft.com/office/drawing/2007/7/7/main" val="6EE094" mc:Ignorable="">
                    <a:lumMod val="20000"/>
                    <a:lumOff val="80000"/>
                  </a:srgbClr>
                </a:gs>
              </a:gsLst>
              <a:lin ang="16200000" scaled="0"/>
            </a:gradFill>
            <a:headEnd type="none" w="med" len="med"/>
            <a:tailEnd type="none" w="med" len="med"/>
          </a:ln>
          <a:effectLst>
            <a:outerShdw blurRad="330200" dist="38100" dir="10800000" algn="r" rotWithShape="0">
              <a:srgbClr xmlns:mc="http://schemas.openxmlformats.org/markup-compatibility/2006" xmlns:a14="http://schemas.microsoft.com/office/drawing/2007/7/7/main" val="0099FF" mc:Ignorable="">
                <a:lumMod val="50000"/>
                <a:alpha val="29000"/>
              </a:srgbClr>
            </a:outerShdw>
          </a:effectLst>
          <a:scene3d>
            <a:camera prst="orthographicFront" fov="0">
              <a:rot lat="0" lon="0" rev="0"/>
            </a:camera>
            <a:lightRig rig="glow" dir="t">
              <a:rot lat="0" lon="0" rev="6360000"/>
            </a:lightRig>
          </a:scene3d>
          <a:sp3d prstMaterial="flat">
            <a:contourClr>
              <a:srgbClr xmlns:mc="http://schemas.openxmlformats.org/markup-compatibility/2006" xmlns:a14="http://schemas.microsoft.com/office/drawing/2007/7/7/main" val="0099FF" mc:Ignorable="">
                <a:satMod val="300000"/>
              </a:srgbClr>
            </a:contourClr>
          </a:sp3d>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Arial" pitchFamily="34" charset="0"/>
              <a:cs typeface="Arial" pitchFamily="34" charset="0"/>
            </a:endParaRPr>
          </a:p>
        </p:txBody>
      </p:sp>
      <p:pic>
        <p:nvPicPr>
          <p:cNvPr id="29" name="Picture 3" descr="C:\Users\pavc\Desktop\ShrPt10_h_rgb_r.png"/>
          <p:cNvPicPr>
            <a:picLocks noChangeAspect="1" noChangeArrowheads="1"/>
          </p:cNvPicPr>
          <p:nvPr/>
        </p:nvPicPr>
        <p:blipFill>
          <a:blip r:embed="rId5" cstate="print"/>
          <a:srcRect/>
          <a:stretch>
            <a:fillRect/>
          </a:stretch>
        </p:blipFill>
        <p:spPr bwMode="auto">
          <a:xfrm>
            <a:off x="1348005" y="3581399"/>
            <a:ext cx="3223995" cy="644799"/>
          </a:xfrm>
          <a:prstGeom prst="rect">
            <a:avLst/>
          </a:prstGeom>
          <a:noFill/>
        </p:spPr>
      </p:pic>
      <p:sp>
        <p:nvSpPr>
          <p:cNvPr id="30" name="Rounded Rectangle 37"/>
          <p:cNvSpPr/>
          <p:nvPr/>
        </p:nvSpPr>
        <p:spPr bwMode="invGray">
          <a:xfrm>
            <a:off x="304800" y="5105400"/>
            <a:ext cx="5257800" cy="838200"/>
          </a:xfrm>
          <a:prstGeom prst="roundRect">
            <a:avLst>
              <a:gd name="adj" fmla="val 17052"/>
            </a:avLst>
          </a:prstGeom>
          <a:solidFill>
            <a:srgbClr xmlns:mc="http://schemas.openxmlformats.org/markup-compatibility/2006" xmlns:a14="http://schemas.microsoft.com/office/drawing/2007/7/7/main" val="0070C0" mc:Ignorable="">
              <a:alpha val="90000"/>
            </a:srgbClr>
          </a:solidFill>
          <a:ln>
            <a:gradFill>
              <a:gsLst>
                <a:gs pos="0">
                  <a:srgbClr xmlns:mc="http://schemas.openxmlformats.org/markup-compatibility/2006" xmlns:a14="http://schemas.microsoft.com/office/drawing/2007/7/7/main" val="6EE094" mc:Ignorable="">
                    <a:lumMod val="20000"/>
                    <a:lumOff val="80000"/>
                    <a:alpha val="0"/>
                  </a:srgbClr>
                </a:gs>
                <a:gs pos="50000">
                  <a:srgbClr xmlns:mc="http://schemas.openxmlformats.org/markup-compatibility/2006" xmlns:a14="http://schemas.microsoft.com/office/drawing/2007/7/7/main" val="6EE094" mc:Ignorable="">
                    <a:lumMod val="40000"/>
                    <a:lumOff val="60000"/>
                    <a:alpha val="52000"/>
                  </a:srgbClr>
                </a:gs>
                <a:gs pos="100000">
                  <a:srgbClr xmlns:mc="http://schemas.openxmlformats.org/markup-compatibility/2006" xmlns:a14="http://schemas.microsoft.com/office/drawing/2007/7/7/main" val="6EE094" mc:Ignorable="">
                    <a:lumMod val="20000"/>
                    <a:lumOff val="80000"/>
                  </a:srgbClr>
                </a:gs>
              </a:gsLst>
              <a:lin ang="16200000" scaled="0"/>
            </a:gradFill>
            <a:headEnd type="none" w="med" len="med"/>
            <a:tailEnd type="none" w="med" len="med"/>
          </a:ln>
          <a:effectLst>
            <a:outerShdw blurRad="330200" dist="38100" dir="10800000" algn="r" rotWithShape="0">
              <a:srgbClr xmlns:mc="http://schemas.openxmlformats.org/markup-compatibility/2006" xmlns:a14="http://schemas.microsoft.com/office/drawing/2007/7/7/main" val="0099FF" mc:Ignorable="">
                <a:lumMod val="50000"/>
                <a:alpha val="29000"/>
              </a:srgbClr>
            </a:outerShdw>
          </a:effectLst>
          <a:scene3d>
            <a:camera prst="orthographicFront" fov="0">
              <a:rot lat="0" lon="0" rev="0"/>
            </a:camera>
            <a:lightRig rig="glow" dir="t">
              <a:rot lat="0" lon="0" rev="6360000"/>
            </a:lightRig>
          </a:scene3d>
          <a:sp3d prstMaterial="flat">
            <a:contourClr>
              <a:srgbClr xmlns:mc="http://schemas.openxmlformats.org/markup-compatibility/2006" xmlns:a14="http://schemas.microsoft.com/office/drawing/2007/7/7/main" val="0099FF" mc:Ignorable="">
                <a:satMod val="300000"/>
              </a:srgbClr>
            </a:contourClr>
          </a:sp3d>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Arial" pitchFamily="34" charset="0"/>
              <a:cs typeface="Arial" pitchFamily="34" charset="0"/>
            </a:endParaRPr>
          </a:p>
        </p:txBody>
      </p:sp>
      <p:pic>
        <p:nvPicPr>
          <p:cNvPr id="31" name="Picture 33" descr="SQL08r2_h_rgb_r.png"/>
          <p:cNvPicPr>
            <a:picLocks noChangeAspect="1"/>
          </p:cNvPicPr>
          <p:nvPr/>
        </p:nvPicPr>
        <p:blipFill>
          <a:blip r:embed="rId6" cstate="print"/>
          <a:stretch>
            <a:fillRect/>
          </a:stretch>
        </p:blipFill>
        <p:spPr>
          <a:xfrm>
            <a:off x="1219200" y="5181600"/>
            <a:ext cx="3360420" cy="622935"/>
          </a:xfrm>
          <a:prstGeom prst="rect">
            <a:avLst/>
          </a:prstGeom>
        </p:spPr>
      </p:pic>
      <p:sp>
        <p:nvSpPr>
          <p:cNvPr id="32" name="TextBox 19"/>
          <p:cNvSpPr txBox="1"/>
          <p:nvPr/>
        </p:nvSpPr>
        <p:spPr>
          <a:xfrm>
            <a:off x="1143000" y="1371600"/>
            <a:ext cx="3810000" cy="360099"/>
          </a:xfrm>
          <a:prstGeom prst="rect">
            <a:avLst/>
          </a:prstGeom>
          <a:noFill/>
        </p:spPr>
        <p:txBody>
          <a:bodyPr spcFirstLastPara="1" wrap="square" lIns="109728" tIns="54864" rIns="109728" bIns="54864" numCol="1"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defRPr/>
            </a:pPr>
            <a:r>
              <a:rPr lang="en-US" b="1"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C697"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rPr>
              <a:t>BUSINESS USER EXPERIENCE</a:t>
            </a:r>
          </a:p>
        </p:txBody>
      </p:sp>
      <p:sp>
        <p:nvSpPr>
          <p:cNvPr id="33" name="TextBox 20"/>
          <p:cNvSpPr txBox="1"/>
          <p:nvPr/>
        </p:nvSpPr>
        <p:spPr>
          <a:xfrm>
            <a:off x="533400" y="3048000"/>
            <a:ext cx="4804008" cy="360099"/>
          </a:xfrm>
          <a:prstGeom prst="rect">
            <a:avLst/>
          </a:prstGeom>
          <a:noFill/>
        </p:spPr>
        <p:txBody>
          <a:bodyPr spcFirstLastPara="1" wrap="none" lIns="109728" tIns="54864" rIns="109728" bIns="54864" numCol="1"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defRPr/>
            </a:pPr>
            <a:r>
              <a:rPr lang="en-US" b="1"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D4E27E"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rPr>
              <a:t>BUSINESS COLLABORATION PLATFORM</a:t>
            </a:r>
          </a:p>
        </p:txBody>
      </p:sp>
      <p:sp>
        <p:nvSpPr>
          <p:cNvPr id="34" name="TextBox 17"/>
          <p:cNvSpPr txBox="1"/>
          <p:nvPr/>
        </p:nvSpPr>
        <p:spPr>
          <a:xfrm>
            <a:off x="457200" y="4669101"/>
            <a:ext cx="4868064" cy="360099"/>
          </a:xfrm>
          <a:prstGeom prst="rect">
            <a:avLst/>
          </a:prstGeom>
          <a:noFill/>
        </p:spPr>
        <p:txBody>
          <a:bodyPr spcFirstLastPara="1" wrap="none" lIns="109728" tIns="54864" rIns="109728" bIns="54864" numCol="1"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defRPr/>
            </a:pPr>
            <a:r>
              <a:rPr lang="en-US" b="1"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9ED4F8"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rPr>
              <a:t>DATA INFRASTRUCTURE &amp; BI PLATFORM</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
          <p:cNvSpPr>
            <a:spLocks/>
          </p:cNvSpPr>
          <p:nvPr/>
        </p:nvSpPr>
        <p:spPr bwMode="auto">
          <a:xfrm>
            <a:off x="5634614" y="1219200"/>
            <a:ext cx="314011" cy="914400"/>
          </a:xfrm>
          <a:custGeom>
            <a:avLst/>
            <a:gdLst/>
            <a:ahLst/>
            <a:cxnLst>
              <a:cxn ang="0">
                <a:pos x="0" y="2114550"/>
              </a:cxn>
              <a:cxn ang="0">
                <a:pos x="1600200" y="2114550"/>
              </a:cxn>
              <a:cxn ang="0">
                <a:pos x="1600200" y="0"/>
              </a:cxn>
            </a:cxnLst>
            <a:rect l="0" t="0" r="r" b="b"/>
            <a:pathLst>
              <a:path w="1600200" h="2114550">
                <a:moveTo>
                  <a:pt x="0" y="2114550"/>
                </a:moveTo>
                <a:lnTo>
                  <a:pt x="1600200" y="2114550"/>
                </a:lnTo>
                <a:lnTo>
                  <a:pt x="1600200" y="0"/>
                </a:lnTo>
              </a:path>
            </a:pathLst>
          </a:custGeom>
          <a:noFill/>
          <a:ln w="19050" cap="flat" cmpd="sng">
            <a:solidFill>
              <a:srgbClr xmlns:mc="http://schemas.openxmlformats.org/markup-compatibility/2006" xmlns:a14="http://schemas.microsoft.com/office/drawing/2007/7/7/main" val="FFFFFF" mc:Ignorable=""/>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xmlns:mc="http://schemas.openxmlformats.org/markup-compatibility/2006" xmlns:a14="http://schemas.microsoft.com/office/drawing/2007/7/7/main" val="FFFFFF" mc:Ignorable=""/>
              </a:solidFill>
              <a:effectLst/>
              <a:uLnTx/>
              <a:uFillTx/>
              <a:latin typeface="Arial" pitchFamily="34" charset="0"/>
              <a:cs typeface="Arial" pitchFamily="34" charset="0"/>
            </a:endParaRPr>
          </a:p>
        </p:txBody>
      </p:sp>
      <p:sp>
        <p:nvSpPr>
          <p:cNvPr id="22" name="TextBox 21"/>
          <p:cNvSpPr txBox="1"/>
          <p:nvPr/>
        </p:nvSpPr>
        <p:spPr>
          <a:xfrm>
            <a:off x="6050677" y="1178409"/>
            <a:ext cx="3093323" cy="2908489"/>
          </a:xfrm>
          <a:prstGeom prst="rect">
            <a:avLst/>
          </a:prstGeom>
          <a:noFill/>
        </p:spPr>
        <p:txBody>
          <a:bodyPr wrap="square" lIns="0" tIns="0" rIns="0" bIns="0" rtlCol="0">
            <a:spAutoFit/>
          </a:bodyPr>
          <a:lstStyle/>
          <a:p>
            <a:pPr algn="l" defTabSz="914363" rtl="0">
              <a:lnSpc>
                <a:spcPct val="90000"/>
              </a:lnSpc>
              <a:spcBef>
                <a:spcPct val="20000"/>
              </a:spcBef>
            </a:pPr>
            <a:r>
              <a:rPr lang="en-US" sz="20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Delivered through a Familiar Interface</a:t>
            </a:r>
            <a:br>
              <a:rPr lang="en-US" sz="20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br>
            <a:endParaRPr lang="en-US" sz="800" kern="1200" dirty="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en-US"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Self-Service access &amp; insight</a:t>
            </a:r>
            <a:br>
              <a:rPr lang="en-US"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br>
            <a:endParaRPr lang="en-US" sz="3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en-US"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D</a:t>
            </a:r>
            <a:r>
              <a:rPr lang="en-US" kern="12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ata exploration &amp; analysis</a:t>
            </a:r>
            <a:br>
              <a:rPr lang="en-US" kern="12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br>
            <a:endParaRPr lang="en-US" sz="300" kern="1200" dirty="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en-US"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Predictive analysis</a:t>
            </a:r>
            <a:br>
              <a:rPr lang="en-US"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br>
            <a:endParaRPr lang="en-US" sz="3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en-US"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Data visualization</a:t>
            </a:r>
            <a:br>
              <a:rPr lang="en-US"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br>
            <a:endParaRPr lang="en-US" sz="30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en-US"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Contextual visualization</a:t>
            </a:r>
          </a:p>
          <a:p>
            <a:pPr marL="280988" indent="-280988" algn="l" defTabSz="914363" rtl="0">
              <a:lnSpc>
                <a:spcPct val="90000"/>
              </a:lnSpc>
              <a:spcBef>
                <a:spcPct val="20000"/>
              </a:spcBef>
              <a:buFontTx/>
              <a:buBlip>
                <a:blip r:embed="rId3"/>
              </a:buBlip>
            </a:pPr>
            <a:r>
              <a:rPr lang="en-US" dirty="0" err="1"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PowerPivot</a:t>
            </a:r>
            <a:r>
              <a:rPr lang="en-US"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1"/>
                </a:gradFill>
                <a:latin typeface="Arial" pitchFamily="34" charset="0"/>
                <a:cs typeface="Arial" pitchFamily="34" charset="0"/>
              </a:rPr>
              <a:t> for Excel 2010</a:t>
            </a:r>
          </a:p>
        </p:txBody>
      </p:sp>
      <p:sp>
        <p:nvSpPr>
          <p:cNvPr id="15" name="Title 14"/>
          <p:cNvSpPr>
            <a:spLocks noGrp="1"/>
          </p:cNvSpPr>
          <p:nvPr>
            <p:ph type="title"/>
          </p:nvPr>
        </p:nvSpPr>
        <p:spPr>
          <a:xfrm>
            <a:off x="304800" y="230188"/>
            <a:ext cx="8382000" cy="443198"/>
          </a:xfrm>
        </p:spPr>
        <p:txBody>
          <a:bodyPr/>
          <a:lstStyle/>
          <a:p>
            <a:r>
              <a:rPr lang="en-US" spc="0" dirty="0">
                <a:cs typeface="Arial" pitchFamily="34" charset="0"/>
              </a:rPr>
              <a:t>The Microsoft BI Solution Stack</a:t>
            </a:r>
          </a:p>
        </p:txBody>
      </p:sp>
      <p:sp>
        <p:nvSpPr>
          <p:cNvPr id="21" name="Rounded Rectangle 19"/>
          <p:cNvSpPr/>
          <p:nvPr/>
        </p:nvSpPr>
        <p:spPr bwMode="auto">
          <a:xfrm>
            <a:off x="228600" y="4668253"/>
            <a:ext cx="5410200" cy="1371600"/>
          </a:xfrm>
          <a:prstGeom prst="roundRect">
            <a:avLst>
              <a:gd name="adj" fmla="val 12934"/>
            </a:avLst>
          </a:prstGeom>
          <a:gradFill flip="none" rotWithShape="1">
            <a:gsLst>
              <a:gs pos="0">
                <a:srgbClr xmlns:mc="http://schemas.openxmlformats.org/markup-compatibility/2006" xmlns:a14="http://schemas.microsoft.com/office/drawing/2007/7/7/main" val="FFFFFF" mc:Ignorable=""/>
              </a:gs>
              <a:gs pos="11000">
                <a:srgbClr xmlns:mc="http://schemas.openxmlformats.org/markup-compatibility/2006" xmlns:a14="http://schemas.microsoft.com/office/drawing/2007/7/7/main" val="FFFFFF" mc:Ignorable="">
                  <a:alpha val="0"/>
                </a:srgbClr>
              </a:gs>
              <a:gs pos="23000">
                <a:srgbClr xmlns:mc="http://schemas.openxmlformats.org/markup-compatibility/2006" xmlns:a14="http://schemas.microsoft.com/office/drawing/2007/7/7/main" val="000B1E" mc:Ignorable="">
                  <a:alpha val="64000"/>
                </a:srgbClr>
              </a:gs>
              <a:gs pos="87000">
                <a:srgbClr xmlns:mc="http://schemas.openxmlformats.org/markup-compatibility/2006" xmlns:a14="http://schemas.microsoft.com/office/drawing/2007/7/7/main" val="000000" mc:Ignorable="">
                  <a:alpha val="27000"/>
                </a:srgbClr>
              </a:gs>
              <a:gs pos="100000">
                <a:srgbClr xmlns:mc="http://schemas.openxmlformats.org/markup-compatibility/2006" xmlns:a14="http://schemas.microsoft.com/office/drawing/2007/7/7/main" val="000000" mc:Ignorable="">
                  <a:alpha val="34000"/>
                </a:srgbClr>
              </a:gs>
            </a:gsLst>
            <a:lin ang="4800000" scaled="0"/>
            <a:tileRect/>
          </a:gradFill>
          <a:ln w="6350" cap="flat" cmpd="sng" algn="ctr">
            <a:solidFill>
              <a:srgbClr xmlns:mc="http://schemas.openxmlformats.org/markup-compatibility/2006" xmlns:a14="http://schemas.microsoft.com/office/drawing/2007/7/7/main" val="FFFFFF" mc:Ignorable="">
                <a:alpha val="35000"/>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328" fontAlgn="base">
              <a:lnSpc>
                <a:spcPct val="88000"/>
              </a:lnSpc>
              <a:spcBef>
                <a:spcPct val="0"/>
              </a:spcBef>
              <a:spcAft>
                <a:spcPct val="0"/>
              </a:spcAft>
              <a:defRPr/>
            </a:pPr>
            <a:endParaRPr lang="en-US" altLang="zh-CN" sz="3600" dirty="0">
              <a:solidFill>
                <a:schemeClr val="bg1"/>
              </a:solidFill>
              <a:latin typeface="Arial" pitchFamily="34" charset="0"/>
              <a:cs typeface="Arial" pitchFamily="34" charset="0"/>
            </a:endParaRPr>
          </a:p>
        </p:txBody>
      </p:sp>
      <p:sp>
        <p:nvSpPr>
          <p:cNvPr id="24" name="Rounded Rectangle 19"/>
          <p:cNvSpPr/>
          <p:nvPr/>
        </p:nvSpPr>
        <p:spPr bwMode="auto">
          <a:xfrm>
            <a:off x="228600" y="3048000"/>
            <a:ext cx="5410200" cy="1371600"/>
          </a:xfrm>
          <a:prstGeom prst="roundRect">
            <a:avLst>
              <a:gd name="adj" fmla="val 12934"/>
            </a:avLst>
          </a:prstGeom>
          <a:gradFill flip="none" rotWithShape="1">
            <a:gsLst>
              <a:gs pos="0">
                <a:srgbClr xmlns:mc="http://schemas.openxmlformats.org/markup-compatibility/2006" xmlns:a14="http://schemas.microsoft.com/office/drawing/2007/7/7/main" val="FFFFFF" mc:Ignorable=""/>
              </a:gs>
              <a:gs pos="11000">
                <a:srgbClr xmlns:mc="http://schemas.openxmlformats.org/markup-compatibility/2006" xmlns:a14="http://schemas.microsoft.com/office/drawing/2007/7/7/main" val="FFFFFF" mc:Ignorable="">
                  <a:alpha val="0"/>
                </a:srgbClr>
              </a:gs>
              <a:gs pos="23000">
                <a:srgbClr xmlns:mc="http://schemas.openxmlformats.org/markup-compatibility/2006" xmlns:a14="http://schemas.microsoft.com/office/drawing/2007/7/7/main" val="000B1E" mc:Ignorable="">
                  <a:alpha val="64000"/>
                </a:srgbClr>
              </a:gs>
              <a:gs pos="87000">
                <a:srgbClr xmlns:mc="http://schemas.openxmlformats.org/markup-compatibility/2006" xmlns:a14="http://schemas.microsoft.com/office/drawing/2007/7/7/main" val="000000" mc:Ignorable="">
                  <a:alpha val="27000"/>
                </a:srgbClr>
              </a:gs>
              <a:gs pos="100000">
                <a:srgbClr xmlns:mc="http://schemas.openxmlformats.org/markup-compatibility/2006" xmlns:a14="http://schemas.microsoft.com/office/drawing/2007/7/7/main" val="000000" mc:Ignorable="">
                  <a:alpha val="34000"/>
                </a:srgbClr>
              </a:gs>
            </a:gsLst>
            <a:lin ang="4800000" scaled="0"/>
            <a:tileRect/>
          </a:gradFill>
          <a:ln w="6350" cap="flat" cmpd="sng" algn="ctr">
            <a:solidFill>
              <a:srgbClr xmlns:mc="http://schemas.openxmlformats.org/markup-compatibility/2006" xmlns:a14="http://schemas.microsoft.com/office/drawing/2007/7/7/main" val="FFFFFF" mc:Ignorable="">
                <a:alpha val="35000"/>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328" fontAlgn="base">
              <a:lnSpc>
                <a:spcPct val="88000"/>
              </a:lnSpc>
              <a:spcBef>
                <a:spcPct val="0"/>
              </a:spcBef>
              <a:spcAft>
                <a:spcPct val="0"/>
              </a:spcAft>
              <a:defRPr/>
            </a:pPr>
            <a:endParaRPr lang="en-US" altLang="zh-CN" sz="3600" dirty="0">
              <a:solidFill>
                <a:schemeClr val="bg1"/>
              </a:solidFill>
              <a:latin typeface="Arial" pitchFamily="34" charset="0"/>
              <a:cs typeface="Arial" pitchFamily="34" charset="0"/>
            </a:endParaRPr>
          </a:p>
        </p:txBody>
      </p:sp>
      <p:sp>
        <p:nvSpPr>
          <p:cNvPr id="25" name="Rounded Rectangle 19"/>
          <p:cNvSpPr/>
          <p:nvPr/>
        </p:nvSpPr>
        <p:spPr bwMode="auto">
          <a:xfrm>
            <a:off x="228600" y="1371600"/>
            <a:ext cx="5410200" cy="1371600"/>
          </a:xfrm>
          <a:prstGeom prst="roundRect">
            <a:avLst>
              <a:gd name="adj" fmla="val 12934"/>
            </a:avLst>
          </a:prstGeom>
          <a:gradFill flip="none" rotWithShape="1">
            <a:gsLst>
              <a:gs pos="0">
                <a:srgbClr xmlns:mc="http://schemas.openxmlformats.org/markup-compatibility/2006" xmlns:a14="http://schemas.microsoft.com/office/drawing/2007/7/7/main" val="FFFFFF" mc:Ignorable=""/>
              </a:gs>
              <a:gs pos="11000">
                <a:srgbClr xmlns:mc="http://schemas.openxmlformats.org/markup-compatibility/2006" xmlns:a14="http://schemas.microsoft.com/office/drawing/2007/7/7/main" val="FFFFFF" mc:Ignorable="">
                  <a:alpha val="0"/>
                </a:srgbClr>
              </a:gs>
              <a:gs pos="23000">
                <a:srgbClr xmlns:mc="http://schemas.openxmlformats.org/markup-compatibility/2006" xmlns:a14="http://schemas.microsoft.com/office/drawing/2007/7/7/main" val="000B1E" mc:Ignorable="">
                  <a:alpha val="64000"/>
                </a:srgbClr>
              </a:gs>
              <a:gs pos="87000">
                <a:srgbClr xmlns:mc="http://schemas.openxmlformats.org/markup-compatibility/2006" xmlns:a14="http://schemas.microsoft.com/office/drawing/2007/7/7/main" val="000000" mc:Ignorable="">
                  <a:alpha val="27000"/>
                </a:srgbClr>
              </a:gs>
              <a:gs pos="100000">
                <a:srgbClr xmlns:mc="http://schemas.openxmlformats.org/markup-compatibility/2006" xmlns:a14="http://schemas.microsoft.com/office/drawing/2007/7/7/main" val="000000" mc:Ignorable="">
                  <a:alpha val="34000"/>
                </a:srgbClr>
              </a:gs>
            </a:gsLst>
            <a:lin ang="4800000" scaled="0"/>
            <a:tileRect/>
          </a:gradFill>
          <a:ln w="6350" cap="flat" cmpd="sng" algn="ctr">
            <a:solidFill>
              <a:srgbClr xmlns:mc="http://schemas.openxmlformats.org/markup-compatibility/2006" xmlns:a14="http://schemas.microsoft.com/office/drawing/2007/7/7/main" val="FFFFFF" mc:Ignorable="">
                <a:alpha val="35000"/>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328" fontAlgn="base">
              <a:lnSpc>
                <a:spcPct val="88000"/>
              </a:lnSpc>
              <a:spcBef>
                <a:spcPct val="0"/>
              </a:spcBef>
              <a:spcAft>
                <a:spcPct val="0"/>
              </a:spcAft>
              <a:defRPr/>
            </a:pPr>
            <a:endParaRPr lang="en-US" altLang="zh-CN" sz="3600" dirty="0">
              <a:solidFill>
                <a:schemeClr val="bg1"/>
              </a:solidFill>
              <a:latin typeface="Arial" pitchFamily="34" charset="0"/>
              <a:cs typeface="Arial" pitchFamily="34" charset="0"/>
            </a:endParaRPr>
          </a:p>
        </p:txBody>
      </p:sp>
      <p:sp>
        <p:nvSpPr>
          <p:cNvPr id="26" name="Rounded Rectangle 37"/>
          <p:cNvSpPr/>
          <p:nvPr/>
        </p:nvSpPr>
        <p:spPr bwMode="invGray">
          <a:xfrm>
            <a:off x="304800" y="1828800"/>
            <a:ext cx="5257800" cy="838200"/>
          </a:xfrm>
          <a:prstGeom prst="roundRect">
            <a:avLst>
              <a:gd name="adj" fmla="val 17052"/>
            </a:avLst>
          </a:prstGeom>
          <a:solidFill>
            <a:schemeClr val="accent5">
              <a:lumMod val="75000"/>
              <a:alpha val="90000"/>
            </a:schemeClr>
          </a:solidFill>
          <a:ln>
            <a:gradFill>
              <a:gsLst>
                <a:gs pos="0">
                  <a:srgbClr xmlns:mc="http://schemas.openxmlformats.org/markup-compatibility/2006" xmlns:a14="http://schemas.microsoft.com/office/drawing/2007/7/7/main" val="6EE094" mc:Ignorable="">
                    <a:lumMod val="20000"/>
                    <a:lumOff val="80000"/>
                    <a:alpha val="0"/>
                  </a:srgbClr>
                </a:gs>
                <a:gs pos="50000">
                  <a:srgbClr xmlns:mc="http://schemas.openxmlformats.org/markup-compatibility/2006" xmlns:a14="http://schemas.microsoft.com/office/drawing/2007/7/7/main" val="6EE094" mc:Ignorable="">
                    <a:lumMod val="40000"/>
                    <a:lumOff val="60000"/>
                    <a:alpha val="52000"/>
                  </a:srgbClr>
                </a:gs>
                <a:gs pos="100000">
                  <a:srgbClr xmlns:mc="http://schemas.openxmlformats.org/markup-compatibility/2006" xmlns:a14="http://schemas.microsoft.com/office/drawing/2007/7/7/main" val="6EE094" mc:Ignorable="">
                    <a:lumMod val="20000"/>
                    <a:lumOff val="80000"/>
                  </a:srgbClr>
                </a:gs>
              </a:gsLst>
              <a:lin ang="16200000" scaled="0"/>
            </a:gradFill>
            <a:headEnd type="none" w="med" len="med"/>
            <a:tailEnd type="none" w="med" len="med"/>
          </a:ln>
          <a:effectLst>
            <a:outerShdw blurRad="330200" dist="38100" dir="10800000" algn="r" rotWithShape="0">
              <a:srgbClr xmlns:mc="http://schemas.openxmlformats.org/markup-compatibility/2006" xmlns:a14="http://schemas.microsoft.com/office/drawing/2007/7/7/main" val="0099FF" mc:Ignorable="">
                <a:lumMod val="50000"/>
                <a:alpha val="29000"/>
              </a:srgbClr>
            </a:outerShdw>
          </a:effectLst>
          <a:scene3d>
            <a:camera prst="orthographicFront" fov="0">
              <a:rot lat="0" lon="0" rev="0"/>
            </a:camera>
            <a:lightRig rig="glow" dir="t">
              <a:rot lat="0" lon="0" rev="6360000"/>
            </a:lightRig>
          </a:scene3d>
          <a:sp3d prstMaterial="flat">
            <a:contourClr>
              <a:srgbClr xmlns:mc="http://schemas.openxmlformats.org/markup-compatibility/2006" xmlns:a14="http://schemas.microsoft.com/office/drawing/2007/7/7/main" val="0099FF" mc:Ignorable="">
                <a:satMod val="300000"/>
              </a:srgbClr>
            </a:contourClr>
          </a:sp3d>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Arial" pitchFamily="34" charset="0"/>
              <a:cs typeface="Arial" pitchFamily="34" charset="0"/>
            </a:endParaRPr>
          </a:p>
        </p:txBody>
      </p:sp>
      <p:pic>
        <p:nvPicPr>
          <p:cNvPr id="27" name="Picture 4" descr="C:\Users\pavc\Desktop\Ofc-Pro2010_rgb_r.png"/>
          <p:cNvPicPr>
            <a:picLocks noChangeAspect="1" noChangeArrowheads="1"/>
          </p:cNvPicPr>
          <p:nvPr/>
        </p:nvPicPr>
        <p:blipFill>
          <a:blip r:embed="rId4" cstate="print"/>
          <a:srcRect/>
          <a:stretch>
            <a:fillRect/>
          </a:stretch>
        </p:blipFill>
        <p:spPr bwMode="auto">
          <a:xfrm>
            <a:off x="1676400" y="1905000"/>
            <a:ext cx="2496119" cy="666902"/>
          </a:xfrm>
          <a:prstGeom prst="rect">
            <a:avLst/>
          </a:prstGeom>
          <a:noFill/>
        </p:spPr>
      </p:pic>
      <p:sp>
        <p:nvSpPr>
          <p:cNvPr id="28" name="Rounded Rectangle 37"/>
          <p:cNvSpPr/>
          <p:nvPr/>
        </p:nvSpPr>
        <p:spPr bwMode="invGray">
          <a:xfrm>
            <a:off x="304800" y="3505200"/>
            <a:ext cx="5257800" cy="838200"/>
          </a:xfrm>
          <a:prstGeom prst="roundRect">
            <a:avLst>
              <a:gd name="adj" fmla="val 17052"/>
            </a:avLst>
          </a:prstGeom>
          <a:solidFill>
            <a:srgbClr xmlns:mc="http://schemas.openxmlformats.org/markup-compatibility/2006" xmlns:a14="http://schemas.microsoft.com/office/drawing/2007/7/7/main" val="00B050" mc:Ignorable="">
              <a:alpha val="90000"/>
            </a:srgbClr>
          </a:solidFill>
          <a:ln>
            <a:gradFill>
              <a:gsLst>
                <a:gs pos="0">
                  <a:srgbClr xmlns:mc="http://schemas.openxmlformats.org/markup-compatibility/2006" xmlns:a14="http://schemas.microsoft.com/office/drawing/2007/7/7/main" val="6EE094" mc:Ignorable="">
                    <a:lumMod val="20000"/>
                    <a:lumOff val="80000"/>
                    <a:alpha val="0"/>
                  </a:srgbClr>
                </a:gs>
                <a:gs pos="50000">
                  <a:srgbClr xmlns:mc="http://schemas.openxmlformats.org/markup-compatibility/2006" xmlns:a14="http://schemas.microsoft.com/office/drawing/2007/7/7/main" val="6EE094" mc:Ignorable="">
                    <a:lumMod val="40000"/>
                    <a:lumOff val="60000"/>
                    <a:alpha val="52000"/>
                  </a:srgbClr>
                </a:gs>
                <a:gs pos="100000">
                  <a:srgbClr xmlns:mc="http://schemas.openxmlformats.org/markup-compatibility/2006" xmlns:a14="http://schemas.microsoft.com/office/drawing/2007/7/7/main" val="6EE094" mc:Ignorable="">
                    <a:lumMod val="20000"/>
                    <a:lumOff val="80000"/>
                  </a:srgbClr>
                </a:gs>
              </a:gsLst>
              <a:lin ang="16200000" scaled="0"/>
            </a:gradFill>
            <a:headEnd type="none" w="med" len="med"/>
            <a:tailEnd type="none" w="med" len="med"/>
          </a:ln>
          <a:effectLst>
            <a:outerShdw blurRad="330200" dist="38100" dir="10800000" algn="r" rotWithShape="0">
              <a:srgbClr xmlns:mc="http://schemas.openxmlformats.org/markup-compatibility/2006" xmlns:a14="http://schemas.microsoft.com/office/drawing/2007/7/7/main" val="0099FF" mc:Ignorable="">
                <a:lumMod val="50000"/>
                <a:alpha val="29000"/>
              </a:srgbClr>
            </a:outerShdw>
          </a:effectLst>
          <a:scene3d>
            <a:camera prst="orthographicFront" fov="0">
              <a:rot lat="0" lon="0" rev="0"/>
            </a:camera>
            <a:lightRig rig="glow" dir="t">
              <a:rot lat="0" lon="0" rev="6360000"/>
            </a:lightRig>
          </a:scene3d>
          <a:sp3d prstMaterial="flat">
            <a:contourClr>
              <a:srgbClr xmlns:mc="http://schemas.openxmlformats.org/markup-compatibility/2006" xmlns:a14="http://schemas.microsoft.com/office/drawing/2007/7/7/main" val="0099FF" mc:Ignorable="">
                <a:satMod val="300000"/>
              </a:srgbClr>
            </a:contourClr>
          </a:sp3d>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Arial" pitchFamily="34" charset="0"/>
              <a:cs typeface="Arial" pitchFamily="34" charset="0"/>
            </a:endParaRPr>
          </a:p>
        </p:txBody>
      </p:sp>
      <p:pic>
        <p:nvPicPr>
          <p:cNvPr id="29" name="Picture 3" descr="C:\Users\pavc\Desktop\ShrPt10_h_rgb_r.png"/>
          <p:cNvPicPr>
            <a:picLocks noChangeAspect="1" noChangeArrowheads="1"/>
          </p:cNvPicPr>
          <p:nvPr/>
        </p:nvPicPr>
        <p:blipFill>
          <a:blip r:embed="rId5" cstate="print"/>
          <a:srcRect/>
          <a:stretch>
            <a:fillRect/>
          </a:stretch>
        </p:blipFill>
        <p:spPr bwMode="auto">
          <a:xfrm>
            <a:off x="1348005" y="3581399"/>
            <a:ext cx="3223995" cy="644799"/>
          </a:xfrm>
          <a:prstGeom prst="rect">
            <a:avLst/>
          </a:prstGeom>
          <a:noFill/>
        </p:spPr>
      </p:pic>
      <p:sp>
        <p:nvSpPr>
          <p:cNvPr id="30" name="Rounded Rectangle 37"/>
          <p:cNvSpPr/>
          <p:nvPr/>
        </p:nvSpPr>
        <p:spPr bwMode="invGray">
          <a:xfrm>
            <a:off x="304800" y="5105400"/>
            <a:ext cx="5257800" cy="838200"/>
          </a:xfrm>
          <a:prstGeom prst="roundRect">
            <a:avLst>
              <a:gd name="adj" fmla="val 17052"/>
            </a:avLst>
          </a:prstGeom>
          <a:solidFill>
            <a:srgbClr xmlns:mc="http://schemas.openxmlformats.org/markup-compatibility/2006" xmlns:a14="http://schemas.microsoft.com/office/drawing/2007/7/7/main" val="0070C0" mc:Ignorable="">
              <a:alpha val="90000"/>
            </a:srgbClr>
          </a:solidFill>
          <a:ln>
            <a:gradFill>
              <a:gsLst>
                <a:gs pos="0">
                  <a:srgbClr xmlns:mc="http://schemas.openxmlformats.org/markup-compatibility/2006" xmlns:a14="http://schemas.microsoft.com/office/drawing/2007/7/7/main" val="6EE094" mc:Ignorable="">
                    <a:lumMod val="20000"/>
                    <a:lumOff val="80000"/>
                    <a:alpha val="0"/>
                  </a:srgbClr>
                </a:gs>
                <a:gs pos="50000">
                  <a:srgbClr xmlns:mc="http://schemas.openxmlformats.org/markup-compatibility/2006" xmlns:a14="http://schemas.microsoft.com/office/drawing/2007/7/7/main" val="6EE094" mc:Ignorable="">
                    <a:lumMod val="40000"/>
                    <a:lumOff val="60000"/>
                    <a:alpha val="52000"/>
                  </a:srgbClr>
                </a:gs>
                <a:gs pos="100000">
                  <a:srgbClr xmlns:mc="http://schemas.openxmlformats.org/markup-compatibility/2006" xmlns:a14="http://schemas.microsoft.com/office/drawing/2007/7/7/main" val="6EE094" mc:Ignorable="">
                    <a:lumMod val="20000"/>
                    <a:lumOff val="80000"/>
                  </a:srgbClr>
                </a:gs>
              </a:gsLst>
              <a:lin ang="16200000" scaled="0"/>
            </a:gradFill>
            <a:headEnd type="none" w="med" len="med"/>
            <a:tailEnd type="none" w="med" len="med"/>
          </a:ln>
          <a:effectLst>
            <a:outerShdw blurRad="330200" dist="38100" dir="10800000" algn="r" rotWithShape="0">
              <a:srgbClr xmlns:mc="http://schemas.openxmlformats.org/markup-compatibility/2006" xmlns:a14="http://schemas.microsoft.com/office/drawing/2007/7/7/main" val="0099FF" mc:Ignorable="">
                <a:lumMod val="50000"/>
                <a:alpha val="29000"/>
              </a:srgbClr>
            </a:outerShdw>
          </a:effectLst>
          <a:scene3d>
            <a:camera prst="orthographicFront" fov="0">
              <a:rot lat="0" lon="0" rev="0"/>
            </a:camera>
            <a:lightRig rig="glow" dir="t">
              <a:rot lat="0" lon="0" rev="6360000"/>
            </a:lightRig>
          </a:scene3d>
          <a:sp3d prstMaterial="flat">
            <a:contourClr>
              <a:srgbClr xmlns:mc="http://schemas.openxmlformats.org/markup-compatibility/2006" xmlns:a14="http://schemas.microsoft.com/office/drawing/2007/7/7/main" val="0099FF" mc:Ignorable="">
                <a:satMod val="300000"/>
              </a:srgbClr>
            </a:contourClr>
          </a:sp3d>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Arial" pitchFamily="34" charset="0"/>
              <a:cs typeface="Arial" pitchFamily="34" charset="0"/>
            </a:endParaRPr>
          </a:p>
        </p:txBody>
      </p:sp>
      <p:pic>
        <p:nvPicPr>
          <p:cNvPr id="31" name="Picture 33" descr="SQL08r2_h_rgb_r.png"/>
          <p:cNvPicPr>
            <a:picLocks noChangeAspect="1"/>
          </p:cNvPicPr>
          <p:nvPr/>
        </p:nvPicPr>
        <p:blipFill>
          <a:blip r:embed="rId6" cstate="print"/>
          <a:stretch>
            <a:fillRect/>
          </a:stretch>
        </p:blipFill>
        <p:spPr>
          <a:xfrm>
            <a:off x="1219200" y="5181600"/>
            <a:ext cx="3360420" cy="622935"/>
          </a:xfrm>
          <a:prstGeom prst="rect">
            <a:avLst/>
          </a:prstGeom>
        </p:spPr>
      </p:pic>
      <p:sp>
        <p:nvSpPr>
          <p:cNvPr id="32" name="TextBox 19"/>
          <p:cNvSpPr txBox="1"/>
          <p:nvPr/>
        </p:nvSpPr>
        <p:spPr>
          <a:xfrm>
            <a:off x="1143000" y="1371600"/>
            <a:ext cx="3810000" cy="360099"/>
          </a:xfrm>
          <a:prstGeom prst="rect">
            <a:avLst/>
          </a:prstGeom>
          <a:noFill/>
        </p:spPr>
        <p:txBody>
          <a:bodyPr spcFirstLastPara="1" wrap="square" lIns="109728" tIns="54864" rIns="109728" bIns="54864" numCol="1"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defRPr/>
            </a:pPr>
            <a:r>
              <a:rPr lang="en-US" b="1"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C697"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rPr>
              <a:t>BUSINESS USER EXPERIENCE</a:t>
            </a:r>
          </a:p>
        </p:txBody>
      </p:sp>
      <p:sp>
        <p:nvSpPr>
          <p:cNvPr id="33" name="TextBox 20"/>
          <p:cNvSpPr txBox="1"/>
          <p:nvPr/>
        </p:nvSpPr>
        <p:spPr>
          <a:xfrm>
            <a:off x="533400" y="3048000"/>
            <a:ext cx="4804008" cy="360099"/>
          </a:xfrm>
          <a:prstGeom prst="rect">
            <a:avLst/>
          </a:prstGeom>
          <a:noFill/>
        </p:spPr>
        <p:txBody>
          <a:bodyPr spcFirstLastPara="1" wrap="none" lIns="109728" tIns="54864" rIns="109728" bIns="54864" numCol="1"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defRPr/>
            </a:pPr>
            <a:r>
              <a:rPr lang="en-US" b="1"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D4E27E"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rPr>
              <a:t>BUSINESS COLLABORATION PLATFORM</a:t>
            </a:r>
          </a:p>
        </p:txBody>
      </p:sp>
      <p:sp>
        <p:nvSpPr>
          <p:cNvPr id="34" name="TextBox 17"/>
          <p:cNvSpPr txBox="1"/>
          <p:nvPr/>
        </p:nvSpPr>
        <p:spPr>
          <a:xfrm>
            <a:off x="457200" y="4669101"/>
            <a:ext cx="4868064" cy="360099"/>
          </a:xfrm>
          <a:prstGeom prst="rect">
            <a:avLst/>
          </a:prstGeom>
          <a:noFill/>
        </p:spPr>
        <p:txBody>
          <a:bodyPr spcFirstLastPara="1" wrap="none" lIns="109728" tIns="54864" rIns="109728" bIns="54864" numCol="1"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defRPr/>
            </a:pPr>
            <a:r>
              <a:rPr lang="en-US" b="1"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9ED4F8"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rPr>
              <a:t>DATA INFRASTRUCTURE &amp; BI PLATFORM</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aypc\c$\User Data\SQLBI\NewTemplate\Deck R2 BI\3DArt\BIstackASb.png"/>
          <p:cNvPicPr>
            <a:picLocks noChangeArrowheads="1"/>
          </p:cNvPicPr>
          <p:nvPr/>
        </p:nvPicPr>
        <p:blipFill>
          <a:blip r:embed="rId3" cstate="print"/>
          <a:srcRect/>
          <a:stretch>
            <a:fillRect/>
          </a:stretch>
        </p:blipFill>
        <p:spPr bwMode="auto">
          <a:xfrm>
            <a:off x="155447" y="2212849"/>
            <a:ext cx="8842248" cy="4487143"/>
          </a:xfrm>
          <a:prstGeom prst="rect">
            <a:avLst/>
          </a:prstGeom>
          <a:noFill/>
        </p:spPr>
      </p:pic>
      <p:sp>
        <p:nvSpPr>
          <p:cNvPr id="3" name="Rectangle 14"/>
          <p:cNvSpPr>
            <a:spLocks noGrp="1" noChangeArrowheads="1"/>
          </p:cNvSpPr>
          <p:nvPr>
            <p:ph type="title"/>
          </p:nvPr>
        </p:nvSpPr>
        <p:spPr>
          <a:xfrm>
            <a:off x="152400" y="152400"/>
            <a:ext cx="8991600" cy="1034129"/>
          </a:xfrm>
        </p:spPr>
        <p:txBody>
          <a:bodyPr>
            <a:noAutofit/>
          </a:bodyPr>
          <a:lstStyle/>
          <a:p>
            <a:r>
              <a:rPr lang="fr-FR" spc="0" dirty="0">
                <a:cs typeface="Arial" pitchFamily="34" charset="0"/>
              </a:rPr>
              <a:t>SQL Server 2008 R2 </a:t>
            </a:r>
            <a:r>
              <a:rPr lang="fr-FR" spc="0" dirty="0" smtClean="0">
                <a:cs typeface="Arial" pitchFamily="34" charset="0"/>
              </a:rPr>
              <a:t>BI Technologies</a:t>
            </a:r>
            <a:r>
              <a:rPr lang="en-US" spc="0" dirty="0" smtClean="0">
                <a:cs typeface="Arial" pitchFamily="34" charset="0"/>
              </a:rPr>
              <a:t/>
            </a:r>
            <a:br>
              <a:rPr lang="en-US" spc="0" dirty="0" smtClean="0">
                <a:cs typeface="Arial" pitchFamily="34" charset="0"/>
              </a:rPr>
            </a:br>
            <a:endParaRPr lang="en-US" spc="0" dirty="0" smtClean="0">
              <a:solidFill>
                <a:schemeClr val="accent4"/>
              </a:solidFill>
              <a:cs typeface="Arial" pitchFamily="34" charset="0"/>
            </a:endParaRPr>
          </a:p>
        </p:txBody>
      </p:sp>
      <p:pic>
        <p:nvPicPr>
          <p:cNvPr id="162" name="Picture 161" descr="new-live-services-platform-.png"/>
          <p:cNvPicPr>
            <a:picLocks noChangeAspect="1"/>
          </p:cNvPicPr>
          <p:nvPr/>
        </p:nvPicPr>
        <p:blipFill>
          <a:blip r:embed="rId4" cstate="print"/>
          <a:stretch>
            <a:fillRect/>
          </a:stretch>
        </p:blipFill>
        <p:spPr>
          <a:xfrm>
            <a:off x="0" y="2020824"/>
            <a:ext cx="9144000" cy="1676400"/>
          </a:xfrm>
          <a:prstGeom prst="rect">
            <a:avLst/>
          </a:prstGeom>
        </p:spPr>
      </p:pic>
      <p:grpSp>
        <p:nvGrpSpPr>
          <p:cNvPr id="2" name="Group 24"/>
          <p:cNvGrpSpPr/>
          <p:nvPr/>
        </p:nvGrpSpPr>
        <p:grpSpPr>
          <a:xfrm>
            <a:off x="579532" y="838200"/>
            <a:ext cx="7936058" cy="1948377"/>
            <a:chOff x="321123" y="1113180"/>
            <a:chExt cx="8489736" cy="3356618"/>
          </a:xfrm>
        </p:grpSpPr>
        <p:sp>
          <p:nvSpPr>
            <p:cNvPr id="164" name="Flowchart: Manual Operation 163"/>
            <p:cNvSpPr/>
            <p:nvPr/>
          </p:nvSpPr>
          <p:spPr bwMode="auto">
            <a:xfrm rot="10213608" flipV="1">
              <a:off x="2154083" y="1677286"/>
              <a:ext cx="1703132" cy="1997722"/>
            </a:xfrm>
            <a:prstGeom prst="flowChartManualOperation">
              <a:avLst/>
            </a:prstGeom>
            <a:gradFill rotWithShape="1">
              <a:gsLst>
                <a:gs pos="0">
                  <a:srgbClr xmlns:mc="http://schemas.openxmlformats.org/markup-compatibility/2006" xmlns:a14="http://schemas.microsoft.com/office/drawing/2007/7/7/main" val="000000" mc:Ignorable="">
                    <a:alpha val="0"/>
                  </a:srgbClr>
                </a:gs>
                <a:gs pos="50000">
                  <a:srgbClr xmlns:mc="http://schemas.openxmlformats.org/markup-compatibility/2006" xmlns:a14="http://schemas.microsoft.com/office/drawing/2007/7/7/main" val="000000" mc:Ignorable="">
                    <a:alpha val="54000"/>
                  </a:srgbClr>
                </a:gs>
                <a:gs pos="100000">
                  <a:srgbClr xmlns:mc="http://schemas.openxmlformats.org/markup-compatibility/2006" xmlns:a14="http://schemas.microsoft.com/office/drawing/2007/7/7/main" val="000000" mc:Ignorable="">
                    <a:alpha val="0"/>
                  </a:srgbClr>
                </a:gs>
              </a:gsLst>
              <a:lin ang="5400000" scaled="1"/>
            </a:gradFill>
            <a:ln>
              <a:noFill/>
              <a:headEnd type="none" w="med" len="med"/>
              <a:tailEnd type="none" w="med" len="med"/>
            </a:ln>
            <a:effectLst/>
            <a:scene3d>
              <a:camera prst="orthographicFront" fov="0">
                <a:rot lat="0" lon="0" rev="0"/>
              </a:camera>
              <a:lightRig rig="glow" dir="t">
                <a:rot lat="0" lon="0" rev="6360000"/>
              </a:lightRig>
            </a:scene3d>
            <a:sp3d prstMaterial="flat">
              <a:bevelT w="0" h="0"/>
              <a:contourClr>
                <a:srgbClr xmlns:mc="http://schemas.openxmlformats.org/markup-compatibility/2006" xmlns:a14="http://schemas.microsoft.com/office/drawing/2007/7/7/main" val="3497AE" mc:Ignorabl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316356"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Arial" pitchFamily="34" charset="0"/>
                <a:cs typeface="Arial" pitchFamily="34" charset="0"/>
              </a:endParaRPr>
            </a:p>
          </p:txBody>
        </p:sp>
        <p:sp>
          <p:nvSpPr>
            <p:cNvPr id="165" name="Flowchart: Manual Operation 164"/>
            <p:cNvSpPr/>
            <p:nvPr/>
          </p:nvSpPr>
          <p:spPr bwMode="auto">
            <a:xfrm rot="11386392" flipH="1" flipV="1">
              <a:off x="5312076" y="1710416"/>
              <a:ext cx="1703132" cy="1997722"/>
            </a:xfrm>
            <a:prstGeom prst="flowChartManualOperation">
              <a:avLst/>
            </a:prstGeom>
            <a:gradFill rotWithShape="1">
              <a:gsLst>
                <a:gs pos="0">
                  <a:srgbClr xmlns:mc="http://schemas.openxmlformats.org/markup-compatibility/2006" xmlns:a14="http://schemas.microsoft.com/office/drawing/2007/7/7/main" val="000000" mc:Ignorable="">
                    <a:alpha val="0"/>
                  </a:srgbClr>
                </a:gs>
                <a:gs pos="50000">
                  <a:srgbClr xmlns:mc="http://schemas.openxmlformats.org/markup-compatibility/2006" xmlns:a14="http://schemas.microsoft.com/office/drawing/2007/7/7/main" val="000000" mc:Ignorable="">
                    <a:alpha val="54000"/>
                  </a:srgbClr>
                </a:gs>
                <a:gs pos="100000">
                  <a:srgbClr xmlns:mc="http://schemas.openxmlformats.org/markup-compatibility/2006" xmlns:a14="http://schemas.microsoft.com/office/drawing/2007/7/7/main" val="000000" mc:Ignorable="">
                    <a:alpha val="0"/>
                  </a:srgbClr>
                </a:gs>
              </a:gsLst>
              <a:lin ang="5400000" scaled="1"/>
            </a:gradFill>
            <a:ln>
              <a:noFill/>
              <a:headEnd type="none" w="med" len="med"/>
              <a:tailEnd type="none" w="med" len="med"/>
            </a:ln>
            <a:effectLst/>
            <a:scene3d>
              <a:camera prst="orthographicFront" fov="0">
                <a:rot lat="0" lon="0" rev="0"/>
              </a:camera>
              <a:lightRig rig="glow" dir="t">
                <a:rot lat="0" lon="0" rev="6360000"/>
              </a:lightRig>
            </a:scene3d>
            <a:sp3d prstMaterial="flat">
              <a:bevelT w="0" h="0"/>
              <a:contourClr>
                <a:srgbClr xmlns:mc="http://schemas.openxmlformats.org/markup-compatibility/2006" xmlns:a14="http://schemas.microsoft.com/office/drawing/2007/7/7/main" val="3497AE" mc:Ignorabl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316356"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Arial" pitchFamily="34" charset="0"/>
                <a:cs typeface="Arial" pitchFamily="34" charset="0"/>
              </a:endParaRPr>
            </a:p>
          </p:txBody>
        </p:sp>
        <p:sp>
          <p:nvSpPr>
            <p:cNvPr id="166" name="Flowchart: Manual Operation 165"/>
            <p:cNvSpPr/>
            <p:nvPr/>
          </p:nvSpPr>
          <p:spPr bwMode="auto">
            <a:xfrm rot="11831184" flipH="1" flipV="1">
              <a:off x="6994287" y="2075547"/>
              <a:ext cx="1816572" cy="2394251"/>
            </a:xfrm>
            <a:prstGeom prst="flowChartManualOperation">
              <a:avLst/>
            </a:prstGeom>
            <a:gradFill rotWithShape="1">
              <a:gsLst>
                <a:gs pos="0">
                  <a:srgbClr xmlns:mc="http://schemas.openxmlformats.org/markup-compatibility/2006" xmlns:a14="http://schemas.microsoft.com/office/drawing/2007/7/7/main" val="000000" mc:Ignorable="">
                    <a:alpha val="0"/>
                  </a:srgbClr>
                </a:gs>
                <a:gs pos="50000">
                  <a:srgbClr xmlns:mc="http://schemas.openxmlformats.org/markup-compatibility/2006" xmlns:a14="http://schemas.microsoft.com/office/drawing/2007/7/7/main" val="000000" mc:Ignorable="">
                    <a:alpha val="54000"/>
                  </a:srgbClr>
                </a:gs>
                <a:gs pos="100000">
                  <a:srgbClr xmlns:mc="http://schemas.openxmlformats.org/markup-compatibility/2006" xmlns:a14="http://schemas.microsoft.com/office/drawing/2007/7/7/main" val="000000" mc:Ignorable="">
                    <a:alpha val="0"/>
                  </a:srgbClr>
                </a:gs>
              </a:gsLst>
              <a:lin ang="5400000" scaled="1"/>
            </a:gradFill>
            <a:ln>
              <a:noFill/>
              <a:headEnd type="none" w="med" len="med"/>
              <a:tailEnd type="none" w="med" len="med"/>
            </a:ln>
            <a:effectLst/>
            <a:scene3d>
              <a:camera prst="orthographicFront" fov="0">
                <a:rot lat="0" lon="0" rev="0"/>
              </a:camera>
              <a:lightRig rig="glow" dir="t">
                <a:rot lat="0" lon="0" rev="6360000"/>
              </a:lightRig>
            </a:scene3d>
            <a:sp3d prstMaterial="flat">
              <a:bevelT w="0" h="0"/>
              <a:contourClr>
                <a:srgbClr xmlns:mc="http://schemas.openxmlformats.org/markup-compatibility/2006" xmlns:a14="http://schemas.microsoft.com/office/drawing/2007/7/7/main" val="3497AE" mc:Ignorabl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316356"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Arial" pitchFamily="34" charset="0"/>
                <a:cs typeface="Arial" pitchFamily="34" charset="0"/>
              </a:endParaRPr>
            </a:p>
          </p:txBody>
        </p:sp>
        <p:sp>
          <p:nvSpPr>
            <p:cNvPr id="167" name="Flowchart: Manual Operation 166"/>
            <p:cNvSpPr/>
            <p:nvPr/>
          </p:nvSpPr>
          <p:spPr bwMode="auto">
            <a:xfrm rot="9768816" flipV="1">
              <a:off x="321123" y="2075547"/>
              <a:ext cx="1816572" cy="2394251"/>
            </a:xfrm>
            <a:prstGeom prst="flowChartManualOperation">
              <a:avLst/>
            </a:prstGeom>
            <a:gradFill rotWithShape="1">
              <a:gsLst>
                <a:gs pos="0">
                  <a:srgbClr xmlns:mc="http://schemas.openxmlformats.org/markup-compatibility/2006" xmlns:a14="http://schemas.microsoft.com/office/drawing/2007/7/7/main" val="000000" mc:Ignorable="">
                    <a:alpha val="0"/>
                  </a:srgbClr>
                </a:gs>
                <a:gs pos="50000">
                  <a:srgbClr xmlns:mc="http://schemas.openxmlformats.org/markup-compatibility/2006" xmlns:a14="http://schemas.microsoft.com/office/drawing/2007/7/7/main" val="000000" mc:Ignorable="">
                    <a:alpha val="54000"/>
                  </a:srgbClr>
                </a:gs>
                <a:gs pos="100000">
                  <a:srgbClr xmlns:mc="http://schemas.openxmlformats.org/markup-compatibility/2006" xmlns:a14="http://schemas.microsoft.com/office/drawing/2007/7/7/main" val="000000" mc:Ignorable="">
                    <a:alpha val="0"/>
                  </a:srgbClr>
                </a:gs>
              </a:gsLst>
              <a:lin ang="5400000" scaled="1"/>
            </a:gradFill>
            <a:ln>
              <a:noFill/>
              <a:headEnd type="none" w="med" len="med"/>
              <a:tailEnd type="none" w="med" len="med"/>
            </a:ln>
            <a:effectLst/>
            <a:scene3d>
              <a:camera prst="orthographicFront" fov="0">
                <a:rot lat="0" lon="0" rev="0"/>
              </a:camera>
              <a:lightRig rig="glow" dir="t">
                <a:rot lat="0" lon="0" rev="6360000"/>
              </a:lightRig>
            </a:scene3d>
            <a:sp3d prstMaterial="flat">
              <a:bevelT w="0" h="0"/>
              <a:contourClr>
                <a:srgbClr xmlns:mc="http://schemas.openxmlformats.org/markup-compatibility/2006" xmlns:a14="http://schemas.microsoft.com/office/drawing/2007/7/7/main" val="3497AE" mc:Ignorabl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316356"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Arial" pitchFamily="34" charset="0"/>
                <a:cs typeface="Arial" pitchFamily="34" charset="0"/>
              </a:endParaRPr>
            </a:p>
          </p:txBody>
        </p:sp>
        <p:sp>
          <p:nvSpPr>
            <p:cNvPr id="168" name="Flowchart: Manual Operation 167"/>
            <p:cNvSpPr/>
            <p:nvPr/>
          </p:nvSpPr>
          <p:spPr bwMode="auto">
            <a:xfrm rot="10800000" flipV="1">
              <a:off x="3729459" y="1113180"/>
              <a:ext cx="1748985" cy="3223118"/>
            </a:xfrm>
            <a:prstGeom prst="flowChartManualOperation">
              <a:avLst/>
            </a:prstGeom>
            <a:gradFill rotWithShape="1">
              <a:gsLst>
                <a:gs pos="0">
                  <a:srgbClr xmlns:mc="http://schemas.openxmlformats.org/markup-compatibility/2006" xmlns:a14="http://schemas.microsoft.com/office/drawing/2007/7/7/main" val="000000" mc:Ignorable="">
                    <a:alpha val="0"/>
                  </a:srgbClr>
                </a:gs>
                <a:gs pos="50000">
                  <a:srgbClr xmlns:mc="http://schemas.openxmlformats.org/markup-compatibility/2006" xmlns:a14="http://schemas.microsoft.com/office/drawing/2007/7/7/main" val="000000" mc:Ignorable="">
                    <a:alpha val="54000"/>
                  </a:srgbClr>
                </a:gs>
                <a:gs pos="100000">
                  <a:srgbClr xmlns:mc="http://schemas.openxmlformats.org/markup-compatibility/2006" xmlns:a14="http://schemas.microsoft.com/office/drawing/2007/7/7/main" val="000000" mc:Ignorable="">
                    <a:alpha val="0"/>
                  </a:srgbClr>
                </a:gs>
              </a:gsLst>
              <a:lin ang="5400000" scaled="1"/>
            </a:gradFill>
            <a:ln>
              <a:noFill/>
              <a:headEnd type="none" w="med" len="med"/>
              <a:tailEnd type="none" w="med" len="med"/>
            </a:ln>
            <a:effectLst/>
            <a:scene3d>
              <a:camera prst="orthographicFront" fov="0">
                <a:rot lat="0" lon="0" rev="0"/>
              </a:camera>
              <a:lightRig rig="glow" dir="t">
                <a:rot lat="0" lon="0" rev="6360000"/>
              </a:lightRig>
            </a:scene3d>
            <a:sp3d prstMaterial="flat">
              <a:bevelT w="0" h="0"/>
              <a:contourClr>
                <a:srgbClr xmlns:mc="http://schemas.openxmlformats.org/markup-compatibility/2006" xmlns:a14="http://schemas.microsoft.com/office/drawing/2007/7/7/main" val="3497AE" mc:Ignorabl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316356"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Arial" pitchFamily="34" charset="0"/>
                <a:cs typeface="Arial" pitchFamily="34" charset="0"/>
              </a:endParaRPr>
            </a:p>
          </p:txBody>
        </p:sp>
      </p:grpSp>
      <p:pic>
        <p:nvPicPr>
          <p:cNvPr id="169" name="Picture 2" descr="C:\Program Files\Microsoft Resource DVD Artwork\DVD_ART\BoxShots_Logos\People Ready\PRB man 3 silouette people ready.png"/>
          <p:cNvPicPr>
            <a:picLocks noChangeAspect="1" noChangeArrowheads="1"/>
          </p:cNvPicPr>
          <p:nvPr/>
        </p:nvPicPr>
        <p:blipFill>
          <a:blip r:embed="rId5" cstate="print">
            <a:lum bright="82000"/>
          </a:blip>
          <a:srcRect/>
          <a:stretch>
            <a:fillRect/>
          </a:stretch>
        </p:blipFill>
        <p:spPr bwMode="auto">
          <a:xfrm>
            <a:off x="2895600" y="1143000"/>
            <a:ext cx="458692" cy="1148429"/>
          </a:xfrm>
          <a:prstGeom prst="rect">
            <a:avLst/>
          </a:prstGeom>
          <a:noFill/>
          <a:effectLst>
            <a:outerShdw blurRad="419100" algn="ctr" rotWithShape="0">
              <a:prstClr val="black"/>
            </a:outerShdw>
            <a:reflection blurRad="6350" stA="52000" endA="300" endPos="35000" dir="5400000" sy="-100000" algn="bl" rotWithShape="0"/>
          </a:effectLst>
        </p:spPr>
      </p:pic>
      <p:pic>
        <p:nvPicPr>
          <p:cNvPr id="170" name="Picture 3" descr="C:\Program Files\Microsoft Resource DVD Artwork\DVD_ART\BoxShots_Logos\People Ready\PRB man silouette people ready.png"/>
          <p:cNvPicPr>
            <a:picLocks noChangeAspect="1" noChangeArrowheads="1"/>
          </p:cNvPicPr>
          <p:nvPr/>
        </p:nvPicPr>
        <p:blipFill>
          <a:blip r:embed="rId6" cstate="print">
            <a:lum bright="82000"/>
          </a:blip>
          <a:srcRect/>
          <a:stretch>
            <a:fillRect/>
          </a:stretch>
        </p:blipFill>
        <p:spPr bwMode="auto">
          <a:xfrm>
            <a:off x="7463969" y="1371600"/>
            <a:ext cx="384631" cy="1375947"/>
          </a:xfrm>
          <a:prstGeom prst="rect">
            <a:avLst/>
          </a:prstGeom>
          <a:noFill/>
          <a:effectLst>
            <a:outerShdw blurRad="419100" algn="ctr" rotWithShape="0">
              <a:prstClr val="black"/>
            </a:outerShdw>
            <a:reflection blurRad="6350" stA="52000" endA="300" endPos="35000" dir="5400000" sy="-100000" algn="bl" rotWithShape="0"/>
          </a:effectLst>
        </p:spPr>
      </p:pic>
      <p:pic>
        <p:nvPicPr>
          <p:cNvPr id="171" name="Picture 4" descr="C:\Program Files\Microsoft Resource DVD Artwork\DVD_ART\BoxShots_Logos\People Ready\PRB woman 2 silouette people ready.png"/>
          <p:cNvPicPr>
            <a:picLocks noChangeAspect="1" noChangeArrowheads="1"/>
          </p:cNvPicPr>
          <p:nvPr/>
        </p:nvPicPr>
        <p:blipFill>
          <a:blip r:embed="rId7" cstate="print">
            <a:lum bright="82000"/>
          </a:blip>
          <a:srcRect/>
          <a:stretch>
            <a:fillRect/>
          </a:stretch>
        </p:blipFill>
        <p:spPr bwMode="auto">
          <a:xfrm>
            <a:off x="4279217" y="1099623"/>
            <a:ext cx="597583" cy="1591436"/>
          </a:xfrm>
          <a:prstGeom prst="rect">
            <a:avLst/>
          </a:prstGeom>
          <a:noFill/>
          <a:effectLst>
            <a:outerShdw blurRad="419100" algn="ctr" rotWithShape="0">
              <a:prstClr val="black"/>
            </a:outerShdw>
            <a:reflection blurRad="6350" stA="52000" endA="300" endPos="35000" dir="5400000" sy="-100000" algn="bl" rotWithShape="0"/>
          </a:effectLst>
        </p:spPr>
      </p:pic>
      <p:pic>
        <p:nvPicPr>
          <p:cNvPr id="172" name="Picture 5" descr="C:\Program Files\Microsoft Resource DVD Artwork\DVD_ART\BoxShots_Logos\People Ready\PRB woman 3 silouette people ready.png"/>
          <p:cNvPicPr>
            <a:picLocks noChangeAspect="1" noChangeArrowheads="1"/>
          </p:cNvPicPr>
          <p:nvPr/>
        </p:nvPicPr>
        <p:blipFill>
          <a:blip r:embed="rId8" cstate="print">
            <a:lum bright="82000"/>
          </a:blip>
          <a:srcRect/>
          <a:stretch>
            <a:fillRect/>
          </a:stretch>
        </p:blipFill>
        <p:spPr bwMode="auto">
          <a:xfrm>
            <a:off x="5801693" y="1167680"/>
            <a:ext cx="446707" cy="1118320"/>
          </a:xfrm>
          <a:prstGeom prst="rect">
            <a:avLst/>
          </a:prstGeom>
          <a:noFill/>
          <a:effectLst>
            <a:outerShdw blurRad="419100" algn="ctr" rotWithShape="0">
              <a:prstClr val="black"/>
            </a:outerShdw>
            <a:reflection blurRad="6350" stA="52000" endA="300" endPos="35000" dir="5400000" sy="-100000" algn="bl" rotWithShape="0"/>
          </a:effectLst>
        </p:spPr>
      </p:pic>
      <p:pic>
        <p:nvPicPr>
          <p:cNvPr id="173" name="Picture 6" descr="C:\Program Files\Microsoft Resource DVD Artwork\DVD_ART\BoxShots_Logos\People Ready\PRB woman silouette people ready.png"/>
          <p:cNvPicPr>
            <a:picLocks noChangeAspect="1" noChangeArrowheads="1"/>
          </p:cNvPicPr>
          <p:nvPr/>
        </p:nvPicPr>
        <p:blipFill>
          <a:blip r:embed="rId9" cstate="print">
            <a:lum bright="82000"/>
          </a:blip>
          <a:srcRect/>
          <a:stretch>
            <a:fillRect/>
          </a:stretch>
        </p:blipFill>
        <p:spPr bwMode="auto">
          <a:xfrm>
            <a:off x="1447800" y="1371600"/>
            <a:ext cx="295844" cy="1337145"/>
          </a:xfrm>
          <a:prstGeom prst="rect">
            <a:avLst/>
          </a:prstGeom>
          <a:noFill/>
          <a:effectLst>
            <a:outerShdw blurRad="419100" algn="ctr" rotWithShape="0">
              <a:prstClr val="black"/>
            </a:outerShdw>
            <a:reflection blurRad="6350" stA="52000" endA="300" endPos="35000" dir="5400000" sy="-100000" algn="bl" rotWithShape="0"/>
          </a:effectLst>
        </p:spPr>
      </p:pic>
      <p:sp>
        <p:nvSpPr>
          <p:cNvPr id="174" name="TextBox 173"/>
          <p:cNvSpPr txBox="1"/>
          <p:nvPr/>
        </p:nvSpPr>
        <p:spPr>
          <a:xfrm>
            <a:off x="4011376" y="2852928"/>
            <a:ext cx="1170224" cy="152400"/>
          </a:xfrm>
          <a:prstGeom prst="rect">
            <a:avLst/>
          </a:prstGeom>
          <a:noFill/>
        </p:spPr>
        <p:txBody>
          <a:bodyPr wrap="none" lIns="109728" tIns="54864" rIns="109728" bIns="54864" rtlCol="0">
            <a:prstTxWarp prst="textArchDown">
              <a:avLst/>
            </a:prstTxWarp>
            <a:spAutoFit/>
          </a:bodyPr>
          <a:lstStyle/>
          <a:p>
            <a:pPr algn="ctr"/>
            <a:r>
              <a:rPr lang="en-US" sz="1000" i="1"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C697"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latin typeface="Arial" pitchFamily="34" charset="0"/>
                <a:cs typeface="Arial" pitchFamily="34" charset="0"/>
              </a:rPr>
              <a:t>POWER USERS</a:t>
            </a:r>
            <a:endParaRPr lang="en-US" sz="1000" i="1" dirty="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C697"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latin typeface="Arial" pitchFamily="34" charset="0"/>
              <a:cs typeface="Arial" pitchFamily="34" charset="0"/>
            </a:endParaRPr>
          </a:p>
        </p:txBody>
      </p:sp>
      <p:sp>
        <p:nvSpPr>
          <p:cNvPr id="175" name="TextBox 174"/>
          <p:cNvSpPr txBox="1"/>
          <p:nvPr/>
        </p:nvSpPr>
        <p:spPr>
          <a:xfrm>
            <a:off x="5431536" y="2362200"/>
            <a:ext cx="1307550" cy="228600"/>
          </a:xfrm>
          <a:prstGeom prst="rect">
            <a:avLst/>
          </a:prstGeom>
          <a:noFill/>
        </p:spPr>
        <p:txBody>
          <a:bodyPr wrap="none" lIns="109728" tIns="54864" rIns="109728" bIns="54864" rtlCol="0">
            <a:prstTxWarp prst="textArchDown">
              <a:avLst/>
            </a:prstTxWarp>
            <a:spAutoFit/>
          </a:bodyPr>
          <a:lstStyle/>
          <a:p>
            <a:pPr algn="ctr"/>
            <a:r>
              <a:rPr lang="en-US" sz="1000" i="1" spc="-8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9CFADB"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latin typeface="Arial" pitchFamily="34" charset="0"/>
                <a:cs typeface="Arial" pitchFamily="34" charset="0"/>
              </a:rPr>
              <a:t>BUSINESS DECISION</a:t>
            </a:r>
            <a:br>
              <a:rPr lang="en-US" sz="1000" i="1" spc="-8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9CFADB"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latin typeface="Arial" pitchFamily="34" charset="0"/>
                <a:cs typeface="Arial" pitchFamily="34" charset="0"/>
              </a:rPr>
            </a:br>
            <a:r>
              <a:rPr lang="en-US" sz="1000" i="1"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9CFADB"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latin typeface="Arial" pitchFamily="34" charset="0"/>
                <a:cs typeface="Arial" pitchFamily="34" charset="0"/>
              </a:rPr>
              <a:t>MAKERS</a:t>
            </a:r>
            <a:endParaRPr lang="en-US" sz="1000" i="1" dirty="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9CFADB"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latin typeface="Arial" pitchFamily="34" charset="0"/>
              <a:cs typeface="Arial" pitchFamily="34" charset="0"/>
            </a:endParaRPr>
          </a:p>
        </p:txBody>
      </p:sp>
      <p:sp>
        <p:nvSpPr>
          <p:cNvPr id="176" name="TextBox 175"/>
          <p:cNvSpPr txBox="1"/>
          <p:nvPr/>
        </p:nvSpPr>
        <p:spPr>
          <a:xfrm rot="171018">
            <a:off x="6878873" y="2871216"/>
            <a:ext cx="1235779" cy="204165"/>
          </a:xfrm>
          <a:prstGeom prst="rect">
            <a:avLst/>
          </a:prstGeom>
          <a:noFill/>
        </p:spPr>
        <p:txBody>
          <a:bodyPr wrap="none" lIns="109728" tIns="54864" rIns="109728" bIns="54864" rtlCol="0">
            <a:prstTxWarp prst="textArchDown">
              <a:avLst/>
            </a:prstTxWarp>
            <a:spAutoFit/>
          </a:bodyPr>
          <a:lstStyle/>
          <a:p>
            <a:pPr algn="ctr"/>
            <a:r>
              <a:rPr lang="en-US" sz="1000" i="1"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9ED4F8"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latin typeface="Arial" pitchFamily="34" charset="0"/>
                <a:cs typeface="Arial" pitchFamily="34" charset="0"/>
              </a:rPr>
              <a:t>DEVELOPERS</a:t>
            </a:r>
            <a:endParaRPr lang="en-US" sz="1000" i="1" dirty="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9ED4F8"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latin typeface="Arial" pitchFamily="34" charset="0"/>
              <a:cs typeface="Arial" pitchFamily="34" charset="0"/>
            </a:endParaRPr>
          </a:p>
        </p:txBody>
      </p:sp>
      <p:sp>
        <p:nvSpPr>
          <p:cNvPr id="177" name="TextBox 176"/>
          <p:cNvSpPr txBox="1"/>
          <p:nvPr/>
        </p:nvSpPr>
        <p:spPr>
          <a:xfrm>
            <a:off x="2366936" y="2304288"/>
            <a:ext cx="1574187" cy="302297"/>
          </a:xfrm>
          <a:prstGeom prst="rect">
            <a:avLst/>
          </a:prstGeom>
          <a:noFill/>
        </p:spPr>
        <p:txBody>
          <a:bodyPr wrap="none" lIns="109728" tIns="54864" rIns="109728" bIns="54864" rtlCol="0">
            <a:prstTxWarp prst="textArchDown">
              <a:avLst/>
            </a:prstTxWarp>
            <a:spAutoFit/>
          </a:bodyPr>
          <a:lstStyle/>
          <a:p>
            <a:pPr algn="ctr"/>
            <a:r>
              <a:rPr lang="en-US" sz="1000" i="1" spc="-8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2DA82"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latin typeface="Arial" pitchFamily="34" charset="0"/>
                <a:cs typeface="Arial" pitchFamily="34" charset="0"/>
              </a:rPr>
              <a:t>IT   PROFESSIONALS</a:t>
            </a:r>
            <a:endParaRPr lang="en-US" sz="1000" i="1" spc="-80" dirty="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2DA82"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latin typeface="Arial" pitchFamily="34" charset="0"/>
              <a:cs typeface="Arial" pitchFamily="34" charset="0"/>
            </a:endParaRPr>
          </a:p>
        </p:txBody>
      </p:sp>
      <p:sp>
        <p:nvSpPr>
          <p:cNvPr id="178" name="TextBox 177"/>
          <p:cNvSpPr txBox="1"/>
          <p:nvPr/>
        </p:nvSpPr>
        <p:spPr>
          <a:xfrm rot="21035813">
            <a:off x="1346588" y="2780235"/>
            <a:ext cx="1406963" cy="253116"/>
          </a:xfrm>
          <a:prstGeom prst="rect">
            <a:avLst/>
          </a:prstGeom>
          <a:noFill/>
        </p:spPr>
        <p:txBody>
          <a:bodyPr wrap="none" lIns="109728" tIns="54864" rIns="109728" bIns="54864" rtlCol="0">
            <a:prstTxWarp prst="textArchDown">
              <a:avLst/>
            </a:prstTxWarp>
            <a:spAutoFit/>
          </a:bodyPr>
          <a:lstStyle/>
          <a:p>
            <a:pPr algn="ctr"/>
            <a:r>
              <a:rPr lang="en-US" sz="1000" i="1"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D4E27E"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latin typeface="Arial" pitchFamily="34" charset="0"/>
                <a:cs typeface="Arial" pitchFamily="34" charset="0"/>
              </a:rPr>
              <a:t>INFORMATION</a:t>
            </a:r>
            <a:br>
              <a:rPr lang="en-US" sz="1000" i="1"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D4E27E"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latin typeface="Arial" pitchFamily="34" charset="0"/>
                <a:cs typeface="Arial" pitchFamily="34" charset="0"/>
              </a:rPr>
            </a:br>
            <a:r>
              <a:rPr lang="en-US" sz="1000" i="1"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D4E27E"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latin typeface="Arial" pitchFamily="34" charset="0"/>
                <a:cs typeface="Arial" pitchFamily="34" charset="0"/>
              </a:rPr>
              <a:t>WORKERS</a:t>
            </a:r>
            <a:endParaRPr lang="en-US" sz="1000" i="1" dirty="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D4E27E"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latin typeface="Arial" pitchFamily="34" charset="0"/>
              <a:cs typeface="Arial" pitchFamily="34" charset="0"/>
            </a:endParaRPr>
          </a:p>
        </p:txBody>
      </p:sp>
      <p:sp>
        <p:nvSpPr>
          <p:cNvPr id="179" name="White to White Gradient; Reflection"/>
          <p:cNvSpPr txBox="1">
            <a:spLocks/>
          </p:cNvSpPr>
          <p:nvPr/>
        </p:nvSpPr>
        <p:spPr bwMode="auto">
          <a:xfrm>
            <a:off x="2406833" y="3124200"/>
            <a:ext cx="4134756" cy="299164"/>
          </a:xfrm>
          <a:prstGeom prst="rect">
            <a:avLst/>
          </a:prstGeom>
          <a:noFill/>
          <a:ln w="9525">
            <a:noFill/>
            <a:miter lim="800000"/>
            <a:headEnd/>
            <a:tailEnd/>
          </a:ln>
          <a:effectLst/>
        </p:spPr>
        <p:txBody>
          <a:bodyPr vert="horz" wrap="square" lIns="109687" tIns="54846" rIns="109687" bIns="54846" numCol="1" anchor="t" anchorCtr="0" compatLnSpc="1">
            <a:prstTxWarp prst="textArchDown">
              <a:avLst/>
            </a:prstTxWarp>
            <a:spAutoFit/>
          </a:bodyPr>
          <a:lstStyle/>
          <a:p>
            <a:pPr algn="ctr" defTabSz="1097280">
              <a:lnSpc>
                <a:spcPct val="90000"/>
              </a:lnSpc>
              <a:defRPr/>
            </a:pPr>
            <a:r>
              <a:rPr lang="en-US" i="1" spc="100" dirty="0" smtClean="0">
                <a:ln w="18415" cmpd="sng">
                  <a:solidFill>
                    <a:srgbClr xmlns:mc="http://schemas.openxmlformats.org/markup-compatibility/2006" xmlns:a14="http://schemas.microsoft.com/office/drawing/2007/7/7/main" val="FFFFFF" mc:Ignorable=""/>
                  </a:solid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63500" dir="3600000" algn="tl" rotWithShape="0">
                    <a:srgbClr xmlns:mc="http://schemas.openxmlformats.org/markup-compatibility/2006" xmlns:a14="http://schemas.microsoft.com/office/drawing/2007/7/7/main" val="000000" mc:Ignorable="">
                      <a:alpha val="70000"/>
                    </a:srgbClr>
                  </a:outerShdw>
                </a:effectLst>
                <a:latin typeface="Arial" pitchFamily="34" charset="0"/>
                <a:cs typeface="Arial" pitchFamily="34" charset="0"/>
              </a:rPr>
              <a:t>MICROSOFT BI PLATFORM</a:t>
            </a: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aypc\c$\User Data\SQLBI\NewTemplate\Deck R2 BI\3DArt\BIstackAS.png"/>
          <p:cNvPicPr>
            <a:picLocks noChangeAspect="1" noChangeArrowheads="1"/>
          </p:cNvPicPr>
          <p:nvPr/>
        </p:nvPicPr>
        <p:blipFill>
          <a:blip r:embed="rId3" cstate="print"/>
          <a:srcRect/>
          <a:stretch>
            <a:fillRect/>
          </a:stretch>
        </p:blipFill>
        <p:spPr bwMode="auto">
          <a:xfrm>
            <a:off x="152400" y="2209800"/>
            <a:ext cx="8839200" cy="4487862"/>
          </a:xfrm>
          <a:prstGeom prst="rect">
            <a:avLst/>
          </a:prstGeom>
          <a:noFill/>
        </p:spPr>
      </p:pic>
      <p:sp>
        <p:nvSpPr>
          <p:cNvPr id="3" name="Rectangle 14"/>
          <p:cNvSpPr>
            <a:spLocks noGrp="1" noChangeArrowheads="1"/>
          </p:cNvSpPr>
          <p:nvPr>
            <p:ph type="title"/>
          </p:nvPr>
        </p:nvSpPr>
        <p:spPr>
          <a:xfrm>
            <a:off x="152400" y="152400"/>
            <a:ext cx="8991600" cy="1034129"/>
          </a:xfrm>
        </p:spPr>
        <p:txBody>
          <a:bodyPr>
            <a:noAutofit/>
          </a:bodyPr>
          <a:lstStyle/>
          <a:p>
            <a:r>
              <a:rPr lang="fr-FR" spc="0" dirty="0">
                <a:cs typeface="Arial" pitchFamily="34" charset="0"/>
              </a:rPr>
              <a:t>SQL Server 2008 R2 </a:t>
            </a:r>
            <a:r>
              <a:rPr lang="fr-FR" spc="0" dirty="0" smtClean="0">
                <a:cs typeface="Arial" pitchFamily="34" charset="0"/>
              </a:rPr>
              <a:t>BI Technologies</a:t>
            </a:r>
            <a:r>
              <a:rPr lang="en-US" spc="0" dirty="0" smtClean="0">
                <a:cs typeface="Arial" pitchFamily="34" charset="0"/>
              </a:rPr>
              <a:t/>
            </a:r>
            <a:br>
              <a:rPr lang="en-US" spc="0" dirty="0" smtClean="0">
                <a:cs typeface="Arial" pitchFamily="34" charset="0"/>
              </a:rPr>
            </a:br>
            <a:endParaRPr lang="en-US" spc="0" dirty="0" smtClean="0">
              <a:solidFill>
                <a:schemeClr val="accent4"/>
              </a:solidFill>
              <a:cs typeface="Arial" pitchFamily="34" charset="0"/>
            </a:endParaRPr>
          </a:p>
        </p:txBody>
      </p:sp>
      <p:pic>
        <p:nvPicPr>
          <p:cNvPr id="162" name="Picture 161" descr="new-live-services-platform-.png"/>
          <p:cNvPicPr>
            <a:picLocks noChangeAspect="1"/>
          </p:cNvPicPr>
          <p:nvPr/>
        </p:nvPicPr>
        <p:blipFill>
          <a:blip r:embed="rId4" cstate="print"/>
          <a:stretch>
            <a:fillRect/>
          </a:stretch>
        </p:blipFill>
        <p:spPr>
          <a:xfrm>
            <a:off x="0" y="2020824"/>
            <a:ext cx="9144000" cy="1676400"/>
          </a:xfrm>
          <a:prstGeom prst="rect">
            <a:avLst/>
          </a:prstGeom>
        </p:spPr>
      </p:pic>
      <p:grpSp>
        <p:nvGrpSpPr>
          <p:cNvPr id="2" name="Group 24"/>
          <p:cNvGrpSpPr/>
          <p:nvPr/>
        </p:nvGrpSpPr>
        <p:grpSpPr>
          <a:xfrm>
            <a:off x="579532" y="838200"/>
            <a:ext cx="7936058" cy="1948377"/>
            <a:chOff x="321123" y="1113180"/>
            <a:chExt cx="8489736" cy="3356618"/>
          </a:xfrm>
        </p:grpSpPr>
        <p:sp>
          <p:nvSpPr>
            <p:cNvPr id="164" name="Flowchart: Manual Operation 163"/>
            <p:cNvSpPr/>
            <p:nvPr/>
          </p:nvSpPr>
          <p:spPr bwMode="auto">
            <a:xfrm rot="10213608" flipV="1">
              <a:off x="2154083" y="1677286"/>
              <a:ext cx="1703132" cy="1997722"/>
            </a:xfrm>
            <a:prstGeom prst="flowChartManualOperation">
              <a:avLst/>
            </a:prstGeom>
            <a:gradFill rotWithShape="1">
              <a:gsLst>
                <a:gs pos="0">
                  <a:srgbClr xmlns:mc="http://schemas.openxmlformats.org/markup-compatibility/2006" xmlns:a14="http://schemas.microsoft.com/office/drawing/2007/7/7/main" val="000000" mc:Ignorable="">
                    <a:alpha val="0"/>
                  </a:srgbClr>
                </a:gs>
                <a:gs pos="50000">
                  <a:srgbClr xmlns:mc="http://schemas.openxmlformats.org/markup-compatibility/2006" xmlns:a14="http://schemas.microsoft.com/office/drawing/2007/7/7/main" val="000000" mc:Ignorable="">
                    <a:alpha val="54000"/>
                  </a:srgbClr>
                </a:gs>
                <a:gs pos="100000">
                  <a:srgbClr xmlns:mc="http://schemas.openxmlformats.org/markup-compatibility/2006" xmlns:a14="http://schemas.microsoft.com/office/drawing/2007/7/7/main" val="000000" mc:Ignorable="">
                    <a:alpha val="0"/>
                  </a:srgbClr>
                </a:gs>
              </a:gsLst>
              <a:lin ang="5400000" scaled="1"/>
            </a:gradFill>
            <a:ln>
              <a:noFill/>
              <a:headEnd type="none" w="med" len="med"/>
              <a:tailEnd type="none" w="med" len="med"/>
            </a:ln>
            <a:effectLst/>
            <a:scene3d>
              <a:camera prst="orthographicFront" fov="0">
                <a:rot lat="0" lon="0" rev="0"/>
              </a:camera>
              <a:lightRig rig="glow" dir="t">
                <a:rot lat="0" lon="0" rev="6360000"/>
              </a:lightRig>
            </a:scene3d>
            <a:sp3d prstMaterial="flat">
              <a:bevelT w="0" h="0"/>
              <a:contourClr>
                <a:srgbClr xmlns:mc="http://schemas.openxmlformats.org/markup-compatibility/2006" xmlns:a14="http://schemas.microsoft.com/office/drawing/2007/7/7/main" val="3497AE" mc:Ignorabl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316356"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Arial" pitchFamily="34" charset="0"/>
                <a:cs typeface="Arial" pitchFamily="34" charset="0"/>
              </a:endParaRPr>
            </a:p>
          </p:txBody>
        </p:sp>
        <p:sp>
          <p:nvSpPr>
            <p:cNvPr id="165" name="Flowchart: Manual Operation 164"/>
            <p:cNvSpPr/>
            <p:nvPr/>
          </p:nvSpPr>
          <p:spPr bwMode="auto">
            <a:xfrm rot="11386392" flipH="1" flipV="1">
              <a:off x="5312076" y="1710416"/>
              <a:ext cx="1703132" cy="1997722"/>
            </a:xfrm>
            <a:prstGeom prst="flowChartManualOperation">
              <a:avLst/>
            </a:prstGeom>
            <a:gradFill rotWithShape="1">
              <a:gsLst>
                <a:gs pos="0">
                  <a:srgbClr xmlns:mc="http://schemas.openxmlformats.org/markup-compatibility/2006" xmlns:a14="http://schemas.microsoft.com/office/drawing/2007/7/7/main" val="000000" mc:Ignorable="">
                    <a:alpha val="0"/>
                  </a:srgbClr>
                </a:gs>
                <a:gs pos="50000">
                  <a:srgbClr xmlns:mc="http://schemas.openxmlformats.org/markup-compatibility/2006" xmlns:a14="http://schemas.microsoft.com/office/drawing/2007/7/7/main" val="000000" mc:Ignorable="">
                    <a:alpha val="54000"/>
                  </a:srgbClr>
                </a:gs>
                <a:gs pos="100000">
                  <a:srgbClr xmlns:mc="http://schemas.openxmlformats.org/markup-compatibility/2006" xmlns:a14="http://schemas.microsoft.com/office/drawing/2007/7/7/main" val="000000" mc:Ignorable="">
                    <a:alpha val="0"/>
                  </a:srgbClr>
                </a:gs>
              </a:gsLst>
              <a:lin ang="5400000" scaled="1"/>
            </a:gradFill>
            <a:ln>
              <a:noFill/>
              <a:headEnd type="none" w="med" len="med"/>
              <a:tailEnd type="none" w="med" len="med"/>
            </a:ln>
            <a:effectLst/>
            <a:scene3d>
              <a:camera prst="orthographicFront" fov="0">
                <a:rot lat="0" lon="0" rev="0"/>
              </a:camera>
              <a:lightRig rig="glow" dir="t">
                <a:rot lat="0" lon="0" rev="6360000"/>
              </a:lightRig>
            </a:scene3d>
            <a:sp3d prstMaterial="flat">
              <a:bevelT w="0" h="0"/>
              <a:contourClr>
                <a:srgbClr xmlns:mc="http://schemas.openxmlformats.org/markup-compatibility/2006" xmlns:a14="http://schemas.microsoft.com/office/drawing/2007/7/7/main" val="3497AE" mc:Ignorabl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316356"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Arial" pitchFamily="34" charset="0"/>
                <a:cs typeface="Arial" pitchFamily="34" charset="0"/>
              </a:endParaRPr>
            </a:p>
          </p:txBody>
        </p:sp>
        <p:sp>
          <p:nvSpPr>
            <p:cNvPr id="166" name="Flowchart: Manual Operation 165"/>
            <p:cNvSpPr/>
            <p:nvPr/>
          </p:nvSpPr>
          <p:spPr bwMode="auto">
            <a:xfrm rot="11831184" flipH="1" flipV="1">
              <a:off x="6994287" y="2075547"/>
              <a:ext cx="1816572" cy="2394251"/>
            </a:xfrm>
            <a:prstGeom prst="flowChartManualOperation">
              <a:avLst/>
            </a:prstGeom>
            <a:gradFill rotWithShape="1">
              <a:gsLst>
                <a:gs pos="0">
                  <a:srgbClr xmlns:mc="http://schemas.openxmlformats.org/markup-compatibility/2006" xmlns:a14="http://schemas.microsoft.com/office/drawing/2007/7/7/main" val="000000" mc:Ignorable="">
                    <a:alpha val="0"/>
                  </a:srgbClr>
                </a:gs>
                <a:gs pos="50000">
                  <a:srgbClr xmlns:mc="http://schemas.openxmlformats.org/markup-compatibility/2006" xmlns:a14="http://schemas.microsoft.com/office/drawing/2007/7/7/main" val="000000" mc:Ignorable="">
                    <a:alpha val="54000"/>
                  </a:srgbClr>
                </a:gs>
                <a:gs pos="100000">
                  <a:srgbClr xmlns:mc="http://schemas.openxmlformats.org/markup-compatibility/2006" xmlns:a14="http://schemas.microsoft.com/office/drawing/2007/7/7/main" val="000000" mc:Ignorable="">
                    <a:alpha val="0"/>
                  </a:srgbClr>
                </a:gs>
              </a:gsLst>
              <a:lin ang="5400000" scaled="1"/>
            </a:gradFill>
            <a:ln>
              <a:noFill/>
              <a:headEnd type="none" w="med" len="med"/>
              <a:tailEnd type="none" w="med" len="med"/>
            </a:ln>
            <a:effectLst/>
            <a:scene3d>
              <a:camera prst="orthographicFront" fov="0">
                <a:rot lat="0" lon="0" rev="0"/>
              </a:camera>
              <a:lightRig rig="glow" dir="t">
                <a:rot lat="0" lon="0" rev="6360000"/>
              </a:lightRig>
            </a:scene3d>
            <a:sp3d prstMaterial="flat">
              <a:bevelT w="0" h="0"/>
              <a:contourClr>
                <a:srgbClr xmlns:mc="http://schemas.openxmlformats.org/markup-compatibility/2006" xmlns:a14="http://schemas.microsoft.com/office/drawing/2007/7/7/main" val="3497AE" mc:Ignorabl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316356"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Arial" pitchFamily="34" charset="0"/>
                <a:cs typeface="Arial" pitchFamily="34" charset="0"/>
              </a:endParaRPr>
            </a:p>
          </p:txBody>
        </p:sp>
        <p:sp>
          <p:nvSpPr>
            <p:cNvPr id="167" name="Flowchart: Manual Operation 166"/>
            <p:cNvSpPr/>
            <p:nvPr/>
          </p:nvSpPr>
          <p:spPr bwMode="auto">
            <a:xfrm rot="9768816" flipV="1">
              <a:off x="321123" y="2075547"/>
              <a:ext cx="1816572" cy="2394251"/>
            </a:xfrm>
            <a:prstGeom prst="flowChartManualOperation">
              <a:avLst/>
            </a:prstGeom>
            <a:gradFill rotWithShape="1">
              <a:gsLst>
                <a:gs pos="0">
                  <a:srgbClr xmlns:mc="http://schemas.openxmlformats.org/markup-compatibility/2006" xmlns:a14="http://schemas.microsoft.com/office/drawing/2007/7/7/main" val="000000" mc:Ignorable="">
                    <a:alpha val="0"/>
                  </a:srgbClr>
                </a:gs>
                <a:gs pos="50000">
                  <a:srgbClr xmlns:mc="http://schemas.openxmlformats.org/markup-compatibility/2006" xmlns:a14="http://schemas.microsoft.com/office/drawing/2007/7/7/main" val="000000" mc:Ignorable="">
                    <a:alpha val="54000"/>
                  </a:srgbClr>
                </a:gs>
                <a:gs pos="100000">
                  <a:srgbClr xmlns:mc="http://schemas.openxmlformats.org/markup-compatibility/2006" xmlns:a14="http://schemas.microsoft.com/office/drawing/2007/7/7/main" val="000000" mc:Ignorable="">
                    <a:alpha val="0"/>
                  </a:srgbClr>
                </a:gs>
              </a:gsLst>
              <a:lin ang="5400000" scaled="1"/>
            </a:gradFill>
            <a:ln>
              <a:noFill/>
              <a:headEnd type="none" w="med" len="med"/>
              <a:tailEnd type="none" w="med" len="med"/>
            </a:ln>
            <a:effectLst/>
            <a:scene3d>
              <a:camera prst="orthographicFront" fov="0">
                <a:rot lat="0" lon="0" rev="0"/>
              </a:camera>
              <a:lightRig rig="glow" dir="t">
                <a:rot lat="0" lon="0" rev="6360000"/>
              </a:lightRig>
            </a:scene3d>
            <a:sp3d prstMaterial="flat">
              <a:bevelT w="0" h="0"/>
              <a:contourClr>
                <a:srgbClr xmlns:mc="http://schemas.openxmlformats.org/markup-compatibility/2006" xmlns:a14="http://schemas.microsoft.com/office/drawing/2007/7/7/main" val="3497AE" mc:Ignorabl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316356"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Arial" pitchFamily="34" charset="0"/>
                <a:cs typeface="Arial" pitchFamily="34" charset="0"/>
              </a:endParaRPr>
            </a:p>
          </p:txBody>
        </p:sp>
        <p:sp>
          <p:nvSpPr>
            <p:cNvPr id="168" name="Flowchart: Manual Operation 167"/>
            <p:cNvSpPr/>
            <p:nvPr/>
          </p:nvSpPr>
          <p:spPr bwMode="auto">
            <a:xfrm rot="10800000" flipV="1">
              <a:off x="3729459" y="1113180"/>
              <a:ext cx="1748985" cy="3223118"/>
            </a:xfrm>
            <a:prstGeom prst="flowChartManualOperation">
              <a:avLst/>
            </a:prstGeom>
            <a:gradFill rotWithShape="1">
              <a:gsLst>
                <a:gs pos="0">
                  <a:srgbClr xmlns:mc="http://schemas.openxmlformats.org/markup-compatibility/2006" xmlns:a14="http://schemas.microsoft.com/office/drawing/2007/7/7/main" val="000000" mc:Ignorable="">
                    <a:alpha val="0"/>
                  </a:srgbClr>
                </a:gs>
                <a:gs pos="50000">
                  <a:srgbClr xmlns:mc="http://schemas.openxmlformats.org/markup-compatibility/2006" xmlns:a14="http://schemas.microsoft.com/office/drawing/2007/7/7/main" val="000000" mc:Ignorable="">
                    <a:alpha val="54000"/>
                  </a:srgbClr>
                </a:gs>
                <a:gs pos="100000">
                  <a:srgbClr xmlns:mc="http://schemas.openxmlformats.org/markup-compatibility/2006" xmlns:a14="http://schemas.microsoft.com/office/drawing/2007/7/7/main" val="000000" mc:Ignorable="">
                    <a:alpha val="0"/>
                  </a:srgbClr>
                </a:gs>
              </a:gsLst>
              <a:lin ang="5400000" scaled="1"/>
            </a:gradFill>
            <a:ln>
              <a:noFill/>
              <a:headEnd type="none" w="med" len="med"/>
              <a:tailEnd type="none" w="med" len="med"/>
            </a:ln>
            <a:effectLst/>
            <a:scene3d>
              <a:camera prst="orthographicFront" fov="0">
                <a:rot lat="0" lon="0" rev="0"/>
              </a:camera>
              <a:lightRig rig="glow" dir="t">
                <a:rot lat="0" lon="0" rev="6360000"/>
              </a:lightRig>
            </a:scene3d>
            <a:sp3d prstMaterial="flat">
              <a:bevelT w="0" h="0"/>
              <a:contourClr>
                <a:srgbClr xmlns:mc="http://schemas.openxmlformats.org/markup-compatibility/2006" xmlns:a14="http://schemas.microsoft.com/office/drawing/2007/7/7/main" val="3497AE" mc:Ignorabl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316356"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Arial" pitchFamily="34" charset="0"/>
                <a:cs typeface="Arial" pitchFamily="34" charset="0"/>
              </a:endParaRPr>
            </a:p>
          </p:txBody>
        </p:sp>
      </p:grpSp>
      <p:pic>
        <p:nvPicPr>
          <p:cNvPr id="169" name="Picture 2" descr="C:\Program Files\Microsoft Resource DVD Artwork\DVD_ART\BoxShots_Logos\People Ready\PRB man 3 silouette people ready.png"/>
          <p:cNvPicPr>
            <a:picLocks noChangeAspect="1" noChangeArrowheads="1"/>
          </p:cNvPicPr>
          <p:nvPr/>
        </p:nvPicPr>
        <p:blipFill>
          <a:blip r:embed="rId5" cstate="print">
            <a:lum bright="82000"/>
          </a:blip>
          <a:srcRect/>
          <a:stretch>
            <a:fillRect/>
          </a:stretch>
        </p:blipFill>
        <p:spPr bwMode="auto">
          <a:xfrm>
            <a:off x="2895600" y="1143000"/>
            <a:ext cx="458692" cy="1148429"/>
          </a:xfrm>
          <a:prstGeom prst="rect">
            <a:avLst/>
          </a:prstGeom>
          <a:noFill/>
          <a:effectLst>
            <a:outerShdw blurRad="419100" algn="ctr" rotWithShape="0">
              <a:prstClr val="black"/>
            </a:outerShdw>
            <a:reflection blurRad="6350" stA="52000" endA="300" endPos="35000" dir="5400000" sy="-100000" algn="bl" rotWithShape="0"/>
          </a:effectLst>
        </p:spPr>
      </p:pic>
      <p:pic>
        <p:nvPicPr>
          <p:cNvPr id="170" name="Picture 3" descr="C:\Program Files\Microsoft Resource DVD Artwork\DVD_ART\BoxShots_Logos\People Ready\PRB man silouette people ready.png"/>
          <p:cNvPicPr>
            <a:picLocks noChangeAspect="1" noChangeArrowheads="1"/>
          </p:cNvPicPr>
          <p:nvPr/>
        </p:nvPicPr>
        <p:blipFill>
          <a:blip r:embed="rId6" cstate="print">
            <a:lum bright="82000"/>
          </a:blip>
          <a:srcRect/>
          <a:stretch>
            <a:fillRect/>
          </a:stretch>
        </p:blipFill>
        <p:spPr bwMode="auto">
          <a:xfrm>
            <a:off x="7463969" y="1371600"/>
            <a:ext cx="384631" cy="1375947"/>
          </a:xfrm>
          <a:prstGeom prst="rect">
            <a:avLst/>
          </a:prstGeom>
          <a:noFill/>
          <a:effectLst>
            <a:outerShdw blurRad="419100" algn="ctr" rotWithShape="0">
              <a:prstClr val="black"/>
            </a:outerShdw>
            <a:reflection blurRad="6350" stA="52000" endA="300" endPos="35000" dir="5400000" sy="-100000" algn="bl" rotWithShape="0"/>
          </a:effectLst>
        </p:spPr>
      </p:pic>
      <p:pic>
        <p:nvPicPr>
          <p:cNvPr id="171" name="Picture 4" descr="C:\Program Files\Microsoft Resource DVD Artwork\DVD_ART\BoxShots_Logos\People Ready\PRB woman 2 silouette people ready.png"/>
          <p:cNvPicPr>
            <a:picLocks noChangeAspect="1" noChangeArrowheads="1"/>
          </p:cNvPicPr>
          <p:nvPr/>
        </p:nvPicPr>
        <p:blipFill>
          <a:blip r:embed="rId7" cstate="print">
            <a:lum bright="82000"/>
          </a:blip>
          <a:srcRect/>
          <a:stretch>
            <a:fillRect/>
          </a:stretch>
        </p:blipFill>
        <p:spPr bwMode="auto">
          <a:xfrm>
            <a:off x="4279217" y="1099623"/>
            <a:ext cx="597583" cy="1591436"/>
          </a:xfrm>
          <a:prstGeom prst="rect">
            <a:avLst/>
          </a:prstGeom>
          <a:noFill/>
          <a:effectLst>
            <a:outerShdw blurRad="419100" algn="ctr" rotWithShape="0">
              <a:prstClr val="black"/>
            </a:outerShdw>
            <a:reflection blurRad="6350" stA="52000" endA="300" endPos="35000" dir="5400000" sy="-100000" algn="bl" rotWithShape="0"/>
          </a:effectLst>
        </p:spPr>
      </p:pic>
      <p:pic>
        <p:nvPicPr>
          <p:cNvPr id="172" name="Picture 5" descr="C:\Program Files\Microsoft Resource DVD Artwork\DVD_ART\BoxShots_Logos\People Ready\PRB woman 3 silouette people ready.png"/>
          <p:cNvPicPr>
            <a:picLocks noChangeAspect="1" noChangeArrowheads="1"/>
          </p:cNvPicPr>
          <p:nvPr/>
        </p:nvPicPr>
        <p:blipFill>
          <a:blip r:embed="rId8" cstate="print">
            <a:lum bright="82000"/>
          </a:blip>
          <a:srcRect/>
          <a:stretch>
            <a:fillRect/>
          </a:stretch>
        </p:blipFill>
        <p:spPr bwMode="auto">
          <a:xfrm>
            <a:off x="5801693" y="1167680"/>
            <a:ext cx="446707" cy="1118320"/>
          </a:xfrm>
          <a:prstGeom prst="rect">
            <a:avLst/>
          </a:prstGeom>
          <a:noFill/>
          <a:effectLst>
            <a:outerShdw blurRad="419100" algn="ctr" rotWithShape="0">
              <a:prstClr val="black"/>
            </a:outerShdw>
            <a:reflection blurRad="6350" stA="52000" endA="300" endPos="35000" dir="5400000" sy="-100000" algn="bl" rotWithShape="0"/>
          </a:effectLst>
        </p:spPr>
      </p:pic>
      <p:pic>
        <p:nvPicPr>
          <p:cNvPr id="173" name="Picture 6" descr="C:\Program Files\Microsoft Resource DVD Artwork\DVD_ART\BoxShots_Logos\People Ready\PRB woman silouette people ready.png"/>
          <p:cNvPicPr>
            <a:picLocks noChangeAspect="1" noChangeArrowheads="1"/>
          </p:cNvPicPr>
          <p:nvPr/>
        </p:nvPicPr>
        <p:blipFill>
          <a:blip r:embed="rId9" cstate="print">
            <a:lum bright="82000"/>
          </a:blip>
          <a:srcRect/>
          <a:stretch>
            <a:fillRect/>
          </a:stretch>
        </p:blipFill>
        <p:spPr bwMode="auto">
          <a:xfrm>
            <a:off x="1447800" y="1371600"/>
            <a:ext cx="295844" cy="1337145"/>
          </a:xfrm>
          <a:prstGeom prst="rect">
            <a:avLst/>
          </a:prstGeom>
          <a:noFill/>
          <a:effectLst>
            <a:outerShdw blurRad="419100" algn="ctr" rotWithShape="0">
              <a:prstClr val="black"/>
            </a:outerShdw>
            <a:reflection blurRad="6350" stA="52000" endA="300" endPos="35000" dir="5400000" sy="-100000" algn="bl" rotWithShape="0"/>
          </a:effectLst>
        </p:spPr>
      </p:pic>
      <p:sp>
        <p:nvSpPr>
          <p:cNvPr id="174" name="TextBox 173"/>
          <p:cNvSpPr txBox="1"/>
          <p:nvPr/>
        </p:nvSpPr>
        <p:spPr>
          <a:xfrm>
            <a:off x="4011376" y="2852928"/>
            <a:ext cx="1170224" cy="152400"/>
          </a:xfrm>
          <a:prstGeom prst="rect">
            <a:avLst/>
          </a:prstGeom>
          <a:noFill/>
        </p:spPr>
        <p:txBody>
          <a:bodyPr wrap="none" lIns="109728" tIns="54864" rIns="109728" bIns="54864" rtlCol="0">
            <a:prstTxWarp prst="textArchDown">
              <a:avLst/>
            </a:prstTxWarp>
            <a:spAutoFit/>
          </a:bodyPr>
          <a:lstStyle/>
          <a:p>
            <a:pPr algn="ctr"/>
            <a:r>
              <a:rPr lang="en-US" sz="1000" i="1"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C697"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latin typeface="Arial" pitchFamily="34" charset="0"/>
                <a:cs typeface="Arial" pitchFamily="34" charset="0"/>
              </a:rPr>
              <a:t>POWER USERS</a:t>
            </a:r>
            <a:endParaRPr lang="en-US" sz="1000" i="1" dirty="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C697"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latin typeface="Arial" pitchFamily="34" charset="0"/>
              <a:cs typeface="Arial" pitchFamily="34" charset="0"/>
            </a:endParaRPr>
          </a:p>
        </p:txBody>
      </p:sp>
      <p:sp>
        <p:nvSpPr>
          <p:cNvPr id="175" name="TextBox 174"/>
          <p:cNvSpPr txBox="1"/>
          <p:nvPr/>
        </p:nvSpPr>
        <p:spPr>
          <a:xfrm>
            <a:off x="5431536" y="2362200"/>
            <a:ext cx="1307550" cy="228600"/>
          </a:xfrm>
          <a:prstGeom prst="rect">
            <a:avLst/>
          </a:prstGeom>
          <a:noFill/>
        </p:spPr>
        <p:txBody>
          <a:bodyPr wrap="none" lIns="109728" tIns="54864" rIns="109728" bIns="54864" rtlCol="0">
            <a:prstTxWarp prst="textArchDown">
              <a:avLst/>
            </a:prstTxWarp>
            <a:spAutoFit/>
          </a:bodyPr>
          <a:lstStyle/>
          <a:p>
            <a:pPr algn="ctr"/>
            <a:r>
              <a:rPr lang="en-US" sz="1000" i="1" spc="-8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9CFADB"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latin typeface="Arial" pitchFamily="34" charset="0"/>
                <a:cs typeface="Arial" pitchFamily="34" charset="0"/>
              </a:rPr>
              <a:t>BUSINESS DECISION</a:t>
            </a:r>
            <a:br>
              <a:rPr lang="en-US" sz="1000" i="1" spc="-8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9CFADB"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latin typeface="Arial" pitchFamily="34" charset="0"/>
                <a:cs typeface="Arial" pitchFamily="34" charset="0"/>
              </a:rPr>
            </a:br>
            <a:r>
              <a:rPr lang="en-US" sz="1000" i="1"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9CFADB"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latin typeface="Arial" pitchFamily="34" charset="0"/>
                <a:cs typeface="Arial" pitchFamily="34" charset="0"/>
              </a:rPr>
              <a:t>MAKERS</a:t>
            </a:r>
            <a:endParaRPr lang="en-US" sz="1000" i="1" dirty="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9CFADB"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latin typeface="Arial" pitchFamily="34" charset="0"/>
              <a:cs typeface="Arial" pitchFamily="34" charset="0"/>
            </a:endParaRPr>
          </a:p>
        </p:txBody>
      </p:sp>
      <p:sp>
        <p:nvSpPr>
          <p:cNvPr id="176" name="TextBox 175"/>
          <p:cNvSpPr txBox="1"/>
          <p:nvPr/>
        </p:nvSpPr>
        <p:spPr>
          <a:xfrm rot="171018">
            <a:off x="6878873" y="2871216"/>
            <a:ext cx="1235779" cy="204165"/>
          </a:xfrm>
          <a:prstGeom prst="rect">
            <a:avLst/>
          </a:prstGeom>
          <a:noFill/>
        </p:spPr>
        <p:txBody>
          <a:bodyPr wrap="none" lIns="109728" tIns="54864" rIns="109728" bIns="54864" rtlCol="0">
            <a:prstTxWarp prst="textArchDown">
              <a:avLst/>
            </a:prstTxWarp>
            <a:spAutoFit/>
          </a:bodyPr>
          <a:lstStyle/>
          <a:p>
            <a:pPr algn="ctr"/>
            <a:r>
              <a:rPr lang="en-US" sz="1000" i="1"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9ED4F8"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latin typeface="Arial" pitchFamily="34" charset="0"/>
                <a:cs typeface="Arial" pitchFamily="34" charset="0"/>
              </a:rPr>
              <a:t>DEVELOPERS</a:t>
            </a:r>
            <a:endParaRPr lang="en-US" sz="1000" i="1" dirty="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9ED4F8"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latin typeface="Arial" pitchFamily="34" charset="0"/>
              <a:cs typeface="Arial" pitchFamily="34" charset="0"/>
            </a:endParaRPr>
          </a:p>
        </p:txBody>
      </p:sp>
      <p:sp>
        <p:nvSpPr>
          <p:cNvPr id="177" name="TextBox 176"/>
          <p:cNvSpPr txBox="1"/>
          <p:nvPr/>
        </p:nvSpPr>
        <p:spPr>
          <a:xfrm>
            <a:off x="2366936" y="2304288"/>
            <a:ext cx="1574187" cy="302297"/>
          </a:xfrm>
          <a:prstGeom prst="rect">
            <a:avLst/>
          </a:prstGeom>
          <a:noFill/>
        </p:spPr>
        <p:txBody>
          <a:bodyPr wrap="none" lIns="109728" tIns="54864" rIns="109728" bIns="54864" rtlCol="0">
            <a:prstTxWarp prst="textArchDown">
              <a:avLst/>
            </a:prstTxWarp>
            <a:spAutoFit/>
          </a:bodyPr>
          <a:lstStyle/>
          <a:p>
            <a:pPr algn="ctr"/>
            <a:r>
              <a:rPr lang="en-US" sz="1000" i="1" spc="-80"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2DA82"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latin typeface="Arial" pitchFamily="34" charset="0"/>
                <a:cs typeface="Arial" pitchFamily="34" charset="0"/>
              </a:rPr>
              <a:t>IT   PROFESSIONALS</a:t>
            </a:r>
            <a:endParaRPr lang="en-US" sz="1000" i="1" spc="-80" dirty="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2DA82"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latin typeface="Arial" pitchFamily="34" charset="0"/>
              <a:cs typeface="Arial" pitchFamily="34" charset="0"/>
            </a:endParaRPr>
          </a:p>
        </p:txBody>
      </p:sp>
      <p:sp>
        <p:nvSpPr>
          <p:cNvPr id="178" name="TextBox 177"/>
          <p:cNvSpPr txBox="1"/>
          <p:nvPr/>
        </p:nvSpPr>
        <p:spPr>
          <a:xfrm rot="21035813">
            <a:off x="1346588" y="2780235"/>
            <a:ext cx="1406963" cy="253116"/>
          </a:xfrm>
          <a:prstGeom prst="rect">
            <a:avLst/>
          </a:prstGeom>
          <a:noFill/>
        </p:spPr>
        <p:txBody>
          <a:bodyPr wrap="none" lIns="109728" tIns="54864" rIns="109728" bIns="54864" rtlCol="0">
            <a:prstTxWarp prst="textArchDown">
              <a:avLst/>
            </a:prstTxWarp>
            <a:spAutoFit/>
          </a:bodyPr>
          <a:lstStyle/>
          <a:p>
            <a:pPr algn="ctr"/>
            <a:r>
              <a:rPr lang="en-US" sz="1000" i="1"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D4E27E"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latin typeface="Arial" pitchFamily="34" charset="0"/>
                <a:cs typeface="Arial" pitchFamily="34" charset="0"/>
              </a:rPr>
              <a:t>INFORMATION</a:t>
            </a:r>
            <a:br>
              <a:rPr lang="en-US" sz="1000" i="1"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D4E27E"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latin typeface="Arial" pitchFamily="34" charset="0"/>
                <a:cs typeface="Arial" pitchFamily="34" charset="0"/>
              </a:rPr>
            </a:br>
            <a:r>
              <a:rPr lang="en-US" sz="1000" i="1" dirty="0" smtClean="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D4E27E"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latin typeface="Arial" pitchFamily="34" charset="0"/>
                <a:cs typeface="Arial" pitchFamily="34" charset="0"/>
              </a:rPr>
              <a:t>WORKERS</a:t>
            </a:r>
            <a:endParaRPr lang="en-US" sz="1000" i="1" dirty="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D4E27E" mc:Ignorable=""/>
                  </a:gs>
                </a:gsLst>
                <a:lin ang="5400000" scaled="0"/>
              </a:gradFill>
              <a:effectLst>
                <a:glow rad="63500">
                  <a:srgbClr xmlns:mc="http://schemas.openxmlformats.org/markup-compatibility/2006" xmlns:a14="http://schemas.microsoft.com/office/drawing/2007/7/7/main" val="000000" mc:Ignorable=""/>
                </a:glow>
                <a:outerShdw blurRad="50800" dist="38100" dir="5400000" algn="t" rotWithShape="0">
                  <a:prstClr val="black">
                    <a:alpha val="40000"/>
                  </a:prstClr>
                </a:outerShdw>
              </a:effectLst>
              <a:latin typeface="Arial" pitchFamily="34" charset="0"/>
              <a:cs typeface="Arial" pitchFamily="34" charset="0"/>
            </a:endParaRPr>
          </a:p>
        </p:txBody>
      </p:sp>
      <p:sp>
        <p:nvSpPr>
          <p:cNvPr id="179" name="White to White Gradient; Reflection"/>
          <p:cNvSpPr txBox="1">
            <a:spLocks/>
          </p:cNvSpPr>
          <p:nvPr/>
        </p:nvSpPr>
        <p:spPr bwMode="auto">
          <a:xfrm>
            <a:off x="2406833" y="3124200"/>
            <a:ext cx="4134756" cy="299164"/>
          </a:xfrm>
          <a:prstGeom prst="rect">
            <a:avLst/>
          </a:prstGeom>
          <a:noFill/>
          <a:ln w="9525">
            <a:noFill/>
            <a:miter lim="800000"/>
            <a:headEnd/>
            <a:tailEnd/>
          </a:ln>
          <a:effectLst/>
        </p:spPr>
        <p:txBody>
          <a:bodyPr vert="horz" wrap="square" lIns="109687" tIns="54846" rIns="109687" bIns="54846" numCol="1" anchor="t" anchorCtr="0" compatLnSpc="1">
            <a:prstTxWarp prst="textArchDown">
              <a:avLst/>
            </a:prstTxWarp>
            <a:spAutoFit/>
          </a:bodyPr>
          <a:lstStyle/>
          <a:p>
            <a:pPr algn="ctr" defTabSz="1097280">
              <a:lnSpc>
                <a:spcPct val="90000"/>
              </a:lnSpc>
              <a:defRPr/>
            </a:pPr>
            <a:r>
              <a:rPr lang="en-US" i="1" spc="100" dirty="0" smtClean="0">
                <a:ln w="18415" cmpd="sng">
                  <a:solidFill>
                    <a:srgbClr xmlns:mc="http://schemas.openxmlformats.org/markup-compatibility/2006" xmlns:a14="http://schemas.microsoft.com/office/drawing/2007/7/7/main" val="FFFFFF" mc:Ignorable=""/>
                  </a:solid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63500" dir="3600000" algn="tl" rotWithShape="0">
                    <a:srgbClr xmlns:mc="http://schemas.openxmlformats.org/markup-compatibility/2006" xmlns:a14="http://schemas.microsoft.com/office/drawing/2007/7/7/main" val="000000" mc:Ignorable="">
                      <a:alpha val="70000"/>
                    </a:srgbClr>
                  </a:outerShdw>
                </a:effectLst>
                <a:latin typeface="Arial" pitchFamily="34" charset="0"/>
                <a:cs typeface="Arial" pitchFamily="34" charset="0"/>
              </a:rPr>
              <a:t>MICROSOFT BI PLATFORM</a:t>
            </a: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Grp="1" noChangeArrowheads="1"/>
          </p:cNvSpPr>
          <p:nvPr>
            <p:ph type="title"/>
          </p:nvPr>
        </p:nvSpPr>
        <p:spPr>
          <a:xfrm>
            <a:off x="228600" y="88232"/>
            <a:ext cx="8393113" cy="1034129"/>
          </a:xfrm>
        </p:spPr>
        <p:txBody>
          <a:bodyPr>
            <a:normAutofit/>
          </a:bodyPr>
          <a:lstStyle/>
          <a:p>
            <a:pPr algn="l"/>
            <a:r>
              <a:rPr dirty="0" smtClean="0"/>
              <a:t>Intelligent Data Platform</a:t>
            </a:r>
            <a:endParaRPr lang="en-US" dirty="0" smtClean="0"/>
          </a:p>
        </p:txBody>
      </p:sp>
      <p:graphicFrame>
        <p:nvGraphicFramePr>
          <p:cNvPr id="3" name="Content Placeholder 35"/>
          <p:cNvGraphicFramePr>
            <a:graphicFrameLocks/>
          </p:cNvGraphicFramePr>
          <p:nvPr/>
        </p:nvGraphicFramePr>
        <p:xfrm>
          <a:off x="228600" y="1066800"/>
          <a:ext cx="8763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bwMode="auto">
          <a:xfrm>
            <a:off x="685800" y="4953000"/>
            <a:ext cx="1828800" cy="1447800"/>
          </a:xfrm>
          <a:prstGeom prst="ellipse">
            <a:avLst/>
          </a:prstGeom>
          <a:solidFill>
            <a:schemeClr val="tx1"/>
          </a:solidFill>
          <a:ln>
            <a:headEnd type="none" w="med" len="med"/>
            <a:tailEnd type="none" w="med" len="med"/>
          </a:ln>
          <a:effectLst>
            <a:outerShdw blurRad="40000" dist="23000" dir="5400000" rotWithShape="0">
              <a:srgbClr xmlns:mc="http://schemas.openxmlformats.org/markup-compatibility/2006" xmlns:a14="http://schemas.microsoft.com/office/drawing/2007/7/7/main" val="000000" mc:Ignorable="">
                <a:alpha val="35000"/>
              </a:srgbClr>
            </a:outerShdw>
            <a:softEdge rad="635000"/>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nvGrpSpPr>
          <p:cNvPr id="5" name="Group 4"/>
          <p:cNvGrpSpPr/>
          <p:nvPr/>
        </p:nvGrpSpPr>
        <p:grpSpPr>
          <a:xfrm>
            <a:off x="898341" y="5257800"/>
            <a:ext cx="1463859" cy="922795"/>
            <a:chOff x="3929551" y="4834598"/>
            <a:chExt cx="1231214" cy="776139"/>
          </a:xfrm>
        </p:grpSpPr>
        <p:pic>
          <p:nvPicPr>
            <p:cNvPr id="6" name="Picture 8" descr="D:\My Documents\Ann\business\Content Masters\Katmai\Copies from Portal\Project Resources\Graphics\PAG_icon library\database green.png"/>
            <p:cNvPicPr>
              <a:picLocks noChangeAspect="1" noChangeArrowheads="1"/>
            </p:cNvPicPr>
            <p:nvPr/>
          </p:nvPicPr>
          <p:blipFill>
            <a:blip r:embed="rId8" cstate="print"/>
            <a:srcRect/>
            <a:stretch>
              <a:fillRect/>
            </a:stretch>
          </p:blipFill>
          <p:spPr bwMode="auto">
            <a:xfrm>
              <a:off x="4646586" y="4862571"/>
              <a:ext cx="514179" cy="600844"/>
            </a:xfrm>
            <a:prstGeom prst="rect">
              <a:avLst/>
            </a:prstGeom>
            <a:noFill/>
          </p:spPr>
        </p:pic>
        <p:pic>
          <p:nvPicPr>
            <p:cNvPr id="7" name="Picture 9" descr="D:\My Documents\Ann\business\Content Masters\Katmai\Copies from Portal\Project Resources\Graphics\PAG_icon library\database purple.png"/>
            <p:cNvPicPr>
              <a:picLocks noChangeAspect="1" noChangeArrowheads="1"/>
            </p:cNvPicPr>
            <p:nvPr/>
          </p:nvPicPr>
          <p:blipFill>
            <a:blip r:embed="rId9" cstate="print"/>
            <a:srcRect/>
            <a:stretch>
              <a:fillRect/>
            </a:stretch>
          </p:blipFill>
          <p:spPr bwMode="auto">
            <a:xfrm>
              <a:off x="3929551" y="4834598"/>
              <a:ext cx="490499" cy="587423"/>
            </a:xfrm>
            <a:prstGeom prst="rect">
              <a:avLst/>
            </a:prstGeom>
            <a:noFill/>
          </p:spPr>
        </p:pic>
        <p:pic>
          <p:nvPicPr>
            <p:cNvPr id="8" name="Picture 7" descr="D:\My Documents\Ann\business\Content Masters\Katmai\Copies from Portal\Project Resources\Graphics\PAG_icon library\Database blue.png"/>
            <p:cNvPicPr>
              <a:picLocks noChangeAspect="1" noChangeArrowheads="1"/>
            </p:cNvPicPr>
            <p:nvPr/>
          </p:nvPicPr>
          <p:blipFill>
            <a:blip r:embed="rId10" cstate="print"/>
            <a:srcRect/>
            <a:stretch>
              <a:fillRect/>
            </a:stretch>
          </p:blipFill>
          <p:spPr bwMode="auto">
            <a:xfrm>
              <a:off x="4267200" y="4953000"/>
              <a:ext cx="516736" cy="657737"/>
            </a:xfrm>
            <a:prstGeom prst="rect">
              <a:avLst/>
            </a:prstGeom>
            <a:noFill/>
          </p:spPr>
        </p:pic>
      </p:grpSp>
      <p:sp>
        <p:nvSpPr>
          <p:cNvPr id="9" name="Oval 8"/>
          <p:cNvSpPr/>
          <p:nvPr/>
        </p:nvSpPr>
        <p:spPr bwMode="auto">
          <a:xfrm>
            <a:off x="3657600" y="4953000"/>
            <a:ext cx="1828800" cy="1447800"/>
          </a:xfrm>
          <a:prstGeom prst="ellipse">
            <a:avLst/>
          </a:prstGeom>
          <a:solidFill>
            <a:schemeClr val="tx1"/>
          </a:solidFill>
          <a:ln>
            <a:headEnd type="none" w="med" len="med"/>
            <a:tailEnd type="none" w="med" len="med"/>
          </a:ln>
          <a:effectLst>
            <a:outerShdw blurRad="40000" dist="23000" dir="5400000" rotWithShape="0">
              <a:srgbClr xmlns:mc="http://schemas.openxmlformats.org/markup-compatibility/2006" xmlns:a14="http://schemas.microsoft.com/office/drawing/2007/7/7/main" val="000000" mc:Ignorable="">
                <a:alpha val="35000"/>
              </a:srgbClr>
            </a:outerShdw>
            <a:softEdge rad="635000"/>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nvGrpSpPr>
          <p:cNvPr id="10" name="Group 34"/>
          <p:cNvGrpSpPr/>
          <p:nvPr/>
        </p:nvGrpSpPr>
        <p:grpSpPr>
          <a:xfrm>
            <a:off x="3962400" y="5090711"/>
            <a:ext cx="1116555" cy="1157689"/>
            <a:chOff x="4023360" y="5199669"/>
            <a:chExt cx="1436595" cy="1489519"/>
          </a:xfrm>
        </p:grpSpPr>
        <p:pic>
          <p:nvPicPr>
            <p:cNvPr id="11" name="Picture 12" descr="D:\My Documents\Ann\business\Content Masters\Katmai\Copies from Portal\Project Resources\Graphics\PAG_icon library\Business Process (developer).png"/>
            <p:cNvPicPr>
              <a:picLocks noChangeAspect="1" noChangeArrowheads="1"/>
            </p:cNvPicPr>
            <p:nvPr/>
          </p:nvPicPr>
          <p:blipFill>
            <a:blip r:embed="rId11" cstate="print"/>
            <a:srcRect/>
            <a:stretch>
              <a:fillRect/>
            </a:stretch>
          </p:blipFill>
          <p:spPr bwMode="auto">
            <a:xfrm>
              <a:off x="4487595" y="5199669"/>
              <a:ext cx="972360" cy="1489519"/>
            </a:xfrm>
            <a:prstGeom prst="rect">
              <a:avLst/>
            </a:prstGeom>
            <a:noFill/>
          </p:spPr>
        </p:pic>
        <p:pic>
          <p:nvPicPr>
            <p:cNvPr id="12" name="Picture 11" descr="D:\My Documents\Ann\business\Content Masters\Katmai\Copies from Portal\Project Resources\Graphics\PAG_icon library\user blue.png"/>
            <p:cNvPicPr>
              <a:picLocks noChangeAspect="1" noChangeArrowheads="1"/>
            </p:cNvPicPr>
            <p:nvPr/>
          </p:nvPicPr>
          <p:blipFill>
            <a:blip r:embed="rId12" cstate="print"/>
            <a:srcRect/>
            <a:stretch>
              <a:fillRect/>
            </a:stretch>
          </p:blipFill>
          <p:spPr bwMode="auto">
            <a:xfrm>
              <a:off x="4023360" y="5482936"/>
              <a:ext cx="675250" cy="950518"/>
            </a:xfrm>
            <a:prstGeom prst="rect">
              <a:avLst/>
            </a:prstGeom>
            <a:noFill/>
          </p:spPr>
        </p:pic>
      </p:grpSp>
      <p:sp>
        <p:nvSpPr>
          <p:cNvPr id="13" name="Oval 12"/>
          <p:cNvSpPr/>
          <p:nvPr/>
        </p:nvSpPr>
        <p:spPr bwMode="auto">
          <a:xfrm>
            <a:off x="6781800" y="4953000"/>
            <a:ext cx="1828800" cy="1447800"/>
          </a:xfrm>
          <a:prstGeom prst="ellipse">
            <a:avLst/>
          </a:prstGeom>
          <a:solidFill>
            <a:schemeClr val="tx1"/>
          </a:solidFill>
          <a:ln>
            <a:headEnd type="none" w="med" len="med"/>
            <a:tailEnd type="none" w="med" len="med"/>
          </a:ln>
          <a:effectLst>
            <a:outerShdw blurRad="40000" dist="23000" dir="5400000" rotWithShape="0">
              <a:srgbClr xmlns:mc="http://schemas.openxmlformats.org/markup-compatibility/2006" xmlns:a14="http://schemas.microsoft.com/office/drawing/2007/7/7/main" val="000000" mc:Ignorable="">
                <a:alpha val="35000"/>
              </a:srgbClr>
            </a:outerShdw>
            <a:softEdge rad="635000"/>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14" name="Picture 2" descr="C:\Work\Katmai Marketing\PAG_icon library\PAG_icon library\Connecting people icon.png"/>
          <p:cNvPicPr>
            <a:picLocks noChangeAspect="1" noChangeArrowheads="1"/>
          </p:cNvPicPr>
          <p:nvPr/>
        </p:nvPicPr>
        <p:blipFill>
          <a:blip r:embed="rId13" cstate="print"/>
          <a:srcRect/>
          <a:stretch>
            <a:fillRect/>
          </a:stretch>
        </p:blipFill>
        <p:spPr bwMode="auto">
          <a:xfrm>
            <a:off x="6934200" y="4953000"/>
            <a:ext cx="1453055" cy="1453055"/>
          </a:xfrm>
          <a:prstGeom prst="rect">
            <a:avLst/>
          </a:prstGeom>
          <a:noFill/>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txBox="1">
            <a:spLocks noChangeArrowheads="1"/>
          </p:cNvSpPr>
          <p:nvPr/>
        </p:nvSpPr>
        <p:spPr>
          <a:xfrm>
            <a:off x="106363" y="152400"/>
            <a:ext cx="7285037" cy="1244600"/>
          </a:xfrm>
          <a:prstGeom prst="rect">
            <a:avLst/>
          </a:prstGeom>
          <a:noFill/>
          <a:ln/>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i="0" u="none" strike="noStrike" kern="1200" cap="none" normalizeH="0" noProof="0" dirty="0" smtClean="0">
                <a:ln w="3175">
                  <a:noFill/>
                </a:ln>
                <a:solidFill>
                  <a:schemeClr val="bg1"/>
                </a:solidFill>
                <a:uLnTx/>
                <a:uFillTx/>
                <a:latin typeface="Segoe UI" pitchFamily="34" charset="0"/>
                <a:ea typeface="+mj-ea"/>
                <a:cs typeface="Segoe UI" pitchFamily="34" charset="0"/>
              </a:rPr>
              <a:t>Analysis Challenges</a:t>
            </a:r>
            <a:endParaRPr kumimoji="0" lang="en-US" sz="3200" i="0" u="none" strike="noStrike" kern="1200" cap="none" normalizeH="0" noProof="0" dirty="0">
              <a:ln w="3175">
                <a:noFill/>
              </a:ln>
              <a:solidFill>
                <a:schemeClr val="bg1"/>
              </a:solidFill>
              <a:uLnTx/>
              <a:uFillTx/>
              <a:latin typeface="Segoe UI" pitchFamily="34" charset="0"/>
              <a:ea typeface="+mj-ea"/>
              <a:cs typeface="Segoe UI" pitchFamily="34" charset="0"/>
            </a:endParaRPr>
          </a:p>
        </p:txBody>
      </p:sp>
      <p:sp>
        <p:nvSpPr>
          <p:cNvPr id="3" name="TextBox 2"/>
          <p:cNvSpPr txBox="1"/>
          <p:nvPr/>
        </p:nvSpPr>
        <p:spPr>
          <a:xfrm>
            <a:off x="304800" y="1447800"/>
            <a:ext cx="7696200" cy="523220"/>
          </a:xfrm>
          <a:prstGeom prst="rect">
            <a:avLst/>
          </a:prstGeom>
          <a:noFill/>
        </p:spPr>
        <p:txBody>
          <a:bodyPr wrap="square" rtlCol="0">
            <a:spAutoFit/>
          </a:bodyPr>
          <a:lstStyle/>
          <a:p>
            <a:r>
              <a:rPr lang="en-US" sz="2800" dirty="0" smtClean="0">
                <a:solidFill>
                  <a:schemeClr val="accent1">
                    <a:lumMod val="40000"/>
                    <a:lumOff val="60000"/>
                  </a:schemeClr>
                </a:solidFill>
              </a:rPr>
              <a:t>How Do You Deal With:</a:t>
            </a:r>
            <a:endParaRPr lang="en-US" sz="2800" dirty="0">
              <a:solidFill>
                <a:schemeClr val="accent1">
                  <a:lumMod val="40000"/>
                  <a:lumOff val="60000"/>
                </a:schemeClr>
              </a:solidFill>
            </a:endParaRPr>
          </a:p>
        </p:txBody>
      </p:sp>
      <p:sp>
        <p:nvSpPr>
          <p:cNvPr id="4" name="Oval 3"/>
          <p:cNvSpPr>
            <a:spLocks noChangeArrowheads="1"/>
          </p:cNvSpPr>
          <p:nvPr/>
        </p:nvSpPr>
        <p:spPr bwMode="auto">
          <a:xfrm>
            <a:off x="0" y="1295400"/>
            <a:ext cx="8077200" cy="45719"/>
          </a:xfrm>
          <a:prstGeom prst="ellipse">
            <a:avLst/>
          </a:prstGeom>
          <a:solidFill>
            <a:schemeClr val="tx1"/>
          </a:solidFill>
          <a:ln w="9525" cap="flat" cmpd="sng" algn="ctr">
            <a:noFill/>
            <a:prstDash val="solid"/>
            <a:round/>
            <a:headEnd type="none" w="med" len="med"/>
            <a:tailEnd type="none" w="med" len="med"/>
          </a:ln>
          <a:effectLst/>
        </p:spPr>
        <p:txBody>
          <a:bodyPr wrap="none" anchor="ctr"/>
          <a:lstStyle/>
          <a:p>
            <a:pPr algn="ctr" eaLnBrk="0" hangingPunct="0">
              <a:lnSpc>
                <a:spcPct val="85000"/>
              </a:lnSpc>
              <a:spcBef>
                <a:spcPct val="20000"/>
              </a:spcBef>
              <a:defRPr/>
            </a:pPr>
            <a:endParaRPr lang="en-US" dirty="0">
              <a:solidFill>
                <a:srgbClr xmlns:mc="http://schemas.openxmlformats.org/markup-compatibility/2006" xmlns:a14="http://schemas.microsoft.com/office/drawing/2007/7/7/main" val="B9AD6E" mc:Ignorable=""/>
              </a:solidFill>
            </a:endParaRPr>
          </a:p>
        </p:txBody>
      </p:sp>
      <p:sp>
        <p:nvSpPr>
          <p:cNvPr id="5" name="Oval 4"/>
          <p:cNvSpPr>
            <a:spLocks noChangeArrowheads="1"/>
          </p:cNvSpPr>
          <p:nvPr/>
        </p:nvSpPr>
        <p:spPr bwMode="auto">
          <a:xfrm>
            <a:off x="0" y="2016125"/>
            <a:ext cx="8181474" cy="117475"/>
          </a:xfrm>
          <a:prstGeom prst="ellipse">
            <a:avLst/>
          </a:prstGeom>
          <a:solidFill>
            <a:schemeClr val="tx1"/>
          </a:solidFill>
          <a:ln w="9525" cap="flat" cmpd="sng" algn="ctr">
            <a:noFill/>
            <a:prstDash val="solid"/>
            <a:round/>
            <a:headEnd type="none" w="med" len="med"/>
            <a:tailEnd type="none" w="med" len="med"/>
          </a:ln>
          <a:effectLst/>
        </p:spPr>
        <p:txBody>
          <a:bodyPr wrap="none" anchor="ctr"/>
          <a:lstStyle/>
          <a:p>
            <a:pPr algn="ctr" eaLnBrk="0" hangingPunct="0">
              <a:lnSpc>
                <a:spcPct val="85000"/>
              </a:lnSpc>
              <a:spcBef>
                <a:spcPct val="20000"/>
              </a:spcBef>
              <a:defRPr/>
            </a:pPr>
            <a:endParaRPr lang="en-US" dirty="0"/>
          </a:p>
        </p:txBody>
      </p:sp>
      <p:grpSp>
        <p:nvGrpSpPr>
          <p:cNvPr id="6" name="Group 28"/>
          <p:cNvGrpSpPr>
            <a:grpSpLocks/>
          </p:cNvGrpSpPr>
          <p:nvPr/>
        </p:nvGrpSpPr>
        <p:grpSpPr bwMode="auto">
          <a:xfrm>
            <a:off x="552450" y="2520950"/>
            <a:ext cx="2266950" cy="1050925"/>
            <a:chOff x="90150" y="1403797"/>
            <a:chExt cx="3039926" cy="1262130"/>
          </a:xfrm>
        </p:grpSpPr>
        <p:pic>
          <p:nvPicPr>
            <p:cNvPr id="7" name="Picture 4" descr="\\showsrus\07_Shows\Convergence_03-11\Resource_Kit\Ovals\Oval_LtBlue_small.pn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90150" y="1403797"/>
              <a:ext cx="3039926" cy="1262130"/>
            </a:xfrm>
            <a:prstGeom prst="rect">
              <a:avLst/>
            </a:prstGeom>
            <a:noFill/>
            <a:ln w="9525">
              <a:noFill/>
              <a:miter lim="800000"/>
              <a:headEnd/>
              <a:tailEnd/>
            </a:ln>
          </p:spPr>
        </p:pic>
        <p:sp>
          <p:nvSpPr>
            <p:cNvPr id="8" name="TextBox 7"/>
            <p:cNvSpPr txBox="1">
              <a:spLocks noChangeArrowheads="1"/>
            </p:cNvSpPr>
            <p:nvPr/>
          </p:nvSpPr>
          <p:spPr bwMode="auto">
            <a:xfrm>
              <a:off x="398825" y="1670713"/>
              <a:ext cx="2648367" cy="550304"/>
            </a:xfrm>
            <a:prstGeom prst="rect">
              <a:avLst/>
            </a:prstGeom>
            <a:noFill/>
            <a:ln w="9525" algn="ctr">
              <a:noFill/>
              <a:miter lim="800000"/>
              <a:headEnd/>
              <a:tailEnd/>
            </a:ln>
          </p:spPr>
          <p:txBody>
            <a:bodyPr wrap="square">
              <a:spAutoFit/>
            </a:bodyPr>
            <a:lstStyle/>
            <a:p>
              <a:pPr algn="ctr" eaLnBrk="0" hangingPunct="0">
                <a:lnSpc>
                  <a:spcPct val="85000"/>
                </a:lnSpc>
                <a:spcBef>
                  <a:spcPct val="50000"/>
                </a:spcBef>
              </a:pPr>
              <a:r>
                <a:rPr lang="en-US" sz="1400" dirty="0">
                  <a:solidFill>
                    <a:srgbClr xmlns:mc="http://schemas.openxmlformats.org/markup-compatibility/2006" xmlns:a14="http://schemas.microsoft.com/office/drawing/2007/7/7/main" val="FFFFFF" mc:Ignorable=""/>
                  </a:solidFill>
                  <a:latin typeface="Trebuchet MS" pitchFamily="34" charset="0"/>
                </a:rPr>
                <a:t>Data stored in multiple data sources</a:t>
              </a:r>
            </a:p>
          </p:txBody>
        </p:sp>
      </p:grpSp>
      <p:grpSp>
        <p:nvGrpSpPr>
          <p:cNvPr id="9" name="Group 32"/>
          <p:cNvGrpSpPr/>
          <p:nvPr/>
        </p:nvGrpSpPr>
        <p:grpSpPr>
          <a:xfrm>
            <a:off x="3220869" y="2514600"/>
            <a:ext cx="2335965" cy="1052512"/>
            <a:chOff x="3235325" y="1909763"/>
            <a:chExt cx="2610784" cy="1052512"/>
          </a:xfrm>
        </p:grpSpPr>
        <p:pic>
          <p:nvPicPr>
            <p:cNvPr id="10" name="Picture 4" descr="\\showsrus\07_Shows\Convergence_03-11\Resource_Kit\Ovals\Oval_LtBlue_small.pn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3235325" y="1909763"/>
              <a:ext cx="2533650" cy="1052512"/>
            </a:xfrm>
            <a:prstGeom prst="rect">
              <a:avLst/>
            </a:prstGeom>
            <a:noFill/>
            <a:ln w="9525">
              <a:noFill/>
              <a:miter lim="800000"/>
              <a:headEnd/>
              <a:tailEnd/>
            </a:ln>
          </p:spPr>
        </p:pic>
        <p:sp>
          <p:nvSpPr>
            <p:cNvPr id="11" name="TextBox 20"/>
            <p:cNvSpPr txBox="1">
              <a:spLocks noChangeArrowheads="1"/>
            </p:cNvSpPr>
            <p:nvPr/>
          </p:nvSpPr>
          <p:spPr bwMode="auto">
            <a:xfrm>
              <a:off x="3425172" y="2152369"/>
              <a:ext cx="2420937" cy="443194"/>
            </a:xfrm>
            <a:prstGeom prst="rect">
              <a:avLst/>
            </a:prstGeom>
            <a:noFill/>
            <a:ln w="9525" algn="ctr">
              <a:noFill/>
              <a:miter lim="800000"/>
              <a:headEnd/>
              <a:tailEnd/>
            </a:ln>
          </p:spPr>
          <p:txBody>
            <a:bodyPr wrap="square" lIns="76197" tIns="38098" rIns="76197" bIns="38098">
              <a:spAutoFit/>
            </a:bodyPr>
            <a:lstStyle/>
            <a:p>
              <a:pPr algn="ctr" eaLnBrk="0" hangingPunct="0">
                <a:lnSpc>
                  <a:spcPct val="85000"/>
                </a:lnSpc>
                <a:spcBef>
                  <a:spcPct val="50000"/>
                </a:spcBef>
              </a:pPr>
              <a:r>
                <a:rPr lang="en-US" sz="1400" dirty="0" smtClean="0">
                  <a:solidFill>
                    <a:srgbClr xmlns:mc="http://schemas.openxmlformats.org/markup-compatibility/2006" xmlns:a14="http://schemas.microsoft.com/office/drawing/2007/7/7/main" val="FFFFFF" mc:Ignorable=""/>
                  </a:solidFill>
                  <a:latin typeface="Trebuchet MS" pitchFamily="34" charset="0"/>
                </a:rPr>
                <a:t>The cost of developing  analytical solutions</a:t>
              </a:r>
            </a:p>
          </p:txBody>
        </p:sp>
      </p:grpSp>
      <p:grpSp>
        <p:nvGrpSpPr>
          <p:cNvPr id="12" name="Group 30"/>
          <p:cNvGrpSpPr/>
          <p:nvPr/>
        </p:nvGrpSpPr>
        <p:grpSpPr>
          <a:xfrm>
            <a:off x="5791201" y="2524125"/>
            <a:ext cx="2265530" cy="1052512"/>
            <a:chOff x="6235700" y="1919288"/>
            <a:chExt cx="2532063" cy="1052512"/>
          </a:xfrm>
        </p:grpSpPr>
        <p:pic>
          <p:nvPicPr>
            <p:cNvPr id="13" name="Picture 4" descr="\\showsrus\07_Shows\Convergence_03-11\Resource_Kit\Ovals\Oval_LtBlue_small.pn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6235700" y="1919288"/>
              <a:ext cx="2532063" cy="1052512"/>
            </a:xfrm>
            <a:prstGeom prst="rect">
              <a:avLst/>
            </a:prstGeom>
            <a:noFill/>
            <a:ln w="9525">
              <a:noFill/>
              <a:miter lim="800000"/>
              <a:headEnd/>
              <a:tailEnd/>
            </a:ln>
          </p:spPr>
        </p:pic>
        <p:sp>
          <p:nvSpPr>
            <p:cNvPr id="14" name="TextBox 20"/>
            <p:cNvSpPr txBox="1">
              <a:spLocks noChangeArrowheads="1"/>
            </p:cNvSpPr>
            <p:nvPr/>
          </p:nvSpPr>
          <p:spPr bwMode="auto">
            <a:xfrm>
              <a:off x="6698224" y="2147606"/>
              <a:ext cx="1836922" cy="443194"/>
            </a:xfrm>
            <a:prstGeom prst="rect">
              <a:avLst/>
            </a:prstGeom>
            <a:noFill/>
            <a:ln w="9525" algn="ctr">
              <a:noFill/>
              <a:miter lim="800000"/>
              <a:headEnd/>
              <a:tailEnd/>
            </a:ln>
          </p:spPr>
          <p:txBody>
            <a:bodyPr wrap="square" lIns="76197" tIns="38098" rIns="76197" bIns="38098">
              <a:spAutoFit/>
            </a:bodyPr>
            <a:lstStyle/>
            <a:p>
              <a:pPr algn="ctr" eaLnBrk="0" hangingPunct="0">
                <a:lnSpc>
                  <a:spcPct val="85000"/>
                </a:lnSpc>
                <a:spcBef>
                  <a:spcPct val="50000"/>
                </a:spcBef>
              </a:pPr>
              <a:r>
                <a:rPr lang="en-US" sz="1400" dirty="0" smtClean="0">
                  <a:solidFill>
                    <a:srgbClr xmlns:mc="http://schemas.openxmlformats.org/markup-compatibility/2006" xmlns:a14="http://schemas.microsoft.com/office/drawing/2007/7/7/main" val="FFFFFF" mc:Ignorable=""/>
                  </a:solidFill>
                  <a:latin typeface="Trebuchet MS" pitchFamily="34" charset="0"/>
                </a:rPr>
                <a:t>The costs of learning new tools</a:t>
              </a:r>
              <a:endParaRPr lang="en-US" sz="1400" dirty="0">
                <a:solidFill>
                  <a:srgbClr xmlns:mc="http://schemas.openxmlformats.org/markup-compatibility/2006" xmlns:a14="http://schemas.microsoft.com/office/drawing/2007/7/7/main" val="FFFFFF" mc:Ignorable=""/>
                </a:solidFill>
                <a:latin typeface="Trebuchet MS" pitchFamily="34" charset="0"/>
              </a:endParaRPr>
            </a:p>
          </p:txBody>
        </p:sp>
      </p:grpSp>
      <p:grpSp>
        <p:nvGrpSpPr>
          <p:cNvPr id="15" name="Group 29"/>
          <p:cNvGrpSpPr>
            <a:grpSpLocks/>
          </p:cNvGrpSpPr>
          <p:nvPr/>
        </p:nvGrpSpPr>
        <p:grpSpPr bwMode="auto">
          <a:xfrm>
            <a:off x="520700" y="5029200"/>
            <a:ext cx="2255587" cy="1052512"/>
            <a:chOff x="399245" y="3603940"/>
            <a:chExt cx="3024896" cy="1262130"/>
          </a:xfrm>
        </p:grpSpPr>
        <p:pic>
          <p:nvPicPr>
            <p:cNvPr id="16" name="Picture 4" descr="\\showsrus\07_Shows\Convergence_03-11\Resource_Kit\Ovals\Oval_LtBlue_small.pn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399245" y="3603940"/>
              <a:ext cx="3024896" cy="1262130"/>
            </a:xfrm>
            <a:prstGeom prst="rect">
              <a:avLst/>
            </a:prstGeom>
            <a:noFill/>
            <a:ln w="9525">
              <a:noFill/>
              <a:miter lim="800000"/>
              <a:headEnd/>
              <a:tailEnd/>
            </a:ln>
          </p:spPr>
        </p:pic>
        <p:sp>
          <p:nvSpPr>
            <p:cNvPr id="17" name="TextBox 20"/>
            <p:cNvSpPr txBox="1">
              <a:spLocks noChangeArrowheads="1"/>
            </p:cNvSpPr>
            <p:nvPr/>
          </p:nvSpPr>
          <p:spPr bwMode="auto">
            <a:xfrm>
              <a:off x="670385" y="3897964"/>
              <a:ext cx="2729637" cy="550304"/>
            </a:xfrm>
            <a:prstGeom prst="rect">
              <a:avLst/>
            </a:prstGeom>
            <a:noFill/>
            <a:ln w="9525" algn="ctr">
              <a:noFill/>
              <a:miter lim="800000"/>
              <a:headEnd/>
              <a:tailEnd/>
            </a:ln>
          </p:spPr>
          <p:txBody>
            <a:bodyPr>
              <a:spAutoFit/>
            </a:bodyPr>
            <a:lstStyle/>
            <a:p>
              <a:pPr algn="ctr" eaLnBrk="0" hangingPunct="0">
                <a:lnSpc>
                  <a:spcPct val="85000"/>
                </a:lnSpc>
                <a:spcBef>
                  <a:spcPct val="50000"/>
                </a:spcBef>
              </a:pPr>
              <a:r>
                <a:rPr lang="en-US" sz="1400" dirty="0">
                  <a:solidFill>
                    <a:srgbClr xmlns:mc="http://schemas.openxmlformats.org/markup-compatibility/2006" xmlns:a14="http://schemas.microsoft.com/office/drawing/2007/7/7/main" val="FFFFFF" mc:Ignorable=""/>
                  </a:solidFill>
                  <a:latin typeface="Trebuchet MS" pitchFamily="34" charset="0"/>
                </a:rPr>
                <a:t>Multiple Users,                   Multiple Tools</a:t>
              </a:r>
            </a:p>
          </p:txBody>
        </p:sp>
      </p:grpSp>
      <p:grpSp>
        <p:nvGrpSpPr>
          <p:cNvPr id="18" name="Group 34"/>
          <p:cNvGrpSpPr>
            <a:grpSpLocks/>
          </p:cNvGrpSpPr>
          <p:nvPr/>
        </p:nvGrpSpPr>
        <p:grpSpPr bwMode="auto">
          <a:xfrm>
            <a:off x="3297070" y="5029200"/>
            <a:ext cx="2265530" cy="1050925"/>
            <a:chOff x="4629945" y="3439458"/>
            <a:chExt cx="3039926" cy="1262130"/>
          </a:xfrm>
        </p:grpSpPr>
        <p:pic>
          <p:nvPicPr>
            <p:cNvPr id="19" name="Picture 4" descr="\\showsrus\07_Shows\Convergence_03-11\Resource_Kit\Ovals\Oval_LtBlue_small.pn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4629945" y="3439458"/>
              <a:ext cx="3039926" cy="1262130"/>
            </a:xfrm>
            <a:prstGeom prst="rect">
              <a:avLst/>
            </a:prstGeom>
            <a:noFill/>
            <a:ln w="9525">
              <a:noFill/>
              <a:miter lim="800000"/>
              <a:headEnd/>
              <a:tailEnd/>
            </a:ln>
          </p:spPr>
        </p:pic>
        <p:sp>
          <p:nvSpPr>
            <p:cNvPr id="20" name="TextBox 26"/>
            <p:cNvSpPr txBox="1">
              <a:spLocks noChangeArrowheads="1"/>
            </p:cNvSpPr>
            <p:nvPr/>
          </p:nvSpPr>
          <p:spPr bwMode="auto">
            <a:xfrm>
              <a:off x="4906849" y="3714000"/>
              <a:ext cx="2743198" cy="330819"/>
            </a:xfrm>
            <a:prstGeom prst="rect">
              <a:avLst/>
            </a:prstGeom>
            <a:noFill/>
            <a:ln w="9525" algn="ctr">
              <a:noFill/>
              <a:miter lim="800000"/>
              <a:headEnd/>
              <a:tailEnd/>
            </a:ln>
          </p:spPr>
          <p:txBody>
            <a:bodyPr>
              <a:spAutoFit/>
            </a:bodyPr>
            <a:lstStyle/>
            <a:p>
              <a:pPr algn="ctr" eaLnBrk="0" hangingPunct="0">
                <a:lnSpc>
                  <a:spcPct val="85000"/>
                </a:lnSpc>
                <a:spcBef>
                  <a:spcPct val="50000"/>
                </a:spcBef>
              </a:pPr>
              <a:r>
                <a:rPr lang="en-US" sz="1400" dirty="0" smtClean="0">
                  <a:solidFill>
                    <a:srgbClr xmlns:mc="http://schemas.openxmlformats.org/markup-compatibility/2006" xmlns:a14="http://schemas.microsoft.com/office/drawing/2007/7/7/main" val="FFFFFF" mc:Ignorable=""/>
                  </a:solidFill>
                  <a:latin typeface="Trebuchet MS" pitchFamily="34" charset="0"/>
                </a:rPr>
                <a:t>Diverse analytical needs</a:t>
              </a:r>
              <a:endParaRPr lang="en-US" sz="1400" dirty="0">
                <a:solidFill>
                  <a:srgbClr xmlns:mc="http://schemas.openxmlformats.org/markup-compatibility/2006" xmlns:a14="http://schemas.microsoft.com/office/drawing/2007/7/7/main" val="FFFFFF" mc:Ignorable=""/>
                </a:solidFill>
                <a:latin typeface="Trebuchet MS" pitchFamily="34" charset="0"/>
              </a:endParaRPr>
            </a:p>
          </p:txBody>
        </p:sp>
      </p:grpSp>
      <p:grpSp>
        <p:nvGrpSpPr>
          <p:cNvPr id="21" name="Group 36"/>
          <p:cNvGrpSpPr>
            <a:grpSpLocks/>
          </p:cNvGrpSpPr>
          <p:nvPr/>
        </p:nvGrpSpPr>
        <p:grpSpPr bwMode="auto">
          <a:xfrm>
            <a:off x="6800850" y="3738562"/>
            <a:ext cx="2266950" cy="1050925"/>
            <a:chOff x="6793598" y="2324637"/>
            <a:chExt cx="3039926" cy="1262130"/>
          </a:xfrm>
        </p:grpSpPr>
        <p:pic>
          <p:nvPicPr>
            <p:cNvPr id="22" name="Picture 4" descr="\\showsrus\07_Shows\Convergence_03-11\Resource_Kit\Ovals\Oval_LtBlue_small.pn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6793598" y="2324637"/>
              <a:ext cx="3039926" cy="1262130"/>
            </a:xfrm>
            <a:prstGeom prst="rect">
              <a:avLst/>
            </a:prstGeom>
            <a:noFill/>
            <a:ln w="9525">
              <a:noFill/>
              <a:miter lim="800000"/>
              <a:headEnd/>
              <a:tailEnd/>
            </a:ln>
          </p:spPr>
        </p:pic>
        <p:sp>
          <p:nvSpPr>
            <p:cNvPr id="23" name="TextBox 23"/>
            <p:cNvSpPr txBox="1">
              <a:spLocks noChangeArrowheads="1"/>
            </p:cNvSpPr>
            <p:nvPr/>
          </p:nvSpPr>
          <p:spPr bwMode="auto">
            <a:xfrm>
              <a:off x="7195072" y="2593460"/>
              <a:ext cx="2493559" cy="330819"/>
            </a:xfrm>
            <a:prstGeom prst="rect">
              <a:avLst/>
            </a:prstGeom>
            <a:noFill/>
            <a:ln w="9525" algn="ctr">
              <a:noFill/>
              <a:miter lim="800000"/>
              <a:headEnd/>
              <a:tailEnd/>
            </a:ln>
          </p:spPr>
          <p:txBody>
            <a:bodyPr>
              <a:spAutoFit/>
            </a:bodyPr>
            <a:lstStyle/>
            <a:p>
              <a:pPr algn="ctr" eaLnBrk="0" hangingPunct="0">
                <a:lnSpc>
                  <a:spcPct val="85000"/>
                </a:lnSpc>
                <a:spcBef>
                  <a:spcPct val="50000"/>
                </a:spcBef>
              </a:pPr>
              <a:r>
                <a:rPr lang="en-US" sz="1400" dirty="0" smtClean="0">
                  <a:solidFill>
                    <a:srgbClr xmlns:mc="http://schemas.openxmlformats.org/markup-compatibility/2006" xmlns:a14="http://schemas.microsoft.com/office/drawing/2007/7/7/main" val="FFFFFF" mc:Ignorable=""/>
                  </a:solidFill>
                  <a:latin typeface="Trebuchet MS" pitchFamily="34" charset="0"/>
                </a:rPr>
                <a:t>Inflexible architecture</a:t>
              </a:r>
              <a:endParaRPr lang="en-US" sz="1400" dirty="0">
                <a:solidFill>
                  <a:srgbClr xmlns:mc="http://schemas.openxmlformats.org/markup-compatibility/2006" xmlns:a14="http://schemas.microsoft.com/office/drawing/2007/7/7/main" val="FFFFFF" mc:Ignorable=""/>
                </a:solidFill>
                <a:latin typeface="Trebuchet MS" pitchFamily="34" charset="0"/>
              </a:endParaRPr>
            </a:p>
          </p:txBody>
        </p:sp>
      </p:grpSp>
      <p:grpSp>
        <p:nvGrpSpPr>
          <p:cNvPr id="24" name="Group 30"/>
          <p:cNvGrpSpPr>
            <a:grpSpLocks/>
          </p:cNvGrpSpPr>
          <p:nvPr/>
        </p:nvGrpSpPr>
        <p:grpSpPr bwMode="auto">
          <a:xfrm>
            <a:off x="4515228" y="3729037"/>
            <a:ext cx="2266572" cy="1052513"/>
            <a:chOff x="2584353" y="2416935"/>
            <a:chExt cx="3039926" cy="1262130"/>
          </a:xfrm>
        </p:grpSpPr>
        <p:pic>
          <p:nvPicPr>
            <p:cNvPr id="25" name="Picture 4" descr="\\showsrus\07_Shows\Convergence_03-11\Resource_Kit\Ovals\Oval_LtBlue_small.pn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2584353" y="2416935"/>
              <a:ext cx="3039926" cy="1262130"/>
            </a:xfrm>
            <a:prstGeom prst="rect">
              <a:avLst/>
            </a:prstGeom>
            <a:noFill/>
            <a:ln w="9525">
              <a:noFill/>
              <a:miter lim="800000"/>
              <a:headEnd/>
              <a:tailEnd/>
            </a:ln>
          </p:spPr>
        </p:pic>
        <p:sp>
          <p:nvSpPr>
            <p:cNvPr id="26" name="TextBox 14"/>
            <p:cNvSpPr txBox="1">
              <a:spLocks noChangeArrowheads="1"/>
            </p:cNvSpPr>
            <p:nvPr/>
          </p:nvSpPr>
          <p:spPr bwMode="auto">
            <a:xfrm>
              <a:off x="2762695" y="2788150"/>
              <a:ext cx="2756862" cy="549919"/>
            </a:xfrm>
            <a:prstGeom prst="rect">
              <a:avLst/>
            </a:prstGeom>
            <a:noFill/>
            <a:ln w="9525" algn="ctr">
              <a:noFill/>
              <a:miter lim="800000"/>
              <a:headEnd/>
              <a:tailEnd/>
            </a:ln>
          </p:spPr>
          <p:txBody>
            <a:bodyPr wrap="square">
              <a:spAutoFit/>
            </a:bodyPr>
            <a:lstStyle/>
            <a:p>
              <a:pPr algn="ctr" eaLnBrk="0" hangingPunct="0">
                <a:lnSpc>
                  <a:spcPct val="85000"/>
                </a:lnSpc>
                <a:spcBef>
                  <a:spcPct val="50000"/>
                </a:spcBef>
              </a:pPr>
              <a:r>
                <a:rPr lang="en-US" sz="1400" dirty="0" smtClean="0">
                  <a:solidFill>
                    <a:srgbClr xmlns:mc="http://schemas.openxmlformats.org/markup-compatibility/2006" xmlns:a14="http://schemas.microsoft.com/office/drawing/2007/7/7/main" val="FFFFFF" mc:Ignorable=""/>
                  </a:solidFill>
                  <a:latin typeface="Trebuchet MS" pitchFamily="34" charset="0"/>
                </a:rPr>
                <a:t>‘Real-Time’ data access</a:t>
              </a:r>
              <a:endParaRPr lang="en-US" sz="1400" dirty="0">
                <a:solidFill>
                  <a:srgbClr xmlns:mc="http://schemas.openxmlformats.org/markup-compatibility/2006" xmlns:a14="http://schemas.microsoft.com/office/drawing/2007/7/7/main" val="FFFFFF" mc:Ignorable=""/>
                </a:solidFill>
                <a:latin typeface="Trebuchet MS" pitchFamily="34" charset="0"/>
              </a:endParaRPr>
            </a:p>
          </p:txBody>
        </p:sp>
      </p:grpSp>
      <p:grpSp>
        <p:nvGrpSpPr>
          <p:cNvPr id="27" name="Group 28"/>
          <p:cNvGrpSpPr>
            <a:grpSpLocks/>
          </p:cNvGrpSpPr>
          <p:nvPr/>
        </p:nvGrpSpPr>
        <p:grpSpPr bwMode="auto">
          <a:xfrm>
            <a:off x="2198583" y="3733800"/>
            <a:ext cx="2297217" cy="1050925"/>
            <a:chOff x="90150" y="1403797"/>
            <a:chExt cx="3080513" cy="1262130"/>
          </a:xfrm>
        </p:grpSpPr>
        <p:pic>
          <p:nvPicPr>
            <p:cNvPr id="28" name="Picture 4" descr="\\showsrus\07_Shows\Convergence_03-11\Resource_Kit\Ovals\Oval_LtBlue_small.pn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90150" y="1403797"/>
              <a:ext cx="3039926" cy="1262130"/>
            </a:xfrm>
            <a:prstGeom prst="rect">
              <a:avLst/>
            </a:prstGeom>
            <a:noFill/>
            <a:ln w="9525">
              <a:noFill/>
              <a:miter lim="800000"/>
              <a:headEnd/>
              <a:tailEnd/>
            </a:ln>
          </p:spPr>
        </p:pic>
        <p:sp>
          <p:nvSpPr>
            <p:cNvPr id="29" name="TextBox 11"/>
            <p:cNvSpPr txBox="1">
              <a:spLocks noChangeArrowheads="1"/>
            </p:cNvSpPr>
            <p:nvPr/>
          </p:nvSpPr>
          <p:spPr bwMode="auto">
            <a:xfrm>
              <a:off x="396697" y="1639771"/>
              <a:ext cx="2773966" cy="770680"/>
            </a:xfrm>
            <a:prstGeom prst="rect">
              <a:avLst/>
            </a:prstGeom>
            <a:noFill/>
            <a:ln w="9525" algn="ctr">
              <a:noFill/>
              <a:miter lim="800000"/>
              <a:headEnd/>
              <a:tailEnd/>
            </a:ln>
          </p:spPr>
          <p:txBody>
            <a:bodyPr wrap="square">
              <a:spAutoFit/>
            </a:bodyPr>
            <a:lstStyle/>
            <a:p>
              <a:pPr algn="ctr" eaLnBrk="0" hangingPunct="0">
                <a:lnSpc>
                  <a:spcPct val="85000"/>
                </a:lnSpc>
                <a:spcBef>
                  <a:spcPct val="50000"/>
                </a:spcBef>
              </a:pPr>
              <a:r>
                <a:rPr lang="en-US" sz="1400" dirty="0" smtClean="0">
                  <a:solidFill>
                    <a:srgbClr xmlns:mc="http://schemas.openxmlformats.org/markup-compatibility/2006" xmlns:a14="http://schemas.microsoft.com/office/drawing/2007/7/7/main" val="FFFFFF" mc:Ignorable=""/>
                  </a:solidFill>
                  <a:latin typeface="Trebuchet MS" pitchFamily="34" charset="0"/>
                </a:rPr>
                <a:t>Deploy for today’s problem but scale </a:t>
              </a:r>
              <a:br>
                <a:rPr lang="en-US" sz="1400" dirty="0" smtClean="0">
                  <a:solidFill>
                    <a:srgbClr xmlns:mc="http://schemas.openxmlformats.org/markup-compatibility/2006" xmlns:a14="http://schemas.microsoft.com/office/drawing/2007/7/7/main" val="FFFFFF" mc:Ignorable=""/>
                  </a:solidFill>
                  <a:latin typeface="Trebuchet MS" pitchFamily="34" charset="0"/>
                </a:rPr>
              </a:br>
              <a:r>
                <a:rPr lang="en-US" sz="1400" dirty="0" smtClean="0">
                  <a:solidFill>
                    <a:srgbClr xmlns:mc="http://schemas.openxmlformats.org/markup-compatibility/2006" xmlns:a14="http://schemas.microsoft.com/office/drawing/2007/7/7/main" val="FFFFFF" mc:Ignorable=""/>
                  </a:solidFill>
                  <a:latin typeface="Trebuchet MS" pitchFamily="34" charset="0"/>
                </a:rPr>
                <a:t>over time</a:t>
              </a:r>
              <a:endParaRPr lang="en-US" sz="1400" dirty="0">
                <a:solidFill>
                  <a:srgbClr xmlns:mc="http://schemas.openxmlformats.org/markup-compatibility/2006" xmlns:a14="http://schemas.microsoft.com/office/drawing/2007/7/7/main" val="FFFFFF" mc:Ignorable=""/>
                </a:solidFill>
                <a:latin typeface="Trebuchet MS" pitchFamily="34" charset="0"/>
              </a:endParaRPr>
            </a:p>
          </p:txBody>
        </p:sp>
      </p:grpSp>
      <p:grpSp>
        <p:nvGrpSpPr>
          <p:cNvPr id="30" name="Group 28"/>
          <p:cNvGrpSpPr>
            <a:grpSpLocks/>
          </p:cNvGrpSpPr>
          <p:nvPr/>
        </p:nvGrpSpPr>
        <p:grpSpPr bwMode="auto">
          <a:xfrm>
            <a:off x="-76200" y="3733800"/>
            <a:ext cx="2266950" cy="1050925"/>
            <a:chOff x="90150" y="1403797"/>
            <a:chExt cx="3039926" cy="1262130"/>
          </a:xfrm>
        </p:grpSpPr>
        <p:pic>
          <p:nvPicPr>
            <p:cNvPr id="31" name="Picture 4" descr="\\showsrus\07_Shows\Convergence_03-11\Resource_Kit\Ovals\Oval_LtBlue_small.pn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90150" y="1403797"/>
              <a:ext cx="3039926" cy="1262130"/>
            </a:xfrm>
            <a:prstGeom prst="rect">
              <a:avLst/>
            </a:prstGeom>
            <a:noFill/>
            <a:ln w="9525">
              <a:noFill/>
              <a:miter lim="800000"/>
              <a:headEnd/>
              <a:tailEnd/>
            </a:ln>
          </p:spPr>
        </p:pic>
        <p:sp>
          <p:nvSpPr>
            <p:cNvPr id="32" name="TextBox 11"/>
            <p:cNvSpPr txBox="1">
              <a:spLocks noChangeArrowheads="1"/>
            </p:cNvSpPr>
            <p:nvPr/>
          </p:nvSpPr>
          <p:spPr bwMode="auto">
            <a:xfrm>
              <a:off x="396699" y="1708093"/>
              <a:ext cx="2554560" cy="550749"/>
            </a:xfrm>
            <a:prstGeom prst="rect">
              <a:avLst/>
            </a:prstGeom>
            <a:noFill/>
            <a:ln w="9525" algn="ctr">
              <a:noFill/>
              <a:miter lim="800000"/>
              <a:headEnd/>
              <a:tailEnd/>
            </a:ln>
          </p:spPr>
          <p:txBody>
            <a:bodyPr wrap="square">
              <a:spAutoFit/>
            </a:bodyPr>
            <a:lstStyle/>
            <a:p>
              <a:pPr algn="ctr" eaLnBrk="0" hangingPunct="0">
                <a:lnSpc>
                  <a:spcPct val="85000"/>
                </a:lnSpc>
                <a:spcBef>
                  <a:spcPct val="50000"/>
                </a:spcBef>
              </a:pPr>
              <a:r>
                <a:rPr lang="en-US" sz="1400" dirty="0" smtClean="0">
                  <a:solidFill>
                    <a:srgbClr xmlns:mc="http://schemas.openxmlformats.org/markup-compatibility/2006" xmlns:a14="http://schemas.microsoft.com/office/drawing/2007/7/7/main" val="FFFFFF" mc:Ignorable=""/>
                  </a:solidFill>
                  <a:latin typeface="Trebuchet MS" pitchFamily="34" charset="0"/>
                </a:rPr>
                <a:t>Build fast but     build to last</a:t>
              </a:r>
              <a:endParaRPr lang="en-US" sz="1400" dirty="0">
                <a:solidFill>
                  <a:srgbClr xmlns:mc="http://schemas.openxmlformats.org/markup-compatibility/2006" xmlns:a14="http://schemas.microsoft.com/office/drawing/2007/7/7/main" val="FFFFFF" mc:Ignorable=""/>
                </a:solidFill>
                <a:latin typeface="Trebuchet MS" pitchFamily="34" charset="0"/>
              </a:endParaRPr>
            </a:p>
          </p:txBody>
        </p:sp>
      </p:grpSp>
      <p:grpSp>
        <p:nvGrpSpPr>
          <p:cNvPr id="33" name="Group 35"/>
          <p:cNvGrpSpPr>
            <a:grpSpLocks/>
          </p:cNvGrpSpPr>
          <p:nvPr/>
        </p:nvGrpSpPr>
        <p:grpSpPr bwMode="auto">
          <a:xfrm>
            <a:off x="5886450" y="5029200"/>
            <a:ext cx="2266950" cy="1052513"/>
            <a:chOff x="7662415" y="3608262"/>
            <a:chExt cx="3039926" cy="1262130"/>
          </a:xfrm>
        </p:grpSpPr>
        <p:pic>
          <p:nvPicPr>
            <p:cNvPr id="34" name="Picture 4" descr="\\showsrus\07_Shows\Convergence_03-11\Resource_Kit\Ovals\Oval_LtBlue_small.pn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7662415" y="3608262"/>
              <a:ext cx="3039926" cy="1262130"/>
            </a:xfrm>
            <a:prstGeom prst="rect">
              <a:avLst/>
            </a:prstGeom>
            <a:noFill/>
            <a:ln w="9525">
              <a:noFill/>
              <a:miter lim="800000"/>
              <a:headEnd/>
              <a:tailEnd/>
            </a:ln>
          </p:spPr>
        </p:pic>
        <p:sp>
          <p:nvSpPr>
            <p:cNvPr id="35" name="TextBox 23"/>
            <p:cNvSpPr txBox="1">
              <a:spLocks noChangeArrowheads="1"/>
            </p:cNvSpPr>
            <p:nvPr/>
          </p:nvSpPr>
          <p:spPr bwMode="auto">
            <a:xfrm>
              <a:off x="8063888" y="3973766"/>
              <a:ext cx="2493558" cy="330320"/>
            </a:xfrm>
            <a:prstGeom prst="rect">
              <a:avLst/>
            </a:prstGeom>
            <a:noFill/>
            <a:ln w="9525" algn="ctr">
              <a:noFill/>
              <a:miter lim="800000"/>
              <a:headEnd/>
              <a:tailEnd/>
            </a:ln>
          </p:spPr>
          <p:txBody>
            <a:bodyPr>
              <a:spAutoFit/>
            </a:bodyPr>
            <a:lstStyle/>
            <a:p>
              <a:pPr algn="ctr" eaLnBrk="0" hangingPunct="0">
                <a:lnSpc>
                  <a:spcPct val="85000"/>
                </a:lnSpc>
                <a:spcBef>
                  <a:spcPct val="50000"/>
                </a:spcBef>
              </a:pPr>
              <a:r>
                <a:rPr lang="en-US" sz="1400" dirty="0" smtClean="0">
                  <a:solidFill>
                    <a:srgbClr xmlns:mc="http://schemas.openxmlformats.org/markup-compatibility/2006" xmlns:a14="http://schemas.microsoft.com/office/drawing/2007/7/7/main" val="FFFFFF" mc:Ignorable=""/>
                  </a:solidFill>
                  <a:latin typeface="Trebuchet MS" pitchFamily="34" charset="0"/>
                </a:rPr>
                <a:t>Inconsistent data </a:t>
              </a:r>
              <a:endParaRPr lang="en-US" sz="1400" dirty="0">
                <a:solidFill>
                  <a:srgbClr xmlns:mc="http://schemas.openxmlformats.org/markup-compatibility/2006" xmlns:a14="http://schemas.microsoft.com/office/drawing/2007/7/7/main" val="FFFFFF" mc:Ignorable=""/>
                </a:solidFill>
                <a:latin typeface="Trebuchet MS" pitchFamily="34" charset="0"/>
              </a:endParaRPr>
            </a:p>
          </p:txBody>
        </p:sp>
      </p:gr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par>
                          <p:cTn id="41" fill="hold">
                            <p:stCondLst>
                              <p:cond delay="2000"/>
                            </p:stCondLst>
                            <p:childTnLst>
                              <p:par>
                                <p:cTn id="42" presetID="22" presetClass="entr" presetSubtype="8"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childTnLst>
                          </p:cTn>
                        </p:par>
                        <p:par>
                          <p:cTn id="45" fill="hold">
                            <p:stCondLst>
                              <p:cond delay="2500"/>
                            </p:stCondLst>
                            <p:childTnLst>
                              <p:par>
                                <p:cTn id="46" presetID="22" presetClass="entr" presetSubtype="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par>
                          <p:cTn id="49" fill="hold">
                            <p:stCondLst>
                              <p:cond delay="3000"/>
                            </p:stCondLst>
                            <p:childTnLst>
                              <p:par>
                                <p:cTn id="50" presetID="22" presetClass="entr" presetSubtype="8"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txBox="1">
            <a:spLocks noChangeArrowheads="1"/>
          </p:cNvSpPr>
          <p:nvPr/>
        </p:nvSpPr>
        <p:spPr>
          <a:xfrm>
            <a:off x="152400" y="127000"/>
            <a:ext cx="8580437" cy="1244600"/>
          </a:xfrm>
          <a:prstGeom prst="rect">
            <a:avLst/>
          </a:prstGeom>
          <a:noFill/>
          <a:ln/>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normalizeH="0" noProof="0" dirty="0" smtClean="0">
                <a:ln w="3175">
                  <a:noFill/>
                </a:ln>
                <a:solidFill>
                  <a:schemeClr val="bg1"/>
                </a:solidFill>
                <a:uLnTx/>
                <a:uFillTx/>
                <a:latin typeface="Segoe UI" pitchFamily="34" charset="0"/>
                <a:ea typeface="+mj-ea"/>
                <a:cs typeface="Segoe UI" pitchFamily="34" charset="0"/>
              </a:rPr>
              <a:t>Analysis Services 2008 R2</a:t>
            </a:r>
            <a:endParaRPr kumimoji="0" lang="en-US" sz="3200" b="0" i="0" u="none" strike="noStrike" kern="1200" cap="none" normalizeH="0" noProof="0" dirty="0">
              <a:ln w="3175">
                <a:noFill/>
              </a:ln>
              <a:solidFill>
                <a:schemeClr val="bg1"/>
              </a:solidFill>
              <a:uLnTx/>
              <a:uFillTx/>
              <a:latin typeface="Segoe UI" pitchFamily="34" charset="0"/>
              <a:ea typeface="+mj-ea"/>
              <a:cs typeface="Segoe UI" pitchFamily="34" charset="0"/>
            </a:endParaRPr>
          </a:p>
        </p:txBody>
      </p:sp>
      <p:grpSp>
        <p:nvGrpSpPr>
          <p:cNvPr id="30" name="Group 29"/>
          <p:cNvGrpSpPr/>
          <p:nvPr/>
        </p:nvGrpSpPr>
        <p:grpSpPr>
          <a:xfrm>
            <a:off x="2971800" y="1578864"/>
            <a:ext cx="5943600" cy="429768"/>
            <a:chOff x="152400" y="1371600"/>
            <a:chExt cx="3981450" cy="609600"/>
          </a:xfrm>
        </p:grpSpPr>
        <p:sp>
          <p:nvSpPr>
            <p:cNvPr id="31" name="Rounded Rectangle 30"/>
            <p:cNvSpPr/>
            <p:nvPr/>
          </p:nvSpPr>
          <p:spPr>
            <a:xfrm>
              <a:off x="152400" y="1371600"/>
              <a:ext cx="3981450" cy="609600"/>
            </a:xfrm>
            <a:prstGeom prst="roundRect">
              <a:avLst>
                <a:gd name="adj" fmla="val 50000"/>
              </a:avLst>
            </a:prstGeom>
            <a:gradFill rotWithShape="1">
              <a:gsLst>
                <a:gs pos="0">
                  <a:sysClr val="windowText" lastClr="000000">
                    <a:tint val="15000"/>
                    <a:alpha val="85000"/>
                    <a:satMod val="250000"/>
                  </a:sysClr>
                </a:gs>
                <a:gs pos="49000">
                  <a:sysClr val="windowText" lastClr="000000">
                    <a:tint val="50000"/>
                    <a:alpha val="85000"/>
                    <a:satMod val="200000"/>
                  </a:sysClr>
                </a:gs>
                <a:gs pos="49100">
                  <a:sysClr val="windowText" lastClr="000000">
                    <a:tint val="64000"/>
                    <a:alpha val="85000"/>
                    <a:satMod val="160000"/>
                  </a:sysClr>
                </a:gs>
                <a:gs pos="92000">
                  <a:sysClr val="windowText" lastClr="000000">
                    <a:tint val="50000"/>
                    <a:alpha val="85000"/>
                    <a:satMod val="200000"/>
                  </a:sysClr>
                </a:gs>
                <a:gs pos="100000">
                  <a:sysClr val="windowText" lastClr="000000">
                    <a:tint val="43000"/>
                    <a:alpha val="85000"/>
                    <a:satMod val="190000"/>
                  </a:sysClr>
                </a:gs>
              </a:gsLst>
              <a:lin ang="5400000" scaled="1"/>
            </a:gradFill>
            <a:ln w="11430" cap="flat" cmpd="sng" algn="ctr">
              <a:solidFill>
                <a:schemeClr val="bg2">
                  <a:lumMod val="50000"/>
                </a:schemeClr>
              </a:solidFill>
              <a:prstDash val="solid"/>
            </a:ln>
            <a:effectLst>
              <a:outerShdw blurRad="50800" dist="25000" dir="5400000" rotWithShape="0">
                <a:sysClr val="windowText" lastClr="000000">
                  <a:shade val="30000"/>
                  <a:alpha val="38000"/>
                  <a:satMod val="15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pitchFamily="34" charset="0"/>
                <a:ea typeface="+mn-ea"/>
                <a:cs typeface="+mn-cs"/>
              </a:endParaRPr>
            </a:p>
          </p:txBody>
        </p:sp>
        <p:sp>
          <p:nvSpPr>
            <p:cNvPr id="32" name="Rounded Rectangle 31"/>
            <p:cNvSpPr/>
            <p:nvPr/>
          </p:nvSpPr>
          <p:spPr>
            <a:xfrm>
              <a:off x="226082" y="1407459"/>
              <a:ext cx="3826641" cy="523539"/>
            </a:xfrm>
            <a:prstGeom prst="roundRect">
              <a:avLst>
                <a:gd name="adj" fmla="val 50000"/>
              </a:avLst>
            </a:prstGeom>
            <a:gradFill rotWithShape="1">
              <a:gsLst>
                <a:gs pos="0">
                  <a:sysClr val="windowText" lastClr="000000">
                    <a:tint val="74000"/>
                    <a:alpha val="85000"/>
                    <a:satMod val="110000"/>
                  </a:sysClr>
                </a:gs>
                <a:gs pos="49000">
                  <a:sysClr val="windowText" lastClr="000000">
                    <a:tint val="96000"/>
                    <a:shade val="60000"/>
                    <a:alpha val="85000"/>
                    <a:hueMod val="100000"/>
                    <a:satMod val="120000"/>
                  </a:sysClr>
                </a:gs>
                <a:gs pos="49100">
                  <a:sysClr val="windowText" lastClr="000000">
                    <a:shade val="37000"/>
                    <a:alpha val="85000"/>
                    <a:satMod val="150000"/>
                  </a:sysClr>
                </a:gs>
                <a:gs pos="92000">
                  <a:sysClr val="windowText" lastClr="000000">
                    <a:tint val="98000"/>
                    <a:shade val="90000"/>
                    <a:alpha val="85000"/>
                    <a:hueMod val="105000"/>
                    <a:satMod val="140000"/>
                    <a:lumMod val="100000"/>
                  </a:sysClr>
                </a:gs>
                <a:gs pos="100000">
                  <a:sysClr val="windowText" lastClr="000000">
                    <a:tint val="90000"/>
                    <a:shade val="100000"/>
                    <a:alpha val="90000"/>
                    <a:hueMod val="105000"/>
                    <a:satMod val="110000"/>
                    <a:lumMod val="100000"/>
                  </a:sysClr>
                </a:gs>
              </a:gsLst>
              <a:lin ang="5400000" scaled="1"/>
            </a:gradFill>
            <a:ln w="11430" cap="flat" cmpd="sng" algn="ctr">
              <a:solidFill>
                <a:sysClr val="windowText" lastClr="000000"/>
              </a:solidFill>
              <a:prstDash val="solid"/>
            </a:ln>
            <a:effectLst>
              <a:outerShdw blurRad="38998" dist="25400" dir="5400000" rotWithShape="0">
                <a:srgbClr xmlns:mc="http://schemas.openxmlformats.org/markup-compatibility/2006" xmlns:a14="http://schemas.microsoft.com/office/drawing/2007/7/7/main" val="000000" mc:Ignorable="">
                  <a:alpha val="5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pitchFamily="34" charset="0"/>
                <a:ea typeface="+mn-ea"/>
                <a:cs typeface="+mn-cs"/>
              </a:endParaRPr>
            </a:p>
          </p:txBody>
        </p:sp>
      </p:grpSp>
      <p:grpSp>
        <p:nvGrpSpPr>
          <p:cNvPr id="33" name="Group 32"/>
          <p:cNvGrpSpPr/>
          <p:nvPr/>
        </p:nvGrpSpPr>
        <p:grpSpPr>
          <a:xfrm>
            <a:off x="2971800" y="3264408"/>
            <a:ext cx="5943600" cy="429768"/>
            <a:chOff x="152400" y="1371600"/>
            <a:chExt cx="3981450" cy="609600"/>
          </a:xfrm>
        </p:grpSpPr>
        <p:sp>
          <p:nvSpPr>
            <p:cNvPr id="34" name="Rounded Rectangle 33"/>
            <p:cNvSpPr/>
            <p:nvPr/>
          </p:nvSpPr>
          <p:spPr>
            <a:xfrm>
              <a:off x="152400" y="1371600"/>
              <a:ext cx="3981450" cy="609600"/>
            </a:xfrm>
            <a:prstGeom prst="roundRect">
              <a:avLst>
                <a:gd name="adj" fmla="val 50000"/>
              </a:avLst>
            </a:prstGeom>
            <a:gradFill rotWithShape="1">
              <a:gsLst>
                <a:gs pos="0">
                  <a:sysClr val="windowText" lastClr="000000">
                    <a:tint val="15000"/>
                    <a:alpha val="85000"/>
                    <a:satMod val="250000"/>
                  </a:sysClr>
                </a:gs>
                <a:gs pos="49000">
                  <a:sysClr val="windowText" lastClr="000000">
                    <a:tint val="50000"/>
                    <a:alpha val="85000"/>
                    <a:satMod val="200000"/>
                  </a:sysClr>
                </a:gs>
                <a:gs pos="49100">
                  <a:sysClr val="windowText" lastClr="000000">
                    <a:tint val="64000"/>
                    <a:alpha val="85000"/>
                    <a:satMod val="160000"/>
                  </a:sysClr>
                </a:gs>
                <a:gs pos="92000">
                  <a:sysClr val="windowText" lastClr="000000">
                    <a:tint val="50000"/>
                    <a:alpha val="85000"/>
                    <a:satMod val="200000"/>
                  </a:sysClr>
                </a:gs>
                <a:gs pos="100000">
                  <a:sysClr val="windowText" lastClr="000000">
                    <a:tint val="43000"/>
                    <a:alpha val="85000"/>
                    <a:satMod val="190000"/>
                  </a:sysClr>
                </a:gs>
              </a:gsLst>
              <a:lin ang="5400000" scaled="1"/>
            </a:gradFill>
            <a:ln w="11430" cap="flat" cmpd="sng" algn="ctr">
              <a:solidFill>
                <a:schemeClr val="bg2">
                  <a:lumMod val="50000"/>
                </a:schemeClr>
              </a:solidFill>
              <a:prstDash val="solid"/>
            </a:ln>
            <a:effectLst>
              <a:outerShdw blurRad="50800" dist="25000" dir="5400000" rotWithShape="0">
                <a:sysClr val="windowText" lastClr="000000">
                  <a:shade val="30000"/>
                  <a:alpha val="38000"/>
                  <a:satMod val="15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pitchFamily="34" charset="0"/>
                <a:ea typeface="+mn-ea"/>
                <a:cs typeface="+mn-cs"/>
              </a:endParaRPr>
            </a:p>
          </p:txBody>
        </p:sp>
        <p:sp>
          <p:nvSpPr>
            <p:cNvPr id="35" name="Rounded Rectangle 34"/>
            <p:cNvSpPr/>
            <p:nvPr/>
          </p:nvSpPr>
          <p:spPr>
            <a:xfrm>
              <a:off x="226082" y="1407459"/>
              <a:ext cx="3826641" cy="523539"/>
            </a:xfrm>
            <a:prstGeom prst="roundRect">
              <a:avLst>
                <a:gd name="adj" fmla="val 50000"/>
              </a:avLst>
            </a:prstGeom>
            <a:gradFill rotWithShape="1">
              <a:gsLst>
                <a:gs pos="0">
                  <a:sysClr val="windowText" lastClr="000000">
                    <a:tint val="74000"/>
                    <a:alpha val="85000"/>
                    <a:satMod val="110000"/>
                  </a:sysClr>
                </a:gs>
                <a:gs pos="49000">
                  <a:sysClr val="windowText" lastClr="000000">
                    <a:tint val="96000"/>
                    <a:shade val="60000"/>
                    <a:alpha val="85000"/>
                    <a:hueMod val="100000"/>
                    <a:satMod val="120000"/>
                  </a:sysClr>
                </a:gs>
                <a:gs pos="49100">
                  <a:sysClr val="windowText" lastClr="000000">
                    <a:shade val="37000"/>
                    <a:alpha val="85000"/>
                    <a:satMod val="150000"/>
                  </a:sysClr>
                </a:gs>
                <a:gs pos="92000">
                  <a:sysClr val="windowText" lastClr="000000">
                    <a:tint val="98000"/>
                    <a:shade val="90000"/>
                    <a:alpha val="85000"/>
                    <a:hueMod val="105000"/>
                    <a:satMod val="140000"/>
                    <a:lumMod val="100000"/>
                  </a:sysClr>
                </a:gs>
                <a:gs pos="100000">
                  <a:sysClr val="windowText" lastClr="000000">
                    <a:tint val="90000"/>
                    <a:shade val="100000"/>
                    <a:alpha val="90000"/>
                    <a:hueMod val="105000"/>
                    <a:satMod val="110000"/>
                    <a:lumMod val="100000"/>
                  </a:sysClr>
                </a:gs>
              </a:gsLst>
              <a:lin ang="5400000" scaled="1"/>
            </a:gradFill>
            <a:ln w="11430" cap="flat" cmpd="sng" algn="ctr">
              <a:solidFill>
                <a:sysClr val="windowText" lastClr="000000"/>
              </a:solidFill>
              <a:prstDash val="solid"/>
            </a:ln>
            <a:effectLst>
              <a:outerShdw blurRad="38998" dist="25400" dir="5400000" rotWithShape="0">
                <a:srgbClr xmlns:mc="http://schemas.openxmlformats.org/markup-compatibility/2006" xmlns:a14="http://schemas.microsoft.com/office/drawing/2007/7/7/main" val="000000" mc:Ignorable="">
                  <a:alpha val="5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pitchFamily="34" charset="0"/>
                <a:ea typeface="+mn-ea"/>
                <a:cs typeface="+mn-cs"/>
              </a:endParaRPr>
            </a:p>
          </p:txBody>
        </p:sp>
      </p:grpSp>
      <p:grpSp>
        <p:nvGrpSpPr>
          <p:cNvPr id="36" name="Group 35"/>
          <p:cNvGrpSpPr/>
          <p:nvPr/>
        </p:nvGrpSpPr>
        <p:grpSpPr>
          <a:xfrm>
            <a:off x="2971800" y="4980432"/>
            <a:ext cx="5943600" cy="429768"/>
            <a:chOff x="152400" y="1371600"/>
            <a:chExt cx="3981450" cy="609600"/>
          </a:xfrm>
        </p:grpSpPr>
        <p:sp>
          <p:nvSpPr>
            <p:cNvPr id="37" name="Rounded Rectangle 36"/>
            <p:cNvSpPr/>
            <p:nvPr/>
          </p:nvSpPr>
          <p:spPr>
            <a:xfrm>
              <a:off x="152400" y="1371600"/>
              <a:ext cx="3981450" cy="609600"/>
            </a:xfrm>
            <a:prstGeom prst="roundRect">
              <a:avLst>
                <a:gd name="adj" fmla="val 50000"/>
              </a:avLst>
            </a:prstGeom>
            <a:gradFill rotWithShape="1">
              <a:gsLst>
                <a:gs pos="0">
                  <a:sysClr val="windowText" lastClr="000000">
                    <a:tint val="15000"/>
                    <a:alpha val="85000"/>
                    <a:satMod val="250000"/>
                  </a:sysClr>
                </a:gs>
                <a:gs pos="49000">
                  <a:sysClr val="windowText" lastClr="000000">
                    <a:tint val="50000"/>
                    <a:alpha val="85000"/>
                    <a:satMod val="200000"/>
                  </a:sysClr>
                </a:gs>
                <a:gs pos="49100">
                  <a:sysClr val="windowText" lastClr="000000">
                    <a:tint val="64000"/>
                    <a:alpha val="85000"/>
                    <a:satMod val="160000"/>
                  </a:sysClr>
                </a:gs>
                <a:gs pos="92000">
                  <a:sysClr val="windowText" lastClr="000000">
                    <a:tint val="50000"/>
                    <a:alpha val="85000"/>
                    <a:satMod val="200000"/>
                  </a:sysClr>
                </a:gs>
                <a:gs pos="100000">
                  <a:sysClr val="windowText" lastClr="000000">
                    <a:tint val="43000"/>
                    <a:alpha val="85000"/>
                    <a:satMod val="190000"/>
                  </a:sysClr>
                </a:gs>
              </a:gsLst>
              <a:lin ang="5400000" scaled="1"/>
            </a:gradFill>
            <a:ln w="11430" cap="flat" cmpd="sng" algn="ctr">
              <a:solidFill>
                <a:schemeClr val="bg2">
                  <a:lumMod val="50000"/>
                </a:schemeClr>
              </a:solidFill>
              <a:prstDash val="solid"/>
            </a:ln>
            <a:effectLst>
              <a:outerShdw blurRad="50800" dist="25000" dir="5400000" rotWithShape="0">
                <a:sysClr val="windowText" lastClr="000000">
                  <a:shade val="30000"/>
                  <a:alpha val="38000"/>
                  <a:satMod val="15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pitchFamily="34" charset="0"/>
                <a:ea typeface="+mn-ea"/>
                <a:cs typeface="+mn-cs"/>
              </a:endParaRPr>
            </a:p>
          </p:txBody>
        </p:sp>
        <p:sp>
          <p:nvSpPr>
            <p:cNvPr id="38" name="Rounded Rectangle 37"/>
            <p:cNvSpPr/>
            <p:nvPr/>
          </p:nvSpPr>
          <p:spPr>
            <a:xfrm>
              <a:off x="226082" y="1407459"/>
              <a:ext cx="3826641" cy="523539"/>
            </a:xfrm>
            <a:prstGeom prst="roundRect">
              <a:avLst>
                <a:gd name="adj" fmla="val 50000"/>
              </a:avLst>
            </a:prstGeom>
            <a:gradFill rotWithShape="1">
              <a:gsLst>
                <a:gs pos="0">
                  <a:sysClr val="windowText" lastClr="000000">
                    <a:tint val="74000"/>
                    <a:alpha val="85000"/>
                    <a:satMod val="110000"/>
                  </a:sysClr>
                </a:gs>
                <a:gs pos="49000">
                  <a:sysClr val="windowText" lastClr="000000">
                    <a:tint val="96000"/>
                    <a:shade val="60000"/>
                    <a:alpha val="85000"/>
                    <a:hueMod val="100000"/>
                    <a:satMod val="120000"/>
                  </a:sysClr>
                </a:gs>
                <a:gs pos="49100">
                  <a:sysClr val="windowText" lastClr="000000">
                    <a:shade val="37000"/>
                    <a:alpha val="85000"/>
                    <a:satMod val="150000"/>
                  </a:sysClr>
                </a:gs>
                <a:gs pos="92000">
                  <a:sysClr val="windowText" lastClr="000000">
                    <a:tint val="98000"/>
                    <a:shade val="90000"/>
                    <a:alpha val="85000"/>
                    <a:hueMod val="105000"/>
                    <a:satMod val="140000"/>
                    <a:lumMod val="100000"/>
                  </a:sysClr>
                </a:gs>
                <a:gs pos="100000">
                  <a:sysClr val="windowText" lastClr="000000">
                    <a:tint val="90000"/>
                    <a:shade val="100000"/>
                    <a:alpha val="90000"/>
                    <a:hueMod val="105000"/>
                    <a:satMod val="110000"/>
                    <a:lumMod val="100000"/>
                  </a:sysClr>
                </a:gs>
              </a:gsLst>
              <a:lin ang="5400000" scaled="1"/>
            </a:gradFill>
            <a:ln w="11430" cap="flat" cmpd="sng" algn="ctr">
              <a:solidFill>
                <a:sysClr val="windowText" lastClr="000000"/>
              </a:solidFill>
              <a:prstDash val="solid"/>
            </a:ln>
            <a:effectLst>
              <a:outerShdw blurRad="38998" dist="25400" dir="5400000" rotWithShape="0">
                <a:srgbClr xmlns:mc="http://schemas.openxmlformats.org/markup-compatibility/2006" xmlns:a14="http://schemas.microsoft.com/office/drawing/2007/7/7/main" val="000000" mc:Ignorable="">
                  <a:alpha val="5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pitchFamily="34" charset="0"/>
                <a:ea typeface="+mn-ea"/>
                <a:cs typeface="+mn-cs"/>
              </a:endParaRPr>
            </a:p>
          </p:txBody>
        </p:sp>
      </p:grpSp>
      <p:sp>
        <p:nvSpPr>
          <p:cNvPr id="3" name="Text Placeholder 2"/>
          <p:cNvSpPr txBox="1">
            <a:spLocks/>
          </p:cNvSpPr>
          <p:nvPr/>
        </p:nvSpPr>
        <p:spPr>
          <a:xfrm>
            <a:off x="3429000" y="1600200"/>
            <a:ext cx="5105400" cy="4983163"/>
          </a:xfrm>
          <a:prstGeom prst="rect">
            <a:avLst/>
          </a:prstGeom>
        </p:spPr>
        <p:txBody>
          <a:bodyPr>
            <a:normAutofit fontScale="92500" lnSpcReduction="10000"/>
          </a:bodyPr>
          <a:lstStyle/>
          <a:p>
            <a:pPr marL="457200" marR="0" lvl="0" indent="-457200" algn="l" defTabSz="914363" rtl="0" eaLnBrk="0" fontAlgn="auto" latinLnBrk="0" hangingPunct="0">
              <a:lnSpc>
                <a:spcPct val="90000"/>
              </a:lnSpc>
              <a:spcBef>
                <a:spcPts val="600"/>
              </a:spcBef>
              <a:spcAft>
                <a:spcPts val="0"/>
              </a:spcAft>
              <a:buClr>
                <a:srgbClr xmlns:mc="http://schemas.openxmlformats.org/markup-compatibility/2006" xmlns:a14="http://schemas.microsoft.com/office/drawing/2007/7/7/main" val="777777" mc:Ignorable=""/>
              </a:buClr>
              <a:buSzPct val="130000"/>
              <a:tabLst/>
              <a:defRPr/>
            </a:pPr>
            <a:r>
              <a:rPr kumimoji="0" lang="en-US" sz="3000" b="0" i="0" u="none" strike="noStrike" kern="1200" cap="none" spc="0" normalizeH="0" baseline="0" noProof="0" dirty="0" smtClean="0">
                <a:ln>
                  <a:noFill/>
                </a:ln>
                <a:solidFill>
                  <a:schemeClr val="bg1"/>
                </a:solidFill>
                <a:effectLst/>
                <a:uLnTx/>
                <a:uFillTx/>
                <a:latin typeface="+mn-lt"/>
                <a:ea typeface="+mn-ea"/>
                <a:cs typeface="+mn-cs"/>
              </a:rPr>
              <a:t>Design Scalable Solutions</a:t>
            </a:r>
          </a:p>
          <a:p>
            <a:pPr marL="628650" marR="0" lvl="1" indent="-231775" algn="l" defTabSz="914363" rtl="0" eaLnBrk="0" fontAlgn="auto" latinLnBrk="0" hangingPunct="0">
              <a:lnSpc>
                <a:spcPct val="90000"/>
              </a:lnSpc>
              <a:spcBef>
                <a:spcPts val="600"/>
              </a:spcBef>
              <a:spcAft>
                <a:spcPts val="0"/>
              </a:spcAft>
              <a:buClr>
                <a:srgbClr xmlns:mc="http://schemas.openxmlformats.org/markup-compatibility/2006" xmlns:a14="http://schemas.microsoft.com/office/drawing/2007/7/7/main" val="777777" mc:Ignorable=""/>
              </a:buClr>
              <a:buSzTx/>
              <a:buBlip>
                <a:blip r:embed="rId3"/>
              </a:buBlip>
              <a:tabLst/>
              <a:defRPr/>
            </a:pPr>
            <a:r>
              <a:rPr kumimoji="0" lang="en-US" sz="2200" b="0" i="0" u="none" strike="noStrike" kern="1200" cap="none" spc="0" normalizeH="0" baseline="0" noProof="0" dirty="0" smtClean="0">
                <a:ln>
                  <a:noFill/>
                </a:ln>
                <a:solidFill>
                  <a:schemeClr val="bg1"/>
                </a:solidFill>
                <a:effectLst/>
                <a:uLnTx/>
                <a:uFillTx/>
                <a:latin typeface="+mn-lt"/>
                <a:ea typeface="+mn-ea"/>
                <a:cs typeface="+mn-cs"/>
              </a:rPr>
              <a:t>Productivity enhancing designers</a:t>
            </a:r>
          </a:p>
          <a:p>
            <a:pPr marL="628650" marR="0" lvl="1" indent="-231775" algn="l" defTabSz="914363" rtl="0" eaLnBrk="0" fontAlgn="auto" latinLnBrk="0" hangingPunct="0">
              <a:lnSpc>
                <a:spcPct val="90000"/>
              </a:lnSpc>
              <a:spcBef>
                <a:spcPts val="600"/>
              </a:spcBef>
              <a:spcAft>
                <a:spcPts val="0"/>
              </a:spcAft>
              <a:buClr>
                <a:srgbClr xmlns:mc="http://schemas.openxmlformats.org/markup-compatibility/2006" xmlns:a14="http://schemas.microsoft.com/office/drawing/2007/7/7/main" val="777777" mc:Ignorable=""/>
              </a:buClr>
              <a:buSzTx/>
              <a:buBlip>
                <a:blip r:embed="rId3"/>
              </a:buBlip>
              <a:tabLst/>
              <a:defRPr/>
            </a:pPr>
            <a:r>
              <a:rPr kumimoji="0" lang="en-US" sz="2200" b="0" i="0" u="none" strike="noStrike" kern="1200" cap="none" spc="0" normalizeH="0" baseline="0" noProof="0" dirty="0" smtClean="0">
                <a:ln>
                  <a:noFill/>
                </a:ln>
                <a:solidFill>
                  <a:schemeClr val="bg1"/>
                </a:solidFill>
                <a:effectLst/>
                <a:uLnTx/>
                <a:uFillTx/>
                <a:latin typeface="+mn-lt"/>
                <a:ea typeface="+mn-ea"/>
                <a:cs typeface="+mn-cs"/>
              </a:rPr>
              <a:t>Scalable Infrastructure</a:t>
            </a:r>
          </a:p>
          <a:p>
            <a:pPr marL="628650" marR="0" lvl="1" indent="-231775" algn="l" defTabSz="914363" rtl="0" eaLnBrk="0" fontAlgn="auto" latinLnBrk="0" hangingPunct="0">
              <a:lnSpc>
                <a:spcPct val="90000"/>
              </a:lnSpc>
              <a:spcBef>
                <a:spcPts val="600"/>
              </a:spcBef>
              <a:spcAft>
                <a:spcPts val="0"/>
              </a:spcAft>
              <a:buClr>
                <a:srgbClr xmlns:mc="http://schemas.openxmlformats.org/markup-compatibility/2006" xmlns:a14="http://schemas.microsoft.com/office/drawing/2007/7/7/main" val="777777" mc:Ignorable=""/>
              </a:buClr>
              <a:buSzTx/>
              <a:buBlip>
                <a:blip r:embed="rId3"/>
              </a:buBlip>
              <a:tabLst/>
              <a:defRPr/>
            </a:pPr>
            <a:r>
              <a:rPr kumimoji="0" lang="en-US" sz="2200" b="0" i="0" u="none" strike="noStrike" kern="1200" cap="none" spc="0" normalizeH="0" baseline="0" noProof="0" dirty="0" smtClean="0">
                <a:ln>
                  <a:noFill/>
                </a:ln>
                <a:solidFill>
                  <a:schemeClr val="bg1"/>
                </a:solidFill>
                <a:effectLst/>
                <a:uLnTx/>
                <a:uFillTx/>
                <a:latin typeface="+mn-lt"/>
                <a:ea typeface="+mn-ea"/>
                <a:cs typeface="+mn-cs"/>
              </a:rPr>
              <a:t>Superior Performance</a:t>
            </a:r>
          </a:p>
          <a:p>
            <a:pPr marL="628650" marR="0" lvl="1" indent="-231775" algn="l" defTabSz="914363" rtl="0" eaLnBrk="0" fontAlgn="auto" latinLnBrk="0" hangingPunct="0">
              <a:lnSpc>
                <a:spcPct val="90000"/>
              </a:lnSpc>
              <a:spcBef>
                <a:spcPts val="600"/>
              </a:spcBef>
              <a:spcAft>
                <a:spcPts val="0"/>
              </a:spcAft>
              <a:buClr>
                <a:srgbClr xmlns:mc="http://schemas.openxmlformats.org/markup-compatibility/2006" xmlns:a14="http://schemas.microsoft.com/office/drawing/2007/7/7/main" val="777777" mc:Ignorable=""/>
              </a:buClr>
              <a:buSzTx/>
              <a:buFont typeface="Calibri" pitchFamily="34" charset="0"/>
              <a:buChar char="–"/>
              <a:tabLst/>
              <a:defRPr/>
            </a:pPr>
            <a:endParaRPr kumimoji="0" lang="en-US" sz="21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1" indent="-342900" algn="l" defTabSz="914363" rtl="0" eaLnBrk="0" fontAlgn="auto" latinLnBrk="0" hangingPunct="0">
              <a:lnSpc>
                <a:spcPct val="90000"/>
              </a:lnSpc>
              <a:spcBef>
                <a:spcPts val="600"/>
              </a:spcBef>
              <a:spcAft>
                <a:spcPts val="0"/>
              </a:spcAft>
              <a:buClr>
                <a:srgbClr xmlns:mc="http://schemas.openxmlformats.org/markup-compatibility/2006" xmlns:a14="http://schemas.microsoft.com/office/drawing/2007/7/7/main" val="777777" mc:Ignorable=""/>
              </a:buClr>
              <a:buSzTx/>
              <a:tabLst/>
              <a:defRPr/>
            </a:pPr>
            <a:r>
              <a:rPr kumimoji="0" lang="en-US" sz="3000" b="0" i="0" u="none" strike="noStrike" kern="1200" cap="none" spc="0" normalizeH="0" baseline="0" noProof="0" dirty="0" smtClean="0">
                <a:ln>
                  <a:noFill/>
                </a:ln>
                <a:solidFill>
                  <a:schemeClr val="bg1"/>
                </a:solidFill>
                <a:effectLst/>
                <a:uLnTx/>
                <a:uFillTx/>
                <a:latin typeface="+mn-lt"/>
                <a:ea typeface="+mn-ea"/>
                <a:cs typeface="+mn-cs"/>
              </a:rPr>
              <a:t>Extend Beyond OLAP</a:t>
            </a:r>
          </a:p>
          <a:p>
            <a:pPr marL="628650" marR="0" lvl="2" indent="-231775" algn="l" defTabSz="914363" rtl="0" eaLnBrk="0" fontAlgn="auto" latinLnBrk="0" hangingPunct="0">
              <a:lnSpc>
                <a:spcPct val="90000"/>
              </a:lnSpc>
              <a:spcBef>
                <a:spcPts val="600"/>
              </a:spcBef>
              <a:spcAft>
                <a:spcPts val="0"/>
              </a:spcAft>
              <a:buClr>
                <a:srgbClr xmlns:mc="http://schemas.openxmlformats.org/markup-compatibility/2006" xmlns:a14="http://schemas.microsoft.com/office/drawing/2007/7/7/main" val="777777" mc:Ignorable=""/>
              </a:buClr>
              <a:buSzTx/>
              <a:buBlip>
                <a:blip r:embed="rId3"/>
              </a:buBlip>
              <a:tabLst/>
              <a:defRPr/>
            </a:pPr>
            <a:r>
              <a:rPr kumimoji="0" lang="en-US" sz="2200" b="0" i="0" u="none" strike="noStrike" kern="1200" cap="none" spc="0" normalizeH="0" baseline="0" noProof="0" dirty="0" smtClean="0">
                <a:ln>
                  <a:noFill/>
                </a:ln>
                <a:solidFill>
                  <a:schemeClr val="bg1"/>
                </a:solidFill>
                <a:effectLst/>
                <a:uLnTx/>
                <a:uFillTx/>
                <a:latin typeface="+mn-lt"/>
                <a:ea typeface="+mn-ea"/>
                <a:cs typeface="+mn-cs"/>
              </a:rPr>
              <a:t>Unified meta data model   </a:t>
            </a:r>
          </a:p>
          <a:p>
            <a:pPr marL="628650" marR="0" lvl="2" indent="-231775" algn="l" defTabSz="914363" rtl="0" eaLnBrk="0" fontAlgn="auto" latinLnBrk="0" hangingPunct="0">
              <a:lnSpc>
                <a:spcPct val="90000"/>
              </a:lnSpc>
              <a:spcBef>
                <a:spcPts val="600"/>
              </a:spcBef>
              <a:spcAft>
                <a:spcPts val="0"/>
              </a:spcAft>
              <a:buClr>
                <a:srgbClr xmlns:mc="http://schemas.openxmlformats.org/markup-compatibility/2006" xmlns:a14="http://schemas.microsoft.com/office/drawing/2007/7/7/main" val="777777" mc:Ignorable=""/>
              </a:buClr>
              <a:buSzTx/>
              <a:buBlip>
                <a:blip r:embed="rId3"/>
              </a:buBlip>
              <a:tabLst/>
              <a:defRPr/>
            </a:pPr>
            <a:r>
              <a:rPr kumimoji="0" lang="en-US" sz="2200" b="0" i="0" u="none" strike="noStrike" kern="1200" cap="none" spc="0" normalizeH="0" baseline="0" noProof="0" dirty="0" smtClean="0">
                <a:ln>
                  <a:noFill/>
                </a:ln>
                <a:solidFill>
                  <a:schemeClr val="bg1"/>
                </a:solidFill>
                <a:effectLst/>
                <a:uLnTx/>
                <a:uFillTx/>
                <a:latin typeface="+mn-lt"/>
                <a:ea typeface="+mn-ea"/>
                <a:cs typeface="+mn-cs"/>
              </a:rPr>
              <a:t>Central KPI manageability</a:t>
            </a:r>
          </a:p>
          <a:p>
            <a:pPr marL="628650" marR="0" lvl="2" indent="-231775" algn="l" defTabSz="914363" rtl="0" eaLnBrk="0" fontAlgn="auto" latinLnBrk="0" hangingPunct="0">
              <a:lnSpc>
                <a:spcPct val="90000"/>
              </a:lnSpc>
              <a:spcBef>
                <a:spcPts val="600"/>
              </a:spcBef>
              <a:spcAft>
                <a:spcPts val="0"/>
              </a:spcAft>
              <a:buClr>
                <a:srgbClr xmlns:mc="http://schemas.openxmlformats.org/markup-compatibility/2006" xmlns:a14="http://schemas.microsoft.com/office/drawing/2007/7/7/main" val="777777" mc:Ignorable=""/>
              </a:buClr>
              <a:buSzTx/>
              <a:buBlip>
                <a:blip r:embed="rId3"/>
              </a:buBlip>
              <a:tabLst/>
              <a:defRPr/>
            </a:pPr>
            <a:r>
              <a:rPr kumimoji="0" lang="en-US" sz="2200" b="0" i="0" u="none" strike="noStrike" kern="1200" cap="none" spc="0" normalizeH="0" baseline="0" noProof="0" dirty="0" smtClean="0">
                <a:ln>
                  <a:noFill/>
                </a:ln>
                <a:solidFill>
                  <a:schemeClr val="bg1"/>
                </a:solidFill>
                <a:effectLst/>
                <a:uLnTx/>
                <a:uFillTx/>
                <a:latin typeface="+mn-lt"/>
                <a:ea typeface="+mn-ea"/>
                <a:cs typeface="+mn-cs"/>
              </a:rPr>
              <a:t>Predictive Analysis</a:t>
            </a:r>
          </a:p>
          <a:p>
            <a:pPr marL="628650" marR="0" lvl="2" indent="-231775" algn="l" defTabSz="914363" rtl="0" eaLnBrk="0" fontAlgn="auto" latinLnBrk="0" hangingPunct="0">
              <a:lnSpc>
                <a:spcPct val="90000"/>
              </a:lnSpc>
              <a:spcBef>
                <a:spcPts val="600"/>
              </a:spcBef>
              <a:spcAft>
                <a:spcPts val="0"/>
              </a:spcAft>
              <a:buClr>
                <a:srgbClr xmlns:mc="http://schemas.openxmlformats.org/markup-compatibility/2006" xmlns:a14="http://schemas.microsoft.com/office/drawing/2007/7/7/main" val="777777" mc:Ignorable=""/>
              </a:buClr>
              <a:buSzTx/>
              <a:buFont typeface="Calibri" pitchFamily="34" charset="0"/>
              <a:buChar char="–"/>
              <a:tabLst/>
              <a:defRPr/>
            </a:pPr>
            <a:endParaRPr kumimoji="0" lang="en-US" sz="2100" b="0" i="0" u="none" strike="noStrike" kern="1200" cap="none" spc="0" normalizeH="0" baseline="0" noProof="0" dirty="0" smtClean="0">
              <a:ln>
                <a:noFill/>
              </a:ln>
              <a:solidFill>
                <a:schemeClr val="bg1"/>
              </a:solidFill>
              <a:effectLst/>
              <a:uLnTx/>
              <a:uFillTx/>
              <a:latin typeface="+mn-lt"/>
              <a:ea typeface="+mn-ea"/>
              <a:cs typeface="+mn-cs"/>
            </a:endParaRPr>
          </a:p>
          <a:p>
            <a:pPr marL="457200" marR="0" lvl="0" indent="-457200" algn="l" defTabSz="914363" rtl="0" eaLnBrk="0" fontAlgn="auto" latinLnBrk="0" hangingPunct="0">
              <a:lnSpc>
                <a:spcPct val="90000"/>
              </a:lnSpc>
              <a:spcBef>
                <a:spcPts val="600"/>
              </a:spcBef>
              <a:spcAft>
                <a:spcPts val="0"/>
              </a:spcAft>
              <a:buClr>
                <a:srgbClr xmlns:mc="http://schemas.openxmlformats.org/markup-compatibility/2006" xmlns:a14="http://schemas.microsoft.com/office/drawing/2007/7/7/main" val="777777" mc:Ignorable=""/>
              </a:buClr>
              <a:buSzPct val="130000"/>
              <a:tabLst/>
              <a:defRPr/>
            </a:pPr>
            <a:r>
              <a:rPr kumimoji="0" lang="en-US" sz="3000" b="0" i="0" u="none" strike="noStrike" kern="1200" cap="none" spc="0" normalizeH="0" baseline="0" noProof="0" dirty="0" smtClean="0">
                <a:ln>
                  <a:noFill/>
                </a:ln>
                <a:solidFill>
                  <a:schemeClr val="bg1"/>
                </a:solidFill>
                <a:effectLst/>
                <a:uLnTx/>
                <a:uFillTx/>
                <a:latin typeface="+mn-lt"/>
                <a:ea typeface="+mn-ea"/>
                <a:cs typeface="+mn-cs"/>
              </a:rPr>
              <a:t>Deliver Pervasive Insight</a:t>
            </a:r>
          </a:p>
          <a:p>
            <a:pPr marL="628650" marR="0" lvl="1" indent="-231775" algn="l" defTabSz="914363" rtl="0" eaLnBrk="0" fontAlgn="auto" latinLnBrk="0" hangingPunct="0">
              <a:lnSpc>
                <a:spcPct val="90000"/>
              </a:lnSpc>
              <a:spcBef>
                <a:spcPts val="600"/>
              </a:spcBef>
              <a:spcAft>
                <a:spcPts val="0"/>
              </a:spcAft>
              <a:buClr>
                <a:srgbClr xmlns:mc="http://schemas.openxmlformats.org/markup-compatibility/2006" xmlns:a14="http://schemas.microsoft.com/office/drawing/2007/7/7/main" val="777777" mc:Ignorable=""/>
              </a:buClr>
              <a:buSzTx/>
              <a:buBlip>
                <a:blip r:embed="rId3"/>
              </a:buBlip>
              <a:tabLst/>
              <a:defRPr/>
            </a:pPr>
            <a:r>
              <a:rPr kumimoji="0" lang="en-US" sz="2200" b="0" i="0" u="none" strike="noStrike" kern="1200" cap="none" spc="0" normalizeH="0" baseline="0" noProof="0" dirty="0" smtClean="0">
                <a:ln>
                  <a:noFill/>
                </a:ln>
                <a:solidFill>
                  <a:schemeClr val="bg1"/>
                </a:solidFill>
                <a:effectLst/>
                <a:uLnTx/>
                <a:uFillTx/>
                <a:latin typeface="+mn-lt"/>
                <a:ea typeface="+mn-ea"/>
                <a:cs typeface="+mn-cs"/>
              </a:rPr>
              <a:t>Optimized Office interoperability</a:t>
            </a:r>
          </a:p>
          <a:p>
            <a:pPr marL="628650" marR="0" lvl="1" indent="-231775" algn="l" defTabSz="914363" rtl="0" eaLnBrk="0" fontAlgn="auto" latinLnBrk="0" hangingPunct="0">
              <a:lnSpc>
                <a:spcPct val="90000"/>
              </a:lnSpc>
              <a:spcBef>
                <a:spcPts val="600"/>
              </a:spcBef>
              <a:spcAft>
                <a:spcPts val="0"/>
              </a:spcAft>
              <a:buClr>
                <a:srgbClr xmlns:mc="http://schemas.openxmlformats.org/markup-compatibility/2006" xmlns:a14="http://schemas.microsoft.com/office/drawing/2007/7/7/main" val="777777" mc:Ignorable=""/>
              </a:buClr>
              <a:buSzTx/>
              <a:buBlip>
                <a:blip r:embed="rId3"/>
              </a:buBlip>
              <a:tabLst/>
              <a:defRPr/>
            </a:pPr>
            <a:r>
              <a:rPr kumimoji="0" lang="en-US" sz="2200" b="0" i="0" u="none" strike="noStrike" kern="1200" cap="none" spc="0" normalizeH="0" baseline="0" noProof="0" dirty="0" smtClean="0">
                <a:ln>
                  <a:noFill/>
                </a:ln>
                <a:solidFill>
                  <a:schemeClr val="bg1"/>
                </a:solidFill>
                <a:effectLst/>
                <a:uLnTx/>
                <a:uFillTx/>
                <a:latin typeface="+mn-lt"/>
                <a:ea typeface="+mn-ea"/>
                <a:cs typeface="+mn-cs"/>
              </a:rPr>
              <a:t>Rich partner extensibility</a:t>
            </a:r>
          </a:p>
          <a:p>
            <a:pPr marL="628650" marR="0" lvl="1" indent="-231775" algn="l" defTabSz="914363" rtl="0" eaLnBrk="0" fontAlgn="auto" latinLnBrk="0" hangingPunct="0">
              <a:lnSpc>
                <a:spcPct val="90000"/>
              </a:lnSpc>
              <a:spcBef>
                <a:spcPts val="600"/>
              </a:spcBef>
              <a:spcAft>
                <a:spcPts val="0"/>
              </a:spcAft>
              <a:buClr>
                <a:srgbClr xmlns:mc="http://schemas.openxmlformats.org/markup-compatibility/2006" xmlns:a14="http://schemas.microsoft.com/office/drawing/2007/7/7/main" val="777777" mc:Ignorable=""/>
              </a:buClr>
              <a:buSzTx/>
              <a:buBlip>
                <a:blip r:embed="rId3"/>
              </a:buBlip>
              <a:tabLst/>
              <a:defRPr/>
            </a:pPr>
            <a:r>
              <a:rPr kumimoji="0" lang="en-US" sz="2200" b="0" i="0" u="none" strike="noStrike" kern="1200" cap="none" spc="0" normalizeH="0" baseline="0" noProof="0" dirty="0" smtClean="0">
                <a:ln>
                  <a:noFill/>
                </a:ln>
                <a:solidFill>
                  <a:schemeClr val="bg1"/>
                </a:solidFill>
                <a:effectLst/>
                <a:uLnTx/>
                <a:uFillTx/>
                <a:latin typeface="+mn-lt"/>
                <a:ea typeface="+mn-ea"/>
                <a:cs typeface="+mn-cs"/>
              </a:rPr>
              <a:t>Open, embeddable architecture</a:t>
            </a:r>
            <a:endParaRPr kumimoji="0" lang="en-US" sz="2200" b="0" i="0" u="none" strike="noStrike" kern="1200" cap="none" spc="0" normalizeH="0" baseline="0" noProof="0" dirty="0">
              <a:ln>
                <a:noFill/>
              </a:ln>
              <a:solidFill>
                <a:schemeClr val="bg1"/>
              </a:solidFill>
              <a:effectLst/>
              <a:uLnTx/>
              <a:uFillTx/>
              <a:latin typeface="+mn-lt"/>
              <a:ea typeface="+mn-ea"/>
              <a:cs typeface="+mn-cs"/>
            </a:endParaRPr>
          </a:p>
        </p:txBody>
      </p:sp>
      <p:grpSp>
        <p:nvGrpSpPr>
          <p:cNvPr id="4" name="Group 3"/>
          <p:cNvGrpSpPr/>
          <p:nvPr/>
        </p:nvGrpSpPr>
        <p:grpSpPr>
          <a:xfrm>
            <a:off x="457200" y="1752600"/>
            <a:ext cx="2358042" cy="1378500"/>
            <a:chOff x="575234" y="2060788"/>
            <a:chExt cx="2358042" cy="1378500"/>
          </a:xfrm>
        </p:grpSpPr>
        <p:pic>
          <p:nvPicPr>
            <p:cNvPr id="5" name="Picture 2" descr="\\showsrus\07_Shows\Convergence_03-11\Resource_Kit\Ovals\Oval_LtBlue_small.png"/>
            <p:cNvPicPr>
              <a:picLocks noChangeAspect="1" noChangeArrowheads="1"/>
            </p:cNvPicPr>
            <p:nvPr/>
          </p:nvPicPr>
          <p:blipFill>
            <a:blip r:embed="rId4" cstate="print">
              <a:lum contrast="50000"/>
            </a:blip>
            <a:srcRect/>
            <a:stretch>
              <a:fillRect/>
            </a:stretch>
          </p:blipFill>
          <p:spPr bwMode="auto">
            <a:xfrm rot="379279">
              <a:off x="575234" y="2060788"/>
              <a:ext cx="2358042" cy="1378500"/>
            </a:xfrm>
            <a:prstGeom prst="rect">
              <a:avLst/>
            </a:prstGeom>
            <a:noFill/>
            <a:scene3d>
              <a:camera prst="isometricOffAxis1Top"/>
              <a:lightRig rig="threePt" dir="t"/>
            </a:scene3d>
          </p:spPr>
        </p:pic>
        <p:grpSp>
          <p:nvGrpSpPr>
            <p:cNvPr id="6" name="Group 34"/>
            <p:cNvGrpSpPr/>
            <p:nvPr/>
          </p:nvGrpSpPr>
          <p:grpSpPr>
            <a:xfrm>
              <a:off x="976313" y="2184401"/>
              <a:ext cx="1763712" cy="769491"/>
              <a:chOff x="976313" y="2459038"/>
              <a:chExt cx="1763712" cy="769491"/>
            </a:xfrm>
          </p:grpSpPr>
          <p:grpSp>
            <p:nvGrpSpPr>
              <p:cNvPr id="7" name="Group 64"/>
              <p:cNvGrpSpPr>
                <a:grpSpLocks/>
              </p:cNvGrpSpPr>
              <p:nvPr/>
            </p:nvGrpSpPr>
            <p:grpSpPr bwMode="auto">
              <a:xfrm>
                <a:off x="1673225" y="2513013"/>
                <a:ext cx="1066800" cy="506412"/>
                <a:chOff x="6934200" y="1371600"/>
                <a:chExt cx="1524000" cy="761592"/>
              </a:xfrm>
            </p:grpSpPr>
            <p:pic>
              <p:nvPicPr>
                <p:cNvPr id="17" name="Rectangle 7185"/>
                <p:cNvPicPr>
                  <a:picLocks noChangeAspect="1" noChangeArrowheads="1"/>
                </p:cNvPicPr>
                <p:nvPr/>
              </p:nvPicPr>
              <p:blipFill>
                <a:blip r:embed="rId5" cstate="print"/>
                <a:srcRect/>
                <a:stretch>
                  <a:fillRect/>
                </a:stretch>
              </p:blipFill>
              <p:spPr bwMode="auto">
                <a:xfrm>
                  <a:off x="6934200" y="1396986"/>
                  <a:ext cx="411238" cy="583887"/>
                </a:xfrm>
                <a:prstGeom prst="rect">
                  <a:avLst/>
                </a:prstGeom>
                <a:noFill/>
                <a:ln w="9525">
                  <a:noFill/>
                  <a:miter lim="800000"/>
                  <a:headEnd/>
                  <a:tailEnd/>
                </a:ln>
              </p:spPr>
            </p:pic>
            <p:pic>
              <p:nvPicPr>
                <p:cNvPr id="18" name="Rectangle 7185"/>
                <p:cNvPicPr>
                  <a:picLocks noChangeAspect="1" noChangeArrowheads="1"/>
                </p:cNvPicPr>
                <p:nvPr/>
              </p:nvPicPr>
              <p:blipFill>
                <a:blip r:embed="rId5" cstate="print"/>
                <a:srcRect/>
                <a:stretch>
                  <a:fillRect/>
                </a:stretch>
              </p:blipFill>
              <p:spPr bwMode="auto">
                <a:xfrm>
                  <a:off x="7442200" y="1371600"/>
                  <a:ext cx="411238" cy="583887"/>
                </a:xfrm>
                <a:prstGeom prst="rect">
                  <a:avLst/>
                </a:prstGeom>
                <a:noFill/>
                <a:ln w="9525">
                  <a:noFill/>
                  <a:miter lim="800000"/>
                  <a:headEnd/>
                  <a:tailEnd/>
                </a:ln>
              </p:spPr>
            </p:pic>
            <p:pic>
              <p:nvPicPr>
                <p:cNvPr id="19" name="Rectangle 7185"/>
                <p:cNvPicPr>
                  <a:picLocks noChangeAspect="1" noChangeArrowheads="1"/>
                </p:cNvPicPr>
                <p:nvPr/>
              </p:nvPicPr>
              <p:blipFill>
                <a:blip r:embed="rId5" cstate="print"/>
                <a:srcRect/>
                <a:stretch>
                  <a:fillRect/>
                </a:stretch>
              </p:blipFill>
              <p:spPr bwMode="auto">
                <a:xfrm>
                  <a:off x="7030961" y="1549305"/>
                  <a:ext cx="411239" cy="583887"/>
                </a:xfrm>
                <a:prstGeom prst="rect">
                  <a:avLst/>
                </a:prstGeom>
                <a:noFill/>
                <a:ln w="9525">
                  <a:noFill/>
                  <a:miter lim="800000"/>
                  <a:headEnd/>
                  <a:tailEnd/>
                </a:ln>
              </p:spPr>
            </p:pic>
            <p:pic>
              <p:nvPicPr>
                <p:cNvPr id="20" name="Rectangle 7185"/>
                <p:cNvPicPr>
                  <a:picLocks noChangeAspect="1" noChangeArrowheads="1"/>
                </p:cNvPicPr>
                <p:nvPr/>
              </p:nvPicPr>
              <p:blipFill>
                <a:blip r:embed="rId5" cstate="print"/>
                <a:srcRect/>
                <a:stretch>
                  <a:fillRect/>
                </a:stretch>
              </p:blipFill>
              <p:spPr bwMode="auto">
                <a:xfrm>
                  <a:off x="7563153" y="1523919"/>
                  <a:ext cx="411238" cy="583887"/>
                </a:xfrm>
                <a:prstGeom prst="rect">
                  <a:avLst/>
                </a:prstGeom>
                <a:noFill/>
                <a:ln w="9525">
                  <a:noFill/>
                  <a:miter lim="800000"/>
                  <a:headEnd/>
                  <a:tailEnd/>
                </a:ln>
              </p:spPr>
            </p:pic>
            <p:pic>
              <p:nvPicPr>
                <p:cNvPr id="21" name="Rectangle 7185"/>
                <p:cNvPicPr>
                  <a:picLocks noChangeAspect="1" noChangeArrowheads="1"/>
                </p:cNvPicPr>
                <p:nvPr/>
              </p:nvPicPr>
              <p:blipFill>
                <a:blip r:embed="rId5" cstate="print"/>
                <a:srcRect/>
                <a:stretch>
                  <a:fillRect/>
                </a:stretch>
              </p:blipFill>
              <p:spPr bwMode="auto">
                <a:xfrm>
                  <a:off x="7950200" y="1396986"/>
                  <a:ext cx="411238" cy="583887"/>
                </a:xfrm>
                <a:prstGeom prst="rect">
                  <a:avLst/>
                </a:prstGeom>
                <a:noFill/>
                <a:ln w="9525">
                  <a:noFill/>
                  <a:miter lim="800000"/>
                  <a:headEnd/>
                  <a:tailEnd/>
                </a:ln>
              </p:spPr>
            </p:pic>
            <p:pic>
              <p:nvPicPr>
                <p:cNvPr id="22" name="Rectangle 7185"/>
                <p:cNvPicPr>
                  <a:picLocks noChangeAspect="1" noChangeArrowheads="1"/>
                </p:cNvPicPr>
                <p:nvPr/>
              </p:nvPicPr>
              <p:blipFill>
                <a:blip r:embed="rId5" cstate="print"/>
                <a:srcRect/>
                <a:stretch>
                  <a:fillRect/>
                </a:stretch>
              </p:blipFill>
              <p:spPr bwMode="auto">
                <a:xfrm>
                  <a:off x="8046962" y="1523919"/>
                  <a:ext cx="411238" cy="583887"/>
                </a:xfrm>
                <a:prstGeom prst="rect">
                  <a:avLst/>
                </a:prstGeom>
                <a:noFill/>
                <a:ln w="9525">
                  <a:noFill/>
                  <a:miter lim="800000"/>
                  <a:headEnd/>
                  <a:tailEnd/>
                </a:ln>
              </p:spPr>
            </p:pic>
          </p:grpSp>
          <p:grpSp>
            <p:nvGrpSpPr>
              <p:cNvPr id="8" name="Group 71"/>
              <p:cNvGrpSpPr>
                <a:grpSpLocks/>
              </p:cNvGrpSpPr>
              <p:nvPr/>
            </p:nvGrpSpPr>
            <p:grpSpPr bwMode="auto">
              <a:xfrm>
                <a:off x="976313" y="2651128"/>
                <a:ext cx="641350" cy="563562"/>
                <a:chOff x="7083746" y="2455749"/>
                <a:chExt cx="1281043" cy="973251"/>
              </a:xfrm>
            </p:grpSpPr>
            <p:pic>
              <p:nvPicPr>
                <p:cNvPr id="11" name="Rectangle 7198"/>
                <p:cNvPicPr>
                  <a:picLocks noChangeAspect="1" noChangeArrowheads="1"/>
                </p:cNvPicPr>
                <p:nvPr/>
              </p:nvPicPr>
              <p:blipFill>
                <a:blip r:embed="rId6" cstate="print"/>
                <a:srcRect/>
                <a:stretch>
                  <a:fillRect/>
                </a:stretch>
              </p:blipFill>
              <p:spPr bwMode="auto">
                <a:xfrm>
                  <a:off x="7924808" y="2813578"/>
                  <a:ext cx="439981" cy="463021"/>
                </a:xfrm>
                <a:prstGeom prst="rect">
                  <a:avLst/>
                </a:prstGeom>
                <a:noFill/>
                <a:ln w="9525">
                  <a:noFill/>
                  <a:miter lim="800000"/>
                  <a:headEnd/>
                  <a:tailEnd/>
                </a:ln>
              </p:spPr>
            </p:pic>
            <p:grpSp>
              <p:nvGrpSpPr>
                <p:cNvPr id="12" name="Group 76"/>
                <p:cNvGrpSpPr>
                  <a:grpSpLocks/>
                </p:cNvGrpSpPr>
                <p:nvPr/>
              </p:nvGrpSpPr>
              <p:grpSpPr bwMode="auto">
                <a:xfrm>
                  <a:off x="7083746" y="2455749"/>
                  <a:ext cx="1016000" cy="931197"/>
                  <a:chOff x="4672360" y="3048000"/>
                  <a:chExt cx="1246181" cy="1177146"/>
                </a:xfrm>
              </p:grpSpPr>
              <p:pic>
                <p:nvPicPr>
                  <p:cNvPr id="14" name="Rectangle 7196"/>
                  <p:cNvPicPr>
                    <a:picLocks noChangeAspect="1" noChangeArrowheads="1"/>
                  </p:cNvPicPr>
                  <p:nvPr/>
                </p:nvPicPr>
                <p:blipFill>
                  <a:blip r:embed="rId7" cstate="print"/>
                  <a:srcRect/>
                  <a:stretch>
                    <a:fillRect/>
                  </a:stretch>
                </p:blipFill>
                <p:spPr bwMode="auto">
                  <a:xfrm>
                    <a:off x="4876800" y="3048000"/>
                    <a:ext cx="1041741" cy="1127193"/>
                  </a:xfrm>
                  <a:prstGeom prst="rect">
                    <a:avLst/>
                  </a:prstGeom>
                  <a:noFill/>
                  <a:ln w="9525">
                    <a:noFill/>
                    <a:miter lim="800000"/>
                    <a:headEnd/>
                    <a:tailEnd/>
                  </a:ln>
                </p:spPr>
              </p:pic>
              <p:pic>
                <p:nvPicPr>
                  <p:cNvPr id="15" name="Rectangle 7197"/>
                  <p:cNvPicPr>
                    <a:picLocks noChangeAspect="1" noChangeArrowheads="1"/>
                  </p:cNvPicPr>
                  <p:nvPr/>
                </p:nvPicPr>
                <p:blipFill>
                  <a:blip r:embed="rId6" cstate="print"/>
                  <a:srcRect/>
                  <a:stretch>
                    <a:fillRect/>
                  </a:stretch>
                </p:blipFill>
                <p:spPr bwMode="auto">
                  <a:xfrm>
                    <a:off x="4672360" y="3492145"/>
                    <a:ext cx="539661" cy="585315"/>
                  </a:xfrm>
                  <a:prstGeom prst="rect">
                    <a:avLst/>
                  </a:prstGeom>
                  <a:noFill/>
                  <a:ln w="9525">
                    <a:noFill/>
                    <a:miter lim="800000"/>
                    <a:headEnd/>
                    <a:tailEnd/>
                  </a:ln>
                </p:spPr>
              </p:pic>
              <p:pic>
                <p:nvPicPr>
                  <p:cNvPr id="16" name="Rectangle 7198"/>
                  <p:cNvPicPr>
                    <a:picLocks noChangeAspect="1" noChangeArrowheads="1"/>
                  </p:cNvPicPr>
                  <p:nvPr/>
                </p:nvPicPr>
                <p:blipFill>
                  <a:blip r:embed="rId6" cstate="print"/>
                  <a:srcRect/>
                  <a:stretch>
                    <a:fillRect/>
                  </a:stretch>
                </p:blipFill>
                <p:spPr bwMode="auto">
                  <a:xfrm>
                    <a:off x="5013594" y="3639831"/>
                    <a:ext cx="539661" cy="585315"/>
                  </a:xfrm>
                  <a:prstGeom prst="rect">
                    <a:avLst/>
                  </a:prstGeom>
                  <a:noFill/>
                  <a:ln w="9525">
                    <a:noFill/>
                    <a:miter lim="800000"/>
                    <a:headEnd/>
                    <a:tailEnd/>
                  </a:ln>
                </p:spPr>
              </p:pic>
            </p:grpSp>
            <p:pic>
              <p:nvPicPr>
                <p:cNvPr id="13" name="Rectangle 7198"/>
                <p:cNvPicPr>
                  <a:picLocks noChangeAspect="1" noChangeArrowheads="1"/>
                </p:cNvPicPr>
                <p:nvPr/>
              </p:nvPicPr>
              <p:blipFill>
                <a:blip r:embed="rId6" cstate="print"/>
                <a:srcRect/>
                <a:stretch>
                  <a:fillRect/>
                </a:stretch>
              </p:blipFill>
              <p:spPr bwMode="auto">
                <a:xfrm>
                  <a:off x="7772400" y="2965979"/>
                  <a:ext cx="439981" cy="463021"/>
                </a:xfrm>
                <a:prstGeom prst="rect">
                  <a:avLst/>
                </a:prstGeom>
                <a:noFill/>
                <a:ln w="9525">
                  <a:noFill/>
                  <a:miter lim="800000"/>
                  <a:headEnd/>
                  <a:tailEnd/>
                </a:ln>
              </p:spPr>
            </p:pic>
          </p:grpSp>
          <p:sp>
            <p:nvSpPr>
              <p:cNvPr id="9" name="Bent Arrow 8"/>
              <p:cNvSpPr/>
              <p:nvPr/>
            </p:nvSpPr>
            <p:spPr bwMode="auto">
              <a:xfrm rot="11901188">
                <a:off x="1639330" y="2905831"/>
                <a:ext cx="534922" cy="322698"/>
              </a:xfrm>
              <a:prstGeom prst="bentArrow">
                <a:avLst>
                  <a:gd name="adj1" fmla="val 16436"/>
                  <a:gd name="adj2" fmla="val 19793"/>
                  <a:gd name="adj3" fmla="val 29454"/>
                  <a:gd name="adj4" fmla="val 88425"/>
                </a:avLst>
              </a:prstGeom>
              <a:solidFill>
                <a:srgbClr xmlns:mc="http://schemas.openxmlformats.org/markup-compatibility/2006" xmlns:a14="http://schemas.microsoft.com/office/drawing/2007/7/7/main" val="98664A" mc:Ignorable=""/>
              </a:solidFill>
              <a:ln w="12700" cap="flat" cmpd="sng" algn="ctr">
                <a:noFill/>
                <a:prstDash val="solid"/>
                <a:round/>
                <a:headEnd type="none" w="med" len="med"/>
                <a:tailEnd type="none" w="med" len="med"/>
              </a:ln>
              <a:effectLst>
                <a:outerShdw blurRad="127000" dist="38100" dir="2700000" algn="ctr">
                  <a:srgbClr xmlns:mc="http://schemas.openxmlformats.org/markup-compatibility/2006" xmlns:a14="http://schemas.microsoft.com/office/drawing/2007/7/7/main" val="000000" mc:Ignorable="">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lIns="91436" tIns="45718" rIns="91436" bIns="45718" anchor="ctr"/>
              <a:lstStyle/>
              <a:p>
                <a:pPr algn="ctr" eaLnBrk="0" hangingPunct="0">
                  <a:lnSpc>
                    <a:spcPct val="85000"/>
                  </a:lnSpc>
                  <a:spcBef>
                    <a:spcPct val="20000"/>
                  </a:spcBef>
                  <a:defRPr/>
                </a:pPr>
                <a:endParaRPr lang="en-US" dirty="0">
                  <a:solidFill>
                    <a:schemeClr val="bg1"/>
                  </a:solidFill>
                  <a:latin typeface="Arial"/>
                </a:endParaRPr>
              </a:p>
            </p:txBody>
          </p:sp>
          <p:sp>
            <p:nvSpPr>
              <p:cNvPr id="10" name="Bent Arrow 9"/>
              <p:cNvSpPr/>
              <p:nvPr/>
            </p:nvSpPr>
            <p:spPr bwMode="auto">
              <a:xfrm rot="1101188">
                <a:off x="1049765" y="2459038"/>
                <a:ext cx="534922" cy="322698"/>
              </a:xfrm>
              <a:prstGeom prst="bentArrow">
                <a:avLst>
                  <a:gd name="adj1" fmla="val 16436"/>
                  <a:gd name="adj2" fmla="val 19793"/>
                  <a:gd name="adj3" fmla="val 29454"/>
                  <a:gd name="adj4" fmla="val 88425"/>
                </a:avLst>
              </a:prstGeom>
              <a:solidFill>
                <a:srgbClr xmlns:mc="http://schemas.openxmlformats.org/markup-compatibility/2006" xmlns:a14="http://schemas.microsoft.com/office/drawing/2007/7/7/main" val="98664A" mc:Ignorable=""/>
              </a:solidFill>
              <a:ln w="12700" cap="flat" cmpd="sng" algn="ctr">
                <a:noFill/>
                <a:prstDash val="solid"/>
                <a:round/>
                <a:headEnd type="none" w="med" len="med"/>
                <a:tailEnd type="none" w="med" len="med"/>
              </a:ln>
              <a:effectLst>
                <a:outerShdw blurRad="127000" dist="38100" dir="2700000" algn="ctr">
                  <a:srgbClr xmlns:mc="http://schemas.openxmlformats.org/markup-compatibility/2006" xmlns:a14="http://schemas.microsoft.com/office/drawing/2007/7/7/main" val="000000" mc:Ignorable="">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lIns="91436" tIns="45718" rIns="91436" bIns="45718" anchor="ctr"/>
              <a:lstStyle/>
              <a:p>
                <a:pPr algn="ctr" eaLnBrk="0" hangingPunct="0">
                  <a:lnSpc>
                    <a:spcPct val="85000"/>
                  </a:lnSpc>
                  <a:spcBef>
                    <a:spcPct val="20000"/>
                  </a:spcBef>
                  <a:defRPr/>
                </a:pPr>
                <a:endParaRPr lang="en-US" dirty="0">
                  <a:solidFill>
                    <a:schemeClr val="bg1"/>
                  </a:solidFill>
                  <a:latin typeface="Arial"/>
                </a:endParaRPr>
              </a:p>
            </p:txBody>
          </p:sp>
        </p:grpSp>
      </p:grpSp>
      <p:grpSp>
        <p:nvGrpSpPr>
          <p:cNvPr id="23" name="Group 22"/>
          <p:cNvGrpSpPr/>
          <p:nvPr/>
        </p:nvGrpSpPr>
        <p:grpSpPr>
          <a:xfrm>
            <a:off x="484087" y="3004052"/>
            <a:ext cx="2358042" cy="1498648"/>
            <a:chOff x="602121" y="3312240"/>
            <a:chExt cx="2358042" cy="1498648"/>
          </a:xfrm>
        </p:grpSpPr>
        <p:pic>
          <p:nvPicPr>
            <p:cNvPr id="24" name="Picture 2" descr="\\showsrus\07_Shows\Convergence_03-11\Resource_Kit\Ovals\Oval_LtBlue_small.png"/>
            <p:cNvPicPr>
              <a:picLocks noChangeAspect="1" noChangeArrowheads="1"/>
            </p:cNvPicPr>
            <p:nvPr/>
          </p:nvPicPr>
          <p:blipFill>
            <a:blip r:embed="rId4" cstate="print">
              <a:lum contrast="50000"/>
            </a:blip>
            <a:srcRect/>
            <a:stretch>
              <a:fillRect/>
            </a:stretch>
          </p:blipFill>
          <p:spPr bwMode="auto">
            <a:xfrm rot="379279">
              <a:off x="602121" y="3432388"/>
              <a:ext cx="2358042" cy="1378500"/>
            </a:xfrm>
            <a:prstGeom prst="rect">
              <a:avLst/>
            </a:prstGeom>
            <a:noFill/>
            <a:scene3d>
              <a:camera prst="isometricOffAxis1Top"/>
              <a:lightRig rig="threePt" dir="t"/>
            </a:scene3d>
          </p:spPr>
        </p:pic>
        <p:pic>
          <p:nvPicPr>
            <p:cNvPr id="25" name="Picture 3"/>
            <p:cNvPicPr>
              <a:picLocks noChangeAspect="1" noChangeArrowheads="1"/>
            </p:cNvPicPr>
            <p:nvPr/>
          </p:nvPicPr>
          <p:blipFill>
            <a:blip r:embed="rId8" cstate="print"/>
            <a:srcRect/>
            <a:stretch>
              <a:fillRect/>
            </a:stretch>
          </p:blipFill>
          <p:spPr bwMode="auto">
            <a:xfrm rot="1045037">
              <a:off x="1476468" y="3312240"/>
              <a:ext cx="838775" cy="1099634"/>
            </a:xfrm>
            <a:prstGeom prst="rect">
              <a:avLst/>
            </a:prstGeom>
            <a:ln>
              <a:noFill/>
            </a:ln>
            <a:effectLst>
              <a:softEdge rad="112500"/>
            </a:effectLst>
          </p:spPr>
        </p:pic>
      </p:grpSp>
      <p:grpSp>
        <p:nvGrpSpPr>
          <p:cNvPr id="26" name="Group 25"/>
          <p:cNvGrpSpPr/>
          <p:nvPr/>
        </p:nvGrpSpPr>
        <p:grpSpPr>
          <a:xfrm>
            <a:off x="484087" y="4541837"/>
            <a:ext cx="2358042" cy="1378500"/>
            <a:chOff x="602121" y="4850025"/>
            <a:chExt cx="2358042" cy="1378500"/>
          </a:xfrm>
        </p:grpSpPr>
        <p:pic>
          <p:nvPicPr>
            <p:cNvPr id="27" name="Picture 2" descr="\\showsrus\07_Shows\Convergence_03-11\Resource_Kit\Ovals\Oval_LtBlue_small.png"/>
            <p:cNvPicPr>
              <a:picLocks noChangeAspect="1" noChangeArrowheads="1"/>
            </p:cNvPicPr>
            <p:nvPr/>
          </p:nvPicPr>
          <p:blipFill>
            <a:blip r:embed="rId4" cstate="print">
              <a:lum contrast="50000"/>
            </a:blip>
            <a:srcRect/>
            <a:stretch>
              <a:fillRect/>
            </a:stretch>
          </p:blipFill>
          <p:spPr bwMode="auto">
            <a:xfrm rot="379279">
              <a:off x="602121" y="4850025"/>
              <a:ext cx="2358042" cy="1378500"/>
            </a:xfrm>
            <a:prstGeom prst="rect">
              <a:avLst/>
            </a:prstGeom>
            <a:noFill/>
            <a:scene3d>
              <a:camera prst="isometricOffAxis1Top"/>
              <a:lightRig rig="threePt" dir="t"/>
            </a:scene3d>
          </p:spPr>
        </p:pic>
        <p:pic>
          <p:nvPicPr>
            <p:cNvPr id="28" name="Rectangle 22532"/>
            <p:cNvPicPr>
              <a:picLocks noChangeAspect="1" noChangeArrowheads="1"/>
            </p:cNvPicPr>
            <p:nvPr/>
          </p:nvPicPr>
          <p:blipFill>
            <a:blip r:embed="rId9" cstate="print"/>
            <a:srcRect/>
            <a:stretch>
              <a:fillRect/>
            </a:stretch>
          </p:blipFill>
          <p:spPr bwMode="auto">
            <a:xfrm>
              <a:off x="1066800" y="4876800"/>
              <a:ext cx="932358" cy="726798"/>
            </a:xfrm>
            <a:prstGeom prst="rect">
              <a:avLst/>
            </a:prstGeom>
            <a:noFill/>
            <a:ln w="9525">
              <a:noFill/>
              <a:miter lim="800000"/>
              <a:headEnd/>
              <a:tailEnd/>
            </a:ln>
          </p:spPr>
        </p:pic>
        <p:pic>
          <p:nvPicPr>
            <p:cNvPr id="29" name="Picture 4"/>
            <p:cNvPicPr>
              <a:picLocks noChangeAspect="1" noChangeArrowheads="1"/>
            </p:cNvPicPr>
            <p:nvPr/>
          </p:nvPicPr>
          <p:blipFill>
            <a:blip r:embed="rId10" cstate="print"/>
            <a:srcRect/>
            <a:stretch>
              <a:fillRect/>
            </a:stretch>
          </p:blipFill>
          <p:spPr bwMode="auto">
            <a:xfrm rot="527679">
              <a:off x="1725824" y="4925116"/>
              <a:ext cx="685800" cy="699247"/>
            </a:xfrm>
            <a:prstGeom prst="roundRect">
              <a:avLst>
                <a:gd name="adj" fmla="val 16667"/>
              </a:avLst>
            </a:prstGeom>
            <a:ln>
              <a:noFill/>
            </a:ln>
            <a:effectLst>
              <a:outerShdw blurRad="152400" dist="12000" dir="900000" sy="98000" kx="110000" ky="200000" algn="tl" rotWithShape="0">
                <a:srgbClr xmlns:mc="http://schemas.openxmlformats.org/markup-compatibility/2006" xmlns:a14="http://schemas.microsoft.com/office/drawing/2007/7/7/main" val="000000" mc:Ignorable="">
                  <a:alpha val="30000"/>
                </a:srgbClr>
              </a:outerShdw>
            </a:effectLst>
            <a:scene3d>
              <a:camera prst="perspectiveRelaxed">
                <a:rot lat="19800000" lon="1200000" rev="20820000"/>
              </a:camera>
              <a:lightRig rig="threePt" dir="t"/>
            </a:scene3d>
            <a:sp3d contourW="6350" prstMaterial="matte">
              <a:bevelT w="101600" h="101600"/>
              <a:contourClr>
                <a:srgbClr xmlns:mc="http://schemas.openxmlformats.org/markup-compatibility/2006" xmlns:a14="http://schemas.microsoft.com/office/drawing/2007/7/7/main" val="969696" mc:Ignorable=""/>
              </a:contourClr>
            </a:sp3d>
          </p:spPr>
        </p:pic>
      </p:gr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theme/theme1.xml><?xml version="1.0" encoding="utf-8"?>
<a:theme xmlns:a="http://schemas.openxmlformats.org/drawingml/2006/main" name="SVR-dark-red">
  <a:themeElements>
    <a:clrScheme name="7-00270 Server ID 2">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050595" mc:Ignorable=""/>
      </a:dk2>
      <a:lt2>
        <a:srgbClr xmlns:mc="http://schemas.openxmlformats.org/markup-compatibility/2006" xmlns:a14="http://schemas.microsoft.com/office/drawing/2007/7/7/main" val="FFFF99" mc:Ignorable=""/>
      </a:lt2>
      <a:accent1>
        <a:srgbClr xmlns:mc="http://schemas.openxmlformats.org/markup-compatibility/2006" xmlns:a14="http://schemas.microsoft.com/office/drawing/2007/7/7/main" val="FFA514" mc:Ignorable=""/>
      </a:accent1>
      <a:accent2>
        <a:srgbClr xmlns:mc="http://schemas.openxmlformats.org/markup-compatibility/2006" xmlns:a14="http://schemas.microsoft.com/office/drawing/2007/7/7/main" val="5082B9" mc:Ignorable=""/>
      </a:accent2>
      <a:accent3>
        <a:srgbClr xmlns:mc="http://schemas.openxmlformats.org/markup-compatibility/2006" xmlns:a14="http://schemas.microsoft.com/office/drawing/2007/7/7/main" val="64BE46" mc:Ignorable=""/>
      </a:accent3>
      <a:accent4>
        <a:srgbClr xmlns:mc="http://schemas.openxmlformats.org/markup-compatibility/2006" xmlns:a14="http://schemas.microsoft.com/office/drawing/2007/7/7/main" val="D70023" mc:Ignorable=""/>
      </a:accent4>
      <a:accent5>
        <a:srgbClr xmlns:mc="http://schemas.openxmlformats.org/markup-compatibility/2006" xmlns:a14="http://schemas.microsoft.com/office/drawing/2007/7/7/main" val="F3E207" mc:Ignorable=""/>
      </a:accent5>
      <a:accent6>
        <a:srgbClr xmlns:mc="http://schemas.openxmlformats.org/markup-compatibility/2006" xmlns:a14="http://schemas.microsoft.com/office/drawing/2007/7/7/main" val="691987" mc:Ignorable=""/>
      </a:accent6>
      <a:hlink>
        <a:srgbClr xmlns:mc="http://schemas.openxmlformats.org/markup-compatibility/2006" xmlns:a14="http://schemas.microsoft.com/office/drawing/2007/7/7/main" val="D70023" mc:Ignorable=""/>
      </a:hlink>
      <a:folHlink>
        <a:srgbClr xmlns:mc="http://schemas.openxmlformats.org/markup-compatibility/2006" xmlns:a14="http://schemas.microsoft.com/office/drawing/2007/7/7/main" val="7DDDFF" mc:Ignorable=""/>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6">
                <a:lumMod val="75000"/>
              </a:schemeClr>
            </a:gs>
            <a:gs pos="80000">
              <a:schemeClr val="accent6">
                <a:lumMod val="60000"/>
                <a:lumOff val="40000"/>
              </a:schemeClr>
            </a:gs>
            <a:gs pos="100000">
              <a:schemeClr val="accent6">
                <a:lumMod val="60000"/>
                <a:lumOff val="40000"/>
              </a:schemeClr>
            </a:gs>
          </a:gsLst>
        </a:gradFill>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indent="-396875">
          <a:lnSpc>
            <a:spcPct val="90000"/>
          </a:lnSpc>
          <a:spcBef>
            <a:spcPct val="20000"/>
          </a:spcBef>
          <a:buClr>
            <a:srgbClr xmlns:mc="http://schemas.openxmlformats.org/markup-compatibility/2006" xmlns:a14="http://schemas.microsoft.com/office/drawing/2007/7/7/main" val="777777" mc:Ignorable=""/>
          </a:buClr>
          <a:defRPr sz="2400" dirty="0" err="1" smtClean="0">
            <a:solidFill>
              <a:schemeClr val="bg1">
                <a:lumMod val="75000"/>
              </a:schemeClr>
            </a:solidFill>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050595" mc:Ignorable=""/>
      </a:dk2>
      <a:lt2>
        <a:srgbClr xmlns:mc="http://schemas.openxmlformats.org/markup-compatibility/2006" xmlns:a14="http://schemas.microsoft.com/office/drawing/2007/7/7/main" val="FFFFFF" mc:Ignorable=""/>
      </a:lt2>
      <a:accent1>
        <a:srgbClr xmlns:mc="http://schemas.openxmlformats.org/markup-compatibility/2006" xmlns:a14="http://schemas.microsoft.com/office/drawing/2007/7/7/main" val="FFC000" mc:Ignorable=""/>
      </a:accent1>
      <a:accent2>
        <a:srgbClr xmlns:mc="http://schemas.openxmlformats.org/markup-compatibility/2006" xmlns:a14="http://schemas.microsoft.com/office/drawing/2007/7/7/main" val="3497AE" mc:Ignorable=""/>
      </a:accent2>
      <a:accent3>
        <a:srgbClr xmlns:mc="http://schemas.openxmlformats.org/markup-compatibility/2006" xmlns:a14="http://schemas.microsoft.com/office/drawing/2007/7/7/main" val="DF8045" mc:Ignorable=""/>
      </a:accent3>
      <a:accent4>
        <a:srgbClr xmlns:mc="http://schemas.openxmlformats.org/markup-compatibility/2006" xmlns:a14="http://schemas.microsoft.com/office/drawing/2007/7/7/main" val="7DCC2E" mc:Ignorable=""/>
      </a:accent4>
      <a:accent5>
        <a:srgbClr xmlns:mc="http://schemas.openxmlformats.org/markup-compatibility/2006" xmlns:a14="http://schemas.microsoft.com/office/drawing/2007/7/7/main" val="FF9929" mc:Ignorable=""/>
      </a:accent5>
      <a:accent6>
        <a:srgbClr xmlns:mc="http://schemas.openxmlformats.org/markup-compatibility/2006" xmlns:a14="http://schemas.microsoft.com/office/drawing/2007/7/7/main" val="7D3DA1" mc:Ignorable=""/>
      </a:accent6>
      <a:hlink>
        <a:srgbClr xmlns:mc="http://schemas.openxmlformats.org/markup-compatibility/2006" xmlns:a14="http://schemas.microsoft.com/office/drawing/2007/7/7/main" val="F3EB4F" mc:Ignorable=""/>
      </a:hlink>
      <a:folHlink>
        <a:srgbClr xmlns:mc="http://schemas.openxmlformats.org/markup-compatibility/2006" xmlns:a14="http://schemas.microsoft.com/office/drawing/2007/7/7/main" val="7DDDFF" mc:Ignorabl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07/7/7/main" val="1F497D" mc:Ignorable=""/>
      </a:dk2>
      <a:lt2>
        <a:srgbClr xmlns:mc="http://schemas.openxmlformats.org/markup-compatibility/2006" xmlns:a14="http://schemas.microsoft.com/office/drawing/2007/7/7/main" val="EEECE1" mc:Ignorable=""/>
      </a:lt2>
      <a:accent1>
        <a:srgbClr xmlns:mc="http://schemas.openxmlformats.org/markup-compatibility/2006" xmlns:a14="http://schemas.microsoft.com/office/drawing/2007/7/7/main" val="4F81BD" mc:Ignorable=""/>
      </a:accent1>
      <a:accent2>
        <a:srgbClr xmlns:mc="http://schemas.openxmlformats.org/markup-compatibility/2006" xmlns:a14="http://schemas.microsoft.com/office/drawing/2007/7/7/main" val="C0504D" mc:Ignorable=""/>
      </a:accent2>
      <a:accent3>
        <a:srgbClr xmlns:mc="http://schemas.openxmlformats.org/markup-compatibility/2006" xmlns:a14="http://schemas.microsoft.com/office/drawing/2007/7/7/main" val="9BBB59" mc:Ignorable=""/>
      </a:accent3>
      <a:accent4>
        <a:srgbClr xmlns:mc="http://schemas.openxmlformats.org/markup-compatibility/2006" xmlns:a14="http://schemas.microsoft.com/office/drawing/2007/7/7/main" val="8064A2" mc:Ignorable=""/>
      </a:accent4>
      <a:accent5>
        <a:srgbClr xmlns:mc="http://schemas.openxmlformats.org/markup-compatibility/2006" xmlns:a14="http://schemas.microsoft.com/office/drawing/2007/7/7/main" val="4BACC6" mc:Ignorable=""/>
      </a:accent5>
      <a:accent6>
        <a:srgbClr xmlns:mc="http://schemas.openxmlformats.org/markup-compatibility/2006" xmlns:a14="http://schemas.microsoft.com/office/drawing/2007/7/7/main" val="F79646" mc:Ignorable=""/>
      </a:accent6>
      <a:hlink>
        <a:srgbClr xmlns:mc="http://schemas.openxmlformats.org/markup-compatibility/2006" xmlns:a14="http://schemas.microsoft.com/office/drawing/2007/7/7/main" val="0000FF" mc:Ignorable=""/>
      </a:hlink>
      <a:folHlink>
        <a:srgbClr xmlns:mc="http://schemas.openxmlformats.org/markup-compatibility/2006" xmlns:a14="http://schemas.microsoft.com/office/drawing/2007/7/7/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VRdarkred">
  <a:themeElements>
    <a:clrScheme name="SQL2008_R2">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595959" mc:Ignorable=""/>
      </a:dk2>
      <a:lt2>
        <a:srgbClr xmlns:mc="http://schemas.openxmlformats.org/markup-compatibility/2006" xmlns:a14="http://schemas.microsoft.com/office/drawing/2007/7/7/main" val="F2F2F2" mc:Ignorable=""/>
      </a:lt2>
      <a:accent1>
        <a:srgbClr xmlns:mc="http://schemas.openxmlformats.org/markup-compatibility/2006" xmlns:a14="http://schemas.microsoft.com/office/drawing/2007/7/7/main" val="D90026" mc:Ignorable=""/>
      </a:accent1>
      <a:accent2>
        <a:srgbClr xmlns:mc="http://schemas.openxmlformats.org/markup-compatibility/2006" xmlns:a14="http://schemas.microsoft.com/office/drawing/2007/7/7/main" val="5082B9" mc:Ignorable=""/>
      </a:accent2>
      <a:accent3>
        <a:srgbClr xmlns:mc="http://schemas.openxmlformats.org/markup-compatibility/2006" xmlns:a14="http://schemas.microsoft.com/office/drawing/2007/7/7/main" val="64BE46" mc:Ignorable=""/>
      </a:accent3>
      <a:accent4>
        <a:srgbClr xmlns:mc="http://schemas.openxmlformats.org/markup-compatibility/2006" xmlns:a14="http://schemas.microsoft.com/office/drawing/2007/7/7/main" val="F3E207" mc:Ignorable=""/>
      </a:accent4>
      <a:accent5>
        <a:srgbClr xmlns:mc="http://schemas.openxmlformats.org/markup-compatibility/2006" xmlns:a14="http://schemas.microsoft.com/office/drawing/2007/7/7/main" val="FFA514" mc:Ignorable=""/>
      </a:accent5>
      <a:accent6>
        <a:srgbClr xmlns:mc="http://schemas.openxmlformats.org/markup-compatibility/2006" xmlns:a14="http://schemas.microsoft.com/office/drawing/2007/7/7/main" val="691987" mc:Ignorable=""/>
      </a:accent6>
      <a:hlink>
        <a:srgbClr xmlns:mc="http://schemas.openxmlformats.org/markup-compatibility/2006" xmlns:a14="http://schemas.microsoft.com/office/drawing/2007/7/7/main" val="00B0F0" mc:Ignorable=""/>
      </a:hlink>
      <a:folHlink>
        <a:srgbClr xmlns:mc="http://schemas.openxmlformats.org/markup-compatibility/2006" xmlns:a14="http://schemas.microsoft.com/office/drawing/2007/7/7/main" val="7DDDFF" mc:Ignorable=""/>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6">
                <a:lumMod val="75000"/>
              </a:schemeClr>
            </a:gs>
            <a:gs pos="80000">
              <a:schemeClr val="accent6">
                <a:lumMod val="60000"/>
                <a:lumOff val="40000"/>
              </a:schemeClr>
            </a:gs>
            <a:gs pos="100000">
              <a:schemeClr val="accent6">
                <a:lumMod val="60000"/>
                <a:lumOff val="40000"/>
              </a:schemeClr>
            </a:gs>
          </a:gsLst>
        </a:gradFill>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indent="-396875">
          <a:lnSpc>
            <a:spcPct val="90000"/>
          </a:lnSpc>
          <a:spcBef>
            <a:spcPct val="20000"/>
          </a:spcBef>
          <a:buClr>
            <a:srgbClr xmlns:mc="http://schemas.openxmlformats.org/markup-compatibility/2006" xmlns:a14="http://schemas.microsoft.com/office/drawing/2007/7/7/main" val="777777" mc:Ignorable=""/>
          </a:buClr>
          <a:defRPr sz="2400" dirty="0" err="1" smtClean="0">
            <a:solidFill>
              <a:schemeClr val="bg1">
                <a:lumMod val="75000"/>
              </a:schemeClr>
            </a:solidFill>
          </a:defRPr>
        </a:defPPr>
      </a:lstStyle>
    </a:txDef>
  </a:objectDefaults>
  <a:extraClrSchemeLst/>
</a:theme>
</file>

<file path=ppt/theme/theme5.xml><?xml version="1.0" encoding="utf-8"?>
<a:theme xmlns:a="http://schemas.openxmlformats.org/drawingml/2006/main" name="1_White with Courier font for code slides">
  <a:themeElements>
    <a:clrScheme name="Blue Template-Template">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050595" mc:Ignorable=""/>
      </a:dk2>
      <a:lt2>
        <a:srgbClr xmlns:mc="http://schemas.openxmlformats.org/markup-compatibility/2006" xmlns:a14="http://schemas.microsoft.com/office/drawing/2007/7/7/main" val="FFFFFF" mc:Ignorable=""/>
      </a:lt2>
      <a:accent1>
        <a:srgbClr xmlns:mc="http://schemas.openxmlformats.org/markup-compatibility/2006" xmlns:a14="http://schemas.microsoft.com/office/drawing/2007/7/7/main" val="FFC000" mc:Ignorable=""/>
      </a:accent1>
      <a:accent2>
        <a:srgbClr xmlns:mc="http://schemas.openxmlformats.org/markup-compatibility/2006" xmlns:a14="http://schemas.microsoft.com/office/drawing/2007/7/7/main" val="3497AE" mc:Ignorable=""/>
      </a:accent2>
      <a:accent3>
        <a:srgbClr xmlns:mc="http://schemas.openxmlformats.org/markup-compatibility/2006" xmlns:a14="http://schemas.microsoft.com/office/drawing/2007/7/7/main" val="DF8045" mc:Ignorable=""/>
      </a:accent3>
      <a:accent4>
        <a:srgbClr xmlns:mc="http://schemas.openxmlformats.org/markup-compatibility/2006" xmlns:a14="http://schemas.microsoft.com/office/drawing/2007/7/7/main" val="7DCC2E" mc:Ignorable=""/>
      </a:accent4>
      <a:accent5>
        <a:srgbClr xmlns:mc="http://schemas.openxmlformats.org/markup-compatibility/2006" xmlns:a14="http://schemas.microsoft.com/office/drawing/2007/7/7/main" val="FF9929" mc:Ignorable=""/>
      </a:accent5>
      <a:accent6>
        <a:srgbClr xmlns:mc="http://schemas.openxmlformats.org/markup-compatibility/2006" xmlns:a14="http://schemas.microsoft.com/office/drawing/2007/7/7/main" val="7D3DA1" mc:Ignorable=""/>
      </a:accent6>
      <a:hlink>
        <a:srgbClr xmlns:mc="http://schemas.openxmlformats.org/markup-compatibility/2006" xmlns:a14="http://schemas.microsoft.com/office/drawing/2007/7/7/main" val="F3EB4F" mc:Ignorable=""/>
      </a:hlink>
      <a:folHlink>
        <a:srgbClr xmlns:mc="http://schemas.openxmlformats.org/markup-compatibility/2006" xmlns:a14="http://schemas.microsoft.com/office/drawing/2007/7/7/main" val="7DDDFF" mc:Ignorabl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07/7/7/main" val="1F497D" mc:Ignorable=""/>
      </a:dk2>
      <a:lt2>
        <a:srgbClr xmlns:mc="http://schemas.openxmlformats.org/markup-compatibility/2006" xmlns:a14="http://schemas.microsoft.com/office/drawing/2007/7/7/main" val="EEECE1" mc:Ignorable=""/>
      </a:lt2>
      <a:accent1>
        <a:srgbClr xmlns:mc="http://schemas.openxmlformats.org/markup-compatibility/2006" xmlns:a14="http://schemas.microsoft.com/office/drawing/2007/7/7/main" val="4F81BD" mc:Ignorable=""/>
      </a:accent1>
      <a:accent2>
        <a:srgbClr xmlns:mc="http://schemas.openxmlformats.org/markup-compatibility/2006" xmlns:a14="http://schemas.microsoft.com/office/drawing/2007/7/7/main" val="C0504D" mc:Ignorable=""/>
      </a:accent2>
      <a:accent3>
        <a:srgbClr xmlns:mc="http://schemas.openxmlformats.org/markup-compatibility/2006" xmlns:a14="http://schemas.microsoft.com/office/drawing/2007/7/7/main" val="9BBB59" mc:Ignorable=""/>
      </a:accent3>
      <a:accent4>
        <a:srgbClr xmlns:mc="http://schemas.openxmlformats.org/markup-compatibility/2006" xmlns:a14="http://schemas.microsoft.com/office/drawing/2007/7/7/main" val="8064A2" mc:Ignorable=""/>
      </a:accent4>
      <a:accent5>
        <a:srgbClr xmlns:mc="http://schemas.openxmlformats.org/markup-compatibility/2006" xmlns:a14="http://schemas.microsoft.com/office/drawing/2007/7/7/main" val="4BACC6" mc:Ignorable=""/>
      </a:accent5>
      <a:accent6>
        <a:srgbClr xmlns:mc="http://schemas.openxmlformats.org/markup-compatibility/2006" xmlns:a14="http://schemas.microsoft.com/office/drawing/2007/7/7/main" val="F79646" mc:Ignorable=""/>
      </a:accent6>
      <a:hlink>
        <a:srgbClr xmlns:mc="http://schemas.openxmlformats.org/markup-compatibility/2006" xmlns:a14="http://schemas.microsoft.com/office/drawing/2007/7/7/main" val="0000FF" mc:Ignorable=""/>
      </a:hlink>
      <a:folHlink>
        <a:srgbClr xmlns:mc="http://schemas.openxmlformats.org/markup-compatibility/2006" xmlns:a14="http://schemas.microsoft.com/office/drawing/2007/7/7/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07/7/7/main" val="1F497D" mc:Ignorable=""/>
      </a:dk2>
      <a:lt2>
        <a:srgbClr xmlns:mc="http://schemas.openxmlformats.org/markup-compatibility/2006" xmlns:a14="http://schemas.microsoft.com/office/drawing/2007/7/7/main" val="EEECE1" mc:Ignorable=""/>
      </a:lt2>
      <a:accent1>
        <a:srgbClr xmlns:mc="http://schemas.openxmlformats.org/markup-compatibility/2006" xmlns:a14="http://schemas.microsoft.com/office/drawing/2007/7/7/main" val="4F81BD" mc:Ignorable=""/>
      </a:accent1>
      <a:accent2>
        <a:srgbClr xmlns:mc="http://schemas.openxmlformats.org/markup-compatibility/2006" xmlns:a14="http://schemas.microsoft.com/office/drawing/2007/7/7/main" val="C0504D" mc:Ignorable=""/>
      </a:accent2>
      <a:accent3>
        <a:srgbClr xmlns:mc="http://schemas.openxmlformats.org/markup-compatibility/2006" xmlns:a14="http://schemas.microsoft.com/office/drawing/2007/7/7/main" val="9BBB59" mc:Ignorable=""/>
      </a:accent3>
      <a:accent4>
        <a:srgbClr xmlns:mc="http://schemas.openxmlformats.org/markup-compatibility/2006" xmlns:a14="http://schemas.microsoft.com/office/drawing/2007/7/7/main" val="8064A2" mc:Ignorable=""/>
      </a:accent4>
      <a:accent5>
        <a:srgbClr xmlns:mc="http://schemas.openxmlformats.org/markup-compatibility/2006" xmlns:a14="http://schemas.microsoft.com/office/drawing/2007/7/7/main" val="4BACC6" mc:Ignorable=""/>
      </a:accent5>
      <a:accent6>
        <a:srgbClr xmlns:mc="http://schemas.openxmlformats.org/markup-compatibility/2006" xmlns:a14="http://schemas.microsoft.com/office/drawing/2007/7/7/main" val="F79646" mc:Ignorable=""/>
      </a:accent6>
      <a:hlink>
        <a:srgbClr xmlns:mc="http://schemas.openxmlformats.org/markup-compatibility/2006" xmlns:a14="http://schemas.microsoft.com/office/drawing/2007/7/7/main" val="0000FF" mc:Ignorable=""/>
      </a:hlink>
      <a:folHlink>
        <a:srgbClr xmlns:mc="http://schemas.openxmlformats.org/markup-compatibility/2006" xmlns:a14="http://schemas.microsoft.com/office/drawing/2007/7/7/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58CE6EDC73FE4C8342CD8D202AE755" ma:contentTypeVersion="0" ma:contentTypeDescription="Create a new document." ma:contentTypeScope="" ma:versionID="756e842a001689ba97155998045977e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outs:outSpaceData xmlns:outs="http://schemas.microsoft.com/office/2009/outspace/metadata">
  <outs:relatedDates/>
  <outs:relatedDocuments/>
  <outs:relatedPeople/>
  <outs:propertyMetadataList/>
  <outs:corruptMetadataWasLost/>
</outs:outSpaceData>
</file>

<file path=customXml/itemProps1.xml><?xml version="1.0" encoding="utf-8"?>
<ds:datastoreItem xmlns:ds="http://schemas.openxmlformats.org/officeDocument/2006/customXml" ds:itemID="{CFE17E8C-DA06-44DE-8CCF-1C94A413E6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1EE9408-72C0-475A-BF98-3B1CBFE3EC7C}">
  <ds:schemaRefs>
    <ds:schemaRef ds:uri="http://schemas.openxmlformats.org/package/2006/metadata/core-properties"/>
    <ds:schemaRef ds:uri="http://purl.org/dc/dcmitype/"/>
    <ds:schemaRef ds:uri="http://purl.org/dc/elements/1.1/"/>
    <ds:schemaRef ds:uri="http://www.w3.org/XML/1998/namespace"/>
    <ds:schemaRef ds:uri="http://schemas.microsoft.com/office/2006/documentManagement/typ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5260FCE-BBB4-4FF2-A267-9BFEAE864C9E}">
  <ds:schemaRefs>
    <ds:schemaRef ds:uri="http://schemas.microsoft.com/sharepoint/v3/contenttype/forms"/>
  </ds:schemaRefs>
</ds:datastoreItem>
</file>

<file path=customXml/itemProps4.xml><?xml version="1.0" encoding="utf-8"?>
<ds:datastoreItem xmlns:ds="http://schemas.openxmlformats.org/officeDocument/2006/customXml" ds:itemID="{8B5BD3C5-8186-465A-8493-114DF096D243}">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SVRlightred</Template>
  <TotalTime>391</TotalTime>
  <Words>3294</Words>
  <Application>Microsoft Office PowerPoint</Application>
  <PresentationFormat>On-screen Show (4:3)</PresentationFormat>
  <Paragraphs>412</Paragraphs>
  <Slides>20</Slides>
  <Notes>19</Notes>
  <HiddenSlides>0</HiddenSlides>
  <MMClips>0</MMClips>
  <ScaleCrop>false</ScaleCrop>
  <HeadingPairs>
    <vt:vector size="4" baseType="variant">
      <vt:variant>
        <vt:lpstr>Theme</vt:lpstr>
      </vt:variant>
      <vt:variant>
        <vt:i4>5</vt:i4>
      </vt:variant>
      <vt:variant>
        <vt:lpstr>Slide Titles</vt:lpstr>
      </vt:variant>
      <vt:variant>
        <vt:i4>20</vt:i4>
      </vt:variant>
    </vt:vector>
  </HeadingPairs>
  <TitlesOfParts>
    <vt:vector size="25" baseType="lpstr">
      <vt:lpstr>SVR-dark-red</vt:lpstr>
      <vt:lpstr>White with Courier font for code slides</vt:lpstr>
      <vt:lpstr>Office Theme</vt:lpstr>
      <vt:lpstr>SVRdarkred</vt:lpstr>
      <vt:lpstr>1_White with Courier font for code slides</vt:lpstr>
      <vt:lpstr>PowerPoint Presentation</vt:lpstr>
      <vt:lpstr>The Microsoft BI Solution Stack</vt:lpstr>
      <vt:lpstr>The Microsoft BI Solution Stack</vt:lpstr>
      <vt:lpstr>The Microsoft BI Solution Stack</vt:lpstr>
      <vt:lpstr>SQL Server 2008 R2 BI Technologies </vt:lpstr>
      <vt:lpstr>SQL Server 2008 R2 BI Technologies </vt:lpstr>
      <vt:lpstr>Intelligent Data Platform</vt:lpstr>
      <vt:lpstr>PowerPoint Presentation</vt:lpstr>
      <vt:lpstr>PowerPoint Presentation</vt:lpstr>
      <vt:lpstr>Advanced Analysis Services Features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 Server</dc:title>
  <dc:creator>tonyd</dc:creator>
  <cp:lastModifiedBy>Tisha Hardester</cp:lastModifiedBy>
  <cp:revision>796</cp:revision>
  <dcterms:created xsi:type="dcterms:W3CDTF">2006-08-16T00:00:00Z</dcterms:created>
  <dcterms:modified xsi:type="dcterms:W3CDTF">2010-04-01T22:51:39Z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0x0101005358CE6EDC73FE4C8342CD8D202AE755</vt:lpwstr>
  </property>
</Properties>
</file>