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9CDE5"/>
    <a:srgbClr val="E9EDF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86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94D01-92CD-4019-9021-D9F6C4843F63}" type="datetimeFigureOut">
              <a:rPr lang="de-DE" smtClean="0"/>
              <a:pPr/>
              <a:t>09.09.2008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3BA84-3E63-4BCE-B952-9E7299FD43F7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94D01-92CD-4019-9021-D9F6C4843F63}" type="datetimeFigureOut">
              <a:rPr lang="de-DE" smtClean="0"/>
              <a:pPr/>
              <a:t>09.09.2008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3BA84-3E63-4BCE-B952-9E7299FD43F7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94D01-92CD-4019-9021-D9F6C4843F63}" type="datetimeFigureOut">
              <a:rPr lang="de-DE" smtClean="0"/>
              <a:pPr/>
              <a:t>09.09.2008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3BA84-3E63-4BCE-B952-9E7299FD43F7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94D01-92CD-4019-9021-D9F6C4843F63}" type="datetimeFigureOut">
              <a:rPr lang="de-DE" smtClean="0"/>
              <a:pPr/>
              <a:t>09.09.2008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3BA84-3E63-4BCE-B952-9E7299FD43F7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94D01-92CD-4019-9021-D9F6C4843F63}" type="datetimeFigureOut">
              <a:rPr lang="de-DE" smtClean="0"/>
              <a:pPr/>
              <a:t>09.09.2008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3BA84-3E63-4BCE-B952-9E7299FD43F7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94D01-92CD-4019-9021-D9F6C4843F63}" type="datetimeFigureOut">
              <a:rPr lang="de-DE" smtClean="0"/>
              <a:pPr/>
              <a:t>09.09.2008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3BA84-3E63-4BCE-B952-9E7299FD43F7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94D01-92CD-4019-9021-D9F6C4843F63}" type="datetimeFigureOut">
              <a:rPr lang="de-DE" smtClean="0"/>
              <a:pPr/>
              <a:t>09.09.2008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3BA84-3E63-4BCE-B952-9E7299FD43F7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94D01-92CD-4019-9021-D9F6C4843F63}" type="datetimeFigureOut">
              <a:rPr lang="de-DE" smtClean="0"/>
              <a:pPr/>
              <a:t>09.09.2008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3BA84-3E63-4BCE-B952-9E7299FD43F7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94D01-92CD-4019-9021-D9F6C4843F63}" type="datetimeFigureOut">
              <a:rPr lang="de-DE" smtClean="0"/>
              <a:pPr/>
              <a:t>09.09.2008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3BA84-3E63-4BCE-B952-9E7299FD43F7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94D01-92CD-4019-9021-D9F6C4843F63}" type="datetimeFigureOut">
              <a:rPr lang="de-DE" smtClean="0"/>
              <a:pPr/>
              <a:t>09.09.2008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3BA84-3E63-4BCE-B952-9E7299FD43F7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94D01-92CD-4019-9021-D9F6C4843F63}" type="datetimeFigureOut">
              <a:rPr lang="de-DE" smtClean="0"/>
              <a:pPr/>
              <a:t>09.09.2008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3BA84-3E63-4BCE-B952-9E7299FD43F7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94D01-92CD-4019-9021-D9F6C4843F63}" type="datetimeFigureOut">
              <a:rPr lang="de-DE" smtClean="0"/>
              <a:pPr/>
              <a:t>09.09.2008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F3BA84-3E63-4BCE-B952-9E7299FD43F7}" type="slidenum">
              <a:rPr lang="de-DE" smtClean="0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Software Assurance Services – </a:t>
            </a:r>
            <a:br>
              <a:rPr lang="de-DE" dirty="0" smtClean="0"/>
            </a:br>
            <a:r>
              <a:rPr lang="de-DE" dirty="0" smtClean="0"/>
              <a:t>Angebot für Corporate Kunden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Stand </a:t>
            </a:r>
            <a:r>
              <a:rPr lang="de-DE" dirty="0" smtClean="0"/>
              <a:t>September </a:t>
            </a:r>
            <a:r>
              <a:rPr lang="de-DE" dirty="0" smtClean="0"/>
              <a:t>2008</a:t>
            </a:r>
            <a:endParaRPr lang="de-D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/>
          <p:cNvGraphicFramePr>
            <a:graphicFrameLocks noGrp="1"/>
          </p:cNvGraphicFramePr>
          <p:nvPr/>
        </p:nvGraphicFramePr>
        <p:xfrm>
          <a:off x="71406" y="153568"/>
          <a:ext cx="9001188" cy="62451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256"/>
                <a:gridCol w="785816"/>
                <a:gridCol w="1357324"/>
                <a:gridCol w="1000132"/>
                <a:gridCol w="1000130"/>
                <a:gridCol w="857258"/>
                <a:gridCol w="1357322"/>
                <a:gridCol w="178595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1100" dirty="0" smtClean="0"/>
                        <a:t>PHASE</a:t>
                      </a:r>
                      <a:r>
                        <a:rPr lang="de-DE" sz="1100" baseline="0" dirty="0" smtClean="0"/>
                        <a:t> DES SOFTWARE ZYKLUS</a:t>
                      </a:r>
                      <a:endParaRPr lang="de-DE" sz="11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de-DE" sz="1100" dirty="0" smtClean="0"/>
                        <a:t>SA</a:t>
                      </a:r>
                      <a:r>
                        <a:rPr lang="de-DE" sz="1100" baseline="0" dirty="0" smtClean="0"/>
                        <a:t> SERVICE</a:t>
                      </a:r>
                      <a:endParaRPr lang="de-DE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100" dirty="0" smtClean="0"/>
                        <a:t>Open </a:t>
                      </a:r>
                      <a:r>
                        <a:rPr lang="de-DE" sz="1100" dirty="0" err="1" smtClean="0"/>
                        <a:t>License</a:t>
                      </a:r>
                      <a:endParaRPr lang="de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100" dirty="0" smtClean="0"/>
                        <a:t>Select </a:t>
                      </a:r>
                      <a:r>
                        <a:rPr lang="de-DE" sz="1100" dirty="0" err="1" smtClean="0"/>
                        <a:t>License</a:t>
                      </a:r>
                      <a:r>
                        <a:rPr lang="de-DE" sz="1100" dirty="0" smtClean="0"/>
                        <a:t>,</a:t>
                      </a:r>
                    </a:p>
                    <a:p>
                      <a:r>
                        <a:rPr lang="de-DE" sz="1100" dirty="0" smtClean="0"/>
                        <a:t>Select</a:t>
                      </a:r>
                      <a:r>
                        <a:rPr lang="de-DE" sz="1100" baseline="0" dirty="0" smtClean="0"/>
                        <a:t> Plus</a:t>
                      </a:r>
                      <a:endParaRPr lang="de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100" dirty="0" smtClean="0"/>
                        <a:t>Open Value</a:t>
                      </a:r>
                      <a:endParaRPr lang="de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100" dirty="0" smtClean="0"/>
                        <a:t>Open Value Company-</a:t>
                      </a:r>
                      <a:r>
                        <a:rPr lang="de-DE" sz="1100" dirty="0" err="1" smtClean="0"/>
                        <a:t>wide</a:t>
                      </a:r>
                      <a:r>
                        <a:rPr lang="de-DE" sz="1100" baseline="0" dirty="0" smtClean="0"/>
                        <a:t> und </a:t>
                      </a:r>
                      <a:r>
                        <a:rPr lang="de-DE" sz="1100" baseline="0" dirty="0" err="1" smtClean="0"/>
                        <a:t>Subscription</a:t>
                      </a:r>
                      <a:endParaRPr lang="de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100" dirty="0" smtClean="0"/>
                        <a:t>Select </a:t>
                      </a:r>
                      <a:r>
                        <a:rPr lang="de-DE" sz="1100" dirty="0" err="1" smtClean="0"/>
                        <a:t>License</a:t>
                      </a:r>
                      <a:r>
                        <a:rPr lang="de-DE" sz="1100" dirty="0" smtClean="0"/>
                        <a:t> </a:t>
                      </a:r>
                      <a:r>
                        <a:rPr lang="de-DE" sz="1100" dirty="0" smtClean="0"/>
                        <a:t>SAM</a:t>
                      </a:r>
                      <a:r>
                        <a:rPr lang="de-DE" sz="1100" baseline="30000" dirty="0" smtClean="0"/>
                        <a:t>1</a:t>
                      </a:r>
                      <a:r>
                        <a:rPr lang="de-DE" sz="1100" dirty="0" smtClean="0"/>
                        <a:t>,</a:t>
                      </a:r>
                      <a:r>
                        <a:rPr lang="de-DE" sz="1100" baseline="0" dirty="0" smtClean="0"/>
                        <a:t> Select Plus SAM</a:t>
                      </a:r>
                      <a:r>
                        <a:rPr lang="de-DE" sz="1100" baseline="30000" dirty="0" smtClean="0"/>
                        <a:t>1</a:t>
                      </a:r>
                      <a:r>
                        <a:rPr lang="de-DE" sz="1100" baseline="0" dirty="0" smtClean="0"/>
                        <a:t>, </a:t>
                      </a:r>
                      <a:r>
                        <a:rPr lang="de-DE" sz="1100" baseline="0" dirty="0" smtClean="0"/>
                        <a:t>Enterprise Agreement, Enterprise Agreement </a:t>
                      </a:r>
                      <a:r>
                        <a:rPr lang="de-DE" sz="1100" baseline="0" dirty="0" err="1" smtClean="0"/>
                        <a:t>Subscription</a:t>
                      </a:r>
                      <a:endParaRPr lang="de-DE" sz="1100" dirty="0"/>
                    </a:p>
                  </a:txBody>
                  <a:tcPr/>
                </a:tc>
              </a:tr>
              <a:tr h="284806">
                <a:tc rowSpan="2">
                  <a:txBody>
                    <a:bodyPr/>
                    <a:lstStyle/>
                    <a:p>
                      <a:r>
                        <a:rPr lang="de-DE" sz="1100" dirty="0" smtClean="0"/>
                        <a:t>PLANUNG</a:t>
                      </a: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de-DE" sz="1100" dirty="0" smtClean="0"/>
                        <a:t>New Version </a:t>
                      </a:r>
                      <a:r>
                        <a:rPr lang="de-DE" sz="1100" dirty="0" err="1" smtClean="0"/>
                        <a:t>Rights</a:t>
                      </a: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de-DE" sz="1100" dirty="0" smtClean="0"/>
                        <a:t> </a:t>
                      </a: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de-DE" sz="1100" dirty="0" smtClean="0"/>
                        <a:t> </a:t>
                      </a: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de-DE" sz="1100" dirty="0" smtClean="0"/>
                        <a:t> </a:t>
                      </a: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de-DE" sz="1100" dirty="0" smtClean="0"/>
                        <a:t> </a:t>
                      </a: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de-DE" sz="1100" dirty="0" smtClean="0"/>
                        <a:t> </a:t>
                      </a: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DE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Ratenzahlung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 smtClean="0"/>
                        <a:t>Nicht verfügbar</a:t>
                      </a: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de-DE" sz="1100" dirty="0" smtClean="0"/>
                        <a:t> </a:t>
                      </a: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de-DE" sz="1100" baseline="0" dirty="0" smtClean="0"/>
                        <a:t> </a:t>
                      </a: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de-DE" sz="1100" dirty="0" smtClean="0"/>
                        <a:t> </a:t>
                      </a: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de-DE" sz="1100" dirty="0" smtClean="0"/>
                        <a:t> </a:t>
                      </a: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848448">
                <a:tc rowSpan="2">
                  <a:txBody>
                    <a:bodyPr/>
                    <a:lstStyle/>
                    <a:p>
                      <a:pPr marL="0" algn="l" defTabSz="914400" rtl="0" eaLnBrk="1" latinLnBrk="0" hangingPunct="1">
                        <a:buFont typeface="Arial" pitchFamily="34" charset="0"/>
                        <a:buNone/>
                      </a:pPr>
                      <a:r>
                        <a:rPr lang="de-DE" sz="1100" kern="1200" spc="-3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DEPLOYMENT</a:t>
                      </a:r>
                    </a:p>
                  </a:txBody>
                  <a:tcPr vert="wordArtVert" anchor="ctr" anchorCtr="1">
                    <a:solidFill>
                      <a:srgbClr val="B9CDE5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0" hangingPunct="1">
                        <a:buFont typeface="Arial" pitchFamily="34" charset="0"/>
                        <a:buNone/>
                      </a:pPr>
                      <a:r>
                        <a:rPr lang="de-DE" sz="1100" kern="1200" spc="-3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PACKAGED SERVICES</a:t>
                      </a:r>
                      <a:endParaRPr lang="de-DE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vert="wordArtVert"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buFont typeface="Arial" pitchFamily="34" charset="0"/>
                        <a:buNone/>
                      </a:pPr>
                      <a:r>
                        <a:rPr lang="de-DE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Desktop </a:t>
                      </a:r>
                      <a:r>
                        <a:rPr lang="de-DE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Deployment</a:t>
                      </a:r>
                      <a:r>
                        <a:rPr lang="de-DE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Planning</a:t>
                      </a:r>
                      <a:r>
                        <a:rPr lang="de-DE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Services</a:t>
                      </a:r>
                      <a:endParaRPr lang="de-DE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Font typeface="Arial" pitchFamily="34" charset="0"/>
                        <a:buNone/>
                      </a:pPr>
                      <a:r>
                        <a:rPr lang="de-DE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Nicht verfügbar</a:t>
                      </a:r>
                    </a:p>
                  </a:txBody>
                  <a:tcPr anchor="ctr"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Font typeface="Arial" pitchFamily="34" charset="0"/>
                        <a:buNone/>
                      </a:pPr>
                      <a:r>
                        <a:rPr lang="de-DE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Nicht verfügbar</a:t>
                      </a:r>
                    </a:p>
                  </a:txBody>
                  <a:tcPr anchor="ctr"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de-DE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anchor="ctr"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de-DE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anchor="ctr"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de-DE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anchor="ctr">
                    <a:solidFill>
                      <a:srgbClr val="B9CDE5"/>
                    </a:solidFill>
                  </a:tcPr>
                </a:tc>
              </a:tr>
              <a:tr h="857256"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SharePoint</a:t>
                      </a:r>
                      <a:r>
                        <a:rPr lang="de-DE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Deployment</a:t>
                      </a:r>
                      <a:r>
                        <a:rPr lang="de-DE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Planning</a:t>
                      </a:r>
                      <a:r>
                        <a:rPr lang="de-DE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Services</a:t>
                      </a:r>
                      <a:endParaRPr lang="de-DE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Font typeface="Arial" pitchFamily="34" charset="0"/>
                        <a:buNone/>
                      </a:pPr>
                      <a:r>
                        <a:rPr lang="de-DE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Nicht verfügbar</a:t>
                      </a:r>
                    </a:p>
                  </a:txBody>
                  <a:tcPr anchor="ctr"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Font typeface="Arial" pitchFamily="34" charset="0"/>
                        <a:buNone/>
                      </a:pPr>
                      <a:r>
                        <a:rPr lang="de-DE" sz="11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Nicht verfügbar</a:t>
                      </a:r>
                      <a:endParaRPr lang="de-DE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de-DE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de-DE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de-DE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de-DE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de-DE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anchor="ctr">
                    <a:solidFill>
                      <a:srgbClr val="B9CDE5"/>
                    </a:solidFill>
                  </a:tcPr>
                </a:tc>
              </a:tr>
              <a:tr h="275934">
                <a:tc rowSpan="9">
                  <a:txBody>
                    <a:bodyPr/>
                    <a:lstStyle/>
                    <a:p>
                      <a:pPr marL="0" algn="ctr" defTabSz="914400" rtl="0" eaLnBrk="1" latinLnBrk="0" hangingPunct="1">
                        <a:buFont typeface="Arial" pitchFamily="34" charset="0"/>
                        <a:buNone/>
                      </a:pPr>
                      <a:r>
                        <a:rPr lang="de-DE" sz="1100" kern="1200" spc="-3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NUTZUNG</a:t>
                      </a:r>
                    </a:p>
                  </a:txBody>
                  <a:tcPr vert="wordArtVert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de-DE" sz="1100" dirty="0" smtClean="0"/>
                        <a:t>Windows Vista Enterprise</a:t>
                      </a:r>
                      <a:endParaRPr lang="de-DE" sz="11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de-DE" sz="1100" dirty="0" smtClean="0"/>
                        <a:t> </a:t>
                      </a: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de-DE" sz="1100" dirty="0" smtClean="0"/>
                        <a:t> </a:t>
                      </a: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de-DE" sz="1100" dirty="0" smtClean="0"/>
                        <a:t> </a:t>
                      </a: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de-DE" sz="1100" dirty="0" smtClean="0"/>
                        <a:t> </a:t>
                      </a: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de-DE" sz="1100" dirty="0" smtClean="0"/>
                        <a:t> </a:t>
                      </a: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26406">
                <a:tc vMerge="1"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de-DE" sz="1100" dirty="0" smtClean="0"/>
                        <a:t>Windows Vista </a:t>
                      </a:r>
                      <a:r>
                        <a:rPr lang="de-DE" sz="1100" dirty="0" err="1" smtClean="0"/>
                        <a:t>Ultimate</a:t>
                      </a:r>
                      <a:endParaRPr lang="de-DE" sz="11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de-DE" sz="1100" dirty="0" smtClean="0"/>
                        <a:t> </a:t>
                      </a: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de-DE" sz="1100" dirty="0" smtClean="0"/>
                        <a:t> </a:t>
                      </a: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de-DE" sz="1100" dirty="0" smtClean="0"/>
                        <a:t> </a:t>
                      </a: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de-DE" sz="1100" dirty="0" smtClean="0"/>
                        <a:t> </a:t>
                      </a: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de-DE" sz="1100" dirty="0" smtClean="0"/>
                        <a:t> </a:t>
                      </a: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de-DE" sz="1100" dirty="0" smtClean="0"/>
                        <a:t>Optionale </a:t>
                      </a:r>
                      <a:r>
                        <a:rPr lang="de-DE" sz="1100" dirty="0" err="1" smtClean="0"/>
                        <a:t>Subscrip-tions</a:t>
                      </a:r>
                      <a:r>
                        <a:rPr lang="de-DE" sz="1100" dirty="0" smtClean="0"/>
                        <a:t> zu Vista Enterprise</a:t>
                      </a:r>
                      <a:endParaRPr lang="de-DE" sz="11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dirty="0" smtClean="0"/>
                        <a:t>Microsoft Desktop </a:t>
                      </a:r>
                      <a:r>
                        <a:rPr lang="de-DE" sz="1100" dirty="0" err="1" smtClean="0"/>
                        <a:t>Optimization</a:t>
                      </a:r>
                      <a:r>
                        <a:rPr lang="de-DE" sz="1100" baseline="0" dirty="0" smtClean="0"/>
                        <a:t> Pack</a:t>
                      </a:r>
                      <a:endParaRPr lang="de-DE" sz="11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 smtClean="0"/>
                        <a:t>Nicht</a:t>
                      </a:r>
                      <a:r>
                        <a:rPr lang="de-DE" sz="1100" baseline="0" dirty="0" smtClean="0"/>
                        <a:t> verfügbar</a:t>
                      </a: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de-DE" sz="1100" dirty="0" smtClean="0"/>
                        <a:t> </a:t>
                      </a: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de-DE" sz="1100" dirty="0" smtClean="0"/>
                        <a:t> </a:t>
                      </a: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de-DE" sz="1100" dirty="0" smtClean="0"/>
                        <a:t> </a:t>
                      </a: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de-DE" sz="1100" dirty="0" smtClean="0"/>
                        <a:t> </a:t>
                      </a: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100" dirty="0" smtClean="0"/>
                        <a:t>Vista Enterprise </a:t>
                      </a:r>
                      <a:r>
                        <a:rPr lang="de-DE" sz="1100" dirty="0" err="1" smtClean="0"/>
                        <a:t>Centralized</a:t>
                      </a:r>
                      <a:r>
                        <a:rPr lang="de-DE" sz="1100" dirty="0" smtClean="0"/>
                        <a:t> Desktops</a:t>
                      </a:r>
                      <a:endParaRPr lang="de-DE" sz="11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 smtClean="0"/>
                        <a:t>Nicht</a:t>
                      </a:r>
                      <a:r>
                        <a:rPr lang="de-DE" sz="1100" baseline="0" dirty="0" smtClean="0"/>
                        <a:t> verfügbar</a:t>
                      </a: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de-DE" sz="1100" dirty="0" smtClean="0"/>
                        <a:t> </a:t>
                      </a: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de-DE" sz="1100" dirty="0" smtClean="0"/>
                        <a:t> </a:t>
                      </a: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de-DE" sz="1100" dirty="0" smtClean="0"/>
                        <a:t> </a:t>
                      </a: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de-DE" sz="1100" dirty="0" smtClean="0"/>
                        <a:t> </a:t>
                      </a: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27686">
                <a:tc vMerge="1"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de-DE" sz="1100" dirty="0" smtClean="0"/>
                        <a:t>Trainingsgutscheine</a:t>
                      </a:r>
                      <a:endParaRPr lang="de-DE" sz="11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100" dirty="0" smtClean="0"/>
                        <a:t>Nicht verfügbar</a:t>
                      </a: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de-DE" sz="1100" smtClean="0"/>
                        <a:t> </a:t>
                      </a: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de-DE" sz="1100" dirty="0" smtClean="0"/>
                        <a:t> </a:t>
                      </a: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de-DE" sz="1100" dirty="0" smtClean="0"/>
                        <a:t> </a:t>
                      </a: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49596">
                <a:tc vMerge="1"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de-DE" sz="1100" dirty="0" smtClean="0"/>
                        <a:t>eLearning</a:t>
                      </a:r>
                      <a:endParaRPr lang="de-DE" sz="11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de-DE" sz="1100" dirty="0" smtClean="0"/>
                        <a:t> </a:t>
                      </a: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de-DE" sz="1100" dirty="0" smtClean="0"/>
                        <a:t> </a:t>
                      </a: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de-DE" sz="1100" dirty="0" smtClean="0"/>
                        <a:t> </a:t>
                      </a: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de-DE" sz="1100" dirty="0" smtClean="0"/>
                        <a:t> </a:t>
                      </a: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de-DE" sz="1100" dirty="0" smtClean="0"/>
                        <a:t> </a:t>
                      </a: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71506">
                <a:tc vMerge="1"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de-DE" sz="1100" dirty="0" smtClean="0"/>
                        <a:t>Home</a:t>
                      </a:r>
                      <a:r>
                        <a:rPr lang="de-DE" sz="1100" baseline="0" dirty="0" smtClean="0"/>
                        <a:t> </a:t>
                      </a:r>
                      <a:r>
                        <a:rPr lang="de-DE" sz="1100" baseline="0" dirty="0" err="1" smtClean="0"/>
                        <a:t>Use</a:t>
                      </a:r>
                      <a:r>
                        <a:rPr lang="de-DE" sz="1100" baseline="0" dirty="0" smtClean="0"/>
                        <a:t> Program</a:t>
                      </a:r>
                      <a:endParaRPr lang="de-DE" sz="11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de-DE" sz="1100" dirty="0" smtClean="0"/>
                        <a:t> </a:t>
                      </a: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de-DE" sz="1100" dirty="0" smtClean="0"/>
                        <a:t> </a:t>
                      </a: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de-DE" sz="1100" dirty="0" smtClean="0"/>
                        <a:t> </a:t>
                      </a: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de-DE" sz="1100" dirty="0" smtClean="0"/>
                        <a:t> </a:t>
                      </a: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de-DE" sz="1100" dirty="0" smtClean="0"/>
                        <a:t> </a:t>
                      </a: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3416">
                <a:tc vMerge="1"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de-DE" sz="1100" dirty="0" err="1" smtClean="0"/>
                        <a:t>Employee</a:t>
                      </a:r>
                      <a:r>
                        <a:rPr lang="de-DE" sz="1100" dirty="0" smtClean="0"/>
                        <a:t> </a:t>
                      </a:r>
                      <a:r>
                        <a:rPr lang="de-DE" sz="1100" dirty="0" err="1" smtClean="0"/>
                        <a:t>Purchase</a:t>
                      </a:r>
                      <a:r>
                        <a:rPr lang="de-DE" sz="1100" baseline="0" dirty="0" smtClean="0"/>
                        <a:t> Program</a:t>
                      </a:r>
                      <a:endParaRPr lang="de-DE" sz="11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de-DE" sz="1100" dirty="0" smtClean="0"/>
                        <a:t>Nicht verfügbar</a:t>
                      </a: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de-DE" sz="1100" dirty="0" smtClean="0"/>
                        <a:t> </a:t>
                      </a: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de-DE" sz="1100" dirty="0" smtClean="0"/>
                        <a:t> </a:t>
                      </a: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de-DE" sz="1100" dirty="0" smtClean="0"/>
                        <a:t>Enterprise Source Licensing Program</a:t>
                      </a:r>
                      <a:endParaRPr lang="de-DE" sz="11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de-DE" sz="1100" dirty="0" smtClean="0"/>
                        <a:t>Nicht verfügbar</a:t>
                      </a: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de-DE" sz="1100" dirty="0" smtClean="0"/>
                        <a:t> </a:t>
                      </a: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85720" y="6500834"/>
            <a:ext cx="68580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1) SAM = Software Assurance Membership</a:t>
            </a:r>
            <a:endParaRPr lang="de-DE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/>
          <p:cNvGraphicFramePr>
            <a:graphicFrameLocks noGrp="1"/>
          </p:cNvGraphicFramePr>
          <p:nvPr/>
        </p:nvGraphicFramePr>
        <p:xfrm>
          <a:off x="383191" y="557746"/>
          <a:ext cx="8260775" cy="40945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256"/>
                <a:gridCol w="1143008"/>
                <a:gridCol w="1000132"/>
                <a:gridCol w="785818"/>
                <a:gridCol w="759782"/>
                <a:gridCol w="714380"/>
                <a:gridCol w="1214449"/>
                <a:gridCol w="1785950"/>
              </a:tblGrid>
              <a:tr h="867034">
                <a:tc>
                  <a:txBody>
                    <a:bodyPr/>
                    <a:lstStyle/>
                    <a:p>
                      <a:r>
                        <a:rPr lang="de-DE" sz="1100" dirty="0" smtClean="0"/>
                        <a:t>PHASE</a:t>
                      </a:r>
                      <a:r>
                        <a:rPr lang="de-DE" sz="1100" baseline="0" dirty="0" smtClean="0"/>
                        <a:t> DES SOFTWARE ZYKLUS</a:t>
                      </a:r>
                      <a:endParaRPr lang="de-DE" sz="11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de-DE" sz="1100" dirty="0" smtClean="0"/>
                        <a:t>SA</a:t>
                      </a:r>
                      <a:r>
                        <a:rPr lang="de-DE" sz="1100" baseline="0" dirty="0" smtClean="0"/>
                        <a:t> SERVICE</a:t>
                      </a:r>
                      <a:endParaRPr lang="de-DE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100" dirty="0" smtClean="0"/>
                        <a:t>Open </a:t>
                      </a:r>
                      <a:r>
                        <a:rPr lang="de-DE" sz="1100" dirty="0" err="1" smtClean="0"/>
                        <a:t>License</a:t>
                      </a:r>
                      <a:endParaRPr lang="de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100" dirty="0" smtClean="0"/>
                        <a:t>Select </a:t>
                      </a:r>
                      <a:r>
                        <a:rPr lang="de-DE" sz="1100" dirty="0" err="1" smtClean="0"/>
                        <a:t>License</a:t>
                      </a:r>
                      <a:r>
                        <a:rPr lang="de-DE" sz="1100" dirty="0" smtClean="0"/>
                        <a:t>,</a:t>
                      </a:r>
                    </a:p>
                    <a:p>
                      <a:r>
                        <a:rPr lang="de-DE" sz="1100" dirty="0" smtClean="0"/>
                        <a:t>Select</a:t>
                      </a:r>
                      <a:r>
                        <a:rPr lang="de-DE" sz="1100" baseline="0" dirty="0" smtClean="0"/>
                        <a:t> Plus</a:t>
                      </a:r>
                      <a:endParaRPr lang="de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100" dirty="0" smtClean="0"/>
                        <a:t>Open Value</a:t>
                      </a:r>
                      <a:endParaRPr lang="de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100" dirty="0" smtClean="0"/>
                        <a:t>Open Value Company-</a:t>
                      </a:r>
                      <a:r>
                        <a:rPr lang="de-DE" sz="1100" dirty="0" err="1" smtClean="0"/>
                        <a:t>wide</a:t>
                      </a:r>
                      <a:r>
                        <a:rPr lang="de-DE" sz="1100" baseline="0" dirty="0" smtClean="0"/>
                        <a:t> und </a:t>
                      </a:r>
                      <a:r>
                        <a:rPr lang="de-DE" sz="1100" baseline="0" dirty="0" err="1" smtClean="0"/>
                        <a:t>Subscription</a:t>
                      </a:r>
                      <a:endParaRPr lang="de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100" dirty="0" smtClean="0"/>
                        <a:t>Select </a:t>
                      </a:r>
                      <a:r>
                        <a:rPr lang="de-DE" sz="1100" dirty="0" err="1" smtClean="0"/>
                        <a:t>License</a:t>
                      </a:r>
                      <a:r>
                        <a:rPr lang="de-DE" sz="1100" dirty="0" smtClean="0"/>
                        <a:t> SAM</a:t>
                      </a:r>
                      <a:r>
                        <a:rPr lang="de-DE" sz="1100" baseline="30000" dirty="0" smtClean="0"/>
                        <a:t>1</a:t>
                      </a:r>
                      <a:r>
                        <a:rPr lang="de-DE" sz="1100" dirty="0" smtClean="0"/>
                        <a:t>,</a:t>
                      </a:r>
                      <a:r>
                        <a:rPr lang="de-DE" sz="1100" baseline="0" dirty="0" smtClean="0"/>
                        <a:t> Select Plus SAM</a:t>
                      </a:r>
                      <a:r>
                        <a:rPr lang="de-DE" sz="1100" baseline="30000" dirty="0" smtClean="0"/>
                        <a:t>1</a:t>
                      </a:r>
                      <a:r>
                        <a:rPr lang="de-DE" sz="1100" baseline="0" dirty="0" smtClean="0"/>
                        <a:t>, Enterprise Agreement, Enterprise Agreement </a:t>
                      </a:r>
                      <a:r>
                        <a:rPr lang="de-DE" sz="1100" baseline="0" dirty="0" err="1" smtClean="0"/>
                        <a:t>Subscription</a:t>
                      </a:r>
                      <a:endParaRPr lang="de-DE" sz="1100" dirty="0"/>
                    </a:p>
                  </a:txBody>
                  <a:tcPr/>
                </a:tc>
              </a:tr>
              <a:tr h="418309">
                <a:tc rowSpan="4">
                  <a:txBody>
                    <a:bodyPr/>
                    <a:lstStyle/>
                    <a:p>
                      <a:pPr marL="0" algn="l" defTabSz="914400" rtl="0" eaLnBrk="1" latinLnBrk="0" hangingPunct="1">
                        <a:buFont typeface="Arial" pitchFamily="34" charset="0"/>
                        <a:buNone/>
                      </a:pPr>
                      <a:r>
                        <a:rPr lang="de-DE" sz="1100" kern="1200" spc="-3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WARTUNG</a:t>
                      </a:r>
                    </a:p>
                  </a:txBody>
                  <a:tcPr vert="wordArtVert" anchor="ctr" anchorCtr="1">
                    <a:solidFill>
                      <a:srgbClr val="B9CDE5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l" defTabSz="914400" rtl="0" eaLnBrk="1" latinLnBrk="0" hangingPunct="1">
                        <a:buFont typeface="Arial" pitchFamily="34" charset="0"/>
                        <a:buNone/>
                      </a:pPr>
                      <a:r>
                        <a:rPr lang="de-DE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Technischer</a:t>
                      </a:r>
                      <a:r>
                        <a:rPr lang="de-DE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Support</a:t>
                      </a:r>
                      <a:endParaRPr lang="de-DE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B9CDE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de-D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de-DE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de-DE" sz="1100" dirty="0" smtClean="0"/>
                        <a:t> </a:t>
                      </a:r>
                      <a:endParaRPr lang="de-DE" sz="1100" dirty="0"/>
                    </a:p>
                  </a:txBody>
                  <a:tcPr anchor="ctr"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de-DE" sz="1100" dirty="0" smtClean="0"/>
                        <a:t>  </a:t>
                      </a:r>
                      <a:endParaRPr lang="de-DE" sz="1100" dirty="0"/>
                    </a:p>
                  </a:txBody>
                  <a:tcPr anchor="ctr"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de-DE" sz="1100" dirty="0" smtClean="0"/>
                        <a:t> </a:t>
                      </a:r>
                      <a:endParaRPr lang="de-DE" sz="1100" dirty="0"/>
                    </a:p>
                  </a:txBody>
                  <a:tcPr anchor="ctr"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de-DE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anchor="ctr">
                    <a:solidFill>
                      <a:srgbClr val="B9CDE5"/>
                    </a:solidFill>
                  </a:tcPr>
                </a:tc>
              </a:tr>
              <a:tr h="397983"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l" defTabSz="914400" rtl="0" eaLnBrk="1" latinLnBrk="0" hangingPunct="1">
                        <a:buFont typeface="Arial" pitchFamily="34" charset="0"/>
                        <a:buNone/>
                      </a:pPr>
                      <a:r>
                        <a:rPr lang="de-DE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Cold</a:t>
                      </a:r>
                      <a:r>
                        <a:rPr lang="de-DE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BackUp</a:t>
                      </a:r>
                      <a:r>
                        <a:rPr lang="de-DE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für</a:t>
                      </a:r>
                      <a:r>
                        <a:rPr lang="de-DE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die Wiederherstellung im Notfall</a:t>
                      </a:r>
                      <a:endParaRPr lang="de-DE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B9CDE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de-DE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anchor="ctr"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de-DE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anchor="ctr"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de-DE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anchor="ctr"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de-DE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anchor="ctr"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de-DE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anchor="ctr">
                    <a:solidFill>
                      <a:srgbClr val="B9CDE5"/>
                    </a:solidFill>
                  </a:tcPr>
                </a:tc>
              </a:tr>
              <a:tr h="397983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l" defTabSz="914400" rtl="0" eaLnBrk="1" latinLnBrk="0" hangingPunct="1">
                        <a:buFont typeface="Arial" pitchFamily="34" charset="0"/>
                        <a:buNone/>
                      </a:pPr>
                      <a:r>
                        <a:rPr lang="de-DE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TechNet Plus </a:t>
                      </a:r>
                      <a:r>
                        <a:rPr lang="de-DE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Direct</a:t>
                      </a:r>
                      <a:endParaRPr lang="de-DE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B9CDE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Font typeface="Arial" pitchFamily="34" charset="0"/>
                        <a:buNone/>
                      </a:pPr>
                      <a:r>
                        <a:rPr lang="de-DE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Nicht verfügbar</a:t>
                      </a:r>
                    </a:p>
                  </a:txBody>
                  <a:tcPr anchor="ctr"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de-DE" sz="1100" dirty="0" smtClean="0"/>
                        <a:t> </a:t>
                      </a:r>
                      <a:endParaRPr lang="de-DE" sz="1100" dirty="0"/>
                    </a:p>
                  </a:txBody>
                  <a:tcPr anchor="ctr"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de-DE" sz="1100" dirty="0" smtClean="0"/>
                        <a:t> </a:t>
                      </a:r>
                      <a:r>
                        <a:rPr lang="de-DE" sz="1100" dirty="0" smtClean="0"/>
                        <a:t>3</a:t>
                      </a:r>
                      <a:endParaRPr lang="de-DE" sz="1100" dirty="0"/>
                    </a:p>
                  </a:txBody>
                  <a:tcPr anchor="ctr"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de-DE" sz="1100" dirty="0" smtClean="0"/>
                        <a:t> </a:t>
                      </a:r>
                      <a:r>
                        <a:rPr lang="de-DE" sz="1100" dirty="0" smtClean="0"/>
                        <a:t>3</a:t>
                      </a:r>
                      <a:endParaRPr lang="de-DE" sz="1100" dirty="0"/>
                    </a:p>
                  </a:txBody>
                  <a:tcPr anchor="ctr"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de-DE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anchor="ctr">
                    <a:solidFill>
                      <a:srgbClr val="B9CDE5"/>
                    </a:solidFill>
                  </a:tcPr>
                </a:tc>
              </a:tr>
              <a:tr h="397983"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de-DE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TechNet SA </a:t>
                      </a:r>
                      <a:r>
                        <a:rPr lang="de-DE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Subscription</a:t>
                      </a:r>
                      <a:r>
                        <a:rPr lang="de-DE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Services</a:t>
                      </a:r>
                      <a:endParaRPr lang="de-DE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B9CDE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Font typeface="Arial" pitchFamily="34" charset="0"/>
                        <a:buNone/>
                      </a:pPr>
                      <a:r>
                        <a:rPr lang="de-DE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Nicht verfügbar</a:t>
                      </a:r>
                    </a:p>
                  </a:txBody>
                  <a:tcPr anchor="ctr"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de-DE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anchor="ctr"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de-DE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de-DE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de-DE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de-DE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de-DE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anchor="ctr">
                    <a:solidFill>
                      <a:srgbClr val="B9CDE5"/>
                    </a:solidFill>
                  </a:tcPr>
                </a:tc>
              </a:tr>
              <a:tr h="397983">
                <a:tc rowSpan="3">
                  <a:txBody>
                    <a:bodyPr/>
                    <a:lstStyle/>
                    <a:p>
                      <a:pPr marL="0" algn="ctr" defTabSz="914400" rtl="0" eaLnBrk="1" latinLnBrk="0" hangingPunct="1">
                        <a:buFont typeface="Arial" pitchFamily="34" charset="0"/>
                        <a:buNone/>
                      </a:pPr>
                      <a:r>
                        <a:rPr lang="de-DE" sz="1100" kern="1200" spc="-3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ÜBERGANG</a:t>
                      </a:r>
                    </a:p>
                  </a:txBody>
                  <a:tcPr vert="wordArtVert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de-DE" sz="1100" dirty="0" smtClean="0"/>
                        <a:t>Windows </a:t>
                      </a:r>
                      <a:r>
                        <a:rPr lang="de-DE" sz="1100" dirty="0" err="1" smtClean="0"/>
                        <a:t>Fundamentals</a:t>
                      </a:r>
                      <a:r>
                        <a:rPr lang="de-DE" sz="1100" dirty="0" smtClean="0"/>
                        <a:t> </a:t>
                      </a:r>
                      <a:r>
                        <a:rPr lang="de-DE" sz="1100" dirty="0" err="1" smtClean="0"/>
                        <a:t>for</a:t>
                      </a:r>
                      <a:r>
                        <a:rPr lang="de-DE" sz="1100" dirty="0" smtClean="0"/>
                        <a:t> Legacy PCs</a:t>
                      </a:r>
                      <a:endParaRPr lang="de-DE" sz="11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buFont typeface="Arial" pitchFamily="34" charset="0"/>
                        <a:buNone/>
                      </a:pPr>
                      <a:r>
                        <a:rPr lang="de-DE" sz="1100" dirty="0" smtClean="0"/>
                        <a:t>Nicht</a:t>
                      </a:r>
                      <a:r>
                        <a:rPr lang="de-DE" sz="1100" baseline="0" dirty="0" smtClean="0"/>
                        <a:t> verfügbar</a:t>
                      </a: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de-DE" sz="1100" dirty="0" smtClean="0"/>
                        <a:t> </a:t>
                      </a: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30805">
                <a:tc vMerge="1"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de-DE" sz="1100" dirty="0" smtClean="0"/>
                        <a:t>Extended </a:t>
                      </a:r>
                      <a:r>
                        <a:rPr lang="de-DE" sz="1100" smtClean="0"/>
                        <a:t>Hotfix Support           </a:t>
                      </a:r>
                      <a:r>
                        <a:rPr lang="de-DE" sz="1000" i="1" dirty="0" smtClean="0"/>
                        <a:t>(Ein Premier</a:t>
                      </a:r>
                      <a:r>
                        <a:rPr lang="de-DE" sz="1000" i="1" baseline="0" dirty="0" smtClean="0"/>
                        <a:t> oder Essential Vertrag ist Voraussetzung.)</a:t>
                      </a:r>
                      <a:endParaRPr lang="de-DE" sz="1100" i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100" dirty="0" smtClean="0"/>
                        <a:t>Server</a:t>
                      </a:r>
                      <a:endParaRPr lang="de-DE" sz="11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de-DE" sz="1100" dirty="0" smtClean="0"/>
                        <a:t> </a:t>
                      </a: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de-DE" sz="1100" dirty="0" smtClean="0"/>
                        <a:t> </a:t>
                      </a: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de-DE" sz="1100" dirty="0" smtClean="0"/>
                        <a:t> </a:t>
                      </a: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de-DE" sz="1100" dirty="0" smtClean="0"/>
                        <a:t> </a:t>
                      </a: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de-DE" sz="1100" dirty="0" smtClean="0"/>
                        <a:t> </a:t>
                      </a: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71504">
                <a:tc vMerge="1"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 sz="11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100" dirty="0" smtClean="0"/>
                        <a:t>Desktop</a:t>
                      </a:r>
                      <a:endParaRPr lang="de-DE" sz="11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de-DE" sz="1100" dirty="0" smtClean="0"/>
                        <a:t>Nicht</a:t>
                      </a:r>
                      <a:r>
                        <a:rPr lang="de-DE" sz="1100" baseline="0" dirty="0" smtClean="0"/>
                        <a:t> verfügbar</a:t>
                      </a: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de-DE" sz="1100" dirty="0" smtClean="0"/>
                        <a:t> </a:t>
                      </a: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de-DE" sz="1100" dirty="0" smtClean="0"/>
                        <a:t> </a:t>
                      </a:r>
                      <a:endParaRPr lang="de-DE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feld 2"/>
          <p:cNvSpPr txBox="1"/>
          <p:nvPr/>
        </p:nvSpPr>
        <p:spPr>
          <a:xfrm>
            <a:off x="428596" y="5774312"/>
            <a:ext cx="842968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arenR"/>
            </a:pPr>
            <a:r>
              <a:rPr lang="de-DE" sz="1100" dirty="0" smtClean="0"/>
              <a:t>SAM </a:t>
            </a:r>
            <a:r>
              <a:rPr lang="de-DE" sz="1100" dirty="0" smtClean="0"/>
              <a:t>= Software Assurance Membership</a:t>
            </a:r>
          </a:p>
          <a:p>
            <a:pPr marL="228600" indent="-228600">
              <a:buAutoNum type="arabicParenR"/>
            </a:pPr>
            <a:r>
              <a:rPr lang="de-DE" sz="1100" dirty="0" smtClean="0"/>
              <a:t>für </a:t>
            </a:r>
            <a:r>
              <a:rPr lang="de-DE" sz="1100" dirty="0" smtClean="0"/>
              <a:t>Open </a:t>
            </a:r>
            <a:r>
              <a:rPr lang="de-DE" sz="1100" dirty="0" err="1" smtClean="0"/>
              <a:t>License</a:t>
            </a:r>
            <a:r>
              <a:rPr lang="de-DE" sz="1100" dirty="0" smtClean="0"/>
              <a:t> Kunden gibt es keinen Websupport und keine Basisanfrage beim telefonischen Support </a:t>
            </a:r>
            <a:endParaRPr lang="de-DE" sz="1100" dirty="0" smtClean="0"/>
          </a:p>
          <a:p>
            <a:pPr marL="228600" indent="-228600">
              <a:buAutoNum type="arabicParenR"/>
            </a:pPr>
            <a:r>
              <a:rPr lang="de-DE" sz="1100" dirty="0" smtClean="0"/>
              <a:t>Open Value Kunden müssen mind. 5 Serverlizenzen mit Software </a:t>
            </a:r>
            <a:r>
              <a:rPr lang="de-DE" sz="1100" smtClean="0"/>
              <a:t>Assurance erworben haben</a:t>
            </a:r>
            <a:endParaRPr lang="de-DE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307</Words>
  <Application>Microsoft Office PowerPoint</Application>
  <PresentationFormat>On-screen Show (4:3)</PresentationFormat>
  <Paragraphs>139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Larissa-Design</vt:lpstr>
      <vt:lpstr>Software Assurance Services –  Angebot für Corporate Kunden</vt:lpstr>
      <vt:lpstr>Slide 2</vt:lpstr>
      <vt:lpstr>Slide 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Assurance Services –  Angebot für Corporate Kunden</dc:title>
  <dc:creator>khensle</dc:creator>
  <cp:lastModifiedBy>Katharina Hensle</cp:lastModifiedBy>
  <cp:revision>36</cp:revision>
  <dcterms:created xsi:type="dcterms:W3CDTF">2008-01-22T13:46:06Z</dcterms:created>
  <dcterms:modified xsi:type="dcterms:W3CDTF">2008-09-09T10:53:52Z</dcterms:modified>
</cp:coreProperties>
</file>