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456" r:id="rId3"/>
    <p:sldId id="457" r:id="rId4"/>
    <p:sldId id="257" r:id="rId5"/>
    <p:sldId id="427" r:id="rId6"/>
    <p:sldId id="428" r:id="rId7"/>
    <p:sldId id="430" r:id="rId8"/>
    <p:sldId id="429" r:id="rId9"/>
    <p:sldId id="460" r:id="rId10"/>
    <p:sldId id="416" r:id="rId11"/>
    <p:sldId id="439" r:id="rId12"/>
    <p:sldId id="448" r:id="rId13"/>
    <p:sldId id="449" r:id="rId14"/>
    <p:sldId id="432" r:id="rId15"/>
    <p:sldId id="424" r:id="rId16"/>
    <p:sldId id="433" r:id="rId17"/>
    <p:sldId id="423" r:id="rId18"/>
    <p:sldId id="435" r:id="rId19"/>
    <p:sldId id="421" r:id="rId20"/>
    <p:sldId id="434" r:id="rId21"/>
    <p:sldId id="422" r:id="rId22"/>
    <p:sldId id="436" r:id="rId23"/>
    <p:sldId id="420" r:id="rId24"/>
    <p:sldId id="437" r:id="rId25"/>
    <p:sldId id="419" r:id="rId26"/>
    <p:sldId id="438" r:id="rId27"/>
    <p:sldId id="425" r:id="rId28"/>
    <p:sldId id="455" r:id="rId29"/>
    <p:sldId id="451" r:id="rId30"/>
    <p:sldId id="452" r:id="rId31"/>
    <p:sldId id="459" r:id="rId32"/>
    <p:sldId id="458" r:id="rId33"/>
    <p:sldId id="445" r:id="rId34"/>
    <p:sldId id="447" r:id="rId35"/>
    <p:sldId id="343" r:id="rId36"/>
    <p:sldId id="461" r:id="rId37"/>
    <p:sldId id="409" r:id="rId38"/>
    <p:sldId id="450" r:id="rId39"/>
    <p:sldId id="274" r:id="rId40"/>
    <p:sldId id="275" r:id="rId4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6" autoAdjust="0"/>
    <p:restoredTop sz="80623" autoAdjust="0"/>
  </p:normalViewPr>
  <p:slideViewPr>
    <p:cSldViewPr>
      <p:cViewPr>
        <p:scale>
          <a:sx n="60" d="100"/>
          <a:sy n="60" d="100"/>
        </p:scale>
        <p:origin x="-1470" y="-3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一谈到</a:t>
            </a:r>
            <a:r>
              <a:rPr lang="en-US" altLang="zh-CN" sz="1200" kern="1200" dirty="0" smtClean="0">
                <a:solidFill>
                  <a:schemeClr val="tx1"/>
                </a:solidFill>
                <a:latin typeface="+mn-lt"/>
                <a:ea typeface="+mn-ea"/>
                <a:cs typeface="+mn-cs"/>
              </a:rPr>
              <a:t>IT</a:t>
            </a:r>
            <a:r>
              <a:rPr lang="zh-CN" altLang="en-US" sz="1200" kern="1200" dirty="0" smtClean="0">
                <a:solidFill>
                  <a:schemeClr val="tx1"/>
                </a:solidFill>
                <a:latin typeface="+mn-lt"/>
                <a:ea typeface="+mn-ea"/>
                <a:cs typeface="+mn-cs"/>
              </a:rPr>
              <a:t>基础架构，人们往往就被错综复杂的各种应用和系统所困扰。本节课程的目的是利用“把复杂问题简单化”的思路，充分结合微软</a:t>
            </a:r>
            <a:r>
              <a:rPr lang="en-US" altLang="zh-CN" sz="1200" kern="1200" dirty="0" smtClean="0">
                <a:solidFill>
                  <a:schemeClr val="tx1"/>
                </a:solidFill>
                <a:latin typeface="+mn-lt"/>
                <a:ea typeface="+mn-ea"/>
                <a:cs typeface="+mn-cs"/>
              </a:rPr>
              <a:t>System Center</a:t>
            </a:r>
            <a:r>
              <a:rPr lang="zh-CN" altLang="en-US" sz="1200" kern="1200" dirty="0" smtClean="0">
                <a:solidFill>
                  <a:schemeClr val="tx1"/>
                </a:solidFill>
                <a:latin typeface="+mn-lt"/>
                <a:ea typeface="+mn-ea"/>
                <a:cs typeface="+mn-cs"/>
              </a:rPr>
              <a:t>相关产品的最佳实践，从认识误区、核心思路和未来展望这三个方面分别讨论包括目录服务、网络、桌面平台、企业级存储、备份和高可用性、机房管理等</a:t>
            </a:r>
            <a:r>
              <a:rPr lang="en-US" altLang="zh-CN" sz="1200" kern="1200" dirty="0" smtClean="0">
                <a:solidFill>
                  <a:schemeClr val="tx1"/>
                </a:solidFill>
                <a:latin typeface="+mn-lt"/>
                <a:ea typeface="+mn-ea"/>
                <a:cs typeface="+mn-cs"/>
              </a:rPr>
              <a:t>IT</a:t>
            </a:r>
            <a:r>
              <a:rPr lang="zh-CN" altLang="en-US" sz="1200" kern="1200" dirty="0" smtClean="0">
                <a:solidFill>
                  <a:schemeClr val="tx1"/>
                </a:solidFill>
                <a:latin typeface="+mn-lt"/>
                <a:ea typeface="+mn-ea"/>
                <a:cs typeface="+mn-cs"/>
              </a:rPr>
              <a:t>基础架构和核心应用的管理思路，让您在</a:t>
            </a:r>
            <a:r>
              <a:rPr lang="en-US" altLang="zh-CN" sz="1200" kern="1200" dirty="0" smtClean="0">
                <a:solidFill>
                  <a:schemeClr val="tx1"/>
                </a:solidFill>
                <a:latin typeface="+mn-lt"/>
                <a:ea typeface="+mn-ea"/>
                <a:cs typeface="+mn-cs"/>
              </a:rPr>
              <a:t>70</a:t>
            </a:r>
            <a:r>
              <a:rPr lang="zh-CN" altLang="en-US" sz="1200" kern="1200" dirty="0" smtClean="0">
                <a:solidFill>
                  <a:schemeClr val="tx1"/>
                </a:solidFill>
                <a:latin typeface="+mn-lt"/>
                <a:ea typeface="+mn-ea"/>
                <a:cs typeface="+mn-cs"/>
              </a:rPr>
              <a:t>分钟内抓住</a:t>
            </a:r>
            <a:r>
              <a:rPr lang="en-US" altLang="zh-CN" sz="1200" kern="1200" dirty="0" smtClean="0">
                <a:solidFill>
                  <a:schemeClr val="tx1"/>
                </a:solidFill>
                <a:latin typeface="+mn-lt"/>
                <a:ea typeface="+mn-ea"/>
                <a:cs typeface="+mn-cs"/>
              </a:rPr>
              <a:t>IT</a:t>
            </a:r>
            <a:r>
              <a:rPr lang="zh-CN" altLang="en-US" sz="1200" kern="1200" dirty="0" smtClean="0">
                <a:solidFill>
                  <a:schemeClr val="tx1"/>
                </a:solidFill>
                <a:latin typeface="+mn-lt"/>
                <a:ea typeface="+mn-ea"/>
                <a:cs typeface="+mn-cs"/>
              </a:rPr>
              <a:t>架构和管理的核心问题。这是一门门 “老少皆宜”的课程，即能帮助</a:t>
            </a:r>
            <a:r>
              <a:rPr lang="en-US" altLang="zh-CN" sz="1200" kern="1200" dirty="0" smtClean="0">
                <a:solidFill>
                  <a:schemeClr val="tx1"/>
                </a:solidFill>
                <a:latin typeface="+mn-lt"/>
                <a:ea typeface="+mn-ea"/>
                <a:cs typeface="+mn-cs"/>
              </a:rPr>
              <a:t>IT</a:t>
            </a:r>
            <a:r>
              <a:rPr lang="zh-CN" altLang="en-US" sz="1200" kern="1200" dirty="0" smtClean="0">
                <a:solidFill>
                  <a:schemeClr val="tx1"/>
                </a:solidFill>
                <a:latin typeface="+mn-lt"/>
                <a:ea typeface="+mn-ea"/>
                <a:cs typeface="+mn-cs"/>
              </a:rPr>
              <a:t>新兵掌握要领，少走弯路，高效开展工作；也能协助</a:t>
            </a:r>
            <a:r>
              <a:rPr lang="en-US" altLang="zh-CN" sz="1200" kern="1200" dirty="0" smtClean="0">
                <a:solidFill>
                  <a:schemeClr val="tx1"/>
                </a:solidFill>
                <a:latin typeface="+mn-lt"/>
                <a:ea typeface="+mn-ea"/>
                <a:cs typeface="+mn-cs"/>
              </a:rPr>
              <a:t>IT</a:t>
            </a:r>
            <a:r>
              <a:rPr lang="zh-CN" altLang="en-US" sz="1200" kern="1200" dirty="0" smtClean="0">
                <a:solidFill>
                  <a:schemeClr val="tx1"/>
                </a:solidFill>
                <a:latin typeface="+mn-lt"/>
                <a:ea typeface="+mn-ea"/>
                <a:cs typeface="+mn-cs"/>
              </a:rPr>
              <a:t>老手思考未来，明辨趋势，制定新战略。</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r>
              <a:rPr lang="en-US" altLang="zh-CN" dirty="0" smtClean="0">
                <a:ea typeface="宋体" charset="-122"/>
              </a:rPr>
              <a:t>[</a:t>
            </a:r>
            <a:r>
              <a:rPr lang="zh-CN" altLang="en-US" dirty="0" smtClean="0">
                <a:ea typeface="宋体" charset="-122"/>
              </a:rPr>
              <a:t>仓促上马</a:t>
            </a:r>
            <a:r>
              <a:rPr lang="en-US" altLang="zh-CN" dirty="0" smtClean="0">
                <a:ea typeface="宋体" charset="-122"/>
              </a:rPr>
              <a:t>]</a:t>
            </a:r>
          </a:p>
          <a:p>
            <a:r>
              <a:rPr lang="zh-CN" altLang="en-US" dirty="0" smtClean="0">
                <a:ea typeface="宋体" charset="-122"/>
              </a:rPr>
              <a:t>原因：</a:t>
            </a:r>
          </a:p>
          <a:p>
            <a:pPr lvl="1"/>
            <a:r>
              <a:rPr lang="zh-CN" altLang="en-US" sz="1800" b="0" dirty="0" smtClean="0">
                <a:effectLst/>
                <a:ea typeface="宋体" charset="-122"/>
              </a:rPr>
              <a:t>缺乏技术知识，仓促上马，没有进行足够的分析和学习</a:t>
            </a:r>
            <a:endParaRPr lang="en-US" altLang="zh-CN" sz="1800" b="0" dirty="0" smtClean="0">
              <a:effectLst/>
              <a:ea typeface="宋体" charset="-122"/>
            </a:endParaRPr>
          </a:p>
          <a:p>
            <a:r>
              <a:rPr lang="zh-CN" altLang="en-US" dirty="0" smtClean="0">
                <a:ea typeface="宋体" charset="-122"/>
              </a:rPr>
              <a:t>解决办法：</a:t>
            </a:r>
          </a:p>
          <a:p>
            <a:pPr lvl="1"/>
            <a:r>
              <a:rPr lang="zh-CN" altLang="en-US" sz="1800" b="0" dirty="0" smtClean="0">
                <a:effectLst/>
                <a:ea typeface="宋体" charset="-122"/>
              </a:rPr>
              <a:t>兵马未动，粮草先行，做好充足的准备和学习工作</a:t>
            </a:r>
          </a:p>
          <a:p>
            <a:pPr lvl="1"/>
            <a:r>
              <a:rPr lang="zh-CN" altLang="en-US" sz="1800" b="0" dirty="0" smtClean="0">
                <a:effectLst/>
                <a:ea typeface="宋体" charset="-122"/>
              </a:rPr>
              <a:t>生产系统，必须有相应的技术支持和后台资深工程师</a:t>
            </a:r>
            <a:endParaRPr lang="en-US" altLang="zh-CN" sz="1800" b="0" dirty="0" smtClean="0">
              <a:effectLst/>
              <a:ea typeface="宋体" charset="-122"/>
            </a:endParaRPr>
          </a:p>
          <a:p>
            <a:pPr lvl="0"/>
            <a:r>
              <a:rPr lang="en-US" altLang="zh-CN" sz="1800" b="0" dirty="0" smtClean="0">
                <a:effectLst/>
                <a:ea typeface="宋体" charset="-122"/>
              </a:rPr>
              <a:t>======================================================</a:t>
            </a:r>
          </a:p>
          <a:p>
            <a:r>
              <a:rPr lang="en-US" altLang="zh-CN" sz="2200" dirty="0" smtClean="0">
                <a:ea typeface="宋体" charset="-122"/>
              </a:rPr>
              <a:t>[</a:t>
            </a:r>
            <a:r>
              <a:rPr lang="zh-CN" altLang="en-US" sz="2200" dirty="0" smtClean="0">
                <a:ea typeface="宋体" charset="-122"/>
              </a:rPr>
              <a:t>迂回战术</a:t>
            </a:r>
            <a:r>
              <a:rPr lang="en-US" altLang="zh-CN" sz="2200" dirty="0" smtClean="0">
                <a:ea typeface="宋体" charset="-122"/>
              </a:rPr>
              <a:t>]</a:t>
            </a:r>
          </a:p>
          <a:p>
            <a:r>
              <a:rPr lang="zh-CN" altLang="en-US" sz="2200" dirty="0" smtClean="0">
                <a:ea typeface="宋体" charset="-122"/>
              </a:rPr>
              <a:t>原因：</a:t>
            </a:r>
          </a:p>
          <a:p>
            <a:pPr lvl="1"/>
            <a:r>
              <a:rPr lang="zh-CN" altLang="en-US" sz="1800" b="0" dirty="0" smtClean="0">
                <a:effectLst/>
                <a:ea typeface="宋体" charset="-122"/>
              </a:rPr>
              <a:t>采取折衷或者回避的办法解决问题，治标不治本</a:t>
            </a:r>
          </a:p>
          <a:p>
            <a:pPr lvl="1"/>
            <a:r>
              <a:rPr lang="zh-CN" altLang="en-US" sz="1800" b="0" dirty="0" smtClean="0">
                <a:effectLst/>
                <a:ea typeface="宋体" charset="-122"/>
              </a:rPr>
              <a:t>非技术人员进行盲目指导</a:t>
            </a:r>
          </a:p>
          <a:p>
            <a:pPr lvl="1"/>
            <a:r>
              <a:rPr lang="zh-CN" altLang="en-US" sz="1800" b="0" dirty="0" smtClean="0">
                <a:effectLst/>
                <a:ea typeface="宋体" charset="-122"/>
              </a:rPr>
              <a:t>成本有限</a:t>
            </a:r>
            <a:endParaRPr lang="en-US" altLang="zh-CN" sz="1800" b="0" dirty="0" smtClean="0">
              <a:effectLst/>
              <a:ea typeface="宋体" charset="-122"/>
            </a:endParaRPr>
          </a:p>
          <a:p>
            <a:r>
              <a:rPr lang="zh-CN" altLang="en-US" sz="2200" dirty="0" smtClean="0">
                <a:ea typeface="宋体" charset="-122"/>
              </a:rPr>
              <a:t>解决办法：</a:t>
            </a:r>
          </a:p>
          <a:p>
            <a:pPr lvl="1"/>
            <a:r>
              <a:rPr lang="zh-CN" altLang="en-US" sz="1800" b="0" dirty="0" smtClean="0">
                <a:effectLst/>
                <a:ea typeface="宋体" charset="-122"/>
              </a:rPr>
              <a:t>对症下药，</a:t>
            </a:r>
            <a:r>
              <a:rPr lang="en-US" altLang="zh-CN" sz="1800" b="0" dirty="0" smtClean="0">
                <a:effectLst/>
                <a:ea typeface="宋体" charset="-122"/>
              </a:rPr>
              <a:t>find the root cause</a:t>
            </a:r>
          </a:p>
          <a:p>
            <a:pPr lvl="0"/>
            <a:r>
              <a:rPr lang="en-US" altLang="zh-CN" sz="1800" b="0" dirty="0" smtClean="0">
                <a:effectLst/>
                <a:ea typeface="宋体" charset="-122"/>
              </a:rPr>
              <a:t>======================================================</a:t>
            </a:r>
          </a:p>
          <a:p>
            <a:r>
              <a:rPr lang="en-US" altLang="zh-CN" dirty="0" smtClean="0">
                <a:ea typeface="宋体" charset="-122"/>
              </a:rPr>
              <a:t>[</a:t>
            </a:r>
            <a:r>
              <a:rPr lang="zh-CN" altLang="en-US" dirty="0" smtClean="0">
                <a:ea typeface="宋体" charset="-122"/>
              </a:rPr>
              <a:t>因噎废食</a:t>
            </a:r>
            <a:r>
              <a:rPr lang="en-US" altLang="zh-CN" dirty="0" smtClean="0">
                <a:ea typeface="宋体" charset="-122"/>
              </a:rPr>
              <a:t>]</a:t>
            </a:r>
          </a:p>
          <a:p>
            <a:r>
              <a:rPr lang="zh-CN" altLang="en-US" dirty="0" smtClean="0">
                <a:ea typeface="宋体" charset="-122"/>
              </a:rPr>
              <a:t>原因：</a:t>
            </a:r>
          </a:p>
          <a:p>
            <a:pPr lvl="1"/>
            <a:r>
              <a:rPr lang="zh-CN" altLang="en-US" sz="1800" b="0" dirty="0" smtClean="0">
                <a:effectLst/>
                <a:ea typeface="宋体" charset="-122"/>
              </a:rPr>
              <a:t>不必要的担心</a:t>
            </a:r>
          </a:p>
          <a:p>
            <a:pPr lvl="1"/>
            <a:r>
              <a:rPr lang="zh-CN" altLang="en-US" sz="1800" b="0" dirty="0" smtClean="0">
                <a:effectLst/>
                <a:ea typeface="宋体" charset="-122"/>
              </a:rPr>
              <a:t>缺乏足够技术知识和技术信心，对可能的问题缺乏正确的判断</a:t>
            </a:r>
            <a:endParaRPr lang="en-US" altLang="zh-CN" sz="1800" b="0" dirty="0" smtClean="0">
              <a:effectLst/>
              <a:ea typeface="宋体" charset="-122"/>
            </a:endParaRPr>
          </a:p>
          <a:p>
            <a:r>
              <a:rPr lang="zh-CN" altLang="en-US" dirty="0" smtClean="0">
                <a:ea typeface="宋体" charset="-122"/>
              </a:rPr>
              <a:t>解决办法：</a:t>
            </a:r>
          </a:p>
          <a:p>
            <a:pPr lvl="1"/>
            <a:r>
              <a:rPr lang="zh-CN" altLang="en-US" sz="1800" b="0" dirty="0" smtClean="0">
                <a:effectLst/>
                <a:ea typeface="宋体" charset="-122"/>
              </a:rPr>
              <a:t>相信科学和技术 </a:t>
            </a:r>
            <a:r>
              <a:rPr lang="en-US" altLang="zh-CN" sz="1800" b="0" dirty="0" smtClean="0">
                <a:effectLst/>
                <a:ea typeface="宋体" charset="-122"/>
                <a:sym typeface="Wingdings" pitchFamily="2" charset="2"/>
              </a:rPr>
              <a:t></a:t>
            </a:r>
            <a:endParaRPr lang="en-US" altLang="zh-CN" sz="1800" b="0" dirty="0" smtClean="0">
              <a:effectLst/>
              <a:ea typeface="宋体" charset="-122"/>
            </a:endParaRPr>
          </a:p>
          <a:p>
            <a:pPr lvl="1"/>
            <a:r>
              <a:rPr lang="zh-CN" altLang="en-US" sz="1800" b="0" dirty="0" smtClean="0">
                <a:effectLst/>
                <a:ea typeface="宋体" charset="-122"/>
              </a:rPr>
              <a:t>进行充分的研究，选择合适的解决方案</a:t>
            </a:r>
          </a:p>
          <a:p>
            <a:pPr lvl="1"/>
            <a:r>
              <a:rPr lang="zh-CN" altLang="en-US" sz="1800" b="0" dirty="0" smtClean="0">
                <a:effectLst/>
                <a:ea typeface="宋体" charset="-122"/>
              </a:rPr>
              <a:t>别人也会遇到一样的问题，参考业界的“最佳实践</a:t>
            </a:r>
            <a:r>
              <a:rPr lang="en-US" altLang="zh-CN" sz="1800" b="0" dirty="0" smtClean="0">
                <a:effectLst/>
                <a:ea typeface="宋体" charset="-12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dirty="0" smtClean="0">
                <a:effectLst/>
                <a:ea typeface="宋体" charset="-12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dirty="0" smtClean="0">
                <a:effectLst/>
                <a:ea typeface="宋体" charset="-122"/>
              </a:rPr>
              <a:t>[</a:t>
            </a:r>
            <a:r>
              <a:rPr lang="zh-CN" altLang="en-US" sz="1800" b="0" dirty="0" smtClean="0">
                <a:effectLst/>
                <a:ea typeface="宋体" charset="-122"/>
              </a:rPr>
              <a:t>喜新厌旧</a:t>
            </a:r>
            <a:r>
              <a:rPr lang="en-US" altLang="zh-CN" sz="1800" b="0" dirty="0" smtClean="0">
                <a:effectLst/>
                <a:ea typeface="宋体" charset="-122"/>
              </a:rPr>
              <a:t>]</a:t>
            </a:r>
          </a:p>
          <a:p>
            <a:r>
              <a:rPr lang="zh-CN" altLang="en-US" dirty="0" smtClean="0">
                <a:ea typeface="宋体" charset="-122"/>
              </a:rPr>
              <a:t>原因：</a:t>
            </a:r>
          </a:p>
          <a:p>
            <a:pPr lvl="1"/>
            <a:r>
              <a:rPr lang="zh-CN" altLang="en-US" sz="1800" b="0" dirty="0" smtClean="0">
                <a:effectLst/>
                <a:ea typeface="宋体" charset="-122"/>
              </a:rPr>
              <a:t>喜新厌旧，人之本性也。。。</a:t>
            </a:r>
            <a:endParaRPr lang="en-US" altLang="zh-CN" sz="1800" b="0" dirty="0" smtClean="0">
              <a:effectLst/>
              <a:ea typeface="宋体" charset="-122"/>
            </a:endParaRPr>
          </a:p>
          <a:p>
            <a:r>
              <a:rPr lang="zh-CN" altLang="en-US" dirty="0" smtClean="0">
                <a:ea typeface="宋体" charset="-122"/>
              </a:rPr>
              <a:t>解决办法：</a:t>
            </a:r>
          </a:p>
          <a:p>
            <a:pPr lvl="1"/>
            <a:r>
              <a:rPr lang="zh-CN" altLang="en-US" sz="1800" b="0" dirty="0" smtClean="0">
                <a:effectLst/>
                <a:ea typeface="宋体" charset="-122"/>
              </a:rPr>
              <a:t>最新的不一定是最好的</a:t>
            </a:r>
          </a:p>
          <a:p>
            <a:pPr lvl="1"/>
            <a:r>
              <a:rPr lang="zh-CN" altLang="en-US" sz="1800" b="0" dirty="0" smtClean="0">
                <a:effectLst/>
                <a:ea typeface="宋体" charset="-122"/>
              </a:rPr>
              <a:t>首要考虑的是满足企业的需求</a:t>
            </a:r>
          </a:p>
          <a:p>
            <a:pPr lvl="1"/>
            <a:r>
              <a:rPr lang="en-US" altLang="zh-CN" sz="1800" b="0" dirty="0" smtClean="0">
                <a:effectLst/>
                <a:ea typeface="宋体" charset="-122"/>
              </a:rPr>
              <a:t>IT</a:t>
            </a:r>
            <a:r>
              <a:rPr lang="zh-CN" altLang="en-US" sz="1800" b="0" dirty="0" smtClean="0">
                <a:effectLst/>
                <a:ea typeface="宋体" charset="-122"/>
              </a:rPr>
              <a:t>架构必须保持一定的稳定</a:t>
            </a:r>
          </a:p>
          <a:p>
            <a:pPr lvl="1"/>
            <a:r>
              <a:rPr lang="zh-CN" altLang="en-US" sz="1800" b="0" dirty="0" smtClean="0">
                <a:effectLst/>
                <a:ea typeface="宋体" charset="-122"/>
              </a:rPr>
              <a:t>建立完善的变更管理体系</a:t>
            </a:r>
            <a:endParaRPr lang="en-US" altLang="zh-CN" sz="1800" b="0" dirty="0" smtClean="0">
              <a:effectLst/>
              <a:ea typeface="宋体"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dirty="0" smtClean="0">
                <a:effectLst/>
                <a:ea typeface="宋体" charset="-122"/>
              </a:rPr>
              <a:t>======================================================</a:t>
            </a:r>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en-US" altLang="zh-CN" dirty="0" smtClean="0">
                <a:ea typeface="宋体" charset="-122"/>
              </a:rPr>
              <a:t>[</a:t>
            </a:r>
            <a:r>
              <a:rPr lang="zh-CN" altLang="en-US" dirty="0" smtClean="0">
                <a:ea typeface="宋体" charset="-122"/>
              </a:rPr>
              <a:t>多快好省</a:t>
            </a:r>
            <a:r>
              <a:rPr lang="en-US" altLang="zh-CN" dirty="0" smtClean="0">
                <a:ea typeface="宋体" charset="-122"/>
              </a:rPr>
              <a:t>]</a:t>
            </a:r>
          </a:p>
          <a:p>
            <a:r>
              <a:rPr lang="zh-CN" altLang="en-US" dirty="0" smtClean="0">
                <a:ea typeface="宋体" charset="-122"/>
              </a:rPr>
              <a:t>原因：</a:t>
            </a:r>
          </a:p>
          <a:p>
            <a:pPr lvl="1"/>
            <a:r>
              <a:rPr lang="zh-CN" altLang="en-US" sz="1800" b="0" dirty="0" smtClean="0">
                <a:effectLst/>
                <a:ea typeface="宋体" charset="-122"/>
              </a:rPr>
              <a:t>财力、物力、人力的局限性</a:t>
            </a:r>
            <a:endParaRPr lang="en-US" altLang="zh-CN" sz="1800" b="0" dirty="0" smtClean="0">
              <a:effectLst/>
              <a:ea typeface="宋体" charset="-122"/>
            </a:endParaRPr>
          </a:p>
          <a:p>
            <a:r>
              <a:rPr lang="zh-CN" altLang="en-US" dirty="0" smtClean="0">
                <a:ea typeface="宋体" charset="-122"/>
              </a:rPr>
              <a:t>解决办法：</a:t>
            </a:r>
          </a:p>
          <a:p>
            <a:pPr lvl="1"/>
            <a:r>
              <a:rPr lang="zh-CN" altLang="en-US" sz="1800" b="0" dirty="0" smtClean="0">
                <a:effectLst/>
                <a:ea typeface="宋体" charset="-122"/>
              </a:rPr>
              <a:t>让马儿跑得快，又不让马儿吃草是不符合自然规律的</a:t>
            </a:r>
          </a:p>
          <a:p>
            <a:pPr lvl="1"/>
            <a:r>
              <a:rPr lang="en-US" altLang="zh-CN" sz="1800" b="0" dirty="0" smtClean="0">
                <a:effectLst/>
                <a:ea typeface="宋体" charset="-122"/>
              </a:rPr>
              <a:t>IT</a:t>
            </a:r>
            <a:r>
              <a:rPr lang="zh-CN" altLang="en-US" sz="1800" b="0" dirty="0" smtClean="0">
                <a:effectLst/>
                <a:ea typeface="宋体" charset="-122"/>
              </a:rPr>
              <a:t>服务级别是和投入的成本成正比的</a:t>
            </a:r>
          </a:p>
          <a:p>
            <a:pPr lvl="1"/>
            <a:r>
              <a:rPr lang="zh-CN" altLang="en-US" sz="1800" b="0" dirty="0" smtClean="0">
                <a:effectLst/>
                <a:ea typeface="宋体" charset="-122"/>
              </a:rPr>
              <a:t>外包一些列无法在内部运营的</a:t>
            </a:r>
            <a:r>
              <a:rPr lang="en-US" altLang="zh-CN" sz="1800" b="0" dirty="0" smtClean="0">
                <a:effectLst/>
                <a:ea typeface="宋体" charset="-122"/>
              </a:rPr>
              <a:t>IT</a:t>
            </a:r>
            <a:r>
              <a:rPr lang="zh-CN" altLang="en-US" sz="1800" b="0" dirty="0" smtClean="0">
                <a:effectLst/>
                <a:ea typeface="宋体" charset="-122"/>
              </a:rPr>
              <a:t>服务已经低成本、提高服务级别</a:t>
            </a:r>
            <a:endParaRPr lang="en-US" altLang="zh-CN" sz="1800" b="0" dirty="0" smtClean="0">
              <a:effectLst/>
              <a:ea typeface="宋体" charset="-122"/>
            </a:endParaRPr>
          </a:p>
          <a:p>
            <a:pPr lvl="0"/>
            <a:r>
              <a:rPr lang="en-US" altLang="zh-CN" sz="1800" b="0" dirty="0" smtClean="0">
                <a:effectLst/>
                <a:ea typeface="宋体" charset="-122"/>
              </a:rPr>
              <a:t>======================================================</a:t>
            </a:r>
          </a:p>
          <a:p>
            <a:pPr lvl="0"/>
            <a:r>
              <a:rPr lang="en-US" altLang="zh-CN" sz="1800" b="0" dirty="0" smtClean="0">
                <a:effectLst/>
                <a:ea typeface="宋体" charset="-122"/>
              </a:rPr>
              <a:t>[</a:t>
            </a:r>
            <a:r>
              <a:rPr lang="zh-CN" altLang="en-US" sz="1800" b="0" dirty="0" smtClean="0">
                <a:effectLst/>
                <a:ea typeface="宋体" charset="-122"/>
              </a:rPr>
              <a:t>虎头蛇尾</a:t>
            </a:r>
            <a:r>
              <a:rPr lang="en-US" altLang="zh-CN" sz="1800" b="0" dirty="0" smtClean="0">
                <a:effectLst/>
                <a:ea typeface="宋体" charset="-122"/>
              </a:rPr>
              <a:t>]</a:t>
            </a:r>
          </a:p>
          <a:p>
            <a:r>
              <a:rPr lang="zh-CN" altLang="en-US" dirty="0" smtClean="0">
                <a:ea typeface="宋体" pitchFamily="2" charset="-122"/>
              </a:rPr>
              <a:t>原因：</a:t>
            </a:r>
          </a:p>
          <a:p>
            <a:pPr lvl="1"/>
            <a:r>
              <a:rPr lang="zh-CN" altLang="en-US" sz="1800" b="0" dirty="0" smtClean="0">
                <a:effectLst/>
                <a:ea typeface="宋体" pitchFamily="2" charset="-122"/>
              </a:rPr>
              <a:t>缺乏</a:t>
            </a:r>
            <a:r>
              <a:rPr lang="en-US" altLang="zh-CN" sz="1800" b="0" dirty="0" smtClean="0">
                <a:effectLst/>
                <a:ea typeface="宋体" pitchFamily="2" charset="-122"/>
              </a:rPr>
              <a:t>IT</a:t>
            </a:r>
            <a:r>
              <a:rPr lang="zh-CN" altLang="en-US" sz="1800" b="0" dirty="0" smtClean="0">
                <a:effectLst/>
                <a:ea typeface="宋体" pitchFamily="2" charset="-122"/>
              </a:rPr>
              <a:t>运营管理的流程</a:t>
            </a:r>
          </a:p>
          <a:p>
            <a:pPr lvl="1"/>
            <a:r>
              <a:rPr lang="zh-CN" altLang="en-US" sz="1800" b="0" dirty="0" smtClean="0">
                <a:effectLst/>
                <a:ea typeface="宋体" pitchFamily="2" charset="-122"/>
              </a:rPr>
              <a:t>没有建立性质有效的文档、流程和知识库</a:t>
            </a:r>
          </a:p>
          <a:p>
            <a:pPr lvl="1"/>
            <a:r>
              <a:rPr lang="zh-CN" altLang="en-US" sz="1800" b="0" dirty="0" smtClean="0">
                <a:effectLst/>
                <a:ea typeface="宋体" pitchFamily="2" charset="-122"/>
              </a:rPr>
              <a:t>频繁的人员流动</a:t>
            </a:r>
            <a:endParaRPr lang="en-US" altLang="zh-CN" sz="1800" b="0" dirty="0" smtClean="0">
              <a:effectLst/>
              <a:ea typeface="宋体" pitchFamily="2" charset="-122"/>
            </a:endParaRPr>
          </a:p>
          <a:p>
            <a:pPr lvl="1"/>
            <a:r>
              <a:rPr lang="zh-CN" altLang="en-US" sz="1800" b="0" dirty="0" smtClean="0">
                <a:effectLst/>
                <a:ea typeface="宋体" pitchFamily="2" charset="-122"/>
              </a:rPr>
              <a:t>政绩工程</a:t>
            </a:r>
            <a:endParaRPr lang="en-US" altLang="zh-CN" sz="1800" b="0" dirty="0" smtClean="0">
              <a:effectLst/>
              <a:ea typeface="宋体" pitchFamily="2" charset="-122"/>
            </a:endParaRPr>
          </a:p>
          <a:p>
            <a:r>
              <a:rPr lang="zh-CN" altLang="en-US" dirty="0" smtClean="0">
                <a:ea typeface="宋体" pitchFamily="2" charset="-122"/>
              </a:rPr>
              <a:t>解决办法：</a:t>
            </a:r>
          </a:p>
          <a:p>
            <a:pPr lvl="1"/>
            <a:r>
              <a:rPr lang="zh-CN" altLang="en-US" sz="1800" b="0" dirty="0" smtClean="0">
                <a:effectLst/>
                <a:ea typeface="宋体" pitchFamily="2" charset="-122"/>
              </a:rPr>
              <a:t>用</a:t>
            </a:r>
            <a:r>
              <a:rPr lang="en-US" altLang="zh-CN" sz="1800" b="0" dirty="0" smtClean="0">
                <a:effectLst/>
                <a:ea typeface="宋体" pitchFamily="2" charset="-122"/>
              </a:rPr>
              <a:t>ITIL</a:t>
            </a:r>
            <a:r>
              <a:rPr lang="zh-CN" altLang="en-US" sz="1800" b="0" dirty="0" smtClean="0">
                <a:effectLst/>
                <a:ea typeface="宋体" pitchFamily="2" charset="-122"/>
              </a:rPr>
              <a:t>、</a:t>
            </a:r>
            <a:r>
              <a:rPr lang="en-US" altLang="zh-CN" sz="1800" b="0" dirty="0" smtClean="0">
                <a:effectLst/>
                <a:ea typeface="宋体" pitchFamily="2" charset="-122"/>
              </a:rPr>
              <a:t>MOF</a:t>
            </a:r>
            <a:r>
              <a:rPr lang="zh-CN" altLang="en-US" sz="1800" b="0" dirty="0" smtClean="0">
                <a:effectLst/>
                <a:ea typeface="宋体" pitchFamily="2" charset="-122"/>
              </a:rPr>
              <a:t>中的方法论来指导</a:t>
            </a:r>
            <a:r>
              <a:rPr lang="en-US" altLang="zh-CN" sz="1800" b="0" dirty="0" smtClean="0">
                <a:effectLst/>
                <a:ea typeface="宋体" pitchFamily="2" charset="-122"/>
              </a:rPr>
              <a:t>IT</a:t>
            </a:r>
            <a:r>
              <a:rPr lang="zh-CN" altLang="en-US" sz="1800" b="0" dirty="0" smtClean="0">
                <a:effectLst/>
                <a:ea typeface="宋体" pitchFamily="2" charset="-122"/>
              </a:rPr>
              <a:t>系统的运营</a:t>
            </a:r>
            <a:endParaRPr lang="en-US" altLang="zh-CN" sz="1800" b="0" dirty="0" smtClean="0">
              <a:effectLst/>
              <a:ea typeface="宋体" pitchFamily="2" charset="-122"/>
            </a:endParaRPr>
          </a:p>
          <a:p>
            <a:pPr lvl="0"/>
            <a:endParaRPr lang="en-US" altLang="zh-CN" sz="1800" b="0" dirty="0" smtClean="0">
              <a:effectLst/>
              <a:ea typeface="宋体" charset="-122"/>
            </a:endParaRPr>
          </a:p>
          <a:p>
            <a:pPr lvl="0"/>
            <a:r>
              <a:rPr lang="en-US" altLang="zh-CN" sz="1800" b="0" dirty="0" smtClean="0">
                <a:effectLst/>
                <a:ea typeface="宋体" charset="-122"/>
              </a:rPr>
              <a:t>======================================================</a:t>
            </a:r>
          </a:p>
          <a:p>
            <a:pPr lvl="0"/>
            <a:r>
              <a:rPr lang="en-US" altLang="zh-CN" sz="1800" b="0" dirty="0" smtClean="0">
                <a:effectLst/>
                <a:ea typeface="宋体" charset="-122"/>
              </a:rPr>
              <a:t>[</a:t>
            </a:r>
            <a:r>
              <a:rPr lang="zh-CN" altLang="en-US" sz="1800" b="0" dirty="0" smtClean="0">
                <a:effectLst/>
                <a:ea typeface="宋体" charset="-122"/>
              </a:rPr>
              <a:t>政绩工程</a:t>
            </a:r>
            <a:r>
              <a:rPr lang="en-US" altLang="zh-CN" sz="1800" b="0" dirty="0" smtClean="0">
                <a:effectLst/>
                <a:ea typeface="宋体" charset="-122"/>
              </a:rPr>
              <a:t>]</a:t>
            </a:r>
          </a:p>
          <a:p>
            <a:r>
              <a:rPr lang="zh-CN" altLang="en-US" dirty="0" smtClean="0">
                <a:ea typeface="宋体" pitchFamily="2" charset="-122"/>
              </a:rPr>
              <a:t>原因：</a:t>
            </a:r>
          </a:p>
          <a:p>
            <a:pPr lvl="1"/>
            <a:r>
              <a:rPr lang="zh-CN" altLang="en-US" sz="1800" b="0" dirty="0" smtClean="0">
                <a:effectLst/>
                <a:ea typeface="宋体" pitchFamily="2" charset="-122"/>
              </a:rPr>
              <a:t>各种非技术原因</a:t>
            </a:r>
          </a:p>
          <a:p>
            <a:pPr lvl="1"/>
            <a:r>
              <a:rPr lang="zh-CN" altLang="en-US" sz="1800" b="0" dirty="0" smtClean="0">
                <a:effectLst/>
                <a:ea typeface="宋体" pitchFamily="2" charset="-122"/>
              </a:rPr>
              <a:t>利益的诱惑</a:t>
            </a:r>
          </a:p>
          <a:p>
            <a:pPr lvl="1"/>
            <a:r>
              <a:rPr lang="zh-CN" altLang="en-US" sz="1800" b="0" dirty="0" smtClean="0">
                <a:effectLst/>
                <a:ea typeface="宋体" pitchFamily="2" charset="-122"/>
              </a:rPr>
              <a:t>来自企业高层的压力</a:t>
            </a:r>
            <a:endParaRPr lang="en-US" altLang="zh-CN" sz="1800" b="0" dirty="0" smtClean="0">
              <a:effectLst/>
              <a:ea typeface="宋体" pitchFamily="2" charset="-122"/>
            </a:endParaRPr>
          </a:p>
          <a:p>
            <a:r>
              <a:rPr lang="zh-CN" altLang="en-US" dirty="0" smtClean="0">
                <a:ea typeface="宋体" pitchFamily="2" charset="-122"/>
              </a:rPr>
              <a:t>解决办法：</a:t>
            </a:r>
          </a:p>
          <a:p>
            <a:pPr lvl="1"/>
            <a:r>
              <a:rPr lang="zh-CN" altLang="en-US" sz="1800" b="0" dirty="0" smtClean="0">
                <a:effectLst/>
                <a:ea typeface="宋体" pitchFamily="2" charset="-122"/>
              </a:rPr>
              <a:t>如果不能避免，尽量考虑以后的维护和升级成本，建立可持续发展的基础</a:t>
            </a:r>
          </a:p>
          <a:p>
            <a:pPr lvl="1"/>
            <a:r>
              <a:rPr lang="zh-CN" altLang="en-US" sz="1800" b="0" dirty="0" smtClean="0">
                <a:effectLst/>
                <a:ea typeface="宋体" pitchFamily="2" charset="-122"/>
              </a:rPr>
              <a:t>动之以情，晓之以理。让你的老板打消做政绩工程的念头</a:t>
            </a:r>
            <a:r>
              <a:rPr lang="en-US" altLang="zh-CN" sz="1800" b="0" dirty="0" smtClean="0">
                <a:solidFill>
                  <a:schemeClr val="hlink"/>
                </a:solidFill>
                <a:effectLst/>
                <a:ea typeface="宋体" pitchFamily="2" charset="-122"/>
              </a:rPr>
              <a:t>(</a:t>
            </a:r>
            <a:r>
              <a:rPr lang="zh-CN" altLang="en-US" sz="1800" b="0" dirty="0" smtClean="0">
                <a:solidFill>
                  <a:schemeClr val="hlink"/>
                </a:solidFill>
                <a:effectLst/>
                <a:ea typeface="宋体" pitchFamily="2" charset="-122"/>
              </a:rPr>
              <a:t>本人对由此引起的后果不负责任</a:t>
            </a:r>
            <a:r>
              <a:rPr lang="en-US" altLang="zh-CN" sz="1800" b="0" dirty="0" smtClean="0">
                <a:solidFill>
                  <a:schemeClr val="hlink"/>
                </a:solidFill>
                <a:effectLst/>
                <a:ea typeface="宋体" pitchFamily="2" charset="-122"/>
              </a:rPr>
              <a:t>)</a:t>
            </a:r>
          </a:p>
          <a:p>
            <a:pPr lvl="1"/>
            <a:r>
              <a:rPr lang="zh-CN" altLang="en-US" sz="1800" b="0" dirty="0" smtClean="0">
                <a:effectLst/>
                <a:ea typeface="宋体" pitchFamily="2" charset="-122"/>
              </a:rPr>
              <a:t>高层必须理解</a:t>
            </a:r>
            <a:r>
              <a:rPr lang="en-US" altLang="zh-CN" sz="1800" b="0" dirty="0" smtClean="0">
                <a:effectLst/>
                <a:ea typeface="宋体" pitchFamily="2" charset="-122"/>
              </a:rPr>
              <a:t>IT, CIO</a:t>
            </a:r>
            <a:r>
              <a:rPr lang="zh-CN" altLang="en-US" sz="1800" b="0" dirty="0" smtClean="0">
                <a:effectLst/>
                <a:ea typeface="宋体" pitchFamily="2" charset="-122"/>
              </a:rPr>
              <a:t>有责任向管理层阐述</a:t>
            </a:r>
            <a:r>
              <a:rPr lang="en-US" altLang="zh-CN" sz="1800" b="0" dirty="0" smtClean="0">
                <a:effectLst/>
                <a:ea typeface="宋体" pitchFamily="2" charset="-122"/>
              </a:rPr>
              <a:t>IT</a:t>
            </a:r>
            <a:r>
              <a:rPr lang="zh-CN" altLang="en-US" sz="1800" b="0" dirty="0" smtClean="0">
                <a:effectLst/>
                <a:ea typeface="宋体" pitchFamily="2" charset="-122"/>
              </a:rPr>
              <a:t>管理与业务发展的联系</a:t>
            </a:r>
            <a:endParaRPr lang="en-US" altLang="zh-CN" sz="1800" b="0" dirty="0" smtClean="0">
              <a:effectLst/>
              <a:ea typeface="宋体" pitchFamily="2" charset="-122"/>
            </a:endParaRPr>
          </a:p>
          <a:p>
            <a:pPr lvl="0"/>
            <a:r>
              <a:rPr lang="en-US" altLang="zh-CN" sz="1800" b="0" dirty="0" smtClean="0">
                <a:effectLst/>
                <a:ea typeface="宋体" charset="-122"/>
              </a:rPr>
              <a:t>======================================================</a:t>
            </a:r>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30</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1</a:t>
            </a:r>
            <a:r>
              <a:rPr lang="zh-CN" altLang="zh-CN" sz="1200" kern="1200" dirty="0" smtClean="0">
                <a:solidFill>
                  <a:schemeClr val="tx1"/>
                </a:solidFill>
                <a:latin typeface="+mn-lt"/>
                <a:ea typeface="+mn-ea"/>
                <a:cs typeface="+mn-cs"/>
              </a:rPr>
              <a:t>、提高</a:t>
            </a:r>
            <a:r>
              <a:rPr lang="en-US" altLang="zh-CN" sz="1200" kern="1200" dirty="0" smtClean="0">
                <a:solidFill>
                  <a:schemeClr val="tx1"/>
                </a:solidFill>
                <a:latin typeface="+mn-lt"/>
                <a:ea typeface="+mn-ea"/>
                <a:cs typeface="+mn-cs"/>
              </a:rPr>
              <a:t>IT</a:t>
            </a:r>
            <a:r>
              <a:rPr lang="zh-CN" altLang="zh-CN" sz="1200" kern="1200" dirty="0" smtClean="0">
                <a:solidFill>
                  <a:schemeClr val="tx1"/>
                </a:solidFill>
                <a:latin typeface="+mn-lt"/>
                <a:ea typeface="+mn-ea"/>
                <a:cs typeface="+mn-cs"/>
              </a:rPr>
              <a:t>在公司的地位</a:t>
            </a:r>
          </a:p>
          <a:p>
            <a:r>
              <a:rPr lang="en-US" altLang="zh-CN" sz="1200" kern="1200" dirty="0" smtClean="0">
                <a:solidFill>
                  <a:schemeClr val="tx1"/>
                </a:solidFill>
                <a:latin typeface="+mn-lt"/>
                <a:ea typeface="+mn-ea"/>
                <a:cs typeface="+mn-cs"/>
              </a:rPr>
              <a:t>2</a:t>
            </a:r>
            <a:r>
              <a:rPr lang="zh-CN" altLang="zh-CN" sz="1200" kern="1200" dirty="0" smtClean="0">
                <a:solidFill>
                  <a:schemeClr val="tx1"/>
                </a:solidFill>
                <a:latin typeface="+mn-lt"/>
                <a:ea typeface="+mn-ea"/>
                <a:cs typeface="+mn-cs"/>
              </a:rPr>
              <a:t>、推动新产品的部署</a:t>
            </a:r>
          </a:p>
          <a:p>
            <a:r>
              <a:rPr lang="en-US" altLang="zh-CN" sz="1200" kern="1200" dirty="0" smtClean="0">
                <a:solidFill>
                  <a:schemeClr val="tx1"/>
                </a:solidFill>
                <a:latin typeface="+mn-lt"/>
                <a:ea typeface="+mn-ea"/>
                <a:cs typeface="+mn-cs"/>
              </a:rPr>
              <a:t>3</a:t>
            </a:r>
            <a:r>
              <a:rPr lang="zh-CN" altLang="zh-CN" sz="1200" kern="1200" dirty="0" smtClean="0">
                <a:solidFill>
                  <a:schemeClr val="tx1"/>
                </a:solidFill>
                <a:latin typeface="+mn-lt"/>
                <a:ea typeface="+mn-ea"/>
                <a:cs typeface="+mn-cs"/>
              </a:rPr>
              <a:t>、开展用户教育</a:t>
            </a:r>
          </a:p>
          <a:p>
            <a:r>
              <a:rPr lang="en-US" altLang="zh-CN" sz="1200" kern="1200" dirty="0" smtClean="0">
                <a:solidFill>
                  <a:schemeClr val="tx1"/>
                </a:solidFill>
                <a:latin typeface="+mn-lt"/>
                <a:ea typeface="+mn-ea"/>
                <a:cs typeface="+mn-cs"/>
              </a:rPr>
              <a:t>4</a:t>
            </a:r>
            <a:r>
              <a:rPr lang="zh-CN" altLang="zh-CN" sz="1200" kern="1200" dirty="0" smtClean="0">
                <a:solidFill>
                  <a:schemeClr val="tx1"/>
                </a:solidFill>
                <a:latin typeface="+mn-lt"/>
                <a:ea typeface="+mn-ea"/>
                <a:cs typeface="+mn-cs"/>
              </a:rPr>
              <a:t>、计算</a:t>
            </a:r>
            <a:r>
              <a:rPr lang="en-US" altLang="zh-CN" sz="1200" kern="1200" dirty="0" smtClean="0">
                <a:solidFill>
                  <a:schemeClr val="tx1"/>
                </a:solidFill>
                <a:latin typeface="+mn-lt"/>
                <a:ea typeface="+mn-ea"/>
                <a:cs typeface="+mn-cs"/>
              </a:rPr>
              <a:t>IT</a:t>
            </a:r>
            <a:r>
              <a:rPr lang="zh-CN" altLang="zh-CN" sz="1200" kern="1200" dirty="0" smtClean="0">
                <a:solidFill>
                  <a:schemeClr val="tx1"/>
                </a:solidFill>
                <a:latin typeface="+mn-lt"/>
                <a:ea typeface="+mn-ea"/>
                <a:cs typeface="+mn-cs"/>
              </a:rPr>
              <a:t>的投资回报</a:t>
            </a:r>
          </a:p>
          <a:p>
            <a:r>
              <a:rPr lang="en-US" altLang="zh-CN" sz="1200" kern="1200" dirty="0" smtClean="0">
                <a:solidFill>
                  <a:schemeClr val="tx1"/>
                </a:solidFill>
                <a:latin typeface="+mn-lt"/>
                <a:ea typeface="+mn-ea"/>
                <a:cs typeface="+mn-cs"/>
              </a:rPr>
              <a:t>5</a:t>
            </a:r>
            <a:r>
              <a:rPr lang="zh-CN" altLang="zh-CN" sz="1200" kern="1200" dirty="0" smtClean="0">
                <a:solidFill>
                  <a:schemeClr val="tx1"/>
                </a:solidFill>
                <a:latin typeface="+mn-lt"/>
                <a:ea typeface="+mn-ea"/>
                <a:cs typeface="+mn-cs"/>
              </a:rPr>
              <a:t>、开展战略性</a:t>
            </a:r>
            <a:r>
              <a:rPr lang="en-US" altLang="zh-CN" sz="1200" kern="1200" dirty="0" smtClean="0">
                <a:solidFill>
                  <a:schemeClr val="tx1"/>
                </a:solidFill>
                <a:latin typeface="+mn-lt"/>
                <a:ea typeface="+mn-ea"/>
                <a:cs typeface="+mn-cs"/>
              </a:rPr>
              <a:t>IT</a:t>
            </a:r>
            <a:r>
              <a:rPr lang="zh-CN" altLang="zh-CN" sz="1200" kern="1200" dirty="0" smtClean="0">
                <a:solidFill>
                  <a:schemeClr val="tx1"/>
                </a:solidFill>
                <a:latin typeface="+mn-lt"/>
                <a:ea typeface="+mn-ea"/>
                <a:cs typeface="+mn-cs"/>
              </a:rPr>
              <a:t>规划</a:t>
            </a:r>
          </a:p>
          <a:p>
            <a:r>
              <a:rPr lang="en-US" altLang="zh-CN" sz="1200" kern="1200" dirty="0" smtClean="0">
                <a:solidFill>
                  <a:schemeClr val="tx1"/>
                </a:solidFill>
                <a:latin typeface="+mn-lt"/>
                <a:ea typeface="+mn-ea"/>
                <a:cs typeface="+mn-cs"/>
              </a:rPr>
              <a:t>6</a:t>
            </a:r>
            <a:r>
              <a:rPr lang="zh-CN" altLang="zh-CN" sz="1200" kern="1200" dirty="0" smtClean="0">
                <a:solidFill>
                  <a:schemeClr val="tx1"/>
                </a:solidFill>
                <a:latin typeface="+mn-lt"/>
                <a:ea typeface="+mn-ea"/>
                <a:cs typeface="+mn-cs"/>
              </a:rPr>
              <a:t>、省钱不是你的任务，要学会创造价值</a:t>
            </a:r>
          </a:p>
          <a:p>
            <a:r>
              <a:rPr lang="en-US" altLang="zh-CN" sz="1200" kern="1200" dirty="0" smtClean="0">
                <a:solidFill>
                  <a:schemeClr val="tx1"/>
                </a:solidFill>
                <a:latin typeface="+mn-lt"/>
                <a:ea typeface="+mn-ea"/>
                <a:cs typeface="+mn-cs"/>
              </a:rPr>
              <a:t>7</a:t>
            </a:r>
            <a:r>
              <a:rPr lang="zh-CN" altLang="zh-CN" sz="1200" kern="1200" dirty="0" smtClean="0">
                <a:solidFill>
                  <a:schemeClr val="tx1"/>
                </a:solidFill>
                <a:latin typeface="+mn-lt"/>
                <a:ea typeface="+mn-ea"/>
                <a:cs typeface="+mn-cs"/>
              </a:rPr>
              <a:t>、危机公关的能力</a:t>
            </a:r>
          </a:p>
          <a:p>
            <a:r>
              <a:rPr lang="en-US" altLang="zh-CN" sz="1200" kern="1200" dirty="0" smtClean="0">
                <a:solidFill>
                  <a:schemeClr val="tx1"/>
                </a:solidFill>
                <a:latin typeface="+mn-lt"/>
                <a:ea typeface="+mn-ea"/>
                <a:cs typeface="+mn-cs"/>
              </a:rPr>
              <a:t>8</a:t>
            </a:r>
            <a:r>
              <a:rPr lang="zh-CN" altLang="zh-CN" sz="1200" kern="1200" dirty="0" smtClean="0">
                <a:solidFill>
                  <a:schemeClr val="tx1"/>
                </a:solidFill>
                <a:latin typeface="+mn-lt"/>
                <a:ea typeface="+mn-ea"/>
                <a:cs typeface="+mn-cs"/>
              </a:rPr>
              <a:t>、供应商管理</a:t>
            </a:r>
          </a:p>
          <a:p>
            <a:r>
              <a:rPr lang="en-US" altLang="zh-CN" sz="1200" kern="1200" dirty="0" smtClean="0">
                <a:solidFill>
                  <a:schemeClr val="tx1"/>
                </a:solidFill>
                <a:latin typeface="+mn-lt"/>
                <a:ea typeface="+mn-ea"/>
                <a:cs typeface="+mn-cs"/>
              </a:rPr>
              <a:t>9</a:t>
            </a:r>
            <a:r>
              <a:rPr lang="zh-CN" altLang="zh-CN" sz="1200" kern="1200" dirty="0" smtClean="0">
                <a:solidFill>
                  <a:schemeClr val="tx1"/>
                </a:solidFill>
                <a:latin typeface="+mn-lt"/>
                <a:ea typeface="+mn-ea"/>
                <a:cs typeface="+mn-cs"/>
              </a:rPr>
              <a:t>、激励你的下属</a:t>
            </a:r>
          </a:p>
          <a:p>
            <a:r>
              <a:rPr lang="en-US" altLang="zh-CN" sz="1200" kern="1200" dirty="0" smtClean="0">
                <a:solidFill>
                  <a:schemeClr val="tx1"/>
                </a:solidFill>
                <a:latin typeface="+mn-lt"/>
                <a:ea typeface="+mn-ea"/>
                <a:cs typeface="+mn-cs"/>
              </a:rPr>
              <a:t>10</a:t>
            </a:r>
            <a:r>
              <a:rPr lang="zh-CN" altLang="zh-CN" sz="1200" kern="1200" dirty="0" smtClean="0">
                <a:solidFill>
                  <a:schemeClr val="tx1"/>
                </a:solidFill>
                <a:latin typeface="+mn-lt"/>
                <a:ea typeface="+mn-ea"/>
                <a:cs typeface="+mn-cs"/>
              </a:rPr>
              <a:t>、培养高效团队</a:t>
            </a:r>
          </a:p>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IT</a:t>
            </a:r>
            <a:r>
              <a:rPr lang="zh-CN" altLang="en-US" dirty="0" smtClean="0"/>
              <a:t>基础架构的未来展望</a:t>
            </a:r>
            <a:endParaRPr lang="en-US" altLang="zh-CN" dirty="0" smtClean="0"/>
          </a:p>
          <a:p>
            <a:endParaRPr lang="en-US" altLang="zh-CN" dirty="0" smtClean="0"/>
          </a:p>
          <a:p>
            <a:r>
              <a:rPr lang="zh-CN" altLang="en-US" dirty="0" smtClean="0"/>
              <a:t>四大发展方向</a:t>
            </a:r>
            <a:endParaRPr lang="en-US" altLang="zh-CN" dirty="0" smtClean="0"/>
          </a:p>
          <a:p>
            <a:pPr lvl="1"/>
            <a:r>
              <a:rPr lang="zh-CN" altLang="en-US" dirty="0" smtClean="0"/>
              <a:t>虚拟化，</a:t>
            </a:r>
            <a:r>
              <a:rPr lang="en-US" altLang="zh-CN" dirty="0" smtClean="0"/>
              <a:t>Virtualized</a:t>
            </a:r>
          </a:p>
          <a:p>
            <a:pPr lvl="1"/>
            <a:r>
              <a:rPr lang="zh-CN" altLang="en-US" dirty="0" smtClean="0"/>
              <a:t>自动化，</a:t>
            </a:r>
            <a:r>
              <a:rPr lang="en-US" altLang="zh-CN" dirty="0" smtClean="0"/>
              <a:t>Automated</a:t>
            </a:r>
          </a:p>
          <a:p>
            <a:pPr lvl="1"/>
            <a:r>
              <a:rPr lang="zh-CN" altLang="en-US" dirty="0" smtClean="0"/>
              <a:t>以服务为导向，</a:t>
            </a:r>
            <a:r>
              <a:rPr lang="en-US" altLang="zh-CN" dirty="0" smtClean="0"/>
              <a:t>Service Enabled</a:t>
            </a:r>
          </a:p>
          <a:p>
            <a:pPr lvl="1"/>
            <a:r>
              <a:rPr lang="zh-CN" altLang="en-US" dirty="0" smtClean="0"/>
              <a:t>以数据为驱动，</a:t>
            </a:r>
            <a:r>
              <a:rPr lang="en-US" altLang="zh-CN" dirty="0" smtClean="0"/>
              <a:t>Data Driven</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要复杂问题简单化</a:t>
            </a:r>
            <a:r>
              <a:rPr lang="en-US" altLang="zh-CN" dirty="0" smtClean="0"/>
              <a:t>,</a:t>
            </a:r>
            <a:r>
              <a:rPr lang="zh-CN" altLang="en-US" dirty="0" smtClean="0"/>
              <a:t>首先就需要分门别类</a:t>
            </a:r>
            <a:r>
              <a:rPr lang="en-US" altLang="zh-CN" dirty="0" smtClean="0"/>
              <a:t>,</a:t>
            </a:r>
            <a:r>
              <a:rPr lang="zh-CN" altLang="en-US" dirty="0" smtClean="0"/>
              <a:t>这样才能理清头绪</a:t>
            </a:r>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布线是一门学问</a:t>
            </a:r>
            <a:r>
              <a:rPr lang="en-US" altLang="zh-CN" dirty="0" smtClean="0"/>
              <a:t>,</a:t>
            </a:r>
            <a:r>
              <a:rPr lang="zh-CN" altLang="en-US" dirty="0" smtClean="0"/>
              <a:t>隐蔽工程不可忽视</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与机房的其他基础设施协同施工</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重视广域网建设</a:t>
            </a:r>
            <a:r>
              <a:rPr lang="en-US" altLang="zh-CN" dirty="0" smtClean="0"/>
              <a:t>,</a:t>
            </a:r>
            <a:r>
              <a:rPr lang="zh-CN" altLang="en-US" dirty="0" smtClean="0"/>
              <a:t>选择长期稳定</a:t>
            </a:r>
            <a:r>
              <a:rPr lang="en-US" altLang="zh-CN" dirty="0" smtClean="0"/>
              <a:t>,</a:t>
            </a:r>
            <a:r>
              <a:rPr lang="zh-CN" altLang="en-US" dirty="0" smtClean="0"/>
              <a:t>一劳永逸的解决办法</a:t>
            </a:r>
            <a:r>
              <a:rPr lang="en-US" altLang="zh-CN" dirty="0" smtClean="0"/>
              <a:t>,</a:t>
            </a:r>
            <a:r>
              <a:rPr lang="zh-CN" altLang="en-US" dirty="0" smtClean="0"/>
              <a:t>尽量不要选取</a:t>
            </a:r>
            <a:r>
              <a:rPr lang="en-US" altLang="zh-CN" dirty="0" smtClean="0"/>
              <a:t>’</a:t>
            </a:r>
            <a:r>
              <a:rPr lang="zh-CN" altLang="en-US" dirty="0" smtClean="0"/>
              <a:t>折中</a:t>
            </a:r>
            <a:r>
              <a:rPr lang="en-US" altLang="zh-CN" dirty="0" smtClean="0"/>
              <a:t>’</a:t>
            </a:r>
            <a:r>
              <a:rPr lang="zh-CN" altLang="en-US" dirty="0" smtClean="0"/>
              <a:t>办法</a:t>
            </a:r>
            <a:endParaRPr lang="en-US" altLang="zh-CN" dirty="0" smtClean="0"/>
          </a:p>
          <a:p>
            <a:r>
              <a:rPr lang="zh-CN" altLang="en-US" dirty="0" smtClean="0"/>
              <a:t>速度不是一切</a:t>
            </a:r>
            <a:endParaRPr lang="en-US" altLang="zh-CN" dirty="0" smtClean="0"/>
          </a:p>
          <a:p>
            <a:r>
              <a:rPr lang="zh-CN" altLang="en-US" dirty="0" smtClean="0"/>
              <a:t>连通性？可访问性？安全性？复杂性</a:t>
            </a:r>
            <a:r>
              <a:rPr lang="en-US" altLang="zh-CN" dirty="0" smtClean="0"/>
              <a:t>?</a:t>
            </a:r>
          </a:p>
          <a:p>
            <a:r>
              <a:rPr lang="zh-CN" altLang="en-US" dirty="0" smtClean="0"/>
              <a:t>网络边界的模糊化</a:t>
            </a:r>
            <a:r>
              <a:rPr lang="en-US" altLang="zh-CN" dirty="0" smtClean="0"/>
              <a:t>,</a:t>
            </a:r>
            <a:r>
              <a:rPr lang="zh-CN" altLang="en-US" dirty="0" smtClean="0"/>
              <a:t>内网外网</a:t>
            </a:r>
            <a:r>
              <a:rPr lang="en-US" altLang="zh-CN" dirty="0" smtClean="0"/>
              <a:t>,</a:t>
            </a:r>
            <a:r>
              <a:rPr lang="zh-CN" altLang="en-US" dirty="0" smtClean="0"/>
              <a:t>防火墙</a:t>
            </a:r>
            <a:endParaRPr lang="en-US" altLang="zh-CN" dirty="0" smtClean="0"/>
          </a:p>
          <a:p>
            <a:r>
              <a:rPr lang="zh-CN" altLang="en-US" dirty="0" smtClean="0"/>
              <a:t>预见性</a:t>
            </a:r>
            <a:r>
              <a:rPr lang="en-US" altLang="zh-CN" dirty="0" smtClean="0"/>
              <a:t>:</a:t>
            </a:r>
            <a:r>
              <a:rPr lang="zh-CN" altLang="en-US" dirty="0" smtClean="0"/>
              <a:t>对数据和语音的同步支持</a:t>
            </a:r>
            <a:r>
              <a:rPr lang="en-US" altLang="zh-CN" dirty="0" smtClean="0"/>
              <a:t>,</a:t>
            </a:r>
            <a:r>
              <a:rPr lang="zh-CN" altLang="en-US" dirty="0" smtClean="0"/>
              <a:t>其他可能的应用</a:t>
            </a:r>
          </a:p>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目录服务</a:t>
            </a:r>
            <a:r>
              <a:rPr lang="en-US" altLang="zh-CN" dirty="0" smtClean="0"/>
              <a:t>,</a:t>
            </a:r>
            <a:r>
              <a:rPr lang="zh-CN" altLang="en-US" dirty="0" smtClean="0"/>
              <a:t>以</a:t>
            </a:r>
            <a:r>
              <a:rPr lang="en-US" altLang="zh-CN" dirty="0" smtClean="0"/>
              <a:t>AD</a:t>
            </a:r>
            <a:r>
              <a:rPr lang="zh-CN" altLang="en-US" dirty="0" smtClean="0"/>
              <a:t>为主</a:t>
            </a:r>
            <a:r>
              <a:rPr lang="en-US" altLang="zh-CN" dirty="0" smtClean="0"/>
              <a:t>,</a:t>
            </a:r>
            <a:r>
              <a:rPr lang="zh-CN" altLang="en-US" dirty="0" smtClean="0"/>
              <a:t>还有其他的产品</a:t>
            </a:r>
            <a:endParaRPr lang="en-US" altLang="zh-CN" dirty="0" smtClean="0"/>
          </a:p>
          <a:p>
            <a:r>
              <a:rPr lang="zh-CN" altLang="en-US" dirty="0" smtClean="0"/>
              <a:t>简单</a:t>
            </a:r>
            <a:r>
              <a:rPr lang="en-US" altLang="zh-CN" dirty="0" smtClean="0"/>
              <a:t>,</a:t>
            </a:r>
            <a:r>
              <a:rPr lang="zh-CN" altLang="en-US" dirty="0" smtClean="0"/>
              <a:t>简单就是美</a:t>
            </a:r>
            <a:endParaRPr lang="en-US" altLang="zh-CN" dirty="0" smtClean="0"/>
          </a:p>
          <a:p>
            <a:r>
              <a:rPr lang="zh-CN" altLang="en-US" dirty="0" smtClean="0"/>
              <a:t>目录服务就是户籍系统</a:t>
            </a:r>
            <a:endParaRPr lang="en-US" altLang="zh-CN" dirty="0" smtClean="0"/>
          </a:p>
          <a:p>
            <a:r>
              <a:rPr lang="en-US" altLang="zh-CN" dirty="0" smtClean="0"/>
              <a:t>DC</a:t>
            </a:r>
            <a:r>
              <a:rPr lang="zh-CN" altLang="en-US" dirty="0" smtClean="0"/>
              <a:t>就是派出所</a:t>
            </a:r>
            <a:endParaRPr lang="en-US" altLang="zh-CN" dirty="0" smtClean="0"/>
          </a:p>
          <a:p>
            <a:endParaRPr lang="en-US" altLang="zh-CN" dirty="0" smtClean="0"/>
          </a:p>
          <a:p>
            <a:r>
              <a:rPr lang="zh-CN" altLang="en-US" dirty="0" smtClean="0"/>
              <a:t>过于复杂，就增加上层应用的开销、复杂度和出错的可能</a:t>
            </a:r>
            <a:endParaRPr lang="en-US" altLang="zh-CN" dirty="0" smtClean="0"/>
          </a:p>
          <a:p>
            <a:pPr lvl="0"/>
            <a:r>
              <a:rPr lang="zh-CN" altLang="en-US" dirty="0" smtClean="0"/>
              <a:t>如果从北京去上海需要签证？！</a:t>
            </a:r>
            <a:endParaRPr lang="en-US" altLang="zh-CN" dirty="0" smtClean="0"/>
          </a:p>
          <a:p>
            <a:pPr lvl="0"/>
            <a:endParaRPr lang="en-US" altLang="zh-CN" dirty="0" smtClean="0"/>
          </a:p>
          <a:p>
            <a:pPr lvl="0"/>
            <a:r>
              <a:rPr lang="zh-CN" altLang="en-US" dirty="0" smtClean="0"/>
              <a:t>逻辑结构的清晰和稳定，</a:t>
            </a:r>
            <a:r>
              <a:rPr lang="en-US" altLang="zh-CN" dirty="0" smtClean="0"/>
              <a:t>OU</a:t>
            </a:r>
            <a:r>
              <a:rPr lang="zh-CN" altLang="en-US" dirty="0" smtClean="0"/>
              <a:t>，子域，</a:t>
            </a:r>
            <a:endParaRPr lang="en-US" altLang="zh-CN" dirty="0" smtClean="0"/>
          </a:p>
          <a:p>
            <a:pPr lvl="0"/>
            <a:r>
              <a:rPr lang="zh-CN" altLang="en-US" dirty="0" smtClean="0"/>
              <a:t>谋定而后动，不要三天两头的更改，牵一发而动全身</a:t>
            </a:r>
            <a:endParaRPr lang="en-US" altLang="zh-CN" dirty="0" smtClean="0"/>
          </a:p>
          <a:p>
            <a:pPr lvl="0"/>
            <a:endParaRPr lang="en-US" altLang="zh-CN" dirty="0" smtClean="0"/>
          </a:p>
          <a:p>
            <a:pPr lvl="0"/>
            <a:r>
              <a:rPr lang="zh-CN" altLang="en-US" dirty="0" smtClean="0"/>
              <a:t>认证和授权，解决一个基本问题：我是谁？我能做什么？</a:t>
            </a:r>
            <a:endParaRPr lang="en-US" altLang="zh-CN" dirty="0" smtClean="0"/>
          </a:p>
          <a:p>
            <a:pPr lvl="0"/>
            <a:r>
              <a:rPr lang="zh-CN" altLang="en-US" dirty="0" smtClean="0"/>
              <a:t>权限管理的新发展，考虑集成多种认证方式，如智能卡、指纹，等等</a:t>
            </a:r>
            <a:endParaRPr lang="en-US" altLang="zh-CN" dirty="0" smtClean="0"/>
          </a:p>
          <a:p>
            <a:pPr lvl="0"/>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IT</a:t>
            </a:r>
            <a:r>
              <a:rPr lang="zh-CN" altLang="en-US" dirty="0" smtClean="0"/>
              <a:t>管理的基本细胞，得桌面者得天下</a:t>
            </a:r>
            <a:endParaRPr lang="en-US" altLang="zh-CN" dirty="0" smtClean="0"/>
          </a:p>
          <a:p>
            <a:r>
              <a:rPr lang="zh-CN" altLang="en-US" dirty="0" smtClean="0"/>
              <a:t>桌面平台管理的核心思想是：统一</a:t>
            </a:r>
            <a:endParaRPr lang="en-US" altLang="zh-CN" dirty="0" smtClean="0"/>
          </a:p>
          <a:p>
            <a:r>
              <a:rPr lang="zh-CN" altLang="en-US" dirty="0" smtClean="0"/>
              <a:t>统一的目的：书同文，车同轨</a:t>
            </a:r>
            <a:r>
              <a:rPr lang="en-US" altLang="zh-CN" dirty="0" smtClean="0"/>
              <a:t>,</a:t>
            </a:r>
            <a:r>
              <a:rPr lang="zh-CN" altLang="en-US" dirty="0" smtClean="0"/>
              <a:t>方便</a:t>
            </a:r>
            <a:r>
              <a:rPr lang="en-US" altLang="zh-CN" dirty="0" smtClean="0"/>
              <a:t>IT</a:t>
            </a:r>
            <a:r>
              <a:rPr lang="zh-CN" altLang="en-US" dirty="0" smtClean="0"/>
              <a:t>管理和应用项目的实施</a:t>
            </a:r>
            <a:endParaRPr lang="en-US" altLang="zh-CN" dirty="0" smtClean="0"/>
          </a:p>
          <a:p>
            <a:r>
              <a:rPr lang="zh-CN" altLang="en-US" dirty="0" smtClean="0"/>
              <a:t>便于控制和管理</a:t>
            </a:r>
            <a:endParaRPr lang="en-US" altLang="zh-CN" dirty="0" smtClean="0"/>
          </a:p>
          <a:p>
            <a:r>
              <a:rPr lang="zh-CN" altLang="en-US" dirty="0" smtClean="0"/>
              <a:t>新挑战</a:t>
            </a:r>
            <a:r>
              <a:rPr lang="en-US" altLang="zh-CN" dirty="0" smtClean="0"/>
              <a:t>:</a:t>
            </a:r>
          </a:p>
          <a:p>
            <a:r>
              <a:rPr lang="zh-CN" altLang="en-US" dirty="0" smtClean="0"/>
              <a:t>多种设备的同时管控</a:t>
            </a:r>
            <a:r>
              <a:rPr lang="en-US" altLang="zh-CN" dirty="0" smtClean="0"/>
              <a:t>,</a:t>
            </a:r>
            <a:r>
              <a:rPr lang="zh-CN" altLang="en-US" dirty="0" smtClean="0"/>
              <a:t>手机</a:t>
            </a:r>
            <a:r>
              <a:rPr lang="en-US" altLang="zh-CN" dirty="0" smtClean="0"/>
              <a:t>,</a:t>
            </a:r>
            <a:r>
              <a:rPr lang="zh-CN" altLang="en-US" dirty="0" smtClean="0"/>
              <a:t>上网本</a:t>
            </a:r>
          </a:p>
          <a:p>
            <a:r>
              <a:rPr lang="zh-CN" altLang="en-US" dirty="0" smtClean="0"/>
              <a:t>不加入域的机器越来越多</a:t>
            </a:r>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误区</a:t>
            </a:r>
            <a:r>
              <a:rPr lang="en-US" altLang="zh-CN" dirty="0" smtClean="0"/>
              <a:t>:</a:t>
            </a:r>
            <a:r>
              <a:rPr lang="zh-CN" altLang="en-US" dirty="0" smtClean="0"/>
              <a:t>不求最好，但求最贵</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重在管理</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选择知名厂商和成熟方案</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考虑长期动态的需求变化</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要在管理工具和流程上下功夫</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有关备份的热门话题：</a:t>
            </a:r>
            <a:endParaRPr lang="en-US" altLang="zh-CN" dirty="0" smtClean="0"/>
          </a:p>
          <a:p>
            <a:r>
              <a:rPr lang="zh-CN" altLang="en-US" dirty="0" smtClean="0"/>
              <a:t>虚拟磁带库（</a:t>
            </a:r>
            <a:r>
              <a:rPr lang="en-US" altLang="zh-CN" dirty="0" smtClean="0"/>
              <a:t>VTL</a:t>
            </a:r>
            <a:r>
              <a:rPr lang="zh-CN" altLang="en-US" dirty="0" smtClean="0"/>
              <a:t>）</a:t>
            </a:r>
            <a:endParaRPr lang="en-US" altLang="zh-CN" dirty="0" smtClean="0"/>
          </a:p>
          <a:p>
            <a:r>
              <a:rPr lang="zh-CN" altLang="en-US" dirty="0" smtClean="0"/>
              <a:t>持续数据保护（</a:t>
            </a:r>
            <a:r>
              <a:rPr lang="en-US" altLang="zh-CN" dirty="0" smtClean="0"/>
              <a:t>CDP</a:t>
            </a:r>
          </a:p>
          <a:p>
            <a:r>
              <a:rPr lang="zh-CN" altLang="en-US" dirty="0" smtClean="0"/>
              <a:t>重复数据删除</a:t>
            </a:r>
            <a:endParaRPr lang="en-US" altLang="zh-CN" dirty="0" smtClean="0"/>
          </a:p>
          <a:p>
            <a:endParaRPr lang="en-US" altLang="zh-CN" dirty="0" smtClean="0"/>
          </a:p>
          <a:p>
            <a:r>
              <a:rPr lang="zh-CN" altLang="en-US" dirty="0" smtClean="0"/>
              <a:t>引用，由于成本的限制，大多企业都在使用磁带进行数据备份。为缩短备份窗口，通常采用增量备份方式来减少数据量。某大型国企</a:t>
            </a:r>
            <a:r>
              <a:rPr lang="en-US" altLang="zh-CN" dirty="0" smtClean="0"/>
              <a:t>IT</a:t>
            </a:r>
            <a:r>
              <a:rPr lang="zh-CN" altLang="en-US" dirty="0" smtClean="0"/>
              <a:t>部的陈经理告诉记者：“这样的备份方式在进行数据恢复时，需要来回倒带，一遍遍地恢复，速度非常慢。”</a:t>
            </a:r>
            <a:endParaRPr lang="en-US" altLang="zh-CN" dirty="0" smtClean="0"/>
          </a:p>
          <a:p>
            <a:endParaRPr lang="en-US" altLang="zh-CN" dirty="0" smtClean="0"/>
          </a:p>
          <a:p>
            <a:r>
              <a:rPr lang="zh-CN" altLang="en-US" dirty="0" smtClean="0"/>
              <a:t>备份的目的是恢复</a:t>
            </a:r>
            <a:endParaRPr lang="en-US" altLang="zh-CN" dirty="0" smtClean="0"/>
          </a:p>
          <a:p>
            <a:r>
              <a:rPr lang="zh-CN" altLang="en-US" dirty="0" smtClean="0"/>
              <a:t>几种备份</a:t>
            </a:r>
            <a:endParaRPr lang="en-US" altLang="zh-CN" dirty="0" smtClean="0"/>
          </a:p>
          <a:p>
            <a:pPr lvl="0"/>
            <a:r>
              <a:rPr lang="zh-CN" altLang="en-US" dirty="0" smtClean="0"/>
              <a:t>长期归档，丢失不宜再次获得，查询机会多</a:t>
            </a:r>
            <a:endParaRPr lang="en-US" altLang="zh-CN" dirty="0" smtClean="0"/>
          </a:p>
          <a:p>
            <a:pPr lvl="0"/>
            <a:r>
              <a:rPr lang="zh-CN" altLang="en-US" dirty="0" smtClean="0"/>
              <a:t>短期保本，可以多次备份，出错时恢复的压力大</a:t>
            </a:r>
          </a:p>
          <a:p>
            <a:endParaRPr lang="en-US" altLang="zh-CN" dirty="0" smtClean="0"/>
          </a:p>
          <a:p>
            <a:r>
              <a:rPr lang="zh-CN" altLang="en-US" dirty="0" smtClean="0"/>
              <a:t>文章：</a:t>
            </a:r>
            <a:r>
              <a:rPr lang="en-US" altLang="zh-CN" dirty="0" smtClean="0"/>
              <a:t>http://www.dstfix.cn/article/200809/26-590.html</a:t>
            </a:r>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墨菲定律主要内容是：事情如果有变坏的可能，不管这种可能性有多小，它总会发生。</a:t>
            </a:r>
            <a:endParaRPr lang="en-US" altLang="zh-CN" dirty="0" smtClean="0"/>
          </a:p>
          <a:p>
            <a:endParaRPr lang="en-US" altLang="zh-CN" dirty="0" smtClean="0"/>
          </a:p>
          <a:p>
            <a:r>
              <a:rPr lang="zh-CN" altLang="en-US" dirty="0" smtClean="0"/>
              <a:t>负载均衡和双机热备</a:t>
            </a:r>
            <a:endParaRPr lang="en-US" altLang="zh-CN" dirty="0" smtClean="0"/>
          </a:p>
          <a:p>
            <a:r>
              <a:rPr lang="zh-CN" altLang="en-US" dirty="0" smtClean="0"/>
              <a:t>误区：</a:t>
            </a:r>
            <a:r>
              <a:rPr lang="en-US" altLang="zh-CN" dirty="0" smtClean="0"/>
              <a:t>80/20</a:t>
            </a:r>
            <a:r>
              <a:rPr lang="zh-CN" altLang="en-US" dirty="0" smtClean="0"/>
              <a:t>法则，</a:t>
            </a:r>
            <a:r>
              <a:rPr lang="en-US" altLang="zh-CN" dirty="0" smtClean="0"/>
              <a:t>80%</a:t>
            </a:r>
            <a:r>
              <a:rPr lang="zh-CN" altLang="en-US" dirty="0" smtClean="0"/>
              <a:t>的时间花在高可用性技术上，</a:t>
            </a:r>
            <a:r>
              <a:rPr lang="en-US" altLang="zh-CN" dirty="0" smtClean="0"/>
              <a:t>20%</a:t>
            </a:r>
            <a:r>
              <a:rPr lang="zh-CN" altLang="en-US" dirty="0" smtClean="0"/>
              <a:t>的时间花在管理上</a:t>
            </a:r>
            <a:endParaRPr lang="en-US" altLang="zh-CN" dirty="0" smtClean="0"/>
          </a:p>
          <a:p>
            <a:pPr lvl="0"/>
            <a:endParaRPr lang="en-US" altLang="zh-CN" dirty="0" smtClean="0"/>
          </a:p>
          <a:p>
            <a:pPr lvl="0"/>
            <a:r>
              <a:rPr lang="zh-CN" altLang="en-US" dirty="0" smtClean="0"/>
              <a:t>正确投资，关注回报</a:t>
            </a:r>
            <a:endParaRPr lang="en-US" altLang="zh-CN" dirty="0" smtClean="0"/>
          </a:p>
          <a:p>
            <a:pPr lvl="0"/>
            <a:endParaRPr lang="en-US" altLang="zh-CN" dirty="0" smtClean="0"/>
          </a:p>
          <a:p>
            <a:pPr lvl="0"/>
            <a:r>
              <a:rPr lang="zh-CN" altLang="en-US" dirty="0" smtClean="0"/>
              <a:t>自己统计一下：</a:t>
            </a:r>
            <a:endParaRPr lang="en-US" altLang="zh-CN" dirty="0" smtClean="0"/>
          </a:p>
          <a:p>
            <a:pPr lvl="0"/>
            <a:r>
              <a:rPr lang="en-US" altLang="zh-CN" dirty="0" smtClean="0"/>
              <a:t>xx%</a:t>
            </a:r>
            <a:r>
              <a:rPr lang="zh-CN" altLang="en-US" dirty="0" smtClean="0"/>
              <a:t>的故障可以绕过高可用性的马其诺防线</a:t>
            </a:r>
            <a:endParaRPr lang="en-US" altLang="zh-CN" dirty="0" smtClean="0"/>
          </a:p>
          <a:p>
            <a:pPr lvl="0"/>
            <a:r>
              <a:rPr lang="en-US" altLang="zh-CN" dirty="0" smtClean="0"/>
              <a:t>1-xx%</a:t>
            </a:r>
            <a:r>
              <a:rPr lang="zh-CN" altLang="en-US" dirty="0" smtClean="0"/>
              <a:t>的机会，高可用性配置会在技术上救你</a:t>
            </a:r>
            <a:endParaRPr lang="en-US" altLang="zh-CN" dirty="0" smtClean="0"/>
          </a:p>
          <a:p>
            <a:pPr lvl="0"/>
            <a:r>
              <a:rPr lang="zh-CN" altLang="en-US" dirty="0" smtClean="0"/>
              <a:t>花钱之前</a:t>
            </a:r>
            <a:r>
              <a:rPr lang="en-US" altLang="zh-CN" dirty="0" smtClean="0"/>
              <a:t>,</a:t>
            </a:r>
            <a:r>
              <a:rPr lang="zh-CN" altLang="en-US" dirty="0" smtClean="0"/>
              <a:t>先找到你的短板</a:t>
            </a:r>
            <a:r>
              <a:rPr lang="en-US" altLang="zh-CN" dirty="0" smtClean="0"/>
              <a:t>,</a:t>
            </a:r>
            <a:r>
              <a:rPr lang="zh-CN" altLang="en-US" dirty="0" smtClean="0"/>
              <a:t>很多时候硬件</a:t>
            </a:r>
            <a:r>
              <a:rPr lang="en-US" altLang="zh-CN" dirty="0" smtClean="0"/>
              <a:t>,</a:t>
            </a:r>
            <a:r>
              <a:rPr lang="zh-CN" altLang="en-US" dirty="0" smtClean="0"/>
              <a:t>甚至软件</a:t>
            </a:r>
            <a:r>
              <a:rPr lang="en-US" altLang="zh-CN" dirty="0" smtClean="0"/>
              <a:t>,</a:t>
            </a:r>
            <a:r>
              <a:rPr lang="zh-CN" altLang="en-US" dirty="0" smtClean="0"/>
              <a:t>比人可靠得多</a:t>
            </a:r>
            <a:endParaRPr lang="en-US" altLang="zh-CN" dirty="0" smtClean="0"/>
          </a:p>
          <a:p>
            <a:pPr lvl="0"/>
            <a:r>
              <a:rPr lang="zh-CN" altLang="en-US" dirty="0" smtClean="0"/>
              <a:t>天灾可防</a:t>
            </a:r>
            <a:r>
              <a:rPr lang="en-US" altLang="zh-CN" dirty="0" smtClean="0"/>
              <a:t>,</a:t>
            </a:r>
            <a:r>
              <a:rPr lang="zh-CN" altLang="en-US" dirty="0" smtClean="0"/>
              <a:t>人祸难档</a:t>
            </a:r>
            <a:endParaRPr lang="en-US" altLang="zh-CN" dirty="0" smtClean="0"/>
          </a:p>
          <a:p>
            <a:pPr lvl="0"/>
            <a:endParaRPr lang="en-US" altLang="zh-CN" dirty="0" smtClean="0"/>
          </a:p>
          <a:p>
            <a:pPr lvl="0"/>
            <a:r>
              <a:rPr lang="zh-CN" altLang="en-US" dirty="0" smtClean="0"/>
              <a:t>从设计出发，以管理保证</a:t>
            </a:r>
            <a:endParaRPr lang="en-US" altLang="zh-CN" dirty="0" smtClean="0"/>
          </a:p>
          <a:p>
            <a:pPr lvl="0"/>
            <a:r>
              <a:rPr lang="zh-CN" altLang="en-US" dirty="0" smtClean="0"/>
              <a:t>应急预案很重要，应急预案不能停留在纸面上，要经常演练</a:t>
            </a:r>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从设计和管理两个方面入手</a:t>
            </a:r>
            <a:endParaRPr lang="en-US" altLang="zh-CN" dirty="0" smtClean="0"/>
          </a:p>
          <a:p>
            <a:endParaRPr lang="en-US" altLang="zh-CN" dirty="0" smtClean="0"/>
          </a:p>
          <a:p>
            <a:endParaRPr lang="en-US" altLang="zh-CN" dirty="0" smtClean="0"/>
          </a:p>
          <a:p>
            <a:r>
              <a:rPr lang="zh-CN" altLang="en-US" dirty="0" smtClean="0"/>
              <a:t>可扩展性，标准化很重要</a:t>
            </a:r>
            <a:endParaRPr lang="en-US" altLang="zh-CN" dirty="0" smtClean="0"/>
          </a:p>
          <a:p>
            <a:r>
              <a:rPr lang="zh-CN" altLang="en-US" dirty="0" smtClean="0"/>
              <a:t>学习最佳实践</a:t>
            </a:r>
            <a:endParaRPr lang="en-US" altLang="zh-CN" dirty="0" smtClean="0"/>
          </a:p>
          <a:p>
            <a:r>
              <a:rPr lang="zh-CN" altLang="en-US" dirty="0" smtClean="0"/>
              <a:t>世界趋势，先进的方法</a:t>
            </a:r>
            <a:endParaRPr lang="en-US" altLang="zh-CN" dirty="0" smtClean="0"/>
          </a:p>
          <a:p>
            <a:r>
              <a:rPr lang="zh-CN" altLang="en-US" dirty="0" smtClean="0"/>
              <a:t>请专业的人，做专业的事</a:t>
            </a:r>
            <a:endParaRPr lang="en-US" altLang="zh-CN" dirty="0" smtClean="0"/>
          </a:p>
          <a:p>
            <a:endParaRPr lang="en-US" altLang="zh-CN" dirty="0" smtClean="0"/>
          </a:p>
          <a:p>
            <a:r>
              <a:rPr lang="en-US" altLang="zh-CN" dirty="0" smtClean="0"/>
              <a:t>·</a:t>
            </a:r>
            <a:r>
              <a:rPr lang="zh-CN" altLang="en-US" dirty="0" smtClean="0"/>
              <a:t>评估现有环境 对</a:t>
            </a:r>
            <a:r>
              <a:rPr lang="en-US" altLang="zh-CN" dirty="0" smtClean="0"/>
              <a:t>IT</a:t>
            </a:r>
            <a:r>
              <a:rPr lang="zh-CN" altLang="en-US" dirty="0" smtClean="0"/>
              <a:t>环境现有的能力和限制进行准确的评估是一次成功部署的基础。 </a:t>
            </a:r>
          </a:p>
          <a:p>
            <a:r>
              <a:rPr lang="en-US" altLang="zh-CN" dirty="0" smtClean="0"/>
              <a:t>·</a:t>
            </a:r>
            <a:r>
              <a:rPr lang="zh-CN" altLang="en-US" dirty="0" smtClean="0"/>
              <a:t>杜绝制冷错误 最佳方法是冷却热空气以及让供电和制冷进行紧密有效结合。 </a:t>
            </a:r>
          </a:p>
          <a:p>
            <a:r>
              <a:rPr lang="en-US" altLang="zh-CN" dirty="0" smtClean="0"/>
              <a:t>·</a:t>
            </a:r>
            <a:r>
              <a:rPr lang="zh-CN" altLang="en-US" dirty="0" smtClean="0"/>
              <a:t>严防过度规划 合算的解决方案是使用基于机架或行级的设计进行合理规划。 </a:t>
            </a:r>
          </a:p>
          <a:p>
            <a:r>
              <a:rPr lang="en-US" altLang="zh-CN" dirty="0" smtClean="0"/>
              <a:t>·</a:t>
            </a:r>
            <a:r>
              <a:rPr lang="zh-CN" altLang="en-US" dirty="0" smtClean="0"/>
              <a:t>标准化组件 通过使用标准化设计策略满足需求的不断变化和未来扩展升级的需要。模块化的组件可规范并简化设计，安装以及日常运营。 </a:t>
            </a:r>
          </a:p>
          <a:p>
            <a:endParaRPr lang="en-US" altLang="zh-CN" dirty="0" smtClean="0"/>
          </a:p>
          <a:p>
            <a:endParaRPr lang="en-US" altLang="zh-CN" dirty="0" smtClean="0"/>
          </a:p>
          <a:p>
            <a:r>
              <a:rPr lang="zh-CN" altLang="en-US" dirty="0" smtClean="0"/>
              <a:t>盖机房容易，管机房难</a:t>
            </a:r>
            <a:endParaRPr lang="en-US" altLang="zh-CN" dirty="0" smtClean="0"/>
          </a:p>
          <a:p>
            <a:r>
              <a:rPr lang="zh-CN" altLang="en-US" dirty="0" smtClean="0"/>
              <a:t>严格区分机房与仓库</a:t>
            </a:r>
            <a:endParaRPr lang="en-US" altLang="zh-CN" dirty="0" smtClean="0"/>
          </a:p>
          <a:p>
            <a:r>
              <a:rPr lang="zh-CN" altLang="en-US" dirty="0" smtClean="0"/>
              <a:t>情急之下的“跳线”，事后要立刻恢复，养成习惯</a:t>
            </a:r>
          </a:p>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lgn="l">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lgn="l">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lgn="l">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email"/>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email"/>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0">
                <a:solidFill>
                  <a:schemeClr val="accent1"/>
                </a:solidFill>
              </a:defRPr>
            </a:lvl1pPr>
            <a:lvl2pPr>
              <a:buClr>
                <a:schemeClr val="bg1">
                  <a:lumMod val="50000"/>
                </a:schemeClr>
              </a:buClr>
              <a:buFont typeface="Wingdings" pitchFamily="2" charset="2"/>
              <a:buChar char="l"/>
              <a:defRPr sz="2400" b="0"/>
            </a:lvl2pPr>
            <a:lvl3pPr>
              <a:buClr>
                <a:schemeClr val="bg1">
                  <a:lumMod val="65000"/>
                </a:schemeClr>
              </a:buClr>
              <a:buFont typeface="Wingdings" pitchFamily="2" charset="2"/>
              <a:buChar char="l"/>
              <a:defRPr sz="2000" b="0"/>
            </a:lvl3pPr>
            <a:lvl4pPr>
              <a:buClr>
                <a:schemeClr val="bg1">
                  <a:lumMod val="65000"/>
                </a:schemeClr>
              </a:buClr>
              <a:buFont typeface="Wingdings" pitchFamily="2" charset="2"/>
              <a:buChar char="l"/>
              <a:defRPr b="0"/>
            </a:lvl4pPr>
            <a:lvl5pPr>
              <a:buClr>
                <a:schemeClr val="bg1">
                  <a:lumMod val="65000"/>
                </a:schemeClr>
              </a:buClr>
              <a:buFont typeface="Wingdings" pitchFamily="2" charset="2"/>
              <a:buChar char="l"/>
              <a:defRPr b="0"/>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email">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9"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blogs.technet.com/fyu" TargetMode="External"/><Relationship Id="rId2" Type="http://schemas.openxmlformats.org/officeDocument/2006/relationships/hyperlink" Target="http://yongyu2000.blog.51cto.com/"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harepoint/sites/TechOps/Shared%20Pictures/Picture%20107.jpg" TargetMode="Externa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3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image" Target="../media/image52.png"/><Relationship Id="rId1" Type="http://schemas.openxmlformats.org/officeDocument/2006/relationships/slideLayout" Target="../slideLayouts/slideLayout1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technet.microsoft.com/en-us/library/cc506049.aspx" TargetMode="External"/><Relationship Id="rId2" Type="http://schemas.openxmlformats.org/officeDocument/2006/relationships/hyperlink" Target="http://technet.microsoft.com/en-us/library/cc196387.aspx" TargetMode="External"/><Relationship Id="rId1" Type="http://schemas.openxmlformats.org/officeDocument/2006/relationships/slideLayout" Target="../slideLayouts/slideLayout6.xml"/><Relationship Id="rId4" Type="http://schemas.openxmlformats.org/officeDocument/2006/relationships/hyperlink" Target="http://www.microsoft.com/china/systemcenter/"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fyu@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email">
            <a:lum contrast="10000"/>
          </a:blip>
          <a:srcRect/>
          <a:stretch>
            <a:fillRect/>
          </a:stretch>
        </p:blipFill>
        <p:spPr bwMode="auto">
          <a:xfrm>
            <a:off x="2" y="1049927"/>
            <a:ext cx="9143999" cy="5522345"/>
          </a:xfrm>
          <a:prstGeom prst="rect">
            <a:avLst/>
          </a:prstGeom>
          <a:noFill/>
          <a:ln w="9525">
            <a:noFill/>
            <a:miter lim="800000"/>
            <a:headEnd/>
            <a:tailEnd/>
          </a:ln>
          <a:effectLst/>
        </p:spPr>
      </p:pic>
      <p:pic>
        <p:nvPicPr>
          <p:cNvPr id="7" name="Picture 3" descr="C:\Users\maryfj\Desktop\DVD_ART34\Artwork_Imagery\Shapes\Glows\white oval shaped glow.png"/>
          <p:cNvPicPr>
            <a:picLocks noChangeAspect="1" noChangeArrowheads="1"/>
          </p:cNvPicPr>
          <p:nvPr/>
        </p:nvPicPr>
        <p:blipFill>
          <a:blip r:embed="rId3" cstate="email">
            <a:duotone>
              <a:prstClr val="black"/>
              <a:schemeClr val="accent4">
                <a:tint val="45000"/>
                <a:satMod val="400000"/>
              </a:schemeClr>
            </a:duotone>
          </a:blip>
          <a:srcRect/>
          <a:stretch>
            <a:fillRect/>
          </a:stretch>
        </p:blipFill>
        <p:spPr bwMode="auto">
          <a:xfrm>
            <a:off x="0" y="2285992"/>
            <a:ext cx="3295298" cy="1495545"/>
          </a:xfrm>
          <a:prstGeom prst="rect">
            <a:avLst/>
          </a:prstGeom>
          <a:noFill/>
        </p:spPr>
      </p:pic>
      <p:sp>
        <p:nvSpPr>
          <p:cNvPr id="8" name="TextBox 7"/>
          <p:cNvSpPr txBox="1"/>
          <p:nvPr/>
        </p:nvSpPr>
        <p:spPr>
          <a:xfrm>
            <a:off x="521977" y="2592919"/>
            <a:ext cx="2367851" cy="870049"/>
          </a:xfrm>
          <a:prstGeom prst="rect">
            <a:avLst/>
          </a:prstGeom>
          <a:noFill/>
        </p:spPr>
        <p:txBody>
          <a:bodyPr wrap="square" lIns="0" tIns="86420" rIns="0" bIns="0" rtlCol="0" anchor="ctr" anchorCtr="0">
            <a:noAutofit/>
          </a:bodyPr>
          <a:lstStyle/>
          <a:p>
            <a:pPr algn="ctr" defTabSz="914363" rtl="0">
              <a:lnSpc>
                <a:spcPct val="75000"/>
              </a:lnSpc>
            </a:pPr>
            <a:r>
              <a:rPr lang="zh-CN" altLang="en-US" sz="2600" b="1" kern="1200" spc="-47" dirty="0" smtClean="0">
                <a:solidFill>
                  <a:schemeClr val="bg1"/>
                </a:solidFill>
                <a:latin typeface="Calibri" pitchFamily="34" charset="0"/>
                <a:ea typeface="+mn-ea"/>
                <a:cs typeface="+mn-cs"/>
              </a:rPr>
              <a:t>服务器</a:t>
            </a:r>
            <a:endParaRPr lang="en-US" sz="2600" b="1" kern="1200" spc="-47" dirty="0">
              <a:solidFill>
                <a:schemeClr val="bg1"/>
              </a:solidFill>
              <a:latin typeface="Calibri" pitchFamily="34" charset="0"/>
              <a:ea typeface="+mn-ea"/>
              <a:cs typeface="+mn-cs"/>
            </a:endParaRPr>
          </a:p>
        </p:txBody>
      </p:sp>
      <p:pic>
        <p:nvPicPr>
          <p:cNvPr id="9" name="Picture 3" descr="C:\Users\maryfj\Desktop\DVD_ART34\Artwork_Imagery\Shapes\Glows\white oval shaped glow.png"/>
          <p:cNvPicPr>
            <a:picLocks noChangeAspect="1" noChangeArrowheads="1"/>
          </p:cNvPicPr>
          <p:nvPr/>
        </p:nvPicPr>
        <p:blipFill>
          <a:blip r:embed="rId3" cstate="email"/>
          <a:srcRect/>
          <a:stretch>
            <a:fillRect/>
          </a:stretch>
        </p:blipFill>
        <p:spPr bwMode="auto">
          <a:xfrm>
            <a:off x="3044241" y="1961258"/>
            <a:ext cx="3295298" cy="1495545"/>
          </a:xfrm>
          <a:prstGeom prst="rect">
            <a:avLst/>
          </a:prstGeom>
          <a:noFill/>
        </p:spPr>
      </p:pic>
      <p:pic>
        <p:nvPicPr>
          <p:cNvPr id="11" name="Picture 3" descr="C:\Users\maryfj\Desktop\DVD_ART34\Artwork_Imagery\Shapes\Glows\white oval shaped glow.png"/>
          <p:cNvPicPr>
            <a:picLocks noChangeAspect="1" noChangeArrowheads="1"/>
          </p:cNvPicPr>
          <p:nvPr/>
        </p:nvPicPr>
        <p:blipFill>
          <a:blip r:embed="rId3" cstate="email">
            <a:duotone>
              <a:prstClr val="black"/>
              <a:schemeClr val="accent4">
                <a:tint val="45000"/>
                <a:satMod val="400000"/>
              </a:schemeClr>
            </a:duotone>
          </a:blip>
          <a:srcRect/>
          <a:stretch>
            <a:fillRect/>
          </a:stretch>
        </p:blipFill>
        <p:spPr bwMode="auto">
          <a:xfrm>
            <a:off x="5848702" y="2231743"/>
            <a:ext cx="3295298" cy="1495545"/>
          </a:xfrm>
          <a:prstGeom prst="rect">
            <a:avLst/>
          </a:prstGeom>
          <a:noFill/>
        </p:spPr>
      </p:pic>
      <p:sp>
        <p:nvSpPr>
          <p:cNvPr id="12" name="TextBox 11"/>
          <p:cNvSpPr txBox="1"/>
          <p:nvPr/>
        </p:nvSpPr>
        <p:spPr>
          <a:xfrm>
            <a:off x="3412488" y="3351280"/>
            <a:ext cx="2329544" cy="870049"/>
          </a:xfrm>
          <a:prstGeom prst="rect">
            <a:avLst/>
          </a:prstGeom>
          <a:noFill/>
        </p:spPr>
        <p:txBody>
          <a:bodyPr wrap="square" lIns="0" tIns="86420" rIns="0" bIns="0" rtlCol="0" anchor="ctr" anchorCtr="0">
            <a:noAutofit/>
          </a:bodyPr>
          <a:lstStyle/>
          <a:p>
            <a:pPr algn="ctr" defTabSz="914363" rtl="0">
              <a:lnSpc>
                <a:spcPct val="75000"/>
              </a:lnSpc>
            </a:pPr>
            <a:endParaRPr lang="en-US" sz="2600" b="1" kern="1200" spc="-47" dirty="0">
              <a:gradFill>
                <a:gsLst>
                  <a:gs pos="0">
                    <a:srgbClr val="000000"/>
                  </a:gs>
                  <a:gs pos="100000">
                    <a:srgbClr val="000000"/>
                  </a:gs>
                </a:gsLst>
                <a:lin ang="5400000" scaled="0"/>
              </a:gradFill>
              <a:latin typeface="Calibri" pitchFamily="34" charset="0"/>
              <a:ea typeface="+mn-ea"/>
              <a:cs typeface="+mn-cs"/>
            </a:endParaRPr>
          </a:p>
        </p:txBody>
      </p:sp>
      <p:pic>
        <p:nvPicPr>
          <p:cNvPr id="13" name="Picture 3" descr="C:\Users\maryfj\Desktop\DVD_ART34\Artwork_Imagery\Shapes\Glows\white oval shaped glow.png"/>
          <p:cNvPicPr>
            <a:picLocks noChangeAspect="1" noChangeArrowheads="1"/>
          </p:cNvPicPr>
          <p:nvPr/>
        </p:nvPicPr>
        <p:blipFill>
          <a:blip r:embed="rId3" cstate="email">
            <a:duotone>
              <a:prstClr val="black"/>
              <a:schemeClr val="accent4">
                <a:tint val="45000"/>
                <a:satMod val="400000"/>
              </a:schemeClr>
            </a:duotone>
          </a:blip>
          <a:srcRect/>
          <a:stretch>
            <a:fillRect/>
          </a:stretch>
        </p:blipFill>
        <p:spPr bwMode="auto">
          <a:xfrm>
            <a:off x="189186" y="3462514"/>
            <a:ext cx="3295298" cy="1495545"/>
          </a:xfrm>
          <a:prstGeom prst="rect">
            <a:avLst/>
          </a:prstGeom>
          <a:noFill/>
        </p:spPr>
      </p:pic>
      <p:pic>
        <p:nvPicPr>
          <p:cNvPr id="14" name="Picture 3" descr="C:\Users\maryfj\Desktop\DVD_ART34\Artwork_Imagery\Shapes\Glows\white oval shaped glow.png"/>
          <p:cNvPicPr>
            <a:picLocks noChangeAspect="1" noChangeArrowheads="1"/>
          </p:cNvPicPr>
          <p:nvPr/>
        </p:nvPicPr>
        <p:blipFill>
          <a:blip r:embed="rId3" cstate="email"/>
          <a:srcRect/>
          <a:stretch>
            <a:fillRect/>
          </a:stretch>
        </p:blipFill>
        <p:spPr bwMode="auto">
          <a:xfrm>
            <a:off x="2948151" y="3028053"/>
            <a:ext cx="3295298" cy="1495545"/>
          </a:xfrm>
          <a:prstGeom prst="rect">
            <a:avLst/>
          </a:prstGeom>
          <a:noFill/>
        </p:spPr>
      </p:pic>
      <p:pic>
        <p:nvPicPr>
          <p:cNvPr id="15" name="Picture 3" descr="C:\Users\maryfj\Desktop\DVD_ART34\Artwork_Imagery\Shapes\Glows\white oval shaped glow.png"/>
          <p:cNvPicPr>
            <a:picLocks noChangeAspect="1" noChangeArrowheads="1"/>
          </p:cNvPicPr>
          <p:nvPr/>
        </p:nvPicPr>
        <p:blipFill>
          <a:blip r:embed="rId3" cstate="email">
            <a:duotone>
              <a:prstClr val="black"/>
              <a:schemeClr val="accent4">
                <a:tint val="45000"/>
                <a:satMod val="400000"/>
              </a:schemeClr>
            </a:duotone>
          </a:blip>
          <a:srcRect/>
          <a:stretch>
            <a:fillRect/>
          </a:stretch>
        </p:blipFill>
        <p:spPr bwMode="auto">
          <a:xfrm>
            <a:off x="5890742" y="3377367"/>
            <a:ext cx="3295298" cy="1495545"/>
          </a:xfrm>
          <a:prstGeom prst="rect">
            <a:avLst/>
          </a:prstGeom>
          <a:noFill/>
        </p:spPr>
      </p:pic>
      <p:sp>
        <p:nvSpPr>
          <p:cNvPr id="16" name="TextBox 15"/>
          <p:cNvSpPr txBox="1"/>
          <p:nvPr/>
        </p:nvSpPr>
        <p:spPr>
          <a:xfrm>
            <a:off x="6377186" y="2569770"/>
            <a:ext cx="2367851" cy="870049"/>
          </a:xfrm>
          <a:prstGeom prst="rect">
            <a:avLst/>
          </a:prstGeom>
          <a:noFill/>
        </p:spPr>
        <p:txBody>
          <a:bodyPr wrap="square" lIns="0" tIns="86420" rIns="0" bIns="0" rtlCol="0" anchor="ctr" anchorCtr="0">
            <a:noAutofit/>
          </a:bodyPr>
          <a:lstStyle/>
          <a:p>
            <a:pPr algn="ctr" defTabSz="914363">
              <a:lnSpc>
                <a:spcPct val="75000"/>
              </a:lnSpc>
            </a:pPr>
            <a:r>
              <a:rPr lang="zh-CN" altLang="en-US" sz="2600" b="1" spc="-47" dirty="0" smtClean="0">
                <a:solidFill>
                  <a:schemeClr val="bg1"/>
                </a:solidFill>
                <a:latin typeface="Calibri" pitchFamily="34" charset="0"/>
              </a:rPr>
              <a:t>各类应用</a:t>
            </a:r>
            <a:endParaRPr lang="en-US" altLang="en-US" sz="2600" b="1" spc="-47" dirty="0">
              <a:solidFill>
                <a:schemeClr val="bg1"/>
              </a:solidFill>
              <a:latin typeface="Calibri" pitchFamily="34" charset="0"/>
            </a:endParaRPr>
          </a:p>
        </p:txBody>
      </p:sp>
      <p:sp>
        <p:nvSpPr>
          <p:cNvPr id="17" name="TextBox 16"/>
          <p:cNvSpPr txBox="1"/>
          <p:nvPr/>
        </p:nvSpPr>
        <p:spPr>
          <a:xfrm>
            <a:off x="6382447" y="3710107"/>
            <a:ext cx="2367851" cy="870049"/>
          </a:xfrm>
          <a:prstGeom prst="rect">
            <a:avLst/>
          </a:prstGeom>
          <a:noFill/>
        </p:spPr>
        <p:txBody>
          <a:bodyPr wrap="square" lIns="0" tIns="86420" rIns="0" bIns="0" rtlCol="0" anchor="ctr" anchorCtr="0">
            <a:noAutofit/>
          </a:bodyPr>
          <a:lstStyle/>
          <a:p>
            <a:pPr algn="ctr" defTabSz="914363">
              <a:lnSpc>
                <a:spcPct val="75000"/>
              </a:lnSpc>
            </a:pPr>
            <a:r>
              <a:rPr lang="zh-CN" altLang="en-US" sz="2600" b="1" spc="-47" dirty="0" smtClean="0">
                <a:solidFill>
                  <a:schemeClr val="bg1"/>
                </a:solidFill>
                <a:latin typeface="Calibri" pitchFamily="34" charset="0"/>
              </a:rPr>
              <a:t>日常维护</a:t>
            </a:r>
            <a:endParaRPr lang="en-US" altLang="en-US" sz="2600" b="1" spc="-47" dirty="0">
              <a:solidFill>
                <a:schemeClr val="bg1"/>
              </a:solidFill>
              <a:latin typeface="Calibri" pitchFamily="34" charset="0"/>
            </a:endParaRPr>
          </a:p>
        </p:txBody>
      </p:sp>
      <p:sp>
        <p:nvSpPr>
          <p:cNvPr id="19" name="TextBox 18"/>
          <p:cNvSpPr txBox="1"/>
          <p:nvPr/>
        </p:nvSpPr>
        <p:spPr>
          <a:xfrm>
            <a:off x="518554" y="3721682"/>
            <a:ext cx="2367851" cy="870049"/>
          </a:xfrm>
          <a:prstGeom prst="rect">
            <a:avLst/>
          </a:prstGeom>
          <a:noFill/>
        </p:spPr>
        <p:txBody>
          <a:bodyPr wrap="square" lIns="0" tIns="86420" rIns="0" bIns="0" rtlCol="0" anchor="ctr" anchorCtr="0">
            <a:noAutofit/>
          </a:bodyPr>
          <a:lstStyle/>
          <a:p>
            <a:pPr algn="ctr" defTabSz="914363">
              <a:lnSpc>
                <a:spcPct val="75000"/>
              </a:lnSpc>
            </a:pPr>
            <a:r>
              <a:rPr lang="zh-CN" altLang="en-US" sz="2600" b="1" spc="-47" dirty="0" smtClean="0">
                <a:solidFill>
                  <a:schemeClr val="bg1"/>
                </a:solidFill>
                <a:latin typeface="Calibri" pitchFamily="34" charset="0"/>
              </a:rPr>
              <a:t>网络布线</a:t>
            </a:r>
            <a:endParaRPr lang="en-US" altLang="en-US" sz="2600" b="1" spc="-47" dirty="0">
              <a:solidFill>
                <a:schemeClr val="bg1"/>
              </a:solidFill>
              <a:latin typeface="Calibri" pitchFamily="34" charset="0"/>
            </a:endParaRPr>
          </a:p>
        </p:txBody>
      </p:sp>
      <p:grpSp>
        <p:nvGrpSpPr>
          <p:cNvPr id="22" name="组合 21"/>
          <p:cNvGrpSpPr/>
          <p:nvPr/>
        </p:nvGrpSpPr>
        <p:grpSpPr>
          <a:xfrm>
            <a:off x="3240788" y="2210945"/>
            <a:ext cx="2754893" cy="2906784"/>
            <a:chOff x="3240788" y="2210945"/>
            <a:chExt cx="2754893" cy="2906784"/>
          </a:xfrm>
        </p:grpSpPr>
        <p:sp>
          <p:nvSpPr>
            <p:cNvPr id="10" name="TextBox 9"/>
            <p:cNvSpPr txBox="1"/>
            <p:nvPr/>
          </p:nvSpPr>
          <p:spPr>
            <a:xfrm>
              <a:off x="3407228" y="2210945"/>
              <a:ext cx="2329544" cy="870049"/>
            </a:xfrm>
            <a:prstGeom prst="rect">
              <a:avLst/>
            </a:prstGeom>
            <a:noFill/>
          </p:spPr>
          <p:txBody>
            <a:bodyPr wrap="square" lIns="0" tIns="86420" rIns="0" bIns="0" rtlCol="0" anchor="ctr" anchorCtr="0">
              <a:noAutofit/>
            </a:bodyPr>
            <a:lstStyle/>
            <a:p>
              <a:pPr algn="ctr" defTabSz="914363" rtl="0">
                <a:lnSpc>
                  <a:spcPct val="75000"/>
                </a:lnSpc>
              </a:pPr>
              <a:r>
                <a:rPr lang="zh-CN" altLang="en-US" sz="2600" b="1" spc="-47" dirty="0" smtClean="0">
                  <a:gradFill>
                    <a:gsLst>
                      <a:gs pos="0">
                        <a:srgbClr val="000000"/>
                      </a:gs>
                      <a:gs pos="100000">
                        <a:srgbClr val="000000"/>
                      </a:gs>
                    </a:gsLst>
                    <a:lin ang="5400000" scaled="0"/>
                  </a:gradFill>
                  <a:latin typeface="Calibri" pitchFamily="34" charset="0"/>
                </a:rPr>
                <a:t>控制成本</a:t>
              </a:r>
              <a:endParaRPr lang="en-US" sz="2600" b="1" spc="-47" dirty="0" smtClean="0">
                <a:gradFill>
                  <a:gsLst>
                    <a:gs pos="0">
                      <a:srgbClr val="000000"/>
                    </a:gs>
                    <a:gs pos="100000">
                      <a:srgbClr val="000000"/>
                    </a:gs>
                  </a:gsLst>
                  <a:lin ang="5400000" scaled="0"/>
                </a:gradFill>
                <a:latin typeface="Calibri" pitchFamily="34" charset="0"/>
              </a:endParaRPr>
            </a:p>
          </p:txBody>
        </p:sp>
        <p:sp>
          <p:nvSpPr>
            <p:cNvPr id="18" name="TextBox 17"/>
            <p:cNvSpPr txBox="1"/>
            <p:nvPr/>
          </p:nvSpPr>
          <p:spPr>
            <a:xfrm>
              <a:off x="3412488" y="3227155"/>
              <a:ext cx="2329544" cy="870049"/>
            </a:xfrm>
            <a:prstGeom prst="rect">
              <a:avLst/>
            </a:prstGeom>
            <a:noFill/>
          </p:spPr>
          <p:txBody>
            <a:bodyPr wrap="square" lIns="0" tIns="86420" rIns="0" bIns="0" rtlCol="0" anchor="ctr" anchorCtr="0">
              <a:noAutofit/>
            </a:bodyPr>
            <a:lstStyle/>
            <a:p>
              <a:pPr algn="ctr" defTabSz="914363" rtl="0">
                <a:lnSpc>
                  <a:spcPct val="75000"/>
                </a:lnSpc>
              </a:pPr>
              <a:r>
                <a:rPr lang="zh-CN" altLang="en-US" sz="2600" b="1" kern="1200" spc="-47" dirty="0" smtClean="0">
                  <a:gradFill>
                    <a:gsLst>
                      <a:gs pos="0">
                        <a:srgbClr val="000000"/>
                      </a:gs>
                      <a:gs pos="100000">
                        <a:srgbClr val="000000"/>
                      </a:gs>
                    </a:gsLst>
                    <a:lin ang="5400000" scaled="0"/>
                  </a:gradFill>
                  <a:latin typeface="Calibri" pitchFamily="34" charset="0"/>
                  <a:ea typeface="+mn-ea"/>
                  <a:cs typeface="+mn-cs"/>
                </a:rPr>
                <a:t>灵活扩展</a:t>
              </a:r>
              <a:endParaRPr lang="en-US" sz="2600" b="1" kern="1200" spc="-47" dirty="0">
                <a:gradFill>
                  <a:gsLst>
                    <a:gs pos="0">
                      <a:srgbClr val="000000"/>
                    </a:gs>
                    <a:gs pos="100000">
                      <a:srgbClr val="000000"/>
                    </a:gs>
                  </a:gsLst>
                  <a:lin ang="5400000" scaled="0"/>
                </a:gradFill>
                <a:latin typeface="Calibri" pitchFamily="34" charset="0"/>
                <a:ea typeface="+mn-ea"/>
                <a:cs typeface="+mn-cs"/>
              </a:endParaRPr>
            </a:p>
          </p:txBody>
        </p:sp>
        <p:sp>
          <p:nvSpPr>
            <p:cNvPr id="21" name="TextBox 20"/>
            <p:cNvSpPr txBox="1"/>
            <p:nvPr/>
          </p:nvSpPr>
          <p:spPr>
            <a:xfrm>
              <a:off x="3240788" y="4247680"/>
              <a:ext cx="2754893" cy="870049"/>
            </a:xfrm>
            <a:prstGeom prst="rect">
              <a:avLst/>
            </a:prstGeom>
            <a:noFill/>
          </p:spPr>
          <p:txBody>
            <a:bodyPr wrap="square" lIns="0" tIns="86420" rIns="0" bIns="0" rtlCol="0" anchor="ctr" anchorCtr="0">
              <a:noAutofit/>
            </a:bodyPr>
            <a:lstStyle/>
            <a:p>
              <a:pPr algn="ctr" defTabSz="914363" rtl="0">
                <a:lnSpc>
                  <a:spcPct val="75000"/>
                </a:lnSpc>
              </a:pPr>
              <a:r>
                <a:rPr lang="zh-CN" altLang="en-US" sz="2600" b="1" kern="1200" spc="-47" dirty="0" smtClean="0">
                  <a:gradFill>
                    <a:gsLst>
                      <a:gs pos="0">
                        <a:srgbClr val="000000"/>
                      </a:gs>
                      <a:gs pos="100000">
                        <a:srgbClr val="000000"/>
                      </a:gs>
                    </a:gsLst>
                    <a:lin ang="5400000" scaled="0"/>
                  </a:gradFill>
                  <a:latin typeface="Calibri" pitchFamily="34" charset="0"/>
                  <a:ea typeface="+mn-ea"/>
                  <a:cs typeface="+mn-cs"/>
                </a:rPr>
                <a:t>高可用性</a:t>
              </a:r>
              <a:endParaRPr lang="en-US" sz="2600" b="1" kern="1200" spc="-47" dirty="0">
                <a:gradFill>
                  <a:gsLst>
                    <a:gs pos="0">
                      <a:srgbClr val="000000"/>
                    </a:gs>
                    <a:gs pos="100000">
                      <a:srgbClr val="000000"/>
                    </a:gs>
                  </a:gsLst>
                  <a:lin ang="5400000" scaled="0"/>
                </a:gradFill>
                <a:latin typeface="Calibri" pitchFamily="34" charset="0"/>
                <a:ea typeface="+mn-ea"/>
                <a:cs typeface="+mn-cs"/>
              </a:endParaRPr>
            </a:p>
          </p:txBody>
        </p:sp>
      </p:grpSp>
      <p:sp>
        <p:nvSpPr>
          <p:cNvPr id="20" name="标题 19"/>
          <p:cNvSpPr>
            <a:spLocks noGrp="1"/>
          </p:cNvSpPr>
          <p:nvPr>
            <p:ph type="title"/>
          </p:nvPr>
        </p:nvSpPr>
        <p:spPr/>
        <p:txBody>
          <a:bodyPr/>
          <a:lstStyle/>
          <a:p>
            <a:r>
              <a:rPr lang="zh-CN" altLang="en-US" dirty="0" smtClean="0"/>
              <a:t>机房里的那些事</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机房应用的大致分类</a:t>
            </a:r>
            <a:endParaRPr lang="zh-CN" altLang="en-US" dirty="0"/>
          </a:p>
        </p:txBody>
      </p:sp>
      <p:pic>
        <p:nvPicPr>
          <p:cNvPr id="39" name="Picture 24" descr="measure.png"/>
          <p:cNvPicPr>
            <a:picLocks noChangeAspect="1"/>
          </p:cNvPicPr>
          <p:nvPr/>
        </p:nvPicPr>
        <p:blipFill>
          <a:blip r:embed="rId3" cstate="email"/>
          <a:srcRect/>
          <a:stretch>
            <a:fillRect/>
          </a:stretch>
        </p:blipFill>
        <p:spPr>
          <a:xfrm>
            <a:off x="0" y="145078"/>
            <a:ext cx="7067413" cy="6712922"/>
          </a:xfrm>
          <a:prstGeom prst="rect">
            <a:avLst/>
          </a:prstGeom>
        </p:spPr>
      </p:pic>
      <p:sp>
        <p:nvSpPr>
          <p:cNvPr id="40" name="Freeform 8"/>
          <p:cNvSpPr>
            <a:spLocks/>
          </p:cNvSpPr>
          <p:nvPr/>
        </p:nvSpPr>
        <p:spPr bwMode="auto">
          <a:xfrm>
            <a:off x="0" y="5506162"/>
            <a:ext cx="12729171" cy="1365486"/>
          </a:xfrm>
          <a:custGeom>
            <a:avLst/>
            <a:gdLst/>
            <a:ahLst/>
            <a:cxnLst>
              <a:cxn ang="0">
                <a:pos x="0" y="975"/>
              </a:cxn>
              <a:cxn ang="0">
                <a:pos x="236" y="0"/>
              </a:cxn>
              <a:cxn ang="0">
                <a:pos x="5100" y="0"/>
              </a:cxn>
              <a:cxn ang="0">
                <a:pos x="5100" y="975"/>
              </a:cxn>
              <a:cxn ang="0">
                <a:pos x="0" y="975"/>
              </a:cxn>
            </a:cxnLst>
            <a:rect l="0" t="0" r="r" b="b"/>
            <a:pathLst>
              <a:path w="5100" h="975">
                <a:moveTo>
                  <a:pt x="0" y="975"/>
                </a:moveTo>
                <a:lnTo>
                  <a:pt x="236" y="0"/>
                </a:lnTo>
                <a:lnTo>
                  <a:pt x="5100" y="0"/>
                </a:lnTo>
                <a:lnTo>
                  <a:pt x="5100" y="975"/>
                </a:lnTo>
                <a:lnTo>
                  <a:pt x="0" y="975"/>
                </a:lnTo>
                <a:close/>
              </a:path>
            </a:pathLst>
          </a:custGeom>
          <a:gradFill flip="none" rotWithShape="1">
            <a:gsLst>
              <a:gs pos="0">
                <a:srgbClr val="060E24"/>
              </a:gs>
              <a:gs pos="50000">
                <a:srgbClr val="439D23"/>
              </a:gs>
              <a:gs pos="100000">
                <a:srgbClr val="FFFFFF">
                  <a:alpha val="0"/>
                </a:srgbClr>
              </a:gs>
            </a:gsLst>
            <a:path path="circle">
              <a:fillToRect t="100000" r="100000"/>
            </a:path>
            <a:tileRect l="-100000" b="-100000"/>
          </a:gradFill>
          <a:ln w="12700" cap="flat" cmpd="sng" algn="ctr">
            <a:noFill/>
            <a:prstDash val="solid"/>
            <a:round/>
            <a:headEnd type="none" w="med" len="med"/>
            <a:tailEnd type="none" w="med" len="med"/>
          </a:ln>
          <a:effectLst>
            <a:outerShdw blurRad="584200" dist="393700" dir="16620000" algn="bl" rotWithShape="0">
              <a:prstClr val="black">
                <a:alpha val="42000"/>
              </a:prstClr>
            </a:outerShdw>
          </a:effectLst>
          <a:scene3d>
            <a:camera prst="orthographicFront"/>
            <a:lightRig rig="threePt" dir="t"/>
          </a:scene3d>
          <a:sp3d extrusionH="133350">
            <a:bevelB w="184150" h="95250"/>
            <a:extrusionClr>
              <a:srgbClr val="439D23"/>
            </a:extrusionClr>
            <a:contourClr>
              <a:srgbClr val="00B0F0"/>
            </a:contourClr>
          </a:sp3d>
        </p:spPr>
        <p:txBody>
          <a:bodyPr vert="horz" wrap="none" lIns="0" tIns="182865" rIns="0" bIns="0" numCol="1" rtlCol="0" anchor="ctr" anchorCtr="0" compatLnSpc="1">
            <a:prstTxWarp prst="textNoShape">
              <a:avLst/>
            </a:prstTxWarp>
            <a:flatTx/>
          </a:bodyPr>
          <a:lstStyle/>
          <a:p>
            <a:pPr algn="ctr" fontAlgn="base">
              <a:lnSpc>
                <a:spcPct val="80000"/>
              </a:lnSpc>
              <a:spcAft>
                <a:spcPct val="0"/>
              </a:spcAft>
              <a:defRPr/>
            </a:pPr>
            <a:endParaRPr lang="en-US" altLang="zh-CN" sz="6000" b="1" i="1" spc="-150" dirty="0" smtClean="0">
              <a:ln w="19050">
                <a:noFill/>
              </a:ln>
              <a:gradFill flip="none" rotWithShape="1">
                <a:gsLst>
                  <a:gs pos="0">
                    <a:srgbClr val="FFD44B"/>
                  </a:gs>
                  <a:gs pos="50000">
                    <a:srgbClr val="FFE07D"/>
                  </a:gs>
                  <a:gs pos="100000">
                    <a:srgbClr val="FFD44B">
                      <a:tint val="23500"/>
                      <a:satMod val="160000"/>
                    </a:srgbClr>
                  </a:gs>
                </a:gsLst>
                <a:lin ang="16200000" scaled="1"/>
                <a:tileRect/>
              </a:gradFill>
              <a:effectLst>
                <a:outerShdw blurRad="50800" dist="38100" dir="2700000" algn="tl" rotWithShape="0">
                  <a:prstClr val="black">
                    <a:alpha val="40000"/>
                  </a:prstClr>
                </a:outerShdw>
              </a:effectLst>
              <a:latin typeface="Segoe" pitchFamily="34" charset="0"/>
              <a:cs typeface="Arial" charset="0"/>
            </a:endParaRPr>
          </a:p>
        </p:txBody>
      </p:sp>
      <p:sp>
        <p:nvSpPr>
          <p:cNvPr id="41" name="Freeform 9"/>
          <p:cNvSpPr>
            <a:spLocks/>
          </p:cNvSpPr>
          <p:nvPr/>
        </p:nvSpPr>
        <p:spPr bwMode="auto">
          <a:xfrm>
            <a:off x="1367268" y="4035640"/>
            <a:ext cx="12705986" cy="1365486"/>
          </a:xfrm>
          <a:custGeom>
            <a:avLst/>
            <a:gdLst/>
            <a:ahLst/>
            <a:cxnLst>
              <a:cxn ang="0">
                <a:pos x="0" y="975"/>
              </a:cxn>
              <a:cxn ang="0">
                <a:pos x="222" y="0"/>
              </a:cxn>
              <a:cxn ang="0">
                <a:pos x="4816" y="0"/>
              </a:cxn>
              <a:cxn ang="0">
                <a:pos x="4816" y="975"/>
              </a:cxn>
              <a:cxn ang="0">
                <a:pos x="0" y="975"/>
              </a:cxn>
            </a:cxnLst>
            <a:rect l="0" t="0" r="r" b="b"/>
            <a:pathLst>
              <a:path w="4816" h="975">
                <a:moveTo>
                  <a:pt x="0" y="975"/>
                </a:moveTo>
                <a:lnTo>
                  <a:pt x="222" y="0"/>
                </a:lnTo>
                <a:lnTo>
                  <a:pt x="4816" y="0"/>
                </a:lnTo>
                <a:lnTo>
                  <a:pt x="4816" y="975"/>
                </a:lnTo>
                <a:lnTo>
                  <a:pt x="0" y="975"/>
                </a:lnTo>
                <a:close/>
              </a:path>
            </a:pathLst>
          </a:custGeom>
          <a:gradFill flip="none" rotWithShape="1">
            <a:gsLst>
              <a:gs pos="0">
                <a:srgbClr val="060E24"/>
              </a:gs>
              <a:gs pos="50000">
                <a:srgbClr val="1793E7"/>
              </a:gs>
              <a:gs pos="100000">
                <a:srgbClr val="FFFFFF">
                  <a:alpha val="0"/>
                </a:srgbClr>
              </a:gs>
            </a:gsLst>
            <a:path path="circle">
              <a:fillToRect t="100000" r="100000"/>
            </a:path>
            <a:tileRect l="-100000" b="-100000"/>
          </a:gradFill>
          <a:ln w="12700" cap="flat" cmpd="sng" algn="ctr">
            <a:noFill/>
            <a:prstDash val="solid"/>
            <a:round/>
            <a:headEnd type="none" w="med" len="med"/>
            <a:tailEnd type="none" w="med" len="med"/>
          </a:ln>
          <a:effectLst>
            <a:outerShdw blurRad="584200" dist="393700" dir="16620000" algn="bl" rotWithShape="0">
              <a:prstClr val="black">
                <a:alpha val="42000"/>
              </a:prstClr>
            </a:outerShdw>
          </a:effectLst>
          <a:scene3d>
            <a:camera prst="orthographicFront"/>
            <a:lightRig rig="threePt" dir="t"/>
          </a:scene3d>
          <a:sp3d extrusionH="171450">
            <a:bevelB w="184150" h="95250"/>
            <a:extrusionClr>
              <a:srgbClr val="0070C0"/>
            </a:extrusionClr>
            <a:contourClr>
              <a:srgbClr val="00B0F0"/>
            </a:contourClr>
          </a:sp3d>
        </p:spPr>
        <p:txBody>
          <a:bodyPr vert="horz" wrap="none" lIns="0" tIns="182865" rIns="0" bIns="0" numCol="1" rtlCol="0" anchor="ctr" anchorCtr="0" compatLnSpc="1">
            <a:prstTxWarp prst="textNoShape">
              <a:avLst/>
            </a:prstTxWarp>
            <a:flatTx/>
          </a:bodyPr>
          <a:lstStyle/>
          <a:p>
            <a:pPr algn="ctr" fontAlgn="base">
              <a:lnSpc>
                <a:spcPct val="80000"/>
              </a:lnSpc>
              <a:spcAft>
                <a:spcPct val="0"/>
              </a:spcAft>
              <a:defRPr/>
            </a:pPr>
            <a:endParaRPr lang="en-US" altLang="zh-CN" sz="6000" b="1" i="1" spc="-150" dirty="0" smtClean="0">
              <a:ln w="19050">
                <a:noFill/>
              </a:ln>
              <a:gradFill flip="none" rotWithShape="1">
                <a:gsLst>
                  <a:gs pos="0">
                    <a:srgbClr val="FFD44B"/>
                  </a:gs>
                  <a:gs pos="50000">
                    <a:srgbClr val="FFE07D"/>
                  </a:gs>
                  <a:gs pos="100000">
                    <a:srgbClr val="FFD44B">
                      <a:tint val="23500"/>
                      <a:satMod val="160000"/>
                    </a:srgbClr>
                  </a:gs>
                </a:gsLst>
                <a:lin ang="16200000" scaled="1"/>
                <a:tileRect/>
              </a:gradFill>
              <a:effectLst>
                <a:outerShdw blurRad="50800" dist="38100" dir="2700000" algn="tl" rotWithShape="0">
                  <a:prstClr val="black">
                    <a:alpha val="40000"/>
                  </a:prstClr>
                </a:outerShdw>
              </a:effectLst>
              <a:latin typeface="Segoe" pitchFamily="34" charset="0"/>
              <a:cs typeface="Arial" charset="0"/>
            </a:endParaRPr>
          </a:p>
        </p:txBody>
      </p:sp>
      <p:sp>
        <p:nvSpPr>
          <p:cNvPr id="42" name="Freeform 10"/>
          <p:cNvSpPr>
            <a:spLocks/>
          </p:cNvSpPr>
          <p:nvPr/>
        </p:nvSpPr>
        <p:spPr bwMode="auto">
          <a:xfrm>
            <a:off x="2709126" y="2563716"/>
            <a:ext cx="12721450" cy="1365486"/>
          </a:xfrm>
          <a:custGeom>
            <a:avLst/>
            <a:gdLst/>
            <a:ahLst/>
            <a:cxnLst>
              <a:cxn ang="0">
                <a:pos x="0" y="975"/>
              </a:cxn>
              <a:cxn ang="0">
                <a:pos x="210" y="0"/>
              </a:cxn>
              <a:cxn ang="0">
                <a:pos x="4579" y="0"/>
              </a:cxn>
              <a:cxn ang="0">
                <a:pos x="4579" y="975"/>
              </a:cxn>
              <a:cxn ang="0">
                <a:pos x="0" y="975"/>
              </a:cxn>
            </a:cxnLst>
            <a:rect l="0" t="0" r="r" b="b"/>
            <a:pathLst>
              <a:path w="4579" h="975">
                <a:moveTo>
                  <a:pt x="0" y="975"/>
                </a:moveTo>
                <a:lnTo>
                  <a:pt x="210" y="0"/>
                </a:lnTo>
                <a:lnTo>
                  <a:pt x="4579" y="0"/>
                </a:lnTo>
                <a:lnTo>
                  <a:pt x="4579" y="975"/>
                </a:lnTo>
                <a:lnTo>
                  <a:pt x="0" y="975"/>
                </a:lnTo>
                <a:close/>
              </a:path>
            </a:pathLst>
          </a:custGeom>
          <a:gradFill flip="none" rotWithShape="1">
            <a:gsLst>
              <a:gs pos="0">
                <a:srgbClr val="060E24"/>
              </a:gs>
              <a:gs pos="50000">
                <a:srgbClr val="D5590D"/>
              </a:gs>
              <a:gs pos="100000">
                <a:srgbClr val="FFFFFF">
                  <a:alpha val="0"/>
                </a:srgbClr>
              </a:gs>
            </a:gsLst>
            <a:path path="circle">
              <a:fillToRect t="100000" r="100000"/>
            </a:path>
            <a:tileRect l="-100000" b="-100000"/>
          </a:gradFill>
          <a:ln w="12700" cap="flat" cmpd="sng" algn="ctr">
            <a:noFill/>
            <a:prstDash val="solid"/>
            <a:round/>
            <a:headEnd type="none" w="med" len="med"/>
            <a:tailEnd type="none" w="med" len="med"/>
          </a:ln>
          <a:effectLst>
            <a:outerShdw blurRad="584200" dist="393700" dir="16620000" algn="bl" rotWithShape="0">
              <a:prstClr val="black">
                <a:alpha val="42000"/>
              </a:prstClr>
            </a:outerShdw>
          </a:effectLst>
          <a:scene3d>
            <a:camera prst="orthographicFront"/>
            <a:lightRig rig="threePt" dir="t"/>
          </a:scene3d>
          <a:sp3d extrusionH="133350">
            <a:bevelB w="184150" h="95250"/>
            <a:extrusionClr>
              <a:srgbClr val="D5590D"/>
            </a:extrusionClr>
            <a:contourClr>
              <a:srgbClr val="00B0F0"/>
            </a:contourClr>
          </a:sp3d>
        </p:spPr>
        <p:txBody>
          <a:bodyPr vert="horz" wrap="none" lIns="0" tIns="182865" rIns="0" bIns="0" numCol="1" rtlCol="0" anchor="ctr" anchorCtr="0" compatLnSpc="1">
            <a:prstTxWarp prst="textNoShape">
              <a:avLst/>
            </a:prstTxWarp>
            <a:flatTx/>
          </a:bodyPr>
          <a:lstStyle/>
          <a:p>
            <a:pPr algn="ctr" fontAlgn="base">
              <a:lnSpc>
                <a:spcPct val="80000"/>
              </a:lnSpc>
              <a:spcAft>
                <a:spcPct val="0"/>
              </a:spcAft>
              <a:defRPr/>
            </a:pPr>
            <a:endParaRPr lang="en-US" altLang="zh-CN" sz="6000" b="1" i="1" spc="-150" dirty="0" smtClean="0">
              <a:ln w="19050">
                <a:noFill/>
              </a:ln>
              <a:gradFill flip="none" rotWithShape="1">
                <a:gsLst>
                  <a:gs pos="0">
                    <a:srgbClr val="FFD44B"/>
                  </a:gs>
                  <a:gs pos="50000">
                    <a:srgbClr val="FFE07D"/>
                  </a:gs>
                  <a:gs pos="100000">
                    <a:srgbClr val="FFD44B">
                      <a:tint val="23500"/>
                      <a:satMod val="160000"/>
                    </a:srgbClr>
                  </a:gs>
                </a:gsLst>
                <a:lin ang="16200000" scaled="1"/>
                <a:tileRect/>
              </a:gradFill>
              <a:effectLst>
                <a:outerShdw blurRad="50800" dist="38100" dir="2700000" algn="tl" rotWithShape="0">
                  <a:prstClr val="black">
                    <a:alpha val="40000"/>
                  </a:prstClr>
                </a:outerShdw>
              </a:effectLst>
              <a:latin typeface="Segoe" pitchFamily="34" charset="0"/>
              <a:cs typeface="Arial" charset="0"/>
            </a:endParaRPr>
          </a:p>
        </p:txBody>
      </p:sp>
      <p:pic>
        <p:nvPicPr>
          <p:cNvPr id="44" name="Picture 5" descr="C:\Users\monical\Desktop\ADMIN\DVD_ART34\Artwork_Imagery\Brand Photos\Scenarios\FY08 Brand - Mobility\man working lying computer casual student.png"/>
          <p:cNvPicPr>
            <a:picLocks noChangeAspect="1" noChangeArrowheads="1"/>
          </p:cNvPicPr>
          <p:nvPr/>
        </p:nvPicPr>
        <p:blipFill>
          <a:blip r:embed="rId4" cstate="email"/>
          <a:stretch>
            <a:fillRect/>
          </a:stretch>
        </p:blipFill>
        <p:spPr bwMode="auto">
          <a:xfrm>
            <a:off x="427532" y="3944549"/>
            <a:ext cx="5932400" cy="1608787"/>
          </a:xfrm>
          <a:prstGeom prst="rect">
            <a:avLst/>
          </a:prstGeom>
          <a:noFill/>
          <a:effectLst>
            <a:outerShdw blurRad="50800" dist="38100" dir="2700000" algn="tl" rotWithShape="0">
              <a:prstClr val="black">
                <a:alpha val="40000"/>
              </a:prstClr>
            </a:outerShdw>
          </a:effectLst>
        </p:spPr>
      </p:pic>
      <p:sp>
        <p:nvSpPr>
          <p:cNvPr id="45" name="Text Placeholder 3"/>
          <p:cNvSpPr txBox="1">
            <a:spLocks/>
          </p:cNvSpPr>
          <p:nvPr/>
        </p:nvSpPr>
        <p:spPr bwMode="white">
          <a:xfrm>
            <a:off x="6429388" y="5892256"/>
            <a:ext cx="2403085" cy="553998"/>
          </a:xfrm>
          <a:prstGeom prst="rect">
            <a:avLst/>
          </a:prstGeom>
        </p:spPr>
        <p:txBody>
          <a:bodyPr vert="horz" wrap="square" lIns="0" tIns="0" rIns="0" bIns="0" rtlCol="0">
            <a:spAutoFit/>
          </a:bodyPr>
          <a:lstStyle/>
          <a:p>
            <a:pPr>
              <a:buFontTx/>
              <a:buNone/>
              <a:defRPr/>
            </a:pPr>
            <a:r>
              <a:rPr lang="zh-CN" altLang="en-US" sz="3600" b="1" dirty="0" smtClean="0">
                <a:solidFill>
                  <a:schemeClr val="bg1"/>
                </a:solidFill>
              </a:rPr>
              <a:t>基础设施层</a:t>
            </a:r>
            <a:endParaRPr lang="en-US" sz="3600" b="1" dirty="0" smtClean="0">
              <a:solidFill>
                <a:schemeClr val="bg1"/>
              </a:solidFill>
            </a:endParaRPr>
          </a:p>
        </p:txBody>
      </p:sp>
      <p:sp>
        <p:nvSpPr>
          <p:cNvPr id="46" name="Text Placeholder 3"/>
          <p:cNvSpPr txBox="1">
            <a:spLocks/>
          </p:cNvSpPr>
          <p:nvPr/>
        </p:nvSpPr>
        <p:spPr bwMode="white">
          <a:xfrm>
            <a:off x="6893719" y="2917953"/>
            <a:ext cx="1474423" cy="553998"/>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100000"/>
              </a:lnSpc>
              <a:spcBef>
                <a:spcPts val="0"/>
              </a:spcBef>
              <a:spcAft>
                <a:spcPts val="0"/>
              </a:spcAft>
              <a:buClrTx/>
              <a:buSzPct val="110000"/>
              <a:buFontTx/>
              <a:buNone/>
              <a:tabLst/>
              <a:defRPr/>
            </a:pPr>
            <a:r>
              <a:rPr kumimoji="0" lang="zh-CN" altLang="en-US" sz="3600" b="1" i="0" u="none" strike="noStrike" kern="1200" cap="none" spc="0" normalizeH="0" baseline="0" noProof="0" dirty="0" smtClean="0">
                <a:ln>
                  <a:noFill/>
                </a:ln>
                <a:solidFill>
                  <a:schemeClr val="bg1"/>
                </a:solidFill>
                <a:uLnTx/>
                <a:uFillTx/>
                <a:latin typeface="+mn-lt"/>
                <a:ea typeface="+mn-ea"/>
                <a:cs typeface="+mn-cs"/>
              </a:rPr>
              <a:t>业务层</a:t>
            </a:r>
            <a:endParaRPr kumimoji="0" lang="en-US" sz="3600" b="1" i="0" u="none" strike="noStrike" kern="1200" cap="none" spc="0" normalizeH="0" baseline="0" noProof="0" dirty="0" smtClean="0">
              <a:ln>
                <a:noFill/>
              </a:ln>
              <a:solidFill>
                <a:schemeClr val="bg1"/>
              </a:solidFill>
              <a:uLnTx/>
              <a:uFillTx/>
              <a:latin typeface="+mn-lt"/>
              <a:ea typeface="+mn-ea"/>
              <a:cs typeface="+mn-cs"/>
            </a:endParaRPr>
          </a:p>
        </p:txBody>
      </p:sp>
      <p:sp>
        <p:nvSpPr>
          <p:cNvPr id="47" name="Text Placeholder 3"/>
          <p:cNvSpPr txBox="1">
            <a:spLocks/>
          </p:cNvSpPr>
          <p:nvPr/>
        </p:nvSpPr>
        <p:spPr bwMode="white">
          <a:xfrm>
            <a:off x="6858000" y="4448532"/>
            <a:ext cx="1545861" cy="553998"/>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100000"/>
              </a:lnSpc>
              <a:spcBef>
                <a:spcPts val="0"/>
              </a:spcBef>
              <a:spcAft>
                <a:spcPts val="0"/>
              </a:spcAft>
              <a:buClrTx/>
              <a:buSzPct val="110000"/>
              <a:buFontTx/>
              <a:buNone/>
              <a:tabLst/>
              <a:defRPr/>
            </a:pPr>
            <a:r>
              <a:rPr kumimoji="0" lang="zh-CN" altLang="en-US" sz="3600" b="1" i="0" u="none" strike="noStrike" kern="1200" cap="none" spc="0" normalizeH="0" baseline="0" noProof="0" dirty="0" smtClean="0">
                <a:ln>
                  <a:noFill/>
                </a:ln>
                <a:solidFill>
                  <a:schemeClr val="bg1"/>
                </a:solidFill>
                <a:uLnTx/>
                <a:uFillTx/>
                <a:latin typeface="+mn-lt"/>
                <a:ea typeface="+mn-ea"/>
                <a:cs typeface="+mn-cs"/>
              </a:rPr>
              <a:t>应用层</a:t>
            </a:r>
            <a:endParaRPr kumimoji="0" lang="en-US" sz="3600" b="1" i="0" u="none" strike="noStrike" kern="1200" cap="none" spc="0" normalizeH="0" baseline="0" noProof="0" dirty="0" smtClean="0">
              <a:ln>
                <a:noFill/>
              </a:ln>
              <a:solidFill>
                <a:schemeClr val="bg1"/>
              </a:solidFill>
              <a:uLnTx/>
              <a:uFillTx/>
              <a:latin typeface="+mn-lt"/>
              <a:ea typeface="+mn-ea"/>
              <a:cs typeface="+mn-cs"/>
            </a:endParaRPr>
          </a:p>
        </p:txBody>
      </p:sp>
      <p:pic>
        <p:nvPicPr>
          <p:cNvPr id="49" name="Picture 40" descr="platform.png"/>
          <p:cNvPicPr>
            <a:picLocks noChangeAspect="1"/>
          </p:cNvPicPr>
          <p:nvPr/>
        </p:nvPicPr>
        <p:blipFill>
          <a:blip r:embed="rId5" cstate="email"/>
          <a:stretch>
            <a:fillRect/>
          </a:stretch>
        </p:blipFill>
        <p:spPr>
          <a:xfrm>
            <a:off x="-517138" y="5415026"/>
            <a:ext cx="6495994" cy="1513772"/>
          </a:xfrm>
          <a:prstGeom prst="rect">
            <a:avLst/>
          </a:prstGeom>
          <a:effectLst>
            <a:outerShdw blurRad="50800" dist="38100" dir="2700000" algn="tl" rotWithShape="0">
              <a:prstClr val="black">
                <a:alpha val="40000"/>
              </a:prstClr>
            </a:outerShdw>
          </a:effectLst>
        </p:spPr>
      </p:pic>
      <p:pic>
        <p:nvPicPr>
          <p:cNvPr id="51" name="Picture 49" descr="ecosystem.png"/>
          <p:cNvPicPr>
            <a:picLocks noChangeAspect="1"/>
          </p:cNvPicPr>
          <p:nvPr/>
        </p:nvPicPr>
        <p:blipFill>
          <a:blip r:embed="rId6" cstate="email"/>
          <a:stretch>
            <a:fillRect/>
          </a:stretch>
        </p:blipFill>
        <p:spPr>
          <a:xfrm>
            <a:off x="1830931" y="2528091"/>
            <a:ext cx="4795772" cy="1431353"/>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IT</a:t>
            </a:r>
            <a:r>
              <a:rPr lang="zh-CN" altLang="en-US" dirty="0" smtClean="0"/>
              <a:t>基础架构的核心技术组件</a:t>
            </a:r>
            <a:endParaRPr lang="zh-CN" altLang="en-US" dirty="0"/>
          </a:p>
        </p:txBody>
      </p:sp>
      <p:pic>
        <p:nvPicPr>
          <p:cNvPr id="14" name="Picture 8" descr="C:\Program Files\Microsoft Resource DVD Artwork\DVD_ART\Artwork_Imagery\Photos_for_PPT\Soft-edge_photos\FY07 Brand - People Ready Business\PRB07_NYCSRVR_LIBV_SHELL.png"/>
          <p:cNvPicPr>
            <a:picLocks noChangeAspect="1" noChangeArrowheads="1"/>
          </p:cNvPicPr>
          <p:nvPr/>
        </p:nvPicPr>
        <p:blipFill>
          <a:blip r:embed="rId2" cstate="email"/>
          <a:srcRect/>
          <a:stretch>
            <a:fillRect/>
          </a:stretch>
        </p:blipFill>
        <p:spPr bwMode="auto">
          <a:xfrm>
            <a:off x="6000760" y="4433647"/>
            <a:ext cx="2477344" cy="1638559"/>
          </a:xfrm>
          <a:prstGeom prst="rect">
            <a:avLst/>
          </a:prstGeom>
          <a:noFill/>
        </p:spPr>
      </p:pic>
      <p:pic>
        <p:nvPicPr>
          <p:cNvPr id="15" name="Picture 21" descr="C:\Program Files\Microsoft Resource DVD Artwork\DVD_ART\Artwork_Imagery\Photos_for_PPT\Soft-edge_photos\FY07 Windows Vista\Gaming and Movies\WV06MB_Dustin2.png"/>
          <p:cNvPicPr>
            <a:picLocks noChangeAspect="1" noChangeArrowheads="1"/>
          </p:cNvPicPr>
          <p:nvPr/>
        </p:nvPicPr>
        <p:blipFill>
          <a:blip r:embed="rId3" cstate="email"/>
          <a:srcRect/>
          <a:stretch>
            <a:fillRect/>
          </a:stretch>
        </p:blipFill>
        <p:spPr bwMode="auto">
          <a:xfrm>
            <a:off x="650297" y="3945856"/>
            <a:ext cx="2207191" cy="2269226"/>
          </a:xfrm>
          <a:prstGeom prst="rect">
            <a:avLst/>
          </a:prstGeom>
          <a:noFill/>
          <a:effectLst>
            <a:softEdge rad="317500"/>
          </a:effectLst>
        </p:spPr>
      </p:pic>
      <p:pic>
        <p:nvPicPr>
          <p:cNvPr id="16" name="Picture 12" descr="C:\Program Files\Microsoft Resource DVD Artwork\DVD_ART\Artwork_Imagery\Photos_for_PPT\Soft-edge_photos\FY07 MS Consumer Identity\Education\MSCE07_cree.png"/>
          <p:cNvPicPr>
            <a:picLocks noChangeAspect="1" noChangeArrowheads="1"/>
          </p:cNvPicPr>
          <p:nvPr/>
        </p:nvPicPr>
        <p:blipFill>
          <a:blip r:embed="rId4" cstate="email"/>
          <a:srcRect/>
          <a:stretch>
            <a:fillRect/>
          </a:stretch>
        </p:blipFill>
        <p:spPr bwMode="auto">
          <a:xfrm>
            <a:off x="6374455" y="1716839"/>
            <a:ext cx="2198073" cy="1978109"/>
          </a:xfrm>
          <a:prstGeom prst="rect">
            <a:avLst/>
          </a:prstGeom>
          <a:noFill/>
        </p:spPr>
      </p:pic>
      <p:pic>
        <p:nvPicPr>
          <p:cNvPr id="17" name="Picture 3" descr="C:\Program Files\Microsoft Resource DVD Artwork\DVD_ART\Artwork_Imagery\Photos_for_PPT\Soft-edge_photos\FY07 Brand - Windows Vista\Consumer07_Desk_0675.png"/>
          <p:cNvPicPr>
            <a:picLocks noChangeAspect="1" noChangeArrowheads="1"/>
          </p:cNvPicPr>
          <p:nvPr/>
        </p:nvPicPr>
        <p:blipFill>
          <a:blip r:embed="rId5" cstate="email"/>
          <a:srcRect/>
          <a:stretch>
            <a:fillRect/>
          </a:stretch>
        </p:blipFill>
        <p:spPr bwMode="auto">
          <a:xfrm>
            <a:off x="500034" y="1377993"/>
            <a:ext cx="3089477" cy="2693949"/>
          </a:xfrm>
          <a:prstGeom prst="rect">
            <a:avLst/>
          </a:prstGeom>
          <a:noFill/>
        </p:spPr>
      </p:pic>
      <p:pic>
        <p:nvPicPr>
          <p:cNvPr id="18" name="Picture 10" descr="outside quadrants.png"/>
          <p:cNvPicPr>
            <a:picLocks noChangeAspect="1"/>
          </p:cNvPicPr>
          <p:nvPr/>
        </p:nvPicPr>
        <p:blipFill>
          <a:blip r:embed="rId6" cstate="email"/>
          <a:stretch>
            <a:fillRect/>
          </a:stretch>
        </p:blipFill>
        <p:spPr bwMode="ltGray">
          <a:xfrm>
            <a:off x="2169931" y="1186409"/>
            <a:ext cx="4831568" cy="4815253"/>
          </a:xfrm>
          <a:prstGeom prst="rect">
            <a:avLst/>
          </a:prstGeom>
        </p:spPr>
      </p:pic>
      <p:sp>
        <p:nvSpPr>
          <p:cNvPr id="19" name="Rectangle 11"/>
          <p:cNvSpPr/>
          <p:nvPr/>
        </p:nvSpPr>
        <p:spPr bwMode="invGray">
          <a:xfrm rot="18970783">
            <a:off x="2736784" y="1794042"/>
            <a:ext cx="3750116" cy="3551022"/>
          </a:xfrm>
          <a:prstGeom prst="rect">
            <a:avLst/>
          </a:prstGeom>
        </p:spPr>
        <p:txBody>
          <a:bodyPr wrap="none" lIns="101574" tIns="50787" rIns="101574" bIns="50787">
            <a:prstTxWarp prst="textCircle">
              <a:avLst>
                <a:gd name="adj" fmla="val 16184759"/>
              </a:avLst>
            </a:prstTxWarp>
            <a:spAutoFit/>
          </a:bodyPr>
          <a:lstStyle/>
          <a:p>
            <a:pPr algn="ctr" defTabSz="1624902" fontAlgn="base">
              <a:lnSpc>
                <a:spcPct val="80000"/>
              </a:lnSpc>
              <a:spcBef>
                <a:spcPct val="0"/>
              </a:spcBef>
              <a:spcAft>
                <a:spcPct val="0"/>
              </a:spcAft>
              <a:defRPr/>
            </a:pPr>
            <a:r>
              <a:rPr lang="zh-CN" altLang="en-US" sz="3200" i="1" dirty="0" smtClean="0">
                <a:ln w="18415" cmpd="sng">
                  <a:noFill/>
                  <a:prstDash val="solid"/>
                </a:ln>
                <a:solidFill>
                  <a:schemeClr val="bg1"/>
                </a:solidFill>
                <a:effectLst>
                  <a:outerShdw blurRad="38100" dist="38100" dir="2700000" algn="tl">
                    <a:srgbClr val="000000">
                      <a:alpha val="43137"/>
                    </a:srgbClr>
                  </a:outerShdw>
                </a:effectLst>
                <a:latin typeface="Segoe" pitchFamily="34" charset="0"/>
              </a:rPr>
              <a:t>目录服务</a:t>
            </a:r>
            <a:endParaRPr lang="en-US" sz="3200" i="1" dirty="0">
              <a:ln w="18415" cmpd="sng">
                <a:noFill/>
                <a:prstDash val="solid"/>
              </a:ln>
              <a:solidFill>
                <a:schemeClr val="bg1"/>
              </a:solidFill>
              <a:effectLst>
                <a:outerShdw blurRad="38100" dist="38100" dir="2700000" algn="tl">
                  <a:srgbClr val="000000">
                    <a:alpha val="43137"/>
                  </a:srgbClr>
                </a:outerShdw>
              </a:effectLst>
              <a:latin typeface="Segoe" pitchFamily="34" charset="0"/>
            </a:endParaRPr>
          </a:p>
        </p:txBody>
      </p:sp>
      <p:sp>
        <p:nvSpPr>
          <p:cNvPr id="20" name="Rectangle 12"/>
          <p:cNvSpPr/>
          <p:nvPr/>
        </p:nvSpPr>
        <p:spPr bwMode="invGray">
          <a:xfrm rot="13500000">
            <a:off x="2771477" y="1698404"/>
            <a:ext cx="3571828" cy="3631049"/>
          </a:xfrm>
          <a:prstGeom prst="rect">
            <a:avLst/>
          </a:prstGeom>
        </p:spPr>
        <p:txBody>
          <a:bodyPr wrap="none" lIns="101574" tIns="50787" rIns="101574" bIns="50787">
            <a:prstTxWarp prst="textCircle">
              <a:avLst>
                <a:gd name="adj" fmla="val 11112389"/>
              </a:avLst>
            </a:prstTxWarp>
            <a:spAutoFit/>
          </a:bodyPr>
          <a:lstStyle/>
          <a:p>
            <a:pPr algn="ctr" defTabSz="1624902" fontAlgn="base">
              <a:lnSpc>
                <a:spcPct val="80000"/>
              </a:lnSpc>
              <a:spcBef>
                <a:spcPct val="0"/>
              </a:spcBef>
              <a:spcAft>
                <a:spcPct val="0"/>
              </a:spcAft>
              <a:defRPr/>
            </a:pPr>
            <a:r>
              <a:rPr lang="zh-CN" altLang="en-US" sz="3200" i="1" dirty="0" smtClean="0">
                <a:ln w="18415" cmpd="sng">
                  <a:noFill/>
                  <a:prstDash val="solid"/>
                </a:ln>
                <a:solidFill>
                  <a:schemeClr val="bg1"/>
                </a:solidFill>
                <a:effectLst>
                  <a:outerShdw blurRad="38100" dist="38100" dir="2700000" algn="tl">
                    <a:srgbClr val="000000">
                      <a:alpha val="43137"/>
                    </a:srgbClr>
                  </a:outerShdw>
                </a:effectLst>
                <a:latin typeface="Segoe" pitchFamily="34" charset="0"/>
              </a:rPr>
              <a:t>网络</a:t>
            </a:r>
            <a:endParaRPr lang="en-US" sz="3200" i="1" dirty="0">
              <a:ln w="18415" cmpd="sng">
                <a:noFill/>
                <a:prstDash val="solid"/>
              </a:ln>
              <a:solidFill>
                <a:schemeClr val="bg1"/>
              </a:solidFill>
              <a:effectLst>
                <a:outerShdw blurRad="38100" dist="38100" dir="2700000" algn="tl">
                  <a:srgbClr val="000000">
                    <a:alpha val="43137"/>
                  </a:srgbClr>
                </a:outerShdw>
              </a:effectLst>
              <a:latin typeface="Segoe" pitchFamily="34" charset="0"/>
            </a:endParaRPr>
          </a:p>
        </p:txBody>
      </p:sp>
      <p:sp>
        <p:nvSpPr>
          <p:cNvPr id="21" name="Rectangle 13"/>
          <p:cNvSpPr/>
          <p:nvPr/>
        </p:nvSpPr>
        <p:spPr bwMode="invGray">
          <a:xfrm rot="2733115">
            <a:off x="2648943" y="1736313"/>
            <a:ext cx="3737290" cy="3896111"/>
          </a:xfrm>
          <a:prstGeom prst="rect">
            <a:avLst/>
          </a:prstGeom>
        </p:spPr>
        <p:txBody>
          <a:bodyPr wrap="none" lIns="101574" tIns="50787" rIns="101574" bIns="50787">
            <a:prstTxWarp prst="textArchDown">
              <a:avLst/>
            </a:prstTxWarp>
            <a:spAutoFit/>
          </a:bodyPr>
          <a:lstStyle/>
          <a:p>
            <a:pPr algn="ctr" defTabSz="1624902" fontAlgn="base">
              <a:lnSpc>
                <a:spcPct val="80000"/>
              </a:lnSpc>
              <a:spcBef>
                <a:spcPct val="0"/>
              </a:spcBef>
              <a:spcAft>
                <a:spcPct val="0"/>
              </a:spcAft>
              <a:defRPr/>
            </a:pPr>
            <a:r>
              <a:rPr lang="zh-CN" altLang="en-US" sz="3200" i="1" dirty="0" smtClean="0">
                <a:ln w="18415" cmpd="sng">
                  <a:noFill/>
                  <a:prstDash val="solid"/>
                </a:ln>
                <a:solidFill>
                  <a:schemeClr val="bg1"/>
                </a:solidFill>
                <a:effectLst>
                  <a:outerShdw blurRad="38100" dist="38100" dir="2700000" algn="tl">
                    <a:srgbClr val="000000">
                      <a:alpha val="43137"/>
                    </a:srgbClr>
                  </a:outerShdw>
                </a:effectLst>
                <a:latin typeface="Segoe" pitchFamily="34" charset="0"/>
              </a:rPr>
              <a:t>桌面平台</a:t>
            </a:r>
            <a:endParaRPr lang="en-US" sz="3200" i="1" dirty="0">
              <a:ln w="18415" cmpd="sng">
                <a:noFill/>
                <a:prstDash val="solid"/>
              </a:ln>
              <a:solidFill>
                <a:schemeClr val="bg1"/>
              </a:solidFill>
              <a:effectLst>
                <a:outerShdw blurRad="38100" dist="38100" dir="2700000" algn="tl">
                  <a:srgbClr val="000000">
                    <a:alpha val="43137"/>
                  </a:srgbClr>
                </a:outerShdw>
              </a:effectLst>
              <a:latin typeface="Segoe" pitchFamily="34" charset="0"/>
            </a:endParaRPr>
          </a:p>
        </p:txBody>
      </p:sp>
      <p:sp>
        <p:nvSpPr>
          <p:cNvPr id="22" name="Rectangle 14"/>
          <p:cNvSpPr/>
          <p:nvPr/>
        </p:nvSpPr>
        <p:spPr bwMode="invGray">
          <a:xfrm rot="18866210">
            <a:off x="2792335" y="1696859"/>
            <a:ext cx="3737290" cy="3878594"/>
          </a:xfrm>
          <a:prstGeom prst="rect">
            <a:avLst/>
          </a:prstGeom>
        </p:spPr>
        <p:txBody>
          <a:bodyPr wrap="none" lIns="101574" tIns="50787" rIns="101574" bIns="50787">
            <a:prstTxWarp prst="textArchDown">
              <a:avLst/>
            </a:prstTxWarp>
            <a:spAutoFit/>
          </a:bodyPr>
          <a:lstStyle/>
          <a:p>
            <a:pPr algn="ctr" defTabSz="1624902" fontAlgn="base">
              <a:lnSpc>
                <a:spcPct val="80000"/>
              </a:lnSpc>
              <a:spcBef>
                <a:spcPct val="0"/>
              </a:spcBef>
              <a:spcAft>
                <a:spcPct val="0"/>
              </a:spcAft>
              <a:defRPr/>
            </a:pPr>
            <a:r>
              <a:rPr lang="zh-CN" altLang="en-US" sz="3200" i="1" dirty="0" smtClean="0">
                <a:ln w="18415" cmpd="sng">
                  <a:noFill/>
                  <a:prstDash val="solid"/>
                </a:ln>
                <a:solidFill>
                  <a:schemeClr val="bg1"/>
                </a:solidFill>
                <a:effectLst>
                  <a:outerShdw blurRad="38100" dist="38100" dir="2700000" algn="tl">
                    <a:srgbClr val="000000">
                      <a:alpha val="43137"/>
                    </a:srgbClr>
                  </a:outerShdw>
                </a:effectLst>
                <a:latin typeface="Segoe" pitchFamily="34" charset="0"/>
              </a:rPr>
              <a:t>企业级存储</a:t>
            </a:r>
            <a:endParaRPr lang="en-US" sz="3200" i="1" dirty="0">
              <a:ln w="18415" cmpd="sng">
                <a:noFill/>
                <a:prstDash val="solid"/>
              </a:ln>
              <a:solidFill>
                <a:schemeClr val="bg1"/>
              </a:solidFill>
              <a:effectLst>
                <a:outerShdw blurRad="38100" dist="38100" dir="2700000" algn="tl">
                  <a:srgbClr val="000000">
                    <a:alpha val="43137"/>
                  </a:srgbClr>
                </a:outerShdw>
              </a:effectLst>
              <a:latin typeface="Segoe" pitchFamily="34" charset="0"/>
            </a:endParaRPr>
          </a:p>
        </p:txBody>
      </p:sp>
      <p:pic>
        <p:nvPicPr>
          <p:cNvPr id="23" name="Picture 15" descr="split oval blue yellow teal.png"/>
          <p:cNvPicPr>
            <a:picLocks noChangeAspect="1"/>
          </p:cNvPicPr>
          <p:nvPr/>
        </p:nvPicPr>
        <p:blipFill>
          <a:blip r:embed="rId7" cstate="email"/>
          <a:stretch>
            <a:fillRect/>
          </a:stretch>
        </p:blipFill>
        <p:spPr bwMode="ltGray">
          <a:xfrm>
            <a:off x="3062798" y="2060543"/>
            <a:ext cx="3045833" cy="306698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IT</a:t>
            </a:r>
            <a:r>
              <a:rPr lang="zh-CN" altLang="en-US" dirty="0" smtClean="0"/>
              <a:t>基础架构的关键管理模块</a:t>
            </a:r>
            <a:endParaRPr lang="zh-CN" altLang="en-US" dirty="0"/>
          </a:p>
        </p:txBody>
      </p:sp>
      <p:grpSp>
        <p:nvGrpSpPr>
          <p:cNvPr id="14" name="Group 16"/>
          <p:cNvGrpSpPr/>
          <p:nvPr/>
        </p:nvGrpSpPr>
        <p:grpSpPr>
          <a:xfrm>
            <a:off x="839913" y="914400"/>
            <a:ext cx="2728438" cy="5943600"/>
            <a:chOff x="2472838" y="1423815"/>
            <a:chExt cx="2728439" cy="5943600"/>
          </a:xfrm>
        </p:grpSpPr>
        <p:pic>
          <p:nvPicPr>
            <p:cNvPr id="15" name="Picture 10" descr="5th revolution- impact - 1.png"/>
            <p:cNvPicPr>
              <a:picLocks noChangeAspect="1"/>
            </p:cNvPicPr>
            <p:nvPr/>
          </p:nvPicPr>
          <p:blipFill>
            <a:blip r:embed="rId2" cstate="email"/>
            <a:srcRect/>
            <a:stretch>
              <a:fillRect/>
            </a:stretch>
          </p:blipFill>
          <p:spPr>
            <a:xfrm>
              <a:off x="2472838" y="1423815"/>
              <a:ext cx="2728439" cy="5943600"/>
            </a:xfrm>
            <a:prstGeom prst="rect">
              <a:avLst/>
            </a:prstGeom>
          </p:spPr>
        </p:pic>
        <p:pic>
          <p:nvPicPr>
            <p:cNvPr id="16" name="Picture 4" descr="C:\Program Files\Microsoft Resource DVD Artwork\DVD_ART\Artwork_Imagery\Shapes and Graphics\people\black silhouettes\woman with cell smartphone 1.png"/>
            <p:cNvPicPr>
              <a:picLocks noChangeAspect="1" noChangeArrowheads="1"/>
            </p:cNvPicPr>
            <p:nvPr/>
          </p:nvPicPr>
          <p:blipFill>
            <a:blip r:embed="rId3" cstate="email">
              <a:duotone>
                <a:prstClr val="black"/>
                <a:schemeClr val="tx2">
                  <a:tint val="45000"/>
                  <a:satMod val="400000"/>
                </a:schemeClr>
              </a:duotone>
            </a:blip>
            <a:srcRect/>
            <a:stretch>
              <a:fillRect/>
            </a:stretch>
          </p:blipFill>
          <p:spPr bwMode="black">
            <a:xfrm rot="21413458" flipH="1">
              <a:off x="3364192" y="1959514"/>
              <a:ext cx="774961" cy="2172787"/>
            </a:xfrm>
            <a:prstGeom prst="rect">
              <a:avLst/>
            </a:prstGeom>
            <a:noFill/>
            <a:effectLst>
              <a:outerShdw blurRad="76200" dir="18900000" sy="23000" kx="-1200000" algn="bl" rotWithShape="0">
                <a:prstClr val="black">
                  <a:alpha val="20000"/>
                </a:prstClr>
              </a:outerShdw>
            </a:effectLst>
          </p:spPr>
        </p:pic>
      </p:grpSp>
      <p:grpSp>
        <p:nvGrpSpPr>
          <p:cNvPr id="17" name="Group 19"/>
          <p:cNvGrpSpPr/>
          <p:nvPr/>
        </p:nvGrpSpPr>
        <p:grpSpPr>
          <a:xfrm>
            <a:off x="3471507" y="873760"/>
            <a:ext cx="2442259" cy="5943600"/>
            <a:chOff x="5104433" y="1383175"/>
            <a:chExt cx="2442258" cy="5943600"/>
          </a:xfrm>
        </p:grpSpPr>
        <p:pic>
          <p:nvPicPr>
            <p:cNvPr id="18" name="Picture 11" descr="5th revolution- impact - 2.png"/>
            <p:cNvPicPr>
              <a:picLocks noChangeAspect="1"/>
            </p:cNvPicPr>
            <p:nvPr/>
          </p:nvPicPr>
          <p:blipFill>
            <a:blip r:embed="rId4" cstate="email"/>
            <a:srcRect/>
            <a:stretch>
              <a:fillRect/>
            </a:stretch>
          </p:blipFill>
          <p:spPr>
            <a:xfrm>
              <a:off x="5104433" y="1383175"/>
              <a:ext cx="2442258" cy="5943600"/>
            </a:xfrm>
            <a:prstGeom prst="rect">
              <a:avLst/>
            </a:prstGeom>
          </p:spPr>
        </p:pic>
        <p:pic>
          <p:nvPicPr>
            <p:cNvPr id="19" name="Picture 8" descr="\\showsrus\images\SHOW_ART\Executive_Show_Art\08_EXECUTIVE_SHOW_ART\Mathews - Digital Marketing Everywhere slide\matts facebook screencapture.png"/>
            <p:cNvPicPr>
              <a:picLocks noChangeAspect="1" noChangeArrowheads="1"/>
            </p:cNvPicPr>
            <p:nvPr/>
          </p:nvPicPr>
          <p:blipFill>
            <a:blip r:embed="rId5" cstate="email"/>
            <a:srcRect/>
            <a:stretch>
              <a:fillRect/>
            </a:stretch>
          </p:blipFill>
          <p:spPr bwMode="auto">
            <a:xfrm>
              <a:off x="5295980" y="1998732"/>
              <a:ext cx="2052109" cy="1654821"/>
            </a:xfrm>
            <a:prstGeom prst="rect">
              <a:avLst/>
            </a:prstGeom>
            <a:noFill/>
            <a:effectLst>
              <a:reflection blurRad="6350" stA="52000" endA="300" endPos="35000" dir="5400000" sy="-100000" algn="bl" rotWithShape="0"/>
            </a:effectLst>
            <a:scene3d>
              <a:camera prst="perspectiveContrastingLeftFacing"/>
              <a:lightRig rig="threePt" dir="t"/>
            </a:scene3d>
          </p:spPr>
        </p:pic>
      </p:grpSp>
      <p:sp>
        <p:nvSpPr>
          <p:cNvPr id="20" name="TextBox 19"/>
          <p:cNvSpPr txBox="1"/>
          <p:nvPr/>
        </p:nvSpPr>
        <p:spPr>
          <a:xfrm>
            <a:off x="1018604" y="4311154"/>
            <a:ext cx="2382352" cy="486285"/>
          </a:xfrm>
          <a:prstGeom prst="rect">
            <a:avLst/>
          </a:prstGeom>
        </p:spPr>
        <p:txBody>
          <a:bodyPr lIns="91437" tIns="45719" rIns="91437" bIns="45719">
            <a:spAutoFit/>
          </a:bodyPr>
          <a:lstStyle/>
          <a:p>
            <a:pPr algn="ctr" fontAlgn="base">
              <a:lnSpc>
                <a:spcPct val="80000"/>
              </a:lnSpc>
              <a:spcBef>
                <a:spcPct val="0"/>
              </a:spcBef>
              <a:spcAft>
                <a:spcPct val="0"/>
              </a:spcAft>
            </a:pPr>
            <a:r>
              <a:rPr lang="zh-CN" altLang="en-US" sz="3200" dirty="0" smtClean="0">
                <a:solidFill>
                  <a:srgbClr val="FFFFFF"/>
                </a:solidFill>
                <a:effectLst>
                  <a:outerShdw blurRad="50800" dist="38100" dir="5400000" algn="t" rotWithShape="0">
                    <a:prstClr val="black">
                      <a:alpha val="40000"/>
                    </a:prstClr>
                  </a:outerShdw>
                </a:effectLst>
                <a:latin typeface="Segoe Light" pitchFamily="34" charset="0"/>
                <a:cs typeface="Arial" charset="0"/>
              </a:rPr>
              <a:t>备  份</a:t>
            </a:r>
            <a:endParaRPr lang="en-US" sz="3200" dirty="0">
              <a:solidFill>
                <a:srgbClr val="FFFFFF"/>
              </a:solidFill>
              <a:effectLst>
                <a:outerShdw blurRad="50800" dist="38100" dir="5400000" algn="t" rotWithShape="0">
                  <a:prstClr val="black">
                    <a:alpha val="40000"/>
                  </a:prstClr>
                </a:outerShdw>
              </a:effectLst>
              <a:latin typeface="Segoe Light" pitchFamily="34" charset="0"/>
              <a:cs typeface="Arial" charset="0"/>
            </a:endParaRPr>
          </a:p>
        </p:txBody>
      </p:sp>
      <p:pic>
        <p:nvPicPr>
          <p:cNvPr id="21" name="Picture 12" descr="5th revolution- impact - 3.png"/>
          <p:cNvPicPr>
            <a:picLocks noChangeAspect="1"/>
          </p:cNvPicPr>
          <p:nvPr/>
        </p:nvPicPr>
        <p:blipFill>
          <a:blip r:embed="rId6" cstate="email"/>
          <a:srcRect/>
          <a:stretch>
            <a:fillRect/>
          </a:stretch>
        </p:blipFill>
        <p:spPr>
          <a:xfrm>
            <a:off x="5786446" y="873760"/>
            <a:ext cx="2543927" cy="5943600"/>
          </a:xfrm>
          <a:prstGeom prst="rect">
            <a:avLst/>
          </a:prstGeom>
        </p:spPr>
      </p:pic>
      <p:sp>
        <p:nvSpPr>
          <p:cNvPr id="22" name="TextBox 21"/>
          <p:cNvSpPr txBox="1"/>
          <p:nvPr/>
        </p:nvSpPr>
        <p:spPr>
          <a:xfrm>
            <a:off x="6143636" y="3474693"/>
            <a:ext cx="1928826" cy="486285"/>
          </a:xfrm>
          <a:prstGeom prst="rect">
            <a:avLst/>
          </a:prstGeom>
        </p:spPr>
        <p:txBody>
          <a:bodyPr wrap="square" lIns="91437" tIns="45719" rIns="91437" bIns="45719">
            <a:spAutoFit/>
          </a:bodyPr>
          <a:lstStyle/>
          <a:p>
            <a:pPr algn="ctr" fontAlgn="base">
              <a:lnSpc>
                <a:spcPct val="80000"/>
              </a:lnSpc>
              <a:spcBef>
                <a:spcPct val="0"/>
              </a:spcBef>
              <a:spcAft>
                <a:spcPct val="0"/>
              </a:spcAft>
            </a:pPr>
            <a:r>
              <a:rPr lang="zh-CN" altLang="en-US" sz="3200" dirty="0" smtClean="0">
                <a:solidFill>
                  <a:srgbClr val="FFFFFF"/>
                </a:solidFill>
                <a:effectLst>
                  <a:outerShdw blurRad="50800" dist="38100" dir="5400000" algn="t" rotWithShape="0">
                    <a:prstClr val="black">
                      <a:alpha val="40000"/>
                    </a:prstClr>
                  </a:outerShdw>
                </a:effectLst>
                <a:latin typeface="Segoe Light" pitchFamily="34" charset="0"/>
                <a:cs typeface="Arial" charset="0"/>
              </a:rPr>
              <a:t>机房管理</a:t>
            </a:r>
            <a:endParaRPr lang="en-US" sz="3200" dirty="0">
              <a:solidFill>
                <a:srgbClr val="FFFFFF"/>
              </a:solidFill>
              <a:effectLst>
                <a:outerShdw blurRad="50800" dist="38100" dir="5400000" algn="t" rotWithShape="0">
                  <a:prstClr val="black">
                    <a:alpha val="40000"/>
                  </a:prstClr>
                </a:outerShdw>
              </a:effectLst>
              <a:latin typeface="Segoe Light" pitchFamily="34" charset="0"/>
              <a:cs typeface="Arial" charset="0"/>
            </a:endParaRPr>
          </a:p>
        </p:txBody>
      </p:sp>
      <p:sp>
        <p:nvSpPr>
          <p:cNvPr id="23" name="TextBox 22"/>
          <p:cNvSpPr txBox="1"/>
          <p:nvPr/>
        </p:nvSpPr>
        <p:spPr>
          <a:xfrm>
            <a:off x="3746156" y="3817004"/>
            <a:ext cx="2013918" cy="486285"/>
          </a:xfrm>
          <a:prstGeom prst="rect">
            <a:avLst/>
          </a:prstGeom>
        </p:spPr>
        <p:txBody>
          <a:bodyPr lIns="91437" tIns="45719" rIns="91437" bIns="45719">
            <a:spAutoFit/>
          </a:bodyPr>
          <a:lstStyle/>
          <a:p>
            <a:pPr algn="ctr" fontAlgn="base">
              <a:lnSpc>
                <a:spcPct val="80000"/>
              </a:lnSpc>
              <a:spcBef>
                <a:spcPct val="0"/>
              </a:spcBef>
              <a:spcAft>
                <a:spcPct val="0"/>
              </a:spcAft>
            </a:pPr>
            <a:r>
              <a:rPr lang="zh-CN" altLang="en-US" sz="3200" dirty="0" smtClean="0">
                <a:solidFill>
                  <a:srgbClr val="FFFFFF"/>
                </a:solidFill>
                <a:effectLst>
                  <a:outerShdw blurRad="50800" dist="38100" dir="5400000" algn="t" rotWithShape="0">
                    <a:prstClr val="black">
                      <a:alpha val="40000"/>
                    </a:prstClr>
                  </a:outerShdw>
                </a:effectLst>
                <a:latin typeface="Segoe Light" pitchFamily="34" charset="0"/>
                <a:cs typeface="Arial" charset="0"/>
              </a:rPr>
              <a:t>高可用性</a:t>
            </a:r>
            <a:endParaRPr lang="en-US" sz="3200" dirty="0" smtClean="0">
              <a:solidFill>
                <a:srgbClr val="FFFFFF"/>
              </a:solidFill>
              <a:effectLst>
                <a:outerShdw blurRad="50800" dist="38100" dir="5400000" algn="t" rotWithShape="0">
                  <a:prstClr val="black">
                    <a:alpha val="40000"/>
                  </a:prstClr>
                </a:outerShdw>
              </a:effectLst>
              <a:latin typeface="Segoe Light" pitchFamily="34"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troycomputing.com.au/assets/images/data_hz.jpg"/>
          <p:cNvPicPr>
            <a:picLocks noChangeAspect="1" noChangeArrowheads="1"/>
          </p:cNvPicPr>
          <p:nvPr/>
        </p:nvPicPr>
        <p:blipFill>
          <a:blip r:embed="rId2" cstate="print"/>
          <a:srcRect t="6273"/>
          <a:stretch>
            <a:fillRect/>
          </a:stretch>
        </p:blipFill>
        <p:spPr bwMode="auto">
          <a:xfrm>
            <a:off x="0" y="0"/>
            <a:ext cx="9143999" cy="6858000"/>
          </a:xfrm>
          <a:prstGeom prst="rect">
            <a:avLst/>
          </a:prstGeom>
          <a:noFill/>
        </p:spPr>
      </p:pic>
      <p:sp>
        <p:nvSpPr>
          <p:cNvPr id="3" name="Rectangle 4"/>
          <p:cNvSpPr/>
          <p:nvPr/>
        </p:nvSpPr>
        <p:spPr>
          <a:xfrm>
            <a:off x="0" y="5286388"/>
            <a:ext cx="9144000" cy="12144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rtl="0"/>
            <a:endParaRPr lang="nl-NL" kern="1200">
              <a:solidFill>
                <a:srgbClr val="000000"/>
              </a:solidFill>
              <a:latin typeface="Segoe"/>
              <a:ea typeface="+mn-ea"/>
              <a:cs typeface="+mn-cs"/>
            </a:endParaRPr>
          </a:p>
        </p:txBody>
      </p:sp>
      <p:sp>
        <p:nvSpPr>
          <p:cNvPr id="4" name="Rectangle 5"/>
          <p:cNvSpPr/>
          <p:nvPr/>
        </p:nvSpPr>
        <p:spPr>
          <a:xfrm>
            <a:off x="171464" y="5359947"/>
            <a:ext cx="2571736" cy="446272"/>
          </a:xfrm>
          <a:prstGeom prst="rect">
            <a:avLst/>
          </a:prstGeom>
        </p:spPr>
        <p:txBody>
          <a:bodyPr wrap="square" lIns="76197" tIns="38098" rIns="76197" bIns="38098">
            <a:spAutoFit/>
          </a:bodyPr>
          <a:lstStyle/>
          <a:p>
            <a:pPr algn="ctr" defTabSz="914363" rtl="0"/>
            <a:r>
              <a:rPr lang="en-US" altLang="zh-CN" sz="2400" b="1" kern="1200" dirty="0" smtClean="0">
                <a:solidFill>
                  <a:srgbClr val="FFFFFF"/>
                </a:solidFill>
                <a:latin typeface="Segoe"/>
                <a:ea typeface="+mn-ea"/>
                <a:cs typeface="+mn-cs"/>
              </a:rPr>
              <a:t>IT</a:t>
            </a:r>
            <a:r>
              <a:rPr lang="zh-CN" altLang="en-US" sz="2400" b="1" kern="1200" dirty="0" smtClean="0">
                <a:solidFill>
                  <a:srgbClr val="FFFFFF"/>
                </a:solidFill>
                <a:latin typeface="Segoe"/>
                <a:ea typeface="+mn-ea"/>
                <a:cs typeface="+mn-cs"/>
              </a:rPr>
              <a:t>基础架构</a:t>
            </a:r>
            <a:endParaRPr lang="en-US" sz="2400" b="1" kern="1200" dirty="0">
              <a:solidFill>
                <a:srgbClr val="FFFFFF"/>
              </a:solidFill>
              <a:latin typeface="Segoe"/>
              <a:ea typeface="+mn-ea"/>
              <a:cs typeface="+mn-cs"/>
            </a:endParaRPr>
          </a:p>
        </p:txBody>
      </p:sp>
      <p:sp>
        <p:nvSpPr>
          <p:cNvPr id="5" name="Rectangle 6"/>
          <p:cNvSpPr/>
          <p:nvPr/>
        </p:nvSpPr>
        <p:spPr>
          <a:xfrm>
            <a:off x="2209800" y="5429264"/>
            <a:ext cx="6791356" cy="907937"/>
          </a:xfrm>
          <a:prstGeom prst="rect">
            <a:avLst/>
          </a:prstGeom>
        </p:spPr>
        <p:txBody>
          <a:bodyPr wrap="square" lIns="76197" tIns="38098" rIns="76197" bIns="38098">
            <a:spAutoFit/>
          </a:bodyPr>
          <a:lstStyle/>
          <a:p>
            <a:pPr algn="ctr" defTabSz="914363" rtl="0"/>
            <a:r>
              <a:rPr lang="zh-CN" altLang="en-US" sz="5400" b="1" kern="1200" dirty="0" smtClean="0">
                <a:solidFill>
                  <a:srgbClr val="FFFFFF"/>
                </a:solidFill>
                <a:latin typeface="Segoe"/>
                <a:ea typeface="+mn-ea"/>
                <a:cs typeface="+mn-cs"/>
              </a:rPr>
              <a:t>网 络</a:t>
            </a:r>
            <a:endParaRPr lang="en-US" sz="5400" b="1" kern="1200" dirty="0">
              <a:solidFill>
                <a:srgbClr val="FFFFFF"/>
              </a:solidFill>
              <a:latin typeface="Segoe"/>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网络</a:t>
            </a:r>
            <a:endParaRPr lang="zh-CN" altLang="en-US" dirty="0"/>
          </a:p>
        </p:txBody>
      </p:sp>
      <p:sp>
        <p:nvSpPr>
          <p:cNvPr id="3" name="内容占位符 2"/>
          <p:cNvSpPr>
            <a:spLocks noGrp="1"/>
          </p:cNvSpPr>
          <p:nvPr>
            <p:ph idx="1"/>
          </p:nvPr>
        </p:nvSpPr>
        <p:spPr/>
        <p:txBody>
          <a:bodyPr/>
          <a:lstStyle/>
          <a:p>
            <a:r>
              <a:rPr lang="zh-CN" altLang="en-US" dirty="0" smtClean="0"/>
              <a:t>隐蔽工程不可忽视</a:t>
            </a:r>
            <a:endParaRPr lang="en-US" altLang="zh-CN" dirty="0" smtClean="0"/>
          </a:p>
          <a:p>
            <a:r>
              <a:rPr lang="zh-CN" altLang="en-US" dirty="0" smtClean="0"/>
              <a:t>与机房的其他基础设施协同施工</a:t>
            </a:r>
          </a:p>
          <a:p>
            <a:r>
              <a:rPr lang="zh-CN" altLang="en-US" dirty="0" smtClean="0"/>
              <a:t>重视广域网建设，选择长期稳定，一劳永逸的解决办法</a:t>
            </a:r>
          </a:p>
          <a:p>
            <a:r>
              <a:rPr lang="zh-CN" altLang="en-US" dirty="0" smtClean="0"/>
              <a:t>速度不是一切</a:t>
            </a:r>
          </a:p>
          <a:p>
            <a:r>
              <a:rPr lang="zh-CN" altLang="en-US" dirty="0" smtClean="0"/>
              <a:t>连通性？可访问性？安全性？复杂性？</a:t>
            </a:r>
            <a:endParaRPr lang="en-US" altLang="zh-CN" dirty="0" smtClean="0"/>
          </a:p>
          <a:p>
            <a:r>
              <a:rPr lang="zh-CN" altLang="en-US" dirty="0" smtClean="0"/>
              <a:t>无线与有线有同等重要的地位</a:t>
            </a:r>
            <a:endParaRPr lang="en-US" altLang="zh-CN" dirty="0" smtClean="0"/>
          </a:p>
          <a:p>
            <a:r>
              <a:rPr lang="zh-CN" altLang="en-US" dirty="0" smtClean="0"/>
              <a:t>对数据和语音的同步支持，其他可能的应用</a:t>
            </a:r>
          </a:p>
        </p:txBody>
      </p:sp>
      <p:grpSp>
        <p:nvGrpSpPr>
          <p:cNvPr id="4" name="组合 3"/>
          <p:cNvGrpSpPr/>
          <p:nvPr/>
        </p:nvGrpSpPr>
        <p:grpSpPr>
          <a:xfrm>
            <a:off x="-1447800" y="457200"/>
            <a:ext cx="12188825" cy="5943600"/>
            <a:chOff x="-1447800" y="457200"/>
            <a:chExt cx="12188825" cy="5943600"/>
          </a:xfrm>
        </p:grpSpPr>
        <p:sp>
          <p:nvSpPr>
            <p:cNvPr id="5" name="Freeform 6"/>
            <p:cNvSpPr>
              <a:spLocks/>
            </p:cNvSpPr>
            <p:nvPr/>
          </p:nvSpPr>
          <p:spPr bwMode="auto">
            <a:xfrm>
              <a:off x="-1447800" y="457200"/>
              <a:ext cx="12188825" cy="5943600"/>
            </a:xfrm>
            <a:custGeom>
              <a:avLst/>
              <a:gdLst/>
              <a:ahLst/>
              <a:cxnLst>
                <a:cxn ang="0">
                  <a:pos x="4800" y="1114"/>
                </a:cxn>
                <a:cxn ang="0">
                  <a:pos x="0" y="2252"/>
                </a:cxn>
                <a:cxn ang="0">
                  <a:pos x="0" y="1169"/>
                </a:cxn>
                <a:cxn ang="0">
                  <a:pos x="4800" y="0"/>
                </a:cxn>
              </a:cxnLst>
              <a:rect l="0" t="0" r="r" b="b"/>
              <a:pathLst>
                <a:path w="4800" h="2252">
                  <a:moveTo>
                    <a:pt x="4800" y="1114"/>
                  </a:moveTo>
                  <a:cubicBezTo>
                    <a:pt x="2702" y="1790"/>
                    <a:pt x="1200" y="1430"/>
                    <a:pt x="0" y="2252"/>
                  </a:cubicBezTo>
                  <a:cubicBezTo>
                    <a:pt x="0" y="2252"/>
                    <a:pt x="2" y="1163"/>
                    <a:pt x="0" y="1169"/>
                  </a:cubicBezTo>
                  <a:cubicBezTo>
                    <a:pt x="464" y="569"/>
                    <a:pt x="3752" y="668"/>
                    <a:pt x="4800" y="0"/>
                  </a:cubicBezTo>
                </a:path>
              </a:pathLst>
            </a:custGeom>
            <a:gradFill flip="none" rotWithShape="1">
              <a:gsLst>
                <a:gs pos="46000">
                  <a:srgbClr val="141137"/>
                </a:gs>
                <a:gs pos="84000">
                  <a:srgbClr val="6363CF"/>
                </a:gs>
                <a:gs pos="100000">
                  <a:srgbClr val="FFFFFF">
                    <a:alpha val="0"/>
                  </a:srgbClr>
                </a:gs>
              </a:gsLst>
              <a:path path="circle">
                <a:fillToRect l="50000" t="50000" r="50000" b="50000"/>
              </a:path>
              <a:tileRect/>
            </a:gradFill>
            <a:ln w="12700" cap="flat" cmpd="sng" algn="ctr">
              <a:noFill/>
              <a:prstDash val="solid"/>
              <a:round/>
              <a:headEnd type="none" w="med" len="med"/>
              <a:tailEnd type="none" w="med" len="med"/>
            </a:ln>
            <a:effectLst>
              <a:outerShdw blurRad="584200" dist="393700" dir="5400000" algn="bl" rotWithShape="0">
                <a:prstClr val="black">
                  <a:alpha val="71000"/>
                </a:prstClr>
              </a:outerShdw>
            </a:effectLst>
            <a:scene3d>
              <a:camera prst="orthographicFront">
                <a:rot lat="0" lon="0" rev="0"/>
              </a:camera>
              <a:lightRig rig="glow" dir="t">
                <a:rot lat="0" lon="0" rev="3000000"/>
              </a:lightRig>
            </a:scene3d>
            <a:sp3d>
              <a:bevelT w="177800" h="127000" prst="angle"/>
              <a:extrusionClr>
                <a:srgbClr val="0070C0"/>
              </a:extrusionClr>
              <a:contourClr>
                <a:srgbClr val="00B0F0"/>
              </a:contourClr>
            </a:sp3d>
          </p:spPr>
          <p:txBody>
            <a:bodyPr vert="horz" wrap="none" lIns="0" tIns="182849" rIns="0" bIns="0" numCol="1" rtlCol="0" anchor="ctr" anchorCtr="0" compatLnSpc="1">
              <a:prstTxWarp prst="textNoShape">
                <a:avLst/>
              </a:prstTxWarp>
              <a:flatTx/>
            </a:bodyPr>
            <a:lstStyle/>
            <a:p>
              <a:pPr algn="ctr" fontAlgn="base">
                <a:lnSpc>
                  <a:spcPct val="80000"/>
                </a:lnSpc>
                <a:spcAft>
                  <a:spcPct val="0"/>
                </a:spcAft>
                <a:defRPr/>
              </a:pPr>
              <a:endParaRPr lang="en-US" altLang="zh-CN" sz="6000" b="1" i="1" spc="-151" dirty="0" smtClean="0">
                <a:ln w="19050">
                  <a:noFill/>
                </a:ln>
                <a:gradFill flip="none" rotWithShape="1">
                  <a:gsLst>
                    <a:gs pos="0">
                      <a:srgbClr val="FFD44B"/>
                    </a:gs>
                    <a:gs pos="50000">
                      <a:srgbClr val="FFE07D"/>
                    </a:gs>
                    <a:gs pos="100000">
                      <a:srgbClr val="FFD44B">
                        <a:tint val="23500"/>
                        <a:satMod val="160000"/>
                      </a:srgbClr>
                    </a:gs>
                  </a:gsLst>
                  <a:lin ang="16200000" scaled="1"/>
                  <a:tileRect/>
                </a:gradFill>
                <a:effectLst>
                  <a:outerShdw blurRad="50800" dist="38100" dir="2700000" algn="tl" rotWithShape="0">
                    <a:prstClr val="black">
                      <a:alpha val="40000"/>
                    </a:prstClr>
                  </a:outerShdw>
                </a:effectLst>
                <a:latin typeface="Segoe" pitchFamily="34" charset="0"/>
                <a:cs typeface="Arial" charset="0"/>
              </a:endParaRPr>
            </a:p>
          </p:txBody>
        </p:sp>
        <p:sp>
          <p:nvSpPr>
            <p:cNvPr id="6" name="Rectangle 15"/>
            <p:cNvSpPr/>
            <p:nvPr/>
          </p:nvSpPr>
          <p:spPr>
            <a:xfrm rot="21057242">
              <a:off x="-55818" y="3000495"/>
              <a:ext cx="9043295" cy="726337"/>
            </a:xfrm>
            <a:prstGeom prst="rect">
              <a:avLst/>
            </a:prstGeom>
          </p:spPr>
          <p:txBody>
            <a:bodyPr wrap="square" lIns="274296" tIns="91432" rIns="365729" bIns="91432">
              <a:spAutoFit/>
              <a:scene3d>
                <a:camera prst="orthographicFront"/>
                <a:lightRig rig="threePt" dir="t"/>
              </a:scene3d>
              <a:sp3d>
                <a:bevelT w="25400" h="12700"/>
              </a:sp3d>
            </a:bodyPr>
            <a:lstStyle/>
            <a:p>
              <a:pPr algn="ctr" fontAlgn="base">
                <a:lnSpc>
                  <a:spcPct val="80000"/>
                </a:lnSpc>
                <a:spcBef>
                  <a:spcPct val="0"/>
                </a:spcBef>
                <a:spcAft>
                  <a:spcPct val="0"/>
                </a:spcAft>
                <a:buSzPct val="90000"/>
                <a:defRPr/>
              </a:pPr>
              <a:r>
                <a:rPr lang="zh-CN" altLang="en-US" sz="4400" i="1" spc="-268" dirty="0" smtClean="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微软雅黑" pitchFamily="34" charset="-122"/>
                  <a:ea typeface="微软雅黑" pitchFamily="34" charset="-122"/>
                  <a:cs typeface="Arial" charset="0"/>
                </a:rPr>
                <a:t>趋势：网络边界的模糊化</a:t>
              </a:r>
              <a:endParaRPr lang="en-US" sz="4400" i="1" spc="-268" dirty="0" smtClean="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微软雅黑" pitchFamily="34" charset="-122"/>
                <a:ea typeface="微软雅黑" pitchFamily="34" charset="-122"/>
                <a:cs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eblogs.baltimoresun.com/business/consuminginterests/blog/yellow-pages-.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0" y="-642966"/>
            <a:ext cx="9144000" cy="7500966"/>
          </a:xfrm>
          <a:prstGeom prst="rect">
            <a:avLst/>
          </a:prstGeom>
          <a:noFill/>
        </p:spPr>
      </p:pic>
      <p:sp>
        <p:nvSpPr>
          <p:cNvPr id="3" name="Rectangle 4"/>
          <p:cNvSpPr/>
          <p:nvPr/>
        </p:nvSpPr>
        <p:spPr>
          <a:xfrm>
            <a:off x="0" y="5286388"/>
            <a:ext cx="9144000" cy="12144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rtl="0"/>
            <a:endParaRPr lang="nl-NL" kern="1200">
              <a:solidFill>
                <a:srgbClr val="000000"/>
              </a:solidFill>
              <a:latin typeface="Segoe"/>
              <a:ea typeface="+mn-ea"/>
              <a:cs typeface="+mn-cs"/>
            </a:endParaRPr>
          </a:p>
        </p:txBody>
      </p:sp>
      <p:sp>
        <p:nvSpPr>
          <p:cNvPr id="4" name="Rectangle 5"/>
          <p:cNvSpPr/>
          <p:nvPr/>
        </p:nvSpPr>
        <p:spPr>
          <a:xfrm>
            <a:off x="171464" y="5359947"/>
            <a:ext cx="2571736" cy="446272"/>
          </a:xfrm>
          <a:prstGeom prst="rect">
            <a:avLst/>
          </a:prstGeom>
        </p:spPr>
        <p:txBody>
          <a:bodyPr wrap="square" lIns="76197" tIns="38098" rIns="76197" bIns="38098">
            <a:spAutoFit/>
          </a:bodyPr>
          <a:lstStyle/>
          <a:p>
            <a:pPr algn="ctr" defTabSz="914363"/>
            <a:r>
              <a:rPr lang="en-US" sz="2400" b="1" dirty="0" smtClean="0">
                <a:solidFill>
                  <a:srgbClr val="FFFFFF"/>
                </a:solidFill>
                <a:latin typeface="Segoe"/>
              </a:rPr>
              <a:t>IT</a:t>
            </a:r>
            <a:r>
              <a:rPr lang="zh-CN" altLang="en-US" sz="2400" b="1" dirty="0" smtClean="0">
                <a:solidFill>
                  <a:srgbClr val="FFFFFF"/>
                </a:solidFill>
                <a:latin typeface="Segoe"/>
              </a:rPr>
              <a:t>基础架构</a:t>
            </a:r>
            <a:endParaRPr lang="en-US" sz="2400" b="1" kern="1200" dirty="0">
              <a:solidFill>
                <a:srgbClr val="FFFFFF"/>
              </a:solidFill>
              <a:latin typeface="Segoe"/>
              <a:ea typeface="+mn-ea"/>
              <a:cs typeface="+mn-cs"/>
            </a:endParaRPr>
          </a:p>
        </p:txBody>
      </p:sp>
      <p:sp>
        <p:nvSpPr>
          <p:cNvPr id="5" name="Rectangle 6"/>
          <p:cNvSpPr/>
          <p:nvPr/>
        </p:nvSpPr>
        <p:spPr>
          <a:xfrm>
            <a:off x="2209800" y="5429264"/>
            <a:ext cx="6791356" cy="907937"/>
          </a:xfrm>
          <a:prstGeom prst="rect">
            <a:avLst/>
          </a:prstGeom>
        </p:spPr>
        <p:txBody>
          <a:bodyPr wrap="square" lIns="76197" tIns="38098" rIns="76197" bIns="38098">
            <a:spAutoFit/>
          </a:bodyPr>
          <a:lstStyle/>
          <a:p>
            <a:pPr algn="ctr" defTabSz="914363" rtl="0"/>
            <a:r>
              <a:rPr lang="zh-CN" altLang="en-US" sz="5400" b="1" kern="1200" dirty="0" smtClean="0">
                <a:solidFill>
                  <a:srgbClr val="FFFFFF"/>
                </a:solidFill>
                <a:latin typeface="Segoe"/>
                <a:ea typeface="+mn-ea"/>
                <a:cs typeface="+mn-cs"/>
              </a:rPr>
              <a:t>目 录 服 务</a:t>
            </a:r>
            <a:endParaRPr lang="en-US" sz="5400" b="1" kern="1200" dirty="0">
              <a:solidFill>
                <a:srgbClr val="FFFFFF"/>
              </a:solidFill>
              <a:latin typeface="Segoe"/>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目录服务</a:t>
            </a:r>
            <a:endParaRPr lang="zh-CN" altLang="en-US" dirty="0"/>
          </a:p>
        </p:txBody>
      </p:sp>
      <p:sp>
        <p:nvSpPr>
          <p:cNvPr id="3" name="内容占位符 2"/>
          <p:cNvSpPr>
            <a:spLocks noGrp="1"/>
          </p:cNvSpPr>
          <p:nvPr>
            <p:ph idx="1"/>
          </p:nvPr>
        </p:nvSpPr>
        <p:spPr/>
        <p:txBody>
          <a:bodyPr/>
          <a:lstStyle/>
          <a:p>
            <a:r>
              <a:rPr lang="zh-CN" altLang="en-US" dirty="0" smtClean="0"/>
              <a:t>目录服务就是户籍系统，</a:t>
            </a:r>
            <a:r>
              <a:rPr lang="en-US" altLang="zh-CN" dirty="0" smtClean="0"/>
              <a:t>DC</a:t>
            </a:r>
            <a:r>
              <a:rPr lang="zh-CN" altLang="en-US" dirty="0" smtClean="0"/>
              <a:t>就是派出所</a:t>
            </a:r>
            <a:endParaRPr lang="en-US" altLang="zh-CN" dirty="0" smtClean="0"/>
          </a:p>
          <a:p>
            <a:r>
              <a:rPr lang="zh-CN" altLang="en-US" dirty="0" smtClean="0"/>
              <a:t>规划和设计的第一原则：简单，简单就是美</a:t>
            </a:r>
            <a:endParaRPr lang="en-US" altLang="zh-CN" dirty="0" smtClean="0"/>
          </a:p>
          <a:p>
            <a:pPr lvl="1"/>
            <a:r>
              <a:rPr lang="zh-CN" altLang="en-US" dirty="0" smtClean="0"/>
              <a:t>逻辑结构的清晰和稳定，</a:t>
            </a:r>
            <a:r>
              <a:rPr lang="en-US" altLang="zh-CN" dirty="0" smtClean="0"/>
              <a:t>OU</a:t>
            </a:r>
            <a:r>
              <a:rPr lang="zh-CN" altLang="en-US" dirty="0" smtClean="0"/>
              <a:t>，子域，域</a:t>
            </a:r>
            <a:endParaRPr lang="en-US" altLang="zh-CN" dirty="0" smtClean="0"/>
          </a:p>
          <a:p>
            <a:pPr lvl="1"/>
            <a:r>
              <a:rPr lang="zh-CN" altLang="en-US" dirty="0" smtClean="0"/>
              <a:t>谋定而后动，不要三天两头的更改，牵一发而动全身</a:t>
            </a:r>
            <a:endParaRPr lang="en-US" altLang="zh-CN" dirty="0" smtClean="0"/>
          </a:p>
          <a:p>
            <a:pPr lvl="1"/>
            <a:r>
              <a:rPr lang="zh-CN" altLang="en-US" dirty="0" smtClean="0"/>
              <a:t>需求第一，沟通为重</a:t>
            </a:r>
            <a:endParaRPr lang="en-US" altLang="zh-CN" dirty="0" smtClean="0"/>
          </a:p>
          <a:p>
            <a:pPr lvl="0"/>
            <a:r>
              <a:rPr lang="zh-CN" altLang="en-US" dirty="0" smtClean="0"/>
              <a:t>认证和授权</a:t>
            </a:r>
            <a:endParaRPr lang="en-US" altLang="zh-CN" dirty="0" smtClean="0"/>
          </a:p>
          <a:p>
            <a:pPr lvl="1"/>
            <a:r>
              <a:rPr lang="zh-CN" altLang="en-US" dirty="0" smtClean="0"/>
              <a:t>解决一个基本问题：我是谁？我能做什么？</a:t>
            </a:r>
            <a:endParaRPr lang="en-US" altLang="zh-CN" dirty="0" smtClean="0"/>
          </a:p>
          <a:p>
            <a:pPr lvl="0"/>
            <a:r>
              <a:rPr lang="zh-CN" altLang="en-US" dirty="0" smtClean="0"/>
              <a:t>权限管理的新发展</a:t>
            </a:r>
            <a:endParaRPr lang="en-US" altLang="zh-CN" dirty="0" smtClean="0"/>
          </a:p>
          <a:p>
            <a:pPr lvl="1"/>
            <a:r>
              <a:rPr lang="zh-CN" altLang="en-US" dirty="0" smtClean="0"/>
              <a:t>考虑集成多种认证方式，如智能卡、指纹，等等</a:t>
            </a:r>
            <a:endParaRPr lang="en-US" altLang="zh-CN" dirty="0" smtClean="0"/>
          </a:p>
        </p:txBody>
      </p:sp>
      <p:grpSp>
        <p:nvGrpSpPr>
          <p:cNvPr id="4" name="组合 3"/>
          <p:cNvGrpSpPr/>
          <p:nvPr/>
        </p:nvGrpSpPr>
        <p:grpSpPr>
          <a:xfrm>
            <a:off x="-1447800" y="457200"/>
            <a:ext cx="12188825" cy="5943600"/>
            <a:chOff x="-1447800" y="457200"/>
            <a:chExt cx="12188825" cy="5943600"/>
          </a:xfrm>
        </p:grpSpPr>
        <p:sp>
          <p:nvSpPr>
            <p:cNvPr id="5" name="Freeform 6"/>
            <p:cNvSpPr>
              <a:spLocks/>
            </p:cNvSpPr>
            <p:nvPr/>
          </p:nvSpPr>
          <p:spPr bwMode="auto">
            <a:xfrm>
              <a:off x="-1447800" y="457200"/>
              <a:ext cx="12188825" cy="5943600"/>
            </a:xfrm>
            <a:custGeom>
              <a:avLst/>
              <a:gdLst/>
              <a:ahLst/>
              <a:cxnLst>
                <a:cxn ang="0">
                  <a:pos x="4800" y="1114"/>
                </a:cxn>
                <a:cxn ang="0">
                  <a:pos x="0" y="2252"/>
                </a:cxn>
                <a:cxn ang="0">
                  <a:pos x="0" y="1169"/>
                </a:cxn>
                <a:cxn ang="0">
                  <a:pos x="4800" y="0"/>
                </a:cxn>
              </a:cxnLst>
              <a:rect l="0" t="0" r="r" b="b"/>
              <a:pathLst>
                <a:path w="4800" h="2252">
                  <a:moveTo>
                    <a:pt x="4800" y="1114"/>
                  </a:moveTo>
                  <a:cubicBezTo>
                    <a:pt x="2702" y="1790"/>
                    <a:pt x="1200" y="1430"/>
                    <a:pt x="0" y="2252"/>
                  </a:cubicBezTo>
                  <a:cubicBezTo>
                    <a:pt x="0" y="2252"/>
                    <a:pt x="2" y="1163"/>
                    <a:pt x="0" y="1169"/>
                  </a:cubicBezTo>
                  <a:cubicBezTo>
                    <a:pt x="464" y="569"/>
                    <a:pt x="3752" y="668"/>
                    <a:pt x="4800" y="0"/>
                  </a:cubicBezTo>
                </a:path>
              </a:pathLst>
            </a:custGeom>
            <a:gradFill flip="none" rotWithShape="1">
              <a:gsLst>
                <a:gs pos="46000">
                  <a:srgbClr val="141137"/>
                </a:gs>
                <a:gs pos="84000">
                  <a:srgbClr val="6363CF"/>
                </a:gs>
                <a:gs pos="100000">
                  <a:srgbClr val="FFFFFF">
                    <a:alpha val="0"/>
                  </a:srgbClr>
                </a:gs>
              </a:gsLst>
              <a:path path="circle">
                <a:fillToRect l="50000" t="50000" r="50000" b="50000"/>
              </a:path>
              <a:tileRect/>
            </a:gradFill>
            <a:ln w="12700" cap="flat" cmpd="sng" algn="ctr">
              <a:noFill/>
              <a:prstDash val="solid"/>
              <a:round/>
              <a:headEnd type="none" w="med" len="med"/>
              <a:tailEnd type="none" w="med" len="med"/>
            </a:ln>
            <a:effectLst>
              <a:outerShdw blurRad="584200" dist="393700" dir="5400000" algn="bl" rotWithShape="0">
                <a:prstClr val="black">
                  <a:alpha val="71000"/>
                </a:prstClr>
              </a:outerShdw>
            </a:effectLst>
            <a:scene3d>
              <a:camera prst="orthographicFront">
                <a:rot lat="0" lon="0" rev="0"/>
              </a:camera>
              <a:lightRig rig="glow" dir="t">
                <a:rot lat="0" lon="0" rev="3000000"/>
              </a:lightRig>
            </a:scene3d>
            <a:sp3d>
              <a:bevelT w="177800" h="127000" prst="angle"/>
              <a:extrusionClr>
                <a:srgbClr val="0070C0"/>
              </a:extrusionClr>
              <a:contourClr>
                <a:srgbClr val="00B0F0"/>
              </a:contourClr>
            </a:sp3d>
          </p:spPr>
          <p:txBody>
            <a:bodyPr vert="horz" wrap="none" lIns="0" tIns="182849" rIns="0" bIns="0" numCol="1" rtlCol="0" anchor="ctr" anchorCtr="0" compatLnSpc="1">
              <a:prstTxWarp prst="textNoShape">
                <a:avLst/>
              </a:prstTxWarp>
              <a:flatTx/>
            </a:bodyPr>
            <a:lstStyle/>
            <a:p>
              <a:pPr algn="ctr" fontAlgn="base">
                <a:lnSpc>
                  <a:spcPct val="80000"/>
                </a:lnSpc>
                <a:spcAft>
                  <a:spcPct val="0"/>
                </a:spcAft>
                <a:defRPr/>
              </a:pPr>
              <a:endParaRPr lang="en-US" altLang="zh-CN" sz="6000" b="1" i="1" spc="-151" dirty="0" smtClean="0">
                <a:ln w="19050">
                  <a:noFill/>
                </a:ln>
                <a:gradFill flip="none" rotWithShape="1">
                  <a:gsLst>
                    <a:gs pos="0">
                      <a:srgbClr val="FFD44B"/>
                    </a:gs>
                    <a:gs pos="50000">
                      <a:srgbClr val="FFE07D"/>
                    </a:gs>
                    <a:gs pos="100000">
                      <a:srgbClr val="FFD44B">
                        <a:tint val="23500"/>
                        <a:satMod val="160000"/>
                      </a:srgbClr>
                    </a:gs>
                  </a:gsLst>
                  <a:lin ang="16200000" scaled="1"/>
                  <a:tileRect/>
                </a:gradFill>
                <a:effectLst>
                  <a:outerShdw blurRad="50800" dist="38100" dir="2700000" algn="tl" rotWithShape="0">
                    <a:prstClr val="black">
                      <a:alpha val="40000"/>
                    </a:prstClr>
                  </a:outerShdw>
                </a:effectLst>
                <a:latin typeface="Segoe" pitchFamily="34" charset="0"/>
                <a:cs typeface="Arial" charset="0"/>
              </a:endParaRPr>
            </a:p>
          </p:txBody>
        </p:sp>
        <p:sp>
          <p:nvSpPr>
            <p:cNvPr id="6" name="Rectangle 15"/>
            <p:cNvSpPr/>
            <p:nvPr/>
          </p:nvSpPr>
          <p:spPr>
            <a:xfrm rot="21057242">
              <a:off x="-55818" y="2729652"/>
              <a:ext cx="9043295" cy="1268023"/>
            </a:xfrm>
            <a:prstGeom prst="rect">
              <a:avLst/>
            </a:prstGeom>
          </p:spPr>
          <p:txBody>
            <a:bodyPr wrap="square" lIns="274296" tIns="91432" rIns="365729" bIns="91432">
              <a:spAutoFit/>
              <a:scene3d>
                <a:camera prst="orthographicFront"/>
                <a:lightRig rig="threePt" dir="t"/>
              </a:scene3d>
              <a:sp3d>
                <a:bevelT w="25400" h="12700"/>
              </a:sp3d>
            </a:bodyPr>
            <a:lstStyle/>
            <a:p>
              <a:pPr algn="ctr" fontAlgn="base">
                <a:lnSpc>
                  <a:spcPct val="80000"/>
                </a:lnSpc>
                <a:spcBef>
                  <a:spcPct val="0"/>
                </a:spcBef>
                <a:spcAft>
                  <a:spcPct val="0"/>
                </a:spcAft>
                <a:buSzPct val="90000"/>
                <a:defRPr/>
              </a:pPr>
              <a:r>
                <a:rPr lang="zh-CN" altLang="en-US" sz="4400" i="1" spc="-268" dirty="0" smtClean="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微软雅黑" pitchFamily="34" charset="-122"/>
                  <a:ea typeface="微软雅黑" pitchFamily="34" charset="-122"/>
                  <a:cs typeface="Arial" charset="0"/>
                </a:rPr>
                <a:t>趋势：身份管理和资源管理的分离，轻耦合的目录服务</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images.dailymobile.se/wp-content/uploads/2008/09/sonyericsson-xperia-x1-desktop-wallpaper02.jpg"/>
          <p:cNvPicPr>
            <a:picLocks noChangeAspect="1" noChangeArrowheads="1"/>
          </p:cNvPicPr>
          <p:nvPr/>
        </p:nvPicPr>
        <p:blipFill>
          <a:blip r:embed="rId2" cstate="email"/>
          <a:srcRect/>
          <a:stretch>
            <a:fillRect/>
          </a:stretch>
        </p:blipFill>
        <p:spPr bwMode="auto">
          <a:xfrm>
            <a:off x="0" y="0"/>
            <a:ext cx="9146804" cy="6858000"/>
          </a:xfrm>
          <a:prstGeom prst="rect">
            <a:avLst/>
          </a:prstGeom>
          <a:noFill/>
        </p:spPr>
      </p:pic>
      <p:sp>
        <p:nvSpPr>
          <p:cNvPr id="3" name="Rectangle 4"/>
          <p:cNvSpPr/>
          <p:nvPr/>
        </p:nvSpPr>
        <p:spPr>
          <a:xfrm>
            <a:off x="0" y="5286388"/>
            <a:ext cx="9144000" cy="12144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rtl="0"/>
            <a:endParaRPr lang="nl-NL" kern="1200">
              <a:solidFill>
                <a:srgbClr val="000000"/>
              </a:solidFill>
              <a:latin typeface="Segoe"/>
              <a:ea typeface="+mn-ea"/>
              <a:cs typeface="+mn-cs"/>
            </a:endParaRPr>
          </a:p>
        </p:txBody>
      </p:sp>
      <p:sp>
        <p:nvSpPr>
          <p:cNvPr id="4" name="Rectangle 5"/>
          <p:cNvSpPr/>
          <p:nvPr/>
        </p:nvSpPr>
        <p:spPr>
          <a:xfrm>
            <a:off x="171464" y="5359947"/>
            <a:ext cx="2571736" cy="446272"/>
          </a:xfrm>
          <a:prstGeom prst="rect">
            <a:avLst/>
          </a:prstGeom>
        </p:spPr>
        <p:txBody>
          <a:bodyPr wrap="square" lIns="76197" tIns="38098" rIns="76197" bIns="38098">
            <a:spAutoFit/>
          </a:bodyPr>
          <a:lstStyle/>
          <a:p>
            <a:pPr algn="ctr" defTabSz="914363"/>
            <a:r>
              <a:rPr lang="en-US" altLang="zh-CN" sz="2400" b="1" dirty="0" smtClean="0">
                <a:solidFill>
                  <a:srgbClr val="FFFFFF"/>
                </a:solidFill>
                <a:latin typeface="Segoe"/>
              </a:rPr>
              <a:t>IT</a:t>
            </a:r>
            <a:r>
              <a:rPr lang="zh-CN" altLang="en-US" sz="2400" b="1" dirty="0" smtClean="0">
                <a:solidFill>
                  <a:srgbClr val="FFFFFF"/>
                </a:solidFill>
                <a:latin typeface="Segoe"/>
              </a:rPr>
              <a:t>基础架构</a:t>
            </a:r>
            <a:endParaRPr lang="en-US" sz="2400" b="1" kern="1200" dirty="0">
              <a:solidFill>
                <a:srgbClr val="FFFFFF"/>
              </a:solidFill>
              <a:latin typeface="Segoe"/>
              <a:ea typeface="+mn-ea"/>
              <a:cs typeface="+mn-cs"/>
            </a:endParaRPr>
          </a:p>
        </p:txBody>
      </p:sp>
      <p:sp>
        <p:nvSpPr>
          <p:cNvPr id="5" name="Rectangle 6"/>
          <p:cNvSpPr/>
          <p:nvPr/>
        </p:nvSpPr>
        <p:spPr>
          <a:xfrm>
            <a:off x="2209800" y="5429264"/>
            <a:ext cx="6791356" cy="907937"/>
          </a:xfrm>
          <a:prstGeom prst="rect">
            <a:avLst/>
          </a:prstGeom>
        </p:spPr>
        <p:txBody>
          <a:bodyPr wrap="square" lIns="76197" tIns="38098" rIns="76197" bIns="38098">
            <a:spAutoFit/>
          </a:bodyPr>
          <a:lstStyle/>
          <a:p>
            <a:pPr algn="ctr" defTabSz="914363" rtl="0"/>
            <a:r>
              <a:rPr lang="zh-CN" altLang="en-US" sz="5400" b="1" kern="1200" dirty="0" smtClean="0">
                <a:solidFill>
                  <a:srgbClr val="FFFFFF"/>
                </a:solidFill>
                <a:latin typeface="Segoe"/>
                <a:ea typeface="+mn-ea"/>
                <a:cs typeface="+mn-cs"/>
              </a:rPr>
              <a:t>桌 面 平 台</a:t>
            </a:r>
            <a:endParaRPr lang="en-US" sz="5400" b="1" kern="1200" dirty="0">
              <a:solidFill>
                <a:srgbClr val="FFFFFF"/>
              </a:solidFill>
              <a:latin typeface="Segoe"/>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桌面平台</a:t>
            </a:r>
            <a:endParaRPr lang="zh-CN" altLang="en-US" dirty="0"/>
          </a:p>
        </p:txBody>
      </p:sp>
      <p:sp>
        <p:nvSpPr>
          <p:cNvPr id="3" name="内容占位符 2"/>
          <p:cNvSpPr>
            <a:spLocks noGrp="1"/>
          </p:cNvSpPr>
          <p:nvPr>
            <p:ph idx="1"/>
          </p:nvPr>
        </p:nvSpPr>
        <p:spPr/>
        <p:txBody>
          <a:bodyPr/>
          <a:lstStyle/>
          <a:p>
            <a:r>
              <a:rPr lang="zh-CN" altLang="en-US" dirty="0" smtClean="0"/>
              <a:t>做</a:t>
            </a:r>
            <a:r>
              <a:rPr lang="en-US" altLang="zh-CN" dirty="0" smtClean="0"/>
              <a:t>IT</a:t>
            </a:r>
            <a:r>
              <a:rPr lang="zh-CN" altLang="en-US" dirty="0" smtClean="0"/>
              <a:t>经理需要向秦始皇学习</a:t>
            </a:r>
            <a:endParaRPr lang="en-US" altLang="zh-CN" dirty="0" smtClean="0"/>
          </a:p>
          <a:p>
            <a:pPr lvl="1"/>
            <a:r>
              <a:rPr lang="zh-CN" altLang="en-US" dirty="0" smtClean="0"/>
              <a:t>秦始皇的统一哲学：书同文，车同轨</a:t>
            </a:r>
            <a:endParaRPr lang="en-US" altLang="zh-CN" dirty="0" smtClean="0"/>
          </a:p>
          <a:p>
            <a:pPr lvl="1"/>
            <a:r>
              <a:rPr lang="zh-CN" altLang="en-US" dirty="0" smtClean="0"/>
              <a:t>桌面是</a:t>
            </a:r>
            <a:r>
              <a:rPr lang="en-US" altLang="zh-CN" dirty="0" smtClean="0"/>
              <a:t>IT</a:t>
            </a:r>
            <a:r>
              <a:rPr lang="zh-CN" altLang="en-US" dirty="0" smtClean="0"/>
              <a:t>管理的基本细胞，得桌面者得天下</a:t>
            </a:r>
            <a:endParaRPr lang="en-US" altLang="zh-CN" dirty="0" smtClean="0"/>
          </a:p>
          <a:p>
            <a:pPr lvl="1"/>
            <a:r>
              <a:rPr lang="zh-CN" altLang="en-US" dirty="0" smtClean="0"/>
              <a:t>桌面平台管理的核心思想是：统一</a:t>
            </a:r>
            <a:r>
              <a:rPr lang="en-US" altLang="zh-CN" dirty="0" smtClean="0"/>
              <a:t>/</a:t>
            </a:r>
            <a:r>
              <a:rPr lang="zh-CN" altLang="en-US" dirty="0" smtClean="0"/>
              <a:t>一致</a:t>
            </a:r>
            <a:endParaRPr lang="en-US" altLang="zh-CN" dirty="0" smtClean="0"/>
          </a:p>
          <a:p>
            <a:pPr lvl="1"/>
            <a:r>
              <a:rPr lang="zh-CN" altLang="en-US" dirty="0" smtClean="0"/>
              <a:t>统一的好处是政令畅通，方便</a:t>
            </a:r>
            <a:r>
              <a:rPr lang="en-US" altLang="zh-CN" dirty="0" smtClean="0"/>
              <a:t>IT</a:t>
            </a:r>
            <a:r>
              <a:rPr lang="zh-CN" altLang="en-US" dirty="0" smtClean="0"/>
              <a:t>管理和应用项目的实施</a:t>
            </a:r>
            <a:endParaRPr lang="en-US" altLang="zh-CN" dirty="0" smtClean="0"/>
          </a:p>
          <a:p>
            <a:r>
              <a:rPr lang="zh-CN" altLang="en-US" dirty="0" smtClean="0"/>
              <a:t>桌面管理的新挑战</a:t>
            </a:r>
            <a:endParaRPr lang="en-US" altLang="zh-CN" dirty="0" smtClean="0"/>
          </a:p>
          <a:p>
            <a:pPr lvl="1"/>
            <a:r>
              <a:rPr lang="zh-CN" altLang="en-US" dirty="0" smtClean="0"/>
              <a:t>需要掌握部署技术</a:t>
            </a:r>
            <a:endParaRPr lang="en-US" altLang="zh-CN" dirty="0" smtClean="0"/>
          </a:p>
          <a:p>
            <a:pPr lvl="1"/>
            <a:r>
              <a:rPr lang="zh-CN" altLang="en-US" dirty="0" smtClean="0"/>
              <a:t>多种设备的同时管控，手机，上网本</a:t>
            </a:r>
          </a:p>
          <a:p>
            <a:pPr lvl="1"/>
            <a:r>
              <a:rPr lang="zh-CN" altLang="en-US" dirty="0" smtClean="0"/>
              <a:t>不加入域的机器越来越多</a:t>
            </a:r>
            <a:endParaRPr lang="en-US" altLang="zh-CN" dirty="0" smtClean="0"/>
          </a:p>
          <a:p>
            <a:pPr lvl="1"/>
            <a:endParaRPr lang="zh-CN" altLang="en-US" dirty="0"/>
          </a:p>
        </p:txBody>
      </p:sp>
      <p:grpSp>
        <p:nvGrpSpPr>
          <p:cNvPr id="4" name="组合 3"/>
          <p:cNvGrpSpPr/>
          <p:nvPr/>
        </p:nvGrpSpPr>
        <p:grpSpPr>
          <a:xfrm>
            <a:off x="-1447800" y="457200"/>
            <a:ext cx="12188825" cy="5943600"/>
            <a:chOff x="-1447800" y="457200"/>
            <a:chExt cx="12188825" cy="5943600"/>
          </a:xfrm>
        </p:grpSpPr>
        <p:sp>
          <p:nvSpPr>
            <p:cNvPr id="5" name="Freeform 6"/>
            <p:cNvSpPr>
              <a:spLocks/>
            </p:cNvSpPr>
            <p:nvPr/>
          </p:nvSpPr>
          <p:spPr bwMode="auto">
            <a:xfrm>
              <a:off x="-1447800" y="457200"/>
              <a:ext cx="12188825" cy="5943600"/>
            </a:xfrm>
            <a:custGeom>
              <a:avLst/>
              <a:gdLst/>
              <a:ahLst/>
              <a:cxnLst>
                <a:cxn ang="0">
                  <a:pos x="4800" y="1114"/>
                </a:cxn>
                <a:cxn ang="0">
                  <a:pos x="0" y="2252"/>
                </a:cxn>
                <a:cxn ang="0">
                  <a:pos x="0" y="1169"/>
                </a:cxn>
                <a:cxn ang="0">
                  <a:pos x="4800" y="0"/>
                </a:cxn>
              </a:cxnLst>
              <a:rect l="0" t="0" r="r" b="b"/>
              <a:pathLst>
                <a:path w="4800" h="2252">
                  <a:moveTo>
                    <a:pt x="4800" y="1114"/>
                  </a:moveTo>
                  <a:cubicBezTo>
                    <a:pt x="2702" y="1790"/>
                    <a:pt x="1200" y="1430"/>
                    <a:pt x="0" y="2252"/>
                  </a:cubicBezTo>
                  <a:cubicBezTo>
                    <a:pt x="0" y="2252"/>
                    <a:pt x="2" y="1163"/>
                    <a:pt x="0" y="1169"/>
                  </a:cubicBezTo>
                  <a:cubicBezTo>
                    <a:pt x="464" y="569"/>
                    <a:pt x="3752" y="668"/>
                    <a:pt x="4800" y="0"/>
                  </a:cubicBezTo>
                </a:path>
              </a:pathLst>
            </a:custGeom>
            <a:gradFill flip="none" rotWithShape="1">
              <a:gsLst>
                <a:gs pos="46000">
                  <a:srgbClr val="141137"/>
                </a:gs>
                <a:gs pos="84000">
                  <a:srgbClr val="6363CF"/>
                </a:gs>
                <a:gs pos="100000">
                  <a:srgbClr val="FFFFFF">
                    <a:alpha val="0"/>
                  </a:srgbClr>
                </a:gs>
              </a:gsLst>
              <a:path path="circle">
                <a:fillToRect l="50000" t="50000" r="50000" b="50000"/>
              </a:path>
              <a:tileRect/>
            </a:gradFill>
            <a:ln w="12700" cap="flat" cmpd="sng" algn="ctr">
              <a:noFill/>
              <a:prstDash val="solid"/>
              <a:round/>
              <a:headEnd type="none" w="med" len="med"/>
              <a:tailEnd type="none" w="med" len="med"/>
            </a:ln>
            <a:effectLst>
              <a:outerShdw blurRad="584200" dist="393700" dir="5400000" algn="bl" rotWithShape="0">
                <a:prstClr val="black">
                  <a:alpha val="71000"/>
                </a:prstClr>
              </a:outerShdw>
            </a:effectLst>
            <a:scene3d>
              <a:camera prst="orthographicFront">
                <a:rot lat="0" lon="0" rev="0"/>
              </a:camera>
              <a:lightRig rig="glow" dir="t">
                <a:rot lat="0" lon="0" rev="3000000"/>
              </a:lightRig>
            </a:scene3d>
            <a:sp3d>
              <a:bevelT w="177800" h="127000" prst="angle"/>
              <a:extrusionClr>
                <a:srgbClr val="0070C0"/>
              </a:extrusionClr>
              <a:contourClr>
                <a:srgbClr val="00B0F0"/>
              </a:contourClr>
            </a:sp3d>
          </p:spPr>
          <p:txBody>
            <a:bodyPr vert="horz" wrap="none" lIns="0" tIns="182849" rIns="0" bIns="0" numCol="1" rtlCol="0" anchor="ctr" anchorCtr="0" compatLnSpc="1">
              <a:prstTxWarp prst="textNoShape">
                <a:avLst/>
              </a:prstTxWarp>
              <a:flatTx/>
            </a:bodyPr>
            <a:lstStyle/>
            <a:p>
              <a:pPr algn="ctr" fontAlgn="base">
                <a:lnSpc>
                  <a:spcPct val="80000"/>
                </a:lnSpc>
                <a:spcAft>
                  <a:spcPct val="0"/>
                </a:spcAft>
                <a:defRPr/>
              </a:pPr>
              <a:endParaRPr lang="en-US" altLang="zh-CN" sz="6000" b="1" i="1" spc="-151" dirty="0" smtClean="0">
                <a:ln w="19050">
                  <a:noFill/>
                </a:ln>
                <a:gradFill flip="none" rotWithShape="1">
                  <a:gsLst>
                    <a:gs pos="0">
                      <a:srgbClr val="FFD44B"/>
                    </a:gs>
                    <a:gs pos="50000">
                      <a:srgbClr val="FFE07D"/>
                    </a:gs>
                    <a:gs pos="100000">
                      <a:srgbClr val="FFD44B">
                        <a:tint val="23500"/>
                        <a:satMod val="160000"/>
                      </a:srgbClr>
                    </a:gs>
                  </a:gsLst>
                  <a:lin ang="16200000" scaled="1"/>
                  <a:tileRect/>
                </a:gradFill>
                <a:effectLst>
                  <a:outerShdw blurRad="50800" dist="38100" dir="2700000" algn="tl" rotWithShape="0">
                    <a:prstClr val="black">
                      <a:alpha val="40000"/>
                    </a:prstClr>
                  </a:outerShdw>
                </a:effectLst>
                <a:latin typeface="Segoe" pitchFamily="34" charset="0"/>
                <a:cs typeface="Arial" charset="0"/>
              </a:endParaRPr>
            </a:p>
          </p:txBody>
        </p:sp>
        <p:sp>
          <p:nvSpPr>
            <p:cNvPr id="6" name="Rectangle 15"/>
            <p:cNvSpPr/>
            <p:nvPr/>
          </p:nvSpPr>
          <p:spPr>
            <a:xfrm rot="21057242">
              <a:off x="-55818" y="3000495"/>
              <a:ext cx="9043295" cy="726337"/>
            </a:xfrm>
            <a:prstGeom prst="rect">
              <a:avLst/>
            </a:prstGeom>
          </p:spPr>
          <p:txBody>
            <a:bodyPr wrap="square" lIns="274296" tIns="91432" rIns="365729" bIns="91432">
              <a:spAutoFit/>
              <a:scene3d>
                <a:camera prst="orthographicFront"/>
                <a:lightRig rig="threePt" dir="t"/>
              </a:scene3d>
              <a:sp3d>
                <a:bevelT w="25400" h="12700"/>
              </a:sp3d>
            </a:bodyPr>
            <a:lstStyle/>
            <a:p>
              <a:pPr algn="ctr" fontAlgn="base">
                <a:lnSpc>
                  <a:spcPct val="80000"/>
                </a:lnSpc>
                <a:spcBef>
                  <a:spcPct val="0"/>
                </a:spcBef>
                <a:spcAft>
                  <a:spcPct val="0"/>
                </a:spcAft>
                <a:buSzPct val="90000"/>
                <a:defRPr/>
              </a:pPr>
              <a:r>
                <a:rPr lang="zh-CN" altLang="en-US" sz="4400" i="1" spc="-268" dirty="0" smtClean="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微软雅黑" pitchFamily="34" charset="-122"/>
                  <a:ea typeface="微软雅黑" pitchFamily="34" charset="-122"/>
                  <a:cs typeface="Arial" charset="0"/>
                </a:rPr>
                <a:t>趋势：统一部署，灵活管控</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在哪里下载</a:t>
            </a:r>
            <a:r>
              <a:rPr lang="en-US" altLang="zh-CN" dirty="0" smtClean="0"/>
              <a:t>PPT?</a:t>
            </a:r>
            <a:endParaRPr lang="zh-CN" altLang="en-US" dirty="0"/>
          </a:p>
        </p:txBody>
      </p:sp>
      <p:sp>
        <p:nvSpPr>
          <p:cNvPr id="3" name="内容占位符 2"/>
          <p:cNvSpPr>
            <a:spLocks noGrp="1"/>
          </p:cNvSpPr>
          <p:nvPr>
            <p:ph idx="1"/>
          </p:nvPr>
        </p:nvSpPr>
        <p:spPr/>
        <p:txBody>
          <a:bodyPr/>
          <a:lstStyle/>
          <a:p>
            <a:r>
              <a:rPr lang="zh-CN" altLang="en-US" sz="3200" dirty="0" smtClean="0"/>
              <a:t>我的博客空间</a:t>
            </a:r>
            <a:endParaRPr lang="en-US" altLang="zh-CN" sz="3200" dirty="0" smtClean="0"/>
          </a:p>
          <a:p>
            <a:pPr lvl="1"/>
            <a:r>
              <a:rPr lang="en-US" altLang="zh-CN" sz="3200" dirty="0" smtClean="0">
                <a:hlinkClick r:id="rId2"/>
              </a:rPr>
              <a:t>http://yongyu2000.blog.51cto.com</a:t>
            </a:r>
            <a:r>
              <a:rPr lang="en-US" altLang="zh-CN" sz="3200" dirty="0" smtClean="0"/>
              <a:t>  </a:t>
            </a:r>
            <a:r>
              <a:rPr lang="zh-CN" altLang="en-US" sz="3200" dirty="0" smtClean="0"/>
              <a:t>  </a:t>
            </a:r>
            <a:r>
              <a:rPr lang="en-US" altLang="zh-CN" sz="3200" dirty="0" smtClean="0"/>
              <a:t>[</a:t>
            </a:r>
            <a:r>
              <a:rPr lang="zh-CN" altLang="en-US" sz="3200" dirty="0" smtClean="0"/>
              <a:t>个人</a:t>
            </a:r>
            <a:r>
              <a:rPr lang="en-US" altLang="zh-CN" sz="3200" dirty="0" smtClean="0"/>
              <a:t>]</a:t>
            </a:r>
          </a:p>
          <a:p>
            <a:pPr lvl="1"/>
            <a:r>
              <a:rPr lang="en-US" altLang="zh-CN" sz="3200" dirty="0" smtClean="0">
                <a:hlinkClick r:id="rId3"/>
              </a:rPr>
              <a:t>http://blogs.technet.com/fyu</a:t>
            </a:r>
            <a:r>
              <a:rPr lang="en-US" altLang="zh-CN" sz="3200" dirty="0" smtClean="0"/>
              <a:t> </a:t>
            </a:r>
            <a:r>
              <a:rPr lang="zh-CN" altLang="en-US" sz="3200" dirty="0" smtClean="0"/>
              <a:t>              </a:t>
            </a:r>
            <a:r>
              <a:rPr lang="en-US" altLang="zh-CN" sz="3200" dirty="0" smtClean="0"/>
              <a:t>[</a:t>
            </a:r>
            <a:r>
              <a:rPr lang="zh-CN" altLang="en-US" sz="3200" dirty="0" smtClean="0"/>
              <a:t>公司</a:t>
            </a:r>
            <a:r>
              <a:rPr lang="en-US" altLang="zh-CN" sz="3200" dirty="0" smtClean="0"/>
              <a:t>]</a:t>
            </a:r>
            <a:endParaRPr lang="zh-CN" alt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powerofproof.files.wordpress.com/2009/01/data_storage-ian-s.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3" name="Rectangle 4"/>
          <p:cNvSpPr/>
          <p:nvPr/>
        </p:nvSpPr>
        <p:spPr>
          <a:xfrm>
            <a:off x="0" y="5286388"/>
            <a:ext cx="9144000" cy="12144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rtl="0"/>
            <a:endParaRPr lang="nl-NL" kern="1200">
              <a:solidFill>
                <a:srgbClr val="000000"/>
              </a:solidFill>
              <a:latin typeface="Segoe"/>
              <a:ea typeface="+mn-ea"/>
              <a:cs typeface="+mn-cs"/>
            </a:endParaRPr>
          </a:p>
        </p:txBody>
      </p:sp>
      <p:sp>
        <p:nvSpPr>
          <p:cNvPr id="4" name="Rectangle 5"/>
          <p:cNvSpPr/>
          <p:nvPr/>
        </p:nvSpPr>
        <p:spPr>
          <a:xfrm>
            <a:off x="171464" y="5359947"/>
            <a:ext cx="2571736" cy="446272"/>
          </a:xfrm>
          <a:prstGeom prst="rect">
            <a:avLst/>
          </a:prstGeom>
        </p:spPr>
        <p:txBody>
          <a:bodyPr wrap="square" lIns="76197" tIns="38098" rIns="76197" bIns="38098">
            <a:spAutoFit/>
          </a:bodyPr>
          <a:lstStyle/>
          <a:p>
            <a:pPr algn="ctr" defTabSz="914363"/>
            <a:r>
              <a:rPr lang="en-US" altLang="zh-CN" sz="2400" b="1" dirty="0" smtClean="0">
                <a:solidFill>
                  <a:srgbClr val="FFFFFF"/>
                </a:solidFill>
                <a:latin typeface="Segoe"/>
              </a:rPr>
              <a:t>IT</a:t>
            </a:r>
            <a:r>
              <a:rPr lang="zh-CN" altLang="en-US" sz="2400" b="1" dirty="0" smtClean="0">
                <a:solidFill>
                  <a:srgbClr val="FFFFFF"/>
                </a:solidFill>
                <a:latin typeface="Segoe"/>
              </a:rPr>
              <a:t>基础架构</a:t>
            </a:r>
            <a:endParaRPr lang="en-US" sz="2400" b="1" kern="1200" dirty="0">
              <a:solidFill>
                <a:srgbClr val="FFFFFF"/>
              </a:solidFill>
              <a:latin typeface="Segoe"/>
              <a:ea typeface="+mn-ea"/>
              <a:cs typeface="+mn-cs"/>
            </a:endParaRPr>
          </a:p>
        </p:txBody>
      </p:sp>
      <p:sp>
        <p:nvSpPr>
          <p:cNvPr id="5" name="Rectangle 6"/>
          <p:cNvSpPr/>
          <p:nvPr/>
        </p:nvSpPr>
        <p:spPr>
          <a:xfrm>
            <a:off x="2209800" y="5429264"/>
            <a:ext cx="6791356" cy="907937"/>
          </a:xfrm>
          <a:prstGeom prst="rect">
            <a:avLst/>
          </a:prstGeom>
        </p:spPr>
        <p:txBody>
          <a:bodyPr wrap="square" lIns="76197" tIns="38098" rIns="76197" bIns="38098">
            <a:spAutoFit/>
          </a:bodyPr>
          <a:lstStyle/>
          <a:p>
            <a:pPr algn="ctr" defTabSz="914363" rtl="0"/>
            <a:r>
              <a:rPr lang="zh-CN" altLang="en-US" sz="5400" b="1" kern="1200" dirty="0" smtClean="0">
                <a:solidFill>
                  <a:srgbClr val="FFFFFF"/>
                </a:solidFill>
                <a:latin typeface="Segoe"/>
                <a:ea typeface="+mn-ea"/>
                <a:cs typeface="+mn-cs"/>
              </a:rPr>
              <a:t>企 业 级 存 储</a:t>
            </a:r>
            <a:endParaRPr lang="en-US" sz="5400" b="1" kern="1200" dirty="0">
              <a:solidFill>
                <a:srgbClr val="FFFFFF"/>
              </a:solidFill>
              <a:latin typeface="Segoe"/>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企业级存储</a:t>
            </a:r>
            <a:endParaRPr lang="zh-CN" altLang="en-US" dirty="0"/>
          </a:p>
        </p:txBody>
      </p:sp>
      <p:sp>
        <p:nvSpPr>
          <p:cNvPr id="3" name="内容占位符 2"/>
          <p:cNvSpPr>
            <a:spLocks noGrp="1"/>
          </p:cNvSpPr>
          <p:nvPr>
            <p:ph idx="1"/>
          </p:nvPr>
        </p:nvSpPr>
        <p:spPr/>
        <p:txBody>
          <a:bodyPr/>
          <a:lstStyle/>
          <a:p>
            <a:r>
              <a:rPr lang="zh-CN" altLang="en-US" dirty="0" smtClean="0"/>
              <a:t>存储规划从认识你的数据开始</a:t>
            </a:r>
            <a:endParaRPr lang="en-US" altLang="zh-CN" dirty="0" smtClean="0"/>
          </a:p>
          <a:p>
            <a:pPr lvl="1"/>
            <a:r>
              <a:rPr lang="zh-CN" altLang="en-US" dirty="0" smtClean="0"/>
              <a:t>数据的总量和类型，变化趋势，备份要求</a:t>
            </a:r>
            <a:endParaRPr lang="en-US" altLang="zh-CN" dirty="0" smtClean="0"/>
          </a:p>
          <a:p>
            <a:pPr lvl="1"/>
            <a:r>
              <a:rPr lang="zh-CN" altLang="en-US" dirty="0" smtClean="0"/>
              <a:t>考虑长期动态的需求变化</a:t>
            </a:r>
            <a:endParaRPr lang="en-US" altLang="zh-CN" dirty="0" smtClean="0"/>
          </a:p>
          <a:p>
            <a:r>
              <a:rPr lang="zh-CN" altLang="en-US" dirty="0" smtClean="0"/>
              <a:t>重复数据删除、绿色存储、存储虚拟化</a:t>
            </a:r>
            <a:endParaRPr lang="en-US" altLang="zh-CN" dirty="0" smtClean="0"/>
          </a:p>
          <a:p>
            <a:pPr lvl="1"/>
            <a:r>
              <a:rPr lang="zh-CN" altLang="en-US" dirty="0" smtClean="0"/>
              <a:t>误区</a:t>
            </a:r>
            <a:r>
              <a:rPr lang="en-US" altLang="zh-CN" dirty="0" smtClean="0"/>
              <a:t>:</a:t>
            </a:r>
            <a:r>
              <a:rPr lang="zh-CN" altLang="en-US" dirty="0" smtClean="0"/>
              <a:t>不求最好，但求最贵</a:t>
            </a:r>
            <a:endParaRPr lang="en-US" altLang="zh-CN" dirty="0" smtClean="0"/>
          </a:p>
          <a:p>
            <a:pPr lvl="1"/>
            <a:r>
              <a:rPr lang="zh-CN" altLang="en-US" dirty="0" smtClean="0"/>
              <a:t>不要被概念冲昏头脑，需求始终要明确</a:t>
            </a:r>
            <a:endParaRPr lang="en-US" altLang="zh-CN" dirty="0" smtClean="0"/>
          </a:p>
          <a:p>
            <a:r>
              <a:rPr lang="zh-CN" altLang="en-US" dirty="0" smtClean="0"/>
              <a:t>要在管理工具和流程上下功夫</a:t>
            </a:r>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grpSp>
        <p:nvGrpSpPr>
          <p:cNvPr id="4" name="组合 3"/>
          <p:cNvGrpSpPr/>
          <p:nvPr/>
        </p:nvGrpSpPr>
        <p:grpSpPr>
          <a:xfrm>
            <a:off x="-1447800" y="457200"/>
            <a:ext cx="12188825" cy="5943600"/>
            <a:chOff x="-1447800" y="457200"/>
            <a:chExt cx="12188825" cy="5943600"/>
          </a:xfrm>
        </p:grpSpPr>
        <p:sp>
          <p:nvSpPr>
            <p:cNvPr id="5" name="Freeform 6"/>
            <p:cNvSpPr>
              <a:spLocks/>
            </p:cNvSpPr>
            <p:nvPr/>
          </p:nvSpPr>
          <p:spPr bwMode="auto">
            <a:xfrm>
              <a:off x="-1447800" y="457200"/>
              <a:ext cx="12188825" cy="5943600"/>
            </a:xfrm>
            <a:custGeom>
              <a:avLst/>
              <a:gdLst/>
              <a:ahLst/>
              <a:cxnLst>
                <a:cxn ang="0">
                  <a:pos x="4800" y="1114"/>
                </a:cxn>
                <a:cxn ang="0">
                  <a:pos x="0" y="2252"/>
                </a:cxn>
                <a:cxn ang="0">
                  <a:pos x="0" y="1169"/>
                </a:cxn>
                <a:cxn ang="0">
                  <a:pos x="4800" y="0"/>
                </a:cxn>
              </a:cxnLst>
              <a:rect l="0" t="0" r="r" b="b"/>
              <a:pathLst>
                <a:path w="4800" h="2252">
                  <a:moveTo>
                    <a:pt x="4800" y="1114"/>
                  </a:moveTo>
                  <a:cubicBezTo>
                    <a:pt x="2702" y="1790"/>
                    <a:pt x="1200" y="1430"/>
                    <a:pt x="0" y="2252"/>
                  </a:cubicBezTo>
                  <a:cubicBezTo>
                    <a:pt x="0" y="2252"/>
                    <a:pt x="2" y="1163"/>
                    <a:pt x="0" y="1169"/>
                  </a:cubicBezTo>
                  <a:cubicBezTo>
                    <a:pt x="464" y="569"/>
                    <a:pt x="3752" y="668"/>
                    <a:pt x="4800" y="0"/>
                  </a:cubicBezTo>
                </a:path>
              </a:pathLst>
            </a:custGeom>
            <a:gradFill flip="none" rotWithShape="1">
              <a:gsLst>
                <a:gs pos="46000">
                  <a:srgbClr val="141137"/>
                </a:gs>
                <a:gs pos="84000">
                  <a:srgbClr val="6363CF"/>
                </a:gs>
                <a:gs pos="100000">
                  <a:srgbClr val="FFFFFF">
                    <a:alpha val="0"/>
                  </a:srgbClr>
                </a:gs>
              </a:gsLst>
              <a:path path="circle">
                <a:fillToRect l="50000" t="50000" r="50000" b="50000"/>
              </a:path>
              <a:tileRect/>
            </a:gradFill>
            <a:ln w="12700" cap="flat" cmpd="sng" algn="ctr">
              <a:noFill/>
              <a:prstDash val="solid"/>
              <a:round/>
              <a:headEnd type="none" w="med" len="med"/>
              <a:tailEnd type="none" w="med" len="med"/>
            </a:ln>
            <a:effectLst>
              <a:outerShdw blurRad="584200" dist="393700" dir="5400000" algn="bl" rotWithShape="0">
                <a:prstClr val="black">
                  <a:alpha val="71000"/>
                </a:prstClr>
              </a:outerShdw>
            </a:effectLst>
            <a:scene3d>
              <a:camera prst="orthographicFront">
                <a:rot lat="0" lon="0" rev="0"/>
              </a:camera>
              <a:lightRig rig="glow" dir="t">
                <a:rot lat="0" lon="0" rev="3000000"/>
              </a:lightRig>
            </a:scene3d>
            <a:sp3d>
              <a:bevelT w="177800" h="127000" prst="angle"/>
              <a:extrusionClr>
                <a:srgbClr val="0070C0"/>
              </a:extrusionClr>
              <a:contourClr>
                <a:srgbClr val="00B0F0"/>
              </a:contourClr>
            </a:sp3d>
          </p:spPr>
          <p:txBody>
            <a:bodyPr vert="horz" wrap="none" lIns="0" tIns="182849" rIns="0" bIns="0" numCol="1" rtlCol="0" anchor="ctr" anchorCtr="0" compatLnSpc="1">
              <a:prstTxWarp prst="textNoShape">
                <a:avLst/>
              </a:prstTxWarp>
              <a:flatTx/>
            </a:bodyPr>
            <a:lstStyle/>
            <a:p>
              <a:pPr algn="ctr" fontAlgn="base">
                <a:lnSpc>
                  <a:spcPct val="80000"/>
                </a:lnSpc>
                <a:spcAft>
                  <a:spcPct val="0"/>
                </a:spcAft>
                <a:defRPr/>
              </a:pPr>
              <a:endParaRPr lang="en-US" altLang="zh-CN" sz="6000" b="1" i="1" spc="-151" dirty="0" smtClean="0">
                <a:ln w="19050">
                  <a:noFill/>
                </a:ln>
                <a:gradFill flip="none" rotWithShape="1">
                  <a:gsLst>
                    <a:gs pos="0">
                      <a:srgbClr val="FFD44B"/>
                    </a:gs>
                    <a:gs pos="50000">
                      <a:srgbClr val="FFE07D"/>
                    </a:gs>
                    <a:gs pos="100000">
                      <a:srgbClr val="FFD44B">
                        <a:tint val="23500"/>
                        <a:satMod val="160000"/>
                      </a:srgbClr>
                    </a:gs>
                  </a:gsLst>
                  <a:lin ang="16200000" scaled="1"/>
                  <a:tileRect/>
                </a:gradFill>
                <a:effectLst>
                  <a:outerShdw blurRad="50800" dist="38100" dir="2700000" algn="tl" rotWithShape="0">
                    <a:prstClr val="black">
                      <a:alpha val="40000"/>
                    </a:prstClr>
                  </a:outerShdw>
                </a:effectLst>
                <a:latin typeface="Segoe" pitchFamily="34" charset="0"/>
                <a:cs typeface="Arial" charset="0"/>
              </a:endParaRPr>
            </a:p>
          </p:txBody>
        </p:sp>
        <p:sp>
          <p:nvSpPr>
            <p:cNvPr id="6" name="Rectangle 15"/>
            <p:cNvSpPr/>
            <p:nvPr/>
          </p:nvSpPr>
          <p:spPr>
            <a:xfrm rot="21057242">
              <a:off x="-55818" y="3000495"/>
              <a:ext cx="9043295" cy="726337"/>
            </a:xfrm>
            <a:prstGeom prst="rect">
              <a:avLst/>
            </a:prstGeom>
          </p:spPr>
          <p:txBody>
            <a:bodyPr wrap="square" lIns="274296" tIns="91432" rIns="365729" bIns="91432">
              <a:spAutoFit/>
              <a:scene3d>
                <a:camera prst="orthographicFront"/>
                <a:lightRig rig="threePt" dir="t"/>
              </a:scene3d>
              <a:sp3d>
                <a:bevelT w="25400" h="12700"/>
              </a:sp3d>
            </a:bodyPr>
            <a:lstStyle/>
            <a:p>
              <a:pPr algn="ctr" fontAlgn="base">
                <a:lnSpc>
                  <a:spcPct val="80000"/>
                </a:lnSpc>
                <a:spcBef>
                  <a:spcPct val="0"/>
                </a:spcBef>
                <a:spcAft>
                  <a:spcPct val="0"/>
                </a:spcAft>
                <a:buSzPct val="90000"/>
                <a:defRPr/>
              </a:pPr>
              <a:r>
                <a:rPr lang="zh-CN" altLang="en-US" sz="4400" i="1" spc="-268" dirty="0" smtClean="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微软雅黑" pitchFamily="34" charset="-122"/>
                  <a:ea typeface="微软雅黑" pitchFamily="34" charset="-122"/>
                  <a:cs typeface="Arial" charset="0"/>
                </a:rPr>
                <a:t>趋势：从普及到深化和集成应用</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asdee.com/Quick_Links/Data_Backup.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3" name="Rectangle 4"/>
          <p:cNvSpPr/>
          <p:nvPr/>
        </p:nvSpPr>
        <p:spPr>
          <a:xfrm>
            <a:off x="0" y="5286388"/>
            <a:ext cx="9144000" cy="12144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rtl="0"/>
            <a:endParaRPr lang="nl-NL" kern="1200">
              <a:solidFill>
                <a:srgbClr val="000000"/>
              </a:solidFill>
              <a:latin typeface="Segoe"/>
              <a:ea typeface="+mn-ea"/>
              <a:cs typeface="+mn-cs"/>
            </a:endParaRPr>
          </a:p>
        </p:txBody>
      </p:sp>
      <p:sp>
        <p:nvSpPr>
          <p:cNvPr id="4" name="Rectangle 5"/>
          <p:cNvSpPr/>
          <p:nvPr/>
        </p:nvSpPr>
        <p:spPr>
          <a:xfrm>
            <a:off x="171464" y="5359947"/>
            <a:ext cx="2571736" cy="446272"/>
          </a:xfrm>
          <a:prstGeom prst="rect">
            <a:avLst/>
          </a:prstGeom>
        </p:spPr>
        <p:txBody>
          <a:bodyPr wrap="square" lIns="76197" tIns="38098" rIns="76197" bIns="38098">
            <a:spAutoFit/>
          </a:bodyPr>
          <a:lstStyle/>
          <a:p>
            <a:pPr algn="ctr" defTabSz="914363"/>
            <a:r>
              <a:rPr lang="en-US" altLang="zh-CN" sz="2400" b="1" dirty="0" smtClean="0">
                <a:solidFill>
                  <a:srgbClr val="FFFFFF"/>
                </a:solidFill>
                <a:latin typeface="Segoe"/>
              </a:rPr>
              <a:t>IT</a:t>
            </a:r>
            <a:r>
              <a:rPr lang="zh-CN" altLang="en-US" sz="2400" b="1" dirty="0" smtClean="0">
                <a:solidFill>
                  <a:srgbClr val="FFFFFF"/>
                </a:solidFill>
                <a:latin typeface="Segoe"/>
              </a:rPr>
              <a:t>基础架构</a:t>
            </a:r>
            <a:endParaRPr lang="en-US" altLang="zh-CN" sz="2400" b="1" dirty="0">
              <a:solidFill>
                <a:srgbClr val="FFFFFF"/>
              </a:solidFill>
              <a:latin typeface="Segoe"/>
            </a:endParaRPr>
          </a:p>
        </p:txBody>
      </p:sp>
      <p:sp>
        <p:nvSpPr>
          <p:cNvPr id="5" name="Rectangle 6"/>
          <p:cNvSpPr/>
          <p:nvPr/>
        </p:nvSpPr>
        <p:spPr>
          <a:xfrm>
            <a:off x="2209800" y="5429264"/>
            <a:ext cx="6791356" cy="907937"/>
          </a:xfrm>
          <a:prstGeom prst="rect">
            <a:avLst/>
          </a:prstGeom>
        </p:spPr>
        <p:txBody>
          <a:bodyPr wrap="square" lIns="76197" tIns="38098" rIns="76197" bIns="38098">
            <a:spAutoFit/>
          </a:bodyPr>
          <a:lstStyle/>
          <a:p>
            <a:pPr algn="ctr" defTabSz="914363" rtl="0"/>
            <a:r>
              <a:rPr lang="zh-CN" altLang="en-US" sz="5400" b="1" kern="1200" dirty="0" smtClean="0">
                <a:solidFill>
                  <a:srgbClr val="FFFFFF"/>
                </a:solidFill>
                <a:latin typeface="Segoe"/>
                <a:ea typeface="+mn-ea"/>
                <a:cs typeface="+mn-cs"/>
              </a:rPr>
              <a:t>备 份</a:t>
            </a:r>
            <a:endParaRPr lang="en-US" sz="5400" b="1" kern="1200" dirty="0">
              <a:solidFill>
                <a:srgbClr val="FFFFFF"/>
              </a:solidFill>
              <a:latin typeface="Segoe"/>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备份</a:t>
            </a:r>
            <a:endParaRPr lang="zh-CN" altLang="en-US" dirty="0"/>
          </a:p>
        </p:txBody>
      </p:sp>
      <p:sp>
        <p:nvSpPr>
          <p:cNvPr id="3" name="内容占位符 2"/>
          <p:cNvSpPr>
            <a:spLocks noGrp="1"/>
          </p:cNvSpPr>
          <p:nvPr>
            <p:ph idx="1"/>
          </p:nvPr>
        </p:nvSpPr>
        <p:spPr/>
        <p:txBody>
          <a:bodyPr/>
          <a:lstStyle/>
          <a:p>
            <a:r>
              <a:rPr lang="zh-CN" altLang="en-US" dirty="0" smtClean="0"/>
              <a:t>备份的目的是什么？</a:t>
            </a:r>
            <a:endParaRPr lang="en-US" altLang="zh-CN" dirty="0" smtClean="0"/>
          </a:p>
          <a:p>
            <a:pPr lvl="1"/>
            <a:r>
              <a:rPr lang="zh-CN" altLang="en-US" dirty="0" smtClean="0"/>
              <a:t>关键时刻能恢复</a:t>
            </a:r>
            <a:endParaRPr lang="en-US" altLang="zh-CN" dirty="0" smtClean="0"/>
          </a:p>
          <a:p>
            <a:r>
              <a:rPr lang="zh-CN" altLang="en-US" dirty="0" smtClean="0"/>
              <a:t>一切以恢复为目的</a:t>
            </a:r>
            <a:endParaRPr lang="en-US" altLang="zh-CN" dirty="0" smtClean="0"/>
          </a:p>
          <a:p>
            <a:pPr lvl="1"/>
            <a:r>
              <a:rPr lang="zh-CN" altLang="en-US" dirty="0" smtClean="0"/>
              <a:t>不同类型应用的恢复要求不同，需要以此为出发点设计备份方案</a:t>
            </a:r>
            <a:endParaRPr lang="en-US" altLang="zh-CN" dirty="0" smtClean="0"/>
          </a:p>
          <a:p>
            <a:pPr lvl="1"/>
            <a:r>
              <a:rPr lang="zh-CN" altLang="en-US" dirty="0" smtClean="0"/>
              <a:t>流程和管理比技术重要</a:t>
            </a:r>
            <a:endParaRPr lang="en-US" altLang="zh-CN" dirty="0" smtClean="0"/>
          </a:p>
          <a:p>
            <a:pPr lvl="1"/>
            <a:r>
              <a:rPr lang="zh-CN" altLang="en-US" dirty="0" smtClean="0"/>
              <a:t>应急预案需要经常演练和更新，发现环节中的漏洞</a:t>
            </a:r>
            <a:endParaRPr lang="en-US" altLang="zh-CN" dirty="0" smtClean="0"/>
          </a:p>
          <a:p>
            <a:pPr lvl="1"/>
            <a:r>
              <a:rPr lang="zh-CN" altLang="en-US" dirty="0" smtClean="0"/>
              <a:t>一定要进行“可恢复性试验”</a:t>
            </a:r>
            <a:endParaRPr lang="en-US" altLang="zh-CN" dirty="0" smtClean="0"/>
          </a:p>
          <a:p>
            <a:r>
              <a:rPr lang="zh-CN" altLang="en-US" dirty="0" smtClean="0"/>
              <a:t>备份的质量取决于对数据和应用的理解</a:t>
            </a:r>
            <a:endParaRPr lang="en-US" altLang="zh-CN" dirty="0" smtClean="0"/>
          </a:p>
          <a:p>
            <a:r>
              <a:rPr lang="zh-CN" altLang="en-US" dirty="0" smtClean="0"/>
              <a:t>备份不等于盲目的</a:t>
            </a:r>
            <a:r>
              <a:rPr lang="en-US" altLang="zh-CN" dirty="0" smtClean="0"/>
              <a:t>Copy</a:t>
            </a:r>
            <a:r>
              <a:rPr lang="zh-CN" altLang="en-US" dirty="0" smtClean="0"/>
              <a:t>，学习最佳实践</a:t>
            </a:r>
            <a:endParaRPr lang="en-US" altLang="zh-CN" dirty="0" smtClean="0"/>
          </a:p>
          <a:p>
            <a:endParaRPr lang="zh-CN" altLang="en-US" dirty="0"/>
          </a:p>
        </p:txBody>
      </p:sp>
      <p:grpSp>
        <p:nvGrpSpPr>
          <p:cNvPr id="4" name="组合 3"/>
          <p:cNvGrpSpPr/>
          <p:nvPr/>
        </p:nvGrpSpPr>
        <p:grpSpPr>
          <a:xfrm>
            <a:off x="-1447800" y="457200"/>
            <a:ext cx="12188825" cy="5943600"/>
            <a:chOff x="-1447800" y="457200"/>
            <a:chExt cx="12188825" cy="5943600"/>
          </a:xfrm>
        </p:grpSpPr>
        <p:sp>
          <p:nvSpPr>
            <p:cNvPr id="5" name="Freeform 6"/>
            <p:cNvSpPr>
              <a:spLocks/>
            </p:cNvSpPr>
            <p:nvPr/>
          </p:nvSpPr>
          <p:spPr bwMode="auto">
            <a:xfrm>
              <a:off x="-1447800" y="457200"/>
              <a:ext cx="12188825" cy="5943600"/>
            </a:xfrm>
            <a:custGeom>
              <a:avLst/>
              <a:gdLst/>
              <a:ahLst/>
              <a:cxnLst>
                <a:cxn ang="0">
                  <a:pos x="4800" y="1114"/>
                </a:cxn>
                <a:cxn ang="0">
                  <a:pos x="0" y="2252"/>
                </a:cxn>
                <a:cxn ang="0">
                  <a:pos x="0" y="1169"/>
                </a:cxn>
                <a:cxn ang="0">
                  <a:pos x="4800" y="0"/>
                </a:cxn>
              </a:cxnLst>
              <a:rect l="0" t="0" r="r" b="b"/>
              <a:pathLst>
                <a:path w="4800" h="2252">
                  <a:moveTo>
                    <a:pt x="4800" y="1114"/>
                  </a:moveTo>
                  <a:cubicBezTo>
                    <a:pt x="2702" y="1790"/>
                    <a:pt x="1200" y="1430"/>
                    <a:pt x="0" y="2252"/>
                  </a:cubicBezTo>
                  <a:cubicBezTo>
                    <a:pt x="0" y="2252"/>
                    <a:pt x="2" y="1163"/>
                    <a:pt x="0" y="1169"/>
                  </a:cubicBezTo>
                  <a:cubicBezTo>
                    <a:pt x="464" y="569"/>
                    <a:pt x="3752" y="668"/>
                    <a:pt x="4800" y="0"/>
                  </a:cubicBezTo>
                </a:path>
              </a:pathLst>
            </a:custGeom>
            <a:gradFill flip="none" rotWithShape="1">
              <a:gsLst>
                <a:gs pos="46000">
                  <a:srgbClr val="141137"/>
                </a:gs>
                <a:gs pos="84000">
                  <a:srgbClr val="6363CF"/>
                </a:gs>
                <a:gs pos="100000">
                  <a:srgbClr val="FFFFFF">
                    <a:alpha val="0"/>
                  </a:srgbClr>
                </a:gs>
              </a:gsLst>
              <a:path path="circle">
                <a:fillToRect l="50000" t="50000" r="50000" b="50000"/>
              </a:path>
              <a:tileRect/>
            </a:gradFill>
            <a:ln w="12700" cap="flat" cmpd="sng" algn="ctr">
              <a:noFill/>
              <a:prstDash val="solid"/>
              <a:round/>
              <a:headEnd type="none" w="med" len="med"/>
              <a:tailEnd type="none" w="med" len="med"/>
            </a:ln>
            <a:effectLst>
              <a:outerShdw blurRad="584200" dist="393700" dir="5400000" algn="bl" rotWithShape="0">
                <a:prstClr val="black">
                  <a:alpha val="71000"/>
                </a:prstClr>
              </a:outerShdw>
            </a:effectLst>
            <a:scene3d>
              <a:camera prst="orthographicFront">
                <a:rot lat="0" lon="0" rev="0"/>
              </a:camera>
              <a:lightRig rig="glow" dir="t">
                <a:rot lat="0" lon="0" rev="3000000"/>
              </a:lightRig>
            </a:scene3d>
            <a:sp3d>
              <a:bevelT w="177800" h="127000" prst="angle"/>
              <a:extrusionClr>
                <a:srgbClr val="0070C0"/>
              </a:extrusionClr>
              <a:contourClr>
                <a:srgbClr val="00B0F0"/>
              </a:contourClr>
            </a:sp3d>
          </p:spPr>
          <p:txBody>
            <a:bodyPr vert="horz" wrap="none" lIns="0" tIns="182849" rIns="0" bIns="0" numCol="1" rtlCol="0" anchor="ctr" anchorCtr="0" compatLnSpc="1">
              <a:prstTxWarp prst="textNoShape">
                <a:avLst/>
              </a:prstTxWarp>
              <a:flatTx/>
            </a:bodyPr>
            <a:lstStyle/>
            <a:p>
              <a:pPr algn="ctr" fontAlgn="base">
                <a:lnSpc>
                  <a:spcPct val="80000"/>
                </a:lnSpc>
                <a:spcAft>
                  <a:spcPct val="0"/>
                </a:spcAft>
                <a:defRPr/>
              </a:pPr>
              <a:endParaRPr lang="en-US" altLang="zh-CN" sz="6000" b="1" i="1" spc="-151" dirty="0" smtClean="0">
                <a:ln w="19050">
                  <a:noFill/>
                </a:ln>
                <a:gradFill flip="none" rotWithShape="1">
                  <a:gsLst>
                    <a:gs pos="0">
                      <a:srgbClr val="FFD44B"/>
                    </a:gs>
                    <a:gs pos="50000">
                      <a:srgbClr val="FFE07D"/>
                    </a:gs>
                    <a:gs pos="100000">
                      <a:srgbClr val="FFD44B">
                        <a:tint val="23500"/>
                        <a:satMod val="160000"/>
                      </a:srgbClr>
                    </a:gs>
                  </a:gsLst>
                  <a:lin ang="16200000" scaled="1"/>
                  <a:tileRect/>
                </a:gradFill>
                <a:effectLst>
                  <a:outerShdw blurRad="50800" dist="38100" dir="2700000" algn="tl" rotWithShape="0">
                    <a:prstClr val="black">
                      <a:alpha val="40000"/>
                    </a:prstClr>
                  </a:outerShdw>
                </a:effectLst>
                <a:latin typeface="Segoe" pitchFamily="34" charset="0"/>
                <a:cs typeface="Arial" charset="0"/>
              </a:endParaRPr>
            </a:p>
          </p:txBody>
        </p:sp>
        <p:sp>
          <p:nvSpPr>
            <p:cNvPr id="6" name="Rectangle 15"/>
            <p:cNvSpPr/>
            <p:nvPr/>
          </p:nvSpPr>
          <p:spPr>
            <a:xfrm rot="21057242">
              <a:off x="-55818" y="3000495"/>
              <a:ext cx="9043295" cy="726337"/>
            </a:xfrm>
            <a:prstGeom prst="rect">
              <a:avLst/>
            </a:prstGeom>
          </p:spPr>
          <p:txBody>
            <a:bodyPr wrap="square" lIns="274296" tIns="91432" rIns="365729" bIns="91432">
              <a:spAutoFit/>
              <a:scene3d>
                <a:camera prst="orthographicFront"/>
                <a:lightRig rig="threePt" dir="t"/>
              </a:scene3d>
              <a:sp3d>
                <a:bevelT w="25400" h="12700"/>
              </a:sp3d>
            </a:bodyPr>
            <a:lstStyle/>
            <a:p>
              <a:pPr algn="ctr" fontAlgn="base">
                <a:lnSpc>
                  <a:spcPct val="80000"/>
                </a:lnSpc>
                <a:spcBef>
                  <a:spcPct val="0"/>
                </a:spcBef>
                <a:spcAft>
                  <a:spcPct val="0"/>
                </a:spcAft>
                <a:buSzPct val="90000"/>
                <a:defRPr/>
              </a:pPr>
              <a:r>
                <a:rPr lang="zh-CN" altLang="en-US" sz="4400" i="1" spc="-268" dirty="0" smtClean="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微软雅黑" pitchFamily="34" charset="-122"/>
                  <a:ea typeface="微软雅黑" pitchFamily="34" charset="-122"/>
                  <a:cs typeface="Arial" charset="0"/>
                </a:rPr>
                <a:t>趋势：备份走向高精尖</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0" y="-1"/>
            <a:ext cx="9144000" cy="6869151"/>
          </a:xfrm>
          <a:prstGeom prst="rect">
            <a:avLst/>
          </a:prstGeom>
          <a:noFill/>
          <a:ln w="9525">
            <a:noFill/>
            <a:miter lim="800000"/>
            <a:headEnd/>
            <a:tailEnd/>
          </a:ln>
        </p:spPr>
      </p:pic>
      <p:sp>
        <p:nvSpPr>
          <p:cNvPr id="3" name="Rectangle 4"/>
          <p:cNvSpPr/>
          <p:nvPr/>
        </p:nvSpPr>
        <p:spPr>
          <a:xfrm>
            <a:off x="0" y="5286388"/>
            <a:ext cx="9144000" cy="12144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rtl="0"/>
            <a:endParaRPr lang="nl-NL" kern="1200">
              <a:solidFill>
                <a:srgbClr val="000000"/>
              </a:solidFill>
              <a:latin typeface="Segoe"/>
              <a:ea typeface="+mn-ea"/>
              <a:cs typeface="+mn-cs"/>
            </a:endParaRPr>
          </a:p>
        </p:txBody>
      </p:sp>
      <p:sp>
        <p:nvSpPr>
          <p:cNvPr id="4" name="Rectangle 5"/>
          <p:cNvSpPr/>
          <p:nvPr/>
        </p:nvSpPr>
        <p:spPr>
          <a:xfrm>
            <a:off x="171464" y="5359947"/>
            <a:ext cx="2571736" cy="446272"/>
          </a:xfrm>
          <a:prstGeom prst="rect">
            <a:avLst/>
          </a:prstGeom>
        </p:spPr>
        <p:txBody>
          <a:bodyPr wrap="square" lIns="76197" tIns="38098" rIns="76197" bIns="38098">
            <a:spAutoFit/>
          </a:bodyPr>
          <a:lstStyle/>
          <a:p>
            <a:pPr algn="ctr" defTabSz="914363"/>
            <a:r>
              <a:rPr lang="en-US" altLang="zh-CN" sz="2400" b="1" dirty="0" smtClean="0">
                <a:solidFill>
                  <a:srgbClr val="FFFFFF"/>
                </a:solidFill>
                <a:latin typeface="Segoe"/>
              </a:rPr>
              <a:t>IT</a:t>
            </a:r>
            <a:r>
              <a:rPr lang="zh-CN" altLang="en-US" sz="2400" b="1" dirty="0" smtClean="0">
                <a:solidFill>
                  <a:srgbClr val="FFFFFF"/>
                </a:solidFill>
                <a:latin typeface="Segoe"/>
              </a:rPr>
              <a:t>基础架构</a:t>
            </a:r>
            <a:endParaRPr lang="en-US" altLang="zh-CN" sz="2400" b="1" dirty="0">
              <a:solidFill>
                <a:srgbClr val="FFFFFF"/>
              </a:solidFill>
              <a:latin typeface="Segoe"/>
            </a:endParaRPr>
          </a:p>
        </p:txBody>
      </p:sp>
      <p:sp>
        <p:nvSpPr>
          <p:cNvPr id="5" name="Rectangle 6"/>
          <p:cNvSpPr/>
          <p:nvPr/>
        </p:nvSpPr>
        <p:spPr>
          <a:xfrm>
            <a:off x="2209800" y="5429264"/>
            <a:ext cx="6791356" cy="907937"/>
          </a:xfrm>
          <a:prstGeom prst="rect">
            <a:avLst/>
          </a:prstGeom>
        </p:spPr>
        <p:txBody>
          <a:bodyPr wrap="square" lIns="76197" tIns="38098" rIns="76197" bIns="38098">
            <a:spAutoFit/>
          </a:bodyPr>
          <a:lstStyle/>
          <a:p>
            <a:pPr algn="ctr" defTabSz="914363" rtl="0"/>
            <a:r>
              <a:rPr lang="zh-CN" altLang="en-US" sz="5400" b="1" kern="1200" dirty="0" smtClean="0">
                <a:solidFill>
                  <a:srgbClr val="FFFFFF"/>
                </a:solidFill>
                <a:latin typeface="Segoe"/>
                <a:ea typeface="+mn-ea"/>
                <a:cs typeface="+mn-cs"/>
              </a:rPr>
              <a:t>高 可 用 性</a:t>
            </a:r>
            <a:endParaRPr lang="en-US" sz="5400" b="1" kern="1200" dirty="0">
              <a:solidFill>
                <a:srgbClr val="FFFFFF"/>
              </a:solidFill>
              <a:latin typeface="Segoe"/>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高可用性</a:t>
            </a:r>
            <a:endParaRPr lang="zh-CN" altLang="en-US" dirty="0"/>
          </a:p>
        </p:txBody>
      </p:sp>
      <p:sp>
        <p:nvSpPr>
          <p:cNvPr id="3" name="内容占位符 2"/>
          <p:cNvSpPr>
            <a:spLocks noGrp="1"/>
          </p:cNvSpPr>
          <p:nvPr>
            <p:ph idx="1"/>
          </p:nvPr>
        </p:nvSpPr>
        <p:spPr/>
        <p:txBody>
          <a:bodyPr/>
          <a:lstStyle/>
          <a:p>
            <a:r>
              <a:rPr lang="zh-CN" altLang="en-US" dirty="0" smtClean="0"/>
              <a:t>木桶原理、墨菲定律和马其诺防线</a:t>
            </a:r>
            <a:endParaRPr lang="en-US" altLang="zh-CN" dirty="0" smtClean="0"/>
          </a:p>
          <a:p>
            <a:r>
              <a:rPr lang="zh-CN" altLang="en-US" dirty="0" smtClean="0"/>
              <a:t>理性投资、注重回报</a:t>
            </a:r>
            <a:endParaRPr lang="en-US" altLang="zh-CN" dirty="0" smtClean="0"/>
          </a:p>
          <a:p>
            <a:pPr lvl="1"/>
            <a:r>
              <a:rPr lang="zh-CN" altLang="en-US" dirty="0" smtClean="0"/>
              <a:t>对“单点”故障的理解</a:t>
            </a:r>
            <a:endParaRPr lang="en-US" altLang="zh-CN" dirty="0" smtClean="0"/>
          </a:p>
          <a:p>
            <a:r>
              <a:rPr lang="zh-CN" altLang="en-US" dirty="0" smtClean="0"/>
              <a:t>分清楚负载均衡和双机热备</a:t>
            </a:r>
            <a:endParaRPr lang="en-US" altLang="zh-CN" dirty="0" smtClean="0"/>
          </a:p>
          <a:p>
            <a:r>
              <a:rPr lang="zh-CN" altLang="en-US" dirty="0" smtClean="0"/>
              <a:t>机器是靠不住的，关键还是“人”</a:t>
            </a:r>
            <a:endParaRPr lang="en-US" altLang="zh-CN" dirty="0" smtClean="0"/>
          </a:p>
          <a:p>
            <a:r>
              <a:rPr lang="zh-CN" altLang="en-US" dirty="0" smtClean="0"/>
              <a:t>责任心决定高可用性</a:t>
            </a:r>
            <a:endParaRPr lang="en-US" altLang="zh-CN" dirty="0" smtClean="0"/>
          </a:p>
        </p:txBody>
      </p:sp>
      <p:grpSp>
        <p:nvGrpSpPr>
          <p:cNvPr id="4" name="组合 3"/>
          <p:cNvGrpSpPr/>
          <p:nvPr/>
        </p:nvGrpSpPr>
        <p:grpSpPr>
          <a:xfrm>
            <a:off x="-1447800" y="457200"/>
            <a:ext cx="12188825" cy="5943600"/>
            <a:chOff x="-1447800" y="457200"/>
            <a:chExt cx="12188825" cy="5943600"/>
          </a:xfrm>
        </p:grpSpPr>
        <p:sp>
          <p:nvSpPr>
            <p:cNvPr id="5" name="Freeform 6"/>
            <p:cNvSpPr>
              <a:spLocks/>
            </p:cNvSpPr>
            <p:nvPr/>
          </p:nvSpPr>
          <p:spPr bwMode="auto">
            <a:xfrm>
              <a:off x="-1447800" y="457200"/>
              <a:ext cx="12188825" cy="5943600"/>
            </a:xfrm>
            <a:custGeom>
              <a:avLst/>
              <a:gdLst/>
              <a:ahLst/>
              <a:cxnLst>
                <a:cxn ang="0">
                  <a:pos x="4800" y="1114"/>
                </a:cxn>
                <a:cxn ang="0">
                  <a:pos x="0" y="2252"/>
                </a:cxn>
                <a:cxn ang="0">
                  <a:pos x="0" y="1169"/>
                </a:cxn>
                <a:cxn ang="0">
                  <a:pos x="4800" y="0"/>
                </a:cxn>
              </a:cxnLst>
              <a:rect l="0" t="0" r="r" b="b"/>
              <a:pathLst>
                <a:path w="4800" h="2252">
                  <a:moveTo>
                    <a:pt x="4800" y="1114"/>
                  </a:moveTo>
                  <a:cubicBezTo>
                    <a:pt x="2702" y="1790"/>
                    <a:pt x="1200" y="1430"/>
                    <a:pt x="0" y="2252"/>
                  </a:cubicBezTo>
                  <a:cubicBezTo>
                    <a:pt x="0" y="2252"/>
                    <a:pt x="2" y="1163"/>
                    <a:pt x="0" y="1169"/>
                  </a:cubicBezTo>
                  <a:cubicBezTo>
                    <a:pt x="464" y="569"/>
                    <a:pt x="3752" y="668"/>
                    <a:pt x="4800" y="0"/>
                  </a:cubicBezTo>
                </a:path>
              </a:pathLst>
            </a:custGeom>
            <a:gradFill flip="none" rotWithShape="1">
              <a:gsLst>
                <a:gs pos="46000">
                  <a:srgbClr val="141137"/>
                </a:gs>
                <a:gs pos="84000">
                  <a:srgbClr val="6363CF"/>
                </a:gs>
                <a:gs pos="100000">
                  <a:srgbClr val="FFFFFF">
                    <a:alpha val="0"/>
                  </a:srgbClr>
                </a:gs>
              </a:gsLst>
              <a:path path="circle">
                <a:fillToRect l="50000" t="50000" r="50000" b="50000"/>
              </a:path>
              <a:tileRect/>
            </a:gradFill>
            <a:ln w="12700" cap="flat" cmpd="sng" algn="ctr">
              <a:noFill/>
              <a:prstDash val="solid"/>
              <a:round/>
              <a:headEnd type="none" w="med" len="med"/>
              <a:tailEnd type="none" w="med" len="med"/>
            </a:ln>
            <a:effectLst>
              <a:outerShdw blurRad="584200" dist="393700" dir="5400000" algn="bl" rotWithShape="0">
                <a:prstClr val="black">
                  <a:alpha val="71000"/>
                </a:prstClr>
              </a:outerShdw>
            </a:effectLst>
            <a:scene3d>
              <a:camera prst="orthographicFront">
                <a:rot lat="0" lon="0" rev="0"/>
              </a:camera>
              <a:lightRig rig="glow" dir="t">
                <a:rot lat="0" lon="0" rev="3000000"/>
              </a:lightRig>
            </a:scene3d>
            <a:sp3d>
              <a:bevelT w="177800" h="127000" prst="angle"/>
              <a:extrusionClr>
                <a:srgbClr val="0070C0"/>
              </a:extrusionClr>
              <a:contourClr>
                <a:srgbClr val="00B0F0"/>
              </a:contourClr>
            </a:sp3d>
          </p:spPr>
          <p:txBody>
            <a:bodyPr vert="horz" wrap="none" lIns="0" tIns="182849" rIns="0" bIns="0" numCol="1" rtlCol="0" anchor="ctr" anchorCtr="0" compatLnSpc="1">
              <a:prstTxWarp prst="textNoShape">
                <a:avLst/>
              </a:prstTxWarp>
              <a:flatTx/>
            </a:bodyPr>
            <a:lstStyle/>
            <a:p>
              <a:pPr algn="ctr" fontAlgn="base">
                <a:lnSpc>
                  <a:spcPct val="80000"/>
                </a:lnSpc>
                <a:spcAft>
                  <a:spcPct val="0"/>
                </a:spcAft>
                <a:defRPr/>
              </a:pPr>
              <a:endParaRPr lang="en-US" altLang="zh-CN" sz="6000" b="1" i="1" spc="-151" dirty="0" smtClean="0">
                <a:ln w="19050">
                  <a:noFill/>
                </a:ln>
                <a:gradFill flip="none" rotWithShape="1">
                  <a:gsLst>
                    <a:gs pos="0">
                      <a:srgbClr val="FFD44B"/>
                    </a:gs>
                    <a:gs pos="50000">
                      <a:srgbClr val="FFE07D"/>
                    </a:gs>
                    <a:gs pos="100000">
                      <a:srgbClr val="FFD44B">
                        <a:tint val="23500"/>
                        <a:satMod val="160000"/>
                      </a:srgbClr>
                    </a:gs>
                  </a:gsLst>
                  <a:lin ang="16200000" scaled="1"/>
                  <a:tileRect/>
                </a:gradFill>
                <a:effectLst>
                  <a:outerShdw blurRad="50800" dist="38100" dir="2700000" algn="tl" rotWithShape="0">
                    <a:prstClr val="black">
                      <a:alpha val="40000"/>
                    </a:prstClr>
                  </a:outerShdw>
                </a:effectLst>
                <a:latin typeface="Segoe" pitchFamily="34" charset="0"/>
                <a:cs typeface="Arial" charset="0"/>
              </a:endParaRPr>
            </a:p>
          </p:txBody>
        </p:sp>
        <p:sp>
          <p:nvSpPr>
            <p:cNvPr id="6" name="Rectangle 15"/>
            <p:cNvSpPr/>
            <p:nvPr/>
          </p:nvSpPr>
          <p:spPr>
            <a:xfrm rot="21057242">
              <a:off x="-55818" y="2729651"/>
              <a:ext cx="9043295" cy="1268023"/>
            </a:xfrm>
            <a:prstGeom prst="rect">
              <a:avLst/>
            </a:prstGeom>
          </p:spPr>
          <p:txBody>
            <a:bodyPr wrap="square" lIns="274296" tIns="91432" rIns="365729" bIns="91432">
              <a:spAutoFit/>
              <a:scene3d>
                <a:camera prst="orthographicFront"/>
                <a:lightRig rig="threePt" dir="t"/>
              </a:scene3d>
              <a:sp3d>
                <a:bevelT w="25400" h="12700"/>
              </a:sp3d>
            </a:bodyPr>
            <a:lstStyle/>
            <a:p>
              <a:pPr algn="ctr" fontAlgn="base">
                <a:lnSpc>
                  <a:spcPct val="80000"/>
                </a:lnSpc>
                <a:spcBef>
                  <a:spcPct val="0"/>
                </a:spcBef>
                <a:spcAft>
                  <a:spcPct val="0"/>
                </a:spcAft>
                <a:buSzPct val="90000"/>
                <a:defRPr/>
              </a:pPr>
              <a:r>
                <a:rPr lang="zh-CN" altLang="en-US" sz="4400" i="1" spc="-268" dirty="0" smtClean="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微软雅黑" pitchFamily="34" charset="-122"/>
                  <a:ea typeface="微软雅黑" pitchFamily="34" charset="-122"/>
                  <a:cs typeface="Arial" charset="0"/>
                </a:rPr>
                <a:t>趋势：以自动化动态资源池封装企业计算资源（云计算）</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0" descr="Picture%20107_jpg">
            <a:hlinkClick r:id="rId2"/>
          </p:cNvPr>
          <p:cNvPicPr>
            <a:picLocks noChangeAspect="1" noChangeArrowheads="1"/>
          </p:cNvPicPr>
          <p:nvPr/>
        </p:nvPicPr>
        <p:blipFill>
          <a:blip r:embed="rId3" cstate="print"/>
          <a:srcRect/>
          <a:stretch>
            <a:fillRect/>
          </a:stretch>
        </p:blipFill>
        <p:spPr bwMode="auto">
          <a:xfrm>
            <a:off x="0" y="0"/>
            <a:ext cx="9144000" cy="68580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3" name="Rectangle 4"/>
          <p:cNvSpPr/>
          <p:nvPr/>
        </p:nvSpPr>
        <p:spPr>
          <a:xfrm>
            <a:off x="0" y="5286388"/>
            <a:ext cx="9144000" cy="12144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rtl="0"/>
            <a:endParaRPr lang="nl-NL" kern="1200">
              <a:solidFill>
                <a:srgbClr val="000000"/>
              </a:solidFill>
              <a:latin typeface="Segoe"/>
              <a:ea typeface="+mn-ea"/>
              <a:cs typeface="+mn-cs"/>
            </a:endParaRPr>
          </a:p>
        </p:txBody>
      </p:sp>
      <p:sp>
        <p:nvSpPr>
          <p:cNvPr id="4" name="Rectangle 5"/>
          <p:cNvSpPr/>
          <p:nvPr/>
        </p:nvSpPr>
        <p:spPr>
          <a:xfrm>
            <a:off x="171464" y="5359947"/>
            <a:ext cx="2571736" cy="446272"/>
          </a:xfrm>
          <a:prstGeom prst="rect">
            <a:avLst/>
          </a:prstGeom>
        </p:spPr>
        <p:txBody>
          <a:bodyPr wrap="square" lIns="76197" tIns="38098" rIns="76197" bIns="38098">
            <a:spAutoFit/>
          </a:bodyPr>
          <a:lstStyle/>
          <a:p>
            <a:pPr algn="ctr" defTabSz="914363"/>
            <a:r>
              <a:rPr lang="en-US" altLang="zh-CN" sz="2400" b="1" dirty="0" smtClean="0">
                <a:solidFill>
                  <a:srgbClr val="FFFFFF"/>
                </a:solidFill>
                <a:latin typeface="Segoe"/>
              </a:rPr>
              <a:t>IT</a:t>
            </a:r>
            <a:r>
              <a:rPr lang="zh-CN" altLang="en-US" sz="2400" b="1" dirty="0" smtClean="0">
                <a:solidFill>
                  <a:srgbClr val="FFFFFF"/>
                </a:solidFill>
                <a:latin typeface="Segoe"/>
              </a:rPr>
              <a:t>基础架构</a:t>
            </a:r>
            <a:endParaRPr lang="en-US" sz="2400" b="1" kern="1200" dirty="0">
              <a:solidFill>
                <a:srgbClr val="FFFFFF"/>
              </a:solidFill>
              <a:latin typeface="Segoe"/>
              <a:ea typeface="+mn-ea"/>
              <a:cs typeface="+mn-cs"/>
            </a:endParaRPr>
          </a:p>
        </p:txBody>
      </p:sp>
      <p:sp>
        <p:nvSpPr>
          <p:cNvPr id="5" name="Rectangle 6"/>
          <p:cNvSpPr/>
          <p:nvPr/>
        </p:nvSpPr>
        <p:spPr>
          <a:xfrm>
            <a:off x="2209800" y="5429264"/>
            <a:ext cx="6791356" cy="907937"/>
          </a:xfrm>
          <a:prstGeom prst="rect">
            <a:avLst/>
          </a:prstGeom>
        </p:spPr>
        <p:txBody>
          <a:bodyPr wrap="square" lIns="76197" tIns="38098" rIns="76197" bIns="38098">
            <a:spAutoFit/>
          </a:bodyPr>
          <a:lstStyle/>
          <a:p>
            <a:pPr algn="ctr" defTabSz="914363"/>
            <a:r>
              <a:rPr lang="zh-CN" altLang="en-US" sz="5400" b="1" dirty="0" smtClean="0">
                <a:solidFill>
                  <a:srgbClr val="FFFFFF"/>
                </a:solidFill>
                <a:latin typeface="Segoe"/>
              </a:rPr>
              <a:t>机 房 管 理</a:t>
            </a:r>
            <a:endParaRPr lang="en-US" altLang="zh-CN" sz="5400" b="1" dirty="0">
              <a:solidFill>
                <a:srgbClr val="FFFFFF"/>
              </a:solidFill>
              <a:latin typeface="Segoe"/>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机房管理</a:t>
            </a:r>
            <a:endParaRPr lang="zh-CN" altLang="en-US" dirty="0"/>
          </a:p>
        </p:txBody>
      </p:sp>
      <p:sp>
        <p:nvSpPr>
          <p:cNvPr id="3" name="内容占位符 2"/>
          <p:cNvSpPr>
            <a:spLocks noGrp="1"/>
          </p:cNvSpPr>
          <p:nvPr>
            <p:ph idx="1"/>
          </p:nvPr>
        </p:nvSpPr>
        <p:spPr/>
        <p:txBody>
          <a:bodyPr/>
          <a:lstStyle/>
          <a:p>
            <a:r>
              <a:rPr lang="zh-CN" altLang="en-US" dirty="0" smtClean="0"/>
              <a:t>可扩展性，标准化很重要</a:t>
            </a:r>
            <a:endParaRPr lang="en-US" altLang="zh-CN" dirty="0" smtClean="0"/>
          </a:p>
          <a:p>
            <a:r>
              <a:rPr lang="zh-CN" altLang="en-US" dirty="0" smtClean="0"/>
              <a:t>学习最佳实践，世界趋势和先进的方法</a:t>
            </a:r>
            <a:endParaRPr lang="en-US" altLang="zh-CN" dirty="0" smtClean="0"/>
          </a:p>
          <a:p>
            <a:r>
              <a:rPr lang="zh-CN" altLang="en-US" dirty="0" smtClean="0"/>
              <a:t>请专业的人，做专业的事</a:t>
            </a:r>
            <a:endParaRPr lang="en-US" altLang="zh-CN" dirty="0" smtClean="0"/>
          </a:p>
          <a:p>
            <a:pPr lvl="1"/>
            <a:r>
              <a:rPr lang="zh-CN" altLang="en-US" dirty="0" smtClean="0"/>
              <a:t>评估现有环境、杜绝制冷错误、严防过度规划</a:t>
            </a:r>
            <a:endParaRPr lang="en-US" altLang="zh-CN" dirty="0" smtClean="0"/>
          </a:p>
          <a:p>
            <a:pPr lvl="1"/>
            <a:r>
              <a:rPr lang="zh-CN" altLang="en-US" dirty="0" smtClean="0"/>
              <a:t>标准化组件 </a:t>
            </a:r>
            <a:endParaRPr lang="en-US" altLang="zh-CN" dirty="0" smtClean="0"/>
          </a:p>
          <a:p>
            <a:r>
              <a:rPr lang="zh-CN" altLang="en-US" dirty="0" smtClean="0"/>
              <a:t>盖机房容易，管机房难</a:t>
            </a:r>
            <a:endParaRPr lang="en-US" altLang="zh-CN" dirty="0" smtClean="0"/>
          </a:p>
          <a:p>
            <a:r>
              <a:rPr lang="zh-CN" altLang="en-US" dirty="0" smtClean="0"/>
              <a:t>服务器的型号最好统一，备件</a:t>
            </a:r>
          </a:p>
          <a:p>
            <a:r>
              <a:rPr lang="zh-CN" altLang="en-US" dirty="0" smtClean="0"/>
              <a:t>严格区分机房与仓库</a:t>
            </a:r>
          </a:p>
          <a:p>
            <a:r>
              <a:rPr lang="zh-CN" altLang="en-US" dirty="0" smtClean="0"/>
              <a:t>情急之下的“跳线”，事后要立刻恢复</a:t>
            </a:r>
            <a:endParaRPr lang="en-US" altLang="zh-CN" dirty="0" smtClean="0"/>
          </a:p>
          <a:p>
            <a:endParaRPr lang="zh-CN" altLang="en-US" dirty="0"/>
          </a:p>
        </p:txBody>
      </p:sp>
      <p:grpSp>
        <p:nvGrpSpPr>
          <p:cNvPr id="4" name="组合 3"/>
          <p:cNvGrpSpPr/>
          <p:nvPr/>
        </p:nvGrpSpPr>
        <p:grpSpPr>
          <a:xfrm>
            <a:off x="-1447800" y="457200"/>
            <a:ext cx="12188825" cy="5943600"/>
            <a:chOff x="-1447800" y="457200"/>
            <a:chExt cx="12188825" cy="5943600"/>
          </a:xfrm>
        </p:grpSpPr>
        <p:sp>
          <p:nvSpPr>
            <p:cNvPr id="5" name="Freeform 6"/>
            <p:cNvSpPr>
              <a:spLocks/>
            </p:cNvSpPr>
            <p:nvPr/>
          </p:nvSpPr>
          <p:spPr bwMode="auto">
            <a:xfrm>
              <a:off x="-1447800" y="457200"/>
              <a:ext cx="12188825" cy="5943600"/>
            </a:xfrm>
            <a:custGeom>
              <a:avLst/>
              <a:gdLst/>
              <a:ahLst/>
              <a:cxnLst>
                <a:cxn ang="0">
                  <a:pos x="4800" y="1114"/>
                </a:cxn>
                <a:cxn ang="0">
                  <a:pos x="0" y="2252"/>
                </a:cxn>
                <a:cxn ang="0">
                  <a:pos x="0" y="1169"/>
                </a:cxn>
                <a:cxn ang="0">
                  <a:pos x="4800" y="0"/>
                </a:cxn>
              </a:cxnLst>
              <a:rect l="0" t="0" r="r" b="b"/>
              <a:pathLst>
                <a:path w="4800" h="2252">
                  <a:moveTo>
                    <a:pt x="4800" y="1114"/>
                  </a:moveTo>
                  <a:cubicBezTo>
                    <a:pt x="2702" y="1790"/>
                    <a:pt x="1200" y="1430"/>
                    <a:pt x="0" y="2252"/>
                  </a:cubicBezTo>
                  <a:cubicBezTo>
                    <a:pt x="0" y="2252"/>
                    <a:pt x="2" y="1163"/>
                    <a:pt x="0" y="1169"/>
                  </a:cubicBezTo>
                  <a:cubicBezTo>
                    <a:pt x="464" y="569"/>
                    <a:pt x="3752" y="668"/>
                    <a:pt x="4800" y="0"/>
                  </a:cubicBezTo>
                </a:path>
              </a:pathLst>
            </a:custGeom>
            <a:gradFill flip="none" rotWithShape="1">
              <a:gsLst>
                <a:gs pos="46000">
                  <a:srgbClr val="141137"/>
                </a:gs>
                <a:gs pos="84000">
                  <a:srgbClr val="6363CF"/>
                </a:gs>
                <a:gs pos="100000">
                  <a:srgbClr val="FFFFFF">
                    <a:alpha val="0"/>
                  </a:srgbClr>
                </a:gs>
              </a:gsLst>
              <a:path path="circle">
                <a:fillToRect l="50000" t="50000" r="50000" b="50000"/>
              </a:path>
              <a:tileRect/>
            </a:gradFill>
            <a:ln w="12700" cap="flat" cmpd="sng" algn="ctr">
              <a:noFill/>
              <a:prstDash val="solid"/>
              <a:round/>
              <a:headEnd type="none" w="med" len="med"/>
              <a:tailEnd type="none" w="med" len="med"/>
            </a:ln>
            <a:effectLst>
              <a:outerShdw blurRad="584200" dist="393700" dir="5400000" algn="bl" rotWithShape="0">
                <a:prstClr val="black">
                  <a:alpha val="71000"/>
                </a:prstClr>
              </a:outerShdw>
            </a:effectLst>
            <a:scene3d>
              <a:camera prst="orthographicFront">
                <a:rot lat="0" lon="0" rev="0"/>
              </a:camera>
              <a:lightRig rig="glow" dir="t">
                <a:rot lat="0" lon="0" rev="3000000"/>
              </a:lightRig>
            </a:scene3d>
            <a:sp3d>
              <a:bevelT w="177800" h="127000" prst="angle"/>
              <a:extrusionClr>
                <a:srgbClr val="0070C0"/>
              </a:extrusionClr>
              <a:contourClr>
                <a:srgbClr val="00B0F0"/>
              </a:contourClr>
            </a:sp3d>
          </p:spPr>
          <p:txBody>
            <a:bodyPr vert="horz" wrap="none" lIns="0" tIns="182849" rIns="0" bIns="0" numCol="1" rtlCol="0" anchor="ctr" anchorCtr="0" compatLnSpc="1">
              <a:prstTxWarp prst="textNoShape">
                <a:avLst/>
              </a:prstTxWarp>
              <a:flatTx/>
            </a:bodyPr>
            <a:lstStyle/>
            <a:p>
              <a:pPr algn="ctr" fontAlgn="base">
                <a:lnSpc>
                  <a:spcPct val="80000"/>
                </a:lnSpc>
                <a:spcAft>
                  <a:spcPct val="0"/>
                </a:spcAft>
                <a:defRPr/>
              </a:pPr>
              <a:endParaRPr lang="en-US" altLang="zh-CN" sz="6000" b="1" i="1" spc="-151" dirty="0" smtClean="0">
                <a:ln w="19050">
                  <a:noFill/>
                </a:ln>
                <a:gradFill flip="none" rotWithShape="1">
                  <a:gsLst>
                    <a:gs pos="0">
                      <a:srgbClr val="FFD44B"/>
                    </a:gs>
                    <a:gs pos="50000">
                      <a:srgbClr val="FFE07D"/>
                    </a:gs>
                    <a:gs pos="100000">
                      <a:srgbClr val="FFD44B">
                        <a:tint val="23500"/>
                        <a:satMod val="160000"/>
                      </a:srgbClr>
                    </a:gs>
                  </a:gsLst>
                  <a:lin ang="16200000" scaled="1"/>
                  <a:tileRect/>
                </a:gradFill>
                <a:effectLst>
                  <a:outerShdw blurRad="50800" dist="38100" dir="2700000" algn="tl" rotWithShape="0">
                    <a:prstClr val="black">
                      <a:alpha val="40000"/>
                    </a:prstClr>
                  </a:outerShdw>
                </a:effectLst>
                <a:latin typeface="Segoe" pitchFamily="34" charset="0"/>
                <a:cs typeface="Arial" charset="0"/>
              </a:endParaRPr>
            </a:p>
          </p:txBody>
        </p:sp>
        <p:sp>
          <p:nvSpPr>
            <p:cNvPr id="6" name="Rectangle 15"/>
            <p:cNvSpPr/>
            <p:nvPr/>
          </p:nvSpPr>
          <p:spPr>
            <a:xfrm rot="21057242">
              <a:off x="-55818" y="3000494"/>
              <a:ext cx="9043295" cy="726337"/>
            </a:xfrm>
            <a:prstGeom prst="rect">
              <a:avLst/>
            </a:prstGeom>
          </p:spPr>
          <p:txBody>
            <a:bodyPr wrap="square" lIns="274296" tIns="91432" rIns="365729" bIns="91432">
              <a:spAutoFit/>
              <a:scene3d>
                <a:camera prst="orthographicFront"/>
                <a:lightRig rig="threePt" dir="t"/>
              </a:scene3d>
              <a:sp3d>
                <a:bevelT w="25400" h="12700"/>
              </a:sp3d>
            </a:bodyPr>
            <a:lstStyle/>
            <a:p>
              <a:pPr algn="ctr" fontAlgn="base">
                <a:lnSpc>
                  <a:spcPct val="80000"/>
                </a:lnSpc>
                <a:spcBef>
                  <a:spcPct val="0"/>
                </a:spcBef>
                <a:spcAft>
                  <a:spcPct val="0"/>
                </a:spcAft>
                <a:buSzPct val="90000"/>
                <a:defRPr/>
              </a:pPr>
              <a:r>
                <a:rPr lang="zh-CN" altLang="en-US" sz="4400" i="1" spc="-268" dirty="0" smtClean="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微软雅黑" pitchFamily="34" charset="-122"/>
                  <a:ea typeface="微软雅黑" pitchFamily="34" charset="-122"/>
                  <a:cs typeface="Arial" charset="0"/>
                </a:rPr>
                <a:t>趋势：绿色、动态、云中漫步</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r="11724"/>
          <a:stretch>
            <a:fillRect/>
          </a:stretch>
        </p:blipFill>
        <p:spPr bwMode="auto">
          <a:xfrm>
            <a:off x="0" y="-1"/>
            <a:ext cx="9144000" cy="6926205"/>
          </a:xfrm>
          <a:prstGeom prst="rect">
            <a:avLst/>
          </a:prstGeom>
          <a:noFill/>
          <a:ln w="9525">
            <a:noFill/>
            <a:miter lim="800000"/>
            <a:headEnd/>
            <a:tailEnd/>
          </a:ln>
          <a:effectLst/>
        </p:spPr>
      </p:pic>
      <p:sp>
        <p:nvSpPr>
          <p:cNvPr id="3" name="Rectangle 4"/>
          <p:cNvSpPr/>
          <p:nvPr/>
        </p:nvSpPr>
        <p:spPr>
          <a:xfrm>
            <a:off x="0" y="5286388"/>
            <a:ext cx="9144000" cy="12144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rtl="0"/>
            <a:endParaRPr lang="nl-NL" kern="1200">
              <a:solidFill>
                <a:srgbClr val="000000"/>
              </a:solidFill>
              <a:latin typeface="Segoe"/>
              <a:ea typeface="+mn-ea"/>
              <a:cs typeface="+mn-cs"/>
            </a:endParaRPr>
          </a:p>
        </p:txBody>
      </p:sp>
      <p:sp>
        <p:nvSpPr>
          <p:cNvPr id="5" name="Rectangle 6"/>
          <p:cNvSpPr/>
          <p:nvPr/>
        </p:nvSpPr>
        <p:spPr>
          <a:xfrm>
            <a:off x="0" y="5429264"/>
            <a:ext cx="9144000" cy="907937"/>
          </a:xfrm>
          <a:prstGeom prst="rect">
            <a:avLst/>
          </a:prstGeom>
        </p:spPr>
        <p:txBody>
          <a:bodyPr wrap="square" lIns="76197" tIns="38098" rIns="76197" bIns="38098">
            <a:spAutoFit/>
          </a:bodyPr>
          <a:lstStyle/>
          <a:p>
            <a:pPr algn="ctr" defTabSz="914363"/>
            <a:r>
              <a:rPr lang="en-US" altLang="zh-CN" sz="5400" b="1" dirty="0" smtClean="0">
                <a:solidFill>
                  <a:srgbClr val="FFFFFF"/>
                </a:solidFill>
                <a:latin typeface="Segoe"/>
              </a:rPr>
              <a:t>IT</a:t>
            </a:r>
            <a:r>
              <a:rPr lang="zh-CN" altLang="en-US" sz="5400" b="1" dirty="0" smtClean="0">
                <a:solidFill>
                  <a:srgbClr val="FFFFFF"/>
                </a:solidFill>
                <a:latin typeface="Segoe"/>
              </a:rPr>
              <a:t>基础架构管理的“七宗罪”</a:t>
            </a:r>
            <a:endParaRPr lang="en-US" altLang="zh-CN" sz="5400" b="1" dirty="0">
              <a:solidFill>
                <a:srgbClr val="FFFFFF"/>
              </a:solidFill>
              <a:latin typeface="Segoe"/>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IT</a:t>
            </a:r>
            <a:r>
              <a:rPr lang="zh-CN" altLang="en-US" dirty="0" smtClean="0"/>
              <a:t>基础架构管理的“七宗罪”</a:t>
            </a:r>
            <a:endParaRPr lang="zh-CN" altLang="en-US" dirty="0"/>
          </a:p>
        </p:txBody>
      </p:sp>
      <p:sp>
        <p:nvSpPr>
          <p:cNvPr id="3" name="内容占位符 2"/>
          <p:cNvSpPr>
            <a:spLocks noGrp="1"/>
          </p:cNvSpPr>
          <p:nvPr>
            <p:ph idx="1"/>
          </p:nvPr>
        </p:nvSpPr>
        <p:spPr/>
        <p:txBody>
          <a:bodyPr/>
          <a:lstStyle/>
          <a:p>
            <a:r>
              <a:rPr lang="zh-CN" altLang="en-US" dirty="0" smtClean="0"/>
              <a:t>仓促上马</a:t>
            </a:r>
            <a:endParaRPr lang="en-US" altLang="zh-CN" dirty="0" smtClean="0"/>
          </a:p>
          <a:p>
            <a:pPr lvl="1"/>
            <a:r>
              <a:rPr lang="zh-CN" altLang="en-US" dirty="0" smtClean="0"/>
              <a:t>开弓没有回头箭，做好充足的准备和学习工作</a:t>
            </a:r>
          </a:p>
          <a:p>
            <a:r>
              <a:rPr lang="zh-CN" altLang="en-US" dirty="0" smtClean="0"/>
              <a:t>迂回战术</a:t>
            </a:r>
            <a:endParaRPr lang="en-US" altLang="zh-CN" dirty="0" smtClean="0"/>
          </a:p>
          <a:p>
            <a:pPr lvl="1"/>
            <a:r>
              <a:rPr lang="zh-CN" altLang="en-US" dirty="0" smtClean="0"/>
              <a:t>对症下药，寻找根源，控制复杂度</a:t>
            </a:r>
          </a:p>
          <a:p>
            <a:r>
              <a:rPr lang="zh-CN" altLang="en-US" dirty="0" smtClean="0"/>
              <a:t>因噎废食</a:t>
            </a:r>
            <a:endParaRPr lang="en-US" altLang="zh-CN" dirty="0" smtClean="0"/>
          </a:p>
          <a:p>
            <a:pPr lvl="1"/>
            <a:r>
              <a:rPr lang="zh-CN" altLang="en-US" dirty="0" smtClean="0"/>
              <a:t>参考业界的“最佳实践”</a:t>
            </a:r>
          </a:p>
          <a:p>
            <a:r>
              <a:rPr lang="zh-CN" altLang="en-US" dirty="0" smtClean="0"/>
              <a:t>喜新厌旧</a:t>
            </a:r>
            <a:endParaRPr lang="en-US" altLang="zh-CN" dirty="0" smtClean="0"/>
          </a:p>
          <a:p>
            <a:pPr lvl="1"/>
            <a:r>
              <a:rPr lang="zh-CN" altLang="en-US" dirty="0" smtClean="0"/>
              <a:t>从需求出发，在创新和稳定之间寻找平衡</a:t>
            </a: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三个要求</a:t>
            </a:r>
            <a:endParaRPr lang="zh-CN" altLang="en-US" dirty="0"/>
          </a:p>
        </p:txBody>
      </p:sp>
      <p:sp>
        <p:nvSpPr>
          <p:cNvPr id="3" name="内容占位符 2"/>
          <p:cNvSpPr>
            <a:spLocks noGrp="1"/>
          </p:cNvSpPr>
          <p:nvPr>
            <p:ph idx="1"/>
          </p:nvPr>
        </p:nvSpPr>
        <p:spPr/>
        <p:txBody>
          <a:bodyPr/>
          <a:lstStyle/>
          <a:p>
            <a:r>
              <a:rPr lang="zh-CN" altLang="en-US" sz="3600" dirty="0" smtClean="0"/>
              <a:t>头脑清醒</a:t>
            </a:r>
            <a:endParaRPr lang="en-US" altLang="zh-CN" sz="3600" dirty="0" smtClean="0"/>
          </a:p>
          <a:p>
            <a:r>
              <a:rPr lang="zh-CN" altLang="en-US" sz="3600" dirty="0" smtClean="0"/>
              <a:t>手机静音</a:t>
            </a:r>
            <a:endParaRPr lang="en-US" altLang="zh-CN" sz="3600" dirty="0" smtClean="0"/>
          </a:p>
          <a:p>
            <a:r>
              <a:rPr lang="zh-CN" altLang="en-US" sz="3600" dirty="0" smtClean="0"/>
              <a:t>填反馈表</a:t>
            </a:r>
            <a:endParaRPr lang="zh-CN" altLang="en-US"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IT</a:t>
            </a:r>
            <a:r>
              <a:rPr lang="zh-CN" altLang="en-US" dirty="0" smtClean="0"/>
              <a:t>基础架构管理的“七宗罪”</a:t>
            </a:r>
            <a:endParaRPr lang="zh-CN" altLang="en-US" dirty="0"/>
          </a:p>
        </p:txBody>
      </p:sp>
      <p:sp>
        <p:nvSpPr>
          <p:cNvPr id="3" name="内容占位符 2"/>
          <p:cNvSpPr>
            <a:spLocks noGrp="1"/>
          </p:cNvSpPr>
          <p:nvPr>
            <p:ph idx="1"/>
          </p:nvPr>
        </p:nvSpPr>
        <p:spPr/>
        <p:txBody>
          <a:bodyPr/>
          <a:lstStyle/>
          <a:p>
            <a:r>
              <a:rPr lang="zh-CN" altLang="en-US" dirty="0" smtClean="0"/>
              <a:t>多快好省</a:t>
            </a:r>
            <a:endParaRPr lang="en-US" altLang="zh-CN" dirty="0" smtClean="0"/>
          </a:p>
          <a:p>
            <a:pPr lvl="1"/>
            <a:r>
              <a:rPr lang="zh-CN" altLang="en-US" dirty="0" smtClean="0"/>
              <a:t>一分钱、一分货</a:t>
            </a:r>
          </a:p>
          <a:p>
            <a:r>
              <a:rPr lang="zh-CN" altLang="en-US" dirty="0" smtClean="0"/>
              <a:t>虎头蛇尾</a:t>
            </a:r>
            <a:endParaRPr lang="en-US" altLang="zh-CN" dirty="0" smtClean="0"/>
          </a:p>
          <a:p>
            <a:pPr lvl="1"/>
            <a:r>
              <a:rPr lang="zh-CN" altLang="en-US" dirty="0" smtClean="0"/>
              <a:t>寻找科学的管理方法论来指导</a:t>
            </a:r>
            <a:r>
              <a:rPr lang="en-US" altLang="zh-CN" dirty="0" smtClean="0"/>
              <a:t>IT</a:t>
            </a:r>
            <a:r>
              <a:rPr lang="zh-CN" altLang="en-US" dirty="0" smtClean="0"/>
              <a:t>系统的运营</a:t>
            </a:r>
          </a:p>
          <a:p>
            <a:r>
              <a:rPr lang="zh-CN" altLang="en-US" dirty="0" smtClean="0"/>
              <a:t>政绩工程</a:t>
            </a:r>
            <a:endParaRPr lang="en-US" altLang="zh-CN" dirty="0" smtClean="0"/>
          </a:p>
          <a:p>
            <a:pPr lvl="1"/>
            <a:r>
              <a:rPr lang="zh-CN" altLang="en-US" dirty="0" smtClean="0"/>
              <a:t>以可持续发展为决策基础</a:t>
            </a: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tockxpertcom_id333595_size1.jpg"/>
          <p:cNvPicPr>
            <a:picLocks noChangeAspect="1"/>
          </p:cNvPicPr>
          <p:nvPr/>
        </p:nvPicPr>
        <p:blipFill>
          <a:blip r:embed="rId2" cstate="print"/>
          <a:srcRect t="8764" b="22157"/>
          <a:stretch>
            <a:fillRect/>
          </a:stretch>
        </p:blipFill>
        <p:spPr bwMode="ltGray">
          <a:xfrm>
            <a:off x="0" y="0"/>
            <a:ext cx="9144000" cy="6858000"/>
          </a:xfrm>
          <a:prstGeom prst="rect">
            <a:avLst/>
          </a:prstGeom>
        </p:spPr>
      </p:pic>
      <p:sp>
        <p:nvSpPr>
          <p:cNvPr id="3" name="Rectangle 4"/>
          <p:cNvSpPr/>
          <p:nvPr/>
        </p:nvSpPr>
        <p:spPr>
          <a:xfrm>
            <a:off x="0" y="5286388"/>
            <a:ext cx="9144000" cy="12144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rtl="0"/>
            <a:endParaRPr lang="nl-NL" kern="1200">
              <a:solidFill>
                <a:srgbClr val="000000"/>
              </a:solidFill>
              <a:latin typeface="Segoe"/>
              <a:ea typeface="+mn-ea"/>
              <a:cs typeface="+mn-cs"/>
            </a:endParaRPr>
          </a:p>
        </p:txBody>
      </p:sp>
      <p:sp>
        <p:nvSpPr>
          <p:cNvPr id="5" name="Rectangle 6"/>
          <p:cNvSpPr/>
          <p:nvPr/>
        </p:nvSpPr>
        <p:spPr>
          <a:xfrm>
            <a:off x="0" y="5429264"/>
            <a:ext cx="9144000" cy="907937"/>
          </a:xfrm>
          <a:prstGeom prst="rect">
            <a:avLst/>
          </a:prstGeom>
        </p:spPr>
        <p:txBody>
          <a:bodyPr wrap="square" lIns="76197" tIns="38098" rIns="76197" bIns="38098">
            <a:spAutoFit/>
          </a:bodyPr>
          <a:lstStyle/>
          <a:p>
            <a:pPr algn="ctr" defTabSz="914363"/>
            <a:r>
              <a:rPr lang="en-US" altLang="zh-CN" sz="5400" b="1" dirty="0" smtClean="0">
                <a:solidFill>
                  <a:srgbClr val="FFFFFF"/>
                </a:solidFill>
                <a:latin typeface="Segoe"/>
              </a:rPr>
              <a:t>IT</a:t>
            </a:r>
            <a:r>
              <a:rPr lang="zh-CN" altLang="en-US" sz="5400" b="1" dirty="0" smtClean="0">
                <a:solidFill>
                  <a:srgbClr val="FFFFFF"/>
                </a:solidFill>
                <a:latin typeface="Segoe"/>
              </a:rPr>
              <a:t>经理的十个锦囊</a:t>
            </a:r>
            <a:endParaRPr lang="en-US" altLang="zh-CN" sz="5400" b="1" dirty="0">
              <a:solidFill>
                <a:srgbClr val="FFFFFF"/>
              </a:solidFill>
              <a:latin typeface="Segoe"/>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IT</a:t>
            </a:r>
            <a:r>
              <a:rPr lang="zh-CN" altLang="en-US" dirty="0" smtClean="0"/>
              <a:t>经理的十个锦囊</a:t>
            </a:r>
            <a:endParaRPr lang="zh-CN" altLang="en-US" dirty="0"/>
          </a:p>
        </p:txBody>
      </p:sp>
      <p:sp>
        <p:nvSpPr>
          <p:cNvPr id="3" name="内容占位符 2"/>
          <p:cNvSpPr>
            <a:spLocks noGrp="1"/>
          </p:cNvSpPr>
          <p:nvPr>
            <p:ph idx="1"/>
          </p:nvPr>
        </p:nvSpPr>
        <p:spPr/>
        <p:txBody>
          <a:bodyPr/>
          <a:lstStyle/>
          <a:p>
            <a:r>
              <a:rPr lang="zh-CN" altLang="en-US" dirty="0" smtClean="0"/>
              <a:t>获得尊敬：提高</a:t>
            </a:r>
            <a:r>
              <a:rPr lang="en-US" altLang="zh-CN" dirty="0" smtClean="0"/>
              <a:t>IT</a:t>
            </a:r>
            <a:r>
              <a:rPr lang="zh-CN" altLang="en-US" dirty="0" smtClean="0"/>
              <a:t>在公司的地位</a:t>
            </a:r>
          </a:p>
          <a:p>
            <a:r>
              <a:rPr lang="zh-CN" altLang="en-US" dirty="0" smtClean="0"/>
              <a:t>攻心为上：开展用户计算机培训和教育</a:t>
            </a:r>
          </a:p>
          <a:p>
            <a:r>
              <a:rPr lang="zh-CN" altLang="en-US" dirty="0" smtClean="0"/>
              <a:t>学会营销：推动新产品的部署</a:t>
            </a:r>
          </a:p>
          <a:p>
            <a:r>
              <a:rPr lang="zh-CN" altLang="en-US" dirty="0" smtClean="0"/>
              <a:t>有的放矢：计算</a:t>
            </a:r>
            <a:r>
              <a:rPr lang="en-US" altLang="zh-CN" dirty="0" smtClean="0"/>
              <a:t>IT</a:t>
            </a:r>
            <a:r>
              <a:rPr lang="zh-CN" altLang="en-US" dirty="0" smtClean="0"/>
              <a:t>的投资回报</a:t>
            </a:r>
          </a:p>
          <a:p>
            <a:r>
              <a:rPr lang="zh-CN" altLang="en-US" dirty="0" smtClean="0"/>
              <a:t>粮草先行：供应商管理</a:t>
            </a:r>
          </a:p>
          <a:p>
            <a:r>
              <a:rPr lang="zh-CN" altLang="en-US" dirty="0" smtClean="0"/>
              <a:t>高瞻远瞩：开展战略性</a:t>
            </a:r>
            <a:r>
              <a:rPr lang="en-US" altLang="zh-CN" dirty="0" smtClean="0"/>
              <a:t>IT</a:t>
            </a:r>
            <a:r>
              <a:rPr lang="zh-CN" altLang="en-US" dirty="0" smtClean="0"/>
              <a:t>规划</a:t>
            </a:r>
          </a:p>
          <a:p>
            <a:r>
              <a:rPr lang="zh-CN" altLang="en-US" dirty="0" smtClean="0"/>
              <a:t>创造价值：省钱不是你的任务</a:t>
            </a:r>
          </a:p>
          <a:p>
            <a:r>
              <a:rPr lang="zh-CN" altLang="en-US" dirty="0" smtClean="0"/>
              <a:t>处变不惊：危机公关的能力</a:t>
            </a:r>
          </a:p>
          <a:p>
            <a:r>
              <a:rPr lang="zh-CN" altLang="en-US" dirty="0" smtClean="0"/>
              <a:t>精兵强将：培养高执行力团队</a:t>
            </a:r>
          </a:p>
          <a:p>
            <a:r>
              <a:rPr lang="zh-CN" altLang="en-US" dirty="0" smtClean="0"/>
              <a:t>美好愿景：激励你的下属</a:t>
            </a: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pic>
        <p:nvPicPr>
          <p:cNvPr id="9" name="Picture 3" descr="4-6sided-columns.png"/>
          <p:cNvPicPr>
            <a:picLocks noChangeAspect="1"/>
          </p:cNvPicPr>
          <p:nvPr/>
        </p:nvPicPr>
        <p:blipFill>
          <a:blip r:embed="rId4" cstate="email"/>
          <a:stretch>
            <a:fillRect/>
          </a:stretch>
        </p:blipFill>
        <p:spPr>
          <a:xfrm flipH="1">
            <a:off x="173416" y="2469328"/>
            <a:ext cx="8696630" cy="3888630"/>
          </a:xfrm>
          <a:prstGeom prst="rect">
            <a:avLst/>
          </a:prstGeom>
          <a:effectLst>
            <a:outerShdw blurRad="203200" algn="ctr" rotWithShape="0">
              <a:prstClr val="black">
                <a:alpha val="76000"/>
              </a:prstClr>
            </a:outerShdw>
          </a:effectLst>
        </p:spPr>
      </p:pic>
      <p:grpSp>
        <p:nvGrpSpPr>
          <p:cNvPr id="22" name="组合 21"/>
          <p:cNvGrpSpPr/>
          <p:nvPr/>
        </p:nvGrpSpPr>
        <p:grpSpPr>
          <a:xfrm>
            <a:off x="145345" y="2064785"/>
            <a:ext cx="2006220" cy="3735212"/>
            <a:chOff x="145345" y="2064785"/>
            <a:chExt cx="2006220" cy="3735212"/>
          </a:xfrm>
        </p:grpSpPr>
        <p:pic>
          <p:nvPicPr>
            <p:cNvPr id="11" name="Picture 6" descr="C:\Program Files\Microsoft Resource DVD Artwork\DVD_ART\BoxShots_Logos\People Ready\PRB woman silouette people ready.png"/>
            <p:cNvPicPr>
              <a:picLocks noChangeAspect="1" noChangeArrowheads="1"/>
            </p:cNvPicPr>
            <p:nvPr/>
          </p:nvPicPr>
          <p:blipFill>
            <a:blip r:embed="rId5" cstate="email">
              <a:lum bright="100000"/>
            </a:blip>
            <a:srcRect/>
            <a:stretch>
              <a:fillRect/>
            </a:stretch>
          </p:blipFill>
          <p:spPr bwMode="auto">
            <a:xfrm>
              <a:off x="793227" y="2104788"/>
              <a:ext cx="371760" cy="1680270"/>
            </a:xfrm>
            <a:prstGeom prst="rect">
              <a:avLst/>
            </a:prstGeom>
            <a:noFill/>
            <a:effectLst>
              <a:outerShdw blurRad="419100" algn="ctr" rotWithShape="0">
                <a:prstClr val="black"/>
              </a:outerShdw>
              <a:reflection blurRad="6350" stA="52000" endA="300" endPos="35000" dir="5400000" sy="-100000" algn="bl" rotWithShape="0"/>
            </a:effectLst>
          </p:spPr>
        </p:pic>
        <p:pic>
          <p:nvPicPr>
            <p:cNvPr id="12" name="Picture 3" descr="C:\Program Files\Microsoft Resource DVD Artwork\DVD_ART\BoxShots_Logos\People Ready\PRB man silouette people ready.png"/>
            <p:cNvPicPr>
              <a:picLocks noChangeAspect="1" noChangeArrowheads="1"/>
            </p:cNvPicPr>
            <p:nvPr/>
          </p:nvPicPr>
          <p:blipFill>
            <a:blip r:embed="rId6" cstate="email">
              <a:lum bright="100000"/>
            </a:blip>
            <a:srcRect/>
            <a:stretch>
              <a:fillRect/>
            </a:stretch>
          </p:blipFill>
          <p:spPr bwMode="auto">
            <a:xfrm>
              <a:off x="1307301" y="2064785"/>
              <a:ext cx="475734" cy="1701854"/>
            </a:xfrm>
            <a:prstGeom prst="rect">
              <a:avLst/>
            </a:prstGeom>
            <a:noFill/>
            <a:effectLst>
              <a:outerShdw blurRad="419100" algn="ctr" rotWithShape="0">
                <a:prstClr val="black"/>
              </a:outerShdw>
              <a:reflection blurRad="6350" stA="52000" endA="300" endPos="35000" dir="5400000" sy="-100000" algn="bl" rotWithShape="0"/>
            </a:effectLst>
          </p:spPr>
        </p:pic>
        <p:sp>
          <p:nvSpPr>
            <p:cNvPr id="13" name="Rounded Rectangle 9"/>
            <p:cNvSpPr/>
            <p:nvPr/>
          </p:nvSpPr>
          <p:spPr bwMode="auto">
            <a:xfrm>
              <a:off x="145345" y="4428397"/>
              <a:ext cx="2006220" cy="1371600"/>
            </a:xfrm>
            <a:prstGeom prst="roundRect">
              <a:avLst/>
            </a:prstGeom>
            <a:gradFill>
              <a:gsLst>
                <a:gs pos="0">
                  <a:schemeClr val="dk1">
                    <a:shade val="15000"/>
                    <a:satMod val="180000"/>
                    <a:alpha val="57000"/>
                  </a:schemeClr>
                </a:gs>
                <a:gs pos="50000">
                  <a:schemeClr val="dk1">
                    <a:shade val="45000"/>
                    <a:satMod val="170000"/>
                    <a:alpha val="29000"/>
                  </a:schemeClr>
                </a:gs>
                <a:gs pos="70000">
                  <a:schemeClr val="dk1">
                    <a:tint val="99000"/>
                    <a:shade val="65000"/>
                    <a:satMod val="155000"/>
                    <a:alpha val="61000"/>
                  </a:schemeClr>
                </a:gs>
                <a:gs pos="100000">
                  <a:schemeClr val="dk1">
                    <a:tint val="95500"/>
                    <a:shade val="100000"/>
                    <a:satMod val="155000"/>
                  </a:schemeClr>
                </a:gs>
              </a:gsLst>
            </a:gradFill>
            <a:ln>
              <a:headEnd type="none" w="med" len="med"/>
              <a:tailEnd type="none" w="med" len="med"/>
            </a:ln>
            <a:effectLst>
              <a:glow rad="63500">
                <a:schemeClr val="accent5">
                  <a:satMod val="175000"/>
                  <a:alpha val="40000"/>
                </a:schemeClr>
              </a:glow>
              <a:outerShdw blurRad="63500" dist="38100" dir="5400000" rotWithShape="0">
                <a:srgbClr val="000000">
                  <a:alpha val="45000"/>
                </a:srgbClr>
              </a:outerShdw>
            </a:effectLst>
          </p:spPr>
          <p:style>
            <a:lnRef idx="0">
              <a:schemeClr val="dk1"/>
            </a:lnRef>
            <a:fillRef idx="3">
              <a:schemeClr val="dk1"/>
            </a:fillRef>
            <a:effectRef idx="3">
              <a:schemeClr val="dk1"/>
            </a:effectRef>
            <a:fontRef idx="minor">
              <a:schemeClr val="lt1"/>
            </a:fontRef>
          </p:style>
          <p:txBody>
            <a:bodyPr vert="horz" wrap="square" lIns="0" tIns="45718" rIns="0" bIns="45718" numCol="1" rtlCol="0" anchor="ctr" anchorCtr="0" compatLnSpc="1">
              <a:prstTxWarp prst="textNoShape">
                <a:avLst/>
              </a:prstTxWarp>
            </a:bodyPr>
            <a:lstStyle/>
            <a:p>
              <a:pPr marL="0" lvl="1" algn="ctr" defTabSz="914099"/>
              <a:r>
                <a:rPr lang="zh-CN" altLang="en-US" sz="2000" b="1" i="1" dirty="0" smtClean="0">
                  <a:solidFill>
                    <a:srgbClr val="FFFFFF"/>
                  </a:solidFill>
                  <a:latin typeface="Segoe Semibold" pitchFamily="34" charset="0"/>
                </a:rPr>
                <a:t>虚拟化</a:t>
              </a:r>
              <a:r>
                <a:rPr lang="en-US" sz="2000" b="1" i="1" dirty="0" smtClean="0">
                  <a:solidFill>
                    <a:srgbClr val="FFFFFF"/>
                  </a:solidFill>
                  <a:latin typeface="Segoe Semibold" pitchFamily="34" charset="0"/>
                </a:rPr>
                <a:t>Virtualized</a:t>
              </a:r>
            </a:p>
          </p:txBody>
        </p:sp>
      </p:grpSp>
      <p:grpSp>
        <p:nvGrpSpPr>
          <p:cNvPr id="25" name="组合 24"/>
          <p:cNvGrpSpPr/>
          <p:nvPr/>
        </p:nvGrpSpPr>
        <p:grpSpPr>
          <a:xfrm>
            <a:off x="4683441" y="1552456"/>
            <a:ext cx="2006220" cy="3193441"/>
            <a:chOff x="4683441" y="1552456"/>
            <a:chExt cx="2006220" cy="3193441"/>
          </a:xfrm>
        </p:grpSpPr>
        <p:pic>
          <p:nvPicPr>
            <p:cNvPr id="10" name="Picture 8" descr="C:\Program Files\Microsoft Resource DVD Artwork\DVD_ART\Artwork_Imagery\HARDWARE_IMAGERY\Illustration - Misc Hardware\Windows Server Icons\Misc\building with shadow.png"/>
            <p:cNvPicPr>
              <a:picLocks noChangeAspect="1" noChangeArrowheads="1"/>
            </p:cNvPicPr>
            <p:nvPr/>
          </p:nvPicPr>
          <p:blipFill>
            <a:blip r:embed="rId7" cstate="email"/>
            <a:srcRect/>
            <a:stretch>
              <a:fillRect/>
            </a:stretch>
          </p:blipFill>
          <p:spPr bwMode="auto">
            <a:xfrm>
              <a:off x="5211583" y="1552456"/>
              <a:ext cx="1362927" cy="1397724"/>
            </a:xfrm>
            <a:prstGeom prst="rect">
              <a:avLst/>
            </a:prstGeom>
            <a:noFill/>
          </p:spPr>
        </p:pic>
        <p:sp>
          <p:nvSpPr>
            <p:cNvPr id="15" name="Rounded Rectangle 11"/>
            <p:cNvSpPr/>
            <p:nvPr/>
          </p:nvSpPr>
          <p:spPr bwMode="auto">
            <a:xfrm>
              <a:off x="4683441" y="3374297"/>
              <a:ext cx="2006220" cy="1371600"/>
            </a:xfrm>
            <a:prstGeom prst="roundRect">
              <a:avLst/>
            </a:prstGeom>
            <a:gradFill>
              <a:gsLst>
                <a:gs pos="0">
                  <a:schemeClr val="dk1">
                    <a:shade val="15000"/>
                    <a:satMod val="180000"/>
                    <a:alpha val="57000"/>
                  </a:schemeClr>
                </a:gs>
                <a:gs pos="50000">
                  <a:schemeClr val="dk1">
                    <a:shade val="45000"/>
                    <a:satMod val="170000"/>
                    <a:alpha val="29000"/>
                  </a:schemeClr>
                </a:gs>
                <a:gs pos="70000">
                  <a:schemeClr val="dk1">
                    <a:tint val="99000"/>
                    <a:shade val="65000"/>
                    <a:satMod val="155000"/>
                    <a:alpha val="61000"/>
                  </a:schemeClr>
                </a:gs>
                <a:gs pos="100000">
                  <a:schemeClr val="dk1">
                    <a:tint val="95500"/>
                    <a:shade val="100000"/>
                    <a:satMod val="155000"/>
                  </a:schemeClr>
                </a:gs>
              </a:gsLst>
            </a:gradFill>
            <a:ln>
              <a:headEnd type="none" w="med" len="med"/>
              <a:tailEnd type="none" w="med" len="med"/>
            </a:ln>
            <a:effectLst>
              <a:glow rad="63500">
                <a:schemeClr val="accent6">
                  <a:satMod val="175000"/>
                  <a:alpha val="40000"/>
                </a:schemeClr>
              </a:glow>
              <a:outerShdw blurRad="63500" dist="38100" dir="5400000" rotWithShape="0">
                <a:srgbClr val="000000">
                  <a:alpha val="45000"/>
                </a:srgbClr>
              </a:outerShdw>
            </a:effectLst>
          </p:spPr>
          <p:style>
            <a:lnRef idx="0">
              <a:schemeClr val="dk1"/>
            </a:lnRef>
            <a:fillRef idx="3">
              <a:schemeClr val="dk1"/>
            </a:fillRef>
            <a:effectRef idx="3">
              <a:schemeClr val="dk1"/>
            </a:effectRef>
            <a:fontRef idx="minor">
              <a:schemeClr val="lt1"/>
            </a:fontRef>
          </p:style>
          <p:txBody>
            <a:bodyPr vert="horz" wrap="square" lIns="0" tIns="45718" rIns="0" bIns="45718" numCol="1" rtlCol="0" anchor="ctr" anchorCtr="0" compatLnSpc="1">
              <a:prstTxWarp prst="textNoShape">
                <a:avLst/>
              </a:prstTxWarp>
            </a:bodyPr>
            <a:lstStyle/>
            <a:p>
              <a:pPr algn="ctr" defTabSz="914099"/>
              <a:r>
                <a:rPr lang="zh-CN" altLang="en-US" sz="2000" b="1" i="1" dirty="0" smtClean="0">
                  <a:solidFill>
                    <a:srgbClr val="FFFFFF"/>
                  </a:solidFill>
                  <a:latin typeface="Segoe Semibold" pitchFamily="34" charset="0"/>
                </a:rPr>
                <a:t>以服务为导向</a:t>
              </a:r>
              <a:r>
                <a:rPr lang="en-US" sz="2000" b="1" i="1" dirty="0" smtClean="0">
                  <a:solidFill>
                    <a:srgbClr val="FFFFFF"/>
                  </a:solidFill>
                  <a:latin typeface="Segoe Semibold" pitchFamily="34" charset="0"/>
                </a:rPr>
                <a:t>Service Enabled</a:t>
              </a:r>
            </a:p>
          </p:txBody>
        </p:sp>
      </p:grpSp>
      <p:grpSp>
        <p:nvGrpSpPr>
          <p:cNvPr id="24" name="组合 23"/>
          <p:cNvGrpSpPr/>
          <p:nvPr/>
        </p:nvGrpSpPr>
        <p:grpSpPr>
          <a:xfrm>
            <a:off x="7066374" y="1641810"/>
            <a:ext cx="2006220" cy="2977087"/>
            <a:chOff x="7066374" y="1641810"/>
            <a:chExt cx="2006220" cy="2977087"/>
          </a:xfrm>
        </p:grpSpPr>
        <p:sp>
          <p:nvSpPr>
            <p:cNvPr id="16" name="Rounded Rectangle 12"/>
            <p:cNvSpPr/>
            <p:nvPr/>
          </p:nvSpPr>
          <p:spPr bwMode="auto">
            <a:xfrm>
              <a:off x="7066374" y="3247297"/>
              <a:ext cx="2006220" cy="1371600"/>
            </a:xfrm>
            <a:prstGeom prst="roundRect">
              <a:avLst/>
            </a:prstGeom>
            <a:gradFill>
              <a:gsLst>
                <a:gs pos="0">
                  <a:schemeClr val="dk1">
                    <a:shade val="15000"/>
                    <a:satMod val="180000"/>
                    <a:alpha val="57000"/>
                  </a:schemeClr>
                </a:gs>
                <a:gs pos="50000">
                  <a:schemeClr val="dk1">
                    <a:shade val="45000"/>
                    <a:satMod val="170000"/>
                    <a:alpha val="29000"/>
                  </a:schemeClr>
                </a:gs>
                <a:gs pos="70000">
                  <a:schemeClr val="dk1">
                    <a:tint val="99000"/>
                    <a:shade val="65000"/>
                    <a:satMod val="155000"/>
                    <a:alpha val="61000"/>
                  </a:schemeClr>
                </a:gs>
                <a:gs pos="100000">
                  <a:schemeClr val="dk1">
                    <a:tint val="95500"/>
                    <a:shade val="100000"/>
                    <a:satMod val="155000"/>
                  </a:schemeClr>
                </a:gs>
              </a:gsLst>
            </a:gradFill>
            <a:ln>
              <a:noFill/>
              <a:headEnd type="none" w="med" len="med"/>
              <a:tailEnd type="none" w="med" len="med"/>
            </a:ln>
            <a:effectLst>
              <a:glow rad="63500">
                <a:schemeClr val="accent1">
                  <a:satMod val="175000"/>
                  <a:alpha val="40000"/>
                </a:schemeClr>
              </a:glow>
              <a:outerShdw blurRad="63500" dist="38100" dir="5400000" rotWithShape="0">
                <a:srgbClr val="000000">
                  <a:alpha val="45000"/>
                </a:srgbClr>
              </a:outerShdw>
            </a:effectLst>
          </p:spPr>
          <p:style>
            <a:lnRef idx="0">
              <a:schemeClr val="dk1"/>
            </a:lnRef>
            <a:fillRef idx="3">
              <a:schemeClr val="dk1"/>
            </a:fillRef>
            <a:effectRef idx="3">
              <a:schemeClr val="dk1"/>
            </a:effectRef>
            <a:fontRef idx="minor">
              <a:schemeClr val="lt1"/>
            </a:fontRef>
          </p:style>
          <p:txBody>
            <a:bodyPr vert="horz" wrap="square" lIns="0" tIns="45718" rIns="0" bIns="45718" numCol="1" rtlCol="0" anchor="ctr" anchorCtr="0" compatLnSpc="1">
              <a:prstTxWarp prst="textNoShape">
                <a:avLst/>
              </a:prstTxWarp>
            </a:bodyPr>
            <a:lstStyle/>
            <a:p>
              <a:pPr algn="ctr" defTabSz="914099"/>
              <a:r>
                <a:rPr lang="zh-CN" altLang="en-US" sz="2000" b="1" i="1" dirty="0" smtClean="0">
                  <a:solidFill>
                    <a:srgbClr val="FFFFFF"/>
                  </a:solidFill>
                  <a:latin typeface="Segoe Semibold" pitchFamily="34" charset="0"/>
                </a:rPr>
                <a:t>以数据为驱动</a:t>
              </a:r>
              <a:r>
                <a:rPr lang="en-US" sz="2000" b="1" i="1" dirty="0" smtClean="0">
                  <a:solidFill>
                    <a:srgbClr val="FFFFFF"/>
                  </a:solidFill>
                  <a:latin typeface="Segoe Semibold" pitchFamily="34" charset="0"/>
                </a:rPr>
                <a:t>Data Driven</a:t>
              </a:r>
            </a:p>
          </p:txBody>
        </p:sp>
        <p:pic>
          <p:nvPicPr>
            <p:cNvPr id="17" name="Picture 13" descr="execute-icon.png"/>
            <p:cNvPicPr>
              <a:picLocks noChangeAspect="1"/>
            </p:cNvPicPr>
            <p:nvPr/>
          </p:nvPicPr>
          <p:blipFill>
            <a:blip r:embed="rId8" cstate="email"/>
            <a:stretch>
              <a:fillRect/>
            </a:stretch>
          </p:blipFill>
          <p:spPr>
            <a:xfrm>
              <a:off x="7328208" y="1641810"/>
              <a:ext cx="1438936" cy="1469883"/>
            </a:xfrm>
            <a:prstGeom prst="rect">
              <a:avLst/>
            </a:prstGeom>
          </p:spPr>
        </p:pic>
      </p:grpSp>
      <p:grpSp>
        <p:nvGrpSpPr>
          <p:cNvPr id="23" name="组合 22"/>
          <p:cNvGrpSpPr/>
          <p:nvPr/>
        </p:nvGrpSpPr>
        <p:grpSpPr>
          <a:xfrm>
            <a:off x="2411915" y="1860950"/>
            <a:ext cx="2006220" cy="3307222"/>
            <a:chOff x="2411915" y="1860950"/>
            <a:chExt cx="2006220" cy="3307222"/>
          </a:xfrm>
        </p:grpSpPr>
        <p:sp>
          <p:nvSpPr>
            <p:cNvPr id="14" name="Rounded Rectangle 10"/>
            <p:cNvSpPr/>
            <p:nvPr/>
          </p:nvSpPr>
          <p:spPr bwMode="auto">
            <a:xfrm>
              <a:off x="2411915" y="3796572"/>
              <a:ext cx="2006220" cy="1371600"/>
            </a:xfrm>
            <a:prstGeom prst="roundRect">
              <a:avLst/>
            </a:prstGeom>
            <a:gradFill>
              <a:gsLst>
                <a:gs pos="0">
                  <a:schemeClr val="dk1">
                    <a:shade val="15000"/>
                    <a:satMod val="180000"/>
                    <a:alpha val="57000"/>
                  </a:schemeClr>
                </a:gs>
                <a:gs pos="50000">
                  <a:schemeClr val="dk1">
                    <a:shade val="45000"/>
                    <a:satMod val="170000"/>
                    <a:alpha val="29000"/>
                  </a:schemeClr>
                </a:gs>
                <a:gs pos="70000">
                  <a:schemeClr val="dk1">
                    <a:tint val="99000"/>
                    <a:shade val="65000"/>
                    <a:satMod val="155000"/>
                    <a:alpha val="61000"/>
                  </a:schemeClr>
                </a:gs>
                <a:gs pos="100000">
                  <a:schemeClr val="dk1">
                    <a:tint val="95500"/>
                    <a:shade val="100000"/>
                    <a:satMod val="155000"/>
                  </a:schemeClr>
                </a:gs>
              </a:gsLst>
            </a:gradFill>
            <a:ln>
              <a:headEnd type="none" w="med" len="med"/>
              <a:tailEnd type="none" w="med" len="med"/>
            </a:ln>
            <a:effectLst>
              <a:glow rad="63500">
                <a:schemeClr val="accent4">
                  <a:satMod val="175000"/>
                  <a:alpha val="40000"/>
                </a:schemeClr>
              </a:glow>
              <a:outerShdw blurRad="63500" dist="38100" dir="5400000" rotWithShape="0">
                <a:srgbClr val="000000">
                  <a:alpha val="45000"/>
                </a:srgbClr>
              </a:outerShdw>
            </a:effectLst>
          </p:spPr>
          <p:style>
            <a:lnRef idx="0">
              <a:schemeClr val="dk1"/>
            </a:lnRef>
            <a:fillRef idx="3">
              <a:schemeClr val="dk1"/>
            </a:fillRef>
            <a:effectRef idx="3">
              <a:schemeClr val="dk1"/>
            </a:effectRef>
            <a:fontRef idx="minor">
              <a:schemeClr val="lt1"/>
            </a:fontRef>
          </p:style>
          <p:txBody>
            <a:bodyPr vert="horz" wrap="square" lIns="0" tIns="45718" rIns="0" bIns="45718" numCol="1" rtlCol="0" anchor="ctr" anchorCtr="0" compatLnSpc="1">
              <a:prstTxWarp prst="textNoShape">
                <a:avLst/>
              </a:prstTxWarp>
            </a:bodyPr>
            <a:lstStyle/>
            <a:p>
              <a:pPr algn="ctr" defTabSz="914099"/>
              <a:r>
                <a:rPr lang="zh-CN" altLang="en-US" sz="2000" b="1" i="1" dirty="0" smtClean="0">
                  <a:solidFill>
                    <a:srgbClr val="FFFFFF"/>
                  </a:solidFill>
                  <a:latin typeface="Segoe Semibold" pitchFamily="34" charset="0"/>
                </a:rPr>
                <a:t>自动化</a:t>
              </a:r>
              <a:r>
                <a:rPr lang="en-US" sz="2000" b="1" i="1" dirty="0" smtClean="0">
                  <a:solidFill>
                    <a:srgbClr val="FFFFFF"/>
                  </a:solidFill>
                  <a:latin typeface="Segoe Semibold" pitchFamily="34" charset="0"/>
                </a:rPr>
                <a:t>Automated</a:t>
              </a:r>
            </a:p>
          </p:txBody>
        </p:sp>
        <p:pic>
          <p:nvPicPr>
            <p:cNvPr id="18" name="Picture 3" descr="C:\Users\arib\Desktop\YahooIM.png"/>
            <p:cNvPicPr>
              <a:picLocks noChangeAspect="1" noChangeArrowheads="1"/>
            </p:cNvPicPr>
            <p:nvPr/>
          </p:nvPicPr>
          <p:blipFill>
            <a:blip r:embed="rId9" cstate="email"/>
            <a:srcRect/>
            <a:stretch>
              <a:fillRect/>
            </a:stretch>
          </p:blipFill>
          <p:spPr bwMode="auto">
            <a:xfrm>
              <a:off x="2897565" y="2000937"/>
              <a:ext cx="1367247" cy="1078120"/>
            </a:xfrm>
            <a:prstGeom prst="rect">
              <a:avLst/>
            </a:prstGeom>
            <a:noFill/>
          </p:spPr>
        </p:pic>
        <p:pic>
          <p:nvPicPr>
            <p:cNvPr id="19" name="Picture 3" descr="C:\Users\arib\Desktop\YahooIM.png"/>
            <p:cNvPicPr>
              <a:picLocks noChangeAspect="1" noChangeArrowheads="1"/>
            </p:cNvPicPr>
            <p:nvPr/>
          </p:nvPicPr>
          <p:blipFill>
            <a:blip r:embed="rId10" cstate="email"/>
            <a:srcRect/>
            <a:stretch>
              <a:fillRect/>
            </a:stretch>
          </p:blipFill>
          <p:spPr bwMode="auto">
            <a:xfrm>
              <a:off x="3547268" y="1860950"/>
              <a:ext cx="752378" cy="1353032"/>
            </a:xfrm>
            <a:prstGeom prst="rect">
              <a:avLst/>
            </a:prstGeom>
            <a:noFill/>
          </p:spPr>
        </p:pic>
      </p:grpSp>
      <p:sp>
        <p:nvSpPr>
          <p:cNvPr id="21" name="标题 20"/>
          <p:cNvSpPr>
            <a:spLocks noGrp="1"/>
          </p:cNvSpPr>
          <p:nvPr>
            <p:ph type="title"/>
          </p:nvPr>
        </p:nvSpPr>
        <p:spPr/>
        <p:txBody>
          <a:bodyPr/>
          <a:lstStyle/>
          <a:p>
            <a:r>
              <a:rPr lang="en-US" altLang="zh-CN" dirty="0" smtClean="0">
                <a:solidFill>
                  <a:schemeClr val="bg1"/>
                </a:solidFill>
              </a:rPr>
              <a:t>IT</a:t>
            </a:r>
            <a:r>
              <a:rPr lang="zh-CN" altLang="en-US" dirty="0" smtClean="0">
                <a:solidFill>
                  <a:schemeClr val="bg1"/>
                </a:solidFill>
              </a:rPr>
              <a:t>基础架构的未来展望</a:t>
            </a:r>
            <a:endParaRPr lang="zh-CN" alt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solidFill>
                  <a:schemeClr val="bg1"/>
                </a:solidFill>
              </a:rPr>
              <a:t>工欲善其事，必先利其器</a:t>
            </a:r>
            <a:endParaRPr lang="zh-CN" altLang="en-US" dirty="0"/>
          </a:p>
        </p:txBody>
      </p:sp>
      <p:grpSp>
        <p:nvGrpSpPr>
          <p:cNvPr id="5" name="组合 4"/>
          <p:cNvGrpSpPr/>
          <p:nvPr/>
        </p:nvGrpSpPr>
        <p:grpSpPr>
          <a:xfrm>
            <a:off x="303498" y="1944006"/>
            <a:ext cx="8572316" cy="4556828"/>
            <a:chOff x="303498" y="1585237"/>
            <a:chExt cx="8572316" cy="4556828"/>
          </a:xfrm>
        </p:grpSpPr>
        <p:grpSp>
          <p:nvGrpSpPr>
            <p:cNvPr id="6" name="Group 102"/>
            <p:cNvGrpSpPr/>
            <p:nvPr/>
          </p:nvGrpSpPr>
          <p:grpSpPr>
            <a:xfrm>
              <a:off x="1006109" y="3914682"/>
              <a:ext cx="3498601" cy="1326512"/>
              <a:chOff x="968008" y="3745409"/>
              <a:chExt cx="3498601" cy="1326512"/>
            </a:xfrm>
          </p:grpSpPr>
          <p:sp>
            <p:nvSpPr>
              <p:cNvPr id="62" name="Freeform 23"/>
              <p:cNvSpPr>
                <a:spLocks/>
              </p:cNvSpPr>
              <p:nvPr/>
            </p:nvSpPr>
            <p:spPr bwMode="auto">
              <a:xfrm>
                <a:off x="1463552" y="3745409"/>
                <a:ext cx="3003057" cy="1165386"/>
              </a:xfrm>
              <a:custGeom>
                <a:avLst/>
                <a:gdLst/>
                <a:ahLst/>
                <a:cxnLst>
                  <a:cxn ang="0">
                    <a:pos x="911" y="0"/>
                  </a:cxn>
                  <a:cxn ang="0">
                    <a:pos x="0" y="0"/>
                  </a:cxn>
                  <a:cxn ang="0">
                    <a:pos x="0" y="12"/>
                  </a:cxn>
                  <a:cxn ang="0">
                    <a:pos x="377" y="354"/>
                  </a:cxn>
                  <a:cxn ang="0">
                    <a:pos x="914" y="2"/>
                  </a:cxn>
                  <a:cxn ang="0">
                    <a:pos x="911" y="0"/>
                  </a:cxn>
                </a:cxnLst>
                <a:rect l="0" t="0" r="r" b="b"/>
                <a:pathLst>
                  <a:path w="914" h="354">
                    <a:moveTo>
                      <a:pt x="911" y="0"/>
                    </a:moveTo>
                    <a:cubicBezTo>
                      <a:pt x="0" y="0"/>
                      <a:pt x="0" y="0"/>
                      <a:pt x="0" y="0"/>
                    </a:cubicBezTo>
                    <a:cubicBezTo>
                      <a:pt x="0" y="4"/>
                      <a:pt x="0" y="8"/>
                      <a:pt x="0" y="12"/>
                    </a:cubicBezTo>
                    <a:cubicBezTo>
                      <a:pt x="0" y="153"/>
                      <a:pt x="149" y="277"/>
                      <a:pt x="377" y="354"/>
                    </a:cubicBezTo>
                    <a:cubicBezTo>
                      <a:pt x="914" y="2"/>
                      <a:pt x="914" y="2"/>
                      <a:pt x="914" y="2"/>
                    </a:cubicBezTo>
                    <a:lnTo>
                      <a:pt x="911" y="0"/>
                    </a:lnTo>
                    <a:close/>
                  </a:path>
                </a:pathLst>
              </a:custGeom>
              <a:gradFill flip="none" rotWithShape="1">
                <a:gsLst>
                  <a:gs pos="0">
                    <a:srgbClr val="000000">
                      <a:lumMod val="95000"/>
                      <a:lumOff val="5000"/>
                    </a:srgbClr>
                  </a:gs>
                  <a:gs pos="80000">
                    <a:srgbClr val="0070C0"/>
                  </a:gs>
                </a:gsLst>
                <a:lin ang="108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1096963" fontAlgn="base">
                  <a:spcBef>
                    <a:spcPct val="0"/>
                  </a:spcBef>
                  <a:spcAft>
                    <a:spcPct val="0"/>
                  </a:spcAft>
                  <a:defRPr/>
                </a:pPr>
                <a:endParaRPr lang="en-US" altLang="zh-CN" b="1" dirty="0">
                  <a:solidFill>
                    <a:schemeClr val="bg1"/>
                  </a:solidFill>
                  <a:latin typeface="Calibri" pitchFamily="34" charset="0"/>
                </a:endParaRPr>
              </a:p>
            </p:txBody>
          </p:sp>
          <p:sp>
            <p:nvSpPr>
              <p:cNvPr id="63" name="Freeform 32"/>
              <p:cNvSpPr>
                <a:spLocks/>
              </p:cNvSpPr>
              <p:nvPr/>
            </p:nvSpPr>
            <p:spPr bwMode="auto">
              <a:xfrm>
                <a:off x="1055181" y="3906535"/>
                <a:ext cx="1534866" cy="1165386"/>
              </a:xfrm>
              <a:custGeom>
                <a:avLst/>
                <a:gdLst/>
                <a:ahLst/>
                <a:cxnLst>
                  <a:cxn ang="0">
                    <a:pos x="67" y="0"/>
                  </a:cxn>
                  <a:cxn ang="0">
                    <a:pos x="0" y="3"/>
                  </a:cxn>
                  <a:cxn ang="0">
                    <a:pos x="428" y="354"/>
                  </a:cxn>
                  <a:cxn ang="0">
                    <a:pos x="467" y="328"/>
                  </a:cxn>
                  <a:cxn ang="0">
                    <a:pos x="67" y="0"/>
                  </a:cxn>
                </a:cxnLst>
                <a:rect l="0" t="0" r="r" b="b"/>
                <a:pathLst>
                  <a:path w="467" h="354">
                    <a:moveTo>
                      <a:pt x="67" y="0"/>
                    </a:moveTo>
                    <a:cubicBezTo>
                      <a:pt x="0" y="3"/>
                      <a:pt x="0" y="3"/>
                      <a:pt x="0" y="3"/>
                    </a:cubicBezTo>
                    <a:cubicBezTo>
                      <a:pt x="25" y="147"/>
                      <a:pt x="188" y="273"/>
                      <a:pt x="428" y="354"/>
                    </a:cubicBezTo>
                    <a:cubicBezTo>
                      <a:pt x="467" y="328"/>
                      <a:pt x="467" y="328"/>
                      <a:pt x="467" y="328"/>
                    </a:cubicBezTo>
                    <a:cubicBezTo>
                      <a:pt x="243" y="253"/>
                      <a:pt x="91" y="135"/>
                      <a:pt x="67" y="0"/>
                    </a:cubicBezTo>
                    <a:close/>
                  </a:path>
                </a:pathLst>
              </a:custGeom>
              <a:gradFill flip="none" rotWithShape="1">
                <a:gsLst>
                  <a:gs pos="0">
                    <a:srgbClr val="000000">
                      <a:lumMod val="95000"/>
                      <a:lumOff val="5000"/>
                    </a:srgbClr>
                  </a:gs>
                  <a:gs pos="80000">
                    <a:srgbClr val="0070C0"/>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1096963" fontAlgn="base">
                  <a:spcBef>
                    <a:spcPct val="0"/>
                  </a:spcBef>
                  <a:spcAft>
                    <a:spcPct val="0"/>
                  </a:spcAft>
                  <a:defRPr/>
                </a:pPr>
                <a:endParaRPr lang="en-US" altLang="zh-CN" b="1" dirty="0">
                  <a:solidFill>
                    <a:schemeClr val="bg1"/>
                  </a:solidFill>
                  <a:latin typeface="Calibri" pitchFamily="34" charset="0"/>
                </a:endParaRPr>
              </a:p>
            </p:txBody>
          </p:sp>
          <p:sp>
            <p:nvSpPr>
              <p:cNvPr id="64" name="Freeform 19"/>
              <p:cNvSpPr>
                <a:spLocks/>
              </p:cNvSpPr>
              <p:nvPr/>
            </p:nvSpPr>
            <p:spPr bwMode="auto">
              <a:xfrm rot="20306132">
                <a:off x="968008" y="3767025"/>
                <a:ext cx="361852" cy="286881"/>
              </a:xfrm>
              <a:custGeom>
                <a:avLst/>
                <a:gdLst/>
                <a:ahLst/>
                <a:cxnLst>
                  <a:cxn ang="0">
                    <a:pos x="0" y="154"/>
                  </a:cxn>
                  <a:cxn ang="0">
                    <a:pos x="263" y="0"/>
                  </a:cxn>
                  <a:cxn ang="0">
                    <a:pos x="362" y="287"/>
                  </a:cxn>
                  <a:cxn ang="0">
                    <a:pos x="0" y="154"/>
                  </a:cxn>
                </a:cxnLst>
                <a:rect l="0" t="0" r="r" b="b"/>
                <a:pathLst>
                  <a:path w="362" h="287">
                    <a:moveTo>
                      <a:pt x="0" y="154"/>
                    </a:moveTo>
                    <a:lnTo>
                      <a:pt x="263" y="0"/>
                    </a:lnTo>
                    <a:lnTo>
                      <a:pt x="362" y="287"/>
                    </a:lnTo>
                    <a:lnTo>
                      <a:pt x="0" y="154"/>
                    </a:lnTo>
                    <a:close/>
                  </a:path>
                </a:pathLst>
              </a:custGeom>
              <a:gradFill flip="none" rotWithShape="1">
                <a:gsLst>
                  <a:gs pos="0">
                    <a:srgbClr val="000000">
                      <a:lumMod val="95000"/>
                      <a:lumOff val="5000"/>
                    </a:srgbClr>
                  </a:gs>
                  <a:gs pos="80000">
                    <a:srgbClr val="0070C0"/>
                  </a:gs>
                </a:gsLst>
                <a:lin ang="168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1096963" fontAlgn="base">
                  <a:spcBef>
                    <a:spcPct val="0"/>
                  </a:spcBef>
                  <a:spcAft>
                    <a:spcPct val="0"/>
                  </a:spcAft>
                  <a:defRPr/>
                </a:pPr>
                <a:endParaRPr lang="en-US" altLang="zh-CN" b="1" dirty="0">
                  <a:solidFill>
                    <a:schemeClr val="bg1"/>
                  </a:solidFill>
                  <a:latin typeface="Calibri" pitchFamily="34" charset="0"/>
                </a:endParaRPr>
              </a:p>
            </p:txBody>
          </p:sp>
        </p:grpSp>
        <p:grpSp>
          <p:nvGrpSpPr>
            <p:cNvPr id="7" name="Group 97"/>
            <p:cNvGrpSpPr/>
            <p:nvPr/>
          </p:nvGrpSpPr>
          <p:grpSpPr>
            <a:xfrm>
              <a:off x="1080780" y="2525089"/>
              <a:ext cx="3516994" cy="1330067"/>
              <a:chOff x="1042680" y="2298664"/>
              <a:chExt cx="3516994" cy="1330067"/>
            </a:xfrm>
          </p:grpSpPr>
          <p:sp>
            <p:nvSpPr>
              <p:cNvPr id="57" name="Freeform 24"/>
              <p:cNvSpPr>
                <a:spLocks/>
              </p:cNvSpPr>
              <p:nvPr/>
            </p:nvSpPr>
            <p:spPr bwMode="auto">
              <a:xfrm>
                <a:off x="1463552" y="2518905"/>
                <a:ext cx="2993335" cy="1109826"/>
              </a:xfrm>
              <a:custGeom>
                <a:avLst/>
                <a:gdLst/>
                <a:ahLst/>
                <a:cxnLst>
                  <a:cxn ang="0">
                    <a:pos x="398" y="0"/>
                  </a:cxn>
                  <a:cxn ang="0">
                    <a:pos x="0" y="337"/>
                  </a:cxn>
                  <a:cxn ang="0">
                    <a:pos x="911" y="337"/>
                  </a:cxn>
                  <a:cxn ang="0">
                    <a:pos x="398" y="0"/>
                  </a:cxn>
                </a:cxnLst>
                <a:rect l="0" t="0" r="r" b="b"/>
                <a:pathLst>
                  <a:path w="911" h="337">
                    <a:moveTo>
                      <a:pt x="398" y="0"/>
                    </a:moveTo>
                    <a:cubicBezTo>
                      <a:pt x="164" y="74"/>
                      <a:pt x="9" y="197"/>
                      <a:pt x="0" y="337"/>
                    </a:cubicBezTo>
                    <a:cubicBezTo>
                      <a:pt x="911" y="337"/>
                      <a:pt x="911" y="337"/>
                      <a:pt x="911" y="337"/>
                    </a:cubicBezTo>
                    <a:lnTo>
                      <a:pt x="398" y="0"/>
                    </a:lnTo>
                    <a:close/>
                  </a:path>
                </a:pathLst>
              </a:custGeom>
              <a:gradFill flip="none" rotWithShape="1">
                <a:gsLst>
                  <a:gs pos="0">
                    <a:srgbClr val="2B0C03"/>
                  </a:gs>
                  <a:gs pos="50000">
                    <a:srgbClr val="9E381C">
                      <a:shade val="67500"/>
                      <a:satMod val="115000"/>
                    </a:srgbClr>
                  </a:gs>
                  <a:gs pos="100000">
                    <a:srgbClr val="9E381C">
                      <a:shade val="100000"/>
                      <a:satMod val="115000"/>
                    </a:srgbClr>
                  </a:gs>
                </a:gsLst>
                <a:lin ang="13500000" scaled="1"/>
                <a:tileRect/>
              </a:gradFill>
              <a:ln w="12700">
                <a:solidFill>
                  <a:srgbClr val="FFFFFF">
                    <a:alpha val="24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80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58" name="Freeform 29"/>
              <p:cNvSpPr>
                <a:spLocks/>
              </p:cNvSpPr>
              <p:nvPr/>
            </p:nvSpPr>
            <p:spPr bwMode="auto">
              <a:xfrm>
                <a:off x="1042680" y="2424452"/>
                <a:ext cx="1439023" cy="1204279"/>
              </a:xfrm>
              <a:custGeom>
                <a:avLst/>
                <a:gdLst/>
                <a:ahLst/>
                <a:cxnLst>
                  <a:cxn ang="0">
                    <a:pos x="438" y="25"/>
                  </a:cxn>
                  <a:cxn ang="0">
                    <a:pos x="395" y="0"/>
                  </a:cxn>
                  <a:cxn ang="0">
                    <a:pos x="0" y="366"/>
                  </a:cxn>
                  <a:cxn ang="0">
                    <a:pos x="68" y="366"/>
                  </a:cxn>
                  <a:cxn ang="0">
                    <a:pos x="438" y="25"/>
                  </a:cxn>
                </a:cxnLst>
                <a:rect l="0" t="0" r="r" b="b"/>
                <a:pathLst>
                  <a:path w="438" h="366">
                    <a:moveTo>
                      <a:pt x="438" y="25"/>
                    </a:moveTo>
                    <a:cubicBezTo>
                      <a:pt x="395" y="0"/>
                      <a:pt x="395" y="0"/>
                      <a:pt x="395" y="0"/>
                    </a:cubicBezTo>
                    <a:cubicBezTo>
                      <a:pt x="161" y="86"/>
                      <a:pt x="8" y="218"/>
                      <a:pt x="0" y="366"/>
                    </a:cubicBezTo>
                    <a:cubicBezTo>
                      <a:pt x="68" y="366"/>
                      <a:pt x="68" y="366"/>
                      <a:pt x="68" y="366"/>
                    </a:cubicBezTo>
                    <a:cubicBezTo>
                      <a:pt x="76" y="228"/>
                      <a:pt x="219" y="105"/>
                      <a:pt x="438" y="25"/>
                    </a:cubicBezTo>
                    <a:close/>
                  </a:path>
                </a:pathLst>
              </a:custGeom>
              <a:gradFill flip="none" rotWithShape="1">
                <a:gsLst>
                  <a:gs pos="0">
                    <a:srgbClr val="2B0C03"/>
                  </a:gs>
                  <a:gs pos="50000">
                    <a:srgbClr val="9E381C">
                      <a:shade val="67500"/>
                      <a:satMod val="115000"/>
                    </a:srgbClr>
                  </a:gs>
                  <a:gs pos="100000">
                    <a:srgbClr val="9E381C">
                      <a:shade val="100000"/>
                      <a:satMod val="115000"/>
                    </a:srgbClr>
                  </a:gs>
                </a:gsLst>
                <a:lin ang="10800000" scaled="0"/>
                <a:tileRect/>
              </a:gradFill>
              <a:ln w="12700">
                <a:solidFill>
                  <a:srgbClr val="FFFFFF">
                    <a:alpha val="24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80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59" name="Rectangle 35"/>
              <p:cNvSpPr>
                <a:spLocks noChangeArrowheads="1"/>
              </p:cNvSpPr>
              <p:nvPr/>
            </p:nvSpPr>
            <p:spPr bwMode="auto">
              <a:xfrm>
                <a:off x="4556896" y="3545390"/>
                <a:ext cx="2778" cy="1389"/>
              </a:xfrm>
              <a:prstGeom prst="rect">
                <a:avLst/>
              </a:prstGeom>
              <a:noFill/>
              <a:ln w="9" cap="flat">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6"/>
              <p:cNvSpPr>
                <a:spLocks/>
              </p:cNvSpPr>
              <p:nvPr/>
            </p:nvSpPr>
            <p:spPr bwMode="auto">
              <a:xfrm>
                <a:off x="4456887" y="3545390"/>
                <a:ext cx="19446" cy="6946"/>
              </a:xfrm>
              <a:custGeom>
                <a:avLst/>
                <a:gdLst/>
                <a:ahLst/>
                <a:cxnLst>
                  <a:cxn ang="0">
                    <a:pos x="0" y="0"/>
                  </a:cxn>
                  <a:cxn ang="0">
                    <a:pos x="7" y="5"/>
                  </a:cxn>
                  <a:cxn ang="0">
                    <a:pos x="14" y="0"/>
                  </a:cxn>
                  <a:cxn ang="0">
                    <a:pos x="12" y="0"/>
                  </a:cxn>
                  <a:cxn ang="0">
                    <a:pos x="0" y="0"/>
                  </a:cxn>
                </a:cxnLst>
                <a:rect l="0" t="0" r="r" b="b"/>
                <a:pathLst>
                  <a:path w="14" h="5">
                    <a:moveTo>
                      <a:pt x="0" y="0"/>
                    </a:moveTo>
                    <a:lnTo>
                      <a:pt x="7" y="5"/>
                    </a:lnTo>
                    <a:lnTo>
                      <a:pt x="14" y="0"/>
                    </a:lnTo>
                    <a:lnTo>
                      <a:pt x="12" y="0"/>
                    </a:lnTo>
                    <a:lnTo>
                      <a:pt x="0" y="0"/>
                    </a:lnTo>
                    <a:close/>
                  </a:path>
                </a:pathLst>
              </a:custGeom>
              <a:noFill/>
              <a:ln w="9" cap="flat">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Freeform 19"/>
              <p:cNvSpPr>
                <a:spLocks/>
              </p:cNvSpPr>
              <p:nvPr/>
            </p:nvSpPr>
            <p:spPr bwMode="auto">
              <a:xfrm rot="2672716">
                <a:off x="2251861" y="2298664"/>
                <a:ext cx="311313" cy="246814"/>
              </a:xfrm>
              <a:custGeom>
                <a:avLst/>
                <a:gdLst/>
                <a:ahLst/>
                <a:cxnLst>
                  <a:cxn ang="0">
                    <a:pos x="0" y="154"/>
                  </a:cxn>
                  <a:cxn ang="0">
                    <a:pos x="263" y="0"/>
                  </a:cxn>
                  <a:cxn ang="0">
                    <a:pos x="362" y="287"/>
                  </a:cxn>
                  <a:cxn ang="0">
                    <a:pos x="0" y="154"/>
                  </a:cxn>
                </a:cxnLst>
                <a:rect l="0" t="0" r="r" b="b"/>
                <a:pathLst>
                  <a:path w="362" h="287">
                    <a:moveTo>
                      <a:pt x="0" y="154"/>
                    </a:moveTo>
                    <a:lnTo>
                      <a:pt x="263" y="0"/>
                    </a:lnTo>
                    <a:lnTo>
                      <a:pt x="362" y="287"/>
                    </a:lnTo>
                    <a:lnTo>
                      <a:pt x="0" y="154"/>
                    </a:lnTo>
                    <a:close/>
                  </a:path>
                </a:pathLst>
              </a:custGeom>
              <a:gradFill flip="none" rotWithShape="1">
                <a:gsLst>
                  <a:gs pos="0">
                    <a:srgbClr val="2B0C03"/>
                  </a:gs>
                  <a:gs pos="50000">
                    <a:srgbClr val="9E381C">
                      <a:shade val="67500"/>
                      <a:satMod val="115000"/>
                    </a:srgbClr>
                  </a:gs>
                  <a:gs pos="100000">
                    <a:srgbClr val="9E381C">
                      <a:shade val="100000"/>
                      <a:satMod val="115000"/>
                    </a:srgbClr>
                  </a:gs>
                </a:gsLst>
                <a:lin ang="16800000" scaled="0"/>
                <a:tileRect/>
              </a:gradFill>
              <a:ln w="12700">
                <a:solidFill>
                  <a:srgbClr val="FFFFFF">
                    <a:alpha val="24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altLang="zh-CN" sz="2800" dirty="0">
                  <a:solidFill>
                    <a:schemeClr val="bg1"/>
                  </a:solidFill>
                  <a:effectLst>
                    <a:outerShdw blurRad="38100" dist="38100" dir="2700000" algn="tl">
                      <a:srgbClr val="000000">
                        <a:alpha val="43137"/>
                      </a:srgbClr>
                    </a:outerShdw>
                  </a:effectLst>
                  <a:latin typeface="Calibri" pitchFamily="34" charset="0"/>
                </a:endParaRPr>
              </a:p>
            </p:txBody>
          </p:sp>
        </p:grpSp>
        <p:grpSp>
          <p:nvGrpSpPr>
            <p:cNvPr id="8" name="Group 98"/>
            <p:cNvGrpSpPr/>
            <p:nvPr/>
          </p:nvGrpSpPr>
          <p:grpSpPr>
            <a:xfrm>
              <a:off x="2610882" y="2240719"/>
              <a:ext cx="3790787" cy="1550144"/>
              <a:chOff x="2610881" y="1995246"/>
              <a:chExt cx="3790787" cy="1550144"/>
            </a:xfrm>
          </p:grpSpPr>
          <p:sp>
            <p:nvSpPr>
              <p:cNvPr id="54" name="Freeform 26"/>
              <p:cNvSpPr>
                <a:spLocks/>
              </p:cNvSpPr>
              <p:nvPr/>
            </p:nvSpPr>
            <p:spPr bwMode="auto">
              <a:xfrm>
                <a:off x="2853960" y="2189709"/>
                <a:ext cx="3407262" cy="1355681"/>
              </a:xfrm>
              <a:custGeom>
                <a:avLst/>
                <a:gdLst/>
                <a:ahLst/>
                <a:cxnLst>
                  <a:cxn ang="0">
                    <a:pos x="0" y="75"/>
                  </a:cxn>
                  <a:cxn ang="0">
                    <a:pos x="513" y="412"/>
                  </a:cxn>
                  <a:cxn ang="0">
                    <a:pos x="519" y="412"/>
                  </a:cxn>
                  <a:cxn ang="0">
                    <a:pos x="1037" y="73"/>
                  </a:cxn>
                  <a:cxn ang="0">
                    <a:pos x="522" y="0"/>
                  </a:cxn>
                  <a:cxn ang="0">
                    <a:pos x="0" y="75"/>
                  </a:cxn>
                </a:cxnLst>
                <a:rect l="0" t="0" r="r" b="b"/>
                <a:pathLst>
                  <a:path w="1037" h="412">
                    <a:moveTo>
                      <a:pt x="0" y="75"/>
                    </a:moveTo>
                    <a:cubicBezTo>
                      <a:pt x="513" y="412"/>
                      <a:pt x="513" y="412"/>
                      <a:pt x="513" y="412"/>
                    </a:cubicBezTo>
                    <a:cubicBezTo>
                      <a:pt x="519" y="412"/>
                      <a:pt x="519" y="412"/>
                      <a:pt x="519" y="412"/>
                    </a:cubicBezTo>
                    <a:cubicBezTo>
                      <a:pt x="1037" y="73"/>
                      <a:pt x="1037" y="73"/>
                      <a:pt x="1037" y="73"/>
                    </a:cubicBezTo>
                    <a:cubicBezTo>
                      <a:pt x="890" y="27"/>
                      <a:pt x="713" y="0"/>
                      <a:pt x="522" y="0"/>
                    </a:cubicBezTo>
                    <a:cubicBezTo>
                      <a:pt x="328" y="0"/>
                      <a:pt x="148" y="28"/>
                      <a:pt x="0" y="75"/>
                    </a:cubicBezTo>
                    <a:close/>
                  </a:path>
                </a:pathLst>
              </a:custGeom>
              <a:gradFill flip="none" rotWithShape="1">
                <a:gsLst>
                  <a:gs pos="0">
                    <a:srgbClr val="000000">
                      <a:lumMod val="95000"/>
                      <a:lumOff val="5000"/>
                    </a:srgbClr>
                  </a:gs>
                  <a:gs pos="80000">
                    <a:schemeClr val="accent6">
                      <a:lumMod val="75000"/>
                    </a:schemeClr>
                  </a:gs>
                </a:gsLst>
                <a:lin ang="162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1096963" fontAlgn="base">
                  <a:spcBef>
                    <a:spcPct val="0"/>
                  </a:spcBef>
                  <a:spcAft>
                    <a:spcPct val="0"/>
                  </a:spcAft>
                  <a:defRPr/>
                </a:pPr>
                <a:endParaRPr lang="en-US" altLang="zh-CN" b="1">
                  <a:solidFill>
                    <a:schemeClr val="bg1"/>
                  </a:solidFill>
                  <a:latin typeface="Calibri" pitchFamily="34" charset="0"/>
                </a:endParaRPr>
              </a:p>
            </p:txBody>
          </p:sp>
          <p:sp>
            <p:nvSpPr>
              <p:cNvPr id="55" name="Freeform 30"/>
              <p:cNvSpPr>
                <a:spLocks/>
              </p:cNvSpPr>
              <p:nvPr/>
            </p:nvSpPr>
            <p:spPr bwMode="auto">
              <a:xfrm>
                <a:off x="2610881" y="1995246"/>
                <a:ext cx="3667008" cy="365312"/>
              </a:xfrm>
              <a:custGeom>
                <a:avLst/>
                <a:gdLst/>
                <a:ahLst/>
                <a:cxnLst>
                  <a:cxn ang="0">
                    <a:pos x="596" y="31"/>
                  </a:cxn>
                  <a:cxn ang="0">
                    <a:pos x="1082" y="91"/>
                  </a:cxn>
                  <a:cxn ang="0">
                    <a:pos x="1116" y="64"/>
                  </a:cxn>
                  <a:cxn ang="0">
                    <a:pos x="596" y="0"/>
                  </a:cxn>
                  <a:cxn ang="0">
                    <a:pos x="0" y="86"/>
                  </a:cxn>
                  <a:cxn ang="0">
                    <a:pos x="39" y="111"/>
                  </a:cxn>
                  <a:cxn ang="0">
                    <a:pos x="596" y="31"/>
                  </a:cxn>
                </a:cxnLst>
                <a:rect l="0" t="0" r="r" b="b"/>
                <a:pathLst>
                  <a:path w="1116" h="111">
                    <a:moveTo>
                      <a:pt x="596" y="31"/>
                    </a:moveTo>
                    <a:cubicBezTo>
                      <a:pt x="773" y="31"/>
                      <a:pt x="939" y="53"/>
                      <a:pt x="1082" y="91"/>
                    </a:cubicBezTo>
                    <a:cubicBezTo>
                      <a:pt x="1116" y="64"/>
                      <a:pt x="1116" y="64"/>
                      <a:pt x="1116" y="64"/>
                    </a:cubicBezTo>
                    <a:cubicBezTo>
                      <a:pt x="963" y="23"/>
                      <a:pt x="785" y="0"/>
                      <a:pt x="596" y="0"/>
                    </a:cubicBezTo>
                    <a:cubicBezTo>
                      <a:pt x="375" y="0"/>
                      <a:pt x="169" y="32"/>
                      <a:pt x="0" y="86"/>
                    </a:cubicBezTo>
                    <a:cubicBezTo>
                      <a:pt x="39" y="111"/>
                      <a:pt x="39" y="111"/>
                      <a:pt x="39" y="111"/>
                    </a:cubicBezTo>
                    <a:cubicBezTo>
                      <a:pt x="197" y="61"/>
                      <a:pt x="389" y="31"/>
                      <a:pt x="596" y="31"/>
                    </a:cubicBezTo>
                    <a:close/>
                  </a:path>
                </a:pathLst>
              </a:custGeom>
              <a:gradFill flip="none" rotWithShape="1">
                <a:gsLst>
                  <a:gs pos="0">
                    <a:srgbClr val="000000">
                      <a:lumMod val="95000"/>
                      <a:lumOff val="5000"/>
                    </a:srgbClr>
                  </a:gs>
                  <a:gs pos="80000">
                    <a:schemeClr val="accent6">
                      <a:lumMod val="75000"/>
                    </a:schemeClr>
                  </a:gs>
                </a:gsLst>
                <a:lin ang="108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1096963" fontAlgn="base">
                  <a:spcBef>
                    <a:spcPct val="0"/>
                  </a:spcBef>
                  <a:spcAft>
                    <a:spcPct val="0"/>
                  </a:spcAft>
                  <a:defRPr/>
                </a:pPr>
                <a:endParaRPr lang="en-US" altLang="zh-CN" b="1">
                  <a:solidFill>
                    <a:schemeClr val="bg1"/>
                  </a:solidFill>
                  <a:latin typeface="Calibri" pitchFamily="34" charset="0"/>
                </a:endParaRPr>
              </a:p>
            </p:txBody>
          </p:sp>
          <p:sp>
            <p:nvSpPr>
              <p:cNvPr id="56" name="Freeform 19"/>
              <p:cNvSpPr>
                <a:spLocks/>
              </p:cNvSpPr>
              <p:nvPr/>
            </p:nvSpPr>
            <p:spPr bwMode="auto">
              <a:xfrm rot="6322382">
                <a:off x="6121208" y="2121285"/>
                <a:ext cx="312872" cy="248049"/>
              </a:xfrm>
              <a:custGeom>
                <a:avLst/>
                <a:gdLst/>
                <a:ahLst/>
                <a:cxnLst>
                  <a:cxn ang="0">
                    <a:pos x="0" y="154"/>
                  </a:cxn>
                  <a:cxn ang="0">
                    <a:pos x="263" y="0"/>
                  </a:cxn>
                  <a:cxn ang="0">
                    <a:pos x="362" y="287"/>
                  </a:cxn>
                  <a:cxn ang="0">
                    <a:pos x="0" y="154"/>
                  </a:cxn>
                </a:cxnLst>
                <a:rect l="0" t="0" r="r" b="b"/>
                <a:pathLst>
                  <a:path w="362" h="287">
                    <a:moveTo>
                      <a:pt x="0" y="154"/>
                    </a:moveTo>
                    <a:lnTo>
                      <a:pt x="263" y="0"/>
                    </a:lnTo>
                    <a:lnTo>
                      <a:pt x="362" y="287"/>
                    </a:lnTo>
                    <a:lnTo>
                      <a:pt x="0" y="154"/>
                    </a:lnTo>
                    <a:close/>
                  </a:path>
                </a:pathLst>
              </a:custGeom>
              <a:gradFill flip="none" rotWithShape="1">
                <a:gsLst>
                  <a:gs pos="0">
                    <a:srgbClr val="000000">
                      <a:lumMod val="95000"/>
                      <a:lumOff val="5000"/>
                    </a:srgbClr>
                  </a:gs>
                  <a:gs pos="80000">
                    <a:schemeClr val="accent6">
                      <a:lumMod val="75000"/>
                    </a:schemeClr>
                  </a:gs>
                </a:gsLst>
                <a:lin ang="186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1096963" fontAlgn="base">
                  <a:spcBef>
                    <a:spcPct val="0"/>
                  </a:spcBef>
                  <a:spcAft>
                    <a:spcPct val="0"/>
                  </a:spcAft>
                  <a:defRPr/>
                </a:pPr>
                <a:endParaRPr lang="en-US" altLang="zh-CN" b="1" dirty="0">
                  <a:solidFill>
                    <a:schemeClr val="bg1"/>
                  </a:solidFill>
                  <a:latin typeface="Calibri" pitchFamily="34" charset="0"/>
                </a:endParaRPr>
              </a:p>
            </p:txBody>
          </p:sp>
        </p:grpSp>
        <p:grpSp>
          <p:nvGrpSpPr>
            <p:cNvPr id="9" name="Group 99"/>
            <p:cNvGrpSpPr/>
            <p:nvPr/>
          </p:nvGrpSpPr>
          <p:grpSpPr>
            <a:xfrm>
              <a:off x="4623966" y="2577258"/>
              <a:ext cx="3491335" cy="1277896"/>
              <a:chOff x="4643015" y="2350835"/>
              <a:chExt cx="3491335" cy="1277896"/>
            </a:xfrm>
          </p:grpSpPr>
          <p:sp>
            <p:nvSpPr>
              <p:cNvPr id="51" name="Freeform 27"/>
              <p:cNvSpPr>
                <a:spLocks/>
              </p:cNvSpPr>
              <p:nvPr/>
            </p:nvSpPr>
            <p:spPr bwMode="auto">
              <a:xfrm>
                <a:off x="4643015" y="2513349"/>
                <a:ext cx="3033616" cy="1115382"/>
              </a:xfrm>
              <a:custGeom>
                <a:avLst/>
                <a:gdLst/>
                <a:ahLst/>
                <a:cxnLst>
                  <a:cxn ang="0">
                    <a:pos x="923" y="339"/>
                  </a:cxn>
                  <a:cxn ang="0">
                    <a:pos x="518" y="0"/>
                  </a:cxn>
                  <a:cxn ang="0">
                    <a:pos x="0" y="339"/>
                  </a:cxn>
                  <a:cxn ang="0">
                    <a:pos x="923" y="339"/>
                  </a:cxn>
                </a:cxnLst>
                <a:rect l="0" t="0" r="r" b="b"/>
                <a:pathLst>
                  <a:path w="923" h="339">
                    <a:moveTo>
                      <a:pt x="923" y="339"/>
                    </a:moveTo>
                    <a:cubicBezTo>
                      <a:pt x="914" y="198"/>
                      <a:pt x="756" y="74"/>
                      <a:pt x="518" y="0"/>
                    </a:cubicBezTo>
                    <a:cubicBezTo>
                      <a:pt x="0" y="339"/>
                      <a:pt x="0" y="339"/>
                      <a:pt x="0" y="339"/>
                    </a:cubicBezTo>
                    <a:lnTo>
                      <a:pt x="923" y="339"/>
                    </a:lnTo>
                    <a:close/>
                  </a:path>
                </a:pathLst>
              </a:custGeom>
              <a:gradFill flip="none" rotWithShape="1">
                <a:gsLst>
                  <a:gs pos="0">
                    <a:srgbClr val="192C0A"/>
                  </a:gs>
                  <a:gs pos="50000">
                    <a:srgbClr val="568B2F">
                      <a:shade val="67500"/>
                      <a:satMod val="115000"/>
                    </a:srgbClr>
                  </a:gs>
                  <a:gs pos="100000">
                    <a:srgbClr val="568B2F">
                      <a:shade val="100000"/>
                      <a:satMod val="115000"/>
                    </a:srgbClr>
                  </a:gs>
                </a:gsLst>
                <a:lin ang="18900000" scaled="1"/>
                <a:tileRect/>
              </a:gradFill>
              <a:ln w="12700">
                <a:solidFill>
                  <a:srgbClr val="FFFFFF">
                    <a:alpha val="24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80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52" name="Freeform 31"/>
              <p:cNvSpPr>
                <a:spLocks/>
              </p:cNvSpPr>
              <p:nvPr/>
            </p:nvSpPr>
            <p:spPr bwMode="auto">
              <a:xfrm>
                <a:off x="6457073" y="2350835"/>
                <a:ext cx="1612651" cy="1129272"/>
              </a:xfrm>
              <a:custGeom>
                <a:avLst/>
                <a:gdLst/>
                <a:ahLst/>
                <a:cxnLst>
                  <a:cxn ang="0">
                    <a:pos x="423" y="343"/>
                  </a:cxn>
                  <a:cxn ang="0">
                    <a:pos x="491" y="340"/>
                  </a:cxn>
                  <a:cxn ang="0">
                    <a:pos x="39" y="0"/>
                  </a:cxn>
                  <a:cxn ang="0">
                    <a:pos x="0" y="26"/>
                  </a:cxn>
                  <a:cxn ang="0">
                    <a:pos x="423" y="343"/>
                  </a:cxn>
                </a:cxnLst>
                <a:rect l="0" t="0" r="r" b="b"/>
                <a:pathLst>
                  <a:path w="491" h="343">
                    <a:moveTo>
                      <a:pt x="423" y="343"/>
                    </a:moveTo>
                    <a:cubicBezTo>
                      <a:pt x="491" y="340"/>
                      <a:pt x="491" y="340"/>
                      <a:pt x="491" y="340"/>
                    </a:cubicBezTo>
                    <a:cubicBezTo>
                      <a:pt x="453" y="199"/>
                      <a:pt x="283" y="76"/>
                      <a:pt x="39" y="0"/>
                    </a:cubicBezTo>
                    <a:cubicBezTo>
                      <a:pt x="0" y="26"/>
                      <a:pt x="0" y="26"/>
                      <a:pt x="0" y="26"/>
                    </a:cubicBezTo>
                    <a:cubicBezTo>
                      <a:pt x="228" y="97"/>
                      <a:pt x="387" y="211"/>
                      <a:pt x="423" y="343"/>
                    </a:cubicBezTo>
                    <a:close/>
                  </a:path>
                </a:pathLst>
              </a:custGeom>
              <a:gradFill flip="none" rotWithShape="1">
                <a:gsLst>
                  <a:gs pos="0">
                    <a:srgbClr val="192C0A"/>
                  </a:gs>
                  <a:gs pos="50000">
                    <a:srgbClr val="568B2F">
                      <a:shade val="67500"/>
                      <a:satMod val="115000"/>
                    </a:srgbClr>
                  </a:gs>
                  <a:gs pos="100000">
                    <a:srgbClr val="568B2F">
                      <a:shade val="100000"/>
                      <a:satMod val="115000"/>
                    </a:srgbClr>
                  </a:gs>
                </a:gsLst>
                <a:lin ang="10800000" scaled="0"/>
                <a:tileRect/>
              </a:gradFill>
              <a:ln w="12700">
                <a:solidFill>
                  <a:srgbClr val="FFFFFF">
                    <a:alpha val="24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80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53" name="Freeform 19"/>
              <p:cNvSpPr>
                <a:spLocks/>
              </p:cNvSpPr>
              <p:nvPr/>
            </p:nvSpPr>
            <p:spPr bwMode="auto">
              <a:xfrm rot="9434793">
                <a:off x="7801995" y="3350769"/>
                <a:ext cx="332355" cy="263498"/>
              </a:xfrm>
              <a:custGeom>
                <a:avLst/>
                <a:gdLst/>
                <a:ahLst/>
                <a:cxnLst>
                  <a:cxn ang="0">
                    <a:pos x="0" y="154"/>
                  </a:cxn>
                  <a:cxn ang="0">
                    <a:pos x="263" y="0"/>
                  </a:cxn>
                  <a:cxn ang="0">
                    <a:pos x="362" y="287"/>
                  </a:cxn>
                  <a:cxn ang="0">
                    <a:pos x="0" y="154"/>
                  </a:cxn>
                </a:cxnLst>
                <a:rect l="0" t="0" r="r" b="b"/>
                <a:pathLst>
                  <a:path w="362" h="287">
                    <a:moveTo>
                      <a:pt x="0" y="154"/>
                    </a:moveTo>
                    <a:lnTo>
                      <a:pt x="263" y="0"/>
                    </a:lnTo>
                    <a:lnTo>
                      <a:pt x="362" y="287"/>
                    </a:lnTo>
                    <a:lnTo>
                      <a:pt x="0" y="154"/>
                    </a:lnTo>
                    <a:close/>
                  </a:path>
                </a:pathLst>
              </a:custGeom>
              <a:gradFill flip="none" rotWithShape="1">
                <a:gsLst>
                  <a:gs pos="0">
                    <a:srgbClr val="192C0A"/>
                  </a:gs>
                  <a:gs pos="50000">
                    <a:srgbClr val="568B2F">
                      <a:shade val="67500"/>
                      <a:satMod val="115000"/>
                    </a:srgbClr>
                  </a:gs>
                  <a:gs pos="100000">
                    <a:srgbClr val="568B2F">
                      <a:shade val="100000"/>
                      <a:satMod val="115000"/>
                    </a:srgbClr>
                  </a:gs>
                </a:gsLst>
                <a:lin ang="16800000" scaled="0"/>
                <a:tileRect/>
              </a:gradFill>
              <a:ln w="12700">
                <a:solidFill>
                  <a:srgbClr val="FFFFFF">
                    <a:alpha val="24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altLang="zh-CN" sz="2800" dirty="0">
                  <a:solidFill>
                    <a:schemeClr val="bg1"/>
                  </a:solidFill>
                  <a:effectLst>
                    <a:outerShdw blurRad="38100" dist="38100" dir="2700000" algn="tl">
                      <a:srgbClr val="000000">
                        <a:alpha val="43137"/>
                      </a:srgbClr>
                    </a:outerShdw>
                  </a:effectLst>
                  <a:latin typeface="Calibri" pitchFamily="34" charset="0"/>
                </a:endParaRPr>
              </a:p>
            </p:txBody>
          </p:sp>
        </p:grpSp>
        <p:grpSp>
          <p:nvGrpSpPr>
            <p:cNvPr id="10" name="Group 100"/>
            <p:cNvGrpSpPr/>
            <p:nvPr/>
          </p:nvGrpSpPr>
          <p:grpSpPr>
            <a:xfrm>
              <a:off x="4633293" y="3952782"/>
              <a:ext cx="3462823" cy="1401744"/>
              <a:chOff x="4633292" y="3745409"/>
              <a:chExt cx="3462823" cy="1401744"/>
            </a:xfrm>
          </p:grpSpPr>
          <p:sp>
            <p:nvSpPr>
              <p:cNvPr id="48" name="Freeform 28"/>
              <p:cNvSpPr>
                <a:spLocks/>
              </p:cNvSpPr>
              <p:nvPr/>
            </p:nvSpPr>
            <p:spPr bwMode="auto">
              <a:xfrm>
                <a:off x="4633292" y="3745409"/>
                <a:ext cx="3043339" cy="1175109"/>
              </a:xfrm>
              <a:custGeom>
                <a:avLst/>
                <a:gdLst/>
                <a:ahLst/>
                <a:cxnLst>
                  <a:cxn ang="0">
                    <a:pos x="0" y="2"/>
                  </a:cxn>
                  <a:cxn ang="0">
                    <a:pos x="541" y="357"/>
                  </a:cxn>
                  <a:cxn ang="0">
                    <a:pos x="926" y="12"/>
                  </a:cxn>
                  <a:cxn ang="0">
                    <a:pos x="926" y="0"/>
                  </a:cxn>
                  <a:cxn ang="0">
                    <a:pos x="3" y="0"/>
                  </a:cxn>
                  <a:cxn ang="0">
                    <a:pos x="0" y="2"/>
                  </a:cxn>
                </a:cxnLst>
                <a:rect l="0" t="0" r="r" b="b"/>
                <a:pathLst>
                  <a:path w="926" h="357">
                    <a:moveTo>
                      <a:pt x="0" y="2"/>
                    </a:moveTo>
                    <a:cubicBezTo>
                      <a:pt x="541" y="357"/>
                      <a:pt x="541" y="357"/>
                      <a:pt x="541" y="357"/>
                    </a:cubicBezTo>
                    <a:cubicBezTo>
                      <a:pt x="774" y="280"/>
                      <a:pt x="926" y="154"/>
                      <a:pt x="926" y="12"/>
                    </a:cubicBezTo>
                    <a:cubicBezTo>
                      <a:pt x="926" y="8"/>
                      <a:pt x="926" y="4"/>
                      <a:pt x="926" y="0"/>
                    </a:cubicBezTo>
                    <a:cubicBezTo>
                      <a:pt x="3" y="0"/>
                      <a:pt x="3" y="0"/>
                      <a:pt x="3" y="0"/>
                    </a:cubicBezTo>
                    <a:lnTo>
                      <a:pt x="0" y="2"/>
                    </a:lnTo>
                    <a:close/>
                  </a:path>
                </a:pathLst>
              </a:custGeom>
              <a:gradFill flip="none" rotWithShape="1">
                <a:gsLst>
                  <a:gs pos="0">
                    <a:srgbClr val="604200"/>
                  </a:gs>
                  <a:gs pos="50000">
                    <a:srgbClr val="C88A00"/>
                  </a:gs>
                  <a:gs pos="100000">
                    <a:srgbClr val="FFB601">
                      <a:shade val="100000"/>
                      <a:satMod val="115000"/>
                    </a:srgbClr>
                  </a:gs>
                </a:gsLst>
                <a:lin ang="1200000" scaled="0"/>
                <a:tileRect/>
              </a:gradFill>
              <a:ln w="12700">
                <a:solidFill>
                  <a:srgbClr val="FFFFFF">
                    <a:alpha val="24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800">
                  <a:solidFill>
                    <a:schemeClr val="bg1"/>
                  </a:solidFill>
                  <a:effectLst>
                    <a:outerShdw blurRad="38100" dist="38100" dir="2700000" algn="tl">
                      <a:srgbClr val="000000">
                        <a:alpha val="43137"/>
                      </a:srgbClr>
                    </a:outerShdw>
                  </a:effectLst>
                  <a:latin typeface="Calibri" pitchFamily="34" charset="0"/>
                </a:endParaRPr>
              </a:p>
            </p:txBody>
          </p:sp>
          <p:sp>
            <p:nvSpPr>
              <p:cNvPr id="49" name="Freeform 34"/>
              <p:cNvSpPr>
                <a:spLocks/>
              </p:cNvSpPr>
              <p:nvPr/>
            </p:nvSpPr>
            <p:spPr bwMode="auto">
              <a:xfrm>
                <a:off x="6726543" y="3745409"/>
                <a:ext cx="1369572" cy="1257062"/>
              </a:xfrm>
              <a:custGeom>
                <a:avLst/>
                <a:gdLst/>
                <a:ahLst/>
                <a:cxnLst>
                  <a:cxn ang="0">
                    <a:pos x="349" y="0"/>
                  </a:cxn>
                  <a:cxn ang="0">
                    <a:pos x="349" y="12"/>
                  </a:cxn>
                  <a:cxn ang="0">
                    <a:pos x="0" y="358"/>
                  </a:cxn>
                  <a:cxn ang="0">
                    <a:pos x="43" y="382"/>
                  </a:cxn>
                  <a:cxn ang="0">
                    <a:pos x="417" y="12"/>
                  </a:cxn>
                  <a:cxn ang="0">
                    <a:pos x="417" y="0"/>
                  </a:cxn>
                  <a:cxn ang="0">
                    <a:pos x="349" y="0"/>
                  </a:cxn>
                </a:cxnLst>
                <a:rect l="0" t="0" r="r" b="b"/>
                <a:pathLst>
                  <a:path w="417" h="382">
                    <a:moveTo>
                      <a:pt x="349" y="0"/>
                    </a:moveTo>
                    <a:cubicBezTo>
                      <a:pt x="349" y="4"/>
                      <a:pt x="349" y="8"/>
                      <a:pt x="349" y="12"/>
                    </a:cubicBezTo>
                    <a:cubicBezTo>
                      <a:pt x="349" y="151"/>
                      <a:pt x="213" y="275"/>
                      <a:pt x="0" y="358"/>
                    </a:cubicBezTo>
                    <a:cubicBezTo>
                      <a:pt x="43" y="382"/>
                      <a:pt x="43" y="382"/>
                      <a:pt x="43" y="382"/>
                    </a:cubicBezTo>
                    <a:cubicBezTo>
                      <a:pt x="272" y="293"/>
                      <a:pt x="417" y="161"/>
                      <a:pt x="417" y="12"/>
                    </a:cubicBezTo>
                    <a:cubicBezTo>
                      <a:pt x="417" y="8"/>
                      <a:pt x="417" y="4"/>
                      <a:pt x="417" y="0"/>
                    </a:cubicBezTo>
                    <a:lnTo>
                      <a:pt x="349" y="0"/>
                    </a:lnTo>
                    <a:close/>
                  </a:path>
                </a:pathLst>
              </a:custGeom>
              <a:gradFill flip="none" rotWithShape="1">
                <a:gsLst>
                  <a:gs pos="0">
                    <a:srgbClr val="604200"/>
                  </a:gs>
                  <a:gs pos="50000">
                    <a:srgbClr val="C88A00"/>
                  </a:gs>
                  <a:gs pos="100000">
                    <a:srgbClr val="FFB601">
                      <a:shade val="100000"/>
                      <a:satMod val="115000"/>
                    </a:srgbClr>
                  </a:gs>
                </a:gsLst>
                <a:lin ang="15600000" scaled="0"/>
                <a:tileRect/>
              </a:gradFill>
              <a:ln w="12700">
                <a:solidFill>
                  <a:srgbClr val="FFFFFF">
                    <a:alpha val="24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800">
                  <a:solidFill>
                    <a:schemeClr val="bg1"/>
                  </a:solidFill>
                  <a:effectLst>
                    <a:outerShdw blurRad="38100" dist="38100" dir="2700000" algn="tl">
                      <a:srgbClr val="000000">
                        <a:alpha val="43137"/>
                      </a:srgbClr>
                    </a:outerShdw>
                  </a:effectLst>
                  <a:latin typeface="Calibri" pitchFamily="34" charset="0"/>
                </a:endParaRPr>
              </a:p>
            </p:txBody>
          </p:sp>
          <p:sp>
            <p:nvSpPr>
              <p:cNvPr id="50" name="Freeform 19"/>
              <p:cNvSpPr>
                <a:spLocks/>
              </p:cNvSpPr>
              <p:nvPr/>
            </p:nvSpPr>
            <p:spPr bwMode="auto">
              <a:xfrm rot="13141884">
                <a:off x="6649034" y="4850952"/>
                <a:ext cx="373603" cy="296201"/>
              </a:xfrm>
              <a:custGeom>
                <a:avLst/>
                <a:gdLst/>
                <a:ahLst/>
                <a:cxnLst>
                  <a:cxn ang="0">
                    <a:pos x="0" y="154"/>
                  </a:cxn>
                  <a:cxn ang="0">
                    <a:pos x="263" y="0"/>
                  </a:cxn>
                  <a:cxn ang="0">
                    <a:pos x="362" y="287"/>
                  </a:cxn>
                  <a:cxn ang="0">
                    <a:pos x="0" y="154"/>
                  </a:cxn>
                </a:cxnLst>
                <a:rect l="0" t="0" r="r" b="b"/>
                <a:pathLst>
                  <a:path w="362" h="287">
                    <a:moveTo>
                      <a:pt x="0" y="154"/>
                    </a:moveTo>
                    <a:lnTo>
                      <a:pt x="263" y="0"/>
                    </a:lnTo>
                    <a:lnTo>
                      <a:pt x="362" y="287"/>
                    </a:lnTo>
                    <a:lnTo>
                      <a:pt x="0" y="154"/>
                    </a:lnTo>
                    <a:close/>
                  </a:path>
                </a:pathLst>
              </a:custGeom>
              <a:gradFill flip="none" rotWithShape="1">
                <a:gsLst>
                  <a:gs pos="0">
                    <a:srgbClr val="604200"/>
                  </a:gs>
                  <a:gs pos="50000">
                    <a:srgbClr val="C88A00"/>
                  </a:gs>
                  <a:gs pos="100000">
                    <a:srgbClr val="FFB601">
                      <a:shade val="100000"/>
                      <a:satMod val="115000"/>
                    </a:srgbClr>
                  </a:gs>
                </a:gsLst>
                <a:lin ang="15600000" scaled="0"/>
                <a:tileRect/>
              </a:gradFill>
              <a:ln w="12700">
                <a:solidFill>
                  <a:srgbClr val="FFFFFF">
                    <a:alpha val="24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altLang="zh-CN" sz="2800" dirty="0">
                  <a:solidFill>
                    <a:schemeClr val="bg1"/>
                  </a:solidFill>
                  <a:effectLst>
                    <a:outerShdw blurRad="38100" dist="38100" dir="2700000" algn="tl">
                      <a:srgbClr val="000000">
                        <a:alpha val="43137"/>
                      </a:srgbClr>
                    </a:outerShdw>
                  </a:effectLst>
                  <a:latin typeface="Calibri" pitchFamily="34" charset="0"/>
                </a:endParaRPr>
              </a:p>
            </p:txBody>
          </p:sp>
        </p:grpSp>
        <p:grpSp>
          <p:nvGrpSpPr>
            <p:cNvPr id="11" name="Group 101"/>
            <p:cNvGrpSpPr/>
            <p:nvPr/>
          </p:nvGrpSpPr>
          <p:grpSpPr>
            <a:xfrm>
              <a:off x="2699198" y="4004967"/>
              <a:ext cx="3871775" cy="1622374"/>
              <a:chOff x="2699197" y="3835694"/>
              <a:chExt cx="3871775" cy="1622374"/>
            </a:xfrm>
          </p:grpSpPr>
          <p:sp>
            <p:nvSpPr>
              <p:cNvPr id="45" name="Freeform 25"/>
              <p:cNvSpPr>
                <a:spLocks/>
              </p:cNvSpPr>
              <p:nvPr/>
            </p:nvSpPr>
            <p:spPr bwMode="auto">
              <a:xfrm>
                <a:off x="2784509" y="3835694"/>
                <a:ext cx="3543386" cy="1427910"/>
              </a:xfrm>
              <a:custGeom>
                <a:avLst/>
                <a:gdLst/>
                <a:ahLst/>
                <a:cxnLst>
                  <a:cxn ang="0">
                    <a:pos x="0" y="352"/>
                  </a:cxn>
                  <a:cxn ang="0">
                    <a:pos x="543" y="434"/>
                  </a:cxn>
                  <a:cxn ang="0">
                    <a:pos x="1078" y="355"/>
                  </a:cxn>
                  <a:cxn ang="0">
                    <a:pos x="537" y="0"/>
                  </a:cxn>
                  <a:cxn ang="0">
                    <a:pos x="0" y="352"/>
                  </a:cxn>
                </a:cxnLst>
                <a:rect l="0" t="0" r="r" b="b"/>
                <a:pathLst>
                  <a:path w="1078" h="434">
                    <a:moveTo>
                      <a:pt x="0" y="352"/>
                    </a:moveTo>
                    <a:cubicBezTo>
                      <a:pt x="152" y="404"/>
                      <a:pt x="340" y="434"/>
                      <a:pt x="543" y="434"/>
                    </a:cubicBezTo>
                    <a:cubicBezTo>
                      <a:pt x="743" y="434"/>
                      <a:pt x="927" y="405"/>
                      <a:pt x="1078" y="355"/>
                    </a:cubicBezTo>
                    <a:cubicBezTo>
                      <a:pt x="537" y="0"/>
                      <a:pt x="537" y="0"/>
                      <a:pt x="537" y="0"/>
                    </a:cubicBezTo>
                    <a:lnTo>
                      <a:pt x="0" y="352"/>
                    </a:lnTo>
                    <a:close/>
                  </a:path>
                </a:pathLst>
              </a:custGeom>
              <a:gradFill flip="none" rotWithShape="1">
                <a:gsLst>
                  <a:gs pos="0">
                    <a:srgbClr val="000000">
                      <a:lumMod val="95000"/>
                      <a:lumOff val="5000"/>
                    </a:srgbClr>
                  </a:gs>
                  <a:gs pos="80000">
                    <a:schemeClr val="tx2">
                      <a:lumMod val="75000"/>
                    </a:scheme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1096963" fontAlgn="base">
                  <a:spcBef>
                    <a:spcPct val="0"/>
                  </a:spcBef>
                  <a:spcAft>
                    <a:spcPct val="0"/>
                  </a:spcAft>
                  <a:defRPr/>
                </a:pPr>
                <a:endParaRPr lang="en-US" altLang="zh-CN" b="1">
                  <a:solidFill>
                    <a:schemeClr val="bg1"/>
                  </a:solidFill>
                  <a:latin typeface="Calibri" pitchFamily="34" charset="0"/>
                </a:endParaRPr>
              </a:p>
            </p:txBody>
          </p:sp>
          <p:sp>
            <p:nvSpPr>
              <p:cNvPr id="46" name="Freeform 33"/>
              <p:cNvSpPr>
                <a:spLocks/>
              </p:cNvSpPr>
              <p:nvPr/>
            </p:nvSpPr>
            <p:spPr bwMode="auto">
              <a:xfrm>
                <a:off x="2774785" y="5078866"/>
                <a:ext cx="3796187" cy="379202"/>
              </a:xfrm>
              <a:custGeom>
                <a:avLst/>
                <a:gdLst/>
                <a:ahLst/>
                <a:cxnLst>
                  <a:cxn ang="0">
                    <a:pos x="546" y="84"/>
                  </a:cxn>
                  <a:cxn ang="0">
                    <a:pos x="34" y="17"/>
                  </a:cxn>
                  <a:cxn ang="0">
                    <a:pos x="0" y="44"/>
                  </a:cxn>
                  <a:cxn ang="0">
                    <a:pos x="546" y="115"/>
                  </a:cxn>
                  <a:cxn ang="0">
                    <a:pos x="1155" y="25"/>
                  </a:cxn>
                  <a:cxn ang="0">
                    <a:pos x="1116" y="0"/>
                  </a:cxn>
                  <a:cxn ang="0">
                    <a:pos x="546" y="84"/>
                  </a:cxn>
                </a:cxnLst>
                <a:rect l="0" t="0" r="r" b="b"/>
                <a:pathLst>
                  <a:path w="1155" h="115">
                    <a:moveTo>
                      <a:pt x="546" y="84"/>
                    </a:moveTo>
                    <a:cubicBezTo>
                      <a:pt x="358" y="84"/>
                      <a:pt x="183" y="59"/>
                      <a:pt x="34" y="17"/>
                    </a:cubicBezTo>
                    <a:cubicBezTo>
                      <a:pt x="0" y="44"/>
                      <a:pt x="0" y="44"/>
                      <a:pt x="0" y="44"/>
                    </a:cubicBezTo>
                    <a:cubicBezTo>
                      <a:pt x="159" y="89"/>
                      <a:pt x="346" y="115"/>
                      <a:pt x="546" y="115"/>
                    </a:cubicBezTo>
                    <a:cubicBezTo>
                      <a:pt x="773" y="115"/>
                      <a:pt x="983" y="82"/>
                      <a:pt x="1155" y="25"/>
                    </a:cubicBezTo>
                    <a:cubicBezTo>
                      <a:pt x="1116" y="0"/>
                      <a:pt x="1116" y="0"/>
                      <a:pt x="1116" y="0"/>
                    </a:cubicBezTo>
                    <a:cubicBezTo>
                      <a:pt x="955" y="52"/>
                      <a:pt x="759" y="84"/>
                      <a:pt x="546" y="84"/>
                    </a:cubicBezTo>
                    <a:close/>
                  </a:path>
                </a:pathLst>
              </a:custGeom>
              <a:gradFill flip="none" rotWithShape="1">
                <a:gsLst>
                  <a:gs pos="0">
                    <a:srgbClr val="000000">
                      <a:lumMod val="95000"/>
                      <a:lumOff val="5000"/>
                    </a:srgbClr>
                  </a:gs>
                  <a:gs pos="80000">
                    <a:schemeClr val="tx2">
                      <a:lumMod val="75000"/>
                    </a:schemeClr>
                  </a:gs>
                </a:gsLst>
                <a:lin ang="36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1096963" fontAlgn="base">
                  <a:spcBef>
                    <a:spcPct val="0"/>
                  </a:spcBef>
                  <a:spcAft>
                    <a:spcPct val="0"/>
                  </a:spcAft>
                  <a:defRPr/>
                </a:pPr>
                <a:endParaRPr lang="en-US" altLang="zh-CN" b="1">
                  <a:solidFill>
                    <a:schemeClr val="bg1"/>
                  </a:solidFill>
                  <a:latin typeface="Calibri" pitchFamily="34" charset="0"/>
                </a:endParaRPr>
              </a:p>
            </p:txBody>
          </p:sp>
          <p:sp>
            <p:nvSpPr>
              <p:cNvPr id="47" name="Freeform 19"/>
              <p:cNvSpPr>
                <a:spLocks/>
              </p:cNvSpPr>
              <p:nvPr/>
            </p:nvSpPr>
            <p:spPr bwMode="auto">
              <a:xfrm rot="16528662">
                <a:off x="2687012" y="5057137"/>
                <a:ext cx="320571" cy="296201"/>
              </a:xfrm>
              <a:custGeom>
                <a:avLst/>
                <a:gdLst/>
                <a:ahLst/>
                <a:cxnLst>
                  <a:cxn ang="0">
                    <a:pos x="0" y="154"/>
                  </a:cxn>
                  <a:cxn ang="0">
                    <a:pos x="263" y="0"/>
                  </a:cxn>
                  <a:cxn ang="0">
                    <a:pos x="362" y="287"/>
                  </a:cxn>
                  <a:cxn ang="0">
                    <a:pos x="0" y="154"/>
                  </a:cxn>
                </a:cxnLst>
                <a:rect l="0" t="0" r="r" b="b"/>
                <a:pathLst>
                  <a:path w="362" h="287">
                    <a:moveTo>
                      <a:pt x="0" y="154"/>
                    </a:moveTo>
                    <a:lnTo>
                      <a:pt x="263" y="0"/>
                    </a:lnTo>
                    <a:lnTo>
                      <a:pt x="362" y="287"/>
                    </a:lnTo>
                    <a:lnTo>
                      <a:pt x="0" y="154"/>
                    </a:lnTo>
                    <a:close/>
                  </a:path>
                </a:pathLst>
              </a:custGeom>
              <a:gradFill flip="none" rotWithShape="1">
                <a:gsLst>
                  <a:gs pos="0">
                    <a:srgbClr val="000000">
                      <a:lumMod val="95000"/>
                      <a:lumOff val="5000"/>
                    </a:srgbClr>
                  </a:gs>
                  <a:gs pos="80000">
                    <a:schemeClr val="tx2">
                      <a:lumMod val="75000"/>
                    </a:schemeClr>
                  </a:gs>
                </a:gsLst>
                <a:lin ang="162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1096963" fontAlgn="base">
                  <a:spcBef>
                    <a:spcPct val="0"/>
                  </a:spcBef>
                  <a:spcAft>
                    <a:spcPct val="0"/>
                  </a:spcAft>
                  <a:defRPr/>
                </a:pPr>
                <a:endParaRPr lang="en-US" altLang="zh-CN" b="1" dirty="0">
                  <a:solidFill>
                    <a:schemeClr val="bg1"/>
                  </a:solidFill>
                  <a:latin typeface="Calibri" pitchFamily="34" charset="0"/>
                </a:endParaRPr>
              </a:p>
            </p:txBody>
          </p:sp>
        </p:grpSp>
        <p:pic>
          <p:nvPicPr>
            <p:cNvPr id="12" name="Picture 126" descr="TopQuadIcon.png"/>
            <p:cNvPicPr>
              <a:picLocks noChangeAspect="1"/>
            </p:cNvPicPr>
            <p:nvPr/>
          </p:nvPicPr>
          <p:blipFill>
            <a:blip r:embed="rId2" cstate="email"/>
            <a:stretch>
              <a:fillRect/>
            </a:stretch>
          </p:blipFill>
          <p:spPr>
            <a:xfrm>
              <a:off x="1703258" y="2744497"/>
              <a:ext cx="1019048" cy="780952"/>
            </a:xfrm>
            <a:prstGeom prst="rect">
              <a:avLst/>
            </a:prstGeom>
          </p:spPr>
        </p:pic>
        <p:sp>
          <p:nvSpPr>
            <p:cNvPr id="13" name="TextBox 12"/>
            <p:cNvSpPr txBox="1"/>
            <p:nvPr/>
          </p:nvSpPr>
          <p:spPr bwMode="auto">
            <a:xfrm>
              <a:off x="2321692" y="3415523"/>
              <a:ext cx="1964013" cy="424732"/>
            </a:xfrm>
            <a:prstGeom prst="rect">
              <a:avLst/>
            </a:prstGeom>
            <a:noFill/>
            <a:ln>
              <a:noFill/>
              <a:headEnd type="none" w="med" len="med"/>
              <a:tailEnd type="none" w="med" len="med"/>
            </a:ln>
            <a:effectLst/>
          </p:spPr>
          <p:txBody>
            <a:bodyPr wrap="square">
              <a:spAutoFit/>
            </a:bodyPr>
            <a:lstStyle/>
            <a:p>
              <a:pPr algn="ctr">
                <a:lnSpc>
                  <a:spcPct val="90000"/>
                </a:lnSpc>
                <a:defRPr/>
              </a:pPr>
              <a:r>
                <a:rPr lang="en-US" sz="1200" b="1" dirty="0" smtClean="0">
                  <a:ln w="12700">
                    <a:noFill/>
                    <a:prstDash val="solid"/>
                  </a:ln>
                  <a:solidFill>
                    <a:schemeClr val="bg1"/>
                  </a:solidFill>
                  <a:effectLst>
                    <a:outerShdw blurRad="38100" dist="38100" dir="2700000" algn="tl">
                      <a:srgbClr val="000000">
                        <a:alpha val="43137"/>
                      </a:srgbClr>
                    </a:outerShdw>
                  </a:effectLst>
                  <a:latin typeface="+mj-lt"/>
                </a:rPr>
                <a:t>Assess Inventory &amp; Compatibility</a:t>
              </a:r>
              <a:endParaRPr lang="en-US" sz="1200" b="1" dirty="0">
                <a:ln w="12700">
                  <a:noFill/>
                  <a:prstDash val="solid"/>
                </a:ln>
                <a:solidFill>
                  <a:schemeClr val="bg1"/>
                </a:solidFill>
                <a:effectLst>
                  <a:outerShdw blurRad="38100" dist="38100" dir="2700000" algn="tl">
                    <a:srgbClr val="000000">
                      <a:alpha val="43137"/>
                    </a:srgbClr>
                  </a:outerShdw>
                </a:effectLst>
                <a:latin typeface="+mj-lt"/>
              </a:endParaRPr>
            </a:p>
          </p:txBody>
        </p:sp>
        <p:grpSp>
          <p:nvGrpSpPr>
            <p:cNvPr id="14" name="Group 70"/>
            <p:cNvGrpSpPr/>
            <p:nvPr/>
          </p:nvGrpSpPr>
          <p:grpSpPr>
            <a:xfrm>
              <a:off x="5200196" y="2768038"/>
              <a:ext cx="2172560" cy="953878"/>
              <a:chOff x="5078276" y="2902121"/>
              <a:chExt cx="2172560" cy="953878"/>
            </a:xfrm>
          </p:grpSpPr>
          <p:pic>
            <p:nvPicPr>
              <p:cNvPr id="43" name="Picture 129" descr="RightQuadIcon.png"/>
              <p:cNvPicPr>
                <a:picLocks noChangeAspect="1"/>
              </p:cNvPicPr>
              <p:nvPr/>
            </p:nvPicPr>
            <p:blipFill>
              <a:blip r:embed="rId3" cstate="email"/>
              <a:stretch>
                <a:fillRect/>
              </a:stretch>
            </p:blipFill>
            <p:spPr>
              <a:xfrm>
                <a:off x="6269884" y="2902121"/>
                <a:ext cx="980952" cy="704762"/>
              </a:xfrm>
              <a:prstGeom prst="rect">
                <a:avLst/>
              </a:prstGeom>
            </p:spPr>
          </p:pic>
          <p:sp>
            <p:nvSpPr>
              <p:cNvPr id="44" name="TextBox 43"/>
              <p:cNvSpPr txBox="1"/>
              <p:nvPr/>
            </p:nvSpPr>
            <p:spPr bwMode="auto">
              <a:xfrm>
                <a:off x="5078276" y="3431267"/>
                <a:ext cx="1524000" cy="424732"/>
              </a:xfrm>
              <a:prstGeom prst="rect">
                <a:avLst/>
              </a:prstGeom>
              <a:noFill/>
            </p:spPr>
            <p:txBody>
              <a:bodyPr>
                <a:spAutoFit/>
              </a:bodyPr>
              <a:lstStyle/>
              <a:p>
                <a:pPr algn="ctr">
                  <a:lnSpc>
                    <a:spcPct val="90000"/>
                  </a:lnSpc>
                  <a:defRPr/>
                </a:pPr>
                <a:r>
                  <a:rPr lang="en-US" sz="1200" b="1" dirty="0" smtClean="0">
                    <a:ln w="12700">
                      <a:noFill/>
                      <a:prstDash val="solid"/>
                    </a:ln>
                    <a:solidFill>
                      <a:schemeClr val="bg1"/>
                    </a:solidFill>
                    <a:effectLst>
                      <a:outerShdw blurRad="38100" dist="38100" dir="2700000" algn="tl">
                        <a:srgbClr val="000000">
                          <a:alpha val="43137"/>
                        </a:srgbClr>
                      </a:outerShdw>
                    </a:effectLst>
                    <a:latin typeface="+mj-lt"/>
                  </a:rPr>
                  <a:t>Deploy OS &amp; Applications</a:t>
                </a:r>
                <a:endParaRPr lang="en-US" sz="1200" b="1" dirty="0">
                  <a:ln w="12700">
                    <a:noFill/>
                    <a:prstDash val="solid"/>
                  </a:ln>
                  <a:solidFill>
                    <a:schemeClr val="bg1"/>
                  </a:solidFill>
                  <a:effectLst>
                    <a:outerShdw blurRad="38100" dist="38100" dir="2700000" algn="tl">
                      <a:srgbClr val="000000">
                        <a:alpha val="43137"/>
                      </a:srgbClr>
                    </a:outerShdw>
                  </a:effectLst>
                  <a:latin typeface="+mj-lt"/>
                </a:endParaRPr>
              </a:p>
            </p:txBody>
          </p:sp>
        </p:grpSp>
        <p:grpSp>
          <p:nvGrpSpPr>
            <p:cNvPr id="15" name="Group 71"/>
            <p:cNvGrpSpPr/>
            <p:nvPr/>
          </p:nvGrpSpPr>
          <p:grpSpPr>
            <a:xfrm>
              <a:off x="5105694" y="3948532"/>
              <a:ext cx="2331235" cy="828571"/>
              <a:chOff x="5105693" y="4021653"/>
              <a:chExt cx="2331235" cy="828571"/>
            </a:xfrm>
          </p:grpSpPr>
          <p:pic>
            <p:nvPicPr>
              <p:cNvPr id="41" name="Picture 132" descr="BottomQuadIcon.png"/>
              <p:cNvPicPr>
                <a:picLocks noChangeAspect="1"/>
              </p:cNvPicPr>
              <p:nvPr/>
            </p:nvPicPr>
            <p:blipFill>
              <a:blip r:embed="rId4" cstate="email"/>
              <a:stretch>
                <a:fillRect/>
              </a:stretch>
            </p:blipFill>
            <p:spPr>
              <a:xfrm>
                <a:off x="6351214" y="4021653"/>
                <a:ext cx="1085714" cy="828571"/>
              </a:xfrm>
              <a:prstGeom prst="rect">
                <a:avLst/>
              </a:prstGeom>
            </p:spPr>
          </p:pic>
          <p:sp>
            <p:nvSpPr>
              <p:cNvPr id="42" name="TextBox 41"/>
              <p:cNvSpPr txBox="1"/>
              <p:nvPr/>
            </p:nvSpPr>
            <p:spPr bwMode="auto">
              <a:xfrm>
                <a:off x="5105693" y="4077636"/>
                <a:ext cx="1523999" cy="258532"/>
              </a:xfrm>
              <a:prstGeom prst="rect">
                <a:avLst/>
              </a:prstGeom>
              <a:noFill/>
            </p:spPr>
            <p:txBody>
              <a:bodyPr>
                <a:spAutoFit/>
              </a:bodyPr>
              <a:lstStyle/>
              <a:p>
                <a:pPr algn="ctr">
                  <a:lnSpc>
                    <a:spcPct val="90000"/>
                  </a:lnSpc>
                  <a:defRPr/>
                </a:pPr>
                <a:r>
                  <a:rPr lang="en-US" sz="1200" b="1" dirty="0" smtClean="0">
                    <a:ln w="12700">
                      <a:noFill/>
                      <a:prstDash val="solid"/>
                    </a:ln>
                    <a:solidFill>
                      <a:schemeClr val="bg1"/>
                    </a:solidFill>
                    <a:effectLst>
                      <a:outerShdw blurRad="38100" dist="38100" dir="2700000" algn="tl">
                        <a:srgbClr val="000000">
                          <a:alpha val="43137"/>
                        </a:srgbClr>
                      </a:outerShdw>
                    </a:effectLst>
                    <a:latin typeface="+mj-lt"/>
                  </a:rPr>
                  <a:t>Manage User Access </a:t>
                </a:r>
                <a:endParaRPr lang="en-US" sz="1200" b="1" dirty="0">
                  <a:ln w="12700">
                    <a:noFill/>
                    <a:prstDash val="solid"/>
                  </a:ln>
                  <a:solidFill>
                    <a:schemeClr val="bg1"/>
                  </a:solidFill>
                  <a:effectLst>
                    <a:outerShdw blurRad="38100" dist="38100" dir="2700000" algn="tl">
                      <a:srgbClr val="000000">
                        <a:alpha val="43137"/>
                      </a:srgbClr>
                    </a:outerShdw>
                  </a:effectLst>
                  <a:latin typeface="+mj-lt"/>
                </a:endParaRPr>
              </a:p>
            </p:txBody>
          </p:sp>
        </p:grpSp>
        <p:grpSp>
          <p:nvGrpSpPr>
            <p:cNvPr id="16" name="Group 73"/>
            <p:cNvGrpSpPr/>
            <p:nvPr/>
          </p:nvGrpSpPr>
          <p:grpSpPr>
            <a:xfrm>
              <a:off x="1814214" y="3932355"/>
              <a:ext cx="2311125" cy="666066"/>
              <a:chOff x="1890414" y="3738778"/>
              <a:chExt cx="2311125" cy="666066"/>
            </a:xfrm>
          </p:grpSpPr>
          <p:pic>
            <p:nvPicPr>
              <p:cNvPr id="39" name="Picture 147" descr="LeftQuadIcon.png"/>
              <p:cNvPicPr>
                <a:picLocks noChangeAspect="1"/>
              </p:cNvPicPr>
              <p:nvPr/>
            </p:nvPicPr>
            <p:blipFill>
              <a:blip r:embed="rId5" cstate="email"/>
              <a:stretch>
                <a:fillRect/>
              </a:stretch>
            </p:blipFill>
            <p:spPr>
              <a:xfrm>
                <a:off x="1890414" y="3738778"/>
                <a:ext cx="928986" cy="666066"/>
              </a:xfrm>
              <a:prstGeom prst="rect">
                <a:avLst/>
              </a:prstGeom>
            </p:spPr>
          </p:pic>
          <p:sp>
            <p:nvSpPr>
              <p:cNvPr id="40" name="TextBox 39"/>
              <p:cNvSpPr txBox="1"/>
              <p:nvPr/>
            </p:nvSpPr>
            <p:spPr bwMode="auto">
              <a:xfrm>
                <a:off x="2513205" y="3861126"/>
                <a:ext cx="1688334" cy="424732"/>
              </a:xfrm>
              <a:prstGeom prst="rect">
                <a:avLst/>
              </a:prstGeom>
              <a:noFill/>
              <a:ln>
                <a:noFill/>
                <a:headEnd type="none" w="med" len="med"/>
                <a:tailEnd type="none" w="med" len="med"/>
              </a:ln>
              <a:effectLst/>
            </p:spPr>
            <p:txBody>
              <a:bodyPr wrap="square">
                <a:spAutoFit/>
              </a:bodyPr>
              <a:lstStyle/>
              <a:p>
                <a:pPr algn="ctr">
                  <a:lnSpc>
                    <a:spcPct val="90000"/>
                  </a:lnSpc>
                  <a:defRPr/>
                </a:pPr>
                <a:r>
                  <a:rPr lang="en-US" sz="1200" b="1" dirty="0" smtClean="0">
                    <a:ln w="12700">
                      <a:noFill/>
                      <a:prstDash val="solid"/>
                    </a:ln>
                    <a:solidFill>
                      <a:schemeClr val="bg1"/>
                    </a:solidFill>
                    <a:effectLst>
                      <a:outerShdw blurRad="38100" dist="38100" dir="2700000" algn="tl">
                        <a:srgbClr val="000000">
                          <a:alpha val="43137"/>
                        </a:srgbClr>
                      </a:outerShdw>
                    </a:effectLst>
                    <a:latin typeface="+mj-lt"/>
                  </a:rPr>
                  <a:t>Backup, Repair </a:t>
                </a:r>
                <a:br>
                  <a:rPr lang="en-US" sz="1200" b="1" dirty="0" smtClean="0">
                    <a:ln w="12700">
                      <a:noFill/>
                      <a:prstDash val="solid"/>
                    </a:ln>
                    <a:solidFill>
                      <a:schemeClr val="bg1"/>
                    </a:solidFill>
                    <a:effectLst>
                      <a:outerShdw blurRad="38100" dist="38100" dir="2700000" algn="tl">
                        <a:srgbClr val="000000">
                          <a:alpha val="43137"/>
                        </a:srgbClr>
                      </a:outerShdw>
                    </a:effectLst>
                    <a:latin typeface="+mj-lt"/>
                  </a:rPr>
                </a:br>
                <a:r>
                  <a:rPr lang="en-US" sz="1200" b="1" dirty="0" smtClean="0">
                    <a:ln w="12700">
                      <a:noFill/>
                      <a:prstDash val="solid"/>
                    </a:ln>
                    <a:solidFill>
                      <a:schemeClr val="bg1"/>
                    </a:solidFill>
                    <a:effectLst>
                      <a:outerShdw blurRad="38100" dist="38100" dir="2700000" algn="tl">
                        <a:srgbClr val="000000">
                          <a:alpha val="43137"/>
                        </a:srgbClr>
                      </a:outerShdw>
                    </a:effectLst>
                    <a:latin typeface="+mj-lt"/>
                  </a:rPr>
                  <a:t>&amp; Restore </a:t>
                </a:r>
                <a:endParaRPr lang="en-US" sz="1200" b="1" dirty="0">
                  <a:ln w="12700">
                    <a:noFill/>
                    <a:prstDash val="solid"/>
                  </a:ln>
                  <a:solidFill>
                    <a:schemeClr val="bg1"/>
                  </a:solidFill>
                  <a:effectLst>
                    <a:outerShdw blurRad="38100" dist="38100" dir="2700000" algn="tl">
                      <a:srgbClr val="000000">
                        <a:alpha val="43137"/>
                      </a:srgbClr>
                    </a:outerShdw>
                  </a:effectLst>
                  <a:latin typeface="+mj-lt"/>
                </a:endParaRPr>
              </a:p>
            </p:txBody>
          </p:sp>
        </p:grpSp>
        <p:grpSp>
          <p:nvGrpSpPr>
            <p:cNvPr id="17" name="Group 163"/>
            <p:cNvGrpSpPr/>
            <p:nvPr/>
          </p:nvGrpSpPr>
          <p:grpSpPr>
            <a:xfrm>
              <a:off x="3874851" y="2135484"/>
              <a:ext cx="1388913" cy="1462978"/>
              <a:chOff x="3874850" y="1909059"/>
              <a:chExt cx="1388913" cy="1462978"/>
            </a:xfrm>
          </p:grpSpPr>
          <p:pic>
            <p:nvPicPr>
              <p:cNvPr id="36" name="Picture 3" descr="C:\Documents and Settings\Eva\My Documents\ms510\MS510_monitor_clean.png"/>
              <p:cNvPicPr>
                <a:picLocks noChangeAspect="1" noChangeArrowheads="1"/>
              </p:cNvPicPr>
              <p:nvPr/>
            </p:nvPicPr>
            <p:blipFill>
              <a:blip r:embed="rId6" cstate="email"/>
              <a:srcRect/>
              <a:stretch>
                <a:fillRect/>
              </a:stretch>
            </p:blipFill>
            <p:spPr bwMode="auto">
              <a:xfrm>
                <a:off x="3938224" y="1909059"/>
                <a:ext cx="1104900" cy="847725"/>
              </a:xfrm>
              <a:prstGeom prst="rect">
                <a:avLst/>
              </a:prstGeom>
              <a:noFill/>
            </p:spPr>
          </p:pic>
          <p:pic>
            <p:nvPicPr>
              <p:cNvPr id="37" name="Picture 2"/>
              <p:cNvPicPr>
                <a:picLocks noChangeAspect="1" noChangeArrowheads="1"/>
              </p:cNvPicPr>
              <p:nvPr/>
            </p:nvPicPr>
            <p:blipFill>
              <a:blip r:embed="rId7" cstate="email"/>
              <a:srcRect/>
              <a:stretch>
                <a:fillRect/>
              </a:stretch>
            </p:blipFill>
            <p:spPr bwMode="auto">
              <a:xfrm rot="549591">
                <a:off x="4308288" y="2120987"/>
                <a:ext cx="579445" cy="364504"/>
              </a:xfrm>
              <a:prstGeom prst="rect">
                <a:avLst/>
              </a:prstGeom>
              <a:noFill/>
              <a:ln w="9525">
                <a:noFill/>
                <a:miter lim="800000"/>
                <a:headEnd/>
                <a:tailEnd/>
              </a:ln>
              <a:scene3d>
                <a:camera prst="perspectiveContrastingRightFacing"/>
                <a:lightRig rig="threePt" dir="t"/>
              </a:scene3d>
            </p:spPr>
          </p:pic>
          <p:sp>
            <p:nvSpPr>
              <p:cNvPr id="38" name="Rectangle 162"/>
              <p:cNvSpPr/>
              <p:nvPr/>
            </p:nvSpPr>
            <p:spPr>
              <a:xfrm>
                <a:off x="3874850" y="2781106"/>
                <a:ext cx="1388913" cy="590931"/>
              </a:xfrm>
              <a:prstGeom prst="rect">
                <a:avLst/>
              </a:prstGeom>
            </p:spPr>
            <p:txBody>
              <a:bodyPr wrap="square">
                <a:spAutoFit/>
              </a:bodyPr>
              <a:lstStyle/>
              <a:p>
                <a:pPr lvl="0" algn="ctr">
                  <a:lnSpc>
                    <a:spcPct val="90000"/>
                  </a:lnSpc>
                  <a:defRPr/>
                </a:pPr>
                <a:r>
                  <a:rPr lang="en-US" sz="1200" b="1" dirty="0" smtClean="0">
                    <a:ln w="12700">
                      <a:noFill/>
                      <a:prstDash val="solid"/>
                    </a:ln>
                    <a:solidFill>
                      <a:schemeClr val="bg1"/>
                    </a:solidFill>
                    <a:effectLst>
                      <a:outerShdw blurRad="38100" dist="38100" dir="2700000" algn="tl">
                        <a:srgbClr val="000000">
                          <a:alpha val="43137"/>
                        </a:srgbClr>
                      </a:outerShdw>
                    </a:effectLst>
                  </a:rPr>
                  <a:t>Orchestrate People, Process &amp;Technology</a:t>
                </a:r>
                <a:endParaRPr lang="en-US" sz="1200" b="1" dirty="0">
                  <a:ln w="12700">
                    <a:noFill/>
                    <a:prstDash val="solid"/>
                  </a:ln>
                  <a:solidFill>
                    <a:schemeClr val="bg1"/>
                  </a:solidFill>
                  <a:effectLst>
                    <a:outerShdw blurRad="38100" dist="38100" dir="2700000" algn="tl">
                      <a:srgbClr val="000000">
                        <a:alpha val="43137"/>
                      </a:srgbClr>
                    </a:outerShdw>
                  </a:effectLst>
                </a:endParaRPr>
              </a:p>
            </p:txBody>
          </p:sp>
        </p:grpSp>
        <p:pic>
          <p:nvPicPr>
            <p:cNvPr id="18" name="Picture 3" descr="C:\Documents and Settings\Eva\My Documents\336\SysCnt-ConfigMgr_h_rgb_r.png"/>
            <p:cNvPicPr>
              <a:picLocks noChangeAspect="1" noChangeArrowheads="1"/>
            </p:cNvPicPr>
            <p:nvPr/>
          </p:nvPicPr>
          <p:blipFill>
            <a:blip r:embed="rId8" cstate="email"/>
            <a:srcRect/>
            <a:stretch>
              <a:fillRect/>
            </a:stretch>
          </p:blipFill>
          <p:spPr bwMode="auto">
            <a:xfrm>
              <a:off x="303498" y="1917159"/>
              <a:ext cx="1579469" cy="411480"/>
            </a:xfrm>
            <a:prstGeom prst="rect">
              <a:avLst/>
            </a:prstGeom>
            <a:noFill/>
            <a:effectLst>
              <a:outerShdw blurRad="63500" sx="102000" sy="102000" algn="ctr" rotWithShape="0">
                <a:prstClr val="black">
                  <a:alpha val="40000"/>
                </a:prstClr>
              </a:outerShdw>
            </a:effectLst>
          </p:spPr>
        </p:pic>
        <p:pic>
          <p:nvPicPr>
            <p:cNvPr id="19" name="Picture 11" descr="logo"/>
            <p:cNvPicPr>
              <a:picLocks noChangeAspect="1" noChangeArrowheads="1"/>
            </p:cNvPicPr>
            <p:nvPr/>
          </p:nvPicPr>
          <p:blipFill>
            <a:blip r:embed="rId9" cstate="email"/>
            <a:srcRect/>
            <a:stretch>
              <a:fillRect/>
            </a:stretch>
          </p:blipFill>
          <p:spPr bwMode="auto">
            <a:xfrm>
              <a:off x="6799896" y="1924709"/>
              <a:ext cx="2075918" cy="387996"/>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0" name="Picture 4" descr="C:\Users\v-marcum\Documents\Core IO\Forefront-CS_bL_r.png"/>
            <p:cNvPicPr>
              <a:picLocks noChangeAspect="1" noChangeArrowheads="1"/>
            </p:cNvPicPr>
            <p:nvPr/>
          </p:nvPicPr>
          <p:blipFill>
            <a:blip r:embed="rId10" cstate="email"/>
            <a:srcRect/>
            <a:stretch>
              <a:fillRect/>
            </a:stretch>
          </p:blipFill>
          <p:spPr bwMode="auto">
            <a:xfrm>
              <a:off x="7660423" y="4862077"/>
              <a:ext cx="966942" cy="451747"/>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1" name="Picture 6" descr="C:\Documents and Settings\Eva\My Documents\336\SysCnt-OprtnsMgr_h_rgb_r.png"/>
            <p:cNvPicPr>
              <a:picLocks noChangeAspect="1" noChangeArrowheads="1"/>
            </p:cNvPicPr>
            <p:nvPr/>
          </p:nvPicPr>
          <p:blipFill>
            <a:blip r:embed="rId11" cstate="email"/>
            <a:srcRect/>
            <a:stretch>
              <a:fillRect/>
            </a:stretch>
          </p:blipFill>
          <p:spPr bwMode="auto">
            <a:xfrm>
              <a:off x="3811291" y="5730585"/>
              <a:ext cx="1426123" cy="411480"/>
            </a:xfrm>
            <a:prstGeom prst="rect">
              <a:avLst/>
            </a:prstGeom>
            <a:noFill/>
            <a:effectLst>
              <a:outerShdw blurRad="63500" sx="102000" sy="102000" algn="ctr" rotWithShape="0">
                <a:prstClr val="black">
                  <a:alpha val="40000"/>
                </a:prstClr>
              </a:outerShdw>
            </a:effectLst>
          </p:spPr>
        </p:pic>
        <p:pic>
          <p:nvPicPr>
            <p:cNvPr id="22" name="Picture 15" descr="Systems Center Data Protection Manager logo reverse"/>
            <p:cNvPicPr>
              <a:picLocks noChangeAspect="1" noChangeArrowheads="1"/>
            </p:cNvPicPr>
            <p:nvPr/>
          </p:nvPicPr>
          <p:blipFill>
            <a:blip r:embed="rId12" cstate="email"/>
            <a:stretch>
              <a:fillRect/>
            </a:stretch>
          </p:blipFill>
          <p:spPr bwMode="auto">
            <a:xfrm>
              <a:off x="393193" y="4672586"/>
              <a:ext cx="1679145" cy="411479"/>
            </a:xfrm>
            <a:prstGeom prst="rect">
              <a:avLst/>
            </a:prstGeom>
            <a:noFill/>
            <a:effectLst>
              <a:outerShdw blurRad="63500" sx="102000" sy="102000" algn="ctr" rotWithShape="0">
                <a:prstClr val="black">
                  <a:alpha val="40000"/>
                </a:prstClr>
              </a:outerShdw>
            </a:effectLst>
          </p:spPr>
        </p:pic>
        <p:pic>
          <p:nvPicPr>
            <p:cNvPr id="23" name="Picture 7" descr="C:\Documents and Settings\Eva\My Documents\336\SysCnt-ServiceMgr_h_rgb_r.png"/>
            <p:cNvPicPr>
              <a:picLocks noChangeAspect="1" noChangeArrowheads="1"/>
            </p:cNvPicPr>
            <p:nvPr/>
          </p:nvPicPr>
          <p:blipFill>
            <a:blip r:embed="rId13" cstate="email"/>
            <a:srcRect/>
            <a:stretch>
              <a:fillRect/>
            </a:stretch>
          </p:blipFill>
          <p:spPr bwMode="auto">
            <a:xfrm>
              <a:off x="3748561" y="1585237"/>
              <a:ext cx="1534967" cy="474551"/>
            </a:xfrm>
            <a:prstGeom prst="rect">
              <a:avLst/>
            </a:prstGeom>
            <a:noFill/>
            <a:effectLst>
              <a:outerShdw blurRad="63500" sx="102000" sy="102000" algn="ctr" rotWithShape="0">
                <a:prstClr val="black">
                  <a:alpha val="40000"/>
                </a:prstClr>
              </a:outerShdw>
            </a:effectLst>
          </p:spPr>
        </p:pic>
        <p:grpSp>
          <p:nvGrpSpPr>
            <p:cNvPr id="24" name="Group 123"/>
            <p:cNvGrpSpPr/>
            <p:nvPr/>
          </p:nvGrpSpPr>
          <p:grpSpPr>
            <a:xfrm>
              <a:off x="3304937" y="4537335"/>
              <a:ext cx="2345203" cy="884317"/>
              <a:chOff x="3304936" y="4310910"/>
              <a:chExt cx="2345203" cy="884317"/>
            </a:xfrm>
          </p:grpSpPr>
          <p:grpSp>
            <p:nvGrpSpPr>
              <p:cNvPr id="25" name="Group 69"/>
              <p:cNvGrpSpPr/>
              <p:nvPr/>
            </p:nvGrpSpPr>
            <p:grpSpPr>
              <a:xfrm>
                <a:off x="3304936" y="4347502"/>
                <a:ext cx="1104900" cy="847725"/>
                <a:chOff x="3438286" y="4447796"/>
                <a:chExt cx="1104900" cy="847725"/>
              </a:xfrm>
            </p:grpSpPr>
            <p:pic>
              <p:nvPicPr>
                <p:cNvPr id="27" name="Picture 3" descr="C:\Documents and Settings\Eva\My Documents\ms510\MS510_monitor_clean.png"/>
                <p:cNvPicPr>
                  <a:picLocks noChangeAspect="1" noChangeArrowheads="1"/>
                </p:cNvPicPr>
                <p:nvPr/>
              </p:nvPicPr>
              <p:blipFill>
                <a:blip r:embed="rId6" cstate="email"/>
                <a:srcRect/>
                <a:stretch>
                  <a:fillRect/>
                </a:stretch>
              </p:blipFill>
              <p:spPr bwMode="auto">
                <a:xfrm>
                  <a:off x="3438286" y="4447796"/>
                  <a:ext cx="1104900" cy="847725"/>
                </a:xfrm>
                <a:prstGeom prst="rect">
                  <a:avLst/>
                </a:prstGeom>
                <a:noFill/>
              </p:spPr>
            </p:pic>
            <p:grpSp>
              <p:nvGrpSpPr>
                <p:cNvPr id="28" name="Group 57"/>
                <p:cNvGrpSpPr/>
                <p:nvPr/>
              </p:nvGrpSpPr>
              <p:grpSpPr>
                <a:xfrm rot="21413398">
                  <a:off x="3737275" y="4580280"/>
                  <a:ext cx="376536" cy="231267"/>
                  <a:chOff x="-1892298" y="3667122"/>
                  <a:chExt cx="638173" cy="392115"/>
                </a:xfrm>
              </p:grpSpPr>
              <p:sp>
                <p:nvSpPr>
                  <p:cNvPr id="29" name="Line 7"/>
                  <p:cNvSpPr>
                    <a:spLocks noChangeShapeType="1"/>
                  </p:cNvSpPr>
                  <p:nvPr/>
                </p:nvSpPr>
                <p:spPr bwMode="auto">
                  <a:xfrm>
                    <a:off x="-1855788" y="3854450"/>
                    <a:ext cx="601663" cy="1587"/>
                  </a:xfrm>
                  <a:prstGeom prst="line">
                    <a:avLst/>
                  </a:prstGeom>
                  <a:noFill/>
                  <a:ln w="2" cap="flat">
                    <a:solidFill>
                      <a:schemeClr val="tx2">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0" name="Line 8"/>
                  <p:cNvSpPr>
                    <a:spLocks noChangeShapeType="1"/>
                  </p:cNvSpPr>
                  <p:nvPr/>
                </p:nvSpPr>
                <p:spPr bwMode="auto">
                  <a:xfrm>
                    <a:off x="-1855788" y="3956050"/>
                    <a:ext cx="601663" cy="1587"/>
                  </a:xfrm>
                  <a:prstGeom prst="line">
                    <a:avLst/>
                  </a:prstGeom>
                  <a:noFill/>
                  <a:ln w="2" cap="flat">
                    <a:solidFill>
                      <a:schemeClr val="tx2">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1" name="Line 9"/>
                  <p:cNvSpPr>
                    <a:spLocks noChangeShapeType="1"/>
                  </p:cNvSpPr>
                  <p:nvPr/>
                </p:nvSpPr>
                <p:spPr bwMode="auto">
                  <a:xfrm>
                    <a:off x="-1855788" y="4057650"/>
                    <a:ext cx="601663" cy="1587"/>
                  </a:xfrm>
                  <a:prstGeom prst="line">
                    <a:avLst/>
                  </a:prstGeom>
                  <a:noFill/>
                  <a:ln w="2" cap="flat">
                    <a:solidFill>
                      <a:schemeClr val="tx2">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2" name="Line 10"/>
                  <p:cNvSpPr>
                    <a:spLocks noChangeShapeType="1"/>
                  </p:cNvSpPr>
                  <p:nvPr/>
                </p:nvSpPr>
                <p:spPr bwMode="auto">
                  <a:xfrm>
                    <a:off x="-1855788" y="3757613"/>
                    <a:ext cx="601663" cy="1587"/>
                  </a:xfrm>
                  <a:prstGeom prst="line">
                    <a:avLst/>
                  </a:prstGeom>
                  <a:noFill/>
                  <a:ln w="2" cap="flat">
                    <a:solidFill>
                      <a:schemeClr val="tx2">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3" name="Line 11"/>
                  <p:cNvSpPr>
                    <a:spLocks noChangeShapeType="1"/>
                  </p:cNvSpPr>
                  <p:nvPr/>
                </p:nvSpPr>
                <p:spPr bwMode="auto">
                  <a:xfrm>
                    <a:off x="-1855787" y="3667122"/>
                    <a:ext cx="601662" cy="1586"/>
                  </a:xfrm>
                  <a:prstGeom prst="line">
                    <a:avLst/>
                  </a:prstGeom>
                  <a:noFill/>
                  <a:ln w="2" cap="flat">
                    <a:solidFill>
                      <a:schemeClr val="tx2">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12"/>
                  <p:cNvSpPr>
                    <a:spLocks/>
                  </p:cNvSpPr>
                  <p:nvPr/>
                </p:nvSpPr>
                <p:spPr bwMode="auto">
                  <a:xfrm>
                    <a:off x="-1878012" y="3774987"/>
                    <a:ext cx="617959" cy="136613"/>
                  </a:xfrm>
                  <a:custGeom>
                    <a:avLst/>
                    <a:gdLst/>
                    <a:ahLst/>
                    <a:cxnLst>
                      <a:cxn ang="0">
                        <a:pos x="0" y="77"/>
                      </a:cxn>
                      <a:cxn ang="0">
                        <a:pos x="111" y="4"/>
                      </a:cxn>
                      <a:cxn ang="0">
                        <a:pos x="203" y="77"/>
                      </a:cxn>
                      <a:cxn ang="0">
                        <a:pos x="414" y="0"/>
                      </a:cxn>
                    </a:cxnLst>
                    <a:rect l="0" t="0" r="r" b="b"/>
                    <a:pathLst>
                      <a:path w="414" h="77">
                        <a:moveTo>
                          <a:pt x="0" y="77"/>
                        </a:moveTo>
                        <a:lnTo>
                          <a:pt x="111" y="4"/>
                        </a:lnTo>
                        <a:lnTo>
                          <a:pt x="203" y="77"/>
                        </a:lnTo>
                        <a:lnTo>
                          <a:pt x="414" y="0"/>
                        </a:lnTo>
                      </a:path>
                    </a:pathLst>
                  </a:custGeom>
                  <a:noFill/>
                  <a:ln w="9525" cap="flat">
                    <a:solidFill>
                      <a:srgbClr val="4DDF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5" name="Line 13"/>
                  <p:cNvSpPr>
                    <a:spLocks noChangeShapeType="1"/>
                  </p:cNvSpPr>
                  <p:nvPr/>
                </p:nvSpPr>
                <p:spPr bwMode="auto">
                  <a:xfrm flipV="1">
                    <a:off x="-1892298" y="3905389"/>
                    <a:ext cx="632247" cy="120511"/>
                  </a:xfrm>
                  <a:prstGeom prst="line">
                    <a:avLst/>
                  </a:prstGeom>
                  <a:noFill/>
                  <a:ln w="9525" cap="flat">
                    <a:solidFill>
                      <a:srgbClr val="FF36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
            <p:nvSpPr>
              <p:cNvPr id="26" name="TextBox 25"/>
              <p:cNvSpPr txBox="1"/>
              <p:nvPr/>
            </p:nvSpPr>
            <p:spPr bwMode="auto">
              <a:xfrm>
                <a:off x="4126139" y="4310910"/>
                <a:ext cx="1524000" cy="590931"/>
              </a:xfrm>
              <a:prstGeom prst="rect">
                <a:avLst/>
              </a:prstGeom>
              <a:noFill/>
            </p:spPr>
            <p:txBody>
              <a:bodyPr>
                <a:spAutoFit/>
              </a:bodyPr>
              <a:lstStyle/>
              <a:p>
                <a:pPr algn="ctr">
                  <a:lnSpc>
                    <a:spcPct val="90000"/>
                  </a:lnSpc>
                  <a:defRPr/>
                </a:pPr>
                <a:r>
                  <a:rPr lang="en-US" sz="1200" b="1" dirty="0" smtClean="0">
                    <a:ln w="12700">
                      <a:noFill/>
                      <a:prstDash val="solid"/>
                    </a:ln>
                    <a:solidFill>
                      <a:schemeClr val="bg1"/>
                    </a:solidFill>
                    <a:effectLst>
                      <a:outerShdw blurRad="38100" dist="38100" dir="2700000" algn="tl">
                        <a:srgbClr val="000000">
                          <a:alpha val="43137"/>
                        </a:srgbClr>
                      </a:outerShdw>
                    </a:effectLst>
                    <a:latin typeface="+mj-lt"/>
                  </a:rPr>
                  <a:t>Monitor Performance &amp; Configuration</a:t>
                </a:r>
                <a:endParaRPr lang="en-US" sz="1200" b="1" dirty="0">
                  <a:ln w="12700">
                    <a:noFill/>
                    <a:prstDash val="solid"/>
                  </a:ln>
                  <a:solidFill>
                    <a:schemeClr val="bg1"/>
                  </a:solidFill>
                  <a:effectLst>
                    <a:outerShdw blurRad="38100" dist="38100" dir="2700000" algn="tl">
                      <a:srgbClr val="000000">
                        <a:alpha val="43137"/>
                      </a:srgbClr>
                    </a:outerShdw>
                  </a:effectLst>
                  <a:latin typeface="+mj-lt"/>
                </a:endParaRPr>
              </a:p>
            </p:txBody>
          </p:sp>
        </p:gr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参考资源</a:t>
            </a:r>
            <a:endParaRPr lang="zh-CN" altLang="en-US" dirty="0"/>
          </a:p>
        </p:txBody>
      </p:sp>
      <p:sp>
        <p:nvSpPr>
          <p:cNvPr id="3" name="内容占位符 2"/>
          <p:cNvSpPr>
            <a:spLocks noGrp="1"/>
          </p:cNvSpPr>
          <p:nvPr>
            <p:ph idx="1"/>
          </p:nvPr>
        </p:nvSpPr>
        <p:spPr/>
        <p:txBody>
          <a:bodyPr/>
          <a:lstStyle/>
          <a:p>
            <a:r>
              <a:rPr lang="en-US" altLang="zh-CN" dirty="0" smtClean="0"/>
              <a:t>Infrastructure Planning and Design </a:t>
            </a:r>
          </a:p>
          <a:p>
            <a:pPr lvl="1"/>
            <a:r>
              <a:rPr lang="en-US" altLang="zh-CN" dirty="0" smtClean="0">
                <a:hlinkClick r:id="rId2"/>
              </a:rPr>
              <a:t>http://technet.microsoft.com/en-us/library/cc196387.aspx</a:t>
            </a:r>
            <a:endParaRPr lang="en-US" altLang="zh-CN" dirty="0" smtClean="0"/>
          </a:p>
          <a:p>
            <a:pPr lvl="1"/>
            <a:endParaRPr lang="en-US" altLang="zh-CN" dirty="0" smtClean="0"/>
          </a:p>
          <a:p>
            <a:r>
              <a:rPr lang="en-US" altLang="zh-CN" dirty="0" smtClean="0"/>
              <a:t>MOF</a:t>
            </a:r>
            <a:r>
              <a:rPr lang="zh-CN" altLang="en-US" dirty="0" smtClean="0"/>
              <a:t>运维模型</a:t>
            </a:r>
            <a:endParaRPr lang="en-US" altLang="zh-CN" dirty="0" smtClean="0"/>
          </a:p>
          <a:p>
            <a:pPr lvl="1"/>
            <a:r>
              <a:rPr lang="en-US" altLang="zh-CN" dirty="0" smtClean="0">
                <a:hlinkClick r:id="rId3"/>
              </a:rPr>
              <a:t>http://technet.microsoft.com/en-us/library/cc506049.aspx</a:t>
            </a:r>
            <a:endParaRPr lang="en-US" altLang="zh-CN" dirty="0" smtClean="0"/>
          </a:p>
          <a:p>
            <a:pPr lvl="1"/>
            <a:endParaRPr lang="en-US" altLang="zh-CN" dirty="0" smtClean="0"/>
          </a:p>
          <a:p>
            <a:r>
              <a:rPr lang="en-US" altLang="zh-CN" dirty="0" smtClean="0"/>
              <a:t>System</a:t>
            </a:r>
            <a:r>
              <a:rPr lang="zh-CN" altLang="en-US" dirty="0" smtClean="0"/>
              <a:t> </a:t>
            </a:r>
            <a:r>
              <a:rPr lang="en-US" altLang="zh-CN" dirty="0" smtClean="0"/>
              <a:t>Center</a:t>
            </a:r>
            <a:r>
              <a:rPr lang="zh-CN" altLang="en-US" dirty="0" smtClean="0"/>
              <a:t>产品家族</a:t>
            </a:r>
            <a:endParaRPr lang="en-US" altLang="zh-CN" dirty="0" smtClean="0"/>
          </a:p>
          <a:p>
            <a:pPr lvl="1"/>
            <a:r>
              <a:rPr lang="en-US" altLang="zh-CN" dirty="0" smtClean="0">
                <a:hlinkClick r:id="rId4"/>
              </a:rPr>
              <a:t>http://www.microsoft.com/china/systemcenter/</a:t>
            </a:r>
            <a:r>
              <a:rPr lang="zh-CN" altLang="en-US" dirty="0" smtClean="0"/>
              <a:t> </a:t>
            </a:r>
            <a:endParaRPr lang="zh-CN"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1714488"/>
            <a:ext cx="8229600" cy="4000528"/>
          </a:xfrm>
        </p:spPr>
        <p:txBody>
          <a:bodyPr/>
          <a:lstStyle/>
          <a:p>
            <a:r>
              <a:rPr lang="zh-CN" altLang="en-US" dirty="0" smtClean="0"/>
              <a:t>下午</a:t>
            </a:r>
            <a:r>
              <a:rPr lang="en-US" altLang="zh-CN" dirty="0" smtClean="0"/>
              <a:t>13:00</a:t>
            </a:r>
            <a:br>
              <a:rPr lang="en-US" altLang="zh-CN" dirty="0" smtClean="0"/>
            </a:br>
            <a:r>
              <a:rPr lang="zh-CN" altLang="en-US" dirty="0" smtClean="0"/>
              <a:t>分会场</a:t>
            </a:r>
            <a:r>
              <a:rPr lang="zh-CN" altLang="en-US" dirty="0" smtClean="0"/>
              <a:t>三</a:t>
            </a:r>
            <a:r>
              <a:rPr lang="en-US" altLang="zh-CN" dirty="0" smtClean="0"/>
              <a:t/>
            </a:r>
            <a:br>
              <a:rPr lang="en-US" altLang="zh-CN" dirty="0" smtClean="0"/>
            </a:br>
            <a:r>
              <a:rPr lang="en-US" altLang="zh-CN" dirty="0" smtClean="0"/>
              <a:t/>
            </a:r>
            <a:br>
              <a:rPr lang="en-US" altLang="zh-CN" dirty="0" smtClean="0"/>
            </a:br>
            <a:r>
              <a:rPr lang="en-US" altLang="zh-CN" dirty="0" smtClean="0"/>
              <a:t>WCI308 </a:t>
            </a:r>
            <a:r>
              <a:rPr lang="en-US" altLang="zh-CN" dirty="0" smtClean="0"/>
              <a:t>Windows 7</a:t>
            </a:r>
            <a:r>
              <a:rPr lang="zh-CN" altLang="en-US" dirty="0" smtClean="0"/>
              <a:t>的</a:t>
            </a:r>
            <a:r>
              <a:rPr lang="en-US" altLang="zh-CN" dirty="0" smtClean="0"/>
              <a:t>Native VHD Boot</a:t>
            </a:r>
            <a:r>
              <a:rPr lang="zh-CN" altLang="en-US" dirty="0" smtClean="0"/>
              <a:t>功能</a:t>
            </a:r>
            <a:r>
              <a:rPr lang="en-US" altLang="zh-CN" dirty="0" smtClean="0"/>
              <a:t/>
            </a:r>
            <a:br>
              <a:rPr lang="en-US" altLang="zh-CN" dirty="0" smtClean="0"/>
            </a:br>
            <a:r>
              <a:rPr lang="en-US" altLang="zh-CN" dirty="0" smtClean="0"/>
              <a:t/>
            </a:r>
            <a:br>
              <a:rPr lang="en-US" altLang="zh-CN" dirty="0" smtClean="0"/>
            </a:br>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z="4400" dirty="0" smtClean="0"/>
              <a:t>有问必答</a:t>
            </a:r>
            <a:endParaRPr lang="zh-CN"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2" cstate="email"/>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3"/>
          <p:cNvSpPr>
            <a:spLocks noGrp="1"/>
          </p:cNvSpPr>
          <p:nvPr>
            <p:ph type="title"/>
          </p:nvPr>
        </p:nvSpPr>
        <p:spPr>
          <a:xfrm>
            <a:off x="357158" y="2714620"/>
            <a:ext cx="8229600" cy="1428760"/>
          </a:xfrm>
        </p:spPr>
        <p:txBody>
          <a:bodyPr/>
          <a:lstStyle/>
          <a:p>
            <a:pPr algn="ctr"/>
            <a:r>
              <a:rPr lang="zh-CN" altLang="en-US" b="1" dirty="0" smtClean="0"/>
              <a:t>机房里的那些事儿</a:t>
            </a:r>
            <a:r>
              <a:rPr lang="en-US" altLang="zh-CN" b="1" dirty="0" smtClean="0"/>
              <a:t/>
            </a:r>
            <a:br>
              <a:rPr lang="en-US" altLang="zh-CN" b="1" dirty="0" smtClean="0"/>
            </a:br>
            <a:r>
              <a:rPr lang="en-US" altLang="zh-CN" b="1" dirty="0" smtClean="0"/>
              <a:t>IT</a:t>
            </a:r>
            <a:r>
              <a:rPr lang="zh-CN" altLang="en-US" b="1" dirty="0" smtClean="0"/>
              <a:t>基础架构经验谈</a:t>
            </a:r>
            <a:endParaRPr lang="zh-CN" altLang="en-US" b="1" dirty="0"/>
          </a:p>
        </p:txBody>
      </p:sp>
      <p:sp>
        <p:nvSpPr>
          <p:cNvPr id="11" name="文本占位符 4"/>
          <p:cNvSpPr>
            <a:spLocks noGrp="1"/>
          </p:cNvSpPr>
          <p:nvPr>
            <p:ph type="body" sz="quarter" idx="10"/>
          </p:nvPr>
        </p:nvSpPr>
        <p:spPr>
          <a:xfrm>
            <a:off x="357158" y="2000250"/>
            <a:ext cx="2571750" cy="642938"/>
          </a:xfrm>
        </p:spPr>
        <p:txBody>
          <a:bodyPr/>
          <a:lstStyle/>
          <a:p>
            <a:r>
              <a:rPr lang="en-US" altLang="zh-CN" dirty="0" smtClean="0"/>
              <a:t>MGT100</a:t>
            </a:r>
            <a:endParaRPr lang="zh-CN" altLang="en-US" dirty="0"/>
          </a:p>
        </p:txBody>
      </p:sp>
      <p:sp>
        <p:nvSpPr>
          <p:cNvPr id="6" name="文本占位符 5"/>
          <p:cNvSpPr txBox="1">
            <a:spLocks/>
          </p:cNvSpPr>
          <p:nvPr/>
        </p:nvSpPr>
        <p:spPr>
          <a:xfrm>
            <a:off x="0" y="4929198"/>
            <a:ext cx="9144000" cy="1571636"/>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zh-CN" altLang="en-US" sz="2800" b="0" i="0" u="none" strike="noStrike" kern="1200" cap="none" spc="0" normalizeH="0" baseline="0" noProof="0" dirty="0" smtClean="0">
                <a:ln>
                  <a:noFill/>
                </a:ln>
                <a:solidFill>
                  <a:schemeClr val="bg1"/>
                </a:solidFill>
                <a:effectLst/>
                <a:uLnTx/>
                <a:uFillTx/>
                <a:latin typeface="+mn-lt"/>
                <a:ea typeface="+mn-ea"/>
                <a:cs typeface="+mn-cs"/>
              </a:rPr>
              <a:t>喻  勇</a:t>
            </a:r>
            <a:endParaRPr kumimoji="0" lang="en-US" altLang="zh-CN" sz="2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CN" sz="1800" b="0" i="0" u="none" strike="noStrike" kern="1200" cap="none" spc="0" normalizeH="0" baseline="0" noProof="0" dirty="0" smtClean="0">
                <a:ln>
                  <a:noFill/>
                </a:ln>
                <a:solidFill>
                  <a:schemeClr val="bg1"/>
                </a:solidFill>
                <a:effectLst/>
                <a:uLnTx/>
                <a:uFillTx/>
                <a:latin typeface="+mn-lt"/>
                <a:ea typeface="+mn-ea"/>
                <a:cs typeface="+mn-cs"/>
                <a:hlinkClick r:id="rId3"/>
              </a:rPr>
              <a:t>fyu@microsoft.com</a:t>
            </a:r>
            <a:r>
              <a:rPr kumimoji="0" lang="en-US" altLang="zh-CN" sz="1800" b="0" i="0" u="none"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CN" sz="1800" b="0" i="0" u="none" strike="noStrike" kern="1200" cap="none" spc="0" normalizeH="0" baseline="0" noProof="0" dirty="0" smtClean="0">
                <a:ln>
                  <a:noFill/>
                </a:ln>
                <a:solidFill>
                  <a:schemeClr val="bg1"/>
                </a:solidFill>
                <a:effectLst/>
                <a:uLnTx/>
                <a:uFillTx/>
                <a:latin typeface="+mn-lt"/>
                <a:ea typeface="+mn-ea"/>
                <a:cs typeface="+mn-cs"/>
              </a:rPr>
              <a:t>IT</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cs"/>
              </a:rPr>
              <a:t>市场及架构顾问</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cs"/>
              </a:rPr>
              <a:t>微软（中国）有限公司</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zh-CN" altLang="en-US" sz="1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5500702"/>
            <a:ext cx="9144000" cy="369332"/>
          </a:xfrm>
          <a:prstGeom prst="rect">
            <a:avLst/>
          </a:prstGeom>
        </p:spPr>
        <p:txBody>
          <a:bodyPr wrap="square">
            <a:spAutoFit/>
          </a:bodyPr>
          <a:lstStyle/>
          <a:p>
            <a:pPr algn="ctr"/>
            <a:r>
              <a:rPr lang="zh-CN" altLang="en-US" dirty="0" smtClean="0">
                <a:solidFill>
                  <a:schemeClr val="bg1"/>
                </a:solidFill>
              </a:rPr>
              <a:t>部分图片及素材来自互联网，无法逐一注明出处，在此一并致谢！</a:t>
            </a:r>
            <a:endParaRPr lang="zh-CN" alt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srcRect/>
          <a:stretch>
            <a:fillRect/>
          </a:stretch>
        </p:blipFill>
        <p:spPr bwMode="auto">
          <a:xfrm>
            <a:off x="2857488" y="357166"/>
            <a:ext cx="3686184" cy="5547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businesspundit.com/wp-content/uploads/2009/08/server-room-with-salt.jpg"/>
          <p:cNvPicPr>
            <a:picLocks noChangeAspect="1" noChangeArrowheads="1"/>
          </p:cNvPicPr>
          <p:nvPr/>
        </p:nvPicPr>
        <p:blipFill>
          <a:blip r:embed="rId2" cstate="email"/>
          <a:srcRect/>
          <a:stretch>
            <a:fillRect/>
          </a:stretch>
        </p:blipFill>
        <p:spPr bwMode="auto">
          <a:xfrm>
            <a:off x="1571604" y="857232"/>
            <a:ext cx="6096000" cy="45624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1171575" y="938213"/>
            <a:ext cx="6800850" cy="498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srcRect/>
          <a:stretch>
            <a:fillRect/>
          </a:stretch>
        </p:blipFill>
        <p:spPr bwMode="auto">
          <a:xfrm>
            <a:off x="928662" y="714356"/>
            <a:ext cx="7286676" cy="5000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3" descr="silver edge - clear soft-edge bar"/>
          <p:cNvPicPr>
            <a:picLocks noChangeAspect="1" noChangeArrowheads="1"/>
          </p:cNvPicPr>
          <p:nvPr/>
        </p:nvPicPr>
        <p:blipFill>
          <a:blip r:embed="rId2" cstate="email"/>
          <a:srcRect/>
          <a:stretch>
            <a:fillRect/>
          </a:stretch>
        </p:blipFill>
        <p:spPr bwMode="auto">
          <a:xfrm>
            <a:off x="2680617" y="598915"/>
            <a:ext cx="5463283" cy="1500188"/>
          </a:xfrm>
          <a:prstGeom prst="rect">
            <a:avLst/>
          </a:prstGeom>
          <a:noFill/>
          <a:ln w="9525" algn="ctr">
            <a:noFill/>
            <a:miter lim="800000"/>
            <a:headEnd/>
            <a:tailEnd/>
          </a:ln>
        </p:spPr>
      </p:pic>
      <p:sp>
        <p:nvSpPr>
          <p:cNvPr id="106" name="Rectangle 17"/>
          <p:cNvSpPr>
            <a:spLocks noChangeArrowheads="1"/>
          </p:cNvSpPr>
          <p:nvPr/>
        </p:nvSpPr>
        <p:spPr bwMode="auto">
          <a:xfrm>
            <a:off x="3115752" y="1118176"/>
            <a:ext cx="4527935" cy="461665"/>
          </a:xfrm>
          <a:prstGeom prst="rect">
            <a:avLst/>
          </a:prstGeom>
          <a:noFill/>
          <a:ln w="9525">
            <a:noFill/>
            <a:miter lim="800000"/>
            <a:headEnd/>
            <a:tailEnd/>
          </a:ln>
          <a:effectLst/>
        </p:spPr>
        <p:txBody>
          <a:bodyPr anchor="ctr">
            <a:spAutoFit/>
          </a:bodyPr>
          <a:lstStyle/>
          <a:p>
            <a:pPr marL="447675" marR="0" lvl="0" indent="-447675" defTabSz="914400" eaLnBrk="1" fontAlgn="auto" latinLnBrk="0" hangingPunct="1">
              <a:lnSpc>
                <a:spcPct val="100000"/>
              </a:lnSpc>
              <a:spcBef>
                <a:spcPct val="25000"/>
              </a:spcBef>
              <a:spcAft>
                <a:spcPct val="25000"/>
              </a:spcAft>
              <a:buClr>
                <a:srgbClr val="8CBA6A"/>
              </a:buClr>
              <a:buSzTx/>
              <a:buFontTx/>
              <a:buNone/>
              <a:tabLst/>
              <a:defRPr/>
            </a:pPr>
            <a:r>
              <a:rPr kumimoji="0" lang="zh-CN" altLang="en-US" sz="2400" b="1" i="0" u="none" strike="noStrike" kern="0" cap="none" spc="0" normalizeH="0" baseline="0" noProof="0" dirty="0" smtClean="0">
                <a:ln>
                  <a:noFill/>
                </a:ln>
                <a:solidFill>
                  <a:schemeClr val="bg2"/>
                </a:solidFill>
                <a:uLnTx/>
                <a:uFillTx/>
              </a:rPr>
              <a:t>什么是</a:t>
            </a:r>
            <a:r>
              <a:rPr kumimoji="0" lang="en-US" altLang="zh-CN" sz="2400" b="1" i="0" u="none" strike="noStrike" kern="0" cap="none" spc="0" normalizeH="0" baseline="0" noProof="0" dirty="0" smtClean="0">
                <a:ln>
                  <a:noFill/>
                </a:ln>
                <a:solidFill>
                  <a:schemeClr val="bg2"/>
                </a:solidFill>
                <a:uLnTx/>
                <a:uFillTx/>
              </a:rPr>
              <a:t>IT</a:t>
            </a:r>
            <a:r>
              <a:rPr kumimoji="0" lang="zh-CN" altLang="en-US" sz="2400" b="1" i="0" u="none" strike="noStrike" kern="0" cap="none" spc="0" normalizeH="0" baseline="0" noProof="0" dirty="0" smtClean="0">
                <a:ln>
                  <a:noFill/>
                </a:ln>
                <a:solidFill>
                  <a:schemeClr val="bg2"/>
                </a:solidFill>
                <a:uLnTx/>
                <a:uFillTx/>
              </a:rPr>
              <a:t>基础架构</a:t>
            </a:r>
            <a:endParaRPr kumimoji="0" lang="en-US" sz="2400" b="1" i="0" u="none" strike="noStrike" kern="0" cap="none" spc="0" normalizeH="0" baseline="0" noProof="0" dirty="0">
              <a:ln>
                <a:noFill/>
              </a:ln>
              <a:solidFill>
                <a:schemeClr val="bg2"/>
              </a:solidFill>
              <a:uLnTx/>
              <a:uFillTx/>
            </a:endParaRPr>
          </a:p>
        </p:txBody>
      </p:sp>
      <p:pic>
        <p:nvPicPr>
          <p:cNvPr id="108" name="Picture 21" descr="silver edge - clear soft-edge bar"/>
          <p:cNvPicPr>
            <a:picLocks noChangeAspect="1" noChangeArrowheads="1"/>
          </p:cNvPicPr>
          <p:nvPr/>
        </p:nvPicPr>
        <p:blipFill>
          <a:blip r:embed="rId2" cstate="email"/>
          <a:srcRect/>
          <a:stretch>
            <a:fillRect/>
          </a:stretch>
        </p:blipFill>
        <p:spPr bwMode="auto">
          <a:xfrm>
            <a:off x="2680617" y="2470303"/>
            <a:ext cx="5463283" cy="1500188"/>
          </a:xfrm>
          <a:prstGeom prst="rect">
            <a:avLst/>
          </a:prstGeom>
          <a:noFill/>
          <a:ln w="9525" algn="ctr">
            <a:noFill/>
            <a:miter lim="800000"/>
            <a:headEnd/>
            <a:tailEnd/>
          </a:ln>
        </p:spPr>
      </p:pic>
      <p:sp>
        <p:nvSpPr>
          <p:cNvPr id="109" name="Rectangle 18"/>
          <p:cNvSpPr>
            <a:spLocks noChangeArrowheads="1"/>
          </p:cNvSpPr>
          <p:nvPr/>
        </p:nvSpPr>
        <p:spPr bwMode="auto">
          <a:xfrm>
            <a:off x="3115752" y="2989565"/>
            <a:ext cx="4527935" cy="461665"/>
          </a:xfrm>
          <a:prstGeom prst="rect">
            <a:avLst/>
          </a:prstGeom>
          <a:noFill/>
          <a:ln w="9525">
            <a:noFill/>
            <a:miter lim="800000"/>
            <a:headEnd/>
            <a:tailEnd/>
          </a:ln>
          <a:effectLst/>
        </p:spPr>
        <p:txBody>
          <a:bodyPr anchor="ctr">
            <a:spAutoFit/>
          </a:bodyPr>
          <a:lstStyle/>
          <a:p>
            <a:pPr marL="447675" indent="-447675">
              <a:spcBef>
                <a:spcPct val="25000"/>
              </a:spcBef>
              <a:spcAft>
                <a:spcPct val="25000"/>
              </a:spcAft>
              <a:buClr>
                <a:srgbClr val="8CBA6A"/>
              </a:buClr>
              <a:defRPr/>
            </a:pPr>
            <a:r>
              <a:rPr lang="en-US" altLang="zh-CN" sz="2400" b="1" kern="0" dirty="0" smtClean="0">
                <a:solidFill>
                  <a:schemeClr val="bg2"/>
                </a:solidFill>
              </a:rPr>
              <a:t>IT</a:t>
            </a:r>
            <a:r>
              <a:rPr lang="zh-CN" altLang="en-US" sz="2400" b="1" kern="0" dirty="0" smtClean="0">
                <a:solidFill>
                  <a:schemeClr val="bg2"/>
                </a:solidFill>
              </a:rPr>
              <a:t>基础架构经验谈</a:t>
            </a:r>
            <a:endParaRPr lang="en-US" altLang="en-US" sz="2400" b="1" kern="0" dirty="0">
              <a:solidFill>
                <a:schemeClr val="bg2"/>
              </a:solidFill>
            </a:endParaRPr>
          </a:p>
        </p:txBody>
      </p:sp>
      <p:pic>
        <p:nvPicPr>
          <p:cNvPr id="114" name="Picture 2" descr="silver edge - clear soft-edge bar"/>
          <p:cNvPicPr>
            <a:picLocks noChangeAspect="1" noChangeArrowheads="1"/>
          </p:cNvPicPr>
          <p:nvPr/>
        </p:nvPicPr>
        <p:blipFill>
          <a:blip r:embed="rId2" cstate="email"/>
          <a:srcRect/>
          <a:stretch>
            <a:fillRect/>
          </a:stretch>
        </p:blipFill>
        <p:spPr bwMode="auto">
          <a:xfrm>
            <a:off x="2749693" y="4255524"/>
            <a:ext cx="5463283" cy="1500188"/>
          </a:xfrm>
          <a:prstGeom prst="rect">
            <a:avLst/>
          </a:prstGeom>
          <a:noFill/>
          <a:ln w="9525" algn="ctr">
            <a:noFill/>
            <a:miter lim="800000"/>
            <a:headEnd/>
            <a:tailEnd/>
          </a:ln>
        </p:spPr>
      </p:pic>
      <p:sp>
        <p:nvSpPr>
          <p:cNvPr id="115" name="Rectangle 20"/>
          <p:cNvSpPr>
            <a:spLocks noChangeArrowheads="1"/>
          </p:cNvSpPr>
          <p:nvPr/>
        </p:nvSpPr>
        <p:spPr bwMode="auto">
          <a:xfrm>
            <a:off x="3070498" y="4774786"/>
            <a:ext cx="5144840" cy="461665"/>
          </a:xfrm>
          <a:prstGeom prst="rect">
            <a:avLst/>
          </a:prstGeom>
          <a:noFill/>
          <a:ln w="9525">
            <a:noFill/>
            <a:miter lim="800000"/>
            <a:headEnd/>
            <a:tailEnd/>
          </a:ln>
          <a:effectLst/>
        </p:spPr>
        <p:txBody>
          <a:bodyPr anchor="ctr">
            <a:spAutoFit/>
          </a:bodyPr>
          <a:lstStyle/>
          <a:p>
            <a:pPr marL="447675" marR="0" lvl="0" indent="-447675" defTabSz="914400" eaLnBrk="1" fontAlgn="auto" latinLnBrk="0" hangingPunct="1">
              <a:lnSpc>
                <a:spcPct val="100000"/>
              </a:lnSpc>
              <a:spcBef>
                <a:spcPct val="25000"/>
              </a:spcBef>
              <a:spcAft>
                <a:spcPct val="25000"/>
              </a:spcAft>
              <a:buClr>
                <a:srgbClr val="8CBA6A"/>
              </a:buClr>
              <a:buSzTx/>
              <a:buFontTx/>
              <a:buNone/>
              <a:tabLst/>
              <a:defRPr/>
            </a:pPr>
            <a:r>
              <a:rPr lang="en-US" altLang="zh-CN" sz="2400" b="1" kern="0" dirty="0" smtClean="0">
                <a:solidFill>
                  <a:schemeClr val="bg2"/>
                </a:solidFill>
              </a:rPr>
              <a:t>IT</a:t>
            </a:r>
            <a:r>
              <a:rPr lang="zh-CN" altLang="en-US" sz="2400" b="1" kern="0" dirty="0" smtClean="0">
                <a:solidFill>
                  <a:schemeClr val="bg2"/>
                </a:solidFill>
              </a:rPr>
              <a:t>基础架构的未来发展趋势</a:t>
            </a:r>
            <a:endParaRPr lang="en-US" altLang="en-US" sz="2400" b="1" kern="0" dirty="0">
              <a:solidFill>
                <a:schemeClr val="bg2"/>
              </a:solidFill>
            </a:endParaRPr>
          </a:p>
        </p:txBody>
      </p:sp>
      <p:grpSp>
        <p:nvGrpSpPr>
          <p:cNvPr id="2" name="Group 29"/>
          <p:cNvGrpSpPr>
            <a:grpSpLocks/>
          </p:cNvGrpSpPr>
          <p:nvPr/>
        </p:nvGrpSpPr>
        <p:grpSpPr bwMode="auto">
          <a:xfrm>
            <a:off x="794176" y="506414"/>
            <a:ext cx="2200849" cy="1711326"/>
            <a:chOff x="-96" y="1215"/>
            <a:chExt cx="1848" cy="1078"/>
          </a:xfrm>
        </p:grpSpPr>
        <p:pic>
          <p:nvPicPr>
            <p:cNvPr id="119" name="Picture 7" descr="silver edge - clear sm rectangle"/>
            <p:cNvPicPr>
              <a:picLocks noChangeAspect="1" noChangeArrowheads="1"/>
            </p:cNvPicPr>
            <p:nvPr/>
          </p:nvPicPr>
          <p:blipFill>
            <a:blip r:embed="rId3" cstate="email"/>
            <a:srcRect/>
            <a:stretch>
              <a:fillRect/>
            </a:stretch>
          </p:blipFill>
          <p:spPr bwMode="auto">
            <a:xfrm>
              <a:off x="-96" y="1261"/>
              <a:ext cx="1687" cy="995"/>
            </a:xfrm>
            <a:prstGeom prst="rect">
              <a:avLst/>
            </a:prstGeom>
            <a:noFill/>
            <a:ln w="9525">
              <a:noFill/>
              <a:miter lim="800000"/>
              <a:headEnd/>
              <a:tailEnd/>
            </a:ln>
          </p:spPr>
        </p:pic>
        <p:pic>
          <p:nvPicPr>
            <p:cNvPr id="120" name="Picture 14" descr="up big arrow transparent"/>
            <p:cNvPicPr>
              <a:picLocks noChangeAspect="1" noChangeArrowheads="1"/>
            </p:cNvPicPr>
            <p:nvPr/>
          </p:nvPicPr>
          <p:blipFill>
            <a:blip r:embed="rId4" cstate="email"/>
            <a:srcRect/>
            <a:stretch>
              <a:fillRect/>
            </a:stretch>
          </p:blipFill>
          <p:spPr bwMode="auto">
            <a:xfrm>
              <a:off x="1475" y="1215"/>
              <a:ext cx="277" cy="1078"/>
            </a:xfrm>
            <a:prstGeom prst="rect">
              <a:avLst/>
            </a:prstGeom>
            <a:noFill/>
            <a:ln w="9525">
              <a:noFill/>
              <a:miter lim="800000"/>
              <a:headEnd/>
              <a:tailEnd/>
            </a:ln>
          </p:spPr>
        </p:pic>
      </p:grpSp>
      <p:pic>
        <p:nvPicPr>
          <p:cNvPr id="118" name="Picture 3"/>
          <p:cNvPicPr>
            <a:picLocks noChangeAspect="1" noChangeArrowheads="1"/>
          </p:cNvPicPr>
          <p:nvPr/>
        </p:nvPicPr>
        <p:blipFill>
          <a:blip r:embed="rId5" cstate="email">
            <a:lum contrast="10000"/>
          </a:blip>
          <a:srcRect/>
          <a:stretch>
            <a:fillRect/>
          </a:stretch>
        </p:blipFill>
        <p:spPr bwMode="auto">
          <a:xfrm>
            <a:off x="1022836" y="787400"/>
            <a:ext cx="1543452" cy="1242528"/>
          </a:xfrm>
          <a:prstGeom prst="rect">
            <a:avLst/>
          </a:prstGeom>
          <a:noFill/>
          <a:ln w="9525">
            <a:noFill/>
            <a:miter lim="800000"/>
            <a:headEnd/>
            <a:tailEnd/>
          </a:ln>
          <a:effectLst/>
        </p:spPr>
      </p:pic>
      <p:grpSp>
        <p:nvGrpSpPr>
          <p:cNvPr id="3" name="Group 28"/>
          <p:cNvGrpSpPr>
            <a:grpSpLocks/>
          </p:cNvGrpSpPr>
          <p:nvPr/>
        </p:nvGrpSpPr>
        <p:grpSpPr bwMode="auto">
          <a:xfrm>
            <a:off x="785786" y="2363802"/>
            <a:ext cx="2200849" cy="1711326"/>
            <a:chOff x="-96" y="352"/>
            <a:chExt cx="1848" cy="1078"/>
          </a:xfrm>
        </p:grpSpPr>
        <p:pic>
          <p:nvPicPr>
            <p:cNvPr id="122" name="Picture 4" descr="silver edge - clear sm rectangle"/>
            <p:cNvPicPr>
              <a:picLocks noChangeAspect="1" noChangeArrowheads="1"/>
            </p:cNvPicPr>
            <p:nvPr/>
          </p:nvPicPr>
          <p:blipFill>
            <a:blip r:embed="rId3" cstate="email"/>
            <a:srcRect/>
            <a:stretch>
              <a:fillRect/>
            </a:stretch>
          </p:blipFill>
          <p:spPr bwMode="auto">
            <a:xfrm>
              <a:off x="-96" y="394"/>
              <a:ext cx="1687" cy="995"/>
            </a:xfrm>
            <a:prstGeom prst="rect">
              <a:avLst/>
            </a:prstGeom>
            <a:noFill/>
            <a:ln w="9525">
              <a:noFill/>
              <a:miter lim="800000"/>
              <a:headEnd/>
              <a:tailEnd/>
            </a:ln>
          </p:spPr>
        </p:pic>
        <p:pic>
          <p:nvPicPr>
            <p:cNvPr id="123" name="Picture 13" descr="up big arrow transparent"/>
            <p:cNvPicPr>
              <a:picLocks noChangeAspect="1" noChangeArrowheads="1"/>
            </p:cNvPicPr>
            <p:nvPr/>
          </p:nvPicPr>
          <p:blipFill>
            <a:blip r:embed="rId4" cstate="email"/>
            <a:srcRect/>
            <a:stretch>
              <a:fillRect/>
            </a:stretch>
          </p:blipFill>
          <p:spPr bwMode="auto">
            <a:xfrm>
              <a:off x="1475" y="352"/>
              <a:ext cx="277" cy="1078"/>
            </a:xfrm>
            <a:prstGeom prst="rect">
              <a:avLst/>
            </a:prstGeom>
            <a:noFill/>
            <a:ln w="9525">
              <a:noFill/>
              <a:miter lim="800000"/>
              <a:headEnd/>
              <a:tailEnd/>
            </a:ln>
          </p:spPr>
        </p:pic>
      </p:grpSp>
      <p:pic>
        <p:nvPicPr>
          <p:cNvPr id="129" name="Picture 2"/>
          <p:cNvPicPr>
            <a:picLocks noChangeAspect="1" noChangeArrowheads="1"/>
          </p:cNvPicPr>
          <p:nvPr/>
        </p:nvPicPr>
        <p:blipFill>
          <a:blip r:embed="rId6" cstate="email"/>
          <a:srcRect/>
          <a:stretch>
            <a:fillRect/>
          </a:stretch>
        </p:blipFill>
        <p:spPr bwMode="auto">
          <a:xfrm>
            <a:off x="926925" y="2598567"/>
            <a:ext cx="1745619" cy="1254591"/>
          </a:xfrm>
          <a:prstGeom prst="rect">
            <a:avLst/>
          </a:prstGeom>
          <a:noFill/>
          <a:ln w="9525">
            <a:noFill/>
            <a:miter lim="800000"/>
            <a:headEnd/>
            <a:tailEnd/>
          </a:ln>
          <a:effectLst/>
        </p:spPr>
      </p:pic>
      <p:grpSp>
        <p:nvGrpSpPr>
          <p:cNvPr id="4" name="Group 28"/>
          <p:cNvGrpSpPr>
            <a:grpSpLocks/>
          </p:cNvGrpSpPr>
          <p:nvPr/>
        </p:nvGrpSpPr>
        <p:grpSpPr bwMode="auto">
          <a:xfrm>
            <a:off x="788371" y="4218004"/>
            <a:ext cx="2200849" cy="1711326"/>
            <a:chOff x="-96" y="352"/>
            <a:chExt cx="1848" cy="1078"/>
          </a:xfrm>
        </p:grpSpPr>
        <p:pic>
          <p:nvPicPr>
            <p:cNvPr id="135" name="Picture 4" descr="silver edge - clear sm rectangle"/>
            <p:cNvPicPr>
              <a:picLocks noChangeAspect="1" noChangeArrowheads="1"/>
            </p:cNvPicPr>
            <p:nvPr/>
          </p:nvPicPr>
          <p:blipFill>
            <a:blip r:embed="rId3" cstate="email"/>
            <a:srcRect/>
            <a:stretch>
              <a:fillRect/>
            </a:stretch>
          </p:blipFill>
          <p:spPr bwMode="auto">
            <a:xfrm>
              <a:off x="-96" y="394"/>
              <a:ext cx="1687" cy="995"/>
            </a:xfrm>
            <a:prstGeom prst="rect">
              <a:avLst/>
            </a:prstGeom>
            <a:noFill/>
            <a:ln w="9525">
              <a:noFill/>
              <a:miter lim="800000"/>
              <a:headEnd/>
              <a:tailEnd/>
            </a:ln>
          </p:spPr>
        </p:pic>
        <p:pic>
          <p:nvPicPr>
            <p:cNvPr id="136" name="Picture 13" descr="up big arrow transparent"/>
            <p:cNvPicPr>
              <a:picLocks noChangeAspect="1" noChangeArrowheads="1"/>
            </p:cNvPicPr>
            <p:nvPr/>
          </p:nvPicPr>
          <p:blipFill>
            <a:blip r:embed="rId4" cstate="email"/>
            <a:srcRect/>
            <a:stretch>
              <a:fillRect/>
            </a:stretch>
          </p:blipFill>
          <p:spPr bwMode="auto">
            <a:xfrm>
              <a:off x="1475" y="352"/>
              <a:ext cx="277" cy="1078"/>
            </a:xfrm>
            <a:prstGeom prst="rect">
              <a:avLst/>
            </a:prstGeom>
            <a:noFill/>
            <a:ln w="9525">
              <a:noFill/>
              <a:miter lim="800000"/>
              <a:headEnd/>
              <a:tailEnd/>
            </a:ln>
          </p:spPr>
        </p:pic>
      </p:grpSp>
      <p:grpSp>
        <p:nvGrpSpPr>
          <p:cNvPr id="5" name="Group 43"/>
          <p:cNvGrpSpPr/>
          <p:nvPr/>
        </p:nvGrpSpPr>
        <p:grpSpPr>
          <a:xfrm>
            <a:off x="1222488" y="4364630"/>
            <a:ext cx="1191492" cy="1136072"/>
            <a:chOff x="4019715" y="4444622"/>
            <a:chExt cx="1304642" cy="1242405"/>
          </a:xfrm>
        </p:grpSpPr>
        <p:pic>
          <p:nvPicPr>
            <p:cNvPr id="133" name="Picture 56" descr="\\eventsql\dvd27\Clip_Installer\DVD_ART\Artwork_Imagery\Shapes and Graphics\Internet Cloud\cloud 2.png"/>
            <p:cNvPicPr>
              <a:picLocks noChangeAspect="1" noChangeArrowheads="1"/>
            </p:cNvPicPr>
            <p:nvPr/>
          </p:nvPicPr>
          <p:blipFill>
            <a:blip r:embed="rId7" cstate="email">
              <a:grayscl/>
            </a:blip>
            <a:srcRect/>
            <a:stretch>
              <a:fillRect/>
            </a:stretch>
          </p:blipFill>
          <p:spPr bwMode="auto">
            <a:xfrm>
              <a:off x="4019715" y="4444622"/>
              <a:ext cx="1304642" cy="980826"/>
            </a:xfrm>
            <a:prstGeom prst="rect">
              <a:avLst/>
            </a:prstGeom>
            <a:noFill/>
          </p:spPr>
        </p:pic>
        <p:pic>
          <p:nvPicPr>
            <p:cNvPr id="134" name="Picture 57" descr="MSN icon goonline.png"/>
            <p:cNvPicPr>
              <a:picLocks noChangeAspect="1"/>
            </p:cNvPicPr>
            <p:nvPr/>
          </p:nvPicPr>
          <p:blipFill>
            <a:blip r:embed="rId8" cstate="email">
              <a:grayscl/>
            </a:blip>
            <a:stretch>
              <a:fillRect/>
            </a:stretch>
          </p:blipFill>
          <p:spPr>
            <a:xfrm>
              <a:off x="4097438" y="4784787"/>
              <a:ext cx="951354" cy="902240"/>
            </a:xfrm>
            <a:prstGeom prst="rect">
              <a:avLst/>
            </a:prstGeom>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1150</TotalTime>
  <Words>2335</Words>
  <Application>Microsoft Office PowerPoint</Application>
  <PresentationFormat>全屏显示(4:3)</PresentationFormat>
  <Paragraphs>349</Paragraphs>
  <Slides>40</Slides>
  <Notes>13</Notes>
  <HiddenSlides>0</HiddenSlides>
  <MMClips>0</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Office 主题</vt:lpstr>
      <vt:lpstr>幻灯片 1</vt:lpstr>
      <vt:lpstr>在哪里下载PPT?</vt:lpstr>
      <vt:lpstr>三个要求</vt:lpstr>
      <vt:lpstr>机房里的那些事儿 IT基础架构经验谈</vt:lpstr>
      <vt:lpstr>幻灯片 5</vt:lpstr>
      <vt:lpstr>幻灯片 6</vt:lpstr>
      <vt:lpstr>幻灯片 7</vt:lpstr>
      <vt:lpstr>幻灯片 8</vt:lpstr>
      <vt:lpstr>幻灯片 9</vt:lpstr>
      <vt:lpstr>机房里的那些事</vt:lpstr>
      <vt:lpstr>机房应用的大致分类</vt:lpstr>
      <vt:lpstr>IT基础架构的核心技术组件</vt:lpstr>
      <vt:lpstr>IT基础架构的关键管理模块</vt:lpstr>
      <vt:lpstr>幻灯片 14</vt:lpstr>
      <vt:lpstr>网络</vt:lpstr>
      <vt:lpstr>幻灯片 16</vt:lpstr>
      <vt:lpstr>目录服务</vt:lpstr>
      <vt:lpstr>幻灯片 18</vt:lpstr>
      <vt:lpstr>桌面平台</vt:lpstr>
      <vt:lpstr>幻灯片 20</vt:lpstr>
      <vt:lpstr>企业级存储</vt:lpstr>
      <vt:lpstr>幻灯片 22</vt:lpstr>
      <vt:lpstr>备份</vt:lpstr>
      <vt:lpstr>幻灯片 24</vt:lpstr>
      <vt:lpstr>高可用性</vt:lpstr>
      <vt:lpstr>幻灯片 26</vt:lpstr>
      <vt:lpstr>机房管理</vt:lpstr>
      <vt:lpstr>幻灯片 28</vt:lpstr>
      <vt:lpstr>IT基础架构管理的“七宗罪”</vt:lpstr>
      <vt:lpstr>IT基础架构管理的“七宗罪”</vt:lpstr>
      <vt:lpstr>幻灯片 31</vt:lpstr>
      <vt:lpstr>IT经理的十个锦囊</vt:lpstr>
      <vt:lpstr>IT基础架构的未来展望</vt:lpstr>
      <vt:lpstr>工欲善其事，必先利其器</vt:lpstr>
      <vt:lpstr>参考资源</vt:lpstr>
      <vt:lpstr>下午13:00 分会场三  WCI308 Windows 7的Native VHD Boot功能  </vt:lpstr>
      <vt:lpstr>有问必答</vt:lpstr>
      <vt:lpstr>专家问答区 (F4) 本课程结束后，我将在接下来的70分钟内于4层专家问答区与您交流答疑</vt:lpstr>
      <vt:lpstr>幻灯片 39</vt:lpstr>
      <vt:lpstr>幻灯片 40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xiaohua</dc:creator>
  <cp:lastModifiedBy>Frank Yu</cp:lastModifiedBy>
  <cp:revision>168</cp:revision>
  <dcterms:created xsi:type="dcterms:W3CDTF">2009-09-17T08:59:27Z</dcterms:created>
  <dcterms:modified xsi:type="dcterms:W3CDTF">2009-11-07T00:49:56Z</dcterms:modified>
</cp:coreProperties>
</file>