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Default Extension="jpeg" ContentType="image/jpeg"/>
  <Override PartName="/ppt/slideLayouts/slideLayout25.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Default Extension="wdp" ContentType="image/vnd.ms-photo"/>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0" r:id="rId2"/>
  </p:sldMasterIdLst>
  <p:notesMasterIdLst>
    <p:notesMasterId r:id="rId39"/>
  </p:notesMasterIdLst>
  <p:sldIdLst>
    <p:sldId id="256" r:id="rId3"/>
    <p:sldId id="257" r:id="rId4"/>
    <p:sldId id="308" r:id="rId5"/>
    <p:sldId id="306" r:id="rId6"/>
    <p:sldId id="302" r:id="rId7"/>
    <p:sldId id="303" r:id="rId8"/>
    <p:sldId id="304" r:id="rId9"/>
    <p:sldId id="280" r:id="rId10"/>
    <p:sldId id="281" r:id="rId11"/>
    <p:sldId id="258" r:id="rId12"/>
    <p:sldId id="282" r:id="rId13"/>
    <p:sldId id="283" r:id="rId14"/>
    <p:sldId id="284" r:id="rId15"/>
    <p:sldId id="285" r:id="rId16"/>
    <p:sldId id="286" r:id="rId17"/>
    <p:sldId id="305" r:id="rId18"/>
    <p:sldId id="288" r:id="rId19"/>
    <p:sldId id="289" r:id="rId20"/>
    <p:sldId id="290" r:id="rId21"/>
    <p:sldId id="291" r:id="rId22"/>
    <p:sldId id="292" r:id="rId23"/>
    <p:sldId id="293" r:id="rId24"/>
    <p:sldId id="294" r:id="rId25"/>
    <p:sldId id="295" r:id="rId26"/>
    <p:sldId id="296" r:id="rId27"/>
    <p:sldId id="297" r:id="rId28"/>
    <p:sldId id="298" r:id="rId29"/>
    <p:sldId id="299" r:id="rId30"/>
    <p:sldId id="307" r:id="rId31"/>
    <p:sldId id="301" r:id="rId32"/>
    <p:sldId id="310" r:id="rId33"/>
    <p:sldId id="311" r:id="rId34"/>
    <p:sldId id="309" r:id="rId35"/>
    <p:sldId id="274" r:id="rId36"/>
    <p:sldId id="272" r:id="rId37"/>
    <p:sldId id="275" r:id="rId38"/>
  </p:sldIdLst>
  <p:sldSz cx="9144000" cy="6858000" type="screen4x3"/>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73A0DAA-6AF3-43AB-8588-CEC1D06C72B9}" styleName="中度样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455" autoAdjust="0"/>
    <p:restoredTop sz="94706" autoAdjust="0"/>
  </p:normalViewPr>
  <p:slideViewPr>
    <p:cSldViewPr>
      <p:cViewPr varScale="1">
        <p:scale>
          <a:sx n="107" d="100"/>
          <a:sy n="107" d="100"/>
        </p:scale>
        <p:origin x="-1260" y="-96"/>
      </p:cViewPr>
      <p:guideLst>
        <p:guide orient="horz" pos="2160"/>
        <p:guide pos="2880"/>
      </p:guideLst>
    </p:cSldViewPr>
  </p:slideViewPr>
  <p:outlineViewPr>
    <p:cViewPr>
      <p:scale>
        <a:sx n="33" d="100"/>
        <a:sy n="33" d="100"/>
      </p:scale>
      <p:origin x="0" y="1128"/>
    </p:cViewPr>
  </p:outlineViewPr>
  <p:notesTextViewPr>
    <p:cViewPr>
      <p:scale>
        <a:sx n="100" d="100"/>
        <a:sy n="100" d="100"/>
      </p:scale>
      <p:origin x="0" y="0"/>
    </p:cViewPr>
  </p:notesTextViewPr>
  <p:notesViewPr>
    <p:cSldViewPr>
      <p:cViewPr varScale="1">
        <p:scale>
          <a:sx n="52" d="100"/>
          <a:sy n="52" d="100"/>
        </p:scale>
        <p:origin x="-1818" y="-84"/>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FCA90BB-907A-497C-8471-AE3D9FF1FB86}" type="datetimeFigureOut">
              <a:rPr lang="zh-CN" altLang="en-US" smtClean="0"/>
              <a:pPr/>
              <a:t>2009/11/4</a:t>
            </a:fld>
            <a:endParaRPr lang="zh-CN" altLang="en-US"/>
          </a:p>
        </p:txBody>
      </p:sp>
      <p:sp>
        <p:nvSpPr>
          <p:cNvPr id="4" name="幻灯片图像占位符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BD7BC9C-82C5-4A70-8201-1B876EEB66CF}" type="slidenum">
              <a:rPr lang="zh-CN" altLang="en-US" smtClean="0"/>
              <a:pPr/>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0"/>
          </p:nvPr>
        </p:nvSpPr>
        <p:spPr/>
        <p:txBody>
          <a:bodyPr/>
          <a:lstStyle/>
          <a:p>
            <a:fld id="{8B263312-38AA-4E1E-B2B5-0F8F122B24FE}" type="slidenum">
              <a:rPr lang="en-US" smtClean="0"/>
              <a:pPr/>
              <a:t>18</a:t>
            </a:fld>
            <a:endParaRPr lang="en-US" dirty="0"/>
          </a:p>
        </p:txBody>
      </p:sp>
      <p:sp>
        <p:nvSpPr>
          <p:cNvPr id="6" name="Slide Image Placeholder 5"/>
          <p:cNvSpPr>
            <a:spLocks noGrp="1" noRot="1" noChangeAspect="1"/>
          </p:cNvSpPr>
          <p:nvPr>
            <p:ph type="sldImg"/>
          </p:nvPr>
        </p:nvSpPr>
        <p:spPr>
          <a:xfrm>
            <a:off x="1535113" y="457200"/>
            <a:ext cx="3736975" cy="2801938"/>
          </a:xfrm>
        </p:spPr>
      </p:sp>
      <p:sp>
        <p:nvSpPr>
          <p:cNvPr id="7" name="Notes Placeholder 6"/>
          <p:cNvSpPr>
            <a:spLocks noGrp="1"/>
          </p:cNvSpPr>
          <p:nvPr>
            <p:ph type="body" idx="1"/>
          </p:nvPr>
        </p:nvSpPr>
        <p:spPr/>
        <p:txBody>
          <a:bodyPr>
            <a:normAutofit/>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ALM</a:t>
            </a:r>
          </a:p>
          <a:p>
            <a:r>
              <a:rPr lang="en-US" sz="1200" kern="1200" dirty="0" smtClean="0">
                <a:solidFill>
                  <a:schemeClr val="tx1"/>
                </a:solidFill>
                <a:effectLst/>
                <a:latin typeface="+mn-lt"/>
                <a:ea typeface="+mn-ea"/>
                <a:cs typeface="+mn-cs"/>
              </a:rPr>
              <a:t>Agile Support</a:t>
            </a:r>
          </a:p>
          <a:p>
            <a:r>
              <a:rPr lang="en-US" sz="1200" kern="1200" dirty="0" smtClean="0">
                <a:solidFill>
                  <a:schemeClr val="tx1"/>
                </a:solidFill>
                <a:effectLst/>
                <a:latin typeface="+mn-lt"/>
                <a:ea typeface="+mn-ea"/>
                <a:cs typeface="+mn-cs"/>
              </a:rPr>
              <a:t>UML/DSL Modeling Strategy</a:t>
            </a:r>
          </a:p>
          <a:p>
            <a:r>
              <a:rPr lang="en-US" sz="1200" kern="1200" dirty="0" smtClean="0">
                <a:solidFill>
                  <a:schemeClr val="tx1"/>
                </a:solidFill>
                <a:effectLst/>
                <a:latin typeface="+mn-lt"/>
                <a:ea typeface="+mn-ea"/>
                <a:cs typeface="+mn-cs"/>
              </a:rPr>
              <a:t>Test Lab Management / Microsoft Test</a:t>
            </a:r>
          </a:p>
          <a:p>
            <a:r>
              <a:rPr lang="en-US" sz="1200" kern="1200" dirty="0" smtClean="0">
                <a:solidFill>
                  <a:schemeClr val="tx1"/>
                </a:solidFill>
                <a:effectLst/>
                <a:latin typeface="+mn-lt"/>
                <a:ea typeface="+mn-ea"/>
                <a:cs typeface="+mn-cs"/>
              </a:rPr>
              <a:t>ASP.NET 4</a:t>
            </a:r>
          </a:p>
          <a:p>
            <a:r>
              <a:rPr lang="en-US" sz="1200" kern="1200" dirty="0" smtClean="0">
                <a:solidFill>
                  <a:schemeClr val="tx1"/>
                </a:solidFill>
                <a:effectLst/>
                <a:latin typeface="+mn-lt"/>
                <a:ea typeface="+mn-ea"/>
                <a:cs typeface="+mn-cs"/>
              </a:rPr>
              <a:t>AJAX 4, Dynamic Data, Model View Controller, </a:t>
            </a:r>
            <a:r>
              <a:rPr lang="en-US" sz="1200" kern="1200" dirty="0" err="1" smtClean="0">
                <a:solidFill>
                  <a:schemeClr val="tx1"/>
                </a:solidFill>
                <a:effectLst/>
                <a:latin typeface="+mn-lt"/>
                <a:ea typeface="+mn-ea"/>
                <a:cs typeface="+mn-cs"/>
              </a:rPr>
              <a:t>WebForm</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.NET 4.0</a:t>
            </a:r>
          </a:p>
          <a:p>
            <a:r>
              <a:rPr lang="en-US" sz="1200" kern="1200" dirty="0" smtClean="0">
                <a:solidFill>
                  <a:schemeClr val="tx1"/>
                </a:solidFill>
                <a:effectLst/>
                <a:latin typeface="+mn-lt"/>
                <a:ea typeface="+mn-ea"/>
                <a:cs typeface="+mn-cs"/>
              </a:rPr>
              <a:t>CLR 4.0, C# 4.0, VB 10, Dynamic Lang, </a:t>
            </a:r>
          </a:p>
          <a:p>
            <a:r>
              <a:rPr lang="en-US" sz="1200" kern="1200" dirty="0" smtClean="0">
                <a:solidFill>
                  <a:schemeClr val="tx1"/>
                </a:solidFill>
                <a:effectLst/>
                <a:latin typeface="+mn-lt"/>
                <a:ea typeface="+mn-ea"/>
                <a:cs typeface="+mn-cs"/>
              </a:rPr>
              <a:t>Entity Framework</a:t>
            </a:r>
          </a:p>
          <a:p>
            <a:r>
              <a:rPr lang="en-US" sz="1200" kern="1200" dirty="0" smtClean="0">
                <a:solidFill>
                  <a:schemeClr val="tx1"/>
                </a:solidFill>
                <a:effectLst/>
                <a:latin typeface="+mn-lt"/>
                <a:ea typeface="+mn-ea"/>
                <a:cs typeface="+mn-cs"/>
              </a:rPr>
              <a:t>Parallel Programming</a:t>
            </a:r>
          </a:p>
          <a:p>
            <a:r>
              <a:rPr lang="en-US" sz="1200" kern="1200" dirty="0" smtClean="0">
                <a:solidFill>
                  <a:schemeClr val="tx1"/>
                </a:solidFill>
                <a:effectLst/>
                <a:latin typeface="+mn-lt"/>
                <a:ea typeface="+mn-ea"/>
                <a:cs typeface="+mn-cs"/>
              </a:rPr>
              <a:t>WPF v4 vs. </a:t>
            </a:r>
            <a:r>
              <a:rPr lang="en-US" sz="1200" kern="1200" dirty="0" err="1" smtClean="0">
                <a:solidFill>
                  <a:schemeClr val="tx1"/>
                </a:solidFill>
                <a:effectLst/>
                <a:latin typeface="+mn-lt"/>
                <a:ea typeface="+mn-ea"/>
                <a:cs typeface="+mn-cs"/>
              </a:rPr>
              <a:t>WinForm</a:t>
            </a:r>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WF, WCF (REST)</a:t>
            </a:r>
          </a:p>
          <a:p>
            <a:r>
              <a:rPr lang="en-US" sz="1200" kern="1200" dirty="0" smtClean="0">
                <a:solidFill>
                  <a:schemeClr val="tx1"/>
                </a:solidFill>
                <a:effectLst/>
                <a:latin typeface="+mn-lt"/>
                <a:ea typeface="+mn-ea"/>
                <a:cs typeface="+mn-cs"/>
              </a:rPr>
              <a:t>C++ Support / Win7 MFC</a:t>
            </a:r>
          </a:p>
          <a:p>
            <a:r>
              <a:rPr lang="en-US" sz="1200" kern="1200" dirty="0" smtClean="0">
                <a:solidFill>
                  <a:schemeClr val="tx1"/>
                </a:solidFill>
                <a:effectLst/>
                <a:latin typeface="+mn-lt"/>
                <a:ea typeface="+mn-ea"/>
                <a:cs typeface="+mn-cs"/>
              </a:rPr>
              <a:t>Embedded Support</a:t>
            </a:r>
          </a:p>
          <a:p>
            <a:r>
              <a:rPr lang="en-US" sz="1200" kern="1200" dirty="0" smtClean="0">
                <a:solidFill>
                  <a:schemeClr val="tx1"/>
                </a:solidFill>
                <a:effectLst/>
                <a:latin typeface="+mn-lt"/>
                <a:ea typeface="+mn-ea"/>
                <a:cs typeface="+mn-cs"/>
              </a:rPr>
              <a:t>SharePoint</a:t>
            </a:r>
          </a:p>
          <a:p>
            <a:r>
              <a:rPr lang="en-US" sz="1200" kern="1200" dirty="0" smtClean="0">
                <a:solidFill>
                  <a:schemeClr val="tx1"/>
                </a:solidFill>
                <a:effectLst/>
                <a:latin typeface="+mn-lt"/>
                <a:ea typeface="+mn-ea"/>
                <a:cs typeface="+mn-cs"/>
              </a:rPr>
              <a:t>RIA</a:t>
            </a:r>
          </a:p>
          <a:p>
            <a:endParaRPr lang="en-US" dirty="0"/>
          </a:p>
        </p:txBody>
      </p:sp>
      <p:sp>
        <p:nvSpPr>
          <p:cNvPr id="4" name="Slide Number Placeholder 3"/>
          <p:cNvSpPr>
            <a:spLocks noGrp="1"/>
          </p:cNvSpPr>
          <p:nvPr>
            <p:ph type="sldNum" sz="quarter" idx="10"/>
          </p:nvPr>
        </p:nvSpPr>
        <p:spPr/>
        <p:txBody>
          <a:bodyPr/>
          <a:lstStyle/>
          <a:p>
            <a:fld id="{A35F7065-0098-4394-9013-BC5AB7D08184}" type="slidenum">
              <a:rPr lang="en-US" smtClean="0">
                <a:solidFill>
                  <a:prstClr val="black"/>
                </a:solidFill>
              </a:rPr>
              <a:pPr/>
              <a:t>31</a:t>
            </a:fld>
            <a:endParaRPr lang="en-US">
              <a:solidFill>
                <a:prstClr val="black"/>
              </a:solidFill>
            </a:endParaRPr>
          </a:p>
        </p:txBody>
      </p:sp>
    </p:spTree>
    <p:extLst>
      <p:ext uri="{BB962C8B-B14F-4D97-AF65-F5344CB8AC3E}">
        <p14:creationId xmlns:p14="http://schemas.microsoft.com/office/powerpoint/2010/main" xmlns="" val="279074130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Master" Target="../slideMasters/slideMaster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封面">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4406900"/>
            <a:ext cx="7772400" cy="1362075"/>
          </a:xfrm>
          <a:prstGeom prst="rect">
            <a:avLst/>
          </a:prstGeom>
        </p:spPr>
        <p:txBody>
          <a:bodyPr anchor="t"/>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600200"/>
            <a:ext cx="4038600" cy="4525963"/>
          </a:xfrm>
          <a:prstGeom prst="rect">
            <a:avLst/>
          </a:prstGeom>
        </p:spPr>
        <p:txBody>
          <a:bodyPr/>
          <a:lstStyle>
            <a:lvl1pPr>
              <a:buClr>
                <a:schemeClr val="bg2">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内容占位符 3"/>
          <p:cNvSpPr>
            <a:spLocks noGrp="1"/>
          </p:cNvSpPr>
          <p:nvPr>
            <p:ph sz="half" idx="2"/>
          </p:nvPr>
        </p:nvSpPr>
        <p:spPr>
          <a:xfrm>
            <a:off x="4648200" y="1600200"/>
            <a:ext cx="4038600" cy="4525963"/>
          </a:xfrm>
          <a:prstGeom prst="rect">
            <a:avLst/>
          </a:prstGeom>
        </p:spPr>
        <p:txBody>
          <a:bodyPr/>
          <a:lstStyle>
            <a:lvl1pPr>
              <a:buClr>
                <a:schemeClr val="accent1">
                  <a:lumMod val="50000"/>
                </a:schemeClr>
              </a:buClr>
              <a:buFont typeface="Wingdings" pitchFamily="2" charset="2"/>
              <a:buChar char="l"/>
              <a:defRPr sz="2800"/>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sz="1800"/>
            </a:lvl4pPr>
            <a:lvl5pPr>
              <a:buClr>
                <a:schemeClr val="bg1">
                  <a:lumMod val="65000"/>
                </a:schemeClr>
              </a:buClr>
              <a:buFont typeface="Wingdings" pitchFamily="2" charset="2"/>
              <a:buChar char="l"/>
              <a:defRPr sz="1800"/>
            </a:lvl5pPr>
            <a:lvl6pPr>
              <a:defRPr sz="1800"/>
            </a:lvl6pPr>
            <a:lvl7pPr>
              <a:defRPr sz="1800"/>
            </a:lvl7pPr>
            <a:lvl8pPr>
              <a:defRPr sz="1800"/>
            </a:lvl8pPr>
            <a:lvl9pPr>
              <a:defRPr sz="18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73050"/>
            <a:ext cx="3008313" cy="1162050"/>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73050"/>
            <a:ext cx="5111750" cy="5853113"/>
          </a:xfrm>
          <a:prstGeom prst="rect">
            <a:avLst/>
          </a:prstGeom>
        </p:spPr>
        <p:txBody>
          <a:bodyPr/>
          <a:lstStyle>
            <a:lvl1pPr>
              <a:buClr>
                <a:schemeClr val="accent1">
                  <a:lumMod val="50000"/>
                </a:schemeClr>
              </a:buClr>
              <a:buFont typeface="Wingdings" pitchFamily="2" charset="2"/>
              <a:buChar char="l"/>
              <a:defRPr sz="3200"/>
            </a:lvl1pPr>
            <a:lvl2pPr>
              <a:buClr>
                <a:schemeClr val="bg1">
                  <a:lumMod val="50000"/>
                </a:schemeClr>
              </a:buClr>
              <a:buFont typeface="Wingdings" pitchFamily="2" charset="2"/>
              <a:buChar char="l"/>
              <a:defRPr sz="2800"/>
            </a:lvl2pPr>
            <a:lvl3pPr>
              <a:buClr>
                <a:schemeClr val="bg1">
                  <a:lumMod val="65000"/>
                </a:schemeClr>
              </a:buClr>
              <a:buFont typeface="Wingdings" pitchFamily="2" charset="2"/>
              <a:buChar char="l"/>
              <a:defRPr sz="2400"/>
            </a:lvl3pPr>
            <a:lvl4pPr>
              <a:buClr>
                <a:schemeClr val="bg1">
                  <a:lumMod val="65000"/>
                </a:schemeClr>
              </a:buClr>
              <a:buFont typeface="Wingdings" pitchFamily="2" charset="2"/>
              <a:buChar char="l"/>
              <a:defRPr sz="2000"/>
            </a:lvl4pPr>
            <a:lvl5pPr>
              <a:buClr>
                <a:schemeClr val="bg1">
                  <a:lumMod val="65000"/>
                </a:schemeClr>
              </a:buClr>
              <a:buFont typeface="Wingdings" pitchFamily="2" charset="2"/>
              <a:buChar char="l"/>
              <a:defRPr sz="2000"/>
            </a:lvl5pPr>
            <a:lvl6pPr>
              <a:defRPr sz="2000"/>
            </a:lvl6pPr>
            <a:lvl7pPr>
              <a:defRPr sz="2000"/>
            </a:lvl7pPr>
            <a:lvl8pPr>
              <a:defRPr sz="2000"/>
            </a:lvl8pPr>
            <a:lvl9pPr>
              <a:defRPr sz="2000"/>
            </a:lvl9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
        <p:nvSpPr>
          <p:cNvPr id="4" name="文本占位符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4800600"/>
            <a:ext cx="5486400" cy="566738"/>
          </a:xfrm>
          <a:prstGeom prst="rect">
            <a:avLst/>
          </a:prstGeo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74638"/>
            <a:ext cx="8229600" cy="1143000"/>
          </a:xfrm>
          <a:prstGeom prst="rect">
            <a:avLst/>
          </a:prstGeom>
        </p:spPr>
        <p:txBody>
          <a:bodyPr/>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600200"/>
            <a:ext cx="8229600" cy="4525963"/>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92119"/>
            <a:ext cx="2057400" cy="5851525"/>
          </a:xfrm>
          <a:prstGeom prst="rect">
            <a:avLst/>
          </a:prstGeom>
        </p:spPr>
        <p:txBody>
          <a:bodyPr vert="eaVert"/>
          <a:lstStyle>
            <a:lvl1pPr>
              <a:defRPr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74638"/>
            <a:ext cx="6019800" cy="5851525"/>
          </a:xfrm>
          <a:prstGeom prst="rect">
            <a:avLst/>
          </a:prstGeom>
        </p:spPr>
        <p:txBody>
          <a:bodyPr vert="eaVert"/>
          <a:lstStyle>
            <a:lvl1pPr>
              <a:buClr>
                <a:schemeClr val="accent1"/>
              </a:buClr>
              <a:buFont typeface="Wingdings" pitchFamily="2" charset="2"/>
              <a:buChar char="l"/>
              <a:defRPr>
                <a:solidFill>
                  <a:schemeClr val="accent1"/>
                </a:solidFill>
              </a:defRPr>
            </a:lvl1pPr>
            <a:lvl2pPr>
              <a:buClr>
                <a:schemeClr val="bg1">
                  <a:lumMod val="50000"/>
                </a:schemeClr>
              </a:buClr>
              <a:buFont typeface="Wingdings" pitchFamily="2" charset="2"/>
              <a:buChar char="l"/>
              <a:defRPr/>
            </a:lvl2pPr>
            <a:lvl3pPr>
              <a:buClr>
                <a:schemeClr val="bg1">
                  <a:lumMod val="65000"/>
                </a:schemeClr>
              </a:buClr>
              <a:buFont typeface="Wingdings" pitchFamily="2" charset="2"/>
              <a:buChar char="l"/>
              <a:defRPr/>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单击此处编辑母版文本样式</a:t>
            </a:r>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
    <p:bg>
      <p:bgRef idx="1001">
        <a:schemeClr val="bg2"/>
      </p:bgRef>
    </p:bg>
    <p:spTree>
      <p:nvGrpSpPr>
        <p:cNvPr id="1" name=""/>
        <p:cNvGrpSpPr/>
        <p:nvPr/>
      </p:nvGrpSpPr>
      <p:grpSpPr>
        <a:xfrm>
          <a:off x="0" y="0"/>
          <a:ext cx="0" cy="0"/>
          <a:chOff x="0" y="0"/>
          <a:chExt cx="0" cy="0"/>
        </a:xfrm>
      </p:grpSpPr>
      <p:sp>
        <p:nvSpPr>
          <p:cNvPr id="10" name="Title 1"/>
          <p:cNvSpPr txBox="1">
            <a:spLocks/>
          </p:cNvSpPr>
          <p:nvPr userDrawn="1"/>
        </p:nvSpPr>
        <p:spPr bwMode="white">
          <a:xfrm>
            <a:off x="381000"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11"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12" name="TextBox 11"/>
          <p:cNvSpPr txBox="1"/>
          <p:nvPr userDrawn="1"/>
        </p:nvSpPr>
        <p:spPr>
          <a:xfrm>
            <a:off x="428596" y="1243786"/>
            <a:ext cx="8286808" cy="2185214"/>
          </a:xfrm>
          <a:prstGeom prst="rect">
            <a:avLst/>
          </a:prstGeom>
          <a:noFill/>
        </p:spPr>
        <p:txBody>
          <a:bodyPr wrap="square" rtlCol="0">
            <a:spAutoFit/>
          </a:bodyPr>
          <a:lstStyle/>
          <a:p>
            <a:pPr>
              <a:buFont typeface="Arial" pitchFamily="34" charset="0"/>
              <a:buChar char="•"/>
            </a:pPr>
            <a:r>
              <a:rPr lang="zh-CN" altLang="en-US" sz="2000" dirty="0" smtClean="0">
                <a:solidFill>
                  <a:srgbClr val="FF0000"/>
                </a:solidFill>
              </a:rPr>
              <a:t> 请使用中文撰写整个</a:t>
            </a:r>
            <a:r>
              <a:rPr lang="en-US" altLang="zh-CN" sz="2000" dirty="0" smtClean="0">
                <a:solidFill>
                  <a:srgbClr val="FF0000"/>
                </a:solidFill>
              </a:rPr>
              <a:t>PPT</a:t>
            </a:r>
            <a:r>
              <a:rPr lang="zh-CN" altLang="en-US" sz="2000" dirty="0" smtClean="0">
                <a:solidFill>
                  <a:srgbClr val="FF0000"/>
                </a:solidFill>
              </a:rPr>
              <a:t>，除了无法准确翻译的技术术语，所有的内容都请使用简体中文完成。</a:t>
            </a:r>
            <a:endParaRPr lang="en-US" altLang="zh-CN" sz="2000" dirty="0" smtClean="0">
              <a:solidFill>
                <a:srgbClr val="FF0000"/>
              </a:solidFill>
            </a:endParaRPr>
          </a:p>
          <a:p>
            <a:pPr>
              <a:buFont typeface="Arial" pitchFamily="34" charset="0"/>
              <a:buChar char="•"/>
            </a:pPr>
            <a:endParaRPr lang="en-US" altLang="zh-CN" dirty="0" smtClean="0"/>
          </a:p>
          <a:p>
            <a:pPr>
              <a:buFont typeface="Arial" pitchFamily="34" charset="0"/>
              <a:buChar char="•"/>
            </a:pPr>
            <a:r>
              <a:rPr lang="zh-CN" altLang="en-US" sz="2000" dirty="0" smtClean="0">
                <a:solidFill>
                  <a:srgbClr val="FFFF00"/>
                </a:solidFill>
              </a:rPr>
              <a:t> 此</a:t>
            </a:r>
            <a:r>
              <a:rPr lang="en-US" altLang="zh-CN" sz="2000" dirty="0" smtClean="0">
                <a:solidFill>
                  <a:srgbClr val="FFFF00"/>
                </a:solidFill>
              </a:rPr>
              <a:t>PPT</a:t>
            </a:r>
            <a:r>
              <a:rPr lang="zh-CN" altLang="en-US" sz="2000" dirty="0" smtClean="0">
                <a:solidFill>
                  <a:srgbClr val="FFFF00"/>
                </a:solidFill>
              </a:rPr>
              <a:t>是以</a:t>
            </a:r>
            <a:r>
              <a:rPr lang="en-US" altLang="zh-CN" sz="2000" dirty="0" smtClean="0">
                <a:solidFill>
                  <a:srgbClr val="FFFF00"/>
                </a:solidFill>
              </a:rPr>
              <a:t>Office PowerPoint 2007 </a:t>
            </a:r>
            <a:r>
              <a:rPr lang="zh-CN" altLang="en-US" sz="2000" dirty="0" smtClean="0">
                <a:solidFill>
                  <a:srgbClr val="FFFF00"/>
                </a:solidFill>
              </a:rPr>
              <a:t>所设计，请勿使用</a:t>
            </a:r>
            <a:r>
              <a:rPr lang="en-US" altLang="zh-CN" sz="2000" dirty="0" smtClean="0">
                <a:solidFill>
                  <a:srgbClr val="FFFF00"/>
                </a:solidFill>
              </a:rPr>
              <a:t>Office PowerPoint 2003</a:t>
            </a:r>
            <a:r>
              <a:rPr lang="en-US" altLang="zh-CN" sz="2000" baseline="0" dirty="0" smtClean="0">
                <a:solidFill>
                  <a:srgbClr val="FFFF00"/>
                </a:solidFill>
              </a:rPr>
              <a:t> </a:t>
            </a:r>
            <a:r>
              <a:rPr lang="zh-CN" altLang="en-US" sz="2000" baseline="0" dirty="0" smtClean="0">
                <a:solidFill>
                  <a:srgbClr val="FFFF00"/>
                </a:solidFill>
              </a:rPr>
              <a:t>进行修改和编辑</a:t>
            </a:r>
            <a:endParaRPr lang="en-US" altLang="zh-CN" sz="2000" baseline="0" dirty="0" smtClean="0">
              <a:solidFill>
                <a:srgbClr val="FFFF00"/>
              </a:solidFill>
            </a:endParaRPr>
          </a:p>
          <a:p>
            <a:pPr>
              <a:buFont typeface="Arial" pitchFamily="34" charset="0"/>
              <a:buChar char="•"/>
            </a:pPr>
            <a:endParaRPr lang="en-US" altLang="zh-CN" baseline="0" dirty="0" smtClean="0"/>
          </a:p>
          <a:p>
            <a:pPr>
              <a:buFont typeface="Arial" pitchFamily="34" charset="0"/>
              <a:buChar char="•"/>
            </a:pPr>
            <a:r>
              <a:rPr lang="zh-CN" altLang="en-US" sz="2000" baseline="0" dirty="0" smtClean="0"/>
              <a:t> 此</a:t>
            </a:r>
            <a:r>
              <a:rPr lang="en-US" altLang="zh-CN" sz="2000" baseline="0" dirty="0" smtClean="0"/>
              <a:t>PPT </a:t>
            </a:r>
            <a:r>
              <a:rPr lang="zh-CN" altLang="en-US" sz="2000" baseline="0" dirty="0" smtClean="0"/>
              <a:t>模板设定了标准字体，包括</a:t>
            </a:r>
            <a:r>
              <a:rPr lang="en-US" altLang="zh-CN" sz="2000" baseline="0" dirty="0" smtClean="0"/>
              <a:t>Calibri (</a:t>
            </a:r>
            <a:r>
              <a:rPr lang="zh-CN" altLang="en-US" sz="2000" baseline="0" dirty="0" smtClean="0"/>
              <a:t>英文</a:t>
            </a:r>
            <a:r>
              <a:rPr lang="en-US" altLang="zh-CN" sz="2000" baseline="0" dirty="0" smtClean="0"/>
              <a:t>)</a:t>
            </a:r>
            <a:r>
              <a:rPr lang="zh-CN" altLang="en-US" sz="2000" baseline="0" dirty="0" smtClean="0"/>
              <a:t>，以及微软雅黑 </a:t>
            </a:r>
            <a:r>
              <a:rPr lang="en-US" altLang="zh-CN" sz="2000" baseline="0" dirty="0" smtClean="0"/>
              <a:t>(</a:t>
            </a:r>
            <a:r>
              <a:rPr lang="zh-CN" altLang="en-US" sz="2000" baseline="0" dirty="0" smtClean="0"/>
              <a:t>中文</a:t>
            </a:r>
            <a:r>
              <a:rPr lang="en-US" altLang="zh-CN" sz="2000" baseline="0" dirty="0" smtClean="0"/>
              <a:t>)</a:t>
            </a:r>
            <a:r>
              <a:rPr lang="zh-CN" altLang="en-US" sz="2000" baseline="0" dirty="0" smtClean="0"/>
              <a:t>。</a:t>
            </a:r>
            <a:endParaRPr lang="zh-CN" altLang="en-US" sz="2000" dirty="0"/>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1003300"/>
            <a:ext cx="8380413" cy="5386388"/>
          </a:xfrm>
          <a:prstGeom prst="rect">
            <a:avLst/>
          </a:prstGeom>
          <a:noFill/>
          <a:ln w="9525">
            <a:noFill/>
            <a:miter lim="800000"/>
            <a:headEnd/>
            <a:tailEnd/>
          </a:ln>
        </p:spPr>
        <p:txBody>
          <a:bodyPr lIns="0" tIns="0" rIns="0" bIns="0">
            <a:spAutoFit/>
          </a:bodyPr>
          <a:lstStyle/>
          <a:p>
            <a:pPr marL="384175" indent="-384175" eaLnBrk="0" hangingPunct="0">
              <a:spcBef>
                <a:spcPts val="250"/>
              </a:spcBef>
              <a:defRPr/>
            </a:pPr>
            <a:r>
              <a:rPr lang="zh-CN" altLang="en-US" b="1" dirty="0">
                <a:solidFill>
                  <a:srgbClr val="FFFF00"/>
                </a:solidFill>
                <a:ea typeface="黑体" pitchFamily="2" charset="-122"/>
              </a:rPr>
              <a:t>在您撰写</a:t>
            </a:r>
            <a:r>
              <a:rPr lang="en-US" altLang="zh-CN" b="1" dirty="0">
                <a:solidFill>
                  <a:srgbClr val="FFFF00"/>
                </a:solidFill>
                <a:ea typeface="黑体" pitchFamily="2" charset="-122"/>
              </a:rPr>
              <a:t>PPT</a:t>
            </a:r>
            <a:r>
              <a:rPr lang="zh-CN" altLang="en-US" b="1" dirty="0">
                <a:solidFill>
                  <a:srgbClr val="FFFF00"/>
                </a:solidFill>
                <a:ea typeface="黑体" pitchFamily="2" charset="-122"/>
              </a:rPr>
              <a:t>时，请遵循以下的步骤和规则</a:t>
            </a:r>
            <a:r>
              <a:rPr lang="en-US" altLang="zh-CN" b="1" dirty="0">
                <a:solidFill>
                  <a:srgbClr val="FFFF00"/>
                </a:solidFill>
                <a:ea typeface="黑体" pitchFamily="2" charset="-122"/>
              </a:rPr>
              <a:t>:</a:t>
            </a:r>
            <a:endParaRPr lang="zh-CN" altLang="en-US" b="1" dirty="0">
              <a:solidFill>
                <a:srgbClr val="FFFF00"/>
              </a:solidFill>
              <a:ea typeface="黑体" pitchFamily="2" charset="-122"/>
            </a:endParaRPr>
          </a:p>
          <a:p>
            <a:pPr marL="738188" lvl="1" indent="-361950" eaLnBrk="0" hangingPunct="0">
              <a:spcBef>
                <a:spcPts val="250"/>
              </a:spcBef>
              <a:buFontTx/>
              <a:buBlip>
                <a:blip r:embed="rId2"/>
              </a:buBlip>
              <a:defRPr/>
            </a:pPr>
            <a:r>
              <a:rPr lang="zh-CN" altLang="en-US" sz="1400" dirty="0">
                <a:ea typeface="黑体" pitchFamily="2" charset="-122"/>
              </a:rPr>
              <a:t>应用模板，确保使用标准的背景，</a:t>
            </a:r>
            <a:r>
              <a:rPr lang="en-US" altLang="zh-CN" sz="1400" dirty="0">
                <a:ea typeface="黑体" pitchFamily="2" charset="-122"/>
              </a:rPr>
              <a:t>PPT</a:t>
            </a:r>
            <a:r>
              <a:rPr lang="zh-CN" altLang="en-US" sz="1400" dirty="0">
                <a:ea typeface="黑体" pitchFamily="2" charset="-122"/>
              </a:rPr>
              <a:t>色彩和图形对象，对齐位置，字体等</a:t>
            </a:r>
          </a:p>
          <a:p>
            <a:pPr marL="738188" lvl="1" indent="-361950" eaLnBrk="0" hangingPunct="0">
              <a:spcBef>
                <a:spcPts val="250"/>
              </a:spcBef>
              <a:buFontTx/>
              <a:buBlip>
                <a:blip r:embed="rId2"/>
              </a:buBlip>
              <a:defRPr/>
            </a:pPr>
            <a:r>
              <a:rPr lang="zh-CN" altLang="en-US" sz="1400" dirty="0">
                <a:ea typeface="黑体" pitchFamily="2" charset="-122"/>
              </a:rPr>
              <a:t>在首张</a:t>
            </a:r>
            <a:r>
              <a:rPr lang="en-US" altLang="zh-CN" sz="1400" dirty="0">
                <a:ea typeface="黑体" pitchFamily="2" charset="-122"/>
              </a:rPr>
              <a:t>PPT</a:t>
            </a:r>
            <a:r>
              <a:rPr lang="zh-CN" altLang="en-US" sz="1400" dirty="0">
                <a:ea typeface="黑体" pitchFamily="2" charset="-122"/>
              </a:rPr>
              <a:t>中，避免出现除了标准</a:t>
            </a:r>
            <a:r>
              <a:rPr lang="en-US" altLang="zh-CN" sz="1400" dirty="0" err="1" smtClean="0">
                <a:ea typeface="黑体" pitchFamily="2" charset="-122"/>
              </a:rPr>
              <a:t>Tech·Ed</a:t>
            </a:r>
            <a:r>
              <a:rPr lang="zh-CN" altLang="en-US" sz="1400" dirty="0" smtClean="0">
                <a:ea typeface="黑体" pitchFamily="2" charset="-122"/>
              </a:rPr>
              <a:t> </a:t>
            </a:r>
            <a:r>
              <a:rPr lang="en-US" altLang="zh-CN" sz="1400" dirty="0">
                <a:ea typeface="黑体" pitchFamily="2" charset="-122"/>
              </a:rPr>
              <a:t>logo</a:t>
            </a:r>
            <a:r>
              <a:rPr lang="zh-CN" altLang="en-US" sz="1400" dirty="0">
                <a:ea typeface="黑体" pitchFamily="2" charset="-122"/>
              </a:rPr>
              <a:t>之外的其他标志</a:t>
            </a:r>
          </a:p>
          <a:p>
            <a:pPr marL="738188" lvl="1" indent="-361950" eaLnBrk="0" hangingPunct="0">
              <a:spcBef>
                <a:spcPts val="250"/>
              </a:spcBef>
              <a:buFontTx/>
              <a:buBlip>
                <a:blip r:embed="rId2"/>
              </a:buBlip>
              <a:defRPr/>
            </a:pPr>
            <a:r>
              <a:rPr lang="zh-CN" altLang="en-US" sz="1400" dirty="0">
                <a:ea typeface="黑体" pitchFamily="2" charset="-122"/>
              </a:rPr>
              <a:t>每页</a:t>
            </a:r>
            <a:r>
              <a:rPr lang="en-US" altLang="zh-CN" sz="1400" dirty="0">
                <a:ea typeface="黑体" pitchFamily="2" charset="-122"/>
              </a:rPr>
              <a:t>PPT</a:t>
            </a:r>
            <a:r>
              <a:rPr lang="zh-CN" altLang="en-US" sz="1400" dirty="0">
                <a:ea typeface="黑体" pitchFamily="2" charset="-122"/>
              </a:rPr>
              <a:t>的标题行请使用</a:t>
            </a:r>
            <a:r>
              <a:rPr lang="en-US" altLang="zh-CN" sz="1400" dirty="0">
                <a:ea typeface="黑体" pitchFamily="2" charset="-122"/>
              </a:rPr>
              <a:t>Title Case</a:t>
            </a:r>
            <a:r>
              <a:rPr lang="zh-CN" altLang="en-US" sz="1400" dirty="0">
                <a:ea typeface="黑体" pitchFamily="2" charset="-122"/>
              </a:rPr>
              <a:t>，避免出现换行</a:t>
            </a:r>
          </a:p>
          <a:p>
            <a:pPr marL="738188" lvl="1" indent="-361950" eaLnBrk="0" hangingPunct="0">
              <a:spcBef>
                <a:spcPts val="250"/>
              </a:spcBef>
              <a:buFontTx/>
              <a:buBlip>
                <a:blip r:embed="rId2"/>
              </a:buBlip>
              <a:defRPr/>
            </a:pPr>
            <a:r>
              <a:rPr lang="zh-CN" altLang="en-US" sz="1400" dirty="0">
                <a:ea typeface="黑体" pitchFamily="2" charset="-122"/>
              </a:rPr>
              <a:t>二级标题请遵照模板中的格式执行</a:t>
            </a:r>
          </a:p>
          <a:p>
            <a:pPr marL="738188" lvl="1" indent="-361950" eaLnBrk="0" hangingPunct="0">
              <a:spcBef>
                <a:spcPts val="250"/>
              </a:spcBef>
              <a:buFontTx/>
              <a:buBlip>
                <a:blip r:embed="rId2"/>
              </a:buBlip>
              <a:defRPr/>
            </a:pPr>
            <a:r>
              <a:rPr lang="zh-CN" altLang="en-US" sz="1400" dirty="0">
                <a:ea typeface="黑体" pitchFamily="2" charset="-122"/>
              </a:rPr>
              <a:t>确保</a:t>
            </a:r>
            <a:r>
              <a:rPr lang="en-US" altLang="zh-CN" sz="1400" dirty="0">
                <a:ea typeface="黑体" pitchFamily="2" charset="-122"/>
              </a:rPr>
              <a:t>PPT</a:t>
            </a:r>
            <a:r>
              <a:rPr lang="zh-CN" altLang="en-US" sz="1400" dirty="0">
                <a:ea typeface="黑体" pitchFamily="2" charset="-122"/>
              </a:rPr>
              <a:t>中的文字有一致的粗体或者阴影效果</a:t>
            </a:r>
          </a:p>
          <a:p>
            <a:pPr marL="738188" lvl="1" indent="-361950" eaLnBrk="0" hangingPunct="0">
              <a:spcBef>
                <a:spcPts val="250"/>
              </a:spcBef>
              <a:buFontTx/>
              <a:buBlip>
                <a:blip r:embed="rId2"/>
              </a:buBlip>
              <a:defRPr/>
            </a:pPr>
            <a:r>
              <a:rPr lang="zh-CN" altLang="en-US" sz="1400" dirty="0">
                <a:ea typeface="黑体" pitchFamily="2" charset="-122"/>
              </a:rPr>
              <a:t>请使用模板中规定的字体来展示代码</a:t>
            </a:r>
          </a:p>
          <a:p>
            <a:pPr marL="738188" lvl="1" indent="-361950" eaLnBrk="0" hangingPunct="0">
              <a:spcBef>
                <a:spcPts val="250"/>
              </a:spcBef>
              <a:buFontTx/>
              <a:buBlip>
                <a:blip r:embed="rId2"/>
              </a:buBlip>
              <a:defRPr/>
            </a:pPr>
            <a:r>
              <a:rPr lang="zh-CN" altLang="en-US" sz="1400" dirty="0">
                <a:ea typeface="黑体" pitchFamily="2" charset="-122"/>
              </a:rPr>
              <a:t>使用模板中提供的过渡幻灯片</a:t>
            </a:r>
            <a:endParaRPr lang="en-US" altLang="zh-CN" sz="1400" dirty="0">
              <a:ea typeface="黑体" pitchFamily="2" charset="-122"/>
            </a:endParaRPr>
          </a:p>
          <a:p>
            <a:pPr marL="738188" lvl="1" indent="-361950">
              <a:spcBef>
                <a:spcPts val="250"/>
              </a:spcBef>
              <a:buFontTx/>
              <a:buBlip>
                <a:blip r:embed="rId2"/>
              </a:buBlip>
              <a:defRPr/>
            </a:pPr>
            <a:r>
              <a:rPr lang="zh-CN" altLang="en-US" sz="1400" dirty="0">
                <a:ea typeface="黑体" pitchFamily="2" charset="-122"/>
              </a:rPr>
              <a:t>请在时间允许的情况下正确使用</a:t>
            </a:r>
            <a:r>
              <a:rPr lang="en-US" altLang="zh-CN" sz="1400" dirty="0">
                <a:ea typeface="黑体" pitchFamily="2" charset="-122"/>
              </a:rPr>
              <a:t>PPT</a:t>
            </a:r>
          </a:p>
          <a:p>
            <a:pPr marL="738188" lvl="1" indent="-361950">
              <a:spcBef>
                <a:spcPts val="250"/>
              </a:spcBef>
              <a:buFontTx/>
              <a:buBlip>
                <a:blip r:embed="rId2"/>
              </a:buBlip>
              <a:defRPr/>
            </a:pPr>
            <a:r>
              <a:rPr lang="zh-CN" altLang="en-US" sz="1400" dirty="0">
                <a:ea typeface="黑体" pitchFamily="2" charset="-122"/>
              </a:rPr>
              <a:t>如果您在时间紧迫的情况下需要应用</a:t>
            </a:r>
            <a:r>
              <a:rPr lang="en-US" altLang="zh-CN" sz="1400" dirty="0">
                <a:ea typeface="黑体" pitchFamily="2" charset="-122"/>
              </a:rPr>
              <a:t>PPT</a:t>
            </a:r>
            <a:r>
              <a:rPr lang="zh-CN" altLang="en-US" sz="1400" dirty="0">
                <a:ea typeface="黑体" pitchFamily="2" charset="-122"/>
              </a:rPr>
              <a:t>协助，请告知内容负责人</a:t>
            </a:r>
            <a:r>
              <a:rPr lang="en-US" altLang="zh-CN" sz="1400" dirty="0">
                <a:ea typeface="黑体" pitchFamily="2" charset="-122"/>
              </a:rPr>
              <a:t> </a:t>
            </a:r>
          </a:p>
          <a:p>
            <a:pPr marL="738188" lvl="1" indent="-361950">
              <a:spcBef>
                <a:spcPts val="250"/>
              </a:spcBef>
              <a:buFontTx/>
              <a:buBlip>
                <a:blip r:embed="rId2"/>
              </a:buBlip>
              <a:defRPr/>
            </a:pPr>
            <a:r>
              <a:rPr lang="zh-CN" altLang="en-US" sz="1400" dirty="0">
                <a:ea typeface="黑体" pitchFamily="2" charset="-122"/>
              </a:rPr>
              <a:t>使用微软产品名称时，请遵循微软公司相关规定</a:t>
            </a:r>
          </a:p>
          <a:p>
            <a:pPr marL="738188" lvl="1" indent="-361950">
              <a:spcBef>
                <a:spcPts val="250"/>
              </a:spcBef>
              <a:buFontTx/>
              <a:buBlip>
                <a:blip r:embed="rId2"/>
              </a:buBlip>
              <a:defRPr/>
            </a:pPr>
            <a:r>
              <a:rPr lang="zh-CN" altLang="en-US" sz="1400" dirty="0">
                <a:ea typeface="黑体" pitchFamily="2" charset="-122"/>
              </a:rPr>
              <a:t>请不要使用任何未经授权的资料或信息，并请告知内容负责人</a:t>
            </a:r>
          </a:p>
          <a:p>
            <a:pPr marL="738188" lvl="1" indent="-361950">
              <a:spcBef>
                <a:spcPts val="250"/>
              </a:spcBef>
              <a:buFontTx/>
              <a:buBlip>
                <a:blip r:embed="rId2"/>
              </a:buBlip>
              <a:defRPr/>
            </a:pPr>
            <a:r>
              <a:rPr lang="zh-CN" altLang="en-US" sz="1400" dirty="0">
                <a:ea typeface="黑体" pitchFamily="2" charset="-122"/>
              </a:rPr>
              <a:t>请注明课程代码</a:t>
            </a:r>
            <a:endParaRPr lang="en-US" altLang="zh-CN" sz="1400" dirty="0">
              <a:ea typeface="黑体" pitchFamily="2" charset="-122"/>
            </a:endParaRPr>
          </a:p>
          <a:p>
            <a:pPr marL="738188" lvl="1" indent="-361950">
              <a:spcBef>
                <a:spcPts val="250"/>
              </a:spcBef>
              <a:defRPr/>
            </a:pPr>
            <a:endParaRPr lang="en-US" altLang="zh-CN" b="1" dirty="0">
              <a:solidFill>
                <a:srgbClr val="FFFF00"/>
              </a:solidFill>
              <a:latin typeface="+mj-ea"/>
              <a:ea typeface="+mj-ea"/>
            </a:endParaRPr>
          </a:p>
          <a:p>
            <a:pPr marL="738188" lvl="1" indent="-738188">
              <a:spcBef>
                <a:spcPts val="250"/>
              </a:spcBef>
              <a:defRPr/>
            </a:pPr>
            <a:r>
              <a:rPr lang="zh-CN" altLang="en-US" b="1" dirty="0">
                <a:solidFill>
                  <a:srgbClr val="FFFF00"/>
                </a:solidFill>
                <a:latin typeface="+mj-ea"/>
                <a:ea typeface="+mj-ea"/>
              </a:rPr>
              <a:t>以下是着重突出文本的示例：</a:t>
            </a:r>
            <a:endParaRPr lang="en-US" altLang="zh-CN" b="1" dirty="0">
              <a:solidFill>
                <a:srgbClr val="FFFF00"/>
              </a:solidFill>
              <a:latin typeface="+mj-ea"/>
              <a:ea typeface="+mj-ea"/>
            </a:endParaRPr>
          </a:p>
          <a:p>
            <a:pPr marL="738188" lvl="1" indent="-361950">
              <a:spcBef>
                <a:spcPts val="250"/>
              </a:spcBef>
              <a:buFontTx/>
              <a:buBlip>
                <a:blip r:embed="rId2"/>
              </a:buBlip>
              <a:defRPr/>
            </a:pPr>
            <a:r>
              <a:rPr lang="zh-CN" altLang="en-US" sz="1400" dirty="0">
                <a:latin typeface="+mj-ea"/>
                <a:ea typeface="+mj-ea"/>
              </a:rPr>
              <a:t>用</a:t>
            </a:r>
            <a:r>
              <a:rPr lang="zh-CN" altLang="en-US" sz="1400" i="1" dirty="0">
                <a:solidFill>
                  <a:srgbClr val="FF0000"/>
                </a:solidFill>
                <a:latin typeface="+mj-ea"/>
                <a:ea typeface="+mj-ea"/>
              </a:rPr>
              <a:t>红色斜体</a:t>
            </a:r>
            <a:r>
              <a:rPr lang="zh-CN" altLang="en-US" sz="1400" dirty="0">
                <a:latin typeface="+mj-ea"/>
                <a:ea typeface="+mj-ea"/>
              </a:rPr>
              <a:t>引起大众视觉注意 </a:t>
            </a:r>
          </a:p>
          <a:p>
            <a:pPr marL="738188" lvl="1" indent="-361950">
              <a:spcBef>
                <a:spcPts val="250"/>
              </a:spcBef>
              <a:buFontTx/>
              <a:buBlip>
                <a:blip r:embed="rId2"/>
              </a:buBlip>
              <a:defRPr/>
            </a:pPr>
            <a:r>
              <a:rPr lang="zh-CN" altLang="en-US" sz="1400" u="sng" dirty="0">
                <a:solidFill>
                  <a:srgbClr val="FFC000"/>
                </a:solidFill>
                <a:latin typeface="+mj-ea"/>
                <a:ea typeface="+mj-ea"/>
              </a:rPr>
              <a:t>加下划线的桔色文本经黑白打印后更易于辨认</a:t>
            </a:r>
            <a:endParaRPr lang="en-US" altLang="zh-CN" sz="1400" u="sng" dirty="0">
              <a:solidFill>
                <a:srgbClr val="FFC000"/>
              </a:solidFill>
              <a:latin typeface="+mj-ea"/>
              <a:ea typeface="+mj-ea"/>
            </a:endParaRPr>
          </a:p>
          <a:p>
            <a:pPr marL="738188" lvl="1" indent="-361950">
              <a:spcBef>
                <a:spcPts val="250"/>
              </a:spcBef>
              <a:buFontTx/>
              <a:buBlip>
                <a:blip r:embed="rId2"/>
              </a:buBlip>
              <a:defRPr/>
            </a:pPr>
            <a:r>
              <a:rPr lang="zh-CN" altLang="en-US" sz="1400" dirty="0">
                <a:latin typeface="+mj-ea"/>
                <a:ea typeface="+mj-ea"/>
              </a:rPr>
              <a:t>可使用</a:t>
            </a:r>
            <a:r>
              <a:rPr lang="en-US" altLang="zh-CN" sz="1400" dirty="0">
                <a:latin typeface="+mj-ea"/>
                <a:ea typeface="+mj-ea"/>
              </a:rPr>
              <a:t>5</a:t>
            </a:r>
            <a:r>
              <a:rPr lang="zh-CN" altLang="en-US" sz="1400" dirty="0">
                <a:latin typeface="+mj-ea"/>
                <a:ea typeface="+mj-ea"/>
              </a:rPr>
              <a:t>级符号</a:t>
            </a:r>
            <a:endParaRPr lang="en-US" altLang="zh-CN" sz="1400" dirty="0">
              <a:latin typeface="+mj-ea"/>
              <a:ea typeface="+mj-ea"/>
            </a:endParaRPr>
          </a:p>
          <a:p>
            <a:pPr marL="1101725" lvl="2" indent="-347663">
              <a:spcBef>
                <a:spcPts val="250"/>
              </a:spcBef>
              <a:buFontTx/>
              <a:buBlip>
                <a:blip r:embed="rId2"/>
              </a:buBlip>
              <a:defRPr/>
            </a:pPr>
            <a:r>
              <a:rPr lang="zh-CN" altLang="en-US" sz="1200" dirty="0">
                <a:latin typeface="+mj-ea"/>
                <a:ea typeface="+mj-ea"/>
              </a:rPr>
              <a:t>符号，字体及缩进量将逐级变化 </a:t>
            </a:r>
          </a:p>
          <a:p>
            <a:pPr marL="1419225" lvl="3" indent="-317500">
              <a:spcBef>
                <a:spcPts val="250"/>
              </a:spcBef>
              <a:buFontTx/>
              <a:buBlip>
                <a:blip r:embed="rId2"/>
              </a:buBlip>
              <a:defRPr/>
            </a:pPr>
            <a:r>
              <a:rPr lang="zh-CN" altLang="en-US" sz="1000" dirty="0">
                <a:latin typeface="+mj-ea"/>
                <a:ea typeface="+mj-ea"/>
              </a:rPr>
              <a:t>最后一级字体大小为</a:t>
            </a:r>
            <a:r>
              <a:rPr lang="en-US" altLang="zh-CN" sz="1000" dirty="0">
                <a:latin typeface="+mj-ea"/>
                <a:ea typeface="+mj-ea"/>
              </a:rPr>
              <a:t>10pt</a:t>
            </a:r>
          </a:p>
          <a:p>
            <a:pPr marL="738188" lvl="1" indent="-361950">
              <a:spcBef>
                <a:spcPts val="250"/>
              </a:spcBef>
              <a:buFontTx/>
              <a:buBlip>
                <a:blip r:embed="rId2"/>
              </a:buBlip>
              <a:defRPr/>
            </a:pPr>
            <a:endParaRPr lang="en-US" altLang="zh-CN" sz="1400" dirty="0">
              <a:latin typeface="+mj-ea"/>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3">
    <p:bg>
      <p:bgRef idx="1001">
        <a:schemeClr val="bg2"/>
      </p:bgRef>
    </p:bg>
    <p:spTree>
      <p:nvGrpSpPr>
        <p:cNvPr id="1" name=""/>
        <p:cNvGrpSpPr/>
        <p:nvPr/>
      </p:nvGrpSpPr>
      <p:grpSpPr>
        <a:xfrm>
          <a:off x="0" y="0"/>
          <a:ext cx="0" cy="0"/>
          <a:chOff x="0" y="0"/>
          <a:chExt cx="0" cy="0"/>
        </a:xfrm>
      </p:grpSpPr>
      <p:sp>
        <p:nvSpPr>
          <p:cNvPr id="3" name="Title 1"/>
          <p:cNvSpPr txBox="1">
            <a:spLocks/>
          </p:cNvSpPr>
          <p:nvPr userDrawn="1"/>
        </p:nvSpPr>
        <p:spPr bwMode="white">
          <a:xfrm>
            <a:off x="382588" y="228600"/>
            <a:ext cx="8380412" cy="623248"/>
          </a:xfrm>
          <a:prstGeom prst="rect">
            <a:avLst/>
          </a:prstGeom>
          <a:noFill/>
          <a:ln w="9525">
            <a:noFill/>
            <a:miter lim="800000"/>
            <a:headEnd/>
            <a:tailEnd/>
          </a:ln>
          <a:effectLst/>
        </p:spPr>
        <p:txBody>
          <a:bodyPr>
            <a:scene3d>
              <a:camera prst="orthographicFront"/>
              <a:lightRig rig="threePt" dir="t"/>
            </a:scene3d>
            <a:sp3d extrusionH="6350">
              <a:bevelT w="12700" h="25400" prst="coolSlant"/>
              <a:bevelB w="19050" h="19050"/>
              <a:extrusionClr>
                <a:schemeClr val="bg1"/>
              </a:extrusionClr>
            </a:sp3d>
          </a:bodyPr>
          <a:lstStyle/>
          <a:p>
            <a:pPr defTabSz="914363" eaLnBrk="0" hangingPunct="0">
              <a:lnSpc>
                <a:spcPct val="90000"/>
              </a:lnSpc>
              <a:defRPr/>
            </a:pPr>
            <a:r>
              <a:rPr lang="zh-CN" altLang="en-US" sz="4000" b="1" spc="-125" dirty="0">
                <a:ln w="3175">
                  <a:noFill/>
                </a:ln>
                <a:latin typeface="+mj-lt"/>
                <a:ea typeface="+mj-ea"/>
                <a:cs typeface="+mj-cs"/>
              </a:rPr>
              <a:t>请您仔细阅读</a:t>
            </a:r>
            <a:endParaRPr lang="en-US" sz="4000" b="1" spc="-125" dirty="0">
              <a:ln w="3175">
                <a:noFill/>
              </a:ln>
              <a:latin typeface="+mj-lt"/>
              <a:ea typeface="+mj-ea"/>
              <a:cs typeface="+mj-cs"/>
            </a:endParaRPr>
          </a:p>
        </p:txBody>
      </p:sp>
      <p:sp>
        <p:nvSpPr>
          <p:cNvPr id="4" name="Text Placeholder 2"/>
          <p:cNvSpPr txBox="1">
            <a:spLocks/>
          </p:cNvSpPr>
          <p:nvPr userDrawn="1"/>
        </p:nvSpPr>
        <p:spPr bwMode="white">
          <a:xfrm>
            <a:off x="382588" y="4587875"/>
            <a:ext cx="8380412" cy="304800"/>
          </a:xfrm>
          <a:prstGeom prst="rect">
            <a:avLst/>
          </a:prstGeom>
          <a:noFill/>
          <a:ln w="9525">
            <a:noFill/>
            <a:miter lim="800000"/>
            <a:headEnd/>
            <a:tailEnd/>
          </a:ln>
        </p:spPr>
        <p:txBody>
          <a:bodyPr lIns="0" tIns="0" rIns="0" bIns="0">
            <a:spAutoFit/>
          </a:bodyPr>
          <a:lstStyle/>
          <a:p>
            <a:pPr marL="384175" indent="-384175" eaLnBrk="0" hangingPunct="0">
              <a:lnSpc>
                <a:spcPct val="90000"/>
              </a:lnSpc>
              <a:spcBef>
                <a:spcPts val="1163"/>
              </a:spcBef>
              <a:buFontTx/>
              <a:buBlip>
                <a:blip r:embed="rId2"/>
              </a:buBlip>
              <a:defRPr/>
            </a:pPr>
            <a:endParaRPr lang="en-US" altLang="zh-CN" sz="2200" dirty="0">
              <a:latin typeface="+mj-lt"/>
              <a:ea typeface="+mj-ea"/>
            </a:endParaRPr>
          </a:p>
        </p:txBody>
      </p:sp>
      <p:sp>
        <p:nvSpPr>
          <p:cNvPr id="5" name="Rectangle 3"/>
          <p:cNvSpPr txBox="1">
            <a:spLocks noChangeArrowheads="1"/>
          </p:cNvSpPr>
          <p:nvPr userDrawn="1"/>
        </p:nvSpPr>
        <p:spPr bwMode="white">
          <a:xfrm>
            <a:off x="476250" y="908050"/>
            <a:ext cx="8380413" cy="2916238"/>
          </a:xfrm>
          <a:prstGeom prst="rect">
            <a:avLst/>
          </a:prstGeom>
          <a:noFill/>
          <a:ln w="9525">
            <a:noFill/>
            <a:miter lim="800000"/>
            <a:headEnd/>
            <a:tailEnd/>
          </a:ln>
        </p:spPr>
        <p:txBody>
          <a:bodyPr lIns="0" tIns="0" rIns="0" bIns="0">
            <a:spAutoFit/>
          </a:bodyPr>
          <a:lstStyle/>
          <a:p>
            <a:pPr marL="384175" indent="-384175" eaLnBrk="0" hangingPunct="0">
              <a:spcBef>
                <a:spcPts val="500"/>
              </a:spcBef>
              <a:buFontTx/>
              <a:buBlip>
                <a:blip r:embed="rId2"/>
              </a:buBlip>
              <a:defRPr/>
            </a:pPr>
            <a:endParaRPr lang="en-US" altLang="zh-CN" b="1" dirty="0">
              <a:solidFill>
                <a:srgbClr val="FFFF00"/>
              </a:solidFill>
              <a:latin typeface="+mj-lt"/>
              <a:ea typeface="+mj-ea"/>
            </a:endParaRPr>
          </a:p>
          <a:p>
            <a:pPr marL="384175" indent="-384175" eaLnBrk="0" hangingPunct="0">
              <a:spcBef>
                <a:spcPts val="500"/>
              </a:spcBef>
              <a:defRPr/>
            </a:pPr>
            <a:r>
              <a:rPr lang="zh-CN" altLang="en-US" b="1" dirty="0">
                <a:solidFill>
                  <a:srgbClr val="FFFF00"/>
                </a:solidFill>
                <a:latin typeface="+mj-lt"/>
                <a:ea typeface="+mj-ea"/>
              </a:rPr>
              <a:t>在您发布</a:t>
            </a:r>
            <a:r>
              <a:rPr lang="en-US" altLang="zh-CN" b="1" dirty="0">
                <a:solidFill>
                  <a:srgbClr val="FFFF00"/>
                </a:solidFill>
                <a:latin typeface="+mj-lt"/>
                <a:ea typeface="+mj-ea"/>
              </a:rPr>
              <a:t>PPT</a:t>
            </a:r>
            <a:r>
              <a:rPr lang="zh-CN" altLang="en-US" b="1" dirty="0">
                <a:solidFill>
                  <a:srgbClr val="FFFF00"/>
                </a:solidFill>
                <a:latin typeface="+mj-lt"/>
                <a:ea typeface="+mj-ea"/>
              </a:rPr>
              <a:t>给相关的内容负责人之前，请确保完成以下的步骤</a:t>
            </a:r>
            <a:endParaRPr lang="en-US" altLang="zh-CN" b="1" dirty="0">
              <a:solidFill>
                <a:srgbClr val="FFFF00"/>
              </a:solidFill>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纠正错别字和错误拼写</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纠正语法错误</a:t>
            </a:r>
          </a:p>
          <a:p>
            <a:pPr marL="738188" lvl="1" indent="-361950" eaLnBrk="0" hangingPunct="0">
              <a:spcBef>
                <a:spcPts val="500"/>
              </a:spcBef>
              <a:buFontTx/>
              <a:buBlip>
                <a:blip r:embed="rId2"/>
              </a:buBlip>
              <a:defRPr/>
            </a:pPr>
            <a:r>
              <a:rPr lang="zh-CN" altLang="en-US" sz="1400" dirty="0">
                <a:latin typeface="+mj-lt"/>
                <a:ea typeface="+mj-ea"/>
              </a:rPr>
              <a:t>去掉所有的</a:t>
            </a:r>
            <a:r>
              <a:rPr lang="en-US" altLang="zh-CN" sz="1400" dirty="0">
                <a:latin typeface="+mj-lt"/>
                <a:ea typeface="+mj-ea"/>
              </a:rPr>
              <a:t>PPT</a:t>
            </a:r>
            <a:r>
              <a:rPr lang="zh-CN" altLang="en-US" sz="1400" dirty="0">
                <a:latin typeface="+mj-lt"/>
                <a:ea typeface="+mj-ea"/>
              </a:rPr>
              <a:t>注释和演讲者批注</a:t>
            </a:r>
            <a:endParaRPr lang="en-US" altLang="zh-CN" sz="1400" dirty="0">
              <a:latin typeface="+mj-lt"/>
              <a:ea typeface="+mj-ea"/>
            </a:endParaRPr>
          </a:p>
          <a:p>
            <a:pPr marL="738188" lvl="1" indent="-361950" eaLnBrk="0" hangingPunct="0">
              <a:spcBef>
                <a:spcPts val="500"/>
              </a:spcBef>
              <a:buFontTx/>
              <a:buBlip>
                <a:blip r:embed="rId2"/>
              </a:buBlip>
              <a:defRPr/>
            </a:pPr>
            <a:r>
              <a:rPr lang="zh-CN" altLang="en-US" sz="1400" dirty="0">
                <a:latin typeface="+mj-lt"/>
                <a:ea typeface="+mj-ea"/>
              </a:rPr>
              <a:t>删除所有的隐藏</a:t>
            </a:r>
            <a:r>
              <a:rPr lang="en-US" altLang="zh-CN" sz="1400" dirty="0">
                <a:latin typeface="+mj-lt"/>
                <a:ea typeface="+mj-ea"/>
              </a:rPr>
              <a:t>PPT</a:t>
            </a:r>
          </a:p>
          <a:p>
            <a:pPr marL="738188" lvl="1" indent="-361950" eaLnBrk="0" hangingPunct="0">
              <a:spcBef>
                <a:spcPts val="500"/>
              </a:spcBef>
              <a:buFontTx/>
              <a:buBlip>
                <a:blip r:embed="rId2"/>
              </a:buBlip>
              <a:defRPr/>
            </a:pPr>
            <a:r>
              <a:rPr lang="zh-CN" altLang="en-US" sz="1400" dirty="0">
                <a:latin typeface="+mj-lt"/>
                <a:ea typeface="+mj-ea"/>
              </a:rPr>
              <a:t>修改格式以增强</a:t>
            </a:r>
            <a:r>
              <a:rPr lang="en-US" altLang="zh-CN" sz="1400" dirty="0">
                <a:latin typeface="+mj-lt"/>
                <a:ea typeface="+mj-ea"/>
              </a:rPr>
              <a:t>PPT</a:t>
            </a:r>
            <a:r>
              <a:rPr lang="zh-CN" altLang="en-US" sz="1400" dirty="0">
                <a:latin typeface="+mj-lt"/>
                <a:ea typeface="+mj-ea"/>
              </a:rPr>
              <a:t>的可读性</a:t>
            </a:r>
          </a:p>
          <a:p>
            <a:pPr marL="738188" lvl="1" indent="-361950" eaLnBrk="0" hangingPunct="0">
              <a:spcBef>
                <a:spcPts val="500"/>
              </a:spcBef>
              <a:buFontTx/>
              <a:buBlip>
                <a:blip r:embed="rId2"/>
              </a:buBlip>
              <a:defRPr/>
            </a:pPr>
            <a:r>
              <a:rPr lang="zh-CN" altLang="en-US" sz="1400" dirty="0">
                <a:latin typeface="+mj-lt"/>
                <a:ea typeface="+mj-ea"/>
              </a:rPr>
              <a:t>确保所有</a:t>
            </a:r>
            <a:r>
              <a:rPr lang="en-US" altLang="zh-CN" sz="1400" dirty="0">
                <a:latin typeface="+mj-lt"/>
                <a:ea typeface="+mj-ea"/>
              </a:rPr>
              <a:t>PPT</a:t>
            </a:r>
            <a:r>
              <a:rPr lang="zh-CN" altLang="en-US" sz="1400" dirty="0">
                <a:latin typeface="+mj-lt"/>
                <a:ea typeface="+mj-ea"/>
              </a:rPr>
              <a:t>在字体、色彩风格、布局等方面的一致性</a:t>
            </a:r>
            <a:endParaRPr lang="en-US" altLang="zh-CN" sz="1400" dirty="0">
              <a:latin typeface="+mj-lt"/>
              <a:ea typeface="+mj-ea"/>
            </a:endParaRPr>
          </a:p>
          <a:p>
            <a:pPr marL="384175" indent="-384175">
              <a:spcBef>
                <a:spcPts val="500"/>
              </a:spcBef>
              <a:defRPr/>
            </a:pPr>
            <a:endParaRPr lang="en-US" altLang="zh-CN" b="1" dirty="0">
              <a:solidFill>
                <a:srgbClr val="FFFF00"/>
              </a:solidFill>
              <a:latin typeface="+mj-lt"/>
              <a:ea typeface="+mj-ea"/>
            </a:endParaRPr>
          </a:p>
          <a:p>
            <a:pPr marL="738188" lvl="1" indent="-361950">
              <a:spcBef>
                <a:spcPts val="500"/>
              </a:spcBef>
              <a:defRPr/>
            </a:pPr>
            <a:endParaRPr lang="en-US" altLang="zh-CN" sz="1400" b="1" dirty="0">
              <a:solidFill>
                <a:srgbClr val="FFFF00"/>
              </a:solidFill>
              <a:latin typeface="+mj-lt"/>
              <a:ea typeface="+mj-ea"/>
            </a:endParaRPr>
          </a:p>
        </p:txBody>
      </p:sp>
      <p:sp>
        <p:nvSpPr>
          <p:cNvPr id="6" name="Rectangle 1"/>
          <p:cNvSpPr>
            <a:spLocks noChangeArrowheads="1"/>
          </p:cNvSpPr>
          <p:nvPr userDrawn="1"/>
        </p:nvSpPr>
        <p:spPr bwMode="auto">
          <a:xfrm>
            <a:off x="534522" y="3567962"/>
            <a:ext cx="8273302" cy="1174677"/>
          </a:xfrm>
          <a:prstGeom prst="rect">
            <a:avLst/>
          </a:prstGeom>
          <a:solidFill>
            <a:srgbClr val="FF0000"/>
          </a:solidFill>
          <a:ln>
            <a:solidFill>
              <a:srgbClr val="FF0000"/>
            </a:solidFill>
            <a:headEnd/>
            <a:tailEnd/>
          </a:ln>
        </p:spPr>
        <p:style>
          <a:lnRef idx="3">
            <a:schemeClr val="lt1"/>
          </a:lnRef>
          <a:fillRef idx="1">
            <a:schemeClr val="accent1"/>
          </a:fillRef>
          <a:effectRef idx="1">
            <a:schemeClr val="accent1"/>
          </a:effectRef>
          <a:fontRef idx="minor">
            <a:schemeClr val="lt1"/>
          </a:fontRef>
        </p:style>
        <p:txBody>
          <a:bodyPr lIns="91436" tIns="45718" rIns="91436" bIns="45718">
            <a:spAutoFit/>
          </a:bodyPr>
          <a:lstStyle/>
          <a:p>
            <a:pPr>
              <a:spcBef>
                <a:spcPts val="500"/>
              </a:spcBef>
              <a:defRPr/>
            </a:pPr>
            <a:r>
              <a:rPr lang="zh-CN" altLang="en-US"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rPr>
              <a:t>重要提示</a:t>
            </a:r>
            <a:endParaRPr lang="en-US" altLang="zh-CN" sz="20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请勿使用任何未经授权的图像。提交</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PPT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时</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 </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请再次查阅内容是仅限使用来自微软</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Media Bank</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的照片或经授权的照片。</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a:p>
            <a:pPr marL="577850" indent="-349250">
              <a:spcBef>
                <a:spcPts val="500"/>
              </a:spcBef>
              <a:buFontTx/>
              <a:buBlip>
                <a:blip r:embed="rId3"/>
              </a:buBlip>
              <a:defRPr/>
            </a:pP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请避免使用须经授权的插图或媒体内容 </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如电视广告，平面广告，电影或电视知名人物</a:t>
            </a:r>
            <a:r>
              <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r>
              <a:rPr lang="zh-CN" altLang="en-US" sz="1400" dirty="0" smtClean="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rPr>
              <a:t>。</a:t>
            </a:r>
            <a:endParaRPr lang="en-US" altLang="zh-CN" sz="1400" dirty="0">
              <a:ln w="3810" cmpd="sng">
                <a:solidFill>
                  <a:srgbClr val="FFFFFF"/>
                </a:solidFill>
                <a:prstDash val="solid"/>
              </a:ln>
              <a:solidFill>
                <a:srgbClr val="FFFFFF"/>
              </a:solidFill>
              <a:effectLst>
                <a:outerShdw blurRad="38100" dist="38100" dir="2700000" algn="tl">
                  <a:srgbClr val="000000">
                    <a:alpha val="43137"/>
                  </a:srgbClr>
                </a:outerShdw>
              </a:effectLst>
              <a:latin typeface="+mj-lt"/>
              <a:ea typeface="+mj-ea"/>
            </a:endParaRPr>
          </a:p>
        </p:txBody>
      </p:sp>
    </p:spTree>
  </p:cSld>
  <p:clrMapOvr>
    <a:overrideClrMapping bg1="dk1" tx1="lt1" bg2="dk2" tx2="lt2" accent1="accent1" accent2="accent2" accent3="accent3" accent4="accent4" accent5="accent5" accent6="accent6" hlink="hlink" folHlink="folHlink"/>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演讲题目">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357158" y="3071810"/>
            <a:ext cx="8229600" cy="1143000"/>
          </a:xfrm>
          <a:prstGeom prst="rect">
            <a:avLst/>
          </a:prstGeom>
        </p:spPr>
        <p:txBody>
          <a:bodyPr/>
          <a:lstStyle>
            <a:lvl1pPr algn="l">
              <a:defRPr>
                <a:solidFill>
                  <a:schemeClr val="bg1"/>
                </a:solidFill>
                <a:effectLst>
                  <a:outerShdw blurRad="38100" dist="38100" dir="2700000" algn="tl">
                    <a:srgbClr val="000000">
                      <a:alpha val="43137"/>
                    </a:srgbClr>
                  </a:outerShdw>
                </a:effectLst>
              </a:defRPr>
            </a:lvl1pPr>
          </a:lstStyle>
          <a:p>
            <a:r>
              <a:rPr lang="zh-CN" altLang="en-US" dirty="0" smtClean="0"/>
              <a:t>演讲题目</a:t>
            </a:r>
            <a:endParaRPr lang="zh-CN" altLang="en-US" dirty="0"/>
          </a:p>
        </p:txBody>
      </p:sp>
      <p:sp>
        <p:nvSpPr>
          <p:cNvPr id="7" name="文本占位符 6"/>
          <p:cNvSpPr>
            <a:spLocks noGrp="1"/>
          </p:cNvSpPr>
          <p:nvPr>
            <p:ph type="body" sz="quarter" idx="10" hasCustomPrompt="1"/>
          </p:nvPr>
        </p:nvSpPr>
        <p:spPr>
          <a:xfrm>
            <a:off x="357158" y="2000250"/>
            <a:ext cx="2571750" cy="642938"/>
          </a:xfrm>
          <a:prstGeom prst="rect">
            <a:avLst/>
          </a:prstGeom>
        </p:spPr>
        <p:txBody>
          <a:bodyPr>
            <a:normAutofit/>
          </a:bodyPr>
          <a:lstStyle>
            <a:lvl1pPr>
              <a:buNone/>
              <a:defRPr sz="2000" b="0">
                <a:solidFill>
                  <a:schemeClr val="bg1"/>
                </a:solidFill>
                <a:effectLst>
                  <a:outerShdw blurRad="38100" dist="38100" dir="2700000" algn="tl">
                    <a:srgbClr val="000000">
                      <a:alpha val="43137"/>
                    </a:srgbClr>
                  </a:outerShdw>
                </a:effectLst>
              </a:defRPr>
            </a:lvl1pPr>
          </a:lstStyle>
          <a:p>
            <a:pPr lvl="0"/>
            <a:r>
              <a:rPr lang="zh-CN" altLang="en-US" dirty="0" smtClean="0"/>
              <a:t>课程编号：</a:t>
            </a:r>
            <a:endParaRPr lang="zh-CN" altLang="en-US" dirty="0"/>
          </a:p>
        </p:txBody>
      </p:sp>
      <p:sp>
        <p:nvSpPr>
          <p:cNvPr id="4" name="文本占位符 6"/>
          <p:cNvSpPr>
            <a:spLocks noGrp="1"/>
          </p:cNvSpPr>
          <p:nvPr>
            <p:ph type="body" sz="quarter" idx="11" hasCustomPrompt="1"/>
          </p:nvPr>
        </p:nvSpPr>
        <p:spPr>
          <a:xfrm>
            <a:off x="357158" y="4286256"/>
            <a:ext cx="2571750" cy="642938"/>
          </a:xfrm>
          <a:prstGeom prst="rect">
            <a:avLst/>
          </a:prstGeom>
        </p:spPr>
        <p:txBody>
          <a:bodyPr>
            <a:norm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Developer Cod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57200" y="274638"/>
            <a:ext cx="8229600" cy="1143000"/>
          </a:xfrm>
          <a:prstGeom prst="rect">
            <a:avLst/>
          </a:prstGeom>
        </p:spPr>
        <p:txBody>
          <a:bodyPr/>
          <a:lstStyle>
            <a:lvl1pPr>
              <a:defRPr baseline="0"/>
            </a:lvl1pPr>
          </a:lstStyle>
          <a:p>
            <a:r>
              <a:rPr lang="en-US" dirty="0" smtClean="0"/>
              <a:t>Use for CURRENT Software Code</a:t>
            </a:r>
            <a:endParaRPr lang="en-US" dirty="0"/>
          </a:p>
        </p:txBody>
      </p:sp>
      <p:sp>
        <p:nvSpPr>
          <p:cNvPr id="6" name="Text Placeholder 5"/>
          <p:cNvSpPr>
            <a:spLocks noGrp="1"/>
          </p:cNvSpPr>
          <p:nvPr>
            <p:ph type="body" sz="quarter" idx="10"/>
          </p:nvPr>
        </p:nvSpPr>
        <p:spPr>
          <a:xfrm>
            <a:off x="576072" y="1463040"/>
            <a:ext cx="8001000" cy="1602939"/>
          </a:xfrm>
          <a:prstGeom prst="rect">
            <a:avLst/>
          </a:prstGeom>
        </p:spPr>
        <p:txBody>
          <a:bodyPr/>
          <a:lstStyle>
            <a:lvl1pPr>
              <a:lnSpc>
                <a:spcPct val="78000"/>
              </a:lnSpc>
              <a:defRPr/>
            </a:lvl1pPr>
            <a:lvl2pPr>
              <a:lnSpc>
                <a:spcPct val="78000"/>
              </a:lnSpc>
              <a:defRPr/>
            </a:lvl2pPr>
            <a:lvl3pPr>
              <a:lnSpc>
                <a:spcPct val="78000"/>
              </a:lnSpc>
              <a:defRPr/>
            </a:lvl3pPr>
            <a:lvl4pPr>
              <a:lnSpc>
                <a:spcPct val="78000"/>
              </a:lnSpc>
              <a:defRPr/>
            </a:lvl4pPr>
            <a:lvl5pPr>
              <a:lnSpc>
                <a:spcPct val="78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2" y="1905002"/>
            <a:ext cx="7681913" cy="1523495"/>
          </a:xfrm>
        </p:spPr>
        <p:txBody>
          <a:bodyPr>
            <a:noAutofit/>
          </a:bodyPr>
          <a:lstStyle>
            <a:lvl1pPr>
              <a:lnSpc>
                <a:spcPct val="90000"/>
              </a:lnSpc>
              <a:defRPr sz="5400"/>
            </a:lvl1pPr>
          </a:lstStyle>
          <a:p>
            <a:r>
              <a:rPr lang="en-US" dirty="0" smtClean="0"/>
              <a:t>Click to edit Master title style</a:t>
            </a:r>
            <a:endParaRPr lang="en-US" dirty="0"/>
          </a:p>
        </p:txBody>
      </p:sp>
      <p:sp>
        <p:nvSpPr>
          <p:cNvPr id="3" name="Subtitle 2"/>
          <p:cNvSpPr>
            <a:spLocks noGrp="1"/>
          </p:cNvSpPr>
          <p:nvPr>
            <p:ph type="subTitle" idx="1"/>
          </p:nvPr>
        </p:nvSpPr>
        <p:spPr>
          <a:xfrm>
            <a:off x="730251" y="4344989"/>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6"/>
            <a:ext cx="7043208" cy="1523495"/>
          </a:xfrm>
        </p:spPr>
        <p:txBody>
          <a:bodyPr anchor="ctr" anchorCtr="0">
            <a:noAutofit/>
          </a:bodyPr>
          <a:lstStyle>
            <a:lvl1pPr>
              <a:lnSpc>
                <a:spcPct val="90000"/>
              </a:lnSpc>
              <a:defRPr sz="5400"/>
            </a:lvl1pPr>
          </a:lstStyle>
          <a:p>
            <a:r>
              <a:rPr lang="en-US" dirty="0" smtClean="0"/>
              <a:t>Click to edit Master title style</a:t>
            </a:r>
            <a:endParaRPr lang="en-US" dirty="0"/>
          </a:p>
        </p:txBody>
      </p:sp>
      <p:sp>
        <p:nvSpPr>
          <p:cNvPr id="3" name="Subtitle 2"/>
          <p:cNvSpPr>
            <a:spLocks noGrp="1"/>
          </p:cNvSpPr>
          <p:nvPr>
            <p:ph type="subTitle" idx="1"/>
          </p:nvPr>
        </p:nvSpPr>
        <p:spPr>
          <a:xfrm>
            <a:off x="1368955" y="4344989"/>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49"/>
            <a:ext cx="7690114" cy="1384995"/>
          </a:xfrm>
          <a:ln>
            <a:noFill/>
          </a:ln>
          <a:scene3d>
            <a:camera prst="orthographicFront"/>
            <a:lightRig rig="flat" dir="t"/>
          </a:scene3d>
          <a:sp3d>
            <a:contourClr>
              <a:srgbClr val="227600"/>
            </a:contourClr>
          </a:sp3d>
        </p:spPr>
        <p:txBody>
          <a:bodyPr vert="horz" wrap="square" lIns="0" tIns="0" rIns="0" bIns="0" rtlCol="0" anchor="t" anchorCtr="0">
            <a:noAutofit/>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482" normalizeH="0" baseline="0" noProof="0" dirty="0" smtClean="0">
                <a:ln w="11430"/>
                <a:gradFill>
                  <a:gsLst>
                    <a:gs pos="26000">
                      <a:srgbClr val="FFFFFF"/>
                    </a:gs>
                    <a:gs pos="47000">
                      <a:srgbClr val="FFF989"/>
                    </a:gs>
                    <a:gs pos="73000">
                      <a:srgbClr val="FFBB33"/>
                    </a:gs>
                  </a:gsLst>
                  <a:lin ang="5400000" scaled="0"/>
                </a:gradFill>
                <a:effectLst>
                  <a:outerShdw blurRad="50800" dist="39000" dir="5460000" algn="tl">
                    <a:srgbClr val="000000">
                      <a:alpha val="38000"/>
                    </a:srgbClr>
                  </a:outerShdw>
                </a:effectLst>
                <a:uLnTx/>
                <a:uFillTx/>
                <a:latin typeface="Segoe" pitchFamily="34" charset="0"/>
                <a:ea typeface="+mn-ea"/>
                <a:cs typeface="+mn-cs"/>
              </a:defRPr>
            </a:lvl1pPr>
          </a:lstStyle>
          <a:p>
            <a:pPr marL="0" lvl="0" indent="0" algn="l" defTabSz="685864" rtl="0" eaLnBrk="1" latinLnBrk="0" hangingPunct="1">
              <a:lnSpc>
                <a:spcPct val="90000"/>
              </a:lnSpc>
              <a:spcBef>
                <a:spcPct val="20000"/>
              </a:spcBef>
              <a:buSzPct val="90000"/>
              <a:buFont typeface="Arial" pitchFamily="34" charset="0"/>
              <a:buNone/>
            </a:pPr>
            <a:r>
              <a:rPr lang="en-US" dirty="0" smtClean="0"/>
              <a:t>click to…</a:t>
            </a:r>
          </a:p>
        </p:txBody>
      </p:sp>
    </p:spTree>
  </p:cSld>
  <p:clrMapOvr>
    <a:overrideClrMapping bg1="dk1" tx1="lt1" bg2="dk2" tx2="lt2" accent1="accent1" accent2="accent2" accent3="accent3" accent4="accent4" accent5="accent5" accent6="accent6" hlink="hlink" folHlink="folHlink"/>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81000" y="990600"/>
            <a:ext cx="8382000" cy="5562600"/>
          </a:xfrm>
        </p:spPr>
        <p:txBody>
          <a:bodyPr>
            <a:normAutofit/>
          </a:bodyPr>
          <a:lstStyle>
            <a:lvl1pPr>
              <a:lnSpc>
                <a:spcPct val="100000"/>
              </a:lnSpc>
              <a:defRPr>
                <a:latin typeface="微软雅黑" pitchFamily="34" charset="-122"/>
                <a:ea typeface="微软雅黑" pitchFamily="34" charset="-122"/>
              </a:defRPr>
            </a:lvl1pPr>
            <a:lvl2pPr>
              <a:lnSpc>
                <a:spcPct val="100000"/>
              </a:lnSpc>
              <a:defRPr>
                <a:latin typeface="微软雅黑" pitchFamily="34" charset="-122"/>
                <a:ea typeface="微软雅黑" pitchFamily="34" charset="-122"/>
              </a:defRPr>
            </a:lvl2pPr>
            <a:lvl3pPr>
              <a:lnSpc>
                <a:spcPct val="100000"/>
              </a:lnSpc>
              <a:defRPr>
                <a:latin typeface="微软雅黑" pitchFamily="34" charset="-122"/>
                <a:ea typeface="微软雅黑" pitchFamily="34" charset="-122"/>
              </a:defRPr>
            </a:lvl3pPr>
            <a:lvl4pPr>
              <a:lnSpc>
                <a:spcPct val="100000"/>
              </a:lnSpc>
              <a:defRPr sz="2000">
                <a:latin typeface="微软雅黑" pitchFamily="34" charset="-122"/>
                <a:ea typeface="微软雅黑" pitchFamily="34" charset="-122"/>
              </a:defRPr>
            </a:lvl4pPr>
            <a:lvl5pPr>
              <a:lnSpc>
                <a:spcPct val="100000"/>
              </a:lnSpc>
              <a:defRPr sz="1800">
                <a:latin typeface="微软雅黑" pitchFamily="34" charset="-122"/>
                <a:ea typeface="微软雅黑" pitchFamily="34" charset="-122"/>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pic>
        <p:nvPicPr>
          <p:cNvPr id="4" name="Picture 2" descr="Microsoft logo and tagline"/>
          <p:cNvPicPr>
            <a:picLocks noChangeAspect="1" noChangeArrowheads="1"/>
          </p:cNvPicPr>
          <p:nvPr userDrawn="1"/>
        </p:nvPicPr>
        <p:blipFill>
          <a:blip r:embed="rId2" cstate="print"/>
          <a:srcRect r="25626" b="44062"/>
          <a:stretch>
            <a:fillRect/>
          </a:stretch>
        </p:blipFill>
        <p:spPr bwMode="black">
          <a:xfrm>
            <a:off x="7543800" y="6477000"/>
            <a:ext cx="1474064" cy="239125"/>
          </a:xfrm>
          <a:prstGeom prst="rect">
            <a:avLst/>
          </a:prstGeom>
          <a:noFill/>
        </p:spPr>
      </p:pic>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dirty="0"/>
            </a:lvl1pPr>
          </a:lstStyle>
          <a:p>
            <a:r>
              <a:rPr lang="en-US" dirty="0" smtClean="0"/>
              <a:t>Click to edit Master title style</a:t>
            </a:r>
            <a:endParaRPr lang="en-US" dirty="0"/>
          </a:p>
        </p:txBody>
      </p:sp>
      <p:sp>
        <p:nvSpPr>
          <p:cNvPr id="3" name="Content Placeholder 2"/>
          <p:cNvSpPr>
            <a:spLocks noGrp="1"/>
          </p:cNvSpPr>
          <p:nvPr>
            <p:ph idx="1"/>
          </p:nvPr>
        </p:nvSpPr>
        <p:spPr>
          <a:xfrm>
            <a:off x="381000" y="1412875"/>
            <a:ext cx="8382000" cy="2135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2" descr="Microsoft logo and tagline"/>
          <p:cNvPicPr>
            <a:picLocks noChangeAspect="1" noChangeArrowheads="1"/>
          </p:cNvPicPr>
          <p:nvPr userDrawn="1"/>
        </p:nvPicPr>
        <p:blipFill>
          <a:blip r:embed="rId2" cstate="print"/>
          <a:srcRect r="25626" b="44062"/>
          <a:stretch>
            <a:fillRect/>
          </a:stretch>
        </p:blipFill>
        <p:spPr bwMode="black">
          <a:xfrm>
            <a:off x="7543800" y="6477000"/>
            <a:ext cx="1474064" cy="239125"/>
          </a:xfrm>
          <a:prstGeom prst="rect">
            <a:avLst/>
          </a:prstGeom>
          <a:noFill/>
        </p:spPr>
      </p:pic>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1556"/>
            <a:ext cx="4114800"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855893"/>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3" y="1411556"/>
            <a:ext cx="4117019" cy="692497"/>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855893"/>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2" descr="Microsoft logo and tagline"/>
          <p:cNvPicPr>
            <a:picLocks noChangeAspect="1" noChangeArrowheads="1"/>
          </p:cNvPicPr>
          <p:nvPr userDrawn="1"/>
        </p:nvPicPr>
        <p:blipFill>
          <a:blip r:embed="rId2" cstate="print"/>
          <a:srcRect r="25626" b="44062"/>
          <a:stretch>
            <a:fillRect/>
          </a:stretch>
        </p:blipFill>
        <p:spPr bwMode="black">
          <a:xfrm>
            <a:off x="7543800" y="6477000"/>
            <a:ext cx="1474064" cy="239125"/>
          </a:xfrm>
          <a:prstGeom prst="rect">
            <a:avLst/>
          </a:prstGeom>
          <a:noFill/>
        </p:spPr>
      </p:pic>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pic>
        <p:nvPicPr>
          <p:cNvPr id="3" name="Picture 2" descr="Microsoft logo and tagline"/>
          <p:cNvPicPr>
            <a:picLocks noChangeAspect="1" noChangeArrowheads="1"/>
          </p:cNvPicPr>
          <p:nvPr userDrawn="1"/>
        </p:nvPicPr>
        <p:blipFill>
          <a:blip r:embed="rId2" cstate="print"/>
          <a:srcRect r="25626" b="44062"/>
          <a:stretch>
            <a:fillRect/>
          </a:stretch>
        </p:blipFill>
        <p:spPr bwMode="black">
          <a:xfrm>
            <a:off x="7543800" y="6477000"/>
            <a:ext cx="1474064" cy="239125"/>
          </a:xfrm>
          <a:prstGeom prst="rect">
            <a:avLst/>
          </a:prstGeom>
          <a:noFill/>
        </p:spPr>
      </p:pic>
    </p:spTree>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2" name="Picture 2" descr="Microsoft logo and tagline"/>
          <p:cNvPicPr>
            <a:picLocks noChangeAspect="1" noChangeArrowheads="1"/>
          </p:cNvPicPr>
          <p:nvPr userDrawn="1"/>
        </p:nvPicPr>
        <p:blipFill>
          <a:blip r:embed="rId2" cstate="print"/>
          <a:srcRect r="25626" b="44062"/>
          <a:stretch>
            <a:fillRect/>
          </a:stretch>
        </p:blipFill>
        <p:spPr bwMode="black">
          <a:xfrm>
            <a:off x="7543800" y="6477000"/>
            <a:ext cx="1474064" cy="239125"/>
          </a:xfrm>
          <a:prstGeom prst="rect">
            <a:avLst/>
          </a:prstGeom>
          <a:noFill/>
        </p:spPr>
      </p:pic>
    </p:spTree>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tx" preserve="1">
  <p:cSld name="Title and Text">
    <p:spTree>
      <p:nvGrpSpPr>
        <p:cNvPr id="1" name=""/>
        <p:cNvGrpSpPr/>
        <p:nvPr/>
      </p:nvGrpSpPr>
      <p:grpSpPr>
        <a:xfrm>
          <a:off x="0" y="0"/>
          <a:ext cx="0" cy="0"/>
          <a:chOff x="0" y="0"/>
          <a:chExt cx="0" cy="0"/>
        </a:xfrm>
      </p:grpSpPr>
      <p:sp>
        <p:nvSpPr>
          <p:cNvPr id="28" name="Title 27"/>
          <p:cNvSpPr>
            <a:spLocks noGrp="1"/>
          </p:cNvSpPr>
          <p:nvPr>
            <p:ph type="title"/>
          </p:nvPr>
        </p:nvSpPr>
        <p:spPr/>
        <p:txBody>
          <a:bodyPr anchor="ctr"/>
          <a:lstStyle>
            <a:lvl1pPr>
              <a:defRPr/>
            </a:lvl1pPr>
          </a:lstStyle>
          <a:p>
            <a:r>
              <a:rPr lang="en-US" dirty="0" smtClean="0"/>
              <a:t>Click to edit Master title style</a:t>
            </a:r>
            <a:endParaRPr lang="en-GB" dirty="0"/>
          </a:p>
        </p:txBody>
      </p:sp>
      <p:sp>
        <p:nvSpPr>
          <p:cNvPr id="24" name="Text Placeholder 23"/>
          <p:cNvSpPr>
            <a:spLocks noGrp="1"/>
          </p:cNvSpPr>
          <p:nvPr>
            <p:ph type="body"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pic>
        <p:nvPicPr>
          <p:cNvPr id="4" name="Picture 2" descr="Microsoft logo and tagline"/>
          <p:cNvPicPr>
            <a:picLocks noChangeAspect="1" noChangeArrowheads="1"/>
          </p:cNvPicPr>
          <p:nvPr userDrawn="1"/>
        </p:nvPicPr>
        <p:blipFill>
          <a:blip r:embed="rId2" cstate="print"/>
          <a:srcRect r="25626" b="44062"/>
          <a:stretch>
            <a:fillRect/>
          </a:stretch>
        </p:blipFill>
        <p:spPr bwMode="black">
          <a:xfrm>
            <a:off x="7543800" y="6477000"/>
            <a:ext cx="1474064" cy="239125"/>
          </a:xfrm>
          <a:prstGeom prst="rect">
            <a:avLst/>
          </a:prstGeom>
          <a:noFill/>
        </p:spPr>
      </p:pic>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其他标题">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357158" y="2214554"/>
            <a:ext cx="8229600" cy="1143000"/>
          </a:xfrm>
          <a:prstGeom prst="rect">
            <a:avLst/>
          </a:prstGeom>
        </p:spPr>
        <p:txBody>
          <a:bodyPr>
            <a:noAutofit/>
          </a:bodyPr>
          <a:lstStyle>
            <a:lvl1pPr algn="l">
              <a:defRPr sz="8000" b="0" spc="1000" baseline="0">
                <a:solidFill>
                  <a:schemeClr val="bg1"/>
                </a:solidFill>
                <a:effectLst>
                  <a:outerShdw blurRad="38100" dist="38100" dir="2700000" algn="tl">
                    <a:srgbClr val="000000">
                      <a:alpha val="43137"/>
                    </a:srgbClr>
                  </a:outerShdw>
                </a:effectLst>
              </a:defRPr>
            </a:lvl1pPr>
          </a:lstStyle>
          <a:p>
            <a:r>
              <a:rPr lang="zh-CN" altLang="en-US" dirty="0" smtClean="0"/>
              <a:t>单击此处修改</a:t>
            </a:r>
            <a:endParaRPr lang="zh-CN" altLang="en-US" dirty="0"/>
          </a:p>
        </p:txBody>
      </p:sp>
      <p:sp>
        <p:nvSpPr>
          <p:cNvPr id="8" name="文本占位符 6"/>
          <p:cNvSpPr>
            <a:spLocks noGrp="1"/>
          </p:cNvSpPr>
          <p:nvPr>
            <p:ph type="body" sz="quarter" idx="10" hasCustomPrompt="1"/>
          </p:nvPr>
        </p:nvSpPr>
        <p:spPr>
          <a:xfrm>
            <a:off x="357158" y="3643314"/>
            <a:ext cx="8215370" cy="642938"/>
          </a:xfrm>
          <a:prstGeom prst="rect">
            <a:avLst/>
          </a:prstGeom>
        </p:spPr>
        <p:txBody>
          <a:bodyPr>
            <a:noAutofit/>
          </a:bodyPr>
          <a:lstStyle>
            <a:lvl1pPr>
              <a:buNone/>
              <a:defRPr sz="32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
        <p:nvSpPr>
          <p:cNvPr id="9" name="文本占位符 6"/>
          <p:cNvSpPr>
            <a:spLocks noGrp="1"/>
          </p:cNvSpPr>
          <p:nvPr>
            <p:ph type="body" sz="quarter" idx="11" hasCustomPrompt="1"/>
          </p:nvPr>
        </p:nvSpPr>
        <p:spPr>
          <a:xfrm>
            <a:off x="357158" y="4500570"/>
            <a:ext cx="8215370" cy="642938"/>
          </a:xfrm>
          <a:prstGeom prst="rect">
            <a:avLst/>
          </a:prstGeom>
        </p:spPr>
        <p:txBody>
          <a:bodyPr>
            <a:noAutofit/>
          </a:bodyPr>
          <a:lstStyle>
            <a:lvl1pPr>
              <a:buNone/>
              <a:defRPr sz="2400" b="0">
                <a:solidFill>
                  <a:schemeClr val="bg1"/>
                </a:solidFill>
                <a:effectLst>
                  <a:outerShdw blurRad="38100" dist="38100" dir="2700000" algn="tl">
                    <a:srgbClr val="000000">
                      <a:alpha val="43137"/>
                    </a:srgbClr>
                  </a:outerShdw>
                </a:effectLst>
              </a:defRPr>
            </a:lvl1pPr>
          </a:lstStyle>
          <a:p>
            <a:pPr lvl="0"/>
            <a:r>
              <a:rPr lang="zh-CN" altLang="en-US" dirty="0" smtClean="0"/>
              <a:t>单击此处修改</a:t>
            </a:r>
            <a:endParaRPr lang="zh-CN" alt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Rectangle 1"/>
          <p:cNvSpPr>
            <a:spLocks noGrp="1"/>
          </p:cNvSpPr>
          <p:nvPr>
            <p:ph type="title"/>
          </p:nvPr>
        </p:nvSpPr>
        <p:spPr>
          <a:xfrm>
            <a:off x="722313" y="4406901"/>
            <a:ext cx="7772400" cy="1362075"/>
          </a:xfrm>
        </p:spPr>
        <p:txBody>
          <a:bodyPr rtlCol="0"/>
          <a:lstStyle>
            <a:lvl1pPr algn="l">
              <a:defRPr sz="4000" b="1" cap="all"/>
            </a:lvl1pPr>
          </a:lstStyle>
          <a:p>
            <a:r>
              <a:rPr lang="en-US" dirty="0"/>
              <a:t>Click to edit Master title style</a:t>
            </a:r>
          </a:p>
        </p:txBody>
      </p:sp>
      <p:sp>
        <p:nvSpPr>
          <p:cNvPr id="3" name="Rectangle 2"/>
          <p:cNvSpPr>
            <a:spLocks noGrp="1"/>
          </p:cNvSpPr>
          <p:nvPr>
            <p:ph type="body" idx="1"/>
          </p:nvPr>
        </p:nvSpPr>
        <p:spPr>
          <a:xfrm>
            <a:off x="722313" y="4129902"/>
            <a:ext cx="7772400" cy="276999"/>
          </a:xfrm>
        </p:spPr>
        <p:txBody>
          <a:bodyPr rtlCol="0"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4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46495" y="298911"/>
            <a:ext cx="8375946" cy="664797"/>
          </a:xfrm>
        </p:spPr>
        <p:txBody>
          <a:bodyPr/>
          <a:lstStyle>
            <a:lvl1pPr>
              <a:defRPr>
                <a:gradFill>
                  <a:gsLst>
                    <a:gs pos="0">
                      <a:srgbClr val="FFFFFF"/>
                    </a:gs>
                    <a:gs pos="100000">
                      <a:srgbClr val="FFFFFF"/>
                    </a:gs>
                  </a:gsLst>
                  <a:lin ang="5400000" scaled="0"/>
                </a:gradFill>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374946" y="1134037"/>
            <a:ext cx="8382000" cy="2135969"/>
          </a:xfrm>
        </p:spPr>
        <p:txBody>
          <a:bodyPr/>
          <a:lstStyle>
            <a:lvl1pPr>
              <a:lnSpc>
                <a:spcPct val="90000"/>
              </a:lnSpc>
              <a:defRPr/>
            </a:lvl1pPr>
            <a:lvl2pPr>
              <a:lnSpc>
                <a:spcPct val="90000"/>
              </a:lnSpc>
              <a:buFontTx/>
              <a:buBlip>
                <a:blip r:embed="rId2"/>
              </a:buBlip>
              <a:defRPr/>
            </a:lvl2pPr>
            <a:lvl3pPr>
              <a:lnSpc>
                <a:spcPct val="90000"/>
              </a:lnSpc>
              <a:buFontTx/>
              <a:buBlip>
                <a:blip r:embed="rId2"/>
              </a:buBlip>
              <a:defRPr/>
            </a:lvl3pPr>
            <a:lvl4pPr>
              <a:lnSpc>
                <a:spcPct val="90000"/>
              </a:lnSpc>
              <a:buFontTx/>
              <a:buBlip>
                <a:blip r:embed="rId2"/>
              </a:buBlip>
              <a:defRPr/>
            </a:lvl4pPr>
            <a:lvl5pPr>
              <a:lnSpc>
                <a:spcPct val="90000"/>
              </a:lnSpc>
              <a:buFontTx/>
              <a:buBlip>
                <a:blip r:embed="rId2"/>
              </a:buBlip>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xmlns="" val="3161855696"/>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6" name="Picture 4" descr="http://www.aof.com.au/Whiteb1.jpg"/>
          <p:cNvPicPr>
            <a:picLocks noChangeAspect="1" noChangeArrowheads="1"/>
          </p:cNvPicPr>
          <p:nvPr userDrawn="1"/>
        </p:nvPicPr>
        <p:blipFill>
          <a:blip r:embed="rId2" cstate="print"/>
          <a:srcRect l="1026" t="2361" r="1026" b="2503"/>
          <a:stretch>
            <a:fillRect/>
          </a:stretch>
        </p:blipFill>
        <p:spPr bwMode="auto">
          <a:xfrm>
            <a:off x="0" y="0"/>
            <a:ext cx="9144000" cy="6858000"/>
          </a:xfrm>
          <a:prstGeom prst="rect">
            <a:avLst/>
          </a:prstGeom>
          <a:noFill/>
        </p:spPr>
      </p:pic>
      <p:pic>
        <p:nvPicPr>
          <p:cNvPr id="19" name="Picture 5"/>
          <p:cNvPicPr>
            <a:picLocks noChangeAspect="1" noChangeArrowheads="1"/>
          </p:cNvPicPr>
          <p:nvPr userDrawn="1"/>
        </p:nvPicPr>
        <p:blipFill>
          <a:blip r:embed="rId3" cstate="print"/>
          <a:srcRect/>
          <a:stretch>
            <a:fillRect/>
          </a:stretch>
        </p:blipFill>
        <p:spPr bwMode="auto">
          <a:xfrm>
            <a:off x="-7815" y="0"/>
            <a:ext cx="660784" cy="687754"/>
          </a:xfrm>
          <a:prstGeom prst="rect">
            <a:avLst/>
          </a:prstGeom>
          <a:noFill/>
          <a:ln w="9525">
            <a:noFill/>
            <a:miter lim="800000"/>
            <a:headEnd/>
            <a:tailEnd/>
          </a:ln>
        </p:spPr>
      </p:pic>
      <p:pic>
        <p:nvPicPr>
          <p:cNvPr id="20" name="Picture 6"/>
          <p:cNvPicPr>
            <a:picLocks noChangeAspect="1" noChangeArrowheads="1"/>
          </p:cNvPicPr>
          <p:nvPr userDrawn="1"/>
        </p:nvPicPr>
        <p:blipFill>
          <a:blip r:embed="rId4" cstate="print"/>
          <a:srcRect/>
          <a:stretch>
            <a:fillRect/>
          </a:stretch>
        </p:blipFill>
        <p:spPr bwMode="auto">
          <a:xfrm>
            <a:off x="8426432" y="-7619"/>
            <a:ext cx="717568" cy="693419"/>
          </a:xfrm>
          <a:prstGeom prst="rect">
            <a:avLst/>
          </a:prstGeom>
          <a:noFill/>
          <a:ln w="9525">
            <a:noFill/>
            <a:miter lim="800000"/>
            <a:headEnd/>
            <a:tailEnd/>
          </a:ln>
        </p:spPr>
      </p:pic>
      <p:pic>
        <p:nvPicPr>
          <p:cNvPr id="21" name="Picture 8"/>
          <p:cNvPicPr>
            <a:picLocks noChangeAspect="1" noChangeArrowheads="1"/>
          </p:cNvPicPr>
          <p:nvPr userDrawn="1"/>
        </p:nvPicPr>
        <p:blipFill>
          <a:blip r:embed="rId5" cstate="print"/>
          <a:srcRect/>
          <a:stretch>
            <a:fillRect/>
          </a:stretch>
        </p:blipFill>
        <p:spPr bwMode="auto">
          <a:xfrm>
            <a:off x="8445238" y="6164580"/>
            <a:ext cx="706381" cy="693420"/>
          </a:xfrm>
          <a:prstGeom prst="rect">
            <a:avLst/>
          </a:prstGeom>
          <a:noFill/>
          <a:ln w="9525">
            <a:noFill/>
            <a:miter lim="800000"/>
            <a:headEnd/>
            <a:tailEnd/>
          </a:ln>
        </p:spPr>
      </p:pic>
      <p:pic>
        <p:nvPicPr>
          <p:cNvPr id="22" name="Picture 10"/>
          <p:cNvPicPr>
            <a:picLocks noChangeAspect="1" noChangeArrowheads="1"/>
          </p:cNvPicPr>
          <p:nvPr userDrawn="1"/>
        </p:nvPicPr>
        <p:blipFill>
          <a:blip r:embed="rId6" cstate="print"/>
          <a:srcRect/>
          <a:stretch>
            <a:fillRect/>
          </a:stretch>
        </p:blipFill>
        <p:spPr bwMode="auto">
          <a:xfrm>
            <a:off x="-7191" y="6160508"/>
            <a:ext cx="677751" cy="697491"/>
          </a:xfrm>
          <a:prstGeom prst="rect">
            <a:avLst/>
          </a:prstGeom>
          <a:noFill/>
          <a:ln w="9525">
            <a:noFill/>
            <a:miter lim="800000"/>
            <a:headEnd/>
            <a:tailEnd/>
          </a:ln>
        </p:spPr>
      </p:pic>
      <p:sp>
        <p:nvSpPr>
          <p:cNvPr id="2" name="Title 1"/>
          <p:cNvSpPr>
            <a:spLocks noGrp="1"/>
          </p:cNvSpPr>
          <p:nvPr>
            <p:ph type="title"/>
          </p:nvPr>
        </p:nvSpPr>
        <p:spPr>
          <a:xfrm>
            <a:off x="457200" y="168318"/>
            <a:ext cx="8229600" cy="1143000"/>
          </a:xfrm>
        </p:spPr>
        <p:txBody>
          <a:bodyPr>
            <a:normAutofit/>
          </a:bodyPr>
          <a:lstStyle>
            <a:lvl1pPr>
              <a:defRPr sz="3200">
                <a:latin typeface="Post human" pitchFamily="2" charset="0"/>
              </a:defRPr>
            </a:lvl1pPr>
          </a:lstStyle>
          <a:p>
            <a:r>
              <a:rPr lang="en-US" dirty="0" smtClean="0"/>
              <a:t>Click to edit Master title style</a:t>
            </a:r>
            <a:endParaRPr lang="en-US" dirty="0"/>
          </a:p>
        </p:txBody>
      </p:sp>
    </p:spTree>
    <p:extLst>
      <p:ext uri="{BB962C8B-B14F-4D97-AF65-F5344CB8AC3E}">
        <p14:creationId xmlns:p14="http://schemas.microsoft.com/office/powerpoint/2010/main" xmlns="" val="3213873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反馈表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6" name="Picture 2" descr="white bar"/>
          <p:cNvPicPr preferRelativeResize="0">
            <a:picLocks noChangeAspect="1" noChangeArrowheads="1"/>
          </p:cNvPicPr>
          <p:nvPr userDrawn="1"/>
        </p:nvPicPr>
        <p:blipFill>
          <a:blip r:embed="rId3" cstate="print"/>
          <a:srcRect/>
          <a:stretch>
            <a:fillRect/>
          </a:stretch>
        </p:blipFill>
        <p:spPr bwMode="hidden">
          <a:xfrm>
            <a:off x="-1" y="2000240"/>
            <a:ext cx="9144001" cy="3760788"/>
          </a:xfrm>
          <a:prstGeom prst="rect">
            <a:avLst/>
          </a:prstGeom>
          <a:noFill/>
          <a:ln w="9525">
            <a:noFill/>
            <a:miter lim="800000"/>
            <a:headEnd/>
            <a:tailEnd/>
          </a:ln>
        </p:spPr>
      </p:pic>
      <p:sp>
        <p:nvSpPr>
          <p:cNvPr id="7" name="AutoShape 3"/>
          <p:cNvSpPr>
            <a:spLocks noChangeArrowheads="1"/>
          </p:cNvSpPr>
          <p:nvPr userDrawn="1"/>
        </p:nvSpPr>
        <p:spPr bwMode="auto">
          <a:xfrm>
            <a:off x="586569" y="2409837"/>
            <a:ext cx="8271711" cy="2662237"/>
          </a:xfrm>
          <a:prstGeom prst="roundRect">
            <a:avLst>
              <a:gd name="adj" fmla="val 8315"/>
            </a:avLst>
          </a:prstGeom>
          <a:noFill/>
          <a:ln cap="flat" cmpd="sng">
            <a:noFill/>
            <a:headEnd/>
            <a:tailEnd/>
          </a:ln>
        </p:spPr>
        <p:style>
          <a:lnRef idx="3">
            <a:schemeClr val="lt1"/>
          </a:lnRef>
          <a:fillRef idx="1">
            <a:schemeClr val="dk1"/>
          </a:fillRef>
          <a:effectRef idx="1">
            <a:schemeClr val="dk1"/>
          </a:effectRef>
          <a:fontRef idx="minor">
            <a:schemeClr val="lt1"/>
          </a:fontRef>
        </p:style>
        <p:txBody>
          <a:bodyPr rIns="365760" anchor="ctr"/>
          <a:lstStyle/>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感谢您参与此会场！</a:t>
            </a:r>
            <a:endParaRPr lang="en-US" altLang="zh-CN" sz="1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您的意见与建议对我们非常重要。</a:t>
            </a:r>
            <a:endParaRPr lang="en-US" altLang="zh-CN" sz="4000" dirty="0" smtClean="0">
              <a:solidFill>
                <a:srgbClr val="FFFFFF"/>
              </a:solidFill>
              <a:effectLst>
                <a:outerShdw blurRad="38100" dist="38100" dir="2700000" algn="tl">
                  <a:srgbClr val="02024A"/>
                </a:outerShdw>
              </a:effectLst>
              <a:latin typeface="黑体" pitchFamily="2" charset="-122"/>
            </a:endParaRPr>
          </a:p>
          <a:p>
            <a:pPr algn="ctr">
              <a:lnSpc>
                <a:spcPct val="150000"/>
              </a:lnSpc>
            </a:pPr>
            <a:r>
              <a:rPr lang="zh-CN" altLang="en-US" sz="4000" dirty="0" smtClean="0">
                <a:solidFill>
                  <a:srgbClr val="FFFFFF"/>
                </a:solidFill>
                <a:effectLst>
                  <a:outerShdw blurRad="38100" dist="38100" dir="2700000" algn="tl">
                    <a:srgbClr val="02024A"/>
                  </a:outerShdw>
                </a:effectLst>
                <a:latin typeface="黑体" pitchFamily="2" charset="-122"/>
              </a:rPr>
              <a:t>请</a:t>
            </a:r>
            <a:r>
              <a:rPr lang="zh-CN" altLang="en-US" sz="4000" dirty="0">
                <a:solidFill>
                  <a:srgbClr val="FFFFFF"/>
                </a:solidFill>
                <a:effectLst>
                  <a:outerShdw blurRad="38100" dist="38100" dir="2700000" algn="tl">
                    <a:srgbClr val="02024A"/>
                  </a:outerShdw>
                </a:effectLst>
                <a:latin typeface="黑体" pitchFamily="2" charset="-122"/>
              </a:rPr>
              <a:t>您填写反馈表。</a:t>
            </a:r>
            <a:endParaRPr lang="en-US" altLang="zh-CN" sz="4000" dirty="0">
              <a:solidFill>
                <a:srgbClr val="FFFFFF"/>
              </a:solidFill>
              <a:effectLst>
                <a:outerShdw blurRad="38100" dist="38100" dir="2700000" algn="tl">
                  <a:srgbClr val="02024A"/>
                </a:outerShdw>
              </a:effectLst>
              <a:latin typeface="黑体" pitchFamily="2"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结束页">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6" name="Text Box 3"/>
          <p:cNvSpPr txBox="1">
            <a:spLocks noChangeArrowheads="1"/>
          </p:cNvSpPr>
          <p:nvPr userDrawn="1"/>
        </p:nvSpPr>
        <p:spPr bwMode="blackWhite">
          <a:xfrm>
            <a:off x="398463" y="4191000"/>
            <a:ext cx="8382000" cy="523875"/>
          </a:xfrm>
          <a:prstGeom prst="rect">
            <a:avLst/>
          </a:prstGeom>
          <a:noFill/>
          <a:ln w="12700">
            <a:noFill/>
            <a:miter lim="800000"/>
            <a:headEnd type="none" w="sm" len="sm"/>
            <a:tailEnd type="none" w="sm" len="sm"/>
          </a:ln>
        </p:spPr>
        <p:txBody>
          <a:bodyPr lIns="91425" tIns="45713" rIns="91425" bIns="45713">
            <a:spAutoFit/>
          </a:bodyPr>
          <a:lstStyle/>
          <a:p>
            <a:pPr algn="ctr" eaLnBrk="0" hangingPunct="0"/>
            <a:r>
              <a:rPr lang="en-US" altLang="zh-CN" sz="700" dirty="0">
                <a:solidFill>
                  <a:schemeClr val="bg1"/>
                </a:solidFill>
                <a:latin typeface="Calibri" pitchFamily="34" charset="0"/>
                <a:cs typeface="Arial" pitchFamily="34" charset="0"/>
              </a:rPr>
              <a:t>© 2008 Microsoft Corporation. All rights reserved. Microsoft, Windows, Windows Vista and other product names are or may be registered trademarks and/or trademarks in the U.S. and/or other countries.</a:t>
            </a:r>
          </a:p>
          <a:p>
            <a:pPr algn="ctr" eaLnBrk="0" hangingPunct="0"/>
            <a:r>
              <a:rPr lang="en-US" altLang="zh-CN" sz="700" dirty="0">
                <a:solidFill>
                  <a:schemeClr val="bg1"/>
                </a:solidFill>
                <a:latin typeface="Calibri" pitchFamily="34" charset="0"/>
                <a:cs typeface="Arial"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pic>
        <p:nvPicPr>
          <p:cNvPr id="7" name="图片 6" descr="MS-logo.png"/>
          <p:cNvPicPr>
            <a:picLocks noChangeAspect="1"/>
          </p:cNvPicPr>
          <p:nvPr userDrawn="1"/>
        </p:nvPicPr>
        <p:blipFill>
          <a:blip r:embed="rId3" cstate="print"/>
          <a:stretch>
            <a:fillRect/>
          </a:stretch>
        </p:blipFill>
        <p:spPr>
          <a:xfrm>
            <a:off x="2035771" y="2743200"/>
            <a:ext cx="5035063" cy="1129766"/>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主要内容">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3"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Pct val="100000"/>
              <a:buFont typeface="Wingdings" pitchFamily="2" charset="2"/>
              <a:buChar char="l"/>
              <a:tabLst/>
              <a:defRPr sz="2400" b="1">
                <a:solidFill>
                  <a:schemeClr val="accent1"/>
                </a:solidFill>
              </a:defRPr>
            </a:lvl1pPr>
            <a:lvl2pPr>
              <a:buClr>
                <a:schemeClr val="bg1">
                  <a:lumMod val="50000"/>
                </a:schemeClr>
              </a:buClr>
              <a:buFont typeface="Wingdings" pitchFamily="2" charset="2"/>
              <a:buChar char="l"/>
              <a:defRPr sz="2400"/>
            </a:lvl2pPr>
            <a:lvl3pPr>
              <a:buClr>
                <a:schemeClr val="bg1">
                  <a:lumMod val="65000"/>
                </a:schemeClr>
              </a:buClr>
              <a:buFont typeface="Wingdings" pitchFamily="2" charset="2"/>
              <a:buChar char="l"/>
              <a:defRPr sz="2000"/>
            </a:lvl3pPr>
            <a:lvl4pPr>
              <a:buClr>
                <a:schemeClr val="bg1">
                  <a:lumMod val="65000"/>
                </a:schemeClr>
              </a:buClr>
              <a:buFont typeface="Wingdings" pitchFamily="2" charset="2"/>
              <a:buChar char="l"/>
              <a:defRPr/>
            </a:lvl4pPr>
            <a:lvl5pPr>
              <a:buClr>
                <a:schemeClr val="bg1">
                  <a:lumMod val="65000"/>
                </a:schemeClr>
              </a:buClr>
              <a:buFont typeface="Wingdings" pitchFamily="2" charset="2"/>
              <a:buChar char="l"/>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代码字体或字号">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
        <p:nvSpPr>
          <p:cNvPr id="7" name="内容占位符 2"/>
          <p:cNvSpPr>
            <a:spLocks noGrp="1"/>
          </p:cNvSpPr>
          <p:nvPr>
            <p:ph idx="1" hasCustomPrompt="1"/>
          </p:nvPr>
        </p:nvSpPr>
        <p:spPr>
          <a:xfrm>
            <a:off x="457200" y="1600200"/>
            <a:ext cx="8229600" cy="4525963"/>
          </a:xfrm>
          <a:prstGeom prst="rect">
            <a:avLst/>
          </a:prstGeom>
        </p:spPr>
        <p:txBody>
          <a:bodyPr/>
          <a:lstStyle>
            <a:lvl1pPr marL="342900" marR="0" indent="-342900" algn="l" defTabSz="914400" rtl="0" eaLnBrk="1" fontAlgn="auto" latinLnBrk="0" hangingPunct="1">
              <a:lnSpc>
                <a:spcPct val="100000"/>
              </a:lnSpc>
              <a:spcBef>
                <a:spcPct val="20000"/>
              </a:spcBef>
              <a:spcAft>
                <a:spcPts val="0"/>
              </a:spcAft>
              <a:buClr>
                <a:schemeClr val="accent1"/>
              </a:buClr>
              <a:buSzTx/>
              <a:buFont typeface="Wingdings" pitchFamily="2" charset="2"/>
              <a:buChar char="l"/>
              <a:tabLst/>
              <a:defRPr sz="2400" b="1">
                <a:solidFill>
                  <a:schemeClr val="bg2"/>
                </a:solidFill>
                <a:latin typeface="Courier New" pitchFamily="49" charset="0"/>
                <a:cs typeface="Courier New" pitchFamily="49" charset="0"/>
              </a:defRPr>
            </a:lvl1pPr>
            <a:lvl2pPr>
              <a:buClr>
                <a:schemeClr val="bg1">
                  <a:lumMod val="50000"/>
                </a:schemeClr>
              </a:buClr>
              <a:buFont typeface="Wingdings" pitchFamily="2" charset="2"/>
              <a:buChar char="l"/>
              <a:defRPr sz="2400">
                <a:latin typeface="Courier New" pitchFamily="49" charset="0"/>
                <a:cs typeface="Courier New" pitchFamily="49" charset="0"/>
              </a:defRPr>
            </a:lvl2pPr>
            <a:lvl3pPr>
              <a:buClr>
                <a:schemeClr val="bg1">
                  <a:lumMod val="65000"/>
                </a:schemeClr>
              </a:buClr>
              <a:buFont typeface="Wingdings" pitchFamily="2" charset="2"/>
              <a:buChar char="l"/>
              <a:defRPr sz="2000">
                <a:latin typeface="Courier New" pitchFamily="49" charset="0"/>
                <a:cs typeface="Courier New" pitchFamily="49" charset="0"/>
              </a:defRPr>
            </a:lvl3pPr>
            <a:lvl4pPr>
              <a:buClr>
                <a:schemeClr val="bg1">
                  <a:lumMod val="65000"/>
                </a:schemeClr>
              </a:buClr>
              <a:buFont typeface="Wingdings" pitchFamily="2" charset="2"/>
              <a:buChar char="l"/>
              <a:defRPr>
                <a:latin typeface="Courier New" pitchFamily="49" charset="0"/>
                <a:cs typeface="Courier New" pitchFamily="49" charset="0"/>
              </a:defRPr>
            </a:lvl4pPr>
            <a:lvl5pPr>
              <a:buClr>
                <a:schemeClr val="bg1">
                  <a:lumMod val="65000"/>
                </a:schemeClr>
              </a:buClr>
              <a:buFont typeface="Wingdings" pitchFamily="2" charset="2"/>
              <a:buChar char="l"/>
              <a:defRPr>
                <a:latin typeface="Courier New" pitchFamily="49" charset="0"/>
                <a:cs typeface="Courier New" pitchFamily="49" charset="0"/>
              </a:defRPr>
            </a:lvl5pPr>
          </a:lstStyle>
          <a:p>
            <a:pPr lvl="0"/>
            <a:r>
              <a:rPr lang="zh-CN" altLang="en-US" dirty="0" smtClean="0"/>
              <a:t>点击此处修改二级标题</a:t>
            </a:r>
            <a:endParaRPr lang="en-US" altLang="zh-CN" dirty="0" smtClean="0"/>
          </a:p>
          <a:p>
            <a:pPr lvl="1"/>
            <a:r>
              <a:rPr lang="zh-CN" altLang="en-US" dirty="0" smtClean="0"/>
              <a:t>第二级</a:t>
            </a:r>
          </a:p>
          <a:p>
            <a:pPr lvl="2"/>
            <a:r>
              <a:rPr lang="zh-CN" altLang="en-US" dirty="0" smtClean="0"/>
              <a:t>第三级</a:t>
            </a:r>
          </a:p>
          <a:p>
            <a:pPr lvl="3"/>
            <a:r>
              <a:rPr lang="zh-CN" altLang="en-US" dirty="0" smtClean="0"/>
              <a:t>第四级</a:t>
            </a:r>
          </a:p>
          <a:p>
            <a:pPr lvl="4"/>
            <a:r>
              <a:rPr lang="zh-CN" altLang="en-US" dirty="0" smtClean="0"/>
              <a:t>第五级</a:t>
            </a:r>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表格或饼图">
    <p:spTree>
      <p:nvGrpSpPr>
        <p:cNvPr id="1" name=""/>
        <p:cNvGrpSpPr/>
        <p:nvPr/>
      </p:nvGrpSpPr>
      <p:grpSpPr>
        <a:xfrm>
          <a:off x="0" y="0"/>
          <a:ext cx="0" cy="0"/>
          <a:chOff x="0" y="0"/>
          <a:chExt cx="0" cy="0"/>
        </a:xfrm>
      </p:grpSpPr>
      <p:sp>
        <p:nvSpPr>
          <p:cNvPr id="6" name="标题 1"/>
          <p:cNvSpPr>
            <a:spLocks noGrp="1"/>
          </p:cNvSpPr>
          <p:nvPr>
            <p:ph type="title" hasCustomPrompt="1"/>
          </p:nvPr>
        </p:nvSpPr>
        <p:spPr>
          <a:xfrm>
            <a:off x="457200" y="274638"/>
            <a:ext cx="8229600" cy="1143000"/>
          </a:xfrm>
          <a:prstGeom prst="rect">
            <a:avLst/>
          </a:prstGeom>
        </p:spPr>
        <p:txBody>
          <a:bodyPr>
            <a:normAutofit/>
          </a:bodyPr>
          <a:lstStyle>
            <a:lvl1pPr algn="l">
              <a:defRPr sz="4000" b="1" cap="none" spc="0" baseline="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defRPr>
            </a:lvl1pPr>
          </a:lstStyle>
          <a:p>
            <a:r>
              <a:rPr lang="zh-CN" altLang="en-US" dirty="0" smtClean="0"/>
              <a:t>点击此处修改标题</a:t>
            </a:r>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theme" Target="../theme/theme2.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image" Target="../media/image9.png"/><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22" cstate="print">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63" r:id="rId2"/>
    <p:sldLayoutId id="2147483664" r:id="rId3"/>
    <p:sldLayoutId id="2147483665" r:id="rId4"/>
    <p:sldLayoutId id="2147483666" r:id="rId5"/>
    <p:sldLayoutId id="2147483650" r:id="rId6"/>
    <p:sldLayoutId id="2147483668" r:id="rId7"/>
    <p:sldLayoutId id="2147483667" r:id="rId8"/>
    <p:sldLayoutId id="2147483655" r:id="rId9"/>
    <p:sldLayoutId id="2147483651" r:id="rId10"/>
    <p:sldLayoutId id="2147483652" r:id="rId11"/>
    <p:sldLayoutId id="2147483654" r:id="rId12"/>
    <p:sldLayoutId id="2147483656" r:id="rId13"/>
    <p:sldLayoutId id="2147483657" r:id="rId14"/>
    <p:sldLayoutId id="2147483658" r:id="rId15"/>
    <p:sldLayoutId id="2147483659" r:id="rId16"/>
    <p:sldLayoutId id="2147483660" r:id="rId17"/>
    <p:sldLayoutId id="2147483661" r:id="rId18"/>
    <p:sldLayoutId id="2147483662" r:id="rId19"/>
    <p:sldLayoutId id="2147483669" r:id="rId20"/>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4" cstate="print">
            <a:lum/>
          </a:blip>
          <a:srcRect/>
          <a:stretch>
            <a:fillRect l="-3000" r="-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498599"/>
          </a:xfrm>
          <a:prstGeom prst="rect">
            <a:avLst/>
          </a:prstGeom>
          <a:effectLst/>
        </p:spPr>
        <p:txBody>
          <a:bodyPr vert="horz" wrap="square" lIns="0" tIns="0" rIns="0" bIns="0" rtlCol="0" anchor="t">
            <a:noAutofit/>
            <a:scene3d>
              <a:camera prst="orthographicFront"/>
              <a:lightRig rig="glow" dir="tl"/>
            </a:scene3d>
            <a:sp3d extrusionH="31750" prstMaterial="metal">
              <a:bevelT w="38100" h="38100"/>
              <a:contourClr>
                <a:srgbClr val="000000"/>
              </a:contourClr>
            </a:sp3d>
          </a:bodyPr>
          <a:lstStyle/>
          <a:p>
            <a:r>
              <a:rPr lang="en-US" dirty="0" smtClean="0"/>
              <a:t>Click to edit Master title style</a:t>
            </a:r>
            <a:endParaRPr lang="en-US" dirty="0"/>
          </a:p>
        </p:txBody>
      </p:sp>
      <p:sp>
        <p:nvSpPr>
          <p:cNvPr id="3" name="Text Placeholder 2"/>
          <p:cNvSpPr>
            <a:spLocks noGrp="1"/>
          </p:cNvSpPr>
          <p:nvPr>
            <p:ph type="body" idx="1"/>
          </p:nvPr>
        </p:nvSpPr>
        <p:spPr>
          <a:xfrm>
            <a:off x="381000" y="1412877"/>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 id="2147483676" r:id="rId6"/>
    <p:sldLayoutId id="2147483677" r:id="rId7"/>
    <p:sldLayoutId id="2147483678" r:id="rId8"/>
    <p:sldLayoutId id="2147483679" r:id="rId9"/>
    <p:sldLayoutId id="2147483680" r:id="rId10"/>
    <p:sldLayoutId id="2147483681" r:id="rId11"/>
    <p:sldLayoutId id="2147483682" r:id="rId12"/>
  </p:sldLayoutIdLst>
  <p:transition>
    <p:fade/>
  </p:transition>
  <p:txStyles>
    <p:titleStyle>
      <a:lvl1pPr algn="l" defTabSz="685864" rtl="0" eaLnBrk="1" latinLnBrk="0" hangingPunct="1">
        <a:lnSpc>
          <a:spcPct val="90000"/>
        </a:lnSpc>
        <a:spcBef>
          <a:spcPct val="0"/>
        </a:spcBef>
        <a:buNone/>
        <a:defRPr lang="en-US" sz="4400" b="0" i="0" kern="1200" cap="none" spc="0" baseline="0" dirty="0">
          <a:ln w="3175">
            <a:noFill/>
          </a:ln>
          <a:gradFill flip="none" rotWithShape="1">
            <a:gsLst>
              <a:gs pos="28000">
                <a:srgbClr val="FFFFFF"/>
              </a:gs>
              <a:gs pos="48000">
                <a:srgbClr val="FFF989"/>
              </a:gs>
              <a:gs pos="80000">
                <a:srgbClr val="FFBB33"/>
              </a:gs>
            </a:gsLst>
            <a:lin ang="5400000" scaled="1"/>
            <a:tileRect/>
          </a:gradFill>
          <a:effectLst>
            <a:outerShdw blurRad="101600" algn="ctr" rotWithShape="0">
              <a:prstClr val="black"/>
            </a:outerShdw>
          </a:effectLst>
          <a:latin typeface="微软雅黑" pitchFamily="34" charset="-122"/>
          <a:ea typeface="微软雅黑" pitchFamily="34" charset="-122"/>
          <a:cs typeface="Arial" charset="0"/>
        </a:defRPr>
      </a:lvl1pPr>
    </p:titleStyle>
    <p:bodyStyle>
      <a:lvl1pPr marL="396875" indent="-396875" algn="l" defTabSz="914363" rtl="0" eaLnBrk="1" latinLnBrk="0" hangingPunct="1">
        <a:lnSpc>
          <a:spcPct val="90000"/>
        </a:lnSpc>
        <a:spcBef>
          <a:spcPct val="20000"/>
        </a:spcBef>
        <a:buFontTx/>
        <a:buBlip>
          <a:blip r:embed="rId15"/>
        </a:buBlip>
        <a:defRPr sz="3200" kern="1200">
          <a:solidFill>
            <a:schemeClr val="tx1"/>
          </a:solidFill>
          <a:effectLst/>
          <a:latin typeface="微软雅黑" pitchFamily="34" charset="-122"/>
          <a:ea typeface="微软雅黑" pitchFamily="34" charset="-122"/>
          <a:cs typeface="+mn-cs"/>
        </a:defRPr>
      </a:lvl1pPr>
      <a:lvl2pPr marL="914400" indent="-396875" algn="l" defTabSz="914363" rtl="0" eaLnBrk="1" latinLnBrk="0" hangingPunct="1">
        <a:lnSpc>
          <a:spcPct val="90000"/>
        </a:lnSpc>
        <a:spcBef>
          <a:spcPct val="20000"/>
        </a:spcBef>
        <a:buFontTx/>
        <a:buBlip>
          <a:blip r:embed="rId15"/>
        </a:buBlip>
        <a:defRPr sz="2800" kern="1200">
          <a:solidFill>
            <a:schemeClr val="tx1"/>
          </a:solidFill>
          <a:effectLst/>
          <a:latin typeface="微软雅黑" pitchFamily="34" charset="-122"/>
          <a:ea typeface="微软雅黑" pitchFamily="34" charset="-122"/>
          <a:cs typeface="+mn-cs"/>
        </a:defRPr>
      </a:lvl2pPr>
      <a:lvl3pPr marL="1258888" indent="-344488" algn="l" defTabSz="914363" rtl="0" eaLnBrk="1" latinLnBrk="0" hangingPunct="1">
        <a:lnSpc>
          <a:spcPct val="90000"/>
        </a:lnSpc>
        <a:spcBef>
          <a:spcPct val="20000"/>
        </a:spcBef>
        <a:buFontTx/>
        <a:buBlip>
          <a:blip r:embed="rId15"/>
        </a:buBlip>
        <a:defRPr sz="2400" kern="1200">
          <a:solidFill>
            <a:schemeClr val="tx1"/>
          </a:solidFill>
          <a:effectLst/>
          <a:latin typeface="微软雅黑" pitchFamily="34" charset="-122"/>
          <a:ea typeface="微软雅黑" pitchFamily="34" charset="-122"/>
          <a:cs typeface="+mn-cs"/>
        </a:defRPr>
      </a:lvl3pPr>
      <a:lvl4pPr marL="1604963" indent="-346075" algn="l" defTabSz="914363" rtl="0" eaLnBrk="1" latinLnBrk="0" hangingPunct="1">
        <a:lnSpc>
          <a:spcPct val="90000"/>
        </a:lnSpc>
        <a:spcBef>
          <a:spcPct val="20000"/>
        </a:spcBef>
        <a:buFontTx/>
        <a:buBlip>
          <a:blip r:embed="rId15"/>
        </a:buBlip>
        <a:defRPr sz="2400" kern="1200">
          <a:solidFill>
            <a:schemeClr val="tx1"/>
          </a:solidFill>
          <a:effectLst/>
          <a:latin typeface="微软雅黑" pitchFamily="34" charset="-122"/>
          <a:ea typeface="微软雅黑" pitchFamily="34" charset="-122"/>
          <a:cs typeface="+mn-cs"/>
        </a:defRPr>
      </a:lvl4pPr>
      <a:lvl5pPr marL="1941513" indent="-336550" algn="l" defTabSz="914363" rtl="0" eaLnBrk="1" latinLnBrk="0" hangingPunct="1">
        <a:lnSpc>
          <a:spcPct val="90000"/>
        </a:lnSpc>
        <a:spcBef>
          <a:spcPct val="20000"/>
        </a:spcBef>
        <a:buFontTx/>
        <a:buBlip>
          <a:blip r:embed="rId15"/>
        </a:buBlip>
        <a:defRPr sz="2400" kern="1200">
          <a:solidFill>
            <a:schemeClr val="tx1"/>
          </a:solidFill>
          <a:effectLst/>
          <a:latin typeface="微软雅黑" pitchFamily="34" charset="-122"/>
          <a:ea typeface="微软雅黑" pitchFamily="34" charset="-122"/>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xml"/><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hyperlink" Target="http://blogs.msdn.com/vcshblog/" TargetMode="External"/><Relationship Id="rId2" Type="http://schemas.openxmlformats.org/officeDocument/2006/relationships/hyperlink" Target="http://blogs.msdn.com/vcblog" TargetMode="External"/><Relationship Id="rId1" Type="http://schemas.openxmlformats.org/officeDocument/2006/relationships/slideLayout" Target="../slideLayouts/slideLayout2.xml"/><Relationship Id="rId6" Type="http://schemas.openxmlformats.org/officeDocument/2006/relationships/hyperlink" Target="http://social.msdn.microsoft.com/Forums/en-US/category/visualc/" TargetMode="External"/><Relationship Id="rId5" Type="http://schemas.openxmlformats.org/officeDocument/2006/relationships/hyperlink" Target="http://msdn.microsoft.com/en-us/visualc/default.aspx" TargetMode="External"/><Relationship Id="rId4" Type="http://schemas.openxmlformats.org/officeDocument/2006/relationships/hyperlink" Target="http://channel9.msdn.com/tags/C++/"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xml"/><Relationship Id="rId1" Type="http://schemas.openxmlformats.org/officeDocument/2006/relationships/slideLayout" Target="../slideLayouts/slideLayout28.xml"/><Relationship Id="rId6" Type="http://schemas.openxmlformats.org/officeDocument/2006/relationships/image" Target="../media/image23.png"/><Relationship Id="rId5" Type="http://schemas.openxmlformats.org/officeDocument/2006/relationships/image" Target="../media/image9.png"/><Relationship Id="rId4" Type="http://schemas.microsoft.com/office/2007/relationships/hdphoto" Target="../media/hdphoto1.wdp"/></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9.png"/><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标题 5"/>
          <p:cNvSpPr>
            <a:spLocks noGrp="1"/>
          </p:cNvSpPr>
          <p:nvPr>
            <p:ph type="title"/>
          </p:nvPr>
        </p:nvSpPr>
        <p:spPr/>
        <p:txBody>
          <a:bodyPr/>
          <a:lstStyle/>
          <a:p>
            <a:r>
              <a:rPr lang="zh-CN" altLang="en-US" dirty="0" smtClean="0"/>
              <a:t>匿名函数 （</a:t>
            </a:r>
            <a:r>
              <a:rPr lang="en-US" altLang="zh-CN" dirty="0" smtClean="0"/>
              <a:t>Lambdas</a:t>
            </a:r>
            <a:r>
              <a:rPr lang="zh-CN" altLang="en-US" dirty="0" smtClean="0"/>
              <a:t>）</a:t>
            </a:r>
            <a:endParaRPr lang="zh-CN" altLang="en-US" dirty="0"/>
          </a:p>
        </p:txBody>
      </p:sp>
      <p:sp>
        <p:nvSpPr>
          <p:cNvPr id="7" name="内容占位符 6"/>
          <p:cNvSpPr>
            <a:spLocks noGrp="1"/>
          </p:cNvSpPr>
          <p:nvPr>
            <p:ph idx="1"/>
          </p:nvPr>
        </p:nvSpPr>
        <p:spPr/>
        <p:txBody>
          <a:bodyPr/>
          <a:lstStyle/>
          <a:p>
            <a:pPr marL="0" lvl="0" indent="0" defTabSz="914363">
              <a:lnSpc>
                <a:spcPct val="78000"/>
              </a:lnSpc>
              <a:buClrTx/>
              <a:buNone/>
              <a:defRPr/>
            </a:pPr>
            <a:r>
              <a:rPr lang="en-US" altLang="zh-CN" sz="2800" dirty="0" err="1" smtClean="0">
                <a:solidFill>
                  <a:schemeClr val="tx1"/>
                </a:solidFill>
              </a:rPr>
              <a:t>int</a:t>
            </a:r>
            <a:r>
              <a:rPr lang="en-US" altLang="zh-CN" sz="2800" dirty="0" smtClean="0">
                <a:solidFill>
                  <a:schemeClr val="tx1"/>
                </a:solidFill>
              </a:rPr>
              <a:t> main()</a:t>
            </a:r>
          </a:p>
          <a:p>
            <a:pPr marL="0" lvl="0" indent="0" defTabSz="914363">
              <a:lnSpc>
                <a:spcPct val="78000"/>
              </a:lnSpc>
              <a:buClrTx/>
              <a:buNone/>
              <a:defRPr/>
            </a:pPr>
            <a:r>
              <a:rPr lang="en-US" altLang="zh-CN" sz="2800" dirty="0" smtClean="0">
                <a:solidFill>
                  <a:schemeClr val="tx1"/>
                </a:solidFill>
              </a:rPr>
              <a:t>{</a:t>
            </a:r>
          </a:p>
          <a:p>
            <a:pPr marL="384954" lvl="1" indent="-7937" defTabSz="914363">
              <a:lnSpc>
                <a:spcPct val="78000"/>
              </a:lnSpc>
              <a:buClrTx/>
              <a:buNone/>
              <a:defRPr/>
            </a:pPr>
            <a:r>
              <a:rPr lang="en-US" altLang="zh-CN" sz="2800" b="1" dirty="0" err="1" smtClean="0"/>
              <a:t>int</a:t>
            </a:r>
            <a:r>
              <a:rPr lang="en-US" altLang="zh-CN" sz="2800" b="1" dirty="0" smtClean="0"/>
              <a:t> sum = 0;</a:t>
            </a:r>
          </a:p>
          <a:p>
            <a:pPr marL="384954" lvl="1" indent="-7937" defTabSz="914363">
              <a:lnSpc>
                <a:spcPct val="78000"/>
              </a:lnSpc>
              <a:buClrTx/>
              <a:buNone/>
              <a:defRPr/>
            </a:pPr>
            <a:r>
              <a:rPr lang="en-US" altLang="zh-CN" sz="2800" b="1" dirty="0" smtClean="0"/>
              <a:t>auto f = [&amp;sum] (</a:t>
            </a:r>
            <a:r>
              <a:rPr lang="en-US" altLang="zh-CN" sz="2800" b="1" dirty="0" err="1" smtClean="0"/>
              <a:t>int</a:t>
            </a:r>
            <a:r>
              <a:rPr lang="en-US" altLang="zh-CN" sz="2800" b="1" dirty="0" smtClean="0"/>
              <a:t> x) -&gt; </a:t>
            </a:r>
            <a:r>
              <a:rPr lang="en-US" altLang="zh-CN" sz="2800" b="1" dirty="0" err="1" smtClean="0"/>
              <a:t>bool</a:t>
            </a:r>
            <a:r>
              <a:rPr lang="en-US" altLang="zh-CN" sz="2800" b="1" dirty="0" smtClean="0"/>
              <a:t> {</a:t>
            </a:r>
          </a:p>
          <a:p>
            <a:pPr marL="761970" lvl="2" indent="-7937" defTabSz="914363">
              <a:lnSpc>
                <a:spcPct val="78000"/>
              </a:lnSpc>
              <a:buClrTx/>
              <a:buNone/>
              <a:defRPr/>
            </a:pPr>
            <a:r>
              <a:rPr lang="en-US" altLang="zh-CN" sz="2800" b="1" dirty="0" smtClean="0"/>
              <a:t>return (x%2 == 0) ? ++sum : false; </a:t>
            </a:r>
          </a:p>
          <a:p>
            <a:pPr marL="384954" lvl="1" indent="-7937" defTabSz="914363">
              <a:lnSpc>
                <a:spcPct val="78000"/>
              </a:lnSpc>
              <a:buClrTx/>
              <a:buNone/>
              <a:defRPr/>
            </a:pPr>
            <a:r>
              <a:rPr lang="en-US" altLang="zh-CN" sz="2800" b="1" dirty="0" smtClean="0"/>
              <a:t>};</a:t>
            </a:r>
          </a:p>
          <a:p>
            <a:pPr marL="384954" lvl="1" indent="-7937" defTabSz="914363">
              <a:lnSpc>
                <a:spcPct val="78000"/>
              </a:lnSpc>
              <a:buClrTx/>
              <a:buNone/>
              <a:defRPr/>
            </a:pPr>
            <a:r>
              <a:rPr lang="en-US" altLang="zh-CN" sz="2800" b="1" dirty="0" smtClean="0"/>
              <a:t>f(1);</a:t>
            </a:r>
          </a:p>
          <a:p>
            <a:pPr marL="384954" lvl="1" indent="-7937" defTabSz="914363">
              <a:lnSpc>
                <a:spcPct val="78000"/>
              </a:lnSpc>
              <a:buClrTx/>
              <a:buNone/>
              <a:defRPr/>
            </a:pPr>
            <a:r>
              <a:rPr lang="en-US" altLang="zh-CN" sz="2800" b="1" dirty="0" smtClean="0"/>
              <a:t>f(2);</a:t>
            </a:r>
          </a:p>
          <a:p>
            <a:pPr marL="0" lvl="0" indent="0" defTabSz="914363">
              <a:lnSpc>
                <a:spcPct val="78000"/>
              </a:lnSpc>
              <a:buClrTx/>
              <a:buNone/>
              <a:defRPr/>
            </a:pPr>
            <a:r>
              <a:rPr lang="en-US" altLang="zh-CN" sz="2800" dirty="0" smtClean="0">
                <a:solidFill>
                  <a:schemeClr val="tx1"/>
                </a:solidFill>
              </a:rPr>
              <a:t>}</a:t>
            </a:r>
            <a:endParaRPr lang="en-US" altLang="zh-CN" sz="2800" dirty="0">
              <a:solidFill>
                <a:schemeClr val="tx1"/>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匿名函数 （</a:t>
            </a:r>
            <a:r>
              <a:rPr lang="en-US" altLang="zh-CN" dirty="0" smtClean="0"/>
              <a:t>Lambdas</a:t>
            </a:r>
            <a:r>
              <a:rPr lang="zh-CN" altLang="en-US" dirty="0" smtClean="0"/>
              <a:t>）</a:t>
            </a:r>
            <a:endParaRPr lang="zh-CN" altLang="en-US" dirty="0"/>
          </a:p>
        </p:txBody>
      </p:sp>
      <p:sp>
        <p:nvSpPr>
          <p:cNvPr id="3" name="Content Placeholder 2"/>
          <p:cNvSpPr>
            <a:spLocks noGrp="1"/>
          </p:cNvSpPr>
          <p:nvPr>
            <p:ph idx="1"/>
          </p:nvPr>
        </p:nvSpPr>
        <p:spPr/>
        <p:txBody>
          <a:bodyPr/>
          <a:lstStyle/>
          <a:p>
            <a:pPr marL="0" lvl="0" indent="0" defTabSz="914363">
              <a:lnSpc>
                <a:spcPct val="78000"/>
              </a:lnSpc>
              <a:buClrTx/>
              <a:buNone/>
              <a:defRPr/>
            </a:pPr>
            <a:r>
              <a:rPr lang="en-US" altLang="zh-CN" sz="2800" dirty="0" err="1" smtClean="0">
                <a:solidFill>
                  <a:schemeClr val="tx1"/>
                </a:solidFill>
              </a:rPr>
              <a:t>int</a:t>
            </a:r>
            <a:r>
              <a:rPr lang="en-US" altLang="zh-CN" sz="2800" dirty="0" smtClean="0">
                <a:solidFill>
                  <a:schemeClr val="tx1"/>
                </a:solidFill>
              </a:rPr>
              <a:t> main()</a:t>
            </a:r>
          </a:p>
          <a:p>
            <a:pPr marL="0" lvl="0" indent="0" defTabSz="914363">
              <a:lnSpc>
                <a:spcPct val="78000"/>
              </a:lnSpc>
              <a:buClrTx/>
              <a:buNone/>
              <a:defRPr/>
            </a:pPr>
            <a:r>
              <a:rPr lang="en-US" altLang="zh-CN" sz="2800" dirty="0" smtClean="0">
                <a:solidFill>
                  <a:schemeClr val="tx1"/>
                </a:solidFill>
              </a:rPr>
              <a:t>{</a:t>
            </a:r>
          </a:p>
          <a:p>
            <a:pPr marL="384954" lvl="1" indent="-7937" defTabSz="914363">
              <a:lnSpc>
                <a:spcPct val="78000"/>
              </a:lnSpc>
              <a:buClrTx/>
              <a:buNone/>
              <a:defRPr/>
            </a:pPr>
            <a:r>
              <a:rPr lang="en-US" altLang="zh-CN" sz="2800" b="1" dirty="0" err="1" smtClean="0"/>
              <a:t>int</a:t>
            </a:r>
            <a:r>
              <a:rPr lang="en-US" altLang="zh-CN" sz="2800" b="1" dirty="0" smtClean="0"/>
              <a:t> sum = 0;</a:t>
            </a:r>
          </a:p>
          <a:p>
            <a:pPr marL="384954" lvl="1" indent="-7937" defTabSz="914363">
              <a:lnSpc>
                <a:spcPct val="78000"/>
              </a:lnSpc>
              <a:buClrTx/>
              <a:buNone/>
              <a:defRPr/>
            </a:pPr>
            <a:r>
              <a:rPr lang="en-US" altLang="zh-CN" sz="2800" b="1" dirty="0" smtClean="0"/>
              <a:t>auto f = </a:t>
            </a:r>
            <a:r>
              <a:rPr lang="en-US" altLang="zh-CN" sz="3200" b="1" dirty="0" smtClean="0">
                <a:solidFill>
                  <a:srgbClr val="C00000"/>
                </a:solidFill>
              </a:rPr>
              <a:t>[&amp;sum]</a:t>
            </a:r>
            <a:r>
              <a:rPr lang="en-US" altLang="zh-CN" sz="2800" b="1" dirty="0" smtClean="0">
                <a:solidFill>
                  <a:srgbClr val="C00000"/>
                </a:solidFill>
              </a:rPr>
              <a:t> </a:t>
            </a:r>
            <a:r>
              <a:rPr lang="en-US" altLang="zh-CN" sz="2800" b="1" dirty="0" smtClean="0"/>
              <a:t>(</a:t>
            </a:r>
            <a:r>
              <a:rPr lang="en-US" altLang="zh-CN" sz="2800" b="1" dirty="0" err="1" smtClean="0"/>
              <a:t>int</a:t>
            </a:r>
            <a:r>
              <a:rPr lang="en-US" altLang="zh-CN" sz="2800" b="1" dirty="0" smtClean="0"/>
              <a:t> x) -&gt; </a:t>
            </a:r>
            <a:r>
              <a:rPr lang="en-US" altLang="zh-CN" sz="2800" b="1" dirty="0" err="1" smtClean="0"/>
              <a:t>bool</a:t>
            </a:r>
            <a:r>
              <a:rPr lang="en-US" altLang="zh-CN" sz="2800" b="1" dirty="0" smtClean="0"/>
              <a:t> {</a:t>
            </a:r>
          </a:p>
          <a:p>
            <a:pPr marL="761970" lvl="2" indent="-7937" defTabSz="914363">
              <a:lnSpc>
                <a:spcPct val="78000"/>
              </a:lnSpc>
              <a:buClrTx/>
              <a:buNone/>
              <a:defRPr/>
            </a:pPr>
            <a:r>
              <a:rPr lang="en-US" altLang="zh-CN" sz="2800" b="1" dirty="0" smtClean="0"/>
              <a:t>return (x%2 == 0) ? ++sum : false; </a:t>
            </a:r>
          </a:p>
          <a:p>
            <a:pPr marL="384954" lvl="1" indent="-7937" defTabSz="914363">
              <a:lnSpc>
                <a:spcPct val="78000"/>
              </a:lnSpc>
              <a:buClrTx/>
              <a:buNone/>
              <a:defRPr/>
            </a:pPr>
            <a:r>
              <a:rPr lang="en-US" altLang="zh-CN" sz="2800" b="1" dirty="0" smtClean="0"/>
              <a:t>};</a:t>
            </a:r>
          </a:p>
          <a:p>
            <a:pPr marL="384954" lvl="1" indent="-7937" defTabSz="914363">
              <a:lnSpc>
                <a:spcPct val="78000"/>
              </a:lnSpc>
              <a:buClrTx/>
              <a:buNone/>
              <a:defRPr/>
            </a:pPr>
            <a:r>
              <a:rPr lang="en-US" altLang="zh-CN" sz="2800" b="1" dirty="0" smtClean="0"/>
              <a:t>f(1);</a:t>
            </a:r>
          </a:p>
          <a:p>
            <a:pPr marL="384954" lvl="1" indent="-7937" defTabSz="914363">
              <a:lnSpc>
                <a:spcPct val="78000"/>
              </a:lnSpc>
              <a:buClrTx/>
              <a:buNone/>
              <a:defRPr/>
            </a:pPr>
            <a:r>
              <a:rPr lang="en-US" altLang="zh-CN" sz="2800" b="1" dirty="0" smtClean="0"/>
              <a:t>f(2);</a:t>
            </a:r>
          </a:p>
          <a:p>
            <a:pPr marL="0" lvl="0" indent="0" defTabSz="914363">
              <a:lnSpc>
                <a:spcPct val="78000"/>
              </a:lnSpc>
              <a:buClrTx/>
              <a:buNone/>
              <a:defRPr/>
            </a:pPr>
            <a:r>
              <a:rPr lang="en-US" altLang="zh-CN" sz="2800" dirty="0" smtClean="0">
                <a:solidFill>
                  <a:schemeClr val="tx1"/>
                </a:solidFill>
              </a:rPr>
              <a:t>}</a:t>
            </a:r>
            <a:endParaRPr lang="zh-CN" altLang="en-US"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匿名函数 （</a:t>
            </a:r>
            <a:r>
              <a:rPr lang="en-US" altLang="zh-CN" dirty="0" smtClean="0"/>
              <a:t>Lambdas</a:t>
            </a:r>
            <a:r>
              <a:rPr lang="zh-CN" altLang="en-US" dirty="0" smtClean="0"/>
              <a:t>）</a:t>
            </a:r>
            <a:endParaRPr lang="zh-CN" altLang="en-US" dirty="0"/>
          </a:p>
        </p:txBody>
      </p:sp>
      <p:sp>
        <p:nvSpPr>
          <p:cNvPr id="3" name="Content Placeholder 2"/>
          <p:cNvSpPr>
            <a:spLocks noGrp="1"/>
          </p:cNvSpPr>
          <p:nvPr>
            <p:ph idx="1"/>
          </p:nvPr>
        </p:nvSpPr>
        <p:spPr/>
        <p:txBody>
          <a:bodyPr/>
          <a:lstStyle/>
          <a:p>
            <a:pPr marL="0" lvl="0" indent="0" defTabSz="914363">
              <a:lnSpc>
                <a:spcPct val="78000"/>
              </a:lnSpc>
              <a:buClrTx/>
              <a:buNone/>
              <a:defRPr/>
            </a:pPr>
            <a:r>
              <a:rPr lang="en-US" altLang="zh-CN" sz="2800" dirty="0" err="1" smtClean="0">
                <a:solidFill>
                  <a:schemeClr val="tx1"/>
                </a:solidFill>
              </a:rPr>
              <a:t>int</a:t>
            </a:r>
            <a:r>
              <a:rPr lang="en-US" altLang="zh-CN" sz="2800" dirty="0" smtClean="0">
                <a:solidFill>
                  <a:schemeClr val="tx1"/>
                </a:solidFill>
              </a:rPr>
              <a:t> main()</a:t>
            </a:r>
          </a:p>
          <a:p>
            <a:pPr marL="0" lvl="0" indent="0" defTabSz="914363">
              <a:lnSpc>
                <a:spcPct val="78000"/>
              </a:lnSpc>
              <a:buClrTx/>
              <a:buNone/>
              <a:defRPr/>
            </a:pPr>
            <a:r>
              <a:rPr lang="en-US" altLang="zh-CN" sz="2800" dirty="0" smtClean="0">
                <a:solidFill>
                  <a:schemeClr val="tx1"/>
                </a:solidFill>
              </a:rPr>
              <a:t>{</a:t>
            </a:r>
          </a:p>
          <a:p>
            <a:pPr marL="384954" lvl="1" indent="-7937" defTabSz="914363">
              <a:lnSpc>
                <a:spcPct val="78000"/>
              </a:lnSpc>
              <a:buClrTx/>
              <a:buNone/>
              <a:defRPr/>
            </a:pPr>
            <a:r>
              <a:rPr lang="en-US" altLang="zh-CN" sz="2800" b="1" dirty="0" err="1" smtClean="0"/>
              <a:t>int</a:t>
            </a:r>
            <a:r>
              <a:rPr lang="en-US" altLang="zh-CN" sz="2800" b="1" dirty="0" smtClean="0"/>
              <a:t> sum = 0;</a:t>
            </a:r>
          </a:p>
          <a:p>
            <a:pPr marL="384954" lvl="1" indent="-7937" defTabSz="914363">
              <a:lnSpc>
                <a:spcPct val="78000"/>
              </a:lnSpc>
              <a:buClrTx/>
              <a:buNone/>
              <a:defRPr/>
            </a:pPr>
            <a:r>
              <a:rPr lang="en-US" altLang="zh-CN" sz="2800" b="1" dirty="0" smtClean="0"/>
              <a:t>auto f = [&amp;sum] </a:t>
            </a:r>
            <a:r>
              <a:rPr lang="en-US" altLang="zh-CN" sz="3200" b="1" dirty="0" smtClean="0">
                <a:solidFill>
                  <a:srgbClr val="C00000"/>
                </a:solidFill>
              </a:rPr>
              <a:t>(</a:t>
            </a:r>
            <a:r>
              <a:rPr lang="en-US" altLang="zh-CN" sz="3200" b="1" dirty="0" err="1" smtClean="0">
                <a:solidFill>
                  <a:srgbClr val="C00000"/>
                </a:solidFill>
              </a:rPr>
              <a:t>int</a:t>
            </a:r>
            <a:r>
              <a:rPr lang="en-US" altLang="zh-CN" sz="3200" b="1" dirty="0" smtClean="0">
                <a:solidFill>
                  <a:srgbClr val="C00000"/>
                </a:solidFill>
              </a:rPr>
              <a:t> x)</a:t>
            </a:r>
            <a:r>
              <a:rPr lang="en-US" altLang="zh-CN" sz="2800" b="1" dirty="0" smtClean="0">
                <a:solidFill>
                  <a:srgbClr val="C00000"/>
                </a:solidFill>
              </a:rPr>
              <a:t> </a:t>
            </a:r>
            <a:r>
              <a:rPr lang="en-US" altLang="zh-CN" sz="2800" b="1" dirty="0" smtClean="0"/>
              <a:t>-&gt; </a:t>
            </a:r>
            <a:r>
              <a:rPr lang="en-US" altLang="zh-CN" sz="2800" b="1" dirty="0" err="1" smtClean="0"/>
              <a:t>bool</a:t>
            </a:r>
            <a:r>
              <a:rPr lang="en-US" altLang="zh-CN" sz="2800" b="1" dirty="0" smtClean="0"/>
              <a:t> {</a:t>
            </a:r>
          </a:p>
          <a:p>
            <a:pPr marL="761970" lvl="2" indent="-7937" defTabSz="914363">
              <a:lnSpc>
                <a:spcPct val="78000"/>
              </a:lnSpc>
              <a:buClrTx/>
              <a:buNone/>
              <a:defRPr/>
            </a:pPr>
            <a:r>
              <a:rPr lang="en-US" altLang="zh-CN" sz="2800" b="1" dirty="0" smtClean="0"/>
              <a:t>return (x%2 == 0) ? ++sum : false; </a:t>
            </a:r>
          </a:p>
          <a:p>
            <a:pPr marL="384954" lvl="1" indent="-7937" defTabSz="914363">
              <a:lnSpc>
                <a:spcPct val="78000"/>
              </a:lnSpc>
              <a:buClrTx/>
              <a:buNone/>
              <a:defRPr/>
            </a:pPr>
            <a:r>
              <a:rPr lang="en-US" altLang="zh-CN" sz="2800" b="1" dirty="0" smtClean="0"/>
              <a:t>};</a:t>
            </a:r>
          </a:p>
          <a:p>
            <a:pPr marL="384954" lvl="1" indent="-7937" defTabSz="914363">
              <a:lnSpc>
                <a:spcPct val="78000"/>
              </a:lnSpc>
              <a:buClrTx/>
              <a:buNone/>
              <a:defRPr/>
            </a:pPr>
            <a:r>
              <a:rPr lang="en-US" altLang="zh-CN" sz="2800" b="1" dirty="0" smtClean="0"/>
              <a:t>f(1);</a:t>
            </a:r>
          </a:p>
          <a:p>
            <a:pPr marL="384954" lvl="1" indent="-7937" defTabSz="914363">
              <a:lnSpc>
                <a:spcPct val="78000"/>
              </a:lnSpc>
              <a:buClrTx/>
              <a:buNone/>
              <a:defRPr/>
            </a:pPr>
            <a:r>
              <a:rPr lang="en-US" altLang="zh-CN" sz="2800" b="1" dirty="0" smtClean="0"/>
              <a:t>f(2);</a:t>
            </a:r>
          </a:p>
          <a:p>
            <a:pPr marL="0" lvl="0" indent="0" defTabSz="914363">
              <a:lnSpc>
                <a:spcPct val="78000"/>
              </a:lnSpc>
              <a:buClrTx/>
              <a:buNone/>
              <a:defRPr/>
            </a:pPr>
            <a:r>
              <a:rPr lang="en-US" altLang="zh-CN" sz="2800" dirty="0" smtClean="0">
                <a:solidFill>
                  <a:schemeClr val="tx1"/>
                </a:solidFill>
              </a:rPr>
              <a:t>}</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匿名函数 （</a:t>
            </a:r>
            <a:r>
              <a:rPr lang="en-US" altLang="zh-CN" dirty="0" smtClean="0"/>
              <a:t>Lambdas</a:t>
            </a:r>
            <a:r>
              <a:rPr lang="zh-CN" altLang="en-US" dirty="0" smtClean="0"/>
              <a:t>）</a:t>
            </a:r>
            <a:endParaRPr lang="zh-CN" altLang="en-US" dirty="0"/>
          </a:p>
        </p:txBody>
      </p:sp>
      <p:sp>
        <p:nvSpPr>
          <p:cNvPr id="3" name="Content Placeholder 2"/>
          <p:cNvSpPr>
            <a:spLocks noGrp="1"/>
          </p:cNvSpPr>
          <p:nvPr>
            <p:ph idx="1"/>
          </p:nvPr>
        </p:nvSpPr>
        <p:spPr/>
        <p:txBody>
          <a:bodyPr/>
          <a:lstStyle/>
          <a:p>
            <a:pPr marL="0" lvl="0" indent="0" defTabSz="914363">
              <a:lnSpc>
                <a:spcPct val="78000"/>
              </a:lnSpc>
              <a:buClrTx/>
              <a:buNone/>
              <a:defRPr/>
            </a:pPr>
            <a:r>
              <a:rPr lang="en-US" altLang="zh-CN" sz="2800" dirty="0" err="1" smtClean="0">
                <a:solidFill>
                  <a:schemeClr val="tx1"/>
                </a:solidFill>
              </a:rPr>
              <a:t>int</a:t>
            </a:r>
            <a:r>
              <a:rPr lang="en-US" altLang="zh-CN" sz="2800" dirty="0" smtClean="0">
                <a:solidFill>
                  <a:schemeClr val="tx1"/>
                </a:solidFill>
              </a:rPr>
              <a:t> main()</a:t>
            </a:r>
          </a:p>
          <a:p>
            <a:pPr marL="0" lvl="0" indent="0" defTabSz="914363">
              <a:lnSpc>
                <a:spcPct val="78000"/>
              </a:lnSpc>
              <a:buClrTx/>
              <a:buNone/>
              <a:defRPr/>
            </a:pPr>
            <a:r>
              <a:rPr lang="en-US" altLang="zh-CN" sz="2800" dirty="0" smtClean="0">
                <a:solidFill>
                  <a:schemeClr val="tx1"/>
                </a:solidFill>
              </a:rPr>
              <a:t>{</a:t>
            </a:r>
          </a:p>
          <a:p>
            <a:pPr marL="384954" lvl="1" indent="-7937" defTabSz="914363">
              <a:lnSpc>
                <a:spcPct val="78000"/>
              </a:lnSpc>
              <a:buClrTx/>
              <a:buNone/>
              <a:defRPr/>
            </a:pPr>
            <a:r>
              <a:rPr lang="en-US" altLang="zh-CN" sz="2800" b="1" dirty="0" err="1" smtClean="0"/>
              <a:t>int</a:t>
            </a:r>
            <a:r>
              <a:rPr lang="en-US" altLang="zh-CN" sz="2800" b="1" dirty="0" smtClean="0"/>
              <a:t> sum = 0;</a:t>
            </a:r>
          </a:p>
          <a:p>
            <a:pPr marL="384954" lvl="1" indent="-7937" defTabSz="914363">
              <a:lnSpc>
                <a:spcPct val="78000"/>
              </a:lnSpc>
              <a:buClrTx/>
              <a:buNone/>
              <a:defRPr/>
            </a:pPr>
            <a:r>
              <a:rPr lang="en-US" altLang="zh-CN" sz="2800" b="1" dirty="0" smtClean="0"/>
              <a:t>auto f = [&amp;sum] (</a:t>
            </a:r>
            <a:r>
              <a:rPr lang="en-US" altLang="zh-CN" sz="2800" b="1" dirty="0" err="1" smtClean="0"/>
              <a:t>int</a:t>
            </a:r>
            <a:r>
              <a:rPr lang="en-US" altLang="zh-CN" sz="2800" b="1" dirty="0" smtClean="0"/>
              <a:t> x) </a:t>
            </a:r>
            <a:r>
              <a:rPr lang="en-US" altLang="zh-CN" sz="3200" b="1" dirty="0" smtClean="0">
                <a:solidFill>
                  <a:srgbClr val="C00000"/>
                </a:solidFill>
              </a:rPr>
              <a:t>-&gt; </a:t>
            </a:r>
            <a:r>
              <a:rPr lang="en-US" altLang="zh-CN" sz="3200" b="1" dirty="0" err="1" smtClean="0">
                <a:solidFill>
                  <a:srgbClr val="C00000"/>
                </a:solidFill>
              </a:rPr>
              <a:t>bool</a:t>
            </a:r>
            <a:r>
              <a:rPr lang="en-US" altLang="zh-CN" sz="2800" b="1" dirty="0" smtClean="0">
                <a:solidFill>
                  <a:srgbClr val="C00000"/>
                </a:solidFill>
              </a:rPr>
              <a:t> </a:t>
            </a:r>
            <a:r>
              <a:rPr lang="en-US" altLang="zh-CN" sz="2800" b="1" dirty="0" smtClean="0"/>
              <a:t>{</a:t>
            </a:r>
          </a:p>
          <a:p>
            <a:pPr marL="761970" lvl="2" indent="-7937" defTabSz="914363">
              <a:lnSpc>
                <a:spcPct val="78000"/>
              </a:lnSpc>
              <a:buClrTx/>
              <a:buNone/>
              <a:defRPr/>
            </a:pPr>
            <a:r>
              <a:rPr lang="en-US" altLang="zh-CN" sz="2800" b="1" dirty="0" smtClean="0"/>
              <a:t>return (x%2 == 0) ? ++sum : false; </a:t>
            </a:r>
          </a:p>
          <a:p>
            <a:pPr marL="384954" lvl="1" indent="-7937" defTabSz="914363">
              <a:lnSpc>
                <a:spcPct val="78000"/>
              </a:lnSpc>
              <a:buClrTx/>
              <a:buNone/>
              <a:defRPr/>
            </a:pPr>
            <a:r>
              <a:rPr lang="en-US" altLang="zh-CN" sz="2800" b="1" dirty="0" smtClean="0"/>
              <a:t>};</a:t>
            </a:r>
          </a:p>
          <a:p>
            <a:pPr marL="384954" lvl="1" indent="-7937" defTabSz="914363">
              <a:lnSpc>
                <a:spcPct val="78000"/>
              </a:lnSpc>
              <a:buClrTx/>
              <a:buNone/>
              <a:defRPr/>
            </a:pPr>
            <a:r>
              <a:rPr lang="en-US" altLang="zh-CN" sz="2800" b="1" dirty="0" smtClean="0"/>
              <a:t>f(1);</a:t>
            </a:r>
          </a:p>
          <a:p>
            <a:pPr marL="384954" lvl="1" indent="-7937" defTabSz="914363">
              <a:lnSpc>
                <a:spcPct val="78000"/>
              </a:lnSpc>
              <a:buClrTx/>
              <a:buNone/>
              <a:defRPr/>
            </a:pPr>
            <a:r>
              <a:rPr lang="en-US" altLang="zh-CN" sz="2800" b="1" dirty="0" smtClean="0"/>
              <a:t>f(2);</a:t>
            </a:r>
          </a:p>
          <a:p>
            <a:pPr marL="0" lvl="0" indent="0" defTabSz="914363">
              <a:lnSpc>
                <a:spcPct val="78000"/>
              </a:lnSpc>
              <a:buClrTx/>
              <a:buNone/>
              <a:defRPr/>
            </a:pPr>
            <a:r>
              <a:rPr lang="en-US" altLang="zh-CN" sz="2800" dirty="0" smtClean="0">
                <a:solidFill>
                  <a:schemeClr val="tx1"/>
                </a:solidFill>
              </a:rPr>
              <a:t>}</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匿名函数 （</a:t>
            </a:r>
            <a:r>
              <a:rPr lang="en-US" altLang="zh-CN" dirty="0" smtClean="0"/>
              <a:t>Lambdas</a:t>
            </a:r>
            <a:r>
              <a:rPr lang="zh-CN" altLang="en-US" dirty="0" smtClean="0"/>
              <a:t>）</a:t>
            </a:r>
            <a:endParaRPr lang="zh-CN" altLang="en-US" dirty="0"/>
          </a:p>
        </p:txBody>
      </p:sp>
      <p:sp>
        <p:nvSpPr>
          <p:cNvPr id="3" name="Content Placeholder 2"/>
          <p:cNvSpPr>
            <a:spLocks noGrp="1"/>
          </p:cNvSpPr>
          <p:nvPr>
            <p:ph idx="1"/>
          </p:nvPr>
        </p:nvSpPr>
        <p:spPr/>
        <p:txBody>
          <a:bodyPr/>
          <a:lstStyle/>
          <a:p>
            <a:pPr marL="0" lvl="0" indent="0" defTabSz="914363">
              <a:lnSpc>
                <a:spcPct val="78000"/>
              </a:lnSpc>
              <a:buClrTx/>
              <a:buNone/>
              <a:defRPr/>
            </a:pPr>
            <a:r>
              <a:rPr lang="en-US" altLang="zh-CN" sz="2800" dirty="0" err="1" smtClean="0">
                <a:solidFill>
                  <a:schemeClr val="tx1"/>
                </a:solidFill>
              </a:rPr>
              <a:t>int</a:t>
            </a:r>
            <a:r>
              <a:rPr lang="en-US" altLang="zh-CN" sz="2800" dirty="0" smtClean="0">
                <a:solidFill>
                  <a:schemeClr val="tx1"/>
                </a:solidFill>
              </a:rPr>
              <a:t> main()</a:t>
            </a:r>
          </a:p>
          <a:p>
            <a:pPr marL="0" lvl="0" indent="0" defTabSz="914363">
              <a:lnSpc>
                <a:spcPct val="78000"/>
              </a:lnSpc>
              <a:buClrTx/>
              <a:buNone/>
              <a:defRPr/>
            </a:pPr>
            <a:r>
              <a:rPr lang="en-US" altLang="zh-CN" sz="2800" dirty="0" smtClean="0">
                <a:solidFill>
                  <a:schemeClr val="tx1"/>
                </a:solidFill>
              </a:rPr>
              <a:t>{</a:t>
            </a:r>
          </a:p>
          <a:p>
            <a:pPr marL="384954" lvl="1" indent="-7937" defTabSz="914363">
              <a:lnSpc>
                <a:spcPct val="78000"/>
              </a:lnSpc>
              <a:buClrTx/>
              <a:buNone/>
              <a:defRPr/>
            </a:pPr>
            <a:r>
              <a:rPr lang="en-US" altLang="zh-CN" sz="2800" b="1" dirty="0" err="1" smtClean="0"/>
              <a:t>int</a:t>
            </a:r>
            <a:r>
              <a:rPr lang="en-US" altLang="zh-CN" sz="2800" b="1" dirty="0" smtClean="0"/>
              <a:t> sum = 0;</a:t>
            </a:r>
          </a:p>
          <a:p>
            <a:pPr marL="384954" lvl="1" indent="-7937" defTabSz="914363">
              <a:lnSpc>
                <a:spcPct val="78000"/>
              </a:lnSpc>
              <a:buClrTx/>
              <a:buNone/>
              <a:defRPr/>
            </a:pPr>
            <a:r>
              <a:rPr lang="en-US" altLang="zh-CN" sz="3200" b="1" dirty="0" smtClean="0">
                <a:solidFill>
                  <a:srgbClr val="C00000"/>
                </a:solidFill>
              </a:rPr>
              <a:t>auto f</a:t>
            </a:r>
            <a:r>
              <a:rPr lang="en-US" altLang="zh-CN" sz="2800" b="1" dirty="0" smtClean="0"/>
              <a:t> = [&amp;sum] (</a:t>
            </a:r>
            <a:r>
              <a:rPr lang="en-US" altLang="zh-CN" sz="2800" b="1" dirty="0" err="1" smtClean="0"/>
              <a:t>int</a:t>
            </a:r>
            <a:r>
              <a:rPr lang="en-US" altLang="zh-CN" sz="2800" b="1" dirty="0" smtClean="0"/>
              <a:t> x) -&gt; </a:t>
            </a:r>
            <a:r>
              <a:rPr lang="en-US" altLang="zh-CN" sz="2800" b="1" dirty="0" err="1" smtClean="0"/>
              <a:t>bool</a:t>
            </a:r>
            <a:r>
              <a:rPr lang="en-US" altLang="zh-CN" sz="2800" b="1" dirty="0" smtClean="0"/>
              <a:t> {</a:t>
            </a:r>
          </a:p>
          <a:p>
            <a:pPr marL="761970" lvl="2" indent="-7937" defTabSz="914363">
              <a:lnSpc>
                <a:spcPct val="78000"/>
              </a:lnSpc>
              <a:buClrTx/>
              <a:buNone/>
              <a:defRPr/>
            </a:pPr>
            <a:r>
              <a:rPr lang="en-US" altLang="zh-CN" sz="2800" b="1" dirty="0" smtClean="0"/>
              <a:t>return (x%2 == 0) ? ++sum : false; </a:t>
            </a:r>
          </a:p>
          <a:p>
            <a:pPr marL="384954" lvl="1" indent="-7937" defTabSz="914363">
              <a:lnSpc>
                <a:spcPct val="78000"/>
              </a:lnSpc>
              <a:buClrTx/>
              <a:buNone/>
              <a:defRPr/>
            </a:pPr>
            <a:r>
              <a:rPr lang="en-US" altLang="zh-CN" sz="2800" b="1" dirty="0" smtClean="0"/>
              <a:t>};</a:t>
            </a:r>
          </a:p>
          <a:p>
            <a:pPr marL="384954" lvl="1" indent="-7937" defTabSz="914363">
              <a:lnSpc>
                <a:spcPct val="78000"/>
              </a:lnSpc>
              <a:buClrTx/>
              <a:buNone/>
              <a:defRPr/>
            </a:pPr>
            <a:r>
              <a:rPr lang="en-US" altLang="zh-CN" sz="2800" b="1" dirty="0" smtClean="0"/>
              <a:t>f(1);</a:t>
            </a:r>
          </a:p>
          <a:p>
            <a:pPr marL="384954" lvl="1" indent="-7937" defTabSz="914363">
              <a:lnSpc>
                <a:spcPct val="78000"/>
              </a:lnSpc>
              <a:buClrTx/>
              <a:buNone/>
              <a:defRPr/>
            </a:pPr>
            <a:r>
              <a:rPr lang="en-US" altLang="zh-CN" sz="2800" b="1" dirty="0" smtClean="0"/>
              <a:t>f(2);</a:t>
            </a:r>
          </a:p>
          <a:p>
            <a:pPr marL="0" lvl="0" indent="0" defTabSz="914363">
              <a:lnSpc>
                <a:spcPct val="78000"/>
              </a:lnSpc>
              <a:buClrTx/>
              <a:buNone/>
              <a:defRPr/>
            </a:pPr>
            <a:r>
              <a:rPr lang="en-US" altLang="zh-CN" sz="2800" dirty="0" smtClean="0">
                <a:solidFill>
                  <a:schemeClr val="tx1"/>
                </a:solidFill>
              </a:rPr>
              <a:t>}</a:t>
            </a:r>
          </a:p>
          <a:p>
            <a:endParaRPr lang="zh-CN" altLang="en-US"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并行开发的最好支持</a:t>
            </a:r>
            <a:endParaRPr lang="zh-CN" altLang="en-US" dirty="0"/>
          </a:p>
        </p:txBody>
      </p:sp>
      <p:sp>
        <p:nvSpPr>
          <p:cNvPr id="4" name="Rounded Rectangle 3"/>
          <p:cNvSpPr/>
          <p:nvPr/>
        </p:nvSpPr>
        <p:spPr bwMode="auto">
          <a:xfrm>
            <a:off x="1905000" y="1295400"/>
            <a:ext cx="7086600" cy="182880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effectLst>
                <a:outerShdw blurRad="38100" dist="38100" dir="2700000" algn="tl">
                  <a:srgbClr val="000000">
                    <a:alpha val="43137"/>
                  </a:srgbClr>
                </a:outerShdw>
              </a:effectLst>
            </a:endParaRPr>
          </a:p>
        </p:txBody>
      </p:sp>
      <p:sp>
        <p:nvSpPr>
          <p:cNvPr id="5" name="TextBox 4"/>
          <p:cNvSpPr txBox="1"/>
          <p:nvPr/>
        </p:nvSpPr>
        <p:spPr>
          <a:xfrm>
            <a:off x="5943600" y="2209800"/>
            <a:ext cx="1905000" cy="76200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noAutofit/>
          </a:bodyPr>
          <a:lstStyle/>
          <a:p>
            <a:pPr algn="ctr"/>
            <a:r>
              <a:rPr lang="en-US" sz="2000" b="1" dirty="0" smtClean="0">
                <a:solidFill>
                  <a:schemeClr val="tx1"/>
                </a:solidFill>
              </a:rPr>
              <a:t>Parallel Pattern Library</a:t>
            </a:r>
            <a:endParaRPr lang="en-US" sz="2000" b="1" dirty="0">
              <a:solidFill>
                <a:schemeClr val="tx1"/>
              </a:solidFill>
            </a:endParaRPr>
          </a:p>
        </p:txBody>
      </p:sp>
      <p:sp>
        <p:nvSpPr>
          <p:cNvPr id="6" name="Rounded Rectangle 5"/>
          <p:cNvSpPr/>
          <p:nvPr/>
        </p:nvSpPr>
        <p:spPr bwMode="auto">
          <a:xfrm>
            <a:off x="1905000" y="3352800"/>
            <a:ext cx="7086600" cy="1981675"/>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endParaRPr>
          </a:p>
        </p:txBody>
      </p:sp>
      <p:sp>
        <p:nvSpPr>
          <p:cNvPr id="7" name="TextBox 6"/>
          <p:cNvSpPr txBox="1"/>
          <p:nvPr/>
        </p:nvSpPr>
        <p:spPr>
          <a:xfrm>
            <a:off x="5945058" y="4781490"/>
            <a:ext cx="2894140" cy="40011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2000" b="1" dirty="0" smtClean="0">
                <a:solidFill>
                  <a:schemeClr val="tx1"/>
                </a:solidFill>
              </a:rPr>
              <a:t>Resource Manager</a:t>
            </a:r>
            <a:endParaRPr lang="en-US" sz="2000" b="1" dirty="0">
              <a:solidFill>
                <a:schemeClr val="tx1"/>
              </a:solidFill>
            </a:endParaRPr>
          </a:p>
        </p:txBody>
      </p:sp>
      <p:sp>
        <p:nvSpPr>
          <p:cNvPr id="8" name="TextBox 7"/>
          <p:cNvSpPr txBox="1"/>
          <p:nvPr/>
        </p:nvSpPr>
        <p:spPr>
          <a:xfrm>
            <a:off x="5943600" y="3714690"/>
            <a:ext cx="2880360" cy="998041"/>
          </a:xfrm>
          <a:prstGeom prst="rect">
            <a:avLst/>
          </a:prstGeom>
        </p:spPr>
        <p:style>
          <a:lnRef idx="0">
            <a:schemeClr val="accent3"/>
          </a:lnRef>
          <a:fillRef idx="3">
            <a:schemeClr val="accent3"/>
          </a:fillRef>
          <a:effectRef idx="3">
            <a:schemeClr val="accent3"/>
          </a:effectRef>
          <a:fontRef idx="minor">
            <a:schemeClr val="lt1"/>
          </a:fontRef>
        </p:style>
        <p:txBody>
          <a:bodyPr wrap="square" rtlCol="0" anchor="ctr" anchorCtr="0">
            <a:noAutofit/>
          </a:bodyPr>
          <a:lstStyle/>
          <a:p>
            <a:pPr algn="ctr"/>
            <a:r>
              <a:rPr lang="en-US" sz="2000" b="1" dirty="0" smtClean="0">
                <a:solidFill>
                  <a:schemeClr val="tx1"/>
                </a:solidFill>
              </a:rPr>
              <a:t>Task Scheduler</a:t>
            </a:r>
            <a:endParaRPr lang="en-US" sz="2000" b="1" dirty="0">
              <a:solidFill>
                <a:schemeClr val="tx1"/>
              </a:solidFill>
            </a:endParaRPr>
          </a:p>
        </p:txBody>
      </p:sp>
      <p:sp>
        <p:nvSpPr>
          <p:cNvPr id="9" name="TextBox 8"/>
          <p:cNvSpPr txBox="1"/>
          <p:nvPr/>
        </p:nvSpPr>
        <p:spPr>
          <a:xfrm>
            <a:off x="2101326" y="2209800"/>
            <a:ext cx="2895600" cy="762000"/>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nchor="ctr" anchorCtr="0">
            <a:noAutofit/>
          </a:bodyPr>
          <a:lstStyle/>
          <a:p>
            <a:pPr algn="ctr"/>
            <a:r>
              <a:rPr lang="en-US" sz="2000" dirty="0" smtClean="0">
                <a:solidFill>
                  <a:schemeClr val="bg1"/>
                </a:solidFill>
              </a:rPr>
              <a:t>Task Parallel </a:t>
            </a:r>
          </a:p>
          <a:p>
            <a:pPr algn="ctr"/>
            <a:r>
              <a:rPr lang="en-US" sz="2000" dirty="0" smtClean="0">
                <a:solidFill>
                  <a:schemeClr val="bg1"/>
                </a:solidFill>
              </a:rPr>
              <a:t>Library</a:t>
            </a:r>
            <a:endParaRPr lang="en-US" sz="2000" dirty="0">
              <a:solidFill>
                <a:schemeClr val="bg1"/>
              </a:solidFill>
            </a:endParaRPr>
          </a:p>
        </p:txBody>
      </p:sp>
      <p:sp>
        <p:nvSpPr>
          <p:cNvPr id="10" name="TextBox 9"/>
          <p:cNvSpPr txBox="1"/>
          <p:nvPr/>
        </p:nvSpPr>
        <p:spPr>
          <a:xfrm>
            <a:off x="2101326" y="1733490"/>
            <a:ext cx="2895600" cy="400110"/>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2000" dirty="0" smtClean="0">
                <a:solidFill>
                  <a:schemeClr val="bg1"/>
                </a:solidFill>
              </a:rPr>
              <a:t>PLINQ</a:t>
            </a:r>
            <a:endParaRPr lang="en-US" sz="2000" dirty="0">
              <a:solidFill>
                <a:schemeClr val="bg1"/>
              </a:solidFill>
            </a:endParaRPr>
          </a:p>
        </p:txBody>
      </p:sp>
      <p:sp>
        <p:nvSpPr>
          <p:cNvPr id="11" name="TextBox 10"/>
          <p:cNvSpPr txBox="1"/>
          <p:nvPr/>
        </p:nvSpPr>
        <p:spPr>
          <a:xfrm>
            <a:off x="2904146" y="6509274"/>
            <a:ext cx="1295400" cy="261610"/>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100" b="1" dirty="0" smtClean="0">
                <a:solidFill>
                  <a:schemeClr val="bg1"/>
                </a:solidFill>
              </a:rPr>
              <a:t>Managed Library</a:t>
            </a:r>
            <a:endParaRPr lang="en-US" sz="1100" b="1" dirty="0">
              <a:solidFill>
                <a:schemeClr val="bg1"/>
              </a:solidFill>
            </a:endParaRPr>
          </a:p>
        </p:txBody>
      </p:sp>
      <p:sp>
        <p:nvSpPr>
          <p:cNvPr id="12" name="TextBox 11"/>
          <p:cNvSpPr txBox="1"/>
          <p:nvPr/>
        </p:nvSpPr>
        <p:spPr>
          <a:xfrm>
            <a:off x="4351945" y="6509274"/>
            <a:ext cx="1182507" cy="26161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1100" b="1" dirty="0" smtClean="0">
                <a:solidFill>
                  <a:schemeClr val="tx1"/>
                </a:solidFill>
              </a:rPr>
              <a:t>Native Library</a:t>
            </a:r>
            <a:endParaRPr lang="en-US" sz="1100" b="1" dirty="0">
              <a:solidFill>
                <a:schemeClr val="tx1"/>
              </a:solidFill>
            </a:endParaRPr>
          </a:p>
        </p:txBody>
      </p:sp>
      <p:sp>
        <p:nvSpPr>
          <p:cNvPr id="13" name="Title 1"/>
          <p:cNvSpPr txBox="1">
            <a:spLocks/>
          </p:cNvSpPr>
          <p:nvPr/>
        </p:nvSpPr>
        <p:spPr>
          <a:xfrm>
            <a:off x="2209800" y="6504801"/>
            <a:ext cx="838200" cy="276999"/>
          </a:xfrm>
          <a:prstGeom prst="rect">
            <a:avLst/>
          </a:prstGeom>
        </p:spPr>
        <p:txBody>
          <a:bodyPr vert="horz" wrap="square" lIns="0" tIns="0" rIns="0" bIns="0" rtlCol="0" anchor="t">
            <a:spAutoFit/>
          </a:bodyPr>
          <a:lstStyle/>
          <a:p>
            <a:pPr marL="0" marR="0" lvl="0" indent="0" algn="l" defTabSz="912813" rtl="0" eaLnBrk="1" fontAlgn="base" latinLnBrk="0" hangingPunct="1">
              <a:lnSpc>
                <a:spcPct val="90000"/>
              </a:lnSpc>
              <a:spcBef>
                <a:spcPct val="0"/>
              </a:spcBef>
              <a:spcAft>
                <a:spcPct val="0"/>
              </a:spcAft>
              <a:buClrTx/>
              <a:buSzTx/>
              <a:buFontTx/>
              <a:buNone/>
              <a:tabLst/>
              <a:defRPr/>
            </a:pPr>
            <a:r>
              <a:rPr kumimoji="0" lang="en-US" sz="2000" i="0" u="none" strike="noStrike" kern="1200" normalizeH="0" baseline="0" noProof="0" dirty="0" smtClean="0">
                <a:uLnTx/>
                <a:uFillTx/>
                <a:ea typeface="+mn-ea"/>
                <a:cs typeface="Arial" charset="0"/>
              </a:rPr>
              <a:t>Key:</a:t>
            </a:r>
            <a:endParaRPr kumimoji="0" lang="en-US" sz="2000" i="0" u="none" strike="noStrike" kern="1200" normalizeH="0" baseline="0" noProof="0" dirty="0">
              <a:ln w="18415" cmpd="sng">
                <a:solidFill>
                  <a:srgbClr val="FFFFFF"/>
                </a:solidFill>
                <a:prstDash val="solid"/>
              </a:ln>
              <a:effectLst>
                <a:outerShdw blurRad="63500" dir="3600000" algn="tl" rotWithShape="0">
                  <a:srgbClr val="000000">
                    <a:alpha val="70000"/>
                  </a:srgbClr>
                </a:outerShdw>
              </a:effectLst>
              <a:uLnTx/>
              <a:uFillTx/>
              <a:ea typeface="+mn-ea"/>
              <a:cs typeface="Arial" charset="0"/>
            </a:endParaRPr>
          </a:p>
        </p:txBody>
      </p:sp>
      <p:sp>
        <p:nvSpPr>
          <p:cNvPr id="14" name="Rounded Rectangle 13"/>
          <p:cNvSpPr/>
          <p:nvPr/>
        </p:nvSpPr>
        <p:spPr bwMode="auto">
          <a:xfrm>
            <a:off x="304800" y="5486875"/>
            <a:ext cx="8686800" cy="83820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rgbClr val="FFFFFF"/>
              </a:solidFill>
              <a:effectLst>
                <a:outerShdw blurRad="38100" dist="38100" dir="2700000" algn="tl">
                  <a:srgbClr val="000000">
                    <a:alpha val="43137"/>
                  </a:srgbClr>
                </a:outerShdw>
              </a:effectLst>
            </a:endParaRPr>
          </a:p>
        </p:txBody>
      </p:sp>
      <p:sp>
        <p:nvSpPr>
          <p:cNvPr id="15" name="TextBox 14"/>
          <p:cNvSpPr txBox="1"/>
          <p:nvPr/>
        </p:nvSpPr>
        <p:spPr>
          <a:xfrm>
            <a:off x="533400" y="5791675"/>
            <a:ext cx="8229600" cy="400110"/>
          </a:xfrm>
          <a:prstGeom prst="rect">
            <a:avLst/>
          </a:prstGeom>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000" dirty="0" smtClean="0">
                <a:solidFill>
                  <a:schemeClr val="tx1"/>
                </a:solidFill>
              </a:rPr>
              <a:t>Threads</a:t>
            </a:r>
            <a:endParaRPr lang="en-US" sz="2000" dirty="0">
              <a:solidFill>
                <a:schemeClr val="tx1"/>
              </a:solidFill>
            </a:endParaRPr>
          </a:p>
        </p:txBody>
      </p:sp>
      <p:sp>
        <p:nvSpPr>
          <p:cNvPr id="16" name="TextBox 15"/>
          <p:cNvSpPr txBox="1"/>
          <p:nvPr/>
        </p:nvSpPr>
        <p:spPr>
          <a:xfrm>
            <a:off x="381000" y="5486875"/>
            <a:ext cx="1600200" cy="307777"/>
          </a:xfrm>
          <a:prstGeom prst="rect">
            <a:avLst/>
          </a:prstGeom>
          <a:noFill/>
        </p:spPr>
        <p:txBody>
          <a:bodyPr wrap="square" rtlCol="0">
            <a:spAutoFit/>
          </a:bodyPr>
          <a:lstStyle/>
          <a:p>
            <a:r>
              <a:rPr lang="en-US" sz="1400" b="1" dirty="0" smtClean="0"/>
              <a:t>Operating System</a:t>
            </a:r>
            <a:endParaRPr lang="en-US" sz="1400" b="1" dirty="0"/>
          </a:p>
        </p:txBody>
      </p:sp>
      <p:sp>
        <p:nvSpPr>
          <p:cNvPr id="17" name="TextBox 16"/>
          <p:cNvSpPr txBox="1"/>
          <p:nvPr/>
        </p:nvSpPr>
        <p:spPr>
          <a:xfrm>
            <a:off x="2057400" y="3380601"/>
            <a:ext cx="1828800" cy="307777"/>
          </a:xfrm>
          <a:prstGeom prst="rect">
            <a:avLst/>
          </a:prstGeom>
          <a:noFill/>
        </p:spPr>
        <p:txBody>
          <a:bodyPr wrap="square" rtlCol="0">
            <a:spAutoFit/>
          </a:bodyPr>
          <a:lstStyle/>
          <a:p>
            <a:r>
              <a:rPr lang="en-US" sz="1400" b="1" dirty="0" smtClean="0"/>
              <a:t>Concurrency Runtime</a:t>
            </a:r>
            <a:endParaRPr lang="en-US" sz="1400" b="1" dirty="0"/>
          </a:p>
        </p:txBody>
      </p:sp>
      <p:sp>
        <p:nvSpPr>
          <p:cNvPr id="18" name="TextBox 17"/>
          <p:cNvSpPr txBox="1"/>
          <p:nvPr/>
        </p:nvSpPr>
        <p:spPr>
          <a:xfrm>
            <a:off x="2012243" y="1371600"/>
            <a:ext cx="2940757" cy="307777"/>
          </a:xfrm>
          <a:prstGeom prst="rect">
            <a:avLst/>
          </a:prstGeom>
          <a:noFill/>
        </p:spPr>
        <p:txBody>
          <a:bodyPr wrap="square" rtlCol="0">
            <a:spAutoFit/>
          </a:bodyPr>
          <a:lstStyle/>
          <a:p>
            <a:r>
              <a:rPr lang="en-US" sz="1400" b="1" dirty="0" smtClean="0"/>
              <a:t>Programming Models</a:t>
            </a:r>
            <a:endParaRPr lang="en-US" sz="1400" b="1" dirty="0"/>
          </a:p>
        </p:txBody>
      </p:sp>
      <p:sp>
        <p:nvSpPr>
          <p:cNvPr id="19" name="TextBox 18"/>
          <p:cNvSpPr txBox="1"/>
          <p:nvPr/>
        </p:nvSpPr>
        <p:spPr>
          <a:xfrm>
            <a:off x="7924800" y="2209800"/>
            <a:ext cx="914400" cy="762000"/>
          </a:xfrm>
          <a:prstGeom prst="rect">
            <a:avLst/>
          </a:prstGeom>
        </p:spPr>
        <p:style>
          <a:lnRef idx="0">
            <a:schemeClr val="accent3"/>
          </a:lnRef>
          <a:fillRef idx="3">
            <a:schemeClr val="accent3"/>
          </a:fillRef>
          <a:effectRef idx="3">
            <a:schemeClr val="accent3"/>
          </a:effectRef>
          <a:fontRef idx="minor">
            <a:schemeClr val="lt1"/>
          </a:fontRef>
        </p:style>
        <p:txBody>
          <a:bodyPr wrap="square" rtlCol="0" anchor="ctr" anchorCtr="0">
            <a:noAutofit/>
          </a:bodyPr>
          <a:lstStyle/>
          <a:p>
            <a:pPr algn="ctr"/>
            <a:r>
              <a:rPr lang="en-US" sz="1800" b="1" dirty="0" smtClean="0">
                <a:solidFill>
                  <a:schemeClr val="tx1"/>
                </a:solidFill>
              </a:rPr>
              <a:t>Agents</a:t>
            </a:r>
          </a:p>
          <a:p>
            <a:pPr algn="ctr"/>
            <a:r>
              <a:rPr lang="en-US" sz="1800" b="1" dirty="0" smtClean="0">
                <a:solidFill>
                  <a:schemeClr val="tx1"/>
                </a:solidFill>
              </a:rPr>
              <a:t>Library</a:t>
            </a:r>
            <a:endParaRPr lang="en-US" sz="1800" b="1" dirty="0">
              <a:solidFill>
                <a:schemeClr val="tx1"/>
              </a:solidFill>
            </a:endParaRPr>
          </a:p>
        </p:txBody>
      </p:sp>
      <p:sp>
        <p:nvSpPr>
          <p:cNvPr id="20" name="TextBox 19"/>
          <p:cNvSpPr txBox="1"/>
          <p:nvPr/>
        </p:nvSpPr>
        <p:spPr>
          <a:xfrm>
            <a:off x="2101326" y="3733800"/>
            <a:ext cx="2895600" cy="1447800"/>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noAutofit/>
          </a:bodyPr>
          <a:lstStyle/>
          <a:p>
            <a:pPr algn="ctr"/>
            <a:r>
              <a:rPr lang="en-US" sz="2000" dirty="0" err="1" smtClean="0">
                <a:solidFill>
                  <a:schemeClr val="bg1"/>
                </a:solidFill>
              </a:rPr>
              <a:t>ThreadPool</a:t>
            </a:r>
            <a:endParaRPr lang="en-US" sz="2000" dirty="0">
              <a:solidFill>
                <a:schemeClr val="bg1"/>
              </a:solidFill>
            </a:endParaRPr>
          </a:p>
        </p:txBody>
      </p:sp>
      <p:sp>
        <p:nvSpPr>
          <p:cNvPr id="21" name="TextBox 20"/>
          <p:cNvSpPr txBox="1"/>
          <p:nvPr/>
        </p:nvSpPr>
        <p:spPr>
          <a:xfrm>
            <a:off x="2329926" y="4191000"/>
            <a:ext cx="2481943" cy="369332"/>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1800" dirty="0" smtClean="0">
                <a:solidFill>
                  <a:schemeClr val="tx1"/>
                </a:solidFill>
              </a:rPr>
              <a:t>Task Scheduler</a:t>
            </a:r>
            <a:endParaRPr lang="en-US" sz="1800" dirty="0">
              <a:solidFill>
                <a:schemeClr val="tx1"/>
              </a:solidFill>
            </a:endParaRPr>
          </a:p>
        </p:txBody>
      </p:sp>
      <p:sp>
        <p:nvSpPr>
          <p:cNvPr id="22" name="TextBox 21"/>
          <p:cNvSpPr txBox="1"/>
          <p:nvPr/>
        </p:nvSpPr>
        <p:spPr>
          <a:xfrm>
            <a:off x="2329926" y="4648200"/>
            <a:ext cx="2481943" cy="369332"/>
          </a:xfrm>
          <a:prstGeom prst="rect">
            <a:avLst/>
          </a:prstGeom>
          <a:ln/>
        </p:spPr>
        <p:style>
          <a:lnRef idx="1">
            <a:schemeClr val="accent2"/>
          </a:lnRef>
          <a:fillRef idx="2">
            <a:schemeClr val="accent2"/>
          </a:fillRef>
          <a:effectRef idx="1">
            <a:schemeClr val="accent2"/>
          </a:effectRef>
          <a:fontRef idx="minor">
            <a:schemeClr val="dk1"/>
          </a:fontRef>
        </p:style>
        <p:txBody>
          <a:bodyPr wrap="square" rtlCol="0">
            <a:spAutoFit/>
          </a:bodyPr>
          <a:lstStyle/>
          <a:p>
            <a:pPr algn="ctr"/>
            <a:r>
              <a:rPr lang="en-US" sz="1800" dirty="0" smtClean="0">
                <a:solidFill>
                  <a:schemeClr val="tx1"/>
                </a:solidFill>
              </a:rPr>
              <a:t>Resource Manager</a:t>
            </a:r>
            <a:endParaRPr lang="en-US" sz="1800" dirty="0">
              <a:solidFill>
                <a:schemeClr val="tx1"/>
              </a:solidFill>
            </a:endParaRPr>
          </a:p>
        </p:txBody>
      </p:sp>
      <p:sp>
        <p:nvSpPr>
          <p:cNvPr id="23" name="TextBox 22"/>
          <p:cNvSpPr txBox="1"/>
          <p:nvPr/>
        </p:nvSpPr>
        <p:spPr>
          <a:xfrm rot="5400000">
            <a:off x="3560179" y="3297827"/>
            <a:ext cx="3428998" cy="338554"/>
          </a:xfrm>
          <a:prstGeom prst="rect">
            <a:avLst/>
          </a:prstGeom>
          <a:ln/>
        </p:spPr>
        <p:style>
          <a:lnRef idx="0">
            <a:schemeClr val="accent2"/>
          </a:lnRef>
          <a:fillRef idx="3">
            <a:schemeClr val="accent2"/>
          </a:fillRef>
          <a:effectRef idx="3">
            <a:schemeClr val="accent2"/>
          </a:effectRef>
          <a:fontRef idx="minor">
            <a:schemeClr val="lt1"/>
          </a:fontRef>
        </p:style>
        <p:txBody>
          <a:bodyPr wrap="square" rtlCol="0">
            <a:spAutoFit/>
          </a:bodyPr>
          <a:lstStyle/>
          <a:p>
            <a:pPr algn="ctr"/>
            <a:r>
              <a:rPr lang="en-US" sz="1600" dirty="0" smtClean="0">
                <a:solidFill>
                  <a:schemeClr val="bg1"/>
                </a:solidFill>
              </a:rPr>
              <a:t>Data Structures</a:t>
            </a:r>
            <a:endParaRPr lang="en-US" sz="1600" dirty="0">
              <a:solidFill>
                <a:schemeClr val="bg1"/>
              </a:solidFill>
            </a:endParaRPr>
          </a:p>
        </p:txBody>
      </p:sp>
      <p:sp>
        <p:nvSpPr>
          <p:cNvPr id="24" name="TextBox 23"/>
          <p:cNvSpPr txBox="1"/>
          <p:nvPr/>
        </p:nvSpPr>
        <p:spPr>
          <a:xfrm rot="16200000">
            <a:off x="4170935" y="3531391"/>
            <a:ext cx="2981739" cy="338554"/>
          </a:xfrm>
          <a:prstGeom prst="rect">
            <a:avLst/>
          </a:prstGeom>
          <a:ln/>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r>
              <a:rPr lang="en-US" sz="1600" b="1" dirty="0" smtClean="0">
                <a:solidFill>
                  <a:schemeClr val="tx1"/>
                </a:solidFill>
              </a:rPr>
              <a:t>Data Structures</a:t>
            </a:r>
            <a:endParaRPr lang="en-US" sz="1600" b="1" dirty="0">
              <a:solidFill>
                <a:schemeClr val="tx1"/>
              </a:solidFill>
            </a:endParaRPr>
          </a:p>
        </p:txBody>
      </p:sp>
      <p:sp>
        <p:nvSpPr>
          <p:cNvPr id="25" name="Rounded Rectangle 24"/>
          <p:cNvSpPr/>
          <p:nvPr/>
        </p:nvSpPr>
        <p:spPr bwMode="auto">
          <a:xfrm>
            <a:off x="304800" y="1295400"/>
            <a:ext cx="1447800" cy="4038600"/>
          </a:xfrm>
          <a:prstGeom prst="roundRect">
            <a:avLst/>
          </a:prstGeom>
          <a:ln>
            <a:headEnd type="none" w="med" len="med"/>
            <a:tailEnd type="none" w="med" len="med"/>
          </a:ln>
        </p:spPr>
        <p:style>
          <a:lnRef idx="1">
            <a:schemeClr val="dk1"/>
          </a:lnRef>
          <a:fillRef idx="2">
            <a:schemeClr val="dk1"/>
          </a:fillRef>
          <a:effectRef idx="1">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300" dirty="0" smtClean="0">
              <a:solidFill>
                <a:schemeClr val="tx1"/>
              </a:solidFill>
              <a:effectLst>
                <a:outerShdw blurRad="38100" dist="38100" dir="2700000" algn="tl">
                  <a:srgbClr val="000000">
                    <a:alpha val="43137"/>
                  </a:srgbClr>
                </a:outerShdw>
              </a:effectLst>
            </a:endParaRPr>
          </a:p>
        </p:txBody>
      </p:sp>
      <p:sp>
        <p:nvSpPr>
          <p:cNvPr id="26" name="TextBox 25"/>
          <p:cNvSpPr txBox="1"/>
          <p:nvPr/>
        </p:nvSpPr>
        <p:spPr>
          <a:xfrm>
            <a:off x="381001" y="1371600"/>
            <a:ext cx="685800" cy="307777"/>
          </a:xfrm>
          <a:prstGeom prst="rect">
            <a:avLst/>
          </a:prstGeom>
          <a:noFill/>
        </p:spPr>
        <p:txBody>
          <a:bodyPr wrap="square" rtlCol="0">
            <a:spAutoFit/>
          </a:bodyPr>
          <a:lstStyle/>
          <a:p>
            <a:r>
              <a:rPr lang="en-US" sz="1400" b="1" dirty="0" smtClean="0"/>
              <a:t>Tools</a:t>
            </a:r>
            <a:endParaRPr lang="en-US" sz="1400" b="1" dirty="0"/>
          </a:p>
        </p:txBody>
      </p:sp>
      <p:sp>
        <p:nvSpPr>
          <p:cNvPr id="27" name="TextBox 26"/>
          <p:cNvSpPr txBox="1"/>
          <p:nvPr/>
        </p:nvSpPr>
        <p:spPr>
          <a:xfrm>
            <a:off x="5675493" y="6509274"/>
            <a:ext cx="1182507" cy="261610"/>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pPr algn="ctr"/>
            <a:r>
              <a:rPr lang="en-US" sz="1100" b="1" dirty="0" smtClean="0">
                <a:solidFill>
                  <a:schemeClr val="tx1"/>
                </a:solidFill>
              </a:rPr>
              <a:t>Tools</a:t>
            </a:r>
            <a:endParaRPr lang="en-US" sz="1100" b="1" dirty="0">
              <a:solidFill>
                <a:schemeClr val="tx1"/>
              </a:solidFill>
            </a:endParaRPr>
          </a:p>
        </p:txBody>
      </p:sp>
      <p:sp>
        <p:nvSpPr>
          <p:cNvPr id="28" name="TextBox 27"/>
          <p:cNvSpPr txBox="1"/>
          <p:nvPr/>
        </p:nvSpPr>
        <p:spPr>
          <a:xfrm>
            <a:off x="423800" y="2209800"/>
            <a:ext cx="1216152" cy="1447800"/>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nchor="ctr" anchorCtr="0">
            <a:noAutofit/>
          </a:bodyPr>
          <a:lstStyle/>
          <a:p>
            <a:pPr algn="ctr" defTabSz="914363"/>
            <a:r>
              <a:rPr lang="en-US" sz="1600" dirty="0" smtClean="0">
                <a:solidFill>
                  <a:srgbClr val="FFFFFF"/>
                </a:solidFill>
              </a:rPr>
              <a:t>Parallel</a:t>
            </a:r>
          </a:p>
          <a:p>
            <a:pPr algn="ctr" defTabSz="914363"/>
            <a:r>
              <a:rPr lang="en-US" sz="1600" dirty="0" smtClean="0">
                <a:solidFill>
                  <a:srgbClr val="FFFFFF"/>
                </a:solidFill>
              </a:rPr>
              <a:t>Debugger Tool Windows</a:t>
            </a:r>
            <a:endParaRPr lang="en-US" sz="1600" dirty="0">
              <a:solidFill>
                <a:srgbClr val="FFFFFF"/>
              </a:solidFill>
            </a:endParaRPr>
          </a:p>
        </p:txBody>
      </p:sp>
      <p:sp>
        <p:nvSpPr>
          <p:cNvPr id="29" name="TextBox 28"/>
          <p:cNvSpPr txBox="1"/>
          <p:nvPr/>
        </p:nvSpPr>
        <p:spPr>
          <a:xfrm>
            <a:off x="423800" y="3733800"/>
            <a:ext cx="1216152" cy="1447800"/>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nchor="ctr" anchorCtr="0">
            <a:noAutofit/>
          </a:bodyPr>
          <a:lstStyle/>
          <a:p>
            <a:pPr lvl="0" algn="ctr" defTabSz="914363"/>
            <a:r>
              <a:rPr lang="en-US" sz="1600" spc="-150" dirty="0" smtClean="0">
                <a:solidFill>
                  <a:srgbClr val="FFFFFF"/>
                </a:solidFill>
              </a:rPr>
              <a:t>Profiler Concurrency</a:t>
            </a:r>
          </a:p>
          <a:p>
            <a:pPr lvl="0" algn="ctr" defTabSz="914363"/>
            <a:r>
              <a:rPr lang="en-US" sz="1600" spc="-150" dirty="0" smtClean="0">
                <a:solidFill>
                  <a:srgbClr val="FFFFFF"/>
                </a:solidFill>
              </a:rPr>
              <a:t>Analysis</a:t>
            </a:r>
            <a:endParaRPr lang="en-US" sz="1600" spc="-150" dirty="0">
              <a:solidFill>
                <a:srgbClr val="FFFFFF"/>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并行开发库一览</a:t>
            </a:r>
            <a:endParaRPr lang="zh-CN" altLang="en-US" dirty="0"/>
          </a:p>
        </p:txBody>
      </p:sp>
      <p:sp>
        <p:nvSpPr>
          <p:cNvPr id="15" name="Rounded Rectangle 14"/>
          <p:cNvSpPr/>
          <p:nvPr/>
        </p:nvSpPr>
        <p:spPr bwMode="auto">
          <a:xfrm>
            <a:off x="276449" y="1500174"/>
            <a:ext cx="8612370" cy="4703361"/>
          </a:xfrm>
          <a:prstGeom prst="roundRect">
            <a:avLst>
              <a:gd name="adj" fmla="val 6273"/>
            </a:avLst>
          </a:prstGeom>
          <a:gradFill flip="none" rotWithShape="1">
            <a:gsLst>
              <a:gs pos="0">
                <a:schemeClr val="bg2">
                  <a:alpha val="23000"/>
                </a:schemeClr>
              </a:gs>
              <a:gs pos="100000">
                <a:schemeClr val="tx1">
                  <a:alpha val="0"/>
                </a:schemeClr>
              </a:gs>
            </a:gsLst>
            <a:lin ang="5400000" scaled="1"/>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914400" latinLnBrk="0">
              <a:lnSpc>
                <a:spcPct val="100000"/>
              </a:lnSpc>
              <a:buClrTx/>
              <a:buSzTx/>
              <a:buFontTx/>
              <a:buNone/>
              <a:tabLst/>
            </a:pPr>
            <a:endParaRPr lang="en-US" smtClean="0"/>
          </a:p>
        </p:txBody>
      </p:sp>
      <p:sp>
        <p:nvSpPr>
          <p:cNvPr id="16" name="Rounded Rectangle 15"/>
          <p:cNvSpPr/>
          <p:nvPr/>
        </p:nvSpPr>
        <p:spPr bwMode="auto">
          <a:xfrm>
            <a:off x="379413" y="1617137"/>
            <a:ext cx="4051005" cy="2026177"/>
          </a:xfrm>
          <a:prstGeom prst="roundRect">
            <a:avLst>
              <a:gd name="adj" fmla="val 10499"/>
            </a:avLst>
          </a:prstGeom>
          <a:gradFill flip="none" rotWithShape="1">
            <a:gsLst>
              <a:gs pos="0">
                <a:schemeClr val="tx1"/>
              </a:gs>
              <a:gs pos="12000">
                <a:schemeClr val="bg1">
                  <a:lumMod val="60000"/>
                  <a:lumOff val="40000"/>
                </a:schemeClr>
              </a:gs>
              <a:gs pos="84000">
                <a:schemeClr val="tx1">
                  <a:alpha val="0"/>
                </a:schemeClr>
              </a:gs>
            </a:gsLst>
            <a:lin ang="16200000" scaled="1"/>
            <a:tileRect/>
          </a:gradFill>
          <a:ln w="19050" cap="flat" cmpd="sng" algn="ctr">
            <a:solidFill>
              <a:srgbClr val="FFFFFF">
                <a:alpha val="23922"/>
              </a:srgb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smtClean="0"/>
          </a:p>
        </p:txBody>
      </p:sp>
      <p:sp>
        <p:nvSpPr>
          <p:cNvPr id="17" name="Rounded Rectangle 16"/>
          <p:cNvSpPr/>
          <p:nvPr/>
        </p:nvSpPr>
        <p:spPr bwMode="auto">
          <a:xfrm>
            <a:off x="4572000" y="1617137"/>
            <a:ext cx="4192587" cy="2026177"/>
          </a:xfrm>
          <a:prstGeom prst="roundRect">
            <a:avLst>
              <a:gd name="adj" fmla="val 10499"/>
            </a:avLst>
          </a:prstGeom>
          <a:gradFill flip="none" rotWithShape="1">
            <a:gsLst>
              <a:gs pos="0">
                <a:schemeClr val="tx1"/>
              </a:gs>
              <a:gs pos="12000">
                <a:schemeClr val="bg1">
                  <a:lumMod val="60000"/>
                  <a:lumOff val="40000"/>
                </a:schemeClr>
              </a:gs>
              <a:gs pos="84000">
                <a:schemeClr val="tx1">
                  <a:alpha val="0"/>
                </a:schemeClr>
              </a:gs>
            </a:gsLst>
            <a:lin ang="16200000" scaled="1"/>
            <a:tileRect/>
          </a:gradFill>
          <a:ln w="19050" cap="flat" cmpd="sng" algn="ctr">
            <a:solidFill>
              <a:srgbClr val="FFFFFF">
                <a:alpha val="23922"/>
              </a:srgb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dirty="0" smtClean="0"/>
              <a:t> </a:t>
            </a:r>
          </a:p>
        </p:txBody>
      </p:sp>
      <p:sp>
        <p:nvSpPr>
          <p:cNvPr id="18" name="Title 31"/>
          <p:cNvSpPr txBox="1">
            <a:spLocks/>
          </p:cNvSpPr>
          <p:nvPr/>
        </p:nvSpPr>
        <p:spPr bwMode="auto">
          <a:xfrm>
            <a:off x="651382" y="1634383"/>
            <a:ext cx="4349246" cy="4616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r>
              <a:rPr lang="en-US" altLang="zh-CN" sz="2400" b="1" dirty="0" smtClean="0">
                <a:solidFill>
                  <a:schemeClr val="accent1"/>
                </a:solidFill>
              </a:rPr>
              <a:t>Task Parallelism</a:t>
            </a:r>
          </a:p>
        </p:txBody>
      </p:sp>
      <p:sp>
        <p:nvSpPr>
          <p:cNvPr id="19" name="Title 31"/>
          <p:cNvSpPr txBox="1">
            <a:spLocks/>
          </p:cNvSpPr>
          <p:nvPr/>
        </p:nvSpPr>
        <p:spPr bwMode="auto">
          <a:xfrm>
            <a:off x="4429124" y="1634383"/>
            <a:ext cx="4535385" cy="4247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algn="ctr">
              <a:lnSpc>
                <a:spcPct val="90000"/>
              </a:lnSpc>
              <a:defRPr/>
            </a:pPr>
            <a:r>
              <a:rPr lang="en-US" altLang="zh-CN" sz="2400" b="1" dirty="0" smtClean="0">
                <a:solidFill>
                  <a:schemeClr val="accent1"/>
                </a:solidFill>
              </a:rPr>
              <a:t>Synchronization Primitives</a:t>
            </a:r>
          </a:p>
        </p:txBody>
      </p:sp>
      <p:sp>
        <p:nvSpPr>
          <p:cNvPr id="20" name="TextBox 19"/>
          <p:cNvSpPr txBox="1">
            <a:spLocks noChangeArrowheads="1"/>
          </p:cNvSpPr>
          <p:nvPr/>
        </p:nvSpPr>
        <p:spPr bwMode="auto">
          <a:xfrm>
            <a:off x="5041602" y="2071678"/>
            <a:ext cx="3276600" cy="1243930"/>
          </a:xfrm>
          <a:prstGeom prst="rect">
            <a:avLst/>
          </a:prstGeom>
          <a:noFill/>
          <a:ln w="9525" algn="ctr">
            <a:noFill/>
            <a:miter lim="800000"/>
            <a:headEnd/>
            <a:tailEnd/>
          </a:ln>
        </p:spPr>
        <p:txBody>
          <a:bodyPr>
            <a:spAutoFit/>
          </a:bodyPr>
          <a:lstStyle/>
          <a:p>
            <a:pPr marL="285750" lvl="1" indent="-285750">
              <a:lnSpc>
                <a:spcPct val="85000"/>
              </a:lnSpc>
              <a:spcBef>
                <a:spcPct val="25000"/>
              </a:spcBef>
              <a:buClr>
                <a:srgbClr val="F7AB3B"/>
              </a:buClr>
              <a:buSzPct val="95000"/>
              <a:buBlip>
                <a:blip r:embed="rId2"/>
              </a:buBlip>
              <a:defRPr/>
            </a:pPr>
            <a:r>
              <a:rPr lang="en-US" altLang="zh-CN" dirty="0" err="1" smtClean="0"/>
              <a:t>reader_writer</a:t>
            </a:r>
          </a:p>
          <a:p>
            <a:pPr marL="285750" lvl="1" indent="-285750">
              <a:lnSpc>
                <a:spcPct val="85000"/>
              </a:lnSpc>
              <a:spcBef>
                <a:spcPct val="25000"/>
              </a:spcBef>
              <a:buClr>
                <a:srgbClr val="F7AB3B"/>
              </a:buClr>
              <a:buSzPct val="95000"/>
              <a:buBlip>
                <a:blip r:embed="rId2"/>
              </a:buBlip>
              <a:defRPr/>
            </a:pPr>
            <a:r>
              <a:rPr lang="en-US" altLang="zh-CN" dirty="0" err="1" smtClean="0"/>
              <a:t>enter_critical</a:t>
            </a:r>
          </a:p>
          <a:p>
            <a:pPr marL="285750" lvl="1" indent="-285750">
              <a:lnSpc>
                <a:spcPct val="85000"/>
              </a:lnSpc>
              <a:spcBef>
                <a:spcPct val="25000"/>
              </a:spcBef>
              <a:buClr>
                <a:srgbClr val="F7AB3B"/>
              </a:buClr>
              <a:buSzPct val="95000"/>
              <a:buBlip>
                <a:blip r:embed="rId2"/>
              </a:buBlip>
              <a:defRPr/>
            </a:pPr>
            <a:r>
              <a:rPr lang="en-US" altLang="zh-CN" dirty="0" err="1" smtClean="0"/>
              <a:t>Event</a:t>
            </a:r>
          </a:p>
          <a:p>
            <a:pPr marL="285750" lvl="1" indent="-285750">
              <a:lnSpc>
                <a:spcPct val="85000"/>
              </a:lnSpc>
              <a:spcBef>
                <a:spcPct val="25000"/>
              </a:spcBef>
              <a:buClr>
                <a:srgbClr val="F7AB3B"/>
              </a:buClr>
              <a:buSzPct val="95000"/>
              <a:buBlip>
                <a:blip r:embed="rId2"/>
              </a:buBlip>
              <a:defRPr/>
            </a:pPr>
            <a:endParaRPr lang="en-US" altLang="zh-CN" dirty="0" err="1" smtClean="0"/>
          </a:p>
        </p:txBody>
      </p:sp>
      <p:sp>
        <p:nvSpPr>
          <p:cNvPr id="21" name="TextBox 20"/>
          <p:cNvSpPr txBox="1">
            <a:spLocks noChangeArrowheads="1"/>
          </p:cNvSpPr>
          <p:nvPr/>
        </p:nvSpPr>
        <p:spPr bwMode="auto">
          <a:xfrm>
            <a:off x="799225" y="2247784"/>
            <a:ext cx="3683000" cy="634533"/>
          </a:xfrm>
          <a:prstGeom prst="rect">
            <a:avLst/>
          </a:prstGeom>
          <a:noFill/>
          <a:ln w="9525" algn="ctr">
            <a:noFill/>
            <a:miter lim="800000"/>
            <a:headEnd/>
            <a:tailEnd/>
          </a:ln>
        </p:spPr>
        <p:txBody>
          <a:bodyPr>
            <a:spAutoFit/>
          </a:bodyPr>
          <a:lstStyle/>
          <a:p>
            <a:pPr marL="285750" lvl="1" indent="-285750">
              <a:lnSpc>
                <a:spcPct val="85000"/>
              </a:lnSpc>
              <a:spcBef>
                <a:spcPct val="25000"/>
              </a:spcBef>
              <a:buClr>
                <a:srgbClr val="F7AB3B"/>
              </a:buClr>
              <a:buSzPct val="95000"/>
              <a:buBlip>
                <a:blip r:embed="rId2"/>
              </a:buBlip>
              <a:defRPr/>
            </a:pPr>
            <a:r>
              <a:rPr lang="en-US" altLang="zh-CN" dirty="0" err="1" smtClean="0"/>
              <a:t>task_handle</a:t>
            </a:r>
            <a:endParaRPr lang="en-US" altLang="zh-CN" dirty="0" smtClean="0"/>
          </a:p>
          <a:p>
            <a:pPr marL="285750" lvl="1" indent="-285750">
              <a:lnSpc>
                <a:spcPct val="85000"/>
              </a:lnSpc>
              <a:spcBef>
                <a:spcPct val="25000"/>
              </a:spcBef>
              <a:buClr>
                <a:srgbClr val="F7AB3B"/>
              </a:buClr>
              <a:buSzPct val="95000"/>
              <a:buBlip>
                <a:blip r:embed="rId2"/>
              </a:buBlip>
              <a:defRPr/>
            </a:pPr>
            <a:r>
              <a:rPr lang="en-US" altLang="zh-CN" dirty="0" err="1" smtClean="0"/>
              <a:t>task_group</a:t>
            </a:r>
            <a:endParaRPr lang="en-US" altLang="zh-CN" dirty="0" smtClean="0"/>
          </a:p>
        </p:txBody>
      </p:sp>
      <p:sp>
        <p:nvSpPr>
          <p:cNvPr id="22" name="Rounded Rectangle 21"/>
          <p:cNvSpPr/>
          <p:nvPr/>
        </p:nvSpPr>
        <p:spPr bwMode="auto">
          <a:xfrm>
            <a:off x="379413" y="3786190"/>
            <a:ext cx="4051005" cy="2026177"/>
          </a:xfrm>
          <a:prstGeom prst="roundRect">
            <a:avLst>
              <a:gd name="adj" fmla="val 10499"/>
            </a:avLst>
          </a:prstGeom>
          <a:gradFill flip="none" rotWithShape="1">
            <a:gsLst>
              <a:gs pos="0">
                <a:schemeClr val="tx1"/>
              </a:gs>
              <a:gs pos="12000">
                <a:schemeClr val="bg1">
                  <a:lumMod val="60000"/>
                  <a:lumOff val="40000"/>
                </a:schemeClr>
              </a:gs>
              <a:gs pos="84000">
                <a:schemeClr val="tx1">
                  <a:alpha val="0"/>
                </a:schemeClr>
              </a:gs>
            </a:gsLst>
            <a:lin ang="16200000" scaled="1"/>
            <a:tileRect/>
          </a:gradFill>
          <a:ln w="19050" cap="flat" cmpd="sng" algn="ctr">
            <a:solidFill>
              <a:srgbClr val="FFFFFF">
                <a:alpha val="23922"/>
              </a:srgb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smtClean="0"/>
          </a:p>
        </p:txBody>
      </p:sp>
      <p:sp>
        <p:nvSpPr>
          <p:cNvPr id="23" name="Rounded Rectangle 22"/>
          <p:cNvSpPr/>
          <p:nvPr/>
        </p:nvSpPr>
        <p:spPr bwMode="auto">
          <a:xfrm>
            <a:off x="4572000" y="3786190"/>
            <a:ext cx="4192587" cy="2026177"/>
          </a:xfrm>
          <a:prstGeom prst="roundRect">
            <a:avLst>
              <a:gd name="adj" fmla="val 10499"/>
            </a:avLst>
          </a:prstGeom>
          <a:gradFill flip="none" rotWithShape="1">
            <a:gsLst>
              <a:gs pos="0">
                <a:schemeClr val="tx1"/>
              </a:gs>
              <a:gs pos="12000">
                <a:schemeClr val="bg1">
                  <a:lumMod val="60000"/>
                  <a:lumOff val="40000"/>
                </a:schemeClr>
              </a:gs>
              <a:gs pos="84000">
                <a:schemeClr val="tx1">
                  <a:alpha val="0"/>
                </a:schemeClr>
              </a:gs>
            </a:gsLst>
            <a:lin ang="16200000" scaled="1"/>
            <a:tileRect/>
          </a:gradFill>
          <a:ln w="19050" cap="flat" cmpd="sng" algn="ctr">
            <a:solidFill>
              <a:srgbClr val="FFFFFF">
                <a:alpha val="23922"/>
              </a:srgb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dirty="0" smtClean="0"/>
              <a:t> </a:t>
            </a:r>
          </a:p>
        </p:txBody>
      </p:sp>
      <p:sp>
        <p:nvSpPr>
          <p:cNvPr id="24" name="Title 31"/>
          <p:cNvSpPr txBox="1">
            <a:spLocks/>
          </p:cNvSpPr>
          <p:nvPr/>
        </p:nvSpPr>
        <p:spPr bwMode="auto">
          <a:xfrm>
            <a:off x="651382" y="3786190"/>
            <a:ext cx="4349246" cy="4616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r>
              <a:rPr lang="en-US" altLang="zh-CN" sz="2400" b="1" dirty="0" smtClean="0">
                <a:solidFill>
                  <a:schemeClr val="accent1"/>
                </a:solidFill>
              </a:rPr>
              <a:t>Algorithms</a:t>
            </a:r>
          </a:p>
        </p:txBody>
      </p:sp>
      <p:sp>
        <p:nvSpPr>
          <p:cNvPr id="25" name="Title 31"/>
          <p:cNvSpPr txBox="1">
            <a:spLocks/>
          </p:cNvSpPr>
          <p:nvPr/>
        </p:nvSpPr>
        <p:spPr bwMode="auto">
          <a:xfrm>
            <a:off x="4429124" y="3786190"/>
            <a:ext cx="4535385" cy="4247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algn="ctr">
              <a:lnSpc>
                <a:spcPct val="90000"/>
              </a:lnSpc>
              <a:defRPr/>
            </a:pPr>
            <a:r>
              <a:rPr lang="en-US" altLang="zh-CN" sz="2400" b="1" dirty="0" smtClean="0">
                <a:solidFill>
                  <a:schemeClr val="accent1"/>
                </a:solidFill>
              </a:rPr>
              <a:t>Concurrent Containers</a:t>
            </a:r>
          </a:p>
        </p:txBody>
      </p:sp>
      <p:sp>
        <p:nvSpPr>
          <p:cNvPr id="29" name="TextBox 28"/>
          <p:cNvSpPr txBox="1">
            <a:spLocks noChangeArrowheads="1"/>
          </p:cNvSpPr>
          <p:nvPr/>
        </p:nvSpPr>
        <p:spPr bwMode="auto">
          <a:xfrm>
            <a:off x="5041602" y="4253026"/>
            <a:ext cx="3276600" cy="1548629"/>
          </a:xfrm>
          <a:prstGeom prst="rect">
            <a:avLst/>
          </a:prstGeom>
          <a:noFill/>
          <a:ln w="9525" algn="ctr">
            <a:noFill/>
            <a:miter lim="800000"/>
            <a:headEnd/>
            <a:tailEnd/>
          </a:ln>
        </p:spPr>
        <p:txBody>
          <a:bodyPr>
            <a:spAutoFit/>
          </a:bodyPr>
          <a:lstStyle/>
          <a:p>
            <a:pPr marL="285750" lvl="1" indent="-285750">
              <a:lnSpc>
                <a:spcPct val="85000"/>
              </a:lnSpc>
              <a:spcBef>
                <a:spcPct val="25000"/>
              </a:spcBef>
              <a:buClr>
                <a:srgbClr val="F7AB3B"/>
              </a:buClr>
              <a:buSzPct val="95000"/>
              <a:buBlip>
                <a:blip r:embed="rId2"/>
              </a:buBlip>
              <a:defRPr/>
            </a:pPr>
            <a:r>
              <a:rPr lang="en-US" altLang="zh-CN" dirty="0" err="1" smtClean="0"/>
              <a:t>concurrent_queue</a:t>
            </a:r>
            <a:endParaRPr lang="en-US" altLang="zh-CN" dirty="0" smtClean="0"/>
          </a:p>
          <a:p>
            <a:pPr marL="285750" lvl="1" indent="-285750">
              <a:lnSpc>
                <a:spcPct val="85000"/>
              </a:lnSpc>
              <a:spcBef>
                <a:spcPct val="25000"/>
              </a:spcBef>
              <a:buClr>
                <a:srgbClr val="F7AB3B"/>
              </a:buClr>
              <a:buSzPct val="95000"/>
              <a:buBlip>
                <a:blip r:embed="rId2"/>
              </a:buBlip>
              <a:defRPr/>
            </a:pPr>
            <a:r>
              <a:rPr lang="en-US" altLang="zh-CN" dirty="0" err="1" smtClean="0"/>
              <a:t>concurrent_vector</a:t>
            </a:r>
            <a:endParaRPr lang="en-US" altLang="zh-CN" dirty="0" smtClean="0"/>
          </a:p>
          <a:p>
            <a:pPr marL="285750" lvl="1" indent="-285750">
              <a:lnSpc>
                <a:spcPct val="85000"/>
              </a:lnSpc>
              <a:spcBef>
                <a:spcPct val="25000"/>
              </a:spcBef>
              <a:buClr>
                <a:srgbClr val="F7AB3B"/>
              </a:buClr>
              <a:buSzPct val="95000"/>
              <a:buBlip>
                <a:blip r:embed="rId2"/>
              </a:buBlip>
              <a:defRPr/>
            </a:pPr>
            <a:r>
              <a:rPr lang="en-US" altLang="zh-CN" dirty="0" err="1" smtClean="0"/>
              <a:t>concurrent_unordered</a:t>
            </a:r>
            <a:r>
              <a:rPr lang="en-US" altLang="zh-CN" dirty="0" smtClean="0"/>
              <a:t> _map</a:t>
            </a:r>
          </a:p>
          <a:p>
            <a:pPr marL="285750" lvl="1" indent="-285750">
              <a:lnSpc>
                <a:spcPct val="85000"/>
              </a:lnSpc>
              <a:spcBef>
                <a:spcPct val="25000"/>
              </a:spcBef>
              <a:buClr>
                <a:srgbClr val="F7AB3B"/>
              </a:buClr>
              <a:buSzPct val="95000"/>
              <a:buBlip>
                <a:blip r:embed="rId2"/>
              </a:buBlip>
              <a:defRPr/>
            </a:pPr>
            <a:r>
              <a:rPr lang="en-US" altLang="zh-CN" dirty="0" smtClean="0"/>
              <a:t>combinable</a:t>
            </a:r>
          </a:p>
          <a:p>
            <a:pPr marL="285750" lvl="1" indent="-285750">
              <a:lnSpc>
                <a:spcPct val="85000"/>
              </a:lnSpc>
              <a:spcBef>
                <a:spcPct val="25000"/>
              </a:spcBef>
              <a:buClr>
                <a:srgbClr val="F7AB3B"/>
              </a:buClr>
              <a:buSzPct val="95000"/>
              <a:buBlip>
                <a:blip r:embed="rId2"/>
              </a:buBlip>
              <a:defRPr/>
            </a:pPr>
            <a:endParaRPr lang="en-US" altLang="zh-CN" dirty="0" err="1" smtClean="0"/>
          </a:p>
        </p:txBody>
      </p:sp>
      <p:sp>
        <p:nvSpPr>
          <p:cNvPr id="30" name="TextBox 29"/>
          <p:cNvSpPr txBox="1">
            <a:spLocks noChangeArrowheads="1"/>
          </p:cNvSpPr>
          <p:nvPr/>
        </p:nvSpPr>
        <p:spPr bwMode="auto">
          <a:xfrm>
            <a:off x="799225" y="4214818"/>
            <a:ext cx="3683000" cy="1243930"/>
          </a:xfrm>
          <a:prstGeom prst="rect">
            <a:avLst/>
          </a:prstGeom>
          <a:noFill/>
          <a:ln w="9525" algn="ctr">
            <a:noFill/>
            <a:miter lim="800000"/>
            <a:headEnd/>
            <a:tailEnd/>
          </a:ln>
        </p:spPr>
        <p:txBody>
          <a:bodyPr>
            <a:spAutoFit/>
          </a:bodyPr>
          <a:lstStyle/>
          <a:p>
            <a:pPr marL="285750" lvl="1" indent="-285750">
              <a:lnSpc>
                <a:spcPct val="85000"/>
              </a:lnSpc>
              <a:spcBef>
                <a:spcPct val="25000"/>
              </a:spcBef>
              <a:buClr>
                <a:srgbClr val="F7AB3B"/>
              </a:buClr>
              <a:buSzPct val="95000"/>
              <a:buBlip>
                <a:blip r:embed="rId2"/>
              </a:buBlip>
              <a:defRPr/>
            </a:pPr>
            <a:r>
              <a:rPr lang="en-US" altLang="zh-CN" dirty="0" err="1" smtClean="0"/>
              <a:t>parallel_for</a:t>
            </a:r>
            <a:endParaRPr lang="en-US" altLang="zh-CN" dirty="0" smtClean="0"/>
          </a:p>
          <a:p>
            <a:pPr marL="285750" lvl="1" indent="-285750">
              <a:lnSpc>
                <a:spcPct val="85000"/>
              </a:lnSpc>
              <a:spcBef>
                <a:spcPct val="25000"/>
              </a:spcBef>
              <a:buClr>
                <a:srgbClr val="F7AB3B"/>
              </a:buClr>
              <a:buSzPct val="95000"/>
              <a:buBlip>
                <a:blip r:embed="rId2"/>
              </a:buBlip>
              <a:defRPr/>
            </a:pPr>
            <a:r>
              <a:rPr lang="en-US" altLang="zh-CN" dirty="0" err="1" smtClean="0"/>
              <a:t>parallel_for_each</a:t>
            </a:r>
            <a:endParaRPr lang="en-US" altLang="zh-CN" dirty="0" smtClean="0"/>
          </a:p>
          <a:p>
            <a:pPr marL="285750" lvl="1" indent="-285750">
              <a:lnSpc>
                <a:spcPct val="85000"/>
              </a:lnSpc>
              <a:spcBef>
                <a:spcPct val="25000"/>
              </a:spcBef>
              <a:buClr>
                <a:srgbClr val="F7AB3B"/>
              </a:buClr>
              <a:buSzPct val="95000"/>
              <a:buBlip>
                <a:blip r:embed="rId2"/>
              </a:buBlip>
              <a:defRPr/>
            </a:pPr>
            <a:r>
              <a:rPr lang="en-US" altLang="zh-CN" dirty="0" err="1" smtClean="0"/>
              <a:t>parallel_invoke</a:t>
            </a:r>
            <a:endParaRPr lang="en-US" altLang="zh-CN" dirty="0" smtClean="0"/>
          </a:p>
          <a:p>
            <a:pPr marL="285750" lvl="1" indent="-285750">
              <a:lnSpc>
                <a:spcPct val="85000"/>
              </a:lnSpc>
              <a:spcBef>
                <a:spcPct val="25000"/>
              </a:spcBef>
              <a:buClr>
                <a:srgbClr val="F7AB3B"/>
              </a:buClr>
              <a:buSzPct val="95000"/>
              <a:buBlip>
                <a:blip r:embed="rId2"/>
              </a:buBlip>
              <a:defRPr/>
            </a:pPr>
            <a:r>
              <a:rPr lang="en-US" altLang="zh-CN" dirty="0" err="1" smtClean="0"/>
              <a:t>parallel_accumulate</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实例</a:t>
            </a:r>
            <a:r>
              <a:rPr lang="en-US" altLang="zh-CN" dirty="0" smtClean="0"/>
              <a:t>:  </a:t>
            </a:r>
            <a:r>
              <a:rPr lang="zh-CN" altLang="en-US" dirty="0" smtClean="0"/>
              <a:t>矩阵乘法</a:t>
            </a:r>
            <a:endParaRPr lang="zh-CN" altLang="en-US" dirty="0"/>
          </a:p>
        </p:txBody>
      </p:sp>
      <p:sp>
        <p:nvSpPr>
          <p:cNvPr id="3" name="Content Placeholder 2"/>
          <p:cNvSpPr>
            <a:spLocks noGrp="1"/>
          </p:cNvSpPr>
          <p:nvPr>
            <p:ph idx="1"/>
          </p:nvPr>
        </p:nvSpPr>
        <p:spPr/>
        <p:txBody>
          <a:bodyPr>
            <a:normAutofit/>
          </a:bodyPr>
          <a:lstStyle/>
          <a:p>
            <a:pPr marL="0" indent="0" defTabSz="914363">
              <a:lnSpc>
                <a:spcPct val="78000"/>
              </a:lnSpc>
              <a:buClrTx/>
              <a:buNone/>
              <a:defRPr/>
            </a:pPr>
            <a:r>
              <a:rPr lang="en-US" altLang="zh-CN" sz="1900" dirty="0" smtClean="0">
                <a:solidFill>
                  <a:schemeClr val="tx1"/>
                </a:solidFill>
              </a:rPr>
              <a:t>void </a:t>
            </a:r>
            <a:r>
              <a:rPr lang="en-US" altLang="zh-CN" sz="1900" dirty="0" err="1" smtClean="0">
                <a:solidFill>
                  <a:schemeClr val="tx1"/>
                </a:solidFill>
              </a:rPr>
              <a:t>MatrixMult</a:t>
            </a:r>
            <a:r>
              <a:rPr lang="en-US" altLang="zh-CN" sz="1900" dirty="0" smtClean="0">
                <a:solidFill>
                  <a:schemeClr val="tx1"/>
                </a:solidFill>
              </a:rPr>
              <a:t>(</a:t>
            </a:r>
            <a:r>
              <a:rPr lang="en-US" altLang="zh-CN" sz="1900" dirty="0" err="1" smtClean="0">
                <a:solidFill>
                  <a:schemeClr val="tx1"/>
                </a:solidFill>
              </a:rPr>
              <a:t>int</a:t>
            </a:r>
            <a:r>
              <a:rPr lang="en-US" altLang="zh-CN" sz="1900" dirty="0" smtClean="0">
                <a:solidFill>
                  <a:schemeClr val="tx1"/>
                </a:solidFill>
              </a:rPr>
              <a:t> size, double** m1, double** m2, double** result)</a:t>
            </a:r>
          </a:p>
          <a:p>
            <a:pPr marL="0" indent="0" defTabSz="914363">
              <a:lnSpc>
                <a:spcPct val="78000"/>
              </a:lnSpc>
              <a:buClrTx/>
              <a:buNone/>
              <a:defRPr/>
            </a:pPr>
            <a:r>
              <a:rPr lang="en-US" altLang="zh-CN" sz="1900" dirty="0" smtClean="0">
                <a:solidFill>
                  <a:schemeClr val="tx1"/>
                </a:solidFill>
              </a:rPr>
              <a:t>{</a:t>
            </a:r>
          </a:p>
          <a:p>
            <a:pPr marL="0" indent="0" defTabSz="914363">
              <a:lnSpc>
                <a:spcPct val="78000"/>
              </a:lnSpc>
              <a:buClrTx/>
              <a:buNone/>
              <a:defRPr/>
            </a:pPr>
            <a:r>
              <a:rPr lang="en-US" altLang="zh-CN" sz="1900" dirty="0" smtClean="0">
                <a:solidFill>
                  <a:schemeClr val="tx1"/>
                </a:solidFill>
              </a:rPr>
              <a:t>    for (</a:t>
            </a:r>
            <a:r>
              <a:rPr lang="en-US" altLang="zh-CN" sz="1900" dirty="0" err="1" smtClean="0">
                <a:solidFill>
                  <a:schemeClr val="tx1"/>
                </a:solidFill>
              </a:rPr>
              <a:t>int</a:t>
            </a:r>
            <a:r>
              <a:rPr lang="en-US" altLang="zh-CN" sz="1900" dirty="0" smtClean="0">
                <a:solidFill>
                  <a:schemeClr val="tx1"/>
                </a:solidFill>
              </a:rPr>
              <a:t> </a:t>
            </a:r>
            <a:r>
              <a:rPr lang="en-US" altLang="zh-CN" sz="1900" dirty="0" err="1" smtClean="0">
                <a:solidFill>
                  <a:schemeClr val="tx1"/>
                </a:solidFill>
              </a:rPr>
              <a:t>i</a:t>
            </a:r>
            <a:r>
              <a:rPr lang="en-US" altLang="zh-CN" sz="1900" dirty="0" smtClean="0">
                <a:solidFill>
                  <a:schemeClr val="tx1"/>
                </a:solidFill>
              </a:rPr>
              <a:t> = 0; </a:t>
            </a:r>
            <a:r>
              <a:rPr lang="en-US" altLang="zh-CN" sz="1900" dirty="0" err="1" smtClean="0">
                <a:solidFill>
                  <a:schemeClr val="tx1"/>
                </a:solidFill>
              </a:rPr>
              <a:t>i</a:t>
            </a:r>
            <a:r>
              <a:rPr lang="en-US" altLang="zh-CN" sz="1900" dirty="0" smtClean="0">
                <a:solidFill>
                  <a:schemeClr val="tx1"/>
                </a:solidFill>
              </a:rPr>
              <a:t> &lt; size; </a:t>
            </a:r>
            <a:r>
              <a:rPr lang="en-US" altLang="zh-CN" sz="1900" dirty="0" err="1" smtClean="0">
                <a:solidFill>
                  <a:schemeClr val="tx1"/>
                </a:solidFill>
              </a:rPr>
              <a:t>i</a:t>
            </a:r>
            <a:r>
              <a:rPr lang="en-US" altLang="zh-CN" sz="1900" dirty="0" smtClean="0">
                <a:solidFill>
                  <a:schemeClr val="tx1"/>
                </a:solidFill>
              </a:rPr>
              <a:t>++) {</a:t>
            </a:r>
          </a:p>
          <a:p>
            <a:pPr marL="0" indent="0" defTabSz="914363">
              <a:lnSpc>
                <a:spcPct val="78000"/>
              </a:lnSpc>
              <a:buClrTx/>
              <a:buNone/>
              <a:defRPr/>
            </a:pPr>
            <a:r>
              <a:rPr lang="en-US" altLang="zh-CN" sz="1900" dirty="0" smtClean="0">
                <a:solidFill>
                  <a:schemeClr val="tx1"/>
                </a:solidFill>
              </a:rPr>
              <a:t>        for (</a:t>
            </a:r>
            <a:r>
              <a:rPr lang="en-US" altLang="zh-CN" sz="1900" dirty="0" err="1" smtClean="0">
                <a:solidFill>
                  <a:schemeClr val="tx1"/>
                </a:solidFill>
              </a:rPr>
              <a:t>int</a:t>
            </a:r>
            <a:r>
              <a:rPr lang="en-US" altLang="zh-CN" sz="1900" dirty="0" smtClean="0">
                <a:solidFill>
                  <a:schemeClr val="tx1"/>
                </a:solidFill>
              </a:rPr>
              <a:t> j = 0; j &lt; size; j++) {</a:t>
            </a:r>
          </a:p>
          <a:p>
            <a:pPr marL="0" indent="0" defTabSz="914363">
              <a:lnSpc>
                <a:spcPct val="78000"/>
              </a:lnSpc>
              <a:buClrTx/>
              <a:buNone/>
              <a:defRPr/>
            </a:pPr>
            <a:r>
              <a:rPr lang="en-US" altLang="zh-CN" sz="1900" dirty="0" smtClean="0">
                <a:solidFill>
                  <a:schemeClr val="tx1"/>
                </a:solidFill>
              </a:rPr>
              <a:t>            result[</a:t>
            </a:r>
            <a:r>
              <a:rPr lang="en-US" altLang="zh-CN" sz="1900" dirty="0" err="1" smtClean="0">
                <a:solidFill>
                  <a:schemeClr val="tx1"/>
                </a:solidFill>
              </a:rPr>
              <a:t>i</a:t>
            </a:r>
            <a:r>
              <a:rPr lang="en-US" altLang="zh-CN" sz="1900" dirty="0" smtClean="0">
                <a:solidFill>
                  <a:schemeClr val="tx1"/>
                </a:solidFill>
              </a:rPr>
              <a:t>][j] = 0;</a:t>
            </a:r>
          </a:p>
          <a:p>
            <a:pPr marL="0" indent="0" defTabSz="914363">
              <a:lnSpc>
                <a:spcPct val="78000"/>
              </a:lnSpc>
              <a:buClrTx/>
              <a:buNone/>
              <a:defRPr/>
            </a:pPr>
            <a:r>
              <a:rPr lang="en-US" altLang="zh-CN" sz="1900" dirty="0" smtClean="0">
                <a:solidFill>
                  <a:schemeClr val="tx1"/>
                </a:solidFill>
              </a:rPr>
              <a:t>            for (</a:t>
            </a:r>
            <a:r>
              <a:rPr lang="en-US" altLang="zh-CN" sz="1900" dirty="0" err="1" smtClean="0">
                <a:solidFill>
                  <a:schemeClr val="tx1"/>
                </a:solidFill>
              </a:rPr>
              <a:t>int</a:t>
            </a:r>
            <a:r>
              <a:rPr lang="en-US" altLang="zh-CN" sz="1900" dirty="0" smtClean="0">
                <a:solidFill>
                  <a:schemeClr val="tx1"/>
                </a:solidFill>
              </a:rPr>
              <a:t> k = 0; k &lt; size; k++) {</a:t>
            </a:r>
          </a:p>
          <a:p>
            <a:pPr marL="0" indent="0" defTabSz="914363">
              <a:lnSpc>
                <a:spcPct val="78000"/>
              </a:lnSpc>
              <a:buClrTx/>
              <a:buNone/>
              <a:defRPr/>
            </a:pPr>
            <a:r>
              <a:rPr lang="en-US" altLang="zh-CN" sz="1900" dirty="0" smtClean="0">
                <a:solidFill>
                  <a:schemeClr val="tx1"/>
                </a:solidFill>
              </a:rPr>
              <a:t>                result[</a:t>
            </a:r>
            <a:r>
              <a:rPr lang="en-US" altLang="zh-CN" sz="1900" dirty="0" err="1" smtClean="0">
                <a:solidFill>
                  <a:schemeClr val="tx1"/>
                </a:solidFill>
              </a:rPr>
              <a:t>i</a:t>
            </a:r>
            <a:r>
              <a:rPr lang="en-US" altLang="zh-CN" sz="1900" dirty="0" smtClean="0">
                <a:solidFill>
                  <a:schemeClr val="tx1"/>
                </a:solidFill>
              </a:rPr>
              <a:t>][j] += m1[</a:t>
            </a:r>
            <a:r>
              <a:rPr lang="en-US" altLang="zh-CN" sz="1900" dirty="0" err="1" smtClean="0">
                <a:solidFill>
                  <a:schemeClr val="tx1"/>
                </a:solidFill>
              </a:rPr>
              <a:t>i</a:t>
            </a:r>
            <a:r>
              <a:rPr lang="en-US" altLang="zh-CN" sz="1900" dirty="0" smtClean="0">
                <a:solidFill>
                  <a:schemeClr val="tx1"/>
                </a:solidFill>
              </a:rPr>
              <a:t>][k] * m2[k][j];</a:t>
            </a:r>
          </a:p>
          <a:p>
            <a:pPr marL="0" indent="0" defTabSz="914363">
              <a:lnSpc>
                <a:spcPct val="78000"/>
              </a:lnSpc>
              <a:buClrTx/>
              <a:buNone/>
              <a:defRPr/>
            </a:pPr>
            <a:r>
              <a:rPr lang="en-US" altLang="zh-CN" sz="1900" dirty="0" smtClean="0">
                <a:solidFill>
                  <a:schemeClr val="tx1"/>
                </a:solidFill>
              </a:rPr>
              <a:t>            }</a:t>
            </a:r>
          </a:p>
          <a:p>
            <a:pPr marL="0" indent="0" defTabSz="914363">
              <a:lnSpc>
                <a:spcPct val="78000"/>
              </a:lnSpc>
              <a:buClrTx/>
              <a:buNone/>
              <a:defRPr/>
            </a:pPr>
            <a:r>
              <a:rPr lang="en-US" altLang="zh-CN" sz="1900" dirty="0" smtClean="0">
                <a:solidFill>
                  <a:schemeClr val="tx1"/>
                </a:solidFill>
              </a:rPr>
              <a:t>        }</a:t>
            </a:r>
          </a:p>
          <a:p>
            <a:pPr marL="0" indent="0" defTabSz="914363">
              <a:lnSpc>
                <a:spcPct val="78000"/>
              </a:lnSpc>
              <a:buClrTx/>
              <a:buNone/>
              <a:defRPr/>
            </a:pPr>
            <a:r>
              <a:rPr lang="en-US" altLang="zh-CN" sz="1900" dirty="0" smtClean="0">
                <a:solidFill>
                  <a:schemeClr val="tx1"/>
                </a:solidFill>
              </a:rPr>
              <a:t>    }</a:t>
            </a:r>
          </a:p>
          <a:p>
            <a:pPr marL="0" indent="0" defTabSz="914363">
              <a:lnSpc>
                <a:spcPct val="78000"/>
              </a:lnSpc>
              <a:buClrTx/>
              <a:buNone/>
              <a:defRPr/>
            </a:pPr>
            <a:r>
              <a:rPr lang="en-US" altLang="zh-CN" sz="1900" dirty="0" smtClean="0">
                <a:solidFill>
                  <a:schemeClr val="tx1"/>
                </a:solidFill>
              </a:rPr>
              <a:t>}</a:t>
            </a:r>
          </a:p>
          <a:p>
            <a:endParaRPr lang="zh-CN" alt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pPr algn="l"/>
            <a:r>
              <a:rPr lang="zh-CN" altLang="en-US" sz="4000" b="1"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实现并行的矩阵乘法</a:t>
            </a:r>
            <a:endParaRPr lang="en-US" altLang="en-US" sz="40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9" name="Text Placeholder 8"/>
          <p:cNvSpPr>
            <a:spLocks noGrp="1"/>
          </p:cNvSpPr>
          <p:nvPr>
            <p:ph type="body" sz="quarter" idx="10"/>
          </p:nvPr>
        </p:nvSpPr>
        <p:spPr>
          <a:xfrm>
            <a:off x="576072" y="1463040"/>
            <a:ext cx="8001000" cy="5166360"/>
          </a:xfrm>
        </p:spPr>
        <p:txBody>
          <a:bodyPr>
            <a:noAutofit/>
          </a:bodyPr>
          <a:lstStyle/>
          <a:p>
            <a:pPr>
              <a:spcBef>
                <a:spcPts val="0"/>
              </a:spcBef>
              <a:buNone/>
            </a:pPr>
            <a:r>
              <a:rPr lang="en-US" sz="1600" b="1" dirty="0" smtClean="0">
                <a:latin typeface="Courier New" pitchFamily="49" charset="0"/>
                <a:ea typeface="Calibri"/>
                <a:cs typeface="Courier New" pitchFamily="49" charset="0"/>
              </a:rPr>
              <a:t>void </a:t>
            </a:r>
            <a:r>
              <a:rPr lang="en-US" sz="1600" b="1" dirty="0" err="1" smtClean="0">
                <a:latin typeface="Courier New" pitchFamily="49" charset="0"/>
                <a:ea typeface="Calibri"/>
                <a:cs typeface="Courier New" pitchFamily="49" charset="0"/>
              </a:rPr>
              <a:t>MatrixMult</a:t>
            </a:r>
            <a:r>
              <a:rPr lang="en-US" sz="1600" b="1" dirty="0" smtClean="0">
                <a:latin typeface="Courier New" pitchFamily="49" charset="0"/>
                <a:ea typeface="Calibri"/>
                <a:cs typeface="Courier New" pitchFamily="49" charset="0"/>
              </a:rPr>
              <a:t>(</a:t>
            </a:r>
          </a:p>
          <a:p>
            <a:pPr>
              <a:spcBef>
                <a:spcPts val="0"/>
              </a:spcBef>
              <a:buNone/>
            </a:pPr>
            <a:r>
              <a:rPr lang="en-US" sz="1600" b="1" dirty="0" smtClean="0">
                <a:latin typeface="Courier New" pitchFamily="49" charset="0"/>
                <a:ea typeface="Calibri"/>
                <a:cs typeface="Courier New" pitchFamily="49" charset="0"/>
              </a:rPr>
              <a:t>    </a:t>
            </a:r>
            <a:r>
              <a:rPr lang="en-US" sz="1600" b="1" dirty="0" err="1" smtClean="0">
                <a:latin typeface="Courier New" pitchFamily="49" charset="0"/>
                <a:ea typeface="Calibri"/>
                <a:cs typeface="Courier New" pitchFamily="49" charset="0"/>
              </a:rPr>
              <a:t>int</a:t>
            </a:r>
            <a:r>
              <a:rPr lang="en-US" sz="1600" b="1" dirty="0" smtClean="0">
                <a:latin typeface="Courier New" pitchFamily="49" charset="0"/>
                <a:ea typeface="Calibri"/>
                <a:cs typeface="Courier New" pitchFamily="49" charset="0"/>
              </a:rPr>
              <a:t> size, double** m1, double** m2, double** result) {</a:t>
            </a:r>
          </a:p>
          <a:p>
            <a:pPr>
              <a:spcBef>
                <a:spcPts val="0"/>
              </a:spcBef>
              <a:buNone/>
            </a:pPr>
            <a:r>
              <a:rPr lang="en-US" sz="1600" b="1" dirty="0" smtClean="0">
                <a:latin typeface="Courier New" pitchFamily="49" charset="0"/>
                <a:ea typeface="Calibri"/>
                <a:cs typeface="Courier New" pitchFamily="49" charset="0"/>
              </a:rPr>
              <a:t>  </a:t>
            </a:r>
            <a:r>
              <a:rPr lang="en-US" sz="1600" b="1" dirty="0" err="1" smtClean="0">
                <a:latin typeface="Courier New" pitchFamily="49" charset="0"/>
                <a:ea typeface="Calibri"/>
                <a:cs typeface="Courier New" pitchFamily="49" charset="0"/>
              </a:rPr>
              <a:t>int</a:t>
            </a:r>
            <a:r>
              <a:rPr lang="en-US" sz="1600" b="1" dirty="0" smtClean="0">
                <a:latin typeface="Courier New" pitchFamily="49" charset="0"/>
                <a:ea typeface="Calibri"/>
                <a:cs typeface="Courier New" pitchFamily="49" charset="0"/>
              </a:rPr>
              <a:t> N = size;                           </a:t>
            </a:r>
          </a:p>
          <a:p>
            <a:pPr>
              <a:spcBef>
                <a:spcPts val="0"/>
              </a:spcBef>
              <a:buNone/>
            </a:pPr>
            <a:r>
              <a:rPr lang="en-US" sz="1600" b="1" dirty="0" smtClean="0">
                <a:latin typeface="Courier New" pitchFamily="49" charset="0"/>
                <a:ea typeface="Calibri"/>
                <a:cs typeface="Courier New" pitchFamily="49" charset="0"/>
              </a:rPr>
              <a:t>  </a:t>
            </a:r>
            <a:r>
              <a:rPr lang="en-US" sz="1600" b="1" dirty="0" err="1" smtClean="0">
                <a:latin typeface="Courier New" pitchFamily="49" charset="0"/>
                <a:ea typeface="Calibri"/>
                <a:cs typeface="Courier New" pitchFamily="49" charset="0"/>
              </a:rPr>
              <a:t>int</a:t>
            </a:r>
            <a:r>
              <a:rPr lang="en-US" sz="1600" b="1" dirty="0" smtClean="0">
                <a:latin typeface="Courier New" pitchFamily="49" charset="0"/>
                <a:ea typeface="Calibri"/>
                <a:cs typeface="Courier New" pitchFamily="49" charset="0"/>
              </a:rPr>
              <a:t> P = 2 * NUMPROCS; </a:t>
            </a:r>
          </a:p>
          <a:p>
            <a:pPr>
              <a:spcBef>
                <a:spcPts val="0"/>
              </a:spcBef>
              <a:buNone/>
            </a:pPr>
            <a:r>
              <a:rPr lang="en-US" sz="1600" b="1" dirty="0" smtClean="0">
                <a:latin typeface="Courier New" pitchFamily="49" charset="0"/>
                <a:ea typeface="Calibri"/>
                <a:cs typeface="Courier New" pitchFamily="49" charset="0"/>
              </a:rPr>
              <a:t>  </a:t>
            </a:r>
            <a:r>
              <a:rPr lang="en-US" sz="1600" b="1" dirty="0" err="1" smtClean="0">
                <a:latin typeface="Courier New" pitchFamily="49" charset="0"/>
                <a:ea typeface="Calibri"/>
                <a:cs typeface="Courier New" pitchFamily="49" charset="0"/>
              </a:rPr>
              <a:t>int</a:t>
            </a:r>
            <a:r>
              <a:rPr lang="en-US" sz="1600" b="1" dirty="0" smtClean="0">
                <a:latin typeface="Courier New" pitchFamily="49" charset="0"/>
                <a:ea typeface="Calibri"/>
                <a:cs typeface="Courier New" pitchFamily="49" charset="0"/>
              </a:rPr>
              <a:t> Chunk = N / P;                  </a:t>
            </a:r>
          </a:p>
          <a:p>
            <a:pPr>
              <a:spcBef>
                <a:spcPts val="0"/>
              </a:spcBef>
              <a:buNone/>
            </a:pPr>
            <a:r>
              <a:rPr lang="en-US" sz="1600" b="1" dirty="0" smtClean="0">
                <a:latin typeface="Courier New" pitchFamily="49" charset="0"/>
                <a:ea typeface="Calibri"/>
                <a:cs typeface="Courier New" pitchFamily="49" charset="0"/>
              </a:rPr>
              <a:t>  HANDLE </a:t>
            </a:r>
            <a:r>
              <a:rPr lang="en-US" sz="1600" b="1" dirty="0" err="1" smtClean="0">
                <a:latin typeface="Courier New" pitchFamily="49" charset="0"/>
                <a:ea typeface="Calibri"/>
                <a:cs typeface="Courier New" pitchFamily="49" charset="0"/>
              </a:rPr>
              <a:t>hEvent</a:t>
            </a:r>
            <a:r>
              <a:rPr lang="en-US" sz="1600" b="1" dirty="0" smtClean="0">
                <a:latin typeface="Courier New" pitchFamily="49" charset="0"/>
                <a:ea typeface="Calibri"/>
                <a:cs typeface="Courier New" pitchFamily="49" charset="0"/>
              </a:rPr>
              <a:t> = </a:t>
            </a:r>
            <a:r>
              <a:rPr lang="en-US" sz="1600" b="1" dirty="0" err="1" smtClean="0">
                <a:latin typeface="Courier New" pitchFamily="49" charset="0"/>
                <a:ea typeface="Calibri"/>
                <a:cs typeface="Courier New" pitchFamily="49" charset="0"/>
              </a:rPr>
              <a:t>CreateEvent</a:t>
            </a:r>
            <a:r>
              <a:rPr lang="en-US" sz="1600" b="1" dirty="0" smtClean="0">
                <a:latin typeface="Courier New" pitchFamily="49" charset="0"/>
                <a:ea typeface="Calibri"/>
                <a:cs typeface="Courier New" pitchFamily="49" charset="0"/>
              </a:rPr>
              <a:t>(NULL, TRUE, FALSE, NULL);</a:t>
            </a:r>
          </a:p>
          <a:p>
            <a:pPr>
              <a:spcBef>
                <a:spcPts val="0"/>
              </a:spcBef>
              <a:buNone/>
            </a:pPr>
            <a:r>
              <a:rPr lang="en-US" sz="1600" b="1" dirty="0" smtClean="0">
                <a:latin typeface="Courier New" pitchFamily="49" charset="0"/>
                <a:ea typeface="Calibri"/>
                <a:cs typeface="Courier New" pitchFamily="49" charset="0"/>
              </a:rPr>
              <a:t>  long counter = P;                     </a:t>
            </a:r>
          </a:p>
          <a:p>
            <a:pPr>
              <a:spcBef>
                <a:spcPts val="0"/>
              </a:spcBef>
              <a:buNone/>
            </a:pPr>
            <a:r>
              <a:rPr lang="en-US" sz="1600" b="1" dirty="0" smtClean="0">
                <a:latin typeface="Courier New" pitchFamily="49" charset="0"/>
                <a:ea typeface="Calibri"/>
                <a:cs typeface="Courier New" pitchFamily="49" charset="0"/>
              </a:rPr>
              <a:t>  for (</a:t>
            </a:r>
            <a:r>
              <a:rPr lang="en-US" sz="1600" b="1" dirty="0" err="1" smtClean="0">
                <a:latin typeface="Courier New" pitchFamily="49" charset="0"/>
                <a:ea typeface="Calibri"/>
                <a:cs typeface="Courier New" pitchFamily="49" charset="0"/>
              </a:rPr>
              <a:t>int</a:t>
            </a:r>
            <a:r>
              <a:rPr lang="en-US" sz="1600" b="1" dirty="0" smtClean="0">
                <a:latin typeface="Courier New" pitchFamily="49" charset="0"/>
                <a:ea typeface="Calibri"/>
                <a:cs typeface="Courier New" pitchFamily="49" charset="0"/>
              </a:rPr>
              <a:t> c = 0; c &lt; P; </a:t>
            </a:r>
            <a:r>
              <a:rPr lang="en-US" sz="1600" b="1" dirty="0" err="1" smtClean="0">
                <a:latin typeface="Courier New" pitchFamily="49" charset="0"/>
                <a:ea typeface="Calibri"/>
                <a:cs typeface="Courier New" pitchFamily="49" charset="0"/>
              </a:rPr>
              <a:t>c++</a:t>
            </a:r>
            <a:r>
              <a:rPr lang="en-US" sz="1600" b="1" dirty="0" smtClean="0">
                <a:latin typeface="Courier New" pitchFamily="49" charset="0"/>
                <a:ea typeface="Calibri"/>
                <a:cs typeface="Courier New" pitchFamily="49" charset="0"/>
              </a:rPr>
              <a:t>) {</a:t>
            </a:r>
          </a:p>
          <a:p>
            <a:pPr>
              <a:spcBef>
                <a:spcPts val="0"/>
              </a:spcBef>
              <a:buNone/>
            </a:pPr>
            <a:r>
              <a:rPr lang="en-US" sz="1600" b="1" dirty="0" smtClean="0">
                <a:latin typeface="Courier New" pitchFamily="49" charset="0"/>
                <a:ea typeface="Calibri"/>
                <a:cs typeface="Courier New" pitchFamily="49" charset="0"/>
              </a:rPr>
              <a:t>    std::thread t ([&amp;,c] {   </a:t>
            </a:r>
          </a:p>
          <a:p>
            <a:pPr>
              <a:spcBef>
                <a:spcPts val="0"/>
              </a:spcBef>
              <a:buNone/>
            </a:pPr>
            <a:r>
              <a:rPr lang="en-US" sz="1600" b="1" dirty="0" smtClean="0">
                <a:latin typeface="Courier New" pitchFamily="49" charset="0"/>
                <a:ea typeface="Calibri"/>
                <a:cs typeface="Courier New" pitchFamily="49" charset="0"/>
              </a:rPr>
              <a:t>      for (</a:t>
            </a:r>
            <a:r>
              <a:rPr lang="en-US" sz="1600" b="1" dirty="0" err="1" smtClean="0">
                <a:latin typeface="Courier New" pitchFamily="49" charset="0"/>
                <a:ea typeface="Calibri"/>
                <a:cs typeface="Courier New" pitchFamily="49" charset="0"/>
              </a:rPr>
              <a:t>int</a:t>
            </a:r>
            <a:r>
              <a:rPr lang="en-US" sz="1600" b="1" dirty="0" smtClean="0">
                <a:latin typeface="Courier New" pitchFamily="49" charset="0"/>
                <a:ea typeface="Calibri"/>
                <a:cs typeface="Courier New" pitchFamily="49" charset="0"/>
              </a:rPr>
              <a:t> </a:t>
            </a:r>
            <a:r>
              <a:rPr lang="en-US" sz="1600" b="1" dirty="0" err="1" smtClean="0">
                <a:latin typeface="Courier New" pitchFamily="49" charset="0"/>
                <a:ea typeface="Calibri"/>
                <a:cs typeface="Courier New" pitchFamily="49" charset="0"/>
              </a:rPr>
              <a:t>i</a:t>
            </a:r>
            <a:r>
              <a:rPr lang="en-US" sz="1600" b="1" dirty="0" smtClean="0">
                <a:latin typeface="Courier New" pitchFamily="49" charset="0"/>
                <a:ea typeface="Calibri"/>
                <a:cs typeface="Courier New" pitchFamily="49" charset="0"/>
              </a:rPr>
              <a:t> = c * Chunk;</a:t>
            </a:r>
          </a:p>
          <a:p>
            <a:pPr>
              <a:spcBef>
                <a:spcPts val="0"/>
              </a:spcBef>
              <a:buNone/>
            </a:pPr>
            <a:r>
              <a:rPr lang="en-US" sz="1600" b="1" dirty="0" smtClean="0">
                <a:latin typeface="Courier New" pitchFamily="49" charset="0"/>
                <a:ea typeface="Calibri"/>
                <a:cs typeface="Courier New" pitchFamily="49" charset="0"/>
              </a:rPr>
              <a:t>           </a:t>
            </a:r>
            <a:r>
              <a:rPr lang="en-US" sz="1600" b="1" dirty="0" err="1" smtClean="0">
                <a:latin typeface="Courier New" pitchFamily="49" charset="0"/>
                <a:ea typeface="Calibri"/>
                <a:cs typeface="Courier New" pitchFamily="49" charset="0"/>
              </a:rPr>
              <a:t>i</a:t>
            </a:r>
            <a:r>
              <a:rPr lang="en-US" sz="1600" b="1" dirty="0" smtClean="0">
                <a:latin typeface="Courier New" pitchFamily="49" charset="0"/>
                <a:ea typeface="Calibri"/>
                <a:cs typeface="Courier New" pitchFamily="49" charset="0"/>
              </a:rPr>
              <a:t> &lt; (c + 1 == P ? N : (c + 1) * Chunk); </a:t>
            </a:r>
            <a:r>
              <a:rPr lang="en-US" sz="1600" b="1" dirty="0" err="1" smtClean="0">
                <a:latin typeface="Courier New" pitchFamily="49" charset="0"/>
                <a:ea typeface="Calibri"/>
                <a:cs typeface="Courier New" pitchFamily="49" charset="0"/>
              </a:rPr>
              <a:t>i</a:t>
            </a:r>
            <a:r>
              <a:rPr lang="en-US" sz="1600" b="1" dirty="0" smtClean="0">
                <a:latin typeface="Courier New" pitchFamily="49" charset="0"/>
                <a:ea typeface="Calibri"/>
                <a:cs typeface="Courier New" pitchFamily="49" charset="0"/>
              </a:rPr>
              <a:t>++) {</a:t>
            </a:r>
          </a:p>
          <a:p>
            <a:pPr>
              <a:spcBef>
                <a:spcPts val="0"/>
              </a:spcBef>
              <a:buNone/>
            </a:pPr>
            <a:r>
              <a:rPr lang="en-US" sz="1600" b="1" dirty="0" smtClean="0">
                <a:latin typeface="Courier New" pitchFamily="49" charset="0"/>
                <a:ea typeface="Calibri"/>
                <a:cs typeface="Courier New" pitchFamily="49" charset="0"/>
              </a:rPr>
              <a:t>	        for (</a:t>
            </a:r>
            <a:r>
              <a:rPr lang="en-US" sz="1600" b="1" dirty="0" err="1" smtClean="0">
                <a:latin typeface="Courier New" pitchFamily="49" charset="0"/>
                <a:ea typeface="Calibri"/>
                <a:cs typeface="Courier New" pitchFamily="49" charset="0"/>
              </a:rPr>
              <a:t>int</a:t>
            </a:r>
            <a:r>
              <a:rPr lang="en-US" sz="1600" b="1" dirty="0" smtClean="0">
                <a:latin typeface="Courier New" pitchFamily="49" charset="0"/>
                <a:ea typeface="Calibri"/>
                <a:cs typeface="Courier New" pitchFamily="49" charset="0"/>
              </a:rPr>
              <a:t> j = 0; j &lt; size; j++) {</a:t>
            </a:r>
          </a:p>
          <a:p>
            <a:pPr>
              <a:spcBef>
                <a:spcPts val="0"/>
              </a:spcBef>
              <a:buNone/>
            </a:pPr>
            <a:r>
              <a:rPr lang="en-US" sz="1600" b="1" dirty="0" smtClean="0">
                <a:latin typeface="Courier New" pitchFamily="49" charset="0"/>
                <a:ea typeface="Calibri"/>
                <a:cs typeface="Courier New" pitchFamily="49" charset="0"/>
              </a:rPr>
              <a:t>	          result[</a:t>
            </a:r>
            <a:r>
              <a:rPr lang="en-US" sz="1600" b="1" dirty="0" err="1" smtClean="0">
                <a:latin typeface="Courier New" pitchFamily="49" charset="0"/>
                <a:ea typeface="Calibri"/>
                <a:cs typeface="Courier New" pitchFamily="49" charset="0"/>
              </a:rPr>
              <a:t>i</a:t>
            </a:r>
            <a:r>
              <a:rPr lang="en-US" sz="1600" b="1" dirty="0" smtClean="0">
                <a:latin typeface="Courier New" pitchFamily="49" charset="0"/>
                <a:ea typeface="Calibri"/>
                <a:cs typeface="Courier New" pitchFamily="49" charset="0"/>
              </a:rPr>
              <a:t>][j] = 0;</a:t>
            </a:r>
          </a:p>
          <a:p>
            <a:pPr>
              <a:spcBef>
                <a:spcPts val="0"/>
              </a:spcBef>
              <a:buNone/>
            </a:pPr>
            <a:r>
              <a:rPr lang="en-US" sz="1600" b="1" dirty="0" smtClean="0">
                <a:latin typeface="Courier New" pitchFamily="49" charset="0"/>
                <a:ea typeface="Calibri"/>
                <a:cs typeface="Courier New" pitchFamily="49" charset="0"/>
              </a:rPr>
              <a:t>	          for (</a:t>
            </a:r>
            <a:r>
              <a:rPr lang="en-US" sz="1600" b="1" dirty="0" err="1" smtClean="0">
                <a:latin typeface="Courier New" pitchFamily="49" charset="0"/>
                <a:ea typeface="Calibri"/>
                <a:cs typeface="Courier New" pitchFamily="49" charset="0"/>
              </a:rPr>
              <a:t>int</a:t>
            </a:r>
            <a:r>
              <a:rPr lang="en-US" sz="1600" b="1" dirty="0" smtClean="0">
                <a:latin typeface="Courier New" pitchFamily="49" charset="0"/>
                <a:ea typeface="Calibri"/>
                <a:cs typeface="Courier New" pitchFamily="49" charset="0"/>
              </a:rPr>
              <a:t> k = 0; k &lt; size; k++) {</a:t>
            </a:r>
          </a:p>
          <a:p>
            <a:pPr>
              <a:spcBef>
                <a:spcPts val="0"/>
              </a:spcBef>
              <a:buNone/>
            </a:pPr>
            <a:r>
              <a:rPr lang="en-US" sz="1600" b="1" dirty="0" smtClean="0">
                <a:latin typeface="Courier New" pitchFamily="49" charset="0"/>
                <a:ea typeface="Calibri"/>
                <a:cs typeface="Courier New" pitchFamily="49" charset="0"/>
              </a:rPr>
              <a:t>	            result[</a:t>
            </a:r>
            <a:r>
              <a:rPr lang="en-US" sz="1600" b="1" dirty="0" err="1" smtClean="0">
                <a:latin typeface="Courier New" pitchFamily="49" charset="0"/>
                <a:ea typeface="Calibri"/>
                <a:cs typeface="Courier New" pitchFamily="49" charset="0"/>
              </a:rPr>
              <a:t>i</a:t>
            </a:r>
            <a:r>
              <a:rPr lang="en-US" sz="1600" b="1" dirty="0" smtClean="0">
                <a:latin typeface="Courier New" pitchFamily="49" charset="0"/>
                <a:ea typeface="Calibri"/>
                <a:cs typeface="Courier New" pitchFamily="49" charset="0"/>
              </a:rPr>
              <a:t>][j] += m1[</a:t>
            </a:r>
            <a:r>
              <a:rPr lang="en-US" sz="1600" b="1" dirty="0" err="1" smtClean="0">
                <a:latin typeface="Courier New" pitchFamily="49" charset="0"/>
                <a:ea typeface="Calibri"/>
                <a:cs typeface="Courier New" pitchFamily="49" charset="0"/>
              </a:rPr>
              <a:t>i</a:t>
            </a:r>
            <a:r>
              <a:rPr lang="en-US" sz="1600" b="1" dirty="0" smtClean="0">
                <a:latin typeface="Courier New" pitchFamily="49" charset="0"/>
                <a:ea typeface="Calibri"/>
                <a:cs typeface="Courier New" pitchFamily="49" charset="0"/>
              </a:rPr>
              <a:t>][k] * m2[k][j];</a:t>
            </a:r>
          </a:p>
          <a:p>
            <a:pPr>
              <a:spcBef>
                <a:spcPts val="0"/>
              </a:spcBef>
              <a:buNone/>
            </a:pPr>
            <a:r>
              <a:rPr lang="en-US" sz="1600" b="1" dirty="0" smtClean="0">
                <a:latin typeface="Courier New" pitchFamily="49" charset="0"/>
                <a:ea typeface="Calibri"/>
                <a:cs typeface="Courier New" pitchFamily="49" charset="0"/>
              </a:rPr>
              <a:t>	          }</a:t>
            </a:r>
          </a:p>
          <a:p>
            <a:pPr>
              <a:spcBef>
                <a:spcPts val="0"/>
              </a:spcBef>
              <a:buNone/>
            </a:pPr>
            <a:r>
              <a:rPr lang="en-US" sz="1600" b="1" dirty="0" smtClean="0">
                <a:latin typeface="Courier New" pitchFamily="49" charset="0"/>
                <a:ea typeface="Calibri"/>
                <a:cs typeface="Courier New" pitchFamily="49" charset="0"/>
              </a:rPr>
              <a:t>	        }</a:t>
            </a:r>
          </a:p>
          <a:p>
            <a:pPr>
              <a:spcBef>
                <a:spcPts val="0"/>
              </a:spcBef>
              <a:buNone/>
            </a:pPr>
            <a:r>
              <a:rPr lang="en-US" sz="1600" b="1" dirty="0" smtClean="0">
                <a:latin typeface="Courier New" pitchFamily="49" charset="0"/>
                <a:ea typeface="Calibri"/>
                <a:cs typeface="Courier New" pitchFamily="49" charset="0"/>
              </a:rPr>
              <a:t>	      }</a:t>
            </a:r>
          </a:p>
          <a:p>
            <a:pPr>
              <a:spcBef>
                <a:spcPts val="0"/>
              </a:spcBef>
              <a:buNone/>
            </a:pPr>
            <a:r>
              <a:rPr lang="en-US" sz="1600" b="1" dirty="0" smtClean="0">
                <a:latin typeface="Courier New" pitchFamily="49" charset="0"/>
                <a:ea typeface="Calibri"/>
                <a:cs typeface="Courier New" pitchFamily="49" charset="0"/>
              </a:rPr>
              <a:t>	      if (</a:t>
            </a:r>
            <a:r>
              <a:rPr lang="en-US" sz="1600" b="1" dirty="0" err="1" smtClean="0">
                <a:latin typeface="Courier New" pitchFamily="49" charset="0"/>
                <a:ea typeface="Calibri"/>
                <a:cs typeface="Courier New" pitchFamily="49" charset="0"/>
              </a:rPr>
              <a:t>InterlockedDecrement</a:t>
            </a:r>
            <a:r>
              <a:rPr lang="en-US" sz="1600" b="1" dirty="0" smtClean="0">
                <a:latin typeface="Courier New" pitchFamily="49" charset="0"/>
                <a:ea typeface="Calibri"/>
                <a:cs typeface="Courier New" pitchFamily="49" charset="0"/>
              </a:rPr>
              <a:t>(counter) == 0)</a:t>
            </a:r>
          </a:p>
          <a:p>
            <a:pPr>
              <a:spcBef>
                <a:spcPts val="0"/>
              </a:spcBef>
              <a:buNone/>
            </a:pPr>
            <a:r>
              <a:rPr lang="en-US" sz="1600" b="1" dirty="0" smtClean="0">
                <a:latin typeface="Courier New" pitchFamily="49" charset="0"/>
                <a:ea typeface="Calibri"/>
                <a:cs typeface="Courier New" pitchFamily="49" charset="0"/>
              </a:rPr>
              <a:t>	        </a:t>
            </a:r>
            <a:r>
              <a:rPr lang="en-US" sz="1600" b="1" dirty="0" err="1" smtClean="0">
                <a:latin typeface="Courier New" pitchFamily="49" charset="0"/>
                <a:ea typeface="Calibri"/>
                <a:cs typeface="Courier New" pitchFamily="49" charset="0"/>
              </a:rPr>
              <a:t>SetEvent</a:t>
            </a:r>
            <a:r>
              <a:rPr lang="en-US" sz="1600" b="1" dirty="0" smtClean="0">
                <a:latin typeface="Courier New" pitchFamily="49" charset="0"/>
                <a:ea typeface="Calibri"/>
                <a:cs typeface="Courier New" pitchFamily="49" charset="0"/>
              </a:rPr>
              <a:t>(</a:t>
            </a:r>
            <a:r>
              <a:rPr lang="en-US" sz="1600" b="1" dirty="0" err="1" smtClean="0">
                <a:latin typeface="Courier New" pitchFamily="49" charset="0"/>
                <a:ea typeface="Calibri"/>
                <a:cs typeface="Courier New" pitchFamily="49" charset="0"/>
              </a:rPr>
              <a:t>hEvent</a:t>
            </a:r>
            <a:r>
              <a:rPr lang="en-US" sz="1600" b="1" dirty="0" smtClean="0">
                <a:latin typeface="Courier New" pitchFamily="49" charset="0"/>
                <a:ea typeface="Calibri"/>
                <a:cs typeface="Courier New" pitchFamily="49" charset="0"/>
              </a:rPr>
              <a:t>);</a:t>
            </a:r>
          </a:p>
          <a:p>
            <a:pPr>
              <a:spcBef>
                <a:spcPts val="0"/>
              </a:spcBef>
              <a:buNone/>
            </a:pPr>
            <a:r>
              <a:rPr lang="en-US" sz="1600" b="1" dirty="0" smtClean="0">
                <a:latin typeface="Courier New" pitchFamily="49" charset="0"/>
                <a:ea typeface="Calibri"/>
                <a:cs typeface="Courier New" pitchFamily="49" charset="0"/>
              </a:rPr>
              <a:t>	    }); </a:t>
            </a:r>
          </a:p>
          <a:p>
            <a:pPr>
              <a:spcBef>
                <a:spcPts val="0"/>
              </a:spcBef>
              <a:buNone/>
            </a:pPr>
            <a:r>
              <a:rPr lang="en-US" sz="1600" b="1" dirty="0" smtClean="0">
                <a:latin typeface="Courier New" pitchFamily="49" charset="0"/>
                <a:ea typeface="Calibri"/>
                <a:cs typeface="Courier New" pitchFamily="49" charset="0"/>
              </a:rPr>
              <a:t>	  }</a:t>
            </a:r>
          </a:p>
          <a:p>
            <a:pPr>
              <a:spcBef>
                <a:spcPts val="0"/>
              </a:spcBef>
              <a:buNone/>
            </a:pPr>
            <a:r>
              <a:rPr lang="en-US" sz="1600" b="1" dirty="0" smtClean="0">
                <a:latin typeface="Courier New" pitchFamily="49" charset="0"/>
                <a:ea typeface="Calibri"/>
                <a:cs typeface="Courier New" pitchFamily="49" charset="0"/>
              </a:rPr>
              <a:t>	  </a:t>
            </a:r>
            <a:r>
              <a:rPr lang="en-US" sz="1600" b="1" dirty="0" err="1" smtClean="0">
                <a:latin typeface="Courier New" pitchFamily="49" charset="0"/>
                <a:ea typeface="Calibri"/>
                <a:cs typeface="Courier New" pitchFamily="49" charset="0"/>
              </a:rPr>
              <a:t>WaitForSingleObject</a:t>
            </a:r>
            <a:r>
              <a:rPr lang="en-US" sz="1600" b="1" dirty="0" smtClean="0">
                <a:latin typeface="Courier New" pitchFamily="49" charset="0"/>
                <a:ea typeface="Calibri"/>
                <a:cs typeface="Courier New" pitchFamily="49" charset="0"/>
              </a:rPr>
              <a:t>(</a:t>
            </a:r>
            <a:r>
              <a:rPr lang="en-US" sz="1600" b="1" dirty="0" err="1" smtClean="0">
                <a:latin typeface="Courier New" pitchFamily="49" charset="0"/>
                <a:ea typeface="Calibri"/>
                <a:cs typeface="Courier New" pitchFamily="49" charset="0"/>
              </a:rPr>
              <a:t>hEvent,INFINITE</a:t>
            </a:r>
            <a:r>
              <a:rPr lang="en-US" sz="1600" b="1" dirty="0" smtClean="0">
                <a:latin typeface="Courier New" pitchFamily="49" charset="0"/>
                <a:ea typeface="Calibri"/>
                <a:cs typeface="Courier New" pitchFamily="49" charset="0"/>
              </a:rPr>
              <a:t>);</a:t>
            </a:r>
          </a:p>
          <a:p>
            <a:pPr>
              <a:spcBef>
                <a:spcPts val="0"/>
              </a:spcBef>
              <a:buNone/>
            </a:pPr>
            <a:r>
              <a:rPr lang="en-US" sz="1600" b="1" dirty="0" smtClean="0">
                <a:latin typeface="Courier New" pitchFamily="49" charset="0"/>
                <a:ea typeface="Calibri"/>
                <a:cs typeface="Courier New" pitchFamily="49" charset="0"/>
              </a:rPr>
              <a:t>	  </a:t>
            </a:r>
            <a:r>
              <a:rPr lang="en-US" sz="1600" b="1" dirty="0" err="1" smtClean="0">
                <a:latin typeface="Courier New" pitchFamily="49" charset="0"/>
                <a:ea typeface="Calibri"/>
                <a:cs typeface="Courier New" pitchFamily="49" charset="0"/>
              </a:rPr>
              <a:t>CloseHandle</a:t>
            </a:r>
            <a:r>
              <a:rPr lang="en-US" sz="1600" b="1" dirty="0" smtClean="0">
                <a:latin typeface="Courier New" pitchFamily="49" charset="0"/>
                <a:ea typeface="Calibri"/>
                <a:cs typeface="Courier New" pitchFamily="49" charset="0"/>
              </a:rPr>
              <a:t>(</a:t>
            </a:r>
            <a:r>
              <a:rPr lang="en-US" sz="1600" b="1" dirty="0" err="1" smtClean="0">
                <a:latin typeface="Courier New" pitchFamily="49" charset="0"/>
                <a:ea typeface="Calibri"/>
                <a:cs typeface="Courier New" pitchFamily="49" charset="0"/>
              </a:rPr>
              <a:t>hEvent</a:t>
            </a:r>
            <a:r>
              <a:rPr lang="en-US" sz="1600" b="1" dirty="0" smtClean="0">
                <a:latin typeface="Courier New" pitchFamily="49" charset="0"/>
                <a:ea typeface="Calibri"/>
                <a:cs typeface="Courier New" pitchFamily="49" charset="0"/>
              </a:rPr>
              <a:t>);</a:t>
            </a:r>
          </a:p>
          <a:p>
            <a:pPr>
              <a:buNone/>
            </a:pPr>
            <a:r>
              <a:rPr lang="en-US" sz="1600" b="1" dirty="0" smtClean="0">
                <a:latin typeface="Courier New" pitchFamily="49" charset="0"/>
                <a:ea typeface="Calibri"/>
                <a:cs typeface="Courier New" pitchFamily="49" charset="0"/>
              </a:rPr>
              <a:t>	}</a:t>
            </a:r>
          </a:p>
        </p:txBody>
      </p:sp>
      <p:sp>
        <p:nvSpPr>
          <p:cNvPr id="4" name="Rectangular Callout 3"/>
          <p:cNvSpPr/>
          <p:nvPr/>
        </p:nvSpPr>
        <p:spPr>
          <a:xfrm>
            <a:off x="6268277" y="1934817"/>
            <a:ext cx="2743200" cy="381000"/>
          </a:xfrm>
          <a:prstGeom prst="wedgeRectCallout">
            <a:avLst>
              <a:gd name="adj1" fmla="val -108763"/>
              <a:gd name="adj2" fmla="val 90197"/>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dirty="0" smtClean="0">
                <a:solidFill>
                  <a:schemeClr val="bg1"/>
                </a:solidFill>
              </a:rPr>
              <a:t>实现同步</a:t>
            </a:r>
            <a:endParaRPr lang="en-US" altLang="en-US" dirty="0">
              <a:solidFill>
                <a:schemeClr val="bg1"/>
              </a:solidFill>
            </a:endParaRPr>
          </a:p>
        </p:txBody>
      </p:sp>
      <p:sp>
        <p:nvSpPr>
          <p:cNvPr id="10" name="Rectangular Callout 9"/>
          <p:cNvSpPr/>
          <p:nvPr/>
        </p:nvSpPr>
        <p:spPr>
          <a:xfrm>
            <a:off x="6268277" y="2587487"/>
            <a:ext cx="2743200" cy="381000"/>
          </a:xfrm>
          <a:prstGeom prst="wedgeRectCallout">
            <a:avLst>
              <a:gd name="adj1" fmla="val -107407"/>
              <a:gd name="adj2" fmla="val 111004"/>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dirty="0" smtClean="0">
                <a:solidFill>
                  <a:schemeClr val="bg1"/>
                </a:solidFill>
              </a:rPr>
              <a:t>易于出错</a:t>
            </a:r>
            <a:endParaRPr lang="en-US" altLang="en-US" dirty="0">
              <a:solidFill>
                <a:schemeClr val="bg1"/>
              </a:solidFill>
            </a:endParaRPr>
          </a:p>
        </p:txBody>
      </p:sp>
      <p:sp>
        <p:nvSpPr>
          <p:cNvPr id="11" name="Rectangular Callout 10"/>
          <p:cNvSpPr/>
          <p:nvPr/>
        </p:nvSpPr>
        <p:spPr>
          <a:xfrm>
            <a:off x="6268277" y="5935870"/>
            <a:ext cx="2743200" cy="381000"/>
          </a:xfrm>
          <a:prstGeom prst="wedgeRectCallout">
            <a:avLst>
              <a:gd name="adj1" fmla="val -129924"/>
              <a:gd name="adj2" fmla="val -86921"/>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dirty="0" smtClean="0">
                <a:solidFill>
                  <a:schemeClr val="bg1"/>
                </a:solidFill>
              </a:rPr>
              <a:t>实现同步需要大量开销</a:t>
            </a:r>
            <a:endParaRPr lang="en-US" altLang="en-US" dirty="0">
              <a:solidFill>
                <a:schemeClr val="bg1"/>
              </a:solidFill>
            </a:endParaRPr>
          </a:p>
        </p:txBody>
      </p:sp>
      <p:sp>
        <p:nvSpPr>
          <p:cNvPr id="13" name="Rectangular Callout 12"/>
          <p:cNvSpPr/>
          <p:nvPr/>
        </p:nvSpPr>
        <p:spPr>
          <a:xfrm>
            <a:off x="6268277" y="1295401"/>
            <a:ext cx="2743200" cy="381000"/>
          </a:xfrm>
          <a:prstGeom prst="wedgeRectCallout">
            <a:avLst>
              <a:gd name="adj1" fmla="val -139353"/>
              <a:gd name="adj2" fmla="val 145787"/>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dirty="0" smtClean="0">
                <a:solidFill>
                  <a:schemeClr val="bg1"/>
                </a:solidFill>
              </a:rPr>
              <a:t>手工分配</a:t>
            </a:r>
            <a:r>
              <a:rPr lang="en-US" altLang="zh-CN" dirty="0" smtClean="0">
                <a:solidFill>
                  <a:schemeClr val="bg1"/>
                </a:solidFill>
              </a:rPr>
              <a:t>CPU</a:t>
            </a:r>
            <a:endParaRPr lang="en-US" dirty="0">
              <a:solidFill>
                <a:schemeClr val="bg1"/>
              </a:solidFill>
            </a:endParaRPr>
          </a:p>
        </p:txBody>
      </p:sp>
      <p:sp>
        <p:nvSpPr>
          <p:cNvPr id="15" name="Rectangle 14"/>
          <p:cNvSpPr/>
          <p:nvPr/>
        </p:nvSpPr>
        <p:spPr bwMode="auto">
          <a:xfrm>
            <a:off x="1219200" y="3733800"/>
            <a:ext cx="6553200" cy="1313966"/>
          </a:xfrm>
          <a:prstGeom prst="rect">
            <a:avLst/>
          </a:prstGeom>
          <a:solidFill>
            <a:srgbClr val="FFFF00">
              <a:alpha val="44000"/>
            </a:srgbClr>
          </a:solidFill>
          <a:ln w="12700" cap="flat" cmpd="sng" algn="ctr">
            <a:noFill/>
            <a:prstDash val="solid"/>
            <a:round/>
            <a:headEnd type="none" w="med" len="med"/>
            <a:tailEnd type="none" w="med" len="med"/>
          </a:ln>
          <a:effectLst>
            <a:softEdge rad="63500"/>
          </a:effectLst>
        </p:spPr>
        <p:txBody>
          <a:bodyPr vert="horz" wrap="square" lIns="82058" tIns="41029" rIns="82058" bIns="41029" rtlCol="0" anchor="t" compatLnSpc="1">
            <a:spAutoFit/>
          </a:bodyPr>
          <a:lstStyle/>
          <a:p>
            <a:pPr defTabSz="820583"/>
            <a:r>
              <a:rPr lang="en-US" sz="1600" dirty="0" smtClean="0">
                <a:solidFill>
                  <a:schemeClr val="tx1">
                    <a:alpha val="100000"/>
                  </a:schemeClr>
                </a:solidFill>
                <a:effectLst>
                  <a:outerShdw blurRad="38100" dist="38100" dir="2700000" algn="tl">
                    <a:srgbClr val="000000">
                      <a:alpha val="43137"/>
                    </a:srgbClr>
                  </a:outerShdw>
                </a:effectLst>
                <a:latin typeface="Segoe Semibold"/>
              </a:rPr>
              <a:t> </a:t>
            </a:r>
          </a:p>
          <a:p>
            <a:pPr defTabSz="820583"/>
            <a:endParaRPr lang="en-US" sz="1600" dirty="0" smtClean="0">
              <a:solidFill>
                <a:schemeClr val="tx1">
                  <a:alpha val="100000"/>
                </a:schemeClr>
              </a:solidFill>
              <a:effectLst>
                <a:outerShdw blurRad="38100" dist="38100" dir="2700000" algn="tl">
                  <a:srgbClr val="000000">
                    <a:alpha val="43137"/>
                  </a:srgbClr>
                </a:outerShdw>
              </a:effectLst>
              <a:latin typeface="Segoe Semibold"/>
            </a:endParaRPr>
          </a:p>
          <a:p>
            <a:pPr defTabSz="820583"/>
            <a:endParaRPr lang="en-US" sz="1600" dirty="0" smtClean="0">
              <a:solidFill>
                <a:schemeClr val="tx1">
                  <a:alpha val="100000"/>
                </a:schemeClr>
              </a:solidFill>
              <a:effectLst>
                <a:outerShdw blurRad="38100" dist="38100" dir="2700000" algn="tl">
                  <a:srgbClr val="000000">
                    <a:alpha val="43137"/>
                  </a:srgbClr>
                </a:outerShdw>
              </a:effectLst>
              <a:latin typeface="Segoe Semibold"/>
            </a:endParaRPr>
          </a:p>
          <a:p>
            <a:pPr defTabSz="820583"/>
            <a:endParaRPr lang="en-US" sz="1600" dirty="0" smtClean="0">
              <a:solidFill>
                <a:schemeClr val="tx1">
                  <a:alpha val="100000"/>
                </a:schemeClr>
              </a:solidFill>
              <a:effectLst>
                <a:outerShdw blurRad="38100" dist="38100" dir="2700000" algn="tl">
                  <a:srgbClr val="000000">
                    <a:alpha val="43137"/>
                  </a:srgbClr>
                </a:outerShdw>
              </a:effectLst>
              <a:latin typeface="Segoe Semibold"/>
            </a:endParaRPr>
          </a:p>
          <a:p>
            <a:pPr defTabSz="820583"/>
            <a:endParaRPr lang="en-US" sz="1600" dirty="0">
              <a:solidFill>
                <a:schemeClr val="tx1">
                  <a:alpha val="100000"/>
                </a:schemeClr>
              </a:solidFill>
              <a:effectLst>
                <a:outerShdw blurRad="38100" dist="38100" dir="2700000" algn="tl">
                  <a:srgbClr val="000000">
                    <a:alpha val="43137"/>
                  </a:srgbClr>
                </a:outerShdw>
              </a:effectLst>
              <a:latin typeface="Segoe Semibold"/>
            </a:endParaRPr>
          </a:p>
        </p:txBody>
      </p:sp>
      <p:sp>
        <p:nvSpPr>
          <p:cNvPr id="14" name="Rectangular Callout 13"/>
          <p:cNvSpPr/>
          <p:nvPr/>
        </p:nvSpPr>
        <p:spPr>
          <a:xfrm>
            <a:off x="6268277" y="5200374"/>
            <a:ext cx="2743200" cy="381000"/>
          </a:xfrm>
          <a:prstGeom prst="wedgeRectCallout">
            <a:avLst>
              <a:gd name="adj1" fmla="val -207750"/>
              <a:gd name="adj2" fmla="val 59166"/>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dirty="0" smtClean="0">
                <a:solidFill>
                  <a:schemeClr val="bg1"/>
                </a:solidFill>
              </a:rPr>
              <a:t>难以重用</a:t>
            </a:r>
            <a:endParaRPr lang="en-US" altLang="en-US" dirty="0">
              <a:solidFill>
                <a:schemeClr val="bg1"/>
              </a:solidFill>
            </a:endParaRPr>
          </a:p>
        </p:txBody>
      </p:sp>
      <p:sp>
        <p:nvSpPr>
          <p:cNvPr id="12" name="Rectangular Callout 11"/>
          <p:cNvSpPr/>
          <p:nvPr/>
        </p:nvSpPr>
        <p:spPr>
          <a:xfrm>
            <a:off x="6268277" y="4420704"/>
            <a:ext cx="2743200" cy="381000"/>
          </a:xfrm>
          <a:prstGeom prst="wedgeRectCallout">
            <a:avLst>
              <a:gd name="adj1" fmla="val -85833"/>
              <a:gd name="adj2" fmla="val 78058"/>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dirty="0" smtClean="0">
                <a:solidFill>
                  <a:schemeClr val="bg1"/>
                </a:solidFill>
              </a:rPr>
              <a:t>需要一些小技巧</a:t>
            </a:r>
            <a:endParaRPr lang="en-US" altLang="en-US" dirty="0">
              <a:solidFill>
                <a:schemeClr val="bg1"/>
              </a:solidFill>
            </a:endParaRPr>
          </a:p>
        </p:txBody>
      </p:sp>
      <p:sp>
        <p:nvSpPr>
          <p:cNvPr id="16" name="Rectangular Callout 15"/>
          <p:cNvSpPr/>
          <p:nvPr/>
        </p:nvSpPr>
        <p:spPr>
          <a:xfrm>
            <a:off x="6268277" y="3128624"/>
            <a:ext cx="2743200" cy="381000"/>
          </a:xfrm>
          <a:prstGeom prst="wedgeRectCallout">
            <a:avLst>
              <a:gd name="adj1" fmla="val -85833"/>
              <a:gd name="adj2" fmla="val 78058"/>
            </a:avLst>
          </a:prstGeom>
        </p:spPr>
        <p:style>
          <a:lnRef idx="0">
            <a:schemeClr val="accent1"/>
          </a:lnRef>
          <a:fillRef idx="3">
            <a:schemeClr val="accent1"/>
          </a:fillRef>
          <a:effectRef idx="3">
            <a:schemeClr val="accent1"/>
          </a:effectRef>
          <a:fontRef idx="minor">
            <a:schemeClr val="lt1"/>
          </a:fontRef>
        </p:style>
        <p:txBody>
          <a:bodyPr rtlCol="0" anchor="ctr"/>
          <a:lstStyle/>
          <a:p>
            <a:pPr algn="ctr"/>
            <a:r>
              <a:rPr lang="zh-CN" altLang="en-US" dirty="0" smtClean="0">
                <a:solidFill>
                  <a:schemeClr val="bg1"/>
                </a:solidFill>
              </a:rPr>
              <a:t>冗长的代码</a:t>
            </a:r>
            <a:endParaRPr lang="en-US" altLang="en-US" dirty="0">
              <a:solidFill>
                <a:schemeClr val="bg1"/>
              </a:solidFill>
            </a:endParaRPr>
          </a:p>
        </p:txBody>
      </p:sp>
      <p:pic>
        <p:nvPicPr>
          <p:cNvPr id="17" name="Picture 1" descr="C:\Users\stoub\AppData\Local\Microsoft\Windows\Temporary Internet Files\Content.IE5\A07RP8OV\MCj04325370000[1].png"/>
          <p:cNvPicPr>
            <a:picLocks noChangeAspect="1" noChangeArrowheads="1"/>
          </p:cNvPicPr>
          <p:nvPr/>
        </p:nvPicPr>
        <p:blipFill>
          <a:blip r:embed="rId3" cstate="print"/>
          <a:srcRect/>
          <a:stretch>
            <a:fillRect/>
          </a:stretch>
        </p:blipFill>
        <p:spPr bwMode="auto">
          <a:xfrm>
            <a:off x="2224157" y="1314174"/>
            <a:ext cx="5334000" cy="5334000"/>
          </a:xfrm>
          <a:prstGeom prst="rect">
            <a:avLst/>
          </a:prstGeom>
          <a:noFill/>
        </p:spPr>
      </p:pic>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2"/>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14"/>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11"/>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51"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fade">
                                      <p:cBhvr>
                                        <p:cTn id="37" dur="385" decel="100000"/>
                                        <p:tgtEl>
                                          <p:spTgt spid="17"/>
                                        </p:tgtEl>
                                      </p:cBhvr>
                                    </p:animEffect>
                                    <p:animScale>
                                      <p:cBhvr>
                                        <p:cTn id="38" dur="385" decel="100000"/>
                                        <p:tgtEl>
                                          <p:spTgt spid="17"/>
                                        </p:tgtEl>
                                      </p:cBhvr>
                                      <p:from x="10000" y="10000"/>
                                      <p:to x="200000" y="450000"/>
                                    </p:animScale>
                                    <p:animScale>
                                      <p:cBhvr>
                                        <p:cTn id="39" dur="615" accel="100000" fill="hold">
                                          <p:stCondLst>
                                            <p:cond delay="385"/>
                                          </p:stCondLst>
                                        </p:cTn>
                                        <p:tgtEl>
                                          <p:spTgt spid="17"/>
                                        </p:tgtEl>
                                      </p:cBhvr>
                                      <p:from x="200000" y="450000"/>
                                      <p:to x="100000" y="100000"/>
                                    </p:animScale>
                                    <p:set>
                                      <p:cBhvr>
                                        <p:cTn id="40" dur="385" fill="hold"/>
                                        <p:tgtEl>
                                          <p:spTgt spid="17"/>
                                        </p:tgtEl>
                                        <p:attrNameLst>
                                          <p:attrName>ppt_x</p:attrName>
                                        </p:attrNameLst>
                                      </p:cBhvr>
                                      <p:to>
                                        <p:strVal val="(0.5)"/>
                                      </p:to>
                                    </p:set>
                                    <p:anim from="(0.5)" to="(#ppt_x)" calcmode="lin" valueType="num">
                                      <p:cBhvr>
                                        <p:cTn id="41" dur="615" accel="100000" fill="hold">
                                          <p:stCondLst>
                                            <p:cond delay="385"/>
                                          </p:stCondLst>
                                        </p:cTn>
                                        <p:tgtEl>
                                          <p:spTgt spid="17"/>
                                        </p:tgtEl>
                                        <p:attrNameLst>
                                          <p:attrName>ppt_x</p:attrName>
                                        </p:attrNameLst>
                                      </p:cBhvr>
                                    </p:anim>
                                    <p:set>
                                      <p:cBhvr>
                                        <p:cTn id="42" dur="385" fill="hold"/>
                                        <p:tgtEl>
                                          <p:spTgt spid="17"/>
                                        </p:tgtEl>
                                        <p:attrNameLst>
                                          <p:attrName>ppt_y</p:attrName>
                                        </p:attrNameLst>
                                      </p:cBhvr>
                                      <p:to>
                                        <p:strVal val="(#ppt_y+0.4)"/>
                                      </p:to>
                                    </p:set>
                                    <p:anim from="(#ppt_y+0.4)" to="(#ppt_y)" calcmode="lin" valueType="num">
                                      <p:cBhvr>
                                        <p:cTn id="43" dur="615" accel="100000" fill="hold">
                                          <p:stCondLst>
                                            <p:cond delay="385"/>
                                          </p:stCondLst>
                                        </p:cTn>
                                        <p:tgtEl>
                                          <p:spTgt spid="17"/>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P spid="11" grpId="0" animBg="1"/>
      <p:bldP spid="13" grpId="0" animBg="1"/>
      <p:bldP spid="15" grpId="0" animBg="1"/>
      <p:bldP spid="14" grpId="0" animBg="1"/>
      <p:bldP spid="12" grpId="0" animBg="1"/>
      <p:bldP spid="1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smtClean="0"/>
              <a:t>并行开发运行库 和匿名函数 （</a:t>
            </a:r>
            <a:r>
              <a:rPr lang="en-US" altLang="zh-CN" dirty="0" smtClean="0"/>
              <a:t>Lambdas</a:t>
            </a:r>
            <a:r>
              <a:rPr lang="zh-CN" altLang="en-US" dirty="0" smtClean="0"/>
              <a:t>）</a:t>
            </a:r>
          </a:p>
          <a:p>
            <a:endParaRPr lang="zh-CN" altLang="en-US" dirty="0"/>
          </a:p>
        </p:txBody>
      </p:sp>
      <p:sp>
        <p:nvSpPr>
          <p:cNvPr id="4" name="文本占位符 3"/>
          <p:cNvSpPr>
            <a:spLocks noGrp="1"/>
          </p:cNvSpPr>
          <p:nvPr>
            <p:ph type="body" sz="quarter" idx="11"/>
          </p:nvPr>
        </p:nvSpPr>
        <p:spPr/>
        <p:txBody>
          <a:bodyPr/>
          <a:lstStyle/>
          <a:p>
            <a:endParaRPr lang="en-US" altLang="zh-CN"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a:lstStyle/>
          <a:p>
            <a:r>
              <a:rPr lang="en-US" altLang="zh-CN" dirty="0" smtClean="0"/>
              <a:t>Visual C++ </a:t>
            </a:r>
            <a:r>
              <a:rPr lang="zh-CN" altLang="en-US" dirty="0" smtClean="0"/>
              <a:t>的复兴</a:t>
            </a:r>
            <a:endParaRPr lang="zh-CN" altLang="en-US" dirty="0"/>
          </a:p>
        </p:txBody>
      </p:sp>
      <p:sp>
        <p:nvSpPr>
          <p:cNvPr id="5" name="文本占位符 4"/>
          <p:cNvSpPr>
            <a:spLocks noGrp="1"/>
          </p:cNvSpPr>
          <p:nvPr>
            <p:ph type="body" sz="quarter" idx="10"/>
          </p:nvPr>
        </p:nvSpPr>
        <p:spPr/>
        <p:txBody>
          <a:bodyPr/>
          <a:lstStyle/>
          <a:p>
            <a:r>
              <a:rPr lang="en-US" altLang="zh-CN" b="1" dirty="0" smtClean="0"/>
              <a:t>DEV313</a:t>
            </a:r>
            <a:endParaRPr lang="zh-CN" altLang="en-US" dirty="0"/>
          </a:p>
        </p:txBody>
      </p:sp>
      <p:sp>
        <p:nvSpPr>
          <p:cNvPr id="6" name="文本占位符 5"/>
          <p:cNvSpPr>
            <a:spLocks noGrp="1"/>
          </p:cNvSpPr>
          <p:nvPr>
            <p:ph type="body" sz="quarter" idx="11"/>
          </p:nvPr>
        </p:nvSpPr>
        <p:spPr>
          <a:xfrm>
            <a:off x="357158" y="4286256"/>
            <a:ext cx="3643338" cy="1714512"/>
          </a:xfrm>
        </p:spPr>
        <p:txBody>
          <a:bodyPr/>
          <a:lstStyle/>
          <a:p>
            <a:r>
              <a:rPr lang="zh-CN" altLang="en-US" dirty="0" smtClean="0"/>
              <a:t>徐鹏阳 焦桢</a:t>
            </a:r>
            <a:endParaRPr lang="en-US" altLang="zh-CN" dirty="0" smtClean="0"/>
          </a:p>
          <a:p>
            <a:r>
              <a:rPr lang="zh-CN" altLang="en-US" dirty="0" smtClean="0"/>
              <a:t>微软中国研发集团</a:t>
            </a:r>
            <a:endParaRPr lang="en-US" altLang="zh-CN" dirty="0"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effectLst/>
              </a:rPr>
              <a:t>对编译器的优化和增强</a:t>
            </a:r>
            <a:endParaRPr lang="zh-CN" altLang="en-US" dirty="0"/>
          </a:p>
        </p:txBody>
      </p:sp>
      <p:sp>
        <p:nvSpPr>
          <p:cNvPr id="3" name="Content Placeholder 2"/>
          <p:cNvSpPr>
            <a:spLocks noGrp="1"/>
          </p:cNvSpPr>
          <p:nvPr>
            <p:ph idx="1"/>
          </p:nvPr>
        </p:nvSpPr>
        <p:spPr/>
        <p:txBody>
          <a:bodyPr/>
          <a:lstStyle/>
          <a:p>
            <a:r>
              <a:rPr lang="zh-CN" altLang="en-US" dirty="0" smtClean="0"/>
              <a:t>对代码安全性的增强 （</a:t>
            </a:r>
            <a:r>
              <a:rPr lang="en-US" altLang="zh-CN" dirty="0" smtClean="0"/>
              <a:t>/GS</a:t>
            </a:r>
            <a:r>
              <a:rPr lang="zh-CN" altLang="en-US" dirty="0" smtClean="0"/>
              <a:t>）</a:t>
            </a:r>
            <a:endParaRPr lang="en-US" altLang="zh-CN" dirty="0" smtClean="0"/>
          </a:p>
          <a:p>
            <a:r>
              <a:rPr lang="zh-CN" altLang="en-US" dirty="0" smtClean="0"/>
              <a:t>加快对大项目的代码连接的速度</a:t>
            </a:r>
            <a:endParaRPr lang="en-US" altLang="zh-CN" dirty="0" smtClean="0"/>
          </a:p>
          <a:p>
            <a:r>
              <a:rPr lang="zh-CN" altLang="en-US" dirty="0" smtClean="0"/>
              <a:t>更好的代码优化</a:t>
            </a:r>
            <a:endParaRPr lang="en-US" altLang="zh-CN" dirty="0" smtClean="0"/>
          </a:p>
          <a:p>
            <a:r>
              <a:rPr lang="zh-CN" altLang="en-US" dirty="0" smtClean="0"/>
              <a:t>支持对代码的静态分析</a:t>
            </a:r>
            <a:endParaRPr lang="zh-CN" altLang="en-US" b="1" dirty="0" smtClean="0">
              <a:solidFill>
                <a:schemeClr val="accent1"/>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缓冲区溢出攻击</a:t>
            </a:r>
            <a:endParaRPr lang="zh-CN" altLang="en-US" dirty="0"/>
          </a:p>
        </p:txBody>
      </p:sp>
      <p:sp>
        <p:nvSpPr>
          <p:cNvPr id="17" name="Rectangle 2"/>
          <p:cNvSpPr>
            <a:spLocks noChangeArrowheads="1"/>
          </p:cNvSpPr>
          <p:nvPr/>
        </p:nvSpPr>
        <p:spPr bwMode="auto">
          <a:xfrm>
            <a:off x="6248400" y="228600"/>
            <a:ext cx="2667000" cy="1077218"/>
          </a:xfrm>
          <a:prstGeom prst="rect">
            <a:avLst/>
          </a:prstGeom>
          <a:solidFill>
            <a:schemeClr val="bg1"/>
          </a:solidFill>
          <a:ln w="9525">
            <a:solidFill>
              <a:schemeClr val="accent2"/>
            </a:solidFill>
            <a:miter lim="800000"/>
            <a:headEnd/>
            <a:tailEnd/>
          </a:ln>
          <a:effectLst/>
        </p:spPr>
        <p:txBody>
          <a:bodyPr lIns="45720" rIns="45720">
            <a:spAutoFit/>
          </a:bodyPr>
          <a:lstStyle/>
          <a:p>
            <a:r>
              <a:rPr lang="en-US" sz="1600" dirty="0">
                <a:solidFill>
                  <a:schemeClr val="tx1"/>
                </a:solidFill>
                <a:latin typeface="Courier New" pitchFamily="49" charset="0"/>
                <a:cs typeface="Courier New" pitchFamily="49" charset="0"/>
              </a:rPr>
              <a:t>void </a:t>
            </a:r>
            <a:r>
              <a:rPr lang="en-US" sz="1600" dirty="0" err="1">
                <a:solidFill>
                  <a:schemeClr val="tx1"/>
                </a:solidFill>
                <a:latin typeface="Courier New" pitchFamily="49" charset="0"/>
                <a:cs typeface="Courier New" pitchFamily="49" charset="0"/>
              </a:rPr>
              <a:t>MaliciousCode</a:t>
            </a:r>
            <a:r>
              <a:rPr lang="en-US" sz="1600" dirty="0">
                <a:solidFill>
                  <a:schemeClr val="tx1"/>
                </a:solidFill>
                <a:latin typeface="Courier New" pitchFamily="49" charset="0"/>
                <a:cs typeface="Courier New" pitchFamily="49" charset="0"/>
              </a:rPr>
              <a:t>()</a:t>
            </a:r>
          </a:p>
          <a:p>
            <a:r>
              <a:rPr lang="en-US" sz="1600" dirty="0">
                <a:solidFill>
                  <a:schemeClr val="tx1"/>
                </a:solidFill>
                <a:latin typeface="Courier New" pitchFamily="49" charset="0"/>
                <a:cs typeface="Courier New" pitchFamily="49" charset="0"/>
              </a:rPr>
              <a:t>{</a:t>
            </a:r>
          </a:p>
          <a:p>
            <a:r>
              <a:rPr lang="en-US" sz="1600" dirty="0">
                <a:solidFill>
                  <a:schemeClr val="tx1"/>
                </a:solidFill>
                <a:latin typeface="Courier New" pitchFamily="49" charset="0"/>
                <a:cs typeface="Courier New" pitchFamily="49" charset="0"/>
              </a:rPr>
              <a:t>	...</a:t>
            </a:r>
          </a:p>
          <a:p>
            <a:r>
              <a:rPr lang="en-US" sz="1600" dirty="0">
                <a:solidFill>
                  <a:schemeClr val="tx1"/>
                </a:solidFill>
                <a:latin typeface="Courier New" pitchFamily="49" charset="0"/>
                <a:cs typeface="Courier New" pitchFamily="49" charset="0"/>
              </a:rPr>
              <a:t>}</a:t>
            </a:r>
          </a:p>
        </p:txBody>
      </p:sp>
      <p:sp>
        <p:nvSpPr>
          <p:cNvPr id="18" name="Rectangle 3"/>
          <p:cNvSpPr>
            <a:spLocks noChangeArrowheads="1"/>
          </p:cNvSpPr>
          <p:nvPr/>
        </p:nvSpPr>
        <p:spPr bwMode="auto">
          <a:xfrm>
            <a:off x="838200" y="3657600"/>
            <a:ext cx="2286000" cy="2181225"/>
          </a:xfrm>
          <a:prstGeom prst="rect">
            <a:avLst/>
          </a:prstGeom>
          <a:gradFill rotWithShape="1">
            <a:gsLst>
              <a:gs pos="0">
                <a:srgbClr val="FF3300">
                  <a:gamma/>
                  <a:shade val="46275"/>
                  <a:invGamma/>
                </a:srgbClr>
              </a:gs>
              <a:gs pos="50000">
                <a:srgbClr val="FF3300"/>
              </a:gs>
              <a:gs pos="100000">
                <a:srgbClr val="FF3300">
                  <a:gamma/>
                  <a:shade val="46275"/>
                  <a:invGamma/>
                </a:srgbClr>
              </a:gs>
            </a:gsLst>
            <a:lin ang="5400000" scaled="1"/>
          </a:gradFill>
          <a:ln w="12700">
            <a:solidFill>
              <a:schemeClr val="accent2"/>
            </a:solidFill>
            <a:miter lim="800000"/>
            <a:headEnd type="none" w="sm" len="sm"/>
            <a:tailEnd type="none" w="sm" len="sm"/>
          </a:ln>
          <a:effectLst/>
        </p:spPr>
        <p:txBody>
          <a:bodyPr wrap="none" lIns="45720" rIns="45720" anchor="ctr"/>
          <a:lstStyle/>
          <a:p>
            <a:pPr algn="ctr" eaLnBrk="0" hangingPunct="0">
              <a:spcBef>
                <a:spcPct val="0"/>
              </a:spcBef>
            </a:pPr>
            <a:r>
              <a:rPr lang="en-US" sz="1800" b="1" dirty="0" err="1">
                <a:solidFill>
                  <a:schemeClr val="bg1"/>
                </a:solidFill>
                <a:latin typeface="Arial" charset="0"/>
              </a:rPr>
              <a:t>szStr</a:t>
            </a:r>
            <a:endParaRPr lang="en-US" sz="1800" b="1" dirty="0">
              <a:solidFill>
                <a:schemeClr val="bg1"/>
              </a:solidFill>
              <a:latin typeface="Arial" charset="0"/>
            </a:endParaRPr>
          </a:p>
        </p:txBody>
      </p:sp>
      <p:sp>
        <p:nvSpPr>
          <p:cNvPr id="19" name="Rectangle 4"/>
          <p:cNvSpPr>
            <a:spLocks noChangeArrowheads="1"/>
          </p:cNvSpPr>
          <p:nvPr/>
        </p:nvSpPr>
        <p:spPr bwMode="auto">
          <a:xfrm>
            <a:off x="839468" y="4191000"/>
            <a:ext cx="2286000" cy="1647825"/>
          </a:xfrm>
          <a:prstGeom prst="rect">
            <a:avLst/>
          </a:prstGeom>
          <a:gradFill rotWithShape="1">
            <a:gsLst>
              <a:gs pos="0">
                <a:schemeClr val="accent1"/>
              </a:gs>
              <a:gs pos="100000">
                <a:schemeClr val="accent1">
                  <a:gamma/>
                  <a:shade val="76078"/>
                  <a:invGamma/>
                </a:schemeClr>
              </a:gs>
            </a:gsLst>
            <a:lin ang="5400000" scaled="1"/>
          </a:gradFill>
          <a:ln w="12700">
            <a:solidFill>
              <a:schemeClr val="accent2"/>
            </a:solidFill>
            <a:miter lim="800000"/>
            <a:headEnd type="none" w="sm" len="sm"/>
            <a:tailEnd type="none" w="sm" len="sm"/>
          </a:ln>
          <a:effectLst/>
        </p:spPr>
        <p:txBody>
          <a:bodyPr wrap="none" lIns="45720" rIns="45720" anchor="ctr"/>
          <a:lstStyle/>
          <a:p>
            <a:pPr eaLnBrk="0" hangingPunct="0">
              <a:spcBef>
                <a:spcPct val="0"/>
              </a:spcBef>
            </a:pPr>
            <a:r>
              <a:rPr lang="en-US" b="1" dirty="0">
                <a:solidFill>
                  <a:schemeClr val="bg1"/>
                </a:solidFill>
                <a:latin typeface="Arial" charset="0"/>
              </a:rPr>
              <a:t>char </a:t>
            </a:r>
            <a:r>
              <a:rPr lang="en-US" b="1" dirty="0" err="1">
                <a:solidFill>
                  <a:schemeClr val="bg1"/>
                </a:solidFill>
                <a:latin typeface="Arial" charset="0"/>
              </a:rPr>
              <a:t>buf</a:t>
            </a:r>
            <a:r>
              <a:rPr lang="en-US" b="1" dirty="0">
                <a:solidFill>
                  <a:schemeClr val="bg1"/>
                </a:solidFill>
                <a:latin typeface="Arial" charset="0"/>
              </a:rPr>
              <a:t>[]</a:t>
            </a:r>
          </a:p>
        </p:txBody>
      </p:sp>
      <p:sp>
        <p:nvSpPr>
          <p:cNvPr id="20" name="Rectangle 6"/>
          <p:cNvSpPr>
            <a:spLocks noChangeArrowheads="1"/>
          </p:cNvSpPr>
          <p:nvPr/>
        </p:nvSpPr>
        <p:spPr bwMode="auto">
          <a:xfrm>
            <a:off x="4267200" y="1600200"/>
            <a:ext cx="4514850" cy="3539430"/>
          </a:xfrm>
          <a:prstGeom prst="rect">
            <a:avLst/>
          </a:prstGeom>
          <a:solidFill>
            <a:schemeClr val="bg1"/>
          </a:solidFill>
          <a:ln w="9525">
            <a:solidFill>
              <a:schemeClr val="accent2"/>
            </a:solidFill>
            <a:miter lim="800000"/>
            <a:headEnd/>
            <a:tailEnd/>
          </a:ln>
          <a:effectLst/>
        </p:spPr>
        <p:txBody>
          <a:bodyPr lIns="45720" rIns="45720">
            <a:spAutoFit/>
          </a:bodyPr>
          <a:lstStyle/>
          <a:p>
            <a:r>
              <a:rPr lang="en-US" sz="1600" dirty="0">
                <a:solidFill>
                  <a:schemeClr val="tx1"/>
                </a:solidFill>
                <a:latin typeface="Courier New" pitchFamily="49" charset="0"/>
                <a:cs typeface="Courier New" pitchFamily="49" charset="0"/>
              </a:rPr>
              <a:t>void bar()</a:t>
            </a:r>
          </a:p>
          <a:p>
            <a:r>
              <a:rPr lang="en-US" sz="1600" dirty="0">
                <a:solidFill>
                  <a:schemeClr val="tx1"/>
                </a:solidFill>
                <a:latin typeface="Courier New" pitchFamily="49" charset="0"/>
                <a:cs typeface="Courier New" pitchFamily="49" charset="0"/>
              </a:rPr>
              <a:t>{</a:t>
            </a:r>
          </a:p>
          <a:p>
            <a:r>
              <a:rPr lang="en-US" sz="1600" dirty="0">
                <a:solidFill>
                  <a:schemeClr val="tx1"/>
                </a:solidFill>
                <a:latin typeface="Courier New" pitchFamily="49" charset="0"/>
                <a:cs typeface="Courier New" pitchFamily="49" charset="0"/>
              </a:rPr>
              <a:t>	...</a:t>
            </a:r>
          </a:p>
          <a:p>
            <a:r>
              <a:rPr lang="en-US" sz="1600" dirty="0">
                <a:solidFill>
                  <a:schemeClr val="tx1"/>
                </a:solidFill>
                <a:latin typeface="Courier New" pitchFamily="49" charset="0"/>
                <a:cs typeface="Courier New" pitchFamily="49" charset="0"/>
              </a:rPr>
              <a:t>	</a:t>
            </a:r>
            <a:r>
              <a:rPr lang="en-US" sz="1600" dirty="0" err="1">
                <a:solidFill>
                  <a:schemeClr val="tx1"/>
                </a:solidFill>
                <a:latin typeface="Courier New" pitchFamily="49" charset="0"/>
                <a:cs typeface="Courier New" pitchFamily="49" charset="0"/>
              </a:rPr>
              <a:t>foo</a:t>
            </a:r>
            <a:r>
              <a:rPr lang="en-US" sz="1600" dirty="0">
                <a:solidFill>
                  <a:schemeClr val="tx1"/>
                </a:solidFill>
                <a:latin typeface="Courier New" pitchFamily="49" charset="0"/>
                <a:cs typeface="Courier New" pitchFamily="49" charset="0"/>
              </a:rPr>
              <a:t>(</a:t>
            </a:r>
            <a:r>
              <a:rPr lang="en-US" sz="1600" dirty="0" err="1">
                <a:solidFill>
                  <a:schemeClr val="tx1"/>
                </a:solidFill>
                <a:latin typeface="Courier New" pitchFamily="49" charset="0"/>
                <a:cs typeface="Courier New" pitchFamily="49" charset="0"/>
              </a:rPr>
              <a:t>szStr</a:t>
            </a:r>
            <a:r>
              <a:rPr lang="en-US" sz="1600" dirty="0">
                <a:solidFill>
                  <a:schemeClr val="tx1"/>
                </a:solidFill>
                <a:latin typeface="Courier New" pitchFamily="49" charset="0"/>
                <a:cs typeface="Courier New" pitchFamily="49" charset="0"/>
              </a:rPr>
              <a:t>, </a:t>
            </a:r>
            <a:r>
              <a:rPr lang="en-US" sz="1600" dirty="0" err="1">
                <a:solidFill>
                  <a:schemeClr val="tx1"/>
                </a:solidFill>
                <a:latin typeface="Courier New" pitchFamily="49" charset="0"/>
                <a:cs typeface="Courier New" pitchFamily="49" charset="0"/>
              </a:rPr>
              <a:t>nSize</a:t>
            </a:r>
            <a:r>
              <a:rPr lang="en-US" sz="1600" dirty="0">
                <a:solidFill>
                  <a:schemeClr val="tx1"/>
                </a:solidFill>
                <a:latin typeface="Courier New" pitchFamily="49" charset="0"/>
                <a:cs typeface="Courier New" pitchFamily="49" charset="0"/>
              </a:rPr>
              <a:t>);</a:t>
            </a:r>
          </a:p>
          <a:p>
            <a:r>
              <a:rPr lang="en-US" sz="1600" dirty="0">
                <a:solidFill>
                  <a:schemeClr val="tx1"/>
                </a:solidFill>
                <a:latin typeface="Courier New" pitchFamily="49" charset="0"/>
                <a:cs typeface="Courier New" pitchFamily="49" charset="0"/>
              </a:rPr>
              <a:t>	...</a:t>
            </a:r>
          </a:p>
          <a:p>
            <a:r>
              <a:rPr lang="en-US" sz="1600" dirty="0">
                <a:solidFill>
                  <a:schemeClr val="tx1"/>
                </a:solidFill>
                <a:latin typeface="Courier New" pitchFamily="49" charset="0"/>
                <a:cs typeface="Courier New" pitchFamily="49" charset="0"/>
              </a:rPr>
              <a:t>}</a:t>
            </a:r>
          </a:p>
          <a:p>
            <a:endParaRPr lang="en-US" sz="1600" dirty="0" smtClean="0">
              <a:solidFill>
                <a:schemeClr val="tx1"/>
              </a:solidFill>
              <a:latin typeface="Courier New" pitchFamily="49" charset="0"/>
              <a:cs typeface="Courier New" pitchFamily="49" charset="0"/>
            </a:endParaRPr>
          </a:p>
          <a:p>
            <a:endParaRPr lang="en-US" sz="1600" dirty="0" smtClean="0">
              <a:latin typeface="Courier New" pitchFamily="49" charset="0"/>
              <a:cs typeface="Courier New" pitchFamily="49" charset="0"/>
            </a:endParaRPr>
          </a:p>
          <a:p>
            <a:r>
              <a:rPr lang="en-US" sz="1600" dirty="0" smtClean="0">
                <a:solidFill>
                  <a:schemeClr val="tx1"/>
                </a:solidFill>
                <a:latin typeface="Courier New" pitchFamily="49" charset="0"/>
                <a:cs typeface="Courier New" pitchFamily="49" charset="0"/>
              </a:rPr>
              <a:t>void </a:t>
            </a:r>
            <a:r>
              <a:rPr lang="en-US" sz="1600" dirty="0" err="1">
                <a:solidFill>
                  <a:schemeClr val="tx1"/>
                </a:solidFill>
                <a:latin typeface="Courier New" pitchFamily="49" charset="0"/>
                <a:cs typeface="Courier New" pitchFamily="49" charset="0"/>
              </a:rPr>
              <a:t>foo</a:t>
            </a:r>
            <a:r>
              <a:rPr lang="en-US" sz="1600" dirty="0">
                <a:solidFill>
                  <a:schemeClr val="tx1"/>
                </a:solidFill>
                <a:latin typeface="Courier New" pitchFamily="49" charset="0"/>
                <a:cs typeface="Courier New" pitchFamily="49" charset="0"/>
              </a:rPr>
              <a:t>(char* </a:t>
            </a:r>
            <a:r>
              <a:rPr lang="en-US" sz="1600" dirty="0" err="1">
                <a:solidFill>
                  <a:schemeClr val="tx1"/>
                </a:solidFill>
                <a:latin typeface="Courier New" pitchFamily="49" charset="0"/>
                <a:cs typeface="Courier New" pitchFamily="49" charset="0"/>
              </a:rPr>
              <a:t>szInStr</a:t>
            </a:r>
            <a:r>
              <a:rPr lang="en-US" sz="1600" dirty="0">
                <a:solidFill>
                  <a:schemeClr val="tx1"/>
                </a:solidFill>
                <a:latin typeface="Courier New" pitchFamily="49" charset="0"/>
                <a:cs typeface="Courier New" pitchFamily="49" charset="0"/>
              </a:rPr>
              <a:t>,</a:t>
            </a:r>
          </a:p>
          <a:p>
            <a:r>
              <a:rPr lang="en-US" sz="1600" dirty="0">
                <a:solidFill>
                  <a:schemeClr val="tx1"/>
                </a:solidFill>
                <a:latin typeface="Courier New" pitchFamily="49" charset="0"/>
                <a:cs typeface="Courier New" pitchFamily="49" charset="0"/>
              </a:rPr>
              <a:t>         </a:t>
            </a:r>
            <a:r>
              <a:rPr lang="en-US" sz="1600" dirty="0" err="1">
                <a:solidFill>
                  <a:schemeClr val="tx1"/>
                </a:solidFill>
                <a:latin typeface="Courier New" pitchFamily="49" charset="0"/>
                <a:cs typeface="Courier New" pitchFamily="49" charset="0"/>
              </a:rPr>
              <a:t>int</a:t>
            </a:r>
            <a:r>
              <a:rPr lang="en-US" sz="1600" dirty="0">
                <a:solidFill>
                  <a:schemeClr val="tx1"/>
                </a:solidFill>
                <a:latin typeface="Courier New" pitchFamily="49" charset="0"/>
                <a:cs typeface="Courier New" pitchFamily="49" charset="0"/>
              </a:rPr>
              <a:t> </a:t>
            </a:r>
            <a:r>
              <a:rPr lang="en-US" sz="1600" dirty="0" err="1">
                <a:solidFill>
                  <a:schemeClr val="tx1"/>
                </a:solidFill>
                <a:latin typeface="Courier New" pitchFamily="49" charset="0"/>
                <a:cs typeface="Courier New" pitchFamily="49" charset="0"/>
              </a:rPr>
              <a:t>nInSize</a:t>
            </a:r>
            <a:r>
              <a:rPr lang="en-US" sz="1600" dirty="0">
                <a:solidFill>
                  <a:schemeClr val="tx1"/>
                </a:solidFill>
                <a:latin typeface="Courier New" pitchFamily="49" charset="0"/>
                <a:cs typeface="Courier New" pitchFamily="49" charset="0"/>
              </a:rPr>
              <a:t>)</a:t>
            </a:r>
          </a:p>
          <a:p>
            <a:r>
              <a:rPr lang="en-US" sz="1600" dirty="0">
                <a:solidFill>
                  <a:schemeClr val="tx1"/>
                </a:solidFill>
                <a:latin typeface="Courier New" pitchFamily="49" charset="0"/>
                <a:cs typeface="Courier New" pitchFamily="49" charset="0"/>
              </a:rPr>
              <a:t>{</a:t>
            </a:r>
          </a:p>
          <a:p>
            <a:r>
              <a:rPr lang="en-US" sz="1600" dirty="0">
                <a:solidFill>
                  <a:schemeClr val="tx1"/>
                </a:solidFill>
                <a:latin typeface="Courier New" pitchFamily="49" charset="0"/>
                <a:cs typeface="Courier New" pitchFamily="49" charset="0"/>
              </a:rPr>
              <a:t>    char </a:t>
            </a:r>
            <a:r>
              <a:rPr lang="en-US" sz="1600" dirty="0" err="1">
                <a:solidFill>
                  <a:schemeClr val="tx1"/>
                </a:solidFill>
                <a:latin typeface="Courier New" pitchFamily="49" charset="0"/>
                <a:cs typeface="Courier New" pitchFamily="49" charset="0"/>
              </a:rPr>
              <a:t>buf</a:t>
            </a:r>
            <a:r>
              <a:rPr lang="en-US" sz="1600" dirty="0">
                <a:solidFill>
                  <a:schemeClr val="tx1"/>
                </a:solidFill>
                <a:latin typeface="Courier New" pitchFamily="49" charset="0"/>
                <a:cs typeface="Courier New" pitchFamily="49" charset="0"/>
              </a:rPr>
              <a:t>[_MAX_BUFF_SIZE];</a:t>
            </a:r>
          </a:p>
          <a:p>
            <a:r>
              <a:rPr lang="en-US" sz="1600" dirty="0">
                <a:solidFill>
                  <a:schemeClr val="tx1"/>
                </a:solidFill>
                <a:latin typeface="Courier New" pitchFamily="49" charset="0"/>
                <a:cs typeface="Courier New" pitchFamily="49" charset="0"/>
              </a:rPr>
              <a:t>    </a:t>
            </a:r>
            <a:r>
              <a:rPr lang="en-US" sz="1600" dirty="0" err="1">
                <a:solidFill>
                  <a:schemeClr val="tx1"/>
                </a:solidFill>
                <a:latin typeface="Courier New" pitchFamily="49" charset="0"/>
                <a:cs typeface="Courier New" pitchFamily="49" charset="0"/>
              </a:rPr>
              <a:t>sprintf</a:t>
            </a:r>
            <a:r>
              <a:rPr lang="en-US" sz="1600" dirty="0">
                <a:solidFill>
                  <a:schemeClr val="tx1"/>
                </a:solidFill>
                <a:latin typeface="Courier New" pitchFamily="49" charset="0"/>
                <a:cs typeface="Courier New" pitchFamily="49" charset="0"/>
              </a:rPr>
              <a:t>(</a:t>
            </a:r>
            <a:r>
              <a:rPr lang="en-US" sz="1600" dirty="0" err="1">
                <a:solidFill>
                  <a:schemeClr val="tx1"/>
                </a:solidFill>
                <a:latin typeface="Courier New" pitchFamily="49" charset="0"/>
                <a:cs typeface="Courier New" pitchFamily="49" charset="0"/>
              </a:rPr>
              <a:t>buf</a:t>
            </a:r>
            <a:r>
              <a:rPr lang="en-US" sz="1600" dirty="0">
                <a:solidFill>
                  <a:schemeClr val="tx1"/>
                </a:solidFill>
                <a:latin typeface="Courier New" pitchFamily="49" charset="0"/>
                <a:cs typeface="Courier New" pitchFamily="49" charset="0"/>
              </a:rPr>
              <a:t>,"%s", </a:t>
            </a:r>
            <a:r>
              <a:rPr lang="en-US" sz="1600" dirty="0" err="1">
                <a:solidFill>
                  <a:schemeClr val="tx1"/>
                </a:solidFill>
                <a:latin typeface="Courier New" pitchFamily="49" charset="0"/>
                <a:cs typeface="Courier New" pitchFamily="49" charset="0"/>
              </a:rPr>
              <a:t>szInStr</a:t>
            </a:r>
            <a:r>
              <a:rPr lang="en-US" sz="1600" dirty="0">
                <a:solidFill>
                  <a:schemeClr val="tx1"/>
                </a:solidFill>
                <a:latin typeface="Courier New" pitchFamily="49" charset="0"/>
                <a:cs typeface="Courier New" pitchFamily="49" charset="0"/>
              </a:rPr>
              <a:t>);</a:t>
            </a:r>
          </a:p>
          <a:p>
            <a:r>
              <a:rPr lang="en-US" sz="1600" dirty="0">
                <a:solidFill>
                  <a:schemeClr val="tx1"/>
                </a:solidFill>
                <a:latin typeface="Courier New" pitchFamily="49" charset="0"/>
                <a:cs typeface="Courier New" pitchFamily="49" charset="0"/>
              </a:rPr>
              <a:t>}</a:t>
            </a:r>
          </a:p>
        </p:txBody>
      </p:sp>
      <p:sp>
        <p:nvSpPr>
          <p:cNvPr id="21" name="Rectangle 7"/>
          <p:cNvSpPr>
            <a:spLocks noChangeArrowheads="1"/>
          </p:cNvSpPr>
          <p:nvPr/>
        </p:nvSpPr>
        <p:spPr bwMode="auto">
          <a:xfrm>
            <a:off x="838200" y="1600200"/>
            <a:ext cx="2286000" cy="990600"/>
          </a:xfrm>
          <a:prstGeom prst="rect">
            <a:avLst/>
          </a:prstGeom>
          <a:gradFill rotWithShape="1">
            <a:gsLst>
              <a:gs pos="0">
                <a:schemeClr val="accent1"/>
              </a:gs>
              <a:gs pos="100000">
                <a:schemeClr val="accent1">
                  <a:gamma/>
                  <a:shade val="76078"/>
                  <a:invGamma/>
                </a:schemeClr>
              </a:gs>
            </a:gsLst>
            <a:lin ang="5400000" scaled="1"/>
          </a:gradFill>
          <a:ln w="12700">
            <a:solidFill>
              <a:schemeClr val="accent2"/>
            </a:solidFill>
            <a:miter lim="800000"/>
            <a:headEnd type="none" w="sm" len="sm"/>
            <a:tailEnd type="none" w="sm" len="sm"/>
          </a:ln>
          <a:effectLst/>
        </p:spPr>
        <p:txBody>
          <a:bodyPr wrap="none" lIns="45720" rIns="45720" anchor="ctr"/>
          <a:lstStyle/>
          <a:p>
            <a:pPr eaLnBrk="0" hangingPunct="0">
              <a:spcBef>
                <a:spcPct val="0"/>
              </a:spcBef>
            </a:pPr>
            <a:r>
              <a:rPr lang="en-US" sz="1800" b="1" dirty="0">
                <a:solidFill>
                  <a:schemeClr val="bg1"/>
                </a:solidFill>
                <a:latin typeface="Arial" charset="0"/>
              </a:rPr>
              <a:t>bar()’s stack frame</a:t>
            </a:r>
          </a:p>
        </p:txBody>
      </p:sp>
      <p:sp>
        <p:nvSpPr>
          <p:cNvPr id="22" name="Rectangle 8"/>
          <p:cNvSpPr>
            <a:spLocks noChangeArrowheads="1"/>
          </p:cNvSpPr>
          <p:nvPr/>
        </p:nvSpPr>
        <p:spPr bwMode="auto">
          <a:xfrm>
            <a:off x="839484" y="3657600"/>
            <a:ext cx="2286000" cy="533400"/>
          </a:xfrm>
          <a:prstGeom prst="rect">
            <a:avLst/>
          </a:prstGeom>
          <a:gradFill rotWithShape="1">
            <a:gsLst>
              <a:gs pos="0">
                <a:schemeClr val="accent1"/>
              </a:gs>
              <a:gs pos="100000">
                <a:schemeClr val="accent1">
                  <a:gamma/>
                  <a:shade val="76078"/>
                  <a:invGamma/>
                </a:schemeClr>
              </a:gs>
            </a:gsLst>
            <a:lin ang="5400000" scaled="1"/>
          </a:gradFill>
          <a:ln w="12700">
            <a:solidFill>
              <a:schemeClr val="accent2"/>
            </a:solidFill>
            <a:miter lim="800000"/>
            <a:headEnd type="none" w="sm" len="sm"/>
            <a:tailEnd type="none" w="sm" len="sm"/>
          </a:ln>
          <a:effectLst/>
        </p:spPr>
        <p:txBody>
          <a:bodyPr wrap="none" lIns="45720" rIns="45720" anchor="ctr"/>
          <a:lstStyle/>
          <a:p>
            <a:pPr eaLnBrk="0" hangingPunct="0">
              <a:spcBef>
                <a:spcPct val="0"/>
              </a:spcBef>
            </a:pPr>
            <a:r>
              <a:rPr lang="en-US" sz="1800" b="1" dirty="0">
                <a:solidFill>
                  <a:schemeClr val="bg1"/>
                </a:solidFill>
                <a:latin typeface="Arial" charset="0"/>
              </a:rPr>
              <a:t>Return address</a:t>
            </a:r>
          </a:p>
        </p:txBody>
      </p:sp>
      <p:sp>
        <p:nvSpPr>
          <p:cNvPr id="23" name="Rectangle 9"/>
          <p:cNvSpPr>
            <a:spLocks noChangeArrowheads="1"/>
          </p:cNvSpPr>
          <p:nvPr/>
        </p:nvSpPr>
        <p:spPr bwMode="auto">
          <a:xfrm>
            <a:off x="838200" y="2590800"/>
            <a:ext cx="2286000" cy="533400"/>
          </a:xfrm>
          <a:prstGeom prst="rect">
            <a:avLst/>
          </a:prstGeom>
          <a:gradFill rotWithShape="1">
            <a:gsLst>
              <a:gs pos="0">
                <a:schemeClr val="accent1"/>
              </a:gs>
              <a:gs pos="100000">
                <a:schemeClr val="accent1">
                  <a:gamma/>
                  <a:shade val="76078"/>
                  <a:invGamma/>
                </a:schemeClr>
              </a:gs>
            </a:gsLst>
            <a:lin ang="5400000" scaled="1"/>
          </a:gradFill>
          <a:ln w="12700">
            <a:solidFill>
              <a:schemeClr val="accent2"/>
            </a:solidFill>
            <a:miter lim="800000"/>
            <a:headEnd type="none" w="sm" len="sm"/>
            <a:tailEnd type="none" w="sm" len="sm"/>
          </a:ln>
          <a:effectLst/>
        </p:spPr>
        <p:txBody>
          <a:bodyPr wrap="none" lIns="45720" rIns="45720" anchor="ctr"/>
          <a:lstStyle/>
          <a:p>
            <a:pPr eaLnBrk="0" hangingPunct="0">
              <a:spcBef>
                <a:spcPct val="0"/>
              </a:spcBef>
            </a:pPr>
            <a:r>
              <a:rPr lang="en-US" b="1" dirty="0" err="1">
                <a:solidFill>
                  <a:schemeClr val="bg1"/>
                </a:solidFill>
                <a:latin typeface="Arial" charset="0"/>
              </a:rPr>
              <a:t>nSize</a:t>
            </a:r>
            <a:endParaRPr lang="en-US" b="1" dirty="0">
              <a:solidFill>
                <a:schemeClr val="bg1"/>
              </a:solidFill>
              <a:latin typeface="Arial" charset="0"/>
            </a:endParaRPr>
          </a:p>
        </p:txBody>
      </p:sp>
      <p:sp>
        <p:nvSpPr>
          <p:cNvPr id="24" name="Text Box 10"/>
          <p:cNvSpPr txBox="1">
            <a:spLocks noChangeArrowheads="1"/>
          </p:cNvSpPr>
          <p:nvPr/>
        </p:nvSpPr>
        <p:spPr bwMode="auto">
          <a:xfrm>
            <a:off x="0" y="6019800"/>
            <a:ext cx="1301750" cy="284163"/>
          </a:xfrm>
          <a:prstGeom prst="rect">
            <a:avLst/>
          </a:prstGeom>
          <a:noFill/>
          <a:ln w="12700" algn="ctr">
            <a:noFill/>
            <a:miter lim="800000"/>
            <a:headEnd/>
            <a:tailEnd/>
          </a:ln>
          <a:effectLst/>
        </p:spPr>
        <p:txBody>
          <a:bodyPr wrap="none">
            <a:spAutoFit/>
          </a:bodyPr>
          <a:lstStyle/>
          <a:p>
            <a:pPr algn="ctr" eaLnBrk="0" hangingPunct="0">
              <a:lnSpc>
                <a:spcPct val="90000"/>
              </a:lnSpc>
            </a:pPr>
            <a:r>
              <a:rPr lang="en-US" sz="1400">
                <a:latin typeface="Franklin Gothic Book" pitchFamily="34" charset="0"/>
              </a:rPr>
              <a:t>Low Addresses</a:t>
            </a:r>
          </a:p>
        </p:txBody>
      </p:sp>
      <p:sp>
        <p:nvSpPr>
          <p:cNvPr id="25" name="Text Box 11"/>
          <p:cNvSpPr txBox="1">
            <a:spLocks noChangeArrowheads="1"/>
          </p:cNvSpPr>
          <p:nvPr/>
        </p:nvSpPr>
        <p:spPr bwMode="auto">
          <a:xfrm>
            <a:off x="0" y="1206500"/>
            <a:ext cx="1343025" cy="284163"/>
          </a:xfrm>
          <a:prstGeom prst="rect">
            <a:avLst/>
          </a:prstGeom>
          <a:noFill/>
          <a:ln w="12700" algn="ctr">
            <a:noFill/>
            <a:miter lim="800000"/>
            <a:headEnd/>
            <a:tailEnd/>
          </a:ln>
          <a:effectLst/>
        </p:spPr>
        <p:txBody>
          <a:bodyPr wrap="none">
            <a:spAutoFit/>
          </a:bodyPr>
          <a:lstStyle/>
          <a:p>
            <a:pPr algn="ctr" eaLnBrk="0" hangingPunct="0">
              <a:lnSpc>
                <a:spcPct val="90000"/>
              </a:lnSpc>
            </a:pPr>
            <a:r>
              <a:rPr lang="en-US" sz="1400">
                <a:latin typeface="Franklin Gothic Book" pitchFamily="34" charset="0"/>
              </a:rPr>
              <a:t>High Addresses</a:t>
            </a:r>
          </a:p>
        </p:txBody>
      </p:sp>
      <p:sp>
        <p:nvSpPr>
          <p:cNvPr id="26" name="Rectangle 12"/>
          <p:cNvSpPr>
            <a:spLocks noChangeArrowheads="1"/>
          </p:cNvSpPr>
          <p:nvPr/>
        </p:nvSpPr>
        <p:spPr bwMode="auto">
          <a:xfrm>
            <a:off x="838200" y="3124200"/>
            <a:ext cx="2286000" cy="533400"/>
          </a:xfrm>
          <a:prstGeom prst="rect">
            <a:avLst/>
          </a:prstGeom>
          <a:gradFill rotWithShape="1">
            <a:gsLst>
              <a:gs pos="0">
                <a:schemeClr val="accent1"/>
              </a:gs>
              <a:gs pos="100000">
                <a:schemeClr val="accent1">
                  <a:gamma/>
                  <a:shade val="76078"/>
                  <a:invGamma/>
                </a:schemeClr>
              </a:gs>
            </a:gsLst>
            <a:lin ang="5400000" scaled="1"/>
          </a:gradFill>
          <a:ln w="12700">
            <a:solidFill>
              <a:schemeClr val="accent2"/>
            </a:solidFill>
            <a:miter lim="800000"/>
            <a:headEnd type="none" w="sm" len="sm"/>
            <a:tailEnd type="none" w="sm" len="sm"/>
          </a:ln>
          <a:effectLst/>
        </p:spPr>
        <p:txBody>
          <a:bodyPr wrap="none" lIns="45720" rIns="45720" anchor="ctr"/>
          <a:lstStyle/>
          <a:p>
            <a:pPr eaLnBrk="0" hangingPunct="0">
              <a:spcBef>
                <a:spcPct val="0"/>
              </a:spcBef>
            </a:pPr>
            <a:r>
              <a:rPr lang="en-US" b="1" dirty="0" err="1">
                <a:solidFill>
                  <a:schemeClr val="bg1"/>
                </a:solidFill>
                <a:latin typeface="Arial" charset="0"/>
              </a:rPr>
              <a:t>szStr</a:t>
            </a:r>
            <a:endParaRPr lang="en-US" b="1" dirty="0">
              <a:solidFill>
                <a:schemeClr val="bg1"/>
              </a:solidFill>
              <a:latin typeface="Arial" charset="0"/>
            </a:endParaRPr>
          </a:p>
        </p:txBody>
      </p:sp>
      <p:sp>
        <p:nvSpPr>
          <p:cNvPr id="27" name="AutoShape 13"/>
          <p:cNvSpPr>
            <a:spLocks noChangeArrowheads="1"/>
          </p:cNvSpPr>
          <p:nvPr/>
        </p:nvSpPr>
        <p:spPr bwMode="auto">
          <a:xfrm>
            <a:off x="3733800" y="2390086"/>
            <a:ext cx="609600" cy="228600"/>
          </a:xfrm>
          <a:prstGeom prst="chevron">
            <a:avLst>
              <a:gd name="adj" fmla="val 66667"/>
            </a:avLst>
          </a:prstGeom>
          <a:gradFill rotWithShape="1">
            <a:gsLst>
              <a:gs pos="0">
                <a:srgbClr val="FF3300"/>
              </a:gs>
              <a:gs pos="100000">
                <a:srgbClr val="FF3300">
                  <a:gamma/>
                  <a:shade val="46275"/>
                  <a:invGamma/>
                </a:srgbClr>
              </a:gs>
            </a:gsLst>
            <a:lin ang="5400000" scaled="1"/>
          </a:gradFill>
          <a:ln w="9525" algn="ctr">
            <a:noFill/>
            <a:miter lim="800000"/>
            <a:headEnd/>
            <a:tailEnd/>
          </a:ln>
          <a:effectLst/>
        </p:spPr>
        <p:txBody>
          <a:bodyPr lIns="45720" rIns="45720" anchor="ctr">
            <a:spAutoFit/>
          </a:bodyPr>
          <a:lstStyle/>
          <a:p>
            <a:endParaRPr lang="en-US"/>
          </a:p>
        </p:txBody>
      </p:sp>
      <p:sp>
        <p:nvSpPr>
          <p:cNvPr id="28" name="AutoShape 14"/>
          <p:cNvSpPr>
            <a:spLocks noChangeArrowheads="1"/>
          </p:cNvSpPr>
          <p:nvPr/>
        </p:nvSpPr>
        <p:spPr bwMode="auto">
          <a:xfrm>
            <a:off x="3733800" y="4572008"/>
            <a:ext cx="609600" cy="228600"/>
          </a:xfrm>
          <a:prstGeom prst="chevron">
            <a:avLst>
              <a:gd name="adj" fmla="val 66667"/>
            </a:avLst>
          </a:prstGeom>
          <a:gradFill rotWithShape="1">
            <a:gsLst>
              <a:gs pos="0">
                <a:srgbClr val="FF3300"/>
              </a:gs>
              <a:gs pos="100000">
                <a:srgbClr val="FF3300">
                  <a:gamma/>
                  <a:shade val="46275"/>
                  <a:invGamma/>
                </a:srgbClr>
              </a:gs>
            </a:gsLst>
            <a:lin ang="5400000" scaled="1"/>
          </a:gradFill>
          <a:ln w="9525" algn="ctr">
            <a:noFill/>
            <a:miter lim="800000"/>
            <a:headEnd/>
            <a:tailEnd/>
          </a:ln>
          <a:effectLst/>
        </p:spPr>
        <p:txBody>
          <a:bodyPr lIns="45720" rIns="45720" anchor="ctr">
            <a:spAutoFit/>
          </a:bodyPr>
          <a:lstStyle/>
          <a:p>
            <a:endParaRPr lang="en-US"/>
          </a:p>
        </p:txBody>
      </p:sp>
      <p:sp>
        <p:nvSpPr>
          <p:cNvPr id="29" name="AutoShape 15"/>
          <p:cNvSpPr>
            <a:spLocks noChangeArrowheads="1"/>
          </p:cNvSpPr>
          <p:nvPr/>
        </p:nvSpPr>
        <p:spPr bwMode="auto">
          <a:xfrm>
            <a:off x="3733800" y="4843474"/>
            <a:ext cx="609600" cy="228600"/>
          </a:xfrm>
          <a:prstGeom prst="chevron">
            <a:avLst>
              <a:gd name="adj" fmla="val 66667"/>
            </a:avLst>
          </a:prstGeom>
          <a:gradFill rotWithShape="1">
            <a:gsLst>
              <a:gs pos="0">
                <a:srgbClr val="FF3300"/>
              </a:gs>
              <a:gs pos="100000">
                <a:srgbClr val="FF3300">
                  <a:gamma/>
                  <a:shade val="46275"/>
                  <a:invGamma/>
                </a:srgbClr>
              </a:gs>
            </a:gsLst>
            <a:lin ang="5400000" scaled="1"/>
          </a:gradFill>
          <a:ln w="9525" algn="ctr">
            <a:noFill/>
            <a:miter lim="800000"/>
            <a:headEnd/>
            <a:tailEnd/>
          </a:ln>
          <a:effectLst/>
        </p:spPr>
        <p:txBody>
          <a:bodyPr lIns="45720" rIns="45720" anchor="ctr">
            <a:spAutoFit/>
          </a:bodyPr>
          <a:lstStyle/>
          <a:p>
            <a:endParaRPr lang="en-US"/>
          </a:p>
        </p:txBody>
      </p:sp>
      <p:sp>
        <p:nvSpPr>
          <p:cNvPr id="30" name="AutoShape 16"/>
          <p:cNvSpPr>
            <a:spLocks noChangeArrowheads="1"/>
          </p:cNvSpPr>
          <p:nvPr/>
        </p:nvSpPr>
        <p:spPr bwMode="auto">
          <a:xfrm>
            <a:off x="138113" y="1573213"/>
            <a:ext cx="254000" cy="4297362"/>
          </a:xfrm>
          <a:prstGeom prst="downArrow">
            <a:avLst>
              <a:gd name="adj1" fmla="val 50000"/>
              <a:gd name="adj2" fmla="val 422969"/>
            </a:avLst>
          </a:prstGeom>
          <a:gradFill rotWithShape="1">
            <a:gsLst>
              <a:gs pos="0">
                <a:schemeClr val="accent1"/>
              </a:gs>
              <a:gs pos="100000">
                <a:schemeClr val="accent1">
                  <a:gamma/>
                  <a:shade val="46275"/>
                  <a:invGamma/>
                </a:schemeClr>
              </a:gs>
            </a:gsLst>
            <a:lin ang="0" scaled="1"/>
          </a:gradFill>
          <a:ln w="9525" algn="ctr">
            <a:noFill/>
            <a:miter lim="800000"/>
            <a:headEnd/>
            <a:tailEnd/>
          </a:ln>
          <a:effectLst/>
        </p:spPr>
        <p:txBody>
          <a:bodyPr lIns="45720" rIns="45720" anchor="ctr">
            <a:spAutoFit/>
          </a:bodyPr>
          <a:lstStyle/>
          <a:p>
            <a:endParaRPr lang="en-US"/>
          </a:p>
        </p:txBody>
      </p:sp>
      <p:sp>
        <p:nvSpPr>
          <p:cNvPr id="31" name="Rectangle 17"/>
          <p:cNvSpPr>
            <a:spLocks noChangeArrowheads="1"/>
          </p:cNvSpPr>
          <p:nvPr/>
        </p:nvSpPr>
        <p:spPr bwMode="auto">
          <a:xfrm>
            <a:off x="838200" y="3657600"/>
            <a:ext cx="2286000" cy="533400"/>
          </a:xfrm>
          <a:prstGeom prst="rect">
            <a:avLst/>
          </a:prstGeom>
          <a:noFill/>
          <a:ln w="12700">
            <a:solidFill>
              <a:schemeClr val="accent2"/>
            </a:solidFill>
            <a:miter lim="800000"/>
            <a:headEnd type="none" w="sm" len="sm"/>
            <a:tailEnd type="none" w="sm" len="sm"/>
          </a:ln>
          <a:effectLst/>
        </p:spPr>
        <p:txBody>
          <a:bodyPr wrap="none" lIns="45720" rIns="45720" anchor="ctr"/>
          <a:lstStyle/>
          <a:p>
            <a:pPr eaLnBrk="0" hangingPunct="0">
              <a:spcBef>
                <a:spcPct val="0"/>
              </a:spcBef>
            </a:pPr>
            <a:r>
              <a:rPr lang="en-US" b="1" dirty="0">
                <a:solidFill>
                  <a:schemeClr val="bg1"/>
                </a:solidFill>
                <a:latin typeface="Arial" charset="0"/>
              </a:rPr>
              <a:t>Return address</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linds(horizontal)">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slide(fromBottom)">
                                      <p:cBhvr>
                                        <p:cTn id="12" dur="500"/>
                                        <p:tgtEl>
                                          <p:spTgt spid="27"/>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blinds(horizontal)">
                                      <p:cBhvr>
                                        <p:cTn id="15" dur="500"/>
                                        <p:tgtEl>
                                          <p:spTgt spid="21"/>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linds(horizontal)">
                                      <p:cBhvr>
                                        <p:cTn id="18" dur="500"/>
                                        <p:tgtEl>
                                          <p:spTgt spid="30"/>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blinds(horizontal)">
                                      <p:cBhvr>
                                        <p:cTn id="21" dur="500"/>
                                        <p:tgtEl>
                                          <p:spTgt spid="24"/>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blinds(horizontal)">
                                      <p:cBhvr>
                                        <p:cTn id="24" dur="50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additive="base">
                                        <p:cTn id="29" dur="500" fill="hold"/>
                                        <p:tgtEl>
                                          <p:spTgt spid="23"/>
                                        </p:tgtEl>
                                        <p:attrNameLst>
                                          <p:attrName>ppt_x</p:attrName>
                                        </p:attrNameLst>
                                      </p:cBhvr>
                                      <p:tavLst>
                                        <p:tav tm="0">
                                          <p:val>
                                            <p:strVal val="#ppt_x"/>
                                          </p:val>
                                        </p:tav>
                                        <p:tav tm="100000">
                                          <p:val>
                                            <p:strVal val="#ppt_x"/>
                                          </p:val>
                                        </p:tav>
                                      </p:tavLst>
                                    </p:anim>
                                    <p:anim calcmode="lin" valueType="num">
                                      <p:cBhvr additive="base">
                                        <p:cTn id="30" dur="500" fill="hold"/>
                                        <p:tgtEl>
                                          <p:spTgt spid="23"/>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fill="hold"/>
                                        <p:tgtEl>
                                          <p:spTgt spid="26"/>
                                        </p:tgtEl>
                                        <p:attrNameLst>
                                          <p:attrName>ppt_x</p:attrName>
                                        </p:attrNameLst>
                                      </p:cBhvr>
                                      <p:tavLst>
                                        <p:tav tm="0">
                                          <p:val>
                                            <p:strVal val="#ppt_x"/>
                                          </p:val>
                                        </p:tav>
                                        <p:tav tm="100000">
                                          <p:val>
                                            <p:strVal val="#ppt_x"/>
                                          </p:val>
                                        </p:tav>
                                      </p:tavLst>
                                    </p:anim>
                                    <p:anim calcmode="lin" valueType="num">
                                      <p:cBhvr additive="base">
                                        <p:cTn id="34" dur="500" fill="hold"/>
                                        <p:tgtEl>
                                          <p:spTgt spid="26"/>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22"/>
                                        </p:tgtEl>
                                        <p:attrNameLst>
                                          <p:attrName>style.visibility</p:attrName>
                                        </p:attrNameLst>
                                      </p:cBhvr>
                                      <p:to>
                                        <p:strVal val="visible"/>
                                      </p:to>
                                    </p:set>
                                    <p:anim calcmode="lin" valueType="num">
                                      <p:cBhvr additive="base">
                                        <p:cTn id="37" dur="500" fill="hold"/>
                                        <p:tgtEl>
                                          <p:spTgt spid="22"/>
                                        </p:tgtEl>
                                        <p:attrNameLst>
                                          <p:attrName>ppt_x</p:attrName>
                                        </p:attrNameLst>
                                      </p:cBhvr>
                                      <p:tavLst>
                                        <p:tav tm="0">
                                          <p:val>
                                            <p:strVal val="#ppt_x"/>
                                          </p:val>
                                        </p:tav>
                                        <p:tav tm="100000">
                                          <p:val>
                                            <p:strVal val="#ppt_x"/>
                                          </p:val>
                                        </p:tav>
                                      </p:tavLst>
                                    </p:anim>
                                    <p:anim calcmode="lin" valueType="num">
                                      <p:cBhvr additive="base">
                                        <p:cTn id="38" dur="500" fill="hold"/>
                                        <p:tgtEl>
                                          <p:spTgt spid="2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19"/>
                                        </p:tgtEl>
                                        <p:attrNameLst>
                                          <p:attrName>style.visibility</p:attrName>
                                        </p:attrNameLst>
                                      </p:cBhvr>
                                      <p:to>
                                        <p:strVal val="visible"/>
                                      </p:to>
                                    </p:set>
                                    <p:anim calcmode="lin" valueType="num">
                                      <p:cBhvr additive="base">
                                        <p:cTn id="41" dur="500" fill="hold"/>
                                        <p:tgtEl>
                                          <p:spTgt spid="19"/>
                                        </p:tgtEl>
                                        <p:attrNameLst>
                                          <p:attrName>ppt_x</p:attrName>
                                        </p:attrNameLst>
                                      </p:cBhvr>
                                      <p:tavLst>
                                        <p:tav tm="0">
                                          <p:val>
                                            <p:strVal val="#ppt_x"/>
                                          </p:val>
                                        </p:tav>
                                        <p:tav tm="100000">
                                          <p:val>
                                            <p:strVal val="#ppt_x"/>
                                          </p:val>
                                        </p:tav>
                                      </p:tavLst>
                                    </p:anim>
                                    <p:anim calcmode="lin" valueType="num">
                                      <p:cBhvr additive="base">
                                        <p:cTn id="4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path" presetSubtype="0" accel="50000" decel="50000" fill="hold" grpId="1" nodeType="clickEffect">
                                  <p:stCondLst>
                                    <p:cond delay="0"/>
                                  </p:stCondLst>
                                  <p:childTnLst>
                                    <p:animMotion origin="layout" path="M 3.33333E-6 -3.33333E-6 L 3.33333E-6 0.3125 " pathEditMode="relative" rAng="0" ptsTypes="AA">
                                      <p:cBhvr>
                                        <p:cTn id="46" dur="2000" fill="hold"/>
                                        <p:tgtEl>
                                          <p:spTgt spid="27"/>
                                        </p:tgtEl>
                                        <p:attrNameLst>
                                          <p:attrName>ppt_x</p:attrName>
                                          <p:attrName>ppt_y</p:attrName>
                                        </p:attrNameLst>
                                      </p:cBhvr>
                                      <p:rCtr x="0" y="156"/>
                                    </p:animMotion>
                                  </p:childTnLst>
                                </p:cTn>
                              </p:par>
                            </p:childTnLst>
                          </p:cTn>
                        </p:par>
                      </p:childTnLst>
                    </p:cTn>
                  </p:par>
                  <p:par>
                    <p:cTn id="47" fill="hold">
                      <p:stCondLst>
                        <p:cond delay="indefinite"/>
                      </p:stCondLst>
                      <p:childTnLst>
                        <p:par>
                          <p:cTn id="48" fill="hold">
                            <p:stCondLst>
                              <p:cond delay="0"/>
                            </p:stCondLst>
                            <p:childTnLst>
                              <p:par>
                                <p:cTn id="49" presetID="1" presetClass="exit" presetSubtype="0" fill="hold" grpId="2" nodeType="clickEffect">
                                  <p:stCondLst>
                                    <p:cond delay="0"/>
                                  </p:stCondLst>
                                  <p:childTnLst>
                                    <p:set>
                                      <p:cBhvr>
                                        <p:cTn id="50" dur="1" fill="hold">
                                          <p:stCondLst>
                                            <p:cond delay="0"/>
                                          </p:stCondLst>
                                        </p:cTn>
                                        <p:tgtEl>
                                          <p:spTgt spid="27"/>
                                        </p:tgtEl>
                                        <p:attrNameLst>
                                          <p:attrName>style.visibility</p:attrName>
                                        </p:attrNameLst>
                                      </p:cBhvr>
                                      <p:to>
                                        <p:strVal val="hidden"/>
                                      </p:to>
                                    </p:set>
                                  </p:childTnLst>
                                </p:cTn>
                              </p:par>
                              <p:par>
                                <p:cTn id="51" presetID="1" presetClass="entr" presetSubtype="0" fill="hold" grpId="0" nodeType="withEffect">
                                  <p:stCondLst>
                                    <p:cond delay="0"/>
                                  </p:stCondLst>
                                  <p:childTnLst>
                                    <p:set>
                                      <p:cBhvr>
                                        <p:cTn id="52" dur="1" fill="hold">
                                          <p:stCondLst>
                                            <p:cond delay="0"/>
                                          </p:stCondLst>
                                        </p:cTn>
                                        <p:tgtEl>
                                          <p:spTgt spid="28"/>
                                        </p:tgtEl>
                                        <p:attrNameLst>
                                          <p:attrName>style.visibility</p:attrName>
                                        </p:attrNameLst>
                                      </p:cBhvr>
                                      <p:to>
                                        <p:strVal val="visible"/>
                                      </p:to>
                                    </p:set>
                                  </p:childTnLst>
                                </p:cTn>
                              </p:par>
                              <p:par>
                                <p:cTn id="53" presetID="42" presetClass="path" presetSubtype="0" accel="50000" decel="50000" fill="hold" grpId="1" nodeType="withEffect">
                                  <p:stCondLst>
                                    <p:cond delay="0"/>
                                  </p:stCondLst>
                                  <p:childTnLst>
                                    <p:animMotion origin="layout" path="M 3.33333E-6 -0.00556 L 3.33333E-6 0.03403 " pathEditMode="relative" rAng="0" ptsTypes="AA">
                                      <p:cBhvr>
                                        <p:cTn id="54" dur="2000" fill="hold"/>
                                        <p:tgtEl>
                                          <p:spTgt spid="28"/>
                                        </p:tgtEl>
                                        <p:attrNameLst>
                                          <p:attrName>ppt_x</p:attrName>
                                          <p:attrName>ppt_y</p:attrName>
                                        </p:attrNameLst>
                                      </p:cBhvr>
                                      <p:rCtr x="0" y="20"/>
                                    </p:animMotion>
                                  </p:childTnLst>
                                </p:cTn>
                              </p:par>
                              <p:par>
                                <p:cTn id="55" presetID="3" presetClass="exit" presetSubtype="10" fill="hold" grpId="1" nodeType="withEffect">
                                  <p:stCondLst>
                                    <p:cond delay="0"/>
                                  </p:stCondLst>
                                  <p:childTnLst>
                                    <p:animEffect transition="out" filter="blinds(horizontal)">
                                      <p:cBhvr>
                                        <p:cTn id="56" dur="1000"/>
                                        <p:tgtEl>
                                          <p:spTgt spid="19"/>
                                        </p:tgtEl>
                                      </p:cBhvr>
                                    </p:animEffect>
                                    <p:set>
                                      <p:cBhvr>
                                        <p:cTn id="57" dur="1" fill="hold">
                                          <p:stCondLst>
                                            <p:cond delay="999"/>
                                          </p:stCondLst>
                                        </p:cTn>
                                        <p:tgtEl>
                                          <p:spTgt spid="19"/>
                                        </p:tgtEl>
                                        <p:attrNameLst>
                                          <p:attrName>style.visibility</p:attrName>
                                        </p:attrNameLst>
                                      </p:cBhvr>
                                      <p:to>
                                        <p:strVal val="hidden"/>
                                      </p:to>
                                    </p:set>
                                  </p:childTnLst>
                                </p:cTn>
                              </p:par>
                              <p:par>
                                <p:cTn id="58" presetID="3" presetClass="exit" presetSubtype="10" fill="hold" grpId="1" nodeType="withEffect">
                                  <p:stCondLst>
                                    <p:cond delay="0"/>
                                  </p:stCondLst>
                                  <p:childTnLst>
                                    <p:animEffect transition="out" filter="blinds(horizontal)">
                                      <p:cBhvr>
                                        <p:cTn id="59" dur="1000"/>
                                        <p:tgtEl>
                                          <p:spTgt spid="22"/>
                                        </p:tgtEl>
                                      </p:cBhvr>
                                    </p:animEffect>
                                    <p:set>
                                      <p:cBhvr>
                                        <p:cTn id="60" dur="1" fill="hold">
                                          <p:stCondLst>
                                            <p:cond delay="999"/>
                                          </p:stCondLst>
                                        </p:cTn>
                                        <p:tgtEl>
                                          <p:spTgt spid="22"/>
                                        </p:tgtEl>
                                        <p:attrNameLst>
                                          <p:attrName>style.visibility</p:attrName>
                                        </p:attrNameLst>
                                      </p:cBhvr>
                                      <p:to>
                                        <p:strVal val="hidden"/>
                                      </p:to>
                                    </p:set>
                                  </p:childTnLst>
                                </p:cTn>
                              </p:par>
                              <p:par>
                                <p:cTn id="61" presetID="12" presetClass="entr" presetSubtype="4" fill="hold" grpId="0" nodeType="with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slide(fromBottom)">
                                      <p:cBhvr>
                                        <p:cTn id="63" dur="500"/>
                                        <p:tgtEl>
                                          <p:spTgt spid="18"/>
                                        </p:tgtEl>
                                      </p:cBhvr>
                                    </p:animEffect>
                                  </p:childTnLst>
                                </p:cTn>
                              </p:par>
                            </p:childTnLst>
                          </p:cTn>
                        </p:par>
                      </p:childTnLst>
                    </p:cTn>
                  </p:par>
                  <p:par>
                    <p:cTn id="64" fill="hold">
                      <p:stCondLst>
                        <p:cond delay="indefinite"/>
                      </p:stCondLst>
                      <p:childTnLst>
                        <p:par>
                          <p:cTn id="65" fill="hold">
                            <p:stCondLst>
                              <p:cond delay="0"/>
                            </p:stCondLst>
                            <p:childTnLst>
                              <p:par>
                                <p:cTn id="66" presetID="12" presetClass="entr" presetSubtype="4" fill="hold" grpId="1" nodeType="click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slide(fromBottom)">
                                      <p:cBhvr>
                                        <p:cTn id="68" dur="500"/>
                                        <p:tgtEl>
                                          <p:spTgt spid="31"/>
                                        </p:tgtEl>
                                      </p:cBhvr>
                                    </p:animEffect>
                                  </p:childTnLst>
                                </p:cTn>
                              </p:par>
                              <p:par>
                                <p:cTn id="69" presetID="1" presetClass="emph" presetSubtype="2" fill="hold" grpId="0" nodeType="withEffect">
                                  <p:stCondLst>
                                    <p:cond delay="0"/>
                                  </p:stCondLst>
                                  <p:childTnLst>
                                    <p:animClr clrSpc="rgb" dir="cw">
                                      <p:cBhvr>
                                        <p:cTn id="70" dur="2000" fill="hold"/>
                                        <p:tgtEl>
                                          <p:spTgt spid="31"/>
                                        </p:tgtEl>
                                        <p:attrNameLst>
                                          <p:attrName>fillcolor</p:attrName>
                                        </p:attrNameLst>
                                      </p:cBhvr>
                                      <p:to>
                                        <a:srgbClr val="FF3300"/>
                                      </p:to>
                                    </p:animClr>
                                    <p:set>
                                      <p:cBhvr>
                                        <p:cTn id="71" dur="2000" fill="hold"/>
                                        <p:tgtEl>
                                          <p:spTgt spid="31"/>
                                        </p:tgtEl>
                                        <p:attrNameLst>
                                          <p:attrName>fill.type</p:attrName>
                                        </p:attrNameLst>
                                      </p:cBhvr>
                                      <p:to>
                                        <p:strVal val="solid"/>
                                      </p:to>
                                    </p:set>
                                    <p:set>
                                      <p:cBhvr>
                                        <p:cTn id="72" dur="2000" fill="hold"/>
                                        <p:tgtEl>
                                          <p:spTgt spid="31"/>
                                        </p:tgtEl>
                                        <p:attrNameLst>
                                          <p:attrName>fill.on</p:attrName>
                                        </p:attrNameLst>
                                      </p:cBhvr>
                                      <p:to>
                                        <p:strVal val="true"/>
                                      </p:to>
                                    </p:set>
                                  </p:childTnLst>
                                </p:cTn>
                              </p:par>
                            </p:childTnLst>
                          </p:cTn>
                        </p:par>
                      </p:childTnLst>
                    </p:cTn>
                  </p:par>
                  <p:par>
                    <p:cTn id="73" fill="hold">
                      <p:stCondLst>
                        <p:cond delay="indefinite"/>
                      </p:stCondLst>
                      <p:childTnLst>
                        <p:par>
                          <p:cTn id="74" fill="hold">
                            <p:stCondLst>
                              <p:cond delay="0"/>
                            </p:stCondLst>
                            <p:childTnLst>
                              <p:par>
                                <p:cTn id="75" presetID="1" presetClass="exit" presetSubtype="0" fill="hold" grpId="2" nodeType="clickEffect">
                                  <p:stCondLst>
                                    <p:cond delay="0"/>
                                  </p:stCondLst>
                                  <p:childTnLst>
                                    <p:set>
                                      <p:cBhvr>
                                        <p:cTn id="76" dur="1" fill="hold">
                                          <p:stCondLst>
                                            <p:cond delay="0"/>
                                          </p:stCondLst>
                                        </p:cTn>
                                        <p:tgtEl>
                                          <p:spTgt spid="28"/>
                                        </p:tgtEl>
                                        <p:attrNameLst>
                                          <p:attrName>style.visibility</p:attrName>
                                        </p:attrNameLst>
                                      </p:cBhvr>
                                      <p:to>
                                        <p:strVal val="hidden"/>
                                      </p:to>
                                    </p:set>
                                  </p:childTnLst>
                                </p:cTn>
                              </p:par>
                              <p:par>
                                <p:cTn id="77" presetID="3" presetClass="entr" presetSubtype="10" fill="hold" grpId="0" nodeType="with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blinds(horizontal)">
                                      <p:cBhvr>
                                        <p:cTn id="79" dur="500"/>
                                        <p:tgtEl>
                                          <p:spTgt spid="17"/>
                                        </p:tgtEl>
                                      </p:cBhvr>
                                    </p:animEffect>
                                  </p:childTnLst>
                                </p:cTn>
                              </p:par>
                              <p:par>
                                <p:cTn id="80" presetID="1" presetClass="entr" presetSubtype="0" fill="hold" grpId="0" nodeType="withEffect">
                                  <p:stCondLst>
                                    <p:cond delay="0"/>
                                  </p:stCondLst>
                                  <p:childTnLst>
                                    <p:set>
                                      <p:cBhvr>
                                        <p:cTn id="81" dur="1" fill="hold">
                                          <p:stCondLst>
                                            <p:cond delay="0"/>
                                          </p:stCondLst>
                                        </p:cTn>
                                        <p:tgtEl>
                                          <p:spTgt spid="29"/>
                                        </p:tgtEl>
                                        <p:attrNameLst>
                                          <p:attrName>style.visibility</p:attrName>
                                        </p:attrNameLst>
                                      </p:cBhvr>
                                      <p:to>
                                        <p:strVal val="visible"/>
                                      </p:to>
                                    </p:set>
                                  </p:childTnLst>
                                </p:cTn>
                              </p:par>
                              <p:par>
                                <p:cTn id="82" presetID="42" presetClass="path" presetSubtype="0" accel="50000" decel="50000" fill="hold" grpId="1" nodeType="withEffect">
                                  <p:stCondLst>
                                    <p:cond delay="0"/>
                                  </p:stCondLst>
                                  <p:childTnLst>
                                    <p:animMotion origin="layout" path="M 3.33333E-6 -2.03515E-6 L 0.24166 -0.59389 " pathEditMode="relative" rAng="0" ptsTypes="AA">
                                      <p:cBhvr>
                                        <p:cTn id="83" dur="2000" fill="hold"/>
                                        <p:tgtEl>
                                          <p:spTgt spid="29"/>
                                        </p:tgtEl>
                                        <p:attrNameLst>
                                          <p:attrName>ppt_x</p:attrName>
                                          <p:attrName>ppt_y</p:attrName>
                                        </p:attrNameLst>
                                      </p:cBhvr>
                                      <p:rCtr x="121" y="-297"/>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8" grpId="0" animBg="1"/>
      <p:bldP spid="19" grpId="0" animBg="1"/>
      <p:bldP spid="19" grpId="1" animBg="1"/>
      <p:bldP spid="20" grpId="0" animBg="1"/>
      <p:bldP spid="21" grpId="0" animBg="1"/>
      <p:bldP spid="22" grpId="0" animBg="1"/>
      <p:bldP spid="22" grpId="1" animBg="1"/>
      <p:bldP spid="23" grpId="0" animBg="1"/>
      <p:bldP spid="24" grpId="0"/>
      <p:bldP spid="25" grpId="0"/>
      <p:bldP spid="26" grpId="0" animBg="1"/>
      <p:bldP spid="27" grpId="0" animBg="1"/>
      <p:bldP spid="27" grpId="1" animBg="1"/>
      <p:bldP spid="27" grpId="2" animBg="1"/>
      <p:bldP spid="28" grpId="0" animBg="1"/>
      <p:bldP spid="28" grpId="1" animBg="1"/>
      <p:bldP spid="28" grpId="2" animBg="1"/>
      <p:bldP spid="29" grpId="0" animBg="1"/>
      <p:bldP spid="29" grpId="1" animBg="1"/>
      <p:bldP spid="30" grpId="0" animBg="1"/>
      <p:bldP spid="31" grpId="0" animBg="1"/>
      <p:bldP spid="31" grpId="1"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/GS</a:t>
            </a:r>
            <a:r>
              <a:rPr lang="zh-CN" altLang="en-US" dirty="0" smtClean="0"/>
              <a:t>：防止缓冲区溢出攻击</a:t>
            </a:r>
            <a:endParaRPr lang="zh-CN" altLang="en-US" dirty="0"/>
          </a:p>
        </p:txBody>
      </p:sp>
      <p:sp>
        <p:nvSpPr>
          <p:cNvPr id="4" name="Rectangle 2"/>
          <p:cNvSpPr>
            <a:spLocks noChangeArrowheads="1"/>
          </p:cNvSpPr>
          <p:nvPr/>
        </p:nvSpPr>
        <p:spPr bwMode="auto">
          <a:xfrm>
            <a:off x="838200" y="3657600"/>
            <a:ext cx="2286000" cy="2181225"/>
          </a:xfrm>
          <a:prstGeom prst="rect">
            <a:avLst/>
          </a:prstGeom>
          <a:gradFill rotWithShape="1">
            <a:gsLst>
              <a:gs pos="0">
                <a:srgbClr val="FF3300">
                  <a:gamma/>
                  <a:shade val="46275"/>
                  <a:invGamma/>
                </a:srgbClr>
              </a:gs>
              <a:gs pos="50000">
                <a:srgbClr val="FF3300"/>
              </a:gs>
              <a:gs pos="100000">
                <a:srgbClr val="FF3300">
                  <a:gamma/>
                  <a:shade val="46275"/>
                  <a:invGamma/>
                </a:srgbClr>
              </a:gs>
            </a:gsLst>
            <a:lin ang="5400000" scaled="1"/>
          </a:gradFill>
          <a:ln w="12700">
            <a:solidFill>
              <a:schemeClr val="accent2"/>
            </a:solidFill>
            <a:miter lim="800000"/>
            <a:headEnd type="none" w="sm" len="sm"/>
            <a:tailEnd type="none" w="sm" len="sm"/>
          </a:ln>
          <a:effectLst/>
        </p:spPr>
        <p:txBody>
          <a:bodyPr wrap="none" lIns="45720" rIns="45720" anchor="ctr"/>
          <a:lstStyle/>
          <a:p>
            <a:pPr algn="ctr" eaLnBrk="0" hangingPunct="0">
              <a:spcBef>
                <a:spcPct val="0"/>
              </a:spcBef>
            </a:pPr>
            <a:endParaRPr lang="en-US" sz="1800" b="1" dirty="0">
              <a:latin typeface="Arial" charset="0"/>
            </a:endParaRPr>
          </a:p>
          <a:p>
            <a:pPr algn="ctr" eaLnBrk="0" hangingPunct="0">
              <a:spcBef>
                <a:spcPct val="0"/>
              </a:spcBef>
            </a:pPr>
            <a:r>
              <a:rPr lang="en-US" sz="1800" b="1" dirty="0" err="1">
                <a:solidFill>
                  <a:schemeClr val="bg1"/>
                </a:solidFill>
                <a:latin typeface="Arial" charset="0"/>
              </a:rPr>
              <a:t>szStr</a:t>
            </a:r>
            <a:endParaRPr lang="en-US" sz="1800" b="1" dirty="0">
              <a:solidFill>
                <a:schemeClr val="bg1"/>
              </a:solidFill>
              <a:latin typeface="Arial" charset="0"/>
            </a:endParaRPr>
          </a:p>
        </p:txBody>
      </p:sp>
      <p:sp>
        <p:nvSpPr>
          <p:cNvPr id="5" name="Rectangle 4"/>
          <p:cNvSpPr>
            <a:spLocks noChangeArrowheads="1"/>
          </p:cNvSpPr>
          <p:nvPr/>
        </p:nvSpPr>
        <p:spPr bwMode="auto">
          <a:xfrm>
            <a:off x="4267200" y="1600200"/>
            <a:ext cx="4514850" cy="3539430"/>
          </a:xfrm>
          <a:prstGeom prst="rect">
            <a:avLst/>
          </a:prstGeom>
          <a:solidFill>
            <a:schemeClr val="bg1"/>
          </a:solidFill>
          <a:ln w="9525">
            <a:solidFill>
              <a:schemeClr val="accent2"/>
            </a:solidFill>
            <a:miter lim="800000"/>
            <a:headEnd/>
            <a:tailEnd/>
          </a:ln>
          <a:effectLst/>
        </p:spPr>
        <p:txBody>
          <a:bodyPr lIns="45720" rIns="45720">
            <a:spAutoFit/>
          </a:bodyPr>
          <a:lstStyle/>
          <a:p>
            <a:r>
              <a:rPr lang="en-US" sz="1600" dirty="0">
                <a:solidFill>
                  <a:schemeClr val="tx1"/>
                </a:solidFill>
                <a:latin typeface="Courier New" pitchFamily="49" charset="0"/>
                <a:cs typeface="Courier New" pitchFamily="49" charset="0"/>
              </a:rPr>
              <a:t>void bar()</a:t>
            </a:r>
          </a:p>
          <a:p>
            <a:r>
              <a:rPr lang="en-US" sz="1600" dirty="0">
                <a:solidFill>
                  <a:schemeClr val="tx1"/>
                </a:solidFill>
                <a:latin typeface="Courier New" pitchFamily="49" charset="0"/>
                <a:cs typeface="Courier New" pitchFamily="49" charset="0"/>
              </a:rPr>
              <a:t>{</a:t>
            </a:r>
          </a:p>
          <a:p>
            <a:r>
              <a:rPr lang="en-US" sz="1600" dirty="0">
                <a:solidFill>
                  <a:schemeClr val="tx1"/>
                </a:solidFill>
                <a:latin typeface="Courier New" pitchFamily="49" charset="0"/>
                <a:cs typeface="Courier New" pitchFamily="49" charset="0"/>
              </a:rPr>
              <a:t>	...</a:t>
            </a:r>
          </a:p>
          <a:p>
            <a:r>
              <a:rPr lang="en-US" sz="1600" dirty="0">
                <a:solidFill>
                  <a:schemeClr val="tx1"/>
                </a:solidFill>
                <a:latin typeface="Courier New" pitchFamily="49" charset="0"/>
                <a:cs typeface="Courier New" pitchFamily="49" charset="0"/>
              </a:rPr>
              <a:t>	</a:t>
            </a:r>
            <a:r>
              <a:rPr lang="en-US" sz="1600" dirty="0" err="1">
                <a:solidFill>
                  <a:schemeClr val="tx1"/>
                </a:solidFill>
                <a:latin typeface="Courier New" pitchFamily="49" charset="0"/>
                <a:cs typeface="Courier New" pitchFamily="49" charset="0"/>
              </a:rPr>
              <a:t>foo</a:t>
            </a:r>
            <a:r>
              <a:rPr lang="en-US" sz="1600" dirty="0">
                <a:solidFill>
                  <a:schemeClr val="tx1"/>
                </a:solidFill>
                <a:latin typeface="Courier New" pitchFamily="49" charset="0"/>
                <a:cs typeface="Courier New" pitchFamily="49" charset="0"/>
              </a:rPr>
              <a:t>(</a:t>
            </a:r>
            <a:r>
              <a:rPr lang="en-US" sz="1600" dirty="0" err="1">
                <a:solidFill>
                  <a:schemeClr val="tx1"/>
                </a:solidFill>
                <a:latin typeface="Courier New" pitchFamily="49" charset="0"/>
                <a:cs typeface="Courier New" pitchFamily="49" charset="0"/>
              </a:rPr>
              <a:t>szStr</a:t>
            </a:r>
            <a:r>
              <a:rPr lang="en-US" sz="1600" dirty="0">
                <a:solidFill>
                  <a:schemeClr val="tx1"/>
                </a:solidFill>
                <a:latin typeface="Courier New" pitchFamily="49" charset="0"/>
                <a:cs typeface="Courier New" pitchFamily="49" charset="0"/>
              </a:rPr>
              <a:t>, </a:t>
            </a:r>
            <a:r>
              <a:rPr lang="en-US" sz="1600" dirty="0" err="1">
                <a:solidFill>
                  <a:schemeClr val="tx1"/>
                </a:solidFill>
                <a:latin typeface="Courier New" pitchFamily="49" charset="0"/>
                <a:cs typeface="Courier New" pitchFamily="49" charset="0"/>
              </a:rPr>
              <a:t>nSize</a:t>
            </a:r>
            <a:r>
              <a:rPr lang="en-US" sz="1600" dirty="0">
                <a:solidFill>
                  <a:schemeClr val="tx1"/>
                </a:solidFill>
                <a:latin typeface="Courier New" pitchFamily="49" charset="0"/>
                <a:cs typeface="Courier New" pitchFamily="49" charset="0"/>
              </a:rPr>
              <a:t>);</a:t>
            </a:r>
          </a:p>
          <a:p>
            <a:r>
              <a:rPr lang="en-US" sz="1600" dirty="0">
                <a:solidFill>
                  <a:schemeClr val="tx1"/>
                </a:solidFill>
                <a:latin typeface="Courier New" pitchFamily="49" charset="0"/>
                <a:cs typeface="Courier New" pitchFamily="49" charset="0"/>
              </a:rPr>
              <a:t>	...</a:t>
            </a:r>
          </a:p>
          <a:p>
            <a:r>
              <a:rPr lang="en-US" sz="1600" dirty="0">
                <a:solidFill>
                  <a:schemeClr val="tx1"/>
                </a:solidFill>
                <a:latin typeface="Courier New" pitchFamily="49" charset="0"/>
                <a:cs typeface="Courier New" pitchFamily="49" charset="0"/>
              </a:rPr>
              <a:t>}</a:t>
            </a:r>
          </a:p>
          <a:p>
            <a:endParaRPr lang="en-US" sz="1600" dirty="0" smtClean="0">
              <a:solidFill>
                <a:schemeClr val="tx1"/>
              </a:solidFill>
              <a:latin typeface="Courier New" pitchFamily="49" charset="0"/>
              <a:cs typeface="Courier New" pitchFamily="49" charset="0"/>
            </a:endParaRPr>
          </a:p>
          <a:p>
            <a:endParaRPr lang="en-US" sz="1600" dirty="0" smtClean="0">
              <a:latin typeface="Courier New" pitchFamily="49" charset="0"/>
              <a:cs typeface="Courier New" pitchFamily="49" charset="0"/>
            </a:endParaRPr>
          </a:p>
          <a:p>
            <a:r>
              <a:rPr lang="en-US" sz="1600" dirty="0" smtClean="0">
                <a:solidFill>
                  <a:schemeClr val="tx1"/>
                </a:solidFill>
                <a:latin typeface="Courier New" pitchFamily="49" charset="0"/>
                <a:cs typeface="Courier New" pitchFamily="49" charset="0"/>
              </a:rPr>
              <a:t>void </a:t>
            </a:r>
            <a:r>
              <a:rPr lang="en-US" sz="1600" dirty="0" err="1">
                <a:solidFill>
                  <a:schemeClr val="tx1"/>
                </a:solidFill>
                <a:latin typeface="Courier New" pitchFamily="49" charset="0"/>
                <a:cs typeface="Courier New" pitchFamily="49" charset="0"/>
              </a:rPr>
              <a:t>foo</a:t>
            </a:r>
            <a:r>
              <a:rPr lang="en-US" sz="1600" dirty="0">
                <a:solidFill>
                  <a:schemeClr val="tx1"/>
                </a:solidFill>
                <a:latin typeface="Courier New" pitchFamily="49" charset="0"/>
                <a:cs typeface="Courier New" pitchFamily="49" charset="0"/>
              </a:rPr>
              <a:t>(char* </a:t>
            </a:r>
            <a:r>
              <a:rPr lang="en-US" sz="1600" dirty="0" err="1">
                <a:solidFill>
                  <a:schemeClr val="tx1"/>
                </a:solidFill>
                <a:latin typeface="Courier New" pitchFamily="49" charset="0"/>
                <a:cs typeface="Courier New" pitchFamily="49" charset="0"/>
              </a:rPr>
              <a:t>szInStr</a:t>
            </a:r>
            <a:r>
              <a:rPr lang="en-US" sz="1600" dirty="0">
                <a:solidFill>
                  <a:schemeClr val="tx1"/>
                </a:solidFill>
                <a:latin typeface="Courier New" pitchFamily="49" charset="0"/>
                <a:cs typeface="Courier New" pitchFamily="49" charset="0"/>
              </a:rPr>
              <a:t>,</a:t>
            </a:r>
          </a:p>
          <a:p>
            <a:r>
              <a:rPr lang="en-US" sz="1600" dirty="0">
                <a:solidFill>
                  <a:schemeClr val="tx1"/>
                </a:solidFill>
                <a:latin typeface="Courier New" pitchFamily="49" charset="0"/>
                <a:cs typeface="Courier New" pitchFamily="49" charset="0"/>
              </a:rPr>
              <a:t>         </a:t>
            </a:r>
            <a:r>
              <a:rPr lang="en-US" sz="1600" dirty="0" err="1">
                <a:solidFill>
                  <a:schemeClr val="tx1"/>
                </a:solidFill>
                <a:latin typeface="Courier New" pitchFamily="49" charset="0"/>
                <a:cs typeface="Courier New" pitchFamily="49" charset="0"/>
              </a:rPr>
              <a:t>int</a:t>
            </a:r>
            <a:r>
              <a:rPr lang="en-US" sz="1600" dirty="0">
                <a:solidFill>
                  <a:schemeClr val="tx1"/>
                </a:solidFill>
                <a:latin typeface="Courier New" pitchFamily="49" charset="0"/>
                <a:cs typeface="Courier New" pitchFamily="49" charset="0"/>
              </a:rPr>
              <a:t> </a:t>
            </a:r>
            <a:r>
              <a:rPr lang="en-US" sz="1600" dirty="0" err="1">
                <a:solidFill>
                  <a:schemeClr val="tx1"/>
                </a:solidFill>
                <a:latin typeface="Courier New" pitchFamily="49" charset="0"/>
                <a:cs typeface="Courier New" pitchFamily="49" charset="0"/>
              </a:rPr>
              <a:t>nInSize</a:t>
            </a:r>
            <a:r>
              <a:rPr lang="en-US" sz="1600" dirty="0">
                <a:solidFill>
                  <a:schemeClr val="tx1"/>
                </a:solidFill>
                <a:latin typeface="Courier New" pitchFamily="49" charset="0"/>
                <a:cs typeface="Courier New" pitchFamily="49" charset="0"/>
              </a:rPr>
              <a:t>)</a:t>
            </a:r>
          </a:p>
          <a:p>
            <a:r>
              <a:rPr lang="en-US" sz="1600" dirty="0">
                <a:solidFill>
                  <a:schemeClr val="tx1"/>
                </a:solidFill>
                <a:latin typeface="Courier New" pitchFamily="49" charset="0"/>
                <a:cs typeface="Courier New" pitchFamily="49" charset="0"/>
              </a:rPr>
              <a:t>{</a:t>
            </a:r>
          </a:p>
          <a:p>
            <a:r>
              <a:rPr lang="en-US" sz="1600" dirty="0">
                <a:solidFill>
                  <a:schemeClr val="tx1"/>
                </a:solidFill>
                <a:latin typeface="Courier New" pitchFamily="49" charset="0"/>
                <a:cs typeface="Courier New" pitchFamily="49" charset="0"/>
              </a:rPr>
              <a:t>    char </a:t>
            </a:r>
            <a:r>
              <a:rPr lang="en-US" sz="1600" dirty="0" err="1">
                <a:solidFill>
                  <a:schemeClr val="tx1"/>
                </a:solidFill>
                <a:latin typeface="Courier New" pitchFamily="49" charset="0"/>
                <a:cs typeface="Courier New" pitchFamily="49" charset="0"/>
              </a:rPr>
              <a:t>buf</a:t>
            </a:r>
            <a:r>
              <a:rPr lang="en-US" sz="1600" dirty="0">
                <a:solidFill>
                  <a:schemeClr val="tx1"/>
                </a:solidFill>
                <a:latin typeface="Courier New" pitchFamily="49" charset="0"/>
                <a:cs typeface="Courier New" pitchFamily="49" charset="0"/>
              </a:rPr>
              <a:t>[_MAX_BUFF_SIZE];</a:t>
            </a:r>
          </a:p>
          <a:p>
            <a:r>
              <a:rPr lang="en-US" sz="1600" dirty="0">
                <a:solidFill>
                  <a:schemeClr val="tx1"/>
                </a:solidFill>
                <a:latin typeface="Courier New" pitchFamily="49" charset="0"/>
                <a:cs typeface="Courier New" pitchFamily="49" charset="0"/>
              </a:rPr>
              <a:t>    </a:t>
            </a:r>
            <a:r>
              <a:rPr lang="en-US" sz="1600" dirty="0" err="1">
                <a:solidFill>
                  <a:schemeClr val="tx1"/>
                </a:solidFill>
                <a:latin typeface="Courier New" pitchFamily="49" charset="0"/>
                <a:cs typeface="Courier New" pitchFamily="49" charset="0"/>
              </a:rPr>
              <a:t>sprintf</a:t>
            </a:r>
            <a:r>
              <a:rPr lang="en-US" sz="1600" dirty="0">
                <a:solidFill>
                  <a:schemeClr val="tx1"/>
                </a:solidFill>
                <a:latin typeface="Courier New" pitchFamily="49" charset="0"/>
                <a:cs typeface="Courier New" pitchFamily="49" charset="0"/>
              </a:rPr>
              <a:t>(</a:t>
            </a:r>
            <a:r>
              <a:rPr lang="en-US" sz="1600" dirty="0" err="1">
                <a:solidFill>
                  <a:schemeClr val="tx1"/>
                </a:solidFill>
                <a:latin typeface="Courier New" pitchFamily="49" charset="0"/>
                <a:cs typeface="Courier New" pitchFamily="49" charset="0"/>
              </a:rPr>
              <a:t>buf</a:t>
            </a:r>
            <a:r>
              <a:rPr lang="en-US" sz="1600" dirty="0">
                <a:solidFill>
                  <a:schemeClr val="tx1"/>
                </a:solidFill>
                <a:latin typeface="Courier New" pitchFamily="49" charset="0"/>
                <a:cs typeface="Courier New" pitchFamily="49" charset="0"/>
              </a:rPr>
              <a:t>,"%s", </a:t>
            </a:r>
            <a:r>
              <a:rPr lang="en-US" sz="1600" dirty="0" err="1">
                <a:solidFill>
                  <a:schemeClr val="tx1"/>
                </a:solidFill>
                <a:latin typeface="Courier New" pitchFamily="49" charset="0"/>
                <a:cs typeface="Courier New" pitchFamily="49" charset="0"/>
              </a:rPr>
              <a:t>szInStr</a:t>
            </a:r>
            <a:r>
              <a:rPr lang="en-US" sz="1600" dirty="0">
                <a:solidFill>
                  <a:schemeClr val="tx1"/>
                </a:solidFill>
                <a:latin typeface="Courier New" pitchFamily="49" charset="0"/>
                <a:cs typeface="Courier New" pitchFamily="49" charset="0"/>
              </a:rPr>
              <a:t>);</a:t>
            </a:r>
          </a:p>
          <a:p>
            <a:r>
              <a:rPr lang="en-US" sz="1600" dirty="0">
                <a:solidFill>
                  <a:schemeClr val="tx1"/>
                </a:solidFill>
                <a:latin typeface="Courier New" pitchFamily="49" charset="0"/>
                <a:cs typeface="Courier New" pitchFamily="49" charset="0"/>
              </a:rPr>
              <a:t>}</a:t>
            </a:r>
          </a:p>
        </p:txBody>
      </p:sp>
      <p:sp>
        <p:nvSpPr>
          <p:cNvPr id="6" name="Rectangle 5"/>
          <p:cNvSpPr>
            <a:spLocks noChangeArrowheads="1"/>
          </p:cNvSpPr>
          <p:nvPr/>
        </p:nvSpPr>
        <p:spPr bwMode="auto">
          <a:xfrm>
            <a:off x="838200" y="1600200"/>
            <a:ext cx="2286000" cy="990600"/>
          </a:xfrm>
          <a:prstGeom prst="rect">
            <a:avLst/>
          </a:prstGeom>
          <a:gradFill rotWithShape="1">
            <a:gsLst>
              <a:gs pos="0">
                <a:schemeClr val="accent1"/>
              </a:gs>
              <a:gs pos="100000">
                <a:schemeClr val="accent1">
                  <a:gamma/>
                  <a:shade val="76078"/>
                  <a:invGamma/>
                </a:schemeClr>
              </a:gs>
            </a:gsLst>
            <a:lin ang="5400000" scaled="1"/>
          </a:gradFill>
          <a:ln w="12700">
            <a:solidFill>
              <a:schemeClr val="accent2"/>
            </a:solidFill>
            <a:miter lim="800000"/>
            <a:headEnd type="none" w="sm" len="sm"/>
            <a:tailEnd type="none" w="sm" len="sm"/>
          </a:ln>
          <a:effectLst/>
        </p:spPr>
        <p:txBody>
          <a:bodyPr wrap="none" lIns="45720" rIns="45720" anchor="ctr"/>
          <a:lstStyle/>
          <a:p>
            <a:pPr eaLnBrk="0" hangingPunct="0">
              <a:spcBef>
                <a:spcPct val="0"/>
              </a:spcBef>
            </a:pPr>
            <a:r>
              <a:rPr lang="en-US" b="1" dirty="0">
                <a:solidFill>
                  <a:schemeClr val="bg1"/>
                </a:solidFill>
                <a:latin typeface="Arial" charset="0"/>
              </a:rPr>
              <a:t>bar()’s stack frame</a:t>
            </a:r>
          </a:p>
        </p:txBody>
      </p:sp>
      <p:sp>
        <p:nvSpPr>
          <p:cNvPr id="7" name="Rectangle 6"/>
          <p:cNvSpPr>
            <a:spLocks noChangeArrowheads="1"/>
          </p:cNvSpPr>
          <p:nvPr/>
        </p:nvSpPr>
        <p:spPr bwMode="auto">
          <a:xfrm>
            <a:off x="839468" y="3657600"/>
            <a:ext cx="2286000" cy="533400"/>
          </a:xfrm>
          <a:prstGeom prst="rect">
            <a:avLst/>
          </a:prstGeom>
          <a:gradFill rotWithShape="1">
            <a:gsLst>
              <a:gs pos="0">
                <a:schemeClr val="accent1"/>
              </a:gs>
              <a:gs pos="100000">
                <a:schemeClr val="accent1">
                  <a:gamma/>
                  <a:shade val="76078"/>
                  <a:invGamma/>
                </a:schemeClr>
              </a:gs>
            </a:gsLst>
            <a:lin ang="5400000" scaled="1"/>
          </a:gradFill>
          <a:ln w="12700">
            <a:solidFill>
              <a:schemeClr val="accent2"/>
            </a:solidFill>
            <a:miter lim="800000"/>
            <a:headEnd type="none" w="sm" len="sm"/>
            <a:tailEnd type="none" w="sm" len="sm"/>
          </a:ln>
          <a:effectLst/>
        </p:spPr>
        <p:txBody>
          <a:bodyPr wrap="none" lIns="45720" rIns="45720" anchor="ctr"/>
          <a:lstStyle/>
          <a:p>
            <a:pPr eaLnBrk="0" hangingPunct="0">
              <a:spcBef>
                <a:spcPct val="0"/>
              </a:spcBef>
            </a:pPr>
            <a:r>
              <a:rPr lang="en-US" sz="1800" b="1" dirty="0">
                <a:solidFill>
                  <a:schemeClr val="bg1"/>
                </a:solidFill>
                <a:latin typeface="Arial" charset="0"/>
              </a:rPr>
              <a:t>Return address</a:t>
            </a:r>
          </a:p>
        </p:txBody>
      </p:sp>
      <p:sp>
        <p:nvSpPr>
          <p:cNvPr id="8" name="Rectangle 7"/>
          <p:cNvSpPr>
            <a:spLocks noChangeArrowheads="1"/>
          </p:cNvSpPr>
          <p:nvPr/>
        </p:nvSpPr>
        <p:spPr bwMode="auto">
          <a:xfrm>
            <a:off x="838200" y="2590800"/>
            <a:ext cx="2286000" cy="533400"/>
          </a:xfrm>
          <a:prstGeom prst="rect">
            <a:avLst/>
          </a:prstGeom>
          <a:gradFill rotWithShape="1">
            <a:gsLst>
              <a:gs pos="0">
                <a:schemeClr val="accent1"/>
              </a:gs>
              <a:gs pos="100000">
                <a:schemeClr val="accent1">
                  <a:gamma/>
                  <a:shade val="76078"/>
                  <a:invGamma/>
                </a:schemeClr>
              </a:gs>
            </a:gsLst>
            <a:lin ang="5400000" scaled="1"/>
          </a:gradFill>
          <a:ln w="12700">
            <a:solidFill>
              <a:schemeClr val="accent2"/>
            </a:solidFill>
            <a:miter lim="800000"/>
            <a:headEnd type="none" w="sm" len="sm"/>
            <a:tailEnd type="none" w="sm" len="sm"/>
          </a:ln>
          <a:effectLst/>
        </p:spPr>
        <p:txBody>
          <a:bodyPr wrap="none" lIns="45720" rIns="45720" anchor="ctr"/>
          <a:lstStyle/>
          <a:p>
            <a:pPr eaLnBrk="0" hangingPunct="0">
              <a:spcBef>
                <a:spcPct val="0"/>
              </a:spcBef>
            </a:pPr>
            <a:r>
              <a:rPr lang="en-US" b="1" dirty="0" err="1">
                <a:solidFill>
                  <a:schemeClr val="bg1"/>
                </a:solidFill>
                <a:latin typeface="Arial" charset="0"/>
              </a:rPr>
              <a:t>nSize</a:t>
            </a:r>
            <a:endParaRPr lang="en-US" b="1" dirty="0">
              <a:solidFill>
                <a:schemeClr val="bg1"/>
              </a:solidFill>
              <a:latin typeface="Arial" charset="0"/>
            </a:endParaRPr>
          </a:p>
        </p:txBody>
      </p:sp>
      <p:sp>
        <p:nvSpPr>
          <p:cNvPr id="9" name="Text Box 8"/>
          <p:cNvSpPr txBox="1">
            <a:spLocks noChangeArrowheads="1"/>
          </p:cNvSpPr>
          <p:nvPr/>
        </p:nvSpPr>
        <p:spPr bwMode="auto">
          <a:xfrm>
            <a:off x="0" y="6019800"/>
            <a:ext cx="1301750" cy="284163"/>
          </a:xfrm>
          <a:prstGeom prst="rect">
            <a:avLst/>
          </a:prstGeom>
          <a:noFill/>
          <a:ln w="12700" algn="ctr">
            <a:noFill/>
            <a:miter lim="800000"/>
            <a:headEnd/>
            <a:tailEnd/>
          </a:ln>
          <a:effectLst/>
        </p:spPr>
        <p:txBody>
          <a:bodyPr wrap="none">
            <a:spAutoFit/>
          </a:bodyPr>
          <a:lstStyle/>
          <a:p>
            <a:pPr algn="ctr" eaLnBrk="0" hangingPunct="0">
              <a:lnSpc>
                <a:spcPct val="90000"/>
              </a:lnSpc>
            </a:pPr>
            <a:r>
              <a:rPr lang="en-US" sz="1400">
                <a:latin typeface="Franklin Gothic Book" pitchFamily="34" charset="0"/>
              </a:rPr>
              <a:t>Low Addresses</a:t>
            </a:r>
          </a:p>
        </p:txBody>
      </p:sp>
      <p:sp>
        <p:nvSpPr>
          <p:cNvPr id="10" name="Text Box 9"/>
          <p:cNvSpPr txBox="1">
            <a:spLocks noChangeArrowheads="1"/>
          </p:cNvSpPr>
          <p:nvPr/>
        </p:nvSpPr>
        <p:spPr bwMode="auto">
          <a:xfrm>
            <a:off x="0" y="1206500"/>
            <a:ext cx="1343025" cy="284163"/>
          </a:xfrm>
          <a:prstGeom prst="rect">
            <a:avLst/>
          </a:prstGeom>
          <a:noFill/>
          <a:ln w="12700" algn="ctr">
            <a:noFill/>
            <a:miter lim="800000"/>
            <a:headEnd/>
            <a:tailEnd/>
          </a:ln>
          <a:effectLst/>
        </p:spPr>
        <p:txBody>
          <a:bodyPr wrap="none">
            <a:spAutoFit/>
          </a:bodyPr>
          <a:lstStyle/>
          <a:p>
            <a:pPr algn="ctr" eaLnBrk="0" hangingPunct="0">
              <a:lnSpc>
                <a:spcPct val="90000"/>
              </a:lnSpc>
            </a:pPr>
            <a:r>
              <a:rPr lang="en-US" sz="1400">
                <a:latin typeface="Franklin Gothic Book" pitchFamily="34" charset="0"/>
              </a:rPr>
              <a:t>High Addresses</a:t>
            </a:r>
          </a:p>
        </p:txBody>
      </p:sp>
      <p:sp>
        <p:nvSpPr>
          <p:cNvPr id="11" name="Rectangle 10"/>
          <p:cNvSpPr>
            <a:spLocks noChangeArrowheads="1"/>
          </p:cNvSpPr>
          <p:nvPr/>
        </p:nvSpPr>
        <p:spPr bwMode="auto">
          <a:xfrm>
            <a:off x="838200" y="3124200"/>
            <a:ext cx="2286000" cy="533400"/>
          </a:xfrm>
          <a:prstGeom prst="rect">
            <a:avLst/>
          </a:prstGeom>
          <a:gradFill rotWithShape="1">
            <a:gsLst>
              <a:gs pos="0">
                <a:schemeClr val="accent1"/>
              </a:gs>
              <a:gs pos="100000">
                <a:schemeClr val="accent1">
                  <a:gamma/>
                  <a:shade val="76078"/>
                  <a:invGamma/>
                </a:schemeClr>
              </a:gs>
            </a:gsLst>
            <a:lin ang="5400000" scaled="1"/>
          </a:gradFill>
          <a:ln w="12700">
            <a:solidFill>
              <a:schemeClr val="accent2"/>
            </a:solidFill>
            <a:miter lim="800000"/>
            <a:headEnd type="none" w="sm" len="sm"/>
            <a:tailEnd type="none" w="sm" len="sm"/>
          </a:ln>
          <a:effectLst/>
        </p:spPr>
        <p:txBody>
          <a:bodyPr wrap="none" lIns="45720" rIns="45720" anchor="ctr"/>
          <a:lstStyle/>
          <a:p>
            <a:pPr eaLnBrk="0" hangingPunct="0">
              <a:spcBef>
                <a:spcPct val="0"/>
              </a:spcBef>
            </a:pPr>
            <a:r>
              <a:rPr lang="en-US" b="1" dirty="0" err="1">
                <a:solidFill>
                  <a:schemeClr val="bg1"/>
                </a:solidFill>
                <a:latin typeface="Arial" charset="0"/>
              </a:rPr>
              <a:t>szStr</a:t>
            </a:r>
            <a:endParaRPr lang="en-US" b="1" dirty="0">
              <a:solidFill>
                <a:schemeClr val="bg1"/>
              </a:solidFill>
              <a:latin typeface="Arial" charset="0"/>
            </a:endParaRPr>
          </a:p>
        </p:txBody>
      </p:sp>
      <p:sp>
        <p:nvSpPr>
          <p:cNvPr id="12" name="AutoShape 11"/>
          <p:cNvSpPr>
            <a:spLocks noChangeArrowheads="1"/>
          </p:cNvSpPr>
          <p:nvPr/>
        </p:nvSpPr>
        <p:spPr bwMode="auto">
          <a:xfrm>
            <a:off x="3733800" y="2398250"/>
            <a:ext cx="609600" cy="228600"/>
          </a:xfrm>
          <a:prstGeom prst="chevron">
            <a:avLst>
              <a:gd name="adj" fmla="val 66667"/>
            </a:avLst>
          </a:prstGeom>
          <a:gradFill rotWithShape="1">
            <a:gsLst>
              <a:gs pos="0">
                <a:srgbClr val="FF3300"/>
              </a:gs>
              <a:gs pos="100000">
                <a:srgbClr val="FF3300">
                  <a:gamma/>
                  <a:shade val="46275"/>
                  <a:invGamma/>
                </a:srgbClr>
              </a:gs>
            </a:gsLst>
            <a:lin ang="5400000" scaled="1"/>
          </a:gradFill>
          <a:ln w="9525" algn="ctr">
            <a:noFill/>
            <a:miter lim="800000"/>
            <a:headEnd/>
            <a:tailEnd/>
          </a:ln>
          <a:effectLst/>
        </p:spPr>
        <p:txBody>
          <a:bodyPr lIns="45720" rIns="45720" anchor="ctr">
            <a:spAutoFit/>
          </a:bodyPr>
          <a:lstStyle/>
          <a:p>
            <a:endParaRPr lang="en-US"/>
          </a:p>
        </p:txBody>
      </p:sp>
      <p:sp>
        <p:nvSpPr>
          <p:cNvPr id="13" name="AutoShape 12"/>
          <p:cNvSpPr>
            <a:spLocks noChangeArrowheads="1"/>
          </p:cNvSpPr>
          <p:nvPr/>
        </p:nvSpPr>
        <p:spPr bwMode="auto">
          <a:xfrm>
            <a:off x="3733800" y="4596500"/>
            <a:ext cx="609600" cy="228600"/>
          </a:xfrm>
          <a:prstGeom prst="chevron">
            <a:avLst>
              <a:gd name="adj" fmla="val 66667"/>
            </a:avLst>
          </a:prstGeom>
          <a:gradFill rotWithShape="1">
            <a:gsLst>
              <a:gs pos="0">
                <a:srgbClr val="FF3300"/>
              </a:gs>
              <a:gs pos="100000">
                <a:srgbClr val="FF3300">
                  <a:gamma/>
                  <a:shade val="46275"/>
                  <a:invGamma/>
                </a:srgbClr>
              </a:gs>
            </a:gsLst>
            <a:lin ang="5400000" scaled="1"/>
          </a:gradFill>
          <a:ln w="9525" algn="ctr">
            <a:noFill/>
            <a:miter lim="800000"/>
            <a:headEnd/>
            <a:tailEnd/>
          </a:ln>
          <a:effectLst/>
        </p:spPr>
        <p:txBody>
          <a:bodyPr lIns="45720" rIns="45720" anchor="ctr">
            <a:spAutoFit/>
          </a:bodyPr>
          <a:lstStyle/>
          <a:p>
            <a:endParaRPr lang="en-US"/>
          </a:p>
        </p:txBody>
      </p:sp>
      <p:sp>
        <p:nvSpPr>
          <p:cNvPr id="14" name="AutoShape 13"/>
          <p:cNvSpPr>
            <a:spLocks noChangeArrowheads="1"/>
          </p:cNvSpPr>
          <p:nvPr/>
        </p:nvSpPr>
        <p:spPr bwMode="auto">
          <a:xfrm>
            <a:off x="138113" y="1573213"/>
            <a:ext cx="254000" cy="4297362"/>
          </a:xfrm>
          <a:prstGeom prst="downArrow">
            <a:avLst>
              <a:gd name="adj1" fmla="val 50000"/>
              <a:gd name="adj2" fmla="val 422969"/>
            </a:avLst>
          </a:prstGeom>
          <a:gradFill rotWithShape="1">
            <a:gsLst>
              <a:gs pos="0">
                <a:schemeClr val="accent1"/>
              </a:gs>
              <a:gs pos="100000">
                <a:schemeClr val="accent1">
                  <a:gamma/>
                  <a:shade val="46275"/>
                  <a:invGamma/>
                </a:schemeClr>
              </a:gs>
            </a:gsLst>
            <a:lin ang="0" scaled="1"/>
          </a:gradFill>
          <a:ln w="9525" algn="ctr">
            <a:noFill/>
            <a:miter lim="800000"/>
            <a:headEnd/>
            <a:tailEnd/>
          </a:ln>
          <a:effectLst/>
        </p:spPr>
        <p:txBody>
          <a:bodyPr lIns="45720" rIns="45720" anchor="ctr">
            <a:spAutoFit/>
          </a:bodyPr>
          <a:lstStyle/>
          <a:p>
            <a:endParaRPr lang="en-US"/>
          </a:p>
        </p:txBody>
      </p:sp>
      <p:sp>
        <p:nvSpPr>
          <p:cNvPr id="15" name="Rectangle 14"/>
          <p:cNvSpPr>
            <a:spLocks noChangeArrowheads="1"/>
          </p:cNvSpPr>
          <p:nvPr/>
        </p:nvSpPr>
        <p:spPr bwMode="auto">
          <a:xfrm>
            <a:off x="838200" y="3657600"/>
            <a:ext cx="2286000" cy="533400"/>
          </a:xfrm>
          <a:prstGeom prst="rect">
            <a:avLst/>
          </a:prstGeom>
          <a:noFill/>
          <a:ln w="12700">
            <a:solidFill>
              <a:schemeClr val="accent2"/>
            </a:solidFill>
            <a:miter lim="800000"/>
            <a:headEnd type="none" w="sm" len="sm"/>
            <a:tailEnd type="none" w="sm" len="sm"/>
          </a:ln>
          <a:effectLst/>
        </p:spPr>
        <p:txBody>
          <a:bodyPr wrap="none" lIns="45720" rIns="45720" anchor="ctr"/>
          <a:lstStyle/>
          <a:p>
            <a:pPr eaLnBrk="0" hangingPunct="0">
              <a:spcBef>
                <a:spcPct val="0"/>
              </a:spcBef>
            </a:pPr>
            <a:r>
              <a:rPr lang="en-US" b="1" dirty="0">
                <a:solidFill>
                  <a:schemeClr val="bg1"/>
                </a:solidFill>
                <a:latin typeface="Arial" charset="0"/>
              </a:rPr>
              <a:t>Return address</a:t>
            </a:r>
          </a:p>
        </p:txBody>
      </p:sp>
      <p:sp>
        <p:nvSpPr>
          <p:cNvPr id="16" name="Rectangle 15"/>
          <p:cNvSpPr>
            <a:spLocks noChangeArrowheads="1"/>
          </p:cNvSpPr>
          <p:nvPr/>
        </p:nvSpPr>
        <p:spPr bwMode="auto">
          <a:xfrm>
            <a:off x="838200" y="4191000"/>
            <a:ext cx="2286000" cy="533400"/>
          </a:xfrm>
          <a:prstGeom prst="rect">
            <a:avLst/>
          </a:prstGeom>
          <a:noFill/>
          <a:ln w="12700">
            <a:solidFill>
              <a:schemeClr val="accent2"/>
            </a:solidFill>
            <a:miter lim="800000"/>
            <a:headEnd type="none" w="sm" len="sm"/>
            <a:tailEnd type="none" w="sm" len="sm"/>
          </a:ln>
          <a:effectLst/>
        </p:spPr>
        <p:txBody>
          <a:bodyPr wrap="none" lIns="45720" rIns="45720" anchor="ctr"/>
          <a:lstStyle/>
          <a:p>
            <a:pPr eaLnBrk="0" hangingPunct="0">
              <a:spcBef>
                <a:spcPct val="0"/>
              </a:spcBef>
            </a:pPr>
            <a:r>
              <a:rPr lang="en-US" sz="1800" b="1" dirty="0">
                <a:solidFill>
                  <a:schemeClr val="bg1"/>
                </a:solidFill>
                <a:latin typeface="Arial" charset="0"/>
              </a:rPr>
              <a:t>/GS Cookie</a:t>
            </a:r>
          </a:p>
        </p:txBody>
      </p:sp>
      <p:sp>
        <p:nvSpPr>
          <p:cNvPr id="17" name="Rectangle 16"/>
          <p:cNvSpPr>
            <a:spLocks noChangeArrowheads="1"/>
          </p:cNvSpPr>
          <p:nvPr/>
        </p:nvSpPr>
        <p:spPr bwMode="auto">
          <a:xfrm>
            <a:off x="839468" y="4191000"/>
            <a:ext cx="2286000" cy="533400"/>
          </a:xfrm>
          <a:prstGeom prst="rect">
            <a:avLst/>
          </a:prstGeom>
          <a:gradFill rotWithShape="1">
            <a:gsLst>
              <a:gs pos="0">
                <a:schemeClr val="accent1"/>
              </a:gs>
              <a:gs pos="100000">
                <a:schemeClr val="accent1">
                  <a:gamma/>
                  <a:shade val="76078"/>
                  <a:invGamma/>
                </a:schemeClr>
              </a:gs>
            </a:gsLst>
            <a:lin ang="5400000" scaled="1"/>
          </a:gradFill>
          <a:ln w="12700">
            <a:solidFill>
              <a:schemeClr val="accent2"/>
            </a:solidFill>
            <a:miter lim="800000"/>
            <a:headEnd type="none" w="sm" len="sm"/>
            <a:tailEnd type="none" w="sm" len="sm"/>
          </a:ln>
          <a:effectLst/>
        </p:spPr>
        <p:txBody>
          <a:bodyPr wrap="none" lIns="45720" rIns="45720" anchor="ctr"/>
          <a:lstStyle/>
          <a:p>
            <a:pPr eaLnBrk="0" hangingPunct="0">
              <a:spcBef>
                <a:spcPct val="0"/>
              </a:spcBef>
            </a:pPr>
            <a:r>
              <a:rPr lang="en-US" b="1" dirty="0">
                <a:solidFill>
                  <a:schemeClr val="bg1"/>
                </a:solidFill>
                <a:latin typeface="Arial" charset="0"/>
              </a:rPr>
              <a:t>/GS Cookie</a:t>
            </a:r>
          </a:p>
        </p:txBody>
      </p:sp>
      <p:sp>
        <p:nvSpPr>
          <p:cNvPr id="18" name="Rectangle 17"/>
          <p:cNvSpPr>
            <a:spLocks noChangeArrowheads="1"/>
          </p:cNvSpPr>
          <p:nvPr/>
        </p:nvSpPr>
        <p:spPr bwMode="auto">
          <a:xfrm>
            <a:off x="839468" y="4724400"/>
            <a:ext cx="2286000" cy="1114425"/>
          </a:xfrm>
          <a:prstGeom prst="rect">
            <a:avLst/>
          </a:prstGeom>
          <a:gradFill rotWithShape="1">
            <a:gsLst>
              <a:gs pos="0">
                <a:schemeClr val="accent1"/>
              </a:gs>
              <a:gs pos="100000">
                <a:schemeClr val="accent1">
                  <a:gamma/>
                  <a:shade val="76078"/>
                  <a:invGamma/>
                </a:schemeClr>
              </a:gs>
            </a:gsLst>
            <a:lin ang="5400000" scaled="1"/>
          </a:gradFill>
          <a:ln w="12700">
            <a:solidFill>
              <a:schemeClr val="accent2"/>
            </a:solidFill>
            <a:miter lim="800000"/>
            <a:headEnd type="none" w="sm" len="sm"/>
            <a:tailEnd type="none" w="sm" len="sm"/>
          </a:ln>
          <a:effectLst/>
        </p:spPr>
        <p:txBody>
          <a:bodyPr wrap="none" lIns="45720" rIns="45720" anchor="ctr"/>
          <a:lstStyle/>
          <a:p>
            <a:pPr eaLnBrk="0" hangingPunct="0">
              <a:spcBef>
                <a:spcPct val="0"/>
              </a:spcBef>
            </a:pPr>
            <a:r>
              <a:rPr lang="en-US" b="1" dirty="0">
                <a:solidFill>
                  <a:schemeClr val="bg1"/>
                </a:solidFill>
                <a:latin typeface="Arial" charset="0"/>
              </a:rPr>
              <a:t>char </a:t>
            </a:r>
            <a:r>
              <a:rPr lang="en-US" b="1" dirty="0" err="1">
                <a:solidFill>
                  <a:schemeClr val="bg1"/>
                </a:solidFill>
                <a:latin typeface="Arial" charset="0"/>
              </a:rPr>
              <a:t>buf</a:t>
            </a:r>
            <a:r>
              <a:rPr lang="en-US" b="1" dirty="0">
                <a:solidFill>
                  <a:schemeClr val="bg1"/>
                </a:solidFill>
                <a:latin typeface="Arial" charset="0"/>
              </a:rPr>
              <a:t>[]</a:t>
            </a:r>
          </a:p>
        </p:txBody>
      </p:sp>
      <p:grpSp>
        <p:nvGrpSpPr>
          <p:cNvPr id="19" name="Group 18"/>
          <p:cNvGrpSpPr>
            <a:grpSpLocks/>
          </p:cNvGrpSpPr>
          <p:nvPr/>
        </p:nvGrpSpPr>
        <p:grpSpPr bwMode="auto">
          <a:xfrm>
            <a:off x="2590800" y="2514600"/>
            <a:ext cx="1524000" cy="1981200"/>
            <a:chOff x="1632" y="1584"/>
            <a:chExt cx="960" cy="1248"/>
          </a:xfrm>
        </p:grpSpPr>
        <p:sp>
          <p:nvSpPr>
            <p:cNvPr id="20" name="AutoShape 19"/>
            <p:cNvSpPr>
              <a:spLocks noChangeArrowheads="1"/>
            </p:cNvSpPr>
            <p:nvPr/>
          </p:nvSpPr>
          <p:spPr bwMode="auto">
            <a:xfrm>
              <a:off x="1632" y="1584"/>
              <a:ext cx="960" cy="864"/>
            </a:xfrm>
            <a:prstGeom prst="flowChartPunchedTape">
              <a:avLst/>
            </a:prstGeom>
            <a:solidFill>
              <a:srgbClr val="FF3300"/>
            </a:solidFill>
            <a:ln w="9525" algn="ctr">
              <a:solidFill>
                <a:schemeClr val="tx2"/>
              </a:solidFill>
              <a:miter lim="800000"/>
              <a:headEnd/>
              <a:tailEnd/>
            </a:ln>
            <a:effectLst/>
          </p:spPr>
          <p:txBody>
            <a:bodyPr lIns="45720" rIns="45720" anchor="ctr">
              <a:spAutoFit/>
            </a:bodyPr>
            <a:lstStyle/>
            <a:p>
              <a:endParaRPr lang="en-US"/>
            </a:p>
          </p:txBody>
        </p:sp>
        <p:sp>
          <p:nvSpPr>
            <p:cNvPr id="21" name="Line 20"/>
            <p:cNvSpPr>
              <a:spLocks noChangeShapeType="1"/>
            </p:cNvSpPr>
            <p:nvPr/>
          </p:nvSpPr>
          <p:spPr bwMode="auto">
            <a:xfrm>
              <a:off x="1632" y="1680"/>
              <a:ext cx="0" cy="1152"/>
            </a:xfrm>
            <a:prstGeom prst="line">
              <a:avLst/>
            </a:prstGeom>
            <a:noFill/>
            <a:ln w="76200">
              <a:solidFill>
                <a:schemeClr val="tx2"/>
              </a:solidFill>
              <a:round/>
              <a:headEnd/>
              <a:tailEnd/>
            </a:ln>
            <a:effectLst/>
          </p:spPr>
          <p:txBody>
            <a:bodyPr lIns="45720" rIns="45720">
              <a:spAutoFit/>
            </a:bodyPr>
            <a:lstStyle/>
            <a:p>
              <a:endParaRPr lang="en-US"/>
            </a:p>
          </p:txBody>
        </p:sp>
        <p:sp>
          <p:nvSpPr>
            <p:cNvPr id="22" name="Text Box 21"/>
            <p:cNvSpPr txBox="1">
              <a:spLocks noChangeArrowheads="1"/>
            </p:cNvSpPr>
            <p:nvPr/>
          </p:nvSpPr>
          <p:spPr bwMode="auto">
            <a:xfrm>
              <a:off x="1728" y="1776"/>
              <a:ext cx="768" cy="407"/>
            </a:xfrm>
            <a:prstGeom prst="rect">
              <a:avLst/>
            </a:prstGeom>
            <a:noFill/>
            <a:ln w="9525" algn="ctr">
              <a:noFill/>
              <a:miter lim="800000"/>
              <a:headEnd/>
              <a:tailEnd/>
            </a:ln>
            <a:effectLst/>
          </p:spPr>
          <p:txBody>
            <a:bodyPr lIns="45720" rIns="45720">
              <a:spAutoFit/>
            </a:bodyPr>
            <a:lstStyle/>
            <a:p>
              <a:pPr eaLnBrk="0" hangingPunct="0">
                <a:spcBef>
                  <a:spcPct val="0"/>
                </a:spcBef>
              </a:pPr>
              <a:r>
                <a:rPr lang="zh-CN" altLang="en-US" b="1" dirty="0" smtClean="0">
                  <a:solidFill>
                    <a:schemeClr val="bg1"/>
                  </a:solidFill>
                  <a:latin typeface="Arial" charset="0"/>
                </a:rPr>
                <a:t>检测到攻击</a:t>
              </a:r>
              <a:endParaRPr lang="en-US" b="1" dirty="0">
                <a:solidFill>
                  <a:schemeClr val="bg1"/>
                </a:solidFill>
                <a:latin typeface="Arial"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linds(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slide(fromBottom)">
                                      <p:cBhvr>
                                        <p:cTn id="12" dur="500"/>
                                        <p:tgtEl>
                                          <p:spTgt spid="12"/>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linds(horizontal)">
                                      <p:cBhvr>
                                        <p:cTn id="15" dur="500"/>
                                        <p:tgtEl>
                                          <p:spTgt spid="6"/>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blinds(horizontal)">
                                      <p:cBhvr>
                                        <p:cTn id="18" dur="500"/>
                                        <p:tgtEl>
                                          <p:spTgt spid="14"/>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blinds(horizontal)">
                                      <p:cBhvr>
                                        <p:cTn id="21" dur="500"/>
                                        <p:tgtEl>
                                          <p:spTgt spid="9"/>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blinds(horizontal)">
                                      <p:cBhvr>
                                        <p:cTn id="24" dur="500"/>
                                        <p:tgtEl>
                                          <p:spTgt spid="10"/>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8"/>
                                        </p:tgtEl>
                                        <p:attrNameLst>
                                          <p:attrName>style.visibility</p:attrName>
                                        </p:attrNameLst>
                                      </p:cBhvr>
                                      <p:to>
                                        <p:strVal val="visible"/>
                                      </p:to>
                                    </p:set>
                                    <p:anim calcmode="lin" valueType="num">
                                      <p:cBhvr additive="base">
                                        <p:cTn id="29" dur="500" fill="hold"/>
                                        <p:tgtEl>
                                          <p:spTgt spid="8"/>
                                        </p:tgtEl>
                                        <p:attrNameLst>
                                          <p:attrName>ppt_x</p:attrName>
                                        </p:attrNameLst>
                                      </p:cBhvr>
                                      <p:tavLst>
                                        <p:tav tm="0">
                                          <p:val>
                                            <p:strVal val="#ppt_x"/>
                                          </p:val>
                                        </p:tav>
                                        <p:tav tm="100000">
                                          <p:val>
                                            <p:strVal val="#ppt_x"/>
                                          </p:val>
                                        </p:tav>
                                      </p:tavLst>
                                    </p:anim>
                                    <p:anim calcmode="lin" valueType="num">
                                      <p:cBhvr additive="base">
                                        <p:cTn id="30" dur="500" fill="hold"/>
                                        <p:tgtEl>
                                          <p:spTgt spid="8"/>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11"/>
                                        </p:tgtEl>
                                        <p:attrNameLst>
                                          <p:attrName>style.visibility</p:attrName>
                                        </p:attrNameLst>
                                      </p:cBhvr>
                                      <p:to>
                                        <p:strVal val="visible"/>
                                      </p:to>
                                    </p:set>
                                    <p:anim calcmode="lin" valueType="num">
                                      <p:cBhvr additive="base">
                                        <p:cTn id="33" dur="500" fill="hold"/>
                                        <p:tgtEl>
                                          <p:spTgt spid="11"/>
                                        </p:tgtEl>
                                        <p:attrNameLst>
                                          <p:attrName>ppt_x</p:attrName>
                                        </p:attrNameLst>
                                      </p:cBhvr>
                                      <p:tavLst>
                                        <p:tav tm="0">
                                          <p:val>
                                            <p:strVal val="#ppt_x"/>
                                          </p:val>
                                        </p:tav>
                                        <p:tav tm="100000">
                                          <p:val>
                                            <p:strVal val="#ppt_x"/>
                                          </p:val>
                                        </p:tav>
                                      </p:tavLst>
                                    </p:anim>
                                    <p:anim calcmode="lin" valueType="num">
                                      <p:cBhvr additive="base">
                                        <p:cTn id="34" dur="500" fill="hold"/>
                                        <p:tgtEl>
                                          <p:spTgt spid="11"/>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additive="base">
                                        <p:cTn id="37" dur="500" fill="hold"/>
                                        <p:tgtEl>
                                          <p:spTgt spid="7"/>
                                        </p:tgtEl>
                                        <p:attrNameLst>
                                          <p:attrName>ppt_x</p:attrName>
                                        </p:attrNameLst>
                                      </p:cBhvr>
                                      <p:tavLst>
                                        <p:tav tm="0">
                                          <p:val>
                                            <p:strVal val="#ppt_x"/>
                                          </p:val>
                                        </p:tav>
                                        <p:tav tm="100000">
                                          <p:val>
                                            <p:strVal val="#ppt_x"/>
                                          </p:val>
                                        </p:tav>
                                      </p:tavLst>
                                    </p:anim>
                                    <p:anim calcmode="lin" valueType="num">
                                      <p:cBhvr additive="base">
                                        <p:cTn id="3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 calcmode="lin" valueType="num">
                                      <p:cBhvr additive="base">
                                        <p:cTn id="43" dur="500" fill="hold"/>
                                        <p:tgtEl>
                                          <p:spTgt spid="17"/>
                                        </p:tgtEl>
                                        <p:attrNameLst>
                                          <p:attrName>ppt_x</p:attrName>
                                        </p:attrNameLst>
                                      </p:cBhvr>
                                      <p:tavLst>
                                        <p:tav tm="0">
                                          <p:val>
                                            <p:strVal val="#ppt_x"/>
                                          </p:val>
                                        </p:tav>
                                        <p:tav tm="100000">
                                          <p:val>
                                            <p:strVal val="#ppt_x"/>
                                          </p:val>
                                        </p:tav>
                                      </p:tavLst>
                                    </p:anim>
                                    <p:anim calcmode="lin" valueType="num">
                                      <p:cBhvr additive="base">
                                        <p:cTn id="44"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2" presetClass="path" presetSubtype="0" accel="50000" decel="50000" fill="hold" grpId="1" nodeType="clickEffect">
                                  <p:stCondLst>
                                    <p:cond delay="0"/>
                                  </p:stCondLst>
                                  <p:childTnLst>
                                    <p:animMotion origin="layout" path="M 3.33333E-6 -7.40741E-7 L 3.33333E-6 0.31482 " pathEditMode="relative" rAng="0" ptsTypes="AA">
                                      <p:cBhvr>
                                        <p:cTn id="54" dur="2000" fill="hold"/>
                                        <p:tgtEl>
                                          <p:spTgt spid="12"/>
                                        </p:tgtEl>
                                        <p:attrNameLst>
                                          <p:attrName>ppt_x</p:attrName>
                                          <p:attrName>ppt_y</p:attrName>
                                        </p:attrNameLst>
                                      </p:cBhvr>
                                      <p:rCtr x="0" y="157"/>
                                    </p:animMotion>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2" nodeType="clickEffect">
                                  <p:stCondLst>
                                    <p:cond delay="0"/>
                                  </p:stCondLst>
                                  <p:childTnLst>
                                    <p:set>
                                      <p:cBhvr>
                                        <p:cTn id="58" dur="1" fill="hold">
                                          <p:stCondLst>
                                            <p:cond delay="0"/>
                                          </p:stCondLst>
                                        </p:cTn>
                                        <p:tgtEl>
                                          <p:spTgt spid="12"/>
                                        </p:tgtEl>
                                        <p:attrNameLst>
                                          <p:attrName>style.visibility</p:attrName>
                                        </p:attrNameLst>
                                      </p:cBhvr>
                                      <p:to>
                                        <p:strVal val="hidden"/>
                                      </p:to>
                                    </p:set>
                                  </p:childTnLst>
                                </p:cTn>
                              </p:par>
                              <p:par>
                                <p:cTn id="59" presetID="1" presetClass="entr" presetSubtype="0" fill="hold" grpId="0" nodeType="withEffect">
                                  <p:stCondLst>
                                    <p:cond delay="0"/>
                                  </p:stCondLst>
                                  <p:childTnLst>
                                    <p:set>
                                      <p:cBhvr>
                                        <p:cTn id="60" dur="1" fill="hold">
                                          <p:stCondLst>
                                            <p:cond delay="0"/>
                                          </p:stCondLst>
                                        </p:cTn>
                                        <p:tgtEl>
                                          <p:spTgt spid="13"/>
                                        </p:tgtEl>
                                        <p:attrNameLst>
                                          <p:attrName>style.visibility</p:attrName>
                                        </p:attrNameLst>
                                      </p:cBhvr>
                                      <p:to>
                                        <p:strVal val="visible"/>
                                      </p:to>
                                    </p:set>
                                  </p:childTnLst>
                                </p:cTn>
                              </p:par>
                              <p:par>
                                <p:cTn id="61" presetID="42" presetClass="path" presetSubtype="0" accel="50000" decel="50000" fill="hold" grpId="1" nodeType="withEffect">
                                  <p:stCondLst>
                                    <p:cond delay="0"/>
                                  </p:stCondLst>
                                  <p:childTnLst>
                                    <p:animMotion origin="layout" path="M 3.33333E-6 1.11022E-16 L 3.33333E-6 0.0338 " pathEditMode="relative" rAng="0" ptsTypes="AA">
                                      <p:cBhvr>
                                        <p:cTn id="62" dur="2000" fill="hold"/>
                                        <p:tgtEl>
                                          <p:spTgt spid="13"/>
                                        </p:tgtEl>
                                        <p:attrNameLst>
                                          <p:attrName>ppt_x</p:attrName>
                                          <p:attrName>ppt_y</p:attrName>
                                        </p:attrNameLst>
                                      </p:cBhvr>
                                      <p:rCtr x="0" y="17"/>
                                    </p:animMotion>
                                  </p:childTnLst>
                                </p:cTn>
                              </p:par>
                              <p:par>
                                <p:cTn id="63" presetID="3" presetClass="exit" presetSubtype="10" fill="hold" grpId="1" nodeType="withEffect">
                                  <p:stCondLst>
                                    <p:cond delay="0"/>
                                  </p:stCondLst>
                                  <p:childTnLst>
                                    <p:animEffect transition="out" filter="blinds(horizontal)">
                                      <p:cBhvr>
                                        <p:cTn id="64" dur="1000"/>
                                        <p:tgtEl>
                                          <p:spTgt spid="7"/>
                                        </p:tgtEl>
                                      </p:cBhvr>
                                    </p:animEffect>
                                    <p:set>
                                      <p:cBhvr>
                                        <p:cTn id="65" dur="1" fill="hold">
                                          <p:stCondLst>
                                            <p:cond delay="999"/>
                                          </p:stCondLst>
                                        </p:cTn>
                                        <p:tgtEl>
                                          <p:spTgt spid="7"/>
                                        </p:tgtEl>
                                        <p:attrNameLst>
                                          <p:attrName>style.visibility</p:attrName>
                                        </p:attrNameLst>
                                      </p:cBhvr>
                                      <p:to>
                                        <p:strVal val="hidden"/>
                                      </p:to>
                                    </p:set>
                                  </p:childTnLst>
                                </p:cTn>
                              </p:par>
                              <p:par>
                                <p:cTn id="66" presetID="3" presetClass="exit" presetSubtype="10" fill="hold" grpId="1" nodeType="withEffect">
                                  <p:stCondLst>
                                    <p:cond delay="0"/>
                                  </p:stCondLst>
                                  <p:childTnLst>
                                    <p:animEffect transition="out" filter="blinds(horizontal)">
                                      <p:cBhvr>
                                        <p:cTn id="67" dur="1000"/>
                                        <p:tgtEl>
                                          <p:spTgt spid="17"/>
                                        </p:tgtEl>
                                      </p:cBhvr>
                                    </p:animEffect>
                                    <p:set>
                                      <p:cBhvr>
                                        <p:cTn id="68" dur="1" fill="hold">
                                          <p:stCondLst>
                                            <p:cond delay="999"/>
                                          </p:stCondLst>
                                        </p:cTn>
                                        <p:tgtEl>
                                          <p:spTgt spid="17"/>
                                        </p:tgtEl>
                                        <p:attrNameLst>
                                          <p:attrName>style.visibility</p:attrName>
                                        </p:attrNameLst>
                                      </p:cBhvr>
                                      <p:to>
                                        <p:strVal val="hidden"/>
                                      </p:to>
                                    </p:set>
                                  </p:childTnLst>
                                </p:cTn>
                              </p:par>
                              <p:par>
                                <p:cTn id="69" presetID="3" presetClass="exit" presetSubtype="10" fill="hold" grpId="1" nodeType="withEffect">
                                  <p:stCondLst>
                                    <p:cond delay="0"/>
                                  </p:stCondLst>
                                  <p:childTnLst>
                                    <p:animEffect transition="out" filter="blinds(horizontal)">
                                      <p:cBhvr>
                                        <p:cTn id="70" dur="1000"/>
                                        <p:tgtEl>
                                          <p:spTgt spid="18"/>
                                        </p:tgtEl>
                                      </p:cBhvr>
                                    </p:animEffect>
                                    <p:set>
                                      <p:cBhvr>
                                        <p:cTn id="71" dur="1" fill="hold">
                                          <p:stCondLst>
                                            <p:cond delay="999"/>
                                          </p:stCondLst>
                                        </p:cTn>
                                        <p:tgtEl>
                                          <p:spTgt spid="18"/>
                                        </p:tgtEl>
                                        <p:attrNameLst>
                                          <p:attrName>style.visibility</p:attrName>
                                        </p:attrNameLst>
                                      </p:cBhvr>
                                      <p:to>
                                        <p:strVal val="hidden"/>
                                      </p:to>
                                    </p:set>
                                  </p:childTnLst>
                                </p:cTn>
                              </p:par>
                              <p:par>
                                <p:cTn id="72" presetID="12" presetClass="entr" presetSubtype="4" fill="hold" nodeType="withEffect">
                                  <p:stCondLst>
                                    <p:cond delay="0"/>
                                  </p:stCondLst>
                                  <p:childTnLst>
                                    <p:set>
                                      <p:cBhvr>
                                        <p:cTn id="73" dur="1" fill="hold">
                                          <p:stCondLst>
                                            <p:cond delay="0"/>
                                          </p:stCondLst>
                                        </p:cTn>
                                        <p:tgtEl>
                                          <p:spTgt spid="4"/>
                                        </p:tgtEl>
                                        <p:attrNameLst>
                                          <p:attrName>style.visibility</p:attrName>
                                        </p:attrNameLst>
                                      </p:cBhvr>
                                      <p:to>
                                        <p:strVal val="visible"/>
                                      </p:to>
                                    </p:set>
                                    <p:animEffect transition="in" filter="slide(fromBottom)">
                                      <p:cBhvr>
                                        <p:cTn id="74" dur="500"/>
                                        <p:tgtEl>
                                          <p:spTgt spid="4"/>
                                        </p:tgtEl>
                                      </p:cBhvr>
                                    </p:animEffect>
                                  </p:childTnLst>
                                </p:cTn>
                              </p:par>
                            </p:childTnLst>
                          </p:cTn>
                        </p:par>
                      </p:childTnLst>
                    </p:cTn>
                  </p:par>
                  <p:par>
                    <p:cTn id="75" fill="hold">
                      <p:stCondLst>
                        <p:cond delay="indefinite"/>
                      </p:stCondLst>
                      <p:childTnLst>
                        <p:par>
                          <p:cTn id="76" fill="hold">
                            <p:stCondLst>
                              <p:cond delay="0"/>
                            </p:stCondLst>
                            <p:childTnLst>
                              <p:par>
                                <p:cTn id="77" presetID="12" presetClass="entr" presetSubtype="4" fill="hold" grpId="1" nodeType="clickEffect">
                                  <p:stCondLst>
                                    <p:cond delay="0"/>
                                  </p:stCondLst>
                                  <p:childTnLst>
                                    <p:set>
                                      <p:cBhvr>
                                        <p:cTn id="78" dur="1" fill="hold">
                                          <p:stCondLst>
                                            <p:cond delay="0"/>
                                          </p:stCondLst>
                                        </p:cTn>
                                        <p:tgtEl>
                                          <p:spTgt spid="15"/>
                                        </p:tgtEl>
                                        <p:attrNameLst>
                                          <p:attrName>style.visibility</p:attrName>
                                        </p:attrNameLst>
                                      </p:cBhvr>
                                      <p:to>
                                        <p:strVal val="visible"/>
                                      </p:to>
                                    </p:set>
                                    <p:animEffect transition="in" filter="slide(fromBottom)">
                                      <p:cBhvr>
                                        <p:cTn id="79" dur="500"/>
                                        <p:tgtEl>
                                          <p:spTgt spid="15"/>
                                        </p:tgtEl>
                                      </p:cBhvr>
                                    </p:animEffect>
                                  </p:childTnLst>
                                </p:cTn>
                              </p:par>
                              <p:par>
                                <p:cTn id="80" presetID="1" presetClass="emph" presetSubtype="2" fill="hold" grpId="0" nodeType="withEffect">
                                  <p:stCondLst>
                                    <p:cond delay="0"/>
                                  </p:stCondLst>
                                  <p:childTnLst>
                                    <p:animClr clrSpc="rgb" dir="cw">
                                      <p:cBhvr>
                                        <p:cTn id="81" dur="2000" fill="hold"/>
                                        <p:tgtEl>
                                          <p:spTgt spid="15"/>
                                        </p:tgtEl>
                                        <p:attrNameLst>
                                          <p:attrName>fillcolor</p:attrName>
                                        </p:attrNameLst>
                                      </p:cBhvr>
                                      <p:to>
                                        <a:srgbClr val="FF3300"/>
                                      </p:to>
                                    </p:animClr>
                                    <p:set>
                                      <p:cBhvr>
                                        <p:cTn id="82" dur="2000" fill="hold"/>
                                        <p:tgtEl>
                                          <p:spTgt spid="15"/>
                                        </p:tgtEl>
                                        <p:attrNameLst>
                                          <p:attrName>fill.type</p:attrName>
                                        </p:attrNameLst>
                                      </p:cBhvr>
                                      <p:to>
                                        <p:strVal val="solid"/>
                                      </p:to>
                                    </p:set>
                                    <p:set>
                                      <p:cBhvr>
                                        <p:cTn id="83" dur="2000" fill="hold"/>
                                        <p:tgtEl>
                                          <p:spTgt spid="15"/>
                                        </p:tgtEl>
                                        <p:attrNameLst>
                                          <p:attrName>fill.on</p:attrName>
                                        </p:attrNameLst>
                                      </p:cBhvr>
                                      <p:to>
                                        <p:strVal val="true"/>
                                      </p:to>
                                    </p:set>
                                  </p:childTnLst>
                                </p:cTn>
                              </p:par>
                            </p:childTnLst>
                          </p:cTn>
                        </p:par>
                      </p:childTnLst>
                    </p:cTn>
                  </p:par>
                  <p:par>
                    <p:cTn id="84" fill="hold">
                      <p:stCondLst>
                        <p:cond delay="indefinite"/>
                      </p:stCondLst>
                      <p:childTnLst>
                        <p:par>
                          <p:cTn id="85" fill="hold">
                            <p:stCondLst>
                              <p:cond delay="0"/>
                            </p:stCondLst>
                            <p:childTnLst>
                              <p:par>
                                <p:cTn id="86" presetID="3" presetClass="exit" presetSubtype="10" fill="hold" grpId="2" nodeType="clickEffect">
                                  <p:stCondLst>
                                    <p:cond delay="0"/>
                                  </p:stCondLst>
                                  <p:childTnLst>
                                    <p:animEffect transition="out" filter="blinds(horizontal)">
                                      <p:cBhvr>
                                        <p:cTn id="87" dur="500"/>
                                        <p:tgtEl>
                                          <p:spTgt spid="15"/>
                                        </p:tgtEl>
                                      </p:cBhvr>
                                    </p:animEffect>
                                    <p:set>
                                      <p:cBhvr>
                                        <p:cTn id="88" dur="1" fill="hold">
                                          <p:stCondLst>
                                            <p:cond delay="499"/>
                                          </p:stCondLst>
                                        </p:cTn>
                                        <p:tgtEl>
                                          <p:spTgt spid="15"/>
                                        </p:tgtEl>
                                        <p:attrNameLst>
                                          <p:attrName>style.visibility</p:attrName>
                                        </p:attrNameLst>
                                      </p:cBhvr>
                                      <p:to>
                                        <p:strVal val="hidden"/>
                                      </p:to>
                                    </p:set>
                                  </p:childTnLst>
                                </p:cTn>
                              </p:par>
                              <p:par>
                                <p:cTn id="89" presetID="12" presetClass="entr" presetSubtype="4" fill="hold" grpId="1" nodeType="withEffect">
                                  <p:stCondLst>
                                    <p:cond delay="0"/>
                                  </p:stCondLst>
                                  <p:childTnLst>
                                    <p:set>
                                      <p:cBhvr>
                                        <p:cTn id="90" dur="1" fill="hold">
                                          <p:stCondLst>
                                            <p:cond delay="0"/>
                                          </p:stCondLst>
                                        </p:cTn>
                                        <p:tgtEl>
                                          <p:spTgt spid="16"/>
                                        </p:tgtEl>
                                        <p:attrNameLst>
                                          <p:attrName>style.visibility</p:attrName>
                                        </p:attrNameLst>
                                      </p:cBhvr>
                                      <p:to>
                                        <p:strVal val="visible"/>
                                      </p:to>
                                    </p:set>
                                    <p:animEffect transition="in" filter="slide(fromBottom)">
                                      <p:cBhvr>
                                        <p:cTn id="91" dur="500"/>
                                        <p:tgtEl>
                                          <p:spTgt spid="16"/>
                                        </p:tgtEl>
                                      </p:cBhvr>
                                    </p:animEffect>
                                  </p:childTnLst>
                                </p:cTn>
                              </p:par>
                              <p:par>
                                <p:cTn id="92" presetID="1" presetClass="emph" presetSubtype="2" fill="hold" grpId="0" nodeType="withEffect">
                                  <p:stCondLst>
                                    <p:cond delay="0"/>
                                  </p:stCondLst>
                                  <p:childTnLst>
                                    <p:animClr clrSpc="rgb" dir="cw">
                                      <p:cBhvr>
                                        <p:cTn id="93" dur="2000" fill="hold"/>
                                        <p:tgtEl>
                                          <p:spTgt spid="16"/>
                                        </p:tgtEl>
                                        <p:attrNameLst>
                                          <p:attrName>fillcolor</p:attrName>
                                        </p:attrNameLst>
                                      </p:cBhvr>
                                      <p:to>
                                        <a:srgbClr val="FF3300"/>
                                      </p:to>
                                    </p:animClr>
                                    <p:set>
                                      <p:cBhvr>
                                        <p:cTn id="94" dur="2000" fill="hold"/>
                                        <p:tgtEl>
                                          <p:spTgt spid="16"/>
                                        </p:tgtEl>
                                        <p:attrNameLst>
                                          <p:attrName>fill.type</p:attrName>
                                        </p:attrNameLst>
                                      </p:cBhvr>
                                      <p:to>
                                        <p:strVal val="solid"/>
                                      </p:to>
                                    </p:set>
                                    <p:set>
                                      <p:cBhvr>
                                        <p:cTn id="95" dur="2000" fill="hold"/>
                                        <p:tgtEl>
                                          <p:spTgt spid="16"/>
                                        </p:tgtEl>
                                        <p:attrNameLst>
                                          <p:attrName>fill.on</p:attrName>
                                        </p:attrNameLst>
                                      </p:cBhvr>
                                      <p:to>
                                        <p:strVal val="true"/>
                                      </p:to>
                                    </p:set>
                                  </p:childTnLst>
                                </p:cTn>
                              </p:par>
                            </p:childTnLst>
                          </p:cTn>
                        </p:par>
                      </p:childTnLst>
                    </p:cTn>
                  </p:par>
                  <p:par>
                    <p:cTn id="96" fill="hold">
                      <p:stCondLst>
                        <p:cond delay="indefinite"/>
                      </p:stCondLst>
                      <p:childTnLst>
                        <p:par>
                          <p:cTn id="97" fill="hold">
                            <p:stCondLst>
                              <p:cond delay="0"/>
                            </p:stCondLst>
                            <p:childTnLst>
                              <p:par>
                                <p:cTn id="98" presetID="1" presetClass="entr" presetSubtype="0" fill="hold" nodeType="clickEffect">
                                  <p:stCondLst>
                                    <p:cond delay="0"/>
                                  </p:stCondLst>
                                  <p:childTnLst>
                                    <p:set>
                                      <p:cBhvr>
                                        <p:cTn id="99" dur="1" fill="hold">
                                          <p:stCondLst>
                                            <p:cond delay="0"/>
                                          </p:stCondLst>
                                        </p:cTn>
                                        <p:tgtEl>
                                          <p:spTgt spid="19"/>
                                        </p:tgtEl>
                                        <p:attrNameLst>
                                          <p:attrName>style.visibility</p:attrName>
                                        </p:attrNameLst>
                                      </p:cBhvr>
                                      <p:to>
                                        <p:strVal val="visible"/>
                                      </p:to>
                                    </p:set>
                                  </p:childTnLst>
                                </p:cTn>
                              </p:par>
                              <p:par>
                                <p:cTn id="100" presetID="26" presetClass="emph" presetSubtype="0" repeatCount="indefinite" fill="hold" nodeType="withEffect">
                                  <p:stCondLst>
                                    <p:cond delay="0"/>
                                  </p:stCondLst>
                                  <p:endCondLst>
                                    <p:cond evt="onNext" delay="0">
                                      <p:tgtEl>
                                        <p:sldTgt/>
                                      </p:tgtEl>
                                    </p:cond>
                                  </p:endCondLst>
                                  <p:childTnLst>
                                    <p:animEffect transition="out" filter="fade">
                                      <p:cBhvr>
                                        <p:cTn id="101" dur="500" tmFilter="0, 0; .2, .5; .8, .5; 1, 0"/>
                                        <p:tgtEl>
                                          <p:spTgt spid="19"/>
                                        </p:tgtEl>
                                      </p:cBhvr>
                                    </p:animEffect>
                                    <p:animScale>
                                      <p:cBhvr>
                                        <p:cTn id="102" dur="250" autoRev="1" fill="hold"/>
                                        <p:tgtEl>
                                          <p:spTgt spid="19"/>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7" grpId="1" animBg="1"/>
      <p:bldP spid="8" grpId="0" animBg="1"/>
      <p:bldP spid="9" grpId="0"/>
      <p:bldP spid="10" grpId="0"/>
      <p:bldP spid="11" grpId="0" animBg="1"/>
      <p:bldP spid="12" grpId="0" animBg="1"/>
      <p:bldP spid="12" grpId="1" animBg="1"/>
      <p:bldP spid="12" grpId="2" animBg="1"/>
      <p:bldP spid="13" grpId="0" animBg="1"/>
      <p:bldP spid="13" grpId="1" animBg="1"/>
      <p:bldP spid="14" grpId="0" animBg="1"/>
      <p:bldP spid="15" grpId="0" animBg="1"/>
      <p:bldP spid="15" grpId="1" animBg="1"/>
      <p:bldP spid="15" grpId="2" animBg="1"/>
      <p:bldP spid="16" grpId="0" animBg="1"/>
      <p:bldP spid="16" grpId="1" animBg="1"/>
      <p:bldP spid="17" grpId="0" animBg="1"/>
      <p:bldP spid="17" grpId="1" animBg="1"/>
      <p:bldP spid="18" grpId="0" animBg="1"/>
      <p:bldP spid="18"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/GS</a:t>
            </a:r>
            <a:r>
              <a:rPr lang="zh-CN" altLang="en-US" dirty="0" smtClean="0"/>
              <a:t>：防止缓冲区溢出攻击</a:t>
            </a:r>
            <a:endParaRPr lang="zh-CN" altLang="en-US" dirty="0"/>
          </a:p>
        </p:txBody>
      </p:sp>
      <p:sp>
        <p:nvSpPr>
          <p:cNvPr id="25" name="Rectangle 2"/>
          <p:cNvSpPr>
            <a:spLocks noChangeArrowheads="1"/>
          </p:cNvSpPr>
          <p:nvPr/>
        </p:nvSpPr>
        <p:spPr bwMode="auto">
          <a:xfrm>
            <a:off x="838200" y="2286000"/>
            <a:ext cx="2286000" cy="3048000"/>
          </a:xfrm>
          <a:prstGeom prst="rect">
            <a:avLst/>
          </a:prstGeom>
          <a:gradFill rotWithShape="1">
            <a:gsLst>
              <a:gs pos="0">
                <a:srgbClr val="FF3300">
                  <a:gamma/>
                  <a:shade val="46275"/>
                  <a:invGamma/>
                </a:srgbClr>
              </a:gs>
              <a:gs pos="50000">
                <a:srgbClr val="FF3300"/>
              </a:gs>
              <a:gs pos="100000">
                <a:srgbClr val="FF3300">
                  <a:gamma/>
                  <a:shade val="46275"/>
                  <a:invGamma/>
                </a:srgbClr>
              </a:gs>
            </a:gsLst>
            <a:lin ang="5400000" scaled="1"/>
          </a:gradFill>
          <a:ln w="12700">
            <a:solidFill>
              <a:schemeClr val="accent2"/>
            </a:solidFill>
            <a:miter lim="800000"/>
            <a:headEnd type="none" w="sm" len="sm"/>
            <a:tailEnd type="none" w="sm" len="sm"/>
          </a:ln>
          <a:effectLst/>
        </p:spPr>
        <p:txBody>
          <a:bodyPr wrap="none" lIns="45720" rIns="45720" anchor="ctr"/>
          <a:lstStyle/>
          <a:p>
            <a:pPr algn="ctr" eaLnBrk="0" hangingPunct="0">
              <a:spcBef>
                <a:spcPct val="0"/>
              </a:spcBef>
            </a:pPr>
            <a:endParaRPr lang="en-US" sz="1800" b="1" dirty="0">
              <a:latin typeface="Arial" charset="0"/>
            </a:endParaRPr>
          </a:p>
          <a:p>
            <a:pPr algn="ctr" eaLnBrk="0" hangingPunct="0">
              <a:spcBef>
                <a:spcPct val="0"/>
              </a:spcBef>
            </a:pPr>
            <a:r>
              <a:rPr lang="en-US" sz="1800" b="1" dirty="0" err="1">
                <a:solidFill>
                  <a:schemeClr val="bg1"/>
                </a:solidFill>
                <a:latin typeface="Arial" charset="0"/>
              </a:rPr>
              <a:t>szStr</a:t>
            </a:r>
            <a:endParaRPr lang="en-US" sz="1800" b="1" dirty="0">
              <a:solidFill>
                <a:schemeClr val="bg1"/>
              </a:solidFill>
              <a:latin typeface="Arial" charset="0"/>
            </a:endParaRPr>
          </a:p>
        </p:txBody>
      </p:sp>
      <p:sp>
        <p:nvSpPr>
          <p:cNvPr id="26" name="Rectangle 4"/>
          <p:cNvSpPr>
            <a:spLocks noChangeArrowheads="1"/>
          </p:cNvSpPr>
          <p:nvPr/>
        </p:nvSpPr>
        <p:spPr bwMode="auto">
          <a:xfrm>
            <a:off x="4267200" y="1600200"/>
            <a:ext cx="4724400" cy="4031873"/>
          </a:xfrm>
          <a:prstGeom prst="rect">
            <a:avLst/>
          </a:prstGeom>
          <a:solidFill>
            <a:schemeClr val="bg1"/>
          </a:solidFill>
          <a:ln w="9525">
            <a:noFill/>
            <a:miter lim="800000"/>
            <a:headEnd/>
            <a:tailEnd/>
          </a:ln>
          <a:effectLst/>
        </p:spPr>
        <p:txBody>
          <a:bodyPr lIns="45720" rIns="45720">
            <a:spAutoFit/>
          </a:bodyPr>
          <a:lstStyle/>
          <a:p>
            <a:r>
              <a:rPr lang="en-US" sz="1600" dirty="0">
                <a:solidFill>
                  <a:schemeClr val="tx1"/>
                </a:solidFill>
                <a:latin typeface="Courier New" pitchFamily="49" charset="0"/>
                <a:cs typeface="Courier New" pitchFamily="49" charset="0"/>
              </a:rPr>
              <a:t>void bar()</a:t>
            </a:r>
          </a:p>
          <a:p>
            <a:r>
              <a:rPr lang="en-US" sz="1600" dirty="0">
                <a:solidFill>
                  <a:schemeClr val="tx1"/>
                </a:solidFill>
                <a:latin typeface="Courier New" pitchFamily="49" charset="0"/>
                <a:cs typeface="Courier New" pitchFamily="49" charset="0"/>
              </a:rPr>
              <a:t>{</a:t>
            </a:r>
          </a:p>
          <a:p>
            <a:r>
              <a:rPr lang="en-US" sz="1600" dirty="0">
                <a:solidFill>
                  <a:schemeClr val="tx1"/>
                </a:solidFill>
                <a:latin typeface="Courier New" pitchFamily="49" charset="0"/>
                <a:cs typeface="Courier New" pitchFamily="49" charset="0"/>
              </a:rPr>
              <a:t>   ...</a:t>
            </a:r>
          </a:p>
          <a:p>
            <a:r>
              <a:rPr lang="en-US" sz="1600" dirty="0">
                <a:solidFill>
                  <a:schemeClr val="tx1"/>
                </a:solidFill>
                <a:latin typeface="Courier New" pitchFamily="49" charset="0"/>
                <a:cs typeface="Courier New" pitchFamily="49" charset="0"/>
              </a:rPr>
              <a:t>   </a:t>
            </a:r>
            <a:r>
              <a:rPr lang="en-US" sz="1600" dirty="0" err="1">
                <a:solidFill>
                  <a:schemeClr val="tx1"/>
                </a:solidFill>
                <a:latin typeface="Courier New" pitchFamily="49" charset="0"/>
                <a:cs typeface="Courier New" pitchFamily="49" charset="0"/>
              </a:rPr>
              <a:t>foo</a:t>
            </a:r>
            <a:r>
              <a:rPr lang="en-US" sz="1600" dirty="0">
                <a:solidFill>
                  <a:schemeClr val="tx1"/>
                </a:solidFill>
                <a:latin typeface="Courier New" pitchFamily="49" charset="0"/>
                <a:cs typeface="Courier New" pitchFamily="49" charset="0"/>
              </a:rPr>
              <a:t>(</a:t>
            </a:r>
            <a:r>
              <a:rPr lang="en-US" sz="1600" dirty="0" err="1">
                <a:solidFill>
                  <a:schemeClr val="tx1"/>
                </a:solidFill>
                <a:latin typeface="Courier New" pitchFamily="49" charset="0"/>
                <a:cs typeface="Courier New" pitchFamily="49" charset="0"/>
              </a:rPr>
              <a:t>pFuncToCall</a:t>
            </a:r>
            <a:r>
              <a:rPr lang="en-US" sz="1600" dirty="0">
                <a:solidFill>
                  <a:schemeClr val="tx1"/>
                </a:solidFill>
                <a:latin typeface="Courier New" pitchFamily="49" charset="0"/>
                <a:cs typeface="Courier New" pitchFamily="49" charset="0"/>
              </a:rPr>
              <a:t>, </a:t>
            </a:r>
            <a:r>
              <a:rPr lang="en-US" sz="1600" dirty="0" err="1">
                <a:solidFill>
                  <a:schemeClr val="tx1"/>
                </a:solidFill>
                <a:latin typeface="Courier New" pitchFamily="49" charset="0"/>
                <a:cs typeface="Courier New" pitchFamily="49" charset="0"/>
              </a:rPr>
              <a:t>szStr</a:t>
            </a:r>
            <a:r>
              <a:rPr lang="en-US" sz="1600" dirty="0">
                <a:solidFill>
                  <a:schemeClr val="tx1"/>
                </a:solidFill>
                <a:latin typeface="Courier New" pitchFamily="49" charset="0"/>
                <a:cs typeface="Courier New" pitchFamily="49" charset="0"/>
              </a:rPr>
              <a:t>, </a:t>
            </a:r>
            <a:r>
              <a:rPr lang="en-US" sz="1600" dirty="0" err="1">
                <a:solidFill>
                  <a:schemeClr val="tx1"/>
                </a:solidFill>
                <a:latin typeface="Courier New" pitchFamily="49" charset="0"/>
                <a:cs typeface="Courier New" pitchFamily="49" charset="0"/>
              </a:rPr>
              <a:t>nSize</a:t>
            </a:r>
            <a:r>
              <a:rPr lang="en-US" sz="1600" dirty="0">
                <a:solidFill>
                  <a:schemeClr val="tx1"/>
                </a:solidFill>
                <a:latin typeface="Courier New" pitchFamily="49" charset="0"/>
                <a:cs typeface="Courier New" pitchFamily="49" charset="0"/>
              </a:rPr>
              <a:t>);</a:t>
            </a:r>
          </a:p>
          <a:p>
            <a:r>
              <a:rPr lang="en-US" sz="1600" dirty="0">
                <a:solidFill>
                  <a:schemeClr val="tx1"/>
                </a:solidFill>
                <a:latin typeface="Courier New" pitchFamily="49" charset="0"/>
                <a:cs typeface="Courier New" pitchFamily="49" charset="0"/>
              </a:rPr>
              <a:t>   ...</a:t>
            </a:r>
          </a:p>
          <a:p>
            <a:r>
              <a:rPr lang="en-US" sz="1600" dirty="0">
                <a:solidFill>
                  <a:schemeClr val="tx1"/>
                </a:solidFill>
                <a:latin typeface="Courier New" pitchFamily="49" charset="0"/>
                <a:cs typeface="Courier New" pitchFamily="49" charset="0"/>
              </a:rPr>
              <a:t>}</a:t>
            </a:r>
          </a:p>
          <a:p>
            <a:endParaRPr lang="en-US" sz="1600" dirty="0" smtClean="0">
              <a:solidFill>
                <a:schemeClr val="tx1"/>
              </a:solidFill>
              <a:latin typeface="Courier New" pitchFamily="49" charset="0"/>
              <a:cs typeface="Courier New" pitchFamily="49" charset="0"/>
            </a:endParaRPr>
          </a:p>
          <a:p>
            <a:endParaRPr lang="en-US" sz="1600" dirty="0" smtClean="0">
              <a:latin typeface="Courier New" pitchFamily="49" charset="0"/>
              <a:cs typeface="Courier New" pitchFamily="49" charset="0"/>
            </a:endParaRPr>
          </a:p>
          <a:p>
            <a:r>
              <a:rPr lang="en-US" sz="1600" dirty="0" smtClean="0">
                <a:solidFill>
                  <a:schemeClr val="tx1"/>
                </a:solidFill>
                <a:latin typeface="Courier New" pitchFamily="49" charset="0"/>
                <a:cs typeface="Courier New" pitchFamily="49" charset="0"/>
              </a:rPr>
              <a:t>void </a:t>
            </a:r>
            <a:r>
              <a:rPr lang="en-US" sz="1600" dirty="0" err="1">
                <a:solidFill>
                  <a:schemeClr val="tx1"/>
                </a:solidFill>
                <a:latin typeface="Courier New" pitchFamily="49" charset="0"/>
                <a:cs typeface="Courier New" pitchFamily="49" charset="0"/>
              </a:rPr>
              <a:t>foo</a:t>
            </a:r>
            <a:r>
              <a:rPr lang="en-US" sz="1600" dirty="0">
                <a:solidFill>
                  <a:schemeClr val="tx1"/>
                </a:solidFill>
                <a:latin typeface="Courier New" pitchFamily="49" charset="0"/>
                <a:cs typeface="Courier New" pitchFamily="49" charset="0"/>
              </a:rPr>
              <a:t>(PFUNCTYPE </a:t>
            </a:r>
            <a:r>
              <a:rPr lang="en-US" sz="1600" dirty="0" err="1">
                <a:solidFill>
                  <a:schemeClr val="tx1"/>
                </a:solidFill>
                <a:latin typeface="Courier New" pitchFamily="49" charset="0"/>
                <a:cs typeface="Courier New" pitchFamily="49" charset="0"/>
              </a:rPr>
              <a:t>pFunc</a:t>
            </a:r>
            <a:r>
              <a:rPr lang="en-US" sz="1600" dirty="0">
                <a:solidFill>
                  <a:schemeClr val="tx1"/>
                </a:solidFill>
                <a:latin typeface="Courier New" pitchFamily="49" charset="0"/>
                <a:cs typeface="Courier New" pitchFamily="49" charset="0"/>
              </a:rPr>
              <a:t>,</a:t>
            </a:r>
          </a:p>
          <a:p>
            <a:r>
              <a:rPr lang="en-US" sz="1600" dirty="0">
                <a:solidFill>
                  <a:schemeClr val="tx1"/>
                </a:solidFill>
                <a:latin typeface="Courier New" pitchFamily="49" charset="0"/>
                <a:cs typeface="Courier New" pitchFamily="49" charset="0"/>
              </a:rPr>
              <a:t>         char* </a:t>
            </a:r>
            <a:r>
              <a:rPr lang="en-US" sz="1600" dirty="0" err="1">
                <a:solidFill>
                  <a:schemeClr val="tx1"/>
                </a:solidFill>
                <a:latin typeface="Courier New" pitchFamily="49" charset="0"/>
                <a:cs typeface="Courier New" pitchFamily="49" charset="0"/>
              </a:rPr>
              <a:t>szInStr</a:t>
            </a:r>
            <a:r>
              <a:rPr lang="en-US" sz="1600" dirty="0">
                <a:solidFill>
                  <a:schemeClr val="tx1"/>
                </a:solidFill>
                <a:latin typeface="Courier New" pitchFamily="49" charset="0"/>
                <a:cs typeface="Courier New" pitchFamily="49" charset="0"/>
              </a:rPr>
              <a:t>,</a:t>
            </a:r>
          </a:p>
          <a:p>
            <a:r>
              <a:rPr lang="en-US" sz="1600" dirty="0">
                <a:solidFill>
                  <a:schemeClr val="tx1"/>
                </a:solidFill>
                <a:latin typeface="Courier New" pitchFamily="49" charset="0"/>
                <a:cs typeface="Courier New" pitchFamily="49" charset="0"/>
              </a:rPr>
              <a:t>         </a:t>
            </a:r>
            <a:r>
              <a:rPr lang="en-US" sz="1600" dirty="0" err="1">
                <a:solidFill>
                  <a:schemeClr val="tx1"/>
                </a:solidFill>
                <a:latin typeface="Courier New" pitchFamily="49" charset="0"/>
                <a:cs typeface="Courier New" pitchFamily="49" charset="0"/>
              </a:rPr>
              <a:t>int</a:t>
            </a:r>
            <a:r>
              <a:rPr lang="en-US" sz="1600" dirty="0">
                <a:solidFill>
                  <a:schemeClr val="tx1"/>
                </a:solidFill>
                <a:latin typeface="Courier New" pitchFamily="49" charset="0"/>
                <a:cs typeface="Courier New" pitchFamily="49" charset="0"/>
              </a:rPr>
              <a:t> </a:t>
            </a:r>
            <a:r>
              <a:rPr lang="en-US" sz="1600" dirty="0" err="1">
                <a:solidFill>
                  <a:schemeClr val="tx1"/>
                </a:solidFill>
                <a:latin typeface="Courier New" pitchFamily="49" charset="0"/>
                <a:cs typeface="Courier New" pitchFamily="49" charset="0"/>
              </a:rPr>
              <a:t>nInSize</a:t>
            </a:r>
            <a:r>
              <a:rPr lang="en-US" sz="1600" dirty="0">
                <a:solidFill>
                  <a:schemeClr val="tx1"/>
                </a:solidFill>
                <a:latin typeface="Courier New" pitchFamily="49" charset="0"/>
                <a:cs typeface="Courier New" pitchFamily="49" charset="0"/>
              </a:rPr>
              <a:t>)</a:t>
            </a:r>
          </a:p>
          <a:p>
            <a:r>
              <a:rPr lang="en-US" sz="1600" dirty="0">
                <a:solidFill>
                  <a:schemeClr val="tx1"/>
                </a:solidFill>
                <a:latin typeface="Courier New" pitchFamily="49" charset="0"/>
                <a:cs typeface="Courier New" pitchFamily="49" charset="0"/>
              </a:rPr>
              <a:t>{</a:t>
            </a:r>
          </a:p>
          <a:p>
            <a:r>
              <a:rPr lang="en-US" sz="1600" dirty="0">
                <a:solidFill>
                  <a:schemeClr val="tx1"/>
                </a:solidFill>
                <a:latin typeface="Courier New" pitchFamily="49" charset="0"/>
                <a:cs typeface="Courier New" pitchFamily="49" charset="0"/>
              </a:rPr>
              <a:t>   </a:t>
            </a:r>
            <a:r>
              <a:rPr lang="en-US" sz="1600" dirty="0" smtClean="0">
                <a:solidFill>
                  <a:schemeClr val="tx1"/>
                </a:solidFill>
                <a:latin typeface="Courier New" pitchFamily="49" charset="0"/>
                <a:cs typeface="Courier New" pitchFamily="49" charset="0"/>
              </a:rPr>
              <a:t>char </a:t>
            </a:r>
            <a:r>
              <a:rPr lang="en-US" sz="1600" dirty="0" err="1">
                <a:solidFill>
                  <a:schemeClr val="tx1"/>
                </a:solidFill>
                <a:latin typeface="Courier New" pitchFamily="49" charset="0"/>
                <a:cs typeface="Courier New" pitchFamily="49" charset="0"/>
              </a:rPr>
              <a:t>buf</a:t>
            </a:r>
            <a:r>
              <a:rPr lang="en-US" sz="1600" dirty="0">
                <a:solidFill>
                  <a:schemeClr val="tx1"/>
                </a:solidFill>
                <a:latin typeface="Courier New" pitchFamily="49" charset="0"/>
                <a:cs typeface="Courier New" pitchFamily="49" charset="0"/>
              </a:rPr>
              <a:t>[_MAX_BUFF_SIZE];</a:t>
            </a:r>
          </a:p>
          <a:p>
            <a:r>
              <a:rPr lang="en-US" sz="1600" dirty="0">
                <a:solidFill>
                  <a:schemeClr val="tx1"/>
                </a:solidFill>
                <a:latin typeface="Courier New" pitchFamily="49" charset="0"/>
                <a:cs typeface="Courier New" pitchFamily="49" charset="0"/>
              </a:rPr>
              <a:t>   </a:t>
            </a:r>
            <a:r>
              <a:rPr lang="en-US" sz="1600" dirty="0" err="1">
                <a:solidFill>
                  <a:schemeClr val="tx1"/>
                </a:solidFill>
                <a:latin typeface="Courier New" pitchFamily="49" charset="0"/>
                <a:cs typeface="Courier New" pitchFamily="49" charset="0"/>
              </a:rPr>
              <a:t>memcpy</a:t>
            </a:r>
            <a:r>
              <a:rPr lang="en-US" sz="1600" dirty="0">
                <a:solidFill>
                  <a:schemeClr val="tx1"/>
                </a:solidFill>
                <a:latin typeface="Courier New" pitchFamily="49" charset="0"/>
                <a:cs typeface="Courier New" pitchFamily="49" charset="0"/>
              </a:rPr>
              <a:t>(</a:t>
            </a:r>
            <a:r>
              <a:rPr lang="en-US" sz="1600" dirty="0" err="1">
                <a:solidFill>
                  <a:schemeClr val="tx1"/>
                </a:solidFill>
                <a:latin typeface="Courier New" pitchFamily="49" charset="0"/>
                <a:cs typeface="Courier New" pitchFamily="49" charset="0"/>
              </a:rPr>
              <a:t>buf</a:t>
            </a:r>
            <a:r>
              <a:rPr lang="en-US" sz="1600" dirty="0">
                <a:solidFill>
                  <a:schemeClr val="tx1"/>
                </a:solidFill>
                <a:latin typeface="Courier New" pitchFamily="49" charset="0"/>
                <a:cs typeface="Courier New" pitchFamily="49" charset="0"/>
              </a:rPr>
              <a:t>, </a:t>
            </a:r>
            <a:r>
              <a:rPr lang="en-US" sz="1600" dirty="0" err="1">
                <a:solidFill>
                  <a:schemeClr val="tx1"/>
                </a:solidFill>
                <a:latin typeface="Courier New" pitchFamily="49" charset="0"/>
                <a:cs typeface="Courier New" pitchFamily="49" charset="0"/>
              </a:rPr>
              <a:t>szInStr</a:t>
            </a:r>
            <a:r>
              <a:rPr lang="en-US" sz="1600" dirty="0">
                <a:solidFill>
                  <a:schemeClr val="tx1"/>
                </a:solidFill>
                <a:latin typeface="Courier New" pitchFamily="49" charset="0"/>
                <a:cs typeface="Courier New" pitchFamily="49" charset="0"/>
              </a:rPr>
              <a:t>, </a:t>
            </a:r>
            <a:r>
              <a:rPr lang="en-US" sz="1600" dirty="0" err="1">
                <a:solidFill>
                  <a:schemeClr val="tx1"/>
                </a:solidFill>
                <a:latin typeface="Courier New" pitchFamily="49" charset="0"/>
                <a:cs typeface="Courier New" pitchFamily="49" charset="0"/>
              </a:rPr>
              <a:t>iSize</a:t>
            </a:r>
            <a:r>
              <a:rPr lang="en-US" sz="1600" dirty="0">
                <a:solidFill>
                  <a:schemeClr val="tx1"/>
                </a:solidFill>
                <a:latin typeface="Courier New" pitchFamily="49" charset="0"/>
                <a:cs typeface="Courier New" pitchFamily="49" charset="0"/>
              </a:rPr>
              <a:t>);</a:t>
            </a:r>
          </a:p>
          <a:p>
            <a:r>
              <a:rPr lang="en-US" sz="1600" dirty="0">
                <a:solidFill>
                  <a:schemeClr val="tx1"/>
                </a:solidFill>
                <a:latin typeface="Courier New" pitchFamily="49" charset="0"/>
                <a:cs typeface="Courier New" pitchFamily="49" charset="0"/>
              </a:rPr>
              <a:t>   </a:t>
            </a:r>
            <a:r>
              <a:rPr lang="en-US" sz="1600" dirty="0" err="1">
                <a:solidFill>
                  <a:schemeClr val="tx1"/>
                </a:solidFill>
                <a:latin typeface="Courier New" pitchFamily="49" charset="0"/>
                <a:cs typeface="Courier New" pitchFamily="49" charset="0"/>
              </a:rPr>
              <a:t>pFunc</a:t>
            </a:r>
            <a:r>
              <a:rPr lang="en-US" sz="1600" dirty="0">
                <a:solidFill>
                  <a:schemeClr val="tx1"/>
                </a:solidFill>
                <a:latin typeface="Courier New" pitchFamily="49" charset="0"/>
                <a:cs typeface="Courier New" pitchFamily="49" charset="0"/>
              </a:rPr>
              <a:t>(</a:t>
            </a:r>
            <a:r>
              <a:rPr lang="en-US" sz="1600" dirty="0" err="1">
                <a:solidFill>
                  <a:schemeClr val="tx1"/>
                </a:solidFill>
                <a:latin typeface="Courier New" pitchFamily="49" charset="0"/>
                <a:cs typeface="Courier New" pitchFamily="49" charset="0"/>
              </a:rPr>
              <a:t>buf</a:t>
            </a:r>
            <a:r>
              <a:rPr lang="en-US" sz="1600" dirty="0">
                <a:solidFill>
                  <a:schemeClr val="tx1"/>
                </a:solidFill>
                <a:latin typeface="Courier New" pitchFamily="49" charset="0"/>
                <a:cs typeface="Courier New" pitchFamily="49" charset="0"/>
              </a:rPr>
              <a:t>);</a:t>
            </a:r>
          </a:p>
          <a:p>
            <a:r>
              <a:rPr lang="en-US" sz="1600" dirty="0">
                <a:solidFill>
                  <a:schemeClr val="tx1"/>
                </a:solidFill>
                <a:latin typeface="Courier New" pitchFamily="49" charset="0"/>
                <a:cs typeface="Courier New" pitchFamily="49" charset="0"/>
              </a:rPr>
              <a:t>}</a:t>
            </a:r>
          </a:p>
        </p:txBody>
      </p:sp>
      <p:sp>
        <p:nvSpPr>
          <p:cNvPr id="27" name="Rectangle 5"/>
          <p:cNvSpPr>
            <a:spLocks noChangeArrowheads="1"/>
          </p:cNvSpPr>
          <p:nvPr/>
        </p:nvSpPr>
        <p:spPr bwMode="auto">
          <a:xfrm>
            <a:off x="838200" y="1600200"/>
            <a:ext cx="2286000" cy="685800"/>
          </a:xfrm>
          <a:prstGeom prst="rect">
            <a:avLst/>
          </a:prstGeom>
          <a:gradFill rotWithShape="1">
            <a:gsLst>
              <a:gs pos="0">
                <a:schemeClr val="accent1"/>
              </a:gs>
              <a:gs pos="100000">
                <a:schemeClr val="accent1">
                  <a:gamma/>
                  <a:shade val="76078"/>
                  <a:invGamma/>
                </a:schemeClr>
              </a:gs>
            </a:gsLst>
            <a:lin ang="5400000" scaled="1"/>
          </a:gradFill>
          <a:ln w="12700">
            <a:solidFill>
              <a:schemeClr val="accent2"/>
            </a:solidFill>
            <a:miter lim="800000"/>
            <a:headEnd type="none" w="sm" len="sm"/>
            <a:tailEnd type="none" w="sm" len="sm"/>
          </a:ln>
          <a:effectLst/>
        </p:spPr>
        <p:txBody>
          <a:bodyPr wrap="none" lIns="45720" rIns="45720" anchor="ctr"/>
          <a:lstStyle/>
          <a:p>
            <a:pPr eaLnBrk="0" hangingPunct="0">
              <a:spcBef>
                <a:spcPct val="0"/>
              </a:spcBef>
            </a:pPr>
            <a:r>
              <a:rPr lang="en-US" b="1" dirty="0">
                <a:solidFill>
                  <a:schemeClr val="bg1"/>
                </a:solidFill>
                <a:latin typeface="Arial" charset="0"/>
              </a:rPr>
              <a:t>bar()’s stack frame</a:t>
            </a:r>
          </a:p>
        </p:txBody>
      </p:sp>
      <p:sp>
        <p:nvSpPr>
          <p:cNvPr id="28" name="Rectangle 6"/>
          <p:cNvSpPr>
            <a:spLocks noChangeArrowheads="1"/>
          </p:cNvSpPr>
          <p:nvPr/>
        </p:nvSpPr>
        <p:spPr bwMode="auto">
          <a:xfrm>
            <a:off x="839484" y="3643314"/>
            <a:ext cx="2286000" cy="533400"/>
          </a:xfrm>
          <a:prstGeom prst="rect">
            <a:avLst/>
          </a:prstGeom>
          <a:gradFill rotWithShape="1">
            <a:gsLst>
              <a:gs pos="0">
                <a:schemeClr val="accent1"/>
              </a:gs>
              <a:gs pos="100000">
                <a:schemeClr val="accent1">
                  <a:gamma/>
                  <a:shade val="76078"/>
                  <a:invGamma/>
                </a:schemeClr>
              </a:gs>
            </a:gsLst>
            <a:lin ang="5400000" scaled="1"/>
          </a:gradFill>
          <a:ln w="12700">
            <a:solidFill>
              <a:schemeClr val="accent2"/>
            </a:solidFill>
            <a:miter lim="800000"/>
            <a:headEnd type="none" w="sm" len="sm"/>
            <a:tailEnd type="none" w="sm" len="sm"/>
          </a:ln>
          <a:effectLst/>
        </p:spPr>
        <p:txBody>
          <a:bodyPr wrap="none" lIns="45720" rIns="45720" anchor="ctr"/>
          <a:lstStyle/>
          <a:p>
            <a:pPr eaLnBrk="0" hangingPunct="0">
              <a:spcBef>
                <a:spcPct val="0"/>
              </a:spcBef>
            </a:pPr>
            <a:r>
              <a:rPr lang="en-US" b="1" dirty="0">
                <a:solidFill>
                  <a:schemeClr val="bg1"/>
                </a:solidFill>
                <a:latin typeface="Arial" charset="0"/>
              </a:rPr>
              <a:t>Return address</a:t>
            </a:r>
          </a:p>
        </p:txBody>
      </p:sp>
      <p:sp>
        <p:nvSpPr>
          <p:cNvPr id="29" name="Rectangle 7"/>
          <p:cNvSpPr>
            <a:spLocks noChangeArrowheads="1"/>
          </p:cNvSpPr>
          <p:nvPr/>
        </p:nvSpPr>
        <p:spPr bwMode="auto">
          <a:xfrm>
            <a:off x="838200" y="2743200"/>
            <a:ext cx="2286000" cy="457200"/>
          </a:xfrm>
          <a:prstGeom prst="rect">
            <a:avLst/>
          </a:prstGeom>
          <a:gradFill rotWithShape="1">
            <a:gsLst>
              <a:gs pos="0">
                <a:schemeClr val="accent1"/>
              </a:gs>
              <a:gs pos="100000">
                <a:schemeClr val="accent1">
                  <a:gamma/>
                  <a:shade val="76078"/>
                  <a:invGamma/>
                </a:schemeClr>
              </a:gs>
            </a:gsLst>
            <a:lin ang="5400000" scaled="1"/>
          </a:gradFill>
          <a:ln w="12700">
            <a:solidFill>
              <a:schemeClr val="accent2"/>
            </a:solidFill>
            <a:miter lim="800000"/>
            <a:headEnd type="none" w="sm" len="sm"/>
            <a:tailEnd type="none" w="sm" len="sm"/>
          </a:ln>
          <a:effectLst/>
        </p:spPr>
        <p:txBody>
          <a:bodyPr wrap="none" lIns="45720" rIns="45720" anchor="ctr"/>
          <a:lstStyle/>
          <a:p>
            <a:pPr eaLnBrk="0" hangingPunct="0">
              <a:spcBef>
                <a:spcPct val="0"/>
              </a:spcBef>
            </a:pPr>
            <a:r>
              <a:rPr lang="en-US" b="1" dirty="0" err="1">
                <a:solidFill>
                  <a:schemeClr val="bg1"/>
                </a:solidFill>
                <a:latin typeface="Arial" charset="0"/>
              </a:rPr>
              <a:t>nSize</a:t>
            </a:r>
            <a:endParaRPr lang="en-US" b="1" dirty="0">
              <a:solidFill>
                <a:schemeClr val="bg1"/>
              </a:solidFill>
              <a:latin typeface="Arial" charset="0"/>
            </a:endParaRPr>
          </a:p>
        </p:txBody>
      </p:sp>
      <p:sp>
        <p:nvSpPr>
          <p:cNvPr id="30" name="Text Box 8"/>
          <p:cNvSpPr txBox="1">
            <a:spLocks noChangeArrowheads="1"/>
          </p:cNvSpPr>
          <p:nvPr/>
        </p:nvSpPr>
        <p:spPr bwMode="auto">
          <a:xfrm>
            <a:off x="0" y="6019800"/>
            <a:ext cx="1301750" cy="284163"/>
          </a:xfrm>
          <a:prstGeom prst="rect">
            <a:avLst/>
          </a:prstGeom>
          <a:noFill/>
          <a:ln w="12700" algn="ctr">
            <a:noFill/>
            <a:miter lim="800000"/>
            <a:headEnd/>
            <a:tailEnd/>
          </a:ln>
          <a:effectLst/>
        </p:spPr>
        <p:txBody>
          <a:bodyPr wrap="none">
            <a:spAutoFit/>
          </a:bodyPr>
          <a:lstStyle/>
          <a:p>
            <a:pPr algn="ctr" eaLnBrk="0" hangingPunct="0">
              <a:lnSpc>
                <a:spcPct val="90000"/>
              </a:lnSpc>
            </a:pPr>
            <a:r>
              <a:rPr lang="en-US" sz="1400">
                <a:latin typeface="Franklin Gothic Book" pitchFamily="34" charset="0"/>
              </a:rPr>
              <a:t>Low Addresses</a:t>
            </a:r>
          </a:p>
        </p:txBody>
      </p:sp>
      <p:sp>
        <p:nvSpPr>
          <p:cNvPr id="31" name="Text Box 9"/>
          <p:cNvSpPr txBox="1">
            <a:spLocks noChangeArrowheads="1"/>
          </p:cNvSpPr>
          <p:nvPr/>
        </p:nvSpPr>
        <p:spPr bwMode="auto">
          <a:xfrm>
            <a:off x="0" y="1206500"/>
            <a:ext cx="1343025" cy="284163"/>
          </a:xfrm>
          <a:prstGeom prst="rect">
            <a:avLst/>
          </a:prstGeom>
          <a:noFill/>
          <a:ln w="12700" algn="ctr">
            <a:noFill/>
            <a:miter lim="800000"/>
            <a:headEnd/>
            <a:tailEnd/>
          </a:ln>
          <a:effectLst/>
        </p:spPr>
        <p:txBody>
          <a:bodyPr wrap="none">
            <a:spAutoFit/>
          </a:bodyPr>
          <a:lstStyle/>
          <a:p>
            <a:pPr algn="ctr" eaLnBrk="0" hangingPunct="0">
              <a:lnSpc>
                <a:spcPct val="90000"/>
              </a:lnSpc>
            </a:pPr>
            <a:r>
              <a:rPr lang="en-US" sz="1400">
                <a:latin typeface="Franklin Gothic Book" pitchFamily="34" charset="0"/>
              </a:rPr>
              <a:t>High Addresses</a:t>
            </a:r>
          </a:p>
        </p:txBody>
      </p:sp>
      <p:sp>
        <p:nvSpPr>
          <p:cNvPr id="32" name="Rectangle 10"/>
          <p:cNvSpPr>
            <a:spLocks noChangeArrowheads="1"/>
          </p:cNvSpPr>
          <p:nvPr/>
        </p:nvSpPr>
        <p:spPr bwMode="auto">
          <a:xfrm>
            <a:off x="838200" y="3200400"/>
            <a:ext cx="2286000" cy="457200"/>
          </a:xfrm>
          <a:prstGeom prst="rect">
            <a:avLst/>
          </a:prstGeom>
          <a:gradFill rotWithShape="1">
            <a:gsLst>
              <a:gs pos="0">
                <a:schemeClr val="accent1"/>
              </a:gs>
              <a:gs pos="100000">
                <a:schemeClr val="accent1">
                  <a:gamma/>
                  <a:shade val="76078"/>
                  <a:invGamma/>
                </a:schemeClr>
              </a:gs>
            </a:gsLst>
            <a:lin ang="5400000" scaled="1"/>
          </a:gradFill>
          <a:ln w="12700">
            <a:solidFill>
              <a:schemeClr val="accent2"/>
            </a:solidFill>
            <a:miter lim="800000"/>
            <a:headEnd type="none" w="sm" len="sm"/>
            <a:tailEnd type="none" w="sm" len="sm"/>
          </a:ln>
          <a:effectLst/>
        </p:spPr>
        <p:txBody>
          <a:bodyPr wrap="none" lIns="45720" rIns="45720" anchor="ctr"/>
          <a:lstStyle/>
          <a:p>
            <a:pPr eaLnBrk="0" hangingPunct="0">
              <a:spcBef>
                <a:spcPct val="0"/>
              </a:spcBef>
            </a:pPr>
            <a:r>
              <a:rPr lang="en-US" b="1" dirty="0" err="1">
                <a:solidFill>
                  <a:schemeClr val="bg1"/>
                </a:solidFill>
                <a:latin typeface="Arial" charset="0"/>
              </a:rPr>
              <a:t>szStr</a:t>
            </a:r>
            <a:endParaRPr lang="en-US" b="1" dirty="0">
              <a:solidFill>
                <a:schemeClr val="bg1"/>
              </a:solidFill>
              <a:latin typeface="Arial" charset="0"/>
            </a:endParaRPr>
          </a:p>
        </p:txBody>
      </p:sp>
      <p:sp>
        <p:nvSpPr>
          <p:cNvPr id="33" name="AutoShape 11"/>
          <p:cNvSpPr>
            <a:spLocks noChangeArrowheads="1"/>
          </p:cNvSpPr>
          <p:nvPr/>
        </p:nvSpPr>
        <p:spPr bwMode="auto">
          <a:xfrm>
            <a:off x="138113" y="1573213"/>
            <a:ext cx="254000" cy="4297362"/>
          </a:xfrm>
          <a:prstGeom prst="downArrow">
            <a:avLst>
              <a:gd name="adj1" fmla="val 50000"/>
              <a:gd name="adj2" fmla="val 422969"/>
            </a:avLst>
          </a:prstGeom>
          <a:gradFill rotWithShape="1">
            <a:gsLst>
              <a:gs pos="0">
                <a:schemeClr val="accent1"/>
              </a:gs>
              <a:gs pos="100000">
                <a:schemeClr val="accent1">
                  <a:gamma/>
                  <a:shade val="46275"/>
                  <a:invGamma/>
                </a:schemeClr>
              </a:gs>
            </a:gsLst>
            <a:lin ang="0" scaled="1"/>
          </a:gradFill>
          <a:ln w="9525" algn="ctr">
            <a:noFill/>
            <a:miter lim="800000"/>
            <a:headEnd/>
            <a:tailEnd/>
          </a:ln>
          <a:effectLst/>
        </p:spPr>
        <p:txBody>
          <a:bodyPr lIns="45720" rIns="45720" anchor="ctr">
            <a:spAutoFit/>
          </a:bodyPr>
          <a:lstStyle/>
          <a:p>
            <a:endParaRPr lang="en-US"/>
          </a:p>
        </p:txBody>
      </p:sp>
      <p:sp>
        <p:nvSpPr>
          <p:cNvPr id="34" name="Rectangle 12"/>
          <p:cNvSpPr>
            <a:spLocks noChangeArrowheads="1"/>
          </p:cNvSpPr>
          <p:nvPr/>
        </p:nvSpPr>
        <p:spPr bwMode="auto">
          <a:xfrm>
            <a:off x="838200" y="4191000"/>
            <a:ext cx="2286000" cy="457200"/>
          </a:xfrm>
          <a:prstGeom prst="rect">
            <a:avLst/>
          </a:prstGeom>
          <a:gradFill rotWithShape="1">
            <a:gsLst>
              <a:gs pos="0">
                <a:schemeClr val="accent1"/>
              </a:gs>
              <a:gs pos="100000">
                <a:schemeClr val="accent1">
                  <a:gamma/>
                  <a:shade val="76078"/>
                  <a:invGamma/>
                </a:schemeClr>
              </a:gs>
            </a:gsLst>
            <a:lin ang="5400000" scaled="1"/>
          </a:gradFill>
          <a:ln w="12700">
            <a:solidFill>
              <a:schemeClr val="accent2"/>
            </a:solidFill>
            <a:miter lim="800000"/>
            <a:headEnd type="none" w="sm" len="sm"/>
            <a:tailEnd type="none" w="sm" len="sm"/>
          </a:ln>
          <a:effectLst/>
        </p:spPr>
        <p:txBody>
          <a:bodyPr wrap="none" lIns="45720" rIns="45720" anchor="ctr"/>
          <a:lstStyle/>
          <a:p>
            <a:pPr eaLnBrk="0" hangingPunct="0">
              <a:spcBef>
                <a:spcPct val="0"/>
              </a:spcBef>
            </a:pPr>
            <a:r>
              <a:rPr lang="en-US" sz="1800" b="1" dirty="0">
                <a:solidFill>
                  <a:schemeClr val="bg1"/>
                </a:solidFill>
                <a:latin typeface="Arial" charset="0"/>
              </a:rPr>
              <a:t>/GS Cookie</a:t>
            </a:r>
          </a:p>
        </p:txBody>
      </p:sp>
      <p:sp>
        <p:nvSpPr>
          <p:cNvPr id="35" name="Rectangle 13"/>
          <p:cNvSpPr>
            <a:spLocks noChangeArrowheads="1"/>
          </p:cNvSpPr>
          <p:nvPr/>
        </p:nvSpPr>
        <p:spPr bwMode="auto">
          <a:xfrm>
            <a:off x="838200" y="4648200"/>
            <a:ext cx="2286000" cy="733425"/>
          </a:xfrm>
          <a:prstGeom prst="rect">
            <a:avLst/>
          </a:prstGeom>
          <a:gradFill rotWithShape="1">
            <a:gsLst>
              <a:gs pos="0">
                <a:schemeClr val="accent1"/>
              </a:gs>
              <a:gs pos="100000">
                <a:schemeClr val="accent1">
                  <a:gamma/>
                  <a:shade val="76078"/>
                  <a:invGamma/>
                </a:schemeClr>
              </a:gs>
            </a:gsLst>
            <a:lin ang="5400000" scaled="1"/>
          </a:gradFill>
          <a:ln w="12700">
            <a:solidFill>
              <a:schemeClr val="accent2"/>
            </a:solidFill>
            <a:miter lim="800000"/>
            <a:headEnd type="none" w="sm" len="sm"/>
            <a:tailEnd type="none" w="sm" len="sm"/>
          </a:ln>
          <a:effectLst/>
        </p:spPr>
        <p:txBody>
          <a:bodyPr wrap="none" lIns="45720" rIns="45720" anchor="ctr"/>
          <a:lstStyle/>
          <a:p>
            <a:pPr eaLnBrk="0" hangingPunct="0">
              <a:spcBef>
                <a:spcPct val="0"/>
              </a:spcBef>
            </a:pPr>
            <a:r>
              <a:rPr lang="en-US" b="1" dirty="0">
                <a:solidFill>
                  <a:schemeClr val="bg1"/>
                </a:solidFill>
                <a:latin typeface="Arial" charset="0"/>
              </a:rPr>
              <a:t>char </a:t>
            </a:r>
            <a:r>
              <a:rPr lang="en-US" b="1" dirty="0" err="1">
                <a:solidFill>
                  <a:schemeClr val="bg1"/>
                </a:solidFill>
                <a:latin typeface="Arial" charset="0"/>
              </a:rPr>
              <a:t>buf</a:t>
            </a:r>
            <a:r>
              <a:rPr lang="en-US" b="1" dirty="0">
                <a:solidFill>
                  <a:schemeClr val="bg1"/>
                </a:solidFill>
                <a:latin typeface="Arial" charset="0"/>
              </a:rPr>
              <a:t>[]</a:t>
            </a:r>
          </a:p>
        </p:txBody>
      </p:sp>
      <p:sp>
        <p:nvSpPr>
          <p:cNvPr id="36" name="Rectangle 14"/>
          <p:cNvSpPr>
            <a:spLocks noChangeArrowheads="1"/>
          </p:cNvSpPr>
          <p:nvPr/>
        </p:nvSpPr>
        <p:spPr bwMode="auto">
          <a:xfrm>
            <a:off x="839054" y="4191000"/>
            <a:ext cx="2286000" cy="457200"/>
          </a:xfrm>
          <a:prstGeom prst="rect">
            <a:avLst/>
          </a:prstGeom>
          <a:noFill/>
          <a:ln w="12700">
            <a:solidFill>
              <a:schemeClr val="accent2"/>
            </a:solidFill>
            <a:miter lim="800000"/>
            <a:headEnd type="none" w="sm" len="sm"/>
            <a:tailEnd type="none" w="sm" len="sm"/>
          </a:ln>
          <a:effectLst/>
        </p:spPr>
        <p:txBody>
          <a:bodyPr wrap="none" lIns="45720" rIns="45720" anchor="ctr"/>
          <a:lstStyle/>
          <a:p>
            <a:pPr eaLnBrk="0" hangingPunct="0">
              <a:spcBef>
                <a:spcPct val="0"/>
              </a:spcBef>
            </a:pPr>
            <a:r>
              <a:rPr lang="en-US" b="1" dirty="0">
                <a:solidFill>
                  <a:schemeClr val="bg1"/>
                </a:solidFill>
                <a:latin typeface="Arial" charset="0"/>
              </a:rPr>
              <a:t>/GS Cookie</a:t>
            </a:r>
          </a:p>
        </p:txBody>
      </p:sp>
      <p:grpSp>
        <p:nvGrpSpPr>
          <p:cNvPr id="37" name="Group 15"/>
          <p:cNvGrpSpPr>
            <a:grpSpLocks/>
          </p:cNvGrpSpPr>
          <p:nvPr/>
        </p:nvGrpSpPr>
        <p:grpSpPr bwMode="auto">
          <a:xfrm>
            <a:off x="2590800" y="2514600"/>
            <a:ext cx="1524000" cy="1981200"/>
            <a:chOff x="1632" y="1584"/>
            <a:chExt cx="960" cy="1248"/>
          </a:xfrm>
        </p:grpSpPr>
        <p:sp>
          <p:nvSpPr>
            <p:cNvPr id="38" name="AutoShape 16"/>
            <p:cNvSpPr>
              <a:spLocks noChangeArrowheads="1"/>
            </p:cNvSpPr>
            <p:nvPr/>
          </p:nvSpPr>
          <p:spPr bwMode="auto">
            <a:xfrm>
              <a:off x="1632" y="1584"/>
              <a:ext cx="960" cy="864"/>
            </a:xfrm>
            <a:prstGeom prst="flowChartPunchedTape">
              <a:avLst/>
            </a:prstGeom>
            <a:solidFill>
              <a:srgbClr val="FF3300"/>
            </a:solidFill>
            <a:ln w="9525" algn="ctr">
              <a:solidFill>
                <a:schemeClr val="tx2"/>
              </a:solidFill>
              <a:miter lim="800000"/>
              <a:headEnd/>
              <a:tailEnd/>
            </a:ln>
            <a:effectLst/>
          </p:spPr>
          <p:txBody>
            <a:bodyPr lIns="45720" rIns="45720" anchor="ctr">
              <a:spAutoFit/>
            </a:bodyPr>
            <a:lstStyle/>
            <a:p>
              <a:endParaRPr lang="en-US"/>
            </a:p>
          </p:txBody>
        </p:sp>
        <p:sp>
          <p:nvSpPr>
            <p:cNvPr id="39" name="Line 17"/>
            <p:cNvSpPr>
              <a:spLocks noChangeShapeType="1"/>
            </p:cNvSpPr>
            <p:nvPr/>
          </p:nvSpPr>
          <p:spPr bwMode="auto">
            <a:xfrm>
              <a:off x="1632" y="1680"/>
              <a:ext cx="0" cy="1152"/>
            </a:xfrm>
            <a:prstGeom prst="line">
              <a:avLst/>
            </a:prstGeom>
            <a:noFill/>
            <a:ln w="76200">
              <a:solidFill>
                <a:schemeClr val="tx2"/>
              </a:solidFill>
              <a:round/>
              <a:headEnd/>
              <a:tailEnd/>
            </a:ln>
            <a:effectLst/>
          </p:spPr>
          <p:txBody>
            <a:bodyPr lIns="45720" rIns="45720">
              <a:spAutoFit/>
            </a:bodyPr>
            <a:lstStyle/>
            <a:p>
              <a:endParaRPr lang="en-US"/>
            </a:p>
          </p:txBody>
        </p:sp>
        <p:sp>
          <p:nvSpPr>
            <p:cNvPr id="40" name="Text Box 18"/>
            <p:cNvSpPr txBox="1">
              <a:spLocks noChangeArrowheads="1"/>
            </p:cNvSpPr>
            <p:nvPr/>
          </p:nvSpPr>
          <p:spPr bwMode="auto">
            <a:xfrm>
              <a:off x="1728" y="1776"/>
              <a:ext cx="768" cy="407"/>
            </a:xfrm>
            <a:prstGeom prst="rect">
              <a:avLst/>
            </a:prstGeom>
            <a:noFill/>
            <a:ln w="9525" algn="ctr">
              <a:noFill/>
              <a:miter lim="800000"/>
              <a:headEnd/>
              <a:tailEnd/>
            </a:ln>
            <a:effectLst/>
          </p:spPr>
          <p:txBody>
            <a:bodyPr lIns="45720" rIns="45720">
              <a:spAutoFit/>
            </a:bodyPr>
            <a:lstStyle/>
            <a:p>
              <a:pPr>
                <a:spcBef>
                  <a:spcPct val="50000"/>
                </a:spcBef>
              </a:pPr>
              <a:r>
                <a:rPr lang="zh-CN" altLang="en-US" b="1" dirty="0" smtClean="0">
                  <a:solidFill>
                    <a:schemeClr val="bg1"/>
                  </a:solidFill>
                  <a:latin typeface="Arial" charset="0"/>
                </a:rPr>
                <a:t>检测到攻击</a:t>
              </a:r>
              <a:endParaRPr lang="en-US" altLang="zh-CN" b="1" dirty="0">
                <a:solidFill>
                  <a:schemeClr val="bg1"/>
                </a:solidFill>
                <a:latin typeface="Arial" charset="0"/>
              </a:endParaRPr>
            </a:p>
          </p:txBody>
        </p:sp>
      </p:grpSp>
      <p:sp>
        <p:nvSpPr>
          <p:cNvPr id="41" name="Rectangle 19"/>
          <p:cNvSpPr>
            <a:spLocks noChangeArrowheads="1"/>
          </p:cNvSpPr>
          <p:nvPr/>
        </p:nvSpPr>
        <p:spPr bwMode="auto">
          <a:xfrm>
            <a:off x="838200" y="2286000"/>
            <a:ext cx="2286000" cy="457200"/>
          </a:xfrm>
          <a:prstGeom prst="rect">
            <a:avLst/>
          </a:prstGeom>
          <a:gradFill rotWithShape="1">
            <a:gsLst>
              <a:gs pos="0">
                <a:schemeClr val="accent1"/>
              </a:gs>
              <a:gs pos="100000">
                <a:schemeClr val="accent1">
                  <a:gamma/>
                  <a:shade val="76078"/>
                  <a:invGamma/>
                </a:schemeClr>
              </a:gs>
            </a:gsLst>
            <a:lin ang="5400000" scaled="1"/>
          </a:gradFill>
          <a:ln w="12700">
            <a:solidFill>
              <a:schemeClr val="accent2"/>
            </a:solidFill>
            <a:miter lim="800000"/>
            <a:headEnd type="none" w="sm" len="sm"/>
            <a:tailEnd type="none" w="sm" len="sm"/>
          </a:ln>
          <a:effectLst/>
        </p:spPr>
        <p:txBody>
          <a:bodyPr wrap="none" lIns="45720" rIns="45720" anchor="ctr"/>
          <a:lstStyle/>
          <a:p>
            <a:pPr eaLnBrk="0" hangingPunct="0">
              <a:spcBef>
                <a:spcPct val="0"/>
              </a:spcBef>
            </a:pPr>
            <a:r>
              <a:rPr lang="en-US" b="1" dirty="0" err="1">
                <a:solidFill>
                  <a:schemeClr val="bg1"/>
                </a:solidFill>
                <a:latin typeface="Arial" charset="0"/>
              </a:rPr>
              <a:t>pFuncToCall</a:t>
            </a:r>
            <a:endParaRPr lang="en-US" b="1" dirty="0">
              <a:solidFill>
                <a:schemeClr val="bg1"/>
              </a:solidFill>
              <a:latin typeface="Arial" charset="0"/>
            </a:endParaRPr>
          </a:p>
        </p:txBody>
      </p:sp>
      <p:sp>
        <p:nvSpPr>
          <p:cNvPr id="42" name="Rectangle 20"/>
          <p:cNvSpPr>
            <a:spLocks noChangeArrowheads="1"/>
          </p:cNvSpPr>
          <p:nvPr/>
        </p:nvSpPr>
        <p:spPr bwMode="auto">
          <a:xfrm>
            <a:off x="4267200" y="4572008"/>
            <a:ext cx="4724400" cy="1323439"/>
          </a:xfrm>
          <a:prstGeom prst="rect">
            <a:avLst/>
          </a:prstGeom>
          <a:solidFill>
            <a:schemeClr val="bg1"/>
          </a:solidFill>
          <a:ln w="9525">
            <a:noFill/>
            <a:miter lim="800000"/>
            <a:headEnd/>
            <a:tailEnd/>
          </a:ln>
          <a:effectLst/>
        </p:spPr>
        <p:txBody>
          <a:bodyPr lIns="45720" rIns="45720">
            <a:spAutoFit/>
          </a:bodyPr>
          <a:lstStyle/>
          <a:p>
            <a:r>
              <a:rPr lang="en-US" sz="1600" b="1" dirty="0" smtClean="0">
                <a:latin typeface="Courier New" pitchFamily="49" charset="0"/>
                <a:cs typeface="Courier New" pitchFamily="49" charset="0"/>
              </a:rPr>
              <a:t>   PFUNCTYPE </a:t>
            </a:r>
            <a:r>
              <a:rPr lang="en-US" sz="1600" b="1" dirty="0" err="1" smtClean="0">
                <a:latin typeface="Courier New" pitchFamily="49" charset="0"/>
                <a:cs typeface="Courier New" pitchFamily="49" charset="0"/>
              </a:rPr>
              <a:t>pShwFunc</a:t>
            </a:r>
            <a:r>
              <a:rPr lang="en-US" sz="1600" b="1" dirty="0" smtClean="0">
                <a:latin typeface="Courier New" pitchFamily="49" charset="0"/>
                <a:cs typeface="Courier New" pitchFamily="49" charset="0"/>
              </a:rPr>
              <a:t> = </a:t>
            </a:r>
            <a:r>
              <a:rPr lang="en-US" sz="1600" b="1" dirty="0" err="1" smtClean="0">
                <a:latin typeface="Courier New" pitchFamily="49" charset="0"/>
                <a:cs typeface="Courier New" pitchFamily="49" charset="0"/>
              </a:rPr>
              <a:t>pFunc</a:t>
            </a:r>
            <a:r>
              <a:rPr lang="en-US" sz="1600" b="1" dirty="0" smtClean="0">
                <a:latin typeface="Courier New" pitchFamily="49" charset="0"/>
                <a:cs typeface="Courier New" pitchFamily="49" charset="0"/>
              </a:rPr>
              <a:t>;</a:t>
            </a:r>
            <a:r>
              <a:rPr lang="en-US" sz="1600" dirty="0" smtClean="0">
                <a:solidFill>
                  <a:schemeClr val="tx1"/>
                </a:solidFill>
                <a:latin typeface="Courier New" pitchFamily="49" charset="0"/>
                <a:cs typeface="Courier New" pitchFamily="49" charset="0"/>
              </a:rPr>
              <a:t>  </a:t>
            </a:r>
            <a:r>
              <a:rPr lang="en-US" sz="1600" dirty="0" smtClean="0">
                <a:latin typeface="Courier New" pitchFamily="49" charset="0"/>
                <a:cs typeface="Courier New" pitchFamily="49" charset="0"/>
              </a:rPr>
              <a:t> </a:t>
            </a:r>
          </a:p>
          <a:p>
            <a:r>
              <a:rPr lang="en-US" sz="1600" dirty="0" smtClean="0">
                <a:latin typeface="Courier New" pitchFamily="49" charset="0"/>
                <a:cs typeface="Courier New" pitchFamily="49" charset="0"/>
              </a:rPr>
              <a:t>   char </a:t>
            </a:r>
            <a:r>
              <a:rPr lang="en-US" sz="1600" dirty="0" err="1" smtClean="0">
                <a:latin typeface="Courier New" pitchFamily="49" charset="0"/>
                <a:cs typeface="Courier New" pitchFamily="49" charset="0"/>
              </a:rPr>
              <a:t>buf</a:t>
            </a:r>
            <a:r>
              <a:rPr lang="en-US" sz="1600" dirty="0" smtClean="0">
                <a:latin typeface="Courier New" pitchFamily="49" charset="0"/>
                <a:cs typeface="Courier New" pitchFamily="49" charset="0"/>
              </a:rPr>
              <a:t>[_MAX_BUFF_SIZE];</a:t>
            </a:r>
          </a:p>
          <a:p>
            <a:r>
              <a:rPr lang="en-US" sz="1600" dirty="0" smtClean="0">
                <a:solidFill>
                  <a:schemeClr val="tx1"/>
                </a:solidFill>
                <a:latin typeface="Courier New" pitchFamily="49" charset="0"/>
                <a:cs typeface="Courier New" pitchFamily="49" charset="0"/>
              </a:rPr>
              <a:t>   </a:t>
            </a:r>
            <a:r>
              <a:rPr lang="en-US" sz="1600" dirty="0" err="1" smtClean="0">
                <a:solidFill>
                  <a:schemeClr val="tx1"/>
                </a:solidFill>
                <a:latin typeface="Courier New" pitchFamily="49" charset="0"/>
                <a:cs typeface="Courier New" pitchFamily="49" charset="0"/>
              </a:rPr>
              <a:t>memcpy</a:t>
            </a:r>
            <a:r>
              <a:rPr lang="en-US" sz="1600" dirty="0" smtClean="0">
                <a:solidFill>
                  <a:schemeClr val="tx1"/>
                </a:solidFill>
                <a:latin typeface="Courier New" pitchFamily="49" charset="0"/>
                <a:cs typeface="Courier New" pitchFamily="49" charset="0"/>
              </a:rPr>
              <a:t>(</a:t>
            </a:r>
            <a:r>
              <a:rPr lang="en-US" sz="1600" dirty="0" err="1" smtClean="0">
                <a:solidFill>
                  <a:schemeClr val="tx1"/>
                </a:solidFill>
                <a:latin typeface="Courier New" pitchFamily="49" charset="0"/>
                <a:cs typeface="Courier New" pitchFamily="49" charset="0"/>
              </a:rPr>
              <a:t>buf</a:t>
            </a:r>
            <a:r>
              <a:rPr lang="en-US" sz="1600" dirty="0">
                <a:solidFill>
                  <a:schemeClr val="tx1"/>
                </a:solidFill>
                <a:latin typeface="Courier New" pitchFamily="49" charset="0"/>
                <a:cs typeface="Courier New" pitchFamily="49" charset="0"/>
              </a:rPr>
              <a:t>, </a:t>
            </a:r>
            <a:r>
              <a:rPr lang="en-US" sz="1600" dirty="0" err="1">
                <a:solidFill>
                  <a:schemeClr val="tx1"/>
                </a:solidFill>
                <a:latin typeface="Courier New" pitchFamily="49" charset="0"/>
                <a:cs typeface="Courier New" pitchFamily="49" charset="0"/>
              </a:rPr>
              <a:t>szInStr</a:t>
            </a:r>
            <a:r>
              <a:rPr lang="en-US" sz="1600" dirty="0">
                <a:solidFill>
                  <a:schemeClr val="tx1"/>
                </a:solidFill>
                <a:latin typeface="Courier New" pitchFamily="49" charset="0"/>
                <a:cs typeface="Courier New" pitchFamily="49" charset="0"/>
              </a:rPr>
              <a:t>, </a:t>
            </a:r>
            <a:r>
              <a:rPr lang="en-US" sz="1600" dirty="0" err="1">
                <a:solidFill>
                  <a:schemeClr val="tx1"/>
                </a:solidFill>
                <a:latin typeface="Courier New" pitchFamily="49" charset="0"/>
                <a:cs typeface="Courier New" pitchFamily="49" charset="0"/>
              </a:rPr>
              <a:t>iSize</a:t>
            </a:r>
            <a:r>
              <a:rPr lang="en-US" sz="1600" dirty="0">
                <a:solidFill>
                  <a:schemeClr val="tx1"/>
                </a:solidFill>
                <a:latin typeface="Courier New" pitchFamily="49" charset="0"/>
                <a:cs typeface="Courier New" pitchFamily="49" charset="0"/>
              </a:rPr>
              <a:t>);</a:t>
            </a:r>
          </a:p>
          <a:p>
            <a:r>
              <a:rPr lang="en-US" sz="1600" b="1" dirty="0" smtClean="0">
                <a:latin typeface="Courier New" pitchFamily="49" charset="0"/>
                <a:cs typeface="Courier New" pitchFamily="49" charset="0"/>
              </a:rPr>
              <a:t>   </a:t>
            </a:r>
            <a:r>
              <a:rPr lang="en-US" sz="1600" b="1" dirty="0" err="1" smtClean="0">
                <a:solidFill>
                  <a:schemeClr val="tx1"/>
                </a:solidFill>
                <a:latin typeface="Courier New" pitchFamily="49" charset="0"/>
                <a:cs typeface="Courier New" pitchFamily="49" charset="0"/>
              </a:rPr>
              <a:t>pShwFunc</a:t>
            </a:r>
            <a:r>
              <a:rPr lang="en-US" sz="1600" dirty="0" smtClean="0">
                <a:solidFill>
                  <a:schemeClr val="tx1"/>
                </a:solidFill>
                <a:latin typeface="Courier New" pitchFamily="49" charset="0"/>
                <a:cs typeface="Courier New" pitchFamily="49" charset="0"/>
              </a:rPr>
              <a:t>(</a:t>
            </a:r>
            <a:r>
              <a:rPr lang="en-US" sz="1600" dirty="0" err="1" smtClean="0">
                <a:solidFill>
                  <a:schemeClr val="tx1"/>
                </a:solidFill>
                <a:latin typeface="Courier New" pitchFamily="49" charset="0"/>
                <a:cs typeface="Courier New" pitchFamily="49" charset="0"/>
              </a:rPr>
              <a:t>buf</a:t>
            </a:r>
            <a:r>
              <a:rPr lang="en-US" sz="1600" dirty="0">
                <a:solidFill>
                  <a:schemeClr val="tx1"/>
                </a:solidFill>
                <a:latin typeface="Courier New" pitchFamily="49" charset="0"/>
                <a:cs typeface="Courier New" pitchFamily="49" charset="0"/>
              </a:rPr>
              <a:t>);</a:t>
            </a:r>
          </a:p>
          <a:p>
            <a:r>
              <a:rPr lang="en-US" sz="1600" dirty="0">
                <a:solidFill>
                  <a:schemeClr val="tx1"/>
                </a:solidFill>
                <a:latin typeface="Courier New" pitchFamily="49" charset="0"/>
                <a:cs typeface="Courier New" pitchFamily="49" charset="0"/>
              </a:rPr>
              <a:t>}</a:t>
            </a:r>
          </a:p>
        </p:txBody>
      </p:sp>
      <p:sp>
        <p:nvSpPr>
          <p:cNvPr id="43" name="Rectangle 21"/>
          <p:cNvSpPr>
            <a:spLocks noChangeArrowheads="1"/>
          </p:cNvSpPr>
          <p:nvPr/>
        </p:nvSpPr>
        <p:spPr bwMode="auto">
          <a:xfrm>
            <a:off x="838200" y="5334000"/>
            <a:ext cx="2286000" cy="457200"/>
          </a:xfrm>
          <a:prstGeom prst="rect">
            <a:avLst/>
          </a:prstGeom>
          <a:gradFill rotWithShape="1">
            <a:gsLst>
              <a:gs pos="0">
                <a:schemeClr val="accent1"/>
              </a:gs>
              <a:gs pos="100000">
                <a:schemeClr val="accent1">
                  <a:gamma/>
                  <a:shade val="76078"/>
                  <a:invGamma/>
                </a:schemeClr>
              </a:gs>
            </a:gsLst>
            <a:lin ang="5400000" scaled="1"/>
          </a:gradFill>
          <a:ln w="12700">
            <a:solidFill>
              <a:schemeClr val="accent2"/>
            </a:solidFill>
            <a:miter lim="800000"/>
            <a:headEnd type="none" w="sm" len="sm"/>
            <a:tailEnd type="none" w="sm" len="sm"/>
          </a:ln>
          <a:effectLst/>
        </p:spPr>
        <p:txBody>
          <a:bodyPr wrap="none" lIns="45720" rIns="45720" anchor="ctr"/>
          <a:lstStyle/>
          <a:p>
            <a:pPr eaLnBrk="0" hangingPunct="0">
              <a:spcBef>
                <a:spcPct val="0"/>
              </a:spcBef>
            </a:pPr>
            <a:r>
              <a:rPr lang="en-US" b="1" dirty="0" err="1" smtClean="0">
                <a:solidFill>
                  <a:schemeClr val="bg1"/>
                </a:solidFill>
                <a:latin typeface="Arial" charset="0"/>
              </a:rPr>
              <a:t>pShwFunc</a:t>
            </a:r>
            <a:endParaRPr lang="en-US" b="1" dirty="0">
              <a:solidFill>
                <a:schemeClr val="bg1"/>
              </a:solidFill>
              <a:latin typeface="Arial" charset="0"/>
            </a:endParaRPr>
          </a:p>
        </p:txBody>
      </p:sp>
      <p:sp>
        <p:nvSpPr>
          <p:cNvPr id="44" name="AutoShape 22"/>
          <p:cNvSpPr>
            <a:spLocks noChangeArrowheads="1"/>
          </p:cNvSpPr>
          <p:nvPr/>
        </p:nvSpPr>
        <p:spPr bwMode="auto">
          <a:xfrm>
            <a:off x="3733800" y="5374154"/>
            <a:ext cx="609600" cy="228600"/>
          </a:xfrm>
          <a:prstGeom prst="chevron">
            <a:avLst>
              <a:gd name="adj" fmla="val 66667"/>
            </a:avLst>
          </a:prstGeom>
          <a:gradFill rotWithShape="1">
            <a:gsLst>
              <a:gs pos="0">
                <a:srgbClr val="FF3300"/>
              </a:gs>
              <a:gs pos="100000">
                <a:srgbClr val="FF3300">
                  <a:gamma/>
                  <a:shade val="46275"/>
                  <a:invGamma/>
                </a:srgbClr>
              </a:gs>
            </a:gsLst>
            <a:lin ang="5400000" scaled="1"/>
          </a:gradFill>
          <a:ln w="9525" algn="ctr">
            <a:noFill/>
            <a:miter lim="800000"/>
            <a:headEnd/>
            <a:tailEnd/>
          </a:ln>
          <a:effectLst/>
        </p:spPr>
        <p:txBody>
          <a:bodyPr lIns="45720" rIns="45720" anchor="ctr">
            <a:spAutoFit/>
          </a:bodyPr>
          <a:lstStyle/>
          <a:p>
            <a:endParaRPr lang="en-US"/>
          </a:p>
        </p:txBody>
      </p:sp>
      <p:sp>
        <p:nvSpPr>
          <p:cNvPr id="45" name="AutoShape 23"/>
          <p:cNvSpPr>
            <a:spLocks noChangeArrowheads="1"/>
          </p:cNvSpPr>
          <p:nvPr/>
        </p:nvSpPr>
        <p:spPr bwMode="auto">
          <a:xfrm>
            <a:off x="3733800" y="5143512"/>
            <a:ext cx="609600" cy="228600"/>
          </a:xfrm>
          <a:prstGeom prst="chevron">
            <a:avLst>
              <a:gd name="adj" fmla="val 66667"/>
            </a:avLst>
          </a:prstGeom>
          <a:gradFill rotWithShape="1">
            <a:gsLst>
              <a:gs pos="0">
                <a:srgbClr val="FF3300"/>
              </a:gs>
              <a:gs pos="100000">
                <a:srgbClr val="FF3300">
                  <a:gamma/>
                  <a:shade val="46275"/>
                  <a:invGamma/>
                </a:srgbClr>
              </a:gs>
            </a:gsLst>
            <a:lin ang="5400000" scaled="1"/>
          </a:gradFill>
          <a:ln w="9525" algn="ctr">
            <a:noFill/>
            <a:miter lim="800000"/>
            <a:headEnd/>
            <a:tailEnd/>
          </a:ln>
          <a:effectLst/>
        </p:spPr>
        <p:txBody>
          <a:bodyPr lIns="45720" rIns="45720" anchor="ctr">
            <a:spAutoFit/>
          </a:bodyPr>
          <a:lstStyle/>
          <a:p>
            <a:endParaRPr lang="en-US"/>
          </a:p>
        </p:txBody>
      </p:sp>
      <p:sp>
        <p:nvSpPr>
          <p:cNvPr id="46" name="AutoShape 24"/>
          <p:cNvSpPr>
            <a:spLocks noChangeArrowheads="1"/>
          </p:cNvSpPr>
          <p:nvPr/>
        </p:nvSpPr>
        <p:spPr bwMode="auto">
          <a:xfrm>
            <a:off x="3733800" y="2414582"/>
            <a:ext cx="609600" cy="228600"/>
          </a:xfrm>
          <a:prstGeom prst="chevron">
            <a:avLst>
              <a:gd name="adj" fmla="val 66667"/>
            </a:avLst>
          </a:prstGeom>
          <a:gradFill rotWithShape="1">
            <a:gsLst>
              <a:gs pos="0">
                <a:srgbClr val="FF3300"/>
              </a:gs>
              <a:gs pos="100000">
                <a:srgbClr val="FF3300">
                  <a:gamma/>
                  <a:shade val="46275"/>
                  <a:invGamma/>
                </a:srgbClr>
              </a:gs>
            </a:gsLst>
            <a:lin ang="5400000" scaled="1"/>
          </a:gradFill>
          <a:ln w="9525" algn="ctr">
            <a:noFill/>
            <a:miter lim="800000"/>
            <a:headEnd/>
            <a:tailEnd/>
          </a:ln>
          <a:effectLst/>
        </p:spPr>
        <p:txBody>
          <a:bodyPr lIns="45720" rIns="45720" anchor="ctr">
            <a:spAutoFit/>
          </a:bodyPr>
          <a:lstStyle/>
          <a:p>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linds(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4" fill="hold" grpId="0" nodeType="clickEffect">
                                  <p:stCondLst>
                                    <p:cond delay="0"/>
                                  </p:stCondLst>
                                  <p:childTnLst>
                                    <p:set>
                                      <p:cBhvr>
                                        <p:cTn id="11" dur="1" fill="hold">
                                          <p:stCondLst>
                                            <p:cond delay="0"/>
                                          </p:stCondLst>
                                        </p:cTn>
                                        <p:tgtEl>
                                          <p:spTgt spid="46"/>
                                        </p:tgtEl>
                                        <p:attrNameLst>
                                          <p:attrName>style.visibility</p:attrName>
                                        </p:attrNameLst>
                                      </p:cBhvr>
                                      <p:to>
                                        <p:strVal val="visible"/>
                                      </p:to>
                                    </p:set>
                                    <p:animEffect transition="in" filter="slide(fromBottom)">
                                      <p:cBhvr>
                                        <p:cTn id="12" dur="500"/>
                                        <p:tgtEl>
                                          <p:spTgt spid="46"/>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blinds(horizontal)">
                                      <p:cBhvr>
                                        <p:cTn id="15" dur="500"/>
                                        <p:tgtEl>
                                          <p:spTgt spid="27"/>
                                        </p:tgtEl>
                                      </p:cBhvr>
                                    </p:animEffect>
                                  </p:childTnLst>
                                </p:cTn>
                              </p:par>
                              <p:par>
                                <p:cTn id="16" presetID="3" presetClass="entr" presetSubtype="10" fill="hold" grpId="0" nodeType="with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blinds(horizontal)">
                                      <p:cBhvr>
                                        <p:cTn id="18" dur="500"/>
                                        <p:tgtEl>
                                          <p:spTgt spid="33"/>
                                        </p:tgtEl>
                                      </p:cBhvr>
                                    </p:animEffect>
                                  </p:childTnLst>
                                </p:cTn>
                              </p:par>
                              <p:par>
                                <p:cTn id="19" presetID="3" presetClass="entr" presetSubtype="10"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linds(horizontal)">
                                      <p:cBhvr>
                                        <p:cTn id="21" dur="500"/>
                                        <p:tgtEl>
                                          <p:spTgt spid="30"/>
                                        </p:tgtEl>
                                      </p:cBhvr>
                                    </p:animEffect>
                                  </p:childTnLst>
                                </p:cTn>
                              </p:par>
                              <p:par>
                                <p:cTn id="22" presetID="3" presetClass="entr" presetSubtype="10" fill="hold" grpId="0"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blinds(horizontal)">
                                      <p:cBhvr>
                                        <p:cTn id="24" dur="5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41"/>
                                        </p:tgtEl>
                                        <p:attrNameLst>
                                          <p:attrName>style.visibility</p:attrName>
                                        </p:attrNameLst>
                                      </p:cBhvr>
                                      <p:to>
                                        <p:strVal val="visible"/>
                                      </p:to>
                                    </p:set>
                                    <p:anim calcmode="lin" valueType="num">
                                      <p:cBhvr additive="base">
                                        <p:cTn id="29" dur="500" fill="hold"/>
                                        <p:tgtEl>
                                          <p:spTgt spid="41"/>
                                        </p:tgtEl>
                                        <p:attrNameLst>
                                          <p:attrName>ppt_x</p:attrName>
                                        </p:attrNameLst>
                                      </p:cBhvr>
                                      <p:tavLst>
                                        <p:tav tm="0">
                                          <p:val>
                                            <p:strVal val="#ppt_x"/>
                                          </p:val>
                                        </p:tav>
                                        <p:tav tm="100000">
                                          <p:val>
                                            <p:strVal val="#ppt_x"/>
                                          </p:val>
                                        </p:tav>
                                      </p:tavLst>
                                    </p:anim>
                                    <p:anim calcmode="lin" valueType="num">
                                      <p:cBhvr additive="base">
                                        <p:cTn id="30" dur="500" fill="hold"/>
                                        <p:tgtEl>
                                          <p:spTgt spid="41"/>
                                        </p:tgtEl>
                                        <p:attrNameLst>
                                          <p:attrName>ppt_y</p:attrName>
                                        </p:attrNameLst>
                                      </p:cBhvr>
                                      <p:tavLst>
                                        <p:tav tm="0">
                                          <p:val>
                                            <p:strVal val="1+#ppt_h/2"/>
                                          </p:val>
                                        </p:tav>
                                        <p:tav tm="100000">
                                          <p:val>
                                            <p:strVal val="#ppt_y"/>
                                          </p:val>
                                        </p:tav>
                                      </p:tavLst>
                                    </p:anim>
                                  </p:childTnLst>
                                </p:cTn>
                              </p:par>
                              <p:par>
                                <p:cTn id="31" presetID="2" presetClass="entr" presetSubtype="4" fill="hold" grpId="0" nodeType="withEffect">
                                  <p:stCondLst>
                                    <p:cond delay="0"/>
                                  </p:stCondLst>
                                  <p:childTnLst>
                                    <p:set>
                                      <p:cBhvr>
                                        <p:cTn id="32" dur="1" fill="hold">
                                          <p:stCondLst>
                                            <p:cond delay="0"/>
                                          </p:stCondLst>
                                        </p:cTn>
                                        <p:tgtEl>
                                          <p:spTgt spid="29"/>
                                        </p:tgtEl>
                                        <p:attrNameLst>
                                          <p:attrName>style.visibility</p:attrName>
                                        </p:attrNameLst>
                                      </p:cBhvr>
                                      <p:to>
                                        <p:strVal val="visible"/>
                                      </p:to>
                                    </p:set>
                                    <p:anim calcmode="lin" valueType="num">
                                      <p:cBhvr additive="base">
                                        <p:cTn id="33" dur="500" fill="hold"/>
                                        <p:tgtEl>
                                          <p:spTgt spid="29"/>
                                        </p:tgtEl>
                                        <p:attrNameLst>
                                          <p:attrName>ppt_x</p:attrName>
                                        </p:attrNameLst>
                                      </p:cBhvr>
                                      <p:tavLst>
                                        <p:tav tm="0">
                                          <p:val>
                                            <p:strVal val="#ppt_x"/>
                                          </p:val>
                                        </p:tav>
                                        <p:tav tm="100000">
                                          <p:val>
                                            <p:strVal val="#ppt_x"/>
                                          </p:val>
                                        </p:tav>
                                      </p:tavLst>
                                    </p:anim>
                                    <p:anim calcmode="lin" valueType="num">
                                      <p:cBhvr additive="base">
                                        <p:cTn id="34" dur="500" fill="hold"/>
                                        <p:tgtEl>
                                          <p:spTgt spid="29"/>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additive="base">
                                        <p:cTn id="37" dur="500" fill="hold"/>
                                        <p:tgtEl>
                                          <p:spTgt spid="32"/>
                                        </p:tgtEl>
                                        <p:attrNameLst>
                                          <p:attrName>ppt_x</p:attrName>
                                        </p:attrNameLst>
                                      </p:cBhvr>
                                      <p:tavLst>
                                        <p:tav tm="0">
                                          <p:val>
                                            <p:strVal val="#ppt_x"/>
                                          </p:val>
                                        </p:tav>
                                        <p:tav tm="100000">
                                          <p:val>
                                            <p:strVal val="#ppt_x"/>
                                          </p:val>
                                        </p:tav>
                                      </p:tavLst>
                                    </p:anim>
                                    <p:anim calcmode="lin" valueType="num">
                                      <p:cBhvr additive="base">
                                        <p:cTn id="38" dur="500" fill="hold"/>
                                        <p:tgtEl>
                                          <p:spTgt spid="32"/>
                                        </p:tgtEl>
                                        <p:attrNameLst>
                                          <p:attrName>ppt_y</p:attrName>
                                        </p:attrNameLst>
                                      </p:cBhvr>
                                      <p:tavLst>
                                        <p:tav tm="0">
                                          <p:val>
                                            <p:strVal val="1+#ppt_h/2"/>
                                          </p:val>
                                        </p:tav>
                                        <p:tav tm="100000">
                                          <p:val>
                                            <p:strVal val="#ppt_y"/>
                                          </p:val>
                                        </p:tav>
                                      </p:tavLst>
                                    </p:anim>
                                  </p:childTnLst>
                                </p:cTn>
                              </p:par>
                              <p:par>
                                <p:cTn id="39" presetID="2" presetClass="entr" presetSubtype="4" fill="hold" grpId="0" nodeType="with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500" fill="hold"/>
                                        <p:tgtEl>
                                          <p:spTgt spid="28"/>
                                        </p:tgtEl>
                                        <p:attrNameLst>
                                          <p:attrName>ppt_x</p:attrName>
                                        </p:attrNameLst>
                                      </p:cBhvr>
                                      <p:tavLst>
                                        <p:tav tm="0">
                                          <p:val>
                                            <p:strVal val="#ppt_x"/>
                                          </p:val>
                                        </p:tav>
                                        <p:tav tm="100000">
                                          <p:val>
                                            <p:strVal val="#ppt_x"/>
                                          </p:val>
                                        </p:tav>
                                      </p:tavLst>
                                    </p:anim>
                                    <p:anim calcmode="lin" valueType="num">
                                      <p:cBhvr additive="base">
                                        <p:cTn id="42" dur="500" fill="hold"/>
                                        <p:tgtEl>
                                          <p:spTgt spid="28"/>
                                        </p:tgtEl>
                                        <p:attrNameLst>
                                          <p:attrName>ppt_y</p:attrName>
                                        </p:attrNameLst>
                                      </p:cBhvr>
                                      <p:tavLst>
                                        <p:tav tm="0">
                                          <p:val>
                                            <p:strVal val="1+#ppt_h/2"/>
                                          </p:val>
                                        </p:tav>
                                        <p:tav tm="100000">
                                          <p:val>
                                            <p:strVal val="#ppt_y"/>
                                          </p:val>
                                        </p:tav>
                                      </p:tavLst>
                                    </p:anim>
                                  </p:childTnLst>
                                </p:cTn>
                              </p:par>
                              <p:par>
                                <p:cTn id="43" presetID="2" presetClass="entr" presetSubtype="4" fill="hold" grpId="0" nodeType="withEffect">
                                  <p:stCondLst>
                                    <p:cond delay="0"/>
                                  </p:stCondLst>
                                  <p:childTnLst>
                                    <p:set>
                                      <p:cBhvr>
                                        <p:cTn id="44" dur="1" fill="hold">
                                          <p:stCondLst>
                                            <p:cond delay="0"/>
                                          </p:stCondLst>
                                        </p:cTn>
                                        <p:tgtEl>
                                          <p:spTgt spid="34"/>
                                        </p:tgtEl>
                                        <p:attrNameLst>
                                          <p:attrName>style.visibility</p:attrName>
                                        </p:attrNameLst>
                                      </p:cBhvr>
                                      <p:to>
                                        <p:strVal val="visible"/>
                                      </p:to>
                                    </p:set>
                                    <p:anim calcmode="lin" valueType="num">
                                      <p:cBhvr additive="base">
                                        <p:cTn id="45" dur="500" fill="hold"/>
                                        <p:tgtEl>
                                          <p:spTgt spid="34"/>
                                        </p:tgtEl>
                                        <p:attrNameLst>
                                          <p:attrName>ppt_x</p:attrName>
                                        </p:attrNameLst>
                                      </p:cBhvr>
                                      <p:tavLst>
                                        <p:tav tm="0">
                                          <p:val>
                                            <p:strVal val="#ppt_x"/>
                                          </p:val>
                                        </p:tav>
                                        <p:tav tm="100000">
                                          <p:val>
                                            <p:strVal val="#ppt_x"/>
                                          </p:val>
                                        </p:tav>
                                      </p:tavLst>
                                    </p:anim>
                                    <p:anim calcmode="lin" valueType="num">
                                      <p:cBhvr additive="base">
                                        <p:cTn id="46" dur="500" fill="hold"/>
                                        <p:tgtEl>
                                          <p:spTgt spid="34"/>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3" presetClass="entr" presetSubtype="10" fill="hold" grpId="0" nodeType="clickEffect">
                                  <p:stCondLst>
                                    <p:cond delay="0"/>
                                  </p:stCondLst>
                                  <p:childTnLst>
                                    <p:set>
                                      <p:cBhvr>
                                        <p:cTn id="50" dur="1" fill="hold">
                                          <p:stCondLst>
                                            <p:cond delay="0"/>
                                          </p:stCondLst>
                                        </p:cTn>
                                        <p:tgtEl>
                                          <p:spTgt spid="42"/>
                                        </p:tgtEl>
                                        <p:attrNameLst>
                                          <p:attrName>style.visibility</p:attrName>
                                        </p:attrNameLst>
                                      </p:cBhvr>
                                      <p:to>
                                        <p:strVal val="visible"/>
                                      </p:to>
                                    </p:set>
                                    <p:animEffect transition="in" filter="blinds(horizontal)">
                                      <p:cBhvr>
                                        <p:cTn id="51" dur="500"/>
                                        <p:tgtEl>
                                          <p:spTgt spid="42"/>
                                        </p:tgtEl>
                                      </p:cBhvr>
                                    </p:animEffect>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additive="base">
                                        <p:cTn id="56" dur="500" fill="hold"/>
                                        <p:tgtEl>
                                          <p:spTgt spid="35"/>
                                        </p:tgtEl>
                                        <p:attrNameLst>
                                          <p:attrName>ppt_x</p:attrName>
                                        </p:attrNameLst>
                                      </p:cBhvr>
                                      <p:tavLst>
                                        <p:tav tm="0">
                                          <p:val>
                                            <p:strVal val="#ppt_x"/>
                                          </p:val>
                                        </p:tav>
                                        <p:tav tm="100000">
                                          <p:val>
                                            <p:strVal val="#ppt_x"/>
                                          </p:val>
                                        </p:tav>
                                      </p:tavLst>
                                    </p:anim>
                                    <p:anim calcmode="lin" valueType="num">
                                      <p:cBhvr additive="base">
                                        <p:cTn id="57"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43"/>
                                        </p:tgtEl>
                                        <p:attrNameLst>
                                          <p:attrName>style.visibility</p:attrName>
                                        </p:attrNameLst>
                                      </p:cBhvr>
                                      <p:to>
                                        <p:strVal val="visible"/>
                                      </p:to>
                                    </p:set>
                                    <p:anim calcmode="lin" valueType="num">
                                      <p:cBhvr additive="base">
                                        <p:cTn id="62" dur="500" fill="hold"/>
                                        <p:tgtEl>
                                          <p:spTgt spid="43"/>
                                        </p:tgtEl>
                                        <p:attrNameLst>
                                          <p:attrName>ppt_x</p:attrName>
                                        </p:attrNameLst>
                                      </p:cBhvr>
                                      <p:tavLst>
                                        <p:tav tm="0">
                                          <p:val>
                                            <p:strVal val="#ppt_x"/>
                                          </p:val>
                                        </p:tav>
                                        <p:tav tm="100000">
                                          <p:val>
                                            <p:strVal val="#ppt_x"/>
                                          </p:val>
                                        </p:tav>
                                      </p:tavLst>
                                    </p:anim>
                                    <p:anim calcmode="lin" valueType="num">
                                      <p:cBhvr additive="base">
                                        <p:cTn id="63" dur="500" fill="hold"/>
                                        <p:tgtEl>
                                          <p:spTgt spid="43"/>
                                        </p:tgtEl>
                                        <p:attrNameLst>
                                          <p:attrName>ppt_y</p:attrName>
                                        </p:attrNameLst>
                                      </p:cBhvr>
                                      <p:tavLst>
                                        <p:tav tm="0">
                                          <p:val>
                                            <p:strVal val="1+#ppt_h/2"/>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path" presetSubtype="0" accel="50000" decel="50000" fill="hold" grpId="1" nodeType="clickEffect">
                                  <p:stCondLst>
                                    <p:cond delay="0"/>
                                  </p:stCondLst>
                                  <p:childTnLst>
                                    <p:animMotion origin="layout" path="M 3.33333E-6 0 L 3.33333E-6 0.39792 " pathEditMode="relative" rAng="0" ptsTypes="AA">
                                      <p:cBhvr>
                                        <p:cTn id="67" dur="2000" fill="hold"/>
                                        <p:tgtEl>
                                          <p:spTgt spid="46"/>
                                        </p:tgtEl>
                                        <p:attrNameLst>
                                          <p:attrName>ppt_x</p:attrName>
                                          <p:attrName>ppt_y</p:attrName>
                                        </p:attrNameLst>
                                      </p:cBhvr>
                                      <p:rCtr x="0" y="199"/>
                                    </p:animMotion>
                                  </p:childTnLst>
                                </p:cTn>
                              </p:par>
                            </p:childTnLst>
                          </p:cTn>
                        </p:par>
                      </p:childTnLst>
                    </p:cTn>
                  </p:par>
                  <p:par>
                    <p:cTn id="68" fill="hold">
                      <p:stCondLst>
                        <p:cond delay="indefinite"/>
                      </p:stCondLst>
                      <p:childTnLst>
                        <p:par>
                          <p:cTn id="69" fill="hold">
                            <p:stCondLst>
                              <p:cond delay="0"/>
                            </p:stCondLst>
                            <p:childTnLst>
                              <p:par>
                                <p:cTn id="70" presetID="1" presetClass="exit" presetSubtype="0" fill="hold" grpId="2" nodeType="clickEffect">
                                  <p:stCondLst>
                                    <p:cond delay="0"/>
                                  </p:stCondLst>
                                  <p:childTnLst>
                                    <p:set>
                                      <p:cBhvr>
                                        <p:cTn id="71" dur="1" fill="hold">
                                          <p:stCondLst>
                                            <p:cond delay="0"/>
                                          </p:stCondLst>
                                        </p:cTn>
                                        <p:tgtEl>
                                          <p:spTgt spid="46"/>
                                        </p:tgtEl>
                                        <p:attrNameLst>
                                          <p:attrName>style.visibility</p:attrName>
                                        </p:attrNameLst>
                                      </p:cBhvr>
                                      <p:to>
                                        <p:strVal val="hidden"/>
                                      </p:to>
                                    </p:set>
                                  </p:childTnLst>
                                </p:cTn>
                              </p:par>
                              <p:par>
                                <p:cTn id="72" presetID="1" presetClass="entr" presetSubtype="0" fill="hold" grpId="0" nodeType="withEffect">
                                  <p:stCondLst>
                                    <p:cond delay="0"/>
                                  </p:stCondLst>
                                  <p:childTnLst>
                                    <p:set>
                                      <p:cBhvr>
                                        <p:cTn id="73" dur="1" fill="hold">
                                          <p:stCondLst>
                                            <p:cond delay="0"/>
                                          </p:stCondLst>
                                        </p:cTn>
                                        <p:tgtEl>
                                          <p:spTgt spid="45"/>
                                        </p:tgtEl>
                                        <p:attrNameLst>
                                          <p:attrName>style.visibility</p:attrName>
                                        </p:attrNameLst>
                                      </p:cBhvr>
                                      <p:to>
                                        <p:strVal val="visible"/>
                                      </p:to>
                                    </p:set>
                                  </p:childTnLst>
                                </p:cTn>
                              </p:par>
                              <p:par>
                                <p:cTn id="74" presetID="42" presetClass="path" presetSubtype="0" accel="50000" decel="50000" fill="hold" grpId="1" nodeType="withEffect">
                                  <p:stCondLst>
                                    <p:cond delay="0"/>
                                  </p:stCondLst>
                                  <p:childTnLst>
                                    <p:animMotion origin="layout" path="M 3.33333E-6 3.33333E-6 L 3.33333E-6 0.03356 " pathEditMode="relative" rAng="0" ptsTypes="AA">
                                      <p:cBhvr>
                                        <p:cTn id="75" dur="2000" fill="hold"/>
                                        <p:tgtEl>
                                          <p:spTgt spid="45"/>
                                        </p:tgtEl>
                                        <p:attrNameLst>
                                          <p:attrName>ppt_x</p:attrName>
                                          <p:attrName>ppt_y</p:attrName>
                                        </p:attrNameLst>
                                      </p:cBhvr>
                                      <p:rCtr x="0" y="17"/>
                                    </p:animMotion>
                                  </p:childTnLst>
                                </p:cTn>
                              </p:par>
                              <p:par>
                                <p:cTn id="76" presetID="3" presetClass="exit" presetSubtype="10" fill="hold" grpId="1" nodeType="withEffect">
                                  <p:stCondLst>
                                    <p:cond delay="0"/>
                                  </p:stCondLst>
                                  <p:childTnLst>
                                    <p:animEffect transition="out" filter="blinds(horizontal)">
                                      <p:cBhvr>
                                        <p:cTn id="77" dur="1000"/>
                                        <p:tgtEl>
                                          <p:spTgt spid="28"/>
                                        </p:tgtEl>
                                      </p:cBhvr>
                                    </p:animEffect>
                                    <p:set>
                                      <p:cBhvr>
                                        <p:cTn id="78" dur="1" fill="hold">
                                          <p:stCondLst>
                                            <p:cond delay="999"/>
                                          </p:stCondLst>
                                        </p:cTn>
                                        <p:tgtEl>
                                          <p:spTgt spid="28"/>
                                        </p:tgtEl>
                                        <p:attrNameLst>
                                          <p:attrName>style.visibility</p:attrName>
                                        </p:attrNameLst>
                                      </p:cBhvr>
                                      <p:to>
                                        <p:strVal val="hidden"/>
                                      </p:to>
                                    </p:set>
                                  </p:childTnLst>
                                </p:cTn>
                              </p:par>
                              <p:par>
                                <p:cTn id="79" presetID="3" presetClass="exit" presetSubtype="10" fill="hold" grpId="1" nodeType="withEffect">
                                  <p:stCondLst>
                                    <p:cond delay="0"/>
                                  </p:stCondLst>
                                  <p:childTnLst>
                                    <p:animEffect transition="out" filter="blinds(horizontal)">
                                      <p:cBhvr>
                                        <p:cTn id="80" dur="1000"/>
                                        <p:tgtEl>
                                          <p:spTgt spid="34"/>
                                        </p:tgtEl>
                                      </p:cBhvr>
                                    </p:animEffect>
                                    <p:set>
                                      <p:cBhvr>
                                        <p:cTn id="81" dur="1" fill="hold">
                                          <p:stCondLst>
                                            <p:cond delay="999"/>
                                          </p:stCondLst>
                                        </p:cTn>
                                        <p:tgtEl>
                                          <p:spTgt spid="34"/>
                                        </p:tgtEl>
                                        <p:attrNameLst>
                                          <p:attrName>style.visibility</p:attrName>
                                        </p:attrNameLst>
                                      </p:cBhvr>
                                      <p:to>
                                        <p:strVal val="hidden"/>
                                      </p:to>
                                    </p:set>
                                  </p:childTnLst>
                                </p:cTn>
                              </p:par>
                              <p:par>
                                <p:cTn id="82" presetID="3" presetClass="exit" presetSubtype="10" fill="hold" grpId="1" nodeType="withEffect">
                                  <p:stCondLst>
                                    <p:cond delay="0"/>
                                  </p:stCondLst>
                                  <p:childTnLst>
                                    <p:animEffect transition="out" filter="blinds(horizontal)">
                                      <p:cBhvr>
                                        <p:cTn id="83" dur="1000"/>
                                        <p:tgtEl>
                                          <p:spTgt spid="35"/>
                                        </p:tgtEl>
                                      </p:cBhvr>
                                    </p:animEffect>
                                    <p:set>
                                      <p:cBhvr>
                                        <p:cTn id="84" dur="1" fill="hold">
                                          <p:stCondLst>
                                            <p:cond delay="999"/>
                                          </p:stCondLst>
                                        </p:cTn>
                                        <p:tgtEl>
                                          <p:spTgt spid="35"/>
                                        </p:tgtEl>
                                        <p:attrNameLst>
                                          <p:attrName>style.visibility</p:attrName>
                                        </p:attrNameLst>
                                      </p:cBhvr>
                                      <p:to>
                                        <p:strVal val="hidden"/>
                                      </p:to>
                                    </p:set>
                                  </p:childTnLst>
                                </p:cTn>
                              </p:par>
                              <p:par>
                                <p:cTn id="85" presetID="3" presetClass="exit" presetSubtype="10" fill="hold" grpId="1" nodeType="withEffect">
                                  <p:stCondLst>
                                    <p:cond delay="0"/>
                                  </p:stCondLst>
                                  <p:childTnLst>
                                    <p:animEffect transition="out" filter="blinds(horizontal)">
                                      <p:cBhvr>
                                        <p:cTn id="86" dur="500"/>
                                        <p:tgtEl>
                                          <p:spTgt spid="32"/>
                                        </p:tgtEl>
                                      </p:cBhvr>
                                    </p:animEffect>
                                    <p:set>
                                      <p:cBhvr>
                                        <p:cTn id="87" dur="1" fill="hold">
                                          <p:stCondLst>
                                            <p:cond delay="499"/>
                                          </p:stCondLst>
                                        </p:cTn>
                                        <p:tgtEl>
                                          <p:spTgt spid="32"/>
                                        </p:tgtEl>
                                        <p:attrNameLst>
                                          <p:attrName>style.visibility</p:attrName>
                                        </p:attrNameLst>
                                      </p:cBhvr>
                                      <p:to>
                                        <p:strVal val="hidden"/>
                                      </p:to>
                                    </p:set>
                                  </p:childTnLst>
                                </p:cTn>
                              </p:par>
                              <p:par>
                                <p:cTn id="88" presetID="3" presetClass="exit" presetSubtype="10" fill="hold" grpId="1" nodeType="withEffect">
                                  <p:stCondLst>
                                    <p:cond delay="0"/>
                                  </p:stCondLst>
                                  <p:childTnLst>
                                    <p:animEffect transition="out" filter="blinds(horizontal)">
                                      <p:cBhvr>
                                        <p:cTn id="89" dur="500"/>
                                        <p:tgtEl>
                                          <p:spTgt spid="29"/>
                                        </p:tgtEl>
                                      </p:cBhvr>
                                    </p:animEffect>
                                    <p:set>
                                      <p:cBhvr>
                                        <p:cTn id="90" dur="1" fill="hold">
                                          <p:stCondLst>
                                            <p:cond delay="499"/>
                                          </p:stCondLst>
                                        </p:cTn>
                                        <p:tgtEl>
                                          <p:spTgt spid="29"/>
                                        </p:tgtEl>
                                        <p:attrNameLst>
                                          <p:attrName>style.visibility</p:attrName>
                                        </p:attrNameLst>
                                      </p:cBhvr>
                                      <p:to>
                                        <p:strVal val="hidden"/>
                                      </p:to>
                                    </p:set>
                                  </p:childTnLst>
                                </p:cTn>
                              </p:par>
                              <p:par>
                                <p:cTn id="91" presetID="3" presetClass="exit" presetSubtype="10" fill="hold" grpId="1" nodeType="withEffect">
                                  <p:stCondLst>
                                    <p:cond delay="0"/>
                                  </p:stCondLst>
                                  <p:childTnLst>
                                    <p:animEffect transition="out" filter="blinds(horizontal)">
                                      <p:cBhvr>
                                        <p:cTn id="92" dur="500"/>
                                        <p:tgtEl>
                                          <p:spTgt spid="41"/>
                                        </p:tgtEl>
                                      </p:cBhvr>
                                    </p:animEffect>
                                    <p:set>
                                      <p:cBhvr>
                                        <p:cTn id="93" dur="1" fill="hold">
                                          <p:stCondLst>
                                            <p:cond delay="499"/>
                                          </p:stCondLst>
                                        </p:cTn>
                                        <p:tgtEl>
                                          <p:spTgt spid="41"/>
                                        </p:tgtEl>
                                        <p:attrNameLst>
                                          <p:attrName>style.visibility</p:attrName>
                                        </p:attrNameLst>
                                      </p:cBhvr>
                                      <p:to>
                                        <p:strVal val="hidden"/>
                                      </p:to>
                                    </p:set>
                                  </p:childTnLst>
                                </p:cTn>
                              </p:par>
                              <p:par>
                                <p:cTn id="94" presetID="12" presetClass="entr" presetSubtype="4" fill="hold" nodeType="withEffect">
                                  <p:stCondLst>
                                    <p:cond delay="0"/>
                                  </p:stCondLst>
                                  <p:childTnLst>
                                    <p:set>
                                      <p:cBhvr>
                                        <p:cTn id="95" dur="1" fill="hold">
                                          <p:stCondLst>
                                            <p:cond delay="0"/>
                                          </p:stCondLst>
                                        </p:cTn>
                                        <p:tgtEl>
                                          <p:spTgt spid="25"/>
                                        </p:tgtEl>
                                        <p:attrNameLst>
                                          <p:attrName>style.visibility</p:attrName>
                                        </p:attrNameLst>
                                      </p:cBhvr>
                                      <p:to>
                                        <p:strVal val="visible"/>
                                      </p:to>
                                    </p:set>
                                    <p:animEffect transition="in" filter="slide(fromBottom)">
                                      <p:cBhvr>
                                        <p:cTn id="96" dur="500"/>
                                        <p:tgtEl>
                                          <p:spTgt spid="25"/>
                                        </p:tgtEl>
                                      </p:cBhvr>
                                    </p:animEffect>
                                  </p:childTnLst>
                                </p:cTn>
                              </p:par>
                            </p:childTnLst>
                          </p:cTn>
                        </p:par>
                      </p:childTnLst>
                    </p:cTn>
                  </p:par>
                  <p:par>
                    <p:cTn id="97" fill="hold">
                      <p:stCondLst>
                        <p:cond delay="indefinite"/>
                      </p:stCondLst>
                      <p:childTnLst>
                        <p:par>
                          <p:cTn id="98" fill="hold">
                            <p:stCondLst>
                              <p:cond delay="0"/>
                            </p:stCondLst>
                            <p:childTnLst>
                              <p:par>
                                <p:cTn id="99" presetID="1" presetClass="emph" presetSubtype="2" fill="hold" nodeType="clickEffect">
                                  <p:stCondLst>
                                    <p:cond delay="0"/>
                                  </p:stCondLst>
                                  <p:childTnLst>
                                    <p:animClr clrSpc="rgb" dir="cw">
                                      <p:cBhvr>
                                        <p:cTn id="100" dur="2000" fill="hold"/>
                                        <p:tgtEl>
                                          <p:spTgt spid="43"/>
                                        </p:tgtEl>
                                        <p:attrNameLst>
                                          <p:attrName>fillcolor</p:attrName>
                                        </p:attrNameLst>
                                      </p:cBhvr>
                                      <p:to>
                                        <a:schemeClr val="hlink"/>
                                      </p:to>
                                    </p:animClr>
                                    <p:set>
                                      <p:cBhvr>
                                        <p:cTn id="101" dur="2000" fill="hold"/>
                                        <p:tgtEl>
                                          <p:spTgt spid="43"/>
                                        </p:tgtEl>
                                        <p:attrNameLst>
                                          <p:attrName>fill.type</p:attrName>
                                        </p:attrNameLst>
                                      </p:cBhvr>
                                      <p:to>
                                        <p:strVal val="solid"/>
                                      </p:to>
                                    </p:set>
                                    <p:set>
                                      <p:cBhvr>
                                        <p:cTn id="102" dur="2000" fill="hold"/>
                                        <p:tgtEl>
                                          <p:spTgt spid="43"/>
                                        </p:tgtEl>
                                        <p:attrNameLst>
                                          <p:attrName>fill.on</p:attrName>
                                        </p:attrNameLst>
                                      </p:cBhvr>
                                      <p:to>
                                        <p:strVal val="true"/>
                                      </p:to>
                                    </p:set>
                                  </p:childTnLst>
                                </p:cTn>
                              </p:par>
                            </p:childTnLst>
                          </p:cTn>
                        </p:par>
                      </p:childTnLst>
                    </p:cTn>
                  </p:par>
                  <p:par>
                    <p:cTn id="103" fill="hold">
                      <p:stCondLst>
                        <p:cond delay="indefinite"/>
                      </p:stCondLst>
                      <p:childTnLst>
                        <p:par>
                          <p:cTn id="104" fill="hold">
                            <p:stCondLst>
                              <p:cond delay="0"/>
                            </p:stCondLst>
                            <p:childTnLst>
                              <p:par>
                                <p:cTn id="105" presetID="1" presetClass="exit" presetSubtype="0" fill="hold" grpId="2" nodeType="clickEffect">
                                  <p:stCondLst>
                                    <p:cond delay="0"/>
                                  </p:stCondLst>
                                  <p:childTnLst>
                                    <p:set>
                                      <p:cBhvr>
                                        <p:cTn id="106" dur="1" fill="hold">
                                          <p:stCondLst>
                                            <p:cond delay="0"/>
                                          </p:stCondLst>
                                        </p:cTn>
                                        <p:tgtEl>
                                          <p:spTgt spid="45"/>
                                        </p:tgtEl>
                                        <p:attrNameLst>
                                          <p:attrName>style.visibility</p:attrName>
                                        </p:attrNameLst>
                                      </p:cBhvr>
                                      <p:to>
                                        <p:strVal val="hidden"/>
                                      </p:to>
                                    </p:set>
                                  </p:childTnLst>
                                </p:cTn>
                              </p:par>
                              <p:par>
                                <p:cTn id="107" presetID="1" presetClass="entr" presetSubtype="0" fill="hold" grpId="0" nodeType="withEffect">
                                  <p:stCondLst>
                                    <p:cond delay="0"/>
                                  </p:stCondLst>
                                  <p:childTnLst>
                                    <p:set>
                                      <p:cBhvr>
                                        <p:cTn id="108" dur="1" fill="hold">
                                          <p:stCondLst>
                                            <p:cond delay="0"/>
                                          </p:stCondLst>
                                        </p:cTn>
                                        <p:tgtEl>
                                          <p:spTgt spid="44"/>
                                        </p:tgtEl>
                                        <p:attrNameLst>
                                          <p:attrName>style.visibility</p:attrName>
                                        </p:attrNameLst>
                                      </p:cBhvr>
                                      <p:to>
                                        <p:strVal val="visible"/>
                                      </p:to>
                                    </p:set>
                                  </p:childTnLst>
                                </p:cTn>
                              </p:par>
                              <p:par>
                                <p:cTn id="109" presetID="42" presetClass="path" presetSubtype="0" accel="50000" decel="50000" fill="hold" grpId="1" nodeType="withEffect">
                                  <p:stCondLst>
                                    <p:cond delay="0"/>
                                  </p:stCondLst>
                                  <p:childTnLst>
                                    <p:animMotion origin="layout" path="M 3.33333E-6 2.96296E-6 L 3.33333E-6 0.03032 " pathEditMode="relative" rAng="0" ptsTypes="AA">
                                      <p:cBhvr>
                                        <p:cTn id="110" dur="2000" fill="hold"/>
                                        <p:tgtEl>
                                          <p:spTgt spid="44"/>
                                        </p:tgtEl>
                                        <p:attrNameLst>
                                          <p:attrName>ppt_x</p:attrName>
                                          <p:attrName>ppt_y</p:attrName>
                                        </p:attrNameLst>
                                      </p:cBhvr>
                                      <p:rCtr x="0" y="15"/>
                                    </p:animMotion>
                                  </p:childTnLst>
                                </p:cTn>
                              </p:par>
                            </p:childTnLst>
                          </p:cTn>
                        </p:par>
                      </p:childTnLst>
                    </p:cTn>
                  </p:par>
                  <p:par>
                    <p:cTn id="111" fill="hold">
                      <p:stCondLst>
                        <p:cond delay="indefinite"/>
                      </p:stCondLst>
                      <p:childTnLst>
                        <p:par>
                          <p:cTn id="112" fill="hold">
                            <p:stCondLst>
                              <p:cond delay="0"/>
                            </p:stCondLst>
                            <p:childTnLst>
                              <p:par>
                                <p:cTn id="113" presetID="12" presetClass="entr" presetSubtype="4" fill="hold" grpId="1" nodeType="clickEffect">
                                  <p:stCondLst>
                                    <p:cond delay="0"/>
                                  </p:stCondLst>
                                  <p:childTnLst>
                                    <p:set>
                                      <p:cBhvr>
                                        <p:cTn id="114" dur="1" fill="hold">
                                          <p:stCondLst>
                                            <p:cond delay="0"/>
                                          </p:stCondLst>
                                        </p:cTn>
                                        <p:tgtEl>
                                          <p:spTgt spid="36"/>
                                        </p:tgtEl>
                                        <p:attrNameLst>
                                          <p:attrName>style.visibility</p:attrName>
                                        </p:attrNameLst>
                                      </p:cBhvr>
                                      <p:to>
                                        <p:strVal val="visible"/>
                                      </p:to>
                                    </p:set>
                                    <p:animEffect transition="in" filter="slide(fromBottom)">
                                      <p:cBhvr>
                                        <p:cTn id="115" dur="500"/>
                                        <p:tgtEl>
                                          <p:spTgt spid="36"/>
                                        </p:tgtEl>
                                      </p:cBhvr>
                                    </p:animEffect>
                                  </p:childTnLst>
                                </p:cTn>
                              </p:par>
                              <p:par>
                                <p:cTn id="116" presetID="1" presetClass="emph" presetSubtype="2" fill="hold" grpId="0" nodeType="withEffect">
                                  <p:stCondLst>
                                    <p:cond delay="0"/>
                                  </p:stCondLst>
                                  <p:childTnLst>
                                    <p:animClr clrSpc="rgb" dir="cw">
                                      <p:cBhvr>
                                        <p:cTn id="117" dur="2000" fill="hold"/>
                                        <p:tgtEl>
                                          <p:spTgt spid="36"/>
                                        </p:tgtEl>
                                        <p:attrNameLst>
                                          <p:attrName>fillcolor</p:attrName>
                                        </p:attrNameLst>
                                      </p:cBhvr>
                                      <p:to>
                                        <a:srgbClr val="FF3300"/>
                                      </p:to>
                                    </p:animClr>
                                    <p:set>
                                      <p:cBhvr>
                                        <p:cTn id="118" dur="2000" fill="hold"/>
                                        <p:tgtEl>
                                          <p:spTgt spid="36"/>
                                        </p:tgtEl>
                                        <p:attrNameLst>
                                          <p:attrName>fill.type</p:attrName>
                                        </p:attrNameLst>
                                      </p:cBhvr>
                                      <p:to>
                                        <p:strVal val="solid"/>
                                      </p:to>
                                    </p:set>
                                    <p:set>
                                      <p:cBhvr>
                                        <p:cTn id="119" dur="2000" fill="hold"/>
                                        <p:tgtEl>
                                          <p:spTgt spid="36"/>
                                        </p:tgtEl>
                                        <p:attrNameLst>
                                          <p:attrName>fill.on</p:attrName>
                                        </p:attrNameLst>
                                      </p:cBhvr>
                                      <p:to>
                                        <p:strVal val="true"/>
                                      </p:to>
                                    </p:set>
                                  </p:childTnLst>
                                </p:cTn>
                              </p:par>
                            </p:childTnLst>
                          </p:cTn>
                        </p:par>
                      </p:childTnLst>
                    </p:cTn>
                  </p:par>
                  <p:par>
                    <p:cTn id="120" fill="hold">
                      <p:stCondLst>
                        <p:cond delay="indefinite"/>
                      </p:stCondLst>
                      <p:childTnLst>
                        <p:par>
                          <p:cTn id="121" fill="hold">
                            <p:stCondLst>
                              <p:cond delay="0"/>
                            </p:stCondLst>
                            <p:childTnLst>
                              <p:par>
                                <p:cTn id="122" presetID="1" presetClass="entr" presetSubtype="0" fill="hold" nodeType="clickEffect">
                                  <p:stCondLst>
                                    <p:cond delay="0"/>
                                  </p:stCondLst>
                                  <p:childTnLst>
                                    <p:set>
                                      <p:cBhvr>
                                        <p:cTn id="123" dur="1" fill="hold">
                                          <p:stCondLst>
                                            <p:cond delay="0"/>
                                          </p:stCondLst>
                                        </p:cTn>
                                        <p:tgtEl>
                                          <p:spTgt spid="37"/>
                                        </p:tgtEl>
                                        <p:attrNameLst>
                                          <p:attrName>style.visibility</p:attrName>
                                        </p:attrNameLst>
                                      </p:cBhvr>
                                      <p:to>
                                        <p:strVal val="visible"/>
                                      </p:to>
                                    </p:set>
                                  </p:childTnLst>
                                </p:cTn>
                              </p:par>
                              <p:par>
                                <p:cTn id="124" presetID="26" presetClass="emph" presetSubtype="0" repeatCount="indefinite" fill="hold" nodeType="withEffect">
                                  <p:stCondLst>
                                    <p:cond delay="0"/>
                                  </p:stCondLst>
                                  <p:endCondLst>
                                    <p:cond evt="onNext" delay="0">
                                      <p:tgtEl>
                                        <p:sldTgt/>
                                      </p:tgtEl>
                                    </p:cond>
                                  </p:endCondLst>
                                  <p:childTnLst>
                                    <p:animEffect transition="out" filter="fade">
                                      <p:cBhvr>
                                        <p:cTn id="125" dur="500" tmFilter="0, 0; .2, .5; .8, .5; 1, 0"/>
                                        <p:tgtEl>
                                          <p:spTgt spid="37"/>
                                        </p:tgtEl>
                                      </p:cBhvr>
                                    </p:animEffect>
                                    <p:animScale>
                                      <p:cBhvr>
                                        <p:cTn id="126" dur="250" autoRev="1" fill="hold"/>
                                        <p:tgtEl>
                                          <p:spTgt spid="37"/>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27" grpId="0" animBg="1"/>
      <p:bldP spid="28" grpId="0" animBg="1"/>
      <p:bldP spid="28" grpId="1" animBg="1"/>
      <p:bldP spid="29" grpId="0" animBg="1"/>
      <p:bldP spid="29" grpId="1" animBg="1"/>
      <p:bldP spid="30" grpId="0"/>
      <p:bldP spid="31" grpId="0"/>
      <p:bldP spid="32" grpId="0" animBg="1"/>
      <p:bldP spid="32" grpId="1" animBg="1"/>
      <p:bldP spid="33" grpId="0" animBg="1"/>
      <p:bldP spid="34" grpId="0" animBg="1"/>
      <p:bldP spid="34" grpId="1" animBg="1"/>
      <p:bldP spid="35" grpId="0" animBg="1"/>
      <p:bldP spid="35" grpId="1" animBg="1"/>
      <p:bldP spid="36" grpId="0" animBg="1"/>
      <p:bldP spid="36" grpId="1" animBg="1"/>
      <p:bldP spid="41" grpId="0" animBg="1"/>
      <p:bldP spid="41" grpId="1" animBg="1"/>
      <p:bldP spid="42" grpId="0" animBg="1"/>
      <p:bldP spid="43" grpId="0" animBg="1"/>
      <p:bldP spid="44" grpId="0" animBg="1"/>
      <p:bldP spid="44" grpId="1" animBg="1"/>
      <p:bldP spid="45" grpId="0" animBg="1"/>
      <p:bldP spid="45" grpId="1" animBg="1"/>
      <p:bldP spid="45" grpId="2" animBg="1"/>
      <p:bldP spid="46" grpId="0" animBg="1"/>
      <p:bldP spid="46" grpId="1" animBg="1"/>
      <p:bldP spid="46" grpId="2"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Visual</a:t>
            </a:r>
            <a:r>
              <a:rPr lang="zh-CN" altLang="en-US" dirty="0" smtClean="0"/>
              <a:t> </a:t>
            </a:r>
            <a:r>
              <a:rPr lang="en-US" altLang="zh-CN" dirty="0" smtClean="0"/>
              <a:t>C++</a:t>
            </a:r>
            <a:r>
              <a:rPr lang="zh-CN" altLang="en-US" dirty="0" smtClean="0"/>
              <a:t> </a:t>
            </a:r>
            <a:r>
              <a:rPr lang="en-US" altLang="zh-CN" dirty="0" smtClean="0"/>
              <a:t>2010</a:t>
            </a:r>
            <a:r>
              <a:rPr lang="zh-CN" altLang="en-US" dirty="0" smtClean="0"/>
              <a:t> 中对</a:t>
            </a:r>
            <a:r>
              <a:rPr lang="en-US" altLang="zh-CN" dirty="0" smtClean="0"/>
              <a:t>/GS</a:t>
            </a:r>
            <a:r>
              <a:rPr lang="zh-CN" altLang="en-US" dirty="0" smtClean="0"/>
              <a:t>的增强</a:t>
            </a:r>
            <a:endParaRPr lang="zh-CN" altLang="en-US" dirty="0"/>
          </a:p>
        </p:txBody>
      </p:sp>
      <p:sp>
        <p:nvSpPr>
          <p:cNvPr id="3" name="Content Placeholder 2"/>
          <p:cNvSpPr>
            <a:spLocks noGrp="1"/>
          </p:cNvSpPr>
          <p:nvPr>
            <p:ph idx="1"/>
          </p:nvPr>
        </p:nvSpPr>
        <p:spPr/>
        <p:txBody>
          <a:bodyPr/>
          <a:lstStyle/>
          <a:p>
            <a:r>
              <a:rPr lang="zh-CN" altLang="en-US" dirty="0" smtClean="0"/>
              <a:t>提高了代码的执行效率 （去除了不必要的</a:t>
            </a:r>
            <a:r>
              <a:rPr lang="en-US" altLang="zh-CN" dirty="0" smtClean="0"/>
              <a:t>GS</a:t>
            </a:r>
            <a:r>
              <a:rPr lang="zh-CN" altLang="en-US" dirty="0" smtClean="0"/>
              <a:t> </a:t>
            </a:r>
            <a:r>
              <a:rPr lang="en-US" altLang="zh-CN" dirty="0" smtClean="0"/>
              <a:t>cookie</a:t>
            </a:r>
            <a:r>
              <a:rPr lang="zh-CN" altLang="en-US" dirty="0" smtClean="0"/>
              <a:t>）</a:t>
            </a:r>
            <a:endParaRPr lang="en-US" altLang="zh-CN" dirty="0" smtClean="0"/>
          </a:p>
          <a:p>
            <a:r>
              <a:rPr lang="zh-CN" altLang="en-US" dirty="0" smtClean="0"/>
              <a:t>提高了安全性 （增加了一些新的安全保护）</a:t>
            </a:r>
            <a:endParaRPr lang="en-US" altLang="zh-CN" dirty="0" smtClean="0"/>
          </a:p>
          <a:p>
            <a:endParaRPr lang="zh-CN" altLang="en-US"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对代码的静态分析</a:t>
            </a:r>
            <a:endParaRPr lang="zh-CN" altLang="en-US" dirty="0"/>
          </a:p>
        </p:txBody>
      </p:sp>
      <p:sp>
        <p:nvSpPr>
          <p:cNvPr id="3" name="Content Placeholder 2"/>
          <p:cNvSpPr>
            <a:spLocks noGrp="1"/>
          </p:cNvSpPr>
          <p:nvPr>
            <p:ph idx="1"/>
          </p:nvPr>
        </p:nvSpPr>
        <p:spPr/>
        <p:txBody>
          <a:bodyPr/>
          <a:lstStyle/>
          <a:p>
            <a:r>
              <a:rPr lang="zh-CN" altLang="en-US" dirty="0" smtClean="0"/>
              <a:t>在实际运行前</a:t>
            </a:r>
            <a:r>
              <a:rPr lang="en-US" altLang="zh-CN" dirty="0" smtClean="0"/>
              <a:t>,</a:t>
            </a:r>
            <a:r>
              <a:rPr lang="zh-CN" altLang="en-US" dirty="0" smtClean="0"/>
              <a:t>发现代码中的潜在错误</a:t>
            </a:r>
            <a:endParaRPr lang="en-US" altLang="zh-CN" dirty="0" smtClean="0"/>
          </a:p>
          <a:p>
            <a:r>
              <a:rPr lang="zh-CN" altLang="en-US" dirty="0" smtClean="0"/>
              <a:t>编译开关</a:t>
            </a:r>
            <a:r>
              <a:rPr lang="en-US" altLang="zh-CN" dirty="0" smtClean="0"/>
              <a:t>:/analyze</a:t>
            </a:r>
          </a:p>
          <a:p>
            <a:pPr lvl="1"/>
            <a:r>
              <a:rPr lang="zh-CN" altLang="en-US" dirty="0" smtClean="0"/>
              <a:t>报告代码中的潜在错误</a:t>
            </a:r>
            <a:endParaRPr lang="en-US" altLang="zh-CN" dirty="0" smtClean="0"/>
          </a:p>
          <a:p>
            <a:pPr lvl="1"/>
            <a:r>
              <a:rPr lang="zh-CN" altLang="en-US" dirty="0" smtClean="0"/>
              <a:t>对可能的安全漏洞提出警告</a:t>
            </a:r>
            <a:endParaRPr lang="en-US" altLang="zh-CN" dirty="0" smtClean="0"/>
          </a:p>
          <a:p>
            <a:pPr lvl="1"/>
            <a:r>
              <a:rPr lang="zh-CN" altLang="en-US" dirty="0" smtClean="0"/>
              <a:t>提出一些建议以帮助提高代码的执行效率</a:t>
            </a:r>
            <a:endParaRPr lang="en-US" altLang="zh-CN" dirty="0" smtClean="0"/>
          </a:p>
          <a:p>
            <a:pPr lvl="1"/>
            <a:r>
              <a:rPr lang="zh-CN" altLang="en-US" dirty="0" smtClean="0"/>
              <a:t>找到可能的设计错误</a:t>
            </a:r>
            <a:endParaRPr lang="en-US" altLang="zh-CN" dirty="0" smtClean="0"/>
          </a:p>
          <a:p>
            <a:pPr lvl="1"/>
            <a:r>
              <a:rPr lang="zh-CN" altLang="en-US" dirty="0" smtClean="0"/>
              <a:t>帮助开发者养成好的编码习惯</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对</a:t>
            </a:r>
            <a:r>
              <a:rPr lang="en-US" altLang="zh-CN" dirty="0" smtClean="0"/>
              <a:t>MFC</a:t>
            </a:r>
            <a:r>
              <a:rPr lang="zh-CN" altLang="en-US" dirty="0" smtClean="0"/>
              <a:t>的增强 （</a:t>
            </a:r>
            <a:r>
              <a:rPr lang="en-US" altLang="zh-CN" dirty="0" smtClean="0"/>
              <a:t>VC2008</a:t>
            </a:r>
            <a:r>
              <a:rPr lang="zh-CN" altLang="en-US" dirty="0" smtClean="0"/>
              <a:t> </a:t>
            </a:r>
            <a:r>
              <a:rPr lang="en-US" altLang="zh-CN" dirty="0" smtClean="0"/>
              <a:t>SP1</a:t>
            </a:r>
            <a:r>
              <a:rPr lang="zh-CN" altLang="en-US" dirty="0" smtClean="0"/>
              <a:t>）</a:t>
            </a:r>
            <a:endParaRPr lang="zh-CN" altLang="en-US" dirty="0"/>
          </a:p>
        </p:txBody>
      </p:sp>
      <p:sp>
        <p:nvSpPr>
          <p:cNvPr id="4" name="Rounded Rectangle 3"/>
          <p:cNvSpPr/>
          <p:nvPr/>
        </p:nvSpPr>
        <p:spPr>
          <a:xfrm>
            <a:off x="6612951" y="1400335"/>
            <a:ext cx="2056093" cy="473689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dirty="0" smtClean="0"/>
              <a:t>G</a:t>
            </a:r>
            <a:endParaRPr lang="en-US" dirty="0"/>
          </a:p>
        </p:txBody>
      </p:sp>
      <p:sp>
        <p:nvSpPr>
          <p:cNvPr id="5" name="Rounded Rectangle 4"/>
          <p:cNvSpPr/>
          <p:nvPr/>
        </p:nvSpPr>
        <p:spPr>
          <a:xfrm>
            <a:off x="364551" y="1400335"/>
            <a:ext cx="2056093" cy="473689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 name="Rounded Rectangle 5"/>
          <p:cNvSpPr/>
          <p:nvPr/>
        </p:nvSpPr>
        <p:spPr>
          <a:xfrm>
            <a:off x="2510621" y="1400335"/>
            <a:ext cx="4012390" cy="473689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7" name="Rounded Rectangle 6"/>
          <p:cNvSpPr/>
          <p:nvPr/>
        </p:nvSpPr>
        <p:spPr>
          <a:xfrm>
            <a:off x="526946" y="2527088"/>
            <a:ext cx="1738859" cy="10193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CWinApp</a:t>
            </a:r>
            <a:endParaRPr lang="en-US" dirty="0"/>
          </a:p>
        </p:txBody>
      </p:sp>
      <p:sp>
        <p:nvSpPr>
          <p:cNvPr id="8" name="Rounded Rectangle 7"/>
          <p:cNvSpPr/>
          <p:nvPr/>
        </p:nvSpPr>
        <p:spPr>
          <a:xfrm>
            <a:off x="529446" y="3668828"/>
            <a:ext cx="1738859" cy="10193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Doc/View</a:t>
            </a:r>
            <a:endParaRPr lang="en-US" dirty="0"/>
          </a:p>
        </p:txBody>
      </p:sp>
      <p:sp>
        <p:nvSpPr>
          <p:cNvPr id="9" name="Rounded Rectangle 8"/>
          <p:cNvSpPr/>
          <p:nvPr/>
        </p:nvSpPr>
        <p:spPr>
          <a:xfrm>
            <a:off x="516956" y="4810568"/>
            <a:ext cx="1738859" cy="10193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OLE Support</a:t>
            </a:r>
            <a:endParaRPr lang="en-US" dirty="0"/>
          </a:p>
        </p:txBody>
      </p:sp>
      <p:sp>
        <p:nvSpPr>
          <p:cNvPr id="10" name="Rounded Rectangle 9"/>
          <p:cNvSpPr/>
          <p:nvPr/>
        </p:nvSpPr>
        <p:spPr>
          <a:xfrm>
            <a:off x="6792835" y="2482121"/>
            <a:ext cx="1693889" cy="6895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Exceptions</a:t>
            </a:r>
            <a:endParaRPr lang="en-US" dirty="0"/>
          </a:p>
        </p:txBody>
      </p:sp>
      <p:sp>
        <p:nvSpPr>
          <p:cNvPr id="11" name="Rounded Rectangle 10"/>
          <p:cNvSpPr/>
          <p:nvPr/>
        </p:nvSpPr>
        <p:spPr>
          <a:xfrm>
            <a:off x="6795335" y="3294081"/>
            <a:ext cx="1693889" cy="6895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File Services</a:t>
            </a:r>
            <a:endParaRPr lang="en-US" dirty="0"/>
          </a:p>
        </p:txBody>
      </p:sp>
      <p:sp>
        <p:nvSpPr>
          <p:cNvPr id="12" name="Rounded Rectangle 11"/>
          <p:cNvSpPr/>
          <p:nvPr/>
        </p:nvSpPr>
        <p:spPr>
          <a:xfrm>
            <a:off x="6797835" y="4121031"/>
            <a:ext cx="1693889" cy="6895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Database Support</a:t>
            </a:r>
            <a:endParaRPr lang="en-US" dirty="0"/>
          </a:p>
        </p:txBody>
      </p:sp>
      <p:sp>
        <p:nvSpPr>
          <p:cNvPr id="13" name="Rounded Rectangle 12"/>
          <p:cNvSpPr/>
          <p:nvPr/>
        </p:nvSpPr>
        <p:spPr>
          <a:xfrm>
            <a:off x="6785345" y="4977961"/>
            <a:ext cx="1693889" cy="6895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Containers</a:t>
            </a:r>
            <a:endParaRPr lang="en-US" dirty="0"/>
          </a:p>
        </p:txBody>
      </p:sp>
      <p:grpSp>
        <p:nvGrpSpPr>
          <p:cNvPr id="14" name="Group 35"/>
          <p:cNvGrpSpPr/>
          <p:nvPr/>
        </p:nvGrpSpPr>
        <p:grpSpPr>
          <a:xfrm>
            <a:off x="3664891" y="2476500"/>
            <a:ext cx="1693888" cy="3318425"/>
            <a:chOff x="3677591" y="2742910"/>
            <a:chExt cx="1693888" cy="3433015"/>
          </a:xfrm>
        </p:grpSpPr>
        <p:sp>
          <p:nvSpPr>
            <p:cNvPr id="15" name="Rounded Rectangle 14"/>
            <p:cNvSpPr/>
            <p:nvPr/>
          </p:nvSpPr>
          <p:spPr>
            <a:xfrm>
              <a:off x="3677591" y="2742910"/>
              <a:ext cx="1693888" cy="4799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Frames</a:t>
              </a:r>
              <a:endParaRPr lang="en-US" b="1" dirty="0"/>
            </a:p>
          </p:txBody>
        </p:sp>
        <p:sp>
          <p:nvSpPr>
            <p:cNvPr id="16" name="Rounded Rectangle 15"/>
            <p:cNvSpPr/>
            <p:nvPr/>
          </p:nvSpPr>
          <p:spPr>
            <a:xfrm>
              <a:off x="3677591" y="3333518"/>
              <a:ext cx="1693888" cy="4799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Control Bars</a:t>
              </a:r>
              <a:endParaRPr lang="en-US" b="1" dirty="0"/>
            </a:p>
          </p:txBody>
        </p:sp>
        <p:sp>
          <p:nvSpPr>
            <p:cNvPr id="17" name="Rounded Rectangle 16"/>
            <p:cNvSpPr/>
            <p:nvPr/>
          </p:nvSpPr>
          <p:spPr>
            <a:xfrm>
              <a:off x="3677591" y="3924126"/>
              <a:ext cx="1693888" cy="4799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Dialogs</a:t>
              </a:r>
              <a:endParaRPr lang="en-US" b="1" dirty="0"/>
            </a:p>
          </p:txBody>
        </p:sp>
        <p:sp>
          <p:nvSpPr>
            <p:cNvPr id="18" name="Rounded Rectangle 17"/>
            <p:cNvSpPr/>
            <p:nvPr/>
          </p:nvSpPr>
          <p:spPr>
            <a:xfrm>
              <a:off x="3677591" y="4514734"/>
              <a:ext cx="1693888" cy="4799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Views</a:t>
              </a:r>
              <a:endParaRPr lang="en-US" b="1" dirty="0"/>
            </a:p>
          </p:txBody>
        </p:sp>
        <p:sp>
          <p:nvSpPr>
            <p:cNvPr id="19" name="Rounded Rectangle 18"/>
            <p:cNvSpPr/>
            <p:nvPr/>
          </p:nvSpPr>
          <p:spPr>
            <a:xfrm>
              <a:off x="3677591" y="5105342"/>
              <a:ext cx="1693888" cy="4799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Window Controls</a:t>
              </a:r>
              <a:endParaRPr lang="en-US" b="1" dirty="0"/>
            </a:p>
          </p:txBody>
        </p:sp>
        <p:sp>
          <p:nvSpPr>
            <p:cNvPr id="20" name="Rounded Rectangle 19"/>
            <p:cNvSpPr/>
            <p:nvPr/>
          </p:nvSpPr>
          <p:spPr>
            <a:xfrm>
              <a:off x="3677591" y="5695950"/>
              <a:ext cx="1693888" cy="4799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GDI Support</a:t>
              </a:r>
              <a:endParaRPr lang="en-US" b="1" dirty="0"/>
            </a:p>
          </p:txBody>
        </p:sp>
      </p:grpSp>
      <p:grpSp>
        <p:nvGrpSpPr>
          <p:cNvPr id="21" name="Group 36"/>
          <p:cNvGrpSpPr/>
          <p:nvPr/>
        </p:nvGrpSpPr>
        <p:grpSpPr>
          <a:xfrm>
            <a:off x="4453110" y="2467131"/>
            <a:ext cx="2013690" cy="3332793"/>
            <a:chOff x="4465810" y="2848131"/>
            <a:chExt cx="2013690" cy="3332793"/>
          </a:xfrm>
          <a:solidFill>
            <a:schemeClr val="accent2"/>
          </a:solidFill>
        </p:grpSpPr>
        <p:sp>
          <p:nvSpPr>
            <p:cNvPr id="22" name="Rounded Rectangle 21"/>
            <p:cNvSpPr/>
            <p:nvPr/>
          </p:nvSpPr>
          <p:spPr>
            <a:xfrm>
              <a:off x="4465810" y="2848131"/>
              <a:ext cx="1978700" cy="299803"/>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smtClean="0"/>
                <a:t>Visual Manager</a:t>
              </a:r>
              <a:endParaRPr lang="en-US" b="1" dirty="0"/>
            </a:p>
          </p:txBody>
        </p:sp>
        <p:sp>
          <p:nvSpPr>
            <p:cNvPr id="23" name="Rounded Rectangle 22"/>
            <p:cNvSpPr/>
            <p:nvPr/>
          </p:nvSpPr>
          <p:spPr>
            <a:xfrm>
              <a:off x="4468310" y="3227255"/>
              <a:ext cx="1978700" cy="299803"/>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smtClean="0"/>
                <a:t>Tabbed MDI</a:t>
              </a:r>
              <a:endParaRPr lang="en-US" b="1" dirty="0"/>
            </a:p>
          </p:txBody>
        </p:sp>
        <p:sp>
          <p:nvSpPr>
            <p:cNvPr id="24" name="Rounded Rectangle 23"/>
            <p:cNvSpPr/>
            <p:nvPr/>
          </p:nvSpPr>
          <p:spPr>
            <a:xfrm>
              <a:off x="4470810" y="3606379"/>
              <a:ext cx="1978700" cy="299803"/>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smtClean="0"/>
                <a:t>Office Ribbon</a:t>
              </a:r>
              <a:endParaRPr lang="en-US" b="1" dirty="0"/>
            </a:p>
          </p:txBody>
        </p:sp>
        <p:sp>
          <p:nvSpPr>
            <p:cNvPr id="25" name="Rounded Rectangle 24"/>
            <p:cNvSpPr/>
            <p:nvPr/>
          </p:nvSpPr>
          <p:spPr>
            <a:xfrm>
              <a:off x="4473310" y="3985503"/>
              <a:ext cx="1978700" cy="299803"/>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err="1" smtClean="0"/>
                <a:t>ToolBar</a:t>
              </a:r>
              <a:r>
                <a:rPr lang="en-US" b="1" dirty="0" smtClean="0"/>
                <a:t>, Menu</a:t>
              </a:r>
              <a:endParaRPr lang="en-US" b="1" dirty="0"/>
            </a:p>
          </p:txBody>
        </p:sp>
        <p:sp>
          <p:nvSpPr>
            <p:cNvPr id="26" name="Rounded Rectangle 25"/>
            <p:cNvSpPr/>
            <p:nvPr/>
          </p:nvSpPr>
          <p:spPr>
            <a:xfrm>
              <a:off x="4475810" y="4364627"/>
              <a:ext cx="1978700" cy="299803"/>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smtClean="0"/>
                <a:t>Docking Panes</a:t>
              </a:r>
              <a:endParaRPr lang="en-US" b="1" dirty="0"/>
            </a:p>
          </p:txBody>
        </p:sp>
        <p:sp>
          <p:nvSpPr>
            <p:cNvPr id="27" name="Rounded Rectangle 26"/>
            <p:cNvSpPr/>
            <p:nvPr/>
          </p:nvSpPr>
          <p:spPr>
            <a:xfrm>
              <a:off x="4478310" y="4743751"/>
              <a:ext cx="1978700" cy="299803"/>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smtClean="0"/>
                <a:t>Common </a:t>
              </a:r>
              <a:r>
                <a:rPr lang="en-US" b="1" dirty="0" err="1" smtClean="0"/>
                <a:t>Dlgs</a:t>
              </a:r>
              <a:endParaRPr lang="en-US" b="1" dirty="0"/>
            </a:p>
          </p:txBody>
        </p:sp>
        <p:sp>
          <p:nvSpPr>
            <p:cNvPr id="28" name="Rounded Rectangle 27"/>
            <p:cNvSpPr/>
            <p:nvPr/>
          </p:nvSpPr>
          <p:spPr>
            <a:xfrm>
              <a:off x="4495800" y="5122875"/>
              <a:ext cx="1978700" cy="299803"/>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smtClean="0"/>
                <a:t>Common Controls</a:t>
              </a:r>
              <a:endParaRPr lang="en-US" b="1" dirty="0"/>
            </a:p>
          </p:txBody>
        </p:sp>
        <p:sp>
          <p:nvSpPr>
            <p:cNvPr id="29" name="Rounded Rectangle 28"/>
            <p:cNvSpPr/>
            <p:nvPr/>
          </p:nvSpPr>
          <p:spPr>
            <a:xfrm>
              <a:off x="4498300" y="5501999"/>
              <a:ext cx="1978700" cy="299803"/>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smtClean="0"/>
                <a:t>New Controls</a:t>
              </a:r>
              <a:endParaRPr lang="en-US" b="1" dirty="0"/>
            </a:p>
          </p:txBody>
        </p:sp>
        <p:sp>
          <p:nvSpPr>
            <p:cNvPr id="30" name="Rounded Rectangle 29"/>
            <p:cNvSpPr/>
            <p:nvPr/>
          </p:nvSpPr>
          <p:spPr>
            <a:xfrm>
              <a:off x="4500800" y="5881121"/>
              <a:ext cx="1978700" cy="299803"/>
            </a:xfrm>
            <a:prstGeom prst="roundRect">
              <a:avLst/>
            </a:prstGeom>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b="1" dirty="0" smtClean="0"/>
                <a:t>More…</a:t>
              </a:r>
              <a:endParaRPr lang="en-US" b="1" dirty="0"/>
            </a:p>
          </p:txBody>
        </p:sp>
      </p:grpSp>
      <p:sp>
        <p:nvSpPr>
          <p:cNvPr id="31" name="TextBox 30"/>
          <p:cNvSpPr txBox="1"/>
          <p:nvPr/>
        </p:nvSpPr>
        <p:spPr>
          <a:xfrm>
            <a:off x="7040032" y="1537720"/>
            <a:ext cx="1184940" cy="477054"/>
          </a:xfrm>
          <a:prstGeom prst="rect">
            <a:avLst/>
          </a:prstGeom>
          <a:noFill/>
        </p:spPr>
        <p:txBody>
          <a:bodyPr wrap="none" rtlCol="0">
            <a:spAutoFit/>
          </a:bodyPr>
          <a:lstStyle/>
          <a:p>
            <a:pPr algn="ctr">
              <a:lnSpc>
                <a:spcPts val="3000"/>
              </a:lnSpc>
            </a:pPr>
            <a:r>
              <a:rPr lang="zh-CN" altLang="en-US" sz="2600" b="1" dirty="0" smtClean="0">
                <a:solidFill>
                  <a:srgbClr val="00B0F0"/>
                </a:solidFill>
              </a:rPr>
              <a:t>功能库</a:t>
            </a:r>
            <a:endParaRPr lang="en-US" altLang="zh-CN" sz="2600" b="1" dirty="0">
              <a:solidFill>
                <a:srgbClr val="00B0F0"/>
              </a:solidFill>
            </a:endParaRPr>
          </a:p>
        </p:txBody>
      </p:sp>
      <p:sp>
        <p:nvSpPr>
          <p:cNvPr id="32" name="TextBox 31"/>
          <p:cNvSpPr txBox="1"/>
          <p:nvPr/>
        </p:nvSpPr>
        <p:spPr>
          <a:xfrm>
            <a:off x="3730085" y="1537720"/>
            <a:ext cx="1518364" cy="477054"/>
          </a:xfrm>
          <a:prstGeom prst="rect">
            <a:avLst/>
          </a:prstGeom>
          <a:noFill/>
        </p:spPr>
        <p:txBody>
          <a:bodyPr wrap="none" rtlCol="0">
            <a:spAutoFit/>
          </a:bodyPr>
          <a:lstStyle/>
          <a:p>
            <a:pPr algn="ctr">
              <a:lnSpc>
                <a:spcPts val="3000"/>
              </a:lnSpc>
            </a:pPr>
            <a:r>
              <a:rPr lang="zh-CN" altLang="en-US" sz="2600" b="1" dirty="0" smtClean="0">
                <a:solidFill>
                  <a:srgbClr val="00B0F0"/>
                </a:solidFill>
              </a:rPr>
              <a:t>用户界面</a:t>
            </a:r>
            <a:endParaRPr lang="en-US" sz="2600" b="1" dirty="0">
              <a:solidFill>
                <a:srgbClr val="00B0F0"/>
              </a:solidFill>
            </a:endParaRPr>
          </a:p>
        </p:txBody>
      </p:sp>
      <p:sp>
        <p:nvSpPr>
          <p:cNvPr id="33" name="TextBox 32"/>
          <p:cNvSpPr txBox="1"/>
          <p:nvPr/>
        </p:nvSpPr>
        <p:spPr>
          <a:xfrm>
            <a:off x="307595" y="1537720"/>
            <a:ext cx="2185214" cy="477054"/>
          </a:xfrm>
          <a:prstGeom prst="rect">
            <a:avLst/>
          </a:prstGeom>
          <a:noFill/>
        </p:spPr>
        <p:txBody>
          <a:bodyPr wrap="none" rtlCol="0">
            <a:spAutoFit/>
          </a:bodyPr>
          <a:lstStyle/>
          <a:p>
            <a:pPr algn="ctr">
              <a:lnSpc>
                <a:spcPts val="3000"/>
              </a:lnSpc>
            </a:pPr>
            <a:r>
              <a:rPr lang="zh-CN" altLang="en-US" sz="2600" b="1" dirty="0" smtClean="0">
                <a:solidFill>
                  <a:srgbClr val="00B0F0"/>
                </a:solidFill>
              </a:rPr>
              <a:t>应用程序框架</a:t>
            </a:r>
            <a:endParaRPr lang="en-US" altLang="zh-CN" sz="2600" b="1" dirty="0">
              <a:solidFill>
                <a:srgbClr val="00B0F0"/>
              </a:solidFill>
            </a:endParaRPr>
          </a:p>
        </p:txBody>
      </p:sp>
      <p:sp>
        <p:nvSpPr>
          <p:cNvPr id="34" name="Explosion 1 33"/>
          <p:cNvSpPr/>
          <p:nvPr/>
        </p:nvSpPr>
        <p:spPr>
          <a:xfrm rot="978264">
            <a:off x="5354313" y="1480327"/>
            <a:ext cx="2184234" cy="1253420"/>
          </a:xfrm>
          <a:prstGeom prst="irregularSeal1">
            <a:avLst/>
          </a:prstGeom>
          <a:solidFill>
            <a:schemeClr val="accent5">
              <a:lumMod val="20000"/>
              <a:lumOff val="80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smtClean="0">
                <a:solidFill>
                  <a:srgbClr val="00B0F0"/>
                </a:solidFill>
              </a:rPr>
              <a:t>NEW in VS2008 SP1!</a:t>
            </a:r>
            <a:endParaRPr lang="en-US" sz="1500" b="1" dirty="0">
              <a:solidFill>
                <a:srgbClr val="00B0F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66667E-6 -4.81481E-6 L -0.11146 -0.003 " pathEditMode="relative" rAng="0" ptsTypes="AA">
                                      <p:cBhvr>
                                        <p:cTn id="6" dur="2000" fill="hold"/>
                                        <p:tgtEl>
                                          <p:spTgt spid="14"/>
                                        </p:tgtEl>
                                        <p:attrNameLst>
                                          <p:attrName>ppt_x</p:attrName>
                                          <p:attrName>ppt_y</p:attrName>
                                        </p:attrNameLst>
                                      </p:cBhvr>
                                      <p:rCtr x="-56" y="-2"/>
                                    </p:animMotion>
                                  </p:childTnLst>
                                </p:cTn>
                              </p:par>
                              <p:par>
                                <p:cTn id="7" presetID="30" presetClass="emph" presetSubtype="0" fill="hold" grpId="0" nodeType="withEffect">
                                  <p:stCondLst>
                                    <p:cond delay="0"/>
                                  </p:stCondLst>
                                  <p:childTnLst>
                                    <p:animClr clrSpc="hsl">
                                      <p:cBhvr override="childStyle">
                                        <p:cTn id="8" dur="2000" fill="hold"/>
                                        <p:tgtEl>
                                          <p:spTgt spid="33"/>
                                        </p:tgtEl>
                                        <p:attrNameLst>
                                          <p:attrName>style.color</p:attrName>
                                        </p:attrNameLst>
                                      </p:cBhvr>
                                      <p:by>
                                        <p:hsl h="0" s="12549" l="25098"/>
                                      </p:by>
                                    </p:animClr>
                                    <p:animClr clrSpc="hsl">
                                      <p:cBhvr>
                                        <p:cTn id="9" dur="2000" fill="hold"/>
                                        <p:tgtEl>
                                          <p:spTgt spid="33"/>
                                        </p:tgtEl>
                                        <p:attrNameLst>
                                          <p:attrName>fillcolor</p:attrName>
                                        </p:attrNameLst>
                                      </p:cBhvr>
                                      <p:by>
                                        <p:hsl h="0" s="12549" l="25098"/>
                                      </p:by>
                                    </p:animClr>
                                    <p:animClr clrSpc="hsl">
                                      <p:cBhvr>
                                        <p:cTn id="10" dur="2000" fill="hold"/>
                                        <p:tgtEl>
                                          <p:spTgt spid="33"/>
                                        </p:tgtEl>
                                        <p:attrNameLst>
                                          <p:attrName>stroke.color</p:attrName>
                                        </p:attrNameLst>
                                      </p:cBhvr>
                                      <p:by>
                                        <p:hsl h="0" s="12549" l="25098"/>
                                      </p:by>
                                    </p:animClr>
                                    <p:set>
                                      <p:cBhvr>
                                        <p:cTn id="11" dur="2000" fill="hold"/>
                                        <p:tgtEl>
                                          <p:spTgt spid="33"/>
                                        </p:tgtEl>
                                        <p:attrNameLst>
                                          <p:attrName>fill.type</p:attrName>
                                        </p:attrNameLst>
                                      </p:cBhvr>
                                      <p:to>
                                        <p:strVal val="solid"/>
                                      </p:to>
                                    </p:set>
                                  </p:childTnLst>
                                </p:cTn>
                              </p:par>
                              <p:par>
                                <p:cTn id="12" presetID="30" presetClass="emph" presetSubtype="0" fill="hold" grpId="0" nodeType="withEffect">
                                  <p:stCondLst>
                                    <p:cond delay="0"/>
                                  </p:stCondLst>
                                  <p:childTnLst>
                                    <p:animClr clrSpc="hsl">
                                      <p:cBhvr override="childStyle">
                                        <p:cTn id="13" dur="2000" fill="hold"/>
                                        <p:tgtEl>
                                          <p:spTgt spid="5"/>
                                        </p:tgtEl>
                                        <p:attrNameLst>
                                          <p:attrName>style.color</p:attrName>
                                        </p:attrNameLst>
                                      </p:cBhvr>
                                      <p:by>
                                        <p:hsl h="0" s="12549" l="25098"/>
                                      </p:by>
                                    </p:animClr>
                                    <p:animClr clrSpc="hsl">
                                      <p:cBhvr>
                                        <p:cTn id="14" dur="2000" fill="hold"/>
                                        <p:tgtEl>
                                          <p:spTgt spid="5"/>
                                        </p:tgtEl>
                                        <p:attrNameLst>
                                          <p:attrName>fillcolor</p:attrName>
                                        </p:attrNameLst>
                                      </p:cBhvr>
                                      <p:by>
                                        <p:hsl h="0" s="12549" l="25098"/>
                                      </p:by>
                                    </p:animClr>
                                    <p:animClr clrSpc="hsl">
                                      <p:cBhvr>
                                        <p:cTn id="15" dur="2000" fill="hold"/>
                                        <p:tgtEl>
                                          <p:spTgt spid="5"/>
                                        </p:tgtEl>
                                        <p:attrNameLst>
                                          <p:attrName>stroke.color</p:attrName>
                                        </p:attrNameLst>
                                      </p:cBhvr>
                                      <p:by>
                                        <p:hsl h="0" s="12549" l="25098"/>
                                      </p:by>
                                    </p:animClr>
                                    <p:set>
                                      <p:cBhvr>
                                        <p:cTn id="16" dur="2000" fill="hold"/>
                                        <p:tgtEl>
                                          <p:spTgt spid="5"/>
                                        </p:tgtEl>
                                        <p:attrNameLst>
                                          <p:attrName>fill.type</p:attrName>
                                        </p:attrNameLst>
                                      </p:cBhvr>
                                      <p:to>
                                        <p:strVal val="solid"/>
                                      </p:to>
                                    </p:set>
                                  </p:childTnLst>
                                </p:cTn>
                              </p:par>
                              <p:par>
                                <p:cTn id="17" presetID="30" presetClass="emph" presetSubtype="0" fill="hold" grpId="0" nodeType="withEffect">
                                  <p:stCondLst>
                                    <p:cond delay="0"/>
                                  </p:stCondLst>
                                  <p:childTnLst>
                                    <p:animClr clrSpc="hsl">
                                      <p:cBhvr override="childStyle">
                                        <p:cTn id="18" dur="2000" fill="hold"/>
                                        <p:tgtEl>
                                          <p:spTgt spid="7"/>
                                        </p:tgtEl>
                                        <p:attrNameLst>
                                          <p:attrName>style.color</p:attrName>
                                        </p:attrNameLst>
                                      </p:cBhvr>
                                      <p:by>
                                        <p:hsl h="0" s="12549" l="25098"/>
                                      </p:by>
                                    </p:animClr>
                                    <p:animClr clrSpc="hsl">
                                      <p:cBhvr>
                                        <p:cTn id="19" dur="2000" fill="hold"/>
                                        <p:tgtEl>
                                          <p:spTgt spid="7"/>
                                        </p:tgtEl>
                                        <p:attrNameLst>
                                          <p:attrName>fillcolor</p:attrName>
                                        </p:attrNameLst>
                                      </p:cBhvr>
                                      <p:by>
                                        <p:hsl h="0" s="12549" l="25098"/>
                                      </p:by>
                                    </p:animClr>
                                    <p:animClr clrSpc="hsl">
                                      <p:cBhvr>
                                        <p:cTn id="20" dur="2000" fill="hold"/>
                                        <p:tgtEl>
                                          <p:spTgt spid="7"/>
                                        </p:tgtEl>
                                        <p:attrNameLst>
                                          <p:attrName>stroke.color</p:attrName>
                                        </p:attrNameLst>
                                      </p:cBhvr>
                                      <p:by>
                                        <p:hsl h="0" s="12549" l="25098"/>
                                      </p:by>
                                    </p:animClr>
                                    <p:set>
                                      <p:cBhvr>
                                        <p:cTn id="21" dur="2000" fill="hold"/>
                                        <p:tgtEl>
                                          <p:spTgt spid="7"/>
                                        </p:tgtEl>
                                        <p:attrNameLst>
                                          <p:attrName>fill.type</p:attrName>
                                        </p:attrNameLst>
                                      </p:cBhvr>
                                      <p:to>
                                        <p:strVal val="solid"/>
                                      </p:to>
                                    </p:set>
                                  </p:childTnLst>
                                </p:cTn>
                              </p:par>
                              <p:par>
                                <p:cTn id="22" presetID="30" presetClass="emph" presetSubtype="0" fill="hold" grpId="0" nodeType="withEffect">
                                  <p:stCondLst>
                                    <p:cond delay="0"/>
                                  </p:stCondLst>
                                  <p:childTnLst>
                                    <p:animClr clrSpc="hsl">
                                      <p:cBhvr override="childStyle">
                                        <p:cTn id="23" dur="2000" fill="hold"/>
                                        <p:tgtEl>
                                          <p:spTgt spid="8"/>
                                        </p:tgtEl>
                                        <p:attrNameLst>
                                          <p:attrName>style.color</p:attrName>
                                        </p:attrNameLst>
                                      </p:cBhvr>
                                      <p:by>
                                        <p:hsl h="0" s="12549" l="25098"/>
                                      </p:by>
                                    </p:animClr>
                                    <p:animClr clrSpc="hsl">
                                      <p:cBhvr>
                                        <p:cTn id="24" dur="2000" fill="hold"/>
                                        <p:tgtEl>
                                          <p:spTgt spid="8"/>
                                        </p:tgtEl>
                                        <p:attrNameLst>
                                          <p:attrName>fillcolor</p:attrName>
                                        </p:attrNameLst>
                                      </p:cBhvr>
                                      <p:by>
                                        <p:hsl h="0" s="12549" l="25098"/>
                                      </p:by>
                                    </p:animClr>
                                    <p:animClr clrSpc="hsl">
                                      <p:cBhvr>
                                        <p:cTn id="25" dur="2000" fill="hold"/>
                                        <p:tgtEl>
                                          <p:spTgt spid="8"/>
                                        </p:tgtEl>
                                        <p:attrNameLst>
                                          <p:attrName>stroke.color</p:attrName>
                                        </p:attrNameLst>
                                      </p:cBhvr>
                                      <p:by>
                                        <p:hsl h="0" s="12549" l="25098"/>
                                      </p:by>
                                    </p:animClr>
                                    <p:set>
                                      <p:cBhvr>
                                        <p:cTn id="26" dur="2000" fill="hold"/>
                                        <p:tgtEl>
                                          <p:spTgt spid="8"/>
                                        </p:tgtEl>
                                        <p:attrNameLst>
                                          <p:attrName>fill.type</p:attrName>
                                        </p:attrNameLst>
                                      </p:cBhvr>
                                      <p:to>
                                        <p:strVal val="solid"/>
                                      </p:to>
                                    </p:set>
                                  </p:childTnLst>
                                </p:cTn>
                              </p:par>
                              <p:par>
                                <p:cTn id="27" presetID="30" presetClass="emph" presetSubtype="0" fill="hold" grpId="0" nodeType="withEffect">
                                  <p:stCondLst>
                                    <p:cond delay="0"/>
                                  </p:stCondLst>
                                  <p:childTnLst>
                                    <p:animClr clrSpc="hsl">
                                      <p:cBhvr override="childStyle">
                                        <p:cTn id="28" dur="2000" fill="hold"/>
                                        <p:tgtEl>
                                          <p:spTgt spid="9"/>
                                        </p:tgtEl>
                                        <p:attrNameLst>
                                          <p:attrName>style.color</p:attrName>
                                        </p:attrNameLst>
                                      </p:cBhvr>
                                      <p:by>
                                        <p:hsl h="0" s="12549" l="25098"/>
                                      </p:by>
                                    </p:animClr>
                                    <p:animClr clrSpc="hsl">
                                      <p:cBhvr>
                                        <p:cTn id="29" dur="2000" fill="hold"/>
                                        <p:tgtEl>
                                          <p:spTgt spid="9"/>
                                        </p:tgtEl>
                                        <p:attrNameLst>
                                          <p:attrName>fillcolor</p:attrName>
                                        </p:attrNameLst>
                                      </p:cBhvr>
                                      <p:by>
                                        <p:hsl h="0" s="12549" l="25098"/>
                                      </p:by>
                                    </p:animClr>
                                    <p:animClr clrSpc="hsl">
                                      <p:cBhvr>
                                        <p:cTn id="30" dur="2000" fill="hold"/>
                                        <p:tgtEl>
                                          <p:spTgt spid="9"/>
                                        </p:tgtEl>
                                        <p:attrNameLst>
                                          <p:attrName>stroke.color</p:attrName>
                                        </p:attrNameLst>
                                      </p:cBhvr>
                                      <p:by>
                                        <p:hsl h="0" s="12549" l="25098"/>
                                      </p:by>
                                    </p:animClr>
                                    <p:set>
                                      <p:cBhvr>
                                        <p:cTn id="31" dur="2000" fill="hold"/>
                                        <p:tgtEl>
                                          <p:spTgt spid="9"/>
                                        </p:tgtEl>
                                        <p:attrNameLst>
                                          <p:attrName>fill.type</p:attrName>
                                        </p:attrNameLst>
                                      </p:cBhvr>
                                      <p:to>
                                        <p:strVal val="solid"/>
                                      </p:to>
                                    </p:set>
                                  </p:childTnLst>
                                </p:cTn>
                              </p:par>
                              <p:par>
                                <p:cTn id="32" presetID="30" presetClass="emph" presetSubtype="0" fill="hold" grpId="0" nodeType="withEffect">
                                  <p:stCondLst>
                                    <p:cond delay="0"/>
                                  </p:stCondLst>
                                  <p:childTnLst>
                                    <p:animClr clrSpc="hsl">
                                      <p:cBhvr override="childStyle">
                                        <p:cTn id="33" dur="500" fill="hold"/>
                                        <p:tgtEl>
                                          <p:spTgt spid="31"/>
                                        </p:tgtEl>
                                        <p:attrNameLst>
                                          <p:attrName>style.color</p:attrName>
                                        </p:attrNameLst>
                                      </p:cBhvr>
                                      <p:by>
                                        <p:hsl h="0" s="12549" l="25098"/>
                                      </p:by>
                                    </p:animClr>
                                    <p:animClr clrSpc="hsl">
                                      <p:cBhvr>
                                        <p:cTn id="34" dur="500" fill="hold"/>
                                        <p:tgtEl>
                                          <p:spTgt spid="31"/>
                                        </p:tgtEl>
                                        <p:attrNameLst>
                                          <p:attrName>fillcolor</p:attrName>
                                        </p:attrNameLst>
                                      </p:cBhvr>
                                      <p:by>
                                        <p:hsl h="0" s="12549" l="25098"/>
                                      </p:by>
                                    </p:animClr>
                                    <p:animClr clrSpc="hsl">
                                      <p:cBhvr>
                                        <p:cTn id="35" dur="500" fill="hold"/>
                                        <p:tgtEl>
                                          <p:spTgt spid="31"/>
                                        </p:tgtEl>
                                        <p:attrNameLst>
                                          <p:attrName>stroke.color</p:attrName>
                                        </p:attrNameLst>
                                      </p:cBhvr>
                                      <p:by>
                                        <p:hsl h="0" s="12549" l="25098"/>
                                      </p:by>
                                    </p:animClr>
                                    <p:set>
                                      <p:cBhvr>
                                        <p:cTn id="36" dur="500" fill="hold"/>
                                        <p:tgtEl>
                                          <p:spTgt spid="31"/>
                                        </p:tgtEl>
                                        <p:attrNameLst>
                                          <p:attrName>fill.type</p:attrName>
                                        </p:attrNameLst>
                                      </p:cBhvr>
                                      <p:to>
                                        <p:strVal val="solid"/>
                                      </p:to>
                                    </p:set>
                                  </p:childTnLst>
                                </p:cTn>
                              </p:par>
                              <p:par>
                                <p:cTn id="37" presetID="30" presetClass="emph" presetSubtype="0" fill="hold" grpId="0" nodeType="withEffect">
                                  <p:stCondLst>
                                    <p:cond delay="0"/>
                                  </p:stCondLst>
                                  <p:childTnLst>
                                    <p:animClr clrSpc="hsl">
                                      <p:cBhvr override="childStyle">
                                        <p:cTn id="38" dur="500" fill="hold"/>
                                        <p:tgtEl>
                                          <p:spTgt spid="4"/>
                                        </p:tgtEl>
                                        <p:attrNameLst>
                                          <p:attrName>style.color</p:attrName>
                                        </p:attrNameLst>
                                      </p:cBhvr>
                                      <p:by>
                                        <p:hsl h="0" s="12549" l="25098"/>
                                      </p:by>
                                    </p:animClr>
                                    <p:animClr clrSpc="hsl">
                                      <p:cBhvr>
                                        <p:cTn id="39" dur="500" fill="hold"/>
                                        <p:tgtEl>
                                          <p:spTgt spid="4"/>
                                        </p:tgtEl>
                                        <p:attrNameLst>
                                          <p:attrName>fillcolor</p:attrName>
                                        </p:attrNameLst>
                                      </p:cBhvr>
                                      <p:by>
                                        <p:hsl h="0" s="12549" l="25098"/>
                                      </p:by>
                                    </p:animClr>
                                    <p:animClr clrSpc="hsl">
                                      <p:cBhvr>
                                        <p:cTn id="40" dur="500" fill="hold"/>
                                        <p:tgtEl>
                                          <p:spTgt spid="4"/>
                                        </p:tgtEl>
                                        <p:attrNameLst>
                                          <p:attrName>stroke.color</p:attrName>
                                        </p:attrNameLst>
                                      </p:cBhvr>
                                      <p:by>
                                        <p:hsl h="0" s="12549" l="25098"/>
                                      </p:by>
                                    </p:animClr>
                                    <p:set>
                                      <p:cBhvr>
                                        <p:cTn id="41" dur="500" fill="hold"/>
                                        <p:tgtEl>
                                          <p:spTgt spid="4"/>
                                        </p:tgtEl>
                                        <p:attrNameLst>
                                          <p:attrName>fill.type</p:attrName>
                                        </p:attrNameLst>
                                      </p:cBhvr>
                                      <p:to>
                                        <p:strVal val="solid"/>
                                      </p:to>
                                    </p:set>
                                  </p:childTnLst>
                                </p:cTn>
                              </p:par>
                              <p:par>
                                <p:cTn id="42" presetID="30" presetClass="emph" presetSubtype="0" fill="hold" grpId="0" nodeType="withEffect">
                                  <p:stCondLst>
                                    <p:cond delay="0"/>
                                  </p:stCondLst>
                                  <p:childTnLst>
                                    <p:animClr clrSpc="hsl">
                                      <p:cBhvr override="childStyle">
                                        <p:cTn id="43" dur="500" fill="hold"/>
                                        <p:tgtEl>
                                          <p:spTgt spid="10"/>
                                        </p:tgtEl>
                                        <p:attrNameLst>
                                          <p:attrName>style.color</p:attrName>
                                        </p:attrNameLst>
                                      </p:cBhvr>
                                      <p:by>
                                        <p:hsl h="0" s="12549" l="25098"/>
                                      </p:by>
                                    </p:animClr>
                                    <p:animClr clrSpc="hsl">
                                      <p:cBhvr>
                                        <p:cTn id="44" dur="500" fill="hold"/>
                                        <p:tgtEl>
                                          <p:spTgt spid="10"/>
                                        </p:tgtEl>
                                        <p:attrNameLst>
                                          <p:attrName>fillcolor</p:attrName>
                                        </p:attrNameLst>
                                      </p:cBhvr>
                                      <p:by>
                                        <p:hsl h="0" s="12549" l="25098"/>
                                      </p:by>
                                    </p:animClr>
                                    <p:animClr clrSpc="hsl">
                                      <p:cBhvr>
                                        <p:cTn id="45" dur="500" fill="hold"/>
                                        <p:tgtEl>
                                          <p:spTgt spid="10"/>
                                        </p:tgtEl>
                                        <p:attrNameLst>
                                          <p:attrName>stroke.color</p:attrName>
                                        </p:attrNameLst>
                                      </p:cBhvr>
                                      <p:by>
                                        <p:hsl h="0" s="12549" l="25098"/>
                                      </p:by>
                                    </p:animClr>
                                    <p:set>
                                      <p:cBhvr>
                                        <p:cTn id="46" dur="500" fill="hold"/>
                                        <p:tgtEl>
                                          <p:spTgt spid="10"/>
                                        </p:tgtEl>
                                        <p:attrNameLst>
                                          <p:attrName>fill.type</p:attrName>
                                        </p:attrNameLst>
                                      </p:cBhvr>
                                      <p:to>
                                        <p:strVal val="solid"/>
                                      </p:to>
                                    </p:set>
                                  </p:childTnLst>
                                </p:cTn>
                              </p:par>
                              <p:par>
                                <p:cTn id="47" presetID="30" presetClass="emph" presetSubtype="0" fill="hold" grpId="0" nodeType="withEffect">
                                  <p:stCondLst>
                                    <p:cond delay="0"/>
                                  </p:stCondLst>
                                  <p:childTnLst>
                                    <p:animClr clrSpc="hsl">
                                      <p:cBhvr override="childStyle">
                                        <p:cTn id="48" dur="500" fill="hold"/>
                                        <p:tgtEl>
                                          <p:spTgt spid="11"/>
                                        </p:tgtEl>
                                        <p:attrNameLst>
                                          <p:attrName>style.color</p:attrName>
                                        </p:attrNameLst>
                                      </p:cBhvr>
                                      <p:by>
                                        <p:hsl h="0" s="12549" l="25098"/>
                                      </p:by>
                                    </p:animClr>
                                    <p:animClr clrSpc="hsl">
                                      <p:cBhvr>
                                        <p:cTn id="49" dur="500" fill="hold"/>
                                        <p:tgtEl>
                                          <p:spTgt spid="11"/>
                                        </p:tgtEl>
                                        <p:attrNameLst>
                                          <p:attrName>fillcolor</p:attrName>
                                        </p:attrNameLst>
                                      </p:cBhvr>
                                      <p:by>
                                        <p:hsl h="0" s="12549" l="25098"/>
                                      </p:by>
                                    </p:animClr>
                                    <p:animClr clrSpc="hsl">
                                      <p:cBhvr>
                                        <p:cTn id="50" dur="500" fill="hold"/>
                                        <p:tgtEl>
                                          <p:spTgt spid="11"/>
                                        </p:tgtEl>
                                        <p:attrNameLst>
                                          <p:attrName>stroke.color</p:attrName>
                                        </p:attrNameLst>
                                      </p:cBhvr>
                                      <p:by>
                                        <p:hsl h="0" s="12549" l="25098"/>
                                      </p:by>
                                    </p:animClr>
                                    <p:set>
                                      <p:cBhvr>
                                        <p:cTn id="51" dur="500" fill="hold"/>
                                        <p:tgtEl>
                                          <p:spTgt spid="11"/>
                                        </p:tgtEl>
                                        <p:attrNameLst>
                                          <p:attrName>fill.type</p:attrName>
                                        </p:attrNameLst>
                                      </p:cBhvr>
                                      <p:to>
                                        <p:strVal val="solid"/>
                                      </p:to>
                                    </p:set>
                                  </p:childTnLst>
                                </p:cTn>
                              </p:par>
                              <p:par>
                                <p:cTn id="52" presetID="30" presetClass="emph" presetSubtype="0" fill="hold" grpId="0" nodeType="withEffect">
                                  <p:stCondLst>
                                    <p:cond delay="0"/>
                                  </p:stCondLst>
                                  <p:childTnLst>
                                    <p:animClr clrSpc="hsl">
                                      <p:cBhvr override="childStyle">
                                        <p:cTn id="53" dur="500" fill="hold"/>
                                        <p:tgtEl>
                                          <p:spTgt spid="12"/>
                                        </p:tgtEl>
                                        <p:attrNameLst>
                                          <p:attrName>style.color</p:attrName>
                                        </p:attrNameLst>
                                      </p:cBhvr>
                                      <p:by>
                                        <p:hsl h="0" s="12549" l="25098"/>
                                      </p:by>
                                    </p:animClr>
                                    <p:animClr clrSpc="hsl">
                                      <p:cBhvr>
                                        <p:cTn id="54" dur="500" fill="hold"/>
                                        <p:tgtEl>
                                          <p:spTgt spid="12"/>
                                        </p:tgtEl>
                                        <p:attrNameLst>
                                          <p:attrName>fillcolor</p:attrName>
                                        </p:attrNameLst>
                                      </p:cBhvr>
                                      <p:by>
                                        <p:hsl h="0" s="12549" l="25098"/>
                                      </p:by>
                                    </p:animClr>
                                    <p:animClr clrSpc="hsl">
                                      <p:cBhvr>
                                        <p:cTn id="55" dur="500" fill="hold"/>
                                        <p:tgtEl>
                                          <p:spTgt spid="12"/>
                                        </p:tgtEl>
                                        <p:attrNameLst>
                                          <p:attrName>stroke.color</p:attrName>
                                        </p:attrNameLst>
                                      </p:cBhvr>
                                      <p:by>
                                        <p:hsl h="0" s="12549" l="25098"/>
                                      </p:by>
                                    </p:animClr>
                                    <p:set>
                                      <p:cBhvr>
                                        <p:cTn id="56" dur="500" fill="hold"/>
                                        <p:tgtEl>
                                          <p:spTgt spid="12"/>
                                        </p:tgtEl>
                                        <p:attrNameLst>
                                          <p:attrName>fill.type</p:attrName>
                                        </p:attrNameLst>
                                      </p:cBhvr>
                                      <p:to>
                                        <p:strVal val="solid"/>
                                      </p:to>
                                    </p:set>
                                  </p:childTnLst>
                                </p:cTn>
                              </p:par>
                              <p:par>
                                <p:cTn id="57" presetID="30" presetClass="emph" presetSubtype="0" fill="hold" grpId="0" nodeType="withEffect">
                                  <p:stCondLst>
                                    <p:cond delay="0"/>
                                  </p:stCondLst>
                                  <p:childTnLst>
                                    <p:animClr clrSpc="hsl">
                                      <p:cBhvr override="childStyle">
                                        <p:cTn id="58" dur="500" fill="hold"/>
                                        <p:tgtEl>
                                          <p:spTgt spid="13"/>
                                        </p:tgtEl>
                                        <p:attrNameLst>
                                          <p:attrName>style.color</p:attrName>
                                        </p:attrNameLst>
                                      </p:cBhvr>
                                      <p:by>
                                        <p:hsl h="0" s="12549" l="25098"/>
                                      </p:by>
                                    </p:animClr>
                                    <p:animClr clrSpc="hsl">
                                      <p:cBhvr>
                                        <p:cTn id="59" dur="500" fill="hold"/>
                                        <p:tgtEl>
                                          <p:spTgt spid="13"/>
                                        </p:tgtEl>
                                        <p:attrNameLst>
                                          <p:attrName>fillcolor</p:attrName>
                                        </p:attrNameLst>
                                      </p:cBhvr>
                                      <p:by>
                                        <p:hsl h="0" s="12549" l="25098"/>
                                      </p:by>
                                    </p:animClr>
                                    <p:animClr clrSpc="hsl">
                                      <p:cBhvr>
                                        <p:cTn id="60" dur="500" fill="hold"/>
                                        <p:tgtEl>
                                          <p:spTgt spid="13"/>
                                        </p:tgtEl>
                                        <p:attrNameLst>
                                          <p:attrName>stroke.color</p:attrName>
                                        </p:attrNameLst>
                                      </p:cBhvr>
                                      <p:by>
                                        <p:hsl h="0" s="12549" l="25098"/>
                                      </p:by>
                                    </p:animClr>
                                    <p:set>
                                      <p:cBhvr>
                                        <p:cTn id="61" dur="500" fill="hold"/>
                                        <p:tgtEl>
                                          <p:spTgt spid="13"/>
                                        </p:tgtEl>
                                        <p:attrNameLst>
                                          <p:attrName>fill.type</p:attrName>
                                        </p:attrNameLst>
                                      </p:cBhvr>
                                      <p:to>
                                        <p:strVal val="solid"/>
                                      </p:to>
                                    </p:set>
                                  </p:childTnLst>
                                </p:cTn>
                              </p:par>
                            </p:childTnLst>
                          </p:cTn>
                        </p:par>
                        <p:par>
                          <p:cTn id="62" fill="hold">
                            <p:stCondLst>
                              <p:cond delay="2000"/>
                            </p:stCondLst>
                            <p:childTnLst>
                              <p:par>
                                <p:cTn id="63" presetID="10" presetClass="entr" presetSubtype="0" fill="hold"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2000"/>
                                        <p:tgtEl>
                                          <p:spTgt spid="21"/>
                                        </p:tgtEl>
                                      </p:cBhvr>
                                    </p:animEffect>
                                  </p:childTnLst>
                                </p:cTn>
                              </p:par>
                            </p:childTnLst>
                          </p:cTn>
                        </p:par>
                        <p:par>
                          <p:cTn id="66" fill="hold">
                            <p:stCondLst>
                              <p:cond delay="4000"/>
                            </p:stCondLst>
                            <p:childTnLst>
                              <p:par>
                                <p:cTn id="67" presetID="53" presetClass="entr" presetSubtype="0" fill="hold" grpId="0" nodeType="afterEffect">
                                  <p:stCondLst>
                                    <p:cond delay="0"/>
                                  </p:stCondLst>
                                  <p:childTnLst>
                                    <p:set>
                                      <p:cBhvr>
                                        <p:cTn id="68" dur="1" fill="hold">
                                          <p:stCondLst>
                                            <p:cond delay="0"/>
                                          </p:stCondLst>
                                        </p:cTn>
                                        <p:tgtEl>
                                          <p:spTgt spid="34"/>
                                        </p:tgtEl>
                                        <p:attrNameLst>
                                          <p:attrName>style.visibility</p:attrName>
                                        </p:attrNameLst>
                                      </p:cBhvr>
                                      <p:to>
                                        <p:strVal val="visible"/>
                                      </p:to>
                                    </p:set>
                                    <p:anim calcmode="lin" valueType="num">
                                      <p:cBhvr>
                                        <p:cTn id="69" dur="500" fill="hold"/>
                                        <p:tgtEl>
                                          <p:spTgt spid="34"/>
                                        </p:tgtEl>
                                        <p:attrNameLst>
                                          <p:attrName>ppt_w</p:attrName>
                                        </p:attrNameLst>
                                      </p:cBhvr>
                                      <p:tavLst>
                                        <p:tav tm="0">
                                          <p:val>
                                            <p:fltVal val="0"/>
                                          </p:val>
                                        </p:tav>
                                        <p:tav tm="100000">
                                          <p:val>
                                            <p:strVal val="#ppt_w"/>
                                          </p:val>
                                        </p:tav>
                                      </p:tavLst>
                                    </p:anim>
                                    <p:anim calcmode="lin" valueType="num">
                                      <p:cBhvr>
                                        <p:cTn id="70" dur="500" fill="hold"/>
                                        <p:tgtEl>
                                          <p:spTgt spid="34"/>
                                        </p:tgtEl>
                                        <p:attrNameLst>
                                          <p:attrName>ppt_h</p:attrName>
                                        </p:attrNameLst>
                                      </p:cBhvr>
                                      <p:tavLst>
                                        <p:tav tm="0">
                                          <p:val>
                                            <p:fltVal val="0"/>
                                          </p:val>
                                        </p:tav>
                                        <p:tav tm="100000">
                                          <p:val>
                                            <p:strVal val="#ppt_h"/>
                                          </p:val>
                                        </p:tav>
                                      </p:tavLst>
                                    </p:anim>
                                    <p:animEffect transition="in" filter="fade">
                                      <p:cBhvr>
                                        <p:cTn id="71"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7" grpId="0" animBg="1"/>
      <p:bldP spid="8" grpId="0" animBg="1"/>
      <p:bldP spid="9" grpId="0" animBg="1"/>
      <p:bldP spid="10" grpId="0" animBg="1"/>
      <p:bldP spid="11" grpId="0" animBg="1"/>
      <p:bldP spid="12" grpId="0" animBg="1"/>
      <p:bldP spid="13" grpId="0" animBg="1"/>
      <p:bldP spid="31" grpId="0"/>
      <p:bldP spid="33" grpId="0"/>
      <p:bldP spid="3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对</a:t>
            </a:r>
            <a:r>
              <a:rPr lang="en-US" altLang="zh-CN" dirty="0" smtClean="0"/>
              <a:t>MFC</a:t>
            </a:r>
            <a:r>
              <a:rPr lang="zh-CN" altLang="en-US" dirty="0" smtClean="0"/>
              <a:t>的增强 （</a:t>
            </a:r>
            <a:r>
              <a:rPr lang="en-US" altLang="zh-CN" dirty="0" smtClean="0"/>
              <a:t>VC2010</a:t>
            </a:r>
            <a:r>
              <a:rPr lang="zh-CN" altLang="en-US" dirty="0" smtClean="0"/>
              <a:t>）</a:t>
            </a:r>
            <a:endParaRPr lang="zh-CN" altLang="en-US" dirty="0"/>
          </a:p>
        </p:txBody>
      </p:sp>
      <p:sp>
        <p:nvSpPr>
          <p:cNvPr id="4" name="Rounded Rectangle 3"/>
          <p:cNvSpPr/>
          <p:nvPr/>
        </p:nvSpPr>
        <p:spPr>
          <a:xfrm>
            <a:off x="6625651" y="1362235"/>
            <a:ext cx="2056093" cy="473689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5" name="Rounded Rectangle 4"/>
          <p:cNvSpPr/>
          <p:nvPr/>
        </p:nvSpPr>
        <p:spPr>
          <a:xfrm>
            <a:off x="377251" y="1362235"/>
            <a:ext cx="2056093" cy="473689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sp>
        <p:nvSpPr>
          <p:cNvPr id="6" name="Rounded Rectangle 5"/>
          <p:cNvSpPr/>
          <p:nvPr/>
        </p:nvSpPr>
        <p:spPr>
          <a:xfrm>
            <a:off x="2523321" y="1362235"/>
            <a:ext cx="4012390" cy="4736892"/>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grpSp>
        <p:nvGrpSpPr>
          <p:cNvPr id="7" name="Group 42"/>
          <p:cNvGrpSpPr/>
          <p:nvPr/>
        </p:nvGrpSpPr>
        <p:grpSpPr>
          <a:xfrm>
            <a:off x="529656" y="2488988"/>
            <a:ext cx="1751349" cy="3302811"/>
            <a:chOff x="529656" y="2488988"/>
            <a:chExt cx="1751349" cy="3302811"/>
          </a:xfrm>
        </p:grpSpPr>
        <p:sp>
          <p:nvSpPr>
            <p:cNvPr id="8" name="Rounded Rectangle 7"/>
            <p:cNvSpPr/>
            <p:nvPr/>
          </p:nvSpPr>
          <p:spPr>
            <a:xfrm>
              <a:off x="539646" y="2488988"/>
              <a:ext cx="1738859" cy="10193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CWinApp</a:t>
              </a:r>
              <a:endParaRPr lang="en-US" dirty="0"/>
            </a:p>
          </p:txBody>
        </p:sp>
        <p:sp>
          <p:nvSpPr>
            <p:cNvPr id="9" name="Rounded Rectangle 8"/>
            <p:cNvSpPr/>
            <p:nvPr/>
          </p:nvSpPr>
          <p:spPr>
            <a:xfrm>
              <a:off x="542146" y="3630728"/>
              <a:ext cx="1738859" cy="10193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Doc/View</a:t>
              </a:r>
              <a:endParaRPr lang="en-US" dirty="0"/>
            </a:p>
          </p:txBody>
        </p:sp>
        <p:sp>
          <p:nvSpPr>
            <p:cNvPr id="10" name="Rounded Rectangle 9"/>
            <p:cNvSpPr/>
            <p:nvPr/>
          </p:nvSpPr>
          <p:spPr>
            <a:xfrm>
              <a:off x="529656" y="4772468"/>
              <a:ext cx="1738859" cy="101933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OLE Support</a:t>
              </a:r>
              <a:endParaRPr lang="en-US" dirty="0"/>
            </a:p>
          </p:txBody>
        </p:sp>
      </p:grpSp>
      <p:grpSp>
        <p:nvGrpSpPr>
          <p:cNvPr id="11" name="Group 34"/>
          <p:cNvGrpSpPr/>
          <p:nvPr/>
        </p:nvGrpSpPr>
        <p:grpSpPr>
          <a:xfrm>
            <a:off x="6788581" y="2444021"/>
            <a:ext cx="1706379" cy="3185388"/>
            <a:chOff x="6798045" y="2444021"/>
            <a:chExt cx="1706379" cy="3185388"/>
          </a:xfrm>
        </p:grpSpPr>
        <p:sp>
          <p:nvSpPr>
            <p:cNvPr id="12" name="Rounded Rectangle 11"/>
            <p:cNvSpPr/>
            <p:nvPr/>
          </p:nvSpPr>
          <p:spPr>
            <a:xfrm>
              <a:off x="6805535" y="2444021"/>
              <a:ext cx="1693889" cy="6895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Exceptions</a:t>
              </a:r>
              <a:endParaRPr lang="en-US" dirty="0"/>
            </a:p>
          </p:txBody>
        </p:sp>
        <p:sp>
          <p:nvSpPr>
            <p:cNvPr id="13" name="Rounded Rectangle 12"/>
            <p:cNvSpPr/>
            <p:nvPr/>
          </p:nvSpPr>
          <p:spPr>
            <a:xfrm>
              <a:off x="6808035" y="3255981"/>
              <a:ext cx="1693889" cy="6895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File Services</a:t>
              </a:r>
              <a:endParaRPr lang="en-US" dirty="0"/>
            </a:p>
          </p:txBody>
        </p:sp>
        <p:sp>
          <p:nvSpPr>
            <p:cNvPr id="14" name="Rounded Rectangle 13"/>
            <p:cNvSpPr/>
            <p:nvPr/>
          </p:nvSpPr>
          <p:spPr>
            <a:xfrm>
              <a:off x="6810535" y="4082931"/>
              <a:ext cx="1693889" cy="6895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Database Support</a:t>
              </a:r>
              <a:endParaRPr lang="en-US" dirty="0"/>
            </a:p>
          </p:txBody>
        </p:sp>
        <p:sp>
          <p:nvSpPr>
            <p:cNvPr id="15" name="Rounded Rectangle 14"/>
            <p:cNvSpPr/>
            <p:nvPr/>
          </p:nvSpPr>
          <p:spPr>
            <a:xfrm>
              <a:off x="6798045" y="4939861"/>
              <a:ext cx="1693889" cy="68954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Containers</a:t>
              </a:r>
              <a:endParaRPr lang="en-US" dirty="0"/>
            </a:p>
          </p:txBody>
        </p:sp>
      </p:grpSp>
      <p:grpSp>
        <p:nvGrpSpPr>
          <p:cNvPr id="16" name="Group 35"/>
          <p:cNvGrpSpPr/>
          <p:nvPr/>
        </p:nvGrpSpPr>
        <p:grpSpPr>
          <a:xfrm>
            <a:off x="2645625" y="2464526"/>
            <a:ext cx="1693888" cy="3318425"/>
            <a:chOff x="3677591" y="2742910"/>
            <a:chExt cx="1693888" cy="3433015"/>
          </a:xfrm>
        </p:grpSpPr>
        <p:sp>
          <p:nvSpPr>
            <p:cNvPr id="17" name="Rounded Rectangle 16"/>
            <p:cNvSpPr/>
            <p:nvPr/>
          </p:nvSpPr>
          <p:spPr>
            <a:xfrm>
              <a:off x="3677591" y="2742910"/>
              <a:ext cx="1693888" cy="4799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Frames</a:t>
              </a:r>
              <a:endParaRPr lang="en-US" b="1" dirty="0"/>
            </a:p>
          </p:txBody>
        </p:sp>
        <p:sp>
          <p:nvSpPr>
            <p:cNvPr id="18" name="Rounded Rectangle 17"/>
            <p:cNvSpPr/>
            <p:nvPr/>
          </p:nvSpPr>
          <p:spPr>
            <a:xfrm>
              <a:off x="3677591" y="3333518"/>
              <a:ext cx="1693888" cy="4799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Control Bars</a:t>
              </a:r>
              <a:endParaRPr lang="en-US" b="1" dirty="0"/>
            </a:p>
          </p:txBody>
        </p:sp>
        <p:sp>
          <p:nvSpPr>
            <p:cNvPr id="19" name="Rounded Rectangle 18"/>
            <p:cNvSpPr/>
            <p:nvPr/>
          </p:nvSpPr>
          <p:spPr>
            <a:xfrm>
              <a:off x="3677591" y="3924126"/>
              <a:ext cx="1693888" cy="4799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Dialogs</a:t>
              </a:r>
              <a:endParaRPr lang="en-US" b="1" dirty="0"/>
            </a:p>
          </p:txBody>
        </p:sp>
        <p:sp>
          <p:nvSpPr>
            <p:cNvPr id="20" name="Rounded Rectangle 19"/>
            <p:cNvSpPr/>
            <p:nvPr/>
          </p:nvSpPr>
          <p:spPr>
            <a:xfrm>
              <a:off x="3677591" y="4514734"/>
              <a:ext cx="1693888" cy="4799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Views</a:t>
              </a:r>
              <a:endParaRPr lang="en-US" b="1" dirty="0"/>
            </a:p>
          </p:txBody>
        </p:sp>
        <p:sp>
          <p:nvSpPr>
            <p:cNvPr id="21" name="Rounded Rectangle 20"/>
            <p:cNvSpPr/>
            <p:nvPr/>
          </p:nvSpPr>
          <p:spPr>
            <a:xfrm>
              <a:off x="3677591" y="5105342"/>
              <a:ext cx="1693888" cy="4799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Window Controls</a:t>
              </a:r>
              <a:endParaRPr lang="en-US" b="1" dirty="0"/>
            </a:p>
          </p:txBody>
        </p:sp>
        <p:sp>
          <p:nvSpPr>
            <p:cNvPr id="22" name="Rounded Rectangle 21"/>
            <p:cNvSpPr/>
            <p:nvPr/>
          </p:nvSpPr>
          <p:spPr>
            <a:xfrm>
              <a:off x="3677591" y="5695950"/>
              <a:ext cx="1693888" cy="47997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GDI Support</a:t>
              </a:r>
              <a:endParaRPr lang="en-US" b="1" dirty="0"/>
            </a:p>
          </p:txBody>
        </p:sp>
      </p:grpSp>
      <p:grpSp>
        <p:nvGrpSpPr>
          <p:cNvPr id="23" name="Group 36"/>
          <p:cNvGrpSpPr/>
          <p:nvPr/>
        </p:nvGrpSpPr>
        <p:grpSpPr>
          <a:xfrm>
            <a:off x="4465810" y="2429031"/>
            <a:ext cx="2013690" cy="3332793"/>
            <a:chOff x="4465810" y="2848131"/>
            <a:chExt cx="2013690" cy="3332793"/>
          </a:xfrm>
          <a:solidFill>
            <a:schemeClr val="accent2"/>
          </a:solidFill>
        </p:grpSpPr>
        <p:sp>
          <p:nvSpPr>
            <p:cNvPr id="24" name="Rounded Rectangle 23"/>
            <p:cNvSpPr/>
            <p:nvPr/>
          </p:nvSpPr>
          <p:spPr>
            <a:xfrm>
              <a:off x="4465810" y="2848131"/>
              <a:ext cx="1978700" cy="299803"/>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smtClean="0"/>
                <a:t>Visual Manager</a:t>
              </a:r>
              <a:endParaRPr lang="en-US" b="1" dirty="0"/>
            </a:p>
          </p:txBody>
        </p:sp>
        <p:sp>
          <p:nvSpPr>
            <p:cNvPr id="25" name="Rounded Rectangle 24"/>
            <p:cNvSpPr/>
            <p:nvPr/>
          </p:nvSpPr>
          <p:spPr>
            <a:xfrm>
              <a:off x="4468310" y="3227255"/>
              <a:ext cx="1978700" cy="299803"/>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smtClean="0"/>
                <a:t>Tabbed MDI</a:t>
              </a:r>
              <a:endParaRPr lang="en-US" b="1" dirty="0"/>
            </a:p>
          </p:txBody>
        </p:sp>
        <p:sp>
          <p:nvSpPr>
            <p:cNvPr id="26" name="Rounded Rectangle 25"/>
            <p:cNvSpPr/>
            <p:nvPr/>
          </p:nvSpPr>
          <p:spPr>
            <a:xfrm>
              <a:off x="4470810" y="3606379"/>
              <a:ext cx="1978700" cy="299803"/>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smtClean="0"/>
                <a:t>Office Ribbon</a:t>
              </a:r>
              <a:endParaRPr lang="en-US" b="1" dirty="0"/>
            </a:p>
          </p:txBody>
        </p:sp>
        <p:sp>
          <p:nvSpPr>
            <p:cNvPr id="27" name="Rounded Rectangle 26"/>
            <p:cNvSpPr/>
            <p:nvPr/>
          </p:nvSpPr>
          <p:spPr>
            <a:xfrm>
              <a:off x="4473310" y="3985503"/>
              <a:ext cx="1978700" cy="299803"/>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err="1" smtClean="0"/>
                <a:t>ToolBar</a:t>
              </a:r>
              <a:r>
                <a:rPr lang="en-US" b="1" dirty="0" smtClean="0"/>
                <a:t>, Menu</a:t>
              </a:r>
              <a:endParaRPr lang="en-US" b="1" dirty="0"/>
            </a:p>
          </p:txBody>
        </p:sp>
        <p:sp>
          <p:nvSpPr>
            <p:cNvPr id="28" name="Rounded Rectangle 27"/>
            <p:cNvSpPr/>
            <p:nvPr/>
          </p:nvSpPr>
          <p:spPr>
            <a:xfrm>
              <a:off x="4475810" y="4364627"/>
              <a:ext cx="1978700" cy="299803"/>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smtClean="0"/>
                <a:t>Docking Panes</a:t>
              </a:r>
              <a:endParaRPr lang="en-US" b="1" dirty="0"/>
            </a:p>
          </p:txBody>
        </p:sp>
        <p:sp>
          <p:nvSpPr>
            <p:cNvPr id="29" name="Rounded Rectangle 28"/>
            <p:cNvSpPr/>
            <p:nvPr/>
          </p:nvSpPr>
          <p:spPr>
            <a:xfrm>
              <a:off x="4478310" y="4743751"/>
              <a:ext cx="1978700" cy="299803"/>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smtClean="0"/>
                <a:t>Common </a:t>
              </a:r>
              <a:r>
                <a:rPr lang="en-US" b="1" dirty="0" err="1" smtClean="0"/>
                <a:t>Dlgs</a:t>
              </a:r>
              <a:endParaRPr lang="en-US" b="1" dirty="0"/>
            </a:p>
          </p:txBody>
        </p:sp>
        <p:sp>
          <p:nvSpPr>
            <p:cNvPr id="30" name="Rounded Rectangle 29"/>
            <p:cNvSpPr/>
            <p:nvPr/>
          </p:nvSpPr>
          <p:spPr>
            <a:xfrm>
              <a:off x="4495800" y="5122875"/>
              <a:ext cx="1978700" cy="299803"/>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smtClean="0"/>
                <a:t>Common Controls</a:t>
              </a:r>
              <a:endParaRPr lang="en-US" b="1" dirty="0"/>
            </a:p>
          </p:txBody>
        </p:sp>
        <p:sp>
          <p:nvSpPr>
            <p:cNvPr id="31" name="Rounded Rectangle 30"/>
            <p:cNvSpPr/>
            <p:nvPr/>
          </p:nvSpPr>
          <p:spPr>
            <a:xfrm>
              <a:off x="4498300" y="5501999"/>
              <a:ext cx="1978700" cy="299803"/>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smtClean="0"/>
                <a:t>New Controls</a:t>
              </a:r>
              <a:endParaRPr lang="en-US" b="1" dirty="0"/>
            </a:p>
          </p:txBody>
        </p:sp>
        <p:sp>
          <p:nvSpPr>
            <p:cNvPr id="32" name="Rounded Rectangle 31"/>
            <p:cNvSpPr/>
            <p:nvPr/>
          </p:nvSpPr>
          <p:spPr>
            <a:xfrm>
              <a:off x="4500800" y="5881121"/>
              <a:ext cx="1978700" cy="299803"/>
            </a:xfrm>
            <a:prstGeom prst="roundRect">
              <a:avLst/>
            </a:prstGeom>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b="1" dirty="0" smtClean="0"/>
                <a:t>More…</a:t>
              </a:r>
              <a:endParaRPr lang="en-US" b="1" dirty="0"/>
            </a:p>
          </p:txBody>
        </p:sp>
      </p:grpSp>
      <p:sp>
        <p:nvSpPr>
          <p:cNvPr id="33" name="TextBox 32"/>
          <p:cNvSpPr txBox="1"/>
          <p:nvPr/>
        </p:nvSpPr>
        <p:spPr>
          <a:xfrm>
            <a:off x="7052731" y="1499620"/>
            <a:ext cx="1184941" cy="477054"/>
          </a:xfrm>
          <a:prstGeom prst="rect">
            <a:avLst/>
          </a:prstGeom>
          <a:noFill/>
        </p:spPr>
        <p:txBody>
          <a:bodyPr wrap="none" rtlCol="0">
            <a:spAutoFit/>
          </a:bodyPr>
          <a:lstStyle/>
          <a:p>
            <a:pPr algn="ctr">
              <a:lnSpc>
                <a:spcPts val="3000"/>
              </a:lnSpc>
            </a:pPr>
            <a:r>
              <a:rPr lang="zh-CN" altLang="en-US" sz="2600" b="1" dirty="0" smtClean="0">
                <a:solidFill>
                  <a:srgbClr val="00B0F0"/>
                </a:solidFill>
              </a:rPr>
              <a:t>功能库</a:t>
            </a:r>
            <a:endParaRPr lang="en-US" sz="2600" b="1" dirty="0">
              <a:solidFill>
                <a:srgbClr val="00B0F0"/>
              </a:solidFill>
            </a:endParaRPr>
          </a:p>
        </p:txBody>
      </p:sp>
      <p:sp>
        <p:nvSpPr>
          <p:cNvPr id="34" name="TextBox 33"/>
          <p:cNvSpPr txBox="1"/>
          <p:nvPr/>
        </p:nvSpPr>
        <p:spPr>
          <a:xfrm>
            <a:off x="3742784" y="1499620"/>
            <a:ext cx="1518364" cy="477054"/>
          </a:xfrm>
          <a:prstGeom prst="rect">
            <a:avLst/>
          </a:prstGeom>
          <a:noFill/>
        </p:spPr>
        <p:txBody>
          <a:bodyPr wrap="none" rtlCol="0">
            <a:spAutoFit/>
          </a:bodyPr>
          <a:lstStyle/>
          <a:p>
            <a:pPr algn="ctr">
              <a:lnSpc>
                <a:spcPts val="3000"/>
              </a:lnSpc>
            </a:pPr>
            <a:r>
              <a:rPr lang="zh-CN" altLang="en-US" sz="2600" b="1" dirty="0" smtClean="0">
                <a:solidFill>
                  <a:srgbClr val="00B0F0"/>
                </a:solidFill>
              </a:rPr>
              <a:t>用户界面</a:t>
            </a:r>
            <a:endParaRPr lang="en-US" sz="2600" b="1" dirty="0">
              <a:solidFill>
                <a:srgbClr val="00B0F0"/>
              </a:solidFill>
            </a:endParaRPr>
          </a:p>
        </p:txBody>
      </p:sp>
      <p:sp>
        <p:nvSpPr>
          <p:cNvPr id="35" name="TextBox 34"/>
          <p:cNvSpPr txBox="1"/>
          <p:nvPr/>
        </p:nvSpPr>
        <p:spPr>
          <a:xfrm>
            <a:off x="320294" y="1499620"/>
            <a:ext cx="2185214" cy="477054"/>
          </a:xfrm>
          <a:prstGeom prst="rect">
            <a:avLst/>
          </a:prstGeom>
          <a:noFill/>
        </p:spPr>
        <p:txBody>
          <a:bodyPr wrap="none" rtlCol="0">
            <a:spAutoFit/>
          </a:bodyPr>
          <a:lstStyle/>
          <a:p>
            <a:pPr algn="ctr">
              <a:lnSpc>
                <a:spcPts val="3000"/>
              </a:lnSpc>
            </a:pPr>
            <a:r>
              <a:rPr lang="zh-CN" altLang="en-US" sz="2600" b="1" dirty="0" smtClean="0">
                <a:solidFill>
                  <a:srgbClr val="00B0F0"/>
                </a:solidFill>
              </a:rPr>
              <a:t>应用程序框架</a:t>
            </a:r>
            <a:endParaRPr lang="en-US" sz="2600" b="1" dirty="0">
              <a:solidFill>
                <a:srgbClr val="00B0F0"/>
              </a:solidFill>
            </a:endParaRPr>
          </a:p>
        </p:txBody>
      </p:sp>
      <p:sp>
        <p:nvSpPr>
          <p:cNvPr id="36" name="Explosion 1 35"/>
          <p:cNvSpPr/>
          <p:nvPr/>
        </p:nvSpPr>
        <p:spPr>
          <a:xfrm rot="978264">
            <a:off x="9592700" y="1245901"/>
            <a:ext cx="2184234" cy="1253420"/>
          </a:xfrm>
          <a:prstGeom prst="irregularSeal1">
            <a:avLst/>
          </a:prstGeom>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1500" dirty="0" smtClean="0">
                <a:ln w="18415" cmpd="sng">
                  <a:solidFill>
                    <a:srgbClr val="FFFFFF"/>
                  </a:solidFill>
                  <a:prstDash val="solid"/>
                </a:ln>
                <a:solidFill>
                  <a:srgbClr val="FFFFFF"/>
                </a:solidFill>
                <a:effectLst>
                  <a:outerShdw blurRad="63500" dir="3600000" algn="tl" rotWithShape="0">
                    <a:srgbClr val="000000">
                      <a:alpha val="70000"/>
                    </a:srgbClr>
                  </a:outerShdw>
                </a:effectLst>
              </a:rPr>
              <a:t>NEW in VS2010!</a:t>
            </a:r>
            <a:endParaRPr lang="en-US" sz="150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
        <p:nvSpPr>
          <p:cNvPr id="37" name="Rounded Rectangle 36"/>
          <p:cNvSpPr/>
          <p:nvPr/>
        </p:nvSpPr>
        <p:spPr>
          <a:xfrm>
            <a:off x="6792686" y="5212080"/>
            <a:ext cx="1689395" cy="600891"/>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smtClean="0"/>
              <a:t>Transactional</a:t>
            </a:r>
          </a:p>
          <a:p>
            <a:pPr algn="ctr"/>
            <a:r>
              <a:rPr lang="en-US" b="1" dirty="0" smtClean="0"/>
              <a:t>File System</a:t>
            </a:r>
            <a:endParaRPr lang="en-US" b="1" dirty="0"/>
          </a:p>
        </p:txBody>
      </p:sp>
      <p:sp>
        <p:nvSpPr>
          <p:cNvPr id="38" name="Rounded Rectangle 37"/>
          <p:cNvSpPr/>
          <p:nvPr/>
        </p:nvSpPr>
        <p:spPr>
          <a:xfrm>
            <a:off x="6801394" y="4676503"/>
            <a:ext cx="1689395" cy="43978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smtClean="0"/>
              <a:t>D2D</a:t>
            </a:r>
            <a:endParaRPr lang="en-US" b="1" dirty="0"/>
          </a:p>
        </p:txBody>
      </p:sp>
      <p:sp>
        <p:nvSpPr>
          <p:cNvPr id="39" name="Rounded Rectangle 38"/>
          <p:cNvSpPr/>
          <p:nvPr/>
        </p:nvSpPr>
        <p:spPr>
          <a:xfrm>
            <a:off x="4468116" y="4130807"/>
            <a:ext cx="1950652" cy="50074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smtClean="0"/>
              <a:t>Win7 Ribbon</a:t>
            </a:r>
            <a:endParaRPr lang="en-US" b="1" dirty="0"/>
          </a:p>
        </p:txBody>
      </p:sp>
      <p:sp>
        <p:nvSpPr>
          <p:cNvPr id="40" name="Rounded Rectangle 39"/>
          <p:cNvSpPr/>
          <p:nvPr/>
        </p:nvSpPr>
        <p:spPr>
          <a:xfrm>
            <a:off x="4463762" y="3547333"/>
            <a:ext cx="1950652" cy="49203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smtClean="0"/>
              <a:t>Win7 Taskbar</a:t>
            </a:r>
            <a:endParaRPr lang="en-US" b="1" dirty="0"/>
          </a:p>
        </p:txBody>
      </p:sp>
      <p:sp>
        <p:nvSpPr>
          <p:cNvPr id="41" name="Rounded Rectangle 40"/>
          <p:cNvSpPr/>
          <p:nvPr/>
        </p:nvSpPr>
        <p:spPr>
          <a:xfrm>
            <a:off x="2651759" y="4618916"/>
            <a:ext cx="1689395" cy="627017"/>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smtClean="0"/>
              <a:t>Live Icons &amp; Rich Preview</a:t>
            </a:r>
            <a:endParaRPr lang="en-US" b="1" dirty="0"/>
          </a:p>
        </p:txBody>
      </p:sp>
      <p:sp>
        <p:nvSpPr>
          <p:cNvPr id="42" name="Rounded Rectangle 41"/>
          <p:cNvSpPr/>
          <p:nvPr/>
        </p:nvSpPr>
        <p:spPr>
          <a:xfrm>
            <a:off x="2665006" y="4087694"/>
            <a:ext cx="1689395" cy="43978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smtClean="0"/>
              <a:t>Task Dialog</a:t>
            </a:r>
            <a:endParaRPr lang="en-US" b="1" dirty="0"/>
          </a:p>
        </p:txBody>
      </p:sp>
      <p:sp>
        <p:nvSpPr>
          <p:cNvPr id="43" name="Rounded Rectangle 42"/>
          <p:cNvSpPr/>
          <p:nvPr/>
        </p:nvSpPr>
        <p:spPr>
          <a:xfrm>
            <a:off x="535578" y="4754880"/>
            <a:ext cx="1719874" cy="104938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smtClean="0"/>
              <a:t>App Recovery &amp; Restart Manager</a:t>
            </a:r>
            <a:endParaRPr lang="en-US" b="1" dirty="0"/>
          </a:p>
        </p:txBody>
      </p:sp>
      <p:sp>
        <p:nvSpPr>
          <p:cNvPr id="44" name="Rounded Rectangle 43"/>
          <p:cNvSpPr/>
          <p:nvPr/>
        </p:nvSpPr>
        <p:spPr>
          <a:xfrm>
            <a:off x="2623880" y="2446986"/>
            <a:ext cx="1716300" cy="153570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Basic GUI Support</a:t>
            </a:r>
            <a:endParaRPr lang="en-US" dirty="0"/>
          </a:p>
        </p:txBody>
      </p:sp>
      <p:sp>
        <p:nvSpPr>
          <p:cNvPr id="45" name="Rounded Rectangle 44"/>
          <p:cNvSpPr/>
          <p:nvPr/>
        </p:nvSpPr>
        <p:spPr>
          <a:xfrm>
            <a:off x="2649981" y="5347676"/>
            <a:ext cx="1689395" cy="43978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smtClean="0"/>
              <a:t>DPI Aware</a:t>
            </a:r>
            <a:endParaRPr lang="en-US" b="1" dirty="0"/>
          </a:p>
        </p:txBody>
      </p:sp>
      <p:sp>
        <p:nvSpPr>
          <p:cNvPr id="46" name="Rounded Rectangle 45"/>
          <p:cNvSpPr/>
          <p:nvPr/>
        </p:nvSpPr>
        <p:spPr>
          <a:xfrm>
            <a:off x="4456090" y="2421227"/>
            <a:ext cx="1983346" cy="100552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lang="en-US" dirty="0" smtClean="0"/>
              <a:t>VS2008 SP1 Features</a:t>
            </a:r>
            <a:endParaRPr lang="en-US" dirty="0"/>
          </a:p>
        </p:txBody>
      </p:sp>
      <p:sp>
        <p:nvSpPr>
          <p:cNvPr id="47" name="Rounded Rectangle 46"/>
          <p:cNvSpPr/>
          <p:nvPr/>
        </p:nvSpPr>
        <p:spPr>
          <a:xfrm>
            <a:off x="4478848" y="5300638"/>
            <a:ext cx="1950652" cy="50074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smtClean="0"/>
              <a:t>Multi Touch</a:t>
            </a:r>
            <a:endParaRPr lang="en-US" b="1" dirty="0"/>
          </a:p>
        </p:txBody>
      </p:sp>
      <p:sp>
        <p:nvSpPr>
          <p:cNvPr id="48" name="Rounded Rectangle 47"/>
          <p:cNvSpPr/>
          <p:nvPr/>
        </p:nvSpPr>
        <p:spPr>
          <a:xfrm>
            <a:off x="4474494" y="4717164"/>
            <a:ext cx="1950652" cy="492034"/>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smtClean="0"/>
              <a:t>Ribbon Designer</a:t>
            </a:r>
            <a:endParaRPr lang="en-US" b="1" dirty="0"/>
          </a:p>
        </p:txBody>
      </p:sp>
      <p:sp>
        <p:nvSpPr>
          <p:cNvPr id="49" name="Rounded Rectangle 48"/>
          <p:cNvSpPr/>
          <p:nvPr/>
        </p:nvSpPr>
        <p:spPr>
          <a:xfrm>
            <a:off x="535355" y="2485622"/>
            <a:ext cx="1716300" cy="145628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err="1" smtClean="0"/>
              <a:t>CWinApp</a:t>
            </a:r>
            <a:endParaRPr lang="en-US" dirty="0" smtClean="0"/>
          </a:p>
          <a:p>
            <a:pPr algn="ctr"/>
            <a:endParaRPr lang="en-US" dirty="0" smtClean="0"/>
          </a:p>
          <a:p>
            <a:pPr algn="ctr"/>
            <a:r>
              <a:rPr lang="en-US" dirty="0" smtClean="0"/>
              <a:t>Doc/View</a:t>
            </a:r>
            <a:endParaRPr lang="en-US" dirty="0"/>
          </a:p>
        </p:txBody>
      </p:sp>
      <p:sp>
        <p:nvSpPr>
          <p:cNvPr id="50" name="Rounded Rectangle 49"/>
          <p:cNvSpPr/>
          <p:nvPr/>
        </p:nvSpPr>
        <p:spPr>
          <a:xfrm>
            <a:off x="533432" y="4018638"/>
            <a:ext cx="1719874" cy="656393"/>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b="1" dirty="0" smtClean="0"/>
              <a:t>Find &amp; Organize</a:t>
            </a:r>
            <a:endParaRPr lang="en-US" b="1" dirty="0"/>
          </a:p>
        </p:txBody>
      </p:sp>
      <p:sp>
        <p:nvSpPr>
          <p:cNvPr id="51" name="Rounded Rectangle 50"/>
          <p:cNvSpPr/>
          <p:nvPr/>
        </p:nvSpPr>
        <p:spPr>
          <a:xfrm>
            <a:off x="6779462" y="2446986"/>
            <a:ext cx="1716300" cy="2112135"/>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Basic General Purpose Classes</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childTnLst>
                                </p:cTn>
                              </p:par>
                              <p:par>
                                <p:cTn id="7" presetID="0" presetClass="path" presetSubtype="0" accel="50000" decel="50000" fill="hold" grpId="1" nodeType="withEffect">
                                  <p:stCondLst>
                                    <p:cond delay="0"/>
                                  </p:stCondLst>
                                  <p:childTnLst>
                                    <p:animMotion origin="layout" path="M 0 0 C -0.00347 0.01411 -0.00799 0.02683 -0.01684 0.03562 C -0.01736 0.03747 -0.01736 0.03978 -0.0184 0.04117 C -0.02222 0.04625 -0.03854 0.06337 -0.04375 0.06568 C -0.0526 0.07516 -0.06354 0.08441 -0.07465 0.08811 C -0.08472 0.09713 -0.07986 0.09459 -0.08872 0.09759 C -0.09601 0.10407 -0.10972 0.11031 -0.1184 0.11263 C -0.1401 0.12997 -0.17934 0.13298 -0.20417 0.13506 C -0.23385 0.14269 -0.26667 0.13784 -0.29583 0.13691 C -0.29861 0.13622 -0.30139 0.13575 -0.30417 0.13506 C -0.30885 0.1339 -0.3184 0.13136 -0.3184 0.13136 C -0.32552 0.1265 -0.33316 0.12465 -0.3408 0.12188 C -0.3467 0.11957 -0.35208 0.11563 -0.35781 0.11263 C -0.36649 0.10037 -0.35174 0.12026 -0.36754 0.105 C -0.37083 0.10199 -0.37326 0.09759 -0.37604 0.09389 C -0.37743 0.09204 -0.38021 0.08811 -0.38021 0.08811 C -0.38073 0.08626 -0.3809 0.08418 -0.38177 0.08256 C -0.38281 0.08048 -0.38507 0.07932 -0.38594 0.07701 C -0.38698 0.07424 -0.38663 0.07054 -0.38733 0.06753 C -0.38854 0.06244 -0.39254 0.05481 -0.39445 0.05065 C -0.39549 0.04163 -0.39653 0.03284 -0.39861 0.02428 C -0.39965 0.01087 -0.40122 -0.00185 -0.40278 -0.01503 C -0.40208 -0.03006 -0.40295 -0.05527 -0.39583 -0.06938 C -0.38993 -0.09389 -0.37031 -0.11124 -0.35347 -0.12188 " pathEditMode="relative" ptsTypes="fffffffffffffffffffffffA">
                                      <p:cBhvr>
                                        <p:cTn id="8" dur="2000" fill="hold"/>
                                        <p:tgtEl>
                                          <p:spTgt spid="36"/>
                                        </p:tgtEl>
                                        <p:attrNameLst>
                                          <p:attrName>ppt_x</p:attrName>
                                          <p:attrName>ppt_y</p:attrName>
                                        </p:attrNameLst>
                                      </p:cBhvr>
                                    </p:animMotion>
                                  </p:childTnLst>
                                </p:cTn>
                              </p:par>
                              <p:par>
                                <p:cTn id="9" presetID="6" presetClass="emph" presetSubtype="0" fill="hold" nodeType="withEffect">
                                  <p:stCondLst>
                                    <p:cond delay="0"/>
                                  </p:stCondLst>
                                  <p:childTnLst>
                                    <p:animScale>
                                      <p:cBhvr>
                                        <p:cTn id="10" dur="2000" fill="hold"/>
                                        <p:tgtEl>
                                          <p:spTgt spid="16"/>
                                        </p:tgtEl>
                                      </p:cBhvr>
                                      <p:by x="100000" y="65000"/>
                                    </p:animScale>
                                  </p:childTnLst>
                                </p:cTn>
                              </p:par>
                              <p:par>
                                <p:cTn id="11" presetID="64" presetClass="path" presetSubtype="0" fill="hold" nodeType="withEffect">
                                  <p:stCondLst>
                                    <p:cond delay="0"/>
                                  </p:stCondLst>
                                  <p:childTnLst>
                                    <p:animMotion origin="layout" path="M -4.44444E-6 2.59259E-6 L -0.00138 -0.09885 " pathEditMode="relative" rAng="0" ptsTypes="AA">
                                      <p:cBhvr>
                                        <p:cTn id="12" dur="2000" fill="hold"/>
                                        <p:tgtEl>
                                          <p:spTgt spid="16"/>
                                        </p:tgtEl>
                                        <p:attrNameLst>
                                          <p:attrName>ppt_x</p:attrName>
                                          <p:attrName>ppt_y</p:attrName>
                                        </p:attrNameLst>
                                      </p:cBhvr>
                                      <p:rCtr x="-1" y="-50"/>
                                    </p:animMotion>
                                  </p:childTnLst>
                                </p:cTn>
                              </p:par>
                            </p:childTnLst>
                          </p:cTn>
                        </p:par>
                        <p:par>
                          <p:cTn id="13" fill="hold">
                            <p:stCondLst>
                              <p:cond delay="2000"/>
                            </p:stCondLst>
                            <p:childTnLst>
                              <p:par>
                                <p:cTn id="14" presetID="10" presetClass="exit" presetSubtype="0" fill="hold" nodeType="afterEffect">
                                  <p:stCondLst>
                                    <p:cond delay="0"/>
                                  </p:stCondLst>
                                  <p:childTnLst>
                                    <p:animEffect transition="out" filter="fade">
                                      <p:cBhvr>
                                        <p:cTn id="15" dur="500"/>
                                        <p:tgtEl>
                                          <p:spTgt spid="16"/>
                                        </p:tgtEl>
                                      </p:cBhvr>
                                    </p:animEffect>
                                    <p:set>
                                      <p:cBhvr>
                                        <p:cTn id="16" dur="1" fill="hold">
                                          <p:stCondLst>
                                            <p:cond delay="499"/>
                                          </p:stCondLst>
                                        </p:cTn>
                                        <p:tgtEl>
                                          <p:spTgt spid="16"/>
                                        </p:tgtEl>
                                        <p:attrNameLst>
                                          <p:attrName>style.visibility</p:attrName>
                                        </p:attrNameLst>
                                      </p:cBhvr>
                                      <p:to>
                                        <p:strVal val="hidden"/>
                                      </p:to>
                                    </p:set>
                                  </p:childTnLst>
                                </p:cTn>
                              </p:par>
                              <p:par>
                                <p:cTn id="17" presetID="10" presetClass="entr" presetSubtype="0" fill="hold" grpId="0" nodeType="with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500"/>
                                        <p:tgtEl>
                                          <p:spTgt spid="44"/>
                                        </p:tgtEl>
                                      </p:cBhvr>
                                    </p:animEffect>
                                  </p:childTnLst>
                                </p:cTn>
                              </p:par>
                            </p:childTnLst>
                          </p:cTn>
                        </p:par>
                        <p:par>
                          <p:cTn id="20" fill="hold">
                            <p:stCondLst>
                              <p:cond delay="2500"/>
                            </p:stCondLst>
                            <p:childTnLst>
                              <p:par>
                                <p:cTn id="21" presetID="1" presetClass="entr" presetSubtype="0" fill="hold" grpId="0" nodeType="afterEffect">
                                  <p:stCondLst>
                                    <p:cond delay="0"/>
                                  </p:stCondLst>
                                  <p:childTnLst>
                                    <p:set>
                                      <p:cBhvr>
                                        <p:cTn id="22" dur="1" fill="hold">
                                          <p:stCondLst>
                                            <p:cond delay="0"/>
                                          </p:stCondLst>
                                        </p:cTn>
                                        <p:tgtEl>
                                          <p:spTgt spid="41"/>
                                        </p:tgtEl>
                                        <p:attrNameLst>
                                          <p:attrName>style.visibility</p:attrName>
                                        </p:attrNameLst>
                                      </p:cBhvr>
                                      <p:to>
                                        <p:strVal val="visible"/>
                                      </p:to>
                                    </p:set>
                                  </p:childTnLst>
                                </p:cTn>
                              </p:par>
                            </p:childTnLst>
                          </p:cTn>
                        </p:par>
                        <p:par>
                          <p:cTn id="23" fill="hold">
                            <p:stCondLst>
                              <p:cond delay="2500"/>
                            </p:stCondLst>
                            <p:childTnLst>
                              <p:par>
                                <p:cTn id="24" presetID="1" presetClass="entr" presetSubtype="0" fill="hold" grpId="0" nodeType="afterEffect">
                                  <p:stCondLst>
                                    <p:cond delay="0"/>
                                  </p:stCondLst>
                                  <p:childTnLst>
                                    <p:set>
                                      <p:cBhvr>
                                        <p:cTn id="25" dur="1" fill="hold">
                                          <p:stCondLst>
                                            <p:cond delay="0"/>
                                          </p:stCondLst>
                                        </p:cTn>
                                        <p:tgtEl>
                                          <p:spTgt spid="42"/>
                                        </p:tgtEl>
                                        <p:attrNameLst>
                                          <p:attrName>style.visibility</p:attrName>
                                        </p:attrNameLst>
                                      </p:cBhvr>
                                      <p:to>
                                        <p:strVal val="visible"/>
                                      </p:to>
                                    </p:set>
                                  </p:childTnLst>
                                </p:cTn>
                              </p:par>
                            </p:childTnLst>
                          </p:cTn>
                        </p:par>
                        <p:par>
                          <p:cTn id="26" fill="hold">
                            <p:stCondLst>
                              <p:cond delay="2500"/>
                            </p:stCondLst>
                            <p:childTnLst>
                              <p:par>
                                <p:cTn id="27" presetID="1" presetClass="entr" presetSubtype="0"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6" presetClass="emph" presetSubtype="0" fill="hold" nodeType="clickEffect">
                                  <p:stCondLst>
                                    <p:cond delay="0"/>
                                  </p:stCondLst>
                                  <p:childTnLst>
                                    <p:animScale>
                                      <p:cBhvr>
                                        <p:cTn id="32" dur="2000" fill="hold"/>
                                        <p:tgtEl>
                                          <p:spTgt spid="11"/>
                                        </p:tgtEl>
                                      </p:cBhvr>
                                      <p:by x="100000" y="65000"/>
                                    </p:animScale>
                                  </p:childTnLst>
                                </p:cTn>
                              </p:par>
                              <p:par>
                                <p:cTn id="33" presetID="64" presetClass="path" presetSubtype="0" fill="hold" nodeType="withEffect">
                                  <p:stCondLst>
                                    <p:cond delay="0"/>
                                  </p:stCondLst>
                                  <p:childTnLst>
                                    <p:animMotion origin="layout" path="M -2.77778E-7 2.59259E-6 L -0.00156 -0.08148 " pathEditMode="relative" rAng="0" ptsTypes="AA">
                                      <p:cBhvr>
                                        <p:cTn id="34" dur="2000" fill="hold"/>
                                        <p:tgtEl>
                                          <p:spTgt spid="11"/>
                                        </p:tgtEl>
                                        <p:attrNameLst>
                                          <p:attrName>ppt_x</p:attrName>
                                          <p:attrName>ppt_y</p:attrName>
                                        </p:attrNameLst>
                                      </p:cBhvr>
                                      <p:rCtr x="-1" y="-41"/>
                                    </p:animMotion>
                                  </p:childTnLst>
                                </p:cTn>
                              </p:par>
                            </p:childTnLst>
                          </p:cTn>
                        </p:par>
                        <p:par>
                          <p:cTn id="35" fill="hold">
                            <p:stCondLst>
                              <p:cond delay="2000"/>
                            </p:stCondLst>
                            <p:childTnLst>
                              <p:par>
                                <p:cTn id="36" presetID="10" presetClass="exit" presetSubtype="0" fill="hold" nodeType="afterEffect">
                                  <p:stCondLst>
                                    <p:cond delay="0"/>
                                  </p:stCondLst>
                                  <p:childTnLst>
                                    <p:animEffect transition="out" filter="fade">
                                      <p:cBhvr>
                                        <p:cTn id="37" dur="500"/>
                                        <p:tgtEl>
                                          <p:spTgt spid="11"/>
                                        </p:tgtEl>
                                      </p:cBhvr>
                                    </p:animEffect>
                                    <p:set>
                                      <p:cBhvr>
                                        <p:cTn id="38" dur="1" fill="hold">
                                          <p:stCondLst>
                                            <p:cond delay="499"/>
                                          </p:stCondLst>
                                        </p:cTn>
                                        <p:tgtEl>
                                          <p:spTgt spid="11"/>
                                        </p:tgtEl>
                                        <p:attrNameLst>
                                          <p:attrName>style.visibility</p:attrName>
                                        </p:attrNameLst>
                                      </p:cBhvr>
                                      <p:to>
                                        <p:strVal val="hidden"/>
                                      </p:to>
                                    </p:set>
                                  </p:childTnLst>
                                </p:cTn>
                              </p:par>
                              <p:par>
                                <p:cTn id="39" presetID="10" presetClass="entr" presetSubtype="0" fill="hold" grpId="0" nodeType="withEffect">
                                  <p:stCondLst>
                                    <p:cond delay="0"/>
                                  </p:stCondLst>
                                  <p:childTnLst>
                                    <p:set>
                                      <p:cBhvr>
                                        <p:cTn id="40" dur="1" fill="hold">
                                          <p:stCondLst>
                                            <p:cond delay="0"/>
                                          </p:stCondLst>
                                        </p:cTn>
                                        <p:tgtEl>
                                          <p:spTgt spid="51"/>
                                        </p:tgtEl>
                                        <p:attrNameLst>
                                          <p:attrName>style.visibility</p:attrName>
                                        </p:attrNameLst>
                                      </p:cBhvr>
                                      <p:to>
                                        <p:strVal val="visible"/>
                                      </p:to>
                                    </p:set>
                                    <p:animEffect transition="in" filter="fade">
                                      <p:cBhvr>
                                        <p:cTn id="41" dur="500"/>
                                        <p:tgtEl>
                                          <p:spTgt spid="51"/>
                                        </p:tgtEl>
                                      </p:cBhvr>
                                    </p:animEffect>
                                  </p:childTnLst>
                                </p:cTn>
                              </p:par>
                            </p:childTnLst>
                          </p:cTn>
                        </p:par>
                        <p:par>
                          <p:cTn id="42" fill="hold">
                            <p:stCondLst>
                              <p:cond delay="2500"/>
                            </p:stCondLst>
                            <p:childTnLst>
                              <p:par>
                                <p:cTn id="43" presetID="1"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childTnLst>
                                </p:cTn>
                              </p:par>
                            </p:childTnLst>
                          </p:cTn>
                        </p:par>
                        <p:par>
                          <p:cTn id="45" fill="hold">
                            <p:stCondLst>
                              <p:cond delay="2500"/>
                            </p:stCondLst>
                            <p:childTnLst>
                              <p:par>
                                <p:cTn id="46" presetID="1" presetClass="entr" presetSubtype="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childTnLst>
                                </p:cTn>
                              </p:par>
                            </p:childTnLst>
                          </p:cTn>
                        </p:par>
                      </p:childTnLst>
                    </p:cTn>
                  </p:par>
                  <p:par>
                    <p:cTn id="48" fill="hold">
                      <p:stCondLst>
                        <p:cond delay="indefinite"/>
                      </p:stCondLst>
                      <p:childTnLst>
                        <p:par>
                          <p:cTn id="49" fill="hold">
                            <p:stCondLst>
                              <p:cond delay="0"/>
                            </p:stCondLst>
                            <p:childTnLst>
                              <p:par>
                                <p:cTn id="50" presetID="6" presetClass="emph" presetSubtype="0" fill="hold" nodeType="clickEffect">
                                  <p:stCondLst>
                                    <p:cond delay="0"/>
                                  </p:stCondLst>
                                  <p:childTnLst>
                                    <p:animScale>
                                      <p:cBhvr>
                                        <p:cTn id="51" dur="2000" fill="hold"/>
                                        <p:tgtEl>
                                          <p:spTgt spid="23"/>
                                        </p:tgtEl>
                                      </p:cBhvr>
                                      <p:by x="100000" y="65000"/>
                                    </p:animScale>
                                  </p:childTnLst>
                                </p:cTn>
                              </p:par>
                              <p:par>
                                <p:cTn id="52" presetID="64" presetClass="path" presetSubtype="0" fill="hold" nodeType="withEffect">
                                  <p:stCondLst>
                                    <p:cond delay="0"/>
                                  </p:stCondLst>
                                  <p:childTnLst>
                                    <p:animMotion origin="layout" path="M 2.5E-6 -7.40741E-7 L -0.00156 -0.08935 " pathEditMode="relative" rAng="0" ptsTypes="AA">
                                      <p:cBhvr>
                                        <p:cTn id="53" dur="2000" fill="hold"/>
                                        <p:tgtEl>
                                          <p:spTgt spid="23"/>
                                        </p:tgtEl>
                                        <p:attrNameLst>
                                          <p:attrName>ppt_x</p:attrName>
                                          <p:attrName>ppt_y</p:attrName>
                                        </p:attrNameLst>
                                      </p:cBhvr>
                                      <p:rCtr x="-1" y="-45"/>
                                    </p:animMotion>
                                  </p:childTnLst>
                                </p:cTn>
                              </p:par>
                            </p:childTnLst>
                          </p:cTn>
                        </p:par>
                        <p:par>
                          <p:cTn id="54" fill="hold">
                            <p:stCondLst>
                              <p:cond delay="2000"/>
                            </p:stCondLst>
                            <p:childTnLst>
                              <p:par>
                                <p:cTn id="55" presetID="10" presetClass="exit" presetSubtype="0" fill="hold" nodeType="afterEffect">
                                  <p:stCondLst>
                                    <p:cond delay="0"/>
                                  </p:stCondLst>
                                  <p:childTnLst>
                                    <p:animEffect transition="out" filter="fade">
                                      <p:cBhvr>
                                        <p:cTn id="56" dur="500"/>
                                        <p:tgtEl>
                                          <p:spTgt spid="23"/>
                                        </p:tgtEl>
                                      </p:cBhvr>
                                    </p:animEffect>
                                    <p:set>
                                      <p:cBhvr>
                                        <p:cTn id="57" dur="1" fill="hold">
                                          <p:stCondLst>
                                            <p:cond delay="499"/>
                                          </p:stCondLst>
                                        </p:cTn>
                                        <p:tgtEl>
                                          <p:spTgt spid="23"/>
                                        </p:tgtEl>
                                        <p:attrNameLst>
                                          <p:attrName>style.visibility</p:attrName>
                                        </p:attrNameLst>
                                      </p:cBhvr>
                                      <p:to>
                                        <p:strVal val="hidden"/>
                                      </p:to>
                                    </p:set>
                                  </p:childTnLst>
                                </p:cTn>
                              </p:par>
                              <p:par>
                                <p:cTn id="58" presetID="10" presetClass="entr" presetSubtype="0" fill="hold" grpId="0" nodeType="with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500"/>
                                        <p:tgtEl>
                                          <p:spTgt spid="46"/>
                                        </p:tgtEl>
                                      </p:cBhvr>
                                    </p:animEffect>
                                  </p:childTnLst>
                                </p:cTn>
                              </p:par>
                            </p:childTnLst>
                          </p:cTn>
                        </p:par>
                        <p:par>
                          <p:cTn id="61" fill="hold">
                            <p:stCondLst>
                              <p:cond delay="2500"/>
                            </p:stCondLst>
                            <p:childTnLst>
                              <p:par>
                                <p:cTn id="62" presetID="1" presetClass="entr" presetSubtype="0" fill="hold" grpId="0" nodeType="afterEffect">
                                  <p:stCondLst>
                                    <p:cond delay="0"/>
                                  </p:stCondLst>
                                  <p:childTnLst>
                                    <p:set>
                                      <p:cBhvr>
                                        <p:cTn id="63" dur="1" fill="hold">
                                          <p:stCondLst>
                                            <p:cond delay="0"/>
                                          </p:stCondLst>
                                        </p:cTn>
                                        <p:tgtEl>
                                          <p:spTgt spid="40"/>
                                        </p:tgtEl>
                                        <p:attrNameLst>
                                          <p:attrName>style.visibility</p:attrName>
                                        </p:attrNameLst>
                                      </p:cBhvr>
                                      <p:to>
                                        <p:strVal val="visible"/>
                                      </p:to>
                                    </p:set>
                                  </p:childTnLst>
                                </p:cTn>
                              </p:par>
                            </p:childTnLst>
                          </p:cTn>
                        </p:par>
                        <p:par>
                          <p:cTn id="64" fill="hold">
                            <p:stCondLst>
                              <p:cond delay="2500"/>
                            </p:stCondLst>
                            <p:childTnLst>
                              <p:par>
                                <p:cTn id="65" presetID="1" presetClass="entr" presetSubtype="0" fill="hold" grpId="0" nodeType="afterEffect">
                                  <p:stCondLst>
                                    <p:cond delay="0"/>
                                  </p:stCondLst>
                                  <p:childTnLst>
                                    <p:set>
                                      <p:cBhvr>
                                        <p:cTn id="66" dur="1" fill="hold">
                                          <p:stCondLst>
                                            <p:cond delay="0"/>
                                          </p:stCondLst>
                                        </p:cTn>
                                        <p:tgtEl>
                                          <p:spTgt spid="39"/>
                                        </p:tgtEl>
                                        <p:attrNameLst>
                                          <p:attrName>style.visibility</p:attrName>
                                        </p:attrNameLst>
                                      </p:cBhvr>
                                      <p:to>
                                        <p:strVal val="visible"/>
                                      </p:to>
                                    </p:set>
                                  </p:childTnLst>
                                </p:cTn>
                              </p:par>
                            </p:childTnLst>
                          </p:cTn>
                        </p:par>
                        <p:par>
                          <p:cTn id="67" fill="hold">
                            <p:stCondLst>
                              <p:cond delay="2500"/>
                            </p:stCondLst>
                            <p:childTnLst>
                              <p:par>
                                <p:cTn id="68" presetID="1" presetClass="entr" presetSubtype="0" fill="hold" grpId="0" nodeType="afterEffect">
                                  <p:stCondLst>
                                    <p:cond delay="0"/>
                                  </p:stCondLst>
                                  <p:childTnLst>
                                    <p:set>
                                      <p:cBhvr>
                                        <p:cTn id="69" dur="1" fill="hold">
                                          <p:stCondLst>
                                            <p:cond delay="0"/>
                                          </p:stCondLst>
                                        </p:cTn>
                                        <p:tgtEl>
                                          <p:spTgt spid="48"/>
                                        </p:tgtEl>
                                        <p:attrNameLst>
                                          <p:attrName>style.visibility</p:attrName>
                                        </p:attrNameLst>
                                      </p:cBhvr>
                                      <p:to>
                                        <p:strVal val="visible"/>
                                      </p:to>
                                    </p:set>
                                  </p:childTnLst>
                                </p:cTn>
                              </p:par>
                            </p:childTnLst>
                          </p:cTn>
                        </p:par>
                        <p:par>
                          <p:cTn id="70" fill="hold">
                            <p:stCondLst>
                              <p:cond delay="2500"/>
                            </p:stCondLst>
                            <p:childTnLst>
                              <p:par>
                                <p:cTn id="71" presetID="1" presetClass="entr" presetSubtype="0" fill="hold" grpId="0" nodeType="afterEffect">
                                  <p:stCondLst>
                                    <p:cond delay="0"/>
                                  </p:stCondLst>
                                  <p:childTnLst>
                                    <p:set>
                                      <p:cBhvr>
                                        <p:cTn id="72" dur="1" fill="hold">
                                          <p:stCondLst>
                                            <p:cond delay="0"/>
                                          </p:stCondLst>
                                        </p:cTn>
                                        <p:tgtEl>
                                          <p:spTgt spid="47"/>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6" presetClass="emph" presetSubtype="0" fill="hold" nodeType="clickEffect">
                                  <p:stCondLst>
                                    <p:cond delay="0"/>
                                  </p:stCondLst>
                                  <p:childTnLst>
                                    <p:animScale>
                                      <p:cBhvr>
                                        <p:cTn id="76" dur="2000" fill="hold"/>
                                        <p:tgtEl>
                                          <p:spTgt spid="7"/>
                                        </p:tgtEl>
                                      </p:cBhvr>
                                      <p:by x="100000" y="70000"/>
                                    </p:animScale>
                                  </p:childTnLst>
                                </p:cTn>
                              </p:par>
                              <p:par>
                                <p:cTn id="77" presetID="64" presetClass="path" presetSubtype="0" fill="hold" nodeType="withEffect">
                                  <p:stCondLst>
                                    <p:cond delay="0"/>
                                  </p:stCondLst>
                                  <p:childTnLst>
                                    <p:animMotion origin="layout" path="M 4.16667E-6 -3.7037E-6 L -0.00157 -0.09328 " pathEditMode="relative" rAng="0" ptsTypes="AA">
                                      <p:cBhvr>
                                        <p:cTn id="78" dur="2000" fill="hold"/>
                                        <p:tgtEl>
                                          <p:spTgt spid="7"/>
                                        </p:tgtEl>
                                        <p:attrNameLst>
                                          <p:attrName>ppt_x</p:attrName>
                                          <p:attrName>ppt_y</p:attrName>
                                        </p:attrNameLst>
                                      </p:cBhvr>
                                      <p:rCtr x="-1" y="-47"/>
                                    </p:animMotion>
                                  </p:childTnLst>
                                </p:cTn>
                              </p:par>
                            </p:childTnLst>
                          </p:cTn>
                        </p:par>
                        <p:par>
                          <p:cTn id="79" fill="hold">
                            <p:stCondLst>
                              <p:cond delay="2000"/>
                            </p:stCondLst>
                            <p:childTnLst>
                              <p:par>
                                <p:cTn id="80" presetID="10" presetClass="exit" presetSubtype="0" fill="hold" nodeType="afterEffect">
                                  <p:stCondLst>
                                    <p:cond delay="0"/>
                                  </p:stCondLst>
                                  <p:childTnLst>
                                    <p:animEffect transition="out" filter="fade">
                                      <p:cBhvr>
                                        <p:cTn id="81" dur="500"/>
                                        <p:tgtEl>
                                          <p:spTgt spid="7"/>
                                        </p:tgtEl>
                                      </p:cBhvr>
                                    </p:animEffect>
                                    <p:set>
                                      <p:cBhvr>
                                        <p:cTn id="82" dur="1" fill="hold">
                                          <p:stCondLst>
                                            <p:cond delay="499"/>
                                          </p:stCondLst>
                                        </p:cTn>
                                        <p:tgtEl>
                                          <p:spTgt spid="7"/>
                                        </p:tgtEl>
                                        <p:attrNameLst>
                                          <p:attrName>style.visibility</p:attrName>
                                        </p:attrNameLst>
                                      </p:cBhvr>
                                      <p:to>
                                        <p:strVal val="hidden"/>
                                      </p:to>
                                    </p:set>
                                  </p:childTnLst>
                                </p:cTn>
                              </p:par>
                              <p:par>
                                <p:cTn id="83" presetID="10" presetClass="entr" presetSubtype="0" fill="hold" grpId="0" nodeType="with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fade">
                                      <p:cBhvr>
                                        <p:cTn id="85" dur="500"/>
                                        <p:tgtEl>
                                          <p:spTgt spid="49"/>
                                        </p:tgtEl>
                                      </p:cBhvr>
                                    </p:animEffect>
                                  </p:childTnLst>
                                </p:cTn>
                              </p:par>
                            </p:childTnLst>
                          </p:cTn>
                        </p:par>
                        <p:par>
                          <p:cTn id="86" fill="hold">
                            <p:stCondLst>
                              <p:cond delay="2500"/>
                            </p:stCondLst>
                            <p:childTnLst>
                              <p:par>
                                <p:cTn id="87" presetID="1" presetClass="entr" presetSubtype="0"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childTnLst>
                                </p:cTn>
                              </p:par>
                            </p:childTnLst>
                          </p:cTn>
                        </p:par>
                        <p:par>
                          <p:cTn id="89" fill="hold">
                            <p:stCondLst>
                              <p:cond delay="2500"/>
                            </p:stCondLst>
                            <p:childTnLst>
                              <p:par>
                                <p:cTn id="90" presetID="1"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36" grpId="1"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smtClean="0"/>
              <a:t>新的</a:t>
            </a:r>
            <a:r>
              <a:rPr lang="en-US" altLang="zh-CN" dirty="0" smtClean="0"/>
              <a:t>MFC</a:t>
            </a:r>
            <a:r>
              <a:rPr lang="zh-CN" altLang="en-US" dirty="0" smtClean="0"/>
              <a:t>特性</a:t>
            </a:r>
          </a:p>
        </p:txBody>
      </p:sp>
      <p:sp>
        <p:nvSpPr>
          <p:cNvPr id="4" name="文本占位符 3"/>
          <p:cNvSpPr>
            <a:spLocks noGrp="1"/>
          </p:cNvSpPr>
          <p:nvPr>
            <p:ph type="body" sz="quarter" idx="11"/>
          </p:nvPr>
        </p:nvSpPr>
        <p:spPr/>
        <p:txBody>
          <a:bodyPr/>
          <a:lstStyle/>
          <a:p>
            <a:endParaRPr lang="en-US" altLang="zh-CN" dirty="0" smtClean="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总结</a:t>
            </a:r>
            <a:endParaRPr lang="zh-CN" altLang="en-US" dirty="0"/>
          </a:p>
        </p:txBody>
      </p:sp>
      <p:sp>
        <p:nvSpPr>
          <p:cNvPr id="84" name="Rounded Rectangle 83"/>
          <p:cNvSpPr/>
          <p:nvPr/>
        </p:nvSpPr>
        <p:spPr bwMode="auto">
          <a:xfrm>
            <a:off x="276449" y="1500174"/>
            <a:ext cx="8612370" cy="4703361"/>
          </a:xfrm>
          <a:prstGeom prst="roundRect">
            <a:avLst>
              <a:gd name="adj" fmla="val 6273"/>
            </a:avLst>
          </a:prstGeom>
          <a:gradFill flip="none" rotWithShape="1">
            <a:gsLst>
              <a:gs pos="0">
                <a:schemeClr val="bg2">
                  <a:alpha val="23000"/>
                </a:schemeClr>
              </a:gs>
              <a:gs pos="100000">
                <a:schemeClr val="tx1">
                  <a:alpha val="0"/>
                </a:schemeClr>
              </a:gs>
            </a:gsLst>
            <a:lin ang="5400000" scaled="1"/>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914400" latinLnBrk="0">
              <a:lnSpc>
                <a:spcPct val="100000"/>
              </a:lnSpc>
              <a:buClrTx/>
              <a:buSzTx/>
              <a:buFontTx/>
              <a:buNone/>
              <a:tabLst/>
            </a:pPr>
            <a:endParaRPr lang="en-US" smtClean="0"/>
          </a:p>
        </p:txBody>
      </p:sp>
      <p:sp>
        <p:nvSpPr>
          <p:cNvPr id="85" name="Rounded Rectangle 84"/>
          <p:cNvSpPr/>
          <p:nvPr/>
        </p:nvSpPr>
        <p:spPr bwMode="auto">
          <a:xfrm>
            <a:off x="379413" y="1617137"/>
            <a:ext cx="4051005" cy="2026177"/>
          </a:xfrm>
          <a:prstGeom prst="roundRect">
            <a:avLst>
              <a:gd name="adj" fmla="val 10499"/>
            </a:avLst>
          </a:prstGeom>
          <a:gradFill flip="none" rotWithShape="1">
            <a:gsLst>
              <a:gs pos="0">
                <a:schemeClr val="tx1"/>
              </a:gs>
              <a:gs pos="12000">
                <a:schemeClr val="bg1">
                  <a:lumMod val="60000"/>
                  <a:lumOff val="40000"/>
                </a:schemeClr>
              </a:gs>
              <a:gs pos="84000">
                <a:schemeClr val="tx1">
                  <a:alpha val="0"/>
                </a:schemeClr>
              </a:gs>
            </a:gsLst>
            <a:lin ang="16200000" scaled="1"/>
            <a:tileRect/>
          </a:gradFill>
          <a:ln w="19050" cap="flat" cmpd="sng" algn="ctr">
            <a:solidFill>
              <a:srgbClr val="FFFFFF">
                <a:alpha val="23922"/>
              </a:srgb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smtClean="0"/>
          </a:p>
        </p:txBody>
      </p:sp>
      <p:sp>
        <p:nvSpPr>
          <p:cNvPr id="86" name="Rounded Rectangle 85"/>
          <p:cNvSpPr/>
          <p:nvPr/>
        </p:nvSpPr>
        <p:spPr bwMode="auto">
          <a:xfrm>
            <a:off x="4500562" y="1617137"/>
            <a:ext cx="4264025" cy="2026177"/>
          </a:xfrm>
          <a:prstGeom prst="roundRect">
            <a:avLst>
              <a:gd name="adj" fmla="val 10499"/>
            </a:avLst>
          </a:prstGeom>
          <a:gradFill flip="none" rotWithShape="1">
            <a:gsLst>
              <a:gs pos="0">
                <a:schemeClr val="tx1"/>
              </a:gs>
              <a:gs pos="12000">
                <a:schemeClr val="bg1">
                  <a:lumMod val="60000"/>
                  <a:lumOff val="40000"/>
                </a:schemeClr>
              </a:gs>
              <a:gs pos="84000">
                <a:schemeClr val="tx1">
                  <a:alpha val="0"/>
                </a:schemeClr>
              </a:gs>
            </a:gsLst>
            <a:lin ang="16200000" scaled="1"/>
            <a:tileRect/>
          </a:gradFill>
          <a:ln w="19050" cap="flat" cmpd="sng" algn="ctr">
            <a:solidFill>
              <a:srgbClr val="FFFFFF">
                <a:alpha val="23922"/>
              </a:srgb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dirty="0" smtClean="0"/>
              <a:t> </a:t>
            </a:r>
          </a:p>
        </p:txBody>
      </p:sp>
      <p:sp>
        <p:nvSpPr>
          <p:cNvPr id="87" name="Title 31"/>
          <p:cNvSpPr txBox="1">
            <a:spLocks/>
          </p:cNvSpPr>
          <p:nvPr/>
        </p:nvSpPr>
        <p:spPr bwMode="auto">
          <a:xfrm>
            <a:off x="500034" y="1634383"/>
            <a:ext cx="4349246" cy="4616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r>
              <a:rPr lang="zh-CN" altLang="en-US" sz="2400" b="1" dirty="0" smtClean="0">
                <a:solidFill>
                  <a:schemeClr val="accent1"/>
                </a:solidFill>
              </a:rPr>
              <a:t>对集成开发环境 </a:t>
            </a:r>
            <a:r>
              <a:rPr lang="en-US" altLang="zh-CN" sz="2400" b="1" dirty="0" smtClean="0">
                <a:solidFill>
                  <a:schemeClr val="accent1"/>
                </a:solidFill>
              </a:rPr>
              <a:t>(IDE)</a:t>
            </a:r>
            <a:r>
              <a:rPr lang="zh-CN" altLang="en-US" sz="2400" b="1" dirty="0" smtClean="0">
                <a:solidFill>
                  <a:schemeClr val="accent1"/>
                </a:solidFill>
              </a:rPr>
              <a:t>的改进</a:t>
            </a:r>
            <a:endParaRPr lang="en-US" altLang="zh-CN" sz="2400" b="1" dirty="0" smtClean="0">
              <a:solidFill>
                <a:schemeClr val="accent1"/>
              </a:solidFill>
            </a:endParaRPr>
          </a:p>
        </p:txBody>
      </p:sp>
      <p:sp>
        <p:nvSpPr>
          <p:cNvPr id="88" name="Title 31"/>
          <p:cNvSpPr txBox="1">
            <a:spLocks/>
          </p:cNvSpPr>
          <p:nvPr/>
        </p:nvSpPr>
        <p:spPr bwMode="auto">
          <a:xfrm>
            <a:off x="4429124" y="1634383"/>
            <a:ext cx="4535385" cy="4247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algn="ctr">
              <a:lnSpc>
                <a:spcPct val="90000"/>
              </a:lnSpc>
              <a:defRPr/>
            </a:pPr>
            <a:r>
              <a:rPr lang="zh-CN" altLang="en-US" sz="2400" b="1" dirty="0" smtClean="0">
                <a:solidFill>
                  <a:schemeClr val="accent1"/>
                </a:solidFill>
              </a:rPr>
              <a:t>支持新的语言特性 </a:t>
            </a:r>
            <a:r>
              <a:rPr lang="en-US" altLang="zh-CN" sz="2400" b="1" dirty="0" smtClean="0">
                <a:solidFill>
                  <a:schemeClr val="accent1"/>
                </a:solidFill>
              </a:rPr>
              <a:t>(C++0x)</a:t>
            </a:r>
          </a:p>
        </p:txBody>
      </p:sp>
      <p:sp>
        <p:nvSpPr>
          <p:cNvPr id="89" name="TextBox 88"/>
          <p:cNvSpPr txBox="1">
            <a:spLocks noChangeArrowheads="1"/>
          </p:cNvSpPr>
          <p:nvPr/>
        </p:nvSpPr>
        <p:spPr bwMode="auto">
          <a:xfrm>
            <a:off x="5041602" y="2071678"/>
            <a:ext cx="3276600" cy="1918987"/>
          </a:xfrm>
          <a:prstGeom prst="rect">
            <a:avLst/>
          </a:prstGeom>
          <a:noFill/>
          <a:ln w="9525" algn="ctr">
            <a:noFill/>
            <a:miter lim="800000"/>
            <a:headEnd/>
            <a:tailEnd/>
          </a:ln>
        </p:spPr>
        <p:txBody>
          <a:bodyPr>
            <a:spAutoFit/>
          </a:bodyPr>
          <a:lstStyle/>
          <a:p>
            <a:pPr marL="285750" lvl="1" indent="-285750">
              <a:lnSpc>
                <a:spcPct val="85000"/>
              </a:lnSpc>
              <a:spcBef>
                <a:spcPct val="25000"/>
              </a:spcBef>
              <a:buClr>
                <a:srgbClr val="F7AB3B"/>
              </a:buClr>
              <a:buSzPct val="95000"/>
              <a:buBlip>
                <a:blip r:embed="rId2"/>
              </a:buBlip>
              <a:defRPr/>
            </a:pPr>
            <a:r>
              <a:rPr lang="en-US" altLang="zh-CN" dirty="0" smtClean="0"/>
              <a:t>TR1</a:t>
            </a:r>
            <a:r>
              <a:rPr lang="zh-CN" altLang="en-US" dirty="0" smtClean="0"/>
              <a:t> 标准库</a:t>
            </a:r>
            <a:endParaRPr lang="en-US" altLang="zh-CN" dirty="0" smtClean="0"/>
          </a:p>
          <a:p>
            <a:pPr marL="285750" lvl="1" indent="-285750">
              <a:lnSpc>
                <a:spcPct val="85000"/>
              </a:lnSpc>
              <a:spcBef>
                <a:spcPct val="25000"/>
              </a:spcBef>
              <a:buClr>
                <a:srgbClr val="F7AB3B"/>
              </a:buClr>
              <a:buSzPct val="95000"/>
              <a:buBlip>
                <a:blip r:embed="rId2"/>
              </a:buBlip>
              <a:defRPr/>
            </a:pPr>
            <a:r>
              <a:rPr lang="zh-CN" altLang="en-US" dirty="0" smtClean="0"/>
              <a:t>匿名函数 （</a:t>
            </a:r>
            <a:r>
              <a:rPr lang="en-US" altLang="zh-CN" dirty="0" smtClean="0"/>
              <a:t>Lambdas</a:t>
            </a:r>
            <a:r>
              <a:rPr lang="zh-CN" altLang="en-US" dirty="0" smtClean="0"/>
              <a:t>）</a:t>
            </a:r>
            <a:endParaRPr lang="en-US" altLang="zh-CN" dirty="0" smtClean="0"/>
          </a:p>
          <a:p>
            <a:pPr marL="285750" lvl="1" indent="-285750">
              <a:lnSpc>
                <a:spcPct val="85000"/>
              </a:lnSpc>
              <a:spcBef>
                <a:spcPct val="25000"/>
              </a:spcBef>
              <a:buClr>
                <a:srgbClr val="F7AB3B"/>
              </a:buClr>
              <a:buSzPct val="95000"/>
              <a:buBlip>
                <a:blip r:embed="rId2"/>
              </a:buBlip>
              <a:defRPr/>
            </a:pPr>
            <a:r>
              <a:rPr lang="en-US" altLang="zh-CN" dirty="0" err="1" smtClean="0"/>
              <a:t>rvalue</a:t>
            </a:r>
            <a:r>
              <a:rPr lang="en-US" altLang="zh-CN" dirty="0" smtClean="0"/>
              <a:t> references</a:t>
            </a:r>
          </a:p>
          <a:p>
            <a:pPr marL="285750" lvl="1" indent="-285750">
              <a:lnSpc>
                <a:spcPct val="85000"/>
              </a:lnSpc>
              <a:spcBef>
                <a:spcPct val="25000"/>
              </a:spcBef>
              <a:buClr>
                <a:srgbClr val="F7AB3B"/>
              </a:buClr>
              <a:buSzPct val="95000"/>
              <a:buBlip>
                <a:blip r:embed="rId2"/>
              </a:buBlip>
              <a:defRPr/>
            </a:pPr>
            <a:r>
              <a:rPr lang="en-US" altLang="zh-CN" dirty="0" smtClean="0"/>
              <a:t>Auto</a:t>
            </a:r>
          </a:p>
          <a:p>
            <a:pPr marL="285750" lvl="1" indent="-285750">
              <a:lnSpc>
                <a:spcPct val="85000"/>
              </a:lnSpc>
              <a:spcBef>
                <a:spcPct val="25000"/>
              </a:spcBef>
              <a:buClr>
                <a:srgbClr val="F7AB3B"/>
              </a:buClr>
              <a:buSzPct val="95000"/>
              <a:buBlip>
                <a:blip r:embed="rId2"/>
              </a:buBlip>
              <a:defRPr/>
            </a:pPr>
            <a:r>
              <a:rPr lang="en-US" altLang="zh-CN" dirty="0" err="1" smtClean="0"/>
              <a:t>static_assert</a:t>
            </a:r>
            <a:endParaRPr lang="en-US" altLang="zh-CN" sz="2000" dirty="0" smtClean="0"/>
          </a:p>
          <a:p>
            <a:pPr marL="285750" indent="-285750">
              <a:lnSpc>
                <a:spcPct val="85000"/>
              </a:lnSpc>
              <a:spcBef>
                <a:spcPct val="25000"/>
              </a:spcBef>
              <a:buClr>
                <a:srgbClr val="F7AB3B"/>
              </a:buClr>
              <a:buSzPct val="95000"/>
              <a:buBlip>
                <a:blip r:embed="rId2"/>
              </a:buBlip>
              <a:defRPr/>
            </a:pPr>
            <a:endParaRPr lang="en-US" sz="2000" kern="0" dirty="0">
              <a:solidFill>
                <a:srgbClr val="FFFFFF"/>
              </a:solidFill>
              <a:effectLst>
                <a:outerShdw blurRad="50800" dist="38100" dir="2700000" algn="tl" rotWithShape="0">
                  <a:prstClr val="black">
                    <a:alpha val="60000"/>
                  </a:prstClr>
                </a:outerShdw>
              </a:effectLst>
              <a:latin typeface="Segoe"/>
            </a:endParaRPr>
          </a:p>
        </p:txBody>
      </p:sp>
      <p:sp>
        <p:nvSpPr>
          <p:cNvPr id="90" name="TextBox 89"/>
          <p:cNvSpPr txBox="1">
            <a:spLocks noChangeArrowheads="1"/>
          </p:cNvSpPr>
          <p:nvPr/>
        </p:nvSpPr>
        <p:spPr bwMode="auto">
          <a:xfrm>
            <a:off x="799225" y="2247784"/>
            <a:ext cx="3683000" cy="937180"/>
          </a:xfrm>
          <a:prstGeom prst="rect">
            <a:avLst/>
          </a:prstGeom>
          <a:noFill/>
          <a:ln w="9525" algn="ctr">
            <a:noFill/>
            <a:miter lim="800000"/>
            <a:headEnd/>
            <a:tailEnd/>
          </a:ln>
        </p:spPr>
        <p:txBody>
          <a:bodyPr>
            <a:spAutoFit/>
          </a:bodyPr>
          <a:lstStyle/>
          <a:p>
            <a:pPr marL="285750" lvl="1" indent="-285750">
              <a:lnSpc>
                <a:spcPct val="85000"/>
              </a:lnSpc>
              <a:spcBef>
                <a:spcPct val="25000"/>
              </a:spcBef>
              <a:buClr>
                <a:srgbClr val="F7AB3B"/>
              </a:buClr>
              <a:buSzPct val="95000"/>
              <a:buBlip>
                <a:blip r:embed="rId2"/>
              </a:buBlip>
              <a:defRPr/>
            </a:pPr>
            <a:r>
              <a:rPr lang="zh-CN" altLang="en-US" dirty="0" smtClean="0"/>
              <a:t>新的编辑环境</a:t>
            </a:r>
            <a:endParaRPr lang="en-US" altLang="zh-CN" dirty="0" smtClean="0"/>
          </a:p>
          <a:p>
            <a:pPr marL="285750" lvl="1" indent="-285750" fontAlgn="auto">
              <a:lnSpc>
                <a:spcPct val="85000"/>
              </a:lnSpc>
              <a:spcBef>
                <a:spcPct val="25000"/>
              </a:spcBef>
              <a:spcAft>
                <a:spcPts val="0"/>
              </a:spcAft>
              <a:buClr>
                <a:srgbClr val="F7AB3B"/>
              </a:buClr>
              <a:buSzPct val="95000"/>
              <a:buBlip>
                <a:blip r:embed="rId2"/>
              </a:buBlip>
              <a:defRPr/>
            </a:pPr>
            <a:r>
              <a:rPr lang="zh-CN" altLang="en-US" dirty="0" smtClean="0"/>
              <a:t>对</a:t>
            </a:r>
            <a:r>
              <a:rPr lang="en-US" altLang="zh-CN" dirty="0" err="1" smtClean="0"/>
              <a:t>Intellisense</a:t>
            </a:r>
            <a:r>
              <a:rPr lang="zh-CN" altLang="en-US" dirty="0" smtClean="0"/>
              <a:t>的改进</a:t>
            </a:r>
            <a:endParaRPr lang="en-US" altLang="zh-CN" dirty="0" smtClean="0"/>
          </a:p>
          <a:p>
            <a:pPr marL="285750" lvl="1" indent="-285750" fontAlgn="auto">
              <a:lnSpc>
                <a:spcPct val="85000"/>
              </a:lnSpc>
              <a:spcBef>
                <a:spcPct val="25000"/>
              </a:spcBef>
              <a:spcAft>
                <a:spcPts val="0"/>
              </a:spcAft>
              <a:buClr>
                <a:srgbClr val="F7AB3B"/>
              </a:buClr>
              <a:buSzPct val="95000"/>
              <a:buBlip>
                <a:blip r:embed="rId2"/>
              </a:buBlip>
              <a:defRPr/>
            </a:pPr>
            <a:r>
              <a:rPr lang="zh-CN" altLang="en-US" dirty="0" smtClean="0"/>
              <a:t>对项目配置文件的改进</a:t>
            </a:r>
            <a:endParaRPr lang="en-US" altLang="en-US" dirty="0" err="1" smtClean="0"/>
          </a:p>
        </p:txBody>
      </p:sp>
      <p:sp>
        <p:nvSpPr>
          <p:cNvPr id="91" name="Rounded Rectangle 90"/>
          <p:cNvSpPr/>
          <p:nvPr/>
        </p:nvSpPr>
        <p:spPr bwMode="auto">
          <a:xfrm>
            <a:off x="379413" y="3786190"/>
            <a:ext cx="2335199" cy="2286016"/>
          </a:xfrm>
          <a:prstGeom prst="roundRect">
            <a:avLst>
              <a:gd name="adj" fmla="val 10499"/>
            </a:avLst>
          </a:prstGeom>
          <a:gradFill flip="none" rotWithShape="1">
            <a:gsLst>
              <a:gs pos="0">
                <a:schemeClr val="tx1"/>
              </a:gs>
              <a:gs pos="12000">
                <a:schemeClr val="bg1">
                  <a:lumMod val="60000"/>
                  <a:lumOff val="40000"/>
                </a:schemeClr>
              </a:gs>
              <a:gs pos="84000">
                <a:schemeClr val="tx1">
                  <a:alpha val="0"/>
                </a:schemeClr>
              </a:gs>
            </a:gsLst>
            <a:lin ang="16200000" scaled="1"/>
            <a:tileRect/>
          </a:gradFill>
          <a:ln w="19050" cap="flat" cmpd="sng" algn="ctr">
            <a:solidFill>
              <a:srgbClr val="FFFFFF">
                <a:alpha val="23922"/>
              </a:srgb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smtClean="0"/>
          </a:p>
        </p:txBody>
      </p:sp>
      <p:sp>
        <p:nvSpPr>
          <p:cNvPr id="92" name="Rounded Rectangle 91"/>
          <p:cNvSpPr/>
          <p:nvPr/>
        </p:nvSpPr>
        <p:spPr bwMode="auto">
          <a:xfrm>
            <a:off x="2714612" y="3786190"/>
            <a:ext cx="2928958" cy="2286016"/>
          </a:xfrm>
          <a:prstGeom prst="roundRect">
            <a:avLst>
              <a:gd name="adj" fmla="val 10499"/>
            </a:avLst>
          </a:prstGeom>
          <a:gradFill flip="none" rotWithShape="1">
            <a:gsLst>
              <a:gs pos="0">
                <a:schemeClr val="tx1"/>
              </a:gs>
              <a:gs pos="12000">
                <a:schemeClr val="bg1">
                  <a:lumMod val="60000"/>
                  <a:lumOff val="40000"/>
                </a:schemeClr>
              </a:gs>
              <a:gs pos="84000">
                <a:schemeClr val="tx1">
                  <a:alpha val="0"/>
                </a:schemeClr>
              </a:gs>
            </a:gsLst>
            <a:lin ang="16200000" scaled="1"/>
            <a:tileRect/>
          </a:gradFill>
          <a:ln w="19050" cap="flat" cmpd="sng" algn="ctr">
            <a:solidFill>
              <a:srgbClr val="FFFFFF">
                <a:alpha val="23922"/>
              </a:srgb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dirty="0" smtClean="0"/>
              <a:t> </a:t>
            </a:r>
          </a:p>
        </p:txBody>
      </p:sp>
      <p:sp>
        <p:nvSpPr>
          <p:cNvPr id="93" name="Title 31"/>
          <p:cNvSpPr txBox="1">
            <a:spLocks/>
          </p:cNvSpPr>
          <p:nvPr/>
        </p:nvSpPr>
        <p:spPr bwMode="auto">
          <a:xfrm>
            <a:off x="571472" y="3786190"/>
            <a:ext cx="2134668" cy="4616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r>
              <a:rPr lang="zh-CN" altLang="en-US" sz="2400" b="1" dirty="0" smtClean="0">
                <a:solidFill>
                  <a:schemeClr val="accent1"/>
                </a:solidFill>
              </a:rPr>
              <a:t>开发并行程序</a:t>
            </a:r>
            <a:endParaRPr lang="en-US" altLang="zh-CN" sz="2400" b="1" dirty="0" smtClean="0">
              <a:solidFill>
                <a:schemeClr val="accent1"/>
              </a:solidFill>
            </a:endParaRPr>
          </a:p>
        </p:txBody>
      </p:sp>
      <p:sp>
        <p:nvSpPr>
          <p:cNvPr id="94" name="Title 31"/>
          <p:cNvSpPr txBox="1">
            <a:spLocks/>
          </p:cNvSpPr>
          <p:nvPr/>
        </p:nvSpPr>
        <p:spPr bwMode="auto">
          <a:xfrm>
            <a:off x="2857488" y="3861524"/>
            <a:ext cx="2357454" cy="4247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algn="ctr">
              <a:lnSpc>
                <a:spcPct val="90000"/>
              </a:lnSpc>
              <a:defRPr/>
            </a:pPr>
            <a:r>
              <a:rPr lang="zh-CN" altLang="en-US" sz="2400" b="1" dirty="0" smtClean="0">
                <a:solidFill>
                  <a:schemeClr val="accent1"/>
                </a:solidFill>
              </a:rPr>
              <a:t>优化生成代码</a:t>
            </a:r>
            <a:endParaRPr lang="en-US" altLang="zh-CN" sz="2400" b="1" dirty="0" smtClean="0">
              <a:solidFill>
                <a:schemeClr val="accent1"/>
              </a:solidFill>
            </a:endParaRPr>
          </a:p>
        </p:txBody>
      </p:sp>
      <p:sp>
        <p:nvSpPr>
          <p:cNvPr id="97" name="TextBox 96"/>
          <p:cNvSpPr txBox="1">
            <a:spLocks noChangeArrowheads="1"/>
          </p:cNvSpPr>
          <p:nvPr/>
        </p:nvSpPr>
        <p:spPr bwMode="auto">
          <a:xfrm>
            <a:off x="500034" y="4286256"/>
            <a:ext cx="2000264" cy="1103379"/>
          </a:xfrm>
          <a:prstGeom prst="rect">
            <a:avLst/>
          </a:prstGeom>
          <a:noFill/>
          <a:ln w="9525" algn="ctr">
            <a:noFill/>
            <a:miter lim="800000"/>
            <a:headEnd/>
            <a:tailEnd/>
          </a:ln>
        </p:spPr>
        <p:txBody>
          <a:bodyPr wrap="square">
            <a:spAutoFit/>
          </a:bodyPr>
          <a:lstStyle/>
          <a:p>
            <a:pPr marL="285750" lvl="1" indent="-285750">
              <a:lnSpc>
                <a:spcPct val="85000"/>
              </a:lnSpc>
              <a:spcBef>
                <a:spcPct val="25000"/>
              </a:spcBef>
              <a:buClr>
                <a:srgbClr val="F7AB3B"/>
              </a:buClr>
              <a:buSzPct val="95000"/>
              <a:buBlip>
                <a:blip r:embed="rId2"/>
              </a:buBlip>
              <a:defRPr/>
            </a:pPr>
            <a:r>
              <a:rPr lang="zh-CN" altLang="en-US" dirty="0" smtClean="0"/>
              <a:t>运行库支持</a:t>
            </a:r>
            <a:r>
              <a:rPr lang="en-US" altLang="zh-CN" dirty="0" smtClean="0"/>
              <a:t>native</a:t>
            </a:r>
            <a:r>
              <a:rPr lang="zh-CN" altLang="en-US" dirty="0" smtClean="0"/>
              <a:t>代码</a:t>
            </a:r>
            <a:endParaRPr lang="en-US" altLang="zh-CN" dirty="0" smtClean="0"/>
          </a:p>
          <a:p>
            <a:pPr marL="285750" lvl="1" indent="-285750" fontAlgn="auto">
              <a:lnSpc>
                <a:spcPct val="85000"/>
              </a:lnSpc>
              <a:spcBef>
                <a:spcPct val="25000"/>
              </a:spcBef>
              <a:spcAft>
                <a:spcPts val="0"/>
              </a:spcAft>
              <a:buClr>
                <a:srgbClr val="F7AB3B"/>
              </a:buClr>
              <a:buSzPct val="95000"/>
              <a:buBlip>
                <a:blip r:embed="rId2"/>
              </a:buBlip>
              <a:defRPr/>
            </a:pPr>
            <a:r>
              <a:rPr lang="zh-CN" altLang="en-US" dirty="0" smtClean="0"/>
              <a:t>提供了调试和分析工具</a:t>
            </a:r>
            <a:endParaRPr lang="en-US" altLang="zh-CN" dirty="0" smtClean="0"/>
          </a:p>
        </p:txBody>
      </p:sp>
      <p:sp>
        <p:nvSpPr>
          <p:cNvPr id="98" name="TextBox 97"/>
          <p:cNvSpPr txBox="1">
            <a:spLocks noChangeArrowheads="1"/>
          </p:cNvSpPr>
          <p:nvPr/>
        </p:nvSpPr>
        <p:spPr bwMode="auto">
          <a:xfrm>
            <a:off x="2928926" y="4286256"/>
            <a:ext cx="2714644" cy="1712777"/>
          </a:xfrm>
          <a:prstGeom prst="rect">
            <a:avLst/>
          </a:prstGeom>
          <a:noFill/>
          <a:ln w="9525" algn="ctr">
            <a:noFill/>
            <a:miter lim="800000"/>
            <a:headEnd/>
            <a:tailEnd/>
          </a:ln>
        </p:spPr>
        <p:txBody>
          <a:bodyPr wrap="square">
            <a:spAutoFit/>
          </a:bodyPr>
          <a:lstStyle/>
          <a:p>
            <a:pPr marL="285750" lvl="1" indent="-285750">
              <a:lnSpc>
                <a:spcPct val="85000"/>
              </a:lnSpc>
              <a:spcBef>
                <a:spcPct val="25000"/>
              </a:spcBef>
              <a:buClr>
                <a:srgbClr val="F7AB3B"/>
              </a:buClr>
              <a:buSzPct val="95000"/>
              <a:buBlip>
                <a:blip r:embed="rId2"/>
              </a:buBlip>
              <a:defRPr/>
            </a:pPr>
            <a:r>
              <a:rPr lang="zh-CN" altLang="en-US" dirty="0" smtClean="0"/>
              <a:t>对代码安全性的增强</a:t>
            </a:r>
            <a:endParaRPr lang="en-US" altLang="zh-CN" dirty="0" smtClean="0"/>
          </a:p>
          <a:p>
            <a:pPr marL="285750" lvl="1" indent="-285750">
              <a:lnSpc>
                <a:spcPct val="85000"/>
              </a:lnSpc>
              <a:spcBef>
                <a:spcPct val="25000"/>
              </a:spcBef>
              <a:buClr>
                <a:srgbClr val="F7AB3B"/>
              </a:buClr>
              <a:buSzPct val="95000"/>
              <a:buBlip>
                <a:blip r:embed="rId2"/>
              </a:buBlip>
              <a:defRPr/>
            </a:pPr>
            <a:r>
              <a:rPr lang="zh-CN" altLang="en-US" dirty="0" smtClean="0"/>
              <a:t>加快对大项目的代码连接的速度</a:t>
            </a:r>
            <a:endParaRPr lang="en-US" altLang="zh-CN" dirty="0" smtClean="0"/>
          </a:p>
          <a:p>
            <a:pPr marL="285750" lvl="1" indent="-285750">
              <a:lnSpc>
                <a:spcPct val="85000"/>
              </a:lnSpc>
              <a:spcBef>
                <a:spcPct val="25000"/>
              </a:spcBef>
              <a:buClr>
                <a:srgbClr val="F7AB3B"/>
              </a:buClr>
              <a:buSzPct val="95000"/>
              <a:buBlip>
                <a:blip r:embed="rId2"/>
              </a:buBlip>
              <a:defRPr/>
            </a:pPr>
            <a:r>
              <a:rPr lang="zh-CN" altLang="en-US" dirty="0" smtClean="0"/>
              <a:t>更好的代码优化</a:t>
            </a:r>
            <a:endParaRPr lang="en-US" altLang="zh-CN" dirty="0" smtClean="0"/>
          </a:p>
          <a:p>
            <a:pPr marL="285750" lvl="1" indent="-285750">
              <a:lnSpc>
                <a:spcPct val="85000"/>
              </a:lnSpc>
              <a:spcBef>
                <a:spcPct val="25000"/>
              </a:spcBef>
              <a:buClr>
                <a:srgbClr val="F7AB3B"/>
              </a:buClr>
              <a:buSzPct val="95000"/>
              <a:buBlip>
                <a:blip r:embed="rId2"/>
              </a:buBlip>
              <a:defRPr/>
            </a:pPr>
            <a:r>
              <a:rPr lang="zh-CN" altLang="en-US" dirty="0" smtClean="0"/>
              <a:t>支持对代码的静态分析</a:t>
            </a:r>
            <a:endParaRPr lang="en-US" altLang="zh-CN" dirty="0" smtClean="0"/>
          </a:p>
        </p:txBody>
      </p:sp>
      <p:sp>
        <p:nvSpPr>
          <p:cNvPr id="99" name="Rounded Rectangle 98"/>
          <p:cNvSpPr/>
          <p:nvPr/>
        </p:nvSpPr>
        <p:spPr bwMode="auto">
          <a:xfrm>
            <a:off x="5643570" y="3786190"/>
            <a:ext cx="3071834" cy="2286016"/>
          </a:xfrm>
          <a:prstGeom prst="roundRect">
            <a:avLst>
              <a:gd name="adj" fmla="val 10499"/>
            </a:avLst>
          </a:prstGeom>
          <a:gradFill flip="none" rotWithShape="1">
            <a:gsLst>
              <a:gs pos="0">
                <a:schemeClr val="tx1"/>
              </a:gs>
              <a:gs pos="12000">
                <a:schemeClr val="bg1">
                  <a:lumMod val="60000"/>
                  <a:lumOff val="40000"/>
                </a:schemeClr>
              </a:gs>
              <a:gs pos="84000">
                <a:schemeClr val="tx1">
                  <a:alpha val="0"/>
                </a:schemeClr>
              </a:gs>
            </a:gsLst>
            <a:lin ang="16200000" scaled="1"/>
            <a:tileRect/>
          </a:gradFill>
          <a:ln w="19050" cap="flat" cmpd="sng" algn="ctr">
            <a:solidFill>
              <a:srgbClr val="FFFFFF">
                <a:alpha val="23922"/>
              </a:srgb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dirty="0" smtClean="0"/>
              <a:t> </a:t>
            </a:r>
          </a:p>
        </p:txBody>
      </p:sp>
      <p:sp>
        <p:nvSpPr>
          <p:cNvPr id="100" name="Title 31"/>
          <p:cNvSpPr txBox="1">
            <a:spLocks/>
          </p:cNvSpPr>
          <p:nvPr/>
        </p:nvSpPr>
        <p:spPr bwMode="auto">
          <a:xfrm>
            <a:off x="5857884" y="3861524"/>
            <a:ext cx="2357454" cy="4247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algn="ctr">
              <a:lnSpc>
                <a:spcPct val="90000"/>
              </a:lnSpc>
              <a:defRPr/>
            </a:pPr>
            <a:r>
              <a:rPr lang="zh-CN" altLang="en-US" sz="2400" b="1" dirty="0" smtClean="0">
                <a:solidFill>
                  <a:schemeClr val="accent1"/>
                </a:solidFill>
              </a:rPr>
              <a:t>对</a:t>
            </a:r>
            <a:r>
              <a:rPr lang="en-US" altLang="zh-CN" sz="2400" b="1" dirty="0" smtClean="0">
                <a:solidFill>
                  <a:schemeClr val="accent1"/>
                </a:solidFill>
              </a:rPr>
              <a:t>MFC</a:t>
            </a:r>
            <a:r>
              <a:rPr lang="zh-CN" altLang="en-US" sz="2400" b="1" dirty="0" smtClean="0">
                <a:solidFill>
                  <a:schemeClr val="accent1"/>
                </a:solidFill>
              </a:rPr>
              <a:t>的增强</a:t>
            </a:r>
            <a:endParaRPr lang="en-US" altLang="zh-CN" sz="2400" b="1" dirty="0" smtClean="0">
              <a:solidFill>
                <a:schemeClr val="accent1"/>
              </a:solidFill>
            </a:endParaRPr>
          </a:p>
        </p:txBody>
      </p:sp>
      <p:sp>
        <p:nvSpPr>
          <p:cNvPr id="101" name="TextBox 100"/>
          <p:cNvSpPr txBox="1">
            <a:spLocks noChangeArrowheads="1"/>
          </p:cNvSpPr>
          <p:nvPr/>
        </p:nvSpPr>
        <p:spPr bwMode="auto">
          <a:xfrm>
            <a:off x="5786446" y="4286256"/>
            <a:ext cx="2714644" cy="1643527"/>
          </a:xfrm>
          <a:prstGeom prst="rect">
            <a:avLst/>
          </a:prstGeom>
          <a:noFill/>
          <a:ln w="9525" algn="ctr">
            <a:noFill/>
            <a:miter lim="800000"/>
            <a:headEnd/>
            <a:tailEnd/>
          </a:ln>
        </p:spPr>
        <p:txBody>
          <a:bodyPr wrap="square">
            <a:spAutoFit/>
          </a:bodyPr>
          <a:lstStyle/>
          <a:p>
            <a:pPr marL="285750" lvl="1" indent="-285750">
              <a:lnSpc>
                <a:spcPct val="85000"/>
              </a:lnSpc>
              <a:spcBef>
                <a:spcPct val="25000"/>
              </a:spcBef>
              <a:buClr>
                <a:srgbClr val="F7AB3B"/>
              </a:buClr>
              <a:buSzPct val="95000"/>
              <a:buBlip>
                <a:blip r:embed="rId2"/>
              </a:buBlip>
              <a:defRPr/>
            </a:pPr>
            <a:r>
              <a:rPr lang="zh-CN" altLang="en-US" dirty="0" smtClean="0"/>
              <a:t>对应用程序框架的扩展</a:t>
            </a:r>
            <a:endParaRPr lang="en-US" altLang="zh-CN" dirty="0" smtClean="0"/>
          </a:p>
          <a:p>
            <a:pPr marL="285750" lvl="1" indent="-285750">
              <a:lnSpc>
                <a:spcPct val="85000"/>
              </a:lnSpc>
              <a:spcBef>
                <a:spcPct val="25000"/>
              </a:spcBef>
              <a:buClr>
                <a:srgbClr val="F7AB3B"/>
              </a:buClr>
              <a:buSzPct val="95000"/>
              <a:buBlip>
                <a:blip r:embed="rId2"/>
              </a:buBlip>
              <a:defRPr/>
            </a:pPr>
            <a:r>
              <a:rPr lang="zh-CN" altLang="en-US" dirty="0" smtClean="0"/>
              <a:t>支持新的用户界面风格</a:t>
            </a:r>
            <a:endParaRPr lang="en-US" altLang="zh-CN" dirty="0" smtClean="0"/>
          </a:p>
          <a:p>
            <a:pPr marL="285750" lvl="1" indent="-285750">
              <a:lnSpc>
                <a:spcPct val="85000"/>
              </a:lnSpc>
              <a:spcBef>
                <a:spcPct val="25000"/>
              </a:spcBef>
              <a:buClr>
                <a:srgbClr val="F7AB3B"/>
              </a:buClr>
              <a:buSzPct val="95000"/>
              <a:buBlip>
                <a:blip r:embed="rId2"/>
              </a:buBlip>
              <a:defRPr/>
            </a:pPr>
            <a:r>
              <a:rPr lang="zh-CN" altLang="en-US" dirty="0" smtClean="0"/>
              <a:t>支持新的操作系统功能</a:t>
            </a:r>
            <a:endParaRPr lang="en-US" altLang="zh-CN"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议题</a:t>
            </a:r>
            <a:endParaRPr lang="en-US" dirty="0"/>
          </a:p>
        </p:txBody>
      </p:sp>
      <p:sp>
        <p:nvSpPr>
          <p:cNvPr id="3" name="Content Placeholder 2"/>
          <p:cNvSpPr>
            <a:spLocks noGrp="1"/>
          </p:cNvSpPr>
          <p:nvPr>
            <p:ph idx="1"/>
          </p:nvPr>
        </p:nvSpPr>
        <p:spPr/>
        <p:txBody>
          <a:bodyPr/>
          <a:lstStyle/>
          <a:p>
            <a:r>
              <a:rPr lang="en-US" altLang="zh-CN" sz="2800" dirty="0" smtClean="0"/>
              <a:t>VC++</a:t>
            </a:r>
            <a:r>
              <a:rPr lang="zh-CN" altLang="en-US" sz="2800" dirty="0" smtClean="0"/>
              <a:t>的战略思想</a:t>
            </a:r>
            <a:endParaRPr lang="en-US" altLang="zh-CN" sz="2800" dirty="0" smtClean="0"/>
          </a:p>
          <a:p>
            <a:r>
              <a:rPr lang="zh-CN" altLang="en-US" sz="2800" dirty="0" smtClean="0"/>
              <a:t>回顾</a:t>
            </a:r>
            <a:r>
              <a:rPr lang="en-US" altLang="zh-CN" sz="2800" dirty="0" smtClean="0"/>
              <a:t>VC++6.0</a:t>
            </a:r>
            <a:r>
              <a:rPr lang="zh-CN" altLang="en-US" sz="2800" dirty="0" smtClean="0"/>
              <a:t>至</a:t>
            </a:r>
            <a:r>
              <a:rPr lang="en-US" altLang="zh-CN" sz="2800" dirty="0" smtClean="0"/>
              <a:t>VS2008</a:t>
            </a:r>
            <a:r>
              <a:rPr lang="zh-CN" altLang="en-US" sz="2800" dirty="0" smtClean="0"/>
              <a:t>增加的功能</a:t>
            </a:r>
            <a:endParaRPr lang="en-US" altLang="zh-CN" sz="2800" dirty="0" smtClean="0"/>
          </a:p>
          <a:p>
            <a:r>
              <a:rPr lang="zh-CN" altLang="en-US" sz="2800" dirty="0" smtClean="0"/>
              <a:t>重点介绍</a:t>
            </a:r>
            <a:r>
              <a:rPr lang="en-US" altLang="zh-CN" sz="2800" dirty="0" smtClean="0"/>
              <a:t>Visual C++ 2010</a:t>
            </a:r>
            <a:r>
              <a:rPr lang="zh-CN" altLang="en-US" sz="2800" dirty="0" smtClean="0"/>
              <a:t>的新特性</a:t>
            </a:r>
            <a:endParaRPr lang="en-US" altLang="zh-CN" sz="2800" dirty="0" smtClean="0"/>
          </a:p>
          <a:p>
            <a:pPr lvl="1"/>
            <a:r>
              <a:rPr lang="zh-CN" altLang="en-US" sz="2800" dirty="0" smtClean="0"/>
              <a:t>对集成开发环境 </a:t>
            </a:r>
            <a:r>
              <a:rPr lang="en-US" altLang="zh-CN" sz="2800" dirty="0" smtClean="0"/>
              <a:t>(IDE)</a:t>
            </a:r>
            <a:r>
              <a:rPr lang="zh-CN" altLang="en-US" sz="2800" dirty="0" smtClean="0"/>
              <a:t>的改进</a:t>
            </a:r>
            <a:endParaRPr lang="en-US" altLang="zh-CN" sz="2800" dirty="0" smtClean="0"/>
          </a:p>
          <a:p>
            <a:pPr lvl="1"/>
            <a:r>
              <a:rPr lang="zh-CN" altLang="en-US" sz="2800" dirty="0" smtClean="0"/>
              <a:t>支持新的语言标准 </a:t>
            </a:r>
            <a:r>
              <a:rPr lang="en-US" altLang="zh-CN" sz="2800" dirty="0" smtClean="0"/>
              <a:t>(C++0x)</a:t>
            </a:r>
          </a:p>
          <a:p>
            <a:pPr lvl="1"/>
            <a:r>
              <a:rPr lang="zh-CN" altLang="en-US" sz="2800" dirty="0" smtClean="0"/>
              <a:t>对开发并行程序的支持</a:t>
            </a:r>
            <a:endParaRPr lang="en-US" altLang="zh-CN" sz="2800" dirty="0" smtClean="0"/>
          </a:p>
          <a:p>
            <a:pPr lvl="1"/>
            <a:r>
              <a:rPr lang="zh-CN" altLang="en-US" sz="2800" dirty="0" smtClean="0"/>
              <a:t>对编译链接器的优化和增强</a:t>
            </a:r>
            <a:endParaRPr lang="en-US" altLang="zh-CN" sz="2800" dirty="0" smtClean="0"/>
          </a:p>
          <a:p>
            <a:pPr lvl="1"/>
            <a:r>
              <a:rPr lang="zh-CN" altLang="en-US" sz="2800" dirty="0" smtClean="0"/>
              <a:t>对</a:t>
            </a:r>
            <a:r>
              <a:rPr lang="en-US" altLang="zh-CN" sz="2800" dirty="0" smtClean="0"/>
              <a:t>MFC</a:t>
            </a:r>
            <a:r>
              <a:rPr lang="zh-CN" altLang="en-US" sz="2800" dirty="0" smtClean="0"/>
              <a:t>的增强</a:t>
            </a:r>
            <a:endParaRPr lang="en-US" sz="2800" dirty="0" smtClean="0">
              <a:solidFill>
                <a:srgbClr val="000000"/>
              </a:solidFill>
              <a:latin typeface="Segoe" pitchFamily="34" charset="0"/>
            </a:endParaRPr>
          </a:p>
          <a:p>
            <a:endParaRPr lang="en-US" dirty="0" smtClean="0">
              <a:solidFill>
                <a:srgbClr val="000000"/>
              </a:solidFill>
              <a:latin typeface="Segoe" pitchFamily="34" charset="0"/>
            </a:endParaRPr>
          </a:p>
          <a:p>
            <a:endParaRPr lang="en-US" i="1" dirty="0" smtClean="0">
              <a:solidFill>
                <a:schemeClr val="bg2"/>
              </a:solidFill>
              <a:latin typeface="Segoe Black" pitchFamily="34" charset="0"/>
            </a:endParaRPr>
          </a:p>
          <a:p>
            <a:endParaRPr lang="en-US" altLang="zh-CN" dirty="0" smtClean="0"/>
          </a:p>
          <a:p>
            <a:endParaRPr lang="en-US" altLang="zh-CN" dirty="0" smtClean="0"/>
          </a:p>
          <a:p>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a:xfrm>
            <a:off x="357158" y="642918"/>
            <a:ext cx="8229600" cy="1143000"/>
          </a:xfrm>
        </p:spPr>
        <p:txBody>
          <a:bodyPr/>
          <a:lstStyle/>
          <a:p>
            <a:r>
              <a:rPr lang="zh-CN" altLang="en-US" dirty="0" smtClean="0"/>
              <a:t>参考资源</a:t>
            </a:r>
            <a:endParaRPr lang="zh-CN" altLang="en-US" dirty="0"/>
          </a:p>
        </p:txBody>
      </p:sp>
      <p:sp>
        <p:nvSpPr>
          <p:cNvPr id="3" name="Content Placeholder 2"/>
          <p:cNvSpPr txBox="1">
            <a:spLocks/>
          </p:cNvSpPr>
          <p:nvPr/>
        </p:nvSpPr>
        <p:spPr>
          <a:xfrm>
            <a:off x="457200" y="1600200"/>
            <a:ext cx="8229600" cy="4525963"/>
          </a:xfrm>
          <a:prstGeom prst="rect">
            <a:avLst/>
          </a:prstGeom>
        </p:spPr>
        <p:txBody>
          <a:bodyPr>
            <a:normAutofit fontScale="92500" lnSpcReduction="20000"/>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bg1"/>
                </a:solidFill>
                <a:effectLst/>
                <a:uLnTx/>
                <a:uFillTx/>
                <a:latin typeface="+mn-lt"/>
                <a:ea typeface="+mn-ea"/>
                <a:cs typeface="+mn-cs"/>
              </a:rPr>
              <a:t>VC </a:t>
            </a:r>
            <a:r>
              <a:rPr kumimoji="0" lang="zh-CN" altLang="en-US" sz="3200" b="0" i="0" u="none" strike="noStrike" kern="1200" cap="none" spc="0" normalizeH="0" baseline="0" noProof="0" dirty="0" smtClean="0">
                <a:ln>
                  <a:noFill/>
                </a:ln>
                <a:solidFill>
                  <a:schemeClr val="bg1"/>
                </a:solidFill>
                <a:effectLst/>
                <a:uLnTx/>
                <a:uFillTx/>
                <a:latin typeface="+mn-lt"/>
                <a:ea typeface="+mn-ea"/>
                <a:cs typeface="+mn-cs"/>
              </a:rPr>
              <a:t>团队博客</a:t>
            </a:r>
            <a:r>
              <a:rPr kumimoji="0" lang="en-US" sz="32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bg1"/>
                </a:solidFill>
                <a:effectLst/>
                <a:uLnTx/>
                <a:uFillTx/>
                <a:latin typeface="+mn-lt"/>
                <a:ea typeface="+mn-ea"/>
                <a:cs typeface="+mn-cs"/>
                <a:hlinkClick r:id="rId2"/>
              </a:rPr>
              <a:t>http://blogs.msdn.com/vcblog</a:t>
            </a:r>
            <a:endParaRPr kumimoji="0" lang="en-US" sz="3200" b="0" i="0" u="none" strike="noStrike" kern="1200" cap="none" spc="0" normalizeH="0" baseline="0" noProof="0" dirty="0" smtClean="0">
              <a:ln>
                <a:noFill/>
              </a:ln>
              <a:solidFill>
                <a:schemeClr val="bg1"/>
              </a:solidFill>
              <a:effectLst/>
              <a:uLnTx/>
              <a:uFillTx/>
              <a:latin typeface="+mn-lt"/>
              <a:ea typeface="+mn-ea"/>
              <a:cs typeface="+mn-cs"/>
            </a:endParaRPr>
          </a:p>
          <a:p>
            <a:pPr marL="342900" lvl="0" indent="-342900">
              <a:spcBef>
                <a:spcPct val="20000"/>
              </a:spcBef>
              <a:buFont typeface="Arial" pitchFamily="34" charset="0"/>
              <a:buChar char="•"/>
              <a:defRPr/>
            </a:pPr>
            <a:r>
              <a:rPr lang="en-US" sz="3200" dirty="0" smtClean="0">
                <a:solidFill>
                  <a:schemeClr val="bg1"/>
                </a:solidFill>
              </a:rPr>
              <a:t>VC </a:t>
            </a:r>
            <a:r>
              <a:rPr lang="zh-CN" altLang="en-US" sz="3200" dirty="0" smtClean="0">
                <a:solidFill>
                  <a:schemeClr val="bg1"/>
                </a:solidFill>
              </a:rPr>
              <a:t>上海团队博客</a:t>
            </a:r>
            <a:r>
              <a:rPr lang="en-US" sz="3200" dirty="0" smtClean="0">
                <a:solidFill>
                  <a:schemeClr val="bg1"/>
                </a:solidFill>
              </a:rPr>
              <a:t>: </a:t>
            </a:r>
            <a:r>
              <a:rPr lang="en-US" sz="3200" dirty="0" smtClean="0">
                <a:solidFill>
                  <a:schemeClr val="bg1"/>
                </a:solidFill>
                <a:hlinkClick r:id="rId3"/>
              </a:rPr>
              <a:t>http://blogs.msdn.com/vcshblog/</a:t>
            </a:r>
            <a:endParaRPr kumimoji="0" lang="en-US" sz="32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bg1"/>
                </a:solidFill>
                <a:effectLst/>
                <a:uLnTx/>
                <a:uFillTx/>
                <a:latin typeface="+mn-lt"/>
                <a:ea typeface="+mn-ea"/>
                <a:cs typeface="+mn-cs"/>
              </a:rPr>
              <a:t>C++ Channel9 </a:t>
            </a:r>
            <a:r>
              <a:rPr kumimoji="0" lang="zh-CN" altLang="en-US" sz="3200" b="0" i="0" u="none" strike="noStrike" kern="1200" cap="none" spc="0" normalizeH="0" baseline="0" noProof="0" dirty="0" smtClean="0">
                <a:ln>
                  <a:noFill/>
                </a:ln>
                <a:solidFill>
                  <a:schemeClr val="bg1"/>
                </a:solidFill>
                <a:effectLst/>
                <a:uLnTx/>
                <a:uFillTx/>
                <a:latin typeface="+mn-lt"/>
                <a:ea typeface="+mn-ea"/>
                <a:cs typeface="+mn-cs"/>
              </a:rPr>
              <a:t>视频</a:t>
            </a:r>
            <a:r>
              <a:rPr kumimoji="0" lang="en-US" sz="32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bg1"/>
                </a:solidFill>
                <a:effectLst/>
                <a:uLnTx/>
                <a:uFillTx/>
                <a:latin typeface="+mn-lt"/>
                <a:ea typeface="+mn-ea"/>
                <a:cs typeface="+mn-cs"/>
                <a:hlinkClick r:id="rId4"/>
              </a:rPr>
              <a:t>http://channel9.msdn.com/tags/C++/</a:t>
            </a:r>
            <a:endParaRPr kumimoji="0" lang="en-US" sz="32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bg1"/>
                </a:solidFill>
                <a:effectLst/>
                <a:uLnTx/>
                <a:uFillTx/>
                <a:latin typeface="+mn-lt"/>
                <a:ea typeface="+mn-ea"/>
                <a:cs typeface="+mn-cs"/>
              </a:rPr>
              <a:t>VC++ MSDN: </a:t>
            </a:r>
            <a:r>
              <a:rPr kumimoji="0" lang="en-US" sz="3200" b="0" i="0" u="none" strike="noStrike" kern="1200" cap="none" spc="0" normalizeH="0" baseline="0" noProof="0" dirty="0" smtClean="0">
                <a:ln>
                  <a:noFill/>
                </a:ln>
                <a:solidFill>
                  <a:schemeClr val="bg1"/>
                </a:solidFill>
                <a:effectLst/>
                <a:uLnTx/>
                <a:uFillTx/>
                <a:latin typeface="+mn-lt"/>
                <a:ea typeface="+mn-ea"/>
                <a:cs typeface="+mn-cs"/>
                <a:hlinkClick r:id="rId5"/>
              </a:rPr>
              <a:t>http://msdn.microsoft.com/en-us/visualc/default.aspx</a:t>
            </a:r>
            <a:endParaRPr kumimoji="0" lang="en-US" sz="3200" b="0" i="0" u="none" strike="noStrike" kern="1200" cap="none" spc="0" normalizeH="0" baseline="0" noProof="0" dirty="0" smtClean="0">
              <a:ln>
                <a:noFill/>
              </a:ln>
              <a:solidFill>
                <a:schemeClr val="bg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bg1"/>
                </a:solidFill>
                <a:effectLst/>
                <a:uLnTx/>
                <a:uFillTx/>
                <a:latin typeface="+mn-lt"/>
                <a:ea typeface="+mn-ea"/>
                <a:cs typeface="+mn-cs"/>
              </a:rPr>
              <a:t>VC++ MSDN </a:t>
            </a:r>
            <a:r>
              <a:rPr kumimoji="0" lang="zh-CN" altLang="en-US" sz="3200" b="0" i="0" u="none" strike="noStrike" kern="1200" cap="none" spc="0" normalizeH="0" baseline="0" noProof="0" dirty="0" smtClean="0">
                <a:ln>
                  <a:noFill/>
                </a:ln>
                <a:solidFill>
                  <a:schemeClr val="bg1"/>
                </a:solidFill>
                <a:effectLst/>
                <a:uLnTx/>
                <a:uFillTx/>
                <a:latin typeface="+mn-lt"/>
                <a:ea typeface="+mn-ea"/>
                <a:cs typeface="+mn-cs"/>
              </a:rPr>
              <a:t>论坛</a:t>
            </a:r>
            <a:r>
              <a:rPr kumimoji="0" lang="en-US" sz="3200" b="0" i="0" u="none" strike="noStrike" kern="1200" cap="none" spc="0" normalizeH="0" baseline="0" noProof="0" dirty="0" smtClean="0">
                <a:ln>
                  <a:noFill/>
                </a:ln>
                <a:solidFill>
                  <a:schemeClr val="bg1"/>
                </a:solidFill>
                <a:effectLst/>
                <a:uLnTx/>
                <a:uFillTx/>
                <a:latin typeface="+mn-lt"/>
                <a:ea typeface="+mn-ea"/>
                <a:cs typeface="+mn-cs"/>
              </a:rPr>
              <a:t>: </a:t>
            </a:r>
            <a:r>
              <a:rPr kumimoji="0" lang="en-US" sz="3200" b="0" i="0" u="none" strike="noStrike" kern="1200" cap="none" spc="0" normalizeH="0" baseline="0" noProof="0" dirty="0" smtClean="0">
                <a:ln>
                  <a:noFill/>
                </a:ln>
                <a:solidFill>
                  <a:schemeClr val="bg1"/>
                </a:solidFill>
                <a:effectLst/>
                <a:uLnTx/>
                <a:uFillTx/>
                <a:latin typeface="+mn-lt"/>
                <a:ea typeface="+mn-ea"/>
                <a:cs typeface="+mn-cs"/>
                <a:hlinkClick r:id="rId6"/>
              </a:rPr>
              <a:t>http://social.msdn.microsoft.com/Forums/en-US/category/visualc/</a:t>
            </a:r>
            <a:endParaRPr kumimoji="0" lang="en-US" sz="3200" b="0" i="0" u="none" strike="noStrike" kern="1200" cap="none" spc="0" normalizeH="0" baseline="0" noProof="0" dirty="0" smtClean="0">
              <a:ln>
                <a:noFill/>
              </a:ln>
              <a:solidFill>
                <a:schemeClr val="bg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rotWithShape="1">
          <a:blip r:embed="rId3" cstate="print">
            <a:extLst>
              <a:ext uri="{BEBA8EAE-BF5A-486C-A8C5-ECC9F3942E4B}">
                <a14:imgProps xmlns:a14="http://schemas.microsoft.com/office/drawing/2010/main" xmlns="">
                  <a14:imgLayer r:embed="rId4">
                    <a14:imgEffect>
                      <a14:backgroundRemoval t="800" b="100000" l="0" r="100000">
                        <a14:backgroundMark x1="4052" y1="83467" x2="46041" y2="95467"/>
                        <a14:backgroundMark x1="61694" y1="98933" x2="63720" y2="98933"/>
                        <a14:backgroundMark x1="96501" y1="97067" x2="88950" y2="99200"/>
                        <a14:backgroundMark x1="99263" y1="48800" x2="99448" y2="67467"/>
                      </a14:backgroundRemoval>
                    </a14:imgEffect>
                  </a14:imgLayer>
                </a14:imgProps>
              </a:ext>
              <a:ext uri="{28A0092B-C50C-407E-A947-70E740481C1C}">
                <a14:useLocalDpi xmlns:a14="http://schemas.microsoft.com/office/drawing/2010/main" xmlns="" val="0"/>
              </a:ext>
            </a:extLst>
          </a:blip>
          <a:srcRect l="1195" t="1455" r="1199"/>
          <a:stretch/>
        </p:blipFill>
        <p:spPr bwMode="auto">
          <a:xfrm>
            <a:off x="466404" y="1929938"/>
            <a:ext cx="3024336" cy="21087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TextBox 4"/>
          <p:cNvSpPr txBox="1"/>
          <p:nvPr/>
        </p:nvSpPr>
        <p:spPr>
          <a:xfrm>
            <a:off x="3528548" y="1857364"/>
            <a:ext cx="5472608" cy="4829014"/>
          </a:xfrm>
          <a:prstGeom prst="rect">
            <a:avLst/>
          </a:prstGeom>
          <a:noFill/>
        </p:spPr>
        <p:txBody>
          <a:bodyPr wrap="square" rtlCol="0">
            <a:spAutoFit/>
          </a:bodyPr>
          <a:lstStyle/>
          <a:p>
            <a:pPr defTabSz="914363">
              <a:lnSpc>
                <a:spcPct val="90000"/>
              </a:lnSpc>
              <a:spcBef>
                <a:spcPct val="20000"/>
              </a:spcBef>
            </a:pPr>
            <a:r>
              <a:rPr lang="zh-CN" altLang="en-US" sz="2400" dirty="0" smtClean="0">
                <a:solidFill>
                  <a:srgbClr val="FFC000"/>
                </a:solidFill>
                <a:latin typeface="微软雅黑" pitchFamily="34" charset="-122"/>
              </a:rPr>
              <a:t>公开下载已经启动！</a:t>
            </a:r>
            <a:endParaRPr lang="en-US" altLang="zh-CN" sz="2400" dirty="0">
              <a:solidFill>
                <a:srgbClr val="FFC000"/>
              </a:solidFill>
              <a:latin typeface="微软雅黑" pitchFamily="34" charset="-122"/>
            </a:endParaRPr>
          </a:p>
          <a:p>
            <a:pPr indent="-257209" defTabSz="914363">
              <a:lnSpc>
                <a:spcPct val="90000"/>
              </a:lnSpc>
              <a:spcBef>
                <a:spcPct val="20000"/>
              </a:spcBef>
              <a:buFontTx/>
              <a:buBlip>
                <a:blip r:embed="rId5"/>
              </a:buBlip>
            </a:pPr>
            <a:r>
              <a:rPr lang="zh-CN" altLang="zh-TW" dirty="0" smtClean="0">
                <a:solidFill>
                  <a:srgbClr val="FFFFFF"/>
                </a:solidFill>
                <a:latin typeface="微软雅黑" pitchFamily="34" charset="-122"/>
              </a:rPr>
              <a:t>高度集成与易于使用</a:t>
            </a:r>
            <a:endParaRPr lang="zh-TW" altLang="zh-TW" dirty="0" smtClean="0">
              <a:solidFill>
                <a:srgbClr val="FFFFFF"/>
              </a:solidFill>
              <a:latin typeface="微软雅黑" pitchFamily="34" charset="-122"/>
              <a:ea typeface="微软雅黑" pitchFamily="34" charset="-122"/>
            </a:endParaRPr>
          </a:p>
          <a:p>
            <a:pPr lvl="1" indent="-257209" defTabSz="914363">
              <a:lnSpc>
                <a:spcPct val="90000"/>
              </a:lnSpc>
              <a:spcBef>
                <a:spcPct val="20000"/>
              </a:spcBef>
              <a:buFontTx/>
              <a:buBlip>
                <a:blip r:embed="rId5"/>
              </a:buBlip>
            </a:pPr>
            <a:r>
              <a:rPr lang="zh-CN" altLang="zh-TW" dirty="0" smtClean="0">
                <a:solidFill>
                  <a:srgbClr val="FFFFFF"/>
                </a:solidFill>
                <a:latin typeface="微软雅黑" pitchFamily="34" charset="-122"/>
              </a:rPr>
              <a:t>支持热门的</a:t>
            </a:r>
            <a:r>
              <a:rPr lang="en-US" altLang="zh-CN" dirty="0" smtClean="0">
                <a:solidFill>
                  <a:srgbClr val="FFFFFF"/>
                </a:solidFill>
                <a:latin typeface="微软雅黑" pitchFamily="34" charset="-122"/>
              </a:rPr>
              <a:t> </a:t>
            </a:r>
            <a:r>
              <a:rPr lang="en-US" altLang="zh-TW" dirty="0" smtClean="0">
                <a:solidFill>
                  <a:srgbClr val="FFFFFF"/>
                </a:solidFill>
                <a:latin typeface="微软雅黑" pitchFamily="34" charset="-122"/>
                <a:ea typeface="微软雅黑" pitchFamily="34" charset="-122"/>
              </a:rPr>
              <a:t>Windows 7 </a:t>
            </a:r>
            <a:r>
              <a:rPr lang="zh-CN" altLang="zh-TW" dirty="0" smtClean="0">
                <a:solidFill>
                  <a:srgbClr val="FFFFFF"/>
                </a:solidFill>
                <a:latin typeface="微软雅黑" pitchFamily="34" charset="-122"/>
              </a:rPr>
              <a:t>和</a:t>
            </a:r>
            <a:r>
              <a:rPr lang="en-US" altLang="zh-TW" dirty="0" smtClean="0">
                <a:solidFill>
                  <a:srgbClr val="FFFFFF"/>
                </a:solidFill>
                <a:latin typeface="微软雅黑" pitchFamily="34" charset="-122"/>
                <a:ea typeface="微软雅黑" pitchFamily="34" charset="-122"/>
              </a:rPr>
              <a:t> SharePoint 2010 </a:t>
            </a:r>
            <a:endParaRPr lang="zh-TW" altLang="zh-TW" dirty="0" smtClean="0">
              <a:solidFill>
                <a:srgbClr val="FFFFFF"/>
              </a:solidFill>
              <a:latin typeface="微软雅黑" pitchFamily="34" charset="-122"/>
              <a:ea typeface="微软雅黑" pitchFamily="34" charset="-122"/>
            </a:endParaRPr>
          </a:p>
          <a:p>
            <a:pPr lvl="1" indent="-257209" defTabSz="914363">
              <a:lnSpc>
                <a:spcPct val="90000"/>
              </a:lnSpc>
              <a:spcBef>
                <a:spcPct val="20000"/>
              </a:spcBef>
              <a:buFontTx/>
              <a:buBlip>
                <a:blip r:embed="rId5"/>
              </a:buBlip>
            </a:pPr>
            <a:r>
              <a:rPr lang="zh-CN" altLang="zh-TW" dirty="0" smtClean="0">
                <a:solidFill>
                  <a:srgbClr val="FFFFFF"/>
                </a:solidFill>
                <a:latin typeface="微软雅黑" pitchFamily="34" charset="-122"/>
              </a:rPr>
              <a:t>多项创新技术的互操作性（</a:t>
            </a:r>
            <a:r>
              <a:rPr lang="en-US" altLang="zh-TW" dirty="0" smtClean="0">
                <a:solidFill>
                  <a:srgbClr val="FFFFFF"/>
                </a:solidFill>
                <a:latin typeface="微软雅黑" pitchFamily="34" charset="-122"/>
                <a:ea typeface="微软雅黑" pitchFamily="34" charset="-122"/>
              </a:rPr>
              <a:t>Silverlight </a:t>
            </a:r>
            <a:r>
              <a:rPr lang="zh-CN" altLang="zh-TW" dirty="0" smtClean="0">
                <a:solidFill>
                  <a:srgbClr val="FFFFFF"/>
                </a:solidFill>
                <a:latin typeface="微软雅黑" pitchFamily="34" charset="-122"/>
              </a:rPr>
              <a:t>和</a:t>
            </a:r>
            <a:r>
              <a:rPr lang="en-US" altLang="zh-TW" dirty="0" smtClean="0">
                <a:solidFill>
                  <a:srgbClr val="FFFFFF"/>
                </a:solidFill>
                <a:latin typeface="微软雅黑" pitchFamily="34" charset="-122"/>
                <a:ea typeface="微软雅黑" pitchFamily="34" charset="-122"/>
              </a:rPr>
              <a:t> Windows Presentation Foundation </a:t>
            </a:r>
            <a:r>
              <a:rPr lang="zh-CN" altLang="zh-TW" dirty="0" smtClean="0">
                <a:solidFill>
                  <a:srgbClr val="FFFFFF"/>
                </a:solidFill>
                <a:latin typeface="微软雅黑" pitchFamily="34" charset="-122"/>
              </a:rPr>
              <a:t>的控件、</a:t>
            </a:r>
            <a:r>
              <a:rPr lang="en-US" altLang="zh-TW" dirty="0" smtClean="0">
                <a:solidFill>
                  <a:srgbClr val="FFFFFF"/>
                </a:solidFill>
                <a:latin typeface="微软雅黑" pitchFamily="34" charset="-122"/>
                <a:ea typeface="微软雅黑" pitchFamily="34" charset="-122"/>
              </a:rPr>
              <a:t>ASP.NET MVC</a:t>
            </a:r>
            <a:r>
              <a:rPr lang="zh-CN" altLang="zh-TW" dirty="0" smtClean="0">
                <a:solidFill>
                  <a:srgbClr val="FFFFFF"/>
                </a:solidFill>
                <a:latin typeface="微软雅黑" pitchFamily="34" charset="-122"/>
              </a:rPr>
              <a:t>、和多核开发）</a:t>
            </a:r>
            <a:endParaRPr lang="zh-TW" altLang="zh-TW" dirty="0" smtClean="0">
              <a:solidFill>
                <a:srgbClr val="FFFFFF"/>
              </a:solidFill>
              <a:latin typeface="微软雅黑" pitchFamily="34" charset="-122"/>
              <a:ea typeface="微软雅黑" pitchFamily="34" charset="-122"/>
            </a:endParaRPr>
          </a:p>
          <a:p>
            <a:pPr lvl="1" indent="-257209" defTabSz="914363">
              <a:lnSpc>
                <a:spcPct val="90000"/>
              </a:lnSpc>
              <a:spcBef>
                <a:spcPct val="20000"/>
              </a:spcBef>
              <a:buFontTx/>
              <a:buBlip>
                <a:blip r:embed="rId5"/>
              </a:buBlip>
            </a:pPr>
            <a:r>
              <a:rPr lang="zh-CN" altLang="zh-TW" dirty="0" smtClean="0">
                <a:solidFill>
                  <a:srgbClr val="FFFFFF"/>
                </a:solidFill>
                <a:latin typeface="微软雅黑" pitchFamily="34" charset="-122"/>
              </a:rPr>
              <a:t>强化</a:t>
            </a:r>
            <a:r>
              <a:rPr lang="en-US" altLang="zh-TW" dirty="0" smtClean="0">
                <a:solidFill>
                  <a:srgbClr val="FFFFFF"/>
                </a:solidFill>
                <a:latin typeface="微软雅黑" pitchFamily="34" charset="-122"/>
                <a:ea typeface="微软雅黑" pitchFamily="34" charset="-122"/>
              </a:rPr>
              <a:t> C++ </a:t>
            </a:r>
            <a:r>
              <a:rPr lang="zh-CN" altLang="zh-TW" dirty="0" smtClean="0">
                <a:solidFill>
                  <a:srgbClr val="FFFFFF"/>
                </a:solidFill>
                <a:latin typeface="微软雅黑" pitchFamily="34" charset="-122"/>
              </a:rPr>
              <a:t>与</a:t>
            </a:r>
            <a:r>
              <a:rPr lang="en-US" altLang="zh-TW" dirty="0" smtClean="0">
                <a:solidFill>
                  <a:srgbClr val="FFFFFF"/>
                </a:solidFill>
                <a:latin typeface="微软雅黑" pitchFamily="34" charset="-122"/>
                <a:ea typeface="微软雅黑" pitchFamily="34" charset="-122"/>
              </a:rPr>
              <a:t> Java Script</a:t>
            </a:r>
            <a:r>
              <a:rPr lang="zh-CN" altLang="zh-TW" dirty="0" smtClean="0">
                <a:solidFill>
                  <a:srgbClr val="FFFFFF"/>
                </a:solidFill>
                <a:latin typeface="微软雅黑" pitchFamily="34" charset="-122"/>
              </a:rPr>
              <a:t>的程序编写</a:t>
            </a:r>
            <a:endParaRPr lang="zh-TW" altLang="zh-TW" dirty="0" smtClean="0">
              <a:solidFill>
                <a:srgbClr val="FFFFFF"/>
              </a:solidFill>
              <a:latin typeface="微软雅黑" pitchFamily="34" charset="-122"/>
              <a:ea typeface="微软雅黑" pitchFamily="34" charset="-122"/>
            </a:endParaRPr>
          </a:p>
          <a:p>
            <a:pPr indent="-257209" defTabSz="914363">
              <a:lnSpc>
                <a:spcPct val="90000"/>
              </a:lnSpc>
              <a:spcBef>
                <a:spcPct val="20000"/>
              </a:spcBef>
              <a:buFontTx/>
              <a:buBlip>
                <a:blip r:embed="rId5"/>
              </a:buBlip>
            </a:pPr>
            <a:r>
              <a:rPr lang="zh-CN" altLang="zh-TW" dirty="0" smtClean="0">
                <a:solidFill>
                  <a:srgbClr val="FFFFFF"/>
                </a:solidFill>
                <a:latin typeface="微软雅黑" pitchFamily="34" charset="-122"/>
              </a:rPr>
              <a:t>团队开发与软件质量</a:t>
            </a:r>
            <a:endParaRPr lang="zh-TW" altLang="zh-TW" dirty="0" smtClean="0">
              <a:solidFill>
                <a:srgbClr val="FFFFFF"/>
              </a:solidFill>
              <a:latin typeface="微软雅黑" pitchFamily="34" charset="-122"/>
              <a:ea typeface="微软雅黑" pitchFamily="34" charset="-122"/>
            </a:endParaRPr>
          </a:p>
          <a:p>
            <a:pPr lvl="1" indent="-257209" defTabSz="914363">
              <a:lnSpc>
                <a:spcPct val="90000"/>
              </a:lnSpc>
              <a:spcBef>
                <a:spcPct val="20000"/>
              </a:spcBef>
              <a:buFontTx/>
              <a:buBlip>
                <a:blip r:embed="rId5"/>
              </a:buBlip>
            </a:pPr>
            <a:r>
              <a:rPr lang="zh-CN" altLang="zh-TW" dirty="0" smtClean="0">
                <a:solidFill>
                  <a:srgbClr val="FFFFFF"/>
                </a:solidFill>
                <a:latin typeface="微软雅黑" pitchFamily="34" charset="-122"/>
              </a:rPr>
              <a:t>内建</a:t>
            </a:r>
            <a:r>
              <a:rPr lang="en-US" altLang="zh-TW" dirty="0" smtClean="0">
                <a:solidFill>
                  <a:srgbClr val="FFFFFF"/>
                </a:solidFill>
                <a:latin typeface="微软雅黑" pitchFamily="34" charset="-122"/>
                <a:ea typeface="微软雅黑" pitchFamily="34" charset="-122"/>
              </a:rPr>
              <a:t>Scrum</a:t>
            </a:r>
            <a:r>
              <a:rPr lang="zh-CN" altLang="zh-TW" dirty="0" smtClean="0">
                <a:solidFill>
                  <a:srgbClr val="FFFFFF"/>
                </a:solidFill>
                <a:latin typeface="微软雅黑" pitchFamily="34" charset="-122"/>
              </a:rPr>
              <a:t>的敏捷开发流程模版</a:t>
            </a:r>
            <a:endParaRPr lang="zh-TW" altLang="zh-TW" dirty="0" smtClean="0">
              <a:solidFill>
                <a:srgbClr val="FFFFFF"/>
              </a:solidFill>
              <a:latin typeface="微软雅黑" pitchFamily="34" charset="-122"/>
              <a:ea typeface="微软雅黑" pitchFamily="34" charset="-122"/>
            </a:endParaRPr>
          </a:p>
          <a:p>
            <a:pPr lvl="1" indent="-257209" defTabSz="914363">
              <a:lnSpc>
                <a:spcPct val="90000"/>
              </a:lnSpc>
              <a:spcBef>
                <a:spcPct val="20000"/>
              </a:spcBef>
              <a:buFontTx/>
              <a:buBlip>
                <a:blip r:embed="rId5"/>
              </a:buBlip>
            </a:pPr>
            <a:r>
              <a:rPr lang="zh-CN" altLang="zh-TW" dirty="0" smtClean="0">
                <a:solidFill>
                  <a:srgbClr val="FFFFFF"/>
                </a:solidFill>
                <a:latin typeface="微软雅黑" pitchFamily="34" charset="-122"/>
              </a:rPr>
              <a:t>完美结合团队成员、流程与工具</a:t>
            </a:r>
            <a:endParaRPr lang="zh-TW" altLang="zh-TW" dirty="0" smtClean="0">
              <a:solidFill>
                <a:srgbClr val="FFFFFF"/>
              </a:solidFill>
              <a:latin typeface="微软雅黑" pitchFamily="34" charset="-122"/>
              <a:ea typeface="微软雅黑" pitchFamily="34" charset="-122"/>
            </a:endParaRPr>
          </a:p>
          <a:p>
            <a:pPr lvl="1" indent="-257209" defTabSz="914363">
              <a:lnSpc>
                <a:spcPct val="90000"/>
              </a:lnSpc>
              <a:spcBef>
                <a:spcPct val="20000"/>
              </a:spcBef>
              <a:buFontTx/>
              <a:buBlip>
                <a:blip r:embed="rId5"/>
              </a:buBlip>
            </a:pPr>
            <a:r>
              <a:rPr lang="zh-CN" altLang="zh-TW" dirty="0" smtClean="0">
                <a:solidFill>
                  <a:srgbClr val="FFFFFF"/>
                </a:solidFill>
                <a:latin typeface="微软雅黑" pitchFamily="34" charset="-122"/>
              </a:rPr>
              <a:t>最新虚拟化技术的软件测试功能</a:t>
            </a:r>
            <a:r>
              <a:rPr lang="en-US" altLang="zh-TW" dirty="0" smtClean="0">
                <a:solidFill>
                  <a:srgbClr val="FFFFFF"/>
                </a:solidFill>
                <a:latin typeface="微软雅黑" pitchFamily="34" charset="-122"/>
                <a:ea typeface="微软雅黑" pitchFamily="34" charset="-122"/>
              </a:rPr>
              <a:t>Test Lab Management</a:t>
            </a:r>
            <a:endParaRPr lang="zh-TW" altLang="zh-TW" dirty="0" smtClean="0">
              <a:solidFill>
                <a:srgbClr val="FFFFFF"/>
              </a:solidFill>
              <a:latin typeface="微软雅黑" pitchFamily="34" charset="-122"/>
              <a:ea typeface="微软雅黑" pitchFamily="34" charset="-122"/>
            </a:endParaRPr>
          </a:p>
          <a:p>
            <a:pPr indent="-257209" defTabSz="914363">
              <a:lnSpc>
                <a:spcPct val="90000"/>
              </a:lnSpc>
              <a:spcBef>
                <a:spcPct val="20000"/>
              </a:spcBef>
              <a:buFontTx/>
              <a:buBlip>
                <a:blip r:embed="rId5"/>
              </a:buBlip>
            </a:pPr>
            <a:r>
              <a:rPr lang="zh-CN" altLang="zh-TW" dirty="0" smtClean="0">
                <a:solidFill>
                  <a:srgbClr val="FFFFFF"/>
                </a:solidFill>
                <a:latin typeface="微软雅黑" pitchFamily="34" charset="-122"/>
              </a:rPr>
              <a:t>为程序员开启全新的机会</a:t>
            </a:r>
            <a:endParaRPr lang="zh-TW" altLang="zh-TW" dirty="0" smtClean="0">
              <a:solidFill>
                <a:srgbClr val="FFFFFF"/>
              </a:solidFill>
              <a:latin typeface="微软雅黑" pitchFamily="34" charset="-122"/>
              <a:ea typeface="微软雅黑" pitchFamily="34" charset="-122"/>
            </a:endParaRPr>
          </a:p>
          <a:p>
            <a:pPr lvl="1" indent="-257209" defTabSz="914363">
              <a:lnSpc>
                <a:spcPct val="90000"/>
              </a:lnSpc>
              <a:spcBef>
                <a:spcPct val="20000"/>
              </a:spcBef>
              <a:buFontTx/>
              <a:buBlip>
                <a:blip r:embed="rId5"/>
              </a:buBlip>
            </a:pPr>
            <a:r>
              <a:rPr lang="zh-CN" altLang="zh-TW" dirty="0" smtClean="0">
                <a:solidFill>
                  <a:srgbClr val="FFFFFF"/>
                </a:solidFill>
                <a:latin typeface="微软雅黑" pitchFamily="34" charset="-122"/>
              </a:rPr>
              <a:t>云运算</a:t>
            </a:r>
            <a:endParaRPr lang="zh-TW" altLang="zh-TW" dirty="0" smtClean="0">
              <a:solidFill>
                <a:srgbClr val="FFFFFF"/>
              </a:solidFill>
              <a:latin typeface="微软雅黑" pitchFamily="34" charset="-122"/>
              <a:ea typeface="微软雅黑" pitchFamily="34" charset="-122"/>
            </a:endParaRPr>
          </a:p>
          <a:p>
            <a:pPr lvl="1" indent="-257209" defTabSz="914363">
              <a:lnSpc>
                <a:spcPct val="90000"/>
              </a:lnSpc>
              <a:spcBef>
                <a:spcPct val="20000"/>
              </a:spcBef>
              <a:buFontTx/>
              <a:buBlip>
                <a:blip r:embed="rId5"/>
              </a:buBlip>
            </a:pPr>
            <a:r>
              <a:rPr lang="en-US" altLang="zh-TW" dirty="0" smtClean="0">
                <a:solidFill>
                  <a:srgbClr val="FFFFFF"/>
                </a:solidFill>
                <a:latin typeface="微软雅黑" pitchFamily="34" charset="-122"/>
                <a:ea typeface="微软雅黑" pitchFamily="34" charset="-122"/>
              </a:rPr>
              <a:t>RIA</a:t>
            </a:r>
            <a:r>
              <a:rPr lang="zh-CN" altLang="zh-TW" dirty="0" smtClean="0">
                <a:solidFill>
                  <a:srgbClr val="FFFFFF"/>
                </a:solidFill>
                <a:latin typeface="微软雅黑" pitchFamily="34" charset="-122"/>
              </a:rPr>
              <a:t>高交互的互联网应用</a:t>
            </a:r>
            <a:endParaRPr lang="zh-TW" altLang="zh-TW" dirty="0" smtClean="0">
              <a:solidFill>
                <a:srgbClr val="FFFFFF"/>
              </a:solidFill>
              <a:latin typeface="微软雅黑" pitchFamily="34" charset="-122"/>
              <a:ea typeface="微软雅黑" pitchFamily="34" charset="-122"/>
            </a:endParaRPr>
          </a:p>
          <a:p>
            <a:pPr lvl="1" indent="-257209" defTabSz="914363">
              <a:lnSpc>
                <a:spcPct val="90000"/>
              </a:lnSpc>
              <a:spcBef>
                <a:spcPct val="20000"/>
              </a:spcBef>
              <a:buFontTx/>
              <a:buBlip>
                <a:blip r:embed="rId5"/>
              </a:buBlip>
            </a:pPr>
            <a:r>
              <a:rPr lang="zh-CN" altLang="zh-TW" dirty="0" smtClean="0">
                <a:solidFill>
                  <a:srgbClr val="FFFFFF"/>
                </a:solidFill>
                <a:latin typeface="微软雅黑" pitchFamily="34" charset="-122"/>
              </a:rPr>
              <a:t>移动与嵌入式装置</a:t>
            </a:r>
            <a:endParaRPr lang="zh-TW" altLang="zh-TW" dirty="0" smtClean="0">
              <a:solidFill>
                <a:srgbClr val="FFFFFF"/>
              </a:solidFill>
              <a:latin typeface="微软雅黑" pitchFamily="34" charset="-122"/>
              <a:ea typeface="微软雅黑" pitchFamily="34" charset="-122"/>
            </a:endParaRPr>
          </a:p>
        </p:txBody>
      </p:sp>
      <p:sp>
        <p:nvSpPr>
          <p:cNvPr id="2" name="TextBox 1"/>
          <p:cNvSpPr txBox="1"/>
          <p:nvPr/>
        </p:nvSpPr>
        <p:spPr>
          <a:xfrm>
            <a:off x="251520" y="1116033"/>
            <a:ext cx="2754280" cy="584775"/>
          </a:xfrm>
          <a:prstGeom prst="rect">
            <a:avLst/>
          </a:prstGeom>
          <a:noFill/>
        </p:spPr>
        <p:txBody>
          <a:bodyPr wrap="none" rtlCol="0">
            <a:spAutoFit/>
          </a:bodyPr>
          <a:lstStyle/>
          <a:p>
            <a:r>
              <a:rPr lang="en-US" sz="3200" dirty="0">
                <a:ln w="3175">
                  <a:noFill/>
                </a:ln>
                <a:gradFill flip="none" rotWithShape="1">
                  <a:gsLst>
                    <a:gs pos="28000">
                      <a:srgbClr val="FFFFFF"/>
                    </a:gs>
                    <a:gs pos="48000">
                      <a:srgbClr val="FFF989"/>
                    </a:gs>
                    <a:gs pos="80000">
                      <a:srgbClr val="FFBB33"/>
                    </a:gs>
                  </a:gsLst>
                  <a:lin ang="5400000" scaled="1"/>
                  <a:tileRect/>
                </a:gradFill>
                <a:effectLst>
                  <a:outerShdw blurRad="101600" algn="ctr" rotWithShape="0">
                    <a:prstClr val="black"/>
                  </a:outerShdw>
                </a:effectLst>
                <a:latin typeface="微软雅黑" pitchFamily="34" charset="-122"/>
                <a:ea typeface="微软雅黑" pitchFamily="34" charset="-122"/>
                <a:cs typeface="Arial" charset="0"/>
              </a:rPr>
              <a:t>Beta 2 NOW!</a:t>
            </a:r>
          </a:p>
        </p:txBody>
      </p:sp>
      <p:pic>
        <p:nvPicPr>
          <p:cNvPr id="1030" name="Picture 6" descr="E:\Resources\Art\MediaBank\Visual Studio\Horizontal\online-rgb\reverse\VS2010-Ult_h_rgb_r.png"/>
          <p:cNvPicPr>
            <a:picLocks noChangeAspect="1" noChangeArrowheads="1"/>
          </p:cNvPicPr>
          <p:nvPr/>
        </p:nvPicPr>
        <p:blipFill rotWithShape="1">
          <a:blip r:embed="rId6" cstate="print">
            <a:extLst>
              <a:ext uri="{28A0092B-C50C-407E-A947-70E740481C1C}">
                <a14:useLocalDpi xmlns:a14="http://schemas.microsoft.com/office/drawing/2010/main" xmlns="" val="0"/>
              </a:ext>
            </a:extLst>
          </a:blip>
          <a:srcRect b="30581"/>
          <a:stretch/>
        </p:blipFill>
        <p:spPr bwMode="auto">
          <a:xfrm>
            <a:off x="323528" y="267211"/>
            <a:ext cx="5614988" cy="785525"/>
          </a:xfrm>
          <a:prstGeom prst="rect">
            <a:avLst/>
          </a:prstGeom>
          <a:noFill/>
          <a:extLst>
            <a:ext uri="{909E8E84-426E-40DD-AFC4-6F175D3DCCD1}">
              <a14:hiddenFill xmlns:a14="http://schemas.microsoft.com/office/drawing/2010/main" xmlns="">
                <a:solidFill>
                  <a:srgbClr xmlns:mc="http://schemas.openxmlformats.org/markup-compatibility/2006" val="FFFFFF" mc:Ignorable=""/>
                </a:solidFill>
              </a14:hiddenFill>
            </a:ext>
          </a:extLst>
        </p:spPr>
      </p:pic>
      <p:sp>
        <p:nvSpPr>
          <p:cNvPr id="6" name="Rectangle 5"/>
          <p:cNvSpPr/>
          <p:nvPr/>
        </p:nvSpPr>
        <p:spPr>
          <a:xfrm>
            <a:off x="3076371" y="1183684"/>
            <a:ext cx="5912131" cy="424732"/>
          </a:xfrm>
          <a:prstGeom prst="rect">
            <a:avLst/>
          </a:prstGeom>
        </p:spPr>
        <p:txBody>
          <a:bodyPr wrap="none">
            <a:spAutoFit/>
          </a:bodyPr>
          <a:lstStyle/>
          <a:p>
            <a:pPr defTabSz="914363">
              <a:lnSpc>
                <a:spcPct val="90000"/>
              </a:lnSpc>
              <a:spcBef>
                <a:spcPct val="20000"/>
              </a:spcBef>
            </a:pPr>
            <a:r>
              <a:rPr lang="en-US" altLang="zh-CN" sz="2400" dirty="0">
                <a:ln w="3175">
                  <a:noFill/>
                </a:ln>
                <a:gradFill flip="none" rotWithShape="1">
                  <a:gsLst>
                    <a:gs pos="28000">
                      <a:srgbClr val="FFFFFF"/>
                    </a:gs>
                    <a:gs pos="48000">
                      <a:srgbClr val="FFF989"/>
                    </a:gs>
                    <a:gs pos="80000">
                      <a:srgbClr val="FFBB33"/>
                    </a:gs>
                  </a:gsLst>
                  <a:lin ang="5400000" scaled="1"/>
                  <a:tileRect/>
                </a:gradFill>
                <a:effectLst>
                  <a:outerShdw blurRad="101600" algn="ctr" rotWithShape="0">
                    <a:prstClr val="black"/>
                  </a:outerShdw>
                </a:effectLst>
                <a:latin typeface="微软雅黑" pitchFamily="34" charset="-122"/>
                <a:cs typeface="Arial" charset="0"/>
              </a:rPr>
              <a:t>http://www.microsoft.com/visualstudio</a:t>
            </a:r>
          </a:p>
        </p:txBody>
      </p:sp>
    </p:spTree>
    <p:extLst>
      <p:ext uri="{BB962C8B-B14F-4D97-AF65-F5344CB8AC3E}">
        <p14:creationId xmlns:p14="http://schemas.microsoft.com/office/powerpoint/2010/main" xmlns="" val="3301771570"/>
      </p:ext>
    </p:extLst>
  </p:cSld>
  <p:clrMapOvr>
    <a:masterClrMapping/>
  </p:clrMapOvr>
  <p:transition>
    <p:fad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与微软开发工具团队交流</a:t>
            </a:r>
            <a:endParaRPr lang="zh-TW" altLang="en-US" dirty="0"/>
          </a:p>
        </p:txBody>
      </p:sp>
      <p:sp>
        <p:nvSpPr>
          <p:cNvPr id="3" name="Text Placeholder 2"/>
          <p:cNvSpPr>
            <a:spLocks noGrp="1"/>
          </p:cNvSpPr>
          <p:nvPr>
            <p:ph type="body" sz="quarter" idx="10"/>
          </p:nvPr>
        </p:nvSpPr>
        <p:spPr>
          <a:xfrm>
            <a:off x="381000" y="990600"/>
            <a:ext cx="8382000" cy="5867400"/>
          </a:xfrm>
        </p:spPr>
        <p:txBody>
          <a:bodyPr>
            <a:normAutofit fontScale="92500" lnSpcReduction="10000"/>
          </a:bodyPr>
          <a:lstStyle/>
          <a:p>
            <a:pPr>
              <a:buNone/>
            </a:pPr>
            <a:r>
              <a:rPr lang="zh-TW" altLang="en-US" b="1" dirty="0" smtClean="0"/>
              <a:t>倾听心声～</a:t>
            </a:r>
            <a:r>
              <a:rPr lang="zh-CN" altLang="en-US" b="1" dirty="0" smtClean="0"/>
              <a:t>与微软开发工具团队对谈</a:t>
            </a:r>
            <a:endParaRPr lang="en-US" altLang="zh-CN" b="1" dirty="0" smtClean="0"/>
          </a:p>
          <a:p>
            <a:r>
              <a:rPr lang="zh-TW" altLang="en-US" dirty="0" smtClean="0"/>
              <a:t>时间：</a:t>
            </a:r>
            <a:endParaRPr lang="en-US" altLang="zh-TW" dirty="0" smtClean="0"/>
          </a:p>
          <a:p>
            <a:pPr marL="741363" lvl="2"/>
            <a:r>
              <a:rPr lang="zh-TW" altLang="en-US" dirty="0" smtClean="0"/>
              <a:t>第一场：</a:t>
            </a:r>
            <a:r>
              <a:rPr lang="en-US" altLang="zh-TW" dirty="0" smtClean="0"/>
              <a:t>11/6</a:t>
            </a:r>
            <a:r>
              <a:rPr lang="zh-TW" altLang="en-US" dirty="0" smtClean="0"/>
              <a:t>（五）</a:t>
            </a:r>
            <a:r>
              <a:rPr lang="en-US" altLang="zh-TW" dirty="0" smtClean="0"/>
              <a:t> 14:25 – 15:10</a:t>
            </a:r>
          </a:p>
          <a:p>
            <a:pPr marL="741363" lvl="2"/>
            <a:r>
              <a:rPr lang="zh-TW" altLang="en-US" dirty="0" smtClean="0"/>
              <a:t>第二场：</a:t>
            </a:r>
            <a:r>
              <a:rPr lang="en-US" altLang="zh-TW" dirty="0" smtClean="0"/>
              <a:t>11/7</a:t>
            </a:r>
            <a:r>
              <a:rPr lang="zh-TW" altLang="en-US" dirty="0" smtClean="0"/>
              <a:t>（六）</a:t>
            </a:r>
            <a:r>
              <a:rPr lang="en-US" altLang="zh-TW" dirty="0" smtClean="0"/>
              <a:t>10:50 – 11:35</a:t>
            </a:r>
          </a:p>
          <a:p>
            <a:r>
              <a:rPr lang="zh-CN" altLang="en-US" dirty="0" smtClean="0"/>
              <a:t>地点：四层专家交流区</a:t>
            </a:r>
            <a:endParaRPr lang="en-US" altLang="zh-TW" dirty="0" smtClean="0"/>
          </a:p>
          <a:p>
            <a:pPr>
              <a:buNone/>
            </a:pPr>
            <a:r>
              <a:rPr lang="zh-CN" altLang="en-US" b="1" dirty="0" smtClean="0"/>
              <a:t>微软开发工具展</a:t>
            </a:r>
            <a:r>
              <a:rPr lang="zh-TW" altLang="en-US" b="1" dirty="0" smtClean="0"/>
              <a:t>台</a:t>
            </a:r>
            <a:endParaRPr lang="en-US" altLang="zh-TW" b="1" dirty="0" smtClean="0"/>
          </a:p>
          <a:p>
            <a:r>
              <a:rPr lang="zh-TW" altLang="en-US" dirty="0" smtClean="0"/>
              <a:t>地点：三层</a:t>
            </a:r>
            <a:r>
              <a:rPr lang="en-US" altLang="zh-TW" dirty="0" smtClean="0"/>
              <a:t>M10</a:t>
            </a:r>
            <a:r>
              <a:rPr lang="zh-TW" altLang="en-US" dirty="0" smtClean="0"/>
              <a:t>展台</a:t>
            </a:r>
            <a:endParaRPr lang="en-US" altLang="zh-TW" dirty="0" smtClean="0"/>
          </a:p>
          <a:p>
            <a:r>
              <a:rPr lang="zh-TW" altLang="en-US" dirty="0" smtClean="0"/>
              <a:t>填写</a:t>
            </a:r>
            <a:r>
              <a:rPr lang="zh-CN" altLang="en-US" dirty="0" smtClean="0"/>
              <a:t>展位问卷资料赠送限量纪念品！</a:t>
            </a:r>
            <a:endParaRPr lang="en-US" altLang="zh-CN" dirty="0" smtClean="0"/>
          </a:p>
          <a:p>
            <a:pPr>
              <a:buNone/>
            </a:pPr>
            <a:r>
              <a:rPr lang="zh-CN" altLang="en-US" b="1" dirty="0" smtClean="0"/>
              <a:t>洞察软件商业价值</a:t>
            </a:r>
            <a:r>
              <a:rPr lang="zh-TW" altLang="en-US" b="1" dirty="0" smtClean="0"/>
              <a:t>～</a:t>
            </a:r>
            <a:r>
              <a:rPr lang="zh-CN" altLang="en-US" b="1" dirty="0" smtClean="0"/>
              <a:t>与</a:t>
            </a:r>
            <a:r>
              <a:rPr lang="zh-TW" altLang="en-US" b="1" dirty="0" smtClean="0"/>
              <a:t>开发工具</a:t>
            </a:r>
            <a:r>
              <a:rPr lang="zh-CN" altLang="en-US" b="1" dirty="0" smtClean="0"/>
              <a:t>市场经理对谈</a:t>
            </a:r>
            <a:endParaRPr lang="en-US" altLang="zh-TW" b="1" dirty="0" smtClean="0"/>
          </a:p>
          <a:p>
            <a:r>
              <a:rPr lang="zh-TW" altLang="en-US" dirty="0" smtClean="0"/>
              <a:t>时间：</a:t>
            </a:r>
            <a:endParaRPr lang="en-US" altLang="zh-TW" dirty="0" smtClean="0"/>
          </a:p>
          <a:p>
            <a:pPr lvl="1"/>
            <a:r>
              <a:rPr lang="en-US" altLang="zh-TW" dirty="0" smtClean="0"/>
              <a:t>11/7</a:t>
            </a:r>
            <a:r>
              <a:rPr lang="zh-TW" altLang="en-US" dirty="0" smtClean="0"/>
              <a:t>（六）</a:t>
            </a:r>
            <a:r>
              <a:rPr lang="en-US" altLang="zh-TW" dirty="0" smtClean="0"/>
              <a:t>15:30 – 16:00</a:t>
            </a:r>
          </a:p>
          <a:p>
            <a:r>
              <a:rPr lang="zh-CN" altLang="en-US" dirty="0" smtClean="0"/>
              <a:t>地点：三层微软展台</a:t>
            </a:r>
            <a:endParaRPr lang="en-US" altLang="zh-TW" dirty="0" smtClean="0"/>
          </a:p>
        </p:txBody>
      </p:sp>
    </p:spTree>
  </p:cSld>
  <p:clrMapOvr>
    <a:masterClrMapping/>
  </p:clrMapOvr>
  <p:transition>
    <p:fade/>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标题 4"/>
          <p:cNvSpPr>
            <a:spLocks noGrp="1"/>
          </p:cNvSpPr>
          <p:nvPr>
            <p:ph type="title"/>
          </p:nvPr>
        </p:nvSpPr>
        <p:spPr/>
        <p:txBody>
          <a:bodyPr>
            <a:normAutofit/>
          </a:bodyPr>
          <a:lstStyle/>
          <a:p>
            <a:r>
              <a:rPr lang="zh-CN" altLang="en-US" dirty="0" smtClean="0"/>
              <a:t>专家问答区 </a:t>
            </a:r>
            <a:r>
              <a:rPr lang="en-US" altLang="zh-CN" smtClean="0"/>
              <a:t>(F4)</a:t>
            </a:r>
            <a:r>
              <a:rPr lang="en-US" altLang="zh-CN" dirty="0" smtClean="0"/>
              <a:t/>
            </a:r>
            <a:br>
              <a:rPr lang="en-US" altLang="zh-CN" dirty="0" smtClean="0"/>
            </a:br>
            <a:r>
              <a:rPr lang="zh-CN" altLang="en-US" sz="1400" dirty="0" smtClean="0"/>
              <a:t>本课程结束后，我将在接下来的</a:t>
            </a:r>
            <a:r>
              <a:rPr lang="en-US" altLang="zh-CN" sz="1400" dirty="0" smtClean="0"/>
              <a:t>70</a:t>
            </a:r>
            <a:r>
              <a:rPr lang="zh-CN" altLang="en-US" sz="1400" dirty="0" smtClean="0"/>
              <a:t>分钟内于</a:t>
            </a:r>
            <a:r>
              <a:rPr lang="en-US" altLang="zh-CN" sz="1400" dirty="0" smtClean="0"/>
              <a:t>4</a:t>
            </a:r>
            <a:r>
              <a:rPr lang="zh-CN" altLang="en-US" sz="1400" dirty="0" smtClean="0"/>
              <a:t>层专家问答区与您交流答疑</a:t>
            </a:r>
            <a:endParaRPr lang="zh-CN" altLang="en-US" dirty="0"/>
          </a:p>
        </p:txBody>
      </p:sp>
      <p:pic>
        <p:nvPicPr>
          <p:cNvPr id="4" name="图片 3" descr="4层.jpg"/>
          <p:cNvPicPr>
            <a:picLocks noChangeAspect="1"/>
          </p:cNvPicPr>
          <p:nvPr/>
        </p:nvPicPr>
        <p:blipFill>
          <a:blip r:embed="rId2" cstate="print"/>
          <a:srcRect/>
          <a:stretch>
            <a:fillRect/>
          </a:stretch>
        </p:blipFill>
        <p:spPr>
          <a:xfrm>
            <a:off x="428596" y="1214422"/>
            <a:ext cx="6143636" cy="5035296"/>
          </a:xfrm>
          <a:prstGeom prst="rect">
            <a:avLst/>
          </a:prstGeom>
        </p:spPr>
      </p:pic>
      <p:sp>
        <p:nvSpPr>
          <p:cNvPr id="6" name="椭圆 5"/>
          <p:cNvSpPr/>
          <p:nvPr/>
        </p:nvSpPr>
        <p:spPr>
          <a:xfrm>
            <a:off x="4071934" y="1285860"/>
            <a:ext cx="2286016" cy="142876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标题 2"/>
          <p:cNvSpPr>
            <a:spLocks noGrp="1"/>
          </p:cNvSpPr>
          <p:nvPr>
            <p:ph type="title"/>
          </p:nvPr>
        </p:nvSpPr>
        <p:spPr>
          <a:xfrm>
            <a:off x="357158" y="2571744"/>
            <a:ext cx="8229600" cy="1143000"/>
          </a:xfrm>
        </p:spPr>
        <p:txBody>
          <a:bodyPr/>
          <a:lstStyle/>
          <a:p>
            <a:r>
              <a:rPr lang="zh-CN" altLang="en-US" dirty="0" smtClean="0"/>
              <a:t>疑问和解答</a:t>
            </a:r>
            <a:endParaRPr lang="zh-CN" altLang="en-US"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smtClean="0"/>
              <a:t>Visual C++ </a:t>
            </a:r>
            <a:r>
              <a:rPr lang="zh-CN" altLang="en-US" dirty="0" smtClean="0"/>
              <a:t>客户关心的是</a:t>
            </a:r>
            <a:endParaRPr lang="zh-CN" altLang="en-US" dirty="0"/>
          </a:p>
        </p:txBody>
      </p:sp>
      <p:sp>
        <p:nvSpPr>
          <p:cNvPr id="4" name="Rounded Rectangle 3"/>
          <p:cNvSpPr/>
          <p:nvPr/>
        </p:nvSpPr>
        <p:spPr>
          <a:xfrm>
            <a:off x="571500" y="1707573"/>
            <a:ext cx="8002587" cy="4321752"/>
          </a:xfrm>
          <a:prstGeom prst="roundRect">
            <a:avLst>
              <a:gd name="adj" fmla="val 50000"/>
            </a:avLst>
          </a:prstGeom>
          <a:gradFill flip="none" rotWithShape="1">
            <a:gsLst>
              <a:gs pos="0">
                <a:schemeClr val="bg2">
                  <a:alpha val="36000"/>
                </a:schemeClr>
              </a:gs>
              <a:gs pos="100000">
                <a:schemeClr val="tx1">
                  <a:alpha val="0"/>
                </a:schemeClr>
              </a:gs>
            </a:gsLst>
            <a:lin ang="16200000" scaled="1"/>
            <a:tileRect/>
          </a:gradFill>
          <a:ln w="12700" cap="flat" cmpd="sng" algn="ctr">
            <a:solidFill>
              <a:srgbClr val="FFFFFF"/>
            </a:solidFill>
            <a:prstDash val="solid"/>
            <a:round/>
            <a:headEnd type="none" w="med" len="med"/>
            <a:tailEnd type="none" w="med" len="med"/>
          </a:ln>
          <a:effectLst>
            <a:outerShdw blurRad="63500" sx="102000" sy="102000" algn="ctr" rotWithShape="0">
              <a:prstClr val="black">
                <a:alpha val="40000"/>
              </a:prstClr>
            </a:outerShdw>
            <a:reflection blurRad="6350" stA="52000" endA="300" endPos="35000" dir="5400000" sy="-100000" algn="bl" rotWithShape="0"/>
          </a:effectLst>
        </p:spPr>
        <p:txBody>
          <a:bodyPr vert="horz" wrap="square" lIns="91440" tIns="45720" rIns="91440" bIns="45720" numCol="1" rtlCol="0" anchor="ctr" anchorCtr="0" compatLnSpc="1">
            <a:prstTxWarp prst="textNoShape">
              <a:avLst/>
            </a:prstTxWarp>
          </a:bodyPr>
          <a:lstStyle/>
          <a:p>
            <a:pPr>
              <a:defRPr/>
            </a:pPr>
            <a:endParaRPr lang="en-US">
              <a:solidFill>
                <a:schemeClr val="tx1"/>
              </a:solidFill>
              <a:effectLst>
                <a:outerShdw blurRad="38100" dist="38100" dir="2700000" algn="tl">
                  <a:srgbClr val="000000">
                    <a:alpha val="43137"/>
                  </a:srgbClr>
                </a:outerShdw>
              </a:effectLst>
              <a:latin typeface="Segoe" pitchFamily="34" charset="0"/>
              <a:cs typeface="Arial" charset="0"/>
            </a:endParaRPr>
          </a:p>
        </p:txBody>
      </p:sp>
      <p:sp>
        <p:nvSpPr>
          <p:cNvPr id="5" name="Freeform 19"/>
          <p:cNvSpPr>
            <a:spLocks/>
          </p:cNvSpPr>
          <p:nvPr/>
        </p:nvSpPr>
        <p:spPr bwMode="auto">
          <a:xfrm>
            <a:off x="694924" y="1891074"/>
            <a:ext cx="3799947" cy="1922363"/>
          </a:xfrm>
          <a:custGeom>
            <a:avLst/>
            <a:gdLst>
              <a:gd name="connsiteX0" fmla="*/ 924 w 1823"/>
              <a:gd name="connsiteY0" fmla="*/ 0 h 923"/>
              <a:gd name="connsiteX1" fmla="*/ 0 w 1823"/>
              <a:gd name="connsiteY1" fmla="*/ 923 h 923"/>
              <a:gd name="connsiteX2" fmla="*/ 0 w 1823"/>
              <a:gd name="connsiteY2" fmla="*/ 923 h 923"/>
              <a:gd name="connsiteX3" fmla="*/ 1823 w 1823"/>
              <a:gd name="connsiteY3" fmla="*/ 923 h 923"/>
              <a:gd name="connsiteX4" fmla="*/ 1823 w 1823"/>
              <a:gd name="connsiteY4" fmla="*/ 0 h 923"/>
              <a:gd name="connsiteX5" fmla="*/ 924 w 1823"/>
              <a:gd name="connsiteY5" fmla="*/ 0 h 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3" h="923">
                <a:moveTo>
                  <a:pt x="924" y="0"/>
                </a:moveTo>
                <a:cubicBezTo>
                  <a:pt x="405" y="0"/>
                  <a:pt x="38" y="484"/>
                  <a:pt x="0" y="923"/>
                </a:cubicBezTo>
                <a:lnTo>
                  <a:pt x="0" y="923"/>
                </a:lnTo>
                <a:lnTo>
                  <a:pt x="1823" y="923"/>
                </a:lnTo>
                <a:lnTo>
                  <a:pt x="1823" y="0"/>
                </a:lnTo>
                <a:lnTo>
                  <a:pt x="924" y="0"/>
                </a:lnTo>
                <a:close/>
              </a:path>
            </a:pathLst>
          </a:cu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defTabSz="1096963" fontAlgn="base">
              <a:spcBef>
                <a:spcPct val="0"/>
              </a:spcBef>
              <a:spcAft>
                <a:spcPct val="0"/>
              </a:spcAft>
              <a:defRPr/>
            </a:pPr>
            <a:endParaRPr lang="en-US" sz="2200" dirty="0" smtClean="0">
              <a:latin typeface="Arial" charset="0"/>
              <a:cs typeface="Arial" charset="0"/>
            </a:endParaRPr>
          </a:p>
        </p:txBody>
      </p:sp>
      <p:sp>
        <p:nvSpPr>
          <p:cNvPr id="6" name="Freeform 20"/>
          <p:cNvSpPr>
            <a:spLocks/>
          </p:cNvSpPr>
          <p:nvPr/>
        </p:nvSpPr>
        <p:spPr bwMode="auto">
          <a:xfrm>
            <a:off x="694924" y="3923461"/>
            <a:ext cx="3799947" cy="1922363"/>
          </a:xfrm>
          <a:custGeom>
            <a:avLst/>
            <a:gdLst>
              <a:gd name="connsiteX0" fmla="*/ 942 w 1823"/>
              <a:gd name="connsiteY0" fmla="*/ 923 h 923"/>
              <a:gd name="connsiteX1" fmla="*/ 0 w 1823"/>
              <a:gd name="connsiteY1" fmla="*/ 0 h 923"/>
              <a:gd name="connsiteX2" fmla="*/ 0 w 1823"/>
              <a:gd name="connsiteY2" fmla="*/ 0 h 923"/>
              <a:gd name="connsiteX3" fmla="*/ 1823 w 1823"/>
              <a:gd name="connsiteY3" fmla="*/ 0 h 923"/>
              <a:gd name="connsiteX4" fmla="*/ 1823 w 1823"/>
              <a:gd name="connsiteY4" fmla="*/ 923 h 923"/>
              <a:gd name="connsiteX5" fmla="*/ 942 w 1823"/>
              <a:gd name="connsiteY5" fmla="*/ 923 h 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3" h="923">
                <a:moveTo>
                  <a:pt x="942" y="923"/>
                </a:moveTo>
                <a:cubicBezTo>
                  <a:pt x="423" y="923"/>
                  <a:pt x="38" y="439"/>
                  <a:pt x="0" y="0"/>
                </a:cubicBezTo>
                <a:lnTo>
                  <a:pt x="0" y="0"/>
                </a:lnTo>
                <a:lnTo>
                  <a:pt x="1823" y="0"/>
                </a:lnTo>
                <a:lnTo>
                  <a:pt x="1823" y="923"/>
                </a:lnTo>
                <a:lnTo>
                  <a:pt x="942" y="923"/>
                </a:lnTo>
                <a:close/>
              </a:path>
            </a:pathLst>
          </a:cu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defTabSz="1096963" fontAlgn="base">
              <a:spcBef>
                <a:spcPct val="0"/>
              </a:spcBef>
              <a:spcAft>
                <a:spcPct val="0"/>
              </a:spcAft>
              <a:defRPr/>
            </a:pPr>
            <a:endParaRPr lang="en-US" sz="2200" dirty="0" smtClean="0">
              <a:latin typeface="Arial" charset="0"/>
              <a:cs typeface="Arial" charset="0"/>
            </a:endParaRPr>
          </a:p>
        </p:txBody>
      </p:sp>
      <p:sp>
        <p:nvSpPr>
          <p:cNvPr id="7" name="Freeform 21"/>
          <p:cNvSpPr>
            <a:spLocks/>
          </p:cNvSpPr>
          <p:nvPr/>
        </p:nvSpPr>
        <p:spPr bwMode="auto">
          <a:xfrm>
            <a:off x="4650715" y="1891074"/>
            <a:ext cx="3799947" cy="1922363"/>
          </a:xfrm>
          <a:custGeom>
            <a:avLst/>
            <a:gdLst>
              <a:gd name="connsiteX0" fmla="*/ 867 w 1823"/>
              <a:gd name="connsiteY0" fmla="*/ 0 h 923"/>
              <a:gd name="connsiteX1" fmla="*/ 1823 w 1823"/>
              <a:gd name="connsiteY1" fmla="*/ 923 h 923"/>
              <a:gd name="connsiteX2" fmla="*/ 1823 w 1823"/>
              <a:gd name="connsiteY2" fmla="*/ 923 h 923"/>
              <a:gd name="connsiteX3" fmla="*/ 0 w 1823"/>
              <a:gd name="connsiteY3" fmla="*/ 923 h 923"/>
              <a:gd name="connsiteX4" fmla="*/ 0 w 1823"/>
              <a:gd name="connsiteY4" fmla="*/ 0 h 923"/>
              <a:gd name="connsiteX5" fmla="*/ 867 w 1823"/>
              <a:gd name="connsiteY5" fmla="*/ 0 h 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3" h="923">
                <a:moveTo>
                  <a:pt x="867" y="0"/>
                </a:moveTo>
                <a:cubicBezTo>
                  <a:pt x="1386" y="0"/>
                  <a:pt x="1785" y="484"/>
                  <a:pt x="1823" y="923"/>
                </a:cubicBezTo>
                <a:lnTo>
                  <a:pt x="1823" y="923"/>
                </a:lnTo>
                <a:lnTo>
                  <a:pt x="0" y="923"/>
                </a:lnTo>
                <a:lnTo>
                  <a:pt x="0" y="0"/>
                </a:lnTo>
                <a:lnTo>
                  <a:pt x="867" y="0"/>
                </a:lnTo>
                <a:close/>
              </a:path>
            </a:pathLst>
          </a:cu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defTabSz="1096963" fontAlgn="base">
              <a:spcBef>
                <a:spcPct val="0"/>
              </a:spcBef>
              <a:spcAft>
                <a:spcPct val="0"/>
              </a:spcAft>
              <a:defRPr/>
            </a:pPr>
            <a:endParaRPr lang="en-US" sz="2200" dirty="0" smtClean="0">
              <a:latin typeface="Arial" charset="0"/>
              <a:cs typeface="Arial" charset="0"/>
            </a:endParaRPr>
          </a:p>
        </p:txBody>
      </p:sp>
      <p:sp>
        <p:nvSpPr>
          <p:cNvPr id="8" name="Freeform 22"/>
          <p:cNvSpPr>
            <a:spLocks/>
          </p:cNvSpPr>
          <p:nvPr/>
        </p:nvSpPr>
        <p:spPr bwMode="auto">
          <a:xfrm>
            <a:off x="4650715" y="3923461"/>
            <a:ext cx="3799947" cy="1922363"/>
          </a:xfrm>
          <a:custGeom>
            <a:avLst/>
            <a:gdLst>
              <a:gd name="connsiteX0" fmla="*/ 963 w 1823"/>
              <a:gd name="connsiteY0" fmla="*/ 923 h 923"/>
              <a:gd name="connsiteX1" fmla="*/ 1823 w 1823"/>
              <a:gd name="connsiteY1" fmla="*/ 0 h 923"/>
              <a:gd name="connsiteX2" fmla="*/ 1823 w 1823"/>
              <a:gd name="connsiteY2" fmla="*/ 0 h 923"/>
              <a:gd name="connsiteX3" fmla="*/ 0 w 1823"/>
              <a:gd name="connsiteY3" fmla="*/ 0 h 923"/>
              <a:gd name="connsiteX4" fmla="*/ 0 w 1823"/>
              <a:gd name="connsiteY4" fmla="*/ 923 h 923"/>
              <a:gd name="connsiteX5" fmla="*/ 963 w 1823"/>
              <a:gd name="connsiteY5" fmla="*/ 923 h 923"/>
              <a:gd name="connsiteX0" fmla="*/ 881 w 1823"/>
              <a:gd name="connsiteY0" fmla="*/ 923 h 923"/>
              <a:gd name="connsiteX1" fmla="*/ 1823 w 1823"/>
              <a:gd name="connsiteY1" fmla="*/ 0 h 923"/>
              <a:gd name="connsiteX2" fmla="*/ 1823 w 1823"/>
              <a:gd name="connsiteY2" fmla="*/ 0 h 923"/>
              <a:gd name="connsiteX3" fmla="*/ 0 w 1823"/>
              <a:gd name="connsiteY3" fmla="*/ 0 h 923"/>
              <a:gd name="connsiteX4" fmla="*/ 0 w 1823"/>
              <a:gd name="connsiteY4" fmla="*/ 923 h 923"/>
              <a:gd name="connsiteX5" fmla="*/ 881 w 1823"/>
              <a:gd name="connsiteY5" fmla="*/ 923 h 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3" h="923">
                <a:moveTo>
                  <a:pt x="881" y="923"/>
                </a:moveTo>
                <a:cubicBezTo>
                  <a:pt x="1400" y="923"/>
                  <a:pt x="1785" y="439"/>
                  <a:pt x="1823" y="0"/>
                </a:cubicBezTo>
                <a:lnTo>
                  <a:pt x="1823" y="0"/>
                </a:lnTo>
                <a:lnTo>
                  <a:pt x="0" y="0"/>
                </a:lnTo>
                <a:lnTo>
                  <a:pt x="0" y="923"/>
                </a:lnTo>
                <a:lnTo>
                  <a:pt x="881" y="923"/>
                </a:lnTo>
                <a:close/>
              </a:path>
            </a:pathLst>
          </a:cu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defTabSz="1096963" fontAlgn="base">
              <a:spcBef>
                <a:spcPct val="0"/>
              </a:spcBef>
              <a:spcAft>
                <a:spcPct val="0"/>
              </a:spcAft>
              <a:defRPr/>
            </a:pPr>
            <a:endParaRPr lang="en-US" sz="2200" dirty="0" smtClean="0">
              <a:latin typeface="Arial" charset="0"/>
              <a:cs typeface="Arial" charset="0"/>
            </a:endParaRPr>
          </a:p>
        </p:txBody>
      </p:sp>
      <p:sp>
        <p:nvSpPr>
          <p:cNvPr id="9" name="TextBox 44"/>
          <p:cNvSpPr txBox="1">
            <a:spLocks noChangeArrowheads="1"/>
          </p:cNvSpPr>
          <p:nvPr/>
        </p:nvSpPr>
        <p:spPr bwMode="auto">
          <a:xfrm>
            <a:off x="1331913" y="4653602"/>
            <a:ext cx="2287587" cy="462082"/>
          </a:xfrm>
          <a:prstGeom prst="rect">
            <a:avLst/>
          </a:prstGeom>
          <a:noFill/>
          <a:ln w="12700" algn="ctr">
            <a:noFill/>
            <a:miter lim="800000"/>
            <a:headEnd/>
            <a:tailEnd/>
          </a:ln>
        </p:spPr>
        <p:txBody>
          <a:bodyPr vert="horz" wrap="square" lIns="109692" tIns="54848" rIns="109692" bIns="54848" numCol="1" anchor="ctr" anchorCtr="0" compatLnSpc="1">
            <a:prstTxWarp prst="textNoShape">
              <a:avLst/>
            </a:prstTxWarp>
            <a:spAutoFit/>
          </a:bodyPr>
          <a:lstStyle/>
          <a:p>
            <a:pPr algn="ctr" defTabSz="911225">
              <a:lnSpc>
                <a:spcPct val="80000"/>
              </a:lnSpc>
            </a:pPr>
            <a:r>
              <a:rPr lang="zh-CN" altLang="en-US" sz="2800" dirty="0" smtClean="0">
                <a:solidFill>
                  <a:schemeClr val="bg1"/>
                </a:solidFill>
              </a:rPr>
              <a:t>兼容性</a:t>
            </a:r>
            <a:endParaRPr lang="en-US" altLang="zh-CN" sz="2800" dirty="0">
              <a:solidFill>
                <a:schemeClr val="bg1"/>
              </a:solidFill>
            </a:endParaRPr>
          </a:p>
        </p:txBody>
      </p:sp>
      <p:sp>
        <p:nvSpPr>
          <p:cNvPr id="10" name="TextBox 45"/>
          <p:cNvSpPr txBox="1">
            <a:spLocks noChangeArrowheads="1"/>
          </p:cNvSpPr>
          <p:nvPr/>
        </p:nvSpPr>
        <p:spPr bwMode="auto">
          <a:xfrm>
            <a:off x="5143504" y="2621215"/>
            <a:ext cx="2324100" cy="462082"/>
          </a:xfrm>
          <a:prstGeom prst="rect">
            <a:avLst/>
          </a:prstGeom>
          <a:noFill/>
          <a:ln w="12700" algn="ctr">
            <a:noFill/>
            <a:miter lim="800000"/>
            <a:headEnd/>
            <a:tailEnd/>
          </a:ln>
        </p:spPr>
        <p:txBody>
          <a:bodyPr vert="horz" wrap="square" lIns="109692" tIns="54848" rIns="109692" bIns="54848" numCol="1" anchor="ctr" anchorCtr="0" compatLnSpc="1">
            <a:prstTxWarp prst="textNoShape">
              <a:avLst/>
            </a:prstTxWarp>
            <a:spAutoFit/>
          </a:bodyPr>
          <a:lstStyle/>
          <a:p>
            <a:pPr algn="ctr" defTabSz="911225">
              <a:lnSpc>
                <a:spcPct val="80000"/>
              </a:lnSpc>
            </a:pPr>
            <a:r>
              <a:rPr lang="zh-CN" altLang="en-US" sz="2800" dirty="0" smtClean="0">
                <a:solidFill>
                  <a:schemeClr val="bg1"/>
                </a:solidFill>
              </a:rPr>
              <a:t>可扩展性</a:t>
            </a:r>
            <a:endParaRPr lang="en-US" altLang="zh-CN" sz="2800" dirty="0">
              <a:solidFill>
                <a:schemeClr val="bg1"/>
              </a:solidFill>
            </a:endParaRPr>
          </a:p>
        </p:txBody>
      </p:sp>
      <p:sp>
        <p:nvSpPr>
          <p:cNvPr id="11" name="TextBox 46"/>
          <p:cNvSpPr txBox="1">
            <a:spLocks noChangeArrowheads="1"/>
          </p:cNvSpPr>
          <p:nvPr/>
        </p:nvSpPr>
        <p:spPr bwMode="auto">
          <a:xfrm>
            <a:off x="1424780" y="2621214"/>
            <a:ext cx="2361401" cy="462082"/>
          </a:xfrm>
          <a:prstGeom prst="rect">
            <a:avLst/>
          </a:prstGeom>
          <a:noFill/>
          <a:ln w="12700" algn="ctr">
            <a:noFill/>
            <a:miter lim="800000"/>
            <a:headEnd/>
            <a:tailEnd/>
          </a:ln>
        </p:spPr>
        <p:txBody>
          <a:bodyPr vert="horz" wrap="square" lIns="109692" tIns="54848" rIns="109692" bIns="54848" numCol="1" anchor="ctr" anchorCtr="0" compatLnSpc="1">
            <a:prstTxWarp prst="textNoShape">
              <a:avLst/>
            </a:prstTxWarp>
            <a:spAutoFit/>
          </a:bodyPr>
          <a:lstStyle/>
          <a:p>
            <a:pPr algn="ctr" defTabSz="911225">
              <a:lnSpc>
                <a:spcPct val="80000"/>
              </a:lnSpc>
            </a:pPr>
            <a:r>
              <a:rPr lang="zh-CN" altLang="en-US" sz="2800" dirty="0" smtClean="0">
                <a:solidFill>
                  <a:schemeClr val="bg1"/>
                </a:solidFill>
              </a:rPr>
              <a:t>对</a:t>
            </a:r>
            <a:r>
              <a:rPr lang="en-US" altLang="zh-CN" sz="2800" dirty="0" smtClean="0">
                <a:solidFill>
                  <a:schemeClr val="bg1"/>
                </a:solidFill>
              </a:rPr>
              <a:t>C++</a:t>
            </a:r>
            <a:r>
              <a:rPr lang="zh-CN" altLang="en-US" sz="2800" dirty="0" smtClean="0">
                <a:solidFill>
                  <a:schemeClr val="bg1"/>
                </a:solidFill>
              </a:rPr>
              <a:t>的投入</a:t>
            </a:r>
            <a:endParaRPr lang="en-US" sz="2800" dirty="0" smtClean="0">
              <a:solidFill>
                <a:schemeClr val="bg1"/>
              </a:solidFill>
              <a:effectLst/>
            </a:endParaRPr>
          </a:p>
        </p:txBody>
      </p:sp>
      <p:sp>
        <p:nvSpPr>
          <p:cNvPr id="12" name="TextBox 47"/>
          <p:cNvSpPr txBox="1">
            <a:spLocks noChangeArrowheads="1"/>
          </p:cNvSpPr>
          <p:nvPr/>
        </p:nvSpPr>
        <p:spPr bwMode="auto">
          <a:xfrm>
            <a:off x="5214942" y="4653602"/>
            <a:ext cx="2250708" cy="462082"/>
          </a:xfrm>
          <a:prstGeom prst="rect">
            <a:avLst/>
          </a:prstGeom>
          <a:noFill/>
          <a:ln w="12700" algn="ctr">
            <a:noFill/>
            <a:miter lim="800000"/>
            <a:headEnd/>
            <a:tailEnd/>
          </a:ln>
        </p:spPr>
        <p:txBody>
          <a:bodyPr vert="horz" wrap="square" lIns="109692" tIns="54848" rIns="109692" bIns="54848" numCol="1" anchor="ctr" anchorCtr="0" compatLnSpc="1">
            <a:prstTxWarp prst="textNoShape">
              <a:avLst/>
            </a:prstTxWarp>
            <a:spAutoFit/>
          </a:bodyPr>
          <a:lstStyle/>
          <a:p>
            <a:pPr algn="ctr" defTabSz="911225">
              <a:lnSpc>
                <a:spcPct val="80000"/>
              </a:lnSpc>
            </a:pPr>
            <a:r>
              <a:rPr lang="zh-CN" altLang="en-US" sz="2800" dirty="0" smtClean="0">
                <a:solidFill>
                  <a:schemeClr val="bg1"/>
                </a:solidFill>
              </a:rPr>
              <a:t>互操作性</a:t>
            </a:r>
            <a:endParaRPr lang="en-US" altLang="zh-CN" sz="2800"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childTnLst>
                                </p:cTn>
                              </p:par>
                            </p:childTnLst>
                          </p:cTn>
                        </p:par>
                        <p:par>
                          <p:cTn id="9" fill="hold">
                            <p:stCondLst>
                              <p:cond delay="1000"/>
                            </p:stCondLst>
                            <p:childTnLst>
                              <p:par>
                                <p:cTn id="10" presetID="10" presetClass="entr" presetSubtype="0" fill="hold" grpId="0" nodeType="after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fade">
                                      <p:cBhvr>
                                        <p:cTn id="15" dur="1000"/>
                                        <p:tgtEl>
                                          <p:spTgt spid="11"/>
                                        </p:tgtEl>
                                      </p:cBhvr>
                                    </p:animEffect>
                                  </p:childTnLst>
                                </p:cTn>
                              </p:par>
                            </p:childTnLst>
                          </p:cTn>
                        </p:par>
                        <p:par>
                          <p:cTn id="16" fill="hold">
                            <p:stCondLst>
                              <p:cond delay="2000"/>
                            </p:stCondLst>
                            <p:childTnLst>
                              <p:par>
                                <p:cTn id="17" presetID="10" presetClass="entr" presetSubtype="0"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fade">
                                      <p:cBhvr>
                                        <p:cTn id="22" dur="1000"/>
                                        <p:tgtEl>
                                          <p:spTgt spid="10"/>
                                        </p:tgtEl>
                                      </p:cBhvr>
                                    </p:animEffect>
                                  </p:childTnLst>
                                </p:cTn>
                              </p:par>
                            </p:childTnLst>
                          </p:cTn>
                        </p:par>
                        <p:par>
                          <p:cTn id="23" fill="hold">
                            <p:stCondLst>
                              <p:cond delay="3000"/>
                            </p:stCondLst>
                            <p:childTnLst>
                              <p:par>
                                <p:cTn id="24" presetID="10" presetClass="entr" presetSubtype="0" fill="hold" grpId="0" nodeType="after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1000"/>
                                        <p:tgtEl>
                                          <p:spTgt spid="6"/>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1000"/>
                                        <p:tgtEl>
                                          <p:spTgt spid="9"/>
                                        </p:tgtEl>
                                      </p:cBhvr>
                                    </p:animEffect>
                                  </p:childTnLst>
                                </p:cTn>
                              </p:par>
                            </p:childTnLst>
                          </p:cTn>
                        </p:par>
                        <p:par>
                          <p:cTn id="30" fill="hold">
                            <p:stCondLst>
                              <p:cond delay="4000"/>
                            </p:stCondLst>
                            <p:childTnLst>
                              <p:par>
                                <p:cTn id="31" presetID="10" presetClass="entr" presetSubtype="0"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fade">
                                      <p:cBhvr>
                                        <p:cTn id="33" dur="1000"/>
                                        <p:tgtEl>
                                          <p:spTgt spid="8"/>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P spid="9"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提供一流的</a:t>
            </a:r>
            <a:r>
              <a:rPr lang="en-US" altLang="zh-CN" dirty="0" smtClean="0"/>
              <a:t>C++</a:t>
            </a:r>
            <a:r>
              <a:rPr lang="zh-CN" altLang="en-US" dirty="0" smtClean="0"/>
              <a:t>开发平台</a:t>
            </a:r>
            <a:endParaRPr lang="zh-CN" altLang="en-US" dirty="0"/>
          </a:p>
        </p:txBody>
      </p:sp>
      <p:sp>
        <p:nvSpPr>
          <p:cNvPr id="8" name="Rounded Rectangle 7"/>
          <p:cNvSpPr/>
          <p:nvPr/>
        </p:nvSpPr>
        <p:spPr>
          <a:xfrm>
            <a:off x="571500" y="1707573"/>
            <a:ext cx="8002587" cy="4321752"/>
          </a:xfrm>
          <a:prstGeom prst="roundRect">
            <a:avLst>
              <a:gd name="adj" fmla="val 50000"/>
            </a:avLst>
          </a:prstGeom>
          <a:gradFill flip="none" rotWithShape="1">
            <a:gsLst>
              <a:gs pos="0">
                <a:schemeClr val="bg2">
                  <a:alpha val="36000"/>
                </a:schemeClr>
              </a:gs>
              <a:gs pos="100000">
                <a:schemeClr val="tx1">
                  <a:alpha val="0"/>
                </a:schemeClr>
              </a:gs>
            </a:gsLst>
            <a:lin ang="16200000" scaled="1"/>
            <a:tileRect/>
          </a:gradFill>
          <a:ln w="12700" cap="flat" cmpd="sng" algn="ctr">
            <a:solidFill>
              <a:srgbClr val="FFFFFF"/>
            </a:solidFill>
            <a:prstDash val="solid"/>
            <a:round/>
            <a:headEnd type="none" w="med" len="med"/>
            <a:tailEnd type="none" w="med" len="med"/>
          </a:ln>
          <a:effectLst>
            <a:outerShdw blurRad="63500" sx="102000" sy="102000" algn="ctr" rotWithShape="0">
              <a:prstClr val="black">
                <a:alpha val="40000"/>
              </a:prstClr>
            </a:outerShdw>
            <a:reflection blurRad="6350" stA="52000" endA="300" endPos="35000" dir="5400000" sy="-100000" algn="bl" rotWithShape="0"/>
          </a:effectLst>
        </p:spPr>
        <p:txBody>
          <a:bodyPr vert="horz" wrap="square" lIns="91440" tIns="45720" rIns="91440" bIns="45720" numCol="1" rtlCol="0" anchor="ctr" anchorCtr="0" compatLnSpc="1">
            <a:prstTxWarp prst="textNoShape">
              <a:avLst/>
            </a:prstTxWarp>
          </a:bodyPr>
          <a:lstStyle/>
          <a:p>
            <a:pPr>
              <a:defRPr/>
            </a:pPr>
            <a:endParaRPr lang="en-US">
              <a:solidFill>
                <a:schemeClr val="tx1"/>
              </a:solidFill>
              <a:effectLst>
                <a:outerShdw blurRad="38100" dist="38100" dir="2700000" algn="tl">
                  <a:srgbClr val="000000">
                    <a:alpha val="43137"/>
                  </a:srgbClr>
                </a:outerShdw>
              </a:effectLst>
              <a:latin typeface="Segoe" pitchFamily="34" charset="0"/>
              <a:cs typeface="Arial" charset="0"/>
            </a:endParaRPr>
          </a:p>
        </p:txBody>
      </p:sp>
      <p:sp>
        <p:nvSpPr>
          <p:cNvPr id="9" name="Freeform 19"/>
          <p:cNvSpPr>
            <a:spLocks/>
          </p:cNvSpPr>
          <p:nvPr/>
        </p:nvSpPr>
        <p:spPr bwMode="auto">
          <a:xfrm>
            <a:off x="694924" y="1891074"/>
            <a:ext cx="3799947" cy="1922363"/>
          </a:xfrm>
          <a:custGeom>
            <a:avLst/>
            <a:gdLst>
              <a:gd name="connsiteX0" fmla="*/ 924 w 1823"/>
              <a:gd name="connsiteY0" fmla="*/ 0 h 923"/>
              <a:gd name="connsiteX1" fmla="*/ 0 w 1823"/>
              <a:gd name="connsiteY1" fmla="*/ 923 h 923"/>
              <a:gd name="connsiteX2" fmla="*/ 0 w 1823"/>
              <a:gd name="connsiteY2" fmla="*/ 923 h 923"/>
              <a:gd name="connsiteX3" fmla="*/ 1823 w 1823"/>
              <a:gd name="connsiteY3" fmla="*/ 923 h 923"/>
              <a:gd name="connsiteX4" fmla="*/ 1823 w 1823"/>
              <a:gd name="connsiteY4" fmla="*/ 0 h 923"/>
              <a:gd name="connsiteX5" fmla="*/ 924 w 1823"/>
              <a:gd name="connsiteY5" fmla="*/ 0 h 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3" h="923">
                <a:moveTo>
                  <a:pt x="924" y="0"/>
                </a:moveTo>
                <a:cubicBezTo>
                  <a:pt x="405" y="0"/>
                  <a:pt x="38" y="484"/>
                  <a:pt x="0" y="923"/>
                </a:cubicBezTo>
                <a:lnTo>
                  <a:pt x="0" y="923"/>
                </a:lnTo>
                <a:lnTo>
                  <a:pt x="1823" y="923"/>
                </a:lnTo>
                <a:lnTo>
                  <a:pt x="1823" y="0"/>
                </a:lnTo>
                <a:lnTo>
                  <a:pt x="924" y="0"/>
                </a:lnTo>
                <a:close/>
              </a:path>
            </a:pathLst>
          </a:cu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40" tIns="45720" rIns="91440" bIns="45720" numCol="1" rtlCol="0" anchor="ctr" anchorCtr="0" compatLnSpc="1">
            <a:prstTxWarp prst="textNoShape">
              <a:avLst/>
            </a:prstTxWarp>
          </a:bodyPr>
          <a:lstStyle/>
          <a:p>
            <a:pPr defTabSz="1096963" fontAlgn="base">
              <a:spcBef>
                <a:spcPct val="0"/>
              </a:spcBef>
              <a:spcAft>
                <a:spcPct val="0"/>
              </a:spcAft>
              <a:defRPr/>
            </a:pPr>
            <a:endParaRPr lang="en-US" sz="2200" dirty="0" smtClean="0">
              <a:latin typeface="Arial" charset="0"/>
              <a:cs typeface="Arial" charset="0"/>
            </a:endParaRPr>
          </a:p>
        </p:txBody>
      </p:sp>
      <p:sp>
        <p:nvSpPr>
          <p:cNvPr id="10" name="Freeform 20"/>
          <p:cNvSpPr>
            <a:spLocks/>
          </p:cNvSpPr>
          <p:nvPr/>
        </p:nvSpPr>
        <p:spPr bwMode="auto">
          <a:xfrm>
            <a:off x="694924" y="3923461"/>
            <a:ext cx="3799947" cy="1922363"/>
          </a:xfrm>
          <a:custGeom>
            <a:avLst/>
            <a:gdLst>
              <a:gd name="connsiteX0" fmla="*/ 942 w 1823"/>
              <a:gd name="connsiteY0" fmla="*/ 923 h 923"/>
              <a:gd name="connsiteX1" fmla="*/ 0 w 1823"/>
              <a:gd name="connsiteY1" fmla="*/ 0 h 923"/>
              <a:gd name="connsiteX2" fmla="*/ 0 w 1823"/>
              <a:gd name="connsiteY2" fmla="*/ 0 h 923"/>
              <a:gd name="connsiteX3" fmla="*/ 1823 w 1823"/>
              <a:gd name="connsiteY3" fmla="*/ 0 h 923"/>
              <a:gd name="connsiteX4" fmla="*/ 1823 w 1823"/>
              <a:gd name="connsiteY4" fmla="*/ 923 h 923"/>
              <a:gd name="connsiteX5" fmla="*/ 942 w 1823"/>
              <a:gd name="connsiteY5" fmla="*/ 923 h 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3" h="923">
                <a:moveTo>
                  <a:pt x="942" y="923"/>
                </a:moveTo>
                <a:cubicBezTo>
                  <a:pt x="423" y="923"/>
                  <a:pt x="38" y="439"/>
                  <a:pt x="0" y="0"/>
                </a:cubicBezTo>
                <a:lnTo>
                  <a:pt x="0" y="0"/>
                </a:lnTo>
                <a:lnTo>
                  <a:pt x="1823" y="0"/>
                </a:lnTo>
                <a:lnTo>
                  <a:pt x="1823" y="923"/>
                </a:lnTo>
                <a:lnTo>
                  <a:pt x="942" y="923"/>
                </a:lnTo>
                <a:close/>
              </a:path>
            </a:pathLst>
          </a:custGeom>
          <a:ln>
            <a:headEnd type="none" w="med" len="med"/>
            <a:tailEnd type="none" w="med" len="med"/>
          </a:ln>
        </p:spPr>
        <p:style>
          <a:lnRef idx="0">
            <a:schemeClr val="accent4"/>
          </a:lnRef>
          <a:fillRef idx="3">
            <a:schemeClr val="accent4"/>
          </a:fillRef>
          <a:effectRef idx="3">
            <a:schemeClr val="accent4"/>
          </a:effectRef>
          <a:fontRef idx="minor">
            <a:schemeClr val="lt1"/>
          </a:fontRef>
        </p:style>
        <p:txBody>
          <a:bodyPr vert="horz" wrap="square" lIns="91440" tIns="45720" rIns="91440" bIns="45720" numCol="1" rtlCol="0" anchor="ctr" anchorCtr="0" compatLnSpc="1">
            <a:prstTxWarp prst="textNoShape">
              <a:avLst/>
            </a:prstTxWarp>
          </a:bodyPr>
          <a:lstStyle/>
          <a:p>
            <a:pPr defTabSz="1096963" fontAlgn="base">
              <a:spcBef>
                <a:spcPct val="0"/>
              </a:spcBef>
              <a:spcAft>
                <a:spcPct val="0"/>
              </a:spcAft>
              <a:defRPr/>
            </a:pPr>
            <a:endParaRPr lang="en-US" sz="2200" dirty="0" smtClean="0">
              <a:latin typeface="Arial" charset="0"/>
              <a:cs typeface="Arial" charset="0"/>
            </a:endParaRPr>
          </a:p>
        </p:txBody>
      </p:sp>
      <p:sp>
        <p:nvSpPr>
          <p:cNvPr id="11" name="Freeform 21"/>
          <p:cNvSpPr>
            <a:spLocks/>
          </p:cNvSpPr>
          <p:nvPr/>
        </p:nvSpPr>
        <p:spPr bwMode="auto">
          <a:xfrm>
            <a:off x="4650715" y="1891074"/>
            <a:ext cx="3799947" cy="1922363"/>
          </a:xfrm>
          <a:custGeom>
            <a:avLst/>
            <a:gdLst>
              <a:gd name="connsiteX0" fmla="*/ 867 w 1823"/>
              <a:gd name="connsiteY0" fmla="*/ 0 h 923"/>
              <a:gd name="connsiteX1" fmla="*/ 1823 w 1823"/>
              <a:gd name="connsiteY1" fmla="*/ 923 h 923"/>
              <a:gd name="connsiteX2" fmla="*/ 1823 w 1823"/>
              <a:gd name="connsiteY2" fmla="*/ 923 h 923"/>
              <a:gd name="connsiteX3" fmla="*/ 0 w 1823"/>
              <a:gd name="connsiteY3" fmla="*/ 923 h 923"/>
              <a:gd name="connsiteX4" fmla="*/ 0 w 1823"/>
              <a:gd name="connsiteY4" fmla="*/ 0 h 923"/>
              <a:gd name="connsiteX5" fmla="*/ 867 w 1823"/>
              <a:gd name="connsiteY5" fmla="*/ 0 h 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3" h="923">
                <a:moveTo>
                  <a:pt x="867" y="0"/>
                </a:moveTo>
                <a:cubicBezTo>
                  <a:pt x="1386" y="0"/>
                  <a:pt x="1785" y="484"/>
                  <a:pt x="1823" y="923"/>
                </a:cubicBezTo>
                <a:lnTo>
                  <a:pt x="1823" y="923"/>
                </a:lnTo>
                <a:lnTo>
                  <a:pt x="0" y="923"/>
                </a:lnTo>
                <a:lnTo>
                  <a:pt x="0" y="0"/>
                </a:lnTo>
                <a:lnTo>
                  <a:pt x="867" y="0"/>
                </a:lnTo>
                <a:close/>
              </a:path>
            </a:pathLst>
          </a:cu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defTabSz="1096963" fontAlgn="base">
              <a:spcBef>
                <a:spcPct val="0"/>
              </a:spcBef>
              <a:spcAft>
                <a:spcPct val="0"/>
              </a:spcAft>
              <a:defRPr/>
            </a:pPr>
            <a:endParaRPr lang="en-US" sz="2200" dirty="0" smtClean="0">
              <a:latin typeface="Arial" charset="0"/>
              <a:cs typeface="Arial" charset="0"/>
            </a:endParaRPr>
          </a:p>
        </p:txBody>
      </p:sp>
      <p:sp>
        <p:nvSpPr>
          <p:cNvPr id="12" name="Freeform 22"/>
          <p:cNvSpPr>
            <a:spLocks/>
          </p:cNvSpPr>
          <p:nvPr/>
        </p:nvSpPr>
        <p:spPr bwMode="auto">
          <a:xfrm>
            <a:off x="4650715" y="3923461"/>
            <a:ext cx="3799947" cy="1922363"/>
          </a:xfrm>
          <a:custGeom>
            <a:avLst/>
            <a:gdLst>
              <a:gd name="connsiteX0" fmla="*/ 963 w 1823"/>
              <a:gd name="connsiteY0" fmla="*/ 923 h 923"/>
              <a:gd name="connsiteX1" fmla="*/ 1823 w 1823"/>
              <a:gd name="connsiteY1" fmla="*/ 0 h 923"/>
              <a:gd name="connsiteX2" fmla="*/ 1823 w 1823"/>
              <a:gd name="connsiteY2" fmla="*/ 0 h 923"/>
              <a:gd name="connsiteX3" fmla="*/ 0 w 1823"/>
              <a:gd name="connsiteY3" fmla="*/ 0 h 923"/>
              <a:gd name="connsiteX4" fmla="*/ 0 w 1823"/>
              <a:gd name="connsiteY4" fmla="*/ 923 h 923"/>
              <a:gd name="connsiteX5" fmla="*/ 963 w 1823"/>
              <a:gd name="connsiteY5" fmla="*/ 923 h 923"/>
              <a:gd name="connsiteX0" fmla="*/ 881 w 1823"/>
              <a:gd name="connsiteY0" fmla="*/ 923 h 923"/>
              <a:gd name="connsiteX1" fmla="*/ 1823 w 1823"/>
              <a:gd name="connsiteY1" fmla="*/ 0 h 923"/>
              <a:gd name="connsiteX2" fmla="*/ 1823 w 1823"/>
              <a:gd name="connsiteY2" fmla="*/ 0 h 923"/>
              <a:gd name="connsiteX3" fmla="*/ 0 w 1823"/>
              <a:gd name="connsiteY3" fmla="*/ 0 h 923"/>
              <a:gd name="connsiteX4" fmla="*/ 0 w 1823"/>
              <a:gd name="connsiteY4" fmla="*/ 923 h 923"/>
              <a:gd name="connsiteX5" fmla="*/ 881 w 1823"/>
              <a:gd name="connsiteY5" fmla="*/ 923 h 9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3" h="923">
                <a:moveTo>
                  <a:pt x="881" y="923"/>
                </a:moveTo>
                <a:cubicBezTo>
                  <a:pt x="1400" y="923"/>
                  <a:pt x="1785" y="439"/>
                  <a:pt x="1823" y="0"/>
                </a:cubicBezTo>
                <a:lnTo>
                  <a:pt x="1823" y="0"/>
                </a:lnTo>
                <a:lnTo>
                  <a:pt x="0" y="0"/>
                </a:lnTo>
                <a:lnTo>
                  <a:pt x="0" y="923"/>
                </a:lnTo>
                <a:lnTo>
                  <a:pt x="881" y="923"/>
                </a:lnTo>
                <a:close/>
              </a:path>
            </a:pathLst>
          </a:cu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ctr" anchorCtr="0" compatLnSpc="1">
            <a:prstTxWarp prst="textNoShape">
              <a:avLst/>
            </a:prstTxWarp>
          </a:bodyPr>
          <a:lstStyle/>
          <a:p>
            <a:pPr defTabSz="1096963" fontAlgn="base">
              <a:spcBef>
                <a:spcPct val="0"/>
              </a:spcBef>
              <a:spcAft>
                <a:spcPct val="0"/>
              </a:spcAft>
              <a:defRPr/>
            </a:pPr>
            <a:endParaRPr lang="en-US" sz="2200" dirty="0" smtClean="0">
              <a:latin typeface="Arial" charset="0"/>
              <a:cs typeface="Arial" charset="0"/>
            </a:endParaRPr>
          </a:p>
        </p:txBody>
      </p:sp>
      <p:sp>
        <p:nvSpPr>
          <p:cNvPr id="13" name="TextBox 44"/>
          <p:cNvSpPr txBox="1">
            <a:spLocks noChangeArrowheads="1"/>
          </p:cNvSpPr>
          <p:nvPr/>
        </p:nvSpPr>
        <p:spPr bwMode="auto">
          <a:xfrm>
            <a:off x="1331913" y="4398371"/>
            <a:ext cx="2287587" cy="972542"/>
          </a:xfrm>
          <a:prstGeom prst="rect">
            <a:avLst/>
          </a:prstGeom>
          <a:noFill/>
          <a:ln w="12700" algn="ctr">
            <a:noFill/>
            <a:miter lim="800000"/>
            <a:headEnd/>
            <a:tailEnd/>
          </a:ln>
        </p:spPr>
        <p:txBody>
          <a:bodyPr vert="horz" wrap="square" lIns="109692" tIns="54848" rIns="109692" bIns="54848" numCol="1" anchor="ctr" anchorCtr="0" compatLnSpc="1">
            <a:prstTxWarp prst="textNoShape">
              <a:avLst/>
            </a:prstTxWarp>
            <a:spAutoFit/>
          </a:bodyPr>
          <a:lstStyle/>
          <a:p>
            <a:r>
              <a:rPr lang="zh-CN" altLang="en-US" sz="2800" dirty="0" smtClean="0">
                <a:solidFill>
                  <a:schemeClr val="bg1"/>
                </a:solidFill>
              </a:rPr>
              <a:t>支持超大型软件项目</a:t>
            </a:r>
            <a:endParaRPr lang="en-US" altLang="zh-CN" sz="2800" dirty="0" smtClean="0">
              <a:solidFill>
                <a:schemeClr val="bg1"/>
              </a:solidFill>
            </a:endParaRPr>
          </a:p>
        </p:txBody>
      </p:sp>
      <p:sp>
        <p:nvSpPr>
          <p:cNvPr id="14" name="TextBox 45"/>
          <p:cNvSpPr txBox="1">
            <a:spLocks noChangeArrowheads="1"/>
          </p:cNvSpPr>
          <p:nvPr/>
        </p:nvSpPr>
        <p:spPr bwMode="auto">
          <a:xfrm>
            <a:off x="5340095" y="2365984"/>
            <a:ext cx="2324100" cy="972542"/>
          </a:xfrm>
          <a:prstGeom prst="rect">
            <a:avLst/>
          </a:prstGeom>
          <a:noFill/>
          <a:ln w="12700" algn="ctr">
            <a:noFill/>
            <a:miter lim="800000"/>
            <a:headEnd/>
            <a:tailEnd/>
          </a:ln>
        </p:spPr>
        <p:txBody>
          <a:bodyPr vert="horz" wrap="square" lIns="109692" tIns="54848" rIns="109692" bIns="54848" numCol="1" anchor="ctr" anchorCtr="0" compatLnSpc="1">
            <a:prstTxWarp prst="textNoShape">
              <a:avLst/>
            </a:prstTxWarp>
            <a:spAutoFit/>
          </a:bodyPr>
          <a:lstStyle/>
          <a:p>
            <a:r>
              <a:rPr lang="zh-CN" altLang="en-US" sz="2800" dirty="0" smtClean="0">
                <a:solidFill>
                  <a:schemeClr val="bg1"/>
                </a:solidFill>
              </a:rPr>
              <a:t>把最基本的事情做好</a:t>
            </a:r>
            <a:endParaRPr lang="en-US" altLang="zh-CN" sz="2800" dirty="0" smtClean="0">
              <a:solidFill>
                <a:schemeClr val="bg1"/>
              </a:solidFill>
            </a:endParaRPr>
          </a:p>
        </p:txBody>
      </p:sp>
      <p:sp>
        <p:nvSpPr>
          <p:cNvPr id="15" name="TextBox 46"/>
          <p:cNvSpPr txBox="1">
            <a:spLocks noChangeArrowheads="1"/>
          </p:cNvSpPr>
          <p:nvPr/>
        </p:nvSpPr>
        <p:spPr bwMode="auto">
          <a:xfrm>
            <a:off x="1424781" y="2452161"/>
            <a:ext cx="2101850" cy="800187"/>
          </a:xfrm>
          <a:prstGeom prst="rect">
            <a:avLst/>
          </a:prstGeom>
          <a:noFill/>
          <a:ln w="12700" algn="ctr">
            <a:noFill/>
            <a:miter lim="800000"/>
            <a:headEnd/>
            <a:tailEnd/>
          </a:ln>
        </p:spPr>
        <p:txBody>
          <a:bodyPr vert="horz" wrap="square" lIns="109692" tIns="54848" rIns="109692" bIns="54848" numCol="1" anchor="ctr" anchorCtr="0" compatLnSpc="1">
            <a:prstTxWarp prst="textNoShape">
              <a:avLst/>
            </a:prstTxWarp>
            <a:spAutoFit/>
          </a:bodyPr>
          <a:lstStyle/>
          <a:p>
            <a:pPr algn="ctr" defTabSz="911225">
              <a:lnSpc>
                <a:spcPct val="80000"/>
              </a:lnSpc>
            </a:pPr>
            <a:r>
              <a:rPr lang="zh-CN" altLang="en-US" sz="2800" dirty="0" smtClean="0">
                <a:solidFill>
                  <a:schemeClr val="bg1"/>
                </a:solidFill>
              </a:rPr>
              <a:t>面向</a:t>
            </a:r>
            <a:r>
              <a:rPr lang="en-US" altLang="zh-CN" sz="2800" dirty="0" smtClean="0">
                <a:solidFill>
                  <a:schemeClr val="bg1"/>
                </a:solidFill>
              </a:rPr>
              <a:t> native </a:t>
            </a:r>
            <a:r>
              <a:rPr lang="zh-CN" altLang="en-US" sz="2800" dirty="0" smtClean="0">
                <a:solidFill>
                  <a:schemeClr val="bg1"/>
                </a:solidFill>
              </a:rPr>
              <a:t>代码</a:t>
            </a:r>
            <a:endParaRPr lang="en-US" altLang="en-US" sz="2800" dirty="0" smtClean="0">
              <a:solidFill>
                <a:schemeClr val="bg1"/>
              </a:solidFill>
            </a:endParaRPr>
          </a:p>
        </p:txBody>
      </p:sp>
      <p:sp>
        <p:nvSpPr>
          <p:cNvPr id="16" name="TextBox 47"/>
          <p:cNvSpPr txBox="1">
            <a:spLocks noChangeArrowheads="1"/>
          </p:cNvSpPr>
          <p:nvPr/>
        </p:nvSpPr>
        <p:spPr bwMode="auto">
          <a:xfrm>
            <a:off x="5321688" y="4398371"/>
            <a:ext cx="2250708" cy="972542"/>
          </a:xfrm>
          <a:prstGeom prst="rect">
            <a:avLst/>
          </a:prstGeom>
          <a:noFill/>
          <a:ln w="12700" algn="ctr">
            <a:noFill/>
            <a:miter lim="800000"/>
            <a:headEnd/>
            <a:tailEnd/>
          </a:ln>
        </p:spPr>
        <p:txBody>
          <a:bodyPr vert="horz" wrap="square" lIns="109692" tIns="54848" rIns="109692" bIns="54848" numCol="1" anchor="ctr" anchorCtr="0" compatLnSpc="1">
            <a:prstTxWarp prst="textNoShape">
              <a:avLst/>
            </a:prstTxWarp>
            <a:spAutoFit/>
          </a:bodyPr>
          <a:lstStyle/>
          <a:p>
            <a:r>
              <a:rPr lang="zh-CN" altLang="en-US" sz="2800" dirty="0" smtClean="0">
                <a:solidFill>
                  <a:schemeClr val="bg1"/>
                </a:solidFill>
              </a:rPr>
              <a:t>具有方便的可扩展性</a:t>
            </a:r>
            <a:endParaRPr lang="en-US" altLang="zh-CN" sz="2800" dirty="0" smtClean="0">
              <a:solidFill>
                <a:schemeClr val="bg1"/>
              </a:solidFill>
            </a:endParaRPr>
          </a:p>
        </p:txBody>
      </p:sp>
      <p:grpSp>
        <p:nvGrpSpPr>
          <p:cNvPr id="23" name="Group 22"/>
          <p:cNvGrpSpPr/>
          <p:nvPr/>
        </p:nvGrpSpPr>
        <p:grpSpPr>
          <a:xfrm>
            <a:off x="2739658" y="2009776"/>
            <a:ext cx="3664684" cy="3662754"/>
            <a:chOff x="2739658" y="2009776"/>
            <a:chExt cx="3664684" cy="3662754"/>
          </a:xfrm>
        </p:grpSpPr>
        <p:grpSp>
          <p:nvGrpSpPr>
            <p:cNvPr id="17" name="Group 26"/>
            <p:cNvGrpSpPr>
              <a:grpSpLocks/>
            </p:cNvGrpSpPr>
            <p:nvPr/>
          </p:nvGrpSpPr>
          <p:grpSpPr bwMode="auto">
            <a:xfrm>
              <a:off x="2739658" y="2009776"/>
              <a:ext cx="3664684" cy="3662754"/>
              <a:chOff x="9381232" y="2368782"/>
              <a:chExt cx="5146188" cy="5146188"/>
            </a:xfrm>
          </p:grpSpPr>
          <p:pic>
            <p:nvPicPr>
              <p:cNvPr id="18" name="Picture 25" descr="center-white-circle-blue-gl.png"/>
              <p:cNvPicPr>
                <a:picLocks noChangeAspect="1"/>
              </p:cNvPicPr>
              <p:nvPr/>
            </p:nvPicPr>
            <p:blipFill>
              <a:blip r:embed="rId2" cstate="print"/>
              <a:srcRect/>
              <a:stretch>
                <a:fillRect/>
              </a:stretch>
            </p:blipFill>
            <p:spPr bwMode="auto">
              <a:xfrm>
                <a:off x="9381232" y="2368782"/>
                <a:ext cx="5146188" cy="5146188"/>
              </a:xfrm>
              <a:prstGeom prst="rect">
                <a:avLst/>
              </a:prstGeom>
              <a:noFill/>
              <a:ln w="9525">
                <a:noFill/>
                <a:miter lim="800000"/>
                <a:headEnd/>
                <a:tailEnd/>
              </a:ln>
            </p:spPr>
          </p:pic>
          <p:sp>
            <p:nvSpPr>
              <p:cNvPr id="19" name="Oval 18"/>
              <p:cNvSpPr/>
              <p:nvPr/>
            </p:nvSpPr>
            <p:spPr bwMode="auto">
              <a:xfrm>
                <a:off x="10178182" y="3118826"/>
                <a:ext cx="3493470" cy="3493469"/>
              </a:xfrm>
              <a:prstGeom prst="ellipse">
                <a:avLst/>
              </a:prstGeom>
              <a:solidFill>
                <a:srgbClr val="FFFFFF">
                  <a:alpha val="16863"/>
                </a:srgbClr>
              </a:solidFill>
              <a:ln w="12700" cap="flat" cmpd="sng" algn="ctr">
                <a:noFill/>
                <a:prstDash val="solid"/>
                <a:round/>
                <a:headEnd type="none" w="med" len="med"/>
                <a:tailEnd type="none" w="med" len="me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anchor="ctr"/>
              <a:lstStyle/>
              <a:p>
                <a:pPr>
                  <a:defRPr/>
                </a:pPr>
                <a:endParaRPr lang="en-US" dirty="0"/>
              </a:p>
            </p:txBody>
          </p:sp>
        </p:grpSp>
        <p:pic>
          <p:nvPicPr>
            <p:cNvPr id="1026" name="Picture 2"/>
            <p:cNvPicPr>
              <a:picLocks noChangeAspect="1" noChangeArrowheads="1"/>
            </p:cNvPicPr>
            <p:nvPr/>
          </p:nvPicPr>
          <p:blipFill>
            <a:blip r:embed="rId3" cstate="print"/>
            <a:srcRect/>
            <a:stretch>
              <a:fillRect/>
            </a:stretch>
          </p:blipFill>
          <p:spPr bwMode="auto">
            <a:xfrm>
              <a:off x="3714744" y="3071810"/>
              <a:ext cx="1647825" cy="1200150"/>
            </a:xfrm>
            <a:prstGeom prst="rect">
              <a:avLst/>
            </a:prstGeom>
            <a:noFill/>
            <a:ln w="9525">
              <a:noFill/>
              <a:miter lim="800000"/>
              <a:headEnd/>
              <a:tailEnd/>
            </a:ln>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par>
                          <p:cTn id="7" fill="hold">
                            <p:stCondLst>
                              <p:cond delay="0"/>
                            </p:stCondLst>
                            <p:childTnLst>
                              <p:par>
                                <p:cTn id="8" presetID="23" presetClass="entr" presetSubtype="16" fill="hold" grpId="0" nodeType="afterEffect">
                                  <p:stCondLst>
                                    <p:cond delay="0"/>
                                  </p:stCondLst>
                                  <p:childTnLst>
                                    <p:set>
                                      <p:cBhvr>
                                        <p:cTn id="9" dur="1" fill="hold">
                                          <p:stCondLst>
                                            <p:cond delay="0"/>
                                          </p:stCondLst>
                                        </p:cTn>
                                        <p:tgtEl>
                                          <p:spTgt spid="8"/>
                                        </p:tgtEl>
                                        <p:attrNameLst>
                                          <p:attrName>style.visibility</p:attrName>
                                        </p:attrNameLst>
                                      </p:cBhvr>
                                      <p:to>
                                        <p:strVal val="visible"/>
                                      </p:to>
                                    </p:set>
                                    <p:anim calcmode="lin" valueType="num">
                                      <p:cBhvr>
                                        <p:cTn id="10" dur="1000" fill="hold"/>
                                        <p:tgtEl>
                                          <p:spTgt spid="8"/>
                                        </p:tgtEl>
                                        <p:attrNameLst>
                                          <p:attrName>ppt_w</p:attrName>
                                        </p:attrNameLst>
                                      </p:cBhvr>
                                      <p:tavLst>
                                        <p:tav tm="0">
                                          <p:val>
                                            <p:fltVal val="0"/>
                                          </p:val>
                                        </p:tav>
                                        <p:tav tm="100000">
                                          <p:val>
                                            <p:strVal val="#ppt_w"/>
                                          </p:val>
                                        </p:tav>
                                      </p:tavLst>
                                    </p:anim>
                                    <p:anim calcmode="lin" valueType="num">
                                      <p:cBhvr>
                                        <p:cTn id="11" dur="1000" fill="hold"/>
                                        <p:tgtEl>
                                          <p:spTgt spid="8"/>
                                        </p:tgtEl>
                                        <p:attrNameLst>
                                          <p:attrName>ppt_h</p:attrName>
                                        </p:attrNameLst>
                                      </p:cBhvr>
                                      <p:tavLst>
                                        <p:tav tm="0">
                                          <p:val>
                                            <p:fltVal val="0"/>
                                          </p:val>
                                        </p:tav>
                                        <p:tav tm="100000">
                                          <p:val>
                                            <p:strVal val="#ppt_h"/>
                                          </p:val>
                                        </p:tav>
                                      </p:tavLst>
                                    </p:anim>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4"/>
                                        </p:tgtEl>
                                        <p:attrNameLst>
                                          <p:attrName>style.visibility</p:attrName>
                                        </p:attrNameLst>
                                      </p:cBhvr>
                                      <p:to>
                                        <p:strVal val="visible"/>
                                      </p:to>
                                    </p:set>
                                    <p:animEffect transition="in" filter="fade">
                                      <p:cBhvr>
                                        <p:cTn id="25" dur="1000"/>
                                        <p:tgtEl>
                                          <p:spTgt spid="14"/>
                                        </p:tgtEl>
                                      </p:cBhvr>
                                    </p:animEffect>
                                  </p:childTnLst>
                                </p:cTn>
                              </p:par>
                            </p:childTnLst>
                          </p:cTn>
                        </p:par>
                        <p:par>
                          <p:cTn id="26" fill="hold">
                            <p:stCondLst>
                              <p:cond delay="3000"/>
                            </p:stCondLst>
                            <p:childTnLst>
                              <p:par>
                                <p:cTn id="27" presetID="10"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fade">
                                      <p:cBhvr>
                                        <p:cTn id="32" dur="1000"/>
                                        <p:tgtEl>
                                          <p:spTgt spid="13"/>
                                        </p:tgtEl>
                                      </p:cBhvr>
                                    </p:animEffect>
                                  </p:childTnLst>
                                </p:cTn>
                              </p:par>
                            </p:childTnLst>
                          </p:cTn>
                        </p:par>
                        <p:par>
                          <p:cTn id="33" fill="hold">
                            <p:stCondLst>
                              <p:cond delay="4000"/>
                            </p:stCondLst>
                            <p:childTnLst>
                              <p:par>
                                <p:cTn id="34" presetID="10"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fade">
                                      <p:cBhvr>
                                        <p:cTn id="36" dur="1000"/>
                                        <p:tgtEl>
                                          <p:spTgt spid="12"/>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p:bldP spid="14" grpId="0"/>
      <p:bldP spid="15" grpId="0"/>
      <p:bldP spid="1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新的</a:t>
            </a:r>
            <a:r>
              <a:rPr lang="en-US" altLang="zh-CN" dirty="0" smtClean="0"/>
              <a:t>Visual C++</a:t>
            </a:r>
            <a:r>
              <a:rPr lang="zh-CN" altLang="en-US" dirty="0" smtClean="0"/>
              <a:t>提供了</a:t>
            </a:r>
            <a:endParaRPr lang="zh-CN" altLang="en-US" dirty="0"/>
          </a:p>
        </p:txBody>
      </p:sp>
      <p:sp>
        <p:nvSpPr>
          <p:cNvPr id="6" name="Round Same Side Corner Rectangle 5"/>
          <p:cNvSpPr/>
          <p:nvPr/>
        </p:nvSpPr>
        <p:spPr bwMode="auto">
          <a:xfrm>
            <a:off x="4619169" y="1142984"/>
            <a:ext cx="3853543" cy="5286412"/>
          </a:xfrm>
          <a:prstGeom prst="round2SameRect">
            <a:avLst>
              <a:gd name="adj1" fmla="val 11864"/>
              <a:gd name="adj2" fmla="val 12617"/>
            </a:avLst>
          </a:prstGeom>
          <a:gradFill flip="none" rotWithShape="1">
            <a:gsLst>
              <a:gs pos="0">
                <a:srgbClr val="000000">
                  <a:alpha val="70000"/>
                </a:srgbClr>
              </a:gs>
              <a:gs pos="100000">
                <a:srgbClr val="4472D8">
                  <a:alpha val="15000"/>
                </a:srgbClr>
              </a:gs>
            </a:gsLst>
            <a:lin ang="16200000" scaled="0"/>
            <a:tileRect/>
          </a:gradFill>
          <a:ln w="9525">
            <a:noFill/>
            <a:miter lim="800000"/>
            <a:headEnd/>
            <a:tailEnd/>
          </a:ln>
          <a:effectLst>
            <a:reflection blurRad="6350" stA="52000" endA="300" endPos="35000" dir="5400000" sy="-100000" algn="bl" rotWithShape="0"/>
          </a:effectLst>
          <a:scene3d>
            <a:camera prst="orthographicFront"/>
            <a:lightRig rig="twoPt" dir="t"/>
          </a:scene3d>
          <a:sp3d extrusionH="76200" contourW="12700" prstMaterial="dkEdge">
            <a:bevelT w="127000" h="127000" prst="cross"/>
            <a:contourClr>
              <a:srgbClr val="000000"/>
            </a:contourClr>
          </a:sp3d>
        </p:spPr>
        <p:txBody>
          <a:bodyPr lIns="0" tIns="0" rIns="0" bIns="0" anchor="ctr"/>
          <a:lstStyle/>
          <a:p>
            <a:pPr algn="ctr">
              <a:lnSpc>
                <a:spcPct val="70000"/>
              </a:lnSpc>
              <a:defRPr/>
            </a:pPr>
            <a:endParaRPr lang="en-US" i="1" dirty="0" smtClean="0">
              <a:latin typeface="Segoe Black" pitchFamily="34" charset="0"/>
            </a:endParaRPr>
          </a:p>
        </p:txBody>
      </p:sp>
      <p:sp>
        <p:nvSpPr>
          <p:cNvPr id="7" name="Round Same Side Corner Rectangle 6"/>
          <p:cNvSpPr/>
          <p:nvPr/>
        </p:nvSpPr>
        <p:spPr bwMode="auto">
          <a:xfrm>
            <a:off x="587831" y="1153870"/>
            <a:ext cx="3841294" cy="5275526"/>
          </a:xfrm>
          <a:prstGeom prst="round2SameRect">
            <a:avLst>
              <a:gd name="adj1" fmla="val 11864"/>
              <a:gd name="adj2" fmla="val 12617"/>
            </a:avLst>
          </a:prstGeom>
          <a:gradFill flip="none" rotWithShape="1">
            <a:gsLst>
              <a:gs pos="0">
                <a:srgbClr val="000000">
                  <a:alpha val="70000"/>
                </a:srgbClr>
              </a:gs>
              <a:gs pos="100000">
                <a:srgbClr val="4472D8">
                  <a:alpha val="15000"/>
                </a:srgbClr>
              </a:gs>
            </a:gsLst>
            <a:lin ang="16200000" scaled="0"/>
            <a:tileRect/>
          </a:gradFill>
          <a:ln w="9525">
            <a:noFill/>
            <a:miter lim="800000"/>
            <a:headEnd/>
            <a:tailEnd/>
          </a:ln>
          <a:effectLst>
            <a:reflection blurRad="6350" stA="52000" endA="300" endPos="35000" dir="5400000" sy="-100000" algn="bl" rotWithShape="0"/>
          </a:effectLst>
          <a:scene3d>
            <a:camera prst="orthographicFront"/>
            <a:lightRig rig="twoPt" dir="t"/>
          </a:scene3d>
          <a:sp3d extrusionH="76200" contourW="12700" prstMaterial="dkEdge">
            <a:bevelT w="127000" h="127000" prst="cross"/>
            <a:contourClr>
              <a:srgbClr val="000000"/>
            </a:contourClr>
          </a:sp3d>
        </p:spPr>
        <p:txBody>
          <a:bodyPr lIns="0" tIns="0" rIns="0" bIns="0" anchor="ctr"/>
          <a:lstStyle/>
          <a:p>
            <a:pPr algn="ctr">
              <a:lnSpc>
                <a:spcPct val="70000"/>
              </a:lnSpc>
              <a:defRPr/>
            </a:pPr>
            <a:endParaRPr lang="en-US" i="1" dirty="0" smtClean="0">
              <a:solidFill>
                <a:schemeClr val="bg2"/>
              </a:solidFill>
              <a:latin typeface="Segoe Black" pitchFamily="34" charset="0"/>
            </a:endParaRPr>
          </a:p>
        </p:txBody>
      </p:sp>
      <p:grpSp>
        <p:nvGrpSpPr>
          <p:cNvPr id="8" name="Group 29"/>
          <p:cNvGrpSpPr/>
          <p:nvPr/>
        </p:nvGrpSpPr>
        <p:grpSpPr>
          <a:xfrm>
            <a:off x="4760009" y="2389431"/>
            <a:ext cx="3586303" cy="3897089"/>
            <a:chOff x="5934081" y="3314971"/>
            <a:chExt cx="4303563" cy="4076428"/>
          </a:xfrm>
          <a:gradFill>
            <a:gsLst>
              <a:gs pos="29000">
                <a:srgbClr val="FFFFFF"/>
              </a:gs>
              <a:gs pos="63000">
                <a:srgbClr val="FFB871"/>
              </a:gs>
              <a:gs pos="89000">
                <a:srgbClr val="DE8542"/>
              </a:gs>
            </a:gsLst>
            <a:path path="circle">
              <a:fillToRect r="100000" b="100000"/>
            </a:path>
          </a:gradFill>
        </p:grpSpPr>
        <p:sp>
          <p:nvSpPr>
            <p:cNvPr id="9" name="AutoShape 51"/>
            <p:cNvSpPr>
              <a:spLocks noChangeArrowheads="1"/>
            </p:cNvSpPr>
            <p:nvPr/>
          </p:nvSpPr>
          <p:spPr bwMode="auto">
            <a:xfrm>
              <a:off x="5934081" y="3314971"/>
              <a:ext cx="4303563" cy="731520"/>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wrap="square" lIns="18287" tIns="45716" rIns="18287" bIns="9144" anchor="ctr"/>
            <a:lstStyle/>
            <a:p>
              <a:pPr algn="ctr">
                <a:lnSpc>
                  <a:spcPct val="80000"/>
                </a:lnSpc>
              </a:pPr>
              <a:r>
                <a:rPr lang="zh-CN" altLang="en-US" sz="2000" b="1" dirty="0" smtClean="0">
                  <a:solidFill>
                    <a:schemeClr val="accent1"/>
                  </a:solidFill>
                </a:rPr>
                <a:t>对集成开发环境 </a:t>
              </a:r>
              <a:r>
                <a:rPr lang="en-US" altLang="zh-CN" sz="2000" b="1" dirty="0" smtClean="0">
                  <a:solidFill>
                    <a:schemeClr val="accent1"/>
                  </a:solidFill>
                </a:rPr>
                <a:t>(IDE)</a:t>
              </a:r>
              <a:r>
                <a:rPr lang="zh-CN" altLang="en-US" sz="2000" b="1" dirty="0" smtClean="0">
                  <a:solidFill>
                    <a:schemeClr val="accent1"/>
                  </a:solidFill>
                </a:rPr>
                <a:t>的改进</a:t>
              </a:r>
              <a:endParaRPr lang="en-US" sz="2000" dirty="0">
                <a:solidFill>
                  <a:srgbClr val="000000"/>
                </a:solidFill>
                <a:latin typeface="Segoe" pitchFamily="34" charset="0"/>
              </a:endParaRPr>
            </a:p>
          </p:txBody>
        </p:sp>
        <p:sp>
          <p:nvSpPr>
            <p:cNvPr id="10" name="AutoShape 51"/>
            <p:cNvSpPr>
              <a:spLocks noChangeArrowheads="1"/>
            </p:cNvSpPr>
            <p:nvPr/>
          </p:nvSpPr>
          <p:spPr bwMode="auto">
            <a:xfrm>
              <a:off x="5934081" y="4121806"/>
              <a:ext cx="4303563" cy="731520"/>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wrap="square" lIns="18287" tIns="45716" rIns="18287" bIns="9144" anchor="ctr"/>
            <a:lstStyle/>
            <a:p>
              <a:pPr algn="ctr">
                <a:lnSpc>
                  <a:spcPct val="80000"/>
                </a:lnSpc>
              </a:pPr>
              <a:r>
                <a:rPr lang="zh-CN" altLang="en-US" sz="2000" b="1" dirty="0" smtClean="0">
                  <a:solidFill>
                    <a:schemeClr val="accent1"/>
                  </a:solidFill>
                </a:rPr>
                <a:t>支持新的语言标准 </a:t>
              </a:r>
              <a:r>
                <a:rPr lang="en-US" altLang="zh-CN" sz="2000" b="1" dirty="0" smtClean="0">
                  <a:solidFill>
                    <a:schemeClr val="accent1"/>
                  </a:solidFill>
                </a:rPr>
                <a:t>(C++0x)</a:t>
              </a:r>
              <a:endParaRPr lang="en-US" sz="2000" dirty="0">
                <a:solidFill>
                  <a:srgbClr val="000000"/>
                </a:solidFill>
                <a:latin typeface="Segoe" pitchFamily="34" charset="0"/>
              </a:endParaRPr>
            </a:p>
          </p:txBody>
        </p:sp>
        <p:sp>
          <p:nvSpPr>
            <p:cNvPr id="11" name="AutoShape 51"/>
            <p:cNvSpPr>
              <a:spLocks noChangeArrowheads="1"/>
            </p:cNvSpPr>
            <p:nvPr/>
          </p:nvSpPr>
          <p:spPr bwMode="auto">
            <a:xfrm>
              <a:off x="5934081" y="4967830"/>
              <a:ext cx="4303563" cy="731520"/>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wrap="square" lIns="18287" tIns="45716" rIns="18287" bIns="9144" anchor="ctr"/>
            <a:lstStyle/>
            <a:p>
              <a:pPr algn="ctr">
                <a:lnSpc>
                  <a:spcPct val="80000"/>
                </a:lnSpc>
              </a:pPr>
              <a:r>
                <a:rPr lang="zh-CN" altLang="en-US" sz="2000" b="1" dirty="0" smtClean="0">
                  <a:solidFill>
                    <a:schemeClr val="accent1"/>
                  </a:solidFill>
                </a:rPr>
                <a:t>对开发并行程序的支持 </a:t>
              </a:r>
              <a:endParaRPr lang="en-US" sz="2000" dirty="0">
                <a:solidFill>
                  <a:srgbClr val="000000"/>
                </a:solidFill>
                <a:latin typeface="Segoe" pitchFamily="34" charset="0"/>
              </a:endParaRPr>
            </a:p>
          </p:txBody>
        </p:sp>
        <p:sp>
          <p:nvSpPr>
            <p:cNvPr id="12" name="AutoShape 51"/>
            <p:cNvSpPr>
              <a:spLocks noChangeArrowheads="1"/>
            </p:cNvSpPr>
            <p:nvPr/>
          </p:nvSpPr>
          <p:spPr bwMode="auto">
            <a:xfrm>
              <a:off x="5934081" y="5813854"/>
              <a:ext cx="4303563" cy="731520"/>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wrap="square" lIns="18287" tIns="45716" rIns="18287" bIns="9144" anchor="ctr"/>
            <a:lstStyle/>
            <a:p>
              <a:pPr algn="ctr">
                <a:lnSpc>
                  <a:spcPct val="80000"/>
                </a:lnSpc>
              </a:pPr>
              <a:r>
                <a:rPr lang="zh-CN" altLang="en-US" sz="2000" b="1" dirty="0" smtClean="0">
                  <a:solidFill>
                    <a:schemeClr val="accent1"/>
                  </a:solidFill>
                </a:rPr>
                <a:t>对编译链接器的优化和增强</a:t>
              </a:r>
              <a:endParaRPr lang="en-US" sz="2000" dirty="0">
                <a:solidFill>
                  <a:srgbClr val="000000"/>
                </a:solidFill>
                <a:latin typeface="Segoe" pitchFamily="34" charset="0"/>
              </a:endParaRPr>
            </a:p>
          </p:txBody>
        </p:sp>
        <p:sp>
          <p:nvSpPr>
            <p:cNvPr id="13" name="AutoShape 51"/>
            <p:cNvSpPr>
              <a:spLocks noChangeArrowheads="1"/>
            </p:cNvSpPr>
            <p:nvPr/>
          </p:nvSpPr>
          <p:spPr bwMode="auto">
            <a:xfrm>
              <a:off x="5934081" y="6659879"/>
              <a:ext cx="4303563" cy="731520"/>
            </a:xfrm>
            <a:prstGeom prst="roundRect">
              <a:avLst>
                <a:gd name="adj" fmla="val 16667"/>
              </a:avLst>
            </a:prstGeom>
            <a:ln>
              <a:headEnd/>
              <a:tailEnd/>
            </a:ln>
          </p:spPr>
          <p:style>
            <a:lnRef idx="0">
              <a:schemeClr val="accent3"/>
            </a:lnRef>
            <a:fillRef idx="3">
              <a:schemeClr val="accent3"/>
            </a:fillRef>
            <a:effectRef idx="3">
              <a:schemeClr val="accent3"/>
            </a:effectRef>
            <a:fontRef idx="minor">
              <a:schemeClr val="lt1"/>
            </a:fontRef>
          </p:style>
          <p:txBody>
            <a:bodyPr wrap="square" lIns="18287" tIns="45716" rIns="18287" bIns="9144" anchor="ctr"/>
            <a:lstStyle/>
            <a:p>
              <a:pPr algn="ctr">
                <a:lnSpc>
                  <a:spcPct val="80000"/>
                </a:lnSpc>
              </a:pPr>
              <a:r>
                <a:rPr lang="zh-CN" altLang="en-US" sz="2000" b="1" dirty="0" smtClean="0">
                  <a:solidFill>
                    <a:schemeClr val="accent1"/>
                  </a:solidFill>
                </a:rPr>
                <a:t>对</a:t>
              </a:r>
              <a:r>
                <a:rPr lang="en-US" altLang="zh-CN" sz="2000" b="1" dirty="0" smtClean="0">
                  <a:solidFill>
                    <a:schemeClr val="accent1"/>
                  </a:solidFill>
                </a:rPr>
                <a:t>MFC</a:t>
              </a:r>
              <a:r>
                <a:rPr lang="zh-CN" altLang="en-US" sz="2000" b="1" dirty="0" smtClean="0">
                  <a:solidFill>
                    <a:schemeClr val="accent1"/>
                  </a:solidFill>
                </a:rPr>
                <a:t>的增强</a:t>
              </a:r>
              <a:endParaRPr lang="en-US" sz="2000" dirty="0">
                <a:solidFill>
                  <a:srgbClr val="000000"/>
                </a:solidFill>
                <a:latin typeface="Segoe" pitchFamily="34" charset="0"/>
              </a:endParaRPr>
            </a:p>
          </p:txBody>
        </p:sp>
      </p:grpSp>
      <p:sp>
        <p:nvSpPr>
          <p:cNvPr id="14" name="Round Same Side Corner Rectangle 13"/>
          <p:cNvSpPr/>
          <p:nvPr/>
        </p:nvSpPr>
        <p:spPr bwMode="auto">
          <a:xfrm>
            <a:off x="746924" y="1250481"/>
            <a:ext cx="3576667" cy="1042954"/>
          </a:xfrm>
          <a:prstGeom prst="round2SameRect">
            <a:avLst>
              <a:gd name="adj1" fmla="val 28536"/>
              <a:gd name="adj2" fmla="val 13569"/>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lIns="0" tIns="0" rIns="0" bIns="0" anchor="ctr"/>
          <a:lstStyle/>
          <a:p>
            <a:pPr algn="ctr">
              <a:lnSpc>
                <a:spcPct val="90000"/>
              </a:lnSpc>
              <a:defRPr/>
            </a:pPr>
            <a:r>
              <a:rPr lang="en-US" altLang="zh-CN" sz="2800" dirty="0" smtClean="0"/>
              <a:t>VC 6.0</a:t>
            </a:r>
            <a:r>
              <a:rPr lang="zh-CN" altLang="en-US" sz="2800" dirty="0" smtClean="0"/>
              <a:t>后至</a:t>
            </a:r>
            <a:r>
              <a:rPr lang="en-US" altLang="zh-CN" sz="2800" dirty="0" smtClean="0"/>
              <a:t>VC 2008</a:t>
            </a:r>
            <a:r>
              <a:rPr lang="zh-CN" altLang="en-US" sz="2800" dirty="0" smtClean="0"/>
              <a:t>的改进</a:t>
            </a:r>
            <a:endParaRPr lang="en-US" sz="2800" i="1" dirty="0" smtClean="0">
              <a:solidFill>
                <a:schemeClr val="bg2"/>
              </a:solidFill>
              <a:latin typeface="Segoe Black" pitchFamily="34" charset="0"/>
            </a:endParaRPr>
          </a:p>
        </p:txBody>
      </p:sp>
      <p:sp>
        <p:nvSpPr>
          <p:cNvPr id="15" name="Round Same Side Corner Rectangle 14"/>
          <p:cNvSpPr/>
          <p:nvPr/>
        </p:nvSpPr>
        <p:spPr bwMode="auto">
          <a:xfrm>
            <a:off x="4767157" y="1250481"/>
            <a:ext cx="3576667" cy="1042954"/>
          </a:xfrm>
          <a:prstGeom prst="round2SameRect">
            <a:avLst>
              <a:gd name="adj1" fmla="val 28536"/>
              <a:gd name="adj2" fmla="val 9394"/>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lIns="0" tIns="0" rIns="0" bIns="0" anchor="ctr"/>
          <a:lstStyle/>
          <a:p>
            <a:pPr algn="ctr">
              <a:lnSpc>
                <a:spcPct val="90000"/>
              </a:lnSpc>
              <a:defRPr/>
            </a:pPr>
            <a:r>
              <a:rPr lang="en-US" altLang="zh-CN" sz="2800" dirty="0" smtClean="0"/>
              <a:t>Visual C++ 2010</a:t>
            </a:r>
            <a:r>
              <a:rPr lang="zh-CN" altLang="en-US" sz="2800" dirty="0" smtClean="0"/>
              <a:t>的新特性</a:t>
            </a:r>
            <a:endParaRPr lang="en-US" sz="2800" i="1" dirty="0" smtClean="0">
              <a:solidFill>
                <a:schemeClr val="bg2"/>
              </a:solidFill>
              <a:latin typeface="Segoe Black" pitchFamily="34" charset="0"/>
            </a:endParaRPr>
          </a:p>
        </p:txBody>
      </p:sp>
      <p:grpSp>
        <p:nvGrpSpPr>
          <p:cNvPr id="16" name="Group 28"/>
          <p:cNvGrpSpPr/>
          <p:nvPr/>
        </p:nvGrpSpPr>
        <p:grpSpPr>
          <a:xfrm>
            <a:off x="714348" y="2377832"/>
            <a:ext cx="3611732" cy="3837250"/>
            <a:chOff x="700461" y="3367223"/>
            <a:chExt cx="4334076" cy="4604701"/>
          </a:xfrm>
          <a:gradFill flip="none" rotWithShape="1">
            <a:gsLst>
              <a:gs pos="29000">
                <a:srgbClr val="FFFFFF"/>
              </a:gs>
              <a:gs pos="63000">
                <a:srgbClr val="95BAF5"/>
              </a:gs>
              <a:gs pos="89000">
                <a:srgbClr val="4472D8">
                  <a:alpha val="92000"/>
                </a:srgbClr>
              </a:gs>
            </a:gsLst>
            <a:path path="circle">
              <a:fillToRect r="100000" b="100000"/>
            </a:path>
            <a:tileRect l="-100000" t="-100000"/>
          </a:gradFill>
        </p:grpSpPr>
        <p:sp>
          <p:nvSpPr>
            <p:cNvPr id="17" name="AutoShape 51"/>
            <p:cNvSpPr>
              <a:spLocks noChangeArrowheads="1"/>
            </p:cNvSpPr>
            <p:nvPr/>
          </p:nvSpPr>
          <p:spPr bwMode="auto">
            <a:xfrm>
              <a:off x="730975" y="3367223"/>
              <a:ext cx="4303562" cy="728489"/>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square" lIns="18287" tIns="45716" rIns="18287" bIns="9144" anchor="ctr"/>
            <a:lstStyle/>
            <a:p>
              <a:pPr algn="ctr">
                <a:lnSpc>
                  <a:spcPct val="80000"/>
                </a:lnSpc>
              </a:pPr>
              <a:r>
                <a:rPr lang="zh-CN" altLang="en-US" sz="2000" b="1" dirty="0" smtClean="0">
                  <a:solidFill>
                    <a:schemeClr val="accent1"/>
                  </a:solidFill>
                </a:rPr>
                <a:t>和</a:t>
              </a:r>
              <a:r>
                <a:rPr lang="en-US" altLang="zh-CN" sz="2000" b="1" dirty="0" smtClean="0">
                  <a:solidFill>
                    <a:schemeClr val="accent1"/>
                  </a:solidFill>
                </a:rPr>
                <a:t>C++</a:t>
              </a:r>
              <a:r>
                <a:rPr lang="zh-CN" altLang="en-US" sz="2000" b="1" dirty="0" smtClean="0">
                  <a:solidFill>
                    <a:schemeClr val="accent1"/>
                  </a:solidFill>
                </a:rPr>
                <a:t>的语言规范一致</a:t>
              </a:r>
              <a:endParaRPr lang="en-US" altLang="zh-CN" sz="2000" b="1" dirty="0" smtClean="0">
                <a:solidFill>
                  <a:schemeClr val="accent1"/>
                </a:solidFill>
              </a:endParaRPr>
            </a:p>
          </p:txBody>
        </p:sp>
        <p:sp>
          <p:nvSpPr>
            <p:cNvPr id="18" name="AutoShape 51"/>
            <p:cNvSpPr>
              <a:spLocks noChangeArrowheads="1"/>
            </p:cNvSpPr>
            <p:nvPr/>
          </p:nvSpPr>
          <p:spPr bwMode="auto">
            <a:xfrm>
              <a:off x="730975" y="4157312"/>
              <a:ext cx="4303562" cy="728489"/>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square" lIns="18287" tIns="45716" rIns="18287" bIns="9144" anchor="ctr"/>
            <a:lstStyle/>
            <a:p>
              <a:pPr algn="ctr">
                <a:lnSpc>
                  <a:spcPct val="80000"/>
                </a:lnSpc>
              </a:pPr>
              <a:r>
                <a:rPr lang="zh-CN" altLang="en-US" sz="2000" b="1" dirty="0" smtClean="0">
                  <a:solidFill>
                    <a:schemeClr val="accent1"/>
                  </a:solidFill>
                </a:rPr>
                <a:t>提高了代码生成质量和安全性</a:t>
              </a:r>
              <a:endParaRPr lang="en-US" altLang="en-US" sz="2000" b="1" dirty="0">
                <a:solidFill>
                  <a:schemeClr val="accent1"/>
                </a:solidFill>
              </a:endParaRPr>
            </a:p>
          </p:txBody>
        </p:sp>
        <p:sp>
          <p:nvSpPr>
            <p:cNvPr id="19" name="AutoShape 51"/>
            <p:cNvSpPr>
              <a:spLocks noChangeArrowheads="1"/>
            </p:cNvSpPr>
            <p:nvPr/>
          </p:nvSpPr>
          <p:spPr bwMode="auto">
            <a:xfrm>
              <a:off x="730975" y="4928843"/>
              <a:ext cx="4303562" cy="728489"/>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square" lIns="18287" tIns="45716" rIns="18287" bIns="9144" anchor="ctr"/>
            <a:lstStyle/>
            <a:p>
              <a:pPr algn="ctr">
                <a:lnSpc>
                  <a:spcPct val="80000"/>
                </a:lnSpc>
              </a:pPr>
              <a:r>
                <a:rPr lang="zh-CN" altLang="en-US" sz="2000" b="1" dirty="0" smtClean="0">
                  <a:solidFill>
                    <a:schemeClr val="accent1"/>
                  </a:solidFill>
                </a:rPr>
                <a:t>支持新的平台</a:t>
              </a:r>
              <a:endParaRPr lang="en-US" altLang="en-US" sz="2000" b="1" dirty="0">
                <a:solidFill>
                  <a:schemeClr val="accent1"/>
                </a:solidFill>
              </a:endParaRPr>
            </a:p>
          </p:txBody>
        </p:sp>
        <p:sp>
          <p:nvSpPr>
            <p:cNvPr id="20" name="AutoShape 51"/>
            <p:cNvSpPr>
              <a:spLocks noChangeArrowheads="1"/>
            </p:cNvSpPr>
            <p:nvPr/>
          </p:nvSpPr>
          <p:spPr bwMode="auto">
            <a:xfrm>
              <a:off x="730975" y="5700374"/>
              <a:ext cx="4303562" cy="728489"/>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square" lIns="18287" tIns="45716" rIns="18287" bIns="9144" anchor="ctr"/>
            <a:lstStyle/>
            <a:p>
              <a:pPr algn="ctr">
                <a:lnSpc>
                  <a:spcPct val="80000"/>
                </a:lnSpc>
              </a:pPr>
              <a:r>
                <a:rPr lang="zh-CN" altLang="en-US" sz="2000" b="1" dirty="0" smtClean="0">
                  <a:solidFill>
                    <a:schemeClr val="accent1"/>
                  </a:solidFill>
                </a:rPr>
                <a:t>提高编译速度</a:t>
              </a:r>
              <a:endParaRPr lang="en-US" altLang="en-US" sz="2000" b="1" dirty="0">
                <a:solidFill>
                  <a:schemeClr val="accent1"/>
                </a:solidFill>
              </a:endParaRPr>
            </a:p>
          </p:txBody>
        </p:sp>
        <p:sp>
          <p:nvSpPr>
            <p:cNvPr id="21" name="AutoShape 51"/>
            <p:cNvSpPr>
              <a:spLocks noChangeArrowheads="1"/>
            </p:cNvSpPr>
            <p:nvPr/>
          </p:nvSpPr>
          <p:spPr bwMode="auto">
            <a:xfrm>
              <a:off x="730975" y="6471904"/>
              <a:ext cx="4303562" cy="728489"/>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square" lIns="18287" tIns="45716" rIns="18287" bIns="9144" anchor="ctr"/>
            <a:lstStyle/>
            <a:p>
              <a:pPr algn="ctr">
                <a:lnSpc>
                  <a:spcPct val="80000"/>
                </a:lnSpc>
              </a:pPr>
              <a:r>
                <a:rPr lang="zh-CN" altLang="en-US" sz="2000" b="1" dirty="0" smtClean="0">
                  <a:solidFill>
                    <a:schemeClr val="accent1"/>
                  </a:solidFill>
                </a:rPr>
                <a:t>更好的对编译流程进行管理</a:t>
              </a:r>
              <a:endParaRPr lang="en-US" altLang="en-US" sz="2000" b="1" dirty="0">
                <a:solidFill>
                  <a:schemeClr val="accent1"/>
                </a:solidFill>
              </a:endParaRPr>
            </a:p>
          </p:txBody>
        </p:sp>
        <p:sp>
          <p:nvSpPr>
            <p:cNvPr id="22" name="AutoShape 51"/>
            <p:cNvSpPr>
              <a:spLocks noChangeArrowheads="1"/>
            </p:cNvSpPr>
            <p:nvPr/>
          </p:nvSpPr>
          <p:spPr bwMode="auto">
            <a:xfrm>
              <a:off x="700461" y="7243435"/>
              <a:ext cx="4303562" cy="728489"/>
            </a:xfrm>
            <a:prstGeom prst="roundRect">
              <a:avLst>
                <a:gd name="adj" fmla="val 16667"/>
              </a:avLst>
            </a:prstGeom>
            <a:ln>
              <a:headEnd/>
              <a:tailEnd/>
            </a:ln>
          </p:spPr>
          <p:style>
            <a:lnRef idx="0">
              <a:schemeClr val="accent2"/>
            </a:lnRef>
            <a:fillRef idx="3">
              <a:schemeClr val="accent2"/>
            </a:fillRef>
            <a:effectRef idx="3">
              <a:schemeClr val="accent2"/>
            </a:effectRef>
            <a:fontRef idx="minor">
              <a:schemeClr val="lt1"/>
            </a:fontRef>
          </p:style>
          <p:txBody>
            <a:bodyPr wrap="square" lIns="18287" tIns="45716" rIns="18287" bIns="9144" anchor="ctr"/>
            <a:lstStyle/>
            <a:p>
              <a:pPr algn="ctr">
                <a:lnSpc>
                  <a:spcPct val="80000"/>
                </a:lnSpc>
              </a:pPr>
              <a:r>
                <a:rPr lang="zh-CN" altLang="en-US" sz="2000" b="1" dirty="0" smtClean="0">
                  <a:solidFill>
                    <a:schemeClr val="accent1"/>
                  </a:solidFill>
                </a:rPr>
                <a:t>和软件应用开发生命周期管理</a:t>
              </a:r>
              <a:r>
                <a:rPr lang="en-US" altLang="zh-CN" sz="2000" b="1" dirty="0" smtClean="0">
                  <a:solidFill>
                    <a:schemeClr val="accent1"/>
                  </a:solidFill>
                </a:rPr>
                <a:t>(ALM)</a:t>
              </a:r>
              <a:r>
                <a:rPr lang="zh-CN" altLang="en-US" sz="2000" b="1" dirty="0" smtClean="0">
                  <a:solidFill>
                    <a:schemeClr val="accent1"/>
                  </a:solidFill>
                </a:rPr>
                <a:t>的集成</a:t>
              </a:r>
              <a:endParaRPr lang="en-US" altLang="en-US" sz="2000" b="1" dirty="0" smtClean="0">
                <a:solidFill>
                  <a:schemeClr val="accent1"/>
                </a:solidFill>
              </a:endParaRP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集成开发环境 </a:t>
            </a:r>
            <a:r>
              <a:rPr lang="en-US" altLang="zh-CN" dirty="0" smtClean="0"/>
              <a:t>(IDE)</a:t>
            </a:r>
            <a:endParaRPr lang="zh-CN" altLang="en-US" dirty="0"/>
          </a:p>
        </p:txBody>
      </p:sp>
      <p:sp>
        <p:nvSpPr>
          <p:cNvPr id="24" name="Rounded Rectangle 23"/>
          <p:cNvSpPr/>
          <p:nvPr/>
        </p:nvSpPr>
        <p:spPr bwMode="auto">
          <a:xfrm>
            <a:off x="276449" y="1500174"/>
            <a:ext cx="8612370" cy="4703361"/>
          </a:xfrm>
          <a:prstGeom prst="roundRect">
            <a:avLst>
              <a:gd name="adj" fmla="val 6273"/>
            </a:avLst>
          </a:prstGeom>
          <a:gradFill flip="none" rotWithShape="1">
            <a:gsLst>
              <a:gs pos="0">
                <a:schemeClr val="bg2">
                  <a:alpha val="23000"/>
                </a:schemeClr>
              </a:gs>
              <a:gs pos="100000">
                <a:schemeClr val="tx1">
                  <a:alpha val="0"/>
                </a:schemeClr>
              </a:gs>
            </a:gsLst>
            <a:lin ang="5400000" scaled="1"/>
            <a:tileRect/>
          </a:gradFill>
          <a:ln w="19050" cap="flat" cmpd="sng" algn="ctr">
            <a:solidFill>
              <a:srgbClr val="FFFFFF">
                <a:alpha val="23922"/>
              </a:srgbClr>
            </a:solidFill>
            <a:prstDash val="solid"/>
            <a:round/>
            <a:headEnd type="none" w="med" len="med"/>
            <a:tailEnd type="none" w="med" len="med"/>
          </a:ln>
          <a:effectLst>
            <a:outerShdw blurRad="63500" sx="102000" sy="102000" algn="ctr" rotWithShape="0">
              <a:prstClr val="black">
                <a:alpha val="40000"/>
              </a:prstClr>
            </a:outerShdw>
          </a:effectLst>
        </p:spPr>
        <p:txBody>
          <a:bodyPr vert="horz" wrap="square" lIns="91440" tIns="45720" rIns="91440" bIns="45720" numCol="1" rtlCol="0" anchor="ctr" anchorCtr="0" compatLnSpc="1">
            <a:prstTxWarp prst="textNoShape">
              <a:avLst/>
            </a:prstTxWarp>
          </a:bodyPr>
          <a:lstStyle/>
          <a:p>
            <a:pPr marL="0" marR="0" indent="0" defTabSz="914400" latinLnBrk="0">
              <a:lnSpc>
                <a:spcPct val="100000"/>
              </a:lnSpc>
              <a:buClrTx/>
              <a:buSzTx/>
              <a:buFontTx/>
              <a:buNone/>
              <a:tabLst/>
            </a:pPr>
            <a:endParaRPr lang="en-US" smtClean="0"/>
          </a:p>
        </p:txBody>
      </p:sp>
      <p:sp>
        <p:nvSpPr>
          <p:cNvPr id="44" name="Rounded Rectangle 43"/>
          <p:cNvSpPr/>
          <p:nvPr/>
        </p:nvSpPr>
        <p:spPr bwMode="auto">
          <a:xfrm>
            <a:off x="379413" y="1617137"/>
            <a:ext cx="4051005" cy="2026177"/>
          </a:xfrm>
          <a:prstGeom prst="roundRect">
            <a:avLst>
              <a:gd name="adj" fmla="val 10499"/>
            </a:avLst>
          </a:prstGeom>
          <a:gradFill flip="none" rotWithShape="1">
            <a:gsLst>
              <a:gs pos="0">
                <a:schemeClr val="tx1"/>
              </a:gs>
              <a:gs pos="12000">
                <a:schemeClr val="bg1">
                  <a:lumMod val="60000"/>
                  <a:lumOff val="40000"/>
                </a:schemeClr>
              </a:gs>
              <a:gs pos="84000">
                <a:schemeClr val="tx1">
                  <a:alpha val="0"/>
                </a:schemeClr>
              </a:gs>
            </a:gsLst>
            <a:lin ang="16200000" scaled="1"/>
            <a:tileRect/>
          </a:gradFill>
          <a:ln w="19050" cap="flat" cmpd="sng" algn="ctr">
            <a:solidFill>
              <a:srgbClr val="FFFFFF">
                <a:alpha val="23922"/>
              </a:srgb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smtClean="0"/>
          </a:p>
        </p:txBody>
      </p:sp>
      <p:sp>
        <p:nvSpPr>
          <p:cNvPr id="45" name="Rounded Rectangle 44"/>
          <p:cNvSpPr/>
          <p:nvPr/>
        </p:nvSpPr>
        <p:spPr bwMode="auto">
          <a:xfrm>
            <a:off x="4572000" y="1617137"/>
            <a:ext cx="4192587" cy="2026177"/>
          </a:xfrm>
          <a:prstGeom prst="roundRect">
            <a:avLst>
              <a:gd name="adj" fmla="val 10499"/>
            </a:avLst>
          </a:prstGeom>
          <a:gradFill flip="none" rotWithShape="1">
            <a:gsLst>
              <a:gs pos="0">
                <a:schemeClr val="tx1"/>
              </a:gs>
              <a:gs pos="12000">
                <a:schemeClr val="bg1">
                  <a:lumMod val="60000"/>
                  <a:lumOff val="40000"/>
                </a:schemeClr>
              </a:gs>
              <a:gs pos="84000">
                <a:schemeClr val="tx1">
                  <a:alpha val="0"/>
                </a:schemeClr>
              </a:gs>
            </a:gsLst>
            <a:lin ang="16200000" scaled="1"/>
            <a:tileRect/>
          </a:gradFill>
          <a:ln w="19050" cap="flat" cmpd="sng" algn="ctr">
            <a:solidFill>
              <a:srgbClr val="FFFFFF">
                <a:alpha val="23922"/>
              </a:srgb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dirty="0" smtClean="0"/>
              <a:t> </a:t>
            </a:r>
          </a:p>
        </p:txBody>
      </p:sp>
      <p:sp>
        <p:nvSpPr>
          <p:cNvPr id="46" name="Title 31"/>
          <p:cNvSpPr txBox="1">
            <a:spLocks/>
          </p:cNvSpPr>
          <p:nvPr/>
        </p:nvSpPr>
        <p:spPr bwMode="auto">
          <a:xfrm>
            <a:off x="651382" y="1634383"/>
            <a:ext cx="4349246" cy="4616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r>
              <a:rPr lang="zh-CN" altLang="en-US" sz="2400" b="1" dirty="0" smtClean="0">
                <a:solidFill>
                  <a:schemeClr val="accent1"/>
                </a:solidFill>
              </a:rPr>
              <a:t>对</a:t>
            </a:r>
            <a:r>
              <a:rPr lang="en-US" altLang="zh-CN" sz="2400" b="1" dirty="0" err="1" smtClean="0">
                <a:solidFill>
                  <a:schemeClr val="accent1"/>
                </a:solidFill>
              </a:rPr>
              <a:t>Intellisense</a:t>
            </a:r>
            <a:r>
              <a:rPr lang="zh-CN" altLang="en-US" sz="2400" b="1" dirty="0" smtClean="0">
                <a:solidFill>
                  <a:schemeClr val="accent1"/>
                </a:solidFill>
              </a:rPr>
              <a:t>的改进</a:t>
            </a:r>
            <a:endParaRPr lang="en-US" altLang="zh-CN" sz="2400" b="1" dirty="0" smtClean="0">
              <a:solidFill>
                <a:schemeClr val="accent1"/>
              </a:solidFill>
            </a:endParaRPr>
          </a:p>
        </p:txBody>
      </p:sp>
      <p:sp>
        <p:nvSpPr>
          <p:cNvPr id="47" name="Title 31"/>
          <p:cNvSpPr txBox="1">
            <a:spLocks/>
          </p:cNvSpPr>
          <p:nvPr/>
        </p:nvSpPr>
        <p:spPr bwMode="auto">
          <a:xfrm>
            <a:off x="4429124" y="1634383"/>
            <a:ext cx="4535385" cy="4247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algn="ctr">
              <a:lnSpc>
                <a:spcPct val="90000"/>
              </a:lnSpc>
              <a:defRPr/>
            </a:pPr>
            <a:r>
              <a:rPr lang="zh-CN" altLang="en-US" sz="2400" b="1" dirty="0" smtClean="0">
                <a:solidFill>
                  <a:schemeClr val="accent1"/>
                </a:solidFill>
              </a:rPr>
              <a:t>对项目配置文件的改进</a:t>
            </a:r>
            <a:endParaRPr lang="en-US" altLang="zh-CN" sz="2400" b="1" dirty="0" smtClean="0">
              <a:solidFill>
                <a:schemeClr val="accent1"/>
              </a:solidFill>
            </a:endParaRPr>
          </a:p>
        </p:txBody>
      </p:sp>
      <p:sp>
        <p:nvSpPr>
          <p:cNvPr id="48" name="TextBox 47"/>
          <p:cNvSpPr txBox="1">
            <a:spLocks noChangeArrowheads="1"/>
          </p:cNvSpPr>
          <p:nvPr/>
        </p:nvSpPr>
        <p:spPr bwMode="auto">
          <a:xfrm>
            <a:off x="5041602" y="2071678"/>
            <a:ext cx="3276600" cy="1681999"/>
          </a:xfrm>
          <a:prstGeom prst="rect">
            <a:avLst/>
          </a:prstGeom>
          <a:noFill/>
          <a:ln w="9525" algn="ctr">
            <a:noFill/>
            <a:miter lim="800000"/>
            <a:headEnd/>
            <a:tailEnd/>
          </a:ln>
        </p:spPr>
        <p:txBody>
          <a:bodyPr>
            <a:spAutoFit/>
          </a:bodyPr>
          <a:lstStyle/>
          <a:p>
            <a:pPr marL="285750" lvl="1" indent="-285750">
              <a:lnSpc>
                <a:spcPct val="85000"/>
              </a:lnSpc>
              <a:spcBef>
                <a:spcPct val="25000"/>
              </a:spcBef>
              <a:buClr>
                <a:srgbClr val="F7AB3B"/>
              </a:buClr>
              <a:buSzPct val="95000"/>
              <a:buBlip>
                <a:blip r:embed="rId2"/>
              </a:buBlip>
              <a:defRPr/>
            </a:pPr>
            <a:r>
              <a:rPr lang="zh-CN" altLang="en-US" dirty="0" smtClean="0"/>
              <a:t>基于</a:t>
            </a:r>
            <a:r>
              <a:rPr lang="en-US" altLang="zh-CN" dirty="0" smtClean="0"/>
              <a:t>MS-BUILD</a:t>
            </a:r>
            <a:endParaRPr lang="en-US" sz="2000" kern="0" dirty="0">
              <a:solidFill>
                <a:srgbClr val="FFFFFF"/>
              </a:solidFill>
              <a:effectLst>
                <a:outerShdw blurRad="50800" dist="38100" dir="2700000" algn="tl" rotWithShape="0">
                  <a:prstClr val="black">
                    <a:alpha val="60000"/>
                  </a:prstClr>
                </a:outerShdw>
              </a:effectLst>
              <a:latin typeface="Segoe"/>
            </a:endParaRPr>
          </a:p>
          <a:p>
            <a:pPr marL="285750" indent="-285750">
              <a:lnSpc>
                <a:spcPct val="85000"/>
              </a:lnSpc>
              <a:spcBef>
                <a:spcPct val="25000"/>
              </a:spcBef>
              <a:buClr>
                <a:srgbClr val="F7AB3B"/>
              </a:buClr>
              <a:buSzPct val="95000"/>
              <a:buBlip>
                <a:blip r:embed="rId2"/>
              </a:buBlip>
              <a:defRPr/>
            </a:pPr>
            <a:r>
              <a:rPr lang="zh-CN" altLang="en-US" sz="2000" dirty="0" smtClean="0"/>
              <a:t>支持自定义的编译工具</a:t>
            </a:r>
            <a:endParaRPr lang="en-US" sz="2000" kern="0" dirty="0">
              <a:solidFill>
                <a:srgbClr val="FFFFFF"/>
              </a:solidFill>
              <a:effectLst>
                <a:outerShdw blurRad="50800" dist="38100" dir="2700000" algn="tl" rotWithShape="0">
                  <a:prstClr val="black">
                    <a:alpha val="60000"/>
                  </a:prstClr>
                </a:outerShdw>
              </a:effectLst>
              <a:latin typeface="Segoe"/>
            </a:endParaRPr>
          </a:p>
          <a:p>
            <a:pPr marL="285750" indent="-285750">
              <a:lnSpc>
                <a:spcPct val="85000"/>
              </a:lnSpc>
              <a:spcBef>
                <a:spcPct val="25000"/>
              </a:spcBef>
              <a:buClr>
                <a:srgbClr val="F7AB3B"/>
              </a:buClr>
              <a:buSzPct val="95000"/>
              <a:buBlip>
                <a:blip r:embed="rId2"/>
              </a:buBlip>
              <a:defRPr/>
            </a:pPr>
            <a:r>
              <a:rPr lang="zh-CN" altLang="en-US" sz="2000" dirty="0" smtClean="0"/>
              <a:t>支持不同平台的代码生成</a:t>
            </a:r>
            <a:endParaRPr lang="en-US" altLang="zh-CN" sz="2000" dirty="0" smtClean="0"/>
          </a:p>
          <a:p>
            <a:pPr marL="285750" indent="-285750">
              <a:lnSpc>
                <a:spcPct val="85000"/>
              </a:lnSpc>
              <a:spcBef>
                <a:spcPct val="25000"/>
              </a:spcBef>
              <a:buClr>
                <a:srgbClr val="F7AB3B"/>
              </a:buClr>
              <a:buSzPct val="95000"/>
              <a:buBlip>
                <a:blip r:embed="rId2"/>
              </a:buBlip>
              <a:defRPr/>
            </a:pPr>
            <a:r>
              <a:rPr lang="zh-CN" altLang="en-US" sz="2000" dirty="0" smtClean="0"/>
              <a:t>支持自动部署</a:t>
            </a:r>
            <a:endParaRPr lang="en-US" altLang="zh-CN" sz="2000" dirty="0" smtClean="0"/>
          </a:p>
          <a:p>
            <a:pPr marL="285750" indent="-285750">
              <a:lnSpc>
                <a:spcPct val="85000"/>
              </a:lnSpc>
              <a:spcBef>
                <a:spcPct val="25000"/>
              </a:spcBef>
              <a:buClr>
                <a:srgbClr val="F7AB3B"/>
              </a:buClr>
              <a:buSzPct val="95000"/>
              <a:buBlip>
                <a:blip r:embed="rId2"/>
              </a:buBlip>
              <a:defRPr/>
            </a:pPr>
            <a:endParaRPr lang="en-US" sz="2000" kern="0" dirty="0">
              <a:solidFill>
                <a:srgbClr val="FFFFFF"/>
              </a:solidFill>
              <a:effectLst>
                <a:outerShdw blurRad="50800" dist="38100" dir="2700000" algn="tl" rotWithShape="0">
                  <a:prstClr val="black">
                    <a:alpha val="60000"/>
                  </a:prstClr>
                </a:outerShdw>
              </a:effectLst>
              <a:latin typeface="Segoe"/>
            </a:endParaRPr>
          </a:p>
        </p:txBody>
      </p:sp>
      <p:sp>
        <p:nvSpPr>
          <p:cNvPr id="49" name="TextBox 48"/>
          <p:cNvSpPr txBox="1">
            <a:spLocks noChangeArrowheads="1"/>
          </p:cNvSpPr>
          <p:nvPr/>
        </p:nvSpPr>
        <p:spPr bwMode="auto">
          <a:xfrm>
            <a:off x="799225" y="2247784"/>
            <a:ext cx="3683000" cy="632481"/>
          </a:xfrm>
          <a:prstGeom prst="rect">
            <a:avLst/>
          </a:prstGeom>
          <a:noFill/>
          <a:ln w="9525" algn="ctr">
            <a:noFill/>
            <a:miter lim="800000"/>
            <a:headEnd/>
            <a:tailEnd/>
          </a:ln>
        </p:spPr>
        <p:txBody>
          <a:bodyPr>
            <a:spAutoFit/>
          </a:bodyPr>
          <a:lstStyle/>
          <a:p>
            <a:pPr marL="285750" lvl="1" indent="-285750">
              <a:lnSpc>
                <a:spcPct val="85000"/>
              </a:lnSpc>
              <a:spcBef>
                <a:spcPct val="25000"/>
              </a:spcBef>
              <a:buClr>
                <a:srgbClr val="F7AB3B"/>
              </a:buClr>
              <a:buSzPct val="95000"/>
              <a:buBlip>
                <a:blip r:embed="rId2"/>
              </a:buBlip>
              <a:defRPr/>
            </a:pPr>
            <a:r>
              <a:rPr lang="zh-CN" altLang="en-US" dirty="0" smtClean="0"/>
              <a:t>准确性</a:t>
            </a:r>
            <a:endParaRPr lang="en-US" altLang="zh-CN" dirty="0" smtClean="0"/>
          </a:p>
          <a:p>
            <a:pPr marL="285750" lvl="1" indent="-285750" fontAlgn="auto">
              <a:lnSpc>
                <a:spcPct val="85000"/>
              </a:lnSpc>
              <a:spcBef>
                <a:spcPct val="25000"/>
              </a:spcBef>
              <a:spcAft>
                <a:spcPts val="0"/>
              </a:spcAft>
              <a:buClr>
                <a:srgbClr val="F7AB3B"/>
              </a:buClr>
              <a:buSzPct val="95000"/>
              <a:buBlip>
                <a:blip r:embed="rId2"/>
              </a:buBlip>
              <a:defRPr/>
            </a:pPr>
            <a:r>
              <a:rPr lang="zh-CN" altLang="en-US" dirty="0" smtClean="0"/>
              <a:t>效率</a:t>
            </a:r>
            <a:endParaRPr lang="en-US" altLang="en-US" dirty="0" smtClean="0"/>
          </a:p>
        </p:txBody>
      </p:sp>
      <p:sp>
        <p:nvSpPr>
          <p:cNvPr id="50" name="Rounded Rectangle 49"/>
          <p:cNvSpPr/>
          <p:nvPr/>
        </p:nvSpPr>
        <p:spPr bwMode="auto">
          <a:xfrm>
            <a:off x="379413" y="3786190"/>
            <a:ext cx="4051005" cy="2026177"/>
          </a:xfrm>
          <a:prstGeom prst="roundRect">
            <a:avLst>
              <a:gd name="adj" fmla="val 10499"/>
            </a:avLst>
          </a:prstGeom>
          <a:gradFill flip="none" rotWithShape="1">
            <a:gsLst>
              <a:gs pos="0">
                <a:schemeClr val="tx1"/>
              </a:gs>
              <a:gs pos="12000">
                <a:schemeClr val="bg1">
                  <a:lumMod val="60000"/>
                  <a:lumOff val="40000"/>
                </a:schemeClr>
              </a:gs>
              <a:gs pos="84000">
                <a:schemeClr val="tx1">
                  <a:alpha val="0"/>
                </a:schemeClr>
              </a:gs>
            </a:gsLst>
            <a:lin ang="16200000" scaled="1"/>
            <a:tileRect/>
          </a:gradFill>
          <a:ln w="19050" cap="flat" cmpd="sng" algn="ctr">
            <a:solidFill>
              <a:srgbClr val="FFFFFF">
                <a:alpha val="23922"/>
              </a:srgb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endParaRPr lang="en-US" smtClean="0"/>
          </a:p>
        </p:txBody>
      </p:sp>
      <p:sp>
        <p:nvSpPr>
          <p:cNvPr id="51" name="Rounded Rectangle 50"/>
          <p:cNvSpPr/>
          <p:nvPr/>
        </p:nvSpPr>
        <p:spPr bwMode="auto">
          <a:xfrm>
            <a:off x="4572000" y="3786190"/>
            <a:ext cx="4192587" cy="2026177"/>
          </a:xfrm>
          <a:prstGeom prst="roundRect">
            <a:avLst>
              <a:gd name="adj" fmla="val 10499"/>
            </a:avLst>
          </a:prstGeom>
          <a:gradFill flip="none" rotWithShape="1">
            <a:gsLst>
              <a:gs pos="0">
                <a:schemeClr val="tx1"/>
              </a:gs>
              <a:gs pos="12000">
                <a:schemeClr val="bg1">
                  <a:lumMod val="60000"/>
                  <a:lumOff val="40000"/>
                </a:schemeClr>
              </a:gs>
              <a:gs pos="84000">
                <a:schemeClr val="tx1">
                  <a:alpha val="0"/>
                </a:schemeClr>
              </a:gs>
            </a:gsLst>
            <a:lin ang="16200000" scaled="1"/>
            <a:tileRect/>
          </a:gradFill>
          <a:ln w="19050" cap="flat" cmpd="sng" algn="ctr">
            <a:solidFill>
              <a:srgbClr val="FFFFFF">
                <a:alpha val="23922"/>
              </a:srgbClr>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r>
              <a:rPr lang="en-US" dirty="0" smtClean="0"/>
              <a:t> </a:t>
            </a:r>
          </a:p>
        </p:txBody>
      </p:sp>
      <p:sp>
        <p:nvSpPr>
          <p:cNvPr id="52" name="Title 31"/>
          <p:cNvSpPr txBox="1">
            <a:spLocks/>
          </p:cNvSpPr>
          <p:nvPr/>
        </p:nvSpPr>
        <p:spPr bwMode="auto">
          <a:xfrm>
            <a:off x="651382" y="3786190"/>
            <a:ext cx="4349246" cy="46166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r>
              <a:rPr lang="zh-CN" altLang="en-US" sz="2400" b="1" dirty="0" smtClean="0">
                <a:solidFill>
                  <a:schemeClr val="accent1"/>
                </a:solidFill>
              </a:rPr>
              <a:t>新的编辑环境</a:t>
            </a:r>
            <a:endParaRPr lang="en-US" altLang="zh-CN" sz="2400" b="1" dirty="0" smtClean="0">
              <a:solidFill>
                <a:schemeClr val="accent1"/>
              </a:solidFill>
            </a:endParaRPr>
          </a:p>
        </p:txBody>
      </p:sp>
      <p:sp>
        <p:nvSpPr>
          <p:cNvPr id="53" name="Title 31"/>
          <p:cNvSpPr txBox="1">
            <a:spLocks/>
          </p:cNvSpPr>
          <p:nvPr/>
        </p:nvSpPr>
        <p:spPr bwMode="auto">
          <a:xfrm>
            <a:off x="4429124" y="3786190"/>
            <a:ext cx="4535385" cy="42473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spAutoFit/>
          </a:bodyPr>
          <a:lstStyle/>
          <a:p>
            <a:pPr algn="ctr">
              <a:lnSpc>
                <a:spcPct val="90000"/>
              </a:lnSpc>
              <a:defRPr/>
            </a:pPr>
            <a:r>
              <a:rPr lang="zh-CN" altLang="en-US" sz="2400" b="1" dirty="0" smtClean="0">
                <a:solidFill>
                  <a:schemeClr val="accent1"/>
                </a:solidFill>
              </a:rPr>
              <a:t>对包含头文件的自动完成</a:t>
            </a:r>
            <a:endParaRPr lang="en-US" altLang="zh-CN" sz="2400" b="1" dirty="0" smtClean="0">
              <a:solidFill>
                <a:schemeClr val="accent1"/>
              </a:solidFill>
            </a:endParaRPr>
          </a:p>
        </p:txBody>
      </p:sp>
      <p:pic>
        <p:nvPicPr>
          <p:cNvPr id="54" name="Picture 2"/>
          <p:cNvPicPr>
            <a:picLocks noChangeAspect="1" noChangeArrowheads="1"/>
          </p:cNvPicPr>
          <p:nvPr/>
        </p:nvPicPr>
        <p:blipFill>
          <a:blip r:embed="rId3" cstate="print"/>
          <a:srcRect/>
          <a:stretch>
            <a:fillRect/>
          </a:stretch>
        </p:blipFill>
        <p:spPr bwMode="auto">
          <a:xfrm>
            <a:off x="1281101" y="4286256"/>
            <a:ext cx="1647825" cy="1200150"/>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5500694" y="4286257"/>
            <a:ext cx="2357454" cy="107157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dirty="0" smtClean="0"/>
              <a:t>演 示</a:t>
            </a:r>
            <a:endParaRPr lang="zh-CN" altLang="en-US" dirty="0"/>
          </a:p>
        </p:txBody>
      </p:sp>
      <p:sp>
        <p:nvSpPr>
          <p:cNvPr id="3" name="文本占位符 2"/>
          <p:cNvSpPr>
            <a:spLocks noGrp="1"/>
          </p:cNvSpPr>
          <p:nvPr>
            <p:ph type="body" sz="quarter" idx="10"/>
          </p:nvPr>
        </p:nvSpPr>
        <p:spPr/>
        <p:txBody>
          <a:bodyPr/>
          <a:lstStyle/>
          <a:p>
            <a:r>
              <a:rPr lang="zh-CN" altLang="en-US" dirty="0" smtClean="0"/>
              <a:t>新的集成开发环境和对</a:t>
            </a:r>
            <a:r>
              <a:rPr lang="en-US" altLang="zh-CN" dirty="0" err="1" smtClean="0"/>
              <a:t>Intellisense</a:t>
            </a:r>
            <a:r>
              <a:rPr lang="zh-CN" altLang="en-US" dirty="0" smtClean="0"/>
              <a:t>的改进</a:t>
            </a:r>
            <a:endParaRPr lang="zh-CN" altLang="en-US" dirty="0"/>
          </a:p>
        </p:txBody>
      </p:sp>
      <p:sp>
        <p:nvSpPr>
          <p:cNvPr id="4" name="文本占位符 3"/>
          <p:cNvSpPr>
            <a:spLocks noGrp="1"/>
          </p:cNvSpPr>
          <p:nvPr>
            <p:ph type="body" sz="quarter" idx="11"/>
          </p:nvPr>
        </p:nvSpPr>
        <p:spPr/>
        <p:txBody>
          <a:bodyPr/>
          <a:lstStyle/>
          <a:p>
            <a:endParaRPr lang="en-US" altLang="zh-CN" dirty="0"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dirty="0" smtClean="0"/>
              <a:t>对</a:t>
            </a:r>
            <a:r>
              <a:rPr lang="en-US" altLang="zh-CN" dirty="0" smtClean="0"/>
              <a:t>C++0x</a:t>
            </a:r>
            <a:r>
              <a:rPr lang="zh-CN" altLang="en-US" dirty="0" smtClean="0"/>
              <a:t>的支持</a:t>
            </a:r>
            <a:endParaRPr lang="zh-CN" altLang="en-US" dirty="0"/>
          </a:p>
        </p:txBody>
      </p:sp>
      <p:sp>
        <p:nvSpPr>
          <p:cNvPr id="3" name="Content Placeholder 2"/>
          <p:cNvSpPr>
            <a:spLocks noGrp="1"/>
          </p:cNvSpPr>
          <p:nvPr>
            <p:ph idx="1"/>
          </p:nvPr>
        </p:nvSpPr>
        <p:spPr/>
        <p:txBody>
          <a:bodyPr/>
          <a:lstStyle/>
          <a:p>
            <a:r>
              <a:rPr lang="en-US" altLang="zh-CN" dirty="0" smtClean="0"/>
              <a:t>TR1</a:t>
            </a:r>
            <a:r>
              <a:rPr lang="zh-CN" altLang="en-US" dirty="0" smtClean="0"/>
              <a:t> 标准库</a:t>
            </a:r>
            <a:endParaRPr lang="en-US" altLang="zh-CN" dirty="0" smtClean="0"/>
          </a:p>
          <a:p>
            <a:pPr marL="342900" lvl="1" indent="-342900">
              <a:buClr>
                <a:schemeClr val="accent1"/>
              </a:buClr>
              <a:buSzPct val="100000"/>
            </a:pPr>
            <a:r>
              <a:rPr lang="zh-CN" altLang="en-US" b="1" dirty="0" smtClean="0">
                <a:solidFill>
                  <a:schemeClr val="accent1"/>
                </a:solidFill>
              </a:rPr>
              <a:t>匿名函数 （</a:t>
            </a:r>
            <a:r>
              <a:rPr lang="en-US" altLang="zh-CN" b="1" dirty="0" smtClean="0">
                <a:solidFill>
                  <a:schemeClr val="accent1"/>
                </a:solidFill>
              </a:rPr>
              <a:t>Lambdas</a:t>
            </a:r>
            <a:r>
              <a:rPr lang="zh-CN" altLang="en-US" b="1" dirty="0" smtClean="0">
                <a:solidFill>
                  <a:schemeClr val="accent1"/>
                </a:solidFill>
              </a:rPr>
              <a:t>）</a:t>
            </a:r>
            <a:endParaRPr lang="en-US" altLang="zh-CN" b="1" dirty="0" smtClean="0">
              <a:solidFill>
                <a:schemeClr val="accent1"/>
              </a:solidFill>
            </a:endParaRPr>
          </a:p>
          <a:p>
            <a:pPr marL="342900" lvl="1" indent="-342900">
              <a:buClr>
                <a:schemeClr val="accent1"/>
              </a:buClr>
              <a:buSzPct val="100000"/>
            </a:pPr>
            <a:r>
              <a:rPr lang="en-US" altLang="zh-CN" b="1" dirty="0" err="1" smtClean="0">
                <a:solidFill>
                  <a:schemeClr val="accent1"/>
                </a:solidFill>
              </a:rPr>
              <a:t>rvalue</a:t>
            </a:r>
            <a:r>
              <a:rPr lang="en-US" altLang="zh-CN" b="1" dirty="0" smtClean="0">
                <a:solidFill>
                  <a:schemeClr val="accent1"/>
                </a:solidFill>
              </a:rPr>
              <a:t> references</a:t>
            </a:r>
          </a:p>
          <a:p>
            <a:pPr marL="342900" lvl="1" indent="-342900">
              <a:buClr>
                <a:schemeClr val="accent1"/>
              </a:buClr>
              <a:buSzPct val="100000"/>
            </a:pPr>
            <a:r>
              <a:rPr lang="en-US" altLang="zh-CN" b="1" dirty="0" smtClean="0">
                <a:solidFill>
                  <a:schemeClr val="accent1"/>
                </a:solidFill>
              </a:rPr>
              <a:t>Auto</a:t>
            </a:r>
          </a:p>
          <a:p>
            <a:pPr marL="342900" lvl="1" indent="-342900">
              <a:buClr>
                <a:schemeClr val="accent1"/>
              </a:buClr>
              <a:buSzPct val="100000"/>
            </a:pPr>
            <a:r>
              <a:rPr lang="en-US" altLang="zh-CN" b="1" dirty="0" err="1" smtClean="0">
                <a:solidFill>
                  <a:schemeClr val="accent1"/>
                </a:solidFill>
              </a:rPr>
              <a:t>static_assert</a:t>
            </a:r>
            <a:endParaRPr lang="zh-CN" altLang="en-US" b="1" dirty="0" smtClean="0">
              <a:solidFill>
                <a:schemeClr val="accent1"/>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TechED 2009">
      <a:dk1>
        <a:sysClr val="windowText" lastClr="000000"/>
      </a:dk1>
      <a:lt1>
        <a:sysClr val="window" lastClr="FFFFFF"/>
      </a:lt1>
      <a:dk2>
        <a:srgbClr val="5F5F5F"/>
      </a:dk2>
      <a:lt2>
        <a:srgbClr val="075198"/>
      </a:lt2>
      <a:accent1>
        <a:srgbClr val="075198"/>
      </a:accent1>
      <a:accent2>
        <a:srgbClr val="6CAE30"/>
      </a:accent2>
      <a:accent3>
        <a:srgbClr val="DE8400"/>
      </a:accent3>
      <a:accent4>
        <a:srgbClr val="B30000"/>
      </a:accent4>
      <a:accent5>
        <a:srgbClr val="000000"/>
      </a:accent5>
      <a:accent6>
        <a:srgbClr val="808080"/>
      </a:accent6>
      <a:hlink>
        <a:srgbClr val="FA9500"/>
      </a:hlink>
      <a:folHlink>
        <a:srgbClr val="F0ED7B"/>
      </a:folHlink>
    </a:clrScheme>
    <a:fontScheme name="English Calibri">
      <a:majorFont>
        <a:latin typeface="Calibri"/>
        <a:ea typeface="微软雅黑"/>
        <a:cs typeface=""/>
      </a:majorFont>
      <a:minorFont>
        <a:latin typeface="Calibri"/>
        <a:ea typeface="微软雅黑"/>
        <a:cs typeface=""/>
      </a:minorFont>
    </a:fontScheme>
    <a:fmtScheme name="华丽">
      <a:fillStyleLst>
        <a:solidFill>
          <a:schemeClr val="phClr"/>
        </a:solidFill>
        <a:gradFill rotWithShape="1">
          <a:gsLst>
            <a:gs pos="0">
              <a:schemeClr val="phClr">
                <a:tint val="15000"/>
                <a:satMod val="250000"/>
              </a:schemeClr>
            </a:gs>
            <a:gs pos="49000">
              <a:schemeClr val="phClr">
                <a:tint val="50000"/>
                <a:satMod val="200000"/>
              </a:schemeClr>
            </a:gs>
            <a:gs pos="49100">
              <a:schemeClr val="phClr">
                <a:tint val="64000"/>
                <a:satMod val="160000"/>
              </a:schemeClr>
            </a:gs>
            <a:gs pos="92000">
              <a:schemeClr val="phClr">
                <a:tint val="50000"/>
                <a:satMod val="200000"/>
              </a:schemeClr>
            </a:gs>
            <a:gs pos="100000">
              <a:schemeClr val="phClr">
                <a:tint val="43000"/>
                <a:satMod val="190000"/>
              </a:schemeClr>
            </a:gs>
          </a:gsLst>
          <a:lin ang="5400000" scaled="1"/>
        </a:gradFill>
        <a:gradFill rotWithShape="1">
          <a:gsLst>
            <a:gs pos="0">
              <a:schemeClr val="phClr">
                <a:tint val="74000"/>
              </a:schemeClr>
            </a:gs>
            <a:gs pos="49000">
              <a:schemeClr val="phClr">
                <a:tint val="96000"/>
                <a:shade val="84000"/>
                <a:satMod val="110000"/>
              </a:schemeClr>
            </a:gs>
            <a:gs pos="49100">
              <a:schemeClr val="phClr">
                <a:shade val="55000"/>
                <a:satMod val="150000"/>
              </a:schemeClr>
            </a:gs>
            <a:gs pos="92000">
              <a:schemeClr val="phClr">
                <a:tint val="98000"/>
                <a:shade val="90000"/>
                <a:satMod val="128000"/>
              </a:schemeClr>
            </a:gs>
            <a:gs pos="100000">
              <a:schemeClr val="phClr">
                <a:tint val="90000"/>
                <a:shade val="97000"/>
                <a:satMod val="128000"/>
              </a:schemeClr>
            </a:gs>
          </a:gsLst>
          <a:lin ang="5400000" scaled="1"/>
        </a:gradFill>
      </a:fillStyleLst>
      <a:lnStyleLst>
        <a:ln w="11430" cap="flat" cmpd="sng" algn="ctr">
          <a:solidFill>
            <a:schemeClr val="phClr"/>
          </a:solidFill>
          <a:prstDash val="solid"/>
        </a:ln>
        <a:ln w="40000" cap="flat" cmpd="sng" algn="ctr">
          <a:solidFill>
            <a:schemeClr val="phClr"/>
          </a:solidFill>
          <a:prstDash val="solid"/>
        </a:ln>
        <a:ln w="31800" cap="flat" cmpd="sng" algn="ctr">
          <a:solidFill>
            <a:schemeClr val="phClr"/>
          </a:solidFill>
          <a:prstDash val="solid"/>
        </a:ln>
      </a:lnStyleLst>
      <a:effectStyleLst>
        <a:effectStyle>
          <a:effectLst>
            <a:outerShdw blurRad="50800" dist="25000" dir="5400000" rotWithShape="0">
              <a:schemeClr val="phClr">
                <a:shade val="30000"/>
                <a:satMod val="150000"/>
                <a:alpha val="38000"/>
              </a:schemeClr>
            </a:outerShdw>
          </a:effectLst>
        </a:effectStyle>
        <a:effectStyle>
          <a:effectLst>
            <a:outerShdw blurRad="39000" dist="25400" dir="5400000" rotWithShape="0">
              <a:schemeClr val="phClr">
                <a:shade val="33000"/>
                <a:alpha val="83000"/>
              </a:schemeClr>
            </a:outerShdw>
          </a:effectLst>
        </a:effectStyle>
        <a:effectStyle>
          <a:effectLst>
            <a:outerShdw blurRad="39000" dist="25400" dir="5400000" rotWithShape="0">
              <a:schemeClr val="phClr">
                <a:shade val="33000"/>
                <a:alpha val="83000"/>
              </a:schemeClr>
            </a:outerShdw>
          </a:effectLst>
          <a:scene3d>
            <a:camera prst="orthographicFront" fov="0">
              <a:rot lat="0" lon="0" rev="0"/>
            </a:camera>
            <a:lightRig rig="contrasting" dir="t">
              <a:rot lat="0" lon="0" rev="1500000"/>
            </a:lightRig>
          </a:scene3d>
          <a:sp3d extrusionH="127000" prstMaterial="powder">
            <a:bevelT w="50800" h="635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lue Segoe 4-3 template-template_April-17-2007">
  <a:themeElements>
    <a:clrScheme name="MGX 2007 COLORS 3">
      <a:dk1>
        <a:srgbClr val="000000"/>
      </a:dk1>
      <a:lt1>
        <a:srgbClr val="FFFFFF"/>
      </a:lt1>
      <a:dk2>
        <a:srgbClr val="66CC33"/>
      </a:dk2>
      <a:lt2>
        <a:srgbClr val="FFFFFF"/>
      </a:lt2>
      <a:accent1>
        <a:srgbClr val="F3CB5B"/>
      </a:accent1>
      <a:accent2>
        <a:srgbClr val="4AA2DE"/>
      </a:accent2>
      <a:accent3>
        <a:srgbClr val="C092E2"/>
      </a:accent3>
      <a:accent4>
        <a:srgbClr val="83C755"/>
      </a:accent4>
      <a:accent5>
        <a:srgbClr val="ABABAB"/>
      </a:accent5>
      <a:accent6>
        <a:srgbClr val="41C3B4"/>
      </a:accent6>
      <a:hlink>
        <a:srgbClr val="EDF05E"/>
      </a:hlink>
      <a:folHlink>
        <a:srgbClr val="B1EC62"/>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MGX 2007 COLORS 3">
    <a:dk1>
      <a:srgbClr val="000000"/>
    </a:dk1>
    <a:lt1>
      <a:srgbClr val="FFFFFF"/>
    </a:lt1>
    <a:dk2>
      <a:srgbClr val="66CC33"/>
    </a:dk2>
    <a:lt2>
      <a:srgbClr val="FFFFFF"/>
    </a:lt2>
    <a:accent1>
      <a:srgbClr val="F3CB5B"/>
    </a:accent1>
    <a:accent2>
      <a:srgbClr val="4AA2DE"/>
    </a:accent2>
    <a:accent3>
      <a:srgbClr val="C092E2"/>
    </a:accent3>
    <a:accent4>
      <a:srgbClr val="83C755"/>
    </a:accent4>
    <a:accent5>
      <a:srgbClr val="ABABAB"/>
    </a:accent5>
    <a:accent6>
      <a:srgbClr val="41C3B4"/>
    </a:accent6>
    <a:hlink>
      <a:srgbClr val="EDF05E"/>
    </a:hlink>
    <a:folHlink>
      <a:srgbClr val="B1EC62"/>
    </a:folHlink>
  </a:clrScheme>
</a:themeOverride>
</file>

<file path=docProps/app.xml><?xml version="1.0" encoding="utf-8"?>
<Properties xmlns="http://schemas.openxmlformats.org/officeDocument/2006/extended-properties" xmlns:vt="http://schemas.openxmlformats.org/officeDocument/2006/docPropsVTypes">
  <TotalTime>7874</TotalTime>
  <Words>2031</Words>
  <Application>Microsoft Office PowerPoint</Application>
  <PresentationFormat>On-screen Show (4:3)</PresentationFormat>
  <Paragraphs>471</Paragraphs>
  <Slides>36</Slides>
  <Notes>2</Notes>
  <HiddenSlides>0</HiddenSlides>
  <MMClips>0</MMClips>
  <ScaleCrop>false</ScaleCrop>
  <HeadingPairs>
    <vt:vector size="4" baseType="variant">
      <vt:variant>
        <vt:lpstr>Theme</vt:lpstr>
      </vt:variant>
      <vt:variant>
        <vt:i4>2</vt:i4>
      </vt:variant>
      <vt:variant>
        <vt:lpstr>Slide Titles</vt:lpstr>
      </vt:variant>
      <vt:variant>
        <vt:i4>36</vt:i4>
      </vt:variant>
    </vt:vector>
  </HeadingPairs>
  <TitlesOfParts>
    <vt:vector size="38" baseType="lpstr">
      <vt:lpstr>Office 主题</vt:lpstr>
      <vt:lpstr>Blue Segoe 4-3 template-template_April-17-2007</vt:lpstr>
      <vt:lpstr>Slide 1</vt:lpstr>
      <vt:lpstr>Visual C++ 的复兴</vt:lpstr>
      <vt:lpstr>议题</vt:lpstr>
      <vt:lpstr>Visual C++ 客户关心的是</vt:lpstr>
      <vt:lpstr>提供一流的C++开发平台</vt:lpstr>
      <vt:lpstr>新的Visual C++提供了</vt:lpstr>
      <vt:lpstr>集成开发环境 (IDE)</vt:lpstr>
      <vt:lpstr>演 示</vt:lpstr>
      <vt:lpstr>对C++0x的支持</vt:lpstr>
      <vt:lpstr>匿名函数 （Lambdas）</vt:lpstr>
      <vt:lpstr>匿名函数 （Lambdas）</vt:lpstr>
      <vt:lpstr>匿名函数 （Lambdas）</vt:lpstr>
      <vt:lpstr>匿名函数 （Lambdas）</vt:lpstr>
      <vt:lpstr>匿名函数 （Lambdas）</vt:lpstr>
      <vt:lpstr>并行开发的最好支持</vt:lpstr>
      <vt:lpstr>并行开发库一览</vt:lpstr>
      <vt:lpstr>实例:  矩阵乘法</vt:lpstr>
      <vt:lpstr>实现并行的矩阵乘法</vt:lpstr>
      <vt:lpstr>演 示</vt:lpstr>
      <vt:lpstr>对编译器的优化和增强</vt:lpstr>
      <vt:lpstr>缓冲区溢出攻击</vt:lpstr>
      <vt:lpstr>/GS：防止缓冲区溢出攻击</vt:lpstr>
      <vt:lpstr>/GS：防止缓冲区溢出攻击</vt:lpstr>
      <vt:lpstr>Visual C++ 2010 中对/GS的增强</vt:lpstr>
      <vt:lpstr>对代码的静态分析</vt:lpstr>
      <vt:lpstr>对MFC的增强 （VC2008 SP1）</vt:lpstr>
      <vt:lpstr>对MFC的增强 （VC2010）</vt:lpstr>
      <vt:lpstr>演 示</vt:lpstr>
      <vt:lpstr>总结</vt:lpstr>
      <vt:lpstr>参考资源</vt:lpstr>
      <vt:lpstr>Slide 31</vt:lpstr>
      <vt:lpstr>与微软开发工具团队交流</vt:lpstr>
      <vt:lpstr>专家问答区 (F4) 本课程结束后，我将在接下来的70分钟内于4层专家问答区与您交流答疑</vt:lpstr>
      <vt:lpstr>Slide 34</vt:lpstr>
      <vt:lpstr>疑问和解答</vt:lpstr>
      <vt:lpstr>Slide 36</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幻灯片 1</dc:title>
  <dc:creator>xiaohua</dc:creator>
  <cp:lastModifiedBy>Zhen Jiao</cp:lastModifiedBy>
  <cp:revision>328</cp:revision>
  <dcterms:created xsi:type="dcterms:W3CDTF">2009-09-17T08:59:27Z</dcterms:created>
  <dcterms:modified xsi:type="dcterms:W3CDTF">2009-11-04T07:16:27Z</dcterms:modified>
</cp:coreProperties>
</file>